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7" r:id="rId3"/>
    <p:sldId id="326" r:id="rId4"/>
    <p:sldId id="264" r:id="rId5"/>
    <p:sldId id="358" r:id="rId6"/>
    <p:sldId id="356" r:id="rId7"/>
    <p:sldId id="266" r:id="rId8"/>
    <p:sldId id="270" r:id="rId9"/>
    <p:sldId id="359" r:id="rId10"/>
    <p:sldId id="339" r:id="rId11"/>
    <p:sldId id="360" r:id="rId12"/>
    <p:sldId id="361" r:id="rId13"/>
    <p:sldId id="362" r:id="rId14"/>
    <p:sldId id="363" r:id="rId15"/>
    <p:sldId id="366" r:id="rId16"/>
    <p:sldId id="364" r:id="rId17"/>
    <p:sldId id="365" r:id="rId18"/>
    <p:sldId id="367" r:id="rId19"/>
    <p:sldId id="354" r:id="rId20"/>
    <p:sldId id="368" r:id="rId21"/>
    <p:sldId id="369" r:id="rId22"/>
    <p:sldId id="371" r:id="rId23"/>
    <p:sldId id="370" r:id="rId24"/>
    <p:sldId id="372" r:id="rId25"/>
    <p:sldId id="330" r:id="rId26"/>
    <p:sldId id="324" r:id="rId27"/>
    <p:sldId id="337" r:id="rId28"/>
    <p:sldId id="275" r:id="rId29"/>
    <p:sldId id="290" r:id="rId30"/>
    <p:sldId id="309" r:id="rId31"/>
    <p:sldId id="308" r:id="rId32"/>
    <p:sldId id="313" r:id="rId3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0" clrIdx="0">
    <p:extLst>
      <p:ext uri="{19B8F6BF-5375-455C-9EA6-DF929625EA0E}">
        <p15:presenceInfo xmlns:p15="http://schemas.microsoft.com/office/powerpoint/2012/main" userId="c55a58a92425fd3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00F5"/>
    <a:srgbClr val="014099"/>
    <a:srgbClr val="004D95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A111915-BE36-4E01-A7E5-04B1672EAD32}" styleName="浅色样式 2 - 强调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87074" autoAdjust="0"/>
  </p:normalViewPr>
  <p:slideViewPr>
    <p:cSldViewPr snapToGrid="0">
      <p:cViewPr varScale="1">
        <p:scale>
          <a:sx n="138" d="100"/>
          <a:sy n="138" d="100"/>
        </p:scale>
        <p:origin x="11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91B705E3-E820-48A2-B60B-56703F1DFC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1468D52-1A55-4263-98D7-BFFB77989B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959AA-13A2-4FA1-86C5-772C06373D8D}" type="datetime2">
              <a:rPr lang="zh-CN" altLang="en-US" smtClean="0"/>
              <a:t>2026年8月9日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AF70BDB-38E5-42FE-A27E-21D47BFE47E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14C657-FE06-4905-924A-BCD1720A61A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942345-DEF5-4C91-A5F6-CD1DAE99DC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62368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EABF90-F5B1-4F95-BA42-ABE2AB81FF07}" type="datetime2">
              <a:rPr lang="zh-CN" altLang="en-US" smtClean="0"/>
              <a:t>2026年8月9日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6AAA97-0236-4B49-8505-52C7901D99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54921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9754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7257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2934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4215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70078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36740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74566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23164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17608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09362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0557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53056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23086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52315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26731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33506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接下来我将从以下四个方面进行介绍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23131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39165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72716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71642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01960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2088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5562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0202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8791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3215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93917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81369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AAA97-0236-4B49-8505-52C7901D992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3560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AD66FFF-5D8D-4CEC-B143-5F10FD658E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 b="1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94C360E-F080-4F78-B91B-09F30BE674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+mj-ea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pic>
        <p:nvPicPr>
          <p:cNvPr id="8" name="图片 7" descr="USTCBlueTransparent">
            <a:extLst>
              <a:ext uri="{FF2B5EF4-FFF2-40B4-BE49-F238E27FC236}">
                <a16:creationId xmlns:a16="http://schemas.microsoft.com/office/drawing/2014/main" id="{88141F71-EEDD-4B64-9D11-52523623C6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59992" y="-84802"/>
            <a:ext cx="2271623" cy="2271623"/>
          </a:xfrm>
          <a:prstGeom prst="rect">
            <a:avLst/>
          </a:prstGeom>
        </p:spPr>
      </p:pic>
      <p:sp>
        <p:nvSpPr>
          <p:cNvPr id="10" name="TextBox 16">
            <a:extLst>
              <a:ext uri="{FF2B5EF4-FFF2-40B4-BE49-F238E27FC236}">
                <a16:creationId xmlns:a16="http://schemas.microsoft.com/office/drawing/2014/main" id="{566C454A-322C-4F7B-9B14-87922BA65737}"/>
              </a:ext>
            </a:extLst>
          </p:cNvPr>
          <p:cNvSpPr txBox="1"/>
          <p:nvPr userDrawn="1"/>
        </p:nvSpPr>
        <p:spPr>
          <a:xfrm>
            <a:off x="7288333" y="6501540"/>
            <a:ext cx="4373313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en-US" altLang="zh-CN" sz="1200" b="1" cap="all" dirty="0">
                <a:ln w="9000" cmpd="sng">
                  <a:solidFill>
                    <a:srgbClr val="39639D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39639D">
                        <a:shade val="20000"/>
                        <a:satMod val="245000"/>
                      </a:srgbClr>
                    </a:gs>
                    <a:gs pos="43000">
                      <a:srgbClr val="39639D">
                        <a:satMod val="255000"/>
                      </a:srgbClr>
                    </a:gs>
                    <a:gs pos="48000">
                      <a:srgbClr val="39639D">
                        <a:shade val="85000"/>
                        <a:satMod val="255000"/>
                      </a:srgbClr>
                    </a:gs>
                    <a:gs pos="100000">
                      <a:srgbClr val="39639D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6350" stA="60000" endA="900" endPos="60000" dist="60007" dir="5400000" sy="-100000" algn="bl" rotWithShape="0"/>
                </a:effectLst>
                <a:latin typeface="Lucida Sans Unicode"/>
                <a:ea typeface="黑体" panose="02010609060101010101" pitchFamily="49" charset="-122"/>
              </a:rPr>
              <a:t>University of Science and Technology of China</a:t>
            </a:r>
            <a:endParaRPr lang="zh-CN" altLang="en-US" sz="1200" b="1" cap="all" dirty="0">
              <a:ln w="9000" cmpd="sng">
                <a:solidFill>
                  <a:srgbClr val="39639D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39639D">
                      <a:shade val="20000"/>
                      <a:satMod val="245000"/>
                    </a:srgbClr>
                  </a:gs>
                  <a:gs pos="43000">
                    <a:srgbClr val="39639D">
                      <a:satMod val="255000"/>
                    </a:srgbClr>
                  </a:gs>
                  <a:gs pos="48000">
                    <a:srgbClr val="39639D">
                      <a:shade val="85000"/>
                      <a:satMod val="255000"/>
                    </a:srgbClr>
                  </a:gs>
                  <a:gs pos="100000">
                    <a:srgbClr val="39639D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6350" stA="60000" endA="900" endPos="60000" dist="60007" dir="5400000" sy="-100000" algn="bl" rotWithShape="0"/>
              </a:effectLst>
              <a:latin typeface="Lucida Sans Unicode"/>
              <a:ea typeface="黑体" panose="02010609060101010101" pitchFamily="49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32C5A6D-3EB3-44D8-83A1-0F0D46571056}"/>
              </a:ext>
            </a:extLst>
          </p:cNvPr>
          <p:cNvSpPr/>
          <p:nvPr userDrawn="1"/>
        </p:nvSpPr>
        <p:spPr>
          <a:xfrm flipV="1">
            <a:off x="0" y="3509963"/>
            <a:ext cx="12192000" cy="71353"/>
          </a:xfrm>
          <a:prstGeom prst="rec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7465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408EE4-DC1B-49F3-943A-82E7E97E7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A0CEA2-8C02-473B-B74A-D623334C56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E70F142-78A7-4710-AEB1-272B0DEED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6C31D-B543-4A24-8230-1FD363E25151}" type="datetime1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5D4D1C3-96E1-4E9C-BFC4-2895D08DE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BB7D8DC-6523-40FF-A7D4-9E71E290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2E2C-7431-4BDF-9100-EFC9FBB2A4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4902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2D61767-9EDA-4368-A4BC-E9D000463A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092A60-2EE8-46CB-9152-AA01F30613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68CEF17-A62C-440C-90FA-DFCA41E99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9249-F59E-4186-8DC6-5604B4766E47}" type="datetime1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0067DDC-3193-4BDA-8467-3E3A186D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254269F-53F2-4B9C-9B6F-5F1BFA59D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2E2C-7431-4BDF-9100-EFC9FBB2A4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8882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A54C94-5639-43DD-8BB0-0060D4E0A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90" y="47026"/>
            <a:ext cx="10515600" cy="579108"/>
          </a:xfrm>
        </p:spPr>
        <p:txBody>
          <a:bodyPr>
            <a:normAutofit/>
          </a:bodyPr>
          <a:lstStyle>
            <a:lvl1pPr>
              <a:defRPr sz="3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458C39B-A0A3-4902-91C7-F52737AE34CC}"/>
              </a:ext>
            </a:extLst>
          </p:cNvPr>
          <p:cNvSpPr/>
          <p:nvPr userDrawn="1"/>
        </p:nvSpPr>
        <p:spPr>
          <a:xfrm flipV="1">
            <a:off x="0" y="622418"/>
            <a:ext cx="12192000" cy="56314"/>
          </a:xfrm>
          <a:prstGeom prst="rec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37151BB-2CBD-44F7-9E19-236163CA49C0}"/>
              </a:ext>
            </a:extLst>
          </p:cNvPr>
          <p:cNvSpPr/>
          <p:nvPr userDrawn="1"/>
        </p:nvSpPr>
        <p:spPr>
          <a:xfrm rot="5400000">
            <a:off x="-3246280" y="3398679"/>
            <a:ext cx="6858002" cy="60643"/>
          </a:xfrm>
          <a:prstGeom prst="rec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sp>
        <p:nvSpPr>
          <p:cNvPr id="11" name="TextBox 16">
            <a:extLst>
              <a:ext uri="{FF2B5EF4-FFF2-40B4-BE49-F238E27FC236}">
                <a16:creationId xmlns:a16="http://schemas.microsoft.com/office/drawing/2014/main" id="{FD40B98D-0923-4C5D-8425-2CAD192CB684}"/>
              </a:ext>
            </a:extLst>
          </p:cNvPr>
          <p:cNvSpPr txBox="1"/>
          <p:nvPr userDrawn="1"/>
        </p:nvSpPr>
        <p:spPr>
          <a:xfrm>
            <a:off x="300990" y="6488240"/>
            <a:ext cx="4373313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en-US" altLang="zh-CN" sz="1200" b="1" cap="all" dirty="0">
                <a:ln w="9000" cmpd="sng">
                  <a:solidFill>
                    <a:srgbClr val="39639D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39639D">
                        <a:shade val="20000"/>
                        <a:satMod val="245000"/>
                      </a:srgbClr>
                    </a:gs>
                    <a:gs pos="43000">
                      <a:srgbClr val="39639D">
                        <a:satMod val="255000"/>
                      </a:srgbClr>
                    </a:gs>
                    <a:gs pos="48000">
                      <a:srgbClr val="39639D">
                        <a:shade val="85000"/>
                        <a:satMod val="255000"/>
                      </a:srgbClr>
                    </a:gs>
                    <a:gs pos="100000">
                      <a:srgbClr val="39639D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6350" stA="60000" endA="900" endPos="60000" dist="60007" dir="5400000" sy="-100000" algn="bl" rotWithShape="0"/>
                </a:effectLst>
                <a:latin typeface="Lucida Sans Unicode"/>
                <a:ea typeface="黑体" panose="02010609060101010101" pitchFamily="49" charset="-122"/>
              </a:rPr>
              <a:t>University of Science and Technology of China</a:t>
            </a:r>
            <a:endParaRPr lang="zh-CN" altLang="en-US" sz="1200" b="1" cap="all" dirty="0">
              <a:ln w="9000" cmpd="sng">
                <a:solidFill>
                  <a:srgbClr val="39639D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39639D">
                      <a:shade val="20000"/>
                      <a:satMod val="245000"/>
                    </a:srgbClr>
                  </a:gs>
                  <a:gs pos="43000">
                    <a:srgbClr val="39639D">
                      <a:satMod val="255000"/>
                    </a:srgbClr>
                  </a:gs>
                  <a:gs pos="48000">
                    <a:srgbClr val="39639D">
                      <a:shade val="85000"/>
                      <a:satMod val="255000"/>
                    </a:srgbClr>
                  </a:gs>
                  <a:gs pos="100000">
                    <a:srgbClr val="39639D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6350" stA="60000" endA="900" endPos="60000" dist="60007" dir="5400000" sy="-100000" algn="bl" rotWithShape="0"/>
              </a:effectLst>
              <a:latin typeface="Lucida Sans Unicode"/>
              <a:ea typeface="黑体" panose="02010609060101010101" pitchFamily="49" charset="-122"/>
            </a:endParaRPr>
          </a:p>
        </p:txBody>
      </p:sp>
      <p:sp>
        <p:nvSpPr>
          <p:cNvPr id="18" name="日期占位符 9">
            <a:extLst>
              <a:ext uri="{FF2B5EF4-FFF2-40B4-BE49-F238E27FC236}">
                <a16:creationId xmlns:a16="http://schemas.microsoft.com/office/drawing/2014/main" id="{568FFBEC-4966-40FC-8EA0-F1C5A33BD3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98151" y="6400114"/>
            <a:ext cx="1074738" cy="365125"/>
          </a:xfrm>
        </p:spPr>
        <p:txBody>
          <a:bodyPr/>
          <a:lstStyle>
            <a:lvl1pPr>
              <a:defRPr/>
            </a:lvl1pPr>
          </a:lstStyle>
          <a:p>
            <a:fld id="{2922AF76-9731-47D8-9A8A-19B62CB8232E}" type="datetime1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19" name="页脚占位符 21">
            <a:extLst>
              <a:ext uri="{FF2B5EF4-FFF2-40B4-BE49-F238E27FC236}">
                <a16:creationId xmlns:a16="http://schemas.microsoft.com/office/drawing/2014/main" id="{8C9ABF70-8637-4C7C-AD78-21CB818FB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39027" y="6400114"/>
            <a:ext cx="3159125" cy="365125"/>
          </a:xfrm>
        </p:spPr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20" name="灯片编号占位符 17">
            <a:extLst>
              <a:ext uri="{FF2B5EF4-FFF2-40B4-BE49-F238E27FC236}">
                <a16:creationId xmlns:a16="http://schemas.microsoft.com/office/drawing/2014/main" id="{86779781-3909-4473-8E9A-727E2BAFD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2889" y="6400114"/>
            <a:ext cx="366712" cy="365125"/>
          </a:xfrm>
        </p:spPr>
        <p:txBody>
          <a:bodyPr/>
          <a:lstStyle>
            <a:lvl1pPr>
              <a:defRPr/>
            </a:lvl1pPr>
          </a:lstStyle>
          <a:p>
            <a:fld id="{33117E0C-730F-40BD-9D8B-88CFF17DF52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4428E308-36CB-439B-B172-3A84596C67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02862" y="112000"/>
            <a:ext cx="2633700" cy="4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781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DF49BA-2878-4841-AE1D-A73656E98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5586463-2A36-4EE0-A64A-0D1EEF73E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E5A9B9-C678-4887-9E02-8673C5509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6391F-7357-44FF-914B-ECF0862DD714}" type="datetime1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A039A4-BAAD-4A69-A595-5E69DBF1A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405425C-60FC-40F2-A9AC-B3D211CC5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2E2C-7431-4BDF-9100-EFC9FBB2A4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5573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4A932D-6FFA-41DE-A5B0-77C7AC58F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20AF702-E0CF-43DF-B95D-E104B1AD7F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D2E273F-3EA1-4546-AE3B-746329EF7D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7C017AA-A0BB-4279-910B-D0D9BC09D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2BF31-B7C0-40B0-A021-22B40B56C7A0}" type="datetime1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B914CD7-E104-4F3D-BD3A-2626CB00E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7FF6FD6-4DC1-40DB-9436-59801F116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2E2C-7431-4BDF-9100-EFC9FBB2A4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806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65348D-B4F6-4918-B86E-A94951D3D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3AF5D50-84A9-4DD1-A02C-4D2674EA3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0AF2DF8-81CA-4199-91BD-A381474F0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693B529-0DE1-441D-B4CF-1F1B3489A2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8F49CC8-A96C-4DA8-90FE-56FC8E9DE0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FF3EB25-7194-49BF-B4DF-A34576CA4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E496-E109-4A40-8DA7-DB234C2A24C5}" type="datetime1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227A4A4-E6DF-4720-BC4E-4BA087AF7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C816ACE-7414-4F1D-8682-F36705A13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2E2C-7431-4BDF-9100-EFC9FBB2A4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5663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8C8C36-02F7-4C7C-B17A-74D8D15B0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A96CAC6-1227-4530-B8C9-44128F4DC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0A392-EE72-42BF-9902-456A806C98BA}" type="datetime1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5B48FB2-E0E3-4F02-950E-160BDE9E5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7C611B2-B3E6-4C14-803B-DCD703CAE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2E2C-7431-4BDF-9100-EFC9FBB2A4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4498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C9CB0A4-3B61-43DA-A0EF-2D75ED994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4D0D-BCEF-4F21-9A86-D8E08AD0ED69}" type="datetime1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4CC54AD-5583-493D-84ED-D481E1EE0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B2E2BF2-F330-4BEF-993F-9C8BA2784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2E2C-7431-4BDF-9100-EFC9FBB2A4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081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E8047A-AD8D-4FEA-804D-B078C802C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2C1B8F6-227C-4CFF-89F8-07E87AACD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92420EF-D692-4ED9-A28C-044A9ED09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B6B6988-7A77-4886-8C48-BCE1F18BC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0053B-4CB4-4B87-870F-4FC5D3522CCB}" type="datetime1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F04FF9D-6582-4FE6-896B-BF0917489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3777AA2-E459-41FB-8FC8-452C726CC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2E2C-7431-4BDF-9100-EFC9FBB2A4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1940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6959A5-242A-429F-B405-4932871DA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39E56C3-6782-4780-90AB-B379B15D83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E8C5695-8711-4F8D-A591-4C3EC65F22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76B25D7-65F9-4BF8-A418-97EFED01A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4F055-C2C8-404E-9CA0-93E6B283436B}" type="datetime1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D76EAEF-CA2C-4C1F-9657-D19AFAD7A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8007945-4225-4220-93F2-D274C0E4C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2E2C-7431-4BDF-9100-EFC9FBB2A4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2851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5C4E29E-BDC7-40D4-8481-08DA7B3FA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02B9D6E-E60D-476A-AC52-7101DB921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5444486-C1CE-4763-8CA8-8B131C614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6087B-00D7-4BCB-837C-69AD43A94E46}" type="datetime1">
              <a:rPr lang="zh-CN" altLang="en-US" smtClean="0"/>
              <a:t>2026/8/9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B946330-D61D-4488-83BD-1D46C37739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2CED928-0E87-43D5-A440-9F41371A27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D2E2C-7431-4BDF-9100-EFC9FBB2A4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087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notesSlide" Target="../notesSlides/notesSlide16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0.png"/><Relationship Id="rId5" Type="http://schemas.openxmlformats.org/officeDocument/2006/relationships/image" Target="../media/image28.emf"/><Relationship Id="rId10" Type="http://schemas.openxmlformats.org/officeDocument/2006/relationships/image" Target="../media/image32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0.png"/><Relationship Id="rId5" Type="http://schemas.openxmlformats.org/officeDocument/2006/relationships/image" Target="../media/image39.e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4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emf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eg"/><Relationship Id="rId4" Type="http://schemas.openxmlformats.org/officeDocument/2006/relationships/image" Target="../media/image7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862DFF-1856-4513-AFB8-6EE440E1D1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6876" y="944123"/>
            <a:ext cx="8741545" cy="2387600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altLang="zh-CN" b="0" dirty="0">
                <a:ln w="0"/>
                <a:solidFill>
                  <a:srgbClr val="004D9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VLAST-P</a:t>
            </a:r>
            <a:r>
              <a:rPr lang="zh-CN" altLang="en-US" b="0" dirty="0">
                <a:ln w="0"/>
                <a:solidFill>
                  <a:srgbClr val="004D9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电磁量能器读出</a:t>
            </a:r>
            <a:br>
              <a:rPr lang="en-US" altLang="zh-CN" b="0" dirty="0">
                <a:ln w="0"/>
                <a:solidFill>
                  <a:srgbClr val="004D9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zh-CN" altLang="en-US" b="0" dirty="0">
                <a:ln w="0"/>
                <a:solidFill>
                  <a:srgbClr val="004D9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电子学研制进展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2C031836-3836-478A-A93E-E2CA5781C1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7315962"/>
              </p:ext>
            </p:extLst>
          </p:nvPr>
        </p:nvGraphicFramePr>
        <p:xfrm>
          <a:off x="3715014" y="3935986"/>
          <a:ext cx="4385267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85267">
                  <a:extLst>
                    <a:ext uri="{9D8B030D-6E8A-4147-A177-3AD203B41FA5}">
                      <a16:colId xmlns:a16="http://schemas.microsoft.com/office/drawing/2014/main" val="2921142660"/>
                    </a:ext>
                  </a:extLst>
                </a:gridCol>
              </a:tblGrid>
              <a:tr h="45237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latin typeface="+mj-ea"/>
                          <a:ea typeface="+mj-ea"/>
                        </a:rPr>
                        <a:t>沈仲弢，陈乾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91789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0" dirty="0">
                          <a:latin typeface="+mj-ea"/>
                          <a:ea typeface="+mj-ea"/>
                        </a:rPr>
                        <a:t>中国科学技术大学 近代物理系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21361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fld id="{3D0EFD8D-3324-41E9-A608-8C634EC479BE}" type="datetime2">
                        <a:rPr lang="zh-CN" altLang="en-US" sz="2400" b="0" kern="120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pPr algn="ctr"/>
                        <a:t>2026年8月9日</a:t>
                      </a:fld>
                      <a:endParaRPr lang="zh-CN" altLang="en-US" sz="2400" b="0" dirty="0">
                        <a:latin typeface="+mj-ea"/>
                        <a:ea typeface="+mj-ea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907508"/>
                  </a:ext>
                </a:extLst>
              </a:tr>
            </a:tbl>
          </a:graphicData>
        </a:graphic>
      </p:graphicFrame>
      <p:sp>
        <p:nvSpPr>
          <p:cNvPr id="3" name="文本框 2">
            <a:extLst>
              <a:ext uri="{FF2B5EF4-FFF2-40B4-BE49-F238E27FC236}">
                <a16:creationId xmlns:a16="http://schemas.microsoft.com/office/drawing/2014/main" id="{8608182F-95AF-48FD-9A7F-81CF5F2CD0C0}"/>
              </a:ext>
            </a:extLst>
          </p:cNvPr>
          <p:cNvSpPr txBox="1"/>
          <p:nvPr/>
        </p:nvSpPr>
        <p:spPr>
          <a:xfrm>
            <a:off x="252920" y="6519446"/>
            <a:ext cx="33570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NED2026,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登封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Aug 09-12, 2026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28755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8DB272-09E6-4F21-9B13-E8B76606E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电荷测量方案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2C03B73-D3E7-4CB4-86A3-CE09EA66A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10</a:t>
            </a:fld>
            <a:endParaRPr lang="zh-CN" altLang="en-US"/>
          </a:p>
        </p:txBody>
      </p:sp>
      <p:sp>
        <p:nvSpPr>
          <p:cNvPr id="13" name="内容占位符 1">
            <a:extLst>
              <a:ext uri="{FF2B5EF4-FFF2-40B4-BE49-F238E27FC236}">
                <a16:creationId xmlns:a16="http://schemas.microsoft.com/office/drawing/2014/main" id="{E8A86613-B808-4B86-9F32-A5E39F1B7166}"/>
              </a:ext>
            </a:extLst>
          </p:cNvPr>
          <p:cNvSpPr txBox="1">
            <a:spLocks/>
          </p:cNvSpPr>
          <p:nvPr/>
        </p:nvSpPr>
        <p:spPr bwMode="auto">
          <a:xfrm>
            <a:off x="300990" y="837457"/>
            <a:ext cx="10209586" cy="1678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zh-CN" altLang="en-US" sz="24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电磁量能器</a:t>
            </a:r>
            <a:endParaRPr lang="en-US" altLang="zh-CN" sz="2400" b="1" dirty="0">
              <a:solidFill>
                <a:sysClr val="windowText" lastClr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650875" lvl="1" indent="-285750" algn="just">
              <a:lnSpc>
                <a:spcPct val="14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en-US" altLang="zh-CN" sz="2000" b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CsI</a:t>
            </a:r>
            <a:r>
              <a:rPr lang="en-US" altLang="zh-CN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(Tl)</a:t>
            </a:r>
            <a:r>
              <a:rPr lang="zh-CN" altLang="en-US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晶体</a:t>
            </a:r>
            <a:r>
              <a:rPr lang="en-US" altLang="zh-CN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+APD</a:t>
            </a:r>
            <a:r>
              <a:rPr lang="zh-CN" altLang="en-US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（空气耦合</a:t>
            </a:r>
            <a:r>
              <a:rPr lang="en-US" altLang="zh-CN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~4.4 mm</a:t>
            </a:r>
            <a:r>
              <a:rPr lang="zh-CN" altLang="en-US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APD</a:t>
            </a:r>
            <a:r>
              <a:rPr lang="zh-CN" altLang="en-US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增益</a:t>
            </a:r>
            <a:r>
              <a:rPr lang="en-US" altLang="zh-CN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50</a:t>
            </a:r>
            <a:r>
              <a:rPr lang="zh-CN" altLang="en-US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光产额：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~1450 </a:t>
            </a:r>
            <a:r>
              <a:rPr lang="en-US" altLang="zh-CN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p.e.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/MeV</a:t>
            </a:r>
          </a:p>
          <a:p>
            <a:pPr marL="650875" lvl="1" indent="-285750" algn="just">
              <a:lnSpc>
                <a:spcPct val="14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能量测量范围：</a:t>
            </a:r>
            <a:r>
              <a:rPr lang="en-US" altLang="zh-CN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50 MeV-5 GeV</a:t>
            </a:r>
            <a:r>
              <a:rPr lang="zh-CN" altLang="en-US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（单根晶体最大沉积能量约</a:t>
            </a:r>
            <a:r>
              <a:rPr lang="en-US" altLang="zh-CN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4.1 GeV</a:t>
            </a:r>
            <a:r>
              <a:rPr lang="en-US" altLang="zh-CN" sz="2000" b="1" baseline="300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[1]</a:t>
            </a:r>
            <a:r>
              <a:rPr lang="zh-CN" altLang="en-US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en-US" altLang="zh-CN" sz="2000" b="1" dirty="0">
              <a:solidFill>
                <a:sysClr val="windowText" lastClr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650875" lvl="1" indent="-285750" algn="just">
              <a:lnSpc>
                <a:spcPct val="14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最小可触发阈值：</a:t>
            </a:r>
            <a:r>
              <a:rPr lang="en-US" altLang="zh-CN" sz="2000" b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1.8 MeV</a:t>
            </a:r>
          </a:p>
          <a:p>
            <a:pPr marL="650875" lvl="1" indent="-285750" algn="just">
              <a:lnSpc>
                <a:spcPct val="14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E456813-3331-4DC7-BEBA-C4F4AF1DDC36}"/>
              </a:ext>
            </a:extLst>
          </p:cNvPr>
          <p:cNvSpPr/>
          <p:nvPr/>
        </p:nvSpPr>
        <p:spPr>
          <a:xfrm>
            <a:off x="300990" y="3383409"/>
            <a:ext cx="5828840" cy="14368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50875" lvl="1" indent="-285750" algn="just">
              <a:lnSpc>
                <a:spcPct val="14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读出电子学电荷测量上限：</a:t>
            </a:r>
            <a:r>
              <a:rPr lang="en-US" altLang="zh-CN" sz="2000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&gt; 48 </a:t>
            </a:r>
            <a:r>
              <a:rPr lang="en-US" altLang="zh-CN" sz="2000" b="1" dirty="0" err="1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pC</a:t>
            </a:r>
            <a:endParaRPr lang="en-US" altLang="zh-CN" sz="2000" b="1" dirty="0">
              <a:solidFill>
                <a:srgbClr val="1300F5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650875" lvl="1" indent="-285750" algn="just">
              <a:lnSpc>
                <a:spcPct val="14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读出电子学噪声：</a:t>
            </a:r>
            <a:r>
              <a:rPr lang="en-US" altLang="zh-CN" sz="2000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&lt; 4.2 </a:t>
            </a:r>
            <a:r>
              <a:rPr lang="en-US" altLang="zh-CN" sz="2000" b="1" dirty="0" err="1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fC</a:t>
            </a:r>
            <a:endParaRPr lang="en-US" altLang="zh-CN" sz="2000" b="1" dirty="0">
              <a:solidFill>
                <a:srgbClr val="1300F5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650875" lvl="1" indent="-285750" algn="just">
              <a:lnSpc>
                <a:spcPct val="14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将近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en-US" altLang="zh-CN" sz="20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动态范围，低噪声，空间抗辐照要求</a:t>
            </a:r>
            <a:endParaRPr lang="en-US" altLang="zh-CN" sz="20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7CE5466-7A43-4284-BE50-1A5CCD401D46}"/>
              </a:ext>
            </a:extLst>
          </p:cNvPr>
          <p:cNvSpPr txBox="1"/>
          <p:nvPr/>
        </p:nvSpPr>
        <p:spPr>
          <a:xfrm>
            <a:off x="952994" y="5379428"/>
            <a:ext cx="10286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CSA</a:t>
            </a:r>
            <a:r>
              <a:rPr lang="zh-CN" altLang="en-US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电荷积分</a:t>
            </a:r>
            <a:r>
              <a:rPr lang="en-US" altLang="zh-CN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+</a:t>
            </a:r>
            <a:r>
              <a:rPr lang="zh-CN" altLang="en-US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双增益读出电子学</a:t>
            </a:r>
            <a:r>
              <a:rPr lang="en-US" altLang="zh-CN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+</a:t>
            </a:r>
            <a:r>
              <a:rPr lang="zh-CN" altLang="en-US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波形数字化的电荷测量方法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54990AF0-69BF-4E5B-9898-B5D643EE63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0" r="31108" b="16029"/>
          <a:stretch/>
        </p:blipFill>
        <p:spPr>
          <a:xfrm>
            <a:off x="6484058" y="2565630"/>
            <a:ext cx="2129622" cy="225464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0856DEC-CA07-47CD-8BF6-7C363F9CB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785" y="2430774"/>
            <a:ext cx="3365816" cy="2524361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AE352F36-2885-453D-B4A8-AF8D2D9E1A8E}"/>
              </a:ext>
            </a:extLst>
          </p:cNvPr>
          <p:cNvSpPr txBox="1"/>
          <p:nvPr/>
        </p:nvSpPr>
        <p:spPr>
          <a:xfrm>
            <a:off x="9402764" y="2856166"/>
            <a:ext cx="19303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36 MeV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~418 </a:t>
            </a: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fC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94FE609C-2D59-4D58-820E-CBE2E45A3923}"/>
              </a:ext>
            </a:extLst>
          </p:cNvPr>
          <p:cNvCxnSpPr>
            <a:cxnSpLocks/>
          </p:cNvCxnSpPr>
          <p:nvPr/>
        </p:nvCxnSpPr>
        <p:spPr>
          <a:xfrm flipH="1">
            <a:off x="9583913" y="3194720"/>
            <a:ext cx="624272" cy="3178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17DDC93C-1868-4509-B456-A02E24E1ECD8}"/>
              </a:ext>
            </a:extLst>
          </p:cNvPr>
          <p:cNvSpPr/>
          <p:nvPr/>
        </p:nvSpPr>
        <p:spPr>
          <a:xfrm>
            <a:off x="4710985" y="6385721"/>
            <a:ext cx="66221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rgbClr val="000000"/>
                </a:solidFill>
                <a:latin typeface="NimbusRomNo9L-Regu"/>
              </a:rPr>
              <a:t>[1] Wang, J., et al. “A Method for On-Orbit Calibration of the VLAST-P Electromagnetic Calorimeter.” Journal of Instrumentation, 21(03), P03033, 2026.</a:t>
            </a:r>
            <a:r>
              <a:rPr lang="en-US" altLang="zh-CN" sz="1200" dirty="0"/>
              <a:t> </a:t>
            </a:r>
            <a:br>
              <a:rPr lang="en-US" altLang="zh-CN" sz="1200" dirty="0"/>
            </a:br>
            <a:endParaRPr lang="zh-CN" altLang="en-US" sz="1200" dirty="0"/>
          </a:p>
        </p:txBody>
      </p:sp>
      <p:sp>
        <p:nvSpPr>
          <p:cNvPr id="12" name="箭头: 下 11">
            <a:extLst>
              <a:ext uri="{FF2B5EF4-FFF2-40B4-BE49-F238E27FC236}">
                <a16:creationId xmlns:a16="http://schemas.microsoft.com/office/drawing/2014/main" id="{FAAA1B75-428C-4E98-A457-FBA103488BF5}"/>
              </a:ext>
            </a:extLst>
          </p:cNvPr>
          <p:cNvSpPr/>
          <p:nvPr/>
        </p:nvSpPr>
        <p:spPr>
          <a:xfrm>
            <a:off x="2732960" y="2881535"/>
            <a:ext cx="422223" cy="505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8751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33B1D4D-B8F4-43DD-9C95-A7AB0A561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读出电子学方案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9F9A0CE-CFC8-41BC-A86C-FF770F374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11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6F553C2-E12A-4AE8-9A18-A8D04B776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9672" y="1914212"/>
            <a:ext cx="6561781" cy="3789854"/>
          </a:xfrm>
          <a:prstGeom prst="rect">
            <a:avLst/>
          </a:prstGeom>
        </p:spPr>
      </p:pic>
      <p:sp>
        <p:nvSpPr>
          <p:cNvPr id="14" name="内容占位符 1">
            <a:extLst>
              <a:ext uri="{FF2B5EF4-FFF2-40B4-BE49-F238E27FC236}">
                <a16:creationId xmlns:a16="http://schemas.microsoft.com/office/drawing/2014/main" id="{55F1250C-94E6-440A-83CE-3EB0C5854BA4}"/>
              </a:ext>
            </a:extLst>
          </p:cNvPr>
          <p:cNvSpPr txBox="1">
            <a:spLocks/>
          </p:cNvSpPr>
          <p:nvPr/>
        </p:nvSpPr>
        <p:spPr bwMode="auto">
          <a:xfrm>
            <a:off x="332130" y="828808"/>
            <a:ext cx="5599102" cy="57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电磁量能器读出电子学设计</a:t>
            </a:r>
            <a:endParaRPr lang="en-US" altLang="zh-CN" sz="1600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15" name="内容占位符 1">
            <a:extLst>
              <a:ext uri="{FF2B5EF4-FFF2-40B4-BE49-F238E27FC236}">
                <a16:creationId xmlns:a16="http://schemas.microsoft.com/office/drawing/2014/main" id="{9FC07226-034C-48B6-97C4-3249CDEDCB29}"/>
              </a:ext>
            </a:extLst>
          </p:cNvPr>
          <p:cNvSpPr txBox="1">
            <a:spLocks/>
          </p:cNvSpPr>
          <p:nvPr/>
        </p:nvSpPr>
        <p:spPr bwMode="auto">
          <a:xfrm>
            <a:off x="525660" y="1391635"/>
            <a:ext cx="5869855" cy="1031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en-US" altLang="zh-CN" sz="1800" b="1" dirty="0">
                <a:solidFill>
                  <a:prstClr val="black"/>
                </a:solidFill>
                <a:ea typeface="黑体" panose="02010609060101010101" pitchFamily="49" charset="-122"/>
              </a:rPr>
              <a:t>1</a:t>
            </a: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块前放模块</a:t>
            </a:r>
            <a:r>
              <a:rPr lang="en-US" altLang="zh-CN" sz="1800" b="1" dirty="0">
                <a:solidFill>
                  <a:prstClr val="black"/>
                </a:solidFill>
                <a:ea typeface="黑体" panose="02010609060101010101" pitchFamily="49" charset="-122"/>
              </a:rPr>
              <a:t> + 4</a:t>
            </a: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块前端电子学</a:t>
            </a: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en-US" altLang="zh-CN" sz="1800" b="1" dirty="0">
                <a:solidFill>
                  <a:prstClr val="black"/>
                </a:solidFill>
                <a:ea typeface="黑体" panose="02010609060101010101" pitchFamily="49" charset="-122"/>
              </a:rPr>
              <a:t>PAM(Pre-Amplifier Module)</a:t>
            </a: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：</a:t>
            </a: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Arial" panose="020B0604020202020204" pitchFamily="34" charset="0"/>
              <a:buChar char="•"/>
            </a:pP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marL="392430" lvl="1" indent="0" algn="just">
              <a:lnSpc>
                <a:spcPct val="150000"/>
              </a:lnSpc>
              <a:buClr>
                <a:srgbClr val="2DA2BF"/>
              </a:buClr>
              <a:buFont typeface="宋体" panose="02010600030101010101" pitchFamily="2" charset="-122"/>
              <a:buNone/>
            </a:pP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16" name="内容占位符 1">
            <a:extLst>
              <a:ext uri="{FF2B5EF4-FFF2-40B4-BE49-F238E27FC236}">
                <a16:creationId xmlns:a16="http://schemas.microsoft.com/office/drawing/2014/main" id="{0F629DD7-846C-48E0-9DD7-AEE7E63E3731}"/>
              </a:ext>
            </a:extLst>
          </p:cNvPr>
          <p:cNvSpPr txBox="1">
            <a:spLocks/>
          </p:cNvSpPr>
          <p:nvPr/>
        </p:nvSpPr>
        <p:spPr bwMode="auto">
          <a:xfrm>
            <a:off x="821684" y="2286545"/>
            <a:ext cx="5869855" cy="1031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位于量能器底部</a:t>
            </a: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完成探测器信号的前置放大</a:t>
            </a: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marL="392430" lvl="1" indent="0" algn="just">
              <a:lnSpc>
                <a:spcPct val="150000"/>
              </a:lnSpc>
              <a:buClr>
                <a:srgbClr val="2DA2BF"/>
              </a:buClr>
              <a:buFont typeface="宋体" panose="02010600030101010101" pitchFamily="2" charset="-122"/>
              <a:buNone/>
            </a:pP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17" name="内容占位符 1">
            <a:extLst>
              <a:ext uri="{FF2B5EF4-FFF2-40B4-BE49-F238E27FC236}">
                <a16:creationId xmlns:a16="http://schemas.microsoft.com/office/drawing/2014/main" id="{02DFF20E-1C73-4D21-A488-B8165E29D985}"/>
              </a:ext>
            </a:extLst>
          </p:cNvPr>
          <p:cNvSpPr txBox="1">
            <a:spLocks/>
          </p:cNvSpPr>
          <p:nvPr/>
        </p:nvSpPr>
        <p:spPr bwMode="auto">
          <a:xfrm>
            <a:off x="525660" y="3266696"/>
            <a:ext cx="5869855" cy="1031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en-US" altLang="zh-CN" sz="1800" b="1" dirty="0">
                <a:solidFill>
                  <a:prstClr val="black"/>
                </a:solidFill>
                <a:ea typeface="黑体" panose="02010609060101010101" pitchFamily="49" charset="-122"/>
              </a:rPr>
              <a:t>FEE(Front-End Electronics)</a:t>
            </a: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：</a:t>
            </a: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marL="392430" lvl="1" indent="0" algn="just">
              <a:lnSpc>
                <a:spcPct val="150000"/>
              </a:lnSpc>
              <a:buClr>
                <a:srgbClr val="2DA2BF"/>
              </a:buClr>
              <a:buFont typeface="宋体" panose="02010600030101010101" pitchFamily="2" charset="-122"/>
              <a:buNone/>
            </a:pP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18" name="内容占位符 1">
            <a:extLst>
              <a:ext uri="{FF2B5EF4-FFF2-40B4-BE49-F238E27FC236}">
                <a16:creationId xmlns:a16="http://schemas.microsoft.com/office/drawing/2014/main" id="{D74B588D-0143-46D4-832E-CEF451AFEFCA}"/>
              </a:ext>
            </a:extLst>
          </p:cNvPr>
          <p:cNvSpPr txBox="1">
            <a:spLocks/>
          </p:cNvSpPr>
          <p:nvPr/>
        </p:nvSpPr>
        <p:spPr bwMode="auto">
          <a:xfrm>
            <a:off x="821683" y="3715983"/>
            <a:ext cx="5869855" cy="2334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位于两侧</a:t>
            </a:r>
            <a:r>
              <a:rPr lang="en-US" altLang="zh-CN" sz="1800" b="1" dirty="0">
                <a:solidFill>
                  <a:prstClr val="black"/>
                </a:solidFill>
                <a:ea typeface="黑体" panose="02010609060101010101" pitchFamily="49" charset="-122"/>
              </a:rPr>
              <a:t>FEE</a:t>
            </a: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盒中</a:t>
            </a: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进行波形数字化和处理，科学数据发送</a:t>
            </a: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进行击中判断，接收触发信号</a:t>
            </a: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监测温度、电流、</a:t>
            </a:r>
            <a:r>
              <a:rPr lang="en-US" altLang="zh-CN" sz="1800" b="1" dirty="0">
                <a:solidFill>
                  <a:prstClr val="black"/>
                </a:solidFill>
                <a:ea typeface="黑体" panose="02010609060101010101" pitchFamily="49" charset="-122"/>
              </a:rPr>
              <a:t>SEU</a:t>
            </a: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等工作状态</a:t>
            </a: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对电子学通道进行在轨线性刻度</a:t>
            </a: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marL="392430" lvl="1" indent="0" algn="just">
              <a:lnSpc>
                <a:spcPct val="150000"/>
              </a:lnSpc>
              <a:buClr>
                <a:srgbClr val="2DA2BF"/>
              </a:buClr>
              <a:buFont typeface="宋体" panose="02010600030101010101" pitchFamily="2" charset="-122"/>
              <a:buNone/>
            </a:pP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2639C7D-E02C-4243-A03F-56AF464332BA}"/>
              </a:ext>
            </a:extLst>
          </p:cNvPr>
          <p:cNvSpPr txBox="1"/>
          <p:nvPr/>
        </p:nvSpPr>
        <p:spPr>
          <a:xfrm>
            <a:off x="10545171" y="1525254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功耗</a:t>
            </a:r>
            <a:r>
              <a:rPr lang="en-US" altLang="zh-CN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~23W</a:t>
            </a:r>
            <a:endParaRPr lang="zh-CN" altLang="en-US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54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5103616-8C1D-4D9C-BD29-9921845E1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非航天级器件选型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7A99745-0351-4B2B-8B4D-E245F147C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9196" y="2802804"/>
            <a:ext cx="366712" cy="365125"/>
          </a:xfrm>
        </p:spPr>
        <p:txBody>
          <a:bodyPr/>
          <a:lstStyle/>
          <a:p>
            <a:fld id="{33117E0C-730F-40BD-9D8B-88CFF17DF520}" type="slidenum">
              <a:rPr lang="zh-CN" altLang="en-US" smtClean="0"/>
              <a:t>12</a:t>
            </a:fld>
            <a:endParaRPr lang="zh-CN" alt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909B13F-91D6-4B18-9E56-833B6FE9B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9388" y="26574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6BC1ED80-A2C2-4461-A10B-18F52897B4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233166"/>
              </p:ext>
            </p:extLst>
          </p:nvPr>
        </p:nvGraphicFramePr>
        <p:xfrm>
          <a:off x="1174141" y="3173357"/>
          <a:ext cx="1605598" cy="2054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9793">
                  <a:extLst>
                    <a:ext uri="{9D8B030D-6E8A-4147-A177-3AD203B41FA5}">
                      <a16:colId xmlns:a16="http://schemas.microsoft.com/office/drawing/2014/main" val="2687207323"/>
                    </a:ext>
                  </a:extLst>
                </a:gridCol>
                <a:gridCol w="725805">
                  <a:extLst>
                    <a:ext uri="{9D8B030D-6E8A-4147-A177-3AD203B41FA5}">
                      <a16:colId xmlns:a16="http://schemas.microsoft.com/office/drawing/2014/main" val="28605567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dirty="0"/>
                        <a:t>运算放大器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dirty="0">
                          <a:solidFill>
                            <a:schemeClr val="bg1"/>
                          </a:solidFill>
                        </a:rPr>
                        <a:t>AD8032</a:t>
                      </a:r>
                      <a:endParaRPr lang="zh-CN" altLang="en-US" sz="105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0058165"/>
                  </a:ext>
                </a:extLst>
              </a:tr>
              <a:tr h="25419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dirty="0"/>
                        <a:t>通道数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dirty="0"/>
                        <a:t>2</a:t>
                      </a:r>
                      <a:endParaRPr lang="zh-CN" alt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789531"/>
                  </a:ext>
                </a:extLst>
              </a:tr>
              <a:tr h="27337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dirty="0"/>
                        <a:t>压摆率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dirty="0"/>
                        <a:t>30V/us</a:t>
                      </a:r>
                      <a:endParaRPr lang="zh-CN" alt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2982270"/>
                  </a:ext>
                </a:extLst>
              </a:tr>
              <a:tr h="26395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dirty="0"/>
                        <a:t>增益带宽积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dirty="0">
                          <a:solidFill>
                            <a:srgbClr val="FF0000"/>
                          </a:solidFill>
                        </a:rPr>
                        <a:t>80MHz</a:t>
                      </a:r>
                      <a:endParaRPr lang="zh-CN" altLang="en-US" sz="105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282879"/>
                  </a:ext>
                </a:extLst>
              </a:tr>
              <a:tr h="25452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dirty="0"/>
                        <a:t>电流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b="1" dirty="0">
                          <a:solidFill>
                            <a:srgbClr val="FF0000"/>
                          </a:solidFill>
                        </a:rPr>
                        <a:t>800uA/</a:t>
                      </a:r>
                      <a:r>
                        <a:rPr lang="en-US" altLang="zh-CN" sz="1050" b="1" dirty="0" err="1">
                          <a:solidFill>
                            <a:srgbClr val="FF0000"/>
                          </a:solidFill>
                        </a:rPr>
                        <a:t>ch</a:t>
                      </a:r>
                      <a:endParaRPr lang="zh-CN" altLang="en-US" sz="105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144784"/>
                  </a:ext>
                </a:extLst>
              </a:tr>
              <a:tr h="25452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dirty="0"/>
                        <a:t>工作电压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dirty="0"/>
                        <a:t>±5V</a:t>
                      </a:r>
                      <a:endParaRPr lang="zh-CN" alt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2243711"/>
                  </a:ext>
                </a:extLst>
              </a:tr>
              <a:tr h="23567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dirty="0" err="1"/>
                        <a:t>Vn</a:t>
                      </a:r>
                      <a:r>
                        <a:rPr lang="en-US" altLang="zh-CN" sz="1050" dirty="0"/>
                        <a:t>(</a:t>
                      </a:r>
                      <a:r>
                        <a:rPr lang="en-US" altLang="zh-CN" sz="1050" dirty="0" err="1"/>
                        <a:t>nV</a:t>
                      </a:r>
                      <a:r>
                        <a:rPr lang="en-US" altLang="zh-CN" sz="1050" dirty="0"/>
                        <a:t>/</a:t>
                      </a:r>
                      <a:r>
                        <a:rPr lang="en-US" altLang="zh-CN" sz="10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√Hz)</a:t>
                      </a:r>
                      <a:endParaRPr lang="zh-CN" alt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dirty="0"/>
                        <a:t>&lt;15</a:t>
                      </a:r>
                      <a:endParaRPr lang="zh-CN" alt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93802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dirty="0"/>
                        <a:t>封装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b="1" dirty="0">
                          <a:solidFill>
                            <a:srgbClr val="FF0000"/>
                          </a:solidFill>
                        </a:rPr>
                        <a:t>8-MSOP</a:t>
                      </a:r>
                      <a:endParaRPr lang="zh-CN" altLang="en-US" sz="105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6408042"/>
                  </a:ext>
                </a:extLst>
              </a:tr>
            </a:tbl>
          </a:graphicData>
        </a:graphic>
      </p:graphicFrame>
      <p:sp>
        <p:nvSpPr>
          <p:cNvPr id="9" name="内容占位符 1">
            <a:extLst>
              <a:ext uri="{FF2B5EF4-FFF2-40B4-BE49-F238E27FC236}">
                <a16:creationId xmlns:a16="http://schemas.microsoft.com/office/drawing/2014/main" id="{960EB205-27BC-473E-8B3C-02B1BA1A5FB9}"/>
              </a:ext>
            </a:extLst>
          </p:cNvPr>
          <p:cNvSpPr txBox="1">
            <a:spLocks/>
          </p:cNvSpPr>
          <p:nvPr/>
        </p:nvSpPr>
        <p:spPr bwMode="auto">
          <a:xfrm>
            <a:off x="0" y="1147000"/>
            <a:ext cx="10285331" cy="2170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运算放大器：增益带宽积 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&gt; 10 MHz</a:t>
            </a: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，低功耗，低噪声，小尺寸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——</a:t>
            </a:r>
            <a:r>
              <a:rPr lang="en-US" altLang="zh-CN" sz="1600" b="1" dirty="0">
                <a:solidFill>
                  <a:srgbClr val="FF0000"/>
                </a:solidFill>
                <a:ea typeface="黑体" panose="02010609060101010101" pitchFamily="49" charset="-122"/>
              </a:rPr>
              <a:t>AD8032</a:t>
            </a:r>
          </a:p>
          <a:p>
            <a:pPr lvl="1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ADC</a:t>
            </a: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 ：采样率 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&gt; 3 MSPS</a:t>
            </a: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，分辨率 ≥ 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12 bit</a:t>
            </a: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，低功耗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——</a:t>
            </a:r>
            <a:r>
              <a:rPr lang="en-US" altLang="zh-CN" sz="1600" b="1" dirty="0">
                <a:solidFill>
                  <a:srgbClr val="FF0000"/>
                </a:solidFill>
                <a:ea typeface="黑体" panose="02010609060101010101" pitchFamily="49" charset="-122"/>
              </a:rPr>
              <a:t>AD9266-EP</a:t>
            </a:r>
            <a:r>
              <a:rPr lang="zh-CN" altLang="en-US" sz="1600" b="1" dirty="0">
                <a:solidFill>
                  <a:srgbClr val="FF0000"/>
                </a:solidFill>
                <a:ea typeface="黑体" panose="02010609060101010101" pitchFamily="49" charset="-122"/>
              </a:rPr>
              <a:t>（首飞</a:t>
            </a:r>
            <a:r>
              <a:rPr lang="en-US" altLang="zh-CN" sz="1600" b="1" dirty="0">
                <a:solidFill>
                  <a:srgbClr val="FF0000"/>
                </a:solidFill>
                <a:ea typeface="黑体" panose="02010609060101010101" pitchFamily="49" charset="-122"/>
              </a:rPr>
              <a:t>)</a:t>
            </a:r>
          </a:p>
          <a:p>
            <a:pPr lvl="1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JFET</a:t>
            </a: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：较大结电容，较大跨导、饱和漏极电流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——</a:t>
            </a:r>
            <a:r>
              <a:rPr lang="en-US" altLang="zh-CN" sz="1600" b="1" dirty="0">
                <a:solidFill>
                  <a:srgbClr val="FF0000"/>
                </a:solidFill>
                <a:ea typeface="黑体" panose="02010609060101010101" pitchFamily="49" charset="-122"/>
              </a:rPr>
              <a:t>IFN147(</a:t>
            </a:r>
            <a:r>
              <a:rPr lang="zh-CN" altLang="en-US" sz="1600" b="1" dirty="0">
                <a:solidFill>
                  <a:srgbClr val="FF0000"/>
                </a:solidFill>
                <a:ea typeface="黑体" panose="02010609060101010101" pitchFamily="49" charset="-122"/>
              </a:rPr>
              <a:t>首飞</a:t>
            </a:r>
            <a:r>
              <a:rPr lang="en-US" altLang="zh-CN" sz="1600" b="1" dirty="0">
                <a:solidFill>
                  <a:srgbClr val="FF0000"/>
                </a:solidFill>
                <a:ea typeface="黑体" panose="02010609060101010101" pitchFamily="49" charset="-122"/>
              </a:rPr>
              <a:t>)</a:t>
            </a:r>
          </a:p>
          <a:p>
            <a:pPr lvl="1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全差分运放：带宽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 &gt; 1MHz</a:t>
            </a: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，低功耗，双极型工艺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——</a:t>
            </a:r>
            <a:r>
              <a:rPr lang="en-US" altLang="zh-CN" sz="1600" b="1" dirty="0">
                <a:solidFill>
                  <a:srgbClr val="FF0000"/>
                </a:solidFill>
                <a:ea typeface="黑体" panose="02010609060101010101" pitchFamily="49" charset="-122"/>
              </a:rPr>
              <a:t>THS4524-EP(</a:t>
            </a:r>
            <a:r>
              <a:rPr lang="zh-CN" altLang="en-US" sz="1600" b="1" dirty="0">
                <a:solidFill>
                  <a:srgbClr val="FF0000"/>
                </a:solidFill>
                <a:ea typeface="黑体" panose="02010609060101010101" pitchFamily="49" charset="-122"/>
              </a:rPr>
              <a:t>首飞</a:t>
            </a:r>
            <a:r>
              <a:rPr lang="en-US" altLang="zh-CN" sz="1600" b="1" dirty="0">
                <a:solidFill>
                  <a:srgbClr val="FF0000"/>
                </a:solidFill>
                <a:ea typeface="黑体" panose="02010609060101010101" pitchFamily="49" charset="-122"/>
              </a:rPr>
              <a:t>)</a:t>
            </a:r>
          </a:p>
          <a:p>
            <a:pPr lvl="1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FPGA</a:t>
            </a: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：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FLASH</a:t>
            </a: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型，可重复编程，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FPGA</a:t>
            </a: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逻辑电路不失效，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SEU</a:t>
            </a: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加固难度小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——</a:t>
            </a:r>
            <a:r>
              <a:rPr lang="en-US" altLang="zh-CN" sz="1600" b="1" dirty="0">
                <a:solidFill>
                  <a:srgbClr val="FF0000"/>
                </a:solidFill>
                <a:ea typeface="黑体" panose="02010609060101010101" pitchFamily="49" charset="-122"/>
              </a:rPr>
              <a:t>A3PE3000L-1FGG896M</a:t>
            </a:r>
          </a:p>
          <a:p>
            <a:pPr lvl="1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endParaRPr lang="en-US" altLang="zh-CN" sz="1600" b="1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89B1B5AA-BB80-4389-B3F5-F56624B917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770960"/>
              </p:ext>
            </p:extLst>
          </p:nvPr>
        </p:nvGraphicFramePr>
        <p:xfrm>
          <a:off x="4466729" y="3167929"/>
          <a:ext cx="1899285" cy="20674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9793">
                  <a:extLst>
                    <a:ext uri="{9D8B030D-6E8A-4147-A177-3AD203B41FA5}">
                      <a16:colId xmlns:a16="http://schemas.microsoft.com/office/drawing/2014/main" val="2687207323"/>
                    </a:ext>
                  </a:extLst>
                </a:gridCol>
                <a:gridCol w="1019492">
                  <a:extLst>
                    <a:ext uri="{9D8B030D-6E8A-4147-A177-3AD203B41FA5}">
                      <a16:colId xmlns:a16="http://schemas.microsoft.com/office/drawing/2014/main" val="121099646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全差分运放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00" b="1" i="0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THS4524-EP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0058165"/>
                  </a:ext>
                </a:extLst>
              </a:tr>
              <a:tr h="25419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通道数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CN" altLang="en-US" sz="105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（独立供电）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789531"/>
                  </a:ext>
                </a:extLst>
              </a:tr>
              <a:tr h="27337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压摆率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490V/us</a:t>
                      </a:r>
                      <a:endParaRPr lang="zh-CN" altLang="en-US" sz="1050" dirty="0"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2982270"/>
                  </a:ext>
                </a:extLst>
              </a:tr>
              <a:tr h="26395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带宽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145MHz</a:t>
                      </a:r>
                      <a:endParaRPr lang="zh-CN" altLang="en-US" sz="105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282879"/>
                  </a:ext>
                </a:extLst>
              </a:tr>
              <a:tr h="26395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工艺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双极型</a:t>
                      </a:r>
                      <a:r>
                        <a:rPr lang="zh-CN" altLang="en-US" sz="105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晶体管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7638505"/>
                  </a:ext>
                </a:extLst>
              </a:tr>
              <a:tr h="25452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电流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1.14 mA/</a:t>
                      </a:r>
                      <a:r>
                        <a:rPr lang="en-US" altLang="zh-CN" sz="105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ch</a:t>
                      </a:r>
                      <a:endParaRPr lang="zh-CN" altLang="en-US" sz="105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144784"/>
                  </a:ext>
                </a:extLst>
              </a:tr>
              <a:tr h="25452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工作电压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±5V</a:t>
                      </a:r>
                      <a:endParaRPr lang="zh-CN" altLang="en-US" sz="1050" dirty="0"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2243711"/>
                  </a:ext>
                </a:extLst>
              </a:tr>
              <a:tr h="23567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dirty="0" err="1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Vn</a:t>
                      </a:r>
                      <a:r>
                        <a:rPr lang="en-US" altLang="zh-CN" sz="105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zh-CN" sz="1050" dirty="0" err="1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nV</a:t>
                      </a:r>
                      <a:r>
                        <a:rPr lang="en-US" altLang="zh-CN" sz="105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altLang="zh-CN" sz="105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√Hz)</a:t>
                      </a:r>
                      <a:endParaRPr lang="zh-CN" altLang="en-US" sz="1050" dirty="0"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4.6</a:t>
                      </a:r>
                      <a:endParaRPr lang="zh-CN" altLang="en-US" sz="1050" dirty="0"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9380226"/>
                  </a:ext>
                </a:extLst>
              </a:tr>
            </a:tbl>
          </a:graphicData>
        </a:graphic>
      </p:graphicFrame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15FDC059-0915-4C97-A9C1-1D52ED1758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074313"/>
              </p:ext>
            </p:extLst>
          </p:nvPr>
        </p:nvGraphicFramePr>
        <p:xfrm>
          <a:off x="6387697" y="3167929"/>
          <a:ext cx="2369185" cy="28978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005">
                  <a:extLst>
                    <a:ext uri="{9D8B030D-6E8A-4147-A177-3AD203B41FA5}">
                      <a16:colId xmlns:a16="http://schemas.microsoft.com/office/drawing/2014/main" val="3362362877"/>
                    </a:ext>
                  </a:extLst>
                </a:gridCol>
                <a:gridCol w="1567180">
                  <a:extLst>
                    <a:ext uri="{9D8B030D-6E8A-4147-A177-3AD203B41FA5}">
                      <a16:colId xmlns:a16="http://schemas.microsoft.com/office/drawing/2014/main" val="2174689956"/>
                    </a:ext>
                  </a:extLst>
                </a:gridCol>
              </a:tblGrid>
              <a:tr h="27747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ADC</a:t>
                      </a:r>
                      <a:endParaRPr lang="zh-CN" altLang="en-US" sz="1100" dirty="0"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AD9266-EP</a:t>
                      </a:r>
                      <a:endParaRPr lang="zh-CN" altLang="en-US" sz="11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700830"/>
                  </a:ext>
                </a:extLst>
              </a:tr>
              <a:tr h="24509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通道数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1100" dirty="0"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602900"/>
                  </a:ext>
                </a:extLst>
              </a:tr>
              <a:tr h="24054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采样率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10-65 MSPS</a:t>
                      </a:r>
                      <a:r>
                        <a:rPr lang="zh-CN" altLang="en-US" sz="11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可调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4648909"/>
                  </a:ext>
                </a:extLst>
              </a:tr>
              <a:tr h="23598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分辨率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16 bit</a:t>
                      </a:r>
                      <a:endParaRPr lang="zh-CN" altLang="en-US" sz="11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973445"/>
                  </a:ext>
                </a:extLst>
              </a:tr>
              <a:tr h="28798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动态范围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2V p-p</a:t>
                      </a:r>
                      <a:endParaRPr lang="zh-CN" altLang="en-US" sz="1100" dirty="0"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175296"/>
                  </a:ext>
                </a:extLst>
              </a:tr>
              <a:tr h="23567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SNR/dB</a:t>
                      </a:r>
                      <a:endParaRPr lang="zh-CN" altLang="en-US" sz="1100" dirty="0"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77.6</a:t>
                      </a:r>
                      <a:endParaRPr lang="zh-CN" altLang="en-US" sz="1100" dirty="0"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267167"/>
                  </a:ext>
                </a:extLst>
              </a:tr>
              <a:tr h="25939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INL/LSB</a:t>
                      </a:r>
                      <a:endParaRPr lang="zh-CN" altLang="en-US" sz="1100" dirty="0"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±1.5</a:t>
                      </a:r>
                      <a:endParaRPr lang="zh-CN" altLang="en-US" sz="1100" dirty="0"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7190407"/>
                  </a:ext>
                </a:extLst>
              </a:tr>
              <a:tr h="2545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DNL/LSB</a:t>
                      </a:r>
                      <a:endParaRPr lang="zh-CN" altLang="en-US" sz="1100" dirty="0"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±1</a:t>
                      </a:r>
                      <a:endParaRPr lang="zh-CN" altLang="en-US" sz="1100" dirty="0"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5461891"/>
                  </a:ext>
                </a:extLst>
              </a:tr>
              <a:tr h="2593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功耗</a:t>
                      </a:r>
                      <a:r>
                        <a:rPr lang="en-US" altLang="zh-CN" sz="110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altLang="zh-CN" sz="1100" dirty="0" err="1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mW</a:t>
                      </a:r>
                      <a:endParaRPr lang="zh-CN" altLang="en-US" sz="1100" dirty="0"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70 </a:t>
                      </a:r>
                      <a:r>
                        <a:rPr lang="en-US" altLang="zh-CN" sz="11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mW</a:t>
                      </a:r>
                      <a:r>
                        <a:rPr lang="zh-CN" altLang="en-US" sz="11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1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(10</a:t>
                      </a:r>
                      <a:r>
                        <a:rPr lang="zh-CN" altLang="en-US" sz="11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1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MSPS</a:t>
                      </a:r>
                      <a:r>
                        <a:rPr lang="zh-CN" altLang="en-US" sz="11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下</a:t>
                      </a:r>
                      <a:r>
                        <a:rPr lang="en-US" altLang="zh-CN" sz="11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)</a:t>
                      </a:r>
                      <a:endParaRPr lang="zh-CN" altLang="en-US" sz="11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3431604"/>
                  </a:ext>
                </a:extLst>
              </a:tr>
              <a:tr h="24509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接口类型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CMOS DDR</a:t>
                      </a:r>
                      <a:r>
                        <a:rPr lang="zh-CN" altLang="en-US" sz="110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lang="en-US" altLang="zh-CN" sz="110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SPI</a:t>
                      </a:r>
                      <a:r>
                        <a:rPr lang="zh-CN" altLang="en-US" sz="110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配置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394498"/>
                  </a:ext>
                </a:extLst>
              </a:tr>
              <a:tr h="24996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输入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差分输入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1339979"/>
                  </a:ext>
                </a:extLst>
              </a:tr>
            </a:tbl>
          </a:graphicData>
        </a:graphic>
      </p:graphicFrame>
      <p:pic>
        <p:nvPicPr>
          <p:cNvPr id="17" name="图片 16">
            <a:extLst>
              <a:ext uri="{FF2B5EF4-FFF2-40B4-BE49-F238E27FC236}">
                <a16:creationId xmlns:a16="http://schemas.microsoft.com/office/drawing/2014/main" id="{2E0E28D6-5574-4EF0-A91F-C6A14161C0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1773"/>
          <a:stretch/>
        </p:blipFill>
        <p:spPr>
          <a:xfrm>
            <a:off x="8884734" y="3167929"/>
            <a:ext cx="1169891" cy="2735118"/>
          </a:xfrm>
          <a:prstGeom prst="rect">
            <a:avLst/>
          </a:prstGeom>
        </p:spPr>
      </p:pic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605DAD8C-3C6D-4699-B28D-56E681A205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333220"/>
              </p:ext>
            </p:extLst>
          </p:nvPr>
        </p:nvGraphicFramePr>
        <p:xfrm>
          <a:off x="2828949" y="3173357"/>
          <a:ext cx="1605598" cy="1454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9793">
                  <a:extLst>
                    <a:ext uri="{9D8B030D-6E8A-4147-A177-3AD203B41FA5}">
                      <a16:colId xmlns:a16="http://schemas.microsoft.com/office/drawing/2014/main" val="470155195"/>
                    </a:ext>
                  </a:extLst>
                </a:gridCol>
                <a:gridCol w="725805">
                  <a:extLst>
                    <a:ext uri="{9D8B030D-6E8A-4147-A177-3AD203B41FA5}">
                      <a16:colId xmlns:a16="http://schemas.microsoft.com/office/drawing/2014/main" val="21376530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dirty="0"/>
                        <a:t>JFET</a:t>
                      </a:r>
                      <a:endParaRPr lang="zh-CN" alt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dirty="0">
                          <a:solidFill>
                            <a:schemeClr val="bg1"/>
                          </a:solidFill>
                        </a:rPr>
                        <a:t>IFN147</a:t>
                      </a:r>
                      <a:endParaRPr lang="zh-CN" altLang="en-US" sz="105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3301698"/>
                  </a:ext>
                </a:extLst>
              </a:tr>
              <a:tr h="25419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dirty="0"/>
                        <a:t>饱和漏极电流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dirty="0"/>
                        <a:t>30 mA</a:t>
                      </a:r>
                      <a:endParaRPr lang="zh-CN" alt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040090"/>
                  </a:ext>
                </a:extLst>
              </a:tr>
              <a:tr h="27337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dirty="0"/>
                        <a:t>栅极漏电流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dirty="0"/>
                        <a:t>1 </a:t>
                      </a:r>
                      <a:r>
                        <a:rPr lang="en-US" altLang="zh-CN" sz="1050" dirty="0" err="1"/>
                        <a:t>nA</a:t>
                      </a:r>
                      <a:endParaRPr lang="zh-CN" altLang="en-US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3149020"/>
                  </a:ext>
                </a:extLst>
              </a:tr>
              <a:tr h="26395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dirty="0"/>
                        <a:t>输入电容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dirty="0">
                          <a:solidFill>
                            <a:srgbClr val="FF0000"/>
                          </a:solidFill>
                        </a:rPr>
                        <a:t>75 pF</a:t>
                      </a:r>
                      <a:endParaRPr lang="zh-CN" altLang="en-US" sz="105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6999594"/>
                  </a:ext>
                </a:extLst>
              </a:tr>
              <a:tr h="25452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050" dirty="0"/>
                        <a:t>低频跨导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050" b="1" dirty="0">
                          <a:solidFill>
                            <a:srgbClr val="FF0000"/>
                          </a:solidFill>
                        </a:rPr>
                        <a:t>30mS</a:t>
                      </a:r>
                      <a:endParaRPr lang="zh-CN" altLang="en-US" sz="105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8720918"/>
                  </a:ext>
                </a:extLst>
              </a:tr>
            </a:tbl>
          </a:graphicData>
        </a:graphic>
      </p:graphicFrame>
      <p:pic>
        <p:nvPicPr>
          <p:cNvPr id="20" name="图片 19">
            <a:extLst>
              <a:ext uri="{FF2B5EF4-FFF2-40B4-BE49-F238E27FC236}">
                <a16:creationId xmlns:a16="http://schemas.microsoft.com/office/drawing/2014/main" id="{6917CED7-A89D-4B4B-A52E-C3E78E3C0E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862"/>
          <a:stretch/>
        </p:blipFill>
        <p:spPr>
          <a:xfrm>
            <a:off x="10026050" y="3167929"/>
            <a:ext cx="1083303" cy="2735118"/>
          </a:xfrm>
          <a:prstGeom prst="rect">
            <a:avLst/>
          </a:prstGeom>
        </p:spPr>
      </p:pic>
      <p:sp>
        <p:nvSpPr>
          <p:cNvPr id="21" name="内容占位符 1">
            <a:extLst>
              <a:ext uri="{FF2B5EF4-FFF2-40B4-BE49-F238E27FC236}">
                <a16:creationId xmlns:a16="http://schemas.microsoft.com/office/drawing/2014/main" id="{A3A14227-ECC8-45F8-9FA6-69BC7EC85237}"/>
              </a:ext>
            </a:extLst>
          </p:cNvPr>
          <p:cNvSpPr txBox="1">
            <a:spLocks/>
          </p:cNvSpPr>
          <p:nvPr/>
        </p:nvSpPr>
        <p:spPr bwMode="auto">
          <a:xfrm>
            <a:off x="3883420" y="681524"/>
            <a:ext cx="4873462" cy="471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2430" lvl="1" indent="0" algn="just">
              <a:lnSpc>
                <a:spcPct val="140000"/>
              </a:lnSpc>
              <a:buClr>
                <a:srgbClr val="2DA2BF"/>
              </a:buClr>
              <a:buNone/>
            </a:pP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现有航天级器件无法满足读出需求</a:t>
            </a:r>
            <a:endParaRPr lang="en-US" altLang="zh-CN" sz="2000" b="1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B4A9D35-574C-447C-BAF7-A7F4E1C21875}"/>
              </a:ext>
            </a:extLst>
          </p:cNvPr>
          <p:cNvSpPr txBox="1"/>
          <p:nvPr/>
        </p:nvSpPr>
        <p:spPr>
          <a:xfrm>
            <a:off x="4765083" y="6219130"/>
            <a:ext cx="2659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1300F5"/>
                </a:solidFill>
                <a:latin typeface="+mj-ea"/>
                <a:ea typeface="+mj-ea"/>
              </a:rPr>
              <a:t>可靠性设计难度大</a:t>
            </a:r>
          </a:p>
        </p:txBody>
      </p:sp>
    </p:spTree>
    <p:extLst>
      <p:ext uri="{BB962C8B-B14F-4D97-AF65-F5344CB8AC3E}">
        <p14:creationId xmlns:p14="http://schemas.microsoft.com/office/powerpoint/2010/main" val="184986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F85987-F439-47B4-A4B8-680AA2458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量能器</a:t>
            </a:r>
            <a:r>
              <a:rPr lang="en-US" altLang="zh-CN" dirty="0"/>
              <a:t>PAM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47AC956-5373-40FE-8881-171108052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13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A302951-880F-421E-82E5-88101C165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457" y="3014580"/>
            <a:ext cx="3759772" cy="322615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090B45B-4D67-4B23-AE3C-E5BE16E9C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1654" y="3014578"/>
            <a:ext cx="3685693" cy="334184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1C4373D-7382-413E-A246-41C6BCB64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7" r="11928"/>
          <a:stretch/>
        </p:blipFill>
        <p:spPr>
          <a:xfrm rot="16200000">
            <a:off x="8542768" y="3225771"/>
            <a:ext cx="3341314" cy="2918929"/>
          </a:xfrm>
          <a:prstGeom prst="rect">
            <a:avLst/>
          </a:prstGeom>
        </p:spPr>
      </p:pic>
      <p:sp>
        <p:nvSpPr>
          <p:cNvPr id="12" name="内容占位符 1">
            <a:extLst>
              <a:ext uri="{FF2B5EF4-FFF2-40B4-BE49-F238E27FC236}">
                <a16:creationId xmlns:a16="http://schemas.microsoft.com/office/drawing/2014/main" id="{E3D49811-0333-45F3-90E1-7826323F2EBC}"/>
              </a:ext>
            </a:extLst>
          </p:cNvPr>
          <p:cNvSpPr txBox="1">
            <a:spLocks/>
          </p:cNvSpPr>
          <p:nvPr/>
        </p:nvSpPr>
        <p:spPr bwMode="auto">
          <a:xfrm>
            <a:off x="332129" y="828808"/>
            <a:ext cx="11707471" cy="198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完全热备份，</a:t>
            </a:r>
            <a:r>
              <a:rPr lang="en-US" altLang="zh-CN" sz="2000" b="1" dirty="0">
                <a:solidFill>
                  <a:prstClr val="black"/>
                </a:solidFill>
                <a:ea typeface="黑体" panose="02010609060101010101" pitchFamily="49" charset="-122"/>
              </a:rPr>
              <a:t>~ 7 W/</a:t>
            </a: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板</a:t>
            </a:r>
          </a:p>
          <a:p>
            <a:pPr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大动态范围：</a:t>
            </a:r>
            <a:r>
              <a:rPr lang="zh-CN" altLang="en-US" sz="2000" b="1" dirty="0">
                <a:ea typeface="黑体" panose="02010609060101010101" pitchFamily="49" charset="-122"/>
              </a:rPr>
              <a:t>双增益读出</a:t>
            </a: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，高增益通道读出小信号（</a:t>
            </a:r>
            <a:r>
              <a:rPr lang="en-US" altLang="zh-CN" sz="2000" b="1" dirty="0">
                <a:solidFill>
                  <a:prstClr val="black"/>
                </a:solidFill>
                <a:ea typeface="黑体" panose="02010609060101010101" pitchFamily="49" charset="-122"/>
              </a:rPr>
              <a:t>&lt;1 </a:t>
            </a:r>
            <a:r>
              <a:rPr lang="en-US" altLang="zh-CN" sz="2000" b="1" dirty="0" err="1">
                <a:solidFill>
                  <a:prstClr val="black"/>
                </a:solidFill>
                <a:ea typeface="黑体" panose="02010609060101010101" pitchFamily="49" charset="-122"/>
              </a:rPr>
              <a:t>pC</a:t>
            </a: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），低增益通道读出大信号（</a:t>
            </a:r>
            <a:r>
              <a:rPr lang="en-US" altLang="zh-CN" sz="2000" b="1" dirty="0">
                <a:solidFill>
                  <a:prstClr val="black"/>
                </a:solidFill>
                <a:ea typeface="黑体" panose="02010609060101010101" pitchFamily="49" charset="-122"/>
              </a:rPr>
              <a:t>&gt;1 </a:t>
            </a:r>
            <a:r>
              <a:rPr lang="en-US" altLang="zh-CN" sz="2000" b="1" dirty="0" err="1">
                <a:solidFill>
                  <a:prstClr val="black"/>
                </a:solidFill>
                <a:ea typeface="黑体" panose="02010609060101010101" pitchFamily="49" charset="-122"/>
              </a:rPr>
              <a:t>pC</a:t>
            </a: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）</a:t>
            </a:r>
          </a:p>
          <a:p>
            <a:pPr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大输入电容下的低噪声优化：</a:t>
            </a:r>
            <a:r>
              <a:rPr lang="en-US" altLang="zh-CN" sz="2000" b="1" dirty="0">
                <a:solidFill>
                  <a:prstClr val="black"/>
                </a:solidFill>
                <a:ea typeface="黑体" panose="02010609060101010101" pitchFamily="49" charset="-122"/>
              </a:rPr>
              <a:t>CSA</a:t>
            </a: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输入级使用与</a:t>
            </a:r>
            <a:r>
              <a:rPr lang="en-US" altLang="zh-CN" sz="2000" b="1" dirty="0">
                <a:solidFill>
                  <a:prstClr val="black"/>
                </a:solidFill>
                <a:ea typeface="黑体" panose="02010609060101010101" pitchFamily="49" charset="-122"/>
              </a:rPr>
              <a:t>APD</a:t>
            </a: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结电容匹配的</a:t>
            </a:r>
            <a:r>
              <a:rPr lang="en-US" altLang="zh-CN" sz="2000" b="1" dirty="0">
                <a:solidFill>
                  <a:prstClr val="black"/>
                </a:solidFill>
                <a:ea typeface="黑体" panose="02010609060101010101" pitchFamily="49" charset="-122"/>
              </a:rPr>
              <a:t>JFET</a:t>
            </a:r>
          </a:p>
          <a:p>
            <a:pPr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温度监测、</a:t>
            </a:r>
            <a:r>
              <a:rPr lang="en-US" altLang="zh-CN" sz="2000" b="1" dirty="0">
                <a:solidFill>
                  <a:prstClr val="black"/>
                </a:solidFill>
                <a:ea typeface="黑体" panose="02010609060101010101" pitchFamily="49" charset="-122"/>
              </a:rPr>
              <a:t>±5V</a:t>
            </a: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电流监测、输入端</a:t>
            </a:r>
            <a:r>
              <a:rPr lang="en-US" altLang="zh-CN" sz="2000" b="1" dirty="0">
                <a:solidFill>
                  <a:prstClr val="black"/>
                </a:solidFill>
                <a:ea typeface="黑体" panose="02010609060101010101" pitchFamily="49" charset="-122"/>
              </a:rPr>
              <a:t>ESD</a:t>
            </a: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保护</a:t>
            </a:r>
            <a:endParaRPr lang="en-US" altLang="zh-CN" sz="2000" b="1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B54DC7F-B40B-48EB-BE2C-4DCBC202F374}"/>
              </a:ext>
            </a:extLst>
          </p:cNvPr>
          <p:cNvSpPr txBox="1"/>
          <p:nvPr/>
        </p:nvSpPr>
        <p:spPr>
          <a:xfrm>
            <a:off x="6129810" y="2645246"/>
            <a:ext cx="1009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Top view</a:t>
            </a:r>
            <a:endParaRPr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FC0C52B-3D8C-42D1-822D-EA03F75A42E5}"/>
              </a:ext>
            </a:extLst>
          </p:cNvPr>
          <p:cNvSpPr txBox="1"/>
          <p:nvPr/>
        </p:nvSpPr>
        <p:spPr>
          <a:xfrm>
            <a:off x="9525704" y="2627240"/>
            <a:ext cx="1375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Bottom view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301782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F85987-F439-47B4-A4B8-680AA2458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量能器</a:t>
            </a:r>
            <a:r>
              <a:rPr lang="en-US" altLang="zh-CN" dirty="0"/>
              <a:t>FEE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47AC956-5373-40FE-8881-171108052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14</a:t>
            </a:fld>
            <a:endParaRPr lang="zh-CN" altLang="en-US"/>
          </a:p>
        </p:txBody>
      </p:sp>
      <p:sp>
        <p:nvSpPr>
          <p:cNvPr id="12" name="内容占位符 1">
            <a:extLst>
              <a:ext uri="{FF2B5EF4-FFF2-40B4-BE49-F238E27FC236}">
                <a16:creationId xmlns:a16="http://schemas.microsoft.com/office/drawing/2014/main" id="{E3D49811-0333-45F3-90E1-7826323F2EBC}"/>
              </a:ext>
            </a:extLst>
          </p:cNvPr>
          <p:cNvSpPr txBox="1">
            <a:spLocks/>
          </p:cNvSpPr>
          <p:nvPr/>
        </p:nvSpPr>
        <p:spPr bwMode="auto">
          <a:xfrm>
            <a:off x="332130" y="727471"/>
            <a:ext cx="11707471" cy="28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en-US" altLang="zh-CN" sz="2000" b="1" dirty="0">
                <a:solidFill>
                  <a:prstClr val="black"/>
                </a:solidFill>
                <a:ea typeface="黑体" panose="02010609060101010101" pitchFamily="49" charset="-122"/>
              </a:rPr>
              <a:t>~ 4 W/</a:t>
            </a: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板</a:t>
            </a:r>
          </a:p>
          <a:p>
            <a:pPr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接口电路：与电控箱进行通讯，均进行热备份设计</a:t>
            </a:r>
            <a:endParaRPr lang="en-US" altLang="zh-CN" sz="20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刻度电路：对电子学通道进行在轨线性刻度</a:t>
            </a:r>
            <a:endParaRPr lang="en-US" altLang="zh-CN" sz="20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遥测电路：监测系统温度、关键器件供电回路电流</a:t>
            </a:r>
            <a:endParaRPr lang="en-US" altLang="zh-CN" sz="20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数字化部分：以</a:t>
            </a:r>
            <a:r>
              <a:rPr lang="en-US" altLang="zh-CN" sz="2000" b="1" dirty="0">
                <a:solidFill>
                  <a:prstClr val="black"/>
                </a:solidFill>
                <a:ea typeface="黑体" panose="02010609060101010101" pitchFamily="49" charset="-122"/>
              </a:rPr>
              <a:t>10 MSPS</a:t>
            </a: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采样率、</a:t>
            </a:r>
            <a:r>
              <a:rPr lang="en-US" altLang="zh-CN" sz="2000" b="1" dirty="0">
                <a:solidFill>
                  <a:prstClr val="black"/>
                </a:solidFill>
                <a:ea typeface="黑体" panose="02010609060101010101" pitchFamily="49" charset="-122"/>
              </a:rPr>
              <a:t>16bit</a:t>
            </a: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分辨率进行波形数字化</a:t>
            </a:r>
            <a:endParaRPr lang="en-US" altLang="zh-CN" sz="20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en-US" altLang="zh-CN" sz="2000" b="1" dirty="0">
                <a:solidFill>
                  <a:prstClr val="black"/>
                </a:solidFill>
                <a:ea typeface="黑体" panose="02010609060101010101" pitchFamily="49" charset="-122"/>
              </a:rPr>
              <a:t>FPGA</a:t>
            </a: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：数字化波形处理、外围芯片控制、状态监控、参数配置、击中判断、抗辐射加固</a:t>
            </a:r>
            <a:endParaRPr lang="en-US" altLang="zh-CN" sz="2000" b="1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584B7CA-27B2-423A-84C6-4F1546F27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548" y="3644896"/>
            <a:ext cx="4610270" cy="293778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BEAB493-4C9C-45F5-8F1A-42008764EF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4664" y="3775023"/>
            <a:ext cx="5921581" cy="280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453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FE2121-29E0-4F92-8CED-CF0277BD2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抗辐射加固（</a:t>
            </a:r>
            <a:r>
              <a:rPr lang="en-US" altLang="zh-CN" dirty="0"/>
              <a:t>SEL</a:t>
            </a:r>
            <a:r>
              <a:rPr lang="zh-CN" altLang="en-US" dirty="0"/>
              <a:t>）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AA6878-68BF-45DF-96E3-0E70D41E9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15</a:t>
            </a:fld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82681F4-06EB-43E4-B503-E366C9CD3005}"/>
              </a:ext>
            </a:extLst>
          </p:cNvPr>
          <p:cNvSpPr/>
          <p:nvPr/>
        </p:nvSpPr>
        <p:spPr>
          <a:xfrm>
            <a:off x="0" y="869017"/>
            <a:ext cx="7748834" cy="383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0875" lvl="1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n"/>
            </a:pP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电源串接限流保护电阻，一定程度上</a:t>
            </a:r>
            <a:r>
              <a:rPr lang="zh-CN" altLang="en-US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抑制闩锁电流</a:t>
            </a:r>
            <a:endParaRPr lang="en-US" altLang="zh-CN" b="1" dirty="0">
              <a:solidFill>
                <a:srgbClr val="1300F5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8B24C40-7CE8-44F9-9D99-E8572876EC66}"/>
              </a:ext>
            </a:extLst>
          </p:cNvPr>
          <p:cNvSpPr/>
          <p:nvPr/>
        </p:nvSpPr>
        <p:spPr>
          <a:xfrm>
            <a:off x="0" y="1303555"/>
            <a:ext cx="8401050" cy="380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0875" lvl="1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n"/>
            </a:pPr>
            <a:r>
              <a:rPr lang="zh-CN" altLang="en-US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电流监测，局部自动断电保护设计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（闩锁电流比工作电流大几十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mA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以上）</a:t>
            </a:r>
            <a:endParaRPr lang="en-US" altLang="zh-CN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B1854E7C-0A4B-4B77-A833-3048178F7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2767" y="2246421"/>
            <a:ext cx="4063752" cy="2365157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8B5CDBBB-7482-48BB-AE68-E82A0A32C2D1}"/>
              </a:ext>
            </a:extLst>
          </p:cNvPr>
          <p:cNvSpPr/>
          <p:nvPr/>
        </p:nvSpPr>
        <p:spPr>
          <a:xfrm>
            <a:off x="461914" y="4680678"/>
            <a:ext cx="7748834" cy="1851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0875" lvl="1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电流监测周期：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50 us</a:t>
            </a:r>
          </a:p>
          <a:p>
            <a:pPr marL="650875" lvl="1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连续两次超阈值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—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发生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SEL</a:t>
            </a:r>
          </a:p>
          <a:p>
            <a:pPr marL="650875" lvl="1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发生闩锁后断电时间：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&lt; 150 us</a:t>
            </a:r>
          </a:p>
          <a:p>
            <a:pPr marL="650875" lvl="1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断电保持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s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后恢复使能</a:t>
            </a:r>
            <a:endParaRPr lang="en-US" altLang="zh-CN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650875" lvl="1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 s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内断电三次，强制断电，等待地面处理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49EBAE6-7E81-459D-82D9-D1A1DA81CA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802" y="1806896"/>
            <a:ext cx="7046863" cy="287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52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FE2121-29E0-4F92-8CED-CF0277BD2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抗辐射加固（</a:t>
            </a:r>
            <a:r>
              <a:rPr lang="en-US" altLang="zh-CN" dirty="0"/>
              <a:t>SEU</a:t>
            </a:r>
            <a:r>
              <a:rPr lang="zh-CN" altLang="en-US" dirty="0"/>
              <a:t>）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AA6878-68BF-45DF-96E3-0E70D41E9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16</a:t>
            </a:fld>
            <a:endParaRPr lang="zh-CN" altLang="en-US"/>
          </a:p>
        </p:txBody>
      </p:sp>
      <p:graphicFrame>
        <p:nvGraphicFramePr>
          <p:cNvPr id="7" name="对象 8">
            <a:extLst>
              <a:ext uri="{FF2B5EF4-FFF2-40B4-BE49-F238E27FC236}">
                <a16:creationId xmlns:a16="http://schemas.microsoft.com/office/drawing/2014/main" id="{DAA3F95F-1C0F-4764-AC25-57012EBDAC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1897054"/>
              </p:ext>
            </p:extLst>
          </p:nvPr>
        </p:nvGraphicFramePr>
        <p:xfrm>
          <a:off x="2900096" y="1398794"/>
          <a:ext cx="2377810" cy="2145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54" name="Visio" r:id="rId4" imgW="4940300" imgH="4483100" progId="Visio.Drawing.11">
                  <p:embed/>
                </p:oleObj>
              </mc:Choice>
              <mc:Fallback>
                <p:oleObj name="Visio" r:id="rId4" imgW="4940300" imgH="4483100" progId="Visio.Drawing.11">
                  <p:embed/>
                  <p:pic>
                    <p:nvPicPr>
                      <p:cNvPr id="7" name="对象 8">
                        <a:extLst>
                          <a:ext uri="{FF2B5EF4-FFF2-40B4-BE49-F238E27FC236}">
                            <a16:creationId xmlns:a16="http://schemas.microsoft.com/office/drawing/2014/main" id="{DAA3F95F-1C0F-4764-AC25-57012EBDAC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0096" y="1398794"/>
                        <a:ext cx="2377810" cy="21458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矩形 9">
            <a:extLst>
              <a:ext uri="{FF2B5EF4-FFF2-40B4-BE49-F238E27FC236}">
                <a16:creationId xmlns:a16="http://schemas.microsoft.com/office/drawing/2014/main" id="{782681F4-06EB-43E4-B503-E366C9CD3005}"/>
              </a:ext>
            </a:extLst>
          </p:cNvPr>
          <p:cNvSpPr/>
          <p:nvPr/>
        </p:nvSpPr>
        <p:spPr>
          <a:xfrm>
            <a:off x="0" y="869017"/>
            <a:ext cx="7748834" cy="750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0875" lvl="1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n"/>
            </a:pP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关键寄存器、配置存储阵列和关键模块使用</a:t>
            </a:r>
            <a:r>
              <a:rPr lang="zh-CN" altLang="en-US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带刷新纠错的</a:t>
            </a:r>
            <a:r>
              <a:rPr lang="en-US" altLang="zh-CN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TMR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结构</a:t>
            </a:r>
          </a:p>
          <a:p>
            <a:pPr marL="650875" lvl="1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n"/>
            </a:pPr>
            <a:endParaRPr lang="en-US" altLang="zh-CN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E895410-8F04-4F05-B4D3-DEC424D79EC8}"/>
              </a:ext>
            </a:extLst>
          </p:cNvPr>
          <p:cNvSpPr txBox="1"/>
          <p:nvPr/>
        </p:nvSpPr>
        <p:spPr>
          <a:xfrm>
            <a:off x="8449343" y="2735542"/>
            <a:ext cx="3128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带刷新纠错的</a:t>
            </a:r>
            <a:r>
              <a:rPr lang="en-US" altLang="zh-CN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TMR</a:t>
            </a:r>
            <a:r>
              <a:rPr lang="zh-CN" altLang="en-US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寄存器单元在三万小时可靠度仍接近于</a:t>
            </a:r>
            <a:r>
              <a:rPr lang="en-US" altLang="zh-CN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endParaRPr lang="zh-CN" altLang="en-US" sz="1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0F7D792-48CD-4AB9-B59D-6B4863984232}"/>
              </a:ext>
            </a:extLst>
          </p:cNvPr>
          <p:cNvSpPr/>
          <p:nvPr/>
        </p:nvSpPr>
        <p:spPr>
          <a:xfrm>
            <a:off x="0" y="3853620"/>
            <a:ext cx="6856379" cy="380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0875" lvl="1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n"/>
            </a:pPr>
            <a:r>
              <a:rPr lang="zh-CN" altLang="en-US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多复位域设计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，对局部复位信号的作用域采用看门狗电路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2B7A8A8C-E01A-47B3-9CA7-901A7CE176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3483" y="3678321"/>
            <a:ext cx="4582762" cy="2721793"/>
          </a:xfrm>
          <a:prstGeom prst="rect">
            <a:avLst/>
          </a:prstGeom>
        </p:spPr>
      </p:pic>
      <p:graphicFrame>
        <p:nvGraphicFramePr>
          <p:cNvPr id="15" name="对象 6">
            <a:extLst>
              <a:ext uri="{FF2B5EF4-FFF2-40B4-BE49-F238E27FC236}">
                <a16:creationId xmlns:a16="http://schemas.microsoft.com/office/drawing/2014/main" id="{0A7EE12F-F766-4E67-8B3F-A1CA42740D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5447534"/>
              </p:ext>
            </p:extLst>
          </p:nvPr>
        </p:nvGraphicFramePr>
        <p:xfrm>
          <a:off x="562829" y="1394015"/>
          <a:ext cx="2309127" cy="21506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55" name="Visio" r:id="rId7" imgW="3683000" imgH="3403600" progId="Visio.Drawing.11">
                  <p:embed/>
                </p:oleObj>
              </mc:Choice>
              <mc:Fallback>
                <p:oleObj name="Visio" r:id="rId7" imgW="3683000" imgH="3403600" progId="Visio.Drawing.11">
                  <p:embed/>
                  <p:pic>
                    <p:nvPicPr>
                      <p:cNvPr id="15" name="对象 6">
                        <a:extLst>
                          <a:ext uri="{FF2B5EF4-FFF2-40B4-BE49-F238E27FC236}">
                            <a16:creationId xmlns:a16="http://schemas.microsoft.com/office/drawing/2014/main" id="{0A7EE12F-F766-4E67-8B3F-A1CA42740DA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829" y="1394015"/>
                        <a:ext cx="2309127" cy="21506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2">
            <a:extLst>
              <a:ext uri="{FF2B5EF4-FFF2-40B4-BE49-F238E27FC236}">
                <a16:creationId xmlns:a16="http://schemas.microsoft.com/office/drawing/2014/main" id="{3C0FE209-D069-40F1-93FC-0BFCB8251B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755" y="4552666"/>
            <a:ext cx="6856378" cy="1436317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236A717A-AF77-4002-9075-291333B6148D}"/>
              </a:ext>
            </a:extLst>
          </p:cNvPr>
          <p:cNvSpPr txBox="1"/>
          <p:nvPr/>
        </p:nvSpPr>
        <p:spPr>
          <a:xfrm>
            <a:off x="8402036" y="1335506"/>
            <a:ext cx="37073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A3PE3000L</a:t>
            </a:r>
            <a:r>
              <a:rPr lang="zh-CN" altLang="en-US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的</a:t>
            </a:r>
            <a:r>
              <a:rPr lang="en-US" altLang="zh-CN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DFF</a:t>
            </a:r>
            <a:r>
              <a:rPr lang="zh-CN" altLang="en-US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在</a:t>
            </a:r>
            <a:r>
              <a:rPr lang="en-US" altLang="zh-CN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LEO</a:t>
            </a:r>
            <a:r>
              <a:rPr lang="zh-CN" altLang="en-US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最差情况的</a:t>
            </a:r>
            <a:r>
              <a:rPr lang="en-US" altLang="zh-CN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SEU</a:t>
            </a:r>
            <a:r>
              <a:rPr lang="zh-CN" altLang="en-US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率为</a:t>
            </a:r>
            <a:r>
              <a:rPr lang="en-US" altLang="zh-CN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1.5 ×10</a:t>
            </a:r>
            <a:r>
              <a:rPr lang="en-US" altLang="zh-CN" sz="1600" baseline="30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-5 </a:t>
            </a:r>
            <a:r>
              <a:rPr lang="en-US" altLang="zh-CN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/day </a:t>
            </a:r>
            <a:r>
              <a:rPr lang="en-US" altLang="zh-CN" sz="1600" baseline="30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[2]</a:t>
            </a:r>
          </a:p>
          <a:p>
            <a:endParaRPr lang="en-US" altLang="zh-CN" sz="1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zh-CN" altLang="en-US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失效率 </a:t>
            </a:r>
            <a:r>
              <a:rPr lang="en-US" altLang="zh-CN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λ = 10</a:t>
            </a:r>
            <a:r>
              <a:rPr lang="en-US" altLang="zh-CN" sz="1600" baseline="300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-6</a:t>
            </a:r>
            <a:r>
              <a:rPr lang="en-US" altLang="zh-CN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/h</a:t>
            </a:r>
          </a:p>
          <a:p>
            <a:r>
              <a:rPr lang="zh-CN" altLang="en-US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修复率 </a:t>
            </a:r>
            <a:r>
              <a:rPr lang="en-US" altLang="zh-CN" sz="1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μ = 1/h</a:t>
            </a:r>
          </a:p>
          <a:p>
            <a:endParaRPr lang="zh-CN" altLang="en-US" sz="1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63954A8-36E6-45C4-8C65-B9DA716701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848" y="1244216"/>
            <a:ext cx="3070495" cy="2302872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A7F28352-1058-4DB5-820C-0D799E600267}"/>
              </a:ext>
            </a:extLst>
          </p:cNvPr>
          <p:cNvSpPr/>
          <p:nvPr/>
        </p:nvSpPr>
        <p:spPr>
          <a:xfrm>
            <a:off x="4637334" y="6400114"/>
            <a:ext cx="60433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dirty="0"/>
              <a:t>[2]Urbina-Ortega, C., et al. “Flash-based FPGAs in Space: Design Guidelines and Trade-off for Critical Applications.” RADECS, 2013.</a:t>
            </a:r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3404128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FE2121-29E0-4F92-8CED-CF0277BD2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抗辐射加固（</a:t>
            </a:r>
            <a:r>
              <a:rPr lang="en-US" altLang="zh-CN" dirty="0"/>
              <a:t>SEU</a:t>
            </a:r>
            <a:r>
              <a:rPr lang="zh-CN" altLang="en-US" dirty="0"/>
              <a:t>）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AA6878-68BF-45DF-96E3-0E70D41E9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17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80BB128-DC5E-4FBE-86FD-E7AE55514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071" y="2048240"/>
            <a:ext cx="10511858" cy="4071208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725D5434-2F8C-4E97-B65F-4036CD00FE11}"/>
              </a:ext>
            </a:extLst>
          </p:cNvPr>
          <p:cNvSpPr/>
          <p:nvPr/>
        </p:nvSpPr>
        <p:spPr>
          <a:xfrm>
            <a:off x="0" y="804092"/>
            <a:ext cx="10944226" cy="1066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0875" lvl="1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n"/>
            </a:pPr>
            <a:r>
              <a:rPr lang="zh-CN" altLang="en-US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地面遥测监控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：关键工作参数、工作状态等</a:t>
            </a:r>
            <a:endParaRPr lang="en-US" altLang="zh-CN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650875" lvl="1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n"/>
            </a:pPr>
            <a:r>
              <a:rPr lang="zh-CN" altLang="en-US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循环回读</a:t>
            </a:r>
            <a:r>
              <a:rPr lang="en-US" altLang="zh-CN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AD9266</a:t>
            </a:r>
            <a:r>
              <a:rPr lang="zh-CN" altLang="en-US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配置寄存器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，监测是否发生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SEU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，及时刷新寄存器值，将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SEU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计数记录到遥测数据包、当前事例是否有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ADC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发生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SEU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记录到科学数据包中</a:t>
            </a:r>
          </a:p>
        </p:txBody>
      </p:sp>
    </p:spTree>
    <p:extLst>
      <p:ext uri="{BB962C8B-B14F-4D97-AF65-F5344CB8AC3E}">
        <p14:creationId xmlns:p14="http://schemas.microsoft.com/office/powerpoint/2010/main" val="1455415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DDADB6-4901-4191-8267-CC3B9699D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4" name="内容占位符 1">
            <a:extLst>
              <a:ext uri="{FF2B5EF4-FFF2-40B4-BE49-F238E27FC236}">
                <a16:creationId xmlns:a16="http://schemas.microsoft.com/office/drawing/2014/main" id="{D3ED0070-22C6-4BA9-8D5C-E4C9F9483D1E}"/>
              </a:ext>
            </a:extLst>
          </p:cNvPr>
          <p:cNvSpPr txBox="1">
            <a:spLocks/>
          </p:cNvSpPr>
          <p:nvPr/>
        </p:nvSpPr>
        <p:spPr bwMode="auto">
          <a:xfrm>
            <a:off x="634365" y="336580"/>
            <a:ext cx="7439494" cy="5107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1.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研究背景与意义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2.</a:t>
            </a: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ea typeface="黑体" panose="02010609060101010101" pitchFamily="49" charset="-122"/>
              </a:rPr>
              <a:t>探测器介绍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ea typeface="黑体" panose="02010609060101010101" pitchFamily="49" charset="-122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  <a:ea typeface="黑体" panose="02010609060101010101" pitchFamily="49" charset="-122"/>
              </a:rPr>
              <a:t> </a:t>
            </a:r>
            <a:r>
              <a:rPr lang="en-US" altLang="zh-CN" sz="3200" b="1" dirty="0">
                <a:solidFill>
                  <a:schemeClr val="bg2">
                    <a:lumMod val="75000"/>
                  </a:schemeClr>
                </a:solidFill>
                <a:ea typeface="黑体" panose="02010609060101010101" pitchFamily="49" charset="-122"/>
              </a:rPr>
              <a:t>3.</a:t>
            </a: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ea typeface="黑体" panose="02010609060101010101" pitchFamily="49" charset="-122"/>
              </a:rPr>
              <a:t>电子学研制与关键技术</a:t>
            </a:r>
            <a:endParaRPr lang="en-US" altLang="zh-CN" sz="3200" b="1" dirty="0">
              <a:solidFill>
                <a:schemeClr val="bg2">
                  <a:lumMod val="75000"/>
                </a:schemeClr>
              </a:solidFill>
              <a:ea typeface="黑体" panose="02010609060101010101" pitchFamily="49" charset="-122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4.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测试结果与性能验证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  <a:ea typeface="黑体" panose="02010609060101010101" pitchFamily="49" charset="-122"/>
              </a:rPr>
              <a:t> 5.</a:t>
            </a:r>
            <a:r>
              <a:rPr lang="zh-CN" altLang="en-US" sz="3200" b="1" dirty="0">
                <a:solidFill>
                  <a:schemeClr val="bg1">
                    <a:lumMod val="75000"/>
                  </a:schemeClr>
                </a:solidFill>
                <a:ea typeface="黑体" panose="02010609060101010101" pitchFamily="49" charset="-122"/>
              </a:rPr>
              <a:t>总结与展望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ea typeface="黑体" panose="02010609060101010101" pitchFamily="49" charset="-122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621030" marR="0" lvl="1" indent="-228600" algn="l" defTabSz="914400" rtl="0" eaLnBrk="1" fontAlgn="base" latinLnBrk="0" hangingPunct="1">
              <a:lnSpc>
                <a:spcPct val="15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F28528F-23EA-4ADF-B5E9-909C0549D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2889" y="6400114"/>
            <a:ext cx="366712" cy="365125"/>
          </a:xfrm>
        </p:spPr>
        <p:txBody>
          <a:bodyPr/>
          <a:lstStyle/>
          <a:p>
            <a:fld id="{33117E0C-730F-40BD-9D8B-88CFF17DF520}" type="slidenum">
              <a:rPr lang="zh-CN" altLang="en-US" smtClean="0"/>
              <a:pPr/>
              <a:t>18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19819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937C0D-7DD6-48E4-B226-F2BB65F8D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量能器电子学性能测试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5E57F8C-02D3-412B-B316-9E5030DB9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19</a:t>
            </a:fld>
            <a:endParaRPr lang="zh-CN" altLang="en-US"/>
          </a:p>
        </p:txBody>
      </p:sp>
      <p:sp>
        <p:nvSpPr>
          <p:cNvPr id="6" name="内容占位符 1">
            <a:extLst>
              <a:ext uri="{FF2B5EF4-FFF2-40B4-BE49-F238E27FC236}">
                <a16:creationId xmlns:a16="http://schemas.microsoft.com/office/drawing/2014/main" id="{01605C75-F517-44F2-B223-EBFA8A9463D8}"/>
              </a:ext>
            </a:extLst>
          </p:cNvPr>
          <p:cNvSpPr txBox="1">
            <a:spLocks/>
          </p:cNvSpPr>
          <p:nvPr/>
        </p:nvSpPr>
        <p:spPr bwMode="auto">
          <a:xfrm>
            <a:off x="300990" y="734361"/>
            <a:ext cx="11738611" cy="522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量能器电子学线性刻度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39339C4-B5D6-4A58-9663-0499FB84BC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669" y="1254443"/>
            <a:ext cx="4274818" cy="180622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0F75E29-6F77-4420-B2FA-BC54C13ADA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313" y="1295990"/>
            <a:ext cx="3043356" cy="153642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38B254F-EBF9-4803-A2CA-32B97F698B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798" y="1254443"/>
            <a:ext cx="2326425" cy="1744819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CE6A9F8C-DBA2-40F9-9CE0-1E57575A12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191" y="1254443"/>
            <a:ext cx="2326424" cy="1744818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EBF53605-4491-4ADC-A48C-6D11658067B3}"/>
              </a:ext>
            </a:extLst>
          </p:cNvPr>
          <p:cNvSpPr txBox="1"/>
          <p:nvPr/>
        </p:nvSpPr>
        <p:spPr>
          <a:xfrm>
            <a:off x="3969917" y="1087678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高增益通道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3A4D50C5-9800-4113-BD49-EBC9CE369DF5}"/>
              </a:ext>
            </a:extLst>
          </p:cNvPr>
          <p:cNvSpPr txBox="1"/>
          <p:nvPr/>
        </p:nvSpPr>
        <p:spPr>
          <a:xfrm>
            <a:off x="6083328" y="1088269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低增益通道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3554FADB-E092-4AC1-ADA8-D9F5C26DB679}"/>
              </a:ext>
            </a:extLst>
          </p:cNvPr>
          <p:cNvSpPr/>
          <p:nvPr/>
        </p:nvSpPr>
        <p:spPr>
          <a:xfrm>
            <a:off x="0" y="3027572"/>
            <a:ext cx="8646919" cy="8735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50875" lvl="1" indent="-285750" algn="just">
              <a:lnSpc>
                <a:spcPct val="14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高增益通道增益：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~ 6.1 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道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fC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，线性范围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~ 900 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fC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，积分非线性小于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±0.5%</a:t>
            </a:r>
          </a:p>
          <a:p>
            <a:pPr marL="650875" lvl="1" indent="-285750" algn="just">
              <a:lnSpc>
                <a:spcPct val="14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低增益通道增益：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~ 0.57 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道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fC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 线性范围 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~ 100 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pC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，积分非线性小于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±0.8%</a:t>
            </a:r>
          </a:p>
        </p:txBody>
      </p:sp>
      <p:sp>
        <p:nvSpPr>
          <p:cNvPr id="23" name="内容占位符 1">
            <a:extLst>
              <a:ext uri="{FF2B5EF4-FFF2-40B4-BE49-F238E27FC236}">
                <a16:creationId xmlns:a16="http://schemas.microsoft.com/office/drawing/2014/main" id="{3C7C818E-1E4E-480C-9E3B-DE74F7310068}"/>
              </a:ext>
            </a:extLst>
          </p:cNvPr>
          <p:cNvSpPr txBox="1">
            <a:spLocks/>
          </p:cNvSpPr>
          <p:nvPr/>
        </p:nvSpPr>
        <p:spPr bwMode="auto">
          <a:xfrm>
            <a:off x="300990" y="3972037"/>
            <a:ext cx="11738611" cy="522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量能器电子学噪声测试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AF0DCC9-9D79-4352-ABAB-FF084A6815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7078" y="3901144"/>
            <a:ext cx="3179490" cy="2640375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EA7C84A7-56DD-448A-8C83-3A88BFABB21B}"/>
              </a:ext>
            </a:extLst>
          </p:cNvPr>
          <p:cNvSpPr/>
          <p:nvPr/>
        </p:nvSpPr>
        <p:spPr>
          <a:xfrm>
            <a:off x="0" y="4566408"/>
            <a:ext cx="3607078" cy="8735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50875" lvl="1" indent="-285750" algn="just">
              <a:lnSpc>
                <a:spcPct val="14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高增益通道</a:t>
            </a:r>
            <a:r>
              <a:rPr lang="en-US" altLang="zh-CN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ENC</a:t>
            </a:r>
            <a:r>
              <a:rPr lang="zh-CN" altLang="en-US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~ 3.6 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fC</a:t>
            </a:r>
            <a:endParaRPr lang="en-US" altLang="zh-CN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650875" lvl="1" indent="-285750" algn="just">
              <a:lnSpc>
                <a:spcPct val="14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低增益通道</a:t>
            </a:r>
            <a:r>
              <a:rPr lang="en-US" altLang="zh-CN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ENC</a:t>
            </a:r>
            <a:r>
              <a:rPr lang="zh-CN" altLang="en-US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~ 12.6 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fC</a:t>
            </a:r>
            <a:endParaRPr lang="en-US" altLang="zh-CN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A479A92-6B16-4890-A7B6-1D12597B859F}"/>
              </a:ext>
            </a:extLst>
          </p:cNvPr>
          <p:cNvSpPr txBox="1"/>
          <p:nvPr/>
        </p:nvSpPr>
        <p:spPr>
          <a:xfrm>
            <a:off x="6723836" y="4966069"/>
            <a:ext cx="5468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满足系统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4.2 </a:t>
            </a:r>
            <a:r>
              <a:rPr lang="en-US" altLang="zh-CN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fC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~ 48 </a:t>
            </a:r>
            <a:r>
              <a:rPr lang="en-US" altLang="zh-CN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pC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的动态范围需求</a:t>
            </a:r>
          </a:p>
        </p:txBody>
      </p:sp>
    </p:spTree>
    <p:extLst>
      <p:ext uri="{BB962C8B-B14F-4D97-AF65-F5344CB8AC3E}">
        <p14:creationId xmlns:p14="http://schemas.microsoft.com/office/powerpoint/2010/main" val="1102001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DDADB6-4901-4191-8267-CC3B9699D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4" name="内容占位符 1">
            <a:extLst>
              <a:ext uri="{FF2B5EF4-FFF2-40B4-BE49-F238E27FC236}">
                <a16:creationId xmlns:a16="http://schemas.microsoft.com/office/drawing/2014/main" id="{D3ED0070-22C6-4BA9-8D5C-E4C9F9483D1E}"/>
              </a:ext>
            </a:extLst>
          </p:cNvPr>
          <p:cNvSpPr txBox="1">
            <a:spLocks/>
          </p:cNvSpPr>
          <p:nvPr/>
        </p:nvSpPr>
        <p:spPr bwMode="auto">
          <a:xfrm>
            <a:off x="634365" y="336580"/>
            <a:ext cx="7439494" cy="5107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1.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研究背景与意义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2.</a:t>
            </a:r>
            <a:r>
              <a:rPr lang="zh-CN" altLang="en-US" sz="3200" b="1" dirty="0">
                <a:solidFill>
                  <a:schemeClr val="bg1">
                    <a:lumMod val="75000"/>
                  </a:schemeClr>
                </a:solidFill>
                <a:ea typeface="黑体" panose="02010609060101010101" pitchFamily="49" charset="-122"/>
              </a:rPr>
              <a:t>探测器介绍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  <a:ea typeface="黑体" panose="02010609060101010101" pitchFamily="49" charset="-122"/>
              </a:rPr>
              <a:t> 3.</a:t>
            </a:r>
            <a:r>
              <a:rPr lang="zh-CN" altLang="en-US" sz="3200" b="1" dirty="0">
                <a:solidFill>
                  <a:schemeClr val="bg1">
                    <a:lumMod val="75000"/>
                  </a:schemeClr>
                </a:solidFill>
                <a:ea typeface="黑体" panose="02010609060101010101" pitchFamily="49" charset="-122"/>
              </a:rPr>
              <a:t>电子学研制与关键技术</a:t>
            </a:r>
            <a:endParaRPr lang="en-US" altLang="zh-CN" sz="3200" b="1" dirty="0">
              <a:solidFill>
                <a:schemeClr val="bg1">
                  <a:lumMod val="75000"/>
                </a:schemeClr>
              </a:solidFill>
              <a:ea typeface="黑体" panose="02010609060101010101" pitchFamily="49" charset="-122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4.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测试结果与性能验证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  <a:ea typeface="黑体" panose="02010609060101010101" pitchFamily="49" charset="-122"/>
              </a:rPr>
              <a:t> 5.</a:t>
            </a:r>
            <a:r>
              <a:rPr lang="zh-CN" altLang="en-US" sz="3200" b="1" dirty="0">
                <a:solidFill>
                  <a:schemeClr val="bg1">
                    <a:lumMod val="75000"/>
                  </a:schemeClr>
                </a:solidFill>
                <a:ea typeface="黑体" panose="02010609060101010101" pitchFamily="49" charset="-122"/>
              </a:rPr>
              <a:t>总结与展望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ea typeface="黑体" panose="02010609060101010101" pitchFamily="49" charset="-122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621030" marR="0" lvl="1" indent="-228600" algn="l" defTabSz="914400" rtl="0" eaLnBrk="1" fontAlgn="base" latinLnBrk="0" hangingPunct="1">
              <a:lnSpc>
                <a:spcPct val="15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F28528F-23EA-4ADF-B5E9-909C0549D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2889" y="6400114"/>
            <a:ext cx="366712" cy="365125"/>
          </a:xfrm>
        </p:spPr>
        <p:txBody>
          <a:bodyPr/>
          <a:lstStyle/>
          <a:p>
            <a:fld id="{33117E0C-730F-40BD-9D8B-88CFF17DF520}" type="slidenum">
              <a:rPr lang="zh-CN" altLang="en-US" smtClean="0"/>
              <a:pPr/>
              <a:t>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022621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937C0D-7DD6-48E4-B226-F2BB65F8D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量能器宇宙线测试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5E57F8C-02D3-412B-B316-9E5030DB9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20</a:t>
            </a:fld>
            <a:endParaRPr lang="zh-CN" altLang="en-US"/>
          </a:p>
        </p:txBody>
      </p:sp>
      <p:sp>
        <p:nvSpPr>
          <p:cNvPr id="6" name="内容占位符 1">
            <a:extLst>
              <a:ext uri="{FF2B5EF4-FFF2-40B4-BE49-F238E27FC236}">
                <a16:creationId xmlns:a16="http://schemas.microsoft.com/office/drawing/2014/main" id="{01605C75-F517-44F2-B223-EBFA8A9463D8}"/>
              </a:ext>
            </a:extLst>
          </p:cNvPr>
          <p:cNvSpPr txBox="1">
            <a:spLocks/>
          </p:cNvSpPr>
          <p:nvPr/>
        </p:nvSpPr>
        <p:spPr bwMode="auto">
          <a:xfrm>
            <a:off x="300990" y="3849116"/>
            <a:ext cx="4874163" cy="255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量能器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MIP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~120 MeV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lvl="0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1300F5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mpv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300F5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1300F5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~ 8000 ADC</a:t>
            </a:r>
          </a:p>
          <a:p>
            <a:pPr lvl="0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对应电荷量：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~1300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fC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lvl="0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en-US" altLang="zh-CN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ENE</a:t>
            </a: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en-US" altLang="zh-CN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~ 0.33 MeV</a:t>
            </a:r>
          </a:p>
          <a:p>
            <a:pPr lvl="0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量能器动态范围：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1.65 MeV ~ 9.2 GeV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22F53868-E435-4F14-83B7-54DAF4F5F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03688768-5F81-4DD7-8CE0-0B0B8B8381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3568640"/>
              </p:ext>
            </p:extLst>
          </p:nvPr>
        </p:nvGraphicFramePr>
        <p:xfrm>
          <a:off x="765695" y="459064"/>
          <a:ext cx="3858817" cy="34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63" name="Visio" r:id="rId4" imgW="6400800" imgH="5581756" progId="Visio.Drawing.11">
                  <p:embed/>
                </p:oleObj>
              </mc:Choice>
              <mc:Fallback>
                <p:oleObj name="Visio" r:id="rId4" imgW="6400800" imgH="5581756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695" y="459064"/>
                        <a:ext cx="3858817" cy="3404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图片 18">
            <a:extLst>
              <a:ext uri="{FF2B5EF4-FFF2-40B4-BE49-F238E27FC236}">
                <a16:creationId xmlns:a16="http://schemas.microsoft.com/office/drawing/2014/main" id="{DDFCA322-CFAB-48E7-8DB8-B36F22A95328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688" y="3529418"/>
            <a:ext cx="3031441" cy="2936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448571C3-94A8-4372-A193-FD81D8E4862C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744" y="3522715"/>
            <a:ext cx="2983479" cy="2936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316B03A-578C-4541-932B-C8FBFEBB79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1688" y="840630"/>
            <a:ext cx="3347321" cy="2616261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0643FC48-F04A-453C-91FB-8E3287A3EDE7}"/>
              </a:ext>
            </a:extLst>
          </p:cNvPr>
          <p:cNvSpPr txBox="1"/>
          <p:nvPr/>
        </p:nvSpPr>
        <p:spPr>
          <a:xfrm>
            <a:off x="5417505" y="6410925"/>
            <a:ext cx="2236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量能器主份高增益通道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351FA2C8-47BC-4439-A57A-F9A3DA494B92}"/>
              </a:ext>
            </a:extLst>
          </p:cNvPr>
          <p:cNvSpPr txBox="1"/>
          <p:nvPr/>
        </p:nvSpPr>
        <p:spPr>
          <a:xfrm>
            <a:off x="8609153" y="6426685"/>
            <a:ext cx="2236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量能器备份高增益通道</a:t>
            </a: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FAC1AB3D-F040-4832-B36C-999A99BF25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36977" y="840630"/>
            <a:ext cx="3131308" cy="2603558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CDEA6556-F53D-4BD6-B6CD-E403F3629144}"/>
              </a:ext>
            </a:extLst>
          </p:cNvPr>
          <p:cNvSpPr txBox="1"/>
          <p:nvPr/>
        </p:nvSpPr>
        <p:spPr>
          <a:xfrm>
            <a:off x="5342830" y="3038203"/>
            <a:ext cx="2134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</a:rPr>
              <a:t>VLAST-P</a:t>
            </a:r>
            <a:r>
              <a:rPr lang="zh-CN" altLang="en-US" b="1" dirty="0">
                <a:solidFill>
                  <a:schemeClr val="bg1"/>
                </a:solidFill>
              </a:rPr>
              <a:t>正样组合体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95BFE79D-9AA5-4B6C-9FAA-7C98E5D6DE24}"/>
              </a:ext>
            </a:extLst>
          </p:cNvPr>
          <p:cNvSpPr txBox="1"/>
          <p:nvPr/>
        </p:nvSpPr>
        <p:spPr>
          <a:xfrm>
            <a:off x="8585472" y="3072073"/>
            <a:ext cx="2599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</a:rPr>
              <a:t>VLAST-P</a:t>
            </a:r>
            <a:r>
              <a:rPr lang="zh-CN" altLang="en-US" b="1" dirty="0">
                <a:solidFill>
                  <a:schemeClr val="bg1"/>
                </a:solidFill>
              </a:rPr>
              <a:t>正样量能器单机</a:t>
            </a:r>
          </a:p>
        </p:txBody>
      </p:sp>
    </p:spTree>
    <p:extLst>
      <p:ext uri="{BB962C8B-B14F-4D97-AF65-F5344CB8AC3E}">
        <p14:creationId xmlns:p14="http://schemas.microsoft.com/office/powerpoint/2010/main" val="2797353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937C0D-7DD6-48E4-B226-F2BB65F8D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量能器宇宙线测试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5E57F8C-02D3-412B-B316-9E5030DB9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21</a:t>
            </a:fld>
            <a:endParaRPr lang="zh-CN" alt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22F53868-E435-4F14-83B7-54DAF4F5F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865E9979-10D7-4C66-AEEA-1BFE5F468AA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37" y="2020319"/>
            <a:ext cx="3889057" cy="267497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3B4E697-C3B7-4691-BB40-24C1712F68D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751" y="2009392"/>
            <a:ext cx="3817731" cy="2674973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1D8EF904-58A8-4287-AA99-991687304107}"/>
              </a:ext>
            </a:extLst>
          </p:cNvPr>
          <p:cNvSpPr txBox="1"/>
          <p:nvPr/>
        </p:nvSpPr>
        <p:spPr>
          <a:xfrm>
            <a:off x="404754" y="4689824"/>
            <a:ext cx="36170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/>
              <a:t>能量沉积在</a:t>
            </a:r>
            <a:r>
              <a:rPr lang="en-US" altLang="zh-CN" sz="1400" b="1" dirty="0"/>
              <a:t>120MeV</a:t>
            </a:r>
            <a:r>
              <a:rPr lang="zh-CN" altLang="en-US" sz="1400" b="1" dirty="0"/>
              <a:t>的典型宇宙线</a:t>
            </a:r>
            <a:r>
              <a:rPr lang="en-US" altLang="zh-CN" sz="1400" b="1" dirty="0"/>
              <a:t>Muon MIPs</a:t>
            </a:r>
            <a:endParaRPr lang="zh-CN" altLang="en-US" sz="1400" b="1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71EA2C25-2222-47E6-8E6A-AFF48AEBE092}"/>
              </a:ext>
            </a:extLst>
          </p:cNvPr>
          <p:cNvSpPr txBox="1"/>
          <p:nvPr/>
        </p:nvSpPr>
        <p:spPr>
          <a:xfrm>
            <a:off x="4445710" y="4689823"/>
            <a:ext cx="35958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/>
              <a:t>低能伽马光子在组合体中转换为正负电子对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8AD26854-3341-4A46-90E2-C40617BB7833}"/>
              </a:ext>
            </a:extLst>
          </p:cNvPr>
          <p:cNvSpPr txBox="1"/>
          <p:nvPr/>
        </p:nvSpPr>
        <p:spPr>
          <a:xfrm>
            <a:off x="8632840" y="4684349"/>
            <a:ext cx="29967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/>
              <a:t>横向穿过量能器的宇宙线</a:t>
            </a:r>
            <a:r>
              <a:rPr lang="en-US" altLang="zh-CN" sz="1400" b="1" dirty="0"/>
              <a:t>Muon MIPs</a:t>
            </a:r>
            <a:endParaRPr lang="zh-CN" altLang="en-US" sz="1400" b="1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496E08C-7F4C-48A2-B59F-2F4165CB1E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9231" y="2009392"/>
            <a:ext cx="4103937" cy="2674957"/>
          </a:xfrm>
          <a:prstGeom prst="rect">
            <a:avLst/>
          </a:prstGeom>
        </p:spPr>
      </p:pic>
      <p:sp>
        <p:nvSpPr>
          <p:cNvPr id="11" name="内容占位符 1">
            <a:extLst>
              <a:ext uri="{FF2B5EF4-FFF2-40B4-BE49-F238E27FC236}">
                <a16:creationId xmlns:a16="http://schemas.microsoft.com/office/drawing/2014/main" id="{90C50EF7-782C-4A48-AB5F-83D8478FF26B}"/>
              </a:ext>
            </a:extLst>
          </p:cNvPr>
          <p:cNvSpPr txBox="1">
            <a:spLocks/>
          </p:cNvSpPr>
          <p:nvPr/>
        </p:nvSpPr>
        <p:spPr bwMode="auto">
          <a:xfrm>
            <a:off x="300990" y="879834"/>
            <a:ext cx="11738611" cy="522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探测器组合体的事例重建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2322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937C0D-7DD6-48E4-B226-F2BB65F8D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辐照评估试验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5E57F8C-02D3-412B-B316-9E5030DB9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22</a:t>
            </a:fld>
            <a:endParaRPr lang="zh-CN" alt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22F53868-E435-4F14-83B7-54DAF4F5F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1" name="内容占位符 1">
            <a:extLst>
              <a:ext uri="{FF2B5EF4-FFF2-40B4-BE49-F238E27FC236}">
                <a16:creationId xmlns:a16="http://schemas.microsoft.com/office/drawing/2014/main" id="{26C24D9B-CD90-4B42-8543-646B2B49D907}"/>
              </a:ext>
            </a:extLst>
          </p:cNvPr>
          <p:cNvSpPr txBox="1">
            <a:spLocks/>
          </p:cNvSpPr>
          <p:nvPr/>
        </p:nvSpPr>
        <p:spPr bwMode="auto">
          <a:xfrm>
            <a:off x="300990" y="734361"/>
            <a:ext cx="11738611" cy="522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en-US" altLang="zh-CN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TID</a:t>
            </a:r>
            <a:r>
              <a:rPr lang="zh-CN" altLang="en-US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辐照试验（设计指标 </a:t>
            </a:r>
            <a:r>
              <a:rPr lang="en-US" altLang="zh-CN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20 </a:t>
            </a:r>
            <a:r>
              <a:rPr lang="en-US" altLang="zh-CN" sz="1800" b="1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krad</a:t>
            </a:r>
            <a:r>
              <a:rPr lang="zh-CN" altLang="en-US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内容占位符 1">
            <a:extLst>
              <a:ext uri="{FF2B5EF4-FFF2-40B4-BE49-F238E27FC236}">
                <a16:creationId xmlns:a16="http://schemas.microsoft.com/office/drawing/2014/main" id="{32EC8681-0A7B-4F76-91B1-7E8128FC28F8}"/>
              </a:ext>
            </a:extLst>
          </p:cNvPr>
          <p:cNvSpPr txBox="1">
            <a:spLocks/>
          </p:cNvSpPr>
          <p:nvPr/>
        </p:nvSpPr>
        <p:spPr bwMode="auto">
          <a:xfrm>
            <a:off x="503577" y="1162594"/>
            <a:ext cx="7621248" cy="2028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en-US" altLang="zh-CN" sz="1400" b="1" baseline="30000" dirty="0">
                <a:solidFill>
                  <a:prstClr val="black"/>
                </a:solidFill>
                <a:ea typeface="黑体" panose="02010609060101010101" pitchFamily="49" charset="-122"/>
              </a:rPr>
              <a:t>60</a:t>
            </a:r>
            <a:r>
              <a:rPr lang="en-US" altLang="zh-CN" sz="1400" b="1" dirty="0">
                <a:solidFill>
                  <a:prstClr val="black"/>
                </a:solidFill>
                <a:ea typeface="黑体" panose="02010609060101010101" pitchFamily="49" charset="-122"/>
              </a:rPr>
              <a:t>Co γ</a:t>
            </a:r>
            <a:r>
              <a:rPr lang="zh-CN" altLang="en-US" sz="1400" b="1" dirty="0">
                <a:solidFill>
                  <a:prstClr val="black"/>
                </a:solidFill>
                <a:ea typeface="黑体" panose="02010609060101010101" pitchFamily="49" charset="-122"/>
              </a:rPr>
              <a:t>射线源</a:t>
            </a:r>
            <a:endParaRPr lang="en-US" altLang="zh-CN" sz="14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prstClr val="black"/>
                </a:solidFill>
                <a:ea typeface="黑体" panose="02010609060101010101" pitchFamily="49" charset="-122"/>
              </a:rPr>
              <a:t>测试曲线：初始剂量</a:t>
            </a:r>
            <a:r>
              <a:rPr lang="en-US" altLang="zh-CN" sz="1400" b="1" dirty="0">
                <a:solidFill>
                  <a:prstClr val="black"/>
                </a:solidFill>
                <a:ea typeface="黑体" panose="02010609060101010101" pitchFamily="49" charset="-122"/>
              </a:rPr>
              <a:t>10 </a:t>
            </a:r>
            <a:r>
              <a:rPr lang="en-US" altLang="zh-CN" sz="1400" b="1" dirty="0" err="1">
                <a:solidFill>
                  <a:prstClr val="black"/>
                </a:solidFill>
                <a:ea typeface="黑体" panose="02010609060101010101" pitchFamily="49" charset="-122"/>
              </a:rPr>
              <a:t>krad</a:t>
            </a:r>
            <a:r>
              <a:rPr lang="zh-CN" altLang="en-US" sz="1400" b="1" dirty="0">
                <a:solidFill>
                  <a:prstClr val="black"/>
                </a:solidFill>
                <a:ea typeface="黑体" panose="02010609060101010101" pitchFamily="49" charset="-122"/>
              </a:rPr>
              <a:t>、中间退火过程、超过</a:t>
            </a:r>
            <a:r>
              <a:rPr lang="en-US" altLang="zh-CN" sz="1400" b="1" dirty="0">
                <a:solidFill>
                  <a:srgbClr val="1300F5"/>
                </a:solidFill>
                <a:ea typeface="黑体" panose="02010609060101010101" pitchFamily="49" charset="-122"/>
              </a:rPr>
              <a:t>30 </a:t>
            </a:r>
            <a:r>
              <a:rPr lang="en-US" altLang="zh-CN" sz="1400" b="1" dirty="0" err="1">
                <a:solidFill>
                  <a:srgbClr val="1300F5"/>
                </a:solidFill>
                <a:ea typeface="黑体" panose="02010609060101010101" pitchFamily="49" charset="-122"/>
              </a:rPr>
              <a:t>krad</a:t>
            </a:r>
            <a:r>
              <a:rPr lang="zh-CN" altLang="en-US" sz="1400" b="1" dirty="0">
                <a:solidFill>
                  <a:srgbClr val="1300F5"/>
                </a:solidFill>
                <a:ea typeface="黑体" panose="02010609060101010101" pitchFamily="49" charset="-122"/>
              </a:rPr>
              <a:t>的过度辐照</a:t>
            </a:r>
            <a:endParaRPr lang="en-US" altLang="zh-CN" sz="1400" b="1" dirty="0">
              <a:solidFill>
                <a:srgbClr val="1300F5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prstClr val="black"/>
                </a:solidFill>
                <a:ea typeface="黑体" panose="02010609060101010101" pitchFamily="49" charset="-122"/>
              </a:rPr>
              <a:t>辐照剂量率：</a:t>
            </a:r>
            <a:r>
              <a:rPr lang="en-US" altLang="zh-CN" sz="1400" b="1" dirty="0">
                <a:solidFill>
                  <a:prstClr val="black"/>
                </a:solidFill>
                <a:ea typeface="黑体" panose="02010609060101010101" pitchFamily="49" charset="-122"/>
              </a:rPr>
              <a:t>5 </a:t>
            </a:r>
            <a:r>
              <a:rPr lang="en-US" altLang="zh-CN" sz="1400" b="1" dirty="0" err="1">
                <a:solidFill>
                  <a:prstClr val="black"/>
                </a:solidFill>
                <a:ea typeface="黑体" panose="02010609060101010101" pitchFamily="49" charset="-122"/>
              </a:rPr>
              <a:t>krad</a:t>
            </a:r>
            <a:r>
              <a:rPr lang="en-US" altLang="zh-CN" sz="1400" b="1" dirty="0">
                <a:solidFill>
                  <a:prstClr val="black"/>
                </a:solidFill>
                <a:ea typeface="黑体" panose="02010609060101010101" pitchFamily="49" charset="-122"/>
              </a:rPr>
              <a:t>/h</a:t>
            </a:r>
            <a:r>
              <a:rPr lang="zh-CN" altLang="en-US" sz="1400" b="1" dirty="0">
                <a:solidFill>
                  <a:prstClr val="black"/>
                </a:solidFill>
                <a:ea typeface="黑体" panose="02010609060101010101" pitchFamily="49" charset="-122"/>
              </a:rPr>
              <a:t>，辐照不均匀度</a:t>
            </a:r>
            <a:r>
              <a:rPr lang="en-US" altLang="zh-CN" sz="1400" b="1" dirty="0">
                <a:solidFill>
                  <a:prstClr val="black"/>
                </a:solidFill>
                <a:ea typeface="黑体" panose="02010609060101010101" pitchFamily="49" charset="-122"/>
              </a:rPr>
              <a:t>&lt;10%</a:t>
            </a: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srgbClr val="1300F5"/>
                </a:solidFill>
                <a:ea typeface="黑体" panose="02010609060101010101" pitchFamily="49" charset="-122"/>
              </a:rPr>
              <a:t>三种器件电子学性能均保持稳定</a:t>
            </a:r>
            <a:endParaRPr lang="en-US" altLang="zh-CN" sz="1400" b="1" dirty="0">
              <a:solidFill>
                <a:srgbClr val="1300F5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1400" b="1" dirty="0">
                <a:solidFill>
                  <a:prstClr val="black"/>
                </a:solidFill>
                <a:ea typeface="黑体" panose="02010609060101010101" pitchFamily="49" charset="-122"/>
              </a:rPr>
              <a:t>探测器本体、机箱及卫星支撑结构进一步降低电子学系统承受的总电离剂量</a:t>
            </a:r>
            <a:endParaRPr lang="en-US" altLang="zh-CN" sz="14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Arial" panose="020B0604020202020204" pitchFamily="34" charset="0"/>
              <a:buChar char="•"/>
            </a:pPr>
            <a:endParaRPr lang="en-US" altLang="zh-CN" sz="14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marL="392430" lvl="1" indent="0" algn="just">
              <a:lnSpc>
                <a:spcPct val="150000"/>
              </a:lnSpc>
              <a:buClr>
                <a:srgbClr val="2DA2BF"/>
              </a:buClr>
              <a:buFont typeface="宋体" panose="02010600030101010101" pitchFamily="2" charset="-122"/>
              <a:buNone/>
            </a:pPr>
            <a:endParaRPr lang="en-US" altLang="zh-CN" sz="1400" b="1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FB8C9EC9-105D-461F-A96C-BFF4C231E7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6436520"/>
              </p:ext>
            </p:extLst>
          </p:nvPr>
        </p:nvGraphicFramePr>
        <p:xfrm>
          <a:off x="7379017" y="720924"/>
          <a:ext cx="3060383" cy="2624964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879793">
                  <a:extLst>
                    <a:ext uri="{9D8B030D-6E8A-4147-A177-3AD203B41FA5}">
                      <a16:colId xmlns:a16="http://schemas.microsoft.com/office/drawing/2014/main" val="1936035022"/>
                    </a:ext>
                  </a:extLst>
                </a:gridCol>
                <a:gridCol w="633730">
                  <a:extLst>
                    <a:ext uri="{9D8B030D-6E8A-4147-A177-3AD203B41FA5}">
                      <a16:colId xmlns:a16="http://schemas.microsoft.com/office/drawing/2014/main" val="3193252970"/>
                    </a:ext>
                  </a:extLst>
                </a:gridCol>
                <a:gridCol w="633730">
                  <a:extLst>
                    <a:ext uri="{9D8B030D-6E8A-4147-A177-3AD203B41FA5}">
                      <a16:colId xmlns:a16="http://schemas.microsoft.com/office/drawing/2014/main" val="3025769796"/>
                    </a:ext>
                  </a:extLst>
                </a:gridCol>
                <a:gridCol w="913130">
                  <a:extLst>
                    <a:ext uri="{9D8B030D-6E8A-4147-A177-3AD203B41FA5}">
                      <a16:colId xmlns:a16="http://schemas.microsoft.com/office/drawing/2014/main" val="734119631"/>
                    </a:ext>
                  </a:extLst>
                </a:gridCol>
              </a:tblGrid>
              <a:tr h="26159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dirty="0"/>
                        <a:t>参数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dirty="0"/>
                        <a:t>辐照前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dirty="0"/>
                        <a:t>辐照后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dirty="0"/>
                        <a:t>过度辐照后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351566"/>
                  </a:ext>
                </a:extLst>
              </a:tr>
              <a:tr h="252074"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AD9266TCPZ-65EP</a:t>
                      </a:r>
                      <a:endParaRPr lang="zh-CN" altLang="en-US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539086"/>
                  </a:ext>
                </a:extLst>
              </a:tr>
              <a:tr h="26159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dirty="0"/>
                        <a:t>电流</a:t>
                      </a:r>
                      <a:r>
                        <a:rPr lang="en-US" altLang="zh-CN" sz="1100" dirty="0"/>
                        <a:t>/mA</a:t>
                      </a:r>
                      <a:endParaRPr lang="zh-CN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52.62</a:t>
                      </a:r>
                      <a:endParaRPr lang="zh-CN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52.75</a:t>
                      </a:r>
                      <a:endParaRPr lang="zh-CN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50.50</a:t>
                      </a:r>
                      <a:endParaRPr lang="zh-CN" alt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0744103"/>
                  </a:ext>
                </a:extLst>
              </a:tr>
              <a:tr h="2711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DNL/LSB</a:t>
                      </a:r>
                      <a:endParaRPr lang="zh-CN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0.25</a:t>
                      </a:r>
                      <a:endParaRPr lang="zh-CN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0.27</a:t>
                      </a:r>
                      <a:endParaRPr lang="zh-CN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0.29</a:t>
                      </a:r>
                      <a:endParaRPr lang="zh-CN" alt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960229"/>
                  </a:ext>
                </a:extLst>
              </a:tr>
              <a:tr h="252074"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THS4524MDBTREP</a:t>
                      </a:r>
                      <a:endParaRPr lang="zh-CN" altLang="en-US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0796975"/>
                  </a:ext>
                </a:extLst>
              </a:tr>
              <a:tr h="24254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dirty="0"/>
                        <a:t>电流</a:t>
                      </a:r>
                      <a:r>
                        <a:rPr lang="en-US" altLang="zh-CN" sz="1100" dirty="0"/>
                        <a:t>/mA</a:t>
                      </a:r>
                      <a:endParaRPr lang="zh-CN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4.17</a:t>
                      </a:r>
                      <a:endParaRPr lang="zh-CN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5.83</a:t>
                      </a:r>
                      <a:endParaRPr lang="zh-CN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4.5</a:t>
                      </a:r>
                      <a:endParaRPr lang="zh-CN" alt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9820286"/>
                  </a:ext>
                </a:extLst>
              </a:tr>
              <a:tr h="26159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dirty="0"/>
                        <a:t>噪声</a:t>
                      </a:r>
                      <a:r>
                        <a:rPr lang="en-US" altLang="zh-CN" sz="1100" dirty="0"/>
                        <a:t>/mV</a:t>
                      </a:r>
                      <a:endParaRPr lang="zh-CN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75.6</a:t>
                      </a:r>
                      <a:endParaRPr lang="zh-CN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94.7</a:t>
                      </a:r>
                      <a:endParaRPr lang="zh-CN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94.4</a:t>
                      </a:r>
                      <a:endParaRPr lang="zh-CN" alt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5261305"/>
                  </a:ext>
                </a:extLst>
              </a:tr>
              <a:tr h="261599"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IFN147</a:t>
                      </a:r>
                      <a:endParaRPr lang="zh-CN" altLang="en-US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781928"/>
                  </a:ext>
                </a:extLst>
              </a:tr>
              <a:tr h="25207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dirty="0"/>
                        <a:t>漏电流</a:t>
                      </a:r>
                      <a:r>
                        <a:rPr lang="en-US" altLang="zh-CN" sz="1100" dirty="0"/>
                        <a:t>/mA</a:t>
                      </a:r>
                      <a:endParaRPr lang="zh-CN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26.8</a:t>
                      </a:r>
                      <a:endParaRPr lang="zh-CN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26.9</a:t>
                      </a:r>
                      <a:endParaRPr lang="zh-CN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26.9</a:t>
                      </a:r>
                      <a:endParaRPr lang="zh-CN" alt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738282"/>
                  </a:ext>
                </a:extLst>
              </a:tr>
              <a:tr h="27112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dirty="0"/>
                        <a:t>噪声</a:t>
                      </a:r>
                      <a:r>
                        <a:rPr lang="en-US" altLang="zh-CN" sz="1100" dirty="0"/>
                        <a:t>/mV</a:t>
                      </a:r>
                      <a:endParaRPr lang="zh-CN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1.49</a:t>
                      </a:r>
                      <a:endParaRPr lang="zh-CN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1.55</a:t>
                      </a:r>
                      <a:endParaRPr lang="zh-CN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dirty="0"/>
                        <a:t>1.51</a:t>
                      </a:r>
                      <a:endParaRPr lang="zh-CN" alt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048080"/>
                  </a:ext>
                </a:extLst>
              </a:tr>
            </a:tbl>
          </a:graphicData>
        </a:graphic>
      </p:graphicFrame>
      <p:sp>
        <p:nvSpPr>
          <p:cNvPr id="14" name="内容占位符 1">
            <a:extLst>
              <a:ext uri="{FF2B5EF4-FFF2-40B4-BE49-F238E27FC236}">
                <a16:creationId xmlns:a16="http://schemas.microsoft.com/office/drawing/2014/main" id="{D5001259-2CA1-4E36-8E09-1AC266F35ED6}"/>
              </a:ext>
            </a:extLst>
          </p:cNvPr>
          <p:cNvSpPr txBox="1">
            <a:spLocks/>
          </p:cNvSpPr>
          <p:nvPr/>
        </p:nvSpPr>
        <p:spPr bwMode="auto">
          <a:xfrm>
            <a:off x="300990" y="2966357"/>
            <a:ext cx="11738611" cy="522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zh-CN" altLang="en-US" sz="1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单粒子试验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E956C43D-39B9-4BF3-9620-901BA94BC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169" y="3489037"/>
            <a:ext cx="3689143" cy="1601443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E00AC6E-BF90-4906-B8E1-C79E4A45B9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5146" y="3494720"/>
            <a:ext cx="2140376" cy="159576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00EB0DFF-31FC-451D-B917-CA7E08BD529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7543" b="8994"/>
          <a:stretch/>
        </p:blipFill>
        <p:spPr>
          <a:xfrm>
            <a:off x="6862689" y="3484983"/>
            <a:ext cx="1525476" cy="159170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256BA6CD-688A-4DC8-AFBF-178BD09E9D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5332" y="3475246"/>
            <a:ext cx="1586155" cy="1601443"/>
          </a:xfrm>
          <a:prstGeom prst="rect">
            <a:avLst/>
          </a:prstGeom>
        </p:spPr>
      </p:pic>
      <p:sp>
        <p:nvSpPr>
          <p:cNvPr id="23" name="内容占位符 1">
            <a:extLst>
              <a:ext uri="{FF2B5EF4-FFF2-40B4-BE49-F238E27FC236}">
                <a16:creationId xmlns:a16="http://schemas.microsoft.com/office/drawing/2014/main" id="{5D4296AB-B5E0-4F58-8D55-D2C1B12737A2}"/>
              </a:ext>
            </a:extLst>
          </p:cNvPr>
          <p:cNvSpPr txBox="1">
            <a:spLocks/>
          </p:cNvSpPr>
          <p:nvPr/>
        </p:nvSpPr>
        <p:spPr bwMode="auto">
          <a:xfrm>
            <a:off x="379752" y="5198353"/>
            <a:ext cx="11659849" cy="2589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离子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Ge</a:t>
            </a: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，能量：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205 MeV</a:t>
            </a: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，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LET</a:t>
            </a: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：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37.4 MeV·cm</a:t>
            </a:r>
            <a:r>
              <a:rPr lang="en-US" altLang="zh-CN" sz="1600" b="1" baseline="30000" dirty="0">
                <a:solidFill>
                  <a:prstClr val="black"/>
                </a:solidFill>
                <a:ea typeface="黑体" panose="02010609060101010101" pitchFamily="49" charset="-122"/>
              </a:rPr>
              <a:t>2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/mg</a:t>
            </a: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，射程：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30 </a:t>
            </a:r>
            <a:r>
              <a:rPr lang="el-GR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μ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m</a:t>
            </a: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，注量：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10</a:t>
            </a:r>
            <a:r>
              <a:rPr lang="en-US" altLang="zh-CN" sz="1600" b="1" baseline="30000" dirty="0">
                <a:solidFill>
                  <a:prstClr val="black"/>
                </a:solidFill>
                <a:ea typeface="黑体" panose="02010609060101010101" pitchFamily="49" charset="-122"/>
              </a:rPr>
              <a:t>7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 ion/cm</a:t>
            </a:r>
            <a:r>
              <a:rPr lang="en-US" altLang="zh-CN" sz="1600" b="1" baseline="30000" dirty="0">
                <a:solidFill>
                  <a:prstClr val="black"/>
                </a:solidFill>
                <a:ea typeface="黑体" panose="02010609060101010101" pitchFamily="49" charset="-122"/>
              </a:rPr>
              <a:t>2</a:t>
            </a: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，</a:t>
            </a:r>
            <a:r>
              <a:rPr lang="zh-CN" altLang="en-US" sz="1600" b="1" dirty="0">
                <a:solidFill>
                  <a:srgbClr val="1300F5"/>
                </a:solidFill>
                <a:ea typeface="黑体" panose="02010609060101010101" pitchFamily="49" charset="-122"/>
              </a:rPr>
              <a:t>两种器件未发生单粒子锁定</a:t>
            </a:r>
            <a:endParaRPr lang="en-US" altLang="zh-CN" sz="1600" b="1" dirty="0">
              <a:solidFill>
                <a:srgbClr val="1300F5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离子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Cl</a:t>
            </a: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，能量：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109 MeV</a:t>
            </a: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，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LET</a:t>
            </a: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：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15 MeV·cm</a:t>
            </a:r>
            <a:r>
              <a:rPr lang="en-US" altLang="zh-CN" sz="1600" b="1" baseline="30000" dirty="0">
                <a:solidFill>
                  <a:prstClr val="black"/>
                </a:solidFill>
                <a:ea typeface="黑体" panose="02010609060101010101" pitchFamily="49" charset="-122"/>
              </a:rPr>
              <a:t>2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/mg</a:t>
            </a: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，射程：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30.3 </a:t>
            </a:r>
            <a:r>
              <a:rPr lang="el-GR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μ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m</a:t>
            </a: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，注量：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10</a:t>
            </a:r>
            <a:r>
              <a:rPr lang="en-US" altLang="zh-CN" sz="1600" b="1" baseline="30000" dirty="0">
                <a:solidFill>
                  <a:prstClr val="black"/>
                </a:solidFill>
                <a:ea typeface="黑体" panose="02010609060101010101" pitchFamily="49" charset="-122"/>
              </a:rPr>
              <a:t>7</a:t>
            </a:r>
            <a:r>
              <a:rPr lang="en-US" altLang="zh-CN" sz="1600" b="1" dirty="0">
                <a:solidFill>
                  <a:prstClr val="black"/>
                </a:solidFill>
                <a:ea typeface="黑体" panose="02010609060101010101" pitchFamily="49" charset="-122"/>
              </a:rPr>
              <a:t> ion/cm</a:t>
            </a:r>
            <a:r>
              <a:rPr lang="en-US" altLang="zh-CN" sz="1600" b="1" baseline="30000" dirty="0">
                <a:solidFill>
                  <a:prstClr val="black"/>
                </a:solidFill>
                <a:ea typeface="黑体" panose="02010609060101010101" pitchFamily="49" charset="-122"/>
              </a:rPr>
              <a:t>2</a:t>
            </a:r>
            <a:r>
              <a:rPr lang="zh-CN" altLang="en-US" sz="1600" b="1" dirty="0">
                <a:solidFill>
                  <a:prstClr val="black"/>
                </a:solidFill>
                <a:ea typeface="黑体" panose="02010609060101010101" pitchFamily="49" charset="-122"/>
              </a:rPr>
              <a:t>，</a:t>
            </a:r>
            <a:r>
              <a:rPr lang="en-US" altLang="zh-CN" sz="1600" b="1" dirty="0">
                <a:solidFill>
                  <a:srgbClr val="1300F5"/>
                </a:solidFill>
                <a:ea typeface="黑体" panose="02010609060101010101" pitchFamily="49" charset="-122"/>
              </a:rPr>
              <a:t>AD9266</a:t>
            </a:r>
            <a:r>
              <a:rPr lang="zh-CN" altLang="en-US" sz="1600" b="1" dirty="0">
                <a:solidFill>
                  <a:srgbClr val="1300F5"/>
                </a:solidFill>
                <a:ea typeface="黑体" panose="02010609060101010101" pitchFamily="49" charset="-122"/>
              </a:rPr>
              <a:t>在</a:t>
            </a:r>
            <a:r>
              <a:rPr lang="en-US" altLang="zh-CN" sz="1600" b="1" dirty="0">
                <a:solidFill>
                  <a:srgbClr val="1300F5"/>
                </a:solidFill>
                <a:ea typeface="黑体" panose="02010609060101010101" pitchFamily="49" charset="-122"/>
              </a:rPr>
              <a:t>4 min</a:t>
            </a:r>
            <a:r>
              <a:rPr lang="zh-CN" altLang="en-US" sz="1600" b="1" dirty="0">
                <a:solidFill>
                  <a:srgbClr val="1300F5"/>
                </a:solidFill>
                <a:ea typeface="黑体" panose="02010609060101010101" pitchFamily="49" charset="-122"/>
              </a:rPr>
              <a:t>内发生单粒子翻转</a:t>
            </a:r>
            <a:r>
              <a:rPr lang="en-US" altLang="zh-CN" sz="1600" b="1" dirty="0">
                <a:solidFill>
                  <a:srgbClr val="1300F5"/>
                </a:solidFill>
                <a:ea typeface="黑体" panose="02010609060101010101" pitchFamily="49" charset="-122"/>
              </a:rPr>
              <a:t>45</a:t>
            </a:r>
            <a:r>
              <a:rPr lang="zh-CN" altLang="en-US" sz="1600" b="1" dirty="0">
                <a:solidFill>
                  <a:srgbClr val="1300F5"/>
                </a:solidFill>
                <a:ea typeface="黑体" panose="02010609060101010101" pitchFamily="49" charset="-122"/>
              </a:rPr>
              <a:t>次，翻转率为</a:t>
            </a:r>
            <a:r>
              <a:rPr lang="en-US" altLang="zh-CN" sz="1600" b="1" dirty="0">
                <a:solidFill>
                  <a:srgbClr val="1300F5"/>
                </a:solidFill>
                <a:ea typeface="黑体" panose="02010609060101010101" pitchFamily="49" charset="-122"/>
              </a:rPr>
              <a:t>0.189 </a:t>
            </a:r>
            <a:r>
              <a:rPr lang="zh-CN" altLang="en-US" sz="1600" b="1" dirty="0">
                <a:solidFill>
                  <a:srgbClr val="1300F5"/>
                </a:solidFill>
                <a:ea typeface="黑体" panose="02010609060101010101" pitchFamily="49" charset="-122"/>
              </a:rPr>
              <a:t>次</a:t>
            </a:r>
            <a:r>
              <a:rPr lang="en-US" altLang="zh-CN" sz="1600" b="1" dirty="0">
                <a:solidFill>
                  <a:srgbClr val="1300F5"/>
                </a:solidFill>
                <a:ea typeface="黑体" panose="02010609060101010101" pitchFamily="49" charset="-122"/>
              </a:rPr>
              <a:t>/s</a:t>
            </a:r>
            <a:r>
              <a:rPr lang="zh-CN" altLang="en-US" sz="1600" b="1" dirty="0">
                <a:solidFill>
                  <a:srgbClr val="1300F5"/>
                </a:solidFill>
                <a:ea typeface="黑体" panose="02010609060101010101" pitchFamily="49" charset="-122"/>
              </a:rPr>
              <a:t>，都通过</a:t>
            </a:r>
            <a:r>
              <a:rPr lang="en-US" altLang="zh-CN" sz="1600" b="1" dirty="0">
                <a:solidFill>
                  <a:srgbClr val="1300F5"/>
                </a:solidFill>
                <a:ea typeface="黑体" panose="02010609060101010101" pitchFamily="49" charset="-122"/>
              </a:rPr>
              <a:t>ADC</a:t>
            </a:r>
            <a:r>
              <a:rPr lang="zh-CN" altLang="en-US" sz="1600" b="1" dirty="0">
                <a:solidFill>
                  <a:srgbClr val="1300F5"/>
                </a:solidFill>
                <a:ea typeface="黑体" panose="02010609060101010101" pitchFamily="49" charset="-122"/>
              </a:rPr>
              <a:t>的</a:t>
            </a:r>
            <a:r>
              <a:rPr lang="en-US" altLang="zh-CN" sz="1600" b="1" dirty="0">
                <a:solidFill>
                  <a:srgbClr val="1300F5"/>
                </a:solidFill>
                <a:ea typeface="黑体" panose="02010609060101010101" pitchFamily="49" charset="-122"/>
              </a:rPr>
              <a:t>SEU</a:t>
            </a:r>
            <a:r>
              <a:rPr lang="zh-CN" altLang="en-US" sz="1600" b="1" dirty="0">
                <a:solidFill>
                  <a:srgbClr val="1300F5"/>
                </a:solidFill>
                <a:ea typeface="黑体" panose="02010609060101010101" pitchFamily="49" charset="-122"/>
              </a:rPr>
              <a:t>保护功能正常恢复</a:t>
            </a:r>
            <a:endParaRPr lang="en-US" altLang="zh-CN" sz="1600" b="1" dirty="0">
              <a:solidFill>
                <a:srgbClr val="1300F5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endParaRPr lang="en-US" altLang="zh-CN" sz="16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Arial" panose="020B0604020202020204" pitchFamily="34" charset="0"/>
              <a:buChar char="•"/>
            </a:pPr>
            <a:endParaRPr lang="en-US" altLang="zh-CN" sz="16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marL="392430" lvl="1" indent="0" algn="just">
              <a:lnSpc>
                <a:spcPct val="150000"/>
              </a:lnSpc>
              <a:buClr>
                <a:srgbClr val="2DA2BF"/>
              </a:buClr>
              <a:buFont typeface="宋体" panose="02010600030101010101" pitchFamily="2" charset="-122"/>
              <a:buNone/>
            </a:pPr>
            <a:endParaRPr lang="en-US" altLang="zh-CN" sz="1600" b="1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9189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937C0D-7DD6-48E4-B226-F2BB65F8D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环境试验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5E57F8C-02D3-412B-B316-9E5030DB9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23</a:t>
            </a:fld>
            <a:endParaRPr lang="zh-CN" altLang="en-US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22F53868-E435-4F14-83B7-54DAF4F5F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31D3F9F-BBE9-48AF-A195-B869E63A9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38" y="923927"/>
            <a:ext cx="2992985" cy="2244739"/>
          </a:xfrm>
          <a:prstGeom prst="rect">
            <a:avLst/>
          </a:prstGeom>
        </p:spPr>
      </p:pic>
      <p:pic>
        <p:nvPicPr>
          <p:cNvPr id="13" name="图片 12" descr="图片包含 自行车, 桌子, 火车, 站&#10;&#10;AI 生成的内容可能不正确。">
            <a:extLst>
              <a:ext uri="{FF2B5EF4-FFF2-40B4-BE49-F238E27FC236}">
                <a16:creationId xmlns:a16="http://schemas.microsoft.com/office/drawing/2014/main" id="{6AAF71E9-2229-BD1D-8329-DF4E33BFF2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983" y="923926"/>
            <a:ext cx="2992986" cy="224474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C8A1063-985E-BD53-68BE-B371D8CE0A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032" y="923926"/>
            <a:ext cx="2992986" cy="2244740"/>
          </a:xfrm>
          <a:prstGeom prst="rect">
            <a:avLst/>
          </a:prstGeom>
        </p:spPr>
      </p:pic>
      <p:pic>
        <p:nvPicPr>
          <p:cNvPr id="17" name="图片 16" descr="图片包含 室内, 桌子, 男人, 食物&#10;&#10;AI 生成的内容可能不正确。">
            <a:extLst>
              <a:ext uri="{FF2B5EF4-FFF2-40B4-BE49-F238E27FC236}">
                <a16:creationId xmlns:a16="http://schemas.microsoft.com/office/drawing/2014/main" id="{E09D39D7-9106-AE83-8088-2DCD7771936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5" b="35848"/>
          <a:stretch/>
        </p:blipFill>
        <p:spPr>
          <a:xfrm>
            <a:off x="967738" y="3689335"/>
            <a:ext cx="2992985" cy="224474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D251EE21-578C-4C43-B6E6-E14869C63047}"/>
              </a:ext>
            </a:extLst>
          </p:cNvPr>
          <p:cNvSpPr txBox="1"/>
          <p:nvPr/>
        </p:nvSpPr>
        <p:spPr>
          <a:xfrm>
            <a:off x="1217735" y="3168666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+mj-ea"/>
                <a:ea typeface="+mj-ea"/>
              </a:rPr>
              <a:t>量能器单机热循环试验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325167D-BCDA-404B-BE42-8E49BE484693}"/>
              </a:ext>
            </a:extLst>
          </p:cNvPr>
          <p:cNvSpPr txBox="1"/>
          <p:nvPr/>
        </p:nvSpPr>
        <p:spPr>
          <a:xfrm>
            <a:off x="4892401" y="3168666"/>
            <a:ext cx="2044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+mj-ea"/>
                <a:ea typeface="+mj-ea"/>
              </a:rPr>
              <a:t>组合体热真空实验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52E3EF5-8897-4FB7-8D8D-FED75E5BED9F}"/>
              </a:ext>
            </a:extLst>
          </p:cNvPr>
          <p:cNvSpPr txBox="1"/>
          <p:nvPr/>
        </p:nvSpPr>
        <p:spPr>
          <a:xfrm>
            <a:off x="8247668" y="3163364"/>
            <a:ext cx="1811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+mj-ea"/>
                <a:ea typeface="+mj-ea"/>
              </a:rPr>
              <a:t>组合体力学试验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28E7574E-7DFA-4F11-817E-39F8E4715DF3}"/>
              </a:ext>
            </a:extLst>
          </p:cNvPr>
          <p:cNvSpPr txBox="1"/>
          <p:nvPr/>
        </p:nvSpPr>
        <p:spPr>
          <a:xfrm>
            <a:off x="1674591" y="5951467"/>
            <a:ext cx="1579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+mj-ea"/>
                <a:ea typeface="+mj-ea"/>
              </a:rPr>
              <a:t>组合体磁试验</a:t>
            </a:r>
          </a:p>
        </p:txBody>
      </p:sp>
      <p:pic>
        <p:nvPicPr>
          <p:cNvPr id="23" name="图片 22" descr="图片包含 室内, 桌子, 小, 房间&#10;&#10;AI 生成的内容可能不正确。">
            <a:extLst>
              <a:ext uri="{FF2B5EF4-FFF2-40B4-BE49-F238E27FC236}">
                <a16:creationId xmlns:a16="http://schemas.microsoft.com/office/drawing/2014/main" id="{390B818B-E9EE-40FD-E2D1-89E5E3362D3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980" y="3706727"/>
            <a:ext cx="2992987" cy="2244740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120A9749-015E-4E74-98BB-E291B655B0A9}"/>
              </a:ext>
            </a:extLst>
          </p:cNvPr>
          <p:cNvSpPr txBox="1"/>
          <p:nvPr/>
        </p:nvSpPr>
        <p:spPr>
          <a:xfrm>
            <a:off x="5065522" y="5951467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+mj-ea"/>
                <a:ea typeface="+mj-ea"/>
              </a:rPr>
              <a:t>组合体</a:t>
            </a:r>
            <a:r>
              <a:rPr lang="en-US" altLang="zh-CN" b="1" dirty="0">
                <a:latin typeface="+mj-ea"/>
                <a:ea typeface="+mj-ea"/>
              </a:rPr>
              <a:t>EMC</a:t>
            </a:r>
            <a:r>
              <a:rPr lang="zh-CN" altLang="en-US" b="1" dirty="0">
                <a:latin typeface="+mj-ea"/>
                <a:ea typeface="+mj-ea"/>
              </a:rPr>
              <a:t>试验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805B8FD-BFA1-4299-9741-BAE08D3504C5}"/>
              </a:ext>
            </a:extLst>
          </p:cNvPr>
          <p:cNvSpPr/>
          <p:nvPr/>
        </p:nvSpPr>
        <p:spPr>
          <a:xfrm>
            <a:off x="7071954" y="3620741"/>
            <a:ext cx="4767621" cy="3053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0875" lvl="1" indent="-285750" algn="just">
              <a:lnSpc>
                <a:spcPct val="15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n"/>
            </a:pP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量能器单机、组合体组装后在</a:t>
            </a:r>
            <a:r>
              <a:rPr lang="zh-CN" altLang="en-US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各项环境试验条件下均稳定正常工作</a:t>
            </a:r>
            <a:endParaRPr lang="en-US" altLang="zh-CN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650875" lvl="1" indent="-285750" algn="just">
              <a:lnSpc>
                <a:spcPct val="15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n"/>
            </a:pP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目前组合体已装配至探路者一号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星并进行联试、模飞、热平衡与热真空试验，</a:t>
            </a:r>
            <a:r>
              <a:rPr lang="zh-CN" altLang="en-US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量能器电子学性能与探测器响应均和单机测试结果相符，工作保持稳定</a:t>
            </a:r>
            <a:endParaRPr lang="en-US" altLang="zh-CN" b="1" dirty="0">
              <a:solidFill>
                <a:srgbClr val="1300F5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650875" lvl="1" indent="-285750" algn="just">
              <a:lnSpc>
                <a:spcPct val="15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n"/>
            </a:pPr>
            <a:endParaRPr lang="zh-CN" altLang="en-US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4827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DDADB6-4901-4191-8267-CC3B9699D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4" name="内容占位符 1">
            <a:extLst>
              <a:ext uri="{FF2B5EF4-FFF2-40B4-BE49-F238E27FC236}">
                <a16:creationId xmlns:a16="http://schemas.microsoft.com/office/drawing/2014/main" id="{D3ED0070-22C6-4BA9-8D5C-E4C9F9483D1E}"/>
              </a:ext>
            </a:extLst>
          </p:cNvPr>
          <p:cNvSpPr txBox="1">
            <a:spLocks/>
          </p:cNvSpPr>
          <p:nvPr/>
        </p:nvSpPr>
        <p:spPr bwMode="auto">
          <a:xfrm>
            <a:off x="634365" y="336580"/>
            <a:ext cx="7439494" cy="5107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1.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研究背景与意义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2.</a:t>
            </a: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ea typeface="黑体" panose="02010609060101010101" pitchFamily="49" charset="-122"/>
              </a:rPr>
              <a:t>探测器介绍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ea typeface="黑体" panose="02010609060101010101" pitchFamily="49" charset="-122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  <a:ea typeface="黑体" panose="02010609060101010101" pitchFamily="49" charset="-122"/>
              </a:rPr>
              <a:t> </a:t>
            </a:r>
            <a:r>
              <a:rPr lang="en-US" altLang="zh-CN" sz="3200" b="1" dirty="0">
                <a:solidFill>
                  <a:schemeClr val="bg2">
                    <a:lumMod val="75000"/>
                  </a:schemeClr>
                </a:solidFill>
                <a:ea typeface="黑体" panose="02010609060101010101" pitchFamily="49" charset="-122"/>
              </a:rPr>
              <a:t>3.</a:t>
            </a: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ea typeface="黑体" panose="02010609060101010101" pitchFamily="49" charset="-122"/>
              </a:rPr>
              <a:t>电子学研制与关键技术</a:t>
            </a:r>
            <a:endParaRPr lang="en-US" altLang="zh-CN" sz="3200" b="1" dirty="0">
              <a:solidFill>
                <a:schemeClr val="bg2">
                  <a:lumMod val="75000"/>
                </a:schemeClr>
              </a:solidFill>
              <a:ea typeface="黑体" panose="02010609060101010101" pitchFamily="49" charset="-122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4.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测试结果与性能验证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lang="en-US" altLang="zh-CN" sz="3200" b="1" dirty="0">
                <a:ea typeface="黑体" panose="02010609060101010101" pitchFamily="49" charset="-122"/>
              </a:rPr>
              <a:t> 5.</a:t>
            </a:r>
            <a:r>
              <a:rPr lang="zh-CN" altLang="en-US" sz="3200" b="1" dirty="0">
                <a:ea typeface="黑体" panose="02010609060101010101" pitchFamily="49" charset="-122"/>
              </a:rPr>
              <a:t>总结与展望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黑体" panose="02010609060101010101" pitchFamily="49" charset="-122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621030" marR="0" lvl="1" indent="-228600" algn="l" defTabSz="914400" rtl="0" eaLnBrk="1" fontAlgn="base" latinLnBrk="0" hangingPunct="1">
              <a:lnSpc>
                <a:spcPct val="15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F28528F-23EA-4ADF-B5E9-909C0549D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2889" y="6400114"/>
            <a:ext cx="366712" cy="365125"/>
          </a:xfrm>
        </p:spPr>
        <p:txBody>
          <a:bodyPr/>
          <a:lstStyle/>
          <a:p>
            <a:fld id="{33117E0C-730F-40BD-9D8B-88CFF17DF520}" type="slidenum">
              <a:rPr lang="zh-CN" altLang="en-US" smtClean="0"/>
              <a:pPr/>
              <a:t>24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091881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DE6F0E-7705-4818-B136-0B016D3A6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总结与展望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39117DB-94ED-4B58-8BCA-81D1DA4C3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25</a:t>
            </a:fld>
            <a:endParaRPr lang="zh-CN" altLang="en-US"/>
          </a:p>
        </p:txBody>
      </p:sp>
      <p:sp>
        <p:nvSpPr>
          <p:cNvPr id="9" name="内容占位符 1">
            <a:extLst>
              <a:ext uri="{FF2B5EF4-FFF2-40B4-BE49-F238E27FC236}">
                <a16:creationId xmlns:a16="http://schemas.microsoft.com/office/drawing/2014/main" id="{408C1CC5-1E0C-4CE5-87B6-D2397DF992F7}"/>
              </a:ext>
            </a:extLst>
          </p:cNvPr>
          <p:cNvSpPr txBox="1">
            <a:spLocks/>
          </p:cNvSpPr>
          <p:nvPr/>
        </p:nvSpPr>
        <p:spPr bwMode="auto">
          <a:xfrm>
            <a:off x="427674" y="843239"/>
            <a:ext cx="10515600" cy="4173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完成了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VLAST-P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电磁量能器正样件读出电子学系统研制，总功耗约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23 W</a:t>
            </a:r>
          </a:p>
          <a:p>
            <a:pPr lvl="0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实现了大动态范围、低噪声读出：单探测单元动态范围最高约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9.2 GeV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100 </a:t>
            </a:r>
            <a:r>
              <a:rPr lang="en-US" altLang="zh-CN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pC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，高增益通道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ENC 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约为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3.6 </a:t>
            </a:r>
            <a:r>
              <a:rPr lang="en-US" altLang="zh-CN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fC</a:t>
            </a: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 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ENE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约为 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0.33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MeV</a:t>
            </a:r>
          </a:p>
          <a:p>
            <a:pPr lvl="0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完成了面向空间应用的热设计和抗辐射设计，</a:t>
            </a:r>
            <a:r>
              <a:rPr lang="en-US" altLang="zh-CN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TID</a:t>
            </a: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耐受能力超过</a:t>
            </a:r>
            <a:r>
              <a:rPr lang="en-US" altLang="zh-CN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30 </a:t>
            </a:r>
            <a:r>
              <a:rPr lang="en-US" altLang="zh-CN" sz="2000" b="1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krad</a:t>
            </a:r>
            <a:r>
              <a:rPr lang="en-US" altLang="zh-CN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(Si)</a:t>
            </a: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，并采取多种措施降低</a:t>
            </a:r>
            <a:r>
              <a:rPr lang="en-US" altLang="zh-CN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SEL</a:t>
            </a: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zh-CN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SEU</a:t>
            </a: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风险</a:t>
            </a:r>
            <a:endParaRPr lang="en-US" altLang="zh-CN" sz="20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lvl="0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电子学系统已通过多项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航天级地面环境试验</a:t>
            </a: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，并完成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整星级联试验证</a:t>
            </a: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，与其他分系统协同工作正常，整体性能满足</a:t>
            </a:r>
            <a:r>
              <a:rPr lang="en-US" altLang="zh-CN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VLAST-P</a:t>
            </a: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电磁量能器物理实验需求</a:t>
            </a:r>
            <a:endParaRPr lang="en-US" altLang="zh-CN" sz="20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lvl="0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内容占位符 1">
            <a:extLst>
              <a:ext uri="{FF2B5EF4-FFF2-40B4-BE49-F238E27FC236}">
                <a16:creationId xmlns:a16="http://schemas.microsoft.com/office/drawing/2014/main" id="{FDEE934D-297D-413B-AD9A-659E01E4334D}"/>
              </a:ext>
            </a:extLst>
          </p:cNvPr>
          <p:cNvSpPr txBox="1">
            <a:spLocks/>
          </p:cNvSpPr>
          <p:nvPr/>
        </p:nvSpPr>
        <p:spPr bwMode="auto">
          <a:xfrm>
            <a:off x="427674" y="4479658"/>
            <a:ext cx="10515600" cy="1506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展望：本工作将为未来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VLAST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大规模量能器读出电子学设计与工程实现提供技术基础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6" name="Picture 2" descr="Z:\work\doc\项目相关文档\VLAST\VLAST背景型号\答辩\材料\vlast\vlast.37.png">
            <a:extLst>
              <a:ext uri="{FF2B5EF4-FFF2-40B4-BE49-F238E27FC236}">
                <a16:creationId xmlns:a16="http://schemas.microsoft.com/office/drawing/2014/main" id="{AE6D283A-8B81-47CD-95CF-16B72DDD97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" t="22810" r="1959" b="14009"/>
          <a:stretch>
            <a:fillRect/>
          </a:stretch>
        </p:blipFill>
        <p:spPr bwMode="auto">
          <a:xfrm rot="19651687">
            <a:off x="9095985" y="5099923"/>
            <a:ext cx="2914300" cy="95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93BA9330-A7B6-4D1C-B11A-05C352EFD8BC}"/>
              </a:ext>
            </a:extLst>
          </p:cNvPr>
          <p:cNvSpPr txBox="1"/>
          <p:nvPr/>
        </p:nvSpPr>
        <p:spPr>
          <a:xfrm>
            <a:off x="3324247" y="5392003"/>
            <a:ext cx="55435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1300F5"/>
                </a:solidFill>
                <a:latin typeface="+mj-ea"/>
                <a:ea typeface="+mj-ea"/>
              </a:rPr>
              <a:t>探路者载荷预计</a:t>
            </a:r>
            <a:r>
              <a:rPr lang="en-US" altLang="zh-CN" sz="3200" b="1" dirty="0">
                <a:solidFill>
                  <a:srgbClr val="1300F5"/>
                </a:solidFill>
                <a:latin typeface="+mj-ea"/>
                <a:ea typeface="+mj-ea"/>
              </a:rPr>
              <a:t>2026</a:t>
            </a:r>
            <a:r>
              <a:rPr lang="zh-CN" altLang="en-US" sz="3200" b="1" dirty="0">
                <a:solidFill>
                  <a:srgbClr val="1300F5"/>
                </a:solidFill>
                <a:latin typeface="+mj-ea"/>
                <a:ea typeface="+mj-ea"/>
              </a:rPr>
              <a:t>年底发射</a:t>
            </a:r>
          </a:p>
        </p:txBody>
      </p:sp>
    </p:spTree>
    <p:extLst>
      <p:ext uri="{BB962C8B-B14F-4D97-AF65-F5344CB8AC3E}">
        <p14:creationId xmlns:p14="http://schemas.microsoft.com/office/powerpoint/2010/main" val="11842438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>
            <a:extLst>
              <a:ext uri="{FF2B5EF4-FFF2-40B4-BE49-F238E27FC236}">
                <a16:creationId xmlns:a16="http://schemas.microsoft.com/office/drawing/2014/main" id="{A10F6A69-098A-40C3-BCB1-372C9F0046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8605" y="2222500"/>
            <a:ext cx="8741545" cy="1104900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zh-CN" altLang="en-US" b="0" dirty="0">
                <a:ln w="0"/>
                <a:solidFill>
                  <a:srgbClr val="014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谢谢！</a:t>
            </a:r>
          </a:p>
        </p:txBody>
      </p:sp>
    </p:spTree>
    <p:extLst>
      <p:ext uri="{BB962C8B-B14F-4D97-AF65-F5344CB8AC3E}">
        <p14:creationId xmlns:p14="http://schemas.microsoft.com/office/powerpoint/2010/main" val="8550086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0C63FE-D398-4CA9-9B89-47D32F44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backup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715E8F3-4DAF-409E-A86E-1FA90736C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03323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642D21-68E5-4397-A06D-16FC7EF89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径迹</a:t>
            </a:r>
            <a:r>
              <a:rPr lang="en-US" altLang="zh-CN" dirty="0" err="1"/>
              <a:t>CsI</a:t>
            </a:r>
            <a:r>
              <a:rPr lang="zh-CN" altLang="en-US" dirty="0"/>
              <a:t>读出电子学设计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3AA50F9-59D3-42AF-AE95-229B7A7FD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28</a:t>
            </a:fld>
            <a:endParaRPr lang="zh-CN" altLang="en-US"/>
          </a:p>
        </p:txBody>
      </p:sp>
      <p:sp>
        <p:nvSpPr>
          <p:cNvPr id="13" name="内容占位符 1">
            <a:extLst>
              <a:ext uri="{FF2B5EF4-FFF2-40B4-BE49-F238E27FC236}">
                <a16:creationId xmlns:a16="http://schemas.microsoft.com/office/drawing/2014/main" id="{38A3591F-0010-4A37-BC5E-D097762428DD}"/>
              </a:ext>
            </a:extLst>
          </p:cNvPr>
          <p:cNvSpPr txBox="1">
            <a:spLocks/>
          </p:cNvSpPr>
          <p:nvPr/>
        </p:nvSpPr>
        <p:spPr bwMode="auto">
          <a:xfrm>
            <a:off x="401785" y="799636"/>
            <a:ext cx="5599102" cy="57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径迹</a:t>
            </a:r>
            <a:r>
              <a:rPr lang="en-US" altLang="zh-CN" sz="2000" b="1" dirty="0" err="1">
                <a:solidFill>
                  <a:prstClr val="black"/>
                </a:solidFill>
                <a:ea typeface="黑体" panose="02010609060101010101" pitchFamily="49" charset="-122"/>
              </a:rPr>
              <a:t>CsI</a:t>
            </a: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读出电子学设计</a:t>
            </a:r>
            <a:endParaRPr lang="en-US" altLang="zh-CN" sz="1600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19" name="内容占位符 1">
            <a:extLst>
              <a:ext uri="{FF2B5EF4-FFF2-40B4-BE49-F238E27FC236}">
                <a16:creationId xmlns:a16="http://schemas.microsoft.com/office/drawing/2014/main" id="{1AF15015-8197-4B0D-A9F3-DEE0CC60267C}"/>
              </a:ext>
            </a:extLst>
          </p:cNvPr>
          <p:cNvSpPr txBox="1">
            <a:spLocks/>
          </p:cNvSpPr>
          <p:nvPr/>
        </p:nvSpPr>
        <p:spPr bwMode="auto">
          <a:xfrm>
            <a:off x="595315" y="1362463"/>
            <a:ext cx="5869855" cy="1031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en-US" altLang="zh-CN" sz="1800" b="1" dirty="0">
                <a:solidFill>
                  <a:prstClr val="black"/>
                </a:solidFill>
                <a:ea typeface="黑体" panose="02010609060101010101" pitchFamily="49" charset="-122"/>
              </a:rPr>
              <a:t>2</a:t>
            </a: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块</a:t>
            </a:r>
            <a:r>
              <a:rPr lang="en-US" altLang="zh-CN" sz="1800" b="1" dirty="0">
                <a:solidFill>
                  <a:prstClr val="black"/>
                </a:solidFill>
                <a:ea typeface="黑体" panose="02010609060101010101" pitchFamily="49" charset="-122"/>
              </a:rPr>
              <a:t>C</a:t>
            </a: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型的前放模块</a:t>
            </a:r>
            <a:r>
              <a:rPr lang="en-US" altLang="zh-CN" sz="1800" b="1" dirty="0">
                <a:solidFill>
                  <a:prstClr val="black"/>
                </a:solidFill>
                <a:ea typeface="黑体" panose="02010609060101010101" pitchFamily="49" charset="-122"/>
              </a:rPr>
              <a:t> + 1</a:t>
            </a: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块前端电子学</a:t>
            </a: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en-US" altLang="zh-CN" sz="1800" b="1" dirty="0">
                <a:solidFill>
                  <a:prstClr val="black"/>
                </a:solidFill>
                <a:ea typeface="黑体" panose="02010609060101010101" pitchFamily="49" charset="-122"/>
              </a:rPr>
              <a:t>PAM</a:t>
            </a: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：</a:t>
            </a: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Arial" panose="020B0604020202020204" pitchFamily="34" charset="0"/>
              <a:buChar char="•"/>
            </a:pP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marL="392430" lvl="1" indent="0" algn="just">
              <a:lnSpc>
                <a:spcPct val="150000"/>
              </a:lnSpc>
              <a:buClr>
                <a:srgbClr val="2DA2BF"/>
              </a:buClr>
              <a:buFont typeface="宋体" panose="02010600030101010101" pitchFamily="2" charset="-122"/>
              <a:buNone/>
            </a:pP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20" name="内容占位符 1">
            <a:extLst>
              <a:ext uri="{FF2B5EF4-FFF2-40B4-BE49-F238E27FC236}">
                <a16:creationId xmlns:a16="http://schemas.microsoft.com/office/drawing/2014/main" id="{2683F150-2E8B-499F-B0AC-DA7CC3DB494E}"/>
              </a:ext>
            </a:extLst>
          </p:cNvPr>
          <p:cNvSpPr txBox="1">
            <a:spLocks/>
          </p:cNvSpPr>
          <p:nvPr/>
        </p:nvSpPr>
        <p:spPr bwMode="auto">
          <a:xfrm>
            <a:off x="891339" y="2257373"/>
            <a:ext cx="5869855" cy="1031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晶体四周，共</a:t>
            </a:r>
            <a:r>
              <a:rPr lang="en-US" altLang="zh-CN" sz="1800" b="1" dirty="0">
                <a:solidFill>
                  <a:prstClr val="black"/>
                </a:solidFill>
                <a:ea typeface="黑体" panose="02010609060101010101" pitchFamily="49" charset="-122"/>
              </a:rPr>
              <a:t>8</a:t>
            </a: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通道</a:t>
            </a: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完成探测器信号的前置放大</a:t>
            </a: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marL="392430" lvl="1" indent="0" algn="just">
              <a:lnSpc>
                <a:spcPct val="150000"/>
              </a:lnSpc>
              <a:buClr>
                <a:srgbClr val="2DA2BF"/>
              </a:buClr>
              <a:buFont typeface="宋体" panose="02010600030101010101" pitchFamily="2" charset="-122"/>
              <a:buNone/>
            </a:pP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21" name="内容占位符 1">
            <a:extLst>
              <a:ext uri="{FF2B5EF4-FFF2-40B4-BE49-F238E27FC236}">
                <a16:creationId xmlns:a16="http://schemas.microsoft.com/office/drawing/2014/main" id="{AB5B9121-6AB1-4B06-A184-0DDE6D1FBFF7}"/>
              </a:ext>
            </a:extLst>
          </p:cNvPr>
          <p:cNvSpPr txBox="1">
            <a:spLocks/>
          </p:cNvSpPr>
          <p:nvPr/>
        </p:nvSpPr>
        <p:spPr bwMode="auto">
          <a:xfrm>
            <a:off x="595315" y="3189603"/>
            <a:ext cx="3735616" cy="1031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en-US" altLang="zh-CN" sz="1800" b="1" dirty="0">
                <a:solidFill>
                  <a:prstClr val="black"/>
                </a:solidFill>
                <a:ea typeface="黑体" panose="02010609060101010101" pitchFamily="49" charset="-122"/>
              </a:rPr>
              <a:t>FEE</a:t>
            </a: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：</a:t>
            </a: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marL="392430" lvl="1" indent="0" algn="just">
              <a:lnSpc>
                <a:spcPct val="150000"/>
              </a:lnSpc>
              <a:buClr>
                <a:srgbClr val="2DA2BF"/>
              </a:buClr>
              <a:buFont typeface="宋体" panose="02010600030101010101" pitchFamily="2" charset="-122"/>
              <a:buNone/>
            </a:pP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22" name="内容占位符 1">
            <a:extLst>
              <a:ext uri="{FF2B5EF4-FFF2-40B4-BE49-F238E27FC236}">
                <a16:creationId xmlns:a16="http://schemas.microsoft.com/office/drawing/2014/main" id="{4A799FCD-2A7E-44F0-98CB-8AC8F2DA0367}"/>
              </a:ext>
            </a:extLst>
          </p:cNvPr>
          <p:cNvSpPr txBox="1">
            <a:spLocks/>
          </p:cNvSpPr>
          <p:nvPr/>
        </p:nvSpPr>
        <p:spPr bwMode="auto">
          <a:xfrm>
            <a:off x="891337" y="3686811"/>
            <a:ext cx="4497786" cy="2334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位于侧面</a:t>
            </a:r>
            <a:r>
              <a:rPr lang="en-US" altLang="zh-CN" sz="1800" b="1" dirty="0">
                <a:solidFill>
                  <a:prstClr val="black"/>
                </a:solidFill>
                <a:ea typeface="黑体" panose="02010609060101010101" pitchFamily="49" charset="-122"/>
              </a:rPr>
              <a:t>FEE</a:t>
            </a: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盒中</a:t>
            </a: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进行波形数字化和处理，科学数据发送</a:t>
            </a: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进行击中判断，接收触发信号</a:t>
            </a: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监测温度、电流、</a:t>
            </a:r>
            <a:r>
              <a:rPr lang="en-US" altLang="zh-CN" sz="1800" b="1" dirty="0">
                <a:solidFill>
                  <a:prstClr val="black"/>
                </a:solidFill>
                <a:ea typeface="黑体" panose="02010609060101010101" pitchFamily="49" charset="-122"/>
              </a:rPr>
              <a:t>SEU</a:t>
            </a: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等工作状态</a:t>
            </a: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对电子学通道进行在轨线性刻度</a:t>
            </a: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marL="392430" lvl="1" indent="0" algn="just">
              <a:lnSpc>
                <a:spcPct val="150000"/>
              </a:lnSpc>
              <a:buClr>
                <a:srgbClr val="2DA2BF"/>
              </a:buClr>
              <a:buFont typeface="宋体" panose="02010600030101010101" pitchFamily="2" charset="-122"/>
              <a:buNone/>
            </a:pPr>
            <a:endParaRPr lang="en-US" altLang="zh-CN" sz="1800" b="1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4B55EE36-DE98-4AF3-9E9A-FBC580913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1677" y="1761955"/>
            <a:ext cx="5272073" cy="400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0736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F311AD7-FFD5-4CCE-B2B0-0868A5712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量能器电性件性能测试</a:t>
            </a:r>
            <a:r>
              <a:rPr lang="en-US" altLang="zh-CN" dirty="0"/>
              <a:t>—</a:t>
            </a:r>
            <a:r>
              <a:rPr lang="zh-CN" altLang="en-US" dirty="0"/>
              <a:t>宇宙线测试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F62A972-DEFA-495B-97A6-A02BF0E06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29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E692B7B-27F2-429B-A811-72F8E8C936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600" y="2854502"/>
            <a:ext cx="4109396" cy="3317876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8CACD5C4-8CF7-4280-891D-9C049D96C1DA}"/>
              </a:ext>
            </a:extLst>
          </p:cNvPr>
          <p:cNvSpPr txBox="1"/>
          <p:nvPr/>
        </p:nvSpPr>
        <p:spPr>
          <a:xfrm>
            <a:off x="1435344" y="6172378"/>
            <a:ext cx="49039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latin typeface="+mj-ea"/>
                <a:ea typeface="+mj-ea"/>
              </a:rPr>
              <a:t>量能器其中一个通道宇宙线测试结果</a:t>
            </a:r>
            <a:r>
              <a:rPr lang="en-US" altLang="zh-CN" sz="1600" dirty="0">
                <a:latin typeface="+mj-ea"/>
                <a:ea typeface="+mj-ea"/>
              </a:rPr>
              <a:t>(</a:t>
            </a:r>
            <a:r>
              <a:rPr lang="zh-CN" altLang="en-US" sz="1600" dirty="0">
                <a:latin typeface="+mj-ea"/>
                <a:ea typeface="+mj-ea"/>
              </a:rPr>
              <a:t>晶体水平放置</a:t>
            </a:r>
            <a:r>
              <a:rPr lang="en-US" altLang="zh-CN" sz="1600" dirty="0">
                <a:latin typeface="+mj-ea"/>
                <a:ea typeface="+mj-ea"/>
              </a:rPr>
              <a:t>)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0710F8A-B61D-43D2-B5D4-0ADDA372213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4" t="19918"/>
          <a:stretch/>
        </p:blipFill>
        <p:spPr>
          <a:xfrm>
            <a:off x="6842622" y="3134187"/>
            <a:ext cx="4109396" cy="272437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2626F92-7D1F-4BDB-8288-0B5825628F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4425" y="769435"/>
            <a:ext cx="3705847" cy="230827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B92405C-4C14-4FC6-AA86-ADF7120003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5406" y="1631644"/>
            <a:ext cx="5157216" cy="729981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B0D8C44C-F65A-4C1A-BDDD-B0B26EA38BB4}"/>
              </a:ext>
            </a:extLst>
          </p:cNvPr>
          <p:cNvSpPr txBox="1"/>
          <p:nvPr/>
        </p:nvSpPr>
        <p:spPr>
          <a:xfrm>
            <a:off x="297182" y="769435"/>
            <a:ext cx="7180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晶体水平放置，</a:t>
            </a:r>
            <a:r>
              <a:rPr lang="en-US" altLang="zh-CN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MIPs</a:t>
            </a:r>
            <a:r>
              <a:rPr lang="zh-CN" altLang="en-US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沉积能量约</a:t>
            </a:r>
            <a:r>
              <a:rPr lang="en-US" altLang="zh-CN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36 MeV</a:t>
            </a:r>
            <a:r>
              <a:rPr lang="zh-CN" altLang="en-US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，</a:t>
            </a:r>
            <a:r>
              <a:rPr lang="en-US" altLang="zh-CN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mpv</a:t>
            </a:r>
            <a:r>
              <a:rPr lang="zh-CN" altLang="en-US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约</a:t>
            </a:r>
            <a:r>
              <a:rPr lang="en-US" altLang="zh-CN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3700 ADC</a:t>
            </a:r>
            <a:r>
              <a:rPr lang="zh-CN" altLang="en-US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，即</a:t>
            </a:r>
            <a:r>
              <a:rPr lang="en-US" altLang="zh-CN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606 </a:t>
            </a:r>
            <a:r>
              <a:rPr lang="en-US" altLang="zh-CN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fC</a:t>
            </a:r>
            <a:endParaRPr lang="zh-CN" altLang="en-US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692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5C150046-30E8-4490-BEFF-84D7E75AD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480" y="2206026"/>
            <a:ext cx="5610694" cy="2917561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60FB8E12-CCA4-474E-BDAE-8FA29E78B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甚大面积伽马射线空间望远镜</a:t>
            </a:r>
            <a:r>
              <a:rPr lang="en-US" altLang="zh-CN" dirty="0"/>
              <a:t>-VLAST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58EE290-4737-4B2E-8177-DB6D587D2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3</a:t>
            </a:fld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9AB93FC-772C-4425-A128-EC6A3730528A}"/>
              </a:ext>
            </a:extLst>
          </p:cNvPr>
          <p:cNvSpPr txBox="1"/>
          <p:nvPr/>
        </p:nvSpPr>
        <p:spPr>
          <a:xfrm>
            <a:off x="2488751" y="736952"/>
            <a:ext cx="61400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1300F5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Very Large Area gamma-ray Space Telescope</a:t>
            </a:r>
            <a:endParaRPr lang="zh-CN" altLang="en-US" sz="2400" b="1" dirty="0">
              <a:solidFill>
                <a:srgbClr val="1300F5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4CD104D-3AFD-42E3-9D9A-A6522EBE08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9528" y="1606410"/>
            <a:ext cx="5062686" cy="3921636"/>
          </a:xfrm>
          <a:prstGeom prst="rect">
            <a:avLst/>
          </a:prstGeom>
        </p:spPr>
      </p:pic>
      <p:sp>
        <p:nvSpPr>
          <p:cNvPr id="8" name="内容占位符 1">
            <a:extLst>
              <a:ext uri="{FF2B5EF4-FFF2-40B4-BE49-F238E27FC236}">
                <a16:creationId xmlns:a16="http://schemas.microsoft.com/office/drawing/2014/main" id="{5F87066E-8D07-487E-89C8-A23DD49CFC1E}"/>
              </a:ext>
            </a:extLst>
          </p:cNvPr>
          <p:cNvSpPr txBox="1">
            <a:spLocks/>
          </p:cNvSpPr>
          <p:nvPr/>
        </p:nvSpPr>
        <p:spPr bwMode="auto">
          <a:xfrm>
            <a:off x="0" y="1270762"/>
            <a:ext cx="8086419" cy="1283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5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en-US" altLang="zh-CN" sz="1800" b="1" dirty="0">
                <a:solidFill>
                  <a:prstClr val="black"/>
                </a:solidFill>
                <a:ea typeface="黑体" panose="02010609060101010101" pitchFamily="49" charset="-122"/>
              </a:rPr>
              <a:t>Fermi-LAT</a:t>
            </a: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：</a:t>
            </a:r>
            <a:r>
              <a:rPr lang="zh-CN" altLang="en-US" sz="1800" dirty="0">
                <a:solidFill>
                  <a:prstClr val="black"/>
                </a:solidFill>
                <a:ea typeface="黑体" panose="02010609060101010101" pitchFamily="49" charset="-122"/>
              </a:rPr>
              <a:t>进入巡天模式，无法定点观测，探测器</a:t>
            </a:r>
            <a:r>
              <a:rPr lang="zh-CN" altLang="en-US" sz="1800" b="1" dirty="0">
                <a:ea typeface="黑体" panose="02010609060101010101" pitchFamily="49" charset="-122"/>
              </a:rPr>
              <a:t>有效面积小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algn="just">
              <a:lnSpc>
                <a:spcPct val="125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en-US" altLang="zh-CN" sz="1800" b="1" dirty="0">
                <a:solidFill>
                  <a:prstClr val="black"/>
                </a:solidFill>
                <a:ea typeface="黑体" panose="02010609060101010101" pitchFamily="49" charset="-122"/>
              </a:rPr>
              <a:t>AMS-02</a:t>
            </a: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，</a:t>
            </a:r>
            <a:r>
              <a:rPr lang="en-US" altLang="zh-CN" sz="1800" b="1" dirty="0">
                <a:solidFill>
                  <a:prstClr val="black"/>
                </a:solidFill>
                <a:ea typeface="黑体" panose="02010609060101010101" pitchFamily="49" charset="-122"/>
              </a:rPr>
              <a:t>DAMPE</a:t>
            </a:r>
            <a:r>
              <a:rPr lang="zh-CN" altLang="en-US" sz="1800" b="1" dirty="0">
                <a:solidFill>
                  <a:prstClr val="black"/>
                </a:solidFill>
                <a:ea typeface="黑体" panose="02010609060101010101" pitchFamily="49" charset="-122"/>
              </a:rPr>
              <a:t>：</a:t>
            </a:r>
            <a:r>
              <a:rPr lang="zh-CN" altLang="en-US" sz="1800" dirty="0">
                <a:solidFill>
                  <a:prstClr val="black"/>
                </a:solidFill>
                <a:ea typeface="黑体" panose="02010609060101010101" pitchFamily="49" charset="-122"/>
              </a:rPr>
              <a:t>结构和尺寸限制，</a:t>
            </a:r>
            <a:r>
              <a:rPr lang="zh-CN" altLang="en-US" sz="1800" b="1" dirty="0">
                <a:ea typeface="黑体" panose="02010609060101010101" pitchFamily="49" charset="-122"/>
              </a:rPr>
              <a:t>伽马射线探测能力较弱</a:t>
            </a:r>
            <a:endParaRPr lang="en-US" altLang="zh-CN" sz="1800" b="1" dirty="0">
              <a:ea typeface="黑体" panose="02010609060101010101" pitchFamily="49" charset="-122"/>
            </a:endParaRPr>
          </a:p>
          <a:p>
            <a:pPr marL="109220" indent="0" algn="just">
              <a:lnSpc>
                <a:spcPct val="125000"/>
              </a:lnSpc>
              <a:buClr>
                <a:srgbClr val="2DA2BF"/>
              </a:buClr>
              <a:buNone/>
            </a:pPr>
            <a:endParaRPr lang="en-US" altLang="zh-CN" sz="1600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10" name="内容占位符 1">
            <a:extLst>
              <a:ext uri="{FF2B5EF4-FFF2-40B4-BE49-F238E27FC236}">
                <a16:creationId xmlns:a16="http://schemas.microsoft.com/office/drawing/2014/main" id="{E0CBE22F-4277-4506-A066-0467EB9BFBC0}"/>
              </a:ext>
            </a:extLst>
          </p:cNvPr>
          <p:cNvSpPr txBox="1">
            <a:spLocks/>
          </p:cNvSpPr>
          <p:nvPr/>
        </p:nvSpPr>
        <p:spPr bwMode="auto">
          <a:xfrm>
            <a:off x="159796" y="5123587"/>
            <a:ext cx="11715346" cy="1283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5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2000" b="1" dirty="0">
                <a:ea typeface="黑体" panose="02010609060101010101" pitchFamily="49" charset="-122"/>
              </a:rPr>
              <a:t>伽马探测能段：</a:t>
            </a:r>
            <a:r>
              <a:rPr lang="en-US" altLang="zh-CN" sz="2000" b="1" dirty="0">
                <a:solidFill>
                  <a:srgbClr val="1300F5"/>
                </a:solidFill>
                <a:ea typeface="黑体" panose="02010609060101010101" pitchFamily="49" charset="-122"/>
              </a:rPr>
              <a:t>MeV-</a:t>
            </a:r>
            <a:r>
              <a:rPr lang="en-US" altLang="zh-CN" sz="2000" b="1" dirty="0" err="1">
                <a:solidFill>
                  <a:srgbClr val="1300F5"/>
                </a:solidFill>
                <a:ea typeface="黑体" panose="02010609060101010101" pitchFamily="49" charset="-122"/>
              </a:rPr>
              <a:t>TeV</a:t>
            </a:r>
            <a:r>
              <a:rPr lang="zh-CN" altLang="en-US" sz="2000" b="1" dirty="0">
                <a:solidFill>
                  <a:srgbClr val="FF0000"/>
                </a:solidFill>
                <a:ea typeface="黑体" panose="02010609060101010101" pitchFamily="49" charset="-122"/>
              </a:rPr>
              <a:t>（波段超级宽）</a:t>
            </a:r>
            <a:endParaRPr lang="en-US" altLang="zh-CN" sz="2000" b="1" dirty="0">
              <a:solidFill>
                <a:srgbClr val="FF0000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25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2000" b="1" dirty="0">
                <a:ea typeface="黑体" panose="02010609060101010101" pitchFamily="49" charset="-122"/>
              </a:rPr>
              <a:t>接受度（峰值）：</a:t>
            </a:r>
            <a:r>
              <a:rPr lang="en-US" altLang="zh-CN" sz="2000" b="1" dirty="0">
                <a:solidFill>
                  <a:srgbClr val="1300F5"/>
                </a:solidFill>
                <a:ea typeface="黑体" panose="02010609060101010101" pitchFamily="49" charset="-122"/>
              </a:rPr>
              <a:t>~ 10 m</a:t>
            </a:r>
            <a:r>
              <a:rPr lang="en-US" altLang="zh-CN" sz="2000" b="1" baseline="30000" dirty="0">
                <a:solidFill>
                  <a:srgbClr val="1300F5"/>
                </a:solidFill>
                <a:ea typeface="黑体" panose="02010609060101010101" pitchFamily="49" charset="-122"/>
              </a:rPr>
              <a:t>2 </a:t>
            </a:r>
            <a:r>
              <a:rPr lang="en-US" altLang="zh-CN" sz="2000" b="1" dirty="0" err="1">
                <a:solidFill>
                  <a:srgbClr val="1300F5"/>
                </a:solidFill>
                <a:ea typeface="黑体" panose="02010609060101010101" pitchFamily="49" charset="-122"/>
              </a:rPr>
              <a:t>sr</a:t>
            </a:r>
            <a:r>
              <a:rPr lang="zh-CN" altLang="en-US" sz="2000" b="1" dirty="0">
                <a:solidFill>
                  <a:srgbClr val="FF0000"/>
                </a:solidFill>
                <a:ea typeface="黑体" panose="02010609060101010101" pitchFamily="49" charset="-122"/>
              </a:rPr>
              <a:t>（面积超级大）</a:t>
            </a:r>
            <a:endParaRPr lang="en-US" altLang="zh-CN" sz="2000" b="1" dirty="0">
              <a:solidFill>
                <a:srgbClr val="FF0000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25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2000" b="1" dirty="0">
                <a:ea typeface="黑体" panose="02010609060101010101" pitchFamily="49" charset="-122"/>
              </a:rPr>
              <a:t>综合性能预期比目前国际上最强大的同类设施</a:t>
            </a:r>
            <a:r>
              <a:rPr lang="en-US" altLang="zh-CN" sz="2000" b="1" dirty="0">
                <a:ea typeface="黑体" panose="02010609060101010101" pitchFamily="49" charset="-122"/>
              </a:rPr>
              <a:t>Fermi-LAT</a:t>
            </a:r>
            <a:r>
              <a:rPr lang="zh-CN" altLang="en-US" sz="2000" b="1" dirty="0">
                <a:solidFill>
                  <a:srgbClr val="FF0000"/>
                </a:solidFill>
                <a:ea typeface="黑体" panose="02010609060101010101" pitchFamily="49" charset="-122"/>
              </a:rPr>
              <a:t>提升</a:t>
            </a:r>
            <a:r>
              <a:rPr lang="en-US" altLang="zh-CN" sz="2000" b="1" dirty="0">
                <a:solidFill>
                  <a:srgbClr val="FF0000"/>
                </a:solidFill>
                <a:ea typeface="黑体" panose="02010609060101010101" pitchFamily="49" charset="-122"/>
              </a:rPr>
              <a:t>10</a:t>
            </a:r>
            <a:r>
              <a:rPr lang="zh-CN" altLang="en-US" sz="2000" b="1" dirty="0">
                <a:solidFill>
                  <a:srgbClr val="FF0000"/>
                </a:solidFill>
                <a:ea typeface="黑体" panose="02010609060101010101" pitchFamily="49" charset="-122"/>
              </a:rPr>
              <a:t>倍以上</a:t>
            </a:r>
            <a:endParaRPr lang="en-US" altLang="zh-CN" sz="1800" dirty="0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9D185D7-E96D-41C8-85B4-B284ABF6FD3A}"/>
              </a:ext>
            </a:extLst>
          </p:cNvPr>
          <p:cNvSpPr/>
          <p:nvPr/>
        </p:nvSpPr>
        <p:spPr>
          <a:xfrm>
            <a:off x="2600132" y="2339648"/>
            <a:ext cx="2824162" cy="2370996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solidFill>
              <a:schemeClr val="accent1"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02658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A0E98EA6-FC13-444C-9F02-E7E4870B9A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760"/>
          <a:stretch/>
        </p:blipFill>
        <p:spPr>
          <a:xfrm>
            <a:off x="5419040" y="790142"/>
            <a:ext cx="3332171" cy="199521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AA32F42-5311-49A4-9067-C829BE0C1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VLAST-P</a:t>
            </a:r>
            <a:r>
              <a:rPr lang="zh-CN" altLang="en-US" dirty="0"/>
              <a:t>整机热真空试验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4D063BB-5B41-4B86-A27E-0E5167750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30</a:t>
            </a:fld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45C2040-295A-4984-8FD4-40089D670615}"/>
              </a:ext>
            </a:extLst>
          </p:cNvPr>
          <p:cNvSpPr txBox="1"/>
          <p:nvPr/>
        </p:nvSpPr>
        <p:spPr>
          <a:xfrm>
            <a:off x="6435887" y="5380060"/>
            <a:ext cx="58400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latin typeface="+mj-ea"/>
                <a:ea typeface="+mj-ea"/>
              </a:rPr>
              <a:t>第一循环和最后循环宇宙线结果，量能器主份（左），径迹通道</a:t>
            </a:r>
            <a:r>
              <a:rPr lang="en-US" altLang="zh-CN" sz="1400" dirty="0">
                <a:latin typeface="+mj-ea"/>
                <a:ea typeface="+mj-ea"/>
              </a:rPr>
              <a:t>4</a:t>
            </a:r>
            <a:r>
              <a:rPr lang="zh-CN" altLang="en-US" sz="1400" dirty="0">
                <a:latin typeface="+mj-ea"/>
                <a:ea typeface="+mj-ea"/>
              </a:rPr>
              <a:t>（右）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8DEE5A2-E5CC-4264-988E-E7843126F211}"/>
              </a:ext>
            </a:extLst>
          </p:cNvPr>
          <p:cNvSpPr txBox="1"/>
          <p:nvPr/>
        </p:nvSpPr>
        <p:spPr>
          <a:xfrm>
            <a:off x="624061" y="5848102"/>
            <a:ext cx="10816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1300F5"/>
                </a:solidFill>
                <a:latin typeface="+mj-ea"/>
                <a:ea typeface="+mj-ea"/>
              </a:rPr>
              <a:t>根据</a:t>
            </a:r>
            <a:r>
              <a:rPr lang="en-US" altLang="zh-CN" b="1" dirty="0">
                <a:solidFill>
                  <a:srgbClr val="1300F5"/>
                </a:solidFill>
                <a:latin typeface="+mj-ea"/>
                <a:ea typeface="+mj-ea"/>
              </a:rPr>
              <a:t>VLAST</a:t>
            </a:r>
            <a:r>
              <a:rPr lang="zh-CN" altLang="en-US" b="1" dirty="0">
                <a:solidFill>
                  <a:srgbClr val="1300F5"/>
                </a:solidFill>
                <a:latin typeface="+mj-ea"/>
                <a:ea typeface="+mj-ea"/>
              </a:rPr>
              <a:t>探路者组合体热真空试验的温度曲线、试验过程中以及试验前后的电测试结果，组合体能够适应真空热环境，能够满足</a:t>
            </a:r>
            <a:r>
              <a:rPr lang="en-US" altLang="zh-CN" b="1" dirty="0">
                <a:solidFill>
                  <a:srgbClr val="1300F5"/>
                </a:solidFill>
                <a:latin typeface="+mj-ea"/>
                <a:ea typeface="+mj-ea"/>
              </a:rPr>
              <a:t>VLAST</a:t>
            </a:r>
            <a:r>
              <a:rPr lang="zh-CN" altLang="en-US" b="1" dirty="0">
                <a:solidFill>
                  <a:srgbClr val="1300F5"/>
                </a:solidFill>
                <a:latin typeface="+mj-ea"/>
                <a:ea typeface="+mj-ea"/>
              </a:rPr>
              <a:t>探路者的在轨工作要求</a:t>
            </a:r>
            <a:endParaRPr lang="zh-CN" altLang="en-US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C07E7757-1D84-4869-93AA-E49779088EA1}"/>
              </a:ext>
            </a:extLst>
          </p:cNvPr>
          <p:cNvSpPr/>
          <p:nvPr/>
        </p:nvSpPr>
        <p:spPr>
          <a:xfrm>
            <a:off x="0" y="790142"/>
            <a:ext cx="7317623" cy="21908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0875" lvl="1" indent="-285750" algn="just">
              <a:lnSpc>
                <a:spcPct val="14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试验压力：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1.3×10</a:t>
            </a:r>
            <a:r>
              <a:rPr lang="en-US" altLang="zh-CN" b="1" baseline="30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-3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Pa</a:t>
            </a:r>
          </a:p>
          <a:p>
            <a:pPr marL="650875" lvl="1" indent="-285750" algn="just">
              <a:lnSpc>
                <a:spcPct val="14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试验温度：工作温度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[-30,+45]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℃，允差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±2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℃</a:t>
            </a:r>
            <a:endParaRPr lang="en-US" altLang="zh-CN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650875" lvl="1" indent="-285750" algn="just">
              <a:lnSpc>
                <a:spcPct val="14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循环次数：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3.5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次</a:t>
            </a:r>
            <a:endParaRPr lang="en-US" altLang="zh-CN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650875" lvl="1" indent="-285750" algn="just">
              <a:lnSpc>
                <a:spcPct val="14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变温速率：升温约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2h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，降温约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12h</a:t>
            </a:r>
          </a:p>
          <a:p>
            <a:pPr marL="650875" lvl="1" indent="-285750" algn="just">
              <a:lnSpc>
                <a:spcPct val="14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高低温平台保留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6h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，首末循环为</a:t>
            </a:r>
            <a:r>
              <a:rPr lang="en-US" altLang="zh-CN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8.5h</a:t>
            </a:r>
            <a:r>
              <a:rPr lang="zh-CN" altLang="en-US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，并进行冷热启动</a:t>
            </a:r>
            <a:endParaRPr lang="en-US" altLang="zh-CN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CDDBA94-3966-451F-B0A9-1A089825B1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2" r="9322"/>
          <a:stretch/>
        </p:blipFill>
        <p:spPr>
          <a:xfrm>
            <a:off x="382897" y="3386439"/>
            <a:ext cx="2876236" cy="219085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30A46F2-44CE-4D85-A027-1DAE5B576C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1211" y="775976"/>
            <a:ext cx="3218379" cy="1995643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4CB036E2-EEA4-4B5E-908D-5539B62195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9392" y="3364313"/>
            <a:ext cx="2876236" cy="2100474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8F10064C-0ED5-40F8-819C-583DC23FE009}"/>
              </a:ext>
            </a:extLst>
          </p:cNvPr>
          <p:cNvSpPr txBox="1"/>
          <p:nvPr/>
        </p:nvSpPr>
        <p:spPr>
          <a:xfrm>
            <a:off x="3588191" y="5380060"/>
            <a:ext cx="2518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latin typeface="+mj-ea"/>
                <a:ea typeface="+mj-ea"/>
              </a:rPr>
              <a:t>热真空过程中量能器遥测电流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680F8BEA-074D-4836-818F-F83776AE81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0714" y="3359696"/>
            <a:ext cx="2876237" cy="203428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4B839BDE-E860-4E8D-8416-C18AD5B6A0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12124" y="3355155"/>
            <a:ext cx="2831650" cy="202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292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680790-CFD9-466D-9CB8-416A52D38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载荷桌面联试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60F14C4-864B-4F38-B589-1DA8BE3E6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31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15BAE06-8A10-4F0A-8E7B-D25499FC42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36" t="30549" r="22298"/>
          <a:stretch/>
        </p:blipFill>
        <p:spPr>
          <a:xfrm>
            <a:off x="6996114" y="801213"/>
            <a:ext cx="4676775" cy="296302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D64A8614-55F1-414B-BFCA-825A54A06007}"/>
              </a:ext>
            </a:extLst>
          </p:cNvPr>
          <p:cNvSpPr txBox="1"/>
          <p:nvPr/>
        </p:nvSpPr>
        <p:spPr>
          <a:xfrm>
            <a:off x="10258357" y="228272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+mj-ea"/>
                <a:ea typeface="+mj-ea"/>
              </a:rPr>
              <a:t>电控箱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72F753E-3955-41EC-AA29-94EBEC534A72}"/>
              </a:ext>
            </a:extLst>
          </p:cNvPr>
          <p:cNvSpPr txBox="1"/>
          <p:nvPr/>
        </p:nvSpPr>
        <p:spPr>
          <a:xfrm>
            <a:off x="8549671" y="1641186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+mj-ea"/>
                <a:ea typeface="+mj-ea"/>
              </a:rPr>
              <a:t>探测器组合体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4209D14-94D9-4815-97AC-3DBD17C38EDE}"/>
              </a:ext>
            </a:extLst>
          </p:cNvPr>
          <p:cNvSpPr/>
          <p:nvPr/>
        </p:nvSpPr>
        <p:spPr>
          <a:xfrm>
            <a:off x="4615" y="839015"/>
            <a:ext cx="6205686" cy="2621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0875" lvl="1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验证与电控箱之间接口（包括硬件，软件等接口）的正确性，分系统整体功能性能</a:t>
            </a:r>
          </a:p>
          <a:p>
            <a:pPr marL="650875" lvl="1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对四种工作模式的测试：</a:t>
            </a:r>
          </a:p>
          <a:p>
            <a:pPr marL="1108075" lvl="2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基线模式</a:t>
            </a:r>
          </a:p>
          <a:p>
            <a:pPr marL="1108075" lvl="2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电子学刻度模式</a:t>
            </a:r>
          </a:p>
          <a:p>
            <a:pPr marL="1108075" lvl="2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观测模式（地面用</a:t>
            </a:r>
            <a:r>
              <a:rPr lang="en-US" altLang="zh-CN" sz="16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Muon</a:t>
            </a:r>
            <a:r>
              <a:rPr lang="zh-CN" altLang="en-US" sz="16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</a:p>
          <a:p>
            <a:pPr marL="1108075" lvl="2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电控箱自主运行模式（事件表</a:t>
            </a:r>
            <a:r>
              <a:rPr lang="en-US" altLang="zh-CN" sz="16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+</a:t>
            </a:r>
            <a:r>
              <a:rPr lang="zh-CN" altLang="en-US" sz="16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流程表）</a:t>
            </a:r>
          </a:p>
          <a:p>
            <a:pPr marL="650875" lvl="1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zh-CN" altLang="en-US" sz="16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测试所有备份通讯通道的软硬件功能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D5957D5-91C0-461B-B07B-18690075165B}"/>
              </a:ext>
            </a:extLst>
          </p:cNvPr>
          <p:cNvSpPr/>
          <p:nvPr/>
        </p:nvSpPr>
        <p:spPr>
          <a:xfrm>
            <a:off x="1" y="3764235"/>
            <a:ext cx="6391274" cy="2186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0875" lvl="1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ü"/>
            </a:pPr>
            <a:r>
              <a:rPr lang="zh-CN" altLang="en-US" sz="1600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探测器硬件接口，包括探测器二次电源供电、科学数据接口、遥测遥控接口、转命令</a:t>
            </a:r>
            <a:r>
              <a:rPr lang="en-US" altLang="zh-CN" sz="1600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lang="zh-CN" altLang="en-US" sz="1600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状态接口、触发信号接口等工作正常</a:t>
            </a:r>
          </a:p>
          <a:p>
            <a:pPr marL="650875" lvl="1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ü"/>
            </a:pPr>
            <a:r>
              <a:rPr lang="zh-CN" altLang="en-US" sz="1600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载荷通讯协议正常，各探测器单机与电控箱之间能正确传输指令和遥测信息，系统能够正常获取科学数据</a:t>
            </a:r>
          </a:p>
          <a:p>
            <a:pPr marL="650875" lvl="1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ü"/>
            </a:pPr>
            <a:r>
              <a:rPr lang="zh-CN" altLang="en-US" sz="1600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载荷各种工作模式工作正常</a:t>
            </a:r>
          </a:p>
          <a:p>
            <a:pPr marL="650875" lvl="1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ü"/>
            </a:pPr>
            <a:r>
              <a:rPr lang="zh-CN" altLang="en-US" sz="1600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各单机基线噪声水平、电子学线性刻度与单机测试时一致，宇宙线</a:t>
            </a:r>
            <a:r>
              <a:rPr lang="en-US" altLang="zh-CN" sz="1600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MIPs</a:t>
            </a:r>
            <a:r>
              <a:rPr lang="zh-CN" altLang="en-US" sz="1600" b="1" dirty="0">
                <a:solidFill>
                  <a:srgbClr val="1300F5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能谱正常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D0B038FE-624D-4AB3-BF82-F81A21DD25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1625" y="3949341"/>
            <a:ext cx="2874806" cy="204262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19F516D-7D8A-41B2-AFA7-3904B14A8F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9695" y="3970722"/>
            <a:ext cx="2874806" cy="1999865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2BA3A3EC-4194-46F4-8EFE-34B7C308AE3E}"/>
              </a:ext>
            </a:extLst>
          </p:cNvPr>
          <p:cNvSpPr txBox="1"/>
          <p:nvPr/>
        </p:nvSpPr>
        <p:spPr>
          <a:xfrm>
            <a:off x="6800781" y="5991967"/>
            <a:ext cx="5391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latin typeface="+mj-ea"/>
                <a:ea typeface="+mj-ea"/>
              </a:rPr>
              <a:t>宇宙线测试（</a:t>
            </a:r>
            <a:r>
              <a:rPr lang="en-US" altLang="zh-CN" sz="1400" dirty="0">
                <a:latin typeface="+mj-ea"/>
                <a:ea typeface="+mj-ea"/>
              </a:rPr>
              <a:t>30min</a:t>
            </a:r>
            <a:r>
              <a:rPr lang="zh-CN" altLang="en-US" sz="1400" dirty="0">
                <a:latin typeface="+mj-ea"/>
                <a:ea typeface="+mj-ea"/>
              </a:rPr>
              <a:t>）结果，量能器主份（左），径迹通道</a:t>
            </a:r>
            <a:r>
              <a:rPr lang="en-US" altLang="zh-CN" sz="1400" dirty="0">
                <a:latin typeface="+mj-ea"/>
                <a:ea typeface="+mj-ea"/>
              </a:rPr>
              <a:t>4</a:t>
            </a:r>
            <a:r>
              <a:rPr lang="zh-CN" altLang="en-US" sz="1400" dirty="0">
                <a:latin typeface="+mj-ea"/>
                <a:ea typeface="+mj-ea"/>
              </a:rPr>
              <a:t>（右）</a:t>
            </a:r>
          </a:p>
        </p:txBody>
      </p:sp>
    </p:spTree>
    <p:extLst>
      <p:ext uri="{BB962C8B-B14F-4D97-AF65-F5344CB8AC3E}">
        <p14:creationId xmlns:p14="http://schemas.microsoft.com/office/powerpoint/2010/main" val="9058828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CFC40D-3125-416D-9249-0DF1C6E77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地检</a:t>
            </a:r>
            <a:r>
              <a:rPr lang="en-US" altLang="zh-CN" dirty="0"/>
              <a:t>DAQ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9D84574-0827-4ACE-BF51-E7AF0049C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32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DC5FB76-4739-425D-A44A-604944164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2960" y="2844402"/>
            <a:ext cx="4868675" cy="3455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9080D7C-97B6-408D-A6D4-6156D7F016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148" y="768847"/>
            <a:ext cx="3748003" cy="280990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17858AE-6444-464F-963F-06B825480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148" y="3721463"/>
            <a:ext cx="3748003" cy="2811003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3CF298C2-DD7E-4381-AEE8-D9818DD332C2}"/>
              </a:ext>
            </a:extLst>
          </p:cNvPr>
          <p:cNvSpPr/>
          <p:nvPr/>
        </p:nvSpPr>
        <p:spPr>
          <a:xfrm>
            <a:off x="0" y="864700"/>
            <a:ext cx="4229100" cy="2218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0875" lvl="1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n"/>
            </a:pP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模拟电控箱的功能</a:t>
            </a:r>
            <a:endParaRPr lang="en-US" altLang="zh-CN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108075" lvl="2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n"/>
            </a:pP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二次电源及高压电源供电</a:t>
            </a:r>
            <a:endParaRPr lang="en-US" altLang="zh-CN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108075" lvl="2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n"/>
            </a:pP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科学数据采集同步和处理</a:t>
            </a:r>
            <a:endParaRPr lang="en-US" altLang="zh-CN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108075" lvl="2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n"/>
            </a:pP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工程参数采集和组织</a:t>
            </a:r>
            <a:endParaRPr lang="en-US" altLang="zh-CN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1108075" lvl="2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n"/>
            </a:pP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指令分发</a:t>
            </a:r>
            <a:endParaRPr lang="en-US" altLang="zh-CN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650875" lvl="1" indent="-285750" algn="just">
              <a:lnSpc>
                <a:spcPct val="114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n"/>
            </a:pPr>
            <a:endParaRPr lang="en-US" altLang="zh-CN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110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0108FB15-FFD7-4DA6-B1CA-F082BC178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69" y="2899651"/>
            <a:ext cx="5634618" cy="3092445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E126D8DF-F591-4AAE-A4BB-7315E442D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VLAST</a:t>
            </a:r>
            <a:r>
              <a:rPr lang="zh-CN" altLang="en-US" dirty="0"/>
              <a:t>关键技术的在轨验证</a:t>
            </a:r>
            <a:r>
              <a:rPr lang="en-US" altLang="zh-CN" dirty="0"/>
              <a:t>—VLAST-P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2B476C1-AE1C-45BA-AD59-738F74EF7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4</a:t>
            </a:fld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3193D26-6660-4B83-8D0A-4F69195AFB98}"/>
              </a:ext>
            </a:extLst>
          </p:cNvPr>
          <p:cNvSpPr/>
          <p:nvPr/>
        </p:nvSpPr>
        <p:spPr>
          <a:xfrm>
            <a:off x="300990" y="1292397"/>
            <a:ext cx="7334250" cy="144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lvl="0" indent="-255905" algn="just" fontAlgn="base">
              <a:lnSpc>
                <a:spcPct val="14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n"/>
              <a:defRPr/>
            </a:pPr>
            <a:r>
              <a:rPr lang="zh-CN" altLang="en-US" sz="2000" b="1" dirty="0">
                <a:solidFill>
                  <a:sysClr val="windowText" lastClr="000000"/>
                </a:solidFill>
                <a:ea typeface="黑体" panose="02010609060101010101" pitchFamily="49" charset="-122"/>
              </a:rPr>
              <a:t>空间中高本底、多种类、宽能段的辐射环境</a:t>
            </a:r>
            <a:endParaRPr lang="en-US" altLang="zh-CN" sz="2000" b="1" dirty="0">
              <a:solidFill>
                <a:sysClr val="windowText" lastClr="000000"/>
              </a:solidFill>
              <a:ea typeface="黑体" panose="02010609060101010101" pitchFamily="49" charset="-122"/>
            </a:endParaRPr>
          </a:p>
          <a:p>
            <a:pPr marL="365125" lvl="0" indent="-255905" algn="just" fontAlgn="base">
              <a:lnSpc>
                <a:spcPct val="14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n"/>
              <a:defRPr/>
            </a:pPr>
            <a:r>
              <a:rPr lang="zh-CN" altLang="en-US" sz="2000" b="1" dirty="0">
                <a:solidFill>
                  <a:sysClr val="windowText" lastClr="000000"/>
                </a:solidFill>
                <a:ea typeface="黑体" panose="02010609060101010101" pitchFamily="49" charset="-122"/>
              </a:rPr>
              <a:t>验证高本底下的伽马探测能力</a:t>
            </a:r>
            <a:endParaRPr lang="en-US" altLang="zh-CN" sz="2000" b="1" dirty="0">
              <a:solidFill>
                <a:sysClr val="windowText" lastClr="000000"/>
              </a:solidFill>
              <a:ea typeface="黑体" panose="02010609060101010101" pitchFamily="49" charset="-122"/>
            </a:endParaRPr>
          </a:p>
          <a:p>
            <a:pPr marL="365125" lvl="0" indent="-255905" algn="just" fontAlgn="base">
              <a:lnSpc>
                <a:spcPct val="14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n"/>
              <a:defRPr/>
            </a:pPr>
            <a:r>
              <a:rPr lang="en-US" altLang="zh-CN" sz="2000" b="1" dirty="0">
                <a:solidFill>
                  <a:sysClr val="windowText" lastClr="000000"/>
                </a:solidFill>
                <a:ea typeface="黑体" panose="02010609060101010101" pitchFamily="49" charset="-122"/>
              </a:rPr>
              <a:t>MeV</a:t>
            </a:r>
            <a:r>
              <a:rPr lang="zh-CN" altLang="en-US" sz="2000" b="1" dirty="0">
                <a:solidFill>
                  <a:sysClr val="windowText" lastClr="000000"/>
                </a:solidFill>
                <a:ea typeface="黑体" panose="02010609060101010101" pitchFamily="49" charset="-122"/>
              </a:rPr>
              <a:t>区域探测灵敏度远落后其相邻域的伽马射线</a:t>
            </a:r>
            <a:endParaRPr lang="en-US" altLang="zh-CN" sz="2000" b="1" dirty="0">
              <a:solidFill>
                <a:sysClr val="windowText" lastClr="000000"/>
              </a:solidFill>
              <a:ea typeface="黑体" panose="02010609060101010101" pitchFamily="49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9D20804-4827-4C18-9565-489B2E045460}"/>
              </a:ext>
            </a:extLst>
          </p:cNvPr>
          <p:cNvSpPr/>
          <p:nvPr/>
        </p:nvSpPr>
        <p:spPr>
          <a:xfrm>
            <a:off x="6943725" y="1281010"/>
            <a:ext cx="5129229" cy="1384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4970" lvl="0" indent="-285750" algn="just" fontAlgn="base">
              <a:lnSpc>
                <a:spcPct val="14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  <a:defRPr/>
            </a:pPr>
            <a:r>
              <a:rPr lang="zh-CN" altLang="en-US" sz="2000" b="1" dirty="0">
                <a:solidFill>
                  <a:sysClr val="windowText" lastClr="000000"/>
                </a:solidFill>
                <a:ea typeface="黑体" panose="02010609060101010101" pitchFamily="49" charset="-122"/>
              </a:rPr>
              <a:t>在轨验证关键技术，</a:t>
            </a:r>
            <a:r>
              <a:rPr lang="zh-CN" altLang="en-US" sz="2000" b="1" dirty="0">
                <a:solidFill>
                  <a:srgbClr val="FF0000"/>
                </a:solidFill>
                <a:ea typeface="黑体" panose="02010609060101010101" pitchFamily="49" charset="-122"/>
              </a:rPr>
              <a:t>降低工程研制风险</a:t>
            </a:r>
            <a:endParaRPr lang="en-US" altLang="zh-CN" sz="2000" b="1" dirty="0">
              <a:solidFill>
                <a:srgbClr val="FF0000"/>
              </a:solidFill>
              <a:ea typeface="黑体" panose="02010609060101010101" pitchFamily="49" charset="-122"/>
            </a:endParaRPr>
          </a:p>
          <a:p>
            <a:pPr marL="394970" lvl="0" indent="-285750" algn="just" fontAlgn="base">
              <a:lnSpc>
                <a:spcPct val="14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  <a:defRPr/>
            </a:pPr>
            <a:r>
              <a:rPr lang="zh-CN" altLang="en-US" sz="2000" b="1" dirty="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对</a:t>
            </a: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百</a:t>
            </a:r>
            <a:r>
              <a:rPr lang="en-US" altLang="zh-CN" sz="20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MeV</a:t>
            </a: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能段伽马光子</a:t>
            </a:r>
            <a:r>
              <a:rPr lang="zh-CN" altLang="en-US" sz="2000" b="1" dirty="0">
                <a:solidFill>
                  <a:sysClr val="windowText" lastClr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的方向、能量等物理量的测量，获得伽马射线源的能谱</a:t>
            </a:r>
            <a:endParaRPr lang="en-US" altLang="zh-CN" sz="2000" b="1" dirty="0">
              <a:solidFill>
                <a:sysClr val="windowText" lastClr="00000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E5255ED-F943-4CD5-B56F-BA19673086F4}"/>
              </a:ext>
            </a:extLst>
          </p:cNvPr>
          <p:cNvSpPr/>
          <p:nvPr/>
        </p:nvSpPr>
        <p:spPr>
          <a:xfrm>
            <a:off x="7767241" y="819345"/>
            <a:ext cx="40890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ysClr val="windowText" lastClr="000000"/>
                </a:solidFill>
                <a:ea typeface="黑体" panose="02010609060101010101" pitchFamily="49" charset="-122"/>
              </a:rPr>
              <a:t>VLAST-P</a:t>
            </a:r>
            <a:r>
              <a:rPr lang="zh-CN" altLang="en-US" sz="2400" b="1" dirty="0">
                <a:solidFill>
                  <a:sysClr val="windowText" lastClr="000000"/>
                </a:solidFill>
                <a:ea typeface="黑体" panose="02010609060101010101" pitchFamily="49" charset="-122"/>
              </a:rPr>
              <a:t>（</a:t>
            </a:r>
            <a:r>
              <a:rPr lang="en-US" altLang="zh-CN" sz="2400" b="1" dirty="0">
                <a:solidFill>
                  <a:sysClr val="windowText" lastClr="000000"/>
                </a:solidFill>
                <a:ea typeface="黑体" panose="02010609060101010101" pitchFamily="49" charset="-122"/>
              </a:rPr>
              <a:t>VLAST-Pathfinder</a:t>
            </a:r>
            <a:r>
              <a:rPr lang="zh-CN" altLang="en-US" sz="2400" b="1" dirty="0">
                <a:solidFill>
                  <a:sysClr val="windowText" lastClr="000000"/>
                </a:solidFill>
                <a:ea typeface="黑体" panose="02010609060101010101" pitchFamily="49" charset="-122"/>
              </a:rPr>
              <a:t>）</a:t>
            </a:r>
            <a:endParaRPr lang="zh-CN" altLang="en-US" sz="2400" dirty="0"/>
          </a:p>
        </p:txBody>
      </p:sp>
      <p:sp>
        <p:nvSpPr>
          <p:cNvPr id="18" name="箭头: 右 17">
            <a:extLst>
              <a:ext uri="{FF2B5EF4-FFF2-40B4-BE49-F238E27FC236}">
                <a16:creationId xmlns:a16="http://schemas.microsoft.com/office/drawing/2014/main" id="{060C0A9E-73F6-415F-BE46-0805A7294F53}"/>
              </a:ext>
            </a:extLst>
          </p:cNvPr>
          <p:cNvSpPr/>
          <p:nvPr/>
        </p:nvSpPr>
        <p:spPr>
          <a:xfrm>
            <a:off x="6172200" y="1872547"/>
            <a:ext cx="771525" cy="3174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A9B48AE4-B972-4660-B8AF-AFBD08C215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179897"/>
              </p:ext>
            </p:extLst>
          </p:nvPr>
        </p:nvGraphicFramePr>
        <p:xfrm>
          <a:off x="6557962" y="2938036"/>
          <a:ext cx="5481434" cy="3054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234">
                  <a:extLst>
                    <a:ext uri="{9D8B030D-6E8A-4147-A177-3AD203B41FA5}">
                      <a16:colId xmlns:a16="http://schemas.microsoft.com/office/drawing/2014/main" val="2239653183"/>
                    </a:ext>
                  </a:extLst>
                </a:gridCol>
                <a:gridCol w="2457200">
                  <a:extLst>
                    <a:ext uri="{9D8B030D-6E8A-4147-A177-3AD203B41FA5}">
                      <a16:colId xmlns:a16="http://schemas.microsoft.com/office/drawing/2014/main" val="1121219829"/>
                    </a:ext>
                  </a:extLst>
                </a:gridCol>
              </a:tblGrid>
              <a:tr h="28358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技术指标</a:t>
                      </a:r>
                    </a:p>
                  </a:txBody>
                  <a:tcPr marL="62102" marR="62102" marT="31052" marB="3105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数值</a:t>
                      </a:r>
                    </a:p>
                  </a:txBody>
                  <a:tcPr marL="62102" marR="62102" marT="31052" marB="31052"/>
                </a:tc>
                <a:extLst>
                  <a:ext uri="{0D108BD9-81ED-4DB2-BD59-A6C34878D82A}">
                    <a16:rowId xmlns:a16="http://schemas.microsoft.com/office/drawing/2014/main" val="2634821394"/>
                  </a:ext>
                </a:extLst>
              </a:tr>
              <a:tr h="25186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视场</a:t>
                      </a:r>
                    </a:p>
                  </a:txBody>
                  <a:tcPr marL="62102" marR="62102" marT="31052" marB="31052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±45°</a:t>
                      </a:r>
                      <a:endParaRPr lang="zh-CN" altLang="en-US" sz="1200" b="0" dirty="0"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2102" marR="62102" marT="31052" marB="31052"/>
                </a:tc>
                <a:extLst>
                  <a:ext uri="{0D108BD9-81ED-4DB2-BD59-A6C34878D82A}">
                    <a16:rowId xmlns:a16="http://schemas.microsoft.com/office/drawing/2014/main" val="81763081"/>
                  </a:ext>
                </a:extLst>
              </a:tr>
              <a:tr h="25186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有效探测面积</a:t>
                      </a:r>
                    </a:p>
                  </a:txBody>
                  <a:tcPr marL="62102" marR="62102" marT="31052" marB="31052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30 cm × 30 cm</a:t>
                      </a:r>
                      <a:endParaRPr lang="zh-CN" altLang="en-US" sz="1200" b="0" dirty="0"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2102" marR="62102" marT="31052" marB="31052"/>
                </a:tc>
                <a:extLst>
                  <a:ext uri="{0D108BD9-81ED-4DB2-BD59-A6C34878D82A}">
                    <a16:rowId xmlns:a16="http://schemas.microsoft.com/office/drawing/2014/main" val="1667797728"/>
                  </a:ext>
                </a:extLst>
              </a:tr>
              <a:tr h="25186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观测能段</a:t>
                      </a:r>
                    </a:p>
                  </a:txBody>
                  <a:tcPr marL="62102" marR="62102" marT="31052" marB="31052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50MeV~5GeV</a:t>
                      </a:r>
                      <a:endParaRPr lang="zh-CN" altLang="en-US" sz="12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2102" marR="62102" marT="31052" marB="31052"/>
                </a:tc>
                <a:extLst>
                  <a:ext uri="{0D108BD9-81ED-4DB2-BD59-A6C34878D82A}">
                    <a16:rowId xmlns:a16="http://schemas.microsoft.com/office/drawing/2014/main" val="444617784"/>
                  </a:ext>
                </a:extLst>
              </a:tr>
              <a:tr h="25186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能量分辨（</a:t>
                      </a: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Sigma</a:t>
                      </a: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marL="62102" marR="62102" marT="31052" marB="31052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优于</a:t>
                      </a:r>
                      <a:r>
                        <a:rPr lang="en-US" altLang="zh-CN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10%@</a:t>
                      </a:r>
                      <a:r>
                        <a:rPr lang="zh-CN" altLang="en-US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100MeV~1GeV</a:t>
                      </a:r>
                      <a:r>
                        <a:rPr lang="zh-CN" altLang="en-US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marL="62102" marR="62102" marT="31052" marB="31052"/>
                </a:tc>
                <a:extLst>
                  <a:ext uri="{0D108BD9-81ED-4DB2-BD59-A6C34878D82A}">
                    <a16:rowId xmlns:a16="http://schemas.microsoft.com/office/drawing/2014/main" val="4212796540"/>
                  </a:ext>
                </a:extLst>
              </a:tr>
              <a:tr h="25186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伽马接受度</a:t>
                      </a:r>
                    </a:p>
                  </a:txBody>
                  <a:tcPr marL="62102" marR="62102" marT="31052" marB="31052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优于</a:t>
                      </a:r>
                      <a:r>
                        <a:rPr lang="en-US" altLang="zh-CN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100cm</a:t>
                      </a:r>
                      <a:r>
                        <a:rPr lang="en-US" altLang="zh-CN" sz="1200" b="1" baseline="30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Sr@100MeV</a:t>
                      </a:r>
                      <a:endParaRPr lang="zh-CN" altLang="en-US" sz="12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2102" marR="62102" marT="31052" marB="31052"/>
                </a:tc>
                <a:extLst>
                  <a:ext uri="{0D108BD9-81ED-4DB2-BD59-A6C34878D82A}">
                    <a16:rowId xmlns:a16="http://schemas.microsoft.com/office/drawing/2014/main" val="3238092156"/>
                  </a:ext>
                </a:extLst>
              </a:tr>
              <a:tr h="25186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反符合探测器（顶部）对 </a:t>
                      </a:r>
                      <a:r>
                        <a:rPr lang="en-US" altLang="zh-CN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MIPs </a:t>
                      </a:r>
                      <a:r>
                        <a:rPr lang="zh-CN" altLang="en-US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的探测效率</a:t>
                      </a:r>
                    </a:p>
                  </a:txBody>
                  <a:tcPr marL="62102" marR="62102" marT="31052" marB="31052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优于</a:t>
                      </a:r>
                      <a:r>
                        <a:rPr lang="en-US" altLang="zh-CN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99.9%</a:t>
                      </a:r>
                      <a:r>
                        <a:rPr lang="zh-CN" altLang="en-US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Z1</a:t>
                      </a:r>
                      <a:r>
                        <a:rPr lang="zh-CN" altLang="en-US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marL="62102" marR="62102" marT="31052" marB="31052"/>
                </a:tc>
                <a:extLst>
                  <a:ext uri="{0D108BD9-81ED-4DB2-BD59-A6C34878D82A}">
                    <a16:rowId xmlns:a16="http://schemas.microsoft.com/office/drawing/2014/main" val="2141295748"/>
                  </a:ext>
                </a:extLst>
              </a:tr>
              <a:tr h="25186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硅微条对 </a:t>
                      </a:r>
                      <a:r>
                        <a:rPr lang="en-US" altLang="zh-CN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MIPs </a:t>
                      </a:r>
                      <a:r>
                        <a:rPr lang="zh-CN" altLang="en-US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的位置分辨</a:t>
                      </a:r>
                      <a:r>
                        <a:rPr lang="en-US" altLang="zh-CN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(Sigma)</a:t>
                      </a:r>
                      <a:endParaRPr lang="zh-CN" altLang="en-US" sz="1200" b="0" dirty="0"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2102" marR="62102" marT="31052" marB="31052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优于</a:t>
                      </a:r>
                      <a:r>
                        <a:rPr lang="en-US" altLang="zh-CN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50μm</a:t>
                      </a:r>
                      <a:r>
                        <a:rPr lang="zh-CN" altLang="en-US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Z2</a:t>
                      </a:r>
                      <a:r>
                        <a:rPr lang="zh-CN" altLang="en-US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）</a:t>
                      </a:r>
                    </a:p>
                  </a:txBody>
                  <a:tcPr marL="62102" marR="62102" marT="31052" marB="31052"/>
                </a:tc>
                <a:extLst>
                  <a:ext uri="{0D108BD9-81ED-4DB2-BD59-A6C34878D82A}">
                    <a16:rowId xmlns:a16="http://schemas.microsoft.com/office/drawing/2014/main" val="1358288244"/>
                  </a:ext>
                </a:extLst>
              </a:tr>
              <a:tr h="25186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总重量</a:t>
                      </a:r>
                    </a:p>
                  </a:txBody>
                  <a:tcPr marL="62102" marR="62102" marT="31052" marB="31052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195.55Kg±5Kg</a:t>
                      </a:r>
                      <a:endParaRPr lang="zh-CN" altLang="en-US" sz="1200" b="0" dirty="0"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2102" marR="62102" marT="31052" marB="31052"/>
                </a:tc>
                <a:extLst>
                  <a:ext uri="{0D108BD9-81ED-4DB2-BD59-A6C34878D82A}">
                    <a16:rowId xmlns:a16="http://schemas.microsoft.com/office/drawing/2014/main" val="2235208776"/>
                  </a:ext>
                </a:extLst>
              </a:tr>
              <a:tr h="25186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总功耗</a:t>
                      </a:r>
                    </a:p>
                  </a:txBody>
                  <a:tcPr marL="62102" marR="62102" marT="31052" marB="31052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不大于</a:t>
                      </a:r>
                      <a:r>
                        <a:rPr lang="en-US" altLang="zh-CN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145W</a:t>
                      </a:r>
                      <a:r>
                        <a:rPr lang="zh-CN" altLang="en-US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（不含热控）</a:t>
                      </a:r>
                    </a:p>
                  </a:txBody>
                  <a:tcPr marL="62102" marR="62102" marT="31052" marB="31052"/>
                </a:tc>
                <a:extLst>
                  <a:ext uri="{0D108BD9-81ED-4DB2-BD59-A6C34878D82A}">
                    <a16:rowId xmlns:a16="http://schemas.microsoft.com/office/drawing/2014/main" val="3349934927"/>
                  </a:ext>
                </a:extLst>
              </a:tr>
              <a:tr h="25186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设计寿命</a:t>
                      </a:r>
                    </a:p>
                  </a:txBody>
                  <a:tcPr marL="62102" marR="62102" marT="31052" marB="31052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CN" altLang="en-US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年（考核</a:t>
                      </a:r>
                      <a:r>
                        <a:rPr lang="en-US" altLang="zh-CN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年）</a:t>
                      </a:r>
                    </a:p>
                  </a:txBody>
                  <a:tcPr marL="62102" marR="62102" marT="31052" marB="31052"/>
                </a:tc>
                <a:extLst>
                  <a:ext uri="{0D108BD9-81ED-4DB2-BD59-A6C34878D82A}">
                    <a16:rowId xmlns:a16="http://schemas.microsoft.com/office/drawing/2014/main" val="4563072"/>
                  </a:ext>
                </a:extLst>
              </a:tr>
              <a:tr h="25186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可靠度</a:t>
                      </a:r>
                    </a:p>
                  </a:txBody>
                  <a:tcPr marL="62102" marR="62102" marT="31052" marB="31052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0.94</a:t>
                      </a:r>
                      <a:r>
                        <a:rPr lang="zh-CN" altLang="en-US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1200" b="0" dirty="0"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年末）</a:t>
                      </a:r>
                    </a:p>
                  </a:txBody>
                  <a:tcPr marL="62102" marR="62102" marT="31052" marB="31052"/>
                </a:tc>
                <a:extLst>
                  <a:ext uri="{0D108BD9-81ED-4DB2-BD59-A6C34878D82A}">
                    <a16:rowId xmlns:a16="http://schemas.microsoft.com/office/drawing/2014/main" val="3347538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4131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766FEF-1A2F-443B-A183-46E8CB461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VLAST</a:t>
            </a:r>
            <a:r>
              <a:rPr lang="zh-CN" altLang="en-US" dirty="0"/>
              <a:t>探路者科学目标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5D398A6-7E5F-4495-A65A-CD8DC0CBE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5</a:t>
            </a:fld>
            <a:endParaRPr lang="zh-CN" altLang="en-US"/>
          </a:p>
        </p:txBody>
      </p:sp>
      <p:sp>
        <p:nvSpPr>
          <p:cNvPr id="6" name="内容占位符 1">
            <a:extLst>
              <a:ext uri="{FF2B5EF4-FFF2-40B4-BE49-F238E27FC236}">
                <a16:creationId xmlns:a16="http://schemas.microsoft.com/office/drawing/2014/main" id="{EE7D119B-6F1B-4EE6-9D17-92EA09A550A4}"/>
              </a:ext>
            </a:extLst>
          </p:cNvPr>
          <p:cNvSpPr txBox="1">
            <a:spLocks/>
          </p:cNvSpPr>
          <p:nvPr/>
        </p:nvSpPr>
        <p:spPr bwMode="auto">
          <a:xfrm>
            <a:off x="300989" y="950853"/>
            <a:ext cx="7081445" cy="1785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5" marR="0" lvl="0" indent="-255905" algn="just" defTabSz="914400" rtl="0" eaLnBrk="1" fontAlgn="base" latinLnBrk="0" hangingPunct="1">
              <a:lnSpc>
                <a:spcPct val="14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n"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实现对太阳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sub-GeV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高能射线高能量分辨的观测：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92430" marR="0" lvl="1" indent="0" algn="just" defTabSz="914400" rtl="0" eaLnBrk="1" fontAlgn="base" latinLnBrk="0" hangingPunct="1">
              <a:lnSpc>
                <a:spcPct val="15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SzPct val="70000"/>
              <a:buFont typeface="宋体" panose="02010600030101010101" pitchFamily="2" charset="-122"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" name="内容占位符 1">
            <a:extLst>
              <a:ext uri="{FF2B5EF4-FFF2-40B4-BE49-F238E27FC236}">
                <a16:creationId xmlns:a16="http://schemas.microsoft.com/office/drawing/2014/main" id="{594480AA-9CAD-485F-B17A-77E468FB1AE9}"/>
              </a:ext>
            </a:extLst>
          </p:cNvPr>
          <p:cNvSpPr txBox="1">
            <a:spLocks/>
          </p:cNvSpPr>
          <p:nvPr/>
        </p:nvSpPr>
        <p:spPr bwMode="auto">
          <a:xfrm>
            <a:off x="666580" y="1549976"/>
            <a:ext cx="6887977" cy="208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4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可长持续对日观测，探索太阳耀斑高能伽马辐射的起源</a:t>
            </a:r>
            <a:endParaRPr lang="en-US" altLang="zh-CN" sz="2000" b="1" dirty="0">
              <a:solidFill>
                <a:prstClr val="black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4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研究和理解质子的</a:t>
            </a:r>
            <a:r>
              <a:rPr lang="zh-CN" altLang="en-US" sz="2000" b="1" dirty="0">
                <a:solidFill>
                  <a:srgbClr val="FF0000"/>
                </a:solidFill>
                <a:ea typeface="黑体" panose="02010609060101010101" pitchFamily="49" charset="-122"/>
              </a:rPr>
              <a:t>加速</a:t>
            </a: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、</a:t>
            </a:r>
            <a:r>
              <a:rPr lang="zh-CN" altLang="en-US" sz="2000" b="1" dirty="0">
                <a:solidFill>
                  <a:srgbClr val="FF0000"/>
                </a:solidFill>
                <a:ea typeface="黑体" panose="02010609060101010101" pitchFamily="49" charset="-122"/>
              </a:rPr>
              <a:t>传输</a:t>
            </a: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和</a:t>
            </a:r>
            <a:r>
              <a:rPr lang="zh-CN" altLang="en-US" sz="2000" b="1" dirty="0">
                <a:solidFill>
                  <a:srgbClr val="FF0000"/>
                </a:solidFill>
                <a:ea typeface="黑体" panose="02010609060101010101" pitchFamily="49" charset="-122"/>
              </a:rPr>
              <a:t>辐射</a:t>
            </a:r>
            <a:endParaRPr lang="en-US" altLang="zh-CN" sz="2000" b="1" dirty="0">
              <a:solidFill>
                <a:srgbClr val="FF0000"/>
              </a:solidFill>
              <a:ea typeface="黑体" panose="02010609060101010101" pitchFamily="49" charset="-122"/>
            </a:endParaRPr>
          </a:p>
          <a:p>
            <a:pPr algn="just">
              <a:lnSpc>
                <a:spcPct val="14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与</a:t>
            </a:r>
            <a:r>
              <a:rPr lang="en-US" altLang="zh-CN" sz="2000" b="1" dirty="0">
                <a:solidFill>
                  <a:prstClr val="black"/>
                </a:solidFill>
                <a:ea typeface="黑体" panose="02010609060101010101" pitchFamily="49" charset="-122"/>
              </a:rPr>
              <a:t>ASO-S</a:t>
            </a: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卫星联合开展超宽能段的观测，揭示耀斑</a:t>
            </a:r>
            <a:r>
              <a:rPr lang="zh-CN" altLang="en-US" sz="2000" b="1" dirty="0">
                <a:solidFill>
                  <a:srgbClr val="FF0000"/>
                </a:solidFill>
                <a:ea typeface="黑体" panose="02010609060101010101" pitchFamily="49" charset="-122"/>
              </a:rPr>
              <a:t>加速电子与加速质子之间的关联</a:t>
            </a:r>
            <a:endParaRPr lang="en-US" altLang="zh-CN" sz="2000" b="1" dirty="0">
              <a:solidFill>
                <a:srgbClr val="FF0000"/>
              </a:solidFill>
              <a:ea typeface="黑体" panose="02010609060101010101" pitchFamily="49" charset="-122"/>
            </a:endParaRPr>
          </a:p>
          <a:p>
            <a:pPr lvl="1"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endParaRPr lang="en-US" altLang="zh-CN" sz="1600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9" name="内容占位符 1">
            <a:extLst>
              <a:ext uri="{FF2B5EF4-FFF2-40B4-BE49-F238E27FC236}">
                <a16:creationId xmlns:a16="http://schemas.microsoft.com/office/drawing/2014/main" id="{CFC2F84D-C80B-4773-A97D-4BD86FCD31DC}"/>
              </a:ext>
            </a:extLst>
          </p:cNvPr>
          <p:cNvSpPr txBox="1">
            <a:spLocks/>
          </p:cNvSpPr>
          <p:nvPr/>
        </p:nvSpPr>
        <p:spPr bwMode="auto">
          <a:xfrm>
            <a:off x="300989" y="3403856"/>
            <a:ext cx="6635247" cy="1198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zh-CN" altLang="en-US" sz="2400" b="1" dirty="0">
                <a:solidFill>
                  <a:prstClr val="black"/>
                </a:solidFill>
                <a:ea typeface="黑体" panose="02010609060101010101" pitchFamily="49" charset="-122"/>
              </a:rPr>
              <a:t>对太阳外其他高能伽马爆发进行观测：</a:t>
            </a:r>
            <a:endParaRPr lang="en-US" altLang="zh-CN" sz="1800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10" name="内容占位符 1">
            <a:extLst>
              <a:ext uri="{FF2B5EF4-FFF2-40B4-BE49-F238E27FC236}">
                <a16:creationId xmlns:a16="http://schemas.microsoft.com/office/drawing/2014/main" id="{AD3DBF77-D076-4F41-80B8-0478D1DDDF93}"/>
              </a:ext>
            </a:extLst>
          </p:cNvPr>
          <p:cNvSpPr txBox="1">
            <a:spLocks/>
          </p:cNvSpPr>
          <p:nvPr/>
        </p:nvSpPr>
        <p:spPr>
          <a:xfrm>
            <a:off x="581622" y="5496536"/>
            <a:ext cx="11028755" cy="94974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3765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3765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3765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3765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3765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3765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3765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3765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3765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" indent="0" algn="ctr">
              <a:lnSpc>
                <a:spcPct val="100000"/>
              </a:lnSpc>
              <a:buClr>
                <a:srgbClr val="292934"/>
              </a:buClr>
              <a:buNone/>
              <a:extLst>
                <a:ext uri="{35155182-B16C-46BC-9424-99874614C6A1}">
                  <wpsdc:indentchars xmlns="" xmlns:wpsdc="http://www.wps.cn/officeDocument/2017/drawingmlCustomData" xmlns:a14="http://schemas.microsoft.com/office/drawing/2010/main" xmlns:mc="http://schemas.openxmlformats.org/markup-compatibility/2006" val="-64" checksum="620946448"/>
                </a:ext>
              </a:extLst>
            </a:pPr>
            <a:r>
              <a:rPr lang="en-US" altLang="zh-CN" sz="2400" b="1" dirty="0">
                <a:solidFill>
                  <a:srgbClr val="1300F5"/>
                </a:solidFill>
                <a:latin typeface="微软雅黑" charset="0"/>
                <a:ea typeface="微软雅黑" charset="0"/>
                <a:cs typeface="微软雅黑" charset="0"/>
              </a:rPr>
              <a:t>VLAST</a:t>
            </a:r>
            <a:r>
              <a:rPr lang="zh-CN" altLang="en-US" sz="2400" b="1" dirty="0">
                <a:solidFill>
                  <a:srgbClr val="1300F5"/>
                </a:solidFill>
                <a:latin typeface="微软雅黑" charset="0"/>
                <a:ea typeface="微软雅黑" charset="0"/>
                <a:cs typeface="微软雅黑" charset="0"/>
              </a:rPr>
              <a:t>探路者将是我国首次在轨在</a:t>
            </a:r>
            <a:r>
              <a:rPr lang="en-US" altLang="zh-CN" sz="2400" b="1" dirty="0">
                <a:solidFill>
                  <a:srgbClr val="1300F5"/>
                </a:solidFill>
                <a:latin typeface="微软雅黑" charset="0"/>
                <a:ea typeface="微软雅黑" charset="0"/>
                <a:cs typeface="微软雅黑" charset="0"/>
              </a:rPr>
              <a:t>sub-</a:t>
            </a:r>
            <a:r>
              <a:rPr lang="en-US" altLang="zh-CN" sz="2400" b="1" dirty="0" err="1">
                <a:solidFill>
                  <a:srgbClr val="1300F5"/>
                </a:solidFill>
                <a:latin typeface="微软雅黑" charset="0"/>
                <a:ea typeface="微软雅黑" charset="0"/>
                <a:cs typeface="微软雅黑" charset="0"/>
              </a:rPr>
              <a:t>GeV</a:t>
            </a:r>
            <a:r>
              <a:rPr lang="zh-CN" altLang="en-US" sz="2400" b="1" dirty="0">
                <a:solidFill>
                  <a:srgbClr val="1300F5"/>
                </a:solidFill>
                <a:latin typeface="微软雅黑" charset="0"/>
                <a:ea typeface="微软雅黑" charset="0"/>
                <a:cs typeface="微软雅黑" charset="0"/>
              </a:rPr>
              <a:t>能段对太阳高能伽马辐射进行观测</a:t>
            </a:r>
            <a:endParaRPr lang="en-US" altLang="zh-CN" sz="2400" b="1" dirty="0">
              <a:solidFill>
                <a:srgbClr val="1300F5"/>
              </a:solidFill>
              <a:latin typeface="微软雅黑" charset="0"/>
              <a:ea typeface="微软雅黑" charset="0"/>
              <a:cs typeface="微软雅黑" charset="0"/>
            </a:endParaRPr>
          </a:p>
          <a:p>
            <a:pPr marL="1270" indent="0" algn="ctr">
              <a:lnSpc>
                <a:spcPct val="100000"/>
              </a:lnSpc>
              <a:buClr>
                <a:srgbClr val="292934"/>
              </a:buClr>
              <a:buNone/>
              <a:extLst>
                <a:ext uri="{35155182-B16C-46BC-9424-99874614C6A1}">
                  <wpsdc:indentchars xmlns="" xmlns:wpsdc="http://www.wps.cn/officeDocument/2017/drawingmlCustomData" xmlns:a14="http://schemas.microsoft.com/office/drawing/2010/main" xmlns:mc="http://schemas.openxmlformats.org/markup-compatibility/2006" val="-64" checksum="620946448"/>
                </a:ext>
              </a:extLst>
            </a:pPr>
            <a:r>
              <a:rPr lang="zh-CN" altLang="en-US" sz="2400" b="1" dirty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国际上最高能量分辨地在</a:t>
            </a:r>
            <a:r>
              <a:rPr lang="en-US" altLang="zh-CN" sz="2400" b="1" dirty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~ 100 MeV</a:t>
            </a:r>
            <a:r>
              <a:rPr lang="zh-CN" altLang="en-US" sz="2400" b="1" dirty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能段对太阳高能辐射进行观测</a:t>
            </a:r>
          </a:p>
          <a:p>
            <a:pPr marL="1270" indent="0" algn="ctr">
              <a:lnSpc>
                <a:spcPct val="100000"/>
              </a:lnSpc>
              <a:buClr>
                <a:srgbClr val="292934"/>
              </a:buClr>
              <a:buNone/>
              <a:extLst>
                <a:ext uri="{35155182-B16C-46BC-9424-99874614C6A1}">
                  <wpsdc:indentchars xmlns="" xmlns:wpsdc="http://www.wps.cn/officeDocument/2017/drawingmlCustomData" xmlns:a14="http://schemas.microsoft.com/office/drawing/2010/main" xmlns:mc="http://schemas.openxmlformats.org/markup-compatibility/2006" val="-64" checksum="620946448"/>
                </a:ext>
              </a:extLst>
            </a:pPr>
            <a:endParaRPr lang="zh-CN" altLang="en-US" sz="2400" b="1" dirty="0"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88E1C672-9FC4-45E6-B6A2-9D9481270D0A}"/>
              </a:ext>
            </a:extLst>
          </p:cNvPr>
          <p:cNvSpPr txBox="1"/>
          <p:nvPr/>
        </p:nvSpPr>
        <p:spPr>
          <a:xfrm>
            <a:off x="8443085" y="2760148"/>
            <a:ext cx="3328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altLang="zh-CN" sz="1400" b="1" dirty="0">
                <a:solidFill>
                  <a:prstClr val="black"/>
                </a:solidFill>
                <a:latin typeface="Lucida Sans Unicode"/>
                <a:ea typeface="黑体" panose="02010609060101010101" pitchFamily="49" charset="-122"/>
              </a:rPr>
              <a:t>&gt; 100 MeV </a:t>
            </a:r>
            <a:r>
              <a:rPr lang="zh-CN" altLang="en-US" sz="1400" b="1" dirty="0">
                <a:solidFill>
                  <a:prstClr val="black"/>
                </a:solidFill>
                <a:latin typeface="Lucida Sans Unicode"/>
                <a:ea typeface="黑体" panose="02010609060101010101" pitchFamily="49" charset="-122"/>
              </a:rPr>
              <a:t>长持续辐射 </a:t>
            </a:r>
            <a:r>
              <a:rPr lang="en-US" altLang="zh-CN" sz="1400" b="1" dirty="0">
                <a:solidFill>
                  <a:prstClr val="black"/>
                </a:solidFill>
                <a:latin typeface="Lucida Sans Unicode"/>
                <a:ea typeface="黑体" panose="02010609060101010101" pitchFamily="49" charset="-122"/>
              </a:rPr>
              <a:t>(Share,</a:t>
            </a:r>
            <a:r>
              <a:rPr lang="zh-CN" altLang="en-US" sz="1400" b="1" dirty="0">
                <a:solidFill>
                  <a:prstClr val="black"/>
                </a:solidFill>
                <a:latin typeface="Lucida Sans Unicode"/>
                <a:ea typeface="黑体" panose="02010609060101010101" pitchFamily="49" charset="-122"/>
              </a:rPr>
              <a:t> </a:t>
            </a:r>
            <a:r>
              <a:rPr lang="en-US" altLang="zh-CN" sz="1400" b="1" dirty="0">
                <a:solidFill>
                  <a:prstClr val="black"/>
                </a:solidFill>
                <a:latin typeface="Lucida Sans Unicode"/>
                <a:ea typeface="黑体" panose="02010609060101010101" pitchFamily="49" charset="-122"/>
              </a:rPr>
              <a:t>2018)</a:t>
            </a:r>
            <a:endParaRPr lang="zh-CN" altLang="en-US" sz="1400" b="1" dirty="0">
              <a:solidFill>
                <a:prstClr val="black"/>
              </a:solidFill>
              <a:latin typeface="宋体" panose="02010600030101010101" pitchFamily="2" charset="-122"/>
            </a:endParaRPr>
          </a:p>
        </p:txBody>
      </p:sp>
      <p:sp>
        <p:nvSpPr>
          <p:cNvPr id="15" name="TextBox 16">
            <a:extLst>
              <a:ext uri="{FF2B5EF4-FFF2-40B4-BE49-F238E27FC236}">
                <a16:creationId xmlns:a16="http://schemas.microsoft.com/office/drawing/2014/main" id="{20AEA263-4385-4032-B7AC-BEC6E070E22C}"/>
              </a:ext>
            </a:extLst>
          </p:cNvPr>
          <p:cNvSpPr txBox="1"/>
          <p:nvPr/>
        </p:nvSpPr>
        <p:spPr>
          <a:xfrm>
            <a:off x="7774418" y="5061027"/>
            <a:ext cx="4420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altLang="zh-CN" sz="1400" b="1" dirty="0">
                <a:solidFill>
                  <a:prstClr val="black"/>
                </a:solidFill>
                <a:latin typeface="Lucida Sans Unicode"/>
                <a:ea typeface="黑体" panose="02010609060101010101" pitchFamily="49" charset="-122"/>
              </a:rPr>
              <a:t>Fermi-LAT</a:t>
            </a:r>
            <a:r>
              <a:rPr lang="zh-CN" altLang="en-US" sz="1400" b="1" dirty="0">
                <a:solidFill>
                  <a:prstClr val="black"/>
                </a:solidFill>
                <a:latin typeface="Lucida Sans Unicode"/>
                <a:ea typeface="黑体" panose="02010609060101010101" pitchFamily="49" charset="-122"/>
              </a:rPr>
              <a:t>观测到的超过</a:t>
            </a:r>
            <a:r>
              <a:rPr lang="en-US" altLang="zh-CN" sz="1400" b="1" dirty="0">
                <a:solidFill>
                  <a:prstClr val="black"/>
                </a:solidFill>
                <a:latin typeface="Lucida Sans Unicode"/>
                <a:ea typeface="黑体" panose="02010609060101010101" pitchFamily="49" charset="-122"/>
              </a:rPr>
              <a:t>2.5 GeV</a:t>
            </a:r>
            <a:r>
              <a:rPr lang="zh-CN" altLang="en-US" sz="1400" b="1" dirty="0">
                <a:solidFill>
                  <a:prstClr val="black"/>
                </a:solidFill>
                <a:latin typeface="Lucida Sans Unicode"/>
                <a:ea typeface="黑体" panose="02010609060101010101" pitchFamily="49" charset="-122"/>
              </a:rPr>
              <a:t>的太阳高能辐射</a:t>
            </a:r>
            <a:r>
              <a:rPr lang="en-US" altLang="zh-CN" sz="1400" b="1" dirty="0">
                <a:solidFill>
                  <a:prstClr val="black"/>
                </a:solidFill>
                <a:latin typeface="Lucida Sans Unicode"/>
                <a:ea typeface="黑体" panose="02010609060101010101" pitchFamily="49" charset="-122"/>
              </a:rPr>
              <a:t>(</a:t>
            </a:r>
            <a:r>
              <a:rPr lang="en-US" altLang="zh-CN" sz="1400" b="1" dirty="0" err="1">
                <a:solidFill>
                  <a:prstClr val="black"/>
                </a:solidFill>
                <a:latin typeface="Lucida Sans Unicode"/>
                <a:ea typeface="黑体" panose="02010609060101010101" pitchFamily="49" charset="-122"/>
              </a:rPr>
              <a:t>Ajello</a:t>
            </a:r>
            <a:r>
              <a:rPr lang="en-US" altLang="zh-CN" sz="1400" b="1" dirty="0">
                <a:solidFill>
                  <a:prstClr val="black"/>
                </a:solidFill>
                <a:latin typeface="Lucida Sans Unicode"/>
                <a:ea typeface="黑体" panose="02010609060101010101" pitchFamily="49" charset="-122"/>
              </a:rPr>
              <a:t>, 2014)</a:t>
            </a:r>
            <a:endParaRPr lang="zh-CN" altLang="en-US" sz="1400" b="1" dirty="0">
              <a:solidFill>
                <a:prstClr val="black"/>
              </a:solidFill>
              <a:latin typeface="Lucida Sans Unicode"/>
              <a:ea typeface="黑体" panose="02010609060101010101" pitchFamily="49" charset="-122"/>
            </a:endParaRPr>
          </a:p>
        </p:txBody>
      </p:sp>
      <p:sp>
        <p:nvSpPr>
          <p:cNvPr id="16" name="内容占位符 1">
            <a:extLst>
              <a:ext uri="{FF2B5EF4-FFF2-40B4-BE49-F238E27FC236}">
                <a16:creationId xmlns:a16="http://schemas.microsoft.com/office/drawing/2014/main" id="{BE36350C-03D6-4F24-A3E3-0EF116AC24A1}"/>
              </a:ext>
            </a:extLst>
          </p:cNvPr>
          <p:cNvSpPr txBox="1">
            <a:spLocks/>
          </p:cNvSpPr>
          <p:nvPr/>
        </p:nvSpPr>
        <p:spPr bwMode="auto">
          <a:xfrm>
            <a:off x="666579" y="3998769"/>
            <a:ext cx="7148037" cy="1033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4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监测伽玛射线暴、活动星系核等高能伽玛射线辐射，开展高能时域天文和宇宙线起源等研究</a:t>
            </a:r>
          </a:p>
          <a:p>
            <a:pPr lvl="1" algn="just">
              <a:lnSpc>
                <a:spcPct val="15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endParaRPr lang="en-US" altLang="zh-CN" sz="1600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C76020E2-BFA8-436F-8670-1DAC1276AA6A}"/>
              </a:ext>
            </a:extLst>
          </p:cNvPr>
          <p:cNvGrpSpPr/>
          <p:nvPr/>
        </p:nvGrpSpPr>
        <p:grpSpPr>
          <a:xfrm>
            <a:off x="7774418" y="818443"/>
            <a:ext cx="4166400" cy="1963613"/>
            <a:chOff x="7742623" y="910932"/>
            <a:chExt cx="4441379" cy="2093210"/>
          </a:xfrm>
        </p:grpSpPr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5096D477-5FF5-40FF-849C-B1DFC1E0C0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2623" y="950181"/>
              <a:ext cx="2931574" cy="2052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6">
              <a:extLst>
                <a:ext uri="{FF2B5EF4-FFF2-40B4-BE49-F238E27FC236}">
                  <a16:creationId xmlns:a16="http://schemas.microsoft.com/office/drawing/2014/main" id="{4CF07AE2-FAF3-47BC-8838-D375E22EB5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76608" y="910932"/>
              <a:ext cx="1482680" cy="10755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8">
              <a:extLst>
                <a:ext uri="{FF2B5EF4-FFF2-40B4-BE49-F238E27FC236}">
                  <a16:creationId xmlns:a16="http://schemas.microsoft.com/office/drawing/2014/main" id="{B882991A-E027-4A04-AD56-4EBD25B187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83146" y="1928545"/>
              <a:ext cx="1500856" cy="10755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1" name="Picture 4">
            <a:extLst>
              <a:ext uri="{FF2B5EF4-FFF2-40B4-BE49-F238E27FC236}">
                <a16:creationId xmlns:a16="http://schemas.microsoft.com/office/drawing/2014/main" id="{E1A1E4A4-BA7E-402C-AE23-80F702C39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418" y="3083325"/>
            <a:ext cx="4265183" cy="2000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586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DDADB6-4901-4191-8267-CC3B9699D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4" name="内容占位符 1">
            <a:extLst>
              <a:ext uri="{FF2B5EF4-FFF2-40B4-BE49-F238E27FC236}">
                <a16:creationId xmlns:a16="http://schemas.microsoft.com/office/drawing/2014/main" id="{D3ED0070-22C6-4BA9-8D5C-E4C9F9483D1E}"/>
              </a:ext>
            </a:extLst>
          </p:cNvPr>
          <p:cNvSpPr txBox="1">
            <a:spLocks/>
          </p:cNvSpPr>
          <p:nvPr/>
        </p:nvSpPr>
        <p:spPr bwMode="auto">
          <a:xfrm>
            <a:off x="634365" y="336580"/>
            <a:ext cx="7439494" cy="5107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1.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研究背景与意义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2.</a:t>
            </a:r>
            <a:r>
              <a:rPr lang="zh-CN" altLang="en-US" sz="3200" b="1" dirty="0">
                <a:ea typeface="黑体" panose="02010609060101010101" pitchFamily="49" charset="-122"/>
              </a:rPr>
              <a:t>探测器介绍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黑体" panose="02010609060101010101" pitchFamily="49" charset="-122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  <a:ea typeface="黑体" panose="02010609060101010101" pitchFamily="49" charset="-122"/>
              </a:rPr>
              <a:t> 3.</a:t>
            </a:r>
            <a:r>
              <a:rPr lang="zh-CN" altLang="en-US" sz="3200" b="1" dirty="0">
                <a:solidFill>
                  <a:schemeClr val="bg1">
                    <a:lumMod val="75000"/>
                  </a:schemeClr>
                </a:solidFill>
                <a:ea typeface="黑体" panose="02010609060101010101" pitchFamily="49" charset="-122"/>
              </a:rPr>
              <a:t>电子学研制与关键技术</a:t>
            </a:r>
            <a:endParaRPr lang="en-US" altLang="zh-CN" sz="3200" b="1" dirty="0">
              <a:solidFill>
                <a:schemeClr val="bg1">
                  <a:lumMod val="75000"/>
                </a:schemeClr>
              </a:solidFill>
              <a:ea typeface="黑体" panose="02010609060101010101" pitchFamily="49" charset="-122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4.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测试结果与性能验证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  <a:ea typeface="黑体" panose="02010609060101010101" pitchFamily="49" charset="-122"/>
              </a:rPr>
              <a:t> 5.</a:t>
            </a:r>
            <a:r>
              <a:rPr lang="zh-CN" altLang="en-US" sz="3200" b="1" dirty="0">
                <a:solidFill>
                  <a:schemeClr val="bg1">
                    <a:lumMod val="75000"/>
                  </a:schemeClr>
                </a:solidFill>
                <a:ea typeface="黑体" panose="02010609060101010101" pitchFamily="49" charset="-122"/>
              </a:rPr>
              <a:t>总结与展望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ea typeface="黑体" panose="02010609060101010101" pitchFamily="49" charset="-122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621030" marR="0" lvl="1" indent="-228600" algn="l" defTabSz="914400" rtl="0" eaLnBrk="1" fontAlgn="base" latinLnBrk="0" hangingPunct="1">
              <a:lnSpc>
                <a:spcPct val="15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F28528F-23EA-4ADF-B5E9-909C0549D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2889" y="6400114"/>
            <a:ext cx="366712" cy="365125"/>
          </a:xfrm>
        </p:spPr>
        <p:txBody>
          <a:bodyPr/>
          <a:lstStyle/>
          <a:p>
            <a:fld id="{33117E0C-730F-40BD-9D8B-88CFF17DF520}" type="slidenum">
              <a:rPr lang="zh-CN" altLang="en-US" smtClean="0"/>
              <a:pPr/>
              <a:t>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97124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A884DC56-6804-4262-BD32-45AF7456E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2787" y="975363"/>
            <a:ext cx="4217113" cy="276656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2317F8DE-37D4-9695-DBB7-3639EFD72A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753" y="4389042"/>
            <a:ext cx="2029364" cy="162858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AAE771EC-130B-468F-1FCE-602C213B7D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839" y="3920936"/>
            <a:ext cx="3748914" cy="2434436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A68E4BD5-E3D3-4CFE-A6C7-563CAE795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VLAST-P</a:t>
            </a:r>
            <a:r>
              <a:rPr lang="zh-CN" altLang="en-US" dirty="0"/>
              <a:t>载荷配置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CF96241-8F9A-4D7E-9F8E-397DE5A9C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7</a:t>
            </a:fld>
            <a:endParaRPr lang="zh-CN" altLang="en-US"/>
          </a:p>
        </p:txBody>
      </p:sp>
      <p:sp>
        <p:nvSpPr>
          <p:cNvPr id="6" name="内容占位符 1">
            <a:extLst>
              <a:ext uri="{FF2B5EF4-FFF2-40B4-BE49-F238E27FC236}">
                <a16:creationId xmlns:a16="http://schemas.microsoft.com/office/drawing/2014/main" id="{20146597-59E6-4663-B3F4-E44A9747796B}"/>
              </a:ext>
            </a:extLst>
          </p:cNvPr>
          <p:cNvSpPr txBox="1">
            <a:spLocks/>
          </p:cNvSpPr>
          <p:nvPr/>
        </p:nvSpPr>
        <p:spPr bwMode="auto">
          <a:xfrm>
            <a:off x="361033" y="1847386"/>
            <a:ext cx="5934074" cy="579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5" marR="0" lvl="0" indent="-255905" algn="just" defTabSz="914400" rtl="0" eaLnBrk="1" fontAlgn="base" latinLnBrk="0" hangingPunct="1">
              <a:lnSpc>
                <a:spcPct val="14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n"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300F5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反符合探测器（均匀探测效率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1300F5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&gt;99.9%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1300F5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）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1300F5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5F09D1C-F90E-457F-B231-13E5038505C3}"/>
              </a:ext>
            </a:extLst>
          </p:cNvPr>
          <p:cNvSpPr txBox="1"/>
          <p:nvPr/>
        </p:nvSpPr>
        <p:spPr>
          <a:xfrm>
            <a:off x="361033" y="1132830"/>
            <a:ext cx="2348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三大主载荷：</a:t>
            </a:r>
            <a:endParaRPr lang="zh-CN" altLang="en-US" sz="24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内容占位符 1">
            <a:extLst>
              <a:ext uri="{FF2B5EF4-FFF2-40B4-BE49-F238E27FC236}">
                <a16:creationId xmlns:a16="http://schemas.microsoft.com/office/drawing/2014/main" id="{F6F46194-1839-4A78-9DB8-1B8F8AE07680}"/>
              </a:ext>
            </a:extLst>
          </p:cNvPr>
          <p:cNvSpPr txBox="1">
            <a:spLocks/>
          </p:cNvSpPr>
          <p:nvPr/>
        </p:nvSpPr>
        <p:spPr bwMode="auto">
          <a:xfrm>
            <a:off x="631544" y="2370606"/>
            <a:ext cx="5429420" cy="579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4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位于探测器顶部，用于区分光子和带电粒子</a:t>
            </a:r>
            <a:endParaRPr lang="en-US" altLang="zh-CN" sz="1600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10" name="内容占位符 1">
            <a:extLst>
              <a:ext uri="{FF2B5EF4-FFF2-40B4-BE49-F238E27FC236}">
                <a16:creationId xmlns:a16="http://schemas.microsoft.com/office/drawing/2014/main" id="{FB0E46A5-AE57-4DBF-842C-BD7599E85E8C}"/>
              </a:ext>
            </a:extLst>
          </p:cNvPr>
          <p:cNvSpPr txBox="1">
            <a:spLocks/>
          </p:cNvSpPr>
          <p:nvPr/>
        </p:nvSpPr>
        <p:spPr bwMode="auto">
          <a:xfrm>
            <a:off x="361033" y="2872411"/>
            <a:ext cx="6142878" cy="579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5" marR="0" lvl="0" indent="-255905" algn="just" defTabSz="914400" rtl="0" eaLnBrk="1" fontAlgn="base" latinLnBrk="0" hangingPunct="1">
              <a:lnSpc>
                <a:spcPct val="14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n"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300F5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径迹探测器（径迹位置探测精度</a:t>
            </a:r>
            <a:r>
              <a:rPr lang="en-US" altLang="zh-CN" sz="2400" b="1" dirty="0">
                <a:solidFill>
                  <a:srgbClr val="1300F5"/>
                </a:solidFill>
                <a:ea typeface="黑体" panose="02010609060101010101" pitchFamily="49" charset="-122"/>
              </a:rPr>
              <a:t>&gt;50μm</a:t>
            </a:r>
            <a:r>
              <a:rPr lang="zh-CN" altLang="en-US" sz="2400" b="1" dirty="0">
                <a:solidFill>
                  <a:srgbClr val="1300F5"/>
                </a:solidFill>
                <a:ea typeface="黑体" panose="02010609060101010101" pitchFamily="49" charset="-122"/>
              </a:rPr>
              <a:t>）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1300F5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1" name="内容占位符 1">
            <a:extLst>
              <a:ext uri="{FF2B5EF4-FFF2-40B4-BE49-F238E27FC236}">
                <a16:creationId xmlns:a16="http://schemas.microsoft.com/office/drawing/2014/main" id="{C7025F46-E05F-4EE9-A820-13E0E9F9DA61}"/>
              </a:ext>
            </a:extLst>
          </p:cNvPr>
          <p:cNvSpPr txBox="1">
            <a:spLocks/>
          </p:cNvSpPr>
          <p:nvPr/>
        </p:nvSpPr>
        <p:spPr bwMode="auto">
          <a:xfrm>
            <a:off x="631544" y="3323106"/>
            <a:ext cx="5429420" cy="579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4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用于测量高能光子（电子对）径迹</a:t>
            </a:r>
            <a:endParaRPr lang="en-US" altLang="zh-CN" sz="1600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12" name="内容占位符 1">
            <a:extLst>
              <a:ext uri="{FF2B5EF4-FFF2-40B4-BE49-F238E27FC236}">
                <a16:creationId xmlns:a16="http://schemas.microsoft.com/office/drawing/2014/main" id="{497710C3-06B4-411D-90D1-1A42E27AC750}"/>
              </a:ext>
            </a:extLst>
          </p:cNvPr>
          <p:cNvSpPr txBox="1">
            <a:spLocks/>
          </p:cNvSpPr>
          <p:nvPr/>
        </p:nvSpPr>
        <p:spPr bwMode="auto">
          <a:xfrm>
            <a:off x="361033" y="3834192"/>
            <a:ext cx="5934074" cy="310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5" marR="0" lvl="0" indent="-255905" algn="just" defTabSz="914400" rtl="0" eaLnBrk="1" fontAlgn="base" latinLnBrk="0" hangingPunct="1">
              <a:lnSpc>
                <a:spcPct val="14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n"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300F5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电磁量能器（能量分辨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1300F5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&lt;10%@100MeV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300F5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）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1300F5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3" name="内容占位符 1">
            <a:extLst>
              <a:ext uri="{FF2B5EF4-FFF2-40B4-BE49-F238E27FC236}">
                <a16:creationId xmlns:a16="http://schemas.microsoft.com/office/drawing/2014/main" id="{40EDCF9B-1D8E-448E-8214-A22DBC49CDB4}"/>
              </a:ext>
            </a:extLst>
          </p:cNvPr>
          <p:cNvSpPr txBox="1">
            <a:spLocks/>
          </p:cNvSpPr>
          <p:nvPr/>
        </p:nvSpPr>
        <p:spPr bwMode="auto">
          <a:xfrm>
            <a:off x="631543" y="4343883"/>
            <a:ext cx="5934075" cy="579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4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prstClr val="black"/>
                </a:solidFill>
                <a:ea typeface="黑体" panose="02010609060101010101" pitchFamily="49" charset="-122"/>
              </a:rPr>
              <a:t>位于探测器底部，用于测量入射高能粒子能量</a:t>
            </a:r>
            <a:endParaRPr lang="en-US" altLang="zh-CN" sz="1600" dirty="0">
              <a:solidFill>
                <a:prstClr val="black"/>
              </a:solidFill>
              <a:ea typeface="黑体" panose="02010609060101010101" pitchFamily="49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49A678B8-CF82-44C1-A5E1-D36E44CB8036}"/>
              </a:ext>
            </a:extLst>
          </p:cNvPr>
          <p:cNvSpPr txBox="1"/>
          <p:nvPr/>
        </p:nvSpPr>
        <p:spPr>
          <a:xfrm>
            <a:off x="1232168" y="5263332"/>
            <a:ext cx="5070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有效探测面积：</a:t>
            </a:r>
            <a:r>
              <a:rPr lang="en-US" altLang="zh-CN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~30 cm×30 cm</a:t>
            </a:r>
            <a:endParaRPr lang="zh-CN" altLang="en-US" sz="24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BB1A4EC-EB9C-46CB-B0FF-2656C8DBAD05}"/>
              </a:ext>
            </a:extLst>
          </p:cNvPr>
          <p:cNvSpPr/>
          <p:nvPr/>
        </p:nvSpPr>
        <p:spPr>
          <a:xfrm>
            <a:off x="6558167" y="1518498"/>
            <a:ext cx="1081288" cy="231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86BC06B-4597-4F1F-BE16-795B25EE9109}"/>
              </a:ext>
            </a:extLst>
          </p:cNvPr>
          <p:cNvSpPr/>
          <p:nvPr/>
        </p:nvSpPr>
        <p:spPr>
          <a:xfrm>
            <a:off x="6749478" y="2255044"/>
            <a:ext cx="1081288" cy="17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07E61F22-E01D-4BF0-B1C6-9F889C54EAE4}"/>
              </a:ext>
            </a:extLst>
          </p:cNvPr>
          <p:cNvSpPr/>
          <p:nvPr/>
        </p:nvSpPr>
        <p:spPr>
          <a:xfrm>
            <a:off x="7098811" y="2862354"/>
            <a:ext cx="1081288" cy="17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B6D4E59D-F267-4DE6-8185-0E8F8120E7EC}"/>
              </a:ext>
            </a:extLst>
          </p:cNvPr>
          <p:cNvSpPr/>
          <p:nvPr/>
        </p:nvSpPr>
        <p:spPr>
          <a:xfrm>
            <a:off x="7562278" y="3257550"/>
            <a:ext cx="1081288" cy="171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65B5EED6-8CF1-4527-8544-84621C569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7860" y="1411549"/>
            <a:ext cx="1248675" cy="1849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5454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7A578CA-55C3-4C09-A652-ED481DDDD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电磁量能器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DB40676-ECF5-4D72-9C23-7ECD17976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17E0C-730F-40BD-9D8B-88CFF17DF520}" type="slidenum">
              <a:rPr lang="zh-CN" altLang="en-US" smtClean="0"/>
              <a:t>8</a:t>
            </a:fld>
            <a:endParaRPr lang="zh-CN" altLang="en-US"/>
          </a:p>
        </p:txBody>
      </p:sp>
      <p:sp>
        <p:nvSpPr>
          <p:cNvPr id="5" name="内容占位符 1">
            <a:extLst>
              <a:ext uri="{FF2B5EF4-FFF2-40B4-BE49-F238E27FC236}">
                <a16:creationId xmlns:a16="http://schemas.microsoft.com/office/drawing/2014/main" id="{98DD4F9C-A6E7-4FEB-BDF4-5DC56263045B}"/>
              </a:ext>
            </a:extLst>
          </p:cNvPr>
          <p:cNvSpPr txBox="1">
            <a:spLocks/>
          </p:cNvSpPr>
          <p:nvPr/>
        </p:nvSpPr>
        <p:spPr bwMode="auto">
          <a:xfrm>
            <a:off x="300990" y="626134"/>
            <a:ext cx="6537555" cy="531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5" marR="0" lvl="0" indent="-255905" algn="just" defTabSz="914400" rtl="0" eaLnBrk="1" fontAlgn="base" latinLnBrk="0" hangingPunct="1">
              <a:lnSpc>
                <a:spcPct val="14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n"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主要</a:t>
            </a:r>
            <a:r>
              <a:rPr lang="zh-CN" altLang="en-US" sz="2000" b="1" dirty="0">
                <a:solidFill>
                  <a:sysClr val="windowText" lastClr="000000"/>
                </a:solidFill>
                <a:ea typeface="黑体" panose="02010609060101010101" pitchFamily="49" charset="-122"/>
              </a:rPr>
              <a:t>功能</a:t>
            </a:r>
            <a:endParaRPr lang="en-US" altLang="zh-CN" sz="2000" b="1" dirty="0">
              <a:solidFill>
                <a:sysClr val="windowText" lastClr="000000"/>
              </a:solidFill>
              <a:ea typeface="黑体" panose="02010609060101010101" pitchFamily="49" charset="-122"/>
            </a:endParaRPr>
          </a:p>
          <a:p>
            <a:pPr marL="650875" lvl="1" indent="-285750" algn="just">
              <a:lnSpc>
                <a:spcPct val="14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测量伽马射线的能量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650875" lvl="1" indent="-285750" algn="just">
              <a:lnSpc>
                <a:spcPct val="14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" panose="05000000000000000000" pitchFamily="2" charset="2"/>
              <a:buChar char="Ø"/>
            </a:pPr>
            <a:r>
              <a:rPr lang="zh-CN" altLang="en-US" sz="1600" b="1" dirty="0">
                <a:solidFill>
                  <a:sysClr val="windowText" lastClr="000000"/>
                </a:solidFill>
                <a:ea typeface="黑体" panose="02010609060101010101" pitchFamily="49" charset="-122"/>
              </a:rPr>
              <a:t>有效事例的触发判选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zh-CN" altLang="en-US" sz="2000" b="1" dirty="0">
                <a:solidFill>
                  <a:sysClr val="windowText" lastClr="000000"/>
                </a:solidFill>
                <a:ea typeface="黑体" panose="02010609060101010101" pitchFamily="49" charset="-122"/>
              </a:rPr>
              <a:t>主要技术指标</a:t>
            </a:r>
            <a:endParaRPr lang="en-US" altLang="zh-CN" sz="2000" b="1" dirty="0">
              <a:solidFill>
                <a:sysClr val="windowText" lastClr="000000"/>
              </a:solidFill>
              <a:ea typeface="黑体" panose="02010609060101010101" pitchFamily="49" charset="-122"/>
            </a:endParaRPr>
          </a:p>
          <a:p>
            <a:pPr lvl="1" algn="just">
              <a:lnSpc>
                <a:spcPct val="14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有效探测面积：不小于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300mm×300mm</a:t>
            </a:r>
          </a:p>
          <a:p>
            <a:pPr lvl="1" algn="just">
              <a:lnSpc>
                <a:spcPct val="14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1600" b="1" dirty="0">
                <a:solidFill>
                  <a:sysClr val="windowText" lastClr="000000"/>
                </a:solidFill>
                <a:ea typeface="黑体" panose="02010609060101010101" pitchFamily="49" charset="-122"/>
              </a:rPr>
              <a:t>观测能区：</a:t>
            </a:r>
            <a:r>
              <a:rPr lang="en-US" altLang="zh-CN" sz="1600" b="1" dirty="0">
                <a:solidFill>
                  <a:srgbClr val="FF0000"/>
                </a:solidFill>
                <a:ea typeface="黑体" panose="02010609060101010101" pitchFamily="49" charset="-122"/>
              </a:rPr>
              <a:t>50 MeV ~ 5GeV</a:t>
            </a:r>
            <a:r>
              <a:rPr lang="zh-CN" altLang="en-US" sz="1600" b="1" dirty="0">
                <a:solidFill>
                  <a:srgbClr val="FF0000"/>
                </a:solidFill>
                <a:ea typeface="黑体" panose="02010609060101010101" pitchFamily="49" charset="-122"/>
              </a:rPr>
              <a:t>（伽马光子）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黑体" panose="02010609060101010101" pitchFamily="49" charset="-122"/>
            </a:endParaRPr>
          </a:p>
          <a:p>
            <a:pPr lvl="1" algn="just">
              <a:lnSpc>
                <a:spcPct val="14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lang="zh-CN" altLang="en-US" sz="1600" b="1" dirty="0">
                <a:solidFill>
                  <a:sysClr val="windowText" lastClr="000000"/>
                </a:solidFill>
                <a:ea typeface="黑体" panose="02010609060101010101" pitchFamily="49" charset="-122"/>
              </a:rPr>
              <a:t>能量分辨：</a:t>
            </a:r>
            <a:r>
              <a:rPr lang="zh-CN" altLang="en-US" sz="1600" b="1" dirty="0">
                <a:solidFill>
                  <a:srgbClr val="FF0000"/>
                </a:solidFill>
                <a:ea typeface="黑体" panose="02010609060101010101" pitchFamily="49" charset="-122"/>
              </a:rPr>
              <a:t>优于</a:t>
            </a:r>
            <a:r>
              <a:rPr lang="en-US" altLang="zh-CN" sz="1600" b="1" dirty="0">
                <a:solidFill>
                  <a:srgbClr val="FF0000"/>
                </a:solidFill>
                <a:ea typeface="黑体" panose="02010609060101010101" pitchFamily="49" charset="-122"/>
              </a:rPr>
              <a:t>10%@100MeV</a:t>
            </a:r>
          </a:p>
          <a:p>
            <a:pPr lvl="1" algn="just">
              <a:lnSpc>
                <a:spcPct val="14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探测单元最小可触发阈值：</a:t>
            </a:r>
            <a:r>
              <a:rPr lang="en-US" altLang="zh-CN" sz="1600" b="1" dirty="0">
                <a:solidFill>
                  <a:srgbClr val="FF0000"/>
                </a:solidFill>
                <a:ea typeface="黑体" panose="02010609060101010101" pitchFamily="49" charset="-122"/>
              </a:rPr>
              <a:t>&lt; 1.8 MeV</a:t>
            </a:r>
          </a:p>
          <a:p>
            <a:pPr lvl="1" algn="just">
              <a:lnSpc>
                <a:spcPct val="14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存储能力要求：有科学数据缓冲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algn="just">
              <a:lnSpc>
                <a:spcPct val="140000"/>
              </a:lnSpc>
              <a:buClr>
                <a:srgbClr val="2DA2BF"/>
              </a:buClr>
              <a:buFont typeface="Wingdings" panose="05000000000000000000" charset="0"/>
              <a:buChar char="n"/>
            </a:pPr>
            <a:r>
              <a:rPr lang="zh-CN" altLang="en-US" sz="2000" b="1" dirty="0">
                <a:solidFill>
                  <a:sysClr val="windowText" lastClr="000000"/>
                </a:solidFill>
                <a:ea typeface="黑体" panose="02010609060101010101" pitchFamily="49" charset="-122"/>
              </a:rPr>
              <a:t>探测器</a:t>
            </a:r>
            <a:r>
              <a:rPr lang="en-US" altLang="zh-CN" sz="2000" b="1" dirty="0">
                <a:solidFill>
                  <a:sysClr val="windowText" lastClr="000000"/>
                </a:solidFill>
                <a:ea typeface="黑体" panose="02010609060101010101" pitchFamily="49" charset="-122"/>
              </a:rPr>
              <a:t>+</a:t>
            </a:r>
            <a:r>
              <a:rPr lang="zh-CN" altLang="en-US" sz="2000" b="1" dirty="0">
                <a:solidFill>
                  <a:sysClr val="windowText" lastClr="000000"/>
                </a:solidFill>
                <a:ea typeface="黑体" panose="02010609060101010101" pitchFamily="49" charset="-122"/>
              </a:rPr>
              <a:t>电子学</a:t>
            </a:r>
            <a:endParaRPr lang="en-US" altLang="zh-CN" sz="2000" b="1" dirty="0">
              <a:solidFill>
                <a:sysClr val="windowText" lastClr="000000"/>
              </a:solidFill>
              <a:ea typeface="黑体" panose="02010609060101010101" pitchFamily="49" charset="-122"/>
            </a:endParaRPr>
          </a:p>
          <a:p>
            <a:pPr lvl="1" algn="just">
              <a:lnSpc>
                <a:spcPct val="14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使用</a:t>
            </a:r>
            <a:r>
              <a:rPr kumimoji="0" lang="en-US" altLang="zh-CN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CsI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(Tl)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晶体尺寸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60*60*200 mm</a:t>
            </a:r>
            <a:r>
              <a:rPr kumimoji="0" lang="en-US" altLang="zh-CN" sz="1600" b="1" i="0" u="none" strike="noStrike" kern="120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3</a:t>
            </a:r>
            <a:r>
              <a:rPr lang="zh-CN" altLang="en-US" sz="1600" b="1" dirty="0">
                <a:solidFill>
                  <a:sysClr val="windowText" lastClr="000000"/>
                </a:solidFill>
                <a:ea typeface="黑体" panose="02010609060101010101" pitchFamily="49" charset="-122"/>
              </a:rPr>
              <a:t>，</a:t>
            </a:r>
            <a:r>
              <a:rPr lang="en-US" altLang="zh-CN" sz="1600" b="1" dirty="0">
                <a:solidFill>
                  <a:sysClr val="windowText" lastClr="000000"/>
                </a:solidFill>
                <a:ea typeface="黑体" panose="02010609060101010101" pitchFamily="49" charset="-122"/>
              </a:rPr>
              <a:t>5×5</a:t>
            </a:r>
            <a:r>
              <a:rPr lang="zh-CN" altLang="en-US" sz="1600" b="1" dirty="0">
                <a:solidFill>
                  <a:sysClr val="windowText" lastClr="000000"/>
                </a:solidFill>
                <a:ea typeface="黑体" panose="02010609060101010101" pitchFamily="49" charset="-122"/>
              </a:rPr>
              <a:t>探测阵列拼接而成</a:t>
            </a:r>
            <a:endParaRPr lang="en-US" altLang="zh-CN" sz="1600" b="1" dirty="0">
              <a:solidFill>
                <a:sysClr val="windowText" lastClr="000000"/>
              </a:solidFill>
              <a:ea typeface="黑体" panose="02010609060101010101" pitchFamily="49" charset="-122"/>
            </a:endParaRPr>
          </a:p>
          <a:p>
            <a:pPr lvl="1" algn="just">
              <a:lnSpc>
                <a:spcPct val="14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APD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从</a:t>
            </a:r>
            <a:r>
              <a:rPr lang="zh-CN" altLang="en-US" sz="1600" b="1" dirty="0">
                <a:solidFill>
                  <a:sysClr val="windowText" lastClr="000000"/>
                </a:solidFill>
                <a:ea typeface="黑体" panose="02010609060101010101" pitchFamily="49" charset="-122"/>
              </a:rPr>
              <a:t>晶体底部读出</a:t>
            </a:r>
            <a:endParaRPr lang="en-US" altLang="zh-CN" sz="1600" b="1" dirty="0">
              <a:solidFill>
                <a:sysClr val="windowText" lastClr="000000"/>
              </a:solidFill>
              <a:ea typeface="黑体" panose="02010609060101010101" pitchFamily="49" charset="-122"/>
            </a:endParaRPr>
          </a:p>
          <a:p>
            <a:pPr lvl="1" algn="just">
              <a:lnSpc>
                <a:spcPct val="140000"/>
              </a:lnSpc>
              <a:buClr>
                <a:srgbClr val="2DA2BF"/>
              </a:buClr>
              <a:buFont typeface="Wingdings" panose="05000000000000000000" pitchFamily="2" charset="2"/>
              <a:buChar char="Ø"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电子学完全热备份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9FA3712D-8C08-4DCC-9795-8A15B1C4E7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7" t="15666" r="17166" b="16555"/>
          <a:stretch/>
        </p:blipFill>
        <p:spPr>
          <a:xfrm>
            <a:off x="6708263" y="3631106"/>
            <a:ext cx="2614411" cy="1779901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A76458EE-A6D2-4CC9-8DCF-359669916578}"/>
              </a:ext>
            </a:extLst>
          </p:cNvPr>
          <p:cNvSpPr txBox="1"/>
          <p:nvPr/>
        </p:nvSpPr>
        <p:spPr>
          <a:xfrm>
            <a:off x="6838545" y="5477401"/>
            <a:ext cx="26144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滨松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CJ263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CsI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(Tl)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晶体）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晶体尺寸：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60*60*200mm</a:t>
            </a:r>
            <a:r>
              <a:rPr lang="en-US" altLang="zh-CN" sz="1600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窗口尺寸：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30*15mm</a:t>
            </a:r>
            <a:r>
              <a:rPr lang="en-US" altLang="zh-CN" sz="1600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1600" baseline="30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3C97C2FD-CCF2-42D1-AFCC-A0D9331A3F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3442" y="3631106"/>
            <a:ext cx="1999447" cy="177990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D9D99A0F-0E87-45B2-BEA2-1A024D196DAC}"/>
              </a:ext>
            </a:extLst>
          </p:cNvPr>
          <p:cNvSpPr txBox="1"/>
          <p:nvPr/>
        </p:nvSpPr>
        <p:spPr>
          <a:xfrm>
            <a:off x="9673442" y="5477401"/>
            <a:ext cx="26144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滨松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S8664-1010</a:t>
            </a: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感光面积：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10*10 mm</a:t>
            </a:r>
            <a:r>
              <a:rPr lang="en-US" altLang="zh-CN" sz="1600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增益：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结电容：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270 pF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4D40281F-06C2-499B-BBD5-EF50EB158C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0982" y="1050160"/>
            <a:ext cx="7551018" cy="2428843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F40C57E9-C9F7-4B16-A397-7206014B27D4}"/>
              </a:ext>
            </a:extLst>
          </p:cNvPr>
          <p:cNvSpPr txBox="1"/>
          <p:nvPr/>
        </p:nvSpPr>
        <p:spPr>
          <a:xfrm>
            <a:off x="8931827" y="1072747"/>
            <a:ext cx="3107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014099"/>
                </a:solidFill>
              </a:rPr>
              <a:t>Front-End Electronics</a:t>
            </a:r>
            <a:r>
              <a:rPr lang="zh-CN" altLang="en-US" dirty="0">
                <a:solidFill>
                  <a:srgbClr val="014099"/>
                </a:solidFill>
              </a:rPr>
              <a:t>（</a:t>
            </a:r>
            <a:r>
              <a:rPr lang="en-US" altLang="zh-CN" dirty="0">
                <a:solidFill>
                  <a:srgbClr val="014099"/>
                </a:solidFill>
              </a:rPr>
              <a:t>FEE</a:t>
            </a:r>
            <a:r>
              <a:rPr lang="zh-CN" altLang="en-US" dirty="0">
                <a:solidFill>
                  <a:srgbClr val="014099"/>
                </a:solidFill>
              </a:rPr>
              <a:t>）</a:t>
            </a:r>
            <a:endParaRPr lang="en-US" altLang="zh-CN" dirty="0">
              <a:solidFill>
                <a:srgbClr val="014099"/>
              </a:solidFill>
            </a:endParaRPr>
          </a:p>
          <a:p>
            <a:r>
              <a:rPr lang="en-US" altLang="zh-CN" dirty="0">
                <a:solidFill>
                  <a:srgbClr val="014099"/>
                </a:solidFill>
              </a:rPr>
              <a:t>Pre-Amplifier Module</a:t>
            </a:r>
            <a:r>
              <a:rPr lang="zh-CN" altLang="en-US" dirty="0">
                <a:solidFill>
                  <a:srgbClr val="014099"/>
                </a:solidFill>
              </a:rPr>
              <a:t>（</a:t>
            </a:r>
            <a:r>
              <a:rPr lang="en-US" altLang="zh-CN" dirty="0">
                <a:solidFill>
                  <a:srgbClr val="014099"/>
                </a:solidFill>
              </a:rPr>
              <a:t>PAM</a:t>
            </a:r>
            <a:r>
              <a:rPr lang="zh-CN" altLang="en-US" dirty="0">
                <a:solidFill>
                  <a:srgbClr val="014099"/>
                </a:solidFill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136158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DDADB6-4901-4191-8267-CC3B9699D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4" name="内容占位符 1">
            <a:extLst>
              <a:ext uri="{FF2B5EF4-FFF2-40B4-BE49-F238E27FC236}">
                <a16:creationId xmlns:a16="http://schemas.microsoft.com/office/drawing/2014/main" id="{D3ED0070-22C6-4BA9-8D5C-E4C9F9483D1E}"/>
              </a:ext>
            </a:extLst>
          </p:cNvPr>
          <p:cNvSpPr txBox="1">
            <a:spLocks/>
          </p:cNvSpPr>
          <p:nvPr/>
        </p:nvSpPr>
        <p:spPr bwMode="auto">
          <a:xfrm>
            <a:off x="634365" y="336580"/>
            <a:ext cx="7439494" cy="5107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65125" indent="-255905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1030" indent="-228600" algn="l" rtl="0" eaLnBrk="1" fontAlgn="base" hangingPunct="1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宋体" panose="02010600030101010101" pitchFamily="2" charset="-122"/>
              <a:buChar char="◇"/>
              <a:defRPr sz="2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9155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430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sz="1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-228600" algn="l" rtl="0" eaLnBrk="1" fontAlgn="base" hangingPunct="1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 panose="05020102010507070707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1.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研究背景与意义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2.</a:t>
            </a:r>
            <a:r>
              <a:rPr lang="zh-CN" altLang="en-US" sz="3200" b="1" dirty="0">
                <a:solidFill>
                  <a:schemeClr val="bg2">
                    <a:lumMod val="75000"/>
                  </a:schemeClr>
                </a:solidFill>
                <a:ea typeface="黑体" panose="02010609060101010101" pitchFamily="49" charset="-122"/>
              </a:rPr>
              <a:t>探测器介绍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ea typeface="黑体" panose="02010609060101010101" pitchFamily="49" charset="-122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  <a:ea typeface="黑体" panose="02010609060101010101" pitchFamily="49" charset="-122"/>
              </a:rPr>
              <a:t> </a:t>
            </a:r>
            <a:r>
              <a:rPr lang="en-US" altLang="zh-CN" sz="3200" b="1" dirty="0">
                <a:ea typeface="黑体" panose="02010609060101010101" pitchFamily="49" charset="-122"/>
              </a:rPr>
              <a:t>3.</a:t>
            </a:r>
            <a:r>
              <a:rPr lang="zh-CN" altLang="en-US" sz="3200" b="1" dirty="0">
                <a:ea typeface="黑体" panose="02010609060101010101" pitchFamily="49" charset="-122"/>
              </a:rPr>
              <a:t>电子学研制与关键技术</a:t>
            </a:r>
            <a:endParaRPr lang="en-US" altLang="zh-CN" sz="3200" b="1" dirty="0">
              <a:ea typeface="黑体" panose="02010609060101010101" pitchFamily="49" charset="-122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 4.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测试结果与性能验证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r>
              <a:rPr lang="en-US" altLang="zh-CN" sz="3200" b="1" dirty="0">
                <a:solidFill>
                  <a:schemeClr val="bg1">
                    <a:lumMod val="75000"/>
                  </a:schemeClr>
                </a:solidFill>
                <a:ea typeface="黑体" panose="02010609060101010101" pitchFamily="49" charset="-122"/>
              </a:rPr>
              <a:t> 5.</a:t>
            </a:r>
            <a:r>
              <a:rPr lang="zh-CN" altLang="en-US" sz="3200" b="1" dirty="0">
                <a:solidFill>
                  <a:schemeClr val="bg1">
                    <a:lumMod val="75000"/>
                  </a:schemeClr>
                </a:solidFill>
                <a:ea typeface="黑体" panose="02010609060101010101" pitchFamily="49" charset="-122"/>
              </a:rPr>
              <a:t>总结与展望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ea typeface="黑体" panose="02010609060101010101" pitchFamily="49" charset="-122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621030" marR="0" lvl="1" indent="-228600" algn="l" defTabSz="914400" rtl="0" eaLnBrk="1" fontAlgn="base" latinLnBrk="0" hangingPunct="1">
              <a:lnSpc>
                <a:spcPct val="15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SzPct val="70000"/>
              <a:buFont typeface="Arial" panose="020B0604020202020204" pitchFamily="34" charset="0"/>
              <a:buChar char="•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" panose="05000000000000000000" charset="0"/>
              <a:buChar char="u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65125" marR="0" lvl="0" indent="-255905" algn="l" defTabSz="914400" rtl="0" eaLnBrk="1" fontAlgn="base" latinLnBrk="0" hangingPunct="1">
              <a:lnSpc>
                <a:spcPct val="15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anose="05040102010807070707" pitchFamily="18" charset="2"/>
              <a:buChar char=""/>
              <a:tabLst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F28528F-23EA-4ADF-B5E9-909C0549D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2889" y="6400114"/>
            <a:ext cx="366712" cy="365125"/>
          </a:xfrm>
        </p:spPr>
        <p:txBody>
          <a:bodyPr/>
          <a:lstStyle/>
          <a:p>
            <a:fld id="{33117E0C-730F-40BD-9D8B-88CFF17DF520}" type="slidenum">
              <a:rPr lang="zh-CN" altLang="en-US" smtClean="0"/>
              <a:pPr/>
              <a:t>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01166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37213</TotalTime>
  <Words>2890</Words>
  <Application>Microsoft Office PowerPoint</Application>
  <PresentationFormat>宽屏</PresentationFormat>
  <Paragraphs>475</Paragraphs>
  <Slides>32</Slides>
  <Notes>29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6" baseType="lpstr">
      <vt:lpstr>NimbusRomNo9L-Regu</vt:lpstr>
      <vt:lpstr>等线</vt:lpstr>
      <vt:lpstr>黑体</vt:lpstr>
      <vt:lpstr>宋体</vt:lpstr>
      <vt:lpstr>微软雅黑</vt:lpstr>
      <vt:lpstr>Arial</vt:lpstr>
      <vt:lpstr>Calibri</vt:lpstr>
      <vt:lpstr>Cambria</vt:lpstr>
      <vt:lpstr>Lucida Sans Unicode</vt:lpstr>
      <vt:lpstr>Times New Roman</vt:lpstr>
      <vt:lpstr>Wingdings</vt:lpstr>
      <vt:lpstr>Wingdings 3</vt:lpstr>
      <vt:lpstr>Office 主题​​</vt:lpstr>
      <vt:lpstr>Visio</vt:lpstr>
      <vt:lpstr>VLAST-P电磁量能器读出 电子学研制进展</vt:lpstr>
      <vt:lpstr>目录</vt:lpstr>
      <vt:lpstr>甚大面积伽马射线空间望远镜-VLAST</vt:lpstr>
      <vt:lpstr>VLAST关键技术的在轨验证—VLAST-P</vt:lpstr>
      <vt:lpstr>VLAST探路者科学目标</vt:lpstr>
      <vt:lpstr>目录</vt:lpstr>
      <vt:lpstr>VLAST-P载荷配置</vt:lpstr>
      <vt:lpstr>电磁量能器</vt:lpstr>
      <vt:lpstr>目录</vt:lpstr>
      <vt:lpstr>电荷测量方案</vt:lpstr>
      <vt:lpstr>读出电子学方案</vt:lpstr>
      <vt:lpstr>非航天级器件选型</vt:lpstr>
      <vt:lpstr>量能器PAM</vt:lpstr>
      <vt:lpstr>量能器FEE</vt:lpstr>
      <vt:lpstr>抗辐射加固（SEL）</vt:lpstr>
      <vt:lpstr>抗辐射加固（SEU）</vt:lpstr>
      <vt:lpstr>抗辐射加固（SEU）</vt:lpstr>
      <vt:lpstr>目录</vt:lpstr>
      <vt:lpstr>量能器电子学性能测试</vt:lpstr>
      <vt:lpstr>量能器宇宙线测试</vt:lpstr>
      <vt:lpstr>量能器宇宙线测试</vt:lpstr>
      <vt:lpstr>辐照评估试验</vt:lpstr>
      <vt:lpstr>环境试验</vt:lpstr>
      <vt:lpstr>目录</vt:lpstr>
      <vt:lpstr>总结与展望</vt:lpstr>
      <vt:lpstr>谢谢！</vt:lpstr>
      <vt:lpstr>backup</vt:lpstr>
      <vt:lpstr>径迹CsI读出电子学设计</vt:lpstr>
      <vt:lpstr>量能器电性件性能测试—宇宙线测试</vt:lpstr>
      <vt:lpstr>VLAST-P整机热真空试验</vt:lpstr>
      <vt:lpstr>载荷桌面联试</vt:lpstr>
      <vt:lpstr>地检DAQ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admin</cp:lastModifiedBy>
  <cp:revision>2392</cp:revision>
  <dcterms:created xsi:type="dcterms:W3CDTF">2025-09-15T03:22:47Z</dcterms:created>
  <dcterms:modified xsi:type="dcterms:W3CDTF">2026-08-09T02:36:11Z</dcterms:modified>
</cp:coreProperties>
</file>