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1" r:id="rId3"/>
  </p:sldMasterIdLst>
  <p:notesMasterIdLst>
    <p:notesMasterId r:id="rId7"/>
  </p:notesMasterIdLst>
  <p:sldIdLst>
    <p:sldId id="1387" r:id="rId4"/>
    <p:sldId id="1429" r:id="rId5"/>
    <p:sldId id="1528" r:id="rId6"/>
    <p:sldId id="1441" r:id="rId8"/>
    <p:sldId id="1442" r:id="rId9"/>
    <p:sldId id="1502" r:id="rId10"/>
    <p:sldId id="1525" r:id="rId11"/>
    <p:sldId id="1507" r:id="rId12"/>
    <p:sldId id="1526" r:id="rId13"/>
    <p:sldId id="1508" r:id="rId14"/>
    <p:sldId id="1527" r:id="rId15"/>
    <p:sldId id="1514" r:id="rId16"/>
    <p:sldId id="1457" r:id="rId17"/>
    <p:sldId id="1510" r:id="rId18"/>
    <p:sldId id="1511" r:id="rId19"/>
    <p:sldId id="1512" r:id="rId20"/>
    <p:sldId id="1534" r:id="rId21"/>
    <p:sldId id="1535" r:id="rId22"/>
    <p:sldId id="1509" r:id="rId23"/>
    <p:sldId id="1515" r:id="rId24"/>
    <p:sldId id="1516" r:id="rId25"/>
    <p:sldId id="1517" r:id="rId26"/>
    <p:sldId id="1531" r:id="rId27"/>
    <p:sldId id="1518" r:id="rId28"/>
    <p:sldId id="1523" r:id="rId29"/>
    <p:sldId id="1521" r:id="rId30"/>
    <p:sldId id="1519" r:id="rId31"/>
    <p:sldId id="1520" r:id="rId32"/>
    <p:sldId id="1522" r:id="rId33"/>
    <p:sldId id="1524" r:id="rId34"/>
    <p:sldId id="1530" r:id="rId35"/>
    <p:sldId id="1400" r:id="rId3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CCCFF"/>
    <a:srgbClr val="004D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33" autoAdjust="0"/>
    <p:restoredTop sz="92580" autoAdjust="0"/>
  </p:normalViewPr>
  <p:slideViewPr>
    <p:cSldViewPr snapToGrid="0">
      <p:cViewPr>
        <p:scale>
          <a:sx n="75" d="100"/>
          <a:sy n="75" d="100"/>
        </p:scale>
        <p:origin x="27" y="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9" Type="http://schemas.openxmlformats.org/officeDocument/2006/relationships/tableStyles" Target="tableStyles.xml"/><Relationship Id="rId38" Type="http://schemas.openxmlformats.org/officeDocument/2006/relationships/viewProps" Target="viewProps.xml"/><Relationship Id="rId37" Type="http://schemas.openxmlformats.org/officeDocument/2006/relationships/presProps" Target="presProps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CD4D05-8093-4F51-9075-C81506C8B4C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3BAF6A-B378-48DB-A93E-B311A1E409A7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3BAF6A-B378-48DB-A93E-B311A1E409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3BAF6A-B378-48DB-A93E-B311A1E409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34"/>
            <a:ext cx="10363200" cy="1470025"/>
          </a:xfrm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0"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  <a:endParaRPr lang="zh-CN" altLang="en-US" dirty="0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latin typeface="+mj-lt"/>
              </a:defRPr>
            </a:lvl1pPr>
          </a:lstStyle>
          <a:p>
            <a:fld id="{14AA028F-72E1-4808-9DD3-2CE970B1B937}" type="slidenum">
              <a:rPr lang="zh-CN" altLang="en-US" smtClean="0"/>
            </a:fld>
            <a:endParaRPr lang="zh-CN" altLang="en-US"/>
          </a:p>
        </p:txBody>
      </p:sp>
      <p:sp>
        <p:nvSpPr>
          <p:cNvPr id="9" name="日期占位符 1"/>
          <p:cNvSpPr>
            <a:spLocks noGrp="1"/>
          </p:cNvSpPr>
          <p:nvPr>
            <p:ph type="dt" sz="half" idx="2"/>
          </p:nvPr>
        </p:nvSpPr>
        <p:spPr>
          <a:xfrm>
            <a:off x="838200" y="635635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36C75-9252-4E13-849F-E7BACA4A47C9}" type="datetime1">
              <a:rPr lang="zh-CN" altLang="en-US" smtClean="0"/>
            </a:fld>
            <a:endParaRPr lang="zh-CN" altLang="en-US"/>
          </a:p>
        </p:txBody>
      </p:sp>
      <p:sp>
        <p:nvSpPr>
          <p:cNvPr id="10" name="页脚占位符 3"/>
          <p:cNvSpPr>
            <a:spLocks noGrp="1"/>
          </p:cNvSpPr>
          <p:nvPr>
            <p:ph type="ftr" sz="quarter" idx="3"/>
          </p:nvPr>
        </p:nvSpPr>
        <p:spPr>
          <a:xfrm>
            <a:off x="3708400" y="6356357"/>
            <a:ext cx="5029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 dirty="0"/>
              <a:t>量子计算和人工智能与高能物理交叉研讨会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8AF8401-9B5B-4F30-84EB-1F6A560EEC8E}" type="datetime1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233DC2A-5E92-482B-9DB5-24AB4AD1E5B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390683B-DC46-4C3F-991E-E3FAA5B38E33}" type="datetime1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233DC2A-5E92-482B-9DB5-24AB4AD1E5B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6663B79-8D31-4084-8A11-E52480AC4036}" type="datetime1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233DC2A-5E92-482B-9DB5-24AB4AD1E5B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3857CD3-81DB-4815-8597-FF43D1F7D008}" type="datetime1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233DC2A-5E92-482B-9DB5-24AB4AD1E5B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700"/>
            <a:ext cx="12192000" cy="9906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10342" y="1247775"/>
            <a:ext cx="10979959" cy="5101161"/>
          </a:xfrm>
        </p:spPr>
        <p:txBody>
          <a:bodyPr/>
          <a:lstStyle>
            <a:lvl1pPr marL="228600" indent="-228600">
              <a:buFont typeface="Wingdings" panose="05000000000000000000" pitchFamily="2" charset="2"/>
              <a:buChar char="Ø"/>
              <a:defRPr baseline="0">
                <a:latin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313" y="6553201"/>
            <a:ext cx="2743200" cy="365125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64D2F74-F030-427D-8794-A2647364A1E4}" type="datetime1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330700" y="6489701"/>
            <a:ext cx="4114800" cy="365125"/>
          </a:xfr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34272" y="6492876"/>
            <a:ext cx="2743200" cy="365125"/>
          </a:xfrm>
        </p:spPr>
        <p:txBody>
          <a:bodyPr/>
          <a:lstStyle>
            <a:lvl1pPr>
              <a:defRPr sz="1100" b="1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defTabSz="457200">
              <a:defRPr/>
            </a:pPr>
            <a:fld id="{7233DC2A-5E92-482B-9DB5-24AB4AD1E5BC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" name="矩形 1"/>
          <p:cNvSpPr/>
          <p:nvPr userDrawn="1"/>
        </p:nvSpPr>
        <p:spPr>
          <a:xfrm>
            <a:off x="7614416" y="86996"/>
            <a:ext cx="4378787" cy="844136"/>
          </a:xfrm>
          <a:prstGeom prst="rect">
            <a:avLst/>
          </a:prstGeom>
          <a:solidFill>
            <a:srgbClr val="004D94"/>
          </a:solidFill>
          <a:ln>
            <a:solidFill>
              <a:srgbClr val="004D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04314" y="135064"/>
            <a:ext cx="7835900" cy="709072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0313" y="154528"/>
            <a:ext cx="4046991" cy="70907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1287213"/>
          </a:xfrm>
        </p:spPr>
        <p:txBody>
          <a:bodyPr anchor="b"/>
          <a:lstStyle>
            <a:lvl1pPr algn="ctr">
              <a:defRPr sz="48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621089"/>
            <a:ext cx="10515600" cy="495721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2B132CD-AAA8-406A-B65B-1425E8F2F069}" type="datetime1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8F2E7C8-8254-4703-8840-58745B7490E5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文本占位符 2"/>
          <p:cNvSpPr>
            <a:spLocks noGrp="1"/>
          </p:cNvSpPr>
          <p:nvPr>
            <p:ph type="body" idx="13"/>
          </p:nvPr>
        </p:nvSpPr>
        <p:spPr>
          <a:xfrm>
            <a:off x="3497363" y="3877508"/>
            <a:ext cx="5184576" cy="495721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1BBB27C-A5E9-4D02-B4D8-BED7E3995897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内容占位符 2"/>
          <p:cNvSpPr>
            <a:spLocks noGrp="1"/>
          </p:cNvSpPr>
          <p:nvPr>
            <p:ph sz="half" idx="1"/>
          </p:nvPr>
        </p:nvSpPr>
        <p:spPr>
          <a:xfrm>
            <a:off x="609600" y="1063518"/>
            <a:ext cx="5384800" cy="5062646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8" name="内容占位符 3"/>
          <p:cNvSpPr>
            <a:spLocks noGrp="1"/>
          </p:cNvSpPr>
          <p:nvPr>
            <p:ph sz="half" idx="2"/>
          </p:nvPr>
        </p:nvSpPr>
        <p:spPr>
          <a:xfrm>
            <a:off x="6197600" y="1063519"/>
            <a:ext cx="5384800" cy="506264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标题 1"/>
          <p:cNvSpPr>
            <a:spLocks noGrp="1"/>
          </p:cNvSpPr>
          <p:nvPr>
            <p:ph type="title"/>
          </p:nvPr>
        </p:nvSpPr>
        <p:spPr>
          <a:xfrm>
            <a:off x="0" y="44624"/>
            <a:ext cx="10979989" cy="669600"/>
          </a:xfrm>
          <a:solidFill>
            <a:schemeClr val="bg1"/>
          </a:solidFill>
        </p:spPr>
        <p:txBody>
          <a:bodyPr/>
          <a:lstStyle>
            <a:lvl1pPr marL="396240" algn="l"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1" name="矩形 7"/>
          <p:cNvSpPr>
            <a:spLocks noChangeArrowheads="1"/>
          </p:cNvSpPr>
          <p:nvPr userDrawn="1"/>
        </p:nvSpPr>
        <p:spPr bwMode="auto">
          <a:xfrm>
            <a:off x="-4233" y="764704"/>
            <a:ext cx="12192000" cy="134938"/>
          </a:xfrm>
          <a:prstGeom prst="rect">
            <a:avLst/>
          </a:prstGeom>
          <a:gradFill flip="none" rotWithShape="1">
            <a:gsLst>
              <a:gs pos="35000">
                <a:srgbClr val="0061B2">
                  <a:lumMod val="20000"/>
                  <a:lumOff val="80000"/>
                </a:srgbClr>
              </a:gs>
              <a:gs pos="0">
                <a:srgbClr val="0061B2">
                  <a:lumMod val="60000"/>
                  <a:lumOff val="40000"/>
                </a:srgbClr>
              </a:gs>
              <a:gs pos="51000">
                <a:srgbClr val="0061B2">
                  <a:lumMod val="20000"/>
                  <a:lumOff val="80000"/>
                </a:srgbClr>
              </a:gs>
              <a:gs pos="100000">
                <a:srgbClr val="4C7013">
                  <a:lumMod val="20000"/>
                  <a:lumOff val="80000"/>
                </a:srgbClr>
              </a:gs>
            </a:gsLst>
            <a:lin ang="0" scaled="1"/>
            <a:tileRect/>
          </a:gradFill>
          <a:ln>
            <a:noFill/>
          </a:ln>
        </p:spPr>
        <p:txBody>
          <a:bodyPr wrap="none" lIns="90000" tIns="46800" rIns="90000" bIns="4680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/>
            </a:endParaRPr>
          </a:p>
        </p:txBody>
      </p:sp>
      <p:pic>
        <p:nvPicPr>
          <p:cNvPr id="10" name="图片 10" descr="未命名-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9989" y="4948"/>
            <a:ext cx="1164683" cy="878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9C65A9D-8006-47C7-A12B-C488D274BF24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0" y="44624"/>
            <a:ext cx="10979989" cy="669600"/>
          </a:xfrm>
          <a:solidFill>
            <a:schemeClr val="bg1"/>
          </a:solidFill>
        </p:spPr>
        <p:txBody>
          <a:bodyPr/>
          <a:lstStyle>
            <a:lvl1pPr marL="396240" algn="l"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pic>
        <p:nvPicPr>
          <p:cNvPr id="6" name="图片 10" descr="未命名-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9989" y="4948"/>
            <a:ext cx="1164683" cy="878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9C65A9D-8006-47C7-A12B-C488D274BF24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0" y="44624"/>
            <a:ext cx="10979989" cy="669600"/>
          </a:xfrm>
          <a:solidFill>
            <a:schemeClr val="bg1"/>
          </a:solidFill>
        </p:spPr>
        <p:txBody>
          <a:bodyPr/>
          <a:lstStyle>
            <a:lvl1pPr marL="396240" algn="l"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7" name="矩形 7"/>
          <p:cNvSpPr>
            <a:spLocks noChangeArrowheads="1"/>
          </p:cNvSpPr>
          <p:nvPr userDrawn="1"/>
        </p:nvSpPr>
        <p:spPr bwMode="auto">
          <a:xfrm>
            <a:off x="-4233" y="764704"/>
            <a:ext cx="12192000" cy="134938"/>
          </a:xfrm>
          <a:prstGeom prst="rect">
            <a:avLst/>
          </a:prstGeom>
          <a:gradFill flip="none" rotWithShape="1">
            <a:gsLst>
              <a:gs pos="35000">
                <a:srgbClr val="0061B2">
                  <a:lumMod val="20000"/>
                  <a:lumOff val="80000"/>
                </a:srgbClr>
              </a:gs>
              <a:gs pos="0">
                <a:srgbClr val="0061B2">
                  <a:lumMod val="60000"/>
                  <a:lumOff val="40000"/>
                </a:srgbClr>
              </a:gs>
              <a:gs pos="51000">
                <a:srgbClr val="0061B2">
                  <a:lumMod val="20000"/>
                  <a:lumOff val="80000"/>
                </a:srgbClr>
              </a:gs>
              <a:gs pos="100000">
                <a:srgbClr val="4C7013">
                  <a:lumMod val="20000"/>
                  <a:lumOff val="80000"/>
                </a:srgbClr>
              </a:gs>
            </a:gsLst>
            <a:lin ang="0" scaled="1"/>
            <a:tileRect/>
          </a:gradFill>
          <a:ln>
            <a:noFill/>
          </a:ln>
        </p:spPr>
        <p:txBody>
          <a:bodyPr wrap="none" lIns="90000" tIns="46800" rIns="90000" bIns="4680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8200" y="1327336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8200" y="2343074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0613" y="1335459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0613" y="2343074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A548153-8B7A-42AC-9F2D-C8D0945C953A}" type="datetime1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233DC2A-5E92-482B-9DB5-24AB4AD1E5B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700"/>
            <a:ext cx="12192000" cy="990600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04314" y="135064"/>
            <a:ext cx="7835900" cy="709072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17606" y="152400"/>
            <a:ext cx="9746343" cy="838200"/>
          </a:xfrm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latin typeface="+mj-lt"/>
              </a:defRPr>
            </a:lvl1pPr>
          </a:lstStyle>
          <a:p>
            <a:fld id="{14AA028F-72E1-4808-9DD3-2CE970B1B937}" type="slidenum">
              <a:rPr lang="zh-CN" altLang="en-US" smtClean="0"/>
            </a:fld>
            <a:endParaRPr lang="zh-CN" altLang="en-US"/>
          </a:p>
        </p:txBody>
      </p:sp>
      <p:sp>
        <p:nvSpPr>
          <p:cNvPr id="7" name="页脚占位符 3"/>
          <p:cNvSpPr>
            <a:spLocks noGrp="1"/>
          </p:cNvSpPr>
          <p:nvPr>
            <p:ph type="ftr" sz="quarter" idx="3"/>
          </p:nvPr>
        </p:nvSpPr>
        <p:spPr>
          <a:xfrm>
            <a:off x="3708400" y="6356357"/>
            <a:ext cx="5029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3" name="矩形 2"/>
          <p:cNvSpPr/>
          <p:nvPr userDrawn="1"/>
        </p:nvSpPr>
        <p:spPr bwMode="auto">
          <a:xfrm>
            <a:off x="114300" y="50800"/>
            <a:ext cx="901700" cy="8382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B1658DC-5964-4D03-A63A-BE639FF33689}" type="datetime1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233DC2A-5E92-482B-9DB5-24AB4AD1E5B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68" y="0"/>
            <a:ext cx="12192000" cy="9906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4314" y="135064"/>
            <a:ext cx="7835900" cy="709072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17606" y="152400"/>
            <a:ext cx="9746343" cy="838200"/>
          </a:xfrm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latin typeface="+mj-lt"/>
              </a:defRPr>
            </a:lvl1pPr>
          </a:lstStyle>
          <a:p>
            <a:fld id="{14AA028F-72E1-4808-9DD3-2CE970B1B937}" type="slidenum">
              <a:rPr lang="zh-CN" altLang="en-US" smtClean="0"/>
            </a:fld>
            <a:endParaRPr lang="zh-CN" altLang="en-US"/>
          </a:p>
        </p:txBody>
      </p:sp>
      <p:sp>
        <p:nvSpPr>
          <p:cNvPr id="5" name="日期占位符 1"/>
          <p:cNvSpPr>
            <a:spLocks noGrp="1"/>
          </p:cNvSpPr>
          <p:nvPr>
            <p:ph type="dt" sz="half" idx="2"/>
          </p:nvPr>
        </p:nvSpPr>
        <p:spPr>
          <a:xfrm>
            <a:off x="838200" y="635635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DD73F0-28D4-4297-BEF0-E91E9AA104F0}" type="datetime1">
              <a:rPr lang="zh-CN" altLang="en-US" smtClean="0"/>
            </a:fld>
            <a:endParaRPr lang="zh-CN" altLang="en-US"/>
          </a:p>
        </p:txBody>
      </p:sp>
      <p:sp>
        <p:nvSpPr>
          <p:cNvPr id="7" name="页脚占位符 3"/>
          <p:cNvSpPr>
            <a:spLocks noGrp="1"/>
          </p:cNvSpPr>
          <p:nvPr>
            <p:ph type="ftr" sz="quarter" idx="3"/>
          </p:nvPr>
        </p:nvSpPr>
        <p:spPr>
          <a:xfrm>
            <a:off x="3708400" y="6356357"/>
            <a:ext cx="5029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3" name="矩形 2"/>
          <p:cNvSpPr/>
          <p:nvPr userDrawn="1"/>
        </p:nvSpPr>
        <p:spPr bwMode="auto">
          <a:xfrm>
            <a:off x="114300" y="50800"/>
            <a:ext cx="901700" cy="8382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435DBA4-9807-4B2A-B0C2-C4A71BBBCB76}" type="datetime1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C30B57F-27FC-44AC-874C-03454C828B8C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8774E4B-D331-4C6D-9851-362395F170F3}" type="datetime1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1BBB27C-A5E9-4D02-B4D8-BED7E3995897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矩形 6"/>
          <p:cNvSpPr>
            <a:spLocks noChangeArrowheads="1"/>
          </p:cNvSpPr>
          <p:nvPr userDrawn="1"/>
        </p:nvSpPr>
        <p:spPr bwMode="auto">
          <a:xfrm>
            <a:off x="-4233" y="764704"/>
            <a:ext cx="12192000" cy="134938"/>
          </a:xfrm>
          <a:prstGeom prst="rect">
            <a:avLst/>
          </a:prstGeom>
          <a:gradFill flip="none" rotWithShape="1">
            <a:gsLst>
              <a:gs pos="35000">
                <a:srgbClr val="0061B2">
                  <a:lumMod val="20000"/>
                  <a:lumOff val="80000"/>
                </a:srgbClr>
              </a:gs>
              <a:gs pos="0">
                <a:srgbClr val="0061B2">
                  <a:lumMod val="60000"/>
                  <a:lumOff val="40000"/>
                </a:srgbClr>
              </a:gs>
              <a:gs pos="51000">
                <a:srgbClr val="0061B2">
                  <a:lumMod val="20000"/>
                  <a:lumOff val="80000"/>
                </a:srgbClr>
              </a:gs>
              <a:gs pos="100000">
                <a:srgbClr val="4C7013">
                  <a:lumMod val="20000"/>
                  <a:lumOff val="80000"/>
                </a:srgbClr>
              </a:gs>
            </a:gsLst>
            <a:lin ang="0" scaled="1"/>
            <a:tileRect/>
          </a:gradFill>
          <a:ln>
            <a:noFill/>
          </a:ln>
        </p:spPr>
        <p:txBody>
          <a:bodyPr wrap="none" lIns="90000" tIns="46800" rIns="90000" bIns="4680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/>
            </a:endParaRPr>
          </a:p>
        </p:txBody>
      </p:sp>
      <p:pic>
        <p:nvPicPr>
          <p:cNvPr id="8" name="图片 10" descr="未命名-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9989" y="4948"/>
            <a:ext cx="1164683" cy="878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44BD48A-770D-4D05-9F83-4A05A9296B0E}" type="datetime1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233DC2A-5E92-482B-9DB5-24AB4AD1E5B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71A97A1-FEB0-4E6D-867C-4855C448DB7F}" type="datetime1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233DC2A-5E92-482B-9DB5-24AB4AD1E5B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123B215-3B9C-4CC3-888B-2786C949A3CF}" type="datetime1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233DC2A-5E92-482B-9DB5-24AB4AD1E5B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700"/>
            <a:ext cx="12192000" cy="990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615312-B49A-4CD9-A9D4-261A11B85C7A}" type="datetime1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233DC2A-5E92-482B-9DB5-24AB4AD1E5B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700"/>
            <a:ext cx="12192000" cy="990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C556446-53F6-4B22-B771-99302FA5A9A3}" type="datetime1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C30B57F-27FC-44AC-874C-03454C828B8C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1.xml"/><Relationship Id="rId8" Type="http://schemas.openxmlformats.org/officeDocument/2006/relationships/slideLayout" Target="../slideLayouts/slideLayout10.xml"/><Relationship Id="rId7" Type="http://schemas.openxmlformats.org/officeDocument/2006/relationships/slideLayout" Target="../slideLayouts/slideLayout9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3" Type="http://schemas.openxmlformats.org/officeDocument/2006/relationships/slideLayout" Target="../slideLayouts/slideLayout5.xml"/><Relationship Id="rId20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9" Type="http://schemas.openxmlformats.org/officeDocument/2006/relationships/slideLayout" Target="../slideLayouts/slideLayout21.xml"/><Relationship Id="rId18" Type="http://schemas.openxmlformats.org/officeDocument/2006/relationships/slideLayout" Target="../slideLayouts/slideLayout20.xml"/><Relationship Id="rId17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2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5"/>
          <p:cNvSpPr>
            <a:spLocks noGrp="1" noChangeArrowheads="1"/>
          </p:cNvSpPr>
          <p:nvPr>
            <p:ph type="title"/>
          </p:nvPr>
        </p:nvSpPr>
        <p:spPr bwMode="auto">
          <a:xfrm>
            <a:off x="1090087" y="152400"/>
            <a:ext cx="10492316" cy="838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dirty="0"/>
              <a:t>论文答辩</a:t>
            </a:r>
            <a:r>
              <a:rPr lang="en-US" altLang="zh-CN" dirty="0"/>
              <a:t>PPT</a:t>
            </a:r>
            <a:r>
              <a:rPr lang="zh-CN" altLang="en-US" dirty="0"/>
              <a:t>模板</a:t>
            </a:r>
            <a:endParaRPr lang="en-US" altLang="zh-CN" dirty="0"/>
          </a:p>
        </p:txBody>
      </p:sp>
      <p:sp>
        <p:nvSpPr>
          <p:cNvPr id="253981" name="Rectangle 2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438224"/>
            <a:ext cx="2844800" cy="33813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 i="0">
                <a:ea typeface="宋体" panose="02010600030101010101" pitchFamily="2" charset="-122"/>
              </a:defRPr>
            </a:lvl1pPr>
          </a:lstStyle>
          <a:p>
            <a:fld id="{14AA028F-72E1-4808-9DD3-2CE970B1B937}" type="slidenum">
              <a:rPr lang="zh-CN" altLang="en-US" smtClean="0"/>
            </a:fld>
            <a:endParaRPr lang="zh-CN" altLang="en-US"/>
          </a:p>
        </p:txBody>
      </p:sp>
      <p:sp>
        <p:nvSpPr>
          <p:cNvPr id="1035" name="Rectangle 13"/>
          <p:cNvSpPr txBox="1">
            <a:spLocks noChangeArrowheads="1"/>
          </p:cNvSpPr>
          <p:nvPr/>
        </p:nvSpPr>
        <p:spPr bwMode="auto">
          <a:xfrm>
            <a:off x="8737600" y="6245234"/>
            <a:ext cx="2844800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5CFDBC5C-082E-4564-B7AB-FD2C1486FE3A}" type="slidenum">
              <a:rPr lang="en-US" altLang="zh-CN" sz="1600" i="0" smtClean="0">
                <a:solidFill>
                  <a:srgbClr val="FFFFFF"/>
                </a:solidFill>
                <a:ea typeface="宋体" panose="02010600030101010101" pitchFamily="2" charset="-122"/>
              </a:rPr>
            </a:fld>
            <a:endParaRPr lang="en-US" altLang="zh-CN" sz="1600" i="0">
              <a:solidFill>
                <a:srgbClr val="FFFFFF"/>
              </a:solidFill>
              <a:ea typeface="宋体" panose="02010600030101010101" pitchFamily="2" charset="-122"/>
            </a:endParaRPr>
          </a:p>
        </p:txBody>
      </p:sp>
      <p:cxnSp>
        <p:nvCxnSpPr>
          <p:cNvPr id="3" name="直接连接符 2"/>
          <p:cNvCxnSpPr/>
          <p:nvPr/>
        </p:nvCxnSpPr>
        <p:spPr bwMode="auto">
          <a:xfrm>
            <a:off x="101600" y="954768"/>
            <a:ext cx="11785600" cy="0"/>
          </a:xfrm>
          <a:prstGeom prst="line">
            <a:avLst/>
          </a:prstGeom>
          <a:solidFill>
            <a:srgbClr val="FFFFFF"/>
          </a:solidFill>
          <a:ln w="88900" cap="flat" cmpd="sng" algn="ctr">
            <a:gradFill>
              <a:gsLst>
                <a:gs pos="0">
                  <a:schemeClr val="accent2">
                    <a:lumMod val="97000"/>
                  </a:schemeClr>
                </a:gs>
                <a:gs pos="100000">
                  <a:srgbClr val="E6E6E6">
                    <a:lumMod val="15000"/>
                    <a:lumOff val="85000"/>
                  </a:srgbClr>
                </a:gs>
              </a:gsLst>
              <a:lin ang="2400000" scaled="0"/>
            </a:gra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日期占位符 1"/>
          <p:cNvSpPr>
            <a:spLocks noGrp="1"/>
          </p:cNvSpPr>
          <p:nvPr>
            <p:ph type="dt" sz="half" idx="2"/>
          </p:nvPr>
        </p:nvSpPr>
        <p:spPr>
          <a:xfrm>
            <a:off x="838200" y="635635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3"/>
          </p:nvPr>
        </p:nvSpPr>
        <p:spPr>
          <a:xfrm>
            <a:off x="3708400" y="6356357"/>
            <a:ext cx="5029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67" y="127000"/>
            <a:ext cx="754200" cy="74771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Times New Roman" panose="02020603050405020304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Times New Roman" panose="02020603050405020304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Times New Roman" panose="02020603050405020304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Times New Roman" panose="02020603050405020304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anose="05000000000000000000" pitchFamily="2" charset="2"/>
        <a:buChar char="Ø"/>
        <a:defRPr sz="2800" b="1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896EB36-4AC0-4781-80E0-93CB6D5927B3}" type="datetime1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黑体" panose="02010609060101010101" pitchFamily="49" charset="-122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黑体" panose="02010609060101010101" pitchFamily="49" charset="-122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C30B57F-27FC-44AC-874C-03454C828B8C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  <p:sldLayoutId id="2147483667" r:id="rId16"/>
    <p:sldLayoutId id="2147483668" r:id="rId17"/>
    <p:sldLayoutId id="2147483669" r:id="rId18"/>
    <p:sldLayoutId id="2147483670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黑体" panose="02010609060101010101" pitchFamily="49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黑体" panose="02010609060101010101" pitchFamily="49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黑体" panose="02010609060101010101" pitchFamily="49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黑体" panose="02010609060101010101" pitchFamily="49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黑体" panose="02010609060101010101" pitchFamily="49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1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png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0.png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4.png"/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60.png"/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image" Target="../media/image57.png"/></Relationships>
</file>

<file path=ppt/slides/_rels/slide2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17.xml"/><Relationship Id="rId5" Type="http://schemas.openxmlformats.org/officeDocument/2006/relationships/tags" Target="../tags/tag16.xml"/><Relationship Id="rId4" Type="http://schemas.openxmlformats.org/officeDocument/2006/relationships/image" Target="../media/image22.jpeg"/><Relationship Id="rId3" Type="http://schemas.openxmlformats.org/officeDocument/2006/relationships/tags" Target="../tags/tag15.xml"/><Relationship Id="rId2" Type="http://schemas.openxmlformats.org/officeDocument/2006/relationships/image" Target="../media/image61.jpeg"/><Relationship Id="rId1" Type="http://schemas.openxmlformats.org/officeDocument/2006/relationships/tags" Target="../tags/tag14.xml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image" Target="../media/image6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6.png"/><Relationship Id="rId1" Type="http://schemas.openxmlformats.org/officeDocument/2006/relationships/image" Target="../media/image65.png"/></Relationships>
</file>

<file path=ppt/slides/_rels/slide2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tags" Target="../tags/tag21.xml"/><Relationship Id="rId4" Type="http://schemas.openxmlformats.org/officeDocument/2006/relationships/image" Target="../media/image67.png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9.png"/></Relationships>
</file>

<file path=ppt/slides/_rels/slide2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73.png"/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image" Target="../media/image70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tags" Target="../tags/tag4.xml"/><Relationship Id="rId6" Type="http://schemas.openxmlformats.org/officeDocument/2006/relationships/image" Target="../media/image9.png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image" Target="../media/image8.jpeg"/><Relationship Id="rId2" Type="http://schemas.openxmlformats.org/officeDocument/2006/relationships/tags" Target="../tags/tag1.xml"/><Relationship Id="rId12" Type="http://schemas.openxmlformats.org/officeDocument/2006/relationships/notesSlide" Target="../notesSlides/notesSlide1.xml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10.png"/><Relationship Id="rId1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4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12.xml"/><Relationship Id="rId6" Type="http://schemas.openxmlformats.org/officeDocument/2006/relationships/tags" Target="../tags/tag11.xml"/><Relationship Id="rId5" Type="http://schemas.openxmlformats.org/officeDocument/2006/relationships/tags" Target="../tags/tag10.xml"/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4.png"/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tags" Target="../tags/tag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/>
          <p:nvPr/>
        </p:nvSpPr>
        <p:spPr>
          <a:xfrm>
            <a:off x="1250414" y="613571"/>
            <a:ext cx="305537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dirty="0">
                <a:ln w="0"/>
                <a:solidFill>
                  <a:srgbClr val="225E94"/>
                </a:solidFill>
                <a:effectLst>
                  <a:reflection blurRad="6350" stA="53000" endA="300" endPos="35500" dir="5400000" sy="-90000" algn="bl" rotWithShape="0"/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中国科学技术大学</a:t>
            </a:r>
            <a:endParaRPr lang="en-US" altLang="zh-CN" sz="2800" dirty="0">
              <a:ln w="0"/>
              <a:solidFill>
                <a:srgbClr val="225E94"/>
              </a:solidFill>
              <a:effectLst>
                <a:reflection blurRad="6350" stA="53000" endA="300" endPos="35500" dir="5400000" sy="-90000" algn="bl" rotWithShape="0"/>
              </a:effectLst>
              <a:latin typeface="华文行楷" panose="02010800040101010101" pitchFamily="2" charset="-122"/>
              <a:ea typeface="华文行楷" panose="02010800040101010101" pitchFamily="2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200" dirty="0">
                <a:ln w="0"/>
                <a:solidFill>
                  <a:srgbClr val="225E94"/>
                </a:solidFill>
                <a:effectLst>
                  <a:reflection blurRad="6350" stA="53000" endA="300" endPos="35500" dir="5400000" sy="-90000" algn="bl" rotWithShape="0"/>
                </a:effectLst>
                <a:latin typeface="Calibri" panose="020F0502020204030204" pitchFamily="34" charset="0"/>
                <a:ea typeface="华文行楷" panose="02010800040101010101" pitchFamily="2" charset="-122"/>
                <a:cs typeface="Calibri" panose="020F0502020204030204" pitchFamily="34" charset="0"/>
              </a:rPr>
              <a:t>University of Science and Technology of China</a:t>
            </a:r>
            <a:endParaRPr lang="en-US" altLang="zh-CN" sz="1200" dirty="0">
              <a:ln w="0"/>
              <a:solidFill>
                <a:srgbClr val="225E94"/>
              </a:solidFill>
              <a:effectLst>
                <a:reflection blurRad="6350" stA="53000" endA="300" endPos="35500" dir="5400000" sy="-90000" algn="bl" rotWithShape="0"/>
              </a:effectLst>
              <a:latin typeface="Calibri" panose="020F0502020204030204" pitchFamily="34" charset="0"/>
              <a:ea typeface="华文行楷" panose="02010800040101010101" pitchFamily="2" charset="-122"/>
              <a:cs typeface="Calibri" panose="020F0502020204030204" pitchFamily="34" charset="0"/>
            </a:endParaRPr>
          </a:p>
        </p:txBody>
      </p:sp>
      <p:pic>
        <p:nvPicPr>
          <p:cNvPr id="9" name="Picture 17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46" y="606255"/>
            <a:ext cx="688462" cy="70788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itle 1"/>
              <p:cNvSpPr txBox="1"/>
              <p:nvPr/>
            </p:nvSpPr>
            <p:spPr>
              <a:xfrm>
                <a:off x="65532" y="1397411"/>
                <a:ext cx="12060936" cy="2031589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b">
                <a:noAutofit/>
              </a:bodyPr>
              <a:lstStyle>
                <a:lvl1pPr algn="ctr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60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ts val="6500"/>
                  </a:lnSpc>
                  <a:spcBef>
                    <a:spcPts val="0"/>
                  </a:spcBef>
                </a:pPr>
                <a:r>
                  <a:rPr lang="zh-CN" altLang="en-US" sz="4000" b="1" dirty="0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</a:rPr>
                  <a:t>基于微网格气体探测器</a:t>
                </a:r>
                <a:r>
                  <a:rPr lang="zh-CN" altLang="en-US" sz="4000" b="1" dirty="0">
                    <a:latin typeface="+mn-lt"/>
                    <a:ea typeface="黑体" panose="02010609060101010101" pitchFamily="49" charset="-122"/>
                    <a:cs typeface="+mn-lt"/>
                  </a:rPr>
                  <a:t>（</a:t>
                </a:r>
                <a:r>
                  <a:rPr lang="en-US" altLang="zh-CN" sz="4000" b="1" dirty="0">
                    <a:latin typeface="+mn-lt"/>
                    <a:ea typeface="黑体" panose="02010609060101010101" pitchFamily="49" charset="-122"/>
                    <a:cs typeface="+mn-lt"/>
                  </a:rPr>
                  <a:t>Micromegas</a:t>
                </a:r>
                <a:r>
                  <a:rPr lang="zh-CN" altLang="en-US" sz="4000" b="1" dirty="0">
                    <a:latin typeface="+mn-lt"/>
                    <a:ea typeface="黑体" panose="02010609060101010101" pitchFamily="49" charset="-122"/>
                    <a:cs typeface="+mn-lt"/>
                  </a:rPr>
                  <a:t>）</a:t>
                </a:r>
                <a:r>
                  <a:rPr lang="zh-CN" altLang="en-US" sz="4000" b="1" dirty="0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</a:rPr>
                  <a:t>的</a:t>
                </a:r>
                <a:endParaRPr lang="en-US" altLang="zh-CN" sz="4000" b="1" dirty="0"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</a:endParaRPr>
              </a:p>
              <a:p>
                <a:pPr>
                  <a:lnSpc>
                    <a:spcPts val="6500"/>
                  </a:lnSpc>
                  <a:spcBef>
                    <a:spcPts val="0"/>
                  </a:spcBef>
                </a:pPr>
                <a14:m>
                  <m:oMath xmlns:m="http://schemas.openxmlformats.org/officeDocument/2006/math">
                    <m:r>
                      <a:rPr lang="en-US" altLang="zh-CN" sz="4000" b="1" i="0" dirty="0" smtClean="0"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𝛂</m:t>
                    </m:r>
                  </m:oMath>
                </a14:m>
                <a:r>
                  <a:rPr lang="zh-CN" altLang="en-US" sz="4000" b="1" dirty="0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</a:rPr>
                  <a:t>、</a:t>
                </a:r>
                <a14:m>
                  <m:oMath xmlns:m="http://schemas.openxmlformats.org/officeDocument/2006/math">
                    <m:r>
                      <a:rPr lang="en-US" altLang="zh-CN" sz="4000" b="1" dirty="0"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𝛃</m:t>
                    </m:r>
                  </m:oMath>
                </a14:m>
                <a:r>
                  <a:rPr lang="en-US" altLang="zh-CN" sz="4000" b="1" dirty="0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</a:rPr>
                  <a:t> </a:t>
                </a:r>
                <a:r>
                  <a:rPr lang="zh-CN" altLang="en-US" sz="4000" b="1" dirty="0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</a:rPr>
                  <a:t>表面污染成像读出电子学研究进展</a:t>
                </a:r>
                <a:endParaRPr lang="zh-CN" altLang="en-US" sz="4000" b="1" dirty="0"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</a:endParaRPr>
              </a:p>
            </p:txBody>
          </p:sp>
        </mc:Choice>
        <mc:Fallback>
          <p:sp>
            <p:nvSpPr>
              <p:cNvPr id="11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32" y="1397411"/>
                <a:ext cx="12060936" cy="2031589"/>
              </a:xfrm>
              <a:prstGeom prst="rect">
                <a:avLst/>
              </a:prstGeom>
              <a:blipFill rotWithShape="1">
                <a:blip r:embed="rId2"/>
                <a:stretch>
                  <a:fillRect l="-1" t="-20" r="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Subtitle 2"/>
          <p:cNvSpPr txBox="1"/>
          <p:nvPr/>
        </p:nvSpPr>
        <p:spPr>
          <a:xfrm>
            <a:off x="2177119" y="3803828"/>
            <a:ext cx="7837762" cy="22469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黑体" panose="02010609060101010101" pitchFamily="49" charset="-122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黑体" panose="02010609060101010101" pitchFamily="49" charset="-122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黑体" panose="02010609060101010101" pitchFamily="49" charset="-122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黑体" panose="02010609060101010101" pitchFamily="49" charset="-122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黑体" panose="02010609060101010101" pitchFamily="49" charset="-122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2400"/>
              </a:spcAft>
            </a:pPr>
            <a:r>
              <a:rPr lang="zh-CN" altLang="en-US" sz="2000" dirty="0">
                <a:latin typeface="黑体" panose="02010609060101010101" pitchFamily="49" charset="-122"/>
                <a:cs typeface="黑体" panose="02010609060101010101" pitchFamily="49" charset="-122"/>
              </a:rPr>
              <a:t>汇报人：温从义</a:t>
            </a:r>
            <a:endParaRPr lang="en-US" altLang="zh-CN" sz="2000" dirty="0">
              <a:latin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00000"/>
              </a:lnSpc>
              <a:spcAft>
                <a:spcPts val="2400"/>
              </a:spcAft>
            </a:pPr>
            <a:r>
              <a:rPr lang="zh-CN" altLang="en-US" sz="2000" dirty="0">
                <a:latin typeface="黑体" panose="02010609060101010101" pitchFamily="49" charset="-122"/>
                <a:cs typeface="黑体" panose="02010609060101010101" pitchFamily="49" charset="-122"/>
              </a:rPr>
              <a:t>指导老师：封常青</a:t>
            </a:r>
            <a:endParaRPr lang="en-US" altLang="zh-CN" sz="2000" dirty="0">
              <a:latin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2000" dirty="0">
                <a:latin typeface="黑体" panose="02010609060101010101" pitchFamily="49" charset="-122"/>
                <a:cs typeface="黑体" panose="02010609060101010101" pitchFamily="49" charset="-122"/>
              </a:rPr>
              <a:t>中国科学技术大学  核科学技术学院</a:t>
            </a:r>
            <a:endParaRPr lang="en-US" altLang="zh-CN" sz="2000" dirty="0">
              <a:latin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en-US" altLang="zh-CN" sz="2000" dirty="0">
                <a:latin typeface="黑体" panose="02010609060101010101" pitchFamily="49" charset="-122"/>
                <a:cs typeface="黑体" panose="02010609060101010101" pitchFamily="49" charset="-122"/>
              </a:rPr>
              <a:t>2026-8-12</a:t>
            </a:r>
            <a:endParaRPr lang="zh-CN" altLang="en-US" sz="2000" dirty="0">
              <a:latin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44280" y="1447165"/>
            <a:ext cx="2322195" cy="351726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dirty="0">
                <a:latin typeface="黑体" panose="02010609060101010101" pitchFamily="49" charset="-122"/>
                <a:ea typeface="黑体" panose="02010609060101010101" pitchFamily="49" charset="-122"/>
              </a:rPr>
              <a:t>电子学读出系统</a:t>
            </a:r>
            <a:endParaRPr 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347200" y="6519863"/>
            <a:ext cx="2844800" cy="338137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4AA028F-72E1-4808-9DD3-2CE970B1B937}" type="slidenum"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/>
                <a:ea typeface="宋体" panose="02010600030101010101" pitchFamily="2" charset="-122"/>
                <a:cs typeface="+mn-cs"/>
              </a:rPr>
            </a:fld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9224735" y="5231179"/>
            <a:ext cx="156210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电路板实物图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7" name="fpga-region"/>
          <p:cNvSpPr>
            <a:spLocks noGrp="1"/>
          </p:cNvSpPr>
          <p:nvPr/>
        </p:nvSpPr>
        <p:spPr>
          <a:xfrm>
            <a:off x="3905250" y="2475865"/>
            <a:ext cx="1790700" cy="165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68" name="fpga-title"/>
          <p:cNvSpPr>
            <a:spLocks noGrp="1"/>
          </p:cNvSpPr>
          <p:nvPr/>
        </p:nvSpPr>
        <p:spPr>
          <a:xfrm>
            <a:off x="4191000" y="3046730"/>
            <a:ext cx="1219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1800" b="1">
                <a:solidFill>
                  <a:srgbClr val="30353A"/>
                </a:solidFill>
              </a:defRPr>
            </a:pPr>
            <a:r>
              <a:rPr sz="2000" b="1" dirty="0">
                <a:solidFill>
                  <a:srgbClr val="0070C0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FPGA</a:t>
            </a:r>
            <a:endParaRPr sz="2000" b="1" dirty="0">
              <a:solidFill>
                <a:srgbClr val="0070C0"/>
              </a:solidFill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  <p:sp>
        <p:nvSpPr>
          <p:cNvPr id="73" name="p-box-0"/>
          <p:cNvSpPr>
            <a:spLocks noGrp="1"/>
          </p:cNvSpPr>
          <p:nvPr/>
        </p:nvSpPr>
        <p:spPr>
          <a:xfrm>
            <a:off x="6441282" y="2601414"/>
            <a:ext cx="2000250" cy="148590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74" name="p-title-0"/>
          <p:cNvSpPr>
            <a:spLocks noGrp="1"/>
          </p:cNvSpPr>
          <p:nvPr/>
        </p:nvSpPr>
        <p:spPr>
          <a:xfrm>
            <a:off x="6461760" y="2646814"/>
            <a:ext cx="2058035" cy="1238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1125" b="1">
                <a:solidFill>
                  <a:srgbClr val="30353A"/>
                </a:solidFill>
              </a:defRPr>
            </a:pPr>
            <a:r>
              <a:rPr lang="zh-CN" altLang="en-US" sz="20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通讯</a:t>
            </a:r>
            <a:r>
              <a:rPr lang="en-US" altLang="zh-CN" sz="20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0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数据传输</a:t>
            </a:r>
            <a:endParaRPr lang="en-US" sz="2000" b="1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>
              <a:buNone/>
              <a:defRPr sz="1125" b="1">
                <a:solidFill>
                  <a:srgbClr val="30353A"/>
                </a:solidFill>
              </a:defRPr>
            </a:pPr>
            <a:r>
              <a:rPr sz="2000" dirty="0">
                <a:solidFill>
                  <a:srgbClr val="30353A"/>
                </a:solidFill>
                <a:latin typeface="黑体" panose="02010609060101010101" pitchFamily="49" charset="-122"/>
                <a:ea typeface="黑体" panose="02010609060101010101" pitchFamily="49" charset="-122"/>
                <a:cs typeface="Calibri" panose="020F0502020204030204" pitchFamily="34" charset="0"/>
              </a:rPr>
              <a:t>RS485</a:t>
            </a:r>
            <a:r>
              <a:rPr lang="zh-CN" altLang="en-US" sz="2000" dirty="0">
                <a:solidFill>
                  <a:srgbClr val="30353A"/>
                </a:solidFill>
                <a:latin typeface="黑体" panose="02010609060101010101" pitchFamily="49" charset="-122"/>
                <a:ea typeface="黑体" panose="02010609060101010101" pitchFamily="49" charset="-122"/>
                <a:cs typeface="Calibri" panose="020F0502020204030204" pitchFamily="34" charset="0"/>
              </a:rPr>
              <a:t>、</a:t>
            </a:r>
            <a:endParaRPr lang="en-US" sz="2000" dirty="0">
              <a:solidFill>
                <a:srgbClr val="30353A"/>
              </a:solidFill>
              <a:latin typeface="黑体" panose="02010609060101010101" pitchFamily="49" charset="-122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algn="ctr">
              <a:defRPr sz="1125" b="1">
                <a:solidFill>
                  <a:srgbClr val="30353A"/>
                </a:solidFill>
              </a:defRPr>
            </a:pPr>
            <a:r>
              <a:rPr lang="zh-CN" altLang="en-US" sz="2000" dirty="0">
                <a:solidFill>
                  <a:srgbClr val="30353A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千兆以太网、</a:t>
            </a:r>
            <a:endParaRPr lang="en-US" altLang="zh-CN" sz="2000" dirty="0">
              <a:solidFill>
                <a:srgbClr val="30353A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>
              <a:defRPr sz="1125" b="1">
                <a:solidFill>
                  <a:srgbClr val="30353A"/>
                </a:solidFill>
              </a:defRPr>
            </a:pPr>
            <a:r>
              <a:rPr lang="en-US" altLang="zh-CN" sz="2000" dirty="0">
                <a:solidFill>
                  <a:srgbClr val="30353A"/>
                </a:solidFill>
                <a:latin typeface="黑体" panose="02010609060101010101" pitchFamily="49" charset="-122"/>
                <a:ea typeface="黑体" panose="02010609060101010101" pitchFamily="49" charset="-122"/>
                <a:cs typeface="Calibri" panose="020F0502020204030204" pitchFamily="34" charset="0"/>
              </a:rPr>
              <a:t>JTAG</a:t>
            </a:r>
            <a:endParaRPr lang="en-US" altLang="zh-CN" sz="2000" dirty="0">
              <a:solidFill>
                <a:srgbClr val="30353A"/>
              </a:solidFill>
              <a:latin typeface="黑体" panose="02010609060101010101" pitchFamily="49" charset="-122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algn="ctr">
              <a:defRPr sz="1125" b="1">
                <a:solidFill>
                  <a:srgbClr val="30353A"/>
                </a:solidFill>
              </a:defRPr>
            </a:pPr>
            <a:endParaRPr lang="zh-CN" altLang="en-US" sz="2000" b="1" dirty="0">
              <a:solidFill>
                <a:srgbClr val="30353A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>
              <a:buNone/>
              <a:defRPr sz="1125" b="1">
                <a:solidFill>
                  <a:srgbClr val="30353A"/>
                </a:solidFill>
              </a:defRPr>
            </a:pPr>
            <a:endParaRPr sz="2000" b="1" dirty="0">
              <a:solidFill>
                <a:srgbClr val="30353A"/>
              </a:solidFill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  <p:sp>
        <p:nvSpPr>
          <p:cNvPr id="78" name="p-title-1"/>
          <p:cNvSpPr>
            <a:spLocks noGrp="1"/>
          </p:cNvSpPr>
          <p:nvPr/>
        </p:nvSpPr>
        <p:spPr>
          <a:xfrm>
            <a:off x="6584315" y="3122930"/>
            <a:ext cx="17335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1125" b="1">
                <a:solidFill>
                  <a:srgbClr val="30353A"/>
                </a:solidFill>
              </a:defRPr>
            </a:pPr>
            <a:endParaRPr sz="2000" b="1" dirty="0">
              <a:solidFill>
                <a:srgbClr val="30353A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p-title-2"/>
          <p:cNvSpPr>
            <a:spLocks noGrp="1"/>
          </p:cNvSpPr>
          <p:nvPr/>
        </p:nvSpPr>
        <p:spPr>
          <a:xfrm>
            <a:off x="6584315" y="3865880"/>
            <a:ext cx="17335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1125" b="1">
                <a:solidFill>
                  <a:srgbClr val="30353A"/>
                </a:solidFill>
              </a:defRPr>
            </a:pPr>
            <a:endParaRPr sz="2000" b="1" dirty="0">
              <a:solidFill>
                <a:srgbClr val="30353A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clk40-t"/>
          <p:cNvSpPr>
            <a:spLocks noGrp="1"/>
          </p:cNvSpPr>
          <p:nvPr/>
        </p:nvSpPr>
        <p:spPr>
          <a:xfrm>
            <a:off x="3599815" y="4570730"/>
            <a:ext cx="109791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865" b="1">
                <a:solidFill>
                  <a:srgbClr val="30353A"/>
                </a:solidFill>
              </a:defRPr>
            </a:pPr>
            <a:endParaRPr sz="2000" b="1" dirty="0">
              <a:solidFill>
                <a:srgbClr val="30353A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" name="power"/>
          <p:cNvSpPr>
            <a:spLocks noGrp="1"/>
          </p:cNvSpPr>
          <p:nvPr/>
        </p:nvSpPr>
        <p:spPr>
          <a:xfrm>
            <a:off x="6851797" y="4777740"/>
            <a:ext cx="1447800" cy="5092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91" name="power-t"/>
          <p:cNvSpPr>
            <a:spLocks noGrp="1"/>
          </p:cNvSpPr>
          <p:nvPr/>
        </p:nvSpPr>
        <p:spPr>
          <a:xfrm>
            <a:off x="6962923" y="4849495"/>
            <a:ext cx="14668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 sz="865" b="1">
                <a:solidFill>
                  <a:srgbClr val="30353A"/>
                </a:solidFill>
              </a:defRPr>
            </a:pPr>
            <a:r>
              <a:rPr sz="2000" b="1" dirty="0" err="1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电源</a:t>
            </a:r>
            <a:r>
              <a:rPr lang="zh-CN" altLang="en-US" sz="20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模块</a:t>
            </a:r>
            <a:endParaRPr sz="2000" b="1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>
              <a:buNone/>
              <a:defRPr sz="865" b="1">
                <a:solidFill>
                  <a:srgbClr val="30353A"/>
                </a:solidFill>
              </a:defRPr>
            </a:pPr>
            <a:endParaRPr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3" name="detail-miroc"/>
          <p:cNvSpPr>
            <a:spLocks noGrp="1"/>
          </p:cNvSpPr>
          <p:nvPr/>
        </p:nvSpPr>
        <p:spPr>
          <a:xfrm>
            <a:off x="1553845" y="2741930"/>
            <a:ext cx="1236980" cy="11239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4" name="detail-miroc-t"/>
              <p:cNvSpPr>
                <a:spLocks noGrp="1"/>
              </p:cNvSpPr>
              <p:nvPr/>
            </p:nvSpPr>
            <p:spPr>
              <a:xfrm>
                <a:off x="1428115" y="2956560"/>
                <a:ext cx="1481455" cy="195580"/>
              </a:xfrm>
              <a:prstGeom prst="rect">
                <a:avLst/>
              </a:prstGeom>
              <a:noFill/>
              <a:ln w="0">
                <a:noFill/>
                <a:prstDash val="solid"/>
              </a:ln>
            </p:spPr>
            <p:txBody>
              <a:bodyPr/>
              <a:lstStyle/>
              <a:p>
                <a:pPr algn="ctr">
                  <a:buNone/>
                  <a:defRPr sz="975" b="1">
                    <a:solidFill>
                      <a:srgbClr val="30353A"/>
                    </a:solidFill>
                  </a:defRPr>
                </a:pPr>
                <a:r>
                  <a:rPr lang="zh-CN" sz="2000" b="1" dirty="0">
                    <a:solidFill>
                      <a:srgbClr val="0070C0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前端</a:t>
                </a:r>
                <a:r>
                  <a:rPr lang="en-US" altLang="zh-CN" sz="2000" b="1" dirty="0">
                    <a:solidFill>
                      <a:srgbClr val="0070C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ASIC</a:t>
                </a:r>
                <a:endParaRPr lang="en-US" altLang="zh-CN" sz="2000" b="1" dirty="0">
                  <a:solidFill>
                    <a:srgbClr val="0070C0"/>
                  </a:solidFill>
                </a:endParaRPr>
              </a:p>
              <a:p>
                <a:pPr algn="ctr">
                  <a:buNone/>
                  <a:defRPr sz="975" b="1">
                    <a:solidFill>
                      <a:srgbClr val="30353A"/>
                    </a:solidFill>
                  </a:defRPr>
                </a:pPr>
                <a14:m>
                  <m:oMath xmlns:m="http://schemas.openxmlformats.org/officeDocument/2006/math">
                    <m:r>
                      <a:rPr lang="en-US" altLang="zh-CN" sz="20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altLang="zh-CN" sz="2000" b="1" dirty="0">
                    <a:solidFill>
                      <a:srgbClr val="0070C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4</a:t>
                </a:r>
                <a:endParaRPr lang="en-US" altLang="zh-CN" sz="20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4" name="detail-miroc-t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8115" y="2956560"/>
                <a:ext cx="1481455" cy="195580"/>
              </a:xfrm>
              <a:prstGeom prst="rect">
                <a:avLst/>
              </a:prstGeom>
              <a:blipFill rotWithShape="1">
                <a:blip r:embed="rId2"/>
                <a:stretch>
                  <a:fillRect b="-235065"/>
                </a:stretch>
              </a:blipFill>
              <a:ln w="0">
                <a:noFill/>
                <a:prstDash val="solid"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clk-arrow-a"/>
          <p:cNvSpPr>
            <a:spLocks noGrp="1"/>
          </p:cNvSpPr>
          <p:nvPr/>
        </p:nvSpPr>
        <p:spPr>
          <a:xfrm rot="16200000">
            <a:off x="3159760" y="2783205"/>
            <a:ext cx="495300" cy="603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1350" b="1">
                <a:solidFill>
                  <a:srgbClr val="33383D"/>
                </a:solidFill>
              </a:defRPr>
            </a:pPr>
            <a:endParaRPr sz="1350" b="1">
              <a:solidFill>
                <a:srgbClr val="33383D"/>
              </a:solidFill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2821940" y="3157855"/>
            <a:ext cx="10058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latin typeface="黑体" panose="02010609060101010101" pitchFamily="49" charset="-122"/>
                <a:ea typeface="黑体" panose="02010609060101010101" pitchFamily="49" charset="-122"/>
              </a:rPr>
              <a:t>数字脉冲</a:t>
            </a:r>
            <a:endParaRPr lang="zh-CN" altLang="en-US" sz="16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2817495" y="2589530"/>
            <a:ext cx="11595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ASIC</a:t>
            </a:r>
            <a:r>
              <a:rPr lang="zh-CN" altLang="en-US" sz="16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配置</a:t>
            </a:r>
            <a:endParaRPr lang="zh-CN" altLang="en-US" sz="16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324485" y="2956560"/>
            <a:ext cx="12026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latin typeface="黑体" panose="02010609060101010101" pitchFamily="49" charset="-122"/>
                <a:ea typeface="黑体" panose="02010609060101010101" pitchFamily="49" charset="-122"/>
              </a:rPr>
              <a:t>探测器信号</a:t>
            </a:r>
            <a:endParaRPr lang="zh-CN" altLang="en-US" sz="16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7" name="detail-cal"/>
          <p:cNvSpPr>
            <a:spLocks noGrp="1"/>
          </p:cNvSpPr>
          <p:nvPr/>
        </p:nvSpPr>
        <p:spPr>
          <a:xfrm>
            <a:off x="2666365" y="1478280"/>
            <a:ext cx="1289050" cy="4953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32" name="文本框 31"/>
          <p:cNvSpPr txBox="1"/>
          <p:nvPr/>
        </p:nvSpPr>
        <p:spPr>
          <a:xfrm>
            <a:off x="2697480" y="1541780"/>
            <a:ext cx="125793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defRPr sz="1125" b="1">
                <a:solidFill>
                  <a:srgbClr val="30353A"/>
                </a:solidFill>
              </a:defRPr>
            </a:pPr>
            <a:r>
              <a:rPr lang="zh-CN" altLang="en-US" sz="20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刻度电路</a:t>
            </a:r>
            <a:endParaRPr lang="zh-CN" altLang="en-US" sz="2000" b="1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1567180" y="4064000"/>
            <a:ext cx="1277620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前置放大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1793875" y="4457700"/>
            <a:ext cx="824230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成形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1559560" y="4883150"/>
            <a:ext cx="1200785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过阈比较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 bwMode="auto">
          <a:xfrm>
            <a:off x="3694634" y="4777740"/>
            <a:ext cx="2362201" cy="71755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20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时钟（晶振）</a:t>
            </a:r>
            <a:endParaRPr lang="en-US" altLang="zh-CN" sz="2000" b="1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dirty="0">
                <a:latin typeface="Arial" panose="020B0604020202020204" pitchFamily="34" charset="0"/>
              </a:rPr>
              <a:t>40MHz</a:t>
            </a:r>
            <a:r>
              <a:rPr lang="zh-CN" altLang="en-US" dirty="0">
                <a:latin typeface="Arial" panose="020B0604020202020204" pitchFamily="34" charset="0"/>
              </a:rPr>
              <a:t>、</a:t>
            </a:r>
            <a:r>
              <a:rPr kumimoji="0" lang="en-US" altLang="zh-CN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125MHz</a:t>
            </a:r>
            <a:endParaRPr kumimoji="0" lang="en-US" altLang="zh-CN" sz="1800" b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9" name="直接箭头连接符 8"/>
          <p:cNvCxnSpPr/>
          <p:nvPr/>
        </p:nvCxnSpPr>
        <p:spPr bwMode="auto">
          <a:xfrm flipH="1">
            <a:off x="2205990" y="1960880"/>
            <a:ext cx="324485" cy="35560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直接箭头连接符 13"/>
          <p:cNvCxnSpPr/>
          <p:nvPr/>
        </p:nvCxnSpPr>
        <p:spPr bwMode="auto">
          <a:xfrm flipH="1" flipV="1">
            <a:off x="4148772" y="1913890"/>
            <a:ext cx="352267" cy="372428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直接箭头连接符 16"/>
          <p:cNvCxnSpPr/>
          <p:nvPr/>
        </p:nvCxnSpPr>
        <p:spPr bwMode="auto">
          <a:xfrm flipH="1">
            <a:off x="3064510" y="3121660"/>
            <a:ext cx="515699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/>
          <p:nvPr/>
        </p:nvCxnSpPr>
        <p:spPr bwMode="auto">
          <a:xfrm>
            <a:off x="3064510" y="3685540"/>
            <a:ext cx="541616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直接箭头连接符 21"/>
          <p:cNvCxnSpPr/>
          <p:nvPr/>
        </p:nvCxnSpPr>
        <p:spPr bwMode="auto">
          <a:xfrm flipV="1">
            <a:off x="4800600" y="4262120"/>
            <a:ext cx="0" cy="39116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直接箭头连接符 24"/>
          <p:cNvCxnSpPr/>
          <p:nvPr/>
        </p:nvCxnSpPr>
        <p:spPr bwMode="auto">
          <a:xfrm>
            <a:off x="655022" y="3514090"/>
            <a:ext cx="541616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直接箭头连接符 28"/>
          <p:cNvCxnSpPr/>
          <p:nvPr/>
        </p:nvCxnSpPr>
        <p:spPr bwMode="auto">
          <a:xfrm flipV="1">
            <a:off x="5812948" y="3303404"/>
            <a:ext cx="532784" cy="635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前端</a:t>
            </a:r>
            <a:r>
              <a:rPr lang="en-US" altLang="zh-CN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ASIC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芯片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347200" y="6519863"/>
            <a:ext cx="2844800" cy="338137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4AA028F-72E1-4808-9DD3-2CE970B1B937}" type="slidenum"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/>
                <a:ea typeface="宋体" panose="02010600030101010101" pitchFamily="2" charset="-122"/>
                <a:cs typeface="+mn-cs"/>
              </a:rPr>
            </a:fld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8" name="图片 7" descr="图示, 工程绘图&#10;&#10;AI 生成的内容可能不正确。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23556" y="1542588"/>
            <a:ext cx="5664109" cy="2057781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466876" y="3783375"/>
            <a:ext cx="362331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MiRoC32C </a:t>
            </a:r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芯片单通道电路结构</a:t>
            </a:r>
            <a:endParaRPr lang="zh-CN" altLang="en-US" sz="20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866820" y="2959701"/>
            <a:ext cx="140208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电荷灵敏前放</a:t>
            </a:r>
            <a:endParaRPr lang="zh-CN" altLang="en-US" sz="16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924541" y="2959701"/>
            <a:ext cx="99568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成形电路</a:t>
            </a:r>
            <a:endParaRPr lang="zh-CN" altLang="en-US" sz="16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132916" y="1822954"/>
            <a:ext cx="878556" cy="109833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4485263" y="1822954"/>
            <a:ext cx="1948842" cy="109833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6817731" y="2364237"/>
            <a:ext cx="705757" cy="78827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/>
        </p:nvSpPr>
        <p:spPr>
          <a:xfrm>
            <a:off x="6565315" y="1916381"/>
            <a:ext cx="119888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阈值甄别器</a:t>
            </a:r>
            <a:endParaRPr lang="zh-CN" altLang="en-US" sz="16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7" name="图片 1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380" y="2397125"/>
            <a:ext cx="1044575" cy="578485"/>
          </a:xfrm>
          <a:prstGeom prst="rect">
            <a:avLst/>
          </a:prstGeom>
        </p:spPr>
      </p:pic>
      <p:pic>
        <p:nvPicPr>
          <p:cNvPr id="150" name="图片 14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5535" y="1064895"/>
            <a:ext cx="1193165" cy="477520"/>
          </a:xfrm>
          <a:prstGeom prst="rect">
            <a:avLst/>
          </a:prstGeom>
        </p:spPr>
      </p:pic>
      <p:pic>
        <p:nvPicPr>
          <p:cNvPr id="19" name="图片 14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9015" y="1821815"/>
            <a:ext cx="1254125" cy="56388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00" y="3962400"/>
            <a:ext cx="1699895" cy="1705610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3783965" y="4564380"/>
            <a:ext cx="335089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32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通道，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4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片覆盖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128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通道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128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通道</a:t>
            </a:r>
            <a:r>
              <a:rPr lang="zh-CN" altLang="zh-CN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通道并行处理</a:t>
            </a:r>
            <a:endParaRPr lang="zh-CN" altLang="zh-CN" sz="20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579120" y="5744845"/>
            <a:ext cx="265938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</a:rPr>
              <a:t>MiRoC32C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芯片封装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8789035" y="3962400"/>
            <a:ext cx="2526030" cy="19761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包含的信息：</a:t>
            </a:r>
            <a:endParaRPr lang="zh-CN" altLang="en-US" sz="20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1) </a:t>
            </a:r>
            <a:r>
              <a:rPr lang="zh-CN" altLang="zh-CN" sz="20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粒子计数</a:t>
            </a:r>
            <a:endParaRPr lang="zh-CN" altLang="en-US" sz="20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2) </a:t>
            </a:r>
            <a:r>
              <a:rPr lang="zh-CN" altLang="en-US" sz="20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脉冲宽度</a:t>
            </a:r>
            <a:endParaRPr lang="zh-CN" altLang="en-US" sz="20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3) 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前沿到达时刻</a:t>
            </a:r>
            <a:endParaRPr lang="zh-CN" altLang="en-US" sz="2000" dirty="0"/>
          </a:p>
          <a:p>
            <a:pPr>
              <a:lnSpc>
                <a:spcPct val="150000"/>
              </a:lnSpc>
            </a:pPr>
            <a:endParaRPr lang="en-US" altLang="zh-CN" sz="2000" dirty="0">
              <a:solidFill>
                <a:schemeClr val="tx1"/>
              </a:solidFill>
            </a:endParaRPr>
          </a:p>
        </p:txBody>
      </p:sp>
      <p:pic>
        <p:nvPicPr>
          <p:cNvPr id="35" name="图片 14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6030" y="2534285"/>
            <a:ext cx="1254125" cy="563880"/>
          </a:xfrm>
          <a:prstGeom prst="rect">
            <a:avLst/>
          </a:prstGeom>
        </p:spPr>
      </p:pic>
      <p:cxnSp>
        <p:nvCxnSpPr>
          <p:cNvPr id="36" name="直接连接符 35"/>
          <p:cNvCxnSpPr/>
          <p:nvPr/>
        </p:nvCxnSpPr>
        <p:spPr>
          <a:xfrm>
            <a:off x="8928100" y="2353310"/>
            <a:ext cx="4445" cy="1042670"/>
          </a:xfrm>
          <a:prstGeom prst="line">
            <a:avLst/>
          </a:prstGeom>
          <a:solidFill>
            <a:srgbClr val="FFFFFF"/>
          </a:solidFill>
          <a:ln w="1270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</p:spPr>
      </p:cxnSp>
      <p:cxnSp>
        <p:nvCxnSpPr>
          <p:cNvPr id="38" name="直接连接符 37"/>
          <p:cNvCxnSpPr/>
          <p:nvPr/>
        </p:nvCxnSpPr>
        <p:spPr>
          <a:xfrm flipH="1">
            <a:off x="9180830" y="3017520"/>
            <a:ext cx="1270" cy="363220"/>
          </a:xfrm>
          <a:prstGeom prst="line">
            <a:avLst/>
          </a:prstGeom>
          <a:solidFill>
            <a:srgbClr val="FFFFFF"/>
          </a:solidFill>
          <a:ln w="1270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</p:spPr>
      </p:cxnSp>
      <p:cxnSp>
        <p:nvCxnSpPr>
          <p:cNvPr id="39" name="直接连接符 38"/>
          <p:cNvCxnSpPr/>
          <p:nvPr/>
        </p:nvCxnSpPr>
        <p:spPr>
          <a:xfrm flipH="1">
            <a:off x="9848850" y="3017520"/>
            <a:ext cx="1270" cy="363220"/>
          </a:xfrm>
          <a:prstGeom prst="line">
            <a:avLst/>
          </a:prstGeom>
          <a:solidFill>
            <a:srgbClr val="FFFFFF"/>
          </a:solidFill>
          <a:ln w="1270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</p:spPr>
      </p:cxnSp>
      <p:pic>
        <p:nvPicPr>
          <p:cNvPr id="40" name="图片 14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18370" y="1821815"/>
            <a:ext cx="1254125" cy="563880"/>
          </a:xfrm>
          <a:prstGeom prst="rect">
            <a:avLst/>
          </a:prstGeom>
        </p:spPr>
      </p:pic>
      <p:cxnSp>
        <p:nvCxnSpPr>
          <p:cNvPr id="41" name="直接箭头连接符 40"/>
          <p:cNvCxnSpPr/>
          <p:nvPr/>
        </p:nvCxnSpPr>
        <p:spPr>
          <a:xfrm>
            <a:off x="8903335" y="3298190"/>
            <a:ext cx="278765" cy="0"/>
          </a:xfrm>
          <a:prstGeom prst="straightConnector1">
            <a:avLst/>
          </a:prstGeom>
          <a:solidFill>
            <a:srgbClr val="FFFFFF"/>
          </a:solidFill>
          <a:ln w="19050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</p:spPr>
      </p:cxnSp>
      <p:cxnSp>
        <p:nvCxnSpPr>
          <p:cNvPr id="42" name="直接箭头连接符 41"/>
          <p:cNvCxnSpPr/>
          <p:nvPr/>
        </p:nvCxnSpPr>
        <p:spPr>
          <a:xfrm>
            <a:off x="9211945" y="3298190"/>
            <a:ext cx="607695" cy="0"/>
          </a:xfrm>
          <a:prstGeom prst="straightConnector1">
            <a:avLst/>
          </a:prstGeom>
          <a:solidFill>
            <a:srgbClr val="FFFFFF"/>
          </a:solidFill>
          <a:ln w="19050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矩形 59"/>
          <p:cNvSpPr/>
          <p:nvPr/>
        </p:nvSpPr>
        <p:spPr>
          <a:xfrm>
            <a:off x="2106295" y="2005965"/>
            <a:ext cx="7644130" cy="315595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18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FPGA 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逻辑框图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347200" y="6519863"/>
            <a:ext cx="2844800" cy="338137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4AA028F-72E1-4808-9DD3-2CE970B1B937}" type="slidenum"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/>
                <a:ea typeface="宋体" panose="02010600030101010101" pitchFamily="2" charset="-122"/>
                <a:cs typeface="+mn-cs"/>
              </a:rPr>
            </a:fld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51" name="图片 14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005" y="3200400"/>
            <a:ext cx="866775" cy="389890"/>
          </a:xfrm>
          <a:prstGeom prst="rect">
            <a:avLst/>
          </a:prstGeom>
        </p:spPr>
      </p:pic>
      <p:sp>
        <p:nvSpPr>
          <p:cNvPr id="5" name="detail-cal"/>
          <p:cNvSpPr>
            <a:spLocks noGrp="1"/>
          </p:cNvSpPr>
          <p:nvPr/>
        </p:nvSpPr>
        <p:spPr>
          <a:xfrm>
            <a:off x="2334260" y="2756535"/>
            <a:ext cx="426085" cy="1338580"/>
          </a:xfrm>
          <a:prstGeom prst="rect">
            <a:avLst/>
          </a:prstGeom>
          <a:solidFill>
            <a:srgbClr val="FFFFFF"/>
          </a:solidFill>
          <a:ln w="7620">
            <a:solidFill>
              <a:srgbClr val="33383D"/>
            </a:solidFill>
            <a:prstDash val="solid"/>
          </a:ln>
        </p:spPr>
        <p:txBody>
          <a:bodyPr/>
          <a:lstStyle/>
          <a:p>
            <a:r>
              <a:rPr lang="zh-CN" altLang="en-US" sz="20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时间</a:t>
            </a:r>
            <a:endParaRPr lang="zh-CN" altLang="en-US" sz="20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0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测量</a:t>
            </a:r>
            <a:endParaRPr lang="zh-CN" altLang="en-US" sz="20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554095" y="2342515"/>
            <a:ext cx="2518410" cy="965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阳极条击中情况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(</a:t>
            </a:r>
            <a:r>
              <a:rPr lang="zh-CN" altLang="en-US" sz="16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击中位置</a:t>
            </a:r>
            <a:r>
              <a:rPr lang="en-US" altLang="zh-CN" sz="16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-</a:t>
            </a:r>
            <a:r>
              <a:rPr lang="zh-CN" altLang="en-US" sz="16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电荷重心法</a:t>
            </a:r>
            <a:r>
              <a:rPr lang="en-US" altLang="zh-CN" sz="16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)</a:t>
            </a:r>
            <a:endParaRPr lang="zh-CN" altLang="en-US" sz="1600" dirty="0"/>
          </a:p>
          <a:p>
            <a:pPr>
              <a:lnSpc>
                <a:spcPct val="150000"/>
              </a:lnSpc>
            </a:pPr>
            <a:endParaRPr lang="en-US" altLang="zh-CN" sz="1600" dirty="0"/>
          </a:p>
        </p:txBody>
      </p:sp>
      <p:sp>
        <p:nvSpPr>
          <p:cNvPr id="8" name="文本框 7"/>
          <p:cNvSpPr txBox="1"/>
          <p:nvPr/>
        </p:nvSpPr>
        <p:spPr>
          <a:xfrm>
            <a:off x="3503930" y="3162300"/>
            <a:ext cx="291465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过阈时间</a:t>
            </a:r>
            <a:r>
              <a:rPr lang="en-US" altLang="zh-CN" sz="20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en-US" altLang="zh-CN" sz="2000" dirty="0">
                <a:solidFill>
                  <a:srgbClr val="FF0000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TOT</a:t>
            </a:r>
            <a:endParaRPr lang="en-US" altLang="zh-CN" sz="2000" dirty="0">
              <a:solidFill>
                <a:srgbClr val="FF0000"/>
              </a:solidFill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554095" y="3926840"/>
            <a:ext cx="179641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前沿时刻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6991350" y="2295525"/>
            <a:ext cx="10477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zh-CN" altLang="en-US" sz="1600" dirty="0"/>
          </a:p>
        </p:txBody>
      </p:sp>
      <p:sp>
        <p:nvSpPr>
          <p:cNvPr id="22" name="文本框 21"/>
          <p:cNvSpPr txBox="1"/>
          <p:nvPr/>
        </p:nvSpPr>
        <p:spPr>
          <a:xfrm>
            <a:off x="3597275" y="3541395"/>
            <a:ext cx="8705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zh-CN" altLang="en-US" sz="16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电荷量</a:t>
            </a:r>
            <a:r>
              <a:rPr lang="en-US" altLang="zh-CN" sz="16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US" altLang="zh-CN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3597275" y="4407535"/>
            <a:ext cx="11811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(</a:t>
            </a:r>
            <a:r>
              <a:rPr lang="zh-CN" altLang="en-US" sz="16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入射方向</a:t>
            </a:r>
            <a:r>
              <a:rPr lang="en-US" altLang="zh-CN" sz="16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)</a:t>
            </a:r>
            <a:endParaRPr lang="en-US" altLang="zh-CN" sz="16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cxnSp>
        <p:nvCxnSpPr>
          <p:cNvPr id="30" name="直接箭头连接符 29"/>
          <p:cNvCxnSpPr/>
          <p:nvPr/>
        </p:nvCxnSpPr>
        <p:spPr>
          <a:xfrm flipV="1">
            <a:off x="3121025" y="2673350"/>
            <a:ext cx="355600" cy="704850"/>
          </a:xfrm>
          <a:prstGeom prst="straightConnector1">
            <a:avLst/>
          </a:prstGeom>
          <a:solidFill>
            <a:srgbClr val="FFFF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</p:cxnSp>
      <p:cxnSp>
        <p:nvCxnSpPr>
          <p:cNvPr id="35" name="直接箭头连接符 34"/>
          <p:cNvCxnSpPr/>
          <p:nvPr/>
        </p:nvCxnSpPr>
        <p:spPr>
          <a:xfrm>
            <a:off x="3101975" y="3467100"/>
            <a:ext cx="374650" cy="0"/>
          </a:xfrm>
          <a:prstGeom prst="straightConnector1">
            <a:avLst/>
          </a:prstGeom>
          <a:solidFill>
            <a:srgbClr val="FFFF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</p:cxnSp>
      <p:cxnSp>
        <p:nvCxnSpPr>
          <p:cNvPr id="36" name="直接箭头连接符 35"/>
          <p:cNvCxnSpPr/>
          <p:nvPr/>
        </p:nvCxnSpPr>
        <p:spPr>
          <a:xfrm>
            <a:off x="3114675" y="3568700"/>
            <a:ext cx="361950" cy="643255"/>
          </a:xfrm>
          <a:prstGeom prst="straightConnector1">
            <a:avLst/>
          </a:prstGeom>
          <a:solidFill>
            <a:srgbClr val="FFFF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</p:cxnSp>
      <p:sp>
        <p:nvSpPr>
          <p:cNvPr id="47" name="文本框 46"/>
          <p:cNvSpPr txBox="1"/>
          <p:nvPr/>
        </p:nvSpPr>
        <p:spPr>
          <a:xfrm>
            <a:off x="6082030" y="2825115"/>
            <a:ext cx="224091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</a:rPr>
              <a:t>BRAM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计数统计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6418580" y="3541395"/>
            <a:ext cx="132778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事件打包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7954645" y="2548255"/>
            <a:ext cx="275907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RS485/</a:t>
            </a:r>
            <a:r>
              <a:rPr lang="zh-CN" altLang="zh-CN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千兆网</a:t>
            </a:r>
            <a:endParaRPr lang="zh-CN" altLang="zh-CN" sz="20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8131810" y="3380740"/>
            <a:ext cx="167640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dirty="0">
                <a:latin typeface="黑体" panose="02010609060101010101" pitchFamily="49" charset="-122"/>
                <a:ea typeface="黑体" panose="02010609060101010101" pitchFamily="49" charset="-122"/>
              </a:rPr>
              <a:t>千兆以太网</a:t>
            </a:r>
            <a:endParaRPr lang="zh-CN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7" name="文本框 56"/>
          <p:cNvSpPr txBox="1"/>
          <p:nvPr/>
        </p:nvSpPr>
        <p:spPr>
          <a:xfrm flipH="1">
            <a:off x="10217150" y="2295525"/>
            <a:ext cx="496570" cy="2399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上位机软件</a:t>
            </a:r>
            <a:endParaRPr lang="zh-CN" altLang="en-US" sz="20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cxnSp>
        <p:nvCxnSpPr>
          <p:cNvPr id="58" name="直接箭头连接符 57"/>
          <p:cNvCxnSpPr/>
          <p:nvPr/>
        </p:nvCxnSpPr>
        <p:spPr>
          <a:xfrm>
            <a:off x="8073390" y="3218180"/>
            <a:ext cx="1965960" cy="10795"/>
          </a:xfrm>
          <a:prstGeom prst="straightConnector1">
            <a:avLst/>
          </a:prstGeom>
          <a:solidFill>
            <a:srgbClr val="FFFF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</p:cxnSp>
      <p:cxnSp>
        <p:nvCxnSpPr>
          <p:cNvPr id="59" name="直接箭头连接符 58"/>
          <p:cNvCxnSpPr/>
          <p:nvPr/>
        </p:nvCxnSpPr>
        <p:spPr>
          <a:xfrm>
            <a:off x="8061325" y="3935730"/>
            <a:ext cx="1987550" cy="10795"/>
          </a:xfrm>
          <a:prstGeom prst="straightConnector1">
            <a:avLst/>
          </a:prstGeom>
          <a:solidFill>
            <a:srgbClr val="FFFF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</p:cxnSp>
      <p:cxnSp>
        <p:nvCxnSpPr>
          <p:cNvPr id="61" name="直接箭头连接符 60"/>
          <p:cNvCxnSpPr/>
          <p:nvPr/>
        </p:nvCxnSpPr>
        <p:spPr>
          <a:xfrm>
            <a:off x="1610995" y="3365500"/>
            <a:ext cx="670560" cy="0"/>
          </a:xfrm>
          <a:prstGeom prst="straightConnector1">
            <a:avLst/>
          </a:prstGeom>
          <a:solidFill>
            <a:srgbClr val="FFFF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</p:cxnSp>
      <p:sp>
        <p:nvSpPr>
          <p:cNvPr id="64" name="文本框 63"/>
          <p:cNvSpPr txBox="1"/>
          <p:nvPr/>
        </p:nvSpPr>
        <p:spPr>
          <a:xfrm>
            <a:off x="154940" y="3680460"/>
            <a:ext cx="171132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0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128</a:t>
            </a:r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路</a:t>
            </a:r>
            <a:endParaRPr lang="zh-CN" altLang="en-US" sz="20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数字脉冲</a:t>
            </a:r>
            <a:endParaRPr lang="zh-CN" altLang="en-US" sz="20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66" name="左大括号 65"/>
          <p:cNvSpPr/>
          <p:nvPr/>
        </p:nvSpPr>
        <p:spPr>
          <a:xfrm flipH="1">
            <a:off x="5748655" y="2628900"/>
            <a:ext cx="367030" cy="1778000"/>
          </a:xfrm>
          <a:prstGeom prst="leftBrace">
            <a:avLst/>
          </a:prstGeom>
          <a:solidFill>
            <a:srgbClr val="FFFF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9" name="矩形 68"/>
          <p:cNvSpPr/>
          <p:nvPr/>
        </p:nvSpPr>
        <p:spPr>
          <a:xfrm>
            <a:off x="3566160" y="2460625"/>
            <a:ext cx="1879600" cy="40005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18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0" name="矩形 69"/>
          <p:cNvSpPr/>
          <p:nvPr/>
        </p:nvSpPr>
        <p:spPr>
          <a:xfrm>
            <a:off x="3552825" y="3280410"/>
            <a:ext cx="1667510" cy="40005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18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1" name="矩形 70"/>
          <p:cNvSpPr/>
          <p:nvPr/>
        </p:nvSpPr>
        <p:spPr>
          <a:xfrm>
            <a:off x="3597275" y="4054475"/>
            <a:ext cx="1109980" cy="40005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18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基于 </a:t>
            </a:r>
            <a:r>
              <a:rPr lang="en-US" altLang="zh-CN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FPGA </a:t>
            </a:r>
            <a:r>
              <a:rPr lang="zh-CN" altLang="en-US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实现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时间测量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347200" y="6519863"/>
            <a:ext cx="2844800" cy="338137"/>
          </a:xfrm>
        </p:spPr>
        <p:txBody>
          <a:bodyPr/>
          <a:lstStyle/>
          <a:p>
            <a:fld id="{14AA028F-72E1-4808-9DD3-2CE970B1B937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74" name="图片 71"/>
          <p:cNvPicPr>
            <a:picLocks noChangeAspect="1"/>
          </p:cNvPicPr>
          <p:nvPr/>
        </p:nvPicPr>
        <p:blipFill>
          <a:blip r:embed="rId1"/>
          <a:srcRect b="22323"/>
          <a:stretch>
            <a:fillRect/>
          </a:stretch>
        </p:blipFill>
        <p:spPr>
          <a:xfrm>
            <a:off x="1003300" y="3476625"/>
            <a:ext cx="4262120" cy="2220595"/>
          </a:xfrm>
          <a:prstGeom prst="rect">
            <a:avLst/>
          </a:prstGeom>
        </p:spPr>
      </p:pic>
      <p:pic>
        <p:nvPicPr>
          <p:cNvPr id="75" name="图片 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1857" y="3200717"/>
            <a:ext cx="4700905" cy="277241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315" y="1202055"/>
            <a:ext cx="2416175" cy="179070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3752215" y="1347470"/>
            <a:ext cx="157162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百纳秒量级</a:t>
            </a:r>
            <a:endParaRPr lang="zh-CN" altLang="en-US" sz="2000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573520" y="1349375"/>
            <a:ext cx="289623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需要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en-US" altLang="zh-CN" sz="2000" dirty="0">
                <a:solidFill>
                  <a:srgbClr val="FF0000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+mn-ea"/>
              </a:rPr>
              <a:t>1ns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时间分辨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cxnSp>
        <p:nvCxnSpPr>
          <p:cNvPr id="5" name="直接箭头连接符 4"/>
          <p:cNvCxnSpPr/>
          <p:nvPr/>
        </p:nvCxnSpPr>
        <p:spPr>
          <a:xfrm>
            <a:off x="5759450" y="1624965"/>
            <a:ext cx="424815" cy="1905"/>
          </a:xfrm>
          <a:prstGeom prst="straightConnector1">
            <a:avLst/>
          </a:prstGeom>
          <a:solidFill>
            <a:srgbClr val="FFFF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</p:cxnSp>
      <p:sp>
        <p:nvSpPr>
          <p:cNvPr id="6" name="文本框 5"/>
          <p:cNvSpPr txBox="1"/>
          <p:nvPr/>
        </p:nvSpPr>
        <p:spPr>
          <a:xfrm>
            <a:off x="3684905" y="2386330"/>
            <a:ext cx="632714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250MHz 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主时钟</a:t>
            </a:r>
            <a:r>
              <a:rPr lang="en-US" altLang="zh-CN" sz="20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+ 0</a:t>
            </a:r>
            <a:r>
              <a:rPr lang="zh-CN" altLang="en-US" sz="20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°</a:t>
            </a:r>
            <a:r>
              <a:rPr lang="en-US" altLang="zh-CN" sz="20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/90</a:t>
            </a:r>
            <a:r>
              <a:rPr lang="zh-CN" altLang="en-US" sz="20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°</a:t>
            </a:r>
            <a:r>
              <a:rPr lang="en-US" altLang="zh-CN" sz="20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/180</a:t>
            </a:r>
            <a:r>
              <a:rPr lang="zh-CN" altLang="en-US" sz="20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°</a:t>
            </a:r>
            <a:r>
              <a:rPr lang="en-US" altLang="zh-CN" sz="20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/270</a:t>
            </a:r>
            <a:r>
              <a:rPr lang="zh-CN" altLang="en-US" sz="20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°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细相位内插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时间过阈方法</a:t>
            </a:r>
            <a:r>
              <a:rPr lang="zh-CN" altLang="en-US" dirty="0">
                <a:latin typeface="Calibri" panose="020F0502020204030204" pitchFamily="34" charset="0"/>
                <a:cs typeface="Calibri" panose="020F0502020204030204" pitchFamily="34" charset="0"/>
              </a:rPr>
              <a:t>（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TOT</a:t>
            </a:r>
            <a:r>
              <a:rPr lang="zh-CN" altLang="en-US" dirty="0">
                <a:latin typeface="Calibri" panose="020F0502020204030204" pitchFamily="34" charset="0"/>
                <a:cs typeface="Calibri" panose="020F0502020204030204" pitchFamily="34" charset="0"/>
              </a:rPr>
              <a:t>）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347200" y="6519863"/>
            <a:ext cx="2844800" cy="338137"/>
          </a:xfrm>
        </p:spPr>
        <p:txBody>
          <a:bodyPr/>
          <a:lstStyle/>
          <a:p>
            <a:fld id="{14AA028F-72E1-4808-9DD3-2CE970B1B937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159" name="图片 157"/>
          <p:cNvPicPr>
            <a:picLocks noChangeAspect="1"/>
          </p:cNvPicPr>
          <p:nvPr/>
        </p:nvPicPr>
        <p:blipFill>
          <a:blip r:embed="rId1"/>
          <a:srcRect b="46005"/>
          <a:stretch>
            <a:fillRect/>
          </a:stretch>
        </p:blipFill>
        <p:spPr>
          <a:xfrm>
            <a:off x="4163060" y="1489075"/>
            <a:ext cx="3656330" cy="127889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535940" y="1474470"/>
            <a:ext cx="1632585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阳极负脉冲</a:t>
            </a:r>
            <a:r>
              <a:rPr lang="zh-CN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：</a:t>
            </a:r>
            <a:endParaRPr lang="zh-CN" dirty="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pic>
        <p:nvPicPr>
          <p:cNvPr id="5" name="图片 1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3795" y="1568450"/>
            <a:ext cx="1044575" cy="578485"/>
          </a:xfrm>
          <a:prstGeom prst="rect">
            <a:avLst/>
          </a:prstGeom>
        </p:spPr>
      </p:pic>
      <p:pic>
        <p:nvPicPr>
          <p:cNvPr id="150" name="图片 14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2850" y="2713990"/>
            <a:ext cx="1193165" cy="477520"/>
          </a:xfrm>
          <a:prstGeom prst="rect">
            <a:avLst/>
          </a:prstGeom>
        </p:spPr>
      </p:pic>
      <p:pic>
        <p:nvPicPr>
          <p:cNvPr id="6" name="图片 14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2850" y="3942080"/>
            <a:ext cx="1254125" cy="56388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594995" y="2675890"/>
            <a:ext cx="1266190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成形信号：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35940" y="3999230"/>
            <a:ext cx="1828800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过阈数字脉冲：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141970" y="2445385"/>
            <a:ext cx="353631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过阈时间</a:t>
            </a:r>
            <a:r>
              <a:rPr lang="zh-CN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（</a:t>
            </a: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</a:rPr>
              <a:t>ns</a:t>
            </a:r>
            <a:r>
              <a:rPr lang="zh-CN" altLang="en-US" sz="2000" dirty="0"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）</a:t>
            </a:r>
            <a:endParaRPr lang="zh-CN" altLang="en-US" sz="2000" dirty="0"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∝</a:t>
            </a:r>
            <a:r>
              <a:rPr lang="en-US" altLang="zh-CN" sz="2000" dirty="0"/>
              <a:t> 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成形信号的幅度</a:t>
            </a:r>
            <a:r>
              <a:rPr lang="zh-CN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（</a:t>
            </a: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</a:rPr>
              <a:t>mV</a:t>
            </a:r>
            <a:r>
              <a:rPr lang="zh-CN" altLang="en-US" sz="2000" dirty="0"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）</a:t>
            </a:r>
            <a:endParaRPr lang="zh-CN" altLang="en-US" sz="2000" dirty="0"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765935" y="5197475"/>
            <a:ext cx="898334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FPGA 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测量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en-US" altLang="zh-CN" sz="20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MiRoC32C 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输出的数字信号</a:t>
            </a:r>
            <a:r>
              <a:rPr lang="zh-CN" altLang="en-US" sz="20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脉宽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，估算阳极条收集到的</a:t>
            </a:r>
            <a:r>
              <a:rPr lang="zh-CN" altLang="en-US" sz="20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感应电荷量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22" name="图片 157"/>
          <p:cNvPicPr>
            <a:picLocks noChangeAspect="1"/>
          </p:cNvPicPr>
          <p:nvPr/>
        </p:nvPicPr>
        <p:blipFill>
          <a:blip r:embed="rId1"/>
          <a:srcRect t="53797"/>
          <a:stretch>
            <a:fillRect/>
          </a:stretch>
        </p:blipFill>
        <p:spPr>
          <a:xfrm>
            <a:off x="4295140" y="3649980"/>
            <a:ext cx="3656330" cy="1108710"/>
          </a:xfrm>
          <a:prstGeom prst="rect">
            <a:avLst/>
          </a:prstGeom>
        </p:spPr>
      </p:pic>
      <p:sp>
        <p:nvSpPr>
          <p:cNvPr id="28" name="下箭头 27"/>
          <p:cNvSpPr/>
          <p:nvPr/>
        </p:nvSpPr>
        <p:spPr>
          <a:xfrm>
            <a:off x="1073150" y="2146935"/>
            <a:ext cx="396875" cy="412115"/>
          </a:xfrm>
          <a:prstGeom prst="downArrow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18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下箭头 28"/>
          <p:cNvSpPr/>
          <p:nvPr/>
        </p:nvSpPr>
        <p:spPr>
          <a:xfrm>
            <a:off x="1073150" y="3299460"/>
            <a:ext cx="396875" cy="412115"/>
          </a:xfrm>
          <a:prstGeom prst="downArrow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18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电荷重心法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347200" y="6519863"/>
            <a:ext cx="2844800" cy="338137"/>
          </a:xfrm>
        </p:spPr>
        <p:txBody>
          <a:bodyPr/>
          <a:lstStyle/>
          <a:p>
            <a:fld id="{14AA028F-72E1-4808-9DD3-2CE970B1B937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72175" y="1329055"/>
            <a:ext cx="4294505" cy="236537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242060" y="1896745"/>
            <a:ext cx="357886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利用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en-US" altLang="zh-CN" sz="2000" dirty="0">
                <a:solidFill>
                  <a:srgbClr val="FF0000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TOT</a:t>
            </a:r>
            <a:r>
              <a:rPr lang="zh-CN" altLang="en-US" sz="20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Calibri" panose="020F0502020204030204" pitchFamily="34" charset="0"/>
              </a:rPr>
              <a:t>方法</a:t>
            </a:r>
            <a:r>
              <a:rPr lang="en-US" altLang="zh-CN" sz="2000" dirty="0">
                <a:solidFill>
                  <a:srgbClr val="FF0000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得到每根阳极条的</a:t>
            </a:r>
            <a:r>
              <a:rPr lang="zh-CN" altLang="en-US" sz="20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感应电荷量</a:t>
            </a:r>
            <a:endParaRPr lang="zh-CN" altLang="en-US" sz="20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242060" y="3507740"/>
            <a:ext cx="349631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相邻阳极条感应</a:t>
            </a:r>
            <a:r>
              <a:rPr lang="zh-CN" altLang="en-US" sz="20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电荷分布</a:t>
            </a:r>
            <a:endParaRPr lang="zh-CN" altLang="en-US" sz="20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242060" y="4755515"/>
            <a:ext cx="4224020" cy="6127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sz="200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阳极</a:t>
            </a:r>
            <a:r>
              <a:rPr sz="200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条间</a:t>
            </a:r>
            <a:r>
              <a:rPr sz="20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插值</a:t>
            </a:r>
            <a:r>
              <a:rPr lang="zh-CN" sz="20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，提升位置分辨率</a:t>
            </a:r>
            <a:endParaRPr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endParaRPr lang="zh-CN" altLang="en-US" sz="2000" dirty="0"/>
          </a:p>
        </p:txBody>
      </p:sp>
      <p:sp>
        <p:nvSpPr>
          <p:cNvPr id="28" name="下箭头 27"/>
          <p:cNvSpPr/>
          <p:nvPr/>
        </p:nvSpPr>
        <p:spPr>
          <a:xfrm>
            <a:off x="2787015" y="2995930"/>
            <a:ext cx="421005" cy="427355"/>
          </a:xfrm>
          <a:prstGeom prst="downArrow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18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下箭头 15"/>
          <p:cNvSpPr/>
          <p:nvPr/>
        </p:nvSpPr>
        <p:spPr>
          <a:xfrm>
            <a:off x="2806065" y="4281805"/>
            <a:ext cx="401955" cy="395605"/>
          </a:xfrm>
          <a:prstGeom prst="downArrow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18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文本框 16"/>
              <p:cNvSpPr txBox="1"/>
              <p:nvPr/>
            </p:nvSpPr>
            <p:spPr>
              <a:xfrm>
                <a:off x="7037006" y="4197287"/>
                <a:ext cx="1898650" cy="122809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i="1" dirty="0" smtClean="0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i="1" dirty="0" smtClean="0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altLang="zh-CN" sz="2400" i="1" dirty="0" smtClean="0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US" altLang="zh-CN" sz="2400" i="1" dirty="0" smtClean="0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i="1" dirty="0" smtClean="0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en-US" altLang="zh-CN" sz="2400" i="1" dirty="0" smtClean="0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altLang="zh-CN" sz="2400" i="1" dirty="0" smtClean="0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400" i="1" dirty="0" smtClean="0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lang="en-US" altLang="zh-CN" sz="2400" i="1" dirty="0" smtClean="0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altLang="zh-CN" sz="2400" i="1" dirty="0" smtClean="0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∙</m:t>
                              </m:r>
                              <m:sSub>
                                <m:sSubPr>
                                  <m:ctrlPr>
                                    <a:rPr lang="en-US" altLang="zh-CN" sz="2400" i="1" dirty="0" smtClean="0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400" i="1" dirty="0" smtClean="0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altLang="zh-CN" sz="2400" i="1" dirty="0" smtClean="0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en-US" altLang="zh-CN" sz="2400" i="1" dirty="0" smtClean="0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altLang="zh-CN" sz="2400" i="1" dirty="0" smtClean="0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400" i="1" dirty="0" smtClean="0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lang="en-US" altLang="zh-CN" sz="2400" i="1" dirty="0" smtClean="0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</m:oMath>
                  </m:oMathPara>
                </a14:m>
                <a:endParaRPr lang="zh-CN" altLang="en-US" sz="2400" dirty="0"/>
              </a:p>
            </p:txBody>
          </p:sp>
        </mc:Choice>
        <mc:Fallback>
          <p:sp>
            <p:nvSpPr>
              <p:cNvPr id="17" name="文本框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7006" y="4197287"/>
                <a:ext cx="1898650" cy="1228090"/>
              </a:xfrm>
              <a:prstGeom prst="rect">
                <a:avLst/>
              </a:prstGeom>
              <a:blipFill rotWithShape="1">
                <a:blip r:embed="rId2"/>
                <a:stretch>
                  <a:fillRect l="-30" t="-47" r="-3114" b="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文本框 17"/>
          <p:cNvSpPr txBox="1"/>
          <p:nvPr/>
        </p:nvSpPr>
        <p:spPr>
          <a:xfrm>
            <a:off x="958215" y="1167130"/>
            <a:ext cx="4064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基本原理：</a:t>
            </a:r>
            <a:endParaRPr lang="zh-CN" altLang="en-US" sz="24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电荷重心法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347200" y="6519863"/>
            <a:ext cx="2844800" cy="338137"/>
          </a:xfrm>
        </p:spPr>
        <p:txBody>
          <a:bodyPr/>
          <a:lstStyle/>
          <a:p>
            <a:fld id="{14AA028F-72E1-4808-9DD3-2CE970B1B937}" type="slidenum">
              <a:rPr lang="zh-CN" altLang="en-US" smtClean="0"/>
            </a:fld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270006" y="1084479"/>
            <a:ext cx="8772394" cy="1497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直接插值的问题：</a:t>
            </a:r>
            <a:endParaRPr lang="zh-CN" altLang="en-US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sz="2000" b="1" dirty="0" err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阳极条间距大于电荷簇团尺度时</a:t>
            </a:r>
            <a:r>
              <a:rPr sz="2000" b="1" dirty="0" err="1">
                <a:solidFill>
                  <a:srgbClr val="12395B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，</a:t>
            </a:r>
            <a:r>
              <a:rPr sz="2000" dirty="0" err="1">
                <a:solidFill>
                  <a:srgbClr val="273F5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电荷簇团主要覆盖单根或相邻少量阳极条</a:t>
            </a:r>
            <a:endParaRPr sz="2000" dirty="0">
              <a:solidFill>
                <a:srgbClr val="273F5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sz="2000" b="1" dirty="0" err="1">
                <a:solidFill>
                  <a:srgbClr val="12395B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事件更易落在原始条坐标，</a:t>
            </a:r>
            <a:r>
              <a:rPr sz="2000" b="1" dirty="0" err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原坐标与虚拟坐标</a:t>
            </a:r>
            <a:r>
              <a:rPr sz="2000" b="1" dirty="0" err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计数呈高低交替</a:t>
            </a:r>
            <a:r>
              <a:rPr sz="2000" b="1" dirty="0">
                <a:solidFill>
                  <a:srgbClr val="12395B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。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53041" y="4165842"/>
            <a:ext cx="2833370" cy="134747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5579966" y="2968759"/>
            <a:ext cx="17983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dirty="0">
                <a:latin typeface="黑体" panose="02010609060101010101" pitchFamily="49" charset="-122"/>
                <a:ea typeface="黑体" panose="02010609060101010101" pitchFamily="49" charset="-122"/>
              </a:rPr>
              <a:t>落点计数</a:t>
            </a:r>
            <a:endParaRPr lang="zh-CN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042400" y="1755293"/>
            <a:ext cx="1964690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64x64</a:t>
            </a:r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原分辨率</a:t>
            </a:r>
            <a:endParaRPr lang="zh-CN" altLang="zh-CN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8676640" y="3973543"/>
            <a:ext cx="2696210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127x127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虚拟像素间插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658478" y="5625718"/>
            <a:ext cx="3312801" cy="442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直接间插后出现周期性暗条带</a:t>
            </a:r>
            <a:endParaRPr lang="zh-CN" altLang="en-US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279" y="2262023"/>
            <a:ext cx="1798321" cy="171152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279" y="4446707"/>
            <a:ext cx="1726739" cy="1703942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 bwMode="auto">
          <a:xfrm>
            <a:off x="1853552" y="3167365"/>
            <a:ext cx="1022350" cy="95250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606431" y="3167365"/>
            <a:ext cx="1022350" cy="95250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矩形 13"/>
          <p:cNvSpPr/>
          <p:nvPr/>
        </p:nvSpPr>
        <p:spPr bwMode="auto">
          <a:xfrm>
            <a:off x="3109756" y="3167365"/>
            <a:ext cx="1022350" cy="95250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流程图: 接点 14"/>
          <p:cNvSpPr/>
          <p:nvPr/>
        </p:nvSpPr>
        <p:spPr bwMode="auto">
          <a:xfrm>
            <a:off x="1923610" y="2716320"/>
            <a:ext cx="217777" cy="334273"/>
          </a:xfrm>
          <a:prstGeom prst="flowChartConnector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7" name="图片 14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2994" y="3290262"/>
            <a:ext cx="624076" cy="1030913"/>
          </a:xfrm>
          <a:prstGeom prst="rect">
            <a:avLst/>
          </a:prstGeom>
        </p:spPr>
      </p:pic>
      <p:pic>
        <p:nvPicPr>
          <p:cNvPr id="19" name="图片 14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989" y="3404447"/>
            <a:ext cx="624077" cy="194078"/>
          </a:xfrm>
          <a:prstGeom prst="rect">
            <a:avLst/>
          </a:prstGeom>
        </p:spPr>
      </p:pic>
      <p:cxnSp>
        <p:nvCxnSpPr>
          <p:cNvPr id="21" name="直接连接符 20"/>
          <p:cNvCxnSpPr/>
          <p:nvPr/>
        </p:nvCxnSpPr>
        <p:spPr bwMode="auto">
          <a:xfrm>
            <a:off x="606431" y="4950415"/>
            <a:ext cx="3719517" cy="0"/>
          </a:xfrm>
          <a:prstGeom prst="line">
            <a:avLst/>
          </a:prstGeom>
          <a:solidFill>
            <a:srgbClr val="FFFFFF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23" name="图片 14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2994" y="4385995"/>
            <a:ext cx="864247" cy="871744"/>
          </a:xfrm>
          <a:prstGeom prst="rect">
            <a:avLst/>
          </a:prstGeom>
        </p:spPr>
      </p:pic>
      <p:pic>
        <p:nvPicPr>
          <p:cNvPr id="25" name="图片 14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6284" y="5020586"/>
            <a:ext cx="737698" cy="136792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3180195" y="4842399"/>
            <a:ext cx="1524000" cy="495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/>
              <a:t>噪声阈</a:t>
            </a:r>
            <a:endParaRPr lang="zh-CN" altLang="en-US" sz="2000" dirty="0"/>
          </a:p>
        </p:txBody>
      </p:sp>
      <p:pic>
        <p:nvPicPr>
          <p:cNvPr id="28" name="图片 14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32499" y="5402804"/>
            <a:ext cx="664455" cy="44435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93180" y="152400"/>
            <a:ext cx="9746343" cy="838200"/>
          </a:xfrm>
        </p:spPr>
        <p:txBody>
          <a:bodyPr/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电荷重心法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347200" y="6519863"/>
            <a:ext cx="2844800" cy="338137"/>
          </a:xfrm>
        </p:spPr>
        <p:txBody>
          <a:bodyPr/>
          <a:lstStyle/>
          <a:p>
            <a:fld id="{14AA028F-72E1-4808-9DD3-2CE970B1B937}" type="slidenum">
              <a:rPr lang="zh-CN" altLang="en-US" smtClean="0"/>
            </a:fld>
            <a:endParaRPr lang="zh-CN" altLang="en-US" dirty="0"/>
          </a:p>
        </p:txBody>
      </p:sp>
      <p:sp>
        <p:nvSpPr>
          <p:cNvPr id="9" name="文本框 8"/>
          <p:cNvSpPr txBox="1"/>
          <p:nvPr/>
        </p:nvSpPr>
        <p:spPr>
          <a:xfrm>
            <a:off x="400487" y="979749"/>
            <a:ext cx="1784989" cy="559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解决办法：</a:t>
            </a:r>
            <a:endParaRPr lang="zh-CN" altLang="en-US" sz="24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1134704" y="3789307"/>
          <a:ext cx="117475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950"/>
                <a:gridCol w="234950"/>
                <a:gridCol w="234950"/>
                <a:gridCol w="234950"/>
                <a:gridCol w="234950"/>
              </a:tblGrid>
              <a:tr h="342392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highlight>
                          <a:srgbClr val="C0C0C0"/>
                        </a:highlight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highlight>
                          <a:srgbClr val="C0C0C0"/>
                        </a:highlight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highlight>
                          <a:srgbClr val="C0C0C0"/>
                        </a:highlight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highlight>
                          <a:srgbClr val="C0C0C0"/>
                        </a:highlight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42392">
                <a:tc>
                  <a:txBody>
                    <a:bodyPr/>
                    <a:lstStyle/>
                    <a:p>
                      <a:endParaRPr lang="zh-CN" altLang="en-US" dirty="0">
                        <a:highlight>
                          <a:srgbClr val="C0C0C0"/>
                        </a:highlight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highlight>
                          <a:srgbClr val="C0C0C0"/>
                        </a:highlight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highlight>
                          <a:srgbClr val="C0C0C0"/>
                        </a:highlight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highlight>
                          <a:srgbClr val="C0C0C0"/>
                        </a:highlight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highlight>
                          <a:srgbClr val="C0C0C0"/>
                        </a:highlight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42392">
                <a:tc>
                  <a:txBody>
                    <a:bodyPr/>
                    <a:lstStyle/>
                    <a:p>
                      <a:endParaRPr lang="zh-CN" altLang="en-US">
                        <a:highlight>
                          <a:srgbClr val="C0C0C0"/>
                        </a:highlight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highlight>
                          <a:srgbClr val="C0C0C0"/>
                        </a:highlight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highlight>
                          <a:srgbClr val="C0C0C0"/>
                        </a:highlight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highlight>
                          <a:srgbClr val="C0C0C0"/>
                        </a:highlight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highlight>
                          <a:srgbClr val="C0C0C0"/>
                        </a:highlight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42392">
                <a:tc>
                  <a:txBody>
                    <a:bodyPr/>
                    <a:lstStyle/>
                    <a:p>
                      <a:endParaRPr lang="zh-CN" altLang="en-US">
                        <a:highlight>
                          <a:srgbClr val="C0C0C0"/>
                        </a:highlight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highlight>
                          <a:srgbClr val="C0C0C0"/>
                        </a:highlight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highlight>
                          <a:srgbClr val="C0C0C0"/>
                        </a:highlight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highlight>
                          <a:srgbClr val="C0C0C0"/>
                        </a:highlight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highlight>
                          <a:srgbClr val="C0C0C0"/>
                        </a:highlight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42392">
                <a:tc>
                  <a:txBody>
                    <a:bodyPr/>
                    <a:lstStyle/>
                    <a:p>
                      <a:endParaRPr lang="zh-CN" altLang="en-US">
                        <a:highlight>
                          <a:srgbClr val="C0C0C0"/>
                        </a:highlight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highlight>
                          <a:srgbClr val="C0C0C0"/>
                        </a:highlight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highlight>
                          <a:srgbClr val="C0C0C0"/>
                        </a:highlight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highlight>
                          <a:srgbClr val="C0C0C0"/>
                        </a:highlight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highlight>
                          <a:srgbClr val="C0C0C0"/>
                        </a:highlight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1358906" y="1640547"/>
          <a:ext cx="692150" cy="1049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2150"/>
              </a:tblGrid>
              <a:tr h="104932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7" name="文本框 16"/>
          <p:cNvSpPr txBox="1"/>
          <p:nvPr/>
        </p:nvSpPr>
        <p:spPr>
          <a:xfrm>
            <a:off x="1016903" y="2792164"/>
            <a:ext cx="15101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64x64 BRAM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730250" y="6009428"/>
            <a:ext cx="21050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190x190 BRAM</a:t>
            </a:r>
            <a:endParaRPr lang="en-US" altLang="zh-CN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</a:t>
            </a:r>
            <a:r>
              <a:rPr lang="zh-CN" altLang="en-US" dirty="0">
                <a:latin typeface="Calibri" panose="020F0502020204030204" pitchFamily="34" charset="0"/>
                <a:cs typeface="Calibri" panose="020F0502020204030204" pitchFamily="34" charset="0"/>
              </a:rPr>
              <a:t>（</a:t>
            </a:r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5x5</a:t>
            </a:r>
            <a:r>
              <a:rPr lang="zh-CN" altLang="en-US" dirty="0">
                <a:latin typeface="Calibri" panose="020F0502020204030204" pitchFamily="34" charset="0"/>
                <a:cs typeface="Calibri" panose="020F0502020204030204" pitchFamily="34" charset="0"/>
              </a:rPr>
              <a:t>）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箭头: 下 19"/>
          <p:cNvSpPr/>
          <p:nvPr/>
        </p:nvSpPr>
        <p:spPr bwMode="auto">
          <a:xfrm>
            <a:off x="1562411" y="3112464"/>
            <a:ext cx="246069" cy="257070"/>
          </a:xfrm>
          <a:prstGeom prst="downArrow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4" name="表格 23"/>
          <p:cNvGraphicFramePr>
            <a:graphicFrameLocks noGrp="1"/>
          </p:cNvGraphicFramePr>
          <p:nvPr/>
        </p:nvGraphicFramePr>
        <p:xfrm>
          <a:off x="3232156" y="3789306"/>
          <a:ext cx="117475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950"/>
                <a:gridCol w="234950"/>
                <a:gridCol w="234950"/>
                <a:gridCol w="234950"/>
                <a:gridCol w="234950"/>
              </a:tblGrid>
              <a:tr h="342392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highlight>
                          <a:srgbClr val="C0C0C0"/>
                        </a:highlight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highlight>
                          <a:srgbClr val="C0C0C0"/>
                        </a:highlight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highlight>
                          <a:srgbClr val="C0C0C0"/>
                        </a:highlight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highlight>
                          <a:srgbClr val="C0C0C0"/>
                        </a:highlight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42392">
                <a:tc>
                  <a:txBody>
                    <a:bodyPr/>
                    <a:lstStyle/>
                    <a:p>
                      <a:endParaRPr lang="zh-CN" altLang="en-US" dirty="0">
                        <a:highlight>
                          <a:srgbClr val="C0C0C0"/>
                        </a:highlight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highlight>
                          <a:srgbClr val="C0C0C0"/>
                        </a:highlight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highlight>
                          <a:srgbClr val="C0C0C0"/>
                        </a:highlight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highlight>
                          <a:srgbClr val="C0C0C0"/>
                        </a:highlight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highlight>
                          <a:srgbClr val="C0C0C0"/>
                        </a:highlight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42392">
                <a:tc>
                  <a:txBody>
                    <a:bodyPr/>
                    <a:lstStyle/>
                    <a:p>
                      <a:endParaRPr lang="zh-CN" altLang="en-US">
                        <a:highlight>
                          <a:srgbClr val="C0C0C0"/>
                        </a:highlight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highlight>
                          <a:srgbClr val="C0C0C0"/>
                        </a:highlight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highlight>
                          <a:srgbClr val="C0C0C0"/>
                        </a:highlight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highlight>
                          <a:srgbClr val="C0C0C0"/>
                        </a:highlight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highlight>
                          <a:srgbClr val="C0C0C0"/>
                        </a:highlight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42392">
                <a:tc>
                  <a:txBody>
                    <a:bodyPr/>
                    <a:lstStyle/>
                    <a:p>
                      <a:endParaRPr lang="zh-CN" altLang="en-US">
                        <a:highlight>
                          <a:srgbClr val="C0C0C0"/>
                        </a:highlight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highlight>
                          <a:srgbClr val="C0C0C0"/>
                        </a:highlight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highlight>
                          <a:srgbClr val="C0C0C0"/>
                        </a:highlight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highlight>
                          <a:srgbClr val="C0C0C0"/>
                        </a:highlight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highlight>
                          <a:srgbClr val="C0C0C0"/>
                        </a:highlight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42392">
                <a:tc>
                  <a:txBody>
                    <a:bodyPr/>
                    <a:lstStyle/>
                    <a:p>
                      <a:endParaRPr lang="zh-CN" altLang="en-US">
                        <a:highlight>
                          <a:srgbClr val="C0C0C0"/>
                        </a:highlight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highlight>
                          <a:srgbClr val="C0C0C0"/>
                        </a:highlight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highlight>
                          <a:srgbClr val="C0C0C0"/>
                        </a:highlight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highlight>
                          <a:srgbClr val="C0C0C0"/>
                        </a:highlight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highlight>
                          <a:srgbClr val="C0C0C0"/>
                        </a:highlight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27" name="直接箭头连接符 26"/>
          <p:cNvCxnSpPr/>
          <p:nvPr/>
        </p:nvCxnSpPr>
        <p:spPr bwMode="auto">
          <a:xfrm>
            <a:off x="2599046" y="4717451"/>
            <a:ext cx="577850" cy="0"/>
          </a:xfrm>
          <a:prstGeom prst="straightConnector1">
            <a:avLst/>
          </a:prstGeom>
          <a:solidFill>
            <a:srgbClr val="FFFF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</p:spPr>
      </p:cxnSp>
      <p:pic>
        <p:nvPicPr>
          <p:cNvPr id="67" name="图片 6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41741" y="5339795"/>
            <a:ext cx="842705" cy="1300842"/>
          </a:xfrm>
          <a:prstGeom prst="rect">
            <a:avLst/>
          </a:prstGeom>
        </p:spPr>
      </p:pic>
      <p:pic>
        <p:nvPicPr>
          <p:cNvPr id="69" name="图片 6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5289" y="3901791"/>
            <a:ext cx="827327" cy="1289511"/>
          </a:xfrm>
          <a:prstGeom prst="rect">
            <a:avLst/>
          </a:prstGeom>
        </p:spPr>
      </p:pic>
      <p:pic>
        <p:nvPicPr>
          <p:cNvPr id="71" name="图片 7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1741" y="2459795"/>
            <a:ext cx="827183" cy="1293503"/>
          </a:xfrm>
          <a:prstGeom prst="rect">
            <a:avLst/>
          </a:prstGeom>
        </p:spPr>
      </p:pic>
      <p:pic>
        <p:nvPicPr>
          <p:cNvPr id="73" name="图片 7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1741" y="1031437"/>
            <a:ext cx="822240" cy="1293504"/>
          </a:xfrm>
          <a:prstGeom prst="rect">
            <a:avLst/>
          </a:prstGeom>
        </p:spPr>
      </p:pic>
      <p:graphicFrame>
        <p:nvGraphicFramePr>
          <p:cNvPr id="77" name="表格 76"/>
          <p:cNvGraphicFramePr>
            <a:graphicFrameLocks noGrp="1"/>
          </p:cNvGraphicFramePr>
          <p:nvPr/>
        </p:nvGraphicFramePr>
        <p:xfrm>
          <a:off x="888635" y="4519143"/>
          <a:ext cx="246069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069"/>
              </a:tblGrid>
              <a:tr h="348512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9" name="表格 78"/>
          <p:cNvGraphicFramePr>
            <a:graphicFrameLocks noGrp="1"/>
          </p:cNvGraphicFramePr>
          <p:nvPr/>
        </p:nvGraphicFramePr>
        <p:xfrm>
          <a:off x="2309453" y="4534571"/>
          <a:ext cx="246069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069"/>
              </a:tblGrid>
              <a:tr h="350332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1" name="表格 80"/>
          <p:cNvGraphicFramePr>
            <a:graphicFrameLocks noGrp="1"/>
          </p:cNvGraphicFramePr>
          <p:nvPr/>
        </p:nvGraphicFramePr>
        <p:xfrm>
          <a:off x="2309453" y="3423546"/>
          <a:ext cx="246069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069"/>
              </a:tblGrid>
              <a:tr h="36576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3" name="表格 82"/>
          <p:cNvGraphicFramePr>
            <a:graphicFrameLocks noGrp="1"/>
          </p:cNvGraphicFramePr>
          <p:nvPr/>
        </p:nvGraphicFramePr>
        <p:xfrm>
          <a:off x="888635" y="3423546"/>
          <a:ext cx="246069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069"/>
              </a:tblGrid>
              <a:tr h="343094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7" name="表格 86"/>
          <p:cNvGraphicFramePr>
            <a:graphicFrameLocks noGrp="1"/>
          </p:cNvGraphicFramePr>
          <p:nvPr/>
        </p:nvGraphicFramePr>
        <p:xfrm>
          <a:off x="888635" y="5614739"/>
          <a:ext cx="228971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971"/>
              </a:tblGrid>
              <a:tr h="311224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9" name="表格 88"/>
          <p:cNvGraphicFramePr>
            <a:graphicFrameLocks noGrp="1"/>
          </p:cNvGraphicFramePr>
          <p:nvPr/>
        </p:nvGraphicFramePr>
        <p:xfrm>
          <a:off x="2309453" y="5630887"/>
          <a:ext cx="228971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971"/>
              </a:tblGrid>
              <a:tr h="311224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1" name="表格 90"/>
          <p:cNvGraphicFramePr>
            <a:graphicFrameLocks noGrp="1"/>
          </p:cNvGraphicFramePr>
          <p:nvPr/>
        </p:nvGraphicFramePr>
        <p:xfrm>
          <a:off x="1599044" y="5630887"/>
          <a:ext cx="228971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971"/>
              </a:tblGrid>
              <a:tr h="311224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3" name="表格 92"/>
          <p:cNvGraphicFramePr>
            <a:graphicFrameLocks noGrp="1"/>
          </p:cNvGraphicFramePr>
          <p:nvPr/>
        </p:nvGraphicFramePr>
        <p:xfrm>
          <a:off x="1599044" y="3409083"/>
          <a:ext cx="228971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971"/>
              </a:tblGrid>
              <a:tr h="311224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cxnSp>
        <p:nvCxnSpPr>
          <p:cNvPr id="95" name="直接箭头连接符 94"/>
          <p:cNvCxnSpPr/>
          <p:nvPr/>
        </p:nvCxnSpPr>
        <p:spPr bwMode="auto">
          <a:xfrm flipH="1">
            <a:off x="1726577" y="2393470"/>
            <a:ext cx="1037445" cy="2272232"/>
          </a:xfrm>
          <a:prstGeom prst="straightConnector1">
            <a:avLst/>
          </a:prstGeom>
          <a:solidFill>
            <a:srgbClr val="FFFF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</p:spPr>
      </p:cxnSp>
      <p:cxnSp>
        <p:nvCxnSpPr>
          <p:cNvPr id="98" name="直接箭头连接符 97"/>
          <p:cNvCxnSpPr/>
          <p:nvPr/>
        </p:nvCxnSpPr>
        <p:spPr bwMode="auto">
          <a:xfrm flipH="1">
            <a:off x="1947183" y="2837426"/>
            <a:ext cx="838943" cy="1841056"/>
          </a:xfrm>
          <a:prstGeom prst="straightConnector1">
            <a:avLst/>
          </a:prstGeom>
          <a:solidFill>
            <a:srgbClr val="FFFF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</p:spPr>
      </p:cxnSp>
      <p:cxnSp>
        <p:nvCxnSpPr>
          <p:cNvPr id="99" name="直接箭头连接符 98"/>
          <p:cNvCxnSpPr/>
          <p:nvPr/>
        </p:nvCxnSpPr>
        <p:spPr bwMode="auto">
          <a:xfrm flipH="1">
            <a:off x="2185476" y="3286324"/>
            <a:ext cx="624957" cy="1371970"/>
          </a:xfrm>
          <a:prstGeom prst="straightConnector1">
            <a:avLst/>
          </a:prstGeom>
          <a:solidFill>
            <a:srgbClr val="FFFF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</p:spPr>
      </p:cxnSp>
      <p:sp>
        <p:nvSpPr>
          <p:cNvPr id="102" name="文本框 101"/>
          <p:cNvSpPr txBox="1"/>
          <p:nvPr/>
        </p:nvSpPr>
        <p:spPr>
          <a:xfrm>
            <a:off x="2801219" y="2051560"/>
            <a:ext cx="1620958" cy="4039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600" dirty="0">
                <a:latin typeface="黑体" panose="02010609060101010101" pitchFamily="49" charset="-122"/>
                <a:ea typeface="黑体" panose="02010609060101010101" pitchFamily="49" charset="-122"/>
              </a:rPr>
              <a:t>黄色：  原像素</a:t>
            </a:r>
            <a:endParaRPr lang="zh-CN" altLang="en-US" sz="16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4" name="文本框 103"/>
          <p:cNvSpPr txBox="1"/>
          <p:nvPr/>
        </p:nvSpPr>
        <p:spPr>
          <a:xfrm>
            <a:off x="2788750" y="2510991"/>
            <a:ext cx="3467616" cy="4039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600" dirty="0">
                <a:latin typeface="黑体" panose="02010609060101010101" pitchFamily="49" charset="-122"/>
                <a:ea typeface="黑体" panose="02010609060101010101" pitchFamily="49" charset="-122"/>
              </a:rPr>
              <a:t>深灰色：虚拟像素</a:t>
            </a:r>
            <a:r>
              <a:rPr lang="en-US" altLang="zh-CN" sz="1600" dirty="0"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en-US" sz="1600" dirty="0">
                <a:latin typeface="黑体" panose="02010609060101010101" pitchFamily="49" charset="-122"/>
                <a:ea typeface="黑体" panose="02010609060101010101" pitchFamily="49" charset="-122"/>
              </a:rPr>
              <a:t>邻近中央原像素</a:t>
            </a:r>
            <a:r>
              <a:rPr lang="en-US" altLang="zh-CN" sz="1600" dirty="0"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  <a:endParaRPr lang="zh-CN" altLang="en-US" sz="16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6" name="文本框 105"/>
          <p:cNvSpPr txBox="1"/>
          <p:nvPr/>
        </p:nvSpPr>
        <p:spPr>
          <a:xfrm>
            <a:off x="2788562" y="2968703"/>
            <a:ext cx="3467616" cy="4039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600" dirty="0">
                <a:latin typeface="黑体" panose="02010609060101010101" pitchFamily="49" charset="-122"/>
                <a:ea typeface="黑体" panose="02010609060101010101" pitchFamily="49" charset="-122"/>
              </a:rPr>
              <a:t>浅灰色：虚拟像素</a:t>
            </a:r>
            <a:r>
              <a:rPr lang="en-US" altLang="zh-CN" sz="1600" dirty="0"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en-US" sz="1600" dirty="0">
                <a:latin typeface="黑体" panose="02010609060101010101" pitchFamily="49" charset="-122"/>
                <a:ea typeface="黑体" panose="02010609060101010101" pitchFamily="49" charset="-122"/>
              </a:rPr>
              <a:t>邻近外围原像素</a:t>
            </a:r>
            <a:r>
              <a:rPr lang="en-US" altLang="zh-CN" sz="1600" dirty="0"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  <a:endParaRPr lang="zh-CN" altLang="en-US" sz="16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aphicFrame>
        <p:nvGraphicFramePr>
          <p:cNvPr id="107" name="表格 106"/>
          <p:cNvGraphicFramePr>
            <a:graphicFrameLocks noGrp="1"/>
          </p:cNvGraphicFramePr>
          <p:nvPr/>
        </p:nvGraphicFramePr>
        <p:xfrm>
          <a:off x="9803492" y="1301788"/>
          <a:ext cx="523870" cy="7528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935"/>
                <a:gridCol w="261935"/>
              </a:tblGrid>
              <a:tr h="376401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376401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1" name="表格 110"/>
          <p:cNvGraphicFramePr>
            <a:graphicFrameLocks noGrp="1"/>
          </p:cNvGraphicFramePr>
          <p:nvPr/>
        </p:nvGraphicFramePr>
        <p:xfrm>
          <a:off x="6553037" y="3479471"/>
          <a:ext cx="523870" cy="763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3870"/>
              </a:tblGrid>
              <a:tr h="763432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2" name="矩形 111"/>
          <p:cNvSpPr/>
          <p:nvPr/>
        </p:nvSpPr>
        <p:spPr bwMode="auto">
          <a:xfrm>
            <a:off x="9803491" y="1313490"/>
            <a:ext cx="261936" cy="313715"/>
          </a:xfrm>
          <a:prstGeom prst="rect">
            <a:avLst/>
          </a:prstGeom>
          <a:solidFill>
            <a:srgbClr val="FFFFFF">
              <a:alpha val="0"/>
            </a:srgbClr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14" name="表格 113"/>
          <p:cNvGraphicFramePr>
            <a:graphicFrameLocks noGrp="1"/>
          </p:cNvGraphicFramePr>
          <p:nvPr/>
        </p:nvGraphicFramePr>
        <p:xfrm>
          <a:off x="9803492" y="2641446"/>
          <a:ext cx="523870" cy="7528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935"/>
                <a:gridCol w="261935"/>
              </a:tblGrid>
              <a:tr h="376401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376401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6" name="矩形 115"/>
          <p:cNvSpPr/>
          <p:nvPr/>
        </p:nvSpPr>
        <p:spPr bwMode="auto">
          <a:xfrm>
            <a:off x="10065427" y="2654988"/>
            <a:ext cx="261936" cy="313715"/>
          </a:xfrm>
          <a:prstGeom prst="rect">
            <a:avLst/>
          </a:prstGeom>
          <a:solidFill>
            <a:srgbClr val="FFFFFF">
              <a:alpha val="0"/>
            </a:srgbClr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18" name="表格 117"/>
          <p:cNvGraphicFramePr>
            <a:graphicFrameLocks noGrp="1"/>
          </p:cNvGraphicFramePr>
          <p:nvPr/>
        </p:nvGraphicFramePr>
        <p:xfrm>
          <a:off x="9803492" y="4138675"/>
          <a:ext cx="523870" cy="7528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935"/>
                <a:gridCol w="261935"/>
              </a:tblGrid>
              <a:tr h="376401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376401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0" name="矩形 119"/>
          <p:cNvSpPr/>
          <p:nvPr/>
        </p:nvSpPr>
        <p:spPr bwMode="auto">
          <a:xfrm>
            <a:off x="10065426" y="4527499"/>
            <a:ext cx="261936" cy="359490"/>
          </a:xfrm>
          <a:prstGeom prst="rect">
            <a:avLst/>
          </a:prstGeom>
          <a:solidFill>
            <a:srgbClr val="FFFFFF">
              <a:alpha val="0"/>
            </a:srgbClr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22" name="表格 121"/>
          <p:cNvGraphicFramePr>
            <a:graphicFrameLocks noGrp="1"/>
          </p:cNvGraphicFramePr>
          <p:nvPr/>
        </p:nvGraphicFramePr>
        <p:xfrm>
          <a:off x="9803491" y="5613815"/>
          <a:ext cx="523870" cy="7528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935"/>
                <a:gridCol w="261935"/>
              </a:tblGrid>
              <a:tr h="376401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376401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4" name="矩形 123"/>
          <p:cNvSpPr/>
          <p:nvPr/>
        </p:nvSpPr>
        <p:spPr bwMode="auto">
          <a:xfrm>
            <a:off x="9803491" y="6005538"/>
            <a:ext cx="261936" cy="359490"/>
          </a:xfrm>
          <a:prstGeom prst="rect">
            <a:avLst/>
          </a:prstGeom>
          <a:solidFill>
            <a:srgbClr val="FFFFFF">
              <a:alpha val="0"/>
            </a:srgbClr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5" name="左大括号 124"/>
          <p:cNvSpPr/>
          <p:nvPr/>
        </p:nvSpPr>
        <p:spPr bwMode="auto">
          <a:xfrm>
            <a:off x="7243100" y="1680446"/>
            <a:ext cx="299103" cy="4325092"/>
          </a:xfrm>
          <a:prstGeom prst="leftBrace">
            <a:avLst/>
          </a:prstGeom>
          <a:solidFill>
            <a:srgbClr val="FFFF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27" name="直接箭头连接符 126"/>
          <p:cNvCxnSpPr/>
          <p:nvPr/>
        </p:nvCxnSpPr>
        <p:spPr bwMode="auto">
          <a:xfrm>
            <a:off x="7389299" y="3133650"/>
            <a:ext cx="490705" cy="0"/>
          </a:xfrm>
          <a:prstGeom prst="straightConnector1">
            <a:avLst/>
          </a:prstGeom>
          <a:solidFill>
            <a:srgbClr val="FFFF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</p:spPr>
      </p:cxnSp>
      <p:cxnSp>
        <p:nvCxnSpPr>
          <p:cNvPr id="128" name="直接箭头连接符 127"/>
          <p:cNvCxnSpPr/>
          <p:nvPr/>
        </p:nvCxnSpPr>
        <p:spPr bwMode="auto">
          <a:xfrm>
            <a:off x="7389299" y="4542015"/>
            <a:ext cx="490705" cy="0"/>
          </a:xfrm>
          <a:prstGeom prst="straightConnector1">
            <a:avLst/>
          </a:prstGeom>
          <a:solidFill>
            <a:srgbClr val="FFFF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</p:spPr>
      </p:cxnSp>
      <p:cxnSp>
        <p:nvCxnSpPr>
          <p:cNvPr id="129" name="直接箭头连接符 128"/>
          <p:cNvCxnSpPr/>
          <p:nvPr/>
        </p:nvCxnSpPr>
        <p:spPr bwMode="auto">
          <a:xfrm>
            <a:off x="7542203" y="6005538"/>
            <a:ext cx="337801" cy="0"/>
          </a:xfrm>
          <a:prstGeom prst="straightConnector1">
            <a:avLst/>
          </a:prstGeom>
          <a:solidFill>
            <a:srgbClr val="FFFF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</p:spPr>
      </p:cxnSp>
      <p:cxnSp>
        <p:nvCxnSpPr>
          <p:cNvPr id="130" name="直接箭头连接符 129"/>
          <p:cNvCxnSpPr/>
          <p:nvPr/>
        </p:nvCxnSpPr>
        <p:spPr bwMode="auto">
          <a:xfrm>
            <a:off x="7542203" y="1680446"/>
            <a:ext cx="337801" cy="0"/>
          </a:xfrm>
          <a:prstGeom prst="straightConnector1">
            <a:avLst/>
          </a:prstGeom>
          <a:solidFill>
            <a:srgbClr val="FFFF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</p:spPr>
      </p:cxnSp>
      <p:sp>
        <p:nvSpPr>
          <p:cNvPr id="134" name="文本框 133"/>
          <p:cNvSpPr txBox="1"/>
          <p:nvPr/>
        </p:nvSpPr>
        <p:spPr>
          <a:xfrm>
            <a:off x="6528344" y="3584571"/>
            <a:ext cx="535724" cy="464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100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5" name="文本框 134"/>
          <p:cNvSpPr txBox="1"/>
          <p:nvPr/>
        </p:nvSpPr>
        <p:spPr>
          <a:xfrm>
            <a:off x="8098711" y="1031437"/>
            <a:ext cx="495649" cy="382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15%</a:t>
            </a:r>
            <a:endParaRPr lang="zh-CN" altLang="en-US" sz="1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7" name="文本框 136"/>
          <p:cNvSpPr txBox="1"/>
          <p:nvPr/>
        </p:nvSpPr>
        <p:spPr>
          <a:xfrm>
            <a:off x="8521105" y="2451222"/>
            <a:ext cx="495649" cy="382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20%</a:t>
            </a:r>
            <a:endParaRPr lang="zh-CN" altLang="en-US" sz="1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9" name="文本框 138"/>
          <p:cNvSpPr txBox="1"/>
          <p:nvPr/>
        </p:nvSpPr>
        <p:spPr>
          <a:xfrm>
            <a:off x="8506994" y="4809210"/>
            <a:ext cx="523870" cy="38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35%</a:t>
            </a:r>
            <a:endParaRPr lang="zh-CN" altLang="en-US" sz="1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1" name="文本框 140"/>
          <p:cNvSpPr txBox="1"/>
          <p:nvPr/>
        </p:nvSpPr>
        <p:spPr>
          <a:xfrm>
            <a:off x="8098711" y="6226975"/>
            <a:ext cx="523870" cy="38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30%</a:t>
            </a:r>
            <a:endParaRPr lang="zh-CN" altLang="en-US" sz="1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43" name="直接箭头连接符 142"/>
          <p:cNvCxnSpPr/>
          <p:nvPr/>
        </p:nvCxnSpPr>
        <p:spPr bwMode="auto">
          <a:xfrm>
            <a:off x="9176428" y="1678189"/>
            <a:ext cx="381000" cy="0"/>
          </a:xfrm>
          <a:prstGeom prst="straightConnector1">
            <a:avLst/>
          </a:prstGeom>
          <a:solidFill>
            <a:srgbClr val="FFFF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</p:spPr>
      </p:cxnSp>
      <p:cxnSp>
        <p:nvCxnSpPr>
          <p:cNvPr id="144" name="直接箭头连接符 143"/>
          <p:cNvCxnSpPr/>
          <p:nvPr/>
        </p:nvCxnSpPr>
        <p:spPr bwMode="auto">
          <a:xfrm>
            <a:off x="9176428" y="3023453"/>
            <a:ext cx="381000" cy="0"/>
          </a:xfrm>
          <a:prstGeom prst="straightConnector1">
            <a:avLst/>
          </a:prstGeom>
          <a:solidFill>
            <a:srgbClr val="FFFF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</p:spPr>
      </p:cxnSp>
      <p:cxnSp>
        <p:nvCxnSpPr>
          <p:cNvPr id="145" name="直接箭头连接符 144"/>
          <p:cNvCxnSpPr/>
          <p:nvPr/>
        </p:nvCxnSpPr>
        <p:spPr bwMode="auto">
          <a:xfrm>
            <a:off x="9176428" y="4542015"/>
            <a:ext cx="381000" cy="0"/>
          </a:xfrm>
          <a:prstGeom prst="straightConnector1">
            <a:avLst/>
          </a:prstGeom>
          <a:solidFill>
            <a:srgbClr val="FFFF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</p:spPr>
      </p:cxnSp>
      <p:cxnSp>
        <p:nvCxnSpPr>
          <p:cNvPr id="146" name="直接箭头连接符 145"/>
          <p:cNvCxnSpPr/>
          <p:nvPr/>
        </p:nvCxnSpPr>
        <p:spPr bwMode="auto">
          <a:xfrm>
            <a:off x="9176428" y="6005538"/>
            <a:ext cx="381000" cy="0"/>
          </a:xfrm>
          <a:prstGeom prst="straightConnector1">
            <a:avLst/>
          </a:prstGeom>
          <a:solidFill>
            <a:srgbClr val="FFFF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</p:spPr>
      </p:cxnSp>
      <p:sp>
        <p:nvSpPr>
          <p:cNvPr id="147" name="文本框 146"/>
          <p:cNvSpPr txBox="1"/>
          <p:nvPr/>
        </p:nvSpPr>
        <p:spPr>
          <a:xfrm>
            <a:off x="8979825" y="1296097"/>
            <a:ext cx="862737" cy="382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100X15%</a:t>
            </a:r>
            <a:endParaRPr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9" name="文本框 148"/>
          <p:cNvSpPr txBox="1"/>
          <p:nvPr/>
        </p:nvSpPr>
        <p:spPr>
          <a:xfrm>
            <a:off x="8981526" y="2642268"/>
            <a:ext cx="862737" cy="382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100X20%</a:t>
            </a:r>
            <a:endParaRPr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1" name="文本框 150"/>
          <p:cNvSpPr txBox="1"/>
          <p:nvPr/>
        </p:nvSpPr>
        <p:spPr>
          <a:xfrm>
            <a:off x="8956686" y="4160574"/>
            <a:ext cx="862737" cy="382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100X35%</a:t>
            </a:r>
            <a:endParaRPr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3" name="文本框 152"/>
          <p:cNvSpPr txBox="1"/>
          <p:nvPr/>
        </p:nvSpPr>
        <p:spPr>
          <a:xfrm>
            <a:off x="8963981" y="5613165"/>
            <a:ext cx="862737" cy="382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100X30%</a:t>
            </a:r>
            <a:endParaRPr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9750755" y="1261786"/>
            <a:ext cx="367408" cy="382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15</a:t>
            </a:r>
            <a:endParaRPr lang="zh-CN" altLang="en-US" sz="1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7" name="文本框 156"/>
          <p:cNvSpPr txBox="1"/>
          <p:nvPr/>
        </p:nvSpPr>
        <p:spPr>
          <a:xfrm>
            <a:off x="10012690" y="2592302"/>
            <a:ext cx="367408" cy="382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</a:t>
            </a:r>
            <a:endParaRPr lang="zh-CN" altLang="en-US" sz="1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9" name="文本框 158"/>
          <p:cNvSpPr txBox="1"/>
          <p:nvPr/>
        </p:nvSpPr>
        <p:spPr>
          <a:xfrm>
            <a:off x="10008719" y="4478398"/>
            <a:ext cx="367408" cy="382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35</a:t>
            </a:r>
            <a:endParaRPr lang="zh-CN" altLang="en-US" sz="1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1" name="文本框 160"/>
          <p:cNvSpPr txBox="1"/>
          <p:nvPr/>
        </p:nvSpPr>
        <p:spPr>
          <a:xfrm>
            <a:off x="9749410" y="5945812"/>
            <a:ext cx="367408" cy="382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30</a:t>
            </a:r>
            <a:endParaRPr lang="zh-CN" altLang="en-US" sz="1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63" name="表格 162"/>
          <p:cNvGraphicFramePr>
            <a:graphicFrameLocks noGrp="1"/>
          </p:cNvGraphicFramePr>
          <p:nvPr/>
        </p:nvGraphicFramePr>
        <p:xfrm>
          <a:off x="11099890" y="3466591"/>
          <a:ext cx="523870" cy="7528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935"/>
                <a:gridCol w="261935"/>
              </a:tblGrid>
              <a:tr h="376401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376401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65" name="文本框 164"/>
          <p:cNvSpPr txBox="1"/>
          <p:nvPr/>
        </p:nvSpPr>
        <p:spPr>
          <a:xfrm>
            <a:off x="11044114" y="3436920"/>
            <a:ext cx="367408" cy="382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15</a:t>
            </a:r>
            <a:endParaRPr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7" name="文本框 166"/>
          <p:cNvSpPr txBox="1"/>
          <p:nvPr/>
        </p:nvSpPr>
        <p:spPr>
          <a:xfrm>
            <a:off x="11304123" y="3434915"/>
            <a:ext cx="367408" cy="382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</a:t>
            </a:r>
            <a:endParaRPr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9" name="文本框 168"/>
          <p:cNvSpPr txBox="1"/>
          <p:nvPr/>
        </p:nvSpPr>
        <p:spPr>
          <a:xfrm>
            <a:off x="11312128" y="3817007"/>
            <a:ext cx="367408" cy="382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35</a:t>
            </a:r>
            <a:endParaRPr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1" name="文本框 170"/>
          <p:cNvSpPr txBox="1"/>
          <p:nvPr/>
        </p:nvSpPr>
        <p:spPr>
          <a:xfrm>
            <a:off x="11052119" y="3817007"/>
            <a:ext cx="367408" cy="382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30</a:t>
            </a:r>
            <a:endParaRPr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2" name="右大括号 171"/>
          <p:cNvSpPr/>
          <p:nvPr/>
        </p:nvSpPr>
        <p:spPr bwMode="auto">
          <a:xfrm>
            <a:off x="10524623" y="1662162"/>
            <a:ext cx="314900" cy="4361660"/>
          </a:xfrm>
          <a:prstGeom prst="rightBrace">
            <a:avLst/>
          </a:prstGeom>
          <a:solidFill>
            <a:srgbClr val="FFFF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5" name="文本框 184"/>
          <p:cNvSpPr txBox="1"/>
          <p:nvPr/>
        </p:nvSpPr>
        <p:spPr>
          <a:xfrm>
            <a:off x="2821607" y="5847223"/>
            <a:ext cx="2022024" cy="858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剔除原像素后的</a:t>
            </a:r>
            <a:endParaRPr lang="en-US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虚拟像素区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89" name="文本框 188"/>
          <p:cNvSpPr txBox="1"/>
          <p:nvPr/>
        </p:nvSpPr>
        <p:spPr>
          <a:xfrm>
            <a:off x="6420380" y="4384298"/>
            <a:ext cx="752129" cy="464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64x64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1" name="文本框 190"/>
          <p:cNvSpPr txBox="1"/>
          <p:nvPr/>
        </p:nvSpPr>
        <p:spPr>
          <a:xfrm>
            <a:off x="10891018" y="4372639"/>
            <a:ext cx="986167" cy="464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128x128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3" name="文本框 192"/>
          <p:cNvSpPr txBox="1"/>
          <p:nvPr/>
        </p:nvSpPr>
        <p:spPr>
          <a:xfrm>
            <a:off x="2051081" y="1475888"/>
            <a:ext cx="1620957" cy="4039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决定</a:t>
            </a:r>
            <a:r>
              <a:rPr lang="zh-CN" altLang="en-US" sz="1600" dirty="0">
                <a:latin typeface="黑体" panose="02010609060101010101" pitchFamily="49" charset="-122"/>
                <a:ea typeface="黑体" panose="02010609060101010101" pitchFamily="49" charset="-122"/>
              </a:rPr>
              <a:t>“分多少”</a:t>
            </a:r>
            <a:endParaRPr lang="zh-CN" altLang="en-US" sz="16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95" name="文本框 194"/>
          <p:cNvSpPr txBox="1"/>
          <p:nvPr/>
        </p:nvSpPr>
        <p:spPr>
          <a:xfrm>
            <a:off x="4064785" y="5481250"/>
            <a:ext cx="1620957" cy="4039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判断</a:t>
            </a:r>
            <a:r>
              <a:rPr lang="zh-CN" altLang="en-US" sz="1600" dirty="0">
                <a:latin typeface="黑体" panose="02010609060101010101" pitchFamily="49" charset="-122"/>
                <a:ea typeface="黑体" panose="02010609060101010101" pitchFamily="49" charset="-122"/>
              </a:rPr>
              <a:t>“往哪分”</a:t>
            </a:r>
            <a:endParaRPr lang="zh-CN" altLang="en-US" sz="16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cxnSp>
        <p:nvCxnSpPr>
          <p:cNvPr id="5" name="直接连接符 4"/>
          <p:cNvCxnSpPr>
            <a:stCxn id="24" idx="1"/>
          </p:cNvCxnSpPr>
          <p:nvPr/>
        </p:nvCxnSpPr>
        <p:spPr bwMode="auto">
          <a:xfrm>
            <a:off x="3232156" y="4703706"/>
            <a:ext cx="457591" cy="0"/>
          </a:xfrm>
          <a:prstGeom prst="line">
            <a:avLst/>
          </a:prstGeom>
          <a:solidFill>
            <a:srgbClr val="FFFFFF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1" name="直接连接符 10"/>
          <p:cNvCxnSpPr/>
          <p:nvPr/>
        </p:nvCxnSpPr>
        <p:spPr bwMode="auto">
          <a:xfrm>
            <a:off x="3817759" y="3800584"/>
            <a:ext cx="0" cy="701847"/>
          </a:xfrm>
          <a:prstGeom prst="line">
            <a:avLst/>
          </a:prstGeom>
          <a:solidFill>
            <a:srgbClr val="FFFFFF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4" name="直接连接符 13"/>
          <p:cNvCxnSpPr/>
          <p:nvPr/>
        </p:nvCxnSpPr>
        <p:spPr bwMode="auto">
          <a:xfrm>
            <a:off x="3817759" y="4900331"/>
            <a:ext cx="0" cy="701847"/>
          </a:xfrm>
          <a:prstGeom prst="line">
            <a:avLst/>
          </a:prstGeom>
          <a:solidFill>
            <a:srgbClr val="FFFFFF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21" name="直接连接符 20"/>
          <p:cNvCxnSpPr/>
          <p:nvPr/>
        </p:nvCxnSpPr>
        <p:spPr bwMode="auto">
          <a:xfrm>
            <a:off x="3939387" y="4706332"/>
            <a:ext cx="457591" cy="0"/>
          </a:xfrm>
          <a:prstGeom prst="line">
            <a:avLst/>
          </a:prstGeom>
          <a:solidFill>
            <a:srgbClr val="FFFFFF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电荷重心法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347200" y="6519863"/>
            <a:ext cx="2844800" cy="338137"/>
          </a:xfrm>
        </p:spPr>
        <p:txBody>
          <a:bodyPr/>
          <a:lstStyle/>
          <a:p>
            <a:fld id="{14AA028F-72E1-4808-9DD3-2CE970B1B937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6" name="文本框 15"/>
          <p:cNvSpPr txBox="1"/>
          <p:nvPr/>
        </p:nvSpPr>
        <p:spPr>
          <a:xfrm>
            <a:off x="5936910" y="1147234"/>
            <a:ext cx="4751705" cy="4818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sz="2000" dirty="0" err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相邻像素计数更连续，栅格条纹被抑制</a:t>
            </a:r>
            <a:endParaRPr lang="zh-CN" altLang="en-US" sz="20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cxnSp>
        <p:nvCxnSpPr>
          <p:cNvPr id="12" name="直接箭头连接符 11"/>
          <p:cNvCxnSpPr/>
          <p:nvPr/>
        </p:nvCxnSpPr>
        <p:spPr bwMode="auto">
          <a:xfrm flipV="1">
            <a:off x="3558944" y="3187998"/>
            <a:ext cx="583007" cy="595281"/>
          </a:xfrm>
          <a:prstGeom prst="straightConnector1">
            <a:avLst/>
          </a:prstGeom>
          <a:solidFill>
            <a:srgbClr val="FFFF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</p:spPr>
      </p:cxnSp>
      <p:cxnSp>
        <p:nvCxnSpPr>
          <p:cNvPr id="15" name="直接箭头连接符 14"/>
          <p:cNvCxnSpPr/>
          <p:nvPr/>
        </p:nvCxnSpPr>
        <p:spPr bwMode="auto">
          <a:xfrm>
            <a:off x="3558943" y="4488000"/>
            <a:ext cx="583008" cy="620851"/>
          </a:xfrm>
          <a:prstGeom prst="straightConnector1">
            <a:avLst/>
          </a:prstGeom>
          <a:solidFill>
            <a:srgbClr val="FFFF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</p:spPr>
      </p:cxnSp>
      <p:sp>
        <p:nvSpPr>
          <p:cNvPr id="18" name="文本框 17"/>
          <p:cNvSpPr txBox="1"/>
          <p:nvPr/>
        </p:nvSpPr>
        <p:spPr>
          <a:xfrm>
            <a:off x="3211925" y="2172346"/>
            <a:ext cx="1107996" cy="8583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127x127</a:t>
            </a:r>
            <a:endParaRPr lang="en-US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直接插值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2957526" y="5240556"/>
            <a:ext cx="1454244" cy="8583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128x128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局部</a:t>
            </a:r>
            <a:endParaRPr lang="en-US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计数再分配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97" t="46697" r="55279" b="33178"/>
          <a:stretch>
            <a:fillRect/>
          </a:stretch>
        </p:blipFill>
        <p:spPr>
          <a:xfrm>
            <a:off x="9003024" y="1914036"/>
            <a:ext cx="1055376" cy="1936468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23" t="46696" r="55253" b="33177"/>
          <a:stretch>
            <a:fillRect/>
          </a:stretch>
        </p:blipFill>
        <p:spPr>
          <a:xfrm>
            <a:off x="9003024" y="4272322"/>
            <a:ext cx="1055376" cy="1936468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735" y="4181295"/>
            <a:ext cx="2230350" cy="2200904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735" y="1830068"/>
            <a:ext cx="2230350" cy="2200904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18" y="3080843"/>
            <a:ext cx="2312524" cy="2200904"/>
          </a:xfrm>
          <a:prstGeom prst="rect">
            <a:avLst/>
          </a:prstGeom>
        </p:spPr>
      </p:pic>
      <p:sp>
        <p:nvSpPr>
          <p:cNvPr id="37" name="文本框 36"/>
          <p:cNvSpPr txBox="1"/>
          <p:nvPr/>
        </p:nvSpPr>
        <p:spPr>
          <a:xfrm>
            <a:off x="724337" y="1108280"/>
            <a:ext cx="1784989" cy="559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结果对比</a:t>
            </a:r>
            <a:r>
              <a:rPr lang="zh-CN" altLang="en-US" sz="24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endParaRPr lang="zh-CN" altLang="en-US" sz="24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8" name="矩形 37"/>
          <p:cNvSpPr/>
          <p:nvPr/>
        </p:nvSpPr>
        <p:spPr bwMode="auto">
          <a:xfrm>
            <a:off x="5562600" y="5207794"/>
            <a:ext cx="266700" cy="440531"/>
          </a:xfrm>
          <a:prstGeom prst="rect">
            <a:avLst/>
          </a:prstGeom>
          <a:solidFill>
            <a:schemeClr val="bg1">
              <a:alpha val="0"/>
            </a:schemeClr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" name="矩形 39"/>
          <p:cNvSpPr/>
          <p:nvPr/>
        </p:nvSpPr>
        <p:spPr bwMode="auto">
          <a:xfrm>
            <a:off x="5553044" y="2895312"/>
            <a:ext cx="266700" cy="440531"/>
          </a:xfrm>
          <a:prstGeom prst="rect">
            <a:avLst/>
          </a:prstGeom>
          <a:solidFill>
            <a:schemeClr val="bg1">
              <a:alpha val="0"/>
            </a:schemeClr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42" name="直接箭头连接符 41"/>
          <p:cNvCxnSpPr/>
          <p:nvPr/>
        </p:nvCxnSpPr>
        <p:spPr bwMode="auto">
          <a:xfrm flipV="1">
            <a:off x="5819744" y="2895312"/>
            <a:ext cx="3005137" cy="281754"/>
          </a:xfrm>
          <a:prstGeom prst="straightConnector1">
            <a:avLst/>
          </a:prstGeom>
          <a:solidFill>
            <a:srgbClr val="FFFFFF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</p:spPr>
      </p:cxnSp>
      <p:cxnSp>
        <p:nvCxnSpPr>
          <p:cNvPr id="46" name="直接箭头连接符 45"/>
          <p:cNvCxnSpPr/>
          <p:nvPr/>
        </p:nvCxnSpPr>
        <p:spPr bwMode="auto">
          <a:xfrm flipV="1">
            <a:off x="5829300" y="5156310"/>
            <a:ext cx="3005137" cy="281754"/>
          </a:xfrm>
          <a:prstGeom prst="straightConnector1">
            <a:avLst/>
          </a:prstGeom>
          <a:solidFill>
            <a:srgbClr val="FFFFFF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</p:spPr>
      </p:cxnSp>
      <p:sp>
        <p:nvSpPr>
          <p:cNvPr id="4" name="文本框 3"/>
          <p:cNvSpPr txBox="1"/>
          <p:nvPr/>
        </p:nvSpPr>
        <p:spPr>
          <a:xfrm>
            <a:off x="1579245" y="2477770"/>
            <a:ext cx="93027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</a:rPr>
              <a:t>64x64</a:t>
            </a:r>
            <a:endParaRPr lang="en-US" altLang="zh-CN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事例重建与打包上传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347200" y="6519863"/>
            <a:ext cx="2844800" cy="338137"/>
          </a:xfrm>
        </p:spPr>
        <p:txBody>
          <a:bodyPr/>
          <a:lstStyle/>
          <a:p>
            <a:fld id="{14AA028F-72E1-4808-9DD3-2CE970B1B937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6095" y="2002155"/>
            <a:ext cx="11277600" cy="233934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290320" y="5182870"/>
            <a:ext cx="190563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sz="2000" b="1">
                <a:solidFill>
                  <a:srgbClr val="12395B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X / Y通道拆分</a:t>
            </a:r>
            <a:endParaRPr lang="zh-CN" altLang="en-US" sz="2000" b="1" dirty="0">
              <a:solidFill>
                <a:srgbClr val="12395B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045075" y="1031240"/>
            <a:ext cx="219964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单事件触发窗口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913505" y="4759325"/>
            <a:ext cx="239077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sz="2000" b="1">
                <a:solidFill>
                  <a:srgbClr val="12395B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  <a:sym typeface="+mn-ea"/>
              </a:rPr>
              <a:t>并行计算事件特征</a:t>
            </a:r>
            <a:endParaRPr lang="zh-CN" altLang="en-US" sz="2000" b="1" dirty="0">
              <a:solidFill>
                <a:srgbClr val="12395B"/>
              </a:solidFill>
              <a:latin typeface="黑体" panose="02010609060101010101" pitchFamily="49" charset="-122"/>
              <a:ea typeface="黑体" panose="02010609060101010101" pitchFamily="49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915785" y="5234305"/>
            <a:ext cx="127635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sz="2000" b="1">
                <a:solidFill>
                  <a:srgbClr val="12395B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  <a:sym typeface="+mn-ea"/>
              </a:rPr>
              <a:t>数据</a:t>
            </a:r>
            <a:r>
              <a:rPr sz="2000" b="1">
                <a:solidFill>
                  <a:srgbClr val="12395B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  <a:sym typeface="+mn-ea"/>
              </a:rPr>
              <a:t>对齐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662035" y="5234305"/>
            <a:ext cx="204406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sz="2000" b="1">
                <a:solidFill>
                  <a:srgbClr val="12395B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  <a:sym typeface="+mn-ea"/>
              </a:rPr>
              <a:t>事件打包与</a:t>
            </a:r>
            <a:r>
              <a:rPr sz="2000" b="1">
                <a:solidFill>
                  <a:srgbClr val="12395B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  <a:sym typeface="+mn-ea"/>
              </a:rPr>
              <a:t>输出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913505" y="5632450"/>
            <a:ext cx="216916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sz="2000" b="1">
                <a:solidFill>
                  <a:srgbClr val="12395B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  <a:sym typeface="+mn-ea"/>
              </a:rPr>
              <a:t>事例有效性检验</a:t>
            </a:r>
            <a:endParaRPr lang="zh-CN" altLang="en-US" sz="2000" b="1" dirty="0">
              <a:solidFill>
                <a:srgbClr val="12395B"/>
              </a:solidFill>
              <a:latin typeface="黑体" panose="02010609060101010101" pitchFamily="49" charset="-122"/>
              <a:ea typeface="黑体" panose="02010609060101010101" pitchFamily="49" charset="-122"/>
              <a:cs typeface="微软雅黑" panose="020B0503020204020204" pitchFamily="34" charset="-122"/>
              <a:sym typeface="+mn-ea"/>
            </a:endParaRPr>
          </a:p>
        </p:txBody>
      </p:sp>
      <p:cxnSp>
        <p:nvCxnSpPr>
          <p:cNvPr id="12" name="直接箭头连接符 11"/>
          <p:cNvCxnSpPr>
            <a:stCxn id="5" idx="3"/>
            <a:endCxn id="8" idx="1"/>
          </p:cNvCxnSpPr>
          <p:nvPr/>
        </p:nvCxnSpPr>
        <p:spPr>
          <a:xfrm flipV="1">
            <a:off x="3195955" y="5036185"/>
            <a:ext cx="717550" cy="423545"/>
          </a:xfrm>
          <a:prstGeom prst="straightConnector1">
            <a:avLst/>
          </a:prstGeom>
          <a:solidFill>
            <a:srgbClr val="FFFF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</p:cxnSp>
      <p:cxnSp>
        <p:nvCxnSpPr>
          <p:cNvPr id="13" name="直接箭头连接符 12"/>
          <p:cNvCxnSpPr>
            <a:stCxn id="5" idx="3"/>
            <a:endCxn id="11" idx="1"/>
          </p:cNvCxnSpPr>
          <p:nvPr/>
        </p:nvCxnSpPr>
        <p:spPr>
          <a:xfrm>
            <a:off x="3195955" y="5459730"/>
            <a:ext cx="717550" cy="449580"/>
          </a:xfrm>
          <a:prstGeom prst="straightConnector1">
            <a:avLst/>
          </a:prstGeom>
          <a:solidFill>
            <a:srgbClr val="FFFF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</p:cxnSp>
      <p:cxnSp>
        <p:nvCxnSpPr>
          <p:cNvPr id="22" name="直接箭头连接符 21"/>
          <p:cNvCxnSpPr/>
          <p:nvPr/>
        </p:nvCxnSpPr>
        <p:spPr>
          <a:xfrm>
            <a:off x="6250305" y="5155565"/>
            <a:ext cx="512445" cy="274320"/>
          </a:xfrm>
          <a:prstGeom prst="straightConnector1">
            <a:avLst/>
          </a:prstGeom>
          <a:solidFill>
            <a:srgbClr val="FFFF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</p:cxnSp>
      <p:cxnSp>
        <p:nvCxnSpPr>
          <p:cNvPr id="28" name="直接箭头连接符 27"/>
          <p:cNvCxnSpPr>
            <a:stCxn id="11" idx="3"/>
          </p:cNvCxnSpPr>
          <p:nvPr/>
        </p:nvCxnSpPr>
        <p:spPr>
          <a:xfrm flipV="1">
            <a:off x="6082665" y="5588635"/>
            <a:ext cx="723265" cy="320675"/>
          </a:xfrm>
          <a:prstGeom prst="straightConnector1">
            <a:avLst/>
          </a:prstGeom>
          <a:solidFill>
            <a:srgbClr val="FFFF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</p:cxnSp>
      <p:cxnSp>
        <p:nvCxnSpPr>
          <p:cNvPr id="29" name="直接箭头连接符 28"/>
          <p:cNvCxnSpPr>
            <a:stCxn id="9" idx="3"/>
            <a:endCxn id="10" idx="1"/>
          </p:cNvCxnSpPr>
          <p:nvPr/>
        </p:nvCxnSpPr>
        <p:spPr>
          <a:xfrm>
            <a:off x="8192135" y="5511165"/>
            <a:ext cx="469900" cy="0"/>
          </a:xfrm>
          <a:prstGeom prst="straightConnector1">
            <a:avLst/>
          </a:prstGeom>
          <a:solidFill>
            <a:srgbClr val="FFFF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</p:cxnSp>
      <p:sp>
        <p:nvSpPr>
          <p:cNvPr id="30" name="右大括号 29"/>
          <p:cNvSpPr/>
          <p:nvPr/>
        </p:nvSpPr>
        <p:spPr>
          <a:xfrm rot="16200000">
            <a:off x="5953760" y="-1220470"/>
            <a:ext cx="294005" cy="5995035"/>
          </a:xfrm>
          <a:prstGeom prst="rightBrace">
            <a:avLst/>
          </a:prstGeom>
          <a:solidFill>
            <a:srgbClr val="FFFFFF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dirty="0">
                <a:latin typeface="黑体" panose="02010609060101010101" pitchFamily="49" charset="-122"/>
                <a:ea typeface="黑体" panose="02010609060101010101" pitchFamily="49" charset="-122"/>
              </a:rPr>
              <a:t>目录</a:t>
            </a:r>
            <a:endParaRPr lang="zh-CN" altLang="en-US" sz="4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347200" y="6519863"/>
            <a:ext cx="2844800" cy="338137"/>
          </a:xfrm>
        </p:spPr>
        <p:txBody>
          <a:bodyPr/>
          <a:lstStyle/>
          <a:p>
            <a:fld id="{14AA028F-72E1-4808-9DD3-2CE970B1B937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7" name="文本框 26"/>
          <p:cNvSpPr txBox="1"/>
          <p:nvPr/>
        </p:nvSpPr>
        <p:spPr>
          <a:xfrm>
            <a:off x="1035310" y="1501549"/>
            <a:ext cx="9288664" cy="5015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3200" b="1" dirty="0">
                <a:solidFill>
                  <a:srgbClr val="C00000"/>
                </a:solidFill>
                <a:latin typeface="+mj-lt"/>
                <a:ea typeface="黑体" panose="02010609060101010101" pitchFamily="49" charset="-122"/>
              </a:rPr>
              <a:t>一、研究背景</a:t>
            </a:r>
            <a:endParaRPr lang="en-US" altLang="zh-CN" sz="3200" b="1" dirty="0">
              <a:solidFill>
                <a:srgbClr val="C00000"/>
              </a:solidFill>
              <a:latin typeface="+mj-lt"/>
              <a:ea typeface="黑体" panose="02010609060101010101" pitchFamily="49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3200" dirty="0">
                <a:latin typeface="+mj-lt"/>
                <a:ea typeface="黑体" panose="02010609060101010101" pitchFamily="49" charset="-122"/>
              </a:rPr>
              <a:t>二、读出电子学设计</a:t>
            </a:r>
            <a:endParaRPr lang="zh-CN" altLang="en-US" sz="3200" dirty="0">
              <a:latin typeface="+mj-lt"/>
              <a:ea typeface="黑体" panose="02010609060101010101" pitchFamily="49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3200" dirty="0">
                <a:latin typeface="+mj-lt"/>
                <a:ea typeface="黑体" panose="02010609060101010101" pitchFamily="49" charset="-122"/>
              </a:rPr>
              <a:t>三、系统测试结果</a:t>
            </a:r>
            <a:endParaRPr lang="zh-CN" altLang="en-US" sz="3200" dirty="0">
              <a:latin typeface="+mj-lt"/>
              <a:ea typeface="黑体" panose="02010609060101010101" pitchFamily="49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3200" dirty="0">
                <a:latin typeface="+mj-lt"/>
                <a:ea typeface="黑体" panose="02010609060101010101" pitchFamily="49" charset="-122"/>
              </a:rPr>
              <a:t>四、总结</a:t>
            </a:r>
            <a:endParaRPr lang="en-US" altLang="zh-CN" sz="3200" dirty="0">
              <a:latin typeface="+mj-lt"/>
              <a:ea typeface="黑体" panose="02010609060101010101" pitchFamily="49" charset="-122"/>
            </a:endParaRPr>
          </a:p>
          <a:p>
            <a:pPr>
              <a:lnSpc>
                <a:spcPct val="200000"/>
              </a:lnSpc>
            </a:pPr>
            <a:endParaRPr lang="zh-CN" altLang="en-US" sz="3200" dirty="0">
              <a:latin typeface="+mj-lt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上位机软件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GUI</a:t>
            </a:r>
            <a:endParaRPr lang="en-US" altLang="zh-CN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347200" y="6519863"/>
            <a:ext cx="2844800" cy="338137"/>
          </a:xfrm>
        </p:spPr>
        <p:txBody>
          <a:bodyPr/>
          <a:lstStyle/>
          <a:p>
            <a:fld id="{14AA028F-72E1-4808-9DD3-2CE970B1B937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92" name="图片 9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7055" y="1490980"/>
            <a:ext cx="7236460" cy="4272280"/>
          </a:xfrm>
          <a:prstGeom prst="rect">
            <a:avLst/>
          </a:prstGeom>
        </p:spPr>
      </p:pic>
      <p:sp>
        <p:nvSpPr>
          <p:cNvPr id="46" name="screenshot-marker-1"/>
          <p:cNvSpPr>
            <a:spLocks noGrp="1"/>
          </p:cNvSpPr>
          <p:nvPr/>
        </p:nvSpPr>
        <p:spPr>
          <a:xfrm>
            <a:off x="2301875" y="2343150"/>
            <a:ext cx="228600" cy="228600"/>
          </a:xfrm>
          <a:prstGeom prst="ellipse">
            <a:avLst/>
          </a:prstGeom>
          <a:solidFill>
            <a:srgbClr val="0B5E87"/>
          </a:solidFill>
          <a:ln w="19050">
            <a:solidFill>
              <a:srgbClr val="FFFFFF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  <p:txBody>
          <a:bodyPr anchor="ctr"/>
          <a:lstStyle/>
          <a:p>
            <a:pPr algn="ctr">
              <a:buNone/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1</a:t>
            </a:r>
            <a:endParaRPr sz="900" b="1">
              <a:solidFill>
                <a:srgbClr val="FFFFFF"/>
              </a:solidFill>
            </a:endParaRPr>
          </a:p>
        </p:txBody>
      </p:sp>
      <p:sp>
        <p:nvSpPr>
          <p:cNvPr id="47" name="screenshot-marker-2"/>
          <p:cNvSpPr>
            <a:spLocks noGrp="1"/>
          </p:cNvSpPr>
          <p:nvPr/>
        </p:nvSpPr>
        <p:spPr>
          <a:xfrm>
            <a:off x="2301875" y="3041650"/>
            <a:ext cx="228600" cy="228600"/>
          </a:xfrm>
          <a:prstGeom prst="ellipse">
            <a:avLst/>
          </a:prstGeom>
          <a:solidFill>
            <a:srgbClr val="0B5E87"/>
          </a:solidFill>
          <a:ln w="19050">
            <a:solidFill>
              <a:srgbClr val="FFFFFF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  <p:txBody>
          <a:bodyPr anchor="ctr"/>
          <a:lstStyle/>
          <a:p>
            <a:pPr algn="ctr">
              <a:buNone/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2</a:t>
            </a:r>
            <a:endParaRPr sz="900" b="1">
              <a:solidFill>
                <a:srgbClr val="FFFFFF"/>
              </a:solidFill>
            </a:endParaRPr>
          </a:p>
        </p:txBody>
      </p:sp>
      <p:sp>
        <p:nvSpPr>
          <p:cNvPr id="48" name="screenshot-marker-3"/>
          <p:cNvSpPr>
            <a:spLocks noGrp="1"/>
          </p:cNvSpPr>
          <p:nvPr/>
        </p:nvSpPr>
        <p:spPr>
          <a:xfrm>
            <a:off x="1482725" y="3622675"/>
            <a:ext cx="228600" cy="228600"/>
          </a:xfrm>
          <a:prstGeom prst="ellipse">
            <a:avLst/>
          </a:prstGeom>
          <a:solidFill>
            <a:srgbClr val="0B5E87"/>
          </a:solidFill>
          <a:ln w="19050">
            <a:solidFill>
              <a:srgbClr val="FFFFFF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  <p:txBody>
          <a:bodyPr anchor="ctr"/>
          <a:lstStyle/>
          <a:p>
            <a:pPr algn="ctr">
              <a:buNone/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3</a:t>
            </a:r>
            <a:endParaRPr sz="900" b="1">
              <a:solidFill>
                <a:srgbClr val="FFFFFF"/>
              </a:solidFill>
            </a:endParaRPr>
          </a:p>
        </p:txBody>
      </p:sp>
      <p:sp>
        <p:nvSpPr>
          <p:cNvPr id="50" name="screenshot-marker-5"/>
          <p:cNvSpPr>
            <a:spLocks noGrp="1"/>
          </p:cNvSpPr>
          <p:nvPr/>
        </p:nvSpPr>
        <p:spPr>
          <a:xfrm>
            <a:off x="7015480" y="3498850"/>
            <a:ext cx="228600" cy="228600"/>
          </a:xfrm>
          <a:prstGeom prst="ellipse">
            <a:avLst/>
          </a:prstGeom>
          <a:solidFill>
            <a:srgbClr val="0B5E87"/>
          </a:solidFill>
          <a:ln w="19050">
            <a:solidFill>
              <a:srgbClr val="FFFFFF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  <p:txBody>
          <a:bodyPr anchor="ctr"/>
          <a:lstStyle/>
          <a:p>
            <a:pPr algn="ctr">
              <a:buNone/>
              <a:defRPr sz="900" b="1">
                <a:solidFill>
                  <a:srgbClr val="FFFFFF"/>
                </a:solidFill>
              </a:defRPr>
            </a:pPr>
            <a:r>
              <a:rPr lang="en-US" sz="900" b="1">
                <a:solidFill>
                  <a:srgbClr val="FFFFFF"/>
                </a:solidFill>
              </a:rPr>
              <a:t>4</a:t>
            </a:r>
            <a:endParaRPr lang="en-US" sz="900" b="1">
              <a:solidFill>
                <a:srgbClr val="FFFFFF"/>
              </a:solidFill>
            </a:endParaRPr>
          </a:p>
        </p:txBody>
      </p:sp>
      <p:sp>
        <p:nvSpPr>
          <p:cNvPr id="51" name="screenshot-marker-6"/>
          <p:cNvSpPr>
            <a:spLocks noGrp="1"/>
          </p:cNvSpPr>
          <p:nvPr/>
        </p:nvSpPr>
        <p:spPr>
          <a:xfrm>
            <a:off x="6476365" y="5165725"/>
            <a:ext cx="228600" cy="228600"/>
          </a:xfrm>
          <a:prstGeom prst="ellipse">
            <a:avLst/>
          </a:prstGeom>
          <a:solidFill>
            <a:srgbClr val="0B5E87"/>
          </a:solidFill>
          <a:ln w="19050">
            <a:solidFill>
              <a:srgbClr val="FFFFFF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  <p:txBody>
          <a:bodyPr anchor="ctr"/>
          <a:lstStyle/>
          <a:p>
            <a:pPr algn="ctr">
              <a:buNone/>
              <a:defRPr sz="900" b="1">
                <a:solidFill>
                  <a:srgbClr val="FFFFFF"/>
                </a:solidFill>
              </a:defRPr>
            </a:pPr>
            <a:r>
              <a:rPr lang="en-US" sz="900" b="1">
                <a:solidFill>
                  <a:srgbClr val="FFFFFF"/>
                </a:solidFill>
              </a:rPr>
              <a:t>5</a:t>
            </a:r>
            <a:endParaRPr lang="en-US" sz="900" b="1">
              <a:solidFill>
                <a:srgbClr val="FFFFFF"/>
              </a:solidFill>
            </a:endParaRPr>
          </a:p>
        </p:txBody>
      </p:sp>
      <p:sp>
        <p:nvSpPr>
          <p:cNvPr id="52" name="screenshot-marker-7"/>
          <p:cNvSpPr>
            <a:spLocks noGrp="1"/>
          </p:cNvSpPr>
          <p:nvPr/>
        </p:nvSpPr>
        <p:spPr>
          <a:xfrm>
            <a:off x="1200150" y="1397000"/>
            <a:ext cx="228600" cy="228600"/>
          </a:xfrm>
          <a:prstGeom prst="ellipse">
            <a:avLst/>
          </a:prstGeom>
          <a:solidFill>
            <a:srgbClr val="0B5E87"/>
          </a:solidFill>
          <a:ln w="19050">
            <a:solidFill>
              <a:srgbClr val="FFFFFF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  <p:txBody>
          <a:bodyPr anchor="ctr"/>
          <a:lstStyle/>
          <a:p>
            <a:pPr algn="ctr">
              <a:buNone/>
              <a:defRPr sz="900" b="1">
                <a:solidFill>
                  <a:srgbClr val="FFFFFF"/>
                </a:solidFill>
              </a:defRPr>
            </a:pPr>
            <a:r>
              <a:rPr lang="en-US" sz="900" b="1">
                <a:solidFill>
                  <a:srgbClr val="FFFFFF"/>
                </a:solidFill>
              </a:rPr>
              <a:t>6</a:t>
            </a:r>
            <a:endParaRPr lang="en-US" sz="900" b="1">
              <a:solidFill>
                <a:srgbClr val="FFFFFF"/>
              </a:solidFill>
            </a:endParaRPr>
          </a:p>
        </p:txBody>
      </p:sp>
      <p:sp>
        <p:nvSpPr>
          <p:cNvPr id="56" name="legend-detail-1"/>
          <p:cNvSpPr>
            <a:spLocks noGrp="1"/>
          </p:cNvSpPr>
          <p:nvPr/>
        </p:nvSpPr>
        <p:spPr>
          <a:xfrm>
            <a:off x="8006715" y="2000885"/>
            <a:ext cx="312801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790">
                <a:solidFill>
                  <a:srgbClr val="5B6B77"/>
                </a:solidFill>
              </a:defRPr>
            </a:pPr>
            <a:r>
              <a:rPr lang="en-US" altLang="zh-CN" sz="1800" b="1">
                <a:solidFill>
                  <a:srgbClr val="172B3A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1</a:t>
            </a:r>
            <a:r>
              <a:rPr lang="zh-CN" altLang="en-US" sz="1800" b="1">
                <a:solidFill>
                  <a:srgbClr val="172B3A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、通讯</a:t>
            </a:r>
            <a:r>
              <a:rPr lang="en-US" sz="1800" b="1">
                <a:solidFill>
                  <a:srgbClr val="172B3A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端口连接；指令发送目标选择</a:t>
            </a:r>
            <a:endParaRPr lang="en-US" sz="1800" b="1">
              <a:solidFill>
                <a:srgbClr val="172B3A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59" name="legend-title-2"/>
          <p:cNvSpPr>
            <a:spLocks noGrp="1"/>
          </p:cNvSpPr>
          <p:nvPr/>
        </p:nvSpPr>
        <p:spPr>
          <a:xfrm>
            <a:off x="8006715" y="2813050"/>
            <a:ext cx="309499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165" b="1">
                <a:solidFill>
                  <a:srgbClr val="172B3A"/>
                </a:solidFill>
              </a:defRPr>
            </a:pPr>
            <a:r>
              <a:rPr lang="en-US" sz="1800" b="1">
                <a:solidFill>
                  <a:srgbClr val="172B3A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2</a:t>
            </a:r>
            <a:r>
              <a:rPr lang="zh-CN" altLang="en-US" sz="1800" b="1">
                <a:solidFill>
                  <a:srgbClr val="172B3A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、</a:t>
            </a:r>
            <a:r>
              <a:rPr lang="en-US" sz="1800" b="1">
                <a:solidFill>
                  <a:srgbClr val="172B3A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ASIC</a:t>
            </a:r>
            <a:r>
              <a:rPr lang="zh-CN" altLang="en-US" sz="1800" b="1">
                <a:solidFill>
                  <a:srgbClr val="172B3A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参数配置、</a:t>
            </a:r>
            <a:r>
              <a:rPr sz="1800" b="1">
                <a:solidFill>
                  <a:srgbClr val="172B3A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工作模式选择</a:t>
            </a:r>
            <a:r>
              <a:rPr lang="zh-CN" sz="1800" b="1">
                <a:solidFill>
                  <a:srgbClr val="172B3A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、</a:t>
            </a:r>
            <a:r>
              <a:rPr sz="1800" b="1">
                <a:solidFill>
                  <a:srgbClr val="172B3A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自动刻度</a:t>
            </a:r>
            <a:endParaRPr sz="1800" b="1">
              <a:solidFill>
                <a:srgbClr val="172B3A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63" name="legend-title-3"/>
          <p:cNvSpPr>
            <a:spLocks noGrp="1"/>
          </p:cNvSpPr>
          <p:nvPr/>
        </p:nvSpPr>
        <p:spPr>
          <a:xfrm>
            <a:off x="8006715" y="3498850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165" b="1">
                <a:solidFill>
                  <a:srgbClr val="172B3A"/>
                </a:solidFill>
              </a:defRPr>
            </a:pPr>
            <a:r>
              <a:rPr lang="en-US" altLang="zh-CN" sz="1800" b="1">
                <a:solidFill>
                  <a:srgbClr val="172B3A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3</a:t>
            </a:r>
            <a:r>
              <a:rPr lang="zh-CN" altLang="en-US" sz="1800" b="1">
                <a:solidFill>
                  <a:srgbClr val="172B3A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、</a:t>
            </a:r>
            <a:r>
              <a:rPr lang="zh-CN" sz="1800" b="1">
                <a:solidFill>
                  <a:srgbClr val="172B3A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触发、采样、读数</a:t>
            </a:r>
            <a:endParaRPr lang="zh-CN" sz="1800" b="1">
              <a:solidFill>
                <a:srgbClr val="172B3A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71" name="legend-title-5"/>
          <p:cNvSpPr>
            <a:spLocks noGrp="1"/>
          </p:cNvSpPr>
          <p:nvPr/>
        </p:nvSpPr>
        <p:spPr>
          <a:xfrm>
            <a:off x="7979410" y="4128770"/>
            <a:ext cx="3448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165" b="1">
                <a:solidFill>
                  <a:srgbClr val="172B3A"/>
                </a:solidFill>
              </a:defRPr>
            </a:pPr>
            <a:r>
              <a:rPr lang="en-US" altLang="zh-CN" sz="1800" b="1">
                <a:solidFill>
                  <a:srgbClr val="172B3A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4</a:t>
            </a:r>
            <a:r>
              <a:rPr lang="zh-CN" altLang="en-US" sz="1800" b="1">
                <a:solidFill>
                  <a:srgbClr val="172B3A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、</a:t>
            </a:r>
            <a:r>
              <a:rPr sz="1800" b="1">
                <a:solidFill>
                  <a:srgbClr val="172B3A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TOT能谱</a:t>
            </a:r>
            <a:r>
              <a:rPr lang="zh-CN" sz="1800" b="1">
                <a:solidFill>
                  <a:srgbClr val="172B3A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、</a:t>
            </a:r>
            <a:r>
              <a:rPr lang="en-US" altLang="zh-CN" sz="1800" b="1">
                <a:solidFill>
                  <a:srgbClr val="172B3A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hitmap</a:t>
            </a:r>
            <a:r>
              <a:rPr lang="zh-CN" altLang="en-US" sz="1800" b="1">
                <a:solidFill>
                  <a:srgbClr val="172B3A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可视化</a:t>
            </a:r>
            <a:endParaRPr lang="zh-CN" altLang="en-US" sz="1800" b="1">
              <a:solidFill>
                <a:srgbClr val="172B3A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75" name="legend-title-6"/>
          <p:cNvSpPr>
            <a:spLocks noGrp="1"/>
          </p:cNvSpPr>
          <p:nvPr/>
        </p:nvSpPr>
        <p:spPr>
          <a:xfrm>
            <a:off x="7979410" y="468820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165" b="1">
                <a:solidFill>
                  <a:srgbClr val="172B3A"/>
                </a:solidFill>
              </a:defRPr>
            </a:pPr>
            <a:r>
              <a:rPr lang="en-US" altLang="zh-CN" sz="1800" b="1">
                <a:solidFill>
                  <a:srgbClr val="172B3A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5</a:t>
            </a:r>
            <a:r>
              <a:rPr lang="zh-CN" altLang="en-US" sz="1800" b="1">
                <a:solidFill>
                  <a:srgbClr val="172B3A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、</a:t>
            </a:r>
            <a:r>
              <a:rPr sz="1800" b="1">
                <a:solidFill>
                  <a:srgbClr val="172B3A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原始事件保存</a:t>
            </a:r>
            <a:endParaRPr sz="1800" b="1">
              <a:solidFill>
                <a:srgbClr val="172B3A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79" name="legend-title-7"/>
          <p:cNvSpPr>
            <a:spLocks noGrp="1"/>
          </p:cNvSpPr>
          <p:nvPr/>
        </p:nvSpPr>
        <p:spPr>
          <a:xfrm>
            <a:off x="7979410" y="5316220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165" b="1">
                <a:solidFill>
                  <a:srgbClr val="172B3A"/>
                </a:solidFill>
              </a:defRPr>
            </a:pPr>
            <a:r>
              <a:rPr lang="en-US" altLang="zh-CN" sz="1800" b="1">
                <a:solidFill>
                  <a:srgbClr val="172B3A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6</a:t>
            </a:r>
            <a:r>
              <a:rPr lang="zh-CN" altLang="en-US" sz="1800" b="1">
                <a:solidFill>
                  <a:srgbClr val="172B3A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、</a:t>
            </a:r>
            <a:r>
              <a:rPr lang="zh-CN" sz="1800" b="1">
                <a:solidFill>
                  <a:srgbClr val="172B3A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其他页面</a:t>
            </a:r>
            <a:endParaRPr lang="zh-CN" sz="1800" b="1">
              <a:solidFill>
                <a:srgbClr val="172B3A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dirty="0">
                <a:latin typeface="黑体" panose="02010609060101010101" pitchFamily="49" charset="-122"/>
                <a:ea typeface="黑体" panose="02010609060101010101" pitchFamily="49" charset="-122"/>
              </a:rPr>
              <a:t>目录</a:t>
            </a:r>
            <a:endParaRPr lang="zh-CN" altLang="en-US" sz="4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347200" y="6519863"/>
            <a:ext cx="2844800" cy="338137"/>
          </a:xfrm>
        </p:spPr>
        <p:txBody>
          <a:bodyPr/>
          <a:lstStyle/>
          <a:p>
            <a:fld id="{14AA028F-72E1-4808-9DD3-2CE970B1B937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7" name="文本框 26"/>
          <p:cNvSpPr txBox="1"/>
          <p:nvPr/>
        </p:nvSpPr>
        <p:spPr>
          <a:xfrm>
            <a:off x="1035310" y="1501549"/>
            <a:ext cx="9288664" cy="5015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3200" b="1" dirty="0">
                <a:solidFill>
                  <a:schemeClr val="tx1"/>
                </a:solidFill>
                <a:latin typeface="+mj-lt"/>
                <a:ea typeface="黑体" panose="02010609060101010101" pitchFamily="49" charset="-122"/>
              </a:rPr>
              <a:t>一、研究背景</a:t>
            </a:r>
            <a:endParaRPr lang="en-US" altLang="zh-CN" sz="3200" b="1" dirty="0">
              <a:solidFill>
                <a:srgbClr val="C00000"/>
              </a:solidFill>
              <a:latin typeface="+mj-lt"/>
              <a:ea typeface="黑体" panose="02010609060101010101" pitchFamily="49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3200" b="1" dirty="0">
                <a:latin typeface="+mj-lt"/>
                <a:ea typeface="黑体" panose="02010609060101010101" pitchFamily="49" charset="-122"/>
              </a:rPr>
              <a:t>二、读出电子学设计</a:t>
            </a:r>
            <a:endParaRPr lang="zh-CN" altLang="en-US" sz="3200" dirty="0">
              <a:solidFill>
                <a:srgbClr val="FF0000"/>
              </a:solidFill>
              <a:latin typeface="+mj-lt"/>
              <a:ea typeface="黑体" panose="02010609060101010101" pitchFamily="49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3200" b="1" dirty="0">
                <a:solidFill>
                  <a:srgbClr val="C00000"/>
                </a:solidFill>
                <a:latin typeface="+mj-lt"/>
                <a:ea typeface="黑体" panose="02010609060101010101" pitchFamily="49" charset="-122"/>
              </a:rPr>
              <a:t>三、系统测试结果</a:t>
            </a:r>
            <a:endParaRPr lang="zh-CN" altLang="en-US" sz="3200" dirty="0">
              <a:latin typeface="+mj-lt"/>
              <a:ea typeface="黑体" panose="02010609060101010101" pitchFamily="49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3200" dirty="0">
                <a:latin typeface="+mj-lt"/>
                <a:ea typeface="黑体" panose="02010609060101010101" pitchFamily="49" charset="-122"/>
              </a:rPr>
              <a:t>四、总结</a:t>
            </a:r>
            <a:endParaRPr lang="en-US" altLang="zh-CN" sz="3200" dirty="0">
              <a:latin typeface="+mj-lt"/>
              <a:ea typeface="黑体" panose="02010609060101010101" pitchFamily="49" charset="-122"/>
            </a:endParaRPr>
          </a:p>
          <a:p>
            <a:pPr>
              <a:lnSpc>
                <a:spcPct val="200000"/>
              </a:lnSpc>
            </a:pPr>
            <a:endParaRPr lang="zh-CN" altLang="en-US" sz="3200" dirty="0">
              <a:latin typeface="+mj-lt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电子学测试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347200" y="6519863"/>
            <a:ext cx="2844800" cy="338137"/>
          </a:xfrm>
        </p:spPr>
        <p:txBody>
          <a:bodyPr/>
          <a:lstStyle/>
          <a:p>
            <a:fld id="{14AA028F-72E1-4808-9DD3-2CE970B1B937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2330" y="1871345"/>
            <a:ext cx="3014345" cy="165735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843405" y="1112520"/>
            <a:ext cx="1658620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单通道计数率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518285" y="1457325"/>
            <a:ext cx="2194560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&gt;1MHz</a:t>
            </a: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  <a:cs typeface="Calibri" panose="020F0502020204030204" pitchFamily="34" charset="0"/>
              </a:rPr>
              <a:t>，</a:t>
            </a:r>
            <a:r>
              <a:rPr lang="zh-CN" altLang="zh-CN" sz="1400" dirty="0">
                <a:latin typeface="黑体" panose="02010609060101010101" pitchFamily="49" charset="-122"/>
                <a:ea typeface="黑体" panose="02010609060101010101" pitchFamily="49" charset="-122"/>
                <a:cs typeface="Calibri" panose="020F0502020204030204" pitchFamily="34" charset="0"/>
              </a:rPr>
              <a:t>相对误差</a:t>
            </a:r>
            <a:r>
              <a:rPr lang="en-US" altLang="zh-CN" sz="1400" dirty="0"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&lt;0.05%</a:t>
            </a:r>
            <a:endParaRPr lang="en-US" altLang="zh-CN" sz="1400" dirty="0"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9082989" y="1091485"/>
            <a:ext cx="1529715" cy="3352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通道一致性</a:t>
            </a:r>
            <a:endParaRPr lang="en-US" altLang="zh-CN" sz="1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3604" y="2088590"/>
            <a:ext cx="3028950" cy="178879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5351781" y="1527651"/>
            <a:ext cx="1816100" cy="378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400" dirty="0">
                <a:latin typeface="黑体" panose="02010609060101010101" pitchFamily="49" charset="-122"/>
                <a:ea typeface="黑体" panose="02010609060101010101" pitchFamily="49" charset="-122"/>
              </a:rPr>
              <a:t>测试范围：</a:t>
            </a:r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5~165fC</a:t>
            </a:r>
            <a:endParaRPr lang="en-US" altLang="zh-CN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3604" y="4576445"/>
            <a:ext cx="3014345" cy="1798955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1588134" y="3515708"/>
            <a:ext cx="2468880" cy="3352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18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TOT</a:t>
            </a:r>
            <a:r>
              <a:rPr lang="zh-CN" altLang="zh-CN" sz="18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与电荷量关系</a:t>
            </a:r>
            <a:endParaRPr lang="en-US" altLang="zh-CN" sz="1800" b="1" dirty="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672960" y="3877385"/>
            <a:ext cx="1816100" cy="7052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zh-CN" sz="1400" dirty="0">
                <a:latin typeface="黑体" panose="02010609060101010101" pitchFamily="49" charset="-122"/>
                <a:ea typeface="黑体" panose="02010609060101010101" pitchFamily="49" charset="-122"/>
              </a:rPr>
              <a:t>测试范围：</a:t>
            </a:r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45~95fC</a:t>
            </a:r>
            <a:endParaRPr lang="en-US" altLang="zh-CN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altLang="zh-CN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jitter</a:t>
            </a:r>
            <a:r>
              <a:rPr lang="zh-CN" alt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：</a:t>
            </a:r>
            <a:r>
              <a:rPr lang="en-US" altLang="zh-CN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100 </a:t>
            </a:r>
            <a:r>
              <a:rPr lang="en-US" altLang="zh-CN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</a:t>
            </a:r>
            <a:endParaRPr lang="en-US" altLang="zh-CN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4"/>
          <a:srcRect b="42840"/>
          <a:stretch>
            <a:fillRect/>
          </a:stretch>
        </p:blipFill>
        <p:spPr>
          <a:xfrm>
            <a:off x="8030627" y="2088590"/>
            <a:ext cx="3634441" cy="156872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5"/>
          <a:srcRect b="43389"/>
          <a:stretch>
            <a:fillRect/>
          </a:stretch>
        </p:blipFill>
        <p:spPr>
          <a:xfrm>
            <a:off x="8030627" y="4627880"/>
            <a:ext cx="3535001" cy="1519572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5629276" y="1073013"/>
            <a:ext cx="1261110" cy="3352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动态范围</a:t>
            </a:r>
            <a:endParaRPr lang="en-US" altLang="zh-CN" sz="1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8939796" y="1538921"/>
            <a:ext cx="1816100" cy="378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各通道阈值微调前</a:t>
            </a:r>
            <a:endParaRPr lang="en-US" altLang="zh-CN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8939796" y="3955415"/>
            <a:ext cx="1816100" cy="378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各通道阈值微调后</a:t>
            </a:r>
            <a:endParaRPr lang="en-US" altLang="zh-CN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5351781" y="3955415"/>
            <a:ext cx="1816100" cy="378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400" dirty="0">
                <a:latin typeface="黑体" panose="02010609060101010101" pitchFamily="49" charset="-122"/>
                <a:ea typeface="黑体" panose="02010609060101010101" pitchFamily="49" charset="-122"/>
              </a:rPr>
              <a:t>测试范围：</a:t>
            </a:r>
            <a:r>
              <a:rPr lang="en-US" altLang="zh-CN" sz="14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10</a:t>
            </a:r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~340fC</a:t>
            </a:r>
            <a:endParaRPr lang="en-US" altLang="zh-CN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4" name="直接连接符 33"/>
          <p:cNvCxnSpPr/>
          <p:nvPr/>
        </p:nvCxnSpPr>
        <p:spPr bwMode="auto">
          <a:xfrm flipH="1" flipV="1">
            <a:off x="4203700" y="1206500"/>
            <a:ext cx="44450" cy="5221605"/>
          </a:xfrm>
          <a:prstGeom prst="line">
            <a:avLst/>
          </a:pr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6" name="直接连接符 35"/>
          <p:cNvCxnSpPr/>
          <p:nvPr/>
        </p:nvCxnSpPr>
        <p:spPr bwMode="auto">
          <a:xfrm flipH="1" flipV="1">
            <a:off x="7821270" y="1206500"/>
            <a:ext cx="44450" cy="5221605"/>
          </a:xfrm>
          <a:prstGeom prst="line">
            <a:avLst/>
          </a:pr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40" name="图片 3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7122" y="4542756"/>
            <a:ext cx="3241124" cy="183264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电子学通道噪声分布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347200" y="6519863"/>
            <a:ext cx="2844800" cy="338137"/>
          </a:xfrm>
        </p:spPr>
        <p:txBody>
          <a:bodyPr/>
          <a:lstStyle/>
          <a:p>
            <a:fld id="{14AA028F-72E1-4808-9DD3-2CE970B1B937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17591" y="2223818"/>
            <a:ext cx="4129919" cy="303007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1" name="文本框 10"/>
              <p:cNvSpPr txBox="1"/>
              <p:nvPr/>
            </p:nvSpPr>
            <p:spPr>
              <a:xfrm>
                <a:off x="7856855" y="1519555"/>
                <a:ext cx="3651885" cy="106616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2000" dirty="0">
                    <a:latin typeface="黑体" panose="02010609060101010101" pitchFamily="49" charset="-122"/>
                    <a:ea typeface="黑体" panose="02010609060101010101" pitchFamily="49" charset="-122"/>
                    <a:cs typeface="Calibri" panose="020F0502020204030204" pitchFamily="34" charset="0"/>
                    <a:sym typeface="+mn-ea"/>
                  </a:rPr>
                  <a:t>平均噪声电荷：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 sz="2000" i="1" smtClean="0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  <a:sym typeface="+mn-ea"/>
                          </a:rPr>
                        </m:ctrlPr>
                      </m:sSubPr>
                      <m:e>
                        <m:r>
                          <a:rPr lang="zh-CN" altLang="en-US" sz="2000" i="1" smtClean="0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  <a:sym typeface="+mn-ea"/>
                          </a:rPr>
                          <m:t>𝜎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000" i="1">
                            <a:latin typeface="Cambria Math" panose="02040503050406030204" pitchFamily="18" charset="0"/>
                            <a:ea typeface="黑体" panose="02010609060101010101" pitchFamily="49" charset="-122"/>
                            <a:cs typeface="Cambria Math" panose="02040503050406030204" pitchFamily="18" charset="0"/>
                            <a:sym typeface="+mn-ea"/>
                          </a:rPr>
                          <m:t>Q</m:t>
                        </m:r>
                      </m:sub>
                    </m:sSub>
                  </m:oMath>
                </a14:m>
                <a:r>
                  <a:rPr lang="en-US" altLang="zh-CN" sz="2000" dirty="0">
                    <a:latin typeface="Calibri" panose="020F0502020204030204" pitchFamily="34" charset="0"/>
                    <a:cs typeface="Calibri" panose="020F0502020204030204" pitchFamily="34" charset="0"/>
                    <a:sym typeface="+mn-ea"/>
                  </a:rPr>
                  <a:t>=0.4 fC</a:t>
                </a:r>
                <a:endParaRPr lang="zh-CN" altLang="en-US" sz="2000" b="1" dirty="0">
                  <a:solidFill>
                    <a:srgbClr val="12395B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ea"/>
                </a:endParaRPr>
              </a:p>
              <a:p>
                <a:pPr>
                  <a:lnSpc>
                    <a:spcPct val="150000"/>
                  </a:lnSpc>
                </a:pPr>
                <a:endParaRPr lang="zh-CN" altLang="en-US" sz="2000" b="1" dirty="0">
                  <a:solidFill>
                    <a:srgbClr val="12395B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ea"/>
                </a:endParaRPr>
              </a:p>
            </p:txBody>
          </p:sp>
        </mc:Choice>
        <mc:Fallback>
          <p:sp>
            <p:nvSpPr>
              <p:cNvPr id="11" name="文本框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6855" y="1519555"/>
                <a:ext cx="3651885" cy="106616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文本框 6"/>
          <p:cNvSpPr txBox="1"/>
          <p:nvPr/>
        </p:nvSpPr>
        <p:spPr>
          <a:xfrm>
            <a:off x="868598" y="2278362"/>
            <a:ext cx="1198880" cy="553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阈值扫描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077411" y="3291697"/>
            <a:ext cx="817880" cy="553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S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曲线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681748" y="3867364"/>
            <a:ext cx="697627" cy="4955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/>
              <a:t>差分</a:t>
            </a:r>
            <a:endParaRPr lang="zh-CN" altLang="en-US" sz="2000" dirty="0"/>
          </a:p>
        </p:txBody>
      </p:sp>
      <p:sp>
        <p:nvSpPr>
          <p:cNvPr id="23" name="文本框 22"/>
          <p:cNvSpPr txBox="1"/>
          <p:nvPr/>
        </p:nvSpPr>
        <p:spPr>
          <a:xfrm>
            <a:off x="892264" y="4481669"/>
            <a:ext cx="1198880" cy="553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高斯曲线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2775999" y="1330666"/>
            <a:ext cx="1662986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  <a:cs typeface="Calibri" panose="020F0502020204030204" pitchFamily="34" charset="0"/>
                <a:sym typeface="+mn-ea"/>
              </a:rPr>
              <a:t>测量方法</a:t>
            </a:r>
            <a:endParaRPr lang="zh-CN" altLang="en-US" sz="2000" b="1" dirty="0">
              <a:solidFill>
                <a:srgbClr val="12395B"/>
              </a:solidFill>
              <a:latin typeface="黑体" panose="02010609060101010101" pitchFamily="49" charset="-122"/>
              <a:ea typeface="黑体" panose="02010609060101010101" pitchFamily="49" charset="-122"/>
              <a:cs typeface="Calibri" panose="020F0502020204030204" pitchFamily="34" charset="0"/>
              <a:sym typeface="+mn-ea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noise-formula"/>
              <p:cNvSpPr>
                <a:spLocks noGrp="1"/>
              </p:cNvSpPr>
              <p:nvPr/>
            </p:nvSpPr>
            <p:spPr>
              <a:xfrm>
                <a:off x="1333506" y="5671641"/>
                <a:ext cx="3848100" cy="361950"/>
              </a:xfrm>
              <a:prstGeom prst="rect">
                <a:avLst/>
              </a:prstGeom>
              <a:noFill/>
              <a:ln w="0">
                <a:noFill/>
                <a:prstDash val="solid"/>
              </a:ln>
            </p:spPr>
            <p:txBody>
              <a:bodyPr anchor="ctr"/>
              <a:lstStyle>
                <a:defPPr>
                  <a:defRPr lang="en-US"/>
                </a:defPPr>
                <a:lvl1pPr marL="0" indent="0" algn="l" defTabSz="91440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91440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91440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91440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l" defTabSz="91440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buNone/>
                  <a:defRPr sz="1650" b="1">
                    <a:solidFill>
                      <a:srgbClr val="173D57"/>
                    </a:solidFill>
                  </a:defRPr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zh-CN" alt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  <a:sym typeface="+mn-ea"/>
                          </a:rPr>
                        </m:ctrlPr>
                      </m:sSubPr>
                      <m:e>
                        <m:r>
                          <a:rPr kumimoji="0" lang="zh-CN" alt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  <a:sym typeface="+mn-ea"/>
                          </a:rPr>
                          <m:t>𝜎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0" lang="en-US" altLang="zh-CN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黑体" panose="02010609060101010101" pitchFamily="49" charset="-122"/>
                            <a:cs typeface="Cambria Math" panose="02040503050406030204" pitchFamily="18" charset="0"/>
                            <a:sym typeface="+mn-ea"/>
                          </a:rPr>
                          <m:t>Q</m:t>
                        </m:r>
                      </m:sub>
                    </m:sSub>
                  </m:oMath>
                </a14:m>
                <a:r>
                  <a:rPr sz="2400" b="1" dirty="0">
                    <a:solidFill>
                      <a:srgbClr val="173D57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sz="2400" dirty="0">
                    <a:solidFill>
                      <a:srgbClr val="000000"/>
                    </a:solidFill>
                    <a:latin typeface="Calibri" panose="020F0502020204030204" pitchFamily="34" charset="0"/>
                    <a:ea typeface="黑体" panose="02010609060101010101" pitchFamily="49" charset="-122"/>
                    <a:cs typeface="Calibri" panose="020F0502020204030204" pitchFamily="34" charset="0"/>
                  </a:rPr>
                  <a:t>=</a:t>
                </a:r>
                <a:r>
                  <a:rPr sz="2400" i="1" dirty="0">
                    <a:solidFill>
                      <a:srgbClr val="000000"/>
                    </a:solidFill>
                    <a:latin typeface="Calibri" panose="020F0502020204030204" pitchFamily="34" charset="0"/>
                    <a:ea typeface="黑体" panose="02010609060101010101" pitchFamily="49" charset="-122"/>
                    <a:cs typeface="Calibri" panose="020F0502020204030204" pitchFamily="34" charset="0"/>
                  </a:rPr>
                  <a:t> </a:t>
                </a:r>
                <a:r>
                  <a:rPr lang="en-US" sz="2400" i="1" dirty="0">
                    <a:solidFill>
                      <a:srgbClr val="000000"/>
                    </a:solidFill>
                    <a:latin typeface="Calibri" panose="020F0502020204030204" pitchFamily="34" charset="0"/>
                    <a:ea typeface="黑体" panose="02010609060101010101" pitchFamily="49" charset="-122"/>
                    <a:cs typeface="Calibri" panose="020F0502020204030204" pitchFamily="34" charset="0"/>
                  </a:rPr>
                  <a:t> </a:t>
                </a:r>
                <a:r>
                  <a:rPr sz="2400" dirty="0">
                    <a:solidFill>
                      <a:srgbClr val="000000"/>
                    </a:solidFill>
                    <a:latin typeface="Calibri" panose="020F0502020204030204" pitchFamily="34" charset="0"/>
                    <a:ea typeface="黑体" panose="02010609060101010101" pitchFamily="49" charset="-122"/>
                    <a:cs typeface="Calibri" panose="020F0502020204030204" pitchFamily="34" charset="0"/>
                  </a:rPr>
                  <a:t>FWHM / 2.355</a:t>
                </a:r>
                <a:endParaRPr sz="2400" dirty="0">
                  <a:solidFill>
                    <a:srgbClr val="000000"/>
                  </a:solidFill>
                  <a:latin typeface="Calibri" panose="020F0502020204030204" pitchFamily="34" charset="0"/>
                  <a:ea typeface="黑体" panose="02010609060101010101" pitchFamily="49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6" name="noise-formula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3506" y="5671641"/>
                <a:ext cx="3848100" cy="361950"/>
              </a:xfrm>
              <a:prstGeom prst="rect">
                <a:avLst/>
              </a:prstGeom>
              <a:blipFill rotWithShape="1">
                <a:blip r:embed="rId3"/>
                <a:stretch>
                  <a:fillRect t="-6091" b="-6190"/>
                </a:stretch>
              </a:blipFill>
              <a:ln w="0">
                <a:noFill/>
                <a:prstDash val="solid"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箭头: 下 30"/>
          <p:cNvSpPr/>
          <p:nvPr/>
        </p:nvSpPr>
        <p:spPr bwMode="auto">
          <a:xfrm>
            <a:off x="1379375" y="2865369"/>
            <a:ext cx="279400" cy="426328"/>
          </a:xfrm>
          <a:prstGeom prst="downArrow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" name="箭头: 下 32"/>
          <p:cNvSpPr/>
          <p:nvPr/>
        </p:nvSpPr>
        <p:spPr bwMode="auto">
          <a:xfrm>
            <a:off x="1379375" y="3951219"/>
            <a:ext cx="279400" cy="426328"/>
          </a:xfrm>
          <a:prstGeom prst="downArrow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4523" y="2223817"/>
            <a:ext cx="4343668" cy="2980892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电子学与探测器联调测试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347200" y="6519863"/>
            <a:ext cx="2844800" cy="338137"/>
          </a:xfrm>
        </p:spPr>
        <p:txBody>
          <a:bodyPr/>
          <a:lstStyle/>
          <a:p>
            <a:fld id="{14AA028F-72E1-4808-9DD3-2CE970B1B937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719830" y="2176780"/>
            <a:ext cx="2601595" cy="3495040"/>
          </a:xfrm>
          <a:prstGeom prst="rect">
            <a:avLst/>
          </a:prstGeom>
        </p:spPr>
      </p:pic>
      <p:pic>
        <p:nvPicPr>
          <p:cNvPr id="66" name="图片 6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l="10976" t="6266" r="9641" b="8415"/>
          <a:stretch>
            <a:fillRect/>
          </a:stretch>
        </p:blipFill>
        <p:spPr>
          <a:xfrm>
            <a:off x="1042670" y="2176780"/>
            <a:ext cx="2438400" cy="349440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626225" y="1350010"/>
            <a:ext cx="5146040" cy="13436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>
              <a:buNone/>
              <a:defRPr sz="1200" b="1">
                <a:solidFill>
                  <a:srgbClr val="12395B"/>
                </a:solidFill>
              </a:defRPr>
            </a:pPr>
            <a:r>
              <a:rPr sz="1800" b="1">
                <a:solidFill>
                  <a:srgbClr val="12395B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灵敏面积</a:t>
            </a:r>
            <a:r>
              <a:rPr sz="1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17</a:t>
            </a:r>
            <a:r>
              <a:rPr lang="en-US" sz="1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0</a:t>
            </a:r>
            <a:r>
              <a:rPr sz="1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lang="en-US" sz="1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m</a:t>
            </a:r>
            <a:r>
              <a:rPr sz="1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m × 31</a:t>
            </a:r>
            <a:r>
              <a:rPr lang="en-US" sz="1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0</a:t>
            </a:r>
            <a:r>
              <a:rPr sz="1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lang="en-US" sz="1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m</a:t>
            </a:r>
            <a:r>
              <a:rPr sz="1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m</a:t>
            </a:r>
            <a:r>
              <a:rPr sz="1800" b="1">
                <a:solidFill>
                  <a:srgbClr val="12395B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，</a:t>
            </a:r>
            <a:endParaRPr sz="1800" b="1">
              <a:solidFill>
                <a:srgbClr val="12395B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algn="ctr">
              <a:buNone/>
              <a:defRPr sz="1200" b="1">
                <a:solidFill>
                  <a:srgbClr val="12395B"/>
                </a:solidFill>
              </a:defRPr>
            </a:pPr>
            <a:r>
              <a:rPr sz="1800" b="1">
                <a:solidFill>
                  <a:srgbClr val="12395B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64×64阳极条，共128通道；</a:t>
            </a:r>
            <a:endParaRPr sz="1800" b="1">
              <a:solidFill>
                <a:srgbClr val="12395B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ctr">
              <a:buNone/>
              <a:defRPr sz="1200" b="1">
                <a:solidFill>
                  <a:srgbClr val="12395B"/>
                </a:solidFill>
              </a:defRPr>
            </a:pPr>
            <a:r>
              <a:rPr sz="1800" b="1">
                <a:solidFill>
                  <a:srgbClr val="12395B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x方向阳极条中心间距为</a:t>
            </a:r>
            <a:r>
              <a:rPr sz="1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2.66 mm</a:t>
            </a:r>
            <a:r>
              <a:rPr sz="1800" b="1">
                <a:solidFill>
                  <a:srgbClr val="12395B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；</a:t>
            </a:r>
            <a:endParaRPr sz="1800" b="1">
              <a:solidFill>
                <a:srgbClr val="12395B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algn="ctr">
              <a:buNone/>
              <a:defRPr sz="1200" b="1">
                <a:solidFill>
                  <a:srgbClr val="12395B"/>
                </a:solidFill>
              </a:defRPr>
            </a:pPr>
            <a:r>
              <a:rPr sz="1800" b="1">
                <a:solidFill>
                  <a:srgbClr val="12395B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y方向阳极条中心间距为</a:t>
            </a:r>
            <a:r>
              <a:rPr sz="1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4.84 mm</a:t>
            </a:r>
            <a:r>
              <a:rPr sz="1800" b="1">
                <a:solidFill>
                  <a:srgbClr val="12395B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；</a:t>
            </a:r>
            <a:endParaRPr sz="1800" b="1">
              <a:solidFill>
                <a:srgbClr val="12395B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ctr">
              <a:buNone/>
              <a:defRPr sz="1200" b="1">
                <a:solidFill>
                  <a:srgbClr val="12395B"/>
                </a:solidFill>
              </a:defRPr>
            </a:pPr>
            <a:r>
              <a:rPr sz="18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漂移区10 mm，雪崩区300 μm；</a:t>
            </a:r>
            <a:endParaRPr lang="zh-CN" altLang="en-US" sz="18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247140" y="1122680"/>
            <a:ext cx="561276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用于</a:t>
            </a:r>
            <a:r>
              <a:rPr lang="en-US" sz="20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α</a:t>
            </a:r>
            <a:r>
              <a:rPr lang="zh-CN" altLang="en-US" sz="20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、</a:t>
            </a:r>
            <a:r>
              <a:rPr lang="en-US" sz="20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β</a:t>
            </a:r>
            <a:r>
              <a:rPr lang="zh-CN" altLang="en-US" sz="20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表面污染成像的</a:t>
            </a:r>
            <a:r>
              <a:rPr lang="en-US" sz="20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Micromegas</a:t>
            </a:r>
            <a:r>
              <a:rPr lang="zh-CN" altLang="en-US" sz="20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基本情况：</a:t>
            </a:r>
            <a:endParaRPr lang="zh-CN" altLang="en-US" sz="20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8" name="文本框 17"/>
          <p:cNvSpPr txBox="1"/>
          <p:nvPr>
            <p:custDataLst>
              <p:tags r:id="rId5"/>
            </p:custDataLst>
          </p:nvPr>
        </p:nvSpPr>
        <p:spPr>
          <a:xfrm>
            <a:off x="1871345" y="1716405"/>
            <a:ext cx="7810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latin typeface="黑体" panose="02010609060101010101" pitchFamily="49" charset="-122"/>
                <a:ea typeface="黑体" panose="02010609060101010101" pitchFamily="49" charset="-122"/>
              </a:rPr>
              <a:t>正面</a:t>
            </a:r>
            <a:endParaRPr lang="zh-CN" altLang="en-US" sz="16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1" name="文本框 20"/>
          <p:cNvSpPr txBox="1"/>
          <p:nvPr>
            <p:custDataLst>
              <p:tags r:id="rId6"/>
            </p:custDataLst>
          </p:nvPr>
        </p:nvSpPr>
        <p:spPr>
          <a:xfrm>
            <a:off x="4629785" y="1716405"/>
            <a:ext cx="7810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latin typeface="黑体" panose="02010609060101010101" pitchFamily="49" charset="-122"/>
                <a:ea typeface="黑体" panose="02010609060101010101" pitchFamily="49" charset="-122"/>
              </a:rPr>
              <a:t>背面</a:t>
            </a:r>
            <a:endParaRPr lang="zh-CN" altLang="en-US" sz="16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6859905" y="3053080"/>
            <a:ext cx="400812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α</a:t>
            </a:r>
            <a:r>
              <a:rPr lang="zh-CN" altLang="en-US" sz="20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模式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：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Mesh 88V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Anode 748V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indent="457200">
              <a:lnSpc>
                <a:spcPct val="150000"/>
              </a:lnSpc>
            </a:pP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增益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小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α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可测，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β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不可测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6897370" y="4376420"/>
            <a:ext cx="4008120" cy="943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β</a:t>
            </a:r>
            <a:r>
              <a:rPr lang="zh-CN" altLang="en-US" sz="20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模式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：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Mesh 116V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Anode 986V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indent="457200">
              <a:lnSpc>
                <a:spcPct val="150000"/>
              </a:lnSpc>
            </a:pP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增益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大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β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可测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成像效果对比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347200" y="6519863"/>
            <a:ext cx="2844800" cy="338137"/>
          </a:xfrm>
        </p:spPr>
        <p:txBody>
          <a:bodyPr/>
          <a:lstStyle/>
          <a:p>
            <a:fld id="{14AA028F-72E1-4808-9DD3-2CE970B1B937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68" name="图片 6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5800" y="2189639"/>
            <a:ext cx="3181350" cy="2386013"/>
          </a:xfrm>
          <a:prstGeom prst="rect">
            <a:avLst/>
          </a:prstGeom>
        </p:spPr>
      </p:pic>
      <p:pic>
        <p:nvPicPr>
          <p:cNvPr id="69" name="图片 6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5920" y="1895131"/>
            <a:ext cx="3371850" cy="3278558"/>
          </a:xfrm>
          <a:prstGeom prst="rect">
            <a:avLst/>
          </a:prstGeom>
        </p:spPr>
      </p:pic>
      <p:pic>
        <p:nvPicPr>
          <p:cNvPr id="70" name="图片 6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8770" y="1859433"/>
            <a:ext cx="3371850" cy="3349955"/>
          </a:xfrm>
          <a:prstGeom prst="rect">
            <a:avLst/>
          </a:prstGeom>
        </p:spPr>
      </p:pic>
      <p:cxnSp>
        <p:nvCxnSpPr>
          <p:cNvPr id="5" name="直接箭头连接符 4"/>
          <p:cNvCxnSpPr/>
          <p:nvPr/>
        </p:nvCxnSpPr>
        <p:spPr>
          <a:xfrm flipV="1">
            <a:off x="4550410" y="4031615"/>
            <a:ext cx="757555" cy="1291590"/>
          </a:xfrm>
          <a:prstGeom prst="straightConnector1">
            <a:avLst/>
          </a:prstGeom>
          <a:solidFill>
            <a:srgbClr val="FFFFFF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</p:cxnSp>
      <p:cxnSp>
        <p:nvCxnSpPr>
          <p:cNvPr id="7" name="直接箭头连接符 6"/>
          <p:cNvCxnSpPr/>
          <p:nvPr/>
        </p:nvCxnSpPr>
        <p:spPr>
          <a:xfrm flipV="1">
            <a:off x="4723130" y="3822700"/>
            <a:ext cx="4156710" cy="1508125"/>
          </a:xfrm>
          <a:prstGeom prst="straightConnector1">
            <a:avLst/>
          </a:prstGeom>
          <a:solidFill>
            <a:srgbClr val="FFFFFF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</p:cxnSp>
      <p:sp>
        <p:nvSpPr>
          <p:cNvPr id="44" name="imaging-setup-label"/>
          <p:cNvSpPr>
            <a:spLocks noGrp="1"/>
          </p:cNvSpPr>
          <p:nvPr/>
        </p:nvSpPr>
        <p:spPr>
          <a:xfrm>
            <a:off x="685800" y="1393825"/>
            <a:ext cx="3333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125" b="1">
                <a:solidFill>
                  <a:srgbClr val="173D57"/>
                </a:solidFill>
              </a:defRPr>
            </a:pPr>
            <a:r>
              <a:rPr sz="1800" b="1">
                <a:solidFill>
                  <a:srgbClr val="173D57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测试摆放</a:t>
            </a:r>
            <a:endParaRPr sz="1800" b="1">
              <a:solidFill>
                <a:srgbClr val="173D57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5" name="imaging-64-label"/>
          <p:cNvSpPr>
            <a:spLocks noGrp="1"/>
          </p:cNvSpPr>
          <p:nvPr/>
        </p:nvSpPr>
        <p:spPr>
          <a:xfrm>
            <a:off x="4185920" y="1393825"/>
            <a:ext cx="3524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125" b="1">
                <a:solidFill>
                  <a:srgbClr val="173D57"/>
                </a:solidFill>
              </a:defRPr>
            </a:pPr>
            <a:r>
              <a:rPr sz="1800" b="1">
                <a:solidFill>
                  <a:srgbClr val="173D57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64×64 像素分辨</a:t>
            </a:r>
            <a:endParaRPr sz="1800" b="1">
              <a:solidFill>
                <a:srgbClr val="173D57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46" name="imaging-128-label"/>
          <p:cNvSpPr>
            <a:spLocks noGrp="1"/>
          </p:cNvSpPr>
          <p:nvPr/>
        </p:nvSpPr>
        <p:spPr>
          <a:xfrm>
            <a:off x="7710170" y="1359535"/>
            <a:ext cx="3524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125" b="1">
                <a:solidFill>
                  <a:srgbClr val="173D57"/>
                </a:solidFill>
              </a:defRPr>
            </a:pPr>
            <a:r>
              <a:rPr sz="1800" b="1">
                <a:solidFill>
                  <a:srgbClr val="173D57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128×128 像素分辨</a:t>
            </a:r>
            <a:endParaRPr sz="1800" b="1">
              <a:solidFill>
                <a:srgbClr val="173D57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034540" y="5209540"/>
            <a:ext cx="34721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128x128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像素模式显示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更清晰，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蜂窝网边缘更锐利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409180" y="5209540"/>
            <a:ext cx="249682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均重建出蜂窝钢网及中心源的空间结构</a:t>
            </a:r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α/β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探测效率与探测下限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347200" y="6519863"/>
            <a:ext cx="2844800" cy="338137"/>
          </a:xfrm>
        </p:spPr>
        <p:txBody>
          <a:bodyPr/>
          <a:lstStyle/>
          <a:p>
            <a:fld id="{14AA028F-72E1-4808-9DD3-2CE970B1B937}" type="slidenum">
              <a:rPr lang="zh-CN" altLang="en-US" smtClean="0"/>
            </a:fld>
            <a:endParaRPr lang="zh-CN" altLang="en-US" dirty="0"/>
          </a:p>
        </p:txBody>
      </p:sp>
      <p:sp>
        <p:nvSpPr>
          <p:cNvPr id="44" name="eff-condition-heading"/>
          <p:cNvSpPr>
            <a:spLocks noGrp="1"/>
          </p:cNvSpPr>
          <p:nvPr/>
        </p:nvSpPr>
        <p:spPr>
          <a:xfrm>
            <a:off x="690245" y="1998980"/>
            <a:ext cx="2286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0B75B5"/>
                </a:solidFill>
              </a:defRPr>
            </a:pPr>
            <a:r>
              <a:rPr sz="2000" b="1">
                <a:solidFill>
                  <a:srgbClr val="0B75B5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测试条件</a:t>
            </a:r>
            <a:endParaRPr sz="2000" b="1">
              <a:solidFill>
                <a:srgbClr val="0B75B5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5" name="eff-condition"/>
          <p:cNvSpPr>
            <a:spLocks noGrp="1"/>
          </p:cNvSpPr>
          <p:nvPr/>
        </p:nvSpPr>
        <p:spPr>
          <a:xfrm>
            <a:off x="690245" y="3293110"/>
            <a:ext cx="266700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>
                <a:solidFill>
                  <a:srgbClr val="273F50"/>
                </a:solidFill>
              </a:defRPr>
            </a:pPr>
            <a:r>
              <a:rPr sz="2000">
                <a:solidFill>
                  <a:srgbClr val="273F5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源距探测器 10</a:t>
            </a:r>
            <a:r>
              <a:rPr sz="2000">
                <a:solidFill>
                  <a:srgbClr val="273F50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mm</a:t>
            </a:r>
            <a:endParaRPr sz="2000">
              <a:solidFill>
                <a:srgbClr val="273F50"/>
              </a:solidFill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algn="l">
              <a:buNone/>
              <a:defRPr sz="1350">
                <a:solidFill>
                  <a:srgbClr val="273F50"/>
                </a:solidFill>
              </a:defRPr>
            </a:pPr>
            <a:r>
              <a:rPr sz="2000">
                <a:solidFill>
                  <a:srgbClr val="273F5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本底采集 10</a:t>
            </a:r>
            <a:r>
              <a:rPr sz="2000">
                <a:solidFill>
                  <a:srgbClr val="273F50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min</a:t>
            </a:r>
            <a:endParaRPr sz="2000">
              <a:solidFill>
                <a:srgbClr val="273F50"/>
              </a:solidFill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algn="l">
              <a:buNone/>
              <a:defRPr sz="1350">
                <a:solidFill>
                  <a:srgbClr val="273F50"/>
                </a:solidFill>
              </a:defRPr>
            </a:pPr>
            <a:r>
              <a:rPr sz="2000">
                <a:solidFill>
                  <a:srgbClr val="273F5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有源采集 10</a:t>
            </a:r>
            <a:r>
              <a:rPr sz="2000">
                <a:solidFill>
                  <a:srgbClr val="273F50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min</a:t>
            </a:r>
            <a:endParaRPr sz="2000">
              <a:solidFill>
                <a:srgbClr val="273F50"/>
              </a:solidFill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  <p:sp>
        <p:nvSpPr>
          <p:cNvPr id="46" name="eff-source"/>
          <p:cNvSpPr>
            <a:spLocks noGrp="1"/>
          </p:cNvSpPr>
          <p:nvPr/>
        </p:nvSpPr>
        <p:spPr>
          <a:xfrm>
            <a:off x="690245" y="2411730"/>
            <a:ext cx="26670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>
                <a:solidFill>
                  <a:srgbClr val="5B6B77"/>
                </a:solidFill>
              </a:defRPr>
            </a:pPr>
            <a:r>
              <a:rPr sz="2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lang="zh-CN" sz="2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源</a:t>
            </a:r>
            <a:r>
              <a:rPr sz="2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：Am241</a:t>
            </a:r>
            <a:endParaRPr sz="200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buNone/>
              <a:defRPr sz="1200">
                <a:solidFill>
                  <a:srgbClr val="5B6B77"/>
                </a:solidFill>
              </a:defRPr>
            </a:pPr>
            <a:r>
              <a:rPr sz="2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lang="zh-CN" sz="2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源</a:t>
            </a:r>
            <a:r>
              <a:rPr sz="2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：Sr90</a:t>
            </a:r>
            <a:r>
              <a:rPr lang="en-US" sz="2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sz="2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Y90</a:t>
            </a:r>
            <a:endParaRPr sz="200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eff-mode-0"/>
          <p:cNvSpPr>
            <a:spLocks noGrp="1"/>
          </p:cNvSpPr>
          <p:nvPr/>
        </p:nvSpPr>
        <p:spPr>
          <a:xfrm>
            <a:off x="2903855" y="1797685"/>
            <a:ext cx="2857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500" b="1">
                <a:solidFill>
                  <a:srgbClr val="173D57"/>
                </a:solidFill>
              </a:defRPr>
            </a:pPr>
            <a:r>
              <a:rPr sz="2000" b="1">
                <a:solidFill>
                  <a:srgbClr val="173D57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α模式</a:t>
            </a:r>
            <a:endParaRPr sz="2000" b="1">
              <a:solidFill>
                <a:srgbClr val="173D57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49" name="eff-metric-name-0-0"/>
          <p:cNvSpPr>
            <a:spLocks noGrp="1"/>
          </p:cNvSpPr>
          <p:nvPr/>
        </p:nvSpPr>
        <p:spPr>
          <a:xfrm>
            <a:off x="2903855" y="2359660"/>
            <a:ext cx="2857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975">
                <a:solidFill>
                  <a:srgbClr val="6D7F8C"/>
                </a:solidFill>
              </a:defRPr>
            </a:pPr>
            <a:r>
              <a:rPr sz="20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本底率</a:t>
            </a:r>
            <a:endParaRPr sz="20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0" name="eff-metric-value-0-0"/>
          <p:cNvSpPr>
            <a:spLocks noGrp="1"/>
          </p:cNvSpPr>
          <p:nvPr/>
        </p:nvSpPr>
        <p:spPr>
          <a:xfrm>
            <a:off x="2903855" y="2626360"/>
            <a:ext cx="2857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425" b="0">
                <a:solidFill>
                  <a:srgbClr val="173D57"/>
                </a:solidFill>
              </a:defRPr>
            </a:pPr>
            <a:r>
              <a:rPr sz="2000" b="1" dirty="0">
                <a:solidFill>
                  <a:srgbClr val="0B75B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000" b="1" dirty="0">
                <a:solidFill>
                  <a:srgbClr val="0B75B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.4x10</a:t>
            </a:r>
            <a:r>
              <a:rPr lang="en-US" sz="2000" b="1" baseline="30000" dirty="0">
                <a:solidFill>
                  <a:srgbClr val="0B75B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-4</a:t>
            </a:r>
            <a:r>
              <a:rPr sz="2000" b="1" dirty="0">
                <a:solidFill>
                  <a:srgbClr val="0B75B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cps/cm²</a:t>
            </a:r>
            <a:endParaRPr sz="2000" b="1" dirty="0">
              <a:solidFill>
                <a:srgbClr val="0B75B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" name="eff-metric-name-0-1"/>
          <p:cNvSpPr>
            <a:spLocks noGrp="1"/>
          </p:cNvSpPr>
          <p:nvPr/>
        </p:nvSpPr>
        <p:spPr>
          <a:xfrm>
            <a:off x="2880995" y="3216910"/>
            <a:ext cx="2857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975">
                <a:solidFill>
                  <a:srgbClr val="6D7F8C"/>
                </a:solidFill>
              </a:defRPr>
            </a:pPr>
            <a:r>
              <a:rPr sz="20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探测效率</a:t>
            </a:r>
            <a:endParaRPr sz="20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3" name="eff-metric-value-0-1"/>
          <p:cNvSpPr>
            <a:spLocks noGrp="1"/>
          </p:cNvSpPr>
          <p:nvPr/>
        </p:nvSpPr>
        <p:spPr>
          <a:xfrm>
            <a:off x="2903855" y="3483610"/>
            <a:ext cx="2857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425" b="1">
                <a:solidFill>
                  <a:srgbClr val="0B75B5"/>
                </a:solidFill>
              </a:defRPr>
            </a:pPr>
            <a:r>
              <a:rPr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71%</a:t>
            </a:r>
            <a:endParaRPr sz="2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" name="eff-metric-name-0-2"/>
          <p:cNvSpPr>
            <a:spLocks noGrp="1"/>
          </p:cNvSpPr>
          <p:nvPr/>
        </p:nvSpPr>
        <p:spPr>
          <a:xfrm>
            <a:off x="2903855" y="4074160"/>
            <a:ext cx="2857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975">
                <a:solidFill>
                  <a:srgbClr val="6D7F8C"/>
                </a:solidFill>
              </a:defRPr>
            </a:pPr>
            <a:r>
              <a:rPr sz="20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探测下限（</a:t>
            </a:r>
            <a:r>
              <a:rPr sz="2000">
                <a:solidFill>
                  <a:schemeClr val="tx1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MDA</a:t>
            </a:r>
            <a:r>
              <a:rPr sz="20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）</a:t>
            </a:r>
            <a:endParaRPr sz="20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56" name="eff-metric-value-0-2"/>
          <p:cNvSpPr>
            <a:spLocks noGrp="1"/>
          </p:cNvSpPr>
          <p:nvPr/>
        </p:nvSpPr>
        <p:spPr>
          <a:xfrm>
            <a:off x="2903855" y="4340860"/>
            <a:ext cx="2857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425" b="0">
                <a:solidFill>
                  <a:srgbClr val="173D57"/>
                </a:solidFill>
              </a:defRPr>
            </a:pPr>
            <a:r>
              <a:rPr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.4x10</a:t>
            </a:r>
            <a:r>
              <a:rPr lang="en-US" sz="2000" b="1" baseline="30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-4</a:t>
            </a:r>
            <a:r>
              <a:rPr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Bq/cm²</a:t>
            </a:r>
            <a:endParaRPr sz="2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7" name="eff-mode-1"/>
          <p:cNvSpPr>
            <a:spLocks noGrp="1"/>
          </p:cNvSpPr>
          <p:nvPr/>
        </p:nvSpPr>
        <p:spPr>
          <a:xfrm>
            <a:off x="7251700" y="1778000"/>
            <a:ext cx="2857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500" b="1">
                <a:solidFill>
                  <a:srgbClr val="173D57"/>
                </a:solidFill>
              </a:defRPr>
            </a:pPr>
            <a:r>
              <a:rPr sz="2000" b="1">
                <a:solidFill>
                  <a:srgbClr val="173D57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β模式</a:t>
            </a:r>
            <a:endParaRPr sz="2000" b="1">
              <a:solidFill>
                <a:srgbClr val="173D57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58" name="eff-metric-name-1-0"/>
          <p:cNvSpPr>
            <a:spLocks noGrp="1"/>
          </p:cNvSpPr>
          <p:nvPr/>
        </p:nvSpPr>
        <p:spPr>
          <a:xfrm>
            <a:off x="7251700" y="2339975"/>
            <a:ext cx="2857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975">
                <a:solidFill>
                  <a:srgbClr val="6D7F8C"/>
                </a:solidFill>
              </a:defRPr>
            </a:pPr>
            <a:r>
              <a:rPr sz="20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本底率</a:t>
            </a:r>
            <a:endParaRPr sz="20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9" name="eff-metric-value-1-0"/>
          <p:cNvSpPr>
            <a:spLocks noGrp="1"/>
          </p:cNvSpPr>
          <p:nvPr/>
        </p:nvSpPr>
        <p:spPr>
          <a:xfrm>
            <a:off x="7251700" y="2606675"/>
            <a:ext cx="2857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425" b="0">
                <a:solidFill>
                  <a:srgbClr val="173D57"/>
                </a:solidFill>
              </a:defRPr>
            </a:pPr>
            <a:r>
              <a:rPr lang="en-US" sz="2000" b="1" dirty="0">
                <a:solidFill>
                  <a:srgbClr val="0B75B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2.9x10</a:t>
            </a:r>
            <a:r>
              <a:rPr lang="en-US" sz="2000" b="1" baseline="30000" dirty="0">
                <a:solidFill>
                  <a:srgbClr val="0B75B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-2</a:t>
            </a:r>
            <a:r>
              <a:rPr sz="2000" b="1" dirty="0">
                <a:solidFill>
                  <a:srgbClr val="0B75B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cps/cm²</a:t>
            </a:r>
            <a:endParaRPr sz="2000" b="1" dirty="0">
              <a:solidFill>
                <a:srgbClr val="0B75B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" name="eff-metric-name-1-1"/>
          <p:cNvSpPr>
            <a:spLocks noGrp="1"/>
          </p:cNvSpPr>
          <p:nvPr/>
        </p:nvSpPr>
        <p:spPr>
          <a:xfrm>
            <a:off x="7251700" y="3197225"/>
            <a:ext cx="2857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975">
                <a:solidFill>
                  <a:srgbClr val="6D7F8C"/>
                </a:solidFill>
              </a:defRPr>
            </a:pPr>
            <a:r>
              <a:rPr sz="20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探测效率</a:t>
            </a:r>
            <a:endParaRPr sz="20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eff-metric-value-1-1"/>
          <p:cNvSpPr>
            <a:spLocks noGrp="1"/>
          </p:cNvSpPr>
          <p:nvPr/>
        </p:nvSpPr>
        <p:spPr>
          <a:xfrm>
            <a:off x="7251700" y="3463925"/>
            <a:ext cx="2857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425" b="1">
                <a:solidFill>
                  <a:srgbClr val="0B75B5"/>
                </a:solidFill>
              </a:defRPr>
            </a:pPr>
            <a:r>
              <a:rPr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43%</a:t>
            </a:r>
            <a:endParaRPr sz="2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4" name="eff-metric-name-1-2"/>
          <p:cNvSpPr>
            <a:spLocks noGrp="1"/>
          </p:cNvSpPr>
          <p:nvPr/>
        </p:nvSpPr>
        <p:spPr>
          <a:xfrm>
            <a:off x="7251700" y="4054475"/>
            <a:ext cx="2857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975">
                <a:solidFill>
                  <a:srgbClr val="6D7F8C"/>
                </a:solidFill>
              </a:defRPr>
            </a:pPr>
            <a:r>
              <a:rPr sz="20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探测下限（</a:t>
            </a:r>
            <a:r>
              <a:rPr sz="2000">
                <a:solidFill>
                  <a:schemeClr val="tx1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MDA</a:t>
            </a:r>
            <a:r>
              <a:rPr sz="20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）</a:t>
            </a:r>
            <a:endParaRPr sz="20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7" name="eff-metric-value-1-2"/>
          <p:cNvSpPr>
            <a:spLocks noGrp="1"/>
          </p:cNvSpPr>
          <p:nvPr/>
        </p:nvSpPr>
        <p:spPr>
          <a:xfrm>
            <a:off x="7251700" y="4321175"/>
            <a:ext cx="2857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425" b="0">
                <a:solidFill>
                  <a:srgbClr val="173D57"/>
                </a:solidFill>
              </a:defRPr>
            </a:pPr>
            <a:r>
              <a:rPr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x10</a:t>
            </a:r>
            <a:r>
              <a:rPr lang="en-US" sz="2000" b="1" baseline="30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-2</a:t>
            </a:r>
            <a:r>
              <a:rPr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Bq/cm²</a:t>
            </a:r>
            <a:endParaRPr sz="2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915794" y="5417185"/>
            <a:ext cx="8415655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buNone/>
              <a:defRPr sz="1015" b="1">
                <a:solidFill>
                  <a:srgbClr val="173D57"/>
                </a:solidFill>
              </a:defRPr>
            </a:pPr>
            <a:r>
              <a:rPr sz="2000" b="1" dirty="0" err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实测：</a:t>
            </a:r>
            <a:r>
              <a:rPr sz="2000" b="1" dirty="0" err="1">
                <a:solidFill>
                  <a:srgbClr val="173D57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效率</a:t>
            </a:r>
            <a:r>
              <a:rPr sz="2000" b="1" dirty="0">
                <a:solidFill>
                  <a:srgbClr val="173D57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+mn-ea"/>
              </a:rPr>
              <a:t> </a:t>
            </a:r>
            <a:r>
              <a:rPr sz="20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+mn-ea"/>
              </a:rPr>
              <a:t>α=</a:t>
            </a:r>
            <a:r>
              <a:rPr sz="2000" b="1" dirty="0">
                <a:solidFill>
                  <a:srgbClr val="173D57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+mn-ea"/>
              </a:rPr>
              <a:t>71%、</a:t>
            </a:r>
            <a:r>
              <a:rPr sz="20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+mn-ea"/>
              </a:rPr>
              <a:t>β=</a:t>
            </a:r>
            <a:r>
              <a:rPr sz="2000" b="1" dirty="0">
                <a:solidFill>
                  <a:srgbClr val="173D57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+mn-ea"/>
              </a:rPr>
              <a:t>43%；</a:t>
            </a:r>
            <a:endParaRPr sz="2000" b="1" dirty="0">
              <a:solidFill>
                <a:srgbClr val="173D57"/>
              </a:solidFill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  <a:sym typeface="+mn-ea"/>
            </a:endParaRPr>
          </a:p>
          <a:p>
            <a:pPr algn="ctr">
              <a:defRPr sz="1015" b="1">
                <a:solidFill>
                  <a:srgbClr val="173D57"/>
                </a:solidFill>
              </a:defRPr>
            </a:pPr>
            <a:r>
              <a:rPr sz="2000" b="1" dirty="0">
                <a:solidFill>
                  <a:srgbClr val="173D57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+mn-ea"/>
              </a:rPr>
              <a:t>MDA </a:t>
            </a:r>
            <a:r>
              <a:rPr sz="20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+mn-ea"/>
              </a:rPr>
              <a:t>α=</a:t>
            </a:r>
            <a:r>
              <a:rPr lang="en-US" altLang="zh-CN" sz="2000" b="1" dirty="0">
                <a:latin typeface="Calibri" panose="020F0502020204030204" pitchFamily="34" charset="0"/>
                <a:cs typeface="Calibri" panose="020F0502020204030204" pitchFamily="34" charset="0"/>
              </a:rPr>
              <a:t>7.4x10</a:t>
            </a:r>
            <a:r>
              <a:rPr lang="en-US" altLang="zh-CN" sz="20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-4</a:t>
            </a:r>
            <a:r>
              <a:rPr lang="en-US" altLang="zh-CN" sz="2000" b="1" dirty="0">
                <a:latin typeface="Calibri" panose="020F0502020204030204" pitchFamily="34" charset="0"/>
                <a:cs typeface="Calibri" panose="020F0502020204030204" pitchFamily="34" charset="0"/>
              </a:rPr>
              <a:t> Bq/cm²</a:t>
            </a:r>
            <a:r>
              <a:rPr sz="2000" b="1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+mn-ea"/>
              </a:rPr>
              <a:t>、</a:t>
            </a:r>
            <a:r>
              <a:rPr sz="20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+mn-ea"/>
              </a:rPr>
              <a:t>β=</a:t>
            </a:r>
            <a:r>
              <a:rPr lang="en-US" altLang="zh-CN" sz="2000" b="1" dirty="0">
                <a:latin typeface="Calibri" panose="020F0502020204030204" pitchFamily="34" charset="0"/>
                <a:cs typeface="Calibri" panose="020F0502020204030204" pitchFamily="34" charset="0"/>
              </a:rPr>
              <a:t>2.7x10</a:t>
            </a:r>
            <a:r>
              <a:rPr lang="en-US" altLang="zh-CN" sz="20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-2</a:t>
            </a:r>
            <a:r>
              <a:rPr lang="en-US" altLang="zh-CN" sz="2000" b="1" dirty="0">
                <a:latin typeface="Calibri" panose="020F0502020204030204" pitchFamily="34" charset="0"/>
                <a:cs typeface="Calibri" panose="020F0502020204030204" pitchFamily="34" charset="0"/>
              </a:rPr>
              <a:t> Bq/cm²</a:t>
            </a:r>
            <a:endParaRPr lang="en-US" altLang="zh-CN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图片 8" descr="loaded_hitmap_filtered_20260803_2349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17685" y="1657350"/>
            <a:ext cx="2264410" cy="3308985"/>
          </a:xfrm>
          <a:prstGeom prst="rect">
            <a:avLst/>
          </a:prstGeom>
        </p:spPr>
      </p:pic>
      <p:pic>
        <p:nvPicPr>
          <p:cNvPr id="10" name="图片 9" descr="loaded_hitmap_filtered_20260803_2351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8140" y="1773555"/>
            <a:ext cx="2184400" cy="3192145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α/β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模式能量下限验证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347200" y="6519863"/>
            <a:ext cx="2844800" cy="338137"/>
          </a:xfrm>
        </p:spPr>
        <p:txBody>
          <a:bodyPr/>
          <a:lstStyle/>
          <a:p>
            <a:fld id="{14AA028F-72E1-4808-9DD3-2CE970B1B937}" type="slidenum">
              <a:rPr lang="zh-CN" altLang="en-US" smtClean="0"/>
            </a:fld>
            <a:endParaRPr lang="zh-CN" altLang="en-US" dirty="0"/>
          </a:p>
        </p:txBody>
      </p:sp>
      <p:sp>
        <p:nvSpPr>
          <p:cNvPr id="44" name="energy-alpha-label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650240" y="1494155"/>
            <a:ext cx="5143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125" b="1">
                <a:solidFill>
                  <a:srgbClr val="173D57"/>
                </a:solidFill>
              </a:defRPr>
            </a:pPr>
            <a:r>
              <a:rPr sz="1600" b="1">
                <a:solidFill>
                  <a:srgbClr val="173D57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α模式 · </a:t>
            </a:r>
            <a:r>
              <a:rPr sz="1600" b="1">
                <a:solidFill>
                  <a:srgbClr val="173D5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Am-241</a:t>
            </a:r>
            <a:endParaRPr sz="1600" b="1">
              <a:solidFill>
                <a:srgbClr val="173D5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energy-beta-label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6365240" y="1494155"/>
            <a:ext cx="5143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125" b="1">
                <a:solidFill>
                  <a:srgbClr val="173D57"/>
                </a:solidFill>
              </a:defRPr>
            </a:pPr>
            <a:r>
              <a:rPr sz="1600" b="1" dirty="0">
                <a:solidFill>
                  <a:srgbClr val="173D57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β</a:t>
            </a:r>
            <a:r>
              <a:rPr sz="1600" b="1" dirty="0" err="1">
                <a:solidFill>
                  <a:srgbClr val="173D57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模式</a:t>
            </a:r>
            <a:r>
              <a:rPr sz="1600" b="1" dirty="0">
                <a:solidFill>
                  <a:srgbClr val="173D57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· </a:t>
            </a:r>
            <a:r>
              <a:rPr lang="en-US" sz="1600" b="1" dirty="0">
                <a:solidFill>
                  <a:srgbClr val="173D5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Fe-55</a:t>
            </a:r>
            <a:endParaRPr sz="1600" b="1" dirty="0">
              <a:solidFill>
                <a:srgbClr val="173D5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3" name="图片 6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26440" y="1985751"/>
            <a:ext cx="4991100" cy="3188758"/>
          </a:xfrm>
          <a:prstGeom prst="rect">
            <a:avLst/>
          </a:prstGeom>
        </p:spPr>
      </p:pic>
      <p:pic>
        <p:nvPicPr>
          <p:cNvPr id="64" name="图片 6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441440" y="1997304"/>
            <a:ext cx="4991100" cy="3165651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096236" y="5437692"/>
            <a:ext cx="3789045" cy="501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sz="2000" b="1" dirty="0" err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实测：</a:t>
            </a:r>
            <a:r>
              <a:rPr sz="2000" b="1" dirty="0" err="1">
                <a:solidFill>
                  <a:srgbClr val="173D57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E</a:t>
            </a:r>
            <a:r>
              <a:rPr sz="2000" b="1" dirty="0">
                <a:solidFill>
                  <a:srgbClr val="173D57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α</a:t>
            </a:r>
            <a:r>
              <a:rPr lang="en-US" sz="2000" b="1" dirty="0">
                <a:solidFill>
                  <a:srgbClr val="173D57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 </a:t>
            </a:r>
            <a:r>
              <a:rPr sz="2000" b="1" dirty="0">
                <a:solidFill>
                  <a:srgbClr val="173D57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≤</a:t>
            </a:r>
            <a:r>
              <a:rPr lang="en-US" sz="2000" b="1" dirty="0">
                <a:solidFill>
                  <a:srgbClr val="173D57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 </a:t>
            </a:r>
            <a:r>
              <a:rPr sz="2000" b="1" dirty="0">
                <a:solidFill>
                  <a:srgbClr val="173D57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5.4 MeV</a:t>
            </a:r>
            <a:r>
              <a:rPr lang="en-US" sz="2000" b="1" dirty="0">
                <a:solidFill>
                  <a:srgbClr val="173D57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，E</a:t>
            </a:r>
            <a:r>
              <a:rPr lang="el-GR" sz="2000" b="1" dirty="0">
                <a:solidFill>
                  <a:srgbClr val="173D57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β</a:t>
            </a:r>
            <a:r>
              <a:rPr lang="en-US" sz="2000" b="1" dirty="0">
                <a:solidFill>
                  <a:srgbClr val="173D57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 </a:t>
            </a:r>
            <a:r>
              <a:rPr lang="el-GR" sz="2000" b="1" dirty="0">
                <a:solidFill>
                  <a:srgbClr val="173D57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≤</a:t>
            </a:r>
            <a:r>
              <a:rPr lang="en-US" sz="2000" b="1" dirty="0">
                <a:solidFill>
                  <a:srgbClr val="173D57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 3</a:t>
            </a:r>
            <a:r>
              <a:rPr lang="el-GR" sz="2000" b="1" dirty="0">
                <a:solidFill>
                  <a:srgbClr val="173D57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 </a:t>
            </a:r>
            <a:r>
              <a:rPr lang="en-US" sz="2000" b="1" dirty="0">
                <a:solidFill>
                  <a:srgbClr val="173D57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keV</a:t>
            </a:r>
            <a:endParaRPr lang="zh-CN" alt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面发射率响应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347200" y="6519863"/>
            <a:ext cx="2844800" cy="338137"/>
          </a:xfrm>
        </p:spPr>
        <p:txBody>
          <a:bodyPr/>
          <a:lstStyle/>
          <a:p>
            <a:fld id="{14AA028F-72E1-4808-9DD3-2CE970B1B937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62" name="图片 5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6668" y="1893570"/>
            <a:ext cx="2623443" cy="360045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4469765" y="2025650"/>
            <a:ext cx="609600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buNone/>
              <a:defRPr sz="1125">
                <a:solidFill>
                  <a:srgbClr val="5B6B77"/>
                </a:solidFill>
              </a:defRPr>
            </a:pPr>
            <a:r>
              <a:rPr lang="zh-CN" sz="18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测试步骤：</a:t>
            </a:r>
            <a:endParaRPr lang="zh-CN" sz="18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algn="l">
              <a:buNone/>
              <a:defRPr sz="1125">
                <a:solidFill>
                  <a:srgbClr val="5B6B77"/>
                </a:solidFill>
              </a:defRPr>
            </a:pPr>
            <a:r>
              <a:rPr lang="en-US" altLang="zh-CN" sz="18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</a:t>
            </a:r>
            <a:r>
              <a:rPr lang="zh-CN" altLang="en-US" sz="18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、</a:t>
            </a:r>
            <a:r>
              <a:rPr sz="1800">
                <a:solidFill>
                  <a:schemeClr val="tx1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+mn-ea"/>
              </a:rPr>
              <a:t>Am-241 ·</a:t>
            </a:r>
            <a:r>
              <a:rPr lang="en-US" sz="1800">
                <a:solidFill>
                  <a:schemeClr val="tx1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+mn-ea"/>
              </a:rPr>
              <a:t> </a:t>
            </a:r>
            <a:r>
              <a:rPr sz="18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源距</a:t>
            </a:r>
            <a:r>
              <a:rPr lang="zh-CN" sz="18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平面</a:t>
            </a:r>
            <a:r>
              <a:rPr lang="en-US" altLang="zh-CN" sz="1800">
                <a:solidFill>
                  <a:schemeClr val="tx1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+mn-ea"/>
              </a:rPr>
              <a:t> </a:t>
            </a:r>
            <a:r>
              <a:rPr sz="1800">
                <a:solidFill>
                  <a:schemeClr val="tx1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+mn-ea"/>
              </a:rPr>
              <a:t>10 mm · </a:t>
            </a:r>
            <a:r>
              <a:rPr sz="18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各位置采集</a:t>
            </a:r>
            <a:r>
              <a:rPr sz="1800">
                <a:solidFill>
                  <a:schemeClr val="tx1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+mn-ea"/>
              </a:rPr>
              <a:t>10 min</a:t>
            </a:r>
            <a:r>
              <a:rPr lang="en-US" sz="1800">
                <a:solidFill>
                  <a:schemeClr val="tx1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+mn-ea"/>
              </a:rPr>
              <a:t> -&gt; </a:t>
            </a:r>
            <a:r>
              <a:rPr lang="zh-CN" altLang="en-US" sz="18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响应一致性</a:t>
            </a:r>
            <a:endParaRPr sz="18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algn="l">
              <a:buNone/>
              <a:defRPr sz="1125">
                <a:solidFill>
                  <a:srgbClr val="5B6B77"/>
                </a:solidFill>
              </a:defRPr>
            </a:pPr>
            <a:r>
              <a:rPr lang="en-US" altLang="zh-CN" sz="1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</a:t>
            </a:r>
            <a:r>
              <a:rPr lang="zh-CN" altLang="en-US" sz="1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、</a:t>
            </a:r>
            <a:r>
              <a:rPr sz="18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中心位置连续测量</a:t>
            </a:r>
            <a:r>
              <a:rPr sz="1800">
                <a:solidFill>
                  <a:schemeClr val="tx1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+mn-ea"/>
              </a:rPr>
              <a:t>5</a:t>
            </a:r>
            <a:r>
              <a:rPr sz="18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次，每次</a:t>
            </a:r>
            <a:r>
              <a:rPr sz="1800">
                <a:solidFill>
                  <a:schemeClr val="tx1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+mn-ea"/>
              </a:rPr>
              <a:t>10 s</a:t>
            </a:r>
            <a:r>
              <a:rPr lang="en-US" sz="1800">
                <a:solidFill>
                  <a:schemeClr val="tx1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+mn-ea"/>
              </a:rPr>
              <a:t> -&gt; </a:t>
            </a:r>
            <a:r>
              <a:rPr lang="zh-CN" sz="18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响应重复性</a:t>
            </a:r>
            <a:endParaRPr lang="zh-CN" altLang="en-US" sz="1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469765" y="4391025"/>
            <a:ext cx="6096000" cy="1337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实测</a:t>
            </a:r>
            <a:r>
              <a:rPr b="1">
                <a:solidFill>
                  <a:srgbClr val="173D57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：</a:t>
            </a:r>
            <a:endParaRPr b="1">
              <a:solidFill>
                <a:srgbClr val="173D57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b="1">
                <a:solidFill>
                  <a:srgbClr val="173D57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1) </a:t>
            </a:r>
            <a:r>
              <a:rPr lang="zh-CN" b="1">
                <a:solidFill>
                  <a:srgbClr val="173D57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响应一致性：</a:t>
            </a:r>
            <a:r>
              <a:rPr b="1">
                <a:solidFill>
                  <a:srgbClr val="173D57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四角相对中心差异</a:t>
            </a:r>
            <a:r>
              <a:rPr lang="en-US" b="1">
                <a:solidFill>
                  <a:srgbClr val="173D57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b="1">
                <a:solidFill>
                  <a:srgbClr val="173D57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+mn-ea"/>
              </a:rPr>
              <a:t>8.9%–10.5%</a:t>
            </a:r>
            <a:endParaRPr b="1">
              <a:solidFill>
                <a:srgbClr val="173D57"/>
              </a:solidFill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b="1">
                <a:solidFill>
                  <a:srgbClr val="173D57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2) </a:t>
            </a:r>
            <a:r>
              <a:rPr lang="zh-CN" b="1">
                <a:solidFill>
                  <a:srgbClr val="173D57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响应重复性：</a:t>
            </a:r>
            <a:r>
              <a:rPr b="1">
                <a:solidFill>
                  <a:srgbClr val="173D57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+mn-ea"/>
              </a:rPr>
              <a:t>α</a:t>
            </a:r>
            <a:r>
              <a:rPr b="1">
                <a:solidFill>
                  <a:srgbClr val="173D57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模式</a:t>
            </a:r>
            <a:r>
              <a:rPr lang="en-US" b="1">
                <a:solidFill>
                  <a:srgbClr val="173D57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b="1">
                <a:solidFill>
                  <a:srgbClr val="173D57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+mn-ea"/>
              </a:rPr>
              <a:t>2.</a:t>
            </a:r>
            <a:r>
              <a:rPr lang="en-US" b="1">
                <a:solidFill>
                  <a:srgbClr val="173D57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+mn-ea"/>
              </a:rPr>
              <a:t>9</a:t>
            </a:r>
            <a:r>
              <a:rPr b="1">
                <a:solidFill>
                  <a:srgbClr val="173D57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+mn-ea"/>
              </a:rPr>
              <a:t>%</a:t>
            </a:r>
            <a:r>
              <a:rPr b="1">
                <a:solidFill>
                  <a:srgbClr val="173D57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，</a:t>
            </a:r>
            <a:r>
              <a:rPr b="1">
                <a:solidFill>
                  <a:srgbClr val="173D57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+mn-ea"/>
              </a:rPr>
              <a:t>β</a:t>
            </a:r>
            <a:r>
              <a:rPr b="1">
                <a:solidFill>
                  <a:srgbClr val="173D57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模式</a:t>
            </a:r>
            <a:r>
              <a:rPr lang="en-US" b="1">
                <a:solidFill>
                  <a:srgbClr val="173D57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b="1">
                <a:solidFill>
                  <a:srgbClr val="173D57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+mn-ea"/>
              </a:rPr>
              <a:t>4.</a:t>
            </a:r>
            <a:r>
              <a:rPr lang="en-US" b="1">
                <a:solidFill>
                  <a:srgbClr val="173D57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+mn-ea"/>
              </a:rPr>
              <a:t>2</a:t>
            </a:r>
            <a:r>
              <a:rPr b="1">
                <a:solidFill>
                  <a:srgbClr val="173D57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+mn-ea"/>
              </a:rPr>
              <a:t>%</a:t>
            </a:r>
            <a:endParaRPr lang="zh-CN" b="1" dirty="0">
              <a:solidFill>
                <a:srgbClr val="173D57"/>
              </a:solidFill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  <a:sym typeface="+mn-e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位置分辨率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347200" y="6519863"/>
            <a:ext cx="2844800" cy="338137"/>
          </a:xfrm>
        </p:spPr>
        <p:txBody>
          <a:bodyPr/>
          <a:lstStyle/>
          <a:p>
            <a:fld id="{14AA028F-72E1-4808-9DD3-2CE970B1B937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6" name="图片 6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89345" y="2577465"/>
            <a:ext cx="2557780" cy="2506980"/>
          </a:xfrm>
          <a:prstGeom prst="rect">
            <a:avLst/>
          </a:prstGeom>
        </p:spPr>
      </p:pic>
      <p:pic>
        <p:nvPicPr>
          <p:cNvPr id="63" name="图片 6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6510" y="2578100"/>
            <a:ext cx="2605405" cy="250634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176020" y="1953895"/>
            <a:ext cx="193611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sz="1600" b="1">
                <a:solidFill>
                  <a:srgbClr val="173D57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64×64像素分辨</a:t>
            </a:r>
            <a:endParaRPr lang="zh-CN" altLang="en-US" sz="1600" b="1" dirty="0">
              <a:solidFill>
                <a:srgbClr val="173D57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27075" y="5084445"/>
            <a:ext cx="259715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sz="1600" b="1">
                <a:solidFill>
                  <a:srgbClr val="173D57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σx=2.</a:t>
            </a:r>
            <a:r>
              <a:rPr lang="en-US" sz="1600" b="1">
                <a:solidFill>
                  <a:srgbClr val="173D57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3</a:t>
            </a:r>
            <a:r>
              <a:rPr sz="1600" b="1">
                <a:solidFill>
                  <a:srgbClr val="173D57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 mm，</a:t>
            </a:r>
            <a:r>
              <a:rPr sz="1600"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σy=</a:t>
            </a:r>
            <a:r>
              <a:rPr sz="1600" b="1">
                <a:solidFill>
                  <a:srgbClr val="173D57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1.</a:t>
            </a:r>
            <a:r>
              <a:rPr lang="en-US" sz="1600" b="1">
                <a:solidFill>
                  <a:srgbClr val="173D57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3</a:t>
            </a:r>
            <a:r>
              <a:rPr sz="1600" b="1">
                <a:solidFill>
                  <a:srgbClr val="173D57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 mm</a:t>
            </a:r>
            <a:endParaRPr lang="zh-CN" altLang="en-US" sz="1600" b="1" dirty="0">
              <a:solidFill>
                <a:srgbClr val="173D57"/>
              </a:solidFill>
              <a:latin typeface="Calibri" panose="020F0502020204030204" pitchFamily="34" charset="0"/>
              <a:cs typeface="Calibri" panose="020F0502020204030204" pitchFamily="34" charset="0"/>
              <a:sym typeface="+mn-ea"/>
            </a:endParaRPr>
          </a:p>
        </p:txBody>
      </p:sp>
      <p:pic>
        <p:nvPicPr>
          <p:cNvPr id="12" name="图片 6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285" y="2578100"/>
            <a:ext cx="2556510" cy="2479675"/>
          </a:xfrm>
          <a:prstGeom prst="rect">
            <a:avLst/>
          </a:prstGeom>
        </p:spPr>
      </p:pic>
      <p:pic>
        <p:nvPicPr>
          <p:cNvPr id="13" name="图片 6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4225" y="2578100"/>
            <a:ext cx="2604135" cy="2506345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4436745" y="1064895"/>
            <a:ext cx="3319145" cy="506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+mn-ea"/>
              </a:rPr>
              <a:t>Fe55</a:t>
            </a:r>
            <a:r>
              <a:rPr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点源：准直孔孔径</a:t>
            </a:r>
            <a:r>
              <a:rPr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+mn-ea"/>
              </a:rPr>
              <a:t>0.5mm</a:t>
            </a:r>
            <a:endParaRPr lang="zh-CN" altLang="en-US" sz="2175" b="1" dirty="0">
              <a:solidFill>
                <a:srgbClr val="12395B"/>
              </a:solidFill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452370" y="1530985"/>
            <a:ext cx="1984375" cy="506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b="1">
                <a:solidFill>
                  <a:srgbClr val="12395B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源</a:t>
            </a:r>
            <a:r>
              <a:rPr b="1">
                <a:solidFill>
                  <a:srgbClr val="12395B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距表面</a:t>
            </a:r>
            <a:r>
              <a:rPr b="1">
                <a:solidFill>
                  <a:srgbClr val="12395B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5 mm</a:t>
            </a:r>
            <a:endParaRPr lang="zh-CN" altLang="en-US" b="1" dirty="0">
              <a:solidFill>
                <a:srgbClr val="12395B"/>
              </a:solidFill>
              <a:latin typeface="Calibri" panose="020F0502020204030204" pitchFamily="34" charset="0"/>
              <a:cs typeface="Calibri" panose="020F0502020204030204" pitchFamily="34" charset="0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6701155" y="1953895"/>
            <a:ext cx="191960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sz="1600" b="1">
                <a:solidFill>
                  <a:srgbClr val="173D57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64×64像素分辨</a:t>
            </a:r>
            <a:endParaRPr lang="zh-CN" altLang="en-US" sz="1600" b="1" dirty="0">
              <a:solidFill>
                <a:srgbClr val="173D57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796665" y="1953895"/>
            <a:ext cx="188214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sz="1600" b="1">
                <a:solidFill>
                  <a:srgbClr val="173D57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128×128</a:t>
            </a:r>
            <a:r>
              <a:rPr sz="16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像素分辨</a:t>
            </a:r>
            <a:endParaRPr lang="zh-CN" altLang="en-US" sz="16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9347200" y="1953895"/>
            <a:ext cx="188214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sz="1600" b="1">
                <a:solidFill>
                  <a:srgbClr val="173D57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128×128</a:t>
            </a:r>
            <a:r>
              <a:rPr sz="16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像素分辨</a:t>
            </a:r>
            <a:endParaRPr lang="zh-CN" altLang="en-US" sz="16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3481070" y="5084445"/>
            <a:ext cx="252412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sz="1600" b="1">
                <a:solidFill>
                  <a:srgbClr val="173D57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σx=1.</a:t>
            </a:r>
            <a:r>
              <a:rPr lang="en-US" sz="1600" b="1">
                <a:solidFill>
                  <a:srgbClr val="173D57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1</a:t>
            </a:r>
            <a:r>
              <a:rPr sz="1600" b="1">
                <a:solidFill>
                  <a:srgbClr val="173D57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 mm，</a:t>
            </a:r>
            <a:r>
              <a:rPr sz="1600"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σy=</a:t>
            </a:r>
            <a:r>
              <a:rPr sz="1600" b="1">
                <a:solidFill>
                  <a:srgbClr val="173D57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1.</a:t>
            </a:r>
            <a:r>
              <a:rPr lang="en-US" sz="1600" b="1">
                <a:solidFill>
                  <a:srgbClr val="173D57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5</a:t>
            </a:r>
            <a:r>
              <a:rPr sz="1600" b="1">
                <a:solidFill>
                  <a:srgbClr val="173D57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 mm</a:t>
            </a:r>
            <a:endParaRPr lang="zh-CN" altLang="en-US" sz="1600" b="1" dirty="0">
              <a:solidFill>
                <a:srgbClr val="173D57"/>
              </a:solidFill>
              <a:latin typeface="Calibri" panose="020F0502020204030204" pitchFamily="34" charset="0"/>
              <a:cs typeface="Calibri" panose="020F0502020204030204" pitchFamily="34" charset="0"/>
              <a:sym typeface="+mn-ea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6345555" y="5084445"/>
            <a:ext cx="263080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sz="1600" b="1">
                <a:solidFill>
                  <a:srgbClr val="173D57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+mn-ea"/>
              </a:rPr>
              <a:t>σx=2.</a:t>
            </a:r>
            <a:r>
              <a:rPr lang="en-US" sz="1600" b="1">
                <a:solidFill>
                  <a:srgbClr val="173D57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+mn-ea"/>
              </a:rPr>
              <a:t>3</a:t>
            </a:r>
            <a:r>
              <a:rPr sz="1600" b="1">
                <a:solidFill>
                  <a:srgbClr val="173D57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+mn-ea"/>
              </a:rPr>
              <a:t> mm，</a:t>
            </a:r>
            <a:r>
              <a:rPr sz="160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+mn-ea"/>
              </a:rPr>
              <a:t>σy=</a:t>
            </a:r>
            <a:r>
              <a:rPr sz="1600" b="1">
                <a:solidFill>
                  <a:srgbClr val="173D57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+mn-ea"/>
              </a:rPr>
              <a:t>1.</a:t>
            </a:r>
            <a:r>
              <a:rPr lang="en-US" sz="1600" b="1">
                <a:solidFill>
                  <a:srgbClr val="173D57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+mn-ea"/>
              </a:rPr>
              <a:t>3</a:t>
            </a:r>
            <a:r>
              <a:rPr sz="1600" b="1">
                <a:solidFill>
                  <a:srgbClr val="173D57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+mn-ea"/>
              </a:rPr>
              <a:t> mm</a:t>
            </a:r>
            <a:endParaRPr lang="zh-CN" altLang="en-US" sz="1600" b="1" dirty="0">
              <a:solidFill>
                <a:srgbClr val="173D57"/>
              </a:solidFill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  <a:sym typeface="+mn-ea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9121775" y="5084445"/>
            <a:ext cx="25323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sz="1600" b="1">
                <a:solidFill>
                  <a:srgbClr val="173D57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σx=1.2 mm，</a:t>
            </a:r>
            <a:r>
              <a:rPr sz="1600"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σy=</a:t>
            </a:r>
            <a:r>
              <a:rPr sz="1600" b="1">
                <a:solidFill>
                  <a:srgbClr val="173D57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1.</a:t>
            </a:r>
            <a:r>
              <a:rPr lang="en-US" sz="1600" b="1">
                <a:solidFill>
                  <a:srgbClr val="173D57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2</a:t>
            </a:r>
            <a:r>
              <a:rPr sz="1600" b="1">
                <a:solidFill>
                  <a:srgbClr val="173D57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 mm</a:t>
            </a:r>
            <a:endParaRPr lang="zh-CN" altLang="en-US" sz="1600" b="1" dirty="0">
              <a:solidFill>
                <a:srgbClr val="173D57"/>
              </a:solidFill>
              <a:latin typeface="Calibri" panose="020F0502020204030204" pitchFamily="34" charset="0"/>
              <a:cs typeface="Calibri" panose="020F0502020204030204" pitchFamily="34" charset="0"/>
              <a:sym typeface="+mn-ea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2555875" y="5544820"/>
            <a:ext cx="92519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实测：</a:t>
            </a:r>
            <a:endParaRPr lang="zh-CN" altLang="zh-CN" sz="20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3796665" y="5544820"/>
            <a:ext cx="598297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均小于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x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条间距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(2.66mm)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和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y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条间距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(4.84mm),</a:t>
            </a:r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128x128</a:t>
            </a:r>
            <a:r>
              <a:rPr lang="zh-CN" altLang="zh-CN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像素分辨优于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64x64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像素分辨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7947660" y="1530985"/>
            <a:ext cx="1984375" cy="506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b="1">
                <a:solidFill>
                  <a:srgbClr val="12395B"/>
                </a:solidFill>
                <a:sym typeface="+mn-ea"/>
              </a:rPr>
              <a:t>源</a:t>
            </a:r>
            <a:r>
              <a:rPr b="1">
                <a:solidFill>
                  <a:srgbClr val="12395B"/>
                </a:solidFill>
                <a:sym typeface="+mn-ea"/>
              </a:rPr>
              <a:t>距表面25 mm</a:t>
            </a:r>
            <a:endParaRPr lang="zh-CN" altLang="en-US" b="1" dirty="0">
              <a:solidFill>
                <a:srgbClr val="12395B"/>
              </a:solidFill>
              <a:sym typeface="+mn-ea"/>
            </a:endParaRPr>
          </a:p>
        </p:txBody>
      </p:sp>
      <p:cxnSp>
        <p:nvCxnSpPr>
          <p:cNvPr id="27" name="直接连接符 26"/>
          <p:cNvCxnSpPr/>
          <p:nvPr/>
        </p:nvCxnSpPr>
        <p:spPr>
          <a:xfrm>
            <a:off x="6081395" y="1858010"/>
            <a:ext cx="0" cy="3600450"/>
          </a:xfrm>
          <a:prstGeom prst="line">
            <a:avLst/>
          </a:prstGeom>
          <a:solidFill>
            <a:srgbClr val="FFFFFF"/>
          </a:solidFill>
          <a:ln w="1905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标题 1"/>
              <p:cNvSpPr>
                <a:spLocks noGrp="1"/>
              </p:cNvSpPr>
              <p:nvPr>
                <p:ph type="title"/>
              </p:nvPr>
            </p:nvSpPr>
            <p:spPr>
              <a:xfrm>
                <a:off x="466725" y="111125"/>
                <a:ext cx="10980420" cy="838200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zh-CN" altLang="en-US" b="1" i="0" dirty="0"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𝛂</m:t>
                    </m:r>
                    <m:r>
                      <a:rPr lang="en-US" altLang="zh-CN" b="1" i="0" dirty="0"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、</m:t>
                    </m:r>
                    <m:r>
                      <a:rPr lang="zh-CN" altLang="en-US" b="1" dirty="0"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𝛃</m:t>
                    </m:r>
                  </m:oMath>
                </a14:m>
                <a:r>
                  <a:rPr lang="zh-CN" altLang="en-US" dirty="0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  <a:sym typeface="+mn-ea"/>
                  </a:rPr>
                  <a:t> 表面污染测量的</a:t>
                </a:r>
                <a:r>
                  <a:rPr lang="zh-CN" altLang="en-US" dirty="0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</a:rPr>
                  <a:t>应用场景</a:t>
                </a:r>
                <a:endParaRPr lang="zh-CN" altLang="en-US" dirty="0"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</a:endParaRPr>
              </a:p>
            </p:txBody>
          </p:sp>
        </mc:Choice>
        <mc:Fallback>
          <p:sp>
            <p:nvSpPr>
              <p:cNvPr id="2" name="标题 1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66725" y="111125"/>
                <a:ext cx="10980420" cy="838200"/>
              </a:xfrm>
              <a:blipFill rotWithShape="1">
                <a:blip r:embed="rId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347200" y="6519863"/>
            <a:ext cx="2844800" cy="338137"/>
          </a:xfrm>
        </p:spPr>
        <p:txBody>
          <a:bodyPr/>
          <a:lstStyle/>
          <a:p>
            <a:fld id="{14AA028F-72E1-4808-9DD3-2CE970B1B937}" type="slidenum">
              <a:rPr lang="zh-CN" altLang="en-US" smtClean="0"/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741920" y="1194435"/>
            <a:ext cx="2894965" cy="3385185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7543165" y="4876165"/>
            <a:ext cx="328295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核电站人员全身表面污染进行检测和成像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3" name="图片 1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75995" y="1212850"/>
            <a:ext cx="2852420" cy="3366135"/>
          </a:xfrm>
          <a:prstGeom prst="rect">
            <a:avLst/>
          </a:prstGeom>
        </p:spPr>
      </p:pic>
      <p:sp>
        <p:nvSpPr>
          <p:cNvPr id="14" name="文本框 13"/>
          <p:cNvSpPr txBox="1"/>
          <p:nvPr>
            <p:custDataLst>
              <p:tags r:id="rId7"/>
            </p:custDataLst>
          </p:nvPr>
        </p:nvSpPr>
        <p:spPr>
          <a:xfrm>
            <a:off x="610235" y="4876165"/>
            <a:ext cx="358330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放射性物质运输中的辐射水平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8"/>
            </p:custDataLst>
          </p:nvPr>
        </p:nvSpPr>
        <p:spPr>
          <a:xfrm>
            <a:off x="4193540" y="4876165"/>
            <a:ext cx="333883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核设施退役过程中定位局部污染热点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4241165" y="1212850"/>
            <a:ext cx="3110865" cy="336613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指标对比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347200" y="6519863"/>
            <a:ext cx="2844800" cy="338137"/>
          </a:xfrm>
        </p:spPr>
        <p:txBody>
          <a:bodyPr/>
          <a:lstStyle/>
          <a:p>
            <a:fld id="{14AA028F-72E1-4808-9DD3-2CE970B1B937}" type="slidenum">
              <a:rPr lang="zh-CN" altLang="en-US" smtClean="0"/>
            </a:fld>
            <a:endParaRPr lang="zh-CN" altLang="en-US" dirty="0"/>
          </a:p>
        </p:txBody>
      </p:sp>
      <p:graphicFrame>
        <p:nvGraphicFramePr>
          <p:cNvPr id="52" name="表格 9"/>
          <p:cNvGraphicFramePr/>
          <p:nvPr/>
        </p:nvGraphicFramePr>
        <p:xfrm>
          <a:off x="1219200" y="1709420"/>
          <a:ext cx="9540240" cy="3757295"/>
        </p:xfrm>
        <a:graphic>
          <a:graphicData uri="http://schemas.openxmlformats.org/drawingml/2006/table">
            <a:tbl>
              <a:tblPr/>
              <a:tblGrid>
                <a:gridCol w="2819400"/>
                <a:gridCol w="1806525"/>
                <a:gridCol w="1480270"/>
                <a:gridCol w="1767361"/>
                <a:gridCol w="1666684"/>
              </a:tblGrid>
              <a:tr h="351155">
                <a:tc rowSpan="2">
                  <a:txBody>
                    <a:bodyPr/>
                    <a:lstStyle/>
                    <a:p>
                      <a:pPr algn="ctr">
                        <a:buNone/>
                      </a:pPr>
                      <a:endParaRPr sz="200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5080" marR="5080" marT="508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zh-CN" sz="2000" dirty="0"/>
                        <a:t>SAB-100</a:t>
                      </a:r>
                      <a:endParaRPr sz="2000" b="0" i="0" dirty="0">
                        <a:solidFill>
                          <a:srgbClr val="000000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marL="5080" marR="5080" marT="508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hMerge="1">
                  <a:tcPr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 b="0" i="0" dirty="0">
                          <a:solidFill>
                            <a:srgbClr val="00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宋体" panose="02010600030101010101" pitchFamily="2" charset="-122"/>
                        </a:rPr>
                        <a:t>Micromegas</a:t>
                      </a:r>
                      <a:endParaRPr sz="2000" b="0" i="0" dirty="0">
                        <a:solidFill>
                          <a:srgbClr val="000000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marL="5080" marR="5080" marT="508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hMerge="1">
                  <a:tcPr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0520">
                <a:tc vMerge="1">
                  <a:tcPr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B w="6350" cmpd="sng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000" b="0" i="0" dirty="0">
                          <a:solidFill>
                            <a:srgbClr val="00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</a:rPr>
                        <a:t>α</a:t>
                      </a:r>
                      <a:endParaRPr sz="2000" b="0" i="0" dirty="0">
                        <a:solidFill>
                          <a:srgbClr val="000000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  <a:cs typeface="黑体" panose="02010609060101010101" pitchFamily="49" charset="-122"/>
                      </a:endParaRPr>
                    </a:p>
                  </a:txBody>
                  <a:tcPr marL="5080" marR="5080" marT="508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000" b="0" i="0" dirty="0">
                          <a:solidFill>
                            <a:srgbClr val="00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</a:rPr>
                        <a:t>β</a:t>
                      </a:r>
                      <a:endParaRPr sz="2000" b="0" i="0" dirty="0">
                        <a:solidFill>
                          <a:srgbClr val="000000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  <a:cs typeface="黑体" panose="02010609060101010101" pitchFamily="49" charset="-122"/>
                      </a:endParaRPr>
                    </a:p>
                  </a:txBody>
                  <a:tcPr marL="5080" marR="5080" marT="508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000" b="0" i="0" dirty="0">
                          <a:solidFill>
                            <a:srgbClr val="00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</a:rPr>
                        <a:t>α</a:t>
                      </a:r>
                      <a:endParaRPr sz="2000" b="0" i="0" dirty="0">
                        <a:solidFill>
                          <a:srgbClr val="000000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  <a:cs typeface="黑体" panose="02010609060101010101" pitchFamily="49" charset="-122"/>
                      </a:endParaRPr>
                    </a:p>
                  </a:txBody>
                  <a:tcPr marL="5080" marR="5080" marT="508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000" b="0" i="0" dirty="0">
                          <a:solidFill>
                            <a:srgbClr val="00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</a:rPr>
                        <a:t>β</a:t>
                      </a:r>
                      <a:endParaRPr sz="2000" b="0" i="0" dirty="0">
                        <a:solidFill>
                          <a:srgbClr val="000000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  <a:cs typeface="黑体" panose="02010609060101010101" pitchFamily="49" charset="-122"/>
                      </a:endParaRPr>
                    </a:p>
                  </a:txBody>
                  <a:tcPr marL="5080" marR="5080" marT="508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b="0" i="0" dirty="0">
                          <a:solidFill>
                            <a:srgbClr val="00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宋体" panose="02010600030101010101" pitchFamily="2" charset="-122"/>
                        </a:rPr>
                        <a:t>探测器灵敏区面积</a:t>
                      </a:r>
                      <a:endParaRPr lang="zh-CN" altLang="en-US" sz="2000" b="0" i="0" dirty="0">
                        <a:solidFill>
                          <a:srgbClr val="000000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marL="5080" marR="5080" marT="508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b="0" i="0" dirty="0">
                          <a:solidFill>
                            <a:srgbClr val="00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</a:rPr>
                        <a:t>100</a:t>
                      </a:r>
                      <a:r>
                        <a:rPr lang="en-US" altLang="zh-CN" sz="2000" b="0" i="0" dirty="0">
                          <a:solidFill>
                            <a:srgbClr val="00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</a:rPr>
                        <a:t>cm</a:t>
                      </a:r>
                      <a:r>
                        <a:rPr lang="en-US" altLang="zh-CN" sz="2000" b="0" i="0" baseline="30000" dirty="0">
                          <a:solidFill>
                            <a:srgbClr val="00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</a:rPr>
                        <a:t>2</a:t>
                      </a:r>
                      <a:endParaRPr sz="2000" b="0" i="0" baseline="30000" dirty="0">
                        <a:solidFill>
                          <a:srgbClr val="000000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  <a:cs typeface="黑体" panose="02010609060101010101" pitchFamily="49" charset="-122"/>
                      </a:endParaRPr>
                    </a:p>
                  </a:txBody>
                  <a:tcPr marL="5080" marR="5080" marT="50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hMerge="1">
                  <a:tcPr marL="5080" marR="5080" marT="50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b="0" i="0" dirty="0">
                          <a:solidFill>
                            <a:srgbClr val="00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</a:rPr>
                        <a:t>527</a:t>
                      </a:r>
                      <a:r>
                        <a:rPr lang="en-US" altLang="zh-CN" sz="2000" b="0" i="0" dirty="0">
                          <a:solidFill>
                            <a:srgbClr val="00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</a:rPr>
                        <a:t>cm</a:t>
                      </a:r>
                      <a:r>
                        <a:rPr lang="en-US" altLang="zh-CN" sz="2000" b="0" i="0" baseline="30000" dirty="0">
                          <a:solidFill>
                            <a:srgbClr val="00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</a:rPr>
                        <a:t>2</a:t>
                      </a:r>
                      <a:endParaRPr sz="2000" b="0" i="0" baseline="30000" dirty="0">
                        <a:solidFill>
                          <a:srgbClr val="000000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  <a:cs typeface="黑体" panose="02010609060101010101" pitchFamily="49" charset="-122"/>
                      </a:endParaRPr>
                    </a:p>
                  </a:txBody>
                  <a:tcPr marL="5080" marR="5080" marT="50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hMerge="1">
                  <a:tcPr marL="5080" marR="5080" marT="50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000" b="0" i="0">
                          <a:solidFill>
                            <a:srgbClr val="00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宋体" panose="02010600030101010101" pitchFamily="2" charset="-122"/>
                        </a:rPr>
                        <a:t>探测效率</a:t>
                      </a:r>
                      <a:endParaRPr sz="2000" b="0" i="0">
                        <a:solidFill>
                          <a:srgbClr val="000000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marL="5080" marR="5080" marT="508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b="0" i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13</a:t>
                      </a:r>
                      <a:r>
                        <a:rPr sz="2000" b="0" i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%</a:t>
                      </a:r>
                      <a:endParaRPr sz="2000" b="0" i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5080" marR="5080" marT="50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b="0" i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25</a:t>
                      </a:r>
                      <a:r>
                        <a:rPr sz="2000" b="0" i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%</a:t>
                      </a:r>
                      <a:endParaRPr sz="2000" b="0" i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5080" marR="5080" marT="50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000" b="0" i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71%</a:t>
                      </a:r>
                      <a:endParaRPr sz="2000" b="0" i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5080" marR="5080" marT="50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000" b="0" i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43%</a:t>
                      </a:r>
                      <a:endParaRPr sz="2000" b="0" i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5080" marR="5080" marT="50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000" b="0" i="0">
                          <a:solidFill>
                            <a:srgbClr val="00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宋体" panose="02010600030101010101" pitchFamily="2" charset="-122"/>
                        </a:rPr>
                        <a:t>探测下限</a:t>
                      </a:r>
                      <a:endParaRPr sz="2000" b="0" i="0">
                        <a:solidFill>
                          <a:srgbClr val="000000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marL="5080" marR="5080" marT="508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000" b="0" i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en-US" altLang="zh-CN" sz="2000" b="0" i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x10</a:t>
                      </a:r>
                      <a:r>
                        <a:rPr lang="en-US" altLang="zh-CN" sz="2000" b="0" i="0" baseline="30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-2</a:t>
                      </a:r>
                      <a:r>
                        <a:rPr sz="2000" b="0" i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Bq/cm²</a:t>
                      </a:r>
                      <a:endParaRPr sz="2000" b="0" i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5080" marR="5080" marT="508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b="0" i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5</a:t>
                      </a:r>
                      <a:r>
                        <a:rPr lang="en-US" altLang="zh-CN" sz="2000" b="0" i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x10</a:t>
                      </a:r>
                      <a:r>
                        <a:rPr lang="en-US" altLang="zh-CN" sz="2000" b="0" i="0" baseline="30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-2</a:t>
                      </a:r>
                      <a:r>
                        <a:rPr sz="2000" b="0" i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Bq/cm²</a:t>
                      </a:r>
                      <a:endParaRPr sz="2000" b="0" i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5080" marR="5080" marT="508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b="0" i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7.4x10</a:t>
                      </a:r>
                      <a:r>
                        <a:rPr lang="en-US" sz="2000" b="0" i="0" baseline="30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-4</a:t>
                      </a:r>
                      <a:r>
                        <a:rPr sz="2000" b="0" i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Bq/cm²</a:t>
                      </a:r>
                      <a:endParaRPr sz="2000" b="0" i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5080" marR="5080" marT="508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000" b="0" i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en-US" sz="2000" b="0" i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.7x10</a:t>
                      </a:r>
                      <a:r>
                        <a:rPr lang="en-US" sz="2000" b="0" i="0" baseline="30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-2</a:t>
                      </a:r>
                      <a:r>
                        <a:rPr sz="2000" b="0" i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Bq/cm²</a:t>
                      </a:r>
                      <a:endParaRPr sz="2000" b="0" i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5080" marR="5080" marT="508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000" b="0" i="0">
                          <a:solidFill>
                            <a:srgbClr val="00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宋体" panose="02010600030101010101" pitchFamily="2" charset="-122"/>
                        </a:rPr>
                        <a:t>能量下限</a:t>
                      </a:r>
                      <a:endParaRPr sz="2000" b="0" i="0">
                        <a:solidFill>
                          <a:srgbClr val="000000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marL="5080" marR="5080" marT="508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0" i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不提供</a:t>
                      </a:r>
                      <a:endParaRPr sz="2000" b="0" i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5080" marR="5080" marT="508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hMerge="1">
                  <a:tcPr marL="5080" marR="5080" marT="508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000" b="0" i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&lt;5.4 MeV</a:t>
                      </a:r>
                      <a:endParaRPr sz="2000" b="0" i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5080" marR="5080" marT="508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000" b="0" i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&lt;</a:t>
                      </a:r>
                      <a:r>
                        <a:rPr lang="en-US" sz="2000" b="0" i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3</a:t>
                      </a:r>
                      <a:r>
                        <a:rPr sz="2000" b="0" i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 keV</a:t>
                      </a:r>
                      <a:endParaRPr sz="2000" b="0" i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5080" marR="5080" marT="508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5179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000" b="0" i="0">
                          <a:solidFill>
                            <a:srgbClr val="00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宋体" panose="02010600030101010101" pitchFamily="2" charset="-122"/>
                        </a:rPr>
                        <a:t>表面发射率响应一致性</a:t>
                      </a:r>
                      <a:endParaRPr sz="2000" b="0" i="0">
                        <a:solidFill>
                          <a:srgbClr val="000000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marL="5080" marR="5080" marT="508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0" i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不提供</a:t>
                      </a:r>
                      <a:endParaRPr sz="2000" b="0" i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5080" marR="5080" marT="508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hMerge="1">
                  <a:tcPr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000" b="0" i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10.5%</a:t>
                      </a:r>
                      <a:endParaRPr sz="2000" b="0" i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5080" marR="5080" marT="508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hMerge="1">
                  <a:tcPr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000" b="0" i="0">
                          <a:solidFill>
                            <a:srgbClr val="00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宋体" panose="02010600030101010101" pitchFamily="2" charset="-122"/>
                        </a:rPr>
                        <a:t>面发射响应重复性</a:t>
                      </a:r>
                      <a:endParaRPr sz="2000" b="0" i="0">
                        <a:solidFill>
                          <a:srgbClr val="000000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marL="5080" marR="5080" marT="508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0" i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不提供</a:t>
                      </a:r>
                      <a:endParaRPr sz="2000" b="0" i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5080" marR="5080" marT="508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hMerge="1">
                  <a:tcPr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000" b="0" i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4.</a:t>
                      </a:r>
                      <a:r>
                        <a:rPr lang="en-US" sz="2000" b="0" i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2</a:t>
                      </a:r>
                      <a:r>
                        <a:rPr sz="2000" b="0" i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%</a:t>
                      </a:r>
                      <a:endParaRPr sz="2000" b="0" i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5080" marR="5080" marT="508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hMerge="1">
                  <a:tcPr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9215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000" b="0" i="0">
                          <a:solidFill>
                            <a:srgbClr val="00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宋体" panose="02010600030101010101" pitchFamily="2" charset="-122"/>
                        </a:rPr>
                        <a:t>位置分辨率</a:t>
                      </a:r>
                      <a:endParaRPr sz="2000" b="0" i="0">
                        <a:solidFill>
                          <a:srgbClr val="000000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marL="5080" marR="5080" marT="508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0" i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不提供</a:t>
                      </a:r>
                      <a:endParaRPr sz="2000" b="0" i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5080" marR="5080" marT="508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hMerge="1">
                  <a:tcPr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000" b="0" i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σx</a:t>
                      </a:r>
                      <a:r>
                        <a:rPr sz="2000" b="0" i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=1.</a:t>
                      </a:r>
                      <a:r>
                        <a:rPr lang="en-US" sz="2000" b="0" i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1</a:t>
                      </a:r>
                      <a:r>
                        <a:rPr sz="2000" b="0" i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 mm,</a:t>
                      </a:r>
                      <a:endParaRPr lang="en-US" sz="2000" b="0" i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  <a:cs typeface="Calibri" panose="020F0502020204030204" pitchFamily="34" charset="0"/>
                      </a:endParaRPr>
                    </a:p>
                    <a:p>
                      <a:pPr algn="ctr">
                        <a:buNone/>
                      </a:pPr>
                      <a:r>
                        <a:rPr sz="2000" b="0" i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σy</a:t>
                      </a:r>
                      <a:r>
                        <a:rPr sz="2000" b="0" i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=1.</a:t>
                      </a:r>
                      <a:r>
                        <a:rPr lang="en-US" sz="2000" b="0" i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2</a:t>
                      </a:r>
                      <a:r>
                        <a:rPr sz="2000" b="0" i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 mm</a:t>
                      </a:r>
                      <a:endParaRPr sz="2000" b="0" i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5080" marR="5080" marT="508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hMerge="1">
                  <a:tcPr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dirty="0">
                <a:latin typeface="黑体" panose="02010609060101010101" pitchFamily="49" charset="-122"/>
                <a:ea typeface="黑体" panose="02010609060101010101" pitchFamily="49" charset="-122"/>
              </a:rPr>
              <a:t>目录</a:t>
            </a:r>
            <a:endParaRPr lang="zh-CN" altLang="en-US" sz="4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347200" y="6519863"/>
            <a:ext cx="2844800" cy="338137"/>
          </a:xfrm>
        </p:spPr>
        <p:txBody>
          <a:bodyPr/>
          <a:lstStyle/>
          <a:p>
            <a:fld id="{14AA028F-72E1-4808-9DD3-2CE970B1B937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7" name="文本框 26"/>
          <p:cNvSpPr txBox="1"/>
          <p:nvPr/>
        </p:nvSpPr>
        <p:spPr>
          <a:xfrm>
            <a:off x="1035310" y="1501549"/>
            <a:ext cx="9288664" cy="3876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3200" b="1" dirty="0">
                <a:solidFill>
                  <a:schemeClr val="tx1"/>
                </a:solidFill>
                <a:latin typeface="+mj-lt"/>
                <a:ea typeface="黑体" panose="02010609060101010101" pitchFamily="49" charset="-122"/>
              </a:rPr>
              <a:t>一、研究背景</a:t>
            </a:r>
            <a:endParaRPr lang="en-US" altLang="zh-CN" sz="3200" b="1" dirty="0">
              <a:solidFill>
                <a:srgbClr val="C00000"/>
              </a:solidFill>
              <a:latin typeface="+mj-lt"/>
              <a:ea typeface="黑体" panose="02010609060101010101" pitchFamily="49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3200" b="1" dirty="0">
                <a:latin typeface="+mj-lt"/>
                <a:ea typeface="黑体" panose="02010609060101010101" pitchFamily="49" charset="-122"/>
              </a:rPr>
              <a:t>二、读出电子学设计</a:t>
            </a:r>
            <a:endParaRPr lang="zh-CN" altLang="en-US" sz="3200" dirty="0">
              <a:solidFill>
                <a:srgbClr val="FF0000"/>
              </a:solidFill>
              <a:latin typeface="+mj-lt"/>
              <a:ea typeface="黑体" panose="02010609060101010101" pitchFamily="49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3200" b="1" dirty="0">
                <a:latin typeface="+mj-lt"/>
                <a:ea typeface="黑体" panose="02010609060101010101" pitchFamily="49" charset="-122"/>
              </a:rPr>
              <a:t>三、系统测试结果</a:t>
            </a:r>
            <a:endParaRPr lang="zh-CN" altLang="en-US" sz="3200" dirty="0">
              <a:latin typeface="+mj-lt"/>
              <a:ea typeface="黑体" panose="02010609060101010101" pitchFamily="49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3200" dirty="0">
                <a:solidFill>
                  <a:srgbClr val="C00000"/>
                </a:solidFill>
                <a:latin typeface="+mj-lt"/>
                <a:ea typeface="黑体" panose="02010609060101010101" pitchFamily="49" charset="-122"/>
              </a:rPr>
              <a:t>四、总结</a:t>
            </a:r>
            <a:endParaRPr lang="en-US" altLang="zh-CN" sz="3200" dirty="0">
              <a:solidFill>
                <a:srgbClr val="C00000"/>
              </a:solidFill>
              <a:latin typeface="+mj-lt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总结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347200" y="6519863"/>
            <a:ext cx="2844800" cy="338137"/>
          </a:xfrm>
        </p:spPr>
        <p:txBody>
          <a:bodyPr/>
          <a:lstStyle/>
          <a:p>
            <a:fld id="{14AA028F-72E1-4808-9DD3-2CE970B1B937}" type="slidenum">
              <a:rPr lang="zh-CN" altLang="en-US" smtClean="0"/>
            </a:fld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内容占位符 1"/>
              <p:cNvSpPr txBox="1"/>
              <p:nvPr/>
            </p:nvSpPr>
            <p:spPr>
              <a:xfrm>
                <a:off x="520065" y="1450340"/>
                <a:ext cx="11151235" cy="3683000"/>
              </a:xfrm>
              <a:prstGeom prst="rect">
                <a:avLst/>
              </a:prstGeom>
            </p:spPr>
            <p:txBody>
              <a:bodyPr>
                <a:normAutofit fontScale="92500" lnSpcReduction="10000"/>
              </a:bodyPr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Ø"/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742950" indent="-28575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sz="24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sz="16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12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>
                  <a:lnSpc>
                    <a:spcPct val="120000"/>
                  </a:lnSpc>
                  <a:buFont typeface="Wingdings" panose="05000000000000000000" pitchFamily="2" charset="2"/>
                  <a:buChar char="n"/>
                </a:pPr>
                <a:r>
                  <a:rPr lang="zh-CN" altLang="en-US" sz="2600" b="0" kern="0" dirty="0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</a:rPr>
                  <a:t>针对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600" b="0" i="0" kern="0" dirty="0" smtClean="0">
                        <a:latin typeface="Cambria Math" panose="02040503050406030204" pitchFamily="18" charset="0"/>
                        <a:ea typeface="黑体" panose="02010609060101010101" pitchFamily="49" charset="-122"/>
                        <a:cs typeface="Cambria Math" panose="02040503050406030204" pitchFamily="18" charset="0"/>
                      </a:rPr>
                      <m:t>α</m:t>
                    </m:r>
                  </m:oMath>
                </a14:m>
                <a:r>
                  <a:rPr lang="zh-CN" altLang="en-US" sz="2600" b="0" kern="0" dirty="0">
                    <a:latin typeface="Calibri" panose="020F0502020204030204" pitchFamily="34" charset="0"/>
                    <a:ea typeface="黑体" panose="02010609060101010101" pitchFamily="49" charset="-122"/>
                    <a:cs typeface="Calibri" panose="020F0502020204030204" pitchFamily="34" charset="0"/>
                  </a:rPr>
                  <a:t>、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600" b="0" i="0" kern="0" dirty="0" smtClean="0">
                        <a:latin typeface="Cambria Math" panose="02040503050406030204" pitchFamily="18" charset="0"/>
                        <a:ea typeface="黑体" panose="02010609060101010101" pitchFamily="49" charset="-122"/>
                        <a:cs typeface="Cambria Math" panose="02040503050406030204" pitchFamily="18" charset="0"/>
                      </a:rPr>
                      <m:t>β</m:t>
                    </m:r>
                  </m:oMath>
                </a14:m>
                <a:r>
                  <a:rPr lang="en-US" altLang="zh-CN" sz="2600" b="0" kern="0" dirty="0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</a:rPr>
                  <a:t> </a:t>
                </a:r>
                <a:r>
                  <a:rPr lang="zh-CN" altLang="en-US" sz="2600" b="0" kern="0" dirty="0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</a:rPr>
                  <a:t>表面污染测量与成像的需求</a:t>
                </a:r>
                <a:r>
                  <a:rPr lang="zh-CN" sz="2600" b="0" kern="0" dirty="0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</a:rPr>
                  <a:t>，</a:t>
                </a:r>
                <a:r>
                  <a:rPr lang="zh-CN" altLang="en-US" sz="2600" b="0" kern="0" dirty="0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  <a:sym typeface="+mn-ea"/>
                  </a:rPr>
                  <a:t>研制了基于</a:t>
                </a:r>
                <a:r>
                  <a:rPr lang="en-US" altLang="zh-CN" sz="2600" b="0" kern="0" dirty="0">
                    <a:latin typeface="Calibri" panose="020F0502020204030204" pitchFamily="34" charset="0"/>
                    <a:ea typeface="黑体" panose="02010609060101010101" pitchFamily="49" charset="-122"/>
                    <a:cs typeface="Calibri" panose="020F0502020204030204" pitchFamily="34" charset="0"/>
                    <a:sym typeface="+mn-ea"/>
                  </a:rPr>
                  <a:t>Micromegas</a:t>
                </a:r>
                <a:r>
                  <a:rPr lang="zh-CN" altLang="en-US" sz="2600" b="0" kern="0" dirty="0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  <a:sym typeface="+mn-ea"/>
                  </a:rPr>
                  <a:t>探测器的读出电子学</a:t>
                </a:r>
                <a:endParaRPr lang="en-US" altLang="zh-CN" sz="2600" b="0" kern="0" dirty="0"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</a:endParaRPr>
              </a:p>
              <a:p>
                <a:pPr marL="0" indent="0">
                  <a:lnSpc>
                    <a:spcPct val="120000"/>
                  </a:lnSpc>
                  <a:buFont typeface="Wingdings" panose="05000000000000000000" pitchFamily="2" charset="2"/>
                  <a:buNone/>
                </a:pPr>
                <a:endParaRPr lang="en-US" altLang="zh-CN" sz="2600" b="0" kern="0" dirty="0"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</a:endParaRPr>
              </a:p>
              <a:p>
                <a:pPr>
                  <a:lnSpc>
                    <a:spcPct val="120000"/>
                  </a:lnSpc>
                  <a:buFont typeface="Wingdings" panose="05000000000000000000" pitchFamily="2" charset="2"/>
                  <a:buChar char="n"/>
                </a:pPr>
                <a:r>
                  <a:rPr lang="zh-CN" altLang="en-US" sz="2600" b="0" kern="0" dirty="0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</a:rPr>
                  <a:t>实现了</a:t>
                </a:r>
                <a:r>
                  <a:rPr lang="en-US" altLang="zh-CN" sz="2600" b="0" kern="0" dirty="0">
                    <a:latin typeface="Calibri" panose="020F0502020204030204" pitchFamily="34" charset="0"/>
                    <a:ea typeface="黑体" panose="02010609060101010101" pitchFamily="49" charset="-122"/>
                    <a:cs typeface="Calibri" panose="020F0502020204030204" pitchFamily="34" charset="0"/>
                  </a:rPr>
                  <a:t>α</a:t>
                </a:r>
                <a:r>
                  <a:rPr lang="zh-CN" altLang="en-US" sz="2600" b="0" kern="0" dirty="0">
                    <a:latin typeface="Calibri" panose="020F0502020204030204" pitchFamily="34" charset="0"/>
                    <a:ea typeface="黑体" panose="02010609060101010101" pitchFamily="49" charset="-122"/>
                    <a:cs typeface="Calibri" panose="020F0502020204030204" pitchFamily="34" charset="0"/>
                  </a:rPr>
                  <a:t>、</a:t>
                </a:r>
                <a:r>
                  <a:rPr lang="en-US" altLang="zh-CN" sz="2600" b="0" kern="0" dirty="0">
                    <a:latin typeface="Calibri" panose="020F0502020204030204" pitchFamily="34" charset="0"/>
                    <a:ea typeface="黑体" panose="02010609060101010101" pitchFamily="49" charset="-122"/>
                    <a:cs typeface="Calibri" panose="020F0502020204030204" pitchFamily="34" charset="0"/>
                  </a:rPr>
                  <a:t>β</a:t>
                </a:r>
                <a:r>
                  <a:rPr lang="zh-CN" altLang="en-US" sz="2600" b="0" kern="0" dirty="0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</a:rPr>
                  <a:t>表面污染测量与成像</a:t>
                </a:r>
                <a:endParaRPr lang="zh-CN" altLang="en-US" sz="2600" b="0" kern="0" dirty="0"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</a:endParaRPr>
              </a:p>
              <a:p>
                <a:pPr lvl="1">
                  <a:lnSpc>
                    <a:spcPct val="120000"/>
                  </a:lnSpc>
                  <a:buFont typeface="Wingdings" panose="05000000000000000000" pitchFamily="2" charset="2"/>
                  <a:buChar char="n"/>
                </a:pPr>
                <a:r>
                  <a:rPr lang="zh-CN" altLang="en-US" sz="2225" b="0" kern="0" dirty="0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</a:rPr>
                  <a:t>实现</a:t>
                </a:r>
                <a:r>
                  <a:rPr lang="en-US" altLang="zh-CN" sz="2225" b="0" kern="0" dirty="0">
                    <a:latin typeface="Calibri" panose="020F0502020204030204" pitchFamily="34" charset="0"/>
                    <a:ea typeface="黑体" panose="02010609060101010101" pitchFamily="49" charset="-122"/>
                    <a:cs typeface="Calibri" panose="020F0502020204030204" pitchFamily="34" charset="0"/>
                  </a:rPr>
                  <a:t>α</a:t>
                </a:r>
                <a:r>
                  <a:rPr lang="zh-CN" altLang="en-US" sz="2225" b="0" kern="0" dirty="0">
                    <a:latin typeface="Calibri" panose="020F0502020204030204" pitchFamily="34" charset="0"/>
                    <a:ea typeface="黑体" panose="02010609060101010101" pitchFamily="49" charset="-122"/>
                    <a:cs typeface="Calibri" panose="020F0502020204030204" pitchFamily="34" charset="0"/>
                  </a:rPr>
                  <a:t>、</a:t>
                </a:r>
                <a:r>
                  <a:rPr lang="en-US" altLang="zh-CN" sz="2225" b="0" kern="0" dirty="0">
                    <a:latin typeface="Calibri" panose="020F0502020204030204" pitchFamily="34" charset="0"/>
                    <a:ea typeface="黑体" panose="02010609060101010101" pitchFamily="49" charset="-122"/>
                    <a:cs typeface="Calibri" panose="020F0502020204030204" pitchFamily="34" charset="0"/>
                  </a:rPr>
                  <a:t>β</a:t>
                </a:r>
                <a:r>
                  <a:rPr lang="zh-CN" altLang="en-US" sz="2225" b="0" kern="0" dirty="0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</a:rPr>
                  <a:t>辐射区分</a:t>
                </a:r>
                <a:endParaRPr lang="zh-CN" altLang="en-US" sz="2225" b="0" kern="0" dirty="0"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</a:endParaRPr>
              </a:p>
              <a:p>
                <a:pPr lvl="1">
                  <a:lnSpc>
                    <a:spcPct val="120000"/>
                  </a:lnSpc>
                  <a:buFont typeface="Wingdings" panose="05000000000000000000" pitchFamily="2" charset="2"/>
                  <a:buChar char="n"/>
                </a:pPr>
                <a:r>
                  <a:rPr lang="zh-CN" altLang="en-US" sz="2225" b="0" kern="0" dirty="0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</a:rPr>
                  <a:t>探测效率：</a:t>
                </a:r>
                <a:r>
                  <a:rPr lang="en-US" altLang="zh-CN" sz="2225" b="0" kern="0" dirty="0">
                    <a:latin typeface="Calibri" panose="020F0502020204030204" pitchFamily="34" charset="0"/>
                    <a:ea typeface="黑体" panose="02010609060101010101" pitchFamily="49" charset="-122"/>
                    <a:cs typeface="Calibri" panose="020F0502020204030204" pitchFamily="34" charset="0"/>
                  </a:rPr>
                  <a:t>α&gt;71%</a:t>
                </a:r>
                <a:r>
                  <a:rPr lang="zh-CN" altLang="en-US" sz="2225" b="0" kern="0" dirty="0">
                    <a:latin typeface="Calibri" panose="020F0502020204030204" pitchFamily="34" charset="0"/>
                    <a:ea typeface="黑体" panose="02010609060101010101" pitchFamily="49" charset="-122"/>
                    <a:cs typeface="Calibri" panose="020F0502020204030204" pitchFamily="34" charset="0"/>
                  </a:rPr>
                  <a:t>，</a:t>
                </a:r>
                <a:r>
                  <a:rPr lang="en-US" altLang="zh-CN" sz="2225" b="0" kern="0" dirty="0">
                    <a:latin typeface="Calibri" panose="020F0502020204030204" pitchFamily="34" charset="0"/>
                    <a:ea typeface="黑体" panose="02010609060101010101" pitchFamily="49" charset="-122"/>
                    <a:cs typeface="Calibri" panose="020F0502020204030204" pitchFamily="34" charset="0"/>
                  </a:rPr>
                  <a:t>β&gt;43%</a:t>
                </a:r>
                <a:r>
                  <a:rPr lang="zh-CN" altLang="en-US" sz="2225" b="0" kern="0" dirty="0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</a:rPr>
                  <a:t>；探测下限：</a:t>
                </a:r>
                <a:r>
                  <a:rPr lang="en-US" altLang="zh-CN" sz="2225" b="0" kern="0" dirty="0">
                    <a:latin typeface="Calibri" panose="020F0502020204030204" pitchFamily="34" charset="0"/>
                    <a:ea typeface="黑体" panose="02010609060101010101" pitchFamily="49" charset="-122"/>
                    <a:cs typeface="Calibri" panose="020F0502020204030204" pitchFamily="34" charset="0"/>
                  </a:rPr>
                  <a:t>α &lt;</a:t>
                </a:r>
                <a:r>
                  <a:rPr lang="en-US" altLang="zh-CN" sz="2225" b="0" kern="0" dirty="0">
                    <a:latin typeface="Calibri" panose="020F0502020204030204" pitchFamily="34" charset="0"/>
                    <a:ea typeface="黑体" panose="02010609060101010101" pitchFamily="49" charset="-122"/>
                    <a:cs typeface="Calibri" panose="020F0502020204030204" pitchFamily="34" charset="0"/>
                    <a:sym typeface="+mn-ea"/>
                  </a:rPr>
                  <a:t>0.0007Bq/cm²，β&lt;0.027Bq/cm²</a:t>
                </a:r>
                <a:endParaRPr lang="zh-CN" altLang="en-US" sz="2225" b="0" kern="0" dirty="0">
                  <a:latin typeface="Calibri" panose="020F0502020204030204" pitchFamily="34" charset="0"/>
                  <a:ea typeface="黑体" panose="02010609060101010101" pitchFamily="49" charset="-122"/>
                  <a:cs typeface="Calibri" panose="020F0502020204030204" pitchFamily="34" charset="0"/>
                </a:endParaRPr>
              </a:p>
              <a:p>
                <a:pPr lvl="1">
                  <a:lnSpc>
                    <a:spcPct val="120000"/>
                  </a:lnSpc>
                  <a:buFont typeface="Wingdings" panose="05000000000000000000" pitchFamily="2" charset="2"/>
                  <a:buChar char="n"/>
                </a:pPr>
                <a:r>
                  <a:rPr lang="zh-CN" altLang="en-US" sz="2225" b="0" kern="0" dirty="0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</a:rPr>
                  <a:t>具有均匀的表面发射率响应一致性，响应重复性较好</a:t>
                </a:r>
                <a:endParaRPr lang="zh-CN" altLang="en-US" sz="2225" b="0" kern="0" dirty="0"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</a:endParaRPr>
              </a:p>
              <a:p>
                <a:pPr lvl="1">
                  <a:lnSpc>
                    <a:spcPct val="120000"/>
                  </a:lnSpc>
                  <a:buFont typeface="Wingdings" panose="05000000000000000000" pitchFamily="2" charset="2"/>
                  <a:buChar char="n"/>
                </a:pPr>
                <a:r>
                  <a:rPr lang="zh-CN" altLang="en-US" sz="2225" b="0" kern="0" dirty="0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</a:rPr>
                  <a:t>位置分辨：</a:t>
                </a:r>
                <a:r>
                  <a:rPr lang="en-US" altLang="zh-CN" sz="2225" b="0" kern="0" dirty="0">
                    <a:latin typeface="Calibri" panose="020F0502020204030204" pitchFamily="34" charset="0"/>
                    <a:ea typeface="黑体" panose="02010609060101010101" pitchFamily="49" charset="-122"/>
                    <a:cs typeface="Calibri" panose="020F0502020204030204" pitchFamily="34" charset="0"/>
                    <a:sym typeface="+mn-ea"/>
                  </a:rPr>
                  <a:t>x</a:t>
                </a:r>
                <a:r>
                  <a:rPr lang="en-US" altLang="zh-CN" sz="2225" b="0" kern="0" dirty="0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  <a:sym typeface="+mn-ea"/>
                  </a:rPr>
                  <a:t> </a:t>
                </a:r>
                <a:r>
                  <a:rPr lang="zh-CN" altLang="en-US" sz="2225" b="0" kern="0" dirty="0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  <a:sym typeface="+mn-ea"/>
                  </a:rPr>
                  <a:t>方向</a:t>
                </a:r>
                <a:r>
                  <a:rPr lang="en-US" altLang="zh-CN" sz="2225" b="0" kern="0" dirty="0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</a:rPr>
                  <a:t> </a:t>
                </a:r>
                <a:r>
                  <a:rPr lang="en-US" altLang="zh-CN" sz="2225" b="0" kern="0" dirty="0">
                    <a:latin typeface="Calibri" panose="020F0502020204030204" pitchFamily="34" charset="0"/>
                    <a:ea typeface="黑体" panose="02010609060101010101" pitchFamily="49" charset="-122"/>
                    <a:cs typeface="Calibri" panose="020F0502020204030204" pitchFamily="34" charset="0"/>
                    <a:sym typeface="+mn-ea"/>
                  </a:rPr>
                  <a:t>1.1 mm</a:t>
                </a:r>
                <a:r>
                  <a:rPr lang="zh-CN" sz="2225" b="0" dirty="0">
                    <a:solidFill>
                      <a:srgbClr val="000000"/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  <a:sym typeface="+mn-ea"/>
                  </a:rPr>
                  <a:t>，</a:t>
                </a:r>
                <a:r>
                  <a:rPr lang="en-US" altLang="zh-CN" sz="2225" b="0" dirty="0">
                    <a:solidFill>
                      <a:srgbClr val="000000"/>
                    </a:solidFill>
                    <a:latin typeface="Calibri" panose="020F0502020204030204" pitchFamily="34" charset="0"/>
                    <a:ea typeface="黑体" panose="02010609060101010101" pitchFamily="49" charset="-122"/>
                    <a:cs typeface="Calibri" panose="020F0502020204030204" pitchFamily="34" charset="0"/>
                    <a:sym typeface="+mn-ea"/>
                  </a:rPr>
                  <a:t>y </a:t>
                </a:r>
                <a:r>
                  <a:rPr lang="zh-CN" altLang="en-US" sz="2225" b="0" dirty="0">
                    <a:solidFill>
                      <a:srgbClr val="000000"/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  <a:sym typeface="+mn-ea"/>
                  </a:rPr>
                  <a:t>方向</a:t>
                </a:r>
                <a:r>
                  <a:rPr lang="en-US" altLang="zh-CN" sz="2225" b="0" dirty="0">
                    <a:solidFill>
                      <a:srgbClr val="000000"/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  <a:sym typeface="+mn-ea"/>
                  </a:rPr>
                  <a:t> </a:t>
                </a:r>
                <a:r>
                  <a:rPr lang="en-US" altLang="zh-CN" sz="2225" b="0" kern="0" dirty="0">
                    <a:latin typeface="Calibri" panose="020F0502020204030204" pitchFamily="34" charset="0"/>
                    <a:ea typeface="黑体" panose="02010609060101010101" pitchFamily="49" charset="-122"/>
                    <a:cs typeface="Calibri" panose="020F0502020204030204" pitchFamily="34" charset="0"/>
                    <a:sym typeface="+mn-ea"/>
                  </a:rPr>
                  <a:t>1.2 mm</a:t>
                </a:r>
                <a:endParaRPr lang="en-US" altLang="zh-CN" sz="2225" b="0" kern="0" dirty="0">
                  <a:latin typeface="Calibri" panose="020F0502020204030204" pitchFamily="34" charset="0"/>
                  <a:ea typeface="黑体" panose="02010609060101010101" pitchFamily="49" charset="-122"/>
                  <a:cs typeface="Calibri" panose="020F0502020204030204" pitchFamily="34" charset="0"/>
                </a:endParaRPr>
              </a:p>
              <a:p>
                <a:pPr lvl="1">
                  <a:lnSpc>
                    <a:spcPct val="120000"/>
                  </a:lnSpc>
                  <a:buFont typeface="Wingdings" panose="05000000000000000000" pitchFamily="2" charset="2"/>
                  <a:buChar char="n"/>
                </a:pPr>
                <a:endParaRPr lang="zh-CN" altLang="en-US" sz="2600" b="0" kern="0" dirty="0">
                  <a:latin typeface="Calibri" panose="020F0502020204030204" pitchFamily="34" charset="0"/>
                  <a:ea typeface="黑体" panose="02010609060101010101" pitchFamily="49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9" name="内容占位符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065" y="1450340"/>
                <a:ext cx="11151235" cy="3683000"/>
              </a:xfrm>
              <a:prstGeom prst="rect">
                <a:avLst/>
              </a:prstGeom>
              <a:blipFill rotWithShape="1">
                <a:blip r:embed="rId1"/>
                <a:stretch>
                  <a:fillRect b="-686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矩形 4"/>
          <p:cNvSpPr/>
          <p:nvPr/>
        </p:nvSpPr>
        <p:spPr>
          <a:xfrm>
            <a:off x="5208948" y="5364936"/>
            <a:ext cx="22621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谢谢！</a:t>
            </a:r>
            <a:endParaRPr lang="zh-CN" alt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标题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zh-CN" altLang="en-US" b="1" i="0" dirty="0"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𝛂</m:t>
                    </m:r>
                  </m:oMath>
                </a14:m>
                <a:r>
                  <a:rPr lang="zh-CN" altLang="en-US" b="1" i="0" dirty="0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</a:rPr>
                  <a:t>、</a:t>
                </a:r>
                <a14:m>
                  <m:oMath xmlns:m="http://schemas.openxmlformats.org/officeDocument/2006/math">
                    <m:r>
                      <a:rPr lang="zh-CN" altLang="en-US" b="1" dirty="0"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𝛃</m:t>
                    </m:r>
                  </m:oMath>
                </a14:m>
                <a:r>
                  <a:rPr lang="zh-CN" altLang="en-US" dirty="0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  <a:sym typeface="+mn-ea"/>
                  </a:rPr>
                  <a:t> 表面污染测量的</a:t>
                </a:r>
                <a:r>
                  <a:rPr lang="zh-CN" altLang="en-US" dirty="0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</a:rPr>
                  <a:t>研究现状</a:t>
                </a:r>
                <a:endParaRPr lang="zh-CN" altLang="en-US" dirty="0"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</a:endParaRPr>
              </a:p>
            </p:txBody>
          </p:sp>
        </mc:Choice>
        <mc:Fallback>
          <p:sp>
            <p:nvSpPr>
              <p:cNvPr id="2" name="标题 1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1"/>
                <a:stretch>
                  <a:fillRect r="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347200" y="6519863"/>
            <a:ext cx="2844800" cy="338137"/>
          </a:xfrm>
        </p:spPr>
        <p:txBody>
          <a:bodyPr/>
          <a:lstStyle/>
          <a:p>
            <a:fld id="{14AA028F-72E1-4808-9DD3-2CE970B1B937}" type="slidenum">
              <a:rPr lang="zh-CN" altLang="en-US" smtClean="0"/>
            </a:fld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625" y="1299845"/>
            <a:ext cx="2311400" cy="208470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96900" y="3735070"/>
            <a:ext cx="3846830" cy="1260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>
                <a:sym typeface="+mn-ea"/>
              </a:rPr>
              <a:t> </a:t>
            </a:r>
            <a:r>
              <a:rPr lang="en-US" altLang="zh-CN" sz="2000" b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SAB-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100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手持探头</a:t>
            </a:r>
            <a:r>
              <a:rPr lang="en-US" altLang="zh-CN" sz="2000" b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100 cm</a:t>
            </a:r>
            <a:r>
              <a:rPr lang="en-US" altLang="en-US" sz="2000" b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²</a:t>
            </a:r>
            <a:endParaRPr lang="en-US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endParaRPr lang="en-US" altLang="en-US" sz="200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大面积快速筛查</a:t>
            </a:r>
            <a:endParaRPr lang="zh-CN" altLang="en-US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MDL</a:t>
            </a:r>
            <a:r>
              <a:rPr lang="zh-CN" altLang="en-US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：</a:t>
            </a:r>
            <a:r>
              <a:rPr lang="en-US" altLang="zh-CN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α 0.01 Bq/cm</a:t>
            </a:r>
            <a:r>
              <a:rPr lang="en-US" altLang="en-US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²</a:t>
            </a:r>
            <a:r>
              <a:rPr lang="zh-CN" altLang="en-US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，</a:t>
            </a:r>
            <a:r>
              <a:rPr lang="en-US" altLang="zh-CN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β 0.05 Bq/cm</a:t>
            </a:r>
            <a:r>
              <a:rPr lang="en-US" altLang="en-US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²</a:t>
            </a:r>
            <a:endParaRPr lang="en-US" altLang="en-US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9930" y="1462405"/>
            <a:ext cx="2464435" cy="18796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4507865" y="3735070"/>
            <a:ext cx="3201035" cy="1260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有机闪烁体</a:t>
            </a:r>
            <a:r>
              <a:rPr lang="en-US" altLang="zh-CN" sz="2000" b="1">
                <a:latin typeface="Calibri" panose="020F0502020204030204" pitchFamily="34" charset="0"/>
                <a:cs typeface="Calibri" panose="020F0502020204030204" pitchFamily="34" charset="0"/>
              </a:rPr>
              <a:t>+SiPM</a:t>
            </a:r>
            <a:endParaRPr lang="en-US" altLang="zh-CN" sz="2000" b="1"/>
          </a:p>
          <a:p>
            <a:endParaRPr lang="en-US" altLang="zh-CN" sz="2000"/>
          </a:p>
          <a:p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利用脉冲形状差异甄别</a:t>
            </a:r>
            <a:r>
              <a:rPr lang="en-US" altLang="zh-CN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α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、</a:t>
            </a:r>
            <a:r>
              <a:rPr lang="en-US" altLang="zh-CN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β</a:t>
            </a:r>
            <a:endParaRPr lang="en-US" altLang="zh-CN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结构紧凑，可同步获取能谱</a:t>
            </a:r>
            <a:endParaRPr lang="zh-CN" altLang="en-US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5595" y="1226185"/>
            <a:ext cx="3166110" cy="235267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7708900" y="3735070"/>
            <a:ext cx="406971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None/>
            </a:pP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半导体与叠层闪烁体</a:t>
            </a:r>
            <a:endParaRPr lang="zh-CN" altLang="en-US" sz="2000" b="1"/>
          </a:p>
          <a:p>
            <a:pPr algn="l">
              <a:lnSpc>
                <a:spcPct val="100000"/>
              </a:lnSpc>
              <a:buClrTx/>
              <a:buSzTx/>
              <a:buNone/>
            </a:pPr>
            <a:endParaRPr lang="zh-CN" altLang="en-US" sz="1600"/>
          </a:p>
          <a:p>
            <a:pPr algn="l">
              <a:lnSpc>
                <a:spcPct val="100000"/>
              </a:lnSpc>
              <a:buClrTx/>
              <a:buSzTx/>
              <a:buNone/>
            </a:pPr>
            <a:r>
              <a:rPr lang="en-US" altLang="zh-CN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PIPS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用于</a:t>
            </a:r>
            <a:r>
              <a:rPr lang="en-US" altLang="zh-CN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α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能谱测量</a:t>
            </a:r>
            <a:endParaRPr lang="zh-CN" altLang="en-US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>
              <a:lnSpc>
                <a:spcPct val="100000"/>
              </a:lnSpc>
              <a:buClrTx/>
              <a:buSzTx/>
              <a:buNone/>
            </a:pPr>
            <a:r>
              <a:rPr lang="en-US" altLang="zh-CN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ZnS(Ag)/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塑料闪烁体实现</a:t>
            </a:r>
            <a:r>
              <a:rPr lang="en-US" altLang="zh-CN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α</a:t>
            </a:r>
            <a:r>
              <a:rPr lang="zh-CN" altLang="en-US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、</a:t>
            </a:r>
            <a:r>
              <a:rPr lang="en-US" altLang="zh-CN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β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分层探测</a:t>
            </a:r>
            <a:endParaRPr lang="zh-CN" altLang="en-US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951355" y="5404485"/>
            <a:ext cx="80791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污染位于何处、如何分布？</a:t>
            </a:r>
            <a:endParaRPr lang="zh-CN" altLang="en-US" sz="2400" b="1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微结构气体探测器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347200" y="6515289"/>
            <a:ext cx="2844800" cy="338137"/>
          </a:xfrm>
        </p:spPr>
        <p:txBody>
          <a:bodyPr/>
          <a:lstStyle/>
          <a:p>
            <a:fld id="{14AA028F-72E1-4808-9DD3-2CE970B1B937}" type="slidenum">
              <a:rPr lang="zh-CN" altLang="en-US" smtClean="0"/>
            </a:fld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本框 6"/>
              <p:cNvSpPr txBox="1"/>
              <p:nvPr/>
            </p:nvSpPr>
            <p:spPr>
              <a:xfrm>
                <a:off x="1360170" y="4333875"/>
                <a:ext cx="4854575" cy="20516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lnSpc>
                    <a:spcPct val="150000"/>
                  </a:lnSpc>
                  <a:buFont typeface="Wingdings" panose="05000000000000000000" pitchFamily="2" charset="2"/>
                  <a:buChar char="n"/>
                </a:pPr>
                <a:r>
                  <a:rPr lang="zh-CN" altLang="en-US" sz="2400" dirty="0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</a:rPr>
                  <a:t>优点</a:t>
                </a:r>
                <a:endParaRPr lang="en-US" altLang="zh-CN" sz="2400" dirty="0"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</a:endParaRPr>
              </a:p>
              <a:p>
                <a:pPr marL="800100" lvl="1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sz="2000" dirty="0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</a:rPr>
                  <a:t>高空间分辨率</a:t>
                </a:r>
                <a:r>
                  <a:rPr lang="en-US" altLang="zh-CN" sz="2000" dirty="0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</a:rPr>
                  <a:t>(</a:t>
                </a:r>
                <a:r>
                  <a:rPr lang="zh-CN" altLang="en-US" sz="2000" dirty="0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</a:rPr>
                  <a:t>数十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000" i="0" dirty="0" smtClean="0">
                        <a:latin typeface="Cambria Math" panose="02040503050406030204" pitchFamily="18" charset="0"/>
                        <a:ea typeface="黑体" panose="02010609060101010101" pitchFamily="49" charset="-122"/>
                        <a:cs typeface="Cambria Math" panose="02040503050406030204" pitchFamily="18" charset="0"/>
                      </a:rPr>
                      <m:t>μm</m:t>
                    </m:r>
                    <m:r>
                      <a:rPr lang="en-US" altLang="zh-CN" sz="2000" i="0" dirty="0"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~</m:t>
                    </m:r>
                  </m:oMath>
                </a14:m>
                <a:r>
                  <a:rPr lang="zh-CN" altLang="en-US" sz="2000" dirty="0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</a:rPr>
                  <a:t>百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000" i="0" dirty="0" smtClean="0">
                        <a:latin typeface="Cambria Math" panose="02040503050406030204" pitchFamily="18" charset="0"/>
                        <a:ea typeface="黑体" panose="02010609060101010101" pitchFamily="49" charset="-122"/>
                        <a:cs typeface="Cambria Math" panose="02040503050406030204" pitchFamily="18" charset="0"/>
                      </a:rPr>
                      <m:t>μm</m:t>
                    </m:r>
                  </m:oMath>
                </a14:m>
                <a:r>
                  <a:rPr lang="en-US" altLang="zh-CN" sz="2000" dirty="0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</a:rPr>
                  <a:t>)</a:t>
                </a:r>
                <a:endParaRPr lang="en-US" altLang="zh-CN" sz="2000" dirty="0"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</a:endParaRPr>
              </a:p>
              <a:p>
                <a:pPr marL="800100" lvl="1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sz="2000" dirty="0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</a:rPr>
                  <a:t>时间响应较快（</a:t>
                </a:r>
                <a14:m>
                  <m:oMath xmlns:m="http://schemas.openxmlformats.org/officeDocument/2006/math">
                    <m:r>
                      <a:rPr lang="en-US" altLang="zh-CN" sz="2000" i="0" dirty="0" smtClean="0"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en-US" altLang="zh-CN" sz="2000" i="0" dirty="0" smtClean="0">
                        <a:latin typeface="Cambria Math" panose="02040503050406030204" pitchFamily="18" charset="0"/>
                        <a:ea typeface="黑体" panose="02010609060101010101" pitchFamily="49" charset="-122"/>
                        <a:cs typeface="Cambria Math" panose="02040503050406030204" pitchFamily="18" charset="0"/>
                      </a:rPr>
                      <m:t>ns</m:t>
                    </m:r>
                    <m:r>
                      <a:rPr lang="en-US" altLang="zh-CN" sz="2000" i="0" dirty="0" smtClean="0"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CN" altLang="en-US" sz="2000" dirty="0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</a:rPr>
                  <a:t>级），</a:t>
                </a:r>
                <a:endParaRPr lang="zh-CN" altLang="en-US" sz="2000" dirty="0"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</a:endParaRPr>
              </a:p>
              <a:p>
                <a:pPr marL="800100" lvl="1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sz="2000" dirty="0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</a:rPr>
                  <a:t>计数率高（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b="0" i="0" dirty="0" smtClean="0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0" i="0" dirty="0" smtClean="0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sz="2000" i="0" dirty="0" smtClean="0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6</m:t>
                        </m:r>
                      </m:sup>
                    </m:sSup>
                    <m:r>
                      <a:rPr lang="en-US" altLang="zh-CN" sz="2000" i="0" dirty="0" smtClean="0"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altLang="zh-CN" sz="2000" i="0" dirty="0" smtClean="0">
                            <a:latin typeface="Cambria Math" panose="02040503050406030204" pitchFamily="18" charset="0"/>
                            <a:ea typeface="黑体" panose="02010609060101010101" pitchFamily="49" charset="-122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sz="2000" i="0" dirty="0" smtClean="0">
                            <a:latin typeface="Cambria Math" panose="02040503050406030204" pitchFamily="18" charset="0"/>
                            <a:ea typeface="黑体" panose="02010609060101010101" pitchFamily="49" charset="-122"/>
                            <a:cs typeface="Cambria Math" panose="02040503050406030204" pitchFamily="18" charset="0"/>
                          </a:rPr>
                          <m:t>mm</m:t>
                        </m:r>
                      </m:e>
                      <m:sup>
                        <m:r>
                          <a:rPr lang="en-US" altLang="zh-CN" sz="2000" b="0" i="0" dirty="0" smtClean="0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2000" b="0" i="0" dirty="0" smtClean="0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altLang="zh-CN" sz="2000" b="0" i="0" dirty="0" smtClean="0">
                            <a:latin typeface="Cambria Math" panose="02040503050406030204" pitchFamily="18" charset="0"/>
                            <a:ea typeface="黑体" panose="02010609060101010101" pitchFamily="49" charset="-122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sz="2000" b="0" i="0" dirty="0" smtClean="0">
                            <a:latin typeface="Cambria Math" panose="02040503050406030204" pitchFamily="18" charset="0"/>
                            <a:ea typeface="黑体" panose="02010609060101010101" pitchFamily="49" charset="-122"/>
                            <a:cs typeface="Cambria Math" panose="02040503050406030204" pitchFamily="18" charset="0"/>
                          </a:rPr>
                          <m:t>s</m:t>
                        </m:r>
                      </m:e>
                      <m:sup>
                        <m:r>
                          <a:rPr lang="en-US" altLang="zh-CN" sz="2000" b="0" i="0" dirty="0" smtClean="0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2000" b="0" i="0" dirty="0" smtClean="0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zh-CN" altLang="en-US" sz="2000" dirty="0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</a:rPr>
                  <a:t>）</a:t>
                </a:r>
                <a:endParaRPr lang="zh-CN" altLang="en-US" sz="2000" dirty="0"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</a:endParaRPr>
              </a:p>
            </p:txBody>
          </p:sp>
        </mc:Choice>
        <mc:Fallback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0170" y="4333875"/>
                <a:ext cx="4854575" cy="2051685"/>
              </a:xfrm>
              <a:prstGeom prst="rect">
                <a:avLst/>
              </a:prstGeom>
              <a:blipFill rotWithShape="1">
                <a:blip r:embed="rId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9" name="图片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6640" y="1261556"/>
            <a:ext cx="4464685" cy="241617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515745" y="1138555"/>
            <a:ext cx="4064000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气体电离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564640" y="1903095"/>
            <a:ext cx="4064000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电子漂移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368425" y="3322320"/>
            <a:ext cx="4064000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感应信号形成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564640" y="2586355"/>
            <a:ext cx="4064000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雪崩倍增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17" name="下箭头 16"/>
          <p:cNvSpPr/>
          <p:nvPr/>
        </p:nvSpPr>
        <p:spPr>
          <a:xfrm>
            <a:off x="1986915" y="1645285"/>
            <a:ext cx="314960" cy="338455"/>
          </a:xfrm>
          <a:prstGeom prst="downArrow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18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下箭头 17"/>
          <p:cNvSpPr/>
          <p:nvPr/>
        </p:nvSpPr>
        <p:spPr>
          <a:xfrm>
            <a:off x="1986915" y="2364105"/>
            <a:ext cx="314960" cy="338455"/>
          </a:xfrm>
          <a:prstGeom prst="downArrow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18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下箭头 18"/>
          <p:cNvSpPr/>
          <p:nvPr/>
        </p:nvSpPr>
        <p:spPr>
          <a:xfrm>
            <a:off x="1986915" y="3082925"/>
            <a:ext cx="314960" cy="338455"/>
          </a:xfrm>
          <a:prstGeom prst="downArrow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18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5798820" y="4844415"/>
            <a:ext cx="642493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+mn-ea"/>
              </a:rPr>
              <a:t>易于低成本、大面积制作</a:t>
            </a:r>
            <a:endParaRPr lang="zh-CN" altLang="en-US" sz="20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+mn-ea"/>
              </a:rPr>
              <a:t>低本底，环境伽马射线的响应效率较低</a:t>
            </a:r>
            <a:endParaRPr lang="zh-CN" altLang="en-US" sz="2000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5032" y="1356619"/>
            <a:ext cx="2308556" cy="221716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44765" y="143164"/>
            <a:ext cx="11702467" cy="838200"/>
          </a:xfrm>
        </p:spPr>
        <p:txBody>
          <a:bodyPr/>
          <a:lstStyle/>
          <a:p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Micromegas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读出电子学面临的挑战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347200" y="6519863"/>
            <a:ext cx="2844800" cy="338137"/>
          </a:xfrm>
        </p:spPr>
        <p:txBody>
          <a:bodyPr/>
          <a:lstStyle/>
          <a:p>
            <a:fld id="{14AA028F-72E1-4808-9DD3-2CE970B1B937}" type="slidenum">
              <a:rPr lang="zh-CN" altLang="en-US" smtClean="0"/>
            </a:fld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2215" y="1888490"/>
            <a:ext cx="2788285" cy="2233295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5489575" y="1627505"/>
            <a:ext cx="2487930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大量读出通道</a:t>
            </a:r>
            <a:endParaRPr lang="zh-CN" altLang="en-US" sz="2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3"/>
            </p:custDataLst>
          </p:nvPr>
        </p:nvSpPr>
        <p:spPr>
          <a:xfrm>
            <a:off x="5537200" y="2809240"/>
            <a:ext cx="229489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数据吞吐量大</a:t>
            </a:r>
            <a:endParaRPr lang="zh-CN" altLang="en-US" sz="2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4"/>
            </p:custDataLst>
          </p:nvPr>
        </p:nvSpPr>
        <p:spPr>
          <a:xfrm>
            <a:off x="5537200" y="4293235"/>
            <a:ext cx="20021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</a:pPr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高计数率量程</a:t>
            </a:r>
            <a:endParaRPr lang="zh-CN" altLang="en-US" sz="2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5"/>
            </p:custDataLst>
          </p:nvPr>
        </p:nvSpPr>
        <p:spPr>
          <a:xfrm>
            <a:off x="7509510" y="4170680"/>
            <a:ext cx="3408680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/>
              <a:t>兼顾低本底长时间测量与较高计数率测试</a:t>
            </a:r>
            <a:endParaRPr lang="zh-CN" altLang="en-US" sz="2000" dirty="0"/>
          </a:p>
          <a:p>
            <a:pPr>
              <a:lnSpc>
                <a:spcPct val="150000"/>
              </a:lnSpc>
            </a:pPr>
            <a:r>
              <a:rPr lang="zh-CN" altLang="zh-CN" sz="2000" dirty="0">
                <a:ea typeface="宋体" panose="02010600030101010101" pitchFamily="2" charset="-122"/>
              </a:rPr>
              <a:t>事例率高达</a:t>
            </a:r>
            <a:r>
              <a:rPr lang="en-US" altLang="zh-CN" sz="2000" dirty="0">
                <a:ea typeface="宋体" panose="02010600030101010101" pitchFamily="2" charset="-122"/>
              </a:rPr>
              <a:t>1MHz</a:t>
            </a:r>
            <a:endParaRPr lang="en-US" altLang="zh-CN" sz="2000" dirty="0">
              <a:ea typeface="宋体" panose="02010600030101010101" pitchFamily="2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7539355" y="1473200"/>
            <a:ext cx="371665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/>
              <a:t>二维阳极条</a:t>
            </a:r>
            <a:r>
              <a:rPr lang="en-US" altLang="zh-CN" sz="2000" dirty="0"/>
              <a:t> -&gt; </a:t>
            </a:r>
            <a:r>
              <a:rPr lang="zh-CN" altLang="en-US" sz="2000" dirty="0"/>
              <a:t>百通道级输入</a:t>
            </a:r>
            <a:endParaRPr lang="zh-CN" altLang="en-US" sz="2000" dirty="0"/>
          </a:p>
          <a:p>
            <a:pPr>
              <a:lnSpc>
                <a:spcPct val="150000"/>
              </a:lnSpc>
            </a:pPr>
            <a:r>
              <a:rPr lang="zh-CN" altLang="en-US" sz="2000" dirty="0"/>
              <a:t>电子学要求高集成度、低功耗</a:t>
            </a:r>
            <a:endParaRPr lang="zh-CN" altLang="en-US" sz="2000" dirty="0"/>
          </a:p>
        </p:txBody>
      </p:sp>
      <p:sp>
        <p:nvSpPr>
          <p:cNvPr id="14" name="文本框 13"/>
          <p:cNvSpPr txBox="1"/>
          <p:nvPr>
            <p:custDataLst>
              <p:tags r:id="rId7"/>
            </p:custDataLst>
          </p:nvPr>
        </p:nvSpPr>
        <p:spPr>
          <a:xfrm>
            <a:off x="7509510" y="2809240"/>
            <a:ext cx="400875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/>
              <a:t>一次粒子事件</a:t>
            </a:r>
            <a:r>
              <a:rPr lang="en-US" altLang="zh-CN" sz="2000" dirty="0"/>
              <a:t> -&gt; </a:t>
            </a:r>
            <a:r>
              <a:rPr lang="zh-CN" altLang="en-US" sz="2000" dirty="0"/>
              <a:t>多通道命中</a:t>
            </a:r>
            <a:endParaRPr lang="zh-CN" altLang="en-US" sz="2000" dirty="0"/>
          </a:p>
          <a:p>
            <a:pPr>
              <a:lnSpc>
                <a:spcPct val="150000"/>
              </a:lnSpc>
            </a:pPr>
            <a:r>
              <a:rPr lang="zh-CN" altLang="en-US" sz="2000" dirty="0"/>
              <a:t>位置信息、能量信息、时间信息</a:t>
            </a:r>
            <a:endParaRPr lang="zh-CN" altLang="en-US" sz="2000" dirty="0"/>
          </a:p>
        </p:txBody>
      </p:sp>
      <p:sp>
        <p:nvSpPr>
          <p:cNvPr id="16" name="文本框 15"/>
          <p:cNvSpPr txBox="1"/>
          <p:nvPr/>
        </p:nvSpPr>
        <p:spPr>
          <a:xfrm>
            <a:off x="688975" y="4420235"/>
            <a:ext cx="406400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/>
              <a:t>二维阳极条读出的</a:t>
            </a:r>
            <a:r>
              <a:rPr lang="en-US" altLang="zh-CN" sz="2000" dirty="0"/>
              <a:t>Micromegas</a:t>
            </a:r>
            <a:endParaRPr lang="en-US" altLang="zh-CN" sz="2000" dirty="0"/>
          </a:p>
        </p:txBody>
      </p:sp>
      <p:sp>
        <p:nvSpPr>
          <p:cNvPr id="17" name="右箭头 16"/>
          <p:cNvSpPr/>
          <p:nvPr/>
        </p:nvSpPr>
        <p:spPr>
          <a:xfrm>
            <a:off x="4495165" y="1583690"/>
            <a:ext cx="685165" cy="485775"/>
          </a:xfrm>
          <a:prstGeom prst="rightArrow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18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右箭头 17"/>
          <p:cNvSpPr/>
          <p:nvPr/>
        </p:nvSpPr>
        <p:spPr>
          <a:xfrm>
            <a:off x="4495165" y="2876550"/>
            <a:ext cx="685165" cy="485775"/>
          </a:xfrm>
          <a:prstGeom prst="rightArrow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18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右箭头 18"/>
          <p:cNvSpPr/>
          <p:nvPr/>
        </p:nvSpPr>
        <p:spPr>
          <a:xfrm>
            <a:off x="4495165" y="4254500"/>
            <a:ext cx="685165" cy="485775"/>
          </a:xfrm>
          <a:prstGeom prst="rightArrow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18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Micromegas 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现有读出方式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347200" y="6515289"/>
            <a:ext cx="2844800" cy="338137"/>
          </a:xfrm>
        </p:spPr>
        <p:txBody>
          <a:bodyPr/>
          <a:lstStyle/>
          <a:p>
            <a:fld id="{14AA028F-72E1-4808-9DD3-2CE970B1B937}" type="slidenum">
              <a:rPr lang="zh-CN" altLang="en-US" smtClean="0"/>
            </a:fld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6041577" y="1161517"/>
            <a:ext cx="4064000" cy="481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读出方式</a:t>
            </a:r>
            <a:r>
              <a:rPr lang="zh-CN" altLang="zh-CN" sz="2000" dirty="0"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endParaRPr lang="zh-CN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041577" y="2018768"/>
            <a:ext cx="2894330" cy="481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</a:rPr>
              <a:t>1) 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波形数字化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589405" y="1302385"/>
            <a:ext cx="282511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</a:rPr>
              <a:t>Micromegas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输出</a:t>
            </a:r>
            <a:r>
              <a:rPr lang="zh-CN" altLang="en-US" sz="20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波形</a:t>
            </a:r>
            <a:endParaRPr lang="zh-CN" altLang="en-US" sz="20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4090" y="2259330"/>
            <a:ext cx="3945255" cy="284416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6096000" y="3440480"/>
            <a:ext cx="2190750" cy="481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</a:rPr>
              <a:t>2) 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时间过阈甄别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096000" y="4963155"/>
            <a:ext cx="2894330" cy="481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</a:rPr>
              <a:t>3) 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电荷积分 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</a:rPr>
              <a:t>+ 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数字化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9025" y="3369089"/>
            <a:ext cx="2273257" cy="1339666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8714" y="1635383"/>
            <a:ext cx="2033881" cy="125984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dirty="0">
                <a:latin typeface="黑体" panose="02010609060101010101" pitchFamily="49" charset="-122"/>
                <a:ea typeface="黑体" panose="02010609060101010101" pitchFamily="49" charset="-122"/>
              </a:rPr>
              <a:t>目录</a:t>
            </a:r>
            <a:endParaRPr lang="zh-CN" altLang="en-US" sz="4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347200" y="6519863"/>
            <a:ext cx="2844800" cy="338137"/>
          </a:xfrm>
        </p:spPr>
        <p:txBody>
          <a:bodyPr/>
          <a:lstStyle/>
          <a:p>
            <a:fld id="{14AA028F-72E1-4808-9DD3-2CE970B1B937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7" name="文本框 26"/>
          <p:cNvSpPr txBox="1"/>
          <p:nvPr/>
        </p:nvSpPr>
        <p:spPr>
          <a:xfrm>
            <a:off x="1035310" y="1501549"/>
            <a:ext cx="9288664" cy="5015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3200" b="1" dirty="0">
                <a:solidFill>
                  <a:schemeClr val="tx1"/>
                </a:solidFill>
                <a:latin typeface="+mj-lt"/>
                <a:ea typeface="黑体" panose="02010609060101010101" pitchFamily="49" charset="-122"/>
              </a:rPr>
              <a:t>一、研究背景</a:t>
            </a:r>
            <a:endParaRPr lang="en-US" altLang="zh-CN" sz="3200" b="1" dirty="0">
              <a:solidFill>
                <a:srgbClr val="C00000"/>
              </a:solidFill>
              <a:latin typeface="+mj-lt"/>
              <a:ea typeface="黑体" panose="02010609060101010101" pitchFamily="49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3200" b="1" dirty="0">
                <a:solidFill>
                  <a:srgbClr val="C00000"/>
                </a:solidFill>
                <a:latin typeface="+mj-lt"/>
                <a:ea typeface="黑体" panose="02010609060101010101" pitchFamily="49" charset="-122"/>
              </a:rPr>
              <a:t>二、读出电子学设计</a:t>
            </a:r>
            <a:endParaRPr lang="zh-CN" altLang="en-US" sz="3200" dirty="0">
              <a:solidFill>
                <a:srgbClr val="FF0000"/>
              </a:solidFill>
              <a:latin typeface="+mj-lt"/>
              <a:ea typeface="黑体" panose="02010609060101010101" pitchFamily="49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3200" dirty="0">
                <a:latin typeface="+mj-lt"/>
                <a:ea typeface="黑体" panose="02010609060101010101" pitchFamily="49" charset="-122"/>
              </a:rPr>
              <a:t>三、系统测试结果</a:t>
            </a:r>
            <a:endParaRPr lang="zh-CN" altLang="en-US" sz="3200" dirty="0">
              <a:latin typeface="+mj-lt"/>
              <a:ea typeface="黑体" panose="02010609060101010101" pitchFamily="49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3200" dirty="0">
                <a:latin typeface="+mj-lt"/>
                <a:ea typeface="黑体" panose="02010609060101010101" pitchFamily="49" charset="-122"/>
              </a:rPr>
              <a:t>四、总结</a:t>
            </a:r>
            <a:endParaRPr lang="en-US" altLang="zh-CN" sz="3200" dirty="0">
              <a:latin typeface="+mj-lt"/>
              <a:ea typeface="黑体" panose="02010609060101010101" pitchFamily="49" charset="-122"/>
            </a:endParaRPr>
          </a:p>
          <a:p>
            <a:pPr>
              <a:lnSpc>
                <a:spcPct val="200000"/>
              </a:lnSpc>
            </a:pPr>
            <a:endParaRPr lang="zh-CN" altLang="en-US" sz="3200" dirty="0">
              <a:latin typeface="+mj-lt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dirty="0">
                <a:latin typeface="黑体" panose="02010609060101010101" pitchFamily="49" charset="-122"/>
                <a:ea typeface="黑体" panose="02010609060101010101" pitchFamily="49" charset="-122"/>
              </a:rPr>
              <a:t>电子学读出架构</a:t>
            </a:r>
            <a:endParaRPr 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347200" y="6519863"/>
            <a:ext cx="2844800" cy="338137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4AA028F-72E1-4808-9DD3-2CE970B1B937}" type="slidenum"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/>
                <a:ea typeface="宋体" panose="02010600030101010101" pitchFamily="2" charset="-122"/>
                <a:cs typeface="+mn-cs"/>
              </a:rPr>
            </a:fld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summary"/>
          <p:cNvSpPr>
            <a:spLocks noGrp="1"/>
          </p:cNvSpPr>
          <p:nvPr/>
        </p:nvSpPr>
        <p:spPr>
          <a:xfrm>
            <a:off x="782955" y="1230630"/>
            <a:ext cx="105537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1275" b="1">
                <a:solidFill>
                  <a:srgbClr val="12395B"/>
                </a:solidFill>
              </a:defRPr>
            </a:pPr>
            <a:r>
              <a:rPr lang="zh-CN" sz="2000" b="1">
                <a:solidFill>
                  <a:srgbClr val="12395B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读出电子学</a:t>
            </a:r>
            <a:r>
              <a:rPr sz="2000" b="1">
                <a:solidFill>
                  <a:srgbClr val="12395B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位于探测器与上位机之间，完成微弱模拟信号放大成形、数字化与事例重建</a:t>
            </a:r>
            <a:endParaRPr sz="2000" b="1">
              <a:solidFill>
                <a:srgbClr val="12395B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66" name="图片 6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l="10976" t="6266" r="9641" b="8415"/>
          <a:stretch>
            <a:fillRect/>
          </a:stretch>
        </p:blipFill>
        <p:spPr>
          <a:xfrm>
            <a:off x="1468120" y="2559685"/>
            <a:ext cx="1626870" cy="2331720"/>
          </a:xfrm>
          <a:prstGeom prst="rect">
            <a:avLst/>
          </a:prstGeom>
        </p:spPr>
      </p:pic>
      <p:pic>
        <p:nvPicPr>
          <p:cNvPr id="92" name="图片 9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2195" y="2724785"/>
            <a:ext cx="2385695" cy="140906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913130" y="1909445"/>
            <a:ext cx="273748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buNone/>
              <a:defRPr sz="1275" b="1">
                <a:solidFill>
                  <a:srgbClr val="30353A"/>
                </a:solidFill>
              </a:defRPr>
            </a:pPr>
            <a:r>
              <a:rPr sz="2000" b="1">
                <a:solidFill>
                  <a:srgbClr val="30353A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Micromegas</a:t>
            </a:r>
            <a:r>
              <a:rPr lang="en-US" sz="2000" b="1">
                <a:solidFill>
                  <a:srgbClr val="30353A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 </a:t>
            </a:r>
            <a:r>
              <a:rPr sz="2000" b="1">
                <a:solidFill>
                  <a:srgbClr val="30353A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探测器</a:t>
            </a:r>
            <a:endParaRPr lang="zh-CN" altLang="en-US" sz="2000" b="1" dirty="0">
              <a:solidFill>
                <a:srgbClr val="30353A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134475" y="1909445"/>
            <a:ext cx="2102485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sz="2000" b="1">
                <a:solidFill>
                  <a:srgbClr val="30353A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上位机</a:t>
            </a:r>
            <a:r>
              <a:rPr lang="zh-CN" sz="2000" b="1">
                <a:solidFill>
                  <a:srgbClr val="30353A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软件</a:t>
            </a:r>
            <a:endParaRPr lang="zh-CN" sz="2000" b="1">
              <a:solidFill>
                <a:srgbClr val="30353A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987290" y="1845310"/>
            <a:ext cx="1576070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sz="2000" b="1">
                <a:solidFill>
                  <a:srgbClr val="12395B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读出电子学</a:t>
            </a:r>
            <a:endParaRPr lang="zh-CN" altLang="en-US" sz="2000" b="1" dirty="0">
              <a:solidFill>
                <a:srgbClr val="12395B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810635" y="2642870"/>
            <a:ext cx="4190365" cy="183515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18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文本框 16"/>
              <p:cNvSpPr txBox="1"/>
              <p:nvPr/>
            </p:nvSpPr>
            <p:spPr>
              <a:xfrm>
                <a:off x="3886835" y="3253105"/>
                <a:ext cx="4272915" cy="5530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ASIC</a:t>
                </a:r>
                <a:r>
                  <a:rPr lang="zh-CN" altLang="en-US" sz="2000" dirty="0">
                    <a:latin typeface="Calibri" panose="020F0502020204030204" pitchFamily="34" charset="0"/>
                    <a:ea typeface="宋体" panose="02010600030101010101" pitchFamily="2" charset="-122"/>
                    <a:cs typeface="Calibri" panose="020F0502020204030204" pitchFamily="34" charset="0"/>
                  </a:rPr>
                  <a:t>：</a:t>
                </a:r>
                <a:r>
                  <a:rPr lang="en-US" altLang="zh-CN" sz="2000" dirty="0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</a:rPr>
                  <a:t>32 </a:t>
                </a: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altLang="zh-CN" sz="2000" dirty="0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</a:rPr>
                  <a:t> 4</a:t>
                </a:r>
                <a:r>
                  <a:rPr lang="zh-CN" altLang="zh-CN" sz="2000" dirty="0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</a:rPr>
                  <a:t>路</a:t>
                </a:r>
                <a:r>
                  <a:rPr lang="zh-CN" altLang="en-US" sz="2000" dirty="0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</a:rPr>
                  <a:t>模拟前端、数字化</a:t>
                </a:r>
                <a:endParaRPr lang="zh-CN" altLang="en-US" sz="2000" dirty="0"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</a:endParaRPr>
              </a:p>
            </p:txBody>
          </p:sp>
        </mc:Choice>
        <mc:Fallback>
          <p:sp>
            <p:nvSpPr>
              <p:cNvPr id="17" name="文本框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6835" y="3253105"/>
                <a:ext cx="4272915" cy="55308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文本框 17"/>
          <p:cNvSpPr txBox="1"/>
          <p:nvPr/>
        </p:nvSpPr>
        <p:spPr>
          <a:xfrm>
            <a:off x="3886835" y="3735705"/>
            <a:ext cx="406400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</a:rPr>
              <a:t>FPGA</a:t>
            </a:r>
            <a:r>
              <a:rPr lang="zh-CN" altLang="en-US" sz="2000" dirty="0"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：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事例重建，数据上传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886835" y="2700020"/>
            <a:ext cx="406400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任务：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295400" y="5241290"/>
            <a:ext cx="215265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辐射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-&gt; </a:t>
            </a:r>
            <a:r>
              <a:rPr lang="zh-CN" altLang="zh-CN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电信号</a:t>
            </a:r>
            <a:endParaRPr lang="zh-CN" altLang="zh-CN" sz="20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8771890" y="5241290"/>
            <a:ext cx="222250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dirty="0">
                <a:latin typeface="黑体" panose="02010609060101010101" pitchFamily="49" charset="-122"/>
                <a:ea typeface="黑体" panose="02010609060101010101" pitchFamily="49" charset="-122"/>
              </a:rPr>
              <a:t>数据分析、可视化</a:t>
            </a:r>
            <a:endParaRPr lang="zh-CN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3" name="左箭头 52"/>
          <p:cNvSpPr/>
          <p:nvPr/>
        </p:nvSpPr>
        <p:spPr>
          <a:xfrm rot="10800000">
            <a:off x="3264535" y="3373120"/>
            <a:ext cx="452120" cy="313690"/>
          </a:xfrm>
          <a:prstGeom prst="leftArrow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18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左箭头 24"/>
          <p:cNvSpPr/>
          <p:nvPr/>
        </p:nvSpPr>
        <p:spPr>
          <a:xfrm rot="10800000">
            <a:off x="8094980" y="3272155"/>
            <a:ext cx="452120" cy="313690"/>
          </a:xfrm>
          <a:prstGeom prst="leftArrow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18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383.85,&quot;left&quot;:48.05,&quot;top&quot;:93.1,&quot;width&quot;:819.25}"/>
</p:tagLst>
</file>

<file path=ppt/tags/tag10.xml><?xml version="1.0" encoding="utf-8"?>
<p:tagLst xmlns:p="http://schemas.openxmlformats.org/presentationml/2006/main">
  <p:tag name="KSO_WM_DIAGRAM_VIRTUALLY_FRAME" val="{&quot;height&quot;:254.85,&quot;left&quot;:52.15,&quot;top&quot;:284.1,&quot;width&quot;:808.3}"/>
</p:tagLst>
</file>

<file path=ppt/tags/tag11.xml><?xml version="1.0" encoding="utf-8"?>
<p:tagLst xmlns:p="http://schemas.openxmlformats.org/presentationml/2006/main">
  <p:tag name="KSO_WM_DIAGRAM_VIRTUALLY_FRAME" val="{&quot;height&quot;:254.85,&quot;left&quot;:52.15,&quot;top&quot;:284.1,&quot;width&quot;:808.3}"/>
</p:tagLst>
</file>

<file path=ppt/tags/tag12.xml><?xml version="1.0" encoding="utf-8"?>
<p:tagLst xmlns:p="http://schemas.openxmlformats.org/presentationml/2006/main">
  <p:tag name="KSO_WM_DIAGRAM_VIRTUALLY_FRAME" val="{&quot;height&quot;:254.85,&quot;left&quot;:52.15,&quot;top&quot;:284.1,&quot;width&quot;:808.3}"/>
</p:tagLst>
</file>

<file path=ppt/tags/tag13.xml><?xml version="1.0" encoding="utf-8"?>
<p:tagLst xmlns:p="http://schemas.openxmlformats.org/presentationml/2006/main">
  <p:tag name="KSO_WM_DIAGRAM_VIRTUALLY_FRAME" val="{&quot;height&quot;:311.45,&quot;left&quot;:82.1,&quot;top&quot;:135.15,&quot;width&quot;:415.65}"/>
</p:tagLst>
</file>

<file path=ppt/tags/tag14.xml><?xml version="1.0" encoding="utf-8"?>
<p:tagLst xmlns:p="http://schemas.openxmlformats.org/presentationml/2006/main">
  <p:tag name="KSO_WM_DIAGRAM_VIRTUALLY_FRAME" val="{&quot;height&quot;:311.45,&quot;left&quot;:82.1,&quot;top&quot;:135.15,&quot;width&quot;:415.65}"/>
</p:tagLst>
</file>

<file path=ppt/tags/tag15.xml><?xml version="1.0" encoding="utf-8"?>
<p:tagLst xmlns:p="http://schemas.openxmlformats.org/presentationml/2006/main">
  <p:tag name="KSO_WM_DIAGRAM_VIRTUALLY_FRAME" val="{&quot;height&quot;:311.45,&quot;left&quot;:82.1,&quot;top&quot;:135.15,&quot;width&quot;:415.65}"/>
</p:tagLst>
</file>

<file path=ppt/tags/tag16.xml><?xml version="1.0" encoding="utf-8"?>
<p:tagLst xmlns:p="http://schemas.openxmlformats.org/presentationml/2006/main">
  <p:tag name="KSO_WM_DIAGRAM_VIRTUALLY_FRAME" val="{&quot;height&quot;:311.45,&quot;left&quot;:82.1,&quot;top&quot;:135.15,&quot;width&quot;:415.65}"/>
</p:tagLst>
</file>

<file path=ppt/tags/tag17.xml><?xml version="1.0" encoding="utf-8"?>
<p:tagLst xmlns:p="http://schemas.openxmlformats.org/presentationml/2006/main">
  <p:tag name="KSO_WM_DIAGRAM_VIRTUALLY_FRAME" val="{&quot;height&quot;:311.45,&quot;left&quot;:82.1,&quot;top&quot;:135.15,&quot;width&quot;:415.65}"/>
</p:tagLst>
</file>

<file path=ppt/tags/tag18.xml><?xml version="1.0" encoding="utf-8"?>
<p:tagLst xmlns:p="http://schemas.openxmlformats.org/presentationml/2006/main">
  <p:tag name="KSO_WM_DIAGRAM_VIRTUALLY_FRAME" val="{&quot;height&quot;:289.79165354330706,&quot;left&quot;:51.2,&quot;top&quot;:117.65,&quot;width&quot;:855}"/>
</p:tagLst>
</file>

<file path=ppt/tags/tag19.xml><?xml version="1.0" encoding="utf-8"?>
<p:tagLst xmlns:p="http://schemas.openxmlformats.org/presentationml/2006/main">
  <p:tag name="KSO_WM_DIAGRAM_VIRTUALLY_FRAME" val="{&quot;height&quot;:289.79165354330706,&quot;left&quot;:51.2,&quot;top&quot;:117.65,&quot;width&quot;:855}"/>
</p:tagLst>
</file>

<file path=ppt/tags/tag2.xml><?xml version="1.0" encoding="utf-8"?>
<p:tagLst xmlns:p="http://schemas.openxmlformats.org/presentationml/2006/main">
  <p:tag name="KSO_WM_DIAGRAM_VIRTUALLY_FRAME" val="{&quot;height&quot;:383.85,&quot;left&quot;:48.05,&quot;top&quot;:93.1,&quot;width&quot;:819.25}"/>
</p:tagLst>
</file>

<file path=ppt/tags/tag20.xml><?xml version="1.0" encoding="utf-8"?>
<p:tagLst xmlns:p="http://schemas.openxmlformats.org/presentationml/2006/main">
  <p:tag name="KSO_WM_DIAGRAM_VIRTUALLY_FRAME" val="{&quot;height&quot;:289.79165354330706,&quot;left&quot;:51.2,&quot;top&quot;:117.65,&quot;width&quot;:855}"/>
</p:tagLst>
</file>

<file path=ppt/tags/tag21.xml><?xml version="1.0" encoding="utf-8"?>
<p:tagLst xmlns:p="http://schemas.openxmlformats.org/presentationml/2006/main">
  <p:tag name="KSO_WM_DIAGRAM_VIRTUALLY_FRAME" val="{&quot;height&quot;:289.79165354330706,&quot;left&quot;:51.2,&quot;top&quot;:117.65,&quot;width&quot;:855}"/>
</p:tagLst>
</file>

<file path=ppt/tags/tag3.xml><?xml version="1.0" encoding="utf-8"?>
<p:tagLst xmlns:p="http://schemas.openxmlformats.org/presentationml/2006/main">
  <p:tag name="KSO_WM_DIAGRAM_VIRTUALLY_FRAME" val="{&quot;height&quot;:383.85,&quot;left&quot;:48.05,&quot;top&quot;:93.1,&quot;width&quot;:819.25}"/>
</p:tagLst>
</file>

<file path=ppt/tags/tag4.xml><?xml version="1.0" encoding="utf-8"?>
<p:tagLst xmlns:p="http://schemas.openxmlformats.org/presentationml/2006/main">
  <p:tag name="KSO_WM_DIAGRAM_VIRTUALLY_FRAME" val="{&quot;height&quot;:383.85,&quot;left&quot;:48.05,&quot;top&quot;:93.1,&quot;width&quot;:819.25}"/>
</p:tagLst>
</file>

<file path=ppt/tags/tag5.xml><?xml version="1.0" encoding="utf-8"?>
<p:tagLst xmlns:p="http://schemas.openxmlformats.org/presentationml/2006/main">
  <p:tag name="KSO_WM_DIAGRAM_VIRTUALLY_FRAME" val="{&quot;height&quot;:383.85,&quot;left&quot;:48.05,&quot;top&quot;:93.1,&quot;width&quot;:819.25}"/>
</p:tagLst>
</file>

<file path=ppt/tags/tag6.xml><?xml version="1.0" encoding="utf-8"?>
<p:tagLst xmlns:p="http://schemas.openxmlformats.org/presentationml/2006/main">
  <p:tag name="KSO_WM_DIAGRAM_VIRTUALLY_FRAME" val="{&quot;height&quot;:383.85,&quot;left&quot;:48.05,&quot;top&quot;:93.1,&quot;width&quot;:819.25}"/>
</p:tagLst>
</file>

<file path=ppt/tags/tag7.xml><?xml version="1.0" encoding="utf-8"?>
<p:tagLst xmlns:p="http://schemas.openxmlformats.org/presentationml/2006/main">
  <p:tag name="KSO_WM_DIAGRAM_VIRTUALLY_FRAME" val="{&quot;height&quot;:254.85,&quot;left&quot;:52.15,&quot;top&quot;:284.1,&quot;width&quot;:808.3}"/>
</p:tagLst>
</file>

<file path=ppt/tags/tag8.xml><?xml version="1.0" encoding="utf-8"?>
<p:tagLst xmlns:p="http://schemas.openxmlformats.org/presentationml/2006/main">
  <p:tag name="KSO_WM_DIAGRAM_VIRTUALLY_FRAME" val="{&quot;height&quot;:254.85,&quot;left&quot;:52.15,&quot;top&quot;:284.1,&quot;width&quot;:808.3}"/>
</p:tagLst>
</file>

<file path=ppt/tags/tag9.xml><?xml version="1.0" encoding="utf-8"?>
<p:tagLst xmlns:p="http://schemas.openxmlformats.org/presentationml/2006/main">
  <p:tag name="KSO_WM_DIAGRAM_VIRTUALLY_FRAME" val="{&quot;height&quot;:254.85,&quot;left&quot;:52.15,&quot;top&quot;:284.1,&quot;width&quot;:808.3}"/>
</p:tagLst>
</file>

<file path=ppt/theme/theme1.xml><?xml version="1.0" encoding="utf-8"?>
<a:theme xmlns:a="http://schemas.openxmlformats.org/drawingml/2006/main" name="中科大1-宽屏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solidFill>
          <a:srgbClr val="FFFFFF"/>
        </a:solidFill>
        <a:ln w="190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/>
      <a:lstStyle/>
    </a:lnDef>
    <a:txDef>
      <a:spPr>
        <a:noFill/>
      </a:spPr>
      <a:bodyPr wrap="square" rtlCol="0">
        <a:spAutoFit/>
      </a:bodyPr>
      <a:lstStyle>
        <a:defPPr>
          <a:lnSpc>
            <a:spcPct val="150000"/>
          </a:lnSpc>
          <a:defRPr sz="2000" dirty="0" smtClean="0"/>
        </a:defPPr>
      </a:lstStyle>
    </a:tx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pt模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中科大1-宽屏</Template>
  <TotalTime>0</TotalTime>
  <Words>3545</Words>
  <Application>WPS 演示</Application>
  <PresentationFormat>宽屏</PresentationFormat>
  <Paragraphs>715</Paragraphs>
  <Slides>32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32</vt:i4>
      </vt:variant>
    </vt:vector>
  </HeadingPairs>
  <TitlesOfParts>
    <vt:vector size="52" baseType="lpstr">
      <vt:lpstr>Arial</vt:lpstr>
      <vt:lpstr>宋体</vt:lpstr>
      <vt:lpstr>Wingdings</vt:lpstr>
      <vt:lpstr>Times New Roman</vt:lpstr>
      <vt:lpstr>黑体</vt:lpstr>
      <vt:lpstr>微软雅黑</vt:lpstr>
      <vt:lpstr>Calibri</vt:lpstr>
      <vt:lpstr>Arial</vt:lpstr>
      <vt:lpstr>华文行楷</vt:lpstr>
      <vt:lpstr>Calibri</vt:lpstr>
      <vt:lpstr>Cambria Math</vt:lpstr>
      <vt:lpstr>MS Mincho</vt:lpstr>
      <vt:lpstr>Courier Std</vt:lpstr>
      <vt:lpstr>Times New Roman</vt:lpstr>
      <vt:lpstr>Arial Unicode MS</vt:lpstr>
      <vt:lpstr>等线 Light</vt:lpstr>
      <vt:lpstr>Calibri Light</vt:lpstr>
      <vt:lpstr>等线</vt:lpstr>
      <vt:lpstr>中科大1-宽屏</vt:lpstr>
      <vt:lpstr>ppt模板</vt:lpstr>
      <vt:lpstr>PowerPoint 演示文稿</vt:lpstr>
      <vt:lpstr>目录</vt:lpstr>
      <vt:lpstr> 表面污染测量的应用场景</vt:lpstr>
      <vt:lpstr>、 表面污染测量的研究现状</vt:lpstr>
      <vt:lpstr>微结构气体探测器</vt:lpstr>
      <vt:lpstr>Micromegas读出电子学面临的挑战</vt:lpstr>
      <vt:lpstr>Micromegas 现有读出方式</vt:lpstr>
      <vt:lpstr>目录</vt:lpstr>
      <vt:lpstr>电子学读出架构</vt:lpstr>
      <vt:lpstr>电子学读出系统</vt:lpstr>
      <vt:lpstr>前端ASIC芯片</vt:lpstr>
      <vt:lpstr>FPGA 逻辑框图</vt:lpstr>
      <vt:lpstr>基于 FPGA 实现时间测量</vt:lpstr>
      <vt:lpstr>时间过阈方法（TOT）</vt:lpstr>
      <vt:lpstr>电荷重心法</vt:lpstr>
      <vt:lpstr>电荷重心法</vt:lpstr>
      <vt:lpstr>电荷重心法</vt:lpstr>
      <vt:lpstr>电荷重心法</vt:lpstr>
      <vt:lpstr>事例重建与打包上传</vt:lpstr>
      <vt:lpstr>上位机软件GUI</vt:lpstr>
      <vt:lpstr>目录</vt:lpstr>
      <vt:lpstr>电子学测试</vt:lpstr>
      <vt:lpstr>电子学通道噪声分布</vt:lpstr>
      <vt:lpstr>电子学与探测器联调测试</vt:lpstr>
      <vt:lpstr>成像效果对比</vt:lpstr>
      <vt:lpstr>α/β探测效率与探测下限</vt:lpstr>
      <vt:lpstr>α/β模式能量下限验证</vt:lpstr>
      <vt:lpstr>面发射率响应</vt:lpstr>
      <vt:lpstr>位置分辨率</vt:lpstr>
      <vt:lpstr>指标对比</vt:lpstr>
      <vt:lpstr>目录</vt:lpstr>
      <vt:lpstr>总结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STCF Trigger Design and R&amp;D</dc:title>
  <dc:creator>方 竹君</dc:creator>
  <cp:lastModifiedBy>温从义</cp:lastModifiedBy>
  <cp:revision>1573</cp:revision>
  <dcterms:created xsi:type="dcterms:W3CDTF">2024-01-11T06:50:00Z</dcterms:created>
  <dcterms:modified xsi:type="dcterms:W3CDTF">2026-08-07T08:26:05Z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580734EAB929469398637B8E0FF1E172_13</vt:lpwstr>
  </property>
  <property fmtid="{D5CDD505-2E9C-101B-9397-08002B2CF9AE}" pid="3" name="KSOProductBuildVer">
    <vt:lpwstr>2052-12.1.0.23542</vt:lpwstr>
  </property>
</Properties>
</file>