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sdx" ContentType="application/vnd.ms-visio.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3" r:id="rId2"/>
  </p:sldMasterIdLst>
  <p:notesMasterIdLst>
    <p:notesMasterId r:id="rId26"/>
  </p:notesMasterIdLst>
  <p:handoutMasterIdLst>
    <p:handoutMasterId r:id="rId27"/>
  </p:handoutMasterIdLst>
  <p:sldIdLst>
    <p:sldId id="392" r:id="rId3"/>
    <p:sldId id="995" r:id="rId4"/>
    <p:sldId id="1075" r:id="rId5"/>
    <p:sldId id="1072" r:id="rId6"/>
    <p:sldId id="1076" r:id="rId7"/>
    <p:sldId id="1077" r:id="rId8"/>
    <p:sldId id="1078" r:id="rId9"/>
    <p:sldId id="1079" r:id="rId10"/>
    <p:sldId id="1080" r:id="rId11"/>
    <p:sldId id="1081" r:id="rId12"/>
    <p:sldId id="1082" r:id="rId13"/>
    <p:sldId id="1096" r:id="rId14"/>
    <p:sldId id="1084" r:id="rId15"/>
    <p:sldId id="1097" r:id="rId16"/>
    <p:sldId id="1088" r:id="rId17"/>
    <p:sldId id="1087" r:id="rId18"/>
    <p:sldId id="1090" r:id="rId19"/>
    <p:sldId id="1091" r:id="rId20"/>
    <p:sldId id="1092" r:id="rId21"/>
    <p:sldId id="1093" r:id="rId22"/>
    <p:sldId id="1089" r:id="rId23"/>
    <p:sldId id="1069" r:id="rId24"/>
    <p:sldId id="325" r:id="rId25"/>
  </p:sldIdLst>
  <p:sldSz cx="12192000" cy="6858000"/>
  <p:notesSz cx="6858000" cy="9144000"/>
  <p:custDataLst>
    <p:tags r:id="rId28"/>
  </p:custDataLst>
  <p:defaultTex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019" userDrawn="1">
          <p15:clr>
            <a:srgbClr val="A4A3A4"/>
          </p15:clr>
        </p15:guide>
        <p15:guide id="2" pos="321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966"/>
    <a:srgbClr val="0070C0"/>
    <a:srgbClr val="22487C"/>
    <a:srgbClr val="768495"/>
    <a:srgbClr val="22293E"/>
    <a:srgbClr val="15347E"/>
    <a:srgbClr val="1534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90" autoAdjust="0"/>
    <p:restoredTop sz="89546" autoAdjust="0"/>
  </p:normalViewPr>
  <p:slideViewPr>
    <p:cSldViewPr showGuides="1">
      <p:cViewPr>
        <p:scale>
          <a:sx n="66" d="100"/>
          <a:sy n="66" d="100"/>
        </p:scale>
        <p:origin x="1243" y="139"/>
      </p:cViewPr>
      <p:guideLst>
        <p:guide orient="horz" pos="2019"/>
        <p:guide pos="3213"/>
      </p:guideLst>
    </p:cSldViewPr>
  </p:slideViewPr>
  <p:notesTextViewPr>
    <p:cViewPr>
      <p:scale>
        <a:sx n="1" d="1"/>
        <a:sy n="1" d="1"/>
      </p:scale>
      <p:origin x="0" y="0"/>
    </p:cViewPr>
  </p:notesTextViewPr>
  <p:gridSpacing cx="72005" cy="72005"/>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0" hangingPunct="0">
              <a:defRPr sz="1200"/>
            </a:lvl1pPr>
          </a:lstStyle>
          <a:p>
            <a:pPr>
              <a:defRPr/>
            </a:pPr>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0" hangingPunct="0">
              <a:defRPr sz="1200"/>
            </a:lvl1pPr>
          </a:lstStyle>
          <a:p>
            <a:pPr>
              <a:defRPr/>
            </a:pPr>
            <a:fld id="{0BF14604-49B1-4FF1-8480-91A59B2FF05B}" type="datetimeFigureOut">
              <a:rPr lang="zh-CN" altLang="en-US"/>
              <a:t>2026/8/11</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eaLnBrk="0" hangingPunct="0">
              <a:defRPr sz="1200"/>
            </a:lvl1pPr>
          </a:lstStyle>
          <a:p>
            <a:pPr>
              <a:defRPr/>
            </a:pPr>
            <a:r>
              <a:rPr lang="en-US" altLang="zh-CN"/>
              <a:t>1</a:t>
            </a:r>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eaLnBrk="0" hangingPunct="0">
              <a:defRPr sz="1200"/>
            </a:lvl1pPr>
          </a:lstStyle>
          <a:p>
            <a:pPr>
              <a:defRPr/>
            </a:pPr>
            <a:fld id="{9623B869-CD7C-4612-BE6E-DD261ADBB7ED}" type="slidenum">
              <a:rPr lang="zh-CN" altLang="en-US"/>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0" hangingPunct="0">
              <a:defRPr sz="1200"/>
            </a:lvl1pPr>
          </a:lstStyle>
          <a:p>
            <a:pPr>
              <a:defRPr/>
            </a:pPr>
            <a:endParaRPr 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0" hangingPunct="0">
              <a:defRPr sz="1200"/>
            </a:lvl1pPr>
          </a:lstStyle>
          <a:p>
            <a:pPr>
              <a:defRPr/>
            </a:pPr>
            <a:fld id="{42FD1640-5B9C-4F29-9C7F-DC8D00547D4F}" type="datetimeFigureOut">
              <a:rPr lang="en-US"/>
              <a:t>8/11/2026</a:t>
            </a:fld>
            <a:endParaRPr 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endParaRPr lang="en-US" noProof="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0" hangingPunct="0">
              <a:defRPr sz="1200"/>
            </a:lvl1pPr>
          </a:lstStyle>
          <a:p>
            <a:pPr>
              <a:defRPr/>
            </a:pPr>
            <a:r>
              <a:rPr lang="en-US"/>
              <a:t>1</a:t>
            </a:r>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0" hangingPunct="0">
              <a:defRPr sz="1200"/>
            </a:lvl1pPr>
          </a:lstStyle>
          <a:p>
            <a:pPr>
              <a:defRPr/>
            </a:pPr>
            <a:fld id="{E4BBAEDB-E5ED-4BEA-9DCD-3A9E1265CD8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err="1">
                <a:solidFill>
                  <a:schemeClr val="tx1"/>
                </a:solidFill>
                <a:effectLst/>
                <a:latin typeface="+mn-lt"/>
                <a:ea typeface="+mn-ea"/>
                <a:cs typeface="+mn-cs"/>
              </a:rPr>
              <a:t>尊敬的各位老师</a:t>
            </a:r>
            <a:r>
              <a:rPr lang="en-US"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各位同学上午</a:t>
            </a:r>
            <a:r>
              <a:rPr lang="en-US" sz="1200" b="0" i="0" kern="1200" dirty="0" err="1">
                <a:solidFill>
                  <a:schemeClr val="tx1"/>
                </a:solidFill>
                <a:effectLst/>
                <a:latin typeface="+mn-lt"/>
                <a:ea typeface="+mn-ea"/>
                <a:cs typeface="+mn-cs"/>
              </a:rPr>
              <a:t>好。我是杨伊齐</a:t>
            </a:r>
            <a:r>
              <a:rPr lang="en-US"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本次口头报告的</a:t>
            </a:r>
            <a:r>
              <a:rPr lang="en-US" sz="1200" b="0" i="0" kern="1200" dirty="0" err="1">
                <a:solidFill>
                  <a:schemeClr val="tx1"/>
                </a:solidFill>
                <a:effectLst/>
                <a:latin typeface="+mn-lt"/>
                <a:ea typeface="+mn-ea"/>
                <a:cs typeface="+mn-cs"/>
              </a:rPr>
              <a:t>题目是EAST托克马克装置多普勒反射计I</a:t>
            </a:r>
            <a:r>
              <a:rPr lang="en-US" sz="1200" b="0" i="0" kern="1200" dirty="0">
                <a:solidFill>
                  <a:schemeClr val="tx1"/>
                </a:solidFill>
                <a:effectLst/>
                <a:latin typeface="+mn-lt"/>
                <a:ea typeface="+mn-ea"/>
                <a:cs typeface="+mn-cs"/>
              </a:rPr>
              <a:t>-H</a:t>
            </a:r>
            <a:r>
              <a:rPr lang="zh-CN" altLang="en-US" sz="1200" b="0" i="0" kern="1200" dirty="0">
                <a:solidFill>
                  <a:schemeClr val="tx1"/>
                </a:solidFill>
                <a:effectLst/>
                <a:latin typeface="+mn-lt"/>
                <a:ea typeface="+mn-ea"/>
                <a:cs typeface="+mn-cs"/>
              </a:rPr>
              <a:t>实时反馈</a:t>
            </a:r>
            <a:r>
              <a:rPr lang="en-US" sz="1200" b="0" i="0" kern="1200" dirty="0" err="1">
                <a:solidFill>
                  <a:schemeClr val="tx1"/>
                </a:solidFill>
                <a:effectLst/>
                <a:latin typeface="+mn-lt"/>
                <a:ea typeface="+mn-ea"/>
                <a:cs typeface="+mn-cs"/>
              </a:rPr>
              <a:t>电子学</a:t>
            </a:r>
            <a:r>
              <a:rPr lang="zh-CN" altLang="en-US" sz="1200" b="0" i="0" kern="1200" dirty="0">
                <a:solidFill>
                  <a:schemeClr val="tx1"/>
                </a:solidFill>
                <a:effectLst/>
                <a:latin typeface="+mn-lt"/>
                <a:ea typeface="+mn-ea"/>
                <a:cs typeface="+mn-cs"/>
              </a:rPr>
              <a:t>系统</a:t>
            </a:r>
            <a:r>
              <a:rPr lang="en-US" sz="1200" b="0" i="0" kern="1200" dirty="0" err="1">
                <a:solidFill>
                  <a:schemeClr val="tx1"/>
                </a:solidFill>
                <a:effectLst/>
                <a:latin typeface="+mn-lt"/>
                <a:ea typeface="+mn-ea"/>
                <a:cs typeface="+mn-cs"/>
              </a:rPr>
              <a:t>设计。本</a:t>
            </a:r>
            <a:r>
              <a:rPr lang="zh-CN" altLang="en-US" sz="1200" b="0" i="0" kern="1200" dirty="0">
                <a:solidFill>
                  <a:schemeClr val="tx1"/>
                </a:solidFill>
                <a:effectLst/>
                <a:latin typeface="+mn-lt"/>
                <a:ea typeface="+mn-ea"/>
                <a:cs typeface="+mn-cs"/>
              </a:rPr>
              <a:t>课题</a:t>
            </a:r>
            <a:r>
              <a:rPr lang="en-US" sz="1200" b="0" i="0" kern="1200" dirty="0" err="1">
                <a:solidFill>
                  <a:schemeClr val="tx1"/>
                </a:solidFill>
                <a:effectLst/>
                <a:latin typeface="+mn-lt"/>
                <a:ea typeface="+mn-ea"/>
                <a:cs typeface="+mn-cs"/>
              </a:rPr>
              <a:t>研究旨在为EAST装置设计一套实时电子学读出系统，以</a:t>
            </a:r>
            <a:r>
              <a:rPr lang="zh-CN" altLang="en-US" sz="1200" b="0" i="0" kern="1200" dirty="0">
                <a:solidFill>
                  <a:schemeClr val="tx1"/>
                </a:solidFill>
                <a:effectLst/>
                <a:latin typeface="+mn-lt"/>
                <a:ea typeface="+mn-ea"/>
                <a:cs typeface="+mn-cs"/>
              </a:rPr>
              <a:t>协助改进</a:t>
            </a:r>
            <a:r>
              <a:rPr lang="en-US" sz="1200" b="0" i="0" kern="1200" dirty="0" err="1">
                <a:solidFill>
                  <a:schemeClr val="tx1"/>
                </a:solidFill>
                <a:effectLst/>
                <a:latin typeface="+mn-lt"/>
                <a:ea typeface="+mn-ea"/>
                <a:cs typeface="+mn-cs"/>
              </a:rPr>
              <a:t>高性能约束模式I-mode的稳定性。接下来，我将从</a:t>
            </a:r>
            <a:r>
              <a:rPr lang="zh-CN" altLang="en-US" sz="1200" b="0" i="0" kern="1200" dirty="0">
                <a:solidFill>
                  <a:schemeClr val="tx1"/>
                </a:solidFill>
                <a:effectLst/>
                <a:latin typeface="+mn-lt"/>
                <a:ea typeface="+mn-ea"/>
                <a:cs typeface="+mn-cs"/>
              </a:rPr>
              <a:t>课题的</a:t>
            </a:r>
            <a:r>
              <a:rPr lang="en-US" sz="1200" b="0" i="0" kern="1200" dirty="0" err="1">
                <a:solidFill>
                  <a:schemeClr val="tx1"/>
                </a:solidFill>
                <a:effectLst/>
                <a:latin typeface="+mn-lt"/>
                <a:ea typeface="+mn-ea"/>
                <a:cs typeface="+mn-cs"/>
              </a:rPr>
              <a:t>研究背景、系统设计</a:t>
            </a:r>
            <a:r>
              <a:rPr lang="en-US"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系统测试</a:t>
            </a:r>
            <a:r>
              <a:rPr lang="en-US" sz="1200" b="0" i="0" kern="1200" dirty="0" err="1">
                <a:solidFill>
                  <a:schemeClr val="tx1"/>
                </a:solidFill>
                <a:effectLst/>
                <a:latin typeface="+mn-lt"/>
                <a:ea typeface="+mn-ea"/>
                <a:cs typeface="+mn-cs"/>
              </a:rPr>
              <a:t>和结论展望四个方面进行汇报</a:t>
            </a:r>
            <a:r>
              <a:rPr lang="en-US" sz="1200" b="0" i="0" kern="1200" dirty="0">
                <a:solidFill>
                  <a:schemeClr val="tx1"/>
                </a:solidFill>
                <a:effectLst/>
                <a:latin typeface="+mn-lt"/>
                <a:ea typeface="+mn-ea"/>
                <a:cs typeface="+mn-cs"/>
              </a:rPr>
              <a:t>。</a:t>
            </a:r>
            <a:endParaRPr lang="en-US" dirty="0">
              <a:effectLst/>
            </a:endParaRPr>
          </a:p>
          <a:p>
            <a:endParaRPr lang="en-US" dirty="0"/>
          </a:p>
        </p:txBody>
      </p:sp>
      <p:sp>
        <p:nvSpPr>
          <p:cNvPr id="4" name="Slide Number Placeholder 3"/>
          <p:cNvSpPr>
            <a:spLocks noGrp="1"/>
          </p:cNvSpPr>
          <p:nvPr>
            <p:ph type="sldNum" sz="quarter" idx="5"/>
          </p:nvPr>
        </p:nvSpPr>
        <p:spPr/>
        <p:txBody>
          <a:bodyPr/>
          <a:lstStyle/>
          <a:p>
            <a:pPr>
              <a:defRPr/>
            </a:pPr>
            <a:fld id="{E4BBAEDB-E5ED-4BEA-9DCD-3A9E1265CD83}" type="slidenum">
              <a:rPr lang="en-US" smtClean="0"/>
              <a:t>1</a:t>
            </a:fld>
            <a:endParaRPr lang="en-US"/>
          </a:p>
        </p:txBody>
      </p:sp>
    </p:spTree>
    <p:extLst>
      <p:ext uri="{BB962C8B-B14F-4D97-AF65-F5344CB8AC3E}">
        <p14:creationId xmlns:p14="http://schemas.microsoft.com/office/powerpoint/2010/main" val="1757400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10</a:t>
            </a:fld>
            <a:endParaRPr lang="en-US" altLang="zh-CN"/>
          </a:p>
        </p:txBody>
      </p:sp>
    </p:spTree>
    <p:extLst>
      <p:ext uri="{BB962C8B-B14F-4D97-AF65-F5344CB8AC3E}">
        <p14:creationId xmlns:p14="http://schemas.microsoft.com/office/powerpoint/2010/main" val="2832415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FPGA</a:t>
            </a:r>
            <a:r>
              <a:rPr lang="zh-CN" altLang="en-US" sz="1200" b="0" i="0" u="none" strike="noStrike" kern="1200" dirty="0">
                <a:solidFill>
                  <a:schemeClr val="tx1"/>
                </a:solidFill>
                <a:effectLst/>
                <a:latin typeface="+mn-lt"/>
                <a:ea typeface="+mn-ea"/>
                <a:cs typeface="+mn-cs"/>
              </a:rPr>
              <a:t>：芯片具备强大的并行处理能力和高速接口资源，能够满足多通道实时数据处理、复杂算法加速以及低延迟反馈输出的设计需求。</a:t>
            </a:r>
            <a:endParaRPr lang="en-US" altLang="zh-CN"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PCIe</a:t>
            </a:r>
            <a:r>
              <a:rPr lang="zh-CN" altLang="en-US" sz="1200" b="0" i="0" u="none" strike="noStrike" kern="1200" dirty="0">
                <a:solidFill>
                  <a:schemeClr val="tx1"/>
                </a:solidFill>
                <a:effectLst/>
                <a:latin typeface="+mn-lt"/>
                <a:ea typeface="+mn-ea"/>
                <a:cs typeface="+mn-cs"/>
              </a:rPr>
              <a:t>连接器将</a:t>
            </a:r>
            <a:r>
              <a:rPr lang="en-US" sz="1200" b="0" i="0" u="none" strike="noStrike" kern="1200" dirty="0">
                <a:solidFill>
                  <a:schemeClr val="tx1"/>
                </a:solidFill>
                <a:effectLst/>
                <a:latin typeface="+mn-lt"/>
                <a:ea typeface="+mn-ea"/>
                <a:cs typeface="+mn-cs"/>
              </a:rPr>
              <a:t>DPU</a:t>
            </a:r>
            <a:r>
              <a:rPr lang="zh-CN" altLang="en-US" sz="1200" b="0" i="0" u="none" strike="noStrike" kern="1200" dirty="0">
                <a:solidFill>
                  <a:schemeClr val="tx1"/>
                </a:solidFill>
                <a:effectLst/>
                <a:latin typeface="+mn-lt"/>
                <a:ea typeface="+mn-ea"/>
                <a:cs typeface="+mn-cs"/>
              </a:rPr>
              <a:t>和</a:t>
            </a:r>
            <a:r>
              <a:rPr lang="en-US" sz="1200" b="0" i="0" u="none" strike="noStrike" kern="1200" dirty="0">
                <a:solidFill>
                  <a:schemeClr val="tx1"/>
                </a:solidFill>
                <a:effectLst/>
                <a:latin typeface="+mn-lt"/>
                <a:ea typeface="+mn-ea"/>
                <a:cs typeface="+mn-cs"/>
              </a:rPr>
              <a:t>ADM</a:t>
            </a:r>
            <a:r>
              <a:rPr lang="zh-CN" altLang="en-US" sz="1200" b="0" i="0" u="none" strike="noStrike" kern="1200" dirty="0">
                <a:solidFill>
                  <a:schemeClr val="tx1"/>
                </a:solidFill>
                <a:effectLst/>
                <a:latin typeface="+mn-lt"/>
                <a:ea typeface="+mn-ea"/>
                <a:cs typeface="+mn-cs"/>
              </a:rPr>
              <a:t>物理连接，接收来自</a:t>
            </a:r>
            <a:r>
              <a:rPr lang="en-US" sz="1200" b="0" i="0" u="none" strike="noStrike" kern="1200" dirty="0">
                <a:solidFill>
                  <a:schemeClr val="tx1"/>
                </a:solidFill>
                <a:effectLst/>
                <a:latin typeface="+mn-lt"/>
                <a:ea typeface="+mn-ea"/>
                <a:cs typeface="+mn-cs"/>
              </a:rPr>
              <a:t>ADC</a:t>
            </a:r>
            <a:r>
              <a:rPr lang="zh-CN" altLang="en-US" sz="1200" b="0" i="0" u="none" strike="noStrike" kern="1200" dirty="0">
                <a:solidFill>
                  <a:schemeClr val="tx1"/>
                </a:solidFill>
                <a:effectLst/>
                <a:latin typeface="+mn-lt"/>
                <a:ea typeface="+mn-ea"/>
                <a:cs typeface="+mn-cs"/>
              </a:rPr>
              <a:t>的数字信号。</a:t>
            </a:r>
            <a:r>
              <a:rPr lang="en-US" sz="1200" b="0" i="0" u="none" strike="noStrike" kern="1200" dirty="0">
                <a:solidFill>
                  <a:schemeClr val="tx1"/>
                </a:solidFill>
                <a:effectLst/>
                <a:latin typeface="+mn-lt"/>
                <a:ea typeface="+mn-ea"/>
                <a:cs typeface="+mn-cs"/>
              </a:rPr>
              <a:t>JTAG </a:t>
            </a:r>
            <a:r>
              <a:rPr lang="zh-CN" altLang="en-US" sz="1200" b="0" i="0" u="none" strike="noStrike" kern="1200" dirty="0">
                <a:solidFill>
                  <a:schemeClr val="tx1"/>
                </a:solidFill>
                <a:effectLst/>
                <a:latin typeface="+mn-lt"/>
                <a:ea typeface="+mn-ea"/>
                <a:cs typeface="+mn-cs"/>
              </a:rPr>
              <a:t>接口主要承担</a:t>
            </a:r>
            <a:r>
              <a:rPr lang="en-US" sz="1200" b="0" i="0" u="none" strike="noStrike" kern="1200" dirty="0">
                <a:solidFill>
                  <a:schemeClr val="tx1"/>
                </a:solidFill>
                <a:effectLst/>
                <a:latin typeface="+mn-lt"/>
                <a:ea typeface="+mn-ea"/>
                <a:cs typeface="+mn-cs"/>
              </a:rPr>
              <a:t> FPGA </a:t>
            </a:r>
            <a:r>
              <a:rPr lang="zh-CN" altLang="en-US" sz="1200" b="0" i="0" u="none" strike="noStrike" kern="1200" dirty="0">
                <a:solidFill>
                  <a:schemeClr val="tx1"/>
                </a:solidFill>
                <a:effectLst/>
                <a:latin typeface="+mn-lt"/>
                <a:ea typeface="+mn-ea"/>
                <a:cs typeface="+mn-cs"/>
              </a:rPr>
              <a:t>在线调试、比特流程序下载以及片上逻辑分析仪</a:t>
            </a:r>
            <a:r>
              <a:rPr lang="en-US" sz="1200" b="0" i="0" u="none" strike="noStrike" kern="1200" dirty="0">
                <a:solidFill>
                  <a:schemeClr val="tx1"/>
                </a:solidFill>
                <a:effectLst/>
                <a:latin typeface="+mn-lt"/>
                <a:ea typeface="+mn-ea"/>
                <a:cs typeface="+mn-cs"/>
              </a:rPr>
              <a:t> ILA </a:t>
            </a:r>
            <a:r>
              <a:rPr lang="zh-CN" altLang="en-US" sz="1200" b="0" i="0" u="none" strike="noStrike" kern="1200" dirty="0">
                <a:solidFill>
                  <a:schemeClr val="tx1"/>
                </a:solidFill>
                <a:effectLst/>
                <a:latin typeface="+mn-lt"/>
                <a:ea typeface="+mn-ea"/>
                <a:cs typeface="+mn-cs"/>
              </a:rPr>
              <a:t>信号抓取等功能。</a:t>
            </a:r>
            <a:r>
              <a:rPr lang="en-US" sz="1200" b="0" i="0" u="none" strike="noStrike" kern="1200" dirty="0">
                <a:solidFill>
                  <a:schemeClr val="tx1"/>
                </a:solidFill>
                <a:effectLst/>
                <a:latin typeface="+mn-lt"/>
                <a:ea typeface="+mn-ea"/>
                <a:cs typeface="+mn-cs"/>
              </a:rPr>
              <a:t>SFP </a:t>
            </a:r>
            <a:r>
              <a:rPr lang="zh-CN" altLang="en-US" sz="1200" b="0" i="0" u="none" strike="noStrike" kern="1200" dirty="0">
                <a:solidFill>
                  <a:schemeClr val="tx1"/>
                </a:solidFill>
                <a:effectLst/>
                <a:latin typeface="+mn-lt"/>
                <a:ea typeface="+mn-ea"/>
                <a:cs typeface="+mn-cs"/>
              </a:rPr>
              <a:t>光口作为本系统数据回传的核心通道，采用千兆以太网</a:t>
            </a:r>
            <a:r>
              <a:rPr lang="en-US" sz="1200" b="1" i="0" u="none" strike="noStrike" kern="1200" baseline="30000" dirty="0">
                <a:solidFill>
                  <a:schemeClr val="tx1"/>
                </a:solidFill>
                <a:effectLst/>
                <a:latin typeface="+mn-lt"/>
                <a:ea typeface="+mn-ea"/>
                <a:cs typeface="+mn-cs"/>
              </a:rPr>
              <a:t>[21</a:t>
            </a:r>
            <a:r>
              <a:rPr lang="zh-CN" altLang="en-US" sz="1200" b="0" i="0" u="none" strike="noStrike" kern="1200" dirty="0">
                <a:solidFill>
                  <a:schemeClr val="tx1"/>
                </a:solidFill>
                <a:effectLst/>
                <a:latin typeface="+mn-lt"/>
                <a:ea typeface="+mn-ea"/>
                <a:cs typeface="+mn-cs"/>
              </a:rPr>
              <a:t>传输标准进行数据交互。</a:t>
            </a:r>
            <a:r>
              <a:rPr lang="en-US" sz="1200" b="0" i="0" u="none" strike="noStrike" kern="1200" dirty="0">
                <a:solidFill>
                  <a:schemeClr val="tx1"/>
                </a:solidFill>
                <a:effectLst/>
                <a:latin typeface="+mn-lt"/>
                <a:ea typeface="+mn-ea"/>
                <a:cs typeface="+mn-cs"/>
              </a:rPr>
              <a:t>DPU</a:t>
            </a:r>
            <a:r>
              <a:rPr lang="zh-CN" altLang="en-US" sz="1200" b="0" i="0" u="none" strike="noStrike" kern="1200" dirty="0">
                <a:solidFill>
                  <a:schemeClr val="tx1"/>
                </a:solidFill>
                <a:effectLst/>
                <a:latin typeface="+mn-lt"/>
                <a:ea typeface="+mn-ea"/>
                <a:cs typeface="+mn-cs"/>
              </a:rPr>
              <a:t>上还搭载了</a:t>
            </a:r>
            <a:r>
              <a:rPr lang="en-US" sz="1200" b="0" i="0" u="none" strike="noStrike" kern="1200" dirty="0">
                <a:solidFill>
                  <a:schemeClr val="tx1"/>
                </a:solidFill>
                <a:effectLst/>
                <a:latin typeface="+mn-lt"/>
                <a:ea typeface="+mn-ea"/>
                <a:cs typeface="+mn-cs"/>
              </a:rPr>
              <a:t>JTAG</a:t>
            </a:r>
            <a:r>
              <a:rPr lang="zh-CN" altLang="en-US" sz="1200" b="0" i="0" u="none" strike="noStrike" kern="1200" dirty="0">
                <a:solidFill>
                  <a:schemeClr val="tx1"/>
                </a:solidFill>
                <a:effectLst/>
                <a:latin typeface="+mn-lt"/>
                <a:ea typeface="+mn-ea"/>
                <a:cs typeface="+mn-cs"/>
              </a:rPr>
              <a:t>接口，</a:t>
            </a:r>
            <a:r>
              <a:rPr lang="en-US" sz="1200" b="0" i="0" u="none" strike="noStrike" kern="1200" dirty="0">
                <a:solidFill>
                  <a:schemeClr val="tx1"/>
                </a:solidFill>
                <a:effectLst/>
                <a:latin typeface="+mn-lt"/>
                <a:ea typeface="+mn-ea"/>
                <a:cs typeface="+mn-cs"/>
              </a:rPr>
              <a:t>USB</a:t>
            </a:r>
            <a:r>
              <a:rPr lang="zh-CN" altLang="en-US" sz="1200" b="0" i="0" u="none" strike="noStrike" kern="1200" dirty="0">
                <a:solidFill>
                  <a:schemeClr val="tx1"/>
                </a:solidFill>
                <a:effectLst/>
                <a:latin typeface="+mn-lt"/>
                <a:ea typeface="+mn-ea"/>
                <a:cs typeface="+mn-cs"/>
              </a:rPr>
              <a:t>接口，</a:t>
            </a:r>
            <a:r>
              <a:rPr lang="en-US" sz="1200" b="0" i="0" u="none" strike="noStrike" kern="1200" dirty="0">
                <a:solidFill>
                  <a:schemeClr val="tx1"/>
                </a:solidFill>
                <a:effectLst/>
                <a:latin typeface="+mn-lt"/>
                <a:ea typeface="+mn-ea"/>
                <a:cs typeface="+mn-cs"/>
              </a:rPr>
              <a:t>HDMI</a:t>
            </a:r>
            <a:r>
              <a:rPr lang="zh-CN" altLang="en-US" sz="1200" b="0" i="0" u="none" strike="noStrike" kern="1200" dirty="0">
                <a:solidFill>
                  <a:schemeClr val="tx1"/>
                </a:solidFill>
                <a:effectLst/>
                <a:latin typeface="+mn-lt"/>
                <a:ea typeface="+mn-ea"/>
                <a:cs typeface="+mn-cs"/>
              </a:rPr>
              <a:t>接口，</a:t>
            </a:r>
            <a:r>
              <a:rPr lang="en-US" sz="1200" b="0" i="0" u="none" strike="noStrike" kern="1200" dirty="0">
                <a:solidFill>
                  <a:schemeClr val="tx1"/>
                </a:solidFill>
                <a:effectLst/>
                <a:latin typeface="+mn-lt"/>
                <a:ea typeface="+mn-ea"/>
                <a:cs typeface="+mn-cs"/>
              </a:rPr>
              <a:t>UART</a:t>
            </a:r>
            <a:r>
              <a:rPr lang="zh-CN" altLang="en-US" sz="1200" b="0" i="0" u="none" strike="noStrike" kern="1200" dirty="0">
                <a:solidFill>
                  <a:schemeClr val="tx1"/>
                </a:solidFill>
                <a:effectLst/>
                <a:latin typeface="+mn-lt"/>
                <a:ea typeface="+mn-ea"/>
                <a:cs typeface="+mn-cs"/>
              </a:rPr>
              <a:t>串口，</a:t>
            </a:r>
            <a:r>
              <a:rPr lang="en-US" sz="1200" b="0" i="0" u="none" strike="noStrike" kern="1200" dirty="0">
                <a:solidFill>
                  <a:schemeClr val="tx1"/>
                </a:solidFill>
                <a:effectLst/>
                <a:latin typeface="+mn-lt"/>
                <a:ea typeface="+mn-ea"/>
                <a:cs typeface="+mn-cs"/>
              </a:rPr>
              <a:t>FMC</a:t>
            </a:r>
            <a:r>
              <a:rPr lang="zh-CN" altLang="en-US" sz="1200" b="0" i="0" u="none" strike="noStrike" kern="1200" dirty="0">
                <a:solidFill>
                  <a:schemeClr val="tx1"/>
                </a:solidFill>
                <a:effectLst/>
                <a:latin typeface="+mn-lt"/>
                <a:ea typeface="+mn-ea"/>
                <a:cs typeface="+mn-cs"/>
              </a:rPr>
              <a:t>连接器等，可以满足各类数据传输和扩展需求。</a:t>
            </a:r>
            <a:endParaRPr lang="en-US" sz="1200" b="0" i="0" u="none" strike="noStrike" kern="1200" dirty="0">
              <a:solidFill>
                <a:schemeClr val="tx1"/>
              </a:solidFill>
              <a:effectLst/>
              <a:latin typeface="+mn-lt"/>
              <a:ea typeface="+mn-ea"/>
              <a:cs typeface="+mn-cs"/>
            </a:endParaRP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11</a:t>
            </a:fld>
            <a:endParaRPr lang="en-US" altLang="zh-CN"/>
          </a:p>
        </p:txBody>
      </p:sp>
    </p:spTree>
    <p:extLst>
      <p:ext uri="{BB962C8B-B14F-4D97-AF65-F5344CB8AC3E}">
        <p14:creationId xmlns:p14="http://schemas.microsoft.com/office/powerpoint/2010/main" val="30503973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12</a:t>
            </a:fld>
            <a:endParaRPr lang="en-US" altLang="zh-CN"/>
          </a:p>
        </p:txBody>
      </p:sp>
    </p:spTree>
    <p:extLst>
      <p:ext uri="{BB962C8B-B14F-4D97-AF65-F5344CB8AC3E}">
        <p14:creationId xmlns:p14="http://schemas.microsoft.com/office/powerpoint/2010/main" val="10677397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mc:AlternateContent xmlns:mc="http://schemas.openxmlformats.org/markup-compatibility/2006" xmlns:a14="http://schemas.microsoft.com/office/drawing/2010/main">
        <mc:Choice Requires="a14">
          <p:sp>
            <p:nvSpPr>
              <p:cNvPr id="26627" name="备注占位符 2"/>
              <p:cNvSpPr>
                <a:spLocks noGrp="1"/>
              </p:cNvSpPr>
              <p:nvPr>
                <p:ph type="body" idx="1"/>
              </p:nvPr>
            </p:nvSpPr>
            <p:spPr bwMode="auto">
              <a:noFill/>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numCol="1" anchor="t" anchorCtr="0" compatLnSpc="1"/>
              <a:lstStyle/>
              <a:p>
                <a:pPr rtl="0" eaLnBrk="1" latinLnBrk="0" hangingPunct="1"/>
                <a:r>
                  <a:rPr lang="zh-CN" altLang="en-US" sz="1200" b="0" i="0" kern="1200" dirty="0">
                    <a:solidFill>
                      <a:schemeClr val="tx1"/>
                    </a:solidFill>
                    <a:effectLst/>
                    <a:latin typeface="+mn-lt"/>
                    <a:ea typeface="+mn-ea"/>
                    <a:cs typeface="+mn-cs"/>
                  </a:rPr>
                  <a:t>由于制造和装配工艺的限制，多普勒反射计输出的</a:t>
                </a:r>
                <a:r>
                  <a:rPr lang="en-US" sz="1200" b="0" i="0" kern="1200" dirty="0">
                    <a:solidFill>
                      <a:schemeClr val="tx1"/>
                    </a:solidFill>
                    <a:effectLst/>
                    <a:latin typeface="+mn-lt"/>
                    <a:ea typeface="+mn-ea"/>
                    <a:cs typeface="+mn-cs"/>
                  </a:rPr>
                  <a:t>IQ</a:t>
                </a:r>
                <a:r>
                  <a:rPr lang="zh-CN" altLang="en-US" sz="1200" b="0" i="0" kern="1200" dirty="0">
                    <a:solidFill>
                      <a:schemeClr val="tx1"/>
                    </a:solidFill>
                    <a:effectLst/>
                    <a:latin typeface="+mn-lt"/>
                    <a:ea typeface="+mn-ea"/>
                    <a:cs typeface="+mn-cs"/>
                  </a:rPr>
                  <a:t>信号存在着相位误差、幅度误差和直流分量等。在</a:t>
                </a:r>
                <a:r>
                  <a:rPr lang="en-US" sz="1200" b="0" i="0" kern="1200" dirty="0">
                    <a:solidFill>
                      <a:schemeClr val="tx1"/>
                    </a:solidFill>
                    <a:effectLst/>
                    <a:latin typeface="+mn-lt"/>
                    <a:ea typeface="+mn-ea"/>
                    <a:cs typeface="+mn-cs"/>
                  </a:rPr>
                  <a:t>FPGA</a:t>
                </a:r>
                <a:r>
                  <a:rPr lang="zh-CN" altLang="en-US" sz="1200" b="0" i="0" kern="1200" dirty="0">
                    <a:solidFill>
                      <a:schemeClr val="tx1"/>
                    </a:solidFill>
                    <a:effectLst/>
                    <a:latin typeface="+mn-lt"/>
                    <a:ea typeface="+mn-ea"/>
                    <a:cs typeface="+mn-cs"/>
                  </a:rPr>
                  <a:t>采集到</a:t>
                </a:r>
                <a:r>
                  <a:rPr lang="en-US" sz="1200" b="0" i="0" kern="1200" dirty="0">
                    <a:solidFill>
                      <a:schemeClr val="tx1"/>
                    </a:solidFill>
                    <a:effectLst/>
                    <a:latin typeface="+mn-lt"/>
                    <a:ea typeface="+mn-ea"/>
                    <a:cs typeface="+mn-cs"/>
                  </a:rPr>
                  <a:t>IQ</a:t>
                </a:r>
                <a:r>
                  <a:rPr lang="zh-CN" altLang="en-US" sz="1200" b="0" i="0" kern="1200" dirty="0">
                    <a:solidFill>
                      <a:schemeClr val="tx1"/>
                    </a:solidFill>
                    <a:effectLst/>
                    <a:latin typeface="+mn-lt"/>
                    <a:ea typeface="+mn-ea"/>
                    <a:cs typeface="+mn-cs"/>
                  </a:rPr>
                  <a:t>信号后，首先对</a:t>
                </a:r>
                <a:r>
                  <a:rPr lang="en-US" sz="1200" b="0" i="0" kern="1200" dirty="0">
                    <a:solidFill>
                      <a:schemeClr val="tx1"/>
                    </a:solidFill>
                    <a:effectLst/>
                    <a:latin typeface="+mn-lt"/>
                    <a:ea typeface="+mn-ea"/>
                    <a:cs typeface="+mn-cs"/>
                  </a:rPr>
                  <a:t>I</a:t>
                </a:r>
                <a:r>
                  <a:rPr lang="zh-CN" altLang="en-US" sz="1200" b="0" i="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Q</a:t>
                </a:r>
                <a:r>
                  <a:rPr lang="zh-CN" altLang="en-US" sz="1200" b="0" i="0" kern="1200" dirty="0">
                    <a:solidFill>
                      <a:schemeClr val="tx1"/>
                    </a:solidFill>
                    <a:effectLst/>
                    <a:latin typeface="+mn-lt"/>
                    <a:ea typeface="+mn-ea"/>
                    <a:cs typeface="+mn-cs"/>
                  </a:rPr>
                  <a:t>信号做基线处理，去除信号中的直流分量。由于测量过程中信号的基线数值波动不大，采用前</a:t>
                </a:r>
                <a:r>
                  <a:rPr lang="en-US" sz="1200" b="0" i="0" kern="1200" dirty="0">
                    <a:solidFill>
                      <a:schemeClr val="tx1"/>
                    </a:solidFill>
                    <a:effectLst/>
                    <a:latin typeface="+mn-lt"/>
                    <a:ea typeface="+mn-ea"/>
                    <a:cs typeface="+mn-cs"/>
                  </a:rPr>
                  <a:t>4096</a:t>
                </a:r>
                <a:r>
                  <a:rPr lang="zh-CN" altLang="en-US" sz="1200" b="0" i="0" kern="1200" dirty="0">
                    <a:solidFill>
                      <a:schemeClr val="tx1"/>
                    </a:solidFill>
                    <a:effectLst/>
                    <a:latin typeface="+mn-lt"/>
                    <a:ea typeface="+mn-ea"/>
                    <a:cs typeface="+mn-cs"/>
                  </a:rPr>
                  <a:t>个数据的均值作为基线值，后续传入的数据均减去该基线值。基线处理后的数据将通过</a:t>
                </a:r>
                <a:r>
                  <a:rPr lang="en-US" sz="1200" b="0" i="0" kern="1200" dirty="0">
                    <a:solidFill>
                      <a:schemeClr val="tx1"/>
                    </a:solidFill>
                    <a:effectLst/>
                    <a:latin typeface="+mn-lt"/>
                    <a:ea typeface="+mn-ea"/>
                    <a:cs typeface="+mn-cs"/>
                  </a:rPr>
                  <a:t>CORDIC IP</a:t>
                </a:r>
                <a:r>
                  <a:rPr lang="zh-CN" altLang="en-US" sz="1200" b="0" i="0" kern="1200" dirty="0">
                    <a:solidFill>
                      <a:schemeClr val="tx1"/>
                    </a:solidFill>
                    <a:effectLst/>
                    <a:latin typeface="+mn-lt"/>
                    <a:ea typeface="+mn-ea"/>
                    <a:cs typeface="+mn-cs"/>
                  </a:rPr>
                  <a:t>核进行</a:t>
                </a:r>
                <a:r>
                  <a:rPr lang="en-US" sz="1200" b="0" i="0" kern="1200" dirty="0">
                    <a:solidFill>
                      <a:schemeClr val="tx1"/>
                    </a:solidFill>
                    <a:effectLst/>
                    <a:latin typeface="+mn-lt"/>
                    <a:ea typeface="+mn-ea"/>
                    <a:cs typeface="+mn-cs"/>
                  </a:rPr>
                  <a:t>arctan</a:t>
                </a:r>
                <a:r>
                  <a:rPr lang="zh-CN" altLang="en-US" sz="1200" b="0" i="0" kern="1200" dirty="0">
                    <a:solidFill>
                      <a:schemeClr val="tx1"/>
                    </a:solidFill>
                    <a:effectLst/>
                    <a:latin typeface="+mn-lt"/>
                    <a:ea typeface="+mn-ea"/>
                    <a:cs typeface="+mn-cs"/>
                  </a:rPr>
                  <a:t>计算，从而提取出信号幅值。</a:t>
                </a:r>
                <a:endParaRPr lang="en-US" dirty="0">
                  <a:effectLst/>
                </a:endParaRPr>
              </a:p>
              <a:p>
                <a:pPr rtl="0" eaLnBrk="1" latinLnBrk="0" hangingPunct="1"/>
                <a:r>
                  <a:rPr lang="zh-CN" altLang="en-US" sz="1200" kern="1200" dirty="0">
                    <a:solidFill>
                      <a:schemeClr val="tx1"/>
                    </a:solidFill>
                    <a:effectLst/>
                    <a:latin typeface="+mn-lt"/>
                    <a:ea typeface="+mn-ea"/>
                    <a:cs typeface="+mn-cs"/>
                  </a:rPr>
                  <a:t>由于</a:t>
                </a:r>
                <a:r>
                  <a:rPr lang="en-US" sz="1200" kern="1200" dirty="0">
                    <a:solidFill>
                      <a:schemeClr val="tx1"/>
                    </a:solidFill>
                    <a:effectLst/>
                    <a:latin typeface="+mn-lt"/>
                    <a:ea typeface="+mn-ea"/>
                    <a:cs typeface="+mn-cs"/>
                  </a:rPr>
                  <a:t> </a:t>
                </a:r>
                <a14:m>
                  <m:oMath xmlns:m="http://schemas.openxmlformats.org/officeDocument/2006/math">
                    <m:r>
                      <a:rPr lang="en-US" sz="1200" i="1" kern="1200">
                        <a:solidFill>
                          <a:schemeClr val="tx1"/>
                        </a:solidFill>
                        <a:effectLst/>
                        <a:latin typeface="Cambria Math" panose="02040503050406030204" pitchFamily="18" charset="0"/>
                        <a:ea typeface="+mn-ea"/>
                        <a:cs typeface="+mn-cs"/>
                      </a:rPr>
                      <m:t>𝜙</m:t>
                    </m:r>
                    <m:r>
                      <a:rPr lang="en-US" sz="1200" i="1" kern="1200">
                        <a:solidFill>
                          <a:schemeClr val="tx1"/>
                        </a:solidFill>
                        <a:effectLst/>
                        <a:latin typeface="Cambria Math" panose="02040503050406030204" pitchFamily="18" charset="0"/>
                        <a:ea typeface="+mn-ea"/>
                        <a:cs typeface="+mn-cs"/>
                      </a:rPr>
                      <m:t>=</m:t>
                    </m:r>
                    <m:r>
                      <a:rPr lang="en-US" sz="1200" i="1" kern="1200">
                        <a:solidFill>
                          <a:schemeClr val="tx1"/>
                        </a:solidFill>
                        <a:effectLst/>
                        <a:latin typeface="Cambria Math" panose="02040503050406030204" pitchFamily="18" charset="0"/>
                        <a:ea typeface="+mn-ea"/>
                        <a:cs typeface="+mn-cs"/>
                      </a:rPr>
                      <m:t>𝜔</m:t>
                    </m:r>
                    <m:r>
                      <a:rPr lang="en-US" sz="1200" i="1" kern="1200">
                        <a:solidFill>
                          <a:schemeClr val="tx1"/>
                        </a:solidFill>
                        <a:effectLst/>
                        <a:latin typeface="Cambria Math" panose="02040503050406030204" pitchFamily="18" charset="0"/>
                        <a:ea typeface="+mn-ea"/>
                        <a:cs typeface="+mn-cs"/>
                      </a:rPr>
                      <m:t>𝑡</m:t>
                    </m:r>
                    <m:r>
                      <a:rPr lang="en-US" sz="1200" i="1" kern="1200">
                        <a:solidFill>
                          <a:schemeClr val="tx1"/>
                        </a:solidFill>
                        <a:effectLst/>
                        <a:latin typeface="Cambria Math" panose="02040503050406030204" pitchFamily="18" charset="0"/>
                        <a:ea typeface="+mn-ea"/>
                        <a:cs typeface="+mn-cs"/>
                      </a:rPr>
                      <m:t>=2</m:t>
                    </m:r>
                    <m:r>
                      <a:rPr lang="en-US" sz="1200" i="1" kern="1200">
                        <a:solidFill>
                          <a:schemeClr val="tx1"/>
                        </a:solidFill>
                        <a:effectLst/>
                        <a:latin typeface="Cambria Math" panose="02040503050406030204" pitchFamily="18" charset="0"/>
                        <a:ea typeface="+mn-ea"/>
                        <a:cs typeface="+mn-cs"/>
                      </a:rPr>
                      <m:t>𝜋</m:t>
                    </m:r>
                    <m:sSub>
                      <m:sSubPr>
                        <m:ctrlPr>
                          <a:rPr lang="en-US" sz="1200" i="1" kern="1200">
                            <a:solidFill>
                              <a:schemeClr val="tx1"/>
                            </a:solidFill>
                            <a:effectLst/>
                            <a:latin typeface="Cambria Math" panose="02040503050406030204" pitchFamily="18" charset="0"/>
                            <a:ea typeface="+mn-ea"/>
                            <a:cs typeface="+mn-cs"/>
                          </a:rPr>
                        </m:ctrlPr>
                      </m:sSubPr>
                      <m:e>
                        <m:r>
                          <a:rPr lang="en-US" sz="1200" i="1" kern="1200">
                            <a:solidFill>
                              <a:schemeClr val="tx1"/>
                            </a:solidFill>
                            <a:effectLst/>
                            <a:latin typeface="Cambria Math" panose="02040503050406030204" pitchFamily="18" charset="0"/>
                            <a:ea typeface="+mn-ea"/>
                            <a:cs typeface="+mn-cs"/>
                          </a:rPr>
                          <m:t>𝑓</m:t>
                        </m:r>
                      </m:e>
                      <m:sub>
                        <m:r>
                          <a:rPr lang="en-US" sz="1200" i="1" kern="1200">
                            <a:solidFill>
                              <a:schemeClr val="tx1"/>
                            </a:solidFill>
                            <a:effectLst/>
                            <a:latin typeface="Cambria Math" panose="02040503050406030204" pitchFamily="18" charset="0"/>
                            <a:ea typeface="+mn-ea"/>
                            <a:cs typeface="+mn-cs"/>
                          </a:rPr>
                          <m:t>𝑑</m:t>
                        </m:r>
                      </m:sub>
                    </m:sSub>
                    <m:d>
                      <m:dPr>
                        <m:ctrlPr>
                          <a:rPr lang="en-US" sz="1200" i="1" kern="1200">
                            <a:solidFill>
                              <a:schemeClr val="tx1"/>
                            </a:solidFill>
                            <a:effectLst/>
                            <a:latin typeface="Cambria Math" panose="02040503050406030204" pitchFamily="18" charset="0"/>
                            <a:ea typeface="+mn-ea"/>
                            <a:cs typeface="+mn-cs"/>
                          </a:rPr>
                        </m:ctrlPr>
                      </m:dPr>
                      <m:e>
                        <m:r>
                          <a:rPr lang="en-US" sz="1200" i="1" kern="1200">
                            <a:solidFill>
                              <a:schemeClr val="tx1"/>
                            </a:solidFill>
                            <a:effectLst/>
                            <a:latin typeface="Cambria Math" panose="02040503050406030204" pitchFamily="18" charset="0"/>
                            <a:ea typeface="+mn-ea"/>
                            <a:cs typeface="+mn-cs"/>
                          </a:rPr>
                          <m:t>𝑡</m:t>
                        </m:r>
                      </m:e>
                    </m:d>
                    <m:r>
                      <a:rPr lang="en-US" sz="1200" i="1" kern="1200">
                        <a:solidFill>
                          <a:schemeClr val="tx1"/>
                        </a:solidFill>
                        <a:effectLst/>
                        <a:latin typeface="Cambria Math" panose="02040503050406030204" pitchFamily="18" charset="0"/>
                        <a:ea typeface="+mn-ea"/>
                        <a:cs typeface="+mn-cs"/>
                      </a:rPr>
                      <m:t>𝑡</m:t>
                    </m:r>
                    <m:r>
                      <a:rPr lang="zh-CN" altLang="en-US" sz="1200" i="1" kern="1200">
                        <a:solidFill>
                          <a:schemeClr val="tx1"/>
                        </a:solidFill>
                        <a:effectLst/>
                        <a:latin typeface="Cambria Math" panose="02040503050406030204" pitchFamily="18" charset="0"/>
                        <a:ea typeface="+mn-ea"/>
                        <a:cs typeface="+mn-cs"/>
                      </a:rPr>
                      <m:t>，</m:t>
                    </m:r>
                  </m:oMath>
                </a14:m>
                <a:r>
                  <a:rPr lang="zh-CN" altLang="en-US" sz="1200" b="0" i="0" kern="1200" dirty="0">
                    <a:solidFill>
                      <a:schemeClr val="tx1"/>
                    </a:solidFill>
                    <a:effectLst/>
                    <a:latin typeface="+mn-lt"/>
                    <a:ea typeface="+mn-ea"/>
                    <a:cs typeface="+mn-cs"/>
                  </a:rPr>
                  <a:t>相位信息求导可以求得多普勒频移信息。由于</a:t>
                </a:r>
                <a:r>
                  <a:rPr lang="en-US" sz="1200" b="0" i="0" kern="1200" dirty="0">
                    <a:solidFill>
                      <a:schemeClr val="tx1"/>
                    </a:solidFill>
                    <a:effectLst/>
                    <a:latin typeface="+mn-lt"/>
                    <a:ea typeface="+mn-ea"/>
                    <a:cs typeface="+mn-cs"/>
                  </a:rPr>
                  <a:t>FPGA</a:t>
                </a:r>
                <a:r>
                  <a:rPr lang="zh-CN" altLang="en-US" sz="1200" b="0" i="0" kern="1200" dirty="0">
                    <a:solidFill>
                      <a:schemeClr val="tx1"/>
                    </a:solidFill>
                    <a:effectLst/>
                    <a:latin typeface="+mn-lt"/>
                    <a:ea typeface="+mn-ea"/>
                    <a:cs typeface="+mn-cs"/>
                  </a:rPr>
                  <a:t>内处理的是离散的数字信号，无法直接做函数求导；我们使用差分的方式近似处理数据，由此得到多普勒频移数据。</a:t>
                </a:r>
                <a:endParaRPr lang="en-US" dirty="0">
                  <a:effectLst/>
                </a:endParaRPr>
              </a:p>
              <a:p>
                <a:pPr rtl="0" eaLnBrk="1" latinLnBrk="0" hangingPunct="1"/>
                <a:r>
                  <a:rPr lang="zh-CN" altLang="en-US" sz="1200" b="0" i="0" kern="1200" dirty="0">
                    <a:solidFill>
                      <a:schemeClr val="tx1"/>
                    </a:solidFill>
                    <a:effectLst/>
                    <a:latin typeface="+mn-lt"/>
                    <a:ea typeface="+mn-ea"/>
                    <a:cs typeface="+mn-cs"/>
                  </a:rPr>
                  <a:t>（由于相位值域为</a:t>
                </a:r>
                <a14:m>
                  <m:oMath xmlns:m="http://schemas.openxmlformats.org/officeDocument/2006/math">
                    <m:r>
                      <a:rPr lang="en-US" sz="1200" b="0" i="1" kern="1200">
                        <a:solidFill>
                          <a:schemeClr val="tx1"/>
                        </a:solidFill>
                        <a:effectLst/>
                        <a:latin typeface="Cambria Math" panose="02040503050406030204" pitchFamily="18" charset="0"/>
                        <a:ea typeface="+mn-ea"/>
                        <a:cs typeface="+mn-cs"/>
                      </a:rPr>
                      <m:t>[−</m:t>
                    </m:r>
                    <m:r>
                      <a:rPr lang="en-US" sz="1200" b="0" i="1" kern="1200">
                        <a:solidFill>
                          <a:schemeClr val="tx1"/>
                        </a:solidFill>
                        <a:effectLst/>
                        <a:latin typeface="Cambria Math" panose="02040503050406030204" pitchFamily="18" charset="0"/>
                        <a:ea typeface="+mn-ea"/>
                        <a:cs typeface="+mn-cs"/>
                      </a:rPr>
                      <m:t>𝜋</m:t>
                    </m:r>
                    <m:r>
                      <a:rPr lang="en-US" sz="1200" b="0" i="1" kern="1200">
                        <a:solidFill>
                          <a:schemeClr val="tx1"/>
                        </a:solidFill>
                        <a:effectLst/>
                        <a:latin typeface="Cambria Math" panose="02040503050406030204" pitchFamily="18" charset="0"/>
                        <a:ea typeface="+mn-ea"/>
                        <a:cs typeface="+mn-cs"/>
                      </a:rPr>
                      <m:t>,</m:t>
                    </m:r>
                    <m:r>
                      <a:rPr lang="en-US" sz="1200" b="0" i="1" kern="1200">
                        <a:solidFill>
                          <a:schemeClr val="tx1"/>
                        </a:solidFill>
                        <a:effectLst/>
                        <a:latin typeface="Cambria Math" panose="02040503050406030204" pitchFamily="18" charset="0"/>
                        <a:ea typeface="+mn-ea"/>
                        <a:cs typeface="+mn-cs"/>
                      </a:rPr>
                      <m:t>𝜋</m:t>
                    </m:r>
                    <m:r>
                      <a:rPr lang="en-US" sz="1200" b="0" i="1" kern="1200">
                        <a:solidFill>
                          <a:schemeClr val="tx1"/>
                        </a:solidFill>
                        <a:effectLst/>
                        <a:latin typeface="Cambria Math" panose="02040503050406030204" pitchFamily="18" charset="0"/>
                        <a:ea typeface="+mn-ea"/>
                        <a:cs typeface="+mn-cs"/>
                      </a:rPr>
                      <m:t>]</m:t>
                    </m:r>
                  </m:oMath>
                </a14:m>
                <a:r>
                  <a:rPr lang="zh-CN" altLang="en-US" sz="1200" b="0" i="0" kern="1200" dirty="0">
                    <a:solidFill>
                      <a:schemeClr val="tx1"/>
                    </a:solidFill>
                    <a:effectLst/>
                    <a:latin typeface="+mn-lt"/>
                    <a:ea typeface="+mn-ea"/>
                    <a:cs typeface="+mn-cs"/>
                  </a:rPr>
                  <a:t>，进行差值运算时理论上得到的结果应为</a:t>
                </a:r>
                <a14:m>
                  <m:oMath xmlns:m="http://schemas.openxmlformats.org/officeDocument/2006/math">
                    <m:r>
                      <a:rPr lang="en-US" sz="1200" b="0" i="1" kern="1200">
                        <a:solidFill>
                          <a:schemeClr val="tx1"/>
                        </a:solidFill>
                        <a:effectLst/>
                        <a:latin typeface="Cambria Math" panose="02040503050406030204" pitchFamily="18" charset="0"/>
                        <a:ea typeface="+mn-ea"/>
                        <a:cs typeface="+mn-cs"/>
                      </a:rPr>
                      <m:t>2</m:t>
                    </m:r>
                    <m:r>
                      <a:rPr lang="en-US" sz="1200" b="0" i="1" kern="1200">
                        <a:solidFill>
                          <a:schemeClr val="tx1"/>
                        </a:solidFill>
                        <a:effectLst/>
                        <a:latin typeface="Cambria Math" panose="02040503050406030204" pitchFamily="18" charset="0"/>
                        <a:ea typeface="+mn-ea"/>
                        <a:cs typeface="+mn-cs"/>
                      </a:rPr>
                      <m:t>𝑛</m:t>
                    </m:r>
                    <m:r>
                      <a:rPr lang="en-US" sz="1200" b="0" i="1" kern="1200">
                        <a:solidFill>
                          <a:schemeClr val="tx1"/>
                        </a:solidFill>
                        <a:effectLst/>
                        <a:latin typeface="Cambria Math" panose="02040503050406030204" pitchFamily="18" charset="0"/>
                        <a:ea typeface="+mn-ea"/>
                        <a:cs typeface="+mn-cs"/>
                      </a:rPr>
                      <m:t>𝜋</m:t>
                    </m:r>
                    <m:r>
                      <a:rPr lang="en-US" sz="1200" b="0" i="1" kern="1200">
                        <a:solidFill>
                          <a:schemeClr val="tx1"/>
                        </a:solidFill>
                        <a:effectLst/>
                        <a:latin typeface="Cambria Math" panose="02040503050406030204" pitchFamily="18" charset="0"/>
                        <a:ea typeface="+mn-ea"/>
                        <a:cs typeface="+mn-cs"/>
                      </a:rPr>
                      <m:t>+</m:t>
                    </m:r>
                    <m:r>
                      <a:rPr lang="en-US" sz="1200" b="0" i="1" kern="1200">
                        <a:solidFill>
                          <a:schemeClr val="tx1"/>
                        </a:solidFill>
                        <a:effectLst/>
                        <a:latin typeface="Cambria Math" panose="02040503050406030204" pitchFamily="18" charset="0"/>
                        <a:ea typeface="+mn-ea"/>
                        <a:cs typeface="+mn-cs"/>
                      </a:rPr>
                      <m:t>𝜃</m:t>
                    </m:r>
                  </m:oMath>
                </a14:m>
                <a:r>
                  <a:rPr lang="zh-CN" altLang="en-US" sz="1200" b="0" i="0" kern="1200" dirty="0">
                    <a:solidFill>
                      <a:schemeClr val="tx1"/>
                    </a:solidFill>
                    <a:effectLst/>
                    <a:latin typeface="+mn-lt"/>
                    <a:ea typeface="+mn-ea"/>
                    <a:cs typeface="+mn-cs"/>
                  </a:rPr>
                  <a:t>。但实际数据分析中发现将差值结果的值域限制在</a:t>
                </a:r>
                <a14:m>
                  <m:oMath xmlns:m="http://schemas.openxmlformats.org/officeDocument/2006/math">
                    <m:d>
                      <m:dPr>
                        <m:begChr m:val="["/>
                        <m:endChr m:val="]"/>
                        <m:ctrlPr>
                          <a:rPr lang="en-US" sz="1200" b="0" i="1" kern="1200">
                            <a:solidFill>
                              <a:schemeClr val="tx1"/>
                            </a:solidFill>
                            <a:effectLst/>
                            <a:latin typeface="Cambria Math" panose="02040503050406030204" pitchFamily="18" charset="0"/>
                            <a:ea typeface="+mn-ea"/>
                            <a:cs typeface="+mn-cs"/>
                          </a:rPr>
                        </m:ctrlPr>
                      </m:dPr>
                      <m:e>
                        <m:r>
                          <a:rPr lang="en-US" sz="1200" b="0" i="1" kern="1200">
                            <a:solidFill>
                              <a:schemeClr val="tx1"/>
                            </a:solidFill>
                            <a:effectLst/>
                            <a:latin typeface="Cambria Math" panose="02040503050406030204" pitchFamily="18" charset="0"/>
                            <a:ea typeface="+mn-ea"/>
                            <a:cs typeface="+mn-cs"/>
                          </a:rPr>
                          <m:t>−</m:t>
                        </m:r>
                        <m:r>
                          <a:rPr lang="en-US" sz="1200" b="0" i="1" kern="1200">
                            <a:solidFill>
                              <a:schemeClr val="tx1"/>
                            </a:solidFill>
                            <a:effectLst/>
                            <a:latin typeface="Cambria Math" panose="02040503050406030204" pitchFamily="18" charset="0"/>
                            <a:ea typeface="+mn-ea"/>
                            <a:cs typeface="+mn-cs"/>
                          </a:rPr>
                          <m:t>𝜋</m:t>
                        </m:r>
                        <m:r>
                          <a:rPr lang="en-US" sz="1200" b="0" i="1" kern="1200">
                            <a:solidFill>
                              <a:schemeClr val="tx1"/>
                            </a:solidFill>
                            <a:effectLst/>
                            <a:latin typeface="Cambria Math" panose="02040503050406030204" pitchFamily="18" charset="0"/>
                            <a:ea typeface="+mn-ea"/>
                            <a:cs typeface="+mn-cs"/>
                          </a:rPr>
                          <m:t>,</m:t>
                        </m:r>
                        <m:r>
                          <a:rPr lang="en-US" sz="1200" b="0" i="1" kern="1200">
                            <a:solidFill>
                              <a:schemeClr val="tx1"/>
                            </a:solidFill>
                            <a:effectLst/>
                            <a:latin typeface="Cambria Math" panose="02040503050406030204" pitchFamily="18" charset="0"/>
                            <a:ea typeface="+mn-ea"/>
                            <a:cs typeface="+mn-cs"/>
                          </a:rPr>
                          <m:t>𝜋</m:t>
                        </m:r>
                      </m:e>
                    </m:d>
                  </m:oMath>
                </a14:m>
                <a:r>
                  <a:rPr lang="zh-CN" altLang="en-US" sz="1200" b="0" i="0" kern="1200" dirty="0">
                    <a:solidFill>
                      <a:schemeClr val="tx1"/>
                    </a:solidFill>
                    <a:effectLst/>
                    <a:latin typeface="+mn-lt"/>
                    <a:ea typeface="+mn-ea"/>
                    <a:cs typeface="+mn-cs"/>
                  </a:rPr>
                  <a:t>，对后续分析不会产生较大影响。因此此处差值计算中，在差值有可能超过</a:t>
                </a:r>
                <a14:m>
                  <m:oMath xmlns:m="http://schemas.openxmlformats.org/officeDocument/2006/math">
                    <m:r>
                      <a:rPr lang="en-US" sz="1200" b="0" i="1" kern="1200">
                        <a:solidFill>
                          <a:schemeClr val="tx1"/>
                        </a:solidFill>
                        <a:effectLst/>
                        <a:latin typeface="Cambria Math" panose="02040503050406030204" pitchFamily="18" charset="0"/>
                        <a:ea typeface="+mn-ea"/>
                        <a:cs typeface="+mn-cs"/>
                      </a:rPr>
                      <m:t>𝜋</m:t>
                    </m:r>
                  </m:oMath>
                </a14:m>
                <a:r>
                  <a:rPr lang="zh-CN" altLang="en-US" sz="1200" b="0" i="0" kern="1200" dirty="0">
                    <a:solidFill>
                      <a:schemeClr val="tx1"/>
                    </a:solidFill>
                    <a:effectLst/>
                    <a:latin typeface="+mn-lt"/>
                    <a:ea typeface="+mn-ea"/>
                    <a:cs typeface="+mn-cs"/>
                  </a:rPr>
                  <a:t>幅度时，通过增加或减少</a:t>
                </a:r>
                <a:r>
                  <a:rPr lang="en-US" sz="1200" b="0" i="0" kern="1200" dirty="0">
                    <a:solidFill>
                      <a:schemeClr val="tx1"/>
                    </a:solidFill>
                    <a:effectLst/>
                    <a:latin typeface="+mn-lt"/>
                    <a:ea typeface="+mn-ea"/>
                    <a:cs typeface="+mn-cs"/>
                  </a:rPr>
                  <a:t>2</a:t>
                </a:r>
                <a14:m>
                  <m:oMath xmlns:m="http://schemas.openxmlformats.org/officeDocument/2006/math">
                    <m:r>
                      <a:rPr lang="en-US" sz="1200" b="0" i="1" kern="1200">
                        <a:solidFill>
                          <a:schemeClr val="tx1"/>
                        </a:solidFill>
                        <a:effectLst/>
                        <a:latin typeface="Cambria Math" panose="02040503050406030204" pitchFamily="18" charset="0"/>
                        <a:ea typeface="+mn-ea"/>
                        <a:cs typeface="+mn-cs"/>
                      </a:rPr>
                      <m:t>𝜋</m:t>
                    </m:r>
                  </m:oMath>
                </a14:m>
                <a:r>
                  <a:rPr lang="zh-CN" altLang="en-US" sz="1200" b="0" i="0" kern="1200" dirty="0">
                    <a:solidFill>
                      <a:schemeClr val="tx1"/>
                    </a:solidFill>
                    <a:effectLst/>
                    <a:latin typeface="+mn-lt"/>
                    <a:ea typeface="+mn-ea"/>
                    <a:cs typeface="+mn-cs"/>
                  </a:rPr>
                  <a:t>来平移相位角，把结果保持在</a:t>
                </a:r>
                <a14:m>
                  <m:oMath xmlns:m="http://schemas.openxmlformats.org/officeDocument/2006/math">
                    <m:r>
                      <a:rPr lang="en-US" sz="1200" b="0" i="1" kern="1200">
                        <a:solidFill>
                          <a:schemeClr val="tx1"/>
                        </a:solidFill>
                        <a:effectLst/>
                        <a:latin typeface="Cambria Math" panose="02040503050406030204" pitchFamily="18" charset="0"/>
                        <a:ea typeface="+mn-ea"/>
                        <a:cs typeface="+mn-cs"/>
                      </a:rPr>
                      <m:t>[−</m:t>
                    </m:r>
                    <m:r>
                      <a:rPr lang="en-US" sz="1200" b="0" i="1" kern="1200">
                        <a:solidFill>
                          <a:schemeClr val="tx1"/>
                        </a:solidFill>
                        <a:effectLst/>
                        <a:latin typeface="Cambria Math" panose="02040503050406030204" pitchFamily="18" charset="0"/>
                        <a:ea typeface="+mn-ea"/>
                        <a:cs typeface="+mn-cs"/>
                      </a:rPr>
                      <m:t>𝜋</m:t>
                    </m:r>
                    <m:r>
                      <a:rPr lang="en-US" sz="1200" b="0" i="1" kern="1200">
                        <a:solidFill>
                          <a:schemeClr val="tx1"/>
                        </a:solidFill>
                        <a:effectLst/>
                        <a:latin typeface="Cambria Math" panose="02040503050406030204" pitchFamily="18" charset="0"/>
                        <a:ea typeface="+mn-ea"/>
                        <a:cs typeface="+mn-cs"/>
                      </a:rPr>
                      <m:t>,</m:t>
                    </m:r>
                    <m:r>
                      <a:rPr lang="en-US" sz="1200" b="0" i="1" kern="1200">
                        <a:solidFill>
                          <a:schemeClr val="tx1"/>
                        </a:solidFill>
                        <a:effectLst/>
                        <a:latin typeface="Cambria Math" panose="02040503050406030204" pitchFamily="18" charset="0"/>
                        <a:ea typeface="+mn-ea"/>
                        <a:cs typeface="+mn-cs"/>
                      </a:rPr>
                      <m:t>𝜋</m:t>
                    </m:r>
                    <m:r>
                      <a:rPr lang="en-US" sz="1200" b="0" i="1" kern="1200">
                        <a:solidFill>
                          <a:schemeClr val="tx1"/>
                        </a:solidFill>
                        <a:effectLst/>
                        <a:latin typeface="Cambria Math" panose="02040503050406030204" pitchFamily="18" charset="0"/>
                        <a:ea typeface="+mn-ea"/>
                        <a:cs typeface="+mn-cs"/>
                      </a:rPr>
                      <m:t>]</m:t>
                    </m:r>
                  </m:oMath>
                </a14:m>
                <a:r>
                  <a:rPr lang="zh-CN" altLang="en-US" sz="1200" b="0" i="0" kern="1200" dirty="0">
                    <a:solidFill>
                      <a:schemeClr val="tx1"/>
                    </a:solidFill>
                    <a:effectLst/>
                    <a:latin typeface="+mn-lt"/>
                    <a:ea typeface="+mn-ea"/>
                    <a:cs typeface="+mn-cs"/>
                  </a:rPr>
                  <a:t>，这有利于简化后续数据处理设计。根据相位差分的数据处理思路设计转换为硬件描述语言并仿真验证得到结果。）</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i="0" u="none" strike="noStrike" dirty="0">
                    <a:solidFill>
                      <a:srgbClr val="000000"/>
                    </a:solidFill>
                  </a:rPr>
                  <a:t>如图所示，差分运算得到的结果将进行</a:t>
                </a:r>
                <a:r>
                  <a:rPr lang="en-US" altLang="zh-CN" sz="1200" b="0" i="0" u="none" strike="noStrike" dirty="0">
                    <a:solidFill>
                      <a:srgbClr val="000000"/>
                    </a:solidFill>
                  </a:rPr>
                  <a:t>FFT</a:t>
                </a:r>
                <a:r>
                  <a:rPr lang="zh-CN" altLang="en-US" sz="1200" b="0" i="0" u="none" strike="noStrike" dirty="0">
                    <a:solidFill>
                      <a:srgbClr val="000000"/>
                    </a:solidFill>
                  </a:rPr>
                  <a:t>时频变换，</a:t>
                </a:r>
                <a:endParaRPr lang="en-US" altLang="zh-CN" sz="1200" b="0" i="0" u="none" strike="noStrike"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i="0" u="none" strike="noStrike" dirty="0">
                    <a:solidFill>
                      <a:srgbClr val="000000"/>
                    </a:solidFill>
                  </a:rPr>
                  <a:t>（算法目前设计的</a:t>
                </a:r>
                <a:r>
                  <a:rPr lang="en-US" altLang="zh-CN" sz="1200" b="0" i="0" u="none" strike="noStrike" dirty="0">
                    <a:solidFill>
                      <a:srgbClr val="000000"/>
                    </a:solidFill>
                  </a:rPr>
                  <a:t>FFT</a:t>
                </a:r>
                <a:r>
                  <a:rPr lang="zh-CN" altLang="en-US" sz="1200" b="0" i="0" u="none" strike="noStrike" dirty="0">
                    <a:solidFill>
                      <a:srgbClr val="000000"/>
                    </a:solidFill>
                  </a:rPr>
                  <a:t>深度是</a:t>
                </a:r>
                <a:r>
                  <a:rPr lang="en-US" altLang="zh-CN" sz="1200" b="0" i="0" u="none" strike="noStrike" dirty="0">
                    <a:solidFill>
                      <a:srgbClr val="000000"/>
                    </a:solidFill>
                  </a:rPr>
                  <a:t>4096</a:t>
                </a:r>
                <a:r>
                  <a:rPr lang="zh-CN" altLang="en-US" sz="1200" b="0" i="0" u="none" strike="noStrike" dirty="0">
                    <a:solidFill>
                      <a:srgbClr val="000000"/>
                    </a:solidFill>
                  </a:rPr>
                  <a:t>，由于</a:t>
                </a:r>
                <a:r>
                  <a:rPr lang="en-US" altLang="zh-CN" sz="1200" b="0" i="0" u="none" strike="noStrike" dirty="0">
                    <a:solidFill>
                      <a:srgbClr val="000000"/>
                    </a:solidFill>
                  </a:rPr>
                  <a:t>FFT IP core</a:t>
                </a:r>
                <a:r>
                  <a:rPr lang="zh-CN" altLang="en-US" sz="1200" b="0" i="0" u="none" strike="noStrike" dirty="0">
                    <a:solidFill>
                      <a:srgbClr val="000000"/>
                    </a:solidFill>
                  </a:rPr>
                  <a:t>进行变换时的频率为</a:t>
                </a:r>
                <a:r>
                  <a:rPr lang="en-US" altLang="zh-CN" sz="1200" b="0" i="0" u="none" strike="noStrike" dirty="0">
                    <a:solidFill>
                      <a:srgbClr val="000000"/>
                    </a:solidFill>
                  </a:rPr>
                  <a:t>400MHz</a:t>
                </a:r>
                <a:r>
                  <a:rPr lang="zh-CN" altLang="en-US" sz="1200" b="0" i="0" u="none" strike="noStrike" dirty="0">
                    <a:solidFill>
                      <a:srgbClr val="000000"/>
                    </a:solidFill>
                  </a:rPr>
                  <a:t>，远远大于采样率</a:t>
                </a:r>
                <a:r>
                  <a:rPr lang="en-US" altLang="zh-CN" sz="1200" b="0" i="0" u="none" strike="noStrike" dirty="0">
                    <a:solidFill>
                      <a:srgbClr val="000000"/>
                    </a:solidFill>
                  </a:rPr>
                  <a:t>10MHz</a:t>
                </a:r>
                <a:r>
                  <a:rPr lang="zh-CN" altLang="en-US" sz="1200" b="0" i="0" u="none" strike="noStrike" dirty="0">
                    <a:solidFill>
                      <a:srgbClr val="000000"/>
                    </a:solidFill>
                  </a:rPr>
                  <a:t>，因此在进行</a:t>
                </a:r>
                <a:r>
                  <a:rPr lang="en-US" altLang="zh-CN" sz="1200" b="0" i="0" u="none" strike="noStrike" dirty="0">
                    <a:solidFill>
                      <a:srgbClr val="000000"/>
                    </a:solidFill>
                  </a:rPr>
                  <a:t>FFT</a:t>
                </a:r>
                <a:r>
                  <a:rPr lang="zh-CN" altLang="en-US" sz="1200" b="0" i="0" u="none" strike="noStrike" dirty="0">
                    <a:solidFill>
                      <a:srgbClr val="000000"/>
                    </a:solidFill>
                  </a:rPr>
                  <a:t>前需要做数据缓冲，使用</a:t>
                </a:r>
                <a:r>
                  <a:rPr lang="en-US" altLang="zh-CN" sz="1200" b="0" i="0" u="none" strike="noStrike" dirty="0">
                    <a:solidFill>
                      <a:srgbClr val="000000"/>
                    </a:solidFill>
                  </a:rPr>
                  <a:t>FIFO</a:t>
                </a:r>
                <a:r>
                  <a:rPr lang="zh-CN" altLang="en-US" sz="1200" b="0" i="0" u="none" strike="noStrike" dirty="0">
                    <a:solidFill>
                      <a:srgbClr val="000000"/>
                    </a:solidFill>
                  </a:rPr>
                  <a:t>暂存数据。为了提升时频谱图的时域分辨率，我们利用</a:t>
                </a:r>
                <a:r>
                  <a:rPr lang="en-US" altLang="zh-CN" sz="1200" b="0" i="0" u="none" strike="noStrike" dirty="0">
                    <a:solidFill>
                      <a:srgbClr val="000000"/>
                    </a:solidFill>
                  </a:rPr>
                  <a:t>RAM</a:t>
                </a:r>
                <a:r>
                  <a:rPr lang="zh-CN" altLang="en-US" sz="1200" b="0" i="0" u="none" strike="noStrike" dirty="0">
                    <a:solidFill>
                      <a:srgbClr val="000000"/>
                    </a:solidFill>
                  </a:rPr>
                  <a:t>实现帧重叠的采样方式，</a:t>
                </a:r>
                <a:r>
                  <a:rPr lang="zh-CN" altLang="en-US" sz="1200" b="0" i="0" u="none" strike="noStrike" kern="1200" dirty="0">
                    <a:solidFill>
                      <a:schemeClr val="tx1"/>
                    </a:solidFill>
                    <a:effectLst/>
                    <a:latin typeface="+mn-lt"/>
                    <a:ea typeface="+mn-ea"/>
                    <a:cs typeface="+mn-cs"/>
                  </a:rPr>
                  <a:t>每隔</a:t>
                </a:r>
                <a:r>
                  <a:rPr lang="en-US" sz="1200" b="0" i="0" u="none" strike="noStrike" kern="1200" dirty="0">
                    <a:solidFill>
                      <a:schemeClr val="tx1"/>
                    </a:solidFill>
                    <a:effectLst/>
                    <a:latin typeface="+mn-lt"/>
                    <a:ea typeface="+mn-ea"/>
                    <a:cs typeface="+mn-cs"/>
                  </a:rPr>
                  <a:t>2048</a:t>
                </a:r>
                <a:r>
                  <a:rPr lang="zh-CN" altLang="en-US" sz="1200" b="0" i="0" u="none" strike="noStrike" kern="1200" dirty="0">
                    <a:solidFill>
                      <a:schemeClr val="tx1"/>
                    </a:solidFill>
                    <a:effectLst/>
                    <a:latin typeface="+mn-lt"/>
                    <a:ea typeface="+mn-ea"/>
                    <a:cs typeface="+mn-cs"/>
                  </a:rPr>
                  <a:t>个数据进行一次帧采样，这样的重复利用数据的方式使得帧与帧之间的时间间隔缩短为</a:t>
                </a:r>
                <a:r>
                  <a:rPr lang="en-US" sz="1200" b="0" i="0" u="none" strike="noStrike" kern="1200" dirty="0">
                    <a:solidFill>
                      <a:schemeClr val="tx1"/>
                    </a:solidFill>
                    <a:effectLst/>
                    <a:latin typeface="+mn-lt"/>
                    <a:ea typeface="+mn-ea"/>
                    <a:cs typeface="+mn-cs"/>
                  </a:rPr>
                  <a:t>0.25ms</a:t>
                </a:r>
                <a:r>
                  <a:rPr lang="zh-CN" altLang="en-US" sz="1200" b="0" i="0" u="none" strike="noStrike" kern="1200" dirty="0">
                    <a:solidFill>
                      <a:schemeClr val="tx1"/>
                    </a:solidFill>
                    <a:effectLst/>
                    <a:latin typeface="+mn-lt"/>
                    <a:ea typeface="+mn-ea"/>
                    <a:cs typeface="+mn-cs"/>
                  </a:rPr>
                  <a:t>，为原来的一半。）</a:t>
                </a:r>
                <a:endParaRPr lang="en-US" altLang="zh-CN"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FFT</a:t>
                </a:r>
                <a:r>
                  <a:rPr lang="zh-CN" altLang="en-US" sz="1200" b="0" i="0" u="none" strike="noStrike" kern="1200" dirty="0">
                    <a:solidFill>
                      <a:schemeClr val="tx1"/>
                    </a:solidFill>
                    <a:effectLst/>
                    <a:latin typeface="+mn-lt"/>
                    <a:ea typeface="+mn-ea"/>
                    <a:cs typeface="+mn-cs"/>
                  </a:rPr>
                  <a:t>转换后得到频谱数据后，首先计算比较得到每一帧数据的最大模值，模值对应的频率就是多普勒频移时频谱图上的频谱峰值，作为信号的特征频率。根据算法分析中的介绍，在一段时间内频谱峰值差值低于阈值可以作为发生</a:t>
                </a:r>
                <a:r>
                  <a:rPr lang="en-US" sz="1200" b="0" i="0" u="none" strike="noStrike" kern="1200" dirty="0">
                    <a:solidFill>
                      <a:schemeClr val="tx1"/>
                    </a:solidFill>
                    <a:effectLst/>
                    <a:latin typeface="+mn-lt"/>
                    <a:ea typeface="+mn-ea"/>
                    <a:cs typeface="+mn-cs"/>
                  </a:rPr>
                  <a:t>I-H</a:t>
                </a:r>
                <a:r>
                  <a:rPr lang="zh-CN" altLang="en-US" sz="1200" b="0" i="0" u="none" strike="noStrike" kern="1200" dirty="0">
                    <a:solidFill>
                      <a:schemeClr val="tx1"/>
                    </a:solidFill>
                    <a:effectLst/>
                    <a:latin typeface="+mn-lt"/>
                    <a:ea typeface="+mn-ea"/>
                    <a:cs typeface="+mn-cs"/>
                  </a:rPr>
                  <a:t>转换的标志，</a:t>
                </a:r>
                <a:endParaRPr lang="en-US" altLang="zh-CN"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i="0" u="none" strike="noStrike" kern="1200" dirty="0">
                    <a:solidFill>
                      <a:schemeClr val="tx1"/>
                    </a:solidFill>
                    <a:effectLst/>
                    <a:latin typeface="+mn-lt"/>
                    <a:ea typeface="+mn-ea"/>
                    <a:cs typeface="+mn-cs"/>
                  </a:rPr>
                  <a:t>（该阈值和判断条件是由原有的多普勒反射计实验数据分析总结的。计算前后两个时刻的特征频率的差值，当连续</a:t>
                </a:r>
                <a:r>
                  <a:rPr lang="en-US" sz="1200" b="0" i="0" u="none" strike="noStrike" kern="1200" dirty="0">
                    <a:solidFill>
                      <a:schemeClr val="tx1"/>
                    </a:solidFill>
                    <a:effectLst/>
                    <a:latin typeface="+mn-lt"/>
                    <a:ea typeface="+mn-ea"/>
                    <a:cs typeface="+mn-cs"/>
                  </a:rPr>
                  <a:t>12</a:t>
                </a:r>
                <a:r>
                  <a:rPr lang="zh-CN" altLang="en-US" sz="1200" b="0" i="0" u="none" strike="noStrike" kern="1200" dirty="0">
                    <a:solidFill>
                      <a:schemeClr val="tx1"/>
                    </a:solidFill>
                    <a:effectLst/>
                    <a:latin typeface="+mn-lt"/>
                    <a:ea typeface="+mn-ea"/>
                    <a:cs typeface="+mn-cs"/>
                  </a:rPr>
                  <a:t>个频率差值的绝对值小于</a:t>
                </a:r>
                <a:r>
                  <a:rPr lang="en-US" sz="1200" b="0" i="0" u="none" strike="noStrike" kern="1200" dirty="0">
                    <a:solidFill>
                      <a:schemeClr val="tx1"/>
                    </a:solidFill>
                    <a:effectLst/>
                    <a:latin typeface="+mn-lt"/>
                    <a:ea typeface="+mn-ea"/>
                    <a:cs typeface="+mn-cs"/>
                  </a:rPr>
                  <a:t>8</a:t>
                </a:r>
                <a:r>
                  <a:rPr lang="zh-CN" altLang="en-US" sz="1200" b="0" i="0" u="none" strike="noStrike" kern="1200" dirty="0">
                    <a:solidFill>
                      <a:schemeClr val="tx1"/>
                    </a:solidFill>
                    <a:effectLst/>
                    <a:latin typeface="+mn-lt"/>
                    <a:ea typeface="+mn-ea"/>
                    <a:cs typeface="+mn-cs"/>
                  </a:rPr>
                  <a:t>时，我们判断检测到</a:t>
                </a:r>
                <a:r>
                  <a:rPr lang="en-US" sz="1200" b="0" i="0" u="none" strike="noStrike" kern="1200" dirty="0">
                    <a:solidFill>
                      <a:schemeClr val="tx1"/>
                    </a:solidFill>
                    <a:effectLst/>
                    <a:latin typeface="+mn-lt"/>
                    <a:ea typeface="+mn-ea"/>
                    <a:cs typeface="+mn-cs"/>
                  </a:rPr>
                  <a:t>ECM</a:t>
                </a:r>
                <a:r>
                  <a:rPr lang="zh-CN" altLang="en-US" sz="1200" b="0" i="0" u="none" strike="noStrike" kern="1200" dirty="0">
                    <a:solidFill>
                      <a:schemeClr val="tx1"/>
                    </a:solidFill>
                    <a:effectLst/>
                    <a:latin typeface="+mn-lt"/>
                    <a:ea typeface="+mn-ea"/>
                    <a:cs typeface="+mn-cs"/>
                  </a:rPr>
                  <a:t>（标志</a:t>
                </a:r>
                <a:r>
                  <a:rPr lang="en-US" sz="1200" b="0" i="0" u="none" strike="noStrike" kern="1200" dirty="0">
                    <a:solidFill>
                      <a:schemeClr val="tx1"/>
                    </a:solidFill>
                    <a:effectLst/>
                    <a:latin typeface="+mn-lt"/>
                    <a:ea typeface="+mn-ea"/>
                    <a:cs typeface="+mn-cs"/>
                  </a:rPr>
                  <a:t>I-mode</a:t>
                </a:r>
                <a:r>
                  <a:rPr lang="zh-CN" altLang="en-US" sz="1200" b="0" i="0" u="none" strike="noStrike" kern="1200" dirty="0">
                    <a:solidFill>
                      <a:schemeClr val="tx1"/>
                    </a:solidFill>
                    <a:effectLst/>
                    <a:latin typeface="+mn-lt"/>
                    <a:ea typeface="+mn-ea"/>
                    <a:cs typeface="+mn-cs"/>
                  </a:rPr>
                  <a:t>向</a:t>
                </a:r>
                <a:r>
                  <a:rPr lang="en-US" sz="1200" b="0" i="0" u="none" strike="noStrike" kern="1200" dirty="0">
                    <a:solidFill>
                      <a:schemeClr val="tx1"/>
                    </a:solidFill>
                    <a:effectLst/>
                    <a:latin typeface="+mn-lt"/>
                    <a:ea typeface="+mn-ea"/>
                    <a:cs typeface="+mn-cs"/>
                  </a:rPr>
                  <a:t>H-mode</a:t>
                </a:r>
                <a:r>
                  <a:rPr lang="zh-CN" altLang="en-US" sz="1200" b="0" i="0" u="none" strike="noStrike" kern="1200" dirty="0">
                    <a:solidFill>
                      <a:schemeClr val="tx1"/>
                    </a:solidFill>
                    <a:effectLst/>
                    <a:latin typeface="+mn-lt"/>
                    <a:ea typeface="+mn-ea"/>
                    <a:cs typeface="+mn-cs"/>
                  </a:rPr>
                  <a:t>转换），并触发输出）</a:t>
                </a:r>
                <a:endParaRPr lang="en-US" altLang="zh-CN" sz="1200" b="0" i="0" u="none" strike="noStrike" kern="1200" dirty="0">
                  <a:solidFill>
                    <a:schemeClr val="tx1"/>
                  </a:solidFill>
                  <a:effectLst/>
                  <a:latin typeface="+mn-lt"/>
                  <a:ea typeface="+mn-ea"/>
                  <a:cs typeface="+mn-cs"/>
                </a:endParaRPr>
              </a:p>
              <a:p>
                <a:endParaRPr lang="zh-CN" altLang="en-US" dirty="0"/>
              </a:p>
            </p:txBody>
          </p:sp>
        </mc:Choice>
        <mc:Fallback xmlns="">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rtl="0" eaLnBrk="1" latinLnBrk="0" hangingPunct="1"/>
                <a:r>
                  <a:rPr lang="zh-CN" altLang="en-US" sz="1200" b="0" i="0" kern="1200" dirty="0">
                    <a:solidFill>
                      <a:schemeClr val="tx1"/>
                    </a:solidFill>
                    <a:effectLst/>
                    <a:latin typeface="+mn-lt"/>
                    <a:ea typeface="+mn-ea"/>
                    <a:cs typeface="+mn-cs"/>
                  </a:rPr>
                  <a:t>由于制造和装配工艺的限制，多普勒反射计输出的</a:t>
                </a:r>
                <a:r>
                  <a:rPr lang="en-US" sz="1200" b="0" i="0" kern="1200" dirty="0">
                    <a:solidFill>
                      <a:schemeClr val="tx1"/>
                    </a:solidFill>
                    <a:effectLst/>
                    <a:latin typeface="+mn-lt"/>
                    <a:ea typeface="+mn-ea"/>
                    <a:cs typeface="+mn-cs"/>
                  </a:rPr>
                  <a:t>IQ</a:t>
                </a:r>
                <a:r>
                  <a:rPr lang="zh-CN" altLang="en-US" sz="1200" b="0" i="0" kern="1200" dirty="0">
                    <a:solidFill>
                      <a:schemeClr val="tx1"/>
                    </a:solidFill>
                    <a:effectLst/>
                    <a:latin typeface="+mn-lt"/>
                    <a:ea typeface="+mn-ea"/>
                    <a:cs typeface="+mn-cs"/>
                  </a:rPr>
                  <a:t>信号存在着相位误差、幅度误差和直流分量等。在</a:t>
                </a:r>
                <a:r>
                  <a:rPr lang="en-US" sz="1200" b="0" i="0" kern="1200" dirty="0">
                    <a:solidFill>
                      <a:schemeClr val="tx1"/>
                    </a:solidFill>
                    <a:effectLst/>
                    <a:latin typeface="+mn-lt"/>
                    <a:ea typeface="+mn-ea"/>
                    <a:cs typeface="+mn-cs"/>
                  </a:rPr>
                  <a:t>FPGA</a:t>
                </a:r>
                <a:r>
                  <a:rPr lang="zh-CN" altLang="en-US" sz="1200" b="0" i="0" kern="1200" dirty="0">
                    <a:solidFill>
                      <a:schemeClr val="tx1"/>
                    </a:solidFill>
                    <a:effectLst/>
                    <a:latin typeface="+mn-lt"/>
                    <a:ea typeface="+mn-ea"/>
                    <a:cs typeface="+mn-cs"/>
                  </a:rPr>
                  <a:t>采集到</a:t>
                </a:r>
                <a:r>
                  <a:rPr lang="en-US" sz="1200" b="0" i="0" kern="1200" dirty="0">
                    <a:solidFill>
                      <a:schemeClr val="tx1"/>
                    </a:solidFill>
                    <a:effectLst/>
                    <a:latin typeface="+mn-lt"/>
                    <a:ea typeface="+mn-ea"/>
                    <a:cs typeface="+mn-cs"/>
                  </a:rPr>
                  <a:t>IQ</a:t>
                </a:r>
                <a:r>
                  <a:rPr lang="zh-CN" altLang="en-US" sz="1200" b="0" i="0" kern="1200" dirty="0">
                    <a:solidFill>
                      <a:schemeClr val="tx1"/>
                    </a:solidFill>
                    <a:effectLst/>
                    <a:latin typeface="+mn-lt"/>
                    <a:ea typeface="+mn-ea"/>
                    <a:cs typeface="+mn-cs"/>
                  </a:rPr>
                  <a:t>信号后，首先对</a:t>
                </a:r>
                <a:r>
                  <a:rPr lang="en-US" sz="1200" b="0" i="0" kern="1200" dirty="0">
                    <a:solidFill>
                      <a:schemeClr val="tx1"/>
                    </a:solidFill>
                    <a:effectLst/>
                    <a:latin typeface="+mn-lt"/>
                    <a:ea typeface="+mn-ea"/>
                    <a:cs typeface="+mn-cs"/>
                  </a:rPr>
                  <a:t>I</a:t>
                </a:r>
                <a:r>
                  <a:rPr lang="zh-CN" altLang="en-US" sz="1200" b="0" i="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Q</a:t>
                </a:r>
                <a:r>
                  <a:rPr lang="zh-CN" altLang="en-US" sz="1200" b="0" i="0" kern="1200" dirty="0">
                    <a:solidFill>
                      <a:schemeClr val="tx1"/>
                    </a:solidFill>
                    <a:effectLst/>
                    <a:latin typeface="+mn-lt"/>
                    <a:ea typeface="+mn-ea"/>
                    <a:cs typeface="+mn-cs"/>
                  </a:rPr>
                  <a:t>信号做基线处理，去除信号中的直流分量。由于测量过程中信号的基线数值波动不大，采用前</a:t>
                </a:r>
                <a:r>
                  <a:rPr lang="en-US" sz="1200" b="0" i="0" kern="1200" dirty="0">
                    <a:solidFill>
                      <a:schemeClr val="tx1"/>
                    </a:solidFill>
                    <a:effectLst/>
                    <a:latin typeface="+mn-lt"/>
                    <a:ea typeface="+mn-ea"/>
                    <a:cs typeface="+mn-cs"/>
                  </a:rPr>
                  <a:t>4096</a:t>
                </a:r>
                <a:r>
                  <a:rPr lang="zh-CN" altLang="en-US" sz="1200" b="0" i="0" kern="1200" dirty="0">
                    <a:solidFill>
                      <a:schemeClr val="tx1"/>
                    </a:solidFill>
                    <a:effectLst/>
                    <a:latin typeface="+mn-lt"/>
                    <a:ea typeface="+mn-ea"/>
                    <a:cs typeface="+mn-cs"/>
                  </a:rPr>
                  <a:t>个数据的均值作为基线值，后续传入的数据均减去该基线值。基线处理后的数据将通过</a:t>
                </a:r>
                <a:r>
                  <a:rPr lang="en-US" sz="1200" b="0" i="0" kern="1200" dirty="0">
                    <a:solidFill>
                      <a:schemeClr val="tx1"/>
                    </a:solidFill>
                    <a:effectLst/>
                    <a:latin typeface="+mn-lt"/>
                    <a:ea typeface="+mn-ea"/>
                    <a:cs typeface="+mn-cs"/>
                  </a:rPr>
                  <a:t>CORDIC IP</a:t>
                </a:r>
                <a:r>
                  <a:rPr lang="zh-CN" altLang="en-US" sz="1200" b="0" i="0" kern="1200" dirty="0">
                    <a:solidFill>
                      <a:schemeClr val="tx1"/>
                    </a:solidFill>
                    <a:effectLst/>
                    <a:latin typeface="+mn-lt"/>
                    <a:ea typeface="+mn-ea"/>
                    <a:cs typeface="+mn-cs"/>
                  </a:rPr>
                  <a:t>核进行</a:t>
                </a:r>
                <a:r>
                  <a:rPr lang="en-US" sz="1200" b="0" i="0" kern="1200" dirty="0">
                    <a:solidFill>
                      <a:schemeClr val="tx1"/>
                    </a:solidFill>
                    <a:effectLst/>
                    <a:latin typeface="+mn-lt"/>
                    <a:ea typeface="+mn-ea"/>
                    <a:cs typeface="+mn-cs"/>
                  </a:rPr>
                  <a:t>arctan</a:t>
                </a:r>
                <a:r>
                  <a:rPr lang="zh-CN" altLang="en-US" sz="1200" b="0" i="0" kern="1200" dirty="0">
                    <a:solidFill>
                      <a:schemeClr val="tx1"/>
                    </a:solidFill>
                    <a:effectLst/>
                    <a:latin typeface="+mn-lt"/>
                    <a:ea typeface="+mn-ea"/>
                    <a:cs typeface="+mn-cs"/>
                  </a:rPr>
                  <a:t>计算，从而提取出信号幅值。</a:t>
                </a:r>
                <a:endParaRPr lang="en-US" dirty="0">
                  <a:effectLst/>
                </a:endParaRPr>
              </a:p>
              <a:p>
                <a:pPr rtl="0" eaLnBrk="1" latinLnBrk="0" hangingPunct="1"/>
                <a:r>
                  <a:rPr lang="zh-CN" altLang="en-US" sz="1200" kern="1200" dirty="0">
                    <a:solidFill>
                      <a:schemeClr val="tx1"/>
                    </a:solidFill>
                    <a:effectLst/>
                    <a:latin typeface="+mn-lt"/>
                    <a:ea typeface="+mn-ea"/>
                    <a:cs typeface="+mn-cs"/>
                  </a:rPr>
                  <a:t>由于</a:t>
                </a:r>
                <a:r>
                  <a:rPr lang="en-US" sz="1200" kern="1200" dirty="0">
                    <a:solidFill>
                      <a:schemeClr val="tx1"/>
                    </a:solidFill>
                    <a:effectLst/>
                    <a:latin typeface="+mn-lt"/>
                    <a:ea typeface="+mn-ea"/>
                    <a:cs typeface="+mn-cs"/>
                  </a:rPr>
                  <a:t> </a:t>
                </a:r>
                <a:r>
                  <a:rPr lang="en-US" sz="1200" i="0" kern="1200">
                    <a:solidFill>
                      <a:schemeClr val="tx1"/>
                    </a:solidFill>
                    <a:effectLst/>
                    <a:latin typeface="+mn-lt"/>
                    <a:ea typeface="+mn-ea"/>
                    <a:cs typeface="+mn-cs"/>
                  </a:rPr>
                  <a:t>𝜙=𝜔𝑡=2𝜋𝑓_𝑑 (𝑡)𝑡</a:t>
                </a:r>
                <a:r>
                  <a:rPr lang="zh-CN" altLang="en-US" sz="1200" i="0" kern="120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相位信息求导可以求得多普勒频移信息。由于</a:t>
                </a:r>
                <a:r>
                  <a:rPr lang="en-US" sz="1200" b="0" i="0" kern="1200" dirty="0">
                    <a:solidFill>
                      <a:schemeClr val="tx1"/>
                    </a:solidFill>
                    <a:effectLst/>
                    <a:latin typeface="+mn-lt"/>
                    <a:ea typeface="+mn-ea"/>
                    <a:cs typeface="+mn-cs"/>
                  </a:rPr>
                  <a:t>FPGA</a:t>
                </a:r>
                <a:r>
                  <a:rPr lang="zh-CN" altLang="en-US" sz="1200" b="0" i="0" kern="1200" dirty="0">
                    <a:solidFill>
                      <a:schemeClr val="tx1"/>
                    </a:solidFill>
                    <a:effectLst/>
                    <a:latin typeface="+mn-lt"/>
                    <a:ea typeface="+mn-ea"/>
                    <a:cs typeface="+mn-cs"/>
                  </a:rPr>
                  <a:t>内处理的是离散的数字信号，无法直接做函数求导；我们使用差分的方式近似处理数据，由此得到多普勒频移数据。</a:t>
                </a:r>
                <a:endParaRPr lang="en-US" dirty="0">
                  <a:effectLst/>
                </a:endParaRPr>
              </a:p>
              <a:p>
                <a:pPr rtl="0" eaLnBrk="1" latinLnBrk="0" hangingPunct="1"/>
                <a:r>
                  <a:rPr lang="zh-CN" altLang="en-US" sz="1200" b="0" i="0" kern="1200" dirty="0">
                    <a:solidFill>
                      <a:schemeClr val="tx1"/>
                    </a:solidFill>
                    <a:effectLst/>
                    <a:latin typeface="+mn-lt"/>
                    <a:ea typeface="+mn-ea"/>
                    <a:cs typeface="+mn-cs"/>
                  </a:rPr>
                  <a:t>（由于相位值域为</a:t>
                </a:r>
                <a:r>
                  <a:rPr lang="en-US" sz="1200" b="0" i="0" kern="1200">
                    <a:solidFill>
                      <a:schemeClr val="tx1"/>
                    </a:solidFill>
                    <a:effectLst/>
                    <a:latin typeface="+mn-lt"/>
                    <a:ea typeface="+mn-ea"/>
                    <a:cs typeface="+mn-cs"/>
                  </a:rPr>
                  <a:t>[−𝜋,𝜋]</a:t>
                </a:r>
                <a:r>
                  <a:rPr lang="zh-CN" altLang="en-US" sz="1200" b="0" i="0" kern="1200" dirty="0">
                    <a:solidFill>
                      <a:schemeClr val="tx1"/>
                    </a:solidFill>
                    <a:effectLst/>
                    <a:latin typeface="+mn-lt"/>
                    <a:ea typeface="+mn-ea"/>
                    <a:cs typeface="+mn-cs"/>
                  </a:rPr>
                  <a:t>，进行差值运算时理论上得到的结果应为</a:t>
                </a:r>
                <a:r>
                  <a:rPr lang="en-US" sz="1200" b="0" i="0" kern="1200">
                    <a:solidFill>
                      <a:schemeClr val="tx1"/>
                    </a:solidFill>
                    <a:effectLst/>
                    <a:latin typeface="+mn-lt"/>
                    <a:ea typeface="+mn-ea"/>
                    <a:cs typeface="+mn-cs"/>
                  </a:rPr>
                  <a:t>2𝑛𝜋+𝜃</a:t>
                </a:r>
                <a:r>
                  <a:rPr lang="zh-CN" altLang="en-US" sz="1200" b="0" i="0" kern="1200" dirty="0">
                    <a:solidFill>
                      <a:schemeClr val="tx1"/>
                    </a:solidFill>
                    <a:effectLst/>
                    <a:latin typeface="+mn-lt"/>
                    <a:ea typeface="+mn-ea"/>
                    <a:cs typeface="+mn-cs"/>
                  </a:rPr>
                  <a:t>。但实际数据分析中发现将差值结果的值域限制在</a:t>
                </a:r>
                <a:r>
                  <a:rPr lang="en-US" sz="1200" b="0" i="0" kern="1200">
                    <a:solidFill>
                      <a:schemeClr val="tx1"/>
                    </a:solidFill>
                    <a:effectLst/>
                    <a:latin typeface="+mn-lt"/>
                    <a:ea typeface="+mn-ea"/>
                    <a:cs typeface="+mn-cs"/>
                  </a:rPr>
                  <a:t>[−𝜋,𝜋]</a:t>
                </a:r>
                <a:r>
                  <a:rPr lang="zh-CN" altLang="en-US" sz="1200" b="0" i="0" kern="1200" dirty="0">
                    <a:solidFill>
                      <a:schemeClr val="tx1"/>
                    </a:solidFill>
                    <a:effectLst/>
                    <a:latin typeface="+mn-lt"/>
                    <a:ea typeface="+mn-ea"/>
                    <a:cs typeface="+mn-cs"/>
                  </a:rPr>
                  <a:t>，对后续分析不会产生较大影响。因此此处差值计算中，在差值有可能超过</a:t>
                </a:r>
                <a:r>
                  <a:rPr lang="en-US" sz="1200" b="0" i="0" kern="1200">
                    <a:solidFill>
                      <a:schemeClr val="tx1"/>
                    </a:solidFill>
                    <a:effectLst/>
                    <a:latin typeface="+mn-lt"/>
                    <a:ea typeface="+mn-ea"/>
                    <a:cs typeface="+mn-cs"/>
                  </a:rPr>
                  <a:t>𝜋</a:t>
                </a:r>
                <a:r>
                  <a:rPr lang="zh-CN" altLang="en-US" sz="1200" b="0" i="0" kern="1200" dirty="0">
                    <a:solidFill>
                      <a:schemeClr val="tx1"/>
                    </a:solidFill>
                    <a:effectLst/>
                    <a:latin typeface="+mn-lt"/>
                    <a:ea typeface="+mn-ea"/>
                    <a:cs typeface="+mn-cs"/>
                  </a:rPr>
                  <a:t>幅度时，通过增加或减少</a:t>
                </a:r>
                <a:r>
                  <a:rPr lang="en-US" sz="1200" b="0" i="0" kern="1200" dirty="0">
                    <a:solidFill>
                      <a:schemeClr val="tx1"/>
                    </a:solidFill>
                    <a:effectLst/>
                    <a:latin typeface="+mn-lt"/>
                    <a:ea typeface="+mn-ea"/>
                    <a:cs typeface="+mn-cs"/>
                  </a:rPr>
                  <a:t>2</a:t>
                </a:r>
                <a:r>
                  <a:rPr lang="en-US" sz="1200" b="0" i="0" kern="1200">
                    <a:solidFill>
                      <a:schemeClr val="tx1"/>
                    </a:solidFill>
                    <a:effectLst/>
                    <a:latin typeface="+mn-lt"/>
                    <a:ea typeface="+mn-ea"/>
                    <a:cs typeface="+mn-cs"/>
                  </a:rPr>
                  <a:t>𝜋</a:t>
                </a:r>
                <a:r>
                  <a:rPr lang="zh-CN" altLang="en-US" sz="1200" b="0" i="0" kern="1200" dirty="0">
                    <a:solidFill>
                      <a:schemeClr val="tx1"/>
                    </a:solidFill>
                    <a:effectLst/>
                    <a:latin typeface="+mn-lt"/>
                    <a:ea typeface="+mn-ea"/>
                    <a:cs typeface="+mn-cs"/>
                  </a:rPr>
                  <a:t>来平移相位角，把结果保持在</a:t>
                </a:r>
                <a:r>
                  <a:rPr lang="en-US" sz="1200" b="0" i="0" kern="1200">
                    <a:solidFill>
                      <a:schemeClr val="tx1"/>
                    </a:solidFill>
                    <a:effectLst/>
                    <a:latin typeface="+mn-lt"/>
                    <a:ea typeface="+mn-ea"/>
                    <a:cs typeface="+mn-cs"/>
                  </a:rPr>
                  <a:t>[−𝜋,𝜋]</a:t>
                </a:r>
                <a:r>
                  <a:rPr lang="zh-CN" altLang="en-US" sz="1200" b="0" i="0" kern="1200" dirty="0">
                    <a:solidFill>
                      <a:schemeClr val="tx1"/>
                    </a:solidFill>
                    <a:effectLst/>
                    <a:latin typeface="+mn-lt"/>
                    <a:ea typeface="+mn-ea"/>
                    <a:cs typeface="+mn-cs"/>
                  </a:rPr>
                  <a:t>，这有利于简化后续数据处理设计。根据相位差分的数据处理思路设计转换为硬件描述语言并仿真验证得到结果。）</a:t>
                </a: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i="0" u="none" strike="noStrike" dirty="0">
                    <a:solidFill>
                      <a:srgbClr val="000000"/>
                    </a:solidFill>
                  </a:rPr>
                  <a:t>如图所示，差分运算得到的结果将进行</a:t>
                </a:r>
                <a:r>
                  <a:rPr lang="en-US" altLang="zh-CN" sz="1200" b="0" i="0" u="none" strike="noStrike" dirty="0">
                    <a:solidFill>
                      <a:srgbClr val="000000"/>
                    </a:solidFill>
                  </a:rPr>
                  <a:t>FFT</a:t>
                </a:r>
                <a:r>
                  <a:rPr lang="zh-CN" altLang="en-US" sz="1200" b="0" i="0" u="none" strike="noStrike" dirty="0">
                    <a:solidFill>
                      <a:srgbClr val="000000"/>
                    </a:solidFill>
                  </a:rPr>
                  <a:t>时频变换，</a:t>
                </a:r>
                <a:endParaRPr lang="en-US" altLang="zh-CN" sz="1200" b="0" i="0" u="none" strike="noStrike"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i="0" u="none" strike="noStrike" dirty="0">
                    <a:solidFill>
                      <a:srgbClr val="000000"/>
                    </a:solidFill>
                  </a:rPr>
                  <a:t>（算法目前设计的</a:t>
                </a:r>
                <a:r>
                  <a:rPr lang="en-US" altLang="zh-CN" sz="1200" b="0" i="0" u="none" strike="noStrike" dirty="0">
                    <a:solidFill>
                      <a:srgbClr val="000000"/>
                    </a:solidFill>
                  </a:rPr>
                  <a:t>FFT</a:t>
                </a:r>
                <a:r>
                  <a:rPr lang="zh-CN" altLang="en-US" sz="1200" b="0" i="0" u="none" strike="noStrike" dirty="0">
                    <a:solidFill>
                      <a:srgbClr val="000000"/>
                    </a:solidFill>
                  </a:rPr>
                  <a:t>深度是</a:t>
                </a:r>
                <a:r>
                  <a:rPr lang="en-US" altLang="zh-CN" sz="1200" b="0" i="0" u="none" strike="noStrike" dirty="0">
                    <a:solidFill>
                      <a:srgbClr val="000000"/>
                    </a:solidFill>
                  </a:rPr>
                  <a:t>4096</a:t>
                </a:r>
                <a:r>
                  <a:rPr lang="zh-CN" altLang="en-US" sz="1200" b="0" i="0" u="none" strike="noStrike" dirty="0">
                    <a:solidFill>
                      <a:srgbClr val="000000"/>
                    </a:solidFill>
                  </a:rPr>
                  <a:t>，由于</a:t>
                </a:r>
                <a:r>
                  <a:rPr lang="en-US" altLang="zh-CN" sz="1200" b="0" i="0" u="none" strike="noStrike" dirty="0">
                    <a:solidFill>
                      <a:srgbClr val="000000"/>
                    </a:solidFill>
                  </a:rPr>
                  <a:t>FFT IP core</a:t>
                </a:r>
                <a:r>
                  <a:rPr lang="zh-CN" altLang="en-US" sz="1200" b="0" i="0" u="none" strike="noStrike" dirty="0">
                    <a:solidFill>
                      <a:srgbClr val="000000"/>
                    </a:solidFill>
                  </a:rPr>
                  <a:t>进行变换时的频率为</a:t>
                </a:r>
                <a:r>
                  <a:rPr lang="en-US" altLang="zh-CN" sz="1200" b="0" i="0" u="none" strike="noStrike" dirty="0">
                    <a:solidFill>
                      <a:srgbClr val="000000"/>
                    </a:solidFill>
                  </a:rPr>
                  <a:t>400MHz</a:t>
                </a:r>
                <a:r>
                  <a:rPr lang="zh-CN" altLang="en-US" sz="1200" b="0" i="0" u="none" strike="noStrike" dirty="0">
                    <a:solidFill>
                      <a:srgbClr val="000000"/>
                    </a:solidFill>
                  </a:rPr>
                  <a:t>，远远大于采样率</a:t>
                </a:r>
                <a:r>
                  <a:rPr lang="en-US" altLang="zh-CN" sz="1200" b="0" i="0" u="none" strike="noStrike" dirty="0">
                    <a:solidFill>
                      <a:srgbClr val="000000"/>
                    </a:solidFill>
                  </a:rPr>
                  <a:t>10MHz</a:t>
                </a:r>
                <a:r>
                  <a:rPr lang="zh-CN" altLang="en-US" sz="1200" b="0" i="0" u="none" strike="noStrike" dirty="0">
                    <a:solidFill>
                      <a:srgbClr val="000000"/>
                    </a:solidFill>
                  </a:rPr>
                  <a:t>，因此在进行</a:t>
                </a:r>
                <a:r>
                  <a:rPr lang="en-US" altLang="zh-CN" sz="1200" b="0" i="0" u="none" strike="noStrike" dirty="0">
                    <a:solidFill>
                      <a:srgbClr val="000000"/>
                    </a:solidFill>
                  </a:rPr>
                  <a:t>FFT</a:t>
                </a:r>
                <a:r>
                  <a:rPr lang="zh-CN" altLang="en-US" sz="1200" b="0" i="0" u="none" strike="noStrike" dirty="0">
                    <a:solidFill>
                      <a:srgbClr val="000000"/>
                    </a:solidFill>
                  </a:rPr>
                  <a:t>前需要做数据缓冲，使用</a:t>
                </a:r>
                <a:r>
                  <a:rPr lang="en-US" altLang="zh-CN" sz="1200" b="0" i="0" u="none" strike="noStrike" dirty="0">
                    <a:solidFill>
                      <a:srgbClr val="000000"/>
                    </a:solidFill>
                  </a:rPr>
                  <a:t>FIFO</a:t>
                </a:r>
                <a:r>
                  <a:rPr lang="zh-CN" altLang="en-US" sz="1200" b="0" i="0" u="none" strike="noStrike" dirty="0">
                    <a:solidFill>
                      <a:srgbClr val="000000"/>
                    </a:solidFill>
                  </a:rPr>
                  <a:t>暂存数据。为了提升时频谱图的时域分辨率，我们利用</a:t>
                </a:r>
                <a:r>
                  <a:rPr lang="en-US" altLang="zh-CN" sz="1200" b="0" i="0" u="none" strike="noStrike" dirty="0">
                    <a:solidFill>
                      <a:srgbClr val="000000"/>
                    </a:solidFill>
                  </a:rPr>
                  <a:t>RAM</a:t>
                </a:r>
                <a:r>
                  <a:rPr lang="zh-CN" altLang="en-US" sz="1200" b="0" i="0" u="none" strike="noStrike" dirty="0">
                    <a:solidFill>
                      <a:srgbClr val="000000"/>
                    </a:solidFill>
                  </a:rPr>
                  <a:t>实现帧重叠的采样方式，</a:t>
                </a:r>
                <a:r>
                  <a:rPr lang="zh-CN" altLang="en-US" sz="1200" b="0" i="0" u="none" strike="noStrike" kern="1200" dirty="0">
                    <a:solidFill>
                      <a:schemeClr val="tx1"/>
                    </a:solidFill>
                    <a:effectLst/>
                    <a:latin typeface="+mn-lt"/>
                    <a:ea typeface="+mn-ea"/>
                    <a:cs typeface="+mn-cs"/>
                  </a:rPr>
                  <a:t>每隔</a:t>
                </a:r>
                <a:r>
                  <a:rPr lang="en-US" sz="1200" b="0" i="0" u="none" strike="noStrike" kern="1200" dirty="0">
                    <a:solidFill>
                      <a:schemeClr val="tx1"/>
                    </a:solidFill>
                    <a:effectLst/>
                    <a:latin typeface="+mn-lt"/>
                    <a:ea typeface="+mn-ea"/>
                    <a:cs typeface="+mn-cs"/>
                  </a:rPr>
                  <a:t>2048</a:t>
                </a:r>
                <a:r>
                  <a:rPr lang="zh-CN" altLang="en-US" sz="1200" b="0" i="0" u="none" strike="noStrike" kern="1200" dirty="0">
                    <a:solidFill>
                      <a:schemeClr val="tx1"/>
                    </a:solidFill>
                    <a:effectLst/>
                    <a:latin typeface="+mn-lt"/>
                    <a:ea typeface="+mn-ea"/>
                    <a:cs typeface="+mn-cs"/>
                  </a:rPr>
                  <a:t>个数据进行一次帧采样，这样的重复利用数据的方式使得帧与帧之间的时间间隔缩短为</a:t>
                </a:r>
                <a:r>
                  <a:rPr lang="en-US" sz="1200" b="0" i="0" u="none" strike="noStrike" kern="1200" dirty="0">
                    <a:solidFill>
                      <a:schemeClr val="tx1"/>
                    </a:solidFill>
                    <a:effectLst/>
                    <a:latin typeface="+mn-lt"/>
                    <a:ea typeface="+mn-ea"/>
                    <a:cs typeface="+mn-cs"/>
                  </a:rPr>
                  <a:t>0.25ms</a:t>
                </a:r>
                <a:r>
                  <a:rPr lang="zh-CN" altLang="en-US" sz="1200" b="0" i="0" u="none" strike="noStrike" kern="1200" dirty="0">
                    <a:solidFill>
                      <a:schemeClr val="tx1"/>
                    </a:solidFill>
                    <a:effectLst/>
                    <a:latin typeface="+mn-lt"/>
                    <a:ea typeface="+mn-ea"/>
                    <a:cs typeface="+mn-cs"/>
                  </a:rPr>
                  <a:t>，为原来的一半。）</a:t>
                </a:r>
                <a:endParaRPr lang="en-US" altLang="zh-CN"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0" i="0" u="none" strike="noStrike" kern="1200" dirty="0">
                    <a:solidFill>
                      <a:schemeClr val="tx1"/>
                    </a:solidFill>
                    <a:effectLst/>
                    <a:latin typeface="+mn-lt"/>
                    <a:ea typeface="+mn-ea"/>
                    <a:cs typeface="+mn-cs"/>
                  </a:rPr>
                  <a:t>FFT</a:t>
                </a:r>
                <a:r>
                  <a:rPr lang="zh-CN" altLang="en-US" sz="1200" b="0" i="0" u="none" strike="noStrike" kern="1200" dirty="0">
                    <a:solidFill>
                      <a:schemeClr val="tx1"/>
                    </a:solidFill>
                    <a:effectLst/>
                    <a:latin typeface="+mn-lt"/>
                    <a:ea typeface="+mn-ea"/>
                    <a:cs typeface="+mn-cs"/>
                  </a:rPr>
                  <a:t>转换后得到频谱数据后，首先计算比较得到每一帧数据的最大模值，模值对应的频率就是多普勒频移时频谱图上的频谱峰值，作为信号的特征频率。根据算法分析中的介绍，在一段时间内频谱峰值差值低于阈值可以作为发生</a:t>
                </a:r>
                <a:r>
                  <a:rPr lang="en-US" sz="1200" b="0" i="0" u="none" strike="noStrike" kern="1200" dirty="0">
                    <a:solidFill>
                      <a:schemeClr val="tx1"/>
                    </a:solidFill>
                    <a:effectLst/>
                    <a:latin typeface="+mn-lt"/>
                    <a:ea typeface="+mn-ea"/>
                    <a:cs typeface="+mn-cs"/>
                  </a:rPr>
                  <a:t>I-H</a:t>
                </a:r>
                <a:r>
                  <a:rPr lang="zh-CN" altLang="en-US" sz="1200" b="0" i="0" u="none" strike="noStrike" kern="1200" dirty="0">
                    <a:solidFill>
                      <a:schemeClr val="tx1"/>
                    </a:solidFill>
                    <a:effectLst/>
                    <a:latin typeface="+mn-lt"/>
                    <a:ea typeface="+mn-ea"/>
                    <a:cs typeface="+mn-cs"/>
                  </a:rPr>
                  <a:t>转换的标志，</a:t>
                </a:r>
                <a:endParaRPr lang="en-US" altLang="zh-CN"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zh-CN" altLang="en-US" sz="1200" b="0" i="0" u="none" strike="noStrike" kern="1200" dirty="0">
                    <a:solidFill>
                      <a:schemeClr val="tx1"/>
                    </a:solidFill>
                    <a:effectLst/>
                    <a:latin typeface="+mn-lt"/>
                    <a:ea typeface="+mn-ea"/>
                    <a:cs typeface="+mn-cs"/>
                  </a:rPr>
                  <a:t>（该阈值和判断条件是由原有的多普勒反射计实验数据分析总结的。计算前后两个时刻的特征频率的差值，当连续</a:t>
                </a:r>
                <a:r>
                  <a:rPr lang="en-US" sz="1200" b="0" i="0" u="none" strike="noStrike" kern="1200" dirty="0">
                    <a:solidFill>
                      <a:schemeClr val="tx1"/>
                    </a:solidFill>
                    <a:effectLst/>
                    <a:latin typeface="+mn-lt"/>
                    <a:ea typeface="+mn-ea"/>
                    <a:cs typeface="+mn-cs"/>
                  </a:rPr>
                  <a:t>12</a:t>
                </a:r>
                <a:r>
                  <a:rPr lang="zh-CN" altLang="en-US" sz="1200" b="0" i="0" u="none" strike="noStrike" kern="1200" dirty="0">
                    <a:solidFill>
                      <a:schemeClr val="tx1"/>
                    </a:solidFill>
                    <a:effectLst/>
                    <a:latin typeface="+mn-lt"/>
                    <a:ea typeface="+mn-ea"/>
                    <a:cs typeface="+mn-cs"/>
                  </a:rPr>
                  <a:t>个频率差值的绝对值小于</a:t>
                </a:r>
                <a:r>
                  <a:rPr lang="en-US" sz="1200" b="0" i="0" u="none" strike="noStrike" kern="1200" dirty="0">
                    <a:solidFill>
                      <a:schemeClr val="tx1"/>
                    </a:solidFill>
                    <a:effectLst/>
                    <a:latin typeface="+mn-lt"/>
                    <a:ea typeface="+mn-ea"/>
                    <a:cs typeface="+mn-cs"/>
                  </a:rPr>
                  <a:t>8</a:t>
                </a:r>
                <a:r>
                  <a:rPr lang="zh-CN" altLang="en-US" sz="1200" b="0" i="0" u="none" strike="noStrike" kern="1200" dirty="0">
                    <a:solidFill>
                      <a:schemeClr val="tx1"/>
                    </a:solidFill>
                    <a:effectLst/>
                    <a:latin typeface="+mn-lt"/>
                    <a:ea typeface="+mn-ea"/>
                    <a:cs typeface="+mn-cs"/>
                  </a:rPr>
                  <a:t>时，我们判断检测到</a:t>
                </a:r>
                <a:r>
                  <a:rPr lang="en-US" sz="1200" b="0" i="0" u="none" strike="noStrike" kern="1200" dirty="0">
                    <a:solidFill>
                      <a:schemeClr val="tx1"/>
                    </a:solidFill>
                    <a:effectLst/>
                    <a:latin typeface="+mn-lt"/>
                    <a:ea typeface="+mn-ea"/>
                    <a:cs typeface="+mn-cs"/>
                  </a:rPr>
                  <a:t>ECM</a:t>
                </a:r>
                <a:r>
                  <a:rPr lang="zh-CN" altLang="en-US" sz="1200" b="0" i="0" u="none" strike="noStrike" kern="1200" dirty="0">
                    <a:solidFill>
                      <a:schemeClr val="tx1"/>
                    </a:solidFill>
                    <a:effectLst/>
                    <a:latin typeface="+mn-lt"/>
                    <a:ea typeface="+mn-ea"/>
                    <a:cs typeface="+mn-cs"/>
                  </a:rPr>
                  <a:t>（标志</a:t>
                </a:r>
                <a:r>
                  <a:rPr lang="en-US" sz="1200" b="0" i="0" u="none" strike="noStrike" kern="1200" dirty="0">
                    <a:solidFill>
                      <a:schemeClr val="tx1"/>
                    </a:solidFill>
                    <a:effectLst/>
                    <a:latin typeface="+mn-lt"/>
                    <a:ea typeface="+mn-ea"/>
                    <a:cs typeface="+mn-cs"/>
                  </a:rPr>
                  <a:t>I-mode</a:t>
                </a:r>
                <a:r>
                  <a:rPr lang="zh-CN" altLang="en-US" sz="1200" b="0" i="0" u="none" strike="noStrike" kern="1200" dirty="0">
                    <a:solidFill>
                      <a:schemeClr val="tx1"/>
                    </a:solidFill>
                    <a:effectLst/>
                    <a:latin typeface="+mn-lt"/>
                    <a:ea typeface="+mn-ea"/>
                    <a:cs typeface="+mn-cs"/>
                  </a:rPr>
                  <a:t>向</a:t>
                </a:r>
                <a:r>
                  <a:rPr lang="en-US" sz="1200" b="0" i="0" u="none" strike="noStrike" kern="1200" dirty="0">
                    <a:solidFill>
                      <a:schemeClr val="tx1"/>
                    </a:solidFill>
                    <a:effectLst/>
                    <a:latin typeface="+mn-lt"/>
                    <a:ea typeface="+mn-ea"/>
                    <a:cs typeface="+mn-cs"/>
                  </a:rPr>
                  <a:t>H-mode</a:t>
                </a:r>
                <a:r>
                  <a:rPr lang="zh-CN" altLang="en-US" sz="1200" b="0" i="0" u="none" strike="noStrike" kern="1200" dirty="0">
                    <a:solidFill>
                      <a:schemeClr val="tx1"/>
                    </a:solidFill>
                    <a:effectLst/>
                    <a:latin typeface="+mn-lt"/>
                    <a:ea typeface="+mn-ea"/>
                    <a:cs typeface="+mn-cs"/>
                  </a:rPr>
                  <a:t>转换），并触发输出）</a:t>
                </a:r>
                <a:endParaRPr lang="en-US" altLang="zh-CN" sz="1200" b="0" i="0" u="none" strike="noStrike" kern="1200" dirty="0">
                  <a:solidFill>
                    <a:schemeClr val="tx1"/>
                  </a:solidFill>
                  <a:effectLst/>
                  <a:latin typeface="+mn-lt"/>
                  <a:ea typeface="+mn-ea"/>
                  <a:cs typeface="+mn-cs"/>
                </a:endParaRPr>
              </a:p>
              <a:p>
                <a:endParaRPr lang="zh-CN" altLang="en-US" dirty="0"/>
              </a:p>
            </p:txBody>
          </p:sp>
        </mc:Fallback>
      </mc:AlternateContent>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13</a:t>
            </a:fld>
            <a:endParaRPr lang="en-US" altLang="zh-CN"/>
          </a:p>
        </p:txBody>
      </p:sp>
    </p:spTree>
    <p:extLst>
      <p:ext uri="{BB962C8B-B14F-4D97-AF65-F5344CB8AC3E}">
        <p14:creationId xmlns:p14="http://schemas.microsoft.com/office/powerpoint/2010/main" val="10719744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14</a:t>
            </a:fld>
            <a:endParaRPr lang="en-US" altLang="zh-CN"/>
          </a:p>
        </p:txBody>
      </p:sp>
    </p:spTree>
    <p:extLst>
      <p:ext uri="{BB962C8B-B14F-4D97-AF65-F5344CB8AC3E}">
        <p14:creationId xmlns:p14="http://schemas.microsoft.com/office/powerpoint/2010/main" val="1257334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15</a:t>
            </a:fld>
            <a:endParaRPr lang="en-US" altLang="zh-CN"/>
          </a:p>
        </p:txBody>
      </p:sp>
    </p:spTree>
    <p:extLst>
      <p:ext uri="{BB962C8B-B14F-4D97-AF65-F5344CB8AC3E}">
        <p14:creationId xmlns:p14="http://schemas.microsoft.com/office/powerpoint/2010/main" val="6779925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16</a:t>
            </a:fld>
            <a:endParaRPr lang="en-US" altLang="zh-CN"/>
          </a:p>
        </p:txBody>
      </p:sp>
    </p:spTree>
    <p:extLst>
      <p:ext uri="{BB962C8B-B14F-4D97-AF65-F5344CB8AC3E}">
        <p14:creationId xmlns:p14="http://schemas.microsoft.com/office/powerpoint/2010/main" val="36106147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sz="1200" b="0" i="0" kern="1200" dirty="0">
                <a:solidFill>
                  <a:schemeClr val="tx1"/>
                </a:solidFill>
                <a:effectLst/>
                <a:latin typeface="+mn-lt"/>
                <a:ea typeface="+mn-ea"/>
                <a:cs typeface="+mn-cs"/>
              </a:rPr>
              <a:t>在零信号输入条件下，采集系统输出的数字信号进行进一步的数据分析，评估系统的噪声水平。整体而言，该噪声水平属于优良的低噪声水平，满足本设计对微弱信号检测的需求。</a:t>
            </a:r>
            <a:endParaRPr lang="en-US" dirty="0">
              <a:effectLst/>
            </a:endParaRPr>
          </a:p>
          <a:p>
            <a:pPr marL="0" indent="0" algn="l">
              <a:lnSpc>
                <a:spcPct val="100000"/>
              </a:lnSpc>
            </a:pPr>
            <a:endParaRPr lang="en-US" altLang="zh-CN" sz="1200" b="0" i="0" u="none" strike="noStrike" kern="1200" dirty="0">
              <a:solidFill>
                <a:schemeClr val="tx1"/>
              </a:solidFill>
              <a:effectLst/>
              <a:latin typeface="+mn-lt"/>
              <a:ea typeface="+mn-ea"/>
              <a:cs typeface="+mn-cs"/>
            </a:endParaRPr>
          </a:p>
          <a:p>
            <a:pPr marL="0" indent="0" algn="l">
              <a:lnSpc>
                <a:spcPct val="100000"/>
              </a:lnSpc>
            </a:pPr>
            <a:r>
              <a:rPr lang="zh-CN" altLang="en-US" sz="1200" b="0" i="0" u="none" strike="noStrike" kern="1200" dirty="0">
                <a:solidFill>
                  <a:schemeClr val="tx1"/>
                </a:solidFill>
                <a:effectLst/>
                <a:latin typeface="+mn-lt"/>
                <a:ea typeface="+mn-ea"/>
                <a:cs typeface="+mn-cs"/>
              </a:rPr>
              <a:t>输入接近满量程的正弦波信号，由测量数据计算电子学系统的静态性能指标。</a:t>
            </a:r>
            <a:endParaRPr lang="en-US" altLang="zh-CN" sz="1200" b="0" i="0" u="none" strike="noStrike" kern="1200" dirty="0">
              <a:solidFill>
                <a:schemeClr val="tx1"/>
              </a:solidFill>
              <a:effectLst/>
              <a:latin typeface="+mn-lt"/>
              <a:ea typeface="+mn-ea"/>
              <a:cs typeface="+mn-cs"/>
            </a:endParaRPr>
          </a:p>
          <a:p>
            <a:pPr marL="0" indent="0" algn="l">
              <a:lnSpc>
                <a:spcPct val="100000"/>
              </a:lnSpc>
            </a:pPr>
            <a:r>
              <a:rPr lang="zh-CN" altLang="en-US" sz="1200" b="0" i="0" u="none" strike="noStrike" kern="1200" dirty="0">
                <a:solidFill>
                  <a:schemeClr val="tx1"/>
                </a:solidFill>
                <a:effectLst/>
                <a:latin typeface="+mn-lt"/>
                <a:ea typeface="+mn-ea"/>
                <a:cs typeface="+mn-cs"/>
              </a:rPr>
              <a:t>（</a:t>
            </a:r>
            <a:r>
              <a:rPr lang="en-US" sz="1200" b="0" i="0" u="none" strike="noStrike" kern="1200" dirty="0">
                <a:solidFill>
                  <a:schemeClr val="tx1"/>
                </a:solidFill>
                <a:effectLst/>
                <a:latin typeface="+mn-lt"/>
                <a:ea typeface="+mn-ea"/>
                <a:cs typeface="+mn-cs"/>
              </a:rPr>
              <a:t>ADC </a:t>
            </a:r>
            <a:r>
              <a:rPr lang="zh-CN" altLang="en-US" sz="1200" b="0" i="0" u="none" strike="noStrike" kern="1200" dirty="0">
                <a:solidFill>
                  <a:schemeClr val="tx1"/>
                </a:solidFill>
                <a:effectLst/>
                <a:latin typeface="+mn-lt"/>
                <a:ea typeface="+mn-ea"/>
                <a:cs typeface="+mn-cs"/>
              </a:rPr>
              <a:t>实际刻度与理想量化刻度之间存在偏差。理想模数转换器的量化区间宽度均匀一致，各相邻量化电平间距为固定标准量化步长；而实际</a:t>
            </a:r>
            <a:r>
              <a:rPr lang="en-US" sz="1200" b="0" i="0" u="none" strike="noStrike" kern="1200" dirty="0">
                <a:solidFill>
                  <a:schemeClr val="tx1"/>
                </a:solidFill>
                <a:effectLst/>
                <a:latin typeface="+mn-lt"/>
                <a:ea typeface="+mn-ea"/>
                <a:cs typeface="+mn-cs"/>
              </a:rPr>
              <a:t> ADC </a:t>
            </a:r>
            <a:r>
              <a:rPr lang="zh-CN" altLang="en-US" sz="1200" b="0" i="0" u="none" strike="noStrike" kern="1200" dirty="0">
                <a:solidFill>
                  <a:schemeClr val="tx1"/>
                </a:solidFill>
                <a:effectLst/>
                <a:latin typeface="+mn-lt"/>
                <a:ea typeface="+mn-ea"/>
                <a:cs typeface="+mn-cs"/>
              </a:rPr>
              <a:t>受器件工艺、电路失调与非线性影响，相邻量化电平的实际间距相对理想步长存在偏离，该类最大偏差即为</a:t>
            </a:r>
            <a:r>
              <a:rPr lang="en-US" sz="1200" b="0" i="0" u="none" strike="noStrike" kern="1200" dirty="0">
                <a:solidFill>
                  <a:schemeClr val="tx1"/>
                </a:solidFill>
                <a:effectLst/>
                <a:latin typeface="+mn-lt"/>
                <a:ea typeface="+mn-ea"/>
                <a:cs typeface="+mn-cs"/>
              </a:rPr>
              <a:t>DNL</a:t>
            </a:r>
            <a:r>
              <a:rPr lang="zh-CN" altLang="en-US" sz="1200" b="0" i="0" u="none" strike="noStrike" kern="1200" dirty="0">
                <a:solidFill>
                  <a:schemeClr val="tx1"/>
                </a:solidFill>
                <a:effectLst/>
                <a:latin typeface="+mn-lt"/>
                <a:ea typeface="+mn-ea"/>
                <a:cs typeface="+mn-cs"/>
              </a:rPr>
              <a:t>，它反映了</a:t>
            </a:r>
            <a:r>
              <a:rPr lang="en-US" sz="1200" b="0" i="0" u="none" strike="noStrike" kern="1200" dirty="0">
                <a:solidFill>
                  <a:schemeClr val="tx1"/>
                </a:solidFill>
                <a:effectLst/>
                <a:latin typeface="+mn-lt"/>
                <a:ea typeface="+mn-ea"/>
                <a:cs typeface="+mn-cs"/>
              </a:rPr>
              <a:t>ADC</a:t>
            </a:r>
            <a:r>
              <a:rPr lang="zh-CN" altLang="en-US" sz="1200" b="0" i="0" u="none" strike="noStrike" kern="1200" dirty="0">
                <a:solidFill>
                  <a:schemeClr val="tx1"/>
                </a:solidFill>
                <a:effectLst/>
                <a:latin typeface="+mn-lt"/>
                <a:ea typeface="+mn-ea"/>
                <a:cs typeface="+mn-cs"/>
              </a:rPr>
              <a:t>码宽的均匀度。此外，实际量化电平整体偏离理想基准拟合曲线，累积产生整体偏移误差，该类最大累积偏差即为</a:t>
            </a:r>
            <a:r>
              <a:rPr lang="en-US" sz="1200" b="0" i="0" u="none" strike="noStrike" kern="1200" dirty="0">
                <a:solidFill>
                  <a:schemeClr val="tx1"/>
                </a:solidFill>
                <a:effectLst/>
                <a:latin typeface="+mn-lt"/>
                <a:ea typeface="+mn-ea"/>
                <a:cs typeface="+mn-cs"/>
              </a:rPr>
              <a:t>INL</a:t>
            </a:r>
            <a:r>
              <a:rPr lang="zh-CN" altLang="en-US" sz="1200" b="0" i="0" u="none" strike="noStrike" kern="1200" dirty="0">
                <a:solidFill>
                  <a:schemeClr val="tx1"/>
                </a:solidFill>
                <a:effectLst/>
                <a:latin typeface="+mn-lt"/>
                <a:ea typeface="+mn-ea"/>
                <a:cs typeface="+mn-cs"/>
              </a:rPr>
              <a:t>，它反映了</a:t>
            </a:r>
            <a:r>
              <a:rPr lang="en-US" sz="1200" b="0" i="0" u="none" strike="noStrike" kern="1200" dirty="0">
                <a:solidFill>
                  <a:schemeClr val="tx1"/>
                </a:solidFill>
                <a:effectLst/>
                <a:latin typeface="+mn-lt"/>
                <a:ea typeface="+mn-ea"/>
                <a:cs typeface="+mn-cs"/>
              </a:rPr>
              <a:t>ADC</a:t>
            </a:r>
            <a:r>
              <a:rPr lang="zh-CN" altLang="en-US" sz="1200" b="0" i="0" u="none" strike="noStrike" kern="1200" dirty="0">
                <a:solidFill>
                  <a:schemeClr val="tx1"/>
                </a:solidFill>
                <a:effectLst/>
                <a:latin typeface="+mn-lt"/>
                <a:ea typeface="+mn-ea"/>
                <a:cs typeface="+mn-cs"/>
              </a:rPr>
              <a:t>整体的线性度）</a:t>
            </a:r>
            <a:endParaRPr lang="en-US" altLang="zh-CN" sz="1200" b="0" i="0" u="none" strike="noStrike" kern="1200" dirty="0">
              <a:solidFill>
                <a:schemeClr val="tx1"/>
              </a:solidFill>
              <a:effectLst/>
              <a:latin typeface="+mn-lt"/>
              <a:ea typeface="+mn-ea"/>
              <a:cs typeface="+mn-cs"/>
            </a:endParaRPr>
          </a:p>
          <a:p>
            <a:r>
              <a:rPr lang="zh-CN" altLang="en-US" sz="1200" b="0" i="0" u="none" strike="noStrike" kern="1200" dirty="0">
                <a:solidFill>
                  <a:schemeClr val="tx1"/>
                </a:solidFill>
                <a:effectLst/>
                <a:latin typeface="+mn-lt"/>
                <a:ea typeface="+mn-ea"/>
                <a:cs typeface="+mn-cs"/>
              </a:rPr>
              <a:t>两通道的</a:t>
            </a:r>
            <a:r>
              <a:rPr lang="en-US" sz="1200" b="0" i="0" u="none" strike="noStrike" kern="1200" dirty="0">
                <a:solidFill>
                  <a:schemeClr val="tx1"/>
                </a:solidFill>
                <a:effectLst/>
                <a:latin typeface="+mn-lt"/>
                <a:ea typeface="+mn-ea"/>
                <a:cs typeface="+mn-cs"/>
              </a:rPr>
              <a:t>DNL</a:t>
            </a:r>
            <a:r>
              <a:rPr lang="zh-CN" altLang="en-US" sz="1200" b="0" i="0" u="none" strike="noStrike" kern="1200" dirty="0">
                <a:solidFill>
                  <a:schemeClr val="tx1"/>
                </a:solidFill>
                <a:effectLst/>
                <a:latin typeface="+mn-lt"/>
                <a:ea typeface="+mn-ea"/>
                <a:cs typeface="+mn-cs"/>
              </a:rPr>
              <a:t>绝对值均小于</a:t>
            </a:r>
            <a:r>
              <a:rPr lang="en-US" sz="1200" b="0" i="0" u="none" strike="noStrike" kern="1200" dirty="0">
                <a:solidFill>
                  <a:schemeClr val="tx1"/>
                </a:solidFill>
                <a:effectLst/>
                <a:latin typeface="+mn-lt"/>
                <a:ea typeface="+mn-ea"/>
                <a:cs typeface="+mn-cs"/>
              </a:rPr>
              <a:t>0.2 LSB</a:t>
            </a:r>
            <a:r>
              <a:rPr lang="zh-CN" altLang="en-US" sz="1200" b="0" i="0" u="none" strike="noStrike" kern="1200" dirty="0">
                <a:solidFill>
                  <a:schemeClr val="tx1"/>
                </a:solidFill>
                <a:effectLst/>
                <a:latin typeface="+mn-lt"/>
                <a:ea typeface="+mn-ea"/>
                <a:cs typeface="+mn-cs"/>
              </a:rPr>
              <a:t>，优于</a:t>
            </a:r>
            <a:r>
              <a:rPr lang="en-US" sz="1200" b="0" i="0" u="none" strike="noStrike" kern="1200" dirty="0">
                <a:solidFill>
                  <a:schemeClr val="tx1"/>
                </a:solidFill>
                <a:effectLst/>
                <a:latin typeface="+mn-lt"/>
                <a:ea typeface="+mn-ea"/>
                <a:cs typeface="+mn-cs"/>
              </a:rPr>
              <a:t>ADC</a:t>
            </a:r>
            <a:r>
              <a:rPr lang="zh-CN" altLang="en-US" sz="1200" b="0" i="0" u="none" strike="noStrike" kern="1200" dirty="0">
                <a:solidFill>
                  <a:schemeClr val="tx1"/>
                </a:solidFill>
                <a:effectLst/>
                <a:latin typeface="+mn-lt"/>
                <a:ea typeface="+mn-ea"/>
                <a:cs typeface="+mn-cs"/>
              </a:rPr>
              <a:t>数据手册中的</a:t>
            </a:r>
            <a:r>
              <a:rPr lang="en-US" sz="1200" b="0" i="0" u="none" strike="noStrike" kern="1200" dirty="0">
                <a:solidFill>
                  <a:schemeClr val="tx1"/>
                </a:solidFill>
                <a:effectLst/>
                <a:latin typeface="+mn-lt"/>
                <a:ea typeface="+mn-ea"/>
                <a:cs typeface="+mn-cs"/>
              </a:rPr>
              <a:t>±0.5 LSB</a:t>
            </a:r>
            <a:r>
              <a:rPr lang="zh-CN" altLang="en-US" sz="1200" b="0" i="0" u="none" strike="noStrike" kern="1200" dirty="0">
                <a:solidFill>
                  <a:schemeClr val="tx1"/>
                </a:solidFill>
                <a:effectLst/>
                <a:latin typeface="+mn-lt"/>
                <a:ea typeface="+mn-ea"/>
                <a:cs typeface="+mn-cs"/>
              </a:rPr>
              <a:t>典型值，该</a:t>
            </a:r>
            <a:r>
              <a:rPr lang="en-US" sz="1200" b="0" i="0" u="none" strike="noStrike" kern="1200" dirty="0">
                <a:solidFill>
                  <a:schemeClr val="tx1"/>
                </a:solidFill>
                <a:effectLst/>
                <a:latin typeface="+mn-lt"/>
                <a:ea typeface="+mn-ea"/>
                <a:cs typeface="+mn-cs"/>
              </a:rPr>
              <a:t>ADC</a:t>
            </a:r>
            <a:r>
              <a:rPr lang="zh-CN" altLang="en-US" sz="1200" b="0" i="0" u="none" strike="noStrike" kern="1200" dirty="0">
                <a:solidFill>
                  <a:schemeClr val="tx1"/>
                </a:solidFill>
                <a:effectLst/>
                <a:latin typeface="+mn-lt"/>
                <a:ea typeface="+mn-ea"/>
                <a:cs typeface="+mn-cs"/>
              </a:rPr>
              <a:t>微分非线性良好。</a:t>
            </a:r>
            <a:endParaRPr lang="en-US" sz="1200" b="0" i="0" u="none" strike="noStrike" kern="1200" dirty="0">
              <a:solidFill>
                <a:schemeClr val="tx1"/>
              </a:solidFill>
              <a:effectLst/>
              <a:latin typeface="+mn-lt"/>
              <a:ea typeface="+mn-ea"/>
              <a:cs typeface="+mn-cs"/>
            </a:endParaRPr>
          </a:p>
          <a:p>
            <a:r>
              <a:rPr lang="en-US" sz="1200" b="0" i="0" u="none" strike="noStrike" kern="1200" dirty="0">
                <a:solidFill>
                  <a:schemeClr val="tx1"/>
                </a:solidFill>
                <a:effectLst/>
                <a:latin typeface="+mn-lt"/>
                <a:ea typeface="+mn-ea"/>
                <a:cs typeface="+mn-cs"/>
              </a:rPr>
              <a:t>I</a:t>
            </a:r>
            <a:r>
              <a:rPr lang="zh-CN" altLang="en-US" sz="1200" b="0" i="0" u="none" strike="noStrike" kern="1200" dirty="0">
                <a:solidFill>
                  <a:schemeClr val="tx1"/>
                </a:solidFill>
                <a:effectLst/>
                <a:latin typeface="+mn-lt"/>
                <a:ea typeface="+mn-ea"/>
                <a:cs typeface="+mn-cs"/>
              </a:rPr>
              <a:t>路和</a:t>
            </a:r>
            <a:r>
              <a:rPr lang="en-US" sz="1200" b="0" i="0" u="none" strike="noStrike" kern="1200" dirty="0">
                <a:solidFill>
                  <a:schemeClr val="tx1"/>
                </a:solidFill>
                <a:effectLst/>
                <a:latin typeface="+mn-lt"/>
                <a:ea typeface="+mn-ea"/>
                <a:cs typeface="+mn-cs"/>
              </a:rPr>
              <a:t>Q</a:t>
            </a:r>
            <a:r>
              <a:rPr lang="zh-CN" altLang="en-US" sz="1200" b="0" i="0" u="none" strike="noStrike" kern="1200" dirty="0">
                <a:solidFill>
                  <a:schemeClr val="tx1"/>
                </a:solidFill>
                <a:effectLst/>
                <a:latin typeface="+mn-lt"/>
                <a:ea typeface="+mn-ea"/>
                <a:cs typeface="+mn-cs"/>
              </a:rPr>
              <a:t>路的</a:t>
            </a:r>
            <a:r>
              <a:rPr lang="en-US" sz="1200" b="0" i="0" u="none" strike="noStrike" kern="1200" dirty="0">
                <a:solidFill>
                  <a:schemeClr val="tx1"/>
                </a:solidFill>
                <a:effectLst/>
                <a:latin typeface="+mn-lt"/>
                <a:ea typeface="+mn-ea"/>
                <a:cs typeface="+mn-cs"/>
              </a:rPr>
              <a:t>INL</a:t>
            </a:r>
            <a:r>
              <a:rPr lang="zh-CN" altLang="en-US" sz="1200" b="0" i="0" u="none" strike="noStrike" kern="1200" dirty="0">
                <a:solidFill>
                  <a:schemeClr val="tx1"/>
                </a:solidFill>
                <a:effectLst/>
                <a:latin typeface="+mn-lt"/>
                <a:ea typeface="+mn-ea"/>
                <a:cs typeface="+mn-cs"/>
              </a:rPr>
              <a:t>最大值分别约为</a:t>
            </a:r>
            <a:r>
              <a:rPr lang="en-US" sz="1200" b="0" i="0" u="none" strike="noStrike" kern="1200" dirty="0">
                <a:solidFill>
                  <a:schemeClr val="tx1"/>
                </a:solidFill>
                <a:effectLst/>
                <a:latin typeface="+mn-lt"/>
                <a:ea typeface="+mn-ea"/>
                <a:cs typeface="+mn-cs"/>
              </a:rPr>
              <a:t> -1.5 LSB </a:t>
            </a:r>
            <a:r>
              <a:rPr lang="zh-CN" altLang="en-US" sz="1200" b="0" i="0" u="none" strike="noStrike" kern="1200" dirty="0">
                <a:solidFill>
                  <a:schemeClr val="tx1"/>
                </a:solidFill>
                <a:effectLst/>
                <a:latin typeface="+mn-lt"/>
                <a:ea typeface="+mn-ea"/>
                <a:cs typeface="+mn-cs"/>
              </a:rPr>
              <a:t>和</a:t>
            </a:r>
            <a:r>
              <a:rPr lang="en-US" sz="1200" b="0" i="0" u="none" strike="noStrike" kern="1200" dirty="0">
                <a:solidFill>
                  <a:schemeClr val="tx1"/>
                </a:solidFill>
                <a:effectLst/>
                <a:latin typeface="+mn-lt"/>
                <a:ea typeface="+mn-ea"/>
                <a:cs typeface="+mn-cs"/>
              </a:rPr>
              <a:t> +1.0 LSB</a:t>
            </a:r>
            <a:r>
              <a:rPr lang="zh-CN" altLang="en-US" sz="1200" b="0" i="0" u="none" strike="noStrike" kern="1200" dirty="0">
                <a:solidFill>
                  <a:schemeClr val="tx1"/>
                </a:solidFill>
                <a:effectLst/>
                <a:latin typeface="+mn-lt"/>
                <a:ea typeface="+mn-ea"/>
                <a:cs typeface="+mn-cs"/>
              </a:rPr>
              <a:t>。该值略高于</a:t>
            </a:r>
            <a:r>
              <a:rPr lang="en-US" sz="1200" b="0" i="0" u="none" strike="noStrike" kern="1200" dirty="0">
                <a:solidFill>
                  <a:schemeClr val="tx1"/>
                </a:solidFill>
                <a:effectLst/>
                <a:latin typeface="+mn-lt"/>
                <a:ea typeface="+mn-ea"/>
                <a:cs typeface="+mn-cs"/>
              </a:rPr>
              <a:t>LTC2141</a:t>
            </a:r>
            <a:r>
              <a:rPr lang="zh-CN" altLang="en-US" sz="1200" b="0" i="0" u="none" strike="noStrike" kern="1200" dirty="0">
                <a:solidFill>
                  <a:schemeClr val="tx1"/>
                </a:solidFill>
                <a:effectLst/>
                <a:latin typeface="+mn-lt"/>
                <a:ea typeface="+mn-ea"/>
                <a:cs typeface="+mn-cs"/>
              </a:rPr>
              <a:t>的</a:t>
            </a:r>
            <a:r>
              <a:rPr lang="en-US" sz="1200" b="0" i="0" u="none" strike="noStrike" kern="1200" dirty="0">
                <a:solidFill>
                  <a:schemeClr val="tx1"/>
                </a:solidFill>
                <a:effectLst/>
                <a:latin typeface="+mn-lt"/>
                <a:ea typeface="+mn-ea"/>
                <a:cs typeface="+mn-cs"/>
              </a:rPr>
              <a:t>INL</a:t>
            </a:r>
            <a:r>
              <a:rPr lang="zh-CN" altLang="en-US" sz="1200" b="0" i="0" u="none" strike="noStrike" kern="1200" dirty="0">
                <a:solidFill>
                  <a:schemeClr val="tx1"/>
                </a:solidFill>
                <a:effectLst/>
                <a:latin typeface="+mn-lt"/>
                <a:ea typeface="+mn-ea"/>
                <a:cs typeface="+mn-cs"/>
              </a:rPr>
              <a:t>典型值，可能是由于系统未经精确定标，</a:t>
            </a:r>
            <a:r>
              <a:rPr lang="en-US" sz="1200" b="0" i="0" u="none" strike="noStrike" kern="1200" dirty="0">
                <a:solidFill>
                  <a:schemeClr val="tx1"/>
                </a:solidFill>
                <a:effectLst/>
                <a:latin typeface="+mn-lt"/>
                <a:ea typeface="+mn-ea"/>
                <a:cs typeface="+mn-cs"/>
              </a:rPr>
              <a:t>ADC</a:t>
            </a:r>
            <a:r>
              <a:rPr lang="zh-CN" altLang="en-US" sz="1200" b="0" i="0" u="none" strike="noStrike" kern="1200" dirty="0">
                <a:solidFill>
                  <a:schemeClr val="tx1"/>
                </a:solidFill>
                <a:effectLst/>
                <a:latin typeface="+mn-lt"/>
                <a:ea typeface="+mn-ea"/>
                <a:cs typeface="+mn-cs"/>
              </a:rPr>
              <a:t>前端的模拟信号幅度估算存在着一定误差；或试样本容量（</a:t>
            </a:r>
            <a:r>
              <a:rPr lang="en-US" sz="1200" b="0" i="0" u="none" strike="noStrike" kern="1200" dirty="0">
                <a:solidFill>
                  <a:schemeClr val="tx1"/>
                </a:solidFill>
                <a:effectLst/>
                <a:latin typeface="+mn-lt"/>
                <a:ea typeface="+mn-ea"/>
                <a:cs typeface="+mn-cs"/>
              </a:rPr>
              <a:t>16384</a:t>
            </a:r>
            <a:r>
              <a:rPr lang="zh-CN" altLang="en-US" sz="1200" b="0" i="0" u="none" strike="noStrike" kern="1200" dirty="0">
                <a:solidFill>
                  <a:schemeClr val="tx1"/>
                </a:solidFill>
                <a:effectLst/>
                <a:latin typeface="+mn-lt"/>
                <a:ea typeface="+mn-ea"/>
                <a:cs typeface="+mn-cs"/>
              </a:rPr>
              <a:t>点）对于</a:t>
            </a:r>
            <a:r>
              <a:rPr lang="en-US" sz="1200" b="0" i="0" u="none" strike="noStrike" kern="1200" dirty="0">
                <a:solidFill>
                  <a:schemeClr val="tx1"/>
                </a:solidFill>
                <a:effectLst/>
                <a:latin typeface="+mn-lt"/>
                <a:ea typeface="+mn-ea"/>
                <a:cs typeface="+mn-cs"/>
              </a:rPr>
              <a:t>14</a:t>
            </a:r>
            <a:r>
              <a:rPr lang="zh-CN" altLang="en-US" sz="1200" b="0" i="0" u="none" strike="noStrike" kern="1200" dirty="0">
                <a:solidFill>
                  <a:schemeClr val="tx1"/>
                </a:solidFill>
                <a:effectLst/>
                <a:latin typeface="+mn-lt"/>
                <a:ea typeface="+mn-ea"/>
                <a:cs typeface="+mn-cs"/>
              </a:rPr>
              <a:t>位</a:t>
            </a:r>
            <a:r>
              <a:rPr lang="en-US" sz="1200" b="0" i="0" u="none" strike="noStrike" kern="1200" dirty="0">
                <a:solidFill>
                  <a:schemeClr val="tx1"/>
                </a:solidFill>
                <a:effectLst/>
                <a:latin typeface="+mn-lt"/>
                <a:ea typeface="+mn-ea"/>
                <a:cs typeface="+mn-cs"/>
              </a:rPr>
              <a:t>ADC</a:t>
            </a:r>
            <a:r>
              <a:rPr lang="zh-CN" altLang="en-US" sz="1200" b="0" i="0" u="none" strike="noStrike" kern="1200" dirty="0">
                <a:solidFill>
                  <a:schemeClr val="tx1"/>
                </a:solidFill>
                <a:effectLst/>
                <a:latin typeface="+mn-lt"/>
                <a:ea typeface="+mn-ea"/>
                <a:cs typeface="+mn-cs"/>
              </a:rPr>
              <a:t>的全码范围（</a:t>
            </a:r>
            <a:r>
              <a:rPr lang="en-US" sz="1200" b="0" i="0" u="none" strike="noStrike" kern="1200" dirty="0">
                <a:solidFill>
                  <a:schemeClr val="tx1"/>
                </a:solidFill>
                <a:effectLst/>
                <a:latin typeface="+mn-lt"/>
                <a:ea typeface="+mn-ea"/>
                <a:cs typeface="+mn-cs"/>
              </a:rPr>
              <a:t>16384</a:t>
            </a:r>
            <a:r>
              <a:rPr lang="zh-CN" altLang="en-US" sz="1200" b="0" i="0" u="none" strike="noStrike" kern="1200" dirty="0">
                <a:solidFill>
                  <a:schemeClr val="tx1"/>
                </a:solidFill>
                <a:effectLst/>
                <a:latin typeface="+mn-lt"/>
                <a:ea typeface="+mn-ea"/>
                <a:cs typeface="+mn-cs"/>
              </a:rPr>
              <a:t>个码）而言略显不足，统计涨落可能影响极端值的准确性。</a:t>
            </a:r>
            <a:endParaRPr lang="en-US" sz="1200" b="0" i="0" u="none" strike="noStrike" kern="1200" dirty="0">
              <a:solidFill>
                <a:schemeClr val="tx1"/>
              </a:solidFill>
              <a:effectLst/>
              <a:latin typeface="+mn-lt"/>
              <a:ea typeface="+mn-ea"/>
              <a:cs typeface="+mn-cs"/>
            </a:endParaRPr>
          </a:p>
          <a:p>
            <a:r>
              <a:rPr lang="zh-CN" altLang="en-US" sz="1200" b="0" i="0" u="none" strike="noStrike" kern="1200" dirty="0">
                <a:solidFill>
                  <a:schemeClr val="tx1"/>
                </a:solidFill>
                <a:effectLst/>
                <a:latin typeface="+mn-lt"/>
                <a:ea typeface="+mn-ea"/>
                <a:cs typeface="+mn-cs"/>
              </a:rPr>
              <a:t>综合来看，在当前测试条件下，</a:t>
            </a:r>
            <a:r>
              <a:rPr lang="en-US" sz="1200" b="0" i="0" u="none" strike="noStrike" kern="1200" dirty="0">
                <a:solidFill>
                  <a:schemeClr val="tx1"/>
                </a:solidFill>
                <a:effectLst/>
                <a:latin typeface="+mn-lt"/>
                <a:ea typeface="+mn-ea"/>
                <a:cs typeface="+mn-cs"/>
              </a:rPr>
              <a:t>ADC</a:t>
            </a:r>
            <a:r>
              <a:rPr lang="zh-CN" altLang="en-US" sz="1200" b="0" i="0" u="none" strike="noStrike" kern="1200" dirty="0">
                <a:solidFill>
                  <a:schemeClr val="tx1"/>
                </a:solidFill>
                <a:effectLst/>
                <a:latin typeface="+mn-lt"/>
                <a:ea typeface="+mn-ea"/>
                <a:cs typeface="+mn-cs"/>
              </a:rPr>
              <a:t>的动态范围与线性度足以支撑系统对信号的精确采集需求。</a:t>
            </a:r>
            <a:endParaRPr lang="en-US" sz="1200" b="0" i="0" u="none" strike="noStrike" kern="1200" dirty="0">
              <a:solidFill>
                <a:schemeClr val="tx1"/>
              </a:solidFill>
              <a:effectLst/>
              <a:latin typeface="+mn-lt"/>
              <a:ea typeface="+mn-ea"/>
              <a:cs typeface="+mn-cs"/>
            </a:endParaRP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17</a:t>
            </a:fld>
            <a:endParaRPr lang="en-US" altLang="zh-CN"/>
          </a:p>
        </p:txBody>
      </p:sp>
    </p:spTree>
    <p:extLst>
      <p:ext uri="{BB962C8B-B14F-4D97-AF65-F5344CB8AC3E}">
        <p14:creationId xmlns:p14="http://schemas.microsoft.com/office/powerpoint/2010/main" val="39618054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indent="0" algn="l">
              <a:lnSpc>
                <a:spcPct val="100000"/>
              </a:lnSpc>
            </a:pPr>
            <a:r>
              <a:rPr lang="zh-CN" altLang="en-US" sz="1200" dirty="0">
                <a:latin typeface="微软雅黑" panose="020B0503020204020204" pitchFamily="34" charset="-122"/>
                <a:ea typeface="微软雅黑" panose="020B0503020204020204" pitchFamily="34" charset="-122"/>
              </a:rPr>
              <a:t>对固件算法中的各个模块做单独的时序仿真测试，验证各算法模块功能正常，并估算时序延迟时间。</a:t>
            </a:r>
            <a:endParaRPr lang="en-US" altLang="zh-CN" sz="1200" dirty="0">
              <a:latin typeface="微软雅黑" panose="020B0503020204020204" pitchFamily="34" charset="-122"/>
              <a:ea typeface="微软雅黑" panose="020B0503020204020204" pitchFamily="34" charset="-122"/>
            </a:endParaRPr>
          </a:p>
          <a:p>
            <a:pPr marL="0" indent="0" algn="l">
              <a:lnSpc>
                <a:spcPct val="100000"/>
              </a:lnSpc>
            </a:pPr>
            <a:r>
              <a:rPr lang="zh-CN" altLang="en-US" sz="1200" b="0" i="0" u="none" strike="noStrike" dirty="0">
                <a:solidFill>
                  <a:srgbClr val="000000"/>
                </a:solidFill>
                <a:latin typeface="微软雅黑" panose="020B0503020204020204" pitchFamily="34" charset="-122"/>
                <a:ea typeface="微软雅黑" panose="020B0503020204020204" pitchFamily="34" charset="-122"/>
              </a:rPr>
              <a:t>对算法流程进行整体仿真，验证了算法可行性。</a:t>
            </a:r>
            <a:endParaRPr lang="en-US" altLang="zh-CN" sz="1200" b="0" i="0" u="none" strike="noStrike" dirty="0">
              <a:solidFill>
                <a:srgbClr val="000000"/>
              </a:solidFill>
              <a:latin typeface="微软雅黑" panose="020B0503020204020204" pitchFamily="34" charset="-122"/>
              <a:ea typeface="微软雅黑" panose="020B0503020204020204" pitchFamily="34" charset="-122"/>
            </a:endParaRPr>
          </a:p>
          <a:p>
            <a:pPr marL="0" indent="0" algn="l">
              <a:lnSpc>
                <a:spcPct val="100000"/>
              </a:lnSpc>
            </a:pPr>
            <a:r>
              <a:rPr lang="zh-CN" altLang="en-US" sz="1200" b="0" i="0" u="none" strike="noStrike" dirty="0">
                <a:solidFill>
                  <a:srgbClr val="000000"/>
                </a:solidFill>
                <a:latin typeface="微软雅黑" panose="020B0503020204020204" pitchFamily="34" charset="-122"/>
                <a:ea typeface="微软雅黑" panose="020B0503020204020204" pitchFamily="34" charset="-122"/>
              </a:rPr>
              <a:t>（</a:t>
            </a:r>
            <a:r>
              <a:rPr lang="zh-CN" altLang="en-US" sz="1200" b="0" i="0" u="none" strike="noStrike" kern="1200" dirty="0">
                <a:solidFill>
                  <a:schemeClr val="tx1"/>
                </a:solidFill>
                <a:effectLst/>
                <a:latin typeface="+mn-lt"/>
                <a:ea typeface="+mn-ea"/>
                <a:cs typeface="+mn-cs"/>
              </a:rPr>
              <a:t>数据开始采集后，首先经历约</a:t>
            </a:r>
            <a:r>
              <a:rPr lang="en-US" sz="1200" b="0" i="0" u="none" strike="noStrike" kern="1200" dirty="0">
                <a:solidFill>
                  <a:schemeClr val="tx1"/>
                </a:solidFill>
                <a:effectLst/>
                <a:latin typeface="+mn-lt"/>
                <a:ea typeface="+mn-ea"/>
                <a:cs typeface="+mn-cs"/>
              </a:rPr>
              <a:t>0.4ms</a:t>
            </a:r>
            <a:r>
              <a:rPr lang="zh-CN" altLang="en-US" sz="1200" b="0" i="0" u="none" strike="noStrike" kern="1200" dirty="0">
                <a:solidFill>
                  <a:schemeClr val="tx1"/>
                </a:solidFill>
                <a:effectLst/>
                <a:latin typeface="+mn-lt"/>
                <a:ea typeface="+mn-ea"/>
                <a:cs typeface="+mn-cs"/>
              </a:rPr>
              <a:t>的准备时间，这段时间系统进行了基线运算，根据采集的前</a:t>
            </a:r>
            <a:r>
              <a:rPr lang="en-US" sz="1200" b="0" i="0" u="none" strike="noStrike" kern="1200" dirty="0">
                <a:solidFill>
                  <a:schemeClr val="tx1"/>
                </a:solidFill>
                <a:effectLst/>
                <a:latin typeface="+mn-lt"/>
                <a:ea typeface="+mn-ea"/>
                <a:cs typeface="+mn-cs"/>
              </a:rPr>
              <a:t>4096</a:t>
            </a:r>
            <a:r>
              <a:rPr lang="zh-CN" altLang="en-US" sz="1200" b="0" i="0" u="none" strike="noStrike" kern="1200" dirty="0">
                <a:solidFill>
                  <a:schemeClr val="tx1"/>
                </a:solidFill>
                <a:effectLst/>
                <a:latin typeface="+mn-lt"/>
                <a:ea typeface="+mn-ea"/>
                <a:cs typeface="+mn-cs"/>
              </a:rPr>
              <a:t>个数据计算信号基线值。随后数据进行基线处理、相位提取、差分运算并存入缓冲存储器</a:t>
            </a:r>
            <a:r>
              <a:rPr lang="en-US" sz="1200" b="0" i="0" u="none" strike="noStrike" kern="1200" dirty="0">
                <a:solidFill>
                  <a:schemeClr val="tx1"/>
                </a:solidFill>
                <a:effectLst/>
                <a:latin typeface="+mn-lt"/>
                <a:ea typeface="+mn-ea"/>
                <a:cs typeface="+mn-cs"/>
              </a:rPr>
              <a:t>ram</a:t>
            </a:r>
            <a:r>
              <a:rPr lang="zh-CN" altLang="en-US" sz="1200" b="0" i="0" u="none" strike="noStrike" kern="1200" dirty="0">
                <a:solidFill>
                  <a:schemeClr val="tx1"/>
                </a:solidFill>
                <a:effectLst/>
                <a:latin typeface="+mn-lt"/>
                <a:ea typeface="+mn-ea"/>
                <a:cs typeface="+mn-cs"/>
              </a:rPr>
              <a:t>；每储满</a:t>
            </a:r>
            <a:r>
              <a:rPr lang="en-US" sz="1200" b="0" i="0" u="none" strike="noStrike" kern="1200" dirty="0">
                <a:solidFill>
                  <a:schemeClr val="tx1"/>
                </a:solidFill>
                <a:effectLst/>
                <a:latin typeface="+mn-lt"/>
                <a:ea typeface="+mn-ea"/>
                <a:cs typeface="+mn-cs"/>
              </a:rPr>
              <a:t>4096</a:t>
            </a:r>
            <a:r>
              <a:rPr lang="zh-CN" altLang="en-US" sz="1200" b="0" i="0" u="none" strike="noStrike" kern="1200" dirty="0">
                <a:solidFill>
                  <a:schemeClr val="tx1"/>
                </a:solidFill>
                <a:effectLst/>
                <a:latin typeface="+mn-lt"/>
                <a:ea typeface="+mn-ea"/>
                <a:cs typeface="+mn-cs"/>
              </a:rPr>
              <a:t>个数据进行一次</a:t>
            </a:r>
            <a:r>
              <a:rPr lang="en-US" sz="1200" b="0" i="0" u="none" strike="noStrike" kern="1200" dirty="0">
                <a:solidFill>
                  <a:schemeClr val="tx1"/>
                </a:solidFill>
                <a:effectLst/>
                <a:latin typeface="+mn-lt"/>
                <a:ea typeface="+mn-ea"/>
                <a:cs typeface="+mn-cs"/>
              </a:rPr>
              <a:t>FFT</a:t>
            </a:r>
            <a:r>
              <a:rPr lang="zh-CN" altLang="en-US" sz="1200" b="0" i="0" u="none" strike="noStrike" kern="1200" dirty="0">
                <a:solidFill>
                  <a:schemeClr val="tx1"/>
                </a:solidFill>
                <a:effectLst/>
                <a:latin typeface="+mn-lt"/>
                <a:ea typeface="+mn-ea"/>
                <a:cs typeface="+mn-cs"/>
              </a:rPr>
              <a:t>运算，得到的频率谱数据</a:t>
            </a:r>
            <a:r>
              <a:rPr lang="en-US" sz="1200" b="0" i="0" u="none" strike="noStrike" kern="1200" dirty="0" err="1">
                <a:solidFill>
                  <a:schemeClr val="tx1"/>
                </a:solidFill>
                <a:effectLst/>
                <a:latin typeface="+mn-lt"/>
                <a:ea typeface="+mn-ea"/>
                <a:cs typeface="+mn-cs"/>
              </a:rPr>
              <a:t>fft_m_data_tdata</a:t>
            </a:r>
            <a:r>
              <a:rPr lang="zh-CN" altLang="en-US" sz="1200" b="0" i="0" u="none" strike="noStrike" kern="1200" dirty="0">
                <a:solidFill>
                  <a:schemeClr val="tx1"/>
                </a:solidFill>
                <a:effectLst/>
                <a:latin typeface="+mn-lt"/>
                <a:ea typeface="+mn-ea"/>
                <a:cs typeface="+mn-cs"/>
              </a:rPr>
              <a:t>会做数据处理找出频谱幅度最大值</a:t>
            </a:r>
            <a:r>
              <a:rPr lang="en-US" sz="1200" b="0" i="0" u="none" strike="noStrike" kern="1200" dirty="0" err="1">
                <a:solidFill>
                  <a:schemeClr val="tx1"/>
                </a:solidFill>
                <a:effectLst/>
                <a:latin typeface="+mn-lt"/>
                <a:ea typeface="+mn-ea"/>
                <a:cs typeface="+mn-cs"/>
              </a:rPr>
              <a:t>mag_max</a:t>
            </a:r>
            <a:r>
              <a:rPr lang="zh-CN" altLang="en-US" sz="1200" b="0" i="0" u="none" strike="noStrike" kern="1200" dirty="0">
                <a:solidFill>
                  <a:schemeClr val="tx1"/>
                </a:solidFill>
                <a:effectLst/>
                <a:latin typeface="+mn-lt"/>
                <a:ea typeface="+mn-ea"/>
                <a:cs typeface="+mn-cs"/>
              </a:rPr>
              <a:t>对应的频率值</a:t>
            </a:r>
            <a:r>
              <a:rPr lang="en-US" sz="1200" b="0" i="0" u="none" strike="noStrike" kern="1200" dirty="0" err="1">
                <a:solidFill>
                  <a:schemeClr val="tx1"/>
                </a:solidFill>
                <a:effectLst/>
                <a:latin typeface="+mn-lt"/>
                <a:ea typeface="+mn-ea"/>
                <a:cs typeface="+mn-cs"/>
              </a:rPr>
              <a:t>mag_max_tuser</a:t>
            </a:r>
            <a:r>
              <a:rPr lang="zh-CN" altLang="en-US" sz="1200" b="0" i="0" u="none" strike="noStrike" kern="1200" dirty="0">
                <a:solidFill>
                  <a:schemeClr val="tx1"/>
                </a:solidFill>
                <a:effectLst/>
                <a:latin typeface="+mn-lt"/>
                <a:ea typeface="+mn-ea"/>
                <a:cs typeface="+mn-cs"/>
              </a:rPr>
              <a:t>。每帧信号得到的频率值会进行差分，之后进行频率差值阈值比较。如图所示，当</a:t>
            </a:r>
            <a:r>
              <a:rPr lang="en-US" sz="1200" b="0" i="0" u="none" strike="noStrike" kern="1200" dirty="0">
                <a:solidFill>
                  <a:schemeClr val="tx1"/>
                </a:solidFill>
                <a:effectLst/>
                <a:latin typeface="+mn-lt"/>
                <a:ea typeface="+mn-ea"/>
                <a:cs typeface="+mn-cs"/>
              </a:rPr>
              <a:t>12</a:t>
            </a:r>
            <a:r>
              <a:rPr lang="zh-CN" altLang="en-US" sz="1200" b="0" i="0" u="none" strike="noStrike" kern="1200" dirty="0">
                <a:solidFill>
                  <a:schemeClr val="tx1"/>
                </a:solidFill>
                <a:effectLst/>
                <a:latin typeface="+mn-lt"/>
                <a:ea typeface="+mn-ea"/>
                <a:cs typeface="+mn-cs"/>
              </a:rPr>
              <a:t>次频率差值小于阈值时，系统判断发生了</a:t>
            </a:r>
            <a:r>
              <a:rPr lang="en-US" sz="1200" b="0" i="0" u="none" strike="noStrike" kern="1200" dirty="0">
                <a:solidFill>
                  <a:schemeClr val="tx1"/>
                </a:solidFill>
                <a:effectLst/>
                <a:latin typeface="+mn-lt"/>
                <a:ea typeface="+mn-ea"/>
                <a:cs typeface="+mn-cs"/>
              </a:rPr>
              <a:t>I-H</a:t>
            </a:r>
            <a:r>
              <a:rPr lang="zh-CN" altLang="en-US" sz="1200" b="0" i="0" u="none" strike="noStrike" kern="1200" dirty="0">
                <a:solidFill>
                  <a:schemeClr val="tx1"/>
                </a:solidFill>
                <a:effectLst/>
                <a:latin typeface="+mn-lt"/>
                <a:ea typeface="+mn-ea"/>
                <a:cs typeface="+mn-cs"/>
              </a:rPr>
              <a:t>转换并输出判断信号</a:t>
            </a:r>
            <a:r>
              <a:rPr lang="en-US" sz="1200" b="0" i="0" u="none" strike="noStrike" kern="1200" dirty="0" err="1">
                <a:solidFill>
                  <a:schemeClr val="tx1"/>
                </a:solidFill>
                <a:effectLst/>
                <a:latin typeface="+mn-lt"/>
                <a:ea typeface="+mn-ea"/>
                <a:cs typeface="+mn-cs"/>
              </a:rPr>
              <a:t>wavegen</a:t>
            </a:r>
            <a:r>
              <a:rPr lang="zh-CN" altLang="en-US" sz="1200" b="0" i="0" u="none" strike="noStrike" kern="1200" dirty="0">
                <a:solidFill>
                  <a:schemeClr val="tx1"/>
                </a:solidFill>
                <a:effectLst/>
                <a:latin typeface="+mn-lt"/>
                <a:ea typeface="+mn-ea"/>
                <a:cs typeface="+mn-cs"/>
              </a:rPr>
              <a:t>。）</a:t>
            </a:r>
            <a:endParaRPr lang="en-US" sz="1200" b="0" i="0" u="none" strike="noStrike" dirty="0">
              <a:solidFill>
                <a:srgbClr val="000000"/>
              </a:solidFill>
            </a:endParaRP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18</a:t>
            </a:fld>
            <a:endParaRPr lang="en-US" altLang="zh-CN"/>
          </a:p>
        </p:txBody>
      </p:sp>
    </p:spTree>
    <p:extLst>
      <p:ext uri="{BB962C8B-B14F-4D97-AF65-F5344CB8AC3E}">
        <p14:creationId xmlns:p14="http://schemas.microsoft.com/office/powerpoint/2010/main" val="2102009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rtl="0" eaLnBrk="1" fontAlgn="auto" latinLnBrk="0" hangingPunct="1"/>
            <a:r>
              <a:rPr lang="zh-CN" altLang="en-US" sz="1200" kern="1200" dirty="0">
                <a:solidFill>
                  <a:schemeClr val="tx1"/>
                </a:solidFill>
                <a:effectLst/>
                <a:latin typeface="+mn-lt"/>
                <a:ea typeface="+mn-ea"/>
                <a:cs typeface="+mn-cs"/>
              </a:rPr>
              <a:t>使用已有的多普勒反射计实验原始数据还原出实验条件下多普勒反射计输出的模拟信号波形，通过信号发生器发送给配置好硬件电路逻辑的电子学读出系统，从而进行模拟信号测试。</a:t>
            </a:r>
            <a:endParaRPr lang="en-US" dirty="0">
              <a:effectLst/>
            </a:endParaRPr>
          </a:p>
          <a:p>
            <a:pPr rtl="0" eaLnBrk="1" fontAlgn="auto" latinLnBrk="0" hangingPunct="1"/>
            <a:r>
              <a:rPr lang="zh-CN" altLang="en-US" sz="1200" b="0" i="0" kern="1200" dirty="0">
                <a:solidFill>
                  <a:schemeClr val="tx1"/>
                </a:solidFill>
                <a:effectLst/>
                <a:latin typeface="+mn-lt"/>
                <a:ea typeface="+mn-ea"/>
                <a:cs typeface="+mn-cs"/>
              </a:rPr>
              <a:t>下图是电子学读出系统接收并输出的数字信号结果绘制的波形图。两图的波形结果一致，可初步验证电子学系统信号采集结果的可靠性。</a:t>
            </a:r>
            <a:endParaRPr lang="en-US" dirty="0">
              <a:effectLst/>
            </a:endParaRPr>
          </a:p>
          <a:p>
            <a:pPr rtl="0" eaLnBrk="1" latinLnBrk="0" hangingPunct="1"/>
            <a:r>
              <a:rPr lang="zh-CN" altLang="en-US" sz="1200" b="0" i="0" kern="1200" dirty="0">
                <a:solidFill>
                  <a:schemeClr val="tx1"/>
                </a:solidFill>
                <a:effectLst/>
                <a:latin typeface="+mn-lt"/>
                <a:ea typeface="+mn-ea"/>
                <a:cs typeface="+mn-cs"/>
              </a:rPr>
              <a:t>如图所示，图</a:t>
            </a:r>
            <a:r>
              <a:rPr lang="en-US" sz="1200" b="0" i="0" kern="1200" dirty="0">
                <a:solidFill>
                  <a:schemeClr val="tx1"/>
                </a:solidFill>
                <a:effectLst/>
                <a:latin typeface="+mn-lt"/>
                <a:ea typeface="+mn-ea"/>
                <a:cs typeface="+mn-cs"/>
              </a:rPr>
              <a:t>4.15</a:t>
            </a:r>
            <a:r>
              <a:rPr lang="zh-CN" altLang="en-US" sz="1200" b="0" i="0" kern="1200" dirty="0">
                <a:solidFill>
                  <a:schemeClr val="tx1"/>
                </a:solidFill>
                <a:effectLst/>
                <a:latin typeface="+mn-lt"/>
                <a:ea typeface="+mn-ea"/>
                <a:cs typeface="+mn-cs"/>
              </a:rPr>
              <a:t>上图是已有的多普勒反射计原始数据进行数据处理后得到的多普勒频移时频谱图（三维），下图蓝线是截取时频谱图每个时刻的频谱峰值后得到的二维图像波形，橙色线是电子学读出系统内部</a:t>
            </a:r>
            <a:r>
              <a:rPr lang="en-US" sz="1200" b="0" i="0" kern="1200" dirty="0">
                <a:solidFill>
                  <a:schemeClr val="tx1"/>
                </a:solidFill>
                <a:effectLst/>
                <a:latin typeface="+mn-lt"/>
                <a:ea typeface="+mn-ea"/>
                <a:cs typeface="+mn-cs"/>
              </a:rPr>
              <a:t>FPGA</a:t>
            </a:r>
            <a:r>
              <a:rPr lang="zh-CN" altLang="en-US" sz="1200" b="0" i="0" kern="1200" dirty="0">
                <a:solidFill>
                  <a:schemeClr val="tx1"/>
                </a:solidFill>
                <a:effectLst/>
                <a:latin typeface="+mn-lt"/>
                <a:ea typeface="+mn-ea"/>
                <a:cs typeface="+mn-cs"/>
              </a:rPr>
              <a:t>进行实时数据处理和</a:t>
            </a:r>
            <a:r>
              <a:rPr lang="en-US" sz="1200" b="0" i="0" kern="1200" dirty="0">
                <a:solidFill>
                  <a:schemeClr val="tx1"/>
                </a:solidFill>
                <a:effectLst/>
                <a:latin typeface="+mn-lt"/>
                <a:ea typeface="+mn-ea"/>
                <a:cs typeface="+mn-cs"/>
              </a:rPr>
              <a:t>FFT</a:t>
            </a:r>
            <a:r>
              <a:rPr lang="zh-CN" altLang="en-US" sz="1200" b="0" i="0" kern="1200" dirty="0">
                <a:solidFill>
                  <a:schemeClr val="tx1"/>
                </a:solidFill>
                <a:effectLst/>
                <a:latin typeface="+mn-lt"/>
                <a:ea typeface="+mn-ea"/>
                <a:cs typeface="+mn-cs"/>
              </a:rPr>
              <a:t>运算后得到的多普勒频移频谱数据绘制的图像。可以看到原始数据线下处理和</a:t>
            </a:r>
            <a:r>
              <a:rPr lang="en-US" sz="1200" b="0" i="0" kern="1200" dirty="0">
                <a:solidFill>
                  <a:schemeClr val="tx1"/>
                </a:solidFill>
                <a:effectLst/>
                <a:latin typeface="+mn-lt"/>
                <a:ea typeface="+mn-ea"/>
                <a:cs typeface="+mn-cs"/>
              </a:rPr>
              <a:t>FPGA</a:t>
            </a:r>
            <a:r>
              <a:rPr lang="zh-CN" altLang="en-US" sz="1200" b="0" i="0" kern="1200" dirty="0">
                <a:solidFill>
                  <a:schemeClr val="tx1"/>
                </a:solidFill>
                <a:effectLst/>
                <a:latin typeface="+mn-lt"/>
                <a:ea typeface="+mn-ea"/>
                <a:cs typeface="+mn-cs"/>
              </a:rPr>
              <a:t>实时数据处理得到的多普勒频移时频谱图的结果基本相同，验证了使用</a:t>
            </a:r>
            <a:r>
              <a:rPr lang="en-US" sz="1200" b="0" i="0" kern="1200" dirty="0">
                <a:solidFill>
                  <a:schemeClr val="tx1"/>
                </a:solidFill>
                <a:effectLst/>
                <a:latin typeface="+mn-lt"/>
                <a:ea typeface="+mn-ea"/>
                <a:cs typeface="+mn-cs"/>
              </a:rPr>
              <a:t>FPGA</a:t>
            </a:r>
            <a:r>
              <a:rPr lang="zh-CN" altLang="en-US" sz="1200" b="0" i="0" kern="1200" dirty="0">
                <a:solidFill>
                  <a:schemeClr val="tx1"/>
                </a:solidFill>
                <a:effectLst/>
                <a:latin typeface="+mn-lt"/>
                <a:ea typeface="+mn-ea"/>
                <a:cs typeface="+mn-cs"/>
              </a:rPr>
              <a:t>进行时频谱运算得到的结果可靠性。</a:t>
            </a:r>
            <a:endParaRPr lang="en-US" dirty="0">
              <a:effectLst/>
            </a:endParaRPr>
          </a:p>
          <a:p>
            <a:pPr rtl="0" eaLnBrk="1" latinLnBrk="0" hangingPunct="1"/>
            <a:r>
              <a:rPr lang="zh-CN" altLang="en-US" sz="1200" b="0" i="0" kern="1200" dirty="0">
                <a:solidFill>
                  <a:schemeClr val="tx1"/>
                </a:solidFill>
                <a:effectLst/>
                <a:latin typeface="+mn-lt"/>
                <a:ea typeface="+mn-ea"/>
                <a:cs typeface="+mn-cs"/>
              </a:rPr>
              <a:t>后续将设计完整的信号闭环测试，针对电子学系统的反馈输出功能开展全流程测试验证。进一步完善系统设计，提升整体实用性与工作稳定性。</a:t>
            </a:r>
            <a:endParaRPr lang="en-US" dirty="0">
              <a:effectLst/>
            </a:endParaRP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19</a:t>
            </a:fld>
            <a:endParaRPr lang="en-US" altLang="zh-CN"/>
          </a:p>
        </p:txBody>
      </p:sp>
    </p:spTree>
    <p:extLst>
      <p:ext uri="{BB962C8B-B14F-4D97-AF65-F5344CB8AC3E}">
        <p14:creationId xmlns:p14="http://schemas.microsoft.com/office/powerpoint/2010/main" val="3574038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i="0" kern="1200" dirty="0" err="1">
                <a:solidFill>
                  <a:schemeClr val="tx1"/>
                </a:solidFill>
                <a:effectLst/>
                <a:latin typeface="+mn-lt"/>
                <a:ea typeface="+mn-ea"/>
                <a:cs typeface="+mn-cs"/>
              </a:rPr>
              <a:t>接下来，我将从</a:t>
            </a:r>
            <a:r>
              <a:rPr lang="zh-CN" altLang="en-US" sz="1200" b="0" i="0" kern="1200" dirty="0">
                <a:solidFill>
                  <a:schemeClr val="tx1"/>
                </a:solidFill>
                <a:effectLst/>
                <a:latin typeface="+mn-lt"/>
                <a:ea typeface="+mn-ea"/>
                <a:cs typeface="+mn-cs"/>
              </a:rPr>
              <a:t>课题的</a:t>
            </a:r>
            <a:r>
              <a:rPr lang="en-US" sz="1200" b="0" i="0" kern="1200" dirty="0" err="1">
                <a:solidFill>
                  <a:schemeClr val="tx1"/>
                </a:solidFill>
                <a:effectLst/>
                <a:latin typeface="+mn-lt"/>
                <a:ea typeface="+mn-ea"/>
                <a:cs typeface="+mn-cs"/>
              </a:rPr>
              <a:t>研究背景、系统设计</a:t>
            </a:r>
            <a:r>
              <a:rPr lang="en-US"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系统测试</a:t>
            </a:r>
            <a:r>
              <a:rPr lang="en-US" sz="1200" b="0" i="0" kern="1200" dirty="0" err="1">
                <a:solidFill>
                  <a:schemeClr val="tx1"/>
                </a:solidFill>
                <a:effectLst/>
                <a:latin typeface="+mn-lt"/>
                <a:ea typeface="+mn-ea"/>
                <a:cs typeface="+mn-cs"/>
              </a:rPr>
              <a:t>和结论展望四个方面进行汇报</a:t>
            </a:r>
            <a:r>
              <a:rPr lang="en-US" sz="1200" b="0" i="0" kern="1200" dirty="0">
                <a:solidFill>
                  <a:schemeClr val="tx1"/>
                </a:solidFill>
                <a:effectLst/>
                <a:latin typeface="+mn-lt"/>
                <a:ea typeface="+mn-ea"/>
                <a:cs typeface="+mn-cs"/>
              </a:rPr>
              <a:t>。</a:t>
            </a:r>
            <a:endParaRPr lang="en-US" dirty="0">
              <a:effectLst/>
            </a:endParaRP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2</a:t>
            </a:fld>
            <a:endParaRPr lang="en-US" altLang="zh-CN"/>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20</a:t>
            </a:fld>
            <a:endParaRPr lang="en-US" altLang="zh-CN"/>
          </a:p>
        </p:txBody>
      </p:sp>
    </p:spTree>
    <p:extLst>
      <p:ext uri="{BB962C8B-B14F-4D97-AF65-F5344CB8AC3E}">
        <p14:creationId xmlns:p14="http://schemas.microsoft.com/office/powerpoint/2010/main" val="12158566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21</a:t>
            </a:fld>
            <a:endParaRPr lang="en-US" altLang="zh-CN"/>
          </a:p>
        </p:txBody>
      </p:sp>
    </p:spTree>
    <p:extLst>
      <p:ext uri="{BB962C8B-B14F-4D97-AF65-F5344CB8AC3E}">
        <p14:creationId xmlns:p14="http://schemas.microsoft.com/office/powerpoint/2010/main" val="22135680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552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553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047073B2-36EB-4BCF-8E7F-FD5225EC426D}" type="slidenum">
              <a:rPr lang="en-US" altLang="zh-CN" smtClean="0"/>
              <a:t>23</a:t>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rtl="0" eaLnBrk="1" fontAlgn="auto" latinLnBrk="0" hangingPunct="1"/>
            <a:r>
              <a:rPr lang="zh-CN" altLang="en-US" sz="1200" b="0" i="0" u="none" strike="noStrike" kern="1200" dirty="0">
                <a:solidFill>
                  <a:schemeClr val="tx1"/>
                </a:solidFill>
                <a:effectLst/>
                <a:latin typeface="+mn-lt"/>
                <a:ea typeface="+mn-ea"/>
                <a:cs typeface="+mn-cs"/>
              </a:rPr>
              <a:t>建立开发新型能源，新型能源体系是国家能源发展的重要方向。在各类新型能源中，核聚变能因其理论释放能量巨大而几乎无污染是理想的清洁能源。</a:t>
            </a:r>
            <a:endParaRPr lang="en-US" dirty="0">
              <a:effectLst/>
            </a:endParaRPr>
          </a:p>
          <a:p>
            <a:pPr rtl="0" eaLnBrk="1" fontAlgn="auto" latinLnBrk="0" hangingPunct="1"/>
            <a:r>
              <a:rPr lang="zh-CN" altLang="en-US" sz="1200" b="0" i="0" u="none" strike="noStrike" kern="1200" dirty="0">
                <a:solidFill>
                  <a:schemeClr val="tx1"/>
                </a:solidFill>
                <a:effectLst/>
                <a:latin typeface="+mn-lt"/>
                <a:ea typeface="+mn-ea"/>
                <a:cs typeface="+mn-cs"/>
              </a:rPr>
              <a:t>在核聚变研究领域，托卡马克（</a:t>
            </a:r>
            <a:r>
              <a:rPr lang="en-US" sz="1200" b="0" i="0" u="none" strike="noStrike" kern="1200" dirty="0">
                <a:solidFill>
                  <a:schemeClr val="tx1"/>
                </a:solidFill>
                <a:effectLst/>
                <a:latin typeface="+mn-lt"/>
                <a:ea typeface="+mn-ea"/>
                <a:cs typeface="+mn-cs"/>
              </a:rPr>
              <a:t>Tokamak</a:t>
            </a:r>
            <a:r>
              <a:rPr lang="zh-CN" altLang="en-US" sz="1200" b="0" i="0" u="none" strike="noStrike" kern="1200" dirty="0">
                <a:solidFill>
                  <a:schemeClr val="tx1"/>
                </a:solidFill>
                <a:effectLst/>
                <a:latin typeface="+mn-lt"/>
                <a:ea typeface="+mn-ea"/>
                <a:cs typeface="+mn-cs"/>
              </a:rPr>
              <a:t>）是目前被公认为技术最成熟、最具工程化前景的磁约束可控核聚变装置。其中，坐落于安徽合肥的东方超环</a:t>
            </a:r>
            <a:r>
              <a:rPr lang="en-US" sz="1200" b="0" i="0" u="none" strike="noStrike" kern="1200" dirty="0">
                <a:solidFill>
                  <a:schemeClr val="tx1"/>
                </a:solidFill>
                <a:effectLst/>
                <a:latin typeface="+mn-lt"/>
                <a:ea typeface="+mn-ea"/>
                <a:cs typeface="+mn-cs"/>
              </a:rPr>
              <a:t>EAST</a:t>
            </a:r>
            <a:r>
              <a:rPr lang="zh-CN" altLang="en-US" sz="1200" b="0" i="0" u="none" strike="noStrike" kern="1200" dirty="0">
                <a:solidFill>
                  <a:schemeClr val="tx1"/>
                </a:solidFill>
                <a:effectLst/>
                <a:latin typeface="+mn-lt"/>
                <a:ea typeface="+mn-ea"/>
                <a:cs typeface="+mn-cs"/>
              </a:rPr>
              <a:t>，是世界首个全超导托卡马克，</a:t>
            </a:r>
            <a:r>
              <a:rPr lang="en-US" sz="1200" b="0" i="0" u="none" strike="noStrike" kern="1200" dirty="0">
                <a:solidFill>
                  <a:schemeClr val="tx1"/>
                </a:solidFill>
                <a:effectLst/>
                <a:latin typeface="+mn-lt"/>
                <a:ea typeface="+mn-ea"/>
                <a:cs typeface="+mn-cs"/>
              </a:rPr>
              <a:t>2025</a:t>
            </a:r>
            <a:r>
              <a:rPr lang="zh-CN" altLang="en-US" sz="1200" b="0" i="0" u="none" strike="noStrike" kern="1200" dirty="0">
                <a:solidFill>
                  <a:schemeClr val="tx1"/>
                </a:solidFill>
                <a:effectLst/>
                <a:latin typeface="+mn-lt"/>
                <a:ea typeface="+mn-ea"/>
                <a:cs typeface="+mn-cs"/>
              </a:rPr>
              <a:t>年成功实现</a:t>
            </a:r>
            <a:r>
              <a:rPr lang="en-US" sz="1200" b="0" i="0" u="none" strike="noStrike" kern="1200" dirty="0">
                <a:solidFill>
                  <a:schemeClr val="tx1"/>
                </a:solidFill>
                <a:effectLst/>
                <a:latin typeface="+mn-lt"/>
                <a:ea typeface="+mn-ea"/>
                <a:cs typeface="+mn-cs"/>
              </a:rPr>
              <a:t>1</a:t>
            </a:r>
            <a:r>
              <a:rPr lang="zh-CN" altLang="en-US" sz="1200" b="0" i="0" u="none" strike="noStrike" kern="1200" dirty="0">
                <a:solidFill>
                  <a:schemeClr val="tx1"/>
                </a:solidFill>
                <a:effectLst/>
                <a:latin typeface="+mn-lt"/>
                <a:ea typeface="+mn-ea"/>
                <a:cs typeface="+mn-cs"/>
              </a:rPr>
              <a:t>亿度等离子体、</a:t>
            </a:r>
            <a:r>
              <a:rPr lang="en-US" sz="1200" b="0" i="0" u="none" strike="noStrike" kern="1200" dirty="0">
                <a:solidFill>
                  <a:schemeClr val="tx1"/>
                </a:solidFill>
                <a:effectLst/>
                <a:latin typeface="+mn-lt"/>
                <a:ea typeface="+mn-ea"/>
                <a:cs typeface="+mn-cs"/>
              </a:rPr>
              <a:t>1066</a:t>
            </a:r>
            <a:r>
              <a:rPr lang="zh-CN" altLang="en-US" sz="1200" b="0" i="0" u="none" strike="noStrike" kern="1200" dirty="0">
                <a:solidFill>
                  <a:schemeClr val="tx1"/>
                </a:solidFill>
                <a:effectLst/>
                <a:latin typeface="+mn-lt"/>
                <a:ea typeface="+mn-ea"/>
                <a:cs typeface="+mn-cs"/>
              </a:rPr>
              <a:t>秒的稳态长脉冲高约束运行，为核聚变基础研究提供了世界一流的实验平台。</a:t>
            </a:r>
            <a:endParaRPr lang="en-US" altLang="zh-CN" sz="1200" b="0" i="0" u="none" strike="noStrike" kern="1200" dirty="0">
              <a:solidFill>
                <a:schemeClr val="tx1"/>
              </a:solidFill>
              <a:effectLst/>
              <a:latin typeface="+mn-lt"/>
              <a:ea typeface="+mn-ea"/>
              <a:cs typeface="+mn-cs"/>
            </a:endParaRPr>
          </a:p>
          <a:p>
            <a:endParaRPr lang="zh-CN" altLang="en-US" dirty="0"/>
          </a:p>
        </p:txBody>
      </p:sp>
      <p:sp>
        <p:nvSpPr>
          <p:cNvPr id="4" name="灯片编号占位符 3"/>
          <p:cNvSpPr>
            <a:spLocks noGrp="1"/>
          </p:cNvSpPr>
          <p:nvPr>
            <p:ph type="sldNum" sz="quarter" idx="5"/>
          </p:nvPr>
        </p:nvSpPr>
        <p:spPr/>
        <p:txBody>
          <a:bodyPr/>
          <a:lstStyle/>
          <a:p>
            <a:pPr>
              <a:defRPr/>
            </a:pPr>
            <a:fld id="{E4BBAEDB-E5ED-4BEA-9DCD-3A9E1265CD83}" type="slidenum">
              <a:rPr lang="en-US" smtClean="0"/>
              <a:t>3</a:t>
            </a:fld>
            <a:endParaRPr lang="en-US"/>
          </a:p>
        </p:txBody>
      </p:sp>
    </p:spTree>
    <p:extLst>
      <p:ext uri="{BB962C8B-B14F-4D97-AF65-F5344CB8AC3E}">
        <p14:creationId xmlns:p14="http://schemas.microsoft.com/office/powerpoint/2010/main" val="112664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rtl="0" eaLnBrk="1" fontAlgn="auto" latinLnBrk="0" hangingPunct="1"/>
            <a:r>
              <a:rPr lang="zh-CN" altLang="en-US" sz="1200" b="0" i="0" kern="1200" dirty="0">
                <a:solidFill>
                  <a:schemeClr val="tx1"/>
                </a:solidFill>
                <a:effectLst/>
                <a:latin typeface="+mn-lt"/>
                <a:ea typeface="+mn-ea"/>
                <a:cs typeface="+mn-cs"/>
              </a:rPr>
              <a:t>在聚变等离子体研究领域，</a:t>
            </a:r>
            <a:r>
              <a:rPr lang="en-US" sz="1200" b="0" i="0" kern="1200" dirty="0">
                <a:solidFill>
                  <a:schemeClr val="tx1"/>
                </a:solidFill>
                <a:effectLst/>
                <a:latin typeface="+mn-lt"/>
                <a:ea typeface="+mn-ea"/>
                <a:cs typeface="+mn-cs"/>
              </a:rPr>
              <a:t>H-mode</a:t>
            </a:r>
            <a:r>
              <a:rPr lang="zh-CN" altLang="en-US" sz="1200" b="0" i="0" kern="1200" dirty="0">
                <a:solidFill>
                  <a:schemeClr val="tx1"/>
                </a:solidFill>
                <a:effectLst/>
                <a:latin typeface="+mn-lt"/>
                <a:ea typeface="+mn-ea"/>
                <a:cs typeface="+mn-cs"/>
              </a:rPr>
              <a:t>是当前托卡马克装置上的主流等离子体约束运行模式，但这种约束模式存在不稳定爆发模式即</a:t>
            </a:r>
            <a:r>
              <a:rPr lang="en-US" sz="1200" b="0" i="0" kern="1200" dirty="0">
                <a:solidFill>
                  <a:schemeClr val="tx1"/>
                </a:solidFill>
                <a:effectLst/>
                <a:latin typeface="+mn-lt"/>
                <a:ea typeface="+mn-ea"/>
                <a:cs typeface="+mn-cs"/>
              </a:rPr>
              <a:t>ELM</a:t>
            </a:r>
            <a:r>
              <a:rPr lang="zh-CN" altLang="en-US" sz="1200" b="0" i="0" kern="1200" dirty="0">
                <a:solidFill>
                  <a:schemeClr val="tx1"/>
                </a:solidFill>
                <a:effectLst/>
                <a:latin typeface="+mn-lt"/>
                <a:ea typeface="+mn-ea"/>
                <a:cs typeface="+mn-cs"/>
              </a:rPr>
              <a:t>模，爆发产生大量粒子喷射带来的热冲击可能导致反应装置受损。</a:t>
            </a:r>
            <a:endParaRPr lang="en-US" dirty="0">
              <a:effectLst/>
            </a:endParaRPr>
          </a:p>
          <a:p>
            <a:pPr rtl="0" eaLnBrk="1" fontAlgn="auto" latinLnBrk="0" hangingPunct="1"/>
            <a:r>
              <a:rPr lang="zh-CN" altLang="en-US" sz="1200" b="0" i="0" kern="1200" dirty="0">
                <a:solidFill>
                  <a:schemeClr val="tx1"/>
                </a:solidFill>
                <a:effectLst/>
                <a:latin typeface="+mn-lt"/>
                <a:ea typeface="+mn-ea"/>
                <a:cs typeface="+mn-cs"/>
              </a:rPr>
              <a:t>当前研究发现了一种无</a:t>
            </a:r>
            <a:r>
              <a:rPr lang="en-US" sz="1200" b="0" i="0" kern="1200" dirty="0">
                <a:solidFill>
                  <a:schemeClr val="tx1"/>
                </a:solidFill>
                <a:effectLst/>
                <a:latin typeface="+mn-lt"/>
                <a:ea typeface="+mn-ea"/>
                <a:cs typeface="+mn-cs"/>
              </a:rPr>
              <a:t>ELM</a:t>
            </a:r>
            <a:r>
              <a:rPr lang="zh-CN" altLang="en-US" sz="1200" b="0" i="0" kern="1200" dirty="0">
                <a:solidFill>
                  <a:schemeClr val="tx1"/>
                </a:solidFill>
                <a:effectLst/>
                <a:latin typeface="+mn-lt"/>
                <a:ea typeface="+mn-ea"/>
                <a:cs typeface="+mn-cs"/>
              </a:rPr>
              <a:t>模的高性能运行模式，增强约束模，即</a:t>
            </a:r>
            <a:r>
              <a:rPr lang="en-US" sz="1200" b="0" i="0" kern="1200" dirty="0">
                <a:solidFill>
                  <a:schemeClr val="tx1"/>
                </a:solidFill>
                <a:effectLst/>
                <a:latin typeface="+mn-lt"/>
                <a:ea typeface="+mn-ea"/>
                <a:cs typeface="+mn-cs"/>
              </a:rPr>
              <a:t>I-mode</a:t>
            </a:r>
            <a:r>
              <a:rPr lang="zh-CN" altLang="en-US" sz="1200" b="0" i="0" kern="1200" dirty="0">
                <a:solidFill>
                  <a:schemeClr val="tx1"/>
                </a:solidFill>
                <a:effectLst/>
                <a:latin typeface="+mn-lt"/>
                <a:ea typeface="+mn-ea"/>
                <a:cs typeface="+mn-cs"/>
              </a:rPr>
              <a:t>，该运行模式有便于排灰、可避免杂志聚芯、无边界局域模等优势，是未来聚变堆实验的可运行方案之一。</a:t>
            </a:r>
            <a:endParaRPr lang="en-US" dirty="0">
              <a:effectLst/>
            </a:endParaRPr>
          </a:p>
          <a:p>
            <a:pPr rtl="0" eaLnBrk="1" latinLnBrk="0" hangingPunct="1"/>
            <a:r>
              <a:rPr lang="en-US" sz="1200" b="0" i="0" kern="1200" dirty="0">
                <a:solidFill>
                  <a:schemeClr val="tx1"/>
                </a:solidFill>
                <a:effectLst/>
                <a:latin typeface="+mn-lt"/>
                <a:ea typeface="+mn-ea"/>
                <a:cs typeface="+mn-cs"/>
              </a:rPr>
              <a:t>I-mode</a:t>
            </a:r>
            <a:r>
              <a:rPr lang="zh-CN" altLang="en-US" sz="1200" b="0" i="0" kern="1200" dirty="0">
                <a:solidFill>
                  <a:schemeClr val="tx1"/>
                </a:solidFill>
                <a:effectLst/>
                <a:latin typeface="+mn-lt"/>
                <a:ea typeface="+mn-ea"/>
                <a:cs typeface="+mn-cs"/>
              </a:rPr>
              <a:t>有一个亟待解决的问题是</a:t>
            </a:r>
            <a:r>
              <a:rPr lang="en-US" sz="1200" b="0" i="0" kern="1200" dirty="0">
                <a:solidFill>
                  <a:schemeClr val="tx1"/>
                </a:solidFill>
                <a:effectLst/>
                <a:latin typeface="+mn-lt"/>
                <a:ea typeface="+mn-ea"/>
                <a:cs typeface="+mn-cs"/>
              </a:rPr>
              <a:t>I-mode</a:t>
            </a:r>
            <a:r>
              <a:rPr lang="zh-CN" altLang="en-US" sz="1200" b="0" i="0" kern="1200" dirty="0">
                <a:solidFill>
                  <a:schemeClr val="tx1"/>
                </a:solidFill>
                <a:effectLst/>
                <a:latin typeface="+mn-lt"/>
                <a:ea typeface="+mn-ea"/>
                <a:cs typeface="+mn-cs"/>
              </a:rPr>
              <a:t>会自发向</a:t>
            </a:r>
            <a:r>
              <a:rPr lang="en-US" sz="1200" b="0" i="0" kern="1200" dirty="0">
                <a:solidFill>
                  <a:schemeClr val="tx1"/>
                </a:solidFill>
                <a:effectLst/>
                <a:latin typeface="+mn-lt"/>
                <a:ea typeface="+mn-ea"/>
                <a:cs typeface="+mn-cs"/>
              </a:rPr>
              <a:t>H-mode</a:t>
            </a:r>
            <a:r>
              <a:rPr lang="zh-CN" altLang="en-US" sz="1200" b="0" i="0" kern="1200" dirty="0">
                <a:solidFill>
                  <a:schemeClr val="tx1"/>
                </a:solidFill>
                <a:effectLst/>
                <a:latin typeface="+mn-lt"/>
                <a:ea typeface="+mn-ea"/>
                <a:cs typeface="+mn-cs"/>
              </a:rPr>
              <a:t>转换。</a:t>
            </a:r>
            <a:r>
              <a:rPr lang="en-US" sz="1200" b="0" i="0" kern="1200" dirty="0">
                <a:solidFill>
                  <a:schemeClr val="tx1"/>
                </a:solidFill>
                <a:effectLst/>
                <a:latin typeface="+mn-lt"/>
                <a:ea typeface="+mn-ea"/>
                <a:cs typeface="+mn-cs"/>
              </a:rPr>
              <a:t>因此，如何维持I-mode的稳定运行，成为了一个关键的科学问题。本研究的目标，正是设计一套实时电子学读出系统，通过精确监测等离子体状态，实现对I-H模式转换的快速判别与反馈控制。</a:t>
            </a:r>
            <a:endParaRPr lang="en-US" dirty="0">
              <a:effectLst/>
            </a:endParaRP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4</a:t>
            </a:fld>
            <a:endParaRPr lang="en-US" altLang="zh-CN"/>
          </a:p>
        </p:txBody>
      </p:sp>
    </p:spTree>
    <p:extLst>
      <p:ext uri="{BB962C8B-B14F-4D97-AF65-F5344CB8AC3E}">
        <p14:creationId xmlns:p14="http://schemas.microsoft.com/office/powerpoint/2010/main" val="36359462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sz="1200" kern="1200" dirty="0">
                <a:solidFill>
                  <a:schemeClr val="tx1"/>
                </a:solidFill>
                <a:effectLst/>
                <a:latin typeface="+mn-lt"/>
                <a:ea typeface="+mn-ea"/>
                <a:cs typeface="+mn-cs"/>
              </a:rPr>
              <a:t>在针对</a:t>
            </a:r>
            <a:r>
              <a:rPr lang="en-US" altLang="zh-CN" sz="1200" kern="1200" dirty="0">
                <a:solidFill>
                  <a:schemeClr val="tx1"/>
                </a:solidFill>
                <a:effectLst/>
                <a:latin typeface="+mn-lt"/>
                <a:ea typeface="+mn-ea"/>
                <a:cs typeface="+mn-cs"/>
              </a:rPr>
              <a:t>I-mode</a:t>
            </a:r>
            <a:r>
              <a:rPr lang="zh-CN" altLang="en-US" sz="1200" kern="1200" dirty="0">
                <a:solidFill>
                  <a:schemeClr val="tx1"/>
                </a:solidFill>
                <a:effectLst/>
                <a:latin typeface="+mn-lt"/>
                <a:ea typeface="+mn-ea"/>
                <a:cs typeface="+mn-cs"/>
              </a:rPr>
              <a:t>、</a:t>
            </a:r>
            <a:r>
              <a:rPr lang="en-US" altLang="zh-CN" sz="1200" kern="1200" dirty="0">
                <a:solidFill>
                  <a:schemeClr val="tx1"/>
                </a:solidFill>
                <a:effectLst/>
                <a:latin typeface="+mn-lt"/>
                <a:ea typeface="+mn-ea"/>
                <a:cs typeface="+mn-cs"/>
              </a:rPr>
              <a:t>H-mode</a:t>
            </a:r>
            <a:r>
              <a:rPr lang="zh-CN" altLang="en-US" sz="1200" kern="1200" dirty="0">
                <a:solidFill>
                  <a:schemeClr val="tx1"/>
                </a:solidFill>
                <a:effectLst/>
                <a:latin typeface="+mn-lt"/>
                <a:ea typeface="+mn-ea"/>
                <a:cs typeface="+mn-cs"/>
              </a:rPr>
              <a:t>运行模式的研究中，与本课题相关的主要探测仪器是多普勒反射计，这</a:t>
            </a:r>
            <a:r>
              <a:rPr lang="en-US" sz="1200" dirty="0" err="1">
                <a:latin typeface="微软雅黑" panose="020B0503020204020204" pitchFamily="34" charset="-122"/>
                <a:ea typeface="微软雅黑" panose="020B0503020204020204" pitchFamily="34" charset="-122"/>
              </a:rPr>
              <a:t>是一种基于微波反射和多普勒效应的高时空分辨率等离子体诊断设备</a:t>
            </a:r>
            <a:r>
              <a:rPr lang="en-US" sz="1200"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rPr>
              <a:t>斜射入等离子体得微波会在截止层发生散射，根据多普勒效应散射波会携带着截止层出的湍流扰动信息也就是多普勒频移数据。</a:t>
            </a:r>
            <a:r>
              <a:rPr lang="en-US" sz="1200" b="0" i="0" u="none" strike="noStrike" dirty="0" err="1">
                <a:solidFill>
                  <a:srgbClr val="000000"/>
                </a:solidFill>
              </a:rPr>
              <a:t>通过</a:t>
            </a:r>
            <a:r>
              <a:rPr lang="zh-CN" altLang="en-US" sz="1200" b="0" i="0" u="none" strike="noStrike" dirty="0">
                <a:solidFill>
                  <a:srgbClr val="000000"/>
                </a:solidFill>
              </a:rPr>
              <a:t>分析多普勒</a:t>
            </a:r>
            <a:r>
              <a:rPr lang="en-US" sz="1200" b="0" i="0" u="none" strike="noStrike" dirty="0" err="1">
                <a:solidFill>
                  <a:srgbClr val="000000"/>
                </a:solidFill>
              </a:rPr>
              <a:t>频移</a:t>
            </a:r>
            <a:r>
              <a:rPr lang="en-US" sz="1200" b="0" i="0" u="none" strike="noStrike" dirty="0">
                <a:solidFill>
                  <a:srgbClr val="000000"/>
                </a:solidFill>
              </a:rPr>
              <a:t>，</a:t>
            </a:r>
            <a:r>
              <a:rPr lang="zh-CN" altLang="en-US" sz="1200" b="0" i="0" u="none" strike="noStrike" dirty="0">
                <a:solidFill>
                  <a:srgbClr val="000000"/>
                </a:solidFill>
              </a:rPr>
              <a:t>可以推导出</a:t>
            </a:r>
            <a:r>
              <a:rPr lang="en-US" sz="1200" b="0" i="0" u="none" strike="noStrike" dirty="0" err="1">
                <a:solidFill>
                  <a:srgbClr val="000000"/>
                </a:solidFill>
              </a:rPr>
              <a:t>等离子体的旋转速度等关键物理参数</a:t>
            </a:r>
            <a:r>
              <a:rPr lang="en-US" sz="1200" b="0" i="0" u="none" strike="noStrike" dirty="0">
                <a:solidFill>
                  <a:srgbClr val="000000"/>
                </a:solidFill>
              </a:rPr>
              <a:t>，</a:t>
            </a:r>
            <a:r>
              <a:rPr lang="zh-CN" altLang="en-US" sz="1200" b="0" i="0" u="none" strike="noStrike" dirty="0">
                <a:solidFill>
                  <a:srgbClr val="000000"/>
                </a:solidFill>
              </a:rPr>
              <a:t>进而进行等离子体运行</a:t>
            </a:r>
            <a:r>
              <a:rPr lang="en-US" sz="1200" b="0" i="0" u="none" strike="noStrike" dirty="0" err="1">
                <a:solidFill>
                  <a:srgbClr val="000000"/>
                </a:solidFill>
              </a:rPr>
              <a:t>模式判别</a:t>
            </a:r>
            <a:r>
              <a:rPr lang="en-US" sz="1200" b="0" i="0" u="none" strike="noStrike" dirty="0">
                <a:solidFill>
                  <a:srgbClr val="000000"/>
                </a:solidFill>
              </a:rPr>
              <a:t>。</a:t>
            </a: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5</a:t>
            </a:fld>
            <a:endParaRPr lang="en-US" altLang="zh-CN"/>
          </a:p>
        </p:txBody>
      </p:sp>
    </p:spTree>
    <p:extLst>
      <p:ext uri="{BB962C8B-B14F-4D97-AF65-F5344CB8AC3E}">
        <p14:creationId xmlns:p14="http://schemas.microsoft.com/office/powerpoint/2010/main" val="1326226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sz="1200" b="0" i="0" u="none" strike="noStrike" dirty="0">
                <a:solidFill>
                  <a:srgbClr val="000000"/>
                </a:solidFill>
              </a:rPr>
              <a:t>由多普勒反射计得到的探测数据可以分析得到等离子体湍流速度扰动时频谱图。可以观察到，</a:t>
            </a:r>
            <a:r>
              <a:rPr lang="en-US" altLang="zh-CN" sz="1200" b="0" i="0" u="none" strike="noStrike" dirty="0">
                <a:solidFill>
                  <a:srgbClr val="000000"/>
                </a:solidFill>
              </a:rPr>
              <a:t>I-mode</a:t>
            </a:r>
            <a:r>
              <a:rPr lang="zh-CN" altLang="en-US" sz="1200" b="0" i="0" u="none" strike="noStrike" dirty="0">
                <a:solidFill>
                  <a:srgbClr val="000000"/>
                </a:solidFill>
              </a:rPr>
              <a:t>状态可以观察到边界温度振荡环</a:t>
            </a:r>
            <a:r>
              <a:rPr lang="en-US" altLang="zh-CN" sz="1200" b="0" i="0" u="none" strike="noStrike" dirty="0">
                <a:solidFill>
                  <a:srgbClr val="000000"/>
                </a:solidFill>
              </a:rPr>
              <a:t>ETRO</a:t>
            </a:r>
            <a:r>
              <a:rPr lang="zh-CN" altLang="en-US" sz="1200" b="0" i="0" u="none" strike="noStrike" dirty="0">
                <a:solidFill>
                  <a:srgbClr val="000000"/>
                </a:solidFill>
              </a:rPr>
              <a:t>及其倍频信号，</a:t>
            </a:r>
            <a:r>
              <a:rPr lang="en-US" altLang="zh-CN" sz="1200" b="0" i="0" u="none" strike="noStrike" dirty="0">
                <a:solidFill>
                  <a:srgbClr val="000000"/>
                </a:solidFill>
              </a:rPr>
              <a:t>H-mode</a:t>
            </a:r>
            <a:r>
              <a:rPr lang="zh-CN" altLang="en-US" sz="1200" b="0" i="0" u="none" strike="noStrike" dirty="0">
                <a:solidFill>
                  <a:srgbClr val="000000"/>
                </a:solidFill>
              </a:rPr>
              <a:t>下可以观察到边界相干模</a:t>
            </a:r>
            <a:r>
              <a:rPr lang="en-US" altLang="zh-CN" sz="1200" b="0" i="0" u="none" strike="noStrike" dirty="0">
                <a:solidFill>
                  <a:srgbClr val="000000"/>
                </a:solidFill>
              </a:rPr>
              <a:t>ECM</a:t>
            </a:r>
            <a:r>
              <a:rPr lang="zh-CN" altLang="en-US" sz="1200" b="0" i="0" u="none" strike="noStrike" dirty="0">
                <a:solidFill>
                  <a:srgbClr val="000000"/>
                </a:solidFill>
              </a:rPr>
              <a:t>。可以利用频谱图上得这些特征来进行运行模式诊断。如右图所示，是时频谱图的相邻频率峰值的差值的时域图。在可以观察到</a:t>
            </a:r>
            <a:r>
              <a:rPr lang="en-US" altLang="zh-CN" sz="1200" b="0" i="0" u="none" strike="noStrike" dirty="0">
                <a:solidFill>
                  <a:srgbClr val="000000"/>
                </a:solidFill>
              </a:rPr>
              <a:t>ECM</a:t>
            </a:r>
            <a:r>
              <a:rPr lang="zh-CN" altLang="en-US" sz="1200" b="0" i="0" u="none" strike="noStrike" dirty="0">
                <a:solidFill>
                  <a:srgbClr val="000000"/>
                </a:solidFill>
              </a:rPr>
              <a:t>的时段频率峰值差值相较其他时段小很多。因此后续我们将选取该段特征来判断：当湍流速度扰动频谱峰值在一段时间内均小于某阈值时，我们判断检测到</a:t>
            </a:r>
            <a:r>
              <a:rPr lang="en-US" altLang="zh-CN" sz="1200" b="0" i="0" u="none" strike="noStrike" dirty="0">
                <a:solidFill>
                  <a:srgbClr val="000000"/>
                </a:solidFill>
              </a:rPr>
              <a:t>ECM</a:t>
            </a:r>
            <a:r>
              <a:rPr lang="zh-CN" altLang="en-US" sz="1200" b="0" i="0" u="none" strike="noStrike" dirty="0">
                <a:solidFill>
                  <a:srgbClr val="000000"/>
                </a:solidFill>
              </a:rPr>
              <a:t>，运行模式进入了</a:t>
            </a:r>
            <a:r>
              <a:rPr lang="en-US" altLang="zh-CN" sz="1200" b="0" i="0" u="none" strike="noStrike" dirty="0">
                <a:solidFill>
                  <a:srgbClr val="000000"/>
                </a:solidFill>
              </a:rPr>
              <a:t>I –mode</a:t>
            </a:r>
            <a:r>
              <a:rPr lang="zh-CN" altLang="en-US" sz="1200" b="0" i="0" u="none" strike="noStrike" dirty="0">
                <a:solidFill>
                  <a:srgbClr val="000000"/>
                </a:solidFill>
              </a:rPr>
              <a:t>，发生了</a:t>
            </a:r>
            <a:r>
              <a:rPr lang="en-US" altLang="zh-CN" sz="1200" b="0" i="0" u="none" strike="noStrike" dirty="0">
                <a:solidFill>
                  <a:srgbClr val="000000"/>
                </a:solidFill>
              </a:rPr>
              <a:t>I-H</a:t>
            </a:r>
            <a:r>
              <a:rPr lang="zh-CN" altLang="en-US" sz="1200" b="0" i="0" u="none" strike="noStrike" dirty="0">
                <a:solidFill>
                  <a:srgbClr val="000000"/>
                </a:solidFill>
              </a:rPr>
              <a:t>转换。如中间图所示，当湍流速度的幅度值在一段时间内小于某阈值时，我们也判断检测到</a:t>
            </a:r>
            <a:r>
              <a:rPr lang="en-US" altLang="zh-CN" sz="1200" b="0" i="0" u="none" strike="noStrike" dirty="0">
                <a:solidFill>
                  <a:srgbClr val="000000"/>
                </a:solidFill>
              </a:rPr>
              <a:t>ECM</a:t>
            </a:r>
            <a:r>
              <a:rPr lang="zh-CN" altLang="en-US" sz="1200" b="0" i="0" u="none" strike="noStrike" dirty="0">
                <a:solidFill>
                  <a:srgbClr val="000000"/>
                </a:solidFill>
              </a:rPr>
              <a:t>。（两个判据分别诊断，任一判据成立时我们认为发生了</a:t>
            </a:r>
            <a:r>
              <a:rPr lang="en-US" altLang="zh-CN" sz="1200" b="0" i="0" u="none" strike="noStrike" dirty="0">
                <a:solidFill>
                  <a:srgbClr val="000000"/>
                </a:solidFill>
              </a:rPr>
              <a:t>I-H</a:t>
            </a:r>
            <a:r>
              <a:rPr lang="zh-CN" altLang="en-US" sz="1200" b="0" i="0" u="none" strike="noStrike" dirty="0">
                <a:solidFill>
                  <a:srgbClr val="000000"/>
                </a:solidFill>
              </a:rPr>
              <a:t>转换，并给</a:t>
            </a:r>
            <a:r>
              <a:rPr lang="en-US" altLang="zh-CN" sz="1200" b="0" i="0" u="none" strike="noStrike" dirty="0">
                <a:solidFill>
                  <a:srgbClr val="000000"/>
                </a:solidFill>
              </a:rPr>
              <a:t>EAST</a:t>
            </a:r>
            <a:r>
              <a:rPr lang="zh-CN" altLang="en-US" sz="1200" b="0" i="0" u="none" strike="noStrike" dirty="0">
                <a:solidFill>
                  <a:srgbClr val="000000"/>
                </a:solidFill>
              </a:rPr>
              <a:t>控制系统提供反馈信号。）</a:t>
            </a:r>
            <a:endParaRPr lang="en-US" sz="1200" b="0" i="0" u="none" strike="noStrike" dirty="0">
              <a:solidFill>
                <a:srgbClr val="000000"/>
              </a:solidFill>
            </a:endParaRP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6</a:t>
            </a:fld>
            <a:endParaRPr lang="en-US" altLang="zh-CN"/>
          </a:p>
        </p:txBody>
      </p:sp>
    </p:spTree>
    <p:extLst>
      <p:ext uri="{BB962C8B-B14F-4D97-AF65-F5344CB8AC3E}">
        <p14:creationId xmlns:p14="http://schemas.microsoft.com/office/powerpoint/2010/main" val="1198147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marL="0" indent="0" algn="l">
              <a:lnSpc>
                <a:spcPct val="100000"/>
              </a:lnSpc>
            </a:pPr>
            <a:r>
              <a:rPr lang="zh-CN" altLang="en-US" sz="1200" b="0" i="0" u="none" strike="noStrike" dirty="0">
                <a:solidFill>
                  <a:srgbClr val="000000"/>
                </a:solidFill>
              </a:rPr>
              <a:t>根据上述研究需求和诊断原理，我们确定了本课题的研究目标：</a:t>
            </a:r>
            <a:r>
              <a:rPr lang="zh-CN" altLang="en-US" dirty="0">
                <a:latin typeface="微软雅黑" panose="020B0503020204020204" pitchFamily="34" charset="-122"/>
                <a:ea typeface="微软雅黑" panose="020B0503020204020204" pitchFamily="34" charset="-122"/>
              </a:rPr>
              <a:t> 设计面向</a:t>
            </a:r>
            <a:r>
              <a:rPr lang="en-US" altLang="zh-CN" dirty="0">
                <a:latin typeface="微软雅黑" panose="020B0503020204020204" pitchFamily="34" charset="-122"/>
                <a:ea typeface="微软雅黑" panose="020B0503020204020204" pitchFamily="34" charset="-122"/>
              </a:rPr>
              <a:t>EAST</a:t>
            </a:r>
            <a:r>
              <a:rPr lang="zh-CN" altLang="en-US" dirty="0">
                <a:latin typeface="微软雅黑" panose="020B0503020204020204" pitchFamily="34" charset="-122"/>
                <a:ea typeface="微软雅黑" panose="020B0503020204020204" pitchFamily="34" charset="-122"/>
              </a:rPr>
              <a:t>托卡马克装置中的多普勒反射计的实时诊断电子学读出系统。协助实现对</a:t>
            </a:r>
            <a:r>
              <a:rPr lang="en-US" altLang="zh-CN" dirty="0">
                <a:latin typeface="微软雅黑" panose="020B0503020204020204" pitchFamily="34" charset="-122"/>
                <a:ea typeface="微软雅黑" panose="020B0503020204020204" pitchFamily="34" charset="-122"/>
              </a:rPr>
              <a:t>I-H</a:t>
            </a:r>
            <a:r>
              <a:rPr lang="zh-CN" altLang="en-US" dirty="0">
                <a:latin typeface="微软雅黑" panose="020B0503020204020204" pitchFamily="34" charset="-122"/>
                <a:ea typeface="微软雅黑" panose="020B0503020204020204" pitchFamily="34" charset="-122"/>
              </a:rPr>
              <a:t>转换时刻的实时监测和反馈控制。</a:t>
            </a:r>
            <a:endParaRPr lang="en-US" altLang="zh-CN" dirty="0">
              <a:latin typeface="微软雅黑" panose="020B0503020204020204" pitchFamily="34" charset="-122"/>
              <a:ea typeface="微软雅黑" panose="020B0503020204020204" pitchFamily="34" charset="-122"/>
            </a:endParaRPr>
          </a:p>
          <a:p>
            <a:pPr marL="0" indent="0" algn="l">
              <a:lnSpc>
                <a:spcPct val="100000"/>
              </a:lnSpc>
            </a:pPr>
            <a:r>
              <a:rPr lang="zh-CN" altLang="en-US" sz="1200" b="0" i="0" u="none" strike="noStrike" dirty="0">
                <a:solidFill>
                  <a:srgbClr val="000000"/>
                </a:solidFill>
                <a:latin typeface="微软雅黑" panose="020B0503020204020204" pitchFamily="34" charset="-122"/>
                <a:ea typeface="微软雅黑" panose="020B0503020204020204" pitchFamily="34" charset="-122"/>
              </a:rPr>
              <a:t>该电子学系统需要实现的核心功能有信号接收处理、数据实时分析和信息存储反馈功能；我们将设计分为两个主要部分，硬件部分包括承担数据接收处理的模拟前放板和以</a:t>
            </a:r>
            <a:r>
              <a:rPr lang="en-US" altLang="zh-CN" sz="1200" b="0" i="0" u="none" strike="noStrike" dirty="0">
                <a:solidFill>
                  <a:srgbClr val="000000"/>
                </a:solidFill>
                <a:latin typeface="微软雅黑" panose="020B0503020204020204" pitchFamily="34" charset="-122"/>
                <a:ea typeface="微软雅黑" panose="020B0503020204020204" pitchFamily="34" charset="-122"/>
              </a:rPr>
              <a:t>FPGA</a:t>
            </a:r>
            <a:r>
              <a:rPr lang="zh-CN" altLang="en-US" sz="1200" b="0" i="0" u="none" strike="noStrike" dirty="0">
                <a:solidFill>
                  <a:srgbClr val="000000"/>
                </a:solidFill>
                <a:latin typeface="微软雅黑" panose="020B0503020204020204" pitchFamily="34" charset="-122"/>
                <a:ea typeface="微软雅黑" panose="020B0503020204020204" pitchFamily="34" charset="-122"/>
              </a:rPr>
              <a:t>为核心，承担数据实时处理功能的数据处理单元</a:t>
            </a:r>
            <a:r>
              <a:rPr lang="en-US" altLang="zh-CN" sz="1200" b="0" i="0" u="none" strike="noStrike" dirty="0">
                <a:solidFill>
                  <a:srgbClr val="000000"/>
                </a:solidFill>
                <a:latin typeface="微软雅黑" panose="020B0503020204020204" pitchFamily="34" charset="-122"/>
                <a:ea typeface="微软雅黑" panose="020B0503020204020204" pitchFamily="34" charset="-122"/>
              </a:rPr>
              <a:t>DPU</a:t>
            </a:r>
            <a:r>
              <a:rPr lang="zh-CN" altLang="en-US" sz="1200" b="0" i="0" u="none" strike="noStrike" dirty="0">
                <a:solidFill>
                  <a:srgbClr val="000000"/>
                </a:solidFill>
                <a:latin typeface="微软雅黑" panose="020B0503020204020204" pitchFamily="34" charset="-122"/>
                <a:ea typeface="微软雅黑" panose="020B0503020204020204" pitchFamily="34" charset="-122"/>
              </a:rPr>
              <a:t>；固件部分将设计</a:t>
            </a:r>
            <a:r>
              <a:rPr lang="en-US" sz="1200" dirty="0">
                <a:latin typeface="微软雅黑" panose="020B0503020204020204" pitchFamily="34" charset="-122"/>
                <a:ea typeface="微软雅黑" panose="020B0503020204020204" pitchFamily="34" charset="-122"/>
              </a:rPr>
              <a:t>I-H</a:t>
            </a:r>
            <a:r>
              <a:rPr lang="zh-CN" altLang="en-US" sz="1200" dirty="0">
                <a:latin typeface="微软雅黑" panose="020B0503020204020204" pitchFamily="34" charset="-122"/>
                <a:ea typeface="微软雅黑" panose="020B0503020204020204" pitchFamily="34" charset="-122"/>
              </a:rPr>
              <a:t>模式转换判别算法。</a:t>
            </a:r>
            <a:endParaRPr lang="en-US" sz="1200" b="0" i="0" u="none" strike="noStrike" dirty="0">
              <a:solidFill>
                <a:srgbClr val="000000"/>
              </a:solidFill>
            </a:endParaRPr>
          </a:p>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7</a:t>
            </a:fld>
            <a:endParaRPr lang="en-US" altLang="zh-CN"/>
          </a:p>
        </p:txBody>
      </p:sp>
    </p:spTree>
    <p:extLst>
      <p:ext uri="{BB962C8B-B14F-4D97-AF65-F5344CB8AC3E}">
        <p14:creationId xmlns:p14="http://schemas.microsoft.com/office/powerpoint/2010/main" val="709130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8</a:t>
            </a:fld>
            <a:endParaRPr lang="en-US" altLang="zh-CN"/>
          </a:p>
        </p:txBody>
      </p:sp>
    </p:spTree>
    <p:extLst>
      <p:ext uri="{BB962C8B-B14F-4D97-AF65-F5344CB8AC3E}">
        <p14:creationId xmlns:p14="http://schemas.microsoft.com/office/powerpoint/2010/main" val="17620099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bwMode="auto">
          <a:xfrm>
            <a:off x="685800" y="1143000"/>
            <a:ext cx="5486400" cy="30861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26627"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endParaRPr lang="zh-CN" altLang="en-US" dirty="0"/>
          </a:p>
        </p:txBody>
      </p:sp>
      <p:sp>
        <p:nvSpPr>
          <p:cNvPr id="26628"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fld id="{F99E119D-EE43-4F7C-A9D4-0DC52426BCA9}" type="slidenum">
              <a:rPr lang="en-US" altLang="zh-CN" smtClean="0"/>
              <a:t>9</a:t>
            </a:fld>
            <a:endParaRPr lang="en-US" altLang="zh-CN"/>
          </a:p>
        </p:txBody>
      </p:sp>
    </p:spTree>
    <p:extLst>
      <p:ext uri="{BB962C8B-B14F-4D97-AF65-F5344CB8AC3E}">
        <p14:creationId xmlns:p14="http://schemas.microsoft.com/office/powerpoint/2010/main" val="20619820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cxnSp>
        <p:nvCxnSpPr>
          <p:cNvPr id="2" name="直接连接符 1"/>
          <p:cNvCxnSpPr/>
          <p:nvPr/>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3" name="等腰三角形 2"/>
          <p:cNvSpPr/>
          <p:nvPr/>
        </p:nvSpPr>
        <p:spPr>
          <a:xfrm>
            <a:off x="482600" y="53976"/>
            <a:ext cx="859367" cy="55562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cxnSp>
        <p:nvCxnSpPr>
          <p:cNvPr id="5" name="直接连接符 4"/>
          <p:cNvCxnSpPr/>
          <p:nvPr/>
        </p:nvCxnSpPr>
        <p:spPr>
          <a:xfrm flipV="1">
            <a:off x="-12699" y="765175"/>
            <a:ext cx="12204700" cy="0"/>
          </a:xfrm>
          <a:prstGeom prst="line">
            <a:avLst/>
          </a:prstGeom>
          <a:ln w="19050"/>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cxnSp>
        <p:nvCxnSpPr>
          <p:cNvPr id="2" name="直接连接符 1"/>
          <p:cNvCxnSpPr/>
          <p:nvPr userDrawn="1"/>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userDrawn="1"/>
        </p:nvCxnSpPr>
        <p:spPr>
          <a:xfrm flipV="1">
            <a:off x="-12699" y="765175"/>
            <a:ext cx="12204700" cy="0"/>
          </a:xfrm>
          <a:prstGeom prst="line">
            <a:avLst/>
          </a:prstGeom>
          <a:ln w="19050"/>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cxnSp>
        <p:nvCxnSpPr>
          <p:cNvPr id="2" name="直接连接符 1"/>
          <p:cNvCxnSpPr/>
          <p:nvPr userDrawn="1"/>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cxnSp>
        <p:nvCxnSpPr>
          <p:cNvPr id="4" name="直接连接符 3"/>
          <p:cNvCxnSpPr/>
          <p:nvPr userDrawn="1"/>
        </p:nvCxnSpPr>
        <p:spPr>
          <a:xfrm flipV="1">
            <a:off x="-12699" y="765175"/>
            <a:ext cx="12204700" cy="0"/>
          </a:xfrm>
          <a:prstGeom prst="line">
            <a:avLst/>
          </a:prstGeom>
          <a:ln w="19050"/>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cxnSp>
        <p:nvCxnSpPr>
          <p:cNvPr id="4" name="直接连接符 3"/>
          <p:cNvCxnSpPr/>
          <p:nvPr userDrawn="1"/>
        </p:nvCxnSpPr>
        <p:spPr>
          <a:xfrm>
            <a:off x="289984" y="407988"/>
            <a:ext cx="592667" cy="0"/>
          </a:xfrm>
          <a:prstGeom prst="line">
            <a:avLst/>
          </a:prstGeom>
          <a:ln w="38100">
            <a:solidFill>
              <a:srgbClr val="A44028"/>
            </a:solidFill>
          </a:ln>
        </p:spPr>
        <p:style>
          <a:lnRef idx="1">
            <a:schemeClr val="accent1"/>
          </a:lnRef>
          <a:fillRef idx="0">
            <a:schemeClr val="accent1"/>
          </a:fillRef>
          <a:effectRef idx="0">
            <a:schemeClr val="accent1"/>
          </a:effectRef>
          <a:fontRef idx="minor">
            <a:schemeClr val="tx1"/>
          </a:fontRef>
        </p:style>
      </p:cxnSp>
      <p:pic>
        <p:nvPicPr>
          <p:cNvPr id="5" name="图片 3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3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0" y="1"/>
            <a:ext cx="12192000" cy="691825"/>
          </a:xfrm>
          <a:prstGeom prst="rect">
            <a:avLst/>
          </a:prstGeom>
          <a:noFill/>
          <a:ln>
            <a:solidFill>
              <a:schemeClr val="bg1"/>
            </a:solidFill>
          </a:ln>
        </p:spPr>
        <p:txBody>
          <a:bodyPr lIns="900000" bIns="46800" rtlCol="0" anchor="b" anchorCtr="0"/>
          <a:lstStyle>
            <a:lvl1pPr>
              <a:defRPr>
                <a:solidFill>
                  <a:srgbClr val="A44028"/>
                </a:solidFill>
              </a:defRPr>
            </a:lvl1pPr>
          </a:lstStyle>
          <a:p>
            <a:r>
              <a:rPr lang="zh-CN" altLang="en-US" noProof="1"/>
              <a:t>单击此处编辑母版标题样式</a:t>
            </a:r>
          </a:p>
        </p:txBody>
      </p:sp>
      <p:sp>
        <p:nvSpPr>
          <p:cNvPr id="3" name="内容占位符 2"/>
          <p:cNvSpPr>
            <a:spLocks noGrp="1"/>
          </p:cNvSpPr>
          <p:nvPr>
            <p:ph idx="1" hasCustomPrompt="1"/>
          </p:nvPr>
        </p:nvSpPr>
        <p:spPr>
          <a:xfrm>
            <a:off x="881855" y="1043813"/>
            <a:ext cx="10552584" cy="4904226"/>
          </a:xfrm>
        </p:spPr>
        <p:txBody>
          <a:bodyPr rtlCol="0"/>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7" name="页脚占位符 4"/>
          <p:cNvSpPr>
            <a:spLocks noGrp="1"/>
          </p:cNvSpPr>
          <p:nvPr>
            <p:ph type="ftr" sz="quarter" idx="10"/>
          </p:nvPr>
        </p:nvSpPr>
        <p:spPr>
          <a:xfrm>
            <a:off x="550333" y="6156325"/>
            <a:ext cx="5378451" cy="222250"/>
          </a:xfrm>
        </p:spPr>
        <p:txBody>
          <a:bodyPr rtlCol="0"/>
          <a:lstStyle>
            <a:lvl1pPr eaLnBrk="1" hangingPunct="1">
              <a:defRPr noProof="1"/>
            </a:lvl1pPr>
          </a:lstStyle>
          <a:p>
            <a:pPr>
              <a:defRPr/>
            </a:pPr>
            <a:r>
              <a:rPr lang="zh-CN" altLang="en-US"/>
              <a:t>基于CZT探测器的高分辨伽马能谱仪设计</a:t>
            </a:r>
          </a:p>
        </p:txBody>
      </p:sp>
      <p:sp>
        <p:nvSpPr>
          <p:cNvPr id="8" name="日期占位符 3"/>
          <p:cNvSpPr>
            <a:spLocks noGrp="1"/>
          </p:cNvSpPr>
          <p:nvPr>
            <p:ph type="dt" sz="half" idx="11"/>
          </p:nvPr>
        </p:nvSpPr>
        <p:spPr>
          <a:xfrm>
            <a:off x="8843433" y="6156325"/>
            <a:ext cx="1600200" cy="222250"/>
          </a:xfrm>
        </p:spPr>
        <p:txBody>
          <a:bodyPr rtlCol="0"/>
          <a:lstStyle>
            <a:lvl1pPr eaLnBrk="1" hangingPunct="1">
              <a:defRPr noProof="1"/>
            </a:lvl1pPr>
          </a:lstStyle>
          <a:p>
            <a:pPr>
              <a:defRPr/>
            </a:pPr>
            <a:fld id="{FEB64E48-74D4-4BA6-94F4-3AF27CAC6045}" type="datetime1">
              <a:rPr lang="zh-CN" altLang="en-US"/>
              <a:t>2026/8/11</a:t>
            </a:fld>
            <a:endParaRPr lang="zh-CN" altLang="en-US"/>
          </a:p>
        </p:txBody>
      </p:sp>
      <p:sp>
        <p:nvSpPr>
          <p:cNvPr id="9" name="灯片编号占位符 5"/>
          <p:cNvSpPr>
            <a:spLocks noGrp="1"/>
          </p:cNvSpPr>
          <p:nvPr>
            <p:ph type="sldNum" sz="quarter" idx="12"/>
          </p:nvPr>
        </p:nvSpPr>
        <p:spPr>
          <a:xfrm>
            <a:off x="10693401" y="6519863"/>
            <a:ext cx="918633" cy="222250"/>
          </a:xfrm>
        </p:spPr>
        <p:txBody>
          <a:bodyPr rtlCol="0"/>
          <a:lstStyle>
            <a:lvl1pPr eaLnBrk="1" hangingPunct="1">
              <a:defRPr noProof="1"/>
            </a:lvl1pPr>
          </a:lstStyle>
          <a:p>
            <a:pPr>
              <a:defRPr/>
            </a:pPr>
            <a:fld id="{075DFD47-5752-4556-9DDF-C6414B6E0B49}" type="slidenum">
              <a:rPr lang="en-US" altLang="zh-CN"/>
              <a:t>‹#›</a:t>
            </a:fld>
            <a:endParaRPr lang="zh-CN" altLang="en-US"/>
          </a:p>
        </p:txBody>
      </p:sp>
    </p:spTree>
  </p:cSld>
  <p:clrMapOvr>
    <a:masterClrMapping/>
  </p:clrMapOvr>
  <p:transition/>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000" b="0" i="0">
                <a:solidFill>
                  <a:schemeClr val="tx1"/>
                </a:solidFill>
                <a:latin typeface="Arial" panose="020B0604020202020204"/>
                <a:cs typeface="Arial" panose="020B0604020202020204"/>
              </a:defRPr>
            </a:lvl1pPr>
          </a:lstStyle>
          <a:p>
            <a:pPr marL="12700"/>
            <a:r>
              <a:rPr lang="en-US" altLang="zh-CN" spc="-11"/>
              <a:t>2020</a:t>
            </a:r>
            <a:r>
              <a:rPr lang="en-US" altLang="zh-CN" spc="-5"/>
              <a:t>/</a:t>
            </a:r>
            <a:r>
              <a:rPr lang="en-US" altLang="zh-CN" spc="-11"/>
              <a:t>9</a:t>
            </a:r>
            <a:r>
              <a:rPr lang="en-US" altLang="zh-CN" spc="-5"/>
              <a:t>/</a:t>
            </a:r>
            <a:r>
              <a:rPr lang="en-US" altLang="zh-CN" spc="-11"/>
              <a:t>2</a:t>
            </a:r>
            <a:r>
              <a:rPr lang="en-US" altLang="zh-CN" spc="-5"/>
              <a:t>7</a:t>
            </a:r>
            <a:endParaRPr lang="en-US" altLang="zh-CN" spc="-5"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8/11/2026</a:t>
            </a:fld>
            <a:endParaRPr lang="en-US"/>
          </a:p>
        </p:txBody>
      </p:sp>
      <p:sp>
        <p:nvSpPr>
          <p:cNvPr id="4" name="Holder 4"/>
          <p:cNvSpPr>
            <a:spLocks noGrp="1"/>
          </p:cNvSpPr>
          <p:nvPr>
            <p:ph type="sldNum" sz="quarter" idx="7"/>
          </p:nvPr>
        </p:nvSpPr>
        <p:spPr/>
        <p:txBody>
          <a:bodyPr lIns="0" tIns="0" rIns="0" bIns="0"/>
          <a:lstStyle>
            <a:lvl1pPr>
              <a:defRPr sz="1000" b="0" i="0">
                <a:solidFill>
                  <a:schemeClr val="tx1"/>
                </a:solidFill>
                <a:latin typeface="Arial" panose="020B0604020202020204"/>
                <a:cs typeface="Arial" panose="020B0604020202020204"/>
              </a:defRPr>
            </a:lvl1pPr>
          </a:lstStyle>
          <a:p>
            <a:pPr marL="59690"/>
            <a:fld id="{81D60167-4931-47E6-BA6A-407CBD079E47}" type="slidenum">
              <a:rPr lang="en-US" altLang="zh-CN" spc="-5" smtClean="0"/>
              <a:t>‹#›</a:t>
            </a:fld>
            <a:endParaRPr lang="en-US" altLang="zh-CN" spc="-5"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EA6D0FEE-6BAA-4E50-85BA-1459A7E787B7}" type="datetime1">
              <a:rPr lang="zh-CN" altLang="en-US" smtClean="0"/>
              <a:t>2026/8/11</a:t>
            </a:fld>
            <a:endParaRPr lang="zh-CN" altLang="en-US"/>
          </a:p>
        </p:txBody>
      </p:sp>
      <p:sp>
        <p:nvSpPr>
          <p:cNvPr id="5" name="Footer Placeholder 4"/>
          <p:cNvSpPr>
            <a:spLocks noGrp="1"/>
          </p:cNvSpPr>
          <p:nvPr>
            <p:ph type="ftr" sz="quarter" idx="11"/>
          </p:nvPr>
        </p:nvSpPr>
        <p:spPr/>
        <p:txBody>
          <a:bodyPr/>
          <a:lstStyle/>
          <a:p>
            <a:pPr>
              <a:defRPr/>
            </a:pPr>
            <a:r>
              <a:rPr lang="zh-CN" altLang="en-US"/>
              <a:t>基于CZT探测器的高分辨伽马能谱仪设计</a:t>
            </a:r>
          </a:p>
        </p:txBody>
      </p:sp>
      <p:sp>
        <p:nvSpPr>
          <p:cNvPr id="6" name="Slide Number Placeholder 5"/>
          <p:cNvSpPr>
            <a:spLocks noGrp="1"/>
          </p:cNvSpPr>
          <p:nvPr>
            <p:ph type="sldNum" sz="quarter" idx="12"/>
          </p:nvPr>
        </p:nvSpPr>
        <p:spPr/>
        <p:txBody>
          <a:bodyPr/>
          <a:lstStyle/>
          <a:p>
            <a:pPr>
              <a:defRPr/>
            </a:pPr>
            <a:fld id="{FB3803AE-232A-460B-ADB3-51B6FAD7B847}" type="slidenum">
              <a:rPr lang="en-US" altLang="zh-CN" smtClean="0"/>
              <a:t>‹#›</a:t>
            </a:fld>
            <a:endParaRPr lang="zh-CN" altLang="en-US"/>
          </a:p>
        </p:txBody>
      </p:sp>
      <p:cxnSp>
        <p:nvCxnSpPr>
          <p:cNvPr id="7" name="直接连接符 6"/>
          <p:cNvCxnSpPr/>
          <p:nvPr userDrawn="1"/>
        </p:nvCxnSpPr>
        <p:spPr>
          <a:xfrm>
            <a:off x="289984" y="407988"/>
            <a:ext cx="592667" cy="0"/>
          </a:xfrm>
          <a:prstGeom prst="line">
            <a:avLst/>
          </a:prstGeom>
          <a:ln w="38100">
            <a:solidFill>
              <a:srgbClr val="A44028"/>
            </a:solidFill>
          </a:ln>
        </p:spPr>
        <p:style>
          <a:lnRef idx="1">
            <a:schemeClr val="accent1"/>
          </a:lnRef>
          <a:fillRef idx="0">
            <a:schemeClr val="accent1"/>
          </a:fillRef>
          <a:effectRef idx="0">
            <a:schemeClr val="accent1"/>
          </a:effectRef>
          <a:fontRef idx="minor">
            <a:schemeClr val="tx1"/>
          </a:fontRef>
        </p:style>
      </p:cxnSp>
      <p:pic>
        <p:nvPicPr>
          <p:cNvPr id="8" name="图片 3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3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8/11/2026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a:defRPr/>
            </a:pPr>
            <a:fld id="{FEB64E48-74D4-4BA6-94F4-3AF27CAC6045}" type="datetime1">
              <a:rPr lang="zh-CN" altLang="en-US" smtClean="0"/>
              <a:t>2026/8/11</a:t>
            </a:fld>
            <a:endParaRPr lang="zh-CN" altLang="en-US"/>
          </a:p>
        </p:txBody>
      </p:sp>
      <p:sp>
        <p:nvSpPr>
          <p:cNvPr id="5" name="Footer Placeholder 4"/>
          <p:cNvSpPr>
            <a:spLocks noGrp="1"/>
          </p:cNvSpPr>
          <p:nvPr>
            <p:ph type="ftr" sz="quarter" idx="11"/>
          </p:nvPr>
        </p:nvSpPr>
        <p:spPr/>
        <p:txBody>
          <a:bodyPr/>
          <a:lstStyle/>
          <a:p>
            <a:pPr>
              <a:defRPr/>
            </a:pPr>
            <a:r>
              <a:rPr lang="zh-CN" altLang="en-US"/>
              <a:t>基于CZT探测器的高分辨伽马能谱仪设计</a:t>
            </a:r>
          </a:p>
        </p:txBody>
      </p:sp>
      <p:sp>
        <p:nvSpPr>
          <p:cNvPr id="6" name="Slide Number Placeholder 5"/>
          <p:cNvSpPr>
            <a:spLocks noGrp="1"/>
          </p:cNvSpPr>
          <p:nvPr>
            <p:ph type="sldNum" sz="quarter" idx="12"/>
          </p:nvPr>
        </p:nvSpPr>
        <p:spPr/>
        <p:txBody>
          <a:bodyPr/>
          <a:lstStyle/>
          <a:p>
            <a:pPr>
              <a:defRPr/>
            </a:pPr>
            <a:fld id="{075DFD47-5752-4556-9DDF-C6414B6E0B49}" type="slidenum">
              <a:rPr lang="en-US" altLang="zh-CN" smtClean="0"/>
              <a:t>‹#›</a:t>
            </a:fld>
            <a:endParaRPr lang="zh-CN" altLang="en-US"/>
          </a:p>
        </p:txBody>
      </p:sp>
      <p:cxnSp>
        <p:nvCxnSpPr>
          <p:cNvPr id="7" name="直接连接符 6"/>
          <p:cNvCxnSpPr/>
          <p:nvPr userDrawn="1"/>
        </p:nvCxnSpPr>
        <p:spPr>
          <a:xfrm>
            <a:off x="289984" y="407988"/>
            <a:ext cx="592667" cy="0"/>
          </a:xfrm>
          <a:prstGeom prst="line">
            <a:avLst/>
          </a:prstGeom>
          <a:ln w="38100">
            <a:solidFill>
              <a:srgbClr val="A44028"/>
            </a:solidFill>
          </a:ln>
        </p:spPr>
        <p:style>
          <a:lnRef idx="1">
            <a:schemeClr val="accent1"/>
          </a:lnRef>
          <a:fillRef idx="0">
            <a:schemeClr val="accent1"/>
          </a:fillRef>
          <a:effectRef idx="0">
            <a:schemeClr val="accent1"/>
          </a:effectRef>
          <a:fontRef idx="minor">
            <a:schemeClr val="tx1"/>
          </a:fontRef>
        </p:style>
      </p:cxnSp>
      <p:pic>
        <p:nvPicPr>
          <p:cNvPr id="8" name="图片 3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图片 3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8/11/2026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2F288E0-7875-42C4-84C8-98DBBD3BF4D2}" type="datetimeFigureOut">
              <a:rPr lang="zh-CN" altLang="en-US" smtClean="0"/>
              <a:t>2026/8/11</a:t>
            </a:fld>
            <a:endParaRPr lang="zh-CN" altLang="en-US"/>
          </a:p>
        </p:txBody>
      </p:sp>
      <p:sp>
        <p:nvSpPr>
          <p:cNvPr id="3" name="Footer Placeholder 2"/>
          <p:cNvSpPr>
            <a:spLocks noGrp="1"/>
          </p:cNvSpPr>
          <p:nvPr>
            <p:ph type="ftr" sz="quarter" idx="11"/>
          </p:nvPr>
        </p:nvSpPr>
        <p:spPr/>
        <p:txBody>
          <a:bodyPr/>
          <a:lstStyle/>
          <a:p>
            <a:pPr>
              <a:defRPr/>
            </a:pPr>
            <a:r>
              <a:rPr lang="zh-CN" altLang="en-US"/>
              <a:t>基于CZT探测器的高分辨伽马能谱仪设计</a:t>
            </a:r>
          </a:p>
        </p:txBody>
      </p:sp>
      <p:sp>
        <p:nvSpPr>
          <p:cNvPr id="4" name="Slide Number Placeholder 3"/>
          <p:cNvSpPr>
            <a:spLocks noGrp="1"/>
          </p:cNvSpPr>
          <p:nvPr>
            <p:ph type="sldNum" sz="quarter" idx="12"/>
          </p:nvPr>
        </p:nvSpPr>
        <p:spPr/>
        <p:txBody>
          <a:bodyPr/>
          <a:lstStyle/>
          <a:p>
            <a:pPr>
              <a:defRPr/>
            </a:pPr>
            <a:fld id="{778CA4C6-14B6-4DF2-B96E-D29BE61DCC84}" type="slidenum">
              <a:rPr lang="zh-CN" altLang="en-US" smtClean="0"/>
              <a:t>‹#›</a:t>
            </a:fld>
            <a:endParaRPr lang="zh-CN" altLang="en-US"/>
          </a:p>
        </p:txBody>
      </p:sp>
    </p:spTree>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自定义版式">
    <p:spTree>
      <p:nvGrpSpPr>
        <p:cNvPr id="1" name=""/>
        <p:cNvGrpSpPr/>
        <p:nvPr/>
      </p:nvGrpSpPr>
      <p:grpSpPr>
        <a:xfrm>
          <a:off x="0" y="0"/>
          <a:ext cx="0" cy="0"/>
          <a:chOff x="0" y="0"/>
          <a:chExt cx="0" cy="0"/>
        </a:xfrm>
      </p:grpSpPr>
    </p:spTree>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标题幻灯片">
    <p:bg bwMode="auto">
      <p:bgPr>
        <a:solidFill>
          <a:schemeClr val="bg1">
            <a:alpha val="76077"/>
          </a:schemeClr>
        </a:solidFill>
        <a:effectLst/>
      </p:bgPr>
    </p:bg>
    <p:spTree>
      <p:nvGrpSpPr>
        <p:cNvPr id="1" name=""/>
        <p:cNvGrpSpPr/>
        <p:nvPr/>
      </p:nvGrpSpPr>
      <p:grpSpPr>
        <a:xfrm>
          <a:off x="0" y="0"/>
          <a:ext cx="0" cy="0"/>
          <a:chOff x="0" y="0"/>
          <a:chExt cx="0" cy="0"/>
        </a:xfrm>
      </p:grpSpPr>
      <p:sp>
        <p:nvSpPr>
          <p:cNvPr id="2" name="矩形 1"/>
          <p:cNvSpPr/>
          <p:nvPr userDrawn="1"/>
        </p:nvSpPr>
        <p:spPr>
          <a:xfrm>
            <a:off x="2117" y="1930400"/>
            <a:ext cx="12192000" cy="2484438"/>
          </a:xfrm>
          <a:prstGeom prst="rect">
            <a:avLst/>
          </a:prstGeom>
          <a:solidFill>
            <a:srgbClr val="15347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3" name="矩形 2"/>
          <p:cNvSpPr/>
          <p:nvPr userDrawn="1"/>
        </p:nvSpPr>
        <p:spPr>
          <a:xfrm>
            <a:off x="0" y="4524376"/>
            <a:ext cx="12192000" cy="53975"/>
          </a:xfrm>
          <a:prstGeom prst="rect">
            <a:avLst/>
          </a:prstGeom>
          <a:solidFill>
            <a:srgbClr val="15347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sp>
        <p:nvSpPr>
          <p:cNvPr id="4" name="矩形 3"/>
          <p:cNvSpPr/>
          <p:nvPr userDrawn="1"/>
        </p:nvSpPr>
        <p:spPr>
          <a:xfrm>
            <a:off x="0" y="1779589"/>
            <a:ext cx="12192000" cy="53975"/>
          </a:xfrm>
          <a:prstGeom prst="rect">
            <a:avLst/>
          </a:prstGeom>
          <a:solidFill>
            <a:srgbClr val="15347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pic>
        <p:nvPicPr>
          <p:cNvPr id="5" name="图片 7"/>
          <p:cNvPicPr>
            <a:picLocks noChangeAspect="1" noChangeArrowheads="1"/>
          </p:cNvPicPr>
          <p:nvPr userDrawn="1"/>
        </p:nvPicPr>
        <p:blipFill>
          <a:blip r:embed="rId2">
            <a:extLst>
              <a:ext uri="{28A0092B-C50C-407E-A947-70E740481C1C}">
                <a14:useLocalDpi xmlns:a14="http://schemas.microsoft.com/office/drawing/2010/main" val="0"/>
              </a:ext>
            </a:extLst>
          </a:blip>
          <a:srcRect t="34660" r="856" b="38412"/>
          <a:stretch>
            <a:fillRect/>
          </a:stretch>
        </p:blipFill>
        <p:spPr bwMode="auto">
          <a:xfrm>
            <a:off x="0" y="-17463"/>
            <a:ext cx="7554384" cy="1171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矩形 1"/>
          <p:cNvSpPr/>
          <p:nvPr/>
        </p:nvSpPr>
        <p:spPr>
          <a:xfrm>
            <a:off x="461434" y="576264"/>
            <a:ext cx="901700" cy="3063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CN" altLang="en-US"/>
          </a:p>
        </p:txBody>
      </p:sp>
      <p:cxnSp>
        <p:nvCxnSpPr>
          <p:cNvPr id="3" name="直接连接符 2"/>
          <p:cNvCxnSpPr/>
          <p:nvPr/>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sp>
        <p:nvSpPr>
          <p:cNvPr id="4" name="等腰三角形 3"/>
          <p:cNvSpPr/>
          <p:nvPr/>
        </p:nvSpPr>
        <p:spPr>
          <a:xfrm>
            <a:off x="482600" y="53976"/>
            <a:ext cx="859367" cy="555625"/>
          </a:xfrm>
          <a:prstGeom prs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p>
        </p:txBody>
      </p:sp>
    </p:spTree>
  </p:cSld>
  <p:clrMapOvr>
    <a:masterClrMapping/>
  </p:clrMapOvr>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cxnSp>
        <p:nvCxnSpPr>
          <p:cNvPr id="2" name="直接连接符 1"/>
          <p:cNvCxnSpPr/>
          <p:nvPr/>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C764DE79-268F-4C1A-8933-263129D2AF90}"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cxnSp>
        <p:nvCxnSpPr>
          <p:cNvPr id="2" name="直接连接符 1"/>
          <p:cNvCxnSpPr/>
          <p:nvPr/>
        </p:nvCxnSpPr>
        <p:spPr>
          <a:xfrm>
            <a:off x="0" y="6272213"/>
            <a:ext cx="12192000" cy="0"/>
          </a:xfrm>
          <a:prstGeom prst="line">
            <a:avLst/>
          </a:prstGeom>
          <a:ln w="25400">
            <a:solidFill>
              <a:srgbClr val="0070C0"/>
            </a:solidFill>
            <a:prstDash val="dash"/>
          </a:ln>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cxnSp>
        <p:nvCxnSpPr>
          <p:cNvPr id="4" name="直接连接符 3"/>
          <p:cNvCxnSpPr/>
          <p:nvPr userDrawn="1"/>
        </p:nvCxnSpPr>
        <p:spPr>
          <a:xfrm>
            <a:off x="289984" y="407988"/>
            <a:ext cx="592667" cy="0"/>
          </a:xfrm>
          <a:prstGeom prst="line">
            <a:avLst/>
          </a:prstGeom>
          <a:ln w="38100">
            <a:solidFill>
              <a:srgbClr val="A44028"/>
            </a:solidFill>
          </a:ln>
        </p:spPr>
        <p:style>
          <a:lnRef idx="1">
            <a:schemeClr val="accent1"/>
          </a:lnRef>
          <a:fillRef idx="0">
            <a:schemeClr val="accent1"/>
          </a:fillRef>
          <a:effectRef idx="0">
            <a:schemeClr val="accent1"/>
          </a:effectRef>
          <a:fontRef idx="minor">
            <a:schemeClr val="tx1"/>
          </a:fontRef>
        </p:style>
      </p:cxnSp>
      <p:pic>
        <p:nvPicPr>
          <p:cNvPr id="5" name="图片 35"/>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36"/>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786967" y="3409950"/>
            <a:ext cx="618067" cy="3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标题 1"/>
          <p:cNvSpPr>
            <a:spLocks noGrp="1"/>
          </p:cNvSpPr>
          <p:nvPr>
            <p:ph type="title"/>
          </p:nvPr>
        </p:nvSpPr>
        <p:spPr>
          <a:xfrm>
            <a:off x="0" y="1"/>
            <a:ext cx="12192000" cy="691825"/>
          </a:xfrm>
          <a:prstGeom prst="rect">
            <a:avLst/>
          </a:prstGeom>
          <a:noFill/>
          <a:ln>
            <a:solidFill>
              <a:schemeClr val="bg1"/>
            </a:solidFill>
          </a:ln>
        </p:spPr>
        <p:txBody>
          <a:bodyPr lIns="900000" bIns="46800" rtlCol="0" anchor="b" anchorCtr="0"/>
          <a:lstStyle>
            <a:lvl1pPr>
              <a:defRPr>
                <a:solidFill>
                  <a:srgbClr val="A44028"/>
                </a:solidFill>
              </a:defRPr>
            </a:lvl1pPr>
          </a:lstStyle>
          <a:p>
            <a:r>
              <a:rPr lang="zh-CN" altLang="en-US" noProof="1"/>
              <a:t>单击此处编辑母版标题样式</a:t>
            </a:r>
          </a:p>
        </p:txBody>
      </p:sp>
      <p:sp>
        <p:nvSpPr>
          <p:cNvPr id="3" name="内容占位符 2"/>
          <p:cNvSpPr>
            <a:spLocks noGrp="1"/>
          </p:cNvSpPr>
          <p:nvPr>
            <p:ph idx="1" hasCustomPrompt="1"/>
          </p:nvPr>
        </p:nvSpPr>
        <p:spPr>
          <a:xfrm>
            <a:off x="881855" y="1043813"/>
            <a:ext cx="10552584" cy="4904226"/>
          </a:xfrm>
        </p:spPr>
        <p:txBody>
          <a:bodyPr rtlCol="0"/>
          <a:lstStyle/>
          <a:p>
            <a:pPr lvl="0"/>
            <a:r>
              <a:rPr lang="zh-CN" altLang="en-US" noProof="1"/>
              <a:t>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7" name="页脚占位符 4"/>
          <p:cNvSpPr>
            <a:spLocks noGrp="1"/>
          </p:cNvSpPr>
          <p:nvPr>
            <p:ph type="ftr" sz="quarter" idx="10"/>
          </p:nvPr>
        </p:nvSpPr>
        <p:spPr>
          <a:xfrm>
            <a:off x="550333" y="6156325"/>
            <a:ext cx="5378451" cy="222250"/>
          </a:xfrm>
        </p:spPr>
        <p:txBody>
          <a:bodyPr rtlCol="0"/>
          <a:lstStyle>
            <a:lvl1pPr eaLnBrk="1" hangingPunct="1">
              <a:defRPr noProof="1"/>
            </a:lvl1pPr>
          </a:lstStyle>
          <a:p>
            <a:pPr>
              <a:defRPr/>
            </a:pPr>
            <a:r>
              <a:rPr lang="zh-CN" altLang="en-US"/>
              <a:t>基于CZT探测器的高分辨伽马能谱仪设计</a:t>
            </a:r>
          </a:p>
        </p:txBody>
      </p:sp>
      <p:sp>
        <p:nvSpPr>
          <p:cNvPr id="8" name="日期占位符 3"/>
          <p:cNvSpPr>
            <a:spLocks noGrp="1"/>
          </p:cNvSpPr>
          <p:nvPr>
            <p:ph type="dt" sz="half" idx="11"/>
          </p:nvPr>
        </p:nvSpPr>
        <p:spPr>
          <a:xfrm>
            <a:off x="8843433" y="6156325"/>
            <a:ext cx="1600200" cy="222250"/>
          </a:xfrm>
        </p:spPr>
        <p:txBody>
          <a:bodyPr rtlCol="0"/>
          <a:lstStyle>
            <a:lvl1pPr eaLnBrk="1" hangingPunct="1">
              <a:defRPr noProof="1"/>
            </a:lvl1pPr>
          </a:lstStyle>
          <a:p>
            <a:pPr>
              <a:defRPr/>
            </a:pPr>
            <a:fld id="{EA6D0FEE-6BAA-4E50-85BA-1459A7E787B7}" type="datetime1">
              <a:rPr lang="zh-CN" altLang="en-US"/>
              <a:t>2026/8/11</a:t>
            </a:fld>
            <a:endParaRPr lang="zh-CN" altLang="en-US"/>
          </a:p>
        </p:txBody>
      </p:sp>
      <p:sp>
        <p:nvSpPr>
          <p:cNvPr id="9" name="灯片编号占位符 5"/>
          <p:cNvSpPr>
            <a:spLocks noGrp="1"/>
          </p:cNvSpPr>
          <p:nvPr>
            <p:ph type="sldNum" sz="quarter" idx="12"/>
          </p:nvPr>
        </p:nvSpPr>
        <p:spPr>
          <a:xfrm>
            <a:off x="10693401" y="6519863"/>
            <a:ext cx="918633" cy="222250"/>
          </a:xfrm>
        </p:spPr>
        <p:txBody>
          <a:bodyPr rtlCol="0"/>
          <a:lstStyle>
            <a:lvl1pPr eaLnBrk="1" hangingPunct="1">
              <a:defRPr noProof="1"/>
            </a:lvl1pPr>
          </a:lstStyle>
          <a:p>
            <a:pPr>
              <a:defRPr/>
            </a:pPr>
            <a:fld id="{FB3803AE-232A-460B-ADB3-51B6FAD7B847}" type="slidenum">
              <a:rPr lang="en-US" altLang="zh-CN"/>
              <a:t>‹#›</a:t>
            </a:fld>
            <a:endParaRPr lang="zh-CN" altLang="en-US"/>
          </a:p>
        </p:txBody>
      </p:sp>
    </p:spTree>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8/11/2026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8/11/2026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C764DE79-268F-4C1A-8933-263129D2AF90}" type="datetimeFigureOut">
              <a:rPr lang="en-US" dirty="0"/>
              <a:t>8/11/2026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自定义版式">
    <p:spTree>
      <p:nvGrpSpPr>
        <p:cNvPr id="1" name=""/>
        <p:cNvGrpSpPr/>
        <p:nvPr/>
      </p:nvGrpSpPr>
      <p:grpSpPr>
        <a:xfrm>
          <a:off x="0" y="0"/>
          <a:ext cx="0" cy="0"/>
          <a:chOff x="0" y="0"/>
          <a:chExt cx="0" cy="0"/>
        </a:xfrm>
      </p:grpSpPr>
      <p:cxnSp>
        <p:nvCxnSpPr>
          <p:cNvPr id="4" name="直接连接符 3"/>
          <p:cNvCxnSpPr/>
          <p:nvPr userDrawn="1"/>
        </p:nvCxnSpPr>
        <p:spPr>
          <a:xfrm flipV="1">
            <a:off x="-12699" y="765175"/>
            <a:ext cx="12204700" cy="0"/>
          </a:xfrm>
          <a:prstGeom prst="line">
            <a:avLst/>
          </a:prstGeom>
          <a:ln w="19050"/>
        </p:spPr>
        <p:style>
          <a:lnRef idx="1">
            <a:schemeClr val="accent1"/>
          </a:lnRef>
          <a:fillRef idx="0">
            <a:schemeClr val="accent1"/>
          </a:fillRef>
          <a:effectRef idx="0">
            <a:schemeClr val="accent1"/>
          </a:effectRef>
          <a:fontRef idx="minor">
            <a:schemeClr val="tx1"/>
          </a:fontRef>
        </p:style>
      </p:cxnSp>
    </p:spTree>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8/11/2026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8/11/2026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0.emf"/><Relationship Id="rId4" Type="http://schemas.openxmlformats.org/officeDocument/2006/relationships/package" Target="../embeddings/Microsoft_Visio_Drawing1.vsdx"/></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package" Target="../embeddings/Microsoft_Visio_Drawing2.vsdx"/><Relationship Id="rId7"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26.jpeg"/><Relationship Id="rId5" Type="http://schemas.openxmlformats.org/officeDocument/2006/relationships/image" Target="../media/image16.jpeg"/><Relationship Id="rId4" Type="http://schemas.openxmlformats.org/officeDocument/2006/relationships/image" Target="../media/image25.emf"/></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29.png"/><Relationship Id="rId5" Type="http://schemas.openxmlformats.org/officeDocument/2006/relationships/image" Target="../media/image27.pn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9.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9.xml"/><Relationship Id="rId6" Type="http://schemas.openxmlformats.org/officeDocument/2006/relationships/image" Target="../media/image42.jpeg"/><Relationship Id="rId5" Type="http://schemas.openxmlformats.org/officeDocument/2006/relationships/image" Target="../media/image41.jpg"/><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43.png"/><Relationship Id="rId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9.xml"/><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7.pn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7119" y="3180319"/>
            <a:ext cx="12087922" cy="57701"/>
          </a:xfrm>
          <a:prstGeom prst="rect">
            <a:avLst/>
          </a:prstGeom>
          <a:blipFill>
            <a:blip r:embed="rId3" cstate="print"/>
            <a:stretch>
              <a:fillRect/>
            </a:stretch>
          </a:blipFill>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 name="object 4"/>
          <p:cNvSpPr/>
          <p:nvPr/>
        </p:nvSpPr>
        <p:spPr>
          <a:xfrm>
            <a:off x="1049637" y="6689707"/>
            <a:ext cx="5484895" cy="158677"/>
          </a:xfrm>
          <a:prstGeom prst="rect">
            <a:avLst/>
          </a:prstGeom>
          <a:blipFill>
            <a:blip r:embed="rId4" cstate="print"/>
            <a:stretch>
              <a:fillRect/>
            </a:stretch>
          </a:blipFill>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 name="object 5"/>
          <p:cNvSpPr/>
          <p:nvPr/>
        </p:nvSpPr>
        <p:spPr>
          <a:xfrm>
            <a:off x="1059053" y="6508829"/>
            <a:ext cx="5469096" cy="142473"/>
          </a:xfrm>
          <a:prstGeom prst="rect">
            <a:avLst/>
          </a:prstGeom>
          <a:blipFill>
            <a:blip r:embed="rId5" cstate="print"/>
            <a:stretch>
              <a:fillRect/>
            </a:stretch>
          </a:blipFill>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6" name="object 6"/>
          <p:cNvSpPr/>
          <p:nvPr/>
        </p:nvSpPr>
        <p:spPr>
          <a:xfrm>
            <a:off x="6435141" y="6543288"/>
            <a:ext cx="39455" cy="51291"/>
          </a:xfrm>
          <a:custGeom>
            <a:avLst/>
            <a:gdLst/>
            <a:ahLst/>
            <a:cxnLst/>
            <a:rect l="l" t="t" r="r" b="b"/>
            <a:pathLst>
              <a:path w="29845" h="40639">
                <a:moveTo>
                  <a:pt x="14731" y="0"/>
                </a:moveTo>
                <a:lnTo>
                  <a:pt x="0" y="40487"/>
                </a:lnTo>
                <a:lnTo>
                  <a:pt x="29844" y="40487"/>
                </a:lnTo>
                <a:lnTo>
                  <a:pt x="147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7" name="object 7"/>
          <p:cNvSpPr/>
          <p:nvPr/>
        </p:nvSpPr>
        <p:spPr>
          <a:xfrm>
            <a:off x="3638802" y="6543288"/>
            <a:ext cx="39455" cy="51291"/>
          </a:xfrm>
          <a:custGeom>
            <a:avLst/>
            <a:gdLst/>
            <a:ahLst/>
            <a:cxnLst/>
            <a:rect l="l" t="t" r="r" b="b"/>
            <a:pathLst>
              <a:path w="29844" h="40639">
                <a:moveTo>
                  <a:pt x="14731" y="0"/>
                </a:moveTo>
                <a:lnTo>
                  <a:pt x="0" y="40487"/>
                </a:lnTo>
                <a:lnTo>
                  <a:pt x="29844" y="40487"/>
                </a:lnTo>
                <a:lnTo>
                  <a:pt x="147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8" name="object 8"/>
          <p:cNvSpPr/>
          <p:nvPr/>
        </p:nvSpPr>
        <p:spPr>
          <a:xfrm>
            <a:off x="3914807" y="6534472"/>
            <a:ext cx="62119" cy="91360"/>
          </a:xfrm>
          <a:custGeom>
            <a:avLst/>
            <a:gdLst/>
            <a:ahLst/>
            <a:cxnLst/>
            <a:rect l="l" t="t" r="r" b="b"/>
            <a:pathLst>
              <a:path w="46989" h="72389">
                <a:moveTo>
                  <a:pt x="0" y="0"/>
                </a:moveTo>
                <a:lnTo>
                  <a:pt x="0" y="72250"/>
                </a:lnTo>
                <a:lnTo>
                  <a:pt x="16509" y="72250"/>
                </a:lnTo>
                <a:lnTo>
                  <a:pt x="22606" y="72250"/>
                </a:lnTo>
                <a:lnTo>
                  <a:pt x="44450" y="56133"/>
                </a:lnTo>
                <a:lnTo>
                  <a:pt x="45974" y="51257"/>
                </a:lnTo>
                <a:lnTo>
                  <a:pt x="46736" y="44589"/>
                </a:lnTo>
                <a:lnTo>
                  <a:pt x="46736" y="36156"/>
                </a:lnTo>
                <a:lnTo>
                  <a:pt x="46736" y="27724"/>
                </a:lnTo>
                <a:lnTo>
                  <a:pt x="45974" y="21247"/>
                </a:lnTo>
                <a:lnTo>
                  <a:pt x="44450" y="16738"/>
                </a:lnTo>
                <a:lnTo>
                  <a:pt x="42925" y="12217"/>
                </a:lnTo>
                <a:lnTo>
                  <a:pt x="27939" y="1041"/>
                </a:lnTo>
                <a:lnTo>
                  <a:pt x="24891" y="342"/>
                </a:lnTo>
                <a:lnTo>
                  <a:pt x="18922" y="0"/>
                </a:lnTo>
                <a:lnTo>
                  <a:pt x="9906" y="0"/>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9" name="object 9"/>
          <p:cNvSpPr/>
          <p:nvPr/>
        </p:nvSpPr>
        <p:spPr>
          <a:xfrm>
            <a:off x="1704903" y="6534473"/>
            <a:ext cx="59600" cy="35263"/>
          </a:xfrm>
          <a:custGeom>
            <a:avLst/>
            <a:gdLst/>
            <a:ahLst/>
            <a:cxnLst/>
            <a:rect l="l" t="t" r="r" b="b"/>
            <a:pathLst>
              <a:path w="45084" h="27939">
                <a:moveTo>
                  <a:pt x="0" y="0"/>
                </a:moveTo>
                <a:lnTo>
                  <a:pt x="0" y="27673"/>
                </a:lnTo>
                <a:lnTo>
                  <a:pt x="16383" y="27673"/>
                </a:lnTo>
                <a:lnTo>
                  <a:pt x="26924" y="27673"/>
                </a:lnTo>
                <a:lnTo>
                  <a:pt x="33528" y="27228"/>
                </a:lnTo>
                <a:lnTo>
                  <a:pt x="36068" y="26339"/>
                </a:lnTo>
                <a:lnTo>
                  <a:pt x="38734" y="25438"/>
                </a:lnTo>
                <a:lnTo>
                  <a:pt x="40767" y="23901"/>
                </a:lnTo>
                <a:lnTo>
                  <a:pt x="42290" y="21729"/>
                </a:lnTo>
                <a:lnTo>
                  <a:pt x="43815" y="19545"/>
                </a:lnTo>
                <a:lnTo>
                  <a:pt x="44577" y="16814"/>
                </a:lnTo>
                <a:lnTo>
                  <a:pt x="44577" y="13538"/>
                </a:lnTo>
                <a:lnTo>
                  <a:pt x="44577" y="9867"/>
                </a:lnTo>
                <a:lnTo>
                  <a:pt x="26162" y="0"/>
                </a:lnTo>
                <a:lnTo>
                  <a:pt x="17271" y="0"/>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0" name="object 10"/>
          <p:cNvSpPr/>
          <p:nvPr/>
        </p:nvSpPr>
        <p:spPr>
          <a:xfrm>
            <a:off x="5594191" y="6532583"/>
            <a:ext cx="79747" cy="95367"/>
          </a:xfrm>
          <a:custGeom>
            <a:avLst/>
            <a:gdLst/>
            <a:ahLst/>
            <a:cxnLst/>
            <a:rect l="l" t="t" r="r" b="b"/>
            <a:pathLst>
              <a:path w="60325" h="75564">
                <a:moveTo>
                  <a:pt x="30225" y="0"/>
                </a:moveTo>
                <a:lnTo>
                  <a:pt x="21209" y="0"/>
                </a:lnTo>
                <a:lnTo>
                  <a:pt x="13843" y="3124"/>
                </a:lnTo>
                <a:lnTo>
                  <a:pt x="0" y="37515"/>
                </a:lnTo>
                <a:lnTo>
                  <a:pt x="525" y="46214"/>
                </a:lnTo>
                <a:lnTo>
                  <a:pt x="21462" y="75158"/>
                </a:lnTo>
                <a:lnTo>
                  <a:pt x="30225" y="75158"/>
                </a:lnTo>
                <a:lnTo>
                  <a:pt x="38988" y="75158"/>
                </a:lnTo>
                <a:lnTo>
                  <a:pt x="60325" y="37211"/>
                </a:lnTo>
                <a:lnTo>
                  <a:pt x="59803" y="28431"/>
                </a:lnTo>
                <a:lnTo>
                  <a:pt x="39370" y="0"/>
                </a:lnTo>
                <a:lnTo>
                  <a:pt x="30225" y="0"/>
                </a:lnTo>
                <a:close/>
              </a:path>
            </a:pathLst>
          </a:custGeom>
          <a:ln w="9144">
            <a:solidFill>
              <a:srgbClr val="22487C"/>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1" name="object 11"/>
          <p:cNvSpPr/>
          <p:nvPr/>
        </p:nvSpPr>
        <p:spPr>
          <a:xfrm>
            <a:off x="5090527" y="6532583"/>
            <a:ext cx="79747" cy="95367"/>
          </a:xfrm>
          <a:custGeom>
            <a:avLst/>
            <a:gdLst/>
            <a:ahLst/>
            <a:cxnLst/>
            <a:rect l="l" t="t" r="r" b="b"/>
            <a:pathLst>
              <a:path w="60325" h="75564">
                <a:moveTo>
                  <a:pt x="30225" y="0"/>
                </a:moveTo>
                <a:lnTo>
                  <a:pt x="21209" y="0"/>
                </a:lnTo>
                <a:lnTo>
                  <a:pt x="13843" y="3124"/>
                </a:lnTo>
                <a:lnTo>
                  <a:pt x="0" y="37515"/>
                </a:lnTo>
                <a:lnTo>
                  <a:pt x="525" y="46214"/>
                </a:lnTo>
                <a:lnTo>
                  <a:pt x="21462" y="75158"/>
                </a:lnTo>
                <a:lnTo>
                  <a:pt x="30225" y="75158"/>
                </a:lnTo>
                <a:lnTo>
                  <a:pt x="38988" y="75158"/>
                </a:lnTo>
                <a:lnTo>
                  <a:pt x="60325" y="37211"/>
                </a:lnTo>
                <a:lnTo>
                  <a:pt x="59803" y="28431"/>
                </a:lnTo>
                <a:lnTo>
                  <a:pt x="39370" y="0"/>
                </a:lnTo>
                <a:lnTo>
                  <a:pt x="30225"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2" name="object 12"/>
          <p:cNvSpPr/>
          <p:nvPr/>
        </p:nvSpPr>
        <p:spPr>
          <a:xfrm>
            <a:off x="4810489" y="6532583"/>
            <a:ext cx="79747" cy="95367"/>
          </a:xfrm>
          <a:custGeom>
            <a:avLst/>
            <a:gdLst/>
            <a:ahLst/>
            <a:cxnLst/>
            <a:rect l="l" t="t" r="r" b="b"/>
            <a:pathLst>
              <a:path w="60325" h="75564">
                <a:moveTo>
                  <a:pt x="30226" y="0"/>
                </a:moveTo>
                <a:lnTo>
                  <a:pt x="21209" y="0"/>
                </a:lnTo>
                <a:lnTo>
                  <a:pt x="13843" y="3124"/>
                </a:lnTo>
                <a:lnTo>
                  <a:pt x="0" y="37515"/>
                </a:lnTo>
                <a:lnTo>
                  <a:pt x="525" y="46214"/>
                </a:lnTo>
                <a:lnTo>
                  <a:pt x="21463" y="75158"/>
                </a:lnTo>
                <a:lnTo>
                  <a:pt x="30226" y="75158"/>
                </a:lnTo>
                <a:lnTo>
                  <a:pt x="38989" y="75158"/>
                </a:lnTo>
                <a:lnTo>
                  <a:pt x="60325" y="37211"/>
                </a:lnTo>
                <a:lnTo>
                  <a:pt x="59803" y="28431"/>
                </a:lnTo>
                <a:lnTo>
                  <a:pt x="39370" y="0"/>
                </a:lnTo>
                <a:lnTo>
                  <a:pt x="30226"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3" name="object 13"/>
          <p:cNvSpPr/>
          <p:nvPr/>
        </p:nvSpPr>
        <p:spPr>
          <a:xfrm>
            <a:off x="2344553" y="6532583"/>
            <a:ext cx="79747" cy="95367"/>
          </a:xfrm>
          <a:custGeom>
            <a:avLst/>
            <a:gdLst/>
            <a:ahLst/>
            <a:cxnLst/>
            <a:rect l="l" t="t" r="r" b="b"/>
            <a:pathLst>
              <a:path w="60325" h="75564">
                <a:moveTo>
                  <a:pt x="30225" y="0"/>
                </a:moveTo>
                <a:lnTo>
                  <a:pt x="21208" y="0"/>
                </a:lnTo>
                <a:lnTo>
                  <a:pt x="13843" y="3124"/>
                </a:lnTo>
                <a:lnTo>
                  <a:pt x="0" y="37515"/>
                </a:lnTo>
                <a:lnTo>
                  <a:pt x="525" y="46214"/>
                </a:lnTo>
                <a:lnTo>
                  <a:pt x="21462" y="75158"/>
                </a:lnTo>
                <a:lnTo>
                  <a:pt x="30225" y="75158"/>
                </a:lnTo>
                <a:lnTo>
                  <a:pt x="38988" y="75158"/>
                </a:lnTo>
                <a:lnTo>
                  <a:pt x="60325" y="37211"/>
                </a:lnTo>
                <a:lnTo>
                  <a:pt x="59803" y="28431"/>
                </a:lnTo>
                <a:lnTo>
                  <a:pt x="39369" y="0"/>
                </a:lnTo>
                <a:lnTo>
                  <a:pt x="30225"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4" name="object 14"/>
          <p:cNvSpPr/>
          <p:nvPr/>
        </p:nvSpPr>
        <p:spPr>
          <a:xfrm>
            <a:off x="4944298" y="6512307"/>
            <a:ext cx="101572" cy="137040"/>
          </a:xfrm>
          <a:custGeom>
            <a:avLst/>
            <a:gdLst/>
            <a:ahLst/>
            <a:cxnLst/>
            <a:rect l="l" t="t" r="r" b="b"/>
            <a:pathLst>
              <a:path w="76835" h="108585">
                <a:moveTo>
                  <a:pt x="0" y="0"/>
                </a:moveTo>
                <a:lnTo>
                  <a:pt x="21971" y="0"/>
                </a:lnTo>
                <a:lnTo>
                  <a:pt x="21971" y="89814"/>
                </a:lnTo>
                <a:lnTo>
                  <a:pt x="76835" y="89814"/>
                </a:lnTo>
                <a:lnTo>
                  <a:pt x="76835" y="108191"/>
                </a:lnTo>
                <a:lnTo>
                  <a:pt x="0" y="108191"/>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5" name="object 15"/>
          <p:cNvSpPr/>
          <p:nvPr/>
        </p:nvSpPr>
        <p:spPr>
          <a:xfrm>
            <a:off x="6383433" y="6511167"/>
            <a:ext cx="145223" cy="137843"/>
          </a:xfrm>
          <a:custGeom>
            <a:avLst/>
            <a:gdLst/>
            <a:ahLst/>
            <a:cxnLst/>
            <a:rect l="l" t="t" r="r" b="b"/>
            <a:pathLst>
              <a:path w="109854" h="109220">
                <a:moveTo>
                  <a:pt x="42544" y="0"/>
                </a:moveTo>
                <a:lnTo>
                  <a:pt x="65785" y="0"/>
                </a:lnTo>
                <a:lnTo>
                  <a:pt x="109473" y="109092"/>
                </a:lnTo>
                <a:lnTo>
                  <a:pt x="85470" y="109092"/>
                </a:lnTo>
                <a:lnTo>
                  <a:pt x="75945" y="84315"/>
                </a:lnTo>
                <a:lnTo>
                  <a:pt x="32384" y="84315"/>
                </a:lnTo>
                <a:lnTo>
                  <a:pt x="23367" y="109092"/>
                </a:lnTo>
                <a:lnTo>
                  <a:pt x="0" y="109092"/>
                </a:lnTo>
                <a:lnTo>
                  <a:pt x="42544"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6" name="object 16"/>
          <p:cNvSpPr/>
          <p:nvPr/>
        </p:nvSpPr>
        <p:spPr>
          <a:xfrm>
            <a:off x="6253319" y="6511167"/>
            <a:ext cx="115003" cy="137843"/>
          </a:xfrm>
          <a:custGeom>
            <a:avLst/>
            <a:gdLst/>
            <a:ahLst/>
            <a:cxnLst/>
            <a:rect l="l" t="t" r="r" b="b"/>
            <a:pathLst>
              <a:path w="86995" h="109220">
                <a:moveTo>
                  <a:pt x="0" y="0"/>
                </a:moveTo>
                <a:lnTo>
                  <a:pt x="21462" y="0"/>
                </a:lnTo>
                <a:lnTo>
                  <a:pt x="66039" y="72859"/>
                </a:lnTo>
                <a:lnTo>
                  <a:pt x="66039" y="0"/>
                </a:lnTo>
                <a:lnTo>
                  <a:pt x="86486" y="0"/>
                </a:lnTo>
                <a:lnTo>
                  <a:pt x="86486" y="109092"/>
                </a:lnTo>
                <a:lnTo>
                  <a:pt x="64388" y="109092"/>
                </a:lnTo>
                <a:lnTo>
                  <a:pt x="20446" y="37960"/>
                </a:lnTo>
                <a:lnTo>
                  <a:pt x="20446"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7" name="object 17"/>
          <p:cNvSpPr/>
          <p:nvPr/>
        </p:nvSpPr>
        <p:spPr>
          <a:xfrm>
            <a:off x="6195734" y="6511167"/>
            <a:ext cx="29380" cy="137843"/>
          </a:xfrm>
          <a:custGeom>
            <a:avLst/>
            <a:gdLst/>
            <a:ahLst/>
            <a:cxnLst/>
            <a:rect l="l" t="t" r="r" b="b"/>
            <a:pathLst>
              <a:path w="22225" h="109220">
                <a:moveTo>
                  <a:pt x="0" y="0"/>
                </a:moveTo>
                <a:lnTo>
                  <a:pt x="21970" y="0"/>
                </a:lnTo>
                <a:lnTo>
                  <a:pt x="21970"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8" name="object 18"/>
          <p:cNvSpPr/>
          <p:nvPr/>
        </p:nvSpPr>
        <p:spPr>
          <a:xfrm>
            <a:off x="6051684" y="6511167"/>
            <a:ext cx="115843" cy="137843"/>
          </a:xfrm>
          <a:custGeom>
            <a:avLst/>
            <a:gdLst/>
            <a:ahLst/>
            <a:cxnLst/>
            <a:rect l="l" t="t" r="r" b="b"/>
            <a:pathLst>
              <a:path w="87629" h="109220">
                <a:moveTo>
                  <a:pt x="0" y="0"/>
                </a:moveTo>
                <a:lnTo>
                  <a:pt x="21971" y="0"/>
                </a:lnTo>
                <a:lnTo>
                  <a:pt x="21971" y="42938"/>
                </a:lnTo>
                <a:lnTo>
                  <a:pt x="65150" y="42938"/>
                </a:lnTo>
                <a:lnTo>
                  <a:pt x="65150" y="0"/>
                </a:lnTo>
                <a:lnTo>
                  <a:pt x="87249" y="0"/>
                </a:lnTo>
                <a:lnTo>
                  <a:pt x="87249" y="109092"/>
                </a:lnTo>
                <a:lnTo>
                  <a:pt x="65150" y="109092"/>
                </a:lnTo>
                <a:lnTo>
                  <a:pt x="65150" y="61391"/>
                </a:lnTo>
                <a:lnTo>
                  <a:pt x="21971" y="61391"/>
                </a:lnTo>
                <a:lnTo>
                  <a:pt x="21971" y="109092"/>
                </a:lnTo>
                <a:lnTo>
                  <a:pt x="0" y="109092"/>
                </a:lnTo>
                <a:lnTo>
                  <a:pt x="0" y="0"/>
                </a:lnTo>
                <a:close/>
              </a:path>
            </a:pathLst>
          </a:custGeom>
          <a:ln w="9143">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19" name="object 19"/>
          <p:cNvSpPr/>
          <p:nvPr/>
        </p:nvSpPr>
        <p:spPr>
          <a:xfrm>
            <a:off x="5727326" y="6511167"/>
            <a:ext cx="99055" cy="137843"/>
          </a:xfrm>
          <a:custGeom>
            <a:avLst/>
            <a:gdLst/>
            <a:ahLst/>
            <a:cxnLst/>
            <a:rect l="l" t="t" r="r" b="b"/>
            <a:pathLst>
              <a:path w="74929" h="109220">
                <a:moveTo>
                  <a:pt x="0" y="0"/>
                </a:moveTo>
                <a:lnTo>
                  <a:pt x="74802" y="0"/>
                </a:lnTo>
                <a:lnTo>
                  <a:pt x="74802" y="18465"/>
                </a:lnTo>
                <a:lnTo>
                  <a:pt x="22098" y="18465"/>
                </a:lnTo>
                <a:lnTo>
                  <a:pt x="22098" y="44284"/>
                </a:lnTo>
                <a:lnTo>
                  <a:pt x="67691" y="44284"/>
                </a:lnTo>
                <a:lnTo>
                  <a:pt x="67691" y="62737"/>
                </a:lnTo>
                <a:lnTo>
                  <a:pt x="22098" y="62737"/>
                </a:lnTo>
                <a:lnTo>
                  <a:pt x="22098"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0" name="object 20"/>
          <p:cNvSpPr/>
          <p:nvPr/>
        </p:nvSpPr>
        <p:spPr>
          <a:xfrm>
            <a:off x="5365697" y="6511167"/>
            <a:ext cx="135151" cy="137843"/>
          </a:xfrm>
          <a:custGeom>
            <a:avLst/>
            <a:gdLst/>
            <a:ahLst/>
            <a:cxnLst/>
            <a:rect l="l" t="t" r="r" b="b"/>
            <a:pathLst>
              <a:path w="102235" h="109220">
                <a:moveTo>
                  <a:pt x="0" y="0"/>
                </a:moveTo>
                <a:lnTo>
                  <a:pt x="25907" y="0"/>
                </a:lnTo>
                <a:lnTo>
                  <a:pt x="51562" y="43167"/>
                </a:lnTo>
                <a:lnTo>
                  <a:pt x="76707" y="0"/>
                </a:lnTo>
                <a:lnTo>
                  <a:pt x="102107" y="0"/>
                </a:lnTo>
                <a:lnTo>
                  <a:pt x="61975" y="63334"/>
                </a:lnTo>
                <a:lnTo>
                  <a:pt x="61975" y="109092"/>
                </a:lnTo>
                <a:lnTo>
                  <a:pt x="40004" y="109092"/>
                </a:lnTo>
                <a:lnTo>
                  <a:pt x="40004" y="6318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1" name="object 21"/>
          <p:cNvSpPr/>
          <p:nvPr/>
        </p:nvSpPr>
        <p:spPr>
          <a:xfrm>
            <a:off x="4641596" y="6511167"/>
            <a:ext cx="115003" cy="137843"/>
          </a:xfrm>
          <a:custGeom>
            <a:avLst/>
            <a:gdLst/>
            <a:ahLst/>
            <a:cxnLst/>
            <a:rect l="l" t="t" r="r" b="b"/>
            <a:pathLst>
              <a:path w="86995" h="109220">
                <a:moveTo>
                  <a:pt x="0" y="0"/>
                </a:moveTo>
                <a:lnTo>
                  <a:pt x="21462" y="0"/>
                </a:lnTo>
                <a:lnTo>
                  <a:pt x="66039" y="72859"/>
                </a:lnTo>
                <a:lnTo>
                  <a:pt x="66039" y="0"/>
                </a:lnTo>
                <a:lnTo>
                  <a:pt x="86613" y="0"/>
                </a:lnTo>
                <a:lnTo>
                  <a:pt x="86613" y="109092"/>
                </a:lnTo>
                <a:lnTo>
                  <a:pt x="64388" y="109092"/>
                </a:lnTo>
                <a:lnTo>
                  <a:pt x="20446" y="37960"/>
                </a:lnTo>
                <a:lnTo>
                  <a:pt x="20446"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2" name="object 22"/>
          <p:cNvSpPr/>
          <p:nvPr/>
        </p:nvSpPr>
        <p:spPr>
          <a:xfrm>
            <a:off x="4496372" y="6511167"/>
            <a:ext cx="115843" cy="137843"/>
          </a:xfrm>
          <a:custGeom>
            <a:avLst/>
            <a:gdLst/>
            <a:ahLst/>
            <a:cxnLst/>
            <a:rect l="l" t="t" r="r" b="b"/>
            <a:pathLst>
              <a:path w="87629" h="109220">
                <a:moveTo>
                  <a:pt x="0" y="0"/>
                </a:moveTo>
                <a:lnTo>
                  <a:pt x="21971" y="0"/>
                </a:lnTo>
                <a:lnTo>
                  <a:pt x="21971" y="42938"/>
                </a:lnTo>
                <a:lnTo>
                  <a:pt x="65150" y="42938"/>
                </a:lnTo>
                <a:lnTo>
                  <a:pt x="65150" y="0"/>
                </a:lnTo>
                <a:lnTo>
                  <a:pt x="87249" y="0"/>
                </a:lnTo>
                <a:lnTo>
                  <a:pt x="87249" y="109092"/>
                </a:lnTo>
                <a:lnTo>
                  <a:pt x="65150" y="109092"/>
                </a:lnTo>
                <a:lnTo>
                  <a:pt x="65150" y="61391"/>
                </a:lnTo>
                <a:lnTo>
                  <a:pt x="21971" y="61391"/>
                </a:lnTo>
                <a:lnTo>
                  <a:pt x="21971" y="109092"/>
                </a:lnTo>
                <a:lnTo>
                  <a:pt x="0" y="109092"/>
                </a:lnTo>
                <a:lnTo>
                  <a:pt x="0" y="0"/>
                </a:lnTo>
                <a:close/>
              </a:path>
            </a:pathLst>
          </a:custGeom>
          <a:ln w="9143">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3" name="object 23"/>
          <p:cNvSpPr/>
          <p:nvPr/>
        </p:nvSpPr>
        <p:spPr>
          <a:xfrm>
            <a:off x="4216170" y="6511167"/>
            <a:ext cx="109967" cy="137843"/>
          </a:xfrm>
          <a:custGeom>
            <a:avLst/>
            <a:gdLst/>
            <a:ahLst/>
            <a:cxnLst/>
            <a:rect l="l" t="t" r="r" b="b"/>
            <a:pathLst>
              <a:path w="83185" h="109220">
                <a:moveTo>
                  <a:pt x="0" y="0"/>
                </a:moveTo>
                <a:lnTo>
                  <a:pt x="80899" y="0"/>
                </a:lnTo>
                <a:lnTo>
                  <a:pt x="80899" y="18465"/>
                </a:lnTo>
                <a:lnTo>
                  <a:pt x="22098" y="18465"/>
                </a:lnTo>
                <a:lnTo>
                  <a:pt x="22098" y="42646"/>
                </a:lnTo>
                <a:lnTo>
                  <a:pt x="76835" y="42646"/>
                </a:lnTo>
                <a:lnTo>
                  <a:pt x="76835" y="61023"/>
                </a:lnTo>
                <a:lnTo>
                  <a:pt x="22098" y="61023"/>
                </a:lnTo>
                <a:lnTo>
                  <a:pt x="22098" y="90716"/>
                </a:lnTo>
                <a:lnTo>
                  <a:pt x="83058" y="90716"/>
                </a:lnTo>
                <a:lnTo>
                  <a:pt x="83058"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4" name="object 24"/>
          <p:cNvSpPr/>
          <p:nvPr/>
        </p:nvSpPr>
        <p:spPr>
          <a:xfrm>
            <a:off x="4083032" y="6511167"/>
            <a:ext cx="115003" cy="137843"/>
          </a:xfrm>
          <a:custGeom>
            <a:avLst/>
            <a:gdLst/>
            <a:ahLst/>
            <a:cxnLst/>
            <a:rect l="l" t="t" r="r" b="b"/>
            <a:pathLst>
              <a:path w="86994" h="109220">
                <a:moveTo>
                  <a:pt x="0" y="0"/>
                </a:moveTo>
                <a:lnTo>
                  <a:pt x="86614" y="0"/>
                </a:lnTo>
                <a:lnTo>
                  <a:pt x="86614" y="18465"/>
                </a:lnTo>
                <a:lnTo>
                  <a:pt x="54356" y="18465"/>
                </a:lnTo>
                <a:lnTo>
                  <a:pt x="54356" y="109092"/>
                </a:lnTo>
                <a:lnTo>
                  <a:pt x="32385" y="109092"/>
                </a:lnTo>
                <a:lnTo>
                  <a:pt x="32385" y="18465"/>
                </a:lnTo>
                <a:lnTo>
                  <a:pt x="0" y="18465"/>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5" name="object 25"/>
          <p:cNvSpPr/>
          <p:nvPr/>
        </p:nvSpPr>
        <p:spPr>
          <a:xfrm>
            <a:off x="3885763" y="6511167"/>
            <a:ext cx="120879" cy="137843"/>
          </a:xfrm>
          <a:custGeom>
            <a:avLst/>
            <a:gdLst/>
            <a:ahLst/>
            <a:cxnLst/>
            <a:rect l="l" t="t" r="r" b="b"/>
            <a:pathLst>
              <a:path w="91439" h="109220">
                <a:moveTo>
                  <a:pt x="0" y="0"/>
                </a:moveTo>
                <a:lnTo>
                  <a:pt x="40259" y="0"/>
                </a:lnTo>
                <a:lnTo>
                  <a:pt x="49276" y="0"/>
                </a:lnTo>
                <a:lnTo>
                  <a:pt x="56261" y="698"/>
                </a:lnTo>
                <a:lnTo>
                  <a:pt x="60960" y="2095"/>
                </a:lnTo>
                <a:lnTo>
                  <a:pt x="67437" y="3975"/>
                </a:lnTo>
                <a:lnTo>
                  <a:pt x="72898" y="7327"/>
                </a:lnTo>
                <a:lnTo>
                  <a:pt x="77470" y="12141"/>
                </a:lnTo>
                <a:lnTo>
                  <a:pt x="82042" y="16941"/>
                </a:lnTo>
                <a:lnTo>
                  <a:pt x="85471" y="22834"/>
                </a:lnTo>
                <a:lnTo>
                  <a:pt x="91440" y="55587"/>
                </a:lnTo>
                <a:lnTo>
                  <a:pt x="91440" y="64566"/>
                </a:lnTo>
                <a:lnTo>
                  <a:pt x="90297" y="72313"/>
                </a:lnTo>
                <a:lnTo>
                  <a:pt x="88011" y="78816"/>
                </a:lnTo>
                <a:lnTo>
                  <a:pt x="85343" y="86753"/>
                </a:lnTo>
                <a:lnTo>
                  <a:pt x="81407" y="93167"/>
                </a:lnTo>
                <a:lnTo>
                  <a:pt x="76327" y="98082"/>
                </a:lnTo>
                <a:lnTo>
                  <a:pt x="72517" y="101803"/>
                </a:lnTo>
                <a:lnTo>
                  <a:pt x="67437" y="104711"/>
                </a:lnTo>
                <a:lnTo>
                  <a:pt x="60960" y="106794"/>
                </a:lnTo>
                <a:lnTo>
                  <a:pt x="56007" y="108330"/>
                </a:lnTo>
                <a:lnTo>
                  <a:pt x="49530" y="109092"/>
                </a:lnTo>
                <a:lnTo>
                  <a:pt x="41402"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6" name="object 26"/>
          <p:cNvSpPr/>
          <p:nvPr/>
        </p:nvSpPr>
        <p:spPr>
          <a:xfrm>
            <a:off x="3741045" y="6511167"/>
            <a:ext cx="115003" cy="137843"/>
          </a:xfrm>
          <a:custGeom>
            <a:avLst/>
            <a:gdLst/>
            <a:ahLst/>
            <a:cxnLst/>
            <a:rect l="l" t="t" r="r" b="b"/>
            <a:pathLst>
              <a:path w="86994" h="109220">
                <a:moveTo>
                  <a:pt x="0" y="0"/>
                </a:moveTo>
                <a:lnTo>
                  <a:pt x="21462" y="0"/>
                </a:lnTo>
                <a:lnTo>
                  <a:pt x="66039" y="72859"/>
                </a:lnTo>
                <a:lnTo>
                  <a:pt x="66039" y="0"/>
                </a:lnTo>
                <a:lnTo>
                  <a:pt x="86486" y="0"/>
                </a:lnTo>
                <a:lnTo>
                  <a:pt x="86486" y="109092"/>
                </a:lnTo>
                <a:lnTo>
                  <a:pt x="64388" y="109092"/>
                </a:lnTo>
                <a:lnTo>
                  <a:pt x="20446" y="37960"/>
                </a:lnTo>
                <a:lnTo>
                  <a:pt x="20446"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7" name="object 27"/>
          <p:cNvSpPr/>
          <p:nvPr/>
        </p:nvSpPr>
        <p:spPr>
          <a:xfrm>
            <a:off x="3587094" y="6511167"/>
            <a:ext cx="145223" cy="137843"/>
          </a:xfrm>
          <a:custGeom>
            <a:avLst/>
            <a:gdLst/>
            <a:ahLst/>
            <a:cxnLst/>
            <a:rect l="l" t="t" r="r" b="b"/>
            <a:pathLst>
              <a:path w="109855" h="109220">
                <a:moveTo>
                  <a:pt x="42544" y="0"/>
                </a:moveTo>
                <a:lnTo>
                  <a:pt x="65786" y="0"/>
                </a:lnTo>
                <a:lnTo>
                  <a:pt x="109474" y="109092"/>
                </a:lnTo>
                <a:lnTo>
                  <a:pt x="85470" y="109092"/>
                </a:lnTo>
                <a:lnTo>
                  <a:pt x="75945" y="84315"/>
                </a:lnTo>
                <a:lnTo>
                  <a:pt x="32385" y="84315"/>
                </a:lnTo>
                <a:lnTo>
                  <a:pt x="23368" y="109092"/>
                </a:lnTo>
                <a:lnTo>
                  <a:pt x="0" y="109092"/>
                </a:lnTo>
                <a:lnTo>
                  <a:pt x="42544" y="0"/>
                </a:lnTo>
                <a:close/>
              </a:path>
            </a:pathLst>
          </a:custGeom>
          <a:ln w="9143">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8" name="object 28"/>
          <p:cNvSpPr/>
          <p:nvPr/>
        </p:nvSpPr>
        <p:spPr>
          <a:xfrm>
            <a:off x="3420379" y="6511167"/>
            <a:ext cx="109967" cy="137843"/>
          </a:xfrm>
          <a:custGeom>
            <a:avLst/>
            <a:gdLst/>
            <a:ahLst/>
            <a:cxnLst/>
            <a:rect l="l" t="t" r="r" b="b"/>
            <a:pathLst>
              <a:path w="83185" h="109220">
                <a:moveTo>
                  <a:pt x="0" y="0"/>
                </a:moveTo>
                <a:lnTo>
                  <a:pt x="80899" y="0"/>
                </a:lnTo>
                <a:lnTo>
                  <a:pt x="80899" y="18465"/>
                </a:lnTo>
                <a:lnTo>
                  <a:pt x="22098" y="18465"/>
                </a:lnTo>
                <a:lnTo>
                  <a:pt x="22098" y="42646"/>
                </a:lnTo>
                <a:lnTo>
                  <a:pt x="76835" y="42646"/>
                </a:lnTo>
                <a:lnTo>
                  <a:pt x="76835" y="61023"/>
                </a:lnTo>
                <a:lnTo>
                  <a:pt x="22098" y="61023"/>
                </a:lnTo>
                <a:lnTo>
                  <a:pt x="22098" y="90716"/>
                </a:lnTo>
                <a:lnTo>
                  <a:pt x="83058" y="90716"/>
                </a:lnTo>
                <a:lnTo>
                  <a:pt x="83058"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29" name="object 29"/>
          <p:cNvSpPr/>
          <p:nvPr/>
        </p:nvSpPr>
        <p:spPr>
          <a:xfrm>
            <a:off x="3130605" y="6511167"/>
            <a:ext cx="115003" cy="137843"/>
          </a:xfrm>
          <a:custGeom>
            <a:avLst/>
            <a:gdLst/>
            <a:ahLst/>
            <a:cxnLst/>
            <a:rect l="l" t="t" r="r" b="b"/>
            <a:pathLst>
              <a:path w="86994" h="109220">
                <a:moveTo>
                  <a:pt x="0" y="0"/>
                </a:moveTo>
                <a:lnTo>
                  <a:pt x="21462" y="0"/>
                </a:lnTo>
                <a:lnTo>
                  <a:pt x="66039" y="72859"/>
                </a:lnTo>
                <a:lnTo>
                  <a:pt x="66039" y="0"/>
                </a:lnTo>
                <a:lnTo>
                  <a:pt x="86487" y="0"/>
                </a:lnTo>
                <a:lnTo>
                  <a:pt x="86487" y="109092"/>
                </a:lnTo>
                <a:lnTo>
                  <a:pt x="64388" y="109092"/>
                </a:lnTo>
                <a:lnTo>
                  <a:pt x="20447" y="37960"/>
                </a:lnTo>
                <a:lnTo>
                  <a:pt x="20447"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0" name="object 30"/>
          <p:cNvSpPr/>
          <p:nvPr/>
        </p:nvSpPr>
        <p:spPr>
          <a:xfrm>
            <a:off x="2995290" y="6511167"/>
            <a:ext cx="109967" cy="137843"/>
          </a:xfrm>
          <a:custGeom>
            <a:avLst/>
            <a:gdLst/>
            <a:ahLst/>
            <a:cxnLst/>
            <a:rect l="l" t="t" r="r" b="b"/>
            <a:pathLst>
              <a:path w="83185" h="109220">
                <a:moveTo>
                  <a:pt x="0" y="0"/>
                </a:moveTo>
                <a:lnTo>
                  <a:pt x="80899" y="0"/>
                </a:lnTo>
                <a:lnTo>
                  <a:pt x="80899" y="18465"/>
                </a:lnTo>
                <a:lnTo>
                  <a:pt x="22098" y="18465"/>
                </a:lnTo>
                <a:lnTo>
                  <a:pt x="22098" y="42646"/>
                </a:lnTo>
                <a:lnTo>
                  <a:pt x="76835" y="42646"/>
                </a:lnTo>
                <a:lnTo>
                  <a:pt x="76835" y="61023"/>
                </a:lnTo>
                <a:lnTo>
                  <a:pt x="22098" y="61023"/>
                </a:lnTo>
                <a:lnTo>
                  <a:pt x="22098" y="90716"/>
                </a:lnTo>
                <a:lnTo>
                  <a:pt x="83057" y="90716"/>
                </a:lnTo>
                <a:lnTo>
                  <a:pt x="83057"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1" name="object 31"/>
          <p:cNvSpPr/>
          <p:nvPr/>
        </p:nvSpPr>
        <p:spPr>
          <a:xfrm>
            <a:off x="2938039" y="6511167"/>
            <a:ext cx="29380" cy="137843"/>
          </a:xfrm>
          <a:custGeom>
            <a:avLst/>
            <a:gdLst/>
            <a:ahLst/>
            <a:cxnLst/>
            <a:rect l="l" t="t" r="r" b="b"/>
            <a:pathLst>
              <a:path w="22225" h="109220">
                <a:moveTo>
                  <a:pt x="0" y="0"/>
                </a:moveTo>
                <a:lnTo>
                  <a:pt x="21970" y="0"/>
                </a:lnTo>
                <a:lnTo>
                  <a:pt x="21970"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2" name="object 32"/>
          <p:cNvSpPr/>
          <p:nvPr/>
        </p:nvSpPr>
        <p:spPr>
          <a:xfrm>
            <a:off x="2477689" y="6511167"/>
            <a:ext cx="99055" cy="137843"/>
          </a:xfrm>
          <a:custGeom>
            <a:avLst/>
            <a:gdLst/>
            <a:ahLst/>
            <a:cxnLst/>
            <a:rect l="l" t="t" r="r" b="b"/>
            <a:pathLst>
              <a:path w="74930" h="109220">
                <a:moveTo>
                  <a:pt x="0" y="0"/>
                </a:moveTo>
                <a:lnTo>
                  <a:pt x="74802" y="0"/>
                </a:lnTo>
                <a:lnTo>
                  <a:pt x="74802" y="18465"/>
                </a:lnTo>
                <a:lnTo>
                  <a:pt x="22097" y="18465"/>
                </a:lnTo>
                <a:lnTo>
                  <a:pt x="22097" y="44284"/>
                </a:lnTo>
                <a:lnTo>
                  <a:pt x="67690" y="44284"/>
                </a:lnTo>
                <a:lnTo>
                  <a:pt x="67690" y="62737"/>
                </a:lnTo>
                <a:lnTo>
                  <a:pt x="22097" y="62737"/>
                </a:lnTo>
                <a:lnTo>
                  <a:pt x="22097"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3" name="object 33"/>
          <p:cNvSpPr/>
          <p:nvPr/>
        </p:nvSpPr>
        <p:spPr>
          <a:xfrm>
            <a:off x="2120087" y="6511167"/>
            <a:ext cx="135151" cy="137843"/>
          </a:xfrm>
          <a:custGeom>
            <a:avLst/>
            <a:gdLst/>
            <a:ahLst/>
            <a:cxnLst/>
            <a:rect l="l" t="t" r="r" b="b"/>
            <a:pathLst>
              <a:path w="102235" h="109220">
                <a:moveTo>
                  <a:pt x="0" y="0"/>
                </a:moveTo>
                <a:lnTo>
                  <a:pt x="25907" y="0"/>
                </a:lnTo>
                <a:lnTo>
                  <a:pt x="51562" y="43167"/>
                </a:lnTo>
                <a:lnTo>
                  <a:pt x="76707" y="0"/>
                </a:lnTo>
                <a:lnTo>
                  <a:pt x="102107" y="0"/>
                </a:lnTo>
                <a:lnTo>
                  <a:pt x="61975" y="63334"/>
                </a:lnTo>
                <a:lnTo>
                  <a:pt x="61975" y="109092"/>
                </a:lnTo>
                <a:lnTo>
                  <a:pt x="40005" y="109092"/>
                </a:lnTo>
                <a:lnTo>
                  <a:pt x="40005" y="6318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4" name="object 34"/>
          <p:cNvSpPr/>
          <p:nvPr/>
        </p:nvSpPr>
        <p:spPr>
          <a:xfrm>
            <a:off x="2001895" y="6511167"/>
            <a:ext cx="115003" cy="137843"/>
          </a:xfrm>
          <a:custGeom>
            <a:avLst/>
            <a:gdLst/>
            <a:ahLst/>
            <a:cxnLst/>
            <a:rect l="l" t="t" r="r" b="b"/>
            <a:pathLst>
              <a:path w="86994" h="109220">
                <a:moveTo>
                  <a:pt x="0" y="0"/>
                </a:moveTo>
                <a:lnTo>
                  <a:pt x="86614" y="0"/>
                </a:lnTo>
                <a:lnTo>
                  <a:pt x="86614" y="18465"/>
                </a:lnTo>
                <a:lnTo>
                  <a:pt x="54356" y="18465"/>
                </a:lnTo>
                <a:lnTo>
                  <a:pt x="54356" y="109092"/>
                </a:lnTo>
                <a:lnTo>
                  <a:pt x="32385" y="109092"/>
                </a:lnTo>
                <a:lnTo>
                  <a:pt x="32385" y="18465"/>
                </a:lnTo>
                <a:lnTo>
                  <a:pt x="0" y="18465"/>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5" name="object 35"/>
          <p:cNvSpPr/>
          <p:nvPr/>
        </p:nvSpPr>
        <p:spPr>
          <a:xfrm>
            <a:off x="1954887" y="6511167"/>
            <a:ext cx="29380" cy="137843"/>
          </a:xfrm>
          <a:custGeom>
            <a:avLst/>
            <a:gdLst/>
            <a:ahLst/>
            <a:cxnLst/>
            <a:rect l="l" t="t" r="r" b="b"/>
            <a:pathLst>
              <a:path w="22225" h="109220">
                <a:moveTo>
                  <a:pt x="0" y="0"/>
                </a:moveTo>
                <a:lnTo>
                  <a:pt x="21971" y="0"/>
                </a:lnTo>
                <a:lnTo>
                  <a:pt x="21971" y="109092"/>
                </a:lnTo>
                <a:lnTo>
                  <a:pt x="0" y="109092"/>
                </a:lnTo>
                <a:lnTo>
                  <a:pt x="0" y="0"/>
                </a:lnTo>
                <a:close/>
              </a:path>
            </a:pathLst>
          </a:custGeom>
          <a:ln w="9143">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6" name="object 36"/>
          <p:cNvSpPr/>
          <p:nvPr/>
        </p:nvSpPr>
        <p:spPr>
          <a:xfrm>
            <a:off x="1675841" y="6511167"/>
            <a:ext cx="130113" cy="137843"/>
          </a:xfrm>
          <a:custGeom>
            <a:avLst/>
            <a:gdLst/>
            <a:ahLst/>
            <a:cxnLst/>
            <a:rect l="l" t="t" r="r" b="b"/>
            <a:pathLst>
              <a:path w="98425" h="109220">
                <a:moveTo>
                  <a:pt x="0" y="0"/>
                </a:moveTo>
                <a:lnTo>
                  <a:pt x="46367" y="0"/>
                </a:lnTo>
                <a:lnTo>
                  <a:pt x="54515" y="185"/>
                </a:lnTo>
                <a:lnTo>
                  <a:pt x="89166" y="24142"/>
                </a:lnTo>
                <a:lnTo>
                  <a:pt x="89166" y="30594"/>
                </a:lnTo>
                <a:lnTo>
                  <a:pt x="89166" y="38773"/>
                </a:lnTo>
                <a:lnTo>
                  <a:pt x="60464" y="60947"/>
                </a:lnTo>
                <a:lnTo>
                  <a:pt x="65163" y="63728"/>
                </a:lnTo>
                <a:lnTo>
                  <a:pt x="84721" y="87820"/>
                </a:lnTo>
                <a:lnTo>
                  <a:pt x="98056" y="109092"/>
                </a:lnTo>
                <a:lnTo>
                  <a:pt x="71767" y="109092"/>
                </a:lnTo>
                <a:lnTo>
                  <a:pt x="55765" y="85356"/>
                </a:lnTo>
                <a:lnTo>
                  <a:pt x="50177" y="76873"/>
                </a:lnTo>
                <a:lnTo>
                  <a:pt x="46240" y="71526"/>
                </a:lnTo>
                <a:lnTo>
                  <a:pt x="31508" y="63550"/>
                </a:lnTo>
                <a:lnTo>
                  <a:pt x="26428" y="63550"/>
                </a:lnTo>
                <a:lnTo>
                  <a:pt x="21983" y="63550"/>
                </a:lnTo>
                <a:lnTo>
                  <a:pt x="21983"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7" name="object 37"/>
          <p:cNvSpPr/>
          <p:nvPr/>
        </p:nvSpPr>
        <p:spPr>
          <a:xfrm>
            <a:off x="1540759" y="6511167"/>
            <a:ext cx="109967" cy="137843"/>
          </a:xfrm>
          <a:custGeom>
            <a:avLst/>
            <a:gdLst/>
            <a:ahLst/>
            <a:cxnLst/>
            <a:rect l="l" t="t" r="r" b="b"/>
            <a:pathLst>
              <a:path w="83184" h="109220">
                <a:moveTo>
                  <a:pt x="0" y="0"/>
                </a:moveTo>
                <a:lnTo>
                  <a:pt x="80886" y="0"/>
                </a:lnTo>
                <a:lnTo>
                  <a:pt x="80886" y="18465"/>
                </a:lnTo>
                <a:lnTo>
                  <a:pt x="22021" y="18465"/>
                </a:lnTo>
                <a:lnTo>
                  <a:pt x="22021" y="42646"/>
                </a:lnTo>
                <a:lnTo>
                  <a:pt x="76796" y="42646"/>
                </a:lnTo>
                <a:lnTo>
                  <a:pt x="76796" y="61023"/>
                </a:lnTo>
                <a:lnTo>
                  <a:pt x="22021" y="61023"/>
                </a:lnTo>
                <a:lnTo>
                  <a:pt x="22021" y="90716"/>
                </a:lnTo>
                <a:lnTo>
                  <a:pt x="82969" y="90716"/>
                </a:lnTo>
                <a:lnTo>
                  <a:pt x="82969"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8" name="object 38"/>
          <p:cNvSpPr/>
          <p:nvPr/>
        </p:nvSpPr>
        <p:spPr>
          <a:xfrm>
            <a:off x="1391018" y="6511167"/>
            <a:ext cx="134311" cy="137843"/>
          </a:xfrm>
          <a:custGeom>
            <a:avLst/>
            <a:gdLst/>
            <a:ahLst/>
            <a:cxnLst/>
            <a:rect l="l" t="t" r="r" b="b"/>
            <a:pathLst>
              <a:path w="101600" h="109220">
                <a:moveTo>
                  <a:pt x="0" y="0"/>
                </a:moveTo>
                <a:lnTo>
                  <a:pt x="23888" y="0"/>
                </a:lnTo>
                <a:lnTo>
                  <a:pt x="51498" y="80746"/>
                </a:lnTo>
                <a:lnTo>
                  <a:pt x="78206" y="0"/>
                </a:lnTo>
                <a:lnTo>
                  <a:pt x="101574" y="0"/>
                </a:lnTo>
                <a:lnTo>
                  <a:pt x="62509" y="109092"/>
                </a:lnTo>
                <a:lnTo>
                  <a:pt x="38989"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39" name="object 39"/>
          <p:cNvSpPr/>
          <p:nvPr/>
        </p:nvSpPr>
        <p:spPr>
          <a:xfrm>
            <a:off x="1348475" y="6511167"/>
            <a:ext cx="29380" cy="137843"/>
          </a:xfrm>
          <a:custGeom>
            <a:avLst/>
            <a:gdLst/>
            <a:ahLst/>
            <a:cxnLst/>
            <a:rect l="l" t="t" r="r" b="b"/>
            <a:pathLst>
              <a:path w="22225" h="109220">
                <a:moveTo>
                  <a:pt x="0" y="0"/>
                </a:moveTo>
                <a:lnTo>
                  <a:pt x="22034" y="0"/>
                </a:lnTo>
                <a:lnTo>
                  <a:pt x="22034"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0" name="object 40"/>
          <p:cNvSpPr/>
          <p:nvPr/>
        </p:nvSpPr>
        <p:spPr>
          <a:xfrm>
            <a:off x="1204613" y="6511167"/>
            <a:ext cx="115003" cy="137843"/>
          </a:xfrm>
          <a:custGeom>
            <a:avLst/>
            <a:gdLst/>
            <a:ahLst/>
            <a:cxnLst/>
            <a:rect l="l" t="t" r="r" b="b"/>
            <a:pathLst>
              <a:path w="86994" h="109220">
                <a:moveTo>
                  <a:pt x="0" y="0"/>
                </a:moveTo>
                <a:lnTo>
                  <a:pt x="21424" y="0"/>
                </a:lnTo>
                <a:lnTo>
                  <a:pt x="66078" y="72859"/>
                </a:lnTo>
                <a:lnTo>
                  <a:pt x="66078" y="0"/>
                </a:lnTo>
                <a:lnTo>
                  <a:pt x="86537" y="0"/>
                </a:lnTo>
                <a:lnTo>
                  <a:pt x="86537" y="109092"/>
                </a:lnTo>
                <a:lnTo>
                  <a:pt x="64439" y="109092"/>
                </a:lnTo>
                <a:lnTo>
                  <a:pt x="20459" y="37960"/>
                </a:lnTo>
                <a:lnTo>
                  <a:pt x="20459" y="109092"/>
                </a:lnTo>
                <a:lnTo>
                  <a:pt x="0" y="109092"/>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1" name="object 41"/>
          <p:cNvSpPr/>
          <p:nvPr/>
        </p:nvSpPr>
        <p:spPr>
          <a:xfrm>
            <a:off x="1059053" y="6511169"/>
            <a:ext cx="115003" cy="140247"/>
          </a:xfrm>
          <a:custGeom>
            <a:avLst/>
            <a:gdLst/>
            <a:ahLst/>
            <a:cxnLst/>
            <a:rect l="l" t="t" r="r" b="b"/>
            <a:pathLst>
              <a:path w="86994" h="111125">
                <a:moveTo>
                  <a:pt x="0" y="0"/>
                </a:moveTo>
                <a:lnTo>
                  <a:pt x="22034" y="0"/>
                </a:lnTo>
                <a:lnTo>
                  <a:pt x="22034" y="59093"/>
                </a:lnTo>
                <a:lnTo>
                  <a:pt x="22034" y="68465"/>
                </a:lnTo>
                <a:lnTo>
                  <a:pt x="37972" y="92125"/>
                </a:lnTo>
                <a:lnTo>
                  <a:pt x="44132" y="92125"/>
                </a:lnTo>
                <a:lnTo>
                  <a:pt x="50380" y="92125"/>
                </a:lnTo>
                <a:lnTo>
                  <a:pt x="63995" y="78879"/>
                </a:lnTo>
                <a:lnTo>
                  <a:pt x="64643" y="75158"/>
                </a:lnTo>
                <a:lnTo>
                  <a:pt x="64960" y="68986"/>
                </a:lnTo>
                <a:lnTo>
                  <a:pt x="64960" y="60350"/>
                </a:lnTo>
                <a:lnTo>
                  <a:pt x="64960" y="0"/>
                </a:lnTo>
                <a:lnTo>
                  <a:pt x="86994" y="0"/>
                </a:lnTo>
                <a:lnTo>
                  <a:pt x="86994" y="57302"/>
                </a:lnTo>
                <a:lnTo>
                  <a:pt x="78625" y="98755"/>
                </a:lnTo>
                <a:lnTo>
                  <a:pt x="65785" y="107645"/>
                </a:lnTo>
                <a:lnTo>
                  <a:pt x="60426" y="109854"/>
                </a:lnTo>
                <a:lnTo>
                  <a:pt x="53428" y="110959"/>
                </a:lnTo>
                <a:lnTo>
                  <a:pt x="44805" y="110959"/>
                </a:lnTo>
                <a:lnTo>
                  <a:pt x="34378" y="110959"/>
                </a:lnTo>
                <a:lnTo>
                  <a:pt x="2158" y="85877"/>
                </a:lnTo>
                <a:lnTo>
                  <a:pt x="0" y="58191"/>
                </a:lnTo>
                <a:lnTo>
                  <a:pt x="0"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2" name="object 42"/>
          <p:cNvSpPr/>
          <p:nvPr/>
        </p:nvSpPr>
        <p:spPr>
          <a:xfrm>
            <a:off x="5901425" y="6508827"/>
            <a:ext cx="125916" cy="142651"/>
          </a:xfrm>
          <a:custGeom>
            <a:avLst/>
            <a:gdLst/>
            <a:ahLst/>
            <a:cxnLst/>
            <a:rect l="l" t="t" r="r" b="b"/>
            <a:pathLst>
              <a:path w="95250" h="113029">
                <a:moveTo>
                  <a:pt x="51053" y="0"/>
                </a:moveTo>
                <a:lnTo>
                  <a:pt x="88519" y="16497"/>
                </a:lnTo>
                <a:lnTo>
                  <a:pt x="94742" y="31927"/>
                </a:lnTo>
                <a:lnTo>
                  <a:pt x="72898" y="37134"/>
                </a:lnTo>
                <a:lnTo>
                  <a:pt x="71627" y="31470"/>
                </a:lnTo>
                <a:lnTo>
                  <a:pt x="68961" y="27012"/>
                </a:lnTo>
                <a:lnTo>
                  <a:pt x="64770" y="23736"/>
                </a:lnTo>
                <a:lnTo>
                  <a:pt x="60706" y="20459"/>
                </a:lnTo>
                <a:lnTo>
                  <a:pt x="55752" y="18821"/>
                </a:lnTo>
                <a:lnTo>
                  <a:pt x="49911" y="18821"/>
                </a:lnTo>
                <a:lnTo>
                  <a:pt x="41783" y="18821"/>
                </a:lnTo>
                <a:lnTo>
                  <a:pt x="35306" y="21729"/>
                </a:lnTo>
                <a:lnTo>
                  <a:pt x="22733" y="55740"/>
                </a:lnTo>
                <a:lnTo>
                  <a:pt x="23187" y="65339"/>
                </a:lnTo>
                <a:lnTo>
                  <a:pt x="41528" y="93980"/>
                </a:lnTo>
                <a:lnTo>
                  <a:pt x="49402" y="93980"/>
                </a:lnTo>
                <a:lnTo>
                  <a:pt x="55372" y="93980"/>
                </a:lnTo>
                <a:lnTo>
                  <a:pt x="60325" y="92125"/>
                </a:lnTo>
                <a:lnTo>
                  <a:pt x="64515" y="88404"/>
                </a:lnTo>
                <a:lnTo>
                  <a:pt x="68834" y="84683"/>
                </a:lnTo>
                <a:lnTo>
                  <a:pt x="71755" y="78828"/>
                </a:lnTo>
                <a:lnTo>
                  <a:pt x="73660" y="70840"/>
                </a:lnTo>
                <a:lnTo>
                  <a:pt x="94996" y="77609"/>
                </a:lnTo>
                <a:lnTo>
                  <a:pt x="65659" y="110643"/>
                </a:lnTo>
                <a:lnTo>
                  <a:pt x="49657" y="112814"/>
                </a:lnTo>
                <a:lnTo>
                  <a:pt x="39276" y="111885"/>
                </a:lnTo>
                <a:lnTo>
                  <a:pt x="7875" y="89864"/>
                </a:lnTo>
                <a:lnTo>
                  <a:pt x="0" y="57378"/>
                </a:lnTo>
                <a:lnTo>
                  <a:pt x="881" y="44519"/>
                </a:lnTo>
                <a:lnTo>
                  <a:pt x="21621" y="8470"/>
                </a:lnTo>
                <a:lnTo>
                  <a:pt x="40100" y="940"/>
                </a:lnTo>
                <a:lnTo>
                  <a:pt x="51053"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3" name="object 43"/>
          <p:cNvSpPr/>
          <p:nvPr/>
        </p:nvSpPr>
        <p:spPr>
          <a:xfrm>
            <a:off x="5564139" y="6508827"/>
            <a:ext cx="140187" cy="142651"/>
          </a:xfrm>
          <a:custGeom>
            <a:avLst/>
            <a:gdLst/>
            <a:ahLst/>
            <a:cxnLst/>
            <a:rect l="l" t="t" r="r" b="b"/>
            <a:pathLst>
              <a:path w="106045" h="113029">
                <a:moveTo>
                  <a:pt x="52831" y="0"/>
                </a:moveTo>
                <a:lnTo>
                  <a:pt x="91312" y="14960"/>
                </a:lnTo>
                <a:lnTo>
                  <a:pt x="105790" y="56553"/>
                </a:lnTo>
                <a:lnTo>
                  <a:pt x="104905" y="69045"/>
                </a:lnTo>
                <a:lnTo>
                  <a:pt x="83679" y="104418"/>
                </a:lnTo>
                <a:lnTo>
                  <a:pt x="53086" y="112814"/>
                </a:lnTo>
                <a:lnTo>
                  <a:pt x="41532" y="111885"/>
                </a:lnTo>
                <a:lnTo>
                  <a:pt x="8090" y="89845"/>
                </a:lnTo>
                <a:lnTo>
                  <a:pt x="0" y="57073"/>
                </a:lnTo>
                <a:lnTo>
                  <a:pt x="309" y="49074"/>
                </a:lnTo>
                <a:lnTo>
                  <a:pt x="19430" y="9728"/>
                </a:lnTo>
                <a:lnTo>
                  <a:pt x="29210" y="4318"/>
                </a:lnTo>
                <a:lnTo>
                  <a:pt x="36067" y="1435"/>
                </a:lnTo>
                <a:lnTo>
                  <a:pt x="43941" y="0"/>
                </a:lnTo>
                <a:lnTo>
                  <a:pt x="528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4" name="object 44"/>
          <p:cNvSpPr/>
          <p:nvPr/>
        </p:nvSpPr>
        <p:spPr>
          <a:xfrm>
            <a:off x="5218458" y="6508827"/>
            <a:ext cx="135151" cy="142651"/>
          </a:xfrm>
          <a:custGeom>
            <a:avLst/>
            <a:gdLst/>
            <a:ahLst/>
            <a:cxnLst/>
            <a:rect l="l" t="t" r="r" b="b"/>
            <a:pathLst>
              <a:path w="102235" h="113029">
                <a:moveTo>
                  <a:pt x="54229" y="0"/>
                </a:moveTo>
                <a:lnTo>
                  <a:pt x="91174" y="13186"/>
                </a:lnTo>
                <a:lnTo>
                  <a:pt x="100711" y="32067"/>
                </a:lnTo>
                <a:lnTo>
                  <a:pt x="78739" y="36169"/>
                </a:lnTo>
                <a:lnTo>
                  <a:pt x="77216" y="30810"/>
                </a:lnTo>
                <a:lnTo>
                  <a:pt x="74295" y="26581"/>
                </a:lnTo>
                <a:lnTo>
                  <a:pt x="70104" y="23482"/>
                </a:lnTo>
                <a:lnTo>
                  <a:pt x="65912" y="20370"/>
                </a:lnTo>
                <a:lnTo>
                  <a:pt x="60579" y="18821"/>
                </a:lnTo>
                <a:lnTo>
                  <a:pt x="54229" y="18821"/>
                </a:lnTo>
                <a:lnTo>
                  <a:pt x="44576" y="18821"/>
                </a:lnTo>
                <a:lnTo>
                  <a:pt x="36957" y="21882"/>
                </a:lnTo>
                <a:lnTo>
                  <a:pt x="22733" y="55143"/>
                </a:lnTo>
                <a:lnTo>
                  <a:pt x="23278" y="64244"/>
                </a:lnTo>
                <a:lnTo>
                  <a:pt x="44704" y="93980"/>
                </a:lnTo>
                <a:lnTo>
                  <a:pt x="53975" y="93980"/>
                </a:lnTo>
                <a:lnTo>
                  <a:pt x="58674" y="93980"/>
                </a:lnTo>
                <a:lnTo>
                  <a:pt x="63246" y="93078"/>
                </a:lnTo>
                <a:lnTo>
                  <a:pt x="67818" y="91262"/>
                </a:lnTo>
                <a:lnTo>
                  <a:pt x="72517" y="89458"/>
                </a:lnTo>
                <a:lnTo>
                  <a:pt x="76454" y="87261"/>
                </a:lnTo>
                <a:lnTo>
                  <a:pt x="79883" y="84683"/>
                </a:lnTo>
                <a:lnTo>
                  <a:pt x="79883" y="70840"/>
                </a:lnTo>
                <a:lnTo>
                  <a:pt x="54610" y="70840"/>
                </a:lnTo>
                <a:lnTo>
                  <a:pt x="54610" y="52463"/>
                </a:lnTo>
                <a:lnTo>
                  <a:pt x="102108" y="52463"/>
                </a:lnTo>
                <a:lnTo>
                  <a:pt x="102108" y="95923"/>
                </a:lnTo>
                <a:lnTo>
                  <a:pt x="62110" y="112495"/>
                </a:lnTo>
                <a:lnTo>
                  <a:pt x="55372" y="112814"/>
                </a:lnTo>
                <a:lnTo>
                  <a:pt x="47136" y="112364"/>
                </a:lnTo>
                <a:lnTo>
                  <a:pt x="10042" y="91381"/>
                </a:lnTo>
                <a:lnTo>
                  <a:pt x="0" y="56032"/>
                </a:lnTo>
                <a:lnTo>
                  <a:pt x="452" y="47752"/>
                </a:lnTo>
                <a:lnTo>
                  <a:pt x="21615" y="9355"/>
                </a:lnTo>
                <a:lnTo>
                  <a:pt x="46730" y="340"/>
                </a:lnTo>
                <a:lnTo>
                  <a:pt x="54229" y="0"/>
                </a:lnTo>
                <a:close/>
              </a:path>
            </a:pathLst>
          </a:custGeom>
          <a:ln w="9143">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5" name="object 45"/>
          <p:cNvSpPr/>
          <p:nvPr/>
        </p:nvSpPr>
        <p:spPr>
          <a:xfrm>
            <a:off x="5060476" y="6508827"/>
            <a:ext cx="140187" cy="142651"/>
          </a:xfrm>
          <a:custGeom>
            <a:avLst/>
            <a:gdLst/>
            <a:ahLst/>
            <a:cxnLst/>
            <a:rect l="l" t="t" r="r" b="b"/>
            <a:pathLst>
              <a:path w="106045" h="113029">
                <a:moveTo>
                  <a:pt x="52831" y="0"/>
                </a:moveTo>
                <a:lnTo>
                  <a:pt x="91312" y="14960"/>
                </a:lnTo>
                <a:lnTo>
                  <a:pt x="105790" y="56553"/>
                </a:lnTo>
                <a:lnTo>
                  <a:pt x="104905" y="69045"/>
                </a:lnTo>
                <a:lnTo>
                  <a:pt x="83679" y="104418"/>
                </a:lnTo>
                <a:lnTo>
                  <a:pt x="53086" y="112814"/>
                </a:lnTo>
                <a:lnTo>
                  <a:pt x="41532" y="111885"/>
                </a:lnTo>
                <a:lnTo>
                  <a:pt x="8090" y="89845"/>
                </a:lnTo>
                <a:lnTo>
                  <a:pt x="0" y="57073"/>
                </a:lnTo>
                <a:lnTo>
                  <a:pt x="309" y="49074"/>
                </a:lnTo>
                <a:lnTo>
                  <a:pt x="19430" y="9728"/>
                </a:lnTo>
                <a:lnTo>
                  <a:pt x="29210" y="4318"/>
                </a:lnTo>
                <a:lnTo>
                  <a:pt x="36067" y="1435"/>
                </a:lnTo>
                <a:lnTo>
                  <a:pt x="43941" y="0"/>
                </a:lnTo>
                <a:lnTo>
                  <a:pt x="528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6" name="object 46"/>
          <p:cNvSpPr/>
          <p:nvPr/>
        </p:nvSpPr>
        <p:spPr>
          <a:xfrm>
            <a:off x="4780437" y="6508827"/>
            <a:ext cx="140187" cy="142651"/>
          </a:xfrm>
          <a:custGeom>
            <a:avLst/>
            <a:gdLst/>
            <a:ahLst/>
            <a:cxnLst/>
            <a:rect l="l" t="t" r="r" b="b"/>
            <a:pathLst>
              <a:path w="106045" h="113029">
                <a:moveTo>
                  <a:pt x="52831" y="0"/>
                </a:moveTo>
                <a:lnTo>
                  <a:pt x="91312" y="14960"/>
                </a:lnTo>
                <a:lnTo>
                  <a:pt x="105790" y="56553"/>
                </a:lnTo>
                <a:lnTo>
                  <a:pt x="104905" y="69045"/>
                </a:lnTo>
                <a:lnTo>
                  <a:pt x="83679" y="104418"/>
                </a:lnTo>
                <a:lnTo>
                  <a:pt x="53086" y="112814"/>
                </a:lnTo>
                <a:lnTo>
                  <a:pt x="41532" y="111885"/>
                </a:lnTo>
                <a:lnTo>
                  <a:pt x="8090" y="89845"/>
                </a:lnTo>
                <a:lnTo>
                  <a:pt x="0" y="57073"/>
                </a:lnTo>
                <a:lnTo>
                  <a:pt x="309" y="49074"/>
                </a:lnTo>
                <a:lnTo>
                  <a:pt x="19430" y="9728"/>
                </a:lnTo>
                <a:lnTo>
                  <a:pt x="29210" y="4318"/>
                </a:lnTo>
                <a:lnTo>
                  <a:pt x="36067" y="1435"/>
                </a:lnTo>
                <a:lnTo>
                  <a:pt x="43941" y="0"/>
                </a:lnTo>
                <a:lnTo>
                  <a:pt x="528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7" name="object 47"/>
          <p:cNvSpPr/>
          <p:nvPr/>
        </p:nvSpPr>
        <p:spPr>
          <a:xfrm>
            <a:off x="4346111" y="6508827"/>
            <a:ext cx="125916" cy="142651"/>
          </a:xfrm>
          <a:custGeom>
            <a:avLst/>
            <a:gdLst/>
            <a:ahLst/>
            <a:cxnLst/>
            <a:rect l="l" t="t" r="r" b="b"/>
            <a:pathLst>
              <a:path w="95250" h="113029">
                <a:moveTo>
                  <a:pt x="51053" y="0"/>
                </a:moveTo>
                <a:lnTo>
                  <a:pt x="88518" y="16497"/>
                </a:lnTo>
                <a:lnTo>
                  <a:pt x="94741" y="31927"/>
                </a:lnTo>
                <a:lnTo>
                  <a:pt x="72898" y="37134"/>
                </a:lnTo>
                <a:lnTo>
                  <a:pt x="71627" y="31470"/>
                </a:lnTo>
                <a:lnTo>
                  <a:pt x="68961" y="27012"/>
                </a:lnTo>
                <a:lnTo>
                  <a:pt x="64770" y="23736"/>
                </a:lnTo>
                <a:lnTo>
                  <a:pt x="60705" y="20459"/>
                </a:lnTo>
                <a:lnTo>
                  <a:pt x="55752" y="18821"/>
                </a:lnTo>
                <a:lnTo>
                  <a:pt x="49911" y="18821"/>
                </a:lnTo>
                <a:lnTo>
                  <a:pt x="41783" y="18821"/>
                </a:lnTo>
                <a:lnTo>
                  <a:pt x="35305" y="21729"/>
                </a:lnTo>
                <a:lnTo>
                  <a:pt x="22733" y="55740"/>
                </a:lnTo>
                <a:lnTo>
                  <a:pt x="23187" y="65339"/>
                </a:lnTo>
                <a:lnTo>
                  <a:pt x="41528" y="93980"/>
                </a:lnTo>
                <a:lnTo>
                  <a:pt x="49402" y="93980"/>
                </a:lnTo>
                <a:lnTo>
                  <a:pt x="55372" y="93980"/>
                </a:lnTo>
                <a:lnTo>
                  <a:pt x="60325" y="92125"/>
                </a:lnTo>
                <a:lnTo>
                  <a:pt x="64515" y="88404"/>
                </a:lnTo>
                <a:lnTo>
                  <a:pt x="68834" y="84683"/>
                </a:lnTo>
                <a:lnTo>
                  <a:pt x="71754" y="78828"/>
                </a:lnTo>
                <a:lnTo>
                  <a:pt x="73660" y="70840"/>
                </a:lnTo>
                <a:lnTo>
                  <a:pt x="94996" y="77609"/>
                </a:lnTo>
                <a:lnTo>
                  <a:pt x="65658" y="110643"/>
                </a:lnTo>
                <a:lnTo>
                  <a:pt x="49656" y="112814"/>
                </a:lnTo>
                <a:lnTo>
                  <a:pt x="39276" y="111885"/>
                </a:lnTo>
                <a:lnTo>
                  <a:pt x="7875" y="89864"/>
                </a:lnTo>
                <a:lnTo>
                  <a:pt x="0" y="57378"/>
                </a:lnTo>
                <a:lnTo>
                  <a:pt x="881" y="44519"/>
                </a:lnTo>
                <a:lnTo>
                  <a:pt x="21621" y="8470"/>
                </a:lnTo>
                <a:lnTo>
                  <a:pt x="40100" y="940"/>
                </a:lnTo>
                <a:lnTo>
                  <a:pt x="51053"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8" name="object 48"/>
          <p:cNvSpPr/>
          <p:nvPr/>
        </p:nvSpPr>
        <p:spPr>
          <a:xfrm>
            <a:off x="3270286" y="6508827"/>
            <a:ext cx="125916" cy="142651"/>
          </a:xfrm>
          <a:custGeom>
            <a:avLst/>
            <a:gdLst/>
            <a:ahLst/>
            <a:cxnLst/>
            <a:rect l="l" t="t" r="r" b="b"/>
            <a:pathLst>
              <a:path w="95250" h="113029">
                <a:moveTo>
                  <a:pt x="51054" y="0"/>
                </a:moveTo>
                <a:lnTo>
                  <a:pt x="88518" y="16497"/>
                </a:lnTo>
                <a:lnTo>
                  <a:pt x="94742" y="31927"/>
                </a:lnTo>
                <a:lnTo>
                  <a:pt x="72898" y="37134"/>
                </a:lnTo>
                <a:lnTo>
                  <a:pt x="71628" y="31470"/>
                </a:lnTo>
                <a:lnTo>
                  <a:pt x="68961" y="27012"/>
                </a:lnTo>
                <a:lnTo>
                  <a:pt x="64769" y="23736"/>
                </a:lnTo>
                <a:lnTo>
                  <a:pt x="60706" y="20459"/>
                </a:lnTo>
                <a:lnTo>
                  <a:pt x="55753" y="18821"/>
                </a:lnTo>
                <a:lnTo>
                  <a:pt x="49911" y="18821"/>
                </a:lnTo>
                <a:lnTo>
                  <a:pt x="41783" y="18821"/>
                </a:lnTo>
                <a:lnTo>
                  <a:pt x="35306" y="21729"/>
                </a:lnTo>
                <a:lnTo>
                  <a:pt x="22733" y="55740"/>
                </a:lnTo>
                <a:lnTo>
                  <a:pt x="23187" y="65339"/>
                </a:lnTo>
                <a:lnTo>
                  <a:pt x="41529" y="93980"/>
                </a:lnTo>
                <a:lnTo>
                  <a:pt x="49403" y="93980"/>
                </a:lnTo>
                <a:lnTo>
                  <a:pt x="55372" y="93980"/>
                </a:lnTo>
                <a:lnTo>
                  <a:pt x="60325" y="92125"/>
                </a:lnTo>
                <a:lnTo>
                  <a:pt x="64516" y="88404"/>
                </a:lnTo>
                <a:lnTo>
                  <a:pt x="68834" y="84683"/>
                </a:lnTo>
                <a:lnTo>
                  <a:pt x="71755" y="78828"/>
                </a:lnTo>
                <a:lnTo>
                  <a:pt x="73660" y="70840"/>
                </a:lnTo>
                <a:lnTo>
                  <a:pt x="94996" y="77609"/>
                </a:lnTo>
                <a:lnTo>
                  <a:pt x="65659" y="110643"/>
                </a:lnTo>
                <a:lnTo>
                  <a:pt x="49656" y="112814"/>
                </a:lnTo>
                <a:lnTo>
                  <a:pt x="39276" y="111885"/>
                </a:lnTo>
                <a:lnTo>
                  <a:pt x="7875" y="89864"/>
                </a:lnTo>
                <a:lnTo>
                  <a:pt x="0" y="57378"/>
                </a:lnTo>
                <a:lnTo>
                  <a:pt x="881" y="44519"/>
                </a:lnTo>
                <a:lnTo>
                  <a:pt x="21621" y="8470"/>
                </a:lnTo>
                <a:lnTo>
                  <a:pt x="40100" y="940"/>
                </a:lnTo>
                <a:lnTo>
                  <a:pt x="51054"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49" name="object 49"/>
          <p:cNvSpPr/>
          <p:nvPr/>
        </p:nvSpPr>
        <p:spPr>
          <a:xfrm>
            <a:off x="2788785" y="6508827"/>
            <a:ext cx="125916" cy="142651"/>
          </a:xfrm>
          <a:custGeom>
            <a:avLst/>
            <a:gdLst/>
            <a:ahLst/>
            <a:cxnLst/>
            <a:rect l="l" t="t" r="r" b="b"/>
            <a:pathLst>
              <a:path w="95250" h="113029">
                <a:moveTo>
                  <a:pt x="51053" y="0"/>
                </a:moveTo>
                <a:lnTo>
                  <a:pt x="88518" y="16497"/>
                </a:lnTo>
                <a:lnTo>
                  <a:pt x="94741" y="31927"/>
                </a:lnTo>
                <a:lnTo>
                  <a:pt x="72897" y="37134"/>
                </a:lnTo>
                <a:lnTo>
                  <a:pt x="71627" y="31470"/>
                </a:lnTo>
                <a:lnTo>
                  <a:pt x="68960" y="27012"/>
                </a:lnTo>
                <a:lnTo>
                  <a:pt x="64769" y="23736"/>
                </a:lnTo>
                <a:lnTo>
                  <a:pt x="60705" y="20459"/>
                </a:lnTo>
                <a:lnTo>
                  <a:pt x="55752" y="18821"/>
                </a:lnTo>
                <a:lnTo>
                  <a:pt x="49910" y="18821"/>
                </a:lnTo>
                <a:lnTo>
                  <a:pt x="41782" y="18821"/>
                </a:lnTo>
                <a:lnTo>
                  <a:pt x="35305" y="21729"/>
                </a:lnTo>
                <a:lnTo>
                  <a:pt x="22732" y="55740"/>
                </a:lnTo>
                <a:lnTo>
                  <a:pt x="23187" y="65339"/>
                </a:lnTo>
                <a:lnTo>
                  <a:pt x="41528" y="93980"/>
                </a:lnTo>
                <a:lnTo>
                  <a:pt x="49402" y="93980"/>
                </a:lnTo>
                <a:lnTo>
                  <a:pt x="55371" y="93980"/>
                </a:lnTo>
                <a:lnTo>
                  <a:pt x="60325" y="92125"/>
                </a:lnTo>
                <a:lnTo>
                  <a:pt x="64515" y="88404"/>
                </a:lnTo>
                <a:lnTo>
                  <a:pt x="68833" y="84683"/>
                </a:lnTo>
                <a:lnTo>
                  <a:pt x="71754" y="78828"/>
                </a:lnTo>
                <a:lnTo>
                  <a:pt x="73659" y="70840"/>
                </a:lnTo>
                <a:lnTo>
                  <a:pt x="94995" y="77609"/>
                </a:lnTo>
                <a:lnTo>
                  <a:pt x="65658" y="110643"/>
                </a:lnTo>
                <a:lnTo>
                  <a:pt x="49656" y="112814"/>
                </a:lnTo>
                <a:lnTo>
                  <a:pt x="39276" y="111885"/>
                </a:lnTo>
                <a:lnTo>
                  <a:pt x="7875" y="89864"/>
                </a:lnTo>
                <a:lnTo>
                  <a:pt x="0" y="57378"/>
                </a:lnTo>
                <a:lnTo>
                  <a:pt x="881" y="44519"/>
                </a:lnTo>
                <a:lnTo>
                  <a:pt x="21621" y="8470"/>
                </a:lnTo>
                <a:lnTo>
                  <a:pt x="40100" y="940"/>
                </a:lnTo>
                <a:lnTo>
                  <a:pt x="51053"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0" name="object 50"/>
          <p:cNvSpPr/>
          <p:nvPr/>
        </p:nvSpPr>
        <p:spPr>
          <a:xfrm>
            <a:off x="2651453" y="6508827"/>
            <a:ext cx="117521" cy="142651"/>
          </a:xfrm>
          <a:custGeom>
            <a:avLst/>
            <a:gdLst/>
            <a:ahLst/>
            <a:cxnLst/>
            <a:rect l="l" t="t" r="r" b="b"/>
            <a:pathLst>
              <a:path w="88900" h="113029">
                <a:moveTo>
                  <a:pt x="43814" y="0"/>
                </a:moveTo>
                <a:lnTo>
                  <a:pt x="82613" y="19515"/>
                </a:lnTo>
                <a:lnTo>
                  <a:pt x="85597" y="33045"/>
                </a:lnTo>
                <a:lnTo>
                  <a:pt x="63626" y="34010"/>
                </a:lnTo>
                <a:lnTo>
                  <a:pt x="62611" y="28397"/>
                </a:lnTo>
                <a:lnTo>
                  <a:pt x="60578" y="24371"/>
                </a:lnTo>
                <a:lnTo>
                  <a:pt x="57531" y="21920"/>
                </a:lnTo>
                <a:lnTo>
                  <a:pt x="54482" y="19456"/>
                </a:lnTo>
                <a:lnTo>
                  <a:pt x="49783" y="18237"/>
                </a:lnTo>
                <a:lnTo>
                  <a:pt x="43561" y="18237"/>
                </a:lnTo>
                <a:lnTo>
                  <a:pt x="37211" y="18237"/>
                </a:lnTo>
                <a:lnTo>
                  <a:pt x="32131" y="19545"/>
                </a:lnTo>
                <a:lnTo>
                  <a:pt x="28575" y="22174"/>
                </a:lnTo>
                <a:lnTo>
                  <a:pt x="26162" y="23863"/>
                </a:lnTo>
                <a:lnTo>
                  <a:pt x="25018" y="26123"/>
                </a:lnTo>
                <a:lnTo>
                  <a:pt x="25018" y="28943"/>
                </a:lnTo>
                <a:lnTo>
                  <a:pt x="25018" y="31521"/>
                </a:lnTo>
                <a:lnTo>
                  <a:pt x="26162" y="33731"/>
                </a:lnTo>
                <a:lnTo>
                  <a:pt x="59308" y="45389"/>
                </a:lnTo>
                <a:lnTo>
                  <a:pt x="67182" y="48006"/>
                </a:lnTo>
                <a:lnTo>
                  <a:pt x="88772" y="72275"/>
                </a:lnTo>
                <a:lnTo>
                  <a:pt x="88772" y="79171"/>
                </a:lnTo>
                <a:lnTo>
                  <a:pt x="88772" y="85432"/>
                </a:lnTo>
                <a:lnTo>
                  <a:pt x="68833" y="108902"/>
                </a:lnTo>
                <a:lnTo>
                  <a:pt x="62483" y="111556"/>
                </a:lnTo>
                <a:lnTo>
                  <a:pt x="54482" y="112890"/>
                </a:lnTo>
                <a:lnTo>
                  <a:pt x="45084" y="112890"/>
                </a:lnTo>
                <a:lnTo>
                  <a:pt x="8304" y="97998"/>
                </a:lnTo>
                <a:lnTo>
                  <a:pt x="0" y="75450"/>
                </a:lnTo>
                <a:lnTo>
                  <a:pt x="21462" y="73367"/>
                </a:lnTo>
                <a:lnTo>
                  <a:pt x="22732" y="80568"/>
                </a:lnTo>
                <a:lnTo>
                  <a:pt x="25400" y="85852"/>
                </a:lnTo>
                <a:lnTo>
                  <a:pt x="29337" y="89217"/>
                </a:lnTo>
                <a:lnTo>
                  <a:pt x="33274" y="92595"/>
                </a:lnTo>
                <a:lnTo>
                  <a:pt x="38607" y="94284"/>
                </a:lnTo>
                <a:lnTo>
                  <a:pt x="45338" y="94284"/>
                </a:lnTo>
                <a:lnTo>
                  <a:pt x="52324" y="94284"/>
                </a:lnTo>
                <a:lnTo>
                  <a:pt x="57784" y="92786"/>
                </a:lnTo>
                <a:lnTo>
                  <a:pt x="61340" y="89776"/>
                </a:lnTo>
                <a:lnTo>
                  <a:pt x="64896" y="86779"/>
                </a:lnTo>
                <a:lnTo>
                  <a:pt x="66675" y="83273"/>
                </a:lnTo>
                <a:lnTo>
                  <a:pt x="66675" y="79248"/>
                </a:lnTo>
                <a:lnTo>
                  <a:pt x="66675" y="76669"/>
                </a:lnTo>
                <a:lnTo>
                  <a:pt x="65912" y="74472"/>
                </a:lnTo>
                <a:lnTo>
                  <a:pt x="64388" y="72669"/>
                </a:lnTo>
                <a:lnTo>
                  <a:pt x="62991" y="70853"/>
                </a:lnTo>
                <a:lnTo>
                  <a:pt x="60325" y="69278"/>
                </a:lnTo>
                <a:lnTo>
                  <a:pt x="56514" y="67945"/>
                </a:lnTo>
                <a:lnTo>
                  <a:pt x="53975" y="67043"/>
                </a:lnTo>
                <a:lnTo>
                  <a:pt x="48006" y="65455"/>
                </a:lnTo>
                <a:lnTo>
                  <a:pt x="7365" y="46380"/>
                </a:lnTo>
                <a:lnTo>
                  <a:pt x="3937" y="39065"/>
                </a:lnTo>
                <a:lnTo>
                  <a:pt x="3937" y="30429"/>
                </a:lnTo>
                <a:lnTo>
                  <a:pt x="3937" y="24879"/>
                </a:lnTo>
                <a:lnTo>
                  <a:pt x="5587" y="19685"/>
                </a:lnTo>
                <a:lnTo>
                  <a:pt x="8762" y="14846"/>
                </a:lnTo>
                <a:lnTo>
                  <a:pt x="11811" y="10007"/>
                </a:lnTo>
                <a:lnTo>
                  <a:pt x="16382" y="6324"/>
                </a:lnTo>
                <a:lnTo>
                  <a:pt x="22351" y="3797"/>
                </a:lnTo>
                <a:lnTo>
                  <a:pt x="28320" y="1270"/>
                </a:lnTo>
                <a:lnTo>
                  <a:pt x="35432" y="0"/>
                </a:lnTo>
                <a:lnTo>
                  <a:pt x="43814"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1" name="object 51"/>
          <p:cNvSpPr/>
          <p:nvPr/>
        </p:nvSpPr>
        <p:spPr>
          <a:xfrm>
            <a:off x="2314503" y="6508827"/>
            <a:ext cx="140187" cy="142651"/>
          </a:xfrm>
          <a:custGeom>
            <a:avLst/>
            <a:gdLst/>
            <a:ahLst/>
            <a:cxnLst/>
            <a:rect l="l" t="t" r="r" b="b"/>
            <a:pathLst>
              <a:path w="106044" h="113029">
                <a:moveTo>
                  <a:pt x="52831" y="0"/>
                </a:moveTo>
                <a:lnTo>
                  <a:pt x="91312" y="14960"/>
                </a:lnTo>
                <a:lnTo>
                  <a:pt x="105790" y="56553"/>
                </a:lnTo>
                <a:lnTo>
                  <a:pt x="104905" y="69045"/>
                </a:lnTo>
                <a:lnTo>
                  <a:pt x="83679" y="104418"/>
                </a:lnTo>
                <a:lnTo>
                  <a:pt x="53085" y="112814"/>
                </a:lnTo>
                <a:lnTo>
                  <a:pt x="41532" y="111885"/>
                </a:lnTo>
                <a:lnTo>
                  <a:pt x="8090" y="89845"/>
                </a:lnTo>
                <a:lnTo>
                  <a:pt x="0" y="57073"/>
                </a:lnTo>
                <a:lnTo>
                  <a:pt x="309" y="49074"/>
                </a:lnTo>
                <a:lnTo>
                  <a:pt x="19430" y="9728"/>
                </a:lnTo>
                <a:lnTo>
                  <a:pt x="29209" y="4318"/>
                </a:lnTo>
                <a:lnTo>
                  <a:pt x="36067" y="1435"/>
                </a:lnTo>
                <a:lnTo>
                  <a:pt x="43941" y="0"/>
                </a:lnTo>
                <a:lnTo>
                  <a:pt x="52831"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2" name="object 52"/>
          <p:cNvSpPr/>
          <p:nvPr/>
        </p:nvSpPr>
        <p:spPr>
          <a:xfrm>
            <a:off x="1813357" y="6508827"/>
            <a:ext cx="117521" cy="142651"/>
          </a:xfrm>
          <a:custGeom>
            <a:avLst/>
            <a:gdLst/>
            <a:ahLst/>
            <a:cxnLst/>
            <a:rect l="l" t="t" r="r" b="b"/>
            <a:pathLst>
              <a:path w="88900" h="113029">
                <a:moveTo>
                  <a:pt x="43814" y="0"/>
                </a:moveTo>
                <a:lnTo>
                  <a:pt x="82613" y="19515"/>
                </a:lnTo>
                <a:lnTo>
                  <a:pt x="85597" y="33045"/>
                </a:lnTo>
                <a:lnTo>
                  <a:pt x="63626" y="34010"/>
                </a:lnTo>
                <a:lnTo>
                  <a:pt x="62610" y="28397"/>
                </a:lnTo>
                <a:lnTo>
                  <a:pt x="60578" y="24371"/>
                </a:lnTo>
                <a:lnTo>
                  <a:pt x="57531" y="21920"/>
                </a:lnTo>
                <a:lnTo>
                  <a:pt x="54482" y="19456"/>
                </a:lnTo>
                <a:lnTo>
                  <a:pt x="49784" y="18237"/>
                </a:lnTo>
                <a:lnTo>
                  <a:pt x="43560" y="18237"/>
                </a:lnTo>
                <a:lnTo>
                  <a:pt x="37210" y="18237"/>
                </a:lnTo>
                <a:lnTo>
                  <a:pt x="32131" y="19545"/>
                </a:lnTo>
                <a:lnTo>
                  <a:pt x="28575" y="22174"/>
                </a:lnTo>
                <a:lnTo>
                  <a:pt x="26161" y="23863"/>
                </a:lnTo>
                <a:lnTo>
                  <a:pt x="25018" y="26123"/>
                </a:lnTo>
                <a:lnTo>
                  <a:pt x="25018" y="28943"/>
                </a:lnTo>
                <a:lnTo>
                  <a:pt x="25018" y="31521"/>
                </a:lnTo>
                <a:lnTo>
                  <a:pt x="26161" y="33731"/>
                </a:lnTo>
                <a:lnTo>
                  <a:pt x="59309" y="45389"/>
                </a:lnTo>
                <a:lnTo>
                  <a:pt x="67182" y="48006"/>
                </a:lnTo>
                <a:lnTo>
                  <a:pt x="88772" y="72275"/>
                </a:lnTo>
                <a:lnTo>
                  <a:pt x="88772" y="79171"/>
                </a:lnTo>
                <a:lnTo>
                  <a:pt x="88772" y="85432"/>
                </a:lnTo>
                <a:lnTo>
                  <a:pt x="68834" y="108902"/>
                </a:lnTo>
                <a:lnTo>
                  <a:pt x="62484" y="111556"/>
                </a:lnTo>
                <a:lnTo>
                  <a:pt x="54482" y="112890"/>
                </a:lnTo>
                <a:lnTo>
                  <a:pt x="45084" y="112890"/>
                </a:lnTo>
                <a:lnTo>
                  <a:pt x="8304" y="97998"/>
                </a:lnTo>
                <a:lnTo>
                  <a:pt x="0" y="75450"/>
                </a:lnTo>
                <a:lnTo>
                  <a:pt x="21462" y="73367"/>
                </a:lnTo>
                <a:lnTo>
                  <a:pt x="22732" y="80568"/>
                </a:lnTo>
                <a:lnTo>
                  <a:pt x="25400" y="85852"/>
                </a:lnTo>
                <a:lnTo>
                  <a:pt x="29336" y="89217"/>
                </a:lnTo>
                <a:lnTo>
                  <a:pt x="33273" y="92595"/>
                </a:lnTo>
                <a:lnTo>
                  <a:pt x="38607" y="94284"/>
                </a:lnTo>
                <a:lnTo>
                  <a:pt x="45338" y="94284"/>
                </a:lnTo>
                <a:lnTo>
                  <a:pt x="52323" y="94284"/>
                </a:lnTo>
                <a:lnTo>
                  <a:pt x="57784" y="92786"/>
                </a:lnTo>
                <a:lnTo>
                  <a:pt x="61340" y="89776"/>
                </a:lnTo>
                <a:lnTo>
                  <a:pt x="64896" y="86779"/>
                </a:lnTo>
                <a:lnTo>
                  <a:pt x="66675" y="83273"/>
                </a:lnTo>
                <a:lnTo>
                  <a:pt x="66675" y="79248"/>
                </a:lnTo>
                <a:lnTo>
                  <a:pt x="66675" y="76669"/>
                </a:lnTo>
                <a:lnTo>
                  <a:pt x="65912" y="74472"/>
                </a:lnTo>
                <a:lnTo>
                  <a:pt x="64388" y="72669"/>
                </a:lnTo>
                <a:lnTo>
                  <a:pt x="62991" y="70853"/>
                </a:lnTo>
                <a:lnTo>
                  <a:pt x="60325" y="69278"/>
                </a:lnTo>
                <a:lnTo>
                  <a:pt x="56514" y="67945"/>
                </a:lnTo>
                <a:lnTo>
                  <a:pt x="53975" y="67043"/>
                </a:lnTo>
                <a:lnTo>
                  <a:pt x="48006" y="65455"/>
                </a:lnTo>
                <a:lnTo>
                  <a:pt x="7365" y="46380"/>
                </a:lnTo>
                <a:lnTo>
                  <a:pt x="3936" y="39065"/>
                </a:lnTo>
                <a:lnTo>
                  <a:pt x="3936" y="30429"/>
                </a:lnTo>
                <a:lnTo>
                  <a:pt x="3936" y="24879"/>
                </a:lnTo>
                <a:lnTo>
                  <a:pt x="5587" y="19685"/>
                </a:lnTo>
                <a:lnTo>
                  <a:pt x="8762" y="14846"/>
                </a:lnTo>
                <a:lnTo>
                  <a:pt x="11810" y="10007"/>
                </a:lnTo>
                <a:lnTo>
                  <a:pt x="16382" y="6324"/>
                </a:lnTo>
                <a:lnTo>
                  <a:pt x="22351" y="3797"/>
                </a:lnTo>
                <a:lnTo>
                  <a:pt x="28320" y="1270"/>
                </a:lnTo>
                <a:lnTo>
                  <a:pt x="35432" y="0"/>
                </a:lnTo>
                <a:lnTo>
                  <a:pt x="43814" y="0"/>
                </a:lnTo>
                <a:close/>
              </a:path>
            </a:pathLst>
          </a:custGeom>
          <a:ln w="9144">
            <a:solidFill>
              <a:srgbClr val="1F4579"/>
            </a:solidFill>
          </a:ln>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3" name="object 53"/>
          <p:cNvSpPr/>
          <p:nvPr/>
        </p:nvSpPr>
        <p:spPr>
          <a:xfrm>
            <a:off x="7436088" y="6704989"/>
            <a:ext cx="3262733" cy="153011"/>
          </a:xfrm>
          <a:prstGeom prst="rect">
            <a:avLst/>
          </a:prstGeom>
          <a:blipFill>
            <a:blip r:embed="rId6" cstate="print"/>
            <a:stretch>
              <a:fillRect/>
            </a:stretch>
          </a:blipFill>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54" name="object 54"/>
          <p:cNvSpPr/>
          <p:nvPr/>
        </p:nvSpPr>
        <p:spPr>
          <a:xfrm>
            <a:off x="7439783" y="6514101"/>
            <a:ext cx="3263571" cy="154015"/>
          </a:xfrm>
          <a:prstGeom prst="rect">
            <a:avLst/>
          </a:prstGeom>
          <a:blipFill>
            <a:blip r:embed="rId7" cstate="print"/>
            <a:stretch>
              <a:fillRect/>
            </a:stretch>
          </a:blipFill>
        </p:spPr>
        <p:txBody>
          <a:bodyPr wrap="square" lIns="0" tIns="0" rIns="0" bIns="0" rtlCol="0"/>
          <a:lstStyle/>
          <a:p>
            <a:endParaRPr>
              <a:solidFill>
                <a:prstClr val="black"/>
              </a:solidFill>
              <a:latin typeface="Arial" panose="020B0604020202020204" pitchFamily="34" charset="0"/>
              <a:cs typeface="Arial" panose="020B0604020202020204" pitchFamily="34" charset="0"/>
            </a:endParaRPr>
          </a:p>
        </p:txBody>
      </p:sp>
      <p:sp>
        <p:nvSpPr>
          <p:cNvPr id="60" name="TextBox 1"/>
          <p:cNvSpPr txBox="1">
            <a:spLocks noChangeArrowheads="1"/>
          </p:cNvSpPr>
          <p:nvPr/>
        </p:nvSpPr>
        <p:spPr bwMode="auto">
          <a:xfrm>
            <a:off x="1718607" y="933884"/>
            <a:ext cx="8625688" cy="170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indent="0" algn="ctr" rtl="0" eaLnBrk="1" latinLnBrk="0" hangingPunct="1">
              <a:lnSpc>
                <a:spcPct val="125000"/>
              </a:lnSpc>
              <a:spcBef>
                <a:spcPts val="0"/>
              </a:spcBef>
              <a:spcAft>
                <a:spcPts val="0"/>
              </a:spcAft>
            </a:pPr>
            <a:r>
              <a:rPr lang="en-US" altLang="zh-CN" sz="44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EAST</a:t>
            </a:r>
            <a:r>
              <a:rPr lang="zh-CN" altLang="en-US" sz="44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托卡马克装置多普勒反射计</a:t>
            </a:r>
            <a:r>
              <a:rPr lang="en-US" altLang="zh-CN" sz="44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I-H</a:t>
            </a:r>
            <a:r>
              <a:rPr lang="zh-CN" altLang="en-US" sz="44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rPr>
              <a:t>实时反馈电子学系统设计</a:t>
            </a:r>
            <a:endParaRPr lang="en-US" altLang="zh-CN" sz="4400" b="1" dirty="0">
              <a:solidFill>
                <a:srgbClr val="002060"/>
              </a:solidFill>
              <a:latin typeface="微软雅黑" panose="020B0503020204020204" pitchFamily="34" charset="-122"/>
              <a:ea typeface="微软雅黑" panose="020B0503020204020204" pitchFamily="34" charset="-122"/>
              <a:cs typeface="Arial" panose="020B0604020202020204" pitchFamily="34" charset="0"/>
            </a:endParaRPr>
          </a:p>
        </p:txBody>
      </p:sp>
      <p:pic>
        <p:nvPicPr>
          <p:cNvPr id="3" name="图片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51693" y="206584"/>
            <a:ext cx="1084598" cy="1084598"/>
          </a:xfrm>
          <a:prstGeom prst="rect">
            <a:avLst/>
          </a:prstGeom>
        </p:spPr>
      </p:pic>
      <p:sp>
        <p:nvSpPr>
          <p:cNvPr id="63" name="副标题 2"/>
          <p:cNvSpPr txBox="1"/>
          <p:nvPr/>
        </p:nvSpPr>
        <p:spPr>
          <a:xfrm>
            <a:off x="1703695" y="3745507"/>
            <a:ext cx="8661749" cy="144119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lnSpc>
                <a:spcPct val="150000"/>
              </a:lnSpc>
              <a:spcAft>
                <a:spcPts val="0"/>
              </a:spcAft>
              <a:buNone/>
            </a:pPr>
            <a:r>
              <a:rPr lang="zh-CN" b="1" i="0" u="sng" kern="1200" dirty="0">
                <a:solidFill>
                  <a:srgbClr val="000000"/>
                </a:solidFill>
                <a:effectLst/>
                <a:latin typeface="微软雅黑" panose="020B0503020204020204" pitchFamily="34" charset="-122"/>
                <a:ea typeface="微软雅黑" panose="020B0503020204020204" pitchFamily="34" charset="-122"/>
                <a:cs typeface="Noto Sans SC" panose="020B0200000000000000" pitchFamily="34" charset="-122"/>
              </a:rPr>
              <a:t>杨伊齐</a:t>
            </a:r>
            <a:r>
              <a:rPr lang="zh-CN" b="1" i="0" kern="1200" dirty="0">
                <a:solidFill>
                  <a:srgbClr val="000000"/>
                </a:solidFill>
                <a:effectLst/>
                <a:latin typeface="微软雅黑" panose="020B0503020204020204" pitchFamily="34" charset="-122"/>
                <a:ea typeface="微软雅黑" panose="020B0503020204020204" pitchFamily="34" charset="-122"/>
                <a:cs typeface="Noto Sans SC" panose="020B0200000000000000" pitchFamily="34" charset="-122"/>
              </a:rPr>
              <a:t>，封常青</a:t>
            </a:r>
            <a:r>
              <a:rPr lang="zh-CN" altLang="en-US" b="1" i="0" kern="1200" dirty="0">
                <a:solidFill>
                  <a:srgbClr val="000000"/>
                </a:solidFill>
                <a:effectLst/>
                <a:latin typeface="微软雅黑" panose="020B0503020204020204" pitchFamily="34" charset="-122"/>
                <a:ea typeface="微软雅黑" panose="020B0503020204020204" pitchFamily="34" charset="-122"/>
                <a:cs typeface="Noto Sans SC" panose="020B0200000000000000" pitchFamily="34" charset="-122"/>
              </a:rPr>
              <a:t>*</a:t>
            </a:r>
            <a:r>
              <a:rPr lang="zh-CN" b="1" i="0" kern="1200" dirty="0">
                <a:solidFill>
                  <a:srgbClr val="000000"/>
                </a:solidFill>
                <a:effectLst/>
                <a:latin typeface="微软雅黑" panose="020B0503020204020204" pitchFamily="34" charset="-122"/>
                <a:ea typeface="微软雅黑" panose="020B0503020204020204" pitchFamily="34" charset="-122"/>
                <a:cs typeface="Noto Sans SC" panose="020B0200000000000000" pitchFamily="34" charset="-122"/>
              </a:rPr>
              <a:t>，</a:t>
            </a:r>
            <a:r>
              <a:rPr lang="zh-CN" altLang="en-US" b="1" dirty="0">
                <a:solidFill>
                  <a:srgbClr val="000000"/>
                </a:solidFill>
                <a:latin typeface="微软雅黑" panose="020B0503020204020204" pitchFamily="34" charset="-122"/>
                <a:ea typeface="微软雅黑" panose="020B0503020204020204" pitchFamily="34" charset="-122"/>
                <a:cs typeface="Noto Sans SC" panose="020B0200000000000000" pitchFamily="34" charset="-122"/>
              </a:rPr>
              <a:t>程渊斐，</a:t>
            </a:r>
            <a:r>
              <a:rPr lang="zh-CN" b="1" i="0" kern="1200" dirty="0">
                <a:solidFill>
                  <a:srgbClr val="000000"/>
                </a:solidFill>
                <a:effectLst/>
                <a:latin typeface="微软雅黑" panose="020B0503020204020204" pitchFamily="34" charset="-122"/>
                <a:ea typeface="微软雅黑" panose="020B0503020204020204" pitchFamily="34" charset="-122"/>
                <a:cs typeface="Noto Sans SC" panose="020B0200000000000000" pitchFamily="34" charset="-122"/>
              </a:rPr>
              <a:t>李沐知，刘阿娣</a:t>
            </a:r>
            <a:r>
              <a:rPr lang="zh-CN" altLang="en-US" b="1" i="0" kern="1200" dirty="0">
                <a:solidFill>
                  <a:srgbClr val="000000"/>
                </a:solidFill>
                <a:effectLst/>
                <a:latin typeface="微软雅黑" panose="020B0503020204020204" pitchFamily="34" charset="-122"/>
                <a:ea typeface="微软雅黑" panose="020B0503020204020204" pitchFamily="34" charset="-122"/>
                <a:cs typeface="Noto Sans SC" panose="020B0200000000000000" pitchFamily="34" charset="-122"/>
              </a:rPr>
              <a:t>，</a:t>
            </a:r>
            <a:r>
              <a:rPr lang="zh-CN" altLang="en-US" b="1" dirty="0">
                <a:solidFill>
                  <a:srgbClr val="000000"/>
                </a:solidFill>
                <a:latin typeface="微软雅黑" panose="020B0503020204020204" pitchFamily="34" charset="-122"/>
                <a:ea typeface="微软雅黑" panose="020B0503020204020204" pitchFamily="34" charset="-122"/>
                <a:cs typeface="Noto Sans SC" panose="020B0200000000000000" pitchFamily="34" charset="-122"/>
              </a:rPr>
              <a:t>刘树彬</a:t>
            </a:r>
            <a:r>
              <a:rPr lang="en-US" b="1" i="0" kern="1200" dirty="0">
                <a:solidFill>
                  <a:srgbClr val="000000"/>
                </a:solidFill>
                <a:effectLst/>
                <a:latin typeface="微软雅黑" panose="020B0503020204020204" pitchFamily="34" charset="-122"/>
                <a:ea typeface="微软雅黑" panose="020B0503020204020204" pitchFamily="34" charset="-122"/>
                <a:cs typeface="Noto Sans SC" panose="020B0200000000000000" pitchFamily="34" charset="-122"/>
              </a:rPr>
              <a:t>　</a:t>
            </a:r>
            <a:r>
              <a:rPr lang="en-US" altLang="zh-CN" b="1" dirty="0">
                <a:latin typeface="微软雅黑" panose="020B0503020204020204" pitchFamily="34" charset="-122"/>
                <a:ea typeface="微软雅黑" panose="020B0503020204020204" pitchFamily="34" charset="-122"/>
                <a:cs typeface="Arial" panose="020B0604020202020204" pitchFamily="34" charset="0"/>
              </a:rPr>
              <a:t> </a:t>
            </a:r>
          </a:p>
          <a:p>
            <a:pPr marL="0" indent="0" algn="ctr" fontAlgn="auto">
              <a:lnSpc>
                <a:spcPct val="150000"/>
              </a:lnSpc>
              <a:spcAft>
                <a:spcPts val="0"/>
              </a:spcAft>
              <a:buNone/>
            </a:pPr>
            <a:r>
              <a:rPr lang="zh-CN" altLang="en-US" b="1" dirty="0">
                <a:latin typeface="微软雅黑" panose="020B0503020204020204" pitchFamily="34" charset="-122"/>
                <a:ea typeface="微软雅黑" panose="020B0503020204020204" pitchFamily="34" charset="-122"/>
                <a:cs typeface="Arial" panose="020B0604020202020204" pitchFamily="34" charset="0"/>
              </a:rPr>
              <a:t>中国科学技术大学  近代物理系</a:t>
            </a:r>
            <a:endParaRPr lang="en-US" altLang="zh-CN" b="1" dirty="0">
              <a:latin typeface="微软雅黑" panose="020B0503020204020204" pitchFamily="34" charset="-122"/>
              <a:ea typeface="微软雅黑" panose="020B0503020204020204" pitchFamily="34" charset="-122"/>
              <a:cs typeface="Arial" panose="020B0604020202020204" pitchFamily="34" charset="0"/>
            </a:endParaRPr>
          </a:p>
        </p:txBody>
      </p:sp>
      <p:sp>
        <p:nvSpPr>
          <p:cNvPr id="64" name="文本框 63"/>
          <p:cNvSpPr txBox="1"/>
          <p:nvPr/>
        </p:nvSpPr>
        <p:spPr>
          <a:xfrm>
            <a:off x="4136179" y="5645074"/>
            <a:ext cx="3652503" cy="400110"/>
          </a:xfrm>
          <a:prstGeom prst="rect">
            <a:avLst/>
          </a:prstGeom>
          <a:noFill/>
        </p:spPr>
        <p:txBody>
          <a:bodyPr wrap="square" rtlCol="0">
            <a:spAutoFit/>
          </a:bodyPr>
          <a:lstStyle/>
          <a:p>
            <a:pPr algn="ct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2026</a:t>
            </a:r>
            <a:r>
              <a:rPr lang="zh-CN" altLang="en-US" sz="2000" b="1" dirty="0">
                <a:latin typeface="微软雅黑" panose="020B0503020204020204" pitchFamily="34" charset="-122"/>
                <a:ea typeface="微软雅黑" panose="020B0503020204020204" pitchFamily="34" charset="-122"/>
                <a:cs typeface="Arial" panose="020B0604020202020204" pitchFamily="34" charset="0"/>
              </a:rPr>
              <a:t>年</a:t>
            </a: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8</a:t>
            </a:r>
            <a:r>
              <a:rPr lang="zh-CN" altLang="en-US" sz="2000" b="1" dirty="0">
                <a:latin typeface="微软雅黑" panose="020B0503020204020204" pitchFamily="34" charset="-122"/>
                <a:ea typeface="微软雅黑" panose="020B0503020204020204" pitchFamily="34" charset="-122"/>
                <a:cs typeface="Arial" panose="020B0604020202020204" pitchFamily="34" charset="0"/>
              </a:rPr>
              <a:t>月</a:t>
            </a:r>
            <a:r>
              <a:rPr lang="en-US" altLang="zh-CN" sz="2000" b="1" dirty="0">
                <a:latin typeface="微软雅黑" panose="020B0503020204020204" pitchFamily="34" charset="-122"/>
                <a:ea typeface="微软雅黑" panose="020B0503020204020204" pitchFamily="34" charset="-122"/>
                <a:cs typeface="Arial" panose="020B0604020202020204" pitchFamily="34" charset="0"/>
              </a:rPr>
              <a:t>12</a:t>
            </a:r>
            <a:r>
              <a:rPr lang="zh-CN" altLang="en-US" sz="2000" b="1" dirty="0">
                <a:latin typeface="微软雅黑" panose="020B0503020204020204" pitchFamily="34" charset="-122"/>
                <a:ea typeface="微软雅黑" panose="020B0503020204020204" pitchFamily="34" charset="-122"/>
                <a:cs typeface="Arial" panose="020B0604020202020204" pitchFamily="34" charset="0"/>
              </a:rPr>
              <a:t>日      河南登封</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10</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zh-CN" altLang="en-US" sz="3600" b="1" dirty="0">
                <a:latin typeface="微软雅黑" panose="020B0503020204020204" pitchFamily="34" charset="-122"/>
                <a:ea typeface="微软雅黑" panose="020B0503020204020204" pitchFamily="34" charset="-122"/>
                <a:cs typeface="黑体" panose="02010609060101010101" pitchFamily="49" charset="-122"/>
              </a:rPr>
              <a:t>模拟前放板设计</a:t>
            </a:r>
          </a:p>
        </p:txBody>
      </p:sp>
      <p:pic>
        <p:nvPicPr>
          <p:cNvPr id="9" name="Picture 8">
            <a:extLst>
              <a:ext uri="{FF2B5EF4-FFF2-40B4-BE49-F238E27FC236}">
                <a16:creationId xmlns:a16="http://schemas.microsoft.com/office/drawing/2014/main" id="{C83B43F2-C1B7-45F3-80BD-E5DD8AD6DEB1}"/>
              </a:ext>
            </a:extLst>
          </p:cNvPr>
          <p:cNvPicPr>
            <a:picLocks noChangeAspect="1"/>
          </p:cNvPicPr>
          <p:nvPr/>
        </p:nvPicPr>
        <p:blipFill>
          <a:blip r:embed="rId3" cstate="print">
            <a:extLst>
              <a:ext uri="{28A0092B-C50C-407E-A947-70E740481C1C}">
                <a14:useLocalDpi xmlns:a14="http://schemas.microsoft.com/office/drawing/2010/main" val="0"/>
              </a:ext>
            </a:extLst>
          </a:blip>
          <a:srcRect l="4380" t="7005"/>
          <a:stretch>
            <a:fillRect/>
          </a:stretch>
        </p:blipFill>
        <p:spPr>
          <a:xfrm rot="5400000">
            <a:off x="-148822" y="1971270"/>
            <a:ext cx="4990291" cy="3638551"/>
          </a:xfrm>
          <a:prstGeom prst="rect">
            <a:avLst/>
          </a:prstGeom>
        </p:spPr>
      </p:pic>
      <p:graphicFrame>
        <p:nvGraphicFramePr>
          <p:cNvPr id="10" name="Object 9">
            <a:extLst>
              <a:ext uri="{FF2B5EF4-FFF2-40B4-BE49-F238E27FC236}">
                <a16:creationId xmlns:a16="http://schemas.microsoft.com/office/drawing/2014/main" id="{84A4A7E7-2EDB-4F65-B5CA-F2484891355B}"/>
              </a:ext>
            </a:extLst>
          </p:cNvPr>
          <p:cNvGraphicFramePr>
            <a:graphicFrameLocks noChangeAspect="1"/>
          </p:cNvGraphicFramePr>
          <p:nvPr>
            <p:extLst>
              <p:ext uri="{D42A27DB-BD31-4B8C-83A1-F6EECF244321}">
                <p14:modId xmlns:p14="http://schemas.microsoft.com/office/powerpoint/2010/main" val="2033842327"/>
              </p:ext>
            </p:extLst>
          </p:nvPr>
        </p:nvGraphicFramePr>
        <p:xfrm>
          <a:off x="4437565" y="1556870"/>
          <a:ext cx="7177676" cy="558936"/>
        </p:xfrm>
        <a:graphic>
          <a:graphicData uri="http://schemas.openxmlformats.org/presentationml/2006/ole">
            <mc:AlternateContent xmlns:mc="http://schemas.openxmlformats.org/markup-compatibility/2006">
              <mc:Choice xmlns:v="urn:schemas-microsoft-com:vml" Requires="v">
                <p:oleObj name="Visio" r:id="rId4" imgW="6590910" imgH="525756" progId="Visio.Drawing.15">
                  <p:embed/>
                </p:oleObj>
              </mc:Choice>
              <mc:Fallback>
                <p:oleObj name="Visio" r:id="rId4" imgW="6590910" imgH="525756" progId="Visio.Drawing.15">
                  <p:embed/>
                  <p:pic>
                    <p:nvPicPr>
                      <p:cNvPr id="13" name="Object 12">
                        <a:extLst>
                          <a:ext uri="{FF2B5EF4-FFF2-40B4-BE49-F238E27FC236}">
                            <a16:creationId xmlns:a16="http://schemas.microsoft.com/office/drawing/2014/main" id="{20E0E4A4-64FD-B669-AF39-3E6739AE5E6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7565" y="1556870"/>
                        <a:ext cx="7177676" cy="558936"/>
                      </a:xfrm>
                      <a:prstGeom prst="rect">
                        <a:avLst/>
                      </a:prstGeom>
                      <a:noFill/>
                    </p:spPr>
                  </p:pic>
                </p:oleObj>
              </mc:Fallback>
            </mc:AlternateContent>
          </a:graphicData>
        </a:graphic>
      </p:graphicFrame>
      <p:pic>
        <p:nvPicPr>
          <p:cNvPr id="11" name="Picture 10">
            <a:extLst>
              <a:ext uri="{FF2B5EF4-FFF2-40B4-BE49-F238E27FC236}">
                <a16:creationId xmlns:a16="http://schemas.microsoft.com/office/drawing/2014/main" id="{9690C008-3C65-47B2-B265-BA54FD72AC1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97082" y="2362777"/>
            <a:ext cx="7290737" cy="1545820"/>
          </a:xfrm>
          <a:prstGeom prst="rect">
            <a:avLst/>
          </a:prstGeom>
        </p:spPr>
      </p:pic>
      <p:sp>
        <p:nvSpPr>
          <p:cNvPr id="12" name="TextBox 11">
            <a:extLst>
              <a:ext uri="{FF2B5EF4-FFF2-40B4-BE49-F238E27FC236}">
                <a16:creationId xmlns:a16="http://schemas.microsoft.com/office/drawing/2014/main" id="{D815CB96-A8E0-4F37-B034-E4BC501B5093}"/>
              </a:ext>
            </a:extLst>
          </p:cNvPr>
          <p:cNvSpPr txBox="1"/>
          <p:nvPr/>
        </p:nvSpPr>
        <p:spPr>
          <a:xfrm>
            <a:off x="6609820" y="4010422"/>
            <a:ext cx="3065263" cy="338554"/>
          </a:xfrm>
          <a:prstGeom prst="rect">
            <a:avLst/>
          </a:prstGeom>
          <a:noFill/>
        </p:spPr>
        <p:txBody>
          <a:bodyPr wrap="none" rtlCol="0">
            <a:spAutoFit/>
          </a:bodyPr>
          <a:lstStyle/>
          <a:p>
            <a:r>
              <a:rPr lang="en-US" altLang="zh-CN" sz="1600" dirty="0">
                <a:solidFill>
                  <a:schemeClr val="accent1">
                    <a:lumMod val="75000"/>
                  </a:schemeClr>
                </a:solidFill>
                <a:latin typeface="微软雅黑" panose="020B0503020204020204" pitchFamily="34" charset="-122"/>
                <a:ea typeface="微软雅黑" panose="020B0503020204020204" pitchFamily="34" charset="-122"/>
              </a:rPr>
              <a:t>  ADM</a:t>
            </a:r>
            <a:r>
              <a:rPr lang="zh-CN" altLang="en-US" sz="1600" dirty="0">
                <a:solidFill>
                  <a:schemeClr val="accent1">
                    <a:lumMod val="75000"/>
                  </a:schemeClr>
                </a:solidFill>
                <a:latin typeface="微软雅黑" panose="020B0503020204020204" pitchFamily="34" charset="-122"/>
                <a:ea typeface="微软雅黑" panose="020B0503020204020204" pitchFamily="34" charset="-122"/>
              </a:rPr>
              <a:t>模拟前端电路扫频仿真图</a:t>
            </a:r>
            <a:endParaRPr lang="en-US" sz="160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5" name="矩形 11">
            <a:extLst>
              <a:ext uri="{FF2B5EF4-FFF2-40B4-BE49-F238E27FC236}">
                <a16:creationId xmlns:a16="http://schemas.microsoft.com/office/drawing/2014/main" id="{04D2BFB4-F7BB-49C4-9C2F-F10F88A38FB3}"/>
              </a:ext>
            </a:extLst>
          </p:cNvPr>
          <p:cNvSpPr/>
          <p:nvPr/>
        </p:nvSpPr>
        <p:spPr>
          <a:xfrm>
            <a:off x="4713097" y="4476379"/>
            <a:ext cx="6567263" cy="2264851"/>
          </a:xfrm>
          <a:prstGeom prst="rect">
            <a:avLst/>
          </a:prstGeom>
        </p:spPr>
        <p:txBody>
          <a:bodyPr wrap="square">
            <a:spAutoFit/>
          </a:bodyPr>
          <a:lstStyle/>
          <a:p>
            <a:pPr defTabSz="457200">
              <a:lnSpc>
                <a:spcPct val="150000"/>
              </a:lnSpc>
            </a:pPr>
            <a:r>
              <a:rPr lang="zh-CN" altLang="en-US" sz="1600" b="1" dirty="0">
                <a:latin typeface="微软雅黑" panose="020B0503020204020204" pitchFamily="34" charset="-122"/>
                <a:ea typeface="微软雅黑" panose="020B0503020204020204" pitchFamily="34" charset="-122"/>
              </a:rPr>
              <a:t>性能设计目标</a:t>
            </a:r>
            <a:endParaRPr lang="en-US" altLang="zh-CN" sz="1600" b="1" dirty="0">
              <a:latin typeface="微软雅黑" panose="020B0503020204020204" pitchFamily="34" charset="-122"/>
              <a:ea typeface="微软雅黑" panose="020B0503020204020204" pitchFamily="34" charset="-122"/>
            </a:endParaRPr>
          </a:p>
          <a:p>
            <a:pPr marL="285750" indent="-285750"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用带宽和增益：系统有效信号带宽覆盖 </a:t>
            </a:r>
            <a:r>
              <a:rPr lang="en-US" altLang="zh-CN" sz="1600" dirty="0">
                <a:latin typeface="微软雅黑" panose="020B0503020204020204" pitchFamily="34" charset="-122"/>
                <a:ea typeface="微软雅黑" panose="020B0503020204020204" pitchFamily="34" charset="-122"/>
              </a:rPr>
              <a:t>2 kHz</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1 MHz</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10</a:t>
            </a:r>
            <a:r>
              <a:rPr lang="zh-CN" altLang="en-US" sz="1600" dirty="0">
                <a:latin typeface="微软雅黑" panose="020B0503020204020204" pitchFamily="34" charset="-122"/>
                <a:ea typeface="微软雅黑" panose="020B0503020204020204" pitchFamily="34" charset="-122"/>
              </a:rPr>
              <a:t>倍放大</a:t>
            </a:r>
          </a:p>
          <a:p>
            <a:pPr marL="285750" indent="-285750"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采样率：</a:t>
            </a:r>
            <a:r>
              <a:rPr lang="en-US" altLang="zh-CN" sz="1600" dirty="0">
                <a:latin typeface="微软雅黑" panose="020B0503020204020204" pitchFamily="34" charset="-122"/>
                <a:ea typeface="微软雅黑" panose="020B0503020204020204" pitchFamily="34" charset="-122"/>
              </a:rPr>
              <a:t>10MSPS</a:t>
            </a:r>
          </a:p>
          <a:p>
            <a:pPr marL="285750" indent="-285750"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噪声性能：低噪声运放器件</a:t>
            </a:r>
          </a:p>
          <a:p>
            <a:pPr marL="285750" indent="-285750"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模数转换精度：</a:t>
            </a:r>
            <a:r>
              <a:rPr lang="en-US" altLang="zh-CN" sz="1600" dirty="0">
                <a:latin typeface="微软雅黑" panose="020B0503020204020204" pitchFamily="34" charset="-122"/>
                <a:ea typeface="微软雅黑" panose="020B0503020204020204" pitchFamily="34" charset="-122"/>
              </a:rPr>
              <a:t>14</a:t>
            </a:r>
            <a:r>
              <a:rPr lang="zh-CN" altLang="en-US" sz="1600" dirty="0">
                <a:latin typeface="微软雅黑" panose="020B0503020204020204" pitchFamily="34" charset="-122"/>
                <a:ea typeface="微软雅黑" panose="020B0503020204020204" pitchFamily="34" charset="-122"/>
              </a:rPr>
              <a:t>位</a:t>
            </a:r>
            <a:r>
              <a:rPr lang="en-US" altLang="zh-CN" sz="1600" dirty="0">
                <a:latin typeface="微软雅黑" panose="020B0503020204020204" pitchFamily="34" charset="-122"/>
                <a:ea typeface="微软雅黑" panose="020B0503020204020204" pitchFamily="34" charset="-122"/>
              </a:rPr>
              <a:t>ADC</a:t>
            </a:r>
          </a:p>
          <a:p>
            <a:pPr marL="285750" indent="-285750" defTabSz="457200">
              <a:lnSpc>
                <a:spcPct val="150000"/>
              </a:lnSpc>
              <a:buFont typeface="Wingdings" panose="05000000000000000000" pitchFamily="2" charset="2"/>
              <a:buChar char="n"/>
            </a:pPr>
            <a:endParaRPr lang="zh-CN" altLang="zh-CN" sz="1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28515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11</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zh-CN" altLang="en-US" sz="3600" b="1" dirty="0">
                <a:latin typeface="微软雅黑" panose="020B0503020204020204" pitchFamily="34" charset="-122"/>
                <a:ea typeface="微软雅黑" panose="020B0503020204020204" pitchFamily="34" charset="-122"/>
                <a:cs typeface="黑体" panose="02010609060101010101" pitchFamily="49" charset="-122"/>
              </a:rPr>
              <a:t>数字处理单元设计</a:t>
            </a:r>
          </a:p>
        </p:txBody>
      </p:sp>
      <p:pic>
        <p:nvPicPr>
          <p:cNvPr id="20" name="Picture 19">
            <a:extLst>
              <a:ext uri="{FF2B5EF4-FFF2-40B4-BE49-F238E27FC236}">
                <a16:creationId xmlns:a16="http://schemas.microsoft.com/office/drawing/2014/main" id="{9C03337A-5324-4903-90D1-ED737163A868}"/>
              </a:ext>
            </a:extLst>
          </p:cNvPr>
          <p:cNvPicPr>
            <a:picLocks/>
          </p:cNvPicPr>
          <p:nvPr/>
        </p:nvPicPr>
        <p:blipFill>
          <a:blip r:embed="rId3" cstate="print">
            <a:extLst>
              <a:ext uri="{28A0092B-C50C-407E-A947-70E740481C1C}">
                <a14:useLocalDpi xmlns:a14="http://schemas.microsoft.com/office/drawing/2010/main" val="0"/>
              </a:ext>
            </a:extLst>
          </a:blip>
          <a:srcRect l="9484" t="9630" r="40565"/>
          <a:stretch>
            <a:fillRect/>
          </a:stretch>
        </p:blipFill>
        <p:spPr>
          <a:xfrm>
            <a:off x="7403008" y="1340855"/>
            <a:ext cx="3517327" cy="4988419"/>
          </a:xfrm>
          <a:prstGeom prst="rect">
            <a:avLst/>
          </a:prstGeom>
        </p:spPr>
      </p:pic>
      <p:pic>
        <p:nvPicPr>
          <p:cNvPr id="21" name="Picture 20">
            <a:extLst>
              <a:ext uri="{FF2B5EF4-FFF2-40B4-BE49-F238E27FC236}">
                <a16:creationId xmlns:a16="http://schemas.microsoft.com/office/drawing/2014/main" id="{82B9CF44-B08D-4ACD-8E9E-BC2568B920B0}"/>
              </a:ext>
            </a:extLst>
          </p:cNvPr>
          <p:cNvPicPr>
            <a:picLocks noChangeAspect="1"/>
          </p:cNvPicPr>
          <p:nvPr/>
        </p:nvPicPr>
        <p:blipFill>
          <a:blip r:embed="rId4"/>
          <a:stretch>
            <a:fillRect/>
          </a:stretch>
        </p:blipFill>
        <p:spPr>
          <a:xfrm>
            <a:off x="2040710" y="3551600"/>
            <a:ext cx="3047220" cy="2940730"/>
          </a:xfrm>
          <a:prstGeom prst="rect">
            <a:avLst/>
          </a:prstGeom>
        </p:spPr>
      </p:pic>
      <p:sp>
        <p:nvSpPr>
          <p:cNvPr id="22" name="矩形 11">
            <a:extLst>
              <a:ext uri="{FF2B5EF4-FFF2-40B4-BE49-F238E27FC236}">
                <a16:creationId xmlns:a16="http://schemas.microsoft.com/office/drawing/2014/main" id="{BD03C77F-BBAB-42E4-8E5C-B5F4D26EC266}"/>
              </a:ext>
            </a:extLst>
          </p:cNvPr>
          <p:cNvSpPr/>
          <p:nvPr/>
        </p:nvSpPr>
        <p:spPr>
          <a:xfrm>
            <a:off x="839635" y="980830"/>
            <a:ext cx="6567263" cy="3095847"/>
          </a:xfrm>
          <a:prstGeom prst="rect">
            <a:avLst/>
          </a:prstGeom>
        </p:spPr>
        <p:txBody>
          <a:bodyPr wrap="square">
            <a:spAutoFit/>
          </a:bodyPr>
          <a:lstStyle/>
          <a:p>
            <a:pPr defTabSz="457200">
              <a:lnSpc>
                <a:spcPct val="150000"/>
              </a:lnSpc>
            </a:pPr>
            <a:r>
              <a:rPr lang="zh-CN" altLang="en-US" b="1" dirty="0">
                <a:latin typeface="微软雅黑" panose="020B0503020204020204" pitchFamily="34" charset="-122"/>
                <a:ea typeface="微软雅黑" panose="020B0503020204020204" pitchFamily="34" charset="-122"/>
              </a:rPr>
              <a:t>核心器件和电路</a:t>
            </a:r>
            <a:endParaRPr lang="en-US" altLang="zh-CN" b="1" dirty="0">
              <a:latin typeface="微软雅黑" panose="020B0503020204020204" pitchFamily="34" charset="-122"/>
              <a:ea typeface="微软雅黑" panose="020B0503020204020204" pitchFamily="34" charset="-122"/>
            </a:endParaRPr>
          </a:p>
          <a:p>
            <a:pPr marL="285750" indent="-285750" defTabSz="457200">
              <a:lnSpc>
                <a:spcPct val="150000"/>
              </a:lnSpc>
              <a:buFont typeface="Wingdings" panose="05000000000000000000" pitchFamily="2" charset="2"/>
              <a:buChar char="n"/>
            </a:pPr>
            <a:r>
              <a:rPr lang="en-US" altLang="zh-CN" sz="1600" dirty="0">
                <a:latin typeface="微软雅黑" panose="020B0503020204020204" pitchFamily="34" charset="-122"/>
                <a:ea typeface="微软雅黑" panose="020B0503020204020204" pitchFamily="34" charset="-122"/>
              </a:rPr>
              <a:t>FPGA</a:t>
            </a:r>
            <a:r>
              <a:rPr lang="zh-CN" altLang="en-US" sz="1600" dirty="0">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rPr>
              <a:t>XCKU060-2FFVA1156I</a:t>
            </a:r>
          </a:p>
          <a:p>
            <a:pPr marL="285750" indent="-285750"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外围接口电路：</a:t>
            </a:r>
            <a:r>
              <a:rPr lang="en-US" altLang="zh-CN" sz="1600" dirty="0">
                <a:latin typeface="微软雅黑" panose="020B0503020204020204" pitchFamily="34" charset="-122"/>
                <a:ea typeface="微软雅黑" panose="020B0503020204020204" pitchFamily="34" charset="-122"/>
              </a:rPr>
              <a:t>PCIe</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JTAG</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SFP</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HDMI</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USB</a:t>
            </a:r>
            <a:r>
              <a:rPr lang="zh-CN" altLang="en-US" sz="1600" dirty="0">
                <a:latin typeface="微软雅黑" panose="020B0503020204020204" pitchFamily="34" charset="-122"/>
                <a:ea typeface="微软雅黑" panose="020B0503020204020204" pitchFamily="34" charset="-122"/>
              </a:rPr>
              <a:t>等</a:t>
            </a:r>
          </a:p>
          <a:p>
            <a:pPr marL="285750" indent="-285750"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供电电源：外部</a:t>
            </a:r>
            <a:r>
              <a:rPr lang="en-US" altLang="zh-CN" sz="1600" dirty="0">
                <a:latin typeface="微软雅黑" panose="020B0503020204020204" pitchFamily="34" charset="-122"/>
                <a:ea typeface="微软雅黑" panose="020B0503020204020204" pitchFamily="34" charset="-122"/>
              </a:rPr>
              <a:t>12V</a:t>
            </a:r>
            <a:r>
              <a:rPr lang="zh-CN" altLang="en-US" sz="1600" dirty="0">
                <a:latin typeface="微软雅黑" panose="020B0503020204020204" pitchFamily="34" charset="-122"/>
                <a:ea typeface="微软雅黑" panose="020B0503020204020204" pitchFamily="34" charset="-122"/>
              </a:rPr>
              <a:t>电源供电、</a:t>
            </a:r>
            <a:r>
              <a:rPr lang="en-US" altLang="zh-CN" sz="1600" dirty="0">
                <a:latin typeface="微软雅黑" panose="020B0503020204020204" pitchFamily="34" charset="-122"/>
                <a:ea typeface="微软雅黑" panose="020B0503020204020204" pitchFamily="34" charset="-122"/>
              </a:rPr>
              <a:t>DC-DC</a:t>
            </a:r>
            <a:r>
              <a:rPr lang="zh-CN" altLang="en-US" sz="16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LDO</a:t>
            </a:r>
            <a:r>
              <a:rPr lang="zh-CN" altLang="en-US" sz="1600" dirty="0">
                <a:latin typeface="微软雅黑" panose="020B0503020204020204" pitchFamily="34" charset="-122"/>
                <a:ea typeface="微软雅黑" panose="020B0503020204020204" pitchFamily="34" charset="-122"/>
              </a:rPr>
              <a:t>降压模块</a:t>
            </a:r>
          </a:p>
          <a:p>
            <a:pPr defTabSz="457200">
              <a:lnSpc>
                <a:spcPct val="150000"/>
              </a:lnSpc>
            </a:pPr>
            <a:r>
              <a:rPr lang="zh-CN" altLang="en-US" b="1" dirty="0">
                <a:latin typeface="微软雅黑" panose="020B0503020204020204" pitchFamily="34" charset="-122"/>
                <a:ea typeface="微软雅黑" panose="020B0503020204020204" pitchFamily="34" charset="-122"/>
              </a:rPr>
              <a:t>整体功能</a:t>
            </a:r>
            <a:endParaRPr lang="en-US" altLang="zh-CN" b="1" dirty="0">
              <a:latin typeface="微软雅黑" panose="020B0503020204020204" pitchFamily="34" charset="-122"/>
              <a:ea typeface="微软雅黑" panose="020B0503020204020204" pitchFamily="34" charset="-122"/>
            </a:endParaRPr>
          </a:p>
          <a:p>
            <a:pPr marL="285750" indent="-285750"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信号采集、实时处理、反馈控制、数据上传、调试与控制</a:t>
            </a:r>
            <a:endParaRPr lang="en-US" altLang="zh-CN" sz="1600" dirty="0">
              <a:latin typeface="微软雅黑" panose="020B0503020204020204" pitchFamily="34" charset="-122"/>
              <a:ea typeface="微软雅黑" panose="020B0503020204020204" pitchFamily="34" charset="-122"/>
            </a:endParaRPr>
          </a:p>
          <a:p>
            <a:pPr marL="285750" indent="-285750" defTabSz="457200">
              <a:lnSpc>
                <a:spcPct val="150000"/>
              </a:lnSpc>
              <a:buFont typeface="Wingdings" panose="05000000000000000000" pitchFamily="2" charset="2"/>
              <a:buChar char="n"/>
            </a:pPr>
            <a:endParaRPr lang="en-US" altLang="zh-CN" sz="1600" b="1" dirty="0">
              <a:latin typeface="微软雅黑" panose="020B0503020204020204" pitchFamily="34" charset="-122"/>
              <a:ea typeface="微软雅黑" panose="020B0503020204020204" pitchFamily="34" charset="-122"/>
            </a:endParaRPr>
          </a:p>
          <a:p>
            <a:pPr defTabSz="457200">
              <a:lnSpc>
                <a:spcPct val="150000"/>
              </a:lnSpc>
            </a:pPr>
            <a:endParaRPr lang="zh-CN" altLang="zh-CN" sz="1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944950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53D5F25-6CDB-32AF-D98E-E7B194774B22}"/>
              </a:ext>
            </a:extLst>
          </p:cNvPr>
          <p:cNvPicPr>
            <a:picLocks noChangeAspect="1"/>
          </p:cNvPicPr>
          <p:nvPr/>
        </p:nvPicPr>
        <p:blipFill>
          <a:blip r:embed="rId3"/>
          <a:stretch>
            <a:fillRect/>
          </a:stretch>
        </p:blipFill>
        <p:spPr>
          <a:xfrm>
            <a:off x="191590" y="1196845"/>
            <a:ext cx="7897733" cy="2520175"/>
          </a:xfrm>
          <a:prstGeom prst="rect">
            <a:avLst/>
          </a:prstGeom>
        </p:spPr>
      </p:pic>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12</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altLang="zh-CN" sz="3600" b="1" dirty="0">
                <a:latin typeface="微软雅黑" panose="020B0503020204020204" pitchFamily="34" charset="-122"/>
                <a:ea typeface="微软雅黑" panose="020B0503020204020204" pitchFamily="34" charset="-122"/>
                <a:cs typeface="黑体" panose="02010609060101010101" pitchFamily="49" charset="-122"/>
              </a:rPr>
              <a:t>FPGA</a:t>
            </a:r>
            <a:r>
              <a:rPr lang="zh-CN" altLang="en-US" sz="3600" b="1" dirty="0">
                <a:latin typeface="微软雅黑" panose="020B0503020204020204" pitchFamily="34" charset="-122"/>
                <a:ea typeface="微软雅黑" panose="020B0503020204020204" pitchFamily="34" charset="-122"/>
                <a:cs typeface="黑体" panose="02010609060101010101" pitchFamily="49" charset="-122"/>
              </a:rPr>
              <a:t>算法方案</a:t>
            </a:r>
          </a:p>
        </p:txBody>
      </p:sp>
      <p:sp>
        <p:nvSpPr>
          <p:cNvPr id="17" name="矩形 11">
            <a:extLst>
              <a:ext uri="{FF2B5EF4-FFF2-40B4-BE49-F238E27FC236}">
                <a16:creationId xmlns:a16="http://schemas.microsoft.com/office/drawing/2014/main" id="{02B34B58-99FE-4662-886B-598D2D3336C9}"/>
              </a:ext>
            </a:extLst>
          </p:cNvPr>
          <p:cNvSpPr/>
          <p:nvPr/>
        </p:nvSpPr>
        <p:spPr>
          <a:xfrm>
            <a:off x="695625" y="4576933"/>
            <a:ext cx="6567263" cy="1526187"/>
          </a:xfrm>
          <a:prstGeom prst="rect">
            <a:avLst/>
          </a:prstGeom>
        </p:spPr>
        <p:txBody>
          <a:bodyPr wrap="square">
            <a:spAutoFit/>
          </a:bodyPr>
          <a:lstStyle/>
          <a:p>
            <a:pPr marL="285750" indent="-285750"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双判据：</a:t>
            </a:r>
            <a:r>
              <a:rPr lang="en-US" altLang="zh-CN" sz="1600" dirty="0">
                <a:latin typeface="微软雅黑" panose="020B0503020204020204" pitchFamily="34" charset="-122"/>
                <a:ea typeface="微软雅黑" panose="020B0503020204020204" pitchFamily="34" charset="-122"/>
              </a:rPr>
              <a:t>ECM+AMP</a:t>
            </a:r>
          </a:p>
          <a:p>
            <a:pPr marL="285750" indent="-285750" defTabSz="457200">
              <a:lnSpc>
                <a:spcPct val="150000"/>
              </a:lnSpc>
              <a:buFont typeface="Wingdings" panose="05000000000000000000" pitchFamily="2" charset="2"/>
              <a:buChar char="n"/>
            </a:pPr>
            <a:r>
              <a:rPr lang="en-US" altLang="zh-CN" sz="1600" dirty="0">
                <a:latin typeface="微软雅黑" panose="020B0503020204020204" pitchFamily="34" charset="-122"/>
                <a:ea typeface="微软雅黑" panose="020B0503020204020204" pitchFamily="34" charset="-122"/>
              </a:rPr>
              <a:t>ECM</a:t>
            </a:r>
            <a:r>
              <a:rPr lang="zh-CN" altLang="en-US" sz="1600" dirty="0">
                <a:latin typeface="微软雅黑" panose="020B0503020204020204" pitchFamily="34" charset="-122"/>
                <a:ea typeface="微软雅黑" panose="020B0503020204020204" pitchFamily="34" charset="-122"/>
              </a:rPr>
              <a:t>判定：</a:t>
            </a:r>
            <a:r>
              <a:rPr lang="zh-CN" altLang="en-US" sz="1600" dirty="0">
                <a:latin typeface="微软雅黑" panose="020B0503020204020204" pitchFamily="34" charset="-122"/>
                <a:ea typeface="微软雅黑" panose="020B0503020204020204" pitchFamily="34" charset="-122"/>
                <a:cs typeface="Times New Roman" panose="02020603050405020304" pitchFamily="18" charset="0"/>
              </a:rPr>
              <a:t>湍流速度扰动频率峰值差值的阈值判断方法</a:t>
            </a:r>
            <a:endParaRPr lang="en-US" altLang="zh-CN" sz="16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defTabSz="457200">
              <a:lnSpc>
                <a:spcPct val="150000"/>
              </a:lnSpc>
              <a:buFont typeface="Wingdings" panose="05000000000000000000" pitchFamily="2" charset="2"/>
              <a:buChar char="n"/>
            </a:pPr>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AMP</a:t>
            </a:r>
            <a:r>
              <a:rPr lang="zh-CN" altLang="en-US" sz="1600" dirty="0">
                <a:latin typeface="微软雅黑" panose="020B0503020204020204" pitchFamily="34" charset="-122"/>
                <a:ea typeface="微软雅黑" panose="020B0503020204020204" pitchFamily="34" charset="-122"/>
                <a:cs typeface="Times New Roman" panose="02020603050405020304" pitchFamily="18" charset="0"/>
              </a:rPr>
              <a:t>判定：湍流速度扰动幅度的阈值判断方法</a:t>
            </a:r>
            <a:endParaRPr lang="en-US" altLang="zh-CN" sz="1600" dirty="0">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defTabSz="457200">
              <a:lnSpc>
                <a:spcPct val="150000"/>
              </a:lnSpc>
              <a:buFont typeface="Wingdings" panose="05000000000000000000" pitchFamily="2" charset="2"/>
              <a:buChar char="n"/>
            </a:pPr>
            <a:endParaRPr lang="zh-CN" altLang="zh-CN" sz="1600" dirty="0">
              <a:latin typeface="微软雅黑" panose="020B0503020204020204" pitchFamily="34" charset="-122"/>
              <a:ea typeface="微软雅黑" panose="020B0503020204020204" pitchFamily="34" charset="-122"/>
            </a:endParaRPr>
          </a:p>
        </p:txBody>
      </p:sp>
      <p:pic>
        <p:nvPicPr>
          <p:cNvPr id="22" name="图片 10">
            <a:extLst>
              <a:ext uri="{FF2B5EF4-FFF2-40B4-BE49-F238E27FC236}">
                <a16:creationId xmlns:a16="http://schemas.microsoft.com/office/drawing/2014/main" id="{9E77D912-CFE5-4282-BA84-5F96800818D1}"/>
              </a:ext>
            </a:extLst>
          </p:cNvPr>
          <p:cNvPicPr>
            <a:picLocks noChangeAspect="1"/>
          </p:cNvPicPr>
          <p:nvPr/>
        </p:nvPicPr>
        <p:blipFill>
          <a:blip r:embed="rId4"/>
          <a:srcRect t="32888"/>
          <a:stretch>
            <a:fillRect/>
          </a:stretch>
        </p:blipFill>
        <p:spPr>
          <a:xfrm>
            <a:off x="8184145" y="1389773"/>
            <a:ext cx="4011966" cy="2791853"/>
          </a:xfrm>
          <a:prstGeom prst="rect">
            <a:avLst/>
          </a:prstGeom>
        </p:spPr>
      </p:pic>
      <p:pic>
        <p:nvPicPr>
          <p:cNvPr id="3" name="图片 10">
            <a:extLst>
              <a:ext uri="{FF2B5EF4-FFF2-40B4-BE49-F238E27FC236}">
                <a16:creationId xmlns:a16="http://schemas.microsoft.com/office/drawing/2014/main" id="{6E06271D-0CE4-D005-AD73-149AC80D8A5E}"/>
              </a:ext>
            </a:extLst>
          </p:cNvPr>
          <p:cNvPicPr>
            <a:picLocks noChangeAspect="1"/>
          </p:cNvPicPr>
          <p:nvPr/>
        </p:nvPicPr>
        <p:blipFill>
          <a:blip r:embed="rId4"/>
          <a:srcRect b="94807"/>
          <a:stretch>
            <a:fillRect/>
          </a:stretch>
        </p:blipFill>
        <p:spPr>
          <a:xfrm>
            <a:off x="8256150" y="1173758"/>
            <a:ext cx="4011966" cy="216015"/>
          </a:xfrm>
          <a:prstGeom prst="rect">
            <a:avLst/>
          </a:prstGeom>
        </p:spPr>
      </p:pic>
    </p:spTree>
    <p:extLst>
      <p:ext uri="{BB962C8B-B14F-4D97-AF65-F5344CB8AC3E}">
        <p14:creationId xmlns:p14="http://schemas.microsoft.com/office/powerpoint/2010/main" val="2271370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13</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altLang="zh-CN" sz="3600" b="1" dirty="0">
                <a:latin typeface="微软雅黑" panose="020B0503020204020204" pitchFamily="34" charset="-122"/>
                <a:ea typeface="微软雅黑" panose="020B0503020204020204" pitchFamily="34" charset="-122"/>
                <a:cs typeface="黑体" panose="02010609060101010101" pitchFamily="49" charset="-122"/>
              </a:rPr>
              <a:t>ECM</a:t>
            </a:r>
            <a:r>
              <a:rPr lang="zh-CN" altLang="en-US" sz="3600" b="1" dirty="0">
                <a:latin typeface="微软雅黑" panose="020B0503020204020204" pitchFamily="34" charset="-122"/>
                <a:ea typeface="微软雅黑" panose="020B0503020204020204" pitchFamily="34" charset="-122"/>
                <a:cs typeface="黑体" panose="02010609060101010101" pitchFamily="49" charset="-122"/>
              </a:rPr>
              <a:t>判据</a:t>
            </a:r>
          </a:p>
        </p:txBody>
      </p:sp>
      <p:graphicFrame>
        <p:nvGraphicFramePr>
          <p:cNvPr id="7" name="Object 6">
            <a:extLst>
              <a:ext uri="{FF2B5EF4-FFF2-40B4-BE49-F238E27FC236}">
                <a16:creationId xmlns:a16="http://schemas.microsoft.com/office/drawing/2014/main" id="{8DEAAF48-2BEB-425F-BC7F-429C4B32E413}"/>
              </a:ext>
            </a:extLst>
          </p:cNvPr>
          <p:cNvGraphicFramePr>
            <a:graphicFrameLocks noChangeAspect="1"/>
          </p:cNvGraphicFramePr>
          <p:nvPr>
            <p:extLst>
              <p:ext uri="{D42A27DB-BD31-4B8C-83A1-F6EECF244321}">
                <p14:modId xmlns:p14="http://schemas.microsoft.com/office/powerpoint/2010/main" val="635654475"/>
              </p:ext>
            </p:extLst>
          </p:nvPr>
        </p:nvGraphicFramePr>
        <p:xfrm>
          <a:off x="1403077" y="1116164"/>
          <a:ext cx="9182652" cy="635000"/>
        </p:xfrm>
        <a:graphic>
          <a:graphicData uri="http://schemas.openxmlformats.org/presentationml/2006/ole">
            <mc:AlternateContent xmlns:mc="http://schemas.openxmlformats.org/markup-compatibility/2006">
              <mc:Choice xmlns:v="urn:schemas-microsoft-com:vml" Requires="v">
                <p:oleObj name="Visio" r:id="rId3" imgW="6004418" imgH="403805" progId="Visio.Drawing.15">
                  <p:embed/>
                </p:oleObj>
              </mc:Choice>
              <mc:Fallback>
                <p:oleObj name="Visio" r:id="rId3" imgW="6004418" imgH="403805" progId="Visio.Drawing.15">
                  <p:embed/>
                  <p:pic>
                    <p:nvPicPr>
                      <p:cNvPr id="8" name="Object 7">
                        <a:extLst>
                          <a:ext uri="{FF2B5EF4-FFF2-40B4-BE49-F238E27FC236}">
                            <a16:creationId xmlns:a16="http://schemas.microsoft.com/office/drawing/2014/main" id="{210235A1-E69C-C3AE-EEE6-120ABBEF32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077" y="1116164"/>
                        <a:ext cx="9182652" cy="635000"/>
                      </a:xfrm>
                      <a:prstGeom prst="rect">
                        <a:avLst/>
                      </a:prstGeom>
                      <a:noFill/>
                    </p:spPr>
                  </p:pic>
                </p:oleObj>
              </mc:Fallback>
            </mc:AlternateContent>
          </a:graphicData>
        </a:graphic>
      </p:graphicFrame>
      <p:pic>
        <p:nvPicPr>
          <p:cNvPr id="8" name="图片 3">
            <a:extLst>
              <a:ext uri="{FF2B5EF4-FFF2-40B4-BE49-F238E27FC236}">
                <a16:creationId xmlns:a16="http://schemas.microsoft.com/office/drawing/2014/main" id="{7FF72FC4-E437-4403-9DA1-979CCFA0B6E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8519" y="3717020"/>
            <a:ext cx="3947160" cy="2459355"/>
          </a:xfrm>
          <a:prstGeom prst="rect">
            <a:avLst/>
          </a:prstGeom>
        </p:spPr>
      </p:pic>
      <p:pic>
        <p:nvPicPr>
          <p:cNvPr id="9" name="图片 17">
            <a:extLst>
              <a:ext uri="{FF2B5EF4-FFF2-40B4-BE49-F238E27FC236}">
                <a16:creationId xmlns:a16="http://schemas.microsoft.com/office/drawing/2014/main" id="{FD0192E8-BB07-4E8C-AD2C-C8A20D3D0C4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7166"/>
          <a:stretch/>
        </p:blipFill>
        <p:spPr>
          <a:xfrm>
            <a:off x="4783457" y="3933035"/>
            <a:ext cx="2828541" cy="2284191"/>
          </a:xfrm>
          <a:prstGeom prst="rect">
            <a:avLst/>
          </a:prstGeom>
        </p:spPr>
      </p:pic>
      <p:pic>
        <p:nvPicPr>
          <p:cNvPr id="11" name="图片 6">
            <a:extLst>
              <a:ext uri="{FF2B5EF4-FFF2-40B4-BE49-F238E27FC236}">
                <a16:creationId xmlns:a16="http://schemas.microsoft.com/office/drawing/2014/main" id="{850183EB-A366-4119-B173-A7D3F0150E2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281749" y="4005040"/>
            <a:ext cx="2926606" cy="2194021"/>
          </a:xfrm>
          <a:prstGeom prst="rect">
            <a:avLst/>
          </a:prstGeom>
        </p:spPr>
      </p:pic>
      <p:sp>
        <p:nvSpPr>
          <p:cNvPr id="12" name="TextBox 11">
            <a:extLst>
              <a:ext uri="{FF2B5EF4-FFF2-40B4-BE49-F238E27FC236}">
                <a16:creationId xmlns:a16="http://schemas.microsoft.com/office/drawing/2014/main" id="{F7B275F6-5BDE-47F1-A07E-21D3E6AB314E}"/>
              </a:ext>
            </a:extLst>
          </p:cNvPr>
          <p:cNvSpPr txBox="1"/>
          <p:nvPr/>
        </p:nvSpPr>
        <p:spPr>
          <a:xfrm>
            <a:off x="667784" y="6295322"/>
            <a:ext cx="3484081" cy="338554"/>
          </a:xfrm>
          <a:prstGeom prst="rect">
            <a:avLst/>
          </a:prstGeom>
          <a:noFill/>
        </p:spPr>
        <p:txBody>
          <a:bodyPr wrap="square">
            <a:spAutoFit/>
          </a:bodyPr>
          <a:lstStyle/>
          <a:p>
            <a:r>
              <a:rPr lang="en-US" sz="1600" b="1" kern="100" dirty="0">
                <a:solidFill>
                  <a:srgbClr val="333333"/>
                </a:solidFill>
                <a:effectLst/>
                <a:latin typeface="微软雅黑" panose="020B0503020204020204" pitchFamily="34" charset="-122"/>
                <a:ea typeface="微软雅黑" panose="020B0503020204020204" pitchFamily="34" charset="-122"/>
              </a:rPr>
              <a:t> </a:t>
            </a:r>
            <a:r>
              <a:rPr lang="en-US" sz="1600" kern="100" dirty="0">
                <a:solidFill>
                  <a:schemeClr val="accent1">
                    <a:lumMod val="75000"/>
                  </a:schemeClr>
                </a:solidFill>
                <a:effectLst/>
                <a:latin typeface="微软雅黑" panose="020B0503020204020204" pitchFamily="34" charset="-122"/>
                <a:ea typeface="微软雅黑" panose="020B0503020204020204" pitchFamily="34" charset="-122"/>
              </a:rPr>
              <a:t>I-H</a:t>
            </a:r>
            <a:r>
              <a:rPr lang="zh-CN" sz="1600" kern="100" dirty="0">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转换阶段湍流速度扰动时频谱图</a:t>
            </a:r>
            <a:endParaRPr lang="en-US" sz="160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15" name="TextBox 14">
            <a:extLst>
              <a:ext uri="{FF2B5EF4-FFF2-40B4-BE49-F238E27FC236}">
                <a16:creationId xmlns:a16="http://schemas.microsoft.com/office/drawing/2014/main" id="{21E23849-F917-4A05-A227-89B86F483751}"/>
              </a:ext>
            </a:extLst>
          </p:cNvPr>
          <p:cNvSpPr txBox="1"/>
          <p:nvPr/>
        </p:nvSpPr>
        <p:spPr>
          <a:xfrm>
            <a:off x="7056490" y="6284723"/>
            <a:ext cx="6096000" cy="338554"/>
          </a:xfrm>
          <a:prstGeom prst="rect">
            <a:avLst/>
          </a:prstGeom>
          <a:noFill/>
        </p:spPr>
        <p:txBody>
          <a:bodyPr wrap="square">
            <a:spAutoFit/>
          </a:bodyPr>
          <a:lstStyle/>
          <a:p>
            <a:pPr marL="0" marR="0" lvl="0" indent="1223963" algn="l" defTabSz="914400" rtl="0" eaLnBrk="0" fontAlgn="base" latinLnBrk="0" hangingPunct="0">
              <a:lnSpc>
                <a:spcPct val="100000"/>
              </a:lnSpc>
              <a:spcBef>
                <a:spcPct val="0"/>
              </a:spcBef>
              <a:spcAft>
                <a:spcPct val="0"/>
              </a:spcAft>
              <a:buClrTx/>
              <a:buSzTx/>
              <a:buFontTx/>
              <a:buNone/>
              <a:tabLst/>
            </a:pPr>
            <a:r>
              <a:rPr kumimoji="0" lang="zh-CN" altLang="en-US" sz="1600" i="0" u="none" strike="noStrike" cap="none" normalizeH="0" baseline="0" dirty="0">
                <a:ln>
                  <a:noFill/>
                </a:ln>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湍流速度扰动频率峰值差值时域图</a:t>
            </a:r>
            <a:endParaRPr kumimoji="0" lang="zh-CN" altLang="en-US" sz="1600" i="0" u="none" strike="noStrike" cap="none" normalizeH="0" baseline="0" dirty="0">
              <a:ln>
                <a:noFill/>
              </a:ln>
              <a:solidFill>
                <a:schemeClr val="accent1">
                  <a:lumMod val="75000"/>
                </a:schemeClr>
              </a:solidFill>
              <a:effectLst/>
              <a:latin typeface="微软雅黑" panose="020B0503020204020204" pitchFamily="34" charset="-122"/>
              <a:ea typeface="微软雅黑" panose="020B0503020204020204" pitchFamily="34" charset="-122"/>
            </a:endParaRPr>
          </a:p>
        </p:txBody>
      </p:sp>
      <p:sp>
        <p:nvSpPr>
          <p:cNvPr id="16" name="Rectangle 1">
            <a:extLst>
              <a:ext uri="{FF2B5EF4-FFF2-40B4-BE49-F238E27FC236}">
                <a16:creationId xmlns:a16="http://schemas.microsoft.com/office/drawing/2014/main" id="{488C4FE1-4644-472C-B15E-A81DE7AD2602}"/>
              </a:ext>
            </a:extLst>
          </p:cNvPr>
          <p:cNvSpPr>
            <a:spLocks noChangeArrowheads="1"/>
          </p:cNvSpPr>
          <p:nvPr/>
        </p:nvSpPr>
        <p:spPr bwMode="auto">
          <a:xfrm>
            <a:off x="3379350" y="6284724"/>
            <a:ext cx="487680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2239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223963" algn="l" defTabSz="914400" rtl="0" eaLnBrk="0" fontAlgn="base" latinLnBrk="0" hangingPunct="0">
              <a:lnSpc>
                <a:spcPct val="100000"/>
              </a:lnSpc>
              <a:spcBef>
                <a:spcPct val="0"/>
              </a:spcBef>
              <a:spcAft>
                <a:spcPct val="0"/>
              </a:spcAft>
              <a:buClrTx/>
              <a:buSzTx/>
              <a:buFontTx/>
              <a:buNone/>
              <a:tabLst/>
            </a:pPr>
            <a:r>
              <a:rPr kumimoji="0" lang="en-US" altLang="zh-CN" sz="1600" i="0" u="none" strike="noStrike" cap="none" normalizeH="0" baseline="0" dirty="0">
                <a:ln>
                  <a:noFill/>
                </a:ln>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I-H</a:t>
            </a:r>
            <a:r>
              <a:rPr kumimoji="0" lang="zh-CN" altLang="en-US" sz="1600" i="0" u="none" strike="noStrike" cap="none" normalizeH="0" baseline="0" dirty="0">
                <a:ln>
                  <a:noFill/>
                </a:ln>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转换阶段湍流速度扰动时频谱图</a:t>
            </a:r>
            <a:endParaRPr kumimoji="0" lang="en-US" altLang="zh-CN" sz="1600" i="0" u="none" strike="noStrike" cap="none" normalizeH="0" baseline="0" dirty="0">
              <a:ln>
                <a:noFill/>
              </a:ln>
              <a:solidFill>
                <a:schemeClr val="accent1">
                  <a:lumMod val="75000"/>
                </a:schemeClr>
              </a:solidFill>
              <a:effectLst/>
              <a:latin typeface="微软雅黑" panose="020B0503020204020204" pitchFamily="34" charset="-122"/>
              <a:ea typeface="微软雅黑" panose="020B0503020204020204" pitchFamily="34" charset="-122"/>
            </a:endParaRPr>
          </a:p>
        </p:txBody>
      </p:sp>
      <p:sp>
        <p:nvSpPr>
          <p:cNvPr id="2" name="矩形 11">
            <a:extLst>
              <a:ext uri="{FF2B5EF4-FFF2-40B4-BE49-F238E27FC236}">
                <a16:creationId xmlns:a16="http://schemas.microsoft.com/office/drawing/2014/main" id="{BD03C77F-BBAB-42E4-8E5C-B5F4D26EC266}"/>
              </a:ext>
            </a:extLst>
          </p:cNvPr>
          <p:cNvSpPr/>
          <p:nvPr/>
        </p:nvSpPr>
        <p:spPr>
          <a:xfrm>
            <a:off x="695625" y="1550013"/>
            <a:ext cx="10944760" cy="2311017"/>
          </a:xfrm>
          <a:prstGeom prst="rect">
            <a:avLst/>
          </a:prstGeom>
        </p:spPr>
        <p:txBody>
          <a:bodyPr wrap="square">
            <a:spAutoFit/>
          </a:bodyPr>
          <a:lstStyle>
            <a:defPPr>
              <a:defRPr lang="zh-CN"/>
            </a:defPPr>
            <a:lvl1pPr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a:lstStyle>
          <a:p>
            <a:pPr defTabSz="457200">
              <a:lnSpc>
                <a:spcPct val="150000"/>
              </a:lnSpc>
            </a:pPr>
            <a:endParaRPr lang="en-US" altLang="zh-CN" b="1" dirty="0">
              <a:latin typeface="微软雅黑" panose="020B0503020204020204" pitchFamily="34" charset="-122"/>
              <a:ea typeface="微软雅黑" panose="020B0503020204020204" pitchFamily="34" charset="-122"/>
            </a:endParaRPr>
          </a:p>
          <a:p>
            <a:pPr marL="285750" indent="-285750"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多普勒反射计输出正交中频</a:t>
            </a:r>
            <a:r>
              <a:rPr lang="en-US" altLang="zh-CN" sz="1600" dirty="0">
                <a:latin typeface="微软雅黑" panose="020B0503020204020204" pitchFamily="34" charset="-122"/>
                <a:ea typeface="微软雅黑" panose="020B0503020204020204" pitchFamily="34" charset="-122"/>
              </a:rPr>
              <a:t>IQ</a:t>
            </a:r>
            <a:r>
              <a:rPr lang="zh-CN" altLang="en-US" sz="1600" dirty="0">
                <a:latin typeface="微软雅黑" panose="020B0503020204020204" pitchFamily="34" charset="-122"/>
                <a:ea typeface="微软雅黑" panose="020B0503020204020204" pitchFamily="34" charset="-122"/>
              </a:rPr>
              <a:t>信号：𝑉</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𝐼</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𝑖𝑄</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𝐴𝑠𝑖𝑛𝜙</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𝑖𝐴𝑐𝑜𝑠𝜙</a:t>
            </a:r>
          </a:p>
          <a:p>
            <a:pPr marL="285750" indent="-285750"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输出信号相位携带着多普勒频移信息：𝜙</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𝜔𝑡</a:t>
            </a:r>
            <a:r>
              <a:rPr lang="en-US" altLang="zh-CN" sz="1600" dirty="0">
                <a:latin typeface="微软雅黑" panose="020B0503020204020204" pitchFamily="34" charset="-122"/>
                <a:ea typeface="微软雅黑" panose="020B0503020204020204" pitchFamily="34" charset="-122"/>
              </a:rPr>
              <a:t>=2</a:t>
            </a:r>
            <a:r>
              <a:rPr lang="zh-CN" altLang="en-US" sz="1600" dirty="0">
                <a:latin typeface="微软雅黑" panose="020B0503020204020204" pitchFamily="34" charset="-122"/>
                <a:ea typeface="微软雅黑" panose="020B0503020204020204" pitchFamily="34" charset="-122"/>
              </a:rPr>
              <a:t>𝜋𝑓</a:t>
            </a:r>
            <a:r>
              <a:rPr lang="en-US" altLang="zh-CN" sz="1600" dirty="0">
                <a:latin typeface="微软雅黑" panose="020B0503020204020204" pitchFamily="34" charset="-122"/>
                <a:ea typeface="微软雅黑" panose="020B0503020204020204" pitchFamily="34" charset="-122"/>
              </a:rPr>
              <a:t>_</a:t>
            </a:r>
            <a:r>
              <a:rPr lang="zh-CN" altLang="en-US" sz="1600" dirty="0">
                <a:latin typeface="微软雅黑" panose="020B0503020204020204" pitchFamily="34" charset="-122"/>
                <a:ea typeface="微软雅黑" panose="020B0503020204020204" pitchFamily="34" charset="-122"/>
              </a:rPr>
              <a:t>𝑑 </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𝑡</a:t>
            </a:r>
            <a:r>
              <a:rPr lang="en-US" altLang="zh-CN" sz="1600" dirty="0">
                <a:latin typeface="微软雅黑" panose="020B0503020204020204" pitchFamily="34" charset="-122"/>
                <a:ea typeface="微软雅黑" panose="020B0503020204020204" pitchFamily="34" charset="-122"/>
              </a:rPr>
              <a:t>)</a:t>
            </a:r>
            <a:r>
              <a:rPr lang="zh-CN" altLang="en-US" sz="1600" dirty="0">
                <a:latin typeface="微软雅黑" panose="020B0503020204020204" pitchFamily="34" charset="-122"/>
                <a:ea typeface="微软雅黑" panose="020B0503020204020204" pitchFamily="34" charset="-122"/>
              </a:rPr>
              <a:t>𝑡</a:t>
            </a:r>
          </a:p>
          <a:p>
            <a:pPr marL="285750" indent="-285750"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由多普勒频移的探测原理：𝑓</a:t>
            </a:r>
            <a:r>
              <a:rPr lang="en-US" altLang="zh-CN" sz="1600" dirty="0">
                <a:latin typeface="微软雅黑" panose="020B0503020204020204" pitchFamily="34" charset="-122"/>
                <a:ea typeface="微软雅黑" panose="020B0503020204020204" pitchFamily="34" charset="-122"/>
              </a:rPr>
              <a:t>_</a:t>
            </a:r>
            <a:r>
              <a:rPr lang="zh-CN" altLang="en-US" sz="1600" dirty="0">
                <a:latin typeface="微软雅黑" panose="020B0503020204020204" pitchFamily="34" charset="-122"/>
                <a:ea typeface="微软雅黑" panose="020B0503020204020204" pitchFamily="34" charset="-122"/>
              </a:rPr>
              <a:t>𝑑</a:t>
            </a:r>
            <a:r>
              <a:rPr lang="en-US" altLang="zh-CN" sz="1600" dirty="0">
                <a:latin typeface="微软雅黑" panose="020B0503020204020204" pitchFamily="34" charset="-122"/>
                <a:ea typeface="微软雅黑" panose="020B0503020204020204" pitchFamily="34" charset="-122"/>
              </a:rPr>
              <a:t>=1/2</a:t>
            </a:r>
            <a:r>
              <a:rPr lang="zh-CN" altLang="en-US" sz="1600" dirty="0">
                <a:latin typeface="微软雅黑" panose="020B0503020204020204" pitchFamily="34" charset="-122"/>
                <a:ea typeface="微软雅黑" panose="020B0503020204020204" pitchFamily="34" charset="-122"/>
              </a:rPr>
              <a:t>𝜋 𝑘</a:t>
            </a:r>
            <a:r>
              <a:rPr lang="en-US" altLang="zh-CN" sz="1600" dirty="0">
                <a:latin typeface="微软雅黑" panose="020B0503020204020204" pitchFamily="34" charset="-122"/>
                <a:ea typeface="微软雅黑" panose="020B0503020204020204" pitchFamily="34" charset="-122"/>
              </a:rPr>
              <a:t>_⊥ </a:t>
            </a:r>
            <a:r>
              <a:rPr lang="zh-CN" altLang="en-US" sz="1600" dirty="0">
                <a:latin typeface="微软雅黑" panose="020B0503020204020204" pitchFamily="34" charset="-122"/>
                <a:ea typeface="微软雅黑" panose="020B0503020204020204" pitchFamily="34" charset="-122"/>
              </a:rPr>
              <a:t>𝑢</a:t>
            </a:r>
            <a:r>
              <a:rPr lang="en-US" altLang="zh-CN" sz="1600" dirty="0">
                <a:latin typeface="微软雅黑" panose="020B0503020204020204" pitchFamily="34" charset="-122"/>
                <a:ea typeface="微软雅黑" panose="020B0503020204020204" pitchFamily="34" charset="-122"/>
              </a:rPr>
              <a:t>_⊥ </a:t>
            </a:r>
            <a:r>
              <a:rPr lang="zh-CN" altLang="en-US" sz="1600" dirty="0">
                <a:latin typeface="微软雅黑" panose="020B0503020204020204" pitchFamily="34" charset="-122"/>
                <a:ea typeface="微软雅黑" panose="020B0503020204020204" pitchFamily="34" charset="-122"/>
              </a:rPr>
              <a:t>，其中𝑘</a:t>
            </a:r>
            <a:r>
              <a:rPr lang="en-US" altLang="zh-CN" sz="1600" dirty="0">
                <a:latin typeface="微软雅黑" panose="020B0503020204020204" pitchFamily="34" charset="-122"/>
                <a:ea typeface="微软雅黑" panose="020B0503020204020204" pitchFamily="34" charset="-122"/>
              </a:rPr>
              <a:t>_⊥</a:t>
            </a:r>
            <a:r>
              <a:rPr lang="zh-CN" altLang="en-US" sz="1600" dirty="0">
                <a:latin typeface="微软雅黑" panose="020B0503020204020204" pitchFamily="34" charset="-122"/>
                <a:ea typeface="微软雅黑" panose="020B0503020204020204" pitchFamily="34" charset="-122"/>
              </a:rPr>
              <a:t>是实验控制的已知量， 𝑢</a:t>
            </a:r>
            <a:r>
              <a:rPr lang="en-US" altLang="zh-CN" sz="1600" dirty="0">
                <a:latin typeface="微软雅黑" panose="020B0503020204020204" pitchFamily="34" charset="-122"/>
                <a:ea typeface="微软雅黑" panose="020B0503020204020204" pitchFamily="34" charset="-122"/>
              </a:rPr>
              <a:t>_⊥ </a:t>
            </a:r>
            <a:r>
              <a:rPr lang="zh-CN" altLang="en-US" sz="1600" dirty="0">
                <a:latin typeface="微软雅黑" panose="020B0503020204020204" pitchFamily="34" charset="-122"/>
                <a:ea typeface="微软雅黑" panose="020B0503020204020204" pitchFamily="34" charset="-122"/>
              </a:rPr>
              <a:t>是等离子体极向旋转速度</a:t>
            </a:r>
          </a:p>
          <a:p>
            <a:pPr marL="285750" indent="-285750"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可通过对多普勒频移做时频变换得到湍流速度扰动时频谱图：</a:t>
            </a:r>
            <a:endParaRPr lang="en-US" altLang="zh-CN" sz="1600" b="1" dirty="0">
              <a:latin typeface="微软雅黑" panose="020B0503020204020204" pitchFamily="34" charset="-122"/>
              <a:ea typeface="微软雅黑" panose="020B0503020204020204" pitchFamily="34" charset="-122"/>
            </a:endParaRPr>
          </a:p>
          <a:p>
            <a:pPr defTabSz="457200">
              <a:lnSpc>
                <a:spcPct val="150000"/>
              </a:lnSpc>
            </a:pPr>
            <a:endParaRPr lang="zh-CN" altLang="zh-CN" sz="1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46600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0">
            <a:extLst>
              <a:ext uri="{FF2B5EF4-FFF2-40B4-BE49-F238E27FC236}">
                <a16:creationId xmlns:a16="http://schemas.microsoft.com/office/drawing/2014/main" id="{6DE2AF8F-8583-460C-9836-074276D0A2BA}"/>
              </a:ext>
            </a:extLst>
          </p:cNvPr>
          <p:cNvPicPr>
            <a:picLocks/>
          </p:cNvPicPr>
          <p:nvPr/>
        </p:nvPicPr>
        <p:blipFill rotWithShape="1">
          <a:blip r:embed="rId3"/>
          <a:srcRect t="93533"/>
          <a:stretch/>
        </p:blipFill>
        <p:spPr>
          <a:xfrm>
            <a:off x="5973697" y="5517145"/>
            <a:ext cx="4730623" cy="338554"/>
          </a:xfrm>
          <a:prstGeom prst="rect">
            <a:avLst/>
          </a:prstGeom>
        </p:spPr>
      </p:pic>
      <p:pic>
        <p:nvPicPr>
          <p:cNvPr id="17" name="图片 10">
            <a:extLst>
              <a:ext uri="{FF2B5EF4-FFF2-40B4-BE49-F238E27FC236}">
                <a16:creationId xmlns:a16="http://schemas.microsoft.com/office/drawing/2014/main" id="{971BF63A-BF3E-4466-80F9-8C0643427D60}"/>
              </a:ext>
            </a:extLst>
          </p:cNvPr>
          <p:cNvPicPr>
            <a:picLocks noChangeAspect="1"/>
          </p:cNvPicPr>
          <p:nvPr/>
        </p:nvPicPr>
        <p:blipFill rotWithShape="1">
          <a:blip r:embed="rId3"/>
          <a:srcRect t="32888" b="38124"/>
          <a:stretch/>
        </p:blipFill>
        <p:spPr>
          <a:xfrm>
            <a:off x="5958489" y="4077045"/>
            <a:ext cx="4730623" cy="1421938"/>
          </a:xfrm>
          <a:prstGeom prst="rect">
            <a:avLst/>
          </a:prstGeom>
        </p:spPr>
      </p:pic>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14</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altLang="zh-CN" sz="3600" b="1" dirty="0">
                <a:latin typeface="微软雅黑" panose="020B0503020204020204" pitchFamily="34" charset="-122"/>
                <a:ea typeface="微软雅黑" panose="020B0503020204020204" pitchFamily="34" charset="-122"/>
                <a:cs typeface="黑体" panose="02010609060101010101" pitchFamily="49" charset="-122"/>
              </a:rPr>
              <a:t>AMP</a:t>
            </a:r>
            <a:r>
              <a:rPr lang="zh-CN" altLang="en-US" sz="3600" b="1" dirty="0">
                <a:latin typeface="微软雅黑" panose="020B0503020204020204" pitchFamily="34" charset="-122"/>
                <a:ea typeface="微软雅黑" panose="020B0503020204020204" pitchFamily="34" charset="-122"/>
                <a:cs typeface="黑体" panose="02010609060101010101" pitchFamily="49" charset="-122"/>
              </a:rPr>
              <a:t>判据</a:t>
            </a:r>
          </a:p>
        </p:txBody>
      </p:sp>
      <p:pic>
        <p:nvPicPr>
          <p:cNvPr id="8" name="图片 3">
            <a:extLst>
              <a:ext uri="{FF2B5EF4-FFF2-40B4-BE49-F238E27FC236}">
                <a16:creationId xmlns:a16="http://schemas.microsoft.com/office/drawing/2014/main" id="{7FF72FC4-E437-4403-9DA1-979CCFA0B6E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2554" y="3717020"/>
            <a:ext cx="3947160" cy="2459355"/>
          </a:xfrm>
          <a:prstGeom prst="rect">
            <a:avLst/>
          </a:prstGeom>
        </p:spPr>
      </p:pic>
      <p:sp>
        <p:nvSpPr>
          <p:cNvPr id="12" name="TextBox 11">
            <a:extLst>
              <a:ext uri="{FF2B5EF4-FFF2-40B4-BE49-F238E27FC236}">
                <a16:creationId xmlns:a16="http://schemas.microsoft.com/office/drawing/2014/main" id="{F7B275F6-5BDE-47F1-A07E-21D3E6AB314E}"/>
              </a:ext>
            </a:extLst>
          </p:cNvPr>
          <p:cNvSpPr txBox="1"/>
          <p:nvPr/>
        </p:nvSpPr>
        <p:spPr>
          <a:xfrm>
            <a:off x="1171819" y="6237195"/>
            <a:ext cx="3484081" cy="338554"/>
          </a:xfrm>
          <a:prstGeom prst="rect">
            <a:avLst/>
          </a:prstGeom>
          <a:noFill/>
        </p:spPr>
        <p:txBody>
          <a:bodyPr wrap="square">
            <a:spAutoFit/>
          </a:bodyPr>
          <a:lstStyle/>
          <a:p>
            <a:r>
              <a:rPr lang="en-US" sz="1600" kern="100" dirty="0">
                <a:solidFill>
                  <a:srgbClr val="333333"/>
                </a:solidFill>
                <a:effectLst/>
                <a:latin typeface="微软雅黑" panose="020B0503020204020204" pitchFamily="34" charset="-122"/>
                <a:ea typeface="微软雅黑" panose="020B0503020204020204" pitchFamily="34" charset="-122"/>
              </a:rPr>
              <a:t> </a:t>
            </a:r>
            <a:r>
              <a:rPr lang="en-US" sz="1600" kern="100" dirty="0">
                <a:solidFill>
                  <a:schemeClr val="accent1">
                    <a:lumMod val="75000"/>
                  </a:schemeClr>
                </a:solidFill>
                <a:effectLst/>
                <a:latin typeface="微软雅黑" panose="020B0503020204020204" pitchFamily="34" charset="-122"/>
                <a:ea typeface="微软雅黑" panose="020B0503020204020204" pitchFamily="34" charset="-122"/>
              </a:rPr>
              <a:t>I-H</a:t>
            </a:r>
            <a:r>
              <a:rPr lang="zh-CN" sz="1600" kern="100" dirty="0">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转换阶段湍流速度扰动时频谱图</a:t>
            </a:r>
            <a:endParaRPr lang="en-US" sz="1600" dirty="0">
              <a:solidFill>
                <a:schemeClr val="accent1">
                  <a:lumMod val="75000"/>
                </a:schemeClr>
              </a:solidFill>
              <a:latin typeface="微软雅黑" panose="020B0503020204020204" pitchFamily="34" charset="-122"/>
              <a:ea typeface="微软雅黑" panose="020B0503020204020204" pitchFamily="34" charset="-122"/>
            </a:endParaRPr>
          </a:p>
        </p:txBody>
      </p:sp>
      <p:pic>
        <p:nvPicPr>
          <p:cNvPr id="3" name="Picture 2">
            <a:extLst>
              <a:ext uri="{FF2B5EF4-FFF2-40B4-BE49-F238E27FC236}">
                <a16:creationId xmlns:a16="http://schemas.microsoft.com/office/drawing/2014/main" id="{6C8BDAC0-53DC-4984-A249-DFA6B7512D57}"/>
              </a:ext>
            </a:extLst>
          </p:cNvPr>
          <p:cNvPicPr>
            <a:picLocks noChangeAspect="1"/>
          </p:cNvPicPr>
          <p:nvPr/>
        </p:nvPicPr>
        <p:blipFill>
          <a:blip r:embed="rId5"/>
          <a:stretch>
            <a:fillRect/>
          </a:stretch>
        </p:blipFill>
        <p:spPr>
          <a:xfrm>
            <a:off x="1343670" y="1077908"/>
            <a:ext cx="9149769" cy="766982"/>
          </a:xfrm>
          <a:prstGeom prst="rect">
            <a:avLst/>
          </a:prstGeom>
        </p:spPr>
      </p:pic>
      <p:sp>
        <p:nvSpPr>
          <p:cNvPr id="4" name="文本框 50">
            <a:extLst>
              <a:ext uri="{FF2B5EF4-FFF2-40B4-BE49-F238E27FC236}">
                <a16:creationId xmlns:a16="http://schemas.microsoft.com/office/drawing/2014/main" id="{A1703EA5-7073-C59B-041E-AC467F6F220E}"/>
              </a:ext>
            </a:extLst>
          </p:cNvPr>
          <p:cNvSpPr txBox="1"/>
          <p:nvPr/>
        </p:nvSpPr>
        <p:spPr>
          <a:xfrm>
            <a:off x="6158182" y="6237195"/>
            <a:ext cx="4361652" cy="338554"/>
          </a:xfrm>
          <a:prstGeom prst="rect">
            <a:avLst/>
          </a:prstGeom>
          <a:noFill/>
        </p:spPr>
        <p:txBody>
          <a:bodyPr wrap="square" rtlCol="0">
            <a:spAutoFit/>
          </a:bodyPr>
          <a:lstStyle/>
          <a:p>
            <a:pPr algn="ctr"/>
            <a:r>
              <a:rPr lang="zh-CN" sz="1600" i="0" kern="1200" baseline="0" dirty="0">
                <a:ln>
                  <a:noFill/>
                </a:ln>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湍流</a:t>
            </a:r>
            <a:r>
              <a:rPr lang="zh-CN" altLang="en-US" sz="1600" i="0" kern="1200" baseline="0" dirty="0">
                <a:ln>
                  <a:noFill/>
                </a:ln>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密度</a:t>
            </a:r>
            <a:r>
              <a:rPr lang="zh-CN" sz="1600" i="0" kern="1200" baseline="0" dirty="0">
                <a:ln>
                  <a:noFill/>
                </a:ln>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扰动</a:t>
            </a:r>
            <a:r>
              <a:rPr lang="zh-CN" altLang="en-US" sz="1600" dirty="0">
                <a:solidFill>
                  <a:schemeClr val="accent1">
                    <a:lumMod val="75000"/>
                  </a:schemeClr>
                </a:solidFill>
                <a:latin typeface="微软雅黑" panose="020B0503020204020204" pitchFamily="34" charset="-122"/>
                <a:ea typeface="微软雅黑" panose="020B0503020204020204" pitchFamily="34" charset="-122"/>
                <a:cs typeface="Times New Roman" panose="02020603050405020304" pitchFamily="18" charset="0"/>
              </a:rPr>
              <a:t>幅度</a:t>
            </a:r>
            <a:r>
              <a:rPr lang="zh-CN" sz="1600" i="0" kern="1200" baseline="0" dirty="0">
                <a:ln>
                  <a:noFill/>
                </a:ln>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时域</a:t>
            </a:r>
            <a:r>
              <a:rPr lang="zh-CN" altLang="en-US" sz="1600" i="0" kern="1200" baseline="0" dirty="0">
                <a:ln>
                  <a:noFill/>
                </a:ln>
                <a:solidFill>
                  <a:srgbClr val="0070C0"/>
                </a:solidFill>
                <a:effectLst/>
                <a:latin typeface="微软雅黑" panose="020B0503020204020204" pitchFamily="34" charset="-122"/>
                <a:ea typeface="微软雅黑" panose="020B0503020204020204" pitchFamily="34" charset="-122"/>
                <a:cs typeface="Times New Roman" panose="02020603050405020304" pitchFamily="18" charset="0"/>
              </a:rPr>
              <a:t>图</a:t>
            </a:r>
            <a:endParaRPr lang="zh-CN" altLang="en-US" sz="1600" dirty="0">
              <a:solidFill>
                <a:srgbClr val="0070C0"/>
              </a:solidFill>
              <a:latin typeface="微软雅黑" panose="020B0503020204020204" pitchFamily="34" charset="-122"/>
              <a:ea typeface="微软雅黑" panose="020B0503020204020204" pitchFamily="34" charset="-122"/>
            </a:endParaRPr>
          </a:p>
        </p:txBody>
      </p:sp>
      <mc:AlternateContent xmlns:mc="http://schemas.openxmlformats.org/markup-compatibility/2006" xmlns:a14="http://schemas.microsoft.com/office/drawing/2010/main">
        <mc:Choice Requires="a14">
          <p:sp>
            <p:nvSpPr>
              <p:cNvPr id="7" name="矩形 11">
                <a:extLst>
                  <a:ext uri="{FF2B5EF4-FFF2-40B4-BE49-F238E27FC236}">
                    <a16:creationId xmlns:a16="http://schemas.microsoft.com/office/drawing/2014/main" id="{50B50D84-AF23-96BB-0C61-596C7A967D34}"/>
                  </a:ext>
                </a:extLst>
              </p:cNvPr>
              <p:cNvSpPr/>
              <p:nvPr/>
            </p:nvSpPr>
            <p:spPr>
              <a:xfrm>
                <a:off x="745025" y="1991350"/>
                <a:ext cx="8015160" cy="2537169"/>
              </a:xfrm>
              <a:prstGeom prst="rect">
                <a:avLst/>
              </a:prstGeom>
            </p:spPr>
            <p:txBody>
              <a:bodyPr wrap="square">
                <a:spAutoFit/>
              </a:bodyPr>
              <a:lstStyle/>
              <a:p>
                <a:pPr defTabSz="457200">
                  <a:lnSpc>
                    <a:spcPct val="150000"/>
                  </a:lnSpc>
                </a:pPr>
                <a:endParaRPr lang="en-US" altLang="zh-CN" b="1" dirty="0">
                  <a:latin typeface="微软雅黑" panose="020B0503020204020204" pitchFamily="34" charset="-122"/>
                  <a:ea typeface="微软雅黑" panose="020B0503020204020204" pitchFamily="34" charset="-122"/>
                </a:endParaRPr>
              </a:p>
              <a:p>
                <a:pPr marL="285750" indent="-285750" defTabSz="457200">
                  <a:lnSpc>
                    <a:spcPct val="150000"/>
                  </a:lnSpc>
                  <a:buFont typeface="Wingdings" panose="05000000000000000000" pitchFamily="2" charset="2"/>
                  <a:buChar char="n"/>
                </a:pPr>
                <a:r>
                  <a:rPr lang="zh-CN" altLang="en-US" dirty="0"/>
                  <a:t>多普勒反射计输出正交中频</a:t>
                </a:r>
                <a:r>
                  <a:rPr lang="en-US" dirty="0"/>
                  <a:t>IQ</a:t>
                </a:r>
                <a:r>
                  <a:rPr lang="zh-CN" altLang="en-US" dirty="0"/>
                  <a:t>信号：𝑉</a:t>
                </a:r>
                <a:r>
                  <a:rPr lang="en-US" dirty="0"/>
                  <a:t>=</a:t>
                </a:r>
                <a:r>
                  <a:rPr lang="zh-CN" altLang="en-US" dirty="0"/>
                  <a:t>𝐼</a:t>
                </a:r>
                <a:r>
                  <a:rPr lang="en-US" dirty="0"/>
                  <a:t>+</a:t>
                </a:r>
                <a:r>
                  <a:rPr lang="zh-CN" altLang="en-US" dirty="0"/>
                  <a:t>𝑖𝑄</a:t>
                </a:r>
                <a:r>
                  <a:rPr lang="en-US" dirty="0"/>
                  <a:t>=</a:t>
                </a:r>
                <a:r>
                  <a:rPr lang="zh-CN" altLang="en-US" dirty="0"/>
                  <a:t>𝐴𝑠𝑖𝑛𝜙</a:t>
                </a:r>
                <a:r>
                  <a:rPr lang="en-US" dirty="0"/>
                  <a:t>+</a:t>
                </a:r>
                <a:r>
                  <a:rPr lang="zh-CN" altLang="en-US" dirty="0"/>
                  <a:t>𝑖𝐴𝑐𝑜𝑠𝜙</a:t>
                </a:r>
                <a:endParaRPr lang="en-US" altLang="zh-CN" dirty="0"/>
              </a:p>
              <a:p>
                <a:pPr marL="285750" indent="-285750" defTabSz="457200">
                  <a:lnSpc>
                    <a:spcPct val="150000"/>
                  </a:lnSpc>
                  <a:buFont typeface="Wingdings" panose="05000000000000000000" pitchFamily="2" charset="2"/>
                  <a:buChar char="n"/>
                </a:pPr>
                <a:r>
                  <a:rPr lang="zh-CN" altLang="en-US" dirty="0"/>
                  <a:t>信号幅度</a:t>
                </a:r>
                <a14:m>
                  <m:oMath xmlns:m="http://schemas.openxmlformats.org/officeDocument/2006/math">
                    <m:r>
                      <a:rPr lang="en-US" i="1">
                        <a:latin typeface="Cambria Math" panose="02040503050406030204" pitchFamily="18" charset="0"/>
                      </a:rPr>
                      <m:t>𝐴</m:t>
                    </m:r>
                    <m:r>
                      <a:rPr lang="en-US" i="1">
                        <a:latin typeface="Cambria Math" panose="02040503050406030204" pitchFamily="18" charset="0"/>
                      </a:rPr>
                      <m:t>=</m:t>
                    </m:r>
                    <m:rad>
                      <m:radPr>
                        <m:degHide m:val="on"/>
                        <m:ctrlPr>
                          <a:rPr lang="en-US" i="1">
                            <a:latin typeface="Cambria Math" panose="02040503050406030204" pitchFamily="18" charset="0"/>
                          </a:rPr>
                        </m:ctrlPr>
                      </m:radPr>
                      <m:deg/>
                      <m:e>
                        <m:sSup>
                          <m:sSupPr>
                            <m:ctrlPr>
                              <a:rPr lang="en-US" i="1">
                                <a:latin typeface="Cambria Math" panose="02040503050406030204" pitchFamily="18" charset="0"/>
                              </a:rPr>
                            </m:ctrlPr>
                          </m:sSupPr>
                          <m:e>
                            <m:r>
                              <a:rPr lang="en-US" i="1">
                                <a:latin typeface="Cambria Math" panose="02040503050406030204" pitchFamily="18" charset="0"/>
                              </a:rPr>
                              <m:t>𝐼</m:t>
                            </m:r>
                          </m:e>
                          <m:sup>
                            <m:r>
                              <a:rPr lang="en-US" i="1">
                                <a:latin typeface="Cambria Math" panose="02040503050406030204" pitchFamily="18" charset="0"/>
                              </a:rPr>
                              <m:t>2</m:t>
                            </m:r>
                          </m:sup>
                        </m:sSup>
                        <m:r>
                          <a:rPr lang="en-US" i="1">
                            <a:latin typeface="Cambria Math" panose="02040503050406030204" pitchFamily="18" charset="0"/>
                          </a:rPr>
                          <m:t>+</m:t>
                        </m:r>
                        <m:sSup>
                          <m:sSupPr>
                            <m:ctrlPr>
                              <a:rPr lang="en-US" i="1">
                                <a:latin typeface="Cambria Math" panose="02040503050406030204" pitchFamily="18" charset="0"/>
                              </a:rPr>
                            </m:ctrlPr>
                          </m:sSupPr>
                          <m:e>
                            <m:r>
                              <a:rPr lang="en-US" i="1">
                                <a:latin typeface="Cambria Math" panose="02040503050406030204" pitchFamily="18" charset="0"/>
                              </a:rPr>
                              <m:t>𝑄</m:t>
                            </m:r>
                          </m:e>
                          <m:sup>
                            <m:r>
                              <a:rPr lang="en-US" i="1">
                                <a:latin typeface="Cambria Math" panose="02040503050406030204" pitchFamily="18" charset="0"/>
                              </a:rPr>
                              <m:t>2</m:t>
                            </m:r>
                          </m:sup>
                        </m:sSup>
                      </m:e>
                    </m:rad>
                  </m:oMath>
                </a14:m>
                <a:r>
                  <a:rPr lang="zh-CN" altLang="en-US" dirty="0"/>
                  <a:t> ，幅度中包含着密度扰动的信息</a:t>
                </a:r>
              </a:p>
              <a:p>
                <a:pPr marL="285750" indent="-285750" defTabSz="457200">
                  <a:lnSpc>
                    <a:spcPct val="150000"/>
                  </a:lnSpc>
                  <a:buFont typeface="Wingdings" panose="05000000000000000000" pitchFamily="2" charset="2"/>
                  <a:buChar char="n"/>
                </a:pPr>
                <a:endParaRPr lang="en-US" dirty="0"/>
              </a:p>
              <a:p>
                <a:pPr marL="285750" indent="-285750" defTabSz="457200">
                  <a:lnSpc>
                    <a:spcPct val="150000"/>
                  </a:lnSpc>
                  <a:buFont typeface="Wingdings" panose="05000000000000000000" pitchFamily="2" charset="2"/>
                  <a:buChar char="n"/>
                </a:pPr>
                <a:endParaRPr lang="en-US" altLang="zh-CN" sz="1600" dirty="0">
                  <a:latin typeface="微软雅黑" panose="020B0503020204020204" pitchFamily="34" charset="-122"/>
                  <a:ea typeface="微软雅黑" panose="020B0503020204020204" pitchFamily="34" charset="-122"/>
                </a:endParaRPr>
              </a:p>
              <a:p>
                <a:pPr defTabSz="457200">
                  <a:lnSpc>
                    <a:spcPct val="150000"/>
                  </a:lnSpc>
                </a:pPr>
                <a:endParaRPr lang="zh-CN" altLang="zh-CN" sz="1600" dirty="0">
                  <a:latin typeface="微软雅黑" panose="020B0503020204020204" pitchFamily="34" charset="-122"/>
                  <a:ea typeface="微软雅黑" panose="020B0503020204020204" pitchFamily="34" charset="-122"/>
                </a:endParaRPr>
              </a:p>
            </p:txBody>
          </p:sp>
        </mc:Choice>
        <mc:Fallback xmlns="">
          <p:sp>
            <p:nvSpPr>
              <p:cNvPr id="7" name="矩形 11">
                <a:extLst>
                  <a:ext uri="{FF2B5EF4-FFF2-40B4-BE49-F238E27FC236}">
                    <a16:creationId xmlns:a16="http://schemas.microsoft.com/office/drawing/2014/main" id="{50B50D84-AF23-96BB-0C61-596C7A967D34}"/>
                  </a:ext>
                </a:extLst>
              </p:cNvPr>
              <p:cNvSpPr>
                <a:spLocks noRot="1" noChangeAspect="1" noMove="1" noResize="1" noEditPoints="1" noAdjustHandles="1" noChangeArrowheads="1" noChangeShapeType="1" noTextEdit="1"/>
              </p:cNvSpPr>
              <p:nvPr/>
            </p:nvSpPr>
            <p:spPr>
              <a:xfrm>
                <a:off x="745025" y="1991350"/>
                <a:ext cx="8015160" cy="2537169"/>
              </a:xfrm>
              <a:prstGeom prst="rect">
                <a:avLst/>
              </a:prstGeom>
              <a:blipFill>
                <a:blip r:embed="rId6"/>
                <a:stretch>
                  <a:fillRect l="-456"/>
                </a:stretch>
              </a:blipFill>
            </p:spPr>
            <p:txBody>
              <a:bodyPr/>
              <a:lstStyle/>
              <a:p>
                <a:r>
                  <a:rPr lang="en-US">
                    <a:noFill/>
                  </a:rPr>
                  <a:t> </a:t>
                </a:r>
              </a:p>
            </p:txBody>
          </p:sp>
        </mc:Fallback>
      </mc:AlternateContent>
    </p:spTree>
    <p:extLst>
      <p:ext uri="{BB962C8B-B14F-4D97-AF65-F5344CB8AC3E}">
        <p14:creationId xmlns:p14="http://schemas.microsoft.com/office/powerpoint/2010/main" val="181752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424370" y="630920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15</a:t>
            </a:fld>
            <a:endParaRPr lang="zh-CN" altLang="en-US" dirty="0"/>
          </a:p>
        </p:txBody>
      </p:sp>
      <p:sp>
        <p:nvSpPr>
          <p:cNvPr id="6" name="标题 1"/>
          <p:cNvSpPr txBox="1"/>
          <p:nvPr/>
        </p:nvSpPr>
        <p:spPr>
          <a:xfrm>
            <a:off x="2152650" y="134335"/>
            <a:ext cx="7886700" cy="7174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zh-CN" altLang="en-US" sz="4000" b="1" dirty="0">
                <a:latin typeface="微软雅黑" panose="020B0503020204020204" pitchFamily="34" charset="-122"/>
                <a:ea typeface="微软雅黑" panose="020B0503020204020204" pitchFamily="34" charset="-122"/>
                <a:cs typeface="Arial" panose="020B0604020202020204" pitchFamily="34" charset="0"/>
              </a:rPr>
              <a:t>报告提纲</a:t>
            </a:r>
          </a:p>
        </p:txBody>
      </p:sp>
      <p:sp>
        <p:nvSpPr>
          <p:cNvPr id="16" name="内容占位符 2"/>
          <p:cNvSpPr txBox="1"/>
          <p:nvPr/>
        </p:nvSpPr>
        <p:spPr>
          <a:xfrm>
            <a:off x="551615" y="1124840"/>
            <a:ext cx="10656740" cy="36002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研究背景</a:t>
            </a: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系统设计</a:t>
            </a:r>
            <a:endParaRPr lang="en-US" altLang="zh-CN" sz="3200" b="1" dirty="0">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测试联调</a:t>
            </a:r>
            <a:endParaRPr lang="en-US" altLang="zh-CN" sz="3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总结展望</a:t>
            </a:r>
            <a:endParaRPr lang="en-US" altLang="zh-CN" sz="3200" b="1" dirty="0">
              <a:latin typeface="微软雅黑" panose="020B0503020204020204" pitchFamily="34" charset="-122"/>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560225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16</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zh-CN" altLang="en-US" sz="3600" b="1" dirty="0">
                <a:latin typeface="微软雅黑" panose="020B0503020204020204" pitchFamily="34" charset="-122"/>
                <a:ea typeface="微软雅黑" panose="020B0503020204020204" pitchFamily="34" charset="-122"/>
                <a:cs typeface="黑体" panose="02010609060101010101" pitchFamily="49" charset="-122"/>
              </a:rPr>
              <a:t>实验室测试环境</a:t>
            </a:r>
          </a:p>
        </p:txBody>
      </p:sp>
      <p:pic>
        <p:nvPicPr>
          <p:cNvPr id="23" name="Picture 22">
            <a:extLst>
              <a:ext uri="{FF2B5EF4-FFF2-40B4-BE49-F238E27FC236}">
                <a16:creationId xmlns:a16="http://schemas.microsoft.com/office/drawing/2014/main" id="{97D6C0C6-CEC7-46CF-B343-725D7EA36D46}"/>
              </a:ext>
            </a:extLst>
          </p:cNvPr>
          <p:cNvPicPr>
            <a:picLocks noChangeAspect="1"/>
          </p:cNvPicPr>
          <p:nvPr/>
        </p:nvPicPr>
        <p:blipFill>
          <a:blip r:embed="rId3"/>
          <a:stretch>
            <a:fillRect/>
          </a:stretch>
        </p:blipFill>
        <p:spPr>
          <a:xfrm>
            <a:off x="527050" y="1765401"/>
            <a:ext cx="10895693" cy="4074708"/>
          </a:xfrm>
          <a:prstGeom prst="rect">
            <a:avLst/>
          </a:prstGeom>
        </p:spPr>
      </p:pic>
      <p:sp>
        <p:nvSpPr>
          <p:cNvPr id="24" name="TextBox 23">
            <a:extLst>
              <a:ext uri="{FF2B5EF4-FFF2-40B4-BE49-F238E27FC236}">
                <a16:creationId xmlns:a16="http://schemas.microsoft.com/office/drawing/2014/main" id="{48799266-11C0-4DC2-8297-CAA2EDD5FDC2}"/>
              </a:ext>
            </a:extLst>
          </p:cNvPr>
          <p:cNvSpPr txBox="1"/>
          <p:nvPr/>
        </p:nvSpPr>
        <p:spPr>
          <a:xfrm>
            <a:off x="2017486" y="5867863"/>
            <a:ext cx="2031325" cy="369332"/>
          </a:xfrm>
          <a:prstGeom prst="rect">
            <a:avLst/>
          </a:prstGeom>
          <a:noFill/>
        </p:spPr>
        <p:txBody>
          <a:bodyPr wrap="none" rtlCol="0">
            <a:spAutoFit/>
          </a:bodyPr>
          <a:lstStyle/>
          <a:p>
            <a:r>
              <a:rPr lang="zh-CN" altLang="en-US" dirty="0">
                <a:solidFill>
                  <a:schemeClr val="accent1">
                    <a:lumMod val="75000"/>
                  </a:schemeClr>
                </a:solidFill>
                <a:latin typeface="微软雅黑" panose="020B0503020204020204" pitchFamily="34" charset="-122"/>
                <a:ea typeface="微软雅黑" panose="020B0503020204020204" pitchFamily="34" charset="-122"/>
              </a:rPr>
              <a:t>上电测试现场环境</a:t>
            </a:r>
            <a:endParaRPr lang="en-US"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25" name="TextBox 24">
            <a:extLst>
              <a:ext uri="{FF2B5EF4-FFF2-40B4-BE49-F238E27FC236}">
                <a16:creationId xmlns:a16="http://schemas.microsoft.com/office/drawing/2014/main" id="{3FC722F5-306E-4CB2-AAF7-8717A5FA204C}"/>
              </a:ext>
            </a:extLst>
          </p:cNvPr>
          <p:cNvSpPr txBox="1"/>
          <p:nvPr/>
        </p:nvSpPr>
        <p:spPr>
          <a:xfrm>
            <a:off x="7249885" y="5867863"/>
            <a:ext cx="3185487" cy="369332"/>
          </a:xfrm>
          <a:prstGeom prst="rect">
            <a:avLst/>
          </a:prstGeom>
          <a:noFill/>
        </p:spPr>
        <p:txBody>
          <a:bodyPr wrap="none" rtlCol="0">
            <a:spAutoFit/>
          </a:bodyPr>
          <a:lstStyle/>
          <a:p>
            <a:r>
              <a:rPr lang="zh-CN" altLang="en-US" dirty="0">
                <a:solidFill>
                  <a:schemeClr val="accent1">
                    <a:lumMod val="75000"/>
                  </a:schemeClr>
                </a:solidFill>
                <a:latin typeface="微软雅黑" panose="020B0503020204020204" pitchFamily="34" charset="-122"/>
                <a:ea typeface="微软雅黑" panose="020B0503020204020204" pitchFamily="34" charset="-122"/>
              </a:rPr>
              <a:t>性能测试和模拟测试现场环境</a:t>
            </a:r>
            <a:endParaRPr lang="en-US"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3" name="矩形 11">
            <a:extLst>
              <a:ext uri="{FF2B5EF4-FFF2-40B4-BE49-F238E27FC236}">
                <a16:creationId xmlns:a16="http://schemas.microsoft.com/office/drawing/2014/main" id="{30921E5D-1862-59F7-F0EC-5D7C3E88C351}"/>
              </a:ext>
            </a:extLst>
          </p:cNvPr>
          <p:cNvSpPr/>
          <p:nvPr/>
        </p:nvSpPr>
        <p:spPr>
          <a:xfrm>
            <a:off x="527049" y="731965"/>
            <a:ext cx="10681305" cy="1618520"/>
          </a:xfrm>
          <a:prstGeom prst="rect">
            <a:avLst/>
          </a:prstGeom>
        </p:spPr>
        <p:txBody>
          <a:bodyPr wrap="square">
            <a:spAutoFit/>
          </a:bodyPr>
          <a:lstStyle/>
          <a:p>
            <a:pPr defTabSz="457200">
              <a:lnSpc>
                <a:spcPct val="150000"/>
              </a:lnSpc>
            </a:pPr>
            <a:endParaRPr lang="en-US" altLang="zh-CN" b="1" dirty="0">
              <a:latin typeface="微软雅黑" panose="020B0503020204020204" pitchFamily="34" charset="-122"/>
              <a:ea typeface="微软雅黑" panose="020B0503020204020204" pitchFamily="34" charset="-122"/>
            </a:endParaRPr>
          </a:p>
          <a:p>
            <a:pPr marL="285750" indent="-285750" defTabSz="457200">
              <a:lnSpc>
                <a:spcPct val="150000"/>
              </a:lnSpc>
              <a:buFont typeface="Wingdings" panose="05000000000000000000" pitchFamily="2" charset="2"/>
              <a:buChar char="n"/>
            </a:pPr>
            <a:r>
              <a:rPr lang="zh-CN" altLang="en-US" dirty="0"/>
              <a:t>电子学系统实际部署前，在实验室内进行了一系列性能测试和模拟测试，测试电子学功能和性能表现</a:t>
            </a:r>
            <a:endParaRPr lang="en-US" dirty="0"/>
          </a:p>
          <a:p>
            <a:pPr marL="285750" indent="-285750" defTabSz="457200">
              <a:lnSpc>
                <a:spcPct val="150000"/>
              </a:lnSpc>
              <a:buFont typeface="Wingdings" panose="05000000000000000000" pitchFamily="2" charset="2"/>
              <a:buChar char="n"/>
            </a:pPr>
            <a:endParaRPr lang="en-US" altLang="zh-CN" sz="1600" dirty="0">
              <a:latin typeface="微软雅黑" panose="020B0503020204020204" pitchFamily="34" charset="-122"/>
              <a:ea typeface="微软雅黑" panose="020B0503020204020204" pitchFamily="34" charset="-122"/>
            </a:endParaRPr>
          </a:p>
          <a:p>
            <a:pPr defTabSz="457200">
              <a:lnSpc>
                <a:spcPct val="150000"/>
              </a:lnSpc>
            </a:pPr>
            <a:endParaRPr lang="zh-CN" altLang="zh-CN" sz="1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1131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1">
            <a:extLst>
              <a:ext uri="{FF2B5EF4-FFF2-40B4-BE49-F238E27FC236}">
                <a16:creationId xmlns:a16="http://schemas.microsoft.com/office/drawing/2014/main" id="{6B26EEC5-08E1-45BB-A12F-5E2DF3B3AF40}"/>
              </a:ext>
            </a:extLst>
          </p:cNvPr>
          <p:cNvPicPr>
            <a:picLocks noChangeAspect="1"/>
          </p:cNvPicPr>
          <p:nvPr/>
        </p:nvPicPr>
        <p:blipFill>
          <a:blip r:embed="rId3"/>
          <a:stretch>
            <a:fillRect/>
          </a:stretch>
        </p:blipFill>
        <p:spPr>
          <a:xfrm rot="10800000" flipH="1" flipV="1">
            <a:off x="8997889" y="4509075"/>
            <a:ext cx="2908966" cy="2140733"/>
          </a:xfrm>
          <a:prstGeom prst="rect">
            <a:avLst/>
          </a:prstGeom>
        </p:spPr>
      </p:pic>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17</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zh-CN" altLang="en-US" sz="3600" b="1" dirty="0">
                <a:latin typeface="微软雅黑" panose="020B0503020204020204" pitchFamily="34" charset="-122"/>
                <a:ea typeface="微软雅黑" panose="020B0503020204020204" pitchFamily="34" charset="-122"/>
                <a:cs typeface="黑体" panose="02010609060101010101" pitchFamily="49" charset="-122"/>
              </a:rPr>
              <a:t>电子学性能测试</a:t>
            </a:r>
          </a:p>
        </p:txBody>
      </p:sp>
      <p:sp>
        <p:nvSpPr>
          <p:cNvPr id="8" name="矩形 44">
            <a:extLst>
              <a:ext uri="{FF2B5EF4-FFF2-40B4-BE49-F238E27FC236}">
                <a16:creationId xmlns:a16="http://schemas.microsoft.com/office/drawing/2014/main" id="{726D3F4D-7880-4DA0-A4AF-A7C84912F549}"/>
              </a:ext>
            </a:extLst>
          </p:cNvPr>
          <p:cNvSpPr/>
          <p:nvPr/>
        </p:nvSpPr>
        <p:spPr>
          <a:xfrm>
            <a:off x="263595" y="764815"/>
            <a:ext cx="10944760" cy="961289"/>
          </a:xfrm>
          <a:prstGeom prst="rect">
            <a:avLst/>
          </a:prstGeom>
        </p:spPr>
        <p:txBody>
          <a:bodyPr wrap="square">
            <a:spAutoFit/>
          </a:bodyPr>
          <a:lstStyle/>
          <a:p>
            <a:pPr marL="285750" indent="-285750" defTabSz="457200">
              <a:lnSpc>
                <a:spcPct val="150000"/>
              </a:lnSpc>
              <a:buFont typeface="Wingdings" panose="05000000000000000000" pitchFamily="2" charset="2"/>
              <a:buChar char="n"/>
              <a:defRPr/>
            </a:pPr>
            <a:r>
              <a:rPr lang="zh-CN" altLang="en-US" sz="2000" b="1" dirty="0">
                <a:solidFill>
                  <a:srgbClr val="404040"/>
                </a:solidFill>
                <a:latin typeface="微软雅黑" panose="020B0503020204020204" pitchFamily="34" charset="-122"/>
                <a:ea typeface="微软雅黑" panose="020B0503020204020204" pitchFamily="34" charset="-122"/>
              </a:rPr>
              <a:t>噪声测试</a:t>
            </a:r>
            <a:endParaRPr lang="en-US" sz="2000" dirty="0">
              <a:effectLst/>
              <a:latin typeface="微软雅黑" panose="020B0503020204020204" pitchFamily="34" charset="-122"/>
              <a:ea typeface="微软雅黑" panose="020B0503020204020204" pitchFamily="34" charset="-122"/>
            </a:endParaRPr>
          </a:p>
          <a:p>
            <a:pPr marL="285750" indent="-285750" defTabSz="457200">
              <a:lnSpc>
                <a:spcPct val="150000"/>
              </a:lnSpc>
              <a:buFont typeface="Wingdings" panose="05000000000000000000" pitchFamily="2" charset="2"/>
              <a:buChar char="n"/>
              <a:defRPr/>
            </a:pPr>
            <a:endParaRPr lang="en-US" altLang="zh-CN" sz="2000" b="1" dirty="0">
              <a:latin typeface="微软雅黑" panose="020B0503020204020204" pitchFamily="34" charset="-122"/>
              <a:ea typeface="微软雅黑" panose="020B0503020204020204" pitchFamily="34" charset="-122"/>
            </a:endParaRPr>
          </a:p>
        </p:txBody>
      </p:sp>
      <p:sp>
        <p:nvSpPr>
          <p:cNvPr id="15" name="矩形 44">
            <a:extLst>
              <a:ext uri="{FF2B5EF4-FFF2-40B4-BE49-F238E27FC236}">
                <a16:creationId xmlns:a16="http://schemas.microsoft.com/office/drawing/2014/main" id="{5B9354DF-E21C-4510-A2A2-20736945F759}"/>
              </a:ext>
            </a:extLst>
          </p:cNvPr>
          <p:cNvSpPr/>
          <p:nvPr/>
        </p:nvSpPr>
        <p:spPr>
          <a:xfrm>
            <a:off x="263595" y="3501005"/>
            <a:ext cx="10944760" cy="961289"/>
          </a:xfrm>
          <a:prstGeom prst="rect">
            <a:avLst/>
          </a:prstGeom>
        </p:spPr>
        <p:txBody>
          <a:bodyPr wrap="square">
            <a:spAutoFit/>
          </a:bodyPr>
          <a:lstStyle/>
          <a:p>
            <a:pPr marL="285750" indent="-285750" defTabSz="457200">
              <a:lnSpc>
                <a:spcPct val="150000"/>
              </a:lnSpc>
              <a:buFont typeface="Wingdings" panose="05000000000000000000" pitchFamily="2" charset="2"/>
              <a:buChar char="n"/>
              <a:defRPr/>
            </a:pPr>
            <a:r>
              <a:rPr lang="zh-CN" altLang="en-US" sz="2000" b="1" dirty="0">
                <a:solidFill>
                  <a:srgbClr val="404040"/>
                </a:solidFill>
                <a:latin typeface="微软雅黑" panose="020B0503020204020204" pitchFamily="34" charset="-122"/>
                <a:ea typeface="微软雅黑" panose="020B0503020204020204" pitchFamily="34" charset="-122"/>
              </a:rPr>
              <a:t>静态性能指标测试</a:t>
            </a:r>
            <a:endParaRPr lang="en-US" sz="2000" dirty="0">
              <a:effectLst/>
              <a:latin typeface="微软雅黑" panose="020B0503020204020204" pitchFamily="34" charset="-122"/>
              <a:ea typeface="微软雅黑" panose="020B0503020204020204" pitchFamily="34" charset="-122"/>
            </a:endParaRPr>
          </a:p>
          <a:p>
            <a:pPr marL="285750" indent="-285750" defTabSz="457200">
              <a:lnSpc>
                <a:spcPct val="150000"/>
              </a:lnSpc>
              <a:buFont typeface="Wingdings" panose="05000000000000000000" pitchFamily="2" charset="2"/>
              <a:buChar char="n"/>
              <a:defRPr/>
            </a:pPr>
            <a:endParaRPr lang="en-US" altLang="zh-CN" sz="2000" b="1" dirty="0">
              <a:latin typeface="微软雅黑" panose="020B0503020204020204" pitchFamily="34" charset="-122"/>
              <a:ea typeface="微软雅黑" panose="020B0503020204020204" pitchFamily="34" charset="-122"/>
            </a:endParaRPr>
          </a:p>
        </p:txBody>
      </p:sp>
      <p:pic>
        <p:nvPicPr>
          <p:cNvPr id="16" name="Picture 15">
            <a:extLst>
              <a:ext uri="{FF2B5EF4-FFF2-40B4-BE49-F238E27FC236}">
                <a16:creationId xmlns:a16="http://schemas.microsoft.com/office/drawing/2014/main" id="{D2248BDD-8C3A-40B5-940B-467F369367D3}"/>
              </a:ext>
            </a:extLst>
          </p:cNvPr>
          <p:cNvPicPr>
            <a:picLocks noChangeAspect="1"/>
          </p:cNvPicPr>
          <p:nvPr/>
        </p:nvPicPr>
        <p:blipFill>
          <a:blip r:embed="rId4"/>
          <a:srcRect b="34596"/>
          <a:stretch>
            <a:fillRect/>
          </a:stretch>
        </p:blipFill>
        <p:spPr>
          <a:xfrm>
            <a:off x="-168435" y="1268850"/>
            <a:ext cx="5924775" cy="2098406"/>
          </a:xfrm>
          <a:prstGeom prst="rect">
            <a:avLst/>
          </a:prstGeom>
        </p:spPr>
      </p:pic>
      <p:sp>
        <p:nvSpPr>
          <p:cNvPr id="17" name="TextBox 16">
            <a:extLst>
              <a:ext uri="{FF2B5EF4-FFF2-40B4-BE49-F238E27FC236}">
                <a16:creationId xmlns:a16="http://schemas.microsoft.com/office/drawing/2014/main" id="{6A411176-5EC2-4CBE-8C5B-E792759FDBCD}"/>
              </a:ext>
            </a:extLst>
          </p:cNvPr>
          <p:cNvSpPr txBox="1"/>
          <p:nvPr/>
        </p:nvSpPr>
        <p:spPr>
          <a:xfrm>
            <a:off x="5591965" y="1336080"/>
            <a:ext cx="6986920" cy="1156855"/>
          </a:xfrm>
          <a:prstGeom prst="rect">
            <a:avLst/>
          </a:prstGeom>
          <a:noFill/>
        </p:spPr>
        <p:txBody>
          <a:bodyPr wrap="square" rtlCol="0">
            <a:spAutoFit/>
          </a:bodyPr>
          <a:lstStyle/>
          <a:p>
            <a:pPr>
              <a:lnSpc>
                <a:spcPct val="150000"/>
              </a:lnSpc>
            </a:pPr>
            <a:r>
              <a:rPr lang="zh-CN" altLang="en-US" sz="1600" b="1" dirty="0">
                <a:latin typeface="微软雅黑" panose="020B0503020204020204" pitchFamily="34" charset="-122"/>
                <a:ea typeface="微软雅黑" panose="020B0503020204020204" pitchFamily="34" charset="-122"/>
              </a:rPr>
              <a:t>在零信号输入条件下，</a:t>
            </a:r>
            <a:r>
              <a:rPr lang="zh-CN" altLang="en-US" sz="1600" b="1" dirty="0">
                <a:latin typeface="微软雅黑" panose="020B0503020204020204" pitchFamily="34" charset="-122"/>
                <a:ea typeface="微软雅黑" panose="020B0503020204020204" pitchFamily="34" charset="-122"/>
                <a:cs typeface="Times New Roman" panose="02020603050405020304" pitchFamily="18" charset="0"/>
              </a:rPr>
              <a:t>由噪声信号数据计算得到两个通道的噪声标准差：</a:t>
            </a:r>
            <a:endParaRPr lang="en-US" altLang="zh-CN" sz="1600" b="1" dirty="0">
              <a:latin typeface="微软雅黑" panose="020B0503020204020204" pitchFamily="34" charset="-122"/>
              <a:ea typeface="微软雅黑" panose="020B0503020204020204" pitchFamily="34" charset="-122"/>
              <a:cs typeface="Times New Roman" panose="02020603050405020304" pitchFamily="18" charset="0"/>
            </a:endParaRPr>
          </a:p>
          <a:p>
            <a:pPr marL="742950" lvl="1" indent="-285750">
              <a:lnSpc>
                <a:spcPct val="150000"/>
              </a:lnSpc>
              <a:buFont typeface="Arial" panose="020B0604020202020204" pitchFamily="34" charset="0"/>
              <a:buChar char="•"/>
            </a:pPr>
            <a:r>
              <a:rPr lang="zh-CN" altLang="en-US" sz="1600" b="1" dirty="0">
                <a:latin typeface="微软雅黑" panose="020B0503020204020204" pitchFamily="34" charset="-122"/>
                <a:ea typeface="微软雅黑" panose="020B0503020204020204" pitchFamily="34" charset="-122"/>
                <a:cs typeface="Times New Roman" panose="02020603050405020304" pitchFamily="18" charset="0"/>
              </a:rPr>
              <a:t>通道</a:t>
            </a:r>
            <a:r>
              <a:rPr lang="en-US" altLang="zh-CN" sz="1600" b="1" dirty="0">
                <a:latin typeface="微软雅黑" panose="020B0503020204020204" pitchFamily="34" charset="-122"/>
                <a:ea typeface="微软雅黑" panose="020B0503020204020204" pitchFamily="34" charset="-122"/>
                <a:cs typeface="Times New Roman" panose="02020603050405020304" pitchFamily="18" charset="0"/>
              </a:rPr>
              <a:t>I</a:t>
            </a:r>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600" dirty="0">
                <a:latin typeface="微软雅黑" panose="020B0503020204020204" pitchFamily="34" charset="-122"/>
                <a:ea typeface="微软雅黑" panose="020B0503020204020204" pitchFamily="34" charset="-122"/>
                <a:cs typeface="Times New Roman" panose="02020603050405020304" pitchFamily="18" charset="0"/>
              </a:rPr>
              <a:t>    </a:t>
            </a:r>
            <a:r>
              <a:rPr lang="en-US" altLang="zh-CN" sz="1600" dirty="0">
                <a:latin typeface="微软雅黑" panose="020B0503020204020204" pitchFamily="34" charset="-122"/>
                <a:ea typeface="微软雅黑" panose="020B0503020204020204" pitchFamily="34" charset="-122"/>
                <a:cs typeface="Times New Roman" panose="02020603050405020304" pitchFamily="18" charset="0"/>
              </a:rPr>
              <a:t>RMS=1.411LSB=172uV</a:t>
            </a:r>
          </a:p>
          <a:p>
            <a:pPr marL="742950" lvl="1" indent="-285750">
              <a:lnSpc>
                <a:spcPct val="150000"/>
              </a:lnSpc>
              <a:buFont typeface="Arial" panose="020B0604020202020204" pitchFamily="34" charset="0"/>
              <a:buChar char="•"/>
            </a:pPr>
            <a:r>
              <a:rPr lang="zh-CN" altLang="en-US" sz="1600" b="1" dirty="0">
                <a:latin typeface="微软雅黑" panose="020B0503020204020204" pitchFamily="34" charset="-122"/>
                <a:ea typeface="微软雅黑" panose="020B0503020204020204" pitchFamily="34" charset="-122"/>
                <a:cs typeface="Times New Roman" panose="02020603050405020304" pitchFamily="18" charset="0"/>
              </a:rPr>
              <a:t>通道</a:t>
            </a:r>
            <a:r>
              <a:rPr lang="en-US" altLang="zh-CN" sz="1600" b="1" dirty="0">
                <a:latin typeface="微软雅黑" panose="020B0503020204020204" pitchFamily="34" charset="-122"/>
                <a:ea typeface="微软雅黑" panose="020B0503020204020204" pitchFamily="34" charset="-122"/>
                <a:cs typeface="Times New Roman" panose="02020603050405020304" pitchFamily="18" charset="0"/>
              </a:rPr>
              <a:t>Q</a:t>
            </a:r>
            <a:r>
              <a:rPr lang="en-US" sz="1600" dirty="0">
                <a:latin typeface="微软雅黑" panose="020B0503020204020204" pitchFamily="34" charset="-122"/>
                <a:ea typeface="微软雅黑" panose="020B0503020204020204" pitchFamily="34" charset="-122"/>
                <a:cs typeface="Times New Roman" panose="02020603050405020304" pitchFamily="18" charset="0"/>
              </a:rPr>
              <a:t>:  RMS=1.434LSB=175uV</a:t>
            </a:r>
          </a:p>
        </p:txBody>
      </p:sp>
      <p:pic>
        <p:nvPicPr>
          <p:cNvPr id="18" name="图片 1">
            <a:extLst>
              <a:ext uri="{FF2B5EF4-FFF2-40B4-BE49-F238E27FC236}">
                <a16:creationId xmlns:a16="http://schemas.microsoft.com/office/drawing/2014/main" id="{47FD9BCD-1FEF-42B4-96F6-E74F363A824E}"/>
              </a:ext>
            </a:extLst>
          </p:cNvPr>
          <p:cNvPicPr>
            <a:picLocks noChangeAspect="1"/>
          </p:cNvPicPr>
          <p:nvPr/>
        </p:nvPicPr>
        <p:blipFill>
          <a:blip r:embed="rId5"/>
          <a:stretch>
            <a:fillRect/>
          </a:stretch>
        </p:blipFill>
        <p:spPr>
          <a:xfrm>
            <a:off x="180257" y="4581080"/>
            <a:ext cx="2826019" cy="2082075"/>
          </a:xfrm>
          <a:prstGeom prst="rect">
            <a:avLst/>
          </a:prstGeom>
        </p:spPr>
      </p:pic>
      <p:pic>
        <p:nvPicPr>
          <p:cNvPr id="19" name="图片 1">
            <a:extLst>
              <a:ext uri="{FF2B5EF4-FFF2-40B4-BE49-F238E27FC236}">
                <a16:creationId xmlns:a16="http://schemas.microsoft.com/office/drawing/2014/main" id="{6987CBED-C528-4202-A8DD-D1B67CC0E815}"/>
              </a:ext>
            </a:extLst>
          </p:cNvPr>
          <p:cNvPicPr>
            <a:picLocks noChangeAspect="1"/>
          </p:cNvPicPr>
          <p:nvPr/>
        </p:nvPicPr>
        <p:blipFill>
          <a:blip r:embed="rId6"/>
          <a:stretch>
            <a:fillRect/>
          </a:stretch>
        </p:blipFill>
        <p:spPr>
          <a:xfrm rot="10800000" flipH="1" flipV="1">
            <a:off x="3079479" y="4509075"/>
            <a:ext cx="2908966" cy="2143317"/>
          </a:xfrm>
          <a:prstGeom prst="rect">
            <a:avLst/>
          </a:prstGeom>
        </p:spPr>
      </p:pic>
      <p:pic>
        <p:nvPicPr>
          <p:cNvPr id="20" name="图片 1">
            <a:extLst>
              <a:ext uri="{FF2B5EF4-FFF2-40B4-BE49-F238E27FC236}">
                <a16:creationId xmlns:a16="http://schemas.microsoft.com/office/drawing/2014/main" id="{99553FC9-228D-41F2-B37F-1273506D8D79}"/>
              </a:ext>
            </a:extLst>
          </p:cNvPr>
          <p:cNvPicPr>
            <a:picLocks noChangeAspect="1"/>
          </p:cNvPicPr>
          <p:nvPr/>
        </p:nvPicPr>
        <p:blipFill>
          <a:blip r:embed="rId7"/>
          <a:stretch>
            <a:fillRect/>
          </a:stretch>
        </p:blipFill>
        <p:spPr>
          <a:xfrm>
            <a:off x="6027628" y="4529148"/>
            <a:ext cx="2908966" cy="2140077"/>
          </a:xfrm>
          <a:prstGeom prst="rect">
            <a:avLst/>
          </a:prstGeom>
        </p:spPr>
      </p:pic>
      <p:sp>
        <p:nvSpPr>
          <p:cNvPr id="22" name="TextBox 21">
            <a:extLst>
              <a:ext uri="{FF2B5EF4-FFF2-40B4-BE49-F238E27FC236}">
                <a16:creationId xmlns:a16="http://schemas.microsoft.com/office/drawing/2014/main" id="{FB6FB71D-97B6-4340-A3A6-D2E216CF1FB3}"/>
              </a:ext>
            </a:extLst>
          </p:cNvPr>
          <p:cNvSpPr txBox="1"/>
          <p:nvPr/>
        </p:nvSpPr>
        <p:spPr>
          <a:xfrm>
            <a:off x="5612331" y="3064200"/>
            <a:ext cx="6676099" cy="1156855"/>
          </a:xfrm>
          <a:prstGeom prst="rect">
            <a:avLst/>
          </a:prstGeom>
          <a:noFill/>
        </p:spPr>
        <p:txBody>
          <a:bodyPr wrap="square">
            <a:spAutoFit/>
          </a:bodyPr>
          <a:lstStyle/>
          <a:p>
            <a:pPr>
              <a:lnSpc>
                <a:spcPct val="150000"/>
              </a:lnSpc>
            </a:pPr>
            <a:r>
              <a:rPr lang="zh-CN" altLang="en-US" sz="1600" b="1" kern="100" dirty="0">
                <a:solidFill>
                  <a:srgbClr val="333333"/>
                </a:solidFill>
                <a:effectLst/>
                <a:latin typeface="微软雅黑" panose="020B0503020204020204" pitchFamily="34" charset="-122"/>
                <a:ea typeface="微软雅黑" panose="020B0503020204020204" pitchFamily="34" charset="-122"/>
              </a:rPr>
              <a:t>输入接近满量程正弦波信号，采集计算得到两个通道的静态性能指标：</a:t>
            </a:r>
            <a:endParaRPr lang="en-US" altLang="zh-CN" sz="1600" b="1" kern="100" dirty="0">
              <a:solidFill>
                <a:srgbClr val="333333"/>
              </a:solidFill>
              <a:effectLst/>
              <a:latin typeface="微软雅黑" panose="020B0503020204020204" pitchFamily="34" charset="-122"/>
              <a:ea typeface="微软雅黑" panose="020B0503020204020204" pitchFamily="34" charset="-122"/>
            </a:endParaRPr>
          </a:p>
          <a:p>
            <a:pPr marL="742950" lvl="1" indent="-285750">
              <a:lnSpc>
                <a:spcPct val="150000"/>
              </a:lnSpc>
              <a:buFont typeface="Arial" panose="020B0604020202020204" pitchFamily="34" charset="0"/>
              <a:buChar char="•"/>
            </a:pPr>
            <a:r>
              <a:rPr lang="zh-CN" altLang="en-US" sz="1600" b="1" kern="100" dirty="0">
                <a:solidFill>
                  <a:srgbClr val="333333"/>
                </a:solidFill>
                <a:effectLst/>
                <a:latin typeface="微软雅黑" panose="020B0503020204020204" pitchFamily="34" charset="-122"/>
                <a:ea typeface="微软雅黑" panose="020B0503020204020204" pitchFamily="34" charset="-122"/>
              </a:rPr>
              <a:t>通道</a:t>
            </a:r>
            <a:r>
              <a:rPr lang="en-US" sz="1600" b="1" kern="100" dirty="0">
                <a:solidFill>
                  <a:srgbClr val="333333"/>
                </a:solidFill>
                <a:effectLst/>
                <a:latin typeface="微软雅黑" panose="020B0503020204020204" pitchFamily="34" charset="-122"/>
                <a:ea typeface="微软雅黑" panose="020B0503020204020204" pitchFamily="34" charset="-122"/>
              </a:rPr>
              <a:t>I : </a:t>
            </a:r>
            <a:r>
              <a:rPr lang="en-US" sz="1600" kern="100" dirty="0">
                <a:solidFill>
                  <a:srgbClr val="333333"/>
                </a:solidFill>
                <a:effectLst/>
                <a:latin typeface="微软雅黑" panose="020B0503020204020204" pitchFamily="34" charset="-122"/>
                <a:ea typeface="微软雅黑" panose="020B0503020204020204" pitchFamily="34" charset="-122"/>
              </a:rPr>
              <a:t>DNL</a:t>
            </a:r>
            <a:r>
              <a:rPr lang="en-US" altLang="zh-CN" sz="1600" kern="100" dirty="0">
                <a:solidFill>
                  <a:srgbClr val="333333"/>
                </a:solidFill>
                <a:effectLst/>
                <a:latin typeface="微软雅黑" panose="020B0503020204020204" pitchFamily="34" charset="-122"/>
                <a:ea typeface="微软雅黑" panose="020B0503020204020204" pitchFamily="34" charset="-122"/>
              </a:rPr>
              <a:t>=</a:t>
            </a:r>
            <a:r>
              <a:rPr lang="en-US" sz="1600" kern="100" dirty="0">
                <a:solidFill>
                  <a:srgbClr val="333333"/>
                </a:solidFill>
                <a:effectLst/>
                <a:latin typeface="微软雅黑" panose="020B0503020204020204" pitchFamily="34" charset="-122"/>
                <a:ea typeface="微软雅黑" panose="020B0503020204020204" pitchFamily="34" charset="-122"/>
              </a:rPr>
              <a:t>0.1704 LSB,   INL = 1.4783 LSB</a:t>
            </a:r>
          </a:p>
          <a:p>
            <a:pPr marL="742950" lvl="1" indent="-285750">
              <a:lnSpc>
                <a:spcPct val="150000"/>
              </a:lnSpc>
              <a:buFont typeface="Arial" panose="020B0604020202020204" pitchFamily="34" charset="0"/>
              <a:buChar char="•"/>
            </a:pPr>
            <a:r>
              <a:rPr lang="zh-CN" altLang="en-US" sz="1600" b="1" dirty="0">
                <a:latin typeface="微软雅黑" panose="020B0503020204020204" pitchFamily="34" charset="-122"/>
                <a:ea typeface="微软雅黑" panose="020B0503020204020204" pitchFamily="34" charset="-122"/>
              </a:rPr>
              <a:t>通道</a:t>
            </a:r>
            <a:r>
              <a:rPr lang="en-US" sz="1600" b="1" dirty="0">
                <a:latin typeface="微软雅黑" panose="020B0503020204020204" pitchFamily="34" charset="-122"/>
                <a:ea typeface="微软雅黑" panose="020B0503020204020204" pitchFamily="34" charset="-122"/>
              </a:rPr>
              <a:t>Q :</a:t>
            </a:r>
            <a:r>
              <a:rPr lang="en-US" sz="1600" dirty="0">
                <a:latin typeface="微软雅黑" panose="020B0503020204020204" pitchFamily="34" charset="-122"/>
                <a:ea typeface="微软雅黑" panose="020B0503020204020204" pitchFamily="34" charset="-122"/>
              </a:rPr>
              <a:t>DN</a:t>
            </a:r>
            <a:r>
              <a:rPr lang="en-US" altLang="zh-CN" sz="1600" dirty="0">
                <a:latin typeface="微软雅黑" panose="020B0503020204020204" pitchFamily="34" charset="-122"/>
                <a:ea typeface="微软雅黑" panose="020B0503020204020204" pitchFamily="34" charset="-122"/>
              </a:rPr>
              <a:t>L</a:t>
            </a:r>
            <a:r>
              <a:rPr lang="en-US" sz="1600" dirty="0">
                <a:latin typeface="微软雅黑" panose="020B0503020204020204" pitchFamily="34" charset="-122"/>
                <a:ea typeface="微软雅黑" panose="020B0503020204020204" pitchFamily="34" charset="-122"/>
              </a:rPr>
              <a:t> = 0.1672 LSB,  INL </a:t>
            </a:r>
            <a:r>
              <a:rPr lang="en-US" altLang="zh-CN" sz="1600" dirty="0">
                <a:latin typeface="微软雅黑" panose="020B0503020204020204" pitchFamily="34" charset="-122"/>
                <a:ea typeface="微软雅黑" panose="020B0503020204020204" pitchFamily="34" charset="-122"/>
              </a:rPr>
              <a:t>= </a:t>
            </a:r>
            <a:r>
              <a:rPr lang="en-US" sz="1600" dirty="0">
                <a:latin typeface="微软雅黑" panose="020B0503020204020204" pitchFamily="34" charset="-122"/>
                <a:ea typeface="微软雅黑" panose="020B0503020204020204" pitchFamily="34" charset="-122"/>
              </a:rPr>
              <a:t>1.1344 LSB	</a:t>
            </a:r>
          </a:p>
        </p:txBody>
      </p:sp>
    </p:spTree>
    <p:extLst>
      <p:ext uri="{BB962C8B-B14F-4D97-AF65-F5344CB8AC3E}">
        <p14:creationId xmlns:p14="http://schemas.microsoft.com/office/powerpoint/2010/main" val="2856479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18</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zh-CN" altLang="en-US" sz="3600" b="1" dirty="0">
                <a:latin typeface="微软雅黑" panose="020B0503020204020204" pitchFamily="34" charset="-122"/>
                <a:ea typeface="微软雅黑" panose="020B0503020204020204" pitchFamily="34" charset="-122"/>
                <a:cs typeface="黑体" panose="02010609060101010101" pitchFamily="49" charset="-122"/>
              </a:rPr>
              <a:t>固件仿真测试</a:t>
            </a:r>
          </a:p>
        </p:txBody>
      </p:sp>
      <p:pic>
        <p:nvPicPr>
          <p:cNvPr id="13" name="Picture 12">
            <a:extLst>
              <a:ext uri="{FF2B5EF4-FFF2-40B4-BE49-F238E27FC236}">
                <a16:creationId xmlns:a16="http://schemas.microsoft.com/office/drawing/2014/main" id="{256C1774-E66F-414F-A38F-EA98A0830D2E}"/>
              </a:ext>
            </a:extLst>
          </p:cNvPr>
          <p:cNvPicPr>
            <a:picLocks noChangeAspect="1"/>
          </p:cNvPicPr>
          <p:nvPr/>
        </p:nvPicPr>
        <p:blipFill>
          <a:blip r:embed="rId3"/>
          <a:stretch>
            <a:fillRect/>
          </a:stretch>
        </p:blipFill>
        <p:spPr>
          <a:xfrm>
            <a:off x="2016223" y="1313934"/>
            <a:ext cx="8040051" cy="2899177"/>
          </a:xfrm>
          <a:prstGeom prst="rect">
            <a:avLst/>
          </a:prstGeom>
        </p:spPr>
      </p:pic>
      <p:sp>
        <p:nvSpPr>
          <p:cNvPr id="14" name="TextBox 13">
            <a:extLst>
              <a:ext uri="{FF2B5EF4-FFF2-40B4-BE49-F238E27FC236}">
                <a16:creationId xmlns:a16="http://schemas.microsoft.com/office/drawing/2014/main" id="{984BC425-3F25-446D-BDAB-1AEF354A22FF}"/>
              </a:ext>
            </a:extLst>
          </p:cNvPr>
          <p:cNvSpPr txBox="1"/>
          <p:nvPr/>
        </p:nvSpPr>
        <p:spPr>
          <a:xfrm>
            <a:off x="4367880" y="4242868"/>
            <a:ext cx="6096000" cy="338554"/>
          </a:xfrm>
          <a:prstGeom prst="rect">
            <a:avLst/>
          </a:prstGeom>
          <a:noFill/>
        </p:spPr>
        <p:txBody>
          <a:bodyPr wrap="square">
            <a:spAutoFit/>
          </a:bodyPr>
          <a:lstStyle/>
          <a:p>
            <a:r>
              <a:rPr lang="en-US" sz="1600" kern="100" dirty="0">
                <a:solidFill>
                  <a:schemeClr val="accent1">
                    <a:lumMod val="75000"/>
                  </a:schemeClr>
                </a:solidFill>
                <a:effectLst/>
                <a:latin typeface="微软雅黑" panose="020B0503020204020204" pitchFamily="34" charset="-122"/>
                <a:ea typeface="微软雅黑" panose="020B0503020204020204" pitchFamily="34" charset="-122"/>
              </a:rPr>
              <a:t>I-H</a:t>
            </a:r>
            <a:r>
              <a:rPr lang="zh-CN" sz="1600" kern="100" dirty="0">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转换算法全流程时序仿真结果图</a:t>
            </a:r>
            <a:endParaRPr lang="en-US" sz="1600" dirty="0">
              <a:solidFill>
                <a:schemeClr val="accent1">
                  <a:lumMod val="75000"/>
                </a:schemeClr>
              </a:solidFill>
              <a:latin typeface="微软雅黑" panose="020B0503020204020204" pitchFamily="34" charset="-122"/>
              <a:ea typeface="微软雅黑" panose="020B0503020204020204" pitchFamily="34" charset="-122"/>
            </a:endParaRPr>
          </a:p>
        </p:txBody>
      </p:sp>
      <p:sp>
        <p:nvSpPr>
          <p:cNvPr id="3" name="矩形 11">
            <a:extLst>
              <a:ext uri="{FF2B5EF4-FFF2-40B4-BE49-F238E27FC236}">
                <a16:creationId xmlns:a16="http://schemas.microsoft.com/office/drawing/2014/main" id="{F9062E44-DE44-DAF0-9452-D62C51599291}"/>
              </a:ext>
            </a:extLst>
          </p:cNvPr>
          <p:cNvSpPr/>
          <p:nvPr/>
        </p:nvSpPr>
        <p:spPr>
          <a:xfrm>
            <a:off x="911640" y="4412145"/>
            <a:ext cx="10681305" cy="2080185"/>
          </a:xfrm>
          <a:prstGeom prst="rect">
            <a:avLst/>
          </a:prstGeom>
        </p:spPr>
        <p:txBody>
          <a:bodyPr wrap="square">
            <a:spAutoFit/>
          </a:bodyPr>
          <a:lstStyle/>
          <a:p>
            <a:pPr defTabSz="457200">
              <a:lnSpc>
                <a:spcPct val="150000"/>
              </a:lnSpc>
            </a:pPr>
            <a:endParaRPr lang="en-US" altLang="zh-CN" b="1" dirty="0">
              <a:latin typeface="微软雅黑" panose="020B0503020204020204" pitchFamily="34" charset="-122"/>
              <a:ea typeface="微软雅黑" panose="020B0503020204020204" pitchFamily="34" charset="-122"/>
            </a:endParaRPr>
          </a:p>
          <a:p>
            <a:pPr marL="285750" indent="-285750" defTabSz="457200">
              <a:lnSpc>
                <a:spcPct val="150000"/>
              </a:lnSpc>
              <a:buFont typeface="Wingdings" panose="05000000000000000000" pitchFamily="2" charset="2"/>
              <a:buChar char="n"/>
            </a:pPr>
            <a:r>
              <a:rPr lang="zh-CN" altLang="en-US" dirty="0">
                <a:latin typeface="微软雅黑" panose="020B0503020204020204" pitchFamily="34" charset="-122"/>
                <a:ea typeface="微软雅黑" panose="020B0503020204020204" pitchFamily="34" charset="-122"/>
              </a:rPr>
              <a:t>对固件算法中的各个模块做单独的时序仿真测试，估算延迟时间：由数据采集时间和数据处理时间之和决定，其中数据处理延迟时间在几十微秒量级，采样时间在百毫秒量级。</a:t>
            </a:r>
          </a:p>
          <a:p>
            <a:pPr marL="285750" indent="-285750" defTabSz="457200">
              <a:lnSpc>
                <a:spcPct val="150000"/>
              </a:lnSpc>
              <a:buFont typeface="Wingdings" panose="05000000000000000000" pitchFamily="2" charset="2"/>
              <a:buChar char="n"/>
            </a:pPr>
            <a:r>
              <a:rPr lang="zh-CN" altLang="en-US" dirty="0">
                <a:latin typeface="微软雅黑" panose="020B0503020204020204" pitchFamily="34" charset="-122"/>
                <a:ea typeface="微软雅黑" panose="020B0503020204020204" pitchFamily="34" charset="-122"/>
              </a:rPr>
              <a:t>分析可知，固件算法的时间延迟主要由</a:t>
            </a:r>
            <a:r>
              <a:rPr lang="en-US" altLang="zh-CN" dirty="0">
                <a:latin typeface="微软雅黑" panose="020B0503020204020204" pitchFamily="34" charset="-122"/>
                <a:ea typeface="微软雅黑" panose="020B0503020204020204" pitchFamily="34" charset="-122"/>
              </a:rPr>
              <a:t>FFT</a:t>
            </a:r>
            <a:r>
              <a:rPr lang="zh-CN" altLang="en-US" dirty="0">
                <a:latin typeface="微软雅黑" panose="020B0503020204020204" pitchFamily="34" charset="-122"/>
                <a:ea typeface="微软雅黑" panose="020B0503020204020204" pitchFamily="34" charset="-122"/>
              </a:rPr>
              <a:t>采样所致，延迟时间约为</a:t>
            </a:r>
            <a:r>
              <a:rPr lang="en-US" altLang="zh-CN" dirty="0">
                <a:latin typeface="微软雅黑" panose="020B0503020204020204" pitchFamily="34" charset="-122"/>
                <a:ea typeface="微软雅黑" panose="020B0503020204020204" pitchFamily="34" charset="-122"/>
              </a:rPr>
              <a:t>0.2ms</a:t>
            </a:r>
            <a:r>
              <a:rPr lang="zh-CN" altLang="en-US" dirty="0">
                <a:latin typeface="微软雅黑" panose="020B0503020204020204" pitchFamily="34" charset="-122"/>
                <a:ea typeface="微软雅黑" panose="020B0503020204020204" pitchFamily="34" charset="-122"/>
              </a:rPr>
              <a:t>，满足设计要求。</a:t>
            </a:r>
          </a:p>
          <a:p>
            <a:pPr marL="285750" indent="-285750" defTabSz="457200">
              <a:lnSpc>
                <a:spcPct val="150000"/>
              </a:lnSpc>
              <a:buFont typeface="Wingdings" panose="05000000000000000000" pitchFamily="2" charset="2"/>
              <a:buChar char="n"/>
            </a:pPr>
            <a:endParaRPr lang="zh-CN" altLang="zh-CN" sz="1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9655715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19</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zh-CN" altLang="en-US" sz="3600" b="1" dirty="0">
                <a:latin typeface="微软雅黑" panose="020B0503020204020204" pitchFamily="34" charset="-122"/>
                <a:ea typeface="微软雅黑" panose="020B0503020204020204" pitchFamily="34" charset="-122"/>
                <a:cs typeface="黑体" panose="02010609060101010101" pitchFamily="49" charset="-122"/>
              </a:rPr>
              <a:t>模拟信号实验测试</a:t>
            </a:r>
          </a:p>
        </p:txBody>
      </p:sp>
      <p:pic>
        <p:nvPicPr>
          <p:cNvPr id="10" name="Picture 9">
            <a:extLst>
              <a:ext uri="{FF2B5EF4-FFF2-40B4-BE49-F238E27FC236}">
                <a16:creationId xmlns:a16="http://schemas.microsoft.com/office/drawing/2014/main" id="{404914AD-851E-4B54-86AD-5D821C359C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3250" y="2523741"/>
            <a:ext cx="4664075" cy="1694233"/>
          </a:xfrm>
          <a:prstGeom prst="rect">
            <a:avLst/>
          </a:prstGeom>
        </p:spPr>
      </p:pic>
      <p:pic>
        <p:nvPicPr>
          <p:cNvPr id="11" name="Picture 10">
            <a:extLst>
              <a:ext uri="{FF2B5EF4-FFF2-40B4-BE49-F238E27FC236}">
                <a16:creationId xmlns:a16="http://schemas.microsoft.com/office/drawing/2014/main" id="{69C9661D-18CC-4F03-8A97-9183B1FD2742}"/>
              </a:ext>
            </a:extLst>
          </p:cNvPr>
          <p:cNvPicPr>
            <a:picLocks noChangeAspect="1"/>
          </p:cNvPicPr>
          <p:nvPr/>
        </p:nvPicPr>
        <p:blipFill>
          <a:blip r:embed="rId4"/>
          <a:stretch>
            <a:fillRect/>
          </a:stretch>
        </p:blipFill>
        <p:spPr>
          <a:xfrm>
            <a:off x="439735" y="4208601"/>
            <a:ext cx="5227145" cy="1757733"/>
          </a:xfrm>
          <a:prstGeom prst="rect">
            <a:avLst/>
          </a:prstGeom>
        </p:spPr>
      </p:pic>
      <p:pic>
        <p:nvPicPr>
          <p:cNvPr id="12" name="图片 5">
            <a:extLst>
              <a:ext uri="{FF2B5EF4-FFF2-40B4-BE49-F238E27FC236}">
                <a16:creationId xmlns:a16="http://schemas.microsoft.com/office/drawing/2014/main" id="{3E8EE413-2C1D-48BD-9D5D-9B05C100DEB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65381" y="2412999"/>
            <a:ext cx="5072844" cy="3622753"/>
          </a:xfrm>
          <a:prstGeom prst="rect">
            <a:avLst/>
          </a:prstGeom>
        </p:spPr>
      </p:pic>
      <p:sp>
        <p:nvSpPr>
          <p:cNvPr id="16" name="TextBox 15">
            <a:extLst>
              <a:ext uri="{FF2B5EF4-FFF2-40B4-BE49-F238E27FC236}">
                <a16:creationId xmlns:a16="http://schemas.microsoft.com/office/drawing/2014/main" id="{3FCFEDAF-5F2B-40C8-8613-FB9B78D59384}"/>
              </a:ext>
            </a:extLst>
          </p:cNvPr>
          <p:cNvSpPr txBox="1"/>
          <p:nvPr/>
        </p:nvSpPr>
        <p:spPr>
          <a:xfrm>
            <a:off x="-684043" y="6041945"/>
            <a:ext cx="7474700" cy="418191"/>
          </a:xfrm>
          <a:prstGeom prst="rect">
            <a:avLst/>
          </a:prstGeom>
          <a:noFill/>
        </p:spPr>
        <p:txBody>
          <a:bodyPr wrap="square">
            <a:spAutoFit/>
          </a:bodyPr>
          <a:lstStyle/>
          <a:p>
            <a:pPr algn="ctr">
              <a:lnSpc>
                <a:spcPct val="150000"/>
              </a:lnSpc>
              <a:buNone/>
            </a:pPr>
            <a:r>
              <a:rPr lang="zh-CN" sz="1600" kern="100" dirty="0">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原始信号波形图和电子学读出系统采集信号波形图</a:t>
            </a:r>
            <a:endParaRPr lang="en-US" sz="1600" kern="100" dirty="0">
              <a:solidFill>
                <a:schemeClr val="accent1">
                  <a:lumMod val="75000"/>
                </a:schemeClr>
              </a:solidFill>
              <a:effectLst/>
              <a:latin typeface="微软雅黑" panose="020B0503020204020204" pitchFamily="34" charset="-122"/>
              <a:ea typeface="微软雅黑" panose="020B0503020204020204" pitchFamily="34" charset="-122"/>
            </a:endParaRPr>
          </a:p>
        </p:txBody>
      </p:sp>
      <p:sp>
        <p:nvSpPr>
          <p:cNvPr id="17" name="TextBox 16">
            <a:extLst>
              <a:ext uri="{FF2B5EF4-FFF2-40B4-BE49-F238E27FC236}">
                <a16:creationId xmlns:a16="http://schemas.microsoft.com/office/drawing/2014/main" id="{F30D09E9-4A3E-4E2F-93D3-E58FBBB7CB20}"/>
              </a:ext>
            </a:extLst>
          </p:cNvPr>
          <p:cNvSpPr txBox="1"/>
          <p:nvPr/>
        </p:nvSpPr>
        <p:spPr>
          <a:xfrm>
            <a:off x="5819280" y="6093185"/>
            <a:ext cx="6149590" cy="333553"/>
          </a:xfrm>
          <a:prstGeom prst="rect">
            <a:avLst/>
          </a:prstGeom>
          <a:noFill/>
        </p:spPr>
        <p:txBody>
          <a:bodyPr wrap="square">
            <a:spAutoFit/>
          </a:bodyPr>
          <a:lstStyle/>
          <a:p>
            <a:pPr algn="ctr">
              <a:lnSpc>
                <a:spcPts val="2000"/>
              </a:lnSpc>
              <a:buNone/>
            </a:pPr>
            <a:r>
              <a:rPr lang="zh-CN" sz="1600" kern="100" dirty="0">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原始数据和电子学读出</a:t>
            </a:r>
            <a:r>
              <a:rPr lang="zh-CN" altLang="en-US" sz="1600" kern="100" dirty="0">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系统得到</a:t>
            </a:r>
            <a:r>
              <a:rPr lang="zh-CN" sz="1600" kern="100" dirty="0">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的多普勒频移图</a:t>
            </a:r>
            <a:endParaRPr lang="en-US" sz="1600" kern="100" dirty="0">
              <a:solidFill>
                <a:schemeClr val="accent1">
                  <a:lumMod val="75000"/>
                </a:schemeClr>
              </a:solidFill>
              <a:effectLst/>
              <a:latin typeface="微软雅黑" panose="020B0503020204020204" pitchFamily="34" charset="-122"/>
              <a:ea typeface="微软雅黑" panose="020B0503020204020204" pitchFamily="34" charset="-122"/>
            </a:endParaRPr>
          </a:p>
        </p:txBody>
      </p:sp>
      <p:sp>
        <p:nvSpPr>
          <p:cNvPr id="3" name="矩形 11">
            <a:extLst>
              <a:ext uri="{FF2B5EF4-FFF2-40B4-BE49-F238E27FC236}">
                <a16:creationId xmlns:a16="http://schemas.microsoft.com/office/drawing/2014/main" id="{8D8FFC77-037E-C336-1D7C-461160DEF4A6}"/>
              </a:ext>
            </a:extLst>
          </p:cNvPr>
          <p:cNvSpPr/>
          <p:nvPr/>
        </p:nvSpPr>
        <p:spPr>
          <a:xfrm>
            <a:off x="536613" y="752139"/>
            <a:ext cx="10681305" cy="1664686"/>
          </a:xfrm>
          <a:prstGeom prst="rect">
            <a:avLst/>
          </a:prstGeom>
        </p:spPr>
        <p:txBody>
          <a:bodyPr wrap="square">
            <a:spAutoFit/>
          </a:bodyPr>
          <a:lstStyle/>
          <a:p>
            <a:pPr defTabSz="457200">
              <a:lnSpc>
                <a:spcPct val="150000"/>
              </a:lnSpc>
            </a:pPr>
            <a:endParaRPr lang="en-US" altLang="zh-CN" b="1" dirty="0">
              <a:latin typeface="微软雅黑" panose="020B0503020204020204" pitchFamily="34" charset="-122"/>
              <a:ea typeface="微软雅黑" panose="020B0503020204020204" pitchFamily="34" charset="-122"/>
            </a:endParaRPr>
          </a:p>
          <a:p>
            <a:pPr marL="285750" indent="-285750" defTabSz="457200">
              <a:lnSpc>
                <a:spcPct val="150000"/>
              </a:lnSpc>
              <a:buFont typeface="Wingdings" panose="05000000000000000000" pitchFamily="2" charset="2"/>
              <a:buChar char="n"/>
            </a:pPr>
            <a:r>
              <a:rPr lang="zh-CN" altLang="en-US" dirty="0">
                <a:latin typeface="微软雅黑" panose="020B0503020204020204" pitchFamily="34" charset="-122"/>
                <a:ea typeface="微软雅黑" panose="020B0503020204020204" pitchFamily="34" charset="-122"/>
              </a:rPr>
              <a:t>使用已有的多普勒反射计实验原始数据还原出实验条件下多普勒反射计输出的模拟信号波形，通过信号发生器发送给配置好硬件电路逻辑的电子学读出系统，从而进行模拟信号测试。</a:t>
            </a:r>
          </a:p>
          <a:p>
            <a:pPr marL="285750" indent="-285750" defTabSz="457200">
              <a:lnSpc>
                <a:spcPct val="150000"/>
              </a:lnSpc>
              <a:buFont typeface="Wingdings" panose="05000000000000000000" pitchFamily="2" charset="2"/>
              <a:buChar char="n"/>
            </a:pPr>
            <a:endParaRPr lang="zh-CN" altLang="zh-CN" sz="16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635081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050669"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2</a:t>
            </a:fld>
            <a:endParaRPr lang="zh-CN" altLang="en-US" dirty="0"/>
          </a:p>
        </p:txBody>
      </p:sp>
      <p:sp>
        <p:nvSpPr>
          <p:cNvPr id="6" name="标题 1"/>
          <p:cNvSpPr txBox="1"/>
          <p:nvPr/>
        </p:nvSpPr>
        <p:spPr>
          <a:xfrm>
            <a:off x="2152650" y="134335"/>
            <a:ext cx="7886700" cy="7174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zh-CN" altLang="en-US" sz="4000" b="1" dirty="0">
                <a:latin typeface="微软雅黑" panose="020B0503020204020204" pitchFamily="34" charset="-122"/>
                <a:ea typeface="微软雅黑" panose="020B0503020204020204" pitchFamily="34" charset="-122"/>
                <a:cs typeface="Arial" panose="020B0604020202020204" pitchFamily="34" charset="0"/>
              </a:rPr>
              <a:t>报告提纲</a:t>
            </a:r>
          </a:p>
        </p:txBody>
      </p:sp>
      <p:sp>
        <p:nvSpPr>
          <p:cNvPr id="16" name="内容占位符 2"/>
          <p:cNvSpPr txBox="1"/>
          <p:nvPr/>
        </p:nvSpPr>
        <p:spPr>
          <a:xfrm>
            <a:off x="551615" y="1124840"/>
            <a:ext cx="10656740" cy="36002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n"/>
            </a:pPr>
            <a:r>
              <a:rPr lang="zh-CN" altLang="en-US" sz="3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研究背景</a:t>
            </a: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系统设计</a:t>
            </a:r>
            <a:endParaRPr lang="en-US" altLang="zh-CN" sz="3200" b="1" dirty="0">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测试联调</a:t>
            </a:r>
            <a:endParaRPr lang="en-US" altLang="zh-CN" sz="3200" b="1" dirty="0">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总结展望</a:t>
            </a:r>
            <a:endParaRPr lang="en-US" altLang="zh-CN" sz="3200" b="1" dirty="0">
              <a:latin typeface="微软雅黑" panose="020B0503020204020204" pitchFamily="34" charset="-122"/>
              <a:ea typeface="微软雅黑" panose="020B0503020204020204" pitchFamily="34" charset="-122"/>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20</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altLang="zh-CN" sz="3600" b="1" dirty="0">
                <a:latin typeface="微软雅黑" panose="020B0503020204020204" pitchFamily="34" charset="-122"/>
                <a:ea typeface="微软雅黑" panose="020B0503020204020204" pitchFamily="34" charset="-122"/>
                <a:cs typeface="黑体" panose="02010609060101010101" pitchFamily="49" charset="-122"/>
              </a:rPr>
              <a:t>EAST</a:t>
            </a:r>
            <a:r>
              <a:rPr lang="zh-CN" altLang="en-US" sz="3600" b="1" dirty="0">
                <a:latin typeface="微软雅黑" panose="020B0503020204020204" pitchFamily="34" charset="-122"/>
                <a:ea typeface="微软雅黑" panose="020B0503020204020204" pitchFamily="34" charset="-122"/>
                <a:cs typeface="黑体" panose="02010609060101010101" pitchFamily="49" charset="-122"/>
              </a:rPr>
              <a:t>实验现场</a:t>
            </a:r>
            <a:r>
              <a:rPr lang="en-US" altLang="zh-CN" sz="3600" b="1" dirty="0">
                <a:latin typeface="微软雅黑" panose="020B0503020204020204" pitchFamily="34" charset="-122"/>
                <a:ea typeface="微软雅黑" panose="020B0503020204020204" pitchFamily="34" charset="-122"/>
                <a:cs typeface="黑体" panose="02010609060101010101" pitchFamily="49" charset="-122"/>
              </a:rPr>
              <a:t>ECM</a:t>
            </a:r>
            <a:r>
              <a:rPr lang="zh-CN" altLang="en-US" sz="3600" b="1" dirty="0">
                <a:latin typeface="微软雅黑" panose="020B0503020204020204" pitchFamily="34" charset="-122"/>
                <a:ea typeface="微软雅黑" panose="020B0503020204020204" pitchFamily="34" charset="-122"/>
                <a:cs typeface="黑体" panose="02010609060101010101" pitchFamily="49" charset="-122"/>
              </a:rPr>
              <a:t>触发测试</a:t>
            </a:r>
          </a:p>
        </p:txBody>
      </p:sp>
      <p:pic>
        <p:nvPicPr>
          <p:cNvPr id="2" name="Picture 1">
            <a:extLst>
              <a:ext uri="{FF2B5EF4-FFF2-40B4-BE49-F238E27FC236}">
                <a16:creationId xmlns:a16="http://schemas.microsoft.com/office/drawing/2014/main" id="{6A4B6450-0AB4-402D-9A93-FC8A9B9A6246}"/>
              </a:ext>
            </a:extLst>
          </p:cNvPr>
          <p:cNvPicPr>
            <a:picLocks noChangeAspect="1"/>
          </p:cNvPicPr>
          <p:nvPr/>
        </p:nvPicPr>
        <p:blipFill>
          <a:blip r:embed="rId3"/>
          <a:srcRect r="17668"/>
          <a:stretch>
            <a:fillRect/>
          </a:stretch>
        </p:blipFill>
        <p:spPr>
          <a:xfrm>
            <a:off x="2093995" y="3519152"/>
            <a:ext cx="2489900" cy="2268158"/>
          </a:xfrm>
          <a:prstGeom prst="rect">
            <a:avLst/>
          </a:prstGeom>
        </p:spPr>
      </p:pic>
      <p:pic>
        <p:nvPicPr>
          <p:cNvPr id="3" name="Picture 2">
            <a:extLst>
              <a:ext uri="{FF2B5EF4-FFF2-40B4-BE49-F238E27FC236}">
                <a16:creationId xmlns:a16="http://schemas.microsoft.com/office/drawing/2014/main" id="{99A165E3-69EF-4C9F-8949-C09DD746855B}"/>
              </a:ext>
            </a:extLst>
          </p:cNvPr>
          <p:cNvPicPr>
            <a:picLocks noChangeAspect="1"/>
          </p:cNvPicPr>
          <p:nvPr/>
        </p:nvPicPr>
        <p:blipFill>
          <a:blip r:embed="rId4"/>
          <a:stretch>
            <a:fillRect/>
          </a:stretch>
        </p:blipFill>
        <p:spPr>
          <a:xfrm>
            <a:off x="288182" y="3519152"/>
            <a:ext cx="1687727" cy="2250302"/>
          </a:xfrm>
          <a:prstGeom prst="rect">
            <a:avLst/>
          </a:prstGeom>
        </p:spPr>
      </p:pic>
      <p:pic>
        <p:nvPicPr>
          <p:cNvPr id="7" name="Picture 6">
            <a:extLst>
              <a:ext uri="{FF2B5EF4-FFF2-40B4-BE49-F238E27FC236}">
                <a16:creationId xmlns:a16="http://schemas.microsoft.com/office/drawing/2014/main" id="{C07D7270-3E32-7130-C293-E2B126BA7A7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59691" y="3401994"/>
            <a:ext cx="4412724" cy="2547181"/>
          </a:xfrm>
          <a:prstGeom prst="rect">
            <a:avLst/>
          </a:prstGeom>
        </p:spPr>
      </p:pic>
      <p:sp>
        <p:nvSpPr>
          <p:cNvPr id="9" name="TextBox 8">
            <a:extLst>
              <a:ext uri="{FF2B5EF4-FFF2-40B4-BE49-F238E27FC236}">
                <a16:creationId xmlns:a16="http://schemas.microsoft.com/office/drawing/2014/main" id="{AC2933E0-3E6E-829A-42A5-138CBE346E17}"/>
              </a:ext>
            </a:extLst>
          </p:cNvPr>
          <p:cNvSpPr txBox="1"/>
          <p:nvPr/>
        </p:nvSpPr>
        <p:spPr>
          <a:xfrm>
            <a:off x="-10605" y="5823312"/>
            <a:ext cx="7474700" cy="418191"/>
          </a:xfrm>
          <a:prstGeom prst="rect">
            <a:avLst/>
          </a:prstGeom>
          <a:noFill/>
        </p:spPr>
        <p:txBody>
          <a:bodyPr wrap="square">
            <a:spAutoFit/>
          </a:bodyPr>
          <a:lstStyle/>
          <a:p>
            <a:pPr algn="ctr">
              <a:lnSpc>
                <a:spcPct val="150000"/>
              </a:lnSpc>
              <a:buNone/>
            </a:pPr>
            <a:r>
              <a:rPr lang="en-US" altLang="zh-CN" sz="1600" kern="100" dirty="0">
                <a:solidFill>
                  <a:schemeClr val="accent1">
                    <a:lumMod val="75000"/>
                  </a:schemeClr>
                </a:solidFill>
                <a:latin typeface="微软雅黑" panose="020B0503020204020204" pitchFamily="34" charset="-122"/>
                <a:ea typeface="微软雅黑" panose="020B0503020204020204" pitchFamily="34" charset="-122"/>
                <a:cs typeface="Times New Roman" panose="02020603050405020304" pitchFamily="18" charset="0"/>
              </a:rPr>
              <a:t>EAST</a:t>
            </a:r>
            <a:r>
              <a:rPr lang="zh-CN" altLang="en-US" sz="1600" kern="100" dirty="0">
                <a:solidFill>
                  <a:schemeClr val="accent1">
                    <a:lumMod val="75000"/>
                  </a:schemeClr>
                </a:solidFill>
                <a:latin typeface="微软雅黑" panose="020B0503020204020204" pitchFamily="34" charset="-122"/>
                <a:ea typeface="微软雅黑" panose="020B0503020204020204" pitchFamily="34" charset="-122"/>
                <a:cs typeface="Times New Roman" panose="02020603050405020304" pitchFamily="18" charset="0"/>
              </a:rPr>
              <a:t>实验现场环境和电子学系统部署场景（</a:t>
            </a:r>
            <a:r>
              <a:rPr lang="en-US" altLang="zh-CN" sz="1600" kern="100" dirty="0">
                <a:solidFill>
                  <a:schemeClr val="accent1">
                    <a:lumMod val="75000"/>
                  </a:schemeClr>
                </a:solidFill>
                <a:latin typeface="微软雅黑" panose="020B0503020204020204" pitchFamily="34" charset="-122"/>
                <a:ea typeface="微软雅黑" panose="020B0503020204020204" pitchFamily="34" charset="-122"/>
                <a:cs typeface="Times New Roman" panose="02020603050405020304" pitchFamily="18" charset="0"/>
              </a:rPr>
              <a:t>7</a:t>
            </a:r>
            <a:r>
              <a:rPr lang="zh-CN" altLang="en-US" sz="1600" kern="100" dirty="0">
                <a:solidFill>
                  <a:schemeClr val="accent1">
                    <a:lumMod val="75000"/>
                  </a:schemeClr>
                </a:solidFill>
                <a:latin typeface="微软雅黑" panose="020B0503020204020204" pitchFamily="34" charset="-122"/>
                <a:ea typeface="微软雅黑" panose="020B0503020204020204" pitchFamily="34" charset="-122"/>
                <a:cs typeface="Times New Roman" panose="02020603050405020304" pitchFamily="18" charset="0"/>
              </a:rPr>
              <a:t>月</a:t>
            </a:r>
            <a:r>
              <a:rPr lang="en-US" altLang="zh-CN" sz="1600" kern="100" dirty="0">
                <a:solidFill>
                  <a:schemeClr val="accent1">
                    <a:lumMod val="75000"/>
                  </a:schemeClr>
                </a:solidFill>
                <a:latin typeface="微软雅黑" panose="020B0503020204020204" pitchFamily="34" charset="-122"/>
                <a:ea typeface="微软雅黑" panose="020B0503020204020204" pitchFamily="34" charset="-122"/>
                <a:cs typeface="Times New Roman" panose="02020603050405020304" pitchFamily="18" charset="0"/>
              </a:rPr>
              <a:t>9</a:t>
            </a:r>
            <a:r>
              <a:rPr lang="zh-CN" altLang="en-US" sz="1600" kern="100" dirty="0">
                <a:solidFill>
                  <a:schemeClr val="accent1">
                    <a:lumMod val="75000"/>
                  </a:schemeClr>
                </a:solidFill>
                <a:latin typeface="微软雅黑" panose="020B0503020204020204" pitchFamily="34" charset="-122"/>
                <a:ea typeface="微软雅黑" panose="020B0503020204020204" pitchFamily="34" charset="-122"/>
                <a:cs typeface="Times New Roman" panose="02020603050405020304" pitchFamily="18" charset="0"/>
              </a:rPr>
              <a:t>日至今）</a:t>
            </a:r>
            <a:endParaRPr lang="en-US" sz="1600" kern="100" dirty="0">
              <a:solidFill>
                <a:schemeClr val="accent1">
                  <a:lumMod val="75000"/>
                </a:schemeClr>
              </a:solidFill>
              <a:effectLst/>
              <a:latin typeface="微软雅黑" panose="020B0503020204020204" pitchFamily="34" charset="-122"/>
              <a:ea typeface="微软雅黑" panose="020B0503020204020204" pitchFamily="34" charset="-122"/>
            </a:endParaRPr>
          </a:p>
        </p:txBody>
      </p:sp>
      <p:sp>
        <p:nvSpPr>
          <p:cNvPr id="11" name="TextBox 10">
            <a:extLst>
              <a:ext uri="{FF2B5EF4-FFF2-40B4-BE49-F238E27FC236}">
                <a16:creationId xmlns:a16="http://schemas.microsoft.com/office/drawing/2014/main" id="{A1531ECB-9925-DD11-DDEB-EFC7EB6C4BB0}"/>
              </a:ext>
            </a:extLst>
          </p:cNvPr>
          <p:cNvSpPr txBox="1"/>
          <p:nvPr/>
        </p:nvSpPr>
        <p:spPr>
          <a:xfrm>
            <a:off x="6253830" y="5805165"/>
            <a:ext cx="7474700" cy="418191"/>
          </a:xfrm>
          <a:prstGeom prst="rect">
            <a:avLst/>
          </a:prstGeom>
          <a:noFill/>
        </p:spPr>
        <p:txBody>
          <a:bodyPr wrap="square">
            <a:spAutoFit/>
          </a:bodyPr>
          <a:lstStyle/>
          <a:p>
            <a:pPr algn="ctr">
              <a:lnSpc>
                <a:spcPct val="150000"/>
              </a:lnSpc>
              <a:buNone/>
            </a:pPr>
            <a:r>
              <a:rPr lang="en-US" altLang="zh-CN" sz="1600" kern="100" dirty="0">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ECM</a:t>
            </a:r>
            <a:r>
              <a:rPr lang="zh-CN" altLang="en-US" sz="1600" kern="100" dirty="0">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判据触发结果</a:t>
            </a:r>
            <a:endParaRPr lang="en-US" sz="1600" kern="100" dirty="0">
              <a:solidFill>
                <a:schemeClr val="accent1">
                  <a:lumMod val="75000"/>
                </a:schemeClr>
              </a:solidFill>
              <a:effectLst/>
              <a:latin typeface="微软雅黑" panose="020B0503020204020204" pitchFamily="34" charset="-122"/>
              <a:ea typeface="微软雅黑" panose="020B0503020204020204" pitchFamily="34" charset="-122"/>
            </a:endParaRPr>
          </a:p>
        </p:txBody>
      </p:sp>
      <p:sp>
        <p:nvSpPr>
          <p:cNvPr id="13" name="矩形 11">
            <a:extLst>
              <a:ext uri="{FF2B5EF4-FFF2-40B4-BE49-F238E27FC236}">
                <a16:creationId xmlns:a16="http://schemas.microsoft.com/office/drawing/2014/main" id="{10EC6996-7B59-D46E-B267-4FF7AF9DF470}"/>
              </a:ext>
            </a:extLst>
          </p:cNvPr>
          <p:cNvSpPr/>
          <p:nvPr/>
        </p:nvSpPr>
        <p:spPr>
          <a:xfrm>
            <a:off x="695625" y="980830"/>
            <a:ext cx="10681305" cy="2080185"/>
          </a:xfrm>
          <a:prstGeom prst="rect">
            <a:avLst/>
          </a:prstGeom>
        </p:spPr>
        <p:txBody>
          <a:bodyPr wrap="square">
            <a:spAutoFit/>
          </a:bodyPr>
          <a:lstStyle/>
          <a:p>
            <a:pPr defTabSz="457200">
              <a:lnSpc>
                <a:spcPct val="150000"/>
              </a:lnSpc>
            </a:pPr>
            <a:endParaRPr lang="en-US" altLang="zh-CN" b="1" dirty="0">
              <a:latin typeface="微软雅黑" panose="020B0503020204020204" pitchFamily="34" charset="-122"/>
              <a:ea typeface="微软雅黑" panose="020B0503020204020204" pitchFamily="34" charset="-122"/>
            </a:endParaRPr>
          </a:p>
          <a:p>
            <a:pPr marL="285750" indent="-285750" defTabSz="457200">
              <a:lnSpc>
                <a:spcPct val="150000"/>
              </a:lnSpc>
              <a:buFont typeface="Wingdings" panose="05000000000000000000" pitchFamily="2" charset="2"/>
              <a:buChar char="n"/>
            </a:pPr>
            <a:r>
              <a:rPr lang="zh-CN" altLang="en-US" dirty="0">
                <a:latin typeface="微软雅黑" panose="020B0503020204020204" pitchFamily="34" charset="-122"/>
                <a:ea typeface="微软雅黑" panose="020B0503020204020204" pitchFamily="34" charset="-122"/>
              </a:rPr>
              <a:t>电子学系统实际部署在</a:t>
            </a:r>
            <a:r>
              <a:rPr lang="en-US" altLang="zh-CN" dirty="0">
                <a:latin typeface="微软雅黑" panose="020B0503020204020204" pitchFamily="34" charset="-122"/>
                <a:ea typeface="微软雅黑" panose="020B0503020204020204" pitchFamily="34" charset="-122"/>
              </a:rPr>
              <a:t>EAST</a:t>
            </a:r>
            <a:r>
              <a:rPr lang="zh-CN" altLang="en-US" dirty="0">
                <a:latin typeface="微软雅黑" panose="020B0503020204020204" pitchFamily="34" charset="-122"/>
                <a:ea typeface="微软雅黑" panose="020B0503020204020204" pitchFamily="34" charset="-122"/>
              </a:rPr>
              <a:t>诊断设备上，跟随等离子体实验，电子学系统工作正常，可顺利采集实验数据，可实时进行数据处理判断。在等离子体</a:t>
            </a:r>
            <a:r>
              <a:rPr lang="en-US" altLang="zh-CN" dirty="0">
                <a:latin typeface="微软雅黑" panose="020B0503020204020204" pitchFamily="34" charset="-122"/>
                <a:ea typeface="微软雅黑" panose="020B0503020204020204" pitchFamily="34" charset="-122"/>
              </a:rPr>
              <a:t>L-I-H</a:t>
            </a:r>
            <a:r>
              <a:rPr lang="zh-CN" altLang="en-US" dirty="0">
                <a:latin typeface="微软雅黑" panose="020B0503020204020204" pitchFamily="34" charset="-122"/>
                <a:ea typeface="微软雅黑" panose="020B0503020204020204" pitchFamily="34" charset="-122"/>
              </a:rPr>
              <a:t>运行模式转换阶段成功得到触发结果</a:t>
            </a:r>
            <a:r>
              <a:rPr lang="zh-CN" altLang="en-US" dirty="0"/>
              <a:t>。</a:t>
            </a:r>
            <a:endParaRPr lang="en-US" altLang="zh-CN" dirty="0"/>
          </a:p>
          <a:p>
            <a:pPr marL="285750" indent="-285750" defTabSz="457200">
              <a:lnSpc>
                <a:spcPct val="150000"/>
              </a:lnSpc>
              <a:buFont typeface="Wingdings" panose="05000000000000000000" pitchFamily="2" charset="2"/>
              <a:buChar char="n"/>
            </a:pPr>
            <a:r>
              <a:rPr lang="zh-CN" altLang="en-US" dirty="0">
                <a:latin typeface="微软雅黑" panose="020B0503020204020204" pitchFamily="34" charset="-122"/>
                <a:ea typeface="微软雅黑" panose="020B0503020204020204" pitchFamily="34" charset="-122"/>
              </a:rPr>
              <a:t>目前正在等待进一步的完整的反馈控制实验机会</a:t>
            </a:r>
            <a:endParaRPr lang="en-US" altLang="zh-CN" dirty="0">
              <a:latin typeface="微软雅黑" panose="020B0503020204020204" pitchFamily="34" charset="-122"/>
              <a:ea typeface="微软雅黑" panose="020B0503020204020204" pitchFamily="34" charset="-122"/>
            </a:endParaRPr>
          </a:p>
          <a:p>
            <a:pPr defTabSz="457200">
              <a:lnSpc>
                <a:spcPct val="150000"/>
              </a:lnSpc>
            </a:pPr>
            <a:endParaRPr lang="zh-CN" altLang="zh-CN" sz="1600" dirty="0">
              <a:latin typeface="微软雅黑" panose="020B0503020204020204" pitchFamily="34" charset="-122"/>
              <a:ea typeface="微软雅黑" panose="020B0503020204020204" pitchFamily="34" charset="-122"/>
            </a:endParaRPr>
          </a:p>
        </p:txBody>
      </p:sp>
      <p:pic>
        <p:nvPicPr>
          <p:cNvPr id="14" name="Picture 13">
            <a:extLst>
              <a:ext uri="{FF2B5EF4-FFF2-40B4-BE49-F238E27FC236}">
                <a16:creationId xmlns:a16="http://schemas.microsoft.com/office/drawing/2014/main" id="{4EBB1535-8B97-2581-9950-83767A79A65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01981" y="3501296"/>
            <a:ext cx="3025393" cy="2268158"/>
          </a:xfrm>
          <a:prstGeom prst="rect">
            <a:avLst/>
          </a:prstGeom>
        </p:spPr>
      </p:pic>
    </p:spTree>
    <p:extLst>
      <p:ext uri="{BB962C8B-B14F-4D97-AF65-F5344CB8AC3E}">
        <p14:creationId xmlns:p14="http://schemas.microsoft.com/office/powerpoint/2010/main" val="428154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050669"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21</a:t>
            </a:fld>
            <a:endParaRPr lang="zh-CN" altLang="en-US" dirty="0"/>
          </a:p>
        </p:txBody>
      </p:sp>
      <p:sp>
        <p:nvSpPr>
          <p:cNvPr id="6" name="标题 1"/>
          <p:cNvSpPr txBox="1"/>
          <p:nvPr/>
        </p:nvSpPr>
        <p:spPr>
          <a:xfrm>
            <a:off x="2152650" y="134335"/>
            <a:ext cx="7886700" cy="7174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zh-CN" altLang="en-US" sz="4000" b="1" dirty="0">
                <a:latin typeface="微软雅黑" panose="020B0503020204020204" pitchFamily="34" charset="-122"/>
                <a:ea typeface="微软雅黑" panose="020B0503020204020204" pitchFamily="34" charset="-122"/>
                <a:cs typeface="Arial" panose="020B0604020202020204" pitchFamily="34" charset="0"/>
              </a:rPr>
              <a:t>报告提纲</a:t>
            </a:r>
          </a:p>
        </p:txBody>
      </p:sp>
      <p:sp>
        <p:nvSpPr>
          <p:cNvPr id="16" name="内容占位符 2"/>
          <p:cNvSpPr txBox="1"/>
          <p:nvPr/>
        </p:nvSpPr>
        <p:spPr>
          <a:xfrm>
            <a:off x="551615" y="1124840"/>
            <a:ext cx="10656740" cy="36002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研究背景</a:t>
            </a: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系统设计</a:t>
            </a:r>
            <a:endParaRPr lang="en-US" altLang="zh-CN" sz="3200" b="1" dirty="0">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测试联调</a:t>
            </a:r>
            <a:endParaRPr lang="en-US" altLang="zh-CN" sz="3200" b="1" dirty="0">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总结展望</a:t>
            </a:r>
            <a:endParaRPr lang="en-US" altLang="zh-CN" sz="3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4293441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3"/>
          <p:cNvSpPr txBox="1"/>
          <p:nvPr/>
        </p:nvSpPr>
        <p:spPr>
          <a:xfrm>
            <a:off x="263595" y="116770"/>
            <a:ext cx="12024835" cy="7346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hangingPunct="1"/>
            <a:r>
              <a:rPr lang="zh-CN" altLang="en-US" sz="3600" b="1" dirty="0">
                <a:solidFill>
                  <a:schemeClr val="tx1"/>
                </a:solidFill>
                <a:latin typeface="微软雅黑" panose="020B0503020204020204" pitchFamily="34" charset="-122"/>
                <a:ea typeface="微软雅黑" panose="020B0503020204020204" pitchFamily="34" charset="-122"/>
                <a:cs typeface="Arial" panose="020B0604020202020204" pitchFamily="34" charset="0"/>
              </a:rPr>
              <a:t>总结展望</a:t>
            </a:r>
            <a:endParaRPr lang="zh-CN" altLang="en-US" sz="3600" dirty="0">
              <a:solidFill>
                <a:schemeClr val="tx1"/>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 name="矩形 11">
            <a:extLst>
              <a:ext uri="{FF2B5EF4-FFF2-40B4-BE49-F238E27FC236}">
                <a16:creationId xmlns:a16="http://schemas.microsoft.com/office/drawing/2014/main" id="{171A291D-5CB5-427A-B3F7-D047E878ADCD}"/>
              </a:ext>
            </a:extLst>
          </p:cNvPr>
          <p:cNvSpPr/>
          <p:nvPr/>
        </p:nvSpPr>
        <p:spPr>
          <a:xfrm>
            <a:off x="407605" y="908825"/>
            <a:ext cx="11016765" cy="2911182"/>
          </a:xfrm>
          <a:prstGeom prst="rect">
            <a:avLst/>
          </a:prstGeom>
        </p:spPr>
        <p:txBody>
          <a:bodyPr wrap="square">
            <a:spAutoFit/>
          </a:bodyPr>
          <a:lstStyle/>
          <a:p>
            <a:pPr defTabSz="457200">
              <a:lnSpc>
                <a:spcPct val="150000"/>
              </a:lnSpc>
            </a:pPr>
            <a:endParaRPr lang="en-US" altLang="zh-CN" b="1" dirty="0">
              <a:latin typeface="微软雅黑" panose="020B0503020204020204" pitchFamily="34" charset="-122"/>
              <a:ea typeface="微软雅黑" panose="020B0503020204020204" pitchFamily="34" charset="-122"/>
            </a:endParaRPr>
          </a:p>
          <a:p>
            <a:pPr marL="285750" indent="-285750" algn="just" defTabSz="457200">
              <a:lnSpc>
                <a:spcPct val="150000"/>
              </a:lnSpc>
              <a:buFont typeface="Wingdings" panose="05000000000000000000" pitchFamily="2" charset="2"/>
              <a:buChar char="n"/>
            </a:pPr>
            <a:r>
              <a:rPr lang="zh-CN" altLang="en-US" dirty="0">
                <a:latin typeface="微软雅黑" panose="020B0503020204020204" pitchFamily="34" charset="-122"/>
                <a:ea typeface="微软雅黑" panose="020B0503020204020204" pitchFamily="34" charset="-122"/>
              </a:rPr>
              <a:t>据实际研究需求，设计完善了</a:t>
            </a:r>
            <a:r>
              <a:rPr lang="en-US" altLang="zh-CN" dirty="0">
                <a:latin typeface="微软雅黑" panose="020B0503020204020204" pitchFamily="34" charset="-122"/>
                <a:ea typeface="微软雅黑" panose="020B0503020204020204" pitchFamily="34" charset="-122"/>
              </a:rPr>
              <a:t>EAST</a:t>
            </a:r>
            <a:r>
              <a:rPr lang="zh-CN" altLang="en-US" dirty="0">
                <a:latin typeface="微软雅黑" panose="020B0503020204020204" pitchFamily="34" charset="-122"/>
                <a:ea typeface="微软雅黑" panose="020B0503020204020204" pitchFamily="34" charset="-122"/>
              </a:rPr>
              <a:t>多普勒反射计的读出电子学系统，并对该系统进行了测试与联调。</a:t>
            </a:r>
          </a:p>
          <a:p>
            <a:pPr marL="285750" indent="-285750" algn="just" defTabSz="457200">
              <a:lnSpc>
                <a:spcPct val="150000"/>
              </a:lnSpc>
              <a:buFont typeface="Wingdings" panose="05000000000000000000" pitchFamily="2" charset="2"/>
              <a:buChar char="n"/>
            </a:pPr>
            <a:r>
              <a:rPr lang="zh-CN" altLang="en-US" dirty="0">
                <a:latin typeface="微软雅黑" panose="020B0503020204020204" pitchFamily="34" charset="-122"/>
                <a:ea typeface="微软雅黑" panose="020B0503020204020204" pitchFamily="34" charset="-122"/>
              </a:rPr>
              <a:t>本系统可对多普勒反射计信号做滤波放大、差分，模数转换和数据存储等处理，且利用</a:t>
            </a:r>
            <a:r>
              <a:rPr lang="en-US" altLang="zh-CN" dirty="0">
                <a:latin typeface="微软雅黑" panose="020B0503020204020204" pitchFamily="34" charset="-122"/>
                <a:ea typeface="微软雅黑" panose="020B0503020204020204" pitchFamily="34" charset="-122"/>
              </a:rPr>
              <a:t>FPGA</a:t>
            </a:r>
            <a:r>
              <a:rPr lang="zh-CN" altLang="en-US" dirty="0">
                <a:latin typeface="微软雅黑" panose="020B0503020204020204" pitchFamily="34" charset="-122"/>
                <a:ea typeface="微软雅黑" panose="020B0503020204020204" pitchFamily="34" charset="-122"/>
              </a:rPr>
              <a:t>实现了实时数据处理功能，可进行实时的</a:t>
            </a:r>
            <a:r>
              <a:rPr lang="en-US" altLang="zh-CN" dirty="0">
                <a:latin typeface="微软雅黑" panose="020B0503020204020204" pitchFamily="34" charset="-122"/>
                <a:ea typeface="微软雅黑" panose="020B0503020204020204" pitchFamily="34" charset="-122"/>
              </a:rPr>
              <a:t>I-H</a:t>
            </a:r>
            <a:r>
              <a:rPr lang="zh-CN" altLang="en-US" dirty="0">
                <a:latin typeface="微软雅黑" panose="020B0503020204020204" pitchFamily="34" charset="-122"/>
                <a:ea typeface="微软雅黑" panose="020B0503020204020204" pitchFamily="34" charset="-122"/>
              </a:rPr>
              <a:t>转换判断以及反馈。</a:t>
            </a:r>
          </a:p>
          <a:p>
            <a:pPr marL="285750" indent="-285750" algn="just" defTabSz="457200">
              <a:lnSpc>
                <a:spcPct val="150000"/>
              </a:lnSpc>
              <a:buFont typeface="Wingdings" panose="05000000000000000000" pitchFamily="2" charset="2"/>
              <a:buChar char="n"/>
            </a:pPr>
            <a:r>
              <a:rPr lang="zh-CN" altLang="en-US" dirty="0">
                <a:latin typeface="微软雅黑" panose="020B0503020204020204" pitchFamily="34" charset="-122"/>
                <a:ea typeface="微软雅黑" panose="020B0503020204020204" pitchFamily="34" charset="-122"/>
              </a:rPr>
              <a:t>未来考虑进一步优化系统设计。计划在</a:t>
            </a:r>
            <a:r>
              <a:rPr lang="en-US" altLang="zh-CN" dirty="0">
                <a:latin typeface="微软雅黑" panose="020B0503020204020204" pitchFamily="34" charset="-122"/>
                <a:ea typeface="微软雅黑" panose="020B0503020204020204" pitchFamily="34" charset="-122"/>
              </a:rPr>
              <a:t>EAST</a:t>
            </a:r>
            <a:r>
              <a:rPr lang="zh-CN" altLang="en-US" dirty="0">
                <a:latin typeface="微软雅黑" panose="020B0503020204020204" pitchFamily="34" charset="-122"/>
                <a:ea typeface="微软雅黑" panose="020B0503020204020204" pitchFamily="34" charset="-122"/>
              </a:rPr>
              <a:t>装置上部署开展实际反馈控制实验测试以验证本课题</a:t>
            </a:r>
            <a:r>
              <a:rPr lang="en-US" altLang="zh-CN" dirty="0">
                <a:latin typeface="微软雅黑" panose="020B0503020204020204" pitchFamily="34" charset="-122"/>
                <a:ea typeface="微软雅黑" panose="020B0503020204020204" pitchFamily="34" charset="-122"/>
              </a:rPr>
              <a:t>I-H</a:t>
            </a:r>
            <a:r>
              <a:rPr lang="zh-CN" altLang="en-US" dirty="0">
                <a:latin typeface="微软雅黑" panose="020B0503020204020204" pitchFamily="34" charset="-122"/>
                <a:ea typeface="微软雅黑" panose="020B0503020204020204" pitchFamily="34" charset="-122"/>
              </a:rPr>
              <a:t>模式判断方法的可行性，目前正在等待实验机会。</a:t>
            </a:r>
          </a:p>
          <a:p>
            <a:pPr marL="285750" indent="-285750" defTabSz="457200">
              <a:lnSpc>
                <a:spcPct val="150000"/>
              </a:lnSpc>
              <a:buFont typeface="Wingdings" panose="05000000000000000000" pitchFamily="2" charset="2"/>
              <a:buChar char="n"/>
            </a:pPr>
            <a:endParaRPr lang="zh-CN" altLang="zh-CN" sz="16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任意多边形 11"/>
          <p:cNvSpPr/>
          <p:nvPr>
            <p:custDataLst>
              <p:tags r:id="rId1"/>
            </p:custDataLst>
          </p:nvPr>
        </p:nvSpPr>
        <p:spPr bwMode="auto">
          <a:xfrm>
            <a:off x="6088064" y="951251"/>
            <a:ext cx="53975" cy="11113"/>
          </a:xfrm>
          <a:custGeom>
            <a:avLst/>
            <a:gdLst>
              <a:gd name="T0" fmla="*/ 28 w 28"/>
              <a:gd name="T1" fmla="*/ 3 h 6"/>
              <a:gd name="T2" fmla="*/ 24 w 28"/>
              <a:gd name="T3" fmla="*/ 6 h 6"/>
              <a:gd name="T4" fmla="*/ 4 w 28"/>
              <a:gd name="T5" fmla="*/ 6 h 6"/>
              <a:gd name="T6" fmla="*/ 0 w 28"/>
              <a:gd name="T7" fmla="*/ 3 h 6"/>
              <a:gd name="T8" fmla="*/ 0 w 28"/>
              <a:gd name="T9" fmla="*/ 3 h 6"/>
              <a:gd name="T10" fmla="*/ 4 w 28"/>
              <a:gd name="T11" fmla="*/ 0 h 6"/>
              <a:gd name="T12" fmla="*/ 24 w 28"/>
              <a:gd name="T13" fmla="*/ 0 h 6"/>
              <a:gd name="T14" fmla="*/ 28 w 28"/>
              <a:gd name="T15" fmla="*/ 3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6">
                <a:moveTo>
                  <a:pt x="28" y="3"/>
                </a:moveTo>
                <a:cubicBezTo>
                  <a:pt x="28" y="5"/>
                  <a:pt x="26" y="6"/>
                  <a:pt x="24" y="6"/>
                </a:cubicBezTo>
                <a:cubicBezTo>
                  <a:pt x="4" y="6"/>
                  <a:pt x="4" y="6"/>
                  <a:pt x="4" y="6"/>
                </a:cubicBezTo>
                <a:cubicBezTo>
                  <a:pt x="2" y="6"/>
                  <a:pt x="0" y="5"/>
                  <a:pt x="0" y="3"/>
                </a:cubicBezTo>
                <a:cubicBezTo>
                  <a:pt x="0" y="3"/>
                  <a:pt x="0" y="3"/>
                  <a:pt x="0" y="3"/>
                </a:cubicBezTo>
                <a:cubicBezTo>
                  <a:pt x="0" y="1"/>
                  <a:pt x="2" y="0"/>
                  <a:pt x="4" y="0"/>
                </a:cubicBezTo>
                <a:cubicBezTo>
                  <a:pt x="24" y="0"/>
                  <a:pt x="24" y="0"/>
                  <a:pt x="24" y="0"/>
                </a:cubicBezTo>
                <a:cubicBezTo>
                  <a:pt x="26" y="0"/>
                  <a:pt x="28" y="1"/>
                  <a:pt x="28" y="3"/>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1" hangingPunct="1">
              <a:lnSpc>
                <a:spcPct val="120000"/>
              </a:lnSpc>
              <a:defRPr/>
            </a:pPr>
            <a:endParaRPr sz="1350" noProof="1">
              <a:latin typeface="微软雅黑" panose="020B0503020204020204" pitchFamily="34" charset="-122"/>
              <a:ea typeface="微软雅黑" panose="020B0503020204020204" pitchFamily="34" charset="-122"/>
            </a:endParaRPr>
          </a:p>
        </p:txBody>
      </p:sp>
      <p:sp>
        <p:nvSpPr>
          <p:cNvPr id="33" name="任意多边形 32"/>
          <p:cNvSpPr/>
          <p:nvPr>
            <p:custDataLst>
              <p:tags r:id="rId2"/>
            </p:custDataLst>
          </p:nvPr>
        </p:nvSpPr>
        <p:spPr bwMode="auto">
          <a:xfrm>
            <a:off x="6102350" y="1279864"/>
            <a:ext cx="26988" cy="14287"/>
          </a:xfrm>
          <a:custGeom>
            <a:avLst/>
            <a:gdLst>
              <a:gd name="T0" fmla="*/ 14 w 14"/>
              <a:gd name="T1" fmla="*/ 4 h 7"/>
              <a:gd name="T2" fmla="*/ 10 w 14"/>
              <a:gd name="T3" fmla="*/ 7 h 7"/>
              <a:gd name="T4" fmla="*/ 4 w 14"/>
              <a:gd name="T5" fmla="*/ 7 h 7"/>
              <a:gd name="T6" fmla="*/ 0 w 14"/>
              <a:gd name="T7" fmla="*/ 4 h 7"/>
              <a:gd name="T8" fmla="*/ 0 w 14"/>
              <a:gd name="T9" fmla="*/ 4 h 7"/>
              <a:gd name="T10" fmla="*/ 4 w 14"/>
              <a:gd name="T11" fmla="*/ 0 h 7"/>
              <a:gd name="T12" fmla="*/ 10 w 14"/>
              <a:gd name="T13" fmla="*/ 0 h 7"/>
              <a:gd name="T14" fmla="*/ 14 w 14"/>
              <a:gd name="T15" fmla="*/ 4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7">
                <a:moveTo>
                  <a:pt x="14" y="4"/>
                </a:moveTo>
                <a:cubicBezTo>
                  <a:pt x="14" y="6"/>
                  <a:pt x="12" y="7"/>
                  <a:pt x="10" y="7"/>
                </a:cubicBezTo>
                <a:cubicBezTo>
                  <a:pt x="4" y="7"/>
                  <a:pt x="4" y="7"/>
                  <a:pt x="4" y="7"/>
                </a:cubicBezTo>
                <a:cubicBezTo>
                  <a:pt x="2" y="7"/>
                  <a:pt x="0" y="6"/>
                  <a:pt x="0" y="4"/>
                </a:cubicBezTo>
                <a:cubicBezTo>
                  <a:pt x="0" y="4"/>
                  <a:pt x="0" y="4"/>
                  <a:pt x="0" y="4"/>
                </a:cubicBezTo>
                <a:cubicBezTo>
                  <a:pt x="0" y="2"/>
                  <a:pt x="2" y="0"/>
                  <a:pt x="4" y="0"/>
                </a:cubicBezTo>
                <a:cubicBezTo>
                  <a:pt x="10" y="0"/>
                  <a:pt x="10" y="0"/>
                  <a:pt x="10" y="0"/>
                </a:cubicBezTo>
                <a:cubicBezTo>
                  <a:pt x="12" y="0"/>
                  <a:pt x="14" y="2"/>
                  <a:pt x="14" y="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eaLnBrk="1" hangingPunct="1">
              <a:lnSpc>
                <a:spcPct val="120000"/>
              </a:lnSpc>
              <a:defRPr/>
            </a:pPr>
            <a:endParaRPr sz="1350" noProof="1">
              <a:latin typeface="微软雅黑" panose="020B0503020204020204" pitchFamily="34" charset="-122"/>
              <a:ea typeface="微软雅黑" panose="020B0503020204020204" pitchFamily="34" charset="-122"/>
            </a:endParaRPr>
          </a:p>
        </p:txBody>
      </p:sp>
      <p:pic>
        <p:nvPicPr>
          <p:cNvPr id="54280" name="图片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9625" y="478175"/>
            <a:ext cx="43180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文本框 2"/>
          <p:cNvSpPr txBox="1"/>
          <p:nvPr/>
        </p:nvSpPr>
        <p:spPr>
          <a:xfrm>
            <a:off x="5015925" y="2967335"/>
            <a:ext cx="2769323" cy="923330"/>
          </a:xfrm>
          <a:prstGeom prst="rect">
            <a:avLst/>
          </a:prstGeom>
        </p:spPr>
        <p:txBody>
          <a:bodyPr vert="horz" wrap="square" lIns="0" tIns="0" rIns="0" bIns="0" rtlCol="0">
            <a:spAutoFit/>
          </a:bodyPr>
          <a:lstStyle>
            <a:defPPr>
              <a:defRPr lang="zh-CN"/>
            </a:defPPr>
            <a:lvl1pPr marL="12700" algn="l" defTabSz="914400" rtl="0" eaLnBrk="1" latinLnBrk="0" hangingPunct="1">
              <a:defRPr sz="3600" b="1" kern="1200" spc="35">
                <a:solidFill>
                  <a:schemeClr val="bg1"/>
                </a:solidFill>
                <a:latin typeface="微软雅黑" panose="020B0503020204020204" pitchFamily="34" charset="-122"/>
                <a:ea typeface="微软雅黑" panose="020B0503020204020204" pitchFamily="34" charset="-122"/>
                <a:cs typeface="Microsoft YaHei UI" panose="020B0503020204020204" charset="-122"/>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6000" dirty="0">
                <a:solidFill>
                  <a:schemeClr val="tx1"/>
                </a:solidFill>
                <a:latin typeface="Times New Roman" panose="02020603050405020304" pitchFamily="18" charset="0"/>
                <a:ea typeface="黑体" panose="02010609060101010101" pitchFamily="49" charset="-122"/>
                <a:cs typeface="Times New Roman" panose="02020603050405020304" pitchFamily="18" charset="0"/>
              </a:rPr>
              <a:t>谢谢！</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7"/>
          <p:cNvSpPr>
            <a:spLocks noChangeArrowheads="1"/>
          </p:cNvSpPr>
          <p:nvPr/>
        </p:nvSpPr>
        <p:spPr bwMode="auto">
          <a:xfrm>
            <a:off x="6672040" y="141286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
        <p:nvSpPr>
          <p:cNvPr id="40" name="文本框 39"/>
          <p:cNvSpPr txBox="1"/>
          <p:nvPr/>
        </p:nvSpPr>
        <p:spPr>
          <a:xfrm>
            <a:off x="6912480" y="4077045"/>
            <a:ext cx="4871915" cy="338554"/>
          </a:xfrm>
          <a:prstGeom prst="rect">
            <a:avLst/>
          </a:prstGeom>
          <a:noFill/>
        </p:spPr>
        <p:txBody>
          <a:bodyPr wrap="square" rtlCol="0">
            <a:spAutoFit/>
          </a:bodyPr>
          <a:lstStyle/>
          <a:p>
            <a:pPr algn="ctr"/>
            <a:r>
              <a:rPr lang="zh-CN" altLang="en-US" sz="1600" dirty="0">
                <a:solidFill>
                  <a:srgbClr val="0070C0"/>
                </a:solidFill>
                <a:latin typeface="微软雅黑" panose="020B0503020204020204" pitchFamily="34" charset="-122"/>
                <a:ea typeface="微软雅黑" panose="020B0503020204020204" pitchFamily="34" charset="-122"/>
              </a:rPr>
              <a:t>中国全超导托卡马克装置聚变实验装置（</a:t>
            </a:r>
            <a:r>
              <a:rPr lang="en-US" altLang="zh-CN" sz="1600" dirty="0">
                <a:solidFill>
                  <a:srgbClr val="0070C0"/>
                </a:solidFill>
                <a:latin typeface="微软雅黑" panose="020B0503020204020204" pitchFamily="34" charset="-122"/>
                <a:ea typeface="微软雅黑" panose="020B0503020204020204" pitchFamily="34" charset="-122"/>
              </a:rPr>
              <a:t>EAST</a:t>
            </a:r>
            <a:r>
              <a:rPr lang="zh-CN" altLang="en-US" sz="1600" b="1" dirty="0">
                <a:solidFill>
                  <a:srgbClr val="0070C0"/>
                </a:solidFill>
                <a:latin typeface="微软雅黑" panose="020B0503020204020204" pitchFamily="34" charset="-122"/>
                <a:ea typeface="微软雅黑" panose="020B0503020204020204" pitchFamily="34" charset="-122"/>
              </a:rPr>
              <a:t>）</a:t>
            </a:r>
          </a:p>
        </p:txBody>
      </p:sp>
      <p:sp>
        <p:nvSpPr>
          <p:cNvPr id="26" name="标题 13">
            <a:extLst>
              <a:ext uri="{FF2B5EF4-FFF2-40B4-BE49-F238E27FC236}">
                <a16:creationId xmlns:a16="http://schemas.microsoft.com/office/drawing/2014/main" id="{0E194092-ED72-43AA-9962-08927F17F73A}"/>
              </a:ext>
            </a:extLst>
          </p:cNvPr>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zh-CN" altLang="en-US" sz="3600" b="1" dirty="0">
                <a:latin typeface="微软雅黑" panose="020B0503020204020204" pitchFamily="34" charset="-122"/>
                <a:ea typeface="微软雅黑" panose="020B0503020204020204" pitchFamily="34" charset="-122"/>
              </a:rPr>
              <a:t>磁约束聚变与</a:t>
            </a:r>
            <a:r>
              <a:rPr lang="en-US" altLang="zh-CN" sz="3600" b="1" dirty="0">
                <a:latin typeface="微软雅黑" panose="020B0503020204020204" pitchFamily="34" charset="-122"/>
                <a:ea typeface="微软雅黑" panose="020B0503020204020204" pitchFamily="34" charset="-122"/>
              </a:rPr>
              <a:t>EAST</a:t>
            </a:r>
            <a:r>
              <a:rPr lang="zh-CN" altLang="en-US" sz="3600" b="1" dirty="0">
                <a:latin typeface="微软雅黑" panose="020B0503020204020204" pitchFamily="34" charset="-122"/>
                <a:ea typeface="微软雅黑" panose="020B0503020204020204" pitchFamily="34" charset="-122"/>
              </a:rPr>
              <a:t>装置</a:t>
            </a:r>
            <a:endParaRPr lang="zh-CN" altLang="en-US" sz="3600" b="1" dirty="0">
              <a:latin typeface="微软雅黑" panose="020B0503020204020204" pitchFamily="34" charset="-122"/>
              <a:ea typeface="微软雅黑" panose="020B0503020204020204" pitchFamily="34" charset="-122"/>
              <a:cs typeface="黑体" panose="02010609060101010101" pitchFamily="49" charset="-122"/>
            </a:endParaRPr>
          </a:p>
        </p:txBody>
      </p:sp>
      <p:pic>
        <p:nvPicPr>
          <p:cNvPr id="29" name="图片 13">
            <a:extLst>
              <a:ext uri="{FF2B5EF4-FFF2-40B4-BE49-F238E27FC236}">
                <a16:creationId xmlns:a16="http://schemas.microsoft.com/office/drawing/2014/main" id="{1C75CD5A-AAFC-4845-BD32-CAA19AE7704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104070" y="1007388"/>
            <a:ext cx="4021017" cy="2961650"/>
          </a:xfrm>
          <a:prstGeom prst="rect">
            <a:avLst/>
          </a:prstGeom>
          <a:noFill/>
          <a:ln>
            <a:noFill/>
          </a:ln>
        </p:spPr>
      </p:pic>
      <p:sp>
        <p:nvSpPr>
          <p:cNvPr id="30" name="矩形 11">
            <a:extLst>
              <a:ext uri="{FF2B5EF4-FFF2-40B4-BE49-F238E27FC236}">
                <a16:creationId xmlns:a16="http://schemas.microsoft.com/office/drawing/2014/main" id="{AF901EB8-CE9D-426B-BCD4-A1EB767E933F}"/>
              </a:ext>
            </a:extLst>
          </p:cNvPr>
          <p:cNvSpPr/>
          <p:nvPr/>
        </p:nvSpPr>
        <p:spPr>
          <a:xfrm>
            <a:off x="504035" y="4474775"/>
            <a:ext cx="5544385" cy="1895519"/>
          </a:xfrm>
          <a:prstGeom prst="rect">
            <a:avLst/>
          </a:prstGeom>
        </p:spPr>
        <p:txBody>
          <a:bodyPr wrap="square">
            <a:spAutoFit/>
          </a:bodyPr>
          <a:lstStyle/>
          <a:p>
            <a:pPr defTabSz="457200">
              <a:lnSpc>
                <a:spcPct val="150000"/>
              </a:lnSpc>
            </a:pPr>
            <a:r>
              <a:rPr lang="zh-CN" altLang="en-US" sz="1600" b="1" dirty="0">
                <a:latin typeface="微软雅黑" panose="020B0503020204020204" pitchFamily="34" charset="-122"/>
                <a:ea typeface="微软雅黑" panose="020B0503020204020204" pitchFamily="34" charset="-122"/>
              </a:rPr>
              <a:t>磁约束聚变（</a:t>
            </a:r>
            <a:r>
              <a:rPr lang="en-US" altLang="zh-CN" sz="1600" b="1" dirty="0">
                <a:latin typeface="微软雅黑" panose="020B0503020204020204" pitchFamily="34" charset="-122"/>
                <a:ea typeface="微软雅黑" panose="020B0503020204020204" pitchFamily="34" charset="-122"/>
              </a:rPr>
              <a:t>MCF</a:t>
            </a:r>
            <a:r>
              <a:rPr lang="zh-CN" altLang="en-US" sz="1600" b="1" dirty="0">
                <a:latin typeface="微软雅黑" panose="020B0503020204020204" pitchFamily="34" charset="-122"/>
                <a:ea typeface="微软雅黑" panose="020B0503020204020204" pitchFamily="34" charset="-122"/>
              </a:rPr>
              <a:t>，</a:t>
            </a:r>
            <a:r>
              <a:rPr lang="en-US" altLang="zh-CN" sz="1600" b="1" dirty="0">
                <a:latin typeface="微软雅黑" panose="020B0503020204020204" pitchFamily="34" charset="-122"/>
                <a:ea typeface="微软雅黑" panose="020B0503020204020204" pitchFamily="34" charset="-122"/>
              </a:rPr>
              <a:t>Magnetic Confinement Fusion</a:t>
            </a:r>
            <a:r>
              <a:rPr lang="zh-CN" altLang="en-US" sz="1600" b="1" dirty="0">
                <a:latin typeface="微软雅黑" panose="020B0503020204020204" pitchFamily="34" charset="-122"/>
                <a:ea typeface="微软雅黑" panose="020B0503020204020204" pitchFamily="34" charset="-122"/>
              </a:rPr>
              <a:t>）</a:t>
            </a:r>
            <a:endParaRPr lang="en-US" altLang="zh-CN" sz="1600" b="1" dirty="0">
              <a:latin typeface="微软雅黑" panose="020B0503020204020204" pitchFamily="34" charset="-122"/>
              <a:ea typeface="微软雅黑" panose="020B0503020204020204" pitchFamily="34" charset="-122"/>
            </a:endParaRPr>
          </a:p>
          <a:p>
            <a:pPr marL="285750" indent="-285750"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用强磁场约束高温等离子体，带电等离子体粒子沿磁力线运动，把高温等离子体束缚在真空腔内部，隔绝装置壁以维持长时高温</a:t>
            </a:r>
            <a:endParaRPr lang="en-US" altLang="zh-CN" sz="1600" dirty="0">
              <a:latin typeface="微软雅黑" panose="020B0503020204020204" pitchFamily="34" charset="-122"/>
              <a:ea typeface="微软雅黑" panose="020B0503020204020204" pitchFamily="34" charset="-122"/>
            </a:endParaRPr>
          </a:p>
          <a:p>
            <a:pPr marL="285750" indent="-285750"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代表装置：托卡马克、仿星器</a:t>
            </a:r>
            <a:endParaRPr lang="zh-CN" altLang="zh-CN" sz="1600" dirty="0">
              <a:latin typeface="微软雅黑" panose="020B0503020204020204" pitchFamily="34" charset="-122"/>
              <a:ea typeface="微软雅黑" panose="020B0503020204020204" pitchFamily="34" charset="-122"/>
            </a:endParaRPr>
          </a:p>
        </p:txBody>
      </p:sp>
      <p:pic>
        <p:nvPicPr>
          <p:cNvPr id="31" name="Picture 6" descr="image">
            <a:extLst>
              <a:ext uri="{FF2B5EF4-FFF2-40B4-BE49-F238E27FC236}">
                <a16:creationId xmlns:a16="http://schemas.microsoft.com/office/drawing/2014/main" id="{A131AA88-D2E7-49E6-8F14-BEB578F2B8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641" y="1007388"/>
            <a:ext cx="3948866" cy="2961650"/>
          </a:xfrm>
          <a:prstGeom prst="rect">
            <a:avLst/>
          </a:prstGeom>
          <a:noFill/>
          <a:extLst>
            <a:ext uri="{909E8E84-426E-40DD-AFC4-6F175D3DCCD1}">
              <a14:hiddenFill xmlns:a14="http://schemas.microsoft.com/office/drawing/2010/main">
                <a:solidFill>
                  <a:srgbClr val="FFFFFF"/>
                </a:solidFill>
              </a14:hiddenFill>
            </a:ext>
          </a:extLst>
        </p:spPr>
      </p:pic>
      <p:sp>
        <p:nvSpPr>
          <p:cNvPr id="32" name="文本框 22">
            <a:extLst>
              <a:ext uri="{FF2B5EF4-FFF2-40B4-BE49-F238E27FC236}">
                <a16:creationId xmlns:a16="http://schemas.microsoft.com/office/drawing/2014/main" id="{1AC08162-3826-4A94-878D-F3B02D064741}"/>
              </a:ext>
            </a:extLst>
          </p:cNvPr>
          <p:cNvSpPr txBox="1"/>
          <p:nvPr/>
        </p:nvSpPr>
        <p:spPr>
          <a:xfrm>
            <a:off x="1487680" y="4077045"/>
            <a:ext cx="3032121" cy="338554"/>
          </a:xfrm>
          <a:prstGeom prst="rect">
            <a:avLst/>
          </a:prstGeom>
          <a:noFill/>
        </p:spPr>
        <p:txBody>
          <a:bodyPr wrap="square">
            <a:spAutoFit/>
          </a:bodyPr>
          <a:lstStyle/>
          <a:p>
            <a:r>
              <a:rPr lang="zh-CN" altLang="en-US" sz="1600" dirty="0">
                <a:solidFill>
                  <a:schemeClr val="accent1">
                    <a:lumMod val="75000"/>
                  </a:schemeClr>
                </a:solidFill>
                <a:latin typeface="微软雅黑" panose="020B0503020204020204" pitchFamily="34" charset="-122"/>
                <a:ea typeface="微软雅黑" panose="020B0503020204020204" pitchFamily="34" charset="-122"/>
              </a:rPr>
              <a:t>中国准环对称仿星器 </a:t>
            </a:r>
            <a:r>
              <a:rPr lang="en-US" altLang="zh-CN" sz="1600" dirty="0">
                <a:solidFill>
                  <a:schemeClr val="accent1">
                    <a:lumMod val="75000"/>
                  </a:schemeClr>
                </a:solidFill>
                <a:latin typeface="微软雅黑" panose="020B0503020204020204" pitchFamily="34" charset="-122"/>
                <a:ea typeface="微软雅黑" panose="020B0503020204020204" pitchFamily="34" charset="-122"/>
              </a:rPr>
              <a:t>(CFQS)</a:t>
            </a:r>
            <a:endParaRPr lang="zh-CN" altLang="en-US" sz="1600" dirty="0">
              <a:solidFill>
                <a:schemeClr val="accent1">
                  <a:lumMod val="75000"/>
                </a:schemeClr>
              </a:solidFill>
            </a:endParaRPr>
          </a:p>
        </p:txBody>
      </p:sp>
      <p:sp>
        <p:nvSpPr>
          <p:cNvPr id="33" name="矩形 11">
            <a:extLst>
              <a:ext uri="{FF2B5EF4-FFF2-40B4-BE49-F238E27FC236}">
                <a16:creationId xmlns:a16="http://schemas.microsoft.com/office/drawing/2014/main" id="{2C448F75-2420-4875-BF20-566353DF7FAD}"/>
              </a:ext>
            </a:extLst>
          </p:cNvPr>
          <p:cNvSpPr/>
          <p:nvPr/>
        </p:nvSpPr>
        <p:spPr>
          <a:xfrm>
            <a:off x="6528030" y="4437070"/>
            <a:ext cx="5544385" cy="1895519"/>
          </a:xfrm>
          <a:prstGeom prst="rect">
            <a:avLst/>
          </a:prstGeom>
        </p:spPr>
        <p:txBody>
          <a:bodyPr wrap="square">
            <a:spAutoFit/>
          </a:bodyPr>
          <a:lstStyle/>
          <a:p>
            <a:pPr defTabSz="457200">
              <a:lnSpc>
                <a:spcPct val="150000"/>
              </a:lnSpc>
            </a:pPr>
            <a:r>
              <a:rPr lang="en-US" altLang="zh-CN" sz="1600" b="1" dirty="0">
                <a:latin typeface="微软雅黑" panose="020B0503020204020204" pitchFamily="34" charset="-122"/>
                <a:ea typeface="微软雅黑" panose="020B0503020204020204" pitchFamily="34" charset="-122"/>
              </a:rPr>
              <a:t>Tokamak</a:t>
            </a:r>
            <a:r>
              <a:rPr lang="zh-CN" altLang="en-US" sz="1600" b="1" dirty="0">
                <a:latin typeface="微软雅黑" panose="020B0503020204020204" pitchFamily="34" charset="-122"/>
                <a:ea typeface="微软雅黑" panose="020B0503020204020204" pitchFamily="34" charset="-122"/>
              </a:rPr>
              <a:t>与</a:t>
            </a:r>
            <a:r>
              <a:rPr lang="en-US" altLang="zh-CN" sz="1600" b="1" dirty="0">
                <a:latin typeface="微软雅黑" panose="020B0503020204020204" pitchFamily="34" charset="-122"/>
                <a:ea typeface="微软雅黑" panose="020B0503020204020204" pitchFamily="34" charset="-122"/>
              </a:rPr>
              <a:t>EAST</a:t>
            </a:r>
            <a:r>
              <a:rPr lang="zh-CN" altLang="en-US" sz="1600" b="1" dirty="0">
                <a:latin typeface="微软雅黑" panose="020B0503020204020204" pitchFamily="34" charset="-122"/>
                <a:ea typeface="微软雅黑" panose="020B0503020204020204" pitchFamily="34" charset="-122"/>
              </a:rPr>
              <a:t>装置</a:t>
            </a:r>
            <a:endParaRPr lang="en-US" altLang="zh-CN" sz="1600" b="1" dirty="0">
              <a:latin typeface="微软雅黑" panose="020B0503020204020204" pitchFamily="34" charset="-122"/>
              <a:ea typeface="微软雅黑" panose="020B0503020204020204" pitchFamily="34" charset="-122"/>
            </a:endParaRPr>
          </a:p>
          <a:p>
            <a:pPr marL="285750" indent="-285750"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托卡马克（</a:t>
            </a:r>
            <a:r>
              <a:rPr lang="en-US" altLang="zh-CN" sz="1600" dirty="0">
                <a:latin typeface="微软雅黑" panose="020B0503020204020204" pitchFamily="34" charset="-122"/>
                <a:ea typeface="微软雅黑" panose="020B0503020204020204" pitchFamily="34" charset="-122"/>
              </a:rPr>
              <a:t>Tokamak</a:t>
            </a:r>
            <a:r>
              <a:rPr lang="zh-CN" altLang="en-US" sz="1600" dirty="0">
                <a:latin typeface="微软雅黑" panose="020B0503020204020204" pitchFamily="34" charset="-122"/>
                <a:ea typeface="微软雅黑" panose="020B0503020204020204" pitchFamily="34" charset="-122"/>
              </a:rPr>
              <a:t>）是目前被公认为技术最成熟、最具工程化前景的磁约束可控核聚变装置</a:t>
            </a:r>
          </a:p>
          <a:p>
            <a:pPr marL="285750" indent="-285750"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东方超环</a:t>
            </a:r>
            <a:r>
              <a:rPr lang="en-US" altLang="zh-CN" sz="1600" dirty="0">
                <a:latin typeface="微软雅黑" panose="020B0503020204020204" pitchFamily="34" charset="-122"/>
                <a:ea typeface="微软雅黑" panose="020B0503020204020204" pitchFamily="34" charset="-122"/>
              </a:rPr>
              <a:t>(EAST)</a:t>
            </a:r>
            <a:r>
              <a:rPr lang="zh-CN" altLang="en-US" sz="1600" dirty="0">
                <a:latin typeface="微软雅黑" panose="020B0503020204020204" pitchFamily="34" charset="-122"/>
                <a:ea typeface="微软雅黑" panose="020B0503020204020204" pitchFamily="34" charset="-122"/>
              </a:rPr>
              <a:t>：世界首个全超导托卡马克，为核聚变基础研究提供了世界一流的实验平台</a:t>
            </a:r>
          </a:p>
        </p:txBody>
      </p:sp>
    </p:spTree>
    <p:extLst>
      <p:ext uri="{BB962C8B-B14F-4D97-AF65-F5344CB8AC3E}">
        <p14:creationId xmlns:p14="http://schemas.microsoft.com/office/powerpoint/2010/main" val="601975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4</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zh-CN" altLang="en-US" sz="3600" b="1" dirty="0">
                <a:latin typeface="微软雅黑" panose="020B0503020204020204" pitchFamily="34" charset="-122"/>
                <a:ea typeface="微软雅黑" panose="020B0503020204020204" pitchFamily="34" charset="-122"/>
              </a:rPr>
              <a:t>磁约束聚变研究挑战</a:t>
            </a:r>
            <a:endParaRPr lang="zh-CN" altLang="en-US" sz="3600" b="1" dirty="0">
              <a:latin typeface="微软雅黑" panose="020B0503020204020204" pitchFamily="34" charset="-122"/>
              <a:ea typeface="微软雅黑" panose="020B0503020204020204" pitchFamily="34" charset="-122"/>
              <a:cs typeface="黑体" panose="02010609060101010101" pitchFamily="49" charset="-122"/>
            </a:endParaRPr>
          </a:p>
        </p:txBody>
      </p:sp>
      <p:pic>
        <p:nvPicPr>
          <p:cNvPr id="3" name="Picture 2">
            <a:extLst>
              <a:ext uri="{FF2B5EF4-FFF2-40B4-BE49-F238E27FC236}">
                <a16:creationId xmlns:a16="http://schemas.microsoft.com/office/drawing/2014/main" id="{6A4827FD-C5A3-4FCA-8997-BC008A700305}"/>
              </a:ext>
            </a:extLst>
          </p:cNvPr>
          <p:cNvPicPr>
            <a:picLocks/>
          </p:cNvPicPr>
          <p:nvPr/>
        </p:nvPicPr>
        <p:blipFill rotWithShape="1">
          <a:blip r:embed="rId3"/>
          <a:srcRect l="5173" t="4537" r="55171" b="10846"/>
          <a:stretch/>
        </p:blipFill>
        <p:spPr>
          <a:xfrm>
            <a:off x="6960060" y="1340855"/>
            <a:ext cx="2376165" cy="3049681"/>
          </a:xfrm>
          <a:prstGeom prst="rect">
            <a:avLst/>
          </a:prstGeom>
        </p:spPr>
      </p:pic>
      <p:pic>
        <p:nvPicPr>
          <p:cNvPr id="9" name="Picture 8">
            <a:extLst>
              <a:ext uri="{FF2B5EF4-FFF2-40B4-BE49-F238E27FC236}">
                <a16:creationId xmlns:a16="http://schemas.microsoft.com/office/drawing/2014/main" id="{5CBB574E-F0D1-459C-A072-64BBE68B8161}"/>
              </a:ext>
            </a:extLst>
          </p:cNvPr>
          <p:cNvPicPr>
            <a:picLocks noChangeAspect="1"/>
          </p:cNvPicPr>
          <p:nvPr/>
        </p:nvPicPr>
        <p:blipFill rotWithShape="1">
          <a:blip r:embed="rId3"/>
          <a:srcRect l="58621" t="3022" r="3448" b="6316"/>
          <a:stretch/>
        </p:blipFill>
        <p:spPr>
          <a:xfrm>
            <a:off x="9552240" y="1340855"/>
            <a:ext cx="2236434" cy="3049681"/>
          </a:xfrm>
          <a:prstGeom prst="rect">
            <a:avLst/>
          </a:prstGeom>
        </p:spPr>
      </p:pic>
      <p:sp>
        <p:nvSpPr>
          <p:cNvPr id="10" name="文本框 50">
            <a:extLst>
              <a:ext uri="{FF2B5EF4-FFF2-40B4-BE49-F238E27FC236}">
                <a16:creationId xmlns:a16="http://schemas.microsoft.com/office/drawing/2014/main" id="{241AD44E-33F0-4D5D-9EC3-84E54ECA22E0}"/>
              </a:ext>
            </a:extLst>
          </p:cNvPr>
          <p:cNvSpPr txBox="1"/>
          <p:nvPr/>
        </p:nvSpPr>
        <p:spPr>
          <a:xfrm>
            <a:off x="7723583" y="4581080"/>
            <a:ext cx="3556777" cy="338554"/>
          </a:xfrm>
          <a:prstGeom prst="rect">
            <a:avLst/>
          </a:prstGeom>
          <a:noFill/>
        </p:spPr>
        <p:txBody>
          <a:bodyPr wrap="square" rtlCol="0">
            <a:spAutoFit/>
          </a:bodyPr>
          <a:lstStyle/>
          <a:p>
            <a:pPr algn="ctr"/>
            <a:r>
              <a:rPr lang="en-US" altLang="zh-CN" sz="1600" dirty="0">
                <a:solidFill>
                  <a:srgbClr val="0070C0"/>
                </a:solidFill>
                <a:latin typeface="微软雅黑" panose="020B0503020204020204" pitchFamily="34" charset="-122"/>
                <a:ea typeface="微软雅黑" panose="020B0503020204020204" pitchFamily="34" charset="-122"/>
              </a:rPr>
              <a:t>EAST</a:t>
            </a:r>
            <a:r>
              <a:rPr lang="zh-CN" altLang="en-US" sz="1600" dirty="0">
                <a:solidFill>
                  <a:srgbClr val="0070C0"/>
                </a:solidFill>
                <a:latin typeface="微软雅黑" panose="020B0503020204020204" pitchFamily="34" charset="-122"/>
                <a:ea typeface="微软雅黑" panose="020B0503020204020204" pitchFamily="34" charset="-122"/>
              </a:rPr>
              <a:t>高约束模等离子体运行现场画面</a:t>
            </a:r>
          </a:p>
        </p:txBody>
      </p:sp>
      <p:sp>
        <p:nvSpPr>
          <p:cNvPr id="13" name="矩形 11">
            <a:extLst>
              <a:ext uri="{FF2B5EF4-FFF2-40B4-BE49-F238E27FC236}">
                <a16:creationId xmlns:a16="http://schemas.microsoft.com/office/drawing/2014/main" id="{B015F3B2-FD46-401E-B14F-3181E5A76FC2}"/>
              </a:ext>
            </a:extLst>
          </p:cNvPr>
          <p:cNvSpPr/>
          <p:nvPr/>
        </p:nvSpPr>
        <p:spPr>
          <a:xfrm>
            <a:off x="356582" y="1196845"/>
            <a:ext cx="6099443" cy="3419013"/>
          </a:xfrm>
          <a:prstGeom prst="rect">
            <a:avLst/>
          </a:prstGeom>
        </p:spPr>
        <p:txBody>
          <a:bodyPr wrap="square">
            <a:spAutoFit/>
          </a:bodyPr>
          <a:lstStyle/>
          <a:p>
            <a:pPr defTabSz="457200">
              <a:lnSpc>
                <a:spcPct val="150000"/>
              </a:lnSpc>
            </a:pPr>
            <a:r>
              <a:rPr lang="zh-CN" altLang="en-US" b="1" dirty="0">
                <a:latin typeface="微软雅黑" panose="020B0503020204020204" pitchFamily="34" charset="-122"/>
                <a:ea typeface="微软雅黑" panose="020B0503020204020204" pitchFamily="34" charset="-122"/>
              </a:rPr>
              <a:t>等离子体约束模式</a:t>
            </a:r>
          </a:p>
          <a:p>
            <a:pPr marL="285750" indent="-285750" algn="just"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增强约束模（</a:t>
            </a:r>
            <a:r>
              <a:rPr lang="en-US" altLang="zh-CN" sz="1600" dirty="0">
                <a:latin typeface="微软雅黑" panose="020B0503020204020204" pitchFamily="34" charset="-122"/>
                <a:ea typeface="微软雅黑" panose="020B0503020204020204" pitchFamily="34" charset="-122"/>
              </a:rPr>
              <a:t>I-mode)</a:t>
            </a:r>
            <a:r>
              <a:rPr lang="zh-CN" altLang="en-US" sz="1600" dirty="0">
                <a:latin typeface="微软雅黑" panose="020B0503020204020204" pitchFamily="34" charset="-122"/>
                <a:ea typeface="微软雅黑" panose="020B0503020204020204" pitchFamily="34" charset="-122"/>
              </a:rPr>
              <a:t>：一种</a:t>
            </a:r>
            <a:r>
              <a:rPr lang="zh-CN" altLang="en-US" sz="1600" dirty="0">
                <a:solidFill>
                  <a:schemeClr val="accent2">
                    <a:lumMod val="75000"/>
                  </a:schemeClr>
                </a:solidFill>
                <a:latin typeface="微软雅黑" panose="020B0503020204020204" pitchFamily="34" charset="-122"/>
                <a:ea typeface="微软雅黑" panose="020B0503020204020204" pitchFamily="34" charset="-122"/>
              </a:rPr>
              <a:t>理想的高性能模式</a:t>
            </a:r>
            <a:r>
              <a:rPr lang="zh-CN" altLang="en-US" sz="1600" dirty="0">
                <a:latin typeface="微软雅黑" panose="020B0503020204020204" pitchFamily="34" charset="-122"/>
                <a:ea typeface="微软雅黑" panose="020B0503020204020204" pitchFamily="34" charset="-122"/>
              </a:rPr>
              <a:t>，优势在于完全无周期性的不稳定爆发模式边界局域模</a:t>
            </a:r>
            <a:r>
              <a:rPr lang="en-US" sz="1600" dirty="0">
                <a:latin typeface="微软雅黑" panose="020B0503020204020204" pitchFamily="34" charset="-122"/>
                <a:ea typeface="微软雅黑" panose="020B0503020204020204" pitchFamily="34" charset="-122"/>
              </a:rPr>
              <a:t>(ELM) </a:t>
            </a:r>
            <a:r>
              <a:rPr lang="zh-CN" altLang="en-US" sz="1600" dirty="0">
                <a:latin typeface="微软雅黑" panose="020B0503020204020204" pitchFamily="34" charset="-122"/>
                <a:ea typeface="微软雅黑" panose="020B0503020204020204" pitchFamily="34" charset="-122"/>
              </a:rPr>
              <a:t>，可避免材料损伤风险，但</a:t>
            </a:r>
            <a:r>
              <a:rPr lang="en-US" altLang="zh-CN" sz="1600" dirty="0">
                <a:latin typeface="微软雅黑" panose="020B0503020204020204" pitchFamily="34" charset="-122"/>
                <a:ea typeface="微软雅黑" panose="020B0503020204020204" pitchFamily="34" charset="-122"/>
              </a:rPr>
              <a:t>I-mode</a:t>
            </a:r>
            <a:r>
              <a:rPr lang="zh-CN" altLang="en-US" sz="1600" dirty="0">
                <a:latin typeface="微软雅黑" panose="020B0503020204020204" pitchFamily="34" charset="-122"/>
                <a:ea typeface="微软雅黑" panose="020B0503020204020204" pitchFamily="34" charset="-122"/>
              </a:rPr>
              <a:t>易受外部扰动影响</a:t>
            </a:r>
            <a:r>
              <a:rPr lang="zh-CN" altLang="en-US" sz="1600" dirty="0">
                <a:solidFill>
                  <a:schemeClr val="accent2">
                    <a:lumMod val="75000"/>
                  </a:schemeClr>
                </a:solidFill>
                <a:latin typeface="微软雅黑" panose="020B0503020204020204" pitchFamily="34" charset="-122"/>
                <a:ea typeface="微软雅黑" panose="020B0503020204020204" pitchFamily="34" charset="-122"/>
              </a:rPr>
              <a:t>自发转换</a:t>
            </a:r>
            <a:r>
              <a:rPr lang="zh-CN" altLang="en-US" sz="1600" dirty="0">
                <a:latin typeface="微软雅黑" panose="020B0503020204020204" pitchFamily="34" charset="-122"/>
                <a:ea typeface="微软雅黑" panose="020B0503020204020204" pitchFamily="34" charset="-122"/>
              </a:rPr>
              <a:t>为</a:t>
            </a:r>
            <a:r>
              <a:rPr lang="en-US" altLang="zh-CN" sz="1600" dirty="0">
                <a:latin typeface="微软雅黑" panose="020B0503020204020204" pitchFamily="34" charset="-122"/>
                <a:ea typeface="微软雅黑" panose="020B0503020204020204" pitchFamily="34" charset="-122"/>
              </a:rPr>
              <a:t>H-mode</a:t>
            </a:r>
          </a:p>
          <a:p>
            <a:pPr marL="285750" indent="-285750" algn="just"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高约束模（</a:t>
            </a:r>
            <a:r>
              <a:rPr lang="en-US" altLang="zh-CN" sz="1600" dirty="0">
                <a:latin typeface="微软雅黑" panose="020B0503020204020204" pitchFamily="34" charset="-122"/>
                <a:ea typeface="微软雅黑" panose="020B0503020204020204" pitchFamily="34" charset="-122"/>
              </a:rPr>
              <a:t>H-mode)</a:t>
            </a:r>
            <a:r>
              <a:rPr lang="zh-CN" altLang="en-US" sz="1600" dirty="0">
                <a:latin typeface="微软雅黑" panose="020B0503020204020204" pitchFamily="34" charset="-122"/>
                <a:ea typeface="微软雅黑" panose="020B0503020204020204" pitchFamily="34" charset="-122"/>
              </a:rPr>
              <a:t>：磁约束聚变研究中主流的高性能等离子体运行模式，但存在</a:t>
            </a:r>
            <a:r>
              <a:rPr lang="en-US" altLang="zh-CN" sz="1600" dirty="0">
                <a:latin typeface="微软雅黑" panose="020B0503020204020204" pitchFamily="34" charset="-122"/>
                <a:ea typeface="微软雅黑" panose="020B0503020204020204" pitchFamily="34" charset="-122"/>
              </a:rPr>
              <a:t>ELM</a:t>
            </a:r>
            <a:r>
              <a:rPr lang="zh-CN" altLang="en-US" sz="1600" dirty="0">
                <a:latin typeface="微软雅黑" panose="020B0503020204020204" pitchFamily="34" charset="-122"/>
                <a:ea typeface="微软雅黑" panose="020B0503020204020204" pitchFamily="34" charset="-122"/>
              </a:rPr>
              <a:t>模，会给实验带来热冲击问题，造成器壁材料损伤</a:t>
            </a:r>
            <a:endParaRPr lang="en-US" altLang="zh-CN" sz="1600" dirty="0">
              <a:latin typeface="微软雅黑" panose="020B0503020204020204" pitchFamily="34" charset="-122"/>
              <a:ea typeface="微软雅黑" panose="020B0503020204020204" pitchFamily="34" charset="-122"/>
            </a:endParaRPr>
          </a:p>
          <a:p>
            <a:pPr marL="285750" indent="-285750" algn="just" defTabSz="457200">
              <a:lnSpc>
                <a:spcPct val="150000"/>
              </a:lnSpc>
              <a:buFont typeface="Wingdings" panose="05000000000000000000" pitchFamily="2" charset="2"/>
              <a:buChar char="n"/>
            </a:pPr>
            <a:r>
              <a:rPr lang="zh-CN" altLang="en-US" sz="1600" dirty="0">
                <a:latin typeface="微软雅黑" panose="020B0503020204020204" pitchFamily="34" charset="-122"/>
                <a:ea typeface="微软雅黑" panose="020B0503020204020204" pitchFamily="34" charset="-122"/>
              </a:rPr>
              <a:t>其他约束模式：低约束模式</a:t>
            </a:r>
            <a:r>
              <a:rPr lang="en-US" altLang="zh-CN" sz="1600" dirty="0">
                <a:latin typeface="微软雅黑" panose="020B0503020204020204" pitchFamily="34" charset="-122"/>
                <a:ea typeface="微软雅黑" panose="020B0503020204020204" pitchFamily="34" charset="-122"/>
              </a:rPr>
              <a:t>(L-mode)</a:t>
            </a:r>
            <a:r>
              <a:rPr lang="zh-CN" altLang="en-US" sz="1600" dirty="0">
                <a:latin typeface="微软雅黑" panose="020B0503020204020204" pitchFamily="34" charset="-122"/>
                <a:ea typeface="微软雅黑" panose="020B0503020204020204" pitchFamily="34" charset="-122"/>
              </a:rPr>
              <a:t>、改善</a:t>
            </a:r>
            <a:r>
              <a:rPr lang="en-US" altLang="zh-CN" sz="1600" dirty="0">
                <a:latin typeface="微软雅黑" panose="020B0503020204020204" pitchFamily="34" charset="-122"/>
                <a:ea typeface="微软雅黑" panose="020B0503020204020204" pitchFamily="34" charset="-122"/>
              </a:rPr>
              <a:t>L</a:t>
            </a:r>
            <a:r>
              <a:rPr lang="zh-CN" altLang="en-US" sz="1600" dirty="0">
                <a:latin typeface="微软雅黑" panose="020B0503020204020204" pitchFamily="34" charset="-122"/>
                <a:ea typeface="微软雅黑" panose="020B0503020204020204" pitchFamily="34" charset="-122"/>
              </a:rPr>
              <a:t>模、欧姆加热等离子体等</a:t>
            </a:r>
          </a:p>
        </p:txBody>
      </p:sp>
      <p:sp>
        <p:nvSpPr>
          <p:cNvPr id="14" name="矩形 11">
            <a:extLst>
              <a:ext uri="{FF2B5EF4-FFF2-40B4-BE49-F238E27FC236}">
                <a16:creationId xmlns:a16="http://schemas.microsoft.com/office/drawing/2014/main" id="{701B4DC7-1A9F-42B6-85CE-A2C40C1CFFFC}"/>
              </a:ext>
            </a:extLst>
          </p:cNvPr>
          <p:cNvSpPr/>
          <p:nvPr/>
        </p:nvSpPr>
        <p:spPr>
          <a:xfrm>
            <a:off x="369007" y="5351173"/>
            <a:ext cx="10917194" cy="879087"/>
          </a:xfrm>
          <a:prstGeom prst="rect">
            <a:avLst/>
          </a:prstGeom>
        </p:spPr>
        <p:txBody>
          <a:bodyPr wrap="square">
            <a:spAutoFit/>
          </a:bodyPr>
          <a:lstStyle/>
          <a:p>
            <a:pPr marL="285750" indent="-285750" defTabSz="457200">
              <a:lnSpc>
                <a:spcPct val="150000"/>
              </a:lnSpc>
              <a:buFont typeface="Wingdings" panose="05000000000000000000" pitchFamily="2" charset="2"/>
              <a:buChar char="n"/>
            </a:pPr>
            <a:r>
              <a:rPr lang="zh-CN" kern="1200" dirty="0">
                <a:solidFill>
                  <a:srgbClr val="000000"/>
                </a:solidFill>
                <a:effectLst/>
                <a:latin typeface="微软雅黑" panose="020B0503020204020204" pitchFamily="34" charset="-122"/>
                <a:ea typeface="微软雅黑" panose="020B0503020204020204" pitchFamily="34" charset="-122"/>
                <a:cs typeface="+mn-cs"/>
              </a:rPr>
              <a:t>实际科研需求：为实现</a:t>
            </a:r>
            <a:r>
              <a:rPr lang="zh-CN" kern="1200" dirty="0">
                <a:solidFill>
                  <a:schemeClr val="accent2">
                    <a:lumMod val="75000"/>
                  </a:schemeClr>
                </a:solidFill>
                <a:effectLst/>
                <a:latin typeface="微软雅黑" panose="020B0503020204020204" pitchFamily="34" charset="-122"/>
                <a:ea typeface="微软雅黑" panose="020B0503020204020204" pitchFamily="34" charset="-122"/>
                <a:cs typeface="+mn-cs"/>
              </a:rPr>
              <a:t>长脉冲稳定的</a:t>
            </a:r>
            <a:r>
              <a:rPr lang="en-US" kern="1200" dirty="0">
                <a:solidFill>
                  <a:schemeClr val="accent2">
                    <a:lumMod val="75000"/>
                  </a:schemeClr>
                </a:solidFill>
                <a:effectLst/>
                <a:latin typeface="微软雅黑" panose="020B0503020204020204" pitchFamily="34" charset="-122"/>
                <a:ea typeface="微软雅黑" panose="020B0503020204020204" pitchFamily="34" charset="-122"/>
                <a:cs typeface="+mn-cs"/>
              </a:rPr>
              <a:t>I-mode</a:t>
            </a:r>
            <a:r>
              <a:rPr lang="zh-CN" kern="1200" dirty="0">
                <a:solidFill>
                  <a:schemeClr val="accent2">
                    <a:lumMod val="75000"/>
                  </a:schemeClr>
                </a:solidFill>
                <a:effectLst/>
                <a:latin typeface="微软雅黑" panose="020B0503020204020204" pitchFamily="34" charset="-122"/>
                <a:ea typeface="微软雅黑" panose="020B0503020204020204" pitchFamily="34" charset="-122"/>
                <a:cs typeface="+mn-cs"/>
              </a:rPr>
              <a:t>运行</a:t>
            </a:r>
            <a:r>
              <a:rPr lang="zh-CN" kern="1200" dirty="0">
                <a:solidFill>
                  <a:srgbClr val="000000"/>
                </a:solidFill>
                <a:effectLst/>
                <a:latin typeface="微软雅黑" panose="020B0503020204020204" pitchFamily="34" charset="-122"/>
                <a:ea typeface="微软雅黑" panose="020B0503020204020204" pitchFamily="34" charset="-122"/>
                <a:cs typeface="+mn-cs"/>
              </a:rPr>
              <a:t>，一个实际的科研需求是</a:t>
            </a:r>
            <a:r>
              <a:rPr lang="zh-CN" kern="1200" dirty="0">
                <a:solidFill>
                  <a:schemeClr val="accent2">
                    <a:lumMod val="75000"/>
                  </a:schemeClr>
                </a:solidFill>
                <a:effectLst/>
                <a:latin typeface="微软雅黑" panose="020B0503020204020204" pitchFamily="34" charset="-122"/>
                <a:ea typeface="微软雅黑" panose="020B0503020204020204" pitchFamily="34" charset="-122"/>
                <a:cs typeface="+mn-cs"/>
              </a:rPr>
              <a:t>实时监测</a:t>
            </a:r>
            <a:r>
              <a:rPr lang="zh-CN" kern="1200" dirty="0">
                <a:solidFill>
                  <a:srgbClr val="000000"/>
                </a:solidFill>
                <a:effectLst/>
                <a:latin typeface="微软雅黑" panose="020B0503020204020204" pitchFamily="34" charset="-122"/>
                <a:ea typeface="微软雅黑" panose="020B0503020204020204" pitchFamily="34" charset="-122"/>
                <a:cs typeface="+mn-cs"/>
              </a:rPr>
              <a:t>等离子体运行模式并在</a:t>
            </a:r>
            <a:r>
              <a:rPr lang="en-US" kern="1200" dirty="0">
                <a:solidFill>
                  <a:srgbClr val="000000"/>
                </a:solidFill>
                <a:effectLst/>
                <a:latin typeface="微软雅黑" panose="020B0503020204020204" pitchFamily="34" charset="-122"/>
                <a:ea typeface="微软雅黑" panose="020B0503020204020204" pitchFamily="34" charset="-122"/>
                <a:cs typeface="+mn-cs"/>
              </a:rPr>
              <a:t>I-H</a:t>
            </a:r>
            <a:r>
              <a:rPr lang="zh-CN" kern="1200" dirty="0">
                <a:solidFill>
                  <a:srgbClr val="000000"/>
                </a:solidFill>
                <a:effectLst/>
                <a:latin typeface="微软雅黑" panose="020B0503020204020204" pitchFamily="34" charset="-122"/>
                <a:ea typeface="微软雅黑" panose="020B0503020204020204" pitchFamily="34" charset="-122"/>
                <a:cs typeface="+mn-cs"/>
              </a:rPr>
              <a:t>转换时刻进行</a:t>
            </a:r>
            <a:r>
              <a:rPr lang="zh-CN" kern="1200" dirty="0">
                <a:solidFill>
                  <a:schemeClr val="accent2">
                    <a:lumMod val="75000"/>
                  </a:schemeClr>
                </a:solidFill>
                <a:effectLst/>
                <a:latin typeface="微软雅黑" panose="020B0503020204020204" pitchFamily="34" charset="-122"/>
                <a:ea typeface="微软雅黑" panose="020B0503020204020204" pitchFamily="34" charset="-122"/>
                <a:cs typeface="+mn-cs"/>
              </a:rPr>
              <a:t>实时调控</a:t>
            </a:r>
            <a:endParaRPr lang="en-US" dirty="0">
              <a:effectLst/>
            </a:endParaRPr>
          </a:p>
        </p:txBody>
      </p:sp>
    </p:spTree>
    <p:extLst>
      <p:ext uri="{BB962C8B-B14F-4D97-AF65-F5344CB8AC3E}">
        <p14:creationId xmlns:p14="http://schemas.microsoft.com/office/powerpoint/2010/main" val="1553837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5</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zh-CN" altLang="en-US" sz="3600" b="1" dirty="0">
                <a:latin typeface="微软雅黑" panose="020B0503020204020204" pitchFamily="34" charset="-122"/>
                <a:ea typeface="微软雅黑" panose="020B0503020204020204" pitchFamily="34" charset="-122"/>
                <a:cs typeface="黑体" panose="02010609060101010101" pitchFamily="49" charset="-122"/>
              </a:rPr>
              <a:t>等离子体诊断：多普勒反射计</a:t>
            </a:r>
          </a:p>
        </p:txBody>
      </p:sp>
      <p:sp>
        <p:nvSpPr>
          <p:cNvPr id="10" name="文本框 50">
            <a:extLst>
              <a:ext uri="{FF2B5EF4-FFF2-40B4-BE49-F238E27FC236}">
                <a16:creationId xmlns:a16="http://schemas.microsoft.com/office/drawing/2014/main" id="{241AD44E-33F0-4D5D-9EC3-84E54ECA22E0}"/>
              </a:ext>
            </a:extLst>
          </p:cNvPr>
          <p:cNvSpPr txBox="1"/>
          <p:nvPr/>
        </p:nvSpPr>
        <p:spPr>
          <a:xfrm>
            <a:off x="250775" y="4238196"/>
            <a:ext cx="3556777" cy="338554"/>
          </a:xfrm>
          <a:prstGeom prst="rect">
            <a:avLst/>
          </a:prstGeom>
          <a:noFill/>
        </p:spPr>
        <p:txBody>
          <a:bodyPr wrap="square" rtlCol="0">
            <a:spAutoFit/>
          </a:bodyPr>
          <a:lstStyle/>
          <a:p>
            <a:pPr algn="ctr"/>
            <a:r>
              <a:rPr lang="zh-CN" altLang="en-US" sz="1600" dirty="0">
                <a:solidFill>
                  <a:srgbClr val="0070C0"/>
                </a:solidFill>
                <a:latin typeface="微软雅黑" panose="020B0503020204020204" pitchFamily="34" charset="-122"/>
                <a:ea typeface="微软雅黑" panose="020B0503020204020204" pitchFamily="34" charset="-122"/>
              </a:rPr>
              <a:t>多普勒反射计结构图</a:t>
            </a:r>
          </a:p>
        </p:txBody>
      </p:sp>
      <p:pic>
        <p:nvPicPr>
          <p:cNvPr id="15" name="Picture 14">
            <a:extLst>
              <a:ext uri="{FF2B5EF4-FFF2-40B4-BE49-F238E27FC236}">
                <a16:creationId xmlns:a16="http://schemas.microsoft.com/office/drawing/2014/main" id="{682AC382-9BC7-44B9-90D1-BEF538D74F40}"/>
              </a:ext>
            </a:extLst>
          </p:cNvPr>
          <p:cNvPicPr>
            <a:picLocks noChangeAspect="1"/>
          </p:cNvPicPr>
          <p:nvPr/>
        </p:nvPicPr>
        <p:blipFill>
          <a:blip r:embed="rId3"/>
          <a:stretch>
            <a:fillRect/>
          </a:stretch>
        </p:blipFill>
        <p:spPr>
          <a:xfrm>
            <a:off x="250775" y="1212812"/>
            <a:ext cx="3754336" cy="2860306"/>
          </a:xfrm>
          <a:prstGeom prst="rect">
            <a:avLst/>
          </a:prstGeom>
        </p:spPr>
      </p:pic>
      <p:pic>
        <p:nvPicPr>
          <p:cNvPr id="16" name="Picture 15">
            <a:extLst>
              <a:ext uri="{FF2B5EF4-FFF2-40B4-BE49-F238E27FC236}">
                <a16:creationId xmlns:a16="http://schemas.microsoft.com/office/drawing/2014/main" id="{007D074E-C015-4067-8BEC-E4658C1DFB70}"/>
              </a:ext>
            </a:extLst>
          </p:cNvPr>
          <p:cNvPicPr>
            <a:picLocks/>
          </p:cNvPicPr>
          <p:nvPr/>
        </p:nvPicPr>
        <p:blipFill>
          <a:blip r:embed="rId4"/>
          <a:srcRect l="7048" t="7785" r="62665"/>
          <a:stretch>
            <a:fillRect/>
          </a:stretch>
        </p:blipFill>
        <p:spPr>
          <a:xfrm>
            <a:off x="4186930" y="1221244"/>
            <a:ext cx="2148114" cy="2851874"/>
          </a:xfrm>
          <a:prstGeom prst="rect">
            <a:avLst/>
          </a:prstGeom>
          <a:ln>
            <a:solidFill>
              <a:schemeClr val="tx1"/>
            </a:solidFill>
          </a:ln>
        </p:spPr>
      </p:pic>
      <p:pic>
        <p:nvPicPr>
          <p:cNvPr id="17" name="图片 1">
            <a:extLst>
              <a:ext uri="{FF2B5EF4-FFF2-40B4-BE49-F238E27FC236}">
                <a16:creationId xmlns:a16="http://schemas.microsoft.com/office/drawing/2014/main" id="{936BB601-2DF4-4C90-9468-B47F64982798}"/>
              </a:ext>
            </a:extLst>
          </p:cNvPr>
          <p:cNvPicPr>
            <a:picLocks noChangeAspect="1"/>
          </p:cNvPicPr>
          <p:nvPr/>
        </p:nvPicPr>
        <p:blipFill>
          <a:blip r:embed="rId5"/>
          <a:stretch>
            <a:fillRect/>
          </a:stretch>
        </p:blipFill>
        <p:spPr>
          <a:xfrm>
            <a:off x="7023897" y="1212813"/>
            <a:ext cx="4697204" cy="2851874"/>
          </a:xfrm>
          <a:prstGeom prst="rect">
            <a:avLst/>
          </a:prstGeom>
          <a:ln>
            <a:solidFill>
              <a:schemeClr val="tx1"/>
            </a:solidFill>
          </a:ln>
        </p:spPr>
      </p:pic>
      <p:sp>
        <p:nvSpPr>
          <p:cNvPr id="18" name="文本框 50">
            <a:extLst>
              <a:ext uri="{FF2B5EF4-FFF2-40B4-BE49-F238E27FC236}">
                <a16:creationId xmlns:a16="http://schemas.microsoft.com/office/drawing/2014/main" id="{799E562B-3FCC-4569-9CC2-31E88842832C}"/>
              </a:ext>
            </a:extLst>
          </p:cNvPr>
          <p:cNvSpPr txBox="1"/>
          <p:nvPr/>
        </p:nvSpPr>
        <p:spPr>
          <a:xfrm>
            <a:off x="3503820" y="4254934"/>
            <a:ext cx="3556777" cy="338554"/>
          </a:xfrm>
          <a:prstGeom prst="rect">
            <a:avLst/>
          </a:prstGeom>
          <a:noFill/>
        </p:spPr>
        <p:txBody>
          <a:bodyPr wrap="square" rtlCol="0">
            <a:spAutoFit/>
          </a:bodyPr>
          <a:lstStyle/>
          <a:p>
            <a:pPr algn="ctr"/>
            <a:r>
              <a:rPr lang="zh-CN" altLang="en-US" sz="1600" dirty="0">
                <a:solidFill>
                  <a:srgbClr val="0070C0"/>
                </a:solidFill>
                <a:latin typeface="微软雅黑" panose="020B0503020204020204" pitchFamily="34" charset="-122"/>
                <a:ea typeface="微软雅黑" panose="020B0503020204020204" pitchFamily="34" charset="-122"/>
              </a:rPr>
              <a:t>多普勒反射计测量原理示意图</a:t>
            </a:r>
          </a:p>
        </p:txBody>
      </p:sp>
      <p:sp>
        <p:nvSpPr>
          <p:cNvPr id="19" name="文本框 50">
            <a:extLst>
              <a:ext uri="{FF2B5EF4-FFF2-40B4-BE49-F238E27FC236}">
                <a16:creationId xmlns:a16="http://schemas.microsoft.com/office/drawing/2014/main" id="{9A47E9F1-DB92-4D29-99BF-36B4BEA9246C}"/>
              </a:ext>
            </a:extLst>
          </p:cNvPr>
          <p:cNvSpPr txBox="1"/>
          <p:nvPr/>
        </p:nvSpPr>
        <p:spPr>
          <a:xfrm>
            <a:off x="7248080" y="4221055"/>
            <a:ext cx="4361652" cy="338554"/>
          </a:xfrm>
          <a:prstGeom prst="rect">
            <a:avLst/>
          </a:prstGeom>
          <a:noFill/>
        </p:spPr>
        <p:txBody>
          <a:bodyPr wrap="square" rtlCol="0">
            <a:spAutoFit/>
          </a:bodyPr>
          <a:lstStyle/>
          <a:p>
            <a:pPr algn="ctr"/>
            <a:r>
              <a:rPr lang="en-US" altLang="zh-CN" sz="1600" dirty="0">
                <a:solidFill>
                  <a:srgbClr val="0070C0"/>
                </a:solidFill>
                <a:latin typeface="微软雅黑" panose="020B0503020204020204" pitchFamily="34" charset="-122"/>
                <a:ea typeface="微软雅黑" panose="020B0503020204020204" pitchFamily="34" charset="-122"/>
              </a:rPr>
              <a:t>EAST</a:t>
            </a:r>
            <a:r>
              <a:rPr lang="zh-CN" altLang="en-US" sz="1600" dirty="0">
                <a:solidFill>
                  <a:srgbClr val="0070C0"/>
                </a:solidFill>
                <a:latin typeface="微软雅黑" panose="020B0503020204020204" pitchFamily="34" charset="-122"/>
                <a:ea typeface="微软雅黑" panose="020B0503020204020204" pitchFamily="34" charset="-122"/>
              </a:rPr>
              <a:t>上多普勒反射计的电子学系统示意框图</a:t>
            </a:r>
          </a:p>
        </p:txBody>
      </p:sp>
      <p:sp>
        <p:nvSpPr>
          <p:cNvPr id="20" name="矩形 11">
            <a:extLst>
              <a:ext uri="{FF2B5EF4-FFF2-40B4-BE49-F238E27FC236}">
                <a16:creationId xmlns:a16="http://schemas.microsoft.com/office/drawing/2014/main" id="{C0675DF7-D4D7-448E-AFEA-A213370076FE}"/>
              </a:ext>
            </a:extLst>
          </p:cNvPr>
          <p:cNvSpPr/>
          <p:nvPr/>
        </p:nvSpPr>
        <p:spPr>
          <a:xfrm>
            <a:off x="677855" y="4866292"/>
            <a:ext cx="10530500" cy="1946943"/>
          </a:xfrm>
          <a:prstGeom prst="rect">
            <a:avLst/>
          </a:prstGeom>
        </p:spPr>
        <p:txBody>
          <a:bodyPr wrap="square">
            <a:spAutoFit/>
          </a:bodyPr>
          <a:lstStyle/>
          <a:p>
            <a:pPr defTabSz="457200">
              <a:lnSpc>
                <a:spcPct val="150000"/>
              </a:lnSpc>
            </a:pPr>
            <a:r>
              <a:rPr lang="zh-CN" altLang="en-US" b="1" dirty="0">
                <a:latin typeface="微软雅黑" panose="020B0503020204020204" pitchFamily="34" charset="-122"/>
                <a:ea typeface="微软雅黑" panose="020B0503020204020204" pitchFamily="34" charset="-122"/>
              </a:rPr>
              <a:t>多普勒反射计是本课题主要涉及的等离子体诊断设备</a:t>
            </a:r>
          </a:p>
          <a:p>
            <a:pPr marL="285750" indent="-285750" defTabSz="457200">
              <a:lnSpc>
                <a:spcPct val="150000"/>
              </a:lnSpc>
              <a:buFont typeface="Wingdings" panose="05000000000000000000" pitchFamily="2" charset="2"/>
              <a:buChar char="n"/>
            </a:pP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工作原理：微波入射→ 截止层散射 → 收集散射信号 →信号解调</a:t>
            </a:r>
          </a:p>
          <a:p>
            <a:pPr marL="285750" indent="-285750" defTabSz="457200">
              <a:lnSpc>
                <a:spcPct val="150000"/>
              </a:lnSpc>
              <a:buFont typeface="Wingdings" panose="05000000000000000000" pitchFamily="2" charset="2"/>
              <a:buChar char="n"/>
            </a:pP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功能：基于微波反射和多普勒效应，可精准测量等离子体极向旋转速度、径向电场分布及湍流密度涨落等关键物理参数，应用于判断等</a:t>
            </a:r>
            <a:r>
              <a:rPr lang="zh-CN" altLang="en-US" sz="1600" kern="1200" dirty="0">
                <a:solidFill>
                  <a:schemeClr val="accent2">
                    <a:lumMod val="75000"/>
                  </a:schemeClr>
                </a:solidFill>
                <a:effectLst/>
                <a:latin typeface="微软雅黑" panose="020B0503020204020204" pitchFamily="34" charset="-122"/>
                <a:ea typeface="微软雅黑" panose="020B0503020204020204" pitchFamily="34" charset="-122"/>
                <a:cs typeface="+mn-cs"/>
              </a:rPr>
              <a:t>离子体</a:t>
            </a:r>
            <a:r>
              <a:rPr lang="en-US" altLang="zh-CN" sz="1600" kern="1200" dirty="0">
                <a:solidFill>
                  <a:schemeClr val="accent2">
                    <a:lumMod val="75000"/>
                  </a:schemeClr>
                </a:solidFill>
                <a:effectLst/>
                <a:latin typeface="微软雅黑" panose="020B0503020204020204" pitchFamily="34" charset="-122"/>
                <a:ea typeface="微软雅黑" panose="020B0503020204020204" pitchFamily="34" charset="-122"/>
                <a:cs typeface="+mn-cs"/>
              </a:rPr>
              <a:t>I/H</a:t>
            </a:r>
            <a:r>
              <a:rPr lang="zh-CN" altLang="en-US" sz="1600" kern="1200" dirty="0">
                <a:solidFill>
                  <a:schemeClr val="accent2">
                    <a:lumMod val="75000"/>
                  </a:schemeClr>
                </a:solidFill>
                <a:effectLst/>
                <a:latin typeface="微软雅黑" panose="020B0503020204020204" pitchFamily="34" charset="-122"/>
                <a:ea typeface="微软雅黑" panose="020B0503020204020204" pitchFamily="34" charset="-122"/>
                <a:cs typeface="+mn-cs"/>
              </a:rPr>
              <a:t>运行模式</a:t>
            </a:r>
          </a:p>
          <a:p>
            <a:pPr marL="285750" indent="-285750" defTabSz="457200">
              <a:lnSpc>
                <a:spcPct val="150000"/>
              </a:lnSpc>
              <a:buFont typeface="Wingdings" panose="05000000000000000000" pitchFamily="2" charset="2"/>
              <a:buChar char="n"/>
            </a:pPr>
            <a:endParaRPr lang="en-US" sz="1600" dirty="0">
              <a:effectLst/>
            </a:endParaRPr>
          </a:p>
        </p:txBody>
      </p:sp>
    </p:spTree>
    <p:extLst>
      <p:ext uri="{BB962C8B-B14F-4D97-AF65-F5344CB8AC3E}">
        <p14:creationId xmlns:p14="http://schemas.microsoft.com/office/powerpoint/2010/main" val="3441584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6</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en-US" altLang="zh-CN" sz="3600" b="1" dirty="0">
                <a:latin typeface="微软雅黑" panose="020B0503020204020204" pitchFamily="34" charset="-122"/>
                <a:ea typeface="微软雅黑" panose="020B0503020204020204" pitchFamily="34" charset="-122"/>
                <a:cs typeface="黑体" panose="02010609060101010101" pitchFamily="49" charset="-122"/>
              </a:rPr>
              <a:t>I/H</a:t>
            </a:r>
            <a:r>
              <a:rPr lang="zh-CN" altLang="en-US" sz="3600" b="1" dirty="0">
                <a:latin typeface="微软雅黑" panose="020B0503020204020204" pitchFamily="34" charset="-122"/>
                <a:ea typeface="微软雅黑" panose="020B0503020204020204" pitchFamily="34" charset="-122"/>
                <a:cs typeface="黑体" panose="02010609060101010101" pitchFamily="49" charset="-122"/>
              </a:rPr>
              <a:t>频谱特征</a:t>
            </a:r>
          </a:p>
        </p:txBody>
      </p:sp>
      <p:sp>
        <p:nvSpPr>
          <p:cNvPr id="18" name="文本框 50">
            <a:extLst>
              <a:ext uri="{FF2B5EF4-FFF2-40B4-BE49-F238E27FC236}">
                <a16:creationId xmlns:a16="http://schemas.microsoft.com/office/drawing/2014/main" id="{799E562B-3FCC-4569-9CC2-31E88842832C}"/>
              </a:ext>
            </a:extLst>
          </p:cNvPr>
          <p:cNvSpPr txBox="1"/>
          <p:nvPr/>
        </p:nvSpPr>
        <p:spPr>
          <a:xfrm>
            <a:off x="623620" y="4314531"/>
            <a:ext cx="3556777" cy="338554"/>
          </a:xfrm>
          <a:prstGeom prst="rect">
            <a:avLst/>
          </a:prstGeom>
          <a:noFill/>
        </p:spPr>
        <p:txBody>
          <a:bodyPr wrap="square" rtlCol="0">
            <a:spAutoFit/>
          </a:bodyPr>
          <a:lstStyle/>
          <a:p>
            <a:pPr algn="ctr"/>
            <a:r>
              <a:rPr kumimoji="0" lang="en-US" altLang="zh-CN" sz="1600" i="0" u="none" strike="noStrike" cap="none" normalizeH="0" baseline="0" dirty="0">
                <a:ln>
                  <a:noFill/>
                </a:ln>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I-H</a:t>
            </a:r>
            <a:r>
              <a:rPr kumimoji="0" lang="zh-CN" altLang="en-US" sz="1600" i="0" u="none" strike="noStrike" cap="none" normalizeH="0" baseline="0" dirty="0">
                <a:ln>
                  <a:noFill/>
                </a:ln>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转换阶段湍流速度扰动时频谱图</a:t>
            </a:r>
            <a:r>
              <a:rPr kumimoji="0" lang="zh-CN" altLang="en-US" sz="1600" i="0" u="none" strike="noStrike" cap="none" normalizeH="0" baseline="0" dirty="0">
                <a:ln>
                  <a:noFill/>
                </a:ln>
                <a:solidFill>
                  <a:schemeClr val="accent1">
                    <a:lumMod val="75000"/>
                  </a:schemeClr>
                </a:solidFill>
                <a:effectLst/>
                <a:latin typeface="黑体" panose="02010609060101010101" pitchFamily="49" charset="-122"/>
                <a:ea typeface="黑体" panose="02010609060101010101" pitchFamily="49" charset="-122"/>
                <a:cs typeface="Times New Roman" panose="02020603050405020304" pitchFamily="18" charset="0"/>
              </a:rPr>
              <a:t> </a:t>
            </a:r>
            <a:endParaRPr lang="en-US" sz="1600" dirty="0">
              <a:solidFill>
                <a:schemeClr val="accent1">
                  <a:lumMod val="75000"/>
                </a:schemeClr>
              </a:solidFill>
              <a:latin typeface="黑体" panose="02010609060101010101" pitchFamily="49" charset="-122"/>
              <a:ea typeface="黑体" panose="02010609060101010101" pitchFamily="49" charset="-122"/>
            </a:endParaRPr>
          </a:p>
        </p:txBody>
      </p:sp>
      <p:sp>
        <p:nvSpPr>
          <p:cNvPr id="19" name="文本框 50">
            <a:extLst>
              <a:ext uri="{FF2B5EF4-FFF2-40B4-BE49-F238E27FC236}">
                <a16:creationId xmlns:a16="http://schemas.microsoft.com/office/drawing/2014/main" id="{9A47E9F1-DB92-4D29-99BF-36B4BEA9246C}"/>
              </a:ext>
            </a:extLst>
          </p:cNvPr>
          <p:cNvSpPr txBox="1"/>
          <p:nvPr/>
        </p:nvSpPr>
        <p:spPr>
          <a:xfrm>
            <a:off x="8214798" y="4314531"/>
            <a:ext cx="4361652" cy="338554"/>
          </a:xfrm>
          <a:prstGeom prst="rect">
            <a:avLst/>
          </a:prstGeom>
          <a:noFill/>
        </p:spPr>
        <p:txBody>
          <a:bodyPr wrap="square" rtlCol="0">
            <a:spAutoFit/>
          </a:bodyPr>
          <a:lstStyle/>
          <a:p>
            <a:pPr algn="ctr"/>
            <a:r>
              <a:rPr lang="zh-CN" sz="1600" i="0" kern="1200" baseline="0" dirty="0">
                <a:ln>
                  <a:noFill/>
                </a:ln>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湍流速度扰动频率峰值差值时域</a:t>
            </a:r>
            <a:r>
              <a:rPr lang="zh-CN" altLang="en-US" sz="1600" i="0" kern="1200" baseline="0" dirty="0">
                <a:ln>
                  <a:noFill/>
                </a:ln>
                <a:solidFill>
                  <a:srgbClr val="0070C0"/>
                </a:solidFill>
                <a:effectLst/>
                <a:latin typeface="微软雅黑" panose="020B0503020204020204" pitchFamily="34" charset="-122"/>
                <a:ea typeface="微软雅黑" panose="020B0503020204020204" pitchFamily="34" charset="-122"/>
                <a:cs typeface="Times New Roman" panose="02020603050405020304" pitchFamily="18" charset="0"/>
              </a:rPr>
              <a:t>图</a:t>
            </a:r>
            <a:endParaRPr lang="zh-CN" altLang="en-US" sz="1600" dirty="0">
              <a:solidFill>
                <a:srgbClr val="0070C0"/>
              </a:solidFill>
              <a:latin typeface="微软雅黑" panose="020B0503020204020204" pitchFamily="34" charset="-122"/>
              <a:ea typeface="微软雅黑" panose="020B0503020204020204" pitchFamily="34" charset="-122"/>
            </a:endParaRPr>
          </a:p>
        </p:txBody>
      </p:sp>
      <p:pic>
        <p:nvPicPr>
          <p:cNvPr id="25" name="图片 6">
            <a:extLst>
              <a:ext uri="{FF2B5EF4-FFF2-40B4-BE49-F238E27FC236}">
                <a16:creationId xmlns:a16="http://schemas.microsoft.com/office/drawing/2014/main" id="{993BDF40-47FB-4D2F-BE23-F31BB5B829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40864" y="1624097"/>
            <a:ext cx="3215535" cy="2410626"/>
          </a:xfrm>
          <a:prstGeom prst="rect">
            <a:avLst/>
          </a:prstGeom>
        </p:spPr>
      </p:pic>
      <p:sp>
        <p:nvSpPr>
          <p:cNvPr id="26" name="TextBox 25">
            <a:extLst>
              <a:ext uri="{FF2B5EF4-FFF2-40B4-BE49-F238E27FC236}">
                <a16:creationId xmlns:a16="http://schemas.microsoft.com/office/drawing/2014/main" id="{2978DAE5-1654-4145-BCDD-153F7F98F94F}"/>
              </a:ext>
            </a:extLst>
          </p:cNvPr>
          <p:cNvSpPr txBox="1"/>
          <p:nvPr/>
        </p:nvSpPr>
        <p:spPr>
          <a:xfrm>
            <a:off x="10313498" y="980830"/>
            <a:ext cx="942887" cy="369332"/>
          </a:xfrm>
          <a:prstGeom prst="rect">
            <a:avLst/>
          </a:prstGeom>
          <a:noFill/>
        </p:spPr>
        <p:txBody>
          <a:bodyPr wrap="none" rtlCol="0">
            <a:spAutoFit/>
          </a:bodyPr>
          <a:lstStyle/>
          <a:p>
            <a:r>
              <a:rPr lang="en-US" altLang="zh-CN" dirty="0"/>
              <a:t>H-mode</a:t>
            </a:r>
            <a:endParaRPr lang="en-US" dirty="0"/>
          </a:p>
        </p:txBody>
      </p:sp>
      <p:sp>
        <p:nvSpPr>
          <p:cNvPr id="27" name="TextBox 26">
            <a:extLst>
              <a:ext uri="{FF2B5EF4-FFF2-40B4-BE49-F238E27FC236}">
                <a16:creationId xmlns:a16="http://schemas.microsoft.com/office/drawing/2014/main" id="{EF9B1A0E-799A-4E08-8BFF-787EBEA4F6A8}"/>
              </a:ext>
            </a:extLst>
          </p:cNvPr>
          <p:cNvSpPr txBox="1"/>
          <p:nvPr/>
        </p:nvSpPr>
        <p:spPr>
          <a:xfrm>
            <a:off x="9199950" y="980830"/>
            <a:ext cx="856325" cy="369332"/>
          </a:xfrm>
          <a:prstGeom prst="rect">
            <a:avLst/>
          </a:prstGeom>
          <a:noFill/>
          <a:ln w="12700">
            <a:noFill/>
          </a:ln>
        </p:spPr>
        <p:txBody>
          <a:bodyPr wrap="none" rtlCol="0">
            <a:spAutoFit/>
          </a:bodyPr>
          <a:lstStyle/>
          <a:p>
            <a:r>
              <a:rPr lang="en-US" altLang="zh-CN" dirty="0"/>
              <a:t>I-mode</a:t>
            </a:r>
            <a:endParaRPr lang="en-US" dirty="0"/>
          </a:p>
        </p:txBody>
      </p:sp>
      <p:sp>
        <p:nvSpPr>
          <p:cNvPr id="28" name="Right Brace 27">
            <a:extLst>
              <a:ext uri="{FF2B5EF4-FFF2-40B4-BE49-F238E27FC236}">
                <a16:creationId xmlns:a16="http://schemas.microsoft.com/office/drawing/2014/main" id="{BB9F4618-B9B3-40A5-AF06-B9E410B1504F}"/>
              </a:ext>
            </a:extLst>
          </p:cNvPr>
          <p:cNvSpPr/>
          <p:nvPr/>
        </p:nvSpPr>
        <p:spPr>
          <a:xfrm rot="16200000">
            <a:off x="10778524" y="867005"/>
            <a:ext cx="252826" cy="1182877"/>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Right Brace 28">
            <a:extLst>
              <a:ext uri="{FF2B5EF4-FFF2-40B4-BE49-F238E27FC236}">
                <a16:creationId xmlns:a16="http://schemas.microsoft.com/office/drawing/2014/main" id="{E228D138-5E39-46A8-B075-5258895BFAF2}"/>
              </a:ext>
            </a:extLst>
          </p:cNvPr>
          <p:cNvSpPr/>
          <p:nvPr/>
        </p:nvSpPr>
        <p:spPr>
          <a:xfrm rot="16200000">
            <a:off x="9513233" y="875829"/>
            <a:ext cx="252826" cy="1182879"/>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矩形 11">
            <a:extLst>
              <a:ext uri="{FF2B5EF4-FFF2-40B4-BE49-F238E27FC236}">
                <a16:creationId xmlns:a16="http://schemas.microsoft.com/office/drawing/2014/main" id="{7856B216-C4B5-4B8C-9399-7126E77CD838}"/>
              </a:ext>
            </a:extLst>
          </p:cNvPr>
          <p:cNvSpPr/>
          <p:nvPr/>
        </p:nvSpPr>
        <p:spPr>
          <a:xfrm>
            <a:off x="983645" y="5013110"/>
            <a:ext cx="10530500" cy="1576457"/>
          </a:xfrm>
          <a:prstGeom prst="rect">
            <a:avLst/>
          </a:prstGeom>
        </p:spPr>
        <p:txBody>
          <a:bodyPr wrap="square">
            <a:spAutoFit/>
          </a:bodyPr>
          <a:lstStyle/>
          <a:p>
            <a:pPr defTabSz="457200">
              <a:lnSpc>
                <a:spcPct val="150000"/>
              </a:lnSpc>
            </a:pPr>
            <a:r>
              <a:rPr lang="en-US" altLang="zh-CN" b="1" dirty="0">
                <a:latin typeface="微软雅黑" panose="020B0503020204020204" pitchFamily="34" charset="-122"/>
                <a:ea typeface="微软雅黑" panose="020B0503020204020204" pitchFamily="34" charset="-122"/>
              </a:rPr>
              <a:t>I</a:t>
            </a:r>
            <a:r>
              <a:rPr lang="zh-CN" altLang="en-US" b="1" dirty="0">
                <a:latin typeface="微软雅黑" panose="020B0503020204020204" pitchFamily="34" charset="-122"/>
                <a:ea typeface="微软雅黑" panose="020B0503020204020204" pitchFamily="34" charset="-122"/>
              </a:rPr>
              <a:t>、</a:t>
            </a:r>
            <a:r>
              <a:rPr lang="en-US" altLang="zh-CN" b="1" dirty="0">
                <a:latin typeface="微软雅黑" panose="020B0503020204020204" pitchFamily="34" charset="-122"/>
                <a:ea typeface="微软雅黑" panose="020B0503020204020204" pitchFamily="34" charset="-122"/>
              </a:rPr>
              <a:t>H</a:t>
            </a:r>
            <a:r>
              <a:rPr lang="zh-CN" altLang="en-US" b="1" dirty="0">
                <a:latin typeface="微软雅黑" panose="020B0503020204020204" pitchFamily="34" charset="-122"/>
                <a:ea typeface="微软雅黑" panose="020B0503020204020204" pitchFamily="34" charset="-122"/>
              </a:rPr>
              <a:t>频谱特征差异</a:t>
            </a:r>
          </a:p>
          <a:p>
            <a:pPr marL="285750" indent="-285750" defTabSz="457200">
              <a:lnSpc>
                <a:spcPct val="150000"/>
              </a:lnSpc>
              <a:buFont typeface="Wingdings" panose="05000000000000000000" pitchFamily="2" charset="2"/>
              <a:buChar char="n"/>
            </a:pP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多普勒反射计测量得到的多普勒频移数据中，</a:t>
            </a:r>
            <a:r>
              <a:rPr lang="en-US" altLang="zh-CN" sz="1600" kern="1200" dirty="0">
                <a:solidFill>
                  <a:srgbClr val="000000"/>
                </a:solidFill>
                <a:effectLst/>
                <a:latin typeface="微软雅黑" panose="020B0503020204020204" pitchFamily="34" charset="-122"/>
                <a:ea typeface="微软雅黑" panose="020B0503020204020204" pitchFamily="34" charset="-122"/>
                <a:cs typeface="+mn-cs"/>
              </a:rPr>
              <a:t>I-mode</a:t>
            </a: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和</a:t>
            </a:r>
            <a:r>
              <a:rPr lang="en-US" altLang="zh-CN" sz="1600" kern="1200" dirty="0">
                <a:solidFill>
                  <a:srgbClr val="000000"/>
                </a:solidFill>
                <a:effectLst/>
                <a:latin typeface="微软雅黑" panose="020B0503020204020204" pitchFamily="34" charset="-122"/>
                <a:ea typeface="微软雅黑" panose="020B0503020204020204" pitchFamily="34" charset="-122"/>
                <a:cs typeface="+mn-cs"/>
              </a:rPr>
              <a:t>H-mode</a:t>
            </a: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具有截然不同的特征谱。</a:t>
            </a:r>
          </a:p>
          <a:p>
            <a:pPr marL="285750" indent="-285750" defTabSz="457200">
              <a:lnSpc>
                <a:spcPct val="150000"/>
              </a:lnSpc>
              <a:buFont typeface="Wingdings" panose="05000000000000000000" pitchFamily="2" charset="2"/>
              <a:buChar char="n"/>
            </a:pP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本实验选取</a:t>
            </a:r>
            <a:r>
              <a:rPr lang="en-US" altLang="zh-CN" sz="1600" kern="1200" dirty="0">
                <a:solidFill>
                  <a:srgbClr val="000000"/>
                </a:solidFill>
                <a:effectLst/>
                <a:latin typeface="微软雅黑" panose="020B0503020204020204" pitchFamily="34" charset="-122"/>
                <a:ea typeface="微软雅黑" panose="020B0503020204020204" pitchFamily="34" charset="-122"/>
                <a:cs typeface="+mn-cs"/>
              </a:rPr>
              <a:t>ECM</a:t>
            </a: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和</a:t>
            </a:r>
            <a:r>
              <a:rPr lang="en-US" altLang="zh-CN" sz="1600" kern="1200" dirty="0">
                <a:solidFill>
                  <a:srgbClr val="000000"/>
                </a:solidFill>
                <a:effectLst/>
                <a:latin typeface="微软雅黑" panose="020B0503020204020204" pitchFamily="34" charset="-122"/>
                <a:ea typeface="微软雅黑" panose="020B0503020204020204" pitchFamily="34" charset="-122"/>
                <a:cs typeface="+mn-cs"/>
              </a:rPr>
              <a:t>AMP</a:t>
            </a: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判据</a:t>
            </a:r>
            <a:r>
              <a:rPr lang="zh-CN" altLang="en-US" sz="1600" dirty="0">
                <a:solidFill>
                  <a:srgbClr val="000000"/>
                </a:solidFill>
                <a:latin typeface="微软雅黑" panose="020B0503020204020204" pitchFamily="34" charset="-122"/>
                <a:ea typeface="微软雅黑" panose="020B0503020204020204" pitchFamily="34" charset="-122"/>
              </a:rPr>
              <a:t>来</a:t>
            </a: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判断</a:t>
            </a:r>
            <a:r>
              <a:rPr lang="en-US" altLang="zh-CN" sz="1600" kern="1200" dirty="0">
                <a:solidFill>
                  <a:srgbClr val="000000"/>
                </a:solidFill>
                <a:effectLst/>
                <a:latin typeface="微软雅黑" panose="020B0503020204020204" pitchFamily="34" charset="-122"/>
                <a:ea typeface="微软雅黑" panose="020B0503020204020204" pitchFamily="34" charset="-122"/>
                <a:cs typeface="+mn-cs"/>
              </a:rPr>
              <a:t>I_H</a:t>
            </a: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转换的特征信号，可以观察到在</a:t>
            </a:r>
            <a:r>
              <a:rPr lang="en-US" altLang="zh-CN" sz="1600" kern="1200" dirty="0">
                <a:solidFill>
                  <a:srgbClr val="000000"/>
                </a:solidFill>
                <a:effectLst/>
                <a:latin typeface="微软雅黑" panose="020B0503020204020204" pitchFamily="34" charset="-122"/>
                <a:ea typeface="微软雅黑" panose="020B0503020204020204" pitchFamily="34" charset="-122"/>
                <a:cs typeface="+mn-cs"/>
              </a:rPr>
              <a:t>I-H</a:t>
            </a: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转换时刻，</a:t>
            </a:r>
            <a:r>
              <a:rPr lang="en-US" altLang="zh-CN" sz="1600" kern="1200" dirty="0">
                <a:solidFill>
                  <a:srgbClr val="000000"/>
                </a:solidFill>
                <a:effectLst/>
                <a:latin typeface="微软雅黑" panose="020B0503020204020204" pitchFamily="34" charset="-122"/>
                <a:ea typeface="微软雅黑" panose="020B0503020204020204" pitchFamily="34" charset="-122"/>
                <a:cs typeface="+mn-cs"/>
              </a:rPr>
              <a:t>ECM</a:t>
            </a: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信号波段</a:t>
            </a:r>
            <a:r>
              <a:rPr lang="zh-CN" altLang="en-US" sz="1600" dirty="0">
                <a:solidFill>
                  <a:srgbClr val="000000"/>
                </a:solidFill>
                <a:latin typeface="微软雅黑" panose="020B0503020204020204" pitchFamily="34" charset="-122"/>
                <a:ea typeface="微软雅黑" panose="020B0503020204020204" pitchFamily="34" charset="-122"/>
              </a:rPr>
              <a:t>湍流速度扰动</a:t>
            </a: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频谱峰值差值显著变小，湍流密度扰动幅度时域图的复制显著变小</a:t>
            </a:r>
            <a:endParaRPr lang="en-US" sz="1600" dirty="0">
              <a:effectLst/>
            </a:endParaRPr>
          </a:p>
        </p:txBody>
      </p:sp>
      <p:pic>
        <p:nvPicPr>
          <p:cNvPr id="3" name="图片 3">
            <a:extLst>
              <a:ext uri="{FF2B5EF4-FFF2-40B4-BE49-F238E27FC236}">
                <a16:creationId xmlns:a16="http://schemas.microsoft.com/office/drawing/2014/main" id="{19A38C69-9F7E-859F-6AF2-669DC8AC51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3595" y="1624096"/>
            <a:ext cx="4115077" cy="2563979"/>
          </a:xfrm>
          <a:prstGeom prst="rect">
            <a:avLst/>
          </a:prstGeom>
        </p:spPr>
      </p:pic>
      <p:pic>
        <p:nvPicPr>
          <p:cNvPr id="5" name="图片 10">
            <a:extLst>
              <a:ext uri="{FF2B5EF4-FFF2-40B4-BE49-F238E27FC236}">
                <a16:creationId xmlns:a16="http://schemas.microsoft.com/office/drawing/2014/main" id="{51A4DA4C-5A7E-DFC9-EA03-E9EB5AD2AC57}"/>
              </a:ext>
            </a:extLst>
          </p:cNvPr>
          <p:cNvPicPr>
            <a:picLocks/>
          </p:cNvPicPr>
          <p:nvPr/>
        </p:nvPicPr>
        <p:blipFill rotWithShape="1">
          <a:blip r:embed="rId5"/>
          <a:srcRect t="93533"/>
          <a:stretch/>
        </p:blipFill>
        <p:spPr>
          <a:xfrm>
            <a:off x="4367880" y="3427920"/>
            <a:ext cx="4272985" cy="338554"/>
          </a:xfrm>
          <a:prstGeom prst="rect">
            <a:avLst/>
          </a:prstGeom>
        </p:spPr>
      </p:pic>
      <p:pic>
        <p:nvPicPr>
          <p:cNvPr id="8" name="图片 10">
            <a:extLst>
              <a:ext uri="{FF2B5EF4-FFF2-40B4-BE49-F238E27FC236}">
                <a16:creationId xmlns:a16="http://schemas.microsoft.com/office/drawing/2014/main" id="{FADEC812-2077-740B-5902-3DF1B3A87AF4}"/>
              </a:ext>
            </a:extLst>
          </p:cNvPr>
          <p:cNvPicPr>
            <a:picLocks noChangeAspect="1"/>
          </p:cNvPicPr>
          <p:nvPr/>
        </p:nvPicPr>
        <p:blipFill rotWithShape="1">
          <a:blip r:embed="rId5"/>
          <a:srcRect t="32888" b="38124"/>
          <a:stretch/>
        </p:blipFill>
        <p:spPr>
          <a:xfrm>
            <a:off x="4324482" y="2082901"/>
            <a:ext cx="4316383" cy="1297425"/>
          </a:xfrm>
          <a:prstGeom prst="rect">
            <a:avLst/>
          </a:prstGeom>
        </p:spPr>
      </p:pic>
      <p:sp>
        <p:nvSpPr>
          <p:cNvPr id="10" name="TextBox 9">
            <a:extLst>
              <a:ext uri="{FF2B5EF4-FFF2-40B4-BE49-F238E27FC236}">
                <a16:creationId xmlns:a16="http://schemas.microsoft.com/office/drawing/2014/main" id="{047732AB-3282-D5FB-7802-573FCA2E5270}"/>
              </a:ext>
            </a:extLst>
          </p:cNvPr>
          <p:cNvSpPr txBox="1"/>
          <p:nvPr/>
        </p:nvSpPr>
        <p:spPr>
          <a:xfrm>
            <a:off x="7007665" y="1268850"/>
            <a:ext cx="942887" cy="369332"/>
          </a:xfrm>
          <a:prstGeom prst="rect">
            <a:avLst/>
          </a:prstGeom>
          <a:noFill/>
        </p:spPr>
        <p:txBody>
          <a:bodyPr wrap="none" rtlCol="0">
            <a:spAutoFit/>
          </a:bodyPr>
          <a:lstStyle/>
          <a:p>
            <a:r>
              <a:rPr lang="en-US" altLang="zh-CN" dirty="0"/>
              <a:t>H-mode</a:t>
            </a:r>
            <a:endParaRPr lang="en-US" dirty="0"/>
          </a:p>
        </p:txBody>
      </p:sp>
      <p:sp>
        <p:nvSpPr>
          <p:cNvPr id="15" name="TextBox 14">
            <a:extLst>
              <a:ext uri="{FF2B5EF4-FFF2-40B4-BE49-F238E27FC236}">
                <a16:creationId xmlns:a16="http://schemas.microsoft.com/office/drawing/2014/main" id="{9FA7AB7E-945C-CB66-C7DD-C5B13A110B4E}"/>
              </a:ext>
            </a:extLst>
          </p:cNvPr>
          <p:cNvSpPr txBox="1"/>
          <p:nvPr/>
        </p:nvSpPr>
        <p:spPr>
          <a:xfrm>
            <a:off x="5330104" y="1306544"/>
            <a:ext cx="856325" cy="369332"/>
          </a:xfrm>
          <a:prstGeom prst="rect">
            <a:avLst/>
          </a:prstGeom>
          <a:noFill/>
          <a:ln w="12700">
            <a:noFill/>
          </a:ln>
        </p:spPr>
        <p:txBody>
          <a:bodyPr wrap="none" rtlCol="0">
            <a:spAutoFit/>
          </a:bodyPr>
          <a:lstStyle/>
          <a:p>
            <a:r>
              <a:rPr lang="en-US" altLang="zh-CN" dirty="0"/>
              <a:t>I-mode</a:t>
            </a:r>
            <a:endParaRPr lang="en-US" dirty="0"/>
          </a:p>
        </p:txBody>
      </p:sp>
      <p:sp>
        <p:nvSpPr>
          <p:cNvPr id="17" name="Right Brace 16">
            <a:extLst>
              <a:ext uri="{FF2B5EF4-FFF2-40B4-BE49-F238E27FC236}">
                <a16:creationId xmlns:a16="http://schemas.microsoft.com/office/drawing/2014/main" id="{601BDDD3-3555-99C4-0D91-4373074C5B26}"/>
              </a:ext>
            </a:extLst>
          </p:cNvPr>
          <p:cNvSpPr/>
          <p:nvPr/>
        </p:nvSpPr>
        <p:spPr>
          <a:xfrm rot="16200000">
            <a:off x="7472691" y="1162110"/>
            <a:ext cx="252826" cy="1182877"/>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2" name="Right Brace 31">
            <a:extLst>
              <a:ext uri="{FF2B5EF4-FFF2-40B4-BE49-F238E27FC236}">
                <a16:creationId xmlns:a16="http://schemas.microsoft.com/office/drawing/2014/main" id="{2C9B53FE-A062-6FD2-FD1D-4F06BD84E0E5}"/>
              </a:ext>
            </a:extLst>
          </p:cNvPr>
          <p:cNvSpPr/>
          <p:nvPr/>
        </p:nvSpPr>
        <p:spPr>
          <a:xfrm rot="16200000">
            <a:off x="5728588" y="788085"/>
            <a:ext cx="187867" cy="1987060"/>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TextBox 34">
            <a:extLst>
              <a:ext uri="{FF2B5EF4-FFF2-40B4-BE49-F238E27FC236}">
                <a16:creationId xmlns:a16="http://schemas.microsoft.com/office/drawing/2014/main" id="{CBACD774-EE34-5400-D53E-E6E256D3E572}"/>
              </a:ext>
            </a:extLst>
          </p:cNvPr>
          <p:cNvSpPr txBox="1"/>
          <p:nvPr/>
        </p:nvSpPr>
        <p:spPr>
          <a:xfrm>
            <a:off x="10395624" y="3318530"/>
            <a:ext cx="614784" cy="369332"/>
          </a:xfrm>
          <a:prstGeom prst="rect">
            <a:avLst/>
          </a:prstGeom>
          <a:noFill/>
        </p:spPr>
        <p:txBody>
          <a:bodyPr wrap="none" rtlCol="0">
            <a:spAutoFit/>
          </a:bodyPr>
          <a:lstStyle/>
          <a:p>
            <a:r>
              <a:rPr lang="en-US" altLang="zh-CN" dirty="0">
                <a:solidFill>
                  <a:schemeClr val="accent4">
                    <a:lumMod val="75000"/>
                  </a:schemeClr>
                </a:solidFill>
              </a:rPr>
              <a:t>ECM</a:t>
            </a:r>
            <a:endParaRPr lang="en-US" dirty="0">
              <a:solidFill>
                <a:schemeClr val="accent4">
                  <a:lumMod val="75000"/>
                </a:schemeClr>
              </a:solidFill>
            </a:endParaRPr>
          </a:p>
        </p:txBody>
      </p:sp>
      <p:sp>
        <p:nvSpPr>
          <p:cNvPr id="39" name="文本框 50">
            <a:extLst>
              <a:ext uri="{FF2B5EF4-FFF2-40B4-BE49-F238E27FC236}">
                <a16:creationId xmlns:a16="http://schemas.microsoft.com/office/drawing/2014/main" id="{E89B90BE-6C8C-9011-6A52-F4E5A1C2D81F}"/>
              </a:ext>
            </a:extLst>
          </p:cNvPr>
          <p:cNvSpPr txBox="1"/>
          <p:nvPr/>
        </p:nvSpPr>
        <p:spPr>
          <a:xfrm>
            <a:off x="4367880" y="4318415"/>
            <a:ext cx="4361652" cy="338554"/>
          </a:xfrm>
          <a:prstGeom prst="rect">
            <a:avLst/>
          </a:prstGeom>
          <a:noFill/>
        </p:spPr>
        <p:txBody>
          <a:bodyPr wrap="square" rtlCol="0">
            <a:spAutoFit/>
          </a:bodyPr>
          <a:lstStyle/>
          <a:p>
            <a:pPr algn="ctr"/>
            <a:r>
              <a:rPr lang="zh-CN" sz="1600" i="0" kern="1200" baseline="0" dirty="0">
                <a:ln>
                  <a:noFill/>
                </a:ln>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湍流</a:t>
            </a:r>
            <a:r>
              <a:rPr lang="zh-CN" altLang="en-US" sz="1600" i="0" kern="1200" baseline="0" dirty="0">
                <a:ln>
                  <a:noFill/>
                </a:ln>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密度</a:t>
            </a:r>
            <a:r>
              <a:rPr lang="zh-CN" sz="1600" i="0" kern="1200" baseline="0" dirty="0">
                <a:ln>
                  <a:noFill/>
                </a:ln>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扰动</a:t>
            </a:r>
            <a:r>
              <a:rPr lang="zh-CN" altLang="en-US" sz="1600" dirty="0">
                <a:solidFill>
                  <a:schemeClr val="accent1">
                    <a:lumMod val="75000"/>
                  </a:schemeClr>
                </a:solidFill>
                <a:latin typeface="微软雅黑" panose="020B0503020204020204" pitchFamily="34" charset="-122"/>
                <a:ea typeface="微软雅黑" panose="020B0503020204020204" pitchFamily="34" charset="-122"/>
                <a:cs typeface="Times New Roman" panose="02020603050405020304" pitchFamily="18" charset="0"/>
              </a:rPr>
              <a:t>幅度</a:t>
            </a:r>
            <a:r>
              <a:rPr lang="zh-CN" sz="1600" i="0" kern="1200" baseline="0" dirty="0">
                <a:ln>
                  <a:noFill/>
                </a:ln>
                <a:solidFill>
                  <a:schemeClr val="accent1">
                    <a:lumMod val="75000"/>
                  </a:schemeClr>
                </a:solidFill>
                <a:effectLst/>
                <a:latin typeface="微软雅黑" panose="020B0503020204020204" pitchFamily="34" charset="-122"/>
                <a:ea typeface="微软雅黑" panose="020B0503020204020204" pitchFamily="34" charset="-122"/>
                <a:cs typeface="Times New Roman" panose="02020603050405020304" pitchFamily="18" charset="0"/>
              </a:rPr>
              <a:t>时域</a:t>
            </a:r>
            <a:r>
              <a:rPr lang="zh-CN" altLang="en-US" sz="1600" i="0" kern="1200" baseline="0" dirty="0">
                <a:ln>
                  <a:noFill/>
                </a:ln>
                <a:solidFill>
                  <a:srgbClr val="0070C0"/>
                </a:solidFill>
                <a:effectLst/>
                <a:latin typeface="微软雅黑" panose="020B0503020204020204" pitchFamily="34" charset="-122"/>
                <a:ea typeface="微软雅黑" panose="020B0503020204020204" pitchFamily="34" charset="-122"/>
                <a:cs typeface="Times New Roman" panose="02020603050405020304" pitchFamily="18" charset="0"/>
              </a:rPr>
              <a:t>图</a:t>
            </a:r>
            <a:endParaRPr lang="zh-CN" altLang="en-US" sz="1600" dirty="0">
              <a:solidFill>
                <a:srgbClr val="0070C0"/>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976251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7</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zh-CN" altLang="en-US" sz="3600" b="1" dirty="0">
                <a:latin typeface="微软雅黑" panose="020B0503020204020204" pitchFamily="34" charset="-122"/>
                <a:ea typeface="微软雅黑" panose="020B0503020204020204" pitchFamily="34" charset="-122"/>
                <a:cs typeface="黑体" panose="02010609060101010101" pitchFamily="49" charset="-122"/>
              </a:rPr>
              <a:t>电子学诊断需求</a:t>
            </a:r>
          </a:p>
        </p:txBody>
      </p:sp>
      <p:sp>
        <p:nvSpPr>
          <p:cNvPr id="30" name="TextBox 29">
            <a:extLst>
              <a:ext uri="{FF2B5EF4-FFF2-40B4-BE49-F238E27FC236}">
                <a16:creationId xmlns:a16="http://schemas.microsoft.com/office/drawing/2014/main" id="{A1658BCE-11EF-4EFB-B28E-E7530B816427}"/>
              </a:ext>
            </a:extLst>
          </p:cNvPr>
          <p:cNvSpPr txBox="1"/>
          <p:nvPr/>
        </p:nvSpPr>
        <p:spPr>
          <a:xfrm>
            <a:off x="695625" y="1124840"/>
            <a:ext cx="11020164" cy="874407"/>
          </a:xfrm>
          <a:prstGeom prst="rect">
            <a:avLst/>
          </a:prstGeom>
          <a:noFill/>
        </p:spPr>
        <p:txBody>
          <a:bodyPr wrap="square" rtlCol="0">
            <a:spAutoFit/>
          </a:bodyPr>
          <a:lstStyle/>
          <a:p>
            <a:pPr>
              <a:lnSpc>
                <a:spcPct val="150000"/>
              </a:lnSpc>
            </a:pPr>
            <a:r>
              <a:rPr lang="zh-CN" altLang="en-US" b="1" dirty="0">
                <a:latin typeface="微软雅黑" panose="020B0503020204020204" pitchFamily="34" charset="-122"/>
                <a:ea typeface="微软雅黑" panose="020B0503020204020204" pitchFamily="34" charset="-122"/>
              </a:rPr>
              <a:t>本电子学系统第一步需要实现对</a:t>
            </a:r>
            <a:r>
              <a:rPr lang="en-US" altLang="zh-CN" b="1" dirty="0">
                <a:solidFill>
                  <a:schemeClr val="accent2">
                    <a:lumMod val="75000"/>
                  </a:schemeClr>
                </a:solidFill>
                <a:latin typeface="微软雅黑" panose="020B0503020204020204" pitchFamily="34" charset="-122"/>
                <a:ea typeface="微软雅黑" panose="020B0503020204020204" pitchFamily="34" charset="-122"/>
              </a:rPr>
              <a:t>I-H</a:t>
            </a:r>
            <a:r>
              <a:rPr lang="zh-CN" altLang="en-US" b="1" dirty="0">
                <a:solidFill>
                  <a:schemeClr val="accent2">
                    <a:lumMod val="75000"/>
                  </a:schemeClr>
                </a:solidFill>
                <a:latin typeface="微软雅黑" panose="020B0503020204020204" pitchFamily="34" charset="-122"/>
                <a:ea typeface="微软雅黑" panose="020B0503020204020204" pitchFamily="34" charset="-122"/>
              </a:rPr>
              <a:t>转换</a:t>
            </a:r>
            <a:r>
              <a:rPr lang="zh-CN" altLang="en-US" b="1" dirty="0">
                <a:latin typeface="微软雅黑" panose="020B0503020204020204" pitchFamily="34" charset="-122"/>
                <a:ea typeface="微软雅黑" panose="020B0503020204020204" pitchFamily="34" charset="-122"/>
              </a:rPr>
              <a:t>时刻的</a:t>
            </a:r>
            <a:r>
              <a:rPr lang="zh-CN" altLang="en-US" b="1" dirty="0">
                <a:solidFill>
                  <a:schemeClr val="accent2">
                    <a:lumMod val="75000"/>
                  </a:schemeClr>
                </a:solidFill>
                <a:latin typeface="微软雅黑" panose="020B0503020204020204" pitchFamily="34" charset="-122"/>
                <a:ea typeface="微软雅黑" panose="020B0503020204020204" pitchFamily="34" charset="-122"/>
              </a:rPr>
              <a:t>实时监测，</a:t>
            </a:r>
            <a:r>
              <a:rPr lang="zh-CN" altLang="en-US" b="1" dirty="0">
                <a:latin typeface="微软雅黑" panose="020B0503020204020204" pitchFamily="34" charset="-122"/>
                <a:ea typeface="微软雅黑" panose="020B0503020204020204" pitchFamily="34" charset="-122"/>
              </a:rPr>
              <a:t>未来希望实现对等离子体运行模式的</a:t>
            </a:r>
            <a:r>
              <a:rPr lang="zh-CN" altLang="en-US" b="1" dirty="0">
                <a:solidFill>
                  <a:schemeClr val="accent2">
                    <a:lumMod val="75000"/>
                  </a:schemeClr>
                </a:solidFill>
                <a:latin typeface="微软雅黑" panose="020B0503020204020204" pitchFamily="34" charset="-122"/>
                <a:ea typeface="微软雅黑" panose="020B0503020204020204" pitchFamily="34" charset="-122"/>
              </a:rPr>
              <a:t>反馈控制，</a:t>
            </a:r>
            <a:r>
              <a:rPr lang="zh-CN" altLang="en-US" b="1" dirty="0">
                <a:latin typeface="微软雅黑" panose="020B0503020204020204" pitchFamily="34" charset="-122"/>
                <a:ea typeface="微软雅黑" panose="020B0503020204020204" pitchFamily="34" charset="-122"/>
              </a:rPr>
              <a:t>以协助控制</a:t>
            </a:r>
            <a:r>
              <a:rPr lang="zh-CN" altLang="en-US" b="1" dirty="0">
                <a:solidFill>
                  <a:schemeClr val="accent2">
                    <a:lumMod val="75000"/>
                  </a:schemeClr>
                </a:solidFill>
                <a:latin typeface="微软雅黑" panose="020B0503020204020204" pitchFamily="34" charset="-122"/>
                <a:ea typeface="微软雅黑" panose="020B0503020204020204" pitchFamily="34" charset="-122"/>
              </a:rPr>
              <a:t>等离子体</a:t>
            </a:r>
            <a:r>
              <a:rPr lang="en-US" altLang="zh-CN" b="1" dirty="0">
                <a:solidFill>
                  <a:schemeClr val="accent2">
                    <a:lumMod val="75000"/>
                  </a:schemeClr>
                </a:solidFill>
                <a:latin typeface="微软雅黑" panose="020B0503020204020204" pitchFamily="34" charset="-122"/>
                <a:ea typeface="微软雅黑" panose="020B0503020204020204" pitchFamily="34" charset="-122"/>
              </a:rPr>
              <a:t>I-mode</a:t>
            </a:r>
            <a:r>
              <a:rPr lang="zh-CN" altLang="en-US" b="1" dirty="0">
                <a:solidFill>
                  <a:schemeClr val="accent2">
                    <a:lumMod val="75000"/>
                  </a:schemeClr>
                </a:solidFill>
                <a:latin typeface="微软雅黑" panose="020B0503020204020204" pitchFamily="34" charset="-122"/>
                <a:ea typeface="微软雅黑" panose="020B0503020204020204" pitchFamily="34" charset="-122"/>
              </a:rPr>
              <a:t>长脉冲稳定运行</a:t>
            </a:r>
            <a:r>
              <a:rPr lang="zh-CN" altLang="en-US" b="1" dirty="0">
                <a:latin typeface="微软雅黑" panose="020B0503020204020204" pitchFamily="34" charset="-122"/>
                <a:ea typeface="微软雅黑" panose="020B0503020204020204" pitchFamily="34" charset="-122"/>
              </a:rPr>
              <a:t>。</a:t>
            </a:r>
            <a:endParaRPr lang="en-US" b="1" dirty="0">
              <a:latin typeface="微软雅黑" panose="020B0503020204020204" pitchFamily="34" charset="-122"/>
              <a:ea typeface="微软雅黑" panose="020B0503020204020204" pitchFamily="34" charset="-122"/>
            </a:endParaRPr>
          </a:p>
        </p:txBody>
      </p:sp>
      <p:sp>
        <p:nvSpPr>
          <p:cNvPr id="3" name="矩形 11">
            <a:extLst>
              <a:ext uri="{FF2B5EF4-FFF2-40B4-BE49-F238E27FC236}">
                <a16:creationId xmlns:a16="http://schemas.microsoft.com/office/drawing/2014/main" id="{9B528142-69B1-97C8-E2AD-A16648C9B815}"/>
              </a:ext>
            </a:extLst>
          </p:cNvPr>
          <p:cNvSpPr/>
          <p:nvPr/>
        </p:nvSpPr>
        <p:spPr>
          <a:xfrm>
            <a:off x="983645" y="2924965"/>
            <a:ext cx="10530500" cy="1751570"/>
          </a:xfrm>
          <a:prstGeom prst="rect">
            <a:avLst/>
          </a:prstGeom>
        </p:spPr>
        <p:txBody>
          <a:bodyPr wrap="square">
            <a:spAutoFit/>
          </a:bodyPr>
          <a:lstStyle/>
          <a:p>
            <a:pPr defTabSz="457200">
              <a:lnSpc>
                <a:spcPct val="150000"/>
              </a:lnSpc>
            </a:pPr>
            <a:r>
              <a:rPr lang="zh-CN" altLang="en-US" sz="2000" b="1" dirty="0">
                <a:latin typeface="微软雅黑" panose="020B0503020204020204" pitchFamily="34" charset="-122"/>
                <a:ea typeface="微软雅黑" panose="020B0503020204020204" pitchFamily="34" charset="-122"/>
              </a:rPr>
              <a:t>需求分析</a:t>
            </a:r>
          </a:p>
          <a:p>
            <a:pPr marL="285750" indent="-285750" defTabSz="457200">
              <a:lnSpc>
                <a:spcPct val="150000"/>
              </a:lnSpc>
              <a:buFont typeface="Wingdings" panose="05000000000000000000" pitchFamily="2" charset="2"/>
              <a:buChar char="n"/>
            </a:pPr>
            <a:r>
              <a:rPr lang="zh-CN" altLang="en-US" kern="1200" dirty="0">
                <a:solidFill>
                  <a:srgbClr val="000000"/>
                </a:solidFill>
                <a:effectLst/>
                <a:latin typeface="微软雅黑" panose="020B0503020204020204" pitchFamily="34" charset="-122"/>
                <a:ea typeface="微软雅黑" panose="020B0503020204020204" pitchFamily="34" charset="-122"/>
                <a:cs typeface="+mn-cs"/>
              </a:rPr>
              <a:t>信号接收处理：双路正交信号；高分辨率；低噪声高灵敏度</a:t>
            </a:r>
            <a:endParaRPr lang="en-US" altLang="zh-CN" kern="1200" dirty="0">
              <a:solidFill>
                <a:srgbClr val="000000"/>
              </a:solidFill>
              <a:effectLst/>
              <a:latin typeface="微软雅黑" panose="020B0503020204020204" pitchFamily="34" charset="-122"/>
              <a:ea typeface="微软雅黑" panose="020B0503020204020204" pitchFamily="34" charset="-122"/>
              <a:cs typeface="+mn-cs"/>
            </a:endParaRPr>
          </a:p>
          <a:p>
            <a:pPr marL="285750" indent="-285750" defTabSz="457200">
              <a:lnSpc>
                <a:spcPct val="150000"/>
              </a:lnSpc>
              <a:buFont typeface="Wingdings" panose="05000000000000000000" pitchFamily="2" charset="2"/>
              <a:buChar char="n"/>
            </a:pPr>
            <a:r>
              <a:rPr lang="zh-CN" altLang="en-US" kern="1200" dirty="0">
                <a:solidFill>
                  <a:srgbClr val="000000"/>
                </a:solidFill>
                <a:effectLst/>
                <a:latin typeface="微软雅黑" panose="020B0503020204020204" pitchFamily="34" charset="-122"/>
                <a:ea typeface="微软雅黑" panose="020B0503020204020204" pitchFamily="34" charset="-122"/>
                <a:cs typeface="+mn-cs"/>
              </a:rPr>
              <a:t>数据实时处理：</a:t>
            </a:r>
            <a:r>
              <a:rPr lang="en-US" altLang="zh-CN" kern="1200" dirty="0">
                <a:solidFill>
                  <a:srgbClr val="000000"/>
                </a:solidFill>
                <a:effectLst/>
                <a:latin typeface="微软雅黑" panose="020B0503020204020204" pitchFamily="34" charset="-122"/>
                <a:ea typeface="微软雅黑" panose="020B0503020204020204" pitchFamily="34" charset="-122"/>
                <a:cs typeface="+mn-cs"/>
              </a:rPr>
              <a:t>FPGA</a:t>
            </a:r>
            <a:r>
              <a:rPr lang="zh-CN" altLang="en-US" kern="1200" dirty="0">
                <a:solidFill>
                  <a:srgbClr val="000000"/>
                </a:solidFill>
                <a:effectLst/>
                <a:latin typeface="微软雅黑" panose="020B0503020204020204" pitchFamily="34" charset="-122"/>
                <a:ea typeface="微软雅黑" panose="020B0503020204020204" pitchFamily="34" charset="-122"/>
                <a:cs typeface="+mn-cs"/>
              </a:rPr>
              <a:t>实时数据处理、算法整体延迟</a:t>
            </a:r>
            <a:r>
              <a:rPr lang="en-US" altLang="zh-CN" kern="1200" dirty="0">
                <a:solidFill>
                  <a:srgbClr val="000000"/>
                </a:solidFill>
                <a:effectLst/>
                <a:latin typeface="微软雅黑" panose="020B0503020204020204" pitchFamily="34" charset="-122"/>
                <a:ea typeface="微软雅黑" panose="020B0503020204020204" pitchFamily="34" charset="-122"/>
                <a:cs typeface="+mn-cs"/>
              </a:rPr>
              <a:t>&lt;10ms</a:t>
            </a:r>
          </a:p>
          <a:p>
            <a:pPr marL="285750" indent="-285750" defTabSz="457200">
              <a:lnSpc>
                <a:spcPct val="150000"/>
              </a:lnSpc>
              <a:buFont typeface="Wingdings" panose="05000000000000000000" pitchFamily="2" charset="2"/>
              <a:buChar char="n"/>
            </a:pPr>
            <a:r>
              <a:rPr lang="zh-CN" altLang="en-US" kern="1200" dirty="0">
                <a:solidFill>
                  <a:srgbClr val="000000"/>
                </a:solidFill>
                <a:effectLst/>
                <a:latin typeface="微软雅黑" panose="020B0503020204020204" pitchFamily="34" charset="-122"/>
                <a:ea typeface="微软雅黑" panose="020B0503020204020204" pitchFamily="34" charset="-122"/>
                <a:cs typeface="+mn-cs"/>
              </a:rPr>
              <a:t>信息存储反馈：控制和触发信号；集成网口</a:t>
            </a:r>
            <a:r>
              <a:rPr lang="en-US" altLang="zh-CN" kern="1200" dirty="0">
                <a:solidFill>
                  <a:srgbClr val="000000"/>
                </a:solidFill>
                <a:effectLst/>
                <a:latin typeface="微软雅黑" panose="020B0503020204020204" pitchFamily="34" charset="-122"/>
                <a:ea typeface="微软雅黑" panose="020B0503020204020204" pitchFamily="34" charset="-122"/>
                <a:cs typeface="+mn-cs"/>
              </a:rPr>
              <a:t>/Ethernet</a:t>
            </a:r>
            <a:r>
              <a:rPr lang="zh-CN" altLang="en-US" kern="1200" dirty="0">
                <a:solidFill>
                  <a:srgbClr val="000000"/>
                </a:solidFill>
                <a:effectLst/>
                <a:latin typeface="微软雅黑" panose="020B0503020204020204" pitchFamily="34" charset="-122"/>
                <a:ea typeface="微软雅黑" panose="020B0503020204020204" pitchFamily="34" charset="-122"/>
                <a:cs typeface="+mn-cs"/>
              </a:rPr>
              <a:t>信息配置存储、状态监控数据导出</a:t>
            </a:r>
            <a:endParaRPr lang="en-US" altLang="zh-CN" kern="1200" dirty="0">
              <a:solidFill>
                <a:srgbClr val="000000"/>
              </a:solidFill>
              <a:effectLst/>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438925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050669" y="6381205"/>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t>8</a:t>
            </a:fld>
            <a:endParaRPr lang="zh-CN" altLang="en-US" dirty="0"/>
          </a:p>
        </p:txBody>
      </p:sp>
      <p:sp>
        <p:nvSpPr>
          <p:cNvPr id="6" name="标题 1"/>
          <p:cNvSpPr txBox="1"/>
          <p:nvPr/>
        </p:nvSpPr>
        <p:spPr>
          <a:xfrm>
            <a:off x="2152650" y="134335"/>
            <a:ext cx="7886700" cy="7174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fontAlgn="auto">
              <a:spcAft>
                <a:spcPts val="0"/>
              </a:spcAft>
            </a:pPr>
            <a:r>
              <a:rPr lang="zh-CN" altLang="en-US" sz="4000" b="1" dirty="0">
                <a:latin typeface="微软雅黑" panose="020B0503020204020204" pitchFamily="34" charset="-122"/>
                <a:ea typeface="微软雅黑" panose="020B0503020204020204" pitchFamily="34" charset="-122"/>
                <a:cs typeface="Arial" panose="020B0604020202020204" pitchFamily="34" charset="0"/>
              </a:rPr>
              <a:t>报告提纲</a:t>
            </a:r>
          </a:p>
        </p:txBody>
      </p:sp>
      <p:sp>
        <p:nvSpPr>
          <p:cNvPr id="16" name="内容占位符 2"/>
          <p:cNvSpPr txBox="1"/>
          <p:nvPr/>
        </p:nvSpPr>
        <p:spPr>
          <a:xfrm>
            <a:off x="551615" y="1124840"/>
            <a:ext cx="10656740" cy="36002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研究背景</a:t>
            </a:r>
            <a:endParaRPr lang="en-US" altLang="zh-CN" sz="3200" b="1" dirty="0">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rPr>
              <a:t>系统设计</a:t>
            </a:r>
            <a:endParaRPr lang="en-US" altLang="zh-CN" sz="3200" b="1" dirty="0">
              <a:solidFill>
                <a:srgbClr val="C00000"/>
              </a:solidFill>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测试联调</a:t>
            </a:r>
            <a:endParaRPr lang="en-US" altLang="zh-CN" sz="3200" b="1" dirty="0">
              <a:latin typeface="微软雅黑" panose="020B0503020204020204" pitchFamily="34" charset="-122"/>
              <a:ea typeface="微软雅黑" panose="020B0503020204020204" pitchFamily="34" charset="-122"/>
              <a:cs typeface="Arial" panose="020B0604020202020204" pitchFamily="34" charset="0"/>
            </a:endParaRPr>
          </a:p>
          <a:p>
            <a:pPr>
              <a:lnSpc>
                <a:spcPct val="150000"/>
              </a:lnSpc>
              <a:buFont typeface="Wingdings" panose="05000000000000000000" pitchFamily="2" charset="2"/>
              <a:buChar char="n"/>
            </a:pPr>
            <a:r>
              <a:rPr lang="zh-CN" altLang="en-US" sz="3200" b="1" dirty="0">
                <a:latin typeface="微软雅黑" panose="020B0503020204020204" pitchFamily="34" charset="-122"/>
                <a:ea typeface="微软雅黑" panose="020B0503020204020204" pitchFamily="34" charset="-122"/>
                <a:cs typeface="Arial" panose="020B0604020202020204" pitchFamily="34" charset="0"/>
              </a:rPr>
              <a:t>总结展望</a:t>
            </a:r>
            <a:endParaRPr lang="en-US" altLang="zh-CN" sz="3200" b="1" dirty="0">
              <a:latin typeface="微软雅黑" panose="020B0503020204020204" pitchFamily="34" charset="-122"/>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9154882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灯片编号占位符 2"/>
          <p:cNvSpPr>
            <a:spLocks noGrp="1" noChangeArrowheads="1"/>
          </p:cNvSpPr>
          <p:nvPr/>
        </p:nvSpPr>
        <p:spPr bwMode="auto">
          <a:xfrm>
            <a:off x="11715788" y="6492330"/>
            <a:ext cx="4587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fld id="{73A3F721-59E3-4070-B3FE-FBD7A2F83A97}" type="slidenum">
              <a:rPr lang="zh-CN" altLang="en-US">
                <a:latin typeface="+mn-lt"/>
                <a:ea typeface="黑体" panose="02010609060101010101" pitchFamily="49" charset="-122"/>
              </a:rPr>
              <a:t>9</a:t>
            </a:fld>
            <a:endParaRPr lang="zh-CN" altLang="en-US" dirty="0">
              <a:latin typeface="+mn-lt"/>
              <a:ea typeface="黑体" panose="02010609060101010101" pitchFamily="49" charset="-122"/>
            </a:endParaRPr>
          </a:p>
        </p:txBody>
      </p:sp>
      <p:sp>
        <p:nvSpPr>
          <p:cNvPr id="6" name="标题 13"/>
          <p:cNvSpPr txBox="1"/>
          <p:nvPr/>
        </p:nvSpPr>
        <p:spPr>
          <a:xfrm>
            <a:off x="47581" y="116770"/>
            <a:ext cx="12096840" cy="6151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pPr>
            <a:r>
              <a:rPr lang="zh-CN" altLang="en-US" sz="3600" b="1" dirty="0">
                <a:latin typeface="微软雅黑" panose="020B0503020204020204" pitchFamily="34" charset="-122"/>
                <a:ea typeface="微软雅黑" panose="020B0503020204020204" pitchFamily="34" charset="-122"/>
                <a:cs typeface="黑体" panose="02010609060101010101" pitchFamily="49" charset="-122"/>
              </a:rPr>
              <a:t>电子学系统架构</a:t>
            </a:r>
          </a:p>
        </p:txBody>
      </p:sp>
      <p:sp>
        <p:nvSpPr>
          <p:cNvPr id="3" name="矩形 11">
            <a:extLst>
              <a:ext uri="{FF2B5EF4-FFF2-40B4-BE49-F238E27FC236}">
                <a16:creationId xmlns:a16="http://schemas.microsoft.com/office/drawing/2014/main" id="{63B77206-251A-BFB4-1A24-76F7850E3BAA}"/>
              </a:ext>
            </a:extLst>
          </p:cNvPr>
          <p:cNvSpPr/>
          <p:nvPr/>
        </p:nvSpPr>
        <p:spPr>
          <a:xfrm>
            <a:off x="1343670" y="5373135"/>
            <a:ext cx="10530500" cy="1577611"/>
          </a:xfrm>
          <a:prstGeom prst="rect">
            <a:avLst/>
          </a:prstGeom>
        </p:spPr>
        <p:txBody>
          <a:bodyPr wrap="square">
            <a:spAutoFit/>
          </a:bodyPr>
          <a:lstStyle/>
          <a:p>
            <a:pPr defTabSz="457200">
              <a:lnSpc>
                <a:spcPct val="150000"/>
              </a:lnSpc>
            </a:pPr>
            <a:endParaRPr lang="zh-CN" altLang="en-US" b="1" dirty="0">
              <a:latin typeface="微软雅黑" panose="020B0503020204020204" pitchFamily="34" charset="-122"/>
              <a:ea typeface="微软雅黑" panose="020B0503020204020204" pitchFamily="34" charset="-122"/>
            </a:endParaRPr>
          </a:p>
          <a:p>
            <a:pPr marL="285750" indent="-285750" defTabSz="457200">
              <a:lnSpc>
                <a:spcPct val="150000"/>
              </a:lnSpc>
              <a:buFont typeface="Wingdings" panose="05000000000000000000" pitchFamily="2" charset="2"/>
              <a:buChar char="n"/>
            </a:pP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模拟前放板</a:t>
            </a:r>
            <a:r>
              <a:rPr lang="en-US" altLang="zh-CN" sz="1600" kern="1200" dirty="0">
                <a:solidFill>
                  <a:srgbClr val="000000"/>
                </a:solidFill>
                <a:effectLst/>
                <a:latin typeface="微软雅黑" panose="020B0503020204020204" pitchFamily="34" charset="-122"/>
                <a:ea typeface="微软雅黑" panose="020B0503020204020204" pitchFamily="34" charset="-122"/>
                <a:cs typeface="+mn-cs"/>
              </a:rPr>
              <a:t>ADM</a:t>
            </a: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：实现信号滤波放大、模数转换的功能</a:t>
            </a:r>
          </a:p>
          <a:p>
            <a:pPr marL="285750" indent="-285750" defTabSz="457200">
              <a:lnSpc>
                <a:spcPct val="150000"/>
              </a:lnSpc>
              <a:buFont typeface="Wingdings" panose="05000000000000000000" pitchFamily="2" charset="2"/>
              <a:buChar char="n"/>
            </a:pP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数字处理单元</a:t>
            </a:r>
            <a:r>
              <a:rPr lang="en-US" altLang="zh-CN" sz="1600" kern="1200" dirty="0">
                <a:solidFill>
                  <a:srgbClr val="000000"/>
                </a:solidFill>
                <a:effectLst/>
                <a:latin typeface="微软雅黑" panose="020B0503020204020204" pitchFamily="34" charset="-122"/>
                <a:ea typeface="微软雅黑" panose="020B0503020204020204" pitchFamily="34" charset="-122"/>
                <a:cs typeface="+mn-cs"/>
              </a:rPr>
              <a:t>DPU</a:t>
            </a: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：以</a:t>
            </a:r>
            <a:r>
              <a:rPr lang="en-US" altLang="zh-CN" sz="1600" kern="1200" dirty="0">
                <a:solidFill>
                  <a:srgbClr val="000000"/>
                </a:solidFill>
                <a:effectLst/>
                <a:latin typeface="微软雅黑" panose="020B0503020204020204" pitchFamily="34" charset="-122"/>
                <a:ea typeface="微软雅黑" panose="020B0503020204020204" pitchFamily="34" charset="-122"/>
                <a:cs typeface="+mn-cs"/>
              </a:rPr>
              <a:t>FPGA</a:t>
            </a:r>
            <a:r>
              <a:rPr lang="zh-CN" altLang="en-US" sz="1600" kern="1200" dirty="0">
                <a:solidFill>
                  <a:srgbClr val="000000"/>
                </a:solidFill>
                <a:effectLst/>
                <a:latin typeface="微软雅黑" panose="020B0503020204020204" pitchFamily="34" charset="-122"/>
                <a:ea typeface="微软雅黑" panose="020B0503020204020204" pitchFamily="34" charset="-122"/>
                <a:cs typeface="+mn-cs"/>
              </a:rPr>
              <a:t>为核心，实现数据处理、反馈控制</a:t>
            </a:r>
          </a:p>
          <a:p>
            <a:pPr marL="285750" indent="-285750" defTabSz="457200">
              <a:lnSpc>
                <a:spcPct val="150000"/>
              </a:lnSpc>
              <a:buFont typeface="Wingdings" panose="05000000000000000000" pitchFamily="2" charset="2"/>
              <a:buChar char="n"/>
            </a:pPr>
            <a:endParaRPr lang="en-US" sz="1600" dirty="0">
              <a:effectLst/>
            </a:endParaRPr>
          </a:p>
        </p:txBody>
      </p:sp>
      <p:pic>
        <p:nvPicPr>
          <p:cNvPr id="7" name="Picture 6">
            <a:extLst>
              <a:ext uri="{FF2B5EF4-FFF2-40B4-BE49-F238E27FC236}">
                <a16:creationId xmlns:a16="http://schemas.microsoft.com/office/drawing/2014/main" id="{5029C2FE-D5B1-5A70-CEC2-B5519959A29D}"/>
              </a:ext>
            </a:extLst>
          </p:cNvPr>
          <p:cNvPicPr>
            <a:picLocks noChangeAspect="1"/>
          </p:cNvPicPr>
          <p:nvPr/>
        </p:nvPicPr>
        <p:blipFill>
          <a:blip r:embed="rId3"/>
          <a:stretch>
            <a:fillRect/>
          </a:stretch>
        </p:blipFill>
        <p:spPr>
          <a:xfrm>
            <a:off x="1767465" y="1177095"/>
            <a:ext cx="8657070" cy="4503810"/>
          </a:xfrm>
          <a:prstGeom prst="rect">
            <a:avLst/>
          </a:prstGeom>
        </p:spPr>
      </p:pic>
    </p:spTree>
    <p:extLst>
      <p:ext uri="{BB962C8B-B14F-4D97-AF65-F5344CB8AC3E}">
        <p14:creationId xmlns:p14="http://schemas.microsoft.com/office/powerpoint/2010/main" val="33190425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KSO_WM_DOC_GUID" val="{be290272-116a-4c05-90a5-b4918a115bcc}"/>
  <p:tag name="COMMONDATA" val="eyJoZGlkIjoiZDkzMmU0M2ZjNTAwNWYwODkxN2FhYjBmMmM4YjliMGYifQ=="/>
</p:tagLst>
</file>

<file path=ppt/tags/tag2.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7694"/>
  <p:tag name="KSO_WM_UNIT_ID" val="diagram20187694_1*l_h_i*1_1_5"/>
  <p:tag name="KSO_WM_UNIT_LAYERLEVEL" val="1_1_1"/>
  <p:tag name="KSO_WM_BEAUTIFY_FLAG" val="#wm#"/>
  <p:tag name="KSO_WM_TAG_VERSION" val="1.0"/>
  <p:tag name="KSO_WM_UNIT_HIGHLIGHT" val="0"/>
  <p:tag name="KSO_WM_UNIT_COMPATIBLE" val="0"/>
  <p:tag name="KSO_WM_DIAGRAM_GROUP_CODE" val="l1-1"/>
  <p:tag name="KSO_WM_UNIT_TYPE" val="l_h_i"/>
  <p:tag name="KSO_WM_UNIT_INDEX" val="1_1_5"/>
  <p:tag name="KSO_WM_UNIT_DIAGRAM_ISNUMVISUAL" val="0"/>
  <p:tag name="KSO_WM_UNIT_DIAGRAM_ISREFERUNIT" val="0"/>
  <p:tag name="KSO_WM_UNIT_FILL_FORE_SCHEMECOLOR_INDEX" val="14"/>
  <p:tag name="KSO_WM_UNIT_FILL_TYPE" val="1"/>
  <p:tag name="KSO_WM_UNIT_TEXT_FILL_FORE_SCHEMECOLOR_INDEX" val="13"/>
  <p:tag name="KSO_WM_UNIT_TEXT_FILL_TYPE" val="1"/>
  <p:tag name="KSO_WM_UNIT_DIAGRAM_SCHEMECOLOR_ID" val="2"/>
</p:tagLst>
</file>

<file path=ppt/tags/tag3.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20187694"/>
  <p:tag name="KSO_WM_UNIT_ID" val="diagram20187694_1*l_h_i*1_1_6"/>
  <p:tag name="KSO_WM_UNIT_LAYERLEVEL" val="1_1_1"/>
  <p:tag name="KSO_WM_BEAUTIFY_FLAG" val="#wm#"/>
  <p:tag name="KSO_WM_TAG_VERSION" val="1.0"/>
  <p:tag name="KSO_WM_UNIT_HIGHLIGHT" val="0"/>
  <p:tag name="KSO_WM_UNIT_COMPATIBLE" val="0"/>
  <p:tag name="KSO_WM_DIAGRAM_GROUP_CODE" val="l1-1"/>
  <p:tag name="KSO_WM_UNIT_TYPE" val="l_h_i"/>
  <p:tag name="KSO_WM_UNIT_INDEX" val="1_1_6"/>
  <p:tag name="KSO_WM_UNIT_DIAGRAM_ISNUMVISUAL" val="0"/>
  <p:tag name="KSO_WM_UNIT_DIAGRAM_ISREFERUNIT" val="0"/>
  <p:tag name="KSO_WM_UNIT_FILL_FORE_SCHEMECOLOR_INDEX" val="14"/>
  <p:tag name="KSO_WM_UNIT_FILL_TYPE" val="1"/>
  <p:tag name="KSO_WM_UNIT_TEXT_FILL_FORE_SCHEMECOLOR_INDEX" val="13"/>
  <p:tag name="KSO_WM_UNIT_TEXT_FILL_TYPE" val="1"/>
  <p:tag name="KSO_WM_UNIT_DIAGRAM_SCHEMECOLOR_ID" val="2"/>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2935</TotalTime>
  <Words>5726</Words>
  <Application>Microsoft Office PowerPoint</Application>
  <PresentationFormat>Widescreen</PresentationFormat>
  <Paragraphs>214</Paragraphs>
  <Slides>23</Slides>
  <Notes>22</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23</vt:i4>
      </vt:variant>
    </vt:vector>
  </HeadingPairs>
  <TitlesOfParts>
    <vt:vector size="34" baseType="lpstr">
      <vt:lpstr>黑体</vt:lpstr>
      <vt:lpstr>微软雅黑</vt:lpstr>
      <vt:lpstr>Arial</vt:lpstr>
      <vt:lpstr>Calibri</vt:lpstr>
      <vt:lpstr>Calibri Light</vt:lpstr>
      <vt:lpstr>Cambria Math</vt:lpstr>
      <vt:lpstr>Times New Roman</vt:lpstr>
      <vt:lpstr>Wingdings</vt:lpstr>
      <vt:lpstr>Office 主题​​</vt:lpstr>
      <vt:lpstr>1_Office 主题​​</vt:lpstr>
      <vt:lpstr>Visio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张奔</dc:creator>
  <cp:keywords>信工学院</cp:keywords>
  <cp:lastModifiedBy>伊齐 杨</cp:lastModifiedBy>
  <cp:revision>1285</cp:revision>
  <dcterms:created xsi:type="dcterms:W3CDTF">2013-05-22T02:15:00Z</dcterms:created>
  <dcterms:modified xsi:type="dcterms:W3CDTF">2026-08-11T15:28:06Z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1D6CD335278A4FDEACE4230385917EE2</vt:lpwstr>
  </property>
</Properties>
</file>