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vsdx" ContentType="application/vnd.ms-visio.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</p:sldMasterIdLst>
  <p:notesMasterIdLst>
    <p:notesMasterId r:id="rId14"/>
  </p:notesMasterIdLst>
  <p:handoutMasterIdLst>
    <p:handoutMasterId r:id="rId15"/>
  </p:handoutMasterIdLst>
  <p:sldIdLst>
    <p:sldId id="392" r:id="rId3"/>
    <p:sldId id="995" r:id="rId4"/>
    <p:sldId id="1074" r:id="rId5"/>
    <p:sldId id="1073" r:id="rId6"/>
    <p:sldId id="1015" r:id="rId7"/>
    <p:sldId id="1046" r:id="rId8"/>
    <p:sldId id="1075" r:id="rId9"/>
    <p:sldId id="1076" r:id="rId10"/>
    <p:sldId id="1069" r:id="rId11"/>
    <p:sldId id="1077" r:id="rId12"/>
    <p:sldId id="325" r:id="rId13"/>
  </p:sldIdLst>
  <p:sldSz cx="12192000" cy="6858000"/>
  <p:notesSz cx="6858000" cy="9144000"/>
  <p:custDataLst>
    <p:tags r:id="rId16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9" userDrawn="1">
          <p15:clr>
            <a:srgbClr val="A4A3A4"/>
          </p15:clr>
        </p15:guide>
        <p15:guide id="2" pos="32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  <a:srgbClr val="0070C0"/>
    <a:srgbClr val="22487C"/>
    <a:srgbClr val="768495"/>
    <a:srgbClr val="22293E"/>
    <a:srgbClr val="15347E"/>
    <a:srgbClr val="1534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90" autoAdjust="0"/>
    <p:restoredTop sz="91313" autoAdjust="0"/>
  </p:normalViewPr>
  <p:slideViewPr>
    <p:cSldViewPr showGuides="1">
      <p:cViewPr varScale="1">
        <p:scale>
          <a:sx n="77" d="100"/>
          <a:sy n="77" d="100"/>
        </p:scale>
        <p:origin x="677" y="58"/>
      </p:cViewPr>
      <p:guideLst>
        <p:guide orient="horz" pos="2019"/>
        <p:guide pos="32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BF14604-49B1-4FF1-8480-91A59B2FF05B}" type="datetimeFigureOut">
              <a:rPr lang="zh-CN" altLang="en-US"/>
              <a:t>2026/8/12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623B869-CD7C-4612-BE6E-DD261ADBB7ED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2FD1640-5B9C-4F29-9C7F-DC8D00547D4F}" type="datetimeFigureOut">
              <a:rPr lang="en-US"/>
              <a:t>8/12/2026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r>
              <a:rPr lang="en-US"/>
              <a:t>1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E4BBAEDB-E5ED-4BEA-9DCD-3A9E1265CD83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BAEDB-E5ED-4BEA-9DCD-3A9E1265CD8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23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BAEDB-E5ED-4BEA-9DCD-3A9E1265CD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64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全能峰</a:t>
            </a:r>
            <a:r>
              <a:rPr lang="en-US" altLang="zh-CN" dirty="0"/>
              <a:t>2.31MeV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BAEDB-E5ED-4BEA-9DCD-3A9E1265CD8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22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4319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553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047073B2-36EB-4BCF-8E7F-FD5225EC426D}" type="slidenum">
              <a:rPr lang="en-US" altLang="zh-CN" smtClean="0"/>
              <a:t>11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等腰三角形 2"/>
          <p:cNvSpPr/>
          <p:nvPr/>
        </p:nvSpPr>
        <p:spPr>
          <a:xfrm>
            <a:off x="482600" y="53976"/>
            <a:ext cx="859367" cy="55562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>
            <a:off x="289984" y="407988"/>
            <a:ext cx="592667" cy="0"/>
          </a:xfrm>
          <a:prstGeom prst="line">
            <a:avLst/>
          </a:prstGeom>
          <a:ln w="38100">
            <a:solidFill>
              <a:srgbClr val="A44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3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3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918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lIns="900000" bIns="46800" rtlCol="0" anchor="b" anchorCtr="0"/>
          <a:lstStyle>
            <a:lvl1pPr>
              <a:defRPr>
                <a:solidFill>
                  <a:srgbClr val="A44028"/>
                </a:solidFill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81855" y="1043813"/>
            <a:ext cx="10552584" cy="4904226"/>
          </a:xfrm>
        </p:spPr>
        <p:txBody>
          <a:bodyPr rtlCol="0"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0"/>
          </p:nvPr>
        </p:nvSpPr>
        <p:spPr>
          <a:xfrm>
            <a:off x="550333" y="6156325"/>
            <a:ext cx="5378451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1"/>
          </p:nvPr>
        </p:nvSpPr>
        <p:spPr>
          <a:xfrm>
            <a:off x="8843433" y="6156325"/>
            <a:ext cx="1600200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fld id="{FEB64E48-74D4-4BA6-94F4-3AF27CAC6045}" type="datetime1">
              <a:rPr lang="zh-CN" altLang="en-US"/>
              <a:t>2026/8/12</a:t>
            </a:fld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693401" y="6519863"/>
            <a:ext cx="918633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fld id="{075DFD47-5752-4556-9DDF-C6414B6E0B49}" type="slidenum">
              <a:rPr lang="en-US" altLang="zh-CN"/>
              <a:t>‹#›</a:t>
            </a:fld>
            <a:endParaRPr lang="zh-CN" altLang="en-US"/>
          </a:p>
        </p:txBody>
      </p:sp>
    </p:spTree>
  </p:cSld>
  <p:clrMapOvr>
    <a:masterClrMapping/>
  </p:clrMapOvr>
  <p:transition/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12700"/>
            <a:r>
              <a:rPr lang="en-US" altLang="zh-CN" spc="-11"/>
              <a:t>2020</a:t>
            </a:r>
            <a:r>
              <a:rPr lang="en-US" altLang="zh-CN" spc="-5"/>
              <a:t>/</a:t>
            </a:r>
            <a:r>
              <a:rPr lang="en-US" altLang="zh-CN" spc="-11"/>
              <a:t>9</a:t>
            </a:r>
            <a:r>
              <a:rPr lang="en-US" altLang="zh-CN" spc="-5"/>
              <a:t>/</a:t>
            </a:r>
            <a:r>
              <a:rPr lang="en-US" altLang="zh-CN" spc="-11"/>
              <a:t>2</a:t>
            </a:r>
            <a:r>
              <a:rPr lang="en-US" altLang="zh-CN" spc="-5"/>
              <a:t>7</a:t>
            </a:r>
            <a:endParaRPr lang="en-US" altLang="zh-CN"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59690"/>
            <a:fld id="{81D60167-4931-47E6-BA6A-407CBD079E47}" type="slidenum">
              <a:rPr lang="en-US" altLang="zh-CN" spc="-5" smtClean="0"/>
              <a:t>‹#›</a:t>
            </a:fld>
            <a:endParaRPr lang="en-US" altLang="zh-CN" spc="-5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6D0FEE-6BAA-4E50-85BA-1459A7E787B7}" type="datetime1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3803AE-232A-460B-ADB3-51B6FAD7B847}" type="slidenum">
              <a:rPr lang="en-US" altLang="zh-CN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289984" y="407988"/>
            <a:ext cx="592667" cy="0"/>
          </a:xfrm>
          <a:prstGeom prst="line">
            <a:avLst/>
          </a:prstGeom>
          <a:ln w="38100">
            <a:solidFill>
              <a:srgbClr val="A44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3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3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B64E48-74D4-4BA6-94F4-3AF27CAC6045}" type="datetime1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5DFD47-5752-4556-9DDF-C6414B6E0B49}" type="slidenum">
              <a:rPr lang="en-US" altLang="zh-CN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289984" y="407988"/>
            <a:ext cx="592667" cy="0"/>
          </a:xfrm>
          <a:prstGeom prst="line">
            <a:avLst/>
          </a:prstGeom>
          <a:ln w="38100">
            <a:solidFill>
              <a:srgbClr val="A44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3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3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F288E0-7875-42C4-84C8-98DBBD3BF4D2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8CA4C6-14B6-4DF2-B96E-D29BE61DCC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 bwMode="auto">
      <p:bgPr>
        <a:solidFill>
          <a:schemeClr val="bg1">
            <a:alpha val="7607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2117" y="1930400"/>
            <a:ext cx="12192000" cy="2484438"/>
          </a:xfrm>
          <a:prstGeom prst="rect">
            <a:avLst/>
          </a:prstGeom>
          <a:solidFill>
            <a:srgbClr val="15347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4524376"/>
            <a:ext cx="12192000" cy="53975"/>
          </a:xfrm>
          <a:prstGeom prst="rect">
            <a:avLst/>
          </a:prstGeom>
          <a:solidFill>
            <a:srgbClr val="153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0" y="1779589"/>
            <a:ext cx="12192000" cy="53975"/>
          </a:xfrm>
          <a:prstGeom prst="rect">
            <a:avLst/>
          </a:prstGeom>
          <a:solidFill>
            <a:srgbClr val="153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5" name="图片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60" r="856" b="38412"/>
          <a:stretch>
            <a:fillRect/>
          </a:stretch>
        </p:blipFill>
        <p:spPr bwMode="auto">
          <a:xfrm>
            <a:off x="0" y="-17463"/>
            <a:ext cx="7554384" cy="117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1434" y="576264"/>
            <a:ext cx="901700" cy="3063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等腰三角形 3"/>
          <p:cNvSpPr/>
          <p:nvPr/>
        </p:nvSpPr>
        <p:spPr>
          <a:xfrm>
            <a:off x="482600" y="53976"/>
            <a:ext cx="859367" cy="55562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>
            <a:off x="289984" y="407988"/>
            <a:ext cx="592667" cy="0"/>
          </a:xfrm>
          <a:prstGeom prst="line">
            <a:avLst/>
          </a:prstGeom>
          <a:ln w="38100">
            <a:solidFill>
              <a:srgbClr val="A44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3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3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918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lIns="900000" bIns="46800" rtlCol="0" anchor="b" anchorCtr="0"/>
          <a:lstStyle>
            <a:lvl1pPr>
              <a:defRPr>
                <a:solidFill>
                  <a:srgbClr val="A44028"/>
                </a:solidFill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81855" y="1043813"/>
            <a:ext cx="10552584" cy="4904226"/>
          </a:xfrm>
        </p:spPr>
        <p:txBody>
          <a:bodyPr rtlCol="0"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0"/>
          </p:nvPr>
        </p:nvSpPr>
        <p:spPr>
          <a:xfrm>
            <a:off x="550333" y="6156325"/>
            <a:ext cx="5378451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1"/>
          </p:nvPr>
        </p:nvSpPr>
        <p:spPr>
          <a:xfrm>
            <a:off x="8843433" y="6156325"/>
            <a:ext cx="1600200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fld id="{EA6D0FEE-6BAA-4E50-85BA-1459A7E787B7}" type="datetime1">
              <a:rPr lang="zh-CN" altLang="en-US"/>
              <a:t>2026/8/12</a:t>
            </a:fld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693401" y="6519863"/>
            <a:ext cx="918633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fld id="{FB3803AE-232A-460B-ADB3-51B6FAD7B847}" type="slidenum">
              <a:rPr lang="en-US" altLang="zh-CN"/>
              <a:t>‹#›</a:t>
            </a:fld>
            <a:endParaRPr lang="zh-CN" altLang="en-US"/>
          </a:p>
        </p:txBody>
      </p:sp>
    </p:spTree>
  </p:cSld>
  <p:clrMapOvr>
    <a:masterClrMapping/>
  </p:clrMapOvr>
  <p:transition/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4.xml"/><Relationship Id="rId7" Type="http://schemas.openxmlformats.org/officeDocument/2006/relationships/package" Target="../embeddings/Microsoft_Visio_Drawing.vsdx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19" y="3180319"/>
            <a:ext cx="12087922" cy="577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9637" y="6689707"/>
            <a:ext cx="5484895" cy="1586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59053" y="6508829"/>
            <a:ext cx="5469096" cy="1424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35141" y="6543288"/>
            <a:ext cx="39455" cy="51291"/>
          </a:xfrm>
          <a:custGeom>
            <a:avLst/>
            <a:gdLst/>
            <a:ahLst/>
            <a:cxnLst/>
            <a:rect l="l" t="t" r="r" b="b"/>
            <a:pathLst>
              <a:path w="29845" h="40639">
                <a:moveTo>
                  <a:pt x="14731" y="0"/>
                </a:moveTo>
                <a:lnTo>
                  <a:pt x="0" y="40487"/>
                </a:lnTo>
                <a:lnTo>
                  <a:pt x="29844" y="40487"/>
                </a:lnTo>
                <a:lnTo>
                  <a:pt x="147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38802" y="6543288"/>
            <a:ext cx="39455" cy="51291"/>
          </a:xfrm>
          <a:custGeom>
            <a:avLst/>
            <a:gdLst/>
            <a:ahLst/>
            <a:cxnLst/>
            <a:rect l="l" t="t" r="r" b="b"/>
            <a:pathLst>
              <a:path w="29844" h="40639">
                <a:moveTo>
                  <a:pt x="14731" y="0"/>
                </a:moveTo>
                <a:lnTo>
                  <a:pt x="0" y="40487"/>
                </a:lnTo>
                <a:lnTo>
                  <a:pt x="29844" y="40487"/>
                </a:lnTo>
                <a:lnTo>
                  <a:pt x="147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14807" y="6534472"/>
            <a:ext cx="62119" cy="91360"/>
          </a:xfrm>
          <a:custGeom>
            <a:avLst/>
            <a:gdLst/>
            <a:ahLst/>
            <a:cxnLst/>
            <a:rect l="l" t="t" r="r" b="b"/>
            <a:pathLst>
              <a:path w="46989" h="72389">
                <a:moveTo>
                  <a:pt x="0" y="0"/>
                </a:moveTo>
                <a:lnTo>
                  <a:pt x="0" y="72250"/>
                </a:lnTo>
                <a:lnTo>
                  <a:pt x="16509" y="72250"/>
                </a:lnTo>
                <a:lnTo>
                  <a:pt x="22606" y="72250"/>
                </a:lnTo>
                <a:lnTo>
                  <a:pt x="44450" y="56133"/>
                </a:lnTo>
                <a:lnTo>
                  <a:pt x="45974" y="51257"/>
                </a:lnTo>
                <a:lnTo>
                  <a:pt x="46736" y="44589"/>
                </a:lnTo>
                <a:lnTo>
                  <a:pt x="46736" y="36156"/>
                </a:lnTo>
                <a:lnTo>
                  <a:pt x="46736" y="27724"/>
                </a:lnTo>
                <a:lnTo>
                  <a:pt x="45974" y="21247"/>
                </a:lnTo>
                <a:lnTo>
                  <a:pt x="44450" y="16738"/>
                </a:lnTo>
                <a:lnTo>
                  <a:pt x="42925" y="12217"/>
                </a:lnTo>
                <a:lnTo>
                  <a:pt x="27939" y="1041"/>
                </a:lnTo>
                <a:lnTo>
                  <a:pt x="24891" y="342"/>
                </a:lnTo>
                <a:lnTo>
                  <a:pt x="18922" y="0"/>
                </a:lnTo>
                <a:lnTo>
                  <a:pt x="9906" y="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04903" y="6534473"/>
            <a:ext cx="59600" cy="35263"/>
          </a:xfrm>
          <a:custGeom>
            <a:avLst/>
            <a:gdLst/>
            <a:ahLst/>
            <a:cxnLst/>
            <a:rect l="l" t="t" r="r" b="b"/>
            <a:pathLst>
              <a:path w="45084" h="27939">
                <a:moveTo>
                  <a:pt x="0" y="0"/>
                </a:moveTo>
                <a:lnTo>
                  <a:pt x="0" y="27673"/>
                </a:lnTo>
                <a:lnTo>
                  <a:pt x="16383" y="27673"/>
                </a:lnTo>
                <a:lnTo>
                  <a:pt x="26924" y="27673"/>
                </a:lnTo>
                <a:lnTo>
                  <a:pt x="33528" y="27228"/>
                </a:lnTo>
                <a:lnTo>
                  <a:pt x="36068" y="26339"/>
                </a:lnTo>
                <a:lnTo>
                  <a:pt x="38734" y="25438"/>
                </a:lnTo>
                <a:lnTo>
                  <a:pt x="40767" y="23901"/>
                </a:lnTo>
                <a:lnTo>
                  <a:pt x="42290" y="21729"/>
                </a:lnTo>
                <a:lnTo>
                  <a:pt x="43815" y="19545"/>
                </a:lnTo>
                <a:lnTo>
                  <a:pt x="44577" y="16814"/>
                </a:lnTo>
                <a:lnTo>
                  <a:pt x="44577" y="13538"/>
                </a:lnTo>
                <a:lnTo>
                  <a:pt x="44577" y="9867"/>
                </a:lnTo>
                <a:lnTo>
                  <a:pt x="26162" y="0"/>
                </a:lnTo>
                <a:lnTo>
                  <a:pt x="17271" y="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94191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5" y="0"/>
                </a:moveTo>
                <a:lnTo>
                  <a:pt x="21209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2" y="75158"/>
                </a:lnTo>
                <a:lnTo>
                  <a:pt x="30225" y="75158"/>
                </a:lnTo>
                <a:lnTo>
                  <a:pt x="38988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70" y="0"/>
                </a:lnTo>
                <a:lnTo>
                  <a:pt x="30225" y="0"/>
                </a:lnTo>
                <a:close/>
              </a:path>
            </a:pathLst>
          </a:custGeom>
          <a:ln w="9144">
            <a:solidFill>
              <a:srgbClr val="22487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90527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5" y="0"/>
                </a:moveTo>
                <a:lnTo>
                  <a:pt x="21209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2" y="75158"/>
                </a:lnTo>
                <a:lnTo>
                  <a:pt x="30225" y="75158"/>
                </a:lnTo>
                <a:lnTo>
                  <a:pt x="38988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70" y="0"/>
                </a:lnTo>
                <a:lnTo>
                  <a:pt x="30225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10489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6" y="0"/>
                </a:moveTo>
                <a:lnTo>
                  <a:pt x="21209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3" y="75158"/>
                </a:lnTo>
                <a:lnTo>
                  <a:pt x="30226" y="75158"/>
                </a:lnTo>
                <a:lnTo>
                  <a:pt x="38989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70" y="0"/>
                </a:lnTo>
                <a:lnTo>
                  <a:pt x="30226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344553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5" y="0"/>
                </a:moveTo>
                <a:lnTo>
                  <a:pt x="21208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2" y="75158"/>
                </a:lnTo>
                <a:lnTo>
                  <a:pt x="30225" y="75158"/>
                </a:lnTo>
                <a:lnTo>
                  <a:pt x="38988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69" y="0"/>
                </a:lnTo>
                <a:lnTo>
                  <a:pt x="30225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44298" y="6512307"/>
            <a:ext cx="101572" cy="137040"/>
          </a:xfrm>
          <a:custGeom>
            <a:avLst/>
            <a:gdLst/>
            <a:ahLst/>
            <a:cxnLst/>
            <a:rect l="l" t="t" r="r" b="b"/>
            <a:pathLst>
              <a:path w="76835" h="108585">
                <a:moveTo>
                  <a:pt x="0" y="0"/>
                </a:moveTo>
                <a:lnTo>
                  <a:pt x="21971" y="0"/>
                </a:lnTo>
                <a:lnTo>
                  <a:pt x="21971" y="89814"/>
                </a:lnTo>
                <a:lnTo>
                  <a:pt x="76835" y="89814"/>
                </a:lnTo>
                <a:lnTo>
                  <a:pt x="76835" y="108191"/>
                </a:lnTo>
                <a:lnTo>
                  <a:pt x="0" y="10819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83433" y="6511167"/>
            <a:ext cx="145223" cy="137843"/>
          </a:xfrm>
          <a:custGeom>
            <a:avLst/>
            <a:gdLst/>
            <a:ahLst/>
            <a:cxnLst/>
            <a:rect l="l" t="t" r="r" b="b"/>
            <a:pathLst>
              <a:path w="109854" h="109220">
                <a:moveTo>
                  <a:pt x="42544" y="0"/>
                </a:moveTo>
                <a:lnTo>
                  <a:pt x="65785" y="0"/>
                </a:lnTo>
                <a:lnTo>
                  <a:pt x="109473" y="109092"/>
                </a:lnTo>
                <a:lnTo>
                  <a:pt x="85470" y="109092"/>
                </a:lnTo>
                <a:lnTo>
                  <a:pt x="75945" y="84315"/>
                </a:lnTo>
                <a:lnTo>
                  <a:pt x="32384" y="84315"/>
                </a:lnTo>
                <a:lnTo>
                  <a:pt x="23367" y="109092"/>
                </a:lnTo>
                <a:lnTo>
                  <a:pt x="0" y="109092"/>
                </a:lnTo>
                <a:lnTo>
                  <a:pt x="4254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53319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5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486" y="0"/>
                </a:lnTo>
                <a:lnTo>
                  <a:pt x="86486" y="109092"/>
                </a:lnTo>
                <a:lnTo>
                  <a:pt x="64388" y="109092"/>
                </a:lnTo>
                <a:lnTo>
                  <a:pt x="20446" y="37960"/>
                </a:lnTo>
                <a:lnTo>
                  <a:pt x="20446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195734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1970" y="0"/>
                </a:lnTo>
                <a:lnTo>
                  <a:pt x="21970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051684" y="6511167"/>
            <a:ext cx="115843" cy="137843"/>
          </a:xfrm>
          <a:custGeom>
            <a:avLst/>
            <a:gdLst/>
            <a:ahLst/>
            <a:cxnLst/>
            <a:rect l="l" t="t" r="r" b="b"/>
            <a:pathLst>
              <a:path w="87629" h="109220">
                <a:moveTo>
                  <a:pt x="0" y="0"/>
                </a:moveTo>
                <a:lnTo>
                  <a:pt x="21971" y="0"/>
                </a:lnTo>
                <a:lnTo>
                  <a:pt x="21971" y="42938"/>
                </a:lnTo>
                <a:lnTo>
                  <a:pt x="65150" y="42938"/>
                </a:lnTo>
                <a:lnTo>
                  <a:pt x="65150" y="0"/>
                </a:lnTo>
                <a:lnTo>
                  <a:pt x="87249" y="0"/>
                </a:lnTo>
                <a:lnTo>
                  <a:pt x="87249" y="109092"/>
                </a:lnTo>
                <a:lnTo>
                  <a:pt x="65150" y="109092"/>
                </a:lnTo>
                <a:lnTo>
                  <a:pt x="65150" y="61391"/>
                </a:lnTo>
                <a:lnTo>
                  <a:pt x="21971" y="61391"/>
                </a:lnTo>
                <a:lnTo>
                  <a:pt x="21971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727326" y="6511167"/>
            <a:ext cx="99055" cy="137843"/>
          </a:xfrm>
          <a:custGeom>
            <a:avLst/>
            <a:gdLst/>
            <a:ahLst/>
            <a:cxnLst/>
            <a:rect l="l" t="t" r="r" b="b"/>
            <a:pathLst>
              <a:path w="74929" h="109220">
                <a:moveTo>
                  <a:pt x="0" y="0"/>
                </a:moveTo>
                <a:lnTo>
                  <a:pt x="74802" y="0"/>
                </a:lnTo>
                <a:lnTo>
                  <a:pt x="74802" y="18465"/>
                </a:lnTo>
                <a:lnTo>
                  <a:pt x="22098" y="18465"/>
                </a:lnTo>
                <a:lnTo>
                  <a:pt x="22098" y="44284"/>
                </a:lnTo>
                <a:lnTo>
                  <a:pt x="67691" y="44284"/>
                </a:lnTo>
                <a:lnTo>
                  <a:pt x="67691" y="62737"/>
                </a:lnTo>
                <a:lnTo>
                  <a:pt x="22098" y="62737"/>
                </a:lnTo>
                <a:lnTo>
                  <a:pt x="22098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365697" y="6511167"/>
            <a:ext cx="135151" cy="137843"/>
          </a:xfrm>
          <a:custGeom>
            <a:avLst/>
            <a:gdLst/>
            <a:ahLst/>
            <a:cxnLst/>
            <a:rect l="l" t="t" r="r" b="b"/>
            <a:pathLst>
              <a:path w="102235" h="109220">
                <a:moveTo>
                  <a:pt x="0" y="0"/>
                </a:moveTo>
                <a:lnTo>
                  <a:pt x="25907" y="0"/>
                </a:lnTo>
                <a:lnTo>
                  <a:pt x="51562" y="43167"/>
                </a:lnTo>
                <a:lnTo>
                  <a:pt x="76707" y="0"/>
                </a:lnTo>
                <a:lnTo>
                  <a:pt x="102107" y="0"/>
                </a:lnTo>
                <a:lnTo>
                  <a:pt x="61975" y="63334"/>
                </a:lnTo>
                <a:lnTo>
                  <a:pt x="61975" y="109092"/>
                </a:lnTo>
                <a:lnTo>
                  <a:pt x="40004" y="109092"/>
                </a:lnTo>
                <a:lnTo>
                  <a:pt x="40004" y="6318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641596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5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613" y="0"/>
                </a:lnTo>
                <a:lnTo>
                  <a:pt x="86613" y="109092"/>
                </a:lnTo>
                <a:lnTo>
                  <a:pt x="64388" y="109092"/>
                </a:lnTo>
                <a:lnTo>
                  <a:pt x="20446" y="37960"/>
                </a:lnTo>
                <a:lnTo>
                  <a:pt x="20446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496372" y="6511167"/>
            <a:ext cx="115843" cy="137843"/>
          </a:xfrm>
          <a:custGeom>
            <a:avLst/>
            <a:gdLst/>
            <a:ahLst/>
            <a:cxnLst/>
            <a:rect l="l" t="t" r="r" b="b"/>
            <a:pathLst>
              <a:path w="87629" h="109220">
                <a:moveTo>
                  <a:pt x="0" y="0"/>
                </a:moveTo>
                <a:lnTo>
                  <a:pt x="21971" y="0"/>
                </a:lnTo>
                <a:lnTo>
                  <a:pt x="21971" y="42938"/>
                </a:lnTo>
                <a:lnTo>
                  <a:pt x="65150" y="42938"/>
                </a:lnTo>
                <a:lnTo>
                  <a:pt x="65150" y="0"/>
                </a:lnTo>
                <a:lnTo>
                  <a:pt x="87249" y="0"/>
                </a:lnTo>
                <a:lnTo>
                  <a:pt x="87249" y="109092"/>
                </a:lnTo>
                <a:lnTo>
                  <a:pt x="65150" y="109092"/>
                </a:lnTo>
                <a:lnTo>
                  <a:pt x="65150" y="61391"/>
                </a:lnTo>
                <a:lnTo>
                  <a:pt x="21971" y="61391"/>
                </a:lnTo>
                <a:lnTo>
                  <a:pt x="21971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216170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5" h="109220">
                <a:moveTo>
                  <a:pt x="0" y="0"/>
                </a:moveTo>
                <a:lnTo>
                  <a:pt x="80899" y="0"/>
                </a:lnTo>
                <a:lnTo>
                  <a:pt x="80899" y="18465"/>
                </a:lnTo>
                <a:lnTo>
                  <a:pt x="22098" y="18465"/>
                </a:lnTo>
                <a:lnTo>
                  <a:pt x="22098" y="42646"/>
                </a:lnTo>
                <a:lnTo>
                  <a:pt x="76835" y="42646"/>
                </a:lnTo>
                <a:lnTo>
                  <a:pt x="76835" y="61023"/>
                </a:lnTo>
                <a:lnTo>
                  <a:pt x="22098" y="61023"/>
                </a:lnTo>
                <a:lnTo>
                  <a:pt x="22098" y="90716"/>
                </a:lnTo>
                <a:lnTo>
                  <a:pt x="83058" y="90716"/>
                </a:lnTo>
                <a:lnTo>
                  <a:pt x="83058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083032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86614" y="0"/>
                </a:lnTo>
                <a:lnTo>
                  <a:pt x="86614" y="18465"/>
                </a:lnTo>
                <a:lnTo>
                  <a:pt x="54356" y="18465"/>
                </a:lnTo>
                <a:lnTo>
                  <a:pt x="54356" y="109092"/>
                </a:lnTo>
                <a:lnTo>
                  <a:pt x="32385" y="109092"/>
                </a:lnTo>
                <a:lnTo>
                  <a:pt x="32385" y="18465"/>
                </a:lnTo>
                <a:lnTo>
                  <a:pt x="0" y="18465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85763" y="6511167"/>
            <a:ext cx="120879" cy="137843"/>
          </a:xfrm>
          <a:custGeom>
            <a:avLst/>
            <a:gdLst/>
            <a:ahLst/>
            <a:cxnLst/>
            <a:rect l="l" t="t" r="r" b="b"/>
            <a:pathLst>
              <a:path w="91439" h="109220">
                <a:moveTo>
                  <a:pt x="0" y="0"/>
                </a:moveTo>
                <a:lnTo>
                  <a:pt x="40259" y="0"/>
                </a:lnTo>
                <a:lnTo>
                  <a:pt x="49276" y="0"/>
                </a:lnTo>
                <a:lnTo>
                  <a:pt x="56261" y="698"/>
                </a:lnTo>
                <a:lnTo>
                  <a:pt x="60960" y="2095"/>
                </a:lnTo>
                <a:lnTo>
                  <a:pt x="67437" y="3975"/>
                </a:lnTo>
                <a:lnTo>
                  <a:pt x="72898" y="7327"/>
                </a:lnTo>
                <a:lnTo>
                  <a:pt x="77470" y="12141"/>
                </a:lnTo>
                <a:lnTo>
                  <a:pt x="82042" y="16941"/>
                </a:lnTo>
                <a:lnTo>
                  <a:pt x="85471" y="22834"/>
                </a:lnTo>
                <a:lnTo>
                  <a:pt x="91440" y="55587"/>
                </a:lnTo>
                <a:lnTo>
                  <a:pt x="91440" y="64566"/>
                </a:lnTo>
                <a:lnTo>
                  <a:pt x="90297" y="72313"/>
                </a:lnTo>
                <a:lnTo>
                  <a:pt x="88011" y="78816"/>
                </a:lnTo>
                <a:lnTo>
                  <a:pt x="85343" y="86753"/>
                </a:lnTo>
                <a:lnTo>
                  <a:pt x="81407" y="93167"/>
                </a:lnTo>
                <a:lnTo>
                  <a:pt x="76327" y="98082"/>
                </a:lnTo>
                <a:lnTo>
                  <a:pt x="72517" y="101803"/>
                </a:lnTo>
                <a:lnTo>
                  <a:pt x="67437" y="104711"/>
                </a:lnTo>
                <a:lnTo>
                  <a:pt x="60960" y="106794"/>
                </a:lnTo>
                <a:lnTo>
                  <a:pt x="56007" y="108330"/>
                </a:lnTo>
                <a:lnTo>
                  <a:pt x="49530" y="109092"/>
                </a:lnTo>
                <a:lnTo>
                  <a:pt x="41402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741045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486" y="0"/>
                </a:lnTo>
                <a:lnTo>
                  <a:pt x="86486" y="109092"/>
                </a:lnTo>
                <a:lnTo>
                  <a:pt x="64388" y="109092"/>
                </a:lnTo>
                <a:lnTo>
                  <a:pt x="20446" y="37960"/>
                </a:lnTo>
                <a:lnTo>
                  <a:pt x="20446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587094" y="6511167"/>
            <a:ext cx="145223" cy="137843"/>
          </a:xfrm>
          <a:custGeom>
            <a:avLst/>
            <a:gdLst/>
            <a:ahLst/>
            <a:cxnLst/>
            <a:rect l="l" t="t" r="r" b="b"/>
            <a:pathLst>
              <a:path w="109855" h="109220">
                <a:moveTo>
                  <a:pt x="42544" y="0"/>
                </a:moveTo>
                <a:lnTo>
                  <a:pt x="65786" y="0"/>
                </a:lnTo>
                <a:lnTo>
                  <a:pt x="109474" y="109092"/>
                </a:lnTo>
                <a:lnTo>
                  <a:pt x="85470" y="109092"/>
                </a:lnTo>
                <a:lnTo>
                  <a:pt x="75945" y="84315"/>
                </a:lnTo>
                <a:lnTo>
                  <a:pt x="32385" y="84315"/>
                </a:lnTo>
                <a:lnTo>
                  <a:pt x="23368" y="109092"/>
                </a:lnTo>
                <a:lnTo>
                  <a:pt x="0" y="109092"/>
                </a:lnTo>
                <a:lnTo>
                  <a:pt x="42544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420379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5" h="109220">
                <a:moveTo>
                  <a:pt x="0" y="0"/>
                </a:moveTo>
                <a:lnTo>
                  <a:pt x="80899" y="0"/>
                </a:lnTo>
                <a:lnTo>
                  <a:pt x="80899" y="18465"/>
                </a:lnTo>
                <a:lnTo>
                  <a:pt x="22098" y="18465"/>
                </a:lnTo>
                <a:lnTo>
                  <a:pt x="22098" y="42646"/>
                </a:lnTo>
                <a:lnTo>
                  <a:pt x="76835" y="42646"/>
                </a:lnTo>
                <a:lnTo>
                  <a:pt x="76835" y="61023"/>
                </a:lnTo>
                <a:lnTo>
                  <a:pt x="22098" y="61023"/>
                </a:lnTo>
                <a:lnTo>
                  <a:pt x="22098" y="90716"/>
                </a:lnTo>
                <a:lnTo>
                  <a:pt x="83058" y="90716"/>
                </a:lnTo>
                <a:lnTo>
                  <a:pt x="83058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130605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487" y="0"/>
                </a:lnTo>
                <a:lnTo>
                  <a:pt x="86487" y="109092"/>
                </a:lnTo>
                <a:lnTo>
                  <a:pt x="64388" y="109092"/>
                </a:lnTo>
                <a:lnTo>
                  <a:pt x="20447" y="37960"/>
                </a:lnTo>
                <a:lnTo>
                  <a:pt x="20447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995290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5" h="109220">
                <a:moveTo>
                  <a:pt x="0" y="0"/>
                </a:moveTo>
                <a:lnTo>
                  <a:pt x="80899" y="0"/>
                </a:lnTo>
                <a:lnTo>
                  <a:pt x="80899" y="18465"/>
                </a:lnTo>
                <a:lnTo>
                  <a:pt x="22098" y="18465"/>
                </a:lnTo>
                <a:lnTo>
                  <a:pt x="22098" y="42646"/>
                </a:lnTo>
                <a:lnTo>
                  <a:pt x="76835" y="42646"/>
                </a:lnTo>
                <a:lnTo>
                  <a:pt x="76835" y="61023"/>
                </a:lnTo>
                <a:lnTo>
                  <a:pt x="22098" y="61023"/>
                </a:lnTo>
                <a:lnTo>
                  <a:pt x="22098" y="90716"/>
                </a:lnTo>
                <a:lnTo>
                  <a:pt x="83057" y="90716"/>
                </a:lnTo>
                <a:lnTo>
                  <a:pt x="83057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938039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1970" y="0"/>
                </a:lnTo>
                <a:lnTo>
                  <a:pt x="21970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477689" y="6511167"/>
            <a:ext cx="99055" cy="137843"/>
          </a:xfrm>
          <a:custGeom>
            <a:avLst/>
            <a:gdLst/>
            <a:ahLst/>
            <a:cxnLst/>
            <a:rect l="l" t="t" r="r" b="b"/>
            <a:pathLst>
              <a:path w="74930" h="109220">
                <a:moveTo>
                  <a:pt x="0" y="0"/>
                </a:moveTo>
                <a:lnTo>
                  <a:pt x="74802" y="0"/>
                </a:lnTo>
                <a:lnTo>
                  <a:pt x="74802" y="18465"/>
                </a:lnTo>
                <a:lnTo>
                  <a:pt x="22097" y="18465"/>
                </a:lnTo>
                <a:lnTo>
                  <a:pt x="22097" y="44284"/>
                </a:lnTo>
                <a:lnTo>
                  <a:pt x="67690" y="44284"/>
                </a:lnTo>
                <a:lnTo>
                  <a:pt x="67690" y="62737"/>
                </a:lnTo>
                <a:lnTo>
                  <a:pt x="22097" y="62737"/>
                </a:lnTo>
                <a:lnTo>
                  <a:pt x="22097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120087" y="6511167"/>
            <a:ext cx="135151" cy="137843"/>
          </a:xfrm>
          <a:custGeom>
            <a:avLst/>
            <a:gdLst/>
            <a:ahLst/>
            <a:cxnLst/>
            <a:rect l="l" t="t" r="r" b="b"/>
            <a:pathLst>
              <a:path w="102235" h="109220">
                <a:moveTo>
                  <a:pt x="0" y="0"/>
                </a:moveTo>
                <a:lnTo>
                  <a:pt x="25907" y="0"/>
                </a:lnTo>
                <a:lnTo>
                  <a:pt x="51562" y="43167"/>
                </a:lnTo>
                <a:lnTo>
                  <a:pt x="76707" y="0"/>
                </a:lnTo>
                <a:lnTo>
                  <a:pt x="102107" y="0"/>
                </a:lnTo>
                <a:lnTo>
                  <a:pt x="61975" y="63334"/>
                </a:lnTo>
                <a:lnTo>
                  <a:pt x="61975" y="109092"/>
                </a:lnTo>
                <a:lnTo>
                  <a:pt x="40005" y="109092"/>
                </a:lnTo>
                <a:lnTo>
                  <a:pt x="40005" y="6318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001895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86614" y="0"/>
                </a:lnTo>
                <a:lnTo>
                  <a:pt x="86614" y="18465"/>
                </a:lnTo>
                <a:lnTo>
                  <a:pt x="54356" y="18465"/>
                </a:lnTo>
                <a:lnTo>
                  <a:pt x="54356" y="109092"/>
                </a:lnTo>
                <a:lnTo>
                  <a:pt x="32385" y="109092"/>
                </a:lnTo>
                <a:lnTo>
                  <a:pt x="32385" y="18465"/>
                </a:lnTo>
                <a:lnTo>
                  <a:pt x="0" y="18465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954887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1971" y="0"/>
                </a:lnTo>
                <a:lnTo>
                  <a:pt x="21971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675841" y="6511167"/>
            <a:ext cx="130113" cy="137843"/>
          </a:xfrm>
          <a:custGeom>
            <a:avLst/>
            <a:gdLst/>
            <a:ahLst/>
            <a:cxnLst/>
            <a:rect l="l" t="t" r="r" b="b"/>
            <a:pathLst>
              <a:path w="98425" h="109220">
                <a:moveTo>
                  <a:pt x="0" y="0"/>
                </a:moveTo>
                <a:lnTo>
                  <a:pt x="46367" y="0"/>
                </a:lnTo>
                <a:lnTo>
                  <a:pt x="54515" y="185"/>
                </a:lnTo>
                <a:lnTo>
                  <a:pt x="89166" y="24142"/>
                </a:lnTo>
                <a:lnTo>
                  <a:pt x="89166" y="30594"/>
                </a:lnTo>
                <a:lnTo>
                  <a:pt x="89166" y="38773"/>
                </a:lnTo>
                <a:lnTo>
                  <a:pt x="60464" y="60947"/>
                </a:lnTo>
                <a:lnTo>
                  <a:pt x="65163" y="63728"/>
                </a:lnTo>
                <a:lnTo>
                  <a:pt x="84721" y="87820"/>
                </a:lnTo>
                <a:lnTo>
                  <a:pt x="98056" y="109092"/>
                </a:lnTo>
                <a:lnTo>
                  <a:pt x="71767" y="109092"/>
                </a:lnTo>
                <a:lnTo>
                  <a:pt x="55765" y="85356"/>
                </a:lnTo>
                <a:lnTo>
                  <a:pt x="50177" y="76873"/>
                </a:lnTo>
                <a:lnTo>
                  <a:pt x="46240" y="71526"/>
                </a:lnTo>
                <a:lnTo>
                  <a:pt x="31508" y="63550"/>
                </a:lnTo>
                <a:lnTo>
                  <a:pt x="26428" y="63550"/>
                </a:lnTo>
                <a:lnTo>
                  <a:pt x="21983" y="63550"/>
                </a:lnTo>
                <a:lnTo>
                  <a:pt x="21983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540759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4" h="109220">
                <a:moveTo>
                  <a:pt x="0" y="0"/>
                </a:moveTo>
                <a:lnTo>
                  <a:pt x="80886" y="0"/>
                </a:lnTo>
                <a:lnTo>
                  <a:pt x="80886" y="18465"/>
                </a:lnTo>
                <a:lnTo>
                  <a:pt x="22021" y="18465"/>
                </a:lnTo>
                <a:lnTo>
                  <a:pt x="22021" y="42646"/>
                </a:lnTo>
                <a:lnTo>
                  <a:pt x="76796" y="42646"/>
                </a:lnTo>
                <a:lnTo>
                  <a:pt x="76796" y="61023"/>
                </a:lnTo>
                <a:lnTo>
                  <a:pt x="22021" y="61023"/>
                </a:lnTo>
                <a:lnTo>
                  <a:pt x="22021" y="90716"/>
                </a:lnTo>
                <a:lnTo>
                  <a:pt x="82969" y="90716"/>
                </a:lnTo>
                <a:lnTo>
                  <a:pt x="82969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391018" y="6511167"/>
            <a:ext cx="134311" cy="137843"/>
          </a:xfrm>
          <a:custGeom>
            <a:avLst/>
            <a:gdLst/>
            <a:ahLst/>
            <a:cxnLst/>
            <a:rect l="l" t="t" r="r" b="b"/>
            <a:pathLst>
              <a:path w="101600" h="109220">
                <a:moveTo>
                  <a:pt x="0" y="0"/>
                </a:moveTo>
                <a:lnTo>
                  <a:pt x="23888" y="0"/>
                </a:lnTo>
                <a:lnTo>
                  <a:pt x="51498" y="80746"/>
                </a:lnTo>
                <a:lnTo>
                  <a:pt x="78206" y="0"/>
                </a:lnTo>
                <a:lnTo>
                  <a:pt x="101574" y="0"/>
                </a:lnTo>
                <a:lnTo>
                  <a:pt x="62509" y="109092"/>
                </a:lnTo>
                <a:lnTo>
                  <a:pt x="38989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348475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2034" y="0"/>
                </a:lnTo>
                <a:lnTo>
                  <a:pt x="22034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204613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21424" y="0"/>
                </a:lnTo>
                <a:lnTo>
                  <a:pt x="66078" y="72859"/>
                </a:lnTo>
                <a:lnTo>
                  <a:pt x="66078" y="0"/>
                </a:lnTo>
                <a:lnTo>
                  <a:pt x="86537" y="0"/>
                </a:lnTo>
                <a:lnTo>
                  <a:pt x="86537" y="109092"/>
                </a:lnTo>
                <a:lnTo>
                  <a:pt x="64439" y="109092"/>
                </a:lnTo>
                <a:lnTo>
                  <a:pt x="20459" y="37960"/>
                </a:lnTo>
                <a:lnTo>
                  <a:pt x="20459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059053" y="6511169"/>
            <a:ext cx="115003" cy="140247"/>
          </a:xfrm>
          <a:custGeom>
            <a:avLst/>
            <a:gdLst/>
            <a:ahLst/>
            <a:cxnLst/>
            <a:rect l="l" t="t" r="r" b="b"/>
            <a:pathLst>
              <a:path w="86994" h="111125">
                <a:moveTo>
                  <a:pt x="0" y="0"/>
                </a:moveTo>
                <a:lnTo>
                  <a:pt x="22034" y="0"/>
                </a:lnTo>
                <a:lnTo>
                  <a:pt x="22034" y="59093"/>
                </a:lnTo>
                <a:lnTo>
                  <a:pt x="22034" y="68465"/>
                </a:lnTo>
                <a:lnTo>
                  <a:pt x="37972" y="92125"/>
                </a:lnTo>
                <a:lnTo>
                  <a:pt x="44132" y="92125"/>
                </a:lnTo>
                <a:lnTo>
                  <a:pt x="50380" y="92125"/>
                </a:lnTo>
                <a:lnTo>
                  <a:pt x="63995" y="78879"/>
                </a:lnTo>
                <a:lnTo>
                  <a:pt x="64643" y="75158"/>
                </a:lnTo>
                <a:lnTo>
                  <a:pt x="64960" y="68986"/>
                </a:lnTo>
                <a:lnTo>
                  <a:pt x="64960" y="60350"/>
                </a:lnTo>
                <a:lnTo>
                  <a:pt x="64960" y="0"/>
                </a:lnTo>
                <a:lnTo>
                  <a:pt x="86994" y="0"/>
                </a:lnTo>
                <a:lnTo>
                  <a:pt x="86994" y="57302"/>
                </a:lnTo>
                <a:lnTo>
                  <a:pt x="78625" y="98755"/>
                </a:lnTo>
                <a:lnTo>
                  <a:pt x="65785" y="107645"/>
                </a:lnTo>
                <a:lnTo>
                  <a:pt x="60426" y="109854"/>
                </a:lnTo>
                <a:lnTo>
                  <a:pt x="53428" y="110959"/>
                </a:lnTo>
                <a:lnTo>
                  <a:pt x="44805" y="110959"/>
                </a:lnTo>
                <a:lnTo>
                  <a:pt x="34378" y="110959"/>
                </a:lnTo>
                <a:lnTo>
                  <a:pt x="2158" y="85877"/>
                </a:lnTo>
                <a:lnTo>
                  <a:pt x="0" y="5819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901425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3" y="0"/>
                </a:moveTo>
                <a:lnTo>
                  <a:pt x="88519" y="16497"/>
                </a:lnTo>
                <a:lnTo>
                  <a:pt x="94742" y="31927"/>
                </a:lnTo>
                <a:lnTo>
                  <a:pt x="72898" y="37134"/>
                </a:lnTo>
                <a:lnTo>
                  <a:pt x="71627" y="31470"/>
                </a:lnTo>
                <a:lnTo>
                  <a:pt x="68961" y="27012"/>
                </a:lnTo>
                <a:lnTo>
                  <a:pt x="64770" y="23736"/>
                </a:lnTo>
                <a:lnTo>
                  <a:pt x="60706" y="20459"/>
                </a:lnTo>
                <a:lnTo>
                  <a:pt x="55752" y="18821"/>
                </a:lnTo>
                <a:lnTo>
                  <a:pt x="49911" y="18821"/>
                </a:lnTo>
                <a:lnTo>
                  <a:pt x="41783" y="18821"/>
                </a:lnTo>
                <a:lnTo>
                  <a:pt x="35306" y="21729"/>
                </a:lnTo>
                <a:lnTo>
                  <a:pt x="22733" y="55740"/>
                </a:lnTo>
                <a:lnTo>
                  <a:pt x="23187" y="65339"/>
                </a:lnTo>
                <a:lnTo>
                  <a:pt x="41528" y="93980"/>
                </a:lnTo>
                <a:lnTo>
                  <a:pt x="49402" y="93980"/>
                </a:lnTo>
                <a:lnTo>
                  <a:pt x="55372" y="93980"/>
                </a:lnTo>
                <a:lnTo>
                  <a:pt x="60325" y="92125"/>
                </a:lnTo>
                <a:lnTo>
                  <a:pt x="64515" y="88404"/>
                </a:lnTo>
                <a:lnTo>
                  <a:pt x="68834" y="84683"/>
                </a:lnTo>
                <a:lnTo>
                  <a:pt x="71755" y="78828"/>
                </a:lnTo>
                <a:lnTo>
                  <a:pt x="73660" y="70840"/>
                </a:lnTo>
                <a:lnTo>
                  <a:pt x="94996" y="77609"/>
                </a:lnTo>
                <a:lnTo>
                  <a:pt x="65659" y="110643"/>
                </a:lnTo>
                <a:lnTo>
                  <a:pt x="49657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3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564139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5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6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10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218458" y="6508827"/>
            <a:ext cx="135151" cy="142651"/>
          </a:xfrm>
          <a:custGeom>
            <a:avLst/>
            <a:gdLst/>
            <a:ahLst/>
            <a:cxnLst/>
            <a:rect l="l" t="t" r="r" b="b"/>
            <a:pathLst>
              <a:path w="102235" h="113029">
                <a:moveTo>
                  <a:pt x="54229" y="0"/>
                </a:moveTo>
                <a:lnTo>
                  <a:pt x="91174" y="13186"/>
                </a:lnTo>
                <a:lnTo>
                  <a:pt x="100711" y="32067"/>
                </a:lnTo>
                <a:lnTo>
                  <a:pt x="78739" y="36169"/>
                </a:lnTo>
                <a:lnTo>
                  <a:pt x="77216" y="30810"/>
                </a:lnTo>
                <a:lnTo>
                  <a:pt x="74295" y="26581"/>
                </a:lnTo>
                <a:lnTo>
                  <a:pt x="70104" y="23482"/>
                </a:lnTo>
                <a:lnTo>
                  <a:pt x="65912" y="20370"/>
                </a:lnTo>
                <a:lnTo>
                  <a:pt x="60579" y="18821"/>
                </a:lnTo>
                <a:lnTo>
                  <a:pt x="54229" y="18821"/>
                </a:lnTo>
                <a:lnTo>
                  <a:pt x="44576" y="18821"/>
                </a:lnTo>
                <a:lnTo>
                  <a:pt x="36957" y="21882"/>
                </a:lnTo>
                <a:lnTo>
                  <a:pt x="22733" y="55143"/>
                </a:lnTo>
                <a:lnTo>
                  <a:pt x="23278" y="64244"/>
                </a:lnTo>
                <a:lnTo>
                  <a:pt x="44704" y="93980"/>
                </a:lnTo>
                <a:lnTo>
                  <a:pt x="53975" y="93980"/>
                </a:lnTo>
                <a:lnTo>
                  <a:pt x="58674" y="93980"/>
                </a:lnTo>
                <a:lnTo>
                  <a:pt x="63246" y="93078"/>
                </a:lnTo>
                <a:lnTo>
                  <a:pt x="67818" y="91262"/>
                </a:lnTo>
                <a:lnTo>
                  <a:pt x="72517" y="89458"/>
                </a:lnTo>
                <a:lnTo>
                  <a:pt x="76454" y="87261"/>
                </a:lnTo>
                <a:lnTo>
                  <a:pt x="79883" y="84683"/>
                </a:lnTo>
                <a:lnTo>
                  <a:pt x="79883" y="70840"/>
                </a:lnTo>
                <a:lnTo>
                  <a:pt x="54610" y="70840"/>
                </a:lnTo>
                <a:lnTo>
                  <a:pt x="54610" y="52463"/>
                </a:lnTo>
                <a:lnTo>
                  <a:pt x="102108" y="52463"/>
                </a:lnTo>
                <a:lnTo>
                  <a:pt x="102108" y="95923"/>
                </a:lnTo>
                <a:lnTo>
                  <a:pt x="62110" y="112495"/>
                </a:lnTo>
                <a:lnTo>
                  <a:pt x="55372" y="112814"/>
                </a:lnTo>
                <a:lnTo>
                  <a:pt x="47136" y="112364"/>
                </a:lnTo>
                <a:lnTo>
                  <a:pt x="10042" y="91381"/>
                </a:lnTo>
                <a:lnTo>
                  <a:pt x="0" y="56032"/>
                </a:lnTo>
                <a:lnTo>
                  <a:pt x="452" y="47752"/>
                </a:lnTo>
                <a:lnTo>
                  <a:pt x="21615" y="9355"/>
                </a:lnTo>
                <a:lnTo>
                  <a:pt x="46730" y="340"/>
                </a:lnTo>
                <a:lnTo>
                  <a:pt x="54229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060476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5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6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10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780437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5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6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10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346111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3" y="0"/>
                </a:moveTo>
                <a:lnTo>
                  <a:pt x="88518" y="16497"/>
                </a:lnTo>
                <a:lnTo>
                  <a:pt x="94741" y="31927"/>
                </a:lnTo>
                <a:lnTo>
                  <a:pt x="72898" y="37134"/>
                </a:lnTo>
                <a:lnTo>
                  <a:pt x="71627" y="31470"/>
                </a:lnTo>
                <a:lnTo>
                  <a:pt x="68961" y="27012"/>
                </a:lnTo>
                <a:lnTo>
                  <a:pt x="64770" y="23736"/>
                </a:lnTo>
                <a:lnTo>
                  <a:pt x="60705" y="20459"/>
                </a:lnTo>
                <a:lnTo>
                  <a:pt x="55752" y="18821"/>
                </a:lnTo>
                <a:lnTo>
                  <a:pt x="49911" y="18821"/>
                </a:lnTo>
                <a:lnTo>
                  <a:pt x="41783" y="18821"/>
                </a:lnTo>
                <a:lnTo>
                  <a:pt x="35305" y="21729"/>
                </a:lnTo>
                <a:lnTo>
                  <a:pt x="22733" y="55740"/>
                </a:lnTo>
                <a:lnTo>
                  <a:pt x="23187" y="65339"/>
                </a:lnTo>
                <a:lnTo>
                  <a:pt x="41528" y="93980"/>
                </a:lnTo>
                <a:lnTo>
                  <a:pt x="49402" y="93980"/>
                </a:lnTo>
                <a:lnTo>
                  <a:pt x="55372" y="93980"/>
                </a:lnTo>
                <a:lnTo>
                  <a:pt x="60325" y="92125"/>
                </a:lnTo>
                <a:lnTo>
                  <a:pt x="64515" y="88404"/>
                </a:lnTo>
                <a:lnTo>
                  <a:pt x="68834" y="84683"/>
                </a:lnTo>
                <a:lnTo>
                  <a:pt x="71754" y="78828"/>
                </a:lnTo>
                <a:lnTo>
                  <a:pt x="73660" y="70840"/>
                </a:lnTo>
                <a:lnTo>
                  <a:pt x="94996" y="77609"/>
                </a:lnTo>
                <a:lnTo>
                  <a:pt x="65658" y="110643"/>
                </a:lnTo>
                <a:lnTo>
                  <a:pt x="49656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3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270286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4" y="0"/>
                </a:moveTo>
                <a:lnTo>
                  <a:pt x="88518" y="16497"/>
                </a:lnTo>
                <a:lnTo>
                  <a:pt x="94742" y="31927"/>
                </a:lnTo>
                <a:lnTo>
                  <a:pt x="72898" y="37134"/>
                </a:lnTo>
                <a:lnTo>
                  <a:pt x="71628" y="31470"/>
                </a:lnTo>
                <a:lnTo>
                  <a:pt x="68961" y="27012"/>
                </a:lnTo>
                <a:lnTo>
                  <a:pt x="64769" y="23736"/>
                </a:lnTo>
                <a:lnTo>
                  <a:pt x="60706" y="20459"/>
                </a:lnTo>
                <a:lnTo>
                  <a:pt x="55753" y="18821"/>
                </a:lnTo>
                <a:lnTo>
                  <a:pt x="49911" y="18821"/>
                </a:lnTo>
                <a:lnTo>
                  <a:pt x="41783" y="18821"/>
                </a:lnTo>
                <a:lnTo>
                  <a:pt x="35306" y="21729"/>
                </a:lnTo>
                <a:lnTo>
                  <a:pt x="22733" y="55740"/>
                </a:lnTo>
                <a:lnTo>
                  <a:pt x="23187" y="65339"/>
                </a:lnTo>
                <a:lnTo>
                  <a:pt x="41529" y="93980"/>
                </a:lnTo>
                <a:lnTo>
                  <a:pt x="49403" y="93980"/>
                </a:lnTo>
                <a:lnTo>
                  <a:pt x="55372" y="93980"/>
                </a:lnTo>
                <a:lnTo>
                  <a:pt x="60325" y="92125"/>
                </a:lnTo>
                <a:lnTo>
                  <a:pt x="64516" y="88404"/>
                </a:lnTo>
                <a:lnTo>
                  <a:pt x="68834" y="84683"/>
                </a:lnTo>
                <a:lnTo>
                  <a:pt x="71755" y="78828"/>
                </a:lnTo>
                <a:lnTo>
                  <a:pt x="73660" y="70840"/>
                </a:lnTo>
                <a:lnTo>
                  <a:pt x="94996" y="77609"/>
                </a:lnTo>
                <a:lnTo>
                  <a:pt x="65659" y="110643"/>
                </a:lnTo>
                <a:lnTo>
                  <a:pt x="49656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788785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3" y="0"/>
                </a:moveTo>
                <a:lnTo>
                  <a:pt x="88518" y="16497"/>
                </a:lnTo>
                <a:lnTo>
                  <a:pt x="94741" y="31927"/>
                </a:lnTo>
                <a:lnTo>
                  <a:pt x="72897" y="37134"/>
                </a:lnTo>
                <a:lnTo>
                  <a:pt x="71627" y="31470"/>
                </a:lnTo>
                <a:lnTo>
                  <a:pt x="68960" y="27012"/>
                </a:lnTo>
                <a:lnTo>
                  <a:pt x="64769" y="23736"/>
                </a:lnTo>
                <a:lnTo>
                  <a:pt x="60705" y="20459"/>
                </a:lnTo>
                <a:lnTo>
                  <a:pt x="55752" y="18821"/>
                </a:lnTo>
                <a:lnTo>
                  <a:pt x="49910" y="18821"/>
                </a:lnTo>
                <a:lnTo>
                  <a:pt x="41782" y="18821"/>
                </a:lnTo>
                <a:lnTo>
                  <a:pt x="35305" y="21729"/>
                </a:lnTo>
                <a:lnTo>
                  <a:pt x="22732" y="55740"/>
                </a:lnTo>
                <a:lnTo>
                  <a:pt x="23187" y="65339"/>
                </a:lnTo>
                <a:lnTo>
                  <a:pt x="41528" y="93980"/>
                </a:lnTo>
                <a:lnTo>
                  <a:pt x="49402" y="93980"/>
                </a:lnTo>
                <a:lnTo>
                  <a:pt x="55371" y="93980"/>
                </a:lnTo>
                <a:lnTo>
                  <a:pt x="60325" y="92125"/>
                </a:lnTo>
                <a:lnTo>
                  <a:pt x="64515" y="88404"/>
                </a:lnTo>
                <a:lnTo>
                  <a:pt x="68833" y="84683"/>
                </a:lnTo>
                <a:lnTo>
                  <a:pt x="71754" y="78828"/>
                </a:lnTo>
                <a:lnTo>
                  <a:pt x="73659" y="70840"/>
                </a:lnTo>
                <a:lnTo>
                  <a:pt x="94995" y="77609"/>
                </a:lnTo>
                <a:lnTo>
                  <a:pt x="65658" y="110643"/>
                </a:lnTo>
                <a:lnTo>
                  <a:pt x="49656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3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651453" y="6508827"/>
            <a:ext cx="117521" cy="142651"/>
          </a:xfrm>
          <a:custGeom>
            <a:avLst/>
            <a:gdLst/>
            <a:ahLst/>
            <a:cxnLst/>
            <a:rect l="l" t="t" r="r" b="b"/>
            <a:pathLst>
              <a:path w="88900" h="113029">
                <a:moveTo>
                  <a:pt x="43814" y="0"/>
                </a:moveTo>
                <a:lnTo>
                  <a:pt x="82613" y="19515"/>
                </a:lnTo>
                <a:lnTo>
                  <a:pt x="85597" y="33045"/>
                </a:lnTo>
                <a:lnTo>
                  <a:pt x="63626" y="34010"/>
                </a:lnTo>
                <a:lnTo>
                  <a:pt x="62611" y="28397"/>
                </a:lnTo>
                <a:lnTo>
                  <a:pt x="60578" y="24371"/>
                </a:lnTo>
                <a:lnTo>
                  <a:pt x="57531" y="21920"/>
                </a:lnTo>
                <a:lnTo>
                  <a:pt x="54482" y="19456"/>
                </a:lnTo>
                <a:lnTo>
                  <a:pt x="49783" y="18237"/>
                </a:lnTo>
                <a:lnTo>
                  <a:pt x="43561" y="18237"/>
                </a:lnTo>
                <a:lnTo>
                  <a:pt x="37211" y="18237"/>
                </a:lnTo>
                <a:lnTo>
                  <a:pt x="32131" y="19545"/>
                </a:lnTo>
                <a:lnTo>
                  <a:pt x="28575" y="22174"/>
                </a:lnTo>
                <a:lnTo>
                  <a:pt x="26162" y="23863"/>
                </a:lnTo>
                <a:lnTo>
                  <a:pt x="25018" y="26123"/>
                </a:lnTo>
                <a:lnTo>
                  <a:pt x="25018" y="28943"/>
                </a:lnTo>
                <a:lnTo>
                  <a:pt x="25018" y="31521"/>
                </a:lnTo>
                <a:lnTo>
                  <a:pt x="26162" y="33731"/>
                </a:lnTo>
                <a:lnTo>
                  <a:pt x="59308" y="45389"/>
                </a:lnTo>
                <a:lnTo>
                  <a:pt x="67182" y="48006"/>
                </a:lnTo>
                <a:lnTo>
                  <a:pt x="88772" y="72275"/>
                </a:lnTo>
                <a:lnTo>
                  <a:pt x="88772" y="79171"/>
                </a:lnTo>
                <a:lnTo>
                  <a:pt x="88772" y="85432"/>
                </a:lnTo>
                <a:lnTo>
                  <a:pt x="68833" y="108902"/>
                </a:lnTo>
                <a:lnTo>
                  <a:pt x="62483" y="111556"/>
                </a:lnTo>
                <a:lnTo>
                  <a:pt x="54482" y="112890"/>
                </a:lnTo>
                <a:lnTo>
                  <a:pt x="45084" y="112890"/>
                </a:lnTo>
                <a:lnTo>
                  <a:pt x="8304" y="97998"/>
                </a:lnTo>
                <a:lnTo>
                  <a:pt x="0" y="75450"/>
                </a:lnTo>
                <a:lnTo>
                  <a:pt x="21462" y="73367"/>
                </a:lnTo>
                <a:lnTo>
                  <a:pt x="22732" y="80568"/>
                </a:lnTo>
                <a:lnTo>
                  <a:pt x="25400" y="85852"/>
                </a:lnTo>
                <a:lnTo>
                  <a:pt x="29337" y="89217"/>
                </a:lnTo>
                <a:lnTo>
                  <a:pt x="33274" y="92595"/>
                </a:lnTo>
                <a:lnTo>
                  <a:pt x="38607" y="94284"/>
                </a:lnTo>
                <a:lnTo>
                  <a:pt x="45338" y="94284"/>
                </a:lnTo>
                <a:lnTo>
                  <a:pt x="52324" y="94284"/>
                </a:lnTo>
                <a:lnTo>
                  <a:pt x="57784" y="92786"/>
                </a:lnTo>
                <a:lnTo>
                  <a:pt x="61340" y="89776"/>
                </a:lnTo>
                <a:lnTo>
                  <a:pt x="64896" y="86779"/>
                </a:lnTo>
                <a:lnTo>
                  <a:pt x="66675" y="83273"/>
                </a:lnTo>
                <a:lnTo>
                  <a:pt x="66675" y="79248"/>
                </a:lnTo>
                <a:lnTo>
                  <a:pt x="66675" y="76669"/>
                </a:lnTo>
                <a:lnTo>
                  <a:pt x="65912" y="74472"/>
                </a:lnTo>
                <a:lnTo>
                  <a:pt x="64388" y="72669"/>
                </a:lnTo>
                <a:lnTo>
                  <a:pt x="62991" y="70853"/>
                </a:lnTo>
                <a:lnTo>
                  <a:pt x="60325" y="69278"/>
                </a:lnTo>
                <a:lnTo>
                  <a:pt x="56514" y="67945"/>
                </a:lnTo>
                <a:lnTo>
                  <a:pt x="53975" y="67043"/>
                </a:lnTo>
                <a:lnTo>
                  <a:pt x="48006" y="65455"/>
                </a:lnTo>
                <a:lnTo>
                  <a:pt x="7365" y="46380"/>
                </a:lnTo>
                <a:lnTo>
                  <a:pt x="3937" y="39065"/>
                </a:lnTo>
                <a:lnTo>
                  <a:pt x="3937" y="30429"/>
                </a:lnTo>
                <a:lnTo>
                  <a:pt x="3937" y="24879"/>
                </a:lnTo>
                <a:lnTo>
                  <a:pt x="5587" y="19685"/>
                </a:lnTo>
                <a:lnTo>
                  <a:pt x="8762" y="14846"/>
                </a:lnTo>
                <a:lnTo>
                  <a:pt x="11811" y="10007"/>
                </a:lnTo>
                <a:lnTo>
                  <a:pt x="16382" y="6324"/>
                </a:lnTo>
                <a:lnTo>
                  <a:pt x="22351" y="3797"/>
                </a:lnTo>
                <a:lnTo>
                  <a:pt x="28320" y="1270"/>
                </a:lnTo>
                <a:lnTo>
                  <a:pt x="35432" y="0"/>
                </a:lnTo>
                <a:lnTo>
                  <a:pt x="4381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314503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4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5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09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813357" y="6508827"/>
            <a:ext cx="117521" cy="142651"/>
          </a:xfrm>
          <a:custGeom>
            <a:avLst/>
            <a:gdLst/>
            <a:ahLst/>
            <a:cxnLst/>
            <a:rect l="l" t="t" r="r" b="b"/>
            <a:pathLst>
              <a:path w="88900" h="113029">
                <a:moveTo>
                  <a:pt x="43814" y="0"/>
                </a:moveTo>
                <a:lnTo>
                  <a:pt x="82613" y="19515"/>
                </a:lnTo>
                <a:lnTo>
                  <a:pt x="85597" y="33045"/>
                </a:lnTo>
                <a:lnTo>
                  <a:pt x="63626" y="34010"/>
                </a:lnTo>
                <a:lnTo>
                  <a:pt x="62610" y="28397"/>
                </a:lnTo>
                <a:lnTo>
                  <a:pt x="60578" y="24371"/>
                </a:lnTo>
                <a:lnTo>
                  <a:pt x="57531" y="21920"/>
                </a:lnTo>
                <a:lnTo>
                  <a:pt x="54482" y="19456"/>
                </a:lnTo>
                <a:lnTo>
                  <a:pt x="49784" y="18237"/>
                </a:lnTo>
                <a:lnTo>
                  <a:pt x="43560" y="18237"/>
                </a:lnTo>
                <a:lnTo>
                  <a:pt x="37210" y="18237"/>
                </a:lnTo>
                <a:lnTo>
                  <a:pt x="32131" y="19545"/>
                </a:lnTo>
                <a:lnTo>
                  <a:pt x="28575" y="22174"/>
                </a:lnTo>
                <a:lnTo>
                  <a:pt x="26161" y="23863"/>
                </a:lnTo>
                <a:lnTo>
                  <a:pt x="25018" y="26123"/>
                </a:lnTo>
                <a:lnTo>
                  <a:pt x="25018" y="28943"/>
                </a:lnTo>
                <a:lnTo>
                  <a:pt x="25018" y="31521"/>
                </a:lnTo>
                <a:lnTo>
                  <a:pt x="26161" y="33731"/>
                </a:lnTo>
                <a:lnTo>
                  <a:pt x="59309" y="45389"/>
                </a:lnTo>
                <a:lnTo>
                  <a:pt x="67182" y="48006"/>
                </a:lnTo>
                <a:lnTo>
                  <a:pt x="88772" y="72275"/>
                </a:lnTo>
                <a:lnTo>
                  <a:pt x="88772" y="79171"/>
                </a:lnTo>
                <a:lnTo>
                  <a:pt x="88772" y="85432"/>
                </a:lnTo>
                <a:lnTo>
                  <a:pt x="68834" y="108902"/>
                </a:lnTo>
                <a:lnTo>
                  <a:pt x="62484" y="111556"/>
                </a:lnTo>
                <a:lnTo>
                  <a:pt x="54482" y="112890"/>
                </a:lnTo>
                <a:lnTo>
                  <a:pt x="45084" y="112890"/>
                </a:lnTo>
                <a:lnTo>
                  <a:pt x="8304" y="97998"/>
                </a:lnTo>
                <a:lnTo>
                  <a:pt x="0" y="75450"/>
                </a:lnTo>
                <a:lnTo>
                  <a:pt x="21462" y="73367"/>
                </a:lnTo>
                <a:lnTo>
                  <a:pt x="22732" y="80568"/>
                </a:lnTo>
                <a:lnTo>
                  <a:pt x="25400" y="85852"/>
                </a:lnTo>
                <a:lnTo>
                  <a:pt x="29336" y="89217"/>
                </a:lnTo>
                <a:lnTo>
                  <a:pt x="33273" y="92595"/>
                </a:lnTo>
                <a:lnTo>
                  <a:pt x="38607" y="94284"/>
                </a:lnTo>
                <a:lnTo>
                  <a:pt x="45338" y="94284"/>
                </a:lnTo>
                <a:lnTo>
                  <a:pt x="52323" y="94284"/>
                </a:lnTo>
                <a:lnTo>
                  <a:pt x="57784" y="92786"/>
                </a:lnTo>
                <a:lnTo>
                  <a:pt x="61340" y="89776"/>
                </a:lnTo>
                <a:lnTo>
                  <a:pt x="64896" y="86779"/>
                </a:lnTo>
                <a:lnTo>
                  <a:pt x="66675" y="83273"/>
                </a:lnTo>
                <a:lnTo>
                  <a:pt x="66675" y="79248"/>
                </a:lnTo>
                <a:lnTo>
                  <a:pt x="66675" y="76669"/>
                </a:lnTo>
                <a:lnTo>
                  <a:pt x="65912" y="74472"/>
                </a:lnTo>
                <a:lnTo>
                  <a:pt x="64388" y="72669"/>
                </a:lnTo>
                <a:lnTo>
                  <a:pt x="62991" y="70853"/>
                </a:lnTo>
                <a:lnTo>
                  <a:pt x="60325" y="69278"/>
                </a:lnTo>
                <a:lnTo>
                  <a:pt x="56514" y="67945"/>
                </a:lnTo>
                <a:lnTo>
                  <a:pt x="53975" y="67043"/>
                </a:lnTo>
                <a:lnTo>
                  <a:pt x="48006" y="65455"/>
                </a:lnTo>
                <a:lnTo>
                  <a:pt x="7365" y="46380"/>
                </a:lnTo>
                <a:lnTo>
                  <a:pt x="3936" y="39065"/>
                </a:lnTo>
                <a:lnTo>
                  <a:pt x="3936" y="30429"/>
                </a:lnTo>
                <a:lnTo>
                  <a:pt x="3936" y="24879"/>
                </a:lnTo>
                <a:lnTo>
                  <a:pt x="5587" y="19685"/>
                </a:lnTo>
                <a:lnTo>
                  <a:pt x="8762" y="14846"/>
                </a:lnTo>
                <a:lnTo>
                  <a:pt x="11810" y="10007"/>
                </a:lnTo>
                <a:lnTo>
                  <a:pt x="16382" y="6324"/>
                </a:lnTo>
                <a:lnTo>
                  <a:pt x="22351" y="3797"/>
                </a:lnTo>
                <a:lnTo>
                  <a:pt x="28320" y="1270"/>
                </a:lnTo>
                <a:lnTo>
                  <a:pt x="35432" y="0"/>
                </a:lnTo>
                <a:lnTo>
                  <a:pt x="4381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436088" y="6704989"/>
            <a:ext cx="3262733" cy="1530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439783" y="6514101"/>
            <a:ext cx="3263571" cy="154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1"/>
          <p:cNvSpPr txBox="1">
            <a:spLocks noChangeArrowheads="1"/>
          </p:cNvSpPr>
          <p:nvPr/>
        </p:nvSpPr>
        <p:spPr bwMode="auto">
          <a:xfrm>
            <a:off x="1067218" y="1218236"/>
            <a:ext cx="10376273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sz="4400" b="1" dirty="0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SiC</a:t>
            </a: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探测器的低噪声读出电子学研究进展</a:t>
            </a:r>
            <a:endParaRPr lang="en-US" altLang="zh-CN" sz="4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09" y="206584"/>
            <a:ext cx="988347" cy="988347"/>
          </a:xfrm>
          <a:prstGeom prst="rect">
            <a:avLst/>
          </a:prstGeom>
        </p:spPr>
      </p:pic>
      <p:sp>
        <p:nvSpPr>
          <p:cNvPr id="63" name="副标题 2"/>
          <p:cNvSpPr txBox="1"/>
          <p:nvPr/>
        </p:nvSpPr>
        <p:spPr>
          <a:xfrm>
            <a:off x="2037072" y="3745507"/>
            <a:ext cx="8208015" cy="14411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b="1" u="sng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许弈飞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，封常青*，付学成，葛可，刘树彬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</a:p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中国科学技术大学  近代物理系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4531642" y="5650348"/>
            <a:ext cx="3357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2026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8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月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日  河南登封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3"/>
          <p:cNvSpPr txBox="1"/>
          <p:nvPr/>
        </p:nvSpPr>
        <p:spPr>
          <a:xfrm>
            <a:off x="0" y="116770"/>
            <a:ext cx="12024835" cy="7346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hangingPunct="1"/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总结</a:t>
            </a:r>
            <a:endParaRPr lang="zh-CN" altLang="en-US" sz="3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1406A9B-5F7F-439A-B77A-6E8DFB5A61F7}"/>
              </a:ext>
            </a:extLst>
          </p:cNvPr>
          <p:cNvSpPr txBox="1"/>
          <p:nvPr/>
        </p:nvSpPr>
        <p:spPr>
          <a:xfrm>
            <a:off x="623620" y="1813173"/>
            <a:ext cx="108727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针对铀矿测井，选取</a:t>
            </a:r>
            <a:r>
              <a:rPr lang="en-US" altLang="zh-CN" sz="24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SiC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器件为中子探测器，分别对热中子与快中子设计了相应的读出电子学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分别对热中子与快中子读出电子学进行了性能测试和中子源测试，验证了电子学的低噪声和信号放大效果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2">
            <a:extLst>
              <a:ext uri="{FF2B5EF4-FFF2-40B4-BE49-F238E27FC236}">
                <a16:creationId xmlns:a16="http://schemas.microsoft.com/office/drawing/2014/main" id="{FA6ECD54-A164-4B49-95EC-C8602DFEC4C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33213" y="6493158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85232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11"/>
          <p:cNvSpPr/>
          <p:nvPr>
            <p:custDataLst>
              <p:tags r:id="rId1"/>
            </p:custDataLst>
          </p:nvPr>
        </p:nvSpPr>
        <p:spPr bwMode="auto">
          <a:xfrm>
            <a:off x="6088064" y="951251"/>
            <a:ext cx="53975" cy="11113"/>
          </a:xfrm>
          <a:custGeom>
            <a:avLst/>
            <a:gdLst>
              <a:gd name="T0" fmla="*/ 28 w 28"/>
              <a:gd name="T1" fmla="*/ 3 h 6"/>
              <a:gd name="T2" fmla="*/ 24 w 28"/>
              <a:gd name="T3" fmla="*/ 6 h 6"/>
              <a:gd name="T4" fmla="*/ 4 w 28"/>
              <a:gd name="T5" fmla="*/ 6 h 6"/>
              <a:gd name="T6" fmla="*/ 0 w 28"/>
              <a:gd name="T7" fmla="*/ 3 h 6"/>
              <a:gd name="T8" fmla="*/ 0 w 28"/>
              <a:gd name="T9" fmla="*/ 3 h 6"/>
              <a:gd name="T10" fmla="*/ 4 w 28"/>
              <a:gd name="T11" fmla="*/ 0 h 6"/>
              <a:gd name="T12" fmla="*/ 24 w 28"/>
              <a:gd name="T13" fmla="*/ 0 h 6"/>
              <a:gd name="T14" fmla="*/ 28 w 28"/>
              <a:gd name="T15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" h="6">
                <a:moveTo>
                  <a:pt x="28" y="3"/>
                </a:moveTo>
                <a:cubicBezTo>
                  <a:pt x="28" y="5"/>
                  <a:pt x="26" y="6"/>
                  <a:pt x="24" y="6"/>
                </a:cubicBezTo>
                <a:cubicBezTo>
                  <a:pt x="4" y="6"/>
                  <a:pt x="4" y="6"/>
                  <a:pt x="4" y="6"/>
                </a:cubicBezTo>
                <a:cubicBezTo>
                  <a:pt x="2" y="6"/>
                  <a:pt x="0" y="5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2" y="0"/>
                  <a:pt x="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6" y="0"/>
                  <a:pt x="28" y="1"/>
                  <a:pt x="28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 eaLnBrk="1" hangingPunct="1">
              <a:lnSpc>
                <a:spcPct val="120000"/>
              </a:lnSpc>
              <a:defRPr/>
            </a:pPr>
            <a:endParaRPr sz="1350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2"/>
            </p:custDataLst>
          </p:nvPr>
        </p:nvSpPr>
        <p:spPr bwMode="auto">
          <a:xfrm>
            <a:off x="6102350" y="1279864"/>
            <a:ext cx="26988" cy="14287"/>
          </a:xfrm>
          <a:custGeom>
            <a:avLst/>
            <a:gdLst>
              <a:gd name="T0" fmla="*/ 14 w 14"/>
              <a:gd name="T1" fmla="*/ 4 h 7"/>
              <a:gd name="T2" fmla="*/ 10 w 14"/>
              <a:gd name="T3" fmla="*/ 7 h 7"/>
              <a:gd name="T4" fmla="*/ 4 w 14"/>
              <a:gd name="T5" fmla="*/ 7 h 7"/>
              <a:gd name="T6" fmla="*/ 0 w 14"/>
              <a:gd name="T7" fmla="*/ 4 h 7"/>
              <a:gd name="T8" fmla="*/ 0 w 14"/>
              <a:gd name="T9" fmla="*/ 4 h 7"/>
              <a:gd name="T10" fmla="*/ 4 w 14"/>
              <a:gd name="T11" fmla="*/ 0 h 7"/>
              <a:gd name="T12" fmla="*/ 10 w 14"/>
              <a:gd name="T13" fmla="*/ 0 h 7"/>
              <a:gd name="T14" fmla="*/ 14 w 14"/>
              <a:gd name="T15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7">
                <a:moveTo>
                  <a:pt x="14" y="4"/>
                </a:moveTo>
                <a:cubicBezTo>
                  <a:pt x="14" y="6"/>
                  <a:pt x="12" y="7"/>
                  <a:pt x="10" y="7"/>
                </a:cubicBezTo>
                <a:cubicBezTo>
                  <a:pt x="4" y="7"/>
                  <a:pt x="4" y="7"/>
                  <a:pt x="4" y="7"/>
                </a:cubicBezTo>
                <a:cubicBezTo>
                  <a:pt x="2" y="7"/>
                  <a:pt x="0" y="6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2" y="0"/>
                  <a:pt x="14" y="2"/>
                  <a:pt x="14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 eaLnBrk="1" hangingPunct="1">
              <a:lnSpc>
                <a:spcPct val="120000"/>
              </a:lnSpc>
              <a:defRPr/>
            </a:pPr>
            <a:endParaRPr sz="1350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4280" name="图片 2"/>
          <p:cNvPicPr>
            <a:picLocks noGrp="1"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25" y="478175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2"/>
          <p:cNvSpPr txBox="1"/>
          <p:nvPr/>
        </p:nvSpPr>
        <p:spPr>
          <a:xfrm>
            <a:off x="5087930" y="2420930"/>
            <a:ext cx="2769323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marL="12700" algn="l" defTabSz="914400" rtl="0" eaLnBrk="1" latinLnBrk="0" hangingPunct="1">
              <a:defRPr sz="3600" b="1" kern="1200" spc="3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9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谢谢！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/>
          <p:cNvSpPr>
            <a:spLocks noGrp="1" noChangeArrowheads="1"/>
          </p:cNvSpPr>
          <p:nvPr/>
        </p:nvSpPr>
        <p:spPr bwMode="auto">
          <a:xfrm>
            <a:off x="11733213" y="6493158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2</a:t>
            </a:fld>
            <a:endParaRPr lang="zh-CN" altLang="en-US" dirty="0"/>
          </a:p>
        </p:txBody>
      </p:sp>
      <p:sp>
        <p:nvSpPr>
          <p:cNvPr id="6" name="标题 1"/>
          <p:cNvSpPr txBox="1"/>
          <p:nvPr/>
        </p:nvSpPr>
        <p:spPr>
          <a:xfrm>
            <a:off x="2152650" y="134335"/>
            <a:ext cx="7886700" cy="7174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报告提纲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47A422E-AD76-42E9-BF8B-9F7FB386CD08}"/>
              </a:ext>
            </a:extLst>
          </p:cNvPr>
          <p:cNvSpPr txBox="1"/>
          <p:nvPr/>
        </p:nvSpPr>
        <p:spPr>
          <a:xfrm>
            <a:off x="1415675" y="1874728"/>
            <a:ext cx="93606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p"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Wingdings" panose="05000000000000000000" pitchFamily="2" charset="2"/>
              <a:buChar char="p"/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Wingdings" panose="05000000000000000000" pitchFamily="2" charset="2"/>
              <a:buChar char="p"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热中子探测读出电子学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Wingdings" panose="05000000000000000000" pitchFamily="2" charset="2"/>
              <a:buChar char="p"/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Wingdings" panose="05000000000000000000" pitchFamily="2" charset="2"/>
              <a:buChar char="p"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快中子探测读出电子学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Wingdings" panose="05000000000000000000" pitchFamily="2" charset="2"/>
              <a:buChar char="p"/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Wingdings" panose="05000000000000000000" pitchFamily="2" charset="2"/>
              <a:buChar char="p"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3">
            <a:extLst>
              <a:ext uri="{FF2B5EF4-FFF2-40B4-BE49-F238E27FC236}">
                <a16:creationId xmlns:a16="http://schemas.microsoft.com/office/drawing/2014/main" id="{7D7F74AB-6BA8-44C9-AA6D-9DE7B49577D8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研究背景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5CC395F-6458-4A7D-BF8E-7262225D9A73}"/>
              </a:ext>
            </a:extLst>
          </p:cNvPr>
          <p:cNvSpPr txBox="1"/>
          <p:nvPr/>
        </p:nvSpPr>
        <p:spPr>
          <a:xfrm>
            <a:off x="290603" y="980830"/>
            <a:ext cx="11610793" cy="3489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铀矿</a:t>
            </a:r>
            <a:r>
              <a:rPr lang="zh-CN" alt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测井</a:t>
            </a:r>
            <a:endParaRPr lang="en-US" altLang="zh-CN" sz="24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原理：</a:t>
            </a:r>
            <a:r>
              <a:rPr lang="zh-CN" altLang="en-US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脉冲中子源发射</a:t>
            </a:r>
            <a:r>
              <a:rPr lang="en-US" altLang="zh-CN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14 MeV</a:t>
            </a:r>
            <a:r>
              <a:rPr lang="zh-CN" altLang="en-US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快中子，在地层中慢化后诱发</a:t>
            </a:r>
            <a:r>
              <a:rPr lang="en-US" altLang="zh-CN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U-235</a:t>
            </a:r>
            <a:r>
              <a:rPr lang="zh-CN" altLang="en-US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裂变，产生的裂变中子再经地层慢化为热中子，探测热中子能谱即可反演铀含量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热中子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由裂变中子经地层慢化产生，绘制其能谱来反演出铀含量</a:t>
            </a:r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快中子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由脉冲中子源发射产生，用计数率来监测中子源瞬时通量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br>
              <a:rPr lang="zh-CN" altLang="en-US" dirty="0"/>
            </a:b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B32A23A-41CB-4388-901A-5AB6D1627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97" y="3440294"/>
            <a:ext cx="5262830" cy="286656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F43508F-2044-4983-B694-A171F97BDB80}"/>
              </a:ext>
            </a:extLst>
          </p:cNvPr>
          <p:cNvPicPr/>
          <p:nvPr/>
        </p:nvPicPr>
        <p:blipFill>
          <a:blip r:embed="rId4"/>
          <a:srcRect t="1032"/>
          <a:stretch>
            <a:fillRect/>
          </a:stretch>
        </p:blipFill>
        <p:spPr>
          <a:xfrm flipV="1">
            <a:off x="5642562" y="3973517"/>
            <a:ext cx="6336440" cy="1800125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CA80E34D-8807-4A81-BA16-B16B41AF32D5}"/>
              </a:ext>
            </a:extLst>
          </p:cNvPr>
          <p:cNvSpPr txBox="1"/>
          <p:nvPr/>
        </p:nvSpPr>
        <p:spPr>
          <a:xfrm>
            <a:off x="8040135" y="5912348"/>
            <a:ext cx="3356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脉冲中子发生器</a:t>
            </a:r>
          </a:p>
        </p:txBody>
      </p:sp>
      <p:sp>
        <p:nvSpPr>
          <p:cNvPr id="9" name="灯片编号占位符 2">
            <a:extLst>
              <a:ext uri="{FF2B5EF4-FFF2-40B4-BE49-F238E27FC236}">
                <a16:creationId xmlns:a16="http://schemas.microsoft.com/office/drawing/2014/main" id="{2329C90F-CB6A-4139-8C05-857228D40846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33213" y="6493158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2312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3">
            <a:extLst>
              <a:ext uri="{FF2B5EF4-FFF2-40B4-BE49-F238E27FC236}">
                <a16:creationId xmlns:a16="http://schemas.microsoft.com/office/drawing/2014/main" id="{7D7F74AB-6BA8-44C9-AA6D-9DE7B49577D8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altLang="zh-CN" sz="36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SiC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探测器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CDC6B84-9C0F-4943-BFD9-7C2A3BF6206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45"/>
          <a:stretch/>
        </p:blipFill>
        <p:spPr bwMode="auto">
          <a:xfrm>
            <a:off x="2423745" y="3317492"/>
            <a:ext cx="3307876" cy="25520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03C2F46-1652-4918-A930-C94DE2054E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070" y="3617344"/>
            <a:ext cx="2664185" cy="2256401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35A8B1CE-F19B-4787-A6F8-41C0528CFE61}"/>
              </a:ext>
            </a:extLst>
          </p:cNvPr>
          <p:cNvSpPr txBox="1"/>
          <p:nvPr/>
        </p:nvSpPr>
        <p:spPr>
          <a:xfrm>
            <a:off x="3155761" y="5944889"/>
            <a:ext cx="286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SiC</a:t>
            </a:r>
            <a:r>
              <a:rPr lang="zh-CN" altLang="en-US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中子探测器原理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B7ABB39-5078-4461-9401-3262FD57899E}"/>
              </a:ext>
            </a:extLst>
          </p:cNvPr>
          <p:cNvSpPr txBox="1"/>
          <p:nvPr/>
        </p:nvSpPr>
        <p:spPr>
          <a:xfrm>
            <a:off x="6179372" y="5944889"/>
            <a:ext cx="4968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SiC</a:t>
            </a:r>
            <a:r>
              <a:rPr lang="zh-CN" altLang="en-US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中子探测器</a:t>
            </a:r>
            <a:r>
              <a:rPr lang="en-US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合肥物质科学研究院韩运城老师团队提供</a:t>
            </a:r>
            <a:r>
              <a:rPr lang="en-US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endParaRPr lang="zh-CN" altLang="en-US" sz="14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灯片编号占位符 2">
            <a:extLst>
              <a:ext uri="{FF2B5EF4-FFF2-40B4-BE49-F238E27FC236}">
                <a16:creationId xmlns:a16="http://schemas.microsoft.com/office/drawing/2014/main" id="{17484A85-870A-4504-AF05-97D2FDDDD17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33213" y="6493158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4</a:t>
            </a:fld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A9416DC-EB53-400C-BCFA-50CD01F3C9D0}"/>
              </a:ext>
            </a:extLst>
          </p:cNvPr>
          <p:cNvSpPr txBox="1"/>
          <p:nvPr/>
        </p:nvSpPr>
        <p:spPr>
          <a:xfrm>
            <a:off x="450017" y="1036826"/>
            <a:ext cx="11458709" cy="216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针对铀矿测井，基于</a:t>
            </a:r>
            <a:r>
              <a:rPr lang="en-US" altLang="zh-CN" sz="2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SiC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探测器，设计相应的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热中子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快中子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读出电子学</a:t>
            </a:r>
            <a:endParaRPr lang="en-US" altLang="zh-CN" sz="2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SiC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探测器优势：</a:t>
            </a:r>
            <a:r>
              <a:rPr lang="zh-CN" altLang="zh-CN" kern="1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卓越的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γ</a:t>
            </a:r>
            <a:r>
              <a:rPr lang="zh-CN" altLang="zh-CN" kern="1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射线抑制能力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zh-CN" kern="1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异的噪声水平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zh-CN" altLang="zh-CN" kern="1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快速的时间响应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，适用于铀矿测井</a:t>
            </a:r>
            <a:endParaRPr lang="en-US" altLang="zh-CN" kern="100" dirty="0"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SiC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中子探测原理：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20000" indent="-285750">
              <a:lnSpc>
                <a:spcPct val="150000"/>
              </a:lnSpc>
              <a:buFont typeface="Wingdings" panose="05000000000000000000" pitchFamily="2" charset="2"/>
              <a:buChar char="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热中子：</a:t>
            </a:r>
            <a:r>
              <a:rPr lang="en-US" altLang="zh-CN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10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B+n→</a:t>
            </a:r>
            <a:r>
              <a:rPr lang="el-GR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α+</a:t>
            </a:r>
            <a:r>
              <a:rPr lang="el-GR" altLang="zh-CN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Li</a:t>
            </a:r>
          </a:p>
          <a:p>
            <a:pPr marL="720000" indent="-285750">
              <a:lnSpc>
                <a:spcPct val="150000"/>
              </a:lnSpc>
              <a:buFont typeface="Wingdings" panose="05000000000000000000" pitchFamily="2" charset="2"/>
              <a:buChar char="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快中子：</a:t>
            </a:r>
            <a:r>
              <a:rPr lang="en-US" altLang="zh-CN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C+n →α+</a:t>
            </a:r>
            <a:r>
              <a:rPr lang="en-US" altLang="zh-CN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Be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28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Si+n →α+</a:t>
            </a:r>
            <a:r>
              <a:rPr lang="en-US" altLang="zh-CN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25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</a:p>
        </p:txBody>
      </p:sp>
    </p:spTree>
    <p:extLst>
      <p:ext uri="{BB962C8B-B14F-4D97-AF65-F5344CB8AC3E}">
        <p14:creationId xmlns:p14="http://schemas.microsoft.com/office/powerpoint/2010/main" val="88432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3"/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热中子探测读出电子学</a:t>
            </a:r>
          </a:p>
          <a:p>
            <a:pPr fontAlgn="auto">
              <a:spcAft>
                <a:spcPts val="0"/>
              </a:spcAft>
            </a:pP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A4F6755-B165-4CB6-AAD5-AC477F520F39}"/>
              </a:ext>
            </a:extLst>
          </p:cNvPr>
          <p:cNvSpPr txBox="1"/>
          <p:nvPr/>
        </p:nvSpPr>
        <p:spPr>
          <a:xfrm>
            <a:off x="464728" y="1314909"/>
            <a:ext cx="11458709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zh-CN" sz="20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SiC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探测器热中子读出电子学</a:t>
            </a:r>
            <a:endParaRPr lang="en-US" altLang="zh-CN" sz="20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4CD09C9-FB48-4F40-A264-222006757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392" y="1194385"/>
            <a:ext cx="2870707" cy="191984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202DEAB-12C4-4F97-BD2D-AEA1B67DCC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55703" r="11010" b="4170"/>
          <a:stretch>
            <a:fillRect/>
          </a:stretch>
        </p:blipFill>
        <p:spPr>
          <a:xfrm>
            <a:off x="5409143" y="3664181"/>
            <a:ext cx="2903900" cy="189205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ED2C6FF-413C-4632-8586-6427A0A68AE9}"/>
              </a:ext>
            </a:extLst>
          </p:cNvPr>
          <p:cNvSpPr txBox="1"/>
          <p:nvPr/>
        </p:nvSpPr>
        <p:spPr>
          <a:xfrm>
            <a:off x="9696250" y="3177973"/>
            <a:ext cx="2674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前端放大电路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859CA60-C562-4780-95F9-5003587E7421}"/>
              </a:ext>
            </a:extLst>
          </p:cNvPr>
          <p:cNvSpPr txBox="1"/>
          <p:nvPr/>
        </p:nvSpPr>
        <p:spPr>
          <a:xfrm>
            <a:off x="6023995" y="5720870"/>
            <a:ext cx="2674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数字能谱多道核心板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D75ACE0-EC0E-458B-8A13-A3AA2411C8FB}"/>
              </a:ext>
            </a:extLst>
          </p:cNvPr>
          <p:cNvSpPr txBox="1"/>
          <p:nvPr/>
        </p:nvSpPr>
        <p:spPr>
          <a:xfrm>
            <a:off x="5885763" y="3173618"/>
            <a:ext cx="2674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前端放大电路原理图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1884545-2D93-4F97-A653-DFA7984B6F33}"/>
              </a:ext>
            </a:extLst>
          </p:cNvPr>
          <p:cNvSpPr txBox="1"/>
          <p:nvPr/>
        </p:nvSpPr>
        <p:spPr>
          <a:xfrm>
            <a:off x="9480235" y="5716465"/>
            <a:ext cx="1869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数字能谱多道载板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4BD5E66-BEAD-49CA-8A55-46E58F8E18F0}"/>
              </a:ext>
            </a:extLst>
          </p:cNvPr>
          <p:cNvSpPr txBox="1"/>
          <p:nvPr/>
        </p:nvSpPr>
        <p:spPr>
          <a:xfrm>
            <a:off x="477781" y="1772285"/>
            <a:ext cx="569831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前端放大电路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电荷灵敏前放、主放：实现信号放大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CR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滤波：实现信号成形与信噪比优化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B0310DE-3B79-4EE0-81F8-84E5721EB3A0}"/>
              </a:ext>
            </a:extLst>
          </p:cNvPr>
          <p:cNvSpPr txBox="1"/>
          <p:nvPr/>
        </p:nvSpPr>
        <p:spPr>
          <a:xfrm>
            <a:off x="464728" y="3027521"/>
            <a:ext cx="5698310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数字能谱多道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ADC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40MSPS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12bit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实现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路信号采样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FPGA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路数字信号进行数据处理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灯片编号占位符 2">
            <a:extLst>
              <a:ext uri="{FF2B5EF4-FFF2-40B4-BE49-F238E27FC236}">
                <a16:creationId xmlns:a16="http://schemas.microsoft.com/office/drawing/2014/main" id="{4AAEB985-227B-402A-BF3E-A7D42816C47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33213" y="6493158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5</a:t>
            </a:fld>
            <a:endParaRPr lang="zh-CN" altLang="en-US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40F9559A-4330-4EB5-9F20-41FB137276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68" t="5016" r="4943" b="46496"/>
          <a:stretch>
            <a:fillRect/>
          </a:stretch>
        </p:blipFill>
        <p:spPr>
          <a:xfrm>
            <a:off x="8805496" y="3665956"/>
            <a:ext cx="2870707" cy="1892058"/>
          </a:xfrm>
          <a:prstGeom prst="rect">
            <a:avLst/>
          </a:prstGeom>
        </p:spPr>
      </p:pic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CDA4E923-3F91-45C0-B495-08F8F99377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964623"/>
              </p:ext>
            </p:extLst>
          </p:nvPr>
        </p:nvGraphicFramePr>
        <p:xfrm>
          <a:off x="4242253" y="1193447"/>
          <a:ext cx="4810477" cy="1921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Visio" r:id="rId7" imgW="10763269" imgH="3933961" progId="Visio.Drawing.15">
                  <p:embed/>
                </p:oleObj>
              </mc:Choice>
              <mc:Fallback>
                <p:oleObj name="Visio" r:id="rId7" imgW="10763269" imgH="3933961" progId="Visio.Drawing.15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1E8780EA-700E-F3F7-6B81-D70E09B798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2253" y="1193447"/>
                        <a:ext cx="4810477" cy="19217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3"/>
          <p:cNvSpPr txBox="1"/>
          <p:nvPr/>
        </p:nvSpPr>
        <p:spPr>
          <a:xfrm>
            <a:off x="191589" y="114693"/>
            <a:ext cx="11808821" cy="7346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hangingPunct="1"/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热中子探测读出电子学</a:t>
            </a:r>
            <a:endParaRPr lang="zh-CN" altLang="en-US" sz="3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A268DCA-4623-46FC-BDFA-5787A8F27D67}"/>
              </a:ext>
            </a:extLst>
          </p:cNvPr>
          <p:cNvSpPr txBox="1"/>
          <p:nvPr/>
        </p:nvSpPr>
        <p:spPr>
          <a:xfrm>
            <a:off x="335600" y="1329397"/>
            <a:ext cx="7200058" cy="4243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电子学性能测试</a:t>
            </a:r>
            <a:endParaRPr lang="en-US" altLang="zh-CN" sz="20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信号源测试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前放电荷放大动态范围：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1fC-110fC</a:t>
            </a: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等效输入噪声电荷：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0.036fC(</a:t>
            </a:r>
            <a:r>
              <a:rPr lang="en-US" altLang="zh-CN" dirty="0">
                <a:solidFill>
                  <a:srgbClr val="41404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224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积分非线性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INL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0.174%</a:t>
            </a:r>
          </a:p>
          <a:p>
            <a:pPr marL="54000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放射源测试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放射源：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Am-241</a:t>
            </a: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59keV X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射线测试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5.4MeV α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粒子测试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CD5667F-291D-4A31-95F5-44A1D19105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216" y="1301570"/>
            <a:ext cx="4034430" cy="188742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3979EA9-A3ED-4C54-B036-DF15F1C326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060" y="4031681"/>
            <a:ext cx="3093344" cy="1767375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A76B78EB-6943-4F4E-9994-7BE08FE18CC6}"/>
              </a:ext>
            </a:extLst>
          </p:cNvPr>
          <p:cNvSpPr txBox="1"/>
          <p:nvPr/>
        </p:nvSpPr>
        <p:spPr>
          <a:xfrm>
            <a:off x="5375950" y="5852307"/>
            <a:ext cx="2674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Am-241 59keV X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射线波形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2B4F336-35D7-482E-9EAD-5334623CE096}"/>
              </a:ext>
            </a:extLst>
          </p:cNvPr>
          <p:cNvSpPr txBox="1"/>
          <p:nvPr/>
        </p:nvSpPr>
        <p:spPr>
          <a:xfrm>
            <a:off x="5898368" y="3429000"/>
            <a:ext cx="2674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信号源模拟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1fC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输出波形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1251B03-CCF6-4CE9-8759-ED224E693B45}"/>
              </a:ext>
            </a:extLst>
          </p:cNvPr>
          <p:cNvSpPr txBox="1"/>
          <p:nvPr/>
        </p:nvSpPr>
        <p:spPr>
          <a:xfrm>
            <a:off x="9445668" y="3404324"/>
            <a:ext cx="2674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前放线性度拟合曲线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9458505-3A14-4EE7-BCA8-31535A28BE79}"/>
              </a:ext>
            </a:extLst>
          </p:cNvPr>
          <p:cNvSpPr txBox="1"/>
          <p:nvPr/>
        </p:nvSpPr>
        <p:spPr>
          <a:xfrm>
            <a:off x="9633237" y="5852307"/>
            <a:ext cx="2007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Am-241 α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粒子能谱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A94DB845-31F1-4792-9A8B-A9D8549BA5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32" y="3971330"/>
            <a:ext cx="4488551" cy="1679977"/>
          </a:xfrm>
          <a:prstGeom prst="rect">
            <a:avLst/>
          </a:prstGeom>
        </p:spPr>
      </p:pic>
      <p:sp>
        <p:nvSpPr>
          <p:cNvPr id="17" name="灯片编号占位符 2">
            <a:extLst>
              <a:ext uri="{FF2B5EF4-FFF2-40B4-BE49-F238E27FC236}">
                <a16:creationId xmlns:a16="http://schemas.microsoft.com/office/drawing/2014/main" id="{29E9B932-1D7D-4D75-B319-E341F075367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33213" y="6493158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6</a:t>
            </a:fld>
            <a:endParaRPr lang="zh-CN" altLang="en-US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3B32BEF1-CE79-4ABE-96CF-D71F60F01A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326" y="1042063"/>
            <a:ext cx="3308812" cy="24091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9497556-D031-4FB9-91E9-589CB840C688}"/>
              </a:ext>
            </a:extLst>
          </p:cNvPr>
          <p:cNvSpPr/>
          <p:nvPr/>
        </p:nvSpPr>
        <p:spPr>
          <a:xfrm>
            <a:off x="9445668" y="1466246"/>
            <a:ext cx="1008070" cy="648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6B03A3C-2051-4C54-A14E-B5F063BFF1ED}"/>
              </a:ext>
            </a:extLst>
          </p:cNvPr>
          <p:cNvSpPr/>
          <p:nvPr/>
        </p:nvSpPr>
        <p:spPr>
          <a:xfrm>
            <a:off x="11038007" y="1021620"/>
            <a:ext cx="934798" cy="34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18BBA0B5-5FEC-4193-85D9-0546B0613397}"/>
              </a:ext>
            </a:extLst>
          </p:cNvPr>
          <p:cNvCxnSpPr>
            <a:cxnSpLocks/>
          </p:cNvCxnSpPr>
          <p:nvPr/>
        </p:nvCxnSpPr>
        <p:spPr>
          <a:xfrm>
            <a:off x="9149328" y="1268850"/>
            <a:ext cx="249105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3CF26B19-7CA7-4C45-93F0-769AA969C142}"/>
              </a:ext>
            </a:extLst>
          </p:cNvPr>
          <p:cNvCxnSpPr>
            <a:cxnSpLocks/>
          </p:cNvCxnSpPr>
          <p:nvPr/>
        </p:nvCxnSpPr>
        <p:spPr>
          <a:xfrm>
            <a:off x="11640385" y="1268850"/>
            <a:ext cx="0" cy="182326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DB0FC359-57C2-48D5-B5AE-917DB6AA5A0A}"/>
              </a:ext>
            </a:extLst>
          </p:cNvPr>
          <p:cNvCxnSpPr>
            <a:cxnSpLocks/>
          </p:cNvCxnSpPr>
          <p:nvPr/>
        </p:nvCxnSpPr>
        <p:spPr>
          <a:xfrm>
            <a:off x="9149328" y="3092110"/>
            <a:ext cx="249105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84A569F-2491-45F1-BF25-211B9BB3E41D}"/>
              </a:ext>
            </a:extLst>
          </p:cNvPr>
          <p:cNvCxnSpPr>
            <a:cxnSpLocks/>
          </p:cNvCxnSpPr>
          <p:nvPr/>
        </p:nvCxnSpPr>
        <p:spPr>
          <a:xfrm>
            <a:off x="9149328" y="1268850"/>
            <a:ext cx="0" cy="182326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E07F2C36-109A-415D-B490-C8391979C623}"/>
              </a:ext>
            </a:extLst>
          </p:cNvPr>
          <p:cNvCxnSpPr>
            <a:cxnSpLocks/>
          </p:cNvCxnSpPr>
          <p:nvPr/>
        </p:nvCxnSpPr>
        <p:spPr>
          <a:xfrm>
            <a:off x="6909002" y="1556870"/>
            <a:ext cx="626656" cy="0"/>
          </a:xfrm>
          <a:prstGeom prst="straightConnector1">
            <a:avLst/>
          </a:prstGeom>
          <a:ln w="952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00C4A8FD-C254-4856-94D4-50BD7F2C12BE}"/>
              </a:ext>
            </a:extLst>
          </p:cNvPr>
          <p:cNvSpPr txBox="1"/>
          <p:nvPr/>
        </p:nvSpPr>
        <p:spPr>
          <a:xfrm>
            <a:off x="6958838" y="1268850"/>
            <a:ext cx="5269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</a:rPr>
              <a:t>4</a:t>
            </a:r>
            <a:r>
              <a:rPr lang="el-GR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μ</a:t>
            </a:r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s</a:t>
            </a:r>
            <a:endParaRPr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3"/>
          <p:cNvSpPr txBox="1"/>
          <p:nvPr/>
        </p:nvSpPr>
        <p:spPr>
          <a:xfrm>
            <a:off x="191589" y="96434"/>
            <a:ext cx="11808821" cy="7346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hangingPunct="1"/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热中子探测读出电子学</a:t>
            </a:r>
            <a:endParaRPr lang="zh-CN" altLang="en-US" sz="3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717874A-4A6B-48FC-8AFF-DE841019F600}"/>
              </a:ext>
            </a:extLst>
          </p:cNvPr>
          <p:cNvSpPr txBox="1"/>
          <p:nvPr/>
        </p:nvSpPr>
        <p:spPr>
          <a:xfrm>
            <a:off x="407605" y="1336270"/>
            <a:ext cx="7200058" cy="382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中子源测试</a:t>
            </a:r>
            <a:endParaRPr lang="en-US" altLang="zh-CN" sz="20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D-T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加速器中子源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氘粒子经加速打到氚靶上，产生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14MeV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快中子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中子产额：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5×10</a:t>
            </a:r>
            <a:r>
              <a:rPr lang="en-US" altLang="zh-CN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n/s</a:t>
            </a:r>
          </a:p>
          <a:p>
            <a:pPr marL="54000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热中子测试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中子源前方放置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20cm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厚的聚乙烯片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SiC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探测器灵敏区正对聚乙烯片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热中子平均电荷量：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50fC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A1A98105-8D19-434D-8446-BF105585F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900" y="4220008"/>
            <a:ext cx="4343776" cy="201947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5CA60C01-9FFB-4E88-9F75-9E5960E78A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215" y="4244036"/>
            <a:ext cx="2958090" cy="2161356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5A9390AC-E37B-4E8C-A2D4-F6BC4A44766B}"/>
              </a:ext>
            </a:extLst>
          </p:cNvPr>
          <p:cNvSpPr txBox="1"/>
          <p:nvPr/>
        </p:nvSpPr>
        <p:spPr>
          <a:xfrm>
            <a:off x="7204914" y="3897086"/>
            <a:ext cx="34663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中子源测试现场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合肥物质科学研究院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9C843058-40C8-47FD-9B28-2F16A8599914}"/>
              </a:ext>
            </a:extLst>
          </p:cNvPr>
          <p:cNvSpPr txBox="1"/>
          <p:nvPr/>
        </p:nvSpPr>
        <p:spPr>
          <a:xfrm>
            <a:off x="10128280" y="6380571"/>
            <a:ext cx="2674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热中子能谱图</a:t>
            </a:r>
          </a:p>
        </p:txBody>
      </p:sp>
      <p:sp>
        <p:nvSpPr>
          <p:cNvPr id="8" name="灯片编号占位符 2">
            <a:extLst>
              <a:ext uri="{FF2B5EF4-FFF2-40B4-BE49-F238E27FC236}">
                <a16:creationId xmlns:a16="http://schemas.microsoft.com/office/drawing/2014/main" id="{8AFF9C83-C235-4509-ACB8-CCD84472E9C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33213" y="6493158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7</a:t>
            </a:fld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AA77735-BBA6-427E-A293-BB0D731960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98" y="831129"/>
            <a:ext cx="3981362" cy="298485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281ED201-21D3-4813-9115-C07E564ACE06}"/>
              </a:ext>
            </a:extLst>
          </p:cNvPr>
          <p:cNvSpPr txBox="1"/>
          <p:nvPr/>
        </p:nvSpPr>
        <p:spPr>
          <a:xfrm>
            <a:off x="6533739" y="6367943"/>
            <a:ext cx="2674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热中子波形图</a:t>
            </a: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6F3757D8-EF0D-474D-828E-6BFB1555C2DB}"/>
              </a:ext>
            </a:extLst>
          </p:cNvPr>
          <p:cNvCxnSpPr>
            <a:cxnSpLocks/>
          </p:cNvCxnSpPr>
          <p:nvPr/>
        </p:nvCxnSpPr>
        <p:spPr>
          <a:xfrm>
            <a:off x="7126376" y="4437070"/>
            <a:ext cx="769749" cy="0"/>
          </a:xfrm>
          <a:prstGeom prst="straightConnector1">
            <a:avLst/>
          </a:prstGeom>
          <a:ln w="952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6B98A72F-AA79-4934-AAE3-4D9593DD968C}"/>
              </a:ext>
            </a:extLst>
          </p:cNvPr>
          <p:cNvSpPr txBox="1"/>
          <p:nvPr/>
        </p:nvSpPr>
        <p:spPr>
          <a:xfrm>
            <a:off x="7153364" y="4424221"/>
            <a:ext cx="5269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</a:rPr>
              <a:t>4</a:t>
            </a:r>
            <a:r>
              <a:rPr lang="el-GR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μ</a:t>
            </a:r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70045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3"/>
          <p:cNvSpPr txBox="1"/>
          <p:nvPr/>
        </p:nvSpPr>
        <p:spPr>
          <a:xfrm>
            <a:off x="0" y="96092"/>
            <a:ext cx="12024835" cy="7346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hangingPunct="1"/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快中子探测读出电子学</a:t>
            </a:r>
            <a:endParaRPr lang="zh-CN" altLang="en-US" sz="3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969A73F-BCEA-4D00-B17F-7C524655D0FE}"/>
              </a:ext>
            </a:extLst>
          </p:cNvPr>
          <p:cNvSpPr txBox="1"/>
          <p:nvPr/>
        </p:nvSpPr>
        <p:spPr>
          <a:xfrm>
            <a:off x="684047" y="1263046"/>
            <a:ext cx="10234624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zh-CN" sz="20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SiC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探测器快中子读出电子学</a:t>
            </a:r>
            <a:endParaRPr lang="en-US" altLang="zh-CN" sz="20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130B912-787B-4F46-B3C7-33A8C6DFFD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460" y="1639765"/>
            <a:ext cx="2805787" cy="12942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4981506-85AB-4C37-ABBF-0605249829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232" y="3719286"/>
            <a:ext cx="5776285" cy="137228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275497F-53F2-4EA5-B1E6-A4EB7DFDF4F7}"/>
              </a:ext>
            </a:extLst>
          </p:cNvPr>
          <p:cNvSpPr txBox="1"/>
          <p:nvPr/>
        </p:nvSpPr>
        <p:spPr>
          <a:xfrm>
            <a:off x="6141633" y="3181523"/>
            <a:ext cx="3456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前端放大电路原理图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A5B184E-147A-4618-A3A3-18FAA10AD410}"/>
              </a:ext>
            </a:extLst>
          </p:cNvPr>
          <p:cNvSpPr txBox="1"/>
          <p:nvPr/>
        </p:nvSpPr>
        <p:spPr>
          <a:xfrm>
            <a:off x="10005093" y="3324932"/>
            <a:ext cx="3456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前端放大电路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DF4D3C2-69A3-4541-86CF-E74AB84B2F25}"/>
              </a:ext>
            </a:extLst>
          </p:cNvPr>
          <p:cNvSpPr txBox="1"/>
          <p:nvPr/>
        </p:nvSpPr>
        <p:spPr>
          <a:xfrm>
            <a:off x="8233127" y="5305294"/>
            <a:ext cx="3456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数据采集电路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B8B108C-0643-437E-88AC-2055F65359D3}"/>
              </a:ext>
            </a:extLst>
          </p:cNvPr>
          <p:cNvSpPr txBox="1"/>
          <p:nvPr/>
        </p:nvSpPr>
        <p:spPr>
          <a:xfrm>
            <a:off x="684047" y="1726582"/>
            <a:ext cx="532837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前端放大电路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射频前放：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1GHz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信号频率增益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20.8dB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CR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滤波：优化输出信号的信噪比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F1F8D70-9B78-404D-97D7-5FACA0E42DD8}"/>
              </a:ext>
            </a:extLst>
          </p:cNvPr>
          <p:cNvSpPr txBox="1"/>
          <p:nvPr/>
        </p:nvSpPr>
        <p:spPr>
          <a:xfrm>
            <a:off x="684047" y="2996970"/>
            <a:ext cx="5328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数据采集电路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高速比较器：传播延迟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280ps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LVDS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输出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DAC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：给比较器提供模拟电压阈值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FPGA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：对比较器输出信号进行计数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14" name="灯片编号占位符 2">
            <a:extLst>
              <a:ext uri="{FF2B5EF4-FFF2-40B4-BE49-F238E27FC236}">
                <a16:creationId xmlns:a16="http://schemas.microsoft.com/office/drawing/2014/main" id="{72715AD5-AE7F-4647-9509-ECCB8F39D00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33213" y="6493158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8</a:t>
            </a:fld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C331FAB-E0E6-434E-9C53-54975B5718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379" y="1077463"/>
            <a:ext cx="4046780" cy="195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96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3"/>
          <p:cNvSpPr txBox="1"/>
          <p:nvPr/>
        </p:nvSpPr>
        <p:spPr>
          <a:xfrm>
            <a:off x="-2262" y="110612"/>
            <a:ext cx="12024835" cy="7346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hangingPunct="1"/>
            <a:r>
              <a:rPr lang="zh-CN" altLang="en-US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快中子探测读出电子学</a:t>
            </a:r>
            <a:endParaRPr lang="zh-CN" altLang="en-US" sz="3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71049A9-3484-4100-A069-5FA74B07CE63}"/>
              </a:ext>
            </a:extLst>
          </p:cNvPr>
          <p:cNvSpPr txBox="1"/>
          <p:nvPr/>
        </p:nvSpPr>
        <p:spPr>
          <a:xfrm>
            <a:off x="551615" y="1150858"/>
            <a:ext cx="7200058" cy="17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快中子读出电子学性能测试</a:t>
            </a:r>
            <a:endParaRPr lang="en-US" altLang="zh-CN" sz="20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Am-241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放射源测试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Am-241 α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粒子信号脉宽：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5ns</a:t>
            </a:r>
          </a:p>
          <a:p>
            <a:pPr marL="5400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信噪比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SNR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15dB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A8545A2-4382-4B66-96F3-5694D1510118}"/>
              </a:ext>
            </a:extLst>
          </p:cNvPr>
          <p:cNvSpPr txBox="1"/>
          <p:nvPr/>
        </p:nvSpPr>
        <p:spPr>
          <a:xfrm>
            <a:off x="6010155" y="1150858"/>
            <a:ext cx="7200058" cy="1751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快中子读出电子学中子源测试</a:t>
            </a:r>
            <a:endParaRPr lang="en-US" altLang="zh-CN" sz="20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SiC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探测器紧贴脉冲中子源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快中子能量：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14MeV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快中子信号脉宽：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5ns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3858B60-1EFD-42F7-9EAD-D4316D00EB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25" y="3334074"/>
            <a:ext cx="4210593" cy="245105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51FA933-2CEC-4856-AEE9-A3BB067B41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75" y="3412065"/>
            <a:ext cx="5336855" cy="229507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FDD0C02-CE9A-4710-B1D1-53B7C4E49995}"/>
              </a:ext>
            </a:extLst>
          </p:cNvPr>
          <p:cNvSpPr txBox="1"/>
          <p:nvPr/>
        </p:nvSpPr>
        <p:spPr>
          <a:xfrm>
            <a:off x="1559685" y="5895194"/>
            <a:ext cx="4402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241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Am 5.5MeV α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粒子波形</a:t>
            </a:r>
          </a:p>
          <a:p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A03B024-800C-4DCD-B238-21B0690ED3FA}"/>
              </a:ext>
            </a:extLst>
          </p:cNvPr>
          <p:cNvSpPr txBox="1"/>
          <p:nvPr/>
        </p:nvSpPr>
        <p:spPr>
          <a:xfrm>
            <a:off x="7320085" y="5895194"/>
            <a:ext cx="4402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14MeV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中子管快中子波形</a:t>
            </a:r>
          </a:p>
          <a:p>
            <a:endParaRPr lang="zh-CN" altLang="en-US" dirty="0"/>
          </a:p>
        </p:txBody>
      </p:sp>
      <p:sp>
        <p:nvSpPr>
          <p:cNvPr id="10" name="灯片编号占位符 2">
            <a:extLst>
              <a:ext uri="{FF2B5EF4-FFF2-40B4-BE49-F238E27FC236}">
                <a16:creationId xmlns:a16="http://schemas.microsoft.com/office/drawing/2014/main" id="{0CA1D297-B02B-4B12-AC4C-6E37F86DA765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33213" y="6493158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9</a:t>
            </a:fld>
            <a:endParaRPr lang="zh-CN" altLang="en-US" dirty="0"/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54914504-C60D-455E-AD51-00EFF77EAED2}"/>
              </a:ext>
            </a:extLst>
          </p:cNvPr>
          <p:cNvCxnSpPr>
            <a:cxnSpLocks/>
          </p:cNvCxnSpPr>
          <p:nvPr/>
        </p:nvCxnSpPr>
        <p:spPr>
          <a:xfrm>
            <a:off x="2567755" y="5085115"/>
            <a:ext cx="1152080" cy="0"/>
          </a:xfrm>
          <a:prstGeom prst="straightConnector1">
            <a:avLst/>
          </a:prstGeom>
          <a:ln w="952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5F51B933-53D7-4596-848A-C216352A1B15}"/>
              </a:ext>
            </a:extLst>
          </p:cNvPr>
          <p:cNvSpPr txBox="1"/>
          <p:nvPr/>
        </p:nvSpPr>
        <p:spPr>
          <a:xfrm>
            <a:off x="2880303" y="5013110"/>
            <a:ext cx="5269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5ns</a:t>
            </a:r>
            <a:endParaRPr lang="zh-CN" altLang="en-US" dirty="0"/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215E5B0F-E943-4652-B13F-924D1C722ED6}"/>
              </a:ext>
            </a:extLst>
          </p:cNvPr>
          <p:cNvCxnSpPr>
            <a:cxnSpLocks/>
          </p:cNvCxnSpPr>
          <p:nvPr/>
        </p:nvCxnSpPr>
        <p:spPr>
          <a:xfrm>
            <a:off x="2999785" y="4149050"/>
            <a:ext cx="0" cy="873522"/>
          </a:xfrm>
          <a:prstGeom prst="straightConnector1">
            <a:avLst/>
          </a:prstGeom>
          <a:ln w="952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E628ADB1-8DE7-4E79-9D57-0AB7A9469C8F}"/>
              </a:ext>
            </a:extLst>
          </p:cNvPr>
          <p:cNvSpPr txBox="1"/>
          <p:nvPr/>
        </p:nvSpPr>
        <p:spPr>
          <a:xfrm>
            <a:off x="2130257" y="4346452"/>
            <a:ext cx="809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70mV</a:t>
            </a:r>
            <a:endParaRPr lang="zh-CN" altLang="en-US" dirty="0"/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F7902863-FDCB-43D2-8014-78E12854438A}"/>
              </a:ext>
            </a:extLst>
          </p:cNvPr>
          <p:cNvCxnSpPr>
            <a:cxnSpLocks/>
          </p:cNvCxnSpPr>
          <p:nvPr/>
        </p:nvCxnSpPr>
        <p:spPr>
          <a:xfrm>
            <a:off x="8256150" y="4653085"/>
            <a:ext cx="504035" cy="0"/>
          </a:xfrm>
          <a:prstGeom prst="straightConnector1">
            <a:avLst/>
          </a:prstGeom>
          <a:ln w="952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4ECAB7E6-33CB-4174-9C31-D292C582366B}"/>
              </a:ext>
            </a:extLst>
          </p:cNvPr>
          <p:cNvSpPr txBox="1"/>
          <p:nvPr/>
        </p:nvSpPr>
        <p:spPr>
          <a:xfrm>
            <a:off x="8286135" y="4610023"/>
            <a:ext cx="5269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5ns</a:t>
            </a:r>
            <a:endParaRPr lang="zh-CN" altLang="en-US" dirty="0"/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272425A8-FF39-497C-B582-11A2F12D9E43}"/>
              </a:ext>
            </a:extLst>
          </p:cNvPr>
          <p:cNvCxnSpPr>
            <a:cxnSpLocks/>
          </p:cNvCxnSpPr>
          <p:nvPr/>
        </p:nvCxnSpPr>
        <p:spPr>
          <a:xfrm>
            <a:off x="8243495" y="3933035"/>
            <a:ext cx="0" cy="652776"/>
          </a:xfrm>
          <a:prstGeom prst="straightConnector1">
            <a:avLst/>
          </a:prstGeom>
          <a:ln w="952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12CB4399-BC9F-41BE-BD41-86DA5052F727}"/>
              </a:ext>
            </a:extLst>
          </p:cNvPr>
          <p:cNvSpPr txBox="1"/>
          <p:nvPr/>
        </p:nvSpPr>
        <p:spPr>
          <a:xfrm>
            <a:off x="7422742" y="4074757"/>
            <a:ext cx="11268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</a:rPr>
              <a:t>10</a:t>
            </a:r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0mV</a:t>
            </a:r>
            <a:endParaRPr lang="zh-CN" alt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be290272-116a-4c05-90a5-b4918a115bcc}"/>
  <p:tag name="COMMONDATA" val="eyJoZGlkIjoiZDkzMmU0M2ZjNTAwNWYwODkxN2FhYjBmMmM4YjliMGY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187694"/>
  <p:tag name="KSO_WM_UNIT_ID" val="diagram20187694_1*l_h_i*1_1_5"/>
  <p:tag name="KSO_WM_UNIT_LAYERLEVEL" val="1_1_1"/>
  <p:tag name="KSO_WM_BEAUTIFY_FLAG" val="#wm#"/>
  <p:tag name="KSO_WM_TAG_VERSION" val="1.0"/>
  <p:tag name="KSO_WM_UNIT_HIGHLIGHT" val="0"/>
  <p:tag name="KSO_WM_UNIT_COMPATIBLE" val="0"/>
  <p:tag name="KSO_WM_DIAGRAM_GROUP_CODE" val="l1-1"/>
  <p:tag name="KSO_WM_UNIT_TYPE" val="l_h_i"/>
  <p:tag name="KSO_WM_UNIT_INDEX" val="1_1_5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13"/>
  <p:tag name="KSO_WM_UNIT_TEXT_FILL_TYPE" val="1"/>
  <p:tag name="KSO_WM_UNIT_DIAGRAM_SCHEMECOLOR_ID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187694"/>
  <p:tag name="KSO_WM_UNIT_ID" val="diagram20187694_1*l_h_i*1_1_6"/>
  <p:tag name="KSO_WM_UNIT_LAYERLEVEL" val="1_1_1"/>
  <p:tag name="KSO_WM_BEAUTIFY_FLAG" val="#wm#"/>
  <p:tag name="KSO_WM_TAG_VERSION" val="1.0"/>
  <p:tag name="KSO_WM_UNIT_HIGHLIGHT" val="0"/>
  <p:tag name="KSO_WM_UNIT_COMPATIBLE" val="0"/>
  <p:tag name="KSO_WM_DIAGRAM_GROUP_CODE" val="l1-1"/>
  <p:tag name="KSO_WM_UNIT_TYPE" val="l_h_i"/>
  <p:tag name="KSO_WM_UNIT_INDEX" val="1_1_6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13"/>
  <p:tag name="KSO_WM_UNIT_TEXT_FILL_TYPE" val="1"/>
  <p:tag name="KSO_WM_UNIT_DIAGRAM_SCHEMECOLOR_ID" val="2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1654</TotalTime>
  <Words>615</Words>
  <Application>Microsoft Office PowerPoint</Application>
  <PresentationFormat>宽屏</PresentationFormat>
  <Paragraphs>116</Paragraphs>
  <Slides>11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黑体</vt:lpstr>
      <vt:lpstr>微软雅黑</vt:lpstr>
      <vt:lpstr>Arial</vt:lpstr>
      <vt:lpstr>Calibri</vt:lpstr>
      <vt:lpstr>Calibri Light</vt:lpstr>
      <vt:lpstr>Times New Roman</vt:lpstr>
      <vt:lpstr>Wingdings</vt:lpstr>
      <vt:lpstr>Office 主题​​</vt:lpstr>
      <vt:lpstr>1_Office 主题​​</vt:lpstr>
      <vt:lpstr>Visio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张奔</dc:creator>
  <cp:keywords>信工学院</cp:keywords>
  <cp:lastModifiedBy>弈飞 许</cp:lastModifiedBy>
  <cp:revision>1288</cp:revision>
  <dcterms:created xsi:type="dcterms:W3CDTF">2013-05-22T02:15:00Z</dcterms:created>
  <dcterms:modified xsi:type="dcterms:W3CDTF">2026-08-11T17:37:48Z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1D6CD335278A4FDEACE4230385917EE2</vt:lpwstr>
  </property>
</Properties>
</file>