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3.xml" ContentType="application/vnd.openxmlformats-officedocument.presentationml.notesSlide+xml"/>
  <Override PartName="/ppt/tags/tag4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41" r:id="rId1"/>
    <p:sldMasterId id="2147483753" r:id="rId2"/>
    <p:sldMasterId id="2147483798" r:id="rId3"/>
    <p:sldMasterId id="2147483836" r:id="rId4"/>
    <p:sldMasterId id="2147483848" r:id="rId5"/>
  </p:sldMasterIdLst>
  <p:notesMasterIdLst>
    <p:notesMasterId r:id="rId35"/>
  </p:notesMasterIdLst>
  <p:handoutMasterIdLst>
    <p:handoutMasterId r:id="rId36"/>
  </p:handoutMasterIdLst>
  <p:sldIdLst>
    <p:sldId id="6951500" r:id="rId6"/>
    <p:sldId id="11089732" r:id="rId7"/>
    <p:sldId id="11089808" r:id="rId8"/>
    <p:sldId id="11089734" r:id="rId9"/>
    <p:sldId id="11089862" r:id="rId10"/>
    <p:sldId id="11089757" r:id="rId11"/>
    <p:sldId id="11089736" r:id="rId12"/>
    <p:sldId id="11089775" r:id="rId13"/>
    <p:sldId id="11089764" r:id="rId14"/>
    <p:sldId id="11089754" r:id="rId15"/>
    <p:sldId id="11089880" r:id="rId16"/>
    <p:sldId id="11089881" r:id="rId17"/>
    <p:sldId id="11089882" r:id="rId18"/>
    <p:sldId id="11089783" r:id="rId19"/>
    <p:sldId id="11089758" r:id="rId20"/>
    <p:sldId id="11089777" r:id="rId21"/>
    <p:sldId id="11089804" r:id="rId22"/>
    <p:sldId id="11089870" r:id="rId23"/>
    <p:sldId id="11089805" r:id="rId24"/>
    <p:sldId id="11089884" r:id="rId25"/>
    <p:sldId id="11089784" r:id="rId26"/>
    <p:sldId id="11089871" r:id="rId27"/>
    <p:sldId id="267" r:id="rId28"/>
    <p:sldId id="11089771" r:id="rId29"/>
    <p:sldId id="11089709" r:id="rId30"/>
    <p:sldId id="260" r:id="rId31"/>
    <p:sldId id="11089776" r:id="rId32"/>
    <p:sldId id="11089803" r:id="rId33"/>
    <p:sldId id="11089780" r:id="rId34"/>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heng Gu" initials="ZG" lastIdx="4" clrIdx="0">
    <p:extLst>
      <p:ext uri="{19B8F6BF-5375-455C-9EA6-DF929625EA0E}">
        <p15:presenceInfo xmlns:p15="http://schemas.microsoft.com/office/powerpoint/2012/main" userId="6e9194fd1a495550" providerId="Windows Live"/>
      </p:ext>
    </p:extLst>
  </p:cmAuthor>
  <p:cmAuthor id="2" name="Niu Ming" initials="NM" lastIdx="6" clrIdx="1">
    <p:extLst>
      <p:ext uri="{19B8F6BF-5375-455C-9EA6-DF929625EA0E}">
        <p15:presenceInfo xmlns:p15="http://schemas.microsoft.com/office/powerpoint/2012/main" userId="1247b0158e551d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DCE6F2"/>
    <a:srgbClr val="19569E"/>
    <a:srgbClr val="EFEFEF"/>
    <a:srgbClr val="F2F2F2"/>
    <a:srgbClr val="405888"/>
    <a:srgbClr val="203B5B"/>
    <a:srgbClr val="1F3A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64" autoAdjust="0"/>
    <p:restoredTop sz="82555" autoAdjust="0"/>
  </p:normalViewPr>
  <p:slideViewPr>
    <p:cSldViewPr snapToGrid="0">
      <p:cViewPr varScale="1">
        <p:scale>
          <a:sx n="88" d="100"/>
          <a:sy n="88" d="100"/>
        </p:scale>
        <p:origin x="436" y="5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enovo\Desktop\&#20154;&#22343;&#20445;&#26377;&#37327;.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20154;&#22343;&#20445;&#26377;&#37327;.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r>
              <a:rPr lang="en-US" altLang="zh-CN" sz="1400" b="1" i="0" u="none" strike="noStrike" baseline="0" dirty="0">
                <a:effectLst/>
              </a:rPr>
              <a:t>PET</a:t>
            </a:r>
            <a:r>
              <a:rPr lang="zh-CN" altLang="zh-CN" sz="1400" b="1" i="0" u="none" strike="noStrike" baseline="0" dirty="0">
                <a:effectLst/>
              </a:rPr>
              <a:t>和</a:t>
            </a:r>
            <a:r>
              <a:rPr lang="en-US" dirty="0">
                <a:latin typeface="微软雅黑" panose="020B0503020204020204" pitchFamily="34" charset="-122"/>
                <a:ea typeface="微软雅黑" panose="020B0503020204020204" pitchFamily="34" charset="-122"/>
              </a:rPr>
              <a:t>SPECT</a:t>
            </a:r>
            <a:r>
              <a:rPr lang="zh-CN" dirty="0">
                <a:latin typeface="微软雅黑" panose="020B0503020204020204" pitchFamily="34" charset="-122"/>
                <a:ea typeface="微软雅黑" panose="020B0503020204020204" pitchFamily="34" charset="-122"/>
              </a:rPr>
              <a:t>设备人均保有量</a:t>
            </a:r>
            <a:r>
              <a:rPr lang="en-US" dirty="0">
                <a:latin typeface="微软雅黑" panose="020B0503020204020204" pitchFamily="34" charset="-122"/>
                <a:ea typeface="微软雅黑" panose="020B0503020204020204" pitchFamily="34" charset="-122"/>
              </a:rPr>
              <a:t>(</a:t>
            </a:r>
            <a:r>
              <a:rPr lang="zh-CN" dirty="0">
                <a:latin typeface="微软雅黑" panose="020B0503020204020204" pitchFamily="34" charset="-122"/>
                <a:ea typeface="微软雅黑" panose="020B0503020204020204" pitchFamily="34" charset="-122"/>
              </a:rPr>
              <a:t>台</a:t>
            </a:r>
            <a:r>
              <a:rPr lang="en-US" dirty="0">
                <a:latin typeface="微软雅黑" panose="020B0503020204020204" pitchFamily="34" charset="-122"/>
                <a:ea typeface="微软雅黑" panose="020B0503020204020204" pitchFamily="34" charset="-122"/>
              </a:rPr>
              <a:t>/</a:t>
            </a:r>
            <a:r>
              <a:rPr lang="zh-CN" dirty="0">
                <a:latin typeface="微软雅黑" panose="020B0503020204020204" pitchFamily="34" charset="-122"/>
                <a:ea typeface="微软雅黑" panose="020B0503020204020204" pitchFamily="34" charset="-122"/>
              </a:rPr>
              <a:t>百万人）</a:t>
            </a:r>
          </a:p>
        </c:rich>
      </c:tx>
      <c:overlay val="0"/>
      <c:spPr>
        <a:noFill/>
        <a:ln>
          <a:noFill/>
        </a:ln>
        <a:effectLst/>
      </c:spPr>
      <c:txPr>
        <a:bodyPr rot="0" spcFirstLastPara="1" vertOverflow="ellipsis" vert="horz" wrap="square" anchor="ctr" anchorCtr="1"/>
        <a:lstStyle/>
        <a:p>
          <a:pPr>
            <a:defRPr lang="zh-CN" sz="1400" b="1"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title>
    <c:autoTitleDeleted val="0"/>
    <c:plotArea>
      <c:layout/>
      <c:barChart>
        <c:barDir val="col"/>
        <c:grouping val="clustered"/>
        <c:varyColors val="0"/>
        <c:ser>
          <c:idx val="0"/>
          <c:order val="0"/>
          <c:tx>
            <c:strRef>
              <c:f>Sheet1!$C$13</c:f>
              <c:strCache>
                <c:ptCount val="1"/>
                <c:pt idx="0">
                  <c:v>中国</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Sheet1!$D$12:$E$12</c:f>
              <c:strCache>
                <c:ptCount val="2"/>
                <c:pt idx="0">
                  <c:v>PET</c:v>
                </c:pt>
                <c:pt idx="1">
                  <c:v>SPECT</c:v>
                </c:pt>
              </c:strCache>
            </c:strRef>
          </c:cat>
          <c:val>
            <c:numRef>
              <c:f>Sheet1!$D$13:$E$13</c:f>
              <c:numCache>
                <c:formatCode>General</c:formatCode>
                <c:ptCount val="2"/>
                <c:pt idx="0">
                  <c:v>0.55000000000000004</c:v>
                </c:pt>
                <c:pt idx="1">
                  <c:v>0.74</c:v>
                </c:pt>
              </c:numCache>
            </c:numRef>
          </c:val>
          <c:extLst>
            <c:ext xmlns:c16="http://schemas.microsoft.com/office/drawing/2014/chart" uri="{C3380CC4-5D6E-409C-BE32-E72D297353CC}">
              <c16:uniqueId val="{00000000-DA9C-4ADF-A89E-E67594A7593A}"/>
            </c:ext>
          </c:extLst>
        </c:ser>
        <c:ser>
          <c:idx val="1"/>
          <c:order val="1"/>
          <c:tx>
            <c:strRef>
              <c:f>Sheet1!$C$14</c:f>
              <c:strCache>
                <c:ptCount val="1"/>
                <c:pt idx="0">
                  <c:v>美国</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Sheet1!$D$12:$E$12</c:f>
              <c:strCache>
                <c:ptCount val="2"/>
                <c:pt idx="0">
                  <c:v>PET</c:v>
                </c:pt>
                <c:pt idx="1">
                  <c:v>SPECT</c:v>
                </c:pt>
              </c:strCache>
            </c:strRef>
          </c:cat>
          <c:val>
            <c:numRef>
              <c:f>Sheet1!$D$14:$E$14</c:f>
              <c:numCache>
                <c:formatCode>General</c:formatCode>
                <c:ptCount val="2"/>
                <c:pt idx="0">
                  <c:v>5.41</c:v>
                </c:pt>
                <c:pt idx="1">
                  <c:v>48.37</c:v>
                </c:pt>
              </c:numCache>
            </c:numRef>
          </c:val>
          <c:extLst>
            <c:ext xmlns:c16="http://schemas.microsoft.com/office/drawing/2014/chart" uri="{C3380CC4-5D6E-409C-BE32-E72D297353CC}">
              <c16:uniqueId val="{00000001-DA9C-4ADF-A89E-E67594A7593A}"/>
            </c:ext>
          </c:extLst>
        </c:ser>
        <c:dLbls>
          <c:showLegendKey val="0"/>
          <c:showVal val="1"/>
          <c:showCatName val="0"/>
          <c:showSerName val="0"/>
          <c:showPercent val="0"/>
          <c:showBubbleSize val="0"/>
        </c:dLbls>
        <c:gapWidth val="219"/>
        <c:overlap val="-27"/>
        <c:axId val="1888661551"/>
        <c:axId val="1888660111"/>
      </c:barChart>
      <c:catAx>
        <c:axId val="1888661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888660111"/>
        <c:crosses val="autoZero"/>
        <c:auto val="1"/>
        <c:lblAlgn val="ctr"/>
        <c:lblOffset val="100"/>
        <c:noMultiLvlLbl val="0"/>
      </c:catAx>
      <c:valAx>
        <c:axId val="188866011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888661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extLst>
      <c:ext uri="{0b15fc19-7d7d-44ad-8c2d-2c3a37ce22c3}">
        <chartProps xmlns="https://web.wps.cn/et/2018/main" chartId="{05174bd2-7b35-4746-a0d3-e0df2b4ab78f}"/>
      </c:ext>
    </c:extLst>
  </c:chart>
  <c:spPr>
    <a:noFill/>
    <a:ln>
      <a:solidFill>
        <a:schemeClr val="tx1"/>
      </a:solidFill>
    </a:ln>
    <a:effectLst/>
  </c:spPr>
  <c:txPr>
    <a:bodyPr/>
    <a:lstStyle/>
    <a:p>
      <a:pPr>
        <a:defRPr lang="zh-CN" b="1"/>
      </a:pPr>
      <a:endParaRPr lang="zh-CN"/>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rPr>
              <a:t>我国三级和二级医院</a:t>
            </a:r>
            <a:r>
              <a:rPr lang="zh-CN" altLang="en-US"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rPr>
              <a:t>中</a:t>
            </a:r>
            <a:r>
              <a:rPr lang="zh-CN" altLang="en-US"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cs typeface="+mn-cs"/>
              </a:rPr>
              <a:t>具备</a:t>
            </a:r>
            <a:r>
              <a:rPr lang="en-US"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cs typeface="+mn-cs"/>
              </a:rPr>
              <a:t>PET</a:t>
            </a:r>
            <a:r>
              <a:rPr lang="zh-CN"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cs typeface="+mn-cs"/>
              </a:rPr>
              <a:t>或</a:t>
            </a:r>
            <a:r>
              <a:rPr lang="en-US"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cs typeface="+mn-cs"/>
              </a:rPr>
              <a:t>SPECT</a:t>
            </a:r>
            <a:r>
              <a:rPr lang="zh-CN"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rPr>
              <a:t>检测能力</a:t>
            </a:r>
            <a:r>
              <a:rPr lang="zh-CN" altLang="en-US"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rPr>
              <a:t>占比</a:t>
            </a:r>
            <a:endParaRPr lang="zh-CN" altLang="zh-CN" sz="1400" b="1" i="0" u="none" strike="noStrike" kern="1200" spc="0" baseline="0" dirty="0">
              <a:solidFill>
                <a:sysClr val="windowText" lastClr="000000">
                  <a:lumMod val="65000"/>
                  <a:lumOff val="35000"/>
                </a:sysClr>
              </a:solidFill>
              <a:latin typeface="微软雅黑" panose="020B0503020204020204" pitchFamily="34" charset="-122"/>
              <a:ea typeface="微软雅黑" panose="020B0503020204020204" pitchFamily="34" charset="-122"/>
            </a:endParaRPr>
          </a:p>
        </c:rich>
      </c:tx>
      <c:layout>
        <c:manualLayout>
          <c:xMode val="edge"/>
          <c:yMode val="edge"/>
          <c:x val="9.2957758683437947E-2"/>
          <c:y val="1.34508393005987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ltLang="zh-CN"/>
        </a:p>
      </c:txPr>
    </c:title>
    <c:autoTitleDeleted val="0"/>
    <c:plotArea>
      <c:layout/>
      <c:barChart>
        <c:barDir val="col"/>
        <c:grouping val="clustered"/>
        <c:varyColors val="0"/>
        <c:ser>
          <c:idx val="0"/>
          <c:order val="0"/>
          <c:tx>
            <c:strRef>
              <c:f>Sheet1!$C$43</c:f>
              <c:strCache>
                <c:ptCount val="1"/>
                <c:pt idx="0">
                  <c:v>有检测能力</c:v>
                </c:pt>
              </c:strCache>
            </c:strRef>
          </c:tx>
          <c:spPr>
            <a:solidFill>
              <a:schemeClr val="accent1"/>
            </a:solidFill>
            <a:ln>
              <a:noFill/>
            </a:ln>
            <a:effectLst/>
          </c:spPr>
          <c:invertIfNegative val="0"/>
          <c:dLbls>
            <c:dLbl>
              <c:idx val="2"/>
              <c:tx>
                <c:rich>
                  <a:bodyPr/>
                  <a:lstStyle/>
                  <a:p>
                    <a:r>
                      <a:rPr lang="en-US" altLang="zh-CN" dirty="0"/>
                      <a:t>&lt;</a:t>
                    </a:r>
                    <a:fld id="{08C6F93E-1B2A-4E87-AB13-FC48BCD8154D}" type="VALUE">
                      <a:rPr lang="en-US" altLang="zh-CN" smtClean="0"/>
                      <a:pPr/>
                      <a:t>[值]</a:t>
                    </a:fld>
                    <a:endParaRPr lang="en-US" altLang="zh-CN" dirty="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5AF-40F8-8116-9F6A4EDFAF4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Sheet1!$D$41:$F$42</c:f>
              <c:multiLvlStrCache>
                <c:ptCount val="3"/>
                <c:lvl>
                  <c:pt idx="0">
                    <c:v>PET</c:v>
                  </c:pt>
                  <c:pt idx="1">
                    <c:v>SPECT</c:v>
                  </c:pt>
                  <c:pt idx="2">
                    <c:v>PET/SPECT</c:v>
                  </c:pt>
                </c:lvl>
                <c:lvl>
                  <c:pt idx="0">
                    <c:v>三级医院(近四千家）</c:v>
                  </c:pt>
                  <c:pt idx="2">
                    <c:v>二级医院（一万余家）</c:v>
                  </c:pt>
                </c:lvl>
              </c:multiLvlStrCache>
            </c:multiLvlStrRef>
          </c:cat>
          <c:val>
            <c:numRef>
              <c:f>Sheet1!$D$43:$F$43</c:f>
              <c:numCache>
                <c:formatCode>0%</c:formatCode>
                <c:ptCount val="3"/>
                <c:pt idx="0">
                  <c:v>0.15</c:v>
                </c:pt>
                <c:pt idx="1">
                  <c:v>0.18</c:v>
                </c:pt>
                <c:pt idx="2">
                  <c:v>0.01</c:v>
                </c:pt>
              </c:numCache>
            </c:numRef>
          </c:val>
          <c:extLst>
            <c:ext xmlns:c16="http://schemas.microsoft.com/office/drawing/2014/chart" uri="{C3380CC4-5D6E-409C-BE32-E72D297353CC}">
              <c16:uniqueId val="{00000001-F5AF-40F8-8116-9F6A4EDFAF43}"/>
            </c:ext>
          </c:extLst>
        </c:ser>
        <c:ser>
          <c:idx val="1"/>
          <c:order val="1"/>
          <c:tx>
            <c:strRef>
              <c:f>Sheet1!$C$44</c:f>
              <c:strCache>
                <c:ptCount val="1"/>
                <c:pt idx="0">
                  <c:v>无检测能力</c:v>
                </c:pt>
              </c:strCache>
            </c:strRef>
          </c:tx>
          <c:spPr>
            <a:solidFill>
              <a:schemeClr val="accent2"/>
            </a:solidFill>
            <a:ln>
              <a:noFill/>
            </a:ln>
            <a:effectLst/>
          </c:spPr>
          <c:invertIfNegative val="0"/>
          <c:dLbls>
            <c:dLbl>
              <c:idx val="2"/>
              <c:layout>
                <c:manualLayout>
                  <c:x val="-2.2009712002051931E-3"/>
                  <c:y val="2.3538968776047747E-2"/>
                </c:manualLayout>
              </c:layout>
              <c:tx>
                <c:rich>
                  <a:bodyPr/>
                  <a:lstStyle/>
                  <a:p>
                    <a:r>
                      <a:rPr lang="en-US" altLang="zh-CN"/>
                      <a:t>&gt;</a:t>
                    </a:r>
                    <a:fld id="{9439F062-6277-4CDF-B158-7F7CBCA232D9}" type="VALUE">
                      <a:rPr lang="en-US" altLang="zh-CN" smtClean="0"/>
                      <a:pPr/>
                      <a:t>[值]</a:t>
                    </a:fld>
                    <a:endParaRPr lang="en-US" altLang="zh-CN"/>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5AF-40F8-8116-9F6A4EDFAF4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mn-cs"/>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Sheet1!$D$41:$F$42</c:f>
              <c:multiLvlStrCache>
                <c:ptCount val="3"/>
                <c:lvl>
                  <c:pt idx="0">
                    <c:v>PET</c:v>
                  </c:pt>
                  <c:pt idx="1">
                    <c:v>SPECT</c:v>
                  </c:pt>
                  <c:pt idx="2">
                    <c:v>PET/SPECT</c:v>
                  </c:pt>
                </c:lvl>
                <c:lvl>
                  <c:pt idx="0">
                    <c:v>三级医院(近四千家）</c:v>
                  </c:pt>
                  <c:pt idx="2">
                    <c:v>二级医院（一万余家）</c:v>
                  </c:pt>
                </c:lvl>
              </c:multiLvlStrCache>
            </c:multiLvlStrRef>
          </c:cat>
          <c:val>
            <c:numRef>
              <c:f>Sheet1!$D$44:$F$44</c:f>
              <c:numCache>
                <c:formatCode>0%</c:formatCode>
                <c:ptCount val="3"/>
                <c:pt idx="0">
                  <c:v>0.85</c:v>
                </c:pt>
                <c:pt idx="1">
                  <c:v>0.82</c:v>
                </c:pt>
                <c:pt idx="2">
                  <c:v>0.99</c:v>
                </c:pt>
              </c:numCache>
            </c:numRef>
          </c:val>
          <c:extLst>
            <c:ext xmlns:c16="http://schemas.microsoft.com/office/drawing/2014/chart" uri="{C3380CC4-5D6E-409C-BE32-E72D297353CC}">
              <c16:uniqueId val="{00000003-F5AF-40F8-8116-9F6A4EDFAF43}"/>
            </c:ext>
          </c:extLst>
        </c:ser>
        <c:dLbls>
          <c:dLblPos val="outEnd"/>
          <c:showLegendKey val="0"/>
          <c:showVal val="1"/>
          <c:showCatName val="0"/>
          <c:showSerName val="0"/>
          <c:showPercent val="0"/>
          <c:showBubbleSize val="0"/>
        </c:dLbls>
        <c:gapWidth val="219"/>
        <c:overlap val="-27"/>
        <c:axId val="1768575839"/>
        <c:axId val="1768566719"/>
      </c:barChart>
      <c:catAx>
        <c:axId val="1768575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768566719"/>
        <c:crosses val="autoZero"/>
        <c:auto val="1"/>
        <c:lblAlgn val="ctr"/>
        <c:lblOffset val="100"/>
        <c:noMultiLvlLbl val="0"/>
      </c:catAx>
      <c:valAx>
        <c:axId val="1768566719"/>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768575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0.67278</cdr:x>
      <cdr:y>0.13666</cdr:y>
    </cdr:from>
    <cdr:to>
      <cdr:x>0.88444</cdr:x>
      <cdr:y>0.24354</cdr:y>
    </cdr:to>
    <cdr:sp macro="" textlink="">
      <cdr:nvSpPr>
        <cdr:cNvPr id="2" name="矩形 1"/>
        <cdr:cNvSpPr/>
      </cdr:nvSpPr>
      <cdr:spPr>
        <a:xfrm xmlns:a="http://schemas.openxmlformats.org/drawingml/2006/main">
          <a:off x="3228946" y="393532"/>
          <a:ext cx="1015843" cy="307777"/>
        </a:xfrm>
        <a:prstGeom xmlns:a="http://schemas.openxmlformats.org/drawingml/2006/main" prst="rect">
          <a:avLst/>
        </a:prstGeom>
        <a:noFill xmlns:a="http://schemas.openxmlformats.org/drawingml/2006/main"/>
      </cdr:spPr>
      <cdr:txBody>
        <a:bodyPr xmlns:a="http://schemas.openxmlformats.org/drawingml/2006/main" vert="horz" wrap="square" lIns="45720" tIns="45720" rIns="45720" bIns="45720" rtlCol="0" anchor="t" anchorCtr="0">
          <a:spAutoFit/>
        </a:bodyPr>
        <a:lstStyle xmlns:a="http://schemas.openxmlformats.org/drawingml/2006/main">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altLang="zh-CN" sz="1400" b="1" dirty="0">
              <a:solidFill>
                <a:srgbClr val="FF0000"/>
              </a:solidFill>
              <a:latin typeface="微软雅黑" panose="020B0503020204020204" pitchFamily="34" charset="-122"/>
              <a:ea typeface="微软雅黑" panose="020B0503020204020204" pitchFamily="34" charset="-122"/>
            </a:rPr>
            <a:t>65</a:t>
          </a:r>
          <a:r>
            <a:rPr lang="zh-CN" altLang="en-US" sz="1400" b="1" dirty="0">
              <a:solidFill>
                <a:srgbClr val="FF0000"/>
              </a:solidFill>
              <a:latin typeface="微软雅黑" panose="020B0503020204020204" pitchFamily="34" charset="-122"/>
              <a:ea typeface="微软雅黑" panose="020B0503020204020204" pitchFamily="34" charset="-122"/>
            </a:rPr>
            <a:t>倍</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4F160008-E2A3-48D9-B770-097FA7994F18}" type="datetimeFigureOut">
              <a:rPr lang="zh-CN" altLang="en-US" smtClean="0"/>
              <a:t>2026/8/11</a:t>
            </a:fld>
            <a:endParaRPr lang="zh-CN" altLang="en-US"/>
          </a:p>
        </p:txBody>
      </p:sp>
      <p:sp>
        <p:nvSpPr>
          <p:cNvPr id="4" name="页脚占位符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FE1D1B0C-A0B2-45C5-84F9-1CA0CFD06D75}" type="slidenum">
              <a:rPr lang="zh-CN" altLang="en-US" smtClean="0"/>
              <a:t>‹#›</a:t>
            </a:fld>
            <a:endParaRPr lang="zh-CN" altLang="en-US"/>
          </a:p>
        </p:txBody>
      </p:sp>
    </p:spTree>
    <p:extLst>
      <p:ext uri="{BB962C8B-B14F-4D97-AF65-F5344CB8AC3E}">
        <p14:creationId xmlns:p14="http://schemas.microsoft.com/office/powerpoint/2010/main" val="2555361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9787" cy="498693"/>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55838" y="0"/>
            <a:ext cx="2949787" cy="498693"/>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F9E4D8A5-ECFB-4997-A63E-A44760511078}" type="datetimeFigureOut">
              <a:rPr lang="zh-CN" altLang="en-US"/>
              <a:pPr>
                <a:defRPr/>
              </a:pPr>
              <a:t>2026/8/11</a:t>
            </a:fld>
            <a:endParaRPr lang="zh-CN" altLang="en-US"/>
          </a:p>
        </p:txBody>
      </p:sp>
      <p:sp>
        <p:nvSpPr>
          <p:cNvPr id="4" name="幻灯片图像占位符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ea typeface="+mn-ea"/>
              </a:defRPr>
            </a:lvl1pPr>
          </a:lstStyle>
          <a:p>
            <a:pPr>
              <a:defRPr/>
            </a:pPr>
            <a:fld id="{7D9DD230-D432-498F-B498-7967177184D7}" type="slidenum">
              <a:rPr lang="zh-CN" altLang="en-US"/>
              <a:pPr>
                <a:defRPr/>
              </a:pPr>
              <a:t>‹#›</a:t>
            </a:fld>
            <a:endParaRPr lang="zh-CN" altLang="en-US"/>
          </a:p>
        </p:txBody>
      </p:sp>
    </p:spTree>
    <p:extLst>
      <p:ext uri="{BB962C8B-B14F-4D97-AF65-F5344CB8AC3E}">
        <p14:creationId xmlns:p14="http://schemas.microsoft.com/office/powerpoint/2010/main" val="18296334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800" dirty="0"/>
              <a:t>各位老师大家好，我今天报告的题目是</a:t>
            </a:r>
            <a:endParaRPr lang="zh-CN" altLang="en-US"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C6F71-9A9D-0C7D-9176-31D53A6AEE9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F9F708D-067D-0636-20C4-48B16804A48D}"/>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CC72A827-0EE2-59BF-F381-588DC17A4B40}"/>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这里展示了探测器的各个部分实物图。</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对</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区域的晶体和光导，进行了钻孔，其中直径为</a:t>
            </a:r>
            <a:r>
              <a:rPr lang="en-US" altLang="zh-CN" sz="1200" kern="1200" dirty="0">
                <a:solidFill>
                  <a:schemeClr val="tx1"/>
                </a:solidFill>
                <a:effectLst/>
                <a:latin typeface="+mn-lt"/>
                <a:ea typeface="+mn-ea"/>
                <a:cs typeface="+mn-cs"/>
              </a:rPr>
              <a:t>1</a:t>
            </a:r>
            <a:r>
              <a:rPr lang="zh-CN" altLang="en-US" sz="1200" kern="1200" dirty="0">
                <a:solidFill>
                  <a:schemeClr val="tx1"/>
                </a:solidFill>
                <a:effectLst/>
                <a:latin typeface="+mn-lt"/>
                <a:ea typeface="+mn-ea"/>
                <a:cs typeface="+mn-cs"/>
              </a:rPr>
              <a:t>毫米。每个孔位于四个小晶体的交界处。共包含</a:t>
            </a:r>
            <a:r>
              <a:rPr lang="en-US" altLang="zh-CN" sz="1200" kern="1200" dirty="0">
                <a:solidFill>
                  <a:schemeClr val="tx1"/>
                </a:solidFill>
                <a:effectLst/>
                <a:latin typeface="+mn-lt"/>
                <a:ea typeface="+mn-ea"/>
                <a:cs typeface="+mn-cs"/>
              </a:rPr>
              <a:t>8*8</a:t>
            </a:r>
            <a:r>
              <a:rPr lang="zh-CN" altLang="en-US" sz="1200" kern="1200" dirty="0">
                <a:solidFill>
                  <a:schemeClr val="tx1"/>
                </a:solidFill>
                <a:effectLst/>
                <a:latin typeface="+mn-lt"/>
                <a:ea typeface="+mn-ea"/>
                <a:cs typeface="+mn-cs"/>
              </a:rPr>
              <a:t>个孔，形成平行孔准直器
</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80612F81-9357-D74B-7DCF-77856B9C0D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7405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94F00-91C1-EE0A-7799-64D9358560E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C32282F-5FD1-C22C-E5AB-F1BD0BE2C793}"/>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CD37B6B4-6F59-D833-43AC-3691A6549DB9}"/>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要实现</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成像，最重要部分就是准确区分</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中的事件都是未被准直的，不能用来</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成像。然而在探测过程中，超过</a:t>
            </a:r>
            <a:r>
              <a:rPr lang="en-US" altLang="zh-CN" sz="1200" kern="1200" dirty="0">
                <a:solidFill>
                  <a:schemeClr val="tx1"/>
                </a:solidFill>
                <a:effectLst/>
                <a:latin typeface="+mn-lt"/>
                <a:ea typeface="+mn-ea"/>
                <a:cs typeface="+mn-cs"/>
              </a:rPr>
              <a:t>95%</a:t>
            </a:r>
            <a:r>
              <a:rPr lang="zh-CN" altLang="en-US"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SPECT γ</a:t>
            </a:r>
            <a:r>
              <a:rPr lang="zh-CN" altLang="en-US" sz="1200" kern="1200" dirty="0">
                <a:solidFill>
                  <a:schemeClr val="tx1"/>
                </a:solidFill>
                <a:effectLst/>
                <a:latin typeface="+mn-lt"/>
                <a:ea typeface="+mn-ea"/>
                <a:cs typeface="+mn-cs"/>
              </a:rPr>
              <a:t>光子实际上是</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事件。所以即使极少数</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事件被错误归类到</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事件中，也会造成图像质量的下降。在这项工作中，我们制定了一个严格的事件筛选流程，包含三个步骤。
第一步：在晶体解码图中施加</a:t>
            </a:r>
            <a:r>
              <a:rPr lang="en-US" altLang="zh-CN" sz="1200" kern="1200" dirty="0">
                <a:solidFill>
                  <a:schemeClr val="tx1"/>
                </a:solidFill>
                <a:effectLst/>
                <a:latin typeface="+mn-lt"/>
                <a:ea typeface="+mn-ea"/>
                <a:cs typeface="+mn-cs"/>
              </a:rPr>
              <a:t>mask</a:t>
            </a:r>
            <a:r>
              <a:rPr lang="zh-CN" altLang="en-US" sz="1200" kern="1200" dirty="0">
                <a:solidFill>
                  <a:schemeClr val="tx1"/>
                </a:solidFill>
                <a:effectLst/>
                <a:latin typeface="+mn-lt"/>
                <a:ea typeface="+mn-ea"/>
                <a:cs typeface="+mn-cs"/>
              </a:rPr>
              <a:t>模板。解码图中每个点分别对应每个晶体条。由于</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区域的晶体尺寸和数量不同，解码图中就会表现不同的模式。通过放大看，四个大点代表</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事件，中间的小点代表</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事件。通过施加</a:t>
            </a:r>
            <a:r>
              <a:rPr lang="en-US" altLang="zh-CN" sz="1200" kern="1200" dirty="0">
                <a:solidFill>
                  <a:schemeClr val="tx1"/>
                </a:solidFill>
                <a:effectLst/>
                <a:latin typeface="+mn-lt"/>
                <a:ea typeface="+mn-ea"/>
                <a:cs typeface="+mn-cs"/>
              </a:rPr>
              <a:t>mask</a:t>
            </a:r>
            <a:r>
              <a:rPr lang="zh-CN" altLang="en-US" sz="1200" kern="1200" dirty="0">
                <a:solidFill>
                  <a:schemeClr val="tx1"/>
                </a:solidFill>
                <a:effectLst/>
                <a:latin typeface="+mn-lt"/>
                <a:ea typeface="+mn-ea"/>
                <a:cs typeface="+mn-cs"/>
              </a:rPr>
              <a:t>，可以初步筛选出</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1B41173C-D382-6B73-3401-85513781B5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11718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1892-226D-28A9-A1A3-38FCAFF0316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7FA68FF-6010-A2B5-0008-DF88C05BEAF9}"/>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1342A85B-7B25-CB46-C29F-86F2F1F83A4F}"/>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第二步：我们使用</a:t>
            </a:r>
            <a:r>
              <a:rPr lang="en-US" altLang="zh-CN" sz="1200" kern="1200" dirty="0">
                <a:solidFill>
                  <a:schemeClr val="tx1"/>
                </a:solidFill>
                <a:effectLst/>
                <a:latin typeface="+mn-lt"/>
                <a:ea typeface="+mn-ea"/>
                <a:cs typeface="+mn-cs"/>
              </a:rPr>
              <a:t>Pmax</a:t>
            </a:r>
            <a:r>
              <a:rPr lang="zh-CN" altLang="en-US" sz="1200" kern="1200" dirty="0">
                <a:solidFill>
                  <a:schemeClr val="tx1"/>
                </a:solidFill>
                <a:effectLst/>
                <a:latin typeface="+mn-lt"/>
                <a:ea typeface="+mn-ea"/>
                <a:cs typeface="+mn-cs"/>
              </a:rPr>
              <a:t>参数。</a:t>
            </a:r>
            <a:r>
              <a:rPr lang="en-US" altLang="zh-CN" sz="1200" kern="1200" dirty="0">
                <a:solidFill>
                  <a:schemeClr val="tx1"/>
                </a:solidFill>
                <a:effectLst/>
                <a:latin typeface="+mn-lt"/>
                <a:ea typeface="+mn-ea"/>
                <a:cs typeface="+mn-cs"/>
              </a:rPr>
              <a:t>Pmax</a:t>
            </a:r>
            <a:r>
              <a:rPr lang="zh-CN" altLang="en-US" sz="1200" kern="1200" dirty="0">
                <a:solidFill>
                  <a:schemeClr val="tx1"/>
                </a:solidFill>
                <a:effectLst/>
                <a:latin typeface="+mn-lt"/>
                <a:ea typeface="+mn-ea"/>
                <a:cs typeface="+mn-cs"/>
              </a:rPr>
              <a:t>是光电探测器阵列中探测到的最大能量。由于</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区域更靠近</a:t>
            </a:r>
            <a:r>
              <a:rPr lang="en-US" altLang="zh-CN" sz="1200" kern="1200" dirty="0">
                <a:solidFill>
                  <a:schemeClr val="tx1"/>
                </a:solidFill>
                <a:effectLst/>
                <a:latin typeface="+mn-lt"/>
                <a:ea typeface="+mn-ea"/>
                <a:cs typeface="+mn-cs"/>
              </a:rPr>
              <a:t>MPPC</a:t>
            </a:r>
            <a:r>
              <a:rPr lang="zh-CN" altLang="en-US" sz="1200" kern="1200" dirty="0">
                <a:solidFill>
                  <a:schemeClr val="tx1"/>
                </a:solidFill>
                <a:effectLst/>
                <a:latin typeface="+mn-lt"/>
                <a:ea typeface="+mn-ea"/>
                <a:cs typeface="+mn-cs"/>
              </a:rPr>
              <a:t>，它们的</a:t>
            </a:r>
            <a:r>
              <a:rPr lang="en-US" altLang="zh-CN" sz="1200" kern="1200" dirty="0">
                <a:solidFill>
                  <a:schemeClr val="tx1"/>
                </a:solidFill>
                <a:effectLst/>
                <a:latin typeface="+mn-lt"/>
                <a:ea typeface="+mn-ea"/>
                <a:cs typeface="+mn-cs"/>
              </a:rPr>
              <a:t>Pmax</a:t>
            </a:r>
            <a:r>
              <a:rPr lang="zh-CN" altLang="en-US" sz="1200" kern="1200" dirty="0">
                <a:solidFill>
                  <a:schemeClr val="tx1"/>
                </a:solidFill>
                <a:effectLst/>
                <a:latin typeface="+mn-lt"/>
                <a:ea typeface="+mn-ea"/>
                <a:cs typeface="+mn-cs"/>
              </a:rPr>
              <a:t>值较大。在直方图中，我们可以看到两个峰值：右边的峰对应</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事件，左边的峰对应落入</a:t>
            </a:r>
            <a:r>
              <a:rPr lang="en-US" altLang="zh-CN" sz="1200" kern="1200" dirty="0">
                <a:solidFill>
                  <a:schemeClr val="tx1"/>
                </a:solidFill>
                <a:effectLst/>
                <a:latin typeface="+mn-lt"/>
                <a:ea typeface="+mn-ea"/>
                <a:cs typeface="+mn-cs"/>
              </a:rPr>
              <a:t>mask</a:t>
            </a:r>
            <a:r>
              <a:rPr lang="zh-CN" altLang="en-US" sz="1200" kern="1200" dirty="0">
                <a:solidFill>
                  <a:schemeClr val="tx1"/>
                </a:solidFill>
                <a:effectLst/>
                <a:latin typeface="+mn-lt"/>
                <a:ea typeface="+mn-ea"/>
                <a:cs typeface="+mn-cs"/>
              </a:rPr>
              <a:t>内的</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事件。因此，通过在两个峰之间设置阈值，可以进一步获得了更准确的</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67EB236B-AFBC-3073-047E-36DE14E7D4F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34545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76509-B74B-2B81-116F-46E46CFD4A5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832F6A8-0D0C-603C-AE4F-845BD5C88FAA}"/>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49278084-4994-5795-1FB6-5517FD4D4722}"/>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第三步，使用</a:t>
            </a:r>
            <a:r>
              <a:rPr lang="en-US" altLang="zh-CN" sz="1200" kern="1200" dirty="0">
                <a:solidFill>
                  <a:schemeClr val="tx1"/>
                </a:solidFill>
                <a:effectLst/>
                <a:latin typeface="+mn-lt"/>
                <a:ea typeface="+mn-ea"/>
                <a:cs typeface="+mn-cs"/>
              </a:rPr>
              <a:t>DOI</a:t>
            </a:r>
            <a:r>
              <a:rPr lang="zh-CN" altLang="en-US" sz="1200" kern="1200" dirty="0">
                <a:solidFill>
                  <a:schemeClr val="tx1"/>
                </a:solidFill>
                <a:effectLst/>
                <a:latin typeface="+mn-lt"/>
                <a:ea typeface="+mn-ea"/>
                <a:cs typeface="+mn-cs"/>
              </a:rPr>
              <a:t>与</a:t>
            </a:r>
            <a:r>
              <a:rPr lang="en-US" altLang="zh-CN" sz="1200" kern="1200" dirty="0">
                <a:solidFill>
                  <a:schemeClr val="tx1"/>
                </a:solidFill>
                <a:effectLst/>
                <a:latin typeface="+mn-lt"/>
                <a:ea typeface="+mn-ea"/>
                <a:cs typeface="+mn-cs"/>
              </a:rPr>
              <a:t>QDC</a:t>
            </a:r>
            <a:r>
              <a:rPr lang="zh-CN" altLang="en-US" sz="1200" kern="1200" dirty="0">
                <a:solidFill>
                  <a:schemeClr val="tx1"/>
                </a:solidFill>
                <a:effectLst/>
                <a:latin typeface="+mn-lt"/>
                <a:ea typeface="+mn-ea"/>
                <a:cs typeface="+mn-cs"/>
              </a:rPr>
              <a:t>的二维图进一步排除与与重建不想关的事件。</a:t>
            </a:r>
            <a:r>
              <a:rPr lang="en-US" altLang="zh-CN" sz="1200" kern="1200" dirty="0">
                <a:solidFill>
                  <a:schemeClr val="tx1"/>
                </a:solidFill>
                <a:effectLst/>
                <a:latin typeface="+mn-lt"/>
                <a:ea typeface="+mn-ea"/>
                <a:cs typeface="+mn-cs"/>
              </a:rPr>
              <a:t>DOI</a:t>
            </a:r>
            <a:r>
              <a:rPr lang="zh-CN" altLang="en-US" sz="1200" kern="1200" dirty="0">
                <a:solidFill>
                  <a:schemeClr val="tx1"/>
                </a:solidFill>
                <a:effectLst/>
                <a:latin typeface="+mn-lt"/>
                <a:ea typeface="+mn-ea"/>
                <a:cs typeface="+mn-cs"/>
              </a:rPr>
              <a:t>代表</a:t>
            </a:r>
            <a:r>
              <a:rPr lang="en-US" altLang="zh-CN" sz="1200" kern="1200" dirty="0">
                <a:solidFill>
                  <a:schemeClr val="tx1"/>
                </a:solidFill>
                <a:effectLst/>
                <a:latin typeface="+mn-lt"/>
                <a:ea typeface="+mn-ea"/>
                <a:cs typeface="+mn-cs"/>
              </a:rPr>
              <a:t>γ</a:t>
            </a:r>
            <a:r>
              <a:rPr lang="zh-CN" altLang="en-US" sz="1200" kern="1200" dirty="0">
                <a:solidFill>
                  <a:schemeClr val="tx1"/>
                </a:solidFill>
                <a:effectLst/>
                <a:latin typeface="+mn-lt"/>
                <a:ea typeface="+mn-ea"/>
                <a:cs typeface="+mn-cs"/>
              </a:rPr>
              <a:t>光子的作用深度，</a:t>
            </a:r>
            <a:r>
              <a:rPr lang="en-US" altLang="zh-CN" sz="1200" kern="1200" dirty="0">
                <a:solidFill>
                  <a:schemeClr val="tx1"/>
                </a:solidFill>
                <a:effectLst/>
                <a:latin typeface="+mn-lt"/>
                <a:ea typeface="+mn-ea"/>
                <a:cs typeface="+mn-cs"/>
              </a:rPr>
              <a:t>QDC</a:t>
            </a:r>
            <a:r>
              <a:rPr lang="zh-CN" altLang="en-US" sz="1200" kern="1200" dirty="0">
                <a:solidFill>
                  <a:schemeClr val="tx1"/>
                </a:solidFill>
                <a:effectLst/>
                <a:latin typeface="+mn-lt"/>
                <a:ea typeface="+mn-ea"/>
                <a:cs typeface="+mn-cs"/>
              </a:rPr>
              <a:t>代表探测到的总能量，因为晶体阵列中间存在</a:t>
            </a:r>
            <a:r>
              <a:rPr lang="en-US" altLang="zh-CN" sz="1200" kern="1200" dirty="0">
                <a:solidFill>
                  <a:schemeClr val="tx1"/>
                </a:solidFill>
                <a:effectLst/>
                <a:latin typeface="+mn-lt"/>
                <a:ea typeface="+mn-ea"/>
                <a:cs typeface="+mn-cs"/>
              </a:rPr>
              <a:t>gap</a:t>
            </a:r>
            <a:r>
              <a:rPr lang="zh-CN" altLang="en-US" sz="1200" kern="1200" dirty="0">
                <a:solidFill>
                  <a:schemeClr val="tx1"/>
                </a:solidFill>
                <a:effectLst/>
                <a:latin typeface="+mn-lt"/>
                <a:ea typeface="+mn-ea"/>
                <a:cs typeface="+mn-cs"/>
              </a:rPr>
              <a:t>，伽马光子有概率通过</a:t>
            </a:r>
            <a:r>
              <a:rPr lang="en-US" altLang="zh-CN" sz="1200" kern="1200" dirty="0">
                <a:solidFill>
                  <a:schemeClr val="tx1"/>
                </a:solidFill>
                <a:effectLst/>
                <a:latin typeface="+mn-lt"/>
                <a:ea typeface="+mn-ea"/>
                <a:cs typeface="+mn-cs"/>
              </a:rPr>
              <a:t>gap</a:t>
            </a:r>
            <a:r>
              <a:rPr lang="zh-CN" altLang="en-US" sz="1200" kern="1200" dirty="0">
                <a:solidFill>
                  <a:schemeClr val="tx1"/>
                </a:solidFill>
                <a:effectLst/>
                <a:latin typeface="+mn-lt"/>
                <a:ea typeface="+mn-ea"/>
                <a:cs typeface="+mn-cs"/>
              </a:rPr>
              <a:t>进入</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区域。在二维图中，</a:t>
            </a:r>
            <a:r>
              <a:rPr lang="en-US" altLang="zh-CN" sz="1200" kern="1200" dirty="0">
                <a:solidFill>
                  <a:schemeClr val="tx1"/>
                </a:solidFill>
                <a:effectLst/>
                <a:latin typeface="+mn-lt"/>
                <a:ea typeface="+mn-ea"/>
                <a:cs typeface="+mn-cs"/>
              </a:rPr>
              <a:t>gap</a:t>
            </a:r>
            <a:r>
              <a:rPr lang="zh-CN" altLang="en-US" sz="1200" kern="1200" dirty="0">
                <a:solidFill>
                  <a:schemeClr val="tx1"/>
                </a:solidFill>
                <a:effectLst/>
                <a:latin typeface="+mn-lt"/>
                <a:ea typeface="+mn-ea"/>
                <a:cs typeface="+mn-cs"/>
              </a:rPr>
              <a:t>事件呈现近似的线性特征。因此，通过这个方法进一步将这些事件排除掉。整个过程就像在沙子里淘金一样，把最纯净的能用于重建的</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事件提取出来。
</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024A4266-8E2C-E9FA-DC7A-7CBB4B5A59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41310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除了</a:t>
            </a:r>
            <a:r>
              <a:rPr lang="en-US" altLang="zh-CN" dirty="0"/>
              <a:t>SPECT</a:t>
            </a:r>
            <a:r>
              <a:rPr lang="zh-CN" altLang="en-US" dirty="0"/>
              <a:t>事件筛选方面，是否依然维持</a:t>
            </a:r>
            <a:r>
              <a:rPr lang="en-US" altLang="zh-CN" dirty="0"/>
              <a:t>PET</a:t>
            </a:r>
            <a:r>
              <a:rPr lang="zh-CN" altLang="en-US" dirty="0"/>
              <a:t>的基本功能也是重要的。实验结果表明，在作用深度分辨方面获得了提升，在飞行时间分辨方面，有所损失，但是依然维持着较高水平，依然能够作为高性能的</a:t>
            </a:r>
            <a:r>
              <a:rPr lang="en-US" altLang="zh-CN" dirty="0"/>
              <a:t>PET</a:t>
            </a:r>
            <a:r>
              <a:rPr lang="zh-CN" altLang="en-US" dirty="0"/>
              <a:t>探测器。</a:t>
            </a: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481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1B481-FB59-B46F-667C-E5F1F6C9D78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835F107-CA21-B0B6-5D68-9C84618D8F80}"/>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D45F7B36-6B19-AC88-78B6-FDFFA06C32F5}"/>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为了验证成像能力，我们构建了一个原理样机。其中包含两个探测器模块，每个模块包含</a:t>
            </a:r>
            <a:r>
              <a:rPr lang="en-US" altLang="zh-CN" sz="1200" kern="1200" dirty="0">
                <a:solidFill>
                  <a:schemeClr val="tx1"/>
                </a:solidFill>
                <a:effectLst/>
                <a:latin typeface="+mn-lt"/>
                <a:ea typeface="+mn-ea"/>
                <a:cs typeface="+mn-cs"/>
              </a:rPr>
              <a:t>4</a:t>
            </a:r>
            <a:r>
              <a:rPr lang="zh-CN" altLang="en-US" sz="1200" kern="1200" dirty="0">
                <a:solidFill>
                  <a:schemeClr val="tx1"/>
                </a:solidFill>
                <a:effectLst/>
                <a:latin typeface="+mn-lt"/>
                <a:ea typeface="+mn-ea"/>
                <a:cs typeface="+mn-cs"/>
              </a:rPr>
              <a:t>个</a:t>
            </a:r>
            <a:r>
              <a:rPr lang="en-US" altLang="zh-CN" sz="1200" kern="1200" dirty="0">
                <a:solidFill>
                  <a:schemeClr val="tx1"/>
                </a:solidFill>
                <a:effectLst/>
                <a:latin typeface="+mn-lt"/>
                <a:ea typeface="+mn-ea"/>
                <a:cs typeface="+mn-cs"/>
              </a:rPr>
              <a:t>block</a:t>
            </a:r>
            <a:r>
              <a:rPr lang="zh-CN" altLang="en-US" sz="1200" kern="1200" dirty="0">
                <a:solidFill>
                  <a:schemeClr val="tx1"/>
                </a:solidFill>
                <a:effectLst/>
                <a:latin typeface="+mn-lt"/>
                <a:ea typeface="+mn-ea"/>
                <a:cs typeface="+mn-cs"/>
              </a:rPr>
              <a:t>，封装尺寸为</a:t>
            </a:r>
            <a:r>
              <a:rPr lang="en-US" altLang="zh-CN" sz="1200" kern="1200" dirty="0">
                <a:solidFill>
                  <a:schemeClr val="tx1"/>
                </a:solidFill>
                <a:effectLst/>
                <a:latin typeface="+mn-lt"/>
                <a:ea typeface="+mn-ea"/>
                <a:cs typeface="+mn-cs"/>
              </a:rPr>
              <a:t>52 mm</a:t>
            </a:r>
            <a:r>
              <a:rPr lang="zh-CN" altLang="en-US" sz="1200" kern="1200" dirty="0">
                <a:solidFill>
                  <a:schemeClr val="tx1"/>
                </a:solidFill>
                <a:effectLst/>
                <a:latin typeface="+mn-lt"/>
                <a:ea typeface="+mn-ea"/>
                <a:cs typeface="+mn-cs"/>
              </a:rPr>
              <a:t>。通过旋转进行数据采集。此外开发了两个成像模体。一个是多腔模体，内部包含两个小腔室。另一个是热圆柱模体，用于评估</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成像空间分辨率。</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2E391A0F-2A16-710E-4C82-8EB05A08259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84908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在众多成像核素中，我们选择了</a:t>
            </a:r>
            <a:r>
              <a:rPr lang="en-US" altLang="zh-CN" sz="1200" kern="1200" dirty="0">
                <a:solidFill>
                  <a:schemeClr val="tx1"/>
                </a:solidFill>
                <a:effectLst/>
                <a:latin typeface="+mn-lt"/>
                <a:ea typeface="+mn-ea"/>
                <a:cs typeface="+mn-cs"/>
              </a:rPr>
              <a:t>Tc-99m</a:t>
            </a:r>
            <a:r>
              <a:rPr lang="zh-CN" altLang="en-US" sz="1200" kern="1200" dirty="0">
                <a:solidFill>
                  <a:schemeClr val="tx1"/>
                </a:solidFill>
                <a:effectLst/>
                <a:latin typeface="+mn-lt"/>
                <a:ea typeface="+mn-ea"/>
                <a:cs typeface="+mn-cs"/>
              </a:rPr>
              <a:t>进行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成像，使用</a:t>
            </a:r>
            <a:r>
              <a:rPr lang="en-US" altLang="zh-CN" sz="1200" kern="1200" dirty="0">
                <a:solidFill>
                  <a:schemeClr val="tx1"/>
                </a:solidFill>
                <a:effectLst/>
                <a:latin typeface="+mn-lt"/>
                <a:ea typeface="+mn-ea"/>
                <a:cs typeface="+mn-cs"/>
              </a:rPr>
              <a:t>F-18</a:t>
            </a:r>
            <a:r>
              <a:rPr lang="zh-CN" altLang="en-US" sz="1200" kern="1200" dirty="0">
                <a:solidFill>
                  <a:schemeClr val="tx1"/>
                </a:solidFill>
                <a:effectLst/>
                <a:latin typeface="+mn-lt"/>
                <a:ea typeface="+mn-ea"/>
                <a:cs typeface="+mn-cs"/>
              </a:rPr>
              <a:t>进行</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成像。因为这两种是最常用的</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核素。再未来会有很多可以组合的方式。</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65933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38E03-9C66-8641-9682-B4A0448539B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DF7A679-18C2-BE6B-AE50-A1CA7A072C1D}"/>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F3E497D9-ECB5-E61A-0A87-D0EA3003F45E}"/>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接下来，我们测试了</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的单独成像模态。首先将其中一个腔室灌注</a:t>
            </a:r>
            <a:r>
              <a:rPr lang="en-US" altLang="zh-CN" sz="1200" kern="1200" dirty="0">
                <a:solidFill>
                  <a:schemeClr val="tx1"/>
                </a:solidFill>
                <a:effectLst/>
                <a:latin typeface="+mn-lt"/>
                <a:ea typeface="+mn-ea"/>
                <a:cs typeface="+mn-cs"/>
              </a:rPr>
              <a:t>F-18</a:t>
            </a:r>
            <a:r>
              <a:rPr lang="zh-CN" altLang="en-US" sz="1200" kern="1200" dirty="0">
                <a:solidFill>
                  <a:schemeClr val="tx1"/>
                </a:solidFill>
                <a:effectLst/>
                <a:latin typeface="+mn-lt"/>
                <a:ea typeface="+mn-ea"/>
                <a:cs typeface="+mn-cs"/>
              </a:rPr>
              <a:t>，获得了良好的</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图像。然后将另一个腔室灌注</a:t>
            </a:r>
            <a:r>
              <a:rPr lang="en-US" altLang="zh-CN" sz="1200" kern="1200" dirty="0">
                <a:solidFill>
                  <a:schemeClr val="tx1"/>
                </a:solidFill>
                <a:effectLst/>
                <a:latin typeface="+mn-lt"/>
                <a:ea typeface="+mn-ea"/>
                <a:cs typeface="+mn-cs"/>
              </a:rPr>
              <a:t>Tc-99m</a:t>
            </a:r>
            <a:r>
              <a:rPr lang="zh-CN" altLang="en-US" sz="1200" kern="1200" dirty="0">
                <a:solidFill>
                  <a:schemeClr val="tx1"/>
                </a:solidFill>
                <a:effectLst/>
                <a:latin typeface="+mn-lt"/>
                <a:ea typeface="+mn-ea"/>
                <a:cs typeface="+mn-cs"/>
              </a:rPr>
              <a:t>，成功获得了</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重建图像。这一结果证实了将闪烁体作为准直器的方法是有效的。
此外，我们还使用热圆柱模体对</a:t>
            </a:r>
            <a:r>
              <a:rPr lang="en-US" altLang="zh-CN" sz="1200" kern="1200" dirty="0">
                <a:solidFill>
                  <a:schemeClr val="tx1"/>
                </a:solidFill>
                <a:effectLst/>
                <a:latin typeface="+mn-lt"/>
                <a:ea typeface="+mn-ea"/>
                <a:cs typeface="+mn-cs"/>
              </a:rPr>
              <a:t>Tc-99m</a:t>
            </a:r>
            <a:r>
              <a:rPr lang="zh-CN" altLang="en-US" sz="1200" kern="1200" dirty="0">
                <a:solidFill>
                  <a:schemeClr val="tx1"/>
                </a:solidFill>
                <a:effectLst/>
                <a:latin typeface="+mn-lt"/>
                <a:ea typeface="+mn-ea"/>
                <a:cs typeface="+mn-cs"/>
              </a:rPr>
              <a:t>进行了成像，获得了</a:t>
            </a:r>
            <a:r>
              <a:rPr lang="en-US" altLang="zh-CN" sz="1200" kern="1200" dirty="0">
                <a:solidFill>
                  <a:schemeClr val="tx1"/>
                </a:solidFill>
                <a:effectLst/>
                <a:latin typeface="+mn-lt"/>
                <a:ea typeface="+mn-ea"/>
                <a:cs typeface="+mn-cs"/>
              </a:rPr>
              <a:t>5mm</a:t>
            </a:r>
            <a:r>
              <a:rPr lang="zh-CN" altLang="en-US" sz="1200" kern="1200" dirty="0">
                <a:solidFill>
                  <a:schemeClr val="tx1"/>
                </a:solidFill>
                <a:effectLst/>
                <a:latin typeface="+mn-lt"/>
                <a:ea typeface="+mn-ea"/>
                <a:cs typeface="+mn-cs"/>
              </a:rPr>
              <a:t>的空间分辨率。</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266520E2-D54C-DF55-A46F-13C82334AD8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4446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AE1BB-49EE-9318-94A4-D2964E681C1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7F8FA80-2F33-7D64-D973-A8FF750B2913}"/>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A5C9D09E-40F2-DBE2-3C60-B4B8F57C9443}"/>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由于</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共用一套探测器，就可以尝试</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的同时成像。
当成像物体中同时存在</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核素时，可以使用符合时间窗对</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事件进行筛选，相反在时间窗之外的则认为是单光子事件。后续分别应用能量窗和触发区域对数据进行筛选，最后，获得两组数据，分别进行重建。</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8F731EDF-E4DE-7E74-7DCB-183625A33C5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09419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C615F-FCCF-2402-A51A-244EA8B453C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81EBE08-758E-3A98-3904-C80EA295FA49}"/>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4A44425B-7520-AF68-DDF4-BC9188DB0629}"/>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这里是目前的结果，将</a:t>
            </a:r>
            <a:r>
              <a:rPr lang="en-US" altLang="zh-CN" sz="1200" kern="1200" dirty="0">
                <a:solidFill>
                  <a:schemeClr val="tx1"/>
                </a:solidFill>
                <a:effectLst/>
                <a:latin typeface="+mn-lt"/>
                <a:ea typeface="+mn-ea"/>
                <a:cs typeface="+mn-cs"/>
              </a:rPr>
              <a:t>F-18</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Tc-99m</a:t>
            </a:r>
            <a:r>
              <a:rPr lang="zh-CN" altLang="en-US" sz="1200" kern="1200" dirty="0">
                <a:solidFill>
                  <a:schemeClr val="tx1"/>
                </a:solidFill>
                <a:effectLst/>
                <a:latin typeface="+mn-lt"/>
                <a:ea typeface="+mn-ea"/>
                <a:cs typeface="+mn-cs"/>
              </a:rPr>
              <a:t>分别灌注到两个腔室中。在重建的图像中，可以清楚地看到每个腔室中的核素分布，表明我们的系统具备进行</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同时成像能力。</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733BEF62-32D0-B987-E4AD-DC2645606BF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21782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70A13-B105-D403-5AB9-7C967FF22B1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201B451-DF09-EA03-7729-E3C909D84595}"/>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35E1BB6B-7F0E-71A7-6C94-C674E760B2E0}"/>
              </a:ext>
            </a:extLst>
          </p:cNvPr>
          <p:cNvSpPr>
            <a:spLocks noGrp="1"/>
          </p:cNvSpPr>
          <p:nvPr>
            <p:ph type="body" idx="1"/>
          </p:nvPr>
        </p:nvSpPr>
        <p:spPr/>
        <p:txBody>
          <a:bodyPr/>
          <a:lstStyle/>
          <a:p>
            <a:r>
              <a:rPr lang="zh-CN" altLang="en-US" sz="1200" kern="1200" dirty="0">
                <a:solidFill>
                  <a:schemeClr val="tx1"/>
                </a:solidFill>
                <a:effectLst/>
                <a:latin typeface="微软雅黑" panose="020B0503020204020204" pitchFamily="34" charset="-122"/>
                <a:ea typeface="微软雅黑" panose="020B0503020204020204" pitchFamily="34" charset="-122"/>
                <a:cs typeface="+mn-cs"/>
              </a:rPr>
              <a:t>首先，</a:t>
            </a:r>
            <a:r>
              <a:rPr lang="en-US" altLang="zh-CN" sz="1200" kern="1200" dirty="0">
                <a:solidFill>
                  <a:schemeClr val="tx1"/>
                </a:solidFill>
                <a:effectLst/>
                <a:latin typeface="微软雅黑" panose="020B0503020204020204" pitchFamily="34" charset="-122"/>
                <a:ea typeface="微软雅黑" panose="020B0503020204020204" pitchFamily="34" charset="-122"/>
                <a:cs typeface="+mn-cs"/>
              </a:rPr>
              <a:t>PET</a:t>
            </a:r>
            <a:r>
              <a:rPr lang="zh-CN" altLang="en-US" sz="1200" kern="1200" dirty="0">
                <a:solidFill>
                  <a:schemeClr val="tx1"/>
                </a:solidFill>
                <a:effectLst/>
                <a:latin typeface="微软雅黑" panose="020B0503020204020204" pitchFamily="34" charset="-122"/>
                <a:ea typeface="微软雅黑" panose="020B0503020204020204" pitchFamily="34" charset="-122"/>
                <a:cs typeface="+mn-cs"/>
              </a:rPr>
              <a:t>、</a:t>
            </a:r>
            <a:r>
              <a:rPr lang="en-US" altLang="zh-CN" sz="1200" kern="1200" dirty="0">
                <a:solidFill>
                  <a:schemeClr val="tx1"/>
                </a:solidFill>
                <a:effectLst/>
                <a:latin typeface="微软雅黑" panose="020B0503020204020204" pitchFamily="34" charset="-122"/>
                <a:ea typeface="微软雅黑" panose="020B0503020204020204" pitchFamily="34" charset="-122"/>
                <a:cs typeface="+mn-cs"/>
              </a:rPr>
              <a:t>SPECT</a:t>
            </a:r>
            <a:r>
              <a:rPr lang="zh-CN" altLang="en-US" sz="1200" kern="1200" dirty="0">
                <a:solidFill>
                  <a:schemeClr val="tx1"/>
                </a:solidFill>
                <a:effectLst/>
                <a:latin typeface="微软雅黑" panose="020B0503020204020204" pitchFamily="34" charset="-122"/>
                <a:ea typeface="微软雅黑" panose="020B0503020204020204" pitchFamily="34" charset="-122"/>
                <a:cs typeface="+mn-cs"/>
              </a:rPr>
              <a:t>，被广泛应用于肿瘤、癌症等重大疾病诊断。这两种成像方式各自有各自鲜明的特点，并且无法互相取代。例如，</a:t>
            </a:r>
            <a:r>
              <a:rPr lang="en-US" altLang="zh-CN" sz="1200" kern="1200" dirty="0">
                <a:solidFill>
                  <a:schemeClr val="tx1"/>
                </a:solidFill>
                <a:effectLst/>
                <a:latin typeface="微软雅黑" panose="020B0503020204020204" pitchFamily="34" charset="-122"/>
                <a:ea typeface="微软雅黑" panose="020B0503020204020204" pitchFamily="34" charset="-122"/>
                <a:cs typeface="+mn-cs"/>
              </a:rPr>
              <a:t>PET</a:t>
            </a:r>
            <a:r>
              <a:rPr lang="zh-CN" altLang="en-US" sz="1200" kern="1200" dirty="0">
                <a:solidFill>
                  <a:schemeClr val="tx1"/>
                </a:solidFill>
                <a:effectLst/>
                <a:latin typeface="微软雅黑" panose="020B0503020204020204" pitchFamily="34" charset="-122"/>
                <a:ea typeface="微软雅黑" panose="020B0503020204020204" pitchFamily="34" charset="-122"/>
                <a:cs typeface="+mn-cs"/>
              </a:rPr>
              <a:t>具有更高空间分辨率和灵敏度，</a:t>
            </a:r>
            <a:r>
              <a:rPr lang="en-US" altLang="zh-CN" sz="1200" kern="1200" dirty="0">
                <a:solidFill>
                  <a:schemeClr val="tx1"/>
                </a:solidFill>
                <a:effectLst/>
                <a:latin typeface="微软雅黑" panose="020B0503020204020204" pitchFamily="34" charset="-122"/>
                <a:ea typeface="微软雅黑" panose="020B0503020204020204" pitchFamily="34" charset="-122"/>
                <a:cs typeface="+mn-cs"/>
              </a:rPr>
              <a:t>SEPCT</a:t>
            </a:r>
            <a:r>
              <a:rPr lang="zh-CN" altLang="en-US" sz="1200" kern="1200" dirty="0">
                <a:solidFill>
                  <a:schemeClr val="tx1"/>
                </a:solidFill>
                <a:effectLst/>
                <a:latin typeface="微软雅黑" panose="020B0503020204020204" pitchFamily="34" charset="-122"/>
                <a:ea typeface="微软雅黑" panose="020B0503020204020204" pitchFamily="34" charset="-122"/>
                <a:cs typeface="+mn-cs"/>
              </a:rPr>
              <a:t>成像的核素更易获得，且半衰期长。</a:t>
            </a:r>
            <a:endParaRPr lang="en-US" altLang="zh-CN" sz="1200" kern="1200" dirty="0">
              <a:solidFill>
                <a:schemeClr val="tx1"/>
              </a:solidFill>
              <a:effectLst/>
              <a:latin typeface="微软雅黑" panose="020B0503020204020204" pitchFamily="34" charset="-122"/>
              <a:ea typeface="微软雅黑" panose="020B0503020204020204" pitchFamily="34" charset="-122"/>
              <a:cs typeface="+mn-cs"/>
            </a:endParaRPr>
          </a:p>
          <a:p>
            <a:endParaRPr lang="en-US" altLang="zh-CN" dirty="0"/>
          </a:p>
          <a:p>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是另一种重要的核医学成像方式。与</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类似，</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也能检测放射性示踪剂发射的伽马光子。主要区别在于，</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检测光子对，依赖两个探测点之间的线来确定示踪剂的位置。相比之下，</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检测单个伽马光子，因为单个光子的方向未知，需要在探测器前方放置准直器，以允许仅探测到目标方向的光子。
</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具有更高的空间分辨率和灵敏度。它能提供更清晰的图像。</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使用更容易获得的放射性核素，检查费用和设备成本都较低。这两种成像方法各有优势。所以它们不能互相替代。</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A3F75D28-B00F-8E58-A9A9-13468B54C0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81811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304DE-9545-392F-AEA7-BF12993E5C0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57608AE-AA3B-DF23-8EE2-6C1F9E0DF887}"/>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AEF862F1-AAB4-614B-7372-5B7B2D180FC1}"/>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综上所述，基于目前的结果，我们使用</a:t>
            </a:r>
            <a:r>
              <a:rPr lang="en-US" altLang="zh-CN" sz="1200" kern="1200" dirty="0">
                <a:solidFill>
                  <a:schemeClr val="tx1"/>
                </a:solidFill>
                <a:effectLst/>
                <a:latin typeface="+mn-lt"/>
                <a:ea typeface="+mn-ea"/>
                <a:cs typeface="+mn-cs"/>
              </a:rPr>
              <a:t>5*5cm2</a:t>
            </a:r>
            <a:r>
              <a:rPr lang="zh-CN" altLang="en-US" sz="1200" kern="1200" dirty="0">
                <a:solidFill>
                  <a:schemeClr val="tx1"/>
                </a:solidFill>
                <a:effectLst/>
                <a:latin typeface="+mn-lt"/>
                <a:ea typeface="+mn-ea"/>
                <a:cs typeface="+mn-cs"/>
              </a:rPr>
              <a:t>的小平板实现了三种模态成像能力的概念验证</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B4933865-232E-7DE3-0EDB-D5FDD420B0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52036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在取得已有结果后，我们进一步对探测器设计进行了优化，将顶层、中层晶体阵列进行了合并，并在顶部增加了光导，使得不同深度的</a:t>
            </a:r>
            <a:r>
              <a:rPr lang="en-US" altLang="zh-CN" dirty="0"/>
              <a:t>γ</a:t>
            </a:r>
            <a:r>
              <a:rPr lang="zh-CN" altLang="en-US" dirty="0"/>
              <a:t>闪烁光扩散程度不同，进而实现</a:t>
            </a:r>
            <a:r>
              <a:rPr lang="en-US" altLang="zh-CN" dirty="0"/>
              <a:t>DOI</a:t>
            </a:r>
            <a:r>
              <a:rPr lang="zh-CN" altLang="en-US" dirty="0"/>
              <a:t>分辨能力；此外考虑到</a:t>
            </a:r>
            <a:r>
              <a:rPr lang="en-US" altLang="zh-CN" dirty="0"/>
              <a:t>SPECT</a:t>
            </a:r>
            <a:r>
              <a:rPr lang="zh-CN" altLang="en-US" dirty="0"/>
              <a:t>探测器不需要使用过厚的晶体，因此将底层晶体厚度从</a:t>
            </a:r>
            <a:r>
              <a:rPr lang="en-US" altLang="zh-CN" dirty="0"/>
              <a:t>15mm</a:t>
            </a:r>
            <a:r>
              <a:rPr lang="zh-CN" altLang="en-US" dirty="0"/>
              <a:t>降低到了</a:t>
            </a:r>
            <a:r>
              <a:rPr lang="en-US" altLang="zh-CN" dirty="0"/>
              <a:t>10mm</a:t>
            </a:r>
            <a:r>
              <a:rPr lang="zh-CN" altLang="en-US" dirty="0"/>
              <a:t>。最终结果显示，无论在</a:t>
            </a:r>
            <a:r>
              <a:rPr lang="en-US" altLang="zh-CN" dirty="0"/>
              <a:t>DOI</a:t>
            </a:r>
            <a:r>
              <a:rPr lang="zh-CN" altLang="en-US" dirty="0"/>
              <a:t>分辨率还是在能量分辨率上，均获得良好提升。</a:t>
            </a: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85922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C416-ADBF-821E-D51D-6A528058C56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921DD75-EBF4-EC8B-3C62-3141FB7A1DF4}"/>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28439988-C6AE-9A41-3104-B14EA0CED55D}"/>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基于改进后的探测器，我们正在搭建一个更大面积的平板系统，平板尺寸为</a:t>
            </a:r>
            <a:r>
              <a:rPr lang="en-US" altLang="zh-CN" sz="1200" kern="1200" dirty="0">
                <a:solidFill>
                  <a:schemeClr val="tx1"/>
                </a:solidFill>
                <a:effectLst/>
                <a:latin typeface="+mn-lt"/>
                <a:ea typeface="+mn-ea"/>
                <a:cs typeface="+mn-cs"/>
              </a:rPr>
              <a:t>10×10cm2</a:t>
            </a:r>
            <a:r>
              <a:rPr lang="zh-CN" altLang="en-US" sz="1200" kern="1200" dirty="0">
                <a:solidFill>
                  <a:schemeClr val="tx1"/>
                </a:solidFill>
                <a:effectLst/>
                <a:latin typeface="+mn-lt"/>
                <a:ea typeface="+mn-ea"/>
                <a:cs typeface="+mn-cs"/>
              </a:rPr>
              <a:t>，包括</a:t>
            </a:r>
            <a:r>
              <a:rPr lang="en-US" altLang="zh-CN" sz="1200" kern="1200" dirty="0">
                <a:solidFill>
                  <a:schemeClr val="tx1"/>
                </a:solidFill>
                <a:effectLst/>
                <a:latin typeface="+mn-lt"/>
                <a:ea typeface="+mn-ea"/>
                <a:cs typeface="+mn-cs"/>
              </a:rPr>
              <a:t>4*4</a:t>
            </a:r>
            <a:r>
              <a:rPr lang="zh-CN" altLang="en-US" sz="1200" kern="1200" dirty="0">
                <a:solidFill>
                  <a:schemeClr val="tx1"/>
                </a:solidFill>
                <a:effectLst/>
                <a:latin typeface="+mn-lt"/>
                <a:ea typeface="+mn-ea"/>
                <a:cs typeface="+mn-cs"/>
              </a:rPr>
              <a:t>个探测器阵列，阵列中间的</a:t>
            </a:r>
            <a:r>
              <a:rPr lang="en-US" altLang="zh-CN" sz="1200" kern="1200" dirty="0">
                <a:solidFill>
                  <a:schemeClr val="tx1"/>
                </a:solidFill>
                <a:effectLst/>
                <a:latin typeface="+mn-lt"/>
                <a:ea typeface="+mn-ea"/>
                <a:cs typeface="+mn-cs"/>
              </a:rPr>
              <a:t>gap</a:t>
            </a:r>
            <a:r>
              <a:rPr lang="zh-CN" altLang="en-US" sz="1200" kern="1200" dirty="0">
                <a:solidFill>
                  <a:schemeClr val="tx1"/>
                </a:solidFill>
                <a:effectLst/>
                <a:latin typeface="+mn-lt"/>
                <a:ea typeface="+mn-ea"/>
                <a:cs typeface="+mn-cs"/>
              </a:rPr>
              <a:t>填充钨片，采用</a:t>
            </a:r>
            <a:r>
              <a:rPr lang="en-US" altLang="zh-CN" sz="1200" kern="1200" dirty="0" err="1">
                <a:solidFill>
                  <a:schemeClr val="tx1"/>
                </a:solidFill>
                <a:effectLst/>
                <a:latin typeface="+mn-lt"/>
                <a:ea typeface="+mn-ea"/>
                <a:cs typeface="+mn-cs"/>
              </a:rPr>
              <a:t>PETsys</a:t>
            </a:r>
            <a:r>
              <a:rPr lang="zh-CN" altLang="en-US" sz="1200" kern="1200" dirty="0">
                <a:solidFill>
                  <a:schemeClr val="tx1"/>
                </a:solidFill>
                <a:effectLst/>
                <a:latin typeface="+mn-lt"/>
                <a:ea typeface="+mn-ea"/>
                <a:cs typeface="+mn-cs"/>
              </a:rPr>
              <a:t>电子学读出。整个系统包括探测器模块，电源模块，时钟板，</a:t>
            </a:r>
            <a:r>
              <a:rPr lang="en-US" altLang="zh-CN" sz="1200" kern="1200" dirty="0">
                <a:solidFill>
                  <a:schemeClr val="tx1"/>
                </a:solidFill>
                <a:effectLst/>
                <a:latin typeface="+mn-lt"/>
                <a:ea typeface="+mn-ea"/>
                <a:cs typeface="+mn-cs"/>
              </a:rPr>
              <a:t>FEB/D</a:t>
            </a:r>
            <a:r>
              <a:rPr lang="zh-CN" altLang="en-US" sz="1200" kern="1200" dirty="0">
                <a:solidFill>
                  <a:schemeClr val="tx1"/>
                </a:solidFill>
                <a:effectLst/>
                <a:latin typeface="+mn-lt"/>
                <a:ea typeface="+mn-ea"/>
                <a:cs typeface="+mn-cs"/>
              </a:rPr>
              <a:t>，水冷系统。目前实现了</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模态的</a:t>
            </a:r>
            <a:r>
              <a:rPr lang="en-US" altLang="zh-CN" sz="1200" kern="1200" dirty="0">
                <a:solidFill>
                  <a:schemeClr val="tx1"/>
                </a:solidFill>
                <a:effectLst/>
                <a:latin typeface="+mn-lt"/>
                <a:ea typeface="+mn-ea"/>
                <a:cs typeface="+mn-cs"/>
              </a:rPr>
              <a:t>Na-22</a:t>
            </a:r>
            <a:r>
              <a:rPr lang="zh-CN" altLang="en-US" sz="1200" kern="1200" dirty="0">
                <a:solidFill>
                  <a:schemeClr val="tx1"/>
                </a:solidFill>
                <a:effectLst/>
                <a:latin typeface="+mn-lt"/>
                <a:ea typeface="+mn-ea"/>
                <a:cs typeface="+mn-cs"/>
              </a:rPr>
              <a:t>点源成像，更具体的测试目前还在进行中。</a:t>
            </a:r>
            <a:endParaRPr lang="en-US"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240A9A4D-7F37-7CB2-567E-61D4A755DC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465385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344FF-9907-840F-56F8-829EAA604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DC995-1091-460F-9EFC-0E196BBB0A54}"/>
              </a:ext>
            </a:extLst>
          </p:cNvPr>
          <p:cNvSpPr>
            <a:spLocks noGrp="1" noRot="1" noChangeAspect="1"/>
          </p:cNvSpPr>
          <p:nvPr>
            <p:ph type="sldImg"/>
          </p:nvPr>
        </p:nvSpPr>
        <p:spPr/>
        <p:txBody>
          <a:bodyPr/>
          <a:lstStyle/>
          <a:p>
            <a:endParaRPr lang="zh-CN" altLang="en-US"/>
          </a:p>
        </p:txBody>
      </p:sp>
      <p:sp>
        <p:nvSpPr>
          <p:cNvPr id="3" name="Notes Placeholder 2">
            <a:extLst>
              <a:ext uri="{FF2B5EF4-FFF2-40B4-BE49-F238E27FC236}">
                <a16:creationId xmlns:a16="http://schemas.microsoft.com/office/drawing/2014/main" id="{14A41CC2-1C30-30EA-0B3E-49C65614E344}"/>
              </a:ext>
            </a:extLst>
          </p:cNvPr>
          <p:cNvSpPr>
            <a:spLocks noGrp="1"/>
          </p:cNvSpPr>
          <p:nvPr>
            <p:ph type="body" idx="1"/>
          </p:nvPr>
        </p:nvSpPr>
        <p:spPr/>
        <p:txBody>
          <a:bodyPr/>
          <a:lstStyle/>
          <a:p>
            <a:r>
              <a:rPr lang="zh-CN" altLang="en-US" dirty="0"/>
              <a:t>这里展示了我们要开展的具体的进程，目前已完成了小平板原理样机研发和原理验证，并进行了一次探测器迭代，目前正在研发</a:t>
            </a:r>
            <a:r>
              <a:rPr lang="en-US" altLang="zh-CN" dirty="0"/>
              <a:t>10*10cm2</a:t>
            </a:r>
            <a:r>
              <a:rPr lang="zh-CN" altLang="en-US" dirty="0"/>
              <a:t>的样机，未来将研发更大面积的系统，并推动临床验证。</a:t>
            </a:r>
            <a:endParaRPr lang="en-US" dirty="0"/>
          </a:p>
        </p:txBody>
      </p:sp>
      <p:sp>
        <p:nvSpPr>
          <p:cNvPr id="4" name="Slide Number Placeholder 3">
            <a:extLst>
              <a:ext uri="{FF2B5EF4-FFF2-40B4-BE49-F238E27FC236}">
                <a16:creationId xmlns:a16="http://schemas.microsoft.com/office/drawing/2014/main" id="{99FE4977-210A-A9A9-45A2-154C2310EC0A}"/>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698193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最终总结一下。我们提出的这个系统有两个主要优势。首先：它真正是一体化的，只需要一套探测器。这意味着只需要单一模态的成本。但功能上，同时具备</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成像能力。</a:t>
            </a:r>
            <a:endParaRPr lang="en-US" altLang="zh-CN" sz="1200" kern="1200" dirty="0">
              <a:solidFill>
                <a:schemeClr val="tx1"/>
              </a:solidFill>
              <a:effectLst/>
              <a:latin typeface="+mn-lt"/>
              <a:ea typeface="+mn-ea"/>
              <a:cs typeface="+mn-cs"/>
            </a:endParaRPr>
          </a:p>
          <a:p>
            <a:r>
              <a:rPr lang="zh-CN" altLang="zh-CN" sz="1200" b="0" i="0" kern="1200" dirty="0">
                <a:solidFill>
                  <a:schemeClr val="tx1"/>
                </a:solidFill>
                <a:effectLst/>
                <a:latin typeface="+mn-lt"/>
                <a:ea typeface="+mn-ea"/>
                <a:cs typeface="+mn-cs"/>
              </a:rPr>
              <a:t>第二个优势是</a:t>
            </a:r>
            <a:r>
              <a:rPr lang="zh-CN" altLang="en-US" sz="1200" b="0" i="0" kern="1200" dirty="0">
                <a:solidFill>
                  <a:schemeClr val="tx1"/>
                </a:solidFill>
                <a:effectLst/>
                <a:latin typeface="+mn-lt"/>
                <a:ea typeface="+mn-ea"/>
                <a:cs typeface="+mn-cs"/>
              </a:rPr>
              <a:t>可以</a:t>
            </a:r>
            <a:r>
              <a:rPr lang="zh-CN" altLang="zh-CN" sz="1200" b="0" i="0" kern="1200" dirty="0">
                <a:solidFill>
                  <a:schemeClr val="tx1"/>
                </a:solidFill>
                <a:effectLst/>
                <a:latin typeface="+mn-lt"/>
                <a:ea typeface="+mn-ea"/>
                <a:cs typeface="+mn-cs"/>
              </a:rPr>
              <a:t>进行PET和SPECT</a:t>
            </a:r>
            <a:r>
              <a:rPr lang="zh-CN" altLang="en-US" sz="1200" b="0" i="0" kern="1200" dirty="0">
                <a:solidFill>
                  <a:schemeClr val="tx1"/>
                </a:solidFill>
                <a:effectLst/>
                <a:latin typeface="+mn-lt"/>
                <a:ea typeface="+mn-ea"/>
                <a:cs typeface="+mn-cs"/>
              </a:rPr>
              <a:t>同时</a:t>
            </a:r>
            <a:r>
              <a:rPr lang="zh-CN" altLang="zh-CN" sz="1200" b="0" i="0" kern="1200" dirty="0">
                <a:solidFill>
                  <a:schemeClr val="tx1"/>
                </a:solidFill>
                <a:effectLst/>
                <a:latin typeface="+mn-lt"/>
                <a:ea typeface="+mn-ea"/>
                <a:cs typeface="+mn-cs"/>
              </a:rPr>
              <a:t>成像。</a:t>
            </a:r>
            <a:r>
              <a:rPr lang="zh-CN" altLang="en-US" sz="1200" b="0" i="0" kern="1200" dirty="0">
                <a:solidFill>
                  <a:schemeClr val="tx1"/>
                </a:solidFill>
                <a:effectLst/>
                <a:latin typeface="+mn-lt"/>
                <a:ea typeface="+mn-ea"/>
                <a:cs typeface="+mn-cs"/>
              </a:rPr>
              <a:t>可以同时</a:t>
            </a:r>
            <a:r>
              <a:rPr lang="zh-CN" altLang="zh-CN" sz="1200" b="0" i="0" kern="1200" dirty="0">
                <a:solidFill>
                  <a:schemeClr val="tx1"/>
                </a:solidFill>
                <a:effectLst/>
                <a:latin typeface="+mn-lt"/>
                <a:ea typeface="+mn-ea"/>
                <a:cs typeface="+mn-cs"/>
              </a:rPr>
              <a:t>观察</a:t>
            </a:r>
            <a:r>
              <a:rPr lang="zh-CN" altLang="en-US" sz="1200" b="0" i="0" kern="1200" dirty="0">
                <a:solidFill>
                  <a:schemeClr val="tx1"/>
                </a:solidFill>
                <a:effectLst/>
                <a:latin typeface="+mn-lt"/>
                <a:ea typeface="+mn-ea"/>
                <a:cs typeface="+mn-cs"/>
              </a:rPr>
              <a:t>两种生物过程，对</a:t>
            </a:r>
            <a:r>
              <a:rPr lang="zh-CN" altLang="zh-CN" sz="1200" b="0" i="0" kern="1200" dirty="0">
                <a:solidFill>
                  <a:schemeClr val="tx1"/>
                </a:solidFill>
                <a:effectLst/>
                <a:latin typeface="+mn-lt"/>
                <a:ea typeface="+mn-ea"/>
                <a:cs typeface="+mn-cs"/>
              </a:rPr>
              <a:t>疾病有更深入的理解。</a:t>
            </a:r>
            <a:r>
              <a:rPr lang="zh-CN" altLang="en-US" sz="1200" b="0" i="0" kern="1200" dirty="0">
                <a:solidFill>
                  <a:schemeClr val="tx1"/>
                </a:solidFill>
                <a:effectLst/>
                <a:latin typeface="+mn-lt"/>
                <a:ea typeface="+mn-ea"/>
                <a:cs typeface="+mn-cs"/>
              </a:rPr>
              <a:t>此外还可以使原本难以兼容的探针组合起来，缩短疗程</a:t>
            </a:r>
            <a:endParaRPr lang="zh-CN"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79794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1828800" rtl="0" eaLnBrk="1" fontAlgn="auto" latinLnBrk="0" hangingPunct="1">
              <a:lnSpc>
                <a:spcPct val="100000"/>
              </a:lnSpc>
              <a:spcBef>
                <a:spcPts val="0"/>
              </a:spcBef>
              <a:spcAft>
                <a:spcPts val="0"/>
              </a:spcAft>
              <a:buClrTx/>
              <a:buSzTx/>
              <a:buFontTx/>
              <a:buNone/>
              <a:tabLst/>
              <a:defRPr/>
            </a:pPr>
            <a:fld id="{EEF4D777-4ED2-4E0D-93BA-5EE263F7AAC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18288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945745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altLang="zh-CN" sz="1200" kern="1200" dirty="0">
                <a:solidFill>
                  <a:schemeClr val="tx1"/>
                </a:solidFill>
                <a:effectLst/>
                <a:latin typeface="微软雅黑" panose="020B0503020204020204" pitchFamily="34" charset="-122"/>
                <a:ea typeface="微软雅黑" panose="020B0503020204020204" pitchFamily="34" charset="-122"/>
                <a:cs typeface="+mn-cs"/>
              </a:rPr>
              <a:t>30s</a:t>
            </a:r>
          </a:p>
          <a:p>
            <a:r>
              <a:rPr lang="zh-CN" altLang="en-US" dirty="0"/>
              <a:t>首先，</a:t>
            </a:r>
            <a:r>
              <a:rPr lang="en-US" altLang="zh-CN" dirty="0"/>
              <a:t>PET</a:t>
            </a:r>
            <a:r>
              <a:rPr lang="zh-CN" altLang="en-US" dirty="0"/>
              <a:t>和</a:t>
            </a:r>
            <a:r>
              <a:rPr lang="en-US" altLang="zh-CN" dirty="0"/>
              <a:t>SPECT</a:t>
            </a:r>
            <a:r>
              <a:rPr lang="zh-CN" altLang="en-US" dirty="0"/>
              <a:t>两种成像技术被广泛应用于肿瘤等重大疾病诊断。</a:t>
            </a:r>
            <a:r>
              <a:rPr lang="zh-CN" altLang="en-US" b="1" dirty="0"/>
              <a:t>如果能够同时进行</a:t>
            </a:r>
            <a:r>
              <a:rPr lang="en-US" altLang="zh-CN" b="1" dirty="0"/>
              <a:t>PET</a:t>
            </a:r>
            <a:r>
              <a:rPr lang="zh-CN" altLang="en-US" b="1" dirty="0"/>
              <a:t>和</a:t>
            </a:r>
            <a:r>
              <a:rPr lang="en-US" altLang="zh-CN" b="1" dirty="0"/>
              <a:t>SPECT</a:t>
            </a:r>
            <a:r>
              <a:rPr lang="zh-CN" altLang="en-US" b="1" dirty="0"/>
              <a:t>成像</a:t>
            </a:r>
            <a:r>
              <a:rPr lang="zh-CN" altLang="en-US" dirty="0"/>
              <a:t>，就可以提供更多互补信息，提高疾病诊断能力，例如用于骨髓瘤和帕金森疾病的诊断。然而，由于两者成像原理存在根本差异，目前很难集成在同一套系统中，也尚无成熟可用的临床设备。</a:t>
            </a:r>
            <a:endParaRPr lang="en-US" altLang="zh-CN" sz="1200" kern="1200" dirty="0">
              <a:solidFill>
                <a:schemeClr val="tx1"/>
              </a:solidFill>
              <a:effectLst/>
              <a:latin typeface="微软雅黑" panose="020B0503020204020204" pitchFamily="34" charset="-122"/>
              <a:ea typeface="微软雅黑" panose="020B0503020204020204" pitchFamily="34" charset="-122"/>
              <a:cs typeface="+mn-cs"/>
            </a:endParaRPr>
          </a:p>
          <a:p>
            <a:endParaRPr lang="en-US" altLang="zh-CN" sz="1200" kern="1200" dirty="0">
              <a:solidFill>
                <a:schemeClr val="tx1"/>
              </a:solidFill>
              <a:effectLst/>
              <a:latin typeface="微软雅黑" panose="020B0503020204020204" pitchFamily="34" charset="-122"/>
              <a:ea typeface="微软雅黑" panose="020B0503020204020204" pitchFamily="34" charset="-122"/>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144E2-752C-B52C-67EC-84F85990C16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8856367-8F11-42DF-7F2E-F373B0435BC7}"/>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94D95616-E6F9-5A0C-2091-FC3A9DADF3BA}"/>
              </a:ext>
            </a:extLst>
          </p:cNvPr>
          <p:cNvSpPr>
            <a:spLocks noGrp="1"/>
          </p:cNvSpPr>
          <p:nvPr>
            <p:ph type="body" idx="1"/>
          </p:nvPr>
        </p:nvSpPr>
        <p:spPr/>
        <p:txBody>
          <a:bodyPr/>
          <a:lstStyle/>
          <a:p>
            <a:r>
              <a:rPr lang="en-US" altLang="zh-CN" b="1" dirty="0"/>
              <a:t>After assembling the detector</a:t>
            </a:r>
            <a:r>
              <a:rPr lang="en-US" altLang="zh-CN" dirty="0"/>
              <a:t>, we first evaluated its performance. Here, we show the layer discrimination performance for PET.</a:t>
            </a:r>
          </a:p>
          <a:p>
            <a:r>
              <a:rPr lang="en-US" altLang="zh-CN" dirty="0"/>
              <a:t>As illustrated in the top-left figure, we performed side scanning of the proposed detector using a coincidence collimation method, with scanning depths of 2.5, 9.5, 15, 20, and 25 mm. We obtained flood images at each depth. The first two depths correspond to the SCV region, while the others belong to the SD region.</a:t>
            </a:r>
          </a:p>
          <a:p>
            <a:r>
              <a:rPr lang="en-US" altLang="zh-CN" b="1" dirty="0"/>
              <a:t>Using these data</a:t>
            </a:r>
            <a:r>
              <a:rPr lang="en-US" altLang="zh-CN" dirty="0"/>
              <a:t>, we trained a convolutional neural network, or CNN, to predict the DOI layer. Finally, we successfully distinguished  PET events originating from both the SCV and SD regions.</a:t>
            </a:r>
          </a:p>
          <a:p>
            <a:endParaRPr lang="en-US" altLang="zh-CN" dirty="0"/>
          </a:p>
          <a:p>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latin typeface="Arial" panose="020B0604020202020204" pitchFamily="34" charset="0"/>
              <a:cs typeface="Times New Roman" panose="02020603050405020304" pitchFamily="18" charset="0"/>
            </a:endParaRPr>
          </a:p>
        </p:txBody>
      </p:sp>
      <p:sp>
        <p:nvSpPr>
          <p:cNvPr id="4" name="灯片编号占位符 3">
            <a:extLst>
              <a:ext uri="{FF2B5EF4-FFF2-40B4-BE49-F238E27FC236}">
                <a16:creationId xmlns:a16="http://schemas.microsoft.com/office/drawing/2014/main" id="{59103413-1E39-F4EC-6D38-ED13D940F49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49293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F0162-2039-6A6A-FB36-E0F58DC3B33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A9C8B31-A747-C1FD-B1E8-D14F85D86337}"/>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5ECDD261-66CA-EACC-AD2B-66D7D656046B}"/>
              </a:ext>
            </a:extLst>
          </p:cNvPr>
          <p:cNvSpPr>
            <a:spLocks noGrp="1"/>
          </p:cNvSpPr>
          <p:nvPr>
            <p:ph type="body" idx="1"/>
          </p:nvPr>
        </p:nvSpPr>
        <p:spPr/>
        <p:txBody>
          <a:bodyPr/>
          <a:lstStyle/>
          <a:p>
            <a:r>
              <a:rPr lang="zh-CN" altLang="en-US" dirty="0"/>
              <a:t>然后评估在</a:t>
            </a:r>
            <a:r>
              <a:rPr lang="en-US" altLang="zh-CN" dirty="0"/>
              <a:t>PET</a:t>
            </a:r>
            <a:r>
              <a:rPr lang="zh-CN" altLang="en-US" dirty="0"/>
              <a:t>方面的各个方面性能。</a:t>
            </a:r>
            <a:r>
              <a:rPr lang="en-US" altLang="zh-CN" dirty="0"/>
              <a:t>DOI</a:t>
            </a:r>
            <a:r>
              <a:rPr lang="zh-CN" altLang="en-US" dirty="0"/>
              <a:t>分层性能，使用片状晶体作为符合探测器和</a:t>
            </a:r>
            <a:r>
              <a:rPr lang="en-US" altLang="zh-CN" dirty="0"/>
              <a:t>Na-22</a:t>
            </a:r>
            <a:r>
              <a:rPr lang="zh-CN" altLang="en-US" dirty="0"/>
              <a:t>源开展了侧面符合实验，采集了不同深度的数据，然后通过卷积神经网络，将事件分为两层。即“准直器”和“</a:t>
            </a:r>
            <a:r>
              <a:rPr lang="en-US" altLang="zh-CN" dirty="0"/>
              <a:t>SPECT</a:t>
            </a:r>
            <a:r>
              <a:rPr lang="zh-CN" altLang="en-US" dirty="0"/>
              <a:t>探测器”，进一步测量在</a:t>
            </a:r>
            <a:r>
              <a:rPr lang="en-US" altLang="zh-CN" dirty="0"/>
              <a:t>SPECT</a:t>
            </a:r>
            <a:r>
              <a:rPr lang="zh-CN" altLang="en-US" dirty="0"/>
              <a:t>探测器内部</a:t>
            </a:r>
            <a:r>
              <a:rPr lang="en-US" altLang="zh-CN" dirty="0"/>
              <a:t>DOI</a:t>
            </a:r>
            <a:r>
              <a:rPr lang="zh-CN" altLang="en-US" dirty="0"/>
              <a:t>分辨率为</a:t>
            </a:r>
            <a:r>
              <a:rPr lang="en-US" altLang="zh-CN" dirty="0"/>
              <a:t>2.42mm</a:t>
            </a:r>
            <a:r>
              <a:rPr lang="zh-CN" altLang="en-US" dirty="0"/>
              <a:t>。紧接着使用时间校正算法，获得了</a:t>
            </a:r>
            <a:r>
              <a:rPr lang="en-US" altLang="zh-CN" dirty="0"/>
              <a:t>353 </a:t>
            </a:r>
            <a:r>
              <a:rPr lang="en-US" altLang="zh-CN" dirty="0" err="1"/>
              <a:t>ps</a:t>
            </a:r>
            <a:r>
              <a:rPr lang="zh-CN" altLang="en-US" dirty="0"/>
              <a:t>的</a:t>
            </a:r>
            <a:r>
              <a:rPr lang="en-US" altLang="zh-CN" dirty="0"/>
              <a:t>TOF</a:t>
            </a:r>
            <a:r>
              <a:rPr lang="zh-CN" altLang="en-US" dirty="0"/>
              <a:t>分辨率。虽然相较于脑</a:t>
            </a:r>
            <a:r>
              <a:rPr lang="en-US" altLang="zh-CN" dirty="0"/>
              <a:t>PET</a:t>
            </a:r>
            <a:r>
              <a:rPr lang="zh-CN" altLang="en-US" dirty="0"/>
              <a:t>探测器，有下降，但是依然保持了良好的</a:t>
            </a:r>
            <a:r>
              <a:rPr lang="en-US" altLang="zh-CN" dirty="0"/>
              <a:t>TOF</a:t>
            </a:r>
            <a:r>
              <a:rPr lang="zh-CN" altLang="en-US" dirty="0"/>
              <a:t>分辨率。</a:t>
            </a:r>
            <a:endParaRPr lang="en-US" altLang="zh-CN" dirty="0"/>
          </a:p>
        </p:txBody>
      </p:sp>
      <p:sp>
        <p:nvSpPr>
          <p:cNvPr id="4" name="灯片编号占位符 3">
            <a:extLst>
              <a:ext uri="{FF2B5EF4-FFF2-40B4-BE49-F238E27FC236}">
                <a16:creationId xmlns:a16="http://schemas.microsoft.com/office/drawing/2014/main" id="{6838FE59-DE7E-D56A-D534-1053D2AD505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8882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F289F-CF40-9E4A-0D51-C32BCC98900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A16F373-90F0-63A6-3588-EE9AD6897DE8}"/>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F15BFEEC-22F3-FC6B-AA13-BE37F3F522A8}"/>
              </a:ext>
            </a:extLst>
          </p:cNvPr>
          <p:cNvSpPr>
            <a:spLocks noGrp="1"/>
          </p:cNvSpPr>
          <p:nvPr>
            <p:ph type="body" idx="1"/>
          </p:nvPr>
        </p:nvSpPr>
        <p:spPr/>
        <p:txBody>
          <a:bodyPr/>
          <a:lstStyle/>
          <a:p>
            <a:r>
              <a:rPr lang="en-US" altLang="zh-CN" dirty="0"/>
              <a:t>When it comes to SPECT imaging, the most important thing is to accurately pick out the SD events. Why? Because if SD events get mixed up with SCV events, those SCV events haven't been collimated — they're basically uncollimated events. And that would seriously contaminate the SPECT image and ruin the reconstruction quality. Here's the tricky part: more than 95% of all detected events are actually SCV events. So even if just a tiny fraction of them are mistakenly classified as SD events, it would be disastrous for the SD data quality.</a:t>
            </a:r>
          </a:p>
          <a:p>
            <a:endParaRPr lang="en-US" altLang="zh-CN" dirty="0"/>
          </a:p>
          <a:p>
            <a:r>
              <a:rPr lang="en-US" altLang="zh-CN" dirty="0"/>
              <a:t>Technically speaking, this is the most challenging step. So we came up with a rigorous event selection and screening process.</a:t>
            </a:r>
          </a:p>
          <a:p>
            <a:endParaRPr lang="en-US" altLang="zh-CN" dirty="0"/>
          </a:p>
          <a:p>
            <a:r>
              <a:rPr lang="en-US" altLang="zh-CN" dirty="0"/>
              <a:t>Step one: We start by collecting the decoded map of all detected events — a mix of both SCV and SD events. Because the crystal sizes in the SCV and SD regions are different, they show different patterns in the decoded map. The SCV events appear as clear 32-by-32 dots. And right in between every four dots, there's a small dot — that's the SD event. So we draw a mask around each small dot — 16 by 16 masks in total — and pick out the events inside each mask. This gives us an initial selection of SD events.</a:t>
            </a:r>
          </a:p>
          <a:p>
            <a:endParaRPr lang="en-US" altLang="zh-CN" dirty="0"/>
          </a:p>
          <a:p>
            <a:r>
              <a:rPr lang="en-US" altLang="zh-CN" dirty="0"/>
              <a:t>Step two: For these initially selected SD events, we look at their Pmax histogram. Pmax is the maximum energy detected among all MPPC pixels. This parameter reflects the light distribution — the closer to the MPPC, the larger the Pmax value. Since the SD region is closer to the MPPC than the SCV region, SD events should have larger Pmax values. In the histogram, we see two peaks: the right peak corresponds to SD events, and the left peak corresponds to SCV events that fell inside the mask. So we set a threshold between the two peaks to further filter out the real SD events.</a:t>
            </a:r>
          </a:p>
          <a:p>
            <a:endParaRPr lang="en-US" altLang="zh-CN" dirty="0"/>
          </a:p>
          <a:p>
            <a:r>
              <a:rPr lang="en-US" altLang="zh-CN" dirty="0"/>
              <a:t>Step three: Finally, some photons may enter the SD region from the side of the crystal. Those are bad events too — they'll mess up the SD data quality. So we use a 2D map of DOI versus energy. On this map, side-entry events and true SD events fall into different regions. We then select the SD events in the lower-right region.</a:t>
            </a:r>
          </a:p>
          <a:p>
            <a:endParaRPr lang="en-US" altLang="zh-CN" dirty="0"/>
          </a:p>
          <a:p>
            <a:r>
              <a:rPr lang="en-US" altLang="zh-CN" dirty="0"/>
              <a:t>So after three rounds of filtering — first mask, then Pmax, then DOI-energy — we finally achieve accurate selection of SD events. It's like panning for gold in sand. And getting this step right is absolutely critical for making SPECT imaging possible.</a:t>
            </a:r>
          </a:p>
          <a:p>
            <a:endParaRPr lang="en-US" altLang="zh-CN" dirty="0">
              <a:latin typeface="Arial" panose="020B0604020202020204" pitchFamily="34" charset="0"/>
              <a:cs typeface="Times New Roman" panose="02020603050405020304" pitchFamily="18" charset="0"/>
            </a:endParaRPr>
          </a:p>
          <a:p>
            <a:endParaRPr lang="en-US" altLang="zh-CN" dirty="0">
              <a:latin typeface="Arial" panose="020B0604020202020204" pitchFamily="34" charset="0"/>
              <a:cs typeface="Times New Roman" panose="02020603050405020304" pitchFamily="18" charset="0"/>
            </a:endParaRPr>
          </a:p>
          <a:p>
            <a:endParaRPr lang="en-US" altLang="zh-CN" dirty="0">
              <a:latin typeface="Arial" panose="020B0604020202020204" pitchFamily="34" charset="0"/>
              <a:cs typeface="Times New Roman" panose="02020603050405020304" pitchFamily="18" charset="0"/>
            </a:endParaRPr>
          </a:p>
          <a:p>
            <a:r>
              <a:rPr lang="zh-CN" altLang="en-US" dirty="0">
                <a:latin typeface="Arial" panose="020B0604020202020204" pitchFamily="34" charset="0"/>
                <a:cs typeface="Times New Roman" panose="02020603050405020304" pitchFamily="18" charset="0"/>
              </a:rPr>
              <a:t>在</a:t>
            </a:r>
            <a:r>
              <a:rPr lang="en-US" altLang="zh-CN" dirty="0">
                <a:latin typeface="Arial" panose="020B0604020202020204" pitchFamily="34" charset="0"/>
                <a:cs typeface="Times New Roman" panose="02020603050405020304" pitchFamily="18" charset="0"/>
              </a:rPr>
              <a:t>SPECT</a:t>
            </a:r>
            <a:r>
              <a:rPr lang="zh-CN" altLang="en-US" dirty="0">
                <a:latin typeface="Arial" panose="020B0604020202020204" pitchFamily="34" charset="0"/>
                <a:cs typeface="Times New Roman" panose="02020603050405020304" pitchFamily="18" charset="0"/>
              </a:rPr>
              <a:t>方面，准确筛选出</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事件是最为重要的一件事，因为如果</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事件中混有</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事件，那么这些</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事件属于未被准直的事件，也就是说，会给</a:t>
            </a:r>
            <a:r>
              <a:rPr lang="en-US" altLang="zh-CN" dirty="0">
                <a:latin typeface="Arial" panose="020B0604020202020204" pitchFamily="34" charset="0"/>
                <a:cs typeface="Times New Roman" panose="02020603050405020304" pitchFamily="18" charset="0"/>
              </a:rPr>
              <a:t>SPECT</a:t>
            </a:r>
            <a:r>
              <a:rPr lang="zh-CN" altLang="en-US" dirty="0">
                <a:latin typeface="Arial" panose="020B0604020202020204" pitchFamily="34" charset="0"/>
                <a:cs typeface="Times New Roman" panose="02020603050405020304" pitchFamily="18" charset="0"/>
              </a:rPr>
              <a:t>成像带来很严重污染，严重影响重建质量。需要注意的是，大部分被探测到的事件，</a:t>
            </a:r>
            <a:r>
              <a:rPr lang="en-US" altLang="zh-CN" dirty="0">
                <a:latin typeface="Arial" panose="020B0604020202020204" pitchFamily="34" charset="0"/>
                <a:cs typeface="Times New Roman" panose="02020603050405020304" pitchFamily="18" charset="0"/>
              </a:rPr>
              <a:t>&gt;95%</a:t>
            </a:r>
            <a:r>
              <a:rPr lang="zh-CN" altLang="en-US" dirty="0">
                <a:latin typeface="Arial" panose="020B0604020202020204" pitchFamily="34" charset="0"/>
                <a:cs typeface="Times New Roman" panose="02020603050405020304" pitchFamily="18" charset="0"/>
              </a:rPr>
              <a:t>，都是</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事件。也就是说，哪怕很小一部分事件被错认为是</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事件，都会对</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事件的数据治疗带来灾难性的影像。</a:t>
            </a:r>
            <a:endParaRPr lang="en-US" altLang="zh-CN" dirty="0">
              <a:latin typeface="Arial" panose="020B0604020202020204" pitchFamily="34" charset="0"/>
              <a:cs typeface="Times New Roman" panose="02020603050405020304" pitchFamily="18" charset="0"/>
            </a:endParaRPr>
          </a:p>
          <a:p>
            <a:endParaRPr lang="en-US" altLang="zh-CN" dirty="0">
              <a:latin typeface="Arial" panose="020B0604020202020204" pitchFamily="34" charset="0"/>
              <a:cs typeface="Times New Roman" panose="02020603050405020304" pitchFamily="18" charset="0"/>
            </a:endParaRPr>
          </a:p>
          <a:p>
            <a:r>
              <a:rPr lang="zh-CN" altLang="en-US" dirty="0">
                <a:latin typeface="Arial" panose="020B0604020202020204" pitchFamily="34" charset="0"/>
                <a:cs typeface="Times New Roman" panose="02020603050405020304" pitchFamily="18" charset="0"/>
              </a:rPr>
              <a:t>从技术的角度，这是最有挑战性的一步。为此，我们提出了一套严谨的事件筛选甄别流程：</a:t>
            </a:r>
            <a:endParaRPr lang="en-US" altLang="zh-CN" dirty="0">
              <a:latin typeface="Arial" panose="020B0604020202020204" pitchFamily="34" charset="0"/>
              <a:cs typeface="Times New Roman" panose="02020603050405020304" pitchFamily="18" charset="0"/>
            </a:endParaRPr>
          </a:p>
          <a:p>
            <a:r>
              <a:rPr lang="zh-CN" altLang="en-US" dirty="0">
                <a:latin typeface="Arial" panose="020B0604020202020204" pitchFamily="34" charset="0"/>
                <a:cs typeface="Times New Roman" panose="02020603050405020304" pitchFamily="18" charset="0"/>
              </a:rPr>
              <a:t>首先，我们采集到混合了</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和</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事件，即所有探测事件的解码图。由于</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和</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区域晶体大小不同，在解码图中展现了不同的</a:t>
            </a:r>
            <a:r>
              <a:rPr lang="en-US" altLang="zh-CN" dirty="0">
                <a:latin typeface="Arial" panose="020B0604020202020204" pitchFamily="34" charset="0"/>
                <a:cs typeface="Times New Roman" panose="02020603050405020304" pitchFamily="18" charset="0"/>
              </a:rPr>
              <a:t>pattern</a:t>
            </a:r>
            <a:r>
              <a:rPr lang="zh-CN" altLang="en-US" dirty="0">
                <a:latin typeface="Arial" panose="020B0604020202020204" pitchFamily="34" charset="0"/>
                <a:cs typeface="Times New Roman" panose="02020603050405020304" pitchFamily="18" charset="0"/>
              </a:rPr>
              <a:t>，其中</a:t>
            </a:r>
            <a:r>
              <a:rPr lang="en-US" altLang="zh-CN" dirty="0">
                <a:latin typeface="Arial" panose="020B0604020202020204" pitchFamily="34" charset="0"/>
                <a:cs typeface="Times New Roman" panose="02020603050405020304" pitchFamily="18" charset="0"/>
              </a:rPr>
              <a:t>SCV </a:t>
            </a:r>
            <a:r>
              <a:rPr lang="zh-CN" altLang="en-US" dirty="0">
                <a:latin typeface="Arial" panose="020B0604020202020204" pitchFamily="34" charset="0"/>
                <a:cs typeface="Times New Roman" panose="02020603050405020304" pitchFamily="18" charset="0"/>
              </a:rPr>
              <a:t>事件是明显的</a:t>
            </a:r>
            <a:r>
              <a:rPr lang="en-US" altLang="zh-CN" dirty="0">
                <a:latin typeface="Arial" panose="020B0604020202020204" pitchFamily="34" charset="0"/>
                <a:cs typeface="Times New Roman" panose="02020603050405020304" pitchFamily="18" charset="0"/>
              </a:rPr>
              <a:t>32x32 </a:t>
            </a:r>
            <a:r>
              <a:rPr lang="zh-CN" altLang="en-US" dirty="0">
                <a:latin typeface="Arial" panose="020B0604020202020204" pitchFamily="34" charset="0"/>
                <a:cs typeface="Times New Roman" panose="02020603050405020304" pitchFamily="18" charset="0"/>
              </a:rPr>
              <a:t>的点，而每四个点中间，有一个小点，对应</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区域探测到的事件。我们通过对每一个小店画一个</a:t>
            </a:r>
            <a:r>
              <a:rPr lang="en-US" altLang="zh-CN" dirty="0">
                <a:latin typeface="Arial" panose="020B0604020202020204" pitchFamily="34" charset="0"/>
                <a:cs typeface="Times New Roman" panose="02020603050405020304" pitchFamily="18" charset="0"/>
              </a:rPr>
              <a:t>mask</a:t>
            </a:r>
            <a:r>
              <a:rPr lang="zh-CN" altLang="en-US" dirty="0">
                <a:latin typeface="Arial" panose="020B0604020202020204" pitchFamily="34" charset="0"/>
                <a:cs typeface="Times New Roman" panose="02020603050405020304" pitchFamily="18" charset="0"/>
              </a:rPr>
              <a:t>，总共画</a:t>
            </a:r>
            <a:r>
              <a:rPr lang="en-US" altLang="zh-CN" dirty="0">
                <a:latin typeface="Arial" panose="020B0604020202020204" pitchFamily="34" charset="0"/>
                <a:cs typeface="Times New Roman" panose="02020603050405020304" pitchFamily="18" charset="0"/>
              </a:rPr>
              <a:t>16x16</a:t>
            </a:r>
            <a:r>
              <a:rPr lang="zh-CN" altLang="en-US" dirty="0">
                <a:latin typeface="Arial" panose="020B0604020202020204" pitchFamily="34" charset="0"/>
                <a:cs typeface="Times New Roman" panose="02020603050405020304" pitchFamily="18" charset="0"/>
              </a:rPr>
              <a:t>个区域，并挑出这个区域的事件，这一步是对</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事件的初步筛选；</a:t>
            </a:r>
            <a:endParaRPr lang="en-US" altLang="zh-CN" dirty="0">
              <a:latin typeface="Arial" panose="020B0604020202020204" pitchFamily="34" charset="0"/>
              <a:cs typeface="Times New Roman" panose="02020603050405020304" pitchFamily="18" charset="0"/>
            </a:endParaRPr>
          </a:p>
          <a:p>
            <a:endParaRPr lang="en-US" altLang="zh-CN" dirty="0">
              <a:latin typeface="Arial" panose="020B0604020202020204" pitchFamily="34" charset="0"/>
              <a:cs typeface="Times New Roman" panose="02020603050405020304" pitchFamily="18" charset="0"/>
            </a:endParaRPr>
          </a:p>
          <a:p>
            <a:r>
              <a:rPr lang="zh-CN" altLang="en-US" dirty="0">
                <a:latin typeface="Arial" panose="020B0604020202020204" pitchFamily="34" charset="0"/>
                <a:cs typeface="Times New Roman" panose="02020603050405020304" pitchFamily="18" charset="0"/>
              </a:rPr>
              <a:t>然后，对这些初步筛选的</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事件，我们统计出这些事件的</a:t>
            </a:r>
            <a:r>
              <a:rPr lang="en-US" altLang="zh-CN" dirty="0">
                <a:latin typeface="Arial" panose="020B0604020202020204" pitchFamily="34" charset="0"/>
                <a:cs typeface="Times New Roman" panose="02020603050405020304" pitchFamily="18" charset="0"/>
              </a:rPr>
              <a:t>Pmax</a:t>
            </a:r>
            <a:r>
              <a:rPr lang="zh-CN" altLang="en-US" dirty="0">
                <a:latin typeface="Arial" panose="020B0604020202020204" pitchFamily="34" charset="0"/>
                <a:cs typeface="Times New Roman" panose="02020603050405020304" pitchFamily="18" charset="0"/>
              </a:rPr>
              <a:t>的</a:t>
            </a:r>
            <a:r>
              <a:rPr lang="en-US" altLang="zh-CN" dirty="0">
                <a:latin typeface="Arial" panose="020B0604020202020204" pitchFamily="34" charset="0"/>
                <a:cs typeface="Times New Roman" panose="02020603050405020304" pitchFamily="18" charset="0"/>
              </a:rPr>
              <a:t>histogram</a:t>
            </a:r>
            <a:r>
              <a:rPr lang="zh-CN" altLang="en-US" dirty="0">
                <a:latin typeface="Arial" panose="020B0604020202020204" pitchFamily="34" charset="0"/>
                <a:cs typeface="Times New Roman" panose="02020603050405020304" pitchFamily="18" charset="0"/>
              </a:rPr>
              <a:t>图，</a:t>
            </a:r>
            <a:r>
              <a:rPr lang="en-US" altLang="zh-CN" dirty="0">
                <a:latin typeface="Arial" panose="020B0604020202020204" pitchFamily="34" charset="0"/>
                <a:cs typeface="Times New Roman" panose="02020603050405020304" pitchFamily="18" charset="0"/>
              </a:rPr>
              <a:t>Pmax</a:t>
            </a:r>
            <a:r>
              <a:rPr lang="zh-CN" altLang="en-US" dirty="0">
                <a:latin typeface="Arial" panose="020B0604020202020204" pitchFamily="34" charset="0"/>
                <a:cs typeface="Times New Roman" panose="02020603050405020304" pitchFamily="18" charset="0"/>
              </a:rPr>
              <a:t>是指</a:t>
            </a:r>
            <a:r>
              <a:rPr lang="en-US" altLang="zh-CN" dirty="0">
                <a:latin typeface="Arial" panose="020B0604020202020204" pitchFamily="34" charset="0"/>
                <a:cs typeface="Times New Roman" panose="02020603050405020304" pitchFamily="18" charset="0"/>
              </a:rPr>
              <a:t>MPPC</a:t>
            </a:r>
            <a:r>
              <a:rPr lang="zh-CN" altLang="en-US" dirty="0">
                <a:latin typeface="Arial" panose="020B0604020202020204" pitchFamily="34" charset="0"/>
                <a:cs typeface="Times New Roman" panose="02020603050405020304" pitchFamily="18" charset="0"/>
              </a:rPr>
              <a:t>像素中最大探测到的能量，这个参数反映了光分布，越靠近</a:t>
            </a:r>
            <a:r>
              <a:rPr lang="en-US" altLang="zh-CN" dirty="0">
                <a:latin typeface="Arial" panose="020B0604020202020204" pitchFamily="34" charset="0"/>
                <a:cs typeface="Times New Roman" panose="02020603050405020304" pitchFamily="18" charset="0"/>
              </a:rPr>
              <a:t>MPPC</a:t>
            </a:r>
            <a:r>
              <a:rPr lang="zh-CN" altLang="en-US" dirty="0">
                <a:latin typeface="Arial" panose="020B0604020202020204" pitchFamily="34" charset="0"/>
                <a:cs typeface="Times New Roman" panose="02020603050405020304" pitchFamily="18" charset="0"/>
              </a:rPr>
              <a:t>，</a:t>
            </a:r>
            <a:r>
              <a:rPr lang="en-US" altLang="zh-CN" dirty="0" err="1">
                <a:latin typeface="Arial" panose="020B0604020202020204" pitchFamily="34" charset="0"/>
                <a:cs typeface="Times New Roman" panose="02020603050405020304" pitchFamily="18" charset="0"/>
              </a:rPr>
              <a:t>pmax</a:t>
            </a:r>
            <a:r>
              <a:rPr lang="zh-CN" altLang="en-US" dirty="0">
                <a:latin typeface="Arial" panose="020B0604020202020204" pitchFamily="34" charset="0"/>
                <a:cs typeface="Times New Roman" panose="02020603050405020304" pitchFamily="18" charset="0"/>
              </a:rPr>
              <a:t>值越大，对应到这里，</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比</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区域更靠近</a:t>
            </a:r>
            <a:r>
              <a:rPr lang="en-US" altLang="zh-CN" dirty="0">
                <a:latin typeface="Arial" panose="020B0604020202020204" pitchFamily="34" charset="0"/>
                <a:cs typeface="Times New Roman" panose="02020603050405020304" pitchFamily="18" charset="0"/>
              </a:rPr>
              <a:t>MPPC</a:t>
            </a:r>
            <a:r>
              <a:rPr lang="zh-CN" altLang="en-US" dirty="0">
                <a:latin typeface="Arial" panose="020B0604020202020204" pitchFamily="34" charset="0"/>
                <a:cs typeface="Times New Roman" panose="02020603050405020304" pitchFamily="18" charset="0"/>
              </a:rPr>
              <a:t>，所以</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事件的</a:t>
            </a:r>
            <a:r>
              <a:rPr lang="en-US" altLang="zh-CN" dirty="0">
                <a:latin typeface="Arial" panose="020B0604020202020204" pitchFamily="34" charset="0"/>
                <a:cs typeface="Times New Roman" panose="02020603050405020304" pitchFamily="18" charset="0"/>
              </a:rPr>
              <a:t>Pmax</a:t>
            </a:r>
            <a:r>
              <a:rPr lang="zh-CN" altLang="en-US" dirty="0">
                <a:latin typeface="Arial" panose="020B0604020202020204" pitchFamily="34" charset="0"/>
                <a:cs typeface="Times New Roman" panose="02020603050405020304" pitchFamily="18" charset="0"/>
              </a:rPr>
              <a:t>值应该更大；从图中，我们可以看到两个峰，其中右边对应</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事件，而左边对应落在</a:t>
            </a:r>
            <a:r>
              <a:rPr lang="en-US" altLang="zh-CN" dirty="0">
                <a:latin typeface="Arial" panose="020B0604020202020204" pitchFamily="34" charset="0"/>
                <a:cs typeface="Times New Roman" panose="02020603050405020304" pitchFamily="18" charset="0"/>
              </a:rPr>
              <a:t>mask</a:t>
            </a:r>
            <a:r>
              <a:rPr lang="zh-CN" altLang="en-US" dirty="0">
                <a:latin typeface="Arial" panose="020B0604020202020204" pitchFamily="34" charset="0"/>
                <a:cs typeface="Times New Roman" panose="02020603050405020304" pitchFamily="18" charset="0"/>
              </a:rPr>
              <a:t>区域内的</a:t>
            </a:r>
            <a:r>
              <a:rPr lang="en-US" altLang="zh-CN" dirty="0">
                <a:latin typeface="Arial" panose="020B0604020202020204" pitchFamily="34" charset="0"/>
                <a:cs typeface="Times New Roman" panose="02020603050405020304" pitchFamily="18" charset="0"/>
              </a:rPr>
              <a:t>SCV</a:t>
            </a:r>
            <a:r>
              <a:rPr lang="zh-CN" altLang="en-US" dirty="0">
                <a:latin typeface="Arial" panose="020B0604020202020204" pitchFamily="34" charset="0"/>
                <a:cs typeface="Times New Roman" panose="02020603050405020304" pitchFamily="18" charset="0"/>
              </a:rPr>
              <a:t>事件。我们在两个峰之间设置阈值，进一步筛选出更准确的</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a:t>
            </a:r>
            <a:endParaRPr lang="en-US" altLang="zh-CN" dirty="0">
              <a:latin typeface="Arial" panose="020B0604020202020204" pitchFamily="34" charset="0"/>
              <a:cs typeface="Times New Roman" panose="02020603050405020304" pitchFamily="18" charset="0"/>
            </a:endParaRPr>
          </a:p>
          <a:p>
            <a:endParaRPr lang="en-US" altLang="zh-CN" dirty="0">
              <a:latin typeface="Arial" panose="020B0604020202020204" pitchFamily="34" charset="0"/>
              <a:cs typeface="Times New Roman" panose="02020603050405020304" pitchFamily="18" charset="0"/>
            </a:endParaRPr>
          </a:p>
          <a:p>
            <a:r>
              <a:rPr lang="zh-CN" altLang="en-US" dirty="0">
                <a:latin typeface="Arial" panose="020B0604020202020204" pitchFamily="34" charset="0"/>
                <a:cs typeface="Times New Roman" panose="02020603050405020304" pitchFamily="18" charset="0"/>
              </a:rPr>
              <a:t>最后，由于一部分光子也可能从晶体的侧面入射到</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区域，这也是坏事件，会污染</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数据质量。我们进一步用</a:t>
            </a:r>
            <a:r>
              <a:rPr lang="en-US" altLang="zh-CN" dirty="0">
                <a:latin typeface="Arial" panose="020B0604020202020204" pitchFamily="34" charset="0"/>
                <a:cs typeface="Times New Roman" panose="02020603050405020304" pitchFamily="18" charset="0"/>
              </a:rPr>
              <a:t>DOI</a:t>
            </a:r>
            <a:r>
              <a:rPr lang="zh-CN" altLang="en-US" dirty="0">
                <a:latin typeface="Arial" panose="020B0604020202020204" pitchFamily="34" charset="0"/>
                <a:cs typeface="Times New Roman" panose="02020603050405020304" pitchFamily="18" charset="0"/>
              </a:rPr>
              <a:t>和能量测量的二维图，可以看到这些侧入射事件和</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事件落在了不同的区域。我们进一步筛选出右下区域的</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a:t>
            </a:r>
            <a:endParaRPr lang="en-US" altLang="zh-CN" dirty="0">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dirty="0">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latin typeface="Arial" panose="020B0604020202020204" pitchFamily="34" charset="0"/>
                <a:cs typeface="Times New Roman" panose="02020603050405020304" pitchFamily="18" charset="0"/>
              </a:rPr>
              <a:t>最终，经过了三步筛选，</a:t>
            </a:r>
            <a:r>
              <a:rPr lang="en-US" altLang="zh-CN" dirty="0">
                <a:latin typeface="Arial" panose="020B0604020202020204" pitchFamily="34" charset="0"/>
                <a:cs typeface="Times New Roman" panose="02020603050405020304" pitchFamily="18" charset="0"/>
              </a:rPr>
              <a:t>1-Mask</a:t>
            </a:r>
            <a:r>
              <a:rPr lang="zh-CN" altLang="en-US" dirty="0">
                <a:latin typeface="Arial" panose="020B0604020202020204" pitchFamily="34" charset="0"/>
                <a:cs typeface="Times New Roman" panose="02020603050405020304" pitchFamily="18" charset="0"/>
              </a:rPr>
              <a:t>、</a:t>
            </a:r>
            <a:r>
              <a:rPr lang="en-US" altLang="zh-CN" dirty="0">
                <a:latin typeface="Arial" panose="020B0604020202020204" pitchFamily="34" charset="0"/>
                <a:cs typeface="Times New Roman" panose="02020603050405020304" pitchFamily="18" charset="0"/>
              </a:rPr>
              <a:t>2-Pmax</a:t>
            </a:r>
            <a:r>
              <a:rPr lang="zh-CN" altLang="en-US" dirty="0">
                <a:latin typeface="Arial" panose="020B0604020202020204" pitchFamily="34" charset="0"/>
                <a:cs typeface="Times New Roman" panose="02020603050405020304" pitchFamily="18" charset="0"/>
              </a:rPr>
              <a:t>、</a:t>
            </a:r>
            <a:r>
              <a:rPr lang="en-US" altLang="zh-CN" dirty="0">
                <a:latin typeface="Arial" panose="020B0604020202020204" pitchFamily="34" charset="0"/>
                <a:cs typeface="Times New Roman" panose="02020603050405020304" pitchFamily="18" charset="0"/>
              </a:rPr>
              <a:t>3-DOI-</a:t>
            </a:r>
            <a:r>
              <a:rPr lang="zh-CN" altLang="en-US" dirty="0">
                <a:latin typeface="Arial" panose="020B0604020202020204" pitchFamily="34" charset="0"/>
                <a:cs typeface="Times New Roman" panose="02020603050405020304" pitchFamily="18" charset="0"/>
              </a:rPr>
              <a:t>能量，我们最终实现了对</a:t>
            </a:r>
            <a:r>
              <a:rPr lang="en-US" altLang="zh-CN" dirty="0">
                <a:latin typeface="Arial" panose="020B0604020202020204" pitchFamily="34" charset="0"/>
                <a:cs typeface="Times New Roman" panose="02020603050405020304" pitchFamily="18" charset="0"/>
              </a:rPr>
              <a:t>SD</a:t>
            </a:r>
            <a:r>
              <a:rPr lang="zh-CN" altLang="en-US" dirty="0">
                <a:latin typeface="Arial" panose="020B0604020202020204" pitchFamily="34" charset="0"/>
                <a:cs typeface="Times New Roman" panose="02020603050405020304" pitchFamily="18" charset="0"/>
              </a:rPr>
              <a:t>事件的精确筛选，就好像在沙子里淘金。这一步的准确实现，是后续实现</a:t>
            </a:r>
            <a:r>
              <a:rPr lang="en-US" altLang="zh-CN" dirty="0">
                <a:latin typeface="Arial" panose="020B0604020202020204" pitchFamily="34" charset="0"/>
                <a:cs typeface="Times New Roman" panose="02020603050405020304" pitchFamily="18" charset="0"/>
              </a:rPr>
              <a:t>SPECT</a:t>
            </a:r>
            <a:r>
              <a:rPr lang="zh-CN" altLang="en-US" dirty="0">
                <a:latin typeface="Arial" panose="020B0604020202020204" pitchFamily="34" charset="0"/>
                <a:cs typeface="Times New Roman" panose="02020603050405020304" pitchFamily="18" charset="0"/>
              </a:rPr>
              <a:t>成像的关键。</a:t>
            </a:r>
          </a:p>
        </p:txBody>
      </p:sp>
      <p:sp>
        <p:nvSpPr>
          <p:cNvPr id="4" name="灯片编号占位符 3">
            <a:extLst>
              <a:ext uri="{FF2B5EF4-FFF2-40B4-BE49-F238E27FC236}">
                <a16:creationId xmlns:a16="http://schemas.microsoft.com/office/drawing/2014/main" id="{1BD55BD5-EE6E-2123-7580-5EE42C18A9F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09715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从设备供应情况来看，中国仍然远远落后于发达国家。在中国，每百万人中</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或</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保有量不到一台，与美国有</a:t>
            </a:r>
            <a:r>
              <a:rPr lang="en-US" altLang="zh-CN" sz="1200" kern="1200" dirty="0">
                <a:solidFill>
                  <a:schemeClr val="tx1"/>
                </a:solidFill>
                <a:effectLst/>
                <a:latin typeface="+mn-lt"/>
                <a:ea typeface="+mn-ea"/>
                <a:cs typeface="+mn-cs"/>
              </a:rPr>
              <a:t>10</a:t>
            </a:r>
            <a:r>
              <a:rPr lang="zh-CN" altLang="en-US" sz="1200" kern="1200" dirty="0">
                <a:solidFill>
                  <a:schemeClr val="tx1"/>
                </a:solidFill>
                <a:effectLst/>
                <a:latin typeface="+mn-lt"/>
                <a:ea typeface="+mn-ea"/>
                <a:cs typeface="+mn-cs"/>
              </a:rPr>
              <a:t>倍和</a:t>
            </a:r>
            <a:r>
              <a:rPr lang="en-US" altLang="zh-CN" sz="1200" kern="1200" dirty="0">
                <a:solidFill>
                  <a:schemeClr val="tx1"/>
                </a:solidFill>
                <a:effectLst/>
                <a:latin typeface="+mn-lt"/>
                <a:ea typeface="+mn-ea"/>
                <a:cs typeface="+mn-cs"/>
              </a:rPr>
              <a:t>65</a:t>
            </a:r>
            <a:r>
              <a:rPr lang="zh-CN" altLang="en-US" sz="1200" kern="1200" dirty="0">
                <a:solidFill>
                  <a:schemeClr val="tx1"/>
                </a:solidFill>
                <a:effectLst/>
                <a:latin typeface="+mn-lt"/>
                <a:ea typeface="+mn-ea"/>
                <a:cs typeface="+mn-cs"/>
              </a:rPr>
              <a:t>倍的差距。在三级医院中，只有</a:t>
            </a:r>
            <a:r>
              <a:rPr lang="en-US" altLang="zh-CN" sz="1200" kern="1200" dirty="0">
                <a:solidFill>
                  <a:schemeClr val="tx1"/>
                </a:solidFill>
                <a:effectLst/>
                <a:latin typeface="+mn-lt"/>
                <a:ea typeface="+mn-ea"/>
                <a:cs typeface="+mn-cs"/>
              </a:rPr>
              <a:t>15%</a:t>
            </a:r>
            <a:r>
              <a:rPr lang="zh-CN" altLang="en-US" sz="1200" kern="1200" dirty="0">
                <a:solidFill>
                  <a:schemeClr val="tx1"/>
                </a:solidFill>
                <a:effectLst/>
                <a:latin typeface="+mn-lt"/>
                <a:ea typeface="+mn-ea"/>
                <a:cs typeface="+mn-cs"/>
              </a:rPr>
              <a:t>到和</a:t>
            </a:r>
            <a:r>
              <a:rPr lang="en-US" altLang="zh-CN" sz="1200" kern="1200" dirty="0">
                <a:solidFill>
                  <a:schemeClr val="tx1"/>
                </a:solidFill>
                <a:effectLst/>
                <a:latin typeface="+mn-lt"/>
                <a:ea typeface="+mn-ea"/>
                <a:cs typeface="+mn-cs"/>
              </a:rPr>
              <a:t>18%</a:t>
            </a:r>
            <a:r>
              <a:rPr lang="zh-CN" altLang="en-US" sz="1200" kern="1200" dirty="0">
                <a:solidFill>
                  <a:schemeClr val="tx1"/>
                </a:solidFill>
                <a:effectLst/>
                <a:latin typeface="+mn-lt"/>
                <a:ea typeface="+mn-ea"/>
                <a:cs typeface="+mn-cs"/>
              </a:rPr>
              <a:t>的医院能进行</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扫描。整体呈现核医学资源缺乏现状。</a:t>
            </a:r>
            <a:endParaRPr lang="en-US" altLang="zh-C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从设备供应情况来看，中国仍然远远落后于发达国家。在中国，每百万人中</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或</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不到一台。相比之下，美国有</a:t>
            </a:r>
            <a:r>
              <a:rPr lang="en-US" altLang="zh-CN" sz="1200" kern="1200" dirty="0">
                <a:solidFill>
                  <a:schemeClr val="tx1"/>
                </a:solidFill>
                <a:effectLst/>
                <a:latin typeface="+mn-lt"/>
                <a:ea typeface="+mn-ea"/>
                <a:cs typeface="+mn-cs"/>
              </a:rPr>
              <a:t>5.4 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48 SPECT</a:t>
            </a:r>
            <a:r>
              <a:rPr lang="zh-CN" altLang="en-US" sz="1200" kern="1200" dirty="0">
                <a:solidFill>
                  <a:schemeClr val="tx1"/>
                </a:solidFill>
                <a:effectLst/>
                <a:latin typeface="+mn-lt"/>
                <a:ea typeface="+mn-ea"/>
                <a:cs typeface="+mn-cs"/>
              </a:rPr>
              <a:t>。这相当于</a:t>
            </a:r>
            <a:r>
              <a:rPr lang="en-US" altLang="zh-CN" sz="1200" kern="1200" dirty="0">
                <a:solidFill>
                  <a:schemeClr val="tx1"/>
                </a:solidFill>
                <a:effectLst/>
                <a:latin typeface="+mn-lt"/>
                <a:ea typeface="+mn-ea"/>
                <a:cs typeface="+mn-cs"/>
              </a:rPr>
              <a:t>10</a:t>
            </a:r>
            <a:r>
              <a:rPr lang="zh-CN" altLang="en-US" sz="1200" kern="1200" dirty="0">
                <a:solidFill>
                  <a:schemeClr val="tx1"/>
                </a:solidFill>
                <a:effectLst/>
                <a:latin typeface="+mn-lt"/>
                <a:ea typeface="+mn-ea"/>
                <a:cs typeface="+mn-cs"/>
              </a:rPr>
              <a:t>倍和</a:t>
            </a:r>
            <a:r>
              <a:rPr lang="en-US" altLang="zh-CN" sz="1200" kern="1200" dirty="0">
                <a:solidFill>
                  <a:schemeClr val="tx1"/>
                </a:solidFill>
                <a:effectLst/>
                <a:latin typeface="+mn-lt"/>
                <a:ea typeface="+mn-ea"/>
                <a:cs typeface="+mn-cs"/>
              </a:rPr>
              <a:t>60</a:t>
            </a:r>
            <a:r>
              <a:rPr lang="zh-CN" altLang="en-US" sz="1200" kern="1200" dirty="0">
                <a:solidFill>
                  <a:schemeClr val="tx1"/>
                </a:solidFill>
                <a:effectLst/>
                <a:latin typeface="+mn-lt"/>
                <a:ea typeface="+mn-ea"/>
                <a:cs typeface="+mn-cs"/>
              </a:rPr>
              <a:t>倍的差距。
在中国近</a:t>
            </a:r>
            <a:r>
              <a:rPr lang="en-US" altLang="zh-CN" sz="1200" kern="1200" dirty="0">
                <a:solidFill>
                  <a:schemeClr val="tx1"/>
                </a:solidFill>
                <a:effectLst/>
                <a:latin typeface="+mn-lt"/>
                <a:ea typeface="+mn-ea"/>
                <a:cs typeface="+mn-cs"/>
              </a:rPr>
              <a:t>4000</a:t>
            </a:r>
            <a:r>
              <a:rPr lang="zh-CN" altLang="en-US" sz="1200" kern="1200" dirty="0">
                <a:solidFill>
                  <a:schemeClr val="tx1"/>
                </a:solidFill>
                <a:effectLst/>
                <a:latin typeface="+mn-lt"/>
                <a:ea typeface="+mn-ea"/>
                <a:cs typeface="+mn-cs"/>
              </a:rPr>
              <a:t>家三级医院中，只有</a:t>
            </a:r>
            <a:r>
              <a:rPr lang="en-US" altLang="zh-CN" sz="1200" kern="1200" dirty="0">
                <a:solidFill>
                  <a:schemeClr val="tx1"/>
                </a:solidFill>
                <a:effectLst/>
                <a:latin typeface="+mn-lt"/>
                <a:ea typeface="+mn-ea"/>
                <a:cs typeface="+mn-cs"/>
              </a:rPr>
              <a:t>15%</a:t>
            </a:r>
            <a:r>
              <a:rPr lang="zh-CN" altLang="en-US" sz="1200" kern="1200" dirty="0">
                <a:solidFill>
                  <a:schemeClr val="tx1"/>
                </a:solidFill>
                <a:effectLst/>
                <a:latin typeface="+mn-lt"/>
                <a:ea typeface="+mn-ea"/>
                <a:cs typeface="+mn-cs"/>
              </a:rPr>
              <a:t>到</a:t>
            </a:r>
            <a:r>
              <a:rPr lang="en-US" altLang="zh-CN" sz="1200" kern="1200" dirty="0">
                <a:solidFill>
                  <a:schemeClr val="tx1"/>
                </a:solidFill>
                <a:effectLst/>
                <a:latin typeface="+mn-lt"/>
                <a:ea typeface="+mn-ea"/>
                <a:cs typeface="+mn-cs"/>
              </a:rPr>
              <a:t>18%</a:t>
            </a:r>
            <a:r>
              <a:rPr lang="zh-CN" altLang="en-US" sz="1200" kern="1200" dirty="0">
                <a:solidFill>
                  <a:schemeClr val="tx1"/>
                </a:solidFill>
                <a:effectLst/>
                <a:latin typeface="+mn-lt"/>
                <a:ea typeface="+mn-ea"/>
                <a:cs typeface="+mn-cs"/>
              </a:rPr>
              <a:t>的人能进行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或</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扫描。而对于超过一万家二级医院来说，它们基本上没有诊断能力。</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a:defRPr/>
            </a:pPr>
            <a:fld id="{7D9DD230-D432-498F-B498-7967177184D7}" type="slidenum">
              <a:rPr lang="zh-CN" altLang="en-US" smtClean="0"/>
              <a:pPr>
                <a:defRPr/>
              </a:pPr>
              <a:t>3</a:t>
            </a:fld>
            <a:endParaRPr lang="zh-CN" altLang="en-US"/>
          </a:p>
        </p:txBody>
      </p:sp>
    </p:spTree>
    <p:extLst>
      <p:ext uri="{BB962C8B-B14F-4D97-AF65-F5344CB8AC3E}">
        <p14:creationId xmlns:p14="http://schemas.microsoft.com/office/powerpoint/2010/main" val="33070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4153C-59F5-7CB2-5FD0-FBC5303FB353}"/>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C2F9153-D990-03FB-1AC3-E239D5B57631}"/>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A4EC9691-05B2-5AF5-A01D-41C667EE585F}"/>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因此，为解决这些不足，国家八部委发布了中长期发展规划。提出一县一科目标。意味着在这个领域内 存在巨大的市场机会。</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DF109A8A-BF7F-ECA7-81A3-AECA06D7DD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902404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D9F6-10E1-1C6B-EA28-E2C349FDA04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FFE3388-162F-A754-A539-2C3765A01B81}"/>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18D3BB5F-19CB-8014-0F96-693C7E1B5E00}"/>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但是这仍面临着诸多挑战。</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的费用均在在千万量级，高昂的价格阻碍了仪器的广泛应用。</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B7405F29-C4A9-B793-555B-DF335174C9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F4D777-4ED2-4E0D-93BA-5EE263F7AAC3}"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429334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另外，传统的核医学设备，一次只能对一种核素成像。而双核素成像则能够提供多维度、互补的病理特征。在肿瘤诊断、神经系统疾病、心血管疾病等方面具有重要应用价值，例如，它可以在肿瘤学中区分肿瘤与炎症。</a:t>
            </a:r>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在神经系统疾病中，评估脑血流和多巴胺水平，在心血管疾病中，评估心肌灌注和代谢。因此，双核素同时成像对于疾病诊断等方面具有重要价值。</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94145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4854B-8DF2-B80F-99B6-BB7A6F9DE74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9A4639D-4F67-0F5B-B4DC-B18B208FF4E7}"/>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52D3CE79-F155-4DB6-1139-8697FEC43AA4}"/>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目前已经有许多工作对双核素成像进行了研究。但是现有的方法通常只适用于特殊的核素。此外，核素之间经常相互干扰，导致图像质量下降。到目前为止，距离临床实践还不可行。</a:t>
            </a:r>
            <a:endParaRPr lang="en-US"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257F811A-110B-D600-D3C8-FFBEFA4967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D83D1-7259-4B09-B1C7-9211765CB50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28098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此前，我们已经研发了一台脑专用</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设备，在该设备中，使用了双层晶体阵列的探测器。进一步我们考虑能否对这个探测器进行改进，使它也能适用于</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成像。这样就能够降低设备成本，也能够进行双核素成像。</a:t>
            </a:r>
            <a:endParaRPr lang="en-US" altLang="zh-CN" b="0" i="1" dirty="0"/>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63064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3A481-FD3D-5410-A868-FF45AF34C80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491C40D-0C54-6EC2-1D26-09ABF5EC6F7B}"/>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1D0361C5-8244-9008-C1FB-20F51DEBEF33}"/>
              </a:ext>
            </a:extLst>
          </p:cNvPr>
          <p:cNvSpPr>
            <a:spLocks noGrp="1"/>
          </p:cNvSpPr>
          <p:nvPr>
            <p:ph type="body" idx="1"/>
          </p:nvPr>
        </p:nvSpPr>
        <p:spPr/>
        <p:txBody>
          <a:bodyPr/>
          <a:lstStyle/>
          <a:p>
            <a:r>
              <a:rPr lang="zh-CN" altLang="en-US" sz="1200" kern="1200" dirty="0">
                <a:solidFill>
                  <a:schemeClr val="tx1"/>
                </a:solidFill>
                <a:effectLst/>
                <a:latin typeface="+mn-lt"/>
                <a:ea typeface="+mn-ea"/>
                <a:cs typeface="+mn-cs"/>
              </a:rPr>
              <a:t>这里展示改进后的探测器，包含三层晶体阵列，中间使用光导隔开。与脑</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探测器相似，顶层和中层仍使用较小的晶体，底层使用较大的晶体。关键变化在于：在上部区域进行钻孔，形成平行孔准直器。我们称之为“</a:t>
            </a:r>
            <a:r>
              <a:rPr lang="en-US" altLang="zh-CN" sz="1200" dirty="0">
                <a:latin typeface="Arial" panose="020B0604020202020204" pitchFamily="34" charset="0"/>
                <a:ea typeface="微软雅黑" panose="020B0503020204020204" pitchFamily="34" charset="-122"/>
                <a:cs typeface="Arial" panose="020B0604020202020204" pitchFamily="34" charset="0"/>
              </a:rPr>
              <a:t>scintillator-as-collimator volume </a:t>
            </a:r>
            <a:r>
              <a:rPr lang="zh-CN" altLang="en-US" sz="1200" kern="1200" dirty="0">
                <a:solidFill>
                  <a:schemeClr val="tx1"/>
                </a:solidFill>
                <a:effectLst/>
                <a:latin typeface="+mn-lt"/>
                <a:ea typeface="+mn-ea"/>
                <a:cs typeface="+mn-cs"/>
              </a:rPr>
              <a:t>”，简称</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。下半部分区域则起到</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探测器的作用，我们称之为</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
通过这种设计，可以在一个探测器中获得两个功能。对于</a:t>
            </a:r>
            <a:r>
              <a:rPr lang="en-US" altLang="zh-CN" sz="1200" kern="1200" dirty="0">
                <a:solidFill>
                  <a:schemeClr val="tx1"/>
                </a:solidFill>
                <a:effectLst/>
                <a:latin typeface="+mn-lt"/>
                <a:ea typeface="+mn-ea"/>
                <a:cs typeface="+mn-cs"/>
              </a:rPr>
              <a:t>SPECT</a:t>
            </a:r>
            <a:r>
              <a:rPr lang="zh-CN" altLang="en-US" sz="1200" kern="1200" dirty="0">
                <a:solidFill>
                  <a:schemeClr val="tx1"/>
                </a:solidFill>
                <a:effectLst/>
                <a:latin typeface="+mn-lt"/>
                <a:ea typeface="+mn-ea"/>
                <a:cs typeface="+mn-cs"/>
              </a:rPr>
              <a:t>成像：</a:t>
            </a:r>
            <a:r>
              <a:rPr lang="en-US" altLang="zh-CN" sz="1200" kern="1200" dirty="0">
                <a:solidFill>
                  <a:schemeClr val="tx1"/>
                </a:solidFill>
                <a:effectLst/>
                <a:latin typeface="+mn-lt"/>
                <a:ea typeface="+mn-ea"/>
                <a:cs typeface="+mn-cs"/>
              </a:rPr>
              <a:t>SCV</a:t>
            </a:r>
            <a:r>
              <a:rPr lang="zh-CN" altLang="en-US" sz="1200" kern="1200" dirty="0">
                <a:solidFill>
                  <a:schemeClr val="tx1"/>
                </a:solidFill>
                <a:effectLst/>
                <a:latin typeface="+mn-lt"/>
                <a:ea typeface="+mn-ea"/>
                <a:cs typeface="+mn-cs"/>
              </a:rPr>
              <a:t>会对</a:t>
            </a:r>
            <a:r>
              <a:rPr lang="en-US" altLang="zh-CN" sz="1200" kern="1200" dirty="0">
                <a:solidFill>
                  <a:schemeClr val="tx1"/>
                </a:solidFill>
                <a:effectLst/>
                <a:latin typeface="+mn-lt"/>
                <a:ea typeface="+mn-ea"/>
                <a:cs typeface="+mn-cs"/>
              </a:rPr>
              <a:t>γ</a:t>
            </a:r>
            <a:r>
              <a:rPr lang="zh-CN" altLang="en-US" sz="1200" kern="1200" dirty="0">
                <a:solidFill>
                  <a:schemeClr val="tx1"/>
                </a:solidFill>
                <a:effectLst/>
                <a:latin typeface="+mn-lt"/>
                <a:ea typeface="+mn-ea"/>
                <a:cs typeface="+mn-cs"/>
              </a:rPr>
              <a:t>光子进行准直，然后在</a:t>
            </a:r>
            <a:r>
              <a:rPr lang="en-US" altLang="zh-CN" sz="1200" kern="1200" dirty="0">
                <a:solidFill>
                  <a:schemeClr val="tx1"/>
                </a:solidFill>
                <a:effectLst/>
                <a:latin typeface="+mn-lt"/>
                <a:ea typeface="+mn-ea"/>
                <a:cs typeface="+mn-cs"/>
              </a:rPr>
              <a:t>SD</a:t>
            </a:r>
            <a:r>
              <a:rPr lang="zh-CN" altLang="en-US" sz="1200" kern="1200" dirty="0">
                <a:solidFill>
                  <a:schemeClr val="tx1"/>
                </a:solidFill>
                <a:effectLst/>
                <a:latin typeface="+mn-lt"/>
                <a:ea typeface="+mn-ea"/>
                <a:cs typeface="+mn-cs"/>
              </a:rPr>
              <a:t>中进行探测。对于</a:t>
            </a:r>
            <a:r>
              <a:rPr lang="en-US" altLang="zh-CN" sz="1200" kern="1200" dirty="0">
                <a:solidFill>
                  <a:schemeClr val="tx1"/>
                </a:solidFill>
                <a:effectLst/>
                <a:latin typeface="+mn-lt"/>
                <a:ea typeface="+mn-ea"/>
                <a:cs typeface="+mn-cs"/>
              </a:rPr>
              <a:t>PET</a:t>
            </a:r>
            <a:r>
              <a:rPr lang="zh-CN" altLang="en-US" sz="1200" kern="1200" dirty="0">
                <a:solidFill>
                  <a:schemeClr val="tx1"/>
                </a:solidFill>
                <a:effectLst/>
                <a:latin typeface="+mn-lt"/>
                <a:ea typeface="+mn-ea"/>
                <a:cs typeface="+mn-cs"/>
              </a:rPr>
              <a:t>成像：整个探测器都可以直接探测伽马光子。
</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04BF5EE4-ADDB-4818-09E7-5F37D038D20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D9DD230-D432-498F-B498-7967177184D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64256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062771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2120834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2563765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406400" y="1016001"/>
            <a:ext cx="11379200" cy="5271295"/>
          </a:xfrm>
        </p:spPr>
        <p:txBody>
          <a:bodyPr/>
          <a:lstStyle>
            <a:lvl1pPr marL="342900" indent="-342900">
              <a:buFont typeface="Wingdings" panose="05000000000000000000" pitchFamily="2" charset="2"/>
              <a:buChar char="Ø"/>
              <a:defRPr sz="2800">
                <a:solidFill>
                  <a:schemeClr val="tx1"/>
                </a:solidFill>
              </a:defRPr>
            </a:lvl1pPr>
            <a:lvl2pPr marL="685800" indent="-228600">
              <a:buFont typeface="Wingdings" panose="05000000000000000000" pitchFamily="2" charset="2"/>
              <a:buChar char="Ø"/>
              <a:defRPr sz="2000">
                <a:solidFill>
                  <a:schemeClr val="tx1"/>
                </a:solidFill>
              </a:defRPr>
            </a:lvl2pPr>
            <a:lvl3pPr marL="1371600" indent="-457200">
              <a:buFont typeface="Wingdings" panose="05000000000000000000" pitchFamily="2" charset="2"/>
              <a:buChar char="ü"/>
              <a:defRPr sz="1600">
                <a:solidFill>
                  <a:schemeClr val="tx1"/>
                </a:solidFill>
              </a:defRPr>
            </a:lvl3pPr>
          </a:lstStyle>
          <a:p>
            <a:pPr lvl="0"/>
            <a:r>
              <a:rPr lang="zh-CN" altLang="en-US" dirty="0"/>
              <a:t>单击此处编辑母版文本样式</a:t>
            </a:r>
          </a:p>
          <a:p>
            <a:pPr lvl="1"/>
            <a:r>
              <a:rPr lang="zh-CN" altLang="en-US" dirty="0"/>
              <a:t>第二级</a:t>
            </a:r>
          </a:p>
          <a:p>
            <a:pPr lvl="2"/>
            <a:r>
              <a:rPr lang="zh-CN" altLang="en-US" dirty="0"/>
              <a:t>第三级</a:t>
            </a:r>
          </a:p>
        </p:txBody>
      </p:sp>
      <p:sp>
        <p:nvSpPr>
          <p:cNvPr id="5" name="Slide Number Placeholder 5"/>
          <p:cNvSpPr>
            <a:spLocks noGrp="1"/>
          </p:cNvSpPr>
          <p:nvPr>
            <p:ph type="sldNum" sz="quarter" idx="10"/>
          </p:nvPr>
        </p:nvSpPr>
        <p:spPr>
          <a:xfrm>
            <a:off x="9042400" y="6353177"/>
            <a:ext cx="2743200" cy="365125"/>
          </a:xfrm>
        </p:spPr>
        <p:txBody>
          <a:bodyPr/>
          <a:lstStyle>
            <a:lvl1pPr>
              <a:defRPr b="1">
                <a:solidFill>
                  <a:schemeClr val="tx1"/>
                </a:solidFill>
              </a:defRPr>
            </a:lvl1pPr>
          </a:lstStyle>
          <a:p>
            <a:pPr>
              <a:defRPr/>
            </a:pPr>
            <a:fld id="{10DF5286-DDAF-46F7-BB4D-6C04DD431889}" type="slidenum">
              <a:rPr lang="zh-CN" altLang="en-US" smtClean="0"/>
              <a:pPr>
                <a:defRPr/>
              </a:pPr>
              <a:t>‹#›</a:t>
            </a:fld>
            <a:endParaRPr lang="zh-CN" altLang="en-US" dirty="0"/>
          </a:p>
        </p:txBody>
      </p:sp>
      <p:sp>
        <p:nvSpPr>
          <p:cNvPr id="4" name="页脚占位符 3">
            <a:extLst>
              <a:ext uri="{FF2B5EF4-FFF2-40B4-BE49-F238E27FC236}">
                <a16:creationId xmlns:a16="http://schemas.microsoft.com/office/drawing/2014/main" id="{2E906CB8-CCEA-4CDE-B022-EAED10E0E891}"/>
              </a:ext>
            </a:extLst>
          </p:cNvPr>
          <p:cNvSpPr>
            <a:spLocks noGrp="1"/>
          </p:cNvSpPr>
          <p:nvPr>
            <p:ph type="ftr" sz="quarter" idx="11"/>
          </p:nvPr>
        </p:nvSpPr>
        <p:spPr/>
        <p:txBody>
          <a:bodyPr/>
          <a:lstStyle/>
          <a:p>
            <a:pPr>
              <a:defRPr/>
            </a:pPr>
            <a:endParaRPr lang="zh-CN" altLang="en-US"/>
          </a:p>
        </p:txBody>
      </p:sp>
      <p:sp>
        <p:nvSpPr>
          <p:cNvPr id="8" name="标题 7">
            <a:extLst>
              <a:ext uri="{FF2B5EF4-FFF2-40B4-BE49-F238E27FC236}">
                <a16:creationId xmlns:a16="http://schemas.microsoft.com/office/drawing/2014/main" id="{449D498F-6275-4122-A45B-1F0E73A4753C}"/>
              </a:ext>
            </a:extLst>
          </p:cNvPr>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345267504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7FC279-3311-40C6-BFBF-1A1B0E46157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A1EDC3-44BB-409E-BFBC-6ED42EBFB5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Tree>
    <p:extLst>
      <p:ext uri="{BB962C8B-B14F-4D97-AF65-F5344CB8AC3E}">
        <p14:creationId xmlns:p14="http://schemas.microsoft.com/office/powerpoint/2010/main" val="3375333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9D73DB-AB49-4268-B524-1715BEF9B44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F5358EB-53EA-432A-BF4B-26C0D1BA16D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C063157-F5CF-4272-94AD-168FC68CED9D}"/>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7A84723E-258C-4608-B60C-062BBE265FA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4AF6AF-D9FA-4756-A2AA-B93A086E3010}"/>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4063410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0C5CA8-51A3-4AE5-8565-450DDC06251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24CA9AF-4F81-4DDF-972E-121F386224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C1EA3030-6B20-40EA-AD08-34FD509C93A3}"/>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535B2654-D7E8-475B-BB8D-2DAFCF82E1D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E831769-4671-46E8-9169-6A955F0C8906}"/>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3556775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237CE-D966-49DF-B31D-E1D05B5664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6FE1A39-A647-469E-A713-B47DBD7C9A47}"/>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9BF5131-F325-4649-A9F4-97C9D2421C58}"/>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EA995FFD-A19E-4951-A063-788C906B708F}"/>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2E600478-7147-446B-A6E2-1D492865D89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2A459B-5B78-4A05-A684-1F5BBEE34F78}"/>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3569274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070F5D-B05A-4C60-A7DA-435268DF2ED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0CB3ACE-679A-4E4D-97EE-421621761B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8AADA936-A293-4F87-87F9-40BC4DB88BF0}"/>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F5F9D7B6-4350-4DFC-BB9A-9F8ECB9F9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21210B20-FB36-4F5B-A7AF-D4B679031792}"/>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C5BB48DA-5CFB-4B86-AAF1-7A1F1BED1253}"/>
              </a:ext>
            </a:extLst>
          </p:cNvPr>
          <p:cNvSpPr>
            <a:spLocks noGrp="1"/>
          </p:cNvSpPr>
          <p:nvPr>
            <p:ph type="dt" sz="half" idx="10"/>
          </p:nvPr>
        </p:nvSpPr>
        <p:spPr/>
        <p:txBody>
          <a:bodyPr/>
          <a:lstStyle/>
          <a:p>
            <a:endParaRPr lang="zh-CN" altLang="en-US"/>
          </a:p>
        </p:txBody>
      </p:sp>
      <p:sp>
        <p:nvSpPr>
          <p:cNvPr id="8" name="页脚占位符 7">
            <a:extLst>
              <a:ext uri="{FF2B5EF4-FFF2-40B4-BE49-F238E27FC236}">
                <a16:creationId xmlns:a16="http://schemas.microsoft.com/office/drawing/2014/main" id="{33BA8193-CF67-4347-B6B0-298DE2513C8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40DD0BD-5346-47C3-A070-1FEC30B73868}"/>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870543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445C87-476C-4C7D-8DA8-3FA214E14E0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ABC9555-7174-4A29-8AFE-36002B694E26}"/>
              </a:ext>
            </a:extLst>
          </p:cNvPr>
          <p:cNvSpPr>
            <a:spLocks noGrp="1"/>
          </p:cNvSpPr>
          <p:nvPr>
            <p:ph type="dt" sz="half" idx="10"/>
          </p:nvPr>
        </p:nvSpPr>
        <p:spPr/>
        <p:txBody>
          <a:bodyPr/>
          <a:lstStyle/>
          <a:p>
            <a:endParaRPr lang="zh-CN" altLang="en-US"/>
          </a:p>
        </p:txBody>
      </p:sp>
      <p:sp>
        <p:nvSpPr>
          <p:cNvPr id="4" name="页脚占位符 3">
            <a:extLst>
              <a:ext uri="{FF2B5EF4-FFF2-40B4-BE49-F238E27FC236}">
                <a16:creationId xmlns:a16="http://schemas.microsoft.com/office/drawing/2014/main" id="{ABB1C351-8561-4C0A-8104-451D3B0B650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776ED58A-914F-491B-B9F5-BD0B8C1D44CA}"/>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2595480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2214882-787B-4A72-A3D9-D64D07F93BBE}"/>
              </a:ext>
            </a:extLst>
          </p:cNvPr>
          <p:cNvSpPr>
            <a:spLocks noGrp="1"/>
          </p:cNvSpPr>
          <p:nvPr>
            <p:ph type="dt" sz="half" idx="10"/>
          </p:nvPr>
        </p:nvSpPr>
        <p:spPr/>
        <p:txBody>
          <a:bodyPr/>
          <a:lstStyle/>
          <a:p>
            <a:endParaRPr lang="zh-CN" altLang="en-US"/>
          </a:p>
        </p:txBody>
      </p:sp>
      <p:sp>
        <p:nvSpPr>
          <p:cNvPr id="3" name="页脚占位符 2">
            <a:extLst>
              <a:ext uri="{FF2B5EF4-FFF2-40B4-BE49-F238E27FC236}">
                <a16:creationId xmlns:a16="http://schemas.microsoft.com/office/drawing/2014/main" id="{D4334D76-2580-44CA-B3D9-900545A430F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0314E81-CCD9-405D-8E4A-FC958EF66007}"/>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1171260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a:xfrm>
            <a:off x="9448800" y="32544"/>
            <a:ext cx="2743200" cy="365125"/>
          </a:xfrm>
        </p:spPr>
        <p:txBody>
          <a:bodyPr/>
          <a:lstStyle/>
          <a:p>
            <a:pPr>
              <a:defRPr/>
            </a:pPr>
            <a:fld id="{10DF5286-DDAF-46F7-BB4D-6C04DD431889}" type="slidenum">
              <a:rPr lang="zh-CN" altLang="en-US" smtClean="0"/>
              <a:pPr>
                <a:defRPr/>
              </a:pPr>
              <a:t>‹#›</a:t>
            </a:fld>
            <a:endParaRPr lang="zh-CN" altLang="en-US" dirty="0"/>
          </a:p>
        </p:txBody>
      </p:sp>
      <p:sp>
        <p:nvSpPr>
          <p:cNvPr id="8" name="Rectangle 1">
            <a:extLst>
              <a:ext uri="{FF2B5EF4-FFF2-40B4-BE49-F238E27FC236}">
                <a16:creationId xmlns:a16="http://schemas.microsoft.com/office/drawing/2014/main" id="{DF39366A-8BFB-47CC-8451-455572F2ACDD}"/>
              </a:ext>
            </a:extLst>
          </p:cNvPr>
          <p:cNvSpPr>
            <a:spLocks noChangeArrowheads="1"/>
          </p:cNvSpPr>
          <p:nvPr userDrawn="1"/>
        </p:nvSpPr>
        <p:spPr bwMode="auto">
          <a:xfrm>
            <a:off x="0" y="871538"/>
            <a:ext cx="12192000" cy="42862"/>
          </a:xfrm>
          <a:prstGeom prst="rect">
            <a:avLst/>
          </a:prstGeom>
          <a:solidFill>
            <a:srgbClr val="19569E"/>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zh-CN">
              <a:latin typeface="Calibri" panose="020F0502020204030204" pitchFamily="34" charset="0"/>
            </a:endParaRPr>
          </a:p>
        </p:txBody>
      </p:sp>
    </p:spTree>
    <p:extLst>
      <p:ext uri="{BB962C8B-B14F-4D97-AF65-F5344CB8AC3E}">
        <p14:creationId xmlns:p14="http://schemas.microsoft.com/office/powerpoint/2010/main" val="914545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A8241D-DD49-4922-AB0B-85196B9ADE0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E207667-A388-4D45-8346-5CEF7E6D6C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5BB14486-A5C1-4449-8E19-66FB2ECAA9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4B118BA3-16E6-4274-BC91-274BA948F084}"/>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C3D1F159-85F0-4FF6-A642-4DC2F4F1EE5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6F0B653-AC84-4C96-99E2-BCAA40F95F2C}"/>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2919657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60CD7-5FC3-40B8-B384-E8CF5D1AD63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C347529-A17F-4892-9F58-C569BD1C3B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782373E-DA2C-49C8-8E32-5039A277C7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66F8EE1-E4EA-4A26-8376-7D3F369A82AF}"/>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8D7996D3-A267-4BCA-BC02-DB1D2E0559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59E5C1E-A245-47B3-823F-1A1F507E0E8B}"/>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116535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FFB4E3-0961-48CA-95FC-210997C5349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C60323D-B224-42E0-9E5B-5B1184A4CD3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5B02EC0-654E-4755-AFEB-EBC263F1D6BD}"/>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CA6189CC-AE59-4704-9186-2D57442BEFF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4A9BF22-96D8-4FA2-AE06-E451DE2E0FCC}"/>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11091789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24D30DA-3C03-4C6B-B6A7-50CA5D74E19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EE8BB5-D4BF-466F-96FE-7782ECE49A6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AF5368E-C351-4530-AF86-D23305983BB2}"/>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37973911-99CE-49EF-80F5-EAD59CB5261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B54FB3-5C54-416B-A6E0-4CAF099A7AD3}"/>
              </a:ext>
            </a:extLst>
          </p:cNvPr>
          <p:cNvSpPr>
            <a:spLocks noGrp="1"/>
          </p:cNvSpPr>
          <p:nvPr>
            <p:ph type="sldNum" sz="quarter" idx="12"/>
          </p:nvPr>
        </p:nvSpPr>
        <p:spPr/>
        <p:txBody>
          <a:bodyPr/>
          <a:lstStyle/>
          <a:p>
            <a:fld id="{FB9D3A45-E848-46F1-957D-FB496DBD2173}" type="slidenum">
              <a:rPr lang="zh-CN" altLang="en-US" smtClean="0"/>
              <a:t>‹#›</a:t>
            </a:fld>
            <a:endParaRPr lang="zh-CN" altLang="en-US"/>
          </a:p>
        </p:txBody>
      </p:sp>
    </p:spTree>
    <p:extLst>
      <p:ext uri="{BB962C8B-B14F-4D97-AF65-F5344CB8AC3E}">
        <p14:creationId xmlns:p14="http://schemas.microsoft.com/office/powerpoint/2010/main" val="685469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6002"/>
            </a:lvl1pPr>
          </a:lstStyle>
          <a:p>
            <a:r>
              <a:rPr lang="zh-CN" altLang="en-US"/>
              <a:t>单击此处编辑母版标题样式</a:t>
            </a:r>
            <a:endParaRPr lang="en-US" dirty="0"/>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1"/>
            </a:lvl1pPr>
            <a:lvl2pPr marL="457305" indent="0" algn="ctr">
              <a:buNone/>
              <a:defRPr sz="2001"/>
            </a:lvl2pPr>
            <a:lvl3pPr marL="914611" indent="0" algn="ctr">
              <a:buNone/>
              <a:defRPr sz="1801"/>
            </a:lvl3pPr>
            <a:lvl4pPr marL="1371311" indent="0" algn="ctr">
              <a:buNone/>
              <a:defRPr sz="1601"/>
            </a:lvl4pPr>
            <a:lvl5pPr marL="1828616" indent="0" algn="ctr">
              <a:buNone/>
              <a:defRPr sz="1601"/>
            </a:lvl5pPr>
            <a:lvl6pPr marL="2285921" indent="0" algn="ctr">
              <a:buNone/>
              <a:defRPr sz="1601"/>
            </a:lvl6pPr>
            <a:lvl7pPr marL="2743226" indent="0" algn="ctr">
              <a:buNone/>
              <a:defRPr sz="1601"/>
            </a:lvl7pPr>
            <a:lvl8pPr marL="3199927" indent="0" algn="ctr">
              <a:buNone/>
              <a:defRPr sz="1601"/>
            </a:lvl8pPr>
            <a:lvl9pPr marL="3657232" indent="0" algn="ctr">
              <a:buNone/>
              <a:defRPr sz="1601"/>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4781-A1CB-47AF-AE4E-1E8DB8E7705E}"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797497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CFA9DDB-4146-461A-A44B-1E0609A47CB1}"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a:xfrm>
            <a:off x="9229188" y="6356351"/>
            <a:ext cx="2743201" cy="365125"/>
          </a:xfrm>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483902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1" cy="2852738"/>
          </a:xfrm>
        </p:spPr>
        <p:txBody>
          <a:bodyPr anchor="b"/>
          <a:lstStyle>
            <a:lvl1pPr>
              <a:defRPr sz="6002"/>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4"/>
            <a:ext cx="10515601" cy="1500187"/>
          </a:xfrm>
        </p:spPr>
        <p:txBody>
          <a:bodyPr/>
          <a:lstStyle>
            <a:lvl1pPr marL="0" indent="0">
              <a:buNone/>
              <a:defRPr sz="2401">
                <a:solidFill>
                  <a:schemeClr val="tx1">
                    <a:tint val="75000"/>
                  </a:schemeClr>
                </a:solidFill>
              </a:defRPr>
            </a:lvl1pPr>
            <a:lvl2pPr marL="457305" indent="0">
              <a:buNone/>
              <a:defRPr sz="2001">
                <a:solidFill>
                  <a:schemeClr val="tx1">
                    <a:tint val="75000"/>
                  </a:schemeClr>
                </a:solidFill>
              </a:defRPr>
            </a:lvl2pPr>
            <a:lvl3pPr marL="914611" indent="0">
              <a:buNone/>
              <a:defRPr sz="1801">
                <a:solidFill>
                  <a:schemeClr val="tx1">
                    <a:tint val="75000"/>
                  </a:schemeClr>
                </a:solidFill>
              </a:defRPr>
            </a:lvl3pPr>
            <a:lvl4pPr marL="1371311" indent="0">
              <a:buNone/>
              <a:defRPr sz="1601">
                <a:solidFill>
                  <a:schemeClr val="tx1">
                    <a:tint val="75000"/>
                  </a:schemeClr>
                </a:solidFill>
              </a:defRPr>
            </a:lvl4pPr>
            <a:lvl5pPr marL="1828616" indent="0">
              <a:buNone/>
              <a:defRPr sz="1601">
                <a:solidFill>
                  <a:schemeClr val="tx1">
                    <a:tint val="75000"/>
                  </a:schemeClr>
                </a:solidFill>
              </a:defRPr>
            </a:lvl5pPr>
            <a:lvl6pPr marL="2285921" indent="0">
              <a:buNone/>
              <a:defRPr sz="1601">
                <a:solidFill>
                  <a:schemeClr val="tx1">
                    <a:tint val="75000"/>
                  </a:schemeClr>
                </a:solidFill>
              </a:defRPr>
            </a:lvl6pPr>
            <a:lvl7pPr marL="2743226" indent="0">
              <a:buNone/>
              <a:defRPr sz="1601">
                <a:solidFill>
                  <a:schemeClr val="tx1">
                    <a:tint val="75000"/>
                  </a:schemeClr>
                </a:solidFill>
              </a:defRPr>
            </a:lvl7pPr>
            <a:lvl8pPr marL="3199927" indent="0">
              <a:buNone/>
              <a:defRPr sz="1601">
                <a:solidFill>
                  <a:schemeClr val="tx1">
                    <a:tint val="75000"/>
                  </a:schemeClr>
                </a:solidFill>
              </a:defRPr>
            </a:lvl8pPr>
            <a:lvl9pPr marL="3657232" indent="0">
              <a:buNone/>
              <a:defRPr sz="1601">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FBD8A954-2F44-4447-ADC3-886BDF04288F}"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1291474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1" y="1825625"/>
            <a:ext cx="5181601"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1"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B5C14F06-8D9F-4359-9AA0-D1EE82E2F3AE}"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2926442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1"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4"/>
            <a:ext cx="5157787" cy="823912"/>
          </a:xfrm>
        </p:spPr>
        <p:txBody>
          <a:bodyPr anchor="b"/>
          <a:lstStyle>
            <a:lvl1pPr marL="0" indent="0">
              <a:buNone/>
              <a:defRPr sz="2401" b="1"/>
            </a:lvl1pPr>
            <a:lvl2pPr marL="457305" indent="0">
              <a:buNone/>
              <a:defRPr sz="2001" b="1"/>
            </a:lvl2pPr>
            <a:lvl3pPr marL="914611" indent="0">
              <a:buNone/>
              <a:defRPr sz="1801" b="1"/>
            </a:lvl3pPr>
            <a:lvl4pPr marL="1371311" indent="0">
              <a:buNone/>
              <a:defRPr sz="1601" b="1"/>
            </a:lvl4pPr>
            <a:lvl5pPr marL="1828616" indent="0">
              <a:buNone/>
              <a:defRPr sz="1601" b="1"/>
            </a:lvl5pPr>
            <a:lvl6pPr marL="2285921" indent="0">
              <a:buNone/>
              <a:defRPr sz="1601" b="1"/>
            </a:lvl6pPr>
            <a:lvl7pPr marL="2743226" indent="0">
              <a:buNone/>
              <a:defRPr sz="1601" b="1"/>
            </a:lvl7pPr>
            <a:lvl8pPr marL="3199927" indent="0">
              <a:buNone/>
              <a:defRPr sz="1601" b="1"/>
            </a:lvl8pPr>
            <a:lvl9pPr marL="3657232" indent="0">
              <a:buNone/>
              <a:defRPr sz="1601" b="1"/>
            </a:lvl9pPr>
          </a:lstStyle>
          <a:p>
            <a:pPr lvl="0"/>
            <a:r>
              <a:rPr lang="zh-CN" altLang="en-US"/>
              <a:t>单击此处编辑母版文本样式</a:t>
            </a:r>
          </a:p>
        </p:txBody>
      </p:sp>
      <p:sp>
        <p:nvSpPr>
          <p:cNvPr id="4" name="Content Placeholder 3"/>
          <p:cNvSpPr>
            <a:spLocks noGrp="1"/>
          </p:cNvSpPr>
          <p:nvPr>
            <p:ph sz="half" idx="2"/>
          </p:nvPr>
        </p:nvSpPr>
        <p:spPr>
          <a:xfrm>
            <a:off x="839789" y="2505076"/>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4"/>
            <a:ext cx="5183189" cy="823912"/>
          </a:xfrm>
        </p:spPr>
        <p:txBody>
          <a:bodyPr anchor="b"/>
          <a:lstStyle>
            <a:lvl1pPr marL="0" indent="0">
              <a:buNone/>
              <a:defRPr sz="2401" b="1"/>
            </a:lvl1pPr>
            <a:lvl2pPr marL="457305" indent="0">
              <a:buNone/>
              <a:defRPr sz="2001" b="1"/>
            </a:lvl2pPr>
            <a:lvl3pPr marL="914611" indent="0">
              <a:buNone/>
              <a:defRPr sz="1801" b="1"/>
            </a:lvl3pPr>
            <a:lvl4pPr marL="1371311" indent="0">
              <a:buNone/>
              <a:defRPr sz="1601" b="1"/>
            </a:lvl4pPr>
            <a:lvl5pPr marL="1828616" indent="0">
              <a:buNone/>
              <a:defRPr sz="1601" b="1"/>
            </a:lvl5pPr>
            <a:lvl6pPr marL="2285921" indent="0">
              <a:buNone/>
              <a:defRPr sz="1601" b="1"/>
            </a:lvl6pPr>
            <a:lvl7pPr marL="2743226" indent="0">
              <a:buNone/>
              <a:defRPr sz="1601" b="1"/>
            </a:lvl7pPr>
            <a:lvl8pPr marL="3199927" indent="0">
              <a:buNone/>
              <a:defRPr sz="1601" b="1"/>
            </a:lvl8pPr>
            <a:lvl9pPr marL="3657232" indent="0">
              <a:buNone/>
              <a:defRPr sz="1601" b="1"/>
            </a:lvl9pPr>
          </a:lstStyle>
          <a:p>
            <a:pPr lvl="0"/>
            <a:r>
              <a:rPr lang="zh-CN" altLang="en-US"/>
              <a:t>单击此处编辑母版文本样式</a:t>
            </a:r>
          </a:p>
        </p:txBody>
      </p:sp>
      <p:sp>
        <p:nvSpPr>
          <p:cNvPr id="6" name="Content Placeholder 5"/>
          <p:cNvSpPr>
            <a:spLocks noGrp="1"/>
          </p:cNvSpPr>
          <p:nvPr>
            <p:ph sz="quarter" idx="4"/>
          </p:nvPr>
        </p:nvSpPr>
        <p:spPr>
          <a:xfrm>
            <a:off x="6172200" y="2505076"/>
            <a:ext cx="5183189"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CFC9469-4BCC-4FD2-B6AD-C51FE3438640}" type="datetime1">
              <a:rPr lang="zh-CN" altLang="en-US" smtClean="0"/>
              <a:t>2026/8/11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289161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1600113-32F0-4D9D-A3DA-853C808EA464}" type="datetime1">
              <a:rPr lang="zh-CN" altLang="en-US" smtClean="0"/>
              <a:t>2026/8/11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633780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2000426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F60372-84CD-4012-87D7-F8CA55AF55CE}" type="datetime1">
              <a:rPr lang="zh-CN" altLang="en-US" smtClean="0"/>
              <a:t>2026/8/11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9563295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1"/>
          </a:xfrm>
        </p:spPr>
        <p:txBody>
          <a:bodyPr anchor="b"/>
          <a:lstStyle>
            <a:lvl1pPr>
              <a:defRPr sz="3201"/>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1" cy="4873625"/>
          </a:xfrm>
        </p:spPr>
        <p:txBody>
          <a:bodyPr/>
          <a:lstStyle>
            <a:lvl1pPr>
              <a:defRPr sz="3201"/>
            </a:lvl1pPr>
            <a:lvl2pPr>
              <a:defRPr sz="2801"/>
            </a:lvl2pPr>
            <a:lvl3pPr>
              <a:defRPr sz="2401"/>
            </a:lvl3pPr>
            <a:lvl4pPr>
              <a:defRPr sz="2001"/>
            </a:lvl4pPr>
            <a:lvl5pPr>
              <a:defRPr sz="2001"/>
            </a:lvl5pPr>
            <a:lvl6pPr>
              <a:defRPr sz="2001"/>
            </a:lvl6pPr>
            <a:lvl7pPr>
              <a:defRPr sz="2001"/>
            </a:lvl7pPr>
            <a:lvl8pPr>
              <a:defRPr sz="2001"/>
            </a:lvl8pPr>
            <a:lvl9pPr>
              <a:defRPr sz="2001"/>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1"/>
            </a:lvl1pPr>
            <a:lvl2pPr marL="457305" indent="0">
              <a:buNone/>
              <a:defRPr sz="1401"/>
            </a:lvl2pPr>
            <a:lvl3pPr marL="914611" indent="0">
              <a:buNone/>
              <a:defRPr sz="1201"/>
            </a:lvl3pPr>
            <a:lvl4pPr marL="1371311" indent="0">
              <a:buNone/>
              <a:defRPr sz="1000"/>
            </a:lvl4pPr>
            <a:lvl5pPr marL="1828616" indent="0">
              <a:buNone/>
              <a:defRPr sz="1000"/>
            </a:lvl5pPr>
            <a:lvl6pPr marL="2285921" indent="0">
              <a:buNone/>
              <a:defRPr sz="1000"/>
            </a:lvl6pPr>
            <a:lvl7pPr marL="2743226" indent="0">
              <a:buNone/>
              <a:defRPr sz="1000"/>
            </a:lvl7pPr>
            <a:lvl8pPr marL="3199927" indent="0">
              <a:buNone/>
              <a:defRPr sz="1000"/>
            </a:lvl8pPr>
            <a:lvl9pPr marL="3657232"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E3BC56-5813-4109-8278-C7F8E8A54B43}"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650193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1"/>
          </a:xfrm>
        </p:spPr>
        <p:txBody>
          <a:bodyPr anchor="b"/>
          <a:lstStyle>
            <a:lvl1pPr>
              <a:defRPr sz="320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1" cy="4873625"/>
          </a:xfrm>
        </p:spPr>
        <p:txBody>
          <a:bodyPr anchor="t"/>
          <a:lstStyle>
            <a:lvl1pPr marL="0" indent="0">
              <a:buNone/>
              <a:defRPr sz="3201"/>
            </a:lvl1pPr>
            <a:lvl2pPr marL="457305" indent="0">
              <a:buNone/>
              <a:defRPr sz="2801"/>
            </a:lvl2pPr>
            <a:lvl3pPr marL="914611" indent="0">
              <a:buNone/>
              <a:defRPr sz="2401"/>
            </a:lvl3pPr>
            <a:lvl4pPr marL="1371311" indent="0">
              <a:buNone/>
              <a:defRPr sz="2001"/>
            </a:lvl4pPr>
            <a:lvl5pPr marL="1828616" indent="0">
              <a:buNone/>
              <a:defRPr sz="2001"/>
            </a:lvl5pPr>
            <a:lvl6pPr marL="2285921" indent="0">
              <a:buNone/>
              <a:defRPr sz="2001"/>
            </a:lvl6pPr>
            <a:lvl7pPr marL="2743226" indent="0">
              <a:buNone/>
              <a:defRPr sz="2001"/>
            </a:lvl7pPr>
            <a:lvl8pPr marL="3199927" indent="0">
              <a:buNone/>
              <a:defRPr sz="2001"/>
            </a:lvl8pPr>
            <a:lvl9pPr marL="3657232" indent="0">
              <a:buNone/>
              <a:defRPr sz="2001"/>
            </a:lvl9pPr>
          </a:lstStyle>
          <a:p>
            <a:r>
              <a:rPr lang="zh-CN" altLang="en-US"/>
              <a:t>单击图标添加图片</a:t>
            </a:r>
            <a:endParaRPr lang="en-US" dirty="0"/>
          </a:p>
        </p:txBody>
      </p:sp>
      <p:sp>
        <p:nvSpPr>
          <p:cNvPr id="4" name="Text Placeholder 3"/>
          <p:cNvSpPr>
            <a:spLocks noGrp="1"/>
          </p:cNvSpPr>
          <p:nvPr>
            <p:ph type="body" sz="half" idx="2"/>
          </p:nvPr>
        </p:nvSpPr>
        <p:spPr>
          <a:xfrm>
            <a:off x="839789" y="2057401"/>
            <a:ext cx="3932237" cy="3811588"/>
          </a:xfrm>
        </p:spPr>
        <p:txBody>
          <a:bodyPr/>
          <a:lstStyle>
            <a:lvl1pPr marL="0" indent="0">
              <a:buNone/>
              <a:defRPr sz="1601"/>
            </a:lvl1pPr>
            <a:lvl2pPr marL="457305" indent="0">
              <a:buNone/>
              <a:defRPr sz="1401"/>
            </a:lvl2pPr>
            <a:lvl3pPr marL="914611" indent="0">
              <a:buNone/>
              <a:defRPr sz="1201"/>
            </a:lvl3pPr>
            <a:lvl4pPr marL="1371311" indent="0">
              <a:buNone/>
              <a:defRPr sz="1000"/>
            </a:lvl4pPr>
            <a:lvl5pPr marL="1828616" indent="0">
              <a:buNone/>
              <a:defRPr sz="1000"/>
            </a:lvl5pPr>
            <a:lvl6pPr marL="2285921" indent="0">
              <a:buNone/>
              <a:defRPr sz="1000"/>
            </a:lvl6pPr>
            <a:lvl7pPr marL="2743226" indent="0">
              <a:buNone/>
              <a:defRPr sz="1000"/>
            </a:lvl7pPr>
            <a:lvl8pPr marL="3199927" indent="0">
              <a:buNone/>
              <a:defRPr sz="1000"/>
            </a:lvl8pPr>
            <a:lvl9pPr marL="3657232"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98B0A9A-8C3E-4875-B101-736803B45F99}"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075574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2B723CF-4EED-44EA-B167-516D2E886B44}"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2541646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E88E6B5-E3B5-4CF6-85B7-18BBF89748E7}"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1712979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50AACB-0027-401A-9B50-7FE70E562DB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38561548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50AACB-0027-401A-9B50-7FE70E562DB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3615771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50AACB-0027-401A-9B50-7FE70E562DB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38211115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50AACB-0027-401A-9B50-7FE70E562DB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23211391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50AACB-0027-401A-9B50-7FE70E562DBD}" type="datetimeFigureOut">
              <a:rPr lang="en-US" smtClean="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1832115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1952939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50AACB-0027-401A-9B50-7FE70E562DBD}" type="datetimeFigureOut">
              <a:rPr lang="en-US" smtClean="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3906832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0AACB-0027-401A-9B50-7FE70E562DBD}" type="datetimeFigureOut">
              <a:rPr lang="en-US" smtClean="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16861127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50AACB-0027-401A-9B50-7FE70E562DB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42719542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50AACB-0027-401A-9B50-7FE70E562DBD}" type="datetimeFigureOut">
              <a:rPr lang="en-US" smtClean="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25486913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50AACB-0027-401A-9B50-7FE70E562DB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29332072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50AACB-0027-401A-9B50-7FE70E562DBD}" type="datetimeFigureOut">
              <a:rPr lang="en-US" smtClean="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25FE4D-B688-4D68-9753-2CE52B22A2CA}" type="slidenum">
              <a:rPr lang="en-US" smtClean="0"/>
              <a:t>‹#›</a:t>
            </a:fld>
            <a:endParaRPr lang="en-US"/>
          </a:p>
        </p:txBody>
      </p:sp>
    </p:spTree>
    <p:extLst>
      <p:ext uri="{BB962C8B-B14F-4D97-AF65-F5344CB8AC3E}">
        <p14:creationId xmlns:p14="http://schemas.microsoft.com/office/powerpoint/2010/main" val="2846571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0111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6001"/>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1"/>
            </a:lvl1pPr>
            <a:lvl2pPr marL="457305" indent="0" algn="ctr">
              <a:buNone/>
              <a:defRPr sz="2000"/>
            </a:lvl2pPr>
            <a:lvl3pPr marL="914610" indent="0" algn="ctr">
              <a:buNone/>
              <a:defRPr sz="1800"/>
            </a:lvl3pPr>
            <a:lvl4pPr marL="1371311" indent="0" algn="ctr">
              <a:buNone/>
              <a:defRPr sz="1600"/>
            </a:lvl4pPr>
            <a:lvl5pPr marL="1828616" indent="0" algn="ctr">
              <a:buNone/>
              <a:defRPr sz="1600"/>
            </a:lvl5pPr>
            <a:lvl6pPr marL="2285921" indent="0" algn="ctr">
              <a:buNone/>
              <a:defRPr sz="1600"/>
            </a:lvl6pPr>
            <a:lvl7pPr marL="2743226" indent="0" algn="ctr">
              <a:buNone/>
              <a:defRPr sz="1600"/>
            </a:lvl7pPr>
            <a:lvl8pPr marL="3199926" indent="0" algn="ctr">
              <a:buNone/>
              <a:defRPr sz="1600"/>
            </a:lvl8pPr>
            <a:lvl9pPr marL="3657231"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4781-A1CB-47AF-AE4E-1E8DB8E7705E}"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1537593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CFA9DDB-4146-461A-A44B-1E0609A47CB1}"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a:xfrm>
            <a:off x="9229188" y="6356351"/>
            <a:ext cx="2743200" cy="365125"/>
          </a:xfrm>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4121085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1"/>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1">
                <a:solidFill>
                  <a:schemeClr val="tx1">
                    <a:tint val="75000"/>
                  </a:schemeClr>
                </a:solidFill>
              </a:defRPr>
            </a:lvl1pPr>
            <a:lvl2pPr marL="457305" indent="0">
              <a:buNone/>
              <a:defRPr sz="2000">
                <a:solidFill>
                  <a:schemeClr val="tx1">
                    <a:tint val="75000"/>
                  </a:schemeClr>
                </a:solidFill>
              </a:defRPr>
            </a:lvl2pPr>
            <a:lvl3pPr marL="914610" indent="0">
              <a:buNone/>
              <a:defRPr sz="1800">
                <a:solidFill>
                  <a:schemeClr val="tx1">
                    <a:tint val="75000"/>
                  </a:schemeClr>
                </a:solidFill>
              </a:defRPr>
            </a:lvl3pPr>
            <a:lvl4pPr marL="1371311" indent="0">
              <a:buNone/>
              <a:defRPr sz="1600">
                <a:solidFill>
                  <a:schemeClr val="tx1">
                    <a:tint val="75000"/>
                  </a:schemeClr>
                </a:solidFill>
              </a:defRPr>
            </a:lvl4pPr>
            <a:lvl5pPr marL="1828616" indent="0">
              <a:buNone/>
              <a:defRPr sz="1600">
                <a:solidFill>
                  <a:schemeClr val="tx1">
                    <a:tint val="75000"/>
                  </a:schemeClr>
                </a:solidFill>
              </a:defRPr>
            </a:lvl5pPr>
            <a:lvl6pPr marL="2285921" indent="0">
              <a:buNone/>
              <a:defRPr sz="1600">
                <a:solidFill>
                  <a:schemeClr val="tx1">
                    <a:tint val="75000"/>
                  </a:schemeClr>
                </a:solidFill>
              </a:defRPr>
            </a:lvl6pPr>
            <a:lvl7pPr marL="2743226" indent="0">
              <a:buNone/>
              <a:defRPr sz="1600">
                <a:solidFill>
                  <a:schemeClr val="tx1">
                    <a:tint val="75000"/>
                  </a:schemeClr>
                </a:solidFill>
              </a:defRPr>
            </a:lvl7pPr>
            <a:lvl8pPr marL="3199926" indent="0">
              <a:buNone/>
              <a:defRPr sz="1600">
                <a:solidFill>
                  <a:schemeClr val="tx1">
                    <a:tint val="75000"/>
                  </a:schemeClr>
                </a:solidFill>
              </a:defRPr>
            </a:lvl8pPr>
            <a:lvl9pPr marL="3657231"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FBD8A954-2F44-4447-ADC3-886BDF04288F}"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39905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372794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B5C14F06-8D9F-4359-9AA0-D1EE82E2F3AE}"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6353625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1" b="1"/>
            </a:lvl1pPr>
            <a:lvl2pPr marL="457305" indent="0">
              <a:buNone/>
              <a:defRPr sz="2000" b="1"/>
            </a:lvl2pPr>
            <a:lvl3pPr marL="914610" indent="0">
              <a:buNone/>
              <a:defRPr sz="1800" b="1"/>
            </a:lvl3pPr>
            <a:lvl4pPr marL="1371311" indent="0">
              <a:buNone/>
              <a:defRPr sz="1600" b="1"/>
            </a:lvl4pPr>
            <a:lvl5pPr marL="1828616" indent="0">
              <a:buNone/>
              <a:defRPr sz="1600" b="1"/>
            </a:lvl5pPr>
            <a:lvl6pPr marL="2285921" indent="0">
              <a:buNone/>
              <a:defRPr sz="1600" b="1"/>
            </a:lvl6pPr>
            <a:lvl7pPr marL="2743226" indent="0">
              <a:buNone/>
              <a:defRPr sz="1600" b="1"/>
            </a:lvl7pPr>
            <a:lvl8pPr marL="3199926" indent="0">
              <a:buNone/>
              <a:defRPr sz="1600" b="1"/>
            </a:lvl8pPr>
            <a:lvl9pPr marL="3657231"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6"/>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1" b="1"/>
            </a:lvl1pPr>
            <a:lvl2pPr marL="457305" indent="0">
              <a:buNone/>
              <a:defRPr sz="2000" b="1"/>
            </a:lvl2pPr>
            <a:lvl3pPr marL="914610" indent="0">
              <a:buNone/>
              <a:defRPr sz="1800" b="1"/>
            </a:lvl3pPr>
            <a:lvl4pPr marL="1371311" indent="0">
              <a:buNone/>
              <a:defRPr sz="1600" b="1"/>
            </a:lvl4pPr>
            <a:lvl5pPr marL="1828616" indent="0">
              <a:buNone/>
              <a:defRPr sz="1600" b="1"/>
            </a:lvl5pPr>
            <a:lvl6pPr marL="2285921" indent="0">
              <a:buNone/>
              <a:defRPr sz="1600" b="1"/>
            </a:lvl6pPr>
            <a:lvl7pPr marL="2743226" indent="0">
              <a:buNone/>
              <a:defRPr sz="1600" b="1"/>
            </a:lvl7pPr>
            <a:lvl8pPr marL="3199926" indent="0">
              <a:buNone/>
              <a:defRPr sz="1600" b="1"/>
            </a:lvl8pPr>
            <a:lvl9pPr marL="3657231"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6"/>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CFC9469-4BCC-4FD2-B6AD-C51FE3438640}" type="datetime1">
              <a:rPr lang="zh-CN" altLang="en-US" smtClean="0"/>
              <a:t>2026/8/11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8547887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1600113-32F0-4D9D-A3DA-853C808EA464}" type="datetime1">
              <a:rPr lang="zh-CN" altLang="en-US" smtClean="0"/>
              <a:t>2026/8/11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7271569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F60372-84CD-4012-87D7-F8CA55AF55CE}" type="datetime1">
              <a:rPr lang="zh-CN" altLang="en-US" smtClean="0"/>
              <a:t>2026/8/11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17247122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1"/>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1"/>
            </a:lvl1pPr>
            <a:lvl2pPr>
              <a:defRPr sz="2801"/>
            </a:lvl2pPr>
            <a:lvl3pPr>
              <a:defRPr sz="2401"/>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305" indent="0">
              <a:buNone/>
              <a:defRPr sz="1400"/>
            </a:lvl2pPr>
            <a:lvl3pPr marL="914610" indent="0">
              <a:buNone/>
              <a:defRPr sz="1200"/>
            </a:lvl3pPr>
            <a:lvl4pPr marL="1371311" indent="0">
              <a:buNone/>
              <a:defRPr sz="1000"/>
            </a:lvl4pPr>
            <a:lvl5pPr marL="1828616" indent="0">
              <a:buNone/>
              <a:defRPr sz="1000"/>
            </a:lvl5pPr>
            <a:lvl6pPr marL="2285921" indent="0">
              <a:buNone/>
              <a:defRPr sz="1000"/>
            </a:lvl6pPr>
            <a:lvl7pPr marL="2743226" indent="0">
              <a:buNone/>
              <a:defRPr sz="1000"/>
            </a:lvl7pPr>
            <a:lvl8pPr marL="3199926" indent="0">
              <a:buNone/>
              <a:defRPr sz="1000"/>
            </a:lvl8pPr>
            <a:lvl9pPr marL="3657231"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E3BC56-5813-4109-8278-C7F8E8A54B43}"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7581240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1"/>
            </a:lvl1pPr>
            <a:lvl2pPr marL="457305" indent="0">
              <a:buNone/>
              <a:defRPr sz="2801"/>
            </a:lvl2pPr>
            <a:lvl3pPr marL="914610" indent="0">
              <a:buNone/>
              <a:defRPr sz="2401"/>
            </a:lvl3pPr>
            <a:lvl4pPr marL="1371311" indent="0">
              <a:buNone/>
              <a:defRPr sz="2000"/>
            </a:lvl4pPr>
            <a:lvl5pPr marL="1828616" indent="0">
              <a:buNone/>
              <a:defRPr sz="2000"/>
            </a:lvl5pPr>
            <a:lvl6pPr marL="2285921" indent="0">
              <a:buNone/>
              <a:defRPr sz="2000"/>
            </a:lvl6pPr>
            <a:lvl7pPr marL="2743226" indent="0">
              <a:buNone/>
              <a:defRPr sz="2000"/>
            </a:lvl7pPr>
            <a:lvl8pPr marL="3199926" indent="0">
              <a:buNone/>
              <a:defRPr sz="2000"/>
            </a:lvl8pPr>
            <a:lvl9pPr marL="3657231"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305" indent="0">
              <a:buNone/>
              <a:defRPr sz="1400"/>
            </a:lvl2pPr>
            <a:lvl3pPr marL="914610" indent="0">
              <a:buNone/>
              <a:defRPr sz="1200"/>
            </a:lvl3pPr>
            <a:lvl4pPr marL="1371311" indent="0">
              <a:buNone/>
              <a:defRPr sz="1000"/>
            </a:lvl4pPr>
            <a:lvl5pPr marL="1828616" indent="0">
              <a:buNone/>
              <a:defRPr sz="1000"/>
            </a:lvl5pPr>
            <a:lvl6pPr marL="2285921" indent="0">
              <a:buNone/>
              <a:defRPr sz="1000"/>
            </a:lvl6pPr>
            <a:lvl7pPr marL="2743226" indent="0">
              <a:buNone/>
              <a:defRPr sz="1000"/>
            </a:lvl7pPr>
            <a:lvl8pPr marL="3199926" indent="0">
              <a:buNone/>
              <a:defRPr sz="1000"/>
            </a:lvl8pPr>
            <a:lvl9pPr marL="3657231"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A98B0A9A-8C3E-4875-B101-736803B45F99}" type="datetime1">
              <a:rPr lang="zh-CN" altLang="en-US" smtClean="0"/>
              <a:t>2026/8/11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21636062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2B723CF-4EED-44EA-B167-516D2E886B44}"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208855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E88E6B5-E3B5-4CF6-85B7-18BBF89748E7}"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747F61C-C993-4D4F-A5ED-1B7D3633D15A}" type="slidenum">
              <a:rPr lang="zh-CN" altLang="en-US" smtClean="0"/>
              <a:t>‹#›</a:t>
            </a:fld>
            <a:endParaRPr lang="zh-CN" altLang="en-US"/>
          </a:p>
        </p:txBody>
      </p:sp>
    </p:spTree>
    <p:extLst>
      <p:ext uri="{BB962C8B-B14F-4D97-AF65-F5344CB8AC3E}">
        <p14:creationId xmlns:p14="http://schemas.microsoft.com/office/powerpoint/2010/main" val="33063266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内页版式">
    <p:bg>
      <p:bgPr>
        <a:solidFill>
          <a:schemeClr val="bg1"/>
        </a:solidFill>
        <a:effectLst/>
      </p:bgPr>
    </p:bg>
    <p:spTree>
      <p:nvGrpSpPr>
        <p:cNvPr id="1" name=""/>
        <p:cNvGrpSpPr/>
        <p:nvPr/>
      </p:nvGrpSpPr>
      <p:grpSpPr>
        <a:xfrm>
          <a:off x="0" y="0"/>
          <a:ext cx="0" cy="0"/>
          <a:chOff x="0" y="0"/>
          <a:chExt cx="0" cy="0"/>
        </a:xfrm>
      </p:grpSpPr>
      <p:pic>
        <p:nvPicPr>
          <p:cNvPr id="2050" name="Picture 2" descr="C:\Users\Administrator\Desktop\深圳湾实验室PPT做可编辑\方案七\PPT-06.jpg"/>
          <p:cNvPicPr>
            <a:picLocks noChangeAspect="1"/>
          </p:cNvPicPr>
          <p:nvPr userDrawn="1"/>
        </p:nvPicPr>
        <p:blipFill>
          <a:blip r:embed="rId2"/>
          <a:stretch>
            <a:fillRect/>
          </a:stretch>
        </p:blipFill>
        <p:spPr>
          <a:xfrm>
            <a:off x="0" y="-27384"/>
            <a:ext cx="12192000" cy="6885384"/>
          </a:xfrm>
          <a:prstGeom prst="rect">
            <a:avLst/>
          </a:prstGeom>
          <a:noFill/>
          <a:ln w="9525">
            <a:noFill/>
          </a:ln>
        </p:spPr>
      </p:pic>
      <p:sp>
        <p:nvSpPr>
          <p:cNvPr id="8" name="日期占位符 1"/>
          <p:cNvSpPr>
            <a:spLocks noGrp="1"/>
          </p:cNvSpPr>
          <p:nvPr>
            <p:ph type="dt" sz="half" idx="2"/>
          </p:nvPr>
        </p:nvSpPr>
        <p:spPr>
          <a:xfrm>
            <a:off x="838200" y="6356033"/>
            <a:ext cx="2743200" cy="365760"/>
          </a:xfrm>
          <a:prstGeom prst="rect">
            <a:avLst/>
          </a:prstGeom>
        </p:spPr>
        <p:txBody>
          <a:bodyPr vert="horz" wrap="square" lIns="91440" tIns="45720" rIns="91440" bIns="45720" numCol="1" anchor="ctr" anchorCtr="0" compatLnSpc="1"/>
          <a:lstStyle>
            <a:lvl1pPr>
              <a:defRPr/>
            </a:lvl1pPr>
          </a:lstStyle>
          <a:p>
            <a:pPr defTabSz="274296" fontAlgn="base">
              <a:spcBef>
                <a:spcPct val="0"/>
              </a:spcBef>
              <a:spcAft>
                <a:spcPct val="0"/>
              </a:spcAft>
              <a:defRPr/>
            </a:pPr>
            <a:endParaRPr lang="zh-CN" altLang="zh-CN"/>
          </a:p>
        </p:txBody>
      </p:sp>
      <p:sp>
        <p:nvSpPr>
          <p:cNvPr id="9" name="页脚占位符 2"/>
          <p:cNvSpPr>
            <a:spLocks noGrp="1"/>
          </p:cNvSpPr>
          <p:nvPr>
            <p:ph type="ftr" sz="quarter" idx="3"/>
          </p:nvPr>
        </p:nvSpPr>
        <p:spPr>
          <a:xfrm>
            <a:off x="4038600" y="6356033"/>
            <a:ext cx="4114800" cy="365760"/>
          </a:xfrm>
          <a:prstGeom prst="rect">
            <a:avLst/>
          </a:prstGeom>
        </p:spPr>
        <p:txBody>
          <a:bodyPr vert="horz" wrap="square" lIns="91440" tIns="45720" rIns="91440" bIns="45720" numCol="1" anchor="ctr" anchorCtr="0" compatLnSpc="1"/>
          <a:lstStyle>
            <a:lvl1pPr>
              <a:defRPr/>
            </a:lvl1pPr>
          </a:lstStyle>
          <a:p>
            <a:pPr defTabSz="274296" fontAlgn="base">
              <a:spcBef>
                <a:spcPct val="0"/>
              </a:spcBef>
              <a:spcAft>
                <a:spcPct val="0"/>
              </a:spcAft>
              <a:defRPr/>
            </a:pPr>
            <a:endParaRPr lang="zh-CN" altLang="zh-CN"/>
          </a:p>
        </p:txBody>
      </p:sp>
      <p:sp>
        <p:nvSpPr>
          <p:cNvPr id="10" name="灯片编号占位符 3"/>
          <p:cNvSpPr>
            <a:spLocks noGrp="1"/>
          </p:cNvSpPr>
          <p:nvPr>
            <p:ph type="sldNum" sz="quarter" idx="4"/>
          </p:nvPr>
        </p:nvSpPr>
        <p:spPr>
          <a:xfrm>
            <a:off x="8610600" y="6356033"/>
            <a:ext cx="2743200" cy="365760"/>
          </a:xfrm>
          <a:prstGeom prst="rect">
            <a:avLst/>
          </a:prstGeom>
        </p:spPr>
        <p:txBody>
          <a:bodyPr vert="horz" wrap="square" lIns="91440" tIns="45720" rIns="91440" bIns="45720" numCol="1" anchor="ctr" anchorCtr="0" compatLnSpc="1"/>
          <a:lstStyle>
            <a:lvl1pPr>
              <a:defRPr dirty="0"/>
            </a:lvl1pPr>
          </a:lstStyle>
          <a:p>
            <a:pPr defTabSz="274296" fontAlgn="base">
              <a:spcBef>
                <a:spcPct val="0"/>
              </a:spcBef>
              <a:spcAft>
                <a:spcPct val="0"/>
              </a:spcAft>
              <a:defRPr/>
            </a:pPr>
            <a:fld id="{6DA5D4D5-7123-4B48-AF4E-40E6D951DF33}" type="slidenum">
              <a:rPr lang="zh-CN" altLang="zh-CN" smtClean="0"/>
              <a:pPr defTabSz="274296" fontAlgn="base">
                <a:spcBef>
                  <a:spcPct val="0"/>
                </a:spcBef>
                <a:spcAft>
                  <a:spcPct val="0"/>
                </a:spcAft>
                <a:defRPr/>
              </a:pPr>
              <a:t>‹#›</a:t>
            </a:fld>
            <a:endParaRPr lang="zh-CN" altLang="zh-CN"/>
          </a:p>
        </p:txBody>
      </p:sp>
      <p:sp>
        <p:nvSpPr>
          <p:cNvPr id="2" name="矩形 1">
            <a:extLst>
              <a:ext uri="{FF2B5EF4-FFF2-40B4-BE49-F238E27FC236}">
                <a16:creationId xmlns:a16="http://schemas.microsoft.com/office/drawing/2014/main" id="{126DD4E7-7BE0-AE48-C06E-3414677B912F}"/>
              </a:ext>
            </a:extLst>
          </p:cNvPr>
          <p:cNvSpPr/>
          <p:nvPr userDrawn="1"/>
        </p:nvSpPr>
        <p:spPr>
          <a:xfrm>
            <a:off x="9206745" y="275049"/>
            <a:ext cx="2376264" cy="14847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80"/>
          </a:p>
        </p:txBody>
      </p:sp>
      <p:pic>
        <p:nvPicPr>
          <p:cNvPr id="5" name="图片 4" descr="徽标&#10;&#10;中度可信度描述已自动生成">
            <a:extLst>
              <a:ext uri="{FF2B5EF4-FFF2-40B4-BE49-F238E27FC236}">
                <a16:creationId xmlns:a16="http://schemas.microsoft.com/office/drawing/2014/main" id="{07E36A04-E333-AB5A-AFF0-4FE58B7E0D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23208" y="793508"/>
            <a:ext cx="1900326" cy="365760"/>
          </a:xfrm>
          <a:prstGeom prst="rect">
            <a:avLst/>
          </a:prstGeom>
        </p:spPr>
      </p:pic>
    </p:spTree>
    <p:extLst>
      <p:ext uri="{BB962C8B-B14F-4D97-AF65-F5344CB8AC3E}">
        <p14:creationId xmlns:p14="http://schemas.microsoft.com/office/powerpoint/2010/main" val="29220457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274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317449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4027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80161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B09E55-AFD9-497C-99A8-E63EDF79A892}" type="slidenum">
              <a:rPr lang="zh-CN" altLang="en-US" smtClean="0"/>
              <a:pPr>
                <a:defRPr/>
              </a:pPr>
              <a:t>‹#›</a:t>
            </a:fld>
            <a:endParaRPr lang="zh-CN" altLang="en-US"/>
          </a:p>
        </p:txBody>
      </p:sp>
    </p:spTree>
    <p:extLst>
      <p:ext uri="{BB962C8B-B14F-4D97-AF65-F5344CB8AC3E}">
        <p14:creationId xmlns:p14="http://schemas.microsoft.com/office/powerpoint/2010/main" val="255169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pPr>
              <a:defRPr/>
            </a:pPr>
            <a:endParaRPr lang="zh-CN" altLang="en-US" dirty="0"/>
          </a:p>
        </p:txBody>
      </p:sp>
      <p:sp>
        <p:nvSpPr>
          <p:cNvPr id="6" name="Slide Number Placeholder 5"/>
          <p:cNvSpPr>
            <a:spLocks noGrp="1"/>
          </p:cNvSpPr>
          <p:nvPr>
            <p:ph type="sldNum" sz="quarter" idx="4"/>
          </p:nvPr>
        </p:nvSpPr>
        <p:spPr>
          <a:xfrm>
            <a:off x="9305925"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a:defRPr/>
            </a:pPr>
            <a:fld id="{13B09E55-AFD9-497C-99A8-E63EDF79A892}" type="slidenum">
              <a:rPr lang="zh-CN" altLang="en-US" smtClean="0"/>
              <a:pPr>
                <a:defRPr/>
              </a:pPr>
              <a:t>‹#›</a:t>
            </a:fld>
            <a:endParaRPr lang="zh-CN" altLang="en-US" dirty="0"/>
          </a:p>
        </p:txBody>
      </p:sp>
      <p:pic>
        <p:nvPicPr>
          <p:cNvPr id="7" name="图片 6">
            <a:extLst>
              <a:ext uri="{FF2B5EF4-FFF2-40B4-BE49-F238E27FC236}">
                <a16:creationId xmlns:a16="http://schemas.microsoft.com/office/drawing/2014/main" id="{EE4614F6-D277-4475-A6E3-5101A7FC5E6B}"/>
              </a:ext>
            </a:extLst>
          </p:cNvPr>
          <p:cNvPicPr>
            <a:picLocks noChangeAspect="1"/>
          </p:cNvPicPr>
          <p:nvPr userDrawn="1"/>
        </p:nvPicPr>
        <p:blipFill>
          <a:blip r:embed="rId14"/>
          <a:stretch>
            <a:fillRect/>
          </a:stretch>
        </p:blipFill>
        <p:spPr>
          <a:xfrm>
            <a:off x="274038" y="182563"/>
            <a:ext cx="2246912" cy="533412"/>
          </a:xfrm>
          <a:prstGeom prst="rect">
            <a:avLst/>
          </a:prstGeom>
        </p:spPr>
      </p:pic>
    </p:spTree>
    <p:extLst>
      <p:ext uri="{BB962C8B-B14F-4D97-AF65-F5344CB8AC3E}">
        <p14:creationId xmlns:p14="http://schemas.microsoft.com/office/powerpoint/2010/main" val="331122081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4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B33B46-1AC6-47A8-B1C7-98FCEE5990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922A31C9-05A6-4A2C-9D69-FA73922E5F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BC3003F-5561-4F07-8191-8E367DD077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zh-CN" altLang="en-US" dirty="0"/>
          </a:p>
        </p:txBody>
      </p:sp>
      <p:sp>
        <p:nvSpPr>
          <p:cNvPr id="5" name="页脚占位符 4">
            <a:extLst>
              <a:ext uri="{FF2B5EF4-FFF2-40B4-BE49-F238E27FC236}">
                <a16:creationId xmlns:a16="http://schemas.microsoft.com/office/drawing/2014/main" id="{2F8E9E3D-91C1-463C-9BE8-4B8510BECE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a:extLst>
              <a:ext uri="{FF2B5EF4-FFF2-40B4-BE49-F238E27FC236}">
                <a16:creationId xmlns:a16="http://schemas.microsoft.com/office/drawing/2014/main" id="{D0B1EEC9-BADA-4C48-A042-83B680865EE0}"/>
              </a:ext>
            </a:extLst>
          </p:cNvPr>
          <p:cNvSpPr>
            <a:spLocks noGrp="1"/>
          </p:cNvSpPr>
          <p:nvPr>
            <p:ph type="sldNum" sz="quarter" idx="4"/>
          </p:nvPr>
        </p:nvSpPr>
        <p:spPr>
          <a:xfrm>
            <a:off x="9448800"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FB9D3A45-E848-46F1-957D-FB496DBD2173}" type="slidenum">
              <a:rPr lang="zh-CN" altLang="en-US" smtClean="0"/>
              <a:pPr/>
              <a:t>‹#›</a:t>
            </a:fld>
            <a:endParaRPr lang="zh-CN" altLang="en-US" dirty="0"/>
          </a:p>
        </p:txBody>
      </p:sp>
      <p:pic>
        <p:nvPicPr>
          <p:cNvPr id="7" name="图片 6">
            <a:extLst>
              <a:ext uri="{FF2B5EF4-FFF2-40B4-BE49-F238E27FC236}">
                <a16:creationId xmlns:a16="http://schemas.microsoft.com/office/drawing/2014/main" id="{E256B6A7-DE87-46EF-A258-450E8DBCED10}"/>
              </a:ext>
            </a:extLst>
          </p:cNvPr>
          <p:cNvPicPr>
            <a:picLocks noChangeAspect="1"/>
          </p:cNvPicPr>
          <p:nvPr userDrawn="1"/>
        </p:nvPicPr>
        <p:blipFill>
          <a:blip r:embed="rId13"/>
          <a:stretch>
            <a:fillRect/>
          </a:stretch>
        </p:blipFill>
        <p:spPr>
          <a:xfrm>
            <a:off x="200007" y="230188"/>
            <a:ext cx="4486294" cy="563940"/>
          </a:xfrm>
          <a:prstGeom prst="rect">
            <a:avLst/>
          </a:prstGeom>
        </p:spPr>
      </p:pic>
    </p:spTree>
    <p:extLst>
      <p:ext uri="{BB962C8B-B14F-4D97-AF65-F5344CB8AC3E}">
        <p14:creationId xmlns:p14="http://schemas.microsoft.com/office/powerpoint/2010/main" val="345237041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1"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1"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1"/>
            <a:ext cx="2743201" cy="365125"/>
          </a:xfrm>
          <a:prstGeom prst="rect">
            <a:avLst/>
          </a:prstGeom>
        </p:spPr>
        <p:txBody>
          <a:bodyPr vert="horz" lIns="91440" tIns="45720" rIns="91440" bIns="45720" rtlCol="0" anchor="ctr"/>
          <a:lstStyle>
            <a:lvl1pPr algn="l">
              <a:defRPr sz="1201">
                <a:solidFill>
                  <a:schemeClr val="tx1">
                    <a:tint val="75000"/>
                  </a:schemeClr>
                </a:solidFill>
                <a:latin typeface="微软雅黑" panose="020B0503020204020204" pitchFamily="34" charset="-122"/>
                <a:ea typeface="微软雅黑" panose="020B0503020204020204" pitchFamily="34" charset="-122"/>
              </a:defRPr>
            </a:lvl1pPr>
          </a:lstStyle>
          <a:p>
            <a:fld id="{745F23FA-E122-4AD5-9572-85B87DD630C5}" type="datetime1">
              <a:rPr lang="zh-CN" altLang="en-US" smtClean="0"/>
              <a:t>2026/8/11</a:t>
            </a:fld>
            <a:endParaRPr lang="zh-CN" altLang="en-US" dirty="0"/>
          </a:p>
        </p:txBody>
      </p:sp>
      <p:sp>
        <p:nvSpPr>
          <p:cNvPr id="5" name="Footer Placeholder 4"/>
          <p:cNvSpPr>
            <a:spLocks noGrp="1"/>
          </p:cNvSpPr>
          <p:nvPr>
            <p:ph type="ftr" sz="quarter" idx="3"/>
          </p:nvPr>
        </p:nvSpPr>
        <p:spPr>
          <a:xfrm>
            <a:off x="4038601" y="6356351"/>
            <a:ext cx="4114800" cy="365125"/>
          </a:xfrm>
          <a:prstGeom prst="rect">
            <a:avLst/>
          </a:prstGeom>
        </p:spPr>
        <p:txBody>
          <a:bodyPr vert="horz" lIns="91440" tIns="45720" rIns="91440" bIns="45720" rtlCol="0" anchor="ctr"/>
          <a:lstStyle>
            <a:lvl1pPr algn="ctr">
              <a:defRPr sz="1201">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Slide Number Placeholder 5"/>
          <p:cNvSpPr>
            <a:spLocks noGrp="1"/>
          </p:cNvSpPr>
          <p:nvPr>
            <p:ph type="sldNum" sz="quarter" idx="4"/>
          </p:nvPr>
        </p:nvSpPr>
        <p:spPr>
          <a:xfrm>
            <a:off x="9216563" y="6356351"/>
            <a:ext cx="2743201" cy="365125"/>
          </a:xfrm>
          <a:prstGeom prst="rect">
            <a:avLst/>
          </a:prstGeom>
        </p:spPr>
        <p:txBody>
          <a:bodyPr vert="horz" lIns="91440" tIns="45720" rIns="91440" bIns="45720" rtlCol="0" anchor="ctr"/>
          <a:lstStyle>
            <a:lvl1pPr algn="r">
              <a:defRPr sz="1201">
                <a:solidFill>
                  <a:schemeClr val="tx1">
                    <a:tint val="75000"/>
                  </a:schemeClr>
                </a:solidFill>
                <a:latin typeface="微软雅黑" panose="020B0503020204020204" pitchFamily="34" charset="-122"/>
                <a:ea typeface="微软雅黑" panose="020B0503020204020204" pitchFamily="34" charset="-122"/>
              </a:defRPr>
            </a:lvl1pPr>
          </a:lstStyle>
          <a:p>
            <a:fld id="{8747F61C-C993-4D4F-A5ED-1B7D3633D15A}" type="slidenum">
              <a:rPr lang="zh-CN" altLang="en-US" smtClean="0"/>
              <a:t>‹#›</a:t>
            </a:fld>
            <a:endParaRPr lang="zh-CN" altLang="en-US" dirty="0"/>
          </a:p>
        </p:txBody>
      </p:sp>
    </p:spTree>
    <p:extLst>
      <p:ext uri="{BB962C8B-B14F-4D97-AF65-F5344CB8AC3E}">
        <p14:creationId xmlns:p14="http://schemas.microsoft.com/office/powerpoint/2010/main" val="409595224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hdr="0" ftr="0" dt="0"/>
  <p:txStyles>
    <p:titleStyle>
      <a:lvl1pPr algn="l" defTabSz="914611" rtl="0" eaLnBrk="1" latinLnBrk="0" hangingPunct="1">
        <a:lnSpc>
          <a:spcPct val="90000"/>
        </a:lnSpc>
        <a:spcBef>
          <a:spcPct val="0"/>
        </a:spcBef>
        <a:buNone/>
        <a:defRPr sz="440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53" indent="-228653" algn="l" defTabSz="914611" rtl="0" eaLnBrk="1" latinLnBrk="0" hangingPunct="1">
        <a:lnSpc>
          <a:spcPct val="90000"/>
        </a:lnSpc>
        <a:spcBef>
          <a:spcPts val="1000"/>
        </a:spcBef>
        <a:buFont typeface="Arial" panose="020B0604020202020204" pitchFamily="34" charset="0"/>
        <a:buChar char="•"/>
        <a:defRPr sz="2801" kern="1200">
          <a:solidFill>
            <a:schemeClr val="tx1"/>
          </a:solidFill>
          <a:latin typeface="微软雅黑" panose="020B0503020204020204" pitchFamily="34" charset="-122"/>
          <a:ea typeface="微软雅黑" panose="020B0503020204020204" pitchFamily="34" charset="-122"/>
          <a:cs typeface="+mn-cs"/>
        </a:defRPr>
      </a:lvl1pPr>
      <a:lvl2pPr marL="685958" indent="-228653" algn="l" defTabSz="914611" rtl="0" eaLnBrk="1" latinLnBrk="0" hangingPunct="1">
        <a:lnSpc>
          <a:spcPct val="90000"/>
        </a:lnSpc>
        <a:spcBef>
          <a:spcPts val="500"/>
        </a:spcBef>
        <a:buFont typeface="Arial" panose="020B0604020202020204" pitchFamily="34" charset="0"/>
        <a:buChar char="•"/>
        <a:defRPr sz="2401" kern="1200">
          <a:solidFill>
            <a:schemeClr val="tx1"/>
          </a:solidFill>
          <a:latin typeface="微软雅黑" panose="020B0503020204020204" pitchFamily="34" charset="-122"/>
          <a:ea typeface="微软雅黑" panose="020B0503020204020204" pitchFamily="34" charset="-122"/>
          <a:cs typeface="+mn-cs"/>
        </a:defRPr>
      </a:lvl2pPr>
      <a:lvl3pPr marL="1142658" indent="-228653" algn="l" defTabSz="914611" rtl="0" eaLnBrk="1" latinLnBrk="0" hangingPunct="1">
        <a:lnSpc>
          <a:spcPct val="90000"/>
        </a:lnSpc>
        <a:spcBef>
          <a:spcPts val="500"/>
        </a:spcBef>
        <a:buFont typeface="Arial" panose="020B0604020202020204" pitchFamily="34" charset="0"/>
        <a:buChar char="•"/>
        <a:defRPr sz="2001" kern="1200">
          <a:solidFill>
            <a:schemeClr val="tx1"/>
          </a:solidFill>
          <a:latin typeface="微软雅黑" panose="020B0503020204020204" pitchFamily="34" charset="-122"/>
          <a:ea typeface="微软雅黑" panose="020B0503020204020204" pitchFamily="34" charset="-122"/>
          <a:cs typeface="+mn-cs"/>
        </a:defRPr>
      </a:lvl3pPr>
      <a:lvl4pPr marL="1599963"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微软雅黑" panose="020B0503020204020204" pitchFamily="34" charset="-122"/>
          <a:ea typeface="微软雅黑" panose="020B0503020204020204" pitchFamily="34" charset="-122"/>
          <a:cs typeface="+mn-cs"/>
        </a:defRPr>
      </a:lvl4pPr>
      <a:lvl5pPr marL="2057269"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微软雅黑" panose="020B0503020204020204" pitchFamily="34" charset="-122"/>
          <a:ea typeface="微软雅黑" panose="020B0503020204020204" pitchFamily="34" charset="-122"/>
          <a:cs typeface="+mn-cs"/>
        </a:defRPr>
      </a:lvl5pPr>
      <a:lvl6pPr marL="2514574"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9"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579"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5884" indent="-228653" algn="l" defTabSz="9146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611" rtl="0" eaLnBrk="1" latinLnBrk="0" hangingPunct="1">
        <a:defRPr sz="1801" kern="1200">
          <a:solidFill>
            <a:schemeClr val="tx1"/>
          </a:solidFill>
          <a:latin typeface="+mn-lt"/>
          <a:ea typeface="+mn-ea"/>
          <a:cs typeface="+mn-cs"/>
        </a:defRPr>
      </a:lvl1pPr>
      <a:lvl2pPr marL="457305" algn="l" defTabSz="914611" rtl="0" eaLnBrk="1" latinLnBrk="0" hangingPunct="1">
        <a:defRPr sz="1801" kern="1200">
          <a:solidFill>
            <a:schemeClr val="tx1"/>
          </a:solidFill>
          <a:latin typeface="+mn-lt"/>
          <a:ea typeface="+mn-ea"/>
          <a:cs typeface="+mn-cs"/>
        </a:defRPr>
      </a:lvl2pPr>
      <a:lvl3pPr marL="914611" algn="l" defTabSz="914611" rtl="0" eaLnBrk="1" latinLnBrk="0" hangingPunct="1">
        <a:defRPr sz="1801" kern="1200">
          <a:solidFill>
            <a:schemeClr val="tx1"/>
          </a:solidFill>
          <a:latin typeface="+mn-lt"/>
          <a:ea typeface="+mn-ea"/>
          <a:cs typeface="+mn-cs"/>
        </a:defRPr>
      </a:lvl3pPr>
      <a:lvl4pPr marL="1371311" algn="l" defTabSz="914611" rtl="0" eaLnBrk="1" latinLnBrk="0" hangingPunct="1">
        <a:defRPr sz="1801" kern="1200">
          <a:solidFill>
            <a:schemeClr val="tx1"/>
          </a:solidFill>
          <a:latin typeface="+mn-lt"/>
          <a:ea typeface="+mn-ea"/>
          <a:cs typeface="+mn-cs"/>
        </a:defRPr>
      </a:lvl4pPr>
      <a:lvl5pPr marL="1828616" algn="l" defTabSz="914611" rtl="0" eaLnBrk="1" latinLnBrk="0" hangingPunct="1">
        <a:defRPr sz="1801" kern="1200">
          <a:solidFill>
            <a:schemeClr val="tx1"/>
          </a:solidFill>
          <a:latin typeface="+mn-lt"/>
          <a:ea typeface="+mn-ea"/>
          <a:cs typeface="+mn-cs"/>
        </a:defRPr>
      </a:lvl5pPr>
      <a:lvl6pPr marL="2285921" algn="l" defTabSz="914611" rtl="0" eaLnBrk="1" latinLnBrk="0" hangingPunct="1">
        <a:defRPr sz="1801" kern="1200">
          <a:solidFill>
            <a:schemeClr val="tx1"/>
          </a:solidFill>
          <a:latin typeface="+mn-lt"/>
          <a:ea typeface="+mn-ea"/>
          <a:cs typeface="+mn-cs"/>
        </a:defRPr>
      </a:lvl6pPr>
      <a:lvl7pPr marL="2743226" algn="l" defTabSz="914611" rtl="0" eaLnBrk="1" latinLnBrk="0" hangingPunct="1">
        <a:defRPr sz="1801" kern="1200">
          <a:solidFill>
            <a:schemeClr val="tx1"/>
          </a:solidFill>
          <a:latin typeface="+mn-lt"/>
          <a:ea typeface="+mn-ea"/>
          <a:cs typeface="+mn-cs"/>
        </a:defRPr>
      </a:lvl7pPr>
      <a:lvl8pPr marL="3199927" algn="l" defTabSz="914611" rtl="0" eaLnBrk="1" latinLnBrk="0" hangingPunct="1">
        <a:defRPr sz="1801" kern="1200">
          <a:solidFill>
            <a:schemeClr val="tx1"/>
          </a:solidFill>
          <a:latin typeface="+mn-lt"/>
          <a:ea typeface="+mn-ea"/>
          <a:cs typeface="+mn-cs"/>
        </a:defRPr>
      </a:lvl8pPr>
      <a:lvl9pPr marL="3657232" algn="l" defTabSz="914611"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0AACB-0027-401A-9B50-7FE70E562DBD}" type="datetimeFigureOut">
              <a:rPr lang="en-US" smtClean="0"/>
              <a:t>8/11/2026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25FE4D-B688-4D68-9753-2CE52B22A2CA}" type="slidenum">
              <a:rPr lang="en-US" smtClean="0"/>
              <a:t>‹#›</a:t>
            </a:fld>
            <a:endParaRPr lang="en-US"/>
          </a:p>
        </p:txBody>
      </p:sp>
    </p:spTree>
    <p:extLst>
      <p:ext uri="{BB962C8B-B14F-4D97-AF65-F5344CB8AC3E}">
        <p14:creationId xmlns:p14="http://schemas.microsoft.com/office/powerpoint/2010/main" val="52753551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745F23FA-E122-4AD5-9572-85B87DD630C5}" type="datetime1">
              <a:rPr lang="zh-CN" altLang="en-US" smtClean="0"/>
              <a:t>2026/8/11</a:t>
            </a:fld>
            <a:endParaRPr lang="zh-CN" altLang="en-US"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Slide Number Placeholder 5"/>
          <p:cNvSpPr>
            <a:spLocks noGrp="1"/>
          </p:cNvSpPr>
          <p:nvPr>
            <p:ph type="sldNum" sz="quarter" idx="4"/>
          </p:nvPr>
        </p:nvSpPr>
        <p:spPr>
          <a:xfrm>
            <a:off x="9216563"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8747F61C-C993-4D4F-A5ED-1B7D3633D15A}" type="slidenum">
              <a:rPr lang="zh-CN" altLang="en-US" smtClean="0"/>
              <a:t>‹#›</a:t>
            </a:fld>
            <a:endParaRPr lang="zh-CN" altLang="en-US" dirty="0"/>
          </a:p>
        </p:txBody>
      </p:sp>
    </p:spTree>
    <p:extLst>
      <p:ext uri="{BB962C8B-B14F-4D97-AF65-F5344CB8AC3E}">
        <p14:creationId xmlns:p14="http://schemas.microsoft.com/office/powerpoint/2010/main" val="203127490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2" r:id="rId13"/>
  </p:sldLayoutIdLst>
  <p:hf hdr="0" ftr="0" dt="0"/>
  <p:txStyles>
    <p:titleStyle>
      <a:lvl1pPr algn="l" defTabSz="914610" rtl="0" eaLnBrk="1" latinLnBrk="0" hangingPunct="1">
        <a:lnSpc>
          <a:spcPct val="90000"/>
        </a:lnSpc>
        <a:spcBef>
          <a:spcPct val="0"/>
        </a:spcBef>
        <a:buNone/>
        <a:defRPr sz="440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53" indent="-228653" algn="l" defTabSz="914610" rtl="0" eaLnBrk="1" latinLnBrk="0" hangingPunct="1">
        <a:lnSpc>
          <a:spcPct val="90000"/>
        </a:lnSpc>
        <a:spcBef>
          <a:spcPts val="1000"/>
        </a:spcBef>
        <a:buFont typeface="Arial" panose="020B0604020202020204" pitchFamily="34" charset="0"/>
        <a:buChar char="•"/>
        <a:defRPr sz="2801" kern="1200">
          <a:solidFill>
            <a:schemeClr val="tx1"/>
          </a:solidFill>
          <a:latin typeface="微软雅黑" panose="020B0503020204020204" pitchFamily="34" charset="-122"/>
          <a:ea typeface="微软雅黑" panose="020B0503020204020204" pitchFamily="34" charset="-122"/>
          <a:cs typeface="+mn-cs"/>
        </a:defRPr>
      </a:lvl1pPr>
      <a:lvl2pPr marL="685958" indent="-228653" algn="l" defTabSz="914610" rtl="0" eaLnBrk="1" latinLnBrk="0" hangingPunct="1">
        <a:lnSpc>
          <a:spcPct val="90000"/>
        </a:lnSpc>
        <a:spcBef>
          <a:spcPts val="500"/>
        </a:spcBef>
        <a:buFont typeface="Arial" panose="020B0604020202020204" pitchFamily="34" charset="0"/>
        <a:buChar char="•"/>
        <a:defRPr sz="2401" kern="1200">
          <a:solidFill>
            <a:schemeClr val="tx1"/>
          </a:solidFill>
          <a:latin typeface="微软雅黑" panose="020B0503020204020204" pitchFamily="34" charset="-122"/>
          <a:ea typeface="微软雅黑" panose="020B0503020204020204" pitchFamily="34" charset="-122"/>
          <a:cs typeface="+mn-cs"/>
        </a:defRPr>
      </a:lvl2pPr>
      <a:lvl3pPr marL="1142658" indent="-228653" algn="l" defTabSz="91461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599963"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268"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573"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9"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79"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84" indent="-228653" algn="l" defTabSz="91461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610" rtl="0" eaLnBrk="1" latinLnBrk="0" hangingPunct="1">
        <a:defRPr sz="1800" kern="1200">
          <a:solidFill>
            <a:schemeClr val="tx1"/>
          </a:solidFill>
          <a:latin typeface="+mn-lt"/>
          <a:ea typeface="+mn-ea"/>
          <a:cs typeface="+mn-cs"/>
        </a:defRPr>
      </a:lvl1pPr>
      <a:lvl2pPr marL="457305" algn="l" defTabSz="914610" rtl="0" eaLnBrk="1" latinLnBrk="0" hangingPunct="1">
        <a:defRPr sz="1800" kern="1200">
          <a:solidFill>
            <a:schemeClr val="tx1"/>
          </a:solidFill>
          <a:latin typeface="+mn-lt"/>
          <a:ea typeface="+mn-ea"/>
          <a:cs typeface="+mn-cs"/>
        </a:defRPr>
      </a:lvl2pPr>
      <a:lvl3pPr marL="914610" algn="l" defTabSz="914610" rtl="0" eaLnBrk="1" latinLnBrk="0" hangingPunct="1">
        <a:defRPr sz="1800" kern="1200">
          <a:solidFill>
            <a:schemeClr val="tx1"/>
          </a:solidFill>
          <a:latin typeface="+mn-lt"/>
          <a:ea typeface="+mn-ea"/>
          <a:cs typeface="+mn-cs"/>
        </a:defRPr>
      </a:lvl3pPr>
      <a:lvl4pPr marL="1371311" algn="l" defTabSz="914610" rtl="0" eaLnBrk="1" latinLnBrk="0" hangingPunct="1">
        <a:defRPr sz="1800" kern="1200">
          <a:solidFill>
            <a:schemeClr val="tx1"/>
          </a:solidFill>
          <a:latin typeface="+mn-lt"/>
          <a:ea typeface="+mn-ea"/>
          <a:cs typeface="+mn-cs"/>
        </a:defRPr>
      </a:lvl4pPr>
      <a:lvl5pPr marL="1828616" algn="l" defTabSz="914610" rtl="0" eaLnBrk="1" latinLnBrk="0" hangingPunct="1">
        <a:defRPr sz="1800" kern="1200">
          <a:solidFill>
            <a:schemeClr val="tx1"/>
          </a:solidFill>
          <a:latin typeface="+mn-lt"/>
          <a:ea typeface="+mn-ea"/>
          <a:cs typeface="+mn-cs"/>
        </a:defRPr>
      </a:lvl5pPr>
      <a:lvl6pPr marL="2285921" algn="l" defTabSz="914610" rtl="0" eaLnBrk="1" latinLnBrk="0" hangingPunct="1">
        <a:defRPr sz="1800" kern="1200">
          <a:solidFill>
            <a:schemeClr val="tx1"/>
          </a:solidFill>
          <a:latin typeface="+mn-lt"/>
          <a:ea typeface="+mn-ea"/>
          <a:cs typeface="+mn-cs"/>
        </a:defRPr>
      </a:lvl6pPr>
      <a:lvl7pPr marL="2743226" algn="l" defTabSz="914610" rtl="0" eaLnBrk="1" latinLnBrk="0" hangingPunct="1">
        <a:defRPr sz="1800" kern="1200">
          <a:solidFill>
            <a:schemeClr val="tx1"/>
          </a:solidFill>
          <a:latin typeface="+mn-lt"/>
          <a:ea typeface="+mn-ea"/>
          <a:cs typeface="+mn-cs"/>
        </a:defRPr>
      </a:lvl7pPr>
      <a:lvl8pPr marL="3199926" algn="l" defTabSz="914610" rtl="0" eaLnBrk="1" latinLnBrk="0" hangingPunct="1">
        <a:defRPr sz="1800" kern="1200">
          <a:solidFill>
            <a:schemeClr val="tx1"/>
          </a:solidFill>
          <a:latin typeface="+mn-lt"/>
          <a:ea typeface="+mn-ea"/>
          <a:cs typeface="+mn-cs"/>
        </a:defRPr>
      </a:lvl8pPr>
      <a:lvl9pPr marL="3657231" algn="l" defTabSz="91461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1.png"/><Relationship Id="rId10"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png"/><Relationship Id="rId7" Type="http://schemas.openxmlformats.org/officeDocument/2006/relationships/image" Target="../media/image51.png"/><Relationship Id="rId12"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53.png"/><Relationship Id="rId5" Type="http://schemas.openxmlformats.org/officeDocument/2006/relationships/image" Target="../media/image41.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58.jpeg"/><Relationship Id="rId3" Type="http://schemas.openxmlformats.org/officeDocument/2006/relationships/image" Target="../media/image54.png"/><Relationship Id="rId7" Type="http://schemas.openxmlformats.org/officeDocument/2006/relationships/image" Target="../media/image41.png"/><Relationship Id="rId12"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57.png"/><Relationship Id="rId5" Type="http://schemas.openxmlformats.org/officeDocument/2006/relationships/image" Target="../media/image58.png"/><Relationship Id="rId10" Type="http://schemas.openxmlformats.org/officeDocument/2006/relationships/image" Target="../media/image53.png"/><Relationship Id="rId4" Type="http://schemas.openxmlformats.org/officeDocument/2006/relationships/image" Target="../media/image56.png"/><Relationship Id="rId9"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3.png"/><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69.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68.png"/><Relationship Id="rId5" Type="http://schemas.openxmlformats.org/officeDocument/2006/relationships/notesSlide" Target="../notesSlides/notesSlide18.xml"/><Relationship Id="rId4"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4.xml"/><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tags" Target="../tags/tag36.xml"/><Relationship Id="rId7" Type="http://schemas.openxmlformats.org/officeDocument/2006/relationships/image" Target="../media/image74.jpe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22.xml"/><Relationship Id="rId5" Type="http://schemas.openxmlformats.org/officeDocument/2006/relationships/slideLayout" Target="../slideLayouts/slideLayout53.xml"/><Relationship Id="rId10" Type="http://schemas.openxmlformats.org/officeDocument/2006/relationships/image" Target="../media/image77.png"/><Relationship Id="rId4" Type="http://schemas.openxmlformats.org/officeDocument/2006/relationships/tags" Target="../tags/tag37.xml"/><Relationship Id="rId9" Type="http://schemas.openxmlformats.org/officeDocument/2006/relationships/image" Target="../media/image76.jpeg"/></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slideLayout" Target="../slideLayouts/slideLayout59.xml"/><Relationship Id="rId7" Type="http://schemas.openxmlformats.org/officeDocument/2006/relationships/image" Target="../media/image78.jpe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3.png"/><Relationship Id="rId5" Type="http://schemas.openxmlformats.org/officeDocument/2006/relationships/image" Target="../media/image73.png"/><Relationship Id="rId4" Type="http://schemas.openxmlformats.org/officeDocument/2006/relationships/notesSlide" Target="../notesSlides/notesSlide23.xml"/><Relationship Id="rId9" Type="http://schemas.openxmlformats.org/officeDocument/2006/relationships/image" Target="../media/image80.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8.xml"/><Relationship Id="rId1" Type="http://schemas.openxmlformats.org/officeDocument/2006/relationships/tags" Target="../tags/tag40.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84.png"/><Relationship Id="rId2" Type="http://schemas.openxmlformats.org/officeDocument/2006/relationships/notesSlide" Target="../notesSlides/notesSlide25.xml"/><Relationship Id="rId1" Type="http://schemas.openxmlformats.org/officeDocument/2006/relationships/slideLayout" Target="../slideLayouts/slideLayout5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hyperlink" Target="http://guzheng-lab.szbl.ac.cn/"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8.png"/><Relationship Id="rId3" Type="http://schemas.openxmlformats.org/officeDocument/2006/relationships/tags" Target="../tags/tag43.xml"/><Relationship Id="rId7" Type="http://schemas.openxmlformats.org/officeDocument/2006/relationships/notesSlide" Target="../notesSlides/notesSlide26.xml"/><Relationship Id="rId12" Type="http://schemas.openxmlformats.org/officeDocument/2006/relationships/image" Target="../media/image87.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slideLayout" Target="../slideLayouts/slideLayout46.xml"/><Relationship Id="rId11" Type="http://schemas.openxmlformats.org/officeDocument/2006/relationships/image" Target="../media/image86.jpeg"/><Relationship Id="rId5" Type="http://schemas.openxmlformats.org/officeDocument/2006/relationships/tags" Target="../tags/tag45.xml"/><Relationship Id="rId10" Type="http://schemas.openxmlformats.org/officeDocument/2006/relationships/image" Target="../media/image6.png"/><Relationship Id="rId4" Type="http://schemas.openxmlformats.org/officeDocument/2006/relationships/tags" Target="../tags/tag44.xml"/><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png"/><Relationship Id="rId3" Type="http://schemas.openxmlformats.org/officeDocument/2006/relationships/image" Target="../media/image89.jpeg"/><Relationship Id="rId7" Type="http://schemas.openxmlformats.org/officeDocument/2006/relationships/image" Target="../media/image93.png"/><Relationship Id="rId12" Type="http://schemas.openxmlformats.org/officeDocument/2006/relationships/image" Target="../media/image98.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28.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svg"/><Relationship Id="rId7" Type="http://schemas.openxmlformats.org/officeDocument/2006/relationships/image" Target="../media/image10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svg"/><Relationship Id="rId9" Type="http://schemas.openxmlformats.org/officeDocument/2006/relationships/image" Target="../media/image106.png"/></Relationships>
</file>

<file path=ppt/slides/_rels/slide29.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6.png"/><Relationship Id="rId18" Type="http://schemas.openxmlformats.org/officeDocument/2006/relationships/image" Target="../media/image119.png"/><Relationship Id="rId3" Type="http://schemas.openxmlformats.org/officeDocument/2006/relationships/image" Target="../media/image109.png"/><Relationship Id="rId21" Type="http://schemas.openxmlformats.org/officeDocument/2006/relationships/image" Target="../media/image44.png"/><Relationship Id="rId7" Type="http://schemas.openxmlformats.org/officeDocument/2006/relationships/image" Target="../media/image113.png"/><Relationship Id="rId12" Type="http://schemas.openxmlformats.org/officeDocument/2006/relationships/image" Target="../media/image209.png"/><Relationship Id="rId17" Type="http://schemas.openxmlformats.org/officeDocument/2006/relationships/image" Target="../media/image118.png"/><Relationship Id="rId2" Type="http://schemas.openxmlformats.org/officeDocument/2006/relationships/notesSlide" Target="../notesSlides/notesSlide29.xml"/><Relationship Id="rId16" Type="http://schemas.openxmlformats.org/officeDocument/2006/relationships/image" Target="../media/image53.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112.png"/><Relationship Id="rId11" Type="http://schemas.openxmlformats.org/officeDocument/2006/relationships/image" Target="../media/image700.png"/><Relationship Id="rId5" Type="http://schemas.openxmlformats.org/officeDocument/2006/relationships/image" Target="../media/image111.png"/><Relationship Id="rId15" Type="http://schemas.openxmlformats.org/officeDocument/2006/relationships/image" Target="../media/image47.png"/><Relationship Id="rId23" Type="http://schemas.openxmlformats.org/officeDocument/2006/relationships/image" Target="../media/image217.png"/><Relationship Id="rId10" Type="http://schemas.openxmlformats.org/officeDocument/2006/relationships/image" Target="../media/image115.png"/><Relationship Id="rId19" Type="http://schemas.openxmlformats.org/officeDocument/2006/relationships/image" Target="../media/image120.png"/><Relationship Id="rId4" Type="http://schemas.openxmlformats.org/officeDocument/2006/relationships/image" Target="../media/image110.png"/><Relationship Id="rId9" Type="http://schemas.openxmlformats.org/officeDocument/2006/relationships/image" Target="../media/image680.png"/><Relationship Id="rId14" Type="http://schemas.openxmlformats.org/officeDocument/2006/relationships/image" Target="../media/image117.png"/><Relationship Id="rId22" Type="http://schemas.openxmlformats.org/officeDocument/2006/relationships/image" Target="../media/image21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9.xm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4.xml"/><Relationship Id="rId11" Type="http://schemas.openxmlformats.org/officeDocument/2006/relationships/image" Target="../media/image13.png"/><Relationship Id="rId5" Type="http://schemas.openxmlformats.org/officeDocument/2006/relationships/slideLayout" Target="../slideLayouts/slideLayout53.xml"/><Relationship Id="rId10" Type="http://schemas.openxmlformats.org/officeDocument/2006/relationships/image" Target="../media/image12.png"/><Relationship Id="rId4" Type="http://schemas.openxmlformats.org/officeDocument/2006/relationships/tags" Target="../tags/tag10.xm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53.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notesSlide" Target="../notesSlides/notesSlide6.xml"/><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slideLayout" Target="../slideLayouts/slideLayout7.xml"/><Relationship Id="rId2" Type="http://schemas.openxmlformats.org/officeDocument/2006/relationships/tags" Target="../tags/tag12.xml"/><Relationship Id="rId16" Type="http://schemas.openxmlformats.org/officeDocument/2006/relationships/image" Target="../media/image26.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tags" Target="../tags/tag21.xml"/><Relationship Id="rId5" Type="http://schemas.openxmlformats.org/officeDocument/2006/relationships/tags" Target="../tags/tag15.xml"/><Relationship Id="rId15" Type="http://schemas.openxmlformats.org/officeDocument/2006/relationships/image" Target="../media/image25.png"/><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29.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8.png"/><Relationship Id="rId5" Type="http://schemas.openxmlformats.org/officeDocument/2006/relationships/tags" Target="../tags/tag26.xml"/><Relationship Id="rId10" Type="http://schemas.openxmlformats.org/officeDocument/2006/relationships/image" Target="../media/image27.png"/><Relationship Id="rId4" Type="http://schemas.openxmlformats.org/officeDocument/2006/relationships/tags" Target="../tags/tag25.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0" y="1675059"/>
            <a:ext cx="12191664" cy="1526059"/>
          </a:xfrm>
          <a:prstGeom prst="rect">
            <a:avLst/>
          </a:prstGeom>
          <a:noFill/>
        </p:spPr>
        <p:txBody>
          <a:bodyPr wrap="square">
            <a:spAutoFit/>
          </a:bodyPr>
          <a:lstStyle/>
          <a:p>
            <a:pPr algn="ctr" defTabSz="435529">
              <a:lnSpc>
                <a:spcPct val="150000"/>
              </a:lnSpc>
              <a:defRPr/>
            </a:pPr>
            <a:r>
              <a:rPr lang="zh-CN" altLang="zh-CN" sz="3300" b="1" dirty="0">
                <a:solidFill>
                  <a:srgbClr val="002060"/>
                </a:solidFill>
                <a:latin typeface="微软雅黑" panose="020B0503020204020204" pitchFamily="34" charset="-122"/>
                <a:ea typeface="微软雅黑" panose="020B0503020204020204" pitchFamily="34" charset="-122"/>
              </a:rPr>
              <a:t>基于共用探测器的三模态PET、SPECT</a:t>
            </a:r>
            <a:endParaRPr lang="en-US" altLang="zh-CN" sz="3300" b="1" dirty="0">
              <a:solidFill>
                <a:srgbClr val="002060"/>
              </a:solidFill>
              <a:latin typeface="微软雅黑" panose="020B0503020204020204" pitchFamily="34" charset="-122"/>
              <a:ea typeface="微软雅黑" panose="020B0503020204020204" pitchFamily="34" charset="-122"/>
            </a:endParaRPr>
          </a:p>
          <a:p>
            <a:pPr algn="ctr" defTabSz="435529">
              <a:lnSpc>
                <a:spcPct val="150000"/>
              </a:lnSpc>
              <a:defRPr/>
            </a:pPr>
            <a:r>
              <a:rPr lang="zh-CN" altLang="zh-CN" sz="3300" b="1" dirty="0">
                <a:solidFill>
                  <a:srgbClr val="002060"/>
                </a:solidFill>
                <a:latin typeface="微软雅黑" panose="020B0503020204020204" pitchFamily="34" charset="-122"/>
                <a:ea typeface="微软雅黑" panose="020B0503020204020204" pitchFamily="34" charset="-122"/>
              </a:rPr>
              <a:t>与PET&amp;SPECT同时成像技术研究</a:t>
            </a:r>
            <a:endParaRPr lang="zh-CN" altLang="en-US" sz="3300" b="1" dirty="0">
              <a:solidFill>
                <a:srgbClr val="002060"/>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15787" y="1218778"/>
            <a:ext cx="12191664" cy="9900"/>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6" name="灯片编号占位符 5"/>
          <p:cNvSpPr>
            <a:spLocks noGrp="1"/>
          </p:cNvSpPr>
          <p:nvPr>
            <p:ph type="sldNum" sz="quarter" idx="12"/>
          </p:nvPr>
        </p:nvSpPr>
        <p:spPr/>
        <p:txBody>
          <a:bodyPr/>
          <a:lstStyle/>
          <a:p>
            <a:pPr defTabSz="435529">
              <a:defRPr/>
            </a:pPr>
            <a:fld id="{8747F61C-C993-4D4F-A5ED-1B7D3633D15A}" type="slidenum">
              <a:rPr lang="zh-CN" altLang="en-US">
                <a:solidFill>
                  <a:prstClr val="black">
                    <a:tint val="75000"/>
                  </a:prstClr>
                </a:solidFill>
              </a:rPr>
              <a:pPr defTabSz="435529">
                <a:defRPr/>
              </a:pPr>
              <a:t>1</a:t>
            </a:fld>
            <a:endParaRPr lang="zh-CN" altLang="en-US" dirty="0">
              <a:solidFill>
                <a:prstClr val="black">
                  <a:tint val="75000"/>
                </a:prstClr>
              </a:solidFill>
            </a:endParaRPr>
          </a:p>
        </p:txBody>
      </p:sp>
      <p:sp>
        <p:nvSpPr>
          <p:cNvPr id="8" name="文本框 7">
            <a:extLst>
              <a:ext uri="{FF2B5EF4-FFF2-40B4-BE49-F238E27FC236}">
                <a16:creationId xmlns:a16="http://schemas.microsoft.com/office/drawing/2014/main" id="{C9A9A00C-3C9B-47F8-90ED-4059100AFD7E}"/>
              </a:ext>
            </a:extLst>
          </p:cNvPr>
          <p:cNvSpPr txBox="1"/>
          <p:nvPr/>
        </p:nvSpPr>
        <p:spPr>
          <a:xfrm>
            <a:off x="1197429" y="3352104"/>
            <a:ext cx="9935028" cy="3198120"/>
          </a:xfrm>
          <a:prstGeom prst="rect">
            <a:avLst/>
          </a:prstGeom>
          <a:noFill/>
        </p:spPr>
        <p:txBody>
          <a:bodyPr wrap="square" rtlCol="0">
            <a:spAutoFit/>
          </a:bodyPr>
          <a:lstStyle/>
          <a:p>
            <a:pPr algn="ctr" defTabSz="914400">
              <a:lnSpc>
                <a:spcPct val="150000"/>
              </a:lnSpc>
              <a:defRPr/>
            </a:pPr>
            <a:r>
              <a:rPr lang="zh-CN" altLang="en-US" sz="2000" b="1" dirty="0">
                <a:solidFill>
                  <a:prstClr val="black"/>
                </a:solidFill>
                <a:latin typeface="微软雅黑" panose="020B0503020204020204" pitchFamily="34" charset="-122"/>
                <a:ea typeface="微软雅黑" panose="020B0503020204020204" pitchFamily="34" charset="-122"/>
              </a:rPr>
              <a:t>曾祥涛</a:t>
            </a:r>
            <a:r>
              <a:rPr lang="en-US" altLang="zh-CN" sz="2000" b="1" baseline="30000" dirty="0">
                <a:solidFill>
                  <a:prstClr val="black"/>
                </a:solidFill>
                <a:latin typeface="微软雅黑" panose="020B0503020204020204" pitchFamily="34" charset="-122"/>
                <a:ea typeface="微软雅黑" panose="020B0503020204020204" pitchFamily="34" charset="-122"/>
              </a:rPr>
              <a:t>1</a:t>
            </a:r>
            <a:r>
              <a:rPr lang="zh-CN" altLang="en-US" sz="2000" b="1" dirty="0">
                <a:solidFill>
                  <a:prstClr val="black"/>
                </a:solidFill>
                <a:latin typeface="微软雅黑" panose="020B0503020204020204" pitchFamily="34" charset="-122"/>
                <a:ea typeface="微软雅黑" panose="020B0503020204020204" pitchFamily="34" charset="-122"/>
              </a:rPr>
              <a:t>，</a:t>
            </a:r>
            <a:r>
              <a:rPr lang="zh-CN" altLang="en-US" sz="2000" dirty="0">
                <a:solidFill>
                  <a:prstClr val="black"/>
                </a:solidFill>
                <a:latin typeface="微软雅黑" panose="020B0503020204020204" pitchFamily="34" charset="-122"/>
                <a:ea typeface="微软雅黑" panose="020B0503020204020204" pitchFamily="34" charset="-122"/>
              </a:rPr>
              <a:t>杨航</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，牛明</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，江小龙</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，赵阳洋</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，黄辰</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，张晓琴</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，黄文杰</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，田金沛</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zh-CN" altLang="en-US" sz="2000" dirty="0">
                <a:solidFill>
                  <a:prstClr val="black"/>
                </a:solidFill>
                <a:latin typeface="微软雅黑" panose="020B0503020204020204" pitchFamily="34" charset="-122"/>
                <a:ea typeface="微软雅黑" panose="020B0503020204020204" pitchFamily="34" charset="-122"/>
              </a:rPr>
              <a:t>，</a:t>
            </a:r>
            <a:endParaRPr lang="en-US" altLang="zh-CN" sz="2000" dirty="0">
              <a:solidFill>
                <a:prstClr val="black"/>
              </a:solidFill>
              <a:latin typeface="微软雅黑" panose="020B0503020204020204" pitchFamily="34" charset="-122"/>
              <a:ea typeface="微软雅黑" panose="020B0503020204020204" pitchFamily="34" charset="-122"/>
            </a:endParaRPr>
          </a:p>
          <a:p>
            <a:pPr algn="ctr" defTabSz="914400">
              <a:lnSpc>
                <a:spcPct val="150000"/>
              </a:lnSpc>
              <a:defRPr/>
            </a:pPr>
            <a:r>
              <a:rPr lang="zh-CN" altLang="en-US" sz="2000" dirty="0">
                <a:solidFill>
                  <a:prstClr val="black"/>
                </a:solidFill>
                <a:latin typeface="微软雅黑" panose="020B0503020204020204" pitchFamily="34" charset="-122"/>
                <a:ea typeface="微软雅黑" panose="020B0503020204020204" pitchFamily="34" charset="-122"/>
              </a:rPr>
              <a:t>魏清阳</a:t>
            </a:r>
            <a:r>
              <a:rPr lang="en-US" altLang="zh-CN" sz="2000" baseline="30000" dirty="0">
                <a:solidFill>
                  <a:prstClr val="black"/>
                </a:solidFill>
                <a:latin typeface="微软雅黑" panose="020B0503020204020204" pitchFamily="34" charset="-122"/>
                <a:ea typeface="微软雅黑" panose="020B0503020204020204" pitchFamily="34" charset="-122"/>
              </a:rPr>
              <a:t>2</a:t>
            </a:r>
            <a:r>
              <a:rPr lang="zh-CN" altLang="en-US" sz="2000" dirty="0">
                <a:solidFill>
                  <a:prstClr val="black"/>
                </a:solidFill>
                <a:latin typeface="微软雅黑" panose="020B0503020204020204" pitchFamily="34" charset="-122"/>
                <a:ea typeface="微软雅黑" panose="020B0503020204020204" pitchFamily="34" charset="-122"/>
              </a:rPr>
              <a:t>，吴婧</a:t>
            </a:r>
            <a:r>
              <a:rPr lang="en-US" altLang="zh-CN" sz="2000" baseline="30000" dirty="0">
                <a:solidFill>
                  <a:prstClr val="black"/>
                </a:solidFill>
                <a:latin typeface="微软雅黑" panose="020B0503020204020204" pitchFamily="34" charset="-122"/>
                <a:ea typeface="微软雅黑" panose="020B0503020204020204" pitchFamily="34" charset="-122"/>
              </a:rPr>
              <a:t>3</a:t>
            </a:r>
            <a:r>
              <a:rPr lang="zh-CN" altLang="en-US" sz="2000" dirty="0">
                <a:solidFill>
                  <a:prstClr val="black"/>
                </a:solidFill>
                <a:latin typeface="微软雅黑" panose="020B0503020204020204" pitchFamily="34" charset="-122"/>
                <a:ea typeface="微软雅黑" panose="020B0503020204020204" pitchFamily="34" charset="-122"/>
              </a:rPr>
              <a:t>，梁颖</a:t>
            </a:r>
            <a:r>
              <a:rPr lang="en-US" altLang="zh-CN" sz="2000" baseline="30000" dirty="0">
                <a:solidFill>
                  <a:prstClr val="black"/>
                </a:solidFill>
                <a:latin typeface="微软雅黑" panose="020B0503020204020204" pitchFamily="34" charset="-122"/>
                <a:ea typeface="微软雅黑" panose="020B0503020204020204" pitchFamily="34" charset="-122"/>
              </a:rPr>
              <a:t>4</a:t>
            </a:r>
            <a:r>
              <a:rPr lang="zh-CN" altLang="en-US" sz="2000" dirty="0">
                <a:solidFill>
                  <a:prstClr val="black"/>
                </a:solidFill>
                <a:latin typeface="微软雅黑" panose="020B0503020204020204" pitchFamily="34" charset="-122"/>
                <a:ea typeface="微软雅黑" panose="020B0503020204020204" pitchFamily="34" charset="-122"/>
              </a:rPr>
              <a:t>，顾峥</a:t>
            </a:r>
            <a:r>
              <a:rPr lang="en-US" altLang="zh-CN" sz="2000" baseline="30000" dirty="0">
                <a:solidFill>
                  <a:prstClr val="black"/>
                </a:solidFill>
                <a:latin typeface="微软雅黑" panose="020B0503020204020204" pitchFamily="34" charset="-122"/>
                <a:ea typeface="微软雅黑" panose="020B0503020204020204" pitchFamily="34" charset="-122"/>
              </a:rPr>
              <a:t>1</a:t>
            </a:r>
            <a:r>
              <a:rPr lang="en-US" altLang="zh-CN" sz="2000" dirty="0">
                <a:solidFill>
                  <a:prstClr val="black"/>
                </a:solidFill>
                <a:latin typeface="微软雅黑" panose="020B0503020204020204" pitchFamily="34" charset="-122"/>
                <a:ea typeface="微软雅黑" panose="020B0503020204020204" pitchFamily="34" charset="-122"/>
              </a:rPr>
              <a:t>*</a:t>
            </a:r>
          </a:p>
          <a:p>
            <a:pPr algn="ctr" defTabSz="914400">
              <a:lnSpc>
                <a:spcPct val="150000"/>
              </a:lnSpc>
              <a:spcBef>
                <a:spcPts val="1200"/>
              </a:spcBef>
              <a:defRPr/>
            </a:pPr>
            <a:r>
              <a:rPr lang="en-US" altLang="zh-CN" b="1" baseline="30000" dirty="0">
                <a:solidFill>
                  <a:prstClr val="black"/>
                </a:solidFill>
                <a:latin typeface="微软雅黑" panose="020B0503020204020204" pitchFamily="34" charset="-122"/>
                <a:ea typeface="微软雅黑" panose="020B0503020204020204" pitchFamily="34" charset="-122"/>
              </a:rPr>
              <a:t>1</a:t>
            </a:r>
            <a:r>
              <a:rPr lang="zh-CN" altLang="en-US" b="1" dirty="0">
                <a:solidFill>
                  <a:prstClr val="black"/>
                </a:solidFill>
                <a:latin typeface="微软雅黑" panose="020B0503020204020204" pitchFamily="34" charset="-122"/>
                <a:ea typeface="微软雅黑" panose="020B0503020204020204" pitchFamily="34" charset="-122"/>
              </a:rPr>
              <a:t>深圳湾实验室</a:t>
            </a:r>
            <a:r>
              <a:rPr lang="zh-CN" altLang="en-US" dirty="0">
                <a:solidFill>
                  <a:prstClr val="black"/>
                </a:solidFill>
                <a:latin typeface="微软雅黑" panose="020B0503020204020204" pitchFamily="34" charset="-122"/>
                <a:ea typeface="微软雅黑" panose="020B0503020204020204" pitchFamily="34" charset="-122"/>
              </a:rPr>
              <a:t>，生物医学工程研究所</a:t>
            </a:r>
            <a:endParaRPr lang="en-US" altLang="zh-CN" dirty="0">
              <a:solidFill>
                <a:prstClr val="black"/>
              </a:solidFill>
              <a:latin typeface="微软雅黑" panose="020B0503020204020204" pitchFamily="34" charset="-122"/>
              <a:ea typeface="微软雅黑" panose="020B0503020204020204" pitchFamily="34" charset="-122"/>
            </a:endParaRPr>
          </a:p>
          <a:p>
            <a:pPr algn="ctr" defTabSz="914400">
              <a:lnSpc>
                <a:spcPct val="150000"/>
              </a:lnSpc>
              <a:defRPr/>
            </a:pPr>
            <a:r>
              <a:rPr lang="en-US" altLang="zh-CN" b="1" baseline="30000" dirty="0">
                <a:solidFill>
                  <a:prstClr val="black"/>
                </a:solidFill>
                <a:latin typeface="微软雅黑" panose="020B0503020204020204" pitchFamily="34" charset="-122"/>
                <a:ea typeface="微软雅黑" panose="020B0503020204020204" pitchFamily="34" charset="-122"/>
              </a:rPr>
              <a:t>2</a:t>
            </a:r>
            <a:r>
              <a:rPr lang="zh-CN" altLang="en-US" dirty="0">
                <a:solidFill>
                  <a:prstClr val="black"/>
                </a:solidFill>
                <a:latin typeface="微软雅黑" panose="020B0503020204020204" pitchFamily="34" charset="-122"/>
                <a:ea typeface="微软雅黑" panose="020B0503020204020204" pitchFamily="34" charset="-122"/>
              </a:rPr>
              <a:t>北京科技大学，自动化学院</a:t>
            </a:r>
            <a:endParaRPr lang="en-US" altLang="zh-CN" dirty="0">
              <a:solidFill>
                <a:prstClr val="black"/>
              </a:solidFill>
              <a:latin typeface="微软雅黑" panose="020B0503020204020204" pitchFamily="34" charset="-122"/>
              <a:ea typeface="微软雅黑" panose="020B0503020204020204" pitchFamily="34" charset="-122"/>
            </a:endParaRPr>
          </a:p>
          <a:p>
            <a:pPr algn="ctr" defTabSz="914400">
              <a:lnSpc>
                <a:spcPct val="150000"/>
              </a:lnSpc>
              <a:defRPr/>
            </a:pPr>
            <a:r>
              <a:rPr lang="en-US" altLang="zh-CN" b="1" baseline="30000" dirty="0">
                <a:solidFill>
                  <a:prstClr val="black"/>
                </a:solidFill>
                <a:latin typeface="微软雅黑" panose="020B0503020204020204" pitchFamily="34" charset="-122"/>
                <a:ea typeface="微软雅黑" panose="020B0503020204020204" pitchFamily="34" charset="-122"/>
              </a:rPr>
              <a:t>3</a:t>
            </a:r>
            <a:r>
              <a:rPr lang="zh-CN" altLang="en-US" dirty="0">
                <a:solidFill>
                  <a:prstClr val="black"/>
                </a:solidFill>
                <a:latin typeface="微软雅黑" panose="020B0503020204020204" pitchFamily="34" charset="-122"/>
                <a:ea typeface="微软雅黑" panose="020B0503020204020204" pitchFamily="34" charset="-122"/>
              </a:rPr>
              <a:t>北京师范大学，物理与天文学院</a:t>
            </a:r>
            <a:endParaRPr lang="en-US" altLang="zh-CN" dirty="0">
              <a:solidFill>
                <a:prstClr val="black"/>
              </a:solidFill>
              <a:latin typeface="微软雅黑" panose="020B0503020204020204" pitchFamily="34" charset="-122"/>
              <a:ea typeface="微软雅黑" panose="020B0503020204020204" pitchFamily="34" charset="-122"/>
            </a:endParaRPr>
          </a:p>
          <a:p>
            <a:pPr algn="ctr" defTabSz="914400">
              <a:lnSpc>
                <a:spcPct val="150000"/>
              </a:lnSpc>
              <a:defRPr/>
            </a:pPr>
            <a:r>
              <a:rPr lang="en-US" altLang="zh-CN" b="1" baseline="30000" dirty="0">
                <a:solidFill>
                  <a:prstClr val="black"/>
                </a:solidFill>
                <a:latin typeface="微软雅黑" panose="020B0503020204020204" pitchFamily="34" charset="-122"/>
                <a:ea typeface="微软雅黑" panose="020B0503020204020204" pitchFamily="34" charset="-122"/>
              </a:rPr>
              <a:t>4</a:t>
            </a:r>
            <a:r>
              <a:rPr lang="zh-CN" altLang="en-US" dirty="0">
                <a:solidFill>
                  <a:prstClr val="black"/>
                </a:solidFill>
                <a:latin typeface="微软雅黑" panose="020B0503020204020204" pitchFamily="34" charset="-122"/>
                <a:ea typeface="微软雅黑" panose="020B0503020204020204" pitchFamily="34" charset="-122"/>
              </a:rPr>
              <a:t>中国医学科学院肿瘤医院深圳医院</a:t>
            </a:r>
            <a:endParaRPr lang="en-US" altLang="zh-CN" dirty="0">
              <a:solidFill>
                <a:prstClr val="black"/>
              </a:solidFill>
              <a:latin typeface="微软雅黑" panose="020B0503020204020204" pitchFamily="34" charset="-122"/>
              <a:ea typeface="微软雅黑" panose="020B0503020204020204" pitchFamily="34" charset="-122"/>
            </a:endParaRPr>
          </a:p>
          <a:p>
            <a:pPr algn="ctr" defTabSz="914400">
              <a:lnSpc>
                <a:spcPct val="150000"/>
              </a:lnSpc>
              <a:defRPr/>
            </a:pPr>
            <a:r>
              <a:rPr lang="en-US" altLang="zh-CN" dirty="0">
                <a:solidFill>
                  <a:prstClr val="black"/>
                </a:solidFill>
                <a:latin typeface="微软雅黑" panose="020B0503020204020204" pitchFamily="34" charset="-122"/>
                <a:ea typeface="微软雅黑" panose="020B0503020204020204" pitchFamily="34" charset="-122"/>
              </a:rPr>
              <a:t>2026-8-11</a:t>
            </a:r>
          </a:p>
        </p:txBody>
      </p:sp>
      <p:pic>
        <p:nvPicPr>
          <p:cNvPr id="2" name="图片 1">
            <a:extLst>
              <a:ext uri="{FF2B5EF4-FFF2-40B4-BE49-F238E27FC236}">
                <a16:creationId xmlns:a16="http://schemas.microsoft.com/office/drawing/2014/main" id="{A012AEA5-9995-F0BA-3760-416934F41D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7343" y="264245"/>
            <a:ext cx="2781274" cy="5353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F7012-D218-6BA5-6932-2DD872CF4B68}"/>
            </a:ext>
          </a:extLst>
        </p:cNvPr>
        <p:cNvGrpSpPr/>
        <p:nvPr/>
      </p:nvGrpSpPr>
      <p:grpSpPr>
        <a:xfrm>
          <a:off x="0" y="0"/>
          <a:ext cx="0" cy="0"/>
          <a:chOff x="0" y="0"/>
          <a:chExt cx="0" cy="0"/>
        </a:xfrm>
      </p:grpSpPr>
      <p:pic>
        <p:nvPicPr>
          <p:cNvPr id="78" name="图片 77">
            <a:extLst>
              <a:ext uri="{FF2B5EF4-FFF2-40B4-BE49-F238E27FC236}">
                <a16:creationId xmlns:a16="http://schemas.microsoft.com/office/drawing/2014/main" id="{B34D7D12-03F5-EC25-0BBB-B66EF44B1D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8116" y="3866494"/>
            <a:ext cx="3371695" cy="2642400"/>
          </a:xfrm>
          <a:prstGeom prst="rect">
            <a:avLst/>
          </a:prstGeom>
        </p:spPr>
      </p:pic>
      <p:pic>
        <p:nvPicPr>
          <p:cNvPr id="21" name="图片 20">
            <a:extLst>
              <a:ext uri="{FF2B5EF4-FFF2-40B4-BE49-F238E27FC236}">
                <a16:creationId xmlns:a16="http://schemas.microsoft.com/office/drawing/2014/main" id="{9F38C647-4AFB-909A-1D72-2B6C556F2D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2883" y="3866494"/>
            <a:ext cx="3884834" cy="2643924"/>
          </a:xfrm>
          <a:prstGeom prst="rect">
            <a:avLst/>
          </a:prstGeom>
        </p:spPr>
      </p:pic>
      <p:sp>
        <p:nvSpPr>
          <p:cNvPr id="73" name="左大括号 72">
            <a:extLst>
              <a:ext uri="{FF2B5EF4-FFF2-40B4-BE49-F238E27FC236}">
                <a16:creationId xmlns:a16="http://schemas.microsoft.com/office/drawing/2014/main" id="{4560D516-A2C6-718A-39CF-A6090C897860}"/>
              </a:ext>
            </a:extLst>
          </p:cNvPr>
          <p:cNvSpPr/>
          <p:nvPr/>
        </p:nvSpPr>
        <p:spPr>
          <a:xfrm rot="5400000" flipH="1">
            <a:off x="6507853" y="5799318"/>
            <a:ext cx="164424" cy="871151"/>
          </a:xfrm>
          <a:prstGeom prst="leftBrace">
            <a:avLst/>
          </a:prstGeom>
          <a:ln w="28575">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4" name="文本框 73">
            <a:extLst>
              <a:ext uri="{FF2B5EF4-FFF2-40B4-BE49-F238E27FC236}">
                <a16:creationId xmlns:a16="http://schemas.microsoft.com/office/drawing/2014/main" id="{E7BFD72E-807C-8E58-7416-BB5BD8A382BC}"/>
              </a:ext>
            </a:extLst>
          </p:cNvPr>
          <p:cNvSpPr txBox="1"/>
          <p:nvPr/>
        </p:nvSpPr>
        <p:spPr>
          <a:xfrm>
            <a:off x="5721351" y="6390632"/>
            <a:ext cx="2325068" cy="36918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14 mm </a:t>
            </a: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厚</a:t>
            </a:r>
            <a:endPar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 name="标题 1">
            <a:extLst>
              <a:ext uri="{FF2B5EF4-FFF2-40B4-BE49-F238E27FC236}">
                <a16:creationId xmlns:a16="http://schemas.microsoft.com/office/drawing/2014/main" id="{EC10A0F5-560B-6F64-1EA3-296143941D6B}"/>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zh-CN" altLang="en-US" sz="3200" b="1" dirty="0">
                <a:solidFill>
                  <a:srgbClr val="19569E"/>
                </a:solidFill>
                <a:ea typeface="微软雅黑" panose="020B0503020204020204" pitchFamily="34" charset="-122"/>
                <a:cs typeface="Arial" panose="020B0604020202020204" pitchFamily="34" charset="0"/>
              </a:rPr>
              <a:t>创新探测器概念</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622DF95C-60FB-8A32-9DDC-B16294AAECF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mn-cs"/>
            </a:endParaRPr>
          </a:p>
        </p:txBody>
      </p:sp>
      <p:sp>
        <p:nvSpPr>
          <p:cNvPr id="37" name="箭头: 下 36">
            <a:extLst>
              <a:ext uri="{FF2B5EF4-FFF2-40B4-BE49-F238E27FC236}">
                <a16:creationId xmlns:a16="http://schemas.microsoft.com/office/drawing/2014/main" id="{4DAF44BC-3CB3-A453-6343-6251B8BBE558}"/>
              </a:ext>
            </a:extLst>
          </p:cNvPr>
          <p:cNvSpPr/>
          <p:nvPr/>
        </p:nvSpPr>
        <p:spPr>
          <a:xfrm rot="16200000">
            <a:off x="4934282" y="5055481"/>
            <a:ext cx="677269" cy="3457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48" name="直接箭头连接符 47">
            <a:extLst>
              <a:ext uri="{FF2B5EF4-FFF2-40B4-BE49-F238E27FC236}">
                <a16:creationId xmlns:a16="http://schemas.microsoft.com/office/drawing/2014/main" id="{67FE0FDE-5E14-8B4F-EFE8-BD3BAA7C8B39}"/>
              </a:ext>
            </a:extLst>
          </p:cNvPr>
          <p:cNvCxnSpPr>
            <a:cxnSpLocks/>
            <a:stCxn id="10" idx="2"/>
          </p:cNvCxnSpPr>
          <p:nvPr/>
        </p:nvCxnSpPr>
        <p:spPr>
          <a:xfrm>
            <a:off x="1775047" y="3615573"/>
            <a:ext cx="125755" cy="6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接箭头连接符 51">
            <a:extLst>
              <a:ext uri="{FF2B5EF4-FFF2-40B4-BE49-F238E27FC236}">
                <a16:creationId xmlns:a16="http://schemas.microsoft.com/office/drawing/2014/main" id="{14CB723A-62FF-8006-6140-D1B3A0D8DA1A}"/>
              </a:ext>
            </a:extLst>
          </p:cNvPr>
          <p:cNvCxnSpPr>
            <a:cxnSpLocks/>
            <a:stCxn id="10" idx="2"/>
          </p:cNvCxnSpPr>
          <p:nvPr/>
        </p:nvCxnSpPr>
        <p:spPr>
          <a:xfrm>
            <a:off x="1775047" y="3615573"/>
            <a:ext cx="1079250" cy="6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a:extLst>
              <a:ext uri="{FF2B5EF4-FFF2-40B4-BE49-F238E27FC236}">
                <a16:creationId xmlns:a16="http://schemas.microsoft.com/office/drawing/2014/main" id="{B4E7F0CF-51F8-AA11-AF27-36FEC1967253}"/>
              </a:ext>
            </a:extLst>
          </p:cNvPr>
          <p:cNvCxnSpPr>
            <a:cxnSpLocks/>
            <a:stCxn id="11" idx="2"/>
          </p:cNvCxnSpPr>
          <p:nvPr/>
        </p:nvCxnSpPr>
        <p:spPr>
          <a:xfrm flipH="1">
            <a:off x="2311201" y="3615573"/>
            <a:ext cx="2286624" cy="6973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接箭头连接符 57">
            <a:extLst>
              <a:ext uri="{FF2B5EF4-FFF2-40B4-BE49-F238E27FC236}">
                <a16:creationId xmlns:a16="http://schemas.microsoft.com/office/drawing/2014/main" id="{8C9BE6E3-C32B-9040-9633-47F7886576BC}"/>
              </a:ext>
            </a:extLst>
          </p:cNvPr>
          <p:cNvCxnSpPr>
            <a:cxnSpLocks/>
            <a:stCxn id="11" idx="2"/>
          </p:cNvCxnSpPr>
          <p:nvPr/>
        </p:nvCxnSpPr>
        <p:spPr>
          <a:xfrm flipH="1">
            <a:off x="3179217" y="3615573"/>
            <a:ext cx="1418608" cy="6037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接箭头连接符 67">
            <a:extLst>
              <a:ext uri="{FF2B5EF4-FFF2-40B4-BE49-F238E27FC236}">
                <a16:creationId xmlns:a16="http://schemas.microsoft.com/office/drawing/2014/main" id="{73877CA0-AFE3-A5D6-07F9-29523F8A00BB}"/>
              </a:ext>
            </a:extLst>
          </p:cNvPr>
          <p:cNvCxnSpPr>
            <a:cxnSpLocks/>
            <a:stCxn id="13" idx="2"/>
          </p:cNvCxnSpPr>
          <p:nvPr/>
        </p:nvCxnSpPr>
        <p:spPr>
          <a:xfrm flipH="1">
            <a:off x="3937388" y="3615573"/>
            <a:ext cx="3465815" cy="6037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接箭头连接符 69">
            <a:extLst>
              <a:ext uri="{FF2B5EF4-FFF2-40B4-BE49-F238E27FC236}">
                <a16:creationId xmlns:a16="http://schemas.microsoft.com/office/drawing/2014/main" id="{BD2C8081-8FCA-3537-326E-CAC06DF92B89}"/>
              </a:ext>
            </a:extLst>
          </p:cNvPr>
          <p:cNvCxnSpPr>
            <a:cxnSpLocks/>
          </p:cNvCxnSpPr>
          <p:nvPr/>
        </p:nvCxnSpPr>
        <p:spPr>
          <a:xfrm flipH="1">
            <a:off x="4503420" y="3642638"/>
            <a:ext cx="5631162" cy="6613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3" name="图片 22">
            <a:extLst>
              <a:ext uri="{FF2B5EF4-FFF2-40B4-BE49-F238E27FC236}">
                <a16:creationId xmlns:a16="http://schemas.microsoft.com/office/drawing/2014/main" id="{8D4E6285-A7CE-D378-26CC-5F6BDD09C1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98018" y="3866494"/>
            <a:ext cx="2430301" cy="2642400"/>
          </a:xfrm>
          <a:prstGeom prst="rect">
            <a:avLst/>
          </a:prstGeom>
        </p:spPr>
      </p:pic>
      <p:grpSp>
        <p:nvGrpSpPr>
          <p:cNvPr id="49" name="组合 48">
            <a:extLst>
              <a:ext uri="{FF2B5EF4-FFF2-40B4-BE49-F238E27FC236}">
                <a16:creationId xmlns:a16="http://schemas.microsoft.com/office/drawing/2014/main" id="{CBAEDBEB-FE95-017F-1DB9-20F744F51074}"/>
              </a:ext>
            </a:extLst>
          </p:cNvPr>
          <p:cNvGrpSpPr/>
          <p:nvPr/>
        </p:nvGrpSpPr>
        <p:grpSpPr>
          <a:xfrm>
            <a:off x="584694" y="1404728"/>
            <a:ext cx="10742986" cy="2255278"/>
            <a:chOff x="592314" y="1656104"/>
            <a:chExt cx="10742986" cy="2255278"/>
          </a:xfrm>
        </p:grpSpPr>
        <p:pic>
          <p:nvPicPr>
            <p:cNvPr id="10" name="图片 9">
              <a:extLst>
                <a:ext uri="{FF2B5EF4-FFF2-40B4-BE49-F238E27FC236}">
                  <a16:creationId xmlns:a16="http://schemas.microsoft.com/office/drawing/2014/main" id="{BD448B2C-D9DF-CF27-6C4C-7CA2804541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9576" y="1656104"/>
              <a:ext cx="2166181" cy="2210845"/>
            </a:xfrm>
            <a:prstGeom prst="rect">
              <a:avLst/>
            </a:prstGeom>
          </p:spPr>
        </p:pic>
        <p:sp>
          <p:nvSpPr>
            <p:cNvPr id="35" name="文本框 34">
              <a:extLst>
                <a:ext uri="{FF2B5EF4-FFF2-40B4-BE49-F238E27FC236}">
                  <a16:creationId xmlns:a16="http://schemas.microsoft.com/office/drawing/2014/main" id="{898F51A7-597D-89B3-7967-13710607AFFD}"/>
                </a:ext>
              </a:extLst>
            </p:cNvPr>
            <p:cNvSpPr txBox="1"/>
            <p:nvPr/>
          </p:nvSpPr>
          <p:spPr>
            <a:xfrm>
              <a:off x="592314" y="3527843"/>
              <a:ext cx="2380704"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顶层、中层</a:t>
              </a:r>
            </a:p>
          </p:txBody>
        </p:sp>
        <p:pic>
          <p:nvPicPr>
            <p:cNvPr id="11" name="图片 10">
              <a:extLst>
                <a:ext uri="{FF2B5EF4-FFF2-40B4-BE49-F238E27FC236}">
                  <a16:creationId xmlns:a16="http://schemas.microsoft.com/office/drawing/2014/main" id="{D88BE976-FC89-D3FB-DDBA-480AA66B9C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21199" y="1656104"/>
              <a:ext cx="2168491" cy="2210845"/>
            </a:xfrm>
            <a:prstGeom prst="rect">
              <a:avLst/>
            </a:prstGeom>
          </p:spPr>
        </p:pic>
        <p:sp>
          <p:nvSpPr>
            <p:cNvPr id="36" name="文本框 35">
              <a:extLst>
                <a:ext uri="{FF2B5EF4-FFF2-40B4-BE49-F238E27FC236}">
                  <a16:creationId xmlns:a16="http://schemas.microsoft.com/office/drawing/2014/main" id="{A0D01506-5952-CAE8-0354-BEE8BC5272BB}"/>
                </a:ext>
              </a:extLst>
            </p:cNvPr>
            <p:cNvSpPr txBox="1"/>
            <p:nvPr/>
          </p:nvSpPr>
          <p:spPr>
            <a:xfrm>
              <a:off x="3543253" y="3509282"/>
              <a:ext cx="2126692"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光导</a:t>
              </a:r>
            </a:p>
          </p:txBody>
        </p:sp>
        <p:pic>
          <p:nvPicPr>
            <p:cNvPr id="13" name="图片 12">
              <a:extLst>
                <a:ext uri="{FF2B5EF4-FFF2-40B4-BE49-F238E27FC236}">
                  <a16:creationId xmlns:a16="http://schemas.microsoft.com/office/drawing/2014/main" id="{BE7C5F85-3483-EEBD-C6B7-F4D310F7F69E}"/>
                </a:ext>
              </a:extLst>
            </p:cNvPr>
            <p:cNvPicPr>
              <a:picLocks noChangeAspect="1"/>
            </p:cNvPicPr>
            <p:nvPr/>
          </p:nvPicPr>
          <p:blipFill>
            <a:blip r:embed="rId8" cstate="print">
              <a:extLst>
                <a:ext uri="{28A0092B-C50C-407E-A947-70E740481C1C}">
                  <a14:useLocalDpi xmlns:a14="http://schemas.microsoft.com/office/drawing/2010/main" val="0"/>
                </a:ext>
              </a:extLst>
            </a:blip>
            <a:srcRect l="4380" t="8351" r="4871" b="10604"/>
            <a:stretch>
              <a:fillRect/>
            </a:stretch>
          </p:blipFill>
          <p:spPr>
            <a:xfrm>
              <a:off x="6246709" y="1656104"/>
              <a:ext cx="2328227" cy="2210845"/>
            </a:xfrm>
            <a:prstGeom prst="rect">
              <a:avLst/>
            </a:prstGeom>
          </p:spPr>
        </p:pic>
        <p:sp>
          <p:nvSpPr>
            <p:cNvPr id="38" name="文本框 37">
              <a:extLst>
                <a:ext uri="{FF2B5EF4-FFF2-40B4-BE49-F238E27FC236}">
                  <a16:creationId xmlns:a16="http://schemas.microsoft.com/office/drawing/2014/main" id="{25894816-A016-17EC-A647-060C5ED632ED}"/>
                </a:ext>
              </a:extLst>
            </p:cNvPr>
            <p:cNvSpPr txBox="1"/>
            <p:nvPr/>
          </p:nvSpPr>
          <p:spPr>
            <a:xfrm>
              <a:off x="6347476" y="3542050"/>
              <a:ext cx="2126692"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底层</a:t>
              </a:r>
            </a:p>
          </p:txBody>
        </p:sp>
        <p:pic>
          <p:nvPicPr>
            <p:cNvPr id="15" name="图片 14">
              <a:extLst>
                <a:ext uri="{FF2B5EF4-FFF2-40B4-BE49-F238E27FC236}">
                  <a16:creationId xmlns:a16="http://schemas.microsoft.com/office/drawing/2014/main" id="{749B617D-D1A1-9DBC-7D7B-7DD65B5ED5EC}"/>
                </a:ext>
              </a:extLst>
            </p:cNvPr>
            <p:cNvPicPr>
              <a:picLocks noChangeAspect="1"/>
            </p:cNvPicPr>
            <p:nvPr/>
          </p:nvPicPr>
          <p:blipFill>
            <a:blip r:embed="rId9" cstate="print">
              <a:extLst>
                <a:ext uri="{28A0092B-C50C-407E-A947-70E740481C1C}">
                  <a14:useLocalDpi xmlns:a14="http://schemas.microsoft.com/office/drawing/2010/main" val="0"/>
                </a:ext>
              </a:extLst>
            </a:blip>
            <a:srcRect l="6277" t="12010" r="9890" b="9056"/>
            <a:stretch>
              <a:fillRect/>
            </a:stretch>
          </p:blipFill>
          <p:spPr>
            <a:xfrm>
              <a:off x="9131954" y="1656104"/>
              <a:ext cx="2203346" cy="2210845"/>
            </a:xfrm>
            <a:prstGeom prst="rect">
              <a:avLst/>
            </a:prstGeom>
          </p:spPr>
        </p:pic>
        <p:sp>
          <p:nvSpPr>
            <p:cNvPr id="39" name="文本框 38">
              <a:extLst>
                <a:ext uri="{FF2B5EF4-FFF2-40B4-BE49-F238E27FC236}">
                  <a16:creationId xmlns:a16="http://schemas.microsoft.com/office/drawing/2014/main" id="{6787DFFD-04AC-5328-4E3B-50174B5D36A6}"/>
                </a:ext>
              </a:extLst>
            </p:cNvPr>
            <p:cNvSpPr txBox="1"/>
            <p:nvPr/>
          </p:nvSpPr>
          <p:spPr>
            <a:xfrm>
              <a:off x="9208608" y="3542050"/>
              <a:ext cx="2126692"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rPr>
                <a:t>MPPC</a:t>
              </a: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cxnSp>
        <p:nvCxnSpPr>
          <p:cNvPr id="64" name="直接箭头连接符 63">
            <a:extLst>
              <a:ext uri="{FF2B5EF4-FFF2-40B4-BE49-F238E27FC236}">
                <a16:creationId xmlns:a16="http://schemas.microsoft.com/office/drawing/2014/main" id="{7D53646D-404C-04CB-7978-E7551E540092}"/>
              </a:ext>
            </a:extLst>
          </p:cNvPr>
          <p:cNvCxnSpPr>
            <a:cxnSpLocks/>
          </p:cNvCxnSpPr>
          <p:nvPr/>
        </p:nvCxnSpPr>
        <p:spPr>
          <a:xfrm>
            <a:off x="3535633" y="1377663"/>
            <a:ext cx="728916" cy="3677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9" name="文本框 68">
            <a:extLst>
              <a:ext uri="{FF2B5EF4-FFF2-40B4-BE49-F238E27FC236}">
                <a16:creationId xmlns:a16="http://schemas.microsoft.com/office/drawing/2014/main" id="{9BE868EC-C665-A1CD-093A-03D12A264E48}"/>
              </a:ext>
            </a:extLst>
          </p:cNvPr>
          <p:cNvSpPr txBox="1"/>
          <p:nvPr/>
        </p:nvSpPr>
        <p:spPr>
          <a:xfrm>
            <a:off x="1945939" y="1036956"/>
            <a:ext cx="232506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1 mm </a:t>
            </a:r>
            <a:r>
              <a:rPr lang="zh-CN" altLang="en-US" dirty="0">
                <a:solidFill>
                  <a:srgbClr val="FF0000"/>
                </a:solidFill>
                <a:highlight>
                  <a:srgbClr val="FFFF00"/>
                </a:highlight>
                <a:latin typeface="Arial" panose="020B0604020202020204" pitchFamily="34" charset="0"/>
                <a:ea typeface="微软雅黑" panose="020B0503020204020204" pitchFamily="34" charset="-122"/>
                <a:cs typeface="Arial" panose="020B0604020202020204" pitchFamily="34" charset="0"/>
              </a:rPr>
              <a:t>直径</a:t>
            </a:r>
            <a:endPar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71" name="直接箭头连接符 70">
            <a:extLst>
              <a:ext uri="{FF2B5EF4-FFF2-40B4-BE49-F238E27FC236}">
                <a16:creationId xmlns:a16="http://schemas.microsoft.com/office/drawing/2014/main" id="{D4B49A4C-CFFF-D43A-7F81-203A919082E3}"/>
              </a:ext>
            </a:extLst>
          </p:cNvPr>
          <p:cNvCxnSpPr>
            <a:cxnSpLocks/>
          </p:cNvCxnSpPr>
          <p:nvPr/>
        </p:nvCxnSpPr>
        <p:spPr>
          <a:xfrm flipH="1">
            <a:off x="2114587" y="1384305"/>
            <a:ext cx="604145" cy="3904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灯片编号占位符 5">
            <a:extLst>
              <a:ext uri="{FF2B5EF4-FFF2-40B4-BE49-F238E27FC236}">
                <a16:creationId xmlns:a16="http://schemas.microsoft.com/office/drawing/2014/main" id="{93DB64A8-AB85-A234-CA86-B0F2602D25D9}"/>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10</a:t>
            </a:fld>
            <a:endParaRPr lang="zh-CN" altLang="en-US" dirty="0">
              <a:solidFill>
                <a:prstClr val="black">
                  <a:tint val="75000"/>
                </a:prstClr>
              </a:solidFill>
            </a:endParaRPr>
          </a:p>
        </p:txBody>
      </p:sp>
    </p:spTree>
    <p:extLst>
      <p:ext uri="{BB962C8B-B14F-4D97-AF65-F5344CB8AC3E}">
        <p14:creationId xmlns:p14="http://schemas.microsoft.com/office/powerpoint/2010/main" val="253649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A8588-8825-91F2-B3A5-35D9567BA043}"/>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494385E9-8166-45EE-5F3E-2B3274339A0F}"/>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SPECT </a:t>
            </a:r>
            <a:r>
              <a:rPr lang="zh-CN" altLang="en-US" sz="3200" b="1" dirty="0">
                <a:solidFill>
                  <a:srgbClr val="19569E"/>
                </a:solidFill>
                <a:ea typeface="微软雅黑" panose="020B0503020204020204" pitchFamily="34" charset="-122"/>
                <a:cs typeface="Arial" panose="020B0604020202020204" pitchFamily="34" charset="0"/>
              </a:rPr>
              <a:t>事件筛选</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411CFE50-4B1F-66C8-B11D-60782D5702A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EB6E7022-2392-C52B-F238-DD9049318CD4}"/>
                  </a:ext>
                </a:extLst>
              </p:cNvPr>
              <p:cNvSpPr txBox="1"/>
              <p:nvPr/>
            </p:nvSpPr>
            <p:spPr>
              <a:xfrm>
                <a:off x="10249156" y="7045905"/>
                <a:ext cx="9110761"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Mask &amp;  </a:t>
                </a:r>
                <a14:m>
                  <m:oMath xmlns:m="http://schemas.openxmlformats.org/officeDocument/2006/math">
                    <m:sSub>
                      <m:sSubPr>
                        <m:ctrlP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𝒎𝒂𝒙</m:t>
                        </m:r>
                      </m:sub>
                    </m:sSub>
                  </m:oMath>
                </a14:m>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实现了“准直器“与”</a:t>
                </a:r>
                <a:r>
                  <a:rPr kumimoji="0" lang="en-US" altLang="zh-CN"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SPECT</a:t>
                </a:r>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探测器“事件甄别</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24" name="文本框 23">
                <a:extLst>
                  <a:ext uri="{FF2B5EF4-FFF2-40B4-BE49-F238E27FC236}">
                    <a16:creationId xmlns:a16="http://schemas.microsoft.com/office/drawing/2014/main" id="{EB6E7022-2392-C52B-F238-DD9049318CD4}"/>
                  </a:ext>
                </a:extLst>
              </p:cNvPr>
              <p:cNvSpPr txBox="1">
                <a:spLocks noRot="1" noChangeAspect="1" noMove="1" noResize="1" noEditPoints="1" noAdjustHandles="1" noChangeArrowheads="1" noChangeShapeType="1" noTextEdit="1"/>
              </p:cNvSpPr>
              <p:nvPr/>
            </p:nvSpPr>
            <p:spPr>
              <a:xfrm>
                <a:off x="10249156" y="7045905"/>
                <a:ext cx="9110761" cy="442674"/>
              </a:xfrm>
              <a:prstGeom prst="roundRect">
                <a:avLst/>
              </a:prstGeom>
              <a:blipFill>
                <a:blip r:embed="rId3"/>
                <a:stretch>
                  <a:fillRect t="-2778" b="-19444"/>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4" name="文本框 53">
                <a:extLst>
                  <a:ext uri="{FF2B5EF4-FFF2-40B4-BE49-F238E27FC236}">
                    <a16:creationId xmlns:a16="http://schemas.microsoft.com/office/drawing/2014/main" id="{6C82531D-D8FB-059D-F66D-FA801AB1BF8A}"/>
                  </a:ext>
                </a:extLst>
              </p:cNvPr>
              <p:cNvSpPr txBox="1"/>
              <p:nvPr/>
            </p:nvSpPr>
            <p:spPr>
              <a:xfrm>
                <a:off x="8805372" y="7267242"/>
                <a:ext cx="2624226"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𝑃𝑚𝑎𝑥</m:t>
                    </m:r>
                  </m:oMath>
                </a14:m>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最大像素能量</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54" name="文本框 53">
                <a:extLst>
                  <a:ext uri="{FF2B5EF4-FFF2-40B4-BE49-F238E27FC236}">
                    <a16:creationId xmlns:a16="http://schemas.microsoft.com/office/drawing/2014/main" id="{6C82531D-D8FB-059D-F66D-FA801AB1BF8A}"/>
                  </a:ext>
                </a:extLst>
              </p:cNvPr>
              <p:cNvSpPr txBox="1">
                <a:spLocks noRot="1" noChangeAspect="1" noMove="1" noResize="1" noEditPoints="1" noAdjustHandles="1" noChangeArrowheads="1" noChangeShapeType="1" noTextEdit="1"/>
              </p:cNvSpPr>
              <p:nvPr/>
            </p:nvSpPr>
            <p:spPr>
              <a:xfrm>
                <a:off x="8805372" y="7267242"/>
                <a:ext cx="2624226" cy="338554"/>
              </a:xfrm>
              <a:prstGeom prst="rect">
                <a:avLst/>
              </a:prstGeom>
              <a:blipFill>
                <a:blip r:embed="rId4"/>
                <a:stretch>
                  <a:fillRect t="-5357" b="-21429"/>
                </a:stretch>
              </a:blipFill>
            </p:spPr>
            <p:txBody>
              <a:bodyPr/>
              <a:lstStyle/>
              <a:p>
                <a:r>
                  <a:rPr lang="zh-CN" altLang="en-US">
                    <a:noFill/>
                  </a:rPr>
                  <a:t> </a:t>
                </a:r>
              </a:p>
            </p:txBody>
          </p:sp>
        </mc:Fallback>
      </mc:AlternateContent>
      <p:pic>
        <p:nvPicPr>
          <p:cNvPr id="69" name="图片 68">
            <a:extLst>
              <a:ext uri="{FF2B5EF4-FFF2-40B4-BE49-F238E27FC236}">
                <a16:creationId xmlns:a16="http://schemas.microsoft.com/office/drawing/2014/main" id="{9E7A8675-EE27-1F30-EA22-6E2177B592FF}"/>
              </a:ext>
            </a:extLst>
          </p:cNvPr>
          <p:cNvPicPr>
            <a:picLocks noChangeAspect="1"/>
          </p:cNvPicPr>
          <p:nvPr/>
        </p:nvPicPr>
        <p:blipFill>
          <a:blip r:embed="rId5" cstate="print">
            <a:extLst>
              <a:ext uri="{28A0092B-C50C-407E-A947-70E740481C1C}">
                <a14:useLocalDpi xmlns:a14="http://schemas.microsoft.com/office/drawing/2010/main" val="0"/>
              </a:ext>
            </a:extLst>
          </a:blip>
          <a:srcRect l="10115" t="10863" r="13790" b="10686"/>
          <a:stretch>
            <a:fillRect/>
          </a:stretch>
        </p:blipFill>
        <p:spPr>
          <a:xfrm>
            <a:off x="127260" y="1921219"/>
            <a:ext cx="3952443" cy="2420888"/>
          </a:xfrm>
          <a:prstGeom prst="rect">
            <a:avLst/>
          </a:prstGeom>
        </p:spPr>
      </p:pic>
      <p:sp>
        <p:nvSpPr>
          <p:cNvPr id="70" name="文本框 69">
            <a:extLst>
              <a:ext uri="{FF2B5EF4-FFF2-40B4-BE49-F238E27FC236}">
                <a16:creationId xmlns:a16="http://schemas.microsoft.com/office/drawing/2014/main" id="{71FA019C-9A41-7FFC-3DE6-0DAD687870D8}"/>
              </a:ext>
            </a:extLst>
          </p:cNvPr>
          <p:cNvSpPr txBox="1"/>
          <p:nvPr/>
        </p:nvSpPr>
        <p:spPr>
          <a:xfrm>
            <a:off x="522533" y="4043647"/>
            <a:ext cx="3532977" cy="307777"/>
          </a:xfrm>
          <a:prstGeom prst="rect">
            <a:avLst/>
          </a:prstGeom>
          <a:noFill/>
        </p:spPr>
        <p:txBody>
          <a:bodyPr wrap="square" rtlCol="0">
            <a:spAutoFit/>
          </a:bodyPr>
          <a:lstStyle/>
          <a:p>
            <a:pPr lvl="0" algn="ctr">
              <a:defRPr/>
            </a:pP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SCV</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和</a:t>
            </a: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SD</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甄别实验示意图</a:t>
            </a:r>
            <a:endPar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1" name="文本框 70">
            <a:extLst>
              <a:ext uri="{FF2B5EF4-FFF2-40B4-BE49-F238E27FC236}">
                <a16:creationId xmlns:a16="http://schemas.microsoft.com/office/drawing/2014/main" id="{8CD3FC57-F9BA-7930-F74D-8CBA72305112}"/>
              </a:ext>
            </a:extLst>
          </p:cNvPr>
          <p:cNvSpPr txBox="1"/>
          <p:nvPr/>
        </p:nvSpPr>
        <p:spPr>
          <a:xfrm>
            <a:off x="3015952" y="3192180"/>
            <a:ext cx="98254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Tc-99m</a:t>
            </a: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36" name="图片 35">
            <a:extLst>
              <a:ext uri="{FF2B5EF4-FFF2-40B4-BE49-F238E27FC236}">
                <a16:creationId xmlns:a16="http://schemas.microsoft.com/office/drawing/2014/main" id="{795C07AB-0737-0B5D-5FD6-600ED225D508}"/>
              </a:ext>
            </a:extLst>
          </p:cNvPr>
          <p:cNvPicPr>
            <a:picLocks noChangeAspect="1"/>
          </p:cNvPicPr>
          <p:nvPr/>
        </p:nvPicPr>
        <p:blipFill>
          <a:blip r:embed="rId6"/>
          <a:stretch>
            <a:fillRect/>
          </a:stretch>
        </p:blipFill>
        <p:spPr>
          <a:xfrm>
            <a:off x="12931016" y="1817900"/>
            <a:ext cx="5906324" cy="4496427"/>
          </a:xfrm>
          <a:prstGeom prst="rect">
            <a:avLst/>
          </a:prstGeom>
        </p:spPr>
      </p:pic>
      <p:sp>
        <p:nvSpPr>
          <p:cNvPr id="40" name="文本框 39">
            <a:extLst>
              <a:ext uri="{FF2B5EF4-FFF2-40B4-BE49-F238E27FC236}">
                <a16:creationId xmlns:a16="http://schemas.microsoft.com/office/drawing/2014/main" id="{7DDFFA83-2BCE-CAF3-730B-E498F8F9BB64}"/>
              </a:ext>
            </a:extLst>
          </p:cNvPr>
          <p:cNvSpPr txBox="1"/>
          <p:nvPr/>
        </p:nvSpPr>
        <p:spPr>
          <a:xfrm>
            <a:off x="5052339" y="1133947"/>
            <a:ext cx="6209372"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Step 1: </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使用</a:t>
            </a:r>
            <a:r>
              <a:rPr lang="en-US" altLang="zh-CN" sz="2000" dirty="0">
                <a:solidFill>
                  <a:prstClr val="black"/>
                </a:solidFill>
                <a:latin typeface="Arial" panose="020B0604020202020204" pitchFamily="34" charset="0"/>
                <a:ea typeface="微软雅黑" panose="020B0503020204020204" pitchFamily="34" charset="-122"/>
                <a:cs typeface="Arial" panose="020B0604020202020204" pitchFamily="34" charset="0"/>
              </a:rPr>
              <a:t>Mask</a:t>
            </a:r>
            <a:r>
              <a:rPr lang="zh-CN" altLang="en-US" sz="2000" dirty="0">
                <a:solidFill>
                  <a:prstClr val="black"/>
                </a:solidFill>
                <a:latin typeface="Arial" panose="020B0604020202020204" pitchFamily="34" charset="0"/>
                <a:ea typeface="微软雅黑" panose="020B0503020204020204" pitchFamily="34" charset="-122"/>
                <a:cs typeface="Arial" panose="020B0604020202020204" pitchFamily="34" charset="0"/>
              </a:rPr>
              <a:t>甄别</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SCV </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和</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SD </a:t>
            </a:r>
            <a:endPar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FFB85949-9619-193D-F36A-43DBA42D936D}"/>
                  </a:ext>
                </a:extLst>
              </p:cNvPr>
              <p:cNvSpPr txBox="1"/>
              <p:nvPr/>
            </p:nvSpPr>
            <p:spPr>
              <a:xfrm>
                <a:off x="4874485" y="7188358"/>
                <a:ext cx="3607348"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SD differs from SCV on </a:t>
                </a:r>
                <a14:m>
                  <m:oMath xmlns:m="http://schemas.openxmlformats.org/officeDocument/2006/math">
                    <m:sSub>
                      <m:sSubPr>
                        <m:ctrlP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𝒎𝒂𝒙</m:t>
                        </m:r>
                      </m:sub>
                    </m:sSub>
                  </m:oMath>
                </a14:m>
                <a:endPar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51" name="文本框 50">
                <a:extLst>
                  <a:ext uri="{FF2B5EF4-FFF2-40B4-BE49-F238E27FC236}">
                    <a16:creationId xmlns:a16="http://schemas.microsoft.com/office/drawing/2014/main" id="{FFB85949-9619-193D-F36A-43DBA42D936D}"/>
                  </a:ext>
                </a:extLst>
              </p:cNvPr>
              <p:cNvSpPr txBox="1">
                <a:spLocks noRot="1" noChangeAspect="1" noMove="1" noResize="1" noEditPoints="1" noAdjustHandles="1" noChangeArrowheads="1" noChangeShapeType="1" noTextEdit="1"/>
              </p:cNvSpPr>
              <p:nvPr/>
            </p:nvSpPr>
            <p:spPr>
              <a:xfrm>
                <a:off x="4874485" y="7188358"/>
                <a:ext cx="3607348" cy="442674"/>
              </a:xfrm>
              <a:prstGeom prst="roundRect">
                <a:avLst/>
              </a:prstGeom>
              <a:blipFill>
                <a:blip r:embed="rId7"/>
                <a:stretch>
                  <a:fillRect t="-1351" b="-18919"/>
                </a:stretch>
              </a:blipFill>
            </p:spPr>
            <p:txBody>
              <a:bodyPr/>
              <a:lstStyle/>
              <a:p>
                <a:r>
                  <a:rPr lang="zh-CN" altLang="en-US">
                    <a:noFill/>
                  </a:rPr>
                  <a:t> </a:t>
                </a:r>
              </a:p>
            </p:txBody>
          </p:sp>
        </mc:Fallback>
      </mc:AlternateContent>
      <p:sp>
        <p:nvSpPr>
          <p:cNvPr id="73" name="文本框 72">
            <a:extLst>
              <a:ext uri="{FF2B5EF4-FFF2-40B4-BE49-F238E27FC236}">
                <a16:creationId xmlns:a16="http://schemas.microsoft.com/office/drawing/2014/main" id="{819D17CA-A471-A3C8-BD43-E58A885B8208}"/>
              </a:ext>
            </a:extLst>
          </p:cNvPr>
          <p:cNvSpPr txBox="1"/>
          <p:nvPr/>
        </p:nvSpPr>
        <p:spPr>
          <a:xfrm>
            <a:off x="7560167" y="-725207"/>
            <a:ext cx="255731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 name="组合 1">
            <a:extLst>
              <a:ext uri="{FF2B5EF4-FFF2-40B4-BE49-F238E27FC236}">
                <a16:creationId xmlns:a16="http://schemas.microsoft.com/office/drawing/2014/main" id="{EEF4EC17-2077-C058-9FC3-FF43A21D2B76}"/>
              </a:ext>
            </a:extLst>
          </p:cNvPr>
          <p:cNvGrpSpPr/>
          <p:nvPr/>
        </p:nvGrpSpPr>
        <p:grpSpPr>
          <a:xfrm>
            <a:off x="4471170" y="1769679"/>
            <a:ext cx="7365230" cy="4065372"/>
            <a:chOff x="4471170" y="1769679"/>
            <a:chExt cx="6349230" cy="3315737"/>
          </a:xfrm>
        </p:grpSpPr>
        <p:pic>
          <p:nvPicPr>
            <p:cNvPr id="86" name="图片 85">
              <a:extLst>
                <a:ext uri="{FF2B5EF4-FFF2-40B4-BE49-F238E27FC236}">
                  <a16:creationId xmlns:a16="http://schemas.microsoft.com/office/drawing/2014/main" id="{3D766872-8A54-A935-1332-6E2F2AB291B1}"/>
                </a:ext>
              </a:extLst>
            </p:cNvPr>
            <p:cNvPicPr>
              <a:picLocks noChangeAspect="1"/>
            </p:cNvPicPr>
            <p:nvPr/>
          </p:nvPicPr>
          <p:blipFill>
            <a:blip r:embed="rId8" cstate="print">
              <a:extLst>
                <a:ext uri="{28A0092B-C50C-407E-A947-70E740481C1C}">
                  <a14:useLocalDpi xmlns:a14="http://schemas.microsoft.com/office/drawing/2010/main" val="0"/>
                </a:ext>
              </a:extLst>
            </a:blip>
            <a:srcRect l="38781" r="31586"/>
            <a:stretch>
              <a:fillRect/>
            </a:stretch>
          </p:blipFill>
          <p:spPr>
            <a:xfrm>
              <a:off x="6529424" y="2298561"/>
              <a:ext cx="732885" cy="1469355"/>
            </a:xfrm>
            <a:prstGeom prst="rect">
              <a:avLst/>
            </a:prstGeom>
          </p:spPr>
        </p:pic>
        <p:sp>
          <p:nvSpPr>
            <p:cNvPr id="50" name="文本框 49">
              <a:extLst>
                <a:ext uri="{FF2B5EF4-FFF2-40B4-BE49-F238E27FC236}">
                  <a16:creationId xmlns:a16="http://schemas.microsoft.com/office/drawing/2014/main" id="{DF18D1FD-1B2C-042A-46ED-61BC1686B384}"/>
                </a:ext>
              </a:extLst>
            </p:cNvPr>
            <p:cNvSpPr txBox="1"/>
            <p:nvPr/>
          </p:nvSpPr>
          <p:spPr>
            <a:xfrm>
              <a:off x="5300406" y="4724369"/>
              <a:ext cx="4838854" cy="361047"/>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Mask: </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5</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个像素的圆</a:t>
              </a:r>
            </a:p>
          </p:txBody>
        </p:sp>
        <p:sp>
          <p:nvSpPr>
            <p:cNvPr id="72" name="文本框 71">
              <a:extLst>
                <a:ext uri="{FF2B5EF4-FFF2-40B4-BE49-F238E27FC236}">
                  <a16:creationId xmlns:a16="http://schemas.microsoft.com/office/drawing/2014/main" id="{4C0C77A7-67FA-142E-83C5-23ECBBF4486B}"/>
                </a:ext>
              </a:extLst>
            </p:cNvPr>
            <p:cNvSpPr txBox="1"/>
            <p:nvPr/>
          </p:nvSpPr>
          <p:spPr>
            <a:xfrm>
              <a:off x="4643047" y="1769679"/>
              <a:ext cx="1714500" cy="3012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所有事件</a:t>
              </a:r>
            </a:p>
          </p:txBody>
        </p:sp>
        <p:sp>
          <p:nvSpPr>
            <p:cNvPr id="74" name="文本框 73">
              <a:extLst>
                <a:ext uri="{FF2B5EF4-FFF2-40B4-BE49-F238E27FC236}">
                  <a16:creationId xmlns:a16="http://schemas.microsoft.com/office/drawing/2014/main" id="{0DD1F43D-BA0E-AEE7-9F1A-B66BB70A33D7}"/>
                </a:ext>
              </a:extLst>
            </p:cNvPr>
            <p:cNvSpPr txBox="1"/>
            <p:nvPr/>
          </p:nvSpPr>
          <p:spPr>
            <a:xfrm>
              <a:off x="8804103" y="1803951"/>
              <a:ext cx="1990176" cy="3012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Mask</a:t>
              </a: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内事件</a:t>
              </a:r>
            </a:p>
          </p:txBody>
        </p:sp>
        <p:pic>
          <p:nvPicPr>
            <p:cNvPr id="35" name="图片 34">
              <a:extLst>
                <a:ext uri="{FF2B5EF4-FFF2-40B4-BE49-F238E27FC236}">
                  <a16:creationId xmlns:a16="http://schemas.microsoft.com/office/drawing/2014/main" id="{75C680EC-3A19-9E89-CD12-ECE138DD83CA}"/>
                </a:ext>
              </a:extLst>
            </p:cNvPr>
            <p:cNvPicPr>
              <a:picLocks noChangeAspect="1"/>
            </p:cNvPicPr>
            <p:nvPr/>
          </p:nvPicPr>
          <p:blipFill>
            <a:blip r:embed="rId9"/>
            <a:stretch>
              <a:fillRect/>
            </a:stretch>
          </p:blipFill>
          <p:spPr>
            <a:xfrm>
              <a:off x="4471170" y="2212026"/>
              <a:ext cx="2058254" cy="2058254"/>
            </a:xfrm>
            <a:prstGeom prst="rect">
              <a:avLst/>
            </a:prstGeom>
          </p:spPr>
        </p:pic>
        <p:pic>
          <p:nvPicPr>
            <p:cNvPr id="75" name="图片 74">
              <a:extLst>
                <a:ext uri="{FF2B5EF4-FFF2-40B4-BE49-F238E27FC236}">
                  <a16:creationId xmlns:a16="http://schemas.microsoft.com/office/drawing/2014/main" id="{0124DE76-5DAE-AB40-8F41-6CD4FFAEE28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762146" y="2230517"/>
              <a:ext cx="2058254" cy="2058254"/>
            </a:xfrm>
            <a:prstGeom prst="rect">
              <a:avLst/>
            </a:prstGeom>
          </p:spPr>
        </p:pic>
        <p:pic>
          <p:nvPicPr>
            <p:cNvPr id="76" name="图片 75">
              <a:extLst>
                <a:ext uri="{FF2B5EF4-FFF2-40B4-BE49-F238E27FC236}">
                  <a16:creationId xmlns:a16="http://schemas.microsoft.com/office/drawing/2014/main" id="{7A401C1B-3CC6-C74B-DEF0-A5AE36E3DAE2}"/>
                </a:ext>
              </a:extLst>
            </p:cNvPr>
            <p:cNvPicPr>
              <a:picLocks noChangeAspect="1"/>
            </p:cNvPicPr>
            <p:nvPr/>
          </p:nvPicPr>
          <p:blipFill>
            <a:blip r:embed="rId9"/>
            <a:srcRect l="66937" t="86346" r="26509" b="6319"/>
            <a:stretch>
              <a:fillRect/>
            </a:stretch>
          </p:blipFill>
          <p:spPr>
            <a:xfrm>
              <a:off x="7124293" y="3058996"/>
              <a:ext cx="920037" cy="1029641"/>
            </a:xfrm>
            <a:prstGeom prst="rect">
              <a:avLst/>
            </a:prstGeom>
            <a:ln>
              <a:solidFill>
                <a:srgbClr val="FF0000"/>
              </a:solidFill>
            </a:ln>
          </p:spPr>
        </p:pic>
        <p:sp>
          <p:nvSpPr>
            <p:cNvPr id="77" name="矩形 76">
              <a:extLst>
                <a:ext uri="{FF2B5EF4-FFF2-40B4-BE49-F238E27FC236}">
                  <a16:creationId xmlns:a16="http://schemas.microsoft.com/office/drawing/2014/main" id="{B2AFBF98-4185-E7BB-1A26-EE65789F6735}"/>
                </a:ext>
              </a:extLst>
            </p:cNvPr>
            <p:cNvSpPr/>
            <p:nvPr/>
          </p:nvSpPr>
          <p:spPr>
            <a:xfrm>
              <a:off x="5854700" y="3987800"/>
              <a:ext cx="133350" cy="1587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79" name="直接箭头连接符 78">
              <a:extLst>
                <a:ext uri="{FF2B5EF4-FFF2-40B4-BE49-F238E27FC236}">
                  <a16:creationId xmlns:a16="http://schemas.microsoft.com/office/drawing/2014/main" id="{4DDC283C-B7CD-8892-E38F-1975E03EC70B}"/>
                </a:ext>
              </a:extLst>
            </p:cNvPr>
            <p:cNvCxnSpPr>
              <a:stCxn id="77" idx="3"/>
            </p:cNvCxnSpPr>
            <p:nvPr/>
          </p:nvCxnSpPr>
          <p:spPr>
            <a:xfrm flipV="1">
              <a:off x="5988050" y="3854450"/>
              <a:ext cx="1133475" cy="2127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0" name="椭圆 79">
              <a:extLst>
                <a:ext uri="{FF2B5EF4-FFF2-40B4-BE49-F238E27FC236}">
                  <a16:creationId xmlns:a16="http://schemas.microsoft.com/office/drawing/2014/main" id="{927F4876-5CE1-FDD8-62F2-AD3BBF2828E3}"/>
                </a:ext>
              </a:extLst>
            </p:cNvPr>
            <p:cNvSpPr/>
            <p:nvPr/>
          </p:nvSpPr>
          <p:spPr>
            <a:xfrm>
              <a:off x="7463661" y="3494594"/>
              <a:ext cx="210035" cy="22443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81" name="直接箭头连接符 80">
              <a:extLst>
                <a:ext uri="{FF2B5EF4-FFF2-40B4-BE49-F238E27FC236}">
                  <a16:creationId xmlns:a16="http://schemas.microsoft.com/office/drawing/2014/main" id="{F09F4696-C1E1-80B9-A909-4F6E5C0714F4}"/>
                </a:ext>
              </a:extLst>
            </p:cNvPr>
            <p:cNvCxnSpPr>
              <a:cxnSpLocks/>
            </p:cNvCxnSpPr>
            <p:nvPr/>
          </p:nvCxnSpPr>
          <p:spPr>
            <a:xfrm flipV="1">
              <a:off x="7628671" y="3697204"/>
              <a:ext cx="0" cy="102716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3" name="箭头: 右 82">
              <a:extLst>
                <a:ext uri="{FF2B5EF4-FFF2-40B4-BE49-F238E27FC236}">
                  <a16:creationId xmlns:a16="http://schemas.microsoft.com/office/drawing/2014/main" id="{FD315152-3440-A002-ED87-25E0E0BC6104}"/>
                </a:ext>
              </a:extLst>
            </p:cNvPr>
            <p:cNvSpPr/>
            <p:nvPr/>
          </p:nvSpPr>
          <p:spPr>
            <a:xfrm>
              <a:off x="8260720" y="3131663"/>
              <a:ext cx="436293" cy="3057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88" name="直接箭头连接符 87">
              <a:extLst>
                <a:ext uri="{FF2B5EF4-FFF2-40B4-BE49-F238E27FC236}">
                  <a16:creationId xmlns:a16="http://schemas.microsoft.com/office/drawing/2014/main" id="{B6DAB2F9-BD6F-4BF1-A69A-39467F488520}"/>
                </a:ext>
              </a:extLst>
            </p:cNvPr>
            <p:cNvCxnSpPr/>
            <p:nvPr/>
          </p:nvCxnSpPr>
          <p:spPr>
            <a:xfrm flipH="1" flipV="1">
              <a:off x="6964471" y="2855934"/>
              <a:ext cx="407096" cy="474745"/>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9" name="直接箭头连接符 88">
              <a:extLst>
                <a:ext uri="{FF2B5EF4-FFF2-40B4-BE49-F238E27FC236}">
                  <a16:creationId xmlns:a16="http://schemas.microsoft.com/office/drawing/2014/main" id="{6C3D0B6A-3161-2236-9150-214E24A7A4F5}"/>
                </a:ext>
              </a:extLst>
            </p:cNvPr>
            <p:cNvCxnSpPr>
              <a:cxnSpLocks/>
            </p:cNvCxnSpPr>
            <p:nvPr/>
          </p:nvCxnSpPr>
          <p:spPr>
            <a:xfrm flipH="1" flipV="1">
              <a:off x="6940811" y="3311925"/>
              <a:ext cx="528618" cy="273822"/>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grpSp>
      <p:sp>
        <p:nvSpPr>
          <p:cNvPr id="4" name="文本框 3">
            <a:extLst>
              <a:ext uri="{FF2B5EF4-FFF2-40B4-BE49-F238E27FC236}">
                <a16:creationId xmlns:a16="http://schemas.microsoft.com/office/drawing/2014/main" id="{95DDF242-7620-C727-F655-907AEBC74B2F}"/>
              </a:ext>
            </a:extLst>
          </p:cNvPr>
          <p:cNvSpPr txBox="1"/>
          <p:nvPr/>
        </p:nvSpPr>
        <p:spPr>
          <a:xfrm>
            <a:off x="107924" y="4995070"/>
            <a:ext cx="5506636" cy="646331"/>
          </a:xfrm>
          <a:prstGeom prst="rect">
            <a:avLst/>
          </a:prstGeom>
          <a:noFill/>
        </p:spPr>
        <p:txBody>
          <a:bodyPr wrap="none" rtlCol="0">
            <a:spAutoFit/>
          </a:bodyPr>
          <a:lstStyle/>
          <a:p>
            <a:r>
              <a:rPr lang="zh-CN" altLang="en-US" b="1" dirty="0">
                <a:solidFill>
                  <a:srgbClr val="FF0000"/>
                </a:solidFill>
                <a:latin typeface="Arial" panose="020B0604020202020204" pitchFamily="34" charset="0"/>
                <a:ea typeface="微软雅黑" panose="020B0503020204020204" pitchFamily="34" charset="-122"/>
              </a:rPr>
              <a:t>实现</a:t>
            </a:r>
            <a:r>
              <a:rPr lang="en-US" altLang="zh-CN" b="1" dirty="0">
                <a:solidFill>
                  <a:srgbClr val="FF0000"/>
                </a:solidFill>
                <a:latin typeface="Arial" panose="020B0604020202020204" pitchFamily="34" charset="0"/>
                <a:ea typeface="微软雅黑" panose="020B0503020204020204" pitchFamily="34" charset="-122"/>
              </a:rPr>
              <a:t>SPECT</a:t>
            </a:r>
            <a:r>
              <a:rPr lang="zh-CN" altLang="en-US" b="1" dirty="0">
                <a:solidFill>
                  <a:srgbClr val="FF0000"/>
                </a:solidFill>
                <a:latin typeface="Arial" panose="020B0604020202020204" pitchFamily="34" charset="0"/>
                <a:ea typeface="微软雅黑" panose="020B0503020204020204" pitchFamily="34" charset="-122"/>
              </a:rPr>
              <a:t>成像，最重要部分是准确区分</a:t>
            </a:r>
            <a:r>
              <a:rPr lang="en-US" altLang="zh-CN" b="1" dirty="0">
                <a:solidFill>
                  <a:srgbClr val="FF0000"/>
                </a:solidFill>
                <a:latin typeface="Arial" panose="020B0604020202020204" pitchFamily="34" charset="0"/>
                <a:ea typeface="微软雅黑" panose="020B0503020204020204" pitchFamily="34" charset="-122"/>
              </a:rPr>
              <a:t>SCV</a:t>
            </a:r>
            <a:r>
              <a:rPr lang="zh-CN" altLang="en-US" b="1" dirty="0">
                <a:solidFill>
                  <a:srgbClr val="FF0000"/>
                </a:solidFill>
                <a:latin typeface="Arial" panose="020B0604020202020204" pitchFamily="34" charset="0"/>
                <a:ea typeface="微软雅黑" panose="020B0503020204020204" pitchFamily="34" charset="-122"/>
              </a:rPr>
              <a:t>和</a:t>
            </a:r>
            <a:r>
              <a:rPr lang="en-US" altLang="zh-CN" b="1" dirty="0">
                <a:solidFill>
                  <a:srgbClr val="FF0000"/>
                </a:solidFill>
                <a:latin typeface="Arial" panose="020B0604020202020204" pitchFamily="34" charset="0"/>
                <a:ea typeface="微软雅黑" panose="020B0503020204020204" pitchFamily="34" charset="-122"/>
              </a:rPr>
              <a:t>SD </a:t>
            </a:r>
          </a:p>
          <a:p>
            <a:pPr marL="285750" indent="-285750">
              <a:buFont typeface="Arial" panose="020B0604020202020204" pitchFamily="34" charset="0"/>
              <a:buChar char="•"/>
            </a:pPr>
            <a:r>
              <a:rPr lang="zh-CN" altLang="en-US" dirty="0">
                <a:latin typeface="Arial" panose="020B0604020202020204" pitchFamily="34" charset="0"/>
                <a:ea typeface="微软雅黑" panose="020B0503020204020204" pitchFamily="34" charset="-122"/>
              </a:rPr>
              <a:t>超过</a:t>
            </a:r>
            <a:r>
              <a:rPr lang="en-US" altLang="zh-CN" dirty="0">
                <a:latin typeface="Arial" panose="020B0604020202020204" pitchFamily="34" charset="0"/>
                <a:ea typeface="微软雅黑" panose="020B0503020204020204" pitchFamily="34" charset="-122"/>
              </a:rPr>
              <a:t>95%</a:t>
            </a:r>
            <a:r>
              <a:rPr lang="zh-CN" altLang="en-US" dirty="0">
                <a:latin typeface="Arial" panose="020B0604020202020204" pitchFamily="34" charset="0"/>
                <a:ea typeface="微软雅黑" panose="020B0503020204020204" pitchFamily="34" charset="-122"/>
              </a:rPr>
              <a:t>的</a:t>
            </a:r>
            <a:r>
              <a:rPr lang="en-US" altLang="zh-CN" dirty="0">
                <a:latin typeface="Arial" panose="020B0604020202020204" pitchFamily="34" charset="0"/>
                <a:ea typeface="微软雅黑" panose="020B0503020204020204" pitchFamily="34" charset="-122"/>
              </a:rPr>
              <a:t>γ</a:t>
            </a:r>
            <a:r>
              <a:rPr lang="zh-CN" altLang="en-US" dirty="0">
                <a:latin typeface="Arial" panose="020B0604020202020204" pitchFamily="34" charset="0"/>
                <a:ea typeface="微软雅黑" panose="020B0503020204020204" pitchFamily="34" charset="-122"/>
              </a:rPr>
              <a:t>属于</a:t>
            </a:r>
            <a:r>
              <a:rPr lang="en-US" altLang="zh-CN" dirty="0">
                <a:latin typeface="Arial" panose="020B0604020202020204" pitchFamily="34" charset="0"/>
                <a:ea typeface="微软雅黑" panose="020B0503020204020204" pitchFamily="34" charset="-122"/>
              </a:rPr>
              <a:t>SCV</a:t>
            </a:r>
            <a:r>
              <a:rPr lang="zh-CN" altLang="en-US" dirty="0">
                <a:latin typeface="Arial" panose="020B0604020202020204" pitchFamily="34" charset="0"/>
                <a:ea typeface="微软雅黑" panose="020B0503020204020204" pitchFamily="34" charset="-122"/>
              </a:rPr>
              <a:t>，误分导致图像严重污染</a:t>
            </a:r>
          </a:p>
        </p:txBody>
      </p:sp>
      <p:sp>
        <p:nvSpPr>
          <p:cNvPr id="6" name="灯片编号占位符 5">
            <a:extLst>
              <a:ext uri="{FF2B5EF4-FFF2-40B4-BE49-F238E27FC236}">
                <a16:creationId xmlns:a16="http://schemas.microsoft.com/office/drawing/2014/main" id="{C93C6A4A-02D5-9989-22A4-F00973B38238}"/>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11</a:t>
            </a:fld>
            <a:endParaRPr lang="zh-CN" altLang="en-US" dirty="0">
              <a:solidFill>
                <a:prstClr val="black">
                  <a:tint val="75000"/>
                </a:prstClr>
              </a:solidFill>
            </a:endParaRPr>
          </a:p>
        </p:txBody>
      </p:sp>
    </p:spTree>
    <p:extLst>
      <p:ext uri="{BB962C8B-B14F-4D97-AF65-F5344CB8AC3E}">
        <p14:creationId xmlns:p14="http://schemas.microsoft.com/office/powerpoint/2010/main" val="2760793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117F-6626-F0CA-A3B5-720AB6D39A5A}"/>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C6981C50-C2BB-9628-8A4D-56C212A58B75}"/>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SPECT </a:t>
            </a:r>
            <a:r>
              <a:rPr lang="zh-CN" altLang="en-US" sz="3200" b="1" dirty="0">
                <a:solidFill>
                  <a:srgbClr val="19569E"/>
                </a:solidFill>
                <a:ea typeface="微软雅黑" panose="020B0503020204020204" pitchFamily="34" charset="-122"/>
                <a:cs typeface="Arial" panose="020B0604020202020204" pitchFamily="34" charset="0"/>
              </a:rPr>
              <a:t>事件筛选</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D95A409D-442A-E743-2CC7-A6EAE699440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6F99C1AD-D47E-85E8-6732-C7BA0BCA34CC}"/>
                  </a:ext>
                </a:extLst>
              </p:cNvPr>
              <p:cNvSpPr txBox="1"/>
              <p:nvPr/>
            </p:nvSpPr>
            <p:spPr>
              <a:xfrm>
                <a:off x="1540619" y="7674043"/>
                <a:ext cx="9110761"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Mask &amp;  </a:t>
                </a:r>
                <a14:m>
                  <m:oMath xmlns:m="http://schemas.openxmlformats.org/officeDocument/2006/math">
                    <m:sSub>
                      <m:sSubPr>
                        <m:ctrlP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𝒎𝒂𝒙</m:t>
                        </m:r>
                      </m:sub>
                    </m:sSub>
                  </m:oMath>
                </a14:m>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实现了“准直器“与”</a:t>
                </a:r>
                <a:r>
                  <a:rPr kumimoji="0" lang="en-US" altLang="zh-CN"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SPECT</a:t>
                </a:r>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探测器“事件甄别</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24" name="文本框 23">
                <a:extLst>
                  <a:ext uri="{FF2B5EF4-FFF2-40B4-BE49-F238E27FC236}">
                    <a16:creationId xmlns:a16="http://schemas.microsoft.com/office/drawing/2014/main" id="{6F99C1AD-D47E-85E8-6732-C7BA0BCA34CC}"/>
                  </a:ext>
                </a:extLst>
              </p:cNvPr>
              <p:cNvSpPr txBox="1">
                <a:spLocks noRot="1" noChangeAspect="1" noMove="1" noResize="1" noEditPoints="1" noAdjustHandles="1" noChangeArrowheads="1" noChangeShapeType="1" noTextEdit="1"/>
              </p:cNvSpPr>
              <p:nvPr/>
            </p:nvSpPr>
            <p:spPr>
              <a:xfrm>
                <a:off x="1540619" y="7674043"/>
                <a:ext cx="9110761" cy="442674"/>
              </a:xfrm>
              <a:prstGeom prst="roundRect">
                <a:avLst/>
              </a:prstGeom>
              <a:blipFill>
                <a:blip r:embed="rId3"/>
                <a:stretch>
                  <a:fillRect t="-2778" b="-19444"/>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4" name="文本框 53">
                <a:extLst>
                  <a:ext uri="{FF2B5EF4-FFF2-40B4-BE49-F238E27FC236}">
                    <a16:creationId xmlns:a16="http://schemas.microsoft.com/office/drawing/2014/main" id="{ED3BBF73-F578-E3DE-7D8E-46982D7753FF}"/>
                  </a:ext>
                </a:extLst>
              </p:cNvPr>
              <p:cNvSpPr txBox="1"/>
              <p:nvPr/>
            </p:nvSpPr>
            <p:spPr>
              <a:xfrm>
                <a:off x="8805372" y="7267242"/>
                <a:ext cx="2624226"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𝑃𝑚𝑎𝑥</m:t>
                    </m:r>
                  </m:oMath>
                </a14:m>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最大像素能量</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54" name="文本框 53">
                <a:extLst>
                  <a:ext uri="{FF2B5EF4-FFF2-40B4-BE49-F238E27FC236}">
                    <a16:creationId xmlns:a16="http://schemas.microsoft.com/office/drawing/2014/main" id="{ED3BBF73-F578-E3DE-7D8E-46982D7753FF}"/>
                  </a:ext>
                </a:extLst>
              </p:cNvPr>
              <p:cNvSpPr txBox="1">
                <a:spLocks noRot="1" noChangeAspect="1" noMove="1" noResize="1" noEditPoints="1" noAdjustHandles="1" noChangeArrowheads="1" noChangeShapeType="1" noTextEdit="1"/>
              </p:cNvSpPr>
              <p:nvPr/>
            </p:nvSpPr>
            <p:spPr>
              <a:xfrm>
                <a:off x="8805372" y="7267242"/>
                <a:ext cx="2624226" cy="338554"/>
              </a:xfrm>
              <a:prstGeom prst="rect">
                <a:avLst/>
              </a:prstGeom>
              <a:blipFill>
                <a:blip r:embed="rId4"/>
                <a:stretch>
                  <a:fillRect t="-5357" b="-21429"/>
                </a:stretch>
              </a:blipFill>
            </p:spPr>
            <p:txBody>
              <a:bodyPr/>
              <a:lstStyle/>
              <a:p>
                <a:r>
                  <a:rPr lang="zh-CN" altLang="en-US">
                    <a:noFill/>
                  </a:rPr>
                  <a:t> </a:t>
                </a:r>
              </a:p>
            </p:txBody>
          </p:sp>
        </mc:Fallback>
      </mc:AlternateContent>
      <p:pic>
        <p:nvPicPr>
          <p:cNvPr id="69" name="图片 68">
            <a:extLst>
              <a:ext uri="{FF2B5EF4-FFF2-40B4-BE49-F238E27FC236}">
                <a16:creationId xmlns:a16="http://schemas.microsoft.com/office/drawing/2014/main" id="{4D9CA18A-28D2-CE7E-A92C-DC839BC07244}"/>
              </a:ext>
            </a:extLst>
          </p:cNvPr>
          <p:cNvPicPr>
            <a:picLocks noChangeAspect="1"/>
          </p:cNvPicPr>
          <p:nvPr/>
        </p:nvPicPr>
        <p:blipFill>
          <a:blip r:embed="rId5" cstate="print">
            <a:extLst>
              <a:ext uri="{28A0092B-C50C-407E-A947-70E740481C1C}">
                <a14:useLocalDpi xmlns:a14="http://schemas.microsoft.com/office/drawing/2010/main" val="0"/>
              </a:ext>
            </a:extLst>
          </a:blip>
          <a:srcRect l="10115" t="10863" r="13790" b="10686"/>
          <a:stretch>
            <a:fillRect/>
          </a:stretch>
        </p:blipFill>
        <p:spPr>
          <a:xfrm>
            <a:off x="127260" y="1921219"/>
            <a:ext cx="3952443" cy="2420888"/>
          </a:xfrm>
          <a:prstGeom prst="rect">
            <a:avLst/>
          </a:prstGeom>
        </p:spPr>
      </p:pic>
      <p:sp>
        <p:nvSpPr>
          <p:cNvPr id="71" name="文本框 70">
            <a:extLst>
              <a:ext uri="{FF2B5EF4-FFF2-40B4-BE49-F238E27FC236}">
                <a16:creationId xmlns:a16="http://schemas.microsoft.com/office/drawing/2014/main" id="{8DF8DE7E-CC7C-CF81-095A-0171163BB638}"/>
              </a:ext>
            </a:extLst>
          </p:cNvPr>
          <p:cNvSpPr txBox="1"/>
          <p:nvPr/>
        </p:nvSpPr>
        <p:spPr>
          <a:xfrm>
            <a:off x="3015952" y="3192180"/>
            <a:ext cx="98254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Tc-99m</a:t>
            </a: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36" name="图片 35">
            <a:extLst>
              <a:ext uri="{FF2B5EF4-FFF2-40B4-BE49-F238E27FC236}">
                <a16:creationId xmlns:a16="http://schemas.microsoft.com/office/drawing/2014/main" id="{19949C33-1F8A-DE7F-08E9-8DC09361CF56}"/>
              </a:ext>
            </a:extLst>
          </p:cNvPr>
          <p:cNvPicPr>
            <a:picLocks noChangeAspect="1"/>
          </p:cNvPicPr>
          <p:nvPr/>
        </p:nvPicPr>
        <p:blipFill>
          <a:blip r:embed="rId6"/>
          <a:stretch>
            <a:fillRect/>
          </a:stretch>
        </p:blipFill>
        <p:spPr>
          <a:xfrm>
            <a:off x="12931016" y="1817900"/>
            <a:ext cx="5906324" cy="4496427"/>
          </a:xfrm>
          <a:prstGeom prst="rect">
            <a:avLst/>
          </a:prstGeom>
        </p:spPr>
      </p:pic>
      <p:sp>
        <p:nvSpPr>
          <p:cNvPr id="50" name="文本框 49">
            <a:extLst>
              <a:ext uri="{FF2B5EF4-FFF2-40B4-BE49-F238E27FC236}">
                <a16:creationId xmlns:a16="http://schemas.microsoft.com/office/drawing/2014/main" id="{FD517A50-A35F-C90B-E0B8-B95A60C3C614}"/>
              </a:ext>
            </a:extLst>
          </p:cNvPr>
          <p:cNvSpPr txBox="1"/>
          <p:nvPr/>
        </p:nvSpPr>
        <p:spPr>
          <a:xfrm>
            <a:off x="11749333" y="7814079"/>
            <a:ext cx="4838854"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Mask: </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Circles with a radius of 5 pixels</a:t>
            </a:r>
            <a:endPar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2" name="文本框 71">
            <a:extLst>
              <a:ext uri="{FF2B5EF4-FFF2-40B4-BE49-F238E27FC236}">
                <a16:creationId xmlns:a16="http://schemas.microsoft.com/office/drawing/2014/main" id="{95AB7345-DED7-5EA6-1542-3FC5503705F0}"/>
              </a:ext>
            </a:extLst>
          </p:cNvPr>
          <p:cNvSpPr txBox="1"/>
          <p:nvPr/>
        </p:nvSpPr>
        <p:spPr>
          <a:xfrm>
            <a:off x="3542163" y="-1280639"/>
            <a:ext cx="171450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Total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3" name="文本框 72">
            <a:extLst>
              <a:ext uri="{FF2B5EF4-FFF2-40B4-BE49-F238E27FC236}">
                <a16:creationId xmlns:a16="http://schemas.microsoft.com/office/drawing/2014/main" id="{E9346EE6-7B7C-3A04-1067-0B9FD8E67C59}"/>
              </a:ext>
            </a:extLst>
          </p:cNvPr>
          <p:cNvSpPr txBox="1"/>
          <p:nvPr/>
        </p:nvSpPr>
        <p:spPr>
          <a:xfrm>
            <a:off x="7560167" y="-725207"/>
            <a:ext cx="255731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 name="文本框 6">
            <a:extLst>
              <a:ext uri="{FF2B5EF4-FFF2-40B4-BE49-F238E27FC236}">
                <a16:creationId xmlns:a16="http://schemas.microsoft.com/office/drawing/2014/main" id="{F83C82C0-6823-83FD-B49E-581F9D643A2A}"/>
              </a:ext>
            </a:extLst>
          </p:cNvPr>
          <p:cNvSpPr txBox="1"/>
          <p:nvPr/>
        </p:nvSpPr>
        <p:spPr>
          <a:xfrm>
            <a:off x="4723484" y="-1047426"/>
            <a:ext cx="199017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SD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4D47A650-D1FB-2F58-76AD-5AE20A055677}"/>
                  </a:ext>
                </a:extLst>
              </p:cNvPr>
              <p:cNvSpPr txBox="1"/>
              <p:nvPr/>
            </p:nvSpPr>
            <p:spPr>
              <a:xfrm>
                <a:off x="5140322" y="1200356"/>
                <a:ext cx="6476617"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Step 2: </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使用</a:t>
                </a:r>
                <a14:m>
                  <m:oMath xmlns:m="http://schemas.openxmlformats.org/officeDocument/2006/math">
                    <m:sSub>
                      <m:sSubPr>
                        <m:ctrlP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𝒎𝒂𝒙</m:t>
                        </m:r>
                      </m:sub>
                    </m:sSub>
                  </m:oMath>
                </a14:m>
                <a:r>
                  <a:rPr kumimoji="0" lang="zh-CN" altLang="en-US" sz="20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进一步排除</a:t>
                </a:r>
                <a:r>
                  <a:rPr kumimoji="0" lang="en-US" altLang="zh-CN" sz="20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SCV</a:t>
                </a:r>
                <a:r>
                  <a:rPr kumimoji="0" lang="zh-CN" altLang="en-US" sz="20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事件</a:t>
                </a:r>
              </a:p>
            </p:txBody>
          </p:sp>
        </mc:Choice>
        <mc:Fallback xmlns="">
          <p:sp>
            <p:nvSpPr>
              <p:cNvPr id="11" name="文本框 10">
                <a:extLst>
                  <a:ext uri="{FF2B5EF4-FFF2-40B4-BE49-F238E27FC236}">
                    <a16:creationId xmlns:a16="http://schemas.microsoft.com/office/drawing/2014/main" id="{4D47A650-D1FB-2F58-76AD-5AE20A055677}"/>
                  </a:ext>
                </a:extLst>
              </p:cNvPr>
              <p:cNvSpPr txBox="1">
                <a:spLocks noRot="1" noChangeAspect="1" noMove="1" noResize="1" noEditPoints="1" noAdjustHandles="1" noChangeArrowheads="1" noChangeShapeType="1" noTextEdit="1"/>
              </p:cNvSpPr>
              <p:nvPr/>
            </p:nvSpPr>
            <p:spPr>
              <a:xfrm>
                <a:off x="5140322" y="1200356"/>
                <a:ext cx="6476617" cy="442674"/>
              </a:xfrm>
              <a:prstGeom prst="roundRect">
                <a:avLst/>
              </a:prstGeom>
              <a:blipFill>
                <a:blip r:embed="rId7"/>
                <a:stretch>
                  <a:fillRect l="-658" t="-2703" b="-16216"/>
                </a:stretch>
              </a:blipFill>
            </p:spPr>
            <p:txBody>
              <a:bodyPr/>
              <a:lstStyle/>
              <a:p>
                <a:r>
                  <a:rPr lang="zh-CN" altLang="en-US">
                    <a:noFill/>
                  </a:rPr>
                  <a:t> </a:t>
                </a:r>
              </a:p>
            </p:txBody>
          </p:sp>
        </mc:Fallback>
      </mc:AlternateContent>
      <p:grpSp>
        <p:nvGrpSpPr>
          <p:cNvPr id="2" name="组合 1">
            <a:extLst>
              <a:ext uri="{FF2B5EF4-FFF2-40B4-BE49-F238E27FC236}">
                <a16:creationId xmlns:a16="http://schemas.microsoft.com/office/drawing/2014/main" id="{1626381A-CC00-1522-CAAC-DB5730341059}"/>
              </a:ext>
            </a:extLst>
          </p:cNvPr>
          <p:cNvGrpSpPr/>
          <p:nvPr/>
        </p:nvGrpSpPr>
        <p:grpSpPr>
          <a:xfrm>
            <a:off x="4323915" y="1910935"/>
            <a:ext cx="7625153" cy="4448717"/>
            <a:chOff x="4643047" y="1866159"/>
            <a:chExt cx="6973892" cy="3899238"/>
          </a:xfrm>
        </p:grpSpPr>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9F222D90-245E-5143-CB85-AE85002FB770}"/>
                    </a:ext>
                  </a:extLst>
                </p:cNvPr>
                <p:cNvSpPr txBox="1"/>
                <p:nvPr/>
              </p:nvSpPr>
              <p:spPr>
                <a:xfrm>
                  <a:off x="6191843" y="4750206"/>
                  <a:ext cx="3607348" cy="387998"/>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SD</a:t>
                  </a:r>
                  <a:r>
                    <a:rPr kumimoji="0" lang="zh-CN" altLang="en-US"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和</a:t>
                  </a:r>
                  <a:r>
                    <a:rPr kumimoji="0" lang="en-US" altLang="zh-CN"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SCV</a:t>
                  </a:r>
                  <a:r>
                    <a:rPr kumimoji="0" lang="zh-CN" altLang="en-US"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在</a:t>
                  </a:r>
                  <a:r>
                    <a:rPr kumimoji="0" lang="en-US" altLang="zh-CN" sz="2000" b="0" i="0" u="none" strike="noStrike" kern="1200" cap="none" spc="0" normalizeH="0" baseline="0" noProof="0" dirty="0">
                      <a:ln>
                        <a:noFill/>
                      </a:ln>
                      <a:solidFill>
                        <a:srgbClr val="0F1115"/>
                      </a:solidFill>
                      <a:effectLst/>
                      <a:uLnTx/>
                      <a:uFillTx/>
                      <a:latin typeface="Arial" panose="020B0604020202020204" pitchFamily="34" charset="0"/>
                      <a:ea typeface="微软雅黑" panose="020B0503020204020204" pitchFamily="34" charset="-122"/>
                      <a:cs typeface="Arial" panose="020B0604020202020204" pitchFamily="34" charset="0"/>
                    </a:rPr>
                    <a:t> </a:t>
                  </a:r>
                  <a14:m>
                    <m:oMath xmlns:m="http://schemas.openxmlformats.org/officeDocument/2006/math">
                      <m:sSub>
                        <m:sSubPr>
                          <m:ctrlP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𝒎𝒂𝒙</m:t>
                          </m:r>
                        </m:sub>
                      </m:sSub>
                    </m:oMath>
                  </a14:m>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上特征不同</a:t>
                  </a:r>
                </a:p>
              </p:txBody>
            </p:sp>
          </mc:Choice>
          <mc:Fallback xmlns="">
            <p:sp>
              <p:nvSpPr>
                <p:cNvPr id="51" name="文本框 50">
                  <a:extLst>
                    <a:ext uri="{FF2B5EF4-FFF2-40B4-BE49-F238E27FC236}">
                      <a16:creationId xmlns:a16="http://schemas.microsoft.com/office/drawing/2014/main" id="{9F222D90-245E-5143-CB85-AE85002FB770}"/>
                    </a:ext>
                  </a:extLst>
                </p:cNvPr>
                <p:cNvSpPr txBox="1">
                  <a:spLocks noRot="1" noChangeAspect="1" noMove="1" noResize="1" noEditPoints="1" noAdjustHandles="1" noChangeArrowheads="1" noChangeShapeType="1" noTextEdit="1"/>
                </p:cNvSpPr>
                <p:nvPr/>
              </p:nvSpPr>
              <p:spPr>
                <a:xfrm>
                  <a:off x="6191843" y="4750206"/>
                  <a:ext cx="3607348" cy="387998"/>
                </a:xfrm>
                <a:prstGeom prst="roundRect">
                  <a:avLst/>
                </a:prstGeom>
                <a:blipFill>
                  <a:blip r:embed="rId8"/>
                  <a:stretch>
                    <a:fillRect t="-2703" b="-17568"/>
                  </a:stretch>
                </a:blipFill>
              </p:spPr>
              <p:txBody>
                <a:bodyPr/>
                <a:lstStyle/>
                <a:p>
                  <a:r>
                    <a:rPr lang="zh-CN" altLang="en-US">
                      <a:noFill/>
                    </a:rPr>
                    <a:t> </a:t>
                  </a:r>
                </a:p>
              </p:txBody>
            </p:sp>
          </mc:Fallback>
        </mc:AlternateContent>
        <p:sp>
          <p:nvSpPr>
            <p:cNvPr id="74" name="文本框 73">
              <a:extLst>
                <a:ext uri="{FF2B5EF4-FFF2-40B4-BE49-F238E27FC236}">
                  <a16:creationId xmlns:a16="http://schemas.microsoft.com/office/drawing/2014/main" id="{315D74A9-2CBD-FE7B-63DA-B699FC69149F}"/>
                </a:ext>
              </a:extLst>
            </p:cNvPr>
            <p:cNvSpPr txBox="1"/>
            <p:nvPr/>
          </p:nvSpPr>
          <p:spPr>
            <a:xfrm>
              <a:off x="9448800" y="1866159"/>
              <a:ext cx="1990176" cy="32371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SD </a:t>
              </a: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事件</a:t>
              </a:r>
            </a:p>
          </p:txBody>
        </p:sp>
        <p:pic>
          <p:nvPicPr>
            <p:cNvPr id="75" name="图片 74">
              <a:extLst>
                <a:ext uri="{FF2B5EF4-FFF2-40B4-BE49-F238E27FC236}">
                  <a16:creationId xmlns:a16="http://schemas.microsoft.com/office/drawing/2014/main" id="{B358F4D8-0AC1-F2CD-83E1-EA4B9067D847}"/>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643047" y="2357177"/>
              <a:ext cx="2058254" cy="2058254"/>
            </a:xfrm>
            <a:prstGeom prst="rect">
              <a:avLst/>
            </a:prstGeom>
          </p:spPr>
        </p:pic>
        <p:sp>
          <p:nvSpPr>
            <p:cNvPr id="83" name="箭头: 右 82">
              <a:extLst>
                <a:ext uri="{FF2B5EF4-FFF2-40B4-BE49-F238E27FC236}">
                  <a16:creationId xmlns:a16="http://schemas.microsoft.com/office/drawing/2014/main" id="{07873021-C7A5-015B-E80E-C8DC57F68614}"/>
                </a:ext>
              </a:extLst>
            </p:cNvPr>
            <p:cNvSpPr/>
            <p:nvPr/>
          </p:nvSpPr>
          <p:spPr>
            <a:xfrm>
              <a:off x="8949956" y="3109546"/>
              <a:ext cx="436293" cy="3057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pic>
          <p:nvPicPr>
            <p:cNvPr id="4" name="图片 3">
              <a:extLst>
                <a:ext uri="{FF2B5EF4-FFF2-40B4-BE49-F238E27FC236}">
                  <a16:creationId xmlns:a16="http://schemas.microsoft.com/office/drawing/2014/main" id="{962638BF-8F47-AF82-51E8-AC847869D792}"/>
                </a:ext>
              </a:extLst>
            </p:cNvPr>
            <p:cNvPicPr>
              <a:picLocks noChangeAspect="1"/>
            </p:cNvPicPr>
            <p:nvPr/>
          </p:nvPicPr>
          <p:blipFill>
            <a:blip r:embed="rId10"/>
            <a:stretch>
              <a:fillRect/>
            </a:stretch>
          </p:blipFill>
          <p:spPr>
            <a:xfrm>
              <a:off x="6873737" y="2443729"/>
              <a:ext cx="1992552" cy="1917563"/>
            </a:xfrm>
            <a:prstGeom prst="rect">
              <a:avLst/>
            </a:prstGeom>
          </p:spPr>
        </p:pic>
        <p:pic>
          <p:nvPicPr>
            <p:cNvPr id="6" name="图片 5">
              <a:extLst>
                <a:ext uri="{FF2B5EF4-FFF2-40B4-BE49-F238E27FC236}">
                  <a16:creationId xmlns:a16="http://schemas.microsoft.com/office/drawing/2014/main" id="{2670BDC7-0D12-8D63-3DD6-57DE790C1934}"/>
                </a:ext>
              </a:extLst>
            </p:cNvPr>
            <p:cNvPicPr>
              <a:picLocks noChangeAspect="1"/>
            </p:cNvPicPr>
            <p:nvPr/>
          </p:nvPicPr>
          <p:blipFill>
            <a:blip r:embed="rId11"/>
            <a:stretch>
              <a:fillRect/>
            </a:stretch>
          </p:blipFill>
          <p:spPr>
            <a:xfrm>
              <a:off x="9558685" y="2303038"/>
              <a:ext cx="2058254" cy="2058254"/>
            </a:xfrm>
            <a:prstGeom prst="rect">
              <a:avLst/>
            </a:prstGeom>
          </p:spPr>
        </p:pic>
        <p:sp>
          <p:nvSpPr>
            <p:cNvPr id="8" name="椭圆 7">
              <a:extLst>
                <a:ext uri="{FF2B5EF4-FFF2-40B4-BE49-F238E27FC236}">
                  <a16:creationId xmlns:a16="http://schemas.microsoft.com/office/drawing/2014/main" id="{64287585-8EB6-AE00-27B8-85CF4B7033BE}"/>
                </a:ext>
              </a:extLst>
            </p:cNvPr>
            <p:cNvSpPr/>
            <p:nvPr/>
          </p:nvSpPr>
          <p:spPr>
            <a:xfrm>
              <a:off x="6029325" y="3883025"/>
              <a:ext cx="133350" cy="1254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9" name="直接箭头连接符 8">
              <a:extLst>
                <a:ext uri="{FF2B5EF4-FFF2-40B4-BE49-F238E27FC236}">
                  <a16:creationId xmlns:a16="http://schemas.microsoft.com/office/drawing/2014/main" id="{BF6575E9-2669-63F5-5DDD-483A24E4C6AE}"/>
                </a:ext>
              </a:extLst>
            </p:cNvPr>
            <p:cNvCxnSpPr>
              <a:cxnSpLocks/>
            </p:cNvCxnSpPr>
            <p:nvPr/>
          </p:nvCxnSpPr>
          <p:spPr>
            <a:xfrm flipV="1">
              <a:off x="6162675" y="3785274"/>
              <a:ext cx="1101970" cy="1183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49531F3-9955-7BD4-B3DA-F7D53E916584}"/>
                    </a:ext>
                  </a:extLst>
                </p:cNvPr>
                <p:cNvSpPr txBox="1"/>
                <p:nvPr/>
              </p:nvSpPr>
              <p:spPr>
                <a:xfrm>
                  <a:off x="5430283" y="5468659"/>
                  <a:ext cx="5629144" cy="2967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m:t>
                      </m:r>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𝑃𝑚𝑎𝑥</m:t>
                      </m:r>
                    </m:oMath>
                  </a14:m>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:MPPC</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上探测到的</a:t>
                  </a:r>
                  <a:r>
                    <a:rPr lang="zh-CN" altLang="en-US" sz="1600" dirty="0">
                      <a:solidFill>
                        <a:prstClr val="black"/>
                      </a:solidFill>
                      <a:latin typeface="Arial" panose="020B0604020202020204" pitchFamily="34" charset="0"/>
                      <a:ea typeface="微软雅黑" panose="020B0503020204020204" pitchFamily="34" charset="-122"/>
                      <a:cs typeface="Arial" panose="020B0604020202020204" pitchFamily="34" charset="0"/>
                    </a:rPr>
                    <a:t>最大能量</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12" name="文本框 11">
                  <a:extLst>
                    <a:ext uri="{FF2B5EF4-FFF2-40B4-BE49-F238E27FC236}">
                      <a16:creationId xmlns:a16="http://schemas.microsoft.com/office/drawing/2014/main" id="{949531F3-9955-7BD4-B3DA-F7D53E916584}"/>
                    </a:ext>
                  </a:extLst>
                </p:cNvPr>
                <p:cNvSpPr txBox="1">
                  <a:spLocks noRot="1" noChangeAspect="1" noMove="1" noResize="1" noEditPoints="1" noAdjustHandles="1" noChangeArrowheads="1" noChangeShapeType="1" noTextEdit="1"/>
                </p:cNvSpPr>
                <p:nvPr/>
              </p:nvSpPr>
              <p:spPr>
                <a:xfrm>
                  <a:off x="5430283" y="5468659"/>
                  <a:ext cx="5629144" cy="296738"/>
                </a:xfrm>
                <a:prstGeom prst="rect">
                  <a:avLst/>
                </a:prstGeom>
                <a:blipFill>
                  <a:blip r:embed="rId12"/>
                  <a:stretch>
                    <a:fillRect t="-5455" b="-23636"/>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620FDC81-638D-C758-94C9-1FE04EDE7826}"/>
                </a:ext>
              </a:extLst>
            </p:cNvPr>
            <p:cNvSpPr txBox="1"/>
            <p:nvPr/>
          </p:nvSpPr>
          <p:spPr>
            <a:xfrm>
              <a:off x="4690336" y="1928207"/>
              <a:ext cx="1990176" cy="32371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Mask</a:t>
              </a: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内事件</a:t>
              </a:r>
            </a:p>
          </p:txBody>
        </p:sp>
      </p:grpSp>
      <p:sp>
        <p:nvSpPr>
          <p:cNvPr id="15" name="文本框 14">
            <a:extLst>
              <a:ext uri="{FF2B5EF4-FFF2-40B4-BE49-F238E27FC236}">
                <a16:creationId xmlns:a16="http://schemas.microsoft.com/office/drawing/2014/main" id="{C0D1DBF9-3387-CB41-933C-18BA5AE57397}"/>
              </a:ext>
            </a:extLst>
          </p:cNvPr>
          <p:cNvSpPr txBox="1"/>
          <p:nvPr/>
        </p:nvSpPr>
        <p:spPr>
          <a:xfrm>
            <a:off x="522533" y="4043647"/>
            <a:ext cx="3532977" cy="307777"/>
          </a:xfrm>
          <a:prstGeom prst="rect">
            <a:avLst/>
          </a:prstGeom>
          <a:noFill/>
        </p:spPr>
        <p:txBody>
          <a:bodyPr wrap="square" rtlCol="0">
            <a:spAutoFit/>
          </a:bodyPr>
          <a:lstStyle/>
          <a:p>
            <a:pPr lvl="0" algn="ctr">
              <a:defRPr/>
            </a:pP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SCV</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和</a:t>
            </a: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SD</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甄别实验示意图</a:t>
            </a:r>
            <a:endPar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endParaRPr>
          </a:p>
        </p:txBody>
      </p:sp>
      <p:sp>
        <p:nvSpPr>
          <p:cNvPr id="10" name="灯片编号占位符 5">
            <a:extLst>
              <a:ext uri="{FF2B5EF4-FFF2-40B4-BE49-F238E27FC236}">
                <a16:creationId xmlns:a16="http://schemas.microsoft.com/office/drawing/2014/main" id="{3503A6BE-83A5-5155-CB5B-A33B2DB7A047}"/>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12</a:t>
            </a:fld>
            <a:endParaRPr lang="zh-CN" altLang="en-US" dirty="0">
              <a:solidFill>
                <a:prstClr val="black">
                  <a:tint val="75000"/>
                </a:prstClr>
              </a:solidFill>
            </a:endParaRPr>
          </a:p>
        </p:txBody>
      </p:sp>
    </p:spTree>
    <p:extLst>
      <p:ext uri="{BB962C8B-B14F-4D97-AF65-F5344CB8AC3E}">
        <p14:creationId xmlns:p14="http://schemas.microsoft.com/office/powerpoint/2010/main" val="4073607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E46B1-BCCD-3EBA-5E7C-B31144121B58}"/>
            </a:ext>
          </a:extLst>
        </p:cNvPr>
        <p:cNvGrpSpPr/>
        <p:nvPr/>
      </p:nvGrpSpPr>
      <p:grpSpPr>
        <a:xfrm>
          <a:off x="0" y="0"/>
          <a:ext cx="0" cy="0"/>
          <a:chOff x="0" y="0"/>
          <a:chExt cx="0" cy="0"/>
        </a:xfrm>
      </p:grpSpPr>
      <p:pic>
        <p:nvPicPr>
          <p:cNvPr id="17" name="图片 16">
            <a:extLst>
              <a:ext uri="{FF2B5EF4-FFF2-40B4-BE49-F238E27FC236}">
                <a16:creationId xmlns:a16="http://schemas.microsoft.com/office/drawing/2014/main" id="{8BDAEC01-058D-488D-9594-DDC779C0D357}"/>
              </a:ext>
            </a:extLst>
          </p:cNvPr>
          <p:cNvPicPr>
            <a:picLocks noChangeAspect="1"/>
          </p:cNvPicPr>
          <p:nvPr/>
        </p:nvPicPr>
        <p:blipFill>
          <a:blip r:embed="rId3"/>
          <a:stretch>
            <a:fillRect/>
          </a:stretch>
        </p:blipFill>
        <p:spPr>
          <a:xfrm>
            <a:off x="7010226" y="1983497"/>
            <a:ext cx="1990175" cy="1321915"/>
          </a:xfrm>
          <a:prstGeom prst="rect">
            <a:avLst/>
          </a:prstGeom>
        </p:spPr>
      </p:pic>
      <p:pic>
        <p:nvPicPr>
          <p:cNvPr id="10" name="图片 9">
            <a:extLst>
              <a:ext uri="{FF2B5EF4-FFF2-40B4-BE49-F238E27FC236}">
                <a16:creationId xmlns:a16="http://schemas.microsoft.com/office/drawing/2014/main" id="{8D4D12A3-0811-F67A-D803-E2E7A8FDB7A0}"/>
              </a:ext>
            </a:extLst>
          </p:cNvPr>
          <p:cNvPicPr>
            <a:picLocks noChangeAspect="1"/>
          </p:cNvPicPr>
          <p:nvPr/>
        </p:nvPicPr>
        <p:blipFill>
          <a:blip r:embed="rId4"/>
          <a:stretch>
            <a:fillRect/>
          </a:stretch>
        </p:blipFill>
        <p:spPr>
          <a:xfrm>
            <a:off x="7364298" y="3291139"/>
            <a:ext cx="1438318" cy="1434472"/>
          </a:xfrm>
          <a:prstGeom prst="rect">
            <a:avLst/>
          </a:prstGeom>
        </p:spPr>
      </p:pic>
      <p:sp>
        <p:nvSpPr>
          <p:cNvPr id="5" name="标题 1">
            <a:extLst>
              <a:ext uri="{FF2B5EF4-FFF2-40B4-BE49-F238E27FC236}">
                <a16:creationId xmlns:a16="http://schemas.microsoft.com/office/drawing/2014/main" id="{C4E0C2CF-C4DF-F24A-D63E-4FED3752B139}"/>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SPECT </a:t>
            </a:r>
            <a:r>
              <a:rPr lang="zh-CN" altLang="en-US" sz="3200" b="1" dirty="0">
                <a:solidFill>
                  <a:srgbClr val="19569E"/>
                </a:solidFill>
                <a:ea typeface="微软雅黑" panose="020B0503020204020204" pitchFamily="34" charset="-122"/>
                <a:cs typeface="Arial" panose="020B0604020202020204" pitchFamily="34" charset="0"/>
              </a:rPr>
              <a:t>事件筛选</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18C31E75-E8E2-12C4-A80E-2D1CD2AE73A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CD29F883-E42F-695D-016C-F31AC577C39E}"/>
                  </a:ext>
                </a:extLst>
              </p:cNvPr>
              <p:cNvSpPr txBox="1"/>
              <p:nvPr/>
            </p:nvSpPr>
            <p:spPr>
              <a:xfrm>
                <a:off x="4823210" y="5636426"/>
                <a:ext cx="6793730"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Mask &amp;  </a:t>
                </a:r>
                <a14:m>
                  <m:oMath xmlns:m="http://schemas.openxmlformats.org/officeDocument/2006/math">
                    <m:sSub>
                      <m:sSubPr>
                        <m:ctrlP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𝒎𝒂𝒙</m:t>
                        </m:r>
                      </m:sub>
                    </m:sSub>
                  </m:oMath>
                </a14:m>
                <a:r>
                  <a:rPr kumimoji="0" lang="en-US" altLang="zh-CN"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 &amp; DOI-QDC</a:t>
                </a:r>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 </a:t>
                </a:r>
                <a:r>
                  <a:rPr lang="zh-CN" altLang="en-US" sz="2000" dirty="0">
                    <a:solidFill>
                      <a:srgbClr val="C00000"/>
                    </a:solidFill>
                    <a:latin typeface="Arial" panose="020B0604020202020204" pitchFamily="34" charset="0"/>
                    <a:ea typeface="微软雅黑" panose="020B0503020204020204" pitchFamily="34" charset="-122"/>
                    <a:cs typeface="Arial" panose="020B0604020202020204" pitchFamily="34" charset="0"/>
                  </a:rPr>
                  <a:t>实现</a:t>
                </a:r>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SCV</a:t>
                </a:r>
                <a:r>
                  <a:rPr lang="zh-CN" altLang="en-US" sz="2000" dirty="0">
                    <a:solidFill>
                      <a:srgbClr val="C00000"/>
                    </a:solidFill>
                    <a:latin typeface="Arial" panose="020B0604020202020204" pitchFamily="34" charset="0"/>
                    <a:ea typeface="微软雅黑" panose="020B0503020204020204" pitchFamily="34" charset="-122"/>
                    <a:cs typeface="Arial" panose="020B0604020202020204" pitchFamily="34" charset="0"/>
                  </a:rPr>
                  <a:t>和</a:t>
                </a:r>
                <a:r>
                  <a:rPr lang="en-US" altLang="zh-CN" sz="2000" dirty="0">
                    <a:solidFill>
                      <a:srgbClr val="C00000"/>
                    </a:solidFill>
                    <a:latin typeface="Arial" panose="020B0604020202020204" pitchFamily="34" charset="0"/>
                    <a:ea typeface="微软雅黑" panose="020B0503020204020204" pitchFamily="34" charset="-122"/>
                    <a:cs typeface="Arial" panose="020B0604020202020204" pitchFamily="34" charset="0"/>
                  </a:rPr>
                  <a:t>SD</a:t>
                </a:r>
                <a:r>
                  <a:rPr lang="zh-CN" altLang="en-US" sz="2000" dirty="0">
                    <a:solidFill>
                      <a:srgbClr val="C00000"/>
                    </a:solidFill>
                    <a:latin typeface="Arial" panose="020B0604020202020204" pitchFamily="34" charset="0"/>
                    <a:ea typeface="微软雅黑" panose="020B0503020204020204" pitchFamily="34" charset="-122"/>
                    <a:cs typeface="Arial" panose="020B0604020202020204" pitchFamily="34" charset="0"/>
                  </a:rPr>
                  <a:t>的区分</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24" name="文本框 23">
                <a:extLst>
                  <a:ext uri="{FF2B5EF4-FFF2-40B4-BE49-F238E27FC236}">
                    <a16:creationId xmlns:a16="http://schemas.microsoft.com/office/drawing/2014/main" id="{CD29F883-E42F-695D-016C-F31AC577C39E}"/>
                  </a:ext>
                </a:extLst>
              </p:cNvPr>
              <p:cNvSpPr txBox="1">
                <a:spLocks noRot="1" noChangeAspect="1" noMove="1" noResize="1" noEditPoints="1" noAdjustHandles="1" noChangeArrowheads="1" noChangeShapeType="1" noTextEdit="1"/>
              </p:cNvSpPr>
              <p:nvPr/>
            </p:nvSpPr>
            <p:spPr>
              <a:xfrm>
                <a:off x="4823210" y="5636426"/>
                <a:ext cx="6793730" cy="442674"/>
              </a:xfrm>
              <a:prstGeom prst="roundRect">
                <a:avLst/>
              </a:prstGeom>
              <a:blipFill>
                <a:blip r:embed="rId5"/>
                <a:stretch>
                  <a:fillRect t="-2778" b="-19444"/>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4" name="文本框 53">
                <a:extLst>
                  <a:ext uri="{FF2B5EF4-FFF2-40B4-BE49-F238E27FC236}">
                    <a16:creationId xmlns:a16="http://schemas.microsoft.com/office/drawing/2014/main" id="{BEA266E5-9FF1-23C9-0AAA-6337E34FFD40}"/>
                  </a:ext>
                </a:extLst>
              </p:cNvPr>
              <p:cNvSpPr txBox="1"/>
              <p:nvPr/>
            </p:nvSpPr>
            <p:spPr>
              <a:xfrm>
                <a:off x="8805372" y="7267242"/>
                <a:ext cx="2624226"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𝑃𝑚𝑎𝑥</m:t>
                    </m:r>
                  </m:oMath>
                </a14:m>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最大像素能量</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54" name="文本框 53">
                <a:extLst>
                  <a:ext uri="{FF2B5EF4-FFF2-40B4-BE49-F238E27FC236}">
                    <a16:creationId xmlns:a16="http://schemas.microsoft.com/office/drawing/2014/main" id="{BEA266E5-9FF1-23C9-0AAA-6337E34FFD40}"/>
                  </a:ext>
                </a:extLst>
              </p:cNvPr>
              <p:cNvSpPr txBox="1">
                <a:spLocks noRot="1" noChangeAspect="1" noMove="1" noResize="1" noEditPoints="1" noAdjustHandles="1" noChangeArrowheads="1" noChangeShapeType="1" noTextEdit="1"/>
              </p:cNvSpPr>
              <p:nvPr/>
            </p:nvSpPr>
            <p:spPr>
              <a:xfrm>
                <a:off x="8805372" y="7267242"/>
                <a:ext cx="2624226" cy="338554"/>
              </a:xfrm>
              <a:prstGeom prst="rect">
                <a:avLst/>
              </a:prstGeom>
              <a:blipFill>
                <a:blip r:embed="rId6"/>
                <a:stretch>
                  <a:fillRect t="-5357" b="-21429"/>
                </a:stretch>
              </a:blipFill>
            </p:spPr>
            <p:txBody>
              <a:bodyPr/>
              <a:lstStyle/>
              <a:p>
                <a:r>
                  <a:rPr lang="zh-CN" altLang="en-US">
                    <a:noFill/>
                  </a:rPr>
                  <a:t> </a:t>
                </a:r>
              </a:p>
            </p:txBody>
          </p:sp>
        </mc:Fallback>
      </mc:AlternateContent>
      <p:pic>
        <p:nvPicPr>
          <p:cNvPr id="69" name="图片 68">
            <a:extLst>
              <a:ext uri="{FF2B5EF4-FFF2-40B4-BE49-F238E27FC236}">
                <a16:creationId xmlns:a16="http://schemas.microsoft.com/office/drawing/2014/main" id="{5328842D-97CA-4D19-1A9B-339749202FAE}"/>
              </a:ext>
            </a:extLst>
          </p:cNvPr>
          <p:cNvPicPr>
            <a:picLocks noChangeAspect="1"/>
          </p:cNvPicPr>
          <p:nvPr/>
        </p:nvPicPr>
        <p:blipFill>
          <a:blip r:embed="rId7" cstate="print">
            <a:extLst>
              <a:ext uri="{28A0092B-C50C-407E-A947-70E740481C1C}">
                <a14:useLocalDpi xmlns:a14="http://schemas.microsoft.com/office/drawing/2010/main" val="0"/>
              </a:ext>
            </a:extLst>
          </a:blip>
          <a:srcRect l="10115" t="10863" r="13790" b="10686"/>
          <a:stretch>
            <a:fillRect/>
          </a:stretch>
        </p:blipFill>
        <p:spPr>
          <a:xfrm>
            <a:off x="367622" y="1044962"/>
            <a:ext cx="3952443" cy="2420888"/>
          </a:xfrm>
          <a:prstGeom prst="rect">
            <a:avLst/>
          </a:prstGeom>
        </p:spPr>
      </p:pic>
      <p:sp>
        <p:nvSpPr>
          <p:cNvPr id="71" name="文本框 70">
            <a:extLst>
              <a:ext uri="{FF2B5EF4-FFF2-40B4-BE49-F238E27FC236}">
                <a16:creationId xmlns:a16="http://schemas.microsoft.com/office/drawing/2014/main" id="{F5D08748-4490-352E-980A-83F38B60F6D8}"/>
              </a:ext>
            </a:extLst>
          </p:cNvPr>
          <p:cNvSpPr txBox="1"/>
          <p:nvPr/>
        </p:nvSpPr>
        <p:spPr>
          <a:xfrm>
            <a:off x="3256314" y="2315923"/>
            <a:ext cx="98254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Tc-99m</a:t>
            </a: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36" name="图片 35">
            <a:extLst>
              <a:ext uri="{FF2B5EF4-FFF2-40B4-BE49-F238E27FC236}">
                <a16:creationId xmlns:a16="http://schemas.microsoft.com/office/drawing/2014/main" id="{5B76CEFD-8C66-22C7-C94B-7C1B6E6D7567}"/>
              </a:ext>
            </a:extLst>
          </p:cNvPr>
          <p:cNvPicPr>
            <a:picLocks noChangeAspect="1"/>
          </p:cNvPicPr>
          <p:nvPr/>
        </p:nvPicPr>
        <p:blipFill>
          <a:blip r:embed="rId8"/>
          <a:stretch>
            <a:fillRect/>
          </a:stretch>
        </p:blipFill>
        <p:spPr>
          <a:xfrm>
            <a:off x="12931016" y="1817900"/>
            <a:ext cx="5906324" cy="4496427"/>
          </a:xfrm>
          <a:prstGeom prst="rect">
            <a:avLst/>
          </a:prstGeom>
        </p:spPr>
      </p:pic>
      <p:sp>
        <p:nvSpPr>
          <p:cNvPr id="50" name="文本框 49">
            <a:extLst>
              <a:ext uri="{FF2B5EF4-FFF2-40B4-BE49-F238E27FC236}">
                <a16:creationId xmlns:a16="http://schemas.microsoft.com/office/drawing/2014/main" id="{2DDD0649-4F23-E2F6-3F52-537D607E84C9}"/>
              </a:ext>
            </a:extLst>
          </p:cNvPr>
          <p:cNvSpPr txBox="1"/>
          <p:nvPr/>
        </p:nvSpPr>
        <p:spPr>
          <a:xfrm>
            <a:off x="11749333" y="7814079"/>
            <a:ext cx="4838854"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Mask: </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Circles with a radius of 5 pixels</a:t>
            </a:r>
            <a:endPar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66BA8060-6CBE-67A3-578F-6B228016C492}"/>
                  </a:ext>
                </a:extLst>
              </p:cNvPr>
              <p:cNvSpPr txBox="1"/>
              <p:nvPr/>
            </p:nvSpPr>
            <p:spPr>
              <a:xfrm>
                <a:off x="5059081" y="4826482"/>
                <a:ext cx="6087934"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2000" noProof="0" dirty="0">
                    <a:solidFill>
                      <a:srgbClr val="0F1115"/>
                    </a:solidFill>
                    <a:latin typeface="Arial" panose="020B0604020202020204" pitchFamily="34" charset="0"/>
                    <a:ea typeface="微软雅黑" panose="020B0503020204020204" pitchFamily="34" charset="-122"/>
                    <a:cs typeface="Arial" panose="020B0604020202020204" pitchFamily="34" charset="0"/>
                  </a:rPr>
                  <a:t>Gap</a:t>
                </a:r>
                <a:r>
                  <a:rPr lang="zh-CN" altLang="en-US" sz="2000" noProof="0" dirty="0">
                    <a:solidFill>
                      <a:srgbClr val="0F1115"/>
                    </a:solidFill>
                    <a:latin typeface="Arial" panose="020B0604020202020204" pitchFamily="34" charset="0"/>
                    <a:ea typeface="微软雅黑" panose="020B0503020204020204" pitchFamily="34" charset="-122"/>
                    <a:cs typeface="Arial" panose="020B0604020202020204" pitchFamily="34" charset="0"/>
                  </a:rPr>
                  <a:t>事件在</a:t>
                </a: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14:m>
                  <m:oMath xmlns:m="http://schemas.openxmlformats.org/officeDocument/2006/math">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𝑫𝑶𝑰</m:t>
                    </m:r>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m:t>
                    </m:r>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𝑸𝑫𝑪</m:t>
                    </m:r>
                  </m:oMath>
                </a14:m>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呈现线性特征</a:t>
                </a:r>
              </a:p>
            </p:txBody>
          </p:sp>
        </mc:Choice>
        <mc:Fallback xmlns="">
          <p:sp>
            <p:nvSpPr>
              <p:cNvPr id="51" name="文本框 50">
                <a:extLst>
                  <a:ext uri="{FF2B5EF4-FFF2-40B4-BE49-F238E27FC236}">
                    <a16:creationId xmlns:a16="http://schemas.microsoft.com/office/drawing/2014/main" id="{66BA8060-6CBE-67A3-578F-6B228016C492}"/>
                  </a:ext>
                </a:extLst>
              </p:cNvPr>
              <p:cNvSpPr txBox="1">
                <a:spLocks noRot="1" noChangeAspect="1" noMove="1" noResize="1" noEditPoints="1" noAdjustHandles="1" noChangeArrowheads="1" noChangeShapeType="1" noTextEdit="1"/>
              </p:cNvSpPr>
              <p:nvPr/>
            </p:nvSpPr>
            <p:spPr>
              <a:xfrm>
                <a:off x="5059081" y="4826482"/>
                <a:ext cx="6087934" cy="442674"/>
              </a:xfrm>
              <a:prstGeom prst="roundRect">
                <a:avLst/>
              </a:prstGeom>
              <a:blipFill>
                <a:blip r:embed="rId9"/>
                <a:stretch>
                  <a:fillRect t="-2740" b="-17808"/>
                </a:stretch>
              </a:blipFill>
            </p:spPr>
            <p:txBody>
              <a:bodyPr/>
              <a:lstStyle/>
              <a:p>
                <a:r>
                  <a:rPr lang="zh-CN" altLang="en-US">
                    <a:noFill/>
                  </a:rPr>
                  <a:t> </a:t>
                </a:r>
              </a:p>
            </p:txBody>
          </p:sp>
        </mc:Fallback>
      </mc:AlternateContent>
      <p:sp>
        <p:nvSpPr>
          <p:cNvPr id="72" name="文本框 71">
            <a:extLst>
              <a:ext uri="{FF2B5EF4-FFF2-40B4-BE49-F238E27FC236}">
                <a16:creationId xmlns:a16="http://schemas.microsoft.com/office/drawing/2014/main" id="{2194EDF6-72D3-E701-9B36-5FD89D94DCEC}"/>
              </a:ext>
            </a:extLst>
          </p:cNvPr>
          <p:cNvSpPr txBox="1"/>
          <p:nvPr/>
        </p:nvSpPr>
        <p:spPr>
          <a:xfrm>
            <a:off x="3542163" y="-1280639"/>
            <a:ext cx="171450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Total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3" name="文本框 72">
            <a:extLst>
              <a:ext uri="{FF2B5EF4-FFF2-40B4-BE49-F238E27FC236}">
                <a16:creationId xmlns:a16="http://schemas.microsoft.com/office/drawing/2014/main" id="{988CBDED-782D-851C-EF20-280B83C1E9B0}"/>
              </a:ext>
            </a:extLst>
          </p:cNvPr>
          <p:cNvSpPr txBox="1"/>
          <p:nvPr/>
        </p:nvSpPr>
        <p:spPr>
          <a:xfrm>
            <a:off x="7560167" y="-725207"/>
            <a:ext cx="255731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4" name="文本框 73">
            <a:extLst>
              <a:ext uri="{FF2B5EF4-FFF2-40B4-BE49-F238E27FC236}">
                <a16:creationId xmlns:a16="http://schemas.microsoft.com/office/drawing/2014/main" id="{82F85B32-B4B6-9F72-038D-A0177BC519CA}"/>
              </a:ext>
            </a:extLst>
          </p:cNvPr>
          <p:cNvSpPr txBox="1"/>
          <p:nvPr/>
        </p:nvSpPr>
        <p:spPr>
          <a:xfrm>
            <a:off x="9386249" y="1866159"/>
            <a:ext cx="2631805"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Refined SD events</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75" name="图片 74">
            <a:extLst>
              <a:ext uri="{FF2B5EF4-FFF2-40B4-BE49-F238E27FC236}">
                <a16:creationId xmlns:a16="http://schemas.microsoft.com/office/drawing/2014/main" id="{60605A4C-3117-79CD-DDA3-B7B546C20CD7}"/>
              </a:ext>
            </a:extLst>
          </p:cNvPr>
          <p:cNvPicPr>
            <a:picLocks noChangeAspect="1"/>
          </p:cNvPicPr>
          <p:nvPr/>
        </p:nvPicPr>
        <p:blipFill>
          <a:blip r:embed="rId10"/>
          <a:stretch>
            <a:fillRect/>
          </a:stretch>
        </p:blipFill>
        <p:spPr>
          <a:xfrm>
            <a:off x="4643047" y="2357177"/>
            <a:ext cx="2058254" cy="2058254"/>
          </a:xfrm>
          <a:prstGeom prst="rect">
            <a:avLst/>
          </a:prstGeom>
        </p:spPr>
      </p:pic>
      <p:sp>
        <p:nvSpPr>
          <p:cNvPr id="83" name="箭头: 右 82">
            <a:extLst>
              <a:ext uri="{FF2B5EF4-FFF2-40B4-BE49-F238E27FC236}">
                <a16:creationId xmlns:a16="http://schemas.microsoft.com/office/drawing/2014/main" id="{CBB460B7-B8DF-C1B1-12F4-2432A475F1BA}"/>
              </a:ext>
            </a:extLst>
          </p:cNvPr>
          <p:cNvSpPr/>
          <p:nvPr/>
        </p:nvSpPr>
        <p:spPr>
          <a:xfrm>
            <a:off x="8949956" y="3109546"/>
            <a:ext cx="436293" cy="3057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pic>
        <p:nvPicPr>
          <p:cNvPr id="6" name="图片 5">
            <a:extLst>
              <a:ext uri="{FF2B5EF4-FFF2-40B4-BE49-F238E27FC236}">
                <a16:creationId xmlns:a16="http://schemas.microsoft.com/office/drawing/2014/main" id="{5AC32D31-6761-AC93-F5A0-00816757DEAA}"/>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9558685" y="2303038"/>
            <a:ext cx="2058254" cy="2058254"/>
          </a:xfrm>
          <a:prstGeom prst="rect">
            <a:avLst/>
          </a:prstGeom>
        </p:spPr>
      </p:pic>
      <p:sp>
        <p:nvSpPr>
          <p:cNvPr id="7" name="文本框 6">
            <a:extLst>
              <a:ext uri="{FF2B5EF4-FFF2-40B4-BE49-F238E27FC236}">
                <a16:creationId xmlns:a16="http://schemas.microsoft.com/office/drawing/2014/main" id="{C3077833-B1C8-B064-DFAE-132F51A24D5F}"/>
              </a:ext>
            </a:extLst>
          </p:cNvPr>
          <p:cNvSpPr txBox="1"/>
          <p:nvPr/>
        </p:nvSpPr>
        <p:spPr>
          <a:xfrm>
            <a:off x="4723484" y="-1047426"/>
            <a:ext cx="199017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SD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 name="椭圆 7">
            <a:extLst>
              <a:ext uri="{FF2B5EF4-FFF2-40B4-BE49-F238E27FC236}">
                <a16:creationId xmlns:a16="http://schemas.microsoft.com/office/drawing/2014/main" id="{EF17BCB4-9BBD-2132-0D6C-9806C6061D75}"/>
              </a:ext>
            </a:extLst>
          </p:cNvPr>
          <p:cNvSpPr/>
          <p:nvPr/>
        </p:nvSpPr>
        <p:spPr>
          <a:xfrm>
            <a:off x="6029325" y="3883025"/>
            <a:ext cx="133350" cy="12541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cxnSp>
        <p:nvCxnSpPr>
          <p:cNvPr id="9" name="直接箭头连接符 8">
            <a:extLst>
              <a:ext uri="{FF2B5EF4-FFF2-40B4-BE49-F238E27FC236}">
                <a16:creationId xmlns:a16="http://schemas.microsoft.com/office/drawing/2014/main" id="{188B4CEA-98E7-173C-D22A-8531F005EFE0}"/>
              </a:ext>
            </a:extLst>
          </p:cNvPr>
          <p:cNvCxnSpPr>
            <a:cxnSpLocks/>
          </p:cNvCxnSpPr>
          <p:nvPr/>
        </p:nvCxnSpPr>
        <p:spPr>
          <a:xfrm flipV="1">
            <a:off x="6162675" y="3785274"/>
            <a:ext cx="1101970" cy="1183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59F868E4-DFD6-7C74-64A8-96D49EDFBDF3}"/>
                  </a:ext>
                </a:extLst>
              </p:cNvPr>
              <p:cNvSpPr txBox="1"/>
              <p:nvPr/>
            </p:nvSpPr>
            <p:spPr>
              <a:xfrm>
                <a:off x="5140322" y="1200356"/>
                <a:ext cx="6476617"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lvl="0">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Step 3: </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使用</a:t>
                </a:r>
                <a14:m>
                  <m:oMath xmlns:m="http://schemas.openxmlformats.org/officeDocument/2006/math">
                    <m:r>
                      <a:rPr lang="en-US" altLang="zh-CN" sz="2000" b="1" i="1" dirty="0">
                        <a:solidFill>
                          <a:srgbClr val="FF0000"/>
                        </a:solidFill>
                        <a:latin typeface="Cambria Math" panose="02040503050406030204" pitchFamily="18" charset="0"/>
                        <a:cs typeface="Times New Roman" panose="02020603050405020304" pitchFamily="18" charset="0"/>
                      </a:rPr>
                      <m:t>𝑫𝑶𝑰</m:t>
                    </m:r>
                    <m:r>
                      <a:rPr lang="en-US" altLang="zh-CN" sz="2000" b="1" i="1" dirty="0">
                        <a:solidFill>
                          <a:srgbClr val="FF0000"/>
                        </a:solidFill>
                        <a:latin typeface="Cambria Math" panose="02040503050406030204" pitchFamily="18" charset="0"/>
                        <a:cs typeface="Times New Roman" panose="02020603050405020304" pitchFamily="18" charset="0"/>
                      </a:rPr>
                      <m:t>−</m:t>
                    </m:r>
                    <m:r>
                      <a:rPr lang="en-US" altLang="zh-CN" sz="2000" b="1" i="1" dirty="0">
                        <a:solidFill>
                          <a:srgbClr val="FF0000"/>
                        </a:solidFill>
                        <a:latin typeface="Cambria Math" panose="02040503050406030204" pitchFamily="18" charset="0"/>
                        <a:cs typeface="Times New Roman" panose="02020603050405020304" pitchFamily="18" charset="0"/>
                      </a:rPr>
                      <m:t>𝑸𝑫𝑪</m:t>
                    </m:r>
                  </m:oMath>
                </a14:m>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进一步排除</a:t>
                </a:r>
                <a:r>
                  <a:rPr kumimoji="0" lang="en-US" altLang="zh-CN"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gap</a:t>
                </a:r>
                <a:r>
                  <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事件</a:t>
                </a:r>
              </a:p>
            </p:txBody>
          </p:sp>
        </mc:Choice>
        <mc:Fallback xmlns="">
          <p:sp>
            <p:nvSpPr>
              <p:cNvPr id="11" name="文本框 10">
                <a:extLst>
                  <a:ext uri="{FF2B5EF4-FFF2-40B4-BE49-F238E27FC236}">
                    <a16:creationId xmlns:a16="http://schemas.microsoft.com/office/drawing/2014/main" id="{59F868E4-DFD6-7C74-64A8-96D49EDFBDF3}"/>
                  </a:ext>
                </a:extLst>
              </p:cNvPr>
              <p:cNvSpPr txBox="1">
                <a:spLocks noRot="1" noChangeAspect="1" noMove="1" noResize="1" noEditPoints="1" noAdjustHandles="1" noChangeArrowheads="1" noChangeShapeType="1" noTextEdit="1"/>
              </p:cNvSpPr>
              <p:nvPr/>
            </p:nvSpPr>
            <p:spPr>
              <a:xfrm>
                <a:off x="5140322" y="1200356"/>
                <a:ext cx="6476617" cy="442674"/>
              </a:xfrm>
              <a:prstGeom prst="roundRect">
                <a:avLst/>
              </a:prstGeom>
              <a:blipFill>
                <a:blip r:embed="rId12"/>
                <a:stretch>
                  <a:fillRect l="-658" t="-2703" b="-16216"/>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A32E0892-4B9D-F14A-6A62-9B7F5B03ADF1}"/>
              </a:ext>
            </a:extLst>
          </p:cNvPr>
          <p:cNvSpPr txBox="1"/>
          <p:nvPr/>
        </p:nvSpPr>
        <p:spPr>
          <a:xfrm>
            <a:off x="4690336" y="1928207"/>
            <a:ext cx="199017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SD events</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 name="Rectangle 1">
            <a:extLst>
              <a:ext uri="{FF2B5EF4-FFF2-40B4-BE49-F238E27FC236}">
                <a16:creationId xmlns:a16="http://schemas.microsoft.com/office/drawing/2014/main" id="{0700873F-C142-3ABA-A11E-ABC35DED14AD}"/>
              </a:ext>
            </a:extLst>
          </p:cNvPr>
          <p:cNvSpPr>
            <a:spLocks noChangeArrowheads="1"/>
          </p:cNvSpPr>
          <p:nvPr/>
        </p:nvSpPr>
        <p:spPr bwMode="auto">
          <a:xfrm>
            <a:off x="447488" y="6211669"/>
            <a:ext cx="387773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...like panning for gold in sand.</a:t>
            </a:r>
            <a:endParaRPr kumimoji="0" lang="zh-CN"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1027" name="Picture 3">
            <a:extLst>
              <a:ext uri="{FF2B5EF4-FFF2-40B4-BE49-F238E27FC236}">
                <a16:creationId xmlns:a16="http://schemas.microsoft.com/office/drawing/2014/main" id="{5A013E45-596F-DB1A-A0CD-549F7D0249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896" y="4301859"/>
            <a:ext cx="3032347" cy="1706248"/>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a:extLst>
              <a:ext uri="{FF2B5EF4-FFF2-40B4-BE49-F238E27FC236}">
                <a16:creationId xmlns:a16="http://schemas.microsoft.com/office/drawing/2014/main" id="{10C88659-C1E4-B5FC-B85A-E280C97799C8}"/>
              </a:ext>
            </a:extLst>
          </p:cNvPr>
          <p:cNvSpPr txBox="1"/>
          <p:nvPr/>
        </p:nvSpPr>
        <p:spPr>
          <a:xfrm>
            <a:off x="619865" y="3293740"/>
            <a:ext cx="3532977" cy="307777"/>
          </a:xfrm>
          <a:prstGeom prst="rect">
            <a:avLst/>
          </a:prstGeom>
          <a:noFill/>
        </p:spPr>
        <p:txBody>
          <a:bodyPr wrap="square" rtlCol="0">
            <a:spAutoFit/>
          </a:bodyPr>
          <a:lstStyle/>
          <a:p>
            <a:pPr lvl="0" algn="ctr">
              <a:defRPr/>
            </a:pP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SCV</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和</a:t>
            </a:r>
            <a:r>
              <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rPr>
              <a:t>SD</a:t>
            </a:r>
            <a:r>
              <a:rPr lang="zh-CN" altLang="en-US" sz="1400" dirty="0">
                <a:solidFill>
                  <a:prstClr val="black"/>
                </a:solidFill>
                <a:latin typeface="Arial" panose="020B0604020202020204" pitchFamily="34" charset="0"/>
                <a:ea typeface="微软雅黑" panose="020B0503020204020204" pitchFamily="34" charset="-122"/>
                <a:cs typeface="Arial" panose="020B0604020202020204" pitchFamily="34" charset="0"/>
              </a:rPr>
              <a:t>甄别实验示意图</a:t>
            </a:r>
            <a:endParaRPr lang="en-US" altLang="zh-CN" sz="1400" dirty="0">
              <a:solidFill>
                <a:prstClr val="black"/>
              </a:solidFill>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5">
            <a:extLst>
              <a:ext uri="{FF2B5EF4-FFF2-40B4-BE49-F238E27FC236}">
                <a16:creationId xmlns:a16="http://schemas.microsoft.com/office/drawing/2014/main" id="{EE403424-E093-655A-E900-1BEAB06CF9FA}"/>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13</a:t>
            </a:fld>
            <a:endParaRPr lang="zh-CN" altLang="en-US" dirty="0">
              <a:solidFill>
                <a:prstClr val="black">
                  <a:tint val="75000"/>
                </a:prstClr>
              </a:solidFill>
            </a:endParaRPr>
          </a:p>
        </p:txBody>
      </p:sp>
    </p:spTree>
    <p:extLst>
      <p:ext uri="{BB962C8B-B14F-4D97-AF65-F5344CB8AC3E}">
        <p14:creationId xmlns:p14="http://schemas.microsoft.com/office/powerpoint/2010/main" val="2167939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B71FADCD-D1EE-D8F7-6EEE-1BE042BEDDEF}"/>
              </a:ext>
            </a:extLst>
          </p:cNvPr>
          <p:cNvSpPr txBox="1"/>
          <p:nvPr/>
        </p:nvSpPr>
        <p:spPr>
          <a:xfrm>
            <a:off x="737480" y="7497564"/>
            <a:ext cx="609865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现在的探测器的关键性能（DOI、TOF）和脑PET对比；</a:t>
            </a:r>
          </a:p>
        </p:txBody>
      </p:sp>
      <p:graphicFrame>
        <p:nvGraphicFramePr>
          <p:cNvPr id="50" name="表格 49">
            <a:extLst>
              <a:ext uri="{FF2B5EF4-FFF2-40B4-BE49-F238E27FC236}">
                <a16:creationId xmlns:a16="http://schemas.microsoft.com/office/drawing/2014/main" id="{1A65C9E9-EBC9-13B0-F00E-8B382D152214}"/>
              </a:ext>
            </a:extLst>
          </p:cNvPr>
          <p:cNvGraphicFramePr>
            <a:graphicFrameLocks noGrp="1"/>
          </p:cNvGraphicFramePr>
          <p:nvPr>
            <p:extLst>
              <p:ext uri="{D42A27DB-BD31-4B8C-83A1-F6EECF244321}">
                <p14:modId xmlns:p14="http://schemas.microsoft.com/office/powerpoint/2010/main" val="190869279"/>
              </p:ext>
            </p:extLst>
          </p:nvPr>
        </p:nvGraphicFramePr>
        <p:xfrm>
          <a:off x="203154" y="4216827"/>
          <a:ext cx="11785692" cy="1925320"/>
        </p:xfrm>
        <a:graphic>
          <a:graphicData uri="http://schemas.openxmlformats.org/drawingml/2006/table">
            <a:tbl>
              <a:tblPr firstRow="1" bandRow="1">
                <a:tableStyleId>{5940675A-B579-460E-94D1-54222C63F5DA}</a:tableStyleId>
              </a:tblPr>
              <a:tblGrid>
                <a:gridCol w="2946423">
                  <a:extLst>
                    <a:ext uri="{9D8B030D-6E8A-4147-A177-3AD203B41FA5}">
                      <a16:colId xmlns:a16="http://schemas.microsoft.com/office/drawing/2014/main" val="3943053982"/>
                    </a:ext>
                  </a:extLst>
                </a:gridCol>
                <a:gridCol w="2946423">
                  <a:extLst>
                    <a:ext uri="{9D8B030D-6E8A-4147-A177-3AD203B41FA5}">
                      <a16:colId xmlns:a16="http://schemas.microsoft.com/office/drawing/2014/main" val="2377603471"/>
                    </a:ext>
                  </a:extLst>
                </a:gridCol>
                <a:gridCol w="2946423">
                  <a:extLst>
                    <a:ext uri="{9D8B030D-6E8A-4147-A177-3AD203B41FA5}">
                      <a16:colId xmlns:a16="http://schemas.microsoft.com/office/drawing/2014/main" val="1376581351"/>
                    </a:ext>
                  </a:extLst>
                </a:gridCol>
                <a:gridCol w="2946423">
                  <a:extLst>
                    <a:ext uri="{9D8B030D-6E8A-4147-A177-3AD203B41FA5}">
                      <a16:colId xmlns:a16="http://schemas.microsoft.com/office/drawing/2014/main" val="4050395338"/>
                    </a:ext>
                  </a:extLst>
                </a:gridCol>
              </a:tblGrid>
              <a:tr h="370840">
                <a:tc>
                  <a:txBody>
                    <a:bodyPr/>
                    <a:lstStyle/>
                    <a:p>
                      <a:r>
                        <a:rPr lang="zh-CN" altLang="en-US" dirty="0"/>
                        <a:t>晶体分层</a:t>
                      </a:r>
                    </a:p>
                  </a:txBody>
                  <a:tcPr/>
                </a:tc>
                <a:tc>
                  <a:txBody>
                    <a:bodyPr/>
                    <a:lstStyle/>
                    <a:p>
                      <a:r>
                        <a:rPr lang="en-US" altLang="zh-CN" dirty="0"/>
                        <a:t>SCV+SD</a:t>
                      </a:r>
                      <a:endParaRPr lang="zh-CN" altLang="en-US" dirty="0"/>
                    </a:p>
                  </a:txBody>
                  <a:tcPr/>
                </a:tc>
                <a:tc>
                  <a:txBody>
                    <a:bodyPr/>
                    <a:lstStyle/>
                    <a:p>
                      <a:r>
                        <a:rPr lang="zh-CN" altLang="en-US" dirty="0"/>
                        <a:t>顶层</a:t>
                      </a:r>
                      <a:r>
                        <a:rPr lang="en-US" altLang="zh-CN" dirty="0"/>
                        <a:t>+</a:t>
                      </a:r>
                      <a:r>
                        <a:rPr lang="zh-CN" altLang="en-US" dirty="0"/>
                        <a:t>底层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solidFill>
                            <a:srgbClr val="FF0000"/>
                          </a:solidFill>
                        </a:rPr>
                        <a:t>--</a:t>
                      </a:r>
                      <a:endParaRPr lang="zh-CN" altLang="en-US" b="1" dirty="0">
                        <a:solidFill>
                          <a:srgbClr val="FF0000"/>
                        </a:solidFill>
                      </a:endParaRPr>
                    </a:p>
                  </a:txBody>
                  <a:tcPr/>
                </a:tc>
                <a:extLst>
                  <a:ext uri="{0D108BD9-81ED-4DB2-BD59-A6C34878D82A}">
                    <a16:rowId xmlns:a16="http://schemas.microsoft.com/office/drawing/2014/main" val="690959175"/>
                  </a:ext>
                </a:extLst>
              </a:tr>
              <a:tr h="370840">
                <a:tc>
                  <a:txBody>
                    <a:bodyPr/>
                    <a:lstStyle/>
                    <a:p>
                      <a:r>
                        <a:rPr lang="zh-CN" altLang="en-US" dirty="0"/>
                        <a:t>底层作用深度</a:t>
                      </a:r>
                      <a:r>
                        <a:rPr lang="en-US" altLang="zh-CN" dirty="0"/>
                        <a:t>(DOI)</a:t>
                      </a:r>
                      <a:r>
                        <a:rPr lang="zh-CN" altLang="en-US" dirty="0"/>
                        <a:t>分辨</a:t>
                      </a:r>
                      <a:r>
                        <a:rPr lang="en-US" altLang="zh-CN" dirty="0"/>
                        <a:t>(mm)</a:t>
                      </a:r>
                      <a:endParaRPr lang="zh-CN" altLang="en-US" dirty="0"/>
                    </a:p>
                  </a:txBody>
                  <a:tcPr/>
                </a:tc>
                <a:tc>
                  <a:txBody>
                    <a:bodyPr/>
                    <a:lstStyle/>
                    <a:p>
                      <a:r>
                        <a:rPr lang="en-US" altLang="zh-CN" dirty="0"/>
                        <a:t>2.42</a:t>
                      </a:r>
                      <a:endParaRPr lang="zh-CN" altLang="en-US" dirty="0"/>
                    </a:p>
                  </a:txBody>
                  <a:tcPr/>
                </a:tc>
                <a:tc>
                  <a:txBody>
                    <a:bodyPr/>
                    <a:lstStyle/>
                    <a:p>
                      <a:r>
                        <a:rPr lang="en-US" altLang="zh-CN" dirty="0"/>
                        <a:t>3.03</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rPr>
                        <a:t>↗</a:t>
                      </a:r>
                    </a:p>
                  </a:txBody>
                  <a:tcPr/>
                </a:tc>
                <a:extLst>
                  <a:ext uri="{0D108BD9-81ED-4DB2-BD59-A6C34878D82A}">
                    <a16:rowId xmlns:a16="http://schemas.microsoft.com/office/drawing/2014/main" val="2175860918"/>
                  </a:ext>
                </a:extLst>
              </a:tr>
              <a:tr h="370840">
                <a:tc>
                  <a:txBody>
                    <a:bodyPr/>
                    <a:lstStyle/>
                    <a:p>
                      <a:r>
                        <a:rPr lang="zh-CN" altLang="en-US" dirty="0"/>
                        <a:t>飞行时间</a:t>
                      </a:r>
                      <a:r>
                        <a:rPr lang="en-US" altLang="zh-CN" dirty="0"/>
                        <a:t>(TOF)</a:t>
                      </a:r>
                      <a:r>
                        <a:rPr lang="zh-CN" altLang="en-US" dirty="0"/>
                        <a:t>分辨</a:t>
                      </a:r>
                      <a:r>
                        <a:rPr lang="en-US" altLang="zh-CN" dirty="0"/>
                        <a:t>(</a:t>
                      </a:r>
                      <a:r>
                        <a:rPr lang="en-US" altLang="zh-CN" dirty="0" err="1"/>
                        <a:t>ps</a:t>
                      </a:r>
                      <a:r>
                        <a:rPr lang="en-US" altLang="zh-CN" dirty="0"/>
                        <a:t>)</a:t>
                      </a:r>
                    </a:p>
                    <a:p>
                      <a:endParaRPr lang="zh-CN" altLang="en-US" dirty="0"/>
                    </a:p>
                  </a:txBody>
                  <a:tcPr/>
                </a:tc>
                <a:tc>
                  <a:txBody>
                    <a:bodyPr/>
                    <a:lstStyle/>
                    <a:p>
                      <a:r>
                        <a:rPr lang="en-US" altLang="zh-CN" dirty="0"/>
                        <a:t>353(SD-SD)</a:t>
                      </a:r>
                    </a:p>
                    <a:p>
                      <a:r>
                        <a:rPr lang="en-US" altLang="zh-CN" dirty="0"/>
                        <a:t>621(SCV-SCV)</a:t>
                      </a:r>
                    </a:p>
                    <a:p>
                      <a:r>
                        <a:rPr lang="en-US" altLang="zh-CN" dirty="0"/>
                        <a:t>496(SD-SCV)</a:t>
                      </a:r>
                      <a:endParaRPr lang="zh-CN" altLang="en-US" dirty="0"/>
                    </a:p>
                  </a:txBody>
                  <a:tcPr/>
                </a:tc>
                <a:tc>
                  <a:txBody>
                    <a:bodyPr/>
                    <a:lstStyle/>
                    <a:p>
                      <a:r>
                        <a:rPr lang="en-US" altLang="zh-CN" dirty="0"/>
                        <a:t>259(</a:t>
                      </a:r>
                      <a:r>
                        <a:rPr lang="zh-CN" altLang="en-US" dirty="0"/>
                        <a:t>底层</a:t>
                      </a:r>
                      <a:r>
                        <a:rPr lang="en-US" altLang="zh-CN" dirty="0"/>
                        <a:t>-</a:t>
                      </a:r>
                      <a:r>
                        <a:rPr lang="zh-CN" altLang="en-US" dirty="0"/>
                        <a:t>底层</a:t>
                      </a:r>
                      <a:r>
                        <a:rPr lang="en-US" altLang="zh-CN" dirty="0"/>
                        <a:t>)</a:t>
                      </a:r>
                    </a:p>
                    <a:p>
                      <a:r>
                        <a:rPr lang="en-US" altLang="zh-CN" dirty="0"/>
                        <a:t>442(</a:t>
                      </a:r>
                      <a:r>
                        <a:rPr lang="zh-CN" altLang="en-US" dirty="0"/>
                        <a:t>顶层</a:t>
                      </a:r>
                      <a:r>
                        <a:rPr lang="en-US" altLang="zh-CN" dirty="0"/>
                        <a:t>-</a:t>
                      </a:r>
                      <a:r>
                        <a:rPr lang="zh-CN" altLang="en-US" dirty="0"/>
                        <a:t>顶层</a:t>
                      </a:r>
                      <a:r>
                        <a:rPr lang="en-US" altLang="zh-CN" dirty="0"/>
                        <a:t>)</a:t>
                      </a:r>
                    </a:p>
                    <a:p>
                      <a:r>
                        <a:rPr lang="en-US" altLang="zh-CN" dirty="0"/>
                        <a:t>370(</a:t>
                      </a:r>
                      <a:r>
                        <a:rPr lang="zh-CN" altLang="en-US" dirty="0"/>
                        <a:t>底层</a:t>
                      </a:r>
                      <a:r>
                        <a:rPr lang="en-US" altLang="zh-CN" dirty="0"/>
                        <a:t>-</a:t>
                      </a:r>
                      <a:r>
                        <a:rPr lang="zh-CN" altLang="en-US" dirty="0"/>
                        <a:t>顶层</a:t>
                      </a:r>
                      <a:r>
                        <a:rPr lang="en-US" altLang="zh-CN" dirty="0"/>
                        <a:t>)</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rPr>
                        <a:t>↘</a:t>
                      </a:r>
                    </a:p>
                  </a:txBody>
                  <a:tcPr/>
                </a:tc>
                <a:extLst>
                  <a:ext uri="{0D108BD9-81ED-4DB2-BD59-A6C34878D82A}">
                    <a16:rowId xmlns:a16="http://schemas.microsoft.com/office/drawing/2014/main" val="1634853385"/>
                  </a:ext>
                </a:extLst>
              </a:tr>
            </a:tbl>
          </a:graphicData>
        </a:graphic>
      </p:graphicFrame>
      <p:grpSp>
        <p:nvGrpSpPr>
          <p:cNvPr id="4" name="组合 3">
            <a:extLst>
              <a:ext uri="{FF2B5EF4-FFF2-40B4-BE49-F238E27FC236}">
                <a16:creationId xmlns:a16="http://schemas.microsoft.com/office/drawing/2014/main" id="{F81E0ACD-686B-57EF-C713-153C25869E83}"/>
              </a:ext>
            </a:extLst>
          </p:cNvPr>
          <p:cNvGrpSpPr/>
          <p:nvPr/>
        </p:nvGrpSpPr>
        <p:grpSpPr>
          <a:xfrm>
            <a:off x="966359" y="903609"/>
            <a:ext cx="9901491" cy="3223003"/>
            <a:chOff x="737480" y="928083"/>
            <a:chExt cx="11465682" cy="3973108"/>
          </a:xfrm>
        </p:grpSpPr>
        <p:grpSp>
          <p:nvGrpSpPr>
            <p:cNvPr id="49" name="组合 48">
              <a:extLst>
                <a:ext uri="{FF2B5EF4-FFF2-40B4-BE49-F238E27FC236}">
                  <a16:creationId xmlns:a16="http://schemas.microsoft.com/office/drawing/2014/main" id="{E6B1A1F5-BF10-30DB-3A08-2879E7F50DB3}"/>
                </a:ext>
              </a:extLst>
            </p:cNvPr>
            <p:cNvGrpSpPr/>
            <p:nvPr/>
          </p:nvGrpSpPr>
          <p:grpSpPr>
            <a:xfrm>
              <a:off x="737480" y="1186506"/>
              <a:ext cx="5902947" cy="3412539"/>
              <a:chOff x="5967538" y="1169200"/>
              <a:chExt cx="5902947" cy="3412539"/>
            </a:xfrm>
          </p:grpSpPr>
          <p:pic>
            <p:nvPicPr>
              <p:cNvPr id="10" name="图片 9">
                <a:extLst>
                  <a:ext uri="{FF2B5EF4-FFF2-40B4-BE49-F238E27FC236}">
                    <a16:creationId xmlns:a16="http://schemas.microsoft.com/office/drawing/2014/main" id="{5590177D-3762-406A-FA5D-3D04A9D60B0C}"/>
                  </a:ext>
                </a:extLst>
              </p:cNvPr>
              <p:cNvPicPr>
                <a:picLocks noChangeAspect="1"/>
              </p:cNvPicPr>
              <p:nvPr/>
            </p:nvPicPr>
            <p:blipFill>
              <a:blip r:embed="rId3"/>
              <a:srcRect l="20230" r="19685"/>
              <a:stretch/>
            </p:blipFill>
            <p:spPr>
              <a:xfrm>
                <a:off x="5967538" y="1169200"/>
                <a:ext cx="3692465" cy="3412539"/>
              </a:xfrm>
              <a:prstGeom prst="rect">
                <a:avLst/>
              </a:prstGeom>
            </p:spPr>
          </p:pic>
          <p:sp>
            <p:nvSpPr>
              <p:cNvPr id="11" name="文本框 10">
                <a:extLst>
                  <a:ext uri="{FF2B5EF4-FFF2-40B4-BE49-F238E27FC236}">
                    <a16:creationId xmlns:a16="http://schemas.microsoft.com/office/drawing/2014/main" id="{7818DA7C-C28D-C8E4-7FEB-852EDF49267E}"/>
                  </a:ext>
                </a:extLst>
              </p:cNvPr>
              <p:cNvSpPr txBox="1"/>
              <p:nvPr/>
            </p:nvSpPr>
            <p:spPr>
              <a:xfrm>
                <a:off x="9381839" y="2514444"/>
                <a:ext cx="2381549"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5mm</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12" name="直接箭头连接符 11">
                <a:extLst>
                  <a:ext uri="{FF2B5EF4-FFF2-40B4-BE49-F238E27FC236}">
                    <a16:creationId xmlns:a16="http://schemas.microsoft.com/office/drawing/2014/main" id="{25F6E6E2-5BD4-739D-E423-AF50E2F1CD61}"/>
                  </a:ext>
                </a:extLst>
              </p:cNvPr>
              <p:cNvCxnSpPr>
                <a:cxnSpLocks/>
              </p:cNvCxnSpPr>
              <p:nvPr/>
            </p:nvCxnSpPr>
            <p:spPr>
              <a:xfrm flipH="1">
                <a:off x="9277647" y="2654652"/>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E8F3F1C1-F906-73F8-15C2-BB46D82C35BC}"/>
                  </a:ext>
                </a:extLst>
              </p:cNvPr>
              <p:cNvCxnSpPr>
                <a:cxnSpLocks/>
              </p:cNvCxnSpPr>
              <p:nvPr/>
            </p:nvCxnSpPr>
            <p:spPr>
              <a:xfrm flipH="1">
                <a:off x="9277647" y="3015678"/>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a:extLst>
                  <a:ext uri="{FF2B5EF4-FFF2-40B4-BE49-F238E27FC236}">
                    <a16:creationId xmlns:a16="http://schemas.microsoft.com/office/drawing/2014/main" id="{7380CC81-1B69-7C2A-4519-667C6F8D8737}"/>
                  </a:ext>
                </a:extLst>
              </p:cNvPr>
              <p:cNvCxnSpPr>
                <a:cxnSpLocks/>
              </p:cNvCxnSpPr>
              <p:nvPr/>
            </p:nvCxnSpPr>
            <p:spPr>
              <a:xfrm flipH="1">
                <a:off x="9277647" y="3472642"/>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5C219B2A-BC37-825F-D8B1-266F991BB101}"/>
                  </a:ext>
                </a:extLst>
              </p:cNvPr>
              <p:cNvCxnSpPr>
                <a:cxnSpLocks/>
              </p:cNvCxnSpPr>
              <p:nvPr/>
            </p:nvCxnSpPr>
            <p:spPr>
              <a:xfrm flipH="1">
                <a:off x="9277647" y="3877589"/>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9299A56F-7F13-6620-4093-B3EBCA7FCDA3}"/>
                  </a:ext>
                </a:extLst>
              </p:cNvPr>
              <p:cNvSpPr txBox="1"/>
              <p:nvPr/>
            </p:nvSpPr>
            <p:spPr>
              <a:xfrm>
                <a:off x="9366560" y="2863732"/>
                <a:ext cx="157767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sp>
            <p:nvSpPr>
              <p:cNvPr id="17" name="文本框 16">
                <a:extLst>
                  <a:ext uri="{FF2B5EF4-FFF2-40B4-BE49-F238E27FC236}">
                    <a16:creationId xmlns:a16="http://schemas.microsoft.com/office/drawing/2014/main" id="{A4764685-EEDC-41E0-D365-FC2396CA2863}"/>
                  </a:ext>
                </a:extLst>
              </p:cNvPr>
              <p:cNvSpPr txBox="1"/>
              <p:nvPr/>
            </p:nvSpPr>
            <p:spPr>
              <a:xfrm>
                <a:off x="9381839" y="3332435"/>
                <a:ext cx="191507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8×8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15 mm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18" name="文本框 17">
                <a:extLst>
                  <a:ext uri="{FF2B5EF4-FFF2-40B4-BE49-F238E27FC236}">
                    <a16:creationId xmlns:a16="http://schemas.microsoft.com/office/drawing/2014/main" id="{EFE0B7E7-BD09-AB70-BFBF-EFD97319DDB1}"/>
                  </a:ext>
                </a:extLst>
              </p:cNvPr>
              <p:cNvSpPr txBox="1"/>
              <p:nvPr/>
            </p:nvSpPr>
            <p:spPr>
              <a:xfrm>
                <a:off x="9378238" y="3745138"/>
                <a:ext cx="776175"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MPPC</a:t>
                </a:r>
              </a:p>
            </p:txBody>
          </p:sp>
          <p:sp>
            <p:nvSpPr>
              <p:cNvPr id="19" name="矩形 18">
                <a:extLst>
                  <a:ext uri="{FF2B5EF4-FFF2-40B4-BE49-F238E27FC236}">
                    <a16:creationId xmlns:a16="http://schemas.microsoft.com/office/drawing/2014/main" id="{0D65C47F-5FF0-4B6A-211F-11CBF261BBAD}"/>
                  </a:ext>
                </a:extLst>
              </p:cNvPr>
              <p:cNvSpPr/>
              <p:nvPr/>
            </p:nvSpPr>
            <p:spPr>
              <a:xfrm>
                <a:off x="8863405" y="1820045"/>
                <a:ext cx="190223" cy="1186836"/>
              </a:xfrm>
              <a:prstGeom prst="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宋体"/>
                  <a:cs typeface="Arial" panose="020B0604020202020204" pitchFamily="34" charset="0"/>
                </a:endParaRPr>
              </a:p>
            </p:txBody>
          </p:sp>
          <p:cxnSp>
            <p:nvCxnSpPr>
              <p:cNvPr id="20" name="直接箭头连接符 19">
                <a:extLst>
                  <a:ext uri="{FF2B5EF4-FFF2-40B4-BE49-F238E27FC236}">
                    <a16:creationId xmlns:a16="http://schemas.microsoft.com/office/drawing/2014/main" id="{88FED86D-A716-08ED-A3D9-A04E8321169D}"/>
                  </a:ext>
                </a:extLst>
              </p:cNvPr>
              <p:cNvCxnSpPr>
                <a:cxnSpLocks/>
              </p:cNvCxnSpPr>
              <p:nvPr/>
            </p:nvCxnSpPr>
            <p:spPr>
              <a:xfrm flipH="1">
                <a:off x="9136612" y="1766449"/>
                <a:ext cx="153270" cy="5568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1F5B3D37-873A-B02F-7EE8-B0632EE999C1}"/>
                  </a:ext>
                </a:extLst>
              </p:cNvPr>
              <p:cNvSpPr txBox="1"/>
              <p:nvPr/>
            </p:nvSpPr>
            <p:spPr>
              <a:xfrm>
                <a:off x="9233983" y="1464487"/>
                <a:ext cx="570990"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hole</a:t>
                </a:r>
              </a:p>
            </p:txBody>
          </p:sp>
          <p:sp>
            <p:nvSpPr>
              <p:cNvPr id="22" name="左大括号 21">
                <a:extLst>
                  <a:ext uri="{FF2B5EF4-FFF2-40B4-BE49-F238E27FC236}">
                    <a16:creationId xmlns:a16="http://schemas.microsoft.com/office/drawing/2014/main" id="{68346F99-FAD8-BD39-7BFA-A727824B06E6}"/>
                  </a:ext>
                </a:extLst>
              </p:cNvPr>
              <p:cNvSpPr/>
              <p:nvPr/>
            </p:nvSpPr>
            <p:spPr>
              <a:xfrm>
                <a:off x="7099963" y="2297081"/>
                <a:ext cx="122399" cy="978154"/>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23" name="文本框 22">
                <a:extLst>
                  <a:ext uri="{FF2B5EF4-FFF2-40B4-BE49-F238E27FC236}">
                    <a16:creationId xmlns:a16="http://schemas.microsoft.com/office/drawing/2014/main" id="{03117FC4-044C-0C34-DA59-D0E29D4D9345}"/>
                  </a:ext>
                </a:extLst>
              </p:cNvPr>
              <p:cNvSpPr txBox="1"/>
              <p:nvPr/>
            </p:nvSpPr>
            <p:spPr>
              <a:xfrm rot="21431045">
                <a:off x="6586730" y="2573112"/>
                <a:ext cx="604653" cy="338554"/>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SCV</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sp>
            <p:nvSpPr>
              <p:cNvPr id="24" name="左大括号 23">
                <a:extLst>
                  <a:ext uri="{FF2B5EF4-FFF2-40B4-BE49-F238E27FC236}">
                    <a16:creationId xmlns:a16="http://schemas.microsoft.com/office/drawing/2014/main" id="{62DF66E1-BC9C-6527-C7FA-8CDCA95C9768}"/>
                  </a:ext>
                </a:extLst>
              </p:cNvPr>
              <p:cNvSpPr/>
              <p:nvPr/>
            </p:nvSpPr>
            <p:spPr>
              <a:xfrm>
                <a:off x="7103075" y="3295906"/>
                <a:ext cx="119287" cy="1063540"/>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25" name="文本框 24">
                <a:extLst>
                  <a:ext uri="{FF2B5EF4-FFF2-40B4-BE49-F238E27FC236}">
                    <a16:creationId xmlns:a16="http://schemas.microsoft.com/office/drawing/2014/main" id="{6AC111BE-B6B7-054B-E85D-8AEABEF7834A}"/>
                  </a:ext>
                </a:extLst>
              </p:cNvPr>
              <p:cNvSpPr txBox="1"/>
              <p:nvPr/>
            </p:nvSpPr>
            <p:spPr>
              <a:xfrm rot="21431045">
                <a:off x="6719598" y="3651461"/>
                <a:ext cx="468398" cy="338554"/>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SD</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sp>
            <p:nvSpPr>
              <p:cNvPr id="26" name="文本框 25">
                <a:extLst>
                  <a:ext uri="{FF2B5EF4-FFF2-40B4-BE49-F238E27FC236}">
                    <a16:creationId xmlns:a16="http://schemas.microsoft.com/office/drawing/2014/main" id="{23B95603-54A1-C48D-162F-A7D4971E57F9}"/>
                  </a:ext>
                </a:extLst>
              </p:cNvPr>
              <p:cNvSpPr txBox="1"/>
              <p:nvPr/>
            </p:nvSpPr>
            <p:spPr>
              <a:xfrm>
                <a:off x="9373519" y="1852197"/>
                <a:ext cx="249696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5mm</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27" name="直接箭头连接符 26">
                <a:extLst>
                  <a:ext uri="{FF2B5EF4-FFF2-40B4-BE49-F238E27FC236}">
                    <a16:creationId xmlns:a16="http://schemas.microsoft.com/office/drawing/2014/main" id="{B1132F36-0461-635F-2A48-17A99A89FEAC}"/>
                  </a:ext>
                </a:extLst>
              </p:cNvPr>
              <p:cNvCxnSpPr>
                <a:cxnSpLocks/>
              </p:cNvCxnSpPr>
              <p:nvPr/>
            </p:nvCxnSpPr>
            <p:spPr>
              <a:xfrm flipH="1">
                <a:off x="9269328" y="1992406"/>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a:extLst>
                  <a:ext uri="{FF2B5EF4-FFF2-40B4-BE49-F238E27FC236}">
                    <a16:creationId xmlns:a16="http://schemas.microsoft.com/office/drawing/2014/main" id="{FF161021-9199-26A5-1D8C-EEE5DA0805E6}"/>
                  </a:ext>
                </a:extLst>
              </p:cNvPr>
              <p:cNvCxnSpPr>
                <a:cxnSpLocks/>
              </p:cNvCxnSpPr>
              <p:nvPr/>
            </p:nvCxnSpPr>
            <p:spPr>
              <a:xfrm flipH="1">
                <a:off x="9269328" y="2353431"/>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643A5C20-F388-BAD9-A386-92308C03B215}"/>
                  </a:ext>
                </a:extLst>
              </p:cNvPr>
              <p:cNvSpPr txBox="1"/>
              <p:nvPr/>
            </p:nvSpPr>
            <p:spPr>
              <a:xfrm>
                <a:off x="9358240" y="2201486"/>
                <a:ext cx="157767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grpSp>
        <p:grpSp>
          <p:nvGrpSpPr>
            <p:cNvPr id="48" name="组合 47">
              <a:extLst>
                <a:ext uri="{FF2B5EF4-FFF2-40B4-BE49-F238E27FC236}">
                  <a16:creationId xmlns:a16="http://schemas.microsoft.com/office/drawing/2014/main" id="{065B3EC6-81AA-0FD2-CFA1-5B881CA29E74}"/>
                </a:ext>
              </a:extLst>
            </p:cNvPr>
            <p:cNvGrpSpPr/>
            <p:nvPr/>
          </p:nvGrpSpPr>
          <p:grpSpPr>
            <a:xfrm>
              <a:off x="6874112" y="928083"/>
              <a:ext cx="5329050" cy="3894955"/>
              <a:chOff x="539769" y="1169200"/>
              <a:chExt cx="5329050" cy="3894955"/>
            </a:xfrm>
          </p:grpSpPr>
          <p:pic>
            <p:nvPicPr>
              <p:cNvPr id="31" name="图片 30">
                <a:extLst>
                  <a:ext uri="{FF2B5EF4-FFF2-40B4-BE49-F238E27FC236}">
                    <a16:creationId xmlns:a16="http://schemas.microsoft.com/office/drawing/2014/main" id="{577E5AA3-542D-B762-46BE-5CA01A4E2818}"/>
                  </a:ext>
                </a:extLst>
              </p:cNvPr>
              <p:cNvPicPr/>
              <p:nvPr/>
            </p:nvPicPr>
            <p:blipFill>
              <a:blip r:embed="rId4"/>
              <a:stretch>
                <a:fillRect/>
              </a:stretch>
            </p:blipFill>
            <p:spPr>
              <a:xfrm>
                <a:off x="539769" y="1169200"/>
                <a:ext cx="3563304" cy="3894955"/>
              </a:xfrm>
              <a:prstGeom prst="rect">
                <a:avLst/>
              </a:prstGeom>
            </p:spPr>
          </p:pic>
          <p:cxnSp>
            <p:nvCxnSpPr>
              <p:cNvPr id="37" name="直接箭头连接符 36">
                <a:extLst>
                  <a:ext uri="{FF2B5EF4-FFF2-40B4-BE49-F238E27FC236}">
                    <a16:creationId xmlns:a16="http://schemas.microsoft.com/office/drawing/2014/main" id="{A2783CE5-18BB-E715-91EC-0FB185972F5D}"/>
                  </a:ext>
                </a:extLst>
              </p:cNvPr>
              <p:cNvCxnSpPr>
                <a:cxnSpLocks/>
              </p:cNvCxnSpPr>
              <p:nvPr/>
            </p:nvCxnSpPr>
            <p:spPr>
              <a:xfrm flipH="1">
                <a:off x="3801766" y="3338008"/>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a:extLst>
                  <a:ext uri="{FF2B5EF4-FFF2-40B4-BE49-F238E27FC236}">
                    <a16:creationId xmlns:a16="http://schemas.microsoft.com/office/drawing/2014/main" id="{90524EE5-8342-3C52-9C89-0E27B151ABFD}"/>
                  </a:ext>
                </a:extLst>
              </p:cNvPr>
              <p:cNvCxnSpPr>
                <a:cxnSpLocks/>
              </p:cNvCxnSpPr>
              <p:nvPr/>
            </p:nvCxnSpPr>
            <p:spPr>
              <a:xfrm flipH="1">
                <a:off x="3801766" y="4227987"/>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文本框 39">
                <a:extLst>
                  <a:ext uri="{FF2B5EF4-FFF2-40B4-BE49-F238E27FC236}">
                    <a16:creationId xmlns:a16="http://schemas.microsoft.com/office/drawing/2014/main" id="{4FF941D5-346B-AEDF-74BB-38AB88F5CF52}"/>
                  </a:ext>
                </a:extLst>
              </p:cNvPr>
              <p:cNvSpPr txBox="1"/>
              <p:nvPr/>
            </p:nvSpPr>
            <p:spPr>
              <a:xfrm>
                <a:off x="3905958" y="3197801"/>
                <a:ext cx="191507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8×8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15 mm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41" name="文本框 40">
                <a:extLst>
                  <a:ext uri="{FF2B5EF4-FFF2-40B4-BE49-F238E27FC236}">
                    <a16:creationId xmlns:a16="http://schemas.microsoft.com/office/drawing/2014/main" id="{F4A35A43-1517-3E29-31F6-7ADE50ED7802}"/>
                  </a:ext>
                </a:extLst>
              </p:cNvPr>
              <p:cNvSpPr txBox="1"/>
              <p:nvPr/>
            </p:nvSpPr>
            <p:spPr>
              <a:xfrm>
                <a:off x="3902357" y="4095536"/>
                <a:ext cx="776175"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MPPC</a:t>
                </a:r>
              </a:p>
            </p:txBody>
          </p:sp>
          <p:sp>
            <p:nvSpPr>
              <p:cNvPr id="44" name="文本框 43">
                <a:extLst>
                  <a:ext uri="{FF2B5EF4-FFF2-40B4-BE49-F238E27FC236}">
                    <a16:creationId xmlns:a16="http://schemas.microsoft.com/office/drawing/2014/main" id="{68068247-DF41-58B8-ADD1-393308B29CF2}"/>
                  </a:ext>
                </a:extLst>
              </p:cNvPr>
              <p:cNvSpPr txBox="1"/>
              <p:nvPr/>
            </p:nvSpPr>
            <p:spPr>
              <a:xfrm>
                <a:off x="3897638" y="2202595"/>
                <a:ext cx="197118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5mm</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45" name="直接箭头连接符 44">
                <a:extLst>
                  <a:ext uri="{FF2B5EF4-FFF2-40B4-BE49-F238E27FC236}">
                    <a16:creationId xmlns:a16="http://schemas.microsoft.com/office/drawing/2014/main" id="{97220F2B-402F-D407-481E-9D129AC83786}"/>
                  </a:ext>
                </a:extLst>
              </p:cNvPr>
              <p:cNvCxnSpPr>
                <a:cxnSpLocks/>
              </p:cNvCxnSpPr>
              <p:nvPr/>
            </p:nvCxnSpPr>
            <p:spPr>
              <a:xfrm flipH="1">
                <a:off x="3793447" y="2342804"/>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a:extLst>
                  <a:ext uri="{FF2B5EF4-FFF2-40B4-BE49-F238E27FC236}">
                    <a16:creationId xmlns:a16="http://schemas.microsoft.com/office/drawing/2014/main" id="{A4E84612-4777-EAAE-7E06-F423742A9342}"/>
                  </a:ext>
                </a:extLst>
              </p:cNvPr>
              <p:cNvCxnSpPr>
                <a:cxnSpLocks/>
              </p:cNvCxnSpPr>
              <p:nvPr/>
            </p:nvCxnSpPr>
            <p:spPr>
              <a:xfrm flipH="1">
                <a:off x="3793447" y="2703829"/>
                <a:ext cx="161765"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文本框 46">
                <a:extLst>
                  <a:ext uri="{FF2B5EF4-FFF2-40B4-BE49-F238E27FC236}">
                    <a16:creationId xmlns:a16="http://schemas.microsoft.com/office/drawing/2014/main" id="{60602FB5-46A2-9F6D-156E-62B7BF73A117}"/>
                  </a:ext>
                </a:extLst>
              </p:cNvPr>
              <p:cNvSpPr txBox="1"/>
              <p:nvPr/>
            </p:nvSpPr>
            <p:spPr>
              <a:xfrm>
                <a:off x="3882359" y="2551884"/>
                <a:ext cx="1167307"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光导</a:t>
                </a:r>
              </a:p>
            </p:txBody>
          </p:sp>
        </p:grpSp>
        <p:sp>
          <p:nvSpPr>
            <p:cNvPr id="52" name="文本框 51">
              <a:extLst>
                <a:ext uri="{FF2B5EF4-FFF2-40B4-BE49-F238E27FC236}">
                  <a16:creationId xmlns:a16="http://schemas.microsoft.com/office/drawing/2014/main" id="{3B44B1F4-E090-BD71-CB2D-884EB9DAD15B}"/>
                </a:ext>
              </a:extLst>
            </p:cNvPr>
            <p:cNvSpPr txBox="1"/>
            <p:nvPr/>
          </p:nvSpPr>
          <p:spPr>
            <a:xfrm>
              <a:off x="1569917" y="4531859"/>
              <a:ext cx="23366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latin typeface="Arial" panose="020B0604020202020204" pitchFamily="34" charset="0"/>
                  <a:ea typeface="宋体"/>
                  <a:cs typeface="Arial" panose="020B0604020202020204" pitchFamily="34" charset="0"/>
                </a:rPr>
                <a:t>共用探测器</a:t>
              </a:r>
              <a:endPar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54" name="文本框 53">
              <a:extLst>
                <a:ext uri="{FF2B5EF4-FFF2-40B4-BE49-F238E27FC236}">
                  <a16:creationId xmlns:a16="http://schemas.microsoft.com/office/drawing/2014/main" id="{C4675A0A-A062-6E87-2C7F-C30E7FF61F6D}"/>
                </a:ext>
              </a:extLst>
            </p:cNvPr>
            <p:cNvSpPr txBox="1"/>
            <p:nvPr/>
          </p:nvSpPr>
          <p:spPr>
            <a:xfrm>
              <a:off x="7383856" y="4531859"/>
              <a:ext cx="245243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脑</a:t>
              </a: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PET</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探测器</a:t>
              </a:r>
            </a:p>
          </p:txBody>
        </p:sp>
      </p:grpSp>
      <p:sp>
        <p:nvSpPr>
          <p:cNvPr id="3" name="文本框 2">
            <a:extLst>
              <a:ext uri="{FF2B5EF4-FFF2-40B4-BE49-F238E27FC236}">
                <a16:creationId xmlns:a16="http://schemas.microsoft.com/office/drawing/2014/main" id="{01AADCA7-6559-ED65-79C7-30B023C87820}"/>
              </a:ext>
            </a:extLst>
          </p:cNvPr>
          <p:cNvSpPr txBox="1"/>
          <p:nvPr/>
        </p:nvSpPr>
        <p:spPr>
          <a:xfrm>
            <a:off x="3353564" y="6485638"/>
            <a:ext cx="8801813" cy="30777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333333"/>
                </a:solidFill>
                <a:effectLst/>
                <a:uLnTx/>
                <a:uFillTx/>
                <a:latin typeface="Arial" panose="020B0604020202020204" pitchFamily="34" charset="0"/>
                <a:ea typeface="宋体"/>
                <a:cs typeface="Arial" panose="020B0604020202020204" pitchFamily="34" charset="0"/>
              </a:rPr>
              <a:t>S. Huang </a:t>
            </a:r>
            <a:r>
              <a:rPr kumimoji="0" lang="en-US" altLang="zh-CN" sz="1400" b="0" i="1" u="none" strike="noStrike" kern="1200" cap="none" spc="0" normalizeH="0" baseline="0" noProof="0" dirty="0">
                <a:ln>
                  <a:noFill/>
                </a:ln>
                <a:solidFill>
                  <a:srgbClr val="333333"/>
                </a:solidFill>
                <a:effectLst/>
                <a:uLnTx/>
                <a:uFillTx/>
                <a:latin typeface="Arial" panose="020B0604020202020204" pitchFamily="34" charset="0"/>
                <a:ea typeface="宋体"/>
                <a:cs typeface="Arial" panose="020B0604020202020204" pitchFamily="34" charset="0"/>
              </a:rPr>
              <a:t>et al</a:t>
            </a:r>
            <a:r>
              <a:rPr kumimoji="0" lang="en-US" altLang="zh-CN" sz="1400" b="0" i="0" u="none" strike="noStrike" kern="1200" cap="none" spc="0" normalizeH="0" baseline="0" noProof="0" dirty="0">
                <a:ln>
                  <a:noFill/>
                </a:ln>
                <a:solidFill>
                  <a:srgbClr val="333333"/>
                </a:solidFill>
                <a:effectLst/>
                <a:uLnTx/>
                <a:uFillTx/>
                <a:latin typeface="Arial" panose="020B0604020202020204" pitchFamily="34" charset="0"/>
                <a:ea typeface="宋体"/>
                <a:cs typeface="Arial" panose="020B0604020202020204" pitchFamily="34" charset="0"/>
              </a:rPr>
              <a:t>., </a:t>
            </a:r>
            <a:r>
              <a:rPr kumimoji="0" lang="en-US" altLang="zh-CN" sz="1400" b="0" i="1" u="none" strike="noStrike" kern="1200" cap="none" spc="0" normalizeH="0" baseline="0" noProof="0" dirty="0">
                <a:ln>
                  <a:noFill/>
                </a:ln>
                <a:solidFill>
                  <a:srgbClr val="333333"/>
                </a:solidFill>
                <a:effectLst/>
                <a:uLnTx/>
                <a:uFillTx/>
                <a:latin typeface="Arial" panose="020B0604020202020204" pitchFamily="34" charset="0"/>
                <a:ea typeface="宋体"/>
                <a:cs typeface="Arial" panose="020B0604020202020204" pitchFamily="34" charset="0"/>
              </a:rPr>
              <a:t>IEEE Transactions on Radiation and Plasma Medical Sciences</a:t>
            </a:r>
            <a:r>
              <a:rPr kumimoji="0" lang="en-US" altLang="zh-CN" sz="1400" b="0" i="0" u="none" strike="noStrike" kern="1200" cap="none" spc="0" normalizeH="0" baseline="0" noProof="0" dirty="0">
                <a:ln>
                  <a:noFill/>
                </a:ln>
                <a:solidFill>
                  <a:srgbClr val="333333"/>
                </a:solidFill>
                <a:effectLst/>
                <a:uLnTx/>
                <a:uFillTx/>
                <a:latin typeface="Arial" panose="020B0604020202020204" pitchFamily="34" charset="0"/>
                <a:ea typeface="宋体"/>
                <a:cs typeface="Arial" panose="020B0604020202020204" pitchFamily="34" charset="0"/>
              </a:rPr>
              <a:t>, vol. 10, no. 3, pp. 380-390</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2" name="标题 1">
            <a:extLst>
              <a:ext uri="{FF2B5EF4-FFF2-40B4-BE49-F238E27FC236}">
                <a16:creationId xmlns:a16="http://schemas.microsoft.com/office/drawing/2014/main" id="{14429982-B4B7-3E5F-7B1C-411827DB72AC}"/>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PET</a:t>
            </a:r>
            <a:r>
              <a:rPr lang="zh-CN" altLang="en-US" sz="3200" b="1" dirty="0">
                <a:solidFill>
                  <a:srgbClr val="19569E"/>
                </a:solidFill>
                <a:ea typeface="微软雅黑" panose="020B0503020204020204" pitchFamily="34" charset="-122"/>
                <a:cs typeface="Arial" panose="020B0604020202020204" pitchFamily="34" charset="0"/>
              </a:rPr>
              <a:t>探测器性能</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6" name="文本框 5">
            <a:extLst>
              <a:ext uri="{FF2B5EF4-FFF2-40B4-BE49-F238E27FC236}">
                <a16:creationId xmlns:a16="http://schemas.microsoft.com/office/drawing/2014/main" id="{C7BF8500-6314-E296-E3C3-395DDAE78D18}"/>
              </a:ext>
            </a:extLst>
          </p:cNvPr>
          <p:cNvSpPr txBox="1"/>
          <p:nvPr/>
        </p:nvSpPr>
        <p:spPr>
          <a:xfrm>
            <a:off x="2371855" y="6156407"/>
            <a:ext cx="6793730"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经过钻孔后的探测器依然可以作为</a:t>
            </a: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DOI-TOF</a:t>
            </a:r>
            <a:r>
              <a:rPr kumimoji="0" lang="zh-CN" altLang="en-US"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探测器</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 name="灯片编号占位符 5">
            <a:extLst>
              <a:ext uri="{FF2B5EF4-FFF2-40B4-BE49-F238E27FC236}">
                <a16:creationId xmlns:a16="http://schemas.microsoft.com/office/drawing/2014/main" id="{B6E83EEB-CEBD-1423-DFBA-7A3D94314951}"/>
              </a:ext>
            </a:extLst>
          </p:cNvPr>
          <p:cNvSpPr>
            <a:spLocks noGrp="1"/>
          </p:cNvSpPr>
          <p:nvPr>
            <p:ph type="sldNum" sz="quarter" idx="12"/>
          </p:nvPr>
        </p:nvSpPr>
        <p:spPr>
          <a:xfrm>
            <a:off x="9120554" y="650247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mn-cs"/>
            </a:endParaRPr>
          </a:p>
        </p:txBody>
      </p:sp>
    </p:spTree>
    <p:extLst>
      <p:ext uri="{BB962C8B-B14F-4D97-AF65-F5344CB8AC3E}">
        <p14:creationId xmlns:p14="http://schemas.microsoft.com/office/powerpoint/2010/main" val="3255465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DBC0-5B43-ADF2-7D27-CF0AF5FE48DC}"/>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824A14ED-3883-1EFD-6588-92C4BE1EDAD9}"/>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PET&amp;SPECT </a:t>
            </a:r>
            <a:r>
              <a:rPr lang="zh-CN" altLang="en-US" sz="3200" b="1" dirty="0">
                <a:solidFill>
                  <a:srgbClr val="19569E"/>
                </a:solidFill>
                <a:ea typeface="微软雅黑" panose="020B0503020204020204" pitchFamily="34" charset="-122"/>
                <a:cs typeface="Arial" panose="020B0604020202020204" pitchFamily="34" charset="0"/>
              </a:rPr>
              <a:t>原理样机及评估</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0E089C88-42B8-FD4B-C7C0-EECE640F235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2" name="内容占位符 5">
            <a:extLst>
              <a:ext uri="{FF2B5EF4-FFF2-40B4-BE49-F238E27FC236}">
                <a16:creationId xmlns:a16="http://schemas.microsoft.com/office/drawing/2014/main" id="{F57AE393-EF68-A350-B7BF-8D55724342E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15336" y="1065881"/>
            <a:ext cx="3111266" cy="4854355"/>
          </a:xfrm>
        </p:spPr>
      </p:pic>
      <p:sp>
        <p:nvSpPr>
          <p:cNvPr id="4" name="文本框 3">
            <a:extLst>
              <a:ext uri="{FF2B5EF4-FFF2-40B4-BE49-F238E27FC236}">
                <a16:creationId xmlns:a16="http://schemas.microsoft.com/office/drawing/2014/main" id="{C057ECC9-CD2D-D627-857D-9E41EFBE2386}"/>
              </a:ext>
            </a:extLst>
          </p:cNvPr>
          <p:cNvSpPr txBox="1"/>
          <p:nvPr/>
        </p:nvSpPr>
        <p:spPr>
          <a:xfrm>
            <a:off x="823019" y="6124550"/>
            <a:ext cx="271456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PET&amp;SPECT prototype </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38" name="组合 37">
            <a:extLst>
              <a:ext uri="{FF2B5EF4-FFF2-40B4-BE49-F238E27FC236}">
                <a16:creationId xmlns:a16="http://schemas.microsoft.com/office/drawing/2014/main" id="{AD07C6A5-6A14-822F-54A0-09AA279D52FB}"/>
              </a:ext>
            </a:extLst>
          </p:cNvPr>
          <p:cNvGrpSpPr/>
          <p:nvPr/>
        </p:nvGrpSpPr>
        <p:grpSpPr>
          <a:xfrm>
            <a:off x="4591134" y="1647669"/>
            <a:ext cx="3517232" cy="3383222"/>
            <a:chOff x="4643789" y="1250368"/>
            <a:chExt cx="3971181" cy="4021599"/>
          </a:xfrm>
        </p:grpSpPr>
        <p:grpSp>
          <p:nvGrpSpPr>
            <p:cNvPr id="8" name="组合 7">
              <a:extLst>
                <a:ext uri="{FF2B5EF4-FFF2-40B4-BE49-F238E27FC236}">
                  <a16:creationId xmlns:a16="http://schemas.microsoft.com/office/drawing/2014/main" id="{0675C653-0AD1-0F86-1A90-2D2AFD4A9B00}"/>
                </a:ext>
              </a:extLst>
            </p:cNvPr>
            <p:cNvGrpSpPr/>
            <p:nvPr/>
          </p:nvGrpSpPr>
          <p:grpSpPr>
            <a:xfrm>
              <a:off x="4643789" y="1250368"/>
              <a:ext cx="3971181" cy="4021599"/>
              <a:chOff x="10084637" y="466920"/>
              <a:chExt cx="5625615" cy="5915003"/>
            </a:xfrm>
          </p:grpSpPr>
          <p:pic>
            <p:nvPicPr>
              <p:cNvPr id="9" name="图片 8">
                <a:extLst>
                  <a:ext uri="{FF2B5EF4-FFF2-40B4-BE49-F238E27FC236}">
                    <a16:creationId xmlns:a16="http://schemas.microsoft.com/office/drawing/2014/main" id="{8DADB875-0E46-2313-DB4F-9BD61BCB39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4637" y="720026"/>
                <a:ext cx="5625615" cy="5388846"/>
              </a:xfrm>
              <a:prstGeom prst="rect">
                <a:avLst/>
              </a:prstGeom>
            </p:spPr>
          </p:pic>
          <p:sp>
            <p:nvSpPr>
              <p:cNvPr id="12" name="文本框 11">
                <a:extLst>
                  <a:ext uri="{FF2B5EF4-FFF2-40B4-BE49-F238E27FC236}">
                    <a16:creationId xmlns:a16="http://schemas.microsoft.com/office/drawing/2014/main" id="{C7772F3D-48E1-B38F-C811-040EF3C4F45B}"/>
                  </a:ext>
                </a:extLst>
              </p:cNvPr>
              <p:cNvSpPr txBox="1"/>
              <p:nvPr/>
            </p:nvSpPr>
            <p:spPr>
              <a:xfrm>
                <a:off x="11403135" y="466920"/>
                <a:ext cx="1345950" cy="53649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15 mm</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a:extLst>
                  <a:ext uri="{FF2B5EF4-FFF2-40B4-BE49-F238E27FC236}">
                    <a16:creationId xmlns:a16="http://schemas.microsoft.com/office/drawing/2014/main" id="{6FAD8BBC-0853-8B98-4C94-8128FCED531F}"/>
                  </a:ext>
                </a:extLst>
              </p:cNvPr>
              <p:cNvSpPr txBox="1"/>
              <p:nvPr/>
            </p:nvSpPr>
            <p:spPr>
              <a:xfrm>
                <a:off x="12114395" y="5845429"/>
                <a:ext cx="1345950" cy="53649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50 mm</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14" name="直接连接符 13">
                <a:extLst>
                  <a:ext uri="{FF2B5EF4-FFF2-40B4-BE49-F238E27FC236}">
                    <a16:creationId xmlns:a16="http://schemas.microsoft.com/office/drawing/2014/main" id="{FF55EE58-39DE-00B0-5BD5-E5299B057738}"/>
                  </a:ext>
                </a:extLst>
              </p:cNvPr>
              <p:cNvCxnSpPr>
                <a:cxnSpLocks/>
              </p:cNvCxnSpPr>
              <p:nvPr/>
            </p:nvCxnSpPr>
            <p:spPr>
              <a:xfrm>
                <a:off x="11593362" y="798172"/>
                <a:ext cx="0" cy="112060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FF9E0D7F-5E62-8D31-D1DB-9A078A52CB36}"/>
                  </a:ext>
                </a:extLst>
              </p:cNvPr>
              <p:cNvCxnSpPr>
                <a:cxnSpLocks/>
              </p:cNvCxnSpPr>
              <p:nvPr/>
            </p:nvCxnSpPr>
            <p:spPr>
              <a:xfrm>
                <a:off x="12566649" y="798172"/>
                <a:ext cx="0" cy="106875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9FF7F9DF-F7CC-1ACA-AE10-89FEBAE2E54D}"/>
                  </a:ext>
                </a:extLst>
              </p:cNvPr>
              <p:cNvCxnSpPr>
                <a:cxnSpLocks/>
              </p:cNvCxnSpPr>
              <p:nvPr/>
            </p:nvCxnSpPr>
            <p:spPr>
              <a:xfrm flipH="1">
                <a:off x="11214100" y="4941576"/>
                <a:ext cx="14093" cy="11049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A43B794B-7489-CD04-025A-79F59A562618}"/>
                  </a:ext>
                </a:extLst>
              </p:cNvPr>
              <p:cNvCxnSpPr>
                <a:cxnSpLocks/>
              </p:cNvCxnSpPr>
              <p:nvPr/>
            </p:nvCxnSpPr>
            <p:spPr>
              <a:xfrm flipH="1">
                <a:off x="14523843" y="5003972"/>
                <a:ext cx="14093" cy="11049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B161150A-C4DD-F21D-8E53-3C237D35D7AB}"/>
                  </a:ext>
                </a:extLst>
              </p:cNvPr>
              <p:cNvCxnSpPr>
                <a:cxnSpLocks/>
              </p:cNvCxnSpPr>
              <p:nvPr/>
            </p:nvCxnSpPr>
            <p:spPr>
              <a:xfrm>
                <a:off x="11585574" y="993071"/>
                <a:ext cx="981075" cy="0"/>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F7375E4F-78A8-F11F-1F29-621B40B74BCF}"/>
                  </a:ext>
                </a:extLst>
              </p:cNvPr>
              <p:cNvCxnSpPr>
                <a:cxnSpLocks/>
              </p:cNvCxnSpPr>
              <p:nvPr/>
            </p:nvCxnSpPr>
            <p:spPr>
              <a:xfrm>
                <a:off x="11228193" y="5832074"/>
                <a:ext cx="3286125" cy="0"/>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0" name="组合 19">
                <a:extLst>
                  <a:ext uri="{FF2B5EF4-FFF2-40B4-BE49-F238E27FC236}">
                    <a16:creationId xmlns:a16="http://schemas.microsoft.com/office/drawing/2014/main" id="{455EEBDF-070E-6CD2-DE7A-0179C745C415}"/>
                  </a:ext>
                </a:extLst>
              </p:cNvPr>
              <p:cNvGrpSpPr/>
              <p:nvPr/>
            </p:nvGrpSpPr>
            <p:grpSpPr>
              <a:xfrm rot="5400000">
                <a:off x="14149453" y="1846789"/>
                <a:ext cx="1187318" cy="1120607"/>
                <a:chOff x="8763135" y="7351372"/>
                <a:chExt cx="1187318" cy="1120607"/>
              </a:xfrm>
            </p:grpSpPr>
            <p:cxnSp>
              <p:nvCxnSpPr>
                <p:cNvPr id="27" name="直接连接符 26">
                  <a:extLst>
                    <a:ext uri="{FF2B5EF4-FFF2-40B4-BE49-F238E27FC236}">
                      <a16:creationId xmlns:a16="http://schemas.microsoft.com/office/drawing/2014/main" id="{265D66C8-1ABF-1F2B-144E-4E7DFFCF7496}"/>
                    </a:ext>
                  </a:extLst>
                </p:cNvPr>
                <p:cNvCxnSpPr>
                  <a:cxnSpLocks/>
                </p:cNvCxnSpPr>
                <p:nvPr/>
              </p:nvCxnSpPr>
              <p:spPr>
                <a:xfrm>
                  <a:off x="8763135" y="7351372"/>
                  <a:ext cx="0" cy="112060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DE735791-A614-D5B1-2BB9-8BFBCCA617E6}"/>
                    </a:ext>
                  </a:extLst>
                </p:cNvPr>
                <p:cNvCxnSpPr>
                  <a:cxnSpLocks/>
                </p:cNvCxnSpPr>
                <p:nvPr/>
              </p:nvCxnSpPr>
              <p:spPr>
                <a:xfrm rot="16200000" flipH="1" flipV="1">
                  <a:off x="9513522" y="7983199"/>
                  <a:ext cx="873859" cy="3"/>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49AD76CA-A3B2-3B12-1BC1-483C46DE8AD1}"/>
                    </a:ext>
                  </a:extLst>
                </p:cNvPr>
                <p:cNvCxnSpPr>
                  <a:cxnSpLocks/>
                </p:cNvCxnSpPr>
                <p:nvPr/>
              </p:nvCxnSpPr>
              <p:spPr>
                <a:xfrm rot="16200000">
                  <a:off x="9356793" y="6952615"/>
                  <a:ext cx="0" cy="1187312"/>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1" name="文本框 20">
                <a:extLst>
                  <a:ext uri="{FF2B5EF4-FFF2-40B4-BE49-F238E27FC236}">
                    <a16:creationId xmlns:a16="http://schemas.microsoft.com/office/drawing/2014/main" id="{B5DF6ECD-45C1-0034-CF09-E95E721366CD}"/>
                  </a:ext>
                </a:extLst>
              </p:cNvPr>
              <p:cNvSpPr txBox="1"/>
              <p:nvPr/>
            </p:nvSpPr>
            <p:spPr>
              <a:xfrm rot="5400000">
                <a:off x="14274217" y="2194799"/>
                <a:ext cx="1345950" cy="4922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 mm</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2" name="组合 21">
                <a:extLst>
                  <a:ext uri="{FF2B5EF4-FFF2-40B4-BE49-F238E27FC236}">
                    <a16:creationId xmlns:a16="http://schemas.microsoft.com/office/drawing/2014/main" id="{25935E61-5C74-ACE4-BDD2-A53D64B2179F}"/>
                  </a:ext>
                </a:extLst>
              </p:cNvPr>
              <p:cNvGrpSpPr/>
              <p:nvPr/>
            </p:nvGrpSpPr>
            <p:grpSpPr>
              <a:xfrm rot="5400000">
                <a:off x="13482672" y="2868698"/>
                <a:ext cx="3231133" cy="1120607"/>
                <a:chOff x="8763135" y="7351372"/>
                <a:chExt cx="1187314" cy="1120607"/>
              </a:xfrm>
            </p:grpSpPr>
            <p:cxnSp>
              <p:nvCxnSpPr>
                <p:cNvPr id="24" name="直接连接符 23">
                  <a:extLst>
                    <a:ext uri="{FF2B5EF4-FFF2-40B4-BE49-F238E27FC236}">
                      <a16:creationId xmlns:a16="http://schemas.microsoft.com/office/drawing/2014/main" id="{7CD4434F-5DC7-4F35-935F-FA6DD9C85733}"/>
                    </a:ext>
                  </a:extLst>
                </p:cNvPr>
                <p:cNvCxnSpPr>
                  <a:cxnSpLocks/>
                </p:cNvCxnSpPr>
                <p:nvPr/>
              </p:nvCxnSpPr>
              <p:spPr>
                <a:xfrm>
                  <a:off x="8763135" y="7351372"/>
                  <a:ext cx="0" cy="112060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237FCB31-4D9F-F5FA-7655-78D33D3599F6}"/>
                    </a:ext>
                  </a:extLst>
                </p:cNvPr>
                <p:cNvCxnSpPr>
                  <a:cxnSpLocks/>
                </p:cNvCxnSpPr>
                <p:nvPr/>
              </p:nvCxnSpPr>
              <p:spPr>
                <a:xfrm>
                  <a:off x="9950449" y="7351372"/>
                  <a:ext cx="0" cy="106875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228DC02A-D57B-54F8-A408-369D35FF0445}"/>
                    </a:ext>
                  </a:extLst>
                </p:cNvPr>
                <p:cNvCxnSpPr>
                  <a:cxnSpLocks/>
                </p:cNvCxnSpPr>
                <p:nvPr/>
              </p:nvCxnSpPr>
              <p:spPr>
                <a:xfrm rot="16200000">
                  <a:off x="9356793" y="6952615"/>
                  <a:ext cx="0" cy="1187312"/>
                </a:xfrm>
                <a:prstGeom prst="line">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3" name="文本框 22">
                <a:extLst>
                  <a:ext uri="{FF2B5EF4-FFF2-40B4-BE49-F238E27FC236}">
                    <a16:creationId xmlns:a16="http://schemas.microsoft.com/office/drawing/2014/main" id="{118764DE-0DA5-0237-B2ED-F6EF6FFFA9ED}"/>
                  </a:ext>
                </a:extLst>
              </p:cNvPr>
              <p:cNvSpPr txBox="1"/>
              <p:nvPr/>
            </p:nvSpPr>
            <p:spPr>
              <a:xfrm rot="5400000">
                <a:off x="14467433" y="3689606"/>
                <a:ext cx="1345950" cy="4922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48 mm</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31" name="文本框 30">
              <a:extLst>
                <a:ext uri="{FF2B5EF4-FFF2-40B4-BE49-F238E27FC236}">
                  <a16:creationId xmlns:a16="http://schemas.microsoft.com/office/drawing/2014/main" id="{70A385F9-58F1-80A6-C4B1-F4603EC9AA80}"/>
                </a:ext>
              </a:extLst>
            </p:cNvPr>
            <p:cNvSpPr txBox="1"/>
            <p:nvPr/>
          </p:nvSpPr>
          <p:spPr>
            <a:xfrm>
              <a:off x="5511878" y="2317457"/>
              <a:ext cx="1120810" cy="32926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腔室</a:t>
              </a:r>
              <a:r>
                <a:rPr kumimoji="0" lang="en-US" altLang="zh-CN"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1</a:t>
              </a:r>
              <a:endPar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2" name="文本框 31">
              <a:extLst>
                <a:ext uri="{FF2B5EF4-FFF2-40B4-BE49-F238E27FC236}">
                  <a16:creationId xmlns:a16="http://schemas.microsoft.com/office/drawing/2014/main" id="{C4DE31AB-D66E-889B-77BB-16ADDB9E1741}"/>
                </a:ext>
              </a:extLst>
            </p:cNvPr>
            <p:cNvSpPr txBox="1"/>
            <p:nvPr/>
          </p:nvSpPr>
          <p:spPr>
            <a:xfrm>
              <a:off x="6662662" y="2317457"/>
              <a:ext cx="1120810" cy="32926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腔室</a:t>
              </a:r>
              <a:r>
                <a:rPr kumimoji="0" lang="en-US" altLang="zh-CN"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2</a:t>
              </a:r>
              <a:endPar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3" name="文本框 32">
              <a:extLst>
                <a:ext uri="{FF2B5EF4-FFF2-40B4-BE49-F238E27FC236}">
                  <a16:creationId xmlns:a16="http://schemas.microsoft.com/office/drawing/2014/main" id="{F9680210-E8B7-3CF5-473E-6ECA1B14C4F5}"/>
                </a:ext>
              </a:extLst>
            </p:cNvPr>
            <p:cNvSpPr txBox="1"/>
            <p:nvPr/>
          </p:nvSpPr>
          <p:spPr>
            <a:xfrm>
              <a:off x="6151226" y="3517631"/>
              <a:ext cx="1120810" cy="32926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腔室</a:t>
              </a:r>
              <a:r>
                <a:rPr kumimoji="0" lang="en-US" altLang="zh-CN"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3</a:t>
              </a:r>
              <a:endParaRPr kumimoji="0" lang="zh-CN" altLang="en-US" sz="12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34" name="文本框 33">
            <a:extLst>
              <a:ext uri="{FF2B5EF4-FFF2-40B4-BE49-F238E27FC236}">
                <a16:creationId xmlns:a16="http://schemas.microsoft.com/office/drawing/2014/main" id="{79B43242-9712-BD6C-132D-BA6A3D0AAC38}"/>
              </a:ext>
            </a:extLst>
          </p:cNvPr>
          <p:cNvSpPr txBox="1"/>
          <p:nvPr/>
        </p:nvSpPr>
        <p:spPr>
          <a:xfrm>
            <a:off x="4922030" y="5098689"/>
            <a:ext cx="319338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多腔模体</a:t>
            </a:r>
          </a:p>
        </p:txBody>
      </p:sp>
      <p:sp>
        <p:nvSpPr>
          <p:cNvPr id="35" name="文本框 34">
            <a:extLst>
              <a:ext uri="{FF2B5EF4-FFF2-40B4-BE49-F238E27FC236}">
                <a16:creationId xmlns:a16="http://schemas.microsoft.com/office/drawing/2014/main" id="{0F857B4F-E6B3-E94C-3043-210FE08BFCBF}"/>
              </a:ext>
            </a:extLst>
          </p:cNvPr>
          <p:cNvSpPr txBox="1"/>
          <p:nvPr/>
        </p:nvSpPr>
        <p:spPr>
          <a:xfrm>
            <a:off x="8769578" y="5111813"/>
            <a:ext cx="271456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热圆柱模体</a:t>
            </a:r>
          </a:p>
        </p:txBody>
      </p:sp>
      <p:pic>
        <p:nvPicPr>
          <p:cNvPr id="30" name="图片 29">
            <a:extLst>
              <a:ext uri="{FF2B5EF4-FFF2-40B4-BE49-F238E27FC236}">
                <a16:creationId xmlns:a16="http://schemas.microsoft.com/office/drawing/2014/main" id="{9AA95E9A-9DC9-61EA-DBD2-561973C892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6158" y="1959793"/>
            <a:ext cx="3425101" cy="2766943"/>
          </a:xfrm>
          <a:prstGeom prst="rect">
            <a:avLst/>
          </a:prstGeom>
        </p:spPr>
      </p:pic>
      <p:grpSp>
        <p:nvGrpSpPr>
          <p:cNvPr id="47" name="组合 46">
            <a:extLst>
              <a:ext uri="{FF2B5EF4-FFF2-40B4-BE49-F238E27FC236}">
                <a16:creationId xmlns:a16="http://schemas.microsoft.com/office/drawing/2014/main" id="{1477FF96-E7A4-04F0-DEF5-211683D3DE8F}"/>
              </a:ext>
            </a:extLst>
          </p:cNvPr>
          <p:cNvGrpSpPr/>
          <p:nvPr/>
        </p:nvGrpSpPr>
        <p:grpSpPr>
          <a:xfrm>
            <a:off x="664473" y="1824922"/>
            <a:ext cx="3178590" cy="3656223"/>
            <a:chOff x="664473" y="1824922"/>
            <a:chExt cx="3178590" cy="3656223"/>
          </a:xfrm>
        </p:grpSpPr>
        <p:grpSp>
          <p:nvGrpSpPr>
            <p:cNvPr id="46" name="组合 45">
              <a:extLst>
                <a:ext uri="{FF2B5EF4-FFF2-40B4-BE49-F238E27FC236}">
                  <a16:creationId xmlns:a16="http://schemas.microsoft.com/office/drawing/2014/main" id="{18A7459F-DC8A-2BEA-CFB0-9A12F3C1F14C}"/>
                </a:ext>
              </a:extLst>
            </p:cNvPr>
            <p:cNvGrpSpPr/>
            <p:nvPr/>
          </p:nvGrpSpPr>
          <p:grpSpPr>
            <a:xfrm>
              <a:off x="1270989" y="2281249"/>
              <a:ext cx="2572074" cy="3199896"/>
              <a:chOff x="1270989" y="2281249"/>
              <a:chExt cx="2572074" cy="3199896"/>
            </a:xfrm>
          </p:grpSpPr>
          <p:sp>
            <p:nvSpPr>
              <p:cNvPr id="7" name="文本框 6">
                <a:extLst>
                  <a:ext uri="{FF2B5EF4-FFF2-40B4-BE49-F238E27FC236}">
                    <a16:creationId xmlns:a16="http://schemas.microsoft.com/office/drawing/2014/main" id="{24DCDF4D-3F43-71D8-3145-3011CFB210B9}"/>
                  </a:ext>
                </a:extLst>
              </p:cNvPr>
              <p:cNvSpPr txBox="1"/>
              <p:nvPr/>
            </p:nvSpPr>
            <p:spPr>
              <a:xfrm>
                <a:off x="1270989" y="4368853"/>
                <a:ext cx="1966019" cy="1112292"/>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2×2 Block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模块封装尺寸</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52.3 ×52.3 mm</a:t>
                </a:r>
                <a:r>
                  <a:rPr kumimoji="0" lang="en-US" altLang="zh-CN" sz="14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a:t>
                </a:r>
              </a:p>
            </p:txBody>
          </p:sp>
          <p:sp>
            <p:nvSpPr>
              <p:cNvPr id="42" name="文本框 41">
                <a:extLst>
                  <a:ext uri="{FF2B5EF4-FFF2-40B4-BE49-F238E27FC236}">
                    <a16:creationId xmlns:a16="http://schemas.microsoft.com/office/drawing/2014/main" id="{035004F3-6CF6-5A96-3F6A-A39447E47B43}"/>
                  </a:ext>
                </a:extLst>
              </p:cNvPr>
              <p:cNvSpPr txBox="1"/>
              <p:nvPr/>
            </p:nvSpPr>
            <p:spPr>
              <a:xfrm>
                <a:off x="2159280" y="2281249"/>
                <a:ext cx="1683783" cy="696794"/>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直径</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 </a:t>
                </a:r>
                <a:r>
                  <a:rPr lang="en-US" altLang="zh-CN" sz="1400" b="1" dirty="0">
                    <a:solidFill>
                      <a:srgbClr val="FF0000"/>
                    </a:solidFill>
                    <a:highlight>
                      <a:srgbClr val="FFFF00"/>
                    </a:highlight>
                    <a:latin typeface="Arial" panose="020B0604020202020204" pitchFamily="34" charset="0"/>
                    <a:ea typeface="微软雅黑" panose="020B0503020204020204" pitchFamily="34" charset="-122"/>
                    <a:cs typeface="Arial" panose="020B0604020202020204" pitchFamily="34" charset="0"/>
                  </a:rPr>
                  <a:t>92</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 mm</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Step:15 °, 200 s</a:t>
                </a:r>
              </a:p>
            </p:txBody>
          </p:sp>
        </p:grpSp>
        <p:sp>
          <p:nvSpPr>
            <p:cNvPr id="44" name="文本框 43">
              <a:extLst>
                <a:ext uri="{FF2B5EF4-FFF2-40B4-BE49-F238E27FC236}">
                  <a16:creationId xmlns:a16="http://schemas.microsoft.com/office/drawing/2014/main" id="{D7C15C29-0B1B-D2E1-D374-4EE764D0E07E}"/>
                </a:ext>
              </a:extLst>
            </p:cNvPr>
            <p:cNvSpPr txBox="1"/>
            <p:nvPr/>
          </p:nvSpPr>
          <p:spPr>
            <a:xfrm>
              <a:off x="1479868" y="1824922"/>
              <a:ext cx="1648359" cy="455253"/>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2×2 Block </a:t>
              </a:r>
            </a:p>
          </p:txBody>
        </p:sp>
        <p:sp>
          <p:nvSpPr>
            <p:cNvPr id="45" name="箭头: 左弧形 44">
              <a:extLst>
                <a:ext uri="{FF2B5EF4-FFF2-40B4-BE49-F238E27FC236}">
                  <a16:creationId xmlns:a16="http://schemas.microsoft.com/office/drawing/2014/main" id="{74911138-D0CB-A4BB-3B03-45CB0097A1FA}"/>
                </a:ext>
              </a:extLst>
            </p:cNvPr>
            <p:cNvSpPr/>
            <p:nvPr/>
          </p:nvSpPr>
          <p:spPr>
            <a:xfrm flipV="1">
              <a:off x="664473" y="2220939"/>
              <a:ext cx="758102" cy="2489147"/>
            </a:xfrm>
            <a:prstGeom prst="curved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6" name="灯片编号占位符 5">
            <a:extLst>
              <a:ext uri="{FF2B5EF4-FFF2-40B4-BE49-F238E27FC236}">
                <a16:creationId xmlns:a16="http://schemas.microsoft.com/office/drawing/2014/main" id="{9D050983-A4AA-1E4E-46C3-72972F6C81D9}"/>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15</a:t>
            </a:fld>
            <a:endParaRPr lang="zh-CN" altLang="en-US" dirty="0">
              <a:solidFill>
                <a:prstClr val="black">
                  <a:tint val="75000"/>
                </a:prstClr>
              </a:solidFill>
            </a:endParaRPr>
          </a:p>
        </p:txBody>
      </p:sp>
    </p:spTree>
    <p:extLst>
      <p:ext uri="{BB962C8B-B14F-4D97-AF65-F5344CB8AC3E}">
        <p14:creationId xmlns:p14="http://schemas.microsoft.com/office/powerpoint/2010/main" val="2218145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EC5630AD-A0D9-A042-1E83-7D9283F6DFA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mn-cs"/>
            </a:endParaRPr>
          </a:p>
        </p:txBody>
      </p:sp>
      <p:sp>
        <p:nvSpPr>
          <p:cNvPr id="8" name="标题 1">
            <a:extLst>
              <a:ext uri="{FF2B5EF4-FFF2-40B4-BE49-F238E27FC236}">
                <a16:creationId xmlns:a16="http://schemas.microsoft.com/office/drawing/2014/main" id="{3F4E8CEE-3D7D-C3B8-33BB-DEE450E436BB}"/>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zh-CN" altLang="en-US" sz="3200" b="1" dirty="0">
                <a:solidFill>
                  <a:srgbClr val="19569E"/>
                </a:solidFill>
                <a:ea typeface="微软雅黑" panose="020B0503020204020204" pitchFamily="34" charset="-122"/>
                <a:cs typeface="Arial" panose="020B0604020202020204" pitchFamily="34" charset="0"/>
              </a:rPr>
              <a:t>成像核素</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9" name="矩形 8">
            <a:extLst>
              <a:ext uri="{FF2B5EF4-FFF2-40B4-BE49-F238E27FC236}">
                <a16:creationId xmlns:a16="http://schemas.microsoft.com/office/drawing/2014/main" id="{18B1F691-AF17-E17B-26F1-AE84FCEC8410}"/>
              </a:ext>
            </a:extLst>
          </p:cNvPr>
          <p:cNvSpPr/>
          <p:nvPr>
            <p:custDataLst>
              <p:tags r:id="rId1"/>
            </p:custDataLst>
          </p:nvPr>
        </p:nvSpPr>
        <p:spPr>
          <a:xfrm>
            <a:off x="411376" y="1128565"/>
            <a:ext cx="5622101" cy="40781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E3BD2B4B-01A2-D624-14B8-1778F2BA33D2}"/>
              </a:ext>
            </a:extLst>
          </p:cNvPr>
          <p:cNvSpPr txBox="1"/>
          <p:nvPr/>
        </p:nvSpPr>
        <p:spPr>
          <a:xfrm>
            <a:off x="436520" y="1651334"/>
            <a:ext cx="5419157" cy="2772234"/>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半衰期</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6 h</a:t>
            </a:r>
          </a:p>
          <a:p>
            <a:pPr marL="0" marR="0" lvl="0" indent="0" algn="l" defTabSz="457200" rtl="0" eaLnBrk="1" fontAlgn="auto" latinLnBrk="0" hangingPunct="1">
              <a:lnSpc>
                <a:spcPct val="150000"/>
              </a:lnSpc>
              <a:spcBef>
                <a:spcPts val="0"/>
              </a:spcBef>
              <a:spcAft>
                <a:spcPts val="0"/>
              </a:spcAft>
              <a:buClrTx/>
              <a:buSzTx/>
              <a:buFontTx/>
              <a:buNone/>
              <a:tabLst/>
              <a:defRPr/>
            </a:pPr>
            <a:r>
              <a:rPr lang="zh-CN" altLang="en-US" b="1" dirty="0">
                <a:solidFill>
                  <a:srgbClr val="002060"/>
                </a:solidFill>
                <a:latin typeface="Arial" panose="020B0604020202020204" pitchFamily="34" charset="0"/>
                <a:ea typeface="微软雅黑" panose="020B0503020204020204" pitchFamily="34" charset="-122"/>
                <a:cs typeface="Arial" panose="020B0604020202020204" pitchFamily="34" charset="0"/>
              </a:rPr>
              <a:t>伽马能量</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140 keV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应用</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成像</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应用最广泛</a:t>
            </a:r>
            <a:endPar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defRPr/>
            </a:pPr>
            <a:r>
              <a:rPr kumimoji="0" lang="en-US" altLang="zh-CN" sz="1600" b="1" i="0" u="none" strike="noStrike" kern="1200" cap="none" spc="0" normalizeH="0" baseline="3000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Tc-MDP:</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全身骨骼</a:t>
            </a: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defRPr/>
            </a:pPr>
            <a:r>
              <a:rPr kumimoji="0" lang="en-US" altLang="zh-CN" sz="1600" b="1" i="0" u="none" strike="noStrike" kern="1200" cap="none" spc="0" normalizeH="0" baseline="3000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Tc-PSMA:</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前列腺癌</a:t>
            </a: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defRPr/>
            </a:pPr>
            <a:r>
              <a:rPr kumimoji="0" lang="en-US" altLang="zh-CN" sz="1600" b="1" i="0" u="none" strike="noStrike" kern="1200" cap="none" spc="0" normalizeH="0" baseline="3000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Tc-HER2:</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乳腺癌</a:t>
            </a: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defRPr/>
            </a:pPr>
            <a:r>
              <a:rPr kumimoji="0" lang="en-US" altLang="zh-CN" sz="1600" b="1" i="0" u="none" strike="noStrike" kern="1200" cap="none" spc="0" normalizeH="0" baseline="3000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Tc-MIBI:</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甲状腺癌与心肌灌注</a:t>
            </a: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 name="文本框 10">
            <a:extLst>
              <a:ext uri="{FF2B5EF4-FFF2-40B4-BE49-F238E27FC236}">
                <a16:creationId xmlns:a16="http://schemas.microsoft.com/office/drawing/2014/main" id="{BDF2E888-32FB-EB7D-D1E8-EFBDF55D81C8}"/>
              </a:ext>
            </a:extLst>
          </p:cNvPr>
          <p:cNvSpPr txBox="1"/>
          <p:nvPr/>
        </p:nvSpPr>
        <p:spPr>
          <a:xfrm>
            <a:off x="1110241" y="1135401"/>
            <a:ext cx="3200174" cy="65883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Tc (SPECT)</a:t>
            </a:r>
          </a:p>
        </p:txBody>
      </p:sp>
      <p:sp>
        <p:nvSpPr>
          <p:cNvPr id="19" name="矩形 18">
            <a:extLst>
              <a:ext uri="{FF2B5EF4-FFF2-40B4-BE49-F238E27FC236}">
                <a16:creationId xmlns:a16="http://schemas.microsoft.com/office/drawing/2014/main" id="{CCCB8E41-A377-8524-7C03-CF9FB314DD30}"/>
              </a:ext>
            </a:extLst>
          </p:cNvPr>
          <p:cNvSpPr/>
          <p:nvPr>
            <p:custDataLst>
              <p:tags r:id="rId2"/>
            </p:custDataLst>
          </p:nvPr>
        </p:nvSpPr>
        <p:spPr>
          <a:xfrm>
            <a:off x="6238672" y="1128565"/>
            <a:ext cx="5622101" cy="40781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0" name="文本框 19">
            <a:extLst>
              <a:ext uri="{FF2B5EF4-FFF2-40B4-BE49-F238E27FC236}">
                <a16:creationId xmlns:a16="http://schemas.microsoft.com/office/drawing/2014/main" id="{2A3FFEC2-507E-5699-4AFD-53CEA813EF16}"/>
              </a:ext>
            </a:extLst>
          </p:cNvPr>
          <p:cNvSpPr txBox="1"/>
          <p:nvPr/>
        </p:nvSpPr>
        <p:spPr>
          <a:xfrm>
            <a:off x="7716902" y="1072797"/>
            <a:ext cx="2665640" cy="65883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28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2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F (PET)</a:t>
            </a:r>
          </a:p>
        </p:txBody>
      </p:sp>
      <p:sp>
        <p:nvSpPr>
          <p:cNvPr id="21" name="文本框 20">
            <a:extLst>
              <a:ext uri="{FF2B5EF4-FFF2-40B4-BE49-F238E27FC236}">
                <a16:creationId xmlns:a16="http://schemas.microsoft.com/office/drawing/2014/main" id="{F323C64C-3EBE-8A5E-B319-2175901F2327}"/>
              </a:ext>
            </a:extLst>
          </p:cNvPr>
          <p:cNvSpPr txBox="1"/>
          <p:nvPr/>
        </p:nvSpPr>
        <p:spPr>
          <a:xfrm>
            <a:off x="6263816" y="1447325"/>
            <a:ext cx="5596958" cy="3924664"/>
          </a:xfrm>
          <a:prstGeom prst="rect">
            <a:avLst/>
          </a:prstGeom>
          <a:noFill/>
        </p:spPr>
        <p:txBody>
          <a:bodyPr wrap="square" rtlCol="0">
            <a:spAutoFit/>
          </a:bodyPr>
          <a:lstStyle/>
          <a:p>
            <a:pPr lvl="0">
              <a:lnSpc>
                <a:spcPct val="150000"/>
              </a:lnSpc>
              <a:defRPr/>
            </a:pPr>
            <a:r>
              <a:rPr lang="zh-CN" altLang="en-US" b="1" dirty="0">
                <a:solidFill>
                  <a:srgbClr val="002060"/>
                </a:solidFill>
                <a:latin typeface="Arial" panose="020B0604020202020204" pitchFamily="34" charset="0"/>
                <a:ea typeface="微软雅黑" panose="020B0503020204020204" pitchFamily="34" charset="-122"/>
                <a:cs typeface="Arial" panose="020B0604020202020204" pitchFamily="34" charset="0"/>
              </a:rPr>
              <a:t>半衰期</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1.83 h</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伽马能量</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511 keV</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能窗</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400-600 keV</a:t>
            </a:r>
          </a:p>
          <a:p>
            <a:pPr lvl="0">
              <a:lnSpc>
                <a:spcPct val="150000"/>
              </a:lnSpc>
              <a:defRPr/>
            </a:pPr>
            <a:r>
              <a:rPr lang="zh-CN" altLang="en-US" b="1" dirty="0">
                <a:solidFill>
                  <a:srgbClr val="002060"/>
                </a:solidFill>
                <a:latin typeface="Arial" panose="020B0604020202020204" pitchFamily="34" charset="0"/>
                <a:ea typeface="微软雅黑" panose="020B0503020204020204" pitchFamily="34" charset="-122"/>
                <a:cs typeface="Arial" panose="020B0604020202020204" pitchFamily="34" charset="0"/>
              </a:rPr>
              <a:t>应用</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成像</a:t>
            </a:r>
            <a:r>
              <a:rPr kumimoji="0" lang="en-US" altLang="zh-CN" sz="18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应用最广泛</a:t>
            </a:r>
            <a:endPar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defRPr/>
            </a:pPr>
            <a:r>
              <a:rPr kumimoji="0" lang="en-US" altLang="zh-CN" sz="1600" b="1" i="0" u="none" strike="noStrike" kern="1200" cap="none" spc="0" normalizeH="0" baseline="3000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F-FDG:</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肿瘤与癌症</a:t>
            </a: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pPr>
            <a:r>
              <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¹⁸F-NaF:</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骨转移</a:t>
            </a:r>
            <a:endPar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pPr>
            <a:r>
              <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¹⁸F-Florbetapir:</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阿尔茨海默病</a:t>
            </a:r>
            <a:endPar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pPr>
            <a:r>
              <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¹⁸F-Flurpiridaz:</a:t>
            </a:r>
            <a:r>
              <a:rPr lang="zh-CN" altLang="en-US" sz="1600" b="1" dirty="0">
                <a:solidFill>
                  <a:srgbClr val="002060"/>
                </a:solidFill>
                <a:latin typeface="Arial" panose="020B0604020202020204" pitchFamily="34" charset="0"/>
                <a:ea typeface="微软雅黑" panose="020B0503020204020204" pitchFamily="34" charset="-122"/>
                <a:cs typeface="Arial" panose="020B0604020202020204" pitchFamily="34" charset="0"/>
              </a:rPr>
              <a:t>心肌灌注</a:t>
            </a:r>
            <a:endPar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a:p>
            <a:pPr marL="800100" lvl="1" indent="-342900">
              <a:lnSpc>
                <a:spcPct val="150000"/>
              </a:lnSpc>
              <a:buFont typeface="Arial" panose="020B0604020202020204" pitchFamily="34" charset="0"/>
              <a:buChar char="•"/>
            </a:pPr>
            <a:endParaRPr lang="en-US" altLang="zh-CN" sz="1600" b="1" dirty="0">
              <a:solidFill>
                <a:srgbClr val="002060"/>
              </a:solidFill>
              <a:latin typeface="Arial" panose="020B0604020202020204" pitchFamily="34" charset="0"/>
              <a:ea typeface="微软雅黑" panose="020B0503020204020204" pitchFamily="34" charset="-122"/>
              <a:cs typeface="Arial" panose="020B0604020202020204" pitchFamily="34" charset="0"/>
            </a:endParaRPr>
          </a:p>
          <a:p>
            <a:pPr lvl="1">
              <a:lnSpc>
                <a:spcPct val="150000"/>
              </a:lnSpc>
            </a:pPr>
            <a:endPar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5">
            <a:extLst>
              <a:ext uri="{FF2B5EF4-FFF2-40B4-BE49-F238E27FC236}">
                <a16:creationId xmlns:a16="http://schemas.microsoft.com/office/drawing/2014/main" id="{5ACE34BD-292D-C995-D2FB-EC973DD23005}"/>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16</a:t>
            </a:fld>
            <a:endParaRPr lang="zh-CN" altLang="en-US" dirty="0">
              <a:solidFill>
                <a:prstClr val="black">
                  <a:tint val="75000"/>
                </a:prstClr>
              </a:solidFill>
            </a:endParaRPr>
          </a:p>
        </p:txBody>
      </p:sp>
    </p:spTree>
    <p:extLst>
      <p:ext uri="{BB962C8B-B14F-4D97-AF65-F5344CB8AC3E}">
        <p14:creationId xmlns:p14="http://schemas.microsoft.com/office/powerpoint/2010/main" val="3028208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667E0-4D16-A9E4-17C7-21B68DEF9EE1}"/>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45D6FE5C-E74D-FBF2-BA57-1788E1207746}"/>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PET</a:t>
            </a:r>
            <a:r>
              <a:rPr lang="zh-CN" altLang="en-US" sz="3200" b="1" dirty="0">
                <a:solidFill>
                  <a:srgbClr val="19569E"/>
                </a:solidFill>
                <a:ea typeface="微软雅黑" panose="020B0503020204020204" pitchFamily="34" charset="-122"/>
                <a:cs typeface="Arial" panose="020B0604020202020204" pitchFamily="34" charset="0"/>
              </a:rPr>
              <a:t>、</a:t>
            </a:r>
            <a:r>
              <a:rPr lang="en-US" altLang="zh-CN" sz="3200" b="1" dirty="0">
                <a:solidFill>
                  <a:srgbClr val="19569E"/>
                </a:solidFill>
                <a:ea typeface="微软雅黑" panose="020B0503020204020204" pitchFamily="34" charset="-122"/>
                <a:cs typeface="Arial" panose="020B0604020202020204" pitchFamily="34" charset="0"/>
              </a:rPr>
              <a:t>SPECT </a:t>
            </a:r>
            <a:r>
              <a:rPr lang="zh-CN" altLang="en-US" sz="3200" b="1" dirty="0">
                <a:solidFill>
                  <a:srgbClr val="19569E"/>
                </a:solidFill>
                <a:ea typeface="微软雅黑" panose="020B0503020204020204" pitchFamily="34" charset="-122"/>
                <a:cs typeface="Arial" panose="020B0604020202020204" pitchFamily="34" charset="0"/>
              </a:rPr>
              <a:t>单独成像</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439F529B-E79B-547A-D2EC-246DEC55FA9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sp>
        <p:nvSpPr>
          <p:cNvPr id="14" name="文本框 13">
            <a:extLst>
              <a:ext uri="{FF2B5EF4-FFF2-40B4-BE49-F238E27FC236}">
                <a16:creationId xmlns:a16="http://schemas.microsoft.com/office/drawing/2014/main" id="{09FDCE1B-555B-D232-01AD-4F183EFA7EBB}"/>
              </a:ext>
            </a:extLst>
          </p:cNvPr>
          <p:cNvSpPr txBox="1"/>
          <p:nvPr/>
        </p:nvSpPr>
        <p:spPr>
          <a:xfrm>
            <a:off x="625642" y="5844284"/>
            <a:ext cx="11308383" cy="851297"/>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457200" lvl="0" indent="-457200">
              <a:buFont typeface="Arial" panose="020B0604020202020204" pitchFamily="34" charset="0"/>
              <a:buChar char="•"/>
              <a:defRPr/>
            </a:pPr>
            <a:r>
              <a:rPr lang="zh-CN" altLang="en-US" sz="2200" dirty="0">
                <a:solidFill>
                  <a:srgbClr val="C00000"/>
                </a:solidFill>
                <a:latin typeface="Arial" panose="020B0604020202020204" pitchFamily="34" charset="0"/>
                <a:ea typeface="微软雅黑" panose="020B0503020204020204" pitchFamily="34" charset="-122"/>
                <a:cs typeface="Arial" panose="020B0604020202020204" pitchFamily="34" charset="0"/>
              </a:rPr>
              <a:t>多腔模体：</a:t>
            </a:r>
            <a:r>
              <a:rPr lang="en-US" altLang="zh-CN" sz="2200" dirty="0">
                <a:solidFill>
                  <a:srgbClr val="C00000"/>
                </a:solidFill>
                <a:latin typeface="Arial" panose="020B0604020202020204" pitchFamily="34" charset="0"/>
                <a:ea typeface="微软雅黑" panose="020B0503020204020204" pitchFamily="34" charset="-122"/>
                <a:cs typeface="Arial" panose="020B0604020202020204" pitchFamily="34" charset="0"/>
              </a:rPr>
              <a:t>PET</a:t>
            </a:r>
            <a:r>
              <a:rPr lang="zh-CN" altLang="en-US" sz="2200" dirty="0">
                <a:solidFill>
                  <a:srgbClr val="C00000"/>
                </a:solidFill>
                <a:latin typeface="Arial" panose="020B0604020202020204" pitchFamily="34" charset="0"/>
                <a:ea typeface="微软雅黑" panose="020B0503020204020204" pitchFamily="34" charset="-122"/>
                <a:cs typeface="Arial" panose="020B0604020202020204" pitchFamily="34" charset="0"/>
              </a:rPr>
              <a:t>和</a:t>
            </a:r>
            <a:r>
              <a:rPr lang="en-US" altLang="zh-CN" sz="2200" dirty="0">
                <a:solidFill>
                  <a:srgbClr val="C00000"/>
                </a:solidFill>
                <a:latin typeface="Arial" panose="020B0604020202020204" pitchFamily="34" charset="0"/>
                <a:ea typeface="微软雅黑" panose="020B0503020204020204" pitchFamily="34" charset="-122"/>
                <a:cs typeface="Arial" panose="020B0604020202020204" pitchFamily="34" charset="0"/>
              </a:rPr>
              <a:t>SPECT</a:t>
            </a:r>
            <a:r>
              <a:rPr lang="zh-CN" altLang="en-US" sz="2200" dirty="0">
                <a:solidFill>
                  <a:srgbClr val="C00000"/>
                </a:solidFill>
                <a:latin typeface="Arial" panose="020B0604020202020204" pitchFamily="34" charset="0"/>
                <a:ea typeface="微软雅黑" panose="020B0503020204020204" pitchFamily="34" charset="-122"/>
                <a:cs typeface="Arial" panose="020B0604020202020204" pitchFamily="34" charset="0"/>
              </a:rPr>
              <a:t>均实现清晰成像</a:t>
            </a:r>
            <a:endParaRPr lang="en-US" altLang="zh-CN" sz="2200" dirty="0">
              <a:solidFill>
                <a:srgbClr val="C00000"/>
              </a:solidFill>
              <a:latin typeface="Arial" panose="020B0604020202020204" pitchFamily="34" charset="0"/>
              <a:ea typeface="微软雅黑" panose="020B0503020204020204" pitchFamily="34" charset="-122"/>
              <a:cs typeface="Arial" panose="020B0604020202020204" pitchFamily="34" charset="0"/>
            </a:endParaRPr>
          </a:p>
          <a:p>
            <a:pPr marL="457200" lvl="0" indent="-457200">
              <a:buFont typeface="Arial" panose="020B0604020202020204" pitchFamily="34" charset="0"/>
              <a:buChar char="•"/>
              <a:defRPr/>
            </a:pPr>
            <a:r>
              <a:rPr kumimoji="0" lang="zh-CN" altLang="en-US" sz="220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热圆柱模体</a:t>
            </a:r>
            <a:r>
              <a:rPr kumimoji="0" lang="en-US" altLang="zh-CN" sz="220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 5 mm</a:t>
            </a:r>
            <a:r>
              <a:rPr kumimoji="0" lang="zh-CN" altLang="en-US" sz="220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空间分辨率</a:t>
            </a:r>
            <a:endParaRPr kumimoji="0" lang="en-US" altLang="zh-CN" sz="220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00C694DB-DD91-F985-E456-1A12E3EB1FD2}"/>
              </a:ext>
            </a:extLst>
          </p:cNvPr>
          <p:cNvSpPr txBox="1"/>
          <p:nvPr/>
        </p:nvSpPr>
        <p:spPr>
          <a:xfrm>
            <a:off x="305959" y="5409534"/>
            <a:ext cx="3408791" cy="336374"/>
          </a:xfrm>
          <a:prstGeom prst="rect">
            <a:avLst/>
          </a:prstGeom>
          <a:solidFill>
            <a:srgbClr val="F2F2F2"/>
          </a:solid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MLEM  (2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次迭代</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10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个子集</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体素大小</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 mm)</a:t>
            </a:r>
          </a:p>
        </p:txBody>
      </p:sp>
      <p:sp>
        <p:nvSpPr>
          <p:cNvPr id="2" name="矩形: 圆角 1">
            <a:extLst>
              <a:ext uri="{FF2B5EF4-FFF2-40B4-BE49-F238E27FC236}">
                <a16:creationId xmlns:a16="http://schemas.microsoft.com/office/drawing/2014/main" id="{9BC474F6-7970-B4A6-C7E6-0A2B6FDDCD61}"/>
              </a:ext>
            </a:extLst>
          </p:cNvPr>
          <p:cNvSpPr/>
          <p:nvPr/>
        </p:nvSpPr>
        <p:spPr>
          <a:xfrm>
            <a:off x="247893" y="1032955"/>
            <a:ext cx="8653460" cy="2099257"/>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6" name="图片 35">
            <a:extLst>
              <a:ext uri="{FF2B5EF4-FFF2-40B4-BE49-F238E27FC236}">
                <a16:creationId xmlns:a16="http://schemas.microsoft.com/office/drawing/2014/main" id="{8CBFCBB8-173F-0744-E65D-1C2DCCA811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140" y="1081414"/>
            <a:ext cx="2162790" cy="1995418"/>
          </a:xfrm>
          <a:prstGeom prst="rect">
            <a:avLst/>
          </a:prstGeom>
        </p:spPr>
      </p:pic>
      <p:pic>
        <p:nvPicPr>
          <p:cNvPr id="19" name="图片 18">
            <a:extLst>
              <a:ext uri="{FF2B5EF4-FFF2-40B4-BE49-F238E27FC236}">
                <a16:creationId xmlns:a16="http://schemas.microsoft.com/office/drawing/2014/main" id="{9924C551-30F4-7A2A-6FD0-14220386AF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37968" y="1061687"/>
            <a:ext cx="5650475" cy="2032654"/>
          </a:xfrm>
          <a:prstGeom prst="rect">
            <a:avLst/>
          </a:prstGeom>
        </p:spPr>
      </p:pic>
      <p:grpSp>
        <p:nvGrpSpPr>
          <p:cNvPr id="62" name="组合 61">
            <a:extLst>
              <a:ext uri="{FF2B5EF4-FFF2-40B4-BE49-F238E27FC236}">
                <a16:creationId xmlns:a16="http://schemas.microsoft.com/office/drawing/2014/main" id="{AFBD8798-8490-F2D9-C49B-40BE9F1F7BB2}"/>
              </a:ext>
            </a:extLst>
          </p:cNvPr>
          <p:cNvGrpSpPr/>
          <p:nvPr/>
        </p:nvGrpSpPr>
        <p:grpSpPr>
          <a:xfrm>
            <a:off x="9232850" y="1034339"/>
            <a:ext cx="2608303" cy="4195745"/>
            <a:chOff x="3660856" y="1284387"/>
            <a:chExt cx="3171096" cy="5101058"/>
          </a:xfrm>
        </p:grpSpPr>
        <p:sp>
          <p:nvSpPr>
            <p:cNvPr id="15" name="矩形: 圆角 14">
              <a:extLst>
                <a:ext uri="{FF2B5EF4-FFF2-40B4-BE49-F238E27FC236}">
                  <a16:creationId xmlns:a16="http://schemas.microsoft.com/office/drawing/2014/main" id="{EE857B07-8A78-FBF7-9505-457E5427A75A}"/>
                </a:ext>
              </a:extLst>
            </p:cNvPr>
            <p:cNvSpPr/>
            <p:nvPr/>
          </p:nvSpPr>
          <p:spPr>
            <a:xfrm>
              <a:off x="3660856" y="1284387"/>
              <a:ext cx="3171096" cy="5101058"/>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0A37B898-0D2C-7FE4-DA97-B010051A38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047" y="1410272"/>
              <a:ext cx="2619297" cy="2115981"/>
            </a:xfrm>
            <a:prstGeom prst="rect">
              <a:avLst/>
            </a:prstGeom>
          </p:spPr>
        </p:pic>
        <p:sp>
          <p:nvSpPr>
            <p:cNvPr id="17" name="文本框 16">
              <a:extLst>
                <a:ext uri="{FF2B5EF4-FFF2-40B4-BE49-F238E27FC236}">
                  <a16:creationId xmlns:a16="http://schemas.microsoft.com/office/drawing/2014/main" id="{15956727-3EFA-F007-7312-41F2849A1EA2}"/>
                </a:ext>
              </a:extLst>
            </p:cNvPr>
            <p:cNvSpPr txBox="1"/>
            <p:nvPr/>
          </p:nvSpPr>
          <p:spPr>
            <a:xfrm>
              <a:off x="4467161" y="3303176"/>
              <a:ext cx="1431068" cy="336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200</a:t>
              </a:r>
              <a:r>
                <a:rPr kumimoji="0" lang="el-GR" altLang="zh-CN"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μ</a:t>
              </a:r>
              <a:r>
                <a:rPr kumimoji="0" lang="en-US" altLang="zh-CN"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Ci</a:t>
              </a:r>
            </a:p>
          </p:txBody>
        </p:sp>
      </p:grpSp>
      <p:sp>
        <p:nvSpPr>
          <p:cNvPr id="69" name="矩形: 圆角 68">
            <a:extLst>
              <a:ext uri="{FF2B5EF4-FFF2-40B4-BE49-F238E27FC236}">
                <a16:creationId xmlns:a16="http://schemas.microsoft.com/office/drawing/2014/main" id="{5B7ABFDA-74F7-B206-FC0E-7ABE99BAC58F}"/>
              </a:ext>
            </a:extLst>
          </p:cNvPr>
          <p:cNvSpPr/>
          <p:nvPr/>
        </p:nvSpPr>
        <p:spPr>
          <a:xfrm>
            <a:off x="247892" y="3373310"/>
            <a:ext cx="8653461" cy="2099257"/>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71" name="图片 70">
            <a:extLst>
              <a:ext uri="{FF2B5EF4-FFF2-40B4-BE49-F238E27FC236}">
                <a16:creationId xmlns:a16="http://schemas.microsoft.com/office/drawing/2014/main" id="{FC9AA940-3784-5F57-D182-74D6E65F6F0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157005" y="3405123"/>
            <a:ext cx="5612402" cy="2026491"/>
          </a:xfrm>
          <a:prstGeom prst="rect">
            <a:avLst/>
          </a:prstGeom>
        </p:spPr>
      </p:pic>
      <p:pic>
        <p:nvPicPr>
          <p:cNvPr id="78" name="图片 77">
            <a:extLst>
              <a:ext uri="{FF2B5EF4-FFF2-40B4-BE49-F238E27FC236}">
                <a16:creationId xmlns:a16="http://schemas.microsoft.com/office/drawing/2014/main" id="{5E333500-584A-DF43-94AE-CE703A7A0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140" y="3399396"/>
            <a:ext cx="2162790" cy="1995418"/>
          </a:xfrm>
          <a:prstGeom prst="rect">
            <a:avLst/>
          </a:prstGeom>
        </p:spPr>
      </p:pic>
      <p:sp>
        <p:nvSpPr>
          <p:cNvPr id="21" name="文本框 20">
            <a:extLst>
              <a:ext uri="{FF2B5EF4-FFF2-40B4-BE49-F238E27FC236}">
                <a16:creationId xmlns:a16="http://schemas.microsoft.com/office/drawing/2014/main" id="{2F5D5768-BD61-4F81-69D0-6EA732116481}"/>
              </a:ext>
            </a:extLst>
          </p:cNvPr>
          <p:cNvSpPr txBox="1"/>
          <p:nvPr/>
        </p:nvSpPr>
        <p:spPr>
          <a:xfrm>
            <a:off x="75251" y="1996927"/>
            <a:ext cx="879778"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F</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PET</a:t>
            </a:r>
          </a:p>
        </p:txBody>
      </p:sp>
      <p:sp>
        <p:nvSpPr>
          <p:cNvPr id="23" name="文本框 22">
            <a:extLst>
              <a:ext uri="{FF2B5EF4-FFF2-40B4-BE49-F238E27FC236}">
                <a16:creationId xmlns:a16="http://schemas.microsoft.com/office/drawing/2014/main" id="{81B540DA-6412-E5C4-7C39-353D20F6F0CC}"/>
              </a:ext>
            </a:extLst>
          </p:cNvPr>
          <p:cNvSpPr txBox="1"/>
          <p:nvPr/>
        </p:nvSpPr>
        <p:spPr>
          <a:xfrm>
            <a:off x="75251" y="4321126"/>
            <a:ext cx="879778"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SPECT</a:t>
            </a:r>
          </a:p>
        </p:txBody>
      </p:sp>
      <p:sp>
        <p:nvSpPr>
          <p:cNvPr id="24" name="文本框 23">
            <a:extLst>
              <a:ext uri="{FF2B5EF4-FFF2-40B4-BE49-F238E27FC236}">
                <a16:creationId xmlns:a16="http://schemas.microsoft.com/office/drawing/2014/main" id="{CA0E1444-AE8D-9449-0F9B-DB778700EA41}"/>
              </a:ext>
            </a:extLst>
          </p:cNvPr>
          <p:cNvSpPr txBox="1"/>
          <p:nvPr/>
        </p:nvSpPr>
        <p:spPr>
          <a:xfrm>
            <a:off x="10682039" y="1222142"/>
            <a:ext cx="879778"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SPECT</a:t>
            </a:r>
          </a:p>
        </p:txBody>
      </p:sp>
      <p:sp>
        <p:nvSpPr>
          <p:cNvPr id="18" name="矩形 17">
            <a:extLst>
              <a:ext uri="{FF2B5EF4-FFF2-40B4-BE49-F238E27FC236}">
                <a16:creationId xmlns:a16="http://schemas.microsoft.com/office/drawing/2014/main" id="{5D2A7BB8-CC8D-F932-93A9-0E666CED6954}"/>
              </a:ext>
            </a:extLst>
          </p:cNvPr>
          <p:cNvSpPr/>
          <p:nvPr/>
        </p:nvSpPr>
        <p:spPr>
          <a:xfrm>
            <a:off x="1081088" y="1480639"/>
            <a:ext cx="390525" cy="45769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 name="矩形 19">
            <a:extLst>
              <a:ext uri="{FF2B5EF4-FFF2-40B4-BE49-F238E27FC236}">
                <a16:creationId xmlns:a16="http://schemas.microsoft.com/office/drawing/2014/main" id="{5076A82B-63FF-BCF7-357F-2BFFEBF18EB8}"/>
              </a:ext>
            </a:extLst>
          </p:cNvPr>
          <p:cNvSpPr/>
          <p:nvPr/>
        </p:nvSpPr>
        <p:spPr>
          <a:xfrm>
            <a:off x="1719716" y="3811197"/>
            <a:ext cx="390525" cy="457699"/>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nvGrpSpPr>
          <p:cNvPr id="22" name="组合 21">
            <a:extLst>
              <a:ext uri="{FF2B5EF4-FFF2-40B4-BE49-F238E27FC236}">
                <a16:creationId xmlns:a16="http://schemas.microsoft.com/office/drawing/2014/main" id="{CEE014EA-21CA-FFEB-C540-8B37C6E4C53C}"/>
              </a:ext>
            </a:extLst>
          </p:cNvPr>
          <p:cNvGrpSpPr/>
          <p:nvPr/>
        </p:nvGrpSpPr>
        <p:grpSpPr>
          <a:xfrm>
            <a:off x="9648340" y="3262236"/>
            <a:ext cx="1842619" cy="1829440"/>
            <a:chOff x="9471541" y="3823523"/>
            <a:chExt cx="2455417" cy="2437855"/>
          </a:xfrm>
        </p:grpSpPr>
        <p:pic>
          <p:nvPicPr>
            <p:cNvPr id="25" name="图片 24">
              <a:extLst>
                <a:ext uri="{FF2B5EF4-FFF2-40B4-BE49-F238E27FC236}">
                  <a16:creationId xmlns:a16="http://schemas.microsoft.com/office/drawing/2014/main" id="{DA011AC0-571B-5870-F7A8-CB7FE6A283FE}"/>
                </a:ext>
              </a:extLst>
            </p:cNvPr>
            <p:cNvPicPr>
              <a:picLocks noChangeAspect="1"/>
            </p:cNvPicPr>
            <p:nvPr/>
          </p:nvPicPr>
          <p:blipFill>
            <a:blip r:embed="rId7">
              <a:extLst>
                <a:ext uri="{28A0092B-C50C-407E-A947-70E740481C1C}">
                  <a14:useLocalDpi xmlns:a14="http://schemas.microsoft.com/office/drawing/2010/main" val="0"/>
                </a:ext>
              </a:extLst>
            </a:blip>
            <a:srcRect l="2386" r="2386"/>
            <a:stretch/>
          </p:blipFill>
          <p:spPr>
            <a:xfrm>
              <a:off x="9516136" y="3823523"/>
              <a:ext cx="2410822" cy="2437855"/>
            </a:xfrm>
            <a:prstGeom prst="rect">
              <a:avLst/>
            </a:prstGeom>
          </p:spPr>
        </p:pic>
        <p:sp>
          <p:nvSpPr>
            <p:cNvPr id="26" name="文本框 25">
              <a:extLst>
                <a:ext uri="{FF2B5EF4-FFF2-40B4-BE49-F238E27FC236}">
                  <a16:creationId xmlns:a16="http://schemas.microsoft.com/office/drawing/2014/main" id="{227E9FFF-0999-99E8-525C-8E2271BAD4F0}"/>
                </a:ext>
              </a:extLst>
            </p:cNvPr>
            <p:cNvSpPr txBox="1"/>
            <p:nvPr/>
          </p:nvSpPr>
          <p:spPr>
            <a:xfrm>
              <a:off x="10908444" y="5203883"/>
              <a:ext cx="894029" cy="32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rPr>
                <a:t>6 mm</a:t>
              </a: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27" name="文本框 26">
              <a:extLst>
                <a:ext uri="{FF2B5EF4-FFF2-40B4-BE49-F238E27FC236}">
                  <a16:creationId xmlns:a16="http://schemas.microsoft.com/office/drawing/2014/main" id="{E95265B7-BEC0-D2A4-2024-8D60450C45A2}"/>
                </a:ext>
              </a:extLst>
            </p:cNvPr>
            <p:cNvSpPr txBox="1"/>
            <p:nvPr/>
          </p:nvSpPr>
          <p:spPr>
            <a:xfrm>
              <a:off x="9764632" y="3823523"/>
              <a:ext cx="1143000" cy="32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rPr>
                <a:t>5 mm</a:t>
              </a: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28" name="文本框 27">
              <a:extLst>
                <a:ext uri="{FF2B5EF4-FFF2-40B4-BE49-F238E27FC236}">
                  <a16:creationId xmlns:a16="http://schemas.microsoft.com/office/drawing/2014/main" id="{643C88D2-F50D-F331-F2D2-9C5206CBD7DA}"/>
                </a:ext>
              </a:extLst>
            </p:cNvPr>
            <p:cNvSpPr txBox="1"/>
            <p:nvPr/>
          </p:nvSpPr>
          <p:spPr>
            <a:xfrm>
              <a:off x="9471541" y="5439008"/>
              <a:ext cx="941636" cy="32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rPr>
                <a:t>4 mm</a:t>
              </a: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29" name="文本框 28">
              <a:extLst>
                <a:ext uri="{FF2B5EF4-FFF2-40B4-BE49-F238E27FC236}">
                  <a16:creationId xmlns:a16="http://schemas.microsoft.com/office/drawing/2014/main" id="{125DEB23-ECEE-3255-2BEA-ED0C789F0D02}"/>
                </a:ext>
              </a:extLst>
            </p:cNvPr>
            <p:cNvSpPr txBox="1"/>
            <p:nvPr/>
          </p:nvSpPr>
          <p:spPr>
            <a:xfrm>
              <a:off x="10004934" y="5922487"/>
              <a:ext cx="1143000" cy="32810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rPr>
                <a:t>3.5 mm</a:t>
              </a: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grpSp>
      <p:sp>
        <p:nvSpPr>
          <p:cNvPr id="30" name="文本框 29">
            <a:extLst>
              <a:ext uri="{FF2B5EF4-FFF2-40B4-BE49-F238E27FC236}">
                <a16:creationId xmlns:a16="http://schemas.microsoft.com/office/drawing/2014/main" id="{D3171702-3855-DEC1-E194-E2216D5CF74E}"/>
              </a:ext>
            </a:extLst>
          </p:cNvPr>
          <p:cNvSpPr txBox="1"/>
          <p:nvPr/>
        </p:nvSpPr>
        <p:spPr>
          <a:xfrm>
            <a:off x="269508" y="3063022"/>
            <a:ext cx="3409748" cy="336374"/>
          </a:xfrm>
          <a:prstGeom prst="rect">
            <a:avLst/>
          </a:prstGeom>
          <a:solidFill>
            <a:srgbClr val="F2F2F2"/>
          </a:solid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OSEM (2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次迭代</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10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个子集</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体素大小</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:0.4 mm)</a:t>
            </a:r>
          </a:p>
        </p:txBody>
      </p:sp>
      <p:sp>
        <p:nvSpPr>
          <p:cNvPr id="31" name="文本框 30">
            <a:extLst>
              <a:ext uri="{FF2B5EF4-FFF2-40B4-BE49-F238E27FC236}">
                <a16:creationId xmlns:a16="http://schemas.microsoft.com/office/drawing/2014/main" id="{D1F788BA-797A-7269-8452-ACE582C1E30E}"/>
              </a:ext>
            </a:extLst>
          </p:cNvPr>
          <p:cNvSpPr txBox="1"/>
          <p:nvPr/>
        </p:nvSpPr>
        <p:spPr>
          <a:xfrm>
            <a:off x="8905889" y="5261361"/>
            <a:ext cx="3408791" cy="336374"/>
          </a:xfrm>
          <a:prstGeom prst="rect">
            <a:avLst/>
          </a:prstGeom>
          <a:solidFill>
            <a:srgbClr val="F2F2F2"/>
          </a:solid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MLEM  (2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次迭代</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10 </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个子集</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体素大小</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 mm)</a:t>
            </a:r>
          </a:p>
        </p:txBody>
      </p:sp>
      <p:sp>
        <p:nvSpPr>
          <p:cNvPr id="6" name="灯片编号占位符 5">
            <a:extLst>
              <a:ext uri="{FF2B5EF4-FFF2-40B4-BE49-F238E27FC236}">
                <a16:creationId xmlns:a16="http://schemas.microsoft.com/office/drawing/2014/main" id="{48034209-CAB8-F361-AA4E-D261E9F44D8C}"/>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17</a:t>
            </a:fld>
            <a:endParaRPr lang="zh-CN" altLang="en-US" dirty="0">
              <a:solidFill>
                <a:prstClr val="black">
                  <a:tint val="75000"/>
                </a:prstClr>
              </a:solidFill>
            </a:endParaRPr>
          </a:p>
        </p:txBody>
      </p:sp>
    </p:spTree>
    <p:extLst>
      <p:ext uri="{BB962C8B-B14F-4D97-AF65-F5344CB8AC3E}">
        <p14:creationId xmlns:p14="http://schemas.microsoft.com/office/powerpoint/2010/main" val="2636057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352B7-5E9B-E0BA-B6F6-58FF3F91D321}"/>
            </a:ext>
          </a:extLst>
        </p:cNvPr>
        <p:cNvGrpSpPr/>
        <p:nvPr/>
      </p:nvGrpSpPr>
      <p:grpSpPr>
        <a:xfrm>
          <a:off x="0" y="0"/>
          <a:ext cx="0" cy="0"/>
          <a:chOff x="0" y="0"/>
          <a:chExt cx="0" cy="0"/>
        </a:xfrm>
      </p:grpSpPr>
      <p:pic>
        <p:nvPicPr>
          <p:cNvPr id="13" name="图片 12">
            <a:extLst>
              <a:ext uri="{FF2B5EF4-FFF2-40B4-BE49-F238E27FC236}">
                <a16:creationId xmlns:a16="http://schemas.microsoft.com/office/drawing/2014/main" id="{D43DFFB7-08F7-E1E1-5ACC-7C916244A479}"/>
              </a:ext>
            </a:extLst>
          </p:cNvPr>
          <p:cNvPicPr>
            <a:picLocks noChangeAspect="1"/>
          </p:cNvPicPr>
          <p:nvPr/>
        </p:nvPicPr>
        <p:blipFill>
          <a:blip r:embed="rId6" cstate="print">
            <a:extLst>
              <a:ext uri="{28A0092B-C50C-407E-A947-70E740481C1C}">
                <a14:useLocalDpi xmlns:a14="http://schemas.microsoft.com/office/drawing/2010/main" val="0"/>
              </a:ext>
            </a:extLst>
          </a:blip>
          <a:srcRect l="2694" r="2694"/>
          <a:stretch/>
        </p:blipFill>
        <p:spPr>
          <a:xfrm rot="10800000">
            <a:off x="7988713" y="1024395"/>
            <a:ext cx="1740019" cy="2124386"/>
          </a:xfrm>
          <a:prstGeom prst="rect">
            <a:avLst/>
          </a:prstGeom>
        </p:spPr>
      </p:pic>
      <p:pic>
        <p:nvPicPr>
          <p:cNvPr id="24" name="图片 23">
            <a:extLst>
              <a:ext uri="{FF2B5EF4-FFF2-40B4-BE49-F238E27FC236}">
                <a16:creationId xmlns:a16="http://schemas.microsoft.com/office/drawing/2014/main" id="{29C6B3BD-73B3-C51A-ECD0-20A8837FD7D8}"/>
              </a:ext>
            </a:extLst>
          </p:cNvPr>
          <p:cNvPicPr>
            <a:picLocks noChangeAspect="1"/>
          </p:cNvPicPr>
          <p:nvPr/>
        </p:nvPicPr>
        <p:blipFill>
          <a:blip r:embed="rId7">
            <a:extLst>
              <a:ext uri="{28A0092B-C50C-407E-A947-70E740481C1C}">
                <a14:useLocalDpi xmlns:a14="http://schemas.microsoft.com/office/drawing/2010/main" val="0"/>
              </a:ext>
            </a:extLst>
          </a:blip>
          <a:srcRect t="-2272" b="-2272"/>
          <a:stretch>
            <a:fillRect/>
          </a:stretch>
        </p:blipFill>
        <p:spPr>
          <a:xfrm>
            <a:off x="7988713" y="4234822"/>
            <a:ext cx="1740019" cy="2214532"/>
          </a:xfrm>
          <a:prstGeom prst="rect">
            <a:avLst/>
          </a:prstGeom>
        </p:spPr>
      </p:pic>
      <p:sp>
        <p:nvSpPr>
          <p:cNvPr id="2" name="灯片编号占位符 1">
            <a:extLst>
              <a:ext uri="{FF2B5EF4-FFF2-40B4-BE49-F238E27FC236}">
                <a16:creationId xmlns:a16="http://schemas.microsoft.com/office/drawing/2014/main" id="{684E172F-46C9-0EC2-3899-53A0121E6914}"/>
              </a:ext>
            </a:extLst>
          </p:cNvPr>
          <p:cNvSpPr>
            <a:spLocks noGrp="1"/>
          </p:cNvSpPr>
          <p:nvPr>
            <p:ph type="sldNum" sz="quarter" idx="12"/>
          </p:nvPr>
        </p:nvSpPr>
        <p:spPr/>
        <p:txBody>
          <a:bodyPr/>
          <a:lstStyle/>
          <a:p>
            <a:pPr marL="0" marR="0" lvl="0" indent="0" algn="r" defTabSz="435529"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cs typeface="+mn-cs"/>
              </a:rPr>
              <a:pPr marL="0" marR="0" lvl="0" indent="0" algn="r" defTabSz="435529"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cs typeface="+mn-cs"/>
            </a:endParaRPr>
          </a:p>
        </p:txBody>
      </p:sp>
      <p:cxnSp>
        <p:nvCxnSpPr>
          <p:cNvPr id="4" name="直接连接符 3">
            <a:extLst>
              <a:ext uri="{FF2B5EF4-FFF2-40B4-BE49-F238E27FC236}">
                <a16:creationId xmlns:a16="http://schemas.microsoft.com/office/drawing/2014/main" id="{9109A795-60CE-384C-E24B-1EF25170337E}"/>
              </a:ext>
            </a:extLst>
          </p:cNvPr>
          <p:cNvCxnSpPr/>
          <p:nvPr>
            <p:custDataLst>
              <p:tags r:id="rId1"/>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6" name="文本框 5">
            <a:extLst>
              <a:ext uri="{FF2B5EF4-FFF2-40B4-BE49-F238E27FC236}">
                <a16:creationId xmlns:a16="http://schemas.microsoft.com/office/drawing/2014/main" id="{A9F06704-E3B8-378B-328E-5862A2FE62FD}"/>
              </a:ext>
            </a:extLst>
          </p:cNvPr>
          <p:cNvSpPr txBox="1"/>
          <p:nvPr>
            <p:custDataLst>
              <p:tags r:id="rId2"/>
            </p:custDataLst>
          </p:nvPr>
        </p:nvSpPr>
        <p:spPr>
          <a:xfrm>
            <a:off x="168" y="128238"/>
            <a:ext cx="12192269" cy="561372"/>
          </a:xfrm>
          <a:prstGeom prst="rect">
            <a:avLst/>
          </a:prstGeom>
          <a:noFill/>
        </p:spPr>
        <p:txBody>
          <a:bodyPr wrap="square" rtlCol="0">
            <a:spAutoFit/>
          </a:bodyPr>
          <a:lstStyle/>
          <a:p>
            <a:pPr marL="0" marR="0" lvl="0" indent="0" algn="ctr" defTabSz="435529" rtl="0" eaLnBrk="1" fontAlgn="auto" latinLnBrk="0" hangingPunct="1">
              <a:lnSpc>
                <a:spcPct val="100000"/>
              </a:lnSpc>
              <a:spcBef>
                <a:spcPts val="0"/>
              </a:spcBef>
              <a:spcAft>
                <a:spcPts val="0"/>
              </a:spcAft>
              <a:buClrTx/>
              <a:buSzTx/>
              <a:buFontTx/>
              <a:buNone/>
              <a:tabLst/>
              <a:defRPr/>
            </a:pPr>
            <a:r>
              <a:rPr kumimoji="0" lang="en-US" altLang="zh-CN" sz="3048"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mn-cs"/>
              </a:rPr>
              <a:t>PET &amp; SPECT </a:t>
            </a:r>
            <a:r>
              <a:rPr kumimoji="0" lang="zh-CN" altLang="en-US" sz="3048"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mn-cs"/>
              </a:rPr>
              <a:t>同时成像</a:t>
            </a:r>
          </a:p>
        </p:txBody>
      </p:sp>
      <p:sp>
        <p:nvSpPr>
          <p:cNvPr id="68" name="矩形 67">
            <a:extLst>
              <a:ext uri="{FF2B5EF4-FFF2-40B4-BE49-F238E27FC236}">
                <a16:creationId xmlns:a16="http://schemas.microsoft.com/office/drawing/2014/main" id="{8F0BC715-FFEA-2B4C-3227-0D13FDB715A3}"/>
              </a:ext>
            </a:extLst>
          </p:cNvPr>
          <p:cNvSpPr/>
          <p:nvPr/>
        </p:nvSpPr>
        <p:spPr>
          <a:xfrm>
            <a:off x="4985340" y="7721447"/>
            <a:ext cx="156009" cy="1516026"/>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334" b="0" i="0" u="none" strike="noStrike" kern="1200" cap="none" spc="0" normalizeH="0" baseline="0" noProof="0">
              <a:ln>
                <a:noFill/>
              </a:ln>
              <a:solidFill>
                <a:srgbClr val="FF0000"/>
              </a:solidFill>
              <a:effectLst/>
              <a:uLnTx/>
              <a:uFillTx/>
              <a:latin typeface="Arial" panose="020B0604020202020204" pitchFamily="34" charset="0"/>
              <a:ea typeface="微软雅黑" panose="020B0503020204020204" pitchFamily="34" charset="-122"/>
              <a:cs typeface="+mn-cs"/>
            </a:endParaRPr>
          </a:p>
        </p:txBody>
      </p:sp>
      <p:sp>
        <p:nvSpPr>
          <p:cNvPr id="33" name="爆炸形: 8 pt  32">
            <a:extLst>
              <a:ext uri="{FF2B5EF4-FFF2-40B4-BE49-F238E27FC236}">
                <a16:creationId xmlns:a16="http://schemas.microsoft.com/office/drawing/2014/main" id="{A40E17D9-A50B-60BF-5B53-F77F76B67452}"/>
              </a:ext>
            </a:extLst>
          </p:cNvPr>
          <p:cNvSpPr/>
          <p:nvPr/>
        </p:nvSpPr>
        <p:spPr>
          <a:xfrm>
            <a:off x="8447226" y="3583064"/>
            <a:ext cx="238632" cy="183429"/>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34" name="爆炸形: 8 pt  33">
            <a:extLst>
              <a:ext uri="{FF2B5EF4-FFF2-40B4-BE49-F238E27FC236}">
                <a16:creationId xmlns:a16="http://schemas.microsoft.com/office/drawing/2014/main" id="{D70AB79C-35E6-6478-8E3D-F06598A04BA3}"/>
              </a:ext>
            </a:extLst>
          </p:cNvPr>
          <p:cNvSpPr/>
          <p:nvPr/>
        </p:nvSpPr>
        <p:spPr>
          <a:xfrm>
            <a:off x="9324692" y="3593416"/>
            <a:ext cx="182368" cy="188446"/>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36" name="爆炸形: 8 pt  35">
            <a:extLst>
              <a:ext uri="{FF2B5EF4-FFF2-40B4-BE49-F238E27FC236}">
                <a16:creationId xmlns:a16="http://schemas.microsoft.com/office/drawing/2014/main" id="{2D6565EA-1872-064A-6D8A-826811102105}"/>
              </a:ext>
            </a:extLst>
          </p:cNvPr>
          <p:cNvSpPr/>
          <p:nvPr/>
        </p:nvSpPr>
        <p:spPr>
          <a:xfrm>
            <a:off x="8480587" y="2039161"/>
            <a:ext cx="132193" cy="153496"/>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nvGrpSpPr>
          <p:cNvPr id="40" name="组合 39">
            <a:extLst>
              <a:ext uri="{FF2B5EF4-FFF2-40B4-BE49-F238E27FC236}">
                <a16:creationId xmlns:a16="http://schemas.microsoft.com/office/drawing/2014/main" id="{4A1474C2-F880-FD33-A285-7F07D48F2916}"/>
              </a:ext>
            </a:extLst>
          </p:cNvPr>
          <p:cNvGrpSpPr/>
          <p:nvPr/>
        </p:nvGrpSpPr>
        <p:grpSpPr>
          <a:xfrm flipH="1">
            <a:off x="8504374" y="2157129"/>
            <a:ext cx="80972" cy="1479758"/>
            <a:chOff x="1463591" y="3006406"/>
            <a:chExt cx="77145" cy="2219936"/>
          </a:xfrm>
          <a:solidFill>
            <a:srgbClr val="FFC000"/>
          </a:solidFill>
        </p:grpSpPr>
        <p:cxnSp>
          <p:nvCxnSpPr>
            <p:cNvPr id="341" name="连接符: 曲线 340">
              <a:extLst>
                <a:ext uri="{FF2B5EF4-FFF2-40B4-BE49-F238E27FC236}">
                  <a16:creationId xmlns:a16="http://schemas.microsoft.com/office/drawing/2014/main" id="{C772BDC0-4301-13F4-1A90-4DC898E3D3CF}"/>
                </a:ext>
              </a:extLst>
            </p:cNvPr>
            <p:cNvCxnSpPr/>
            <p:nvPr/>
          </p:nvCxnSpPr>
          <p:spPr bwMode="auto">
            <a:xfrm rot="5400000" flipH="1">
              <a:off x="1469982" y="4065481"/>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2" name="连接符: 曲线 341">
              <a:extLst>
                <a:ext uri="{FF2B5EF4-FFF2-40B4-BE49-F238E27FC236}">
                  <a16:creationId xmlns:a16="http://schemas.microsoft.com/office/drawing/2014/main" id="{9C368447-2BFC-C45E-2CFB-0904DC642B06}"/>
                </a:ext>
              </a:extLst>
            </p:cNvPr>
            <p:cNvCxnSpPr/>
            <p:nvPr/>
          </p:nvCxnSpPr>
          <p:spPr bwMode="auto">
            <a:xfrm rot="5400000" flipH="1" flipV="1">
              <a:off x="1471125" y="4016371"/>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3" name="连接符: 曲线 342">
              <a:extLst>
                <a:ext uri="{FF2B5EF4-FFF2-40B4-BE49-F238E27FC236}">
                  <a16:creationId xmlns:a16="http://schemas.microsoft.com/office/drawing/2014/main" id="{2EE61E38-2A8C-F926-560D-90F3A25DE251}"/>
                </a:ext>
              </a:extLst>
            </p:cNvPr>
            <p:cNvCxnSpPr/>
            <p:nvPr/>
          </p:nvCxnSpPr>
          <p:spPr bwMode="auto">
            <a:xfrm rot="5400000" flipH="1">
              <a:off x="1469984" y="3962692"/>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4" name="连接符: 曲线 343">
              <a:extLst>
                <a:ext uri="{FF2B5EF4-FFF2-40B4-BE49-F238E27FC236}">
                  <a16:creationId xmlns:a16="http://schemas.microsoft.com/office/drawing/2014/main" id="{FBD0D4B2-F602-7E15-789D-7D3E3EAFFDE5}"/>
                </a:ext>
              </a:extLst>
            </p:cNvPr>
            <p:cNvCxnSpPr/>
            <p:nvPr/>
          </p:nvCxnSpPr>
          <p:spPr bwMode="auto">
            <a:xfrm rot="5400000" flipH="1" flipV="1">
              <a:off x="1471125" y="3915867"/>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5" name="连接符: 曲线 344">
              <a:extLst>
                <a:ext uri="{FF2B5EF4-FFF2-40B4-BE49-F238E27FC236}">
                  <a16:creationId xmlns:a16="http://schemas.microsoft.com/office/drawing/2014/main" id="{E0640668-6175-998F-46C1-E926891FA610}"/>
                </a:ext>
              </a:extLst>
            </p:cNvPr>
            <p:cNvCxnSpPr/>
            <p:nvPr/>
          </p:nvCxnSpPr>
          <p:spPr bwMode="auto">
            <a:xfrm rot="5400000" flipH="1">
              <a:off x="1469984" y="3862188"/>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6" name="连接符: 曲线 345">
              <a:extLst>
                <a:ext uri="{FF2B5EF4-FFF2-40B4-BE49-F238E27FC236}">
                  <a16:creationId xmlns:a16="http://schemas.microsoft.com/office/drawing/2014/main" id="{76047F1A-7FFD-338A-E835-AAE9BEA3C4E4}"/>
                </a:ext>
              </a:extLst>
            </p:cNvPr>
            <p:cNvCxnSpPr/>
            <p:nvPr/>
          </p:nvCxnSpPr>
          <p:spPr bwMode="auto">
            <a:xfrm rot="5400000" flipH="1" flipV="1">
              <a:off x="1471124" y="3813076"/>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7" name="连接符: 曲线 346">
              <a:extLst>
                <a:ext uri="{FF2B5EF4-FFF2-40B4-BE49-F238E27FC236}">
                  <a16:creationId xmlns:a16="http://schemas.microsoft.com/office/drawing/2014/main" id="{AA336EB7-78E6-03E2-7BD7-A540450A0618}"/>
                </a:ext>
              </a:extLst>
            </p:cNvPr>
            <p:cNvCxnSpPr/>
            <p:nvPr/>
          </p:nvCxnSpPr>
          <p:spPr bwMode="auto">
            <a:xfrm rot="5400000" flipH="1">
              <a:off x="1469982" y="3759400"/>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8" name="连接符: 曲线 347">
              <a:extLst>
                <a:ext uri="{FF2B5EF4-FFF2-40B4-BE49-F238E27FC236}">
                  <a16:creationId xmlns:a16="http://schemas.microsoft.com/office/drawing/2014/main" id="{8602DC30-A1FD-D9DA-563A-A886C7DDF4E1}"/>
                </a:ext>
              </a:extLst>
            </p:cNvPr>
            <p:cNvCxnSpPr/>
            <p:nvPr/>
          </p:nvCxnSpPr>
          <p:spPr bwMode="auto">
            <a:xfrm rot="5400000" flipH="1" flipV="1">
              <a:off x="1471125" y="3710291"/>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9" name="连接符: 曲线 348">
              <a:extLst>
                <a:ext uri="{FF2B5EF4-FFF2-40B4-BE49-F238E27FC236}">
                  <a16:creationId xmlns:a16="http://schemas.microsoft.com/office/drawing/2014/main" id="{A323EC47-2709-6BE7-6619-BD225492F05D}"/>
                </a:ext>
              </a:extLst>
            </p:cNvPr>
            <p:cNvCxnSpPr/>
            <p:nvPr/>
          </p:nvCxnSpPr>
          <p:spPr bwMode="auto">
            <a:xfrm rot="5400000" flipH="1">
              <a:off x="1471125" y="3660039"/>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0" name="连接符: 曲线 349">
              <a:extLst>
                <a:ext uri="{FF2B5EF4-FFF2-40B4-BE49-F238E27FC236}">
                  <a16:creationId xmlns:a16="http://schemas.microsoft.com/office/drawing/2014/main" id="{C8EBC3F9-A5B2-E725-4193-37467B0DDCF3}"/>
                </a:ext>
              </a:extLst>
            </p:cNvPr>
            <p:cNvCxnSpPr/>
            <p:nvPr/>
          </p:nvCxnSpPr>
          <p:spPr bwMode="auto">
            <a:xfrm rot="5400000" flipH="1" flipV="1">
              <a:off x="1469984" y="3606360"/>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1" name="连接符: 曲线 350">
              <a:extLst>
                <a:ext uri="{FF2B5EF4-FFF2-40B4-BE49-F238E27FC236}">
                  <a16:creationId xmlns:a16="http://schemas.microsoft.com/office/drawing/2014/main" id="{B51F2993-07A1-4E42-498B-4DD6FDD12515}"/>
                </a:ext>
              </a:extLst>
            </p:cNvPr>
            <p:cNvCxnSpPr/>
            <p:nvPr/>
          </p:nvCxnSpPr>
          <p:spPr bwMode="auto">
            <a:xfrm rot="5400000" flipH="1">
              <a:off x="1471125" y="3557250"/>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2" name="连接符: 曲线 351">
              <a:extLst>
                <a:ext uri="{FF2B5EF4-FFF2-40B4-BE49-F238E27FC236}">
                  <a16:creationId xmlns:a16="http://schemas.microsoft.com/office/drawing/2014/main" id="{BCF56EF3-D11E-B6A6-7968-495D48CC72DC}"/>
                </a:ext>
              </a:extLst>
            </p:cNvPr>
            <p:cNvCxnSpPr/>
            <p:nvPr/>
          </p:nvCxnSpPr>
          <p:spPr bwMode="auto">
            <a:xfrm rot="5400000" flipH="1" flipV="1">
              <a:off x="1469984" y="3505856"/>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3" name="连接符: 曲线 352">
              <a:extLst>
                <a:ext uri="{FF2B5EF4-FFF2-40B4-BE49-F238E27FC236}">
                  <a16:creationId xmlns:a16="http://schemas.microsoft.com/office/drawing/2014/main" id="{1F52A25E-9FF3-DF84-4105-C7C5B056ED9E}"/>
                </a:ext>
              </a:extLst>
            </p:cNvPr>
            <p:cNvCxnSpPr/>
            <p:nvPr/>
          </p:nvCxnSpPr>
          <p:spPr bwMode="auto">
            <a:xfrm rot="5400000" flipH="1">
              <a:off x="1471125" y="3456746"/>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4" name="连接符: 曲线 353">
              <a:extLst>
                <a:ext uri="{FF2B5EF4-FFF2-40B4-BE49-F238E27FC236}">
                  <a16:creationId xmlns:a16="http://schemas.microsoft.com/office/drawing/2014/main" id="{95071381-14C1-B540-171A-5952AB2CBA6D}"/>
                </a:ext>
              </a:extLst>
            </p:cNvPr>
            <p:cNvCxnSpPr/>
            <p:nvPr/>
          </p:nvCxnSpPr>
          <p:spPr bwMode="auto">
            <a:xfrm rot="5400000" flipH="1" flipV="1">
              <a:off x="1469982" y="3403068"/>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5" name="连接符: 曲线 354">
              <a:extLst>
                <a:ext uri="{FF2B5EF4-FFF2-40B4-BE49-F238E27FC236}">
                  <a16:creationId xmlns:a16="http://schemas.microsoft.com/office/drawing/2014/main" id="{7A134D32-49B7-5F2C-86D6-6C627F23BA2D}"/>
                </a:ext>
              </a:extLst>
            </p:cNvPr>
            <p:cNvCxnSpPr/>
            <p:nvPr/>
          </p:nvCxnSpPr>
          <p:spPr bwMode="auto">
            <a:xfrm rot="5400000" flipH="1">
              <a:off x="1471125" y="3353959"/>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6" name="连接符: 曲线 355">
              <a:extLst>
                <a:ext uri="{FF2B5EF4-FFF2-40B4-BE49-F238E27FC236}">
                  <a16:creationId xmlns:a16="http://schemas.microsoft.com/office/drawing/2014/main" id="{6FA370B2-F56E-9AEA-4B66-C0AAC2FE9D4A}"/>
                </a:ext>
              </a:extLst>
            </p:cNvPr>
            <p:cNvCxnSpPr/>
            <p:nvPr/>
          </p:nvCxnSpPr>
          <p:spPr bwMode="auto">
            <a:xfrm rot="5400000" flipH="1" flipV="1">
              <a:off x="1469984" y="3300280"/>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7" name="连接符: 曲线 356">
              <a:extLst>
                <a:ext uri="{FF2B5EF4-FFF2-40B4-BE49-F238E27FC236}">
                  <a16:creationId xmlns:a16="http://schemas.microsoft.com/office/drawing/2014/main" id="{35437664-C0B4-2AE9-43F5-BCD37C2F1BC7}"/>
                </a:ext>
              </a:extLst>
            </p:cNvPr>
            <p:cNvCxnSpPr/>
            <p:nvPr/>
          </p:nvCxnSpPr>
          <p:spPr bwMode="auto">
            <a:xfrm rot="5400000" flipH="1">
              <a:off x="1469982" y="4883217"/>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8" name="连接符: 曲线 357">
              <a:extLst>
                <a:ext uri="{FF2B5EF4-FFF2-40B4-BE49-F238E27FC236}">
                  <a16:creationId xmlns:a16="http://schemas.microsoft.com/office/drawing/2014/main" id="{E4A3B854-2881-4E27-B5F4-F70C9E3E84AD}"/>
                </a:ext>
              </a:extLst>
            </p:cNvPr>
            <p:cNvCxnSpPr/>
            <p:nvPr/>
          </p:nvCxnSpPr>
          <p:spPr bwMode="auto">
            <a:xfrm rot="5400000" flipH="1" flipV="1">
              <a:off x="1471125" y="4834107"/>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9" name="连接符: 曲线 358">
              <a:extLst>
                <a:ext uri="{FF2B5EF4-FFF2-40B4-BE49-F238E27FC236}">
                  <a16:creationId xmlns:a16="http://schemas.microsoft.com/office/drawing/2014/main" id="{B3CFD026-C39C-020B-C5B6-4BED0CA2BC1A}"/>
                </a:ext>
              </a:extLst>
            </p:cNvPr>
            <p:cNvCxnSpPr/>
            <p:nvPr/>
          </p:nvCxnSpPr>
          <p:spPr bwMode="auto">
            <a:xfrm rot="5400000" flipH="1">
              <a:off x="1469984" y="4780428"/>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0" name="连接符: 曲线 359">
              <a:extLst>
                <a:ext uri="{FF2B5EF4-FFF2-40B4-BE49-F238E27FC236}">
                  <a16:creationId xmlns:a16="http://schemas.microsoft.com/office/drawing/2014/main" id="{4EA42F47-CDA6-2697-94B8-F6A1D495B759}"/>
                </a:ext>
              </a:extLst>
            </p:cNvPr>
            <p:cNvCxnSpPr/>
            <p:nvPr/>
          </p:nvCxnSpPr>
          <p:spPr bwMode="auto">
            <a:xfrm rot="5400000" flipH="1" flipV="1">
              <a:off x="1471125" y="4733603"/>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1" name="连接符: 曲线 360">
              <a:extLst>
                <a:ext uri="{FF2B5EF4-FFF2-40B4-BE49-F238E27FC236}">
                  <a16:creationId xmlns:a16="http://schemas.microsoft.com/office/drawing/2014/main" id="{1848E3C2-F304-BFE8-4035-8E55B80D5F84}"/>
                </a:ext>
              </a:extLst>
            </p:cNvPr>
            <p:cNvCxnSpPr/>
            <p:nvPr/>
          </p:nvCxnSpPr>
          <p:spPr bwMode="auto">
            <a:xfrm rot="5400000" flipH="1">
              <a:off x="1469984" y="4679924"/>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2" name="连接符: 曲线 361">
              <a:extLst>
                <a:ext uri="{FF2B5EF4-FFF2-40B4-BE49-F238E27FC236}">
                  <a16:creationId xmlns:a16="http://schemas.microsoft.com/office/drawing/2014/main" id="{A83DBC09-FC3D-ED5A-8555-B837D4B6B66C}"/>
                </a:ext>
              </a:extLst>
            </p:cNvPr>
            <p:cNvCxnSpPr/>
            <p:nvPr/>
          </p:nvCxnSpPr>
          <p:spPr bwMode="auto">
            <a:xfrm rot="5400000" flipH="1" flipV="1">
              <a:off x="1471125" y="4630814"/>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3" name="连接符: 曲线 362">
              <a:extLst>
                <a:ext uri="{FF2B5EF4-FFF2-40B4-BE49-F238E27FC236}">
                  <a16:creationId xmlns:a16="http://schemas.microsoft.com/office/drawing/2014/main" id="{D3AE1E27-9C1E-6FCB-F208-C39397219152}"/>
                </a:ext>
              </a:extLst>
            </p:cNvPr>
            <p:cNvCxnSpPr/>
            <p:nvPr/>
          </p:nvCxnSpPr>
          <p:spPr bwMode="auto">
            <a:xfrm rot="5400000" flipH="1">
              <a:off x="1469982" y="4577137"/>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4" name="连接符: 曲线 363">
              <a:extLst>
                <a:ext uri="{FF2B5EF4-FFF2-40B4-BE49-F238E27FC236}">
                  <a16:creationId xmlns:a16="http://schemas.microsoft.com/office/drawing/2014/main" id="{200CAFC5-F575-A661-71D5-A198AD557B49}"/>
                </a:ext>
              </a:extLst>
            </p:cNvPr>
            <p:cNvCxnSpPr/>
            <p:nvPr/>
          </p:nvCxnSpPr>
          <p:spPr bwMode="auto">
            <a:xfrm rot="5400000" flipH="1" flipV="1">
              <a:off x="1469984" y="4524600"/>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5" name="连接符: 曲线 364">
              <a:extLst>
                <a:ext uri="{FF2B5EF4-FFF2-40B4-BE49-F238E27FC236}">
                  <a16:creationId xmlns:a16="http://schemas.microsoft.com/office/drawing/2014/main" id="{741E8CB0-F4B9-57A9-8563-468CE1156DBF}"/>
                </a:ext>
              </a:extLst>
            </p:cNvPr>
            <p:cNvCxnSpPr/>
            <p:nvPr/>
          </p:nvCxnSpPr>
          <p:spPr bwMode="auto">
            <a:xfrm rot="5400000" flipH="1">
              <a:off x="1471125" y="4477775"/>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6" name="连接符: 曲线 365">
              <a:extLst>
                <a:ext uri="{FF2B5EF4-FFF2-40B4-BE49-F238E27FC236}">
                  <a16:creationId xmlns:a16="http://schemas.microsoft.com/office/drawing/2014/main" id="{BDB0D138-6883-AA54-9A60-C9E24BC43D68}"/>
                </a:ext>
              </a:extLst>
            </p:cNvPr>
            <p:cNvCxnSpPr/>
            <p:nvPr/>
          </p:nvCxnSpPr>
          <p:spPr bwMode="auto">
            <a:xfrm rot="5400000" flipH="1" flipV="1">
              <a:off x="1469984" y="4424096"/>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7" name="连接符: 曲线 366">
              <a:extLst>
                <a:ext uri="{FF2B5EF4-FFF2-40B4-BE49-F238E27FC236}">
                  <a16:creationId xmlns:a16="http://schemas.microsoft.com/office/drawing/2014/main" id="{98BB1931-FFFC-0D26-3AB0-6263E7611F37}"/>
                </a:ext>
              </a:extLst>
            </p:cNvPr>
            <p:cNvCxnSpPr/>
            <p:nvPr/>
          </p:nvCxnSpPr>
          <p:spPr bwMode="auto">
            <a:xfrm rot="5400000" flipH="1">
              <a:off x="1471125" y="4374987"/>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8" name="连接符: 曲线 367">
              <a:extLst>
                <a:ext uri="{FF2B5EF4-FFF2-40B4-BE49-F238E27FC236}">
                  <a16:creationId xmlns:a16="http://schemas.microsoft.com/office/drawing/2014/main" id="{29BB59BC-B021-7A3E-3603-76B641C85A9A}"/>
                </a:ext>
              </a:extLst>
            </p:cNvPr>
            <p:cNvCxnSpPr/>
            <p:nvPr/>
          </p:nvCxnSpPr>
          <p:spPr bwMode="auto">
            <a:xfrm rot="5400000" flipH="1" flipV="1">
              <a:off x="1469984" y="4323592"/>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9" name="连接符: 曲线 368">
              <a:extLst>
                <a:ext uri="{FF2B5EF4-FFF2-40B4-BE49-F238E27FC236}">
                  <a16:creationId xmlns:a16="http://schemas.microsoft.com/office/drawing/2014/main" id="{072BF842-C541-73E0-588B-5AA07157BC4F}"/>
                </a:ext>
              </a:extLst>
            </p:cNvPr>
            <p:cNvCxnSpPr/>
            <p:nvPr/>
          </p:nvCxnSpPr>
          <p:spPr bwMode="auto">
            <a:xfrm rot="5400000" flipH="1">
              <a:off x="1471125" y="4274482"/>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0" name="连接符: 曲线 369">
              <a:extLst>
                <a:ext uri="{FF2B5EF4-FFF2-40B4-BE49-F238E27FC236}">
                  <a16:creationId xmlns:a16="http://schemas.microsoft.com/office/drawing/2014/main" id="{4DDD901D-6CF0-847F-3BA8-8AB4F4C972CC}"/>
                </a:ext>
              </a:extLst>
            </p:cNvPr>
            <p:cNvCxnSpPr/>
            <p:nvPr/>
          </p:nvCxnSpPr>
          <p:spPr bwMode="auto">
            <a:xfrm rot="5400000" flipH="1" flipV="1">
              <a:off x="1469982" y="4220805"/>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1" name="连接符: 曲线 370">
              <a:extLst>
                <a:ext uri="{FF2B5EF4-FFF2-40B4-BE49-F238E27FC236}">
                  <a16:creationId xmlns:a16="http://schemas.microsoft.com/office/drawing/2014/main" id="{852FAFA6-1D71-E95A-AFB2-6E571CE2636A}"/>
                </a:ext>
              </a:extLst>
            </p:cNvPr>
            <p:cNvCxnSpPr/>
            <p:nvPr/>
          </p:nvCxnSpPr>
          <p:spPr bwMode="auto">
            <a:xfrm rot="5400000" flipH="1">
              <a:off x="1471125" y="4171695"/>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2" name="连接符: 曲线 371">
              <a:extLst>
                <a:ext uri="{FF2B5EF4-FFF2-40B4-BE49-F238E27FC236}">
                  <a16:creationId xmlns:a16="http://schemas.microsoft.com/office/drawing/2014/main" id="{950D9EDF-181E-3870-8802-3501BB207D79}"/>
                </a:ext>
              </a:extLst>
            </p:cNvPr>
            <p:cNvCxnSpPr/>
            <p:nvPr/>
          </p:nvCxnSpPr>
          <p:spPr bwMode="auto">
            <a:xfrm rot="5400000" flipH="1" flipV="1">
              <a:off x="1469984" y="4118016"/>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3" name="连接符: 曲线 372">
              <a:extLst>
                <a:ext uri="{FF2B5EF4-FFF2-40B4-BE49-F238E27FC236}">
                  <a16:creationId xmlns:a16="http://schemas.microsoft.com/office/drawing/2014/main" id="{E81CE2F3-E3D7-E803-87F9-E66D15516FC9}"/>
                </a:ext>
              </a:extLst>
            </p:cNvPr>
            <p:cNvCxnSpPr/>
            <p:nvPr/>
          </p:nvCxnSpPr>
          <p:spPr bwMode="auto">
            <a:xfrm rot="5400000" flipH="1">
              <a:off x="1469982" y="3247744"/>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4" name="连接符: 曲线 373">
              <a:extLst>
                <a:ext uri="{FF2B5EF4-FFF2-40B4-BE49-F238E27FC236}">
                  <a16:creationId xmlns:a16="http://schemas.microsoft.com/office/drawing/2014/main" id="{2DB0D736-6F2E-B373-BACB-34C0412040C5}"/>
                </a:ext>
              </a:extLst>
            </p:cNvPr>
            <p:cNvCxnSpPr/>
            <p:nvPr/>
          </p:nvCxnSpPr>
          <p:spPr bwMode="auto">
            <a:xfrm rot="5400000" flipH="1" flipV="1">
              <a:off x="1471125" y="3198635"/>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5" name="连接符: 曲线 374">
              <a:extLst>
                <a:ext uri="{FF2B5EF4-FFF2-40B4-BE49-F238E27FC236}">
                  <a16:creationId xmlns:a16="http://schemas.microsoft.com/office/drawing/2014/main" id="{014B10E3-BE86-E796-A13A-B63978AD622C}"/>
                </a:ext>
              </a:extLst>
            </p:cNvPr>
            <p:cNvCxnSpPr/>
            <p:nvPr/>
          </p:nvCxnSpPr>
          <p:spPr bwMode="auto">
            <a:xfrm rot="5400000" flipH="1">
              <a:off x="1469984" y="3144956"/>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6" name="连接符: 曲线 375">
              <a:extLst>
                <a:ext uri="{FF2B5EF4-FFF2-40B4-BE49-F238E27FC236}">
                  <a16:creationId xmlns:a16="http://schemas.microsoft.com/office/drawing/2014/main" id="{07D44BCD-AC81-5C3E-CD1F-4EBE4DDAC27D}"/>
                </a:ext>
              </a:extLst>
            </p:cNvPr>
            <p:cNvCxnSpPr/>
            <p:nvPr/>
          </p:nvCxnSpPr>
          <p:spPr bwMode="auto">
            <a:xfrm rot="5400000" flipH="1" flipV="1">
              <a:off x="1471125" y="3095846"/>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7" name="连接符: 曲线 376">
              <a:extLst>
                <a:ext uri="{FF2B5EF4-FFF2-40B4-BE49-F238E27FC236}">
                  <a16:creationId xmlns:a16="http://schemas.microsoft.com/office/drawing/2014/main" id="{1C466743-97DC-1270-3077-0D89944C48A8}"/>
                </a:ext>
              </a:extLst>
            </p:cNvPr>
            <p:cNvCxnSpPr/>
            <p:nvPr/>
          </p:nvCxnSpPr>
          <p:spPr bwMode="auto">
            <a:xfrm rot="5400000" flipH="1">
              <a:off x="1469984" y="5187012"/>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8" name="连接符: 曲线 377">
              <a:extLst>
                <a:ext uri="{FF2B5EF4-FFF2-40B4-BE49-F238E27FC236}">
                  <a16:creationId xmlns:a16="http://schemas.microsoft.com/office/drawing/2014/main" id="{BA46D55A-09CD-713F-642A-D02C4F7CDF56}"/>
                </a:ext>
              </a:extLst>
            </p:cNvPr>
            <p:cNvCxnSpPr/>
            <p:nvPr/>
          </p:nvCxnSpPr>
          <p:spPr bwMode="auto">
            <a:xfrm rot="5400000" flipH="1" flipV="1">
              <a:off x="1471125" y="5137902"/>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9" name="连接符: 曲线 378">
              <a:extLst>
                <a:ext uri="{FF2B5EF4-FFF2-40B4-BE49-F238E27FC236}">
                  <a16:creationId xmlns:a16="http://schemas.microsoft.com/office/drawing/2014/main" id="{84F91FB2-892A-ED23-B28A-3527F2B03DFC}"/>
                </a:ext>
              </a:extLst>
            </p:cNvPr>
            <p:cNvCxnSpPr/>
            <p:nvPr/>
          </p:nvCxnSpPr>
          <p:spPr bwMode="auto">
            <a:xfrm rot="5400000" flipH="1">
              <a:off x="1469982" y="5084224"/>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0" name="连接符: 曲线 379">
              <a:extLst>
                <a:ext uri="{FF2B5EF4-FFF2-40B4-BE49-F238E27FC236}">
                  <a16:creationId xmlns:a16="http://schemas.microsoft.com/office/drawing/2014/main" id="{DDBFF842-F4B9-A393-72A2-65B54281BEB4}"/>
                </a:ext>
              </a:extLst>
            </p:cNvPr>
            <p:cNvCxnSpPr/>
            <p:nvPr/>
          </p:nvCxnSpPr>
          <p:spPr bwMode="auto">
            <a:xfrm rot="5400000" flipH="1" flipV="1">
              <a:off x="1469984" y="5036256"/>
              <a:ext cx="52535"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1" name="连接符: 曲线 380">
              <a:extLst>
                <a:ext uri="{FF2B5EF4-FFF2-40B4-BE49-F238E27FC236}">
                  <a16:creationId xmlns:a16="http://schemas.microsoft.com/office/drawing/2014/main" id="{90DB31FD-FA4C-5B41-DF48-4F38BA285241}"/>
                </a:ext>
              </a:extLst>
            </p:cNvPr>
            <p:cNvCxnSpPr/>
            <p:nvPr/>
          </p:nvCxnSpPr>
          <p:spPr bwMode="auto">
            <a:xfrm rot="5400000" flipH="1">
              <a:off x="1469982" y="4983721"/>
              <a:ext cx="52537"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2" name="连接符: 曲线 381">
              <a:extLst>
                <a:ext uri="{FF2B5EF4-FFF2-40B4-BE49-F238E27FC236}">
                  <a16:creationId xmlns:a16="http://schemas.microsoft.com/office/drawing/2014/main" id="{9DE60AE5-8D2B-D37B-E289-8C651AF13816}"/>
                </a:ext>
              </a:extLst>
            </p:cNvPr>
            <p:cNvCxnSpPr/>
            <p:nvPr/>
          </p:nvCxnSpPr>
          <p:spPr bwMode="auto">
            <a:xfrm rot="5400000" flipH="1" flipV="1">
              <a:off x="1471125" y="4934611"/>
              <a:ext cx="50252" cy="26125"/>
            </a:xfrm>
            <a:prstGeom prst="curvedConnector3">
              <a:avLst/>
            </a:prstGeom>
            <a:grpFill/>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83" name="等腰三角形 382">
              <a:extLst>
                <a:ext uri="{FF2B5EF4-FFF2-40B4-BE49-F238E27FC236}">
                  <a16:creationId xmlns:a16="http://schemas.microsoft.com/office/drawing/2014/main" id="{DD5E7CCD-935D-523D-5DB3-58DED10C3A9A}"/>
                </a:ext>
              </a:extLst>
            </p:cNvPr>
            <p:cNvSpPr/>
            <p:nvPr/>
          </p:nvSpPr>
          <p:spPr>
            <a:xfrm>
              <a:off x="1463591" y="3006406"/>
              <a:ext cx="77145" cy="79658"/>
            </a:xfrm>
            <a:prstGeom prst="triangle">
              <a:avLst/>
            </a:prstGeom>
            <a:grp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grpSp>
        <p:nvGrpSpPr>
          <p:cNvPr id="41" name="组合 40">
            <a:extLst>
              <a:ext uri="{FF2B5EF4-FFF2-40B4-BE49-F238E27FC236}">
                <a16:creationId xmlns:a16="http://schemas.microsoft.com/office/drawing/2014/main" id="{6BE0FE35-287F-614F-1953-69290F02A42F}"/>
              </a:ext>
            </a:extLst>
          </p:cNvPr>
          <p:cNvGrpSpPr/>
          <p:nvPr/>
        </p:nvGrpSpPr>
        <p:grpSpPr>
          <a:xfrm rot="642928">
            <a:off x="9300726" y="2534653"/>
            <a:ext cx="215588" cy="2769627"/>
            <a:chOff x="1932987" y="4376358"/>
            <a:chExt cx="149090" cy="1850339"/>
          </a:xfrm>
          <a:solidFill>
            <a:srgbClr val="C55A11"/>
          </a:solidFill>
        </p:grpSpPr>
        <p:grpSp>
          <p:nvGrpSpPr>
            <p:cNvPr id="253" name="组合 252">
              <a:extLst>
                <a:ext uri="{FF2B5EF4-FFF2-40B4-BE49-F238E27FC236}">
                  <a16:creationId xmlns:a16="http://schemas.microsoft.com/office/drawing/2014/main" id="{94B170C1-CF40-4853-4021-89BD2CB09473}"/>
                </a:ext>
              </a:extLst>
            </p:cNvPr>
            <p:cNvGrpSpPr/>
            <p:nvPr/>
          </p:nvGrpSpPr>
          <p:grpSpPr>
            <a:xfrm rot="10487432" flipH="1">
              <a:off x="2027776" y="5349378"/>
              <a:ext cx="54301" cy="877319"/>
              <a:chOff x="1463591" y="3006406"/>
              <a:chExt cx="77145" cy="2219936"/>
            </a:xfrm>
            <a:grpFill/>
          </p:grpSpPr>
          <p:cxnSp>
            <p:nvCxnSpPr>
              <p:cNvPr id="298" name="连接符: 曲线 297">
                <a:extLst>
                  <a:ext uri="{FF2B5EF4-FFF2-40B4-BE49-F238E27FC236}">
                    <a16:creationId xmlns:a16="http://schemas.microsoft.com/office/drawing/2014/main" id="{9A694A08-79F0-8CF3-0144-D046F051D2FD}"/>
                  </a:ext>
                </a:extLst>
              </p:cNvPr>
              <p:cNvCxnSpPr/>
              <p:nvPr/>
            </p:nvCxnSpPr>
            <p:spPr bwMode="auto">
              <a:xfrm rot="5400000" flipH="1">
                <a:off x="1469982" y="4065481"/>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9" name="连接符: 曲线 298">
                <a:extLst>
                  <a:ext uri="{FF2B5EF4-FFF2-40B4-BE49-F238E27FC236}">
                    <a16:creationId xmlns:a16="http://schemas.microsoft.com/office/drawing/2014/main" id="{CCF32919-3F9C-5E00-8679-E73602F7ADFA}"/>
                  </a:ext>
                </a:extLst>
              </p:cNvPr>
              <p:cNvCxnSpPr/>
              <p:nvPr/>
            </p:nvCxnSpPr>
            <p:spPr bwMode="auto">
              <a:xfrm rot="5400000" flipH="1" flipV="1">
                <a:off x="1471125" y="401637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0" name="连接符: 曲线 299">
                <a:extLst>
                  <a:ext uri="{FF2B5EF4-FFF2-40B4-BE49-F238E27FC236}">
                    <a16:creationId xmlns:a16="http://schemas.microsoft.com/office/drawing/2014/main" id="{AE17523E-82AB-930A-6423-DE74770D9684}"/>
                  </a:ext>
                </a:extLst>
              </p:cNvPr>
              <p:cNvCxnSpPr/>
              <p:nvPr/>
            </p:nvCxnSpPr>
            <p:spPr bwMode="auto">
              <a:xfrm rot="5400000" flipH="1">
                <a:off x="1469984" y="396269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1" name="连接符: 曲线 300">
                <a:extLst>
                  <a:ext uri="{FF2B5EF4-FFF2-40B4-BE49-F238E27FC236}">
                    <a16:creationId xmlns:a16="http://schemas.microsoft.com/office/drawing/2014/main" id="{8E0C1529-2DBD-11E1-AE0D-D2D4016B306A}"/>
                  </a:ext>
                </a:extLst>
              </p:cNvPr>
              <p:cNvCxnSpPr/>
              <p:nvPr/>
            </p:nvCxnSpPr>
            <p:spPr bwMode="auto">
              <a:xfrm rot="5400000" flipH="1" flipV="1">
                <a:off x="1471125" y="391586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2" name="连接符: 曲线 301">
                <a:extLst>
                  <a:ext uri="{FF2B5EF4-FFF2-40B4-BE49-F238E27FC236}">
                    <a16:creationId xmlns:a16="http://schemas.microsoft.com/office/drawing/2014/main" id="{12DDF6C7-10C9-D6FC-43EC-62D816E25945}"/>
                  </a:ext>
                </a:extLst>
              </p:cNvPr>
              <p:cNvCxnSpPr/>
              <p:nvPr/>
            </p:nvCxnSpPr>
            <p:spPr bwMode="auto">
              <a:xfrm rot="5400000" flipH="1">
                <a:off x="1469984" y="3862188"/>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3" name="连接符: 曲线 302">
                <a:extLst>
                  <a:ext uri="{FF2B5EF4-FFF2-40B4-BE49-F238E27FC236}">
                    <a16:creationId xmlns:a16="http://schemas.microsoft.com/office/drawing/2014/main" id="{62214245-CC05-F9BA-3F56-3DFA3471CE77}"/>
                  </a:ext>
                </a:extLst>
              </p:cNvPr>
              <p:cNvCxnSpPr/>
              <p:nvPr/>
            </p:nvCxnSpPr>
            <p:spPr bwMode="auto">
              <a:xfrm rot="5400000" flipH="1" flipV="1">
                <a:off x="1471124" y="381307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4" name="连接符: 曲线 303">
                <a:extLst>
                  <a:ext uri="{FF2B5EF4-FFF2-40B4-BE49-F238E27FC236}">
                    <a16:creationId xmlns:a16="http://schemas.microsoft.com/office/drawing/2014/main" id="{06CF128A-8D72-0C9C-B84D-6C77D2CC1118}"/>
                  </a:ext>
                </a:extLst>
              </p:cNvPr>
              <p:cNvCxnSpPr/>
              <p:nvPr/>
            </p:nvCxnSpPr>
            <p:spPr bwMode="auto">
              <a:xfrm rot="5400000" flipH="1">
                <a:off x="1469982" y="3759400"/>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5" name="连接符: 曲线 304">
                <a:extLst>
                  <a:ext uri="{FF2B5EF4-FFF2-40B4-BE49-F238E27FC236}">
                    <a16:creationId xmlns:a16="http://schemas.microsoft.com/office/drawing/2014/main" id="{EE61FFC1-C8AA-CC7F-ABAD-F6524EFCF82F}"/>
                  </a:ext>
                </a:extLst>
              </p:cNvPr>
              <p:cNvCxnSpPr/>
              <p:nvPr/>
            </p:nvCxnSpPr>
            <p:spPr bwMode="auto">
              <a:xfrm rot="5400000" flipH="1" flipV="1">
                <a:off x="1471125" y="371029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6" name="连接符: 曲线 305">
                <a:extLst>
                  <a:ext uri="{FF2B5EF4-FFF2-40B4-BE49-F238E27FC236}">
                    <a16:creationId xmlns:a16="http://schemas.microsoft.com/office/drawing/2014/main" id="{B5AEA0E5-B573-26CD-8521-A735093132AF}"/>
                  </a:ext>
                </a:extLst>
              </p:cNvPr>
              <p:cNvCxnSpPr/>
              <p:nvPr/>
            </p:nvCxnSpPr>
            <p:spPr bwMode="auto">
              <a:xfrm rot="5400000" flipH="1">
                <a:off x="1471125" y="3660039"/>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7" name="连接符: 曲线 306">
                <a:extLst>
                  <a:ext uri="{FF2B5EF4-FFF2-40B4-BE49-F238E27FC236}">
                    <a16:creationId xmlns:a16="http://schemas.microsoft.com/office/drawing/2014/main" id="{E1DA8DF1-1F98-B9C4-C956-CDC80D1D9FCC}"/>
                  </a:ext>
                </a:extLst>
              </p:cNvPr>
              <p:cNvCxnSpPr/>
              <p:nvPr/>
            </p:nvCxnSpPr>
            <p:spPr bwMode="auto">
              <a:xfrm rot="5400000" flipH="1" flipV="1">
                <a:off x="1469984" y="360636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8" name="连接符: 曲线 307">
                <a:extLst>
                  <a:ext uri="{FF2B5EF4-FFF2-40B4-BE49-F238E27FC236}">
                    <a16:creationId xmlns:a16="http://schemas.microsoft.com/office/drawing/2014/main" id="{62BDD8D6-0550-9420-4E60-327F75E3A31A}"/>
                  </a:ext>
                </a:extLst>
              </p:cNvPr>
              <p:cNvCxnSpPr/>
              <p:nvPr/>
            </p:nvCxnSpPr>
            <p:spPr bwMode="auto">
              <a:xfrm rot="5400000" flipH="1">
                <a:off x="1471125" y="3557250"/>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9" name="连接符: 曲线 308">
                <a:extLst>
                  <a:ext uri="{FF2B5EF4-FFF2-40B4-BE49-F238E27FC236}">
                    <a16:creationId xmlns:a16="http://schemas.microsoft.com/office/drawing/2014/main" id="{8539BBD6-BCB4-DB19-EE98-0B7F99271159}"/>
                  </a:ext>
                </a:extLst>
              </p:cNvPr>
              <p:cNvCxnSpPr/>
              <p:nvPr/>
            </p:nvCxnSpPr>
            <p:spPr bwMode="auto">
              <a:xfrm rot="5400000" flipH="1" flipV="1">
                <a:off x="1469984" y="35058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0" name="连接符: 曲线 309">
                <a:extLst>
                  <a:ext uri="{FF2B5EF4-FFF2-40B4-BE49-F238E27FC236}">
                    <a16:creationId xmlns:a16="http://schemas.microsoft.com/office/drawing/2014/main" id="{A461BD09-013E-417E-F636-6FDD4295C806}"/>
                  </a:ext>
                </a:extLst>
              </p:cNvPr>
              <p:cNvCxnSpPr/>
              <p:nvPr/>
            </p:nvCxnSpPr>
            <p:spPr bwMode="auto">
              <a:xfrm rot="5400000" flipH="1">
                <a:off x="1471125" y="345674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1" name="连接符: 曲线 310">
                <a:extLst>
                  <a:ext uri="{FF2B5EF4-FFF2-40B4-BE49-F238E27FC236}">
                    <a16:creationId xmlns:a16="http://schemas.microsoft.com/office/drawing/2014/main" id="{535F9BC4-0DA3-E6C2-F077-93A201E7EB77}"/>
                  </a:ext>
                </a:extLst>
              </p:cNvPr>
              <p:cNvCxnSpPr/>
              <p:nvPr/>
            </p:nvCxnSpPr>
            <p:spPr bwMode="auto">
              <a:xfrm rot="5400000" flipH="1" flipV="1">
                <a:off x="1469982" y="3403068"/>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2" name="连接符: 曲线 311">
                <a:extLst>
                  <a:ext uri="{FF2B5EF4-FFF2-40B4-BE49-F238E27FC236}">
                    <a16:creationId xmlns:a16="http://schemas.microsoft.com/office/drawing/2014/main" id="{B656C7C9-5416-8AE2-D457-BC8F80BB18E3}"/>
                  </a:ext>
                </a:extLst>
              </p:cNvPr>
              <p:cNvCxnSpPr/>
              <p:nvPr/>
            </p:nvCxnSpPr>
            <p:spPr bwMode="auto">
              <a:xfrm rot="5400000" flipH="1">
                <a:off x="1471125" y="3353959"/>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3" name="连接符: 曲线 312">
                <a:extLst>
                  <a:ext uri="{FF2B5EF4-FFF2-40B4-BE49-F238E27FC236}">
                    <a16:creationId xmlns:a16="http://schemas.microsoft.com/office/drawing/2014/main" id="{FE3E1C8D-CA68-9CCA-0496-E513C459B344}"/>
                  </a:ext>
                </a:extLst>
              </p:cNvPr>
              <p:cNvCxnSpPr/>
              <p:nvPr/>
            </p:nvCxnSpPr>
            <p:spPr bwMode="auto">
              <a:xfrm rot="5400000" flipH="1" flipV="1">
                <a:off x="1469984" y="330028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4" name="连接符: 曲线 313">
                <a:extLst>
                  <a:ext uri="{FF2B5EF4-FFF2-40B4-BE49-F238E27FC236}">
                    <a16:creationId xmlns:a16="http://schemas.microsoft.com/office/drawing/2014/main" id="{52B0480F-06B8-B36F-A9A9-C3EAAC61A5AE}"/>
                  </a:ext>
                </a:extLst>
              </p:cNvPr>
              <p:cNvCxnSpPr/>
              <p:nvPr/>
            </p:nvCxnSpPr>
            <p:spPr bwMode="auto">
              <a:xfrm rot="5400000" flipH="1">
                <a:off x="1469982" y="4883217"/>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5" name="连接符: 曲线 314">
                <a:extLst>
                  <a:ext uri="{FF2B5EF4-FFF2-40B4-BE49-F238E27FC236}">
                    <a16:creationId xmlns:a16="http://schemas.microsoft.com/office/drawing/2014/main" id="{CE34D356-F143-C145-EAB5-B4CA890ED13B}"/>
                  </a:ext>
                </a:extLst>
              </p:cNvPr>
              <p:cNvCxnSpPr/>
              <p:nvPr/>
            </p:nvCxnSpPr>
            <p:spPr bwMode="auto">
              <a:xfrm rot="5400000" flipH="1" flipV="1">
                <a:off x="1471125" y="483410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6" name="连接符: 曲线 315">
                <a:extLst>
                  <a:ext uri="{FF2B5EF4-FFF2-40B4-BE49-F238E27FC236}">
                    <a16:creationId xmlns:a16="http://schemas.microsoft.com/office/drawing/2014/main" id="{E9CCCBDE-8E39-0204-0FF5-DE35D525C027}"/>
                  </a:ext>
                </a:extLst>
              </p:cNvPr>
              <p:cNvCxnSpPr/>
              <p:nvPr/>
            </p:nvCxnSpPr>
            <p:spPr bwMode="auto">
              <a:xfrm rot="5400000" flipH="1">
                <a:off x="1469984" y="4780428"/>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7" name="连接符: 曲线 316">
                <a:extLst>
                  <a:ext uri="{FF2B5EF4-FFF2-40B4-BE49-F238E27FC236}">
                    <a16:creationId xmlns:a16="http://schemas.microsoft.com/office/drawing/2014/main" id="{9F525AB0-DCDA-96DD-BF31-1A2AA1A204B9}"/>
                  </a:ext>
                </a:extLst>
              </p:cNvPr>
              <p:cNvCxnSpPr/>
              <p:nvPr/>
            </p:nvCxnSpPr>
            <p:spPr bwMode="auto">
              <a:xfrm rot="5400000" flipH="1" flipV="1">
                <a:off x="1471125" y="4733603"/>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8" name="连接符: 曲线 317">
                <a:extLst>
                  <a:ext uri="{FF2B5EF4-FFF2-40B4-BE49-F238E27FC236}">
                    <a16:creationId xmlns:a16="http://schemas.microsoft.com/office/drawing/2014/main" id="{FAC9DED2-0A5D-4C96-D0F4-49C6449A0DC3}"/>
                  </a:ext>
                </a:extLst>
              </p:cNvPr>
              <p:cNvCxnSpPr/>
              <p:nvPr/>
            </p:nvCxnSpPr>
            <p:spPr bwMode="auto">
              <a:xfrm rot="5400000" flipH="1">
                <a:off x="1469984" y="4679924"/>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9" name="连接符: 曲线 318">
                <a:extLst>
                  <a:ext uri="{FF2B5EF4-FFF2-40B4-BE49-F238E27FC236}">
                    <a16:creationId xmlns:a16="http://schemas.microsoft.com/office/drawing/2014/main" id="{F07915F9-FEC0-4D01-3D96-8D55F37E8C8D}"/>
                  </a:ext>
                </a:extLst>
              </p:cNvPr>
              <p:cNvCxnSpPr/>
              <p:nvPr/>
            </p:nvCxnSpPr>
            <p:spPr bwMode="auto">
              <a:xfrm rot="5400000" flipH="1" flipV="1">
                <a:off x="1471125" y="4630814"/>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0" name="连接符: 曲线 319">
                <a:extLst>
                  <a:ext uri="{FF2B5EF4-FFF2-40B4-BE49-F238E27FC236}">
                    <a16:creationId xmlns:a16="http://schemas.microsoft.com/office/drawing/2014/main" id="{53338995-631B-5129-18F1-8699DF420994}"/>
                  </a:ext>
                </a:extLst>
              </p:cNvPr>
              <p:cNvCxnSpPr/>
              <p:nvPr/>
            </p:nvCxnSpPr>
            <p:spPr bwMode="auto">
              <a:xfrm rot="5400000" flipH="1">
                <a:off x="1469982" y="4577137"/>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1" name="连接符: 曲线 320">
                <a:extLst>
                  <a:ext uri="{FF2B5EF4-FFF2-40B4-BE49-F238E27FC236}">
                    <a16:creationId xmlns:a16="http://schemas.microsoft.com/office/drawing/2014/main" id="{B2E129F0-3EDF-2FE4-B232-EB6634E41400}"/>
                  </a:ext>
                </a:extLst>
              </p:cNvPr>
              <p:cNvCxnSpPr/>
              <p:nvPr/>
            </p:nvCxnSpPr>
            <p:spPr bwMode="auto">
              <a:xfrm rot="5400000" flipH="1" flipV="1">
                <a:off x="1469984" y="452460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2" name="连接符: 曲线 321">
                <a:extLst>
                  <a:ext uri="{FF2B5EF4-FFF2-40B4-BE49-F238E27FC236}">
                    <a16:creationId xmlns:a16="http://schemas.microsoft.com/office/drawing/2014/main" id="{4C3E16CB-7A13-4311-AE9C-4A46CE515FCF}"/>
                  </a:ext>
                </a:extLst>
              </p:cNvPr>
              <p:cNvCxnSpPr/>
              <p:nvPr/>
            </p:nvCxnSpPr>
            <p:spPr bwMode="auto">
              <a:xfrm rot="5400000" flipH="1">
                <a:off x="1471125" y="447777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3" name="连接符: 曲线 322">
                <a:extLst>
                  <a:ext uri="{FF2B5EF4-FFF2-40B4-BE49-F238E27FC236}">
                    <a16:creationId xmlns:a16="http://schemas.microsoft.com/office/drawing/2014/main" id="{C0CFFA39-6A6B-E96A-19E9-0FCEB0D511E1}"/>
                  </a:ext>
                </a:extLst>
              </p:cNvPr>
              <p:cNvCxnSpPr/>
              <p:nvPr/>
            </p:nvCxnSpPr>
            <p:spPr bwMode="auto">
              <a:xfrm rot="5400000" flipH="1" flipV="1">
                <a:off x="1469984" y="442409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4" name="连接符: 曲线 323">
                <a:extLst>
                  <a:ext uri="{FF2B5EF4-FFF2-40B4-BE49-F238E27FC236}">
                    <a16:creationId xmlns:a16="http://schemas.microsoft.com/office/drawing/2014/main" id="{D84B091F-D040-9F2C-CDD4-144F0E53EAED}"/>
                  </a:ext>
                </a:extLst>
              </p:cNvPr>
              <p:cNvCxnSpPr/>
              <p:nvPr/>
            </p:nvCxnSpPr>
            <p:spPr bwMode="auto">
              <a:xfrm rot="5400000" flipH="1">
                <a:off x="1471125" y="437498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5" name="连接符: 曲线 324">
                <a:extLst>
                  <a:ext uri="{FF2B5EF4-FFF2-40B4-BE49-F238E27FC236}">
                    <a16:creationId xmlns:a16="http://schemas.microsoft.com/office/drawing/2014/main" id="{D91041B5-042B-E690-7D81-1C911D3EDD40}"/>
                  </a:ext>
                </a:extLst>
              </p:cNvPr>
              <p:cNvCxnSpPr/>
              <p:nvPr/>
            </p:nvCxnSpPr>
            <p:spPr bwMode="auto">
              <a:xfrm rot="5400000" flipH="1" flipV="1">
                <a:off x="1469984" y="432359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6" name="连接符: 曲线 325">
                <a:extLst>
                  <a:ext uri="{FF2B5EF4-FFF2-40B4-BE49-F238E27FC236}">
                    <a16:creationId xmlns:a16="http://schemas.microsoft.com/office/drawing/2014/main" id="{4FF60876-15B3-8A61-33C0-93442B55DD9C}"/>
                  </a:ext>
                </a:extLst>
              </p:cNvPr>
              <p:cNvCxnSpPr/>
              <p:nvPr/>
            </p:nvCxnSpPr>
            <p:spPr bwMode="auto">
              <a:xfrm rot="5400000" flipH="1">
                <a:off x="1471125" y="4274482"/>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7" name="连接符: 曲线 326">
                <a:extLst>
                  <a:ext uri="{FF2B5EF4-FFF2-40B4-BE49-F238E27FC236}">
                    <a16:creationId xmlns:a16="http://schemas.microsoft.com/office/drawing/2014/main" id="{66F024DB-7969-CAE1-84A5-C7CAF5C7022A}"/>
                  </a:ext>
                </a:extLst>
              </p:cNvPr>
              <p:cNvCxnSpPr/>
              <p:nvPr/>
            </p:nvCxnSpPr>
            <p:spPr bwMode="auto">
              <a:xfrm rot="5400000" flipH="1" flipV="1">
                <a:off x="1469982" y="4220805"/>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8" name="连接符: 曲线 327">
                <a:extLst>
                  <a:ext uri="{FF2B5EF4-FFF2-40B4-BE49-F238E27FC236}">
                    <a16:creationId xmlns:a16="http://schemas.microsoft.com/office/drawing/2014/main" id="{144BD20B-4615-2527-F9D9-EDEE3AF30853}"/>
                  </a:ext>
                </a:extLst>
              </p:cNvPr>
              <p:cNvCxnSpPr/>
              <p:nvPr/>
            </p:nvCxnSpPr>
            <p:spPr bwMode="auto">
              <a:xfrm rot="5400000" flipH="1">
                <a:off x="1471125" y="417169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9" name="连接符: 曲线 328">
                <a:extLst>
                  <a:ext uri="{FF2B5EF4-FFF2-40B4-BE49-F238E27FC236}">
                    <a16:creationId xmlns:a16="http://schemas.microsoft.com/office/drawing/2014/main" id="{B703B603-CB8E-424C-9753-568B79A073D0}"/>
                  </a:ext>
                </a:extLst>
              </p:cNvPr>
              <p:cNvCxnSpPr/>
              <p:nvPr/>
            </p:nvCxnSpPr>
            <p:spPr bwMode="auto">
              <a:xfrm rot="5400000" flipH="1" flipV="1">
                <a:off x="1469984" y="411801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0" name="连接符: 曲线 329">
                <a:extLst>
                  <a:ext uri="{FF2B5EF4-FFF2-40B4-BE49-F238E27FC236}">
                    <a16:creationId xmlns:a16="http://schemas.microsoft.com/office/drawing/2014/main" id="{AB13FC6C-BBD0-8F82-288F-979CEB4B8467}"/>
                  </a:ext>
                </a:extLst>
              </p:cNvPr>
              <p:cNvCxnSpPr/>
              <p:nvPr/>
            </p:nvCxnSpPr>
            <p:spPr bwMode="auto">
              <a:xfrm rot="5400000" flipH="1">
                <a:off x="1469982" y="3247744"/>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1" name="连接符: 曲线 330">
                <a:extLst>
                  <a:ext uri="{FF2B5EF4-FFF2-40B4-BE49-F238E27FC236}">
                    <a16:creationId xmlns:a16="http://schemas.microsoft.com/office/drawing/2014/main" id="{84761442-0FC9-1D89-E945-89BF9ACAABD3}"/>
                  </a:ext>
                </a:extLst>
              </p:cNvPr>
              <p:cNvCxnSpPr/>
              <p:nvPr/>
            </p:nvCxnSpPr>
            <p:spPr bwMode="auto">
              <a:xfrm rot="5400000" flipH="1" flipV="1">
                <a:off x="1471125" y="319863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2" name="连接符: 曲线 331">
                <a:extLst>
                  <a:ext uri="{FF2B5EF4-FFF2-40B4-BE49-F238E27FC236}">
                    <a16:creationId xmlns:a16="http://schemas.microsoft.com/office/drawing/2014/main" id="{DEDA545C-0E31-BDF0-9309-85A46C475573}"/>
                  </a:ext>
                </a:extLst>
              </p:cNvPr>
              <p:cNvCxnSpPr/>
              <p:nvPr/>
            </p:nvCxnSpPr>
            <p:spPr bwMode="auto">
              <a:xfrm rot="5400000" flipH="1">
                <a:off x="1469984" y="31449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3" name="连接符: 曲线 332">
                <a:extLst>
                  <a:ext uri="{FF2B5EF4-FFF2-40B4-BE49-F238E27FC236}">
                    <a16:creationId xmlns:a16="http://schemas.microsoft.com/office/drawing/2014/main" id="{E7CCE321-F711-5EC2-5279-A3B9CB45D58A}"/>
                  </a:ext>
                </a:extLst>
              </p:cNvPr>
              <p:cNvCxnSpPr/>
              <p:nvPr/>
            </p:nvCxnSpPr>
            <p:spPr bwMode="auto">
              <a:xfrm rot="5400000" flipH="1" flipV="1">
                <a:off x="1471125" y="309584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4" name="连接符: 曲线 333">
                <a:extLst>
                  <a:ext uri="{FF2B5EF4-FFF2-40B4-BE49-F238E27FC236}">
                    <a16:creationId xmlns:a16="http://schemas.microsoft.com/office/drawing/2014/main" id="{E6DB9FDE-062F-CBC0-13FC-30794896FC1C}"/>
                  </a:ext>
                </a:extLst>
              </p:cNvPr>
              <p:cNvCxnSpPr/>
              <p:nvPr/>
            </p:nvCxnSpPr>
            <p:spPr bwMode="auto">
              <a:xfrm rot="5400000" flipH="1">
                <a:off x="1469984" y="518701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5" name="连接符: 曲线 334">
                <a:extLst>
                  <a:ext uri="{FF2B5EF4-FFF2-40B4-BE49-F238E27FC236}">
                    <a16:creationId xmlns:a16="http://schemas.microsoft.com/office/drawing/2014/main" id="{E2C2DEF3-F4F4-57D2-96CB-17DA52017790}"/>
                  </a:ext>
                </a:extLst>
              </p:cNvPr>
              <p:cNvCxnSpPr/>
              <p:nvPr/>
            </p:nvCxnSpPr>
            <p:spPr bwMode="auto">
              <a:xfrm rot="5400000" flipH="1" flipV="1">
                <a:off x="1471125" y="5137902"/>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6" name="连接符: 曲线 335">
                <a:extLst>
                  <a:ext uri="{FF2B5EF4-FFF2-40B4-BE49-F238E27FC236}">
                    <a16:creationId xmlns:a16="http://schemas.microsoft.com/office/drawing/2014/main" id="{92E5B6E6-7631-D1C9-B1C7-5923B00EAB00}"/>
                  </a:ext>
                </a:extLst>
              </p:cNvPr>
              <p:cNvCxnSpPr/>
              <p:nvPr/>
            </p:nvCxnSpPr>
            <p:spPr bwMode="auto">
              <a:xfrm rot="5400000" flipH="1">
                <a:off x="1469982" y="5084224"/>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7" name="连接符: 曲线 336">
                <a:extLst>
                  <a:ext uri="{FF2B5EF4-FFF2-40B4-BE49-F238E27FC236}">
                    <a16:creationId xmlns:a16="http://schemas.microsoft.com/office/drawing/2014/main" id="{BAE7603F-BB99-4C36-2B96-E298BAD69F0B}"/>
                  </a:ext>
                </a:extLst>
              </p:cNvPr>
              <p:cNvCxnSpPr/>
              <p:nvPr/>
            </p:nvCxnSpPr>
            <p:spPr bwMode="auto">
              <a:xfrm rot="5400000" flipH="1" flipV="1">
                <a:off x="1469984" y="50362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8" name="连接符: 曲线 337">
                <a:extLst>
                  <a:ext uri="{FF2B5EF4-FFF2-40B4-BE49-F238E27FC236}">
                    <a16:creationId xmlns:a16="http://schemas.microsoft.com/office/drawing/2014/main" id="{4C760BCA-4F3B-3534-2897-942C1398CDC2}"/>
                  </a:ext>
                </a:extLst>
              </p:cNvPr>
              <p:cNvCxnSpPr/>
              <p:nvPr/>
            </p:nvCxnSpPr>
            <p:spPr bwMode="auto">
              <a:xfrm rot="5400000" flipH="1">
                <a:off x="1469982" y="4983721"/>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9" name="连接符: 曲线 338">
                <a:extLst>
                  <a:ext uri="{FF2B5EF4-FFF2-40B4-BE49-F238E27FC236}">
                    <a16:creationId xmlns:a16="http://schemas.microsoft.com/office/drawing/2014/main" id="{B8615667-A1A0-9AD0-0515-367FC4B394AB}"/>
                  </a:ext>
                </a:extLst>
              </p:cNvPr>
              <p:cNvCxnSpPr/>
              <p:nvPr/>
            </p:nvCxnSpPr>
            <p:spPr bwMode="auto">
              <a:xfrm rot="5400000" flipH="1" flipV="1">
                <a:off x="1471125" y="493461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sp>
            <p:nvSpPr>
              <p:cNvPr id="340" name="等腰三角形 339">
                <a:extLst>
                  <a:ext uri="{FF2B5EF4-FFF2-40B4-BE49-F238E27FC236}">
                    <a16:creationId xmlns:a16="http://schemas.microsoft.com/office/drawing/2014/main" id="{E6BF7BDE-E3F5-2A92-1EEF-11880F107CB3}"/>
                  </a:ext>
                </a:extLst>
              </p:cNvPr>
              <p:cNvSpPr/>
              <p:nvPr/>
            </p:nvSpPr>
            <p:spPr>
              <a:xfrm>
                <a:off x="1463591" y="3006406"/>
                <a:ext cx="77145" cy="79658"/>
              </a:xfrm>
              <a:prstGeom prst="triangle">
                <a:avLst/>
              </a:prstGeom>
              <a:grpFill/>
              <a:ln>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grpSp>
          <p:nvGrpSpPr>
            <p:cNvPr id="254" name="组合 253">
              <a:extLst>
                <a:ext uri="{FF2B5EF4-FFF2-40B4-BE49-F238E27FC236}">
                  <a16:creationId xmlns:a16="http://schemas.microsoft.com/office/drawing/2014/main" id="{6D4C68E1-E0D2-1656-FFE4-C3500178093D}"/>
                </a:ext>
              </a:extLst>
            </p:cNvPr>
            <p:cNvGrpSpPr/>
            <p:nvPr/>
          </p:nvGrpSpPr>
          <p:grpSpPr>
            <a:xfrm rot="21233118" flipH="1">
              <a:off x="1932987" y="4376358"/>
              <a:ext cx="45719" cy="1040204"/>
              <a:chOff x="1463591" y="3006406"/>
              <a:chExt cx="77145" cy="2219936"/>
            </a:xfrm>
            <a:grpFill/>
          </p:grpSpPr>
          <p:cxnSp>
            <p:nvCxnSpPr>
              <p:cNvPr id="255" name="连接符: 曲线 254">
                <a:extLst>
                  <a:ext uri="{FF2B5EF4-FFF2-40B4-BE49-F238E27FC236}">
                    <a16:creationId xmlns:a16="http://schemas.microsoft.com/office/drawing/2014/main" id="{15C14231-60BF-38CF-EB29-878E13FDE53F}"/>
                  </a:ext>
                </a:extLst>
              </p:cNvPr>
              <p:cNvCxnSpPr/>
              <p:nvPr/>
            </p:nvCxnSpPr>
            <p:spPr bwMode="auto">
              <a:xfrm rot="5400000" flipH="1">
                <a:off x="1469982" y="4065481"/>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56" name="连接符: 曲线 255">
                <a:extLst>
                  <a:ext uri="{FF2B5EF4-FFF2-40B4-BE49-F238E27FC236}">
                    <a16:creationId xmlns:a16="http://schemas.microsoft.com/office/drawing/2014/main" id="{36342221-F5CB-2EDA-D3EF-5B9C90555BB7}"/>
                  </a:ext>
                </a:extLst>
              </p:cNvPr>
              <p:cNvCxnSpPr/>
              <p:nvPr/>
            </p:nvCxnSpPr>
            <p:spPr bwMode="auto">
              <a:xfrm rot="5400000" flipH="1" flipV="1">
                <a:off x="1471125" y="401637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57" name="连接符: 曲线 256">
                <a:extLst>
                  <a:ext uri="{FF2B5EF4-FFF2-40B4-BE49-F238E27FC236}">
                    <a16:creationId xmlns:a16="http://schemas.microsoft.com/office/drawing/2014/main" id="{F3613235-BF87-328A-816E-F555C8BD22A6}"/>
                  </a:ext>
                </a:extLst>
              </p:cNvPr>
              <p:cNvCxnSpPr/>
              <p:nvPr/>
            </p:nvCxnSpPr>
            <p:spPr bwMode="auto">
              <a:xfrm rot="5400000" flipH="1">
                <a:off x="1469984" y="396269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58" name="连接符: 曲线 257">
                <a:extLst>
                  <a:ext uri="{FF2B5EF4-FFF2-40B4-BE49-F238E27FC236}">
                    <a16:creationId xmlns:a16="http://schemas.microsoft.com/office/drawing/2014/main" id="{36124FC0-D109-232D-9831-615293DD268E}"/>
                  </a:ext>
                </a:extLst>
              </p:cNvPr>
              <p:cNvCxnSpPr/>
              <p:nvPr/>
            </p:nvCxnSpPr>
            <p:spPr bwMode="auto">
              <a:xfrm rot="5400000" flipH="1" flipV="1">
                <a:off x="1471125" y="391586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59" name="连接符: 曲线 258">
                <a:extLst>
                  <a:ext uri="{FF2B5EF4-FFF2-40B4-BE49-F238E27FC236}">
                    <a16:creationId xmlns:a16="http://schemas.microsoft.com/office/drawing/2014/main" id="{75C4E9E8-C235-CC9E-0F12-BE7E89C11746}"/>
                  </a:ext>
                </a:extLst>
              </p:cNvPr>
              <p:cNvCxnSpPr/>
              <p:nvPr/>
            </p:nvCxnSpPr>
            <p:spPr bwMode="auto">
              <a:xfrm rot="5400000" flipH="1">
                <a:off x="1469984" y="3862188"/>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0" name="连接符: 曲线 259">
                <a:extLst>
                  <a:ext uri="{FF2B5EF4-FFF2-40B4-BE49-F238E27FC236}">
                    <a16:creationId xmlns:a16="http://schemas.microsoft.com/office/drawing/2014/main" id="{1FF6EA09-3CBE-8966-4EBA-403E271162A5}"/>
                  </a:ext>
                </a:extLst>
              </p:cNvPr>
              <p:cNvCxnSpPr/>
              <p:nvPr/>
            </p:nvCxnSpPr>
            <p:spPr bwMode="auto">
              <a:xfrm rot="5400000" flipH="1" flipV="1">
                <a:off x="1471124" y="381307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1" name="连接符: 曲线 260">
                <a:extLst>
                  <a:ext uri="{FF2B5EF4-FFF2-40B4-BE49-F238E27FC236}">
                    <a16:creationId xmlns:a16="http://schemas.microsoft.com/office/drawing/2014/main" id="{BEE1A515-97EE-4FB6-9847-D440A648722A}"/>
                  </a:ext>
                </a:extLst>
              </p:cNvPr>
              <p:cNvCxnSpPr/>
              <p:nvPr/>
            </p:nvCxnSpPr>
            <p:spPr bwMode="auto">
              <a:xfrm rot="5400000" flipH="1">
                <a:off x="1469982" y="3759400"/>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2" name="连接符: 曲线 261">
                <a:extLst>
                  <a:ext uri="{FF2B5EF4-FFF2-40B4-BE49-F238E27FC236}">
                    <a16:creationId xmlns:a16="http://schemas.microsoft.com/office/drawing/2014/main" id="{56722B04-D6B2-FFED-11CB-820DA77F60D6}"/>
                  </a:ext>
                </a:extLst>
              </p:cNvPr>
              <p:cNvCxnSpPr/>
              <p:nvPr/>
            </p:nvCxnSpPr>
            <p:spPr bwMode="auto">
              <a:xfrm rot="5400000" flipH="1" flipV="1">
                <a:off x="1471125" y="371029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3" name="连接符: 曲线 262">
                <a:extLst>
                  <a:ext uri="{FF2B5EF4-FFF2-40B4-BE49-F238E27FC236}">
                    <a16:creationId xmlns:a16="http://schemas.microsoft.com/office/drawing/2014/main" id="{8B2FF623-ADF3-D1CA-E2D0-976D53556C9D}"/>
                  </a:ext>
                </a:extLst>
              </p:cNvPr>
              <p:cNvCxnSpPr/>
              <p:nvPr/>
            </p:nvCxnSpPr>
            <p:spPr bwMode="auto">
              <a:xfrm rot="5400000" flipH="1">
                <a:off x="1471125" y="3660039"/>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4" name="连接符: 曲线 263">
                <a:extLst>
                  <a:ext uri="{FF2B5EF4-FFF2-40B4-BE49-F238E27FC236}">
                    <a16:creationId xmlns:a16="http://schemas.microsoft.com/office/drawing/2014/main" id="{7D5C3DC1-BC4A-892B-D618-60F06BFEB715}"/>
                  </a:ext>
                </a:extLst>
              </p:cNvPr>
              <p:cNvCxnSpPr/>
              <p:nvPr/>
            </p:nvCxnSpPr>
            <p:spPr bwMode="auto">
              <a:xfrm rot="5400000" flipH="1" flipV="1">
                <a:off x="1469984" y="360636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5" name="连接符: 曲线 264">
                <a:extLst>
                  <a:ext uri="{FF2B5EF4-FFF2-40B4-BE49-F238E27FC236}">
                    <a16:creationId xmlns:a16="http://schemas.microsoft.com/office/drawing/2014/main" id="{F7E5599C-2F73-81B2-56EE-31BA8F84919B}"/>
                  </a:ext>
                </a:extLst>
              </p:cNvPr>
              <p:cNvCxnSpPr/>
              <p:nvPr/>
            </p:nvCxnSpPr>
            <p:spPr bwMode="auto">
              <a:xfrm rot="5400000" flipH="1">
                <a:off x="1471125" y="3557250"/>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6" name="连接符: 曲线 265">
                <a:extLst>
                  <a:ext uri="{FF2B5EF4-FFF2-40B4-BE49-F238E27FC236}">
                    <a16:creationId xmlns:a16="http://schemas.microsoft.com/office/drawing/2014/main" id="{C2080034-14FE-B3A8-F876-BBD60A12BF9B}"/>
                  </a:ext>
                </a:extLst>
              </p:cNvPr>
              <p:cNvCxnSpPr/>
              <p:nvPr/>
            </p:nvCxnSpPr>
            <p:spPr bwMode="auto">
              <a:xfrm rot="5400000" flipH="1" flipV="1">
                <a:off x="1469984" y="35058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7" name="连接符: 曲线 266">
                <a:extLst>
                  <a:ext uri="{FF2B5EF4-FFF2-40B4-BE49-F238E27FC236}">
                    <a16:creationId xmlns:a16="http://schemas.microsoft.com/office/drawing/2014/main" id="{887ED177-57C2-C56A-1AA8-392630822A77}"/>
                  </a:ext>
                </a:extLst>
              </p:cNvPr>
              <p:cNvCxnSpPr/>
              <p:nvPr/>
            </p:nvCxnSpPr>
            <p:spPr bwMode="auto">
              <a:xfrm rot="5400000" flipH="1">
                <a:off x="1471125" y="345674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8" name="连接符: 曲线 267">
                <a:extLst>
                  <a:ext uri="{FF2B5EF4-FFF2-40B4-BE49-F238E27FC236}">
                    <a16:creationId xmlns:a16="http://schemas.microsoft.com/office/drawing/2014/main" id="{6BE3A7E8-588E-9F3F-CB8F-2E779DFFBB4F}"/>
                  </a:ext>
                </a:extLst>
              </p:cNvPr>
              <p:cNvCxnSpPr/>
              <p:nvPr/>
            </p:nvCxnSpPr>
            <p:spPr bwMode="auto">
              <a:xfrm rot="5400000" flipH="1" flipV="1">
                <a:off x="1469982" y="3403068"/>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69" name="连接符: 曲线 268">
                <a:extLst>
                  <a:ext uri="{FF2B5EF4-FFF2-40B4-BE49-F238E27FC236}">
                    <a16:creationId xmlns:a16="http://schemas.microsoft.com/office/drawing/2014/main" id="{7F3A5B30-1C43-DBB2-F067-F84C622A0B7D}"/>
                  </a:ext>
                </a:extLst>
              </p:cNvPr>
              <p:cNvCxnSpPr/>
              <p:nvPr/>
            </p:nvCxnSpPr>
            <p:spPr bwMode="auto">
              <a:xfrm rot="5400000" flipH="1">
                <a:off x="1471125" y="3353959"/>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0" name="连接符: 曲线 269">
                <a:extLst>
                  <a:ext uri="{FF2B5EF4-FFF2-40B4-BE49-F238E27FC236}">
                    <a16:creationId xmlns:a16="http://schemas.microsoft.com/office/drawing/2014/main" id="{5AD68CEB-E502-8C7A-E6BE-A456CFB8563C}"/>
                  </a:ext>
                </a:extLst>
              </p:cNvPr>
              <p:cNvCxnSpPr/>
              <p:nvPr/>
            </p:nvCxnSpPr>
            <p:spPr bwMode="auto">
              <a:xfrm rot="5400000" flipH="1" flipV="1">
                <a:off x="1469984" y="330028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1" name="连接符: 曲线 270">
                <a:extLst>
                  <a:ext uri="{FF2B5EF4-FFF2-40B4-BE49-F238E27FC236}">
                    <a16:creationId xmlns:a16="http://schemas.microsoft.com/office/drawing/2014/main" id="{F87F6CD0-95C1-88D3-7708-4330A21F29DA}"/>
                  </a:ext>
                </a:extLst>
              </p:cNvPr>
              <p:cNvCxnSpPr/>
              <p:nvPr/>
            </p:nvCxnSpPr>
            <p:spPr bwMode="auto">
              <a:xfrm rot="5400000" flipH="1">
                <a:off x="1469982" y="4883217"/>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2" name="连接符: 曲线 271">
                <a:extLst>
                  <a:ext uri="{FF2B5EF4-FFF2-40B4-BE49-F238E27FC236}">
                    <a16:creationId xmlns:a16="http://schemas.microsoft.com/office/drawing/2014/main" id="{4ED4BAE6-738A-E3EF-964D-CD514A643AF1}"/>
                  </a:ext>
                </a:extLst>
              </p:cNvPr>
              <p:cNvCxnSpPr/>
              <p:nvPr/>
            </p:nvCxnSpPr>
            <p:spPr bwMode="auto">
              <a:xfrm rot="5400000" flipH="1" flipV="1">
                <a:off x="1471125" y="483410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3" name="连接符: 曲线 272">
                <a:extLst>
                  <a:ext uri="{FF2B5EF4-FFF2-40B4-BE49-F238E27FC236}">
                    <a16:creationId xmlns:a16="http://schemas.microsoft.com/office/drawing/2014/main" id="{473C36F2-9C4D-71BE-6449-A91EA73B351F}"/>
                  </a:ext>
                </a:extLst>
              </p:cNvPr>
              <p:cNvCxnSpPr/>
              <p:nvPr/>
            </p:nvCxnSpPr>
            <p:spPr bwMode="auto">
              <a:xfrm rot="5400000" flipH="1">
                <a:off x="1469984" y="4780428"/>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4" name="连接符: 曲线 273">
                <a:extLst>
                  <a:ext uri="{FF2B5EF4-FFF2-40B4-BE49-F238E27FC236}">
                    <a16:creationId xmlns:a16="http://schemas.microsoft.com/office/drawing/2014/main" id="{4C108D99-D139-D28B-4575-761DDB2525C8}"/>
                  </a:ext>
                </a:extLst>
              </p:cNvPr>
              <p:cNvCxnSpPr/>
              <p:nvPr/>
            </p:nvCxnSpPr>
            <p:spPr bwMode="auto">
              <a:xfrm rot="5400000" flipH="1" flipV="1">
                <a:off x="1471125" y="4733603"/>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5" name="连接符: 曲线 274">
                <a:extLst>
                  <a:ext uri="{FF2B5EF4-FFF2-40B4-BE49-F238E27FC236}">
                    <a16:creationId xmlns:a16="http://schemas.microsoft.com/office/drawing/2014/main" id="{10B2F9A9-B8E2-1967-245B-1740962F9491}"/>
                  </a:ext>
                </a:extLst>
              </p:cNvPr>
              <p:cNvCxnSpPr/>
              <p:nvPr/>
            </p:nvCxnSpPr>
            <p:spPr bwMode="auto">
              <a:xfrm rot="5400000" flipH="1">
                <a:off x="1469984" y="4679924"/>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6" name="连接符: 曲线 275">
                <a:extLst>
                  <a:ext uri="{FF2B5EF4-FFF2-40B4-BE49-F238E27FC236}">
                    <a16:creationId xmlns:a16="http://schemas.microsoft.com/office/drawing/2014/main" id="{63DDFA40-0212-A4C0-F921-CFDA6C7DE86C}"/>
                  </a:ext>
                </a:extLst>
              </p:cNvPr>
              <p:cNvCxnSpPr/>
              <p:nvPr/>
            </p:nvCxnSpPr>
            <p:spPr bwMode="auto">
              <a:xfrm rot="5400000" flipH="1" flipV="1">
                <a:off x="1471125" y="4630814"/>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7" name="连接符: 曲线 276">
                <a:extLst>
                  <a:ext uri="{FF2B5EF4-FFF2-40B4-BE49-F238E27FC236}">
                    <a16:creationId xmlns:a16="http://schemas.microsoft.com/office/drawing/2014/main" id="{F39B38D0-10B0-79F1-FAB2-503FDE158CF9}"/>
                  </a:ext>
                </a:extLst>
              </p:cNvPr>
              <p:cNvCxnSpPr/>
              <p:nvPr/>
            </p:nvCxnSpPr>
            <p:spPr bwMode="auto">
              <a:xfrm rot="5400000" flipH="1">
                <a:off x="1469982" y="4577137"/>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8" name="连接符: 曲线 277">
                <a:extLst>
                  <a:ext uri="{FF2B5EF4-FFF2-40B4-BE49-F238E27FC236}">
                    <a16:creationId xmlns:a16="http://schemas.microsoft.com/office/drawing/2014/main" id="{4F6DA2E4-F318-7CF0-F771-ABF84CB7BBBC}"/>
                  </a:ext>
                </a:extLst>
              </p:cNvPr>
              <p:cNvCxnSpPr/>
              <p:nvPr/>
            </p:nvCxnSpPr>
            <p:spPr bwMode="auto">
              <a:xfrm rot="5400000" flipH="1" flipV="1">
                <a:off x="1469984" y="4524600"/>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9" name="连接符: 曲线 278">
                <a:extLst>
                  <a:ext uri="{FF2B5EF4-FFF2-40B4-BE49-F238E27FC236}">
                    <a16:creationId xmlns:a16="http://schemas.microsoft.com/office/drawing/2014/main" id="{559CE0CB-2889-023E-10F6-8DEF47922922}"/>
                  </a:ext>
                </a:extLst>
              </p:cNvPr>
              <p:cNvCxnSpPr/>
              <p:nvPr/>
            </p:nvCxnSpPr>
            <p:spPr bwMode="auto">
              <a:xfrm rot="5400000" flipH="1">
                <a:off x="1471125" y="447777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0" name="连接符: 曲线 279">
                <a:extLst>
                  <a:ext uri="{FF2B5EF4-FFF2-40B4-BE49-F238E27FC236}">
                    <a16:creationId xmlns:a16="http://schemas.microsoft.com/office/drawing/2014/main" id="{549423CD-39F5-19B0-EEF3-70D441044305}"/>
                  </a:ext>
                </a:extLst>
              </p:cNvPr>
              <p:cNvCxnSpPr/>
              <p:nvPr/>
            </p:nvCxnSpPr>
            <p:spPr bwMode="auto">
              <a:xfrm rot="5400000" flipH="1" flipV="1">
                <a:off x="1469984" y="442409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1" name="连接符: 曲线 280">
                <a:extLst>
                  <a:ext uri="{FF2B5EF4-FFF2-40B4-BE49-F238E27FC236}">
                    <a16:creationId xmlns:a16="http://schemas.microsoft.com/office/drawing/2014/main" id="{42564CDB-5141-3E3F-2AAA-63B01CB26436}"/>
                  </a:ext>
                </a:extLst>
              </p:cNvPr>
              <p:cNvCxnSpPr/>
              <p:nvPr/>
            </p:nvCxnSpPr>
            <p:spPr bwMode="auto">
              <a:xfrm rot="5400000" flipH="1">
                <a:off x="1471125" y="4374987"/>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2" name="连接符: 曲线 281">
                <a:extLst>
                  <a:ext uri="{FF2B5EF4-FFF2-40B4-BE49-F238E27FC236}">
                    <a16:creationId xmlns:a16="http://schemas.microsoft.com/office/drawing/2014/main" id="{298AF45F-9A6D-D12E-03EA-0B1003CDDA1C}"/>
                  </a:ext>
                </a:extLst>
              </p:cNvPr>
              <p:cNvCxnSpPr/>
              <p:nvPr/>
            </p:nvCxnSpPr>
            <p:spPr bwMode="auto">
              <a:xfrm rot="5400000" flipH="1" flipV="1">
                <a:off x="1469984" y="432359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3" name="连接符: 曲线 282">
                <a:extLst>
                  <a:ext uri="{FF2B5EF4-FFF2-40B4-BE49-F238E27FC236}">
                    <a16:creationId xmlns:a16="http://schemas.microsoft.com/office/drawing/2014/main" id="{CA64DAAC-295B-FA9A-7BC7-37B953B730C1}"/>
                  </a:ext>
                </a:extLst>
              </p:cNvPr>
              <p:cNvCxnSpPr/>
              <p:nvPr/>
            </p:nvCxnSpPr>
            <p:spPr bwMode="auto">
              <a:xfrm rot="5400000" flipH="1">
                <a:off x="1471125" y="4274482"/>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4" name="连接符: 曲线 283">
                <a:extLst>
                  <a:ext uri="{FF2B5EF4-FFF2-40B4-BE49-F238E27FC236}">
                    <a16:creationId xmlns:a16="http://schemas.microsoft.com/office/drawing/2014/main" id="{92A52A1A-561E-BE9F-9CCB-9272E9832E57}"/>
                  </a:ext>
                </a:extLst>
              </p:cNvPr>
              <p:cNvCxnSpPr/>
              <p:nvPr/>
            </p:nvCxnSpPr>
            <p:spPr bwMode="auto">
              <a:xfrm rot="5400000" flipH="1" flipV="1">
                <a:off x="1469982" y="4220805"/>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5" name="连接符: 曲线 284">
                <a:extLst>
                  <a:ext uri="{FF2B5EF4-FFF2-40B4-BE49-F238E27FC236}">
                    <a16:creationId xmlns:a16="http://schemas.microsoft.com/office/drawing/2014/main" id="{04925010-F8B4-6FE8-34B7-B774CEF4AED3}"/>
                  </a:ext>
                </a:extLst>
              </p:cNvPr>
              <p:cNvCxnSpPr/>
              <p:nvPr/>
            </p:nvCxnSpPr>
            <p:spPr bwMode="auto">
              <a:xfrm rot="5400000" flipH="1">
                <a:off x="1471125" y="417169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6" name="连接符: 曲线 285">
                <a:extLst>
                  <a:ext uri="{FF2B5EF4-FFF2-40B4-BE49-F238E27FC236}">
                    <a16:creationId xmlns:a16="http://schemas.microsoft.com/office/drawing/2014/main" id="{517DE14A-C5AF-55A7-C10C-12188E0CF337}"/>
                  </a:ext>
                </a:extLst>
              </p:cNvPr>
              <p:cNvCxnSpPr/>
              <p:nvPr/>
            </p:nvCxnSpPr>
            <p:spPr bwMode="auto">
              <a:xfrm rot="5400000" flipH="1" flipV="1">
                <a:off x="1469984" y="411801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7" name="连接符: 曲线 286">
                <a:extLst>
                  <a:ext uri="{FF2B5EF4-FFF2-40B4-BE49-F238E27FC236}">
                    <a16:creationId xmlns:a16="http://schemas.microsoft.com/office/drawing/2014/main" id="{48E14A00-B832-8957-8DCF-DF94BB690263}"/>
                  </a:ext>
                </a:extLst>
              </p:cNvPr>
              <p:cNvCxnSpPr/>
              <p:nvPr/>
            </p:nvCxnSpPr>
            <p:spPr bwMode="auto">
              <a:xfrm rot="5400000" flipH="1">
                <a:off x="1469982" y="3247744"/>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8" name="连接符: 曲线 287">
                <a:extLst>
                  <a:ext uri="{FF2B5EF4-FFF2-40B4-BE49-F238E27FC236}">
                    <a16:creationId xmlns:a16="http://schemas.microsoft.com/office/drawing/2014/main" id="{AF0EB4B2-78C3-6596-DFA8-DAE19F245923}"/>
                  </a:ext>
                </a:extLst>
              </p:cNvPr>
              <p:cNvCxnSpPr/>
              <p:nvPr/>
            </p:nvCxnSpPr>
            <p:spPr bwMode="auto">
              <a:xfrm rot="5400000" flipH="1" flipV="1">
                <a:off x="1471125" y="3198635"/>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9" name="连接符: 曲线 288">
                <a:extLst>
                  <a:ext uri="{FF2B5EF4-FFF2-40B4-BE49-F238E27FC236}">
                    <a16:creationId xmlns:a16="http://schemas.microsoft.com/office/drawing/2014/main" id="{5EC8C69E-43BC-09DC-FE4D-3B0FB57F07F6}"/>
                  </a:ext>
                </a:extLst>
              </p:cNvPr>
              <p:cNvCxnSpPr/>
              <p:nvPr/>
            </p:nvCxnSpPr>
            <p:spPr bwMode="auto">
              <a:xfrm rot="5400000" flipH="1">
                <a:off x="1469984" y="31449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0" name="连接符: 曲线 289">
                <a:extLst>
                  <a:ext uri="{FF2B5EF4-FFF2-40B4-BE49-F238E27FC236}">
                    <a16:creationId xmlns:a16="http://schemas.microsoft.com/office/drawing/2014/main" id="{3F6207A3-39CA-E7CE-A94F-3EEAE03CD2E6}"/>
                  </a:ext>
                </a:extLst>
              </p:cNvPr>
              <p:cNvCxnSpPr/>
              <p:nvPr/>
            </p:nvCxnSpPr>
            <p:spPr bwMode="auto">
              <a:xfrm rot="5400000" flipH="1" flipV="1">
                <a:off x="1471125" y="3095846"/>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1" name="连接符: 曲线 290">
                <a:extLst>
                  <a:ext uri="{FF2B5EF4-FFF2-40B4-BE49-F238E27FC236}">
                    <a16:creationId xmlns:a16="http://schemas.microsoft.com/office/drawing/2014/main" id="{439AB7C6-DFE1-3570-393A-49DD7FF960E4}"/>
                  </a:ext>
                </a:extLst>
              </p:cNvPr>
              <p:cNvCxnSpPr/>
              <p:nvPr/>
            </p:nvCxnSpPr>
            <p:spPr bwMode="auto">
              <a:xfrm rot="5400000" flipH="1">
                <a:off x="1469984" y="5187012"/>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2" name="连接符: 曲线 291">
                <a:extLst>
                  <a:ext uri="{FF2B5EF4-FFF2-40B4-BE49-F238E27FC236}">
                    <a16:creationId xmlns:a16="http://schemas.microsoft.com/office/drawing/2014/main" id="{DF3C5B43-CEF6-216B-ECC5-8AF61E2A451A}"/>
                  </a:ext>
                </a:extLst>
              </p:cNvPr>
              <p:cNvCxnSpPr/>
              <p:nvPr/>
            </p:nvCxnSpPr>
            <p:spPr bwMode="auto">
              <a:xfrm rot="5400000" flipH="1" flipV="1">
                <a:off x="1471125" y="5137902"/>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3" name="连接符: 曲线 292">
                <a:extLst>
                  <a:ext uri="{FF2B5EF4-FFF2-40B4-BE49-F238E27FC236}">
                    <a16:creationId xmlns:a16="http://schemas.microsoft.com/office/drawing/2014/main" id="{02E38183-2805-3F0B-0594-978B256AF98A}"/>
                  </a:ext>
                </a:extLst>
              </p:cNvPr>
              <p:cNvCxnSpPr/>
              <p:nvPr/>
            </p:nvCxnSpPr>
            <p:spPr bwMode="auto">
              <a:xfrm rot="5400000" flipH="1">
                <a:off x="1469982" y="5084224"/>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4" name="连接符: 曲线 293">
                <a:extLst>
                  <a:ext uri="{FF2B5EF4-FFF2-40B4-BE49-F238E27FC236}">
                    <a16:creationId xmlns:a16="http://schemas.microsoft.com/office/drawing/2014/main" id="{72B60D7A-0F64-0400-6B01-9C19EC9BBC4B}"/>
                  </a:ext>
                </a:extLst>
              </p:cNvPr>
              <p:cNvCxnSpPr/>
              <p:nvPr/>
            </p:nvCxnSpPr>
            <p:spPr bwMode="auto">
              <a:xfrm rot="5400000" flipH="1" flipV="1">
                <a:off x="1469984" y="5036256"/>
                <a:ext cx="52535"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5" name="连接符: 曲线 294">
                <a:extLst>
                  <a:ext uri="{FF2B5EF4-FFF2-40B4-BE49-F238E27FC236}">
                    <a16:creationId xmlns:a16="http://schemas.microsoft.com/office/drawing/2014/main" id="{2AE45C33-4508-C92F-4D98-2402F5202D69}"/>
                  </a:ext>
                </a:extLst>
              </p:cNvPr>
              <p:cNvCxnSpPr/>
              <p:nvPr/>
            </p:nvCxnSpPr>
            <p:spPr bwMode="auto">
              <a:xfrm rot="5400000" flipH="1">
                <a:off x="1469982" y="4983721"/>
                <a:ext cx="52537"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6" name="连接符: 曲线 295">
                <a:extLst>
                  <a:ext uri="{FF2B5EF4-FFF2-40B4-BE49-F238E27FC236}">
                    <a16:creationId xmlns:a16="http://schemas.microsoft.com/office/drawing/2014/main" id="{62CC674C-1466-76A4-6F57-33E543EBAADD}"/>
                  </a:ext>
                </a:extLst>
              </p:cNvPr>
              <p:cNvCxnSpPr/>
              <p:nvPr/>
            </p:nvCxnSpPr>
            <p:spPr bwMode="auto">
              <a:xfrm rot="5400000" flipH="1" flipV="1">
                <a:off x="1471125" y="4934611"/>
                <a:ext cx="50252" cy="26125"/>
              </a:xfrm>
              <a:prstGeom prst="curvedConnector3">
                <a:avLst/>
              </a:prstGeom>
              <a:grpFill/>
              <a:ln w="12700">
                <a:solidFill>
                  <a:srgbClr val="C55A11"/>
                </a:solidFill>
              </a:ln>
            </p:spPr>
            <p:style>
              <a:lnRef idx="1">
                <a:schemeClr val="accent1"/>
              </a:lnRef>
              <a:fillRef idx="0">
                <a:schemeClr val="accent1"/>
              </a:fillRef>
              <a:effectRef idx="0">
                <a:schemeClr val="accent1"/>
              </a:effectRef>
              <a:fontRef idx="minor">
                <a:schemeClr val="tx1"/>
              </a:fontRef>
            </p:style>
          </p:cxnSp>
          <p:sp>
            <p:nvSpPr>
              <p:cNvPr id="297" name="等腰三角形 296">
                <a:extLst>
                  <a:ext uri="{FF2B5EF4-FFF2-40B4-BE49-F238E27FC236}">
                    <a16:creationId xmlns:a16="http://schemas.microsoft.com/office/drawing/2014/main" id="{8CA54529-BE8C-64AA-D349-A6B8459DD646}"/>
                  </a:ext>
                </a:extLst>
              </p:cNvPr>
              <p:cNvSpPr/>
              <p:nvPr/>
            </p:nvSpPr>
            <p:spPr>
              <a:xfrm>
                <a:off x="1463591" y="3006406"/>
                <a:ext cx="77145" cy="79658"/>
              </a:xfrm>
              <a:prstGeom prst="triangle">
                <a:avLst/>
              </a:prstGeom>
              <a:grpFill/>
              <a:ln>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grpSp>
      <p:sp>
        <p:nvSpPr>
          <p:cNvPr id="44" name="爆炸形: 8 pt  43">
            <a:extLst>
              <a:ext uri="{FF2B5EF4-FFF2-40B4-BE49-F238E27FC236}">
                <a16:creationId xmlns:a16="http://schemas.microsoft.com/office/drawing/2014/main" id="{0F846047-D80C-8981-A6F1-68C350240749}"/>
              </a:ext>
            </a:extLst>
          </p:cNvPr>
          <p:cNvSpPr/>
          <p:nvPr/>
        </p:nvSpPr>
        <p:spPr>
          <a:xfrm>
            <a:off x="9455186" y="2424047"/>
            <a:ext cx="113731" cy="136201"/>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nvGrpSpPr>
          <p:cNvPr id="47" name="组合 46">
            <a:extLst>
              <a:ext uri="{FF2B5EF4-FFF2-40B4-BE49-F238E27FC236}">
                <a16:creationId xmlns:a16="http://schemas.microsoft.com/office/drawing/2014/main" id="{4B4E962F-8D3A-E960-A5FC-756ACF00C6D7}"/>
              </a:ext>
            </a:extLst>
          </p:cNvPr>
          <p:cNvGrpSpPr/>
          <p:nvPr/>
        </p:nvGrpSpPr>
        <p:grpSpPr>
          <a:xfrm>
            <a:off x="8494885" y="3606208"/>
            <a:ext cx="188052" cy="183429"/>
            <a:chOff x="2034001" y="1528910"/>
            <a:chExt cx="498058" cy="542836"/>
          </a:xfrm>
        </p:grpSpPr>
        <p:sp>
          <p:nvSpPr>
            <p:cNvPr id="199" name="椭圆 198">
              <a:extLst>
                <a:ext uri="{FF2B5EF4-FFF2-40B4-BE49-F238E27FC236}">
                  <a16:creationId xmlns:a16="http://schemas.microsoft.com/office/drawing/2014/main" id="{F67E5A07-2FFE-1796-1338-24F8564C1D11}"/>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0" name="椭圆 199">
              <a:extLst>
                <a:ext uri="{FF2B5EF4-FFF2-40B4-BE49-F238E27FC236}">
                  <a16:creationId xmlns:a16="http://schemas.microsoft.com/office/drawing/2014/main" id="{0A0A96C1-3B6F-2C94-729A-E375B18D0ED9}"/>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1" name="椭圆 200">
              <a:extLst>
                <a:ext uri="{FF2B5EF4-FFF2-40B4-BE49-F238E27FC236}">
                  <a16:creationId xmlns:a16="http://schemas.microsoft.com/office/drawing/2014/main" id="{FC843F4D-A2ED-3E67-3DBD-6822E14F11D7}"/>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2" name="椭圆 201">
              <a:extLst>
                <a:ext uri="{FF2B5EF4-FFF2-40B4-BE49-F238E27FC236}">
                  <a16:creationId xmlns:a16="http://schemas.microsoft.com/office/drawing/2014/main" id="{800EF99F-83E3-2EEC-1C92-67AFB6F63BBE}"/>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3" name="椭圆 202">
              <a:extLst>
                <a:ext uri="{FF2B5EF4-FFF2-40B4-BE49-F238E27FC236}">
                  <a16:creationId xmlns:a16="http://schemas.microsoft.com/office/drawing/2014/main" id="{CB5D3464-D065-78E8-E32F-D1F9480B1CB3}"/>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4" name="椭圆 203">
              <a:extLst>
                <a:ext uri="{FF2B5EF4-FFF2-40B4-BE49-F238E27FC236}">
                  <a16:creationId xmlns:a16="http://schemas.microsoft.com/office/drawing/2014/main" id="{EDCF7DFD-E1C3-4A66-1609-1A242768E636}"/>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5" name="椭圆 204">
              <a:extLst>
                <a:ext uri="{FF2B5EF4-FFF2-40B4-BE49-F238E27FC236}">
                  <a16:creationId xmlns:a16="http://schemas.microsoft.com/office/drawing/2014/main" id="{B3B38512-C1A5-9FE8-96BA-DCE155F0BAA6}"/>
                </a:ext>
              </a:extLst>
            </p:cNvPr>
            <p:cNvSpPr/>
            <p:nvPr/>
          </p:nvSpPr>
          <p:spPr>
            <a:xfrm>
              <a:off x="2388059" y="1744240"/>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6" name="椭圆 205">
              <a:extLst>
                <a:ext uri="{FF2B5EF4-FFF2-40B4-BE49-F238E27FC236}">
                  <a16:creationId xmlns:a16="http://schemas.microsoft.com/office/drawing/2014/main" id="{03E9EFAD-DAB5-B5ED-4E68-64B0DC80276E}"/>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7" name="椭圆 206">
              <a:extLst>
                <a:ext uri="{FF2B5EF4-FFF2-40B4-BE49-F238E27FC236}">
                  <a16:creationId xmlns:a16="http://schemas.microsoft.com/office/drawing/2014/main" id="{F5FD732D-EE14-AB7C-00EF-62D46AE75AA9}"/>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8" name="椭圆 207">
              <a:extLst>
                <a:ext uri="{FF2B5EF4-FFF2-40B4-BE49-F238E27FC236}">
                  <a16:creationId xmlns:a16="http://schemas.microsoft.com/office/drawing/2014/main" id="{5B2DD23F-2E65-48C8-260F-FA0A1F1D4F0C}"/>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09" name="椭圆 208">
              <a:extLst>
                <a:ext uri="{FF2B5EF4-FFF2-40B4-BE49-F238E27FC236}">
                  <a16:creationId xmlns:a16="http://schemas.microsoft.com/office/drawing/2014/main" id="{C5AF4996-BF34-B841-C811-9568714556C3}"/>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0" name="椭圆 209">
              <a:extLst>
                <a:ext uri="{FF2B5EF4-FFF2-40B4-BE49-F238E27FC236}">
                  <a16:creationId xmlns:a16="http://schemas.microsoft.com/office/drawing/2014/main" id="{10BC27AB-976F-F877-45C1-294F8B1E49A4}"/>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1" name="椭圆 210">
              <a:extLst>
                <a:ext uri="{FF2B5EF4-FFF2-40B4-BE49-F238E27FC236}">
                  <a16:creationId xmlns:a16="http://schemas.microsoft.com/office/drawing/2014/main" id="{EB82D9C6-3500-8722-A645-9DE8BAA24B59}"/>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2" name="椭圆 211">
              <a:extLst>
                <a:ext uri="{FF2B5EF4-FFF2-40B4-BE49-F238E27FC236}">
                  <a16:creationId xmlns:a16="http://schemas.microsoft.com/office/drawing/2014/main" id="{698BAD58-1DC1-167F-CE4A-B8A8BE424EDA}"/>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3" name="椭圆 212">
              <a:extLst>
                <a:ext uri="{FF2B5EF4-FFF2-40B4-BE49-F238E27FC236}">
                  <a16:creationId xmlns:a16="http://schemas.microsoft.com/office/drawing/2014/main" id="{F3B3D39E-BF0E-828C-2054-D397880E7546}"/>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4" name="椭圆 213">
              <a:extLst>
                <a:ext uri="{FF2B5EF4-FFF2-40B4-BE49-F238E27FC236}">
                  <a16:creationId xmlns:a16="http://schemas.microsoft.com/office/drawing/2014/main" id="{150D694D-F340-4F12-CFEA-1B778D120FE0}"/>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5" name="椭圆 214">
              <a:extLst>
                <a:ext uri="{FF2B5EF4-FFF2-40B4-BE49-F238E27FC236}">
                  <a16:creationId xmlns:a16="http://schemas.microsoft.com/office/drawing/2014/main" id="{8CC69365-E7CE-FA1A-BE95-55E3D2BD4593}"/>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16" name="椭圆 215">
              <a:extLst>
                <a:ext uri="{FF2B5EF4-FFF2-40B4-BE49-F238E27FC236}">
                  <a16:creationId xmlns:a16="http://schemas.microsoft.com/office/drawing/2014/main" id="{9B24D0AA-823C-2114-B2CB-390FD05814F4}"/>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grpSp>
        <p:nvGrpSpPr>
          <p:cNvPr id="48" name="组合 47">
            <a:extLst>
              <a:ext uri="{FF2B5EF4-FFF2-40B4-BE49-F238E27FC236}">
                <a16:creationId xmlns:a16="http://schemas.microsoft.com/office/drawing/2014/main" id="{620F5282-C5BE-69A4-E7F9-169A9C3C5939}"/>
              </a:ext>
            </a:extLst>
          </p:cNvPr>
          <p:cNvGrpSpPr/>
          <p:nvPr/>
        </p:nvGrpSpPr>
        <p:grpSpPr>
          <a:xfrm>
            <a:off x="9332462" y="3583064"/>
            <a:ext cx="174597" cy="189674"/>
            <a:chOff x="2034001" y="1528910"/>
            <a:chExt cx="498058" cy="542836"/>
          </a:xfrm>
        </p:grpSpPr>
        <p:sp>
          <p:nvSpPr>
            <p:cNvPr id="181" name="椭圆 180">
              <a:extLst>
                <a:ext uri="{FF2B5EF4-FFF2-40B4-BE49-F238E27FC236}">
                  <a16:creationId xmlns:a16="http://schemas.microsoft.com/office/drawing/2014/main" id="{15636C57-9675-18EC-0C1E-7AAE33DDF58B}"/>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2" name="椭圆 181">
              <a:extLst>
                <a:ext uri="{FF2B5EF4-FFF2-40B4-BE49-F238E27FC236}">
                  <a16:creationId xmlns:a16="http://schemas.microsoft.com/office/drawing/2014/main" id="{B66CF6C8-DC56-92BA-F426-40A1BAF89F1C}"/>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3" name="椭圆 182">
              <a:extLst>
                <a:ext uri="{FF2B5EF4-FFF2-40B4-BE49-F238E27FC236}">
                  <a16:creationId xmlns:a16="http://schemas.microsoft.com/office/drawing/2014/main" id="{B5FC0EDF-5DA6-9454-9560-90275CB72037}"/>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4" name="椭圆 183">
              <a:extLst>
                <a:ext uri="{FF2B5EF4-FFF2-40B4-BE49-F238E27FC236}">
                  <a16:creationId xmlns:a16="http://schemas.microsoft.com/office/drawing/2014/main" id="{612216B7-DD9D-F34B-1151-3DCD3F879748}"/>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5" name="椭圆 184">
              <a:extLst>
                <a:ext uri="{FF2B5EF4-FFF2-40B4-BE49-F238E27FC236}">
                  <a16:creationId xmlns:a16="http://schemas.microsoft.com/office/drawing/2014/main" id="{A2AF38E0-4207-5D5A-A7F9-E94619097A10}"/>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6" name="椭圆 185">
              <a:extLst>
                <a:ext uri="{FF2B5EF4-FFF2-40B4-BE49-F238E27FC236}">
                  <a16:creationId xmlns:a16="http://schemas.microsoft.com/office/drawing/2014/main" id="{758D50CF-AD9F-7D38-74DD-73933A06F66E}"/>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7" name="椭圆 186">
              <a:extLst>
                <a:ext uri="{FF2B5EF4-FFF2-40B4-BE49-F238E27FC236}">
                  <a16:creationId xmlns:a16="http://schemas.microsoft.com/office/drawing/2014/main" id="{A95CEF21-DF4C-C906-3850-D34CE2E0BE71}"/>
                </a:ext>
              </a:extLst>
            </p:cNvPr>
            <p:cNvSpPr/>
            <p:nvPr/>
          </p:nvSpPr>
          <p:spPr>
            <a:xfrm>
              <a:off x="2388059" y="1744240"/>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8" name="椭圆 187">
              <a:extLst>
                <a:ext uri="{FF2B5EF4-FFF2-40B4-BE49-F238E27FC236}">
                  <a16:creationId xmlns:a16="http://schemas.microsoft.com/office/drawing/2014/main" id="{5E339F5F-E386-9EBE-C73E-FE7C2F4FEF84}"/>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89" name="椭圆 188">
              <a:extLst>
                <a:ext uri="{FF2B5EF4-FFF2-40B4-BE49-F238E27FC236}">
                  <a16:creationId xmlns:a16="http://schemas.microsoft.com/office/drawing/2014/main" id="{58F22D06-7386-E210-5498-C1670A548E61}"/>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0" name="椭圆 189">
              <a:extLst>
                <a:ext uri="{FF2B5EF4-FFF2-40B4-BE49-F238E27FC236}">
                  <a16:creationId xmlns:a16="http://schemas.microsoft.com/office/drawing/2014/main" id="{29FB0206-1B07-956B-79D8-D586A671CF86}"/>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1" name="椭圆 190">
              <a:extLst>
                <a:ext uri="{FF2B5EF4-FFF2-40B4-BE49-F238E27FC236}">
                  <a16:creationId xmlns:a16="http://schemas.microsoft.com/office/drawing/2014/main" id="{F8CD052E-3A5D-8EA7-61CB-AEC372F1E736}"/>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2" name="椭圆 191">
              <a:extLst>
                <a:ext uri="{FF2B5EF4-FFF2-40B4-BE49-F238E27FC236}">
                  <a16:creationId xmlns:a16="http://schemas.microsoft.com/office/drawing/2014/main" id="{CB361004-BDC9-ECE9-B34B-27ABFDCDA965}"/>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3" name="椭圆 192">
              <a:extLst>
                <a:ext uri="{FF2B5EF4-FFF2-40B4-BE49-F238E27FC236}">
                  <a16:creationId xmlns:a16="http://schemas.microsoft.com/office/drawing/2014/main" id="{AEF59AD9-A356-105F-5403-8AD7E9CA0645}"/>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4" name="椭圆 193">
              <a:extLst>
                <a:ext uri="{FF2B5EF4-FFF2-40B4-BE49-F238E27FC236}">
                  <a16:creationId xmlns:a16="http://schemas.microsoft.com/office/drawing/2014/main" id="{7C5CC7FA-29D6-F382-296E-4CE4ABE71C5E}"/>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5" name="椭圆 194">
              <a:extLst>
                <a:ext uri="{FF2B5EF4-FFF2-40B4-BE49-F238E27FC236}">
                  <a16:creationId xmlns:a16="http://schemas.microsoft.com/office/drawing/2014/main" id="{97C2A174-F4C5-EF24-E936-E593283177EC}"/>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6" name="椭圆 195">
              <a:extLst>
                <a:ext uri="{FF2B5EF4-FFF2-40B4-BE49-F238E27FC236}">
                  <a16:creationId xmlns:a16="http://schemas.microsoft.com/office/drawing/2014/main" id="{250834CE-DE52-B8D4-8EA7-25AA8705A2BA}"/>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7" name="椭圆 196">
              <a:extLst>
                <a:ext uri="{FF2B5EF4-FFF2-40B4-BE49-F238E27FC236}">
                  <a16:creationId xmlns:a16="http://schemas.microsoft.com/office/drawing/2014/main" id="{9CBA19ED-4B90-BCEC-8883-9EC34897E819}"/>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98" name="椭圆 197">
              <a:extLst>
                <a:ext uri="{FF2B5EF4-FFF2-40B4-BE49-F238E27FC236}">
                  <a16:creationId xmlns:a16="http://schemas.microsoft.com/office/drawing/2014/main" id="{016DE4C0-E818-FCD6-EEB4-CA8B7D4AF195}"/>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grpSp>
      <p:sp>
        <p:nvSpPr>
          <p:cNvPr id="56" name="文本框 55">
            <a:extLst>
              <a:ext uri="{FF2B5EF4-FFF2-40B4-BE49-F238E27FC236}">
                <a16:creationId xmlns:a16="http://schemas.microsoft.com/office/drawing/2014/main" id="{C8E459CF-E0B5-1AC2-F6E1-BC8F9726D238}"/>
              </a:ext>
            </a:extLst>
          </p:cNvPr>
          <p:cNvSpPr txBox="1"/>
          <p:nvPr/>
        </p:nvSpPr>
        <p:spPr>
          <a:xfrm>
            <a:off x="8665345" y="4134445"/>
            <a:ext cx="731522" cy="268215"/>
          </a:xfrm>
          <a:prstGeom prst="rect">
            <a:avLst/>
          </a:prstGeom>
          <a:noFill/>
        </p:spPr>
        <p:txBody>
          <a:bodyPr wrap="square" rtlCol="0">
            <a:spAutoFit/>
          </a:bodyPr>
          <a:lstStyle/>
          <a:p>
            <a:pPr marL="0" marR="0" lvl="0" indent="0" algn="l" defTabSz="871057" rtl="0" eaLnBrk="1" fontAlgn="auto" latinLnBrk="0" hangingPunct="1">
              <a:lnSpc>
                <a:spcPct val="100000"/>
              </a:lnSpc>
              <a:spcBef>
                <a:spcPts val="0"/>
              </a:spcBef>
              <a:spcAft>
                <a:spcPts val="0"/>
              </a:spcAft>
              <a:buClrTx/>
              <a:buSzTx/>
              <a:buFontTx/>
              <a:buNone/>
              <a:tabLst/>
              <a:defRPr/>
            </a:pPr>
            <a:r>
              <a:rPr kumimoji="0" lang="en-US" altLang="zh-CN"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511 keV</a:t>
            </a:r>
            <a:endParaRPr kumimoji="0" lang="zh-CN" altLang="en-US"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57" name="文本框 56">
            <a:extLst>
              <a:ext uri="{FF2B5EF4-FFF2-40B4-BE49-F238E27FC236}">
                <a16:creationId xmlns:a16="http://schemas.microsoft.com/office/drawing/2014/main" id="{5EA4165F-513F-DE7E-99BD-020F079968F4}"/>
              </a:ext>
            </a:extLst>
          </p:cNvPr>
          <p:cNvSpPr txBox="1"/>
          <p:nvPr/>
        </p:nvSpPr>
        <p:spPr>
          <a:xfrm>
            <a:off x="8787007" y="3043467"/>
            <a:ext cx="681214" cy="444096"/>
          </a:xfrm>
          <a:prstGeom prst="rect">
            <a:avLst/>
          </a:prstGeom>
          <a:noFill/>
        </p:spPr>
        <p:txBody>
          <a:bodyPr wrap="square" rtlCol="0">
            <a:spAutoFit/>
          </a:bodyPr>
          <a:lstStyle/>
          <a:p>
            <a:pPr marL="0" marR="0" lvl="0" indent="0" algn="l" defTabSz="871057" rtl="0" eaLnBrk="1" fontAlgn="auto" latinLnBrk="0" hangingPunct="1">
              <a:lnSpc>
                <a:spcPct val="100000"/>
              </a:lnSpc>
              <a:spcBef>
                <a:spcPts val="0"/>
              </a:spcBef>
              <a:spcAft>
                <a:spcPts val="0"/>
              </a:spcAft>
              <a:buClrTx/>
              <a:buSzTx/>
              <a:buFontTx/>
              <a:buNone/>
              <a:tabLst/>
              <a:defRPr/>
            </a:pPr>
            <a:r>
              <a:rPr kumimoji="0" lang="en-US" altLang="zh-CN"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511 keV</a:t>
            </a:r>
            <a:endParaRPr kumimoji="0" lang="zh-CN" altLang="en-US"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59" name="文本框 58">
            <a:extLst>
              <a:ext uri="{FF2B5EF4-FFF2-40B4-BE49-F238E27FC236}">
                <a16:creationId xmlns:a16="http://schemas.microsoft.com/office/drawing/2014/main" id="{81B1AF8B-8D03-66A4-48D8-C4DADAE0CABA}"/>
              </a:ext>
            </a:extLst>
          </p:cNvPr>
          <p:cNvSpPr txBox="1"/>
          <p:nvPr/>
        </p:nvSpPr>
        <p:spPr>
          <a:xfrm>
            <a:off x="7696952" y="6241937"/>
            <a:ext cx="2324488" cy="356251"/>
          </a:xfrm>
          <a:prstGeom prst="rect">
            <a:avLst/>
          </a:prstGeom>
          <a:noFill/>
        </p:spPr>
        <p:txBody>
          <a:bodyPr wrap="square" rtlCol="0">
            <a:spAutoFit/>
          </a:bodyPr>
          <a:lstStyle/>
          <a:p>
            <a:pPr marL="0" marR="0" lvl="0" indent="0" algn="ctr" defTabSz="871057" rtl="0" eaLnBrk="1" fontAlgn="auto" latinLnBrk="0" hangingPunct="1">
              <a:lnSpc>
                <a:spcPct val="100000"/>
              </a:lnSpc>
              <a:spcBef>
                <a:spcPts val="0"/>
              </a:spcBef>
              <a:spcAft>
                <a:spcPts val="0"/>
              </a:spcAft>
              <a:buClrTx/>
              <a:buSzTx/>
              <a:buFontTx/>
              <a:buNone/>
              <a:tabLst/>
              <a:defRPr/>
            </a:pPr>
            <a:r>
              <a:rPr kumimoji="0" lang="en-US" altLang="zh-CN" sz="1715"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PET&amp;SPECT</a:t>
            </a:r>
            <a:r>
              <a:rPr lang="zh-CN" altLang="en-US" sz="1715" dirty="0">
                <a:solidFill>
                  <a:prstClr val="black"/>
                </a:solidFill>
                <a:latin typeface="Arial" panose="020B0604020202020204" pitchFamily="34" charset="0"/>
                <a:ea typeface="微软雅黑" panose="020B0503020204020204" pitchFamily="34" charset="-122"/>
              </a:rPr>
              <a:t> </a:t>
            </a:r>
            <a:r>
              <a:rPr lang="en-US" altLang="zh-CN" sz="1715" dirty="0">
                <a:solidFill>
                  <a:prstClr val="black"/>
                </a:solidFill>
                <a:latin typeface="Arial" panose="020B0604020202020204" pitchFamily="34" charset="0"/>
                <a:ea typeface="微软雅黑" panose="020B0503020204020204" pitchFamily="34" charset="-122"/>
              </a:rPr>
              <a:t>imaging</a:t>
            </a:r>
            <a:endParaRPr kumimoji="0" lang="zh-CN" altLang="en-US" sz="1715"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62" name="文本框 61">
            <a:extLst>
              <a:ext uri="{FF2B5EF4-FFF2-40B4-BE49-F238E27FC236}">
                <a16:creationId xmlns:a16="http://schemas.microsoft.com/office/drawing/2014/main" id="{4D8958FD-C2B6-73FC-2A8F-C217CC5BDBE8}"/>
              </a:ext>
            </a:extLst>
          </p:cNvPr>
          <p:cNvSpPr txBox="1"/>
          <p:nvPr/>
        </p:nvSpPr>
        <p:spPr>
          <a:xfrm>
            <a:off x="8654427" y="3474399"/>
            <a:ext cx="753355" cy="488019"/>
          </a:xfrm>
          <a:prstGeom prst="rect">
            <a:avLst/>
          </a:prstGeom>
          <a:noFill/>
        </p:spPr>
        <p:txBody>
          <a:bodyPr wrap="square">
            <a:spAutoFit/>
          </a:bodyPr>
          <a:lstStyle/>
          <a:p>
            <a:pPr marL="0" marR="0" lvl="0" indent="0" algn="ctr" defTabSz="871057" rtl="0" eaLnBrk="1" fontAlgn="auto" latinLnBrk="0" hangingPunct="1">
              <a:lnSpc>
                <a:spcPct val="100000"/>
              </a:lnSpc>
              <a:spcBef>
                <a:spcPts val="0"/>
              </a:spcBef>
              <a:spcAft>
                <a:spcPts val="0"/>
              </a:spcAft>
              <a:buClrTx/>
              <a:buSzTx/>
              <a:buFontTx/>
              <a:buNone/>
              <a:tabLst/>
              <a:defRPr/>
            </a:pPr>
            <a:r>
              <a:rPr kumimoji="0" lang="en-US" altLang="zh-CN" sz="857"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PET</a:t>
            </a:r>
          </a:p>
          <a:p>
            <a:pPr marL="0" marR="0" lvl="0" indent="0" algn="ctr" defTabSz="871057" rtl="0" eaLnBrk="1" fontAlgn="auto" latinLnBrk="0" hangingPunct="1">
              <a:lnSpc>
                <a:spcPct val="100000"/>
              </a:lnSpc>
              <a:spcBef>
                <a:spcPts val="0"/>
              </a:spcBef>
              <a:spcAft>
                <a:spcPts val="0"/>
              </a:spcAft>
              <a:buClrTx/>
              <a:buSzTx/>
              <a:buFontTx/>
              <a:buNone/>
              <a:tabLst/>
              <a:defRPr/>
            </a:pPr>
            <a:r>
              <a:rPr kumimoji="0" lang="zh-CN" altLang="en-US" sz="857"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和</a:t>
            </a:r>
            <a:r>
              <a:rPr kumimoji="0" lang="en-US" altLang="zh-CN" sz="857"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SPECT</a:t>
            </a:r>
            <a:r>
              <a:rPr kumimoji="0" lang="zh-CN" altLang="en-US" sz="857"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核素共存</a:t>
            </a:r>
          </a:p>
        </p:txBody>
      </p:sp>
      <p:sp>
        <p:nvSpPr>
          <p:cNvPr id="65" name="文本框 64">
            <a:extLst>
              <a:ext uri="{FF2B5EF4-FFF2-40B4-BE49-F238E27FC236}">
                <a16:creationId xmlns:a16="http://schemas.microsoft.com/office/drawing/2014/main" id="{57F99B55-E1CB-F5AE-1DD6-B4D9834BE830}"/>
              </a:ext>
            </a:extLst>
          </p:cNvPr>
          <p:cNvSpPr txBox="1"/>
          <p:nvPr/>
        </p:nvSpPr>
        <p:spPr>
          <a:xfrm>
            <a:off x="7988713" y="3045296"/>
            <a:ext cx="681213" cy="444096"/>
          </a:xfrm>
          <a:prstGeom prst="rect">
            <a:avLst/>
          </a:prstGeom>
          <a:noFill/>
        </p:spPr>
        <p:txBody>
          <a:bodyPr wrap="square" rtlCol="0">
            <a:spAutoFit/>
          </a:bodyPr>
          <a:lstStyle/>
          <a:p>
            <a:pPr marL="0" marR="0" lvl="0" indent="0" algn="l" defTabSz="871057" rtl="0" eaLnBrk="1" fontAlgn="auto" latinLnBrk="0" hangingPunct="1">
              <a:lnSpc>
                <a:spcPct val="100000"/>
              </a:lnSpc>
              <a:spcBef>
                <a:spcPts val="0"/>
              </a:spcBef>
              <a:spcAft>
                <a:spcPts val="0"/>
              </a:spcAft>
              <a:buClrTx/>
              <a:buSzTx/>
              <a:buFontTx/>
              <a:buNone/>
              <a:tabLst/>
              <a:defRPr/>
            </a:pPr>
            <a:r>
              <a:rPr kumimoji="0" lang="en-US" altLang="zh-CN"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140 keV</a:t>
            </a:r>
            <a:endParaRPr kumimoji="0" lang="zh-CN" altLang="en-US" sz="1143"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66" name="爆炸形: 8 pt  65">
            <a:extLst>
              <a:ext uri="{FF2B5EF4-FFF2-40B4-BE49-F238E27FC236}">
                <a16:creationId xmlns:a16="http://schemas.microsoft.com/office/drawing/2014/main" id="{E2941C88-A488-6146-079A-7145497A8B7E}"/>
              </a:ext>
            </a:extLst>
          </p:cNvPr>
          <p:cNvSpPr/>
          <p:nvPr/>
        </p:nvSpPr>
        <p:spPr>
          <a:xfrm>
            <a:off x="9222160" y="5267019"/>
            <a:ext cx="113731" cy="136201"/>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472" name="文本框 471">
            <a:extLst>
              <a:ext uri="{FF2B5EF4-FFF2-40B4-BE49-F238E27FC236}">
                <a16:creationId xmlns:a16="http://schemas.microsoft.com/office/drawing/2014/main" id="{EF509971-1FE8-0CC6-2647-6121B74820BE}"/>
              </a:ext>
            </a:extLst>
          </p:cNvPr>
          <p:cNvSpPr txBox="1"/>
          <p:nvPr/>
        </p:nvSpPr>
        <p:spPr>
          <a:xfrm>
            <a:off x="9562712" y="3403192"/>
            <a:ext cx="2261374" cy="441146"/>
          </a:xfrm>
          <a:prstGeom prst="rect">
            <a:avLst/>
          </a:prstGeom>
          <a:noFill/>
        </p:spPr>
        <p:txBody>
          <a:bodyPr wrap="square" rtlCol="0">
            <a:spAutoFit/>
          </a:bodyPr>
          <a:lstStyle/>
          <a:p>
            <a:pPr marL="0" marR="0" lvl="0" indent="0" algn="ctr" defTabSz="435529" rtl="0" eaLnBrk="1" fontAlgn="auto" latinLnBrk="0" hangingPunct="1">
              <a:lnSpc>
                <a:spcPct val="150000"/>
              </a:lnSpc>
              <a:spcBef>
                <a:spcPts val="0"/>
              </a:spcBef>
              <a:spcAft>
                <a:spcPts val="0"/>
              </a:spcAft>
              <a:buClrTx/>
              <a:buSzTx/>
              <a:buFontTx/>
              <a:buNone/>
              <a:tabLst/>
              <a:defRPr/>
            </a:pPr>
            <a:r>
              <a:rPr kumimoji="0" lang="zh-CN" altLang="en-US" sz="1715"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新</a:t>
            </a:r>
            <a:r>
              <a:rPr lang="zh-CN" altLang="en-US" sz="1715" b="1" dirty="0">
                <a:solidFill>
                  <a:prstClr val="black"/>
                </a:solidFill>
                <a:latin typeface="Arial" panose="020B0604020202020204" pitchFamily="34" charset="0"/>
                <a:ea typeface="微软雅黑" panose="020B0503020204020204" pitchFamily="34" charset="-122"/>
              </a:rPr>
              <a:t>成像能力</a:t>
            </a:r>
            <a:endParaRPr kumimoji="0" lang="zh-CN" altLang="en-US" sz="1715"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cxnSp>
        <p:nvCxnSpPr>
          <p:cNvPr id="8" name="直接连接符 7">
            <a:extLst>
              <a:ext uri="{FF2B5EF4-FFF2-40B4-BE49-F238E27FC236}">
                <a16:creationId xmlns:a16="http://schemas.microsoft.com/office/drawing/2014/main" id="{3710D9D3-3E3D-7E8D-5D46-A8988642841B}"/>
              </a:ext>
            </a:extLst>
          </p:cNvPr>
          <p:cNvCxnSpPr/>
          <p:nvPr>
            <p:custDataLst>
              <p:tags r:id="rId3"/>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12" name="文本框 11">
            <a:extLst>
              <a:ext uri="{FF2B5EF4-FFF2-40B4-BE49-F238E27FC236}">
                <a16:creationId xmlns:a16="http://schemas.microsoft.com/office/drawing/2014/main" id="{C3124542-D23E-7BD8-34E9-1D0FA0F8E209}"/>
              </a:ext>
            </a:extLst>
          </p:cNvPr>
          <p:cNvSpPr txBox="1"/>
          <p:nvPr/>
        </p:nvSpPr>
        <p:spPr>
          <a:xfrm>
            <a:off x="-588492" y="-796797"/>
            <a:ext cx="43149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Zeng X,</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Gu Z</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r>
              <a:rPr kumimoji="0" lang="da-DK" altLang="zh-CN" sz="1800"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IEEE NSS/MIC</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2025</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11" name="文本框 10">
            <a:extLst>
              <a:ext uri="{FF2B5EF4-FFF2-40B4-BE49-F238E27FC236}">
                <a16:creationId xmlns:a16="http://schemas.microsoft.com/office/drawing/2014/main" id="{8BA3EDE1-E6DC-F9AB-B8F0-6C6BFA2AF99B}"/>
              </a:ext>
            </a:extLst>
          </p:cNvPr>
          <p:cNvSpPr txBox="1"/>
          <p:nvPr/>
        </p:nvSpPr>
        <p:spPr>
          <a:xfrm>
            <a:off x="12554706" y="2280034"/>
            <a:ext cx="3600680" cy="441146"/>
          </a:xfrm>
          <a:prstGeom prst="rect">
            <a:avLst/>
          </a:prstGeom>
          <a:noFill/>
        </p:spPr>
        <p:txBody>
          <a:bodyPr wrap="square" rtlCol="0">
            <a:spAutoFit/>
          </a:bodyPr>
          <a:lstStyle/>
          <a:p>
            <a:pPr marL="0" marR="0" lvl="0" indent="0" algn="ctr" defTabSz="435529" rtl="0" eaLnBrk="1" fontAlgn="auto" latinLnBrk="0" hangingPunct="1">
              <a:lnSpc>
                <a:spcPct val="150000"/>
              </a:lnSpc>
              <a:spcBef>
                <a:spcPts val="0"/>
              </a:spcBef>
              <a:spcAft>
                <a:spcPts val="0"/>
              </a:spcAft>
              <a:buClrTx/>
              <a:buSzTx/>
              <a:buFontTx/>
              <a:buNone/>
              <a:tabLst/>
              <a:defRPr/>
            </a:pPr>
            <a:r>
              <a:rPr kumimoji="0" lang="zh-CN" altLang="en-US" sz="1715"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同一探测器，两种探测能力</a:t>
            </a:r>
          </a:p>
        </p:txBody>
      </p:sp>
      <p:sp>
        <p:nvSpPr>
          <p:cNvPr id="5" name="文本框 4">
            <a:extLst>
              <a:ext uri="{FF2B5EF4-FFF2-40B4-BE49-F238E27FC236}">
                <a16:creationId xmlns:a16="http://schemas.microsoft.com/office/drawing/2014/main" id="{7F1F75A5-FC16-3985-81D7-9205087E9673}"/>
              </a:ext>
            </a:extLst>
          </p:cNvPr>
          <p:cNvSpPr txBox="1"/>
          <p:nvPr/>
        </p:nvSpPr>
        <p:spPr>
          <a:xfrm>
            <a:off x="737046" y="2969697"/>
            <a:ext cx="5954788" cy="400110"/>
          </a:xfrm>
          <a:prstGeom prst="rect">
            <a:avLst/>
          </a:prstGeom>
          <a:solidFill>
            <a:srgbClr val="F2F2F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事件筛选规则</a:t>
            </a:r>
            <a:endPar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aphicFrame>
        <p:nvGraphicFramePr>
          <p:cNvPr id="10" name="表格 9">
            <a:extLst>
              <a:ext uri="{FF2B5EF4-FFF2-40B4-BE49-F238E27FC236}">
                <a16:creationId xmlns:a16="http://schemas.microsoft.com/office/drawing/2014/main" id="{67C7E6E8-05D0-D8D7-2A45-E6EEC3DC71AE}"/>
              </a:ext>
            </a:extLst>
          </p:cNvPr>
          <p:cNvGraphicFramePr>
            <a:graphicFrameLocks noGrp="1"/>
          </p:cNvGraphicFramePr>
          <p:nvPr>
            <p:extLst>
              <p:ext uri="{D42A27DB-BD31-4B8C-83A1-F6EECF244321}">
                <p14:modId xmlns:p14="http://schemas.microsoft.com/office/powerpoint/2010/main" val="1873420716"/>
              </p:ext>
            </p:extLst>
          </p:nvPr>
        </p:nvGraphicFramePr>
        <p:xfrm>
          <a:off x="767585" y="3416734"/>
          <a:ext cx="6462618" cy="1463040"/>
        </p:xfrm>
        <a:graphic>
          <a:graphicData uri="http://schemas.openxmlformats.org/drawingml/2006/table">
            <a:tbl>
              <a:tblPr firstRow="1" bandRow="1">
                <a:tableStyleId>{5940675A-B579-460E-94D1-54222C63F5DA}</a:tableStyleId>
              </a:tblPr>
              <a:tblGrid>
                <a:gridCol w="1791559">
                  <a:extLst>
                    <a:ext uri="{9D8B030D-6E8A-4147-A177-3AD203B41FA5}">
                      <a16:colId xmlns:a16="http://schemas.microsoft.com/office/drawing/2014/main" val="1845560089"/>
                    </a:ext>
                  </a:extLst>
                </a:gridCol>
                <a:gridCol w="1600200">
                  <a:extLst>
                    <a:ext uri="{9D8B030D-6E8A-4147-A177-3AD203B41FA5}">
                      <a16:colId xmlns:a16="http://schemas.microsoft.com/office/drawing/2014/main" val="4110082518"/>
                    </a:ext>
                  </a:extLst>
                </a:gridCol>
                <a:gridCol w="3070859">
                  <a:extLst>
                    <a:ext uri="{9D8B030D-6E8A-4147-A177-3AD203B41FA5}">
                      <a16:colId xmlns:a16="http://schemas.microsoft.com/office/drawing/2014/main" val="165157123"/>
                    </a:ext>
                  </a:extLst>
                </a:gridCol>
              </a:tblGrid>
              <a:tr h="278960">
                <a:tc>
                  <a:txBody>
                    <a:bodyPr/>
                    <a:lstStyle/>
                    <a:p>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PET</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SPECT</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3945461"/>
                  </a:ext>
                </a:extLst>
              </a:tr>
              <a:tr h="278960">
                <a:tc>
                  <a:txBody>
                    <a:bodyPr/>
                    <a:lstStyle/>
                    <a:p>
                      <a:r>
                        <a:rPr lang="zh-CN" altLang="en-US" dirty="0">
                          <a:latin typeface="微软雅黑" panose="020B0503020204020204" pitchFamily="34" charset="-122"/>
                          <a:ea typeface="微软雅黑" panose="020B0503020204020204" pitchFamily="34" charset="-122"/>
                          <a:cs typeface="Arial" panose="020B0604020202020204" pitchFamily="34" charset="0"/>
                        </a:rPr>
                        <a:t>时间窗</a:t>
                      </a:r>
                    </a:p>
                  </a:txBody>
                  <a:tcPr/>
                </a:tc>
                <a:tc>
                  <a:txBody>
                    <a:bodyPr/>
                    <a:lstStyle/>
                    <a:p>
                      <a:r>
                        <a:rPr lang="en-US" altLang="zh-CN" dirty="0">
                          <a:latin typeface="Arial" panose="020B0604020202020204" pitchFamily="34" charset="0"/>
                          <a:cs typeface="Arial" panose="020B0604020202020204" pitchFamily="34" charset="0"/>
                        </a:rPr>
                        <a:t>10 ns</a:t>
                      </a:r>
                      <a:endParaRPr lang="zh-CN" altLang="en-US" dirty="0">
                        <a:latin typeface="Arial" panose="020B0604020202020204" pitchFamily="34" charset="0"/>
                        <a:cs typeface="Arial" panose="020B0604020202020204" pitchFamily="34" charset="0"/>
                      </a:endParaRPr>
                    </a:p>
                  </a:txBody>
                  <a:tcPr/>
                </a:tc>
                <a:tc>
                  <a:txBody>
                    <a:bodyPr/>
                    <a:lstStyle/>
                    <a:p>
                      <a:r>
                        <a:rPr lang="zh-CN" altLang="en-US" b="1" dirty="0">
                          <a:solidFill>
                            <a:srgbClr val="FF0000"/>
                          </a:solidFill>
                          <a:latin typeface="Arial" panose="020B0604020202020204" pitchFamily="34" charset="0"/>
                          <a:cs typeface="Arial" panose="020B0604020202020204" pitchFamily="34" charset="0"/>
                        </a:rPr>
                        <a:t>反符合筛选</a:t>
                      </a:r>
                    </a:p>
                  </a:txBody>
                  <a:tcPr/>
                </a:tc>
                <a:extLst>
                  <a:ext uri="{0D108BD9-81ED-4DB2-BD59-A6C34878D82A}">
                    <a16:rowId xmlns:a16="http://schemas.microsoft.com/office/drawing/2014/main" val="2883322020"/>
                  </a:ext>
                </a:extLst>
              </a:tr>
              <a:tr h="278960">
                <a:tc>
                  <a:txBody>
                    <a:bodyPr/>
                    <a:lstStyle/>
                    <a:p>
                      <a:r>
                        <a:rPr lang="zh-CN" altLang="en-US" dirty="0">
                          <a:latin typeface="微软雅黑" panose="020B0503020204020204" pitchFamily="34" charset="-122"/>
                          <a:ea typeface="微软雅黑" panose="020B0503020204020204" pitchFamily="34" charset="-122"/>
                          <a:cs typeface="Arial" panose="020B0604020202020204" pitchFamily="34" charset="0"/>
                        </a:rPr>
                        <a:t>能量窗</a:t>
                      </a:r>
                    </a:p>
                  </a:txBody>
                  <a:tcPr/>
                </a:tc>
                <a:tc>
                  <a:txBody>
                    <a:bodyPr/>
                    <a:lstStyle/>
                    <a:p>
                      <a:r>
                        <a:rPr lang="en-US" altLang="zh-CN" dirty="0">
                          <a:latin typeface="Arial" panose="020B0604020202020204" pitchFamily="34" charset="0"/>
                          <a:cs typeface="Arial" panose="020B0604020202020204" pitchFamily="34" charset="0"/>
                        </a:rPr>
                        <a:t>511 keV</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140 keV (</a:t>
                      </a:r>
                      <a:r>
                        <a:rPr lang="en-US" altLang="zh-CN" baseline="30000" dirty="0">
                          <a:latin typeface="Arial" panose="020B0604020202020204" pitchFamily="34" charset="0"/>
                          <a:cs typeface="Arial" panose="020B0604020202020204" pitchFamily="34" charset="0"/>
                        </a:rPr>
                        <a:t>99m</a:t>
                      </a:r>
                      <a:r>
                        <a:rPr lang="en-US" altLang="zh-CN" dirty="0">
                          <a:latin typeface="Arial" panose="020B0604020202020204" pitchFamily="34" charset="0"/>
                          <a:cs typeface="Arial" panose="020B0604020202020204" pitchFamily="34" charset="0"/>
                        </a:rPr>
                        <a:t>Tc)</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29641668"/>
                  </a:ext>
                </a:extLst>
              </a:tr>
              <a:tr h="278960">
                <a:tc>
                  <a:txBody>
                    <a:bodyPr/>
                    <a:lstStyle/>
                    <a:p>
                      <a:r>
                        <a:rPr lang="zh-CN" altLang="en-US" dirty="0">
                          <a:latin typeface="微软雅黑" panose="020B0503020204020204" pitchFamily="34" charset="-122"/>
                          <a:ea typeface="微软雅黑" panose="020B0503020204020204" pitchFamily="34" charset="-122"/>
                          <a:cs typeface="Arial" panose="020B0604020202020204" pitchFamily="34" charset="0"/>
                        </a:rPr>
                        <a:t>区域</a:t>
                      </a:r>
                    </a:p>
                  </a:txBody>
                  <a:tcPr/>
                </a:tc>
                <a:tc>
                  <a:txBody>
                    <a:bodyPr/>
                    <a:lstStyle/>
                    <a:p>
                      <a:r>
                        <a:rPr lang="en-US" altLang="zh-CN" dirty="0">
                          <a:latin typeface="Arial" panose="020B0604020202020204" pitchFamily="34" charset="0"/>
                          <a:cs typeface="Arial" panose="020B0604020202020204" pitchFamily="34" charset="0"/>
                        </a:rPr>
                        <a:t>SCV, SD</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b="1" dirty="0">
                          <a:solidFill>
                            <a:srgbClr val="FF0000"/>
                          </a:solidFill>
                          <a:latin typeface="Arial" panose="020B0604020202020204" pitchFamily="34" charset="0"/>
                          <a:cs typeface="Arial" panose="020B0604020202020204" pitchFamily="34" charset="0"/>
                        </a:rPr>
                        <a:t>SD</a:t>
                      </a:r>
                      <a:endParaRPr lang="zh-CN" altLang="en-US" b="1"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97554665"/>
                  </a:ext>
                </a:extLst>
              </a:tr>
            </a:tbl>
          </a:graphicData>
        </a:graphic>
      </p:graphicFrame>
    </p:spTree>
    <p:extLst>
      <p:ext uri="{BB962C8B-B14F-4D97-AF65-F5344CB8AC3E}">
        <p14:creationId xmlns:p14="http://schemas.microsoft.com/office/powerpoint/2010/main" val="2804861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3F96-C058-5369-2AE5-9F90A68CAA53}"/>
            </a:ext>
          </a:extLst>
        </p:cNvPr>
        <p:cNvGrpSpPr/>
        <p:nvPr/>
      </p:nvGrpSpPr>
      <p:grpSpPr>
        <a:xfrm>
          <a:off x="0" y="0"/>
          <a:ext cx="0" cy="0"/>
          <a:chOff x="0" y="0"/>
          <a:chExt cx="0" cy="0"/>
        </a:xfrm>
      </p:grpSpPr>
      <p:grpSp>
        <p:nvGrpSpPr>
          <p:cNvPr id="4" name="组合 3">
            <a:extLst>
              <a:ext uri="{FF2B5EF4-FFF2-40B4-BE49-F238E27FC236}">
                <a16:creationId xmlns:a16="http://schemas.microsoft.com/office/drawing/2014/main" id="{E3E7D3B4-D401-BF2F-2C41-C1727BD1CABB}"/>
              </a:ext>
            </a:extLst>
          </p:cNvPr>
          <p:cNvGrpSpPr/>
          <p:nvPr/>
        </p:nvGrpSpPr>
        <p:grpSpPr>
          <a:xfrm>
            <a:off x="790570" y="1461854"/>
            <a:ext cx="3144843" cy="3404884"/>
            <a:chOff x="10707377" y="1058883"/>
            <a:chExt cx="4221315" cy="4777995"/>
          </a:xfrm>
        </p:grpSpPr>
        <p:pic>
          <p:nvPicPr>
            <p:cNvPr id="6" name="图片 5">
              <a:extLst>
                <a:ext uri="{FF2B5EF4-FFF2-40B4-BE49-F238E27FC236}">
                  <a16:creationId xmlns:a16="http://schemas.microsoft.com/office/drawing/2014/main" id="{663066DF-AA65-DE3D-5AD8-A225F48BE8E5}"/>
                </a:ext>
              </a:extLst>
            </p:cNvPr>
            <p:cNvPicPr>
              <a:picLocks noChangeAspect="1"/>
            </p:cNvPicPr>
            <p:nvPr/>
          </p:nvPicPr>
          <p:blipFill>
            <a:blip r:embed="rId3">
              <a:extLst>
                <a:ext uri="{28A0092B-C50C-407E-A947-70E740481C1C}">
                  <a14:useLocalDpi xmlns:a14="http://schemas.microsoft.com/office/drawing/2010/main" val="0"/>
                </a:ext>
              </a:extLst>
            </a:blip>
            <a:srcRect l="11070" t="6288" r="13893" b="5048"/>
            <a:stretch>
              <a:fillRect/>
            </a:stretch>
          </p:blipFill>
          <p:spPr>
            <a:xfrm>
              <a:off x="10707377" y="1058883"/>
              <a:ext cx="4221315" cy="4777995"/>
            </a:xfrm>
            <a:prstGeom prst="rect">
              <a:avLst/>
            </a:prstGeom>
          </p:spPr>
        </p:pic>
        <p:sp>
          <p:nvSpPr>
            <p:cNvPr id="7" name="文本框 6">
              <a:extLst>
                <a:ext uri="{FF2B5EF4-FFF2-40B4-BE49-F238E27FC236}">
                  <a16:creationId xmlns:a16="http://schemas.microsoft.com/office/drawing/2014/main" id="{0001C54D-382F-AF9B-A272-28AEB2EEA6A3}"/>
                </a:ext>
              </a:extLst>
            </p:cNvPr>
            <p:cNvSpPr txBox="1"/>
            <p:nvPr/>
          </p:nvSpPr>
          <p:spPr>
            <a:xfrm>
              <a:off x="11251936" y="3323320"/>
              <a:ext cx="1566098" cy="82060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7 μCi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F</a:t>
              </a:r>
            </a:p>
          </p:txBody>
        </p:sp>
        <p:sp>
          <p:nvSpPr>
            <p:cNvPr id="8" name="文本框 7">
              <a:extLst>
                <a:ext uri="{FF2B5EF4-FFF2-40B4-BE49-F238E27FC236}">
                  <a16:creationId xmlns:a16="http://schemas.microsoft.com/office/drawing/2014/main" id="{CBD2B3F4-BEF6-E7E7-9F02-B03FDB52DF59}"/>
                </a:ext>
              </a:extLst>
            </p:cNvPr>
            <p:cNvSpPr txBox="1"/>
            <p:nvPr/>
          </p:nvSpPr>
          <p:spPr>
            <a:xfrm>
              <a:off x="12875355" y="3343442"/>
              <a:ext cx="1566098" cy="82060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4</a:t>
              </a:r>
              <a:r>
                <a:rPr kumimoji="0" lang="el-GR"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0 μ</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Ci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Tc</a:t>
              </a:r>
            </a:p>
          </p:txBody>
        </p:sp>
      </p:grpSp>
      <p:sp>
        <p:nvSpPr>
          <p:cNvPr id="5" name="标题 1">
            <a:extLst>
              <a:ext uri="{FF2B5EF4-FFF2-40B4-BE49-F238E27FC236}">
                <a16:creationId xmlns:a16="http://schemas.microsoft.com/office/drawing/2014/main" id="{EB44F95E-956B-5622-752D-1ECECD035847}"/>
              </a:ext>
            </a:extLst>
          </p:cNvPr>
          <p:cNvSpPr>
            <a:spLocks noGrp="1"/>
          </p:cNvSpPr>
          <p:nvPr>
            <p:ph type="title"/>
          </p:nvPr>
        </p:nvSpPr>
        <p:spPr>
          <a:xfrm>
            <a:off x="2861242" y="126257"/>
            <a:ext cx="8006608" cy="674689"/>
          </a:xfrm>
        </p:spPr>
        <p:txBody>
          <a:bodyPr>
            <a:normAutofit/>
          </a:bodyPr>
          <a:lstStyle/>
          <a:p>
            <a:pPr lvl="0" algn="ctr" defTabSz="435529">
              <a:lnSpc>
                <a:spcPct val="100000"/>
              </a:lnSpc>
              <a:spcBef>
                <a:spcPts val="0"/>
              </a:spcBef>
              <a:defRPr/>
            </a:pPr>
            <a:r>
              <a:rPr lang="en-US" altLang="zh-CN" sz="3200" b="1" dirty="0">
                <a:solidFill>
                  <a:srgbClr val="002060"/>
                </a:solidFill>
                <a:ea typeface="微软雅黑" panose="020B0503020204020204" pitchFamily="34" charset="-122"/>
              </a:rPr>
              <a:t>PET &amp; SPECT</a:t>
            </a:r>
            <a:r>
              <a:rPr lang="zh-CN" altLang="en-US" sz="3200" b="1" dirty="0">
                <a:solidFill>
                  <a:srgbClr val="002060"/>
                </a:solidFill>
                <a:ea typeface="微软雅黑" panose="020B0503020204020204" pitchFamily="34" charset="-122"/>
              </a:rPr>
              <a:t>同时成像</a:t>
            </a:r>
          </a:p>
        </p:txBody>
      </p:sp>
      <p:sp>
        <p:nvSpPr>
          <p:cNvPr id="3" name="灯片编号占位符 2">
            <a:extLst>
              <a:ext uri="{FF2B5EF4-FFF2-40B4-BE49-F238E27FC236}">
                <a16:creationId xmlns:a16="http://schemas.microsoft.com/office/drawing/2014/main" id="{2E86C241-062A-415B-2D75-F9BA998670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pic>
        <p:nvPicPr>
          <p:cNvPr id="10" name="图片 9">
            <a:extLst>
              <a:ext uri="{FF2B5EF4-FFF2-40B4-BE49-F238E27FC236}">
                <a16:creationId xmlns:a16="http://schemas.microsoft.com/office/drawing/2014/main" id="{2379AA6C-9072-0811-FB14-714951BDB7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83317" y="929391"/>
            <a:ext cx="5200233" cy="1870383"/>
          </a:xfrm>
          <a:prstGeom prst="rect">
            <a:avLst/>
          </a:prstGeom>
        </p:spPr>
      </p:pic>
      <p:pic>
        <p:nvPicPr>
          <p:cNvPr id="12" name="图片 11">
            <a:extLst>
              <a:ext uri="{FF2B5EF4-FFF2-40B4-BE49-F238E27FC236}">
                <a16:creationId xmlns:a16="http://schemas.microsoft.com/office/drawing/2014/main" id="{66161380-F441-8B43-456A-32165F11416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95816" y="2915570"/>
            <a:ext cx="5162204" cy="1856705"/>
          </a:xfrm>
          <a:prstGeom prst="rect">
            <a:avLst/>
          </a:prstGeom>
        </p:spPr>
      </p:pic>
      <p:pic>
        <p:nvPicPr>
          <p:cNvPr id="14" name="图片 13">
            <a:extLst>
              <a:ext uri="{FF2B5EF4-FFF2-40B4-BE49-F238E27FC236}">
                <a16:creationId xmlns:a16="http://schemas.microsoft.com/office/drawing/2014/main" id="{A09F4C6A-7A77-16C9-19B3-E307296F787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414012" y="4874276"/>
            <a:ext cx="5138845" cy="1855305"/>
          </a:xfrm>
          <a:prstGeom prst="rect">
            <a:avLst/>
          </a:prstGeom>
        </p:spPr>
      </p:pic>
      <p:sp>
        <p:nvSpPr>
          <p:cNvPr id="15" name="文本框 14">
            <a:extLst>
              <a:ext uri="{FF2B5EF4-FFF2-40B4-BE49-F238E27FC236}">
                <a16:creationId xmlns:a16="http://schemas.microsoft.com/office/drawing/2014/main" id="{B53B3C2C-480F-3CC1-3FB5-696B092E6B33}"/>
              </a:ext>
            </a:extLst>
          </p:cNvPr>
          <p:cNvSpPr txBox="1"/>
          <p:nvPr/>
        </p:nvSpPr>
        <p:spPr>
          <a:xfrm>
            <a:off x="4541290" y="1792733"/>
            <a:ext cx="1647902" cy="338554"/>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1B9AF132-4DD7-283F-FB31-BDC4EC77E879}"/>
              </a:ext>
            </a:extLst>
          </p:cNvPr>
          <p:cNvSpPr txBox="1"/>
          <p:nvPr/>
        </p:nvSpPr>
        <p:spPr>
          <a:xfrm>
            <a:off x="4541290" y="3833256"/>
            <a:ext cx="1647902" cy="338554"/>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 </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8" name="文本框 17">
            <a:extLst>
              <a:ext uri="{FF2B5EF4-FFF2-40B4-BE49-F238E27FC236}">
                <a16:creationId xmlns:a16="http://schemas.microsoft.com/office/drawing/2014/main" id="{A587F6E3-F4EB-2D64-F17F-186E324A03FF}"/>
              </a:ext>
            </a:extLst>
          </p:cNvPr>
          <p:cNvSpPr txBox="1"/>
          <p:nvPr/>
        </p:nvSpPr>
        <p:spPr>
          <a:xfrm>
            <a:off x="4564673" y="5085216"/>
            <a:ext cx="1647902" cy="584775"/>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PET&amp;SPECT </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0" name="文本框 19">
            <a:extLst>
              <a:ext uri="{FF2B5EF4-FFF2-40B4-BE49-F238E27FC236}">
                <a16:creationId xmlns:a16="http://schemas.microsoft.com/office/drawing/2014/main" id="{E6AB0AC1-5F70-8B32-39D4-E73775473CFC}"/>
              </a:ext>
            </a:extLst>
          </p:cNvPr>
          <p:cNvSpPr txBox="1"/>
          <p:nvPr/>
        </p:nvSpPr>
        <p:spPr>
          <a:xfrm>
            <a:off x="6428152" y="2740048"/>
            <a:ext cx="5110565" cy="373628"/>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MLEM  (2 </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次迭代</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10 </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个子集</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体素大小：</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 mm)</a:t>
            </a:r>
          </a:p>
        </p:txBody>
      </p:sp>
      <p:sp>
        <p:nvSpPr>
          <p:cNvPr id="22" name="文本框 21">
            <a:extLst>
              <a:ext uri="{FF2B5EF4-FFF2-40B4-BE49-F238E27FC236}">
                <a16:creationId xmlns:a16="http://schemas.microsoft.com/office/drawing/2014/main" id="{0BD1A975-0005-2D8C-9E6D-4C2236F9B6E6}"/>
              </a:ext>
            </a:extLst>
          </p:cNvPr>
          <p:cNvSpPr txBox="1"/>
          <p:nvPr/>
        </p:nvSpPr>
        <p:spPr>
          <a:xfrm>
            <a:off x="6427434" y="4645379"/>
            <a:ext cx="5112000" cy="373628"/>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OSEM (2 </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次迭代</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10 </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个子集</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体素大小</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:0.4 mm)</a:t>
            </a:r>
          </a:p>
        </p:txBody>
      </p:sp>
      <p:sp>
        <p:nvSpPr>
          <p:cNvPr id="23" name="椭圆 22">
            <a:extLst>
              <a:ext uri="{FF2B5EF4-FFF2-40B4-BE49-F238E27FC236}">
                <a16:creationId xmlns:a16="http://schemas.microsoft.com/office/drawing/2014/main" id="{425C30FB-A9AF-E7C7-F106-DE6CFE23AD2E}"/>
              </a:ext>
            </a:extLst>
          </p:cNvPr>
          <p:cNvSpPr/>
          <p:nvPr/>
        </p:nvSpPr>
        <p:spPr>
          <a:xfrm>
            <a:off x="7365222" y="1745586"/>
            <a:ext cx="412621" cy="4115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4" name="文本框 23">
            <a:extLst>
              <a:ext uri="{FF2B5EF4-FFF2-40B4-BE49-F238E27FC236}">
                <a16:creationId xmlns:a16="http://schemas.microsoft.com/office/drawing/2014/main" id="{9A7F190A-CA1A-E2A0-DE8F-36D911FF33CE}"/>
              </a:ext>
            </a:extLst>
          </p:cNvPr>
          <p:cNvSpPr txBox="1"/>
          <p:nvPr/>
        </p:nvSpPr>
        <p:spPr>
          <a:xfrm>
            <a:off x="7284523" y="2142884"/>
            <a:ext cx="101521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Tc</a:t>
            </a:r>
          </a:p>
        </p:txBody>
      </p:sp>
      <p:sp>
        <p:nvSpPr>
          <p:cNvPr id="25" name="椭圆 24">
            <a:extLst>
              <a:ext uri="{FF2B5EF4-FFF2-40B4-BE49-F238E27FC236}">
                <a16:creationId xmlns:a16="http://schemas.microsoft.com/office/drawing/2014/main" id="{59AD178B-85E3-812B-D19B-D8AB18BB758E}"/>
              </a:ext>
            </a:extLst>
          </p:cNvPr>
          <p:cNvSpPr/>
          <p:nvPr/>
        </p:nvSpPr>
        <p:spPr>
          <a:xfrm>
            <a:off x="6771649" y="3744325"/>
            <a:ext cx="412621" cy="41158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26" name="文本框 25">
            <a:extLst>
              <a:ext uri="{FF2B5EF4-FFF2-40B4-BE49-F238E27FC236}">
                <a16:creationId xmlns:a16="http://schemas.microsoft.com/office/drawing/2014/main" id="{977CACF7-8DAD-04BA-3F0C-B8BF8FDE904F}"/>
              </a:ext>
            </a:extLst>
          </p:cNvPr>
          <p:cNvSpPr txBox="1"/>
          <p:nvPr/>
        </p:nvSpPr>
        <p:spPr>
          <a:xfrm>
            <a:off x="7016880" y="3674646"/>
            <a:ext cx="1015213"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F</a:t>
            </a:r>
          </a:p>
        </p:txBody>
      </p:sp>
      <p:sp>
        <p:nvSpPr>
          <p:cNvPr id="2" name="矩形 1">
            <a:extLst>
              <a:ext uri="{FF2B5EF4-FFF2-40B4-BE49-F238E27FC236}">
                <a16:creationId xmlns:a16="http://schemas.microsoft.com/office/drawing/2014/main" id="{2536C404-9C7D-7946-98F0-F7229C3B9572}"/>
              </a:ext>
            </a:extLst>
          </p:cNvPr>
          <p:cNvSpPr/>
          <p:nvPr/>
        </p:nvSpPr>
        <p:spPr>
          <a:xfrm>
            <a:off x="1450755" y="1962010"/>
            <a:ext cx="730469" cy="899284"/>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9" name="矩形 8">
            <a:extLst>
              <a:ext uri="{FF2B5EF4-FFF2-40B4-BE49-F238E27FC236}">
                <a16:creationId xmlns:a16="http://schemas.microsoft.com/office/drawing/2014/main" id="{9A6126F5-F48B-EB2C-CCF3-42C700EFB794}"/>
              </a:ext>
            </a:extLst>
          </p:cNvPr>
          <p:cNvSpPr/>
          <p:nvPr/>
        </p:nvSpPr>
        <p:spPr>
          <a:xfrm>
            <a:off x="2660188" y="1962010"/>
            <a:ext cx="730469" cy="899284"/>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13" name="文本框 12">
            <a:extLst>
              <a:ext uri="{FF2B5EF4-FFF2-40B4-BE49-F238E27FC236}">
                <a16:creationId xmlns:a16="http://schemas.microsoft.com/office/drawing/2014/main" id="{83881775-E804-C2CD-7430-95584995E415}"/>
              </a:ext>
            </a:extLst>
          </p:cNvPr>
          <p:cNvSpPr txBox="1"/>
          <p:nvPr/>
        </p:nvSpPr>
        <p:spPr>
          <a:xfrm>
            <a:off x="217728" y="5527646"/>
            <a:ext cx="4884919" cy="851297"/>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同时存在两种核素</a:t>
            </a:r>
            <a:endPar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PET</a:t>
            </a: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SPECT</a:t>
            </a: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均可以清晰成像</a:t>
            </a:r>
            <a:endPar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 name="灯片编号占位符 5">
            <a:extLst>
              <a:ext uri="{FF2B5EF4-FFF2-40B4-BE49-F238E27FC236}">
                <a16:creationId xmlns:a16="http://schemas.microsoft.com/office/drawing/2014/main" id="{68A64577-F760-63F7-F0B0-E926AD4FC30D}"/>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19</a:t>
            </a:fld>
            <a:endParaRPr lang="zh-CN" altLang="en-US" dirty="0">
              <a:solidFill>
                <a:prstClr val="black">
                  <a:tint val="75000"/>
                </a:prstClr>
              </a:solidFill>
            </a:endParaRPr>
          </a:p>
        </p:txBody>
      </p:sp>
    </p:spTree>
    <p:extLst>
      <p:ext uri="{BB962C8B-B14F-4D97-AF65-F5344CB8AC3E}">
        <p14:creationId xmlns:p14="http://schemas.microsoft.com/office/powerpoint/2010/main" val="3190158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BA93D-79D9-2E92-CF6A-23691CB769EE}"/>
            </a:ext>
          </a:extLst>
        </p:cNvPr>
        <p:cNvGrpSpPr/>
        <p:nvPr/>
      </p:nvGrpSpPr>
      <p:grpSpPr>
        <a:xfrm>
          <a:off x="0" y="0"/>
          <a:ext cx="0" cy="0"/>
          <a:chOff x="0" y="0"/>
          <a:chExt cx="0" cy="0"/>
        </a:xfrm>
      </p:grpSpPr>
      <p:sp>
        <p:nvSpPr>
          <p:cNvPr id="14" name="矩形 13">
            <a:extLst>
              <a:ext uri="{FF2B5EF4-FFF2-40B4-BE49-F238E27FC236}">
                <a16:creationId xmlns:a16="http://schemas.microsoft.com/office/drawing/2014/main" id="{FB08691B-883C-418C-92C4-B0A61C20440B}"/>
              </a:ext>
            </a:extLst>
          </p:cNvPr>
          <p:cNvSpPr/>
          <p:nvPr>
            <p:custDataLst>
              <p:tags r:id="rId1"/>
            </p:custDataLst>
          </p:nvPr>
        </p:nvSpPr>
        <p:spPr>
          <a:xfrm>
            <a:off x="7375704" y="3240407"/>
            <a:ext cx="4573080" cy="296285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2" name="矩形 11">
            <a:extLst>
              <a:ext uri="{FF2B5EF4-FFF2-40B4-BE49-F238E27FC236}">
                <a16:creationId xmlns:a16="http://schemas.microsoft.com/office/drawing/2014/main" id="{F21B74F2-54B8-4D36-A7EE-9B9E79E116D1}"/>
              </a:ext>
            </a:extLst>
          </p:cNvPr>
          <p:cNvSpPr/>
          <p:nvPr>
            <p:custDataLst>
              <p:tags r:id="rId2"/>
            </p:custDataLst>
          </p:nvPr>
        </p:nvSpPr>
        <p:spPr>
          <a:xfrm>
            <a:off x="169" y="880728"/>
            <a:ext cx="12191664" cy="83406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1">
            <a:extLst>
              <a:ext uri="{FF2B5EF4-FFF2-40B4-BE49-F238E27FC236}">
                <a16:creationId xmlns:a16="http://schemas.microsoft.com/office/drawing/2014/main" id="{84B578BB-2094-29D3-32FD-404330EF07B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cxnSp>
        <p:nvCxnSpPr>
          <p:cNvPr id="4" name="直接连接符 3">
            <a:extLst>
              <a:ext uri="{FF2B5EF4-FFF2-40B4-BE49-F238E27FC236}">
                <a16:creationId xmlns:a16="http://schemas.microsoft.com/office/drawing/2014/main" id="{26FC4E2F-E198-755F-024A-4C3025D1E87E}"/>
              </a:ext>
            </a:extLst>
          </p:cNvPr>
          <p:cNvCxnSpPr/>
          <p:nvPr>
            <p:custDataLst>
              <p:tags r:id="rId3"/>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5" name="文本框 4">
            <a:extLst>
              <a:ext uri="{FF2B5EF4-FFF2-40B4-BE49-F238E27FC236}">
                <a16:creationId xmlns:a16="http://schemas.microsoft.com/office/drawing/2014/main" id="{111B16F7-E00F-3C60-404B-80744DA7D9F7}"/>
              </a:ext>
            </a:extLst>
          </p:cNvPr>
          <p:cNvSpPr txBox="1"/>
          <p:nvPr/>
        </p:nvSpPr>
        <p:spPr>
          <a:xfrm>
            <a:off x="352104" y="1027623"/>
            <a:ext cx="11697021" cy="400110"/>
          </a:xfrm>
          <a:prstGeom prst="rect">
            <a:avLst/>
          </a:prstGeom>
          <a:noFill/>
        </p:spPr>
        <p:txBody>
          <a:bodyPr wrap="square" rtlCol="0">
            <a:spAutoFit/>
          </a:bodyPr>
          <a:lstStyle/>
          <a:p>
            <a:r>
              <a:rPr lang="zh-CN" altLang="en-US"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核医学成像技术：正电子发射断层成像</a:t>
            </a:r>
            <a:r>
              <a:rPr lang="en-US" altLang="zh-CN"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a:t>
            </a:r>
            <a:r>
              <a:rPr lang="en-US" altLang="zh-CN"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PET</a:t>
            </a:r>
            <a:r>
              <a:rPr lang="en-US" altLang="zh-CN"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 </a:t>
            </a:r>
            <a:r>
              <a:rPr lang="zh-CN" altLang="en-US"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和单光子发射计算机断层成像</a:t>
            </a:r>
            <a:r>
              <a:rPr lang="en-US" altLang="zh-CN"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a:t>
            </a:r>
            <a:r>
              <a:rPr lang="en-US" altLang="zh-CN"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SPECT</a:t>
            </a:r>
            <a:r>
              <a:rPr lang="en-US" altLang="zh-CN"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a:t>
            </a:r>
          </a:p>
        </p:txBody>
      </p:sp>
      <p:sp>
        <p:nvSpPr>
          <p:cNvPr id="7" name="文本框 6">
            <a:extLst>
              <a:ext uri="{FF2B5EF4-FFF2-40B4-BE49-F238E27FC236}">
                <a16:creationId xmlns:a16="http://schemas.microsoft.com/office/drawing/2014/main" id="{B9774782-8B19-2985-DBFE-0EEF069A627B}"/>
              </a:ext>
            </a:extLst>
          </p:cNvPr>
          <p:cNvSpPr txBox="1"/>
          <p:nvPr/>
        </p:nvSpPr>
        <p:spPr>
          <a:xfrm>
            <a:off x="7451307" y="3172550"/>
            <a:ext cx="4573081" cy="3041858"/>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PET:</a:t>
            </a:r>
          </a:p>
          <a:p>
            <a:pPr marL="326647" marR="0" lvl="0" indent="-326647"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zh-CN" altLang="en-US"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空间分辨率更优</a:t>
            </a:r>
            <a:endParaRPr kumimoji="0" lang="en-US" altLang="zh-CN"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326647" marR="0" lvl="0" indent="-326647"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zh-CN" altLang="en-US" dirty="0">
                <a:solidFill>
                  <a:srgbClr val="002060"/>
                </a:solidFill>
                <a:latin typeface="Arial" panose="020B0604020202020204" pitchFamily="34" charset="0"/>
                <a:ea typeface="微软雅黑" panose="020B0503020204020204" pitchFamily="34" charset="-122"/>
                <a:cs typeface="Arial" panose="020B0604020202020204" pitchFamily="34" charset="0"/>
              </a:rPr>
              <a:t>灵敏度更高</a:t>
            </a:r>
            <a:endParaRPr kumimoji="0" lang="en-US" altLang="zh-CN"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326647" marR="0" lvl="0" indent="-326647"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zh-CN" altLang="en-US" dirty="0">
                <a:solidFill>
                  <a:srgbClr val="002060"/>
                </a:solidFill>
                <a:latin typeface="Arial" panose="020B0604020202020204" pitchFamily="34" charset="0"/>
                <a:ea typeface="微软雅黑" panose="020B0503020204020204" pitchFamily="34" charset="-122"/>
                <a:cs typeface="Arial" panose="020B0604020202020204" pitchFamily="34" charset="0"/>
              </a:rPr>
              <a:t>定量能力更优</a:t>
            </a:r>
            <a:endParaRPr kumimoji="0" lang="en-US" altLang="zh-CN"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SPECT:</a:t>
            </a:r>
          </a:p>
          <a:p>
            <a:pPr marL="326647" marR="0" lvl="0" indent="-326647"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zh-CN" altLang="en-US"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核素更容易获得</a:t>
            </a:r>
            <a:endParaRPr kumimoji="0" lang="en-US" altLang="zh-CN"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326647" marR="0" lvl="0" indent="-326647" algn="l"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zh-CN" altLang="en-US" dirty="0">
                <a:solidFill>
                  <a:srgbClr val="002060"/>
                </a:solidFill>
                <a:latin typeface="Arial" panose="020B0604020202020204" pitchFamily="34" charset="0"/>
                <a:ea typeface="微软雅黑" panose="020B0503020204020204" pitchFamily="34" charset="-122"/>
                <a:cs typeface="Arial" panose="020B0604020202020204" pitchFamily="34" charset="0"/>
              </a:rPr>
              <a:t>半衰期更长</a:t>
            </a:r>
            <a:endParaRPr kumimoji="0" lang="zh-CN" altLang="en-US" sz="18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 name="矩形 8">
            <a:extLst>
              <a:ext uri="{FF2B5EF4-FFF2-40B4-BE49-F238E27FC236}">
                <a16:creationId xmlns:a16="http://schemas.microsoft.com/office/drawing/2014/main" id="{C9DD1253-BBB1-4094-AB8C-36C27B4D71C2}"/>
              </a:ext>
            </a:extLst>
          </p:cNvPr>
          <p:cNvSpPr/>
          <p:nvPr/>
        </p:nvSpPr>
        <p:spPr>
          <a:xfrm>
            <a:off x="7644374" y="6538913"/>
            <a:ext cx="4428784" cy="35625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715" b="0"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Rosa Fonti, et al.. </a:t>
            </a:r>
            <a:r>
              <a:rPr kumimoji="0" lang="en-US" altLang="zh-CN" sz="1715" b="1"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Clin </a:t>
            </a:r>
            <a:r>
              <a:rPr kumimoji="0" lang="en-US" altLang="zh-CN" sz="1715" b="1" i="1" u="none" strike="noStrike" kern="1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Nucl</a:t>
            </a:r>
            <a:r>
              <a:rPr kumimoji="0" lang="en-US" altLang="zh-CN" sz="1715" b="1"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Med</a:t>
            </a:r>
            <a:r>
              <a:rPr kumimoji="0" lang="en-US" altLang="zh-CN" sz="1715" b="0"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2015</a:t>
            </a:r>
            <a:endParaRPr kumimoji="0" lang="zh-CN" altLang="en-US" sz="1715"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 name="圆角矩形 30">
            <a:extLst>
              <a:ext uri="{FF2B5EF4-FFF2-40B4-BE49-F238E27FC236}">
                <a16:creationId xmlns:a16="http://schemas.microsoft.com/office/drawing/2014/main" id="{F7462C70-23C5-403F-99EE-624473C8754B}"/>
              </a:ext>
            </a:extLst>
          </p:cNvPr>
          <p:cNvSpPr/>
          <p:nvPr>
            <p:custDataLst>
              <p:tags r:id="rId4"/>
            </p:custDataLst>
          </p:nvPr>
        </p:nvSpPr>
        <p:spPr>
          <a:xfrm>
            <a:off x="192525" y="981141"/>
            <a:ext cx="11779730" cy="589548"/>
          </a:xfrm>
          <a:prstGeom prst="roundRect">
            <a:avLst/>
          </a:prstGeom>
        </p:spPr>
        <p:style>
          <a:lnRef idx="2">
            <a:schemeClr val="accent1"/>
          </a:lnRef>
          <a:fillRef idx="0">
            <a:srgbClr val="FFFFFF"/>
          </a:fillRef>
          <a:effectRef idx="0">
            <a:srgbClr val="FFFFFF"/>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7" name="标题 1">
            <a:extLst>
              <a:ext uri="{FF2B5EF4-FFF2-40B4-BE49-F238E27FC236}">
                <a16:creationId xmlns:a16="http://schemas.microsoft.com/office/drawing/2014/main" id="{57D5D483-8EC0-AE07-7EBB-12A06DEC686D}"/>
              </a:ext>
            </a:extLst>
          </p:cNvPr>
          <p:cNvSpPr txBox="1">
            <a:spLocks/>
          </p:cNvSpPr>
          <p:nvPr/>
        </p:nvSpPr>
        <p:spPr>
          <a:xfrm>
            <a:off x="2364212" y="158406"/>
            <a:ext cx="8006608" cy="674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a:lstStyle>
          <a:p>
            <a:pPr marL="0" marR="0" lvl="0" indent="0" algn="ctr" defTabSz="457200" rtl="0" eaLnBrk="0" fontAlgn="base" latinLnBrk="0" hangingPunct="0">
              <a:lnSpc>
                <a:spcPct val="9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19569E"/>
                </a:solidFill>
                <a:effectLst/>
                <a:uLnTx/>
                <a:uFillTx/>
                <a:ea typeface="微软雅黑" panose="020B0503020204020204" pitchFamily="34" charset="-122"/>
                <a:cs typeface="Arial" panose="020B0604020202020204" pitchFamily="34" charset="0"/>
              </a:rPr>
              <a:t>PET vs. SPECT</a:t>
            </a:r>
          </a:p>
        </p:txBody>
      </p:sp>
      <p:grpSp>
        <p:nvGrpSpPr>
          <p:cNvPr id="22" name="组合 21">
            <a:extLst>
              <a:ext uri="{FF2B5EF4-FFF2-40B4-BE49-F238E27FC236}">
                <a16:creationId xmlns:a16="http://schemas.microsoft.com/office/drawing/2014/main" id="{5F398979-1CBE-5D80-F266-6743EBCABD2F}"/>
              </a:ext>
            </a:extLst>
          </p:cNvPr>
          <p:cNvGrpSpPr/>
          <p:nvPr/>
        </p:nvGrpSpPr>
        <p:grpSpPr>
          <a:xfrm>
            <a:off x="3815341" y="1772628"/>
            <a:ext cx="3169871" cy="4457430"/>
            <a:chOff x="800608" y="1728042"/>
            <a:chExt cx="3263120" cy="4588555"/>
          </a:xfrm>
        </p:grpSpPr>
        <p:grpSp>
          <p:nvGrpSpPr>
            <p:cNvPr id="20" name="组合 19">
              <a:extLst>
                <a:ext uri="{FF2B5EF4-FFF2-40B4-BE49-F238E27FC236}">
                  <a16:creationId xmlns:a16="http://schemas.microsoft.com/office/drawing/2014/main" id="{80A88930-0DE9-CF24-618D-C19104295242}"/>
                </a:ext>
              </a:extLst>
            </p:cNvPr>
            <p:cNvGrpSpPr/>
            <p:nvPr/>
          </p:nvGrpSpPr>
          <p:grpSpPr>
            <a:xfrm>
              <a:off x="800608" y="1728042"/>
              <a:ext cx="3263120" cy="4588555"/>
              <a:chOff x="800608" y="1728042"/>
              <a:chExt cx="3263120" cy="4588555"/>
            </a:xfrm>
          </p:grpSpPr>
          <p:pic>
            <p:nvPicPr>
              <p:cNvPr id="3" name="图片 2">
                <a:extLst>
                  <a:ext uri="{FF2B5EF4-FFF2-40B4-BE49-F238E27FC236}">
                    <a16:creationId xmlns:a16="http://schemas.microsoft.com/office/drawing/2014/main" id="{AD66BBC8-F039-DE94-D062-061E05B7DE2F}"/>
                  </a:ext>
                </a:extLst>
              </p:cNvPr>
              <p:cNvPicPr>
                <a:picLocks noChangeAspect="1"/>
              </p:cNvPicPr>
              <p:nvPr/>
            </p:nvPicPr>
            <p:blipFill>
              <a:blip r:embed="rId7" cstate="print">
                <a:extLst>
                  <a:ext uri="{28A0092B-C50C-407E-A947-70E740481C1C}">
                    <a14:useLocalDpi xmlns:a14="http://schemas.microsoft.com/office/drawing/2010/main" val="0"/>
                  </a:ext>
                </a:extLst>
              </a:blip>
              <a:srcRect l="56290"/>
              <a:stretch>
                <a:fillRect/>
              </a:stretch>
            </p:blipFill>
            <p:spPr>
              <a:xfrm>
                <a:off x="800608" y="1728042"/>
                <a:ext cx="3263120" cy="4588555"/>
              </a:xfrm>
              <a:prstGeom prst="rect">
                <a:avLst/>
              </a:prstGeom>
            </p:spPr>
          </p:pic>
          <p:sp>
            <p:nvSpPr>
              <p:cNvPr id="19" name="矩形 18">
                <a:extLst>
                  <a:ext uri="{FF2B5EF4-FFF2-40B4-BE49-F238E27FC236}">
                    <a16:creationId xmlns:a16="http://schemas.microsoft.com/office/drawing/2014/main" id="{FE37FEA6-7DE7-8271-34B4-6B50084068D1}"/>
                  </a:ext>
                </a:extLst>
              </p:cNvPr>
              <p:cNvSpPr/>
              <p:nvPr/>
            </p:nvSpPr>
            <p:spPr>
              <a:xfrm>
                <a:off x="2595966" y="1861688"/>
                <a:ext cx="418094" cy="39934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1" name="矩形 20">
              <a:extLst>
                <a:ext uri="{FF2B5EF4-FFF2-40B4-BE49-F238E27FC236}">
                  <a16:creationId xmlns:a16="http://schemas.microsoft.com/office/drawing/2014/main" id="{0D60CC7F-76ED-4A81-DB66-2696646C06FC}"/>
                </a:ext>
              </a:extLst>
            </p:cNvPr>
            <p:cNvSpPr/>
            <p:nvPr/>
          </p:nvSpPr>
          <p:spPr>
            <a:xfrm>
              <a:off x="878100" y="1857772"/>
              <a:ext cx="418094" cy="39934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6" name="矩形 15">
            <a:extLst>
              <a:ext uri="{FF2B5EF4-FFF2-40B4-BE49-F238E27FC236}">
                <a16:creationId xmlns:a16="http://schemas.microsoft.com/office/drawing/2014/main" id="{B83EEDD8-F7E5-48D3-87F8-9B80600A0ADE}"/>
              </a:ext>
            </a:extLst>
          </p:cNvPr>
          <p:cNvSpPr/>
          <p:nvPr/>
        </p:nvSpPr>
        <p:spPr>
          <a:xfrm>
            <a:off x="3961627" y="6120532"/>
            <a:ext cx="1159292" cy="646331"/>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F-FDG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 </a:t>
            </a:r>
            <a:r>
              <a:rPr kumimoji="0" lang="zh-CN" altLang="en-US"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 name="矩形 9">
            <a:extLst>
              <a:ext uri="{FF2B5EF4-FFF2-40B4-BE49-F238E27FC236}">
                <a16:creationId xmlns:a16="http://schemas.microsoft.com/office/drawing/2014/main" id="{79ABB697-B441-0E95-9536-DA6EFCF65C53}"/>
              </a:ext>
            </a:extLst>
          </p:cNvPr>
          <p:cNvSpPr/>
          <p:nvPr/>
        </p:nvSpPr>
        <p:spPr>
          <a:xfrm>
            <a:off x="5685336" y="6124448"/>
            <a:ext cx="1479892" cy="646331"/>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Tc-MIBI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kumimoji="0" lang="zh-CN" altLang="en-US" sz="1800" b="1"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413" name="组合 412">
            <a:extLst>
              <a:ext uri="{FF2B5EF4-FFF2-40B4-BE49-F238E27FC236}">
                <a16:creationId xmlns:a16="http://schemas.microsoft.com/office/drawing/2014/main" id="{2F20A882-FB1E-F749-B1F1-108DBD0752AA}"/>
              </a:ext>
            </a:extLst>
          </p:cNvPr>
          <p:cNvGrpSpPr/>
          <p:nvPr/>
        </p:nvGrpSpPr>
        <p:grpSpPr>
          <a:xfrm>
            <a:off x="413465" y="1942491"/>
            <a:ext cx="3202412" cy="1796624"/>
            <a:chOff x="5849708" y="4639302"/>
            <a:chExt cx="2803927" cy="1573065"/>
          </a:xfrm>
        </p:grpSpPr>
        <p:pic>
          <p:nvPicPr>
            <p:cNvPr id="414" name="图片 413">
              <a:extLst>
                <a:ext uri="{FF2B5EF4-FFF2-40B4-BE49-F238E27FC236}">
                  <a16:creationId xmlns:a16="http://schemas.microsoft.com/office/drawing/2014/main" id="{AB9B7084-A4EE-A8DC-294C-2BCFA63ED226}"/>
                </a:ext>
              </a:extLst>
            </p:cNvPr>
            <p:cNvPicPr>
              <a:picLocks noChangeAspect="1"/>
            </p:cNvPicPr>
            <p:nvPr/>
          </p:nvPicPr>
          <p:blipFill>
            <a:blip r:embed="rId8"/>
            <a:stretch>
              <a:fillRect/>
            </a:stretch>
          </p:blipFill>
          <p:spPr>
            <a:xfrm>
              <a:off x="5932052" y="4639302"/>
              <a:ext cx="1993899" cy="1573065"/>
            </a:xfrm>
            <a:prstGeom prst="rect">
              <a:avLst/>
            </a:prstGeom>
          </p:spPr>
        </p:pic>
        <p:sp>
          <p:nvSpPr>
            <p:cNvPr id="415" name="爆炸形: 8 pt  414">
              <a:extLst>
                <a:ext uri="{FF2B5EF4-FFF2-40B4-BE49-F238E27FC236}">
                  <a16:creationId xmlns:a16="http://schemas.microsoft.com/office/drawing/2014/main" id="{D40304D2-CBEC-8AAF-42D4-B1933BE5A0A4}"/>
                </a:ext>
              </a:extLst>
            </p:cNvPr>
            <p:cNvSpPr/>
            <p:nvPr/>
          </p:nvSpPr>
          <p:spPr>
            <a:xfrm>
              <a:off x="6417623" y="4753187"/>
              <a:ext cx="138089" cy="140675"/>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6" name="文本框 415">
              <a:extLst>
                <a:ext uri="{FF2B5EF4-FFF2-40B4-BE49-F238E27FC236}">
                  <a16:creationId xmlns:a16="http://schemas.microsoft.com/office/drawing/2014/main" id="{A8923079-4B01-DAC2-DD11-188DACC85701}"/>
                </a:ext>
              </a:extLst>
            </p:cNvPr>
            <p:cNvSpPr txBox="1"/>
            <p:nvPr/>
          </p:nvSpPr>
          <p:spPr>
            <a:xfrm>
              <a:off x="6984860" y="5162179"/>
              <a:ext cx="838371" cy="323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417" name="组合 416">
              <a:extLst>
                <a:ext uri="{FF2B5EF4-FFF2-40B4-BE49-F238E27FC236}">
                  <a16:creationId xmlns:a16="http://schemas.microsoft.com/office/drawing/2014/main" id="{AA0612E5-B59E-706E-77E0-E715D98B0FD0}"/>
                </a:ext>
              </a:extLst>
            </p:cNvPr>
            <p:cNvGrpSpPr/>
            <p:nvPr/>
          </p:nvGrpSpPr>
          <p:grpSpPr>
            <a:xfrm rot="19687970">
              <a:off x="6913485" y="4726736"/>
              <a:ext cx="103451" cy="1415507"/>
              <a:chOff x="1932987" y="4376358"/>
              <a:chExt cx="149090" cy="1850339"/>
            </a:xfrm>
            <a:solidFill>
              <a:srgbClr val="C55A11"/>
            </a:solidFill>
          </p:grpSpPr>
          <p:grpSp>
            <p:nvGrpSpPr>
              <p:cNvPr id="424" name="组合 423">
                <a:extLst>
                  <a:ext uri="{FF2B5EF4-FFF2-40B4-BE49-F238E27FC236}">
                    <a16:creationId xmlns:a16="http://schemas.microsoft.com/office/drawing/2014/main" id="{3119C5FC-A2D2-96A8-8C90-B03878487E49}"/>
                  </a:ext>
                </a:extLst>
              </p:cNvPr>
              <p:cNvGrpSpPr/>
              <p:nvPr/>
            </p:nvGrpSpPr>
            <p:grpSpPr>
              <a:xfrm rot="10487432" flipH="1">
                <a:off x="2027776" y="5349378"/>
                <a:ext cx="54301" cy="877319"/>
                <a:chOff x="1463591" y="3006406"/>
                <a:chExt cx="77145" cy="2219936"/>
              </a:xfrm>
              <a:grpFill/>
            </p:grpSpPr>
            <p:cxnSp>
              <p:nvCxnSpPr>
                <p:cNvPr id="469" name="连接符: 曲线 468">
                  <a:extLst>
                    <a:ext uri="{FF2B5EF4-FFF2-40B4-BE49-F238E27FC236}">
                      <a16:creationId xmlns:a16="http://schemas.microsoft.com/office/drawing/2014/main" id="{682E91E9-EF61-AC9F-3C91-DC0ABB2B897D}"/>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0" name="连接符: 曲线 469">
                  <a:extLst>
                    <a:ext uri="{FF2B5EF4-FFF2-40B4-BE49-F238E27FC236}">
                      <a16:creationId xmlns:a16="http://schemas.microsoft.com/office/drawing/2014/main" id="{1D5EBE06-9850-D035-F9D5-D9AE6529F88C}"/>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1" name="连接符: 曲线 470">
                  <a:extLst>
                    <a:ext uri="{FF2B5EF4-FFF2-40B4-BE49-F238E27FC236}">
                      <a16:creationId xmlns:a16="http://schemas.microsoft.com/office/drawing/2014/main" id="{1C99C826-61E5-C06C-8DDB-46CCAEA1D169}"/>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2" name="连接符: 曲线 471">
                  <a:extLst>
                    <a:ext uri="{FF2B5EF4-FFF2-40B4-BE49-F238E27FC236}">
                      <a16:creationId xmlns:a16="http://schemas.microsoft.com/office/drawing/2014/main" id="{DC8A3E38-015A-78F2-3C0F-70B4387F6A15}"/>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3" name="连接符: 曲线 472">
                  <a:extLst>
                    <a:ext uri="{FF2B5EF4-FFF2-40B4-BE49-F238E27FC236}">
                      <a16:creationId xmlns:a16="http://schemas.microsoft.com/office/drawing/2014/main" id="{3FAABFEE-CF91-56E1-E97D-BA21CCDA30D8}"/>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4" name="连接符: 曲线 473">
                  <a:extLst>
                    <a:ext uri="{FF2B5EF4-FFF2-40B4-BE49-F238E27FC236}">
                      <a16:creationId xmlns:a16="http://schemas.microsoft.com/office/drawing/2014/main" id="{7486AC6B-20A3-2AC3-EAA7-080BEA273BDC}"/>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5" name="连接符: 曲线 474">
                  <a:extLst>
                    <a:ext uri="{FF2B5EF4-FFF2-40B4-BE49-F238E27FC236}">
                      <a16:creationId xmlns:a16="http://schemas.microsoft.com/office/drawing/2014/main" id="{0D8E8C5E-616A-A3EC-FAC1-236B084B7173}"/>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6" name="连接符: 曲线 475">
                  <a:extLst>
                    <a:ext uri="{FF2B5EF4-FFF2-40B4-BE49-F238E27FC236}">
                      <a16:creationId xmlns:a16="http://schemas.microsoft.com/office/drawing/2014/main" id="{5756387A-425F-0FC6-D84B-10F14A0E64F3}"/>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7" name="连接符: 曲线 476">
                  <a:extLst>
                    <a:ext uri="{FF2B5EF4-FFF2-40B4-BE49-F238E27FC236}">
                      <a16:creationId xmlns:a16="http://schemas.microsoft.com/office/drawing/2014/main" id="{6FCF9BA9-C60E-EFC5-9CE7-6988762A8B16}"/>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8" name="连接符: 曲线 477">
                  <a:extLst>
                    <a:ext uri="{FF2B5EF4-FFF2-40B4-BE49-F238E27FC236}">
                      <a16:creationId xmlns:a16="http://schemas.microsoft.com/office/drawing/2014/main" id="{6085740A-E60D-5340-1985-19643A294E0C}"/>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9" name="连接符: 曲线 478">
                  <a:extLst>
                    <a:ext uri="{FF2B5EF4-FFF2-40B4-BE49-F238E27FC236}">
                      <a16:creationId xmlns:a16="http://schemas.microsoft.com/office/drawing/2014/main" id="{AD0C8414-EC49-66DE-AD29-D559A4F29840}"/>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0" name="连接符: 曲线 479">
                  <a:extLst>
                    <a:ext uri="{FF2B5EF4-FFF2-40B4-BE49-F238E27FC236}">
                      <a16:creationId xmlns:a16="http://schemas.microsoft.com/office/drawing/2014/main" id="{1E2713BF-F875-C3BC-61BA-EEFE2FEE05A3}"/>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1" name="连接符: 曲线 480">
                  <a:extLst>
                    <a:ext uri="{FF2B5EF4-FFF2-40B4-BE49-F238E27FC236}">
                      <a16:creationId xmlns:a16="http://schemas.microsoft.com/office/drawing/2014/main" id="{2AD2B481-8D12-2929-B5B6-2ECA92AFB6DC}"/>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2" name="连接符: 曲线 481">
                  <a:extLst>
                    <a:ext uri="{FF2B5EF4-FFF2-40B4-BE49-F238E27FC236}">
                      <a16:creationId xmlns:a16="http://schemas.microsoft.com/office/drawing/2014/main" id="{6FBD0ABF-D120-7496-5404-EEDB94EF329D}"/>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3" name="连接符: 曲线 482">
                  <a:extLst>
                    <a:ext uri="{FF2B5EF4-FFF2-40B4-BE49-F238E27FC236}">
                      <a16:creationId xmlns:a16="http://schemas.microsoft.com/office/drawing/2014/main" id="{CEB6CB7C-1A65-43BE-0306-4C782C2C46C7}"/>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4" name="连接符: 曲线 483">
                  <a:extLst>
                    <a:ext uri="{FF2B5EF4-FFF2-40B4-BE49-F238E27FC236}">
                      <a16:creationId xmlns:a16="http://schemas.microsoft.com/office/drawing/2014/main" id="{35BE1D41-9FDE-CE76-49BE-18A8C749BDAD}"/>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5" name="连接符: 曲线 484">
                  <a:extLst>
                    <a:ext uri="{FF2B5EF4-FFF2-40B4-BE49-F238E27FC236}">
                      <a16:creationId xmlns:a16="http://schemas.microsoft.com/office/drawing/2014/main" id="{93E445F7-48BC-1401-CF4D-971E025D347F}"/>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6" name="连接符: 曲线 485">
                  <a:extLst>
                    <a:ext uri="{FF2B5EF4-FFF2-40B4-BE49-F238E27FC236}">
                      <a16:creationId xmlns:a16="http://schemas.microsoft.com/office/drawing/2014/main" id="{576A25F8-369A-B32F-2EAE-1DBC097ACB8F}"/>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7" name="连接符: 曲线 486">
                  <a:extLst>
                    <a:ext uri="{FF2B5EF4-FFF2-40B4-BE49-F238E27FC236}">
                      <a16:creationId xmlns:a16="http://schemas.microsoft.com/office/drawing/2014/main" id="{99422CD8-7E17-4C56-91CB-34680D9B6F8A}"/>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8" name="连接符: 曲线 487">
                  <a:extLst>
                    <a:ext uri="{FF2B5EF4-FFF2-40B4-BE49-F238E27FC236}">
                      <a16:creationId xmlns:a16="http://schemas.microsoft.com/office/drawing/2014/main" id="{02DF5C65-9194-65EC-9577-98B46338DF17}"/>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9" name="连接符: 曲线 488">
                  <a:extLst>
                    <a:ext uri="{FF2B5EF4-FFF2-40B4-BE49-F238E27FC236}">
                      <a16:creationId xmlns:a16="http://schemas.microsoft.com/office/drawing/2014/main" id="{BEAAD7B1-C0AB-E20D-4834-900614639C31}"/>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0" name="连接符: 曲线 489">
                  <a:extLst>
                    <a:ext uri="{FF2B5EF4-FFF2-40B4-BE49-F238E27FC236}">
                      <a16:creationId xmlns:a16="http://schemas.microsoft.com/office/drawing/2014/main" id="{A0240A0B-2AB9-32FC-3915-822FFE5B5560}"/>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1" name="连接符: 曲线 490">
                  <a:extLst>
                    <a:ext uri="{FF2B5EF4-FFF2-40B4-BE49-F238E27FC236}">
                      <a16:creationId xmlns:a16="http://schemas.microsoft.com/office/drawing/2014/main" id="{37B6E240-28D5-1BB1-53D1-8D35B420B659}"/>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2" name="连接符: 曲线 491">
                  <a:extLst>
                    <a:ext uri="{FF2B5EF4-FFF2-40B4-BE49-F238E27FC236}">
                      <a16:creationId xmlns:a16="http://schemas.microsoft.com/office/drawing/2014/main" id="{CCE05C1A-065B-DD5B-2181-0B7A73BFE51A}"/>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3" name="连接符: 曲线 492">
                  <a:extLst>
                    <a:ext uri="{FF2B5EF4-FFF2-40B4-BE49-F238E27FC236}">
                      <a16:creationId xmlns:a16="http://schemas.microsoft.com/office/drawing/2014/main" id="{A29D5E07-9027-D04B-C723-22B839872652}"/>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4" name="连接符: 曲线 493">
                  <a:extLst>
                    <a:ext uri="{FF2B5EF4-FFF2-40B4-BE49-F238E27FC236}">
                      <a16:creationId xmlns:a16="http://schemas.microsoft.com/office/drawing/2014/main" id="{15112FD1-74E8-055D-7D8E-32F6AA858767}"/>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5" name="连接符: 曲线 494">
                  <a:extLst>
                    <a:ext uri="{FF2B5EF4-FFF2-40B4-BE49-F238E27FC236}">
                      <a16:creationId xmlns:a16="http://schemas.microsoft.com/office/drawing/2014/main" id="{A61CD2A3-4CCC-E765-DA85-93ED2912192B}"/>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6" name="连接符: 曲线 495">
                  <a:extLst>
                    <a:ext uri="{FF2B5EF4-FFF2-40B4-BE49-F238E27FC236}">
                      <a16:creationId xmlns:a16="http://schemas.microsoft.com/office/drawing/2014/main" id="{9AD17A35-278C-E8B1-8663-56168D3A3E71}"/>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7" name="连接符: 曲线 496">
                  <a:extLst>
                    <a:ext uri="{FF2B5EF4-FFF2-40B4-BE49-F238E27FC236}">
                      <a16:creationId xmlns:a16="http://schemas.microsoft.com/office/drawing/2014/main" id="{40D1FBBF-1054-5EC7-D021-417161B10C28}"/>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8" name="连接符: 曲线 497">
                  <a:extLst>
                    <a:ext uri="{FF2B5EF4-FFF2-40B4-BE49-F238E27FC236}">
                      <a16:creationId xmlns:a16="http://schemas.microsoft.com/office/drawing/2014/main" id="{D5425A0F-DEE3-0C57-D146-22B44D2329DE}"/>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9" name="连接符: 曲线 498">
                  <a:extLst>
                    <a:ext uri="{FF2B5EF4-FFF2-40B4-BE49-F238E27FC236}">
                      <a16:creationId xmlns:a16="http://schemas.microsoft.com/office/drawing/2014/main" id="{E29E4DAD-CAB1-E1A8-15F7-0054D90E8712}"/>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0" name="连接符: 曲线 499">
                  <a:extLst>
                    <a:ext uri="{FF2B5EF4-FFF2-40B4-BE49-F238E27FC236}">
                      <a16:creationId xmlns:a16="http://schemas.microsoft.com/office/drawing/2014/main" id="{4D72ADA5-9A9C-628D-9121-859845F5A32F}"/>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1" name="连接符: 曲线 500">
                  <a:extLst>
                    <a:ext uri="{FF2B5EF4-FFF2-40B4-BE49-F238E27FC236}">
                      <a16:creationId xmlns:a16="http://schemas.microsoft.com/office/drawing/2014/main" id="{EC144567-7C02-08A0-1B2D-7E3600BF11AC}"/>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2" name="连接符: 曲线 501">
                  <a:extLst>
                    <a:ext uri="{FF2B5EF4-FFF2-40B4-BE49-F238E27FC236}">
                      <a16:creationId xmlns:a16="http://schemas.microsoft.com/office/drawing/2014/main" id="{41133B15-AF1C-B504-6091-EE54ABEB0FDD}"/>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3" name="连接符: 曲线 502">
                  <a:extLst>
                    <a:ext uri="{FF2B5EF4-FFF2-40B4-BE49-F238E27FC236}">
                      <a16:creationId xmlns:a16="http://schemas.microsoft.com/office/drawing/2014/main" id="{63051569-8023-A7A0-B40D-BB9AFB94E257}"/>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4" name="连接符: 曲线 503">
                  <a:extLst>
                    <a:ext uri="{FF2B5EF4-FFF2-40B4-BE49-F238E27FC236}">
                      <a16:creationId xmlns:a16="http://schemas.microsoft.com/office/drawing/2014/main" id="{11A51C6B-1482-D38E-2FE4-0F148A8B9723}"/>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5" name="连接符: 曲线 504">
                  <a:extLst>
                    <a:ext uri="{FF2B5EF4-FFF2-40B4-BE49-F238E27FC236}">
                      <a16:creationId xmlns:a16="http://schemas.microsoft.com/office/drawing/2014/main" id="{BE2F6E66-A6BD-3D08-8DFA-06379740E40E}"/>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6" name="连接符: 曲线 505">
                  <a:extLst>
                    <a:ext uri="{FF2B5EF4-FFF2-40B4-BE49-F238E27FC236}">
                      <a16:creationId xmlns:a16="http://schemas.microsoft.com/office/drawing/2014/main" id="{F7DF6AE5-BF97-6193-FD6E-FC16D479E2C2}"/>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7" name="连接符: 曲线 506">
                  <a:extLst>
                    <a:ext uri="{FF2B5EF4-FFF2-40B4-BE49-F238E27FC236}">
                      <a16:creationId xmlns:a16="http://schemas.microsoft.com/office/drawing/2014/main" id="{A79EDCB5-2861-5389-F31A-3D0CE0E0C4A7}"/>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8" name="连接符: 曲线 507">
                  <a:extLst>
                    <a:ext uri="{FF2B5EF4-FFF2-40B4-BE49-F238E27FC236}">
                      <a16:creationId xmlns:a16="http://schemas.microsoft.com/office/drawing/2014/main" id="{D563D196-DE31-99A8-F82D-4E6B9D2D4224}"/>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9" name="连接符: 曲线 508">
                  <a:extLst>
                    <a:ext uri="{FF2B5EF4-FFF2-40B4-BE49-F238E27FC236}">
                      <a16:creationId xmlns:a16="http://schemas.microsoft.com/office/drawing/2014/main" id="{BB7789C1-2C6B-2306-526F-AF3204E4A4FC}"/>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0" name="连接符: 曲线 509">
                  <a:extLst>
                    <a:ext uri="{FF2B5EF4-FFF2-40B4-BE49-F238E27FC236}">
                      <a16:creationId xmlns:a16="http://schemas.microsoft.com/office/drawing/2014/main" id="{A7003AF9-13E2-B8A2-4F1A-E6648017148A}"/>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511" name="等腰三角形 510">
                  <a:extLst>
                    <a:ext uri="{FF2B5EF4-FFF2-40B4-BE49-F238E27FC236}">
                      <a16:creationId xmlns:a16="http://schemas.microsoft.com/office/drawing/2014/main" id="{990FBBDF-F163-6AD6-582A-0B51E2E7AFCF}"/>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425" name="组合 424">
                <a:extLst>
                  <a:ext uri="{FF2B5EF4-FFF2-40B4-BE49-F238E27FC236}">
                    <a16:creationId xmlns:a16="http://schemas.microsoft.com/office/drawing/2014/main" id="{36DDDE4C-671B-F49F-EAC8-DBCC5128569C}"/>
                  </a:ext>
                </a:extLst>
              </p:cNvPr>
              <p:cNvGrpSpPr/>
              <p:nvPr/>
            </p:nvGrpSpPr>
            <p:grpSpPr>
              <a:xfrm rot="21233118" flipH="1">
                <a:off x="1932987" y="4376358"/>
                <a:ext cx="45719" cy="1040204"/>
                <a:chOff x="1463591" y="3006406"/>
                <a:chExt cx="77145" cy="2219936"/>
              </a:xfrm>
              <a:grpFill/>
            </p:grpSpPr>
            <p:cxnSp>
              <p:nvCxnSpPr>
                <p:cNvPr id="426" name="连接符: 曲线 425">
                  <a:extLst>
                    <a:ext uri="{FF2B5EF4-FFF2-40B4-BE49-F238E27FC236}">
                      <a16:creationId xmlns:a16="http://schemas.microsoft.com/office/drawing/2014/main" id="{5D6F4165-1D01-2A62-E4DE-EA1CA89F1866}"/>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27" name="连接符: 曲线 426">
                  <a:extLst>
                    <a:ext uri="{FF2B5EF4-FFF2-40B4-BE49-F238E27FC236}">
                      <a16:creationId xmlns:a16="http://schemas.microsoft.com/office/drawing/2014/main" id="{5BBA0122-9166-3405-ACB6-EF582AC10609}"/>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28" name="连接符: 曲线 427">
                  <a:extLst>
                    <a:ext uri="{FF2B5EF4-FFF2-40B4-BE49-F238E27FC236}">
                      <a16:creationId xmlns:a16="http://schemas.microsoft.com/office/drawing/2014/main" id="{BDB3E6AC-82B7-4441-EAE5-AABCE0C87C16}"/>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29" name="连接符: 曲线 428">
                  <a:extLst>
                    <a:ext uri="{FF2B5EF4-FFF2-40B4-BE49-F238E27FC236}">
                      <a16:creationId xmlns:a16="http://schemas.microsoft.com/office/drawing/2014/main" id="{1EE9B18A-C3B9-36D4-79FD-31A57D2DA648}"/>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0" name="连接符: 曲线 429">
                  <a:extLst>
                    <a:ext uri="{FF2B5EF4-FFF2-40B4-BE49-F238E27FC236}">
                      <a16:creationId xmlns:a16="http://schemas.microsoft.com/office/drawing/2014/main" id="{6DEAE736-A2C0-19FA-4097-F258C28132CC}"/>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1" name="连接符: 曲线 430">
                  <a:extLst>
                    <a:ext uri="{FF2B5EF4-FFF2-40B4-BE49-F238E27FC236}">
                      <a16:creationId xmlns:a16="http://schemas.microsoft.com/office/drawing/2014/main" id="{D0B0FC8F-19F4-CE25-39A7-97667A4FD971}"/>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2" name="连接符: 曲线 431">
                  <a:extLst>
                    <a:ext uri="{FF2B5EF4-FFF2-40B4-BE49-F238E27FC236}">
                      <a16:creationId xmlns:a16="http://schemas.microsoft.com/office/drawing/2014/main" id="{60BA248B-8D74-341B-926B-879D822923F5}"/>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3" name="连接符: 曲线 432">
                  <a:extLst>
                    <a:ext uri="{FF2B5EF4-FFF2-40B4-BE49-F238E27FC236}">
                      <a16:creationId xmlns:a16="http://schemas.microsoft.com/office/drawing/2014/main" id="{20BCDE23-74B4-D9A1-1ACC-87DF302A6AE2}"/>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4" name="连接符: 曲线 433">
                  <a:extLst>
                    <a:ext uri="{FF2B5EF4-FFF2-40B4-BE49-F238E27FC236}">
                      <a16:creationId xmlns:a16="http://schemas.microsoft.com/office/drawing/2014/main" id="{F9B801F5-E137-B96E-BA85-67BE8A97092B}"/>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5" name="连接符: 曲线 434">
                  <a:extLst>
                    <a:ext uri="{FF2B5EF4-FFF2-40B4-BE49-F238E27FC236}">
                      <a16:creationId xmlns:a16="http://schemas.microsoft.com/office/drawing/2014/main" id="{037F7759-F603-8CF3-8045-AB64E705EC61}"/>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6" name="连接符: 曲线 435">
                  <a:extLst>
                    <a:ext uri="{FF2B5EF4-FFF2-40B4-BE49-F238E27FC236}">
                      <a16:creationId xmlns:a16="http://schemas.microsoft.com/office/drawing/2014/main" id="{625E444D-AEB4-91F3-6C92-8ED8235C6715}"/>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7" name="连接符: 曲线 436">
                  <a:extLst>
                    <a:ext uri="{FF2B5EF4-FFF2-40B4-BE49-F238E27FC236}">
                      <a16:creationId xmlns:a16="http://schemas.microsoft.com/office/drawing/2014/main" id="{DB07E0B3-91EE-DE06-6B5E-31DE70C3C7CD}"/>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8" name="连接符: 曲线 437">
                  <a:extLst>
                    <a:ext uri="{FF2B5EF4-FFF2-40B4-BE49-F238E27FC236}">
                      <a16:creationId xmlns:a16="http://schemas.microsoft.com/office/drawing/2014/main" id="{158FC1F6-A2F5-6CF7-19B7-71E7BA17A935}"/>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39" name="连接符: 曲线 438">
                  <a:extLst>
                    <a:ext uri="{FF2B5EF4-FFF2-40B4-BE49-F238E27FC236}">
                      <a16:creationId xmlns:a16="http://schemas.microsoft.com/office/drawing/2014/main" id="{AA493C70-ED18-D5BB-FD21-35DE981996C4}"/>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0" name="连接符: 曲线 439">
                  <a:extLst>
                    <a:ext uri="{FF2B5EF4-FFF2-40B4-BE49-F238E27FC236}">
                      <a16:creationId xmlns:a16="http://schemas.microsoft.com/office/drawing/2014/main" id="{C945934D-9A53-EBE0-474A-C7D916289B86}"/>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1" name="连接符: 曲线 440">
                  <a:extLst>
                    <a:ext uri="{FF2B5EF4-FFF2-40B4-BE49-F238E27FC236}">
                      <a16:creationId xmlns:a16="http://schemas.microsoft.com/office/drawing/2014/main" id="{79DD5EF4-E490-7758-F5A2-B0BD493358DF}"/>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2" name="连接符: 曲线 441">
                  <a:extLst>
                    <a:ext uri="{FF2B5EF4-FFF2-40B4-BE49-F238E27FC236}">
                      <a16:creationId xmlns:a16="http://schemas.microsoft.com/office/drawing/2014/main" id="{9FC7128E-0A4F-AFB8-8357-81D6AE37AFF0}"/>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3" name="连接符: 曲线 442">
                  <a:extLst>
                    <a:ext uri="{FF2B5EF4-FFF2-40B4-BE49-F238E27FC236}">
                      <a16:creationId xmlns:a16="http://schemas.microsoft.com/office/drawing/2014/main" id="{91E2F4A2-A7BB-9F18-8082-764E07D9D82F}"/>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4" name="连接符: 曲线 443">
                  <a:extLst>
                    <a:ext uri="{FF2B5EF4-FFF2-40B4-BE49-F238E27FC236}">
                      <a16:creationId xmlns:a16="http://schemas.microsoft.com/office/drawing/2014/main" id="{3C8C3C79-6A47-FF8B-03E5-235A1F6D5EE6}"/>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5" name="连接符: 曲线 444">
                  <a:extLst>
                    <a:ext uri="{FF2B5EF4-FFF2-40B4-BE49-F238E27FC236}">
                      <a16:creationId xmlns:a16="http://schemas.microsoft.com/office/drawing/2014/main" id="{5F1377C8-3546-9799-5AE3-B01F80186DC3}"/>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6" name="连接符: 曲线 445">
                  <a:extLst>
                    <a:ext uri="{FF2B5EF4-FFF2-40B4-BE49-F238E27FC236}">
                      <a16:creationId xmlns:a16="http://schemas.microsoft.com/office/drawing/2014/main" id="{CE6F890E-BF5E-9F1E-1288-7267FA06B15A}"/>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7" name="连接符: 曲线 446">
                  <a:extLst>
                    <a:ext uri="{FF2B5EF4-FFF2-40B4-BE49-F238E27FC236}">
                      <a16:creationId xmlns:a16="http://schemas.microsoft.com/office/drawing/2014/main" id="{0451AE01-30FF-C4AE-13F4-868919318BAF}"/>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8" name="连接符: 曲线 447">
                  <a:extLst>
                    <a:ext uri="{FF2B5EF4-FFF2-40B4-BE49-F238E27FC236}">
                      <a16:creationId xmlns:a16="http://schemas.microsoft.com/office/drawing/2014/main" id="{A5DA94A8-043C-7EED-7E23-AE5EA0D30736}"/>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49" name="连接符: 曲线 448">
                  <a:extLst>
                    <a:ext uri="{FF2B5EF4-FFF2-40B4-BE49-F238E27FC236}">
                      <a16:creationId xmlns:a16="http://schemas.microsoft.com/office/drawing/2014/main" id="{CD51479B-2B33-5509-ACE2-6DD21AEC2526}"/>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0" name="连接符: 曲线 449">
                  <a:extLst>
                    <a:ext uri="{FF2B5EF4-FFF2-40B4-BE49-F238E27FC236}">
                      <a16:creationId xmlns:a16="http://schemas.microsoft.com/office/drawing/2014/main" id="{8CBDBAC6-91D1-F00E-A79F-89D5FFE6F4AA}"/>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1" name="连接符: 曲线 450">
                  <a:extLst>
                    <a:ext uri="{FF2B5EF4-FFF2-40B4-BE49-F238E27FC236}">
                      <a16:creationId xmlns:a16="http://schemas.microsoft.com/office/drawing/2014/main" id="{A68F08AC-B006-6BC8-9F2D-6489207D79CC}"/>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2" name="连接符: 曲线 451">
                  <a:extLst>
                    <a:ext uri="{FF2B5EF4-FFF2-40B4-BE49-F238E27FC236}">
                      <a16:creationId xmlns:a16="http://schemas.microsoft.com/office/drawing/2014/main" id="{141A8817-9E48-702A-63C8-56DC432A5C1E}"/>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3" name="连接符: 曲线 452">
                  <a:extLst>
                    <a:ext uri="{FF2B5EF4-FFF2-40B4-BE49-F238E27FC236}">
                      <a16:creationId xmlns:a16="http://schemas.microsoft.com/office/drawing/2014/main" id="{4937DC4F-3A3C-83A1-02CF-06F26FB1B474}"/>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4" name="连接符: 曲线 453">
                  <a:extLst>
                    <a:ext uri="{FF2B5EF4-FFF2-40B4-BE49-F238E27FC236}">
                      <a16:creationId xmlns:a16="http://schemas.microsoft.com/office/drawing/2014/main" id="{603ABA73-DAD0-6BA8-EA39-8AB35B286E0D}"/>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5" name="连接符: 曲线 454">
                  <a:extLst>
                    <a:ext uri="{FF2B5EF4-FFF2-40B4-BE49-F238E27FC236}">
                      <a16:creationId xmlns:a16="http://schemas.microsoft.com/office/drawing/2014/main" id="{82A14027-6547-E356-7CE3-71F06B762A77}"/>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6" name="连接符: 曲线 455">
                  <a:extLst>
                    <a:ext uri="{FF2B5EF4-FFF2-40B4-BE49-F238E27FC236}">
                      <a16:creationId xmlns:a16="http://schemas.microsoft.com/office/drawing/2014/main" id="{C7EB4010-7CF7-9F26-12D8-C55FB426B4DB}"/>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7" name="连接符: 曲线 456">
                  <a:extLst>
                    <a:ext uri="{FF2B5EF4-FFF2-40B4-BE49-F238E27FC236}">
                      <a16:creationId xmlns:a16="http://schemas.microsoft.com/office/drawing/2014/main" id="{CBD4600D-331D-4A18-6BDD-5CB33B1A2FBB}"/>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8" name="连接符: 曲线 457">
                  <a:extLst>
                    <a:ext uri="{FF2B5EF4-FFF2-40B4-BE49-F238E27FC236}">
                      <a16:creationId xmlns:a16="http://schemas.microsoft.com/office/drawing/2014/main" id="{A377529F-4DF0-AF7A-9597-6D02309ADE42}"/>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9" name="连接符: 曲线 458">
                  <a:extLst>
                    <a:ext uri="{FF2B5EF4-FFF2-40B4-BE49-F238E27FC236}">
                      <a16:creationId xmlns:a16="http://schemas.microsoft.com/office/drawing/2014/main" id="{8F2D83CA-BAC4-45E1-1885-EBEAEF290251}"/>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0" name="连接符: 曲线 459">
                  <a:extLst>
                    <a:ext uri="{FF2B5EF4-FFF2-40B4-BE49-F238E27FC236}">
                      <a16:creationId xmlns:a16="http://schemas.microsoft.com/office/drawing/2014/main" id="{C1255062-43E4-4E66-7AE5-F5C46B11BA96}"/>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1" name="连接符: 曲线 460">
                  <a:extLst>
                    <a:ext uri="{FF2B5EF4-FFF2-40B4-BE49-F238E27FC236}">
                      <a16:creationId xmlns:a16="http://schemas.microsoft.com/office/drawing/2014/main" id="{95751C16-513D-FB3D-C77A-F56D1072E098}"/>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2" name="连接符: 曲线 461">
                  <a:extLst>
                    <a:ext uri="{FF2B5EF4-FFF2-40B4-BE49-F238E27FC236}">
                      <a16:creationId xmlns:a16="http://schemas.microsoft.com/office/drawing/2014/main" id="{D934AA86-102B-50CE-305A-4134F0BD9DDC}"/>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3" name="连接符: 曲线 462">
                  <a:extLst>
                    <a:ext uri="{FF2B5EF4-FFF2-40B4-BE49-F238E27FC236}">
                      <a16:creationId xmlns:a16="http://schemas.microsoft.com/office/drawing/2014/main" id="{49C30BD8-0A5D-0C0F-DEE8-52EBBE6A9C6C}"/>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4" name="连接符: 曲线 463">
                  <a:extLst>
                    <a:ext uri="{FF2B5EF4-FFF2-40B4-BE49-F238E27FC236}">
                      <a16:creationId xmlns:a16="http://schemas.microsoft.com/office/drawing/2014/main" id="{3BCCF641-FFCF-EE34-D3BE-4089AE4FB138}"/>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5" name="连接符: 曲线 464">
                  <a:extLst>
                    <a:ext uri="{FF2B5EF4-FFF2-40B4-BE49-F238E27FC236}">
                      <a16:creationId xmlns:a16="http://schemas.microsoft.com/office/drawing/2014/main" id="{C1577A36-92E0-7639-B0B6-FEAC9D445356}"/>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6" name="连接符: 曲线 465">
                  <a:extLst>
                    <a:ext uri="{FF2B5EF4-FFF2-40B4-BE49-F238E27FC236}">
                      <a16:creationId xmlns:a16="http://schemas.microsoft.com/office/drawing/2014/main" id="{B14B6BFE-8533-42F1-0213-E094474FEA29}"/>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7" name="连接符: 曲线 466">
                  <a:extLst>
                    <a:ext uri="{FF2B5EF4-FFF2-40B4-BE49-F238E27FC236}">
                      <a16:creationId xmlns:a16="http://schemas.microsoft.com/office/drawing/2014/main" id="{CAB096CC-98B6-E19A-72C8-3699198D4082}"/>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468" name="等腰三角形 467">
                  <a:extLst>
                    <a:ext uri="{FF2B5EF4-FFF2-40B4-BE49-F238E27FC236}">
                      <a16:creationId xmlns:a16="http://schemas.microsoft.com/office/drawing/2014/main" id="{1F30B9C5-E40F-FC20-8E40-C0DB6E3A4793}"/>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sp>
          <p:nvSpPr>
            <p:cNvPr id="418" name="爆炸形: 8 pt  417">
              <a:extLst>
                <a:ext uri="{FF2B5EF4-FFF2-40B4-BE49-F238E27FC236}">
                  <a16:creationId xmlns:a16="http://schemas.microsoft.com/office/drawing/2014/main" id="{EC6D1481-22E0-303B-CE1E-0ADBB36BA9F0}"/>
                </a:ext>
              </a:extLst>
            </p:cNvPr>
            <p:cNvSpPr/>
            <p:nvPr/>
          </p:nvSpPr>
          <p:spPr>
            <a:xfrm>
              <a:off x="7335000" y="5956552"/>
              <a:ext cx="138089" cy="140675"/>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9" name="文本框 418">
              <a:extLst>
                <a:ext uri="{FF2B5EF4-FFF2-40B4-BE49-F238E27FC236}">
                  <a16:creationId xmlns:a16="http://schemas.microsoft.com/office/drawing/2014/main" id="{A1E796CD-5FCE-A523-D220-824CCFBD44E8}"/>
                </a:ext>
              </a:extLst>
            </p:cNvPr>
            <p:cNvSpPr txBox="1"/>
            <p:nvPr/>
          </p:nvSpPr>
          <p:spPr>
            <a:xfrm>
              <a:off x="5849708" y="5000586"/>
              <a:ext cx="1424406" cy="2694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4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0" name="文本框 419">
              <a:extLst>
                <a:ext uri="{FF2B5EF4-FFF2-40B4-BE49-F238E27FC236}">
                  <a16:creationId xmlns:a16="http://schemas.microsoft.com/office/drawing/2014/main" id="{6EC632F0-8AA0-2A1E-FC26-73D0F687F7F1}"/>
                </a:ext>
              </a:extLst>
            </p:cNvPr>
            <p:cNvSpPr txBox="1"/>
            <p:nvPr/>
          </p:nvSpPr>
          <p:spPr>
            <a:xfrm>
              <a:off x="7229229" y="5493242"/>
              <a:ext cx="1424406" cy="2694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4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a:t>
              </a: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1" name="爆炸形: 8 pt  420">
              <a:extLst>
                <a:ext uri="{FF2B5EF4-FFF2-40B4-BE49-F238E27FC236}">
                  <a16:creationId xmlns:a16="http://schemas.microsoft.com/office/drawing/2014/main" id="{9224FB37-3316-EAF5-5ED9-02FC4C0E4030}"/>
                </a:ext>
              </a:extLst>
            </p:cNvPr>
            <p:cNvSpPr/>
            <p:nvPr/>
          </p:nvSpPr>
          <p:spPr>
            <a:xfrm>
              <a:off x="6872345" y="5314998"/>
              <a:ext cx="167055" cy="216023"/>
            </a:xfrm>
            <a:prstGeom prst="irregularSeal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2" name="文本框 421">
              <a:extLst>
                <a:ext uri="{FF2B5EF4-FFF2-40B4-BE49-F238E27FC236}">
                  <a16:creationId xmlns:a16="http://schemas.microsoft.com/office/drawing/2014/main" id="{70BABFD0-6BED-05AF-59ED-C9011C4E6F7F}"/>
                </a:ext>
              </a:extLst>
            </p:cNvPr>
            <p:cNvSpPr txBox="1"/>
            <p:nvPr/>
          </p:nvSpPr>
          <p:spPr>
            <a:xfrm>
              <a:off x="7873398" y="4753187"/>
              <a:ext cx="776186"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探测器</a:t>
              </a:r>
            </a:p>
          </p:txBody>
        </p:sp>
        <p:sp>
          <p:nvSpPr>
            <p:cNvPr id="423" name="右大括号 422">
              <a:extLst>
                <a:ext uri="{FF2B5EF4-FFF2-40B4-BE49-F238E27FC236}">
                  <a16:creationId xmlns:a16="http://schemas.microsoft.com/office/drawing/2014/main" id="{88BBDAFC-69E0-8858-0CA9-AD6E339E40C4}"/>
                </a:ext>
              </a:extLst>
            </p:cNvPr>
            <p:cNvSpPr/>
            <p:nvPr/>
          </p:nvSpPr>
          <p:spPr>
            <a:xfrm>
              <a:off x="7823231" y="4730220"/>
              <a:ext cx="100334" cy="22846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512" name="组合 511">
            <a:extLst>
              <a:ext uri="{FF2B5EF4-FFF2-40B4-BE49-F238E27FC236}">
                <a16:creationId xmlns:a16="http://schemas.microsoft.com/office/drawing/2014/main" id="{6ECFE830-3BBE-232F-5880-C76BC6847541}"/>
              </a:ext>
            </a:extLst>
          </p:cNvPr>
          <p:cNvGrpSpPr/>
          <p:nvPr/>
        </p:nvGrpSpPr>
        <p:grpSpPr>
          <a:xfrm>
            <a:off x="409356" y="4441768"/>
            <a:ext cx="3396607" cy="1617952"/>
            <a:chOff x="8794987" y="4765831"/>
            <a:chExt cx="2973958" cy="1416626"/>
          </a:xfrm>
        </p:grpSpPr>
        <p:pic>
          <p:nvPicPr>
            <p:cNvPr id="513" name="图片 512">
              <a:extLst>
                <a:ext uri="{FF2B5EF4-FFF2-40B4-BE49-F238E27FC236}">
                  <a16:creationId xmlns:a16="http://schemas.microsoft.com/office/drawing/2014/main" id="{E8F7B192-EF8B-C88B-15EC-FB30564B33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78759" y="4765831"/>
              <a:ext cx="1802651" cy="1416626"/>
            </a:xfrm>
            <a:prstGeom prst="rect">
              <a:avLst/>
            </a:prstGeom>
          </p:spPr>
        </p:pic>
        <p:sp>
          <p:nvSpPr>
            <p:cNvPr id="514" name="右大括号 513">
              <a:extLst>
                <a:ext uri="{FF2B5EF4-FFF2-40B4-BE49-F238E27FC236}">
                  <a16:creationId xmlns:a16="http://schemas.microsoft.com/office/drawing/2014/main" id="{F41878F5-5569-33D7-A5D6-F9EC8747A8A3}"/>
                </a:ext>
              </a:extLst>
            </p:cNvPr>
            <p:cNvSpPr/>
            <p:nvPr/>
          </p:nvSpPr>
          <p:spPr>
            <a:xfrm>
              <a:off x="10781410" y="4785398"/>
              <a:ext cx="100334" cy="232604"/>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15" name="文本框 514">
              <a:extLst>
                <a:ext uri="{FF2B5EF4-FFF2-40B4-BE49-F238E27FC236}">
                  <a16:creationId xmlns:a16="http://schemas.microsoft.com/office/drawing/2014/main" id="{65D8DD64-39AE-161F-C51B-72EF73C6068D}"/>
                </a:ext>
              </a:extLst>
            </p:cNvPr>
            <p:cNvSpPr txBox="1"/>
            <p:nvPr/>
          </p:nvSpPr>
          <p:spPr>
            <a:xfrm>
              <a:off x="10881744" y="4793527"/>
              <a:ext cx="716717"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探测器</a:t>
              </a:r>
            </a:p>
          </p:txBody>
        </p:sp>
        <p:sp>
          <p:nvSpPr>
            <p:cNvPr id="516" name="右大括号 515">
              <a:extLst>
                <a:ext uri="{FF2B5EF4-FFF2-40B4-BE49-F238E27FC236}">
                  <a16:creationId xmlns:a16="http://schemas.microsoft.com/office/drawing/2014/main" id="{3ECD61F2-BF00-4EFB-047E-3F469F901151}"/>
                </a:ext>
              </a:extLst>
            </p:cNvPr>
            <p:cNvSpPr/>
            <p:nvPr/>
          </p:nvSpPr>
          <p:spPr>
            <a:xfrm>
              <a:off x="10781410" y="5805982"/>
              <a:ext cx="100334" cy="115132"/>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17" name="文本框 516">
              <a:extLst>
                <a:ext uri="{FF2B5EF4-FFF2-40B4-BE49-F238E27FC236}">
                  <a16:creationId xmlns:a16="http://schemas.microsoft.com/office/drawing/2014/main" id="{84C8EEFD-304E-6388-22E1-6096647D31CC}"/>
                </a:ext>
              </a:extLst>
            </p:cNvPr>
            <p:cNvSpPr txBox="1"/>
            <p:nvPr/>
          </p:nvSpPr>
          <p:spPr>
            <a:xfrm>
              <a:off x="10876039" y="5765280"/>
              <a:ext cx="722422"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探测器</a:t>
              </a:r>
            </a:p>
          </p:txBody>
        </p:sp>
        <p:grpSp>
          <p:nvGrpSpPr>
            <p:cNvPr id="518" name="组合 1904">
              <a:extLst>
                <a:ext uri="{FF2B5EF4-FFF2-40B4-BE49-F238E27FC236}">
                  <a16:creationId xmlns:a16="http://schemas.microsoft.com/office/drawing/2014/main" id="{CF948BA6-538B-4C8A-B467-761F567B2B8C}"/>
                </a:ext>
              </a:extLst>
            </p:cNvPr>
            <p:cNvGrpSpPr>
              <a:grpSpLocks/>
            </p:cNvGrpSpPr>
            <p:nvPr/>
          </p:nvGrpSpPr>
          <p:grpSpPr bwMode="auto">
            <a:xfrm rot="13725720" flipH="1">
              <a:off x="9643490" y="4946913"/>
              <a:ext cx="22457" cy="700157"/>
              <a:chOff x="10464520" y="7587099"/>
              <a:chExt cx="117936" cy="4474980"/>
            </a:xfrm>
          </p:grpSpPr>
          <p:cxnSp>
            <p:nvCxnSpPr>
              <p:cNvPr id="567" name="连接符: 曲线 566">
                <a:extLst>
                  <a:ext uri="{FF2B5EF4-FFF2-40B4-BE49-F238E27FC236}">
                    <a16:creationId xmlns:a16="http://schemas.microsoft.com/office/drawing/2014/main" id="{E6505CEA-D03F-A32D-6DD0-37F91E85D681}"/>
                  </a:ext>
                </a:extLst>
              </p:cNvPr>
              <p:cNvCxnSpPr/>
              <p:nvPr/>
            </p:nvCxnSpPr>
            <p:spPr>
              <a:xfrm rot="5400000">
                <a:off x="10469318" y="9683190"/>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8" name="连接符: 曲线 567">
                <a:extLst>
                  <a:ext uri="{FF2B5EF4-FFF2-40B4-BE49-F238E27FC236}">
                    <a16:creationId xmlns:a16="http://schemas.microsoft.com/office/drawing/2014/main" id="{ACBC1D2E-E1F6-C205-79D8-AF98FC9578D4}"/>
                  </a:ext>
                </a:extLst>
              </p:cNvPr>
              <p:cNvCxnSpPr/>
              <p:nvPr/>
            </p:nvCxnSpPr>
            <p:spPr>
              <a:xfrm rot="5400000" flipV="1">
                <a:off x="10471674" y="978917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9" name="连接符: 曲线 568">
                <a:extLst>
                  <a:ext uri="{FF2B5EF4-FFF2-40B4-BE49-F238E27FC236}">
                    <a16:creationId xmlns:a16="http://schemas.microsoft.com/office/drawing/2014/main" id="{D244C052-1531-57C0-4B75-57AA75F0C95E}"/>
                  </a:ext>
                </a:extLst>
              </p:cNvPr>
              <p:cNvCxnSpPr/>
              <p:nvPr/>
            </p:nvCxnSpPr>
            <p:spPr>
              <a:xfrm rot="5400000">
                <a:off x="10469316" y="989516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0" name="连接符: 曲线 569">
                <a:extLst>
                  <a:ext uri="{FF2B5EF4-FFF2-40B4-BE49-F238E27FC236}">
                    <a16:creationId xmlns:a16="http://schemas.microsoft.com/office/drawing/2014/main" id="{E9DCA5E2-F980-14A0-CDEE-181458BFF269}"/>
                  </a:ext>
                </a:extLst>
              </p:cNvPr>
              <p:cNvCxnSpPr/>
              <p:nvPr/>
            </p:nvCxnSpPr>
            <p:spPr>
              <a:xfrm rot="5400000" flipV="1">
                <a:off x="10471674" y="999644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1" name="连接符: 曲线 570">
                <a:extLst>
                  <a:ext uri="{FF2B5EF4-FFF2-40B4-BE49-F238E27FC236}">
                    <a16:creationId xmlns:a16="http://schemas.microsoft.com/office/drawing/2014/main" id="{B05801F0-2C29-18DD-FE87-D10952AF0618}"/>
                  </a:ext>
                </a:extLst>
              </p:cNvPr>
              <p:cNvCxnSpPr/>
              <p:nvPr/>
            </p:nvCxnSpPr>
            <p:spPr>
              <a:xfrm rot="5400000">
                <a:off x="10469316" y="101024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2" name="连接符: 曲线 571">
                <a:extLst>
                  <a:ext uri="{FF2B5EF4-FFF2-40B4-BE49-F238E27FC236}">
                    <a16:creationId xmlns:a16="http://schemas.microsoft.com/office/drawing/2014/main" id="{8DD15805-5A74-F9CC-8F3B-489EFA09BABD}"/>
                  </a:ext>
                </a:extLst>
              </p:cNvPr>
              <p:cNvCxnSpPr/>
              <p:nvPr/>
            </p:nvCxnSpPr>
            <p:spPr>
              <a:xfrm rot="5400000" flipV="1">
                <a:off x="10471674" y="10208411"/>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3" name="连接符: 曲线 572">
                <a:extLst>
                  <a:ext uri="{FF2B5EF4-FFF2-40B4-BE49-F238E27FC236}">
                    <a16:creationId xmlns:a16="http://schemas.microsoft.com/office/drawing/2014/main" id="{EA41013D-2087-C33C-5FFF-A743527E6EFF}"/>
                  </a:ext>
                </a:extLst>
              </p:cNvPr>
              <p:cNvCxnSpPr/>
              <p:nvPr/>
            </p:nvCxnSpPr>
            <p:spPr>
              <a:xfrm rot="5400000">
                <a:off x="10469318" y="10314398"/>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4" name="连接符: 曲线 573">
                <a:extLst>
                  <a:ext uri="{FF2B5EF4-FFF2-40B4-BE49-F238E27FC236}">
                    <a16:creationId xmlns:a16="http://schemas.microsoft.com/office/drawing/2014/main" id="{FA76982D-ADD9-EFFC-D913-AB7AFFAE41B7}"/>
                  </a:ext>
                </a:extLst>
              </p:cNvPr>
              <p:cNvCxnSpPr/>
              <p:nvPr/>
            </p:nvCxnSpPr>
            <p:spPr>
              <a:xfrm rot="5400000" flipV="1">
                <a:off x="10471674" y="1042038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5" name="连接符: 曲线 574">
                <a:extLst>
                  <a:ext uri="{FF2B5EF4-FFF2-40B4-BE49-F238E27FC236}">
                    <a16:creationId xmlns:a16="http://schemas.microsoft.com/office/drawing/2014/main" id="{66AEC366-E4FC-7FDA-CC55-1FF4BD156831}"/>
                  </a:ext>
                </a:extLst>
              </p:cNvPr>
              <p:cNvCxnSpPr/>
              <p:nvPr/>
            </p:nvCxnSpPr>
            <p:spPr>
              <a:xfrm rot="5400000">
                <a:off x="10471674" y="105240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6" name="连接符: 曲线 575">
                <a:extLst>
                  <a:ext uri="{FF2B5EF4-FFF2-40B4-BE49-F238E27FC236}">
                    <a16:creationId xmlns:a16="http://schemas.microsoft.com/office/drawing/2014/main" id="{7A6C1104-E48D-25FB-5F85-D85FBBF2A4B6}"/>
                  </a:ext>
                </a:extLst>
              </p:cNvPr>
              <p:cNvCxnSpPr/>
              <p:nvPr/>
            </p:nvCxnSpPr>
            <p:spPr>
              <a:xfrm rot="5400000" flipV="1">
                <a:off x="10469316" y="10630000"/>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7" name="连接符: 曲线 576">
                <a:extLst>
                  <a:ext uri="{FF2B5EF4-FFF2-40B4-BE49-F238E27FC236}">
                    <a16:creationId xmlns:a16="http://schemas.microsoft.com/office/drawing/2014/main" id="{44FAA358-F750-1E2B-13A9-FEEE1C7257ED}"/>
                  </a:ext>
                </a:extLst>
              </p:cNvPr>
              <p:cNvCxnSpPr/>
              <p:nvPr/>
            </p:nvCxnSpPr>
            <p:spPr>
              <a:xfrm rot="5400000">
                <a:off x="10471674" y="1073598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8" name="连接符: 曲线 577">
                <a:extLst>
                  <a:ext uri="{FF2B5EF4-FFF2-40B4-BE49-F238E27FC236}">
                    <a16:creationId xmlns:a16="http://schemas.microsoft.com/office/drawing/2014/main" id="{0D7A365C-5EF3-4CEF-783C-44D443B72002}"/>
                  </a:ext>
                </a:extLst>
              </p:cNvPr>
              <p:cNvCxnSpPr/>
              <p:nvPr/>
            </p:nvCxnSpPr>
            <p:spPr>
              <a:xfrm rot="5400000" flipV="1">
                <a:off x="10469316" y="1083726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9" name="连接符: 曲线 578">
                <a:extLst>
                  <a:ext uri="{FF2B5EF4-FFF2-40B4-BE49-F238E27FC236}">
                    <a16:creationId xmlns:a16="http://schemas.microsoft.com/office/drawing/2014/main" id="{D3AE6B5D-CB7A-BC1F-DDA2-E3DE1D78AF3B}"/>
                  </a:ext>
                </a:extLst>
              </p:cNvPr>
              <p:cNvCxnSpPr/>
              <p:nvPr/>
            </p:nvCxnSpPr>
            <p:spPr>
              <a:xfrm rot="5400000">
                <a:off x="10471674" y="109432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0" name="连接符: 曲线 579">
                <a:extLst>
                  <a:ext uri="{FF2B5EF4-FFF2-40B4-BE49-F238E27FC236}">
                    <a16:creationId xmlns:a16="http://schemas.microsoft.com/office/drawing/2014/main" id="{778F66F8-B687-995A-F405-CF0A031A1A7E}"/>
                  </a:ext>
                </a:extLst>
              </p:cNvPr>
              <p:cNvCxnSpPr/>
              <p:nvPr/>
            </p:nvCxnSpPr>
            <p:spPr>
              <a:xfrm rot="5400000" flipV="1">
                <a:off x="10469318" y="110492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1" name="连接符: 曲线 580">
                <a:extLst>
                  <a:ext uri="{FF2B5EF4-FFF2-40B4-BE49-F238E27FC236}">
                    <a16:creationId xmlns:a16="http://schemas.microsoft.com/office/drawing/2014/main" id="{86CDD3BC-5B43-8CA7-DFA4-96B918E22812}"/>
                  </a:ext>
                </a:extLst>
              </p:cNvPr>
              <p:cNvCxnSpPr/>
              <p:nvPr/>
            </p:nvCxnSpPr>
            <p:spPr>
              <a:xfrm rot="5400000">
                <a:off x="10471674" y="1115522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2" name="连接符: 曲线 581">
                <a:extLst>
                  <a:ext uri="{FF2B5EF4-FFF2-40B4-BE49-F238E27FC236}">
                    <a16:creationId xmlns:a16="http://schemas.microsoft.com/office/drawing/2014/main" id="{37CF7437-F032-0DAF-F6C8-296C1F7889CF}"/>
                  </a:ext>
                </a:extLst>
              </p:cNvPr>
              <p:cNvCxnSpPr/>
              <p:nvPr/>
            </p:nvCxnSpPr>
            <p:spPr>
              <a:xfrm rot="5400000" flipV="1">
                <a:off x="10469316" y="11261208"/>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3" name="连接符: 曲线 582">
                <a:extLst>
                  <a:ext uri="{FF2B5EF4-FFF2-40B4-BE49-F238E27FC236}">
                    <a16:creationId xmlns:a16="http://schemas.microsoft.com/office/drawing/2014/main" id="{22DE5BA9-8C90-C675-8F46-268D35EDBADC}"/>
                  </a:ext>
                </a:extLst>
              </p:cNvPr>
              <p:cNvCxnSpPr/>
              <p:nvPr/>
            </p:nvCxnSpPr>
            <p:spPr>
              <a:xfrm rot="5400000">
                <a:off x="10469318" y="7996829"/>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4" name="连接符: 曲线 583">
                <a:extLst>
                  <a:ext uri="{FF2B5EF4-FFF2-40B4-BE49-F238E27FC236}">
                    <a16:creationId xmlns:a16="http://schemas.microsoft.com/office/drawing/2014/main" id="{0E7C7196-68DB-152C-D16A-3637066F32F2}"/>
                  </a:ext>
                </a:extLst>
              </p:cNvPr>
              <p:cNvCxnSpPr/>
              <p:nvPr/>
            </p:nvCxnSpPr>
            <p:spPr>
              <a:xfrm rot="5400000" flipV="1">
                <a:off x="10471674" y="81028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5" name="连接符: 曲线 584">
                <a:extLst>
                  <a:ext uri="{FF2B5EF4-FFF2-40B4-BE49-F238E27FC236}">
                    <a16:creationId xmlns:a16="http://schemas.microsoft.com/office/drawing/2014/main" id="{AE424D97-92D6-AAEE-CBA2-54BA5EDA0E46}"/>
                  </a:ext>
                </a:extLst>
              </p:cNvPr>
              <p:cNvCxnSpPr/>
              <p:nvPr/>
            </p:nvCxnSpPr>
            <p:spPr>
              <a:xfrm rot="5400000">
                <a:off x="10469316" y="820880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6" name="连接符: 曲线 585">
                <a:extLst>
                  <a:ext uri="{FF2B5EF4-FFF2-40B4-BE49-F238E27FC236}">
                    <a16:creationId xmlns:a16="http://schemas.microsoft.com/office/drawing/2014/main" id="{CECCF9A5-BDE2-A421-3C0E-241C99D5DD36}"/>
                  </a:ext>
                </a:extLst>
              </p:cNvPr>
              <p:cNvCxnSpPr/>
              <p:nvPr/>
            </p:nvCxnSpPr>
            <p:spPr>
              <a:xfrm rot="5400000" flipV="1">
                <a:off x="10471674" y="831007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7" name="连接符: 曲线 586">
                <a:extLst>
                  <a:ext uri="{FF2B5EF4-FFF2-40B4-BE49-F238E27FC236}">
                    <a16:creationId xmlns:a16="http://schemas.microsoft.com/office/drawing/2014/main" id="{2FD34B21-36AE-7E1A-856D-165E56067367}"/>
                  </a:ext>
                </a:extLst>
              </p:cNvPr>
              <p:cNvCxnSpPr/>
              <p:nvPr/>
            </p:nvCxnSpPr>
            <p:spPr>
              <a:xfrm rot="5400000">
                <a:off x="10469316" y="8416063"/>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8" name="连接符: 曲线 587">
                <a:extLst>
                  <a:ext uri="{FF2B5EF4-FFF2-40B4-BE49-F238E27FC236}">
                    <a16:creationId xmlns:a16="http://schemas.microsoft.com/office/drawing/2014/main" id="{4CDB03C4-C658-8D35-DE96-982F917C8871}"/>
                  </a:ext>
                </a:extLst>
              </p:cNvPr>
              <p:cNvCxnSpPr/>
              <p:nvPr/>
            </p:nvCxnSpPr>
            <p:spPr>
              <a:xfrm rot="5400000" flipV="1">
                <a:off x="10471674" y="85220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9" name="连接符: 曲线 588">
                <a:extLst>
                  <a:ext uri="{FF2B5EF4-FFF2-40B4-BE49-F238E27FC236}">
                    <a16:creationId xmlns:a16="http://schemas.microsoft.com/office/drawing/2014/main" id="{D09037EA-6344-D74B-236E-934EEAB8E0FB}"/>
                  </a:ext>
                </a:extLst>
              </p:cNvPr>
              <p:cNvCxnSpPr/>
              <p:nvPr/>
            </p:nvCxnSpPr>
            <p:spPr>
              <a:xfrm rot="5400000">
                <a:off x="10469318" y="86280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0" name="连接符: 曲线 589">
                <a:extLst>
                  <a:ext uri="{FF2B5EF4-FFF2-40B4-BE49-F238E27FC236}">
                    <a16:creationId xmlns:a16="http://schemas.microsoft.com/office/drawing/2014/main" id="{2F43C8DA-7D23-956E-D41E-67EA569020D6}"/>
                  </a:ext>
                </a:extLst>
              </p:cNvPr>
              <p:cNvCxnSpPr/>
              <p:nvPr/>
            </p:nvCxnSpPr>
            <p:spPr>
              <a:xfrm rot="5400000" flipV="1">
                <a:off x="10469316" y="873637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1" name="连接符: 曲线 590">
                <a:extLst>
                  <a:ext uri="{FF2B5EF4-FFF2-40B4-BE49-F238E27FC236}">
                    <a16:creationId xmlns:a16="http://schemas.microsoft.com/office/drawing/2014/main" id="{D7EDADA8-306D-C947-E606-62E6741A88FA}"/>
                  </a:ext>
                </a:extLst>
              </p:cNvPr>
              <p:cNvCxnSpPr/>
              <p:nvPr/>
            </p:nvCxnSpPr>
            <p:spPr>
              <a:xfrm rot="5400000">
                <a:off x="10471674" y="883765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2" name="连接符: 曲线 591">
                <a:extLst>
                  <a:ext uri="{FF2B5EF4-FFF2-40B4-BE49-F238E27FC236}">
                    <a16:creationId xmlns:a16="http://schemas.microsoft.com/office/drawing/2014/main" id="{093D57D3-1244-6936-D253-5F8A69DE4C54}"/>
                  </a:ext>
                </a:extLst>
              </p:cNvPr>
              <p:cNvCxnSpPr/>
              <p:nvPr/>
            </p:nvCxnSpPr>
            <p:spPr>
              <a:xfrm rot="5400000" flipV="1">
                <a:off x="10469316" y="8943639"/>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3" name="连接符: 曲线 592">
                <a:extLst>
                  <a:ext uri="{FF2B5EF4-FFF2-40B4-BE49-F238E27FC236}">
                    <a16:creationId xmlns:a16="http://schemas.microsoft.com/office/drawing/2014/main" id="{33C44F59-DB98-5FFE-E643-72F91F877F93}"/>
                  </a:ext>
                </a:extLst>
              </p:cNvPr>
              <p:cNvCxnSpPr/>
              <p:nvPr/>
            </p:nvCxnSpPr>
            <p:spPr>
              <a:xfrm rot="5400000">
                <a:off x="10471674" y="904962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4" name="连接符: 曲线 593">
                <a:extLst>
                  <a:ext uri="{FF2B5EF4-FFF2-40B4-BE49-F238E27FC236}">
                    <a16:creationId xmlns:a16="http://schemas.microsoft.com/office/drawing/2014/main" id="{F2DF879B-3423-14FA-8164-85C43A40A508}"/>
                  </a:ext>
                </a:extLst>
              </p:cNvPr>
              <p:cNvCxnSpPr/>
              <p:nvPr/>
            </p:nvCxnSpPr>
            <p:spPr>
              <a:xfrm rot="5400000" flipV="1">
                <a:off x="10469316" y="915090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5" name="连接符: 曲线 594">
                <a:extLst>
                  <a:ext uri="{FF2B5EF4-FFF2-40B4-BE49-F238E27FC236}">
                    <a16:creationId xmlns:a16="http://schemas.microsoft.com/office/drawing/2014/main" id="{4CB9350F-54E7-1A6A-6FE1-BD84821FB554}"/>
                  </a:ext>
                </a:extLst>
              </p:cNvPr>
              <p:cNvCxnSpPr/>
              <p:nvPr/>
            </p:nvCxnSpPr>
            <p:spPr>
              <a:xfrm rot="5400000">
                <a:off x="10471674" y="925688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6" name="连接符: 曲线 595">
                <a:extLst>
                  <a:ext uri="{FF2B5EF4-FFF2-40B4-BE49-F238E27FC236}">
                    <a16:creationId xmlns:a16="http://schemas.microsoft.com/office/drawing/2014/main" id="{A250CDF1-F9E5-373F-E6D7-373170962C95}"/>
                  </a:ext>
                </a:extLst>
              </p:cNvPr>
              <p:cNvCxnSpPr/>
              <p:nvPr/>
            </p:nvCxnSpPr>
            <p:spPr>
              <a:xfrm rot="5400000" flipV="1">
                <a:off x="10469318" y="9362876"/>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7" name="连接符: 曲线 596">
                <a:extLst>
                  <a:ext uri="{FF2B5EF4-FFF2-40B4-BE49-F238E27FC236}">
                    <a16:creationId xmlns:a16="http://schemas.microsoft.com/office/drawing/2014/main" id="{CA8E52D5-1FB5-59C5-32EB-55B9BB0A1597}"/>
                  </a:ext>
                </a:extLst>
              </p:cNvPr>
              <p:cNvCxnSpPr/>
              <p:nvPr/>
            </p:nvCxnSpPr>
            <p:spPr>
              <a:xfrm rot="5400000">
                <a:off x="10471674" y="9468863"/>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8" name="连接符: 曲线 597">
                <a:extLst>
                  <a:ext uri="{FF2B5EF4-FFF2-40B4-BE49-F238E27FC236}">
                    <a16:creationId xmlns:a16="http://schemas.microsoft.com/office/drawing/2014/main" id="{72611D41-D10E-0BB5-9CC8-DB78AAA3B328}"/>
                  </a:ext>
                </a:extLst>
              </p:cNvPr>
              <p:cNvCxnSpPr/>
              <p:nvPr/>
            </p:nvCxnSpPr>
            <p:spPr>
              <a:xfrm rot="5400000" flipV="1">
                <a:off x="10469316" y="957484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9" name="直接箭头连接符 598">
                <a:extLst>
                  <a:ext uri="{FF2B5EF4-FFF2-40B4-BE49-F238E27FC236}">
                    <a16:creationId xmlns:a16="http://schemas.microsoft.com/office/drawing/2014/main" id="{77D8C968-8E5C-4D0A-7A2B-84CA2035F78D}"/>
                  </a:ext>
                </a:extLst>
              </p:cNvPr>
              <p:cNvCxnSpPr/>
              <p:nvPr/>
            </p:nvCxnSpPr>
            <p:spPr>
              <a:xfrm rot="5400000">
                <a:off x="10445851" y="11925475"/>
                <a:ext cx="273209" cy="0"/>
              </a:xfrm>
              <a:prstGeom prst="straightConnector1">
                <a:avLst/>
              </a:prstGeom>
              <a:ln w="38100">
                <a:solidFill>
                  <a:srgbClr val="C55A1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00" name="连接符: 曲线 599">
                <a:extLst>
                  <a:ext uri="{FF2B5EF4-FFF2-40B4-BE49-F238E27FC236}">
                    <a16:creationId xmlns:a16="http://schemas.microsoft.com/office/drawing/2014/main" id="{519AB410-91C3-13A0-8541-F8FE1F26D82E}"/>
                  </a:ext>
                </a:extLst>
              </p:cNvPr>
              <p:cNvCxnSpPr/>
              <p:nvPr/>
            </p:nvCxnSpPr>
            <p:spPr>
              <a:xfrm rot="5400000">
                <a:off x="10469318" y="11369551"/>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1" name="连接符: 曲线 600">
                <a:extLst>
                  <a:ext uri="{FF2B5EF4-FFF2-40B4-BE49-F238E27FC236}">
                    <a16:creationId xmlns:a16="http://schemas.microsoft.com/office/drawing/2014/main" id="{47031236-A430-9984-33C5-5DD741BF462F}"/>
                  </a:ext>
                </a:extLst>
              </p:cNvPr>
              <p:cNvCxnSpPr/>
              <p:nvPr/>
            </p:nvCxnSpPr>
            <p:spPr>
              <a:xfrm rot="5400000" flipV="1">
                <a:off x="10471674" y="11475538"/>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2" name="连接符: 曲线 601">
                <a:extLst>
                  <a:ext uri="{FF2B5EF4-FFF2-40B4-BE49-F238E27FC236}">
                    <a16:creationId xmlns:a16="http://schemas.microsoft.com/office/drawing/2014/main" id="{F85DFA3B-008F-E98C-7504-1D6D07630186}"/>
                  </a:ext>
                </a:extLst>
              </p:cNvPr>
              <p:cNvCxnSpPr/>
              <p:nvPr/>
            </p:nvCxnSpPr>
            <p:spPr>
              <a:xfrm rot="5400000">
                <a:off x="10469316" y="1158152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3" name="连接符: 曲线 602">
                <a:extLst>
                  <a:ext uri="{FF2B5EF4-FFF2-40B4-BE49-F238E27FC236}">
                    <a16:creationId xmlns:a16="http://schemas.microsoft.com/office/drawing/2014/main" id="{F66AB0F7-4176-E177-D0BC-B82CA78704AC}"/>
                  </a:ext>
                </a:extLst>
              </p:cNvPr>
              <p:cNvCxnSpPr/>
              <p:nvPr/>
            </p:nvCxnSpPr>
            <p:spPr>
              <a:xfrm rot="5400000" flipV="1">
                <a:off x="10471674" y="1168750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4" name="连接符: 曲线 603">
                <a:extLst>
                  <a:ext uri="{FF2B5EF4-FFF2-40B4-BE49-F238E27FC236}">
                    <a16:creationId xmlns:a16="http://schemas.microsoft.com/office/drawing/2014/main" id="{C580D12C-3CAA-94A7-7A28-A111A0F480AE}"/>
                  </a:ext>
                </a:extLst>
              </p:cNvPr>
              <p:cNvCxnSpPr/>
              <p:nvPr/>
            </p:nvCxnSpPr>
            <p:spPr>
              <a:xfrm rot="5400000">
                <a:off x="10469318" y="7582305"/>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5" name="连接符: 曲线 604">
                <a:extLst>
                  <a:ext uri="{FF2B5EF4-FFF2-40B4-BE49-F238E27FC236}">
                    <a16:creationId xmlns:a16="http://schemas.microsoft.com/office/drawing/2014/main" id="{DEF2182E-9870-1BF9-3405-A3A71193E2A7}"/>
                  </a:ext>
                </a:extLst>
              </p:cNvPr>
              <p:cNvCxnSpPr/>
              <p:nvPr/>
            </p:nvCxnSpPr>
            <p:spPr>
              <a:xfrm rot="5400000" flipV="1">
                <a:off x="10469316" y="76812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6" name="连接符: 曲线 605">
                <a:extLst>
                  <a:ext uri="{FF2B5EF4-FFF2-40B4-BE49-F238E27FC236}">
                    <a16:creationId xmlns:a16="http://schemas.microsoft.com/office/drawing/2014/main" id="{5D4DAF91-FAEB-99F5-4B83-FA694E680BEB}"/>
                  </a:ext>
                </a:extLst>
              </p:cNvPr>
              <p:cNvCxnSpPr/>
              <p:nvPr/>
            </p:nvCxnSpPr>
            <p:spPr>
              <a:xfrm rot="5400000">
                <a:off x="10469318" y="778956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7" name="连接符: 曲线 606">
                <a:extLst>
                  <a:ext uri="{FF2B5EF4-FFF2-40B4-BE49-F238E27FC236}">
                    <a16:creationId xmlns:a16="http://schemas.microsoft.com/office/drawing/2014/main" id="{62480625-61F7-4777-58DD-FF5DA421627C}"/>
                  </a:ext>
                </a:extLst>
              </p:cNvPr>
              <p:cNvCxnSpPr/>
              <p:nvPr/>
            </p:nvCxnSpPr>
            <p:spPr>
              <a:xfrm rot="5400000" flipV="1">
                <a:off x="10471674" y="789555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grpSp>
        <p:sp>
          <p:nvSpPr>
            <p:cNvPr id="519" name="文本框 518">
              <a:extLst>
                <a:ext uri="{FF2B5EF4-FFF2-40B4-BE49-F238E27FC236}">
                  <a16:creationId xmlns:a16="http://schemas.microsoft.com/office/drawing/2014/main" id="{ADFC7E34-00DF-FD8F-D836-192F532214A9}"/>
                </a:ext>
              </a:extLst>
            </p:cNvPr>
            <p:cNvSpPr txBox="1"/>
            <p:nvPr/>
          </p:nvSpPr>
          <p:spPr>
            <a:xfrm>
              <a:off x="8794987" y="5359536"/>
              <a:ext cx="1107021" cy="323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20" name="文本框 519">
              <a:extLst>
                <a:ext uri="{FF2B5EF4-FFF2-40B4-BE49-F238E27FC236}">
                  <a16:creationId xmlns:a16="http://schemas.microsoft.com/office/drawing/2014/main" id="{0473CDB8-A589-A235-9F7E-4CED993E2D40}"/>
                </a:ext>
              </a:extLst>
            </p:cNvPr>
            <p:cNvSpPr txBox="1"/>
            <p:nvPr/>
          </p:nvSpPr>
          <p:spPr>
            <a:xfrm>
              <a:off x="8955479" y="5127329"/>
              <a:ext cx="1305380"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 (140 keV)</a:t>
              </a:r>
              <a:endPar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21" name="文本框 520">
              <a:extLst>
                <a:ext uri="{FF2B5EF4-FFF2-40B4-BE49-F238E27FC236}">
                  <a16:creationId xmlns:a16="http://schemas.microsoft.com/office/drawing/2014/main" id="{7B3D4726-9461-4D62-0702-CF85B89D55B6}"/>
                </a:ext>
              </a:extLst>
            </p:cNvPr>
            <p:cNvSpPr txBox="1"/>
            <p:nvPr/>
          </p:nvSpPr>
          <p:spPr>
            <a:xfrm>
              <a:off x="9855278" y="5092988"/>
              <a:ext cx="1913667"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被准直器阻挡</a:t>
              </a:r>
            </a:p>
          </p:txBody>
        </p:sp>
        <p:grpSp>
          <p:nvGrpSpPr>
            <p:cNvPr id="522" name="组合 1904">
              <a:extLst>
                <a:ext uri="{FF2B5EF4-FFF2-40B4-BE49-F238E27FC236}">
                  <a16:creationId xmlns:a16="http://schemas.microsoft.com/office/drawing/2014/main" id="{43991EEF-F611-E28A-3BD0-021274388AA6}"/>
                </a:ext>
              </a:extLst>
            </p:cNvPr>
            <p:cNvGrpSpPr>
              <a:grpSpLocks/>
            </p:cNvGrpSpPr>
            <p:nvPr/>
          </p:nvGrpSpPr>
          <p:grpSpPr bwMode="auto">
            <a:xfrm>
              <a:off x="10282217" y="5459646"/>
              <a:ext cx="22457" cy="617622"/>
              <a:chOff x="10464520" y="7587099"/>
              <a:chExt cx="117936" cy="4474980"/>
            </a:xfrm>
          </p:grpSpPr>
          <p:cxnSp>
            <p:nvCxnSpPr>
              <p:cNvPr id="526" name="连接符: 曲线 525">
                <a:extLst>
                  <a:ext uri="{FF2B5EF4-FFF2-40B4-BE49-F238E27FC236}">
                    <a16:creationId xmlns:a16="http://schemas.microsoft.com/office/drawing/2014/main" id="{8981E748-A081-D835-AB99-08CE6B24AE73}"/>
                  </a:ext>
                </a:extLst>
              </p:cNvPr>
              <p:cNvCxnSpPr/>
              <p:nvPr/>
            </p:nvCxnSpPr>
            <p:spPr>
              <a:xfrm rot="5400000">
                <a:off x="10469318" y="9683190"/>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27" name="连接符: 曲线 526">
                <a:extLst>
                  <a:ext uri="{FF2B5EF4-FFF2-40B4-BE49-F238E27FC236}">
                    <a16:creationId xmlns:a16="http://schemas.microsoft.com/office/drawing/2014/main" id="{48BA15A8-38B7-C14B-C997-470F906EEA7F}"/>
                  </a:ext>
                </a:extLst>
              </p:cNvPr>
              <p:cNvCxnSpPr/>
              <p:nvPr/>
            </p:nvCxnSpPr>
            <p:spPr>
              <a:xfrm rot="5400000" flipV="1">
                <a:off x="10471674" y="9789177"/>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28" name="连接符: 曲线 527">
                <a:extLst>
                  <a:ext uri="{FF2B5EF4-FFF2-40B4-BE49-F238E27FC236}">
                    <a16:creationId xmlns:a16="http://schemas.microsoft.com/office/drawing/2014/main" id="{5B7F2D0E-4638-01A3-AFF8-50C8824C4CCF}"/>
                  </a:ext>
                </a:extLst>
              </p:cNvPr>
              <p:cNvCxnSpPr/>
              <p:nvPr/>
            </p:nvCxnSpPr>
            <p:spPr>
              <a:xfrm rot="5400000">
                <a:off x="10469316" y="9895161"/>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29" name="连接符: 曲线 528">
                <a:extLst>
                  <a:ext uri="{FF2B5EF4-FFF2-40B4-BE49-F238E27FC236}">
                    <a16:creationId xmlns:a16="http://schemas.microsoft.com/office/drawing/2014/main" id="{CA8C1983-F308-72DC-DC1E-E843A79C0A39}"/>
                  </a:ext>
                </a:extLst>
              </p:cNvPr>
              <p:cNvCxnSpPr/>
              <p:nvPr/>
            </p:nvCxnSpPr>
            <p:spPr>
              <a:xfrm rot="5400000" flipV="1">
                <a:off x="10471674" y="999644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0" name="连接符: 曲线 529">
                <a:extLst>
                  <a:ext uri="{FF2B5EF4-FFF2-40B4-BE49-F238E27FC236}">
                    <a16:creationId xmlns:a16="http://schemas.microsoft.com/office/drawing/2014/main" id="{D01886D3-9B8C-C141-8D48-9DDCB7D41590}"/>
                  </a:ext>
                </a:extLst>
              </p:cNvPr>
              <p:cNvCxnSpPr/>
              <p:nvPr/>
            </p:nvCxnSpPr>
            <p:spPr>
              <a:xfrm rot="5400000">
                <a:off x="10469316" y="10102424"/>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1" name="连接符: 曲线 530">
                <a:extLst>
                  <a:ext uri="{FF2B5EF4-FFF2-40B4-BE49-F238E27FC236}">
                    <a16:creationId xmlns:a16="http://schemas.microsoft.com/office/drawing/2014/main" id="{15B3B0E0-578B-7AA6-65FC-2C3BDE66B416}"/>
                  </a:ext>
                </a:extLst>
              </p:cNvPr>
              <p:cNvCxnSpPr/>
              <p:nvPr/>
            </p:nvCxnSpPr>
            <p:spPr>
              <a:xfrm rot="5400000" flipV="1">
                <a:off x="10471674" y="10208411"/>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2" name="连接符: 曲线 531">
                <a:extLst>
                  <a:ext uri="{FF2B5EF4-FFF2-40B4-BE49-F238E27FC236}">
                    <a16:creationId xmlns:a16="http://schemas.microsoft.com/office/drawing/2014/main" id="{15F03FA2-18FD-2988-CCC0-489061DD657D}"/>
                  </a:ext>
                </a:extLst>
              </p:cNvPr>
              <p:cNvCxnSpPr/>
              <p:nvPr/>
            </p:nvCxnSpPr>
            <p:spPr>
              <a:xfrm rot="5400000">
                <a:off x="10469318" y="10314398"/>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3" name="连接符: 曲线 532">
                <a:extLst>
                  <a:ext uri="{FF2B5EF4-FFF2-40B4-BE49-F238E27FC236}">
                    <a16:creationId xmlns:a16="http://schemas.microsoft.com/office/drawing/2014/main" id="{1EDCF5EA-AEA1-58EA-9582-1A93E173FC63}"/>
                  </a:ext>
                </a:extLst>
              </p:cNvPr>
              <p:cNvCxnSpPr/>
              <p:nvPr/>
            </p:nvCxnSpPr>
            <p:spPr>
              <a:xfrm rot="5400000" flipV="1">
                <a:off x="10471674" y="10420385"/>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4" name="连接符: 曲线 533">
                <a:extLst>
                  <a:ext uri="{FF2B5EF4-FFF2-40B4-BE49-F238E27FC236}">
                    <a16:creationId xmlns:a16="http://schemas.microsoft.com/office/drawing/2014/main" id="{B6DDD247-D477-5957-038F-C635A6F97C7D}"/>
                  </a:ext>
                </a:extLst>
              </p:cNvPr>
              <p:cNvCxnSpPr/>
              <p:nvPr/>
            </p:nvCxnSpPr>
            <p:spPr>
              <a:xfrm rot="5400000">
                <a:off x="10471674" y="1052401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5" name="连接符: 曲线 534">
                <a:extLst>
                  <a:ext uri="{FF2B5EF4-FFF2-40B4-BE49-F238E27FC236}">
                    <a16:creationId xmlns:a16="http://schemas.microsoft.com/office/drawing/2014/main" id="{83265057-0557-BB82-A473-FC3B7AF5E7CA}"/>
                  </a:ext>
                </a:extLst>
              </p:cNvPr>
              <p:cNvCxnSpPr/>
              <p:nvPr/>
            </p:nvCxnSpPr>
            <p:spPr>
              <a:xfrm rot="5400000" flipV="1">
                <a:off x="10469316" y="10630000"/>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6" name="连接符: 曲线 535">
                <a:extLst>
                  <a:ext uri="{FF2B5EF4-FFF2-40B4-BE49-F238E27FC236}">
                    <a16:creationId xmlns:a16="http://schemas.microsoft.com/office/drawing/2014/main" id="{9A2A8477-8FEA-AB21-647B-8C0A9D6CA6DB}"/>
                  </a:ext>
                </a:extLst>
              </p:cNvPr>
              <p:cNvCxnSpPr/>
              <p:nvPr/>
            </p:nvCxnSpPr>
            <p:spPr>
              <a:xfrm rot="5400000">
                <a:off x="10471674" y="10735987"/>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7" name="连接符: 曲线 536">
                <a:extLst>
                  <a:ext uri="{FF2B5EF4-FFF2-40B4-BE49-F238E27FC236}">
                    <a16:creationId xmlns:a16="http://schemas.microsoft.com/office/drawing/2014/main" id="{C309E05B-4766-8EF4-AFB9-A68178CE94EE}"/>
                  </a:ext>
                </a:extLst>
              </p:cNvPr>
              <p:cNvCxnSpPr/>
              <p:nvPr/>
            </p:nvCxnSpPr>
            <p:spPr>
              <a:xfrm rot="5400000" flipV="1">
                <a:off x="10469316" y="1083726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8" name="连接符: 曲线 537">
                <a:extLst>
                  <a:ext uri="{FF2B5EF4-FFF2-40B4-BE49-F238E27FC236}">
                    <a16:creationId xmlns:a16="http://schemas.microsoft.com/office/drawing/2014/main" id="{1E695FA1-E213-F01B-1B9A-E23EB5CCCBF6}"/>
                  </a:ext>
                </a:extLst>
              </p:cNvPr>
              <p:cNvCxnSpPr/>
              <p:nvPr/>
            </p:nvCxnSpPr>
            <p:spPr>
              <a:xfrm rot="5400000">
                <a:off x="10471674" y="1094325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9" name="连接符: 曲线 538">
                <a:extLst>
                  <a:ext uri="{FF2B5EF4-FFF2-40B4-BE49-F238E27FC236}">
                    <a16:creationId xmlns:a16="http://schemas.microsoft.com/office/drawing/2014/main" id="{79650938-8ACB-7F55-4266-F31F882FA0B9}"/>
                  </a:ext>
                </a:extLst>
              </p:cNvPr>
              <p:cNvCxnSpPr/>
              <p:nvPr/>
            </p:nvCxnSpPr>
            <p:spPr>
              <a:xfrm rot="5400000" flipV="1">
                <a:off x="10469318" y="1104923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0" name="连接符: 曲线 539">
                <a:extLst>
                  <a:ext uri="{FF2B5EF4-FFF2-40B4-BE49-F238E27FC236}">
                    <a16:creationId xmlns:a16="http://schemas.microsoft.com/office/drawing/2014/main" id="{CCB216D3-AF28-B889-1BB0-F4A1C1F2A155}"/>
                  </a:ext>
                </a:extLst>
              </p:cNvPr>
              <p:cNvCxnSpPr/>
              <p:nvPr/>
            </p:nvCxnSpPr>
            <p:spPr>
              <a:xfrm rot="5400000">
                <a:off x="10471674" y="11155224"/>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1" name="连接符: 曲线 540">
                <a:extLst>
                  <a:ext uri="{FF2B5EF4-FFF2-40B4-BE49-F238E27FC236}">
                    <a16:creationId xmlns:a16="http://schemas.microsoft.com/office/drawing/2014/main" id="{F93BC2F2-5F0D-07D1-6EE8-D90588BB4F16}"/>
                  </a:ext>
                </a:extLst>
              </p:cNvPr>
              <p:cNvCxnSpPr/>
              <p:nvPr/>
            </p:nvCxnSpPr>
            <p:spPr>
              <a:xfrm rot="5400000" flipV="1">
                <a:off x="10469316" y="11261208"/>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2" name="连接符: 曲线 541">
                <a:extLst>
                  <a:ext uri="{FF2B5EF4-FFF2-40B4-BE49-F238E27FC236}">
                    <a16:creationId xmlns:a16="http://schemas.microsoft.com/office/drawing/2014/main" id="{8DF8B616-9E41-B191-A174-CEC5C5D17A60}"/>
                  </a:ext>
                </a:extLst>
              </p:cNvPr>
              <p:cNvCxnSpPr/>
              <p:nvPr/>
            </p:nvCxnSpPr>
            <p:spPr>
              <a:xfrm rot="5400000">
                <a:off x="10469318" y="7996829"/>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3" name="连接符: 曲线 542">
                <a:extLst>
                  <a:ext uri="{FF2B5EF4-FFF2-40B4-BE49-F238E27FC236}">
                    <a16:creationId xmlns:a16="http://schemas.microsoft.com/office/drawing/2014/main" id="{E162E566-48EF-038F-7A16-B998F456BBA7}"/>
                  </a:ext>
                </a:extLst>
              </p:cNvPr>
              <p:cNvCxnSpPr/>
              <p:nvPr/>
            </p:nvCxnSpPr>
            <p:spPr>
              <a:xfrm rot="5400000" flipV="1">
                <a:off x="10471674" y="810281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4" name="连接符: 曲线 543">
                <a:extLst>
                  <a:ext uri="{FF2B5EF4-FFF2-40B4-BE49-F238E27FC236}">
                    <a16:creationId xmlns:a16="http://schemas.microsoft.com/office/drawing/2014/main" id="{8ADBACAE-0DA5-9B8D-509A-27165221644B}"/>
                  </a:ext>
                </a:extLst>
              </p:cNvPr>
              <p:cNvCxnSpPr/>
              <p:nvPr/>
            </p:nvCxnSpPr>
            <p:spPr>
              <a:xfrm rot="5400000">
                <a:off x="10469316" y="8208801"/>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5" name="连接符: 曲线 544">
                <a:extLst>
                  <a:ext uri="{FF2B5EF4-FFF2-40B4-BE49-F238E27FC236}">
                    <a16:creationId xmlns:a16="http://schemas.microsoft.com/office/drawing/2014/main" id="{B2D68395-310C-99D2-3981-3C87458859A4}"/>
                  </a:ext>
                </a:extLst>
              </p:cNvPr>
              <p:cNvCxnSpPr/>
              <p:nvPr/>
            </p:nvCxnSpPr>
            <p:spPr>
              <a:xfrm rot="5400000" flipV="1">
                <a:off x="10471674" y="831007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6" name="连接符: 曲线 545">
                <a:extLst>
                  <a:ext uri="{FF2B5EF4-FFF2-40B4-BE49-F238E27FC236}">
                    <a16:creationId xmlns:a16="http://schemas.microsoft.com/office/drawing/2014/main" id="{EECDAE0B-6DAC-9493-C384-9EF88C9EE11C}"/>
                  </a:ext>
                </a:extLst>
              </p:cNvPr>
              <p:cNvCxnSpPr/>
              <p:nvPr/>
            </p:nvCxnSpPr>
            <p:spPr>
              <a:xfrm rot="5400000">
                <a:off x="10469316" y="8416063"/>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7" name="连接符: 曲线 546">
                <a:extLst>
                  <a:ext uri="{FF2B5EF4-FFF2-40B4-BE49-F238E27FC236}">
                    <a16:creationId xmlns:a16="http://schemas.microsoft.com/office/drawing/2014/main" id="{60D43A6A-2435-BF42-4B6C-C59703A3D510}"/>
                  </a:ext>
                </a:extLst>
              </p:cNvPr>
              <p:cNvCxnSpPr/>
              <p:nvPr/>
            </p:nvCxnSpPr>
            <p:spPr>
              <a:xfrm rot="5400000" flipV="1">
                <a:off x="10471674" y="852205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8" name="连接符: 曲线 547">
                <a:extLst>
                  <a:ext uri="{FF2B5EF4-FFF2-40B4-BE49-F238E27FC236}">
                    <a16:creationId xmlns:a16="http://schemas.microsoft.com/office/drawing/2014/main" id="{0321CAE9-2F8D-C7C1-25D4-402E7C8362EC}"/>
                  </a:ext>
                </a:extLst>
              </p:cNvPr>
              <p:cNvCxnSpPr/>
              <p:nvPr/>
            </p:nvCxnSpPr>
            <p:spPr>
              <a:xfrm rot="5400000">
                <a:off x="10469318" y="862803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49" name="连接符: 曲线 548">
                <a:extLst>
                  <a:ext uri="{FF2B5EF4-FFF2-40B4-BE49-F238E27FC236}">
                    <a16:creationId xmlns:a16="http://schemas.microsoft.com/office/drawing/2014/main" id="{2E37E19C-09B2-D6C8-7215-BC10E7A023C8}"/>
                  </a:ext>
                </a:extLst>
              </p:cNvPr>
              <p:cNvCxnSpPr/>
              <p:nvPr/>
            </p:nvCxnSpPr>
            <p:spPr>
              <a:xfrm rot="5400000" flipV="1">
                <a:off x="10469316" y="8736377"/>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0" name="连接符: 曲线 549">
                <a:extLst>
                  <a:ext uri="{FF2B5EF4-FFF2-40B4-BE49-F238E27FC236}">
                    <a16:creationId xmlns:a16="http://schemas.microsoft.com/office/drawing/2014/main" id="{815A639F-E28D-7F84-34D0-1498F80EBD02}"/>
                  </a:ext>
                </a:extLst>
              </p:cNvPr>
              <p:cNvCxnSpPr/>
              <p:nvPr/>
            </p:nvCxnSpPr>
            <p:spPr>
              <a:xfrm rot="5400000">
                <a:off x="10471674" y="8837655"/>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1" name="连接符: 曲线 550">
                <a:extLst>
                  <a:ext uri="{FF2B5EF4-FFF2-40B4-BE49-F238E27FC236}">
                    <a16:creationId xmlns:a16="http://schemas.microsoft.com/office/drawing/2014/main" id="{BD7AFF6A-0E88-CFB3-DDC7-4CA49E249B53}"/>
                  </a:ext>
                </a:extLst>
              </p:cNvPr>
              <p:cNvCxnSpPr/>
              <p:nvPr/>
            </p:nvCxnSpPr>
            <p:spPr>
              <a:xfrm rot="5400000" flipV="1">
                <a:off x="10469316" y="8943639"/>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2" name="连接符: 曲线 551">
                <a:extLst>
                  <a:ext uri="{FF2B5EF4-FFF2-40B4-BE49-F238E27FC236}">
                    <a16:creationId xmlns:a16="http://schemas.microsoft.com/office/drawing/2014/main" id="{B923D6A8-B065-86E3-FEA4-6028BB991900}"/>
                  </a:ext>
                </a:extLst>
              </p:cNvPr>
              <p:cNvCxnSpPr/>
              <p:nvPr/>
            </p:nvCxnSpPr>
            <p:spPr>
              <a:xfrm rot="5400000">
                <a:off x="10471674" y="904962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3" name="连接符: 曲线 552">
                <a:extLst>
                  <a:ext uri="{FF2B5EF4-FFF2-40B4-BE49-F238E27FC236}">
                    <a16:creationId xmlns:a16="http://schemas.microsoft.com/office/drawing/2014/main" id="{05D5A0FC-CD9B-2C97-90FE-7988C5BF2EE5}"/>
                  </a:ext>
                </a:extLst>
              </p:cNvPr>
              <p:cNvCxnSpPr/>
              <p:nvPr/>
            </p:nvCxnSpPr>
            <p:spPr>
              <a:xfrm rot="5400000" flipV="1">
                <a:off x="10469316" y="915090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4" name="连接符: 曲线 553">
                <a:extLst>
                  <a:ext uri="{FF2B5EF4-FFF2-40B4-BE49-F238E27FC236}">
                    <a16:creationId xmlns:a16="http://schemas.microsoft.com/office/drawing/2014/main" id="{11634EAC-830A-560E-11B5-BE28896AC0E7}"/>
                  </a:ext>
                </a:extLst>
              </p:cNvPr>
              <p:cNvCxnSpPr/>
              <p:nvPr/>
            </p:nvCxnSpPr>
            <p:spPr>
              <a:xfrm rot="5400000">
                <a:off x="10471674" y="925688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5" name="连接符: 曲线 554">
                <a:extLst>
                  <a:ext uri="{FF2B5EF4-FFF2-40B4-BE49-F238E27FC236}">
                    <a16:creationId xmlns:a16="http://schemas.microsoft.com/office/drawing/2014/main" id="{593DE70E-A4A5-EFEA-CD0B-915821EB221B}"/>
                  </a:ext>
                </a:extLst>
              </p:cNvPr>
              <p:cNvCxnSpPr/>
              <p:nvPr/>
            </p:nvCxnSpPr>
            <p:spPr>
              <a:xfrm rot="5400000" flipV="1">
                <a:off x="10469318" y="9362876"/>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6" name="连接符: 曲线 555">
                <a:extLst>
                  <a:ext uri="{FF2B5EF4-FFF2-40B4-BE49-F238E27FC236}">
                    <a16:creationId xmlns:a16="http://schemas.microsoft.com/office/drawing/2014/main" id="{05AC2DE0-3D7B-AD53-C508-88287BE164DE}"/>
                  </a:ext>
                </a:extLst>
              </p:cNvPr>
              <p:cNvCxnSpPr/>
              <p:nvPr/>
            </p:nvCxnSpPr>
            <p:spPr>
              <a:xfrm rot="5400000">
                <a:off x="10471674" y="9468863"/>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7" name="连接符: 曲线 556">
                <a:extLst>
                  <a:ext uri="{FF2B5EF4-FFF2-40B4-BE49-F238E27FC236}">
                    <a16:creationId xmlns:a16="http://schemas.microsoft.com/office/drawing/2014/main" id="{1B778CEF-31A7-15E9-3D05-AD1DE3F79D18}"/>
                  </a:ext>
                </a:extLst>
              </p:cNvPr>
              <p:cNvCxnSpPr/>
              <p:nvPr/>
            </p:nvCxnSpPr>
            <p:spPr>
              <a:xfrm rot="5400000" flipV="1">
                <a:off x="10469316" y="9574847"/>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58" name="直接箭头连接符 557">
                <a:extLst>
                  <a:ext uri="{FF2B5EF4-FFF2-40B4-BE49-F238E27FC236}">
                    <a16:creationId xmlns:a16="http://schemas.microsoft.com/office/drawing/2014/main" id="{BBF41A93-C199-94E4-B1E1-51C0A701A67E}"/>
                  </a:ext>
                </a:extLst>
              </p:cNvPr>
              <p:cNvCxnSpPr/>
              <p:nvPr/>
            </p:nvCxnSpPr>
            <p:spPr>
              <a:xfrm rot="5400000">
                <a:off x="10445851" y="11925475"/>
                <a:ext cx="273209" cy="0"/>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559" name="连接符: 曲线 558">
                <a:extLst>
                  <a:ext uri="{FF2B5EF4-FFF2-40B4-BE49-F238E27FC236}">
                    <a16:creationId xmlns:a16="http://schemas.microsoft.com/office/drawing/2014/main" id="{0D5C316C-AE7C-0858-D479-257E277CA281}"/>
                  </a:ext>
                </a:extLst>
              </p:cNvPr>
              <p:cNvCxnSpPr/>
              <p:nvPr/>
            </p:nvCxnSpPr>
            <p:spPr>
              <a:xfrm rot="5400000">
                <a:off x="10469318" y="11369551"/>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0" name="连接符: 曲线 559">
                <a:extLst>
                  <a:ext uri="{FF2B5EF4-FFF2-40B4-BE49-F238E27FC236}">
                    <a16:creationId xmlns:a16="http://schemas.microsoft.com/office/drawing/2014/main" id="{374B293C-C3FF-7BE8-5BB1-A5CEC5819BE2}"/>
                  </a:ext>
                </a:extLst>
              </p:cNvPr>
              <p:cNvCxnSpPr/>
              <p:nvPr/>
            </p:nvCxnSpPr>
            <p:spPr>
              <a:xfrm rot="5400000" flipV="1">
                <a:off x="10471674" y="11475538"/>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1" name="连接符: 曲线 560">
                <a:extLst>
                  <a:ext uri="{FF2B5EF4-FFF2-40B4-BE49-F238E27FC236}">
                    <a16:creationId xmlns:a16="http://schemas.microsoft.com/office/drawing/2014/main" id="{CCE6D492-4477-0C4E-1310-32F28D8D49F1}"/>
                  </a:ext>
                </a:extLst>
              </p:cNvPr>
              <p:cNvCxnSpPr/>
              <p:nvPr/>
            </p:nvCxnSpPr>
            <p:spPr>
              <a:xfrm rot="5400000">
                <a:off x="10469316" y="1158152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2" name="连接符: 曲线 561">
                <a:extLst>
                  <a:ext uri="{FF2B5EF4-FFF2-40B4-BE49-F238E27FC236}">
                    <a16:creationId xmlns:a16="http://schemas.microsoft.com/office/drawing/2014/main" id="{DC415EDA-C75B-7BCA-6700-57275579E5AB}"/>
                  </a:ext>
                </a:extLst>
              </p:cNvPr>
              <p:cNvCxnSpPr/>
              <p:nvPr/>
            </p:nvCxnSpPr>
            <p:spPr>
              <a:xfrm rot="5400000" flipV="1">
                <a:off x="10471674" y="1168750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3" name="连接符: 曲线 562">
                <a:extLst>
                  <a:ext uri="{FF2B5EF4-FFF2-40B4-BE49-F238E27FC236}">
                    <a16:creationId xmlns:a16="http://schemas.microsoft.com/office/drawing/2014/main" id="{6DA96A9C-3546-F202-877D-81EF687F2E97}"/>
                  </a:ext>
                </a:extLst>
              </p:cNvPr>
              <p:cNvCxnSpPr/>
              <p:nvPr/>
            </p:nvCxnSpPr>
            <p:spPr>
              <a:xfrm rot="5400000">
                <a:off x="10469318" y="7582305"/>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4" name="连接符: 曲线 563">
                <a:extLst>
                  <a:ext uri="{FF2B5EF4-FFF2-40B4-BE49-F238E27FC236}">
                    <a16:creationId xmlns:a16="http://schemas.microsoft.com/office/drawing/2014/main" id="{8540792A-BB8D-37AE-4F17-D813C7CCAC30}"/>
                  </a:ext>
                </a:extLst>
              </p:cNvPr>
              <p:cNvCxnSpPr/>
              <p:nvPr/>
            </p:nvCxnSpPr>
            <p:spPr>
              <a:xfrm rot="5400000" flipV="1">
                <a:off x="10469316" y="7681224"/>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5" name="连接符: 曲线 564">
                <a:extLst>
                  <a:ext uri="{FF2B5EF4-FFF2-40B4-BE49-F238E27FC236}">
                    <a16:creationId xmlns:a16="http://schemas.microsoft.com/office/drawing/2014/main" id="{F4A2874E-ACC7-AFA6-9346-796C7DC1607C}"/>
                  </a:ext>
                </a:extLst>
              </p:cNvPr>
              <p:cNvCxnSpPr/>
              <p:nvPr/>
            </p:nvCxnSpPr>
            <p:spPr>
              <a:xfrm rot="5400000">
                <a:off x="10469318" y="778956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66" name="连接符: 曲线 565">
                <a:extLst>
                  <a:ext uri="{FF2B5EF4-FFF2-40B4-BE49-F238E27FC236}">
                    <a16:creationId xmlns:a16="http://schemas.microsoft.com/office/drawing/2014/main" id="{D2B3E359-DB46-C9B2-4712-0FC9DAA1C884}"/>
                  </a:ext>
                </a:extLst>
              </p:cNvPr>
              <p:cNvCxnSpPr/>
              <p:nvPr/>
            </p:nvCxnSpPr>
            <p:spPr>
              <a:xfrm rot="5400000" flipV="1">
                <a:off x="10471674" y="7895554"/>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sp>
          <p:nvSpPr>
            <p:cNvPr id="523" name="文本框 522">
              <a:extLst>
                <a:ext uri="{FF2B5EF4-FFF2-40B4-BE49-F238E27FC236}">
                  <a16:creationId xmlns:a16="http://schemas.microsoft.com/office/drawing/2014/main" id="{FF62297F-8B77-BEBB-68D1-AA199691A654}"/>
                </a:ext>
              </a:extLst>
            </p:cNvPr>
            <p:cNvSpPr txBox="1"/>
            <p:nvPr/>
          </p:nvSpPr>
          <p:spPr>
            <a:xfrm>
              <a:off x="10328233" y="5339594"/>
              <a:ext cx="1107021" cy="323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24" name="文本框 523">
              <a:extLst>
                <a:ext uri="{FF2B5EF4-FFF2-40B4-BE49-F238E27FC236}">
                  <a16:creationId xmlns:a16="http://schemas.microsoft.com/office/drawing/2014/main" id="{7DA3C99F-E2DA-0069-E527-74131582DDD3}"/>
                </a:ext>
              </a:extLst>
            </p:cNvPr>
            <p:cNvSpPr txBox="1"/>
            <p:nvPr/>
          </p:nvSpPr>
          <p:spPr>
            <a:xfrm>
              <a:off x="9346290" y="5608804"/>
              <a:ext cx="1677820" cy="242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Arial" panose="020B0604020202020204" pitchFamily="34" charset="0"/>
                  <a:ea typeface="微软雅黑" panose="020B0503020204020204" pitchFamily="34" charset="-122"/>
                  <a:cs typeface="Arial" panose="020B0604020202020204" pitchFamily="34" charset="0"/>
                </a:rPr>
                <a:t>penetrate the collimator</a:t>
              </a:r>
              <a:endPar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25" name="爆炸形: 8 pt  524">
              <a:extLst>
                <a:ext uri="{FF2B5EF4-FFF2-40B4-BE49-F238E27FC236}">
                  <a16:creationId xmlns:a16="http://schemas.microsoft.com/office/drawing/2014/main" id="{34F27E59-5C62-255A-2F1C-F33E7CE27F27}"/>
                </a:ext>
              </a:extLst>
            </p:cNvPr>
            <p:cNvSpPr/>
            <p:nvPr/>
          </p:nvSpPr>
          <p:spPr>
            <a:xfrm>
              <a:off x="10223416" y="6003122"/>
              <a:ext cx="167809" cy="145174"/>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5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608" name="文本框 607">
            <a:extLst>
              <a:ext uri="{FF2B5EF4-FFF2-40B4-BE49-F238E27FC236}">
                <a16:creationId xmlns:a16="http://schemas.microsoft.com/office/drawing/2014/main" id="{E48DB23E-6749-925C-9360-B59A6EA9984E}"/>
              </a:ext>
            </a:extLst>
          </p:cNvPr>
          <p:cNvSpPr txBox="1"/>
          <p:nvPr/>
        </p:nvSpPr>
        <p:spPr>
          <a:xfrm>
            <a:off x="1039261" y="3694985"/>
            <a:ext cx="211472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 </a:t>
            </a: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p>
        </p:txBody>
      </p:sp>
      <p:sp>
        <p:nvSpPr>
          <p:cNvPr id="609" name="文本框 608">
            <a:extLst>
              <a:ext uri="{FF2B5EF4-FFF2-40B4-BE49-F238E27FC236}">
                <a16:creationId xmlns:a16="http://schemas.microsoft.com/office/drawing/2014/main" id="{8704F2E7-E505-22A9-617A-BCA3930F2D64}"/>
              </a:ext>
            </a:extLst>
          </p:cNvPr>
          <p:cNvSpPr txBox="1"/>
          <p:nvPr/>
        </p:nvSpPr>
        <p:spPr>
          <a:xfrm>
            <a:off x="1050295" y="6263099"/>
            <a:ext cx="211472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成像</a:t>
            </a:r>
          </a:p>
        </p:txBody>
      </p:sp>
      <p:sp>
        <p:nvSpPr>
          <p:cNvPr id="610" name="文本框 609">
            <a:extLst>
              <a:ext uri="{FF2B5EF4-FFF2-40B4-BE49-F238E27FC236}">
                <a16:creationId xmlns:a16="http://schemas.microsoft.com/office/drawing/2014/main" id="{E22AC53E-11BC-F878-6471-EF8A811F5E7D}"/>
              </a:ext>
            </a:extLst>
          </p:cNvPr>
          <p:cNvSpPr txBox="1"/>
          <p:nvPr/>
        </p:nvSpPr>
        <p:spPr>
          <a:xfrm>
            <a:off x="7644374" y="2266710"/>
            <a:ext cx="3891448" cy="830997"/>
          </a:xfrm>
          <a:prstGeom prst="rect">
            <a:avLst/>
          </a:prstGeom>
          <a:noFill/>
        </p:spPr>
        <p:txBody>
          <a:bodyPr wrap="square" rtlCol="0">
            <a:spAutoFit/>
          </a:bodyPr>
          <a:lstStyle/>
          <a:p>
            <a:pPr algn="ctr"/>
            <a:r>
              <a:rPr lang="en-US" altLang="zh-CN" sz="2400" b="1" dirty="0">
                <a:solidFill>
                  <a:srgbClr val="084772"/>
                </a:solidFill>
                <a:latin typeface="Arial" panose="020B0604020202020204" pitchFamily="34" charset="0"/>
                <a:ea typeface="微软雅黑" panose="020B0503020204020204" pitchFamily="34" charset="-122"/>
              </a:rPr>
              <a:t>PET</a:t>
            </a:r>
            <a:r>
              <a:rPr lang="zh-CN" altLang="en-US" sz="2400" b="1" dirty="0">
                <a:solidFill>
                  <a:srgbClr val="084772"/>
                </a:solidFill>
                <a:latin typeface="Arial" panose="020B0604020202020204" pitchFamily="34" charset="0"/>
                <a:ea typeface="微软雅黑" panose="020B0503020204020204" pitchFamily="34" charset="-122"/>
              </a:rPr>
              <a:t>和</a:t>
            </a:r>
            <a:r>
              <a:rPr lang="en-US" altLang="zh-CN" sz="2400" b="1" dirty="0">
                <a:solidFill>
                  <a:srgbClr val="084772"/>
                </a:solidFill>
                <a:latin typeface="Arial" panose="020B0604020202020204" pitchFamily="34" charset="0"/>
                <a:ea typeface="微软雅黑" panose="020B0503020204020204" pitchFamily="34" charset="-122"/>
              </a:rPr>
              <a:t>SPECT</a:t>
            </a:r>
            <a:r>
              <a:rPr lang="zh-CN" altLang="zh-CN" sz="2400" b="1" dirty="0">
                <a:solidFill>
                  <a:srgbClr val="084772"/>
                </a:solidFill>
                <a:latin typeface="Arial" panose="020B0604020202020204" pitchFamily="34" charset="0"/>
                <a:ea typeface="微软雅黑" panose="020B0503020204020204" pitchFamily="34" charset="-122"/>
              </a:rPr>
              <a:t>各具优势</a:t>
            </a:r>
            <a:endParaRPr lang="en-US" altLang="zh-CN" sz="2400" b="1" dirty="0">
              <a:solidFill>
                <a:srgbClr val="084772"/>
              </a:solidFill>
              <a:latin typeface="Arial" panose="020B0604020202020204" pitchFamily="34" charset="0"/>
              <a:ea typeface="微软雅黑" panose="020B0503020204020204" pitchFamily="34" charset="-122"/>
            </a:endParaRPr>
          </a:p>
          <a:p>
            <a:pPr algn="ctr"/>
            <a:r>
              <a:rPr lang="zh-CN" altLang="zh-CN" sz="2400" b="1" dirty="0">
                <a:solidFill>
                  <a:srgbClr val="084772"/>
                </a:solidFill>
                <a:latin typeface="Arial" panose="020B0604020202020204" pitchFamily="34" charset="0"/>
                <a:ea typeface="微软雅黑" panose="020B0503020204020204" pitchFamily="34" charset="-122"/>
              </a:rPr>
              <a:t>无法互相取代</a:t>
            </a:r>
            <a:endParaRPr lang="zh-CN" altLang="en-US" sz="2400" dirty="0">
              <a:solidFill>
                <a:srgbClr val="084772"/>
              </a:solidFill>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2671422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2DD78-99AA-B848-994A-89E9294667F6}"/>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F0007994-0AFF-B516-A4BF-8BBAF179DB43}"/>
              </a:ext>
            </a:extLst>
          </p:cNvPr>
          <p:cNvSpPr>
            <a:spLocks noGrp="1"/>
          </p:cNvSpPr>
          <p:nvPr>
            <p:ph type="title"/>
          </p:nvPr>
        </p:nvSpPr>
        <p:spPr>
          <a:xfrm>
            <a:off x="2861242" y="126257"/>
            <a:ext cx="8006608" cy="674689"/>
          </a:xfrm>
        </p:spPr>
        <p:txBody>
          <a:bodyPr>
            <a:normAutofit/>
          </a:bodyPr>
          <a:lstStyle/>
          <a:p>
            <a:pPr lvl="0" algn="ctr" defTabSz="435529">
              <a:lnSpc>
                <a:spcPct val="100000"/>
              </a:lnSpc>
              <a:spcBef>
                <a:spcPts val="0"/>
              </a:spcBef>
              <a:defRPr/>
            </a:pPr>
            <a:r>
              <a:rPr lang="zh-CN" altLang="en-US" sz="3200" b="1" dirty="0">
                <a:solidFill>
                  <a:srgbClr val="002060"/>
                </a:solidFill>
                <a:ea typeface="微软雅黑" panose="020B0503020204020204" pitchFamily="34" charset="-122"/>
              </a:rPr>
              <a:t>小结</a:t>
            </a:r>
          </a:p>
        </p:txBody>
      </p:sp>
      <p:sp>
        <p:nvSpPr>
          <p:cNvPr id="3" name="灯片编号占位符 2">
            <a:extLst>
              <a:ext uri="{FF2B5EF4-FFF2-40B4-BE49-F238E27FC236}">
                <a16:creationId xmlns:a16="http://schemas.microsoft.com/office/drawing/2014/main" id="{F2A55AC3-737E-A9E1-8AE3-0E117619AE5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pic>
        <p:nvPicPr>
          <p:cNvPr id="14" name="图片 13">
            <a:extLst>
              <a:ext uri="{FF2B5EF4-FFF2-40B4-BE49-F238E27FC236}">
                <a16:creationId xmlns:a16="http://schemas.microsoft.com/office/drawing/2014/main" id="{AE57CEC1-4176-8DA0-1CD7-216D418819B5}"/>
              </a:ext>
            </a:extLst>
          </p:cNvPr>
          <p:cNvPicPr>
            <a:picLocks noChangeAspect="1"/>
          </p:cNvPicPr>
          <p:nvPr/>
        </p:nvPicPr>
        <p:blipFill>
          <a:blip r:embed="rId3">
            <a:extLst>
              <a:ext uri="{28A0092B-C50C-407E-A947-70E740481C1C}">
                <a14:useLocalDpi xmlns:a14="http://schemas.microsoft.com/office/drawing/2010/main" val="0"/>
              </a:ext>
            </a:extLst>
          </a:blip>
          <a:srcRect r="67417"/>
          <a:stretch>
            <a:fillRect/>
          </a:stretch>
        </p:blipFill>
        <p:spPr>
          <a:xfrm>
            <a:off x="9071934" y="1989963"/>
            <a:ext cx="2343552" cy="2596768"/>
          </a:xfrm>
          <a:prstGeom prst="rect">
            <a:avLst/>
          </a:prstGeom>
        </p:spPr>
      </p:pic>
      <p:sp>
        <p:nvSpPr>
          <p:cNvPr id="15" name="文本框 14">
            <a:extLst>
              <a:ext uri="{FF2B5EF4-FFF2-40B4-BE49-F238E27FC236}">
                <a16:creationId xmlns:a16="http://schemas.microsoft.com/office/drawing/2014/main" id="{53E360EF-73C0-AEB5-584A-61204EC4E19A}"/>
              </a:ext>
            </a:extLst>
          </p:cNvPr>
          <p:cNvSpPr txBox="1"/>
          <p:nvPr/>
        </p:nvSpPr>
        <p:spPr>
          <a:xfrm>
            <a:off x="6900660" y="4878832"/>
            <a:ext cx="1647902" cy="338554"/>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lang="zh-CN" altLang="en-US" sz="1600" b="1" dirty="0">
                <a:solidFill>
                  <a:prstClr val="black"/>
                </a:solidFill>
                <a:latin typeface="Arial" panose="020B0604020202020204" pitchFamily="34" charset="0"/>
                <a:ea typeface="微软雅黑" panose="020B0503020204020204" pitchFamily="34" charset="-122"/>
                <a:cs typeface="Arial" panose="020B0604020202020204" pitchFamily="34" charset="0"/>
              </a:rPr>
              <a:t>模态</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79DB36B9-963E-BB21-1EE3-F3EAE727D5AF}"/>
              </a:ext>
            </a:extLst>
          </p:cNvPr>
          <p:cNvSpPr txBox="1"/>
          <p:nvPr/>
        </p:nvSpPr>
        <p:spPr>
          <a:xfrm>
            <a:off x="4448098" y="4878832"/>
            <a:ext cx="1647902" cy="338554"/>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 </a:t>
            </a:r>
            <a:r>
              <a:rPr lang="zh-CN" altLang="en-US" sz="1600" b="1" dirty="0">
                <a:solidFill>
                  <a:prstClr val="black"/>
                </a:solidFill>
                <a:latin typeface="Arial" panose="020B0604020202020204" pitchFamily="34" charset="0"/>
                <a:ea typeface="微软雅黑" panose="020B0503020204020204" pitchFamily="34" charset="-122"/>
                <a:cs typeface="Arial" panose="020B0604020202020204" pitchFamily="34" charset="0"/>
              </a:rPr>
              <a:t>模态</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8" name="文本框 17">
            <a:extLst>
              <a:ext uri="{FF2B5EF4-FFF2-40B4-BE49-F238E27FC236}">
                <a16:creationId xmlns:a16="http://schemas.microsoft.com/office/drawing/2014/main" id="{4647053E-6E05-ABA5-8B46-B20F850CC6FF}"/>
              </a:ext>
            </a:extLst>
          </p:cNvPr>
          <p:cNvSpPr txBox="1"/>
          <p:nvPr/>
        </p:nvSpPr>
        <p:spPr>
          <a:xfrm>
            <a:off x="9448800" y="4755722"/>
            <a:ext cx="1647902" cy="584775"/>
          </a:xfrm>
          <a:prstGeom prst="rect">
            <a:avLst/>
          </a:prstGeom>
          <a:solidFill>
            <a:srgbClr val="F2F2F2"/>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PET&amp;SPECT </a:t>
            </a:r>
            <a:r>
              <a:rPr lang="zh-CN" altLang="en-US" sz="1600" b="1" dirty="0">
                <a:solidFill>
                  <a:prstClr val="black"/>
                </a:solidFill>
                <a:latin typeface="Arial" panose="020B0604020202020204" pitchFamily="34" charset="0"/>
                <a:ea typeface="微软雅黑" panose="020B0503020204020204" pitchFamily="34" charset="-122"/>
                <a:cs typeface="Arial" panose="020B0604020202020204" pitchFamily="34" charset="0"/>
              </a:rPr>
              <a:t>同时成像模态</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21" name="图片 20">
            <a:extLst>
              <a:ext uri="{FF2B5EF4-FFF2-40B4-BE49-F238E27FC236}">
                <a16:creationId xmlns:a16="http://schemas.microsoft.com/office/drawing/2014/main" id="{2F13B7D9-E5BE-2852-7E3E-AAD751791D13}"/>
              </a:ext>
            </a:extLst>
          </p:cNvPr>
          <p:cNvPicPr>
            <a:picLocks noChangeAspect="1"/>
          </p:cNvPicPr>
          <p:nvPr/>
        </p:nvPicPr>
        <p:blipFill>
          <a:blip r:embed="rId4">
            <a:extLst>
              <a:ext uri="{28A0092B-C50C-407E-A947-70E740481C1C}">
                <a14:useLocalDpi xmlns:a14="http://schemas.microsoft.com/office/drawing/2010/main" val="0"/>
              </a:ext>
            </a:extLst>
          </a:blip>
          <a:srcRect r="67249"/>
          <a:stretch>
            <a:fillRect/>
          </a:stretch>
        </p:blipFill>
        <p:spPr>
          <a:xfrm>
            <a:off x="4005945" y="1986015"/>
            <a:ext cx="2371342" cy="2604665"/>
          </a:xfrm>
          <a:prstGeom prst="rect">
            <a:avLst/>
          </a:prstGeom>
        </p:spPr>
      </p:pic>
      <p:pic>
        <p:nvPicPr>
          <p:cNvPr id="28" name="图片 27">
            <a:extLst>
              <a:ext uri="{FF2B5EF4-FFF2-40B4-BE49-F238E27FC236}">
                <a16:creationId xmlns:a16="http://schemas.microsoft.com/office/drawing/2014/main" id="{BBB82501-284D-2E65-822C-7E3BF78E7705}"/>
              </a:ext>
            </a:extLst>
          </p:cNvPr>
          <p:cNvPicPr>
            <a:picLocks noChangeAspect="1"/>
          </p:cNvPicPr>
          <p:nvPr/>
        </p:nvPicPr>
        <p:blipFill>
          <a:blip r:embed="rId5">
            <a:extLst>
              <a:ext uri="{28A0092B-C50C-407E-A947-70E740481C1C}">
                <a14:useLocalDpi xmlns:a14="http://schemas.microsoft.com/office/drawing/2010/main" val="0"/>
              </a:ext>
            </a:extLst>
          </a:blip>
          <a:srcRect r="67027"/>
          <a:stretch>
            <a:fillRect/>
          </a:stretch>
        </p:blipFill>
        <p:spPr>
          <a:xfrm>
            <a:off x="6538940" y="1989963"/>
            <a:ext cx="2371342" cy="2596768"/>
          </a:xfrm>
          <a:prstGeom prst="rect">
            <a:avLst/>
          </a:prstGeom>
        </p:spPr>
      </p:pic>
      <p:pic>
        <p:nvPicPr>
          <p:cNvPr id="30" name="内容占位符 5">
            <a:extLst>
              <a:ext uri="{FF2B5EF4-FFF2-40B4-BE49-F238E27FC236}">
                <a16:creationId xmlns:a16="http://schemas.microsoft.com/office/drawing/2014/main" id="{653AE585-FE11-D98B-A3CD-CA85E3B92DD9}"/>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715336" y="1065881"/>
            <a:ext cx="3111266" cy="4854355"/>
          </a:xfrm>
        </p:spPr>
      </p:pic>
      <p:grpSp>
        <p:nvGrpSpPr>
          <p:cNvPr id="31" name="组合 30">
            <a:extLst>
              <a:ext uri="{FF2B5EF4-FFF2-40B4-BE49-F238E27FC236}">
                <a16:creationId xmlns:a16="http://schemas.microsoft.com/office/drawing/2014/main" id="{38812635-C1C1-4205-9A5E-9650F3031B96}"/>
              </a:ext>
            </a:extLst>
          </p:cNvPr>
          <p:cNvGrpSpPr/>
          <p:nvPr/>
        </p:nvGrpSpPr>
        <p:grpSpPr>
          <a:xfrm>
            <a:off x="664473" y="1824922"/>
            <a:ext cx="3178590" cy="3656223"/>
            <a:chOff x="664473" y="1824922"/>
            <a:chExt cx="3178590" cy="3656223"/>
          </a:xfrm>
        </p:grpSpPr>
        <p:grpSp>
          <p:nvGrpSpPr>
            <p:cNvPr id="32" name="组合 31">
              <a:extLst>
                <a:ext uri="{FF2B5EF4-FFF2-40B4-BE49-F238E27FC236}">
                  <a16:creationId xmlns:a16="http://schemas.microsoft.com/office/drawing/2014/main" id="{EAE9923C-DEED-DCD6-7D11-1ECC7796D8E5}"/>
                </a:ext>
              </a:extLst>
            </p:cNvPr>
            <p:cNvGrpSpPr/>
            <p:nvPr/>
          </p:nvGrpSpPr>
          <p:grpSpPr>
            <a:xfrm>
              <a:off x="1270989" y="2281249"/>
              <a:ext cx="2572074" cy="3199896"/>
              <a:chOff x="1270989" y="2281249"/>
              <a:chExt cx="2572074" cy="3199896"/>
            </a:xfrm>
          </p:grpSpPr>
          <p:sp>
            <p:nvSpPr>
              <p:cNvPr id="35" name="文本框 34">
                <a:extLst>
                  <a:ext uri="{FF2B5EF4-FFF2-40B4-BE49-F238E27FC236}">
                    <a16:creationId xmlns:a16="http://schemas.microsoft.com/office/drawing/2014/main" id="{D20A91F0-2932-1E6A-548B-16806C3453B6}"/>
                  </a:ext>
                </a:extLst>
              </p:cNvPr>
              <p:cNvSpPr txBox="1"/>
              <p:nvPr/>
            </p:nvSpPr>
            <p:spPr>
              <a:xfrm>
                <a:off x="1270989" y="4368853"/>
                <a:ext cx="1966019" cy="1112292"/>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2×2 Block </a:t>
                </a:r>
              </a:p>
              <a:p>
                <a:pPr marL="0" marR="0" lvl="0" indent="0" algn="ctr" defTabSz="457200" rtl="0" eaLnBrk="1" fontAlgn="auto" latinLnBrk="0" hangingPunct="1">
                  <a:lnSpc>
                    <a:spcPct val="150000"/>
                  </a:lnSpc>
                  <a:spcBef>
                    <a:spcPts val="0"/>
                  </a:spcBef>
                  <a:spcAft>
                    <a:spcPts val="0"/>
                  </a:spcAft>
                  <a:buClrTx/>
                  <a:buSzTx/>
                  <a:buFontTx/>
                  <a:buNone/>
                  <a:tabLst/>
                  <a:defRPr/>
                </a:pPr>
                <a:r>
                  <a:rPr lang="zh-CN" altLang="en-US" sz="1400" b="1" dirty="0">
                    <a:solidFill>
                      <a:srgbClr val="FF0000"/>
                    </a:solidFill>
                    <a:highlight>
                      <a:srgbClr val="FFFF00"/>
                    </a:highlight>
                    <a:latin typeface="Arial" panose="020B0604020202020204" pitchFamily="34" charset="0"/>
                    <a:ea typeface="微软雅黑" panose="020B0503020204020204" pitchFamily="34" charset="-122"/>
                    <a:cs typeface="Arial" panose="020B0604020202020204" pitchFamily="34" charset="0"/>
                  </a:rPr>
                  <a:t>模块封装尺寸</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52.3 ×52.3 mm</a:t>
                </a:r>
                <a:r>
                  <a:rPr kumimoji="0" lang="en-US" altLang="zh-CN" sz="1400" b="1" i="0" u="none" strike="noStrike" kern="1200" cap="none" spc="0" normalizeH="0" baseline="3000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a:t>
                </a:r>
              </a:p>
            </p:txBody>
          </p:sp>
          <p:sp>
            <p:nvSpPr>
              <p:cNvPr id="36" name="文本框 35">
                <a:extLst>
                  <a:ext uri="{FF2B5EF4-FFF2-40B4-BE49-F238E27FC236}">
                    <a16:creationId xmlns:a16="http://schemas.microsoft.com/office/drawing/2014/main" id="{1772CB36-901F-947B-9BFF-4AE7935360EB}"/>
                  </a:ext>
                </a:extLst>
              </p:cNvPr>
              <p:cNvSpPr txBox="1"/>
              <p:nvPr/>
            </p:nvSpPr>
            <p:spPr>
              <a:xfrm>
                <a:off x="2159280" y="2281249"/>
                <a:ext cx="1683783" cy="696794"/>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zh-CN" altLang="en-US" sz="1400" b="1" dirty="0">
                    <a:solidFill>
                      <a:srgbClr val="FF0000"/>
                    </a:solidFill>
                    <a:highlight>
                      <a:srgbClr val="FFFF00"/>
                    </a:highlight>
                    <a:latin typeface="Arial" panose="020B0604020202020204" pitchFamily="34" charset="0"/>
                    <a:ea typeface="微软雅黑" panose="020B0503020204020204" pitchFamily="34" charset="-122"/>
                    <a:cs typeface="Arial" panose="020B0604020202020204" pitchFamily="34" charset="0"/>
                  </a:rPr>
                  <a:t>直径</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 </a:t>
                </a:r>
                <a:r>
                  <a:rPr lang="en-US" altLang="zh-CN" sz="1400" b="1" dirty="0">
                    <a:solidFill>
                      <a:srgbClr val="FF0000"/>
                    </a:solidFill>
                    <a:highlight>
                      <a:srgbClr val="FFFF00"/>
                    </a:highlight>
                    <a:latin typeface="Arial" panose="020B0604020202020204" pitchFamily="34" charset="0"/>
                    <a:ea typeface="微软雅黑" panose="020B0503020204020204" pitchFamily="34" charset="-122"/>
                    <a:cs typeface="Arial" panose="020B0604020202020204" pitchFamily="34" charset="0"/>
                  </a:rPr>
                  <a:t>92</a:t>
                </a: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 mm</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Step:15 °, 200 s</a:t>
                </a:r>
              </a:p>
            </p:txBody>
          </p:sp>
        </p:grpSp>
        <p:sp>
          <p:nvSpPr>
            <p:cNvPr id="33" name="文本框 32">
              <a:extLst>
                <a:ext uri="{FF2B5EF4-FFF2-40B4-BE49-F238E27FC236}">
                  <a16:creationId xmlns:a16="http://schemas.microsoft.com/office/drawing/2014/main" id="{62DC7A61-D132-E5BE-33CF-7EBB59489699}"/>
                </a:ext>
              </a:extLst>
            </p:cNvPr>
            <p:cNvSpPr txBox="1"/>
            <p:nvPr/>
          </p:nvSpPr>
          <p:spPr>
            <a:xfrm>
              <a:off x="1479868" y="1824922"/>
              <a:ext cx="1648359" cy="455253"/>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2×2 Block </a:t>
              </a:r>
            </a:p>
          </p:txBody>
        </p:sp>
        <p:sp>
          <p:nvSpPr>
            <p:cNvPr id="34" name="箭头: 左弧形 33">
              <a:extLst>
                <a:ext uri="{FF2B5EF4-FFF2-40B4-BE49-F238E27FC236}">
                  <a16:creationId xmlns:a16="http://schemas.microsoft.com/office/drawing/2014/main" id="{C332468B-5804-D266-1298-B4B761EE4A98}"/>
                </a:ext>
              </a:extLst>
            </p:cNvPr>
            <p:cNvSpPr/>
            <p:nvPr/>
          </p:nvSpPr>
          <p:spPr>
            <a:xfrm flipV="1">
              <a:off x="664473" y="2220939"/>
              <a:ext cx="758102" cy="2489147"/>
            </a:xfrm>
            <a:prstGeom prst="curved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0" name="文本框 39">
            <a:extLst>
              <a:ext uri="{FF2B5EF4-FFF2-40B4-BE49-F238E27FC236}">
                <a16:creationId xmlns:a16="http://schemas.microsoft.com/office/drawing/2014/main" id="{7B159287-E172-4374-594A-2F30239F53C3}"/>
              </a:ext>
            </a:extLst>
          </p:cNvPr>
          <p:cNvSpPr txBox="1"/>
          <p:nvPr/>
        </p:nvSpPr>
        <p:spPr>
          <a:xfrm>
            <a:off x="4448098" y="5681873"/>
            <a:ext cx="7257130" cy="476726"/>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US" altLang="zh-CN" sz="2200" dirty="0">
                <a:solidFill>
                  <a:srgbClr val="C00000"/>
                </a:solidFill>
                <a:latin typeface="Arial" panose="020B0604020202020204" pitchFamily="34" charset="0"/>
                <a:ea typeface="微软雅黑" panose="020B0503020204020204" pitchFamily="34" charset="-122"/>
                <a:cs typeface="Arial" panose="020B0604020202020204" pitchFamily="34" charset="0"/>
              </a:rPr>
              <a:t>5×5 cm</a:t>
            </a:r>
            <a:r>
              <a:rPr lang="en-US" altLang="zh-CN" sz="2200" baseline="30000" dirty="0">
                <a:solidFill>
                  <a:srgbClr val="C00000"/>
                </a:solidFill>
                <a:latin typeface="Arial" panose="020B0604020202020204" pitchFamily="34" charset="0"/>
                <a:ea typeface="微软雅黑" panose="020B0503020204020204" pitchFamily="34" charset="-122"/>
                <a:cs typeface="Arial" panose="020B0604020202020204" pitchFamily="34" charset="0"/>
              </a:rPr>
              <a:t>2</a:t>
            </a:r>
            <a:r>
              <a:rPr lang="zh-CN" altLang="en-US" sz="2200" dirty="0">
                <a:solidFill>
                  <a:srgbClr val="C00000"/>
                </a:solidFill>
                <a:latin typeface="Arial" panose="020B0604020202020204" pitchFamily="34" charset="0"/>
                <a:ea typeface="微软雅黑" panose="020B0503020204020204" pitchFamily="34" charset="-122"/>
                <a:cs typeface="Arial" panose="020B0604020202020204" pitchFamily="34" charset="0"/>
              </a:rPr>
              <a:t>平板样机：实现三种模态成像能力的概念验证</a:t>
            </a:r>
            <a:endPar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4" name="文本框 43">
            <a:extLst>
              <a:ext uri="{FF2B5EF4-FFF2-40B4-BE49-F238E27FC236}">
                <a16:creationId xmlns:a16="http://schemas.microsoft.com/office/drawing/2014/main" id="{00225F8E-054C-A359-8E4A-A82A86601131}"/>
              </a:ext>
            </a:extLst>
          </p:cNvPr>
          <p:cNvSpPr txBox="1"/>
          <p:nvPr/>
        </p:nvSpPr>
        <p:spPr>
          <a:xfrm>
            <a:off x="3025422" y="6462250"/>
            <a:ext cx="431496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Zeng X</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Gu Z</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r>
              <a:rPr kumimoji="0" lang="da-DK" altLang="zh-CN" sz="1800"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under review</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2" name="灯片编号占位符 5">
            <a:extLst>
              <a:ext uri="{FF2B5EF4-FFF2-40B4-BE49-F238E27FC236}">
                <a16:creationId xmlns:a16="http://schemas.microsoft.com/office/drawing/2014/main" id="{95DF00CE-B51B-C582-88EB-DA14ABD390C5}"/>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20</a:t>
            </a:fld>
            <a:endParaRPr lang="zh-CN" altLang="en-US" dirty="0">
              <a:solidFill>
                <a:prstClr val="black">
                  <a:tint val="75000"/>
                </a:prstClr>
              </a:solidFill>
            </a:endParaRPr>
          </a:p>
        </p:txBody>
      </p:sp>
    </p:spTree>
    <p:extLst>
      <p:ext uri="{BB962C8B-B14F-4D97-AF65-F5344CB8AC3E}">
        <p14:creationId xmlns:p14="http://schemas.microsoft.com/office/powerpoint/2010/main" val="709736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63A66-1420-810F-FEBB-F46983EEAF02}"/>
            </a:ext>
          </a:extLst>
        </p:cNvPr>
        <p:cNvGrpSpPr/>
        <p:nvPr/>
      </p:nvGrpSpPr>
      <p:grpSpPr>
        <a:xfrm>
          <a:off x="0" y="0"/>
          <a:ext cx="0" cy="0"/>
          <a:chOff x="0" y="0"/>
          <a:chExt cx="0" cy="0"/>
        </a:xfrm>
      </p:grpSpPr>
      <p:sp>
        <p:nvSpPr>
          <p:cNvPr id="6" name="文本框 5">
            <a:extLst>
              <a:ext uri="{FF2B5EF4-FFF2-40B4-BE49-F238E27FC236}">
                <a16:creationId xmlns:a16="http://schemas.microsoft.com/office/drawing/2014/main" id="{8EE0F5A7-2F68-92EB-ACEC-E6000F42CB6B}"/>
              </a:ext>
            </a:extLst>
          </p:cNvPr>
          <p:cNvSpPr txBox="1"/>
          <p:nvPr/>
        </p:nvSpPr>
        <p:spPr>
          <a:xfrm>
            <a:off x="-1982645" y="7443993"/>
            <a:ext cx="914267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改进后的（阳洋MIC投稿）探测器，结构介绍（与现有结构差别对比）和PET性能</a:t>
            </a:r>
          </a:p>
        </p:txBody>
      </p:sp>
      <p:sp>
        <p:nvSpPr>
          <p:cNvPr id="29" name="箭头: 右 28">
            <a:extLst>
              <a:ext uri="{FF2B5EF4-FFF2-40B4-BE49-F238E27FC236}">
                <a16:creationId xmlns:a16="http://schemas.microsoft.com/office/drawing/2014/main" id="{4DF83D1B-CB41-01BC-3681-5F72EAAD5904}"/>
              </a:ext>
            </a:extLst>
          </p:cNvPr>
          <p:cNvSpPr/>
          <p:nvPr/>
        </p:nvSpPr>
        <p:spPr>
          <a:xfrm>
            <a:off x="11283882" y="7082043"/>
            <a:ext cx="2171700" cy="7239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宋体"/>
              <a:cs typeface="Arial" panose="020B0604020202020204" pitchFamily="34" charset="0"/>
            </a:endParaRPr>
          </a:p>
        </p:txBody>
      </p:sp>
      <p:grpSp>
        <p:nvGrpSpPr>
          <p:cNvPr id="72" name="组合 71">
            <a:extLst>
              <a:ext uri="{FF2B5EF4-FFF2-40B4-BE49-F238E27FC236}">
                <a16:creationId xmlns:a16="http://schemas.microsoft.com/office/drawing/2014/main" id="{8033DDD3-7CB3-E491-4C88-B18B229596C2}"/>
              </a:ext>
            </a:extLst>
          </p:cNvPr>
          <p:cNvGrpSpPr/>
          <p:nvPr/>
        </p:nvGrpSpPr>
        <p:grpSpPr>
          <a:xfrm>
            <a:off x="6414573" y="1077243"/>
            <a:ext cx="5716288" cy="3166578"/>
            <a:chOff x="9630473" y="1362080"/>
            <a:chExt cx="6930993" cy="3839472"/>
          </a:xfrm>
        </p:grpSpPr>
        <p:pic>
          <p:nvPicPr>
            <p:cNvPr id="31" name="图片 30">
              <a:extLst>
                <a:ext uri="{FF2B5EF4-FFF2-40B4-BE49-F238E27FC236}">
                  <a16:creationId xmlns:a16="http://schemas.microsoft.com/office/drawing/2014/main" id="{6B8867BA-4603-FFBB-3C36-2525BC5E5F77}"/>
                </a:ext>
              </a:extLst>
            </p:cNvPr>
            <p:cNvPicPr>
              <a:picLocks noChangeAspect="1"/>
            </p:cNvPicPr>
            <p:nvPr/>
          </p:nvPicPr>
          <p:blipFill>
            <a:blip r:embed="rId3"/>
            <a:stretch>
              <a:fillRect/>
            </a:stretch>
          </p:blipFill>
          <p:spPr>
            <a:xfrm>
              <a:off x="9630473" y="1362080"/>
              <a:ext cx="3573923" cy="3839472"/>
            </a:xfrm>
            <a:prstGeom prst="rect">
              <a:avLst/>
            </a:prstGeom>
          </p:spPr>
        </p:pic>
        <p:sp>
          <p:nvSpPr>
            <p:cNvPr id="32" name="文本框 31">
              <a:extLst>
                <a:ext uri="{FF2B5EF4-FFF2-40B4-BE49-F238E27FC236}">
                  <a16:creationId xmlns:a16="http://schemas.microsoft.com/office/drawing/2014/main" id="{0EFE6897-39D4-3978-FD2A-9342F05F71D8}"/>
                </a:ext>
              </a:extLst>
            </p:cNvPr>
            <p:cNvSpPr txBox="1"/>
            <p:nvPr/>
          </p:nvSpPr>
          <p:spPr>
            <a:xfrm>
              <a:off x="13395899" y="2576849"/>
              <a:ext cx="3165567"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10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33" name="直接箭头连接符 32">
              <a:extLst>
                <a:ext uri="{FF2B5EF4-FFF2-40B4-BE49-F238E27FC236}">
                  <a16:creationId xmlns:a16="http://schemas.microsoft.com/office/drawing/2014/main" id="{CFDDFA7A-8515-E181-DE95-1D4CBC554803}"/>
                </a:ext>
              </a:extLst>
            </p:cNvPr>
            <p:cNvCxnSpPr>
              <a:cxnSpLocks/>
            </p:cNvCxnSpPr>
            <p:nvPr/>
          </p:nvCxnSpPr>
          <p:spPr>
            <a:xfrm flipH="1">
              <a:off x="13204397" y="2053593"/>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33">
              <a:extLst>
                <a:ext uri="{FF2B5EF4-FFF2-40B4-BE49-F238E27FC236}">
                  <a16:creationId xmlns:a16="http://schemas.microsoft.com/office/drawing/2014/main" id="{C47B7F29-7F7A-10E2-03E9-424F659F53B6}"/>
                </a:ext>
              </a:extLst>
            </p:cNvPr>
            <p:cNvCxnSpPr>
              <a:cxnSpLocks/>
            </p:cNvCxnSpPr>
            <p:nvPr/>
          </p:nvCxnSpPr>
          <p:spPr>
            <a:xfrm flipH="1">
              <a:off x="13204397" y="2709910"/>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34">
              <a:extLst>
                <a:ext uri="{FF2B5EF4-FFF2-40B4-BE49-F238E27FC236}">
                  <a16:creationId xmlns:a16="http://schemas.microsoft.com/office/drawing/2014/main" id="{20DB0C49-A28A-1CFF-D00D-878D9E6ECBF1}"/>
                </a:ext>
              </a:extLst>
            </p:cNvPr>
            <p:cNvCxnSpPr>
              <a:cxnSpLocks/>
            </p:cNvCxnSpPr>
            <p:nvPr/>
          </p:nvCxnSpPr>
          <p:spPr>
            <a:xfrm flipH="1">
              <a:off x="13204397" y="3296873"/>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35">
              <a:extLst>
                <a:ext uri="{FF2B5EF4-FFF2-40B4-BE49-F238E27FC236}">
                  <a16:creationId xmlns:a16="http://schemas.microsoft.com/office/drawing/2014/main" id="{92ED000E-6288-E356-4745-B3BCB9FD52F3}"/>
                </a:ext>
              </a:extLst>
            </p:cNvPr>
            <p:cNvCxnSpPr>
              <a:cxnSpLocks/>
            </p:cNvCxnSpPr>
            <p:nvPr/>
          </p:nvCxnSpPr>
          <p:spPr>
            <a:xfrm flipH="1">
              <a:off x="13204397" y="3883085"/>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36">
              <a:extLst>
                <a:ext uri="{FF2B5EF4-FFF2-40B4-BE49-F238E27FC236}">
                  <a16:creationId xmlns:a16="http://schemas.microsoft.com/office/drawing/2014/main" id="{84AD0790-1B16-36AF-2B71-C731CA8DDA5F}"/>
                </a:ext>
              </a:extLst>
            </p:cNvPr>
            <p:cNvCxnSpPr>
              <a:cxnSpLocks/>
            </p:cNvCxnSpPr>
            <p:nvPr/>
          </p:nvCxnSpPr>
          <p:spPr>
            <a:xfrm flipH="1">
              <a:off x="13204397" y="4402567"/>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文本框 37">
              <a:extLst>
                <a:ext uri="{FF2B5EF4-FFF2-40B4-BE49-F238E27FC236}">
                  <a16:creationId xmlns:a16="http://schemas.microsoft.com/office/drawing/2014/main" id="{E95F7573-227E-94BB-DE7D-303722A680AF}"/>
                </a:ext>
              </a:extLst>
            </p:cNvPr>
            <p:cNvSpPr txBox="1"/>
            <p:nvPr/>
          </p:nvSpPr>
          <p:spPr>
            <a:xfrm>
              <a:off x="13395897" y="1920531"/>
              <a:ext cx="1912931"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sp>
          <p:nvSpPr>
            <p:cNvPr id="39" name="文本框 38">
              <a:extLst>
                <a:ext uri="{FF2B5EF4-FFF2-40B4-BE49-F238E27FC236}">
                  <a16:creationId xmlns:a16="http://schemas.microsoft.com/office/drawing/2014/main" id="{6625ED64-011A-9D76-D787-FF2CD7C50E7E}"/>
                </a:ext>
              </a:extLst>
            </p:cNvPr>
            <p:cNvSpPr txBox="1"/>
            <p:nvPr/>
          </p:nvSpPr>
          <p:spPr>
            <a:xfrm>
              <a:off x="13376296" y="3148755"/>
              <a:ext cx="1912930"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sp>
          <p:nvSpPr>
            <p:cNvPr id="40" name="文本框 39">
              <a:extLst>
                <a:ext uri="{FF2B5EF4-FFF2-40B4-BE49-F238E27FC236}">
                  <a16:creationId xmlns:a16="http://schemas.microsoft.com/office/drawing/2014/main" id="{24CAE0A3-7E15-D830-7EE7-CAC53EA4156F}"/>
                </a:ext>
              </a:extLst>
            </p:cNvPr>
            <p:cNvSpPr txBox="1"/>
            <p:nvPr/>
          </p:nvSpPr>
          <p:spPr>
            <a:xfrm>
              <a:off x="13395897" y="3750025"/>
              <a:ext cx="2322028"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8×8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10 mm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41" name="文本框 40">
              <a:extLst>
                <a:ext uri="{FF2B5EF4-FFF2-40B4-BE49-F238E27FC236}">
                  <a16:creationId xmlns:a16="http://schemas.microsoft.com/office/drawing/2014/main" id="{EB8C6988-ABE5-92A5-D06A-1DF327FBD8B7}"/>
                </a:ext>
              </a:extLst>
            </p:cNvPr>
            <p:cNvSpPr txBox="1"/>
            <p:nvPr/>
          </p:nvSpPr>
          <p:spPr>
            <a:xfrm>
              <a:off x="13391276" y="4279458"/>
              <a:ext cx="941111"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MPPC</a:t>
              </a:r>
            </a:p>
          </p:txBody>
        </p:sp>
        <p:sp>
          <p:nvSpPr>
            <p:cNvPr id="42" name="矩形 41">
              <a:extLst>
                <a:ext uri="{FF2B5EF4-FFF2-40B4-BE49-F238E27FC236}">
                  <a16:creationId xmlns:a16="http://schemas.microsoft.com/office/drawing/2014/main" id="{8001A8FE-8068-566A-C29A-CCA181173758}"/>
                </a:ext>
              </a:extLst>
            </p:cNvPr>
            <p:cNvSpPr/>
            <p:nvPr/>
          </p:nvSpPr>
          <p:spPr>
            <a:xfrm>
              <a:off x="12788332" y="1896129"/>
              <a:ext cx="244026" cy="1522520"/>
            </a:xfrm>
            <a:prstGeom prst="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宋体"/>
                <a:cs typeface="Arial" panose="020B0604020202020204" pitchFamily="34" charset="0"/>
              </a:endParaRPr>
            </a:p>
          </p:txBody>
        </p:sp>
        <p:cxnSp>
          <p:nvCxnSpPr>
            <p:cNvPr id="43" name="直接箭头连接符 42">
              <a:extLst>
                <a:ext uri="{FF2B5EF4-FFF2-40B4-BE49-F238E27FC236}">
                  <a16:creationId xmlns:a16="http://schemas.microsoft.com/office/drawing/2014/main" id="{DEF10675-E513-745C-7BEF-8371C8F4CB06}"/>
                </a:ext>
              </a:extLst>
            </p:cNvPr>
            <p:cNvCxnSpPr>
              <a:cxnSpLocks/>
            </p:cNvCxnSpPr>
            <p:nvPr/>
          </p:nvCxnSpPr>
          <p:spPr>
            <a:xfrm flipH="1">
              <a:off x="13032358" y="1810762"/>
              <a:ext cx="196621" cy="714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文本框 43">
              <a:extLst>
                <a:ext uri="{FF2B5EF4-FFF2-40B4-BE49-F238E27FC236}">
                  <a16:creationId xmlns:a16="http://schemas.microsoft.com/office/drawing/2014/main" id="{2508155B-94A9-4A30-FD13-2419F1178ACD}"/>
                </a:ext>
              </a:extLst>
            </p:cNvPr>
            <p:cNvSpPr txBox="1"/>
            <p:nvPr/>
          </p:nvSpPr>
          <p:spPr>
            <a:xfrm>
              <a:off x="13213807" y="1686428"/>
              <a:ext cx="970265" cy="41049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孔结构</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45" name="左大括号 44">
              <a:extLst>
                <a:ext uri="{FF2B5EF4-FFF2-40B4-BE49-F238E27FC236}">
                  <a16:creationId xmlns:a16="http://schemas.microsoft.com/office/drawing/2014/main" id="{670936AF-B738-88E7-B329-B8E7B333C0C3}"/>
                </a:ext>
              </a:extLst>
            </p:cNvPr>
            <p:cNvSpPr/>
            <p:nvPr/>
          </p:nvSpPr>
          <p:spPr>
            <a:xfrm rot="21431045">
              <a:off x="10353962" y="2366287"/>
              <a:ext cx="168752" cy="1567867"/>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46" name="文本框 45">
              <a:extLst>
                <a:ext uri="{FF2B5EF4-FFF2-40B4-BE49-F238E27FC236}">
                  <a16:creationId xmlns:a16="http://schemas.microsoft.com/office/drawing/2014/main" id="{E95509A3-1C08-68D8-5545-B618E580A0DB}"/>
                </a:ext>
              </a:extLst>
            </p:cNvPr>
            <p:cNvSpPr txBox="1"/>
            <p:nvPr/>
          </p:nvSpPr>
          <p:spPr>
            <a:xfrm rot="21431045">
              <a:off x="9784287" y="2746848"/>
              <a:ext cx="733141" cy="410496"/>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SCV</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sp>
          <p:nvSpPr>
            <p:cNvPr id="47" name="左大括号 46">
              <a:extLst>
                <a:ext uri="{FF2B5EF4-FFF2-40B4-BE49-F238E27FC236}">
                  <a16:creationId xmlns:a16="http://schemas.microsoft.com/office/drawing/2014/main" id="{D313B31F-8B09-B32F-6C16-D8C4E37D9077}"/>
                </a:ext>
              </a:extLst>
            </p:cNvPr>
            <p:cNvSpPr/>
            <p:nvPr/>
          </p:nvSpPr>
          <p:spPr>
            <a:xfrm rot="21431045">
              <a:off x="10426362" y="3940885"/>
              <a:ext cx="168752" cy="1016229"/>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48" name="文本框 47">
              <a:extLst>
                <a:ext uri="{FF2B5EF4-FFF2-40B4-BE49-F238E27FC236}">
                  <a16:creationId xmlns:a16="http://schemas.microsoft.com/office/drawing/2014/main" id="{8E7E8C1E-36CC-3C3F-24E4-63B09B21AD1B}"/>
                </a:ext>
              </a:extLst>
            </p:cNvPr>
            <p:cNvSpPr txBox="1"/>
            <p:nvPr/>
          </p:nvSpPr>
          <p:spPr>
            <a:xfrm rot="21431045">
              <a:off x="9954716" y="4243753"/>
              <a:ext cx="567932" cy="410496"/>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SD</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grpSp>
      <p:grpSp>
        <p:nvGrpSpPr>
          <p:cNvPr id="71" name="组合 70">
            <a:extLst>
              <a:ext uri="{FF2B5EF4-FFF2-40B4-BE49-F238E27FC236}">
                <a16:creationId xmlns:a16="http://schemas.microsoft.com/office/drawing/2014/main" id="{9D065D7E-7D22-1A74-F47C-D18D18109DD1}"/>
              </a:ext>
            </a:extLst>
          </p:cNvPr>
          <p:cNvGrpSpPr/>
          <p:nvPr/>
        </p:nvGrpSpPr>
        <p:grpSpPr>
          <a:xfrm>
            <a:off x="62038" y="966000"/>
            <a:ext cx="5911267" cy="3412539"/>
            <a:chOff x="509926" y="1108003"/>
            <a:chExt cx="7583207" cy="4377740"/>
          </a:xfrm>
        </p:grpSpPr>
        <p:pic>
          <p:nvPicPr>
            <p:cNvPr id="49" name="图片 48">
              <a:extLst>
                <a:ext uri="{FF2B5EF4-FFF2-40B4-BE49-F238E27FC236}">
                  <a16:creationId xmlns:a16="http://schemas.microsoft.com/office/drawing/2014/main" id="{EA63FD46-2BD1-559F-37B0-971AD670DDD6}"/>
                </a:ext>
              </a:extLst>
            </p:cNvPr>
            <p:cNvPicPr>
              <a:picLocks noChangeAspect="1"/>
            </p:cNvPicPr>
            <p:nvPr/>
          </p:nvPicPr>
          <p:blipFill>
            <a:blip r:embed="rId4"/>
            <a:srcRect l="20230" r="19685"/>
            <a:stretch/>
          </p:blipFill>
          <p:spPr>
            <a:xfrm>
              <a:off x="509926" y="1108003"/>
              <a:ext cx="4736840" cy="4377740"/>
            </a:xfrm>
            <a:prstGeom prst="rect">
              <a:avLst/>
            </a:prstGeom>
          </p:spPr>
        </p:pic>
        <p:sp>
          <p:nvSpPr>
            <p:cNvPr id="50" name="文本框 49">
              <a:extLst>
                <a:ext uri="{FF2B5EF4-FFF2-40B4-BE49-F238E27FC236}">
                  <a16:creationId xmlns:a16="http://schemas.microsoft.com/office/drawing/2014/main" id="{8EC6BE53-D78C-28EB-061E-15A4B00D8D83}"/>
                </a:ext>
              </a:extLst>
            </p:cNvPr>
            <p:cNvSpPr txBox="1"/>
            <p:nvPr/>
          </p:nvSpPr>
          <p:spPr>
            <a:xfrm>
              <a:off x="4889926" y="2833735"/>
              <a:ext cx="3203207"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5mm</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52" name="直接箭头连接符 51">
              <a:extLst>
                <a:ext uri="{FF2B5EF4-FFF2-40B4-BE49-F238E27FC236}">
                  <a16:creationId xmlns:a16="http://schemas.microsoft.com/office/drawing/2014/main" id="{B55B4FCF-4580-2B66-A091-FD7FF856302C}"/>
                </a:ext>
              </a:extLst>
            </p:cNvPr>
            <p:cNvCxnSpPr>
              <a:cxnSpLocks/>
            </p:cNvCxnSpPr>
            <p:nvPr/>
          </p:nvCxnSpPr>
          <p:spPr>
            <a:xfrm flipH="1">
              <a:off x="4756265" y="3013600"/>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a:extLst>
                <a:ext uri="{FF2B5EF4-FFF2-40B4-BE49-F238E27FC236}">
                  <a16:creationId xmlns:a16="http://schemas.microsoft.com/office/drawing/2014/main" id="{692582AE-159E-C4D7-61F2-69123E7F7420}"/>
                </a:ext>
              </a:extLst>
            </p:cNvPr>
            <p:cNvCxnSpPr>
              <a:cxnSpLocks/>
            </p:cNvCxnSpPr>
            <p:nvPr/>
          </p:nvCxnSpPr>
          <p:spPr>
            <a:xfrm flipH="1">
              <a:off x="4756265" y="3476738"/>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接箭头连接符 53">
              <a:extLst>
                <a:ext uri="{FF2B5EF4-FFF2-40B4-BE49-F238E27FC236}">
                  <a16:creationId xmlns:a16="http://schemas.microsoft.com/office/drawing/2014/main" id="{877E3885-B023-1185-C929-92C5457A09A5}"/>
                </a:ext>
              </a:extLst>
            </p:cNvPr>
            <p:cNvCxnSpPr>
              <a:cxnSpLocks/>
            </p:cNvCxnSpPr>
            <p:nvPr/>
          </p:nvCxnSpPr>
          <p:spPr>
            <a:xfrm flipH="1">
              <a:off x="4756265" y="4062950"/>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a:extLst>
                <a:ext uri="{FF2B5EF4-FFF2-40B4-BE49-F238E27FC236}">
                  <a16:creationId xmlns:a16="http://schemas.microsoft.com/office/drawing/2014/main" id="{40C29CBF-ABA1-F575-687C-8FCF101D62D9}"/>
                </a:ext>
              </a:extLst>
            </p:cNvPr>
            <p:cNvCxnSpPr>
              <a:cxnSpLocks/>
            </p:cNvCxnSpPr>
            <p:nvPr/>
          </p:nvCxnSpPr>
          <p:spPr>
            <a:xfrm flipH="1">
              <a:off x="4756265" y="4582432"/>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7" name="文本框 56">
              <a:extLst>
                <a:ext uri="{FF2B5EF4-FFF2-40B4-BE49-F238E27FC236}">
                  <a16:creationId xmlns:a16="http://schemas.microsoft.com/office/drawing/2014/main" id="{6CE96EE4-A10F-D191-A89C-641BA82EC6DB}"/>
                </a:ext>
              </a:extLst>
            </p:cNvPr>
            <p:cNvSpPr txBox="1"/>
            <p:nvPr/>
          </p:nvSpPr>
          <p:spPr>
            <a:xfrm>
              <a:off x="4870325" y="3281816"/>
              <a:ext cx="2023905"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sp>
          <p:nvSpPr>
            <p:cNvPr id="58" name="文本框 57">
              <a:extLst>
                <a:ext uri="{FF2B5EF4-FFF2-40B4-BE49-F238E27FC236}">
                  <a16:creationId xmlns:a16="http://schemas.microsoft.com/office/drawing/2014/main" id="{389C1118-B155-2B57-638C-927BD41E1FE8}"/>
                </a:ext>
              </a:extLst>
            </p:cNvPr>
            <p:cNvSpPr txBox="1"/>
            <p:nvPr/>
          </p:nvSpPr>
          <p:spPr>
            <a:xfrm>
              <a:off x="4889926" y="3883086"/>
              <a:ext cx="2456735"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8×8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15 mm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59" name="文本框 58">
              <a:extLst>
                <a:ext uri="{FF2B5EF4-FFF2-40B4-BE49-F238E27FC236}">
                  <a16:creationId xmlns:a16="http://schemas.microsoft.com/office/drawing/2014/main" id="{D33DF230-FFCE-32B6-AB2C-3764464C20E1}"/>
                </a:ext>
              </a:extLst>
            </p:cNvPr>
            <p:cNvSpPr txBox="1"/>
            <p:nvPr/>
          </p:nvSpPr>
          <p:spPr>
            <a:xfrm>
              <a:off x="4885306" y="4412518"/>
              <a:ext cx="995708"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MPPC</a:t>
              </a:r>
            </a:p>
          </p:txBody>
        </p:sp>
        <p:sp>
          <p:nvSpPr>
            <p:cNvPr id="60" name="矩形 59">
              <a:extLst>
                <a:ext uri="{FF2B5EF4-FFF2-40B4-BE49-F238E27FC236}">
                  <a16:creationId xmlns:a16="http://schemas.microsoft.com/office/drawing/2014/main" id="{3E6AD1E9-05F5-CF36-CC3D-083F8EF14749}"/>
                </a:ext>
              </a:extLst>
            </p:cNvPr>
            <p:cNvSpPr/>
            <p:nvPr/>
          </p:nvSpPr>
          <p:spPr>
            <a:xfrm>
              <a:off x="4224858" y="1942933"/>
              <a:ext cx="244026" cy="1522520"/>
            </a:xfrm>
            <a:prstGeom prst="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宋体"/>
                <a:cs typeface="Arial" panose="020B0604020202020204" pitchFamily="34" charset="0"/>
              </a:endParaRPr>
            </a:p>
          </p:txBody>
        </p:sp>
        <p:cxnSp>
          <p:nvCxnSpPr>
            <p:cNvPr id="61" name="直接箭头连接符 60">
              <a:extLst>
                <a:ext uri="{FF2B5EF4-FFF2-40B4-BE49-F238E27FC236}">
                  <a16:creationId xmlns:a16="http://schemas.microsoft.com/office/drawing/2014/main" id="{F671C419-756E-F25B-6A9C-4EF9D25DF16D}"/>
                </a:ext>
              </a:extLst>
            </p:cNvPr>
            <p:cNvCxnSpPr>
              <a:cxnSpLocks/>
            </p:cNvCxnSpPr>
            <p:nvPr/>
          </p:nvCxnSpPr>
          <p:spPr>
            <a:xfrm flipH="1">
              <a:off x="4575339" y="1874178"/>
              <a:ext cx="196621" cy="714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文本框 61">
              <a:extLst>
                <a:ext uri="{FF2B5EF4-FFF2-40B4-BE49-F238E27FC236}">
                  <a16:creationId xmlns:a16="http://schemas.microsoft.com/office/drawing/2014/main" id="{9529A9D0-9ABC-9D64-4525-879C57BE1303}"/>
                </a:ext>
              </a:extLst>
            </p:cNvPr>
            <p:cNvSpPr txBox="1"/>
            <p:nvPr/>
          </p:nvSpPr>
          <p:spPr>
            <a:xfrm>
              <a:off x="4700249" y="1486809"/>
              <a:ext cx="1026553"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dirty="0">
                  <a:solidFill>
                    <a:prstClr val="black"/>
                  </a:solidFill>
                  <a:latin typeface="Arial" panose="020B0604020202020204" pitchFamily="34" charset="0"/>
                  <a:ea typeface="宋体"/>
                  <a:cs typeface="Arial" panose="020B0604020202020204" pitchFamily="34" charset="0"/>
                </a:rPr>
                <a:t>孔结构</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63" name="左大括号 62">
              <a:extLst>
                <a:ext uri="{FF2B5EF4-FFF2-40B4-BE49-F238E27FC236}">
                  <a16:creationId xmlns:a16="http://schemas.microsoft.com/office/drawing/2014/main" id="{464484D0-E6AD-5EBF-4C34-A2246A1FDB8A}"/>
                </a:ext>
              </a:extLst>
            </p:cNvPr>
            <p:cNvSpPr/>
            <p:nvPr/>
          </p:nvSpPr>
          <p:spPr>
            <a:xfrm>
              <a:off x="1962646" y="2554893"/>
              <a:ext cx="157018" cy="1254814"/>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64" name="文本框 63">
              <a:extLst>
                <a:ext uri="{FF2B5EF4-FFF2-40B4-BE49-F238E27FC236}">
                  <a16:creationId xmlns:a16="http://schemas.microsoft.com/office/drawing/2014/main" id="{5A5CEB74-75EF-558B-DD24-5B807854FC5F}"/>
                </a:ext>
              </a:extLst>
            </p:cNvPr>
            <p:cNvSpPr txBox="1"/>
            <p:nvPr/>
          </p:nvSpPr>
          <p:spPr>
            <a:xfrm rot="21431045">
              <a:off x="1304250" y="2908997"/>
              <a:ext cx="775673" cy="434310"/>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SCV</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sp>
          <p:nvSpPr>
            <p:cNvPr id="65" name="左大括号 64">
              <a:extLst>
                <a:ext uri="{FF2B5EF4-FFF2-40B4-BE49-F238E27FC236}">
                  <a16:creationId xmlns:a16="http://schemas.microsoft.com/office/drawing/2014/main" id="{9D125DA3-A2FD-F219-CCBA-866BAD425428}"/>
                </a:ext>
              </a:extLst>
            </p:cNvPr>
            <p:cNvSpPr/>
            <p:nvPr/>
          </p:nvSpPr>
          <p:spPr>
            <a:xfrm>
              <a:off x="1966638" y="3836225"/>
              <a:ext cx="153026" cy="1364351"/>
            </a:xfrm>
            <a:prstGeom prst="leftBrace">
              <a:avLst/>
            </a:prstGeom>
            <a:ln w="190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66" name="文本框 65">
              <a:extLst>
                <a:ext uri="{FF2B5EF4-FFF2-40B4-BE49-F238E27FC236}">
                  <a16:creationId xmlns:a16="http://schemas.microsoft.com/office/drawing/2014/main" id="{42565464-2055-59B5-F28C-B715CF7F7EC5}"/>
                </a:ext>
              </a:extLst>
            </p:cNvPr>
            <p:cNvSpPr txBox="1"/>
            <p:nvPr/>
          </p:nvSpPr>
          <p:spPr>
            <a:xfrm rot="21431045">
              <a:off x="1474698" y="4292346"/>
              <a:ext cx="600879" cy="434310"/>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rPr>
                <a:t>SD</a:t>
              </a:r>
              <a:endParaRPr kumimoji="0" lang="zh-CN" altLang="en-US" sz="1600" b="1" i="0" u="none" strike="noStrike" kern="1200" cap="none" spc="0" normalizeH="0" baseline="0" noProof="0" dirty="0">
                <a:ln>
                  <a:noFill/>
                </a:ln>
                <a:solidFill>
                  <a:srgbClr val="FFFF00"/>
                </a:solidFill>
                <a:effectLst/>
                <a:uLnTx/>
                <a:uFillTx/>
                <a:latin typeface="Arial" panose="020B0604020202020204" pitchFamily="34" charset="0"/>
                <a:ea typeface="宋体"/>
                <a:cs typeface="Arial" panose="020B0604020202020204" pitchFamily="34" charset="0"/>
              </a:endParaRPr>
            </a:p>
          </p:txBody>
        </p:sp>
        <p:sp>
          <p:nvSpPr>
            <p:cNvPr id="67" name="文本框 66">
              <a:extLst>
                <a:ext uri="{FF2B5EF4-FFF2-40B4-BE49-F238E27FC236}">
                  <a16:creationId xmlns:a16="http://schemas.microsoft.com/office/drawing/2014/main" id="{2BB0185D-2DF2-937F-57A0-F6DC556ACCE3}"/>
                </a:ext>
              </a:extLst>
            </p:cNvPr>
            <p:cNvSpPr txBox="1"/>
            <p:nvPr/>
          </p:nvSpPr>
          <p:spPr>
            <a:xfrm>
              <a:off x="4879254" y="1984179"/>
              <a:ext cx="3055145"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16×16 </a:t>
              </a:r>
              <a:r>
                <a:rPr kumimoji="0" lang="en-US" altLang="zh-CN" sz="16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5mm</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LYSO</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cxnSp>
          <p:nvCxnSpPr>
            <p:cNvPr id="68" name="直接箭头连接符 67">
              <a:extLst>
                <a:ext uri="{FF2B5EF4-FFF2-40B4-BE49-F238E27FC236}">
                  <a16:creationId xmlns:a16="http://schemas.microsoft.com/office/drawing/2014/main" id="{80D8F6F3-953D-815F-A6E6-B5F328E5FF50}"/>
                </a:ext>
              </a:extLst>
            </p:cNvPr>
            <p:cNvCxnSpPr>
              <a:cxnSpLocks/>
            </p:cNvCxnSpPr>
            <p:nvPr/>
          </p:nvCxnSpPr>
          <p:spPr>
            <a:xfrm flipH="1">
              <a:off x="4745592" y="2164044"/>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接箭头连接符 68">
              <a:extLst>
                <a:ext uri="{FF2B5EF4-FFF2-40B4-BE49-F238E27FC236}">
                  <a16:creationId xmlns:a16="http://schemas.microsoft.com/office/drawing/2014/main" id="{004C1BE6-2A22-D143-8196-8DEFA7AA9ED3}"/>
                </a:ext>
              </a:extLst>
            </p:cNvPr>
            <p:cNvCxnSpPr>
              <a:cxnSpLocks/>
            </p:cNvCxnSpPr>
            <p:nvPr/>
          </p:nvCxnSpPr>
          <p:spPr>
            <a:xfrm flipH="1">
              <a:off x="4745592" y="2627182"/>
              <a:ext cx="207518"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0" name="文本框 69">
              <a:extLst>
                <a:ext uri="{FF2B5EF4-FFF2-40B4-BE49-F238E27FC236}">
                  <a16:creationId xmlns:a16="http://schemas.microsoft.com/office/drawing/2014/main" id="{88986D67-5A4F-1988-8492-F491F6DE96F4}"/>
                </a:ext>
              </a:extLst>
            </p:cNvPr>
            <p:cNvSpPr txBox="1"/>
            <p:nvPr/>
          </p:nvSpPr>
          <p:spPr>
            <a:xfrm>
              <a:off x="4859652" y="2432260"/>
              <a:ext cx="2023905" cy="4343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钻孔光导</a:t>
              </a:r>
            </a:p>
          </p:txBody>
        </p:sp>
      </p:grpSp>
      <p:graphicFrame>
        <p:nvGraphicFramePr>
          <p:cNvPr id="73" name="表格 72">
            <a:extLst>
              <a:ext uri="{FF2B5EF4-FFF2-40B4-BE49-F238E27FC236}">
                <a16:creationId xmlns:a16="http://schemas.microsoft.com/office/drawing/2014/main" id="{1F3C27BC-2110-4C8A-29B8-E63EA5856856}"/>
              </a:ext>
            </a:extLst>
          </p:cNvPr>
          <p:cNvGraphicFramePr>
            <a:graphicFrameLocks noGrp="1"/>
          </p:cNvGraphicFramePr>
          <p:nvPr>
            <p:extLst>
              <p:ext uri="{D42A27DB-BD31-4B8C-83A1-F6EECF244321}">
                <p14:modId xmlns:p14="http://schemas.microsoft.com/office/powerpoint/2010/main" val="2519537497"/>
              </p:ext>
            </p:extLst>
          </p:nvPr>
        </p:nvGraphicFramePr>
        <p:xfrm>
          <a:off x="308018" y="5474806"/>
          <a:ext cx="11575964" cy="1097280"/>
        </p:xfrm>
        <a:graphic>
          <a:graphicData uri="http://schemas.openxmlformats.org/drawingml/2006/table">
            <a:tbl>
              <a:tblPr firstRow="1" bandRow="1">
                <a:tableStyleId>{5940675A-B579-460E-94D1-54222C63F5DA}</a:tableStyleId>
              </a:tblPr>
              <a:tblGrid>
                <a:gridCol w="3970330">
                  <a:extLst>
                    <a:ext uri="{9D8B030D-6E8A-4147-A177-3AD203B41FA5}">
                      <a16:colId xmlns:a16="http://schemas.microsoft.com/office/drawing/2014/main" val="3943053982"/>
                    </a:ext>
                  </a:extLst>
                </a:gridCol>
                <a:gridCol w="1817652">
                  <a:extLst>
                    <a:ext uri="{9D8B030D-6E8A-4147-A177-3AD203B41FA5}">
                      <a16:colId xmlns:a16="http://schemas.microsoft.com/office/drawing/2014/main" val="2377603471"/>
                    </a:ext>
                  </a:extLst>
                </a:gridCol>
                <a:gridCol w="2893991">
                  <a:extLst>
                    <a:ext uri="{9D8B030D-6E8A-4147-A177-3AD203B41FA5}">
                      <a16:colId xmlns:a16="http://schemas.microsoft.com/office/drawing/2014/main" val="1376581351"/>
                    </a:ext>
                  </a:extLst>
                </a:gridCol>
                <a:gridCol w="2893991">
                  <a:extLst>
                    <a:ext uri="{9D8B030D-6E8A-4147-A177-3AD203B41FA5}">
                      <a16:colId xmlns:a16="http://schemas.microsoft.com/office/drawing/2014/main" val="4050395338"/>
                    </a:ext>
                  </a:extLst>
                </a:gridCol>
              </a:tblGrid>
              <a:tr h="322507">
                <a:tc>
                  <a:txBody>
                    <a:bodyPr/>
                    <a:lstStyle/>
                    <a:p>
                      <a:r>
                        <a:rPr lang="en-US" altLang="zh-CN" dirty="0"/>
                        <a:t>DOI </a:t>
                      </a:r>
                      <a:r>
                        <a:rPr lang="zh-CN" altLang="en-US" dirty="0"/>
                        <a:t>分辨率</a:t>
                      </a:r>
                      <a:r>
                        <a:rPr lang="en-US" altLang="zh-CN" dirty="0"/>
                        <a:t>in SCV/SD (mm)</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Not reliable/2.42</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2.87/2.03</a:t>
                      </a:r>
                      <a:endParaRPr lang="zh-CN" altLang="en-US" dirty="0"/>
                    </a:p>
                  </a:txBody>
                  <a:tcPr/>
                </a:tc>
                <a:tc>
                  <a:txBody>
                    <a:bodyPr/>
                    <a:lstStyle/>
                    <a:p>
                      <a:r>
                        <a:rPr lang="zh-CN" altLang="en-US" b="1" dirty="0">
                          <a:solidFill>
                            <a:srgbClr val="FF0000"/>
                          </a:solidFill>
                        </a:rPr>
                        <a:t>↗</a:t>
                      </a:r>
                    </a:p>
                  </a:txBody>
                  <a:tcPr/>
                </a:tc>
                <a:extLst>
                  <a:ext uri="{0D108BD9-81ED-4DB2-BD59-A6C34878D82A}">
                    <a16:rowId xmlns:a16="http://schemas.microsoft.com/office/drawing/2014/main" val="1576474399"/>
                  </a:ext>
                </a:extLst>
              </a:tr>
              <a:tr h="322507">
                <a:tc>
                  <a:txBody>
                    <a:bodyPr/>
                    <a:lstStyle/>
                    <a:p>
                      <a:r>
                        <a:rPr lang="zh-CN" altLang="en-US" dirty="0"/>
                        <a:t>能量分辨率</a:t>
                      </a:r>
                      <a:r>
                        <a:rPr lang="en-US" altLang="zh-CN" dirty="0"/>
                        <a:t>in SCV/SD (%@511keV)</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20.1/20.0</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21.7/10.1</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rPr>
                        <a:t>↗</a:t>
                      </a:r>
                    </a:p>
                  </a:txBody>
                  <a:tcPr/>
                </a:tc>
                <a:extLst>
                  <a:ext uri="{0D108BD9-81ED-4DB2-BD59-A6C34878D82A}">
                    <a16:rowId xmlns:a16="http://schemas.microsoft.com/office/drawing/2014/main" val="3505711657"/>
                  </a:ext>
                </a:extLst>
              </a:tr>
              <a:tr h="322507">
                <a:tc>
                  <a:txBody>
                    <a:bodyPr/>
                    <a:lstStyle/>
                    <a:p>
                      <a:r>
                        <a:rPr lang="en-US" altLang="zh-CN" dirty="0"/>
                        <a:t>TOF</a:t>
                      </a:r>
                      <a:r>
                        <a:rPr lang="zh-CN" altLang="en-US" dirty="0"/>
                        <a:t>分辨率</a:t>
                      </a:r>
                      <a:r>
                        <a:rPr lang="en-US" altLang="zh-CN" dirty="0"/>
                        <a:t>in SD (</a:t>
                      </a:r>
                      <a:r>
                        <a:rPr lang="en-US" altLang="zh-CN" dirty="0" err="1"/>
                        <a:t>ps</a:t>
                      </a:r>
                      <a:r>
                        <a:rPr lang="en-US" altLang="zh-CN" dirty="0"/>
                        <a:t>)</a:t>
                      </a:r>
                      <a:endParaRPr lang="zh-CN" altLang="en-US" dirty="0"/>
                    </a:p>
                  </a:txBody>
                  <a:tcPr/>
                </a:tc>
                <a:tc>
                  <a:txBody>
                    <a:bodyPr/>
                    <a:lstStyle/>
                    <a:p>
                      <a:r>
                        <a:rPr lang="en-US" altLang="zh-CN" dirty="0"/>
                        <a:t>353</a:t>
                      </a:r>
                      <a:endParaRPr lang="zh-CN" altLang="en-US" dirty="0"/>
                    </a:p>
                  </a:txBody>
                  <a:tcPr/>
                </a:tc>
                <a:tc>
                  <a:txBody>
                    <a:bodyPr/>
                    <a:lstStyle/>
                    <a:p>
                      <a:r>
                        <a:rPr lang="en-US" altLang="zh-CN" dirty="0"/>
                        <a:t>246</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rPr>
                        <a:t>↗</a:t>
                      </a:r>
                    </a:p>
                  </a:txBody>
                  <a:tcPr/>
                </a:tc>
                <a:extLst>
                  <a:ext uri="{0D108BD9-81ED-4DB2-BD59-A6C34878D82A}">
                    <a16:rowId xmlns:a16="http://schemas.microsoft.com/office/drawing/2014/main" val="2171712239"/>
                  </a:ext>
                </a:extLst>
              </a:tr>
            </a:tbl>
          </a:graphicData>
        </a:graphic>
      </p:graphicFrame>
      <p:sp>
        <p:nvSpPr>
          <p:cNvPr id="28" name="文本框 27">
            <a:extLst>
              <a:ext uri="{FF2B5EF4-FFF2-40B4-BE49-F238E27FC236}">
                <a16:creationId xmlns:a16="http://schemas.microsoft.com/office/drawing/2014/main" id="{78078398-09D2-9104-15CD-B7D258F3C151}"/>
              </a:ext>
            </a:extLst>
          </p:cNvPr>
          <p:cNvSpPr txBox="1"/>
          <p:nvPr/>
        </p:nvSpPr>
        <p:spPr>
          <a:xfrm>
            <a:off x="1639354" y="4553826"/>
            <a:ext cx="4230298" cy="646331"/>
          </a:xfrm>
          <a:prstGeom prst="rect">
            <a:avLst/>
          </a:prstGeom>
          <a:noFill/>
          <a:ln w="28575">
            <a:solidFill>
              <a:schemeClr val="tx1"/>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顶层、中层合并</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顶层顶部增加光导；</a:t>
            </a:r>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dirty="0">
                <a:solidFill>
                  <a:prstClr val="black"/>
                </a:solidFill>
                <a:latin typeface="Arial" panose="020B0604020202020204" pitchFamily="34" charset="0"/>
                <a:ea typeface="宋体"/>
                <a:cs typeface="Arial" panose="020B0604020202020204" pitchFamily="34" charset="0"/>
              </a:rPr>
              <a:t>底层厚度降低：</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15 mm </a:t>
            </a:r>
            <a:r>
              <a:rPr lang="en-US" altLang="zh-CN" dirty="0">
                <a:solidFill>
                  <a:prstClr val="black"/>
                </a:solidFill>
                <a:latin typeface="Arial" panose="020B0604020202020204" pitchFamily="34" charset="0"/>
                <a:ea typeface="宋体"/>
                <a:cs typeface="Arial" panose="020B0604020202020204" pitchFamily="34" charset="0"/>
                <a:sym typeface="Wingdings" panose="05000000000000000000" pitchFamily="2" charset="2"/>
              </a:rPr>
              <a:t></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 10 mm</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sp>
        <p:nvSpPr>
          <p:cNvPr id="74" name="文本框 73">
            <a:extLst>
              <a:ext uri="{FF2B5EF4-FFF2-40B4-BE49-F238E27FC236}">
                <a16:creationId xmlns:a16="http://schemas.microsoft.com/office/drawing/2014/main" id="{DF5B0F58-0816-D1E1-4A1E-97A213BB747D}"/>
              </a:ext>
            </a:extLst>
          </p:cNvPr>
          <p:cNvSpPr txBox="1"/>
          <p:nvPr/>
        </p:nvSpPr>
        <p:spPr>
          <a:xfrm>
            <a:off x="833139" y="4233568"/>
            <a:ext cx="2397974"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CN" altLang="en-US" b="1" dirty="0">
                <a:solidFill>
                  <a:srgbClr val="FF0000"/>
                </a:solidFill>
                <a:latin typeface="Arial" panose="020B0604020202020204" pitchFamily="34" charset="0"/>
                <a:ea typeface="宋体"/>
                <a:cs typeface="Arial" panose="020B0604020202020204" pitchFamily="34" charset="0"/>
              </a:rPr>
              <a:t>原始探测器</a:t>
            </a:r>
            <a:endPar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76" name="文本框 75">
            <a:extLst>
              <a:ext uri="{FF2B5EF4-FFF2-40B4-BE49-F238E27FC236}">
                <a16:creationId xmlns:a16="http://schemas.microsoft.com/office/drawing/2014/main" id="{BF67A746-EE9C-FC31-92E5-B7FF5F83B2A9}"/>
              </a:ext>
            </a:extLst>
          </p:cNvPr>
          <p:cNvSpPr txBox="1"/>
          <p:nvPr/>
        </p:nvSpPr>
        <p:spPr>
          <a:xfrm>
            <a:off x="6921855" y="4233568"/>
            <a:ext cx="2298400"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改进探测器</a:t>
            </a:r>
          </a:p>
        </p:txBody>
      </p:sp>
      <p:sp>
        <p:nvSpPr>
          <p:cNvPr id="3" name="标题 1">
            <a:extLst>
              <a:ext uri="{FF2B5EF4-FFF2-40B4-BE49-F238E27FC236}">
                <a16:creationId xmlns:a16="http://schemas.microsoft.com/office/drawing/2014/main" id="{EC4FAA46-33C7-13D4-7861-EBC3C58BABDE}"/>
              </a:ext>
            </a:extLst>
          </p:cNvPr>
          <p:cNvSpPr>
            <a:spLocks noGrp="1"/>
          </p:cNvSpPr>
          <p:nvPr>
            <p:ph type="title"/>
          </p:nvPr>
        </p:nvSpPr>
        <p:spPr>
          <a:xfrm>
            <a:off x="2861242" y="126257"/>
            <a:ext cx="8006608" cy="674689"/>
          </a:xfrm>
        </p:spPr>
        <p:txBody>
          <a:bodyPr>
            <a:normAutofit/>
          </a:bodyPr>
          <a:lstStyle/>
          <a:p>
            <a:pPr lvl="0" algn="ctr" defTabSz="435529">
              <a:lnSpc>
                <a:spcPct val="100000"/>
              </a:lnSpc>
              <a:spcBef>
                <a:spcPts val="0"/>
              </a:spcBef>
              <a:defRPr/>
            </a:pPr>
            <a:r>
              <a:rPr lang="zh-CN" altLang="en-US" sz="3200" b="1" dirty="0">
                <a:solidFill>
                  <a:srgbClr val="002060"/>
                </a:solidFill>
                <a:ea typeface="微软雅黑" panose="020B0503020204020204" pitchFamily="34" charset="-122"/>
              </a:rPr>
              <a:t>探测器优化</a:t>
            </a:r>
          </a:p>
        </p:txBody>
      </p:sp>
      <p:sp>
        <p:nvSpPr>
          <p:cNvPr id="5" name="文本框 4">
            <a:extLst>
              <a:ext uri="{FF2B5EF4-FFF2-40B4-BE49-F238E27FC236}">
                <a16:creationId xmlns:a16="http://schemas.microsoft.com/office/drawing/2014/main" id="{3BF95810-3ECE-BCF2-A823-0F62D9F53676}"/>
              </a:ext>
            </a:extLst>
          </p:cNvPr>
          <p:cNvSpPr txBox="1"/>
          <p:nvPr/>
        </p:nvSpPr>
        <p:spPr>
          <a:xfrm>
            <a:off x="5973305" y="4803638"/>
            <a:ext cx="6423991" cy="476726"/>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DOI</a:t>
            </a: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分辨率、能量分辨率、</a:t>
            </a:r>
            <a:r>
              <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TOF</a:t>
            </a:r>
            <a:r>
              <a:rPr kumimoji="0" lang="zh-CN" altLang="en-US"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分辨率均获得提升</a:t>
            </a:r>
            <a:endParaRPr kumimoji="0" lang="en-US" altLang="zh-CN" sz="22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5">
            <a:extLst>
              <a:ext uri="{FF2B5EF4-FFF2-40B4-BE49-F238E27FC236}">
                <a16:creationId xmlns:a16="http://schemas.microsoft.com/office/drawing/2014/main" id="{64A164EE-47F5-40A1-28C9-C8D239E6BF6C}"/>
              </a:ext>
            </a:extLst>
          </p:cNvPr>
          <p:cNvSpPr>
            <a:spLocks noGrp="1"/>
          </p:cNvSpPr>
          <p:nvPr>
            <p:ph type="sldNum" sz="quarter" idx="12"/>
          </p:nvPr>
        </p:nvSpPr>
        <p:spPr>
          <a:xfrm>
            <a:off x="9120554" y="650247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mn-cs"/>
            </a:endParaRPr>
          </a:p>
        </p:txBody>
      </p:sp>
      <p:sp>
        <p:nvSpPr>
          <p:cNvPr id="7" name="文本框 6">
            <a:extLst>
              <a:ext uri="{FF2B5EF4-FFF2-40B4-BE49-F238E27FC236}">
                <a16:creationId xmlns:a16="http://schemas.microsoft.com/office/drawing/2014/main" id="{FB46DA58-F9FF-0C80-0958-E73D42A9BE00}"/>
              </a:ext>
            </a:extLst>
          </p:cNvPr>
          <p:cNvSpPr txBox="1"/>
          <p:nvPr/>
        </p:nvSpPr>
        <p:spPr>
          <a:xfrm>
            <a:off x="5156616" y="6498612"/>
            <a:ext cx="66130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Zhao Y, </a:t>
            </a:r>
            <a:r>
              <a:rPr kumimoji="0" lang="da-DK"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Zeng X</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a:t>
            </a:r>
            <a:r>
              <a:rPr kumimoji="0" lang="en-US" altLang="zh-CN" sz="180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Gu Z</a:t>
            </a:r>
            <a:r>
              <a:rPr kumimoji="0" lang="da-DK"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 2026 IEEE MIC </a:t>
            </a:r>
            <a:r>
              <a:rPr kumimoji="0" lang="da-DK"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oral </a:t>
            </a:r>
            <a:r>
              <a:rPr lang="en-US" altLang="zh-CN" b="1" dirty="0">
                <a:solidFill>
                  <a:prstClr val="black"/>
                </a:solidFill>
                <a:latin typeface="Arial" panose="020B0604020202020204" pitchFamily="34" charset="0"/>
                <a:ea typeface="微软雅黑" panose="020B0503020204020204" pitchFamily="34" charset="-122"/>
                <a:cs typeface="Times New Roman" panose="02020603050405020304" pitchFamily="18" charset="0"/>
              </a:rPr>
              <a:t>(accepted)</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884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791EB-133B-4096-74B7-083528D7FE0A}"/>
            </a:ext>
          </a:extLst>
        </p:cNvPr>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CB94FDB-E20E-156C-6B0F-45868E582873}"/>
              </a:ext>
            </a:extLst>
          </p:cNvPr>
          <p:cNvSpPr>
            <a:spLocks noGrp="1"/>
          </p:cNvSpPr>
          <p:nvPr>
            <p:ph type="sldNum" sz="quarter" idx="12"/>
          </p:nvPr>
        </p:nvSpPr>
        <p:spPr/>
        <p:txBody>
          <a:bodyPr/>
          <a:lstStyle/>
          <a:p>
            <a:pPr marL="0" marR="0" lvl="0" indent="0" algn="r" defTabSz="435529"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软雅黑" panose="020B0503020204020204" pitchFamily="34" charset="-122"/>
                <a:cs typeface="+mn-cs"/>
              </a:rPr>
              <a:pPr marL="0" marR="0" lvl="0" indent="0" algn="r" defTabSz="435529"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mn-cs"/>
            </a:endParaRPr>
          </a:p>
        </p:txBody>
      </p:sp>
      <p:cxnSp>
        <p:nvCxnSpPr>
          <p:cNvPr id="4" name="直接连接符 3">
            <a:extLst>
              <a:ext uri="{FF2B5EF4-FFF2-40B4-BE49-F238E27FC236}">
                <a16:creationId xmlns:a16="http://schemas.microsoft.com/office/drawing/2014/main" id="{9F5BAD94-6693-DE18-25AE-D1E3E90DB6F1}"/>
              </a:ext>
            </a:extLst>
          </p:cNvPr>
          <p:cNvCxnSpPr/>
          <p:nvPr>
            <p:custDataLst>
              <p:tags r:id="rId1"/>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6" name="文本框 5">
            <a:extLst>
              <a:ext uri="{FF2B5EF4-FFF2-40B4-BE49-F238E27FC236}">
                <a16:creationId xmlns:a16="http://schemas.microsoft.com/office/drawing/2014/main" id="{5364878F-C236-B9BB-0500-A1315AE0C9F5}"/>
              </a:ext>
            </a:extLst>
          </p:cNvPr>
          <p:cNvSpPr txBox="1"/>
          <p:nvPr>
            <p:custDataLst>
              <p:tags r:id="rId2"/>
            </p:custDataLst>
          </p:nvPr>
        </p:nvSpPr>
        <p:spPr>
          <a:xfrm>
            <a:off x="168" y="128238"/>
            <a:ext cx="12192269" cy="561372"/>
          </a:xfrm>
          <a:prstGeom prst="rect">
            <a:avLst/>
          </a:prstGeom>
          <a:noFill/>
        </p:spPr>
        <p:txBody>
          <a:bodyPr wrap="square" rtlCol="0">
            <a:spAutoFit/>
          </a:bodyPr>
          <a:lstStyle/>
          <a:p>
            <a:pPr marL="0" marR="0" lvl="0" indent="0" algn="ctr" defTabSz="435529" rtl="0" eaLnBrk="1" fontAlgn="auto" latinLnBrk="0" hangingPunct="1">
              <a:lnSpc>
                <a:spcPct val="100000"/>
              </a:lnSpc>
              <a:spcBef>
                <a:spcPts val="0"/>
              </a:spcBef>
              <a:spcAft>
                <a:spcPts val="0"/>
              </a:spcAft>
              <a:buClrTx/>
              <a:buSzTx/>
              <a:buFontTx/>
              <a:buNone/>
              <a:tabLst/>
              <a:defRPr/>
            </a:pPr>
            <a:r>
              <a:rPr lang="zh-CN" altLang="en-US" sz="3048" b="1" dirty="0">
                <a:solidFill>
                  <a:srgbClr val="002060"/>
                </a:solidFill>
                <a:latin typeface="Arial" panose="020B0604020202020204" pitchFamily="34" charset="0"/>
                <a:ea typeface="微软雅黑" panose="020B0503020204020204" pitchFamily="34" charset="-122"/>
              </a:rPr>
              <a:t>完整</a:t>
            </a:r>
            <a:r>
              <a:rPr kumimoji="0" lang="zh-CN" altLang="en-US" sz="3048"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mn-cs"/>
              </a:rPr>
              <a:t>平板系统研究进展</a:t>
            </a:r>
          </a:p>
        </p:txBody>
      </p:sp>
      <p:cxnSp>
        <p:nvCxnSpPr>
          <p:cNvPr id="5" name="直接连接符 4">
            <a:extLst>
              <a:ext uri="{FF2B5EF4-FFF2-40B4-BE49-F238E27FC236}">
                <a16:creationId xmlns:a16="http://schemas.microsoft.com/office/drawing/2014/main" id="{340FC788-72E2-CC66-379C-30A54C416B19}"/>
              </a:ext>
            </a:extLst>
          </p:cNvPr>
          <p:cNvCxnSpPr/>
          <p:nvPr>
            <p:custDataLst>
              <p:tags r:id="rId3"/>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23" name="直接连接符 22">
            <a:extLst>
              <a:ext uri="{FF2B5EF4-FFF2-40B4-BE49-F238E27FC236}">
                <a16:creationId xmlns:a16="http://schemas.microsoft.com/office/drawing/2014/main" id="{518F122A-6F76-7495-971E-F270D5259AA6}"/>
              </a:ext>
            </a:extLst>
          </p:cNvPr>
          <p:cNvCxnSpPr/>
          <p:nvPr>
            <p:custDataLst>
              <p:tags r:id="rId4"/>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8" name="图片 7">
            <a:extLst>
              <a:ext uri="{FF2B5EF4-FFF2-40B4-BE49-F238E27FC236}">
                <a16:creationId xmlns:a16="http://schemas.microsoft.com/office/drawing/2014/main" id="{F64B20DD-90EF-E70D-F465-A47A7338DD8F}"/>
              </a:ext>
            </a:extLst>
          </p:cNvPr>
          <p:cNvPicPr>
            <a:picLocks noChangeAspect="1"/>
          </p:cNvPicPr>
          <p:nvPr/>
        </p:nvPicPr>
        <p:blipFill>
          <a:blip r:embed="rId7" cstate="print">
            <a:extLst>
              <a:ext uri="{28A0092B-C50C-407E-A947-70E740481C1C}">
                <a14:useLocalDpi xmlns:a14="http://schemas.microsoft.com/office/drawing/2010/main" val="0"/>
              </a:ext>
            </a:extLst>
          </a:blip>
          <a:srcRect b="14623"/>
          <a:stretch>
            <a:fillRect/>
          </a:stretch>
        </p:blipFill>
        <p:spPr>
          <a:xfrm>
            <a:off x="6753500" y="1001101"/>
            <a:ext cx="4558547" cy="2917806"/>
          </a:xfrm>
          <a:prstGeom prst="rect">
            <a:avLst/>
          </a:prstGeom>
        </p:spPr>
      </p:pic>
      <p:pic>
        <p:nvPicPr>
          <p:cNvPr id="20" name="图片 19">
            <a:extLst>
              <a:ext uri="{FF2B5EF4-FFF2-40B4-BE49-F238E27FC236}">
                <a16:creationId xmlns:a16="http://schemas.microsoft.com/office/drawing/2014/main" id="{C86D2D3E-975E-4BFB-FFF2-18040537481C}"/>
              </a:ext>
            </a:extLst>
          </p:cNvPr>
          <p:cNvPicPr>
            <a:picLocks noChangeAspect="1"/>
          </p:cNvPicPr>
          <p:nvPr/>
        </p:nvPicPr>
        <p:blipFill>
          <a:blip r:embed="rId8" cstate="print">
            <a:extLst>
              <a:ext uri="{28A0092B-C50C-407E-A947-70E740481C1C}">
                <a14:useLocalDpi xmlns:a14="http://schemas.microsoft.com/office/drawing/2010/main" val="0"/>
              </a:ext>
            </a:extLst>
          </a:blip>
          <a:srcRect l="7352" t="19903"/>
          <a:stretch>
            <a:fillRect/>
          </a:stretch>
        </p:blipFill>
        <p:spPr>
          <a:xfrm>
            <a:off x="2678890" y="1472769"/>
            <a:ext cx="3164114" cy="2050804"/>
          </a:xfrm>
          <a:prstGeom prst="rect">
            <a:avLst/>
          </a:prstGeom>
        </p:spPr>
      </p:pic>
      <p:pic>
        <p:nvPicPr>
          <p:cNvPr id="22" name="图片 21">
            <a:extLst>
              <a:ext uri="{FF2B5EF4-FFF2-40B4-BE49-F238E27FC236}">
                <a16:creationId xmlns:a16="http://schemas.microsoft.com/office/drawing/2014/main" id="{CCB94577-B6F5-F156-4D33-8CCD4DD7A0AE}"/>
              </a:ext>
            </a:extLst>
          </p:cNvPr>
          <p:cNvPicPr>
            <a:picLocks noChangeAspect="1"/>
          </p:cNvPicPr>
          <p:nvPr/>
        </p:nvPicPr>
        <p:blipFill>
          <a:blip r:embed="rId9" cstate="print">
            <a:extLst>
              <a:ext uri="{28A0092B-C50C-407E-A947-70E740481C1C}">
                <a14:useLocalDpi xmlns:a14="http://schemas.microsoft.com/office/drawing/2010/main" val="0"/>
              </a:ext>
            </a:extLst>
          </a:blip>
          <a:srcRect l="32083" t="24556" r="39917" b="33667"/>
          <a:stretch>
            <a:fillRect/>
          </a:stretch>
        </p:blipFill>
        <p:spPr>
          <a:xfrm>
            <a:off x="734287" y="1551405"/>
            <a:ext cx="1692092" cy="1893532"/>
          </a:xfrm>
          <a:prstGeom prst="rect">
            <a:avLst/>
          </a:prstGeom>
        </p:spPr>
      </p:pic>
      <p:sp>
        <p:nvSpPr>
          <p:cNvPr id="24" name="文本框 23">
            <a:extLst>
              <a:ext uri="{FF2B5EF4-FFF2-40B4-BE49-F238E27FC236}">
                <a16:creationId xmlns:a16="http://schemas.microsoft.com/office/drawing/2014/main" id="{0EED0F32-5D49-72DF-770F-EF118AD2906C}"/>
              </a:ext>
            </a:extLst>
          </p:cNvPr>
          <p:cNvSpPr txBox="1"/>
          <p:nvPr/>
        </p:nvSpPr>
        <p:spPr>
          <a:xfrm>
            <a:off x="3635830" y="1439878"/>
            <a:ext cx="1568450" cy="369332"/>
          </a:xfrm>
          <a:prstGeom prst="rect">
            <a:avLst/>
          </a:prstGeom>
          <a:noFill/>
        </p:spPr>
        <p:txBody>
          <a:bodyPr wrap="square" rtlCol="0">
            <a:spAutoFit/>
          </a:bodyPr>
          <a:lstStyle/>
          <a:p>
            <a:r>
              <a:rPr lang="en-US" altLang="zh-CN" dirty="0"/>
              <a:t>0.8mm</a:t>
            </a:r>
            <a:endParaRPr lang="zh-CN" altLang="en-US" dirty="0"/>
          </a:p>
        </p:txBody>
      </p:sp>
      <p:sp>
        <p:nvSpPr>
          <p:cNvPr id="25" name="文本框 24">
            <a:extLst>
              <a:ext uri="{FF2B5EF4-FFF2-40B4-BE49-F238E27FC236}">
                <a16:creationId xmlns:a16="http://schemas.microsoft.com/office/drawing/2014/main" id="{30A64945-8AED-35F3-9734-1A1DC0AE9BD6}"/>
              </a:ext>
            </a:extLst>
          </p:cNvPr>
          <p:cNvSpPr txBox="1"/>
          <p:nvPr/>
        </p:nvSpPr>
        <p:spPr>
          <a:xfrm>
            <a:off x="4845593" y="1376140"/>
            <a:ext cx="1568450" cy="369332"/>
          </a:xfrm>
          <a:prstGeom prst="rect">
            <a:avLst/>
          </a:prstGeom>
          <a:noFill/>
        </p:spPr>
        <p:txBody>
          <a:bodyPr wrap="square" rtlCol="0">
            <a:spAutoFit/>
          </a:bodyPr>
          <a:lstStyle/>
          <a:p>
            <a:r>
              <a:rPr lang="en-US" altLang="zh-CN" dirty="0"/>
              <a:t>0.6mm</a:t>
            </a:r>
            <a:endParaRPr lang="zh-CN" altLang="en-US" dirty="0"/>
          </a:p>
        </p:txBody>
      </p:sp>
      <p:cxnSp>
        <p:nvCxnSpPr>
          <p:cNvPr id="26" name="直接箭头连接符 25">
            <a:extLst>
              <a:ext uri="{FF2B5EF4-FFF2-40B4-BE49-F238E27FC236}">
                <a16:creationId xmlns:a16="http://schemas.microsoft.com/office/drawing/2014/main" id="{9D263872-AAB6-E144-523E-5CAFB38193B0}"/>
              </a:ext>
            </a:extLst>
          </p:cNvPr>
          <p:cNvCxnSpPr/>
          <p:nvPr/>
        </p:nvCxnSpPr>
        <p:spPr>
          <a:xfrm flipH="1">
            <a:off x="3562666" y="1700228"/>
            <a:ext cx="457200" cy="520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FA2CE9E2-2541-CB07-3864-B2D89F7C3006}"/>
              </a:ext>
            </a:extLst>
          </p:cNvPr>
          <p:cNvCxnSpPr>
            <a:cxnSpLocks/>
          </p:cNvCxnSpPr>
          <p:nvPr/>
        </p:nvCxnSpPr>
        <p:spPr>
          <a:xfrm flipH="1">
            <a:off x="4976806" y="1632734"/>
            <a:ext cx="350688" cy="305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 name="图片 28">
            <a:extLst>
              <a:ext uri="{FF2B5EF4-FFF2-40B4-BE49-F238E27FC236}">
                <a16:creationId xmlns:a16="http://schemas.microsoft.com/office/drawing/2014/main" id="{3C269EE2-DA00-9FE0-33B9-EDB9F8D4D0B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614744" y="3918907"/>
            <a:ext cx="6964125" cy="2437444"/>
          </a:xfrm>
          <a:prstGeom prst="rect">
            <a:avLst/>
          </a:prstGeom>
        </p:spPr>
      </p:pic>
      <p:sp>
        <p:nvSpPr>
          <p:cNvPr id="30" name="文本框 29">
            <a:extLst>
              <a:ext uri="{FF2B5EF4-FFF2-40B4-BE49-F238E27FC236}">
                <a16:creationId xmlns:a16="http://schemas.microsoft.com/office/drawing/2014/main" id="{40668E91-D44A-28A7-AAA2-FE34461846F4}"/>
              </a:ext>
            </a:extLst>
          </p:cNvPr>
          <p:cNvSpPr txBox="1"/>
          <p:nvPr/>
        </p:nvSpPr>
        <p:spPr>
          <a:xfrm>
            <a:off x="5776684" y="6417726"/>
            <a:ext cx="3113315" cy="369332"/>
          </a:xfrm>
          <a:prstGeom prst="rect">
            <a:avLst/>
          </a:prstGeom>
          <a:noFill/>
        </p:spPr>
        <p:txBody>
          <a:bodyPr wrap="square" rtlCol="0">
            <a:spAutoFit/>
          </a:bodyPr>
          <a:lstStyle/>
          <a:p>
            <a:r>
              <a:rPr lang="en-US" altLang="zh-CN" baseline="30000" dirty="0">
                <a:latin typeface="Arial" panose="020B0604020202020204" pitchFamily="34" charset="0"/>
                <a:ea typeface="微软雅黑" panose="020B0503020204020204" pitchFamily="34" charset="-122"/>
              </a:rPr>
              <a:t>22</a:t>
            </a:r>
            <a:r>
              <a:rPr lang="en-US" altLang="zh-CN" dirty="0">
                <a:latin typeface="Arial" panose="020B0604020202020204" pitchFamily="34" charset="0"/>
                <a:ea typeface="微软雅黑" panose="020B0503020204020204" pitchFamily="34" charset="-122"/>
              </a:rPr>
              <a:t>Na</a:t>
            </a:r>
            <a:r>
              <a:rPr lang="zh-CN" altLang="en-US" dirty="0">
                <a:latin typeface="Arial" panose="020B0604020202020204" pitchFamily="34" charset="0"/>
                <a:ea typeface="微软雅黑" panose="020B0503020204020204" pitchFamily="34" charset="-122"/>
              </a:rPr>
              <a:t>点源成像（</a:t>
            </a:r>
            <a:r>
              <a:rPr lang="en-US" altLang="zh-CN" dirty="0">
                <a:latin typeface="Arial" panose="020B0604020202020204" pitchFamily="34" charset="0"/>
                <a:ea typeface="微软雅黑" panose="020B0503020204020204" pitchFamily="34" charset="-122"/>
              </a:rPr>
              <a:t>PET</a:t>
            </a:r>
            <a:r>
              <a:rPr lang="zh-CN" altLang="en-US" dirty="0">
                <a:latin typeface="Arial" panose="020B0604020202020204" pitchFamily="34" charset="0"/>
                <a:ea typeface="微软雅黑" panose="020B0503020204020204" pitchFamily="34" charset="-122"/>
              </a:rPr>
              <a:t>模态）</a:t>
            </a:r>
          </a:p>
        </p:txBody>
      </p:sp>
      <p:sp>
        <p:nvSpPr>
          <p:cNvPr id="32" name="文本框 31">
            <a:extLst>
              <a:ext uri="{FF2B5EF4-FFF2-40B4-BE49-F238E27FC236}">
                <a16:creationId xmlns:a16="http://schemas.microsoft.com/office/drawing/2014/main" id="{AFD7D52D-6CA0-6D72-EACA-601B4BCC116B}"/>
              </a:ext>
            </a:extLst>
          </p:cNvPr>
          <p:cNvSpPr txBox="1"/>
          <p:nvPr/>
        </p:nvSpPr>
        <p:spPr>
          <a:xfrm>
            <a:off x="246741" y="4106266"/>
            <a:ext cx="3113315" cy="1477328"/>
          </a:xfrm>
          <a:prstGeom prst="rect">
            <a:avLst/>
          </a:prstGeom>
          <a:noFill/>
        </p:spPr>
        <p:txBody>
          <a:bodyPr wrap="square" rtlCol="0">
            <a:spAutoFit/>
          </a:bodyPr>
          <a:lstStyle/>
          <a:p>
            <a:r>
              <a:rPr lang="en-US" altLang="zh-CN" dirty="0">
                <a:latin typeface="Arial" panose="020B0604020202020204" pitchFamily="34" charset="0"/>
                <a:ea typeface="微软雅黑" panose="020B0503020204020204" pitchFamily="34" charset="-122"/>
              </a:rPr>
              <a:t>10×10cm</a:t>
            </a:r>
            <a:r>
              <a:rPr lang="en-US" altLang="zh-CN" baseline="30000" dirty="0">
                <a:latin typeface="Arial" panose="020B0604020202020204" pitchFamily="34" charset="0"/>
                <a:ea typeface="微软雅黑" panose="020B0503020204020204" pitchFamily="34" charset="-122"/>
              </a:rPr>
              <a:t>2</a:t>
            </a:r>
            <a:r>
              <a:rPr lang="zh-CN" altLang="en-US" dirty="0">
                <a:latin typeface="Arial" panose="020B0604020202020204" pitchFamily="34" charset="0"/>
                <a:ea typeface="微软雅黑" panose="020B0503020204020204" pitchFamily="34" charset="-122"/>
              </a:rPr>
              <a:t>平板</a:t>
            </a:r>
            <a:endParaRPr lang="en-US" altLang="zh-CN" dirty="0">
              <a:latin typeface="Arial" panose="020B0604020202020204" pitchFamily="34" charset="0"/>
              <a:ea typeface="微软雅黑" panose="020B0503020204020204" pitchFamily="34" charset="-122"/>
            </a:endParaRPr>
          </a:p>
          <a:p>
            <a:pPr marL="285750" indent="-285750">
              <a:buFont typeface="Arial" panose="020B0604020202020204" pitchFamily="34" charset="0"/>
              <a:buChar char="•"/>
            </a:pPr>
            <a:r>
              <a:rPr lang="en-US" altLang="zh-CN" dirty="0">
                <a:latin typeface="Arial" panose="020B0604020202020204" pitchFamily="34" charset="0"/>
                <a:ea typeface="微软雅黑" panose="020B0503020204020204" pitchFamily="34" charset="-122"/>
              </a:rPr>
              <a:t>4×4</a:t>
            </a:r>
            <a:r>
              <a:rPr lang="zh-CN" altLang="en-US" dirty="0">
                <a:latin typeface="Arial" panose="020B0604020202020204" pitchFamily="34" charset="0"/>
                <a:ea typeface="微软雅黑" panose="020B0503020204020204" pitchFamily="34" charset="-122"/>
              </a:rPr>
              <a:t>探测器阵列</a:t>
            </a:r>
            <a:endParaRPr lang="en-US" altLang="zh-CN" dirty="0">
              <a:latin typeface="Arial" panose="020B0604020202020204" pitchFamily="34" charset="0"/>
              <a:ea typeface="微软雅黑" panose="020B0503020204020204" pitchFamily="34" charset="-122"/>
            </a:endParaRPr>
          </a:p>
          <a:p>
            <a:pPr marL="285750" indent="-285750">
              <a:buFont typeface="Arial" panose="020B0604020202020204" pitchFamily="34" charset="0"/>
              <a:buChar char="•"/>
            </a:pPr>
            <a:r>
              <a:rPr lang="zh-CN" altLang="en-US" dirty="0">
                <a:latin typeface="Arial" panose="020B0604020202020204" pitchFamily="34" charset="0"/>
                <a:ea typeface="微软雅黑" panose="020B0503020204020204" pitchFamily="34" charset="-122"/>
              </a:rPr>
              <a:t>每个阵列</a:t>
            </a:r>
            <a:r>
              <a:rPr lang="en-US" altLang="zh-CN" dirty="0">
                <a:latin typeface="Arial" panose="020B0604020202020204" pitchFamily="34" charset="0"/>
                <a:ea typeface="微软雅黑" panose="020B0503020204020204" pitchFamily="34" charset="-122"/>
              </a:rPr>
              <a:t>25.9×25.9mm</a:t>
            </a:r>
            <a:r>
              <a:rPr lang="en-US" altLang="zh-CN" baseline="30000" dirty="0">
                <a:latin typeface="Arial" panose="020B0604020202020204" pitchFamily="34" charset="0"/>
                <a:ea typeface="微软雅黑" panose="020B0503020204020204" pitchFamily="34" charset="-122"/>
              </a:rPr>
              <a:t>2</a:t>
            </a:r>
          </a:p>
          <a:p>
            <a:pPr marL="285750" indent="-285750">
              <a:buFont typeface="Arial" panose="020B0604020202020204" pitchFamily="34" charset="0"/>
              <a:buChar char="•"/>
            </a:pPr>
            <a:r>
              <a:rPr lang="zh-CN" altLang="en-US" dirty="0">
                <a:latin typeface="Arial" panose="020B0604020202020204" pitchFamily="34" charset="0"/>
                <a:ea typeface="微软雅黑" panose="020B0503020204020204" pitchFamily="34" charset="-122"/>
              </a:rPr>
              <a:t>阵列中间填充钨片</a:t>
            </a:r>
            <a:endParaRPr lang="en-US" altLang="zh-CN" dirty="0">
              <a:latin typeface="Arial" panose="020B0604020202020204" pitchFamily="34" charset="0"/>
              <a:ea typeface="微软雅黑" panose="020B0503020204020204" pitchFamily="34" charset="-122"/>
            </a:endParaRPr>
          </a:p>
          <a:p>
            <a:pPr marL="285750" indent="-285750">
              <a:buFont typeface="Arial" panose="020B0604020202020204" pitchFamily="34" charset="0"/>
              <a:buChar char="•"/>
            </a:pPr>
            <a:r>
              <a:rPr lang="en-US" altLang="zh-CN" dirty="0" err="1">
                <a:latin typeface="Arial" panose="020B0604020202020204" pitchFamily="34" charset="0"/>
                <a:ea typeface="微软雅黑" panose="020B0503020204020204" pitchFamily="34" charset="-122"/>
              </a:rPr>
              <a:t>PETsys</a:t>
            </a:r>
            <a:r>
              <a:rPr lang="zh-CN" altLang="en-US" dirty="0">
                <a:latin typeface="Arial" panose="020B0604020202020204" pitchFamily="34" charset="0"/>
                <a:ea typeface="微软雅黑" panose="020B0503020204020204" pitchFamily="34" charset="-122"/>
              </a:rPr>
              <a:t>读出电子学</a:t>
            </a:r>
          </a:p>
        </p:txBody>
      </p:sp>
      <p:sp>
        <p:nvSpPr>
          <p:cNvPr id="34" name="文本框 33">
            <a:extLst>
              <a:ext uri="{FF2B5EF4-FFF2-40B4-BE49-F238E27FC236}">
                <a16:creationId xmlns:a16="http://schemas.microsoft.com/office/drawing/2014/main" id="{2E7D4482-203A-EDFF-032C-B7072CE74702}"/>
              </a:ext>
            </a:extLst>
          </p:cNvPr>
          <p:cNvSpPr txBox="1"/>
          <p:nvPr/>
        </p:nvSpPr>
        <p:spPr>
          <a:xfrm>
            <a:off x="10448968" y="2855536"/>
            <a:ext cx="1008745" cy="369332"/>
          </a:xfrm>
          <a:prstGeom prst="rect">
            <a:avLst/>
          </a:prstGeom>
          <a:noFill/>
        </p:spPr>
        <p:txBody>
          <a:bodyPr wrap="square" rtlCol="0">
            <a:spAutoFit/>
          </a:bodyPr>
          <a:lstStyle/>
          <a:p>
            <a:r>
              <a:rPr lang="zh-CN" altLang="en-US" dirty="0">
                <a:solidFill>
                  <a:srgbClr val="FFFF00"/>
                </a:solidFill>
                <a:latin typeface="Arial" panose="020B0604020202020204" pitchFamily="34" charset="0"/>
                <a:ea typeface="微软雅黑" panose="020B0503020204020204" pitchFamily="34" charset="-122"/>
              </a:rPr>
              <a:t>时钟板</a:t>
            </a:r>
          </a:p>
        </p:txBody>
      </p:sp>
      <p:sp>
        <p:nvSpPr>
          <p:cNvPr id="36" name="文本框 35">
            <a:extLst>
              <a:ext uri="{FF2B5EF4-FFF2-40B4-BE49-F238E27FC236}">
                <a16:creationId xmlns:a16="http://schemas.microsoft.com/office/drawing/2014/main" id="{9D3748EA-B7DE-1FF8-442D-B5DD49B1EA8E}"/>
              </a:ext>
            </a:extLst>
          </p:cNvPr>
          <p:cNvSpPr txBox="1"/>
          <p:nvPr/>
        </p:nvSpPr>
        <p:spPr>
          <a:xfrm>
            <a:off x="9846569" y="1452148"/>
            <a:ext cx="1464599" cy="369332"/>
          </a:xfrm>
          <a:prstGeom prst="rect">
            <a:avLst/>
          </a:prstGeom>
          <a:noFill/>
        </p:spPr>
        <p:txBody>
          <a:bodyPr wrap="square" rtlCol="0">
            <a:spAutoFit/>
          </a:bodyPr>
          <a:lstStyle/>
          <a:p>
            <a:r>
              <a:rPr lang="en-US" altLang="zh-CN" dirty="0">
                <a:solidFill>
                  <a:srgbClr val="FFFF00"/>
                </a:solidFill>
                <a:latin typeface="Arial" panose="020B0604020202020204" pitchFamily="34" charset="0"/>
                <a:ea typeface="微软雅黑" panose="020B0503020204020204" pitchFamily="34" charset="-122"/>
              </a:rPr>
              <a:t>FEB/D_8k</a:t>
            </a:r>
            <a:endParaRPr lang="zh-CN" altLang="en-US" dirty="0">
              <a:solidFill>
                <a:srgbClr val="FFFF00"/>
              </a:solidFill>
              <a:latin typeface="Arial" panose="020B0604020202020204" pitchFamily="34" charset="0"/>
              <a:ea typeface="微软雅黑" panose="020B0503020204020204" pitchFamily="34" charset="-122"/>
            </a:endParaRPr>
          </a:p>
        </p:txBody>
      </p:sp>
      <p:sp>
        <p:nvSpPr>
          <p:cNvPr id="38" name="文本框 37">
            <a:extLst>
              <a:ext uri="{FF2B5EF4-FFF2-40B4-BE49-F238E27FC236}">
                <a16:creationId xmlns:a16="http://schemas.microsoft.com/office/drawing/2014/main" id="{C5230F9A-6684-F283-522F-6751C2CD4816}"/>
              </a:ext>
            </a:extLst>
          </p:cNvPr>
          <p:cNvSpPr txBox="1"/>
          <p:nvPr/>
        </p:nvSpPr>
        <p:spPr>
          <a:xfrm>
            <a:off x="8381091" y="1383649"/>
            <a:ext cx="1464599" cy="369332"/>
          </a:xfrm>
          <a:prstGeom prst="rect">
            <a:avLst/>
          </a:prstGeom>
          <a:noFill/>
        </p:spPr>
        <p:txBody>
          <a:bodyPr wrap="square" rtlCol="0">
            <a:spAutoFit/>
          </a:bodyPr>
          <a:lstStyle/>
          <a:p>
            <a:r>
              <a:rPr lang="zh-CN" altLang="en-US" dirty="0">
                <a:solidFill>
                  <a:srgbClr val="FFFF00"/>
                </a:solidFill>
                <a:latin typeface="Arial" panose="020B0604020202020204" pitchFamily="34" charset="0"/>
                <a:ea typeface="微软雅黑" panose="020B0503020204020204" pitchFamily="34" charset="-122"/>
              </a:rPr>
              <a:t>水冷模块</a:t>
            </a:r>
          </a:p>
        </p:txBody>
      </p:sp>
      <p:sp>
        <p:nvSpPr>
          <p:cNvPr id="40" name="文本框 39">
            <a:extLst>
              <a:ext uri="{FF2B5EF4-FFF2-40B4-BE49-F238E27FC236}">
                <a16:creationId xmlns:a16="http://schemas.microsoft.com/office/drawing/2014/main" id="{32B47268-5F92-7E72-20A1-01AA52F2EE13}"/>
              </a:ext>
            </a:extLst>
          </p:cNvPr>
          <p:cNvSpPr txBox="1"/>
          <p:nvPr/>
        </p:nvSpPr>
        <p:spPr>
          <a:xfrm>
            <a:off x="6726780" y="1600865"/>
            <a:ext cx="1464599" cy="369332"/>
          </a:xfrm>
          <a:prstGeom prst="rect">
            <a:avLst/>
          </a:prstGeom>
          <a:noFill/>
        </p:spPr>
        <p:txBody>
          <a:bodyPr wrap="square" rtlCol="0">
            <a:spAutoFit/>
          </a:bodyPr>
          <a:lstStyle/>
          <a:p>
            <a:r>
              <a:rPr lang="zh-CN" altLang="en-US" dirty="0">
                <a:solidFill>
                  <a:srgbClr val="FFFF00"/>
                </a:solidFill>
                <a:latin typeface="Arial" panose="020B0604020202020204" pitchFamily="34" charset="0"/>
                <a:ea typeface="微软雅黑" panose="020B0503020204020204" pitchFamily="34" charset="-122"/>
              </a:rPr>
              <a:t>电源模块</a:t>
            </a:r>
          </a:p>
        </p:txBody>
      </p:sp>
      <p:sp>
        <p:nvSpPr>
          <p:cNvPr id="9" name="文本框 8">
            <a:extLst>
              <a:ext uri="{FF2B5EF4-FFF2-40B4-BE49-F238E27FC236}">
                <a16:creationId xmlns:a16="http://schemas.microsoft.com/office/drawing/2014/main" id="{241E854E-864E-5204-E2FF-2FEDDE64AA07}"/>
              </a:ext>
            </a:extLst>
          </p:cNvPr>
          <p:cNvSpPr txBox="1"/>
          <p:nvPr/>
        </p:nvSpPr>
        <p:spPr>
          <a:xfrm>
            <a:off x="7333341" y="3238084"/>
            <a:ext cx="1464599" cy="369332"/>
          </a:xfrm>
          <a:prstGeom prst="rect">
            <a:avLst/>
          </a:prstGeom>
          <a:noFill/>
        </p:spPr>
        <p:txBody>
          <a:bodyPr wrap="square" rtlCol="0">
            <a:spAutoFit/>
          </a:bodyPr>
          <a:lstStyle/>
          <a:p>
            <a:r>
              <a:rPr lang="zh-CN" altLang="en-US" dirty="0">
                <a:solidFill>
                  <a:srgbClr val="FFFF00"/>
                </a:solidFill>
                <a:latin typeface="Arial" panose="020B0604020202020204" pitchFamily="34" charset="0"/>
                <a:ea typeface="微软雅黑" panose="020B0503020204020204" pitchFamily="34" charset="-122"/>
              </a:rPr>
              <a:t>探测器模块</a:t>
            </a:r>
          </a:p>
        </p:txBody>
      </p:sp>
    </p:spTree>
    <p:extLst>
      <p:ext uri="{BB962C8B-B14F-4D97-AF65-F5344CB8AC3E}">
        <p14:creationId xmlns:p14="http://schemas.microsoft.com/office/powerpoint/2010/main" val="3347542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04B93-ADF0-AEDF-5389-2A37EB5BD93C}"/>
            </a:ext>
          </a:extLst>
        </p:cNvPr>
        <p:cNvGrpSpPr/>
        <p:nvPr/>
      </p:nvGrpSpPr>
      <p:grpSpPr>
        <a:xfrm>
          <a:off x="0" y="0"/>
          <a:ext cx="0" cy="0"/>
          <a:chOff x="0" y="0"/>
          <a:chExt cx="0" cy="0"/>
        </a:xfrm>
      </p:grpSpPr>
      <p:pic>
        <p:nvPicPr>
          <p:cNvPr id="7" name="图片 6">
            <a:extLst>
              <a:ext uri="{FF2B5EF4-FFF2-40B4-BE49-F238E27FC236}">
                <a16:creationId xmlns:a16="http://schemas.microsoft.com/office/drawing/2014/main" id="{0AD426EB-667C-5711-CEDB-54E3B26516AE}"/>
              </a:ext>
            </a:extLst>
          </p:cNvPr>
          <p:cNvPicPr>
            <a:picLocks noChangeAspect="1"/>
          </p:cNvPicPr>
          <p:nvPr/>
        </p:nvPicPr>
        <p:blipFill>
          <a:blip r:embed="rId5"/>
          <a:stretch>
            <a:fillRect/>
          </a:stretch>
        </p:blipFill>
        <p:spPr>
          <a:xfrm>
            <a:off x="4328755" y="5193574"/>
            <a:ext cx="1576129" cy="1609562"/>
          </a:xfrm>
          <a:prstGeom prst="rect">
            <a:avLst/>
          </a:prstGeom>
        </p:spPr>
      </p:pic>
      <p:sp>
        <p:nvSpPr>
          <p:cNvPr id="3" name="Shape 1">
            <a:extLst>
              <a:ext uri="{FF2B5EF4-FFF2-40B4-BE49-F238E27FC236}">
                <a16:creationId xmlns:a16="http://schemas.microsoft.com/office/drawing/2014/main" id="{433ED9CF-E601-4FF2-2F0F-187178BCD644}"/>
              </a:ext>
            </a:extLst>
          </p:cNvPr>
          <p:cNvSpPr/>
          <p:nvPr/>
        </p:nvSpPr>
        <p:spPr>
          <a:xfrm>
            <a:off x="0" y="6748272"/>
            <a:ext cx="12191695" cy="109728"/>
          </a:xfrm>
          <a:prstGeom prst="rect">
            <a:avLst/>
          </a:prstGeom>
          <a:solidFill>
            <a:srgbClr val="EEF4FA"/>
          </a:solidFill>
          <a:ln w="12700">
            <a:solidFill>
              <a:srgbClr val="EEF4FA"/>
            </a:solidFill>
            <a:prstDash val="solid"/>
          </a:ln>
        </p:spPr>
        <p:txBody>
          <a:bodyPr/>
          <a:lstStyle/>
          <a:p>
            <a:endParaRPr lang="zh-CN" altLang="en-US">
              <a:latin typeface="+mj-ea"/>
              <a:ea typeface="+mj-ea"/>
            </a:endParaRPr>
          </a:p>
        </p:txBody>
      </p:sp>
      <p:cxnSp>
        <p:nvCxnSpPr>
          <p:cNvPr id="34" name="直接连接符 33">
            <a:extLst>
              <a:ext uri="{FF2B5EF4-FFF2-40B4-BE49-F238E27FC236}">
                <a16:creationId xmlns:a16="http://schemas.microsoft.com/office/drawing/2014/main" id="{77C3C1C8-E4A2-17B6-BFCF-A6CA7C5DF790}"/>
              </a:ext>
            </a:extLst>
          </p:cNvPr>
          <p:cNvCxnSpPr/>
          <p:nvPr>
            <p:custDataLst>
              <p:tags r:id="rId1"/>
            </p:custDataLst>
          </p:nvPr>
        </p:nvCxnSpPr>
        <p:spPr>
          <a:xfrm>
            <a:off x="168" y="777525"/>
            <a:ext cx="12191664" cy="9899"/>
          </a:xfrm>
          <a:prstGeom prst="line">
            <a:avLst/>
          </a:prstGeom>
          <a:ln w="19050">
            <a:solidFill>
              <a:schemeClr val="bg1">
                <a:lumMod val="50000"/>
              </a:schemeClr>
            </a:solidFill>
          </a:ln>
        </p:spPr>
        <p:style>
          <a:lnRef idx="1">
            <a:schemeClr val="accent3"/>
          </a:lnRef>
          <a:fillRef idx="0">
            <a:schemeClr val="accent3"/>
          </a:fillRef>
          <a:effectRef idx="0">
            <a:schemeClr val="accent3"/>
          </a:effectRef>
          <a:fontRef idx="minor">
            <a:schemeClr val="tx1"/>
          </a:fontRef>
        </p:style>
      </p:cxnSp>
      <p:sp>
        <p:nvSpPr>
          <p:cNvPr id="5" name="文本框 4">
            <a:extLst>
              <a:ext uri="{FF2B5EF4-FFF2-40B4-BE49-F238E27FC236}">
                <a16:creationId xmlns:a16="http://schemas.microsoft.com/office/drawing/2014/main" id="{F7501C5C-B01B-99D4-806C-96E9C7C4D178}"/>
              </a:ext>
            </a:extLst>
          </p:cNvPr>
          <p:cNvSpPr txBox="1"/>
          <p:nvPr/>
        </p:nvSpPr>
        <p:spPr>
          <a:xfrm>
            <a:off x="220541" y="6973528"/>
            <a:ext cx="8115395" cy="369332"/>
          </a:xfrm>
          <a:prstGeom prst="rect">
            <a:avLst/>
          </a:prstGeom>
          <a:noFill/>
        </p:spPr>
        <p:txBody>
          <a:bodyPr wrap="square">
            <a:spAutoFit/>
          </a:bodyPr>
          <a:lstStyle/>
          <a:p>
            <a:pPr algn="just">
              <a:buNone/>
            </a:pPr>
            <a:r>
              <a:rPr lang="en-US" altLang="zh-CN" b="0" i="0" dirty="0">
                <a:solidFill>
                  <a:srgbClr val="000000"/>
                </a:solidFill>
                <a:effectLst/>
                <a:latin typeface="仿宋" panose="02010609060101010101" pitchFamily="49" charset="-122"/>
                <a:ea typeface="仿宋" panose="02010609060101010101" pitchFamily="49" charset="-122"/>
              </a:rPr>
              <a:t>【</a:t>
            </a:r>
            <a:r>
              <a:rPr lang="zh-CN" altLang="en-US" b="0" i="0" dirty="0">
                <a:solidFill>
                  <a:srgbClr val="000000"/>
                </a:solidFill>
                <a:effectLst/>
                <a:latin typeface="仿宋" panose="02010609060101010101" pitchFamily="49" charset="-122"/>
                <a:ea typeface="仿宋" panose="02010609060101010101" pitchFamily="49" charset="-122"/>
              </a:rPr>
              <a:t>未来研究计划</a:t>
            </a:r>
            <a:r>
              <a:rPr lang="en-US" altLang="zh-CN" b="0" i="0" dirty="0">
                <a:solidFill>
                  <a:srgbClr val="000000"/>
                </a:solidFill>
                <a:effectLst/>
                <a:latin typeface="仿宋" panose="02010609060101010101" pitchFamily="49" charset="-122"/>
                <a:ea typeface="仿宋" panose="02010609060101010101" pitchFamily="49" charset="-122"/>
              </a:rPr>
              <a:t>】</a:t>
            </a:r>
            <a:r>
              <a:rPr lang="zh-CN" altLang="en-US" b="0" i="0" dirty="0">
                <a:solidFill>
                  <a:srgbClr val="000000"/>
                </a:solidFill>
                <a:effectLst/>
                <a:latin typeface="仿宋" panose="02010609060101010101" pitchFamily="49" charset="-122"/>
                <a:ea typeface="仿宋" panose="02010609060101010101" pitchFamily="49" charset="-122"/>
              </a:rPr>
              <a:t>已有成果如何支撑下一步研究？计划是否可行？</a:t>
            </a:r>
            <a:endParaRPr lang="zh-CN" altLang="en-US" b="0" i="0" dirty="0">
              <a:solidFill>
                <a:srgbClr val="000000"/>
              </a:solidFill>
              <a:effectLst/>
              <a:latin typeface="Calibri" panose="020F0502020204030204" pitchFamily="34" charset="0"/>
            </a:endParaRPr>
          </a:p>
        </p:txBody>
      </p:sp>
      <p:sp>
        <p:nvSpPr>
          <p:cNvPr id="8" name="文本框 7">
            <a:extLst>
              <a:ext uri="{FF2B5EF4-FFF2-40B4-BE49-F238E27FC236}">
                <a16:creationId xmlns:a16="http://schemas.microsoft.com/office/drawing/2014/main" id="{53016BA2-0B77-EA0F-930F-B48BE3670064}"/>
              </a:ext>
            </a:extLst>
          </p:cNvPr>
          <p:cNvSpPr txBox="1"/>
          <p:nvPr/>
        </p:nvSpPr>
        <p:spPr>
          <a:xfrm>
            <a:off x="776518" y="3359216"/>
            <a:ext cx="1436615" cy="369332"/>
          </a:xfrm>
          <a:prstGeom prst="rect">
            <a:avLst/>
          </a:prstGeom>
          <a:solidFill>
            <a:schemeClr val="accent1">
              <a:lumMod val="20000"/>
              <a:lumOff val="80000"/>
            </a:schemeClr>
          </a:solidFill>
        </p:spPr>
        <p:txBody>
          <a:bodyPr wrap="square" rtlCol="0">
            <a:spAutoFit/>
          </a:bodyPr>
          <a:lstStyle/>
          <a:p>
            <a:r>
              <a:rPr lang="zh-CN" altLang="en-US" dirty="0">
                <a:latin typeface="Arial" panose="020B0604020202020204" pitchFamily="34" charset="0"/>
                <a:ea typeface="微软雅黑" panose="020B0503020204020204" pitchFamily="34" charset="-122"/>
              </a:rPr>
              <a:t>探测器研发</a:t>
            </a:r>
          </a:p>
        </p:txBody>
      </p:sp>
      <p:sp>
        <p:nvSpPr>
          <p:cNvPr id="9" name="文本框 8">
            <a:extLst>
              <a:ext uri="{FF2B5EF4-FFF2-40B4-BE49-F238E27FC236}">
                <a16:creationId xmlns:a16="http://schemas.microsoft.com/office/drawing/2014/main" id="{7DB29275-4F97-FB93-5D2D-2810328DC215}"/>
              </a:ext>
            </a:extLst>
          </p:cNvPr>
          <p:cNvSpPr txBox="1"/>
          <p:nvPr/>
        </p:nvSpPr>
        <p:spPr>
          <a:xfrm>
            <a:off x="2331793" y="3220717"/>
            <a:ext cx="1985422" cy="646331"/>
          </a:xfrm>
          <a:prstGeom prst="rect">
            <a:avLst/>
          </a:prstGeom>
          <a:solidFill>
            <a:schemeClr val="accent1">
              <a:lumMod val="20000"/>
              <a:lumOff val="80000"/>
            </a:schemeClr>
          </a:solidFill>
        </p:spPr>
        <p:txBody>
          <a:bodyPr wrap="square" rtlCol="0">
            <a:spAutoFit/>
          </a:bodyPr>
          <a:lstStyle/>
          <a:p>
            <a:pPr algn="ctr"/>
            <a:r>
              <a:rPr lang="zh-CN" altLang="en-US" dirty="0">
                <a:latin typeface="Arial" panose="020B0604020202020204" pitchFamily="34" charset="0"/>
                <a:ea typeface="微软雅黑" panose="020B0503020204020204" pitchFamily="34" charset="-122"/>
              </a:rPr>
              <a:t>小平板原理样机研发及原理验证</a:t>
            </a:r>
          </a:p>
        </p:txBody>
      </p:sp>
      <p:cxnSp>
        <p:nvCxnSpPr>
          <p:cNvPr id="14" name="直接箭头连接符 13">
            <a:extLst>
              <a:ext uri="{FF2B5EF4-FFF2-40B4-BE49-F238E27FC236}">
                <a16:creationId xmlns:a16="http://schemas.microsoft.com/office/drawing/2014/main" id="{A078F98F-102D-212F-6E1B-A519B516296C}"/>
              </a:ext>
            </a:extLst>
          </p:cNvPr>
          <p:cNvCxnSpPr>
            <a:cxnSpLocks/>
          </p:cNvCxnSpPr>
          <p:nvPr/>
        </p:nvCxnSpPr>
        <p:spPr>
          <a:xfrm flipV="1">
            <a:off x="451158" y="4221389"/>
            <a:ext cx="11437551" cy="1078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7066D4B2-4D15-84EE-90F3-493CAC28165E}"/>
              </a:ext>
            </a:extLst>
          </p:cNvPr>
          <p:cNvCxnSpPr>
            <a:cxnSpLocks/>
          </p:cNvCxnSpPr>
          <p:nvPr/>
        </p:nvCxnSpPr>
        <p:spPr>
          <a:xfrm flipH="1" flipV="1">
            <a:off x="1332570" y="3976976"/>
            <a:ext cx="10168" cy="34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674A77D5-DB7E-999D-D630-DD21F33D4418}"/>
              </a:ext>
            </a:extLst>
          </p:cNvPr>
          <p:cNvCxnSpPr>
            <a:cxnSpLocks/>
          </p:cNvCxnSpPr>
          <p:nvPr/>
        </p:nvCxnSpPr>
        <p:spPr>
          <a:xfrm flipH="1" flipV="1">
            <a:off x="3241328" y="3956919"/>
            <a:ext cx="10168" cy="34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52893A51-BD9D-5563-6AB9-5170614C42E9}"/>
              </a:ext>
            </a:extLst>
          </p:cNvPr>
          <p:cNvCxnSpPr>
            <a:cxnSpLocks/>
          </p:cNvCxnSpPr>
          <p:nvPr/>
        </p:nvCxnSpPr>
        <p:spPr>
          <a:xfrm flipH="1" flipV="1">
            <a:off x="7058844" y="4300260"/>
            <a:ext cx="10168" cy="345463"/>
          </a:xfrm>
          <a:prstGeom prst="line">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E1D0516A-4DDB-04B9-E818-7E968A725AD2}"/>
              </a:ext>
            </a:extLst>
          </p:cNvPr>
          <p:cNvCxnSpPr>
            <a:cxnSpLocks/>
          </p:cNvCxnSpPr>
          <p:nvPr/>
        </p:nvCxnSpPr>
        <p:spPr>
          <a:xfrm>
            <a:off x="8967602" y="3894821"/>
            <a:ext cx="0" cy="3597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CE40A84C-AAD2-C514-6D6C-F95557C140CC}"/>
              </a:ext>
            </a:extLst>
          </p:cNvPr>
          <p:cNvCxnSpPr>
            <a:cxnSpLocks/>
          </p:cNvCxnSpPr>
          <p:nvPr/>
        </p:nvCxnSpPr>
        <p:spPr>
          <a:xfrm flipH="1" flipV="1">
            <a:off x="10866190" y="3880151"/>
            <a:ext cx="10168" cy="34546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EAC469C4-CEAA-D3D5-AA14-3154C94AE8A4}"/>
              </a:ext>
            </a:extLst>
          </p:cNvPr>
          <p:cNvSpPr txBox="1"/>
          <p:nvPr/>
        </p:nvSpPr>
        <p:spPr>
          <a:xfrm>
            <a:off x="10206922" y="3312088"/>
            <a:ext cx="1926716" cy="463588"/>
          </a:xfrm>
          <a:prstGeom prst="rect">
            <a:avLst/>
          </a:prstGeom>
          <a:solidFill>
            <a:schemeClr val="accent1">
              <a:lumMod val="20000"/>
              <a:lumOff val="80000"/>
            </a:schemeClr>
          </a:solidFill>
        </p:spPr>
        <p:txBody>
          <a:bodyPr wrap="square" rtlCol="0">
            <a:spAutoFit/>
          </a:bodyPr>
          <a:lstStyle/>
          <a:p>
            <a:pPr algn="ctr">
              <a:lnSpc>
                <a:spcPct val="150000"/>
              </a:lnSpc>
            </a:pPr>
            <a:r>
              <a:rPr lang="zh-CN" altLang="en-US" dirty="0">
                <a:latin typeface="Arial" panose="020B0604020202020204" pitchFamily="34" charset="0"/>
                <a:ea typeface="微软雅黑" panose="020B0503020204020204" pitchFamily="34" charset="-122"/>
              </a:rPr>
              <a:t>临床验证</a:t>
            </a:r>
            <a:endParaRPr lang="en-US" altLang="zh-CN" dirty="0">
              <a:latin typeface="Arial" panose="020B0604020202020204" pitchFamily="34" charset="0"/>
              <a:ea typeface="微软雅黑" panose="020B0503020204020204" pitchFamily="34" charset="-122"/>
            </a:endParaRPr>
          </a:p>
        </p:txBody>
      </p:sp>
      <p:pic>
        <p:nvPicPr>
          <p:cNvPr id="24" name="图片 23">
            <a:extLst>
              <a:ext uri="{FF2B5EF4-FFF2-40B4-BE49-F238E27FC236}">
                <a16:creationId xmlns:a16="http://schemas.microsoft.com/office/drawing/2014/main" id="{A4F5408E-9BC5-E9EA-6B33-663F1B3ADABD}"/>
              </a:ext>
            </a:extLst>
          </p:cNvPr>
          <p:cNvPicPr>
            <a:picLocks noChangeAspect="1"/>
          </p:cNvPicPr>
          <p:nvPr/>
        </p:nvPicPr>
        <p:blipFill>
          <a:blip r:embed="rId6"/>
          <a:srcRect l="20230" r="19685"/>
          <a:stretch/>
        </p:blipFill>
        <p:spPr>
          <a:xfrm>
            <a:off x="497288" y="1659007"/>
            <a:ext cx="1747170" cy="1609021"/>
          </a:xfrm>
          <a:prstGeom prst="rect">
            <a:avLst/>
          </a:prstGeom>
        </p:spPr>
      </p:pic>
      <p:pic>
        <p:nvPicPr>
          <p:cNvPr id="50" name="内容占位符 5">
            <a:extLst>
              <a:ext uri="{FF2B5EF4-FFF2-40B4-BE49-F238E27FC236}">
                <a16:creationId xmlns:a16="http://schemas.microsoft.com/office/drawing/2014/main" id="{B0035A97-F421-C981-8F3B-97232A4139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2659232" y="1448297"/>
            <a:ext cx="1333430" cy="2080485"/>
          </a:xfrm>
          <a:prstGeom prst="rect">
            <a:avLst/>
          </a:prstGeom>
        </p:spPr>
      </p:pic>
      <p:sp>
        <p:nvSpPr>
          <p:cNvPr id="63" name="文本框 62">
            <a:extLst>
              <a:ext uri="{FF2B5EF4-FFF2-40B4-BE49-F238E27FC236}">
                <a16:creationId xmlns:a16="http://schemas.microsoft.com/office/drawing/2014/main" id="{C098A6FE-8DD6-60E9-F724-205BDAF706EA}"/>
              </a:ext>
            </a:extLst>
          </p:cNvPr>
          <p:cNvSpPr txBox="1"/>
          <p:nvPr/>
        </p:nvSpPr>
        <p:spPr>
          <a:xfrm>
            <a:off x="6873074" y="3220717"/>
            <a:ext cx="3534341" cy="646331"/>
          </a:xfrm>
          <a:prstGeom prst="rect">
            <a:avLst/>
          </a:prstGeom>
          <a:solidFill>
            <a:schemeClr val="accent1">
              <a:lumMod val="20000"/>
              <a:lumOff val="80000"/>
            </a:schemeClr>
          </a:solidFill>
        </p:spPr>
        <p:txBody>
          <a:bodyPr wrap="square" rtlCol="0">
            <a:spAutoFit/>
          </a:bodyPr>
          <a:lstStyle/>
          <a:p>
            <a:pPr algn="ctr"/>
            <a:r>
              <a:rPr lang="en-US" altLang="zh-CN" b="1" dirty="0">
                <a:latin typeface="Arial" panose="020B0604020202020204" pitchFamily="34" charset="0"/>
                <a:ea typeface="微软雅黑" panose="020B0503020204020204" pitchFamily="34" charset="-122"/>
              </a:rPr>
              <a:t>40×35 cm</a:t>
            </a:r>
            <a:r>
              <a:rPr lang="en-US" altLang="zh-CN" b="1" baseline="30000" dirty="0">
                <a:latin typeface="Arial" panose="020B0604020202020204" pitchFamily="34" charset="0"/>
                <a:ea typeface="微软雅黑" panose="020B0503020204020204" pitchFamily="34" charset="-122"/>
              </a:rPr>
              <a:t>2</a:t>
            </a:r>
            <a:r>
              <a:rPr lang="zh-CN" altLang="en-US" dirty="0">
                <a:latin typeface="Arial" panose="020B0604020202020204" pitchFamily="34" charset="0"/>
                <a:ea typeface="微软雅黑" panose="020B0503020204020204" pitchFamily="34" charset="-122"/>
              </a:rPr>
              <a:t>完整平板样机</a:t>
            </a:r>
            <a:endParaRPr lang="en-US" altLang="zh-CN" dirty="0">
              <a:latin typeface="Arial" panose="020B0604020202020204" pitchFamily="34" charset="0"/>
              <a:ea typeface="微软雅黑" panose="020B0503020204020204" pitchFamily="34" charset="-122"/>
            </a:endParaRPr>
          </a:p>
          <a:p>
            <a:pPr algn="ctr"/>
            <a:r>
              <a:rPr lang="zh-CN" altLang="en-US" dirty="0">
                <a:latin typeface="Arial" panose="020B0604020202020204" pitchFamily="34" charset="0"/>
                <a:ea typeface="微软雅黑" panose="020B0503020204020204" pitchFamily="34" charset="-122"/>
              </a:rPr>
              <a:t>研发及性能评估</a:t>
            </a:r>
          </a:p>
        </p:txBody>
      </p:sp>
      <p:sp>
        <p:nvSpPr>
          <p:cNvPr id="266" name="文本框 265">
            <a:extLst>
              <a:ext uri="{FF2B5EF4-FFF2-40B4-BE49-F238E27FC236}">
                <a16:creationId xmlns:a16="http://schemas.microsoft.com/office/drawing/2014/main" id="{4964B586-209C-E8CD-C0EF-70A6AFC3F349}"/>
              </a:ext>
            </a:extLst>
          </p:cNvPr>
          <p:cNvSpPr txBox="1"/>
          <p:nvPr/>
        </p:nvSpPr>
        <p:spPr>
          <a:xfrm>
            <a:off x="3946651" y="4810052"/>
            <a:ext cx="1898995" cy="369332"/>
          </a:xfrm>
          <a:prstGeom prst="rect">
            <a:avLst/>
          </a:prstGeom>
          <a:solidFill>
            <a:schemeClr val="accent1">
              <a:lumMod val="20000"/>
              <a:lumOff val="80000"/>
            </a:schemeClr>
          </a:solidFill>
        </p:spPr>
        <p:txBody>
          <a:bodyPr wrap="square" rtlCol="0">
            <a:spAutoFit/>
          </a:bodyPr>
          <a:lstStyle/>
          <a:p>
            <a:pPr algn="ctr"/>
            <a:r>
              <a:rPr lang="zh-CN" altLang="en-US" dirty="0">
                <a:latin typeface="Arial" panose="020B0604020202020204" pitchFamily="34" charset="0"/>
                <a:ea typeface="微软雅黑" panose="020B0503020204020204" pitchFamily="34" charset="-122"/>
              </a:rPr>
              <a:t>探测器方案迭代</a:t>
            </a:r>
          </a:p>
        </p:txBody>
      </p:sp>
      <p:cxnSp>
        <p:nvCxnSpPr>
          <p:cNvPr id="267" name="直接连接符 266">
            <a:extLst>
              <a:ext uri="{FF2B5EF4-FFF2-40B4-BE49-F238E27FC236}">
                <a16:creationId xmlns:a16="http://schemas.microsoft.com/office/drawing/2014/main" id="{C4F31D88-23FD-0C50-07CE-057E0E5A382B}"/>
              </a:ext>
            </a:extLst>
          </p:cNvPr>
          <p:cNvCxnSpPr>
            <a:cxnSpLocks/>
          </p:cNvCxnSpPr>
          <p:nvPr/>
        </p:nvCxnSpPr>
        <p:spPr>
          <a:xfrm flipH="1" flipV="1">
            <a:off x="5150086" y="4323786"/>
            <a:ext cx="10168" cy="34546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B303319B-B6B8-574C-FE00-C3EA4CD4BE1E}"/>
              </a:ext>
            </a:extLst>
          </p:cNvPr>
          <p:cNvSpPr txBox="1"/>
          <p:nvPr/>
        </p:nvSpPr>
        <p:spPr>
          <a:xfrm>
            <a:off x="5857289" y="4707838"/>
            <a:ext cx="3250361" cy="646331"/>
          </a:xfrm>
          <a:prstGeom prst="rect">
            <a:avLst/>
          </a:prstGeom>
          <a:solidFill>
            <a:schemeClr val="accent1">
              <a:lumMod val="20000"/>
              <a:lumOff val="80000"/>
            </a:schemeClr>
          </a:solidFill>
        </p:spPr>
        <p:txBody>
          <a:bodyPr wrap="square" rtlCol="0">
            <a:spAutoFit/>
          </a:bodyPr>
          <a:lstStyle/>
          <a:p>
            <a:pPr algn="ctr"/>
            <a:r>
              <a:rPr lang="en-US" altLang="zh-CN" b="1" dirty="0">
                <a:latin typeface="Arial" panose="020B0604020202020204" pitchFamily="34" charset="0"/>
                <a:ea typeface="微软雅黑" panose="020B0503020204020204" pitchFamily="34" charset="-122"/>
              </a:rPr>
              <a:t>10×10 cm</a:t>
            </a:r>
            <a:r>
              <a:rPr lang="en-US" altLang="zh-CN" b="1" baseline="30000" dirty="0">
                <a:latin typeface="Arial" panose="020B0604020202020204" pitchFamily="34" charset="0"/>
                <a:ea typeface="微软雅黑" panose="020B0503020204020204" pitchFamily="34" charset="-122"/>
              </a:rPr>
              <a:t>2</a:t>
            </a:r>
            <a:r>
              <a:rPr lang="zh-CN" altLang="en-US" dirty="0">
                <a:latin typeface="Arial" panose="020B0604020202020204" pitchFamily="34" charset="0"/>
                <a:ea typeface="微软雅黑" panose="020B0503020204020204" pitchFamily="34" charset="-122"/>
              </a:rPr>
              <a:t>小平板样机</a:t>
            </a:r>
            <a:endParaRPr lang="en-US" altLang="zh-CN" dirty="0">
              <a:latin typeface="Arial" panose="020B0604020202020204" pitchFamily="34" charset="0"/>
              <a:ea typeface="微软雅黑" panose="020B0503020204020204" pitchFamily="34" charset="-122"/>
            </a:endParaRPr>
          </a:p>
          <a:p>
            <a:pPr algn="ctr"/>
            <a:r>
              <a:rPr lang="zh-CN" altLang="en-US" dirty="0">
                <a:latin typeface="Arial" panose="020B0604020202020204" pitchFamily="34" charset="0"/>
                <a:ea typeface="微软雅黑" panose="020B0503020204020204" pitchFamily="34" charset="-122"/>
              </a:rPr>
              <a:t>研发及性能评估</a:t>
            </a:r>
          </a:p>
        </p:txBody>
      </p:sp>
      <p:grpSp>
        <p:nvGrpSpPr>
          <p:cNvPr id="40" name="组合 39">
            <a:extLst>
              <a:ext uri="{FF2B5EF4-FFF2-40B4-BE49-F238E27FC236}">
                <a16:creationId xmlns:a16="http://schemas.microsoft.com/office/drawing/2014/main" id="{FE6EFD6E-C0F6-568D-9216-32589CC9331E}"/>
              </a:ext>
            </a:extLst>
          </p:cNvPr>
          <p:cNvGrpSpPr/>
          <p:nvPr/>
        </p:nvGrpSpPr>
        <p:grpSpPr>
          <a:xfrm>
            <a:off x="7563999" y="895299"/>
            <a:ext cx="2961814" cy="2185751"/>
            <a:chOff x="460212" y="881669"/>
            <a:chExt cx="7781224" cy="5617840"/>
          </a:xfrm>
        </p:grpSpPr>
        <p:pic>
          <p:nvPicPr>
            <p:cNvPr id="42" name="图片 41">
              <a:extLst>
                <a:ext uri="{FF2B5EF4-FFF2-40B4-BE49-F238E27FC236}">
                  <a16:creationId xmlns:a16="http://schemas.microsoft.com/office/drawing/2014/main" id="{EF78B796-7F1F-DFA3-2A84-A88B1BE93236}"/>
                </a:ext>
              </a:extLst>
            </p:cNvPr>
            <p:cNvPicPr>
              <a:picLocks noChangeAspect="1"/>
            </p:cNvPicPr>
            <p:nvPr/>
          </p:nvPicPr>
          <p:blipFill>
            <a:blip r:embed="rId8" cstate="print">
              <a:extLst>
                <a:ext uri="{28A0092B-C50C-407E-A947-70E740481C1C}">
                  <a14:useLocalDpi xmlns:a14="http://schemas.microsoft.com/office/drawing/2010/main" val="0"/>
                </a:ext>
              </a:extLst>
            </a:blip>
            <a:srcRect l="16171" t="7752" r="15677"/>
            <a:stretch/>
          </p:blipFill>
          <p:spPr>
            <a:xfrm>
              <a:off x="460212" y="881669"/>
              <a:ext cx="7781224" cy="5617840"/>
            </a:xfrm>
            <a:prstGeom prst="rect">
              <a:avLst/>
            </a:prstGeom>
          </p:spPr>
        </p:pic>
        <p:sp>
          <p:nvSpPr>
            <p:cNvPr id="43" name="箭头: 上 42">
              <a:extLst>
                <a:ext uri="{FF2B5EF4-FFF2-40B4-BE49-F238E27FC236}">
                  <a16:creationId xmlns:a16="http://schemas.microsoft.com/office/drawing/2014/main" id="{CFDA8B51-6A3A-3B37-1B99-3D6E43DECFE9}"/>
                </a:ext>
              </a:extLst>
            </p:cNvPr>
            <p:cNvSpPr/>
            <p:nvPr/>
          </p:nvSpPr>
          <p:spPr>
            <a:xfrm>
              <a:off x="2825750" y="2506670"/>
              <a:ext cx="160020" cy="25908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44" name="箭头: 下 43">
              <a:extLst>
                <a:ext uri="{FF2B5EF4-FFF2-40B4-BE49-F238E27FC236}">
                  <a16:creationId xmlns:a16="http://schemas.microsoft.com/office/drawing/2014/main" id="{4EF8D218-AAFE-DC75-E12B-1071DBDD5700}"/>
                </a:ext>
              </a:extLst>
            </p:cNvPr>
            <p:cNvSpPr/>
            <p:nvPr/>
          </p:nvSpPr>
          <p:spPr>
            <a:xfrm>
              <a:off x="2825750" y="3873500"/>
              <a:ext cx="160020" cy="24306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45" name="箭头: 左弧形 44">
              <a:extLst>
                <a:ext uri="{FF2B5EF4-FFF2-40B4-BE49-F238E27FC236}">
                  <a16:creationId xmlns:a16="http://schemas.microsoft.com/office/drawing/2014/main" id="{804C0DA6-AF6B-582E-AB4A-B54842B709E7}"/>
                </a:ext>
              </a:extLst>
            </p:cNvPr>
            <p:cNvSpPr/>
            <p:nvPr/>
          </p:nvSpPr>
          <p:spPr>
            <a:xfrm rot="21325922">
              <a:off x="2046298" y="3257643"/>
              <a:ext cx="223048" cy="424738"/>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71057"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endParaRPr>
            </a:p>
          </p:txBody>
        </p:sp>
      </p:grpSp>
      <p:pic>
        <p:nvPicPr>
          <p:cNvPr id="6" name="图片 5">
            <a:extLst>
              <a:ext uri="{FF2B5EF4-FFF2-40B4-BE49-F238E27FC236}">
                <a16:creationId xmlns:a16="http://schemas.microsoft.com/office/drawing/2014/main" id="{D6E138AB-DFD9-D5F4-EA03-62DDBB4E7DB6}"/>
              </a:ext>
            </a:extLst>
          </p:cNvPr>
          <p:cNvPicPr>
            <a:picLocks noChangeAspect="1"/>
          </p:cNvPicPr>
          <p:nvPr/>
        </p:nvPicPr>
        <p:blipFill>
          <a:blip r:embed="rId9" cstate="print">
            <a:extLst>
              <a:ext uri="{28A0092B-C50C-407E-A947-70E740481C1C}">
                <a14:useLocalDpi xmlns:a14="http://schemas.microsoft.com/office/drawing/2010/main" val="0"/>
              </a:ext>
            </a:extLst>
          </a:blip>
          <a:srcRect b="14623"/>
          <a:stretch>
            <a:fillRect/>
          </a:stretch>
        </p:blipFill>
        <p:spPr>
          <a:xfrm>
            <a:off x="9226311" y="4519784"/>
            <a:ext cx="3004104" cy="1922848"/>
          </a:xfrm>
          <a:prstGeom prst="rect">
            <a:avLst/>
          </a:prstGeom>
        </p:spPr>
      </p:pic>
      <p:sp>
        <p:nvSpPr>
          <p:cNvPr id="20" name="文本框 19">
            <a:extLst>
              <a:ext uri="{FF2B5EF4-FFF2-40B4-BE49-F238E27FC236}">
                <a16:creationId xmlns:a16="http://schemas.microsoft.com/office/drawing/2014/main" id="{F7FC435B-6362-7073-2528-40F6878AA446}"/>
              </a:ext>
            </a:extLst>
          </p:cNvPr>
          <p:cNvSpPr txBox="1"/>
          <p:nvPr/>
        </p:nvSpPr>
        <p:spPr>
          <a:xfrm>
            <a:off x="7154848" y="4327426"/>
            <a:ext cx="1181088" cy="369332"/>
          </a:xfrm>
          <a:prstGeom prst="rect">
            <a:avLst/>
          </a:prstGeom>
          <a:noFill/>
        </p:spPr>
        <p:txBody>
          <a:bodyPr wrap="square" rtlCol="0">
            <a:spAutoFit/>
          </a:bodyPr>
          <a:lstStyle/>
          <a:p>
            <a:r>
              <a:rPr lang="zh-CN" altLang="en-US" dirty="0">
                <a:solidFill>
                  <a:srgbClr val="FF0000"/>
                </a:solidFill>
                <a:latin typeface="微软雅黑" panose="020B0503020204020204" pitchFamily="34" charset="-122"/>
                <a:ea typeface="微软雅黑" panose="020B0503020204020204" pitchFamily="34" charset="-122"/>
              </a:rPr>
              <a:t>当前进度</a:t>
            </a:r>
          </a:p>
        </p:txBody>
      </p:sp>
      <p:sp>
        <p:nvSpPr>
          <p:cNvPr id="23" name="文本框 22">
            <a:extLst>
              <a:ext uri="{FF2B5EF4-FFF2-40B4-BE49-F238E27FC236}">
                <a16:creationId xmlns:a16="http://schemas.microsoft.com/office/drawing/2014/main" id="{8D282D14-4FAF-72E5-D234-3BF6FEAEBC22}"/>
              </a:ext>
            </a:extLst>
          </p:cNvPr>
          <p:cNvSpPr txBox="1"/>
          <p:nvPr>
            <p:custDataLst>
              <p:tags r:id="rId2"/>
            </p:custDataLst>
          </p:nvPr>
        </p:nvSpPr>
        <p:spPr>
          <a:xfrm>
            <a:off x="168" y="128238"/>
            <a:ext cx="12192269" cy="561372"/>
          </a:xfrm>
          <a:prstGeom prst="rect">
            <a:avLst/>
          </a:prstGeom>
          <a:noFill/>
        </p:spPr>
        <p:txBody>
          <a:bodyPr wrap="square" rtlCol="0">
            <a:spAutoFit/>
          </a:bodyPr>
          <a:lstStyle/>
          <a:p>
            <a:pPr marL="0" marR="0" lvl="0" indent="0" algn="ctr" defTabSz="435529" rtl="0" eaLnBrk="1" fontAlgn="auto" latinLnBrk="0" hangingPunct="1">
              <a:lnSpc>
                <a:spcPct val="100000"/>
              </a:lnSpc>
              <a:spcBef>
                <a:spcPts val="0"/>
              </a:spcBef>
              <a:spcAft>
                <a:spcPts val="0"/>
              </a:spcAft>
              <a:buClrTx/>
              <a:buSzTx/>
              <a:buFontTx/>
              <a:buNone/>
              <a:tabLst/>
              <a:defRPr/>
            </a:pPr>
            <a:r>
              <a:rPr lang="zh-CN" altLang="en-US" sz="3048" b="1" dirty="0">
                <a:solidFill>
                  <a:srgbClr val="002060"/>
                </a:solidFill>
                <a:latin typeface="Arial" panose="020B0604020202020204" pitchFamily="34" charset="0"/>
                <a:ea typeface="微软雅黑" panose="020B0503020204020204" pitchFamily="34" charset="-122"/>
              </a:rPr>
              <a:t>完整</a:t>
            </a:r>
            <a:r>
              <a:rPr kumimoji="0" lang="zh-CN" altLang="en-US" sz="3048"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mn-cs"/>
              </a:rPr>
              <a:t>平板系统研究进展</a:t>
            </a:r>
          </a:p>
        </p:txBody>
      </p:sp>
      <p:sp>
        <p:nvSpPr>
          <p:cNvPr id="2" name="灯片编号占位符 5">
            <a:extLst>
              <a:ext uri="{FF2B5EF4-FFF2-40B4-BE49-F238E27FC236}">
                <a16:creationId xmlns:a16="http://schemas.microsoft.com/office/drawing/2014/main" id="{A785C111-FAFE-694C-8501-9DA1B3E14404}"/>
              </a:ext>
            </a:extLst>
          </p:cNvPr>
          <p:cNvSpPr txBox="1">
            <a:spLocks/>
          </p:cNvSpPr>
          <p:nvPr/>
        </p:nvSpPr>
        <p:spPr>
          <a:xfrm>
            <a:off x="9120554" y="6502473"/>
            <a:ext cx="27432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defRPr/>
            </a:pPr>
            <a:fld id="{8747F61C-C993-4D4F-A5ED-1B7D3633D15A}" type="slidenum">
              <a:rPr lang="zh-CN" altLang="en-US" sz="1200" smtClean="0">
                <a:solidFill>
                  <a:prstClr val="black">
                    <a:tint val="75000"/>
                  </a:prstClr>
                </a:solidFill>
                <a:latin typeface="Arial" panose="020B0604020202020204" pitchFamily="34" charset="0"/>
              </a:rPr>
              <a:pPr algn="r" defTabSz="914400">
                <a:defRPr/>
              </a:pPr>
              <a:t>23</a:t>
            </a:fld>
            <a:endParaRPr lang="zh-CN" altLang="en-US" sz="1200" dirty="0">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3677038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A77A2-2BED-1076-F5BE-E76BE2ED3597}"/>
            </a:ext>
          </a:extLst>
        </p:cNvPr>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0FC78248-246F-337E-0CFB-A84D6F1E167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mn-cs"/>
            </a:endParaRPr>
          </a:p>
        </p:txBody>
      </p:sp>
      <p:sp>
        <p:nvSpPr>
          <p:cNvPr id="5" name="标题 1">
            <a:extLst>
              <a:ext uri="{FF2B5EF4-FFF2-40B4-BE49-F238E27FC236}">
                <a16:creationId xmlns:a16="http://schemas.microsoft.com/office/drawing/2014/main" id="{E7DE4B59-29AB-5BA5-2646-A2BF6FEBB84D}"/>
              </a:ext>
            </a:extLst>
          </p:cNvPr>
          <p:cNvSpPr>
            <a:spLocks noGrp="1"/>
          </p:cNvSpPr>
          <p:nvPr>
            <p:ph type="title"/>
          </p:nvPr>
        </p:nvSpPr>
        <p:spPr>
          <a:xfrm>
            <a:off x="2861242" y="177056"/>
            <a:ext cx="8006608" cy="674689"/>
          </a:xfrm>
        </p:spPr>
        <p:txBody>
          <a:bodyPr>
            <a:normAutofit/>
          </a:bodyPr>
          <a:lstStyle/>
          <a:p>
            <a:pPr algn="ctr" defTabSz="457200" eaLnBrk="0" fontAlgn="base" hangingPunct="0">
              <a:spcAft>
                <a:spcPct val="0"/>
              </a:spcAft>
            </a:pPr>
            <a:r>
              <a:rPr lang="zh-CN" altLang="en-US" sz="3200" b="1" dirty="0">
                <a:solidFill>
                  <a:srgbClr val="19569E"/>
                </a:solidFill>
                <a:latin typeface="Arial" panose="020B0604020202020204" pitchFamily="34" charset="0"/>
                <a:cs typeface="Arial" panose="020B0604020202020204" pitchFamily="34" charset="0"/>
              </a:rPr>
              <a:t>总结</a:t>
            </a:r>
            <a:endParaRPr lang="en-US" altLang="zh-CN" sz="3200" b="1" dirty="0">
              <a:solidFill>
                <a:srgbClr val="19569E"/>
              </a:solidFill>
              <a:latin typeface="Arial" panose="020B0604020202020204" pitchFamily="34" charset="0"/>
              <a:cs typeface="Arial" panose="020B0604020202020204" pitchFamily="34" charset="0"/>
            </a:endParaRPr>
          </a:p>
        </p:txBody>
      </p:sp>
      <p:sp>
        <p:nvSpPr>
          <p:cNvPr id="2" name="文本框 1">
            <a:extLst>
              <a:ext uri="{FF2B5EF4-FFF2-40B4-BE49-F238E27FC236}">
                <a16:creationId xmlns:a16="http://schemas.microsoft.com/office/drawing/2014/main" id="{574C6FAE-8906-9148-14A8-E15C6C13B43F}"/>
              </a:ext>
            </a:extLst>
          </p:cNvPr>
          <p:cNvSpPr txBox="1"/>
          <p:nvPr/>
        </p:nvSpPr>
        <p:spPr>
          <a:xfrm>
            <a:off x="433095" y="3030174"/>
            <a:ext cx="5285534" cy="1436197"/>
          </a:xfrm>
          <a:prstGeom prst="roundRect">
            <a:avLst>
              <a:gd name="adj" fmla="val 2853"/>
            </a:avLst>
          </a:prstGeom>
          <a:solidFill>
            <a:schemeClr val="bg1">
              <a:lumMod val="95000"/>
            </a:schemeClr>
          </a:solidFill>
        </p:spPr>
        <p:txBody>
          <a:bodyPr wrap="square" rtlCol="0">
            <a:spAutoFit/>
          </a:bodyPr>
          <a:lstStyle/>
          <a:p>
            <a:pPr marL="537750" marR="0" lvl="1"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zh-CN" altLang="en-US" sz="2000" dirty="0">
                <a:solidFill>
                  <a:prstClr val="black"/>
                </a:solidFill>
                <a:latin typeface="Arial" panose="020B0604020202020204" pitchFamily="34" charset="0"/>
                <a:ea typeface="微软雅黑" panose="020B0503020204020204" pitchFamily="34" charset="-122"/>
                <a:cs typeface="Arial" panose="020B0604020202020204" pitchFamily="34" charset="0"/>
              </a:rPr>
              <a:t>提出一种新型</a:t>
            </a:r>
            <a:r>
              <a:rPr lang="en-US" altLang="zh-CN" sz="2000" dirty="0">
                <a:solidFill>
                  <a:prstClr val="black"/>
                </a:solidFill>
                <a:latin typeface="Arial" panose="020B0604020202020204" pitchFamily="34" charset="0"/>
                <a:ea typeface="微软雅黑" panose="020B0503020204020204" pitchFamily="34" charset="-122"/>
                <a:cs typeface="Arial" panose="020B0604020202020204" pitchFamily="34" charset="0"/>
              </a:rPr>
              <a:t>PET</a:t>
            </a:r>
            <a:r>
              <a:rPr lang="zh-CN" altLang="en-US" sz="2000" dirty="0">
                <a:solidFill>
                  <a:prstClr val="black"/>
                </a:solidFill>
                <a:latin typeface="Arial" panose="020B0604020202020204" pitchFamily="34" charset="0"/>
                <a:ea typeface="微软雅黑" panose="020B0503020204020204" pitchFamily="34" charset="-122"/>
                <a:cs typeface="Arial" panose="020B0604020202020204" pitchFamily="34" charset="0"/>
              </a:rPr>
              <a:t>和</a:t>
            </a:r>
            <a:r>
              <a:rPr lang="en-US" altLang="zh-CN" sz="2000" dirty="0">
                <a:solidFill>
                  <a:prstClr val="black"/>
                </a:solidFill>
                <a:latin typeface="Arial" panose="020B0604020202020204" pitchFamily="34" charset="0"/>
                <a:ea typeface="微软雅黑" panose="020B0503020204020204" pitchFamily="34" charset="-122"/>
                <a:cs typeface="Arial" panose="020B0604020202020204" pitchFamily="34" charset="0"/>
              </a:rPr>
              <a:t>SPECT</a:t>
            </a:r>
            <a:r>
              <a:rPr lang="zh-CN" altLang="en-US" sz="2000" dirty="0">
                <a:solidFill>
                  <a:prstClr val="black"/>
                </a:solidFill>
                <a:latin typeface="Arial" panose="020B0604020202020204" pitchFamily="34" charset="0"/>
                <a:ea typeface="微软雅黑" panose="020B0503020204020204" pitchFamily="34" charset="-122"/>
                <a:cs typeface="Arial" panose="020B0604020202020204" pitchFamily="34" charset="0"/>
              </a:rPr>
              <a:t>共用探测器</a:t>
            </a:r>
            <a:endPar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537750" marR="0" lvl="1"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研发了一台原理样机，具备</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PET&amp;SPECT</a:t>
            </a:r>
            <a:r>
              <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同时成像能力</a:t>
            </a:r>
            <a:endPar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3" name="直接连接符 2">
            <a:extLst>
              <a:ext uri="{FF2B5EF4-FFF2-40B4-BE49-F238E27FC236}">
                <a16:creationId xmlns:a16="http://schemas.microsoft.com/office/drawing/2014/main" id="{A53BDEFF-9807-8B66-183D-924344A8F0D0}"/>
              </a:ext>
            </a:extLst>
          </p:cNvPr>
          <p:cNvCxnSpPr/>
          <p:nvPr/>
        </p:nvCxnSpPr>
        <p:spPr>
          <a:xfrm>
            <a:off x="336" y="1130294"/>
            <a:ext cx="12191664" cy="9900"/>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7" name="图片 6">
            <a:extLst>
              <a:ext uri="{FF2B5EF4-FFF2-40B4-BE49-F238E27FC236}">
                <a16:creationId xmlns:a16="http://schemas.microsoft.com/office/drawing/2014/main" id="{54171E6F-A37C-22F3-7C6B-6EA37ACA7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17343" y="264245"/>
            <a:ext cx="2781274" cy="535318"/>
          </a:xfrm>
          <a:prstGeom prst="rect">
            <a:avLst/>
          </a:prstGeom>
        </p:spPr>
      </p:pic>
      <p:sp>
        <p:nvSpPr>
          <p:cNvPr id="8" name="矩形 7">
            <a:extLst>
              <a:ext uri="{FF2B5EF4-FFF2-40B4-BE49-F238E27FC236}">
                <a16:creationId xmlns:a16="http://schemas.microsoft.com/office/drawing/2014/main" id="{FF9A9D94-2FC2-4C96-B319-E0F7EE137B43}"/>
              </a:ext>
            </a:extLst>
          </p:cNvPr>
          <p:cNvSpPr/>
          <p:nvPr>
            <p:custDataLst>
              <p:tags r:id="rId1"/>
            </p:custDataLst>
          </p:nvPr>
        </p:nvSpPr>
        <p:spPr>
          <a:xfrm>
            <a:off x="6096000" y="2381829"/>
            <a:ext cx="5751427" cy="368722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2205" marR="0" lvl="0" indent="-272205" algn="l" defTabSz="435529"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altLang="zh-CN" sz="1905" b="1" i="0" u="none" strike="noStrike" kern="1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a:p>
            <a:pPr lvl="0" defTabSz="435529">
              <a:lnSpc>
                <a:spcPct val="150000"/>
              </a:lnSpc>
              <a:defRPr/>
            </a:pPr>
            <a:r>
              <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1- </a:t>
            </a:r>
            <a:r>
              <a:rPr lang="zh-CN" altLang="en-US"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真正的一体化低成本系统</a:t>
            </a:r>
            <a:endPar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endParaRPr>
          </a:p>
          <a:p>
            <a:pPr marL="342900" lvl="0" indent="-342900" defTabSz="435529">
              <a:lnSpc>
                <a:spcPct val="150000"/>
              </a:lnSpc>
              <a:buFont typeface="Arial" panose="020B0604020202020204" pitchFamily="34" charset="0"/>
              <a:buChar char="•"/>
              <a:defRPr/>
            </a:pPr>
            <a:r>
              <a:rPr lang="zh-CN" altLang="en-US"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硬件上，一套探测器，单模态成本</a:t>
            </a:r>
            <a:endParaRPr lang="en-US" altLang="zh-CN"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endParaRPr>
          </a:p>
          <a:p>
            <a:pPr marL="342900" lvl="0" indent="-342900" defTabSz="435529">
              <a:lnSpc>
                <a:spcPct val="150000"/>
              </a:lnSpc>
              <a:buFont typeface="Arial" panose="020B0604020202020204" pitchFamily="34" charset="0"/>
              <a:buChar char="•"/>
              <a:defRPr/>
            </a:pPr>
            <a:r>
              <a:rPr lang="zh-CN" altLang="en-US"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功能上，具备</a:t>
            </a:r>
            <a:r>
              <a:rPr lang="en-US" altLang="zh-CN"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PET</a:t>
            </a:r>
            <a:r>
              <a:rPr lang="zh-CN" altLang="en-US"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a:t>
            </a:r>
            <a:r>
              <a:rPr lang="en-US" altLang="zh-CN"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SPECT</a:t>
            </a:r>
            <a:r>
              <a:rPr lang="zh-CN" altLang="en-US"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rPr>
              <a:t>成像能力</a:t>
            </a:r>
            <a:endParaRPr lang="en-US" altLang="zh-CN" sz="1905" kern="100" dirty="0">
              <a:solidFill>
                <a:schemeClr val="tx1"/>
              </a:solidFill>
              <a:latin typeface="Arial" panose="020B0604020202020204" pitchFamily="34" charset="0"/>
              <a:ea typeface="微软雅黑" panose="020B0503020204020204" pitchFamily="34" charset="-122"/>
              <a:cs typeface="Times New Roman" panose="02020603050405020304" pitchFamily="18" charset="0"/>
            </a:endParaRPr>
          </a:p>
          <a:p>
            <a:pPr marL="272205" lvl="0" indent="-272205" defTabSz="435529">
              <a:lnSpc>
                <a:spcPct val="150000"/>
              </a:lnSpc>
              <a:buFont typeface="Arial" panose="020B0604020202020204" pitchFamily="34" charset="0"/>
              <a:buChar char="•"/>
              <a:defRPr/>
            </a:pPr>
            <a:endPar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endParaRPr>
          </a:p>
          <a:p>
            <a:pPr lvl="0" defTabSz="435529">
              <a:lnSpc>
                <a:spcPct val="150000"/>
              </a:lnSpc>
              <a:defRPr/>
            </a:pPr>
            <a:r>
              <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2-</a:t>
            </a:r>
            <a:r>
              <a:rPr lang="zh-CN" altLang="en-US"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新成像能力</a:t>
            </a:r>
            <a:r>
              <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a:t>
            </a:r>
            <a:r>
              <a:rPr lang="zh-CN" altLang="en-US"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同时</a:t>
            </a:r>
            <a:r>
              <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PET</a:t>
            </a:r>
            <a:r>
              <a:rPr lang="zh-CN" altLang="en-US"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和</a:t>
            </a:r>
            <a:r>
              <a:rPr lang="en-US" altLang="zh-CN" sz="1905"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SPECT</a:t>
            </a:r>
            <a:endParaRPr lang="en-US" altLang="zh-CN"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endParaRPr>
          </a:p>
          <a:p>
            <a:pPr marL="342900" lvl="0" indent="-342900" defTabSz="435529">
              <a:lnSpc>
                <a:spcPct val="150000"/>
              </a:lnSpc>
              <a:buFont typeface="Arial" panose="020B0604020202020204" pitchFamily="34" charset="0"/>
              <a:buChar char="•"/>
              <a:defRPr/>
            </a:pPr>
            <a:r>
              <a:rPr lang="zh-CN" altLang="en-US"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rPr>
              <a:t>对疾病的更深入理解：检测两种生物过程</a:t>
            </a:r>
            <a:endParaRPr lang="en-US" altLang="zh-CN"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endParaRPr>
          </a:p>
          <a:p>
            <a:pPr marL="342900" indent="-342900" defTabSz="435529">
              <a:lnSpc>
                <a:spcPct val="150000"/>
              </a:lnSpc>
              <a:buFont typeface="Arial" panose="020B0604020202020204" pitchFamily="34" charset="0"/>
              <a:buChar char="•"/>
              <a:defRPr/>
            </a:pPr>
            <a:r>
              <a:rPr lang="zh-CN" altLang="en-US"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rPr>
              <a:t>组合原本难以兼容的探针</a:t>
            </a:r>
            <a:endParaRPr lang="en-US" altLang="zh-CN"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endParaRPr>
          </a:p>
          <a:p>
            <a:pPr marL="342900" lvl="0" indent="-342900" defTabSz="435529">
              <a:lnSpc>
                <a:spcPct val="150000"/>
              </a:lnSpc>
              <a:buFont typeface="Arial" panose="020B0604020202020204" pitchFamily="34" charset="0"/>
              <a:buChar char="•"/>
              <a:defRPr/>
            </a:pPr>
            <a:r>
              <a:rPr lang="zh-CN" altLang="en-US" sz="1905"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rPr>
              <a:t>缩短疗程</a:t>
            </a:r>
            <a:endParaRPr lang="en-US" altLang="zh-CN" sz="1905" b="1" kern="100" dirty="0">
              <a:solidFill>
                <a:prstClr val="black"/>
              </a:solidFill>
              <a:latin typeface="Arial" panose="020B0604020202020204" pitchFamily="34" charset="0"/>
              <a:ea typeface="微软雅黑" panose="020B0503020204020204" pitchFamily="34" charset="-122"/>
              <a:cs typeface="Times New Roman" panose="02020603050405020304" pitchFamily="18" charset="0"/>
            </a:endParaRPr>
          </a:p>
          <a:p>
            <a:pPr lvl="0" defTabSz="435529">
              <a:lnSpc>
                <a:spcPct val="150000"/>
              </a:lnSpc>
              <a:defRPr/>
            </a:pPr>
            <a:endParaRPr kumimoji="0" lang="en-US" altLang="zh-CN" sz="1905" i="0"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6052BFAC-1A69-B857-9628-06136BA88019}"/>
              </a:ext>
            </a:extLst>
          </p:cNvPr>
          <p:cNvSpPr txBox="1"/>
          <p:nvPr/>
        </p:nvSpPr>
        <p:spPr>
          <a:xfrm>
            <a:off x="6198864" y="1432681"/>
            <a:ext cx="3749675" cy="661848"/>
          </a:xfrm>
          <a:prstGeom prst="rect">
            <a:avLst/>
          </a:prstGeom>
          <a:noFill/>
        </p:spPr>
        <p:txBody>
          <a:bodyPr wrap="square">
            <a:spAutoFit/>
          </a:bodyPr>
          <a:lstStyle/>
          <a:p>
            <a:pPr lvl="0" defTabSz="435529">
              <a:lnSpc>
                <a:spcPct val="150000"/>
              </a:lnSpc>
              <a:defRPr/>
            </a:pPr>
            <a:r>
              <a:rPr lang="zh-CN" altLang="en-US" sz="2800" b="1" kern="100" dirty="0">
                <a:solidFill>
                  <a:srgbClr val="C00000"/>
                </a:solidFill>
                <a:latin typeface="Arial" panose="020B0604020202020204" pitchFamily="34" charset="0"/>
                <a:ea typeface="微软雅黑" panose="020B0503020204020204" pitchFamily="34" charset="-122"/>
                <a:cs typeface="Times New Roman" panose="02020603050405020304" pitchFamily="18" charset="0"/>
              </a:rPr>
              <a:t>两大优势：</a:t>
            </a:r>
            <a:endParaRPr kumimoji="0" lang="en-US" altLang="zh-CN" sz="2800" b="1" i="0" u="none" strike="noStrike" kern="1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380101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66482982-CD08-03E8-9CAC-E7C9E34EBACA}"/>
              </a:ext>
            </a:extLst>
          </p:cNvPr>
          <p:cNvSpPr>
            <a:spLocks noGrp="1"/>
          </p:cNvSpPr>
          <p:nvPr>
            <p:ph type="sldNum" sz="quarter" idx="12"/>
          </p:nvPr>
        </p:nvSpPr>
        <p:spPr/>
        <p:txBody>
          <a:bodyPr/>
          <a:lstStyle/>
          <a:p>
            <a:fld id="{5875CF00-7139-419C-9127-44A1363F380A}" type="slidenum">
              <a:rPr lang="zh-CN" altLang="en-US">
                <a:solidFill>
                  <a:prstClr val="black">
                    <a:tint val="75000"/>
                  </a:prstClr>
                </a:solidFill>
              </a:rPr>
              <a:pPr/>
              <a:t>25</a:t>
            </a:fld>
            <a:endParaRPr lang="zh-CN" altLang="en-US">
              <a:solidFill>
                <a:prstClr val="black">
                  <a:tint val="75000"/>
                </a:prstClr>
              </a:solidFill>
            </a:endParaRPr>
          </a:p>
        </p:txBody>
      </p:sp>
      <p:cxnSp>
        <p:nvCxnSpPr>
          <p:cNvPr id="4" name="直接连接符 3">
            <a:extLst>
              <a:ext uri="{FF2B5EF4-FFF2-40B4-BE49-F238E27FC236}">
                <a16:creationId xmlns:a16="http://schemas.microsoft.com/office/drawing/2014/main" id="{B46D4D04-1A95-EB1D-FBEA-F0DCFD95923A}"/>
              </a:ext>
            </a:extLst>
          </p:cNvPr>
          <p:cNvCxnSpPr/>
          <p:nvPr/>
        </p:nvCxnSpPr>
        <p:spPr>
          <a:xfrm>
            <a:off x="0" y="6716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20" name="文本框 19"/>
          <p:cNvSpPr txBox="1"/>
          <p:nvPr/>
        </p:nvSpPr>
        <p:spPr>
          <a:xfrm>
            <a:off x="356930" y="1123974"/>
            <a:ext cx="6319452" cy="1015663"/>
          </a:xfrm>
          <a:prstGeom prst="rect">
            <a:avLst/>
          </a:prstGeom>
          <a:noFill/>
        </p:spPr>
        <p:txBody>
          <a:bodyPr wrap="square" rtlCol="0">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课题组：</a:t>
            </a:r>
            <a:r>
              <a:rPr lang="zh-CN" altLang="en-US" sz="2000" dirty="0">
                <a:solidFill>
                  <a:prstClr val="black"/>
                </a:solidFill>
                <a:latin typeface="微软雅黑" panose="020B0503020204020204" pitchFamily="34" charset="-122"/>
                <a:ea typeface="微软雅黑" panose="020B0503020204020204" pitchFamily="34" charset="-122"/>
              </a:rPr>
              <a:t>顾峥、牛明、曾祥涛、赵阳洋、赵鑫、杨航、黄文杰、李恒毅、伍泽星、张晓琴、黄胜、何文、黄辰、江小龙、戴锐鹏、苏思源</a:t>
            </a:r>
            <a:endParaRPr lang="en-US" altLang="zh-CN" sz="2000" dirty="0">
              <a:solidFill>
                <a:prstClr val="black"/>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56930" y="2209275"/>
            <a:ext cx="6567206" cy="3785652"/>
          </a:xfrm>
          <a:prstGeom prst="rect">
            <a:avLst/>
          </a:prstGeom>
          <a:noFill/>
        </p:spPr>
        <p:txBody>
          <a:bodyPr wrap="square" rtlCol="0">
            <a:spAutoFit/>
          </a:bodyPr>
          <a:lstStyle/>
          <a:p>
            <a:r>
              <a:rPr lang="zh-CN" altLang="en-US" sz="2000" b="1" dirty="0">
                <a:solidFill>
                  <a:prstClr val="black"/>
                </a:solidFill>
                <a:latin typeface="微软雅黑" panose="020B0503020204020204" pitchFamily="34" charset="-122"/>
                <a:ea typeface="微软雅黑" panose="020B0503020204020204" pitchFamily="34" charset="-122"/>
              </a:rPr>
              <a:t>合作单位：</a:t>
            </a:r>
            <a:endParaRPr lang="en-US" altLang="zh-CN" sz="2000" b="1"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美国加州大学洛杉矶分校 </a:t>
            </a:r>
            <a:r>
              <a:rPr lang="en-US" altLang="zh-CN" sz="2000" dirty="0">
                <a:solidFill>
                  <a:prstClr val="black"/>
                </a:solidFill>
                <a:latin typeface="微软雅黑" panose="020B0503020204020204" pitchFamily="34" charset="-122"/>
                <a:ea typeface="微软雅黑" panose="020B0503020204020204" pitchFamily="34" charset="-122"/>
              </a:rPr>
              <a:t>Arion </a:t>
            </a:r>
            <a:r>
              <a:rPr lang="en-US" altLang="zh-CN" sz="2000" dirty="0" err="1">
                <a:solidFill>
                  <a:prstClr val="black"/>
                </a:solidFill>
                <a:latin typeface="微软雅黑" panose="020B0503020204020204" pitchFamily="34" charset="-122"/>
                <a:ea typeface="微软雅黑" panose="020B0503020204020204" pitchFamily="34" charset="-122"/>
              </a:rPr>
              <a:t>Chatziioannou</a:t>
            </a:r>
            <a:r>
              <a:rPr lang="en-US" altLang="zh-CN" sz="2000" dirty="0">
                <a:solidFill>
                  <a:prstClr val="black"/>
                </a:solidFill>
                <a:latin typeface="微软雅黑" panose="020B0503020204020204" pitchFamily="34" charset="-122"/>
                <a:ea typeface="微软雅黑" panose="020B0503020204020204" pitchFamily="34" charset="-122"/>
              </a:rPr>
              <a:t> </a:t>
            </a:r>
            <a:r>
              <a:rPr lang="zh-CN" altLang="en-US" sz="2000" dirty="0">
                <a:solidFill>
                  <a:prstClr val="black"/>
                </a:solidFill>
                <a:latin typeface="微软雅黑" panose="020B0503020204020204" pitchFamily="34" charset="-122"/>
                <a:ea typeface="微软雅黑" panose="020B0503020204020204" pitchFamily="34" charset="-122"/>
              </a:rPr>
              <a:t>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北京科技大学 魏清阳 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北京师范大学 吴婧 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深圳先进技术研究院 杨永峰研究员、胡战利研究员</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中国医学科学院肿瘤医院深圳医院 梁颖 主任</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南昌大学 邓贞宙 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华南理工大学 易翔 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南方科技大学 唐晓颖 助理教授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中国科技大学 王永纲 教授</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sz="2000" dirty="0">
                <a:solidFill>
                  <a:prstClr val="black"/>
                </a:solidFill>
                <a:latin typeface="微软雅黑" panose="020B0503020204020204" pitchFamily="34" charset="-122"/>
                <a:ea typeface="微软雅黑" panose="020B0503020204020204" pitchFamily="34" charset="-122"/>
              </a:rPr>
              <a:t>北大深圳研究生院：张雷 研究员</a:t>
            </a:r>
            <a:endParaRPr lang="en-US" altLang="zh-CN" sz="2000" dirty="0">
              <a:solidFill>
                <a:prstClr val="black"/>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endParaRPr lang="en-US" altLang="zh-CN" sz="2000" dirty="0">
              <a:solidFill>
                <a:prstClr val="black"/>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37820CBD-6CCC-21D6-582E-263D68677612}"/>
              </a:ext>
            </a:extLst>
          </p:cNvPr>
          <p:cNvPicPr>
            <a:picLocks noChangeAspect="1"/>
          </p:cNvPicPr>
          <p:nvPr/>
        </p:nvPicPr>
        <p:blipFill rotWithShape="1">
          <a:blip r:embed="rId3"/>
          <a:srcRect l="13640" t="7310" r="14350"/>
          <a:stretch/>
        </p:blipFill>
        <p:spPr>
          <a:xfrm>
            <a:off x="6734376" y="1665877"/>
            <a:ext cx="5323873" cy="3362090"/>
          </a:xfrm>
          <a:prstGeom prst="rect">
            <a:avLst/>
          </a:prstGeom>
        </p:spPr>
      </p:pic>
      <p:sp>
        <p:nvSpPr>
          <p:cNvPr id="14" name="文本框 13">
            <a:extLst>
              <a:ext uri="{FF2B5EF4-FFF2-40B4-BE49-F238E27FC236}">
                <a16:creationId xmlns:a16="http://schemas.microsoft.com/office/drawing/2014/main" id="{9F285BA6-2327-9828-CAD6-A96B020A308A}"/>
              </a:ext>
            </a:extLst>
          </p:cNvPr>
          <p:cNvSpPr txBox="1"/>
          <p:nvPr/>
        </p:nvSpPr>
        <p:spPr>
          <a:xfrm>
            <a:off x="-437" y="32989"/>
            <a:ext cx="12192269" cy="692497"/>
          </a:xfrm>
          <a:prstGeom prst="rect">
            <a:avLst/>
          </a:prstGeom>
          <a:noFill/>
        </p:spPr>
        <p:txBody>
          <a:bodyPr wrap="square" rtlCol="0">
            <a:spAutoFit/>
          </a:bodyPr>
          <a:lstStyle/>
          <a:p>
            <a:pPr algn="ctr" defTabSz="435529"/>
            <a:r>
              <a:rPr lang="zh-CN" altLang="en-US" sz="3900" b="1" dirty="0">
                <a:solidFill>
                  <a:srgbClr val="002060"/>
                </a:solidFill>
                <a:latin typeface="微软雅黑" panose="020B0503020204020204" pitchFamily="34" charset="-122"/>
                <a:ea typeface="微软雅黑" panose="020B0503020204020204" pitchFamily="34" charset="-122"/>
              </a:rPr>
              <a:t>致谢</a:t>
            </a:r>
          </a:p>
        </p:txBody>
      </p:sp>
      <p:sp>
        <p:nvSpPr>
          <p:cNvPr id="6" name="文本框 5">
            <a:extLst>
              <a:ext uri="{FF2B5EF4-FFF2-40B4-BE49-F238E27FC236}">
                <a16:creationId xmlns:a16="http://schemas.microsoft.com/office/drawing/2014/main" id="{7802AA6A-E841-A7A7-0DEE-CF9F6CF064FE}"/>
              </a:ext>
            </a:extLst>
          </p:cNvPr>
          <p:cNvSpPr txBox="1"/>
          <p:nvPr/>
        </p:nvSpPr>
        <p:spPr>
          <a:xfrm>
            <a:off x="7474219" y="1196376"/>
            <a:ext cx="4340410" cy="369332"/>
          </a:xfrm>
          <a:prstGeom prst="rect">
            <a:avLst/>
          </a:prstGeom>
          <a:noFill/>
        </p:spPr>
        <p:txBody>
          <a:bodyPr wrap="square" rtlCol="0">
            <a:spAutoFit/>
          </a:bodyPr>
          <a:lstStyle/>
          <a:p>
            <a:r>
              <a:rPr lang="en-US" altLang="zh-CN" dirty="0">
                <a:latin typeface="Arial" panose="020B0604020202020204" pitchFamily="34" charset="0"/>
                <a:ea typeface="等线" panose="02010600030101010101" pitchFamily="2" charset="-122"/>
                <a:cs typeface="Arial" panose="020B0604020202020204" pitchFamily="34" charset="0"/>
              </a:rPr>
              <a:t>Website: </a:t>
            </a:r>
            <a:r>
              <a:rPr lang="en-US" altLang="zh-CN" u="sng" dirty="0">
                <a:latin typeface="Arial" panose="020B0604020202020204" pitchFamily="34" charset="0"/>
                <a:ea typeface="等线" panose="02010600030101010101" pitchFamily="2" charset="-122"/>
                <a:cs typeface="Arial" panose="020B0604020202020204" pitchFamily="34" charset="0"/>
                <a:hlinkClick r:id="rId4"/>
              </a:rPr>
              <a:t>http://guzheng-lab.szbl.ac.cn/</a:t>
            </a:r>
            <a:endParaRPr lang="zh-CN" altLang="en-US" u="sng" dirty="0">
              <a:latin typeface="Arial" panose="020B0604020202020204" pitchFamily="34" charset="0"/>
              <a:ea typeface="等线" panose="02010600030101010101" pitchFamily="2" charset="-122"/>
              <a:cs typeface="Arial" panose="020B0604020202020204" pitchFamily="34" charset="0"/>
            </a:endParaRPr>
          </a:p>
        </p:txBody>
      </p:sp>
      <p:pic>
        <p:nvPicPr>
          <p:cNvPr id="25" name="图片 24">
            <a:extLst>
              <a:ext uri="{FF2B5EF4-FFF2-40B4-BE49-F238E27FC236}">
                <a16:creationId xmlns:a16="http://schemas.microsoft.com/office/drawing/2014/main" id="{E01CC5B2-01B6-16CE-5D61-C37DEB5BD5A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267" b="16179"/>
          <a:stretch/>
        </p:blipFill>
        <p:spPr>
          <a:xfrm>
            <a:off x="0" y="6089312"/>
            <a:ext cx="3765925" cy="662081"/>
          </a:xfrm>
          <a:prstGeom prst="rect">
            <a:avLst/>
          </a:prstGeom>
        </p:spPr>
      </p:pic>
      <p:pic>
        <p:nvPicPr>
          <p:cNvPr id="27" name="图片 26">
            <a:extLst>
              <a:ext uri="{FF2B5EF4-FFF2-40B4-BE49-F238E27FC236}">
                <a16:creationId xmlns:a16="http://schemas.microsoft.com/office/drawing/2014/main" id="{66BADFB4-1105-9B2A-99BA-B887ED9308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3964" y="6216870"/>
            <a:ext cx="2089762" cy="500516"/>
          </a:xfrm>
          <a:prstGeom prst="rect">
            <a:avLst/>
          </a:prstGeom>
        </p:spPr>
      </p:pic>
      <p:pic>
        <p:nvPicPr>
          <p:cNvPr id="29" name="图片 28">
            <a:extLst>
              <a:ext uri="{FF2B5EF4-FFF2-40B4-BE49-F238E27FC236}">
                <a16:creationId xmlns:a16="http://schemas.microsoft.com/office/drawing/2014/main" id="{B7B453C6-AC8B-6F1C-0516-ED8AE23FA5E2}"/>
              </a:ext>
            </a:extLst>
          </p:cNvPr>
          <p:cNvPicPr>
            <a:picLocks noChangeAspect="1"/>
          </p:cNvPicPr>
          <p:nvPr/>
        </p:nvPicPr>
        <p:blipFill>
          <a:blip r:embed="rId7"/>
          <a:stretch>
            <a:fillRect/>
          </a:stretch>
        </p:blipFill>
        <p:spPr>
          <a:xfrm>
            <a:off x="3833718" y="6077263"/>
            <a:ext cx="3872453" cy="662080"/>
          </a:xfrm>
          <a:prstGeom prst="rect">
            <a:avLst/>
          </a:prstGeom>
        </p:spPr>
      </p:pic>
      <p:pic>
        <p:nvPicPr>
          <p:cNvPr id="31" name="图片 30">
            <a:extLst>
              <a:ext uri="{FF2B5EF4-FFF2-40B4-BE49-F238E27FC236}">
                <a16:creationId xmlns:a16="http://schemas.microsoft.com/office/drawing/2014/main" id="{F430093B-E94B-836B-7E8C-A8294DB16BE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30295" y="6216870"/>
            <a:ext cx="2211096" cy="425575"/>
          </a:xfrm>
          <a:prstGeom prst="rect">
            <a:avLst/>
          </a:prstGeom>
        </p:spPr>
      </p:pic>
      <p:sp>
        <p:nvSpPr>
          <p:cNvPr id="33" name="文本框 32">
            <a:extLst>
              <a:ext uri="{FF2B5EF4-FFF2-40B4-BE49-F238E27FC236}">
                <a16:creationId xmlns:a16="http://schemas.microsoft.com/office/drawing/2014/main" id="{9A864ADF-8279-BD85-98C5-E82B633C756E}"/>
              </a:ext>
            </a:extLst>
          </p:cNvPr>
          <p:cNvSpPr txBox="1"/>
          <p:nvPr/>
        </p:nvSpPr>
        <p:spPr>
          <a:xfrm>
            <a:off x="127038" y="5771430"/>
            <a:ext cx="6100232" cy="338554"/>
          </a:xfrm>
          <a:prstGeom prst="rect">
            <a:avLst/>
          </a:prstGeom>
          <a:noFill/>
        </p:spPr>
        <p:txBody>
          <a:bodyPr wrap="square">
            <a:spAutoFit/>
          </a:bodyPr>
          <a:lstStyle/>
          <a:p>
            <a:r>
              <a:rPr lang="en-US" altLang="zh-CN" sz="1600" b="1" dirty="0">
                <a:solidFill>
                  <a:prstClr val="black"/>
                </a:solidFill>
                <a:latin typeface="微软雅黑" panose="020B0503020204020204" pitchFamily="34" charset="-122"/>
                <a:ea typeface="微软雅黑" panose="020B0503020204020204" pitchFamily="34" charset="-122"/>
              </a:rPr>
              <a:t>Funding support:</a:t>
            </a:r>
          </a:p>
        </p:txBody>
      </p:sp>
    </p:spTree>
    <p:extLst>
      <p:ext uri="{BB962C8B-B14F-4D97-AF65-F5344CB8AC3E}">
        <p14:creationId xmlns:p14="http://schemas.microsoft.com/office/powerpoint/2010/main" val="3324365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hape 12">
            <a:extLst>
              <a:ext uri="{FF2B5EF4-FFF2-40B4-BE49-F238E27FC236}">
                <a16:creationId xmlns:a16="http://schemas.microsoft.com/office/drawing/2014/main" id="{D7AA421C-0720-7CE2-C159-2A605D8566DA}"/>
              </a:ext>
            </a:extLst>
          </p:cNvPr>
          <p:cNvSpPr/>
          <p:nvPr/>
        </p:nvSpPr>
        <p:spPr>
          <a:xfrm>
            <a:off x="6562221" y="953854"/>
            <a:ext cx="5458503" cy="5697071"/>
          </a:xfrm>
          <a:prstGeom prst="roundRect">
            <a:avLst>
              <a:gd name="adj" fmla="val 2388"/>
            </a:avLst>
          </a:prstGeom>
          <a:solidFill>
            <a:srgbClr val="FFFFFF"/>
          </a:solidFill>
          <a:ln w="12700">
            <a:solidFill>
              <a:srgbClr val="D6E7F7"/>
            </a:solidFill>
            <a:prstDash val="solid"/>
          </a:ln>
        </p:spPr>
        <p:txBody>
          <a:bodyPr/>
          <a:lstStyle/>
          <a:p>
            <a:endParaRPr lang="zh-CN" altLang="en-US"/>
          </a:p>
        </p:txBody>
      </p:sp>
      <p:sp>
        <p:nvSpPr>
          <p:cNvPr id="249" name="Shape 4">
            <a:extLst>
              <a:ext uri="{FF2B5EF4-FFF2-40B4-BE49-F238E27FC236}">
                <a16:creationId xmlns:a16="http://schemas.microsoft.com/office/drawing/2014/main" id="{42A20B2A-3D16-5290-0E9A-71FC39B914D2}"/>
              </a:ext>
            </a:extLst>
          </p:cNvPr>
          <p:cNvSpPr/>
          <p:nvPr/>
        </p:nvSpPr>
        <p:spPr>
          <a:xfrm>
            <a:off x="137225" y="938260"/>
            <a:ext cx="6357854" cy="5722565"/>
          </a:xfrm>
          <a:prstGeom prst="roundRect">
            <a:avLst>
              <a:gd name="adj" fmla="val 2254"/>
            </a:avLst>
          </a:prstGeom>
          <a:solidFill>
            <a:srgbClr val="F7FBFF"/>
          </a:solidFill>
          <a:ln w="12700">
            <a:solidFill>
              <a:srgbClr val="CFE3F7"/>
            </a:solidFill>
            <a:prstDash val="solid"/>
          </a:ln>
        </p:spPr>
        <p:txBody>
          <a:bodyPr/>
          <a:lstStyle/>
          <a:p>
            <a:endParaRPr lang="zh-CN" altLang="en-US" dirty="0"/>
          </a:p>
        </p:txBody>
      </p:sp>
      <p:sp>
        <p:nvSpPr>
          <p:cNvPr id="3" name="Shape 1"/>
          <p:cNvSpPr/>
          <p:nvPr/>
        </p:nvSpPr>
        <p:spPr>
          <a:xfrm>
            <a:off x="0" y="6748272"/>
            <a:ext cx="12191695" cy="109728"/>
          </a:xfrm>
          <a:prstGeom prst="rect">
            <a:avLst/>
          </a:prstGeom>
          <a:solidFill>
            <a:srgbClr val="EEF4FA"/>
          </a:solidFill>
          <a:ln w="12700">
            <a:solidFill>
              <a:srgbClr val="EEF4FA"/>
            </a:solidFill>
            <a:prstDash val="solid"/>
          </a:ln>
        </p:spPr>
        <p:txBody>
          <a:bodyPr/>
          <a:lstStyle/>
          <a:p>
            <a:endParaRPr lang="zh-CN" altLang="en-US"/>
          </a:p>
        </p:txBody>
      </p:sp>
      <p:sp>
        <p:nvSpPr>
          <p:cNvPr id="4" name="Text 2"/>
          <p:cNvSpPr/>
          <p:nvPr/>
        </p:nvSpPr>
        <p:spPr>
          <a:xfrm>
            <a:off x="453408" y="190056"/>
            <a:ext cx="9118826" cy="384048"/>
          </a:xfrm>
          <a:prstGeom prst="rect">
            <a:avLst/>
          </a:prstGeom>
          <a:noFill/>
          <a:ln/>
        </p:spPr>
        <p:txBody>
          <a:bodyPr wrap="square" lIns="0" tIns="0" rIns="0" bIns="0" rtlCol="0" anchor="ctr"/>
          <a:lstStyle/>
          <a:p>
            <a:pPr marL="0" indent="0">
              <a:buNone/>
            </a:pPr>
            <a:r>
              <a:rPr lang="zh-CN" altLang="en-US" sz="2400" b="1" dirty="0">
                <a:solidFill>
                  <a:srgbClr val="17324D"/>
                </a:solidFill>
                <a:latin typeface="Microsoft YaHei" pitchFamily="34" charset="0"/>
                <a:ea typeface="Microsoft YaHei" pitchFamily="34" charset="-122"/>
                <a:cs typeface="Microsoft YaHei" pitchFamily="34" charset="-120"/>
              </a:rPr>
              <a:t>新型</a:t>
            </a:r>
            <a:r>
              <a:rPr lang="en-US" sz="2400" b="1" dirty="0">
                <a:solidFill>
                  <a:srgbClr val="17324D"/>
                </a:solidFill>
                <a:latin typeface="Microsoft YaHei" pitchFamily="34" charset="0"/>
                <a:ea typeface="Microsoft YaHei" pitchFamily="34" charset="-122"/>
                <a:cs typeface="Microsoft YaHei" pitchFamily="34" charset="-120"/>
              </a:rPr>
              <a:t>PET&amp;SPECT</a:t>
            </a:r>
            <a:r>
              <a:rPr lang="zh-CN" altLang="en-US" sz="2400" b="1" dirty="0">
                <a:solidFill>
                  <a:srgbClr val="17324D"/>
                </a:solidFill>
                <a:latin typeface="Microsoft YaHei" pitchFamily="34" charset="0"/>
                <a:ea typeface="Microsoft YaHei" pitchFamily="34" charset="-122"/>
                <a:cs typeface="Microsoft YaHei" pitchFamily="34" charset="-120"/>
              </a:rPr>
              <a:t>核医学成像技术</a:t>
            </a:r>
            <a:r>
              <a:rPr lang="en-US" sz="2400" b="1" dirty="0">
                <a:solidFill>
                  <a:srgbClr val="17324D"/>
                </a:solidFill>
                <a:latin typeface="Microsoft YaHei" pitchFamily="34" charset="0"/>
                <a:ea typeface="Microsoft YaHei" pitchFamily="34" charset="-122"/>
                <a:cs typeface="Microsoft YaHei" pitchFamily="34" charset="-120"/>
              </a:rPr>
              <a:t>：</a:t>
            </a:r>
            <a:r>
              <a:rPr lang="en-US" sz="2400" b="1" dirty="0" err="1">
                <a:solidFill>
                  <a:srgbClr val="17324D"/>
                </a:solidFill>
                <a:latin typeface="Microsoft YaHei" pitchFamily="34" charset="0"/>
                <a:ea typeface="Microsoft YaHei" pitchFamily="34" charset="-122"/>
                <a:cs typeface="Microsoft YaHei" pitchFamily="34" charset="-120"/>
              </a:rPr>
              <a:t>解决“双核素同时成像”难题</a:t>
            </a:r>
            <a:endParaRPr lang="en-US" sz="2400" dirty="0"/>
          </a:p>
        </p:txBody>
      </p:sp>
      <p:sp>
        <p:nvSpPr>
          <p:cNvPr id="31" name="文本框 30">
            <a:extLst>
              <a:ext uri="{FF2B5EF4-FFF2-40B4-BE49-F238E27FC236}">
                <a16:creationId xmlns:a16="http://schemas.microsoft.com/office/drawing/2014/main" id="{134E9D99-AF16-E3A5-C270-C66501EAE7FD}"/>
              </a:ext>
            </a:extLst>
          </p:cNvPr>
          <p:cNvSpPr txBox="1"/>
          <p:nvPr/>
        </p:nvSpPr>
        <p:spPr>
          <a:xfrm>
            <a:off x="251789" y="7038405"/>
            <a:ext cx="6991398" cy="369332"/>
          </a:xfrm>
          <a:prstGeom prst="rect">
            <a:avLst/>
          </a:prstGeom>
          <a:noFill/>
        </p:spPr>
        <p:txBody>
          <a:bodyPr wrap="square">
            <a:spAutoFit/>
          </a:bodyPr>
          <a:lstStyle/>
          <a:p>
            <a:r>
              <a:rPr lang="en-US" altLang="zh-CN" b="0" i="0" dirty="0">
                <a:solidFill>
                  <a:srgbClr val="000000"/>
                </a:solidFill>
                <a:effectLst/>
                <a:latin typeface="微软雅黑" panose="020B0503020204020204" pitchFamily="34" charset="-122"/>
                <a:ea typeface="微软雅黑" panose="020B0503020204020204" pitchFamily="34" charset="-122"/>
              </a:rPr>
              <a:t>【</a:t>
            </a:r>
            <a:r>
              <a:rPr lang="zh-CN" altLang="en-US" b="0" i="0" dirty="0">
                <a:solidFill>
                  <a:srgbClr val="000000"/>
                </a:solidFill>
                <a:effectLst/>
                <a:latin typeface="微软雅黑" panose="020B0503020204020204" pitchFamily="34" charset="-122"/>
                <a:ea typeface="微软雅黑" panose="020B0503020204020204" pitchFamily="34" charset="-122"/>
              </a:rPr>
              <a:t>核心科学问题</a:t>
            </a:r>
            <a:r>
              <a:rPr lang="en-US" altLang="zh-CN" b="0" i="0" dirty="0">
                <a:solidFill>
                  <a:srgbClr val="000000"/>
                </a:solidFill>
                <a:effectLst/>
                <a:latin typeface="微软雅黑" panose="020B0503020204020204" pitchFamily="34" charset="-122"/>
                <a:ea typeface="微软雅黑" panose="020B0503020204020204" pitchFamily="34" charset="-122"/>
              </a:rPr>
              <a:t>】</a:t>
            </a:r>
            <a:r>
              <a:rPr lang="zh-CN" altLang="en-US" b="0" i="0" dirty="0">
                <a:solidFill>
                  <a:srgbClr val="000000"/>
                </a:solidFill>
                <a:effectLst/>
                <a:latin typeface="微软雅黑" panose="020B0503020204020204" pitchFamily="34" charset="-122"/>
                <a:ea typeface="微软雅黑" panose="020B0503020204020204" pitchFamily="34" charset="-122"/>
              </a:rPr>
              <a:t>您致力于解决什么关键问题？为什么重要？</a:t>
            </a:r>
            <a:endParaRPr lang="zh-CN" altLang="en-US" dirty="0"/>
          </a:p>
        </p:txBody>
      </p:sp>
      <p:sp>
        <p:nvSpPr>
          <p:cNvPr id="33" name="文本框 32">
            <a:extLst>
              <a:ext uri="{FF2B5EF4-FFF2-40B4-BE49-F238E27FC236}">
                <a16:creationId xmlns:a16="http://schemas.microsoft.com/office/drawing/2014/main" id="{BED3F068-E659-B36B-C3EB-292ADA8E9EAF}"/>
              </a:ext>
            </a:extLst>
          </p:cNvPr>
          <p:cNvSpPr txBox="1"/>
          <p:nvPr/>
        </p:nvSpPr>
        <p:spPr>
          <a:xfrm>
            <a:off x="8453534" y="347472"/>
            <a:ext cx="3738161" cy="369332"/>
          </a:xfrm>
          <a:prstGeom prst="rect">
            <a:avLst/>
          </a:prstGeom>
          <a:noFill/>
        </p:spPr>
        <p:txBody>
          <a:bodyPr wrap="square">
            <a:spAutoFit/>
          </a:bodyPr>
          <a:lstStyle/>
          <a:p>
            <a:pPr algn="r"/>
            <a:r>
              <a:rPr lang="zh-CN" altLang="en-US" dirty="0"/>
              <a:t>深圳湾实验室重大项目</a:t>
            </a:r>
          </a:p>
        </p:txBody>
      </p:sp>
      <p:cxnSp>
        <p:nvCxnSpPr>
          <p:cNvPr id="34" name="直接连接符 33">
            <a:extLst>
              <a:ext uri="{FF2B5EF4-FFF2-40B4-BE49-F238E27FC236}">
                <a16:creationId xmlns:a16="http://schemas.microsoft.com/office/drawing/2014/main" id="{6DD69B04-5399-0313-F27C-34224E991B20}"/>
              </a:ext>
            </a:extLst>
          </p:cNvPr>
          <p:cNvCxnSpPr/>
          <p:nvPr>
            <p:custDataLst>
              <p:tags r:id="rId1"/>
            </p:custDataLst>
          </p:nvPr>
        </p:nvCxnSpPr>
        <p:spPr>
          <a:xfrm>
            <a:off x="168" y="777525"/>
            <a:ext cx="12191664" cy="9899"/>
          </a:xfrm>
          <a:prstGeom prst="line">
            <a:avLst/>
          </a:prstGeom>
          <a:ln w="19050">
            <a:solidFill>
              <a:schemeClr val="bg1">
                <a:lumMod val="50000"/>
              </a:schemeClr>
            </a:solidFill>
          </a:ln>
        </p:spPr>
        <p:style>
          <a:lnRef idx="1">
            <a:schemeClr val="accent3"/>
          </a:lnRef>
          <a:fillRef idx="0">
            <a:schemeClr val="accent3"/>
          </a:fillRef>
          <a:effectRef idx="0">
            <a:schemeClr val="accent3"/>
          </a:effectRef>
          <a:fontRef idx="minor">
            <a:schemeClr val="tx1"/>
          </a:fontRef>
        </p:style>
      </p:cxnSp>
      <p:grpSp>
        <p:nvGrpSpPr>
          <p:cNvPr id="40" name="组合 39">
            <a:extLst>
              <a:ext uri="{FF2B5EF4-FFF2-40B4-BE49-F238E27FC236}">
                <a16:creationId xmlns:a16="http://schemas.microsoft.com/office/drawing/2014/main" id="{AF6B8F34-C814-3F0A-9D1C-5A513E3B4379}"/>
              </a:ext>
            </a:extLst>
          </p:cNvPr>
          <p:cNvGrpSpPr/>
          <p:nvPr/>
        </p:nvGrpSpPr>
        <p:grpSpPr>
          <a:xfrm>
            <a:off x="188306" y="1279180"/>
            <a:ext cx="2899632" cy="1626758"/>
            <a:chOff x="5849708" y="4639302"/>
            <a:chExt cx="2803927" cy="1573065"/>
          </a:xfrm>
        </p:grpSpPr>
        <p:pic>
          <p:nvPicPr>
            <p:cNvPr id="41" name="图片 40">
              <a:extLst>
                <a:ext uri="{FF2B5EF4-FFF2-40B4-BE49-F238E27FC236}">
                  <a16:creationId xmlns:a16="http://schemas.microsoft.com/office/drawing/2014/main" id="{4EB137DC-A022-49F9-339C-AE99B43AAC95}"/>
                </a:ext>
              </a:extLst>
            </p:cNvPr>
            <p:cNvPicPr>
              <a:picLocks noChangeAspect="1"/>
            </p:cNvPicPr>
            <p:nvPr/>
          </p:nvPicPr>
          <p:blipFill>
            <a:blip r:embed="rId8"/>
            <a:stretch>
              <a:fillRect/>
            </a:stretch>
          </p:blipFill>
          <p:spPr>
            <a:xfrm>
              <a:off x="5932052" y="4639302"/>
              <a:ext cx="1993899" cy="1573065"/>
            </a:xfrm>
            <a:prstGeom prst="rect">
              <a:avLst/>
            </a:prstGeom>
          </p:spPr>
        </p:pic>
        <p:sp>
          <p:nvSpPr>
            <p:cNvPr id="42" name="爆炸形: 8 pt  41">
              <a:extLst>
                <a:ext uri="{FF2B5EF4-FFF2-40B4-BE49-F238E27FC236}">
                  <a16:creationId xmlns:a16="http://schemas.microsoft.com/office/drawing/2014/main" id="{511F13A6-B66F-0BBB-561A-6FCDB42CB240}"/>
                </a:ext>
              </a:extLst>
            </p:cNvPr>
            <p:cNvSpPr/>
            <p:nvPr/>
          </p:nvSpPr>
          <p:spPr>
            <a:xfrm>
              <a:off x="6417623" y="4753187"/>
              <a:ext cx="138089" cy="140675"/>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3" name="文本框 42">
              <a:extLst>
                <a:ext uri="{FF2B5EF4-FFF2-40B4-BE49-F238E27FC236}">
                  <a16:creationId xmlns:a16="http://schemas.microsoft.com/office/drawing/2014/main" id="{0529EADE-584F-9C75-3A68-661244D79C53}"/>
                </a:ext>
              </a:extLst>
            </p:cNvPr>
            <p:cNvSpPr txBox="1"/>
            <p:nvPr/>
          </p:nvSpPr>
          <p:spPr>
            <a:xfrm>
              <a:off x="6984860" y="5162179"/>
              <a:ext cx="838371" cy="3273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18</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F</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44" name="组合 43">
              <a:extLst>
                <a:ext uri="{FF2B5EF4-FFF2-40B4-BE49-F238E27FC236}">
                  <a16:creationId xmlns:a16="http://schemas.microsoft.com/office/drawing/2014/main" id="{F20DA44B-8DF9-CA91-C3B8-0C48B6BF19CB}"/>
                </a:ext>
              </a:extLst>
            </p:cNvPr>
            <p:cNvGrpSpPr/>
            <p:nvPr/>
          </p:nvGrpSpPr>
          <p:grpSpPr>
            <a:xfrm rot="19687970">
              <a:off x="6913485" y="4726736"/>
              <a:ext cx="103451" cy="1415507"/>
              <a:chOff x="1932987" y="4376358"/>
              <a:chExt cx="149090" cy="1850339"/>
            </a:xfrm>
            <a:solidFill>
              <a:srgbClr val="C55A11"/>
            </a:solidFill>
          </p:grpSpPr>
          <p:grpSp>
            <p:nvGrpSpPr>
              <p:cNvPr id="51" name="组合 50">
                <a:extLst>
                  <a:ext uri="{FF2B5EF4-FFF2-40B4-BE49-F238E27FC236}">
                    <a16:creationId xmlns:a16="http://schemas.microsoft.com/office/drawing/2014/main" id="{84A832A3-FFC8-0158-A533-CBA8C74171AF}"/>
                  </a:ext>
                </a:extLst>
              </p:cNvPr>
              <p:cNvGrpSpPr/>
              <p:nvPr/>
            </p:nvGrpSpPr>
            <p:grpSpPr>
              <a:xfrm rot="10487432" flipH="1">
                <a:off x="2027776" y="5349378"/>
                <a:ext cx="54301" cy="877319"/>
                <a:chOff x="1463591" y="3006406"/>
                <a:chExt cx="77145" cy="2219936"/>
              </a:xfrm>
              <a:grpFill/>
            </p:grpSpPr>
            <p:cxnSp>
              <p:nvCxnSpPr>
                <p:cNvPr id="96" name="连接符: 曲线 95">
                  <a:extLst>
                    <a:ext uri="{FF2B5EF4-FFF2-40B4-BE49-F238E27FC236}">
                      <a16:creationId xmlns:a16="http://schemas.microsoft.com/office/drawing/2014/main" id="{BA2E83FA-C446-22FE-6C30-657E40F29CD0}"/>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7" name="连接符: 曲线 96">
                  <a:extLst>
                    <a:ext uri="{FF2B5EF4-FFF2-40B4-BE49-F238E27FC236}">
                      <a16:creationId xmlns:a16="http://schemas.microsoft.com/office/drawing/2014/main" id="{EF9249C9-8CFF-4110-B20E-28C1882D957D}"/>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8" name="连接符: 曲线 97">
                  <a:extLst>
                    <a:ext uri="{FF2B5EF4-FFF2-40B4-BE49-F238E27FC236}">
                      <a16:creationId xmlns:a16="http://schemas.microsoft.com/office/drawing/2014/main" id="{B7C070E3-0AC4-6BB0-E4CD-6643CC49ABDD}"/>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9" name="连接符: 曲线 98">
                  <a:extLst>
                    <a:ext uri="{FF2B5EF4-FFF2-40B4-BE49-F238E27FC236}">
                      <a16:creationId xmlns:a16="http://schemas.microsoft.com/office/drawing/2014/main" id="{6D626D13-661F-75D6-627C-BF224840C8F7}"/>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0" name="连接符: 曲线 99">
                  <a:extLst>
                    <a:ext uri="{FF2B5EF4-FFF2-40B4-BE49-F238E27FC236}">
                      <a16:creationId xmlns:a16="http://schemas.microsoft.com/office/drawing/2014/main" id="{B54479ED-30EF-2011-5820-DB4020F51233}"/>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1" name="连接符: 曲线 100">
                  <a:extLst>
                    <a:ext uri="{FF2B5EF4-FFF2-40B4-BE49-F238E27FC236}">
                      <a16:creationId xmlns:a16="http://schemas.microsoft.com/office/drawing/2014/main" id="{7EC02B07-E77C-9803-DBAA-CA16C6E1DA2A}"/>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2" name="连接符: 曲线 101">
                  <a:extLst>
                    <a:ext uri="{FF2B5EF4-FFF2-40B4-BE49-F238E27FC236}">
                      <a16:creationId xmlns:a16="http://schemas.microsoft.com/office/drawing/2014/main" id="{CBA694DD-978F-B9CD-B057-2F51164F8547}"/>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3" name="连接符: 曲线 102">
                  <a:extLst>
                    <a:ext uri="{FF2B5EF4-FFF2-40B4-BE49-F238E27FC236}">
                      <a16:creationId xmlns:a16="http://schemas.microsoft.com/office/drawing/2014/main" id="{C0E9BFF0-ABB1-EBCF-38C5-BA2134611150}"/>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4" name="连接符: 曲线 103">
                  <a:extLst>
                    <a:ext uri="{FF2B5EF4-FFF2-40B4-BE49-F238E27FC236}">
                      <a16:creationId xmlns:a16="http://schemas.microsoft.com/office/drawing/2014/main" id="{9BED4768-9811-7F70-E89A-91A53FF68225}"/>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5" name="连接符: 曲线 104">
                  <a:extLst>
                    <a:ext uri="{FF2B5EF4-FFF2-40B4-BE49-F238E27FC236}">
                      <a16:creationId xmlns:a16="http://schemas.microsoft.com/office/drawing/2014/main" id="{11D337C9-DDC6-F340-32CB-07D9C803EB79}"/>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6" name="连接符: 曲线 105">
                  <a:extLst>
                    <a:ext uri="{FF2B5EF4-FFF2-40B4-BE49-F238E27FC236}">
                      <a16:creationId xmlns:a16="http://schemas.microsoft.com/office/drawing/2014/main" id="{11771E99-ECA7-456B-BA2D-130E99235281}"/>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7" name="连接符: 曲线 106">
                  <a:extLst>
                    <a:ext uri="{FF2B5EF4-FFF2-40B4-BE49-F238E27FC236}">
                      <a16:creationId xmlns:a16="http://schemas.microsoft.com/office/drawing/2014/main" id="{CB211865-0851-071A-FCF2-0B12E10F2F32}"/>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8" name="连接符: 曲线 107">
                  <a:extLst>
                    <a:ext uri="{FF2B5EF4-FFF2-40B4-BE49-F238E27FC236}">
                      <a16:creationId xmlns:a16="http://schemas.microsoft.com/office/drawing/2014/main" id="{5DFE4E0C-74E9-8571-A0F9-5EC446E71521}"/>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9" name="连接符: 曲线 108">
                  <a:extLst>
                    <a:ext uri="{FF2B5EF4-FFF2-40B4-BE49-F238E27FC236}">
                      <a16:creationId xmlns:a16="http://schemas.microsoft.com/office/drawing/2014/main" id="{E6452350-E51D-40F7-254E-1A044A1A0C19}"/>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0" name="连接符: 曲线 109">
                  <a:extLst>
                    <a:ext uri="{FF2B5EF4-FFF2-40B4-BE49-F238E27FC236}">
                      <a16:creationId xmlns:a16="http://schemas.microsoft.com/office/drawing/2014/main" id="{87F9C656-945A-3163-3C99-C90EF38D6C0D}"/>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1" name="连接符: 曲线 110">
                  <a:extLst>
                    <a:ext uri="{FF2B5EF4-FFF2-40B4-BE49-F238E27FC236}">
                      <a16:creationId xmlns:a16="http://schemas.microsoft.com/office/drawing/2014/main" id="{361C2832-C32B-B0EA-E33D-866F04D8FDE9}"/>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2" name="连接符: 曲线 111">
                  <a:extLst>
                    <a:ext uri="{FF2B5EF4-FFF2-40B4-BE49-F238E27FC236}">
                      <a16:creationId xmlns:a16="http://schemas.microsoft.com/office/drawing/2014/main" id="{E656AAF5-FDAD-DDE1-232F-3B51500280E6}"/>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3" name="连接符: 曲线 112">
                  <a:extLst>
                    <a:ext uri="{FF2B5EF4-FFF2-40B4-BE49-F238E27FC236}">
                      <a16:creationId xmlns:a16="http://schemas.microsoft.com/office/drawing/2014/main" id="{6B5F57DA-1E9B-2BE9-4597-6234036D1859}"/>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4" name="连接符: 曲线 113">
                  <a:extLst>
                    <a:ext uri="{FF2B5EF4-FFF2-40B4-BE49-F238E27FC236}">
                      <a16:creationId xmlns:a16="http://schemas.microsoft.com/office/drawing/2014/main" id="{A163228E-A3B5-EB95-18C7-CCFFEBFB9D98}"/>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5" name="连接符: 曲线 114">
                  <a:extLst>
                    <a:ext uri="{FF2B5EF4-FFF2-40B4-BE49-F238E27FC236}">
                      <a16:creationId xmlns:a16="http://schemas.microsoft.com/office/drawing/2014/main" id="{0011E833-1F30-9905-0ECD-A63F8230F734}"/>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6" name="连接符: 曲线 115">
                  <a:extLst>
                    <a:ext uri="{FF2B5EF4-FFF2-40B4-BE49-F238E27FC236}">
                      <a16:creationId xmlns:a16="http://schemas.microsoft.com/office/drawing/2014/main" id="{DC4C8258-656E-E8EF-FF23-740BC8451FDA}"/>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7" name="连接符: 曲线 116">
                  <a:extLst>
                    <a:ext uri="{FF2B5EF4-FFF2-40B4-BE49-F238E27FC236}">
                      <a16:creationId xmlns:a16="http://schemas.microsoft.com/office/drawing/2014/main" id="{363E188F-F616-0C34-0448-9A8F21605D5A}"/>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8" name="连接符: 曲线 117">
                  <a:extLst>
                    <a:ext uri="{FF2B5EF4-FFF2-40B4-BE49-F238E27FC236}">
                      <a16:creationId xmlns:a16="http://schemas.microsoft.com/office/drawing/2014/main" id="{32C9FE7B-8182-7444-90C1-330D5B037760}"/>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9" name="连接符: 曲线 118">
                  <a:extLst>
                    <a:ext uri="{FF2B5EF4-FFF2-40B4-BE49-F238E27FC236}">
                      <a16:creationId xmlns:a16="http://schemas.microsoft.com/office/drawing/2014/main" id="{03D179F7-E0A3-2844-4BB5-9B12103973C2}"/>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0" name="连接符: 曲线 119">
                  <a:extLst>
                    <a:ext uri="{FF2B5EF4-FFF2-40B4-BE49-F238E27FC236}">
                      <a16:creationId xmlns:a16="http://schemas.microsoft.com/office/drawing/2014/main" id="{2DA961F5-06EA-6F70-246F-E3BADCEFC097}"/>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1" name="连接符: 曲线 120">
                  <a:extLst>
                    <a:ext uri="{FF2B5EF4-FFF2-40B4-BE49-F238E27FC236}">
                      <a16:creationId xmlns:a16="http://schemas.microsoft.com/office/drawing/2014/main" id="{46316331-07F6-BFEE-633C-F032B9FCF9C9}"/>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2" name="连接符: 曲线 121">
                  <a:extLst>
                    <a:ext uri="{FF2B5EF4-FFF2-40B4-BE49-F238E27FC236}">
                      <a16:creationId xmlns:a16="http://schemas.microsoft.com/office/drawing/2014/main" id="{A6A588EA-7F1D-D83D-502F-BE7CAE579DAD}"/>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3" name="连接符: 曲线 122">
                  <a:extLst>
                    <a:ext uri="{FF2B5EF4-FFF2-40B4-BE49-F238E27FC236}">
                      <a16:creationId xmlns:a16="http://schemas.microsoft.com/office/drawing/2014/main" id="{02EE78E6-5077-1C6F-3853-55A2C55AB352}"/>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4" name="连接符: 曲线 123">
                  <a:extLst>
                    <a:ext uri="{FF2B5EF4-FFF2-40B4-BE49-F238E27FC236}">
                      <a16:creationId xmlns:a16="http://schemas.microsoft.com/office/drawing/2014/main" id="{BF01D74D-66C1-7066-17C6-473C8294FDFA}"/>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5" name="连接符: 曲线 124">
                  <a:extLst>
                    <a:ext uri="{FF2B5EF4-FFF2-40B4-BE49-F238E27FC236}">
                      <a16:creationId xmlns:a16="http://schemas.microsoft.com/office/drawing/2014/main" id="{C1418E58-BFF1-7282-7AB2-CAD34DE03D9B}"/>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6" name="连接符: 曲线 125">
                  <a:extLst>
                    <a:ext uri="{FF2B5EF4-FFF2-40B4-BE49-F238E27FC236}">
                      <a16:creationId xmlns:a16="http://schemas.microsoft.com/office/drawing/2014/main" id="{637F7570-292B-6F17-7AC3-D7581021AF2F}"/>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7" name="连接符: 曲线 126">
                  <a:extLst>
                    <a:ext uri="{FF2B5EF4-FFF2-40B4-BE49-F238E27FC236}">
                      <a16:creationId xmlns:a16="http://schemas.microsoft.com/office/drawing/2014/main" id="{B668C478-78CE-F347-3D08-C7964B5C9858}"/>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8" name="连接符: 曲线 127">
                  <a:extLst>
                    <a:ext uri="{FF2B5EF4-FFF2-40B4-BE49-F238E27FC236}">
                      <a16:creationId xmlns:a16="http://schemas.microsoft.com/office/drawing/2014/main" id="{818376B6-ED4E-5B9A-EC3A-3CB6B28E62AE}"/>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9" name="连接符: 曲线 128">
                  <a:extLst>
                    <a:ext uri="{FF2B5EF4-FFF2-40B4-BE49-F238E27FC236}">
                      <a16:creationId xmlns:a16="http://schemas.microsoft.com/office/drawing/2014/main" id="{124495F5-DCC9-02D7-9024-72FC0205529B}"/>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0" name="连接符: 曲线 129">
                  <a:extLst>
                    <a:ext uri="{FF2B5EF4-FFF2-40B4-BE49-F238E27FC236}">
                      <a16:creationId xmlns:a16="http://schemas.microsoft.com/office/drawing/2014/main" id="{2942341B-2CB5-9C79-EA5E-DF96F8F68B70}"/>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1" name="连接符: 曲线 130">
                  <a:extLst>
                    <a:ext uri="{FF2B5EF4-FFF2-40B4-BE49-F238E27FC236}">
                      <a16:creationId xmlns:a16="http://schemas.microsoft.com/office/drawing/2014/main" id="{9ECA7615-1AED-D538-A5B4-30C245746B3C}"/>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2" name="连接符: 曲线 131">
                  <a:extLst>
                    <a:ext uri="{FF2B5EF4-FFF2-40B4-BE49-F238E27FC236}">
                      <a16:creationId xmlns:a16="http://schemas.microsoft.com/office/drawing/2014/main" id="{20F817D7-9E9C-3EEF-41E0-C189C4007544}"/>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3" name="连接符: 曲线 132">
                  <a:extLst>
                    <a:ext uri="{FF2B5EF4-FFF2-40B4-BE49-F238E27FC236}">
                      <a16:creationId xmlns:a16="http://schemas.microsoft.com/office/drawing/2014/main" id="{86373CF7-EE87-4027-81A1-8E8753483B1E}"/>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4" name="连接符: 曲线 133">
                  <a:extLst>
                    <a:ext uri="{FF2B5EF4-FFF2-40B4-BE49-F238E27FC236}">
                      <a16:creationId xmlns:a16="http://schemas.microsoft.com/office/drawing/2014/main" id="{B5F5F3EC-6880-053B-5EE6-F6F02C37DEDA}"/>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5" name="连接符: 曲线 134">
                  <a:extLst>
                    <a:ext uri="{FF2B5EF4-FFF2-40B4-BE49-F238E27FC236}">
                      <a16:creationId xmlns:a16="http://schemas.microsoft.com/office/drawing/2014/main" id="{6B96C68C-DF2E-3DB1-4FDF-3C95CDF8DE5B}"/>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6" name="连接符: 曲线 135">
                  <a:extLst>
                    <a:ext uri="{FF2B5EF4-FFF2-40B4-BE49-F238E27FC236}">
                      <a16:creationId xmlns:a16="http://schemas.microsoft.com/office/drawing/2014/main" id="{34B30545-CAD5-2E0B-2176-3F8A9A7BC13B}"/>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7" name="连接符: 曲线 136">
                  <a:extLst>
                    <a:ext uri="{FF2B5EF4-FFF2-40B4-BE49-F238E27FC236}">
                      <a16:creationId xmlns:a16="http://schemas.microsoft.com/office/drawing/2014/main" id="{B96B5476-568E-D076-4E0E-4553AB158889}"/>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138" name="等腰三角形 137">
                  <a:extLst>
                    <a:ext uri="{FF2B5EF4-FFF2-40B4-BE49-F238E27FC236}">
                      <a16:creationId xmlns:a16="http://schemas.microsoft.com/office/drawing/2014/main" id="{849941EE-59A7-AA01-0A58-399816F41787}"/>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52" name="组合 51">
                <a:extLst>
                  <a:ext uri="{FF2B5EF4-FFF2-40B4-BE49-F238E27FC236}">
                    <a16:creationId xmlns:a16="http://schemas.microsoft.com/office/drawing/2014/main" id="{7ECA5853-35F2-D072-63DF-09F27410FD97}"/>
                  </a:ext>
                </a:extLst>
              </p:cNvPr>
              <p:cNvGrpSpPr/>
              <p:nvPr/>
            </p:nvGrpSpPr>
            <p:grpSpPr>
              <a:xfrm rot="21233118" flipH="1">
                <a:off x="1932987" y="4376358"/>
                <a:ext cx="45719" cy="1040204"/>
                <a:chOff x="1463591" y="3006406"/>
                <a:chExt cx="77145" cy="2219936"/>
              </a:xfrm>
              <a:grpFill/>
            </p:grpSpPr>
            <p:cxnSp>
              <p:nvCxnSpPr>
                <p:cNvPr id="53" name="连接符: 曲线 52">
                  <a:extLst>
                    <a:ext uri="{FF2B5EF4-FFF2-40B4-BE49-F238E27FC236}">
                      <a16:creationId xmlns:a16="http://schemas.microsoft.com/office/drawing/2014/main" id="{67FE3EB4-26E5-6DE8-EEB3-6C1D8BCCA3EF}"/>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4" name="连接符: 曲线 53">
                  <a:extLst>
                    <a:ext uri="{FF2B5EF4-FFF2-40B4-BE49-F238E27FC236}">
                      <a16:creationId xmlns:a16="http://schemas.microsoft.com/office/drawing/2014/main" id="{5D1E48D6-3421-BAE5-D110-D22CE82FED83}"/>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5" name="连接符: 曲线 54">
                  <a:extLst>
                    <a:ext uri="{FF2B5EF4-FFF2-40B4-BE49-F238E27FC236}">
                      <a16:creationId xmlns:a16="http://schemas.microsoft.com/office/drawing/2014/main" id="{F3969EA8-39F4-BEEE-9069-245406D36471}"/>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 name="连接符: 曲线 55">
                  <a:extLst>
                    <a:ext uri="{FF2B5EF4-FFF2-40B4-BE49-F238E27FC236}">
                      <a16:creationId xmlns:a16="http://schemas.microsoft.com/office/drawing/2014/main" id="{8A245B5C-8E29-0D31-C8F6-4792343B913F}"/>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 name="连接符: 曲线 56">
                  <a:extLst>
                    <a:ext uri="{FF2B5EF4-FFF2-40B4-BE49-F238E27FC236}">
                      <a16:creationId xmlns:a16="http://schemas.microsoft.com/office/drawing/2014/main" id="{76731130-EEA2-8306-DD08-FE8D3ED6CE69}"/>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 name="连接符: 曲线 57">
                  <a:extLst>
                    <a:ext uri="{FF2B5EF4-FFF2-40B4-BE49-F238E27FC236}">
                      <a16:creationId xmlns:a16="http://schemas.microsoft.com/office/drawing/2014/main" id="{577E97F3-2BBA-CA61-5C01-B0DC5FE69080}"/>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 name="连接符: 曲线 58">
                  <a:extLst>
                    <a:ext uri="{FF2B5EF4-FFF2-40B4-BE49-F238E27FC236}">
                      <a16:creationId xmlns:a16="http://schemas.microsoft.com/office/drawing/2014/main" id="{B7386FBB-8389-A8F8-C287-B45EF96FABB9}"/>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 name="连接符: 曲线 59">
                  <a:extLst>
                    <a:ext uri="{FF2B5EF4-FFF2-40B4-BE49-F238E27FC236}">
                      <a16:creationId xmlns:a16="http://schemas.microsoft.com/office/drawing/2014/main" id="{FDFF6487-1801-435B-EE17-E913446994B7}"/>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 name="连接符: 曲线 60">
                  <a:extLst>
                    <a:ext uri="{FF2B5EF4-FFF2-40B4-BE49-F238E27FC236}">
                      <a16:creationId xmlns:a16="http://schemas.microsoft.com/office/drawing/2014/main" id="{D419D25A-3AD0-9548-99D8-442C827A9A96}"/>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 name="连接符: 曲线 61">
                  <a:extLst>
                    <a:ext uri="{FF2B5EF4-FFF2-40B4-BE49-F238E27FC236}">
                      <a16:creationId xmlns:a16="http://schemas.microsoft.com/office/drawing/2014/main" id="{1269AF50-F411-6C7F-F04A-D65F9B01D648}"/>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 name="连接符: 曲线 62">
                  <a:extLst>
                    <a:ext uri="{FF2B5EF4-FFF2-40B4-BE49-F238E27FC236}">
                      <a16:creationId xmlns:a16="http://schemas.microsoft.com/office/drawing/2014/main" id="{D666B6F8-927F-BE45-2A22-8B4CA0989389}"/>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4" name="连接符: 曲线 63">
                  <a:extLst>
                    <a:ext uri="{FF2B5EF4-FFF2-40B4-BE49-F238E27FC236}">
                      <a16:creationId xmlns:a16="http://schemas.microsoft.com/office/drawing/2014/main" id="{3DC53CFA-EE27-5134-859E-E513B9C657D2}"/>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5" name="连接符: 曲线 64">
                  <a:extLst>
                    <a:ext uri="{FF2B5EF4-FFF2-40B4-BE49-F238E27FC236}">
                      <a16:creationId xmlns:a16="http://schemas.microsoft.com/office/drawing/2014/main" id="{E7E11F8E-5B16-C995-B46C-93602DF28FA9}"/>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6" name="连接符: 曲线 65">
                  <a:extLst>
                    <a:ext uri="{FF2B5EF4-FFF2-40B4-BE49-F238E27FC236}">
                      <a16:creationId xmlns:a16="http://schemas.microsoft.com/office/drawing/2014/main" id="{3B52F27D-326B-8DE3-E0BA-A6C38FC73B21}"/>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7" name="连接符: 曲线 66">
                  <a:extLst>
                    <a:ext uri="{FF2B5EF4-FFF2-40B4-BE49-F238E27FC236}">
                      <a16:creationId xmlns:a16="http://schemas.microsoft.com/office/drawing/2014/main" id="{8874D03F-C338-1EEA-F9DE-C5CEF1AE6ED8}"/>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8" name="连接符: 曲线 67">
                  <a:extLst>
                    <a:ext uri="{FF2B5EF4-FFF2-40B4-BE49-F238E27FC236}">
                      <a16:creationId xmlns:a16="http://schemas.microsoft.com/office/drawing/2014/main" id="{013468B9-CBD6-A6E6-38F5-26105D113125}"/>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9" name="连接符: 曲线 68">
                  <a:extLst>
                    <a:ext uri="{FF2B5EF4-FFF2-40B4-BE49-F238E27FC236}">
                      <a16:creationId xmlns:a16="http://schemas.microsoft.com/office/drawing/2014/main" id="{614EE87B-D8A6-0B87-D8A8-76080D8E2D55}"/>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0" name="连接符: 曲线 69">
                  <a:extLst>
                    <a:ext uri="{FF2B5EF4-FFF2-40B4-BE49-F238E27FC236}">
                      <a16:creationId xmlns:a16="http://schemas.microsoft.com/office/drawing/2014/main" id="{EE8FFC2A-D2B8-D878-89BE-77ADCC75B5A1}"/>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1" name="连接符: 曲线 70">
                  <a:extLst>
                    <a:ext uri="{FF2B5EF4-FFF2-40B4-BE49-F238E27FC236}">
                      <a16:creationId xmlns:a16="http://schemas.microsoft.com/office/drawing/2014/main" id="{9BEAF224-4A5A-C7DB-C2EE-A77F6266E762}"/>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2" name="连接符: 曲线 71">
                  <a:extLst>
                    <a:ext uri="{FF2B5EF4-FFF2-40B4-BE49-F238E27FC236}">
                      <a16:creationId xmlns:a16="http://schemas.microsoft.com/office/drawing/2014/main" id="{BC387B71-7FF5-F0DA-136C-C1C212C8EA7C}"/>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3" name="连接符: 曲线 72">
                  <a:extLst>
                    <a:ext uri="{FF2B5EF4-FFF2-40B4-BE49-F238E27FC236}">
                      <a16:creationId xmlns:a16="http://schemas.microsoft.com/office/drawing/2014/main" id="{BE2D78FA-7A4D-D35A-C741-141CBE6AEABA}"/>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4" name="连接符: 曲线 73">
                  <a:extLst>
                    <a:ext uri="{FF2B5EF4-FFF2-40B4-BE49-F238E27FC236}">
                      <a16:creationId xmlns:a16="http://schemas.microsoft.com/office/drawing/2014/main" id="{0A86B390-B50F-F18C-608F-DB50FB4F50B4}"/>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5" name="连接符: 曲线 74">
                  <a:extLst>
                    <a:ext uri="{FF2B5EF4-FFF2-40B4-BE49-F238E27FC236}">
                      <a16:creationId xmlns:a16="http://schemas.microsoft.com/office/drawing/2014/main" id="{A805D8BA-FF8A-0078-F348-4893FED6759E}"/>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6" name="连接符: 曲线 75">
                  <a:extLst>
                    <a:ext uri="{FF2B5EF4-FFF2-40B4-BE49-F238E27FC236}">
                      <a16:creationId xmlns:a16="http://schemas.microsoft.com/office/drawing/2014/main" id="{94D245C7-CF87-67FB-BD5F-C2749979EF28}"/>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7" name="连接符: 曲线 76">
                  <a:extLst>
                    <a:ext uri="{FF2B5EF4-FFF2-40B4-BE49-F238E27FC236}">
                      <a16:creationId xmlns:a16="http://schemas.microsoft.com/office/drawing/2014/main" id="{A5A619C1-F633-C946-62DA-ED7DAFB6875B}"/>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8" name="连接符: 曲线 77">
                  <a:extLst>
                    <a:ext uri="{FF2B5EF4-FFF2-40B4-BE49-F238E27FC236}">
                      <a16:creationId xmlns:a16="http://schemas.microsoft.com/office/drawing/2014/main" id="{FB63053D-4A13-12E8-702D-E9EA41E8ADB3}"/>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79" name="连接符: 曲线 78">
                  <a:extLst>
                    <a:ext uri="{FF2B5EF4-FFF2-40B4-BE49-F238E27FC236}">
                      <a16:creationId xmlns:a16="http://schemas.microsoft.com/office/drawing/2014/main" id="{35010587-7119-2ADE-DF70-39AD0080678A}"/>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0" name="连接符: 曲线 79">
                  <a:extLst>
                    <a:ext uri="{FF2B5EF4-FFF2-40B4-BE49-F238E27FC236}">
                      <a16:creationId xmlns:a16="http://schemas.microsoft.com/office/drawing/2014/main" id="{BE97EC38-E9BC-05D1-AF57-10EFF7104EDA}"/>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1" name="连接符: 曲线 80">
                  <a:extLst>
                    <a:ext uri="{FF2B5EF4-FFF2-40B4-BE49-F238E27FC236}">
                      <a16:creationId xmlns:a16="http://schemas.microsoft.com/office/drawing/2014/main" id="{9FE0357C-3D48-3506-3B40-75D1C76723A0}"/>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2" name="连接符: 曲线 81">
                  <a:extLst>
                    <a:ext uri="{FF2B5EF4-FFF2-40B4-BE49-F238E27FC236}">
                      <a16:creationId xmlns:a16="http://schemas.microsoft.com/office/drawing/2014/main" id="{7ADB160D-DDD3-A9CF-3702-E9922DFF4034}"/>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3" name="连接符: 曲线 82">
                  <a:extLst>
                    <a:ext uri="{FF2B5EF4-FFF2-40B4-BE49-F238E27FC236}">
                      <a16:creationId xmlns:a16="http://schemas.microsoft.com/office/drawing/2014/main" id="{59A8B0CC-F172-9880-CC7E-116AB9205663}"/>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4" name="连接符: 曲线 83">
                  <a:extLst>
                    <a:ext uri="{FF2B5EF4-FFF2-40B4-BE49-F238E27FC236}">
                      <a16:creationId xmlns:a16="http://schemas.microsoft.com/office/drawing/2014/main" id="{1ECC98BB-318C-1D2E-54C6-43713AADDD07}"/>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 name="连接符: 曲线 84">
                  <a:extLst>
                    <a:ext uri="{FF2B5EF4-FFF2-40B4-BE49-F238E27FC236}">
                      <a16:creationId xmlns:a16="http://schemas.microsoft.com/office/drawing/2014/main" id="{5DE7CF2A-BB53-2C6A-2446-DD5547354963}"/>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 name="连接符: 曲线 85">
                  <a:extLst>
                    <a:ext uri="{FF2B5EF4-FFF2-40B4-BE49-F238E27FC236}">
                      <a16:creationId xmlns:a16="http://schemas.microsoft.com/office/drawing/2014/main" id="{C53CC57B-EE5D-BB5B-E745-6B118794B9F5}"/>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 name="连接符: 曲线 86">
                  <a:extLst>
                    <a:ext uri="{FF2B5EF4-FFF2-40B4-BE49-F238E27FC236}">
                      <a16:creationId xmlns:a16="http://schemas.microsoft.com/office/drawing/2014/main" id="{C0AD2DD2-C212-16AA-5714-0D4E9AB1979C}"/>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 name="连接符: 曲线 87">
                  <a:extLst>
                    <a:ext uri="{FF2B5EF4-FFF2-40B4-BE49-F238E27FC236}">
                      <a16:creationId xmlns:a16="http://schemas.microsoft.com/office/drawing/2014/main" id="{53B957CD-8BAC-CA53-F30E-22DCA59329B9}"/>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 name="连接符: 曲线 88">
                  <a:extLst>
                    <a:ext uri="{FF2B5EF4-FFF2-40B4-BE49-F238E27FC236}">
                      <a16:creationId xmlns:a16="http://schemas.microsoft.com/office/drawing/2014/main" id="{ACC3099C-B4DD-5250-09F0-1F8120D90BD7}"/>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 name="连接符: 曲线 89">
                  <a:extLst>
                    <a:ext uri="{FF2B5EF4-FFF2-40B4-BE49-F238E27FC236}">
                      <a16:creationId xmlns:a16="http://schemas.microsoft.com/office/drawing/2014/main" id="{C3FAA2C7-C26F-E7DE-A793-B165000A58E2}"/>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 name="连接符: 曲线 90">
                  <a:extLst>
                    <a:ext uri="{FF2B5EF4-FFF2-40B4-BE49-F238E27FC236}">
                      <a16:creationId xmlns:a16="http://schemas.microsoft.com/office/drawing/2014/main" id="{97F42497-0722-2EB7-AEC2-0B7E7D91B422}"/>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 name="连接符: 曲线 91">
                  <a:extLst>
                    <a:ext uri="{FF2B5EF4-FFF2-40B4-BE49-F238E27FC236}">
                      <a16:creationId xmlns:a16="http://schemas.microsoft.com/office/drawing/2014/main" id="{A61F7BCA-7D91-F42F-AA8F-C295617DC37C}"/>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 name="连接符: 曲线 92">
                  <a:extLst>
                    <a:ext uri="{FF2B5EF4-FFF2-40B4-BE49-F238E27FC236}">
                      <a16:creationId xmlns:a16="http://schemas.microsoft.com/office/drawing/2014/main" id="{A35653A8-9638-208D-982C-0A7263C43F5E}"/>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4" name="连接符: 曲线 93">
                  <a:extLst>
                    <a:ext uri="{FF2B5EF4-FFF2-40B4-BE49-F238E27FC236}">
                      <a16:creationId xmlns:a16="http://schemas.microsoft.com/office/drawing/2014/main" id="{FEBBC5E8-1E39-24B2-30EC-EAE23E266BB7}"/>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95" name="等腰三角形 94">
                  <a:extLst>
                    <a:ext uri="{FF2B5EF4-FFF2-40B4-BE49-F238E27FC236}">
                      <a16:creationId xmlns:a16="http://schemas.microsoft.com/office/drawing/2014/main" id="{B0FBF8D8-1909-77FC-B6B0-F52B39C0B9FB}"/>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sp>
          <p:nvSpPr>
            <p:cNvPr id="45" name="爆炸形: 8 pt  44">
              <a:extLst>
                <a:ext uri="{FF2B5EF4-FFF2-40B4-BE49-F238E27FC236}">
                  <a16:creationId xmlns:a16="http://schemas.microsoft.com/office/drawing/2014/main" id="{34A7B4CC-3693-3DF9-D2DA-7EDA46DA64EF}"/>
                </a:ext>
              </a:extLst>
            </p:cNvPr>
            <p:cNvSpPr/>
            <p:nvPr/>
          </p:nvSpPr>
          <p:spPr>
            <a:xfrm>
              <a:off x="7335000" y="5956552"/>
              <a:ext cx="138089" cy="140675"/>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6" name="文本框 45">
              <a:extLst>
                <a:ext uri="{FF2B5EF4-FFF2-40B4-BE49-F238E27FC236}">
                  <a16:creationId xmlns:a16="http://schemas.microsoft.com/office/drawing/2014/main" id="{8685B700-8522-BC40-2B3A-D32C7FAEF1FA}"/>
                </a:ext>
              </a:extLst>
            </p:cNvPr>
            <p:cNvSpPr txBox="1"/>
            <p:nvPr/>
          </p:nvSpPr>
          <p:spPr>
            <a:xfrm>
              <a:off x="5849708" y="5000586"/>
              <a:ext cx="1424406" cy="2694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γ</a:t>
              </a:r>
              <a:r>
                <a:rPr kumimoji="0" lang="en-US" altLang="zh-CN" sz="1200" b="1" i="0" u="none" strike="noStrike" kern="1200" cap="none" spc="0" normalizeH="0" baseline="-25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1</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(511 keV)</a:t>
              </a:r>
              <a:endPar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7" name="文本框 46">
              <a:extLst>
                <a:ext uri="{FF2B5EF4-FFF2-40B4-BE49-F238E27FC236}">
                  <a16:creationId xmlns:a16="http://schemas.microsoft.com/office/drawing/2014/main" id="{606A0DAE-8644-2549-CF7C-8B8221EFC363}"/>
                </a:ext>
              </a:extLst>
            </p:cNvPr>
            <p:cNvSpPr txBox="1"/>
            <p:nvPr/>
          </p:nvSpPr>
          <p:spPr>
            <a:xfrm>
              <a:off x="7229229" y="5493242"/>
              <a:ext cx="1424406" cy="2694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γ</a:t>
              </a:r>
              <a:r>
                <a:rPr kumimoji="0" lang="en-US" altLang="zh-CN" sz="1200" b="1" i="0" u="none" strike="noStrike" kern="1200" cap="none" spc="0" normalizeH="0" baseline="-25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2</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(511 keV)</a:t>
              </a:r>
              <a:endParaRPr kumimoji="0" lang="zh-CN" altLang="en-US"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8" name="爆炸形: 8 pt  47">
              <a:extLst>
                <a:ext uri="{FF2B5EF4-FFF2-40B4-BE49-F238E27FC236}">
                  <a16:creationId xmlns:a16="http://schemas.microsoft.com/office/drawing/2014/main" id="{19EDAE16-9335-54F4-EA27-BD73A821464D}"/>
                </a:ext>
              </a:extLst>
            </p:cNvPr>
            <p:cNvSpPr/>
            <p:nvPr/>
          </p:nvSpPr>
          <p:spPr>
            <a:xfrm>
              <a:off x="6872345" y="5314998"/>
              <a:ext cx="167055" cy="216023"/>
            </a:xfrm>
            <a:prstGeom prst="irregularSeal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49" name="文本框 48">
              <a:extLst>
                <a:ext uri="{FF2B5EF4-FFF2-40B4-BE49-F238E27FC236}">
                  <a16:creationId xmlns:a16="http://schemas.microsoft.com/office/drawing/2014/main" id="{9D3F5336-E2BA-70DD-A6F5-AD107C1C1AEF}"/>
                </a:ext>
              </a:extLst>
            </p:cNvPr>
            <p:cNvSpPr txBox="1"/>
            <p:nvPr/>
          </p:nvSpPr>
          <p:spPr>
            <a:xfrm>
              <a:off x="7873398" y="4753187"/>
              <a:ext cx="776186"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探测器</a:t>
              </a:r>
            </a:p>
          </p:txBody>
        </p:sp>
        <p:sp>
          <p:nvSpPr>
            <p:cNvPr id="50" name="右大括号 49">
              <a:extLst>
                <a:ext uri="{FF2B5EF4-FFF2-40B4-BE49-F238E27FC236}">
                  <a16:creationId xmlns:a16="http://schemas.microsoft.com/office/drawing/2014/main" id="{DDBFDD43-7CD0-6FFE-B4FD-71126E30B650}"/>
                </a:ext>
              </a:extLst>
            </p:cNvPr>
            <p:cNvSpPr/>
            <p:nvPr/>
          </p:nvSpPr>
          <p:spPr>
            <a:xfrm>
              <a:off x="7823231" y="4730220"/>
              <a:ext cx="100334" cy="22846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grpSp>
        <p:nvGrpSpPr>
          <p:cNvPr id="139" name="组合 138">
            <a:extLst>
              <a:ext uri="{FF2B5EF4-FFF2-40B4-BE49-F238E27FC236}">
                <a16:creationId xmlns:a16="http://schemas.microsoft.com/office/drawing/2014/main" id="{DDD84CAB-2181-FC8C-6ECD-8D68193E263E}"/>
              </a:ext>
            </a:extLst>
          </p:cNvPr>
          <p:cNvGrpSpPr/>
          <p:nvPr/>
        </p:nvGrpSpPr>
        <p:grpSpPr>
          <a:xfrm>
            <a:off x="3282602" y="1364493"/>
            <a:ext cx="3075467" cy="1464979"/>
            <a:chOff x="8794987" y="4765831"/>
            <a:chExt cx="2973958" cy="1416626"/>
          </a:xfrm>
        </p:grpSpPr>
        <p:pic>
          <p:nvPicPr>
            <p:cNvPr id="140" name="图片 139">
              <a:extLst>
                <a:ext uri="{FF2B5EF4-FFF2-40B4-BE49-F238E27FC236}">
                  <a16:creationId xmlns:a16="http://schemas.microsoft.com/office/drawing/2014/main" id="{CABDFCE7-5C19-278E-2CC0-3FFDA5FEDEF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78759" y="4765831"/>
              <a:ext cx="1802651" cy="1416626"/>
            </a:xfrm>
            <a:prstGeom prst="rect">
              <a:avLst/>
            </a:prstGeom>
          </p:spPr>
        </p:pic>
        <p:sp>
          <p:nvSpPr>
            <p:cNvPr id="141" name="右大括号 140">
              <a:extLst>
                <a:ext uri="{FF2B5EF4-FFF2-40B4-BE49-F238E27FC236}">
                  <a16:creationId xmlns:a16="http://schemas.microsoft.com/office/drawing/2014/main" id="{3B0F6438-F97F-4F7D-A517-4267158B6D24}"/>
                </a:ext>
              </a:extLst>
            </p:cNvPr>
            <p:cNvSpPr/>
            <p:nvPr/>
          </p:nvSpPr>
          <p:spPr>
            <a:xfrm>
              <a:off x="10781410" y="4785398"/>
              <a:ext cx="100334" cy="232604"/>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2" name="文本框 141">
              <a:extLst>
                <a:ext uri="{FF2B5EF4-FFF2-40B4-BE49-F238E27FC236}">
                  <a16:creationId xmlns:a16="http://schemas.microsoft.com/office/drawing/2014/main" id="{E25CB191-02FF-C650-7611-9E8BE375A405}"/>
                </a:ext>
              </a:extLst>
            </p:cNvPr>
            <p:cNvSpPr txBox="1"/>
            <p:nvPr/>
          </p:nvSpPr>
          <p:spPr>
            <a:xfrm>
              <a:off x="10881744" y="4793527"/>
              <a:ext cx="716717"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探测器</a:t>
              </a:r>
            </a:p>
          </p:txBody>
        </p:sp>
        <p:sp>
          <p:nvSpPr>
            <p:cNvPr id="143" name="右大括号 142">
              <a:extLst>
                <a:ext uri="{FF2B5EF4-FFF2-40B4-BE49-F238E27FC236}">
                  <a16:creationId xmlns:a16="http://schemas.microsoft.com/office/drawing/2014/main" id="{8227DDFB-F27F-A64C-DEEE-5F22691E3B14}"/>
                </a:ext>
              </a:extLst>
            </p:cNvPr>
            <p:cNvSpPr/>
            <p:nvPr/>
          </p:nvSpPr>
          <p:spPr>
            <a:xfrm>
              <a:off x="10781410" y="5805982"/>
              <a:ext cx="100334" cy="115132"/>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4" name="文本框 143">
              <a:extLst>
                <a:ext uri="{FF2B5EF4-FFF2-40B4-BE49-F238E27FC236}">
                  <a16:creationId xmlns:a16="http://schemas.microsoft.com/office/drawing/2014/main" id="{4C588128-B917-72C0-319E-F4909A78ADB8}"/>
                </a:ext>
              </a:extLst>
            </p:cNvPr>
            <p:cNvSpPr txBox="1"/>
            <p:nvPr/>
          </p:nvSpPr>
          <p:spPr>
            <a:xfrm>
              <a:off x="10876039" y="5765280"/>
              <a:ext cx="722422"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探测器</a:t>
              </a:r>
            </a:p>
          </p:txBody>
        </p:sp>
        <p:grpSp>
          <p:nvGrpSpPr>
            <p:cNvPr id="145" name="组合 1904">
              <a:extLst>
                <a:ext uri="{FF2B5EF4-FFF2-40B4-BE49-F238E27FC236}">
                  <a16:creationId xmlns:a16="http://schemas.microsoft.com/office/drawing/2014/main" id="{83628560-49E0-E44C-4BCB-2FC70EEB58E3}"/>
                </a:ext>
              </a:extLst>
            </p:cNvPr>
            <p:cNvGrpSpPr>
              <a:grpSpLocks/>
            </p:cNvGrpSpPr>
            <p:nvPr/>
          </p:nvGrpSpPr>
          <p:grpSpPr bwMode="auto">
            <a:xfrm rot="13725720" flipH="1">
              <a:off x="9643490" y="4946913"/>
              <a:ext cx="22457" cy="700157"/>
              <a:chOff x="10464520" y="7587099"/>
              <a:chExt cx="117936" cy="4474980"/>
            </a:xfrm>
          </p:grpSpPr>
          <p:cxnSp>
            <p:nvCxnSpPr>
              <p:cNvPr id="194" name="连接符: 曲线 193">
                <a:extLst>
                  <a:ext uri="{FF2B5EF4-FFF2-40B4-BE49-F238E27FC236}">
                    <a16:creationId xmlns:a16="http://schemas.microsoft.com/office/drawing/2014/main" id="{8EACFD40-4E49-47FC-A38F-8C4A8020D234}"/>
                  </a:ext>
                </a:extLst>
              </p:cNvPr>
              <p:cNvCxnSpPr/>
              <p:nvPr/>
            </p:nvCxnSpPr>
            <p:spPr>
              <a:xfrm rot="5400000">
                <a:off x="10469318" y="9683190"/>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5" name="连接符: 曲线 194">
                <a:extLst>
                  <a:ext uri="{FF2B5EF4-FFF2-40B4-BE49-F238E27FC236}">
                    <a16:creationId xmlns:a16="http://schemas.microsoft.com/office/drawing/2014/main" id="{64C83E0C-55D1-4C4B-49A8-1DCF439E7502}"/>
                  </a:ext>
                </a:extLst>
              </p:cNvPr>
              <p:cNvCxnSpPr/>
              <p:nvPr/>
            </p:nvCxnSpPr>
            <p:spPr>
              <a:xfrm rot="5400000" flipV="1">
                <a:off x="10471674" y="978917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6" name="连接符: 曲线 195">
                <a:extLst>
                  <a:ext uri="{FF2B5EF4-FFF2-40B4-BE49-F238E27FC236}">
                    <a16:creationId xmlns:a16="http://schemas.microsoft.com/office/drawing/2014/main" id="{6E29358B-0D74-D271-00E0-B8DA02BC70E0}"/>
                  </a:ext>
                </a:extLst>
              </p:cNvPr>
              <p:cNvCxnSpPr/>
              <p:nvPr/>
            </p:nvCxnSpPr>
            <p:spPr>
              <a:xfrm rot="5400000">
                <a:off x="10469316" y="989516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7" name="连接符: 曲线 196">
                <a:extLst>
                  <a:ext uri="{FF2B5EF4-FFF2-40B4-BE49-F238E27FC236}">
                    <a16:creationId xmlns:a16="http://schemas.microsoft.com/office/drawing/2014/main" id="{AFD1DCF6-455E-34E6-23FE-09D66E5D8B0C}"/>
                  </a:ext>
                </a:extLst>
              </p:cNvPr>
              <p:cNvCxnSpPr/>
              <p:nvPr/>
            </p:nvCxnSpPr>
            <p:spPr>
              <a:xfrm rot="5400000" flipV="1">
                <a:off x="10471674" y="999644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8" name="连接符: 曲线 197">
                <a:extLst>
                  <a:ext uri="{FF2B5EF4-FFF2-40B4-BE49-F238E27FC236}">
                    <a16:creationId xmlns:a16="http://schemas.microsoft.com/office/drawing/2014/main" id="{C3DAB993-D600-C1D7-C864-E1EBF4AD2800}"/>
                  </a:ext>
                </a:extLst>
              </p:cNvPr>
              <p:cNvCxnSpPr/>
              <p:nvPr/>
            </p:nvCxnSpPr>
            <p:spPr>
              <a:xfrm rot="5400000">
                <a:off x="10469316" y="101024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9" name="连接符: 曲线 198">
                <a:extLst>
                  <a:ext uri="{FF2B5EF4-FFF2-40B4-BE49-F238E27FC236}">
                    <a16:creationId xmlns:a16="http://schemas.microsoft.com/office/drawing/2014/main" id="{11C90F19-0A97-D823-862A-75009DF0C172}"/>
                  </a:ext>
                </a:extLst>
              </p:cNvPr>
              <p:cNvCxnSpPr/>
              <p:nvPr/>
            </p:nvCxnSpPr>
            <p:spPr>
              <a:xfrm rot="5400000" flipV="1">
                <a:off x="10471674" y="10208411"/>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0" name="连接符: 曲线 199">
                <a:extLst>
                  <a:ext uri="{FF2B5EF4-FFF2-40B4-BE49-F238E27FC236}">
                    <a16:creationId xmlns:a16="http://schemas.microsoft.com/office/drawing/2014/main" id="{F38BB3A4-A62D-90C7-8122-77861A4231E3}"/>
                  </a:ext>
                </a:extLst>
              </p:cNvPr>
              <p:cNvCxnSpPr/>
              <p:nvPr/>
            </p:nvCxnSpPr>
            <p:spPr>
              <a:xfrm rot="5400000">
                <a:off x="10469318" y="10314398"/>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1" name="连接符: 曲线 200">
                <a:extLst>
                  <a:ext uri="{FF2B5EF4-FFF2-40B4-BE49-F238E27FC236}">
                    <a16:creationId xmlns:a16="http://schemas.microsoft.com/office/drawing/2014/main" id="{D3E974CA-A942-7884-328F-AA4F3BFAC1DB}"/>
                  </a:ext>
                </a:extLst>
              </p:cNvPr>
              <p:cNvCxnSpPr/>
              <p:nvPr/>
            </p:nvCxnSpPr>
            <p:spPr>
              <a:xfrm rot="5400000" flipV="1">
                <a:off x="10471674" y="1042038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2" name="连接符: 曲线 201">
                <a:extLst>
                  <a:ext uri="{FF2B5EF4-FFF2-40B4-BE49-F238E27FC236}">
                    <a16:creationId xmlns:a16="http://schemas.microsoft.com/office/drawing/2014/main" id="{0DA527F0-122C-86BF-954A-DEABB6148BE5}"/>
                  </a:ext>
                </a:extLst>
              </p:cNvPr>
              <p:cNvCxnSpPr/>
              <p:nvPr/>
            </p:nvCxnSpPr>
            <p:spPr>
              <a:xfrm rot="5400000">
                <a:off x="10471674" y="105240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3" name="连接符: 曲线 202">
                <a:extLst>
                  <a:ext uri="{FF2B5EF4-FFF2-40B4-BE49-F238E27FC236}">
                    <a16:creationId xmlns:a16="http://schemas.microsoft.com/office/drawing/2014/main" id="{DA6D4776-6AF2-5661-B185-D1C8D4B0A37F}"/>
                  </a:ext>
                </a:extLst>
              </p:cNvPr>
              <p:cNvCxnSpPr/>
              <p:nvPr/>
            </p:nvCxnSpPr>
            <p:spPr>
              <a:xfrm rot="5400000" flipV="1">
                <a:off x="10469316" y="10630000"/>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4" name="连接符: 曲线 203">
                <a:extLst>
                  <a:ext uri="{FF2B5EF4-FFF2-40B4-BE49-F238E27FC236}">
                    <a16:creationId xmlns:a16="http://schemas.microsoft.com/office/drawing/2014/main" id="{21D0193E-B219-52E6-5151-DB9693A423D2}"/>
                  </a:ext>
                </a:extLst>
              </p:cNvPr>
              <p:cNvCxnSpPr/>
              <p:nvPr/>
            </p:nvCxnSpPr>
            <p:spPr>
              <a:xfrm rot="5400000">
                <a:off x="10471674" y="1073598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5" name="连接符: 曲线 204">
                <a:extLst>
                  <a:ext uri="{FF2B5EF4-FFF2-40B4-BE49-F238E27FC236}">
                    <a16:creationId xmlns:a16="http://schemas.microsoft.com/office/drawing/2014/main" id="{792C75A5-A22D-D854-059B-8F6EF6210FEF}"/>
                  </a:ext>
                </a:extLst>
              </p:cNvPr>
              <p:cNvCxnSpPr/>
              <p:nvPr/>
            </p:nvCxnSpPr>
            <p:spPr>
              <a:xfrm rot="5400000" flipV="1">
                <a:off x="10469316" y="1083726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6" name="连接符: 曲线 205">
                <a:extLst>
                  <a:ext uri="{FF2B5EF4-FFF2-40B4-BE49-F238E27FC236}">
                    <a16:creationId xmlns:a16="http://schemas.microsoft.com/office/drawing/2014/main" id="{2DE06882-2486-9B21-1934-D331C7474214}"/>
                  </a:ext>
                </a:extLst>
              </p:cNvPr>
              <p:cNvCxnSpPr/>
              <p:nvPr/>
            </p:nvCxnSpPr>
            <p:spPr>
              <a:xfrm rot="5400000">
                <a:off x="10471674" y="109432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7" name="连接符: 曲线 206">
                <a:extLst>
                  <a:ext uri="{FF2B5EF4-FFF2-40B4-BE49-F238E27FC236}">
                    <a16:creationId xmlns:a16="http://schemas.microsoft.com/office/drawing/2014/main" id="{15F54DF8-CB47-7E50-4A3E-9DF0ADB9AECE}"/>
                  </a:ext>
                </a:extLst>
              </p:cNvPr>
              <p:cNvCxnSpPr/>
              <p:nvPr/>
            </p:nvCxnSpPr>
            <p:spPr>
              <a:xfrm rot="5400000" flipV="1">
                <a:off x="10469318" y="110492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8" name="连接符: 曲线 207">
                <a:extLst>
                  <a:ext uri="{FF2B5EF4-FFF2-40B4-BE49-F238E27FC236}">
                    <a16:creationId xmlns:a16="http://schemas.microsoft.com/office/drawing/2014/main" id="{F180138A-987B-1F78-8FFE-9139893919AF}"/>
                  </a:ext>
                </a:extLst>
              </p:cNvPr>
              <p:cNvCxnSpPr/>
              <p:nvPr/>
            </p:nvCxnSpPr>
            <p:spPr>
              <a:xfrm rot="5400000">
                <a:off x="10471674" y="1115522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9" name="连接符: 曲线 208">
                <a:extLst>
                  <a:ext uri="{FF2B5EF4-FFF2-40B4-BE49-F238E27FC236}">
                    <a16:creationId xmlns:a16="http://schemas.microsoft.com/office/drawing/2014/main" id="{1A385F75-0F9D-808D-6078-3A40E3F97A49}"/>
                  </a:ext>
                </a:extLst>
              </p:cNvPr>
              <p:cNvCxnSpPr/>
              <p:nvPr/>
            </p:nvCxnSpPr>
            <p:spPr>
              <a:xfrm rot="5400000" flipV="1">
                <a:off x="10469316" y="11261208"/>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0" name="连接符: 曲线 209">
                <a:extLst>
                  <a:ext uri="{FF2B5EF4-FFF2-40B4-BE49-F238E27FC236}">
                    <a16:creationId xmlns:a16="http://schemas.microsoft.com/office/drawing/2014/main" id="{FDCAD999-F66B-3B9A-87E5-4E705EA6EF43}"/>
                  </a:ext>
                </a:extLst>
              </p:cNvPr>
              <p:cNvCxnSpPr/>
              <p:nvPr/>
            </p:nvCxnSpPr>
            <p:spPr>
              <a:xfrm rot="5400000">
                <a:off x="10469318" y="7996829"/>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1" name="连接符: 曲线 210">
                <a:extLst>
                  <a:ext uri="{FF2B5EF4-FFF2-40B4-BE49-F238E27FC236}">
                    <a16:creationId xmlns:a16="http://schemas.microsoft.com/office/drawing/2014/main" id="{A717764D-1610-21EC-AF9F-112F77A75D31}"/>
                  </a:ext>
                </a:extLst>
              </p:cNvPr>
              <p:cNvCxnSpPr/>
              <p:nvPr/>
            </p:nvCxnSpPr>
            <p:spPr>
              <a:xfrm rot="5400000" flipV="1">
                <a:off x="10471674" y="81028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2" name="连接符: 曲线 211">
                <a:extLst>
                  <a:ext uri="{FF2B5EF4-FFF2-40B4-BE49-F238E27FC236}">
                    <a16:creationId xmlns:a16="http://schemas.microsoft.com/office/drawing/2014/main" id="{8BD9D5A8-B636-CF59-4457-59B823B846AD}"/>
                  </a:ext>
                </a:extLst>
              </p:cNvPr>
              <p:cNvCxnSpPr/>
              <p:nvPr/>
            </p:nvCxnSpPr>
            <p:spPr>
              <a:xfrm rot="5400000">
                <a:off x="10469316" y="820880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3" name="连接符: 曲线 212">
                <a:extLst>
                  <a:ext uri="{FF2B5EF4-FFF2-40B4-BE49-F238E27FC236}">
                    <a16:creationId xmlns:a16="http://schemas.microsoft.com/office/drawing/2014/main" id="{7AFDFB4C-37A5-6D56-21B4-16C637838D69}"/>
                  </a:ext>
                </a:extLst>
              </p:cNvPr>
              <p:cNvCxnSpPr/>
              <p:nvPr/>
            </p:nvCxnSpPr>
            <p:spPr>
              <a:xfrm rot="5400000" flipV="1">
                <a:off x="10471674" y="831007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4" name="连接符: 曲线 213">
                <a:extLst>
                  <a:ext uri="{FF2B5EF4-FFF2-40B4-BE49-F238E27FC236}">
                    <a16:creationId xmlns:a16="http://schemas.microsoft.com/office/drawing/2014/main" id="{0EBC01D4-CC7F-F7B1-774E-E18F98F4FEBB}"/>
                  </a:ext>
                </a:extLst>
              </p:cNvPr>
              <p:cNvCxnSpPr/>
              <p:nvPr/>
            </p:nvCxnSpPr>
            <p:spPr>
              <a:xfrm rot="5400000">
                <a:off x="10469316" y="8416063"/>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5" name="连接符: 曲线 214">
                <a:extLst>
                  <a:ext uri="{FF2B5EF4-FFF2-40B4-BE49-F238E27FC236}">
                    <a16:creationId xmlns:a16="http://schemas.microsoft.com/office/drawing/2014/main" id="{9B1BD2D5-88B2-E8A2-CD6C-AE57EC6FFDB0}"/>
                  </a:ext>
                </a:extLst>
              </p:cNvPr>
              <p:cNvCxnSpPr/>
              <p:nvPr/>
            </p:nvCxnSpPr>
            <p:spPr>
              <a:xfrm rot="5400000" flipV="1">
                <a:off x="10471674" y="85220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6" name="连接符: 曲线 215">
                <a:extLst>
                  <a:ext uri="{FF2B5EF4-FFF2-40B4-BE49-F238E27FC236}">
                    <a16:creationId xmlns:a16="http://schemas.microsoft.com/office/drawing/2014/main" id="{A60EB0D3-0B10-678A-4001-492CF1014BF0}"/>
                  </a:ext>
                </a:extLst>
              </p:cNvPr>
              <p:cNvCxnSpPr/>
              <p:nvPr/>
            </p:nvCxnSpPr>
            <p:spPr>
              <a:xfrm rot="5400000">
                <a:off x="10469318" y="86280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7" name="连接符: 曲线 216">
                <a:extLst>
                  <a:ext uri="{FF2B5EF4-FFF2-40B4-BE49-F238E27FC236}">
                    <a16:creationId xmlns:a16="http://schemas.microsoft.com/office/drawing/2014/main" id="{70092D92-B2F6-D71C-05BE-FCB704758DB1}"/>
                  </a:ext>
                </a:extLst>
              </p:cNvPr>
              <p:cNvCxnSpPr/>
              <p:nvPr/>
            </p:nvCxnSpPr>
            <p:spPr>
              <a:xfrm rot="5400000" flipV="1">
                <a:off x="10469316" y="873637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8" name="连接符: 曲线 217">
                <a:extLst>
                  <a:ext uri="{FF2B5EF4-FFF2-40B4-BE49-F238E27FC236}">
                    <a16:creationId xmlns:a16="http://schemas.microsoft.com/office/drawing/2014/main" id="{22056A88-E83B-02E0-B164-3F01DC81CF95}"/>
                  </a:ext>
                </a:extLst>
              </p:cNvPr>
              <p:cNvCxnSpPr/>
              <p:nvPr/>
            </p:nvCxnSpPr>
            <p:spPr>
              <a:xfrm rot="5400000">
                <a:off x="10471674" y="883765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9" name="连接符: 曲线 218">
                <a:extLst>
                  <a:ext uri="{FF2B5EF4-FFF2-40B4-BE49-F238E27FC236}">
                    <a16:creationId xmlns:a16="http://schemas.microsoft.com/office/drawing/2014/main" id="{ADD115A7-6A05-2E70-C7C3-872AC89D1463}"/>
                  </a:ext>
                </a:extLst>
              </p:cNvPr>
              <p:cNvCxnSpPr/>
              <p:nvPr/>
            </p:nvCxnSpPr>
            <p:spPr>
              <a:xfrm rot="5400000" flipV="1">
                <a:off x="10469316" y="8943639"/>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0" name="连接符: 曲线 219">
                <a:extLst>
                  <a:ext uri="{FF2B5EF4-FFF2-40B4-BE49-F238E27FC236}">
                    <a16:creationId xmlns:a16="http://schemas.microsoft.com/office/drawing/2014/main" id="{DF80DD08-2310-B911-E7F7-939286205C74}"/>
                  </a:ext>
                </a:extLst>
              </p:cNvPr>
              <p:cNvCxnSpPr/>
              <p:nvPr/>
            </p:nvCxnSpPr>
            <p:spPr>
              <a:xfrm rot="5400000">
                <a:off x="10471674" y="904962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1" name="连接符: 曲线 220">
                <a:extLst>
                  <a:ext uri="{FF2B5EF4-FFF2-40B4-BE49-F238E27FC236}">
                    <a16:creationId xmlns:a16="http://schemas.microsoft.com/office/drawing/2014/main" id="{46DDD006-F123-E308-301E-08328FE1E970}"/>
                  </a:ext>
                </a:extLst>
              </p:cNvPr>
              <p:cNvCxnSpPr/>
              <p:nvPr/>
            </p:nvCxnSpPr>
            <p:spPr>
              <a:xfrm rot="5400000" flipV="1">
                <a:off x="10469316" y="915090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2" name="连接符: 曲线 221">
                <a:extLst>
                  <a:ext uri="{FF2B5EF4-FFF2-40B4-BE49-F238E27FC236}">
                    <a16:creationId xmlns:a16="http://schemas.microsoft.com/office/drawing/2014/main" id="{F65F2764-B8D2-82F1-BA98-03FD8139CC5D}"/>
                  </a:ext>
                </a:extLst>
              </p:cNvPr>
              <p:cNvCxnSpPr/>
              <p:nvPr/>
            </p:nvCxnSpPr>
            <p:spPr>
              <a:xfrm rot="5400000">
                <a:off x="10471674" y="925688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3" name="连接符: 曲线 222">
                <a:extLst>
                  <a:ext uri="{FF2B5EF4-FFF2-40B4-BE49-F238E27FC236}">
                    <a16:creationId xmlns:a16="http://schemas.microsoft.com/office/drawing/2014/main" id="{683FDE06-E15D-1A91-3AD6-DFE39FF01F73}"/>
                  </a:ext>
                </a:extLst>
              </p:cNvPr>
              <p:cNvCxnSpPr/>
              <p:nvPr/>
            </p:nvCxnSpPr>
            <p:spPr>
              <a:xfrm rot="5400000" flipV="1">
                <a:off x="10469318" y="9362876"/>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4" name="连接符: 曲线 223">
                <a:extLst>
                  <a:ext uri="{FF2B5EF4-FFF2-40B4-BE49-F238E27FC236}">
                    <a16:creationId xmlns:a16="http://schemas.microsoft.com/office/drawing/2014/main" id="{532DA5E4-FEB7-07A4-FE99-B7C1951E4E85}"/>
                  </a:ext>
                </a:extLst>
              </p:cNvPr>
              <p:cNvCxnSpPr/>
              <p:nvPr/>
            </p:nvCxnSpPr>
            <p:spPr>
              <a:xfrm rot="5400000">
                <a:off x="10471674" y="9468863"/>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5" name="连接符: 曲线 224">
                <a:extLst>
                  <a:ext uri="{FF2B5EF4-FFF2-40B4-BE49-F238E27FC236}">
                    <a16:creationId xmlns:a16="http://schemas.microsoft.com/office/drawing/2014/main" id="{B97D9504-62E2-63A3-67D2-5D4C86457833}"/>
                  </a:ext>
                </a:extLst>
              </p:cNvPr>
              <p:cNvCxnSpPr/>
              <p:nvPr/>
            </p:nvCxnSpPr>
            <p:spPr>
              <a:xfrm rot="5400000" flipV="1">
                <a:off x="10469316" y="957484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6" name="直接箭头连接符 225">
                <a:extLst>
                  <a:ext uri="{FF2B5EF4-FFF2-40B4-BE49-F238E27FC236}">
                    <a16:creationId xmlns:a16="http://schemas.microsoft.com/office/drawing/2014/main" id="{B028EAAF-D055-8F96-C95B-4BF695329E58}"/>
                  </a:ext>
                </a:extLst>
              </p:cNvPr>
              <p:cNvCxnSpPr/>
              <p:nvPr/>
            </p:nvCxnSpPr>
            <p:spPr>
              <a:xfrm rot="5400000">
                <a:off x="10445851" y="11925475"/>
                <a:ext cx="273209" cy="0"/>
              </a:xfrm>
              <a:prstGeom prst="straightConnector1">
                <a:avLst/>
              </a:prstGeom>
              <a:ln w="38100">
                <a:solidFill>
                  <a:srgbClr val="C55A1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7" name="连接符: 曲线 226">
                <a:extLst>
                  <a:ext uri="{FF2B5EF4-FFF2-40B4-BE49-F238E27FC236}">
                    <a16:creationId xmlns:a16="http://schemas.microsoft.com/office/drawing/2014/main" id="{3AD3062D-7B1C-709A-EB54-47A44C791296}"/>
                  </a:ext>
                </a:extLst>
              </p:cNvPr>
              <p:cNvCxnSpPr/>
              <p:nvPr/>
            </p:nvCxnSpPr>
            <p:spPr>
              <a:xfrm rot="5400000">
                <a:off x="10469318" y="11369551"/>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8" name="连接符: 曲线 227">
                <a:extLst>
                  <a:ext uri="{FF2B5EF4-FFF2-40B4-BE49-F238E27FC236}">
                    <a16:creationId xmlns:a16="http://schemas.microsoft.com/office/drawing/2014/main" id="{52846628-B97A-5C46-B8F7-BD61D610135B}"/>
                  </a:ext>
                </a:extLst>
              </p:cNvPr>
              <p:cNvCxnSpPr/>
              <p:nvPr/>
            </p:nvCxnSpPr>
            <p:spPr>
              <a:xfrm rot="5400000" flipV="1">
                <a:off x="10471674" y="11475538"/>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9" name="连接符: 曲线 228">
                <a:extLst>
                  <a:ext uri="{FF2B5EF4-FFF2-40B4-BE49-F238E27FC236}">
                    <a16:creationId xmlns:a16="http://schemas.microsoft.com/office/drawing/2014/main" id="{58B7A3F7-2AC9-CBFB-F010-6C3B3F6EF6D1}"/>
                  </a:ext>
                </a:extLst>
              </p:cNvPr>
              <p:cNvCxnSpPr/>
              <p:nvPr/>
            </p:nvCxnSpPr>
            <p:spPr>
              <a:xfrm rot="5400000">
                <a:off x="10469316" y="1158152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0" name="连接符: 曲线 229">
                <a:extLst>
                  <a:ext uri="{FF2B5EF4-FFF2-40B4-BE49-F238E27FC236}">
                    <a16:creationId xmlns:a16="http://schemas.microsoft.com/office/drawing/2014/main" id="{291C73BA-845D-43DF-C1EF-6EB2D6A16A13}"/>
                  </a:ext>
                </a:extLst>
              </p:cNvPr>
              <p:cNvCxnSpPr/>
              <p:nvPr/>
            </p:nvCxnSpPr>
            <p:spPr>
              <a:xfrm rot="5400000" flipV="1">
                <a:off x="10471674" y="1168750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1" name="连接符: 曲线 230">
                <a:extLst>
                  <a:ext uri="{FF2B5EF4-FFF2-40B4-BE49-F238E27FC236}">
                    <a16:creationId xmlns:a16="http://schemas.microsoft.com/office/drawing/2014/main" id="{0BB10DC6-B105-62E9-52E3-077E7FA47FBB}"/>
                  </a:ext>
                </a:extLst>
              </p:cNvPr>
              <p:cNvCxnSpPr/>
              <p:nvPr/>
            </p:nvCxnSpPr>
            <p:spPr>
              <a:xfrm rot="5400000">
                <a:off x="10469318" y="7582305"/>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2" name="连接符: 曲线 231">
                <a:extLst>
                  <a:ext uri="{FF2B5EF4-FFF2-40B4-BE49-F238E27FC236}">
                    <a16:creationId xmlns:a16="http://schemas.microsoft.com/office/drawing/2014/main" id="{F4DC34D4-C479-38EC-AF1F-B7B632CEA8FB}"/>
                  </a:ext>
                </a:extLst>
              </p:cNvPr>
              <p:cNvCxnSpPr/>
              <p:nvPr/>
            </p:nvCxnSpPr>
            <p:spPr>
              <a:xfrm rot="5400000" flipV="1">
                <a:off x="10469316" y="76812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3" name="连接符: 曲线 232">
                <a:extLst>
                  <a:ext uri="{FF2B5EF4-FFF2-40B4-BE49-F238E27FC236}">
                    <a16:creationId xmlns:a16="http://schemas.microsoft.com/office/drawing/2014/main" id="{30BDC8AF-2E05-5E3B-CA3C-DDF1176FF6BB}"/>
                  </a:ext>
                </a:extLst>
              </p:cNvPr>
              <p:cNvCxnSpPr/>
              <p:nvPr/>
            </p:nvCxnSpPr>
            <p:spPr>
              <a:xfrm rot="5400000">
                <a:off x="10469318" y="778956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4" name="连接符: 曲线 233">
                <a:extLst>
                  <a:ext uri="{FF2B5EF4-FFF2-40B4-BE49-F238E27FC236}">
                    <a16:creationId xmlns:a16="http://schemas.microsoft.com/office/drawing/2014/main" id="{AA3F9E1F-F46A-F069-D84A-8AD7ABAE290D}"/>
                  </a:ext>
                </a:extLst>
              </p:cNvPr>
              <p:cNvCxnSpPr/>
              <p:nvPr/>
            </p:nvCxnSpPr>
            <p:spPr>
              <a:xfrm rot="5400000" flipV="1">
                <a:off x="10471674" y="789555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grpSp>
        <p:sp>
          <p:nvSpPr>
            <p:cNvPr id="146" name="文本框 145">
              <a:extLst>
                <a:ext uri="{FF2B5EF4-FFF2-40B4-BE49-F238E27FC236}">
                  <a16:creationId xmlns:a16="http://schemas.microsoft.com/office/drawing/2014/main" id="{3A706290-D6E8-A065-31DA-788C5D0813D7}"/>
                </a:ext>
              </a:extLst>
            </p:cNvPr>
            <p:cNvSpPr txBox="1"/>
            <p:nvPr/>
          </p:nvSpPr>
          <p:spPr>
            <a:xfrm>
              <a:off x="8794987" y="5359536"/>
              <a:ext cx="1107021" cy="3273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99m</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Tc</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7" name="文本框 146">
              <a:extLst>
                <a:ext uri="{FF2B5EF4-FFF2-40B4-BE49-F238E27FC236}">
                  <a16:creationId xmlns:a16="http://schemas.microsoft.com/office/drawing/2014/main" id="{FE7B56B3-C94C-CA7A-AF0A-446B3821CE40}"/>
                </a:ext>
              </a:extLst>
            </p:cNvPr>
            <p:cNvSpPr txBox="1"/>
            <p:nvPr/>
          </p:nvSpPr>
          <p:spPr>
            <a:xfrm>
              <a:off x="8955479" y="5127329"/>
              <a:ext cx="1305380"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γ (140 keV)</a:t>
              </a:r>
              <a:endParaRPr kumimoji="0" lang="zh-CN" altLang="en-US"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48" name="文本框 147">
              <a:extLst>
                <a:ext uri="{FF2B5EF4-FFF2-40B4-BE49-F238E27FC236}">
                  <a16:creationId xmlns:a16="http://schemas.microsoft.com/office/drawing/2014/main" id="{FE4F31FE-A114-CC7A-0C29-C827EB4BFFF5}"/>
                </a:ext>
              </a:extLst>
            </p:cNvPr>
            <p:cNvSpPr txBox="1"/>
            <p:nvPr/>
          </p:nvSpPr>
          <p:spPr>
            <a:xfrm>
              <a:off x="9855278" y="5092988"/>
              <a:ext cx="1913667"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0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被准直器阻挡</a:t>
              </a:r>
            </a:p>
          </p:txBody>
        </p:sp>
        <p:grpSp>
          <p:nvGrpSpPr>
            <p:cNvPr id="149" name="组合 1904">
              <a:extLst>
                <a:ext uri="{FF2B5EF4-FFF2-40B4-BE49-F238E27FC236}">
                  <a16:creationId xmlns:a16="http://schemas.microsoft.com/office/drawing/2014/main" id="{52816462-18CD-F24C-EBB9-0F57356C5C5E}"/>
                </a:ext>
              </a:extLst>
            </p:cNvPr>
            <p:cNvGrpSpPr>
              <a:grpSpLocks/>
            </p:cNvGrpSpPr>
            <p:nvPr/>
          </p:nvGrpSpPr>
          <p:grpSpPr bwMode="auto">
            <a:xfrm>
              <a:off x="10282217" y="5459646"/>
              <a:ext cx="22457" cy="617622"/>
              <a:chOff x="10464520" y="7587099"/>
              <a:chExt cx="117936" cy="4474980"/>
            </a:xfrm>
          </p:grpSpPr>
          <p:cxnSp>
            <p:nvCxnSpPr>
              <p:cNvPr id="153" name="连接符: 曲线 152">
                <a:extLst>
                  <a:ext uri="{FF2B5EF4-FFF2-40B4-BE49-F238E27FC236}">
                    <a16:creationId xmlns:a16="http://schemas.microsoft.com/office/drawing/2014/main" id="{C324A8A3-6381-3248-0A67-1573D8A93763}"/>
                  </a:ext>
                </a:extLst>
              </p:cNvPr>
              <p:cNvCxnSpPr/>
              <p:nvPr/>
            </p:nvCxnSpPr>
            <p:spPr>
              <a:xfrm rot="5400000">
                <a:off x="10469318" y="9683190"/>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4" name="连接符: 曲线 153">
                <a:extLst>
                  <a:ext uri="{FF2B5EF4-FFF2-40B4-BE49-F238E27FC236}">
                    <a16:creationId xmlns:a16="http://schemas.microsoft.com/office/drawing/2014/main" id="{CF88A442-3457-2F42-4B84-9907E78601C4}"/>
                  </a:ext>
                </a:extLst>
              </p:cNvPr>
              <p:cNvCxnSpPr/>
              <p:nvPr/>
            </p:nvCxnSpPr>
            <p:spPr>
              <a:xfrm rot="5400000" flipV="1">
                <a:off x="10471674" y="9789177"/>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5" name="连接符: 曲线 154">
                <a:extLst>
                  <a:ext uri="{FF2B5EF4-FFF2-40B4-BE49-F238E27FC236}">
                    <a16:creationId xmlns:a16="http://schemas.microsoft.com/office/drawing/2014/main" id="{7D7F620B-F00E-70D7-6533-A4C1D62872EE}"/>
                  </a:ext>
                </a:extLst>
              </p:cNvPr>
              <p:cNvCxnSpPr/>
              <p:nvPr/>
            </p:nvCxnSpPr>
            <p:spPr>
              <a:xfrm rot="5400000">
                <a:off x="10469316" y="9895161"/>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6" name="连接符: 曲线 155">
                <a:extLst>
                  <a:ext uri="{FF2B5EF4-FFF2-40B4-BE49-F238E27FC236}">
                    <a16:creationId xmlns:a16="http://schemas.microsoft.com/office/drawing/2014/main" id="{126728C9-E6D1-0FFE-F2E2-28FE9519DB5A}"/>
                  </a:ext>
                </a:extLst>
              </p:cNvPr>
              <p:cNvCxnSpPr/>
              <p:nvPr/>
            </p:nvCxnSpPr>
            <p:spPr>
              <a:xfrm rot="5400000" flipV="1">
                <a:off x="10471674" y="999644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7" name="连接符: 曲线 156">
                <a:extLst>
                  <a:ext uri="{FF2B5EF4-FFF2-40B4-BE49-F238E27FC236}">
                    <a16:creationId xmlns:a16="http://schemas.microsoft.com/office/drawing/2014/main" id="{1FFBDBF8-968C-6C08-F6CF-1D140B132010}"/>
                  </a:ext>
                </a:extLst>
              </p:cNvPr>
              <p:cNvCxnSpPr/>
              <p:nvPr/>
            </p:nvCxnSpPr>
            <p:spPr>
              <a:xfrm rot="5400000">
                <a:off x="10469316" y="10102424"/>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8" name="连接符: 曲线 157">
                <a:extLst>
                  <a:ext uri="{FF2B5EF4-FFF2-40B4-BE49-F238E27FC236}">
                    <a16:creationId xmlns:a16="http://schemas.microsoft.com/office/drawing/2014/main" id="{6A226A10-AFC0-394A-4B29-F92A661AC6AF}"/>
                  </a:ext>
                </a:extLst>
              </p:cNvPr>
              <p:cNvCxnSpPr/>
              <p:nvPr/>
            </p:nvCxnSpPr>
            <p:spPr>
              <a:xfrm rot="5400000" flipV="1">
                <a:off x="10471674" y="10208411"/>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59" name="连接符: 曲线 158">
                <a:extLst>
                  <a:ext uri="{FF2B5EF4-FFF2-40B4-BE49-F238E27FC236}">
                    <a16:creationId xmlns:a16="http://schemas.microsoft.com/office/drawing/2014/main" id="{A8126355-14A0-86CC-23AF-FBC2922840BC}"/>
                  </a:ext>
                </a:extLst>
              </p:cNvPr>
              <p:cNvCxnSpPr/>
              <p:nvPr/>
            </p:nvCxnSpPr>
            <p:spPr>
              <a:xfrm rot="5400000">
                <a:off x="10469318" y="10314398"/>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0" name="连接符: 曲线 159">
                <a:extLst>
                  <a:ext uri="{FF2B5EF4-FFF2-40B4-BE49-F238E27FC236}">
                    <a16:creationId xmlns:a16="http://schemas.microsoft.com/office/drawing/2014/main" id="{392BD965-84A1-8C1B-BF58-F78C6EE83A9B}"/>
                  </a:ext>
                </a:extLst>
              </p:cNvPr>
              <p:cNvCxnSpPr/>
              <p:nvPr/>
            </p:nvCxnSpPr>
            <p:spPr>
              <a:xfrm rot="5400000" flipV="1">
                <a:off x="10471674" y="10420385"/>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1" name="连接符: 曲线 160">
                <a:extLst>
                  <a:ext uri="{FF2B5EF4-FFF2-40B4-BE49-F238E27FC236}">
                    <a16:creationId xmlns:a16="http://schemas.microsoft.com/office/drawing/2014/main" id="{84621595-55D2-0017-8D0F-0C341206DF0C}"/>
                  </a:ext>
                </a:extLst>
              </p:cNvPr>
              <p:cNvCxnSpPr/>
              <p:nvPr/>
            </p:nvCxnSpPr>
            <p:spPr>
              <a:xfrm rot="5400000">
                <a:off x="10471674" y="1052401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2" name="连接符: 曲线 161">
                <a:extLst>
                  <a:ext uri="{FF2B5EF4-FFF2-40B4-BE49-F238E27FC236}">
                    <a16:creationId xmlns:a16="http://schemas.microsoft.com/office/drawing/2014/main" id="{C291832C-0871-A157-558D-C6FE3E31EE79}"/>
                  </a:ext>
                </a:extLst>
              </p:cNvPr>
              <p:cNvCxnSpPr/>
              <p:nvPr/>
            </p:nvCxnSpPr>
            <p:spPr>
              <a:xfrm rot="5400000" flipV="1">
                <a:off x="10469316" y="10630000"/>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3" name="连接符: 曲线 162">
                <a:extLst>
                  <a:ext uri="{FF2B5EF4-FFF2-40B4-BE49-F238E27FC236}">
                    <a16:creationId xmlns:a16="http://schemas.microsoft.com/office/drawing/2014/main" id="{6FB70D86-7692-070A-EFA3-FC7B30A0B47E}"/>
                  </a:ext>
                </a:extLst>
              </p:cNvPr>
              <p:cNvCxnSpPr/>
              <p:nvPr/>
            </p:nvCxnSpPr>
            <p:spPr>
              <a:xfrm rot="5400000">
                <a:off x="10471674" y="10735987"/>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4" name="连接符: 曲线 163">
                <a:extLst>
                  <a:ext uri="{FF2B5EF4-FFF2-40B4-BE49-F238E27FC236}">
                    <a16:creationId xmlns:a16="http://schemas.microsoft.com/office/drawing/2014/main" id="{32524119-7DA5-07FF-3572-F9DCE8C2A20E}"/>
                  </a:ext>
                </a:extLst>
              </p:cNvPr>
              <p:cNvCxnSpPr/>
              <p:nvPr/>
            </p:nvCxnSpPr>
            <p:spPr>
              <a:xfrm rot="5400000" flipV="1">
                <a:off x="10469316" y="1083726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5" name="连接符: 曲线 164">
                <a:extLst>
                  <a:ext uri="{FF2B5EF4-FFF2-40B4-BE49-F238E27FC236}">
                    <a16:creationId xmlns:a16="http://schemas.microsoft.com/office/drawing/2014/main" id="{CC2ADFAB-41A2-3C9D-3D46-D070BA87DF9C}"/>
                  </a:ext>
                </a:extLst>
              </p:cNvPr>
              <p:cNvCxnSpPr/>
              <p:nvPr/>
            </p:nvCxnSpPr>
            <p:spPr>
              <a:xfrm rot="5400000">
                <a:off x="10471674" y="1094325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6" name="连接符: 曲线 165">
                <a:extLst>
                  <a:ext uri="{FF2B5EF4-FFF2-40B4-BE49-F238E27FC236}">
                    <a16:creationId xmlns:a16="http://schemas.microsoft.com/office/drawing/2014/main" id="{C608F753-486E-532F-FA4E-E252823DEAEF}"/>
                  </a:ext>
                </a:extLst>
              </p:cNvPr>
              <p:cNvCxnSpPr/>
              <p:nvPr/>
            </p:nvCxnSpPr>
            <p:spPr>
              <a:xfrm rot="5400000" flipV="1">
                <a:off x="10469318" y="1104923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7" name="连接符: 曲线 166">
                <a:extLst>
                  <a:ext uri="{FF2B5EF4-FFF2-40B4-BE49-F238E27FC236}">
                    <a16:creationId xmlns:a16="http://schemas.microsoft.com/office/drawing/2014/main" id="{9E950E1C-BD60-2981-268F-1C7182F7CFBC}"/>
                  </a:ext>
                </a:extLst>
              </p:cNvPr>
              <p:cNvCxnSpPr/>
              <p:nvPr/>
            </p:nvCxnSpPr>
            <p:spPr>
              <a:xfrm rot="5400000">
                <a:off x="10471674" y="11155224"/>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8" name="连接符: 曲线 167">
                <a:extLst>
                  <a:ext uri="{FF2B5EF4-FFF2-40B4-BE49-F238E27FC236}">
                    <a16:creationId xmlns:a16="http://schemas.microsoft.com/office/drawing/2014/main" id="{3511CFBA-6F3F-0A89-4A9B-B62E486ADA20}"/>
                  </a:ext>
                </a:extLst>
              </p:cNvPr>
              <p:cNvCxnSpPr/>
              <p:nvPr/>
            </p:nvCxnSpPr>
            <p:spPr>
              <a:xfrm rot="5400000" flipV="1">
                <a:off x="10469316" y="11261208"/>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69" name="连接符: 曲线 168">
                <a:extLst>
                  <a:ext uri="{FF2B5EF4-FFF2-40B4-BE49-F238E27FC236}">
                    <a16:creationId xmlns:a16="http://schemas.microsoft.com/office/drawing/2014/main" id="{C1967F09-2686-79EF-4885-94F2367649F9}"/>
                  </a:ext>
                </a:extLst>
              </p:cNvPr>
              <p:cNvCxnSpPr/>
              <p:nvPr/>
            </p:nvCxnSpPr>
            <p:spPr>
              <a:xfrm rot="5400000">
                <a:off x="10469318" y="7996829"/>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0" name="连接符: 曲线 169">
                <a:extLst>
                  <a:ext uri="{FF2B5EF4-FFF2-40B4-BE49-F238E27FC236}">
                    <a16:creationId xmlns:a16="http://schemas.microsoft.com/office/drawing/2014/main" id="{A87B76D9-929C-1F40-F356-18697E30FB77}"/>
                  </a:ext>
                </a:extLst>
              </p:cNvPr>
              <p:cNvCxnSpPr/>
              <p:nvPr/>
            </p:nvCxnSpPr>
            <p:spPr>
              <a:xfrm rot="5400000" flipV="1">
                <a:off x="10471674" y="810281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1" name="连接符: 曲线 170">
                <a:extLst>
                  <a:ext uri="{FF2B5EF4-FFF2-40B4-BE49-F238E27FC236}">
                    <a16:creationId xmlns:a16="http://schemas.microsoft.com/office/drawing/2014/main" id="{BCF18743-C6B9-C9B2-F499-26A9C4A5A300}"/>
                  </a:ext>
                </a:extLst>
              </p:cNvPr>
              <p:cNvCxnSpPr/>
              <p:nvPr/>
            </p:nvCxnSpPr>
            <p:spPr>
              <a:xfrm rot="5400000">
                <a:off x="10469316" y="8208801"/>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2" name="连接符: 曲线 171">
                <a:extLst>
                  <a:ext uri="{FF2B5EF4-FFF2-40B4-BE49-F238E27FC236}">
                    <a16:creationId xmlns:a16="http://schemas.microsoft.com/office/drawing/2014/main" id="{6B233D57-080F-5113-4D6E-B2DEEF2B3C20}"/>
                  </a:ext>
                </a:extLst>
              </p:cNvPr>
              <p:cNvCxnSpPr/>
              <p:nvPr/>
            </p:nvCxnSpPr>
            <p:spPr>
              <a:xfrm rot="5400000" flipV="1">
                <a:off x="10471674" y="831007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3" name="连接符: 曲线 172">
                <a:extLst>
                  <a:ext uri="{FF2B5EF4-FFF2-40B4-BE49-F238E27FC236}">
                    <a16:creationId xmlns:a16="http://schemas.microsoft.com/office/drawing/2014/main" id="{9282F1E1-5AEA-E714-44D5-6E2361F06472}"/>
                  </a:ext>
                </a:extLst>
              </p:cNvPr>
              <p:cNvCxnSpPr/>
              <p:nvPr/>
            </p:nvCxnSpPr>
            <p:spPr>
              <a:xfrm rot="5400000">
                <a:off x="10469316" y="8416063"/>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4" name="连接符: 曲线 173">
                <a:extLst>
                  <a:ext uri="{FF2B5EF4-FFF2-40B4-BE49-F238E27FC236}">
                    <a16:creationId xmlns:a16="http://schemas.microsoft.com/office/drawing/2014/main" id="{292CED61-614B-338B-FA52-7CCA250C4F4C}"/>
                  </a:ext>
                </a:extLst>
              </p:cNvPr>
              <p:cNvCxnSpPr/>
              <p:nvPr/>
            </p:nvCxnSpPr>
            <p:spPr>
              <a:xfrm rot="5400000" flipV="1">
                <a:off x="10471674" y="8522050"/>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5" name="连接符: 曲线 174">
                <a:extLst>
                  <a:ext uri="{FF2B5EF4-FFF2-40B4-BE49-F238E27FC236}">
                    <a16:creationId xmlns:a16="http://schemas.microsoft.com/office/drawing/2014/main" id="{1AF18C0E-6BC0-0988-983A-166AB4E802B4}"/>
                  </a:ext>
                </a:extLst>
              </p:cNvPr>
              <p:cNvCxnSpPr/>
              <p:nvPr/>
            </p:nvCxnSpPr>
            <p:spPr>
              <a:xfrm rot="5400000">
                <a:off x="10469318" y="862803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6" name="连接符: 曲线 175">
                <a:extLst>
                  <a:ext uri="{FF2B5EF4-FFF2-40B4-BE49-F238E27FC236}">
                    <a16:creationId xmlns:a16="http://schemas.microsoft.com/office/drawing/2014/main" id="{98E3FD80-A269-7311-73DB-787F217B8BDC}"/>
                  </a:ext>
                </a:extLst>
              </p:cNvPr>
              <p:cNvCxnSpPr/>
              <p:nvPr/>
            </p:nvCxnSpPr>
            <p:spPr>
              <a:xfrm rot="5400000" flipV="1">
                <a:off x="10469316" y="8736377"/>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7" name="连接符: 曲线 176">
                <a:extLst>
                  <a:ext uri="{FF2B5EF4-FFF2-40B4-BE49-F238E27FC236}">
                    <a16:creationId xmlns:a16="http://schemas.microsoft.com/office/drawing/2014/main" id="{F333C6DD-75F8-2E8D-FA0F-E8B2479D17E3}"/>
                  </a:ext>
                </a:extLst>
              </p:cNvPr>
              <p:cNvCxnSpPr/>
              <p:nvPr/>
            </p:nvCxnSpPr>
            <p:spPr>
              <a:xfrm rot="5400000">
                <a:off x="10471674" y="8837655"/>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8" name="连接符: 曲线 177">
                <a:extLst>
                  <a:ext uri="{FF2B5EF4-FFF2-40B4-BE49-F238E27FC236}">
                    <a16:creationId xmlns:a16="http://schemas.microsoft.com/office/drawing/2014/main" id="{E2C33EE1-D7A4-EA1F-71FE-15FE1D3C9791}"/>
                  </a:ext>
                </a:extLst>
              </p:cNvPr>
              <p:cNvCxnSpPr/>
              <p:nvPr/>
            </p:nvCxnSpPr>
            <p:spPr>
              <a:xfrm rot="5400000" flipV="1">
                <a:off x="10469316" y="8943639"/>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79" name="连接符: 曲线 178">
                <a:extLst>
                  <a:ext uri="{FF2B5EF4-FFF2-40B4-BE49-F238E27FC236}">
                    <a16:creationId xmlns:a16="http://schemas.microsoft.com/office/drawing/2014/main" id="{4B325B28-6673-D6DF-B042-EF4D6DB9E41B}"/>
                  </a:ext>
                </a:extLst>
              </p:cNvPr>
              <p:cNvCxnSpPr/>
              <p:nvPr/>
            </p:nvCxnSpPr>
            <p:spPr>
              <a:xfrm rot="5400000">
                <a:off x="10471674" y="9049626"/>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0" name="连接符: 曲线 179">
                <a:extLst>
                  <a:ext uri="{FF2B5EF4-FFF2-40B4-BE49-F238E27FC236}">
                    <a16:creationId xmlns:a16="http://schemas.microsoft.com/office/drawing/2014/main" id="{2CF101CE-966D-369F-96D7-3F777757DE0D}"/>
                  </a:ext>
                </a:extLst>
              </p:cNvPr>
              <p:cNvCxnSpPr/>
              <p:nvPr/>
            </p:nvCxnSpPr>
            <p:spPr>
              <a:xfrm rot="5400000" flipV="1">
                <a:off x="10469316" y="915090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1" name="连接符: 曲线 180">
                <a:extLst>
                  <a:ext uri="{FF2B5EF4-FFF2-40B4-BE49-F238E27FC236}">
                    <a16:creationId xmlns:a16="http://schemas.microsoft.com/office/drawing/2014/main" id="{BB7353F2-3359-0BE1-A1E6-24509A489F7A}"/>
                  </a:ext>
                </a:extLst>
              </p:cNvPr>
              <p:cNvCxnSpPr/>
              <p:nvPr/>
            </p:nvCxnSpPr>
            <p:spPr>
              <a:xfrm rot="5400000">
                <a:off x="10471674" y="925688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2" name="连接符: 曲线 181">
                <a:extLst>
                  <a:ext uri="{FF2B5EF4-FFF2-40B4-BE49-F238E27FC236}">
                    <a16:creationId xmlns:a16="http://schemas.microsoft.com/office/drawing/2014/main" id="{5B99095D-3E10-0293-DC60-3DEAE4BAA8A1}"/>
                  </a:ext>
                </a:extLst>
              </p:cNvPr>
              <p:cNvCxnSpPr/>
              <p:nvPr/>
            </p:nvCxnSpPr>
            <p:spPr>
              <a:xfrm rot="5400000" flipV="1">
                <a:off x="10469318" y="9362876"/>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3" name="连接符: 曲线 182">
                <a:extLst>
                  <a:ext uri="{FF2B5EF4-FFF2-40B4-BE49-F238E27FC236}">
                    <a16:creationId xmlns:a16="http://schemas.microsoft.com/office/drawing/2014/main" id="{DF63DDD7-5776-63A2-CC88-49C59A2BCC25}"/>
                  </a:ext>
                </a:extLst>
              </p:cNvPr>
              <p:cNvCxnSpPr/>
              <p:nvPr/>
            </p:nvCxnSpPr>
            <p:spPr>
              <a:xfrm rot="5400000">
                <a:off x="10471674" y="9468863"/>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4" name="连接符: 曲线 183">
                <a:extLst>
                  <a:ext uri="{FF2B5EF4-FFF2-40B4-BE49-F238E27FC236}">
                    <a16:creationId xmlns:a16="http://schemas.microsoft.com/office/drawing/2014/main" id="{55C966D4-0275-67D8-D3BD-535B9F5A884A}"/>
                  </a:ext>
                </a:extLst>
              </p:cNvPr>
              <p:cNvCxnSpPr/>
              <p:nvPr/>
            </p:nvCxnSpPr>
            <p:spPr>
              <a:xfrm rot="5400000" flipV="1">
                <a:off x="10469316" y="9574847"/>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5" name="直接箭头连接符 184">
                <a:extLst>
                  <a:ext uri="{FF2B5EF4-FFF2-40B4-BE49-F238E27FC236}">
                    <a16:creationId xmlns:a16="http://schemas.microsoft.com/office/drawing/2014/main" id="{FD90131A-074D-47E2-1152-997B0E43D7AA}"/>
                  </a:ext>
                </a:extLst>
              </p:cNvPr>
              <p:cNvCxnSpPr/>
              <p:nvPr/>
            </p:nvCxnSpPr>
            <p:spPr>
              <a:xfrm rot="5400000">
                <a:off x="10445851" y="11925475"/>
                <a:ext cx="273209" cy="0"/>
              </a:xfrm>
              <a:prstGeom prst="straightConnector1">
                <a:avLst/>
              </a:prstGeom>
              <a:ln w="38100">
                <a:solidFill>
                  <a:srgbClr val="FFC000"/>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86" name="连接符: 曲线 185">
                <a:extLst>
                  <a:ext uri="{FF2B5EF4-FFF2-40B4-BE49-F238E27FC236}">
                    <a16:creationId xmlns:a16="http://schemas.microsoft.com/office/drawing/2014/main" id="{D3A1A8D3-95CC-195C-4034-CF1045CAAFE5}"/>
                  </a:ext>
                </a:extLst>
              </p:cNvPr>
              <p:cNvCxnSpPr/>
              <p:nvPr/>
            </p:nvCxnSpPr>
            <p:spPr>
              <a:xfrm rot="5400000">
                <a:off x="10469318" y="11369551"/>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7" name="连接符: 曲线 186">
                <a:extLst>
                  <a:ext uri="{FF2B5EF4-FFF2-40B4-BE49-F238E27FC236}">
                    <a16:creationId xmlns:a16="http://schemas.microsoft.com/office/drawing/2014/main" id="{88B23A62-E6B4-7438-944A-9BD24836F401}"/>
                  </a:ext>
                </a:extLst>
              </p:cNvPr>
              <p:cNvCxnSpPr/>
              <p:nvPr/>
            </p:nvCxnSpPr>
            <p:spPr>
              <a:xfrm rot="5400000" flipV="1">
                <a:off x="10471674" y="11475538"/>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8" name="连接符: 曲线 187">
                <a:extLst>
                  <a:ext uri="{FF2B5EF4-FFF2-40B4-BE49-F238E27FC236}">
                    <a16:creationId xmlns:a16="http://schemas.microsoft.com/office/drawing/2014/main" id="{4FE26928-214B-0C5E-ED45-97D07B7F19FC}"/>
                  </a:ext>
                </a:extLst>
              </p:cNvPr>
              <p:cNvCxnSpPr/>
              <p:nvPr/>
            </p:nvCxnSpPr>
            <p:spPr>
              <a:xfrm rot="5400000">
                <a:off x="10469316" y="11581522"/>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89" name="连接符: 曲线 188">
                <a:extLst>
                  <a:ext uri="{FF2B5EF4-FFF2-40B4-BE49-F238E27FC236}">
                    <a16:creationId xmlns:a16="http://schemas.microsoft.com/office/drawing/2014/main" id="{ABE7F63D-7F78-6B00-4698-E250ADD85B5A}"/>
                  </a:ext>
                </a:extLst>
              </p:cNvPr>
              <p:cNvCxnSpPr/>
              <p:nvPr/>
            </p:nvCxnSpPr>
            <p:spPr>
              <a:xfrm rot="5400000" flipV="1">
                <a:off x="10471674" y="11687509"/>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90" name="连接符: 曲线 189">
                <a:extLst>
                  <a:ext uri="{FF2B5EF4-FFF2-40B4-BE49-F238E27FC236}">
                    <a16:creationId xmlns:a16="http://schemas.microsoft.com/office/drawing/2014/main" id="{D6A996C1-23C0-B492-9CFD-7674C2E3E93C}"/>
                  </a:ext>
                </a:extLst>
              </p:cNvPr>
              <p:cNvCxnSpPr/>
              <p:nvPr/>
            </p:nvCxnSpPr>
            <p:spPr>
              <a:xfrm rot="5400000">
                <a:off x="10469318" y="7582305"/>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91" name="连接符: 曲线 190">
                <a:extLst>
                  <a:ext uri="{FF2B5EF4-FFF2-40B4-BE49-F238E27FC236}">
                    <a16:creationId xmlns:a16="http://schemas.microsoft.com/office/drawing/2014/main" id="{2943C1DD-2764-1736-A803-8FB7991F681B}"/>
                  </a:ext>
                </a:extLst>
              </p:cNvPr>
              <p:cNvCxnSpPr/>
              <p:nvPr/>
            </p:nvCxnSpPr>
            <p:spPr>
              <a:xfrm rot="5400000" flipV="1">
                <a:off x="10469316" y="7681224"/>
                <a:ext cx="108340"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92" name="连接符: 曲线 191">
                <a:extLst>
                  <a:ext uri="{FF2B5EF4-FFF2-40B4-BE49-F238E27FC236}">
                    <a16:creationId xmlns:a16="http://schemas.microsoft.com/office/drawing/2014/main" id="{16492F50-73F9-638B-3308-DB8C190281D1}"/>
                  </a:ext>
                </a:extLst>
              </p:cNvPr>
              <p:cNvCxnSpPr/>
              <p:nvPr/>
            </p:nvCxnSpPr>
            <p:spPr>
              <a:xfrm rot="5400000">
                <a:off x="10469318" y="7789567"/>
                <a:ext cx="108343"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193" name="连接符: 曲线 192">
                <a:extLst>
                  <a:ext uri="{FF2B5EF4-FFF2-40B4-BE49-F238E27FC236}">
                    <a16:creationId xmlns:a16="http://schemas.microsoft.com/office/drawing/2014/main" id="{5D38AE06-C207-2959-706D-1976AC99FE04}"/>
                  </a:ext>
                </a:extLst>
              </p:cNvPr>
              <p:cNvCxnSpPr/>
              <p:nvPr/>
            </p:nvCxnSpPr>
            <p:spPr>
              <a:xfrm rot="5400000" flipV="1">
                <a:off x="10471674" y="7895554"/>
                <a:ext cx="103631" cy="117932"/>
              </a:xfrm>
              <a:prstGeom prst="curvedConnector3">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sp>
          <p:nvSpPr>
            <p:cNvPr id="150" name="文本框 149">
              <a:extLst>
                <a:ext uri="{FF2B5EF4-FFF2-40B4-BE49-F238E27FC236}">
                  <a16:creationId xmlns:a16="http://schemas.microsoft.com/office/drawing/2014/main" id="{4A2DC681-9C15-95F4-FF47-C891FA903150}"/>
                </a:ext>
              </a:extLst>
            </p:cNvPr>
            <p:cNvSpPr txBox="1"/>
            <p:nvPr/>
          </p:nvSpPr>
          <p:spPr>
            <a:xfrm>
              <a:off x="10328233" y="5339594"/>
              <a:ext cx="1107021" cy="3273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99m</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Tc</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1" name="文本框 150">
              <a:extLst>
                <a:ext uri="{FF2B5EF4-FFF2-40B4-BE49-F238E27FC236}">
                  <a16:creationId xmlns:a16="http://schemas.microsoft.com/office/drawing/2014/main" id="{F8648B55-F8D1-EF4D-FE9B-DA7E981E07E6}"/>
                </a:ext>
              </a:extLst>
            </p:cNvPr>
            <p:cNvSpPr txBox="1"/>
            <p:nvPr/>
          </p:nvSpPr>
          <p:spPr>
            <a:xfrm>
              <a:off x="9346290" y="5608804"/>
              <a:ext cx="1677820" cy="2529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100" dirty="0">
                  <a:latin typeface="Arial" panose="020B0604020202020204" pitchFamily="34" charset="0"/>
                  <a:cs typeface="Arial" panose="020B0604020202020204" pitchFamily="34" charset="0"/>
                </a:rPr>
                <a:t>penetrate the collimator</a:t>
              </a:r>
              <a:endParaRPr kumimoji="0" lang="zh-CN" altLang="en-US" sz="11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52" name="爆炸形: 8 pt  151">
              <a:extLst>
                <a:ext uri="{FF2B5EF4-FFF2-40B4-BE49-F238E27FC236}">
                  <a16:creationId xmlns:a16="http://schemas.microsoft.com/office/drawing/2014/main" id="{77731091-0EB8-6B7E-1438-67C146B7FAA0}"/>
                </a:ext>
              </a:extLst>
            </p:cNvPr>
            <p:cNvSpPr/>
            <p:nvPr/>
          </p:nvSpPr>
          <p:spPr>
            <a:xfrm>
              <a:off x="10223416" y="6003122"/>
              <a:ext cx="167809" cy="145174"/>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sp>
        <p:nvSpPr>
          <p:cNvPr id="235" name="文本框 234">
            <a:extLst>
              <a:ext uri="{FF2B5EF4-FFF2-40B4-BE49-F238E27FC236}">
                <a16:creationId xmlns:a16="http://schemas.microsoft.com/office/drawing/2014/main" id="{FA2C6A8B-AAAE-9A54-E52D-5E7CC24A865D}"/>
              </a:ext>
            </a:extLst>
          </p:cNvPr>
          <p:cNvSpPr txBox="1"/>
          <p:nvPr/>
        </p:nvSpPr>
        <p:spPr>
          <a:xfrm>
            <a:off x="394311" y="3009877"/>
            <a:ext cx="211472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PET </a:t>
            </a: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成像</a:t>
            </a:r>
          </a:p>
        </p:txBody>
      </p:sp>
      <p:sp>
        <p:nvSpPr>
          <p:cNvPr id="236" name="文本框 235">
            <a:extLst>
              <a:ext uri="{FF2B5EF4-FFF2-40B4-BE49-F238E27FC236}">
                <a16:creationId xmlns:a16="http://schemas.microsoft.com/office/drawing/2014/main" id="{D77AAAE2-3B2D-BB96-DA82-72271EE5E197}"/>
              </a:ext>
            </a:extLst>
          </p:cNvPr>
          <p:cNvSpPr txBox="1"/>
          <p:nvPr/>
        </p:nvSpPr>
        <p:spPr>
          <a:xfrm>
            <a:off x="3649186" y="3009877"/>
            <a:ext cx="211472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SPECT </a:t>
            </a: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成像</a:t>
            </a:r>
          </a:p>
        </p:txBody>
      </p:sp>
      <p:grpSp>
        <p:nvGrpSpPr>
          <p:cNvPr id="242" name="组合 241">
            <a:extLst>
              <a:ext uri="{FF2B5EF4-FFF2-40B4-BE49-F238E27FC236}">
                <a16:creationId xmlns:a16="http://schemas.microsoft.com/office/drawing/2014/main" id="{8380D094-0EF2-37E8-3E49-B62995DBBB83}"/>
              </a:ext>
            </a:extLst>
          </p:cNvPr>
          <p:cNvGrpSpPr/>
          <p:nvPr/>
        </p:nvGrpSpPr>
        <p:grpSpPr>
          <a:xfrm>
            <a:off x="355440" y="3511851"/>
            <a:ext cx="2247983" cy="3036124"/>
            <a:chOff x="3520666" y="1021215"/>
            <a:chExt cx="3983896" cy="5380644"/>
          </a:xfrm>
        </p:grpSpPr>
        <p:grpSp>
          <p:nvGrpSpPr>
            <p:cNvPr id="35" name="组合 34">
              <a:extLst>
                <a:ext uri="{FF2B5EF4-FFF2-40B4-BE49-F238E27FC236}">
                  <a16:creationId xmlns:a16="http://schemas.microsoft.com/office/drawing/2014/main" id="{1DAA9821-A0D0-5D73-9D32-6DC5BA233693}"/>
                </a:ext>
              </a:extLst>
            </p:cNvPr>
            <p:cNvGrpSpPr/>
            <p:nvPr/>
          </p:nvGrpSpPr>
          <p:grpSpPr>
            <a:xfrm>
              <a:off x="3721749" y="1021215"/>
              <a:ext cx="3169871" cy="4457430"/>
              <a:chOff x="800608" y="1728042"/>
              <a:chExt cx="3263120" cy="4588555"/>
            </a:xfrm>
          </p:grpSpPr>
          <p:grpSp>
            <p:nvGrpSpPr>
              <p:cNvPr id="36" name="组合 35">
                <a:extLst>
                  <a:ext uri="{FF2B5EF4-FFF2-40B4-BE49-F238E27FC236}">
                    <a16:creationId xmlns:a16="http://schemas.microsoft.com/office/drawing/2014/main" id="{C2852AE4-6CD1-625E-6EDC-1EA7413CBE57}"/>
                  </a:ext>
                </a:extLst>
              </p:cNvPr>
              <p:cNvGrpSpPr/>
              <p:nvPr/>
            </p:nvGrpSpPr>
            <p:grpSpPr>
              <a:xfrm>
                <a:off x="800608" y="1728042"/>
                <a:ext cx="3263120" cy="4588555"/>
                <a:chOff x="800608" y="1728042"/>
                <a:chExt cx="3263120" cy="4588555"/>
              </a:xfrm>
            </p:grpSpPr>
            <p:pic>
              <p:nvPicPr>
                <p:cNvPr id="38" name="图片 37">
                  <a:extLst>
                    <a:ext uri="{FF2B5EF4-FFF2-40B4-BE49-F238E27FC236}">
                      <a16:creationId xmlns:a16="http://schemas.microsoft.com/office/drawing/2014/main" id="{AD16D984-9EBC-FB0A-F082-FDADFA96C132}"/>
                    </a:ext>
                  </a:extLst>
                </p:cNvPr>
                <p:cNvPicPr>
                  <a:picLocks noChangeAspect="1"/>
                </p:cNvPicPr>
                <p:nvPr/>
              </p:nvPicPr>
              <p:blipFill>
                <a:blip r:embed="rId10" cstate="print">
                  <a:extLst>
                    <a:ext uri="{28A0092B-C50C-407E-A947-70E740481C1C}">
                      <a14:useLocalDpi xmlns:a14="http://schemas.microsoft.com/office/drawing/2010/main" val="0"/>
                    </a:ext>
                  </a:extLst>
                </a:blip>
                <a:srcRect l="56290"/>
                <a:stretch>
                  <a:fillRect/>
                </a:stretch>
              </p:blipFill>
              <p:spPr>
                <a:xfrm>
                  <a:off x="800608" y="1728042"/>
                  <a:ext cx="3263120" cy="4588555"/>
                </a:xfrm>
                <a:prstGeom prst="rect">
                  <a:avLst/>
                </a:prstGeom>
              </p:spPr>
            </p:pic>
            <p:sp>
              <p:nvSpPr>
                <p:cNvPr id="39" name="矩形 38">
                  <a:extLst>
                    <a:ext uri="{FF2B5EF4-FFF2-40B4-BE49-F238E27FC236}">
                      <a16:creationId xmlns:a16="http://schemas.microsoft.com/office/drawing/2014/main" id="{23CDF893-7D61-ED29-8331-E62292D6F432}"/>
                    </a:ext>
                  </a:extLst>
                </p:cNvPr>
                <p:cNvSpPr/>
                <p:nvPr/>
              </p:nvSpPr>
              <p:spPr>
                <a:xfrm>
                  <a:off x="2595966" y="1861688"/>
                  <a:ext cx="418094" cy="39934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panose="020B0604020202020204" pitchFamily="34" charset="0"/>
                    <a:cs typeface="Arial" panose="020B0604020202020204" pitchFamily="34" charset="0"/>
                  </a:endParaRPr>
                </a:p>
              </p:txBody>
            </p:sp>
          </p:grpSp>
          <p:sp>
            <p:nvSpPr>
              <p:cNvPr id="37" name="矩形 36">
                <a:extLst>
                  <a:ext uri="{FF2B5EF4-FFF2-40B4-BE49-F238E27FC236}">
                    <a16:creationId xmlns:a16="http://schemas.microsoft.com/office/drawing/2014/main" id="{A3B239BA-F733-8AF5-C9A3-F71D204D51EA}"/>
                  </a:ext>
                </a:extLst>
              </p:cNvPr>
              <p:cNvSpPr/>
              <p:nvPr/>
            </p:nvSpPr>
            <p:spPr>
              <a:xfrm>
                <a:off x="878100" y="1857772"/>
                <a:ext cx="418094" cy="39934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Arial" panose="020B0604020202020204" pitchFamily="34" charset="0"/>
                  <a:cs typeface="Arial" panose="020B0604020202020204" pitchFamily="34" charset="0"/>
                </a:endParaRPr>
              </a:p>
            </p:txBody>
          </p:sp>
        </p:grpSp>
        <p:sp>
          <p:nvSpPr>
            <p:cNvPr id="237" name="矩形 236">
              <a:extLst>
                <a:ext uri="{FF2B5EF4-FFF2-40B4-BE49-F238E27FC236}">
                  <a16:creationId xmlns:a16="http://schemas.microsoft.com/office/drawing/2014/main" id="{9F1C46C9-C161-A1F2-41F1-F65B492FFD37}"/>
                </a:ext>
              </a:extLst>
            </p:cNvPr>
            <p:cNvSpPr/>
            <p:nvPr/>
          </p:nvSpPr>
          <p:spPr>
            <a:xfrm>
              <a:off x="3520666" y="5369120"/>
              <a:ext cx="1854029" cy="1028824"/>
            </a:xfrm>
            <a:prstGeom prst="rect">
              <a:avLst/>
            </a:prstGeom>
          </p:spPr>
          <p:txBody>
            <a:bodyPr wrap="none">
              <a:spAutoFit/>
            </a:bodyPr>
            <a:lstStyle/>
            <a:p>
              <a:pPr lvl="0" algn="ctr"/>
              <a:r>
                <a:rPr lang="en-US" altLang="zh-CN" sz="1400" b="1" kern="100" baseline="30000" dirty="0">
                  <a:latin typeface="Arial" panose="020B0604020202020204" pitchFamily="34" charset="0"/>
                  <a:ea typeface="微软雅黑" panose="020B0503020204020204" pitchFamily="34" charset="-122"/>
                  <a:cs typeface="Arial" panose="020B0604020202020204" pitchFamily="34" charset="0"/>
                </a:rPr>
                <a:t>18</a:t>
              </a:r>
              <a:r>
                <a:rPr lang="en-US" altLang="zh-CN" sz="1400" b="1" kern="100" dirty="0">
                  <a:latin typeface="Arial" panose="020B0604020202020204" pitchFamily="34" charset="0"/>
                  <a:ea typeface="微软雅黑" panose="020B0503020204020204" pitchFamily="34" charset="-122"/>
                  <a:cs typeface="Arial" panose="020B0604020202020204" pitchFamily="34" charset="0"/>
                </a:rPr>
                <a:t>F-FDG </a:t>
              </a:r>
            </a:p>
            <a:p>
              <a:pPr lvl="0" algn="ctr"/>
              <a:r>
                <a:rPr lang="en-US" altLang="zh-CN" sz="1400" b="1" kern="100" dirty="0">
                  <a:latin typeface="Arial" panose="020B0604020202020204" pitchFamily="34" charset="0"/>
                  <a:ea typeface="微软雅黑" panose="020B0503020204020204" pitchFamily="34" charset="-122"/>
                  <a:cs typeface="Arial" panose="020B0604020202020204" pitchFamily="34" charset="0"/>
                </a:rPr>
                <a:t>PET </a:t>
              </a:r>
              <a:r>
                <a:rPr lang="zh-CN" altLang="en-US" sz="1400" b="1" kern="100" dirty="0">
                  <a:latin typeface="Arial" panose="020B0604020202020204" pitchFamily="34" charset="0"/>
                  <a:ea typeface="微软雅黑" panose="020B0503020204020204" pitchFamily="34" charset="-122"/>
                  <a:cs typeface="Arial" panose="020B0604020202020204" pitchFamily="34" charset="0"/>
                </a:rPr>
                <a:t>成像</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238" name="矩形 237">
              <a:extLst>
                <a:ext uri="{FF2B5EF4-FFF2-40B4-BE49-F238E27FC236}">
                  <a16:creationId xmlns:a16="http://schemas.microsoft.com/office/drawing/2014/main" id="{B1A7BAFB-40B4-D25D-2288-8F74332B2F3B}"/>
                </a:ext>
              </a:extLst>
            </p:cNvPr>
            <p:cNvSpPr/>
            <p:nvPr/>
          </p:nvSpPr>
          <p:spPr>
            <a:xfrm>
              <a:off x="5158816" y="5373035"/>
              <a:ext cx="2345746" cy="1028824"/>
            </a:xfrm>
            <a:prstGeom prst="rect">
              <a:avLst/>
            </a:prstGeom>
          </p:spPr>
          <p:txBody>
            <a:bodyPr wrap="none">
              <a:spAutoFit/>
            </a:bodyPr>
            <a:lstStyle/>
            <a:p>
              <a:pPr lvl="0" algn="ctr"/>
              <a:r>
                <a:rPr lang="en-US" altLang="zh-CN" sz="1400" b="1" kern="100" baseline="30000" dirty="0">
                  <a:solidFill>
                    <a:prstClr val="black"/>
                  </a:solidFill>
                  <a:latin typeface="Arial" panose="020B0604020202020204" pitchFamily="34" charset="0"/>
                  <a:ea typeface="微软雅黑" panose="020B0503020204020204" pitchFamily="34" charset="-122"/>
                  <a:cs typeface="Arial" panose="020B0604020202020204" pitchFamily="34" charset="0"/>
                </a:rPr>
                <a:t>99m</a:t>
              </a:r>
              <a:r>
                <a:rPr lang="en-US" altLang="zh-CN" sz="1400" b="1" kern="100" dirty="0">
                  <a:solidFill>
                    <a:prstClr val="black"/>
                  </a:solidFill>
                  <a:latin typeface="Arial" panose="020B0604020202020204" pitchFamily="34" charset="0"/>
                  <a:ea typeface="微软雅黑" panose="020B0503020204020204" pitchFamily="34" charset="-122"/>
                  <a:cs typeface="Arial" panose="020B0604020202020204" pitchFamily="34" charset="0"/>
                </a:rPr>
                <a:t>Tc-MIBI </a:t>
              </a:r>
            </a:p>
            <a:p>
              <a:pPr lvl="0" algn="ctr"/>
              <a:r>
                <a:rPr lang="en-US" altLang="zh-CN" sz="1400" b="1" kern="100" dirty="0">
                  <a:solidFill>
                    <a:prstClr val="black"/>
                  </a:solidFill>
                  <a:latin typeface="Arial" panose="020B0604020202020204" pitchFamily="34" charset="0"/>
                  <a:ea typeface="微软雅黑" panose="020B0503020204020204" pitchFamily="34" charset="-122"/>
                  <a:cs typeface="Arial" panose="020B0604020202020204" pitchFamily="34" charset="0"/>
                </a:rPr>
                <a:t>SPECT </a:t>
              </a:r>
              <a:r>
                <a:rPr lang="zh-CN" altLang="en-US" sz="1400" b="1" kern="100" dirty="0">
                  <a:solidFill>
                    <a:prstClr val="black"/>
                  </a:solidFill>
                  <a:latin typeface="Arial" panose="020B0604020202020204" pitchFamily="34" charset="0"/>
                  <a:ea typeface="微软雅黑" panose="020B0503020204020204" pitchFamily="34" charset="-122"/>
                  <a:cs typeface="Arial" panose="020B0604020202020204" pitchFamily="34" charset="0"/>
                </a:rPr>
                <a:t>成像</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grpSp>
      <p:sp>
        <p:nvSpPr>
          <p:cNvPr id="241" name="文本框 240">
            <a:extLst>
              <a:ext uri="{FF2B5EF4-FFF2-40B4-BE49-F238E27FC236}">
                <a16:creationId xmlns:a16="http://schemas.microsoft.com/office/drawing/2014/main" id="{99515019-A840-0061-B8A9-11E4BBD6C1AB}"/>
              </a:ext>
            </a:extLst>
          </p:cNvPr>
          <p:cNvSpPr txBox="1"/>
          <p:nvPr/>
        </p:nvSpPr>
        <p:spPr>
          <a:xfrm>
            <a:off x="2628207" y="3610124"/>
            <a:ext cx="3687126" cy="2923877"/>
          </a:xfrm>
          <a:prstGeom prst="rect">
            <a:avLst/>
          </a:prstGeom>
          <a:solidFill>
            <a:schemeClr val="accent1">
              <a:lumMod val="20000"/>
              <a:lumOff val="80000"/>
            </a:schemeClr>
          </a:solidFill>
        </p:spPr>
        <p:txBody>
          <a:bodyPr wrap="square" rtlCol="0">
            <a:spAutoFit/>
          </a:bodyPr>
          <a:lstStyle/>
          <a:p>
            <a:pPr marL="342900" indent="-342900">
              <a:buFont typeface="Wingdings" panose="05000000000000000000" pitchFamily="2" charset="2"/>
              <a:buChar char="Ø"/>
            </a:pPr>
            <a:r>
              <a:rPr lang="zh-CN" altLang="en-US" sz="2000" b="1" dirty="0">
                <a:solidFill>
                  <a:srgbClr val="002060"/>
                </a:solidFill>
                <a:latin typeface="微软雅黑" panose="020B0503020204020204" pitchFamily="34" charset="-122"/>
                <a:ea typeface="微软雅黑" panose="020B0503020204020204" pitchFamily="34" charset="-122"/>
              </a:rPr>
              <a:t>两种技术特点</a:t>
            </a:r>
            <a:endParaRPr lang="en-US" altLang="zh-CN" sz="2000" b="1"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en-US" altLang="zh-CN" dirty="0">
                <a:solidFill>
                  <a:srgbClr val="002060"/>
                </a:solidFill>
                <a:latin typeface="微软雅黑" panose="020B0503020204020204" pitchFamily="34" charset="-122"/>
                <a:ea typeface="微软雅黑" panose="020B0503020204020204" pitchFamily="34" charset="-122"/>
              </a:rPr>
              <a:t>PET</a:t>
            </a:r>
            <a:r>
              <a:rPr lang="zh-CN" altLang="en-US" dirty="0">
                <a:solidFill>
                  <a:srgbClr val="002060"/>
                </a:solidFill>
                <a:latin typeface="微软雅黑" panose="020B0503020204020204" pitchFamily="34" charset="-122"/>
                <a:ea typeface="微软雅黑" panose="020B0503020204020204" pitchFamily="34" charset="-122"/>
              </a:rPr>
              <a:t>：空间分辨率、灵敏度和可靠的定量能力</a:t>
            </a:r>
            <a:endParaRPr lang="en-US" altLang="zh-CN"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en-US" altLang="zh-CN" dirty="0">
                <a:solidFill>
                  <a:srgbClr val="002060"/>
                </a:solidFill>
                <a:latin typeface="微软雅黑" panose="020B0503020204020204" pitchFamily="34" charset="-122"/>
                <a:ea typeface="微软雅黑" panose="020B0503020204020204" pitchFamily="34" charset="-122"/>
              </a:rPr>
              <a:t>SPECT</a:t>
            </a:r>
            <a:r>
              <a:rPr lang="zh-CN" altLang="en-US" dirty="0">
                <a:solidFill>
                  <a:srgbClr val="002060"/>
                </a:solidFill>
                <a:latin typeface="微软雅黑" panose="020B0503020204020204" pitchFamily="34" charset="-122"/>
                <a:ea typeface="微软雅黑" panose="020B0503020204020204" pitchFamily="34" charset="-122"/>
              </a:rPr>
              <a:t>：更广泛的核素</a:t>
            </a:r>
            <a:endParaRPr lang="en-US" altLang="zh-CN"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zh-CN" dirty="0">
                <a:solidFill>
                  <a:srgbClr val="002060"/>
                </a:solidFill>
                <a:latin typeface="微软雅黑" panose="020B0503020204020204" pitchFamily="34" charset="-122"/>
              </a:rPr>
              <a:t>无法互相取代</a:t>
            </a:r>
            <a:endParaRPr lang="en-US" altLang="zh-CN" dirty="0">
              <a:solidFill>
                <a:srgbClr val="002060"/>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Ø"/>
            </a:pPr>
            <a:r>
              <a:rPr lang="zh-CN" altLang="en-US" sz="2000" b="1" dirty="0">
                <a:solidFill>
                  <a:srgbClr val="002060"/>
                </a:solidFill>
                <a:latin typeface="微软雅黑" panose="020B0503020204020204" pitchFamily="34" charset="-122"/>
                <a:ea typeface="微软雅黑" panose="020B0503020204020204" pitchFamily="34" charset="-122"/>
              </a:rPr>
              <a:t>临床优势：</a:t>
            </a:r>
            <a:endParaRPr lang="en-US" altLang="zh-CN" sz="2000" b="1"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dirty="0">
                <a:solidFill>
                  <a:srgbClr val="002060"/>
                </a:solidFill>
                <a:latin typeface="微软雅黑" panose="020B0503020204020204" pitchFamily="34" charset="-122"/>
                <a:ea typeface="微软雅黑" panose="020B0503020204020204" pitchFamily="34" charset="-122"/>
              </a:rPr>
              <a:t>互补信息，提高诊断能力</a:t>
            </a:r>
            <a:endParaRPr lang="en-US" altLang="zh-CN"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dirty="0">
                <a:solidFill>
                  <a:srgbClr val="002060"/>
                </a:solidFill>
                <a:latin typeface="微软雅黑" panose="020B0503020204020204" pitchFamily="34" charset="-122"/>
                <a:ea typeface="微软雅黑" panose="020B0503020204020204" pitchFamily="34" charset="-122"/>
              </a:rPr>
              <a:t>缩短疗程</a:t>
            </a:r>
            <a:endParaRPr lang="en-US" altLang="zh-CN" dirty="0">
              <a:solidFill>
                <a:srgbClr val="002060"/>
              </a:solidFill>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dirty="0">
                <a:solidFill>
                  <a:srgbClr val="002060"/>
                </a:solidFill>
                <a:latin typeface="微软雅黑" panose="020B0503020204020204" pitchFamily="34" charset="-122"/>
                <a:ea typeface="微软雅黑" panose="020B0503020204020204" pitchFamily="34" charset="-122"/>
              </a:rPr>
              <a:t>组合原本难以兼容的探针</a:t>
            </a:r>
            <a:endParaRPr lang="en-US" altLang="zh-CN" dirty="0">
              <a:solidFill>
                <a:srgbClr val="002060"/>
              </a:solidFill>
              <a:latin typeface="微软雅黑" panose="020B0503020204020204" pitchFamily="34" charset="-122"/>
              <a:ea typeface="微软雅黑" panose="020B0503020204020204" pitchFamily="34" charset="-122"/>
            </a:endParaRPr>
          </a:p>
          <a:p>
            <a:pPr marL="342900" indent="-342900">
              <a:buFont typeface="Arial" panose="020B0604020202020204" pitchFamily="34" charset="0"/>
              <a:buChar char="•"/>
            </a:pPr>
            <a:r>
              <a:rPr lang="zh-CN" altLang="en-US" b="1" dirty="0">
                <a:solidFill>
                  <a:srgbClr val="002060"/>
                </a:solidFill>
                <a:latin typeface="微软雅黑" panose="020B0503020204020204" pitchFamily="34" charset="-122"/>
                <a:ea typeface="微软雅黑" panose="020B0503020204020204" pitchFamily="34" charset="-122"/>
              </a:rPr>
              <a:t>现状：无临床可用的方案</a:t>
            </a:r>
          </a:p>
        </p:txBody>
      </p:sp>
      <p:sp>
        <p:nvSpPr>
          <p:cNvPr id="243" name="文本框 242">
            <a:extLst>
              <a:ext uri="{FF2B5EF4-FFF2-40B4-BE49-F238E27FC236}">
                <a16:creationId xmlns:a16="http://schemas.microsoft.com/office/drawing/2014/main" id="{82BEC6EA-C02A-476B-FECD-3C799C560DAB}"/>
              </a:ext>
            </a:extLst>
          </p:cNvPr>
          <p:cNvSpPr txBox="1"/>
          <p:nvPr>
            <p:custDataLst>
              <p:tags r:id="rId2"/>
            </p:custDataLst>
          </p:nvPr>
        </p:nvSpPr>
        <p:spPr>
          <a:xfrm>
            <a:off x="6696247" y="1158872"/>
            <a:ext cx="5235082" cy="830997"/>
          </a:xfrm>
          <a:prstGeom prst="rect">
            <a:avLst/>
          </a:prstGeom>
          <a:noFill/>
        </p:spPr>
        <p:txBody>
          <a:bodyPr wrap="square" rtlCol="0">
            <a:spAutoFit/>
          </a:bodyPr>
          <a:lstStyle/>
          <a:p>
            <a:r>
              <a:rPr lang="zh-CN" altLang="en-US" sz="1600" b="1" dirty="0">
                <a:solidFill>
                  <a:srgbClr val="002060"/>
                </a:solidFill>
                <a:latin typeface="Arial" panose="020B0604020202020204" pitchFamily="34" charset="0"/>
                <a:ea typeface="微软雅黑" panose="020B0503020204020204" pitchFamily="34" charset="-122"/>
              </a:rPr>
              <a:t>肿瘤诊断：</a:t>
            </a:r>
          </a:p>
          <a:p>
            <a:pPr defTabSz="959846"/>
            <a:r>
              <a:rPr lang="zh-CN" altLang="en-US" sz="1600" b="1" dirty="0">
                <a:solidFill>
                  <a:prstClr val="black"/>
                </a:solidFill>
                <a:latin typeface="Arial" panose="020B0604020202020204" pitchFamily="34" charset="0"/>
                <a:ea typeface="微软雅黑" panose="020B0503020204020204" pitchFamily="34" charset="-122"/>
              </a:rPr>
              <a:t>多发性骨髓瘤</a:t>
            </a:r>
            <a:r>
              <a:rPr lang="zh-CN" altLang="en-US" sz="1600" dirty="0">
                <a:solidFill>
                  <a:prstClr val="black"/>
                </a:solidFill>
                <a:latin typeface="Arial" panose="020B0604020202020204" pitchFamily="34" charset="0"/>
                <a:ea typeface="微软雅黑" panose="020B0503020204020204" pitchFamily="34" charset="-122"/>
              </a:rPr>
              <a:t>：提供有关骨髓活动和局部病变特征的</a:t>
            </a:r>
            <a:r>
              <a:rPr lang="zh-CN" altLang="en-US" sz="1600" b="1" dirty="0">
                <a:solidFill>
                  <a:prstClr val="black"/>
                </a:solidFill>
                <a:latin typeface="Arial" panose="020B0604020202020204" pitchFamily="34" charset="0"/>
                <a:ea typeface="微软雅黑" panose="020B0503020204020204" pitchFamily="34" charset="-122"/>
              </a:rPr>
              <a:t>互补信息</a:t>
            </a:r>
          </a:p>
        </p:txBody>
      </p:sp>
      <p:sp>
        <p:nvSpPr>
          <p:cNvPr id="244" name="文本框 243">
            <a:extLst>
              <a:ext uri="{FF2B5EF4-FFF2-40B4-BE49-F238E27FC236}">
                <a16:creationId xmlns:a16="http://schemas.microsoft.com/office/drawing/2014/main" id="{7EA4898C-6BEF-EAB6-587D-667C840EFA95}"/>
              </a:ext>
            </a:extLst>
          </p:cNvPr>
          <p:cNvSpPr txBox="1"/>
          <p:nvPr>
            <p:custDataLst>
              <p:tags r:id="rId3"/>
            </p:custDataLst>
          </p:nvPr>
        </p:nvSpPr>
        <p:spPr>
          <a:xfrm>
            <a:off x="6746600" y="3535161"/>
            <a:ext cx="5080633" cy="584775"/>
          </a:xfrm>
          <a:prstGeom prst="rect">
            <a:avLst/>
          </a:prstGeom>
          <a:noFill/>
        </p:spPr>
        <p:txBody>
          <a:bodyPr wrap="square">
            <a:spAutoFit/>
          </a:bodyPr>
          <a:lstStyle/>
          <a:p>
            <a:r>
              <a:rPr lang="zh-CN" altLang="en-US" sz="1600" b="1" dirty="0">
                <a:solidFill>
                  <a:srgbClr val="002060"/>
                </a:solidFill>
                <a:latin typeface="Arial" panose="020B0604020202020204" pitchFamily="34" charset="0"/>
                <a:ea typeface="微软雅黑" panose="020B0503020204020204" pitchFamily="34" charset="-122"/>
              </a:rPr>
              <a:t>神经系统疾病：</a:t>
            </a:r>
          </a:p>
          <a:p>
            <a:pPr defTabSz="959846"/>
            <a:r>
              <a:rPr lang="zh-CN" altLang="en-US" sz="1600" b="1" dirty="0">
                <a:solidFill>
                  <a:prstClr val="black"/>
                </a:solidFill>
                <a:latin typeface="Arial" panose="020B0604020202020204" pitchFamily="34" charset="0"/>
              </a:rPr>
              <a:t>帕金森：</a:t>
            </a:r>
            <a:r>
              <a:rPr lang="zh-CN" altLang="en-US" sz="1600" dirty="0">
                <a:solidFill>
                  <a:prstClr val="black"/>
                </a:solidFill>
                <a:latin typeface="Arial" panose="020B0604020202020204" pitchFamily="34" charset="0"/>
                <a:ea typeface="微软雅黑" panose="020B0503020204020204" pitchFamily="34" charset="-122"/>
              </a:rPr>
              <a:t>同步评估代谢与多巴胺功能，提高诊断能力</a:t>
            </a:r>
            <a:endParaRPr lang="en-US" altLang="zh-CN" sz="1600" dirty="0">
              <a:solidFill>
                <a:prstClr val="black"/>
              </a:solidFill>
              <a:latin typeface="Arial" panose="020B0604020202020204" pitchFamily="34" charset="0"/>
              <a:ea typeface="微软雅黑" panose="020B0503020204020204" pitchFamily="34" charset="-122"/>
            </a:endParaRPr>
          </a:p>
        </p:txBody>
      </p:sp>
      <p:sp>
        <p:nvSpPr>
          <p:cNvPr id="246" name="Text Box 13">
            <a:extLst>
              <a:ext uri="{FF2B5EF4-FFF2-40B4-BE49-F238E27FC236}">
                <a16:creationId xmlns:a16="http://schemas.microsoft.com/office/drawing/2014/main" id="{FA5DF5D1-C031-734E-6F82-F2AC0D3EF434}"/>
              </a:ext>
            </a:extLst>
          </p:cNvPr>
          <p:cNvSpPr txBox="1"/>
          <p:nvPr>
            <p:custDataLst>
              <p:tags r:id="rId4"/>
            </p:custDataLst>
          </p:nvPr>
        </p:nvSpPr>
        <p:spPr>
          <a:xfrm>
            <a:off x="10146763" y="5421183"/>
            <a:ext cx="1919681" cy="461665"/>
          </a:xfrm>
          <a:prstGeom prst="rect">
            <a:avLst/>
          </a:prstGeom>
          <a:noFill/>
        </p:spPr>
        <p:txBody>
          <a:bodyPr wrap="square" rtlCol="0">
            <a:spAutoFit/>
          </a:bodyPr>
          <a:lstStyle/>
          <a:p>
            <a:pPr defTabSz="959846"/>
            <a:r>
              <a:rPr lang="zh-CN" altLang="en-US" sz="1200" dirty="0">
                <a:solidFill>
                  <a:prstClr val="black"/>
                </a:solidFill>
                <a:latin typeface="Arial" panose="020B0604020202020204" pitchFamily="34" charset="0"/>
                <a:ea typeface="微软雅黑" panose="020B0503020204020204" pitchFamily="34" charset="-122"/>
              </a:rPr>
              <a:t>上：</a:t>
            </a:r>
            <a:r>
              <a:rPr lang="en-US" altLang="zh-CN" sz="1200" dirty="0"/>
              <a:t>[18F]-FDG PET</a:t>
            </a:r>
            <a:endParaRPr lang="en-US" altLang="zh-CN" sz="1200" dirty="0">
              <a:solidFill>
                <a:prstClr val="black"/>
              </a:solidFill>
              <a:latin typeface="Arial" panose="020B0604020202020204" pitchFamily="34" charset="0"/>
              <a:ea typeface="微软雅黑" panose="020B0503020204020204" pitchFamily="34" charset="-122"/>
            </a:endParaRPr>
          </a:p>
          <a:p>
            <a:pPr defTabSz="959846"/>
            <a:r>
              <a:rPr lang="zh-CN" altLang="en-US" sz="1200" dirty="0">
                <a:solidFill>
                  <a:prstClr val="black"/>
                </a:solidFill>
                <a:latin typeface="Arial" panose="020B0604020202020204" pitchFamily="34" charset="0"/>
                <a:ea typeface="微软雅黑" panose="020B0503020204020204" pitchFamily="34" charset="-122"/>
              </a:rPr>
              <a:t>下：</a:t>
            </a:r>
            <a:r>
              <a:rPr lang="en-US" altLang="zh-CN" sz="1200" dirty="0">
                <a:solidFill>
                  <a:prstClr val="black"/>
                </a:solidFill>
                <a:latin typeface="Arial" panose="020B0604020202020204" pitchFamily="34" charset="0"/>
                <a:ea typeface="微软雅黑" panose="020B0503020204020204" pitchFamily="34" charset="-122"/>
              </a:rPr>
              <a:t>[</a:t>
            </a:r>
            <a:r>
              <a:rPr lang="en-US" altLang="zh-CN" sz="1200" baseline="30000" dirty="0">
                <a:solidFill>
                  <a:prstClr val="black"/>
                </a:solidFill>
                <a:latin typeface="Arial" panose="020B0604020202020204" pitchFamily="34" charset="0"/>
                <a:ea typeface="微软雅黑" panose="020B0503020204020204" pitchFamily="34" charset="-122"/>
              </a:rPr>
              <a:t>123</a:t>
            </a:r>
            <a:r>
              <a:rPr lang="en-US" altLang="zh-CN" sz="1200" dirty="0">
                <a:solidFill>
                  <a:prstClr val="black"/>
                </a:solidFill>
                <a:latin typeface="Arial" panose="020B0604020202020204" pitchFamily="34" charset="0"/>
                <a:ea typeface="微软雅黑" panose="020B0503020204020204" pitchFamily="34" charset="-122"/>
              </a:rPr>
              <a:t>I]-FP-CIT</a:t>
            </a:r>
            <a:endParaRPr lang="zh-CN" altLang="en-US" sz="1200" dirty="0">
              <a:solidFill>
                <a:prstClr val="black"/>
              </a:solidFill>
              <a:latin typeface="Arial" panose="020B0604020202020204" pitchFamily="34" charset="0"/>
              <a:ea typeface="微软雅黑" panose="020B0503020204020204" pitchFamily="34" charset="-122"/>
            </a:endParaRPr>
          </a:p>
        </p:txBody>
      </p:sp>
      <p:pic>
        <p:nvPicPr>
          <p:cNvPr id="247" name="Picture 21">
            <a:extLst>
              <a:ext uri="{FF2B5EF4-FFF2-40B4-BE49-F238E27FC236}">
                <a16:creationId xmlns:a16="http://schemas.microsoft.com/office/drawing/2014/main" id="{1E6DECDD-8D0B-6DBB-C043-169098F43832}"/>
              </a:ext>
            </a:extLst>
          </p:cNvPr>
          <p:cNvPicPr>
            <a:picLocks noChangeAspect="1"/>
          </p:cNvPicPr>
          <p:nvPr>
            <p:custDataLst>
              <p:tags r:id="rId5"/>
            </p:custDataLst>
          </p:nvPr>
        </p:nvPicPr>
        <p:blipFill>
          <a:blip r:embed="rId11" cstate="print">
            <a:extLst>
              <a:ext uri="{28A0092B-C50C-407E-A947-70E740481C1C}">
                <a14:useLocalDpi xmlns:a14="http://schemas.microsoft.com/office/drawing/2010/main" val="0"/>
              </a:ext>
            </a:extLst>
          </a:blip>
          <a:srcRect/>
          <a:stretch/>
        </p:blipFill>
        <p:spPr>
          <a:xfrm>
            <a:off x="7979184" y="1718871"/>
            <a:ext cx="3112303" cy="1894568"/>
          </a:xfrm>
          <a:prstGeom prst="rect">
            <a:avLst/>
          </a:prstGeom>
        </p:spPr>
      </p:pic>
      <p:sp>
        <p:nvSpPr>
          <p:cNvPr id="251" name="矩形 250">
            <a:extLst>
              <a:ext uri="{FF2B5EF4-FFF2-40B4-BE49-F238E27FC236}">
                <a16:creationId xmlns:a16="http://schemas.microsoft.com/office/drawing/2014/main" id="{9F6F5833-08EE-DD5C-09FC-FD4BD560760C}"/>
              </a:ext>
            </a:extLst>
          </p:cNvPr>
          <p:cNvSpPr/>
          <p:nvPr/>
        </p:nvSpPr>
        <p:spPr>
          <a:xfrm>
            <a:off x="-56026" y="6527265"/>
            <a:ext cx="12158121" cy="261610"/>
          </a:xfrm>
          <a:prstGeom prst="rect">
            <a:avLst/>
          </a:prstGeom>
        </p:spPr>
        <p:txBody>
          <a:bodyPr wrap="square">
            <a:spAutoFit/>
          </a:bodyPr>
          <a:lstStyle/>
          <a:p>
            <a:r>
              <a:rPr lang="en-US" altLang="zh-CN" sz="1100" i="1" kern="100" dirty="0">
                <a:latin typeface="微软雅黑" panose="020B0503020204020204" pitchFamily="34" charset="-122"/>
                <a:ea typeface="微软雅黑" panose="020B0503020204020204" pitchFamily="34" charset="-122"/>
                <a:cs typeface="Arial" panose="020B0604020202020204" pitchFamily="34" charset="0"/>
              </a:rPr>
              <a:t>G. </a:t>
            </a:r>
            <a:r>
              <a:rPr lang="en-US" altLang="zh-CN" sz="1100" i="1" kern="100" dirty="0" err="1">
                <a:latin typeface="微软雅黑" panose="020B0503020204020204" pitchFamily="34" charset="-122"/>
                <a:ea typeface="微软雅黑" panose="020B0503020204020204" pitchFamily="34" charset="-122"/>
                <a:cs typeface="Arial" panose="020B0604020202020204" pitchFamily="34" charset="0"/>
              </a:rPr>
              <a:t>Soultanidis</a:t>
            </a:r>
            <a:r>
              <a:rPr lang="en-US" altLang="zh-CN" sz="1100" i="1" kern="100" dirty="0">
                <a:latin typeface="微软雅黑" panose="020B0503020204020204" pitchFamily="34" charset="-122"/>
                <a:ea typeface="微软雅黑" panose="020B0503020204020204" pitchFamily="34" charset="-122"/>
                <a:cs typeface="Arial" panose="020B0604020202020204" pitchFamily="34" charset="0"/>
              </a:rPr>
              <a:t> et al., </a:t>
            </a:r>
            <a:r>
              <a:rPr lang="en-US" altLang="zh-CN" sz="1100" b="1" i="1" kern="100" dirty="0">
                <a:latin typeface="微软雅黑" panose="020B0503020204020204" pitchFamily="34" charset="-122"/>
                <a:ea typeface="微软雅黑" panose="020B0503020204020204" pitchFamily="34" charset="-122"/>
                <a:cs typeface="Arial" panose="020B0604020202020204" pitchFamily="34" charset="0"/>
              </a:rPr>
              <a:t>Nature Biomedical Engineering</a:t>
            </a:r>
            <a:r>
              <a:rPr lang="en-US" altLang="zh-CN" sz="1100" i="1" kern="100" dirty="0">
                <a:latin typeface="微软雅黑" panose="020B0503020204020204" pitchFamily="34" charset="-122"/>
                <a:ea typeface="微软雅黑" panose="020B0503020204020204" pitchFamily="34" charset="-122"/>
                <a:cs typeface="Arial" panose="020B0604020202020204" pitchFamily="34" charset="0"/>
              </a:rPr>
              <a:t>, 2025; </a:t>
            </a:r>
            <a:r>
              <a:rPr lang="en-US"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C. </a:t>
            </a:r>
            <a:r>
              <a:rPr lang="en-US" altLang="zh-CN" sz="1100" i="1" dirty="0" err="1">
                <a:solidFill>
                  <a:prstClr val="black"/>
                </a:solidFill>
                <a:latin typeface="微软雅黑" panose="020B0503020204020204" pitchFamily="34" charset="-122"/>
                <a:ea typeface="微软雅黑" panose="020B0503020204020204" pitchFamily="34" charset="-122"/>
                <a:cs typeface="Arial" panose="020B0604020202020204" pitchFamily="34" charset="0"/>
              </a:rPr>
              <a:t>Mosci</a:t>
            </a:r>
            <a:r>
              <a:rPr lang="en-US"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 et al., </a:t>
            </a:r>
            <a:r>
              <a:rPr lang="en-US" altLang="zh-CN" sz="1100" b="1"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Nuclear Medicine Communications</a:t>
            </a:r>
            <a:r>
              <a:rPr lang="en-US"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 2020</a:t>
            </a:r>
            <a:r>
              <a:rPr lang="zh-CN" altLang="en-US"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a:t>
            </a:r>
            <a:r>
              <a:rPr lang="da-DK"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S. Thobois et al., </a:t>
            </a:r>
            <a:r>
              <a:rPr lang="da-DK" altLang="zh-CN" sz="1100" b="1"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Parkinsonism &amp; Related Disorders</a:t>
            </a:r>
            <a:r>
              <a:rPr lang="da-DK"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 2019</a:t>
            </a:r>
            <a:r>
              <a:rPr lang="en-US" altLang="zh-CN" sz="1100" i="1" dirty="0">
                <a:solidFill>
                  <a:prstClr val="black"/>
                </a:solidFill>
                <a:latin typeface="微软雅黑" panose="020B0503020204020204" pitchFamily="34" charset="-122"/>
                <a:ea typeface="微软雅黑" panose="020B0503020204020204" pitchFamily="34" charset="-122"/>
                <a:cs typeface="Arial" panose="020B0604020202020204" pitchFamily="34" charset="0"/>
              </a:rPr>
              <a:t>.</a:t>
            </a:r>
            <a:endParaRPr lang="zh-CN" altLang="en-US" sz="1200" i="1" dirty="0">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256" name="组合 255">
            <a:extLst>
              <a:ext uri="{FF2B5EF4-FFF2-40B4-BE49-F238E27FC236}">
                <a16:creationId xmlns:a16="http://schemas.microsoft.com/office/drawing/2014/main" id="{1E302583-7558-A157-F74F-C0611C76CBC6}"/>
              </a:ext>
            </a:extLst>
          </p:cNvPr>
          <p:cNvGrpSpPr/>
          <p:nvPr/>
        </p:nvGrpSpPr>
        <p:grpSpPr>
          <a:xfrm>
            <a:off x="7121017" y="4187190"/>
            <a:ext cx="3670101" cy="2331974"/>
            <a:chOff x="6544282" y="4452537"/>
            <a:chExt cx="4852956" cy="3083558"/>
          </a:xfrm>
        </p:grpSpPr>
        <p:pic>
          <p:nvPicPr>
            <p:cNvPr id="253" name="图片 252">
              <a:extLst>
                <a:ext uri="{FF2B5EF4-FFF2-40B4-BE49-F238E27FC236}">
                  <a16:creationId xmlns:a16="http://schemas.microsoft.com/office/drawing/2014/main" id="{AC844FC1-E0A7-A49B-7B86-98F41A201C72}"/>
                </a:ext>
              </a:extLst>
            </p:cNvPr>
            <p:cNvPicPr>
              <a:picLocks noChangeAspect="1"/>
            </p:cNvPicPr>
            <p:nvPr/>
          </p:nvPicPr>
          <p:blipFill>
            <a:blip r:embed="rId12"/>
            <a:stretch>
              <a:fillRect/>
            </a:stretch>
          </p:blipFill>
          <p:spPr>
            <a:xfrm>
              <a:off x="6544282" y="4452537"/>
              <a:ext cx="4852956" cy="1301155"/>
            </a:xfrm>
            <a:prstGeom prst="rect">
              <a:avLst/>
            </a:prstGeom>
          </p:spPr>
        </p:pic>
        <p:pic>
          <p:nvPicPr>
            <p:cNvPr id="255" name="图片 254">
              <a:extLst>
                <a:ext uri="{FF2B5EF4-FFF2-40B4-BE49-F238E27FC236}">
                  <a16:creationId xmlns:a16="http://schemas.microsoft.com/office/drawing/2014/main" id="{4B80E4B8-1ED3-F6A7-EC3D-0F29820F2446}"/>
                </a:ext>
              </a:extLst>
            </p:cNvPr>
            <p:cNvPicPr>
              <a:picLocks noChangeAspect="1"/>
            </p:cNvPicPr>
            <p:nvPr/>
          </p:nvPicPr>
          <p:blipFill>
            <a:blip r:embed="rId13"/>
            <a:stretch>
              <a:fillRect/>
            </a:stretch>
          </p:blipFill>
          <p:spPr>
            <a:xfrm>
              <a:off x="6583025" y="5805424"/>
              <a:ext cx="3835253" cy="1730671"/>
            </a:xfrm>
            <a:prstGeom prst="rect">
              <a:avLst/>
            </a:prstGeom>
          </p:spPr>
        </p:pic>
      </p:grpSp>
      <p:sp>
        <p:nvSpPr>
          <p:cNvPr id="257" name="Shape 5">
            <a:extLst>
              <a:ext uri="{FF2B5EF4-FFF2-40B4-BE49-F238E27FC236}">
                <a16:creationId xmlns:a16="http://schemas.microsoft.com/office/drawing/2014/main" id="{AE18DF22-7E37-3E2F-E85F-5A902058985E}"/>
              </a:ext>
            </a:extLst>
          </p:cNvPr>
          <p:cNvSpPr/>
          <p:nvPr/>
        </p:nvSpPr>
        <p:spPr>
          <a:xfrm>
            <a:off x="6604807" y="775002"/>
            <a:ext cx="1958825" cy="384047"/>
          </a:xfrm>
          <a:prstGeom prst="roundRect">
            <a:avLst>
              <a:gd name="adj" fmla="val 18182"/>
            </a:avLst>
          </a:prstGeom>
          <a:solidFill>
            <a:srgbClr val="2563A9"/>
          </a:solidFill>
          <a:ln w="12700">
            <a:solidFill>
              <a:srgbClr val="2563A9"/>
            </a:solidFill>
            <a:prstDash val="solid"/>
          </a:ln>
        </p:spPr>
        <p:txBody>
          <a:bodyPr/>
          <a:lstStyle/>
          <a:p>
            <a:r>
              <a:rPr lang="zh-CN" altLang="en-US" b="1" dirty="0">
                <a:solidFill>
                  <a:srgbClr val="FFFFFF"/>
                </a:solidFill>
                <a:latin typeface="Microsoft YaHei" pitchFamily="34" charset="0"/>
                <a:ea typeface="Microsoft YaHei" pitchFamily="34" charset="-122"/>
                <a:cs typeface="Microsoft YaHei" pitchFamily="34" charset="-120"/>
              </a:rPr>
              <a:t>典型需求</a:t>
            </a:r>
            <a:endParaRPr lang="en-US" altLang="zh-CN" dirty="0"/>
          </a:p>
        </p:txBody>
      </p:sp>
      <p:sp>
        <p:nvSpPr>
          <p:cNvPr id="258" name="Shape 5">
            <a:extLst>
              <a:ext uri="{FF2B5EF4-FFF2-40B4-BE49-F238E27FC236}">
                <a16:creationId xmlns:a16="http://schemas.microsoft.com/office/drawing/2014/main" id="{25DE9279-EF3C-F6C9-D07C-DC88F8660E71}"/>
              </a:ext>
            </a:extLst>
          </p:cNvPr>
          <p:cNvSpPr/>
          <p:nvPr/>
        </p:nvSpPr>
        <p:spPr>
          <a:xfrm>
            <a:off x="147030" y="775002"/>
            <a:ext cx="3377563" cy="384047"/>
          </a:xfrm>
          <a:prstGeom prst="roundRect">
            <a:avLst>
              <a:gd name="adj" fmla="val 18182"/>
            </a:avLst>
          </a:prstGeom>
          <a:solidFill>
            <a:srgbClr val="2563A9"/>
          </a:solidFill>
          <a:ln w="12700">
            <a:solidFill>
              <a:srgbClr val="2563A9"/>
            </a:solidFill>
            <a:prstDash val="solid"/>
          </a:ln>
        </p:spPr>
        <p:txBody>
          <a:bodyPr/>
          <a:lstStyle/>
          <a:p>
            <a:r>
              <a:rPr lang="zh-CN" altLang="en-US" b="1" dirty="0">
                <a:solidFill>
                  <a:srgbClr val="FFFFFF"/>
                </a:solidFill>
                <a:latin typeface="Microsoft YaHei" pitchFamily="34" charset="0"/>
                <a:ea typeface="Microsoft YaHei" pitchFamily="34" charset="-122"/>
              </a:rPr>
              <a:t>为什么要</a:t>
            </a:r>
            <a:r>
              <a:rPr lang="en-US" altLang="zh-CN" b="1" dirty="0">
                <a:solidFill>
                  <a:srgbClr val="FFFFFF"/>
                </a:solidFill>
                <a:latin typeface="Microsoft YaHei" pitchFamily="34" charset="0"/>
                <a:ea typeface="Microsoft YaHei" pitchFamily="34" charset="-122"/>
              </a:rPr>
              <a:t>PET</a:t>
            </a:r>
            <a:r>
              <a:rPr lang="zh-CN" altLang="en-US" b="1" dirty="0">
                <a:solidFill>
                  <a:srgbClr val="FFFFFF"/>
                </a:solidFill>
                <a:latin typeface="Microsoft YaHei" pitchFamily="34" charset="0"/>
                <a:ea typeface="Microsoft YaHei" pitchFamily="34" charset="-122"/>
              </a:rPr>
              <a:t>，</a:t>
            </a:r>
            <a:r>
              <a:rPr lang="en-US" altLang="zh-CN" b="1" dirty="0">
                <a:solidFill>
                  <a:srgbClr val="FFFFFF"/>
                </a:solidFill>
                <a:latin typeface="Microsoft YaHei" pitchFamily="34" charset="0"/>
                <a:ea typeface="Microsoft YaHei" pitchFamily="34" charset="-122"/>
              </a:rPr>
              <a:t>SPECT</a:t>
            </a:r>
            <a:r>
              <a:rPr lang="zh-CN" altLang="en-US" b="1" dirty="0">
                <a:solidFill>
                  <a:srgbClr val="FFFFFF"/>
                </a:solidFill>
                <a:latin typeface="Microsoft YaHei" pitchFamily="34" charset="0"/>
                <a:ea typeface="Microsoft YaHei" pitchFamily="34" charset="-122"/>
              </a:rPr>
              <a:t>结合？</a:t>
            </a:r>
            <a:endParaRPr lang="en-US" altLang="zh-CN" dirty="0"/>
          </a:p>
        </p:txBody>
      </p:sp>
      <p:sp>
        <p:nvSpPr>
          <p:cNvPr id="259" name="Text 27">
            <a:extLst>
              <a:ext uri="{FF2B5EF4-FFF2-40B4-BE49-F238E27FC236}">
                <a16:creationId xmlns:a16="http://schemas.microsoft.com/office/drawing/2014/main" id="{76DEE38D-3511-F1B8-5AB9-35DAA458A63B}"/>
              </a:ext>
            </a:extLst>
          </p:cNvPr>
          <p:cNvSpPr/>
          <p:nvPr/>
        </p:nvSpPr>
        <p:spPr>
          <a:xfrm>
            <a:off x="11401215" y="6510528"/>
            <a:ext cx="502920" cy="164592"/>
          </a:xfrm>
          <a:prstGeom prst="rect">
            <a:avLst/>
          </a:prstGeom>
          <a:noFill/>
          <a:ln/>
        </p:spPr>
        <p:txBody>
          <a:bodyPr wrap="square" lIns="0" tIns="0" rIns="0" bIns="0" rtlCol="0" anchor="ctr"/>
          <a:lstStyle/>
          <a:p>
            <a:pPr marL="0" indent="0" algn="r">
              <a:buNone/>
            </a:pPr>
            <a:r>
              <a:rPr lang="en-US" sz="800" dirty="0">
                <a:solidFill>
                  <a:srgbClr val="5B6770"/>
                </a:solidFill>
                <a:latin typeface="Microsoft YaHei" pitchFamily="34" charset="0"/>
                <a:ea typeface="Microsoft YaHei" pitchFamily="34" charset="-122"/>
                <a:cs typeface="Microsoft YaHei" pitchFamily="34" charset="-120"/>
              </a:rPr>
              <a:t>5/8</a:t>
            </a:r>
            <a:endParaRPr lang="en-US" sz="800" dirty="0"/>
          </a:p>
        </p:txBody>
      </p:sp>
      <p:sp>
        <p:nvSpPr>
          <p:cNvPr id="261" name="左大括号 260">
            <a:extLst>
              <a:ext uri="{FF2B5EF4-FFF2-40B4-BE49-F238E27FC236}">
                <a16:creationId xmlns:a16="http://schemas.microsoft.com/office/drawing/2014/main" id="{2D80BEA9-C2BF-929E-1D67-0F54447D9044}"/>
              </a:ext>
            </a:extLst>
          </p:cNvPr>
          <p:cNvSpPr/>
          <p:nvPr/>
        </p:nvSpPr>
        <p:spPr>
          <a:xfrm rot="16200000">
            <a:off x="2872021" y="942200"/>
            <a:ext cx="451054" cy="5288279"/>
          </a:xfrm>
          <a:prstGeom prst="leftBrace">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FCB18-D035-EF4B-E23C-95884E745F0B}"/>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0E24FB19-47BA-A531-DE7A-B031FEEB9014}"/>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cs typeface="Arial" panose="020B0604020202020204" pitchFamily="34" charset="0"/>
              </a:rPr>
              <a:t>DOI Layer Discrimination for </a:t>
            </a:r>
            <a:r>
              <a:rPr lang="en-US" altLang="zh-CN" sz="3200" b="1" dirty="0">
                <a:solidFill>
                  <a:srgbClr val="FF0000"/>
                </a:solidFill>
                <a:cs typeface="Arial" panose="020B0604020202020204" pitchFamily="34" charset="0"/>
              </a:rPr>
              <a:t>PET</a:t>
            </a:r>
          </a:p>
        </p:txBody>
      </p:sp>
      <p:sp>
        <p:nvSpPr>
          <p:cNvPr id="3" name="灯片编号占位符 2">
            <a:extLst>
              <a:ext uri="{FF2B5EF4-FFF2-40B4-BE49-F238E27FC236}">
                <a16:creationId xmlns:a16="http://schemas.microsoft.com/office/drawing/2014/main" id="{A225098F-76F2-F86C-7BE7-F60DD373501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a:cs typeface="Arial" panose="020B0604020202020204" pitchFamily="34" charset="0"/>
            </a:endParaRPr>
          </a:p>
        </p:txBody>
      </p:sp>
      <p:grpSp>
        <p:nvGrpSpPr>
          <p:cNvPr id="52" name="组合 51">
            <a:extLst>
              <a:ext uri="{FF2B5EF4-FFF2-40B4-BE49-F238E27FC236}">
                <a16:creationId xmlns:a16="http://schemas.microsoft.com/office/drawing/2014/main" id="{1F2FC6E2-927A-56AF-8777-5E36BB9A3A1B}"/>
              </a:ext>
            </a:extLst>
          </p:cNvPr>
          <p:cNvGrpSpPr/>
          <p:nvPr/>
        </p:nvGrpSpPr>
        <p:grpSpPr>
          <a:xfrm>
            <a:off x="113352" y="1088969"/>
            <a:ext cx="4328889" cy="2387349"/>
            <a:chOff x="388560" y="1017709"/>
            <a:chExt cx="5175693" cy="2379629"/>
          </a:xfrm>
        </p:grpSpPr>
        <p:pic>
          <p:nvPicPr>
            <p:cNvPr id="47" name="图片 46">
              <a:extLst>
                <a:ext uri="{FF2B5EF4-FFF2-40B4-BE49-F238E27FC236}">
                  <a16:creationId xmlns:a16="http://schemas.microsoft.com/office/drawing/2014/main" id="{B9F4EF40-C288-F0EB-0AE2-AD65E9EFEF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560" y="1017709"/>
              <a:ext cx="5175693" cy="2379629"/>
            </a:xfrm>
            <a:prstGeom prst="rect">
              <a:avLst/>
            </a:prstGeom>
          </p:spPr>
        </p:pic>
        <p:sp>
          <p:nvSpPr>
            <p:cNvPr id="11" name="矩形 10">
              <a:extLst>
                <a:ext uri="{FF2B5EF4-FFF2-40B4-BE49-F238E27FC236}">
                  <a16:creationId xmlns:a16="http://schemas.microsoft.com/office/drawing/2014/main" id="{D2E0BA54-7C81-30FC-81EF-97DC8B6FE293}"/>
                </a:ext>
              </a:extLst>
            </p:cNvPr>
            <p:cNvSpPr/>
            <p:nvPr/>
          </p:nvSpPr>
          <p:spPr>
            <a:xfrm>
              <a:off x="3149645" y="1207725"/>
              <a:ext cx="2139156" cy="3182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rPr>
                <a:t>F-18,1 mm diameter</a:t>
              </a:r>
              <a:endParaRPr kumimoji="0" lang="zh-CN" altLang="en-US"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endParaRPr>
            </a:p>
          </p:txBody>
        </p:sp>
        <p:sp>
          <p:nvSpPr>
            <p:cNvPr id="12" name="矩形 11">
              <a:extLst>
                <a:ext uri="{FF2B5EF4-FFF2-40B4-BE49-F238E27FC236}">
                  <a16:creationId xmlns:a16="http://schemas.microsoft.com/office/drawing/2014/main" id="{4647FB2F-0F0A-E922-114E-386F54D6D92A}"/>
                </a:ext>
              </a:extLst>
            </p:cNvPr>
            <p:cNvSpPr/>
            <p:nvPr/>
          </p:nvSpPr>
          <p:spPr>
            <a:xfrm>
              <a:off x="3023798" y="2685037"/>
              <a:ext cx="2417000" cy="5785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rPr>
                <a:t>Reference detector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rPr>
                <a:t>25.8 × 25.8 × 1 mm</a:t>
              </a:r>
              <a:r>
                <a:rPr kumimoji="0" lang="en-US" altLang="zh-CN" sz="1400" b="0" i="0" u="none" strike="noStrike" kern="1200" cap="none" spc="0" normalizeH="0" baseline="30000" noProof="0" dirty="0">
                  <a:ln>
                    <a:noFill/>
                  </a:ln>
                  <a:solidFill>
                    <a:prstClr val="white"/>
                  </a:solidFill>
                  <a:effectLst/>
                  <a:uLnTx/>
                  <a:uFillTx/>
                  <a:latin typeface="Arial" panose="020B0604020202020204" pitchFamily="34" charset="0"/>
                  <a:ea typeface="宋体"/>
                  <a:cs typeface="Arial" panose="020B0604020202020204" pitchFamily="34" charset="0"/>
                </a:rPr>
                <a:t>3</a:t>
              </a:r>
              <a:endParaRPr kumimoji="0" lang="zh-CN" altLang="en-US" sz="1400" b="0" i="0" u="none" strike="noStrike" kern="1200" cap="none" spc="0" normalizeH="0" baseline="30000" noProof="0" dirty="0">
                <a:ln>
                  <a:noFill/>
                </a:ln>
                <a:solidFill>
                  <a:prstClr val="white"/>
                </a:solidFill>
                <a:effectLst/>
                <a:uLnTx/>
                <a:uFillTx/>
                <a:latin typeface="Arial" panose="020B0604020202020204" pitchFamily="34" charset="0"/>
                <a:ea typeface="宋体"/>
                <a:cs typeface="Arial" panose="020B0604020202020204" pitchFamily="34" charset="0"/>
              </a:endParaRPr>
            </a:p>
          </p:txBody>
        </p:sp>
        <p:cxnSp>
          <p:nvCxnSpPr>
            <p:cNvPr id="6" name="直接箭头连接符 5">
              <a:extLst>
                <a:ext uri="{FF2B5EF4-FFF2-40B4-BE49-F238E27FC236}">
                  <a16:creationId xmlns:a16="http://schemas.microsoft.com/office/drawing/2014/main" id="{0ED9DE6A-2F94-239D-12C8-3ECF4985889F}"/>
                </a:ext>
              </a:extLst>
            </p:cNvPr>
            <p:cNvCxnSpPr>
              <a:cxnSpLocks/>
              <a:stCxn id="12" idx="0"/>
            </p:cNvCxnSpPr>
            <p:nvPr/>
          </p:nvCxnSpPr>
          <p:spPr>
            <a:xfrm flipV="1">
              <a:off x="4232298" y="2321343"/>
              <a:ext cx="244327" cy="3636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6">
              <a:extLst>
                <a:ext uri="{FF2B5EF4-FFF2-40B4-BE49-F238E27FC236}">
                  <a16:creationId xmlns:a16="http://schemas.microsoft.com/office/drawing/2014/main" id="{2502A241-50DD-4EEB-7817-DF5472DC1DB6}"/>
                </a:ext>
              </a:extLst>
            </p:cNvPr>
            <p:cNvCxnSpPr>
              <a:cxnSpLocks/>
            </p:cNvCxnSpPr>
            <p:nvPr/>
          </p:nvCxnSpPr>
          <p:spPr>
            <a:xfrm flipH="1">
              <a:off x="2944189" y="1727054"/>
              <a:ext cx="250655" cy="2498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52350810-CBD1-7AC6-99CF-74FB68AFFB9F}"/>
                </a:ext>
              </a:extLst>
            </p:cNvPr>
            <p:cNvSpPr/>
            <p:nvPr/>
          </p:nvSpPr>
          <p:spPr>
            <a:xfrm>
              <a:off x="424615" y="2657226"/>
              <a:ext cx="2417000" cy="3429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rPr>
                <a:t>Proposed  detector</a:t>
              </a:r>
              <a:endParaRPr kumimoji="0" lang="zh-CN" altLang="en-US" sz="14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endParaRPr>
            </a:p>
          </p:txBody>
        </p:sp>
        <p:cxnSp>
          <p:nvCxnSpPr>
            <p:cNvPr id="9" name="直接箭头连接符 8">
              <a:extLst>
                <a:ext uri="{FF2B5EF4-FFF2-40B4-BE49-F238E27FC236}">
                  <a16:creationId xmlns:a16="http://schemas.microsoft.com/office/drawing/2014/main" id="{A3D63872-7D0B-9847-B654-E23CA633BC02}"/>
                </a:ext>
              </a:extLst>
            </p:cNvPr>
            <p:cNvCxnSpPr>
              <a:cxnSpLocks/>
            </p:cNvCxnSpPr>
            <p:nvPr/>
          </p:nvCxnSpPr>
          <p:spPr>
            <a:xfrm flipV="1">
              <a:off x="1495183" y="2196284"/>
              <a:ext cx="137930" cy="4372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组合 28">
            <a:extLst>
              <a:ext uri="{FF2B5EF4-FFF2-40B4-BE49-F238E27FC236}">
                <a16:creationId xmlns:a16="http://schemas.microsoft.com/office/drawing/2014/main" id="{58C15C03-5980-1277-64B8-73BBBBEBBEC5}"/>
              </a:ext>
            </a:extLst>
          </p:cNvPr>
          <p:cNvGrpSpPr/>
          <p:nvPr/>
        </p:nvGrpSpPr>
        <p:grpSpPr>
          <a:xfrm>
            <a:off x="130012" y="3869866"/>
            <a:ext cx="7795685" cy="2128919"/>
            <a:chOff x="91334" y="3817924"/>
            <a:chExt cx="7459180" cy="2037023"/>
          </a:xfrm>
        </p:grpSpPr>
        <p:sp>
          <p:nvSpPr>
            <p:cNvPr id="45" name="矩形: 圆角 44">
              <a:extLst>
                <a:ext uri="{FF2B5EF4-FFF2-40B4-BE49-F238E27FC236}">
                  <a16:creationId xmlns:a16="http://schemas.microsoft.com/office/drawing/2014/main" id="{EE42FF38-3539-6326-83D3-55ECBF457FC9}"/>
                </a:ext>
              </a:extLst>
            </p:cNvPr>
            <p:cNvSpPr/>
            <p:nvPr/>
          </p:nvSpPr>
          <p:spPr>
            <a:xfrm>
              <a:off x="91334" y="3817924"/>
              <a:ext cx="7459180" cy="2037023"/>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pic>
          <p:nvPicPr>
            <p:cNvPr id="23" name="图片 22">
              <a:extLst>
                <a:ext uri="{FF2B5EF4-FFF2-40B4-BE49-F238E27FC236}">
                  <a16:creationId xmlns:a16="http://schemas.microsoft.com/office/drawing/2014/main" id="{23C8808F-CD7C-C681-2DB0-39E816F693AB}"/>
                </a:ext>
              </a:extLst>
            </p:cNvPr>
            <p:cNvPicPr>
              <a:picLocks noChangeAspect="1"/>
            </p:cNvPicPr>
            <p:nvPr/>
          </p:nvPicPr>
          <p:blipFill>
            <a:blip r:embed="rId4"/>
            <a:stretch>
              <a:fillRect/>
            </a:stretch>
          </p:blipFill>
          <p:spPr>
            <a:xfrm>
              <a:off x="179148" y="3839894"/>
              <a:ext cx="2273747" cy="1949569"/>
            </a:xfrm>
            <a:prstGeom prst="rect">
              <a:avLst/>
            </a:prstGeom>
          </p:spPr>
        </p:pic>
        <p:pic>
          <p:nvPicPr>
            <p:cNvPr id="24" name="图片 23">
              <a:extLst>
                <a:ext uri="{FF2B5EF4-FFF2-40B4-BE49-F238E27FC236}">
                  <a16:creationId xmlns:a16="http://schemas.microsoft.com/office/drawing/2014/main" id="{0CCB8411-83F8-CC23-847B-B92099A9005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73322" y="3839894"/>
              <a:ext cx="2273747" cy="1949569"/>
            </a:xfrm>
            <a:prstGeom prst="rect">
              <a:avLst/>
            </a:prstGeom>
          </p:spPr>
        </p:pic>
        <p:pic>
          <p:nvPicPr>
            <p:cNvPr id="25" name="图片 24">
              <a:extLst>
                <a:ext uri="{FF2B5EF4-FFF2-40B4-BE49-F238E27FC236}">
                  <a16:creationId xmlns:a16="http://schemas.microsoft.com/office/drawing/2014/main" id="{6369AC99-458D-4B42-D550-B4B50F2D2161}"/>
                </a:ext>
              </a:extLst>
            </p:cNvPr>
            <p:cNvPicPr>
              <a:picLocks noChangeAspect="1"/>
            </p:cNvPicPr>
            <p:nvPr/>
          </p:nvPicPr>
          <p:blipFill>
            <a:blip r:embed="rId6"/>
            <a:stretch>
              <a:fillRect/>
            </a:stretch>
          </p:blipFill>
          <p:spPr>
            <a:xfrm>
              <a:off x="5177800" y="3839894"/>
              <a:ext cx="2273747" cy="1949569"/>
            </a:xfrm>
            <a:prstGeom prst="rect">
              <a:avLst/>
            </a:prstGeom>
          </p:spPr>
        </p:pic>
        <p:sp>
          <p:nvSpPr>
            <p:cNvPr id="32" name="文本框 31">
              <a:extLst>
                <a:ext uri="{FF2B5EF4-FFF2-40B4-BE49-F238E27FC236}">
                  <a16:creationId xmlns:a16="http://schemas.microsoft.com/office/drawing/2014/main" id="{E7580E2C-8227-F32D-5BAC-1C1E4598918F}"/>
                </a:ext>
              </a:extLst>
            </p:cNvPr>
            <p:cNvSpPr txBox="1"/>
            <p:nvPr/>
          </p:nvSpPr>
          <p:spPr>
            <a:xfrm>
              <a:off x="298615" y="5262841"/>
              <a:ext cx="1714500" cy="3272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Total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33" name="文本框 32">
              <a:extLst>
                <a:ext uri="{FF2B5EF4-FFF2-40B4-BE49-F238E27FC236}">
                  <a16:creationId xmlns:a16="http://schemas.microsoft.com/office/drawing/2014/main" id="{2A3FF186-D037-35FC-8B5C-997C7F0C1E34}"/>
                </a:ext>
              </a:extLst>
            </p:cNvPr>
            <p:cNvSpPr txBox="1"/>
            <p:nvPr/>
          </p:nvSpPr>
          <p:spPr>
            <a:xfrm>
              <a:off x="3000517" y="5262841"/>
              <a:ext cx="1476108" cy="3272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34" name="文本框 33">
              <a:extLst>
                <a:ext uri="{FF2B5EF4-FFF2-40B4-BE49-F238E27FC236}">
                  <a16:creationId xmlns:a16="http://schemas.microsoft.com/office/drawing/2014/main" id="{73BA2228-6025-5282-A8FF-8BBBB1DB509F}"/>
                </a:ext>
              </a:extLst>
            </p:cNvPr>
            <p:cNvSpPr txBox="1"/>
            <p:nvPr/>
          </p:nvSpPr>
          <p:spPr>
            <a:xfrm>
              <a:off x="5464028" y="5262841"/>
              <a:ext cx="1384354" cy="3272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SD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35" name="十字形 34">
              <a:extLst>
                <a:ext uri="{FF2B5EF4-FFF2-40B4-BE49-F238E27FC236}">
                  <a16:creationId xmlns:a16="http://schemas.microsoft.com/office/drawing/2014/main" id="{8672B888-E0CC-1230-F631-0FD21B78A73B}"/>
                </a:ext>
              </a:extLst>
            </p:cNvPr>
            <p:cNvSpPr/>
            <p:nvPr/>
          </p:nvSpPr>
          <p:spPr>
            <a:xfrm>
              <a:off x="4908270" y="4666807"/>
              <a:ext cx="308329" cy="295742"/>
            </a:xfrm>
            <a:prstGeom prst="plus">
              <a:avLst>
                <a:gd name="adj" fmla="val 404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宋体"/>
                <a:cs typeface="Arial" panose="020B0604020202020204" pitchFamily="34" charset="0"/>
              </a:endParaRPr>
            </a:p>
          </p:txBody>
        </p:sp>
        <p:sp>
          <p:nvSpPr>
            <p:cNvPr id="37" name="箭头: 下 36">
              <a:extLst>
                <a:ext uri="{FF2B5EF4-FFF2-40B4-BE49-F238E27FC236}">
                  <a16:creationId xmlns:a16="http://schemas.microsoft.com/office/drawing/2014/main" id="{F87295B0-3E5C-8AB6-1C4B-EE6F91073845}"/>
                </a:ext>
              </a:extLst>
            </p:cNvPr>
            <p:cNvSpPr/>
            <p:nvPr/>
          </p:nvSpPr>
          <p:spPr>
            <a:xfrm rot="16200000">
              <a:off x="2335866" y="4665666"/>
              <a:ext cx="454485" cy="2980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宋体"/>
                <a:cs typeface="Arial" panose="020B0604020202020204" pitchFamily="34" charset="0"/>
              </a:endParaRPr>
            </a:p>
          </p:txBody>
        </p:sp>
      </p:grpSp>
      <p:sp>
        <p:nvSpPr>
          <p:cNvPr id="41" name="文本框 40">
            <a:extLst>
              <a:ext uri="{FF2B5EF4-FFF2-40B4-BE49-F238E27FC236}">
                <a16:creationId xmlns:a16="http://schemas.microsoft.com/office/drawing/2014/main" id="{20E9E7F0-F50F-10C2-8C71-6B7C808D3465}"/>
              </a:ext>
            </a:extLst>
          </p:cNvPr>
          <p:cNvSpPr txBox="1"/>
          <p:nvPr/>
        </p:nvSpPr>
        <p:spPr>
          <a:xfrm>
            <a:off x="1389900" y="6250814"/>
            <a:ext cx="8087362"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SCV and SD events can be efficiently identified by </a:t>
            </a: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CNN</a:t>
            </a:r>
          </a:p>
        </p:txBody>
      </p:sp>
      <p:grpSp>
        <p:nvGrpSpPr>
          <p:cNvPr id="69" name="组合 68">
            <a:extLst>
              <a:ext uri="{FF2B5EF4-FFF2-40B4-BE49-F238E27FC236}">
                <a16:creationId xmlns:a16="http://schemas.microsoft.com/office/drawing/2014/main" id="{7506D176-2F59-B041-3DAD-86DC4283DBEA}"/>
              </a:ext>
            </a:extLst>
          </p:cNvPr>
          <p:cNvGrpSpPr/>
          <p:nvPr/>
        </p:nvGrpSpPr>
        <p:grpSpPr>
          <a:xfrm>
            <a:off x="7326551" y="1058762"/>
            <a:ext cx="4714149" cy="2588990"/>
            <a:chOff x="7404524" y="1088587"/>
            <a:chExt cx="4714149" cy="2588990"/>
          </a:xfrm>
        </p:grpSpPr>
        <p:sp>
          <p:nvSpPr>
            <p:cNvPr id="44" name="矩形: 圆角 43">
              <a:extLst>
                <a:ext uri="{FF2B5EF4-FFF2-40B4-BE49-F238E27FC236}">
                  <a16:creationId xmlns:a16="http://schemas.microsoft.com/office/drawing/2014/main" id="{FE532E2A-EEE5-5495-B52C-68362FA528B6}"/>
                </a:ext>
              </a:extLst>
            </p:cNvPr>
            <p:cNvSpPr/>
            <p:nvPr/>
          </p:nvSpPr>
          <p:spPr>
            <a:xfrm>
              <a:off x="7517503" y="1088587"/>
              <a:ext cx="4601170" cy="2588990"/>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pic>
          <p:nvPicPr>
            <p:cNvPr id="13" name="图片 12">
              <a:extLst>
                <a:ext uri="{FF2B5EF4-FFF2-40B4-BE49-F238E27FC236}">
                  <a16:creationId xmlns:a16="http://schemas.microsoft.com/office/drawing/2014/main" id="{0DE8BF56-1B9A-4584-7DE7-CA9BF152EF1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499547" y="1166688"/>
              <a:ext cx="1396122" cy="1210623"/>
            </a:xfrm>
            <a:prstGeom prst="rect">
              <a:avLst/>
            </a:prstGeom>
          </p:spPr>
        </p:pic>
        <p:pic>
          <p:nvPicPr>
            <p:cNvPr id="14" name="图片 13">
              <a:extLst>
                <a:ext uri="{FF2B5EF4-FFF2-40B4-BE49-F238E27FC236}">
                  <a16:creationId xmlns:a16="http://schemas.microsoft.com/office/drawing/2014/main" id="{174F3B47-D523-2482-012C-1BFC2B2C202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0056706" y="1166688"/>
              <a:ext cx="1396122" cy="1210623"/>
            </a:xfrm>
            <a:prstGeom prst="rect">
              <a:avLst/>
            </a:prstGeom>
          </p:spPr>
        </p:pic>
        <p:pic>
          <p:nvPicPr>
            <p:cNvPr id="15" name="图片 14">
              <a:extLst>
                <a:ext uri="{FF2B5EF4-FFF2-40B4-BE49-F238E27FC236}">
                  <a16:creationId xmlns:a16="http://schemas.microsoft.com/office/drawing/2014/main" id="{6E339938-72C8-8158-4C6B-B2DFFAD7F69C}"/>
                </a:ext>
              </a:extLst>
            </p:cNvPr>
            <p:cNvPicPr>
              <a:picLocks noChangeAspect="1"/>
            </p:cNvPicPr>
            <p:nvPr/>
          </p:nvPicPr>
          <p:blipFill>
            <a:blip r:embed="rId9"/>
            <a:stretch>
              <a:fillRect/>
            </a:stretch>
          </p:blipFill>
          <p:spPr>
            <a:xfrm>
              <a:off x="7903815" y="2403422"/>
              <a:ext cx="1396122" cy="1210623"/>
            </a:xfrm>
            <a:prstGeom prst="rect">
              <a:avLst/>
            </a:prstGeom>
          </p:spPr>
        </p:pic>
        <p:pic>
          <p:nvPicPr>
            <p:cNvPr id="16" name="图片 15">
              <a:extLst>
                <a:ext uri="{FF2B5EF4-FFF2-40B4-BE49-F238E27FC236}">
                  <a16:creationId xmlns:a16="http://schemas.microsoft.com/office/drawing/2014/main" id="{D7A31245-27AE-7CD1-D440-120F855D2DB1}"/>
                </a:ext>
              </a:extLst>
            </p:cNvPr>
            <p:cNvPicPr>
              <a:picLocks noChangeAspect="1"/>
            </p:cNvPicPr>
            <p:nvPr/>
          </p:nvPicPr>
          <p:blipFill>
            <a:blip r:embed="rId10"/>
            <a:stretch>
              <a:fillRect/>
            </a:stretch>
          </p:blipFill>
          <p:spPr>
            <a:xfrm>
              <a:off x="9308034" y="2403422"/>
              <a:ext cx="1396122" cy="1210623"/>
            </a:xfrm>
            <a:prstGeom prst="rect">
              <a:avLst/>
            </a:prstGeom>
          </p:spPr>
        </p:pic>
        <p:pic>
          <p:nvPicPr>
            <p:cNvPr id="17" name="图片 16">
              <a:extLst>
                <a:ext uri="{FF2B5EF4-FFF2-40B4-BE49-F238E27FC236}">
                  <a16:creationId xmlns:a16="http://schemas.microsoft.com/office/drawing/2014/main" id="{2E46EC9B-6254-019F-08DC-A2EB85A20503}"/>
                </a:ext>
              </a:extLst>
            </p:cNvPr>
            <p:cNvPicPr>
              <a:picLocks noChangeAspect="1"/>
            </p:cNvPicPr>
            <p:nvPr/>
          </p:nvPicPr>
          <p:blipFill>
            <a:blip r:embed="rId11"/>
            <a:stretch>
              <a:fillRect/>
            </a:stretch>
          </p:blipFill>
          <p:spPr>
            <a:xfrm>
              <a:off x="10712253" y="2403422"/>
              <a:ext cx="1396122" cy="1210623"/>
            </a:xfrm>
            <a:prstGeom prst="rect">
              <a:avLst/>
            </a:prstGeom>
          </p:spPr>
        </p:pic>
        <p:sp>
          <p:nvSpPr>
            <p:cNvPr id="18" name="文本框 17">
              <a:extLst>
                <a:ext uri="{FF2B5EF4-FFF2-40B4-BE49-F238E27FC236}">
                  <a16:creationId xmlns:a16="http://schemas.microsoft.com/office/drawing/2014/main" id="{FBCB6030-8115-3A77-2A48-AA8D98A3B3AD}"/>
                </a:ext>
              </a:extLst>
            </p:cNvPr>
            <p:cNvSpPr txBox="1"/>
            <p:nvPr/>
          </p:nvSpPr>
          <p:spPr>
            <a:xfrm>
              <a:off x="8470593" y="2015865"/>
              <a:ext cx="1401602"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Top 2.5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19" name="文本框 18">
              <a:extLst>
                <a:ext uri="{FF2B5EF4-FFF2-40B4-BE49-F238E27FC236}">
                  <a16:creationId xmlns:a16="http://schemas.microsoft.com/office/drawing/2014/main" id="{1FBCA15E-FAC3-C8C3-12CE-92D2AA849EA2}"/>
                </a:ext>
              </a:extLst>
            </p:cNvPr>
            <p:cNvSpPr txBox="1"/>
            <p:nvPr/>
          </p:nvSpPr>
          <p:spPr>
            <a:xfrm>
              <a:off x="9924623" y="2015865"/>
              <a:ext cx="1401602"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Mid 9.5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20" name="文本框 19">
              <a:extLst>
                <a:ext uri="{FF2B5EF4-FFF2-40B4-BE49-F238E27FC236}">
                  <a16:creationId xmlns:a16="http://schemas.microsoft.com/office/drawing/2014/main" id="{19BEA801-F0BE-AE34-2D68-24DEC55369D4}"/>
                </a:ext>
              </a:extLst>
            </p:cNvPr>
            <p:cNvSpPr txBox="1"/>
            <p:nvPr/>
          </p:nvSpPr>
          <p:spPr>
            <a:xfrm>
              <a:off x="7865415" y="3256711"/>
              <a:ext cx="1284834"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15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21" name="文本框 20">
              <a:extLst>
                <a:ext uri="{FF2B5EF4-FFF2-40B4-BE49-F238E27FC236}">
                  <a16:creationId xmlns:a16="http://schemas.microsoft.com/office/drawing/2014/main" id="{60809C07-DF94-6548-CBD1-1495C9892E77}"/>
                </a:ext>
              </a:extLst>
            </p:cNvPr>
            <p:cNvSpPr txBox="1"/>
            <p:nvPr/>
          </p:nvSpPr>
          <p:spPr>
            <a:xfrm>
              <a:off x="9297000" y="3256711"/>
              <a:ext cx="116493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20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22" name="文本框 21">
              <a:extLst>
                <a:ext uri="{FF2B5EF4-FFF2-40B4-BE49-F238E27FC236}">
                  <a16:creationId xmlns:a16="http://schemas.microsoft.com/office/drawing/2014/main" id="{D5B12A47-18F3-5DFA-8738-20C8935301C7}"/>
                </a:ext>
              </a:extLst>
            </p:cNvPr>
            <p:cNvSpPr txBox="1"/>
            <p:nvPr/>
          </p:nvSpPr>
          <p:spPr>
            <a:xfrm>
              <a:off x="10608682" y="3256711"/>
              <a:ext cx="133071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25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36" name="文本框 35">
              <a:extLst>
                <a:ext uri="{FF2B5EF4-FFF2-40B4-BE49-F238E27FC236}">
                  <a16:creationId xmlns:a16="http://schemas.microsoft.com/office/drawing/2014/main" id="{D96CA8F9-1B73-DC60-883F-2A82F9F5C20A}"/>
                </a:ext>
              </a:extLst>
            </p:cNvPr>
            <p:cNvSpPr txBox="1"/>
            <p:nvPr/>
          </p:nvSpPr>
          <p:spPr>
            <a:xfrm>
              <a:off x="7404524" y="1563102"/>
              <a:ext cx="75632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SCV</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38" name="文本框 37">
              <a:extLst>
                <a:ext uri="{FF2B5EF4-FFF2-40B4-BE49-F238E27FC236}">
                  <a16:creationId xmlns:a16="http://schemas.microsoft.com/office/drawing/2014/main" id="{89230418-811D-2E68-EB84-5539D5D3A6E7}"/>
                </a:ext>
              </a:extLst>
            </p:cNvPr>
            <p:cNvSpPr txBox="1"/>
            <p:nvPr/>
          </p:nvSpPr>
          <p:spPr>
            <a:xfrm>
              <a:off x="7458470" y="2946067"/>
              <a:ext cx="54520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grpSp>
      <p:grpSp>
        <p:nvGrpSpPr>
          <p:cNvPr id="67" name="组合 66">
            <a:extLst>
              <a:ext uri="{FF2B5EF4-FFF2-40B4-BE49-F238E27FC236}">
                <a16:creationId xmlns:a16="http://schemas.microsoft.com/office/drawing/2014/main" id="{6399A05B-A957-C4C6-2037-756D7B0B6D31}"/>
              </a:ext>
            </a:extLst>
          </p:cNvPr>
          <p:cNvGrpSpPr/>
          <p:nvPr/>
        </p:nvGrpSpPr>
        <p:grpSpPr>
          <a:xfrm>
            <a:off x="4466342" y="1098479"/>
            <a:ext cx="3190756" cy="2404606"/>
            <a:chOff x="-3295971" y="1118811"/>
            <a:chExt cx="3506796" cy="2712879"/>
          </a:xfrm>
        </p:grpSpPr>
        <p:pic>
          <p:nvPicPr>
            <p:cNvPr id="53" name="图片 52">
              <a:extLst>
                <a:ext uri="{FF2B5EF4-FFF2-40B4-BE49-F238E27FC236}">
                  <a16:creationId xmlns:a16="http://schemas.microsoft.com/office/drawing/2014/main" id="{9C2F1BA7-18AC-6BAF-C7CE-42715609482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400000">
              <a:off x="-3589368" y="1412208"/>
              <a:ext cx="2712879" cy="2126085"/>
            </a:xfrm>
            <a:prstGeom prst="rect">
              <a:avLst/>
            </a:prstGeom>
          </p:spPr>
        </p:pic>
        <p:sp>
          <p:nvSpPr>
            <p:cNvPr id="54" name="文本框 53">
              <a:extLst>
                <a:ext uri="{FF2B5EF4-FFF2-40B4-BE49-F238E27FC236}">
                  <a16:creationId xmlns:a16="http://schemas.microsoft.com/office/drawing/2014/main" id="{49437A3E-A37D-D5B9-03E8-91970C8B16FF}"/>
                </a:ext>
              </a:extLst>
            </p:cNvPr>
            <p:cNvSpPr txBox="1"/>
            <p:nvPr/>
          </p:nvSpPr>
          <p:spPr>
            <a:xfrm>
              <a:off x="-1190777" y="1522212"/>
              <a:ext cx="1401602" cy="3472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Top 2.5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55" name="文本框 54">
              <a:extLst>
                <a:ext uri="{FF2B5EF4-FFF2-40B4-BE49-F238E27FC236}">
                  <a16:creationId xmlns:a16="http://schemas.microsoft.com/office/drawing/2014/main" id="{58208A67-77D7-DF05-5237-4A31D1F83701}"/>
                </a:ext>
              </a:extLst>
            </p:cNvPr>
            <p:cNvSpPr txBox="1"/>
            <p:nvPr/>
          </p:nvSpPr>
          <p:spPr>
            <a:xfrm>
              <a:off x="-1190777" y="1885215"/>
              <a:ext cx="1401602" cy="3472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Mid 9.5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56" name="文本框 55">
              <a:extLst>
                <a:ext uri="{FF2B5EF4-FFF2-40B4-BE49-F238E27FC236}">
                  <a16:creationId xmlns:a16="http://schemas.microsoft.com/office/drawing/2014/main" id="{6D53E968-0E4D-1136-095D-2C8E4AC80346}"/>
                </a:ext>
              </a:extLst>
            </p:cNvPr>
            <p:cNvSpPr txBox="1"/>
            <p:nvPr/>
          </p:nvSpPr>
          <p:spPr>
            <a:xfrm>
              <a:off x="-1190777" y="2254547"/>
              <a:ext cx="1284834" cy="3472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15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57" name="文本框 56">
              <a:extLst>
                <a:ext uri="{FF2B5EF4-FFF2-40B4-BE49-F238E27FC236}">
                  <a16:creationId xmlns:a16="http://schemas.microsoft.com/office/drawing/2014/main" id="{C12E7D19-CD84-9B14-7645-42BE7E4801A5}"/>
                </a:ext>
              </a:extLst>
            </p:cNvPr>
            <p:cNvSpPr txBox="1"/>
            <p:nvPr/>
          </p:nvSpPr>
          <p:spPr>
            <a:xfrm>
              <a:off x="-1190777" y="2525171"/>
              <a:ext cx="1284834" cy="3472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20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sp>
          <p:nvSpPr>
            <p:cNvPr id="59" name="文本框 58">
              <a:extLst>
                <a:ext uri="{FF2B5EF4-FFF2-40B4-BE49-F238E27FC236}">
                  <a16:creationId xmlns:a16="http://schemas.microsoft.com/office/drawing/2014/main" id="{CCB08F65-872D-3F28-F997-158B15490CEB}"/>
                </a:ext>
              </a:extLst>
            </p:cNvPr>
            <p:cNvSpPr txBox="1"/>
            <p:nvPr/>
          </p:nvSpPr>
          <p:spPr>
            <a:xfrm>
              <a:off x="-1190777" y="2842664"/>
              <a:ext cx="1284834" cy="3472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Bot 25 mm</a:t>
              </a:r>
              <a:endParaRPr kumimoji="0" lang="zh-CN" altLang="en-US" sz="14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endParaRPr>
            </a:p>
          </p:txBody>
        </p:sp>
        <p:cxnSp>
          <p:nvCxnSpPr>
            <p:cNvPr id="60" name="直接箭头连接符 59">
              <a:extLst>
                <a:ext uri="{FF2B5EF4-FFF2-40B4-BE49-F238E27FC236}">
                  <a16:creationId xmlns:a16="http://schemas.microsoft.com/office/drawing/2014/main" id="{BA27C315-A2F7-0367-B3B6-90DF61C59F78}"/>
                </a:ext>
              </a:extLst>
            </p:cNvPr>
            <p:cNvCxnSpPr>
              <a:cxnSpLocks/>
            </p:cNvCxnSpPr>
            <p:nvPr/>
          </p:nvCxnSpPr>
          <p:spPr>
            <a:xfrm flipH="1">
              <a:off x="-1424940" y="1727054"/>
              <a:ext cx="23416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接箭头连接符 62">
              <a:extLst>
                <a:ext uri="{FF2B5EF4-FFF2-40B4-BE49-F238E27FC236}">
                  <a16:creationId xmlns:a16="http://schemas.microsoft.com/office/drawing/2014/main" id="{A6434A82-7796-35DC-4102-58E9866160AF}"/>
                </a:ext>
              </a:extLst>
            </p:cNvPr>
            <p:cNvCxnSpPr>
              <a:cxnSpLocks/>
            </p:cNvCxnSpPr>
            <p:nvPr/>
          </p:nvCxnSpPr>
          <p:spPr>
            <a:xfrm flipH="1">
              <a:off x="-1424940" y="2069881"/>
              <a:ext cx="23416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接箭头连接符 63">
              <a:extLst>
                <a:ext uri="{FF2B5EF4-FFF2-40B4-BE49-F238E27FC236}">
                  <a16:creationId xmlns:a16="http://schemas.microsoft.com/office/drawing/2014/main" id="{324DFF68-584A-442F-953F-FE664899BE5B}"/>
                </a:ext>
              </a:extLst>
            </p:cNvPr>
            <p:cNvCxnSpPr>
              <a:cxnSpLocks/>
            </p:cNvCxnSpPr>
            <p:nvPr/>
          </p:nvCxnSpPr>
          <p:spPr>
            <a:xfrm flipH="1">
              <a:off x="-1414539" y="2451767"/>
              <a:ext cx="23416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接箭头连接符 64">
              <a:extLst>
                <a:ext uri="{FF2B5EF4-FFF2-40B4-BE49-F238E27FC236}">
                  <a16:creationId xmlns:a16="http://schemas.microsoft.com/office/drawing/2014/main" id="{2E75AE5B-2040-01A3-E123-63CE3AB159F3}"/>
                </a:ext>
              </a:extLst>
            </p:cNvPr>
            <p:cNvCxnSpPr>
              <a:cxnSpLocks/>
            </p:cNvCxnSpPr>
            <p:nvPr/>
          </p:nvCxnSpPr>
          <p:spPr>
            <a:xfrm flipH="1">
              <a:off x="-1427783" y="2709837"/>
              <a:ext cx="23416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接箭头连接符 65">
              <a:extLst>
                <a:ext uri="{FF2B5EF4-FFF2-40B4-BE49-F238E27FC236}">
                  <a16:creationId xmlns:a16="http://schemas.microsoft.com/office/drawing/2014/main" id="{C935234A-8DB5-190D-C2C1-F31AD917609B}"/>
                </a:ext>
              </a:extLst>
            </p:cNvPr>
            <p:cNvCxnSpPr>
              <a:cxnSpLocks/>
            </p:cNvCxnSpPr>
            <p:nvPr/>
          </p:nvCxnSpPr>
          <p:spPr>
            <a:xfrm flipH="1">
              <a:off x="-1411758" y="3027331"/>
              <a:ext cx="23416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9" name="文本框 38">
            <a:extLst>
              <a:ext uri="{FF2B5EF4-FFF2-40B4-BE49-F238E27FC236}">
                <a16:creationId xmlns:a16="http://schemas.microsoft.com/office/drawing/2014/main" id="{97CA4E56-2FD8-A3FC-C3C3-215F1B461D84}"/>
              </a:ext>
            </a:extLst>
          </p:cNvPr>
          <p:cNvSpPr txBox="1"/>
          <p:nvPr/>
        </p:nvSpPr>
        <p:spPr>
          <a:xfrm>
            <a:off x="9846650" y="4127597"/>
            <a:ext cx="727797"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CNN</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p:pic>
        <p:nvPicPr>
          <p:cNvPr id="4" name="图片 3">
            <a:extLst>
              <a:ext uri="{FF2B5EF4-FFF2-40B4-BE49-F238E27FC236}">
                <a16:creationId xmlns:a16="http://schemas.microsoft.com/office/drawing/2014/main" id="{5C98CBA5-AB17-7B84-37DA-00FECBC8896A}"/>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8063405" y="4644849"/>
            <a:ext cx="3911649" cy="1482948"/>
          </a:xfrm>
          <a:prstGeom prst="rect">
            <a:avLst/>
          </a:prstGeom>
        </p:spPr>
      </p:pic>
      <p:sp>
        <p:nvSpPr>
          <p:cNvPr id="2" name="箭头: 右弧形 1">
            <a:extLst>
              <a:ext uri="{FF2B5EF4-FFF2-40B4-BE49-F238E27FC236}">
                <a16:creationId xmlns:a16="http://schemas.microsoft.com/office/drawing/2014/main" id="{DE7AAF29-5BBF-ACA4-38D5-8735378787FB}"/>
              </a:ext>
            </a:extLst>
          </p:cNvPr>
          <p:cNvSpPr/>
          <p:nvPr/>
        </p:nvSpPr>
        <p:spPr>
          <a:xfrm rot="3895530">
            <a:off x="8956554" y="3432935"/>
            <a:ext cx="524945" cy="1777282"/>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Times New Roman"/>
              <a:ea typeface="宋体"/>
              <a:cs typeface="+mn-cs"/>
            </a:endParaRPr>
          </a:p>
        </p:txBody>
      </p:sp>
    </p:spTree>
    <p:extLst>
      <p:ext uri="{BB962C8B-B14F-4D97-AF65-F5344CB8AC3E}">
        <p14:creationId xmlns:p14="http://schemas.microsoft.com/office/powerpoint/2010/main" val="316697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39"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EDE0-AEA0-9DB2-478F-AC1EB4E8FC68}"/>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61F8830B-5037-DE37-F2C3-2A463B3FA85A}"/>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PET</a:t>
            </a:r>
            <a:r>
              <a:rPr lang="zh-CN" altLang="en-US" sz="3200" b="1" dirty="0">
                <a:solidFill>
                  <a:srgbClr val="19569E"/>
                </a:solidFill>
                <a:ea typeface="微软雅黑" panose="020B0503020204020204" pitchFamily="34" charset="-122"/>
                <a:cs typeface="Arial" panose="020B0604020202020204" pitchFamily="34" charset="0"/>
              </a:rPr>
              <a:t>方面性能</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5A5B26A7-377C-7410-9A72-C0F370BBE4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10" name="组合 9">
            <a:extLst>
              <a:ext uri="{FF2B5EF4-FFF2-40B4-BE49-F238E27FC236}">
                <a16:creationId xmlns:a16="http://schemas.microsoft.com/office/drawing/2014/main" id="{AF1B07D3-3530-F055-F917-50951B5E4559}"/>
              </a:ext>
            </a:extLst>
          </p:cNvPr>
          <p:cNvGrpSpPr/>
          <p:nvPr/>
        </p:nvGrpSpPr>
        <p:grpSpPr>
          <a:xfrm>
            <a:off x="5908329" y="1153594"/>
            <a:ext cx="3533960" cy="1522282"/>
            <a:chOff x="4586697" y="3513268"/>
            <a:chExt cx="5733147" cy="2469600"/>
          </a:xfrm>
        </p:grpSpPr>
        <p:pic>
          <p:nvPicPr>
            <p:cNvPr id="26" name="图形 25">
              <a:extLst>
                <a:ext uri="{FF2B5EF4-FFF2-40B4-BE49-F238E27FC236}">
                  <a16:creationId xmlns:a16="http://schemas.microsoft.com/office/drawing/2014/main" id="{F2BB05CD-E79F-A73F-4F7B-3D42C46DE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86697" y="3513268"/>
              <a:ext cx="2867922" cy="2469600"/>
            </a:xfrm>
            <a:prstGeom prst="rect">
              <a:avLst/>
            </a:prstGeom>
          </p:spPr>
        </p:pic>
        <p:pic>
          <p:nvPicPr>
            <p:cNvPr id="27" name="图形 26">
              <a:extLst>
                <a:ext uri="{FF2B5EF4-FFF2-40B4-BE49-F238E27FC236}">
                  <a16:creationId xmlns:a16="http://schemas.microsoft.com/office/drawing/2014/main" id="{C9136592-D905-696A-6E35-5EA8FF32F1C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65199" y="3513268"/>
              <a:ext cx="2854645" cy="2469600"/>
            </a:xfrm>
            <a:prstGeom prst="rect">
              <a:avLst/>
            </a:prstGeom>
          </p:spPr>
        </p:pic>
      </p:grpSp>
      <p:pic>
        <p:nvPicPr>
          <p:cNvPr id="71" name="图片 70">
            <a:extLst>
              <a:ext uri="{FF2B5EF4-FFF2-40B4-BE49-F238E27FC236}">
                <a16:creationId xmlns:a16="http://schemas.microsoft.com/office/drawing/2014/main" id="{F6191070-3747-024C-1806-545A1FDEDE6D}"/>
              </a:ext>
            </a:extLst>
          </p:cNvPr>
          <p:cNvPicPr>
            <a:picLocks noChangeAspect="1"/>
          </p:cNvPicPr>
          <p:nvPr/>
        </p:nvPicPr>
        <p:blipFill>
          <a:blip r:embed="rId5"/>
          <a:stretch>
            <a:fillRect/>
          </a:stretch>
        </p:blipFill>
        <p:spPr>
          <a:xfrm>
            <a:off x="4921663" y="4635049"/>
            <a:ext cx="2128962" cy="1485322"/>
          </a:xfrm>
          <a:prstGeom prst="rect">
            <a:avLst/>
          </a:prstGeom>
        </p:spPr>
      </p:pic>
      <p:grpSp>
        <p:nvGrpSpPr>
          <p:cNvPr id="95" name="组合 94">
            <a:extLst>
              <a:ext uri="{FF2B5EF4-FFF2-40B4-BE49-F238E27FC236}">
                <a16:creationId xmlns:a16="http://schemas.microsoft.com/office/drawing/2014/main" id="{4A618FB5-3CF6-53AE-79EF-695FA043A288}"/>
              </a:ext>
            </a:extLst>
          </p:cNvPr>
          <p:cNvGrpSpPr/>
          <p:nvPr/>
        </p:nvGrpSpPr>
        <p:grpSpPr>
          <a:xfrm>
            <a:off x="1284616" y="2395220"/>
            <a:ext cx="73527" cy="73890"/>
            <a:chOff x="2034001" y="1528910"/>
            <a:chExt cx="498056" cy="542836"/>
          </a:xfrm>
          <a:solidFill>
            <a:srgbClr val="CF783C"/>
          </a:solidFill>
        </p:grpSpPr>
        <p:sp>
          <p:nvSpPr>
            <p:cNvPr id="96" name="椭圆 95">
              <a:extLst>
                <a:ext uri="{FF2B5EF4-FFF2-40B4-BE49-F238E27FC236}">
                  <a16:creationId xmlns:a16="http://schemas.microsoft.com/office/drawing/2014/main" id="{E79A1625-D75D-27CB-04D4-B23EC8936D82}"/>
                </a:ext>
              </a:extLst>
            </p:cNvPr>
            <p:cNvSpPr/>
            <p:nvPr/>
          </p:nvSpPr>
          <p:spPr>
            <a:xfrm>
              <a:off x="2382988" y="166746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97" name="椭圆 96">
              <a:extLst>
                <a:ext uri="{FF2B5EF4-FFF2-40B4-BE49-F238E27FC236}">
                  <a16:creationId xmlns:a16="http://schemas.microsoft.com/office/drawing/2014/main" id="{80205F19-2E7E-56F7-2ACA-FA20286F260A}"/>
                </a:ext>
              </a:extLst>
            </p:cNvPr>
            <p:cNvSpPr/>
            <p:nvPr/>
          </p:nvSpPr>
          <p:spPr>
            <a:xfrm>
              <a:off x="2302778" y="177427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98" name="椭圆 97">
              <a:extLst>
                <a:ext uri="{FF2B5EF4-FFF2-40B4-BE49-F238E27FC236}">
                  <a16:creationId xmlns:a16="http://schemas.microsoft.com/office/drawing/2014/main" id="{99AAF1A2-9BB2-974A-528C-E34B55FEC2A0}"/>
                </a:ext>
              </a:extLst>
            </p:cNvPr>
            <p:cNvSpPr/>
            <p:nvPr/>
          </p:nvSpPr>
          <p:spPr>
            <a:xfrm>
              <a:off x="2111945" y="1717998"/>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99" name="椭圆 98">
              <a:extLst>
                <a:ext uri="{FF2B5EF4-FFF2-40B4-BE49-F238E27FC236}">
                  <a16:creationId xmlns:a16="http://schemas.microsoft.com/office/drawing/2014/main" id="{3DDEC055-D30E-1120-B004-3E1A4D849619}"/>
                </a:ext>
              </a:extLst>
            </p:cNvPr>
            <p:cNvSpPr/>
            <p:nvPr/>
          </p:nvSpPr>
          <p:spPr>
            <a:xfrm>
              <a:off x="2124518" y="1637598"/>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0" name="椭圆 99">
              <a:extLst>
                <a:ext uri="{FF2B5EF4-FFF2-40B4-BE49-F238E27FC236}">
                  <a16:creationId xmlns:a16="http://schemas.microsoft.com/office/drawing/2014/main" id="{96E3A197-9FD0-9616-9A6C-60253C92A7BE}"/>
                </a:ext>
              </a:extLst>
            </p:cNvPr>
            <p:cNvSpPr/>
            <p:nvPr/>
          </p:nvSpPr>
          <p:spPr>
            <a:xfrm>
              <a:off x="2254195" y="165858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1" name="椭圆 100">
              <a:extLst>
                <a:ext uri="{FF2B5EF4-FFF2-40B4-BE49-F238E27FC236}">
                  <a16:creationId xmlns:a16="http://schemas.microsoft.com/office/drawing/2014/main" id="{3A4E9AE0-DEFC-8C17-733D-4D6D58C8849A}"/>
                </a:ext>
              </a:extLst>
            </p:cNvPr>
            <p:cNvSpPr/>
            <p:nvPr/>
          </p:nvSpPr>
          <p:spPr>
            <a:xfrm>
              <a:off x="2111934" y="190150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2" name="椭圆 101">
              <a:extLst>
                <a:ext uri="{FF2B5EF4-FFF2-40B4-BE49-F238E27FC236}">
                  <a16:creationId xmlns:a16="http://schemas.microsoft.com/office/drawing/2014/main" id="{30838B0C-CF96-E500-ADC5-408C03E827DC}"/>
                </a:ext>
              </a:extLst>
            </p:cNvPr>
            <p:cNvSpPr/>
            <p:nvPr/>
          </p:nvSpPr>
          <p:spPr>
            <a:xfrm>
              <a:off x="2388057" y="174423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3" name="椭圆 102">
              <a:extLst>
                <a:ext uri="{FF2B5EF4-FFF2-40B4-BE49-F238E27FC236}">
                  <a16:creationId xmlns:a16="http://schemas.microsoft.com/office/drawing/2014/main" id="{6889F3E0-C66C-E881-4165-A03638D83F3B}"/>
                </a:ext>
              </a:extLst>
            </p:cNvPr>
            <p:cNvSpPr/>
            <p:nvPr/>
          </p:nvSpPr>
          <p:spPr>
            <a:xfrm>
              <a:off x="2040628" y="173058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4" name="椭圆 103">
              <a:extLst>
                <a:ext uri="{FF2B5EF4-FFF2-40B4-BE49-F238E27FC236}">
                  <a16:creationId xmlns:a16="http://schemas.microsoft.com/office/drawing/2014/main" id="{78889893-5EAC-95B4-203C-1E054B37617F}"/>
                </a:ext>
              </a:extLst>
            </p:cNvPr>
            <p:cNvSpPr/>
            <p:nvPr/>
          </p:nvSpPr>
          <p:spPr>
            <a:xfrm>
              <a:off x="2349611" y="190150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5" name="椭圆 104">
              <a:extLst>
                <a:ext uri="{FF2B5EF4-FFF2-40B4-BE49-F238E27FC236}">
                  <a16:creationId xmlns:a16="http://schemas.microsoft.com/office/drawing/2014/main" id="{493AE382-1F90-446D-9CD1-6C2ADE67A730}"/>
                </a:ext>
              </a:extLst>
            </p:cNvPr>
            <p:cNvSpPr/>
            <p:nvPr/>
          </p:nvSpPr>
          <p:spPr>
            <a:xfrm>
              <a:off x="2178001" y="1528910"/>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6" name="椭圆 105">
              <a:extLst>
                <a:ext uri="{FF2B5EF4-FFF2-40B4-BE49-F238E27FC236}">
                  <a16:creationId xmlns:a16="http://schemas.microsoft.com/office/drawing/2014/main" id="{033C08CF-3261-27C1-2234-1717EA0154DA}"/>
                </a:ext>
              </a:extLst>
            </p:cNvPr>
            <p:cNvSpPr/>
            <p:nvPr/>
          </p:nvSpPr>
          <p:spPr>
            <a:xfrm>
              <a:off x="2216968" y="1927746"/>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7" name="椭圆 106">
              <a:extLst>
                <a:ext uri="{FF2B5EF4-FFF2-40B4-BE49-F238E27FC236}">
                  <a16:creationId xmlns:a16="http://schemas.microsoft.com/office/drawing/2014/main" id="{B7874339-867E-F65F-2065-9AF5E257389A}"/>
                </a:ext>
              </a:extLst>
            </p:cNvPr>
            <p:cNvSpPr/>
            <p:nvPr/>
          </p:nvSpPr>
          <p:spPr>
            <a:xfrm>
              <a:off x="2316932" y="155688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8" name="椭圆 107">
              <a:extLst>
                <a:ext uri="{FF2B5EF4-FFF2-40B4-BE49-F238E27FC236}">
                  <a16:creationId xmlns:a16="http://schemas.microsoft.com/office/drawing/2014/main" id="{594C7C14-B5CB-943F-D464-B5F82311DA95}"/>
                </a:ext>
              </a:extLst>
            </p:cNvPr>
            <p:cNvSpPr/>
            <p:nvPr/>
          </p:nvSpPr>
          <p:spPr>
            <a:xfrm>
              <a:off x="2170305" y="1672044"/>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09" name="椭圆 108">
              <a:extLst>
                <a:ext uri="{FF2B5EF4-FFF2-40B4-BE49-F238E27FC236}">
                  <a16:creationId xmlns:a16="http://schemas.microsoft.com/office/drawing/2014/main" id="{9554667B-4173-256B-68C8-53F1A298CE83}"/>
                </a:ext>
              </a:extLst>
            </p:cNvPr>
            <p:cNvSpPr/>
            <p:nvPr/>
          </p:nvSpPr>
          <p:spPr>
            <a:xfrm>
              <a:off x="2034001" y="1828801"/>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10" name="椭圆 109">
              <a:extLst>
                <a:ext uri="{FF2B5EF4-FFF2-40B4-BE49-F238E27FC236}">
                  <a16:creationId xmlns:a16="http://schemas.microsoft.com/office/drawing/2014/main" id="{9F316196-AAEF-9970-E857-AD9BCC5F36A8}"/>
                </a:ext>
              </a:extLst>
            </p:cNvPr>
            <p:cNvSpPr/>
            <p:nvPr/>
          </p:nvSpPr>
          <p:spPr>
            <a:xfrm>
              <a:off x="2178001" y="181623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11" name="椭圆 110">
              <a:extLst>
                <a:ext uri="{FF2B5EF4-FFF2-40B4-BE49-F238E27FC236}">
                  <a16:creationId xmlns:a16="http://schemas.microsoft.com/office/drawing/2014/main" id="{07F0C7C4-F608-60A7-0FEB-2F92D5DD259A}"/>
                </a:ext>
              </a:extLst>
            </p:cNvPr>
            <p:cNvSpPr/>
            <p:nvPr/>
          </p:nvSpPr>
          <p:spPr>
            <a:xfrm>
              <a:off x="2231473" y="1830221"/>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12" name="椭圆 111">
              <a:extLst>
                <a:ext uri="{FF2B5EF4-FFF2-40B4-BE49-F238E27FC236}">
                  <a16:creationId xmlns:a16="http://schemas.microsoft.com/office/drawing/2014/main" id="{45B18305-05E5-FBE5-F69C-5B0DCE06A986}"/>
                </a:ext>
              </a:extLst>
            </p:cNvPr>
            <p:cNvSpPr/>
            <p:nvPr/>
          </p:nvSpPr>
          <p:spPr>
            <a:xfrm>
              <a:off x="2265530" y="1565436"/>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13" name="椭圆 112">
              <a:extLst>
                <a:ext uri="{FF2B5EF4-FFF2-40B4-BE49-F238E27FC236}">
                  <a16:creationId xmlns:a16="http://schemas.microsoft.com/office/drawing/2014/main" id="{6440D379-A5B7-2C50-1C77-610F4973A731}"/>
                </a:ext>
              </a:extLst>
            </p:cNvPr>
            <p:cNvSpPr/>
            <p:nvPr/>
          </p:nvSpPr>
          <p:spPr>
            <a:xfrm>
              <a:off x="2096908" y="173779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sp>
        <p:nvSpPr>
          <p:cNvPr id="114" name="文本框 113">
            <a:extLst>
              <a:ext uri="{FF2B5EF4-FFF2-40B4-BE49-F238E27FC236}">
                <a16:creationId xmlns:a16="http://schemas.microsoft.com/office/drawing/2014/main" id="{628FFBBE-4658-3292-A8F5-9267C8990233}"/>
              </a:ext>
            </a:extLst>
          </p:cNvPr>
          <p:cNvSpPr txBox="1"/>
          <p:nvPr/>
        </p:nvSpPr>
        <p:spPr>
          <a:xfrm>
            <a:off x="1090529" y="2131431"/>
            <a:ext cx="679152" cy="2461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30000" noProof="0" dirty="0">
                <a:ln>
                  <a:noFill/>
                </a:ln>
                <a:solidFill>
                  <a:prstClr val="black"/>
                </a:solidFill>
                <a:effectLst/>
                <a:uLnTx/>
                <a:uFillTx/>
                <a:latin typeface="Times New Roman" panose="02020603050405020304" pitchFamily="18" charset="0"/>
                <a:ea typeface="宋体"/>
                <a:cs typeface="+mn-cs"/>
              </a:rPr>
              <a:t>18</a:t>
            </a: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mn-cs"/>
              </a:rPr>
              <a:t>F-FDG</a:t>
            </a:r>
          </a:p>
        </p:txBody>
      </p:sp>
      <p:pic>
        <p:nvPicPr>
          <p:cNvPr id="72" name="图片 71">
            <a:extLst>
              <a:ext uri="{FF2B5EF4-FFF2-40B4-BE49-F238E27FC236}">
                <a16:creationId xmlns:a16="http://schemas.microsoft.com/office/drawing/2014/main" id="{D0162260-8BE0-DB56-A2C4-CDAE409527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517" y="1291821"/>
            <a:ext cx="1675557" cy="1932363"/>
          </a:xfrm>
          <a:prstGeom prst="rect">
            <a:avLst/>
          </a:prstGeom>
        </p:spPr>
      </p:pic>
      <p:cxnSp>
        <p:nvCxnSpPr>
          <p:cNvPr id="73" name="直接箭头连接符 72">
            <a:extLst>
              <a:ext uri="{FF2B5EF4-FFF2-40B4-BE49-F238E27FC236}">
                <a16:creationId xmlns:a16="http://schemas.microsoft.com/office/drawing/2014/main" id="{711714DA-8157-5E3B-972E-01887A192EC0}"/>
              </a:ext>
            </a:extLst>
          </p:cNvPr>
          <p:cNvCxnSpPr/>
          <p:nvPr/>
        </p:nvCxnSpPr>
        <p:spPr>
          <a:xfrm flipH="1">
            <a:off x="1897908" y="1529268"/>
            <a:ext cx="440520" cy="5926"/>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74" name="文本框 73">
            <a:extLst>
              <a:ext uri="{FF2B5EF4-FFF2-40B4-BE49-F238E27FC236}">
                <a16:creationId xmlns:a16="http://schemas.microsoft.com/office/drawing/2014/main" id="{341993C0-E50A-9CCD-5701-931CE6C45D94}"/>
              </a:ext>
            </a:extLst>
          </p:cNvPr>
          <p:cNvSpPr txBox="1"/>
          <p:nvPr/>
        </p:nvSpPr>
        <p:spPr>
          <a:xfrm>
            <a:off x="1897908" y="1329750"/>
            <a:ext cx="797677"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z=2.5 mm</a:t>
            </a:r>
          </a:p>
        </p:txBody>
      </p:sp>
      <p:cxnSp>
        <p:nvCxnSpPr>
          <p:cNvPr id="75" name="直接箭头连接符 74">
            <a:extLst>
              <a:ext uri="{FF2B5EF4-FFF2-40B4-BE49-F238E27FC236}">
                <a16:creationId xmlns:a16="http://schemas.microsoft.com/office/drawing/2014/main" id="{080CC9FD-5819-4EB0-C6EA-F633E1AC7243}"/>
              </a:ext>
            </a:extLst>
          </p:cNvPr>
          <p:cNvCxnSpPr/>
          <p:nvPr/>
        </p:nvCxnSpPr>
        <p:spPr>
          <a:xfrm flipH="1">
            <a:off x="1897908" y="1906969"/>
            <a:ext cx="440520" cy="5926"/>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76" name="文本框 75">
            <a:extLst>
              <a:ext uri="{FF2B5EF4-FFF2-40B4-BE49-F238E27FC236}">
                <a16:creationId xmlns:a16="http://schemas.microsoft.com/office/drawing/2014/main" id="{41D0D942-2398-4885-C5AE-800A4A1C1EA6}"/>
              </a:ext>
            </a:extLst>
          </p:cNvPr>
          <p:cNvSpPr txBox="1"/>
          <p:nvPr/>
        </p:nvSpPr>
        <p:spPr>
          <a:xfrm>
            <a:off x="1897908" y="1702709"/>
            <a:ext cx="797677"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z=9.5 mm</a:t>
            </a:r>
          </a:p>
        </p:txBody>
      </p:sp>
      <p:cxnSp>
        <p:nvCxnSpPr>
          <p:cNvPr id="77" name="直接箭头连接符 76">
            <a:extLst>
              <a:ext uri="{FF2B5EF4-FFF2-40B4-BE49-F238E27FC236}">
                <a16:creationId xmlns:a16="http://schemas.microsoft.com/office/drawing/2014/main" id="{AB79FE29-DBD7-EBB7-0160-9C45F38E4626}"/>
              </a:ext>
            </a:extLst>
          </p:cNvPr>
          <p:cNvCxnSpPr/>
          <p:nvPr/>
        </p:nvCxnSpPr>
        <p:spPr>
          <a:xfrm flipH="1">
            <a:off x="1897908" y="2279930"/>
            <a:ext cx="440520" cy="5926"/>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78" name="文本框 77">
            <a:extLst>
              <a:ext uri="{FF2B5EF4-FFF2-40B4-BE49-F238E27FC236}">
                <a16:creationId xmlns:a16="http://schemas.microsoft.com/office/drawing/2014/main" id="{9D4C854E-5851-BF43-CCE4-9152F982F3C0}"/>
              </a:ext>
            </a:extLst>
          </p:cNvPr>
          <p:cNvSpPr txBox="1"/>
          <p:nvPr/>
        </p:nvSpPr>
        <p:spPr>
          <a:xfrm>
            <a:off x="1897908" y="2062237"/>
            <a:ext cx="797677"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z=15 mm</a:t>
            </a:r>
          </a:p>
        </p:txBody>
      </p:sp>
      <p:cxnSp>
        <p:nvCxnSpPr>
          <p:cNvPr id="79" name="直接箭头连接符 78">
            <a:extLst>
              <a:ext uri="{FF2B5EF4-FFF2-40B4-BE49-F238E27FC236}">
                <a16:creationId xmlns:a16="http://schemas.microsoft.com/office/drawing/2014/main" id="{184CA23B-ADC7-5F8A-BBF4-B61EE83A4B03}"/>
              </a:ext>
            </a:extLst>
          </p:cNvPr>
          <p:cNvCxnSpPr/>
          <p:nvPr/>
        </p:nvCxnSpPr>
        <p:spPr>
          <a:xfrm flipH="1">
            <a:off x="1897908" y="2545822"/>
            <a:ext cx="440520" cy="5926"/>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80" name="文本框 79">
            <a:extLst>
              <a:ext uri="{FF2B5EF4-FFF2-40B4-BE49-F238E27FC236}">
                <a16:creationId xmlns:a16="http://schemas.microsoft.com/office/drawing/2014/main" id="{275BF3E3-34F5-47EC-A087-82027CFA8DEF}"/>
              </a:ext>
            </a:extLst>
          </p:cNvPr>
          <p:cNvSpPr txBox="1"/>
          <p:nvPr/>
        </p:nvSpPr>
        <p:spPr>
          <a:xfrm>
            <a:off x="1897908" y="2354995"/>
            <a:ext cx="797677"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z=20 mm</a:t>
            </a:r>
          </a:p>
        </p:txBody>
      </p:sp>
      <p:cxnSp>
        <p:nvCxnSpPr>
          <p:cNvPr id="81" name="直接箭头连接符 80">
            <a:extLst>
              <a:ext uri="{FF2B5EF4-FFF2-40B4-BE49-F238E27FC236}">
                <a16:creationId xmlns:a16="http://schemas.microsoft.com/office/drawing/2014/main" id="{07E5DD51-697F-BD86-B7F7-2DF6300422C3}"/>
              </a:ext>
            </a:extLst>
          </p:cNvPr>
          <p:cNvCxnSpPr/>
          <p:nvPr/>
        </p:nvCxnSpPr>
        <p:spPr>
          <a:xfrm flipH="1">
            <a:off x="1897908" y="2883225"/>
            <a:ext cx="440520" cy="5926"/>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82" name="文本框 81">
            <a:extLst>
              <a:ext uri="{FF2B5EF4-FFF2-40B4-BE49-F238E27FC236}">
                <a16:creationId xmlns:a16="http://schemas.microsoft.com/office/drawing/2014/main" id="{9F98620D-C9C5-F456-561B-3064180CED8A}"/>
              </a:ext>
            </a:extLst>
          </p:cNvPr>
          <p:cNvSpPr txBox="1"/>
          <p:nvPr/>
        </p:nvSpPr>
        <p:spPr>
          <a:xfrm>
            <a:off x="1897908" y="2673435"/>
            <a:ext cx="797677"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z=25 mm</a:t>
            </a:r>
          </a:p>
        </p:txBody>
      </p:sp>
      <p:sp>
        <p:nvSpPr>
          <p:cNvPr id="83" name="矩形 82">
            <a:extLst>
              <a:ext uri="{FF2B5EF4-FFF2-40B4-BE49-F238E27FC236}">
                <a16:creationId xmlns:a16="http://schemas.microsoft.com/office/drawing/2014/main" id="{99863400-B7FD-97A8-7765-D039C15772D6}"/>
              </a:ext>
            </a:extLst>
          </p:cNvPr>
          <p:cNvSpPr/>
          <p:nvPr/>
        </p:nvSpPr>
        <p:spPr>
          <a:xfrm>
            <a:off x="2561256" y="1274438"/>
            <a:ext cx="188456" cy="1867964"/>
          </a:xfrm>
          <a:prstGeom prst="rect">
            <a:avLst/>
          </a:prstGeom>
          <a:solidFill>
            <a:schemeClr val="bg1">
              <a:lumMod val="65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84" name="矩形 83">
            <a:extLst>
              <a:ext uri="{FF2B5EF4-FFF2-40B4-BE49-F238E27FC236}">
                <a16:creationId xmlns:a16="http://schemas.microsoft.com/office/drawing/2014/main" id="{20444560-D7F0-9B97-6495-1A732A07411C}"/>
              </a:ext>
            </a:extLst>
          </p:cNvPr>
          <p:cNvSpPr/>
          <p:nvPr/>
        </p:nvSpPr>
        <p:spPr>
          <a:xfrm>
            <a:off x="2561256" y="1463684"/>
            <a:ext cx="188456" cy="125637"/>
          </a:xfrm>
          <a:prstGeom prst="rect">
            <a:avLst/>
          </a:prstGeom>
          <a:solidFill>
            <a:schemeClr val="bg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85" name="文本框 84">
            <a:extLst>
              <a:ext uri="{FF2B5EF4-FFF2-40B4-BE49-F238E27FC236}">
                <a16:creationId xmlns:a16="http://schemas.microsoft.com/office/drawing/2014/main" id="{AF44FDF1-B253-15A6-2C4D-9C46995D642F}"/>
              </a:ext>
            </a:extLst>
          </p:cNvPr>
          <p:cNvSpPr txBox="1"/>
          <p:nvPr/>
        </p:nvSpPr>
        <p:spPr>
          <a:xfrm>
            <a:off x="603109" y="1168710"/>
            <a:ext cx="1080860"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6C2B9D"/>
                </a:solidFill>
                <a:effectLst/>
                <a:uLnTx/>
                <a:uFillTx/>
                <a:latin typeface="Times New Roman" panose="02020603050405020304" pitchFamily="18" charset="0"/>
                <a:ea typeface="微软雅黑" panose="020B0503020204020204" pitchFamily="34" charset="-122"/>
                <a:cs typeface="+mn-cs"/>
              </a:rPr>
              <a:t>Detector Block</a:t>
            </a:r>
            <a:endParaRPr kumimoji="0" lang="zh-CN" altLang="en-US" sz="1000" b="0" i="0" u="none" strike="noStrike" kern="1200" cap="none" spc="0" normalizeH="0" baseline="0" noProof="0" dirty="0">
              <a:ln>
                <a:noFill/>
              </a:ln>
              <a:solidFill>
                <a:srgbClr val="6C2B9D"/>
              </a:solidFill>
              <a:effectLst/>
              <a:uLnTx/>
              <a:uFillTx/>
              <a:latin typeface="Times New Roman" panose="02020603050405020304" pitchFamily="18" charset="0"/>
              <a:ea typeface="微软雅黑" panose="020B0503020204020204" pitchFamily="34" charset="-122"/>
              <a:cs typeface="+mn-cs"/>
            </a:endParaRPr>
          </a:p>
        </p:txBody>
      </p:sp>
      <p:sp>
        <p:nvSpPr>
          <p:cNvPr id="86" name="文本框 85">
            <a:extLst>
              <a:ext uri="{FF2B5EF4-FFF2-40B4-BE49-F238E27FC236}">
                <a16:creationId xmlns:a16="http://schemas.microsoft.com/office/drawing/2014/main" id="{F4756B40-AF04-0CCB-989B-60DDC8BAA8F7}"/>
              </a:ext>
            </a:extLst>
          </p:cNvPr>
          <p:cNvSpPr txBox="1"/>
          <p:nvPr/>
        </p:nvSpPr>
        <p:spPr>
          <a:xfrm>
            <a:off x="2303265" y="1021583"/>
            <a:ext cx="909882"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Lead Brick</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87" name="文本框 86">
            <a:extLst>
              <a:ext uri="{FF2B5EF4-FFF2-40B4-BE49-F238E27FC236}">
                <a16:creationId xmlns:a16="http://schemas.microsoft.com/office/drawing/2014/main" id="{0B7C84E4-748C-C030-B56F-AB19D81CAEB5}"/>
              </a:ext>
            </a:extLst>
          </p:cNvPr>
          <p:cNvSpPr txBox="1"/>
          <p:nvPr/>
        </p:nvSpPr>
        <p:spPr>
          <a:xfrm>
            <a:off x="2837077" y="1209380"/>
            <a:ext cx="679153" cy="2461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18</a:t>
            </a: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F-FDG</a:t>
            </a:r>
          </a:p>
        </p:txBody>
      </p:sp>
      <p:cxnSp>
        <p:nvCxnSpPr>
          <p:cNvPr id="88" name="直接箭头连接符 87">
            <a:extLst>
              <a:ext uri="{FF2B5EF4-FFF2-40B4-BE49-F238E27FC236}">
                <a16:creationId xmlns:a16="http://schemas.microsoft.com/office/drawing/2014/main" id="{C0EC14FC-A871-7114-773D-3763858FB0CB}"/>
              </a:ext>
            </a:extLst>
          </p:cNvPr>
          <p:cNvCxnSpPr/>
          <p:nvPr/>
        </p:nvCxnSpPr>
        <p:spPr>
          <a:xfrm>
            <a:off x="3121487" y="1535194"/>
            <a:ext cx="485955" cy="1185"/>
          </a:xfrm>
          <a:prstGeom prst="straightConnector1">
            <a:avLst/>
          </a:prstGeom>
          <a:ln>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89" name="矩形 88">
            <a:extLst>
              <a:ext uri="{FF2B5EF4-FFF2-40B4-BE49-F238E27FC236}">
                <a16:creationId xmlns:a16="http://schemas.microsoft.com/office/drawing/2014/main" id="{08925088-FD7C-BA66-E30A-9D9C57F60769}"/>
              </a:ext>
            </a:extLst>
          </p:cNvPr>
          <p:cNvSpPr/>
          <p:nvPr/>
        </p:nvSpPr>
        <p:spPr>
          <a:xfrm>
            <a:off x="3737030" y="1505563"/>
            <a:ext cx="1043025" cy="59263"/>
          </a:xfrm>
          <a:prstGeom prst="rect">
            <a:avLst/>
          </a:prstGeom>
          <a:solidFill>
            <a:srgbClr val="02A4FF"/>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90" name="矩形 89">
            <a:extLst>
              <a:ext uri="{FF2B5EF4-FFF2-40B4-BE49-F238E27FC236}">
                <a16:creationId xmlns:a16="http://schemas.microsoft.com/office/drawing/2014/main" id="{C49D8583-5B69-9DB2-AB61-5A1156EACDB3}"/>
              </a:ext>
            </a:extLst>
          </p:cNvPr>
          <p:cNvSpPr/>
          <p:nvPr/>
        </p:nvSpPr>
        <p:spPr>
          <a:xfrm>
            <a:off x="4780056" y="1382691"/>
            <a:ext cx="71115" cy="320019"/>
          </a:xfrm>
          <a:prstGeom prst="rect">
            <a:avLst/>
          </a:prstGeom>
          <a:solidFill>
            <a:srgbClr val="02FF0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91" name="文本框 90">
            <a:extLst>
              <a:ext uri="{FF2B5EF4-FFF2-40B4-BE49-F238E27FC236}">
                <a16:creationId xmlns:a16="http://schemas.microsoft.com/office/drawing/2014/main" id="{3F0A0A93-7715-D5FA-2DF2-187374274FA8}"/>
              </a:ext>
            </a:extLst>
          </p:cNvPr>
          <p:cNvSpPr txBox="1"/>
          <p:nvPr/>
        </p:nvSpPr>
        <p:spPr>
          <a:xfrm>
            <a:off x="3641025" y="1168950"/>
            <a:ext cx="1810281" cy="246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Reference LYSO Slab</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92" name="文本框 91">
            <a:extLst>
              <a:ext uri="{FF2B5EF4-FFF2-40B4-BE49-F238E27FC236}">
                <a16:creationId xmlns:a16="http://schemas.microsoft.com/office/drawing/2014/main" id="{B3EFB016-E10E-C29D-0CCF-F95719C40728}"/>
              </a:ext>
            </a:extLst>
          </p:cNvPr>
          <p:cNvSpPr txBox="1"/>
          <p:nvPr/>
        </p:nvSpPr>
        <p:spPr>
          <a:xfrm>
            <a:off x="2708561" y="1744456"/>
            <a:ext cx="388096"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Slit</a:t>
            </a:r>
          </a:p>
        </p:txBody>
      </p:sp>
      <p:cxnSp>
        <p:nvCxnSpPr>
          <p:cNvPr id="93" name="直接箭头连接符 92">
            <a:extLst>
              <a:ext uri="{FF2B5EF4-FFF2-40B4-BE49-F238E27FC236}">
                <a16:creationId xmlns:a16="http://schemas.microsoft.com/office/drawing/2014/main" id="{D460FB00-AAF0-0227-D358-225E6F93F98F}"/>
              </a:ext>
            </a:extLst>
          </p:cNvPr>
          <p:cNvCxnSpPr>
            <a:cxnSpLocks/>
            <a:endCxn id="84" idx="3"/>
          </p:cNvCxnSpPr>
          <p:nvPr/>
        </p:nvCxnSpPr>
        <p:spPr>
          <a:xfrm flipH="1" flipV="1">
            <a:off x="2749712" y="1526503"/>
            <a:ext cx="139860" cy="236815"/>
          </a:xfrm>
          <a:prstGeom prst="straightConnector1">
            <a:avLst/>
          </a:prstGeom>
          <a:ln w="9525">
            <a:solidFill>
              <a:schemeClr val="tx1"/>
            </a:solidFill>
            <a:tailEnd type="triangle"/>
          </a:ln>
        </p:spPr>
        <p:style>
          <a:lnRef idx="2">
            <a:schemeClr val="accent1"/>
          </a:lnRef>
          <a:fillRef idx="0">
            <a:srgbClr val="FFFFFF"/>
          </a:fillRef>
          <a:effectRef idx="0">
            <a:srgbClr val="FFFFFF"/>
          </a:effectRef>
          <a:fontRef idx="minor">
            <a:schemeClr val="tx1"/>
          </a:fontRef>
        </p:style>
      </p:cxnSp>
      <p:sp>
        <p:nvSpPr>
          <p:cNvPr id="115" name="文本框 114">
            <a:extLst>
              <a:ext uri="{FF2B5EF4-FFF2-40B4-BE49-F238E27FC236}">
                <a16:creationId xmlns:a16="http://schemas.microsoft.com/office/drawing/2014/main" id="{C730BA1D-125C-3D30-11A9-19BD1ACBF25F}"/>
              </a:ext>
            </a:extLst>
          </p:cNvPr>
          <p:cNvSpPr txBox="1"/>
          <p:nvPr/>
        </p:nvSpPr>
        <p:spPr>
          <a:xfrm>
            <a:off x="1499914" y="3357030"/>
            <a:ext cx="1675557"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DOI</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测量示意图</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17" name="椭圆 116">
            <a:extLst>
              <a:ext uri="{FF2B5EF4-FFF2-40B4-BE49-F238E27FC236}">
                <a16:creationId xmlns:a16="http://schemas.microsoft.com/office/drawing/2014/main" id="{0B5F8361-BAB1-1756-E7F1-8444A0045624}"/>
              </a:ext>
            </a:extLst>
          </p:cNvPr>
          <p:cNvSpPr/>
          <p:nvPr/>
        </p:nvSpPr>
        <p:spPr>
          <a:xfrm>
            <a:off x="2879750" y="1516625"/>
            <a:ext cx="45719" cy="45719"/>
          </a:xfrm>
          <a:prstGeom prst="ellipse">
            <a:avLst/>
          </a:prstGeom>
          <a:solidFill>
            <a:srgbClr val="C55B1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a:ea typeface="宋体"/>
              <a:cs typeface="+mn-cs"/>
            </a:endParaRPr>
          </a:p>
        </p:txBody>
      </p:sp>
      <p:sp>
        <p:nvSpPr>
          <p:cNvPr id="118" name="文本框 117">
            <a:extLst>
              <a:ext uri="{FF2B5EF4-FFF2-40B4-BE49-F238E27FC236}">
                <a16:creationId xmlns:a16="http://schemas.microsoft.com/office/drawing/2014/main" id="{E015EB8F-54D8-1A27-8DFE-864D2384F724}"/>
              </a:ext>
            </a:extLst>
          </p:cNvPr>
          <p:cNvSpPr txBox="1"/>
          <p:nvPr/>
        </p:nvSpPr>
        <p:spPr>
          <a:xfrm>
            <a:off x="2938168" y="1687251"/>
            <a:ext cx="1043025" cy="24622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mn-cs"/>
              </a:rPr>
              <a:t>Capillary Tube</a:t>
            </a:r>
            <a:endParaRPr kumimoji="0" lang="zh-CN" altLang="en-US" sz="1000" b="0" i="0" u="none" strike="noStrike" kern="1200" cap="none" spc="0" normalizeH="0" baseline="0" noProof="0" dirty="0">
              <a:ln>
                <a:noFill/>
              </a:ln>
              <a:solidFill>
                <a:prstClr val="black"/>
              </a:solidFill>
              <a:effectLst/>
              <a:uLnTx/>
              <a:uFillTx/>
              <a:latin typeface="Times New Roman"/>
              <a:ea typeface="宋体"/>
              <a:cs typeface="+mn-cs"/>
            </a:endParaRPr>
          </a:p>
        </p:txBody>
      </p:sp>
      <p:cxnSp>
        <p:nvCxnSpPr>
          <p:cNvPr id="119" name="直接箭头连接符 118">
            <a:extLst>
              <a:ext uri="{FF2B5EF4-FFF2-40B4-BE49-F238E27FC236}">
                <a16:creationId xmlns:a16="http://schemas.microsoft.com/office/drawing/2014/main" id="{B710CB38-2E0E-64DA-5657-C96AA97BA0AB}"/>
              </a:ext>
            </a:extLst>
          </p:cNvPr>
          <p:cNvCxnSpPr>
            <a:cxnSpLocks/>
          </p:cNvCxnSpPr>
          <p:nvPr/>
        </p:nvCxnSpPr>
        <p:spPr>
          <a:xfrm flipH="1" flipV="1">
            <a:off x="2915197" y="1559767"/>
            <a:ext cx="139860" cy="236815"/>
          </a:xfrm>
          <a:prstGeom prst="straightConnector1">
            <a:avLst/>
          </a:prstGeom>
          <a:ln w="9525">
            <a:solidFill>
              <a:schemeClr val="tx1"/>
            </a:solidFill>
            <a:tailEnd type="triangle"/>
          </a:ln>
        </p:spPr>
        <p:style>
          <a:lnRef idx="2">
            <a:schemeClr val="accent1"/>
          </a:lnRef>
          <a:fillRef idx="0">
            <a:srgbClr val="FFFFFF"/>
          </a:fillRef>
          <a:effectRef idx="0">
            <a:srgbClr val="FFFFFF"/>
          </a:effectRef>
          <a:fontRef idx="minor">
            <a:schemeClr val="tx1"/>
          </a:fontRef>
        </p:style>
      </p:cxnSp>
      <p:cxnSp>
        <p:nvCxnSpPr>
          <p:cNvPr id="120" name="直接箭头连接符 119">
            <a:extLst>
              <a:ext uri="{FF2B5EF4-FFF2-40B4-BE49-F238E27FC236}">
                <a16:creationId xmlns:a16="http://schemas.microsoft.com/office/drawing/2014/main" id="{54C48A39-6924-DCA2-2C10-3BBCB11A9AC4}"/>
              </a:ext>
            </a:extLst>
          </p:cNvPr>
          <p:cNvCxnSpPr>
            <a:cxnSpLocks/>
          </p:cNvCxnSpPr>
          <p:nvPr/>
        </p:nvCxnSpPr>
        <p:spPr>
          <a:xfrm flipH="1">
            <a:off x="2904588" y="1400445"/>
            <a:ext cx="133464" cy="131361"/>
          </a:xfrm>
          <a:prstGeom prst="straightConnector1">
            <a:avLst/>
          </a:prstGeom>
          <a:ln w="9525">
            <a:solidFill>
              <a:srgbClr val="C55B11"/>
            </a:solidFill>
            <a:tailEnd type="triangle"/>
          </a:ln>
        </p:spPr>
        <p:style>
          <a:lnRef idx="2">
            <a:schemeClr val="accent1"/>
          </a:lnRef>
          <a:fillRef idx="0">
            <a:srgbClr val="FFFFFF"/>
          </a:fillRef>
          <a:effectRef idx="0">
            <a:srgbClr val="FFFFFF"/>
          </a:effectRef>
          <a:fontRef idx="minor">
            <a:schemeClr val="tx1"/>
          </a:fontRef>
        </p:style>
      </p:cxnSp>
      <p:sp>
        <p:nvSpPr>
          <p:cNvPr id="123" name="文本框 122">
            <a:extLst>
              <a:ext uri="{FF2B5EF4-FFF2-40B4-BE49-F238E27FC236}">
                <a16:creationId xmlns:a16="http://schemas.microsoft.com/office/drawing/2014/main" id="{0267A688-ECEB-DEDA-0FF9-95BB12894DB3}"/>
              </a:ext>
            </a:extLst>
          </p:cNvPr>
          <p:cNvSpPr txBox="1"/>
          <p:nvPr/>
        </p:nvSpPr>
        <p:spPr>
          <a:xfrm>
            <a:off x="718315" y="6107256"/>
            <a:ext cx="304994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TOF</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、能量分辨率测量示意图</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145" name="组合 144">
            <a:extLst>
              <a:ext uri="{FF2B5EF4-FFF2-40B4-BE49-F238E27FC236}">
                <a16:creationId xmlns:a16="http://schemas.microsoft.com/office/drawing/2014/main" id="{828FF46D-F9B8-90F5-65DB-9448A3D44C78}"/>
              </a:ext>
            </a:extLst>
          </p:cNvPr>
          <p:cNvGrpSpPr/>
          <p:nvPr/>
        </p:nvGrpSpPr>
        <p:grpSpPr>
          <a:xfrm>
            <a:off x="455312" y="3773397"/>
            <a:ext cx="3474721" cy="2225269"/>
            <a:chOff x="601067" y="3858902"/>
            <a:chExt cx="3474721" cy="2225269"/>
          </a:xfrm>
        </p:grpSpPr>
        <p:pic>
          <p:nvPicPr>
            <p:cNvPr id="94" name="图片 93">
              <a:extLst>
                <a:ext uri="{FF2B5EF4-FFF2-40B4-BE49-F238E27FC236}">
                  <a16:creationId xmlns:a16="http://schemas.microsoft.com/office/drawing/2014/main" id="{D9B4CBBE-410A-6D65-EE19-15293E544F92}"/>
                </a:ext>
              </a:extLst>
            </p:cNvPr>
            <p:cNvPicPr>
              <a:picLocks noChangeAspect="1"/>
            </p:cNvPicPr>
            <p:nvPr/>
          </p:nvPicPr>
          <p:blipFill>
            <a:blip r:embed="rId7" cstate="print">
              <a:extLst>
                <a:ext uri="{28A0092B-C50C-407E-A947-70E740481C1C}">
                  <a14:useLocalDpi xmlns:a14="http://schemas.microsoft.com/office/drawing/2010/main" val="0"/>
                </a:ext>
              </a:extLst>
            </a:blip>
            <a:srcRect l="12600" t="10017" r="7172" b="3502"/>
            <a:stretch>
              <a:fillRect/>
            </a:stretch>
          </p:blipFill>
          <p:spPr>
            <a:xfrm>
              <a:off x="601067" y="3858902"/>
              <a:ext cx="3474721" cy="2225269"/>
            </a:xfrm>
            <a:prstGeom prst="rect">
              <a:avLst/>
            </a:prstGeom>
          </p:spPr>
        </p:pic>
        <p:grpSp>
          <p:nvGrpSpPr>
            <p:cNvPr id="125" name="组合 124">
              <a:extLst>
                <a:ext uri="{FF2B5EF4-FFF2-40B4-BE49-F238E27FC236}">
                  <a16:creationId xmlns:a16="http://schemas.microsoft.com/office/drawing/2014/main" id="{3B275560-71D9-EE61-A255-DC0411A0C511}"/>
                </a:ext>
              </a:extLst>
            </p:cNvPr>
            <p:cNvGrpSpPr/>
            <p:nvPr/>
          </p:nvGrpSpPr>
          <p:grpSpPr>
            <a:xfrm>
              <a:off x="2301664" y="5081401"/>
              <a:ext cx="73527" cy="73890"/>
              <a:chOff x="2034001" y="1528910"/>
              <a:chExt cx="498056" cy="542836"/>
            </a:xfrm>
            <a:solidFill>
              <a:srgbClr val="CF783C"/>
            </a:solidFill>
          </p:grpSpPr>
          <p:sp>
            <p:nvSpPr>
              <p:cNvPr id="126" name="椭圆 125">
                <a:extLst>
                  <a:ext uri="{FF2B5EF4-FFF2-40B4-BE49-F238E27FC236}">
                    <a16:creationId xmlns:a16="http://schemas.microsoft.com/office/drawing/2014/main" id="{386184F1-56BE-196B-0C0B-AB564B0954FC}"/>
                  </a:ext>
                </a:extLst>
              </p:cNvPr>
              <p:cNvSpPr/>
              <p:nvPr/>
            </p:nvSpPr>
            <p:spPr>
              <a:xfrm>
                <a:off x="2382988" y="166746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27" name="椭圆 126">
                <a:extLst>
                  <a:ext uri="{FF2B5EF4-FFF2-40B4-BE49-F238E27FC236}">
                    <a16:creationId xmlns:a16="http://schemas.microsoft.com/office/drawing/2014/main" id="{8FEA4118-40BD-33A5-868A-308AC0445A99}"/>
                  </a:ext>
                </a:extLst>
              </p:cNvPr>
              <p:cNvSpPr/>
              <p:nvPr/>
            </p:nvSpPr>
            <p:spPr>
              <a:xfrm>
                <a:off x="2302778" y="177427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28" name="椭圆 127">
                <a:extLst>
                  <a:ext uri="{FF2B5EF4-FFF2-40B4-BE49-F238E27FC236}">
                    <a16:creationId xmlns:a16="http://schemas.microsoft.com/office/drawing/2014/main" id="{46340F56-E92B-70F0-7E5A-A0E1F89C8995}"/>
                  </a:ext>
                </a:extLst>
              </p:cNvPr>
              <p:cNvSpPr/>
              <p:nvPr/>
            </p:nvSpPr>
            <p:spPr>
              <a:xfrm>
                <a:off x="2111945" y="1717998"/>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29" name="椭圆 128">
                <a:extLst>
                  <a:ext uri="{FF2B5EF4-FFF2-40B4-BE49-F238E27FC236}">
                    <a16:creationId xmlns:a16="http://schemas.microsoft.com/office/drawing/2014/main" id="{299610D2-A172-18CA-833E-6118B7B46D95}"/>
                  </a:ext>
                </a:extLst>
              </p:cNvPr>
              <p:cNvSpPr/>
              <p:nvPr/>
            </p:nvSpPr>
            <p:spPr>
              <a:xfrm>
                <a:off x="2124518" y="1637598"/>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0" name="椭圆 129">
                <a:extLst>
                  <a:ext uri="{FF2B5EF4-FFF2-40B4-BE49-F238E27FC236}">
                    <a16:creationId xmlns:a16="http://schemas.microsoft.com/office/drawing/2014/main" id="{AF8578DC-4FC8-29C4-1142-DADFCD8AE672}"/>
                  </a:ext>
                </a:extLst>
              </p:cNvPr>
              <p:cNvSpPr/>
              <p:nvPr/>
            </p:nvSpPr>
            <p:spPr>
              <a:xfrm>
                <a:off x="2254195" y="165858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1" name="椭圆 130">
                <a:extLst>
                  <a:ext uri="{FF2B5EF4-FFF2-40B4-BE49-F238E27FC236}">
                    <a16:creationId xmlns:a16="http://schemas.microsoft.com/office/drawing/2014/main" id="{B80FADCC-B893-1632-A933-BB87C406B524}"/>
                  </a:ext>
                </a:extLst>
              </p:cNvPr>
              <p:cNvSpPr/>
              <p:nvPr/>
            </p:nvSpPr>
            <p:spPr>
              <a:xfrm>
                <a:off x="2111934" y="190150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2" name="椭圆 131">
                <a:extLst>
                  <a:ext uri="{FF2B5EF4-FFF2-40B4-BE49-F238E27FC236}">
                    <a16:creationId xmlns:a16="http://schemas.microsoft.com/office/drawing/2014/main" id="{E0EE7873-2233-D8B0-C51E-8A5FFD1FD5D8}"/>
                  </a:ext>
                </a:extLst>
              </p:cNvPr>
              <p:cNvSpPr/>
              <p:nvPr/>
            </p:nvSpPr>
            <p:spPr>
              <a:xfrm>
                <a:off x="2388057" y="174423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3" name="椭圆 132">
                <a:extLst>
                  <a:ext uri="{FF2B5EF4-FFF2-40B4-BE49-F238E27FC236}">
                    <a16:creationId xmlns:a16="http://schemas.microsoft.com/office/drawing/2014/main" id="{B8427078-4A31-A6A9-937F-99617737EEB7}"/>
                  </a:ext>
                </a:extLst>
              </p:cNvPr>
              <p:cNvSpPr/>
              <p:nvPr/>
            </p:nvSpPr>
            <p:spPr>
              <a:xfrm>
                <a:off x="2040628" y="173058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4" name="椭圆 133">
                <a:extLst>
                  <a:ext uri="{FF2B5EF4-FFF2-40B4-BE49-F238E27FC236}">
                    <a16:creationId xmlns:a16="http://schemas.microsoft.com/office/drawing/2014/main" id="{A062DB14-C6CC-889D-10D5-15D8CEBA22AB}"/>
                  </a:ext>
                </a:extLst>
              </p:cNvPr>
              <p:cNvSpPr/>
              <p:nvPr/>
            </p:nvSpPr>
            <p:spPr>
              <a:xfrm>
                <a:off x="2349611" y="190150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5" name="椭圆 134">
                <a:extLst>
                  <a:ext uri="{FF2B5EF4-FFF2-40B4-BE49-F238E27FC236}">
                    <a16:creationId xmlns:a16="http://schemas.microsoft.com/office/drawing/2014/main" id="{9F59DEEE-CD5C-9BE5-14B4-6E9F5B99EE1D}"/>
                  </a:ext>
                </a:extLst>
              </p:cNvPr>
              <p:cNvSpPr/>
              <p:nvPr/>
            </p:nvSpPr>
            <p:spPr>
              <a:xfrm>
                <a:off x="2178001" y="1528910"/>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6" name="椭圆 135">
                <a:extLst>
                  <a:ext uri="{FF2B5EF4-FFF2-40B4-BE49-F238E27FC236}">
                    <a16:creationId xmlns:a16="http://schemas.microsoft.com/office/drawing/2014/main" id="{D0E9854A-E9E2-8EFD-CF45-5E945732B1F8}"/>
                  </a:ext>
                </a:extLst>
              </p:cNvPr>
              <p:cNvSpPr/>
              <p:nvPr/>
            </p:nvSpPr>
            <p:spPr>
              <a:xfrm>
                <a:off x="2216968" y="1927746"/>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7" name="椭圆 136">
                <a:extLst>
                  <a:ext uri="{FF2B5EF4-FFF2-40B4-BE49-F238E27FC236}">
                    <a16:creationId xmlns:a16="http://schemas.microsoft.com/office/drawing/2014/main" id="{B5ACCD08-2904-EF88-AE2E-FF108CF85B22}"/>
                  </a:ext>
                </a:extLst>
              </p:cNvPr>
              <p:cNvSpPr/>
              <p:nvPr/>
            </p:nvSpPr>
            <p:spPr>
              <a:xfrm>
                <a:off x="2316932" y="1556885"/>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8" name="椭圆 137">
                <a:extLst>
                  <a:ext uri="{FF2B5EF4-FFF2-40B4-BE49-F238E27FC236}">
                    <a16:creationId xmlns:a16="http://schemas.microsoft.com/office/drawing/2014/main" id="{C8879994-4A17-92BC-523B-5271AE91036C}"/>
                  </a:ext>
                </a:extLst>
              </p:cNvPr>
              <p:cNvSpPr/>
              <p:nvPr/>
            </p:nvSpPr>
            <p:spPr>
              <a:xfrm>
                <a:off x="2170305" y="1672044"/>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39" name="椭圆 138">
                <a:extLst>
                  <a:ext uri="{FF2B5EF4-FFF2-40B4-BE49-F238E27FC236}">
                    <a16:creationId xmlns:a16="http://schemas.microsoft.com/office/drawing/2014/main" id="{A1C2FAFF-FE75-565C-B4DD-30275240E5AE}"/>
                  </a:ext>
                </a:extLst>
              </p:cNvPr>
              <p:cNvSpPr/>
              <p:nvPr/>
            </p:nvSpPr>
            <p:spPr>
              <a:xfrm>
                <a:off x="2034001" y="1828801"/>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40" name="椭圆 139">
                <a:extLst>
                  <a:ext uri="{FF2B5EF4-FFF2-40B4-BE49-F238E27FC236}">
                    <a16:creationId xmlns:a16="http://schemas.microsoft.com/office/drawing/2014/main" id="{576861F3-57D8-250B-5CC6-AC4973394BAE}"/>
                  </a:ext>
                </a:extLst>
              </p:cNvPr>
              <p:cNvSpPr/>
              <p:nvPr/>
            </p:nvSpPr>
            <p:spPr>
              <a:xfrm>
                <a:off x="2178001" y="1816239"/>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41" name="椭圆 140">
                <a:extLst>
                  <a:ext uri="{FF2B5EF4-FFF2-40B4-BE49-F238E27FC236}">
                    <a16:creationId xmlns:a16="http://schemas.microsoft.com/office/drawing/2014/main" id="{ECFC64AD-EBD1-FCCF-049A-9ADB035EB190}"/>
                  </a:ext>
                </a:extLst>
              </p:cNvPr>
              <p:cNvSpPr/>
              <p:nvPr/>
            </p:nvSpPr>
            <p:spPr>
              <a:xfrm>
                <a:off x="2231473" y="1830221"/>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42" name="椭圆 141">
                <a:extLst>
                  <a:ext uri="{FF2B5EF4-FFF2-40B4-BE49-F238E27FC236}">
                    <a16:creationId xmlns:a16="http://schemas.microsoft.com/office/drawing/2014/main" id="{F8951772-882F-E2CC-1EBA-03B703D3BE9D}"/>
                  </a:ext>
                </a:extLst>
              </p:cNvPr>
              <p:cNvSpPr/>
              <p:nvPr/>
            </p:nvSpPr>
            <p:spPr>
              <a:xfrm>
                <a:off x="2265530" y="1565436"/>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143" name="椭圆 142">
                <a:extLst>
                  <a:ext uri="{FF2B5EF4-FFF2-40B4-BE49-F238E27FC236}">
                    <a16:creationId xmlns:a16="http://schemas.microsoft.com/office/drawing/2014/main" id="{BC6E0D93-B15F-6A65-48D9-6D42765D577A}"/>
                  </a:ext>
                </a:extLst>
              </p:cNvPr>
              <p:cNvSpPr/>
              <p:nvPr/>
            </p:nvSpPr>
            <p:spPr>
              <a:xfrm>
                <a:off x="2096908" y="1737792"/>
                <a:ext cx="144000" cy="144000"/>
              </a:xfrm>
              <a:prstGeom prst="ellipse">
                <a:avLst/>
              </a:prstGeom>
              <a:grp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sp>
          <p:nvSpPr>
            <p:cNvPr id="144" name="文本框 143">
              <a:extLst>
                <a:ext uri="{FF2B5EF4-FFF2-40B4-BE49-F238E27FC236}">
                  <a16:creationId xmlns:a16="http://schemas.microsoft.com/office/drawing/2014/main" id="{B33EB35A-F813-445E-B97D-6B3B9BF787D6}"/>
                </a:ext>
              </a:extLst>
            </p:cNvPr>
            <p:cNvSpPr txBox="1"/>
            <p:nvPr/>
          </p:nvSpPr>
          <p:spPr>
            <a:xfrm>
              <a:off x="2107577" y="4817612"/>
              <a:ext cx="679152" cy="24613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30000" noProof="0" dirty="0">
                  <a:ln>
                    <a:noFill/>
                  </a:ln>
                  <a:solidFill>
                    <a:prstClr val="black"/>
                  </a:solidFill>
                  <a:effectLst/>
                  <a:uLnTx/>
                  <a:uFillTx/>
                  <a:latin typeface="Times New Roman" panose="02020603050405020304" pitchFamily="18" charset="0"/>
                  <a:ea typeface="宋体"/>
                  <a:cs typeface="+mn-cs"/>
                </a:rPr>
                <a:t>18</a:t>
              </a: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mn-cs"/>
                </a:rPr>
                <a:t>F-FDG</a:t>
              </a:r>
            </a:p>
          </p:txBody>
        </p:sp>
      </p:grpSp>
      <p:sp>
        <p:nvSpPr>
          <p:cNvPr id="146" name="文本框 145">
            <a:extLst>
              <a:ext uri="{FF2B5EF4-FFF2-40B4-BE49-F238E27FC236}">
                <a16:creationId xmlns:a16="http://schemas.microsoft.com/office/drawing/2014/main" id="{3E3A897B-B9CE-8C4C-43C3-90050A8F3B7F}"/>
              </a:ext>
            </a:extLst>
          </p:cNvPr>
          <p:cNvSpPr txBox="1"/>
          <p:nvPr/>
        </p:nvSpPr>
        <p:spPr>
          <a:xfrm>
            <a:off x="4582834" y="4308826"/>
            <a:ext cx="2568209"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TOF</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分辨率</a:t>
            </a:r>
          </a:p>
        </p:txBody>
      </p:sp>
      <p:sp>
        <p:nvSpPr>
          <p:cNvPr id="147" name="文本框 146">
            <a:extLst>
              <a:ext uri="{FF2B5EF4-FFF2-40B4-BE49-F238E27FC236}">
                <a16:creationId xmlns:a16="http://schemas.microsoft.com/office/drawing/2014/main" id="{5AC1EE42-1149-3273-D150-9E1A2525AF3C}"/>
              </a:ext>
            </a:extLst>
          </p:cNvPr>
          <p:cNvSpPr txBox="1"/>
          <p:nvPr/>
        </p:nvSpPr>
        <p:spPr>
          <a:xfrm>
            <a:off x="7698850" y="4305612"/>
            <a:ext cx="164760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能量分辨率</a:t>
            </a:r>
          </a:p>
        </p:txBody>
      </p:sp>
      <p:sp>
        <p:nvSpPr>
          <p:cNvPr id="148" name="文本框 147">
            <a:extLst>
              <a:ext uri="{FF2B5EF4-FFF2-40B4-BE49-F238E27FC236}">
                <a16:creationId xmlns:a16="http://schemas.microsoft.com/office/drawing/2014/main" id="{F2722443-0FF4-AAB8-F61B-C70C3B179957}"/>
              </a:ext>
            </a:extLst>
          </p:cNvPr>
          <p:cNvSpPr txBox="1"/>
          <p:nvPr/>
        </p:nvSpPr>
        <p:spPr>
          <a:xfrm>
            <a:off x="5295612" y="2653166"/>
            <a:ext cx="3137867"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DOI</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分辨能力</a:t>
            </a: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底层</a:t>
            </a: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DOI</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分辨率</a:t>
            </a:r>
          </a:p>
        </p:txBody>
      </p:sp>
      <p:sp>
        <p:nvSpPr>
          <p:cNvPr id="149" name="文本框 148">
            <a:extLst>
              <a:ext uri="{FF2B5EF4-FFF2-40B4-BE49-F238E27FC236}">
                <a16:creationId xmlns:a16="http://schemas.microsoft.com/office/drawing/2014/main" id="{576C414E-07F2-DED4-30FC-FAF597286396}"/>
              </a:ext>
            </a:extLst>
          </p:cNvPr>
          <p:cNvSpPr txBox="1"/>
          <p:nvPr/>
        </p:nvSpPr>
        <p:spPr>
          <a:xfrm>
            <a:off x="5321400" y="935793"/>
            <a:ext cx="2700987"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DOI </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分辨能力</a:t>
            </a:r>
            <a:r>
              <a:rPr kumimoji="0" lang="en-US" altLang="zh-CN"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1" i="0" u="none" strike="noStrike" kern="1200" cap="none" spc="0" normalizeH="0" baseline="0" noProof="0" dirty="0">
                <a:ln>
                  <a:noFill/>
                </a:ln>
                <a:solidFill>
                  <a:srgbClr val="000066"/>
                </a:solidFill>
                <a:effectLst/>
                <a:uLnTx/>
                <a:uFillTx/>
                <a:latin typeface="Arial" panose="020B0604020202020204" pitchFamily="34" charset="0"/>
                <a:ea typeface="微软雅黑" panose="020B0503020204020204" pitchFamily="34" charset="-122"/>
                <a:cs typeface="Arial" panose="020B0604020202020204" pitchFamily="34" charset="0"/>
              </a:rPr>
              <a:t>晶体分层</a:t>
            </a:r>
          </a:p>
        </p:txBody>
      </p:sp>
      <p:grpSp>
        <p:nvGrpSpPr>
          <p:cNvPr id="163" name="组合 162">
            <a:extLst>
              <a:ext uri="{FF2B5EF4-FFF2-40B4-BE49-F238E27FC236}">
                <a16:creationId xmlns:a16="http://schemas.microsoft.com/office/drawing/2014/main" id="{01FF9CD3-37CC-08AA-7939-11B577D011C0}"/>
              </a:ext>
            </a:extLst>
          </p:cNvPr>
          <p:cNvGrpSpPr/>
          <p:nvPr/>
        </p:nvGrpSpPr>
        <p:grpSpPr>
          <a:xfrm>
            <a:off x="7766620" y="4620634"/>
            <a:ext cx="3569037" cy="1700677"/>
            <a:chOff x="7766620" y="4620634"/>
            <a:chExt cx="3899507" cy="1858149"/>
          </a:xfrm>
        </p:grpSpPr>
        <p:pic>
          <p:nvPicPr>
            <p:cNvPr id="40" name="图片 39">
              <a:extLst>
                <a:ext uri="{FF2B5EF4-FFF2-40B4-BE49-F238E27FC236}">
                  <a16:creationId xmlns:a16="http://schemas.microsoft.com/office/drawing/2014/main" id="{89BC47BC-0D60-3B3B-4005-D3C78D7C4FE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766620" y="4620634"/>
              <a:ext cx="1838684" cy="1640478"/>
            </a:xfrm>
            <a:prstGeom prst="rect">
              <a:avLst/>
            </a:prstGeom>
          </p:spPr>
        </p:pic>
        <p:pic>
          <p:nvPicPr>
            <p:cNvPr id="42" name="图片 41">
              <a:extLst>
                <a:ext uri="{FF2B5EF4-FFF2-40B4-BE49-F238E27FC236}">
                  <a16:creationId xmlns:a16="http://schemas.microsoft.com/office/drawing/2014/main" id="{F60CB275-8AB7-015F-6D98-735CC1DD011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9733287" y="4641097"/>
              <a:ext cx="1792814" cy="1599552"/>
            </a:xfrm>
            <a:prstGeom prst="rect">
              <a:avLst/>
            </a:prstGeom>
          </p:spPr>
        </p:pic>
        <p:sp>
          <p:nvSpPr>
            <p:cNvPr id="46" name="文本框 45">
              <a:extLst>
                <a:ext uri="{FF2B5EF4-FFF2-40B4-BE49-F238E27FC236}">
                  <a16:creationId xmlns:a16="http://schemas.microsoft.com/office/drawing/2014/main" id="{E56DC980-568E-C314-9587-613E04B16A97}"/>
                </a:ext>
              </a:extLst>
            </p:cNvPr>
            <p:cNvSpPr txBox="1"/>
            <p:nvPr/>
          </p:nvSpPr>
          <p:spPr>
            <a:xfrm rot="16200000">
              <a:off x="8867557" y="5384851"/>
              <a:ext cx="148523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Energy Resolution (%)</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sp>
          <p:nvSpPr>
            <p:cNvPr id="48" name="文本框 47">
              <a:extLst>
                <a:ext uri="{FF2B5EF4-FFF2-40B4-BE49-F238E27FC236}">
                  <a16:creationId xmlns:a16="http://schemas.microsoft.com/office/drawing/2014/main" id="{90783774-DD33-292B-7E30-C7EDA5D096BC}"/>
                </a:ext>
              </a:extLst>
            </p:cNvPr>
            <p:cNvSpPr txBox="1"/>
            <p:nvPr/>
          </p:nvSpPr>
          <p:spPr>
            <a:xfrm rot="16200000">
              <a:off x="10800397" y="5384852"/>
              <a:ext cx="148523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Energy Resolution (%)</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sp>
          <p:nvSpPr>
            <p:cNvPr id="151" name="文本框 150">
              <a:extLst>
                <a:ext uri="{FF2B5EF4-FFF2-40B4-BE49-F238E27FC236}">
                  <a16:creationId xmlns:a16="http://schemas.microsoft.com/office/drawing/2014/main" id="{322DA56E-F03F-E0D0-BD7F-C8CCB80271F5}"/>
                </a:ext>
              </a:extLst>
            </p:cNvPr>
            <p:cNvSpPr txBox="1"/>
            <p:nvPr/>
          </p:nvSpPr>
          <p:spPr>
            <a:xfrm>
              <a:off x="7966004" y="6171006"/>
              <a:ext cx="135550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20.1%</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endParaRPr>
            </a:p>
          </p:txBody>
        </p:sp>
        <p:sp>
          <p:nvSpPr>
            <p:cNvPr id="152" name="文本框 151">
              <a:extLst>
                <a:ext uri="{FF2B5EF4-FFF2-40B4-BE49-F238E27FC236}">
                  <a16:creationId xmlns:a16="http://schemas.microsoft.com/office/drawing/2014/main" id="{DEA59E73-A973-6014-29C8-A74B0297EC24}"/>
                </a:ext>
              </a:extLst>
            </p:cNvPr>
            <p:cNvSpPr txBox="1"/>
            <p:nvPr/>
          </p:nvSpPr>
          <p:spPr>
            <a:xfrm>
              <a:off x="9741625" y="6157330"/>
              <a:ext cx="158412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20.0%</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endParaRPr>
            </a:p>
          </p:txBody>
        </p:sp>
      </p:grpSp>
      <p:grpSp>
        <p:nvGrpSpPr>
          <p:cNvPr id="162" name="组合 161">
            <a:extLst>
              <a:ext uri="{FF2B5EF4-FFF2-40B4-BE49-F238E27FC236}">
                <a16:creationId xmlns:a16="http://schemas.microsoft.com/office/drawing/2014/main" id="{245CA888-AAC1-2A78-34C4-341B8910C452}"/>
              </a:ext>
            </a:extLst>
          </p:cNvPr>
          <p:cNvGrpSpPr/>
          <p:nvPr/>
        </p:nvGrpSpPr>
        <p:grpSpPr>
          <a:xfrm>
            <a:off x="6300256" y="2906782"/>
            <a:ext cx="4058597" cy="1597733"/>
            <a:chOff x="6300256" y="2906782"/>
            <a:chExt cx="4567594" cy="1798108"/>
          </a:xfrm>
        </p:grpSpPr>
        <p:sp>
          <p:nvSpPr>
            <p:cNvPr id="70" name="文本框 69">
              <a:extLst>
                <a:ext uri="{FF2B5EF4-FFF2-40B4-BE49-F238E27FC236}">
                  <a16:creationId xmlns:a16="http://schemas.microsoft.com/office/drawing/2014/main" id="{2036FFEF-3AD7-EB75-B900-E8D9C66CA0AD}"/>
                </a:ext>
              </a:extLst>
            </p:cNvPr>
            <p:cNvSpPr txBox="1"/>
            <p:nvPr/>
          </p:nvSpPr>
          <p:spPr>
            <a:xfrm>
              <a:off x="9160740" y="4458669"/>
              <a:ext cx="1485239" cy="24622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q-value</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grpSp>
          <p:nvGrpSpPr>
            <p:cNvPr id="161" name="组合 160">
              <a:extLst>
                <a:ext uri="{FF2B5EF4-FFF2-40B4-BE49-F238E27FC236}">
                  <a16:creationId xmlns:a16="http://schemas.microsoft.com/office/drawing/2014/main" id="{24F84F5C-0D46-2797-0A77-242C3C939A76}"/>
                </a:ext>
              </a:extLst>
            </p:cNvPr>
            <p:cNvGrpSpPr/>
            <p:nvPr/>
          </p:nvGrpSpPr>
          <p:grpSpPr>
            <a:xfrm>
              <a:off x="6300256" y="2906782"/>
              <a:ext cx="4567594" cy="1674465"/>
              <a:chOff x="6300256" y="2906782"/>
              <a:chExt cx="4567594" cy="1674465"/>
            </a:xfrm>
          </p:grpSpPr>
          <p:pic>
            <p:nvPicPr>
              <p:cNvPr id="51" name="图片 50">
                <a:extLst>
                  <a:ext uri="{FF2B5EF4-FFF2-40B4-BE49-F238E27FC236}">
                    <a16:creationId xmlns:a16="http://schemas.microsoft.com/office/drawing/2014/main" id="{AF33EAC1-8E9B-ADFA-E0A8-CA51A0DBB1E9}"/>
                  </a:ext>
                </a:extLst>
              </p:cNvPr>
              <p:cNvPicPr>
                <a:picLocks noChangeAspect="1"/>
              </p:cNvPicPr>
              <p:nvPr/>
            </p:nvPicPr>
            <p:blipFill>
              <a:blip r:embed="rId10"/>
              <a:stretch>
                <a:fillRect/>
              </a:stretch>
            </p:blipFill>
            <p:spPr>
              <a:xfrm>
                <a:off x="6300256" y="2906782"/>
                <a:ext cx="1941003" cy="1652363"/>
              </a:xfrm>
              <a:prstGeom prst="rect">
                <a:avLst/>
              </a:prstGeom>
            </p:spPr>
          </p:pic>
          <p:sp>
            <p:nvSpPr>
              <p:cNvPr id="58" name="文本框 57">
                <a:extLst>
                  <a:ext uri="{FF2B5EF4-FFF2-40B4-BE49-F238E27FC236}">
                    <a16:creationId xmlns:a16="http://schemas.microsoft.com/office/drawing/2014/main" id="{2F71943C-6F69-A77E-A444-1535F4CE2409}"/>
                  </a:ext>
                </a:extLst>
              </p:cNvPr>
              <p:cNvSpPr txBox="1"/>
              <p:nvPr/>
            </p:nvSpPr>
            <p:spPr>
              <a:xfrm rot="16200000">
                <a:off x="7555490" y="3592944"/>
                <a:ext cx="1485239" cy="24622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DOI  Resolution (SD) </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pic>
            <p:nvPicPr>
              <p:cNvPr id="61" name="图片 60">
                <a:extLst>
                  <a:ext uri="{FF2B5EF4-FFF2-40B4-BE49-F238E27FC236}">
                    <a16:creationId xmlns:a16="http://schemas.microsoft.com/office/drawing/2014/main" id="{77E18287-9572-2441-BDD6-22B401BA722F}"/>
                  </a:ext>
                </a:extLst>
              </p:cNvPr>
              <p:cNvPicPr>
                <a:picLocks noChangeAspect="1"/>
              </p:cNvPicPr>
              <p:nvPr/>
            </p:nvPicPr>
            <p:blipFill>
              <a:blip r:embed="rId11"/>
              <a:stretch>
                <a:fillRect/>
              </a:stretch>
            </p:blipFill>
            <p:spPr>
              <a:xfrm>
                <a:off x="8740515" y="2975051"/>
                <a:ext cx="2127335" cy="1606196"/>
              </a:xfrm>
              <a:prstGeom prst="rect">
                <a:avLst/>
              </a:prstGeom>
            </p:spPr>
          </p:pic>
          <p:sp>
            <p:nvSpPr>
              <p:cNvPr id="68" name="文本框 67">
                <a:extLst>
                  <a:ext uri="{FF2B5EF4-FFF2-40B4-BE49-F238E27FC236}">
                    <a16:creationId xmlns:a16="http://schemas.microsoft.com/office/drawing/2014/main" id="{C87F70B5-7CB4-C6B5-EAC3-029088C9711E}"/>
                  </a:ext>
                </a:extLst>
              </p:cNvPr>
              <p:cNvSpPr txBox="1"/>
              <p:nvPr/>
            </p:nvSpPr>
            <p:spPr>
              <a:xfrm rot="16200000">
                <a:off x="7976279" y="3612699"/>
                <a:ext cx="1485239" cy="24622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Counts</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sp>
            <p:nvSpPr>
              <p:cNvPr id="150" name="矩形 149">
                <a:extLst>
                  <a:ext uri="{FF2B5EF4-FFF2-40B4-BE49-F238E27FC236}">
                    <a16:creationId xmlns:a16="http://schemas.microsoft.com/office/drawing/2014/main" id="{E775D52F-0854-5B24-EF79-803B9F718E0A}"/>
                  </a:ext>
                </a:extLst>
              </p:cNvPr>
              <p:cNvSpPr/>
              <p:nvPr/>
            </p:nvSpPr>
            <p:spPr>
              <a:xfrm>
                <a:off x="7510285" y="3940969"/>
                <a:ext cx="192882" cy="19288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Times New Roman"/>
                  <a:ea typeface="宋体"/>
                  <a:cs typeface="+mn-cs"/>
                </a:endParaRPr>
              </a:p>
            </p:txBody>
          </p:sp>
          <p:cxnSp>
            <p:nvCxnSpPr>
              <p:cNvPr id="154" name="直接连接符 153">
                <a:extLst>
                  <a:ext uri="{FF2B5EF4-FFF2-40B4-BE49-F238E27FC236}">
                    <a16:creationId xmlns:a16="http://schemas.microsoft.com/office/drawing/2014/main" id="{2F117224-E316-419B-BE2E-1333BD65E38F}"/>
                  </a:ext>
                </a:extLst>
              </p:cNvPr>
              <p:cNvCxnSpPr/>
              <p:nvPr/>
            </p:nvCxnSpPr>
            <p:spPr>
              <a:xfrm flipV="1">
                <a:off x="7697977" y="2991720"/>
                <a:ext cx="1144032" cy="94924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5" name="直接连接符 154">
                <a:extLst>
                  <a:ext uri="{FF2B5EF4-FFF2-40B4-BE49-F238E27FC236}">
                    <a16:creationId xmlns:a16="http://schemas.microsoft.com/office/drawing/2014/main" id="{5CAB951D-57EA-C7EC-39D5-0E1878DC7072}"/>
                  </a:ext>
                </a:extLst>
              </p:cNvPr>
              <p:cNvCxnSpPr>
                <a:cxnSpLocks/>
              </p:cNvCxnSpPr>
              <p:nvPr/>
            </p:nvCxnSpPr>
            <p:spPr>
              <a:xfrm>
                <a:off x="7697977" y="4144492"/>
                <a:ext cx="1215219" cy="31978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57" name="文本框 156">
            <a:extLst>
              <a:ext uri="{FF2B5EF4-FFF2-40B4-BE49-F238E27FC236}">
                <a16:creationId xmlns:a16="http://schemas.microsoft.com/office/drawing/2014/main" id="{B4AA3C85-679C-677D-68BD-6E1DB677FAC4}"/>
              </a:ext>
            </a:extLst>
          </p:cNvPr>
          <p:cNvSpPr txBox="1"/>
          <p:nvPr/>
        </p:nvSpPr>
        <p:spPr>
          <a:xfrm>
            <a:off x="10784612" y="3588731"/>
            <a:ext cx="148123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2.42mm</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endParaRPr>
          </a:p>
        </p:txBody>
      </p:sp>
      <p:sp>
        <p:nvSpPr>
          <p:cNvPr id="158" name="文本框 157">
            <a:extLst>
              <a:ext uri="{FF2B5EF4-FFF2-40B4-BE49-F238E27FC236}">
                <a16:creationId xmlns:a16="http://schemas.microsoft.com/office/drawing/2014/main" id="{0ECEE8DA-16FE-9EC1-C905-9474B82316CA}"/>
              </a:ext>
            </a:extLst>
          </p:cNvPr>
          <p:cNvSpPr txBox="1"/>
          <p:nvPr/>
        </p:nvSpPr>
        <p:spPr>
          <a:xfrm>
            <a:off x="9727951" y="1414626"/>
            <a:ext cx="2279798"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CNN</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将数据分为两层</a:t>
            </a:r>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“准直器”，“</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SPECT</a:t>
            </a: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探测器”</a:t>
            </a:r>
          </a:p>
        </p:txBody>
      </p:sp>
      <p:sp>
        <p:nvSpPr>
          <p:cNvPr id="159" name="文本框 158">
            <a:extLst>
              <a:ext uri="{FF2B5EF4-FFF2-40B4-BE49-F238E27FC236}">
                <a16:creationId xmlns:a16="http://schemas.microsoft.com/office/drawing/2014/main" id="{3FE6CEA7-E558-C7CB-411E-BA180657EE3B}"/>
              </a:ext>
            </a:extLst>
          </p:cNvPr>
          <p:cNvSpPr txBox="1"/>
          <p:nvPr/>
        </p:nvSpPr>
        <p:spPr>
          <a:xfrm>
            <a:off x="5263709" y="6068538"/>
            <a:ext cx="1786916"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SD-SD</a:t>
            </a:r>
            <a:r>
              <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a:t>
            </a: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rPr>
              <a:t>353 </a:t>
            </a:r>
            <a:r>
              <a:rPr kumimoji="0" lang="en-US" altLang="zh-CN" sz="1400" b="0" i="0" u="none" strike="noStrike" kern="1200" cap="none" spc="0" normalizeH="0" baseline="0" noProof="0" dirty="0" err="1">
                <a:ln>
                  <a:noFill/>
                </a:ln>
                <a:solidFill>
                  <a:prstClr val="black"/>
                </a:solidFill>
                <a:effectLst/>
                <a:uLnTx/>
                <a:uFillTx/>
                <a:latin typeface="Arial" panose="020B0604020202020204" pitchFamily="34" charset="0"/>
                <a:ea typeface="宋体"/>
                <a:cs typeface="+mn-cs"/>
              </a:rPr>
              <a:t>ps</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宋体"/>
              <a:cs typeface="+mn-cs"/>
            </a:endParaRPr>
          </a:p>
        </p:txBody>
      </p:sp>
      <p:sp>
        <p:nvSpPr>
          <p:cNvPr id="164" name="文本框 163">
            <a:extLst>
              <a:ext uri="{FF2B5EF4-FFF2-40B4-BE49-F238E27FC236}">
                <a16:creationId xmlns:a16="http://schemas.microsoft.com/office/drawing/2014/main" id="{F2964ECD-ECA5-503C-EAD3-11AE1E89D677}"/>
              </a:ext>
            </a:extLst>
          </p:cNvPr>
          <p:cNvSpPr txBox="1"/>
          <p:nvPr/>
        </p:nvSpPr>
        <p:spPr>
          <a:xfrm>
            <a:off x="1536956" y="6320141"/>
            <a:ext cx="9110761"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相较于脑</a:t>
            </a: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PET</a:t>
            </a:r>
            <a:r>
              <a:rPr kumimoji="0" lang="zh-CN" altLang="en-US"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有下降，但依然保持良好</a:t>
            </a: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TOF</a:t>
            </a:r>
            <a:r>
              <a:rPr kumimoji="0" lang="zh-CN" altLang="en-US"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分辨率</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649009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CCD4F-C2CA-C1B2-9751-D730EF530EA4}"/>
            </a:ext>
          </a:extLst>
        </p:cNvPr>
        <p:cNvGrpSpPr/>
        <p:nvPr/>
      </p:nvGrpSpPr>
      <p:grpSpPr>
        <a:xfrm>
          <a:off x="0" y="0"/>
          <a:ext cx="0" cy="0"/>
          <a:chOff x="0" y="0"/>
          <a:chExt cx="0" cy="0"/>
        </a:xfrm>
      </p:grpSpPr>
      <p:grpSp>
        <p:nvGrpSpPr>
          <p:cNvPr id="28" name="组合 27">
            <a:extLst>
              <a:ext uri="{FF2B5EF4-FFF2-40B4-BE49-F238E27FC236}">
                <a16:creationId xmlns:a16="http://schemas.microsoft.com/office/drawing/2014/main" id="{5275AA88-A47D-F0AA-44D9-BBC7EA2FDB3D}"/>
              </a:ext>
            </a:extLst>
          </p:cNvPr>
          <p:cNvGrpSpPr/>
          <p:nvPr/>
        </p:nvGrpSpPr>
        <p:grpSpPr>
          <a:xfrm>
            <a:off x="12192000" y="647911"/>
            <a:ext cx="2680561" cy="2258138"/>
            <a:chOff x="343079" y="848793"/>
            <a:chExt cx="3016406" cy="2541058"/>
          </a:xfrm>
        </p:grpSpPr>
        <p:pic>
          <p:nvPicPr>
            <p:cNvPr id="4" name="图片 3">
              <a:extLst>
                <a:ext uri="{FF2B5EF4-FFF2-40B4-BE49-F238E27FC236}">
                  <a16:creationId xmlns:a16="http://schemas.microsoft.com/office/drawing/2014/main" id="{D2A85E9E-F958-E216-662E-9BB1E054D1F2}"/>
                </a:ext>
              </a:extLst>
            </p:cNvPr>
            <p:cNvPicPr>
              <a:picLocks noChangeAspect="1"/>
            </p:cNvPicPr>
            <p:nvPr/>
          </p:nvPicPr>
          <p:blipFill>
            <a:blip r:embed="rId3"/>
            <a:stretch>
              <a:fillRect/>
            </a:stretch>
          </p:blipFill>
          <p:spPr>
            <a:xfrm>
              <a:off x="343079" y="848793"/>
              <a:ext cx="3016406" cy="2541058"/>
            </a:xfrm>
            <a:prstGeom prst="rect">
              <a:avLst/>
            </a:prstGeom>
          </p:spPr>
        </p:pic>
        <p:sp>
          <p:nvSpPr>
            <p:cNvPr id="44" name="文本框 43">
              <a:extLst>
                <a:ext uri="{FF2B5EF4-FFF2-40B4-BE49-F238E27FC236}">
                  <a16:creationId xmlns:a16="http://schemas.microsoft.com/office/drawing/2014/main" id="{E11F30DF-681C-E6E9-372B-794B6538950A}"/>
                </a:ext>
              </a:extLst>
            </p:cNvPr>
            <p:cNvSpPr txBox="1"/>
            <p:nvPr/>
          </p:nvSpPr>
          <p:spPr>
            <a:xfrm>
              <a:off x="789925" y="2733584"/>
              <a:ext cx="1714501" cy="41560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Total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30" name="矩形: 圆角 29">
            <a:extLst>
              <a:ext uri="{FF2B5EF4-FFF2-40B4-BE49-F238E27FC236}">
                <a16:creationId xmlns:a16="http://schemas.microsoft.com/office/drawing/2014/main" id="{6D17A980-6F79-B961-AA05-E39319682CAA}"/>
              </a:ext>
            </a:extLst>
          </p:cNvPr>
          <p:cNvSpPr/>
          <p:nvPr/>
        </p:nvSpPr>
        <p:spPr>
          <a:xfrm>
            <a:off x="14773014" y="625929"/>
            <a:ext cx="9211784" cy="3127146"/>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 name="标题 1">
            <a:extLst>
              <a:ext uri="{FF2B5EF4-FFF2-40B4-BE49-F238E27FC236}">
                <a16:creationId xmlns:a16="http://schemas.microsoft.com/office/drawing/2014/main" id="{B013C618-C5B4-D06D-D72C-E545194888A5}"/>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en-US" altLang="zh-CN" sz="3200" b="1" dirty="0">
                <a:solidFill>
                  <a:srgbClr val="19569E"/>
                </a:solidFill>
                <a:ea typeface="微软雅黑" panose="020B0503020204020204" pitchFamily="34" charset="-122"/>
                <a:cs typeface="Arial" panose="020B0604020202020204" pitchFamily="34" charset="0"/>
              </a:rPr>
              <a:t>SPECT</a:t>
            </a:r>
            <a:r>
              <a:rPr lang="zh-CN" altLang="en-US" sz="3200" b="1" dirty="0">
                <a:solidFill>
                  <a:srgbClr val="19569E"/>
                </a:solidFill>
                <a:ea typeface="微软雅黑" panose="020B0503020204020204" pitchFamily="34" charset="-122"/>
                <a:cs typeface="Arial" panose="020B0604020202020204" pitchFamily="34" charset="0"/>
              </a:rPr>
              <a:t>探测器性能</a:t>
            </a:r>
            <a:endParaRPr lang="en-US" altLang="zh-CN" sz="3200" b="1" dirty="0">
              <a:solidFill>
                <a:srgbClr val="FF0000"/>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E38CEF53-38E6-5585-35B8-B2A070AAB6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4" name="图片 33">
            <a:extLst>
              <a:ext uri="{FF2B5EF4-FFF2-40B4-BE49-F238E27FC236}">
                <a16:creationId xmlns:a16="http://schemas.microsoft.com/office/drawing/2014/main" id="{FB8BCA2B-8547-D88C-F8A4-88B47C479F1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885784" y="704951"/>
            <a:ext cx="2682374" cy="2162883"/>
          </a:xfrm>
          <a:prstGeom prst="rect">
            <a:avLst/>
          </a:prstGeom>
        </p:spPr>
      </p:pic>
      <p:sp>
        <p:nvSpPr>
          <p:cNvPr id="25" name="矩形: 圆角 24">
            <a:extLst>
              <a:ext uri="{FF2B5EF4-FFF2-40B4-BE49-F238E27FC236}">
                <a16:creationId xmlns:a16="http://schemas.microsoft.com/office/drawing/2014/main" id="{9D1640F2-77EB-4B44-DEE5-F7FF587008BC}"/>
              </a:ext>
            </a:extLst>
          </p:cNvPr>
          <p:cNvSpPr/>
          <p:nvPr/>
        </p:nvSpPr>
        <p:spPr>
          <a:xfrm>
            <a:off x="14408482" y="3783597"/>
            <a:ext cx="5883965" cy="2446532"/>
          </a:xfrm>
          <a:prstGeom prst="roundRect">
            <a:avLst>
              <a:gd name="adj" fmla="val 1488"/>
            </a:avLst>
          </a:prstGeom>
          <a:solidFill>
            <a:schemeClr val="bg1">
              <a:lumMod val="95000"/>
            </a:schemeClr>
          </a:solidFill>
          <a:ln>
            <a:solidFill>
              <a:schemeClr val="bg1">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9" name="图片 38">
            <a:extLst>
              <a:ext uri="{FF2B5EF4-FFF2-40B4-BE49-F238E27FC236}">
                <a16:creationId xmlns:a16="http://schemas.microsoft.com/office/drawing/2014/main" id="{C9FA4B52-B3B4-D4E9-6477-E6498ACEF7FA}"/>
              </a:ext>
            </a:extLst>
          </p:cNvPr>
          <p:cNvPicPr>
            <a:picLocks noChangeAspect="1"/>
          </p:cNvPicPr>
          <p:nvPr/>
        </p:nvPicPr>
        <p:blipFill>
          <a:blip r:embed="rId5"/>
          <a:stretch>
            <a:fillRect/>
          </a:stretch>
        </p:blipFill>
        <p:spPr>
          <a:xfrm>
            <a:off x="17499989" y="3841369"/>
            <a:ext cx="2634189" cy="2258622"/>
          </a:xfrm>
          <a:prstGeom prst="rect">
            <a:avLst/>
          </a:prstGeom>
        </p:spPr>
      </p:pic>
      <p:pic>
        <p:nvPicPr>
          <p:cNvPr id="41" name="图片 40">
            <a:extLst>
              <a:ext uri="{FF2B5EF4-FFF2-40B4-BE49-F238E27FC236}">
                <a16:creationId xmlns:a16="http://schemas.microsoft.com/office/drawing/2014/main" id="{254BF1EE-349D-5383-EFCD-FDB2A08E2D7E}"/>
              </a:ext>
            </a:extLst>
          </p:cNvPr>
          <p:cNvPicPr>
            <a:picLocks noChangeAspect="1"/>
          </p:cNvPicPr>
          <p:nvPr/>
        </p:nvPicPr>
        <p:blipFill>
          <a:blip r:embed="rId6"/>
          <a:stretch>
            <a:fillRect/>
          </a:stretch>
        </p:blipFill>
        <p:spPr>
          <a:xfrm>
            <a:off x="14615486" y="3841611"/>
            <a:ext cx="2582274" cy="2258139"/>
          </a:xfrm>
          <a:prstGeom prst="rect">
            <a:avLst/>
          </a:prstGeom>
        </p:spPr>
      </p:pic>
      <p:sp>
        <p:nvSpPr>
          <p:cNvPr id="42" name="十字形 41">
            <a:extLst>
              <a:ext uri="{FF2B5EF4-FFF2-40B4-BE49-F238E27FC236}">
                <a16:creationId xmlns:a16="http://schemas.microsoft.com/office/drawing/2014/main" id="{16160D4F-CCE6-8614-9725-4934B4127C18}"/>
              </a:ext>
            </a:extLst>
          </p:cNvPr>
          <p:cNvSpPr/>
          <p:nvPr/>
        </p:nvSpPr>
        <p:spPr>
          <a:xfrm>
            <a:off x="17114301" y="4806574"/>
            <a:ext cx="342180" cy="328211"/>
          </a:xfrm>
          <a:prstGeom prst="plus">
            <a:avLst>
              <a:gd name="adj" fmla="val 4047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5" name="文本框 44">
            <a:extLst>
              <a:ext uri="{FF2B5EF4-FFF2-40B4-BE49-F238E27FC236}">
                <a16:creationId xmlns:a16="http://schemas.microsoft.com/office/drawing/2014/main" id="{8EB84811-255C-A224-E6AB-40635E0CAB56}"/>
              </a:ext>
            </a:extLst>
          </p:cNvPr>
          <p:cNvSpPr txBox="1"/>
          <p:nvPr/>
        </p:nvSpPr>
        <p:spPr>
          <a:xfrm>
            <a:off x="14630331" y="5468152"/>
            <a:ext cx="227258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6" name="文本框 45">
            <a:extLst>
              <a:ext uri="{FF2B5EF4-FFF2-40B4-BE49-F238E27FC236}">
                <a16:creationId xmlns:a16="http://schemas.microsoft.com/office/drawing/2014/main" id="{53EE832E-0627-E1F1-C1BB-A98A921DBDE1}"/>
              </a:ext>
            </a:extLst>
          </p:cNvPr>
          <p:cNvSpPr txBox="1"/>
          <p:nvPr/>
        </p:nvSpPr>
        <p:spPr>
          <a:xfrm>
            <a:off x="17887546" y="5468152"/>
            <a:ext cx="176859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SD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7" name="图片 36">
            <a:extLst>
              <a:ext uri="{FF2B5EF4-FFF2-40B4-BE49-F238E27FC236}">
                <a16:creationId xmlns:a16="http://schemas.microsoft.com/office/drawing/2014/main" id="{70D232A8-C4F9-4883-AF80-3E1139B8375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0869890" y="716055"/>
            <a:ext cx="2240253" cy="2183894"/>
          </a:xfrm>
          <a:prstGeom prst="rect">
            <a:avLst/>
          </a:prstGeom>
        </p:spPr>
      </p:pic>
      <p:sp>
        <p:nvSpPr>
          <p:cNvPr id="10" name="文本框 9">
            <a:extLst>
              <a:ext uri="{FF2B5EF4-FFF2-40B4-BE49-F238E27FC236}">
                <a16:creationId xmlns:a16="http://schemas.microsoft.com/office/drawing/2014/main" id="{FF960263-7DA3-2BA1-17F3-90002972BED5}"/>
              </a:ext>
            </a:extLst>
          </p:cNvPr>
          <p:cNvSpPr txBox="1"/>
          <p:nvPr/>
        </p:nvSpPr>
        <p:spPr>
          <a:xfrm>
            <a:off x="12641606" y="2924419"/>
            <a:ext cx="1579133" cy="408623"/>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原始</a:t>
            </a: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Flood</a:t>
            </a:r>
          </a:p>
        </p:txBody>
      </p:sp>
      <p:sp>
        <p:nvSpPr>
          <p:cNvPr id="11" name="箭头: 下 10">
            <a:extLst>
              <a:ext uri="{FF2B5EF4-FFF2-40B4-BE49-F238E27FC236}">
                <a16:creationId xmlns:a16="http://schemas.microsoft.com/office/drawing/2014/main" id="{CC5D8AED-3959-DD5B-D15D-F99A0D9E9FE1}"/>
              </a:ext>
            </a:extLst>
          </p:cNvPr>
          <p:cNvSpPr/>
          <p:nvPr/>
        </p:nvSpPr>
        <p:spPr>
          <a:xfrm rot="16200000">
            <a:off x="17447502" y="1748163"/>
            <a:ext cx="567575" cy="3721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9" name="组合 28">
            <a:extLst>
              <a:ext uri="{FF2B5EF4-FFF2-40B4-BE49-F238E27FC236}">
                <a16:creationId xmlns:a16="http://schemas.microsoft.com/office/drawing/2014/main" id="{E018CD3C-FE54-1A9A-6E2A-2E56763A9BB2}"/>
              </a:ext>
            </a:extLst>
          </p:cNvPr>
          <p:cNvGrpSpPr/>
          <p:nvPr/>
        </p:nvGrpSpPr>
        <p:grpSpPr>
          <a:xfrm>
            <a:off x="15181548" y="776232"/>
            <a:ext cx="2395248" cy="2058177"/>
            <a:chOff x="3784194" y="977114"/>
            <a:chExt cx="2695346" cy="2316044"/>
          </a:xfrm>
        </p:grpSpPr>
        <p:pic>
          <p:nvPicPr>
            <p:cNvPr id="9" name="图片 8">
              <a:extLst>
                <a:ext uri="{FF2B5EF4-FFF2-40B4-BE49-F238E27FC236}">
                  <a16:creationId xmlns:a16="http://schemas.microsoft.com/office/drawing/2014/main" id="{9D04FBB6-6E61-C808-2878-8A65CA9082F9}"/>
                </a:ext>
              </a:extLst>
            </p:cNvPr>
            <p:cNvPicPr>
              <a:picLocks noChangeAspect="1"/>
            </p:cNvPicPr>
            <p:nvPr/>
          </p:nvPicPr>
          <p:blipFill>
            <a:blip r:embed="rId8"/>
            <a:stretch>
              <a:fillRect/>
            </a:stretch>
          </p:blipFill>
          <p:spPr>
            <a:xfrm>
              <a:off x="3784194" y="977114"/>
              <a:ext cx="2695346" cy="2316044"/>
            </a:xfrm>
            <a:prstGeom prst="rect">
              <a:avLst/>
            </a:prstGeom>
          </p:spPr>
        </p:pic>
        <p:sp>
          <p:nvSpPr>
            <p:cNvPr id="12" name="文本框 11">
              <a:extLst>
                <a:ext uri="{FF2B5EF4-FFF2-40B4-BE49-F238E27FC236}">
                  <a16:creationId xmlns:a16="http://schemas.microsoft.com/office/drawing/2014/main" id="{2172FCFE-A09F-3225-4417-E9198A8C7C9C}"/>
                </a:ext>
              </a:extLst>
            </p:cNvPr>
            <p:cNvSpPr txBox="1"/>
            <p:nvPr/>
          </p:nvSpPr>
          <p:spPr>
            <a:xfrm>
              <a:off x="3858928" y="2744137"/>
              <a:ext cx="2324509" cy="41560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规则的图案</a:t>
              </a:r>
            </a:p>
          </p:txBody>
        </p:sp>
      </p:grpSp>
      <p:sp>
        <p:nvSpPr>
          <p:cNvPr id="23" name="文本框 22">
            <a:extLst>
              <a:ext uri="{FF2B5EF4-FFF2-40B4-BE49-F238E27FC236}">
                <a16:creationId xmlns:a16="http://schemas.microsoft.com/office/drawing/2014/main" id="{89B0184A-792A-CD2A-04D5-4FFEA17AFA5D}"/>
              </a:ext>
            </a:extLst>
          </p:cNvPr>
          <p:cNvSpPr txBox="1"/>
          <p:nvPr/>
        </p:nvSpPr>
        <p:spPr>
          <a:xfrm>
            <a:off x="17544436" y="2924419"/>
            <a:ext cx="3282204" cy="715089"/>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Step 2:</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生成</a:t>
            </a: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Mask LUT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半径：</a:t>
            </a: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5</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个像素</a:t>
            </a:r>
            <a:endParaRPr kumimoji="0" lang="zh-CN" altLang="en-US" sz="18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 name="文本框 25">
            <a:extLst>
              <a:ext uri="{FF2B5EF4-FFF2-40B4-BE49-F238E27FC236}">
                <a16:creationId xmlns:a16="http://schemas.microsoft.com/office/drawing/2014/main" id="{85613669-6A2E-9C8E-75D6-9BC9B26D351D}"/>
              </a:ext>
            </a:extLst>
          </p:cNvPr>
          <p:cNvSpPr txBox="1"/>
          <p:nvPr/>
        </p:nvSpPr>
        <p:spPr>
          <a:xfrm>
            <a:off x="20869890" y="2931681"/>
            <a:ext cx="2961248" cy="715089"/>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Step 3: </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生成</a:t>
            </a: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P</a:t>
            </a:r>
            <a:r>
              <a:rPr kumimoji="0" lang="en-US" altLang="zh-CN" sz="1800" b="1" i="0" u="none" strike="noStrike" kern="1200" cap="none" spc="0" normalizeH="0" baseline="-25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max </a:t>
            </a:r>
            <a:r>
              <a:rPr kumimoji="0" lang="en-US" altLang="zh-CN" sz="18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LUT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寻谷</a:t>
            </a: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10F41259-0211-B4F5-FD51-16964F753007}"/>
                  </a:ext>
                </a:extLst>
              </p:cNvPr>
              <p:cNvSpPr txBox="1"/>
              <p:nvPr/>
            </p:nvSpPr>
            <p:spPr>
              <a:xfrm>
                <a:off x="14915811" y="2873101"/>
                <a:ext cx="2417698" cy="715089"/>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Times New Roman" panose="02020603050405020304" pitchFamily="18" charset="0"/>
                  </a:rPr>
                  <a:t>Step 1: </a:t>
                </a:r>
                <a14:m>
                  <m:oMath xmlns:m="http://schemas.openxmlformats.org/officeDocument/2006/math">
                    <m:sSub>
                      <m:sSubPr>
                        <m:ctrlPr>
                          <a:rPr kumimoji="0" lang="en-US" altLang="zh-CN" sz="1800" b="1" i="1" u="none" strike="noStrike" kern="1200" cap="none" spc="0" normalizeH="0" baseline="0" noProof="0" dirty="0">
                            <a:ln>
                              <a:noFill/>
                            </a:ln>
                            <a:solidFill>
                              <a:prstClr val="black"/>
                            </a:solidFill>
                            <a:effectLst/>
                            <a:uLnTx/>
                            <a:uFillTx/>
                            <a:latin typeface="Cambria Math" panose="02040503050406030204" pitchFamily="18" charset="0"/>
                            <a:cs typeface="Times New Roman" panose="02020603050405020304" pitchFamily="18" charset="0"/>
                          </a:rPr>
                        </m:ctrlPr>
                      </m:sSubPr>
                      <m:e>
                        <m:r>
                          <a:rPr kumimoji="0" lang="en-US" altLang="zh-CN" sz="1800" b="1" i="1" u="none" strike="noStrike" kern="1200" cap="none" spc="0" normalizeH="0" baseline="0" noProof="0" dirty="0">
                            <a:ln>
                              <a:noFill/>
                            </a:ln>
                            <a:solidFill>
                              <a:prstClr val="black"/>
                            </a:solidFill>
                            <a:effectLst/>
                            <a:uLnTx/>
                            <a:uFillTx/>
                            <a:latin typeface="Cambria Math" panose="02040503050406030204" pitchFamily="18" charset="0"/>
                            <a:cs typeface="Times New Roman" panose="02020603050405020304" pitchFamily="18" charset="0"/>
                          </a:rPr>
                          <m:t>𝑷</m:t>
                        </m:r>
                      </m:e>
                      <m:sub>
                        <m:r>
                          <a:rPr kumimoji="0" lang="en-US" altLang="zh-CN" sz="1800" b="1" i="1" u="none" strike="noStrike" kern="1200" cap="none" spc="0" normalizeH="0" baseline="0" noProof="0" dirty="0">
                            <a:ln>
                              <a:noFill/>
                            </a:ln>
                            <a:solidFill>
                              <a:prstClr val="black"/>
                            </a:solidFill>
                            <a:effectLst/>
                            <a:uLnTx/>
                            <a:uFillTx/>
                            <a:latin typeface="Cambria Math" panose="02040503050406030204" pitchFamily="18" charset="0"/>
                            <a:cs typeface="Times New Roman" panose="02020603050405020304" pitchFamily="18" charset="0"/>
                          </a:rPr>
                          <m:t>𝒎𝒂𝒙</m:t>
                        </m:r>
                      </m:sub>
                    </m:sSub>
                    <m:r>
                      <a:rPr kumimoji="0" lang="en-US" altLang="zh-CN" sz="1800" b="0" i="0"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&gt;8</m:t>
                    </m:r>
                  </m:oMath>
                </a14:m>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规则的图案</a:t>
                </a:r>
                <a:endPar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6" name="文本框 5">
                <a:extLst>
                  <a:ext uri="{FF2B5EF4-FFF2-40B4-BE49-F238E27FC236}">
                    <a16:creationId xmlns:a16="http://schemas.microsoft.com/office/drawing/2014/main" id="{10F41259-0211-B4F5-FD51-16964F753007}"/>
                  </a:ext>
                </a:extLst>
              </p:cNvPr>
              <p:cNvSpPr txBox="1">
                <a:spLocks noRot="1" noChangeAspect="1" noMove="1" noResize="1" noEditPoints="1" noAdjustHandles="1" noChangeArrowheads="1" noChangeShapeType="1" noTextEdit="1"/>
              </p:cNvSpPr>
              <p:nvPr/>
            </p:nvSpPr>
            <p:spPr>
              <a:xfrm>
                <a:off x="14915811" y="2873101"/>
                <a:ext cx="2417698" cy="715089"/>
              </a:xfrm>
              <a:prstGeom prst="roundRect">
                <a:avLst/>
              </a:prstGeom>
              <a:blipFill>
                <a:blip r:embed="rId9"/>
                <a:stretch>
                  <a:fillRect b="-6723"/>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CDFEE30D-BF4B-39D5-C4A8-2D3B8989E3C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20947646" y="3941331"/>
            <a:ext cx="2084740" cy="2072254"/>
          </a:xfrm>
          <a:prstGeom prst="rect">
            <a:avLst/>
          </a:prstGeom>
        </p:spPr>
      </p:pic>
      <p:sp>
        <p:nvSpPr>
          <p:cNvPr id="21" name="箭头: 下 20">
            <a:extLst>
              <a:ext uri="{FF2B5EF4-FFF2-40B4-BE49-F238E27FC236}">
                <a16:creationId xmlns:a16="http://schemas.microsoft.com/office/drawing/2014/main" id="{DEE943B7-3CB3-790E-BABF-F9E3B9FBF944}"/>
              </a:ext>
            </a:extLst>
          </p:cNvPr>
          <p:cNvSpPr/>
          <p:nvPr/>
        </p:nvSpPr>
        <p:spPr>
          <a:xfrm rot="16200000">
            <a:off x="20435237" y="1748163"/>
            <a:ext cx="567575" cy="3721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7FE71775-12AD-B9D8-A9F9-3F61C93578C4}"/>
                  </a:ext>
                </a:extLst>
              </p:cNvPr>
              <p:cNvSpPr txBox="1"/>
              <p:nvPr/>
            </p:nvSpPr>
            <p:spPr>
              <a:xfrm>
                <a:off x="1536956" y="6320141"/>
                <a:ext cx="9110761" cy="442674"/>
              </a:xfrm>
              <a:prstGeom prst="round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Mask &amp;  </a:t>
                </a:r>
                <a14:m>
                  <m:oMath xmlns:m="http://schemas.openxmlformats.org/officeDocument/2006/math">
                    <m:sSub>
                      <m:sSubPr>
                        <m:ctrlP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C00000"/>
                            </a:solidFill>
                            <a:effectLst/>
                            <a:uLnTx/>
                            <a:uFillTx/>
                            <a:latin typeface="Cambria Math" panose="02040503050406030204" pitchFamily="18" charset="0"/>
                            <a:cs typeface="Times New Roman" panose="02020603050405020304" pitchFamily="18" charset="0"/>
                          </a:rPr>
                          <m:t>𝒎𝒂𝒙</m:t>
                        </m:r>
                      </m:sub>
                    </m:sSub>
                  </m:oMath>
                </a14:m>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实现了</a:t>
                </a:r>
                <a:r>
                  <a:rPr kumimoji="0" lang="zh-CN" altLang="en-US" sz="20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“准直器“与”</a:t>
                </a:r>
                <a:r>
                  <a:rPr kumimoji="0" lang="en-US" altLang="zh-CN" sz="20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SPECT</a:t>
                </a:r>
                <a:r>
                  <a:rPr kumimoji="0" lang="zh-CN" altLang="en-US" sz="2000" b="0"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探测器“</a:t>
                </a:r>
                <a:r>
                  <a:rPr kumimoji="0" lang="zh-CN" altLang="en-US" sz="2000" b="0"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rPr>
                  <a:t>事件甄别</a:t>
                </a:r>
                <a:endParaRPr kumimoji="0" lang="en-US" altLang="zh-CN" sz="20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24" name="文本框 23">
                <a:extLst>
                  <a:ext uri="{FF2B5EF4-FFF2-40B4-BE49-F238E27FC236}">
                    <a16:creationId xmlns:a16="http://schemas.microsoft.com/office/drawing/2014/main" id="{7FE71775-12AD-B9D8-A9F9-3F61C93578C4}"/>
                  </a:ext>
                </a:extLst>
              </p:cNvPr>
              <p:cNvSpPr txBox="1">
                <a:spLocks noRot="1" noChangeAspect="1" noMove="1" noResize="1" noEditPoints="1" noAdjustHandles="1" noChangeArrowheads="1" noChangeShapeType="1" noTextEdit="1"/>
              </p:cNvSpPr>
              <p:nvPr/>
            </p:nvSpPr>
            <p:spPr>
              <a:xfrm>
                <a:off x="1536956" y="6320141"/>
                <a:ext cx="9110761" cy="442674"/>
              </a:xfrm>
              <a:prstGeom prst="roundRect">
                <a:avLst/>
              </a:prstGeom>
              <a:blipFill>
                <a:blip r:embed="rId11"/>
                <a:stretch>
                  <a:fillRect t="-2778" b="-19444"/>
                </a:stretch>
              </a:blipFill>
              <a:ln>
                <a:noFill/>
              </a:ln>
            </p:spPr>
            <p:txBody>
              <a:bodyPr/>
              <a:lstStyle/>
              <a:p>
                <a:r>
                  <a:rPr lang="zh-CN" altLang="en-US">
                    <a:noFill/>
                  </a:rPr>
                  <a:t> </a:t>
                </a:r>
              </a:p>
            </p:txBody>
          </p:sp>
        </mc:Fallback>
      </mc:AlternateContent>
      <p:sp>
        <p:nvSpPr>
          <p:cNvPr id="7" name="箭头: 下 6">
            <a:extLst>
              <a:ext uri="{FF2B5EF4-FFF2-40B4-BE49-F238E27FC236}">
                <a16:creationId xmlns:a16="http://schemas.microsoft.com/office/drawing/2014/main" id="{4571212C-5FEC-61C0-80D0-4D8127DA2CFF}"/>
              </a:ext>
            </a:extLst>
          </p:cNvPr>
          <p:cNvSpPr/>
          <p:nvPr/>
        </p:nvSpPr>
        <p:spPr>
          <a:xfrm rot="16200000">
            <a:off x="14743267" y="1748163"/>
            <a:ext cx="567575" cy="37218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459D416B-0F10-3CC5-CD1A-3B96F3F79541}"/>
              </a:ext>
            </a:extLst>
          </p:cNvPr>
          <p:cNvSpPr txBox="1"/>
          <p:nvPr/>
        </p:nvSpPr>
        <p:spPr>
          <a:xfrm>
            <a:off x="22732172" y="5539712"/>
            <a:ext cx="137404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SD events</a:t>
            </a:r>
            <a:endPar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32" name="连接符: 曲线 31">
            <a:extLst>
              <a:ext uri="{FF2B5EF4-FFF2-40B4-BE49-F238E27FC236}">
                <a16:creationId xmlns:a16="http://schemas.microsoft.com/office/drawing/2014/main" id="{53185E14-CED0-4CE6-EED9-8E1C2E43E315}"/>
              </a:ext>
            </a:extLst>
          </p:cNvPr>
          <p:cNvCxnSpPr>
            <a:cxnSpLocks/>
          </p:cNvCxnSpPr>
          <p:nvPr/>
        </p:nvCxnSpPr>
        <p:spPr>
          <a:xfrm rot="16200000" flipH="1">
            <a:off x="21978761" y="3238930"/>
            <a:ext cx="1540471" cy="565535"/>
          </a:xfrm>
          <a:prstGeom prst="curvedConnector3">
            <a:avLst>
              <a:gd name="adj1" fmla="val 57742"/>
            </a:avLst>
          </a:prstGeom>
          <a:ln w="28575">
            <a:tailEnd type="triangle"/>
          </a:ln>
        </p:spPr>
        <p:style>
          <a:lnRef idx="3">
            <a:schemeClr val="dk1"/>
          </a:lnRef>
          <a:fillRef idx="0">
            <a:schemeClr val="dk1"/>
          </a:fillRef>
          <a:effectRef idx="2">
            <a:schemeClr val="dk1"/>
          </a:effectRef>
          <a:fontRef idx="minor">
            <a:schemeClr val="tx1"/>
          </a:fontRef>
        </p:style>
      </p:cxnSp>
      <p:cxnSp>
        <p:nvCxnSpPr>
          <p:cNvPr id="38" name="直接箭头连接符 37">
            <a:extLst>
              <a:ext uri="{FF2B5EF4-FFF2-40B4-BE49-F238E27FC236}">
                <a16:creationId xmlns:a16="http://schemas.microsoft.com/office/drawing/2014/main" id="{3D211830-28D6-4179-1BB5-A9C16803425E}"/>
              </a:ext>
            </a:extLst>
          </p:cNvPr>
          <p:cNvCxnSpPr>
            <a:cxnSpLocks/>
            <a:stCxn id="16" idx="1"/>
          </p:cNvCxnSpPr>
          <p:nvPr/>
        </p:nvCxnSpPr>
        <p:spPr>
          <a:xfrm flipH="1" flipV="1">
            <a:off x="21990016" y="5513295"/>
            <a:ext cx="742156" cy="2110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箭头: 左弧形 48">
            <a:extLst>
              <a:ext uri="{FF2B5EF4-FFF2-40B4-BE49-F238E27FC236}">
                <a16:creationId xmlns:a16="http://schemas.microsoft.com/office/drawing/2014/main" id="{B6D8E2C5-9315-950A-0CC1-9B781DABB339}"/>
              </a:ext>
            </a:extLst>
          </p:cNvPr>
          <p:cNvSpPr/>
          <p:nvPr/>
        </p:nvSpPr>
        <p:spPr>
          <a:xfrm rot="19124614">
            <a:off x="13440877" y="3369073"/>
            <a:ext cx="438154" cy="1927662"/>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endParaRPr>
          </a:p>
        </p:txBody>
      </p:sp>
      <mc:AlternateContent xmlns:mc="http://schemas.openxmlformats.org/markup-compatibility/2006" xmlns:a14="http://schemas.microsoft.com/office/drawing/2010/main">
        <mc:Choice Requires="a14">
          <p:sp>
            <p:nvSpPr>
              <p:cNvPr id="54" name="文本框 53">
                <a:extLst>
                  <a:ext uri="{FF2B5EF4-FFF2-40B4-BE49-F238E27FC236}">
                    <a16:creationId xmlns:a16="http://schemas.microsoft.com/office/drawing/2014/main" id="{7B9A9EC7-73B3-CEC9-AD27-9B9D93CFDBFB}"/>
                  </a:ext>
                </a:extLst>
              </p:cNvPr>
              <p:cNvSpPr txBox="1"/>
              <p:nvPr/>
            </p:nvSpPr>
            <p:spPr>
              <a:xfrm>
                <a:off x="8157025" y="5918043"/>
                <a:ext cx="2624226"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CN" sz="16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𝑃𝑚𝑎𝑥</m:t>
                    </m:r>
                  </m:oMath>
                </a14:m>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最大像素能量</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54" name="文本框 53">
                <a:extLst>
                  <a:ext uri="{FF2B5EF4-FFF2-40B4-BE49-F238E27FC236}">
                    <a16:creationId xmlns:a16="http://schemas.microsoft.com/office/drawing/2014/main" id="{7B9A9EC7-73B3-CEC9-AD27-9B9D93CFDBFB}"/>
                  </a:ext>
                </a:extLst>
              </p:cNvPr>
              <p:cNvSpPr txBox="1">
                <a:spLocks noRot="1" noChangeAspect="1" noMove="1" noResize="1" noEditPoints="1" noAdjustHandles="1" noChangeArrowheads="1" noChangeShapeType="1" noTextEdit="1"/>
              </p:cNvSpPr>
              <p:nvPr/>
            </p:nvSpPr>
            <p:spPr>
              <a:xfrm>
                <a:off x="8157025" y="5918043"/>
                <a:ext cx="2624226" cy="338554"/>
              </a:xfrm>
              <a:prstGeom prst="rect">
                <a:avLst/>
              </a:prstGeom>
              <a:blipFill>
                <a:blip r:embed="rId12"/>
                <a:stretch>
                  <a:fillRect t="-5455" b="-23636"/>
                </a:stretch>
              </a:blipFill>
            </p:spPr>
            <p:txBody>
              <a:bodyPr/>
              <a:lstStyle/>
              <a:p>
                <a:r>
                  <a:rPr lang="zh-CN" altLang="en-US">
                    <a:noFill/>
                  </a:rPr>
                  <a:t> </a:t>
                </a:r>
              </a:p>
            </p:txBody>
          </p:sp>
        </mc:Fallback>
      </mc:AlternateContent>
      <p:pic>
        <p:nvPicPr>
          <p:cNvPr id="2" name="图片 1">
            <a:extLst>
              <a:ext uri="{FF2B5EF4-FFF2-40B4-BE49-F238E27FC236}">
                <a16:creationId xmlns:a16="http://schemas.microsoft.com/office/drawing/2014/main" id="{756A875F-FE74-DD34-C855-6EF4CA73709A}"/>
              </a:ext>
            </a:extLst>
          </p:cNvPr>
          <p:cNvPicPr>
            <a:picLocks noChangeAspect="1"/>
          </p:cNvPicPr>
          <p:nvPr/>
        </p:nvPicPr>
        <p:blipFill>
          <a:blip r:embed="rId13"/>
          <a:stretch>
            <a:fillRect/>
          </a:stretch>
        </p:blipFill>
        <p:spPr>
          <a:xfrm>
            <a:off x="1131701" y="3804019"/>
            <a:ext cx="2351869" cy="2098342"/>
          </a:xfrm>
          <a:prstGeom prst="rect">
            <a:avLst/>
          </a:prstGeom>
        </p:spPr>
      </p:pic>
      <p:sp>
        <p:nvSpPr>
          <p:cNvPr id="13" name="文本框 12">
            <a:extLst>
              <a:ext uri="{FF2B5EF4-FFF2-40B4-BE49-F238E27FC236}">
                <a16:creationId xmlns:a16="http://schemas.microsoft.com/office/drawing/2014/main" id="{60742C6A-1BF4-D72A-A103-D776FB7E055D}"/>
              </a:ext>
            </a:extLst>
          </p:cNvPr>
          <p:cNvSpPr txBox="1"/>
          <p:nvPr/>
        </p:nvSpPr>
        <p:spPr>
          <a:xfrm>
            <a:off x="1131701" y="6045463"/>
            <a:ext cx="2215048"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能量分辨率30.4%</a:t>
            </a:r>
          </a:p>
        </p:txBody>
      </p:sp>
      <p:grpSp>
        <p:nvGrpSpPr>
          <p:cNvPr id="14" name="组合 13">
            <a:extLst>
              <a:ext uri="{FF2B5EF4-FFF2-40B4-BE49-F238E27FC236}">
                <a16:creationId xmlns:a16="http://schemas.microsoft.com/office/drawing/2014/main" id="{A8A33AF2-7EB7-5BE1-4185-CF664E067CEA}"/>
              </a:ext>
            </a:extLst>
          </p:cNvPr>
          <p:cNvGrpSpPr/>
          <p:nvPr/>
        </p:nvGrpSpPr>
        <p:grpSpPr>
          <a:xfrm>
            <a:off x="7926700" y="-5466592"/>
            <a:ext cx="6688786" cy="4811129"/>
            <a:chOff x="1417878" y="587153"/>
            <a:chExt cx="6340183" cy="4560385"/>
          </a:xfrm>
        </p:grpSpPr>
        <p:pic>
          <p:nvPicPr>
            <p:cNvPr id="15" name="图片 14">
              <a:extLst>
                <a:ext uri="{FF2B5EF4-FFF2-40B4-BE49-F238E27FC236}">
                  <a16:creationId xmlns:a16="http://schemas.microsoft.com/office/drawing/2014/main" id="{12880CDF-15F6-A6F8-8489-B2F4D2B9BE12}"/>
                </a:ext>
              </a:extLst>
            </p:cNvPr>
            <p:cNvPicPr>
              <a:picLocks noChangeAspect="1"/>
            </p:cNvPicPr>
            <p:nvPr/>
          </p:nvPicPr>
          <p:blipFill>
            <a:blip r:embed="rId14"/>
            <a:stretch>
              <a:fillRect/>
            </a:stretch>
          </p:blipFill>
          <p:spPr>
            <a:xfrm>
              <a:off x="3628585" y="3222049"/>
              <a:ext cx="2059200" cy="1837222"/>
            </a:xfrm>
            <a:prstGeom prst="rect">
              <a:avLst/>
            </a:prstGeom>
          </p:spPr>
        </p:pic>
        <p:pic>
          <p:nvPicPr>
            <p:cNvPr id="17" name="图片 16">
              <a:extLst>
                <a:ext uri="{FF2B5EF4-FFF2-40B4-BE49-F238E27FC236}">
                  <a16:creationId xmlns:a16="http://schemas.microsoft.com/office/drawing/2014/main" id="{61E10F3E-9B3C-A234-2EB0-BFCF8F9E35FA}"/>
                </a:ext>
              </a:extLst>
            </p:cNvPr>
            <p:cNvPicPr>
              <a:picLocks noChangeAspect="1"/>
            </p:cNvPicPr>
            <p:nvPr/>
          </p:nvPicPr>
          <p:blipFill>
            <a:blip r:embed="rId15"/>
            <a:stretch>
              <a:fillRect/>
            </a:stretch>
          </p:blipFill>
          <p:spPr>
            <a:xfrm>
              <a:off x="1507396" y="587153"/>
              <a:ext cx="2058254" cy="2058254"/>
            </a:xfrm>
            <a:prstGeom prst="rect">
              <a:avLst/>
            </a:prstGeom>
          </p:spPr>
        </p:pic>
        <p:pic>
          <p:nvPicPr>
            <p:cNvPr id="18" name="图片 17">
              <a:extLst>
                <a:ext uri="{FF2B5EF4-FFF2-40B4-BE49-F238E27FC236}">
                  <a16:creationId xmlns:a16="http://schemas.microsoft.com/office/drawing/2014/main" id="{80C7B368-8CD6-26F8-FAD2-F541F0BB054A}"/>
                </a:ext>
              </a:extLst>
            </p:cNvPr>
            <p:cNvPicPr>
              <a:picLocks noChangeAspect="1"/>
            </p:cNvPicPr>
            <p:nvPr/>
          </p:nvPicPr>
          <p:blipFill>
            <a:blip r:embed="rId16"/>
            <a:stretch>
              <a:fillRect/>
            </a:stretch>
          </p:blipFill>
          <p:spPr>
            <a:xfrm>
              <a:off x="5699807" y="623044"/>
              <a:ext cx="2058254" cy="2058254"/>
            </a:xfrm>
            <a:prstGeom prst="rect">
              <a:avLst/>
            </a:prstGeom>
          </p:spPr>
        </p:pic>
        <p:pic>
          <p:nvPicPr>
            <p:cNvPr id="19" name="图片 18">
              <a:extLst>
                <a:ext uri="{FF2B5EF4-FFF2-40B4-BE49-F238E27FC236}">
                  <a16:creationId xmlns:a16="http://schemas.microsoft.com/office/drawing/2014/main" id="{0366457B-E329-4AFA-6D0E-7AD88C479B91}"/>
                </a:ext>
              </a:extLst>
            </p:cNvPr>
            <p:cNvPicPr>
              <a:picLocks noChangeAspect="1"/>
            </p:cNvPicPr>
            <p:nvPr/>
          </p:nvPicPr>
          <p:blipFill>
            <a:blip r:embed="rId17"/>
            <a:stretch>
              <a:fillRect/>
            </a:stretch>
          </p:blipFill>
          <p:spPr>
            <a:xfrm>
              <a:off x="3680828" y="623044"/>
              <a:ext cx="2058254" cy="2058254"/>
            </a:xfrm>
            <a:prstGeom prst="rect">
              <a:avLst/>
            </a:prstGeom>
          </p:spPr>
        </p:pic>
        <p:sp>
          <p:nvSpPr>
            <p:cNvPr id="20" name="椭圆 19">
              <a:extLst>
                <a:ext uri="{FF2B5EF4-FFF2-40B4-BE49-F238E27FC236}">
                  <a16:creationId xmlns:a16="http://schemas.microsoft.com/office/drawing/2014/main" id="{1B196EF8-C5C0-E6AD-CC09-568BD761900A}"/>
                </a:ext>
              </a:extLst>
            </p:cNvPr>
            <p:cNvSpPr/>
            <p:nvPr/>
          </p:nvSpPr>
          <p:spPr>
            <a:xfrm>
              <a:off x="2675836" y="2288334"/>
              <a:ext cx="25397" cy="25397"/>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sp>
          <p:nvSpPr>
            <p:cNvPr id="22" name="椭圆 21">
              <a:extLst>
                <a:ext uri="{FF2B5EF4-FFF2-40B4-BE49-F238E27FC236}">
                  <a16:creationId xmlns:a16="http://schemas.microsoft.com/office/drawing/2014/main" id="{FAD4DCC9-968D-9713-13D0-24320D81C6FF}"/>
                </a:ext>
              </a:extLst>
            </p:cNvPr>
            <p:cNvSpPr/>
            <p:nvPr/>
          </p:nvSpPr>
          <p:spPr>
            <a:xfrm>
              <a:off x="5889147" y="2326443"/>
              <a:ext cx="25397" cy="25397"/>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cxnSp>
          <p:nvCxnSpPr>
            <p:cNvPr id="27" name="连接符: 曲线 26">
              <a:extLst>
                <a:ext uri="{FF2B5EF4-FFF2-40B4-BE49-F238E27FC236}">
                  <a16:creationId xmlns:a16="http://schemas.microsoft.com/office/drawing/2014/main" id="{46998A43-9D3A-67F4-9B90-770FF1925E11}"/>
                </a:ext>
              </a:extLst>
            </p:cNvPr>
            <p:cNvCxnSpPr>
              <a:cxnSpLocks/>
              <a:stCxn id="20" idx="5"/>
              <a:endCxn id="62" idx="0"/>
            </p:cNvCxnSpPr>
            <p:nvPr/>
          </p:nvCxnSpPr>
          <p:spPr>
            <a:xfrm rot="5400000">
              <a:off x="2047091" y="2571625"/>
              <a:ext cx="912037" cy="388810"/>
            </a:xfrm>
            <a:prstGeom prst="curvedConnector3">
              <a:avLst>
                <a:gd name="adj1" fmla="val 50000"/>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连接符: 曲线 30">
              <a:extLst>
                <a:ext uri="{FF2B5EF4-FFF2-40B4-BE49-F238E27FC236}">
                  <a16:creationId xmlns:a16="http://schemas.microsoft.com/office/drawing/2014/main" id="{AFC9A1DA-4BD4-C3A3-2A34-280759F71E24}"/>
                </a:ext>
              </a:extLst>
            </p:cNvPr>
            <p:cNvCxnSpPr>
              <a:cxnSpLocks/>
              <a:stCxn id="22" idx="5"/>
              <a:endCxn id="57" idx="0"/>
            </p:cNvCxnSpPr>
            <p:nvPr/>
          </p:nvCxnSpPr>
          <p:spPr>
            <a:xfrm rot="16200000" flipH="1">
              <a:off x="5906510" y="2352436"/>
              <a:ext cx="889615" cy="880984"/>
            </a:xfrm>
            <a:prstGeom prst="curvedConnector3">
              <a:avLst>
                <a:gd name="adj1" fmla="val 50000"/>
              </a:avLst>
            </a:prstGeom>
            <a:ln w="28575">
              <a:tailEnd type="triangle"/>
            </a:ln>
          </p:spPr>
          <p:style>
            <a:lnRef idx="1">
              <a:schemeClr val="dk1"/>
            </a:lnRef>
            <a:fillRef idx="0">
              <a:schemeClr val="dk1"/>
            </a:fillRef>
            <a:effectRef idx="0">
              <a:schemeClr val="dk1"/>
            </a:effectRef>
            <a:fontRef idx="minor">
              <a:schemeClr val="tx1"/>
            </a:fontRef>
          </p:style>
        </p:cxnSp>
        <p:grpSp>
          <p:nvGrpSpPr>
            <p:cNvPr id="33" name="组合 32">
              <a:extLst>
                <a:ext uri="{FF2B5EF4-FFF2-40B4-BE49-F238E27FC236}">
                  <a16:creationId xmlns:a16="http://schemas.microsoft.com/office/drawing/2014/main" id="{70B085B6-226E-30E2-4CC4-DBC97645DD2D}"/>
                </a:ext>
              </a:extLst>
            </p:cNvPr>
            <p:cNvGrpSpPr/>
            <p:nvPr/>
          </p:nvGrpSpPr>
          <p:grpSpPr>
            <a:xfrm>
              <a:off x="1417878" y="3222049"/>
              <a:ext cx="2541311" cy="1889587"/>
              <a:chOff x="1417878" y="3222049"/>
              <a:chExt cx="2541311" cy="1889587"/>
            </a:xfrm>
          </p:grpSpPr>
          <p:grpSp>
            <p:nvGrpSpPr>
              <p:cNvPr id="60" name="组合 59">
                <a:extLst>
                  <a:ext uri="{FF2B5EF4-FFF2-40B4-BE49-F238E27FC236}">
                    <a16:creationId xmlns:a16="http://schemas.microsoft.com/office/drawing/2014/main" id="{FB3627CA-A541-F9B5-D9B3-FA49111CA3D9}"/>
                  </a:ext>
                </a:extLst>
              </p:cNvPr>
              <p:cNvGrpSpPr/>
              <p:nvPr/>
            </p:nvGrpSpPr>
            <p:grpSpPr>
              <a:xfrm>
                <a:off x="1417878" y="3222049"/>
                <a:ext cx="2541311" cy="1805855"/>
                <a:chOff x="3162566" y="10596547"/>
                <a:chExt cx="3410606" cy="2457512"/>
              </a:xfrm>
            </p:grpSpPr>
            <p:pic>
              <p:nvPicPr>
                <p:cNvPr id="62" name="图片 61">
                  <a:extLst>
                    <a:ext uri="{FF2B5EF4-FFF2-40B4-BE49-F238E27FC236}">
                      <a16:creationId xmlns:a16="http://schemas.microsoft.com/office/drawing/2014/main" id="{B3AE31F4-C640-13E5-C660-CF0E1F153C64}"/>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3162566" y="10596547"/>
                  <a:ext cx="2391092" cy="2457512"/>
                </a:xfrm>
                <a:prstGeom prst="rect">
                  <a:avLst/>
                </a:prstGeom>
              </p:spPr>
            </p:pic>
            <p:pic>
              <p:nvPicPr>
                <p:cNvPr id="63" name="图片 62">
                  <a:extLst>
                    <a:ext uri="{FF2B5EF4-FFF2-40B4-BE49-F238E27FC236}">
                      <a16:creationId xmlns:a16="http://schemas.microsoft.com/office/drawing/2014/main" id="{D3B556F7-4FAD-F8DD-E5CE-060CB02C38D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565663" y="10674903"/>
                  <a:ext cx="1531457" cy="1522286"/>
                </a:xfrm>
                <a:prstGeom prst="rect">
                  <a:avLst/>
                </a:prstGeom>
              </p:spPr>
            </p:pic>
            <p:sp>
              <p:nvSpPr>
                <p:cNvPr id="64" name="矩形 63">
                  <a:extLst>
                    <a:ext uri="{FF2B5EF4-FFF2-40B4-BE49-F238E27FC236}">
                      <a16:creationId xmlns:a16="http://schemas.microsoft.com/office/drawing/2014/main" id="{B8183832-8455-D80C-A289-546770D77F52}"/>
                    </a:ext>
                  </a:extLst>
                </p:cNvPr>
                <p:cNvSpPr/>
                <p:nvPr/>
              </p:nvSpPr>
              <p:spPr>
                <a:xfrm>
                  <a:off x="3455567" y="12616395"/>
                  <a:ext cx="2062766" cy="117545"/>
                </a:xfrm>
                <a:prstGeom prst="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cxnSp>
              <p:nvCxnSpPr>
                <p:cNvPr id="65" name="直接箭头连接符 64">
                  <a:extLst>
                    <a:ext uri="{FF2B5EF4-FFF2-40B4-BE49-F238E27FC236}">
                      <a16:creationId xmlns:a16="http://schemas.microsoft.com/office/drawing/2014/main" id="{E8BA26C5-777E-9980-AC43-8091DD8FD744}"/>
                    </a:ext>
                  </a:extLst>
                </p:cNvPr>
                <p:cNvCxnSpPr>
                  <a:cxnSpLocks/>
                </p:cNvCxnSpPr>
                <p:nvPr/>
              </p:nvCxnSpPr>
              <p:spPr>
                <a:xfrm flipV="1">
                  <a:off x="5518333" y="12133327"/>
                  <a:ext cx="518832" cy="451778"/>
                </a:xfrm>
                <a:prstGeom prst="straightConnector1">
                  <a:avLst/>
                </a:prstGeom>
                <a:ln>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直接箭头连接符 65">
                  <a:extLst>
                    <a:ext uri="{FF2B5EF4-FFF2-40B4-BE49-F238E27FC236}">
                      <a16:creationId xmlns:a16="http://schemas.microsoft.com/office/drawing/2014/main" id="{C150AE3F-EEF5-B0B7-6EF4-6431C83BE8A3}"/>
                    </a:ext>
                  </a:extLst>
                </p:cNvPr>
                <p:cNvCxnSpPr>
                  <a:cxnSpLocks/>
                </p:cNvCxnSpPr>
                <p:nvPr/>
              </p:nvCxnSpPr>
              <p:spPr>
                <a:xfrm flipV="1">
                  <a:off x="3455567" y="10710495"/>
                  <a:ext cx="1155494" cy="1925481"/>
                </a:xfrm>
                <a:prstGeom prst="straightConnector1">
                  <a:avLst/>
                </a:prstGeom>
                <a:ln>
                  <a:solidFill>
                    <a:srgbClr val="FF0000"/>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文本框 66">
                  <a:extLst>
                    <a:ext uri="{FF2B5EF4-FFF2-40B4-BE49-F238E27FC236}">
                      <a16:creationId xmlns:a16="http://schemas.microsoft.com/office/drawing/2014/main" id="{AC365908-D458-53C2-FE32-25D9F767A551}"/>
                    </a:ext>
                  </a:extLst>
                </p:cNvPr>
                <p:cNvSpPr txBox="1"/>
                <p:nvPr/>
              </p:nvSpPr>
              <p:spPr>
                <a:xfrm>
                  <a:off x="5199125" y="11197012"/>
                  <a:ext cx="1374047" cy="33645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SD Events</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grpSp>
          <p:sp>
            <p:nvSpPr>
              <p:cNvPr id="61" name="文本框 60">
                <a:extLst>
                  <a:ext uri="{FF2B5EF4-FFF2-40B4-BE49-F238E27FC236}">
                    <a16:creationId xmlns:a16="http://schemas.microsoft.com/office/drawing/2014/main" id="{FBCFF3CB-643B-EEA2-6F15-8F491E9122EA}"/>
                  </a:ext>
                </a:extLst>
              </p:cNvPr>
              <p:cNvSpPr txBox="1"/>
              <p:nvPr/>
            </p:nvSpPr>
            <p:spPr>
              <a:xfrm>
                <a:off x="1818857" y="4865415"/>
                <a:ext cx="1085041" cy="246221"/>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Pmax/a.u.</a:t>
                </a:r>
                <a:endParaRPr kumimoji="0" lang="zh-CN" altLang="en-US"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grpSp>
        <p:grpSp>
          <p:nvGrpSpPr>
            <p:cNvPr id="43" name="组合 42">
              <a:extLst>
                <a:ext uri="{FF2B5EF4-FFF2-40B4-BE49-F238E27FC236}">
                  <a16:creationId xmlns:a16="http://schemas.microsoft.com/office/drawing/2014/main" id="{0D503319-E48F-CDB8-1908-664EB3BD5A5D}"/>
                </a:ext>
              </a:extLst>
            </p:cNvPr>
            <p:cNvGrpSpPr/>
            <p:nvPr/>
          </p:nvGrpSpPr>
          <p:grpSpPr>
            <a:xfrm>
              <a:off x="5873809" y="3237736"/>
              <a:ext cx="1836000" cy="1836000"/>
              <a:chOff x="7138990" y="2736998"/>
              <a:chExt cx="3662040" cy="3794532"/>
            </a:xfrm>
          </p:grpSpPr>
          <p:pic>
            <p:nvPicPr>
              <p:cNvPr id="57" name="图片 56">
                <a:extLst>
                  <a:ext uri="{FF2B5EF4-FFF2-40B4-BE49-F238E27FC236}">
                    <a16:creationId xmlns:a16="http://schemas.microsoft.com/office/drawing/2014/main" id="{EC5CABE1-ED4C-3E8B-52D6-DDB762CAB4DF}"/>
                  </a:ext>
                </a:extLst>
              </p:cNvPr>
              <p:cNvPicPr>
                <a:picLocks/>
              </p:cNvPicPr>
              <p:nvPr/>
            </p:nvPicPr>
            <p:blipFill>
              <a:blip r:embed="rId19"/>
              <a:srcRect l="27322" t="12788" r="66991" b="81590"/>
              <a:stretch>
                <a:fillRect/>
              </a:stretch>
            </p:blipFill>
            <p:spPr>
              <a:xfrm>
                <a:off x="7138990" y="2736998"/>
                <a:ext cx="3662040" cy="3794532"/>
              </a:xfrm>
              <a:prstGeom prst="rect">
                <a:avLst/>
              </a:prstGeom>
            </p:spPr>
          </p:pic>
          <p:sp>
            <p:nvSpPr>
              <p:cNvPr id="58" name="文本框 57">
                <a:extLst>
                  <a:ext uri="{FF2B5EF4-FFF2-40B4-BE49-F238E27FC236}">
                    <a16:creationId xmlns:a16="http://schemas.microsoft.com/office/drawing/2014/main" id="{2BF2C850-EAE1-1DEE-2CAA-0DBC369D8BD8}"/>
                  </a:ext>
                </a:extLst>
              </p:cNvPr>
              <p:cNvSpPr txBox="1"/>
              <p:nvPr/>
            </p:nvSpPr>
            <p:spPr>
              <a:xfrm>
                <a:off x="8462269" y="5929867"/>
                <a:ext cx="2188677" cy="5088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Times New Roman" panose="02020603050405020304" pitchFamily="18" charset="0"/>
                    <a:ea typeface="宋体"/>
                    <a:cs typeface="Times New Roman" panose="02020603050405020304" pitchFamily="18" charset="0"/>
                  </a:rPr>
                  <a:t>Valid SD Events</a:t>
                </a:r>
                <a:endParaRPr kumimoji="0" lang="zh-CN" altLang="en-US" sz="1000" b="0" i="0" u="none" strike="noStrike" kern="1200" cap="none" spc="0" normalizeH="0" baseline="0" noProof="0" dirty="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sp>
            <p:nvSpPr>
              <p:cNvPr id="59" name="文本框 58">
                <a:extLst>
                  <a:ext uri="{FF2B5EF4-FFF2-40B4-BE49-F238E27FC236}">
                    <a16:creationId xmlns:a16="http://schemas.microsoft.com/office/drawing/2014/main" id="{9DA03BCF-79A7-3CB9-DF2A-F95583375D27}"/>
                  </a:ext>
                </a:extLst>
              </p:cNvPr>
              <p:cNvSpPr txBox="1"/>
              <p:nvPr/>
            </p:nvSpPr>
            <p:spPr>
              <a:xfrm>
                <a:off x="7378024" y="2994638"/>
                <a:ext cx="2377479" cy="50887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Times New Roman" panose="02020603050405020304" pitchFamily="18" charset="0"/>
                    <a:ea typeface="宋体"/>
                    <a:cs typeface="Times New Roman" panose="02020603050405020304" pitchFamily="18" charset="0"/>
                  </a:rPr>
                  <a:t>Invalid SD Events</a:t>
                </a:r>
                <a:endParaRPr kumimoji="0" lang="zh-CN" altLang="en-US" sz="1000" b="0" i="0" u="none" strike="noStrike" kern="1200" cap="none" spc="0" normalizeH="0" baseline="0" noProof="0" dirty="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grpSp>
        <p:sp>
          <p:nvSpPr>
            <p:cNvPr id="47" name="文本框 46">
              <a:extLst>
                <a:ext uri="{FF2B5EF4-FFF2-40B4-BE49-F238E27FC236}">
                  <a16:creationId xmlns:a16="http://schemas.microsoft.com/office/drawing/2014/main" id="{1BC3BC4A-EA9F-29B6-4C83-DB0D0E20081A}"/>
                </a:ext>
              </a:extLst>
            </p:cNvPr>
            <p:cNvSpPr txBox="1"/>
            <p:nvPr/>
          </p:nvSpPr>
          <p:spPr>
            <a:xfrm>
              <a:off x="6316890" y="5028840"/>
              <a:ext cx="987019" cy="1186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QDC/a.u.</a:t>
              </a:r>
              <a:endParaRPr kumimoji="0" lang="zh-CN" altLang="en-US"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sp>
          <p:nvSpPr>
            <p:cNvPr id="48" name="文本框 47">
              <a:extLst>
                <a:ext uri="{FF2B5EF4-FFF2-40B4-BE49-F238E27FC236}">
                  <a16:creationId xmlns:a16="http://schemas.microsoft.com/office/drawing/2014/main" id="{C5A2E60F-6A42-7F9E-45D9-585A0DE333B7}"/>
                </a:ext>
              </a:extLst>
            </p:cNvPr>
            <p:cNvSpPr txBox="1"/>
            <p:nvPr/>
          </p:nvSpPr>
          <p:spPr>
            <a:xfrm rot="16200000">
              <a:off x="5279181" y="4069040"/>
              <a:ext cx="941627" cy="1244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DOI /a.u.</a:t>
              </a:r>
              <a:endParaRPr kumimoji="0" lang="zh-CN" altLang="en-US" sz="1000" b="1"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cxnSp>
          <p:nvCxnSpPr>
            <p:cNvPr id="52" name="连接符: 曲线 51">
              <a:extLst>
                <a:ext uri="{FF2B5EF4-FFF2-40B4-BE49-F238E27FC236}">
                  <a16:creationId xmlns:a16="http://schemas.microsoft.com/office/drawing/2014/main" id="{4C1A2821-C076-5DE9-90CD-FDF4674A0FA3}"/>
                </a:ext>
              </a:extLst>
            </p:cNvPr>
            <p:cNvCxnSpPr>
              <a:cxnSpLocks/>
              <a:endCxn id="22" idx="2"/>
            </p:cNvCxnSpPr>
            <p:nvPr/>
          </p:nvCxnSpPr>
          <p:spPr>
            <a:xfrm flipV="1">
              <a:off x="3100585" y="2339142"/>
              <a:ext cx="2788562" cy="1776947"/>
            </a:xfrm>
            <a:prstGeom prst="curvedConnector3">
              <a:avLst/>
            </a:prstGeom>
            <a:ln w="28575">
              <a:tailEnd type="triangle"/>
            </a:ln>
          </p:spPr>
          <p:style>
            <a:lnRef idx="1">
              <a:schemeClr val="dk1"/>
            </a:lnRef>
            <a:fillRef idx="0">
              <a:schemeClr val="dk1"/>
            </a:fillRef>
            <a:effectRef idx="0">
              <a:schemeClr val="dk1"/>
            </a:effectRef>
            <a:fontRef idx="minor">
              <a:schemeClr val="tx1"/>
            </a:fontRef>
          </p:style>
        </p:cxnSp>
        <p:cxnSp>
          <p:nvCxnSpPr>
            <p:cNvPr id="53" name="连接符: 曲线 52">
              <a:extLst>
                <a:ext uri="{FF2B5EF4-FFF2-40B4-BE49-F238E27FC236}">
                  <a16:creationId xmlns:a16="http://schemas.microsoft.com/office/drawing/2014/main" id="{BC964948-70FA-D984-142F-C54308BFBBA1}"/>
                </a:ext>
              </a:extLst>
            </p:cNvPr>
            <p:cNvCxnSpPr>
              <a:cxnSpLocks/>
              <a:stCxn id="56" idx="4"/>
            </p:cNvCxnSpPr>
            <p:nvPr/>
          </p:nvCxnSpPr>
          <p:spPr>
            <a:xfrm rot="16200000" flipH="1">
              <a:off x="3537980" y="3548707"/>
              <a:ext cx="446338" cy="1897612"/>
            </a:xfrm>
            <a:prstGeom prst="curvedConnector2">
              <a:avLst/>
            </a:prstGeom>
            <a:ln w="28575">
              <a:tailEnd type="triangle"/>
            </a:ln>
          </p:spPr>
          <p:style>
            <a:lnRef idx="1">
              <a:schemeClr val="dk1"/>
            </a:lnRef>
            <a:fillRef idx="0">
              <a:schemeClr val="dk1"/>
            </a:fillRef>
            <a:effectRef idx="0">
              <a:schemeClr val="dk1"/>
            </a:effectRef>
            <a:fontRef idx="minor">
              <a:schemeClr val="tx1"/>
            </a:fontRef>
          </p:style>
        </p:cxnSp>
        <p:sp>
          <p:nvSpPr>
            <p:cNvPr id="55" name="椭圆 54">
              <a:extLst>
                <a:ext uri="{FF2B5EF4-FFF2-40B4-BE49-F238E27FC236}">
                  <a16:creationId xmlns:a16="http://schemas.microsoft.com/office/drawing/2014/main" id="{AF599C96-35C4-4CF7-5ACF-0B3288EC1F3F}"/>
                </a:ext>
              </a:extLst>
            </p:cNvPr>
            <p:cNvSpPr/>
            <p:nvPr/>
          </p:nvSpPr>
          <p:spPr>
            <a:xfrm>
              <a:off x="2836775" y="3968210"/>
              <a:ext cx="263810" cy="346556"/>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sp>
          <p:nvSpPr>
            <p:cNvPr id="56" name="椭圆 55">
              <a:extLst>
                <a:ext uri="{FF2B5EF4-FFF2-40B4-BE49-F238E27FC236}">
                  <a16:creationId xmlns:a16="http://schemas.microsoft.com/office/drawing/2014/main" id="{19EBA590-0D54-5838-EAFC-6F10A1B57109}"/>
                </a:ext>
              </a:extLst>
            </p:cNvPr>
            <p:cNvSpPr/>
            <p:nvPr/>
          </p:nvSpPr>
          <p:spPr>
            <a:xfrm>
              <a:off x="2774926" y="4178044"/>
              <a:ext cx="74833" cy="96300"/>
            </a:xfrm>
            <a:prstGeom prst="ellipse">
              <a:avLst/>
            </a:prstGeom>
            <a:noFill/>
            <a:ln w="63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prstClr val="white"/>
                </a:solidFill>
                <a:effectLst/>
                <a:uLnTx/>
                <a:uFillTx/>
                <a:latin typeface="Times New Roman" panose="02020603050405020304" pitchFamily="18" charset="0"/>
                <a:ea typeface="宋体"/>
                <a:cs typeface="Times New Roman" panose="02020603050405020304" pitchFamily="18" charset="0"/>
              </a:endParaRPr>
            </a:p>
          </p:txBody>
        </p:sp>
      </p:grpSp>
      <p:sp>
        <p:nvSpPr>
          <p:cNvPr id="68" name="文本框 67">
            <a:extLst>
              <a:ext uri="{FF2B5EF4-FFF2-40B4-BE49-F238E27FC236}">
                <a16:creationId xmlns:a16="http://schemas.microsoft.com/office/drawing/2014/main" id="{EBAD2F33-6E4E-5779-13FE-35B846352ECA}"/>
              </a:ext>
            </a:extLst>
          </p:cNvPr>
          <p:cNvSpPr txBox="1"/>
          <p:nvPr/>
        </p:nvSpPr>
        <p:spPr>
          <a:xfrm rot="16200000">
            <a:off x="13060422" y="4401537"/>
            <a:ext cx="1485239"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rPr>
              <a:t>Energy Resolution (%)</a:t>
            </a:r>
            <a:endParaRPr kumimoji="0" lang="zh-CN" altLang="en-US" sz="1000" b="0" i="0" u="none" strike="noStrike" kern="1200" cap="none" spc="0" normalizeH="0" baseline="0" noProof="0" dirty="0">
              <a:ln>
                <a:noFill/>
              </a:ln>
              <a:solidFill>
                <a:prstClr val="black"/>
              </a:solidFill>
              <a:effectLst/>
              <a:uLnTx/>
              <a:uFillTx/>
              <a:latin typeface="Times New Roman" panose="02020603050405020304" pitchFamily="18" charset="0"/>
              <a:ea typeface="宋体"/>
              <a:cs typeface="Times New Roman" panose="02020603050405020304" pitchFamily="18" charset="0"/>
            </a:endParaRPr>
          </a:p>
        </p:txBody>
      </p:sp>
      <p:pic>
        <p:nvPicPr>
          <p:cNvPr id="69" name="图片 68">
            <a:extLst>
              <a:ext uri="{FF2B5EF4-FFF2-40B4-BE49-F238E27FC236}">
                <a16:creationId xmlns:a16="http://schemas.microsoft.com/office/drawing/2014/main" id="{D47EB481-AF69-28BB-D1D8-3C9C7E005A08}"/>
              </a:ext>
            </a:extLst>
          </p:cNvPr>
          <p:cNvPicPr>
            <a:picLocks noChangeAspect="1"/>
          </p:cNvPicPr>
          <p:nvPr/>
        </p:nvPicPr>
        <p:blipFill>
          <a:blip r:embed="rId20" cstate="print">
            <a:extLst>
              <a:ext uri="{28A0092B-C50C-407E-A947-70E740481C1C}">
                <a14:useLocalDpi xmlns:a14="http://schemas.microsoft.com/office/drawing/2010/main" val="0"/>
              </a:ext>
            </a:extLst>
          </a:blip>
          <a:srcRect l="10115" t="10863" r="13790" b="10686"/>
          <a:stretch>
            <a:fillRect/>
          </a:stretch>
        </p:blipFill>
        <p:spPr>
          <a:xfrm>
            <a:off x="255339" y="959556"/>
            <a:ext cx="3952443" cy="2420888"/>
          </a:xfrm>
          <a:prstGeom prst="rect">
            <a:avLst/>
          </a:prstGeom>
        </p:spPr>
      </p:pic>
      <p:sp>
        <p:nvSpPr>
          <p:cNvPr id="70" name="文本框 69">
            <a:extLst>
              <a:ext uri="{FF2B5EF4-FFF2-40B4-BE49-F238E27FC236}">
                <a16:creationId xmlns:a16="http://schemas.microsoft.com/office/drawing/2014/main" id="{9C05B49C-CF16-5E8E-32D4-8E086EB342D4}"/>
              </a:ext>
            </a:extLst>
          </p:cNvPr>
          <p:cNvSpPr txBox="1"/>
          <p:nvPr/>
        </p:nvSpPr>
        <p:spPr>
          <a:xfrm>
            <a:off x="650613" y="3081984"/>
            <a:ext cx="324691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“准直器“与”</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SPECT</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探测器“</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rPr>
              <a:t>深度甄别、能量分辨测试示意图</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71" name="文本框 70">
            <a:extLst>
              <a:ext uri="{FF2B5EF4-FFF2-40B4-BE49-F238E27FC236}">
                <a16:creationId xmlns:a16="http://schemas.microsoft.com/office/drawing/2014/main" id="{D1B3E1AB-7E76-A555-8CFD-6DF219D99857}"/>
              </a:ext>
            </a:extLst>
          </p:cNvPr>
          <p:cNvSpPr txBox="1"/>
          <p:nvPr/>
        </p:nvSpPr>
        <p:spPr>
          <a:xfrm>
            <a:off x="3144031" y="2230517"/>
            <a:ext cx="98254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Times New Roman"/>
                <a:ea typeface="宋体"/>
                <a:cs typeface="+mn-cs"/>
              </a:rPr>
              <a:t>Tc-99m</a:t>
            </a:r>
            <a:endParaRPr kumimoji="0" lang="zh-CN" altLang="en-US" sz="1200" b="0" i="0" u="none" strike="noStrike" kern="1200" cap="none" spc="0" normalizeH="0" baseline="0" noProof="0" dirty="0">
              <a:ln>
                <a:noFill/>
              </a:ln>
              <a:solidFill>
                <a:prstClr val="black"/>
              </a:solidFill>
              <a:effectLst/>
              <a:uLnTx/>
              <a:uFillTx/>
              <a:latin typeface="Times New Roman"/>
              <a:ea typeface="宋体"/>
              <a:cs typeface="+mn-cs"/>
            </a:endParaRPr>
          </a:p>
        </p:txBody>
      </p:sp>
      <p:pic>
        <p:nvPicPr>
          <p:cNvPr id="36" name="图片 35">
            <a:extLst>
              <a:ext uri="{FF2B5EF4-FFF2-40B4-BE49-F238E27FC236}">
                <a16:creationId xmlns:a16="http://schemas.microsoft.com/office/drawing/2014/main" id="{7EC9B576-4510-9F55-4290-42DFAE119E5C}"/>
              </a:ext>
            </a:extLst>
          </p:cNvPr>
          <p:cNvPicPr>
            <a:picLocks noChangeAspect="1"/>
          </p:cNvPicPr>
          <p:nvPr/>
        </p:nvPicPr>
        <p:blipFill>
          <a:blip r:embed="rId21"/>
          <a:stretch>
            <a:fillRect/>
          </a:stretch>
        </p:blipFill>
        <p:spPr>
          <a:xfrm>
            <a:off x="4712490" y="1270468"/>
            <a:ext cx="5906324" cy="4496427"/>
          </a:xfrm>
          <a:prstGeom prst="rect">
            <a:avLst/>
          </a:prstGeom>
        </p:spPr>
      </p:pic>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FE9ED5D6-8B44-B51F-06FC-313706F251F7}"/>
                  </a:ext>
                </a:extLst>
              </p:cNvPr>
              <p:cNvSpPr txBox="1"/>
              <p:nvPr/>
            </p:nvSpPr>
            <p:spPr>
              <a:xfrm>
                <a:off x="8066403" y="964164"/>
                <a:ext cx="6209372"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Distinguish SCV and SD using </a:t>
                </a: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Mask &amp;  </a:t>
                </a:r>
                <a14:m>
                  <m:oMath xmlns:m="http://schemas.openxmlformats.org/officeDocument/2006/math">
                    <m:sSub>
                      <m:sSubPr>
                        <m:ctrlP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𝒎𝒂𝒙</m:t>
                        </m:r>
                      </m:sub>
                    </m:sSub>
                  </m:oMath>
                </a14:m>
                <a:endParaRPr kumimoji="0" lang="zh-CN" altLang="en-US" sz="2000" b="1"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mc:Choice>
        <mc:Fallback xmlns="">
          <p:sp>
            <p:nvSpPr>
              <p:cNvPr id="40" name="文本框 39">
                <a:extLst>
                  <a:ext uri="{FF2B5EF4-FFF2-40B4-BE49-F238E27FC236}">
                    <a16:creationId xmlns:a16="http://schemas.microsoft.com/office/drawing/2014/main" id="{FE9ED5D6-8B44-B51F-06FC-313706F251F7}"/>
                  </a:ext>
                </a:extLst>
              </p:cNvPr>
              <p:cNvSpPr txBox="1">
                <a:spLocks noRot="1" noChangeAspect="1" noMove="1" noResize="1" noEditPoints="1" noAdjustHandles="1" noChangeArrowheads="1" noChangeShapeType="1" noTextEdit="1"/>
              </p:cNvSpPr>
              <p:nvPr/>
            </p:nvSpPr>
            <p:spPr>
              <a:xfrm>
                <a:off x="8066403" y="964164"/>
                <a:ext cx="6209372" cy="442674"/>
              </a:xfrm>
              <a:prstGeom prst="roundRect">
                <a:avLst/>
              </a:prstGeom>
              <a:blipFill>
                <a:blip r:embed="rId22"/>
                <a:stretch>
                  <a:fillRect l="-686" t="-1351" b="-18919"/>
                </a:stretch>
              </a:blipFill>
            </p:spPr>
            <p:txBody>
              <a:bodyPr/>
              <a:lstStyle/>
              <a:p>
                <a:r>
                  <a:rPr lang="zh-CN" altLang="en-US">
                    <a:noFill/>
                  </a:rPr>
                  <a:t> </a:t>
                </a:r>
              </a:p>
            </p:txBody>
          </p:sp>
        </mc:Fallback>
      </mc:AlternateContent>
      <p:sp>
        <p:nvSpPr>
          <p:cNvPr id="50" name="文本框 49">
            <a:extLst>
              <a:ext uri="{FF2B5EF4-FFF2-40B4-BE49-F238E27FC236}">
                <a16:creationId xmlns:a16="http://schemas.microsoft.com/office/drawing/2014/main" id="{F5FC2CBD-5549-AA9D-870D-EA78DC104F37}"/>
              </a:ext>
            </a:extLst>
          </p:cNvPr>
          <p:cNvSpPr txBox="1"/>
          <p:nvPr/>
        </p:nvSpPr>
        <p:spPr>
          <a:xfrm>
            <a:off x="2861242" y="931026"/>
            <a:ext cx="4838854"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a:cs typeface="Arial" panose="020B0604020202020204" pitchFamily="34" charset="0"/>
              </a:rPr>
              <a:t>Mask: </a:t>
            </a:r>
            <a:r>
              <a:rPr kumimoji="0"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rPr>
              <a:t>Circles with a radius of 5 pixels</a:t>
            </a:r>
            <a:endPar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mc:AlternateContent xmlns:mc="http://schemas.openxmlformats.org/markup-compatibility/2006" xmlns:a14="http://schemas.microsoft.com/office/drawing/2010/main">
        <mc:Choice Requires="a14">
          <p:sp>
            <p:nvSpPr>
              <p:cNvPr id="51" name="文本框 50">
                <a:extLst>
                  <a:ext uri="{FF2B5EF4-FFF2-40B4-BE49-F238E27FC236}">
                    <a16:creationId xmlns:a16="http://schemas.microsoft.com/office/drawing/2014/main" id="{066A086E-53AD-3896-4B5B-143B19B40BEA}"/>
                  </a:ext>
                </a:extLst>
              </p:cNvPr>
              <p:cNvSpPr txBox="1"/>
              <p:nvPr/>
            </p:nvSpPr>
            <p:spPr>
              <a:xfrm>
                <a:off x="4112485" y="5740128"/>
                <a:ext cx="3607348" cy="442674"/>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F1115"/>
                    </a:solidFill>
                    <a:effectLst/>
                    <a:uLnTx/>
                    <a:uFillTx/>
                    <a:latin typeface="Arial" panose="020B0604020202020204" pitchFamily="34" charset="0"/>
                    <a:ea typeface="宋体"/>
                    <a:cs typeface="Arial" panose="020B0604020202020204" pitchFamily="34" charset="0"/>
                  </a:rPr>
                  <a:t>SD differs from SCV on </a:t>
                </a:r>
                <a14:m>
                  <m:oMath xmlns:m="http://schemas.openxmlformats.org/officeDocument/2006/math">
                    <m:sSub>
                      <m:sSubPr>
                        <m:ctrlP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ctrlPr>
                      </m:sSubPr>
                      <m:e>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𝑷</m:t>
                        </m:r>
                      </m:e>
                      <m:sub>
                        <m:r>
                          <a:rPr kumimoji="0" lang="en-US" altLang="zh-CN" sz="2000" b="1" i="1" u="none" strike="noStrike" kern="1200" cap="none" spc="0" normalizeH="0" baseline="0" noProof="0" dirty="0">
                            <a:ln>
                              <a:noFill/>
                            </a:ln>
                            <a:solidFill>
                              <a:srgbClr val="FF0000"/>
                            </a:solidFill>
                            <a:effectLst/>
                            <a:uLnTx/>
                            <a:uFillTx/>
                            <a:latin typeface="Cambria Math" panose="02040503050406030204" pitchFamily="18" charset="0"/>
                            <a:cs typeface="Times New Roman" panose="02020603050405020304" pitchFamily="18" charset="0"/>
                          </a:rPr>
                          <m:t>𝒎𝒂𝒙</m:t>
                        </m:r>
                      </m:sub>
                    </m:sSub>
                  </m:oMath>
                </a14:m>
                <a:endParaRPr kumimoji="0" lang="zh-CN" altLang="en-US" sz="2000" b="0" i="0" u="none" strike="noStrike" kern="1200" cap="none" spc="0" normalizeH="0" baseline="0" noProof="0" dirty="0">
                  <a:ln>
                    <a:noFill/>
                  </a:ln>
                  <a:solidFill>
                    <a:prstClr val="black"/>
                  </a:solidFill>
                  <a:effectLst/>
                  <a:uLnTx/>
                  <a:uFillTx/>
                  <a:latin typeface="Arial" panose="020B0604020202020204" pitchFamily="34" charset="0"/>
                  <a:ea typeface="宋体"/>
                  <a:cs typeface="Arial" panose="020B0604020202020204" pitchFamily="34" charset="0"/>
                </a:endParaRPr>
              </a:p>
            </p:txBody>
          </p:sp>
        </mc:Choice>
        <mc:Fallback xmlns="">
          <p:sp>
            <p:nvSpPr>
              <p:cNvPr id="51" name="文本框 50">
                <a:extLst>
                  <a:ext uri="{FF2B5EF4-FFF2-40B4-BE49-F238E27FC236}">
                    <a16:creationId xmlns:a16="http://schemas.microsoft.com/office/drawing/2014/main" id="{066A086E-53AD-3896-4B5B-143B19B40BEA}"/>
                  </a:ext>
                </a:extLst>
              </p:cNvPr>
              <p:cNvSpPr txBox="1">
                <a:spLocks noRot="1" noChangeAspect="1" noMove="1" noResize="1" noEditPoints="1" noAdjustHandles="1" noChangeArrowheads="1" noChangeShapeType="1" noTextEdit="1"/>
              </p:cNvSpPr>
              <p:nvPr/>
            </p:nvSpPr>
            <p:spPr>
              <a:xfrm>
                <a:off x="4112485" y="5740128"/>
                <a:ext cx="3607348" cy="442674"/>
              </a:xfrm>
              <a:prstGeom prst="roundRect">
                <a:avLst/>
              </a:prstGeom>
              <a:blipFill>
                <a:blip r:embed="rId23"/>
                <a:stretch>
                  <a:fillRect t="-1370" b="-19178"/>
                </a:stretch>
              </a:blipFill>
            </p:spPr>
            <p:txBody>
              <a:bodyPr/>
              <a:lstStyle/>
              <a:p>
                <a:r>
                  <a:rPr lang="zh-CN" altLang="en-US">
                    <a:noFill/>
                  </a:rPr>
                  <a:t> </a:t>
                </a:r>
              </a:p>
            </p:txBody>
          </p:sp>
        </mc:Fallback>
      </mc:AlternateContent>
      <p:sp>
        <p:nvSpPr>
          <p:cNvPr id="72" name="文本框 71">
            <a:extLst>
              <a:ext uri="{FF2B5EF4-FFF2-40B4-BE49-F238E27FC236}">
                <a16:creationId xmlns:a16="http://schemas.microsoft.com/office/drawing/2014/main" id="{7CED1361-ADF3-D7A8-6E0C-525756D990D8}"/>
              </a:ext>
            </a:extLst>
          </p:cNvPr>
          <p:cNvSpPr txBox="1"/>
          <p:nvPr/>
        </p:nvSpPr>
        <p:spPr>
          <a:xfrm>
            <a:off x="4923718" y="1540125"/>
            <a:ext cx="171450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Total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73" name="文本框 72">
            <a:extLst>
              <a:ext uri="{FF2B5EF4-FFF2-40B4-BE49-F238E27FC236}">
                <a16:creationId xmlns:a16="http://schemas.microsoft.com/office/drawing/2014/main" id="{4DAD409F-C10D-1D58-8B03-E09957134CE7}"/>
              </a:ext>
            </a:extLst>
          </p:cNvPr>
          <p:cNvSpPr txBox="1"/>
          <p:nvPr/>
        </p:nvSpPr>
        <p:spPr>
          <a:xfrm>
            <a:off x="6403441" y="1536918"/>
            <a:ext cx="255731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SCV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
        <p:nvSpPr>
          <p:cNvPr id="74" name="文本框 73">
            <a:extLst>
              <a:ext uri="{FF2B5EF4-FFF2-40B4-BE49-F238E27FC236}">
                <a16:creationId xmlns:a16="http://schemas.microsoft.com/office/drawing/2014/main" id="{9EFE7124-9522-8BAD-8A43-810978360E2C}"/>
              </a:ext>
            </a:extLst>
          </p:cNvPr>
          <p:cNvSpPr txBox="1"/>
          <p:nvPr/>
        </p:nvSpPr>
        <p:spPr>
          <a:xfrm>
            <a:off x="8553206" y="1549907"/>
            <a:ext cx="1990176"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rPr>
              <a:t>SD Flood</a:t>
            </a:r>
            <a:endParaRPr kumimoji="0" lang="zh-CN" altLang="en-US" sz="18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宋体"/>
              <a:cs typeface="Arial" panose="020B0604020202020204" pitchFamily="34" charset="0"/>
            </a:endParaRPr>
          </a:p>
        </p:txBody>
      </p:sp>
    </p:spTree>
    <p:extLst>
      <p:ext uri="{BB962C8B-B14F-4D97-AF65-F5344CB8AC3E}">
        <p14:creationId xmlns:p14="http://schemas.microsoft.com/office/powerpoint/2010/main" val="228601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0" grpId="0" animBg="1"/>
      <p:bldP spid="50" grpId="0" animBg="1"/>
      <p:bldP spid="5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custDataLst>
              <p:tags r:id="rId1"/>
            </p:custDataLst>
          </p:nvPr>
        </p:nvSpPr>
        <p:spPr>
          <a:xfrm>
            <a:off x="506" y="128421"/>
            <a:ext cx="12191597" cy="523220"/>
          </a:xfrm>
          <a:prstGeom prst="rect">
            <a:avLst/>
          </a:prstGeom>
          <a:noFill/>
        </p:spPr>
        <p:txBody>
          <a:bodyPr wrap="square" rtlCol="0">
            <a:spAutoFit/>
          </a:bodyPr>
          <a:lstStyle/>
          <a:p>
            <a:pPr algn="ctr" defTabSz="457175"/>
            <a:r>
              <a:rPr lang="zh-CN" altLang="en-US" sz="2800" b="1" dirty="0">
                <a:solidFill>
                  <a:srgbClr val="002060"/>
                </a:solidFill>
                <a:latin typeface="Arial" panose="020B0604020202020204" pitchFamily="34" charset="0"/>
                <a:ea typeface="微软雅黑" panose="020B0503020204020204" pitchFamily="34" charset="-122"/>
              </a:rPr>
              <a:t>研究背景：</a:t>
            </a:r>
            <a:r>
              <a:rPr lang="en-US" altLang="zh-CN" sz="2800" b="1" dirty="0">
                <a:solidFill>
                  <a:srgbClr val="002060"/>
                </a:solidFill>
                <a:latin typeface="Arial" panose="020B0604020202020204" pitchFamily="34" charset="0"/>
                <a:ea typeface="微软雅黑" panose="020B0503020204020204" pitchFamily="34" charset="-122"/>
              </a:rPr>
              <a:t>PET</a:t>
            </a:r>
            <a:r>
              <a:rPr lang="zh-CN" altLang="en-US" sz="2800" b="1" dirty="0">
                <a:solidFill>
                  <a:srgbClr val="002060"/>
                </a:solidFill>
                <a:latin typeface="Arial" panose="020B0604020202020204" pitchFamily="34" charset="0"/>
                <a:ea typeface="微软雅黑" panose="020B0503020204020204" pitchFamily="34" charset="-122"/>
              </a:rPr>
              <a:t>和</a:t>
            </a:r>
            <a:r>
              <a:rPr lang="en-US" altLang="zh-CN" sz="2800" b="1" dirty="0">
                <a:solidFill>
                  <a:srgbClr val="002060"/>
                </a:solidFill>
                <a:latin typeface="Arial" panose="020B0604020202020204" pitchFamily="34" charset="0"/>
                <a:ea typeface="微软雅黑" panose="020B0503020204020204" pitchFamily="34" charset="-122"/>
              </a:rPr>
              <a:t>SPECT</a:t>
            </a:r>
            <a:r>
              <a:rPr lang="zh-CN" altLang="en-US" sz="2800" b="1" dirty="0">
                <a:solidFill>
                  <a:srgbClr val="002060"/>
                </a:solidFill>
                <a:latin typeface="Arial" panose="020B0604020202020204" pitchFamily="34" charset="0"/>
                <a:ea typeface="微软雅黑" panose="020B0503020204020204" pitchFamily="34" charset="-122"/>
              </a:rPr>
              <a:t>设备保有量存在巨大差距</a:t>
            </a:r>
          </a:p>
        </p:txBody>
      </p:sp>
      <p:sp>
        <p:nvSpPr>
          <p:cNvPr id="15" name="矩形 14"/>
          <p:cNvSpPr/>
          <p:nvPr/>
        </p:nvSpPr>
        <p:spPr>
          <a:xfrm>
            <a:off x="116289" y="6535413"/>
            <a:ext cx="11959423" cy="561436"/>
          </a:xfrm>
          <a:prstGeom prst="rect">
            <a:avLst/>
          </a:prstGeom>
        </p:spPr>
        <p:txBody>
          <a:bodyPr wrap="square">
            <a:spAutoFit/>
          </a:bodyPr>
          <a:lstStyle/>
          <a:p>
            <a:pPr marL="0" marR="0" lvl="0" indent="0" algn="l" defTabSz="914349" rtl="0" eaLnBrk="1" fontAlgn="auto" latinLnBrk="0" hangingPunct="1">
              <a:lnSpc>
                <a:spcPct val="100000"/>
              </a:lnSpc>
              <a:spcBef>
                <a:spcPts val="0"/>
              </a:spcBef>
              <a:spcAft>
                <a:spcPts val="0"/>
              </a:spcAft>
              <a:buClrTx/>
              <a:buSzTx/>
              <a:buFontTx/>
              <a:buNone/>
              <a:tabLst/>
              <a:defRPr/>
            </a:pPr>
            <a:r>
              <a:rPr kumimoji="0" lang="zh-CN" altLang="en-US" sz="1524" b="0"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全国核医学现状普查结果简报</a:t>
            </a:r>
            <a:r>
              <a:rPr kumimoji="0" lang="en-US" altLang="zh-CN" sz="1524" b="0"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524" b="1"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中华医学会核医学分会</a:t>
            </a:r>
            <a:r>
              <a:rPr kumimoji="0" lang="en-US" altLang="zh-CN" sz="1524" b="1"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524" b="0"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2024</a:t>
            </a:r>
            <a:r>
              <a:rPr kumimoji="0" lang="zh-CN" altLang="en-US" sz="1524" b="0" i="1" u="none" strike="noStrike" kern="1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WHO, </a:t>
            </a:r>
            <a:r>
              <a:rPr kumimoji="0" lang="en-US" altLang="zh-CN" sz="1524" b="1"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Global Atlas of Medical Device</a:t>
            </a:r>
            <a:r>
              <a:rPr kumimoji="0" lang="en-US" altLang="zh-CN"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 2022</a:t>
            </a:r>
            <a:r>
              <a:rPr kumimoji="0" lang="zh-CN" altLang="en-US"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a:t>
            </a:r>
            <a:r>
              <a:rPr kumimoji="0" lang="en-US" altLang="zh-CN" sz="1524" b="0" i="1" u="none" strike="noStrike" kern="1200" cap="none" spc="0" normalizeH="0" noProof="0" dirty="0" err="1">
                <a:ln>
                  <a:noFill/>
                </a:ln>
                <a:solidFill>
                  <a:prstClr val="black"/>
                </a:solidFill>
                <a:effectLst/>
                <a:uLnTx/>
                <a:uFillTx/>
                <a:latin typeface="Arial" panose="020B0604020202020204" pitchFamily="34" charset="0"/>
                <a:ea typeface="微软雅黑" panose="020B0503020204020204" pitchFamily="34" charset="-122"/>
              </a:rPr>
              <a:t>Hedvig</a:t>
            </a:r>
            <a:r>
              <a:rPr kumimoji="0" lang="en-US" altLang="zh-CN"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 </a:t>
            </a:r>
            <a:r>
              <a:rPr kumimoji="0" lang="en-US" altLang="zh-CN" sz="1524" b="0" i="1" u="none" strike="noStrike" kern="1200" cap="none" spc="0" normalizeH="0" noProof="0" dirty="0" err="1">
                <a:ln>
                  <a:noFill/>
                </a:ln>
                <a:solidFill>
                  <a:prstClr val="black"/>
                </a:solidFill>
                <a:effectLst/>
                <a:uLnTx/>
                <a:uFillTx/>
                <a:latin typeface="Arial" panose="020B0604020202020204" pitchFamily="34" charset="0"/>
                <a:ea typeface="微软雅黑" panose="020B0503020204020204" pitchFamily="34" charset="-122"/>
              </a:rPr>
              <a:t>Hricak</a:t>
            </a:r>
            <a:r>
              <a:rPr kumimoji="0" lang="en-US" altLang="zh-CN"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 et al. </a:t>
            </a:r>
            <a:r>
              <a:rPr kumimoji="0" lang="en-US" altLang="zh-CN" sz="1524" b="1"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Radiology</a:t>
            </a:r>
            <a:r>
              <a:rPr kumimoji="0" lang="en-US" altLang="zh-CN" sz="1524"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rPr>
              <a:t>, 2021.</a:t>
            </a:r>
            <a:endParaRPr kumimoji="0" lang="zh-CN" altLang="en-US" sz="1715" b="0" i="1" u="none" strike="noStrike" kern="1200" cap="none" spc="0" normalizeH="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矩形 1">
            <a:extLst>
              <a:ext uri="{FF2B5EF4-FFF2-40B4-BE49-F238E27FC236}">
                <a16:creationId xmlns:a16="http://schemas.microsoft.com/office/drawing/2014/main" id="{5FFF7412-D806-8F3F-06C6-2FDAD457469C}"/>
              </a:ext>
            </a:extLst>
          </p:cNvPr>
          <p:cNvSpPr/>
          <p:nvPr/>
        </p:nvSpPr>
        <p:spPr>
          <a:xfrm>
            <a:off x="7347484" y="5917638"/>
            <a:ext cx="3250226" cy="377797"/>
          </a:xfrm>
          <a:prstGeom prst="rect">
            <a:avLst/>
          </a:prstGeom>
          <a:solidFill>
            <a:srgbClr val="DEEB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3619"/>
            <a:endParaRPr lang="zh-CN" altLang="en-US" sz="1400" dirty="0">
              <a:solidFill>
                <a:prstClr val="white"/>
              </a:solidFill>
              <a:latin typeface="Arial" panose="020B0604020202020204" pitchFamily="34" charset="0"/>
              <a:ea typeface="微软雅黑" panose="020B0503020204020204" pitchFamily="34" charset="-122"/>
            </a:endParaRPr>
          </a:p>
        </p:txBody>
      </p:sp>
      <p:sp>
        <p:nvSpPr>
          <p:cNvPr id="9" name="矩形 8">
            <a:extLst>
              <a:ext uri="{FF2B5EF4-FFF2-40B4-BE49-F238E27FC236}">
                <a16:creationId xmlns:a16="http://schemas.microsoft.com/office/drawing/2014/main" id="{846A0065-A983-D376-7DB9-1D7546B8DFBE}"/>
              </a:ext>
            </a:extLst>
          </p:cNvPr>
          <p:cNvSpPr/>
          <p:nvPr/>
        </p:nvSpPr>
        <p:spPr>
          <a:xfrm>
            <a:off x="1101712" y="5926974"/>
            <a:ext cx="3250226" cy="377797"/>
          </a:xfrm>
          <a:prstGeom prst="rect">
            <a:avLst/>
          </a:prstGeom>
          <a:solidFill>
            <a:srgbClr val="DEEB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3619"/>
            <a:endParaRPr lang="zh-CN" altLang="en-US" sz="1400" dirty="0">
              <a:solidFill>
                <a:prstClr val="white"/>
              </a:solidFill>
              <a:latin typeface="Arial" panose="020B0604020202020204" pitchFamily="34" charset="0"/>
              <a:ea typeface="微软雅黑" panose="020B0503020204020204" pitchFamily="34" charset="-122"/>
            </a:endParaRPr>
          </a:p>
        </p:txBody>
      </p:sp>
      <p:grpSp>
        <p:nvGrpSpPr>
          <p:cNvPr id="11" name="组合 10">
            <a:extLst>
              <a:ext uri="{FF2B5EF4-FFF2-40B4-BE49-F238E27FC236}">
                <a16:creationId xmlns:a16="http://schemas.microsoft.com/office/drawing/2014/main" id="{B537B9FB-6F0F-4BED-9D96-1D097332E4E0}"/>
              </a:ext>
            </a:extLst>
          </p:cNvPr>
          <p:cNvGrpSpPr/>
          <p:nvPr/>
        </p:nvGrpSpPr>
        <p:grpSpPr>
          <a:xfrm>
            <a:off x="152576" y="904095"/>
            <a:ext cx="5964445" cy="3767213"/>
            <a:chOff x="922055" y="685800"/>
            <a:chExt cx="4572000" cy="2743200"/>
          </a:xfrm>
        </p:grpSpPr>
        <p:graphicFrame>
          <p:nvGraphicFramePr>
            <p:cNvPr id="12" name="图表 11">
              <a:extLst>
                <a:ext uri="{FF2B5EF4-FFF2-40B4-BE49-F238E27FC236}">
                  <a16:creationId xmlns:a16="http://schemas.microsoft.com/office/drawing/2014/main" id="{27A0A9B1-C21D-0EDD-A137-1CD554202F41}"/>
                </a:ext>
              </a:extLst>
            </p:cNvPr>
            <p:cNvGraphicFramePr/>
            <p:nvPr>
              <p:extLst>
                <p:ext uri="{D42A27DB-BD31-4B8C-83A1-F6EECF244321}">
                  <p14:modId xmlns:p14="http://schemas.microsoft.com/office/powerpoint/2010/main" val="2621220825"/>
                </p:ext>
              </p:extLst>
            </p:nvPr>
          </p:nvGraphicFramePr>
          <p:xfrm>
            <a:off x="922055" y="685800"/>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6" name="文本框 15">
              <a:extLst>
                <a:ext uri="{FF2B5EF4-FFF2-40B4-BE49-F238E27FC236}">
                  <a16:creationId xmlns:a16="http://schemas.microsoft.com/office/drawing/2014/main" id="{111CCE7C-FD2D-D51A-38CF-82DF0365B073}"/>
                </a:ext>
              </a:extLst>
            </p:cNvPr>
            <p:cNvSpPr txBox="1"/>
            <p:nvPr/>
          </p:nvSpPr>
          <p:spPr>
            <a:xfrm>
              <a:off x="1874520" y="1688068"/>
              <a:ext cx="967740" cy="231960"/>
            </a:xfrm>
            <a:prstGeom prst="rect">
              <a:avLst/>
            </a:prstGeom>
            <a:noFill/>
          </p:spPr>
          <p:txBody>
            <a:bodyPr wrap="square" rtlCol="0">
              <a:spAutoFit/>
            </a:bodyPr>
            <a:lstStyle/>
            <a:p>
              <a:pPr defTabSz="960066"/>
              <a:r>
                <a:rPr lang="en-US" altLang="zh-CN" sz="1470" b="1" dirty="0">
                  <a:solidFill>
                    <a:srgbClr val="FF0000"/>
                  </a:solidFill>
                  <a:latin typeface="Arial" panose="020B0604020202020204" pitchFamily="34" charset="0"/>
                  <a:ea typeface="微软雅黑" panose="020B0503020204020204" pitchFamily="34" charset="-122"/>
                </a:rPr>
                <a:t>10</a:t>
              </a:r>
              <a:r>
                <a:rPr lang="zh-CN" altLang="en-US" sz="1470" b="1" dirty="0">
                  <a:solidFill>
                    <a:srgbClr val="FF0000"/>
                  </a:solidFill>
                  <a:latin typeface="Arial" panose="020B0604020202020204" pitchFamily="34" charset="0"/>
                  <a:ea typeface="微软雅黑" panose="020B0503020204020204" pitchFamily="34" charset="-122"/>
                </a:rPr>
                <a:t>倍</a:t>
              </a:r>
            </a:p>
          </p:txBody>
        </p:sp>
      </p:grpSp>
      <p:sp>
        <p:nvSpPr>
          <p:cNvPr id="17" name="文本框 16">
            <a:extLst>
              <a:ext uri="{FF2B5EF4-FFF2-40B4-BE49-F238E27FC236}">
                <a16:creationId xmlns:a16="http://schemas.microsoft.com/office/drawing/2014/main" id="{DF132784-55C9-360D-3F30-9B7674FB7500}"/>
              </a:ext>
            </a:extLst>
          </p:cNvPr>
          <p:cNvSpPr txBox="1"/>
          <p:nvPr/>
        </p:nvSpPr>
        <p:spPr>
          <a:xfrm>
            <a:off x="6522629" y="4842685"/>
            <a:ext cx="5162320" cy="923330"/>
          </a:xfrm>
          <a:prstGeom prst="rect">
            <a:avLst/>
          </a:prstGeom>
          <a:noFill/>
        </p:spPr>
        <p:txBody>
          <a:bodyPr wrap="square" rtlCol="0">
            <a:spAutoFit/>
          </a:bodyPr>
          <a:lstStyle/>
          <a:p>
            <a:pPr defTabSz="457175"/>
            <a:r>
              <a:rPr lang="zh-CN" altLang="en-US" b="1" dirty="0">
                <a:solidFill>
                  <a:prstClr val="black"/>
                </a:solidFill>
                <a:latin typeface="Arial" panose="020B0604020202020204" pitchFamily="34" charset="0"/>
                <a:ea typeface="微软雅黑" panose="020B0503020204020204" pitchFamily="34" charset="-122"/>
              </a:rPr>
              <a:t>我国三级医院（</a:t>
            </a:r>
            <a:r>
              <a:rPr lang="zh-CN" altLang="en-US" b="1" dirty="0">
                <a:latin typeface="Arial" panose="020B0604020202020204" pitchFamily="34" charset="0"/>
                <a:ea typeface="微软雅黑" panose="020B0503020204020204" pitchFamily="34" charset="-122"/>
              </a:rPr>
              <a:t>近四千家</a:t>
            </a:r>
            <a:r>
              <a:rPr lang="zh-CN" altLang="en-US" b="1" dirty="0">
                <a:solidFill>
                  <a:prstClr val="black"/>
                </a:solidFill>
                <a:latin typeface="Arial" panose="020B0604020202020204" pitchFamily="34" charset="0"/>
                <a:ea typeface="微软雅黑" panose="020B0503020204020204" pitchFamily="34" charset="-122"/>
              </a:rPr>
              <a:t>）</a:t>
            </a:r>
            <a:r>
              <a:rPr lang="zh-CN" altLang="en-US" b="1" dirty="0">
                <a:solidFill>
                  <a:srgbClr val="FF0000"/>
                </a:solidFill>
                <a:latin typeface="Arial" panose="020B0604020202020204" pitchFamily="34" charset="0"/>
                <a:ea typeface="微软雅黑" panose="020B0503020204020204" pitchFamily="34" charset="-122"/>
              </a:rPr>
              <a:t>仅有</a:t>
            </a:r>
            <a:r>
              <a:rPr lang="en-US" altLang="zh-CN" b="1" dirty="0">
                <a:solidFill>
                  <a:srgbClr val="FF0000"/>
                </a:solidFill>
                <a:latin typeface="Arial" panose="020B0604020202020204" pitchFamily="34" charset="0"/>
                <a:ea typeface="微软雅黑" panose="020B0503020204020204" pitchFamily="34" charset="-122"/>
              </a:rPr>
              <a:t>15%</a:t>
            </a:r>
            <a:r>
              <a:rPr lang="zh-CN" altLang="en-US" b="1" dirty="0">
                <a:solidFill>
                  <a:srgbClr val="FF0000"/>
                </a:solidFill>
                <a:latin typeface="Arial" panose="020B0604020202020204" pitchFamily="34" charset="0"/>
                <a:ea typeface="微软雅黑" panose="020B0503020204020204" pitchFamily="34" charset="-122"/>
              </a:rPr>
              <a:t>和</a:t>
            </a:r>
            <a:r>
              <a:rPr lang="en-US" altLang="zh-CN" b="1" dirty="0">
                <a:solidFill>
                  <a:srgbClr val="FF0000"/>
                </a:solidFill>
                <a:latin typeface="Arial" panose="020B0604020202020204" pitchFamily="34" charset="0"/>
                <a:ea typeface="微软雅黑" panose="020B0503020204020204" pitchFamily="34" charset="-122"/>
              </a:rPr>
              <a:t>18%</a:t>
            </a:r>
            <a:r>
              <a:rPr lang="zh-CN" altLang="en-US" b="1" dirty="0">
                <a:solidFill>
                  <a:prstClr val="black"/>
                </a:solidFill>
                <a:latin typeface="Arial" panose="020B0604020202020204" pitchFamily="34" charset="0"/>
                <a:ea typeface="微软雅黑" panose="020B0503020204020204" pitchFamily="34" charset="-122"/>
              </a:rPr>
              <a:t>具备</a:t>
            </a:r>
            <a:r>
              <a:rPr lang="en-US" altLang="zh-CN" b="1" dirty="0">
                <a:solidFill>
                  <a:prstClr val="black"/>
                </a:solidFill>
                <a:latin typeface="Arial" panose="020B0604020202020204" pitchFamily="34" charset="0"/>
                <a:ea typeface="微软雅黑" panose="020B0503020204020204" pitchFamily="34" charset="-122"/>
              </a:rPr>
              <a:t>PET</a:t>
            </a:r>
            <a:r>
              <a:rPr lang="zh-CN" altLang="en-US" b="1" dirty="0">
                <a:solidFill>
                  <a:prstClr val="black"/>
                </a:solidFill>
                <a:latin typeface="Arial" panose="020B0604020202020204" pitchFamily="34" charset="0"/>
                <a:ea typeface="微软雅黑" panose="020B0503020204020204" pitchFamily="34" charset="-122"/>
              </a:rPr>
              <a:t>或</a:t>
            </a:r>
            <a:r>
              <a:rPr lang="en-US" altLang="zh-CN" b="1" dirty="0">
                <a:solidFill>
                  <a:prstClr val="black"/>
                </a:solidFill>
                <a:latin typeface="Arial" panose="020B0604020202020204" pitchFamily="34" charset="0"/>
                <a:ea typeface="微软雅黑" panose="020B0503020204020204" pitchFamily="34" charset="-122"/>
              </a:rPr>
              <a:t>SPECT</a:t>
            </a:r>
            <a:r>
              <a:rPr lang="zh-CN" altLang="en-US" b="1" dirty="0">
                <a:solidFill>
                  <a:prstClr val="black"/>
                </a:solidFill>
                <a:latin typeface="Arial" panose="020B0604020202020204" pitchFamily="34" charset="0"/>
                <a:ea typeface="微软雅黑" panose="020B0503020204020204" pitchFamily="34" charset="-122"/>
              </a:rPr>
              <a:t>检测能力；二级医院（一万余家）</a:t>
            </a:r>
            <a:r>
              <a:rPr lang="en-US" altLang="zh-CN" b="1" dirty="0">
                <a:solidFill>
                  <a:prstClr val="black"/>
                </a:solidFill>
                <a:latin typeface="Arial" panose="020B0604020202020204" pitchFamily="34" charset="0"/>
                <a:ea typeface="微软雅黑" panose="020B0503020204020204" pitchFamily="34" charset="-122"/>
              </a:rPr>
              <a:t>99%</a:t>
            </a:r>
            <a:r>
              <a:rPr lang="zh-CN" altLang="en-US" b="1" dirty="0">
                <a:solidFill>
                  <a:prstClr val="black"/>
                </a:solidFill>
                <a:latin typeface="Arial" panose="020B0604020202020204" pitchFamily="34" charset="0"/>
                <a:ea typeface="微软雅黑" panose="020B0503020204020204" pitchFamily="34" charset="-122"/>
              </a:rPr>
              <a:t>以上不具备</a:t>
            </a:r>
            <a:r>
              <a:rPr lang="en-US" altLang="zh-CN" b="1" dirty="0">
                <a:solidFill>
                  <a:prstClr val="black"/>
                </a:solidFill>
                <a:latin typeface="Arial" panose="020B0604020202020204" pitchFamily="34" charset="0"/>
                <a:ea typeface="微软雅黑" panose="020B0503020204020204" pitchFamily="34" charset="-122"/>
              </a:rPr>
              <a:t>PET</a:t>
            </a:r>
            <a:r>
              <a:rPr lang="zh-CN" altLang="en-US" b="1" dirty="0">
                <a:solidFill>
                  <a:prstClr val="black"/>
                </a:solidFill>
                <a:latin typeface="Arial" panose="020B0604020202020204" pitchFamily="34" charset="0"/>
                <a:ea typeface="微软雅黑" panose="020B0503020204020204" pitchFamily="34" charset="-122"/>
              </a:rPr>
              <a:t>或</a:t>
            </a:r>
            <a:r>
              <a:rPr lang="en-US" altLang="zh-CN" b="1" dirty="0">
                <a:solidFill>
                  <a:prstClr val="black"/>
                </a:solidFill>
                <a:latin typeface="Arial" panose="020B0604020202020204" pitchFamily="34" charset="0"/>
                <a:ea typeface="微软雅黑" panose="020B0503020204020204" pitchFamily="34" charset="-122"/>
              </a:rPr>
              <a:t>SPECT</a:t>
            </a:r>
            <a:r>
              <a:rPr lang="zh-CN" altLang="en-US" b="1" dirty="0">
                <a:solidFill>
                  <a:prstClr val="black"/>
                </a:solidFill>
                <a:latin typeface="Arial" panose="020B0604020202020204" pitchFamily="34" charset="0"/>
                <a:ea typeface="微软雅黑" panose="020B0503020204020204" pitchFamily="34" charset="-122"/>
              </a:rPr>
              <a:t>检测能力。</a:t>
            </a:r>
          </a:p>
        </p:txBody>
      </p:sp>
      <p:sp>
        <p:nvSpPr>
          <p:cNvPr id="19" name="文本框 18">
            <a:extLst>
              <a:ext uri="{FF2B5EF4-FFF2-40B4-BE49-F238E27FC236}">
                <a16:creationId xmlns:a16="http://schemas.microsoft.com/office/drawing/2014/main" id="{A9BD57A4-3CC7-E441-6846-1B0FFE847BD7}"/>
              </a:ext>
            </a:extLst>
          </p:cNvPr>
          <p:cNvSpPr txBox="1"/>
          <p:nvPr/>
        </p:nvSpPr>
        <p:spPr>
          <a:xfrm>
            <a:off x="875927" y="4712665"/>
            <a:ext cx="5506461" cy="923330"/>
          </a:xfrm>
          <a:prstGeom prst="rect">
            <a:avLst/>
          </a:prstGeom>
          <a:noFill/>
        </p:spPr>
        <p:txBody>
          <a:bodyPr wrap="square" rtlCol="0">
            <a:spAutoFit/>
          </a:bodyPr>
          <a:lstStyle/>
          <a:p>
            <a:pPr defTabSz="457175"/>
            <a:r>
              <a:rPr lang="en-US" altLang="zh-CN" b="1" dirty="0">
                <a:solidFill>
                  <a:prstClr val="black"/>
                </a:solidFill>
                <a:latin typeface="Arial" panose="020B0604020202020204" pitchFamily="34" charset="0"/>
                <a:ea typeface="微软雅黑" panose="020B0503020204020204" pitchFamily="34" charset="-122"/>
              </a:rPr>
              <a:t>PET</a:t>
            </a:r>
            <a:r>
              <a:rPr lang="zh-CN" altLang="en-US" b="1" dirty="0">
                <a:solidFill>
                  <a:prstClr val="black"/>
                </a:solidFill>
                <a:latin typeface="Arial" panose="020B0604020202020204" pitchFamily="34" charset="0"/>
                <a:ea typeface="微软雅黑" panose="020B0503020204020204" pitchFamily="34" charset="-122"/>
              </a:rPr>
              <a:t>和</a:t>
            </a:r>
            <a:r>
              <a:rPr lang="en-US" altLang="zh-CN" b="1" dirty="0">
                <a:solidFill>
                  <a:prstClr val="black"/>
                </a:solidFill>
                <a:latin typeface="Arial" panose="020B0604020202020204" pitchFamily="34" charset="0"/>
                <a:ea typeface="微软雅黑" panose="020B0503020204020204" pitchFamily="34" charset="-122"/>
              </a:rPr>
              <a:t>SPECT</a:t>
            </a:r>
            <a:r>
              <a:rPr lang="zh-CN" altLang="en-US" b="1" dirty="0">
                <a:solidFill>
                  <a:prstClr val="black"/>
                </a:solidFill>
                <a:latin typeface="Arial" panose="020B0604020202020204" pitchFamily="34" charset="0"/>
                <a:ea typeface="微软雅黑" panose="020B0503020204020204" pitchFamily="34" charset="-122"/>
              </a:rPr>
              <a:t>设备人均保有量</a:t>
            </a:r>
            <a:endParaRPr lang="en-US" altLang="zh-CN" b="1" dirty="0">
              <a:solidFill>
                <a:prstClr val="black"/>
              </a:solidFill>
              <a:latin typeface="Arial" panose="020B0604020202020204" pitchFamily="34" charset="0"/>
              <a:ea typeface="微软雅黑" panose="020B0503020204020204" pitchFamily="34" charset="-122"/>
            </a:endParaRPr>
          </a:p>
          <a:p>
            <a:pPr defTabSz="457175"/>
            <a:r>
              <a:rPr lang="zh-CN" altLang="en-US" b="1" dirty="0">
                <a:solidFill>
                  <a:prstClr val="black"/>
                </a:solidFill>
                <a:latin typeface="Arial" panose="020B0604020202020204" pitchFamily="34" charset="0"/>
                <a:ea typeface="微软雅黑" panose="020B0503020204020204" pitchFamily="34" charset="-122"/>
              </a:rPr>
              <a:t>我国：</a:t>
            </a:r>
            <a:r>
              <a:rPr lang="en-US" altLang="zh-CN" b="1" dirty="0">
                <a:solidFill>
                  <a:srgbClr val="FF0000"/>
                </a:solidFill>
                <a:latin typeface="Arial" panose="020B0604020202020204" pitchFamily="34" charset="0"/>
                <a:ea typeface="微软雅黑" panose="020B0503020204020204" pitchFamily="34" charset="-122"/>
              </a:rPr>
              <a:t>0.55</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0.74</a:t>
            </a:r>
            <a:r>
              <a:rPr lang="zh-CN" altLang="en-US" b="1" dirty="0">
                <a:solidFill>
                  <a:srgbClr val="FF0000"/>
                </a:solidFill>
                <a:latin typeface="Arial" panose="020B0604020202020204" pitchFamily="34" charset="0"/>
                <a:ea typeface="微软雅黑" panose="020B0503020204020204" pitchFamily="34" charset="-122"/>
              </a:rPr>
              <a:t>台</a:t>
            </a:r>
            <a:r>
              <a:rPr lang="en-US" altLang="zh-CN" b="1" dirty="0">
                <a:solidFill>
                  <a:srgbClr val="FF0000"/>
                </a:solidFill>
                <a:latin typeface="Arial" panose="020B0604020202020204" pitchFamily="34" charset="0"/>
                <a:ea typeface="微软雅黑" panose="020B0503020204020204" pitchFamily="34" charset="-122"/>
              </a:rPr>
              <a:t>/</a:t>
            </a:r>
            <a:r>
              <a:rPr lang="zh-CN" altLang="en-US" b="1" dirty="0">
                <a:solidFill>
                  <a:srgbClr val="FF0000"/>
                </a:solidFill>
                <a:latin typeface="Arial" panose="020B0604020202020204" pitchFamily="34" charset="0"/>
                <a:ea typeface="微软雅黑" panose="020B0503020204020204" pitchFamily="34" charset="-122"/>
              </a:rPr>
              <a:t>百万人</a:t>
            </a:r>
            <a:endParaRPr lang="en-US" altLang="zh-CN" b="1" dirty="0">
              <a:solidFill>
                <a:prstClr val="black"/>
              </a:solidFill>
              <a:latin typeface="Arial" panose="020B0604020202020204" pitchFamily="34" charset="0"/>
              <a:ea typeface="微软雅黑" panose="020B0503020204020204" pitchFamily="34" charset="-122"/>
            </a:endParaRPr>
          </a:p>
          <a:p>
            <a:pPr defTabSz="457175"/>
            <a:r>
              <a:rPr lang="zh-CN" altLang="en-US" b="1" dirty="0">
                <a:solidFill>
                  <a:prstClr val="black"/>
                </a:solidFill>
                <a:latin typeface="Arial" panose="020B0604020202020204" pitchFamily="34" charset="0"/>
                <a:ea typeface="微软雅黑" panose="020B0503020204020204" pitchFamily="34" charset="-122"/>
              </a:rPr>
              <a:t>美国：</a:t>
            </a:r>
            <a:r>
              <a:rPr lang="en-US" altLang="zh-CN" b="1" dirty="0">
                <a:solidFill>
                  <a:srgbClr val="FF0000"/>
                </a:solidFill>
                <a:latin typeface="Arial" panose="020B0604020202020204" pitchFamily="34" charset="0"/>
                <a:ea typeface="微软雅黑" panose="020B0503020204020204" pitchFamily="34" charset="-122"/>
              </a:rPr>
              <a:t>5.41</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48.37</a:t>
            </a:r>
            <a:r>
              <a:rPr lang="zh-CN" altLang="en-US" b="1" dirty="0">
                <a:solidFill>
                  <a:srgbClr val="FF0000"/>
                </a:solidFill>
                <a:latin typeface="Arial" panose="020B0604020202020204" pitchFamily="34" charset="0"/>
                <a:ea typeface="微软雅黑" panose="020B0503020204020204" pitchFamily="34" charset="-122"/>
              </a:rPr>
              <a:t>台</a:t>
            </a:r>
            <a:r>
              <a:rPr lang="en-US" altLang="zh-CN" b="1" dirty="0">
                <a:solidFill>
                  <a:srgbClr val="FF0000"/>
                </a:solidFill>
                <a:latin typeface="Arial" panose="020B0604020202020204" pitchFamily="34" charset="0"/>
                <a:ea typeface="微软雅黑" panose="020B0503020204020204" pitchFamily="34" charset="-122"/>
              </a:rPr>
              <a:t>/</a:t>
            </a:r>
            <a:r>
              <a:rPr lang="zh-CN" altLang="en-US" b="1" dirty="0">
                <a:solidFill>
                  <a:srgbClr val="FF0000"/>
                </a:solidFill>
                <a:latin typeface="Arial" panose="020B0604020202020204" pitchFamily="34" charset="0"/>
                <a:ea typeface="微软雅黑" panose="020B0503020204020204" pitchFamily="34" charset="-122"/>
              </a:rPr>
              <a:t>百万人</a:t>
            </a:r>
            <a:endParaRPr lang="zh-CN" altLang="en-US" b="1" dirty="0">
              <a:solidFill>
                <a:prstClr val="black"/>
              </a:solidFill>
              <a:latin typeface="Arial" panose="020B0604020202020204" pitchFamily="34" charset="0"/>
              <a:ea typeface="微软雅黑" panose="020B0503020204020204" pitchFamily="34" charset="-122"/>
            </a:endParaRPr>
          </a:p>
        </p:txBody>
      </p:sp>
      <p:sp>
        <p:nvSpPr>
          <p:cNvPr id="20" name="文本框 19">
            <a:extLst>
              <a:ext uri="{FF2B5EF4-FFF2-40B4-BE49-F238E27FC236}">
                <a16:creationId xmlns:a16="http://schemas.microsoft.com/office/drawing/2014/main" id="{0C40267F-126A-C964-5520-F09F9B413C29}"/>
              </a:ext>
            </a:extLst>
          </p:cNvPr>
          <p:cNvSpPr txBox="1"/>
          <p:nvPr/>
        </p:nvSpPr>
        <p:spPr>
          <a:xfrm>
            <a:off x="2221554" y="6276826"/>
            <a:ext cx="7824969" cy="369332"/>
          </a:xfrm>
          <a:prstGeom prst="rect">
            <a:avLst/>
          </a:prstGeom>
          <a:noFill/>
        </p:spPr>
        <p:txBody>
          <a:bodyPr wrap="square">
            <a:spAutoFit/>
          </a:bodyPr>
          <a:lstStyle/>
          <a:p>
            <a:pPr algn="ctr" defTabSz="457175"/>
            <a:r>
              <a:rPr lang="zh-CN" altLang="en-US" b="1" dirty="0">
                <a:solidFill>
                  <a:srgbClr val="2F5597"/>
                </a:solidFill>
                <a:latin typeface="Arial" panose="020B0604020202020204" pitchFamily="34" charset="0"/>
                <a:ea typeface="微软雅黑" panose="020B0503020204020204" pitchFamily="34" charset="-122"/>
              </a:rPr>
              <a:t>严重制约了我国重大疾病的诊疗能力</a:t>
            </a:r>
          </a:p>
        </p:txBody>
      </p:sp>
      <p:cxnSp>
        <p:nvCxnSpPr>
          <p:cNvPr id="23" name="直接连接符 22">
            <a:extLst>
              <a:ext uri="{FF2B5EF4-FFF2-40B4-BE49-F238E27FC236}">
                <a16:creationId xmlns:a16="http://schemas.microsoft.com/office/drawing/2014/main" id="{2D6C765F-E9F6-E807-1662-5943E9EB5998}"/>
              </a:ext>
            </a:extLst>
          </p:cNvPr>
          <p:cNvCxnSpPr/>
          <p:nvPr>
            <p:custDataLst>
              <p:tags r:id="rId2"/>
            </p:custDataLst>
          </p:nvPr>
        </p:nvCxnSpPr>
        <p:spPr>
          <a:xfrm>
            <a:off x="352" y="816376"/>
            <a:ext cx="12797720" cy="10390"/>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25" name="矩形 24">
            <a:extLst>
              <a:ext uri="{FF2B5EF4-FFF2-40B4-BE49-F238E27FC236}">
                <a16:creationId xmlns:a16="http://schemas.microsoft.com/office/drawing/2014/main" id="{31847206-3316-6DB5-946C-6E3F30217D3A}"/>
              </a:ext>
            </a:extLst>
          </p:cNvPr>
          <p:cNvSpPr/>
          <p:nvPr/>
        </p:nvSpPr>
        <p:spPr>
          <a:xfrm>
            <a:off x="1222640" y="5918612"/>
            <a:ext cx="3063659" cy="369332"/>
          </a:xfrm>
          <a:prstGeom prst="rect">
            <a:avLst/>
          </a:prstGeom>
        </p:spPr>
        <p:txBody>
          <a:bodyPr wrap="none">
            <a:spAutoFit/>
          </a:bodyPr>
          <a:lstStyle/>
          <a:p>
            <a:pPr defTabSz="959846"/>
            <a:r>
              <a:rPr lang="zh-CN" altLang="en-US" b="1" dirty="0">
                <a:solidFill>
                  <a:srgbClr val="2F5597"/>
                </a:solidFill>
                <a:latin typeface="Arial" panose="020B0604020202020204" pitchFamily="34" charset="0"/>
                <a:ea typeface="微软雅黑" panose="020B0503020204020204" pitchFamily="34" charset="-122"/>
              </a:rPr>
              <a:t>中美之间差距为</a:t>
            </a:r>
            <a:r>
              <a:rPr lang="en-US" altLang="zh-CN" b="1" dirty="0">
                <a:solidFill>
                  <a:srgbClr val="2F5597"/>
                </a:solidFill>
                <a:latin typeface="Arial" panose="020B0604020202020204" pitchFamily="34" charset="0"/>
                <a:ea typeface="微软雅黑" panose="020B0503020204020204" pitchFamily="34" charset="-122"/>
              </a:rPr>
              <a:t>10</a:t>
            </a:r>
            <a:r>
              <a:rPr lang="zh-CN" altLang="en-US" b="1" dirty="0">
                <a:solidFill>
                  <a:srgbClr val="2F5597"/>
                </a:solidFill>
                <a:latin typeface="Arial" panose="020B0604020202020204" pitchFamily="34" charset="0"/>
                <a:ea typeface="微软雅黑" panose="020B0503020204020204" pitchFamily="34" charset="-122"/>
              </a:rPr>
              <a:t>倍和</a:t>
            </a:r>
            <a:r>
              <a:rPr lang="en-US" altLang="zh-CN" b="1" dirty="0">
                <a:solidFill>
                  <a:srgbClr val="2F5597"/>
                </a:solidFill>
                <a:latin typeface="Arial" panose="020B0604020202020204" pitchFamily="34" charset="0"/>
                <a:ea typeface="微软雅黑" panose="020B0503020204020204" pitchFamily="34" charset="-122"/>
              </a:rPr>
              <a:t>65</a:t>
            </a:r>
            <a:r>
              <a:rPr lang="zh-CN" altLang="en-US" b="1" dirty="0">
                <a:solidFill>
                  <a:srgbClr val="2F5597"/>
                </a:solidFill>
                <a:latin typeface="Arial" panose="020B0604020202020204" pitchFamily="34" charset="0"/>
                <a:ea typeface="微软雅黑" panose="020B0503020204020204" pitchFamily="34" charset="-122"/>
              </a:rPr>
              <a:t>倍</a:t>
            </a:r>
          </a:p>
        </p:txBody>
      </p:sp>
      <p:sp>
        <p:nvSpPr>
          <p:cNvPr id="26" name="矩形 25">
            <a:extLst>
              <a:ext uri="{FF2B5EF4-FFF2-40B4-BE49-F238E27FC236}">
                <a16:creationId xmlns:a16="http://schemas.microsoft.com/office/drawing/2014/main" id="{44FDF6AD-92AE-4C5B-88CC-1146F72695FB}"/>
              </a:ext>
            </a:extLst>
          </p:cNvPr>
          <p:cNvSpPr/>
          <p:nvPr/>
        </p:nvSpPr>
        <p:spPr>
          <a:xfrm>
            <a:off x="7308745" y="5918612"/>
            <a:ext cx="2954655" cy="369332"/>
          </a:xfrm>
          <a:prstGeom prst="rect">
            <a:avLst/>
          </a:prstGeom>
        </p:spPr>
        <p:txBody>
          <a:bodyPr wrap="none">
            <a:spAutoFit/>
          </a:bodyPr>
          <a:lstStyle/>
          <a:p>
            <a:pPr defTabSz="959846"/>
            <a:r>
              <a:rPr lang="zh-CN" altLang="en-US" b="1" dirty="0">
                <a:solidFill>
                  <a:srgbClr val="FF0000"/>
                </a:solidFill>
                <a:latin typeface="Arial" panose="020B0604020202020204" pitchFamily="34" charset="0"/>
                <a:ea typeface="微软雅黑" panose="020B0503020204020204" pitchFamily="34" charset="-122"/>
              </a:rPr>
              <a:t>核医学资源缺乏</a:t>
            </a:r>
            <a:r>
              <a:rPr lang="zh-CN" altLang="en-US" b="1" dirty="0">
                <a:solidFill>
                  <a:srgbClr val="2F5597"/>
                </a:solidFill>
                <a:latin typeface="Arial" panose="020B0604020202020204" pitchFamily="34" charset="0"/>
                <a:ea typeface="微软雅黑" panose="020B0503020204020204" pitchFamily="34" charset="-122"/>
              </a:rPr>
              <a:t>且</a:t>
            </a:r>
            <a:r>
              <a:rPr lang="zh-CN" altLang="en-US" b="1" dirty="0">
                <a:solidFill>
                  <a:srgbClr val="FF0000"/>
                </a:solidFill>
                <a:latin typeface="Arial" panose="020B0604020202020204" pitchFamily="34" charset="0"/>
                <a:ea typeface="微软雅黑" panose="020B0503020204020204" pitchFamily="34" charset="-122"/>
              </a:rPr>
              <a:t>分布不均</a:t>
            </a:r>
            <a:endParaRPr lang="zh-CN" altLang="en-US" b="1" dirty="0">
              <a:solidFill>
                <a:srgbClr val="2F5597"/>
              </a:solidFill>
              <a:latin typeface="Arial" panose="020B0604020202020204" pitchFamily="34" charset="0"/>
              <a:ea typeface="微软雅黑" panose="020B0503020204020204" pitchFamily="34" charset="-122"/>
            </a:endParaRPr>
          </a:p>
        </p:txBody>
      </p:sp>
      <p:sp>
        <p:nvSpPr>
          <p:cNvPr id="27" name="箭头: 右 26">
            <a:extLst>
              <a:ext uri="{FF2B5EF4-FFF2-40B4-BE49-F238E27FC236}">
                <a16:creationId xmlns:a16="http://schemas.microsoft.com/office/drawing/2014/main" id="{5AAAB994-6AFB-F6E9-297B-168EF61E5C72}"/>
              </a:ext>
            </a:extLst>
          </p:cNvPr>
          <p:cNvSpPr/>
          <p:nvPr/>
        </p:nvSpPr>
        <p:spPr>
          <a:xfrm rot="5400000">
            <a:off x="2278587" y="5638552"/>
            <a:ext cx="188552" cy="3026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75">
              <a:defRPr/>
            </a:pPr>
            <a:endParaRPr lang="zh-CN" altLang="en-US">
              <a:solidFill>
                <a:prstClr val="white"/>
              </a:solidFill>
              <a:latin typeface="Arial" panose="020B0604020202020204" pitchFamily="34" charset="0"/>
              <a:ea typeface="微软雅黑" panose="020B0503020204020204" pitchFamily="34" charset="-122"/>
            </a:endParaRPr>
          </a:p>
        </p:txBody>
      </p:sp>
      <p:sp>
        <p:nvSpPr>
          <p:cNvPr id="28" name="箭头: 右 27">
            <a:extLst>
              <a:ext uri="{FF2B5EF4-FFF2-40B4-BE49-F238E27FC236}">
                <a16:creationId xmlns:a16="http://schemas.microsoft.com/office/drawing/2014/main" id="{727960AA-1DC0-0F83-5989-44D610DF7E42}"/>
              </a:ext>
            </a:extLst>
          </p:cNvPr>
          <p:cNvSpPr/>
          <p:nvPr/>
        </p:nvSpPr>
        <p:spPr>
          <a:xfrm rot="5400000">
            <a:off x="8727013" y="5665795"/>
            <a:ext cx="188552" cy="3026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75">
              <a:defRPr/>
            </a:pPr>
            <a:endParaRPr lang="zh-CN" altLang="en-US">
              <a:solidFill>
                <a:prstClr val="white"/>
              </a:solidFill>
              <a:latin typeface="Arial" panose="020B0604020202020204" pitchFamily="34" charset="0"/>
              <a:ea typeface="微软雅黑" panose="020B0503020204020204" pitchFamily="34" charset="-122"/>
            </a:endParaRPr>
          </a:p>
        </p:txBody>
      </p:sp>
      <p:sp>
        <p:nvSpPr>
          <p:cNvPr id="29" name="箭头: 右 28">
            <a:extLst>
              <a:ext uri="{FF2B5EF4-FFF2-40B4-BE49-F238E27FC236}">
                <a16:creationId xmlns:a16="http://schemas.microsoft.com/office/drawing/2014/main" id="{F5384340-1B65-92A9-3B72-7C789E9378F0}"/>
              </a:ext>
            </a:extLst>
          </p:cNvPr>
          <p:cNvSpPr/>
          <p:nvPr/>
        </p:nvSpPr>
        <p:spPr>
          <a:xfrm rot="5400000">
            <a:off x="3296678" y="6247781"/>
            <a:ext cx="167824" cy="2818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75">
              <a:defRPr/>
            </a:pPr>
            <a:endParaRPr lang="zh-CN" altLang="en-US">
              <a:solidFill>
                <a:prstClr val="white"/>
              </a:solidFill>
              <a:latin typeface="Arial" panose="020B0604020202020204" pitchFamily="34" charset="0"/>
              <a:ea typeface="微软雅黑" panose="020B0503020204020204" pitchFamily="34" charset="-122"/>
            </a:endParaRPr>
          </a:p>
        </p:txBody>
      </p:sp>
      <p:sp>
        <p:nvSpPr>
          <p:cNvPr id="30" name="箭头: 右 29">
            <a:extLst>
              <a:ext uri="{FF2B5EF4-FFF2-40B4-BE49-F238E27FC236}">
                <a16:creationId xmlns:a16="http://schemas.microsoft.com/office/drawing/2014/main" id="{D1F5A721-5119-EF44-2880-EC0214A1EB44}"/>
              </a:ext>
            </a:extLst>
          </p:cNvPr>
          <p:cNvSpPr/>
          <p:nvPr/>
        </p:nvSpPr>
        <p:spPr>
          <a:xfrm rot="5400000">
            <a:off x="8075234" y="6264897"/>
            <a:ext cx="167824" cy="2818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75">
              <a:defRPr/>
            </a:pPr>
            <a:endParaRPr lang="zh-CN" altLang="en-US">
              <a:solidFill>
                <a:prstClr val="white"/>
              </a:solidFill>
              <a:latin typeface="Arial" panose="020B0604020202020204" pitchFamily="34" charset="0"/>
              <a:ea typeface="微软雅黑" panose="020B0503020204020204" pitchFamily="34" charset="-122"/>
            </a:endParaRPr>
          </a:p>
        </p:txBody>
      </p:sp>
      <p:graphicFrame>
        <p:nvGraphicFramePr>
          <p:cNvPr id="31" name="图表 30">
            <a:extLst>
              <a:ext uri="{FF2B5EF4-FFF2-40B4-BE49-F238E27FC236}">
                <a16:creationId xmlns:a16="http://schemas.microsoft.com/office/drawing/2014/main" id="{672F4C23-0209-3EB4-B607-C8616655D840}"/>
              </a:ext>
            </a:extLst>
          </p:cNvPr>
          <p:cNvGraphicFramePr>
            <a:graphicFrameLocks/>
          </p:cNvGraphicFramePr>
          <p:nvPr>
            <p:extLst>
              <p:ext uri="{D42A27DB-BD31-4B8C-83A1-F6EECF244321}">
                <p14:modId xmlns:p14="http://schemas.microsoft.com/office/powerpoint/2010/main" val="4212606939"/>
              </p:ext>
            </p:extLst>
          </p:nvPr>
        </p:nvGraphicFramePr>
        <p:xfrm>
          <a:off x="6399212" y="893574"/>
          <a:ext cx="5770180" cy="3776716"/>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0654D-6A79-D760-335D-4347C83ADD42}"/>
            </a:ext>
          </a:extLst>
        </p:cNvPr>
        <p:cNvGrpSpPr/>
        <p:nvPr/>
      </p:nvGrpSpPr>
      <p:grpSpPr>
        <a:xfrm>
          <a:off x="0" y="0"/>
          <a:ext cx="0" cy="0"/>
          <a:chOff x="0" y="0"/>
          <a:chExt cx="0" cy="0"/>
        </a:xfrm>
      </p:grpSpPr>
      <p:sp>
        <p:nvSpPr>
          <p:cNvPr id="51" name="矩形 50">
            <a:extLst>
              <a:ext uri="{FF2B5EF4-FFF2-40B4-BE49-F238E27FC236}">
                <a16:creationId xmlns:a16="http://schemas.microsoft.com/office/drawing/2014/main" id="{9371C0BC-7035-6921-0D85-A0A61783A25E}"/>
              </a:ext>
            </a:extLst>
          </p:cNvPr>
          <p:cNvSpPr/>
          <p:nvPr>
            <p:custDataLst>
              <p:tags r:id="rId1"/>
            </p:custDataLst>
          </p:nvPr>
        </p:nvSpPr>
        <p:spPr>
          <a:xfrm>
            <a:off x="1" y="792385"/>
            <a:ext cx="12192000" cy="103279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accent5">
                  <a:lumMod val="20000"/>
                  <a:lumOff val="80000"/>
                </a:schemeClr>
              </a:solidFill>
              <a:latin typeface="Arial" panose="020B0604020202020204" pitchFamily="34" charset="0"/>
              <a:ea typeface="微软雅黑" panose="020B0503020204020204" pitchFamily="34" charset="-122"/>
            </a:endParaRPr>
          </a:p>
        </p:txBody>
      </p:sp>
      <p:sp>
        <p:nvSpPr>
          <p:cNvPr id="2" name="灯片编号占位符 1">
            <a:extLst>
              <a:ext uri="{FF2B5EF4-FFF2-40B4-BE49-F238E27FC236}">
                <a16:creationId xmlns:a16="http://schemas.microsoft.com/office/drawing/2014/main" id="{F9579344-3C92-1ABF-6D1C-A9850DE220A8}"/>
              </a:ext>
            </a:extLst>
          </p:cNvPr>
          <p:cNvSpPr>
            <a:spLocks noGrp="1"/>
          </p:cNvSpPr>
          <p:nvPr>
            <p:ph type="sldNum" sz="quarter" idx="12"/>
          </p:nvPr>
        </p:nvSpPr>
        <p:spPr/>
        <p:txBody>
          <a:bodyPr/>
          <a:lstStyle/>
          <a:p>
            <a:pPr marL="0" marR="0" lvl="0" indent="0" algn="r" defTabSz="435529"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noProof="0">
                <a:ln>
                  <a:noFill/>
                </a:ln>
                <a:solidFill>
                  <a:prstClr val="black">
                    <a:tint val="75000"/>
                  </a:prstClr>
                </a:solidFill>
                <a:effectLst/>
                <a:uLnTx/>
                <a:uFillTx/>
                <a:latin typeface="Arial" panose="020B0604020202020204" pitchFamily="34" charset="0"/>
                <a:cs typeface="+mn-cs"/>
              </a:rPr>
              <a:pPr marL="0" marR="0" lvl="0" indent="0" algn="r" defTabSz="435529"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noProof="0" dirty="0">
              <a:ln>
                <a:noFill/>
              </a:ln>
              <a:solidFill>
                <a:prstClr val="black">
                  <a:tint val="75000"/>
                </a:prstClr>
              </a:solidFill>
              <a:effectLst/>
              <a:uLnTx/>
              <a:uFillTx/>
              <a:latin typeface="Arial" panose="020B0604020202020204" pitchFamily="34" charset="0"/>
              <a:cs typeface="+mn-cs"/>
            </a:endParaRPr>
          </a:p>
        </p:txBody>
      </p:sp>
      <p:cxnSp>
        <p:nvCxnSpPr>
          <p:cNvPr id="4" name="直接连接符 3">
            <a:extLst>
              <a:ext uri="{FF2B5EF4-FFF2-40B4-BE49-F238E27FC236}">
                <a16:creationId xmlns:a16="http://schemas.microsoft.com/office/drawing/2014/main" id="{3ADC1C1A-03AB-AF7D-D515-12864797056E}"/>
              </a:ext>
            </a:extLst>
          </p:cNvPr>
          <p:cNvCxnSpPr/>
          <p:nvPr>
            <p:custDataLst>
              <p:tags r:id="rId2"/>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6" name="文本框 5">
            <a:extLst>
              <a:ext uri="{FF2B5EF4-FFF2-40B4-BE49-F238E27FC236}">
                <a16:creationId xmlns:a16="http://schemas.microsoft.com/office/drawing/2014/main" id="{84922CCF-3C8F-1880-A099-F6D9BADAD8D5}"/>
              </a:ext>
            </a:extLst>
          </p:cNvPr>
          <p:cNvSpPr txBox="1"/>
          <p:nvPr>
            <p:custDataLst>
              <p:tags r:id="rId3"/>
            </p:custDataLst>
          </p:nvPr>
        </p:nvSpPr>
        <p:spPr>
          <a:xfrm>
            <a:off x="168" y="128238"/>
            <a:ext cx="12192269" cy="523220"/>
          </a:xfrm>
          <a:prstGeom prst="rect">
            <a:avLst/>
          </a:prstGeom>
          <a:noFill/>
        </p:spPr>
        <p:txBody>
          <a:bodyPr wrap="square" rtlCol="0">
            <a:spAutoFit/>
          </a:bodyPr>
          <a:lstStyle/>
          <a:p>
            <a:pPr algn="ctr"/>
            <a:r>
              <a:rPr lang="zh-CN" altLang="en-US" sz="2800" b="1" dirty="0">
                <a:solidFill>
                  <a:srgbClr val="002060"/>
                </a:solidFill>
                <a:latin typeface="Arial" panose="020B0604020202020204" pitchFamily="34" charset="0"/>
                <a:ea typeface="微软雅黑" panose="020B0503020204020204" pitchFamily="34" charset="-122"/>
              </a:rPr>
              <a:t>研究背景：政策环境支持、市场规模巨大</a:t>
            </a:r>
          </a:p>
        </p:txBody>
      </p:sp>
      <p:sp>
        <p:nvSpPr>
          <p:cNvPr id="36" name="矩形 35">
            <a:extLst>
              <a:ext uri="{FF2B5EF4-FFF2-40B4-BE49-F238E27FC236}">
                <a16:creationId xmlns:a16="http://schemas.microsoft.com/office/drawing/2014/main" id="{8AD115C8-0751-7B62-0EEF-084E7563514B}"/>
              </a:ext>
            </a:extLst>
          </p:cNvPr>
          <p:cNvSpPr/>
          <p:nvPr/>
        </p:nvSpPr>
        <p:spPr>
          <a:xfrm>
            <a:off x="5648558" y="5950424"/>
            <a:ext cx="5784963" cy="830998"/>
          </a:xfrm>
          <a:prstGeom prst="rect">
            <a:avLst/>
          </a:prstGeom>
          <a:solidFill>
            <a:srgbClr val="DEEB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3954"/>
            <a:endParaRPr lang="zh-CN" altLang="en-US" sz="1400" dirty="0">
              <a:solidFill>
                <a:prstClr val="white"/>
              </a:solidFill>
              <a:latin typeface="Arial" panose="020B0604020202020204" pitchFamily="34" charset="0"/>
              <a:ea typeface="微软雅黑" panose="020B0503020204020204" pitchFamily="34" charset="-122"/>
            </a:endParaRPr>
          </a:p>
        </p:txBody>
      </p:sp>
      <p:sp>
        <p:nvSpPr>
          <p:cNvPr id="37" name="圆角矩形 30">
            <a:extLst>
              <a:ext uri="{FF2B5EF4-FFF2-40B4-BE49-F238E27FC236}">
                <a16:creationId xmlns:a16="http://schemas.microsoft.com/office/drawing/2014/main" id="{32D2DB99-E9E0-CF65-8E4F-B46B5BA32F8D}"/>
              </a:ext>
            </a:extLst>
          </p:cNvPr>
          <p:cNvSpPr/>
          <p:nvPr>
            <p:custDataLst>
              <p:tags r:id="rId4"/>
            </p:custDataLst>
          </p:nvPr>
        </p:nvSpPr>
        <p:spPr>
          <a:xfrm>
            <a:off x="154305" y="875339"/>
            <a:ext cx="11860823" cy="829385"/>
          </a:xfrm>
          <a:prstGeom prst="roundRect">
            <a:avLst/>
          </a:prstGeom>
        </p:spPr>
        <p:style>
          <a:lnRef idx="2">
            <a:schemeClr val="accent1"/>
          </a:lnRef>
          <a:fillRef idx="0">
            <a:srgbClr val="FFFFFF"/>
          </a:fillRef>
          <a:effectRef idx="0">
            <a:srgbClr val="FFFFFF"/>
          </a:effectRef>
          <a:fontRef idx="minor">
            <a:schemeClr val="dk1"/>
          </a:fontRef>
        </p:style>
        <p:txBody>
          <a:bodyPr rtlCol="0" anchor="ctr"/>
          <a:lstStyle/>
          <a:p>
            <a:pPr algn="ctr"/>
            <a:endParaRPr lang="zh-CN" altLang="en-US">
              <a:latin typeface="Arial" panose="020B0604020202020204" pitchFamily="34" charset="0"/>
              <a:ea typeface="微软雅黑" panose="020B0503020204020204" pitchFamily="34" charset="-122"/>
            </a:endParaRPr>
          </a:p>
        </p:txBody>
      </p:sp>
      <p:pic>
        <p:nvPicPr>
          <p:cNvPr id="38" name="图片 37">
            <a:extLst>
              <a:ext uri="{FF2B5EF4-FFF2-40B4-BE49-F238E27FC236}">
                <a16:creationId xmlns:a16="http://schemas.microsoft.com/office/drawing/2014/main" id="{671E3109-8F74-6B1D-84C1-000793F55CD3}"/>
              </a:ext>
            </a:extLst>
          </p:cNvPr>
          <p:cNvPicPr>
            <a:picLocks noChangeAspect="1"/>
          </p:cNvPicPr>
          <p:nvPr/>
        </p:nvPicPr>
        <p:blipFill>
          <a:blip r:embed="rId7"/>
          <a:stretch>
            <a:fillRect/>
          </a:stretch>
        </p:blipFill>
        <p:spPr>
          <a:xfrm>
            <a:off x="331395" y="1940760"/>
            <a:ext cx="3576277" cy="4560619"/>
          </a:xfrm>
          <a:prstGeom prst="rect">
            <a:avLst/>
          </a:prstGeom>
        </p:spPr>
      </p:pic>
      <p:pic>
        <p:nvPicPr>
          <p:cNvPr id="39" name="图片 38">
            <a:extLst>
              <a:ext uri="{FF2B5EF4-FFF2-40B4-BE49-F238E27FC236}">
                <a16:creationId xmlns:a16="http://schemas.microsoft.com/office/drawing/2014/main" id="{B995036B-C939-77F6-4083-5427C065B6A5}"/>
              </a:ext>
            </a:extLst>
          </p:cNvPr>
          <p:cNvPicPr>
            <a:picLocks noChangeAspect="1"/>
          </p:cNvPicPr>
          <p:nvPr/>
        </p:nvPicPr>
        <p:blipFill>
          <a:blip r:embed="rId8"/>
          <a:stretch>
            <a:fillRect/>
          </a:stretch>
        </p:blipFill>
        <p:spPr>
          <a:xfrm>
            <a:off x="5156652" y="1908138"/>
            <a:ext cx="6716062" cy="581106"/>
          </a:xfrm>
          <a:prstGeom prst="rect">
            <a:avLst/>
          </a:prstGeom>
        </p:spPr>
      </p:pic>
      <p:pic>
        <p:nvPicPr>
          <p:cNvPr id="40" name="图片 39">
            <a:extLst>
              <a:ext uri="{FF2B5EF4-FFF2-40B4-BE49-F238E27FC236}">
                <a16:creationId xmlns:a16="http://schemas.microsoft.com/office/drawing/2014/main" id="{90068138-9488-918F-4908-4A87EC30CB39}"/>
              </a:ext>
            </a:extLst>
          </p:cNvPr>
          <p:cNvPicPr>
            <a:picLocks noChangeAspect="1"/>
          </p:cNvPicPr>
          <p:nvPr/>
        </p:nvPicPr>
        <p:blipFill>
          <a:blip r:embed="rId9"/>
          <a:stretch>
            <a:fillRect/>
          </a:stretch>
        </p:blipFill>
        <p:spPr>
          <a:xfrm>
            <a:off x="5256678" y="2429882"/>
            <a:ext cx="6516009" cy="943107"/>
          </a:xfrm>
          <a:prstGeom prst="rect">
            <a:avLst/>
          </a:prstGeom>
        </p:spPr>
      </p:pic>
      <p:pic>
        <p:nvPicPr>
          <p:cNvPr id="41" name="图片 40">
            <a:extLst>
              <a:ext uri="{FF2B5EF4-FFF2-40B4-BE49-F238E27FC236}">
                <a16:creationId xmlns:a16="http://schemas.microsoft.com/office/drawing/2014/main" id="{AB9794C1-525C-8AA3-F6E5-B2659949BB07}"/>
              </a:ext>
            </a:extLst>
          </p:cNvPr>
          <p:cNvPicPr>
            <a:picLocks noChangeAspect="1"/>
          </p:cNvPicPr>
          <p:nvPr/>
        </p:nvPicPr>
        <p:blipFill>
          <a:blip r:embed="rId10"/>
          <a:stretch>
            <a:fillRect/>
          </a:stretch>
        </p:blipFill>
        <p:spPr>
          <a:xfrm>
            <a:off x="5179063" y="3538897"/>
            <a:ext cx="6836065" cy="711672"/>
          </a:xfrm>
          <a:prstGeom prst="rect">
            <a:avLst/>
          </a:prstGeom>
        </p:spPr>
      </p:pic>
      <p:pic>
        <p:nvPicPr>
          <p:cNvPr id="42" name="图片 41">
            <a:extLst>
              <a:ext uri="{FF2B5EF4-FFF2-40B4-BE49-F238E27FC236}">
                <a16:creationId xmlns:a16="http://schemas.microsoft.com/office/drawing/2014/main" id="{320F8452-E782-3508-1B01-69D3A92E3E05}"/>
              </a:ext>
            </a:extLst>
          </p:cNvPr>
          <p:cNvPicPr>
            <a:picLocks noChangeAspect="1"/>
          </p:cNvPicPr>
          <p:nvPr/>
        </p:nvPicPr>
        <p:blipFill>
          <a:blip r:embed="rId11"/>
          <a:stretch>
            <a:fillRect/>
          </a:stretch>
        </p:blipFill>
        <p:spPr>
          <a:xfrm>
            <a:off x="5212509" y="4250569"/>
            <a:ext cx="6660205" cy="711672"/>
          </a:xfrm>
          <a:prstGeom prst="rect">
            <a:avLst/>
          </a:prstGeom>
        </p:spPr>
      </p:pic>
      <p:sp>
        <p:nvSpPr>
          <p:cNvPr id="43" name="文本框 42">
            <a:extLst>
              <a:ext uri="{FF2B5EF4-FFF2-40B4-BE49-F238E27FC236}">
                <a16:creationId xmlns:a16="http://schemas.microsoft.com/office/drawing/2014/main" id="{C4A57781-B670-05F0-0BF9-C6D3C95FDB56}"/>
              </a:ext>
            </a:extLst>
          </p:cNvPr>
          <p:cNvSpPr txBox="1"/>
          <p:nvPr/>
        </p:nvSpPr>
        <p:spPr>
          <a:xfrm>
            <a:off x="265209" y="923535"/>
            <a:ext cx="11607505" cy="830997"/>
          </a:xfrm>
          <a:prstGeom prst="rect">
            <a:avLst/>
          </a:prstGeom>
          <a:noFill/>
        </p:spPr>
        <p:txBody>
          <a:bodyPr wrap="square">
            <a:spAutoFit/>
          </a:bodyPr>
          <a:lstStyle/>
          <a:p>
            <a:pPr algn="ctr"/>
            <a:r>
              <a:rPr lang="zh-CN" altLang="zh-CN" sz="2400" dirty="0">
                <a:solidFill>
                  <a:srgbClr val="002060"/>
                </a:solidFill>
                <a:latin typeface="Arial" panose="020B0604020202020204" pitchFamily="34" charset="0"/>
                <a:ea typeface="微软雅黑" panose="020B0503020204020204" pitchFamily="34" charset="-122"/>
              </a:rPr>
              <a:t>国家八部委联合发布《</a:t>
            </a:r>
            <a:r>
              <a:rPr lang="zh-CN" altLang="zh-CN" sz="2400" b="1" dirty="0">
                <a:solidFill>
                  <a:srgbClr val="002060"/>
                </a:solidFill>
                <a:latin typeface="Arial" panose="020B0604020202020204" pitchFamily="34" charset="0"/>
                <a:ea typeface="微软雅黑" panose="020B0503020204020204" pitchFamily="34" charset="-122"/>
              </a:rPr>
              <a:t>医用同位素中长期发展规划</a:t>
            </a:r>
            <a:r>
              <a:rPr lang="en-US" altLang="zh-CN" sz="2400" b="1" dirty="0">
                <a:solidFill>
                  <a:srgbClr val="002060"/>
                </a:solidFill>
                <a:latin typeface="Arial" panose="020B0604020202020204" pitchFamily="34" charset="0"/>
                <a:ea typeface="微软雅黑" panose="020B0503020204020204" pitchFamily="34" charset="-122"/>
              </a:rPr>
              <a:t>(2021-2035</a:t>
            </a:r>
            <a:r>
              <a:rPr lang="zh-CN" altLang="zh-CN" sz="2400" b="1" dirty="0">
                <a:solidFill>
                  <a:srgbClr val="002060"/>
                </a:solidFill>
                <a:latin typeface="Arial" panose="020B0604020202020204" pitchFamily="34" charset="0"/>
                <a:ea typeface="微软雅黑" panose="020B0503020204020204" pitchFamily="34" charset="-122"/>
              </a:rPr>
              <a:t>年</a:t>
            </a:r>
            <a:r>
              <a:rPr lang="en-US" altLang="zh-CN" sz="2400" b="1" dirty="0">
                <a:solidFill>
                  <a:srgbClr val="002060"/>
                </a:solidFill>
                <a:latin typeface="Arial" panose="020B0604020202020204" pitchFamily="34" charset="0"/>
                <a:ea typeface="微软雅黑" panose="020B0503020204020204" pitchFamily="34" charset="-122"/>
              </a:rPr>
              <a:t>)</a:t>
            </a:r>
            <a:r>
              <a:rPr lang="zh-CN" altLang="zh-CN" sz="2400" dirty="0">
                <a:solidFill>
                  <a:srgbClr val="002060"/>
                </a:solidFill>
                <a:latin typeface="Arial" panose="020B0604020202020204" pitchFamily="34" charset="0"/>
                <a:ea typeface="微软雅黑" panose="020B0503020204020204" pitchFamily="34" charset="-122"/>
              </a:rPr>
              <a:t>》</a:t>
            </a:r>
            <a:r>
              <a:rPr lang="en-US" altLang="zh-CN" sz="2400" dirty="0">
                <a:solidFill>
                  <a:srgbClr val="002060"/>
                </a:solidFill>
                <a:latin typeface="Arial" panose="020B0604020202020204" pitchFamily="34" charset="0"/>
                <a:ea typeface="微软雅黑" panose="020B0503020204020204" pitchFamily="34" charset="-122"/>
              </a:rPr>
              <a:t>,</a:t>
            </a:r>
          </a:p>
          <a:p>
            <a:pPr algn="ctr"/>
            <a:r>
              <a:rPr lang="zh-CN" altLang="zh-CN" sz="2400" dirty="0">
                <a:solidFill>
                  <a:srgbClr val="002060"/>
                </a:solidFill>
                <a:latin typeface="Arial" panose="020B0604020202020204" pitchFamily="34" charset="0"/>
                <a:ea typeface="微软雅黑" panose="020B0503020204020204" pitchFamily="34" charset="-122"/>
              </a:rPr>
              <a:t>明确提出在全国</a:t>
            </a:r>
            <a:r>
              <a:rPr lang="zh-CN" altLang="en-US" sz="2400" dirty="0">
                <a:solidFill>
                  <a:srgbClr val="002060"/>
                </a:solidFill>
                <a:latin typeface="Arial" panose="020B0604020202020204" pitchFamily="34" charset="0"/>
                <a:ea typeface="微软雅黑" panose="020B0503020204020204" pitchFamily="34" charset="-122"/>
              </a:rPr>
              <a:t>范围内</a:t>
            </a:r>
            <a:r>
              <a:rPr lang="zh-CN" altLang="zh-CN" sz="2400" dirty="0">
                <a:solidFill>
                  <a:srgbClr val="002060"/>
                </a:solidFill>
                <a:latin typeface="Arial" panose="020B0604020202020204" pitchFamily="34" charset="0"/>
                <a:ea typeface="微软雅黑" panose="020B0503020204020204" pitchFamily="34" charset="-122"/>
              </a:rPr>
              <a:t>实现“</a:t>
            </a:r>
            <a:r>
              <a:rPr lang="zh-CN" altLang="zh-CN" sz="2400" b="1" dirty="0">
                <a:solidFill>
                  <a:srgbClr val="FF0000"/>
                </a:solidFill>
                <a:latin typeface="Arial" panose="020B0604020202020204" pitchFamily="34" charset="0"/>
                <a:ea typeface="微软雅黑" panose="020B0503020204020204" pitchFamily="34" charset="-122"/>
              </a:rPr>
              <a:t>一县一科</a:t>
            </a:r>
            <a:r>
              <a:rPr lang="zh-CN" altLang="en-US" sz="2400" b="1" dirty="0">
                <a:solidFill>
                  <a:srgbClr val="FF0000"/>
                </a:solidFill>
                <a:latin typeface="Arial" panose="020B0604020202020204" pitchFamily="34" charset="0"/>
                <a:ea typeface="微软雅黑" panose="020B0503020204020204" pitchFamily="34" charset="-122"/>
              </a:rPr>
              <a:t>（核医学科）</a:t>
            </a:r>
            <a:r>
              <a:rPr lang="zh-CN" altLang="zh-CN" sz="2400" dirty="0">
                <a:solidFill>
                  <a:srgbClr val="002060"/>
                </a:solidFill>
                <a:latin typeface="Arial" panose="020B0604020202020204" pitchFamily="34" charset="0"/>
                <a:ea typeface="微软雅黑" panose="020B0503020204020204" pitchFamily="34" charset="-122"/>
              </a:rPr>
              <a:t>”</a:t>
            </a:r>
            <a:endParaRPr lang="zh-CN" altLang="en-US" sz="2400" dirty="0">
              <a:solidFill>
                <a:srgbClr val="002060"/>
              </a:solidFill>
              <a:latin typeface="Arial" panose="020B0604020202020204" pitchFamily="34" charset="0"/>
              <a:ea typeface="微软雅黑" panose="020B0503020204020204" pitchFamily="34" charset="-122"/>
            </a:endParaRPr>
          </a:p>
        </p:txBody>
      </p:sp>
      <p:sp>
        <p:nvSpPr>
          <p:cNvPr id="44" name="文本框 43">
            <a:extLst>
              <a:ext uri="{FF2B5EF4-FFF2-40B4-BE49-F238E27FC236}">
                <a16:creationId xmlns:a16="http://schemas.microsoft.com/office/drawing/2014/main" id="{5289BB9A-D129-3A1B-00DC-013090E3DD93}"/>
              </a:ext>
            </a:extLst>
          </p:cNvPr>
          <p:cNvSpPr txBox="1"/>
          <p:nvPr/>
        </p:nvSpPr>
        <p:spPr>
          <a:xfrm>
            <a:off x="5525099" y="5981990"/>
            <a:ext cx="5797847" cy="830997"/>
          </a:xfrm>
          <a:prstGeom prst="rect">
            <a:avLst/>
          </a:prstGeom>
          <a:noFill/>
        </p:spPr>
        <p:txBody>
          <a:bodyPr wrap="square">
            <a:spAutoFit/>
          </a:bodyPr>
          <a:lstStyle/>
          <a:p>
            <a:pPr algn="ctr">
              <a:buNone/>
            </a:pPr>
            <a:r>
              <a:rPr lang="zh-CN" altLang="en-US" sz="2400" b="1" dirty="0">
                <a:solidFill>
                  <a:srgbClr val="002060"/>
                </a:solidFill>
                <a:latin typeface="Arial" panose="020B0604020202020204" pitchFamily="34" charset="0"/>
                <a:ea typeface="微软雅黑" panose="020B0503020204020204" pitchFamily="34" charset="-122"/>
              </a:rPr>
              <a:t>未来</a:t>
            </a:r>
            <a:r>
              <a:rPr lang="en-US" altLang="zh-CN" sz="2400" b="1" dirty="0">
                <a:solidFill>
                  <a:srgbClr val="002060"/>
                </a:solidFill>
                <a:latin typeface="Arial" panose="020B0604020202020204" pitchFamily="34" charset="0"/>
                <a:ea typeface="微软雅黑" panose="020B0503020204020204" pitchFamily="34" charset="-122"/>
              </a:rPr>
              <a:t>10</a:t>
            </a:r>
            <a:r>
              <a:rPr lang="zh-CN" altLang="en-US" sz="2400" b="1" dirty="0">
                <a:solidFill>
                  <a:srgbClr val="002060"/>
                </a:solidFill>
                <a:latin typeface="Arial" panose="020B0604020202020204" pitchFamily="34" charset="0"/>
                <a:ea typeface="微软雅黑" panose="020B0503020204020204" pitchFamily="34" charset="-122"/>
              </a:rPr>
              <a:t>年，超过</a:t>
            </a:r>
            <a:r>
              <a:rPr lang="en-US" altLang="zh-CN" sz="2400" b="1" dirty="0">
                <a:solidFill>
                  <a:srgbClr val="FF0000"/>
                </a:solidFill>
                <a:latin typeface="Arial" panose="020B0604020202020204" pitchFamily="34" charset="0"/>
                <a:ea typeface="微软雅黑" panose="020B0503020204020204" pitchFamily="34" charset="-122"/>
              </a:rPr>
              <a:t>2000</a:t>
            </a:r>
            <a:r>
              <a:rPr lang="zh-CN" altLang="zh-CN" sz="2400" b="1" dirty="0">
                <a:solidFill>
                  <a:srgbClr val="FF0000"/>
                </a:solidFill>
                <a:latin typeface="Arial" panose="020B0604020202020204" pitchFamily="34" charset="0"/>
                <a:ea typeface="微软雅黑" panose="020B0503020204020204" pitchFamily="34" charset="-122"/>
              </a:rPr>
              <a:t>家</a:t>
            </a:r>
            <a:r>
              <a:rPr lang="zh-CN" altLang="en-US" sz="2400" b="1" dirty="0">
                <a:solidFill>
                  <a:srgbClr val="FF0000"/>
                </a:solidFill>
                <a:latin typeface="Arial" panose="020B0604020202020204" pitchFamily="34" charset="0"/>
                <a:ea typeface="微软雅黑" panose="020B0503020204020204" pitchFamily="34" charset="-122"/>
              </a:rPr>
              <a:t>医院</a:t>
            </a:r>
            <a:r>
              <a:rPr lang="zh-CN" altLang="en-US" sz="2400" b="1" dirty="0">
                <a:solidFill>
                  <a:srgbClr val="002060"/>
                </a:solidFill>
                <a:latin typeface="Arial" panose="020B0604020202020204" pitchFamily="34" charset="0"/>
                <a:ea typeface="微软雅黑" panose="020B0503020204020204" pitchFamily="34" charset="-122"/>
              </a:rPr>
              <a:t>有配置需求</a:t>
            </a:r>
            <a:endParaRPr lang="en-US" altLang="zh-CN" sz="2400" b="1" dirty="0">
              <a:solidFill>
                <a:srgbClr val="002060"/>
              </a:solidFill>
              <a:latin typeface="Arial" panose="020B0604020202020204" pitchFamily="34" charset="0"/>
              <a:ea typeface="微软雅黑" panose="020B0503020204020204" pitchFamily="34" charset="-122"/>
            </a:endParaRPr>
          </a:p>
          <a:p>
            <a:pPr algn="ctr">
              <a:buNone/>
            </a:pPr>
            <a:r>
              <a:rPr lang="zh-CN" altLang="en-US" sz="2400" b="1" dirty="0">
                <a:solidFill>
                  <a:srgbClr val="002060"/>
                </a:solidFill>
                <a:latin typeface="Arial" panose="020B0604020202020204" pitchFamily="34" charset="0"/>
                <a:ea typeface="微软雅黑" panose="020B0503020204020204" pitchFamily="34" charset="-122"/>
              </a:rPr>
              <a:t>市场规模为</a:t>
            </a:r>
            <a:r>
              <a:rPr lang="zh-CN" altLang="zh-CN" sz="2400" b="1" dirty="0">
                <a:solidFill>
                  <a:srgbClr val="FF0000"/>
                </a:solidFill>
                <a:latin typeface="Arial" panose="020B0604020202020204" pitchFamily="34" charset="0"/>
                <a:ea typeface="微软雅黑" panose="020B0503020204020204" pitchFamily="34" charset="-122"/>
              </a:rPr>
              <a:t>千亿级别</a:t>
            </a:r>
            <a:r>
              <a:rPr lang="zh-CN" altLang="zh-CN" sz="1800" kern="100" dirty="0">
                <a:effectLst/>
                <a:latin typeface="Arial" panose="020B0604020202020204" pitchFamily="34" charset="0"/>
                <a:ea typeface="微软雅黑" panose="020B0503020204020204" pitchFamily="34" charset="-122"/>
                <a:cs typeface="Times New Roman" panose="02020603050405020304" pitchFamily="18" charset="0"/>
              </a:rPr>
              <a:t>。</a:t>
            </a:r>
          </a:p>
        </p:txBody>
      </p:sp>
      <p:sp>
        <p:nvSpPr>
          <p:cNvPr id="45" name="矩形 44">
            <a:extLst>
              <a:ext uri="{FF2B5EF4-FFF2-40B4-BE49-F238E27FC236}">
                <a16:creationId xmlns:a16="http://schemas.microsoft.com/office/drawing/2014/main" id="{FE39B44E-D222-EBB5-8FDD-F9FF06C3FD99}"/>
              </a:ext>
            </a:extLst>
          </p:cNvPr>
          <p:cNvSpPr/>
          <p:nvPr/>
        </p:nvSpPr>
        <p:spPr>
          <a:xfrm>
            <a:off x="265208" y="1880087"/>
            <a:ext cx="3629580" cy="4637979"/>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endParaRPr>
          </a:p>
        </p:txBody>
      </p:sp>
      <p:pic>
        <p:nvPicPr>
          <p:cNvPr id="46" name="图片 45">
            <a:extLst>
              <a:ext uri="{FF2B5EF4-FFF2-40B4-BE49-F238E27FC236}">
                <a16:creationId xmlns:a16="http://schemas.microsoft.com/office/drawing/2014/main" id="{43E0EFE2-9923-5F59-287C-8EBB8B4BB41B}"/>
              </a:ext>
            </a:extLst>
          </p:cNvPr>
          <p:cNvPicPr>
            <a:picLocks noChangeAspect="1"/>
          </p:cNvPicPr>
          <p:nvPr/>
        </p:nvPicPr>
        <p:blipFill>
          <a:blip r:embed="rId12"/>
          <a:srcRect t="14949"/>
          <a:stretch>
            <a:fillRect/>
          </a:stretch>
        </p:blipFill>
        <p:spPr>
          <a:xfrm>
            <a:off x="5232489" y="4812074"/>
            <a:ext cx="6631758" cy="1012214"/>
          </a:xfrm>
          <a:prstGeom prst="rect">
            <a:avLst/>
          </a:prstGeom>
        </p:spPr>
      </p:pic>
      <p:sp>
        <p:nvSpPr>
          <p:cNvPr id="47" name="矩形 46">
            <a:extLst>
              <a:ext uri="{FF2B5EF4-FFF2-40B4-BE49-F238E27FC236}">
                <a16:creationId xmlns:a16="http://schemas.microsoft.com/office/drawing/2014/main" id="{86BD042B-7E8D-287D-1FFA-A5F1AC7CCE0D}"/>
              </a:ext>
            </a:extLst>
          </p:cNvPr>
          <p:cNvSpPr/>
          <p:nvPr/>
        </p:nvSpPr>
        <p:spPr>
          <a:xfrm>
            <a:off x="5193597" y="1898054"/>
            <a:ext cx="6660204" cy="4000982"/>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endParaRPr>
          </a:p>
        </p:txBody>
      </p:sp>
      <p:sp>
        <p:nvSpPr>
          <p:cNvPr id="48" name="箭头: 右 47">
            <a:extLst>
              <a:ext uri="{FF2B5EF4-FFF2-40B4-BE49-F238E27FC236}">
                <a16:creationId xmlns:a16="http://schemas.microsoft.com/office/drawing/2014/main" id="{32DCFFE9-EE22-BF11-0741-FD2AE84E10B3}"/>
              </a:ext>
            </a:extLst>
          </p:cNvPr>
          <p:cNvSpPr/>
          <p:nvPr/>
        </p:nvSpPr>
        <p:spPr>
          <a:xfrm>
            <a:off x="4178239" y="3773768"/>
            <a:ext cx="570988" cy="3026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49" name="矩形 48">
            <a:extLst>
              <a:ext uri="{FF2B5EF4-FFF2-40B4-BE49-F238E27FC236}">
                <a16:creationId xmlns:a16="http://schemas.microsoft.com/office/drawing/2014/main" id="{9BE71B54-25AA-9574-9463-F61869486E56}"/>
              </a:ext>
            </a:extLst>
          </p:cNvPr>
          <p:cNvSpPr/>
          <p:nvPr/>
        </p:nvSpPr>
        <p:spPr>
          <a:xfrm>
            <a:off x="8749193" y="5440596"/>
            <a:ext cx="2684328" cy="365797"/>
          </a:xfrm>
          <a:prstGeom prst="rect">
            <a:avLst/>
          </a:prstGeom>
          <a:noFill/>
          <a:ln w="28575" cap="flat" cmpd="sng" algn="ctr">
            <a:solidFill>
              <a:srgbClr val="FF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50" name="矩形 49">
            <a:extLst>
              <a:ext uri="{FF2B5EF4-FFF2-40B4-BE49-F238E27FC236}">
                <a16:creationId xmlns:a16="http://schemas.microsoft.com/office/drawing/2014/main" id="{A851254A-FB78-9438-3AC0-BD8ED18FA641}"/>
              </a:ext>
            </a:extLst>
          </p:cNvPr>
          <p:cNvSpPr/>
          <p:nvPr/>
        </p:nvSpPr>
        <p:spPr>
          <a:xfrm>
            <a:off x="6064865" y="2694744"/>
            <a:ext cx="1668377" cy="678245"/>
          </a:xfrm>
          <a:prstGeom prst="rect">
            <a:avLst/>
          </a:prstGeom>
          <a:noFill/>
          <a:ln w="28575" cap="flat" cmpd="sng" algn="ctr">
            <a:solidFill>
              <a:srgbClr val="FF0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Tree>
    <p:extLst>
      <p:ext uri="{BB962C8B-B14F-4D97-AF65-F5344CB8AC3E}">
        <p14:creationId xmlns:p14="http://schemas.microsoft.com/office/powerpoint/2010/main" val="2089704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14603-A6F6-98D9-F038-4065CB461684}"/>
            </a:ext>
          </a:extLst>
        </p:cNvPr>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C9817378-CA47-8FDF-846E-708553750C2D}"/>
              </a:ext>
            </a:extLst>
          </p:cNvPr>
          <p:cNvCxnSpPr/>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19" name="文本框 18">
            <a:extLst>
              <a:ext uri="{FF2B5EF4-FFF2-40B4-BE49-F238E27FC236}">
                <a16:creationId xmlns:a16="http://schemas.microsoft.com/office/drawing/2014/main" id="{6DAFE539-A238-BB73-F120-D5FF7D7974CE}"/>
              </a:ext>
            </a:extLst>
          </p:cNvPr>
          <p:cNvSpPr txBox="1"/>
          <p:nvPr/>
        </p:nvSpPr>
        <p:spPr>
          <a:xfrm>
            <a:off x="169" y="128238"/>
            <a:ext cx="12191664" cy="561372"/>
          </a:xfrm>
          <a:prstGeom prst="rect">
            <a:avLst/>
          </a:prstGeom>
          <a:noFill/>
        </p:spPr>
        <p:txBody>
          <a:bodyPr wrap="square" rtlCol="0">
            <a:spAutoFit/>
          </a:bodyPr>
          <a:lstStyle/>
          <a:p>
            <a:pPr lvl="0" algn="ctr" defTabSz="914400">
              <a:defRPr/>
            </a:pPr>
            <a:r>
              <a:rPr lang="zh-CN" altLang="en-US" sz="3048" b="1" dirty="0">
                <a:solidFill>
                  <a:srgbClr val="002060"/>
                </a:solidFill>
                <a:latin typeface="Arial" panose="020B0604020202020204" pitchFamily="34" charset="0"/>
                <a:ea typeface="微软雅黑" panose="020B0503020204020204" pitchFamily="34" charset="-122"/>
              </a:rPr>
              <a:t>核医学成像设备成本高昂</a:t>
            </a:r>
            <a:endParaRPr kumimoji="0" lang="zh-CN" altLang="en-US" sz="3048"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endParaRPr>
          </a:p>
        </p:txBody>
      </p:sp>
      <p:sp>
        <p:nvSpPr>
          <p:cNvPr id="8" name="灯片编号占位符 5">
            <a:extLst>
              <a:ext uri="{FF2B5EF4-FFF2-40B4-BE49-F238E27FC236}">
                <a16:creationId xmlns:a16="http://schemas.microsoft.com/office/drawing/2014/main" id="{FDA9693A-BACE-D01D-C20B-A0DFEF0662B1}"/>
              </a:ext>
            </a:extLst>
          </p:cNvPr>
          <p:cNvSpPr>
            <a:spLocks noGrp="1"/>
          </p:cNvSpPr>
          <p:nvPr>
            <p:ph type="sldNum" sz="quarter" idx="12"/>
          </p:nvPr>
        </p:nvSpPr>
        <p:spPr>
          <a:xfrm>
            <a:off x="9120554" y="650247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cs typeface="+mn-cs"/>
            </a:endParaRPr>
          </a:p>
        </p:txBody>
      </p:sp>
      <p:sp>
        <p:nvSpPr>
          <p:cNvPr id="2" name="文本框 1">
            <a:extLst>
              <a:ext uri="{FF2B5EF4-FFF2-40B4-BE49-F238E27FC236}">
                <a16:creationId xmlns:a16="http://schemas.microsoft.com/office/drawing/2014/main" id="{F9FEF640-80BC-5DD8-0170-6D0E5DBA5E79}"/>
              </a:ext>
            </a:extLst>
          </p:cNvPr>
          <p:cNvSpPr txBox="1"/>
          <p:nvPr/>
        </p:nvSpPr>
        <p:spPr>
          <a:xfrm>
            <a:off x="564594" y="969632"/>
            <a:ext cx="11436117" cy="461665"/>
          </a:xfrm>
          <a:prstGeom prst="rect">
            <a:avLst/>
          </a:prstGeom>
          <a:noFill/>
        </p:spPr>
        <p:txBody>
          <a:bodyPr wrap="square" rtlCol="0">
            <a:spAutoFit/>
          </a:bodyPr>
          <a:lstStyle/>
          <a:p>
            <a:pPr marL="571500" lvl="0" indent="-571500" algn="just" defTabSz="914400">
              <a:buFont typeface="Arial" panose="020B0604020202020204" pitchFamily="34" charset="0"/>
              <a:buChar char="•"/>
              <a:defRPr/>
            </a:pPr>
            <a:r>
              <a:rPr lang="zh-CN" altLang="en-US" sz="2400" b="1" dirty="0">
                <a:solidFill>
                  <a:prstClr val="black"/>
                </a:solidFill>
                <a:latin typeface="Arial" panose="020B0604020202020204" pitchFamily="34" charset="0"/>
                <a:ea typeface="微软雅黑" panose="020B0503020204020204" pitchFamily="34" charset="-122"/>
              </a:rPr>
              <a:t>高昂成本阻碍了</a:t>
            </a:r>
            <a:r>
              <a:rPr lang="en-US" altLang="zh-CN" sz="2400" b="1" dirty="0">
                <a:solidFill>
                  <a:prstClr val="black"/>
                </a:solidFill>
                <a:latin typeface="Arial" panose="020B0604020202020204" pitchFamily="34" charset="0"/>
                <a:ea typeface="微软雅黑" panose="020B0503020204020204" pitchFamily="34" charset="-122"/>
              </a:rPr>
              <a:t>PET</a:t>
            </a:r>
            <a:r>
              <a:rPr lang="zh-CN" altLang="en-US" sz="2400" b="1" dirty="0">
                <a:solidFill>
                  <a:prstClr val="black"/>
                </a:solidFill>
                <a:latin typeface="Arial" panose="020B0604020202020204" pitchFamily="34" charset="0"/>
                <a:ea typeface="微软雅黑" panose="020B0503020204020204" pitchFamily="34" charset="-122"/>
              </a:rPr>
              <a:t>和</a:t>
            </a:r>
            <a:r>
              <a:rPr lang="en-US" altLang="zh-CN" sz="2400" b="1" dirty="0">
                <a:solidFill>
                  <a:prstClr val="black"/>
                </a:solidFill>
                <a:latin typeface="Arial" panose="020B0604020202020204" pitchFamily="34" charset="0"/>
                <a:ea typeface="微软雅黑" panose="020B0503020204020204" pitchFamily="34" charset="-122"/>
              </a:rPr>
              <a:t>SPECT</a:t>
            </a:r>
            <a:r>
              <a:rPr lang="zh-CN" altLang="en-US" sz="2400" b="1" dirty="0">
                <a:solidFill>
                  <a:prstClr val="black"/>
                </a:solidFill>
                <a:latin typeface="Arial" panose="020B0604020202020204" pitchFamily="34" charset="0"/>
                <a:ea typeface="微软雅黑" panose="020B0503020204020204" pitchFamily="34" charset="-122"/>
              </a:rPr>
              <a:t>的广泛应用</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endParaRPr>
          </a:p>
        </p:txBody>
      </p:sp>
      <p:sp>
        <p:nvSpPr>
          <p:cNvPr id="6" name="文本框 5">
            <a:extLst>
              <a:ext uri="{FF2B5EF4-FFF2-40B4-BE49-F238E27FC236}">
                <a16:creationId xmlns:a16="http://schemas.microsoft.com/office/drawing/2014/main" id="{51E0C5E7-CF72-A521-FE6A-B27A04E1A80A}"/>
              </a:ext>
            </a:extLst>
          </p:cNvPr>
          <p:cNvSpPr txBox="1"/>
          <p:nvPr/>
        </p:nvSpPr>
        <p:spPr>
          <a:xfrm>
            <a:off x="1374671" y="3782219"/>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GE</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10" name="文本框 9">
            <a:extLst>
              <a:ext uri="{FF2B5EF4-FFF2-40B4-BE49-F238E27FC236}">
                <a16:creationId xmlns:a16="http://schemas.microsoft.com/office/drawing/2014/main" id="{00140956-30DA-E6DC-E36D-26292DEBDF99}"/>
              </a:ext>
            </a:extLst>
          </p:cNvPr>
          <p:cNvSpPr txBox="1"/>
          <p:nvPr/>
        </p:nvSpPr>
        <p:spPr>
          <a:xfrm>
            <a:off x="3067436" y="3791354"/>
            <a:ext cx="1212036"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Siemens</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11" name="文本框 10">
            <a:extLst>
              <a:ext uri="{FF2B5EF4-FFF2-40B4-BE49-F238E27FC236}">
                <a16:creationId xmlns:a16="http://schemas.microsoft.com/office/drawing/2014/main" id="{CA113B9B-93BE-9A2E-965F-FAC8F54DDF00}"/>
              </a:ext>
            </a:extLst>
          </p:cNvPr>
          <p:cNvSpPr txBox="1"/>
          <p:nvPr/>
        </p:nvSpPr>
        <p:spPr>
          <a:xfrm>
            <a:off x="4643600" y="3782219"/>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Philips</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BEF9AF5F-9249-D753-DA8A-2A658A5138A7}"/>
              </a:ext>
            </a:extLst>
          </p:cNvPr>
          <p:cNvSpPr txBox="1"/>
          <p:nvPr/>
        </p:nvSpPr>
        <p:spPr>
          <a:xfrm>
            <a:off x="1752091" y="5888368"/>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联影</a:t>
            </a:r>
          </a:p>
        </p:txBody>
      </p:sp>
      <p:sp>
        <p:nvSpPr>
          <p:cNvPr id="13" name="文本框 12">
            <a:extLst>
              <a:ext uri="{FF2B5EF4-FFF2-40B4-BE49-F238E27FC236}">
                <a16:creationId xmlns:a16="http://schemas.microsoft.com/office/drawing/2014/main" id="{F253945C-AF0A-1244-E6A3-D544807149CA}"/>
              </a:ext>
            </a:extLst>
          </p:cNvPr>
          <p:cNvSpPr txBox="1"/>
          <p:nvPr/>
        </p:nvSpPr>
        <p:spPr>
          <a:xfrm>
            <a:off x="4242655" y="5888368"/>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东软</a:t>
            </a:r>
          </a:p>
        </p:txBody>
      </p:sp>
      <p:pic>
        <p:nvPicPr>
          <p:cNvPr id="1027" name="Picture 3" descr="GE Discovery MI PET/CT MI DR PET/CT - Clinical Imaging Systems">
            <a:extLst>
              <a:ext uri="{FF2B5EF4-FFF2-40B4-BE49-F238E27FC236}">
                <a16:creationId xmlns:a16="http://schemas.microsoft.com/office/drawing/2014/main" id="{F3AB309F-449F-0D17-F1C2-3DF245D6F5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169" y="2266218"/>
            <a:ext cx="1828356" cy="137492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DA Clears Siemens Biograph Vision PET/CT System | Imaging Technology News">
            <a:extLst>
              <a:ext uri="{FF2B5EF4-FFF2-40B4-BE49-F238E27FC236}">
                <a16:creationId xmlns:a16="http://schemas.microsoft.com/office/drawing/2014/main" id="{F7348008-96AD-4364-3390-90B50AF677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02" y="2389609"/>
            <a:ext cx="2208490" cy="98593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PET-CT - 飞利浦Vereos数字化PET/CT肿瘤诊断系统| 飞利浦医疗科技">
            <a:extLst>
              <a:ext uri="{FF2B5EF4-FFF2-40B4-BE49-F238E27FC236}">
                <a16:creationId xmlns:a16="http://schemas.microsoft.com/office/drawing/2014/main" id="{02F1C135-7B73-F92B-0012-625A5B33BD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9180" y="1937799"/>
            <a:ext cx="2208491" cy="1892992"/>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PET-CT uMI-Panorama – Datamedica">
            <a:extLst>
              <a:ext uri="{FF2B5EF4-FFF2-40B4-BE49-F238E27FC236}">
                <a16:creationId xmlns:a16="http://schemas.microsoft.com/office/drawing/2014/main" id="{B199A9C5-F670-1DC9-05F0-3BA55F8D9F7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8369" y="4052490"/>
            <a:ext cx="1835878" cy="183587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NeuEra Series PET/CT">
            <a:extLst>
              <a:ext uri="{FF2B5EF4-FFF2-40B4-BE49-F238E27FC236}">
                <a16:creationId xmlns:a16="http://schemas.microsoft.com/office/drawing/2014/main" id="{493FF491-3918-8DFE-3A7D-ABA83E6EA1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9285" y="4558228"/>
            <a:ext cx="3800475" cy="1200150"/>
          </a:xfrm>
          <a:prstGeom prst="rect">
            <a:avLst/>
          </a:prstGeom>
          <a:noFill/>
          <a:extLst>
            <a:ext uri="{909E8E84-426E-40DD-AFC4-6F175D3DCCD1}">
              <a14:hiddenFill xmlns:a14="http://schemas.microsoft.com/office/drawing/2010/main">
                <a:solidFill>
                  <a:srgbClr val="FFFFFF"/>
                </a:solidFill>
              </a14:hiddenFill>
            </a:ext>
          </a:extLst>
        </p:spPr>
      </p:pic>
      <p:sp>
        <p:nvSpPr>
          <p:cNvPr id="16" name="AutoShape 19" descr="Discovery 670 Pro - Catalyst MedTech">
            <a:extLst>
              <a:ext uri="{FF2B5EF4-FFF2-40B4-BE49-F238E27FC236}">
                <a16:creationId xmlns:a16="http://schemas.microsoft.com/office/drawing/2014/main" id="{73A12905-1E2D-59FD-7AAB-FD83A62EC05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22" name="图片 21">
            <a:extLst>
              <a:ext uri="{FF2B5EF4-FFF2-40B4-BE49-F238E27FC236}">
                <a16:creationId xmlns:a16="http://schemas.microsoft.com/office/drawing/2014/main" id="{489EBC93-B313-484C-48E2-633D39A839E5}"/>
              </a:ext>
            </a:extLst>
          </p:cNvPr>
          <p:cNvPicPr>
            <a:picLocks noChangeAspect="1"/>
          </p:cNvPicPr>
          <p:nvPr/>
        </p:nvPicPr>
        <p:blipFill>
          <a:blip r:embed="rId8"/>
          <a:stretch>
            <a:fillRect/>
          </a:stretch>
        </p:blipFill>
        <p:spPr>
          <a:xfrm>
            <a:off x="7636092" y="1994407"/>
            <a:ext cx="2000106" cy="1655670"/>
          </a:xfrm>
          <a:prstGeom prst="rect">
            <a:avLst/>
          </a:prstGeom>
        </p:spPr>
      </p:pic>
      <p:sp>
        <p:nvSpPr>
          <p:cNvPr id="23" name="文本框 22">
            <a:extLst>
              <a:ext uri="{FF2B5EF4-FFF2-40B4-BE49-F238E27FC236}">
                <a16:creationId xmlns:a16="http://schemas.microsoft.com/office/drawing/2014/main" id="{E7F36FE5-1047-1AD3-B380-0AFD1488E49F}"/>
              </a:ext>
            </a:extLst>
          </p:cNvPr>
          <p:cNvSpPr txBox="1"/>
          <p:nvPr/>
        </p:nvSpPr>
        <p:spPr>
          <a:xfrm>
            <a:off x="7912529" y="3867824"/>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GE</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25" name="文本框 24">
            <a:extLst>
              <a:ext uri="{FF2B5EF4-FFF2-40B4-BE49-F238E27FC236}">
                <a16:creationId xmlns:a16="http://schemas.microsoft.com/office/drawing/2014/main" id="{EB6941DC-1485-29CC-103E-48ECB0A93037}"/>
              </a:ext>
            </a:extLst>
          </p:cNvPr>
          <p:cNvSpPr txBox="1"/>
          <p:nvPr/>
        </p:nvSpPr>
        <p:spPr>
          <a:xfrm>
            <a:off x="10691993" y="3791354"/>
            <a:ext cx="1308717"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Siemens</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pic>
        <p:nvPicPr>
          <p:cNvPr id="1053" name="Picture 29" descr="Symbia Intevo - Siemens Healthineers">
            <a:extLst>
              <a:ext uri="{FF2B5EF4-FFF2-40B4-BE49-F238E27FC236}">
                <a16:creationId xmlns:a16="http://schemas.microsoft.com/office/drawing/2014/main" id="{047F35E7-623C-0387-1309-35391AE9E20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49130" y="2227116"/>
            <a:ext cx="2114624" cy="1190251"/>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又一“成都高新造”创新医疗器械上市，填补国内空白">
            <a:extLst>
              <a:ext uri="{FF2B5EF4-FFF2-40B4-BE49-F238E27FC236}">
                <a16:creationId xmlns:a16="http://schemas.microsoft.com/office/drawing/2014/main" id="{989208DB-DD98-62C5-6E6C-27E069DB772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00084" y="4437097"/>
            <a:ext cx="2272631" cy="1278355"/>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25">
            <a:extLst>
              <a:ext uri="{FF2B5EF4-FFF2-40B4-BE49-F238E27FC236}">
                <a16:creationId xmlns:a16="http://schemas.microsoft.com/office/drawing/2014/main" id="{F027035C-BAFF-15D1-CDFE-F5F3460D4596}"/>
              </a:ext>
            </a:extLst>
          </p:cNvPr>
          <p:cNvSpPr txBox="1"/>
          <p:nvPr/>
        </p:nvSpPr>
        <p:spPr>
          <a:xfrm>
            <a:off x="7912529" y="5838250"/>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永新</a:t>
            </a:r>
          </a:p>
        </p:txBody>
      </p:sp>
      <p:pic>
        <p:nvPicPr>
          <p:cNvPr id="28" name="图片 27">
            <a:extLst>
              <a:ext uri="{FF2B5EF4-FFF2-40B4-BE49-F238E27FC236}">
                <a16:creationId xmlns:a16="http://schemas.microsoft.com/office/drawing/2014/main" id="{F3F0A8CA-5B4E-0CBF-DA07-09818014FB76}"/>
              </a:ext>
            </a:extLst>
          </p:cNvPr>
          <p:cNvPicPr>
            <a:picLocks noChangeAspect="1"/>
          </p:cNvPicPr>
          <p:nvPr/>
        </p:nvPicPr>
        <p:blipFill>
          <a:blip r:embed="rId11"/>
          <a:stretch>
            <a:fillRect/>
          </a:stretch>
        </p:blipFill>
        <p:spPr>
          <a:xfrm>
            <a:off x="9490117" y="4511748"/>
            <a:ext cx="854265" cy="1154666"/>
          </a:xfrm>
          <a:prstGeom prst="rect">
            <a:avLst/>
          </a:prstGeom>
        </p:spPr>
      </p:pic>
      <p:sp>
        <p:nvSpPr>
          <p:cNvPr id="29" name="文本框 28">
            <a:extLst>
              <a:ext uri="{FF2B5EF4-FFF2-40B4-BE49-F238E27FC236}">
                <a16:creationId xmlns:a16="http://schemas.microsoft.com/office/drawing/2014/main" id="{A9472D41-4505-3DFB-0519-4961396D6ABC}"/>
              </a:ext>
            </a:extLst>
          </p:cNvPr>
          <p:cNvSpPr txBox="1"/>
          <p:nvPr/>
        </p:nvSpPr>
        <p:spPr>
          <a:xfrm>
            <a:off x="9490117" y="5888368"/>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赛诺</a:t>
            </a:r>
          </a:p>
        </p:txBody>
      </p:sp>
      <p:sp>
        <p:nvSpPr>
          <p:cNvPr id="30" name="文本框 29">
            <a:extLst>
              <a:ext uri="{FF2B5EF4-FFF2-40B4-BE49-F238E27FC236}">
                <a16:creationId xmlns:a16="http://schemas.microsoft.com/office/drawing/2014/main" id="{4055723E-9476-D83A-3DF8-71938CD11A7B}"/>
              </a:ext>
            </a:extLst>
          </p:cNvPr>
          <p:cNvSpPr txBox="1"/>
          <p:nvPr/>
        </p:nvSpPr>
        <p:spPr>
          <a:xfrm>
            <a:off x="2865775" y="1890287"/>
            <a:ext cx="10432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PET/CT</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31" name="文本框 30">
            <a:extLst>
              <a:ext uri="{FF2B5EF4-FFF2-40B4-BE49-F238E27FC236}">
                <a16:creationId xmlns:a16="http://schemas.microsoft.com/office/drawing/2014/main" id="{47961BBA-DF10-DC0E-E1B3-94EF8F9A73B8}"/>
              </a:ext>
            </a:extLst>
          </p:cNvPr>
          <p:cNvSpPr txBox="1"/>
          <p:nvPr/>
        </p:nvSpPr>
        <p:spPr>
          <a:xfrm>
            <a:off x="9301107" y="1820496"/>
            <a:ext cx="1835653"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SPECT/CT</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3" name="文本框 2">
            <a:extLst>
              <a:ext uri="{FF2B5EF4-FFF2-40B4-BE49-F238E27FC236}">
                <a16:creationId xmlns:a16="http://schemas.microsoft.com/office/drawing/2014/main" id="{3BFAF9E0-D2E3-B483-8D9B-9B9CB51D9BC3}"/>
              </a:ext>
            </a:extLst>
          </p:cNvPr>
          <p:cNvSpPr txBox="1"/>
          <p:nvPr/>
        </p:nvSpPr>
        <p:spPr>
          <a:xfrm>
            <a:off x="1155032" y="6360430"/>
            <a:ext cx="470177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PET </a:t>
            </a:r>
            <a:r>
              <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设备</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 2–3 </a:t>
            </a:r>
            <a:r>
              <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千万</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rPr>
              <a:t> RMB</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mn-cs"/>
            </a:endParaRPr>
          </a:p>
        </p:txBody>
      </p:sp>
      <p:sp>
        <p:nvSpPr>
          <p:cNvPr id="4" name="文本框 3">
            <a:extLst>
              <a:ext uri="{FF2B5EF4-FFF2-40B4-BE49-F238E27FC236}">
                <a16:creationId xmlns:a16="http://schemas.microsoft.com/office/drawing/2014/main" id="{F5D04B3B-C6CF-AAA0-E54A-DA286D4A5684}"/>
              </a:ext>
            </a:extLst>
          </p:cNvPr>
          <p:cNvSpPr txBox="1"/>
          <p:nvPr/>
        </p:nvSpPr>
        <p:spPr>
          <a:xfrm>
            <a:off x="7437710" y="6330380"/>
            <a:ext cx="4104814" cy="3693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SPECT </a:t>
            </a:r>
            <a:r>
              <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设备</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 0.6–1</a:t>
            </a:r>
            <a:r>
              <a:rPr lang="en-US" altLang="zh-CN" b="1" dirty="0">
                <a:solidFill>
                  <a:prstClr val="black"/>
                </a:solidFill>
                <a:latin typeface="Arial" panose="020B0604020202020204" pitchFamily="34" charset="0"/>
                <a:ea typeface="微软雅黑" panose="020B0503020204020204" pitchFamily="34" charset="-122"/>
              </a:rPr>
              <a:t>.</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2 </a:t>
            </a:r>
            <a:r>
              <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千万</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rPr>
              <a:t> RMB</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endParaRPr>
          </a:p>
        </p:txBody>
      </p:sp>
    </p:spTree>
    <p:extLst>
      <p:ext uri="{BB962C8B-B14F-4D97-AF65-F5344CB8AC3E}">
        <p14:creationId xmlns:p14="http://schemas.microsoft.com/office/powerpoint/2010/main" val="3383114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9F907234-00B7-404F-A3F8-07E09735C056}"/>
              </a:ext>
            </a:extLst>
          </p:cNvPr>
          <p:cNvSpPr/>
          <p:nvPr>
            <p:custDataLst>
              <p:tags r:id="rId1"/>
            </p:custDataLst>
          </p:nvPr>
        </p:nvSpPr>
        <p:spPr>
          <a:xfrm>
            <a:off x="169" y="880728"/>
            <a:ext cx="12191664" cy="10133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1" name="圆角矩形 30">
            <a:extLst>
              <a:ext uri="{FF2B5EF4-FFF2-40B4-BE49-F238E27FC236}">
                <a16:creationId xmlns:a16="http://schemas.microsoft.com/office/drawing/2014/main" id="{49D93BB7-9D2C-4134-8FE2-F5F0C11CC541}"/>
              </a:ext>
            </a:extLst>
          </p:cNvPr>
          <p:cNvSpPr/>
          <p:nvPr>
            <p:custDataLst>
              <p:tags r:id="rId2"/>
            </p:custDataLst>
          </p:nvPr>
        </p:nvSpPr>
        <p:spPr>
          <a:xfrm>
            <a:off x="192525" y="981140"/>
            <a:ext cx="11779730" cy="843405"/>
          </a:xfrm>
          <a:prstGeom prst="roundRect">
            <a:avLst/>
          </a:prstGeom>
        </p:spPr>
        <p:style>
          <a:lnRef idx="2">
            <a:schemeClr val="accent1"/>
          </a:lnRef>
          <a:fillRef idx="0">
            <a:srgbClr val="FFFFFF"/>
          </a:fillRef>
          <a:effectRef idx="0">
            <a:srgbClr val="FFFFFF"/>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1"/>
          <p:cNvSpPr>
            <a:spLocks noGrp="1"/>
          </p:cNvSpPr>
          <p:nvPr>
            <p:ph type="sldNum" sz="quarter" idx="12"/>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rPr>
              <a:pPr marL="0" marR="0" lvl="0" indent="0" algn="r" defTabSz="914349"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4" name="直接连接符 3"/>
          <p:cNvCxnSpPr/>
          <p:nvPr>
            <p:custDataLst>
              <p:tags r:id="rId3"/>
            </p:custDataLst>
          </p:nvPr>
        </p:nvCxnSpPr>
        <p:spPr>
          <a:xfrm>
            <a:off x="336" y="777599"/>
            <a:ext cx="12191328" cy="9898"/>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15" name="文本框 14"/>
          <p:cNvSpPr txBox="1"/>
          <p:nvPr>
            <p:custDataLst>
              <p:tags r:id="rId4"/>
            </p:custDataLst>
          </p:nvPr>
        </p:nvSpPr>
        <p:spPr>
          <a:xfrm>
            <a:off x="308844" y="2089802"/>
            <a:ext cx="3434644" cy="55399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肿瘤诊断</a:t>
            </a:r>
            <a:r>
              <a:rPr kumimoji="0" lang="en-US" altLang="zh-CN" sz="1600"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a:t>
            </a:r>
          </a:p>
          <a:p>
            <a:pPr lvl="0">
              <a:defRPr/>
            </a:pPr>
            <a:r>
              <a:rPr lang="zh-CN" altLang="en-US" sz="1400" b="1" dirty="0">
                <a:solidFill>
                  <a:prstClr val="black"/>
                </a:solidFill>
                <a:latin typeface="Arial" panose="020B0604020202020204" pitchFamily="34" charset="0"/>
                <a:ea typeface="微软雅黑" panose="020B0503020204020204" pitchFamily="34" charset="-122"/>
              </a:rPr>
              <a:t>区分肿瘤与炎症</a:t>
            </a:r>
            <a:r>
              <a:rPr lang="zh-CN" altLang="en-US" sz="1400" dirty="0">
                <a:solidFill>
                  <a:prstClr val="black"/>
                </a:solidFill>
                <a:latin typeface="Arial" panose="020B0604020202020204" pitchFamily="34" charset="0"/>
                <a:ea typeface="微软雅黑" panose="020B0503020204020204" pitchFamily="34" charset="-122"/>
              </a:rPr>
              <a:t>，提高癌症精准诊断</a:t>
            </a:r>
            <a:endParaRPr kumimoji="0" lang="zh-CN" altLang="en-US"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7" name="文本框 16"/>
          <p:cNvSpPr txBox="1"/>
          <p:nvPr>
            <p:custDataLst>
              <p:tags r:id="rId5"/>
            </p:custDataLst>
          </p:nvPr>
        </p:nvSpPr>
        <p:spPr>
          <a:xfrm>
            <a:off x="3903831" y="2079671"/>
            <a:ext cx="3682263" cy="830997"/>
          </a:xfrm>
          <a:prstGeom prst="rect">
            <a:avLst/>
          </a:prstGeom>
          <a:noFill/>
        </p:spPr>
        <p:txBody>
          <a:bodyPr wrap="square">
            <a:spAutoFit/>
          </a:bodyPr>
          <a:lstStyle/>
          <a:p>
            <a:r>
              <a:rPr lang="zh-CN" altLang="en-US" sz="1600" b="1" dirty="0">
                <a:solidFill>
                  <a:srgbClr val="002060"/>
                </a:solidFill>
                <a:latin typeface="Arial" panose="020B0604020202020204" pitchFamily="34" charset="0"/>
                <a:ea typeface="微软雅黑" panose="020B0503020204020204" pitchFamily="34" charset="-122"/>
              </a:rPr>
              <a:t>神经系统疾病：</a:t>
            </a:r>
          </a:p>
          <a:p>
            <a:pPr defTabSz="959846"/>
            <a:r>
              <a:rPr lang="zh-CN" altLang="en-US" sz="1600" b="1" dirty="0">
                <a:solidFill>
                  <a:prstClr val="black"/>
                </a:solidFill>
                <a:latin typeface="Arial" panose="020B0604020202020204" pitchFamily="34" charset="0"/>
                <a:ea typeface="微软雅黑" panose="020B0503020204020204" pitchFamily="34" charset="-122"/>
              </a:rPr>
              <a:t>同步评估脑血流与多巴胺功能</a:t>
            </a:r>
            <a:r>
              <a:rPr lang="zh-CN" altLang="en-US" sz="1600" dirty="0">
                <a:solidFill>
                  <a:prstClr val="black"/>
                </a:solidFill>
                <a:latin typeface="Arial" panose="020B0604020202020204" pitchFamily="34" charset="0"/>
                <a:ea typeface="微软雅黑" panose="020B0503020204020204" pitchFamily="34" charset="-122"/>
              </a:rPr>
              <a:t>，辅助神经退行性疾病的分型与病理机制研究</a:t>
            </a:r>
            <a:endParaRPr lang="en-US" altLang="zh-CN" sz="1600" dirty="0">
              <a:solidFill>
                <a:prstClr val="black"/>
              </a:solidFill>
              <a:latin typeface="Arial" panose="020B0604020202020204" pitchFamily="34" charset="0"/>
              <a:ea typeface="微软雅黑" panose="020B0503020204020204" pitchFamily="34" charset="-122"/>
            </a:endParaRPr>
          </a:p>
        </p:txBody>
      </p:sp>
      <p:sp>
        <p:nvSpPr>
          <p:cNvPr id="19" name="文本框 18"/>
          <p:cNvSpPr txBox="1"/>
          <p:nvPr>
            <p:custDataLst>
              <p:tags r:id="rId6"/>
            </p:custDataLst>
          </p:nvPr>
        </p:nvSpPr>
        <p:spPr>
          <a:xfrm>
            <a:off x="7958578" y="1971949"/>
            <a:ext cx="3682264" cy="830997"/>
          </a:xfrm>
          <a:prstGeom prst="rect">
            <a:avLst/>
          </a:prstGeom>
          <a:noFill/>
        </p:spPr>
        <p:txBody>
          <a:bodyPr wrap="square">
            <a:spAutoFit/>
          </a:bodyPr>
          <a:lstStyle/>
          <a:p>
            <a:r>
              <a:rPr lang="zh-CN" altLang="en-US" sz="1600" b="1" dirty="0">
                <a:solidFill>
                  <a:srgbClr val="002060"/>
                </a:solidFill>
                <a:latin typeface="Arial" panose="020B0604020202020204" pitchFamily="34" charset="0"/>
                <a:ea typeface="微软雅黑" panose="020B0503020204020204" pitchFamily="34" charset="-122"/>
              </a:rPr>
              <a:t>心血管疾病：</a:t>
            </a:r>
          </a:p>
          <a:p>
            <a:pPr defTabSz="959846"/>
            <a:r>
              <a:rPr lang="zh-CN" altLang="en-US" sz="1600" b="1" dirty="0">
                <a:solidFill>
                  <a:prstClr val="black"/>
                </a:solidFill>
                <a:latin typeface="Arial" panose="020B0604020202020204" pitchFamily="34" charset="0"/>
                <a:ea typeface="微软雅黑" panose="020B0503020204020204" pitchFamily="34" charset="-122"/>
              </a:rPr>
              <a:t>联合评估心肌灌注与代谢</a:t>
            </a:r>
            <a:r>
              <a:rPr lang="zh-CN" altLang="en-US" sz="1600" dirty="0">
                <a:solidFill>
                  <a:prstClr val="black"/>
                </a:solidFill>
                <a:latin typeface="Arial" panose="020B0604020202020204" pitchFamily="34" charset="0"/>
                <a:ea typeface="微软雅黑" panose="020B0503020204020204" pitchFamily="34" charset="-122"/>
              </a:rPr>
              <a:t>，提升缺血性心脏病的精准诊断</a:t>
            </a:r>
          </a:p>
        </p:txBody>
      </p:sp>
      <p:sp>
        <p:nvSpPr>
          <p:cNvPr id="24" name="文本框 23"/>
          <p:cNvSpPr txBox="1"/>
          <p:nvPr/>
        </p:nvSpPr>
        <p:spPr>
          <a:xfrm>
            <a:off x="359861" y="1027501"/>
            <a:ext cx="11639613" cy="707886"/>
          </a:xfrm>
          <a:prstGeom prst="rect">
            <a:avLst/>
          </a:prstGeom>
          <a:noFill/>
        </p:spPr>
        <p:txBody>
          <a:bodyPr wrap="square" rtlCol="0">
            <a:spAutoFit/>
          </a:bodyPr>
          <a:lstStyle/>
          <a:p>
            <a:pPr marL="326647" marR="0" lvl="0" indent="-326647" algn="l" defTabSz="9143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000" b="1" dirty="0">
                <a:solidFill>
                  <a:srgbClr val="002060"/>
                </a:solidFill>
                <a:latin typeface="Arial" panose="020B0604020202020204" pitchFamily="34" charset="0"/>
                <a:ea typeface="微软雅黑" panose="020B0503020204020204" pitchFamily="34" charset="-122"/>
                <a:cs typeface="Arial" panose="020B0604020202020204" pitchFamily="34" charset="0"/>
              </a:rPr>
              <a:t>单核素成像</a:t>
            </a:r>
            <a:r>
              <a:rPr kumimoji="0" lang="en-US" altLang="zh-CN" sz="20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20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表征一种生物过程</a:t>
            </a:r>
            <a:endParaRPr kumimoji="0" lang="en-US" altLang="zh-CN" sz="20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a:p>
            <a:pPr marL="326647" marR="0" lvl="0" indent="-326647" algn="l" defTabSz="91434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双</a:t>
            </a:r>
            <a:r>
              <a:rPr kumimoji="0" lang="zh-CN" altLang="en-US"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核素成像</a:t>
            </a:r>
            <a:r>
              <a:rPr kumimoji="0" lang="en-US" altLang="zh-CN" sz="20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2000"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表征多维度、互补的病理特征</a:t>
            </a:r>
            <a:endParaRPr kumimoji="0" lang="zh-CN" altLang="en-US" sz="2000" b="0"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p:cNvSpPr txBox="1"/>
          <p:nvPr>
            <p:custDataLst>
              <p:tags r:id="rId7"/>
            </p:custDataLst>
          </p:nvPr>
        </p:nvSpPr>
        <p:spPr>
          <a:xfrm>
            <a:off x="7884220" y="5181256"/>
            <a:ext cx="3830980" cy="461665"/>
          </a:xfrm>
          <a:prstGeom prst="rect">
            <a:avLst/>
          </a:prstGeom>
          <a:noFill/>
        </p:spPr>
        <p:txBody>
          <a:bodyPr wrap="square">
            <a:spAutoFit/>
          </a:bodyPr>
          <a:lstStyle/>
          <a:p>
            <a:pPr defTabSz="914349">
              <a:defRPr/>
            </a:pPr>
            <a:r>
              <a:rPr lang="en-US" altLang="en-US" sz="1200" dirty="0">
                <a:solidFill>
                  <a:prstClr val="black"/>
                </a:solidFill>
                <a:latin typeface="Arial" panose="020B0604020202020204" pitchFamily="34" charset="0"/>
                <a:ea typeface="微软雅黑" panose="020B0503020204020204" pitchFamily="34" charset="-122"/>
              </a:rPr>
              <a:t>ISO</a:t>
            </a:r>
            <a:r>
              <a:rPr lang="zh-CN" altLang="en-US" sz="1200" dirty="0">
                <a:solidFill>
                  <a:prstClr val="black"/>
                </a:solidFill>
                <a:latin typeface="Arial" panose="020B0604020202020204" pitchFamily="34" charset="0"/>
                <a:ea typeface="微软雅黑" panose="020B0503020204020204" pitchFamily="34" charset="-122"/>
              </a:rPr>
              <a:t>心肌病灌注缺损与葡萄糖代谢受损影像对比</a:t>
            </a:r>
          </a:p>
          <a:p>
            <a:pPr marL="0" marR="0" lvl="0" indent="0" algn="l" defTabSz="914349" rtl="0" eaLnBrk="1" fontAlgn="auto" latinLnBrk="0" hangingPunct="1">
              <a:lnSpc>
                <a:spcPct val="100000"/>
              </a:lnSpc>
              <a:spcBef>
                <a:spcPts val="0"/>
              </a:spcBef>
              <a:spcAft>
                <a:spcPts val="0"/>
              </a:spcAft>
              <a:buClrTx/>
              <a:buSzTx/>
              <a:buFontTx/>
              <a:buNone/>
              <a:tabLst/>
              <a:defRPr/>
            </a:pPr>
            <a:r>
              <a:rPr lang="zh-CN" altLang="en-US" sz="1200" dirty="0">
                <a:solidFill>
                  <a:prstClr val="black"/>
                </a:solidFill>
                <a:latin typeface="Arial" panose="020B0604020202020204" pitchFamily="34" charset="0"/>
                <a:ea typeface="微软雅黑" panose="020B0503020204020204" pitchFamily="34" charset="-122"/>
                <a:cs typeface="Arial" panose="020B0604020202020204" pitchFamily="34" charset="0"/>
                <a:sym typeface="+mn-ea"/>
              </a:rPr>
              <a:t>使用</a:t>
            </a: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en-US" sz="12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en-US"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Tc</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]-MIBI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and</a:t>
            </a: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sym typeface="+mn-ea"/>
              </a:rPr>
              <a:t>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en-US" sz="12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en-US"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F</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]-FDG</a:t>
            </a: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3" name="Picture 2"/>
          <p:cNvPicPr>
            <a:picLocks noChangeAspect="1"/>
          </p:cNvPicPr>
          <p:nvPr>
            <p:custDataLst>
              <p:tags r:id="rId8"/>
            </p:custDataLst>
          </p:nvPr>
        </p:nvPicPr>
        <p:blipFill>
          <a:blip r:embed="rId14"/>
          <a:srcRect b="1565"/>
          <a:stretch>
            <a:fillRect/>
          </a:stretch>
        </p:blipFill>
        <p:spPr>
          <a:xfrm>
            <a:off x="4031715" y="2999664"/>
            <a:ext cx="3207932" cy="2036389"/>
          </a:xfrm>
          <a:prstGeom prst="rect">
            <a:avLst/>
          </a:prstGeom>
        </p:spPr>
      </p:pic>
      <p:sp>
        <p:nvSpPr>
          <p:cNvPr id="14" name="Text Box 13"/>
          <p:cNvSpPr txBox="1"/>
          <p:nvPr>
            <p:custDataLst>
              <p:tags r:id="rId9"/>
            </p:custDataLst>
          </p:nvPr>
        </p:nvSpPr>
        <p:spPr>
          <a:xfrm>
            <a:off x="3925008" y="5120153"/>
            <a:ext cx="3899276" cy="461665"/>
          </a:xfrm>
          <a:prstGeom prst="rect">
            <a:avLst/>
          </a:prstGeom>
          <a:noFill/>
        </p:spPr>
        <p:txBody>
          <a:bodyPr wrap="square" rtlCol="0">
            <a:spAutoFit/>
          </a:bodyPr>
          <a:lstStyle/>
          <a:p>
            <a:pPr lvl="0" defTabSz="914349">
              <a:defRPr/>
            </a:pPr>
            <a:r>
              <a:rPr lang="zh-CN" altLang="en-US" sz="1200" dirty="0">
                <a:solidFill>
                  <a:prstClr val="black"/>
                </a:solidFill>
                <a:latin typeface="Arial" panose="020B0604020202020204" pitchFamily="34" charset="0"/>
                <a:ea typeface="微软雅黑" panose="020B0503020204020204" pitchFamily="34" charset="-122"/>
              </a:rPr>
              <a:t>健康人群、帕金森病患者、</a:t>
            </a:r>
            <a:r>
              <a:rPr lang="en-US" altLang="zh-CN" sz="1200" dirty="0">
                <a:solidFill>
                  <a:prstClr val="black"/>
                </a:solidFill>
                <a:latin typeface="Arial" panose="020B0604020202020204" pitchFamily="34" charset="0"/>
                <a:ea typeface="微软雅黑" panose="020B0503020204020204" pitchFamily="34" charset="-122"/>
              </a:rPr>
              <a:t>MSA</a:t>
            </a:r>
            <a:r>
              <a:rPr lang="zh-CN" altLang="en-US" sz="1200" dirty="0">
                <a:solidFill>
                  <a:prstClr val="black"/>
                </a:solidFill>
                <a:latin typeface="Arial" panose="020B0604020202020204" pitchFamily="34" charset="0"/>
                <a:ea typeface="微软雅黑" panose="020B0503020204020204" pitchFamily="34" charset="-122"/>
              </a:rPr>
              <a:t>患者影像对比，使用</a:t>
            </a: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¹²³I</a:t>
            </a: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]-FP-CIT and [</a:t>
            </a:r>
            <a:r>
              <a:rPr kumimoji="0" lang="en-US" altLang="zh-CN"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⁹⁹ᵐTc</a:t>
            </a: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]-ECD</a:t>
            </a:r>
            <a:endParaRPr kumimoji="0" lang="zh-CN"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22" name="Picture 21" descr="mouse"/>
          <p:cNvPicPr>
            <a:picLocks noChangeAspect="1"/>
          </p:cNvPicPr>
          <p:nvPr>
            <p:custDataLst>
              <p:tags r:id="rId10"/>
            </p:custDataLst>
          </p:nvPr>
        </p:nvPicPr>
        <p:blipFill>
          <a:blip r:embed="rId15"/>
          <a:stretch>
            <a:fillRect/>
          </a:stretch>
        </p:blipFill>
        <p:spPr>
          <a:xfrm>
            <a:off x="466924" y="3094276"/>
            <a:ext cx="2906315" cy="1944952"/>
          </a:xfrm>
          <a:prstGeom prst="rect">
            <a:avLst/>
          </a:prstGeom>
        </p:spPr>
      </p:pic>
      <p:sp>
        <p:nvSpPr>
          <p:cNvPr id="25" name="Text Box 24"/>
          <p:cNvSpPr txBox="1"/>
          <p:nvPr>
            <p:custDataLst>
              <p:tags r:id="rId11"/>
            </p:custDataLst>
          </p:nvPr>
        </p:nvSpPr>
        <p:spPr>
          <a:xfrm>
            <a:off x="528135" y="5062312"/>
            <a:ext cx="2996063" cy="461665"/>
          </a:xfrm>
          <a:prstGeom prst="rect">
            <a:avLst/>
          </a:prstGeom>
          <a:noFill/>
        </p:spPr>
        <p:txBody>
          <a:bodyPr wrap="square" rtlCol="0">
            <a:spAutoFit/>
          </a:bodyPr>
          <a:lstStyle/>
          <a:p>
            <a:pPr defTabSz="959846"/>
            <a:r>
              <a:rPr lang="en-US" altLang="en-US" sz="1200" dirty="0">
                <a:solidFill>
                  <a:prstClr val="black"/>
                </a:solidFill>
                <a:latin typeface="Arial" panose="020B0604020202020204" pitchFamily="34" charset="0"/>
                <a:ea typeface="微软雅黑" panose="020B0503020204020204" pitchFamily="34" charset="-122"/>
              </a:rPr>
              <a:t>BxPC-3</a:t>
            </a:r>
            <a:r>
              <a:rPr lang="zh-CN" altLang="en-US" sz="1200" dirty="0">
                <a:solidFill>
                  <a:prstClr val="black"/>
                </a:solidFill>
                <a:latin typeface="Arial" panose="020B0604020202020204" pitchFamily="34" charset="0"/>
                <a:ea typeface="微软雅黑" panose="020B0503020204020204" pitchFamily="34" charset="-122"/>
              </a:rPr>
              <a:t>肿瘤</a:t>
            </a:r>
            <a:r>
              <a:rPr lang="en-US" altLang="en-US" sz="1200" dirty="0">
                <a:solidFill>
                  <a:prstClr val="black"/>
                </a:solidFill>
                <a:latin typeface="Arial" panose="020B0604020202020204" pitchFamily="34" charset="0"/>
                <a:ea typeface="微软雅黑" panose="020B0503020204020204" pitchFamily="34" charset="-122"/>
              </a:rPr>
              <a:t>+</a:t>
            </a:r>
            <a:r>
              <a:rPr lang="zh-CN" altLang="en-US" sz="1200" dirty="0">
                <a:solidFill>
                  <a:prstClr val="black"/>
                </a:solidFill>
                <a:latin typeface="Arial" panose="020B0604020202020204" pitchFamily="34" charset="0"/>
                <a:ea typeface="微软雅黑" panose="020B0503020204020204" pitchFamily="34" charset="-122"/>
              </a:rPr>
              <a:t>炎症小鼠模型</a:t>
            </a:r>
          </a:p>
          <a:p>
            <a:pPr marL="0" marR="0" lvl="0" indent="0" algn="l" defTabSz="914349"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en-US" sz="12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68</a:t>
            </a:r>
            <a:r>
              <a:rPr kumimoji="0" lang="en-US" altLang="en-US"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Ga</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]-DOTAVAP-P1, (B)[</a:t>
            </a:r>
            <a:r>
              <a:rPr kumimoji="0" lang="en-US" altLang="en-US" sz="1200" b="1" i="0" u="none" strike="noStrike" kern="1200" cap="none" spc="0" normalizeH="0" baseline="3000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en-US" sz="12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F</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]-FDG </a:t>
            </a:r>
          </a:p>
        </p:txBody>
      </p:sp>
      <p:pic>
        <p:nvPicPr>
          <p:cNvPr id="27" name="Picture 26" descr="Picture心机"/>
          <p:cNvPicPr>
            <a:picLocks noChangeAspect="1"/>
          </p:cNvPicPr>
          <p:nvPr/>
        </p:nvPicPr>
        <p:blipFill>
          <a:blip r:embed="rId16"/>
          <a:srcRect b="1209"/>
          <a:stretch>
            <a:fillRect/>
          </a:stretch>
        </p:blipFill>
        <p:spPr>
          <a:xfrm>
            <a:off x="8225095" y="2987189"/>
            <a:ext cx="2658036" cy="2075123"/>
          </a:xfrm>
          <a:prstGeom prst="rect">
            <a:avLst/>
          </a:prstGeom>
        </p:spPr>
      </p:pic>
      <p:sp>
        <p:nvSpPr>
          <p:cNvPr id="28" name="矩形 27">
            <a:extLst>
              <a:ext uri="{FF2B5EF4-FFF2-40B4-BE49-F238E27FC236}">
                <a16:creationId xmlns:a16="http://schemas.microsoft.com/office/drawing/2014/main" id="{AAECBFB5-DA01-4900-ABF9-2DED14D2AB08}"/>
              </a:ext>
            </a:extLst>
          </p:cNvPr>
          <p:cNvSpPr/>
          <p:nvPr/>
        </p:nvSpPr>
        <p:spPr>
          <a:xfrm>
            <a:off x="505" y="6521635"/>
            <a:ext cx="12191328" cy="32688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524" b="0"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Wu et al., </a:t>
            </a:r>
            <a:r>
              <a:rPr kumimoji="0" lang="en-US" altLang="zh-CN" sz="1524" b="1" i="1" u="none" strike="noStrike" kern="1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Theranostics</a:t>
            </a:r>
            <a:r>
              <a:rPr kumimoji="0" lang="en-US" altLang="zh-CN" sz="1524" b="0" i="1" u="none" strike="noStrike" kern="1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2013; </a:t>
            </a:r>
            <a:r>
              <a:rPr kumimoji="0" lang="en-US" altLang="zh-CN"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El Fakhri et al., </a:t>
            </a:r>
            <a:r>
              <a:rPr kumimoji="0" lang="en-US" altLang="zh-CN" sz="1524" b="1"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Eur J </a:t>
            </a:r>
            <a:r>
              <a:rPr kumimoji="0" lang="en-US" altLang="zh-CN" sz="1524" b="1" i="1"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Nucl</a:t>
            </a:r>
            <a:r>
              <a:rPr kumimoji="0" lang="en-US" altLang="zh-CN" sz="1524" b="1"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Med Mol Imaging</a:t>
            </a:r>
            <a:r>
              <a:rPr kumimoji="0" lang="en-US" altLang="zh-CN"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2006</a:t>
            </a:r>
            <a:r>
              <a:rPr kumimoji="0" lang="zh-CN" altLang="en-US"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da-DK" altLang="zh-CN"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Houson et al., </a:t>
            </a:r>
            <a:r>
              <a:rPr kumimoji="0" lang="da-DK" altLang="zh-CN" sz="1524" b="1"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Anim Models Exp Med</a:t>
            </a:r>
            <a:r>
              <a:rPr kumimoji="0" lang="da-DK" altLang="zh-CN"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2020</a:t>
            </a:r>
            <a:r>
              <a:rPr kumimoji="0" lang="en-US" altLang="zh-CN" sz="1524"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kumimoji="0" lang="zh-CN" altLang="en-US" sz="1715" b="0" i="1"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 name="标题 1">
            <a:extLst>
              <a:ext uri="{FF2B5EF4-FFF2-40B4-BE49-F238E27FC236}">
                <a16:creationId xmlns:a16="http://schemas.microsoft.com/office/drawing/2014/main" id="{9B491A39-65F8-72A9-2AB8-EE51C24E8ABC}"/>
              </a:ext>
            </a:extLst>
          </p:cNvPr>
          <p:cNvSpPr txBox="1">
            <a:spLocks/>
          </p:cNvSpPr>
          <p:nvPr/>
        </p:nvSpPr>
        <p:spPr>
          <a:xfrm>
            <a:off x="2561475" y="141701"/>
            <a:ext cx="8908808" cy="674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a:lstStyle>
          <a:p>
            <a:pPr algn="ctr" defTabSz="457200" eaLnBrk="0" fontAlgn="base" hangingPunct="0">
              <a:spcAft>
                <a:spcPct val="0"/>
              </a:spcAft>
            </a:pPr>
            <a:r>
              <a:rPr lang="zh-CN" altLang="en-US" sz="3200" b="1" dirty="0">
                <a:solidFill>
                  <a:srgbClr val="19569E"/>
                </a:solidFill>
                <a:ea typeface="微软雅黑" panose="020B0503020204020204" pitchFamily="34" charset="-122"/>
                <a:cs typeface="Arial" panose="020B0604020202020204" pitchFamily="34" charset="0"/>
              </a:rPr>
              <a:t>双核素成像具有重要临床价值</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7" name="文本框 6">
            <a:extLst>
              <a:ext uri="{FF2B5EF4-FFF2-40B4-BE49-F238E27FC236}">
                <a16:creationId xmlns:a16="http://schemas.microsoft.com/office/drawing/2014/main" id="{E297132C-92A9-9FE0-CA3A-8F1D36F64B66}"/>
              </a:ext>
            </a:extLst>
          </p:cNvPr>
          <p:cNvSpPr txBox="1"/>
          <p:nvPr/>
        </p:nvSpPr>
        <p:spPr>
          <a:xfrm>
            <a:off x="638572" y="5919771"/>
            <a:ext cx="10334228" cy="510778"/>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ctr" defTabSz="959846"/>
            <a:r>
              <a:rPr lang="zh-CN" altLang="en-US" sz="2400" b="1" dirty="0">
                <a:solidFill>
                  <a:srgbClr val="2F5597"/>
                </a:solidFill>
                <a:latin typeface="Arial" panose="020B0604020202020204" pitchFamily="34" charset="0"/>
                <a:ea typeface="微软雅黑" panose="020B0503020204020204" pitchFamily="34" charset="-122"/>
              </a:rPr>
              <a:t>双</a:t>
            </a:r>
            <a:r>
              <a:rPr lang="zh-CN" altLang="zh-CN" sz="2400" b="1" dirty="0">
                <a:solidFill>
                  <a:srgbClr val="2F5597"/>
                </a:solidFill>
                <a:latin typeface="Arial" panose="020B0604020202020204" pitchFamily="34" charset="0"/>
                <a:ea typeface="微软雅黑" panose="020B0503020204020204" pitchFamily="34" charset="-122"/>
              </a:rPr>
              <a:t>核素同时成像</a:t>
            </a:r>
            <a:r>
              <a:rPr lang="zh-CN" altLang="en-US" sz="2400" dirty="0">
                <a:solidFill>
                  <a:srgbClr val="2F5597"/>
                </a:solidFill>
                <a:latin typeface="Arial" panose="020B0604020202020204" pitchFamily="34" charset="0"/>
                <a:ea typeface="微软雅黑" panose="020B0503020204020204" pitchFamily="34" charset="-122"/>
              </a:rPr>
              <a:t>对</a:t>
            </a:r>
            <a:r>
              <a:rPr lang="zh-CN" altLang="en-US" sz="2400" b="1" dirty="0">
                <a:solidFill>
                  <a:srgbClr val="C00000"/>
                </a:solidFill>
                <a:latin typeface="Arial" panose="020B0604020202020204" pitchFamily="34" charset="0"/>
                <a:ea typeface="微软雅黑" panose="020B0503020204020204" pitchFamily="34" charset="-122"/>
              </a:rPr>
              <a:t>疾病诊断分型、制定治疗计划、疗效评估</a:t>
            </a:r>
            <a:r>
              <a:rPr lang="zh-CN" altLang="en-US" sz="2400" dirty="0">
                <a:solidFill>
                  <a:srgbClr val="2F5597"/>
                </a:solidFill>
                <a:latin typeface="Arial" panose="020B0604020202020204" pitchFamily="34" charset="0"/>
                <a:ea typeface="微软雅黑" panose="020B0503020204020204" pitchFamily="34" charset="-122"/>
              </a:rPr>
              <a:t>等具有重要价值</a:t>
            </a:r>
          </a:p>
        </p:txBody>
      </p:sp>
      <p:sp>
        <p:nvSpPr>
          <p:cNvPr id="6" name="灯片编号占位符 5">
            <a:extLst>
              <a:ext uri="{FF2B5EF4-FFF2-40B4-BE49-F238E27FC236}">
                <a16:creationId xmlns:a16="http://schemas.microsoft.com/office/drawing/2014/main" id="{3DF95628-C19E-DD8A-9023-08D4CB5A6E14}"/>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6</a:t>
            </a:fld>
            <a:endParaRPr lang="zh-CN" altLang="en-US" dirty="0">
              <a:solidFill>
                <a:prstClr val="black">
                  <a:tint val="75000"/>
                </a:prstClr>
              </a:solidFill>
            </a:endParaRPr>
          </a:p>
        </p:txBody>
      </p:sp>
    </p:spTree>
    <p:extLst>
      <p:ext uri="{BB962C8B-B14F-4D97-AF65-F5344CB8AC3E}">
        <p14:creationId xmlns:p14="http://schemas.microsoft.com/office/powerpoint/2010/main" val="3234405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3125E-B986-61E7-DA9E-8CA84850C0EF}"/>
            </a:ext>
          </a:extLst>
        </p:cNvPr>
        <p:cNvGrpSpPr/>
        <p:nvPr/>
      </p:nvGrpSpPr>
      <p:grpSpPr>
        <a:xfrm>
          <a:off x="0" y="0"/>
          <a:ext cx="0" cy="0"/>
          <a:chOff x="0" y="0"/>
          <a:chExt cx="0" cy="0"/>
        </a:xfrm>
      </p:grpSpPr>
      <p:sp>
        <p:nvSpPr>
          <p:cNvPr id="1126" name="矩形 1125">
            <a:extLst>
              <a:ext uri="{FF2B5EF4-FFF2-40B4-BE49-F238E27FC236}">
                <a16:creationId xmlns:a16="http://schemas.microsoft.com/office/drawing/2014/main" id="{0DBECABF-EFA5-AD33-8485-CC43F20DF57F}"/>
              </a:ext>
            </a:extLst>
          </p:cNvPr>
          <p:cNvSpPr/>
          <p:nvPr>
            <p:custDataLst>
              <p:tags r:id="rId1"/>
            </p:custDataLst>
          </p:nvPr>
        </p:nvSpPr>
        <p:spPr>
          <a:xfrm>
            <a:off x="3342734" y="1893461"/>
            <a:ext cx="2753266" cy="11853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 name="矩形 8">
            <a:extLst>
              <a:ext uri="{FF2B5EF4-FFF2-40B4-BE49-F238E27FC236}">
                <a16:creationId xmlns:a16="http://schemas.microsoft.com/office/drawing/2014/main" id="{5CD5281A-B2A7-4CD2-95E3-B30226FD36BD}"/>
              </a:ext>
            </a:extLst>
          </p:cNvPr>
          <p:cNvSpPr/>
          <p:nvPr>
            <p:custDataLst>
              <p:tags r:id="rId2"/>
            </p:custDataLst>
          </p:nvPr>
        </p:nvSpPr>
        <p:spPr>
          <a:xfrm>
            <a:off x="169" y="880728"/>
            <a:ext cx="12191664" cy="74838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 name="圆角矩形 30">
            <a:extLst>
              <a:ext uri="{FF2B5EF4-FFF2-40B4-BE49-F238E27FC236}">
                <a16:creationId xmlns:a16="http://schemas.microsoft.com/office/drawing/2014/main" id="{2E5962B1-3903-4755-B72D-5052168B926B}"/>
              </a:ext>
            </a:extLst>
          </p:cNvPr>
          <p:cNvSpPr/>
          <p:nvPr>
            <p:custDataLst>
              <p:tags r:id="rId3"/>
            </p:custDataLst>
          </p:nvPr>
        </p:nvSpPr>
        <p:spPr>
          <a:xfrm>
            <a:off x="192525" y="981142"/>
            <a:ext cx="11779730" cy="564334"/>
          </a:xfrm>
          <a:prstGeom prst="roundRect">
            <a:avLst/>
          </a:prstGeom>
        </p:spPr>
        <p:style>
          <a:lnRef idx="2">
            <a:schemeClr val="accent1"/>
          </a:lnRef>
          <a:fillRef idx="0">
            <a:srgbClr val="FFFFFF"/>
          </a:fillRef>
          <a:effectRef idx="0">
            <a:srgbClr val="FFFFFF"/>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1">
            <a:extLst>
              <a:ext uri="{FF2B5EF4-FFF2-40B4-BE49-F238E27FC236}">
                <a16:creationId xmlns:a16="http://schemas.microsoft.com/office/drawing/2014/main" id="{BD34C522-0E9F-C2DB-4275-684C19024D4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47F61C-C993-4D4F-A5ED-1B7D3633D15A}"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cxnSp>
        <p:nvCxnSpPr>
          <p:cNvPr id="4" name="直接连接符 3">
            <a:extLst>
              <a:ext uri="{FF2B5EF4-FFF2-40B4-BE49-F238E27FC236}">
                <a16:creationId xmlns:a16="http://schemas.microsoft.com/office/drawing/2014/main" id="{B4137A22-5E1A-D342-1D20-71BDC5B543DA}"/>
              </a:ext>
            </a:extLst>
          </p:cNvPr>
          <p:cNvCxnSpPr/>
          <p:nvPr>
            <p:custDataLst>
              <p:tags r:id="rId4"/>
            </p:custDataLst>
          </p:nvPr>
        </p:nvCxnSpPr>
        <p:spPr>
          <a:xfrm>
            <a:off x="168" y="777525"/>
            <a:ext cx="12191664" cy="9899"/>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8" name="文本框 7">
            <a:extLst>
              <a:ext uri="{FF2B5EF4-FFF2-40B4-BE49-F238E27FC236}">
                <a16:creationId xmlns:a16="http://schemas.microsoft.com/office/drawing/2014/main" id="{105A8509-0A52-39BA-52CC-C95C70C3BD8C}"/>
              </a:ext>
            </a:extLst>
          </p:cNvPr>
          <p:cNvSpPr txBox="1"/>
          <p:nvPr/>
        </p:nvSpPr>
        <p:spPr>
          <a:xfrm>
            <a:off x="219746" y="1056178"/>
            <a:ext cx="11779729" cy="444096"/>
          </a:xfrm>
          <a:prstGeom prst="rect">
            <a:avLst/>
          </a:prstGeom>
          <a:noFill/>
        </p:spPr>
        <p:txBody>
          <a:bodyPr wrap="square" rtlCol="0">
            <a:spAutoFit/>
          </a:bodyPr>
          <a:lstStyle/>
          <a:p>
            <a:pPr marL="326647" marR="0" lvl="0" indent="-326647"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286"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探索性研究</a:t>
            </a:r>
            <a:r>
              <a:rPr kumimoji="0" lang="en-US" altLang="zh-CN" sz="2286" b="0"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rPr>
              <a:t>: </a:t>
            </a:r>
            <a:r>
              <a:rPr lang="zh-CN" altLang="en-US" sz="2286" dirty="0">
                <a:solidFill>
                  <a:srgbClr val="002060"/>
                </a:solidFill>
                <a:latin typeface="Arial" panose="020B0604020202020204" pitchFamily="34" charset="0"/>
                <a:ea typeface="微软雅黑" panose="020B0503020204020204" pitchFamily="34" charset="-122"/>
                <a:cs typeface="Arial" panose="020B0604020202020204" pitchFamily="34" charset="0"/>
              </a:rPr>
              <a:t>双核素成像、同时成像</a:t>
            </a:r>
            <a:endParaRPr kumimoji="0" lang="zh-CN" altLang="en-US" sz="2286" b="1" i="0" u="none" strike="noStrike" kern="1200" cap="none" spc="0" normalizeH="0" baseline="0" noProof="0" dirty="0">
              <a:ln>
                <a:noFill/>
              </a:ln>
              <a:solidFill>
                <a:srgbClr val="00206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2" name="标题 1">
            <a:extLst>
              <a:ext uri="{FF2B5EF4-FFF2-40B4-BE49-F238E27FC236}">
                <a16:creationId xmlns:a16="http://schemas.microsoft.com/office/drawing/2014/main" id="{759B511E-AB27-0D6A-7596-A6C8FF5C6E28}"/>
              </a:ext>
            </a:extLst>
          </p:cNvPr>
          <p:cNvSpPr txBox="1">
            <a:spLocks/>
          </p:cNvSpPr>
          <p:nvPr/>
        </p:nvSpPr>
        <p:spPr>
          <a:xfrm>
            <a:off x="1898542" y="148309"/>
            <a:ext cx="10293458" cy="674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a:lstStyle>
          <a:p>
            <a:pPr algn="ctr" defTabSz="457200" eaLnBrk="0" fontAlgn="base" hangingPunct="0">
              <a:spcAft>
                <a:spcPct val="0"/>
              </a:spcAft>
            </a:pPr>
            <a:r>
              <a:rPr lang="zh-CN" altLang="en-US" sz="2800" b="1" dirty="0">
                <a:solidFill>
                  <a:srgbClr val="19569E"/>
                </a:solidFill>
                <a:ea typeface="微软雅黑" panose="020B0503020204020204" pitchFamily="34" charset="-122"/>
                <a:cs typeface="Arial" panose="020B0604020202020204" pitchFamily="34" charset="0"/>
              </a:rPr>
              <a:t>现有双核素成像方法</a:t>
            </a:r>
            <a:endParaRPr lang="en-US" altLang="zh-CN" sz="2800" b="1" dirty="0">
              <a:solidFill>
                <a:srgbClr val="19569E"/>
              </a:solidFill>
              <a:ea typeface="微软雅黑" panose="020B0503020204020204" pitchFamily="34" charset="-122"/>
              <a:cs typeface="Arial" panose="020B0604020202020204" pitchFamily="34" charset="0"/>
            </a:endParaRPr>
          </a:p>
        </p:txBody>
      </p:sp>
      <p:grpSp>
        <p:nvGrpSpPr>
          <p:cNvPr id="1113" name="组合 1112">
            <a:extLst>
              <a:ext uri="{FF2B5EF4-FFF2-40B4-BE49-F238E27FC236}">
                <a16:creationId xmlns:a16="http://schemas.microsoft.com/office/drawing/2014/main" id="{C1A61C49-F432-E037-B3CF-9764333FC2E4}"/>
              </a:ext>
            </a:extLst>
          </p:cNvPr>
          <p:cNvGrpSpPr/>
          <p:nvPr/>
        </p:nvGrpSpPr>
        <p:grpSpPr>
          <a:xfrm>
            <a:off x="235716" y="1798568"/>
            <a:ext cx="3172328" cy="1899254"/>
            <a:chOff x="9004653" y="2348170"/>
            <a:chExt cx="4772192" cy="2884015"/>
          </a:xfrm>
        </p:grpSpPr>
        <p:pic>
          <p:nvPicPr>
            <p:cNvPr id="14" name="图片 13">
              <a:extLst>
                <a:ext uri="{FF2B5EF4-FFF2-40B4-BE49-F238E27FC236}">
                  <a16:creationId xmlns:a16="http://schemas.microsoft.com/office/drawing/2014/main" id="{13A48DD9-AD43-BE7E-83CF-DE691F1A2ED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93659" y="2348170"/>
              <a:ext cx="3669897" cy="2884015"/>
            </a:xfrm>
            <a:prstGeom prst="rect">
              <a:avLst/>
            </a:prstGeom>
          </p:spPr>
        </p:pic>
        <p:sp>
          <p:nvSpPr>
            <p:cNvPr id="15" name="爆炸形: 8 pt  14">
              <a:extLst>
                <a:ext uri="{FF2B5EF4-FFF2-40B4-BE49-F238E27FC236}">
                  <a16:creationId xmlns:a16="http://schemas.microsoft.com/office/drawing/2014/main" id="{DA70CD84-4969-D18B-03A9-B6175B15C3CC}"/>
                </a:ext>
              </a:extLst>
            </p:cNvPr>
            <p:cNvSpPr/>
            <p:nvPr/>
          </p:nvSpPr>
          <p:spPr>
            <a:xfrm>
              <a:off x="11595510" y="4832235"/>
              <a:ext cx="341631" cy="295551"/>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5700FF0F-33FE-0C3D-CEEA-8A45C5F15E0A}"/>
                </a:ext>
              </a:extLst>
            </p:cNvPr>
            <p:cNvSpPr txBox="1"/>
            <p:nvPr/>
          </p:nvSpPr>
          <p:spPr>
            <a:xfrm>
              <a:off x="11903885" y="3293320"/>
              <a:ext cx="1015068" cy="560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123</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I</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7" name="文本框 16">
              <a:extLst>
                <a:ext uri="{FF2B5EF4-FFF2-40B4-BE49-F238E27FC236}">
                  <a16:creationId xmlns:a16="http://schemas.microsoft.com/office/drawing/2014/main" id="{775AE6F7-1553-91C1-4FC6-58391F47B575}"/>
                </a:ext>
              </a:extLst>
            </p:cNvPr>
            <p:cNvSpPr txBox="1"/>
            <p:nvPr/>
          </p:nvSpPr>
          <p:spPr>
            <a:xfrm>
              <a:off x="9004653" y="3112541"/>
              <a:ext cx="1863243" cy="514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 (140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8" name="文本框 17">
              <a:extLst>
                <a:ext uri="{FF2B5EF4-FFF2-40B4-BE49-F238E27FC236}">
                  <a16:creationId xmlns:a16="http://schemas.microsoft.com/office/drawing/2014/main" id="{EE687B03-15D0-774F-D975-176772986BB4}"/>
                </a:ext>
              </a:extLst>
            </p:cNvPr>
            <p:cNvSpPr txBox="1"/>
            <p:nvPr/>
          </p:nvSpPr>
          <p:spPr>
            <a:xfrm>
              <a:off x="11766326" y="3869568"/>
              <a:ext cx="2010519" cy="514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 (159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19" name="组合 18">
              <a:extLst>
                <a:ext uri="{FF2B5EF4-FFF2-40B4-BE49-F238E27FC236}">
                  <a16:creationId xmlns:a16="http://schemas.microsoft.com/office/drawing/2014/main" id="{0523336E-6826-B8CF-947F-1881AA1EB53B}"/>
                </a:ext>
              </a:extLst>
            </p:cNvPr>
            <p:cNvGrpSpPr/>
            <p:nvPr/>
          </p:nvGrpSpPr>
          <p:grpSpPr>
            <a:xfrm rot="10800000" flipH="1">
              <a:off x="11704398" y="3539093"/>
              <a:ext cx="121287" cy="1341286"/>
              <a:chOff x="1463591" y="3006406"/>
              <a:chExt cx="77145" cy="2219936"/>
            </a:xfrm>
            <a:solidFill>
              <a:srgbClr val="FFC000"/>
            </a:solidFill>
          </p:grpSpPr>
          <p:cxnSp>
            <p:nvCxnSpPr>
              <p:cNvPr id="20" name="连接符: 曲线 19">
                <a:extLst>
                  <a:ext uri="{FF2B5EF4-FFF2-40B4-BE49-F238E27FC236}">
                    <a16:creationId xmlns:a16="http://schemas.microsoft.com/office/drawing/2014/main" id="{0CDECAC3-B2F5-AB51-C53B-56FF43CE3C17}"/>
                  </a:ext>
                </a:extLst>
              </p:cNvPr>
              <p:cNvCxnSpPr/>
              <p:nvPr/>
            </p:nvCxnSpPr>
            <p:spPr bwMode="auto">
              <a:xfrm rot="5400000" flipH="1">
                <a:off x="1469982" y="406548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1" name="连接符: 曲线 20">
                <a:extLst>
                  <a:ext uri="{FF2B5EF4-FFF2-40B4-BE49-F238E27FC236}">
                    <a16:creationId xmlns:a16="http://schemas.microsoft.com/office/drawing/2014/main" id="{CCFCC4FA-4679-F7C6-714E-9D123E6E819A}"/>
                  </a:ext>
                </a:extLst>
              </p:cNvPr>
              <p:cNvCxnSpPr/>
              <p:nvPr/>
            </p:nvCxnSpPr>
            <p:spPr bwMode="auto">
              <a:xfrm rot="5400000" flipH="1" flipV="1">
                <a:off x="1471125" y="401637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连接符: 曲线 21">
                <a:extLst>
                  <a:ext uri="{FF2B5EF4-FFF2-40B4-BE49-F238E27FC236}">
                    <a16:creationId xmlns:a16="http://schemas.microsoft.com/office/drawing/2014/main" id="{F8434D7B-4F6A-2796-2967-2CE25B0D5244}"/>
                  </a:ext>
                </a:extLst>
              </p:cNvPr>
              <p:cNvCxnSpPr/>
              <p:nvPr/>
            </p:nvCxnSpPr>
            <p:spPr bwMode="auto">
              <a:xfrm rot="5400000" flipH="1">
                <a:off x="1469984" y="39626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连接符: 曲线 22">
                <a:extLst>
                  <a:ext uri="{FF2B5EF4-FFF2-40B4-BE49-F238E27FC236}">
                    <a16:creationId xmlns:a16="http://schemas.microsoft.com/office/drawing/2014/main" id="{20C8E785-08B7-2899-134A-8933E4CCF55C}"/>
                  </a:ext>
                </a:extLst>
              </p:cNvPr>
              <p:cNvCxnSpPr/>
              <p:nvPr/>
            </p:nvCxnSpPr>
            <p:spPr bwMode="auto">
              <a:xfrm rot="5400000" flipH="1" flipV="1">
                <a:off x="1471125" y="391586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连接符: 曲线 23">
                <a:extLst>
                  <a:ext uri="{FF2B5EF4-FFF2-40B4-BE49-F238E27FC236}">
                    <a16:creationId xmlns:a16="http://schemas.microsoft.com/office/drawing/2014/main" id="{18BF22E0-3175-E6CF-5EC3-1A490D67D610}"/>
                  </a:ext>
                </a:extLst>
              </p:cNvPr>
              <p:cNvCxnSpPr/>
              <p:nvPr/>
            </p:nvCxnSpPr>
            <p:spPr bwMode="auto">
              <a:xfrm rot="5400000" flipH="1">
                <a:off x="1469984" y="386218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连接符: 曲线 24">
                <a:extLst>
                  <a:ext uri="{FF2B5EF4-FFF2-40B4-BE49-F238E27FC236}">
                    <a16:creationId xmlns:a16="http://schemas.microsoft.com/office/drawing/2014/main" id="{230B02BC-6614-6007-FDF7-3CE853F7174B}"/>
                  </a:ext>
                </a:extLst>
              </p:cNvPr>
              <p:cNvCxnSpPr/>
              <p:nvPr/>
            </p:nvCxnSpPr>
            <p:spPr bwMode="auto">
              <a:xfrm rot="5400000" flipH="1" flipV="1">
                <a:off x="1471124" y="381307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连接符: 曲线 25">
                <a:extLst>
                  <a:ext uri="{FF2B5EF4-FFF2-40B4-BE49-F238E27FC236}">
                    <a16:creationId xmlns:a16="http://schemas.microsoft.com/office/drawing/2014/main" id="{B9330620-9505-51DF-F893-55DC8AEBC222}"/>
                  </a:ext>
                </a:extLst>
              </p:cNvPr>
              <p:cNvCxnSpPr/>
              <p:nvPr/>
            </p:nvCxnSpPr>
            <p:spPr bwMode="auto">
              <a:xfrm rot="5400000" flipH="1">
                <a:off x="1469982" y="3759400"/>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连接符: 曲线 26">
                <a:extLst>
                  <a:ext uri="{FF2B5EF4-FFF2-40B4-BE49-F238E27FC236}">
                    <a16:creationId xmlns:a16="http://schemas.microsoft.com/office/drawing/2014/main" id="{32DDB7A3-B4CB-EEFD-A095-4024CB5D6F48}"/>
                  </a:ext>
                </a:extLst>
              </p:cNvPr>
              <p:cNvCxnSpPr/>
              <p:nvPr/>
            </p:nvCxnSpPr>
            <p:spPr bwMode="auto">
              <a:xfrm rot="5400000" flipH="1" flipV="1">
                <a:off x="1471125" y="371029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连接符: 曲线 27">
                <a:extLst>
                  <a:ext uri="{FF2B5EF4-FFF2-40B4-BE49-F238E27FC236}">
                    <a16:creationId xmlns:a16="http://schemas.microsoft.com/office/drawing/2014/main" id="{5584D6CC-A428-B4EE-949B-6EE71C04C831}"/>
                  </a:ext>
                </a:extLst>
              </p:cNvPr>
              <p:cNvCxnSpPr/>
              <p:nvPr/>
            </p:nvCxnSpPr>
            <p:spPr bwMode="auto">
              <a:xfrm rot="5400000" flipH="1">
                <a:off x="1471125" y="366003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 name="连接符: 曲线 28">
                <a:extLst>
                  <a:ext uri="{FF2B5EF4-FFF2-40B4-BE49-F238E27FC236}">
                    <a16:creationId xmlns:a16="http://schemas.microsoft.com/office/drawing/2014/main" id="{71F60590-8969-A196-574F-5DC9A7455469}"/>
                  </a:ext>
                </a:extLst>
              </p:cNvPr>
              <p:cNvCxnSpPr/>
              <p:nvPr/>
            </p:nvCxnSpPr>
            <p:spPr bwMode="auto">
              <a:xfrm rot="5400000" flipH="1" flipV="1">
                <a:off x="1469984" y="360636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连接符: 曲线 29">
                <a:extLst>
                  <a:ext uri="{FF2B5EF4-FFF2-40B4-BE49-F238E27FC236}">
                    <a16:creationId xmlns:a16="http://schemas.microsoft.com/office/drawing/2014/main" id="{2C4F2C44-0282-4731-D8F3-A5BFA72E4944}"/>
                  </a:ext>
                </a:extLst>
              </p:cNvPr>
              <p:cNvCxnSpPr/>
              <p:nvPr/>
            </p:nvCxnSpPr>
            <p:spPr bwMode="auto">
              <a:xfrm rot="5400000" flipH="1">
                <a:off x="1471125" y="3557250"/>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连接符: 曲线 30">
                <a:extLst>
                  <a:ext uri="{FF2B5EF4-FFF2-40B4-BE49-F238E27FC236}">
                    <a16:creationId xmlns:a16="http://schemas.microsoft.com/office/drawing/2014/main" id="{ACC5AFA3-E853-928B-2E1E-2587F215C939}"/>
                  </a:ext>
                </a:extLst>
              </p:cNvPr>
              <p:cNvCxnSpPr/>
              <p:nvPr/>
            </p:nvCxnSpPr>
            <p:spPr bwMode="auto">
              <a:xfrm rot="5400000" flipH="1" flipV="1">
                <a:off x="1469984" y="35058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连接符: 曲线 31">
                <a:extLst>
                  <a:ext uri="{FF2B5EF4-FFF2-40B4-BE49-F238E27FC236}">
                    <a16:creationId xmlns:a16="http://schemas.microsoft.com/office/drawing/2014/main" id="{5A850060-5240-E6FF-ACD5-0286200E5324}"/>
                  </a:ext>
                </a:extLst>
              </p:cNvPr>
              <p:cNvCxnSpPr/>
              <p:nvPr/>
            </p:nvCxnSpPr>
            <p:spPr bwMode="auto">
              <a:xfrm rot="5400000" flipH="1">
                <a:off x="1471125" y="34567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连接符: 曲线 32">
                <a:extLst>
                  <a:ext uri="{FF2B5EF4-FFF2-40B4-BE49-F238E27FC236}">
                    <a16:creationId xmlns:a16="http://schemas.microsoft.com/office/drawing/2014/main" id="{58D1F75E-F070-49A4-BC7F-54BD4659EE5E}"/>
                  </a:ext>
                </a:extLst>
              </p:cNvPr>
              <p:cNvCxnSpPr/>
              <p:nvPr/>
            </p:nvCxnSpPr>
            <p:spPr bwMode="auto">
              <a:xfrm rot="5400000" flipH="1" flipV="1">
                <a:off x="1469982" y="3403068"/>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连接符: 曲线 33">
                <a:extLst>
                  <a:ext uri="{FF2B5EF4-FFF2-40B4-BE49-F238E27FC236}">
                    <a16:creationId xmlns:a16="http://schemas.microsoft.com/office/drawing/2014/main" id="{1F939428-5ED3-5570-D859-EDEB07576F1E}"/>
                  </a:ext>
                </a:extLst>
              </p:cNvPr>
              <p:cNvCxnSpPr/>
              <p:nvPr/>
            </p:nvCxnSpPr>
            <p:spPr bwMode="auto">
              <a:xfrm rot="5400000" flipH="1">
                <a:off x="1471125" y="335395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连接符: 曲线 34">
                <a:extLst>
                  <a:ext uri="{FF2B5EF4-FFF2-40B4-BE49-F238E27FC236}">
                    <a16:creationId xmlns:a16="http://schemas.microsoft.com/office/drawing/2014/main" id="{3E6DBF1F-E040-4C90-87C6-D9C3776C3CB2}"/>
                  </a:ext>
                </a:extLst>
              </p:cNvPr>
              <p:cNvCxnSpPr/>
              <p:nvPr/>
            </p:nvCxnSpPr>
            <p:spPr bwMode="auto">
              <a:xfrm rot="5400000" flipH="1" flipV="1">
                <a:off x="1469984" y="330028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连接符: 曲线 35">
                <a:extLst>
                  <a:ext uri="{FF2B5EF4-FFF2-40B4-BE49-F238E27FC236}">
                    <a16:creationId xmlns:a16="http://schemas.microsoft.com/office/drawing/2014/main" id="{139F373C-EAD2-CDEF-FF65-22B2181DD369}"/>
                  </a:ext>
                </a:extLst>
              </p:cNvPr>
              <p:cNvCxnSpPr/>
              <p:nvPr/>
            </p:nvCxnSpPr>
            <p:spPr bwMode="auto">
              <a:xfrm rot="5400000" flipH="1">
                <a:off x="1469982" y="488321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 name="连接符: 曲线 36">
                <a:extLst>
                  <a:ext uri="{FF2B5EF4-FFF2-40B4-BE49-F238E27FC236}">
                    <a16:creationId xmlns:a16="http://schemas.microsoft.com/office/drawing/2014/main" id="{A8EEF77A-57FC-E1A6-2CC9-0C68944F9A41}"/>
                  </a:ext>
                </a:extLst>
              </p:cNvPr>
              <p:cNvCxnSpPr/>
              <p:nvPr/>
            </p:nvCxnSpPr>
            <p:spPr bwMode="auto">
              <a:xfrm rot="5400000" flipH="1" flipV="1">
                <a:off x="1471125" y="483410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连接符: 曲线 37">
                <a:extLst>
                  <a:ext uri="{FF2B5EF4-FFF2-40B4-BE49-F238E27FC236}">
                    <a16:creationId xmlns:a16="http://schemas.microsoft.com/office/drawing/2014/main" id="{B829BE88-2D13-EA4D-9CCB-F6DF9C30483C}"/>
                  </a:ext>
                </a:extLst>
              </p:cNvPr>
              <p:cNvCxnSpPr/>
              <p:nvPr/>
            </p:nvCxnSpPr>
            <p:spPr bwMode="auto">
              <a:xfrm rot="5400000" flipH="1">
                <a:off x="1469984" y="478042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连接符: 曲线 38">
                <a:extLst>
                  <a:ext uri="{FF2B5EF4-FFF2-40B4-BE49-F238E27FC236}">
                    <a16:creationId xmlns:a16="http://schemas.microsoft.com/office/drawing/2014/main" id="{B7EB8621-0C5D-F484-324F-3881C52C8BD2}"/>
                  </a:ext>
                </a:extLst>
              </p:cNvPr>
              <p:cNvCxnSpPr/>
              <p:nvPr/>
            </p:nvCxnSpPr>
            <p:spPr bwMode="auto">
              <a:xfrm rot="5400000" flipH="1" flipV="1">
                <a:off x="1471125" y="4733603"/>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 name="连接符: 曲线 39">
                <a:extLst>
                  <a:ext uri="{FF2B5EF4-FFF2-40B4-BE49-F238E27FC236}">
                    <a16:creationId xmlns:a16="http://schemas.microsoft.com/office/drawing/2014/main" id="{3F243F33-9FAC-A8D4-970E-642DE6339728}"/>
                  </a:ext>
                </a:extLst>
              </p:cNvPr>
              <p:cNvCxnSpPr/>
              <p:nvPr/>
            </p:nvCxnSpPr>
            <p:spPr bwMode="auto">
              <a:xfrm rot="5400000" flipH="1">
                <a:off x="1469984" y="4679924"/>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1" name="连接符: 曲线 40">
                <a:extLst>
                  <a:ext uri="{FF2B5EF4-FFF2-40B4-BE49-F238E27FC236}">
                    <a16:creationId xmlns:a16="http://schemas.microsoft.com/office/drawing/2014/main" id="{969171F4-B6B8-BA69-EABD-359AFCF0BF86}"/>
                  </a:ext>
                </a:extLst>
              </p:cNvPr>
              <p:cNvCxnSpPr/>
              <p:nvPr/>
            </p:nvCxnSpPr>
            <p:spPr bwMode="auto">
              <a:xfrm rot="5400000" flipH="1" flipV="1">
                <a:off x="1471125" y="4630814"/>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2" name="连接符: 曲线 41">
                <a:extLst>
                  <a:ext uri="{FF2B5EF4-FFF2-40B4-BE49-F238E27FC236}">
                    <a16:creationId xmlns:a16="http://schemas.microsoft.com/office/drawing/2014/main" id="{C97D796D-E476-8639-888F-285CF7C8B716}"/>
                  </a:ext>
                </a:extLst>
              </p:cNvPr>
              <p:cNvCxnSpPr/>
              <p:nvPr/>
            </p:nvCxnSpPr>
            <p:spPr bwMode="auto">
              <a:xfrm rot="5400000" flipH="1">
                <a:off x="1469982" y="457713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3" name="连接符: 曲线 42">
                <a:extLst>
                  <a:ext uri="{FF2B5EF4-FFF2-40B4-BE49-F238E27FC236}">
                    <a16:creationId xmlns:a16="http://schemas.microsoft.com/office/drawing/2014/main" id="{4DBF7217-9712-EACA-5DF4-587D8AB589DA}"/>
                  </a:ext>
                </a:extLst>
              </p:cNvPr>
              <p:cNvCxnSpPr/>
              <p:nvPr/>
            </p:nvCxnSpPr>
            <p:spPr bwMode="auto">
              <a:xfrm rot="5400000" flipH="1" flipV="1">
                <a:off x="1469984" y="452460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4" name="连接符: 曲线 43">
                <a:extLst>
                  <a:ext uri="{FF2B5EF4-FFF2-40B4-BE49-F238E27FC236}">
                    <a16:creationId xmlns:a16="http://schemas.microsoft.com/office/drawing/2014/main" id="{B1A64D66-05E5-E46B-0C7C-F18AC1075C90}"/>
                  </a:ext>
                </a:extLst>
              </p:cNvPr>
              <p:cNvCxnSpPr/>
              <p:nvPr/>
            </p:nvCxnSpPr>
            <p:spPr bwMode="auto">
              <a:xfrm rot="5400000" flipH="1">
                <a:off x="1471125" y="447777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5" name="连接符: 曲线 44">
                <a:extLst>
                  <a:ext uri="{FF2B5EF4-FFF2-40B4-BE49-F238E27FC236}">
                    <a16:creationId xmlns:a16="http://schemas.microsoft.com/office/drawing/2014/main" id="{8FC7DE60-E394-F93C-E99A-C9F53341E66F}"/>
                  </a:ext>
                </a:extLst>
              </p:cNvPr>
              <p:cNvCxnSpPr/>
              <p:nvPr/>
            </p:nvCxnSpPr>
            <p:spPr bwMode="auto">
              <a:xfrm rot="5400000" flipH="1" flipV="1">
                <a:off x="1469984" y="442409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连接符: 曲线 45">
                <a:extLst>
                  <a:ext uri="{FF2B5EF4-FFF2-40B4-BE49-F238E27FC236}">
                    <a16:creationId xmlns:a16="http://schemas.microsoft.com/office/drawing/2014/main" id="{D7942C69-CD74-2623-CD8C-03662A0B9FBC}"/>
                  </a:ext>
                </a:extLst>
              </p:cNvPr>
              <p:cNvCxnSpPr/>
              <p:nvPr/>
            </p:nvCxnSpPr>
            <p:spPr bwMode="auto">
              <a:xfrm rot="5400000" flipH="1">
                <a:off x="1471125" y="437498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连接符: 曲线 46">
                <a:extLst>
                  <a:ext uri="{FF2B5EF4-FFF2-40B4-BE49-F238E27FC236}">
                    <a16:creationId xmlns:a16="http://schemas.microsoft.com/office/drawing/2014/main" id="{5A317E96-5D32-3A55-76A7-DFA97D07F88F}"/>
                  </a:ext>
                </a:extLst>
              </p:cNvPr>
              <p:cNvCxnSpPr/>
              <p:nvPr/>
            </p:nvCxnSpPr>
            <p:spPr bwMode="auto">
              <a:xfrm rot="5400000" flipH="1" flipV="1">
                <a:off x="1469984" y="43235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连接符: 曲线 47">
                <a:extLst>
                  <a:ext uri="{FF2B5EF4-FFF2-40B4-BE49-F238E27FC236}">
                    <a16:creationId xmlns:a16="http://schemas.microsoft.com/office/drawing/2014/main" id="{413F93AD-ABED-9777-8771-0162EC016396}"/>
                  </a:ext>
                </a:extLst>
              </p:cNvPr>
              <p:cNvCxnSpPr/>
              <p:nvPr/>
            </p:nvCxnSpPr>
            <p:spPr bwMode="auto">
              <a:xfrm rot="5400000" flipH="1">
                <a:off x="1471125" y="427448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9" name="连接符: 曲线 48">
                <a:extLst>
                  <a:ext uri="{FF2B5EF4-FFF2-40B4-BE49-F238E27FC236}">
                    <a16:creationId xmlns:a16="http://schemas.microsoft.com/office/drawing/2014/main" id="{FACC9E23-F7D1-7699-B6E4-949A0C6D0539}"/>
                  </a:ext>
                </a:extLst>
              </p:cNvPr>
              <p:cNvCxnSpPr/>
              <p:nvPr/>
            </p:nvCxnSpPr>
            <p:spPr bwMode="auto">
              <a:xfrm rot="5400000" flipH="1" flipV="1">
                <a:off x="1469982" y="4220805"/>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0" name="连接符: 曲线 49">
                <a:extLst>
                  <a:ext uri="{FF2B5EF4-FFF2-40B4-BE49-F238E27FC236}">
                    <a16:creationId xmlns:a16="http://schemas.microsoft.com/office/drawing/2014/main" id="{D24063CC-6F38-51DE-ACC3-FE7A434D00CF}"/>
                  </a:ext>
                </a:extLst>
              </p:cNvPr>
              <p:cNvCxnSpPr/>
              <p:nvPr/>
            </p:nvCxnSpPr>
            <p:spPr bwMode="auto">
              <a:xfrm rot="5400000" flipH="1">
                <a:off x="1471125" y="417169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连接符: 曲线 50">
                <a:extLst>
                  <a:ext uri="{FF2B5EF4-FFF2-40B4-BE49-F238E27FC236}">
                    <a16:creationId xmlns:a16="http://schemas.microsoft.com/office/drawing/2014/main" id="{4105A791-7BFE-E6E8-220E-9C12BFC602A8}"/>
                  </a:ext>
                </a:extLst>
              </p:cNvPr>
              <p:cNvCxnSpPr/>
              <p:nvPr/>
            </p:nvCxnSpPr>
            <p:spPr bwMode="auto">
              <a:xfrm rot="5400000" flipH="1" flipV="1">
                <a:off x="1469984" y="411801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连接符: 曲线 51">
                <a:extLst>
                  <a:ext uri="{FF2B5EF4-FFF2-40B4-BE49-F238E27FC236}">
                    <a16:creationId xmlns:a16="http://schemas.microsoft.com/office/drawing/2014/main" id="{7E196485-A86A-AB2C-6CB1-D30082D41069}"/>
                  </a:ext>
                </a:extLst>
              </p:cNvPr>
              <p:cNvCxnSpPr/>
              <p:nvPr/>
            </p:nvCxnSpPr>
            <p:spPr bwMode="auto">
              <a:xfrm rot="5400000" flipH="1">
                <a:off x="1469982" y="324774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连接符: 曲线 52">
                <a:extLst>
                  <a:ext uri="{FF2B5EF4-FFF2-40B4-BE49-F238E27FC236}">
                    <a16:creationId xmlns:a16="http://schemas.microsoft.com/office/drawing/2014/main" id="{8F60FB98-39D9-1CD4-54FE-7C9EAD21105F}"/>
                  </a:ext>
                </a:extLst>
              </p:cNvPr>
              <p:cNvCxnSpPr/>
              <p:nvPr/>
            </p:nvCxnSpPr>
            <p:spPr bwMode="auto">
              <a:xfrm rot="5400000" flipH="1" flipV="1">
                <a:off x="1471125" y="319863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4" name="连接符: 曲线 53">
                <a:extLst>
                  <a:ext uri="{FF2B5EF4-FFF2-40B4-BE49-F238E27FC236}">
                    <a16:creationId xmlns:a16="http://schemas.microsoft.com/office/drawing/2014/main" id="{460ADA42-57CF-A50C-958C-4DC37D8C401B}"/>
                  </a:ext>
                </a:extLst>
              </p:cNvPr>
              <p:cNvCxnSpPr/>
              <p:nvPr/>
            </p:nvCxnSpPr>
            <p:spPr bwMode="auto">
              <a:xfrm rot="5400000" flipH="1">
                <a:off x="1469984" y="31449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5" name="连接符: 曲线 54">
                <a:extLst>
                  <a:ext uri="{FF2B5EF4-FFF2-40B4-BE49-F238E27FC236}">
                    <a16:creationId xmlns:a16="http://schemas.microsoft.com/office/drawing/2014/main" id="{9D170A45-4439-E788-441D-30339BA64C92}"/>
                  </a:ext>
                </a:extLst>
              </p:cNvPr>
              <p:cNvCxnSpPr/>
              <p:nvPr/>
            </p:nvCxnSpPr>
            <p:spPr bwMode="auto">
              <a:xfrm rot="5400000" flipH="1" flipV="1">
                <a:off x="1471125" y="30958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6" name="连接符: 曲线 55">
                <a:extLst>
                  <a:ext uri="{FF2B5EF4-FFF2-40B4-BE49-F238E27FC236}">
                    <a16:creationId xmlns:a16="http://schemas.microsoft.com/office/drawing/2014/main" id="{8842DB30-62C1-B99A-EE84-36E013FEB9CA}"/>
                  </a:ext>
                </a:extLst>
              </p:cNvPr>
              <p:cNvCxnSpPr/>
              <p:nvPr/>
            </p:nvCxnSpPr>
            <p:spPr bwMode="auto">
              <a:xfrm rot="5400000" flipH="1">
                <a:off x="1469984" y="518701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7" name="连接符: 曲线 56">
                <a:extLst>
                  <a:ext uri="{FF2B5EF4-FFF2-40B4-BE49-F238E27FC236}">
                    <a16:creationId xmlns:a16="http://schemas.microsoft.com/office/drawing/2014/main" id="{48C3621B-2FB4-1B24-9A4D-55EC5587E574}"/>
                  </a:ext>
                </a:extLst>
              </p:cNvPr>
              <p:cNvCxnSpPr/>
              <p:nvPr/>
            </p:nvCxnSpPr>
            <p:spPr bwMode="auto">
              <a:xfrm rot="5400000" flipH="1" flipV="1">
                <a:off x="1471125" y="513790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8" name="连接符: 曲线 57">
                <a:extLst>
                  <a:ext uri="{FF2B5EF4-FFF2-40B4-BE49-F238E27FC236}">
                    <a16:creationId xmlns:a16="http://schemas.microsoft.com/office/drawing/2014/main" id="{CA12077F-A03D-D3A2-A646-F8A4BE78373E}"/>
                  </a:ext>
                </a:extLst>
              </p:cNvPr>
              <p:cNvCxnSpPr/>
              <p:nvPr/>
            </p:nvCxnSpPr>
            <p:spPr bwMode="auto">
              <a:xfrm rot="5400000" flipH="1">
                <a:off x="1469982" y="508422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9" name="连接符: 曲线 58">
                <a:extLst>
                  <a:ext uri="{FF2B5EF4-FFF2-40B4-BE49-F238E27FC236}">
                    <a16:creationId xmlns:a16="http://schemas.microsoft.com/office/drawing/2014/main" id="{68C356D4-49D4-3C63-A6B8-B7C508A68C92}"/>
                  </a:ext>
                </a:extLst>
              </p:cNvPr>
              <p:cNvCxnSpPr/>
              <p:nvPr/>
            </p:nvCxnSpPr>
            <p:spPr bwMode="auto">
              <a:xfrm rot="5400000" flipH="1" flipV="1">
                <a:off x="1469984" y="50362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0" name="连接符: 曲线 59">
                <a:extLst>
                  <a:ext uri="{FF2B5EF4-FFF2-40B4-BE49-F238E27FC236}">
                    <a16:creationId xmlns:a16="http://schemas.microsoft.com/office/drawing/2014/main" id="{51A6D56B-E82F-C0AA-DD55-10AA585C9553}"/>
                  </a:ext>
                </a:extLst>
              </p:cNvPr>
              <p:cNvCxnSpPr/>
              <p:nvPr/>
            </p:nvCxnSpPr>
            <p:spPr bwMode="auto">
              <a:xfrm rot="5400000" flipH="1">
                <a:off x="1469982" y="498372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连接符: 曲线 60">
                <a:extLst>
                  <a:ext uri="{FF2B5EF4-FFF2-40B4-BE49-F238E27FC236}">
                    <a16:creationId xmlns:a16="http://schemas.microsoft.com/office/drawing/2014/main" id="{1C462682-6C6D-CBF8-A749-FCCCF827D473}"/>
                  </a:ext>
                </a:extLst>
              </p:cNvPr>
              <p:cNvCxnSpPr/>
              <p:nvPr/>
            </p:nvCxnSpPr>
            <p:spPr bwMode="auto">
              <a:xfrm rot="5400000" flipH="1" flipV="1">
                <a:off x="1471125" y="493461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2" name="等腰三角形 61">
                <a:extLst>
                  <a:ext uri="{FF2B5EF4-FFF2-40B4-BE49-F238E27FC236}">
                    <a16:creationId xmlns:a16="http://schemas.microsoft.com/office/drawing/2014/main" id="{0652DE18-EECD-4414-8C98-9770A2C9BCA2}"/>
                  </a:ext>
                </a:extLst>
              </p:cNvPr>
              <p:cNvSpPr/>
              <p:nvPr/>
            </p:nvSpPr>
            <p:spPr>
              <a:xfrm>
                <a:off x="1463591" y="3006406"/>
                <a:ext cx="77145" cy="79658"/>
              </a:xfrm>
              <a:prstGeom prst="triangle">
                <a:avLst/>
              </a:prstGeom>
              <a:grp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63" name="组合 62">
              <a:extLst>
                <a:ext uri="{FF2B5EF4-FFF2-40B4-BE49-F238E27FC236}">
                  <a16:creationId xmlns:a16="http://schemas.microsoft.com/office/drawing/2014/main" id="{918AF819-FE63-91B8-C64E-9EFC76FF30D9}"/>
                </a:ext>
              </a:extLst>
            </p:cNvPr>
            <p:cNvGrpSpPr/>
            <p:nvPr/>
          </p:nvGrpSpPr>
          <p:grpSpPr>
            <a:xfrm>
              <a:off x="11595511" y="3406956"/>
              <a:ext cx="361284" cy="367716"/>
              <a:chOff x="1541600" y="2073299"/>
              <a:chExt cx="530079" cy="473475"/>
            </a:xfrm>
          </p:grpSpPr>
          <p:grpSp>
            <p:nvGrpSpPr>
              <p:cNvPr id="64" name="组合 63">
                <a:extLst>
                  <a:ext uri="{FF2B5EF4-FFF2-40B4-BE49-F238E27FC236}">
                    <a16:creationId xmlns:a16="http://schemas.microsoft.com/office/drawing/2014/main" id="{8FFDB8AB-EFCE-CECC-3E98-8FF80621285D}"/>
                  </a:ext>
                </a:extLst>
              </p:cNvPr>
              <p:cNvGrpSpPr/>
              <p:nvPr/>
            </p:nvGrpSpPr>
            <p:grpSpPr>
              <a:xfrm>
                <a:off x="1544948" y="2073299"/>
                <a:ext cx="478965" cy="459032"/>
                <a:chOff x="1956673" y="1526935"/>
                <a:chExt cx="626297" cy="665036"/>
              </a:xfrm>
            </p:grpSpPr>
            <p:sp>
              <p:nvSpPr>
                <p:cNvPr id="74" name="椭圆 73">
                  <a:extLst>
                    <a:ext uri="{FF2B5EF4-FFF2-40B4-BE49-F238E27FC236}">
                      <a16:creationId xmlns:a16="http://schemas.microsoft.com/office/drawing/2014/main" id="{85F21377-76F3-96CF-4493-725B58404623}"/>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5" name="椭圆 74">
                  <a:extLst>
                    <a:ext uri="{FF2B5EF4-FFF2-40B4-BE49-F238E27FC236}">
                      <a16:creationId xmlns:a16="http://schemas.microsoft.com/office/drawing/2014/main" id="{2208C9AD-1CC3-B2F5-C824-3B035AC7155D}"/>
                    </a:ext>
                  </a:extLst>
                </p:cNvPr>
                <p:cNvSpPr/>
                <p:nvPr/>
              </p:nvSpPr>
              <p:spPr>
                <a:xfrm>
                  <a:off x="2366969" y="1836203"/>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 name="椭圆 75">
                  <a:extLst>
                    <a:ext uri="{FF2B5EF4-FFF2-40B4-BE49-F238E27FC236}">
                      <a16:creationId xmlns:a16="http://schemas.microsoft.com/office/drawing/2014/main" id="{481BD103-ECFF-299C-C725-F27BF02D3101}"/>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 name="椭圆 76">
                  <a:extLst>
                    <a:ext uri="{FF2B5EF4-FFF2-40B4-BE49-F238E27FC236}">
                      <a16:creationId xmlns:a16="http://schemas.microsoft.com/office/drawing/2014/main" id="{2349AB4A-E0D3-6686-CEAF-299D39F52FEB}"/>
                    </a:ext>
                  </a:extLst>
                </p:cNvPr>
                <p:cNvSpPr/>
                <p:nvPr/>
              </p:nvSpPr>
              <p:spPr>
                <a:xfrm>
                  <a:off x="2438970" y="170080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8" name="椭圆 77">
                  <a:extLst>
                    <a:ext uri="{FF2B5EF4-FFF2-40B4-BE49-F238E27FC236}">
                      <a16:creationId xmlns:a16="http://schemas.microsoft.com/office/drawing/2014/main" id="{9DC71514-CDC5-B890-BCA7-EA6149532EDB}"/>
                    </a:ext>
                  </a:extLst>
                </p:cNvPr>
                <p:cNvSpPr/>
                <p:nvPr/>
              </p:nvSpPr>
              <p:spPr>
                <a:xfrm>
                  <a:off x="2303558" y="1588973"/>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9" name="椭圆 78">
                  <a:extLst>
                    <a:ext uri="{FF2B5EF4-FFF2-40B4-BE49-F238E27FC236}">
                      <a16:creationId xmlns:a16="http://schemas.microsoft.com/office/drawing/2014/main" id="{41234C16-759B-2877-2D3B-EE1F8A14BD59}"/>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0" name="椭圆 79">
                  <a:extLst>
                    <a:ext uri="{FF2B5EF4-FFF2-40B4-BE49-F238E27FC236}">
                      <a16:creationId xmlns:a16="http://schemas.microsoft.com/office/drawing/2014/main" id="{D6EAEDDB-770B-2FF5-F396-31ECB43912D9}"/>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1" name="椭圆 80">
                  <a:extLst>
                    <a:ext uri="{FF2B5EF4-FFF2-40B4-BE49-F238E27FC236}">
                      <a16:creationId xmlns:a16="http://schemas.microsoft.com/office/drawing/2014/main" id="{E62F43FD-9856-057C-7EBD-E45001F9356F}"/>
                    </a:ext>
                  </a:extLst>
                </p:cNvPr>
                <p:cNvSpPr/>
                <p:nvPr/>
              </p:nvSpPr>
              <p:spPr>
                <a:xfrm>
                  <a:off x="2073528" y="177601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2" name="椭圆 81">
                  <a:extLst>
                    <a:ext uri="{FF2B5EF4-FFF2-40B4-BE49-F238E27FC236}">
                      <a16:creationId xmlns:a16="http://schemas.microsoft.com/office/drawing/2014/main" id="{DAB654BB-0156-150E-30A3-62EF88883998}"/>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 name="椭圆 82">
                  <a:extLst>
                    <a:ext uri="{FF2B5EF4-FFF2-40B4-BE49-F238E27FC236}">
                      <a16:creationId xmlns:a16="http://schemas.microsoft.com/office/drawing/2014/main" id="{B5CDB841-7FE9-73BF-06E5-5AFA74B5CF52}"/>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 name="椭圆 83">
                  <a:extLst>
                    <a:ext uri="{FF2B5EF4-FFF2-40B4-BE49-F238E27FC236}">
                      <a16:creationId xmlns:a16="http://schemas.microsoft.com/office/drawing/2014/main" id="{E780E750-0458-3C9E-2FF4-5D5DC86DD40A}"/>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5" name="椭圆 84">
                  <a:extLst>
                    <a:ext uri="{FF2B5EF4-FFF2-40B4-BE49-F238E27FC236}">
                      <a16:creationId xmlns:a16="http://schemas.microsoft.com/office/drawing/2014/main" id="{F952034B-2C29-C088-F2C1-17C2E34FEDE9}"/>
                    </a:ext>
                  </a:extLst>
                </p:cNvPr>
                <p:cNvSpPr/>
                <p:nvPr/>
              </p:nvSpPr>
              <p:spPr>
                <a:xfrm>
                  <a:off x="2389135" y="152693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6" name="椭圆 85">
                  <a:extLst>
                    <a:ext uri="{FF2B5EF4-FFF2-40B4-BE49-F238E27FC236}">
                      <a16:creationId xmlns:a16="http://schemas.microsoft.com/office/drawing/2014/main" id="{63F0514A-96A2-A43E-E70B-81EAC281CA84}"/>
                    </a:ext>
                  </a:extLst>
                </p:cNvPr>
                <p:cNvSpPr/>
                <p:nvPr/>
              </p:nvSpPr>
              <p:spPr>
                <a:xfrm>
                  <a:off x="2031736"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7" name="椭圆 86">
                  <a:extLst>
                    <a:ext uri="{FF2B5EF4-FFF2-40B4-BE49-F238E27FC236}">
                      <a16:creationId xmlns:a16="http://schemas.microsoft.com/office/drawing/2014/main" id="{0D53DD91-4B4C-712B-D0F0-147163B4A399}"/>
                    </a:ext>
                  </a:extLst>
                </p:cNvPr>
                <p:cNvSpPr/>
                <p:nvPr/>
              </p:nvSpPr>
              <p:spPr>
                <a:xfrm>
                  <a:off x="1956673" y="1896753"/>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8" name="椭圆 87">
                  <a:extLst>
                    <a:ext uri="{FF2B5EF4-FFF2-40B4-BE49-F238E27FC236}">
                      <a16:creationId xmlns:a16="http://schemas.microsoft.com/office/drawing/2014/main" id="{036638C5-06B7-71D0-8474-CB0EAE9FA00E}"/>
                    </a:ext>
                  </a:extLst>
                </p:cNvPr>
                <p:cNvSpPr/>
                <p:nvPr/>
              </p:nvSpPr>
              <p:spPr>
                <a:xfrm>
                  <a:off x="2088767" y="204797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9" name="椭圆 88">
                  <a:extLst>
                    <a:ext uri="{FF2B5EF4-FFF2-40B4-BE49-F238E27FC236}">
                      <a16:creationId xmlns:a16="http://schemas.microsoft.com/office/drawing/2014/main" id="{9B3DE555-148D-1792-ECA7-BB9F39A0629A}"/>
                    </a:ext>
                  </a:extLst>
                </p:cNvPr>
                <p:cNvSpPr/>
                <p:nvPr/>
              </p:nvSpPr>
              <p:spPr>
                <a:xfrm>
                  <a:off x="2366969" y="198020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0" name="椭圆 89">
                  <a:extLst>
                    <a:ext uri="{FF2B5EF4-FFF2-40B4-BE49-F238E27FC236}">
                      <a16:creationId xmlns:a16="http://schemas.microsoft.com/office/drawing/2014/main" id="{9D0DB84C-C1A4-C5EC-44A6-123E249421A1}"/>
                    </a:ext>
                  </a:extLst>
                </p:cNvPr>
                <p:cNvSpPr/>
                <p:nvPr/>
              </p:nvSpPr>
              <p:spPr>
                <a:xfrm>
                  <a:off x="2261438" y="1682221"/>
                  <a:ext cx="59782" cy="83106"/>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1" name="椭圆 90">
                  <a:extLst>
                    <a:ext uri="{FF2B5EF4-FFF2-40B4-BE49-F238E27FC236}">
                      <a16:creationId xmlns:a16="http://schemas.microsoft.com/office/drawing/2014/main" id="{791E4BF1-D103-B48F-3C1D-EA17B4D1F782}"/>
                    </a:ext>
                  </a:extLst>
                </p:cNvPr>
                <p:cNvSpPr/>
                <p:nvPr/>
              </p:nvSpPr>
              <p:spPr>
                <a:xfrm>
                  <a:off x="2075360" y="1607004"/>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65" name="椭圆 64">
                <a:extLst>
                  <a:ext uri="{FF2B5EF4-FFF2-40B4-BE49-F238E27FC236}">
                    <a16:creationId xmlns:a16="http://schemas.microsoft.com/office/drawing/2014/main" id="{83965B17-F43A-809B-8CEA-CBA2F8B83815}"/>
                  </a:ext>
                </a:extLst>
              </p:cNvPr>
              <p:cNvSpPr/>
              <p:nvPr/>
            </p:nvSpPr>
            <p:spPr>
              <a:xfrm>
                <a:off x="1826386" y="2447380"/>
                <a:ext cx="110125" cy="9939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6" name="椭圆 65">
                <a:extLst>
                  <a:ext uri="{FF2B5EF4-FFF2-40B4-BE49-F238E27FC236}">
                    <a16:creationId xmlns:a16="http://schemas.microsoft.com/office/drawing/2014/main" id="{6685A947-2777-9CAF-548B-50794B3ED0F7}"/>
                  </a:ext>
                </a:extLst>
              </p:cNvPr>
              <p:cNvSpPr/>
              <p:nvPr/>
            </p:nvSpPr>
            <p:spPr>
              <a:xfrm>
                <a:off x="1754678" y="2138517"/>
                <a:ext cx="110125" cy="993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7" name="椭圆 66">
                <a:extLst>
                  <a:ext uri="{FF2B5EF4-FFF2-40B4-BE49-F238E27FC236}">
                    <a16:creationId xmlns:a16="http://schemas.microsoft.com/office/drawing/2014/main" id="{619CB287-AC11-E332-BF56-796005636414}"/>
                  </a:ext>
                </a:extLst>
              </p:cNvPr>
              <p:cNvSpPr/>
              <p:nvPr/>
            </p:nvSpPr>
            <p:spPr>
              <a:xfrm>
                <a:off x="1591148" y="2447380"/>
                <a:ext cx="110125" cy="9939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8" name="椭圆 67">
                <a:extLst>
                  <a:ext uri="{FF2B5EF4-FFF2-40B4-BE49-F238E27FC236}">
                    <a16:creationId xmlns:a16="http://schemas.microsoft.com/office/drawing/2014/main" id="{AAB6BBF8-D92D-AD02-9FED-42F12D54C3B8}"/>
                  </a:ext>
                </a:extLst>
              </p:cNvPr>
              <p:cNvSpPr/>
              <p:nvPr/>
            </p:nvSpPr>
            <p:spPr>
              <a:xfrm>
                <a:off x="1807521" y="2203421"/>
                <a:ext cx="110125" cy="9939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 name="椭圆 68">
                <a:extLst>
                  <a:ext uri="{FF2B5EF4-FFF2-40B4-BE49-F238E27FC236}">
                    <a16:creationId xmlns:a16="http://schemas.microsoft.com/office/drawing/2014/main" id="{DBF8600E-1637-6C80-49E4-D2B4EA8AAFCC}"/>
                  </a:ext>
                </a:extLst>
              </p:cNvPr>
              <p:cNvSpPr/>
              <p:nvPr/>
            </p:nvSpPr>
            <p:spPr>
              <a:xfrm>
                <a:off x="1541600" y="2219516"/>
                <a:ext cx="110125" cy="993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 name="椭圆 69">
                <a:extLst>
                  <a:ext uri="{FF2B5EF4-FFF2-40B4-BE49-F238E27FC236}">
                    <a16:creationId xmlns:a16="http://schemas.microsoft.com/office/drawing/2014/main" id="{ADE4F6DA-4161-48F6-B82A-923CE98CA9FF}"/>
                  </a:ext>
                </a:extLst>
              </p:cNvPr>
              <p:cNvSpPr/>
              <p:nvPr/>
            </p:nvSpPr>
            <p:spPr>
              <a:xfrm>
                <a:off x="1740133" y="2262309"/>
                <a:ext cx="110125" cy="993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1" name="椭圆 70">
                <a:extLst>
                  <a:ext uri="{FF2B5EF4-FFF2-40B4-BE49-F238E27FC236}">
                    <a16:creationId xmlns:a16="http://schemas.microsoft.com/office/drawing/2014/main" id="{426ACEFE-8FC3-0BF0-C9E5-D6B7FFA26F2C}"/>
                  </a:ext>
                </a:extLst>
              </p:cNvPr>
              <p:cNvSpPr/>
              <p:nvPr/>
            </p:nvSpPr>
            <p:spPr>
              <a:xfrm>
                <a:off x="1955725" y="2353832"/>
                <a:ext cx="110125" cy="993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2" name="椭圆 71">
                <a:extLst>
                  <a:ext uri="{FF2B5EF4-FFF2-40B4-BE49-F238E27FC236}">
                    <a16:creationId xmlns:a16="http://schemas.microsoft.com/office/drawing/2014/main" id="{AA98AF42-46D7-0FCA-19FD-473A5719701D}"/>
                  </a:ext>
                </a:extLst>
              </p:cNvPr>
              <p:cNvSpPr/>
              <p:nvPr/>
            </p:nvSpPr>
            <p:spPr>
              <a:xfrm>
                <a:off x="1716261" y="2447380"/>
                <a:ext cx="110125" cy="993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3" name="椭圆 72">
                <a:extLst>
                  <a:ext uri="{FF2B5EF4-FFF2-40B4-BE49-F238E27FC236}">
                    <a16:creationId xmlns:a16="http://schemas.microsoft.com/office/drawing/2014/main" id="{A2408D26-AB0D-94EE-F88D-C219D9B2373C}"/>
                  </a:ext>
                </a:extLst>
              </p:cNvPr>
              <p:cNvSpPr/>
              <p:nvPr/>
            </p:nvSpPr>
            <p:spPr>
              <a:xfrm>
                <a:off x="1961554" y="2174493"/>
                <a:ext cx="110125" cy="9939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93" name="组合 1904">
              <a:extLst>
                <a:ext uri="{FF2B5EF4-FFF2-40B4-BE49-F238E27FC236}">
                  <a16:creationId xmlns:a16="http://schemas.microsoft.com/office/drawing/2014/main" id="{4ECDAE4F-9F19-9BE3-AF73-B56C869AED56}"/>
                </a:ext>
              </a:extLst>
            </p:cNvPr>
            <p:cNvGrpSpPr>
              <a:grpSpLocks/>
            </p:cNvGrpSpPr>
            <p:nvPr/>
          </p:nvGrpSpPr>
          <p:grpSpPr bwMode="auto">
            <a:xfrm rot="10800000" flipH="1">
              <a:off x="10757521" y="2567676"/>
              <a:ext cx="45719" cy="1489095"/>
              <a:chOff x="10464520" y="7587099"/>
              <a:chExt cx="117936" cy="4474980"/>
            </a:xfrm>
          </p:grpSpPr>
          <p:cxnSp>
            <p:nvCxnSpPr>
              <p:cNvPr id="94" name="连接符: 曲线 93">
                <a:extLst>
                  <a:ext uri="{FF2B5EF4-FFF2-40B4-BE49-F238E27FC236}">
                    <a16:creationId xmlns:a16="http://schemas.microsoft.com/office/drawing/2014/main" id="{49E3AB05-102A-39FB-BDFB-B7DB3172F11C}"/>
                  </a:ext>
                </a:extLst>
              </p:cNvPr>
              <p:cNvCxnSpPr/>
              <p:nvPr/>
            </p:nvCxnSpPr>
            <p:spPr>
              <a:xfrm rot="5400000">
                <a:off x="10469318" y="9683190"/>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5" name="连接符: 曲线 94">
                <a:extLst>
                  <a:ext uri="{FF2B5EF4-FFF2-40B4-BE49-F238E27FC236}">
                    <a16:creationId xmlns:a16="http://schemas.microsoft.com/office/drawing/2014/main" id="{57C68E10-E55F-6D79-0C4D-50E8182D5BF8}"/>
                  </a:ext>
                </a:extLst>
              </p:cNvPr>
              <p:cNvCxnSpPr/>
              <p:nvPr/>
            </p:nvCxnSpPr>
            <p:spPr>
              <a:xfrm rot="5400000" flipV="1">
                <a:off x="10471674" y="978917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6" name="连接符: 曲线 95">
                <a:extLst>
                  <a:ext uri="{FF2B5EF4-FFF2-40B4-BE49-F238E27FC236}">
                    <a16:creationId xmlns:a16="http://schemas.microsoft.com/office/drawing/2014/main" id="{83E0EA44-45D1-5D29-0AF9-37FAC50A5086}"/>
                  </a:ext>
                </a:extLst>
              </p:cNvPr>
              <p:cNvCxnSpPr/>
              <p:nvPr/>
            </p:nvCxnSpPr>
            <p:spPr>
              <a:xfrm rot="5400000">
                <a:off x="10469316" y="989516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7" name="连接符: 曲线 96">
                <a:extLst>
                  <a:ext uri="{FF2B5EF4-FFF2-40B4-BE49-F238E27FC236}">
                    <a16:creationId xmlns:a16="http://schemas.microsoft.com/office/drawing/2014/main" id="{62DE0616-2384-19BD-0ED3-272DDEDD2488}"/>
                  </a:ext>
                </a:extLst>
              </p:cNvPr>
              <p:cNvCxnSpPr/>
              <p:nvPr/>
            </p:nvCxnSpPr>
            <p:spPr>
              <a:xfrm rot="5400000" flipV="1">
                <a:off x="10471674" y="999644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8" name="连接符: 曲线 97">
                <a:extLst>
                  <a:ext uri="{FF2B5EF4-FFF2-40B4-BE49-F238E27FC236}">
                    <a16:creationId xmlns:a16="http://schemas.microsoft.com/office/drawing/2014/main" id="{066FB2BF-5725-B90E-C954-FD25980E7CB8}"/>
                  </a:ext>
                </a:extLst>
              </p:cNvPr>
              <p:cNvCxnSpPr/>
              <p:nvPr/>
            </p:nvCxnSpPr>
            <p:spPr>
              <a:xfrm rot="5400000">
                <a:off x="10469316" y="101024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9" name="连接符: 曲线 98">
                <a:extLst>
                  <a:ext uri="{FF2B5EF4-FFF2-40B4-BE49-F238E27FC236}">
                    <a16:creationId xmlns:a16="http://schemas.microsoft.com/office/drawing/2014/main" id="{3C66DCFC-8AD9-9F27-19AD-5B7040409A83}"/>
                  </a:ext>
                </a:extLst>
              </p:cNvPr>
              <p:cNvCxnSpPr/>
              <p:nvPr/>
            </p:nvCxnSpPr>
            <p:spPr>
              <a:xfrm rot="5400000" flipV="1">
                <a:off x="10471674" y="10208411"/>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0" name="连接符: 曲线 99">
                <a:extLst>
                  <a:ext uri="{FF2B5EF4-FFF2-40B4-BE49-F238E27FC236}">
                    <a16:creationId xmlns:a16="http://schemas.microsoft.com/office/drawing/2014/main" id="{E41C30B0-D545-E18A-83B6-3130C12B5CA7}"/>
                  </a:ext>
                </a:extLst>
              </p:cNvPr>
              <p:cNvCxnSpPr/>
              <p:nvPr/>
            </p:nvCxnSpPr>
            <p:spPr>
              <a:xfrm rot="5400000">
                <a:off x="10469318" y="10314398"/>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1" name="连接符: 曲线 100">
                <a:extLst>
                  <a:ext uri="{FF2B5EF4-FFF2-40B4-BE49-F238E27FC236}">
                    <a16:creationId xmlns:a16="http://schemas.microsoft.com/office/drawing/2014/main" id="{D9FB357D-9270-854F-EECB-6FA88001956F}"/>
                  </a:ext>
                </a:extLst>
              </p:cNvPr>
              <p:cNvCxnSpPr/>
              <p:nvPr/>
            </p:nvCxnSpPr>
            <p:spPr>
              <a:xfrm rot="5400000" flipV="1">
                <a:off x="10471674" y="1042038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2" name="连接符: 曲线 101">
                <a:extLst>
                  <a:ext uri="{FF2B5EF4-FFF2-40B4-BE49-F238E27FC236}">
                    <a16:creationId xmlns:a16="http://schemas.microsoft.com/office/drawing/2014/main" id="{3C258F42-609D-EFCF-1E6D-4C1371890F61}"/>
                  </a:ext>
                </a:extLst>
              </p:cNvPr>
              <p:cNvCxnSpPr/>
              <p:nvPr/>
            </p:nvCxnSpPr>
            <p:spPr>
              <a:xfrm rot="5400000">
                <a:off x="10471674" y="105240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3" name="连接符: 曲线 102">
                <a:extLst>
                  <a:ext uri="{FF2B5EF4-FFF2-40B4-BE49-F238E27FC236}">
                    <a16:creationId xmlns:a16="http://schemas.microsoft.com/office/drawing/2014/main" id="{9168A911-35B9-9E2C-7917-42CC4FCDB401}"/>
                  </a:ext>
                </a:extLst>
              </p:cNvPr>
              <p:cNvCxnSpPr/>
              <p:nvPr/>
            </p:nvCxnSpPr>
            <p:spPr>
              <a:xfrm rot="5400000" flipV="1">
                <a:off x="10469316" y="10630000"/>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4" name="连接符: 曲线 103">
                <a:extLst>
                  <a:ext uri="{FF2B5EF4-FFF2-40B4-BE49-F238E27FC236}">
                    <a16:creationId xmlns:a16="http://schemas.microsoft.com/office/drawing/2014/main" id="{99F9CA8A-3569-21B7-2F81-3AEB3F2B6C06}"/>
                  </a:ext>
                </a:extLst>
              </p:cNvPr>
              <p:cNvCxnSpPr/>
              <p:nvPr/>
            </p:nvCxnSpPr>
            <p:spPr>
              <a:xfrm rot="5400000">
                <a:off x="10471674" y="10735987"/>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5" name="连接符: 曲线 104">
                <a:extLst>
                  <a:ext uri="{FF2B5EF4-FFF2-40B4-BE49-F238E27FC236}">
                    <a16:creationId xmlns:a16="http://schemas.microsoft.com/office/drawing/2014/main" id="{BA3E8F73-7274-702D-27E2-5F86F3523A91}"/>
                  </a:ext>
                </a:extLst>
              </p:cNvPr>
              <p:cNvCxnSpPr/>
              <p:nvPr/>
            </p:nvCxnSpPr>
            <p:spPr>
              <a:xfrm rot="5400000" flipV="1">
                <a:off x="10469316" y="1083726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6" name="连接符: 曲线 105">
                <a:extLst>
                  <a:ext uri="{FF2B5EF4-FFF2-40B4-BE49-F238E27FC236}">
                    <a16:creationId xmlns:a16="http://schemas.microsoft.com/office/drawing/2014/main" id="{75A12BBC-58C9-DE04-A1B3-BDC6EC9C5BB1}"/>
                  </a:ext>
                </a:extLst>
              </p:cNvPr>
              <p:cNvCxnSpPr/>
              <p:nvPr/>
            </p:nvCxnSpPr>
            <p:spPr>
              <a:xfrm rot="5400000">
                <a:off x="10471674" y="109432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7" name="连接符: 曲线 106">
                <a:extLst>
                  <a:ext uri="{FF2B5EF4-FFF2-40B4-BE49-F238E27FC236}">
                    <a16:creationId xmlns:a16="http://schemas.microsoft.com/office/drawing/2014/main" id="{1F95FD3D-730A-D3BE-728A-B03581315F2D}"/>
                  </a:ext>
                </a:extLst>
              </p:cNvPr>
              <p:cNvCxnSpPr/>
              <p:nvPr/>
            </p:nvCxnSpPr>
            <p:spPr>
              <a:xfrm rot="5400000" flipV="1">
                <a:off x="10469318" y="110492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8" name="连接符: 曲线 107">
                <a:extLst>
                  <a:ext uri="{FF2B5EF4-FFF2-40B4-BE49-F238E27FC236}">
                    <a16:creationId xmlns:a16="http://schemas.microsoft.com/office/drawing/2014/main" id="{F61D94CE-C387-4E00-E755-FCEAF6D2E48C}"/>
                  </a:ext>
                </a:extLst>
              </p:cNvPr>
              <p:cNvCxnSpPr/>
              <p:nvPr/>
            </p:nvCxnSpPr>
            <p:spPr>
              <a:xfrm rot="5400000">
                <a:off x="10471674" y="1115522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09" name="连接符: 曲线 108">
                <a:extLst>
                  <a:ext uri="{FF2B5EF4-FFF2-40B4-BE49-F238E27FC236}">
                    <a16:creationId xmlns:a16="http://schemas.microsoft.com/office/drawing/2014/main" id="{FB41D4AA-69E9-8463-C9D6-D2F58E0987FB}"/>
                  </a:ext>
                </a:extLst>
              </p:cNvPr>
              <p:cNvCxnSpPr/>
              <p:nvPr/>
            </p:nvCxnSpPr>
            <p:spPr>
              <a:xfrm rot="5400000" flipV="1">
                <a:off x="10469316" y="11261208"/>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0" name="连接符: 曲线 109">
                <a:extLst>
                  <a:ext uri="{FF2B5EF4-FFF2-40B4-BE49-F238E27FC236}">
                    <a16:creationId xmlns:a16="http://schemas.microsoft.com/office/drawing/2014/main" id="{6054778B-B33E-8027-14E2-72B3D6215368}"/>
                  </a:ext>
                </a:extLst>
              </p:cNvPr>
              <p:cNvCxnSpPr/>
              <p:nvPr/>
            </p:nvCxnSpPr>
            <p:spPr>
              <a:xfrm rot="5400000">
                <a:off x="10469318" y="7996829"/>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1" name="连接符: 曲线 110">
                <a:extLst>
                  <a:ext uri="{FF2B5EF4-FFF2-40B4-BE49-F238E27FC236}">
                    <a16:creationId xmlns:a16="http://schemas.microsoft.com/office/drawing/2014/main" id="{91C520D7-097D-9876-7CE0-852B4229551B}"/>
                  </a:ext>
                </a:extLst>
              </p:cNvPr>
              <p:cNvCxnSpPr/>
              <p:nvPr/>
            </p:nvCxnSpPr>
            <p:spPr>
              <a:xfrm rot="5400000" flipV="1">
                <a:off x="10471674" y="810281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2" name="连接符: 曲线 111">
                <a:extLst>
                  <a:ext uri="{FF2B5EF4-FFF2-40B4-BE49-F238E27FC236}">
                    <a16:creationId xmlns:a16="http://schemas.microsoft.com/office/drawing/2014/main" id="{3856DE03-BA40-C1AB-30D3-CEC3DC9E2EC4}"/>
                  </a:ext>
                </a:extLst>
              </p:cNvPr>
              <p:cNvCxnSpPr/>
              <p:nvPr/>
            </p:nvCxnSpPr>
            <p:spPr>
              <a:xfrm rot="5400000">
                <a:off x="10469316" y="8208801"/>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3" name="连接符: 曲线 112">
                <a:extLst>
                  <a:ext uri="{FF2B5EF4-FFF2-40B4-BE49-F238E27FC236}">
                    <a16:creationId xmlns:a16="http://schemas.microsoft.com/office/drawing/2014/main" id="{57654F93-CDD2-5D8F-50A8-352A91FBB4FC}"/>
                  </a:ext>
                </a:extLst>
              </p:cNvPr>
              <p:cNvCxnSpPr/>
              <p:nvPr/>
            </p:nvCxnSpPr>
            <p:spPr>
              <a:xfrm rot="5400000" flipV="1">
                <a:off x="10471674" y="831007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4" name="连接符: 曲线 113">
                <a:extLst>
                  <a:ext uri="{FF2B5EF4-FFF2-40B4-BE49-F238E27FC236}">
                    <a16:creationId xmlns:a16="http://schemas.microsoft.com/office/drawing/2014/main" id="{7FF2EA10-9B45-783A-2815-F7F5088D983E}"/>
                  </a:ext>
                </a:extLst>
              </p:cNvPr>
              <p:cNvCxnSpPr/>
              <p:nvPr/>
            </p:nvCxnSpPr>
            <p:spPr>
              <a:xfrm rot="5400000">
                <a:off x="10469316" y="8416063"/>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5" name="连接符: 曲线 114">
                <a:extLst>
                  <a:ext uri="{FF2B5EF4-FFF2-40B4-BE49-F238E27FC236}">
                    <a16:creationId xmlns:a16="http://schemas.microsoft.com/office/drawing/2014/main" id="{DA2C71F5-6FFE-13D9-B163-DBB6A288185E}"/>
                  </a:ext>
                </a:extLst>
              </p:cNvPr>
              <p:cNvCxnSpPr/>
              <p:nvPr/>
            </p:nvCxnSpPr>
            <p:spPr>
              <a:xfrm rot="5400000" flipV="1">
                <a:off x="10471674" y="8522050"/>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6" name="连接符: 曲线 115">
                <a:extLst>
                  <a:ext uri="{FF2B5EF4-FFF2-40B4-BE49-F238E27FC236}">
                    <a16:creationId xmlns:a16="http://schemas.microsoft.com/office/drawing/2014/main" id="{753AA39E-0D12-93CE-B33E-21C39FCC40E2}"/>
                  </a:ext>
                </a:extLst>
              </p:cNvPr>
              <p:cNvCxnSpPr/>
              <p:nvPr/>
            </p:nvCxnSpPr>
            <p:spPr>
              <a:xfrm rot="5400000">
                <a:off x="10469318" y="862803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7" name="连接符: 曲线 116">
                <a:extLst>
                  <a:ext uri="{FF2B5EF4-FFF2-40B4-BE49-F238E27FC236}">
                    <a16:creationId xmlns:a16="http://schemas.microsoft.com/office/drawing/2014/main" id="{809526B7-0415-2094-0C1D-1B691875C2BC}"/>
                  </a:ext>
                </a:extLst>
              </p:cNvPr>
              <p:cNvCxnSpPr/>
              <p:nvPr/>
            </p:nvCxnSpPr>
            <p:spPr>
              <a:xfrm rot="5400000" flipV="1">
                <a:off x="10469316" y="873637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8" name="连接符: 曲线 117">
                <a:extLst>
                  <a:ext uri="{FF2B5EF4-FFF2-40B4-BE49-F238E27FC236}">
                    <a16:creationId xmlns:a16="http://schemas.microsoft.com/office/drawing/2014/main" id="{D31118AE-663D-A7AD-180C-E8BDBDA21653}"/>
                  </a:ext>
                </a:extLst>
              </p:cNvPr>
              <p:cNvCxnSpPr/>
              <p:nvPr/>
            </p:nvCxnSpPr>
            <p:spPr>
              <a:xfrm rot="5400000">
                <a:off x="10471674" y="8837655"/>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19" name="连接符: 曲线 118">
                <a:extLst>
                  <a:ext uri="{FF2B5EF4-FFF2-40B4-BE49-F238E27FC236}">
                    <a16:creationId xmlns:a16="http://schemas.microsoft.com/office/drawing/2014/main" id="{BCCDB657-3997-16AB-DDE2-418354EFD627}"/>
                  </a:ext>
                </a:extLst>
              </p:cNvPr>
              <p:cNvCxnSpPr/>
              <p:nvPr/>
            </p:nvCxnSpPr>
            <p:spPr>
              <a:xfrm rot="5400000" flipV="1">
                <a:off x="10469316" y="8943639"/>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0" name="连接符: 曲线 119">
                <a:extLst>
                  <a:ext uri="{FF2B5EF4-FFF2-40B4-BE49-F238E27FC236}">
                    <a16:creationId xmlns:a16="http://schemas.microsoft.com/office/drawing/2014/main" id="{8F501B8B-7EFD-FBA4-448B-D46D2D843F6D}"/>
                  </a:ext>
                </a:extLst>
              </p:cNvPr>
              <p:cNvCxnSpPr/>
              <p:nvPr/>
            </p:nvCxnSpPr>
            <p:spPr>
              <a:xfrm rot="5400000">
                <a:off x="10471674" y="9049626"/>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1" name="连接符: 曲线 120">
                <a:extLst>
                  <a:ext uri="{FF2B5EF4-FFF2-40B4-BE49-F238E27FC236}">
                    <a16:creationId xmlns:a16="http://schemas.microsoft.com/office/drawing/2014/main" id="{A0DA0C85-5BD9-B904-015D-6CCD76E31D3B}"/>
                  </a:ext>
                </a:extLst>
              </p:cNvPr>
              <p:cNvCxnSpPr/>
              <p:nvPr/>
            </p:nvCxnSpPr>
            <p:spPr>
              <a:xfrm rot="5400000" flipV="1">
                <a:off x="10469316" y="915090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2" name="连接符: 曲线 121">
                <a:extLst>
                  <a:ext uri="{FF2B5EF4-FFF2-40B4-BE49-F238E27FC236}">
                    <a16:creationId xmlns:a16="http://schemas.microsoft.com/office/drawing/2014/main" id="{CB89C503-3E44-997D-2287-34BED4334B74}"/>
                  </a:ext>
                </a:extLst>
              </p:cNvPr>
              <p:cNvCxnSpPr/>
              <p:nvPr/>
            </p:nvCxnSpPr>
            <p:spPr>
              <a:xfrm rot="5400000">
                <a:off x="10471674" y="925688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3" name="连接符: 曲线 122">
                <a:extLst>
                  <a:ext uri="{FF2B5EF4-FFF2-40B4-BE49-F238E27FC236}">
                    <a16:creationId xmlns:a16="http://schemas.microsoft.com/office/drawing/2014/main" id="{23545116-2A40-69CB-24F0-B21BC68A8A9C}"/>
                  </a:ext>
                </a:extLst>
              </p:cNvPr>
              <p:cNvCxnSpPr/>
              <p:nvPr/>
            </p:nvCxnSpPr>
            <p:spPr>
              <a:xfrm rot="5400000" flipV="1">
                <a:off x="10469318" y="9362876"/>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4" name="连接符: 曲线 123">
                <a:extLst>
                  <a:ext uri="{FF2B5EF4-FFF2-40B4-BE49-F238E27FC236}">
                    <a16:creationId xmlns:a16="http://schemas.microsoft.com/office/drawing/2014/main" id="{F1B13FDC-4DC9-742B-B442-485FF1F4C880}"/>
                  </a:ext>
                </a:extLst>
              </p:cNvPr>
              <p:cNvCxnSpPr/>
              <p:nvPr/>
            </p:nvCxnSpPr>
            <p:spPr>
              <a:xfrm rot="5400000">
                <a:off x="10471674" y="9468863"/>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5" name="连接符: 曲线 124">
                <a:extLst>
                  <a:ext uri="{FF2B5EF4-FFF2-40B4-BE49-F238E27FC236}">
                    <a16:creationId xmlns:a16="http://schemas.microsoft.com/office/drawing/2014/main" id="{7DF0584C-3016-93F8-06AB-6C2E6162E354}"/>
                  </a:ext>
                </a:extLst>
              </p:cNvPr>
              <p:cNvCxnSpPr/>
              <p:nvPr/>
            </p:nvCxnSpPr>
            <p:spPr>
              <a:xfrm rot="5400000" flipV="1">
                <a:off x="10469316" y="9574847"/>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6" name="直接箭头连接符 125">
                <a:extLst>
                  <a:ext uri="{FF2B5EF4-FFF2-40B4-BE49-F238E27FC236}">
                    <a16:creationId xmlns:a16="http://schemas.microsoft.com/office/drawing/2014/main" id="{D53D7DAF-136A-AADA-77A2-6A04ABF1BEE2}"/>
                  </a:ext>
                </a:extLst>
              </p:cNvPr>
              <p:cNvCxnSpPr/>
              <p:nvPr/>
            </p:nvCxnSpPr>
            <p:spPr>
              <a:xfrm rot="5400000">
                <a:off x="10445851" y="11925475"/>
                <a:ext cx="273209" cy="0"/>
              </a:xfrm>
              <a:prstGeom prst="straightConnector1">
                <a:avLst/>
              </a:prstGeom>
              <a:ln w="38100">
                <a:solidFill>
                  <a:srgbClr val="C55A1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7" name="连接符: 曲线 126">
                <a:extLst>
                  <a:ext uri="{FF2B5EF4-FFF2-40B4-BE49-F238E27FC236}">
                    <a16:creationId xmlns:a16="http://schemas.microsoft.com/office/drawing/2014/main" id="{B75CEE5F-3D37-1958-ED31-01D15979E7A9}"/>
                  </a:ext>
                </a:extLst>
              </p:cNvPr>
              <p:cNvCxnSpPr/>
              <p:nvPr/>
            </p:nvCxnSpPr>
            <p:spPr>
              <a:xfrm rot="5400000">
                <a:off x="10469318" y="11369551"/>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8" name="连接符: 曲线 127">
                <a:extLst>
                  <a:ext uri="{FF2B5EF4-FFF2-40B4-BE49-F238E27FC236}">
                    <a16:creationId xmlns:a16="http://schemas.microsoft.com/office/drawing/2014/main" id="{AC9EA2BD-8335-69F8-07C3-C86ACFD51C14}"/>
                  </a:ext>
                </a:extLst>
              </p:cNvPr>
              <p:cNvCxnSpPr/>
              <p:nvPr/>
            </p:nvCxnSpPr>
            <p:spPr>
              <a:xfrm rot="5400000" flipV="1">
                <a:off x="10471674" y="11475538"/>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29" name="连接符: 曲线 128">
                <a:extLst>
                  <a:ext uri="{FF2B5EF4-FFF2-40B4-BE49-F238E27FC236}">
                    <a16:creationId xmlns:a16="http://schemas.microsoft.com/office/drawing/2014/main" id="{FB972462-EF14-FFC4-7D50-60BE930D58BB}"/>
                  </a:ext>
                </a:extLst>
              </p:cNvPr>
              <p:cNvCxnSpPr/>
              <p:nvPr/>
            </p:nvCxnSpPr>
            <p:spPr>
              <a:xfrm rot="5400000">
                <a:off x="10469316" y="11581522"/>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0" name="连接符: 曲线 129">
                <a:extLst>
                  <a:ext uri="{FF2B5EF4-FFF2-40B4-BE49-F238E27FC236}">
                    <a16:creationId xmlns:a16="http://schemas.microsoft.com/office/drawing/2014/main" id="{3020B659-8B4C-F61F-B076-B79E168561A9}"/>
                  </a:ext>
                </a:extLst>
              </p:cNvPr>
              <p:cNvCxnSpPr/>
              <p:nvPr/>
            </p:nvCxnSpPr>
            <p:spPr>
              <a:xfrm rot="5400000" flipV="1">
                <a:off x="10471674" y="11687509"/>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1" name="连接符: 曲线 130">
                <a:extLst>
                  <a:ext uri="{FF2B5EF4-FFF2-40B4-BE49-F238E27FC236}">
                    <a16:creationId xmlns:a16="http://schemas.microsoft.com/office/drawing/2014/main" id="{84647857-3070-EC3E-6338-27B6B18B4CB9}"/>
                  </a:ext>
                </a:extLst>
              </p:cNvPr>
              <p:cNvCxnSpPr/>
              <p:nvPr/>
            </p:nvCxnSpPr>
            <p:spPr>
              <a:xfrm rot="5400000">
                <a:off x="10469318" y="7582305"/>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2" name="连接符: 曲线 131">
                <a:extLst>
                  <a:ext uri="{FF2B5EF4-FFF2-40B4-BE49-F238E27FC236}">
                    <a16:creationId xmlns:a16="http://schemas.microsoft.com/office/drawing/2014/main" id="{129A840B-6467-3978-FA84-21F581E9C7D7}"/>
                  </a:ext>
                </a:extLst>
              </p:cNvPr>
              <p:cNvCxnSpPr/>
              <p:nvPr/>
            </p:nvCxnSpPr>
            <p:spPr>
              <a:xfrm rot="5400000" flipV="1">
                <a:off x="10469316" y="7681224"/>
                <a:ext cx="108340"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3" name="连接符: 曲线 132">
                <a:extLst>
                  <a:ext uri="{FF2B5EF4-FFF2-40B4-BE49-F238E27FC236}">
                    <a16:creationId xmlns:a16="http://schemas.microsoft.com/office/drawing/2014/main" id="{CEB45E09-B92F-65BA-6D2F-E144D8CF4A5A}"/>
                  </a:ext>
                </a:extLst>
              </p:cNvPr>
              <p:cNvCxnSpPr/>
              <p:nvPr/>
            </p:nvCxnSpPr>
            <p:spPr>
              <a:xfrm rot="5400000">
                <a:off x="10469318" y="7789567"/>
                <a:ext cx="108343"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34" name="连接符: 曲线 133">
                <a:extLst>
                  <a:ext uri="{FF2B5EF4-FFF2-40B4-BE49-F238E27FC236}">
                    <a16:creationId xmlns:a16="http://schemas.microsoft.com/office/drawing/2014/main" id="{938E04C9-B949-2A50-47BD-BD6955BA598B}"/>
                  </a:ext>
                </a:extLst>
              </p:cNvPr>
              <p:cNvCxnSpPr/>
              <p:nvPr/>
            </p:nvCxnSpPr>
            <p:spPr>
              <a:xfrm rot="5400000" flipV="1">
                <a:off x="10471674" y="7895554"/>
                <a:ext cx="103631" cy="117932"/>
              </a:xfrm>
              <a:prstGeom prst="curvedConnector3">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grpSp>
        <p:sp>
          <p:nvSpPr>
            <p:cNvPr id="135" name="爆炸形: 8 pt  134">
              <a:extLst>
                <a:ext uri="{FF2B5EF4-FFF2-40B4-BE49-F238E27FC236}">
                  <a16:creationId xmlns:a16="http://schemas.microsoft.com/office/drawing/2014/main" id="{BE432841-9AF9-58ED-C505-0F3AA7754310}"/>
                </a:ext>
              </a:extLst>
            </p:cNvPr>
            <p:cNvSpPr/>
            <p:nvPr/>
          </p:nvSpPr>
          <p:spPr>
            <a:xfrm>
              <a:off x="10624406" y="2476133"/>
              <a:ext cx="317762" cy="273734"/>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136" name="组合 135">
              <a:extLst>
                <a:ext uri="{FF2B5EF4-FFF2-40B4-BE49-F238E27FC236}">
                  <a16:creationId xmlns:a16="http://schemas.microsoft.com/office/drawing/2014/main" id="{9569DD96-5F13-AC93-19FC-B2884E868033}"/>
                </a:ext>
              </a:extLst>
            </p:cNvPr>
            <p:cNvGrpSpPr/>
            <p:nvPr/>
          </p:nvGrpSpPr>
          <p:grpSpPr>
            <a:xfrm>
              <a:off x="10622871" y="3927586"/>
              <a:ext cx="285539" cy="287323"/>
              <a:chOff x="2034001" y="1528910"/>
              <a:chExt cx="498056" cy="542836"/>
            </a:xfrm>
          </p:grpSpPr>
          <p:sp>
            <p:nvSpPr>
              <p:cNvPr id="137" name="椭圆 136">
                <a:extLst>
                  <a:ext uri="{FF2B5EF4-FFF2-40B4-BE49-F238E27FC236}">
                    <a16:creationId xmlns:a16="http://schemas.microsoft.com/office/drawing/2014/main" id="{08FF450E-20BD-5951-AE8D-719F06A22A99}"/>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8" name="椭圆 137">
                <a:extLst>
                  <a:ext uri="{FF2B5EF4-FFF2-40B4-BE49-F238E27FC236}">
                    <a16:creationId xmlns:a16="http://schemas.microsoft.com/office/drawing/2014/main" id="{A723B64E-E73A-00DA-AA3C-6405B0197379}"/>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9" name="椭圆 138">
                <a:extLst>
                  <a:ext uri="{FF2B5EF4-FFF2-40B4-BE49-F238E27FC236}">
                    <a16:creationId xmlns:a16="http://schemas.microsoft.com/office/drawing/2014/main" id="{142E08D5-7855-80EB-E4CA-65A0091A7204}"/>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0" name="椭圆 139">
                <a:extLst>
                  <a:ext uri="{FF2B5EF4-FFF2-40B4-BE49-F238E27FC236}">
                    <a16:creationId xmlns:a16="http://schemas.microsoft.com/office/drawing/2014/main" id="{F57F5B76-17EB-DB81-35A6-74B1B586B415}"/>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1" name="椭圆 140">
                <a:extLst>
                  <a:ext uri="{FF2B5EF4-FFF2-40B4-BE49-F238E27FC236}">
                    <a16:creationId xmlns:a16="http://schemas.microsoft.com/office/drawing/2014/main" id="{A304133F-9398-AD20-6C22-E639DE88BBEB}"/>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2" name="椭圆 141">
                <a:extLst>
                  <a:ext uri="{FF2B5EF4-FFF2-40B4-BE49-F238E27FC236}">
                    <a16:creationId xmlns:a16="http://schemas.microsoft.com/office/drawing/2014/main" id="{0BA0E1F8-76AF-8917-692D-0E90F033B08F}"/>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3" name="椭圆 142">
                <a:extLst>
                  <a:ext uri="{FF2B5EF4-FFF2-40B4-BE49-F238E27FC236}">
                    <a16:creationId xmlns:a16="http://schemas.microsoft.com/office/drawing/2014/main" id="{AC0D26BD-20C8-9001-11AE-D37E7B7E0812}"/>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4" name="椭圆 143">
                <a:extLst>
                  <a:ext uri="{FF2B5EF4-FFF2-40B4-BE49-F238E27FC236}">
                    <a16:creationId xmlns:a16="http://schemas.microsoft.com/office/drawing/2014/main" id="{BF4E106E-2DE0-2EAA-5B68-24458BCD1096}"/>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5" name="椭圆 144">
                <a:extLst>
                  <a:ext uri="{FF2B5EF4-FFF2-40B4-BE49-F238E27FC236}">
                    <a16:creationId xmlns:a16="http://schemas.microsoft.com/office/drawing/2014/main" id="{04CD2432-89AB-049D-C09E-A909FD5B8BEA}"/>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6" name="椭圆 145">
                <a:extLst>
                  <a:ext uri="{FF2B5EF4-FFF2-40B4-BE49-F238E27FC236}">
                    <a16:creationId xmlns:a16="http://schemas.microsoft.com/office/drawing/2014/main" id="{5E94FF7A-C96D-7CB5-15CA-D49111B29DC3}"/>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7" name="椭圆 146">
                <a:extLst>
                  <a:ext uri="{FF2B5EF4-FFF2-40B4-BE49-F238E27FC236}">
                    <a16:creationId xmlns:a16="http://schemas.microsoft.com/office/drawing/2014/main" id="{E8FB92F2-B457-886F-FB71-23AC2B13DCD8}"/>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8" name="椭圆 147">
                <a:extLst>
                  <a:ext uri="{FF2B5EF4-FFF2-40B4-BE49-F238E27FC236}">
                    <a16:creationId xmlns:a16="http://schemas.microsoft.com/office/drawing/2014/main" id="{F1FA7320-275B-B43F-5A1B-42DCAFEA1A4B}"/>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9" name="椭圆 148">
                <a:extLst>
                  <a:ext uri="{FF2B5EF4-FFF2-40B4-BE49-F238E27FC236}">
                    <a16:creationId xmlns:a16="http://schemas.microsoft.com/office/drawing/2014/main" id="{642BFF2B-560B-FE90-BEDF-440EFE529495}"/>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0" name="椭圆 149">
                <a:extLst>
                  <a:ext uri="{FF2B5EF4-FFF2-40B4-BE49-F238E27FC236}">
                    <a16:creationId xmlns:a16="http://schemas.microsoft.com/office/drawing/2014/main" id="{2366A513-E1AA-00AF-948B-40AC0FDC87EB}"/>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1" name="椭圆 150">
                <a:extLst>
                  <a:ext uri="{FF2B5EF4-FFF2-40B4-BE49-F238E27FC236}">
                    <a16:creationId xmlns:a16="http://schemas.microsoft.com/office/drawing/2014/main" id="{7224FAF2-093F-D94F-4F3B-52A3E21E508C}"/>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2" name="椭圆 151">
                <a:extLst>
                  <a:ext uri="{FF2B5EF4-FFF2-40B4-BE49-F238E27FC236}">
                    <a16:creationId xmlns:a16="http://schemas.microsoft.com/office/drawing/2014/main" id="{665DAE24-6711-30D1-CC27-A7B78AA0B1C4}"/>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3" name="椭圆 152">
                <a:extLst>
                  <a:ext uri="{FF2B5EF4-FFF2-40B4-BE49-F238E27FC236}">
                    <a16:creationId xmlns:a16="http://schemas.microsoft.com/office/drawing/2014/main" id="{8BE72DA7-8A1E-3861-423D-1BE66950A7C4}"/>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4" name="椭圆 153">
                <a:extLst>
                  <a:ext uri="{FF2B5EF4-FFF2-40B4-BE49-F238E27FC236}">
                    <a16:creationId xmlns:a16="http://schemas.microsoft.com/office/drawing/2014/main" id="{0FF7D173-C628-6A21-E962-872CFE664B4C}"/>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55" name="文本框 154">
              <a:extLst>
                <a:ext uri="{FF2B5EF4-FFF2-40B4-BE49-F238E27FC236}">
                  <a16:creationId xmlns:a16="http://schemas.microsoft.com/office/drawing/2014/main" id="{48095C3F-875B-178D-0BB8-6B51B4DCCBFA}"/>
                </a:ext>
              </a:extLst>
            </p:cNvPr>
            <p:cNvSpPr txBox="1"/>
            <p:nvPr/>
          </p:nvSpPr>
          <p:spPr>
            <a:xfrm>
              <a:off x="9683431" y="3789310"/>
              <a:ext cx="1520720" cy="560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1122" name="组合 1121">
            <a:extLst>
              <a:ext uri="{FF2B5EF4-FFF2-40B4-BE49-F238E27FC236}">
                <a16:creationId xmlns:a16="http://schemas.microsoft.com/office/drawing/2014/main" id="{64B33B5E-788F-E890-A806-90AAE128BFE5}"/>
              </a:ext>
            </a:extLst>
          </p:cNvPr>
          <p:cNvGrpSpPr/>
          <p:nvPr/>
        </p:nvGrpSpPr>
        <p:grpSpPr>
          <a:xfrm>
            <a:off x="6641945" y="4036093"/>
            <a:ext cx="3419500" cy="2271839"/>
            <a:chOff x="7748861" y="5444845"/>
            <a:chExt cx="3732334" cy="2503053"/>
          </a:xfrm>
        </p:grpSpPr>
        <p:grpSp>
          <p:nvGrpSpPr>
            <p:cNvPr id="1120" name="组合 1119">
              <a:extLst>
                <a:ext uri="{FF2B5EF4-FFF2-40B4-BE49-F238E27FC236}">
                  <a16:creationId xmlns:a16="http://schemas.microsoft.com/office/drawing/2014/main" id="{82A78CA8-A83B-392F-744E-05CE5C153A97}"/>
                </a:ext>
              </a:extLst>
            </p:cNvPr>
            <p:cNvGrpSpPr/>
            <p:nvPr/>
          </p:nvGrpSpPr>
          <p:grpSpPr>
            <a:xfrm>
              <a:off x="7748861" y="5444845"/>
              <a:ext cx="3732334" cy="2503053"/>
              <a:chOff x="11510528" y="5749604"/>
              <a:chExt cx="4298406" cy="2882684"/>
            </a:xfrm>
          </p:grpSpPr>
          <p:grpSp>
            <p:nvGrpSpPr>
              <p:cNvPr id="1117" name="组合 1116">
                <a:extLst>
                  <a:ext uri="{FF2B5EF4-FFF2-40B4-BE49-F238E27FC236}">
                    <a16:creationId xmlns:a16="http://schemas.microsoft.com/office/drawing/2014/main" id="{650C3CFF-78E5-6AF4-85C1-9945072C1F3A}"/>
                  </a:ext>
                </a:extLst>
              </p:cNvPr>
              <p:cNvGrpSpPr/>
              <p:nvPr/>
            </p:nvGrpSpPr>
            <p:grpSpPr>
              <a:xfrm>
                <a:off x="11510528" y="5749604"/>
                <a:ext cx="4298406" cy="2882684"/>
                <a:chOff x="14346864" y="5535011"/>
                <a:chExt cx="5144018" cy="3449784"/>
              </a:xfrm>
            </p:grpSpPr>
            <p:pic>
              <p:nvPicPr>
                <p:cNvPr id="431" name="图片 430">
                  <a:extLst>
                    <a:ext uri="{FF2B5EF4-FFF2-40B4-BE49-F238E27FC236}">
                      <a16:creationId xmlns:a16="http://schemas.microsoft.com/office/drawing/2014/main" id="{A4CFA7BE-51E7-3F19-06F6-78B3DF937F53}"/>
                    </a:ext>
                  </a:extLst>
                </p:cNvPr>
                <p:cNvPicPr>
                  <a:picLocks noChangeAspect="1"/>
                </p:cNvPicPr>
                <p:nvPr/>
              </p:nvPicPr>
              <p:blipFill>
                <a:blip r:embed="rId11" cstate="print">
                  <a:extLst>
                    <a:ext uri="{28A0092B-C50C-407E-A947-70E740481C1C}">
                      <a14:useLocalDpi xmlns:a14="http://schemas.microsoft.com/office/drawing/2010/main" val="0"/>
                    </a:ext>
                  </a:extLst>
                </a:blip>
                <a:srcRect l="25920" t="6251" r="27097" b="9866"/>
                <a:stretch/>
              </p:blipFill>
              <p:spPr>
                <a:xfrm>
                  <a:off x="14346864" y="5535011"/>
                  <a:ext cx="3488273" cy="3321972"/>
                </a:xfrm>
                <a:prstGeom prst="rect">
                  <a:avLst/>
                </a:prstGeom>
              </p:spPr>
            </p:pic>
            <p:sp>
              <p:nvSpPr>
                <p:cNvPr id="443" name="文本框 442">
                  <a:extLst>
                    <a:ext uri="{FF2B5EF4-FFF2-40B4-BE49-F238E27FC236}">
                      <a16:creationId xmlns:a16="http://schemas.microsoft.com/office/drawing/2014/main" id="{5A0F5894-7594-3E23-CF28-062EBA8E914F}"/>
                    </a:ext>
                  </a:extLst>
                </p:cNvPr>
                <p:cNvSpPr txBox="1"/>
                <p:nvPr/>
              </p:nvSpPr>
              <p:spPr>
                <a:xfrm>
                  <a:off x="17110197" y="8094003"/>
                  <a:ext cx="2380685" cy="8907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Low-energy collimator</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444" name="直接箭头连接符 443">
                  <a:extLst>
                    <a:ext uri="{FF2B5EF4-FFF2-40B4-BE49-F238E27FC236}">
                      <a16:creationId xmlns:a16="http://schemas.microsoft.com/office/drawing/2014/main" id="{58658223-E0D1-A104-4621-F688A0948CB8}"/>
                    </a:ext>
                  </a:extLst>
                </p:cNvPr>
                <p:cNvCxnSpPr>
                  <a:cxnSpLocks/>
                </p:cNvCxnSpPr>
                <p:nvPr/>
              </p:nvCxnSpPr>
              <p:spPr>
                <a:xfrm>
                  <a:off x="16921724" y="7848612"/>
                  <a:ext cx="751244" cy="42485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12" name="组合 711">
                  <a:extLst>
                    <a:ext uri="{FF2B5EF4-FFF2-40B4-BE49-F238E27FC236}">
                      <a16:creationId xmlns:a16="http://schemas.microsoft.com/office/drawing/2014/main" id="{D47C4571-073E-9897-1308-BEEE6AA73E16}"/>
                    </a:ext>
                  </a:extLst>
                </p:cNvPr>
                <p:cNvGrpSpPr/>
                <p:nvPr/>
              </p:nvGrpSpPr>
              <p:grpSpPr>
                <a:xfrm rot="21162288">
                  <a:off x="16468186" y="6221300"/>
                  <a:ext cx="85165" cy="658608"/>
                  <a:chOff x="1463591" y="3006406"/>
                  <a:chExt cx="77145" cy="2219936"/>
                </a:xfrm>
                <a:solidFill>
                  <a:srgbClr val="FFC000"/>
                </a:solidFill>
              </p:grpSpPr>
              <p:cxnSp>
                <p:nvCxnSpPr>
                  <p:cNvPr id="713" name="连接符: 曲线 712">
                    <a:extLst>
                      <a:ext uri="{FF2B5EF4-FFF2-40B4-BE49-F238E27FC236}">
                        <a16:creationId xmlns:a16="http://schemas.microsoft.com/office/drawing/2014/main" id="{E61AAB71-A5F4-426B-62F5-F10D46F455FA}"/>
                      </a:ext>
                    </a:extLst>
                  </p:cNvPr>
                  <p:cNvCxnSpPr/>
                  <p:nvPr/>
                </p:nvCxnSpPr>
                <p:spPr bwMode="auto">
                  <a:xfrm rot="5400000" flipH="1">
                    <a:off x="1469982" y="406548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4" name="连接符: 曲线 713">
                    <a:extLst>
                      <a:ext uri="{FF2B5EF4-FFF2-40B4-BE49-F238E27FC236}">
                        <a16:creationId xmlns:a16="http://schemas.microsoft.com/office/drawing/2014/main" id="{C2FD9066-4694-80C8-404B-E53DDA13225F}"/>
                      </a:ext>
                    </a:extLst>
                  </p:cNvPr>
                  <p:cNvCxnSpPr/>
                  <p:nvPr/>
                </p:nvCxnSpPr>
                <p:spPr bwMode="auto">
                  <a:xfrm rot="5400000" flipH="1" flipV="1">
                    <a:off x="1471125" y="401637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5" name="连接符: 曲线 714">
                    <a:extLst>
                      <a:ext uri="{FF2B5EF4-FFF2-40B4-BE49-F238E27FC236}">
                        <a16:creationId xmlns:a16="http://schemas.microsoft.com/office/drawing/2014/main" id="{B7BE88D3-A6C4-F5A7-7DE4-4C0D0B608151}"/>
                      </a:ext>
                    </a:extLst>
                  </p:cNvPr>
                  <p:cNvCxnSpPr/>
                  <p:nvPr/>
                </p:nvCxnSpPr>
                <p:spPr bwMode="auto">
                  <a:xfrm rot="5400000" flipH="1">
                    <a:off x="1469984" y="39626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6" name="连接符: 曲线 715">
                    <a:extLst>
                      <a:ext uri="{FF2B5EF4-FFF2-40B4-BE49-F238E27FC236}">
                        <a16:creationId xmlns:a16="http://schemas.microsoft.com/office/drawing/2014/main" id="{4FCADB7D-6457-88E2-1382-C0BD705AF6A4}"/>
                      </a:ext>
                    </a:extLst>
                  </p:cNvPr>
                  <p:cNvCxnSpPr/>
                  <p:nvPr/>
                </p:nvCxnSpPr>
                <p:spPr bwMode="auto">
                  <a:xfrm rot="5400000" flipH="1" flipV="1">
                    <a:off x="1471125" y="391586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7" name="连接符: 曲线 716">
                    <a:extLst>
                      <a:ext uri="{FF2B5EF4-FFF2-40B4-BE49-F238E27FC236}">
                        <a16:creationId xmlns:a16="http://schemas.microsoft.com/office/drawing/2014/main" id="{AE74E561-EAE5-992E-3D6F-F6DAD8C4B5B4}"/>
                      </a:ext>
                    </a:extLst>
                  </p:cNvPr>
                  <p:cNvCxnSpPr/>
                  <p:nvPr/>
                </p:nvCxnSpPr>
                <p:spPr bwMode="auto">
                  <a:xfrm rot="5400000" flipH="1">
                    <a:off x="1469984" y="386218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8" name="连接符: 曲线 717">
                    <a:extLst>
                      <a:ext uri="{FF2B5EF4-FFF2-40B4-BE49-F238E27FC236}">
                        <a16:creationId xmlns:a16="http://schemas.microsoft.com/office/drawing/2014/main" id="{16DF86DA-E21A-4315-17B7-C6A0BF2E8EC0}"/>
                      </a:ext>
                    </a:extLst>
                  </p:cNvPr>
                  <p:cNvCxnSpPr/>
                  <p:nvPr/>
                </p:nvCxnSpPr>
                <p:spPr bwMode="auto">
                  <a:xfrm rot="5400000" flipH="1" flipV="1">
                    <a:off x="1471124" y="381307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19" name="连接符: 曲线 718">
                    <a:extLst>
                      <a:ext uri="{FF2B5EF4-FFF2-40B4-BE49-F238E27FC236}">
                        <a16:creationId xmlns:a16="http://schemas.microsoft.com/office/drawing/2014/main" id="{C7C03874-5A56-66BD-9E5A-07420876CDB5}"/>
                      </a:ext>
                    </a:extLst>
                  </p:cNvPr>
                  <p:cNvCxnSpPr/>
                  <p:nvPr/>
                </p:nvCxnSpPr>
                <p:spPr bwMode="auto">
                  <a:xfrm rot="5400000" flipH="1">
                    <a:off x="1469982" y="3759400"/>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0" name="连接符: 曲线 719">
                    <a:extLst>
                      <a:ext uri="{FF2B5EF4-FFF2-40B4-BE49-F238E27FC236}">
                        <a16:creationId xmlns:a16="http://schemas.microsoft.com/office/drawing/2014/main" id="{5BE94AF3-1FA5-621C-7A8B-ECA45AE9FB5B}"/>
                      </a:ext>
                    </a:extLst>
                  </p:cNvPr>
                  <p:cNvCxnSpPr/>
                  <p:nvPr/>
                </p:nvCxnSpPr>
                <p:spPr bwMode="auto">
                  <a:xfrm rot="5400000" flipH="1" flipV="1">
                    <a:off x="1471125" y="371029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1" name="连接符: 曲线 720">
                    <a:extLst>
                      <a:ext uri="{FF2B5EF4-FFF2-40B4-BE49-F238E27FC236}">
                        <a16:creationId xmlns:a16="http://schemas.microsoft.com/office/drawing/2014/main" id="{F529D6E2-C32B-4018-1739-E1730C4BBDA6}"/>
                      </a:ext>
                    </a:extLst>
                  </p:cNvPr>
                  <p:cNvCxnSpPr/>
                  <p:nvPr/>
                </p:nvCxnSpPr>
                <p:spPr bwMode="auto">
                  <a:xfrm rot="5400000" flipH="1">
                    <a:off x="1471125" y="366003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2" name="连接符: 曲线 721">
                    <a:extLst>
                      <a:ext uri="{FF2B5EF4-FFF2-40B4-BE49-F238E27FC236}">
                        <a16:creationId xmlns:a16="http://schemas.microsoft.com/office/drawing/2014/main" id="{E5D80464-3B32-4C42-D689-F1366E556703}"/>
                      </a:ext>
                    </a:extLst>
                  </p:cNvPr>
                  <p:cNvCxnSpPr/>
                  <p:nvPr/>
                </p:nvCxnSpPr>
                <p:spPr bwMode="auto">
                  <a:xfrm rot="5400000" flipH="1" flipV="1">
                    <a:off x="1469984" y="360636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3" name="连接符: 曲线 722">
                    <a:extLst>
                      <a:ext uri="{FF2B5EF4-FFF2-40B4-BE49-F238E27FC236}">
                        <a16:creationId xmlns:a16="http://schemas.microsoft.com/office/drawing/2014/main" id="{16895C3F-D3E2-7D2A-B8DB-5934691659CC}"/>
                      </a:ext>
                    </a:extLst>
                  </p:cNvPr>
                  <p:cNvCxnSpPr/>
                  <p:nvPr/>
                </p:nvCxnSpPr>
                <p:spPr bwMode="auto">
                  <a:xfrm rot="5400000" flipH="1">
                    <a:off x="1471125" y="3557250"/>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4" name="连接符: 曲线 723">
                    <a:extLst>
                      <a:ext uri="{FF2B5EF4-FFF2-40B4-BE49-F238E27FC236}">
                        <a16:creationId xmlns:a16="http://schemas.microsoft.com/office/drawing/2014/main" id="{EEBB1A35-2307-2E56-D9BE-7CDC16EF3FBC}"/>
                      </a:ext>
                    </a:extLst>
                  </p:cNvPr>
                  <p:cNvCxnSpPr/>
                  <p:nvPr/>
                </p:nvCxnSpPr>
                <p:spPr bwMode="auto">
                  <a:xfrm rot="5400000" flipH="1" flipV="1">
                    <a:off x="1469984" y="35058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5" name="连接符: 曲线 724">
                    <a:extLst>
                      <a:ext uri="{FF2B5EF4-FFF2-40B4-BE49-F238E27FC236}">
                        <a16:creationId xmlns:a16="http://schemas.microsoft.com/office/drawing/2014/main" id="{3D6287B5-7EF2-759D-F30A-649D02E2F275}"/>
                      </a:ext>
                    </a:extLst>
                  </p:cNvPr>
                  <p:cNvCxnSpPr/>
                  <p:nvPr/>
                </p:nvCxnSpPr>
                <p:spPr bwMode="auto">
                  <a:xfrm rot="5400000" flipH="1">
                    <a:off x="1471125" y="34567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6" name="连接符: 曲线 725">
                    <a:extLst>
                      <a:ext uri="{FF2B5EF4-FFF2-40B4-BE49-F238E27FC236}">
                        <a16:creationId xmlns:a16="http://schemas.microsoft.com/office/drawing/2014/main" id="{A16B22C8-1733-741E-63B9-1B90E8D42965}"/>
                      </a:ext>
                    </a:extLst>
                  </p:cNvPr>
                  <p:cNvCxnSpPr/>
                  <p:nvPr/>
                </p:nvCxnSpPr>
                <p:spPr bwMode="auto">
                  <a:xfrm rot="5400000" flipH="1" flipV="1">
                    <a:off x="1469982" y="3403068"/>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7" name="连接符: 曲线 726">
                    <a:extLst>
                      <a:ext uri="{FF2B5EF4-FFF2-40B4-BE49-F238E27FC236}">
                        <a16:creationId xmlns:a16="http://schemas.microsoft.com/office/drawing/2014/main" id="{EA2A489C-1BF9-F9AD-63E9-9247D01D34CF}"/>
                      </a:ext>
                    </a:extLst>
                  </p:cNvPr>
                  <p:cNvCxnSpPr/>
                  <p:nvPr/>
                </p:nvCxnSpPr>
                <p:spPr bwMode="auto">
                  <a:xfrm rot="5400000" flipH="1">
                    <a:off x="1471125" y="335395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8" name="连接符: 曲线 727">
                    <a:extLst>
                      <a:ext uri="{FF2B5EF4-FFF2-40B4-BE49-F238E27FC236}">
                        <a16:creationId xmlns:a16="http://schemas.microsoft.com/office/drawing/2014/main" id="{0C7D183C-0775-52EA-9ED1-9B49807112CC}"/>
                      </a:ext>
                    </a:extLst>
                  </p:cNvPr>
                  <p:cNvCxnSpPr/>
                  <p:nvPr/>
                </p:nvCxnSpPr>
                <p:spPr bwMode="auto">
                  <a:xfrm rot="5400000" flipH="1" flipV="1">
                    <a:off x="1469984" y="330028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29" name="连接符: 曲线 728">
                    <a:extLst>
                      <a:ext uri="{FF2B5EF4-FFF2-40B4-BE49-F238E27FC236}">
                        <a16:creationId xmlns:a16="http://schemas.microsoft.com/office/drawing/2014/main" id="{61E41948-3CFC-9C9C-E0B8-4249A3DF275D}"/>
                      </a:ext>
                    </a:extLst>
                  </p:cNvPr>
                  <p:cNvCxnSpPr/>
                  <p:nvPr/>
                </p:nvCxnSpPr>
                <p:spPr bwMode="auto">
                  <a:xfrm rot="5400000" flipH="1">
                    <a:off x="1469982" y="488321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0" name="连接符: 曲线 729">
                    <a:extLst>
                      <a:ext uri="{FF2B5EF4-FFF2-40B4-BE49-F238E27FC236}">
                        <a16:creationId xmlns:a16="http://schemas.microsoft.com/office/drawing/2014/main" id="{C3E43A60-15FD-7F20-FA7B-EAC30CFC40F7}"/>
                      </a:ext>
                    </a:extLst>
                  </p:cNvPr>
                  <p:cNvCxnSpPr/>
                  <p:nvPr/>
                </p:nvCxnSpPr>
                <p:spPr bwMode="auto">
                  <a:xfrm rot="5400000" flipH="1" flipV="1">
                    <a:off x="1471125" y="483410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1" name="连接符: 曲线 730">
                    <a:extLst>
                      <a:ext uri="{FF2B5EF4-FFF2-40B4-BE49-F238E27FC236}">
                        <a16:creationId xmlns:a16="http://schemas.microsoft.com/office/drawing/2014/main" id="{7CA56645-D0D1-F3B3-23C2-AC7F8CBB73E8}"/>
                      </a:ext>
                    </a:extLst>
                  </p:cNvPr>
                  <p:cNvCxnSpPr/>
                  <p:nvPr/>
                </p:nvCxnSpPr>
                <p:spPr bwMode="auto">
                  <a:xfrm rot="5400000" flipH="1">
                    <a:off x="1469984" y="478042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2" name="连接符: 曲线 731">
                    <a:extLst>
                      <a:ext uri="{FF2B5EF4-FFF2-40B4-BE49-F238E27FC236}">
                        <a16:creationId xmlns:a16="http://schemas.microsoft.com/office/drawing/2014/main" id="{756CC60B-AB16-482A-2DB3-E7B856C21D0F}"/>
                      </a:ext>
                    </a:extLst>
                  </p:cNvPr>
                  <p:cNvCxnSpPr/>
                  <p:nvPr/>
                </p:nvCxnSpPr>
                <p:spPr bwMode="auto">
                  <a:xfrm rot="5400000" flipH="1" flipV="1">
                    <a:off x="1471125" y="4733603"/>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3" name="连接符: 曲线 732">
                    <a:extLst>
                      <a:ext uri="{FF2B5EF4-FFF2-40B4-BE49-F238E27FC236}">
                        <a16:creationId xmlns:a16="http://schemas.microsoft.com/office/drawing/2014/main" id="{9553D536-AFB7-992D-10B9-ABE193134566}"/>
                      </a:ext>
                    </a:extLst>
                  </p:cNvPr>
                  <p:cNvCxnSpPr/>
                  <p:nvPr/>
                </p:nvCxnSpPr>
                <p:spPr bwMode="auto">
                  <a:xfrm rot="5400000" flipH="1">
                    <a:off x="1469984" y="4679924"/>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4" name="连接符: 曲线 733">
                    <a:extLst>
                      <a:ext uri="{FF2B5EF4-FFF2-40B4-BE49-F238E27FC236}">
                        <a16:creationId xmlns:a16="http://schemas.microsoft.com/office/drawing/2014/main" id="{0218B742-7502-FB4F-DB11-19299ECB7F6D}"/>
                      </a:ext>
                    </a:extLst>
                  </p:cNvPr>
                  <p:cNvCxnSpPr/>
                  <p:nvPr/>
                </p:nvCxnSpPr>
                <p:spPr bwMode="auto">
                  <a:xfrm rot="5400000" flipH="1" flipV="1">
                    <a:off x="1471125" y="4630814"/>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5" name="连接符: 曲线 734">
                    <a:extLst>
                      <a:ext uri="{FF2B5EF4-FFF2-40B4-BE49-F238E27FC236}">
                        <a16:creationId xmlns:a16="http://schemas.microsoft.com/office/drawing/2014/main" id="{D1371A2A-326A-59EC-A1BB-6D5D310C773A}"/>
                      </a:ext>
                    </a:extLst>
                  </p:cNvPr>
                  <p:cNvCxnSpPr/>
                  <p:nvPr/>
                </p:nvCxnSpPr>
                <p:spPr bwMode="auto">
                  <a:xfrm rot="5400000" flipH="1">
                    <a:off x="1469982" y="457713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6" name="连接符: 曲线 735">
                    <a:extLst>
                      <a:ext uri="{FF2B5EF4-FFF2-40B4-BE49-F238E27FC236}">
                        <a16:creationId xmlns:a16="http://schemas.microsoft.com/office/drawing/2014/main" id="{10A6404C-D235-D175-E6E6-E0BC8348E118}"/>
                      </a:ext>
                    </a:extLst>
                  </p:cNvPr>
                  <p:cNvCxnSpPr/>
                  <p:nvPr/>
                </p:nvCxnSpPr>
                <p:spPr bwMode="auto">
                  <a:xfrm rot="5400000" flipH="1" flipV="1">
                    <a:off x="1469984" y="452460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7" name="连接符: 曲线 736">
                    <a:extLst>
                      <a:ext uri="{FF2B5EF4-FFF2-40B4-BE49-F238E27FC236}">
                        <a16:creationId xmlns:a16="http://schemas.microsoft.com/office/drawing/2014/main" id="{8977F519-51AB-0D79-D724-07A55C4DA602}"/>
                      </a:ext>
                    </a:extLst>
                  </p:cNvPr>
                  <p:cNvCxnSpPr/>
                  <p:nvPr/>
                </p:nvCxnSpPr>
                <p:spPr bwMode="auto">
                  <a:xfrm rot="5400000" flipH="1">
                    <a:off x="1471125" y="447777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8" name="连接符: 曲线 737">
                    <a:extLst>
                      <a:ext uri="{FF2B5EF4-FFF2-40B4-BE49-F238E27FC236}">
                        <a16:creationId xmlns:a16="http://schemas.microsoft.com/office/drawing/2014/main" id="{0E6102EF-A8DF-CEB0-E5CA-F7F6B4711C04}"/>
                      </a:ext>
                    </a:extLst>
                  </p:cNvPr>
                  <p:cNvCxnSpPr/>
                  <p:nvPr/>
                </p:nvCxnSpPr>
                <p:spPr bwMode="auto">
                  <a:xfrm rot="5400000" flipH="1" flipV="1">
                    <a:off x="1469984" y="442409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39" name="连接符: 曲线 738">
                    <a:extLst>
                      <a:ext uri="{FF2B5EF4-FFF2-40B4-BE49-F238E27FC236}">
                        <a16:creationId xmlns:a16="http://schemas.microsoft.com/office/drawing/2014/main" id="{00CC511A-7F5D-3EE9-9078-F1C6759D0E9B}"/>
                      </a:ext>
                    </a:extLst>
                  </p:cNvPr>
                  <p:cNvCxnSpPr/>
                  <p:nvPr/>
                </p:nvCxnSpPr>
                <p:spPr bwMode="auto">
                  <a:xfrm rot="5400000" flipH="1">
                    <a:off x="1471125" y="437498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0" name="连接符: 曲线 739">
                    <a:extLst>
                      <a:ext uri="{FF2B5EF4-FFF2-40B4-BE49-F238E27FC236}">
                        <a16:creationId xmlns:a16="http://schemas.microsoft.com/office/drawing/2014/main" id="{664C65B9-4733-BA6B-2DA4-0B9C341B5834}"/>
                      </a:ext>
                    </a:extLst>
                  </p:cNvPr>
                  <p:cNvCxnSpPr/>
                  <p:nvPr/>
                </p:nvCxnSpPr>
                <p:spPr bwMode="auto">
                  <a:xfrm rot="5400000" flipH="1" flipV="1">
                    <a:off x="1469984" y="43235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1" name="连接符: 曲线 740">
                    <a:extLst>
                      <a:ext uri="{FF2B5EF4-FFF2-40B4-BE49-F238E27FC236}">
                        <a16:creationId xmlns:a16="http://schemas.microsoft.com/office/drawing/2014/main" id="{A6774C03-104F-A086-8268-2ED840E773AA}"/>
                      </a:ext>
                    </a:extLst>
                  </p:cNvPr>
                  <p:cNvCxnSpPr/>
                  <p:nvPr/>
                </p:nvCxnSpPr>
                <p:spPr bwMode="auto">
                  <a:xfrm rot="5400000" flipH="1">
                    <a:off x="1471125" y="427448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2" name="连接符: 曲线 741">
                    <a:extLst>
                      <a:ext uri="{FF2B5EF4-FFF2-40B4-BE49-F238E27FC236}">
                        <a16:creationId xmlns:a16="http://schemas.microsoft.com/office/drawing/2014/main" id="{DBF22F34-CD65-B1E3-C38A-A6ED319A87E7}"/>
                      </a:ext>
                    </a:extLst>
                  </p:cNvPr>
                  <p:cNvCxnSpPr/>
                  <p:nvPr/>
                </p:nvCxnSpPr>
                <p:spPr bwMode="auto">
                  <a:xfrm rot="5400000" flipH="1" flipV="1">
                    <a:off x="1469982" y="4220805"/>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3" name="连接符: 曲线 742">
                    <a:extLst>
                      <a:ext uri="{FF2B5EF4-FFF2-40B4-BE49-F238E27FC236}">
                        <a16:creationId xmlns:a16="http://schemas.microsoft.com/office/drawing/2014/main" id="{F970B07E-816C-6F52-1A80-8D7BD26E879A}"/>
                      </a:ext>
                    </a:extLst>
                  </p:cNvPr>
                  <p:cNvCxnSpPr/>
                  <p:nvPr/>
                </p:nvCxnSpPr>
                <p:spPr bwMode="auto">
                  <a:xfrm rot="5400000" flipH="1">
                    <a:off x="1471125" y="417169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4" name="连接符: 曲线 743">
                    <a:extLst>
                      <a:ext uri="{FF2B5EF4-FFF2-40B4-BE49-F238E27FC236}">
                        <a16:creationId xmlns:a16="http://schemas.microsoft.com/office/drawing/2014/main" id="{823D7A76-85BE-DC1B-8C2D-2E70D51B4728}"/>
                      </a:ext>
                    </a:extLst>
                  </p:cNvPr>
                  <p:cNvCxnSpPr/>
                  <p:nvPr/>
                </p:nvCxnSpPr>
                <p:spPr bwMode="auto">
                  <a:xfrm rot="5400000" flipH="1" flipV="1">
                    <a:off x="1469984" y="411801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5" name="连接符: 曲线 744">
                    <a:extLst>
                      <a:ext uri="{FF2B5EF4-FFF2-40B4-BE49-F238E27FC236}">
                        <a16:creationId xmlns:a16="http://schemas.microsoft.com/office/drawing/2014/main" id="{53EFAEF9-4176-E294-3F06-385BD955B52F}"/>
                      </a:ext>
                    </a:extLst>
                  </p:cNvPr>
                  <p:cNvCxnSpPr/>
                  <p:nvPr/>
                </p:nvCxnSpPr>
                <p:spPr bwMode="auto">
                  <a:xfrm rot="5400000" flipH="1">
                    <a:off x="1469982" y="324774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6" name="连接符: 曲线 745">
                    <a:extLst>
                      <a:ext uri="{FF2B5EF4-FFF2-40B4-BE49-F238E27FC236}">
                        <a16:creationId xmlns:a16="http://schemas.microsoft.com/office/drawing/2014/main" id="{C1FDBA09-F2EC-108B-F82C-4FC1A5F2082E}"/>
                      </a:ext>
                    </a:extLst>
                  </p:cNvPr>
                  <p:cNvCxnSpPr/>
                  <p:nvPr/>
                </p:nvCxnSpPr>
                <p:spPr bwMode="auto">
                  <a:xfrm rot="5400000" flipH="1" flipV="1">
                    <a:off x="1471125" y="319863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7" name="连接符: 曲线 746">
                    <a:extLst>
                      <a:ext uri="{FF2B5EF4-FFF2-40B4-BE49-F238E27FC236}">
                        <a16:creationId xmlns:a16="http://schemas.microsoft.com/office/drawing/2014/main" id="{3438B8FB-06BD-05C9-15DB-6EC5EA67D586}"/>
                      </a:ext>
                    </a:extLst>
                  </p:cNvPr>
                  <p:cNvCxnSpPr/>
                  <p:nvPr/>
                </p:nvCxnSpPr>
                <p:spPr bwMode="auto">
                  <a:xfrm rot="5400000" flipH="1">
                    <a:off x="1469984" y="31449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8" name="连接符: 曲线 747">
                    <a:extLst>
                      <a:ext uri="{FF2B5EF4-FFF2-40B4-BE49-F238E27FC236}">
                        <a16:creationId xmlns:a16="http://schemas.microsoft.com/office/drawing/2014/main" id="{87E7F1B7-1A0B-804A-E8A8-DB7BAB84DA72}"/>
                      </a:ext>
                    </a:extLst>
                  </p:cNvPr>
                  <p:cNvCxnSpPr/>
                  <p:nvPr/>
                </p:nvCxnSpPr>
                <p:spPr bwMode="auto">
                  <a:xfrm rot="5400000" flipH="1" flipV="1">
                    <a:off x="1471125" y="30958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49" name="连接符: 曲线 748">
                    <a:extLst>
                      <a:ext uri="{FF2B5EF4-FFF2-40B4-BE49-F238E27FC236}">
                        <a16:creationId xmlns:a16="http://schemas.microsoft.com/office/drawing/2014/main" id="{92EC1E89-182E-0374-BD31-6C10F435F50E}"/>
                      </a:ext>
                    </a:extLst>
                  </p:cNvPr>
                  <p:cNvCxnSpPr/>
                  <p:nvPr/>
                </p:nvCxnSpPr>
                <p:spPr bwMode="auto">
                  <a:xfrm rot="5400000" flipH="1">
                    <a:off x="1469984" y="518701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0" name="连接符: 曲线 749">
                    <a:extLst>
                      <a:ext uri="{FF2B5EF4-FFF2-40B4-BE49-F238E27FC236}">
                        <a16:creationId xmlns:a16="http://schemas.microsoft.com/office/drawing/2014/main" id="{E0C814C0-04FB-B3AE-69BC-F1E9C7F5BB4F}"/>
                      </a:ext>
                    </a:extLst>
                  </p:cNvPr>
                  <p:cNvCxnSpPr/>
                  <p:nvPr/>
                </p:nvCxnSpPr>
                <p:spPr bwMode="auto">
                  <a:xfrm rot="5400000" flipH="1" flipV="1">
                    <a:off x="1471125" y="513790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1" name="连接符: 曲线 750">
                    <a:extLst>
                      <a:ext uri="{FF2B5EF4-FFF2-40B4-BE49-F238E27FC236}">
                        <a16:creationId xmlns:a16="http://schemas.microsoft.com/office/drawing/2014/main" id="{3BFE79D8-997D-B427-6A53-67E2EC8E4539}"/>
                      </a:ext>
                    </a:extLst>
                  </p:cNvPr>
                  <p:cNvCxnSpPr/>
                  <p:nvPr/>
                </p:nvCxnSpPr>
                <p:spPr bwMode="auto">
                  <a:xfrm rot="5400000" flipH="1">
                    <a:off x="1469982" y="508422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2" name="连接符: 曲线 751">
                    <a:extLst>
                      <a:ext uri="{FF2B5EF4-FFF2-40B4-BE49-F238E27FC236}">
                        <a16:creationId xmlns:a16="http://schemas.microsoft.com/office/drawing/2014/main" id="{4AD1CE81-08FC-FDBF-B547-69C943AB25CE}"/>
                      </a:ext>
                    </a:extLst>
                  </p:cNvPr>
                  <p:cNvCxnSpPr/>
                  <p:nvPr/>
                </p:nvCxnSpPr>
                <p:spPr bwMode="auto">
                  <a:xfrm rot="5400000" flipH="1" flipV="1">
                    <a:off x="1469984" y="50362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3" name="连接符: 曲线 752">
                    <a:extLst>
                      <a:ext uri="{FF2B5EF4-FFF2-40B4-BE49-F238E27FC236}">
                        <a16:creationId xmlns:a16="http://schemas.microsoft.com/office/drawing/2014/main" id="{BD258A09-313B-2531-848F-D2EE50083829}"/>
                      </a:ext>
                    </a:extLst>
                  </p:cNvPr>
                  <p:cNvCxnSpPr/>
                  <p:nvPr/>
                </p:nvCxnSpPr>
                <p:spPr bwMode="auto">
                  <a:xfrm rot="5400000" flipH="1">
                    <a:off x="1469982" y="498372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54" name="连接符: 曲线 753">
                    <a:extLst>
                      <a:ext uri="{FF2B5EF4-FFF2-40B4-BE49-F238E27FC236}">
                        <a16:creationId xmlns:a16="http://schemas.microsoft.com/office/drawing/2014/main" id="{F20E38DD-A549-8080-C9FE-C545CF4628C1}"/>
                      </a:ext>
                    </a:extLst>
                  </p:cNvPr>
                  <p:cNvCxnSpPr/>
                  <p:nvPr/>
                </p:nvCxnSpPr>
                <p:spPr bwMode="auto">
                  <a:xfrm rot="5400000" flipH="1" flipV="1">
                    <a:off x="1471125" y="493461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755" name="等腰三角形 754">
                    <a:extLst>
                      <a:ext uri="{FF2B5EF4-FFF2-40B4-BE49-F238E27FC236}">
                        <a16:creationId xmlns:a16="http://schemas.microsoft.com/office/drawing/2014/main" id="{2F473DF9-FCE3-A75C-0948-F876C4AF8C99}"/>
                      </a:ext>
                    </a:extLst>
                  </p:cNvPr>
                  <p:cNvSpPr/>
                  <p:nvPr/>
                </p:nvSpPr>
                <p:spPr>
                  <a:xfrm>
                    <a:off x="1463591" y="3006406"/>
                    <a:ext cx="77145" cy="79658"/>
                  </a:xfrm>
                  <a:prstGeom prst="triangle">
                    <a:avLst/>
                  </a:prstGeom>
                  <a:grp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756" name="组合 755">
                  <a:extLst>
                    <a:ext uri="{FF2B5EF4-FFF2-40B4-BE49-F238E27FC236}">
                      <a16:creationId xmlns:a16="http://schemas.microsoft.com/office/drawing/2014/main" id="{7C88D438-65C5-F392-B202-6A99B78D892D}"/>
                    </a:ext>
                  </a:extLst>
                </p:cNvPr>
                <p:cNvGrpSpPr/>
                <p:nvPr/>
              </p:nvGrpSpPr>
              <p:grpSpPr>
                <a:xfrm>
                  <a:off x="16424500" y="6768382"/>
                  <a:ext cx="232549" cy="220047"/>
                  <a:chOff x="5113628" y="3725442"/>
                  <a:chExt cx="312346" cy="333218"/>
                </a:xfrm>
              </p:grpSpPr>
              <p:sp>
                <p:nvSpPr>
                  <p:cNvPr id="757" name="椭圆 756">
                    <a:extLst>
                      <a:ext uri="{FF2B5EF4-FFF2-40B4-BE49-F238E27FC236}">
                        <a16:creationId xmlns:a16="http://schemas.microsoft.com/office/drawing/2014/main" id="{D8449BDA-72BC-2B98-7BF6-AF00FC7D78CB}"/>
                      </a:ext>
                    </a:extLst>
                  </p:cNvPr>
                  <p:cNvSpPr/>
                  <p:nvPr/>
                </p:nvSpPr>
                <p:spPr>
                  <a:xfrm>
                    <a:off x="5340512" y="382376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58" name="椭圆 757">
                    <a:extLst>
                      <a:ext uri="{FF2B5EF4-FFF2-40B4-BE49-F238E27FC236}">
                        <a16:creationId xmlns:a16="http://schemas.microsoft.com/office/drawing/2014/main" id="{A6BB3F7C-364A-3702-640B-642D55CE1B11}"/>
                      </a:ext>
                    </a:extLst>
                  </p:cNvPr>
                  <p:cNvSpPr/>
                  <p:nvPr/>
                </p:nvSpPr>
                <p:spPr>
                  <a:xfrm>
                    <a:off x="5294527" y="3880296"/>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59" name="椭圆 758">
                    <a:extLst>
                      <a:ext uri="{FF2B5EF4-FFF2-40B4-BE49-F238E27FC236}">
                        <a16:creationId xmlns:a16="http://schemas.microsoft.com/office/drawing/2014/main" id="{EF127C73-1AAC-1DD7-88D7-32C086F9174A}"/>
                      </a:ext>
                    </a:extLst>
                  </p:cNvPr>
                  <p:cNvSpPr/>
                  <p:nvPr/>
                </p:nvSpPr>
                <p:spPr>
                  <a:xfrm>
                    <a:off x="5185121" y="38505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0" name="椭圆 759">
                    <a:extLst>
                      <a:ext uri="{FF2B5EF4-FFF2-40B4-BE49-F238E27FC236}">
                        <a16:creationId xmlns:a16="http://schemas.microsoft.com/office/drawing/2014/main" id="{4CAD1238-0339-D2CA-7B09-F4B66C1065A4}"/>
                      </a:ext>
                    </a:extLst>
                  </p:cNvPr>
                  <p:cNvSpPr/>
                  <p:nvPr/>
                </p:nvSpPr>
                <p:spPr>
                  <a:xfrm>
                    <a:off x="5192329" y="380795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1" name="椭圆 760">
                    <a:extLst>
                      <a:ext uri="{FF2B5EF4-FFF2-40B4-BE49-F238E27FC236}">
                        <a16:creationId xmlns:a16="http://schemas.microsoft.com/office/drawing/2014/main" id="{50FF4732-235B-E6A8-F424-A5A1F47BDA8C}"/>
                      </a:ext>
                    </a:extLst>
                  </p:cNvPr>
                  <p:cNvSpPr/>
                  <p:nvPr/>
                </p:nvSpPr>
                <p:spPr>
                  <a:xfrm>
                    <a:off x="5266674" y="38190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2" name="椭圆 761">
                    <a:extLst>
                      <a:ext uri="{FF2B5EF4-FFF2-40B4-BE49-F238E27FC236}">
                        <a16:creationId xmlns:a16="http://schemas.microsoft.com/office/drawing/2014/main" id="{35423931-AE8F-0563-93B6-CE6CDDED5E85}"/>
                      </a:ext>
                    </a:extLst>
                  </p:cNvPr>
                  <p:cNvSpPr/>
                  <p:nvPr/>
                </p:nvSpPr>
                <p:spPr>
                  <a:xfrm>
                    <a:off x="5185115" y="394764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3" name="椭圆 762">
                    <a:extLst>
                      <a:ext uri="{FF2B5EF4-FFF2-40B4-BE49-F238E27FC236}">
                        <a16:creationId xmlns:a16="http://schemas.microsoft.com/office/drawing/2014/main" id="{7F27F283-2BD0-ABD2-672D-FBCB7F0AC6CB}"/>
                      </a:ext>
                    </a:extLst>
                  </p:cNvPr>
                  <p:cNvSpPr/>
                  <p:nvPr/>
                </p:nvSpPr>
                <p:spPr>
                  <a:xfrm>
                    <a:off x="5343418" y="386440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4" name="椭圆 763">
                    <a:extLst>
                      <a:ext uri="{FF2B5EF4-FFF2-40B4-BE49-F238E27FC236}">
                        <a16:creationId xmlns:a16="http://schemas.microsoft.com/office/drawing/2014/main" id="{BDCC85B1-77C2-3FB8-942F-0D53F7CD1076}"/>
                      </a:ext>
                    </a:extLst>
                  </p:cNvPr>
                  <p:cNvSpPr/>
                  <p:nvPr/>
                </p:nvSpPr>
                <p:spPr>
                  <a:xfrm>
                    <a:off x="5144234" y="38571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5" name="椭圆 764">
                    <a:extLst>
                      <a:ext uri="{FF2B5EF4-FFF2-40B4-BE49-F238E27FC236}">
                        <a16:creationId xmlns:a16="http://schemas.microsoft.com/office/drawing/2014/main" id="{93CE92E7-5EB7-568A-BB18-4BC2DB762849}"/>
                      </a:ext>
                    </a:extLst>
                  </p:cNvPr>
                  <p:cNvSpPr/>
                  <p:nvPr/>
                </p:nvSpPr>
                <p:spPr>
                  <a:xfrm>
                    <a:off x="5321376" y="3947640"/>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6" name="椭圆 765">
                    <a:extLst>
                      <a:ext uri="{FF2B5EF4-FFF2-40B4-BE49-F238E27FC236}">
                        <a16:creationId xmlns:a16="http://schemas.microsoft.com/office/drawing/2014/main" id="{F2B6ED61-22EB-9139-5954-990F66E91AD5}"/>
                      </a:ext>
                    </a:extLst>
                  </p:cNvPr>
                  <p:cNvSpPr/>
                  <p:nvPr/>
                </p:nvSpPr>
                <p:spPr>
                  <a:xfrm>
                    <a:off x="5236120" y="3725442"/>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7" name="椭圆 766">
                    <a:extLst>
                      <a:ext uri="{FF2B5EF4-FFF2-40B4-BE49-F238E27FC236}">
                        <a16:creationId xmlns:a16="http://schemas.microsoft.com/office/drawing/2014/main" id="{1421D849-4B66-68A9-96B2-F3FAF45048E9}"/>
                      </a:ext>
                    </a:extLst>
                  </p:cNvPr>
                  <p:cNvSpPr/>
                  <p:nvPr/>
                </p:nvSpPr>
                <p:spPr>
                  <a:xfrm>
                    <a:off x="5187520" y="396594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8" name="椭圆 767">
                    <a:extLst>
                      <a:ext uri="{FF2B5EF4-FFF2-40B4-BE49-F238E27FC236}">
                        <a16:creationId xmlns:a16="http://schemas.microsoft.com/office/drawing/2014/main" id="{488B1031-DF85-2F30-4E00-016CC69D30F1}"/>
                      </a:ext>
                    </a:extLst>
                  </p:cNvPr>
                  <p:cNvSpPr/>
                  <p:nvPr/>
                </p:nvSpPr>
                <p:spPr>
                  <a:xfrm>
                    <a:off x="5302641" y="3765233"/>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69" name="椭圆 768">
                    <a:extLst>
                      <a:ext uri="{FF2B5EF4-FFF2-40B4-BE49-F238E27FC236}">
                        <a16:creationId xmlns:a16="http://schemas.microsoft.com/office/drawing/2014/main" id="{8D0E1EEC-8299-FEF2-3388-E2E748610A7A}"/>
                      </a:ext>
                    </a:extLst>
                  </p:cNvPr>
                  <p:cNvSpPr/>
                  <p:nvPr/>
                </p:nvSpPr>
                <p:spPr>
                  <a:xfrm>
                    <a:off x="5218579" y="3826187"/>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0" name="椭圆 769">
                    <a:extLst>
                      <a:ext uri="{FF2B5EF4-FFF2-40B4-BE49-F238E27FC236}">
                        <a16:creationId xmlns:a16="http://schemas.microsoft.com/office/drawing/2014/main" id="{0F312A57-CC5E-8AEE-5FE4-DF51C7421624}"/>
                      </a:ext>
                    </a:extLst>
                  </p:cNvPr>
                  <p:cNvSpPr/>
                  <p:nvPr/>
                </p:nvSpPr>
                <p:spPr>
                  <a:xfrm>
                    <a:off x="5140435" y="3909158"/>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1" name="椭圆 770">
                    <a:extLst>
                      <a:ext uri="{FF2B5EF4-FFF2-40B4-BE49-F238E27FC236}">
                        <a16:creationId xmlns:a16="http://schemas.microsoft.com/office/drawing/2014/main" id="{4F2F62AD-2D5C-87D1-F8F8-9E659A194E32}"/>
                      </a:ext>
                    </a:extLst>
                  </p:cNvPr>
                  <p:cNvSpPr/>
                  <p:nvPr/>
                </p:nvSpPr>
                <p:spPr>
                  <a:xfrm>
                    <a:off x="5222991" y="390250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2" name="椭圆 771">
                    <a:extLst>
                      <a:ext uri="{FF2B5EF4-FFF2-40B4-BE49-F238E27FC236}">
                        <a16:creationId xmlns:a16="http://schemas.microsoft.com/office/drawing/2014/main" id="{87953413-BC19-8382-285C-0435FC4DA45B}"/>
                      </a:ext>
                    </a:extLst>
                  </p:cNvPr>
                  <p:cNvSpPr/>
                  <p:nvPr/>
                </p:nvSpPr>
                <p:spPr>
                  <a:xfrm>
                    <a:off x="5253647" y="39099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3" name="椭圆 772">
                    <a:extLst>
                      <a:ext uri="{FF2B5EF4-FFF2-40B4-BE49-F238E27FC236}">
                        <a16:creationId xmlns:a16="http://schemas.microsoft.com/office/drawing/2014/main" id="{07B80E99-5E1B-1200-7485-DAF36CF5CD40}"/>
                      </a:ext>
                    </a:extLst>
                  </p:cNvPr>
                  <p:cNvSpPr/>
                  <p:nvPr/>
                </p:nvSpPr>
                <p:spPr>
                  <a:xfrm>
                    <a:off x="5273172" y="3769759"/>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4" name="椭圆 773">
                    <a:extLst>
                      <a:ext uri="{FF2B5EF4-FFF2-40B4-BE49-F238E27FC236}">
                        <a16:creationId xmlns:a16="http://schemas.microsoft.com/office/drawing/2014/main" id="{2A943520-8D67-1E8F-9F24-80687D2361C9}"/>
                      </a:ext>
                    </a:extLst>
                  </p:cNvPr>
                  <p:cNvSpPr/>
                  <p:nvPr/>
                </p:nvSpPr>
                <p:spPr>
                  <a:xfrm>
                    <a:off x="5113628" y="38142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5" name="椭圆 774">
                    <a:extLst>
                      <a:ext uri="{FF2B5EF4-FFF2-40B4-BE49-F238E27FC236}">
                        <a16:creationId xmlns:a16="http://schemas.microsoft.com/office/drawing/2014/main" id="{DA2F7DFD-F403-86AC-C1FB-61E340E0CC14}"/>
                      </a:ext>
                    </a:extLst>
                  </p:cNvPr>
                  <p:cNvSpPr/>
                  <p:nvPr/>
                </p:nvSpPr>
                <p:spPr>
                  <a:xfrm>
                    <a:off x="5118856" y="38117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6" name="椭圆 775">
                    <a:extLst>
                      <a:ext uri="{FF2B5EF4-FFF2-40B4-BE49-F238E27FC236}">
                        <a16:creationId xmlns:a16="http://schemas.microsoft.com/office/drawing/2014/main" id="{7C7D9DEC-2B53-09CD-E631-A0B7353E75D6}"/>
                      </a:ext>
                    </a:extLst>
                  </p:cNvPr>
                  <p:cNvSpPr/>
                  <p:nvPr/>
                </p:nvSpPr>
                <p:spPr>
                  <a:xfrm>
                    <a:off x="5123369" y="3932314"/>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7" name="椭圆 776">
                    <a:extLst>
                      <a:ext uri="{FF2B5EF4-FFF2-40B4-BE49-F238E27FC236}">
                        <a16:creationId xmlns:a16="http://schemas.microsoft.com/office/drawing/2014/main" id="{3DC71433-C058-6EFC-EED0-F751FAB069E9}"/>
                      </a:ext>
                    </a:extLst>
                  </p:cNvPr>
                  <p:cNvSpPr/>
                  <p:nvPr/>
                </p:nvSpPr>
                <p:spPr>
                  <a:xfrm>
                    <a:off x="5334092" y="3816744"/>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8" name="椭圆 777">
                    <a:extLst>
                      <a:ext uri="{FF2B5EF4-FFF2-40B4-BE49-F238E27FC236}">
                        <a16:creationId xmlns:a16="http://schemas.microsoft.com/office/drawing/2014/main" id="{EDA5E0DD-AB22-6EBF-C7FC-B6FC427D52C8}"/>
                      </a:ext>
                    </a:extLst>
                  </p:cNvPr>
                  <p:cNvSpPr/>
                  <p:nvPr/>
                </p:nvSpPr>
                <p:spPr>
                  <a:xfrm>
                    <a:off x="5164647" y="374062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79" name="椭圆 778">
                    <a:extLst>
                      <a:ext uri="{FF2B5EF4-FFF2-40B4-BE49-F238E27FC236}">
                        <a16:creationId xmlns:a16="http://schemas.microsoft.com/office/drawing/2014/main" id="{59B3762B-C07F-E8DD-ECCF-8EFBAE9B48A7}"/>
                      </a:ext>
                    </a:extLst>
                  </p:cNvPr>
                  <p:cNvSpPr/>
                  <p:nvPr/>
                </p:nvSpPr>
                <p:spPr>
                  <a:xfrm>
                    <a:off x="5307952" y="3982441"/>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80" name="椭圆 779">
                    <a:extLst>
                      <a:ext uri="{FF2B5EF4-FFF2-40B4-BE49-F238E27FC236}">
                        <a16:creationId xmlns:a16="http://schemas.microsoft.com/office/drawing/2014/main" id="{D1ED6FA3-CEBF-165F-5E77-5CB8C4A574AE}"/>
                      </a:ext>
                    </a:extLst>
                  </p:cNvPr>
                  <p:cNvSpPr/>
                  <p:nvPr/>
                </p:nvSpPr>
                <p:spPr>
                  <a:xfrm>
                    <a:off x="5297578" y="386396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781" name="组合 780">
                  <a:extLst>
                    <a:ext uri="{FF2B5EF4-FFF2-40B4-BE49-F238E27FC236}">
                      <a16:creationId xmlns:a16="http://schemas.microsoft.com/office/drawing/2014/main" id="{E6117EDF-9946-A050-CB62-BB2DA0C1335C}"/>
                    </a:ext>
                  </a:extLst>
                </p:cNvPr>
                <p:cNvGrpSpPr/>
                <p:nvPr/>
              </p:nvGrpSpPr>
              <p:grpSpPr>
                <a:xfrm rot="6435178" flipH="1">
                  <a:off x="16849631" y="7135465"/>
                  <a:ext cx="72760" cy="628370"/>
                  <a:chOff x="1463591" y="3006406"/>
                  <a:chExt cx="77145" cy="2219936"/>
                </a:xfrm>
                <a:solidFill>
                  <a:srgbClr val="FFC000"/>
                </a:solidFill>
              </p:grpSpPr>
              <p:cxnSp>
                <p:nvCxnSpPr>
                  <p:cNvPr id="782" name="连接符: 曲线 781">
                    <a:extLst>
                      <a:ext uri="{FF2B5EF4-FFF2-40B4-BE49-F238E27FC236}">
                        <a16:creationId xmlns:a16="http://schemas.microsoft.com/office/drawing/2014/main" id="{43CD7ED6-E60A-1AD7-E3A6-A1D7FD112464}"/>
                      </a:ext>
                    </a:extLst>
                  </p:cNvPr>
                  <p:cNvCxnSpPr/>
                  <p:nvPr/>
                </p:nvCxnSpPr>
                <p:spPr bwMode="auto">
                  <a:xfrm rot="5400000" flipH="1">
                    <a:off x="1469982" y="406548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3" name="连接符: 曲线 782">
                    <a:extLst>
                      <a:ext uri="{FF2B5EF4-FFF2-40B4-BE49-F238E27FC236}">
                        <a16:creationId xmlns:a16="http://schemas.microsoft.com/office/drawing/2014/main" id="{9B0F38B2-7468-BE6F-B02D-11073DC6FF32}"/>
                      </a:ext>
                    </a:extLst>
                  </p:cNvPr>
                  <p:cNvCxnSpPr/>
                  <p:nvPr/>
                </p:nvCxnSpPr>
                <p:spPr bwMode="auto">
                  <a:xfrm rot="5400000" flipH="1" flipV="1">
                    <a:off x="1471125" y="401637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4" name="连接符: 曲线 783">
                    <a:extLst>
                      <a:ext uri="{FF2B5EF4-FFF2-40B4-BE49-F238E27FC236}">
                        <a16:creationId xmlns:a16="http://schemas.microsoft.com/office/drawing/2014/main" id="{0D07CF18-E306-DEBF-8B88-17861E5A52C3}"/>
                      </a:ext>
                    </a:extLst>
                  </p:cNvPr>
                  <p:cNvCxnSpPr/>
                  <p:nvPr/>
                </p:nvCxnSpPr>
                <p:spPr bwMode="auto">
                  <a:xfrm rot="5400000" flipH="1">
                    <a:off x="1469984" y="39626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5" name="连接符: 曲线 784">
                    <a:extLst>
                      <a:ext uri="{FF2B5EF4-FFF2-40B4-BE49-F238E27FC236}">
                        <a16:creationId xmlns:a16="http://schemas.microsoft.com/office/drawing/2014/main" id="{204FE575-26CF-6B80-C622-06EAA19383CC}"/>
                      </a:ext>
                    </a:extLst>
                  </p:cNvPr>
                  <p:cNvCxnSpPr/>
                  <p:nvPr/>
                </p:nvCxnSpPr>
                <p:spPr bwMode="auto">
                  <a:xfrm rot="5400000" flipH="1" flipV="1">
                    <a:off x="1471125" y="391586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6" name="连接符: 曲线 785">
                    <a:extLst>
                      <a:ext uri="{FF2B5EF4-FFF2-40B4-BE49-F238E27FC236}">
                        <a16:creationId xmlns:a16="http://schemas.microsoft.com/office/drawing/2014/main" id="{3CF78932-0CCB-10D1-ADE0-7261132AF520}"/>
                      </a:ext>
                    </a:extLst>
                  </p:cNvPr>
                  <p:cNvCxnSpPr/>
                  <p:nvPr/>
                </p:nvCxnSpPr>
                <p:spPr bwMode="auto">
                  <a:xfrm rot="5400000" flipH="1">
                    <a:off x="1469984" y="386218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7" name="连接符: 曲线 786">
                    <a:extLst>
                      <a:ext uri="{FF2B5EF4-FFF2-40B4-BE49-F238E27FC236}">
                        <a16:creationId xmlns:a16="http://schemas.microsoft.com/office/drawing/2014/main" id="{F1A1A23A-82E7-86EC-FFEA-E873CF99C00D}"/>
                      </a:ext>
                    </a:extLst>
                  </p:cNvPr>
                  <p:cNvCxnSpPr/>
                  <p:nvPr/>
                </p:nvCxnSpPr>
                <p:spPr bwMode="auto">
                  <a:xfrm rot="5400000" flipH="1" flipV="1">
                    <a:off x="1471124" y="381307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8" name="连接符: 曲线 787">
                    <a:extLst>
                      <a:ext uri="{FF2B5EF4-FFF2-40B4-BE49-F238E27FC236}">
                        <a16:creationId xmlns:a16="http://schemas.microsoft.com/office/drawing/2014/main" id="{78ABD2E5-A828-70AA-538D-A905B6177483}"/>
                      </a:ext>
                    </a:extLst>
                  </p:cNvPr>
                  <p:cNvCxnSpPr/>
                  <p:nvPr/>
                </p:nvCxnSpPr>
                <p:spPr bwMode="auto">
                  <a:xfrm rot="5400000" flipH="1">
                    <a:off x="1469982" y="3759400"/>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89" name="连接符: 曲线 788">
                    <a:extLst>
                      <a:ext uri="{FF2B5EF4-FFF2-40B4-BE49-F238E27FC236}">
                        <a16:creationId xmlns:a16="http://schemas.microsoft.com/office/drawing/2014/main" id="{7E890237-D660-ED01-F6C9-C1B9718D91FE}"/>
                      </a:ext>
                    </a:extLst>
                  </p:cNvPr>
                  <p:cNvCxnSpPr/>
                  <p:nvPr/>
                </p:nvCxnSpPr>
                <p:spPr bwMode="auto">
                  <a:xfrm rot="5400000" flipH="1" flipV="1">
                    <a:off x="1471125" y="371029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0" name="连接符: 曲线 789">
                    <a:extLst>
                      <a:ext uri="{FF2B5EF4-FFF2-40B4-BE49-F238E27FC236}">
                        <a16:creationId xmlns:a16="http://schemas.microsoft.com/office/drawing/2014/main" id="{5B588DDC-0FB9-C451-C32E-F31F257CAD3A}"/>
                      </a:ext>
                    </a:extLst>
                  </p:cNvPr>
                  <p:cNvCxnSpPr/>
                  <p:nvPr/>
                </p:nvCxnSpPr>
                <p:spPr bwMode="auto">
                  <a:xfrm rot="5400000" flipH="1">
                    <a:off x="1471125" y="366003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1" name="连接符: 曲线 790">
                    <a:extLst>
                      <a:ext uri="{FF2B5EF4-FFF2-40B4-BE49-F238E27FC236}">
                        <a16:creationId xmlns:a16="http://schemas.microsoft.com/office/drawing/2014/main" id="{A3C7D40B-41EE-6775-68E5-592317B966E0}"/>
                      </a:ext>
                    </a:extLst>
                  </p:cNvPr>
                  <p:cNvCxnSpPr/>
                  <p:nvPr/>
                </p:nvCxnSpPr>
                <p:spPr bwMode="auto">
                  <a:xfrm rot="5400000" flipH="1" flipV="1">
                    <a:off x="1469984" y="360636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2" name="连接符: 曲线 791">
                    <a:extLst>
                      <a:ext uri="{FF2B5EF4-FFF2-40B4-BE49-F238E27FC236}">
                        <a16:creationId xmlns:a16="http://schemas.microsoft.com/office/drawing/2014/main" id="{C946604A-8F24-D64E-8F36-A3CE12292581}"/>
                      </a:ext>
                    </a:extLst>
                  </p:cNvPr>
                  <p:cNvCxnSpPr/>
                  <p:nvPr/>
                </p:nvCxnSpPr>
                <p:spPr bwMode="auto">
                  <a:xfrm rot="5400000" flipH="1">
                    <a:off x="1471125" y="3557250"/>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3" name="连接符: 曲线 792">
                    <a:extLst>
                      <a:ext uri="{FF2B5EF4-FFF2-40B4-BE49-F238E27FC236}">
                        <a16:creationId xmlns:a16="http://schemas.microsoft.com/office/drawing/2014/main" id="{C9133179-09D7-21B9-B845-5A7AB08FD953}"/>
                      </a:ext>
                    </a:extLst>
                  </p:cNvPr>
                  <p:cNvCxnSpPr/>
                  <p:nvPr/>
                </p:nvCxnSpPr>
                <p:spPr bwMode="auto">
                  <a:xfrm rot="5400000" flipH="1" flipV="1">
                    <a:off x="1469984" y="35058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4" name="连接符: 曲线 793">
                    <a:extLst>
                      <a:ext uri="{FF2B5EF4-FFF2-40B4-BE49-F238E27FC236}">
                        <a16:creationId xmlns:a16="http://schemas.microsoft.com/office/drawing/2014/main" id="{8D58E609-424A-BD23-46A9-1373910E2045}"/>
                      </a:ext>
                    </a:extLst>
                  </p:cNvPr>
                  <p:cNvCxnSpPr/>
                  <p:nvPr/>
                </p:nvCxnSpPr>
                <p:spPr bwMode="auto">
                  <a:xfrm rot="5400000" flipH="1">
                    <a:off x="1471125" y="34567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5" name="连接符: 曲线 794">
                    <a:extLst>
                      <a:ext uri="{FF2B5EF4-FFF2-40B4-BE49-F238E27FC236}">
                        <a16:creationId xmlns:a16="http://schemas.microsoft.com/office/drawing/2014/main" id="{98B58D5B-CACC-DE25-4DFE-0672F1FA2804}"/>
                      </a:ext>
                    </a:extLst>
                  </p:cNvPr>
                  <p:cNvCxnSpPr/>
                  <p:nvPr/>
                </p:nvCxnSpPr>
                <p:spPr bwMode="auto">
                  <a:xfrm rot="5400000" flipH="1" flipV="1">
                    <a:off x="1469982" y="3403068"/>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6" name="连接符: 曲线 795">
                    <a:extLst>
                      <a:ext uri="{FF2B5EF4-FFF2-40B4-BE49-F238E27FC236}">
                        <a16:creationId xmlns:a16="http://schemas.microsoft.com/office/drawing/2014/main" id="{D0629254-5368-03F0-240F-238994B8DFA8}"/>
                      </a:ext>
                    </a:extLst>
                  </p:cNvPr>
                  <p:cNvCxnSpPr/>
                  <p:nvPr/>
                </p:nvCxnSpPr>
                <p:spPr bwMode="auto">
                  <a:xfrm rot="5400000" flipH="1">
                    <a:off x="1471125" y="335395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7" name="连接符: 曲线 796">
                    <a:extLst>
                      <a:ext uri="{FF2B5EF4-FFF2-40B4-BE49-F238E27FC236}">
                        <a16:creationId xmlns:a16="http://schemas.microsoft.com/office/drawing/2014/main" id="{9BE41736-F151-7B78-4BE7-DD394F5AC8FE}"/>
                      </a:ext>
                    </a:extLst>
                  </p:cNvPr>
                  <p:cNvCxnSpPr/>
                  <p:nvPr/>
                </p:nvCxnSpPr>
                <p:spPr bwMode="auto">
                  <a:xfrm rot="5400000" flipH="1" flipV="1">
                    <a:off x="1469984" y="330028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8" name="连接符: 曲线 797">
                    <a:extLst>
                      <a:ext uri="{FF2B5EF4-FFF2-40B4-BE49-F238E27FC236}">
                        <a16:creationId xmlns:a16="http://schemas.microsoft.com/office/drawing/2014/main" id="{5AC10841-9BC1-936F-7849-85742CA8F2B8}"/>
                      </a:ext>
                    </a:extLst>
                  </p:cNvPr>
                  <p:cNvCxnSpPr/>
                  <p:nvPr/>
                </p:nvCxnSpPr>
                <p:spPr bwMode="auto">
                  <a:xfrm rot="5400000" flipH="1">
                    <a:off x="1469982" y="488321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9" name="连接符: 曲线 798">
                    <a:extLst>
                      <a:ext uri="{FF2B5EF4-FFF2-40B4-BE49-F238E27FC236}">
                        <a16:creationId xmlns:a16="http://schemas.microsoft.com/office/drawing/2014/main" id="{8F1CA24A-1B42-0DCF-41E9-740D5E184320}"/>
                      </a:ext>
                    </a:extLst>
                  </p:cNvPr>
                  <p:cNvCxnSpPr/>
                  <p:nvPr/>
                </p:nvCxnSpPr>
                <p:spPr bwMode="auto">
                  <a:xfrm rot="5400000" flipH="1" flipV="1">
                    <a:off x="1471125" y="483410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0" name="连接符: 曲线 799">
                    <a:extLst>
                      <a:ext uri="{FF2B5EF4-FFF2-40B4-BE49-F238E27FC236}">
                        <a16:creationId xmlns:a16="http://schemas.microsoft.com/office/drawing/2014/main" id="{2FB635C8-BE68-DE79-9780-3685A74A0FEF}"/>
                      </a:ext>
                    </a:extLst>
                  </p:cNvPr>
                  <p:cNvCxnSpPr/>
                  <p:nvPr/>
                </p:nvCxnSpPr>
                <p:spPr bwMode="auto">
                  <a:xfrm rot="5400000" flipH="1">
                    <a:off x="1469984" y="478042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1" name="连接符: 曲线 800">
                    <a:extLst>
                      <a:ext uri="{FF2B5EF4-FFF2-40B4-BE49-F238E27FC236}">
                        <a16:creationId xmlns:a16="http://schemas.microsoft.com/office/drawing/2014/main" id="{62E28A84-08F2-7762-B83E-C23C43336B43}"/>
                      </a:ext>
                    </a:extLst>
                  </p:cNvPr>
                  <p:cNvCxnSpPr/>
                  <p:nvPr/>
                </p:nvCxnSpPr>
                <p:spPr bwMode="auto">
                  <a:xfrm rot="5400000" flipH="1" flipV="1">
                    <a:off x="1471125" y="4733603"/>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2" name="连接符: 曲线 801">
                    <a:extLst>
                      <a:ext uri="{FF2B5EF4-FFF2-40B4-BE49-F238E27FC236}">
                        <a16:creationId xmlns:a16="http://schemas.microsoft.com/office/drawing/2014/main" id="{4A07434D-4282-24BA-BF97-1CE2B66C3CBC}"/>
                      </a:ext>
                    </a:extLst>
                  </p:cNvPr>
                  <p:cNvCxnSpPr/>
                  <p:nvPr/>
                </p:nvCxnSpPr>
                <p:spPr bwMode="auto">
                  <a:xfrm rot="5400000" flipH="1">
                    <a:off x="1469984" y="4679924"/>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3" name="连接符: 曲线 802">
                    <a:extLst>
                      <a:ext uri="{FF2B5EF4-FFF2-40B4-BE49-F238E27FC236}">
                        <a16:creationId xmlns:a16="http://schemas.microsoft.com/office/drawing/2014/main" id="{26497187-1159-6C00-A060-109DEA61937B}"/>
                      </a:ext>
                    </a:extLst>
                  </p:cNvPr>
                  <p:cNvCxnSpPr/>
                  <p:nvPr/>
                </p:nvCxnSpPr>
                <p:spPr bwMode="auto">
                  <a:xfrm rot="5400000" flipH="1" flipV="1">
                    <a:off x="1471125" y="4630814"/>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4" name="连接符: 曲线 803">
                    <a:extLst>
                      <a:ext uri="{FF2B5EF4-FFF2-40B4-BE49-F238E27FC236}">
                        <a16:creationId xmlns:a16="http://schemas.microsoft.com/office/drawing/2014/main" id="{E7D6E135-180A-BC05-EC64-8F5E115178B5}"/>
                      </a:ext>
                    </a:extLst>
                  </p:cNvPr>
                  <p:cNvCxnSpPr/>
                  <p:nvPr/>
                </p:nvCxnSpPr>
                <p:spPr bwMode="auto">
                  <a:xfrm rot="5400000" flipH="1">
                    <a:off x="1469982" y="457713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5" name="连接符: 曲线 804">
                    <a:extLst>
                      <a:ext uri="{FF2B5EF4-FFF2-40B4-BE49-F238E27FC236}">
                        <a16:creationId xmlns:a16="http://schemas.microsoft.com/office/drawing/2014/main" id="{89FDAD4B-C0F6-9AAA-E473-CE745C8F2068}"/>
                      </a:ext>
                    </a:extLst>
                  </p:cNvPr>
                  <p:cNvCxnSpPr/>
                  <p:nvPr/>
                </p:nvCxnSpPr>
                <p:spPr bwMode="auto">
                  <a:xfrm rot="5400000" flipH="1" flipV="1">
                    <a:off x="1469984" y="452460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6" name="连接符: 曲线 805">
                    <a:extLst>
                      <a:ext uri="{FF2B5EF4-FFF2-40B4-BE49-F238E27FC236}">
                        <a16:creationId xmlns:a16="http://schemas.microsoft.com/office/drawing/2014/main" id="{AF06D1BC-676C-5307-64BF-1774BBF89495}"/>
                      </a:ext>
                    </a:extLst>
                  </p:cNvPr>
                  <p:cNvCxnSpPr/>
                  <p:nvPr/>
                </p:nvCxnSpPr>
                <p:spPr bwMode="auto">
                  <a:xfrm rot="5400000" flipH="1">
                    <a:off x="1471125" y="447777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7" name="连接符: 曲线 806">
                    <a:extLst>
                      <a:ext uri="{FF2B5EF4-FFF2-40B4-BE49-F238E27FC236}">
                        <a16:creationId xmlns:a16="http://schemas.microsoft.com/office/drawing/2014/main" id="{BDA405B3-8BFF-C455-1D65-1DA5C3F72DD6}"/>
                      </a:ext>
                    </a:extLst>
                  </p:cNvPr>
                  <p:cNvCxnSpPr/>
                  <p:nvPr/>
                </p:nvCxnSpPr>
                <p:spPr bwMode="auto">
                  <a:xfrm rot="5400000" flipH="1" flipV="1">
                    <a:off x="1469984" y="442409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8" name="连接符: 曲线 807">
                    <a:extLst>
                      <a:ext uri="{FF2B5EF4-FFF2-40B4-BE49-F238E27FC236}">
                        <a16:creationId xmlns:a16="http://schemas.microsoft.com/office/drawing/2014/main" id="{7D1DF957-7A38-9B17-DDA4-4D03614FF68C}"/>
                      </a:ext>
                    </a:extLst>
                  </p:cNvPr>
                  <p:cNvCxnSpPr/>
                  <p:nvPr/>
                </p:nvCxnSpPr>
                <p:spPr bwMode="auto">
                  <a:xfrm rot="5400000" flipH="1">
                    <a:off x="1471125" y="437498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9" name="连接符: 曲线 808">
                    <a:extLst>
                      <a:ext uri="{FF2B5EF4-FFF2-40B4-BE49-F238E27FC236}">
                        <a16:creationId xmlns:a16="http://schemas.microsoft.com/office/drawing/2014/main" id="{ACFA6CD1-A9AE-5C46-4EA2-06DBEE3B109B}"/>
                      </a:ext>
                    </a:extLst>
                  </p:cNvPr>
                  <p:cNvCxnSpPr/>
                  <p:nvPr/>
                </p:nvCxnSpPr>
                <p:spPr bwMode="auto">
                  <a:xfrm rot="5400000" flipH="1" flipV="1">
                    <a:off x="1469984" y="43235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0" name="连接符: 曲线 809">
                    <a:extLst>
                      <a:ext uri="{FF2B5EF4-FFF2-40B4-BE49-F238E27FC236}">
                        <a16:creationId xmlns:a16="http://schemas.microsoft.com/office/drawing/2014/main" id="{6FDD54FB-7486-17AD-9997-8A8D84151F93}"/>
                      </a:ext>
                    </a:extLst>
                  </p:cNvPr>
                  <p:cNvCxnSpPr/>
                  <p:nvPr/>
                </p:nvCxnSpPr>
                <p:spPr bwMode="auto">
                  <a:xfrm rot="5400000" flipH="1">
                    <a:off x="1471125" y="427448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1" name="连接符: 曲线 810">
                    <a:extLst>
                      <a:ext uri="{FF2B5EF4-FFF2-40B4-BE49-F238E27FC236}">
                        <a16:creationId xmlns:a16="http://schemas.microsoft.com/office/drawing/2014/main" id="{5A87B48A-CD11-CA71-E497-7A046180F15F}"/>
                      </a:ext>
                    </a:extLst>
                  </p:cNvPr>
                  <p:cNvCxnSpPr/>
                  <p:nvPr/>
                </p:nvCxnSpPr>
                <p:spPr bwMode="auto">
                  <a:xfrm rot="5400000" flipH="1" flipV="1">
                    <a:off x="1469982" y="4220805"/>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2" name="连接符: 曲线 811">
                    <a:extLst>
                      <a:ext uri="{FF2B5EF4-FFF2-40B4-BE49-F238E27FC236}">
                        <a16:creationId xmlns:a16="http://schemas.microsoft.com/office/drawing/2014/main" id="{E05461BF-4543-3DE7-30C1-1524FB7A1C69}"/>
                      </a:ext>
                    </a:extLst>
                  </p:cNvPr>
                  <p:cNvCxnSpPr/>
                  <p:nvPr/>
                </p:nvCxnSpPr>
                <p:spPr bwMode="auto">
                  <a:xfrm rot="5400000" flipH="1">
                    <a:off x="1471125" y="417169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3" name="连接符: 曲线 812">
                    <a:extLst>
                      <a:ext uri="{FF2B5EF4-FFF2-40B4-BE49-F238E27FC236}">
                        <a16:creationId xmlns:a16="http://schemas.microsoft.com/office/drawing/2014/main" id="{BBBFAA4D-8D52-A9C5-89B3-12660643CA24}"/>
                      </a:ext>
                    </a:extLst>
                  </p:cNvPr>
                  <p:cNvCxnSpPr/>
                  <p:nvPr/>
                </p:nvCxnSpPr>
                <p:spPr bwMode="auto">
                  <a:xfrm rot="5400000" flipH="1" flipV="1">
                    <a:off x="1469984" y="411801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4" name="连接符: 曲线 813">
                    <a:extLst>
                      <a:ext uri="{FF2B5EF4-FFF2-40B4-BE49-F238E27FC236}">
                        <a16:creationId xmlns:a16="http://schemas.microsoft.com/office/drawing/2014/main" id="{84E4A0D6-F6CE-5ECD-A8C9-AA6E545E6CED}"/>
                      </a:ext>
                    </a:extLst>
                  </p:cNvPr>
                  <p:cNvCxnSpPr/>
                  <p:nvPr/>
                </p:nvCxnSpPr>
                <p:spPr bwMode="auto">
                  <a:xfrm rot="5400000" flipH="1">
                    <a:off x="1469982" y="324774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5" name="连接符: 曲线 814">
                    <a:extLst>
                      <a:ext uri="{FF2B5EF4-FFF2-40B4-BE49-F238E27FC236}">
                        <a16:creationId xmlns:a16="http://schemas.microsoft.com/office/drawing/2014/main" id="{14C98A5C-3AEF-5B23-EF70-CC5BE2C132AD}"/>
                      </a:ext>
                    </a:extLst>
                  </p:cNvPr>
                  <p:cNvCxnSpPr/>
                  <p:nvPr/>
                </p:nvCxnSpPr>
                <p:spPr bwMode="auto">
                  <a:xfrm rot="5400000" flipH="1" flipV="1">
                    <a:off x="1471125" y="319863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6" name="连接符: 曲线 815">
                    <a:extLst>
                      <a:ext uri="{FF2B5EF4-FFF2-40B4-BE49-F238E27FC236}">
                        <a16:creationId xmlns:a16="http://schemas.microsoft.com/office/drawing/2014/main" id="{6DDEAC56-9D6C-BDF4-D5C2-0C48173C0F5A}"/>
                      </a:ext>
                    </a:extLst>
                  </p:cNvPr>
                  <p:cNvCxnSpPr/>
                  <p:nvPr/>
                </p:nvCxnSpPr>
                <p:spPr bwMode="auto">
                  <a:xfrm rot="5400000" flipH="1">
                    <a:off x="1469984" y="31449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7" name="连接符: 曲线 816">
                    <a:extLst>
                      <a:ext uri="{FF2B5EF4-FFF2-40B4-BE49-F238E27FC236}">
                        <a16:creationId xmlns:a16="http://schemas.microsoft.com/office/drawing/2014/main" id="{FF1D46E4-1589-6D11-2FB3-5888D618F9E3}"/>
                      </a:ext>
                    </a:extLst>
                  </p:cNvPr>
                  <p:cNvCxnSpPr/>
                  <p:nvPr/>
                </p:nvCxnSpPr>
                <p:spPr bwMode="auto">
                  <a:xfrm rot="5400000" flipH="1" flipV="1">
                    <a:off x="1471125" y="30958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8" name="连接符: 曲线 817">
                    <a:extLst>
                      <a:ext uri="{FF2B5EF4-FFF2-40B4-BE49-F238E27FC236}">
                        <a16:creationId xmlns:a16="http://schemas.microsoft.com/office/drawing/2014/main" id="{58D87ECF-F27B-C5D2-A61B-C9DE1D17B284}"/>
                      </a:ext>
                    </a:extLst>
                  </p:cNvPr>
                  <p:cNvCxnSpPr/>
                  <p:nvPr/>
                </p:nvCxnSpPr>
                <p:spPr bwMode="auto">
                  <a:xfrm rot="5400000" flipH="1">
                    <a:off x="1469984" y="518701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19" name="连接符: 曲线 818">
                    <a:extLst>
                      <a:ext uri="{FF2B5EF4-FFF2-40B4-BE49-F238E27FC236}">
                        <a16:creationId xmlns:a16="http://schemas.microsoft.com/office/drawing/2014/main" id="{93501CAB-4459-581F-380C-E42503A84329}"/>
                      </a:ext>
                    </a:extLst>
                  </p:cNvPr>
                  <p:cNvCxnSpPr/>
                  <p:nvPr/>
                </p:nvCxnSpPr>
                <p:spPr bwMode="auto">
                  <a:xfrm rot="5400000" flipH="1" flipV="1">
                    <a:off x="1471125" y="513790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0" name="连接符: 曲线 819">
                    <a:extLst>
                      <a:ext uri="{FF2B5EF4-FFF2-40B4-BE49-F238E27FC236}">
                        <a16:creationId xmlns:a16="http://schemas.microsoft.com/office/drawing/2014/main" id="{6C521B71-EE4D-FE9F-7D13-084A8C2625DB}"/>
                      </a:ext>
                    </a:extLst>
                  </p:cNvPr>
                  <p:cNvCxnSpPr/>
                  <p:nvPr/>
                </p:nvCxnSpPr>
                <p:spPr bwMode="auto">
                  <a:xfrm rot="5400000" flipH="1">
                    <a:off x="1469982" y="508422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1" name="连接符: 曲线 820">
                    <a:extLst>
                      <a:ext uri="{FF2B5EF4-FFF2-40B4-BE49-F238E27FC236}">
                        <a16:creationId xmlns:a16="http://schemas.microsoft.com/office/drawing/2014/main" id="{CC6908E6-DB76-7832-71EC-90C9784C5396}"/>
                      </a:ext>
                    </a:extLst>
                  </p:cNvPr>
                  <p:cNvCxnSpPr/>
                  <p:nvPr/>
                </p:nvCxnSpPr>
                <p:spPr bwMode="auto">
                  <a:xfrm rot="5400000" flipH="1" flipV="1">
                    <a:off x="1469984" y="50362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2" name="连接符: 曲线 821">
                    <a:extLst>
                      <a:ext uri="{FF2B5EF4-FFF2-40B4-BE49-F238E27FC236}">
                        <a16:creationId xmlns:a16="http://schemas.microsoft.com/office/drawing/2014/main" id="{F6026964-246B-C91B-A0CC-38E9996F239C}"/>
                      </a:ext>
                    </a:extLst>
                  </p:cNvPr>
                  <p:cNvCxnSpPr/>
                  <p:nvPr/>
                </p:nvCxnSpPr>
                <p:spPr bwMode="auto">
                  <a:xfrm rot="5400000" flipH="1">
                    <a:off x="1469982" y="498372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23" name="连接符: 曲线 822">
                    <a:extLst>
                      <a:ext uri="{FF2B5EF4-FFF2-40B4-BE49-F238E27FC236}">
                        <a16:creationId xmlns:a16="http://schemas.microsoft.com/office/drawing/2014/main" id="{9BE27BD8-022F-698F-8812-76C74D7F5E37}"/>
                      </a:ext>
                    </a:extLst>
                  </p:cNvPr>
                  <p:cNvCxnSpPr/>
                  <p:nvPr/>
                </p:nvCxnSpPr>
                <p:spPr bwMode="auto">
                  <a:xfrm rot="5400000" flipH="1" flipV="1">
                    <a:off x="1471125" y="493461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24" name="等腰三角形 823">
                    <a:extLst>
                      <a:ext uri="{FF2B5EF4-FFF2-40B4-BE49-F238E27FC236}">
                        <a16:creationId xmlns:a16="http://schemas.microsoft.com/office/drawing/2014/main" id="{ADEB35FE-1C1C-8627-E7B9-4FF64F68D866}"/>
                      </a:ext>
                    </a:extLst>
                  </p:cNvPr>
                  <p:cNvSpPr/>
                  <p:nvPr/>
                </p:nvSpPr>
                <p:spPr>
                  <a:xfrm>
                    <a:off x="1463591" y="3006406"/>
                    <a:ext cx="77145" cy="79658"/>
                  </a:xfrm>
                  <a:prstGeom prst="triangle">
                    <a:avLst/>
                  </a:prstGeom>
                  <a:grp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825" name="爆炸形: 8 pt  824">
                  <a:extLst>
                    <a:ext uri="{FF2B5EF4-FFF2-40B4-BE49-F238E27FC236}">
                      <a16:creationId xmlns:a16="http://schemas.microsoft.com/office/drawing/2014/main" id="{9F2A7157-5577-0315-050F-EAA284FC7F9B}"/>
                    </a:ext>
                  </a:extLst>
                </p:cNvPr>
                <p:cNvSpPr/>
                <p:nvPr/>
              </p:nvSpPr>
              <p:spPr>
                <a:xfrm>
                  <a:off x="17159908" y="7479690"/>
                  <a:ext cx="253641" cy="215115"/>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826" name="组合 825">
                  <a:extLst>
                    <a:ext uri="{FF2B5EF4-FFF2-40B4-BE49-F238E27FC236}">
                      <a16:creationId xmlns:a16="http://schemas.microsoft.com/office/drawing/2014/main" id="{622025D5-120F-0114-EADD-E7E39AAE5FF5}"/>
                    </a:ext>
                  </a:extLst>
                </p:cNvPr>
                <p:cNvGrpSpPr/>
                <p:nvPr/>
              </p:nvGrpSpPr>
              <p:grpSpPr>
                <a:xfrm>
                  <a:off x="16436843" y="7260999"/>
                  <a:ext cx="232549" cy="220047"/>
                  <a:chOff x="5113628" y="3725442"/>
                  <a:chExt cx="312346" cy="333218"/>
                </a:xfrm>
              </p:grpSpPr>
              <p:sp>
                <p:nvSpPr>
                  <p:cNvPr id="827" name="椭圆 826">
                    <a:extLst>
                      <a:ext uri="{FF2B5EF4-FFF2-40B4-BE49-F238E27FC236}">
                        <a16:creationId xmlns:a16="http://schemas.microsoft.com/office/drawing/2014/main" id="{93200BF5-6663-2F63-2E02-DBCF87B3844E}"/>
                      </a:ext>
                    </a:extLst>
                  </p:cNvPr>
                  <p:cNvSpPr/>
                  <p:nvPr/>
                </p:nvSpPr>
                <p:spPr>
                  <a:xfrm>
                    <a:off x="5340512" y="382376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28" name="椭圆 827">
                    <a:extLst>
                      <a:ext uri="{FF2B5EF4-FFF2-40B4-BE49-F238E27FC236}">
                        <a16:creationId xmlns:a16="http://schemas.microsoft.com/office/drawing/2014/main" id="{8F1E08E3-7E22-51B5-0C9F-B27A3D7FB9EF}"/>
                      </a:ext>
                    </a:extLst>
                  </p:cNvPr>
                  <p:cNvSpPr/>
                  <p:nvPr/>
                </p:nvSpPr>
                <p:spPr>
                  <a:xfrm>
                    <a:off x="5294527" y="3880296"/>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29" name="椭圆 828">
                    <a:extLst>
                      <a:ext uri="{FF2B5EF4-FFF2-40B4-BE49-F238E27FC236}">
                        <a16:creationId xmlns:a16="http://schemas.microsoft.com/office/drawing/2014/main" id="{3DCFA9B2-07AA-D275-F73E-C67CB3AAC0AE}"/>
                      </a:ext>
                    </a:extLst>
                  </p:cNvPr>
                  <p:cNvSpPr/>
                  <p:nvPr/>
                </p:nvSpPr>
                <p:spPr>
                  <a:xfrm>
                    <a:off x="5185121" y="38505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0" name="椭圆 829">
                    <a:extLst>
                      <a:ext uri="{FF2B5EF4-FFF2-40B4-BE49-F238E27FC236}">
                        <a16:creationId xmlns:a16="http://schemas.microsoft.com/office/drawing/2014/main" id="{231B2AD5-0234-1FF5-4CED-0728A147D450}"/>
                      </a:ext>
                    </a:extLst>
                  </p:cNvPr>
                  <p:cNvSpPr/>
                  <p:nvPr/>
                </p:nvSpPr>
                <p:spPr>
                  <a:xfrm>
                    <a:off x="5192329" y="380795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1" name="椭圆 830">
                    <a:extLst>
                      <a:ext uri="{FF2B5EF4-FFF2-40B4-BE49-F238E27FC236}">
                        <a16:creationId xmlns:a16="http://schemas.microsoft.com/office/drawing/2014/main" id="{6B610F1E-70E4-D58A-8709-1096B9FFC7A8}"/>
                      </a:ext>
                    </a:extLst>
                  </p:cNvPr>
                  <p:cNvSpPr/>
                  <p:nvPr/>
                </p:nvSpPr>
                <p:spPr>
                  <a:xfrm>
                    <a:off x="5266674" y="38190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2" name="椭圆 831">
                    <a:extLst>
                      <a:ext uri="{FF2B5EF4-FFF2-40B4-BE49-F238E27FC236}">
                        <a16:creationId xmlns:a16="http://schemas.microsoft.com/office/drawing/2014/main" id="{F5067417-2F60-76CF-6170-A1A22F4AB52C}"/>
                      </a:ext>
                    </a:extLst>
                  </p:cNvPr>
                  <p:cNvSpPr/>
                  <p:nvPr/>
                </p:nvSpPr>
                <p:spPr>
                  <a:xfrm>
                    <a:off x="5185115" y="394764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3" name="椭圆 832">
                    <a:extLst>
                      <a:ext uri="{FF2B5EF4-FFF2-40B4-BE49-F238E27FC236}">
                        <a16:creationId xmlns:a16="http://schemas.microsoft.com/office/drawing/2014/main" id="{3178F95E-3ED2-C6A1-7D3C-283DB3DD7E47}"/>
                      </a:ext>
                    </a:extLst>
                  </p:cNvPr>
                  <p:cNvSpPr/>
                  <p:nvPr/>
                </p:nvSpPr>
                <p:spPr>
                  <a:xfrm>
                    <a:off x="5343418" y="386440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4" name="椭圆 833">
                    <a:extLst>
                      <a:ext uri="{FF2B5EF4-FFF2-40B4-BE49-F238E27FC236}">
                        <a16:creationId xmlns:a16="http://schemas.microsoft.com/office/drawing/2014/main" id="{DC52E297-8613-5882-157A-75495DCD16B1}"/>
                      </a:ext>
                    </a:extLst>
                  </p:cNvPr>
                  <p:cNvSpPr/>
                  <p:nvPr/>
                </p:nvSpPr>
                <p:spPr>
                  <a:xfrm>
                    <a:off x="5144234" y="38571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5" name="椭圆 834">
                    <a:extLst>
                      <a:ext uri="{FF2B5EF4-FFF2-40B4-BE49-F238E27FC236}">
                        <a16:creationId xmlns:a16="http://schemas.microsoft.com/office/drawing/2014/main" id="{433BF827-FDED-966B-700E-D56E0F4592E1}"/>
                      </a:ext>
                    </a:extLst>
                  </p:cNvPr>
                  <p:cNvSpPr/>
                  <p:nvPr/>
                </p:nvSpPr>
                <p:spPr>
                  <a:xfrm>
                    <a:off x="5321376" y="3947640"/>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6" name="椭圆 835">
                    <a:extLst>
                      <a:ext uri="{FF2B5EF4-FFF2-40B4-BE49-F238E27FC236}">
                        <a16:creationId xmlns:a16="http://schemas.microsoft.com/office/drawing/2014/main" id="{5F9F7B6C-239C-30BC-F22E-9F01A42E57E2}"/>
                      </a:ext>
                    </a:extLst>
                  </p:cNvPr>
                  <p:cNvSpPr/>
                  <p:nvPr/>
                </p:nvSpPr>
                <p:spPr>
                  <a:xfrm>
                    <a:off x="5236120" y="3725442"/>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7" name="椭圆 836">
                    <a:extLst>
                      <a:ext uri="{FF2B5EF4-FFF2-40B4-BE49-F238E27FC236}">
                        <a16:creationId xmlns:a16="http://schemas.microsoft.com/office/drawing/2014/main" id="{3E28453D-C8F8-95CB-F28F-79A574069189}"/>
                      </a:ext>
                    </a:extLst>
                  </p:cNvPr>
                  <p:cNvSpPr/>
                  <p:nvPr/>
                </p:nvSpPr>
                <p:spPr>
                  <a:xfrm>
                    <a:off x="5187520" y="396594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8" name="椭圆 837">
                    <a:extLst>
                      <a:ext uri="{FF2B5EF4-FFF2-40B4-BE49-F238E27FC236}">
                        <a16:creationId xmlns:a16="http://schemas.microsoft.com/office/drawing/2014/main" id="{53B716C2-7713-A505-2BB4-B2C755E745E0}"/>
                      </a:ext>
                    </a:extLst>
                  </p:cNvPr>
                  <p:cNvSpPr/>
                  <p:nvPr/>
                </p:nvSpPr>
                <p:spPr>
                  <a:xfrm>
                    <a:off x="5302641" y="3765233"/>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39" name="椭圆 838">
                    <a:extLst>
                      <a:ext uri="{FF2B5EF4-FFF2-40B4-BE49-F238E27FC236}">
                        <a16:creationId xmlns:a16="http://schemas.microsoft.com/office/drawing/2014/main" id="{B8FBE60D-B0EC-4807-E802-14FA4CE84A62}"/>
                      </a:ext>
                    </a:extLst>
                  </p:cNvPr>
                  <p:cNvSpPr/>
                  <p:nvPr/>
                </p:nvSpPr>
                <p:spPr>
                  <a:xfrm>
                    <a:off x="5218579" y="3826187"/>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0" name="椭圆 839">
                    <a:extLst>
                      <a:ext uri="{FF2B5EF4-FFF2-40B4-BE49-F238E27FC236}">
                        <a16:creationId xmlns:a16="http://schemas.microsoft.com/office/drawing/2014/main" id="{F44F3BA1-73AD-5EEF-7E94-0512B811E321}"/>
                      </a:ext>
                    </a:extLst>
                  </p:cNvPr>
                  <p:cNvSpPr/>
                  <p:nvPr/>
                </p:nvSpPr>
                <p:spPr>
                  <a:xfrm>
                    <a:off x="5140435" y="3909158"/>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1" name="椭圆 840">
                    <a:extLst>
                      <a:ext uri="{FF2B5EF4-FFF2-40B4-BE49-F238E27FC236}">
                        <a16:creationId xmlns:a16="http://schemas.microsoft.com/office/drawing/2014/main" id="{7F024B93-B224-10EC-C80D-31F79F53AEA9}"/>
                      </a:ext>
                    </a:extLst>
                  </p:cNvPr>
                  <p:cNvSpPr/>
                  <p:nvPr/>
                </p:nvSpPr>
                <p:spPr>
                  <a:xfrm>
                    <a:off x="5222991" y="390250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2" name="椭圆 841">
                    <a:extLst>
                      <a:ext uri="{FF2B5EF4-FFF2-40B4-BE49-F238E27FC236}">
                        <a16:creationId xmlns:a16="http://schemas.microsoft.com/office/drawing/2014/main" id="{EFF277DF-4BB7-58A5-D08D-127718043E25}"/>
                      </a:ext>
                    </a:extLst>
                  </p:cNvPr>
                  <p:cNvSpPr/>
                  <p:nvPr/>
                </p:nvSpPr>
                <p:spPr>
                  <a:xfrm>
                    <a:off x="5253647" y="39099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3" name="椭圆 842">
                    <a:extLst>
                      <a:ext uri="{FF2B5EF4-FFF2-40B4-BE49-F238E27FC236}">
                        <a16:creationId xmlns:a16="http://schemas.microsoft.com/office/drawing/2014/main" id="{6CBA7A96-A9D2-A554-C9EB-9DAB34B72F03}"/>
                      </a:ext>
                    </a:extLst>
                  </p:cNvPr>
                  <p:cNvSpPr/>
                  <p:nvPr/>
                </p:nvSpPr>
                <p:spPr>
                  <a:xfrm>
                    <a:off x="5273172" y="3769759"/>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4" name="椭圆 843">
                    <a:extLst>
                      <a:ext uri="{FF2B5EF4-FFF2-40B4-BE49-F238E27FC236}">
                        <a16:creationId xmlns:a16="http://schemas.microsoft.com/office/drawing/2014/main" id="{ACFBA0F2-FB81-2728-28E7-EA0EE474C188}"/>
                      </a:ext>
                    </a:extLst>
                  </p:cNvPr>
                  <p:cNvSpPr/>
                  <p:nvPr/>
                </p:nvSpPr>
                <p:spPr>
                  <a:xfrm>
                    <a:off x="5113628" y="38142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5" name="椭圆 844">
                    <a:extLst>
                      <a:ext uri="{FF2B5EF4-FFF2-40B4-BE49-F238E27FC236}">
                        <a16:creationId xmlns:a16="http://schemas.microsoft.com/office/drawing/2014/main" id="{2E98B1FE-161A-234A-3166-39A57CC83A60}"/>
                      </a:ext>
                    </a:extLst>
                  </p:cNvPr>
                  <p:cNvSpPr/>
                  <p:nvPr/>
                </p:nvSpPr>
                <p:spPr>
                  <a:xfrm>
                    <a:off x="5118856" y="38117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6" name="椭圆 845">
                    <a:extLst>
                      <a:ext uri="{FF2B5EF4-FFF2-40B4-BE49-F238E27FC236}">
                        <a16:creationId xmlns:a16="http://schemas.microsoft.com/office/drawing/2014/main" id="{995E0C5B-FAA4-7E29-951A-F4DD55EDFB82}"/>
                      </a:ext>
                    </a:extLst>
                  </p:cNvPr>
                  <p:cNvSpPr/>
                  <p:nvPr/>
                </p:nvSpPr>
                <p:spPr>
                  <a:xfrm>
                    <a:off x="5123369" y="3932314"/>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7" name="椭圆 846">
                    <a:extLst>
                      <a:ext uri="{FF2B5EF4-FFF2-40B4-BE49-F238E27FC236}">
                        <a16:creationId xmlns:a16="http://schemas.microsoft.com/office/drawing/2014/main" id="{47FA1E9E-3F94-D5F1-00D7-130B47D54B43}"/>
                      </a:ext>
                    </a:extLst>
                  </p:cNvPr>
                  <p:cNvSpPr/>
                  <p:nvPr/>
                </p:nvSpPr>
                <p:spPr>
                  <a:xfrm>
                    <a:off x="5334092" y="3816744"/>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8" name="椭圆 847">
                    <a:extLst>
                      <a:ext uri="{FF2B5EF4-FFF2-40B4-BE49-F238E27FC236}">
                        <a16:creationId xmlns:a16="http://schemas.microsoft.com/office/drawing/2014/main" id="{6063336C-854F-1BDD-377E-D11F358FA8E5}"/>
                      </a:ext>
                    </a:extLst>
                  </p:cNvPr>
                  <p:cNvSpPr/>
                  <p:nvPr/>
                </p:nvSpPr>
                <p:spPr>
                  <a:xfrm>
                    <a:off x="5164647" y="374062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49" name="椭圆 848">
                    <a:extLst>
                      <a:ext uri="{FF2B5EF4-FFF2-40B4-BE49-F238E27FC236}">
                        <a16:creationId xmlns:a16="http://schemas.microsoft.com/office/drawing/2014/main" id="{730DD4BB-4AE1-EECE-7257-946F5FC8F73B}"/>
                      </a:ext>
                    </a:extLst>
                  </p:cNvPr>
                  <p:cNvSpPr/>
                  <p:nvPr/>
                </p:nvSpPr>
                <p:spPr>
                  <a:xfrm>
                    <a:off x="5307952" y="3982441"/>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50" name="椭圆 849">
                    <a:extLst>
                      <a:ext uri="{FF2B5EF4-FFF2-40B4-BE49-F238E27FC236}">
                        <a16:creationId xmlns:a16="http://schemas.microsoft.com/office/drawing/2014/main" id="{E1342E78-968A-5377-BF42-5AF7D2D394C7}"/>
                      </a:ext>
                    </a:extLst>
                  </p:cNvPr>
                  <p:cNvSpPr/>
                  <p:nvPr/>
                </p:nvSpPr>
                <p:spPr>
                  <a:xfrm>
                    <a:off x="5297578" y="386396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851" name="组合 850">
                  <a:extLst>
                    <a:ext uri="{FF2B5EF4-FFF2-40B4-BE49-F238E27FC236}">
                      <a16:creationId xmlns:a16="http://schemas.microsoft.com/office/drawing/2014/main" id="{8C806C92-84C2-DEF5-CD1D-55A5935C7BE1}"/>
                    </a:ext>
                  </a:extLst>
                </p:cNvPr>
                <p:cNvGrpSpPr/>
                <p:nvPr/>
              </p:nvGrpSpPr>
              <p:grpSpPr>
                <a:xfrm rot="336812">
                  <a:off x="15922945" y="5988490"/>
                  <a:ext cx="232374" cy="2569393"/>
                  <a:chOff x="1932987" y="4376358"/>
                  <a:chExt cx="149090" cy="1850339"/>
                </a:xfrm>
                <a:solidFill>
                  <a:srgbClr val="C55A11"/>
                </a:solidFill>
              </p:grpSpPr>
              <p:grpSp>
                <p:nvGrpSpPr>
                  <p:cNvPr id="852" name="组合 851">
                    <a:extLst>
                      <a:ext uri="{FF2B5EF4-FFF2-40B4-BE49-F238E27FC236}">
                        <a16:creationId xmlns:a16="http://schemas.microsoft.com/office/drawing/2014/main" id="{E6776CD5-0691-26FA-9F81-A53F0F6EBFCC}"/>
                      </a:ext>
                    </a:extLst>
                  </p:cNvPr>
                  <p:cNvGrpSpPr/>
                  <p:nvPr/>
                </p:nvGrpSpPr>
                <p:grpSpPr>
                  <a:xfrm rot="10487432" flipH="1">
                    <a:off x="2027776" y="5349378"/>
                    <a:ext cx="54301" cy="877319"/>
                    <a:chOff x="1463591" y="3006406"/>
                    <a:chExt cx="77145" cy="2219936"/>
                  </a:xfrm>
                  <a:grpFill/>
                </p:grpSpPr>
                <p:cxnSp>
                  <p:nvCxnSpPr>
                    <p:cNvPr id="897" name="连接符: 曲线 896">
                      <a:extLst>
                        <a:ext uri="{FF2B5EF4-FFF2-40B4-BE49-F238E27FC236}">
                          <a16:creationId xmlns:a16="http://schemas.microsoft.com/office/drawing/2014/main" id="{C9B65B59-3EA4-32AC-7F1C-BE89D363B9FE}"/>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8" name="连接符: 曲线 897">
                      <a:extLst>
                        <a:ext uri="{FF2B5EF4-FFF2-40B4-BE49-F238E27FC236}">
                          <a16:creationId xmlns:a16="http://schemas.microsoft.com/office/drawing/2014/main" id="{1F3F8762-A0E4-252D-572B-9344913F613B}"/>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9" name="连接符: 曲线 898">
                      <a:extLst>
                        <a:ext uri="{FF2B5EF4-FFF2-40B4-BE49-F238E27FC236}">
                          <a16:creationId xmlns:a16="http://schemas.microsoft.com/office/drawing/2014/main" id="{2E4F21F7-EBA3-09AA-4BA3-6FFB01B1853B}"/>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0" name="连接符: 曲线 899">
                      <a:extLst>
                        <a:ext uri="{FF2B5EF4-FFF2-40B4-BE49-F238E27FC236}">
                          <a16:creationId xmlns:a16="http://schemas.microsoft.com/office/drawing/2014/main" id="{3D1EF134-77AF-6D22-A284-37165C657B9A}"/>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1" name="连接符: 曲线 900">
                      <a:extLst>
                        <a:ext uri="{FF2B5EF4-FFF2-40B4-BE49-F238E27FC236}">
                          <a16:creationId xmlns:a16="http://schemas.microsoft.com/office/drawing/2014/main" id="{EAC1DF55-2769-02A7-5658-EF08B0D574C1}"/>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2" name="连接符: 曲线 901">
                      <a:extLst>
                        <a:ext uri="{FF2B5EF4-FFF2-40B4-BE49-F238E27FC236}">
                          <a16:creationId xmlns:a16="http://schemas.microsoft.com/office/drawing/2014/main" id="{F4C5E0A9-4B92-557D-3839-AFC855DB59E0}"/>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3" name="连接符: 曲线 902">
                      <a:extLst>
                        <a:ext uri="{FF2B5EF4-FFF2-40B4-BE49-F238E27FC236}">
                          <a16:creationId xmlns:a16="http://schemas.microsoft.com/office/drawing/2014/main" id="{CE18AAC1-5AAA-FA51-327C-269A24D09762}"/>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4" name="连接符: 曲线 903">
                      <a:extLst>
                        <a:ext uri="{FF2B5EF4-FFF2-40B4-BE49-F238E27FC236}">
                          <a16:creationId xmlns:a16="http://schemas.microsoft.com/office/drawing/2014/main" id="{523A39C6-39A5-23BA-B69C-E70E2890C37D}"/>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5" name="连接符: 曲线 904">
                      <a:extLst>
                        <a:ext uri="{FF2B5EF4-FFF2-40B4-BE49-F238E27FC236}">
                          <a16:creationId xmlns:a16="http://schemas.microsoft.com/office/drawing/2014/main" id="{5270ED49-9F9A-AC42-A344-C092763981D4}"/>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6" name="连接符: 曲线 905">
                      <a:extLst>
                        <a:ext uri="{FF2B5EF4-FFF2-40B4-BE49-F238E27FC236}">
                          <a16:creationId xmlns:a16="http://schemas.microsoft.com/office/drawing/2014/main" id="{88257ECA-52A5-6681-E036-E3FCA34A807A}"/>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7" name="连接符: 曲线 906">
                      <a:extLst>
                        <a:ext uri="{FF2B5EF4-FFF2-40B4-BE49-F238E27FC236}">
                          <a16:creationId xmlns:a16="http://schemas.microsoft.com/office/drawing/2014/main" id="{C6EA725B-7EF3-63E2-DE87-F1D9EE51FD1B}"/>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8" name="连接符: 曲线 907">
                      <a:extLst>
                        <a:ext uri="{FF2B5EF4-FFF2-40B4-BE49-F238E27FC236}">
                          <a16:creationId xmlns:a16="http://schemas.microsoft.com/office/drawing/2014/main" id="{E89570E5-5E24-6D4D-B871-20FA1AFCC16F}"/>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09" name="连接符: 曲线 908">
                      <a:extLst>
                        <a:ext uri="{FF2B5EF4-FFF2-40B4-BE49-F238E27FC236}">
                          <a16:creationId xmlns:a16="http://schemas.microsoft.com/office/drawing/2014/main" id="{7C23C5CE-E797-AB71-36D8-F6253DCC3ADE}"/>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0" name="连接符: 曲线 909">
                      <a:extLst>
                        <a:ext uri="{FF2B5EF4-FFF2-40B4-BE49-F238E27FC236}">
                          <a16:creationId xmlns:a16="http://schemas.microsoft.com/office/drawing/2014/main" id="{1FB2E7A0-FEBA-5444-9F92-A3BF5272B9A4}"/>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1" name="连接符: 曲线 910">
                      <a:extLst>
                        <a:ext uri="{FF2B5EF4-FFF2-40B4-BE49-F238E27FC236}">
                          <a16:creationId xmlns:a16="http://schemas.microsoft.com/office/drawing/2014/main" id="{DA2CDD02-1F96-5202-5C30-0FF048CAB6F3}"/>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2" name="连接符: 曲线 911">
                      <a:extLst>
                        <a:ext uri="{FF2B5EF4-FFF2-40B4-BE49-F238E27FC236}">
                          <a16:creationId xmlns:a16="http://schemas.microsoft.com/office/drawing/2014/main" id="{C0ED1938-9ACC-33C2-B10E-B6F1167D49AF}"/>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3" name="连接符: 曲线 912">
                      <a:extLst>
                        <a:ext uri="{FF2B5EF4-FFF2-40B4-BE49-F238E27FC236}">
                          <a16:creationId xmlns:a16="http://schemas.microsoft.com/office/drawing/2014/main" id="{F7D86009-4A7A-1BE8-845B-E5B5288F2534}"/>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4" name="连接符: 曲线 913">
                      <a:extLst>
                        <a:ext uri="{FF2B5EF4-FFF2-40B4-BE49-F238E27FC236}">
                          <a16:creationId xmlns:a16="http://schemas.microsoft.com/office/drawing/2014/main" id="{2CE6D219-E885-288B-0BD0-1B6A372A0C3C}"/>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5" name="连接符: 曲线 914">
                      <a:extLst>
                        <a:ext uri="{FF2B5EF4-FFF2-40B4-BE49-F238E27FC236}">
                          <a16:creationId xmlns:a16="http://schemas.microsoft.com/office/drawing/2014/main" id="{7598B5F1-D48E-0423-4E95-7147F2369844}"/>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6" name="连接符: 曲线 915">
                      <a:extLst>
                        <a:ext uri="{FF2B5EF4-FFF2-40B4-BE49-F238E27FC236}">
                          <a16:creationId xmlns:a16="http://schemas.microsoft.com/office/drawing/2014/main" id="{5322D3FD-C23A-ABB0-429C-0BBBB1B2D311}"/>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7" name="连接符: 曲线 916">
                      <a:extLst>
                        <a:ext uri="{FF2B5EF4-FFF2-40B4-BE49-F238E27FC236}">
                          <a16:creationId xmlns:a16="http://schemas.microsoft.com/office/drawing/2014/main" id="{F0623595-D879-9634-C313-021AA275C84E}"/>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8" name="连接符: 曲线 917">
                      <a:extLst>
                        <a:ext uri="{FF2B5EF4-FFF2-40B4-BE49-F238E27FC236}">
                          <a16:creationId xmlns:a16="http://schemas.microsoft.com/office/drawing/2014/main" id="{654DD2CA-3520-ABEA-289B-FB8AE6B8DADB}"/>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19" name="连接符: 曲线 918">
                      <a:extLst>
                        <a:ext uri="{FF2B5EF4-FFF2-40B4-BE49-F238E27FC236}">
                          <a16:creationId xmlns:a16="http://schemas.microsoft.com/office/drawing/2014/main" id="{5C0C258E-AFEE-1508-A440-86D5AA010696}"/>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0" name="连接符: 曲线 919">
                      <a:extLst>
                        <a:ext uri="{FF2B5EF4-FFF2-40B4-BE49-F238E27FC236}">
                          <a16:creationId xmlns:a16="http://schemas.microsoft.com/office/drawing/2014/main" id="{62E7379C-06BE-E67F-4DB5-30892077CEA2}"/>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1" name="连接符: 曲线 920">
                      <a:extLst>
                        <a:ext uri="{FF2B5EF4-FFF2-40B4-BE49-F238E27FC236}">
                          <a16:creationId xmlns:a16="http://schemas.microsoft.com/office/drawing/2014/main" id="{ED3BDEA0-5627-90E7-2884-07F827BEE00C}"/>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2" name="连接符: 曲线 921">
                      <a:extLst>
                        <a:ext uri="{FF2B5EF4-FFF2-40B4-BE49-F238E27FC236}">
                          <a16:creationId xmlns:a16="http://schemas.microsoft.com/office/drawing/2014/main" id="{290153C5-E5AA-8D3A-3D6D-1C0EB7C6250A}"/>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3" name="连接符: 曲线 922">
                      <a:extLst>
                        <a:ext uri="{FF2B5EF4-FFF2-40B4-BE49-F238E27FC236}">
                          <a16:creationId xmlns:a16="http://schemas.microsoft.com/office/drawing/2014/main" id="{F5C9803B-16B2-2387-F707-BBEF84C5FEE8}"/>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4" name="连接符: 曲线 923">
                      <a:extLst>
                        <a:ext uri="{FF2B5EF4-FFF2-40B4-BE49-F238E27FC236}">
                          <a16:creationId xmlns:a16="http://schemas.microsoft.com/office/drawing/2014/main" id="{7556F4E6-3B4B-D3B5-3EF6-01D000EA3B91}"/>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5" name="连接符: 曲线 924">
                      <a:extLst>
                        <a:ext uri="{FF2B5EF4-FFF2-40B4-BE49-F238E27FC236}">
                          <a16:creationId xmlns:a16="http://schemas.microsoft.com/office/drawing/2014/main" id="{4A80B585-E717-043F-D836-818CA60F6BD0}"/>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6" name="连接符: 曲线 925">
                      <a:extLst>
                        <a:ext uri="{FF2B5EF4-FFF2-40B4-BE49-F238E27FC236}">
                          <a16:creationId xmlns:a16="http://schemas.microsoft.com/office/drawing/2014/main" id="{71212624-8D52-8EFA-0C8C-A4EF1FDD2B9C}"/>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7" name="连接符: 曲线 926">
                      <a:extLst>
                        <a:ext uri="{FF2B5EF4-FFF2-40B4-BE49-F238E27FC236}">
                          <a16:creationId xmlns:a16="http://schemas.microsoft.com/office/drawing/2014/main" id="{72959D99-5277-8510-7727-6A0E91626D12}"/>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8" name="连接符: 曲线 927">
                      <a:extLst>
                        <a:ext uri="{FF2B5EF4-FFF2-40B4-BE49-F238E27FC236}">
                          <a16:creationId xmlns:a16="http://schemas.microsoft.com/office/drawing/2014/main" id="{C7F3954C-03D4-F08E-AD8B-DE4252FE8514}"/>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29" name="连接符: 曲线 928">
                      <a:extLst>
                        <a:ext uri="{FF2B5EF4-FFF2-40B4-BE49-F238E27FC236}">
                          <a16:creationId xmlns:a16="http://schemas.microsoft.com/office/drawing/2014/main" id="{DE2D0DA8-9022-92B2-4CFE-0891C9BCEC26}"/>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0" name="连接符: 曲线 929">
                      <a:extLst>
                        <a:ext uri="{FF2B5EF4-FFF2-40B4-BE49-F238E27FC236}">
                          <a16:creationId xmlns:a16="http://schemas.microsoft.com/office/drawing/2014/main" id="{F056397E-FB03-B3DC-AE5D-AFE715314BA2}"/>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1" name="连接符: 曲线 930">
                      <a:extLst>
                        <a:ext uri="{FF2B5EF4-FFF2-40B4-BE49-F238E27FC236}">
                          <a16:creationId xmlns:a16="http://schemas.microsoft.com/office/drawing/2014/main" id="{0BD46D5C-08F8-A597-A0A4-BDDD95B18EE1}"/>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2" name="连接符: 曲线 931">
                      <a:extLst>
                        <a:ext uri="{FF2B5EF4-FFF2-40B4-BE49-F238E27FC236}">
                          <a16:creationId xmlns:a16="http://schemas.microsoft.com/office/drawing/2014/main" id="{5A95EAFE-D065-FA20-F794-321378F180A9}"/>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3" name="连接符: 曲线 932">
                      <a:extLst>
                        <a:ext uri="{FF2B5EF4-FFF2-40B4-BE49-F238E27FC236}">
                          <a16:creationId xmlns:a16="http://schemas.microsoft.com/office/drawing/2014/main" id="{BD525386-8A3F-5008-384E-BAECCC6FAF4F}"/>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4" name="连接符: 曲线 933">
                      <a:extLst>
                        <a:ext uri="{FF2B5EF4-FFF2-40B4-BE49-F238E27FC236}">
                          <a16:creationId xmlns:a16="http://schemas.microsoft.com/office/drawing/2014/main" id="{20A2DC58-7A4F-0AF1-C9BA-636845387E10}"/>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5" name="连接符: 曲线 934">
                      <a:extLst>
                        <a:ext uri="{FF2B5EF4-FFF2-40B4-BE49-F238E27FC236}">
                          <a16:creationId xmlns:a16="http://schemas.microsoft.com/office/drawing/2014/main" id="{B904C0A8-FDDE-D689-81A7-33048833225C}"/>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6" name="连接符: 曲线 935">
                      <a:extLst>
                        <a:ext uri="{FF2B5EF4-FFF2-40B4-BE49-F238E27FC236}">
                          <a16:creationId xmlns:a16="http://schemas.microsoft.com/office/drawing/2014/main" id="{61E3BCC0-76AC-5C3D-D75A-EE3CAB36A56F}"/>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7" name="连接符: 曲线 936">
                      <a:extLst>
                        <a:ext uri="{FF2B5EF4-FFF2-40B4-BE49-F238E27FC236}">
                          <a16:creationId xmlns:a16="http://schemas.microsoft.com/office/drawing/2014/main" id="{1B5DCE4E-292B-71E8-E3A7-EADFC5219549}"/>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938" name="连接符: 曲线 937">
                      <a:extLst>
                        <a:ext uri="{FF2B5EF4-FFF2-40B4-BE49-F238E27FC236}">
                          <a16:creationId xmlns:a16="http://schemas.microsoft.com/office/drawing/2014/main" id="{7461B09C-4607-0E40-11E8-3ECEA2182F40}"/>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939" name="等腰三角形 938">
                      <a:extLst>
                        <a:ext uri="{FF2B5EF4-FFF2-40B4-BE49-F238E27FC236}">
                          <a16:creationId xmlns:a16="http://schemas.microsoft.com/office/drawing/2014/main" id="{86794DDD-6A82-6161-645B-478668B99F90}"/>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853" name="组合 852">
                    <a:extLst>
                      <a:ext uri="{FF2B5EF4-FFF2-40B4-BE49-F238E27FC236}">
                        <a16:creationId xmlns:a16="http://schemas.microsoft.com/office/drawing/2014/main" id="{27729AF1-15B0-45AB-976C-A7C3F8ED55B9}"/>
                      </a:ext>
                    </a:extLst>
                  </p:cNvPr>
                  <p:cNvGrpSpPr/>
                  <p:nvPr/>
                </p:nvGrpSpPr>
                <p:grpSpPr>
                  <a:xfrm rot="21233118" flipH="1">
                    <a:off x="1932987" y="4376358"/>
                    <a:ext cx="45719" cy="1040204"/>
                    <a:chOff x="1463591" y="3006406"/>
                    <a:chExt cx="77145" cy="2219936"/>
                  </a:xfrm>
                  <a:grpFill/>
                </p:grpSpPr>
                <p:cxnSp>
                  <p:nvCxnSpPr>
                    <p:cNvPr id="854" name="连接符: 曲线 853">
                      <a:extLst>
                        <a:ext uri="{FF2B5EF4-FFF2-40B4-BE49-F238E27FC236}">
                          <a16:creationId xmlns:a16="http://schemas.microsoft.com/office/drawing/2014/main" id="{15788055-C6B5-1AAD-CE9F-C5DAA41EE21F}"/>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5" name="连接符: 曲线 854">
                      <a:extLst>
                        <a:ext uri="{FF2B5EF4-FFF2-40B4-BE49-F238E27FC236}">
                          <a16:creationId xmlns:a16="http://schemas.microsoft.com/office/drawing/2014/main" id="{E51FBE48-195E-1759-DCB6-D28465796891}"/>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6" name="连接符: 曲线 855">
                      <a:extLst>
                        <a:ext uri="{FF2B5EF4-FFF2-40B4-BE49-F238E27FC236}">
                          <a16:creationId xmlns:a16="http://schemas.microsoft.com/office/drawing/2014/main" id="{9915733E-E8FC-C145-C1CC-D58C2DE2A8A2}"/>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7" name="连接符: 曲线 856">
                      <a:extLst>
                        <a:ext uri="{FF2B5EF4-FFF2-40B4-BE49-F238E27FC236}">
                          <a16:creationId xmlns:a16="http://schemas.microsoft.com/office/drawing/2014/main" id="{67DDFA57-0916-E842-5684-4D14BAFEC8D3}"/>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8" name="连接符: 曲线 857">
                      <a:extLst>
                        <a:ext uri="{FF2B5EF4-FFF2-40B4-BE49-F238E27FC236}">
                          <a16:creationId xmlns:a16="http://schemas.microsoft.com/office/drawing/2014/main" id="{5517E162-823D-8EAA-A845-6D1A3ACEE365}"/>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59" name="连接符: 曲线 858">
                      <a:extLst>
                        <a:ext uri="{FF2B5EF4-FFF2-40B4-BE49-F238E27FC236}">
                          <a16:creationId xmlns:a16="http://schemas.microsoft.com/office/drawing/2014/main" id="{2CFBC73F-3DC8-7EE1-A88B-B68FD723E36E}"/>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0" name="连接符: 曲线 859">
                      <a:extLst>
                        <a:ext uri="{FF2B5EF4-FFF2-40B4-BE49-F238E27FC236}">
                          <a16:creationId xmlns:a16="http://schemas.microsoft.com/office/drawing/2014/main" id="{7A05C43A-612D-7554-DDE2-0A19E03A3689}"/>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1" name="连接符: 曲线 860">
                      <a:extLst>
                        <a:ext uri="{FF2B5EF4-FFF2-40B4-BE49-F238E27FC236}">
                          <a16:creationId xmlns:a16="http://schemas.microsoft.com/office/drawing/2014/main" id="{DD2F64B1-0BDE-6FD3-BED3-F3E1F5384275}"/>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2" name="连接符: 曲线 861">
                      <a:extLst>
                        <a:ext uri="{FF2B5EF4-FFF2-40B4-BE49-F238E27FC236}">
                          <a16:creationId xmlns:a16="http://schemas.microsoft.com/office/drawing/2014/main" id="{870522FC-FE3F-3FF6-EE08-AEF960DCC4FC}"/>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3" name="连接符: 曲线 862">
                      <a:extLst>
                        <a:ext uri="{FF2B5EF4-FFF2-40B4-BE49-F238E27FC236}">
                          <a16:creationId xmlns:a16="http://schemas.microsoft.com/office/drawing/2014/main" id="{07F8693C-91DB-A9BE-1EFB-4B20671223AB}"/>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4" name="连接符: 曲线 863">
                      <a:extLst>
                        <a:ext uri="{FF2B5EF4-FFF2-40B4-BE49-F238E27FC236}">
                          <a16:creationId xmlns:a16="http://schemas.microsoft.com/office/drawing/2014/main" id="{819235EB-AE1A-0468-78F4-6C406C2ADE5F}"/>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5" name="连接符: 曲线 864">
                      <a:extLst>
                        <a:ext uri="{FF2B5EF4-FFF2-40B4-BE49-F238E27FC236}">
                          <a16:creationId xmlns:a16="http://schemas.microsoft.com/office/drawing/2014/main" id="{1CFF8141-C705-5CF9-AFB2-40E60B46195E}"/>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6" name="连接符: 曲线 865">
                      <a:extLst>
                        <a:ext uri="{FF2B5EF4-FFF2-40B4-BE49-F238E27FC236}">
                          <a16:creationId xmlns:a16="http://schemas.microsoft.com/office/drawing/2014/main" id="{B6F0DC18-5CEC-099B-5D38-DDA476F57C55}"/>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7" name="连接符: 曲线 866">
                      <a:extLst>
                        <a:ext uri="{FF2B5EF4-FFF2-40B4-BE49-F238E27FC236}">
                          <a16:creationId xmlns:a16="http://schemas.microsoft.com/office/drawing/2014/main" id="{151E82DD-1875-2ED1-07D6-DB95A647FE15}"/>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8" name="连接符: 曲线 867">
                      <a:extLst>
                        <a:ext uri="{FF2B5EF4-FFF2-40B4-BE49-F238E27FC236}">
                          <a16:creationId xmlns:a16="http://schemas.microsoft.com/office/drawing/2014/main" id="{417DF0D7-A772-EC22-DE44-5F387C5D16B5}"/>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69" name="连接符: 曲线 868">
                      <a:extLst>
                        <a:ext uri="{FF2B5EF4-FFF2-40B4-BE49-F238E27FC236}">
                          <a16:creationId xmlns:a16="http://schemas.microsoft.com/office/drawing/2014/main" id="{B0D68F86-F39B-51FA-B6F4-A9FA0982F01E}"/>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0" name="连接符: 曲线 869">
                      <a:extLst>
                        <a:ext uri="{FF2B5EF4-FFF2-40B4-BE49-F238E27FC236}">
                          <a16:creationId xmlns:a16="http://schemas.microsoft.com/office/drawing/2014/main" id="{DB605B0F-3BCF-3014-86B0-C9CBF6C60C8C}"/>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1" name="连接符: 曲线 870">
                      <a:extLst>
                        <a:ext uri="{FF2B5EF4-FFF2-40B4-BE49-F238E27FC236}">
                          <a16:creationId xmlns:a16="http://schemas.microsoft.com/office/drawing/2014/main" id="{38A4756D-A812-D5BA-47CE-224EFF0B9AF4}"/>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2" name="连接符: 曲线 871">
                      <a:extLst>
                        <a:ext uri="{FF2B5EF4-FFF2-40B4-BE49-F238E27FC236}">
                          <a16:creationId xmlns:a16="http://schemas.microsoft.com/office/drawing/2014/main" id="{90ED930B-8AB1-2777-72CB-66F65BE90B7C}"/>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3" name="连接符: 曲线 872">
                      <a:extLst>
                        <a:ext uri="{FF2B5EF4-FFF2-40B4-BE49-F238E27FC236}">
                          <a16:creationId xmlns:a16="http://schemas.microsoft.com/office/drawing/2014/main" id="{342DC25A-F1D6-0D49-A0D9-F1D2726716BE}"/>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4" name="连接符: 曲线 873">
                      <a:extLst>
                        <a:ext uri="{FF2B5EF4-FFF2-40B4-BE49-F238E27FC236}">
                          <a16:creationId xmlns:a16="http://schemas.microsoft.com/office/drawing/2014/main" id="{D6715CBF-3894-2D7A-AF84-47D552A43D80}"/>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5" name="连接符: 曲线 874">
                      <a:extLst>
                        <a:ext uri="{FF2B5EF4-FFF2-40B4-BE49-F238E27FC236}">
                          <a16:creationId xmlns:a16="http://schemas.microsoft.com/office/drawing/2014/main" id="{69EC002B-D0C3-6646-E0D8-CEF037832020}"/>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6" name="连接符: 曲线 875">
                      <a:extLst>
                        <a:ext uri="{FF2B5EF4-FFF2-40B4-BE49-F238E27FC236}">
                          <a16:creationId xmlns:a16="http://schemas.microsoft.com/office/drawing/2014/main" id="{9D7BAFE8-D4F0-3D97-AED3-CB0B9FE27BFE}"/>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7" name="连接符: 曲线 876">
                      <a:extLst>
                        <a:ext uri="{FF2B5EF4-FFF2-40B4-BE49-F238E27FC236}">
                          <a16:creationId xmlns:a16="http://schemas.microsoft.com/office/drawing/2014/main" id="{6132A2B7-8853-D5D5-5E54-F916AC15BEFB}"/>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8" name="连接符: 曲线 877">
                      <a:extLst>
                        <a:ext uri="{FF2B5EF4-FFF2-40B4-BE49-F238E27FC236}">
                          <a16:creationId xmlns:a16="http://schemas.microsoft.com/office/drawing/2014/main" id="{1E26F65A-066F-70EE-3319-D573014C753D}"/>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79" name="连接符: 曲线 878">
                      <a:extLst>
                        <a:ext uri="{FF2B5EF4-FFF2-40B4-BE49-F238E27FC236}">
                          <a16:creationId xmlns:a16="http://schemas.microsoft.com/office/drawing/2014/main" id="{CA6373C2-BA66-B7E2-0423-37CCE5FA97A9}"/>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0" name="连接符: 曲线 879">
                      <a:extLst>
                        <a:ext uri="{FF2B5EF4-FFF2-40B4-BE49-F238E27FC236}">
                          <a16:creationId xmlns:a16="http://schemas.microsoft.com/office/drawing/2014/main" id="{B67643CE-2C86-900D-2C45-5920014F0325}"/>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1" name="连接符: 曲线 880">
                      <a:extLst>
                        <a:ext uri="{FF2B5EF4-FFF2-40B4-BE49-F238E27FC236}">
                          <a16:creationId xmlns:a16="http://schemas.microsoft.com/office/drawing/2014/main" id="{60AACA6E-E176-07BE-ABFA-2BD5072F3B8B}"/>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2" name="连接符: 曲线 881">
                      <a:extLst>
                        <a:ext uri="{FF2B5EF4-FFF2-40B4-BE49-F238E27FC236}">
                          <a16:creationId xmlns:a16="http://schemas.microsoft.com/office/drawing/2014/main" id="{52DCF538-4F11-16D7-5ED1-F491E081D502}"/>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3" name="连接符: 曲线 882">
                      <a:extLst>
                        <a:ext uri="{FF2B5EF4-FFF2-40B4-BE49-F238E27FC236}">
                          <a16:creationId xmlns:a16="http://schemas.microsoft.com/office/drawing/2014/main" id="{6439C938-6AF6-AF66-9002-2E39D650D22E}"/>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4" name="连接符: 曲线 883">
                      <a:extLst>
                        <a:ext uri="{FF2B5EF4-FFF2-40B4-BE49-F238E27FC236}">
                          <a16:creationId xmlns:a16="http://schemas.microsoft.com/office/drawing/2014/main" id="{BB1A1A7D-F652-6616-8E2B-64A28A2F852D}"/>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5" name="连接符: 曲线 884">
                      <a:extLst>
                        <a:ext uri="{FF2B5EF4-FFF2-40B4-BE49-F238E27FC236}">
                          <a16:creationId xmlns:a16="http://schemas.microsoft.com/office/drawing/2014/main" id="{3DB5D889-0C20-3164-9EA6-A032D390116A}"/>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6" name="连接符: 曲线 885">
                      <a:extLst>
                        <a:ext uri="{FF2B5EF4-FFF2-40B4-BE49-F238E27FC236}">
                          <a16:creationId xmlns:a16="http://schemas.microsoft.com/office/drawing/2014/main" id="{05E68F94-1C5E-4C68-7E33-DD7AFB7DA942}"/>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7" name="连接符: 曲线 886">
                      <a:extLst>
                        <a:ext uri="{FF2B5EF4-FFF2-40B4-BE49-F238E27FC236}">
                          <a16:creationId xmlns:a16="http://schemas.microsoft.com/office/drawing/2014/main" id="{B79EC00B-138E-A6E9-9830-6553C957F610}"/>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8" name="连接符: 曲线 887">
                      <a:extLst>
                        <a:ext uri="{FF2B5EF4-FFF2-40B4-BE49-F238E27FC236}">
                          <a16:creationId xmlns:a16="http://schemas.microsoft.com/office/drawing/2014/main" id="{DF0F0EDF-E4A7-6F84-D459-100BBE639497}"/>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89" name="连接符: 曲线 888">
                      <a:extLst>
                        <a:ext uri="{FF2B5EF4-FFF2-40B4-BE49-F238E27FC236}">
                          <a16:creationId xmlns:a16="http://schemas.microsoft.com/office/drawing/2014/main" id="{5E2FC70A-816A-57E8-C86E-5B55BD9A3998}"/>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0" name="连接符: 曲线 889">
                      <a:extLst>
                        <a:ext uri="{FF2B5EF4-FFF2-40B4-BE49-F238E27FC236}">
                          <a16:creationId xmlns:a16="http://schemas.microsoft.com/office/drawing/2014/main" id="{9AA00019-7AB8-343E-8B0F-5BB311EDD987}"/>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1" name="连接符: 曲线 890">
                      <a:extLst>
                        <a:ext uri="{FF2B5EF4-FFF2-40B4-BE49-F238E27FC236}">
                          <a16:creationId xmlns:a16="http://schemas.microsoft.com/office/drawing/2014/main" id="{E0A9FFB7-48AA-0D07-BC8A-84356BE5514B}"/>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2" name="连接符: 曲线 891">
                      <a:extLst>
                        <a:ext uri="{FF2B5EF4-FFF2-40B4-BE49-F238E27FC236}">
                          <a16:creationId xmlns:a16="http://schemas.microsoft.com/office/drawing/2014/main" id="{15A863F3-3597-7B67-D3BB-12B81DE28827}"/>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3" name="连接符: 曲线 892">
                      <a:extLst>
                        <a:ext uri="{FF2B5EF4-FFF2-40B4-BE49-F238E27FC236}">
                          <a16:creationId xmlns:a16="http://schemas.microsoft.com/office/drawing/2014/main" id="{38CFF68A-1E7F-4DB1-6D0C-4A88F56CEAC6}"/>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4" name="连接符: 曲线 893">
                      <a:extLst>
                        <a:ext uri="{FF2B5EF4-FFF2-40B4-BE49-F238E27FC236}">
                          <a16:creationId xmlns:a16="http://schemas.microsoft.com/office/drawing/2014/main" id="{A4D4885C-CFFC-0778-30C0-C6137A6DD56F}"/>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895" name="连接符: 曲线 894">
                      <a:extLst>
                        <a:ext uri="{FF2B5EF4-FFF2-40B4-BE49-F238E27FC236}">
                          <a16:creationId xmlns:a16="http://schemas.microsoft.com/office/drawing/2014/main" id="{75560E22-1884-CBD1-72B2-8F4816C40B6E}"/>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896" name="等腰三角形 895">
                      <a:extLst>
                        <a:ext uri="{FF2B5EF4-FFF2-40B4-BE49-F238E27FC236}">
                          <a16:creationId xmlns:a16="http://schemas.microsoft.com/office/drawing/2014/main" id="{CB2DC35E-1DA8-B8A6-40B0-D167913F503A}"/>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940" name="组合 939">
                  <a:extLst>
                    <a:ext uri="{FF2B5EF4-FFF2-40B4-BE49-F238E27FC236}">
                      <a16:creationId xmlns:a16="http://schemas.microsoft.com/office/drawing/2014/main" id="{AF454C66-6D50-394B-28AF-B7EE64883A32}"/>
                    </a:ext>
                  </a:extLst>
                </p:cNvPr>
                <p:cNvGrpSpPr/>
                <p:nvPr/>
              </p:nvGrpSpPr>
              <p:grpSpPr>
                <a:xfrm>
                  <a:off x="15854639" y="6966916"/>
                  <a:ext cx="251670" cy="218317"/>
                  <a:chOff x="2034001" y="1528910"/>
                  <a:chExt cx="498056" cy="542836"/>
                </a:xfrm>
              </p:grpSpPr>
              <p:sp>
                <p:nvSpPr>
                  <p:cNvPr id="941" name="椭圆 940">
                    <a:extLst>
                      <a:ext uri="{FF2B5EF4-FFF2-40B4-BE49-F238E27FC236}">
                        <a16:creationId xmlns:a16="http://schemas.microsoft.com/office/drawing/2014/main" id="{F95B8EB0-E588-A46A-A91E-188313910154}"/>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2" name="椭圆 941">
                    <a:extLst>
                      <a:ext uri="{FF2B5EF4-FFF2-40B4-BE49-F238E27FC236}">
                        <a16:creationId xmlns:a16="http://schemas.microsoft.com/office/drawing/2014/main" id="{1C75D8C5-77A5-71F3-AFEA-996D7E44B20F}"/>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3" name="椭圆 942">
                    <a:extLst>
                      <a:ext uri="{FF2B5EF4-FFF2-40B4-BE49-F238E27FC236}">
                        <a16:creationId xmlns:a16="http://schemas.microsoft.com/office/drawing/2014/main" id="{860F9958-28F2-8533-D4A3-B0533996F169}"/>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4" name="椭圆 943">
                    <a:extLst>
                      <a:ext uri="{FF2B5EF4-FFF2-40B4-BE49-F238E27FC236}">
                        <a16:creationId xmlns:a16="http://schemas.microsoft.com/office/drawing/2014/main" id="{4B45DA5F-9E76-C380-0F6F-83A131D3C37B}"/>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5" name="椭圆 944">
                    <a:extLst>
                      <a:ext uri="{FF2B5EF4-FFF2-40B4-BE49-F238E27FC236}">
                        <a16:creationId xmlns:a16="http://schemas.microsoft.com/office/drawing/2014/main" id="{BE4402EF-DCDF-3A17-EB3C-C4E1FF276169}"/>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6" name="椭圆 945">
                    <a:extLst>
                      <a:ext uri="{FF2B5EF4-FFF2-40B4-BE49-F238E27FC236}">
                        <a16:creationId xmlns:a16="http://schemas.microsoft.com/office/drawing/2014/main" id="{3FE5FC60-F6CD-59B2-8D8E-3A68B332241B}"/>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7" name="椭圆 946">
                    <a:extLst>
                      <a:ext uri="{FF2B5EF4-FFF2-40B4-BE49-F238E27FC236}">
                        <a16:creationId xmlns:a16="http://schemas.microsoft.com/office/drawing/2014/main" id="{174B439B-2239-7F09-6CDA-121D79CD3C21}"/>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8" name="椭圆 947">
                    <a:extLst>
                      <a:ext uri="{FF2B5EF4-FFF2-40B4-BE49-F238E27FC236}">
                        <a16:creationId xmlns:a16="http://schemas.microsoft.com/office/drawing/2014/main" id="{E877AB54-5CFA-A49D-59A7-34DFDDB68354}"/>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49" name="椭圆 948">
                    <a:extLst>
                      <a:ext uri="{FF2B5EF4-FFF2-40B4-BE49-F238E27FC236}">
                        <a16:creationId xmlns:a16="http://schemas.microsoft.com/office/drawing/2014/main" id="{7192B382-0121-9F4D-28EB-C103A3B1E6D5}"/>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0" name="椭圆 949">
                    <a:extLst>
                      <a:ext uri="{FF2B5EF4-FFF2-40B4-BE49-F238E27FC236}">
                        <a16:creationId xmlns:a16="http://schemas.microsoft.com/office/drawing/2014/main" id="{F38A679E-82EE-CD1D-D3CF-B2804E82B19E}"/>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1" name="椭圆 950">
                    <a:extLst>
                      <a:ext uri="{FF2B5EF4-FFF2-40B4-BE49-F238E27FC236}">
                        <a16:creationId xmlns:a16="http://schemas.microsoft.com/office/drawing/2014/main" id="{A29A9F50-964D-13CE-54CC-5068E9148AF1}"/>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2" name="椭圆 951">
                    <a:extLst>
                      <a:ext uri="{FF2B5EF4-FFF2-40B4-BE49-F238E27FC236}">
                        <a16:creationId xmlns:a16="http://schemas.microsoft.com/office/drawing/2014/main" id="{41D92B1F-30C5-231A-6155-B755D7501E3E}"/>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3" name="椭圆 952">
                    <a:extLst>
                      <a:ext uri="{FF2B5EF4-FFF2-40B4-BE49-F238E27FC236}">
                        <a16:creationId xmlns:a16="http://schemas.microsoft.com/office/drawing/2014/main" id="{68AD6D90-A7BF-3412-C713-C6BBE7547266}"/>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4" name="椭圆 953">
                    <a:extLst>
                      <a:ext uri="{FF2B5EF4-FFF2-40B4-BE49-F238E27FC236}">
                        <a16:creationId xmlns:a16="http://schemas.microsoft.com/office/drawing/2014/main" id="{BDC6002B-3330-B6AA-3FE4-0268D9FED9C4}"/>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5" name="椭圆 954">
                    <a:extLst>
                      <a:ext uri="{FF2B5EF4-FFF2-40B4-BE49-F238E27FC236}">
                        <a16:creationId xmlns:a16="http://schemas.microsoft.com/office/drawing/2014/main" id="{59C75544-C1B3-5505-57B0-CA0DFAFAE700}"/>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6" name="椭圆 955">
                    <a:extLst>
                      <a:ext uri="{FF2B5EF4-FFF2-40B4-BE49-F238E27FC236}">
                        <a16:creationId xmlns:a16="http://schemas.microsoft.com/office/drawing/2014/main" id="{B68A84C4-D06D-05B9-B1F2-9661E3487A08}"/>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7" name="椭圆 956">
                    <a:extLst>
                      <a:ext uri="{FF2B5EF4-FFF2-40B4-BE49-F238E27FC236}">
                        <a16:creationId xmlns:a16="http://schemas.microsoft.com/office/drawing/2014/main" id="{316E40AE-1E14-BE98-997A-83AC67DEAD37}"/>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58" name="椭圆 957">
                    <a:extLst>
                      <a:ext uri="{FF2B5EF4-FFF2-40B4-BE49-F238E27FC236}">
                        <a16:creationId xmlns:a16="http://schemas.microsoft.com/office/drawing/2014/main" id="{139335EE-6B20-8F43-5791-33F4CF0B4A43}"/>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959" name="组合 958">
                  <a:extLst>
                    <a:ext uri="{FF2B5EF4-FFF2-40B4-BE49-F238E27FC236}">
                      <a16:creationId xmlns:a16="http://schemas.microsoft.com/office/drawing/2014/main" id="{D02C19AB-AEB4-6477-1E86-8ECB009BF5BC}"/>
                    </a:ext>
                  </a:extLst>
                </p:cNvPr>
                <p:cNvGrpSpPr/>
                <p:nvPr/>
              </p:nvGrpSpPr>
              <p:grpSpPr>
                <a:xfrm rot="18237728">
                  <a:off x="15602393" y="6460948"/>
                  <a:ext cx="174395" cy="2099831"/>
                  <a:chOff x="1932987" y="4376358"/>
                  <a:chExt cx="149090" cy="1850339"/>
                </a:xfrm>
                <a:solidFill>
                  <a:srgbClr val="00B050"/>
                </a:solidFill>
              </p:grpSpPr>
              <p:grpSp>
                <p:nvGrpSpPr>
                  <p:cNvPr id="960" name="组合 959">
                    <a:extLst>
                      <a:ext uri="{FF2B5EF4-FFF2-40B4-BE49-F238E27FC236}">
                        <a16:creationId xmlns:a16="http://schemas.microsoft.com/office/drawing/2014/main" id="{D479DC9A-A596-E21A-DED9-4FBF88B206F2}"/>
                      </a:ext>
                    </a:extLst>
                  </p:cNvPr>
                  <p:cNvGrpSpPr/>
                  <p:nvPr/>
                </p:nvGrpSpPr>
                <p:grpSpPr>
                  <a:xfrm rot="10487432" flipH="1">
                    <a:off x="2027776" y="5349378"/>
                    <a:ext cx="54301" cy="877319"/>
                    <a:chOff x="1463591" y="3006406"/>
                    <a:chExt cx="77145" cy="2219936"/>
                  </a:xfrm>
                  <a:grpFill/>
                </p:grpSpPr>
                <p:cxnSp>
                  <p:nvCxnSpPr>
                    <p:cNvPr id="1005" name="连接符: 曲线 1004">
                      <a:extLst>
                        <a:ext uri="{FF2B5EF4-FFF2-40B4-BE49-F238E27FC236}">
                          <a16:creationId xmlns:a16="http://schemas.microsoft.com/office/drawing/2014/main" id="{33B2717A-B9A5-59D6-05F0-5D9C42716819}"/>
                        </a:ext>
                      </a:extLst>
                    </p:cNvPr>
                    <p:cNvCxnSpPr/>
                    <p:nvPr/>
                  </p:nvCxnSpPr>
                  <p:spPr bwMode="auto">
                    <a:xfrm rot="5400000" flipH="1">
                      <a:off x="1469982" y="4065481"/>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6" name="连接符: 曲线 1005">
                      <a:extLst>
                        <a:ext uri="{FF2B5EF4-FFF2-40B4-BE49-F238E27FC236}">
                          <a16:creationId xmlns:a16="http://schemas.microsoft.com/office/drawing/2014/main" id="{FFDFC801-F36D-7296-52AA-5A908F9DE212}"/>
                        </a:ext>
                      </a:extLst>
                    </p:cNvPr>
                    <p:cNvCxnSpPr/>
                    <p:nvPr/>
                  </p:nvCxnSpPr>
                  <p:spPr bwMode="auto">
                    <a:xfrm rot="5400000" flipH="1" flipV="1">
                      <a:off x="1471125" y="401637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7" name="连接符: 曲线 1006">
                      <a:extLst>
                        <a:ext uri="{FF2B5EF4-FFF2-40B4-BE49-F238E27FC236}">
                          <a16:creationId xmlns:a16="http://schemas.microsoft.com/office/drawing/2014/main" id="{323CE484-EC5B-169E-0E01-D2EB233BFE00}"/>
                        </a:ext>
                      </a:extLst>
                    </p:cNvPr>
                    <p:cNvCxnSpPr/>
                    <p:nvPr/>
                  </p:nvCxnSpPr>
                  <p:spPr bwMode="auto">
                    <a:xfrm rot="5400000" flipH="1">
                      <a:off x="1469984" y="39626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8" name="连接符: 曲线 1007">
                      <a:extLst>
                        <a:ext uri="{FF2B5EF4-FFF2-40B4-BE49-F238E27FC236}">
                          <a16:creationId xmlns:a16="http://schemas.microsoft.com/office/drawing/2014/main" id="{65F2B359-A737-436B-E2B1-61BA66EA96BE}"/>
                        </a:ext>
                      </a:extLst>
                    </p:cNvPr>
                    <p:cNvCxnSpPr/>
                    <p:nvPr/>
                  </p:nvCxnSpPr>
                  <p:spPr bwMode="auto">
                    <a:xfrm rot="5400000" flipH="1" flipV="1">
                      <a:off x="1471125" y="391586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9" name="连接符: 曲线 1008">
                      <a:extLst>
                        <a:ext uri="{FF2B5EF4-FFF2-40B4-BE49-F238E27FC236}">
                          <a16:creationId xmlns:a16="http://schemas.microsoft.com/office/drawing/2014/main" id="{047DA79E-7990-6577-D52E-64DF9CE88F4C}"/>
                        </a:ext>
                      </a:extLst>
                    </p:cNvPr>
                    <p:cNvCxnSpPr/>
                    <p:nvPr/>
                  </p:nvCxnSpPr>
                  <p:spPr bwMode="auto">
                    <a:xfrm rot="5400000" flipH="1">
                      <a:off x="1469984" y="386218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0" name="连接符: 曲线 1009">
                      <a:extLst>
                        <a:ext uri="{FF2B5EF4-FFF2-40B4-BE49-F238E27FC236}">
                          <a16:creationId xmlns:a16="http://schemas.microsoft.com/office/drawing/2014/main" id="{5D4BC59C-9ABA-7E73-8B9A-665697FD769C}"/>
                        </a:ext>
                      </a:extLst>
                    </p:cNvPr>
                    <p:cNvCxnSpPr/>
                    <p:nvPr/>
                  </p:nvCxnSpPr>
                  <p:spPr bwMode="auto">
                    <a:xfrm rot="5400000" flipH="1" flipV="1">
                      <a:off x="1471124" y="381307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1" name="连接符: 曲线 1010">
                      <a:extLst>
                        <a:ext uri="{FF2B5EF4-FFF2-40B4-BE49-F238E27FC236}">
                          <a16:creationId xmlns:a16="http://schemas.microsoft.com/office/drawing/2014/main" id="{ED3978AB-5992-E86F-023A-2F3317A23C39}"/>
                        </a:ext>
                      </a:extLst>
                    </p:cNvPr>
                    <p:cNvCxnSpPr/>
                    <p:nvPr/>
                  </p:nvCxnSpPr>
                  <p:spPr bwMode="auto">
                    <a:xfrm rot="5400000" flipH="1">
                      <a:off x="1469982" y="3759400"/>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2" name="连接符: 曲线 1011">
                      <a:extLst>
                        <a:ext uri="{FF2B5EF4-FFF2-40B4-BE49-F238E27FC236}">
                          <a16:creationId xmlns:a16="http://schemas.microsoft.com/office/drawing/2014/main" id="{30B0992D-C1F7-4473-714A-8AE049DB55D7}"/>
                        </a:ext>
                      </a:extLst>
                    </p:cNvPr>
                    <p:cNvCxnSpPr/>
                    <p:nvPr/>
                  </p:nvCxnSpPr>
                  <p:spPr bwMode="auto">
                    <a:xfrm rot="5400000" flipH="1" flipV="1">
                      <a:off x="1471125" y="371029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3" name="连接符: 曲线 1012">
                      <a:extLst>
                        <a:ext uri="{FF2B5EF4-FFF2-40B4-BE49-F238E27FC236}">
                          <a16:creationId xmlns:a16="http://schemas.microsoft.com/office/drawing/2014/main" id="{47F6B174-981A-1369-5CF9-3D96953B70B7}"/>
                        </a:ext>
                      </a:extLst>
                    </p:cNvPr>
                    <p:cNvCxnSpPr/>
                    <p:nvPr/>
                  </p:nvCxnSpPr>
                  <p:spPr bwMode="auto">
                    <a:xfrm rot="5400000" flipH="1">
                      <a:off x="1471125" y="366003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4" name="连接符: 曲线 1013">
                      <a:extLst>
                        <a:ext uri="{FF2B5EF4-FFF2-40B4-BE49-F238E27FC236}">
                          <a16:creationId xmlns:a16="http://schemas.microsoft.com/office/drawing/2014/main" id="{E21DAE61-413A-7F5D-1C9C-356319653378}"/>
                        </a:ext>
                      </a:extLst>
                    </p:cNvPr>
                    <p:cNvCxnSpPr/>
                    <p:nvPr/>
                  </p:nvCxnSpPr>
                  <p:spPr bwMode="auto">
                    <a:xfrm rot="5400000" flipH="1" flipV="1">
                      <a:off x="1469984" y="360636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5" name="连接符: 曲线 1014">
                      <a:extLst>
                        <a:ext uri="{FF2B5EF4-FFF2-40B4-BE49-F238E27FC236}">
                          <a16:creationId xmlns:a16="http://schemas.microsoft.com/office/drawing/2014/main" id="{CCFEC712-DD78-D3AF-0B0A-8309F59E7F8B}"/>
                        </a:ext>
                      </a:extLst>
                    </p:cNvPr>
                    <p:cNvCxnSpPr/>
                    <p:nvPr/>
                  </p:nvCxnSpPr>
                  <p:spPr bwMode="auto">
                    <a:xfrm rot="5400000" flipH="1">
                      <a:off x="1471125" y="3557250"/>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6" name="连接符: 曲线 1015">
                      <a:extLst>
                        <a:ext uri="{FF2B5EF4-FFF2-40B4-BE49-F238E27FC236}">
                          <a16:creationId xmlns:a16="http://schemas.microsoft.com/office/drawing/2014/main" id="{218DA3A5-704D-87CB-4285-F1D0FCA5C8B9}"/>
                        </a:ext>
                      </a:extLst>
                    </p:cNvPr>
                    <p:cNvCxnSpPr/>
                    <p:nvPr/>
                  </p:nvCxnSpPr>
                  <p:spPr bwMode="auto">
                    <a:xfrm rot="5400000" flipH="1" flipV="1">
                      <a:off x="1469984" y="35058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7" name="连接符: 曲线 1016">
                      <a:extLst>
                        <a:ext uri="{FF2B5EF4-FFF2-40B4-BE49-F238E27FC236}">
                          <a16:creationId xmlns:a16="http://schemas.microsoft.com/office/drawing/2014/main" id="{EF5CCFBF-D735-6EF6-0604-5AE18992F402}"/>
                        </a:ext>
                      </a:extLst>
                    </p:cNvPr>
                    <p:cNvCxnSpPr/>
                    <p:nvPr/>
                  </p:nvCxnSpPr>
                  <p:spPr bwMode="auto">
                    <a:xfrm rot="5400000" flipH="1">
                      <a:off x="1471125" y="34567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8" name="连接符: 曲线 1017">
                      <a:extLst>
                        <a:ext uri="{FF2B5EF4-FFF2-40B4-BE49-F238E27FC236}">
                          <a16:creationId xmlns:a16="http://schemas.microsoft.com/office/drawing/2014/main" id="{249996D1-E8B7-1E0F-C69D-A0707529D47F}"/>
                        </a:ext>
                      </a:extLst>
                    </p:cNvPr>
                    <p:cNvCxnSpPr/>
                    <p:nvPr/>
                  </p:nvCxnSpPr>
                  <p:spPr bwMode="auto">
                    <a:xfrm rot="5400000" flipH="1" flipV="1">
                      <a:off x="1469982" y="3403068"/>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9" name="连接符: 曲线 1018">
                      <a:extLst>
                        <a:ext uri="{FF2B5EF4-FFF2-40B4-BE49-F238E27FC236}">
                          <a16:creationId xmlns:a16="http://schemas.microsoft.com/office/drawing/2014/main" id="{7A6958D0-DC25-729C-B927-C23BDD5ABBCA}"/>
                        </a:ext>
                      </a:extLst>
                    </p:cNvPr>
                    <p:cNvCxnSpPr/>
                    <p:nvPr/>
                  </p:nvCxnSpPr>
                  <p:spPr bwMode="auto">
                    <a:xfrm rot="5400000" flipH="1">
                      <a:off x="1471125" y="335395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0" name="连接符: 曲线 1019">
                      <a:extLst>
                        <a:ext uri="{FF2B5EF4-FFF2-40B4-BE49-F238E27FC236}">
                          <a16:creationId xmlns:a16="http://schemas.microsoft.com/office/drawing/2014/main" id="{BC0F6050-D9B8-2AD7-A23F-51AF915D4516}"/>
                        </a:ext>
                      </a:extLst>
                    </p:cNvPr>
                    <p:cNvCxnSpPr/>
                    <p:nvPr/>
                  </p:nvCxnSpPr>
                  <p:spPr bwMode="auto">
                    <a:xfrm rot="5400000" flipH="1" flipV="1">
                      <a:off x="1469984" y="330028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1" name="连接符: 曲线 1020">
                      <a:extLst>
                        <a:ext uri="{FF2B5EF4-FFF2-40B4-BE49-F238E27FC236}">
                          <a16:creationId xmlns:a16="http://schemas.microsoft.com/office/drawing/2014/main" id="{EA0D90BD-DE1C-4F4F-A502-B7CE4F9CC993}"/>
                        </a:ext>
                      </a:extLst>
                    </p:cNvPr>
                    <p:cNvCxnSpPr/>
                    <p:nvPr/>
                  </p:nvCxnSpPr>
                  <p:spPr bwMode="auto">
                    <a:xfrm rot="5400000" flipH="1">
                      <a:off x="1469982" y="4883217"/>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2" name="连接符: 曲线 1021">
                      <a:extLst>
                        <a:ext uri="{FF2B5EF4-FFF2-40B4-BE49-F238E27FC236}">
                          <a16:creationId xmlns:a16="http://schemas.microsoft.com/office/drawing/2014/main" id="{C49D06FF-0AB5-E92E-8F18-3C185820A6FE}"/>
                        </a:ext>
                      </a:extLst>
                    </p:cNvPr>
                    <p:cNvCxnSpPr/>
                    <p:nvPr/>
                  </p:nvCxnSpPr>
                  <p:spPr bwMode="auto">
                    <a:xfrm rot="5400000" flipH="1" flipV="1">
                      <a:off x="1471125" y="483410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3" name="连接符: 曲线 1022">
                      <a:extLst>
                        <a:ext uri="{FF2B5EF4-FFF2-40B4-BE49-F238E27FC236}">
                          <a16:creationId xmlns:a16="http://schemas.microsoft.com/office/drawing/2014/main" id="{A68573AC-8494-8370-A70F-AD1246938D0A}"/>
                        </a:ext>
                      </a:extLst>
                    </p:cNvPr>
                    <p:cNvCxnSpPr/>
                    <p:nvPr/>
                  </p:nvCxnSpPr>
                  <p:spPr bwMode="auto">
                    <a:xfrm rot="5400000" flipH="1">
                      <a:off x="1469984" y="478042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4" name="连接符: 曲线 1023">
                      <a:extLst>
                        <a:ext uri="{FF2B5EF4-FFF2-40B4-BE49-F238E27FC236}">
                          <a16:creationId xmlns:a16="http://schemas.microsoft.com/office/drawing/2014/main" id="{BFB545B6-D8F6-3893-3C56-AB7650610EE8}"/>
                        </a:ext>
                      </a:extLst>
                    </p:cNvPr>
                    <p:cNvCxnSpPr/>
                    <p:nvPr/>
                  </p:nvCxnSpPr>
                  <p:spPr bwMode="auto">
                    <a:xfrm rot="5400000" flipH="1" flipV="1">
                      <a:off x="1471125" y="4733603"/>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5" name="连接符: 曲线 1024">
                      <a:extLst>
                        <a:ext uri="{FF2B5EF4-FFF2-40B4-BE49-F238E27FC236}">
                          <a16:creationId xmlns:a16="http://schemas.microsoft.com/office/drawing/2014/main" id="{6E049253-06CE-CE26-44C1-79F2F906314B}"/>
                        </a:ext>
                      </a:extLst>
                    </p:cNvPr>
                    <p:cNvCxnSpPr/>
                    <p:nvPr/>
                  </p:nvCxnSpPr>
                  <p:spPr bwMode="auto">
                    <a:xfrm rot="5400000" flipH="1">
                      <a:off x="1469984" y="4679924"/>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6" name="连接符: 曲线 1025">
                      <a:extLst>
                        <a:ext uri="{FF2B5EF4-FFF2-40B4-BE49-F238E27FC236}">
                          <a16:creationId xmlns:a16="http://schemas.microsoft.com/office/drawing/2014/main" id="{1BE6A28F-65BC-34FA-6C80-31471767CADC}"/>
                        </a:ext>
                      </a:extLst>
                    </p:cNvPr>
                    <p:cNvCxnSpPr/>
                    <p:nvPr/>
                  </p:nvCxnSpPr>
                  <p:spPr bwMode="auto">
                    <a:xfrm rot="5400000" flipH="1" flipV="1">
                      <a:off x="1471125" y="4630814"/>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7" name="连接符: 曲线 1026">
                      <a:extLst>
                        <a:ext uri="{FF2B5EF4-FFF2-40B4-BE49-F238E27FC236}">
                          <a16:creationId xmlns:a16="http://schemas.microsoft.com/office/drawing/2014/main" id="{5798C55A-F4A8-38D7-449B-C4BB96C517B7}"/>
                        </a:ext>
                      </a:extLst>
                    </p:cNvPr>
                    <p:cNvCxnSpPr/>
                    <p:nvPr/>
                  </p:nvCxnSpPr>
                  <p:spPr bwMode="auto">
                    <a:xfrm rot="5400000" flipH="1">
                      <a:off x="1469982" y="4577137"/>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8" name="连接符: 曲线 1027">
                      <a:extLst>
                        <a:ext uri="{FF2B5EF4-FFF2-40B4-BE49-F238E27FC236}">
                          <a16:creationId xmlns:a16="http://schemas.microsoft.com/office/drawing/2014/main" id="{EF84C35B-D2D5-A981-7570-66ED02C8E700}"/>
                        </a:ext>
                      </a:extLst>
                    </p:cNvPr>
                    <p:cNvCxnSpPr/>
                    <p:nvPr/>
                  </p:nvCxnSpPr>
                  <p:spPr bwMode="auto">
                    <a:xfrm rot="5400000" flipH="1" flipV="1">
                      <a:off x="1469984" y="452460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29" name="连接符: 曲线 1028">
                      <a:extLst>
                        <a:ext uri="{FF2B5EF4-FFF2-40B4-BE49-F238E27FC236}">
                          <a16:creationId xmlns:a16="http://schemas.microsoft.com/office/drawing/2014/main" id="{FB5C6E25-C561-FA45-1AC5-2B83E26EBBDE}"/>
                        </a:ext>
                      </a:extLst>
                    </p:cNvPr>
                    <p:cNvCxnSpPr/>
                    <p:nvPr/>
                  </p:nvCxnSpPr>
                  <p:spPr bwMode="auto">
                    <a:xfrm rot="5400000" flipH="1">
                      <a:off x="1471125" y="447777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0" name="连接符: 曲线 1029">
                      <a:extLst>
                        <a:ext uri="{FF2B5EF4-FFF2-40B4-BE49-F238E27FC236}">
                          <a16:creationId xmlns:a16="http://schemas.microsoft.com/office/drawing/2014/main" id="{7E9EFF81-7C34-81A8-1272-CDC080F5BDEC}"/>
                        </a:ext>
                      </a:extLst>
                    </p:cNvPr>
                    <p:cNvCxnSpPr/>
                    <p:nvPr/>
                  </p:nvCxnSpPr>
                  <p:spPr bwMode="auto">
                    <a:xfrm rot="5400000" flipH="1" flipV="1">
                      <a:off x="1469984" y="442409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1" name="连接符: 曲线 1030">
                      <a:extLst>
                        <a:ext uri="{FF2B5EF4-FFF2-40B4-BE49-F238E27FC236}">
                          <a16:creationId xmlns:a16="http://schemas.microsoft.com/office/drawing/2014/main" id="{8E47D08A-568D-C1B6-34FD-48805EACC627}"/>
                        </a:ext>
                      </a:extLst>
                    </p:cNvPr>
                    <p:cNvCxnSpPr/>
                    <p:nvPr/>
                  </p:nvCxnSpPr>
                  <p:spPr bwMode="auto">
                    <a:xfrm rot="5400000" flipH="1">
                      <a:off x="1471125" y="437498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2" name="连接符: 曲线 1031">
                      <a:extLst>
                        <a:ext uri="{FF2B5EF4-FFF2-40B4-BE49-F238E27FC236}">
                          <a16:creationId xmlns:a16="http://schemas.microsoft.com/office/drawing/2014/main" id="{6071F99F-6AFF-DBA7-3AAF-CA1AA1ED4682}"/>
                        </a:ext>
                      </a:extLst>
                    </p:cNvPr>
                    <p:cNvCxnSpPr/>
                    <p:nvPr/>
                  </p:nvCxnSpPr>
                  <p:spPr bwMode="auto">
                    <a:xfrm rot="5400000" flipH="1" flipV="1">
                      <a:off x="1469984" y="43235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3" name="连接符: 曲线 1032">
                      <a:extLst>
                        <a:ext uri="{FF2B5EF4-FFF2-40B4-BE49-F238E27FC236}">
                          <a16:creationId xmlns:a16="http://schemas.microsoft.com/office/drawing/2014/main" id="{36D863C6-925D-7EAC-0C47-333541AC2983}"/>
                        </a:ext>
                      </a:extLst>
                    </p:cNvPr>
                    <p:cNvCxnSpPr/>
                    <p:nvPr/>
                  </p:nvCxnSpPr>
                  <p:spPr bwMode="auto">
                    <a:xfrm rot="5400000" flipH="1">
                      <a:off x="1471125" y="4274482"/>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4" name="连接符: 曲线 1033">
                      <a:extLst>
                        <a:ext uri="{FF2B5EF4-FFF2-40B4-BE49-F238E27FC236}">
                          <a16:creationId xmlns:a16="http://schemas.microsoft.com/office/drawing/2014/main" id="{CF264294-0979-AF69-2125-8CA742374F9C}"/>
                        </a:ext>
                      </a:extLst>
                    </p:cNvPr>
                    <p:cNvCxnSpPr/>
                    <p:nvPr/>
                  </p:nvCxnSpPr>
                  <p:spPr bwMode="auto">
                    <a:xfrm rot="5400000" flipH="1" flipV="1">
                      <a:off x="1469982" y="4220805"/>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5" name="连接符: 曲线 1034">
                      <a:extLst>
                        <a:ext uri="{FF2B5EF4-FFF2-40B4-BE49-F238E27FC236}">
                          <a16:creationId xmlns:a16="http://schemas.microsoft.com/office/drawing/2014/main" id="{6A5BBE36-CB85-3272-8F1C-32DC29F72252}"/>
                        </a:ext>
                      </a:extLst>
                    </p:cNvPr>
                    <p:cNvCxnSpPr/>
                    <p:nvPr/>
                  </p:nvCxnSpPr>
                  <p:spPr bwMode="auto">
                    <a:xfrm rot="5400000" flipH="1">
                      <a:off x="1471125" y="417169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6" name="连接符: 曲线 1035">
                      <a:extLst>
                        <a:ext uri="{FF2B5EF4-FFF2-40B4-BE49-F238E27FC236}">
                          <a16:creationId xmlns:a16="http://schemas.microsoft.com/office/drawing/2014/main" id="{84DB4B5C-4D6B-8237-FFFF-E2140FCF95AA}"/>
                        </a:ext>
                      </a:extLst>
                    </p:cNvPr>
                    <p:cNvCxnSpPr/>
                    <p:nvPr/>
                  </p:nvCxnSpPr>
                  <p:spPr bwMode="auto">
                    <a:xfrm rot="5400000" flipH="1" flipV="1">
                      <a:off x="1469984" y="411801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7" name="连接符: 曲线 1036">
                      <a:extLst>
                        <a:ext uri="{FF2B5EF4-FFF2-40B4-BE49-F238E27FC236}">
                          <a16:creationId xmlns:a16="http://schemas.microsoft.com/office/drawing/2014/main" id="{779F9DF5-0CAA-E9A4-9805-E91C9A7AEDB8}"/>
                        </a:ext>
                      </a:extLst>
                    </p:cNvPr>
                    <p:cNvCxnSpPr/>
                    <p:nvPr/>
                  </p:nvCxnSpPr>
                  <p:spPr bwMode="auto">
                    <a:xfrm rot="5400000" flipH="1">
                      <a:off x="1469982" y="3247744"/>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8" name="连接符: 曲线 1037">
                      <a:extLst>
                        <a:ext uri="{FF2B5EF4-FFF2-40B4-BE49-F238E27FC236}">
                          <a16:creationId xmlns:a16="http://schemas.microsoft.com/office/drawing/2014/main" id="{39200457-4AD2-08E6-F44F-EDD993892A20}"/>
                        </a:ext>
                      </a:extLst>
                    </p:cNvPr>
                    <p:cNvCxnSpPr/>
                    <p:nvPr/>
                  </p:nvCxnSpPr>
                  <p:spPr bwMode="auto">
                    <a:xfrm rot="5400000" flipH="1" flipV="1">
                      <a:off x="1471125" y="319863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39" name="连接符: 曲线 1038">
                      <a:extLst>
                        <a:ext uri="{FF2B5EF4-FFF2-40B4-BE49-F238E27FC236}">
                          <a16:creationId xmlns:a16="http://schemas.microsoft.com/office/drawing/2014/main" id="{AFFB6216-63B0-9212-B25B-DA2619ACC7CF}"/>
                        </a:ext>
                      </a:extLst>
                    </p:cNvPr>
                    <p:cNvCxnSpPr/>
                    <p:nvPr/>
                  </p:nvCxnSpPr>
                  <p:spPr bwMode="auto">
                    <a:xfrm rot="5400000" flipH="1">
                      <a:off x="1469984" y="31449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0" name="连接符: 曲线 1039">
                      <a:extLst>
                        <a:ext uri="{FF2B5EF4-FFF2-40B4-BE49-F238E27FC236}">
                          <a16:creationId xmlns:a16="http://schemas.microsoft.com/office/drawing/2014/main" id="{D8974EA6-4D00-993D-9249-C1A82B29FF68}"/>
                        </a:ext>
                      </a:extLst>
                    </p:cNvPr>
                    <p:cNvCxnSpPr/>
                    <p:nvPr/>
                  </p:nvCxnSpPr>
                  <p:spPr bwMode="auto">
                    <a:xfrm rot="5400000" flipH="1" flipV="1">
                      <a:off x="1471125" y="30958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1" name="连接符: 曲线 1040">
                      <a:extLst>
                        <a:ext uri="{FF2B5EF4-FFF2-40B4-BE49-F238E27FC236}">
                          <a16:creationId xmlns:a16="http://schemas.microsoft.com/office/drawing/2014/main" id="{24ACE305-F6F9-7A04-FAD6-9962C9992BBC}"/>
                        </a:ext>
                      </a:extLst>
                    </p:cNvPr>
                    <p:cNvCxnSpPr/>
                    <p:nvPr/>
                  </p:nvCxnSpPr>
                  <p:spPr bwMode="auto">
                    <a:xfrm rot="5400000" flipH="1">
                      <a:off x="1469984" y="518701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2" name="连接符: 曲线 1041">
                      <a:extLst>
                        <a:ext uri="{FF2B5EF4-FFF2-40B4-BE49-F238E27FC236}">
                          <a16:creationId xmlns:a16="http://schemas.microsoft.com/office/drawing/2014/main" id="{E8367059-5266-04F0-587B-A55B56315393}"/>
                        </a:ext>
                      </a:extLst>
                    </p:cNvPr>
                    <p:cNvCxnSpPr/>
                    <p:nvPr/>
                  </p:nvCxnSpPr>
                  <p:spPr bwMode="auto">
                    <a:xfrm rot="5400000" flipH="1" flipV="1">
                      <a:off x="1471125" y="5137902"/>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3" name="连接符: 曲线 1042">
                      <a:extLst>
                        <a:ext uri="{FF2B5EF4-FFF2-40B4-BE49-F238E27FC236}">
                          <a16:creationId xmlns:a16="http://schemas.microsoft.com/office/drawing/2014/main" id="{846AB900-8CE3-076C-9A71-834597AF1225}"/>
                        </a:ext>
                      </a:extLst>
                    </p:cNvPr>
                    <p:cNvCxnSpPr/>
                    <p:nvPr/>
                  </p:nvCxnSpPr>
                  <p:spPr bwMode="auto">
                    <a:xfrm rot="5400000" flipH="1">
                      <a:off x="1469982" y="5084224"/>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4" name="连接符: 曲线 1043">
                      <a:extLst>
                        <a:ext uri="{FF2B5EF4-FFF2-40B4-BE49-F238E27FC236}">
                          <a16:creationId xmlns:a16="http://schemas.microsoft.com/office/drawing/2014/main" id="{A07C65DB-FE5D-0C18-9738-2394FB960A4C}"/>
                        </a:ext>
                      </a:extLst>
                    </p:cNvPr>
                    <p:cNvCxnSpPr/>
                    <p:nvPr/>
                  </p:nvCxnSpPr>
                  <p:spPr bwMode="auto">
                    <a:xfrm rot="5400000" flipH="1" flipV="1">
                      <a:off x="1469984" y="50362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5" name="连接符: 曲线 1044">
                      <a:extLst>
                        <a:ext uri="{FF2B5EF4-FFF2-40B4-BE49-F238E27FC236}">
                          <a16:creationId xmlns:a16="http://schemas.microsoft.com/office/drawing/2014/main" id="{85F5299B-16BC-59B7-3124-12E9987453D3}"/>
                        </a:ext>
                      </a:extLst>
                    </p:cNvPr>
                    <p:cNvCxnSpPr/>
                    <p:nvPr/>
                  </p:nvCxnSpPr>
                  <p:spPr bwMode="auto">
                    <a:xfrm rot="5400000" flipH="1">
                      <a:off x="1469982" y="4983721"/>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6" name="连接符: 曲线 1045">
                      <a:extLst>
                        <a:ext uri="{FF2B5EF4-FFF2-40B4-BE49-F238E27FC236}">
                          <a16:creationId xmlns:a16="http://schemas.microsoft.com/office/drawing/2014/main" id="{D2922F1A-2EAC-9196-C05E-F0C828DF3814}"/>
                        </a:ext>
                      </a:extLst>
                    </p:cNvPr>
                    <p:cNvCxnSpPr/>
                    <p:nvPr/>
                  </p:nvCxnSpPr>
                  <p:spPr bwMode="auto">
                    <a:xfrm rot="5400000" flipH="1" flipV="1">
                      <a:off x="1471125" y="493461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047" name="等腰三角形 1046">
                      <a:extLst>
                        <a:ext uri="{FF2B5EF4-FFF2-40B4-BE49-F238E27FC236}">
                          <a16:creationId xmlns:a16="http://schemas.microsoft.com/office/drawing/2014/main" id="{01AFF820-FBD7-4D43-2653-1AE812223085}"/>
                        </a:ext>
                      </a:extLst>
                    </p:cNvPr>
                    <p:cNvSpPr/>
                    <p:nvPr/>
                  </p:nvSpPr>
                  <p:spPr>
                    <a:xfrm>
                      <a:off x="1463591" y="3006406"/>
                      <a:ext cx="77145" cy="79658"/>
                    </a:xfrm>
                    <a:prstGeom prst="triangle">
                      <a:avLst/>
                    </a:prstGeom>
                    <a:grp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961" name="组合 960">
                    <a:extLst>
                      <a:ext uri="{FF2B5EF4-FFF2-40B4-BE49-F238E27FC236}">
                        <a16:creationId xmlns:a16="http://schemas.microsoft.com/office/drawing/2014/main" id="{DB7CC0A2-90A6-4164-4CDA-FA181B867B91}"/>
                      </a:ext>
                    </a:extLst>
                  </p:cNvPr>
                  <p:cNvGrpSpPr/>
                  <p:nvPr/>
                </p:nvGrpSpPr>
                <p:grpSpPr>
                  <a:xfrm rot="21233118" flipH="1">
                    <a:off x="1932987" y="4376358"/>
                    <a:ext cx="45719" cy="1040204"/>
                    <a:chOff x="1463591" y="3006406"/>
                    <a:chExt cx="77145" cy="2219936"/>
                  </a:xfrm>
                  <a:grpFill/>
                </p:grpSpPr>
                <p:cxnSp>
                  <p:nvCxnSpPr>
                    <p:cNvPr id="962" name="连接符: 曲线 961">
                      <a:extLst>
                        <a:ext uri="{FF2B5EF4-FFF2-40B4-BE49-F238E27FC236}">
                          <a16:creationId xmlns:a16="http://schemas.microsoft.com/office/drawing/2014/main" id="{F33B6ED3-7542-AD70-7514-97D2EBD193B8}"/>
                        </a:ext>
                      </a:extLst>
                    </p:cNvPr>
                    <p:cNvCxnSpPr/>
                    <p:nvPr/>
                  </p:nvCxnSpPr>
                  <p:spPr bwMode="auto">
                    <a:xfrm rot="5400000" flipH="1">
                      <a:off x="1469982" y="4065481"/>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3" name="连接符: 曲线 962">
                      <a:extLst>
                        <a:ext uri="{FF2B5EF4-FFF2-40B4-BE49-F238E27FC236}">
                          <a16:creationId xmlns:a16="http://schemas.microsoft.com/office/drawing/2014/main" id="{4E854317-623B-7E25-A80B-CE84805D1AEB}"/>
                        </a:ext>
                      </a:extLst>
                    </p:cNvPr>
                    <p:cNvCxnSpPr/>
                    <p:nvPr/>
                  </p:nvCxnSpPr>
                  <p:spPr bwMode="auto">
                    <a:xfrm rot="5400000" flipH="1" flipV="1">
                      <a:off x="1471125" y="401637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4" name="连接符: 曲线 963">
                      <a:extLst>
                        <a:ext uri="{FF2B5EF4-FFF2-40B4-BE49-F238E27FC236}">
                          <a16:creationId xmlns:a16="http://schemas.microsoft.com/office/drawing/2014/main" id="{CCC824A3-E25C-93F5-933B-A475F2E2BB54}"/>
                        </a:ext>
                      </a:extLst>
                    </p:cNvPr>
                    <p:cNvCxnSpPr/>
                    <p:nvPr/>
                  </p:nvCxnSpPr>
                  <p:spPr bwMode="auto">
                    <a:xfrm rot="5400000" flipH="1">
                      <a:off x="1469984" y="39626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5" name="连接符: 曲线 964">
                      <a:extLst>
                        <a:ext uri="{FF2B5EF4-FFF2-40B4-BE49-F238E27FC236}">
                          <a16:creationId xmlns:a16="http://schemas.microsoft.com/office/drawing/2014/main" id="{5E81714F-D882-A970-6659-F29246DA1034}"/>
                        </a:ext>
                      </a:extLst>
                    </p:cNvPr>
                    <p:cNvCxnSpPr/>
                    <p:nvPr/>
                  </p:nvCxnSpPr>
                  <p:spPr bwMode="auto">
                    <a:xfrm rot="5400000" flipH="1" flipV="1">
                      <a:off x="1471125" y="391586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6" name="连接符: 曲线 965">
                      <a:extLst>
                        <a:ext uri="{FF2B5EF4-FFF2-40B4-BE49-F238E27FC236}">
                          <a16:creationId xmlns:a16="http://schemas.microsoft.com/office/drawing/2014/main" id="{9CC3B51D-460F-6109-0038-813354EC4169}"/>
                        </a:ext>
                      </a:extLst>
                    </p:cNvPr>
                    <p:cNvCxnSpPr/>
                    <p:nvPr/>
                  </p:nvCxnSpPr>
                  <p:spPr bwMode="auto">
                    <a:xfrm rot="5400000" flipH="1">
                      <a:off x="1469984" y="386218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7" name="连接符: 曲线 966">
                      <a:extLst>
                        <a:ext uri="{FF2B5EF4-FFF2-40B4-BE49-F238E27FC236}">
                          <a16:creationId xmlns:a16="http://schemas.microsoft.com/office/drawing/2014/main" id="{631271BA-CBE3-AB8C-CB1C-9B9017C6FF4B}"/>
                        </a:ext>
                      </a:extLst>
                    </p:cNvPr>
                    <p:cNvCxnSpPr/>
                    <p:nvPr/>
                  </p:nvCxnSpPr>
                  <p:spPr bwMode="auto">
                    <a:xfrm rot="5400000" flipH="1" flipV="1">
                      <a:off x="1471124" y="381307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8" name="连接符: 曲线 967">
                      <a:extLst>
                        <a:ext uri="{FF2B5EF4-FFF2-40B4-BE49-F238E27FC236}">
                          <a16:creationId xmlns:a16="http://schemas.microsoft.com/office/drawing/2014/main" id="{75CA0A38-F0D1-8B61-7C42-F06DF0EF148F}"/>
                        </a:ext>
                      </a:extLst>
                    </p:cNvPr>
                    <p:cNvCxnSpPr/>
                    <p:nvPr/>
                  </p:nvCxnSpPr>
                  <p:spPr bwMode="auto">
                    <a:xfrm rot="5400000" flipH="1">
                      <a:off x="1469982" y="3759400"/>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69" name="连接符: 曲线 968">
                      <a:extLst>
                        <a:ext uri="{FF2B5EF4-FFF2-40B4-BE49-F238E27FC236}">
                          <a16:creationId xmlns:a16="http://schemas.microsoft.com/office/drawing/2014/main" id="{8933612D-EF2B-649A-9F58-1739787D4DAB}"/>
                        </a:ext>
                      </a:extLst>
                    </p:cNvPr>
                    <p:cNvCxnSpPr/>
                    <p:nvPr/>
                  </p:nvCxnSpPr>
                  <p:spPr bwMode="auto">
                    <a:xfrm rot="5400000" flipH="1" flipV="1">
                      <a:off x="1471125" y="371029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0" name="连接符: 曲线 969">
                      <a:extLst>
                        <a:ext uri="{FF2B5EF4-FFF2-40B4-BE49-F238E27FC236}">
                          <a16:creationId xmlns:a16="http://schemas.microsoft.com/office/drawing/2014/main" id="{18610EFB-E829-E7FB-7971-F5BD6C11DBC6}"/>
                        </a:ext>
                      </a:extLst>
                    </p:cNvPr>
                    <p:cNvCxnSpPr/>
                    <p:nvPr/>
                  </p:nvCxnSpPr>
                  <p:spPr bwMode="auto">
                    <a:xfrm rot="5400000" flipH="1">
                      <a:off x="1471125" y="366003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1" name="连接符: 曲线 970">
                      <a:extLst>
                        <a:ext uri="{FF2B5EF4-FFF2-40B4-BE49-F238E27FC236}">
                          <a16:creationId xmlns:a16="http://schemas.microsoft.com/office/drawing/2014/main" id="{E7FD5916-05A7-DADE-CD16-F9E82652AD41}"/>
                        </a:ext>
                      </a:extLst>
                    </p:cNvPr>
                    <p:cNvCxnSpPr/>
                    <p:nvPr/>
                  </p:nvCxnSpPr>
                  <p:spPr bwMode="auto">
                    <a:xfrm rot="5400000" flipH="1" flipV="1">
                      <a:off x="1469984" y="360636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2" name="连接符: 曲线 971">
                      <a:extLst>
                        <a:ext uri="{FF2B5EF4-FFF2-40B4-BE49-F238E27FC236}">
                          <a16:creationId xmlns:a16="http://schemas.microsoft.com/office/drawing/2014/main" id="{32072C2D-898F-7E5B-9ABD-536334206897}"/>
                        </a:ext>
                      </a:extLst>
                    </p:cNvPr>
                    <p:cNvCxnSpPr/>
                    <p:nvPr/>
                  </p:nvCxnSpPr>
                  <p:spPr bwMode="auto">
                    <a:xfrm rot="5400000" flipH="1">
                      <a:off x="1471125" y="3557250"/>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3" name="连接符: 曲线 972">
                      <a:extLst>
                        <a:ext uri="{FF2B5EF4-FFF2-40B4-BE49-F238E27FC236}">
                          <a16:creationId xmlns:a16="http://schemas.microsoft.com/office/drawing/2014/main" id="{57E7396D-99F8-1364-C5A8-413482AD62BC}"/>
                        </a:ext>
                      </a:extLst>
                    </p:cNvPr>
                    <p:cNvCxnSpPr/>
                    <p:nvPr/>
                  </p:nvCxnSpPr>
                  <p:spPr bwMode="auto">
                    <a:xfrm rot="5400000" flipH="1" flipV="1">
                      <a:off x="1469984" y="35058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4" name="连接符: 曲线 973">
                      <a:extLst>
                        <a:ext uri="{FF2B5EF4-FFF2-40B4-BE49-F238E27FC236}">
                          <a16:creationId xmlns:a16="http://schemas.microsoft.com/office/drawing/2014/main" id="{210E61CD-591D-938A-581A-AC498C769898}"/>
                        </a:ext>
                      </a:extLst>
                    </p:cNvPr>
                    <p:cNvCxnSpPr/>
                    <p:nvPr/>
                  </p:nvCxnSpPr>
                  <p:spPr bwMode="auto">
                    <a:xfrm rot="5400000" flipH="1">
                      <a:off x="1471125" y="34567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5" name="连接符: 曲线 974">
                      <a:extLst>
                        <a:ext uri="{FF2B5EF4-FFF2-40B4-BE49-F238E27FC236}">
                          <a16:creationId xmlns:a16="http://schemas.microsoft.com/office/drawing/2014/main" id="{44BD30E7-0667-EB33-8564-8720B794722D}"/>
                        </a:ext>
                      </a:extLst>
                    </p:cNvPr>
                    <p:cNvCxnSpPr/>
                    <p:nvPr/>
                  </p:nvCxnSpPr>
                  <p:spPr bwMode="auto">
                    <a:xfrm rot="5400000" flipH="1" flipV="1">
                      <a:off x="1469982" y="3403068"/>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6" name="连接符: 曲线 975">
                      <a:extLst>
                        <a:ext uri="{FF2B5EF4-FFF2-40B4-BE49-F238E27FC236}">
                          <a16:creationId xmlns:a16="http://schemas.microsoft.com/office/drawing/2014/main" id="{80A252CF-8FAE-48C5-5F5F-3AD78BDADD0C}"/>
                        </a:ext>
                      </a:extLst>
                    </p:cNvPr>
                    <p:cNvCxnSpPr/>
                    <p:nvPr/>
                  </p:nvCxnSpPr>
                  <p:spPr bwMode="auto">
                    <a:xfrm rot="5400000" flipH="1">
                      <a:off x="1471125" y="335395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7" name="连接符: 曲线 976">
                      <a:extLst>
                        <a:ext uri="{FF2B5EF4-FFF2-40B4-BE49-F238E27FC236}">
                          <a16:creationId xmlns:a16="http://schemas.microsoft.com/office/drawing/2014/main" id="{7281E0B6-CFC9-3F8E-C1AA-EB019C1016BC}"/>
                        </a:ext>
                      </a:extLst>
                    </p:cNvPr>
                    <p:cNvCxnSpPr/>
                    <p:nvPr/>
                  </p:nvCxnSpPr>
                  <p:spPr bwMode="auto">
                    <a:xfrm rot="5400000" flipH="1" flipV="1">
                      <a:off x="1469984" y="330028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8" name="连接符: 曲线 977">
                      <a:extLst>
                        <a:ext uri="{FF2B5EF4-FFF2-40B4-BE49-F238E27FC236}">
                          <a16:creationId xmlns:a16="http://schemas.microsoft.com/office/drawing/2014/main" id="{8DECBC50-8F18-4446-70F6-8A1A75F3BF04}"/>
                        </a:ext>
                      </a:extLst>
                    </p:cNvPr>
                    <p:cNvCxnSpPr/>
                    <p:nvPr/>
                  </p:nvCxnSpPr>
                  <p:spPr bwMode="auto">
                    <a:xfrm rot="5400000" flipH="1">
                      <a:off x="1469982" y="4883217"/>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79" name="连接符: 曲线 978">
                      <a:extLst>
                        <a:ext uri="{FF2B5EF4-FFF2-40B4-BE49-F238E27FC236}">
                          <a16:creationId xmlns:a16="http://schemas.microsoft.com/office/drawing/2014/main" id="{4B9B43D4-D07B-D4C3-746C-8EBF544BF19C}"/>
                        </a:ext>
                      </a:extLst>
                    </p:cNvPr>
                    <p:cNvCxnSpPr/>
                    <p:nvPr/>
                  </p:nvCxnSpPr>
                  <p:spPr bwMode="auto">
                    <a:xfrm rot="5400000" flipH="1" flipV="1">
                      <a:off x="1471125" y="483410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0" name="连接符: 曲线 979">
                      <a:extLst>
                        <a:ext uri="{FF2B5EF4-FFF2-40B4-BE49-F238E27FC236}">
                          <a16:creationId xmlns:a16="http://schemas.microsoft.com/office/drawing/2014/main" id="{A7DF4599-F73C-0611-DD0A-122E6351C1C8}"/>
                        </a:ext>
                      </a:extLst>
                    </p:cNvPr>
                    <p:cNvCxnSpPr/>
                    <p:nvPr/>
                  </p:nvCxnSpPr>
                  <p:spPr bwMode="auto">
                    <a:xfrm rot="5400000" flipH="1">
                      <a:off x="1469984" y="478042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1" name="连接符: 曲线 980">
                      <a:extLst>
                        <a:ext uri="{FF2B5EF4-FFF2-40B4-BE49-F238E27FC236}">
                          <a16:creationId xmlns:a16="http://schemas.microsoft.com/office/drawing/2014/main" id="{BE1D5AD2-FD76-C4BB-1B23-ED3DDBF38F3D}"/>
                        </a:ext>
                      </a:extLst>
                    </p:cNvPr>
                    <p:cNvCxnSpPr/>
                    <p:nvPr/>
                  </p:nvCxnSpPr>
                  <p:spPr bwMode="auto">
                    <a:xfrm rot="5400000" flipH="1" flipV="1">
                      <a:off x="1471125" y="4733603"/>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2" name="连接符: 曲线 981">
                      <a:extLst>
                        <a:ext uri="{FF2B5EF4-FFF2-40B4-BE49-F238E27FC236}">
                          <a16:creationId xmlns:a16="http://schemas.microsoft.com/office/drawing/2014/main" id="{0F4AD8D6-4329-F167-CBEC-22A48E4EFD7C}"/>
                        </a:ext>
                      </a:extLst>
                    </p:cNvPr>
                    <p:cNvCxnSpPr/>
                    <p:nvPr/>
                  </p:nvCxnSpPr>
                  <p:spPr bwMode="auto">
                    <a:xfrm rot="5400000" flipH="1">
                      <a:off x="1469984" y="4679924"/>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3" name="连接符: 曲线 982">
                      <a:extLst>
                        <a:ext uri="{FF2B5EF4-FFF2-40B4-BE49-F238E27FC236}">
                          <a16:creationId xmlns:a16="http://schemas.microsoft.com/office/drawing/2014/main" id="{339DE537-2E09-09AD-3038-0CC9FD7A15A4}"/>
                        </a:ext>
                      </a:extLst>
                    </p:cNvPr>
                    <p:cNvCxnSpPr/>
                    <p:nvPr/>
                  </p:nvCxnSpPr>
                  <p:spPr bwMode="auto">
                    <a:xfrm rot="5400000" flipH="1" flipV="1">
                      <a:off x="1471125" y="4630814"/>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4" name="连接符: 曲线 983">
                      <a:extLst>
                        <a:ext uri="{FF2B5EF4-FFF2-40B4-BE49-F238E27FC236}">
                          <a16:creationId xmlns:a16="http://schemas.microsoft.com/office/drawing/2014/main" id="{080EB408-09D8-9AD5-0F96-E76AB890BCA3}"/>
                        </a:ext>
                      </a:extLst>
                    </p:cNvPr>
                    <p:cNvCxnSpPr/>
                    <p:nvPr/>
                  </p:nvCxnSpPr>
                  <p:spPr bwMode="auto">
                    <a:xfrm rot="5400000" flipH="1">
                      <a:off x="1469982" y="4577137"/>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5" name="连接符: 曲线 984">
                      <a:extLst>
                        <a:ext uri="{FF2B5EF4-FFF2-40B4-BE49-F238E27FC236}">
                          <a16:creationId xmlns:a16="http://schemas.microsoft.com/office/drawing/2014/main" id="{D93405AB-43A8-9CBA-16CF-77CE3B17A215}"/>
                        </a:ext>
                      </a:extLst>
                    </p:cNvPr>
                    <p:cNvCxnSpPr/>
                    <p:nvPr/>
                  </p:nvCxnSpPr>
                  <p:spPr bwMode="auto">
                    <a:xfrm rot="5400000" flipH="1" flipV="1">
                      <a:off x="1469984" y="452460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6" name="连接符: 曲线 985">
                      <a:extLst>
                        <a:ext uri="{FF2B5EF4-FFF2-40B4-BE49-F238E27FC236}">
                          <a16:creationId xmlns:a16="http://schemas.microsoft.com/office/drawing/2014/main" id="{EA15CBAB-FF42-9527-A2D8-447F5C5AB1C2}"/>
                        </a:ext>
                      </a:extLst>
                    </p:cNvPr>
                    <p:cNvCxnSpPr/>
                    <p:nvPr/>
                  </p:nvCxnSpPr>
                  <p:spPr bwMode="auto">
                    <a:xfrm rot="5400000" flipH="1">
                      <a:off x="1471125" y="447777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7" name="连接符: 曲线 986">
                      <a:extLst>
                        <a:ext uri="{FF2B5EF4-FFF2-40B4-BE49-F238E27FC236}">
                          <a16:creationId xmlns:a16="http://schemas.microsoft.com/office/drawing/2014/main" id="{E745D389-FB55-F6E6-6100-E954B16A1651}"/>
                        </a:ext>
                      </a:extLst>
                    </p:cNvPr>
                    <p:cNvCxnSpPr/>
                    <p:nvPr/>
                  </p:nvCxnSpPr>
                  <p:spPr bwMode="auto">
                    <a:xfrm rot="5400000" flipH="1" flipV="1">
                      <a:off x="1469984" y="442409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8" name="连接符: 曲线 987">
                      <a:extLst>
                        <a:ext uri="{FF2B5EF4-FFF2-40B4-BE49-F238E27FC236}">
                          <a16:creationId xmlns:a16="http://schemas.microsoft.com/office/drawing/2014/main" id="{325F3D87-8A80-57EC-4593-D5B2E67A0B50}"/>
                        </a:ext>
                      </a:extLst>
                    </p:cNvPr>
                    <p:cNvCxnSpPr/>
                    <p:nvPr/>
                  </p:nvCxnSpPr>
                  <p:spPr bwMode="auto">
                    <a:xfrm rot="5400000" flipH="1">
                      <a:off x="1471125" y="437498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9" name="连接符: 曲线 988">
                      <a:extLst>
                        <a:ext uri="{FF2B5EF4-FFF2-40B4-BE49-F238E27FC236}">
                          <a16:creationId xmlns:a16="http://schemas.microsoft.com/office/drawing/2014/main" id="{51374363-BFAE-F867-1068-A1219FA6C235}"/>
                        </a:ext>
                      </a:extLst>
                    </p:cNvPr>
                    <p:cNvCxnSpPr/>
                    <p:nvPr/>
                  </p:nvCxnSpPr>
                  <p:spPr bwMode="auto">
                    <a:xfrm rot="5400000" flipH="1" flipV="1">
                      <a:off x="1469984" y="43235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0" name="连接符: 曲线 989">
                      <a:extLst>
                        <a:ext uri="{FF2B5EF4-FFF2-40B4-BE49-F238E27FC236}">
                          <a16:creationId xmlns:a16="http://schemas.microsoft.com/office/drawing/2014/main" id="{969A54CC-5FB9-DA54-0377-799CBD55BE9F}"/>
                        </a:ext>
                      </a:extLst>
                    </p:cNvPr>
                    <p:cNvCxnSpPr/>
                    <p:nvPr/>
                  </p:nvCxnSpPr>
                  <p:spPr bwMode="auto">
                    <a:xfrm rot="5400000" flipH="1">
                      <a:off x="1471125" y="4274482"/>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1" name="连接符: 曲线 990">
                      <a:extLst>
                        <a:ext uri="{FF2B5EF4-FFF2-40B4-BE49-F238E27FC236}">
                          <a16:creationId xmlns:a16="http://schemas.microsoft.com/office/drawing/2014/main" id="{B842C786-3930-AB30-538E-3940D1BB0BA0}"/>
                        </a:ext>
                      </a:extLst>
                    </p:cNvPr>
                    <p:cNvCxnSpPr/>
                    <p:nvPr/>
                  </p:nvCxnSpPr>
                  <p:spPr bwMode="auto">
                    <a:xfrm rot="5400000" flipH="1" flipV="1">
                      <a:off x="1469982" y="4220805"/>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2" name="连接符: 曲线 991">
                      <a:extLst>
                        <a:ext uri="{FF2B5EF4-FFF2-40B4-BE49-F238E27FC236}">
                          <a16:creationId xmlns:a16="http://schemas.microsoft.com/office/drawing/2014/main" id="{E16F6176-F74A-173E-27FB-CC47DE65598E}"/>
                        </a:ext>
                      </a:extLst>
                    </p:cNvPr>
                    <p:cNvCxnSpPr/>
                    <p:nvPr/>
                  </p:nvCxnSpPr>
                  <p:spPr bwMode="auto">
                    <a:xfrm rot="5400000" flipH="1">
                      <a:off x="1471125" y="417169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3" name="连接符: 曲线 992">
                      <a:extLst>
                        <a:ext uri="{FF2B5EF4-FFF2-40B4-BE49-F238E27FC236}">
                          <a16:creationId xmlns:a16="http://schemas.microsoft.com/office/drawing/2014/main" id="{EED23FA0-AE69-29DC-3957-74BF1AA9EBF4}"/>
                        </a:ext>
                      </a:extLst>
                    </p:cNvPr>
                    <p:cNvCxnSpPr/>
                    <p:nvPr/>
                  </p:nvCxnSpPr>
                  <p:spPr bwMode="auto">
                    <a:xfrm rot="5400000" flipH="1" flipV="1">
                      <a:off x="1469984" y="411801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4" name="连接符: 曲线 993">
                      <a:extLst>
                        <a:ext uri="{FF2B5EF4-FFF2-40B4-BE49-F238E27FC236}">
                          <a16:creationId xmlns:a16="http://schemas.microsoft.com/office/drawing/2014/main" id="{05B77926-9A7C-2938-F3D5-B7CFD9F6CFBC}"/>
                        </a:ext>
                      </a:extLst>
                    </p:cNvPr>
                    <p:cNvCxnSpPr/>
                    <p:nvPr/>
                  </p:nvCxnSpPr>
                  <p:spPr bwMode="auto">
                    <a:xfrm rot="5400000" flipH="1">
                      <a:off x="1469982" y="3247744"/>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5" name="连接符: 曲线 994">
                      <a:extLst>
                        <a:ext uri="{FF2B5EF4-FFF2-40B4-BE49-F238E27FC236}">
                          <a16:creationId xmlns:a16="http://schemas.microsoft.com/office/drawing/2014/main" id="{68777CA8-9691-FAEB-A890-21D5E7FAACA4}"/>
                        </a:ext>
                      </a:extLst>
                    </p:cNvPr>
                    <p:cNvCxnSpPr/>
                    <p:nvPr/>
                  </p:nvCxnSpPr>
                  <p:spPr bwMode="auto">
                    <a:xfrm rot="5400000" flipH="1" flipV="1">
                      <a:off x="1471125" y="319863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6" name="连接符: 曲线 995">
                      <a:extLst>
                        <a:ext uri="{FF2B5EF4-FFF2-40B4-BE49-F238E27FC236}">
                          <a16:creationId xmlns:a16="http://schemas.microsoft.com/office/drawing/2014/main" id="{E6F9ECFB-3579-1089-3CBA-B760D1AFF518}"/>
                        </a:ext>
                      </a:extLst>
                    </p:cNvPr>
                    <p:cNvCxnSpPr/>
                    <p:nvPr/>
                  </p:nvCxnSpPr>
                  <p:spPr bwMode="auto">
                    <a:xfrm rot="5400000" flipH="1">
                      <a:off x="1469984" y="31449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7" name="连接符: 曲线 996">
                      <a:extLst>
                        <a:ext uri="{FF2B5EF4-FFF2-40B4-BE49-F238E27FC236}">
                          <a16:creationId xmlns:a16="http://schemas.microsoft.com/office/drawing/2014/main" id="{1652A947-94D2-1888-B03B-5ADA2D2D5FEA}"/>
                        </a:ext>
                      </a:extLst>
                    </p:cNvPr>
                    <p:cNvCxnSpPr/>
                    <p:nvPr/>
                  </p:nvCxnSpPr>
                  <p:spPr bwMode="auto">
                    <a:xfrm rot="5400000" flipH="1" flipV="1">
                      <a:off x="1471125" y="30958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8" name="连接符: 曲线 997">
                      <a:extLst>
                        <a:ext uri="{FF2B5EF4-FFF2-40B4-BE49-F238E27FC236}">
                          <a16:creationId xmlns:a16="http://schemas.microsoft.com/office/drawing/2014/main" id="{F93A5F65-7141-67E4-2195-71C8FEC1E90A}"/>
                        </a:ext>
                      </a:extLst>
                    </p:cNvPr>
                    <p:cNvCxnSpPr/>
                    <p:nvPr/>
                  </p:nvCxnSpPr>
                  <p:spPr bwMode="auto">
                    <a:xfrm rot="5400000" flipH="1">
                      <a:off x="1469984" y="518701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99" name="连接符: 曲线 998">
                      <a:extLst>
                        <a:ext uri="{FF2B5EF4-FFF2-40B4-BE49-F238E27FC236}">
                          <a16:creationId xmlns:a16="http://schemas.microsoft.com/office/drawing/2014/main" id="{A517FBD6-3429-5217-DCEC-FF2C49A96512}"/>
                        </a:ext>
                      </a:extLst>
                    </p:cNvPr>
                    <p:cNvCxnSpPr/>
                    <p:nvPr/>
                  </p:nvCxnSpPr>
                  <p:spPr bwMode="auto">
                    <a:xfrm rot="5400000" flipH="1" flipV="1">
                      <a:off x="1471125" y="5137902"/>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0" name="连接符: 曲线 999">
                      <a:extLst>
                        <a:ext uri="{FF2B5EF4-FFF2-40B4-BE49-F238E27FC236}">
                          <a16:creationId xmlns:a16="http://schemas.microsoft.com/office/drawing/2014/main" id="{9CD34F9D-B1C7-A960-A9AE-0EC6F6D82F73}"/>
                        </a:ext>
                      </a:extLst>
                    </p:cNvPr>
                    <p:cNvCxnSpPr/>
                    <p:nvPr/>
                  </p:nvCxnSpPr>
                  <p:spPr bwMode="auto">
                    <a:xfrm rot="5400000" flipH="1">
                      <a:off x="1469982" y="5084224"/>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1" name="连接符: 曲线 1000">
                      <a:extLst>
                        <a:ext uri="{FF2B5EF4-FFF2-40B4-BE49-F238E27FC236}">
                          <a16:creationId xmlns:a16="http://schemas.microsoft.com/office/drawing/2014/main" id="{0DFEF5DB-7BEA-7915-1EBF-EE5A6AFC99A4}"/>
                        </a:ext>
                      </a:extLst>
                    </p:cNvPr>
                    <p:cNvCxnSpPr/>
                    <p:nvPr/>
                  </p:nvCxnSpPr>
                  <p:spPr bwMode="auto">
                    <a:xfrm rot="5400000" flipH="1" flipV="1">
                      <a:off x="1469984" y="50362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2" name="连接符: 曲线 1001">
                      <a:extLst>
                        <a:ext uri="{FF2B5EF4-FFF2-40B4-BE49-F238E27FC236}">
                          <a16:creationId xmlns:a16="http://schemas.microsoft.com/office/drawing/2014/main" id="{ACEAD235-588F-5A43-6B58-582E5EFBDBBF}"/>
                        </a:ext>
                      </a:extLst>
                    </p:cNvPr>
                    <p:cNvCxnSpPr/>
                    <p:nvPr/>
                  </p:nvCxnSpPr>
                  <p:spPr bwMode="auto">
                    <a:xfrm rot="5400000" flipH="1">
                      <a:off x="1469982" y="4983721"/>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03" name="连接符: 曲线 1002">
                      <a:extLst>
                        <a:ext uri="{FF2B5EF4-FFF2-40B4-BE49-F238E27FC236}">
                          <a16:creationId xmlns:a16="http://schemas.microsoft.com/office/drawing/2014/main" id="{08F2AFDA-0469-96FA-A056-C6C93506D9A3}"/>
                        </a:ext>
                      </a:extLst>
                    </p:cNvPr>
                    <p:cNvCxnSpPr/>
                    <p:nvPr/>
                  </p:nvCxnSpPr>
                  <p:spPr bwMode="auto">
                    <a:xfrm rot="5400000" flipH="1" flipV="1">
                      <a:off x="1471125" y="493461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004" name="等腰三角形 1003">
                      <a:extLst>
                        <a:ext uri="{FF2B5EF4-FFF2-40B4-BE49-F238E27FC236}">
                          <a16:creationId xmlns:a16="http://schemas.microsoft.com/office/drawing/2014/main" id="{61E0B752-C0E1-5FEA-6BA8-2FE687BA510E}"/>
                        </a:ext>
                      </a:extLst>
                    </p:cNvPr>
                    <p:cNvSpPr/>
                    <p:nvPr/>
                  </p:nvSpPr>
                  <p:spPr>
                    <a:xfrm>
                      <a:off x="1463591" y="3006406"/>
                      <a:ext cx="77145" cy="79658"/>
                    </a:xfrm>
                    <a:prstGeom prst="triangle">
                      <a:avLst/>
                    </a:prstGeom>
                    <a:grp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1048" name="组合 1047">
                  <a:extLst>
                    <a:ext uri="{FF2B5EF4-FFF2-40B4-BE49-F238E27FC236}">
                      <a16:creationId xmlns:a16="http://schemas.microsoft.com/office/drawing/2014/main" id="{1DC1561A-8FEB-8CE8-812F-65D916B4F3E1}"/>
                    </a:ext>
                  </a:extLst>
                </p:cNvPr>
                <p:cNvGrpSpPr/>
                <p:nvPr/>
              </p:nvGrpSpPr>
              <p:grpSpPr>
                <a:xfrm>
                  <a:off x="15540211" y="7434469"/>
                  <a:ext cx="251670" cy="218317"/>
                  <a:chOff x="2034001" y="1528910"/>
                  <a:chExt cx="498056" cy="542836"/>
                </a:xfrm>
              </p:grpSpPr>
              <p:sp>
                <p:nvSpPr>
                  <p:cNvPr id="1049" name="椭圆 1048">
                    <a:extLst>
                      <a:ext uri="{FF2B5EF4-FFF2-40B4-BE49-F238E27FC236}">
                        <a16:creationId xmlns:a16="http://schemas.microsoft.com/office/drawing/2014/main" id="{96762947-2E6C-6AEA-076A-D95ED9ACDEA3}"/>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0" name="椭圆 1049">
                    <a:extLst>
                      <a:ext uri="{FF2B5EF4-FFF2-40B4-BE49-F238E27FC236}">
                        <a16:creationId xmlns:a16="http://schemas.microsoft.com/office/drawing/2014/main" id="{7447AC51-540D-0049-0ACB-7C105111D2D8}"/>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1" name="椭圆 1050">
                    <a:extLst>
                      <a:ext uri="{FF2B5EF4-FFF2-40B4-BE49-F238E27FC236}">
                        <a16:creationId xmlns:a16="http://schemas.microsoft.com/office/drawing/2014/main" id="{A1E7DD45-61DE-1B40-A20A-48DD0B2C13BA}"/>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2" name="椭圆 1051">
                    <a:extLst>
                      <a:ext uri="{FF2B5EF4-FFF2-40B4-BE49-F238E27FC236}">
                        <a16:creationId xmlns:a16="http://schemas.microsoft.com/office/drawing/2014/main" id="{0029055A-7634-1FDF-A4BE-6825B079FB68}"/>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3" name="椭圆 1052">
                    <a:extLst>
                      <a:ext uri="{FF2B5EF4-FFF2-40B4-BE49-F238E27FC236}">
                        <a16:creationId xmlns:a16="http://schemas.microsoft.com/office/drawing/2014/main" id="{6E230EA4-0640-3B17-192C-A99C851BB346}"/>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4" name="椭圆 1053">
                    <a:extLst>
                      <a:ext uri="{FF2B5EF4-FFF2-40B4-BE49-F238E27FC236}">
                        <a16:creationId xmlns:a16="http://schemas.microsoft.com/office/drawing/2014/main" id="{2164A6E8-C603-329C-1369-28F80680D3B9}"/>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5" name="椭圆 1054">
                    <a:extLst>
                      <a:ext uri="{FF2B5EF4-FFF2-40B4-BE49-F238E27FC236}">
                        <a16:creationId xmlns:a16="http://schemas.microsoft.com/office/drawing/2014/main" id="{571477A6-D51F-333D-032F-AD8188FD1957}"/>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6" name="椭圆 1055">
                    <a:extLst>
                      <a:ext uri="{FF2B5EF4-FFF2-40B4-BE49-F238E27FC236}">
                        <a16:creationId xmlns:a16="http://schemas.microsoft.com/office/drawing/2014/main" id="{7BE90E52-39CF-8491-E41C-2B714B8236E6}"/>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7" name="椭圆 1056">
                    <a:extLst>
                      <a:ext uri="{FF2B5EF4-FFF2-40B4-BE49-F238E27FC236}">
                        <a16:creationId xmlns:a16="http://schemas.microsoft.com/office/drawing/2014/main" id="{A7FB3203-3F7D-C118-1807-0EC68BF7F9FB}"/>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8" name="椭圆 1057">
                    <a:extLst>
                      <a:ext uri="{FF2B5EF4-FFF2-40B4-BE49-F238E27FC236}">
                        <a16:creationId xmlns:a16="http://schemas.microsoft.com/office/drawing/2014/main" id="{CF1C2306-053E-6D0B-90AC-F3EBCAEF3751}"/>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59" name="椭圆 1058">
                    <a:extLst>
                      <a:ext uri="{FF2B5EF4-FFF2-40B4-BE49-F238E27FC236}">
                        <a16:creationId xmlns:a16="http://schemas.microsoft.com/office/drawing/2014/main" id="{08CE8226-E0D5-384D-C53F-3B4B5E5D108E}"/>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0" name="椭圆 1059">
                    <a:extLst>
                      <a:ext uri="{FF2B5EF4-FFF2-40B4-BE49-F238E27FC236}">
                        <a16:creationId xmlns:a16="http://schemas.microsoft.com/office/drawing/2014/main" id="{52F1510A-0599-7CE5-7968-097466B835CC}"/>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1" name="椭圆 1060">
                    <a:extLst>
                      <a:ext uri="{FF2B5EF4-FFF2-40B4-BE49-F238E27FC236}">
                        <a16:creationId xmlns:a16="http://schemas.microsoft.com/office/drawing/2014/main" id="{B765DA30-FF32-1441-FC5C-4D6FBEE9DA07}"/>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2" name="椭圆 1061">
                    <a:extLst>
                      <a:ext uri="{FF2B5EF4-FFF2-40B4-BE49-F238E27FC236}">
                        <a16:creationId xmlns:a16="http://schemas.microsoft.com/office/drawing/2014/main" id="{2AE31029-EE4F-8468-5706-3609F855FFAC}"/>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3" name="椭圆 1062">
                    <a:extLst>
                      <a:ext uri="{FF2B5EF4-FFF2-40B4-BE49-F238E27FC236}">
                        <a16:creationId xmlns:a16="http://schemas.microsoft.com/office/drawing/2014/main" id="{75FF85A8-2F4F-8DE7-D389-49160445B214}"/>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4" name="椭圆 1063">
                    <a:extLst>
                      <a:ext uri="{FF2B5EF4-FFF2-40B4-BE49-F238E27FC236}">
                        <a16:creationId xmlns:a16="http://schemas.microsoft.com/office/drawing/2014/main" id="{1F19CFA3-C646-DE93-94BC-DE6CC1481A9D}"/>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5" name="椭圆 1064">
                    <a:extLst>
                      <a:ext uri="{FF2B5EF4-FFF2-40B4-BE49-F238E27FC236}">
                        <a16:creationId xmlns:a16="http://schemas.microsoft.com/office/drawing/2014/main" id="{3DB16B01-DB31-0A19-EE45-598B3EF8B1DB}"/>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66" name="椭圆 1065">
                    <a:extLst>
                      <a:ext uri="{FF2B5EF4-FFF2-40B4-BE49-F238E27FC236}">
                        <a16:creationId xmlns:a16="http://schemas.microsoft.com/office/drawing/2014/main" id="{872FFA85-5470-9589-9BBC-40BB13AC1A15}"/>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1067" name="组合 1066">
                  <a:extLst>
                    <a:ext uri="{FF2B5EF4-FFF2-40B4-BE49-F238E27FC236}">
                      <a16:creationId xmlns:a16="http://schemas.microsoft.com/office/drawing/2014/main" id="{E1579AA7-300D-7997-D621-17840ADA6EFC}"/>
                    </a:ext>
                  </a:extLst>
                </p:cNvPr>
                <p:cNvGrpSpPr/>
                <p:nvPr/>
              </p:nvGrpSpPr>
              <p:grpSpPr>
                <a:xfrm rot="9898637" flipH="1">
                  <a:off x="16643267" y="8001419"/>
                  <a:ext cx="45719" cy="314047"/>
                  <a:chOff x="1463591" y="3006406"/>
                  <a:chExt cx="77145" cy="1813352"/>
                </a:xfrm>
                <a:solidFill>
                  <a:srgbClr val="00B050"/>
                </a:solidFill>
              </p:grpSpPr>
              <p:cxnSp>
                <p:nvCxnSpPr>
                  <p:cNvPr id="1068" name="连接符: 曲线 1067">
                    <a:extLst>
                      <a:ext uri="{FF2B5EF4-FFF2-40B4-BE49-F238E27FC236}">
                        <a16:creationId xmlns:a16="http://schemas.microsoft.com/office/drawing/2014/main" id="{DFF5F869-C8FC-F9B2-0E87-4FC5813C5DD2}"/>
                      </a:ext>
                    </a:extLst>
                  </p:cNvPr>
                  <p:cNvCxnSpPr/>
                  <p:nvPr/>
                </p:nvCxnSpPr>
                <p:spPr bwMode="auto">
                  <a:xfrm rot="5400000" flipH="1">
                    <a:off x="1469982" y="4065481"/>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9" name="连接符: 曲线 1068">
                    <a:extLst>
                      <a:ext uri="{FF2B5EF4-FFF2-40B4-BE49-F238E27FC236}">
                        <a16:creationId xmlns:a16="http://schemas.microsoft.com/office/drawing/2014/main" id="{69FDDACF-FED8-43AA-E222-9FB514F92D9B}"/>
                      </a:ext>
                    </a:extLst>
                  </p:cNvPr>
                  <p:cNvCxnSpPr/>
                  <p:nvPr/>
                </p:nvCxnSpPr>
                <p:spPr bwMode="auto">
                  <a:xfrm rot="5400000" flipH="1" flipV="1">
                    <a:off x="1471125" y="401637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0" name="连接符: 曲线 1069">
                    <a:extLst>
                      <a:ext uri="{FF2B5EF4-FFF2-40B4-BE49-F238E27FC236}">
                        <a16:creationId xmlns:a16="http://schemas.microsoft.com/office/drawing/2014/main" id="{6B52DE57-55CC-377F-BFD4-51B4C39B2F4A}"/>
                      </a:ext>
                    </a:extLst>
                  </p:cNvPr>
                  <p:cNvCxnSpPr/>
                  <p:nvPr/>
                </p:nvCxnSpPr>
                <p:spPr bwMode="auto">
                  <a:xfrm rot="5400000" flipH="1">
                    <a:off x="1469984" y="39626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1" name="连接符: 曲线 1070">
                    <a:extLst>
                      <a:ext uri="{FF2B5EF4-FFF2-40B4-BE49-F238E27FC236}">
                        <a16:creationId xmlns:a16="http://schemas.microsoft.com/office/drawing/2014/main" id="{B1AEAABC-DC70-AD95-AAC3-9CF9EDBC4BCC}"/>
                      </a:ext>
                    </a:extLst>
                  </p:cNvPr>
                  <p:cNvCxnSpPr/>
                  <p:nvPr/>
                </p:nvCxnSpPr>
                <p:spPr bwMode="auto">
                  <a:xfrm rot="5400000" flipH="1" flipV="1">
                    <a:off x="1471125" y="391586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2" name="连接符: 曲线 1071">
                    <a:extLst>
                      <a:ext uri="{FF2B5EF4-FFF2-40B4-BE49-F238E27FC236}">
                        <a16:creationId xmlns:a16="http://schemas.microsoft.com/office/drawing/2014/main" id="{1615DF51-3302-3822-4838-8C6190577967}"/>
                      </a:ext>
                    </a:extLst>
                  </p:cNvPr>
                  <p:cNvCxnSpPr/>
                  <p:nvPr/>
                </p:nvCxnSpPr>
                <p:spPr bwMode="auto">
                  <a:xfrm rot="5400000" flipH="1">
                    <a:off x="1469984" y="386218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3" name="连接符: 曲线 1072">
                    <a:extLst>
                      <a:ext uri="{FF2B5EF4-FFF2-40B4-BE49-F238E27FC236}">
                        <a16:creationId xmlns:a16="http://schemas.microsoft.com/office/drawing/2014/main" id="{0D655BA5-C5E9-5CB7-DB1A-728758C09DCB}"/>
                      </a:ext>
                    </a:extLst>
                  </p:cNvPr>
                  <p:cNvCxnSpPr/>
                  <p:nvPr/>
                </p:nvCxnSpPr>
                <p:spPr bwMode="auto">
                  <a:xfrm rot="5400000" flipH="1" flipV="1">
                    <a:off x="1471124" y="381307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4" name="连接符: 曲线 1073">
                    <a:extLst>
                      <a:ext uri="{FF2B5EF4-FFF2-40B4-BE49-F238E27FC236}">
                        <a16:creationId xmlns:a16="http://schemas.microsoft.com/office/drawing/2014/main" id="{C88F23A0-2F74-153D-CD34-15BC79E8C90A}"/>
                      </a:ext>
                    </a:extLst>
                  </p:cNvPr>
                  <p:cNvCxnSpPr/>
                  <p:nvPr/>
                </p:nvCxnSpPr>
                <p:spPr bwMode="auto">
                  <a:xfrm rot="5400000" flipH="1">
                    <a:off x="1469982" y="3759400"/>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5" name="连接符: 曲线 1074">
                    <a:extLst>
                      <a:ext uri="{FF2B5EF4-FFF2-40B4-BE49-F238E27FC236}">
                        <a16:creationId xmlns:a16="http://schemas.microsoft.com/office/drawing/2014/main" id="{834403BE-AB19-D585-D87C-234C0CFA94D0}"/>
                      </a:ext>
                    </a:extLst>
                  </p:cNvPr>
                  <p:cNvCxnSpPr/>
                  <p:nvPr/>
                </p:nvCxnSpPr>
                <p:spPr bwMode="auto">
                  <a:xfrm rot="5400000" flipH="1" flipV="1">
                    <a:off x="1471125" y="3710291"/>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6" name="连接符: 曲线 1075">
                    <a:extLst>
                      <a:ext uri="{FF2B5EF4-FFF2-40B4-BE49-F238E27FC236}">
                        <a16:creationId xmlns:a16="http://schemas.microsoft.com/office/drawing/2014/main" id="{C63A6772-FF1D-5575-2C29-233CC109E944}"/>
                      </a:ext>
                    </a:extLst>
                  </p:cNvPr>
                  <p:cNvCxnSpPr/>
                  <p:nvPr/>
                </p:nvCxnSpPr>
                <p:spPr bwMode="auto">
                  <a:xfrm rot="5400000" flipH="1">
                    <a:off x="1471125" y="366003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7" name="连接符: 曲线 1076">
                    <a:extLst>
                      <a:ext uri="{FF2B5EF4-FFF2-40B4-BE49-F238E27FC236}">
                        <a16:creationId xmlns:a16="http://schemas.microsoft.com/office/drawing/2014/main" id="{D6653F10-9AB4-1FE1-58B9-31C3A8C5BE60}"/>
                      </a:ext>
                    </a:extLst>
                  </p:cNvPr>
                  <p:cNvCxnSpPr/>
                  <p:nvPr/>
                </p:nvCxnSpPr>
                <p:spPr bwMode="auto">
                  <a:xfrm rot="5400000" flipH="1" flipV="1">
                    <a:off x="1469984" y="360636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8" name="连接符: 曲线 1077">
                    <a:extLst>
                      <a:ext uri="{FF2B5EF4-FFF2-40B4-BE49-F238E27FC236}">
                        <a16:creationId xmlns:a16="http://schemas.microsoft.com/office/drawing/2014/main" id="{D7A18FDC-DE0C-485E-098F-0E2555EBBF60}"/>
                      </a:ext>
                    </a:extLst>
                  </p:cNvPr>
                  <p:cNvCxnSpPr/>
                  <p:nvPr/>
                </p:nvCxnSpPr>
                <p:spPr bwMode="auto">
                  <a:xfrm rot="5400000" flipH="1">
                    <a:off x="1471125" y="3557250"/>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79" name="连接符: 曲线 1078">
                    <a:extLst>
                      <a:ext uri="{FF2B5EF4-FFF2-40B4-BE49-F238E27FC236}">
                        <a16:creationId xmlns:a16="http://schemas.microsoft.com/office/drawing/2014/main" id="{078214B8-777E-AA98-6F74-3F877B0EAD55}"/>
                      </a:ext>
                    </a:extLst>
                  </p:cNvPr>
                  <p:cNvCxnSpPr/>
                  <p:nvPr/>
                </p:nvCxnSpPr>
                <p:spPr bwMode="auto">
                  <a:xfrm rot="5400000" flipH="1" flipV="1">
                    <a:off x="1469984" y="35058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0" name="连接符: 曲线 1079">
                    <a:extLst>
                      <a:ext uri="{FF2B5EF4-FFF2-40B4-BE49-F238E27FC236}">
                        <a16:creationId xmlns:a16="http://schemas.microsoft.com/office/drawing/2014/main" id="{7089AC34-3899-00F3-FD9D-709A87323B43}"/>
                      </a:ext>
                    </a:extLst>
                  </p:cNvPr>
                  <p:cNvCxnSpPr/>
                  <p:nvPr/>
                </p:nvCxnSpPr>
                <p:spPr bwMode="auto">
                  <a:xfrm rot="5400000" flipH="1">
                    <a:off x="1471125" y="34567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1" name="连接符: 曲线 1080">
                    <a:extLst>
                      <a:ext uri="{FF2B5EF4-FFF2-40B4-BE49-F238E27FC236}">
                        <a16:creationId xmlns:a16="http://schemas.microsoft.com/office/drawing/2014/main" id="{178E3323-D6CF-A9AC-7FB7-7D40D9755E09}"/>
                      </a:ext>
                    </a:extLst>
                  </p:cNvPr>
                  <p:cNvCxnSpPr/>
                  <p:nvPr/>
                </p:nvCxnSpPr>
                <p:spPr bwMode="auto">
                  <a:xfrm rot="5400000" flipH="1" flipV="1">
                    <a:off x="1469982" y="3403068"/>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2" name="连接符: 曲线 1081">
                    <a:extLst>
                      <a:ext uri="{FF2B5EF4-FFF2-40B4-BE49-F238E27FC236}">
                        <a16:creationId xmlns:a16="http://schemas.microsoft.com/office/drawing/2014/main" id="{BF8F4BC3-7DE6-086F-C007-8FAF04C13096}"/>
                      </a:ext>
                    </a:extLst>
                  </p:cNvPr>
                  <p:cNvCxnSpPr/>
                  <p:nvPr/>
                </p:nvCxnSpPr>
                <p:spPr bwMode="auto">
                  <a:xfrm rot="5400000" flipH="1">
                    <a:off x="1471125" y="3353959"/>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3" name="连接符: 曲线 1082">
                    <a:extLst>
                      <a:ext uri="{FF2B5EF4-FFF2-40B4-BE49-F238E27FC236}">
                        <a16:creationId xmlns:a16="http://schemas.microsoft.com/office/drawing/2014/main" id="{3D49A110-7387-FF4A-D3C0-7089CDA77426}"/>
                      </a:ext>
                    </a:extLst>
                  </p:cNvPr>
                  <p:cNvCxnSpPr/>
                  <p:nvPr/>
                </p:nvCxnSpPr>
                <p:spPr bwMode="auto">
                  <a:xfrm rot="5400000" flipH="1" flipV="1">
                    <a:off x="1469984" y="330028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4" name="连接符: 曲线 1083">
                    <a:extLst>
                      <a:ext uri="{FF2B5EF4-FFF2-40B4-BE49-F238E27FC236}">
                        <a16:creationId xmlns:a16="http://schemas.microsoft.com/office/drawing/2014/main" id="{E6CB61E9-8DA5-B655-D00F-077D5977BC3E}"/>
                      </a:ext>
                    </a:extLst>
                  </p:cNvPr>
                  <p:cNvCxnSpPr/>
                  <p:nvPr/>
                </p:nvCxnSpPr>
                <p:spPr bwMode="auto">
                  <a:xfrm rot="5400000" flipH="1">
                    <a:off x="1469984" y="4780428"/>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5" name="连接符: 曲线 1084">
                    <a:extLst>
                      <a:ext uri="{FF2B5EF4-FFF2-40B4-BE49-F238E27FC236}">
                        <a16:creationId xmlns:a16="http://schemas.microsoft.com/office/drawing/2014/main" id="{63E80A81-59BE-F1DF-0A92-840EC84A8B89}"/>
                      </a:ext>
                    </a:extLst>
                  </p:cNvPr>
                  <p:cNvCxnSpPr/>
                  <p:nvPr/>
                </p:nvCxnSpPr>
                <p:spPr bwMode="auto">
                  <a:xfrm rot="5400000" flipH="1" flipV="1">
                    <a:off x="1471125" y="4733603"/>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6" name="连接符: 曲线 1085">
                    <a:extLst>
                      <a:ext uri="{FF2B5EF4-FFF2-40B4-BE49-F238E27FC236}">
                        <a16:creationId xmlns:a16="http://schemas.microsoft.com/office/drawing/2014/main" id="{2EE56CA4-2745-3E74-E108-8B361AAE7486}"/>
                      </a:ext>
                    </a:extLst>
                  </p:cNvPr>
                  <p:cNvCxnSpPr/>
                  <p:nvPr/>
                </p:nvCxnSpPr>
                <p:spPr bwMode="auto">
                  <a:xfrm rot="5400000" flipH="1">
                    <a:off x="1469984" y="4679924"/>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7" name="连接符: 曲线 1086">
                    <a:extLst>
                      <a:ext uri="{FF2B5EF4-FFF2-40B4-BE49-F238E27FC236}">
                        <a16:creationId xmlns:a16="http://schemas.microsoft.com/office/drawing/2014/main" id="{82DB3303-FD17-DA82-FEDD-5DBE92D3E8E3}"/>
                      </a:ext>
                    </a:extLst>
                  </p:cNvPr>
                  <p:cNvCxnSpPr/>
                  <p:nvPr/>
                </p:nvCxnSpPr>
                <p:spPr bwMode="auto">
                  <a:xfrm rot="5400000" flipH="1" flipV="1">
                    <a:off x="1471125" y="4630814"/>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8" name="连接符: 曲线 1087">
                    <a:extLst>
                      <a:ext uri="{FF2B5EF4-FFF2-40B4-BE49-F238E27FC236}">
                        <a16:creationId xmlns:a16="http://schemas.microsoft.com/office/drawing/2014/main" id="{0207BC2F-3B4E-6B87-D141-A4DAFB15C640}"/>
                      </a:ext>
                    </a:extLst>
                  </p:cNvPr>
                  <p:cNvCxnSpPr/>
                  <p:nvPr/>
                </p:nvCxnSpPr>
                <p:spPr bwMode="auto">
                  <a:xfrm rot="5400000" flipH="1">
                    <a:off x="1469982" y="4577137"/>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89" name="连接符: 曲线 1088">
                    <a:extLst>
                      <a:ext uri="{FF2B5EF4-FFF2-40B4-BE49-F238E27FC236}">
                        <a16:creationId xmlns:a16="http://schemas.microsoft.com/office/drawing/2014/main" id="{D50AC856-94E4-6FF6-CA3A-E1F5698A038C}"/>
                      </a:ext>
                    </a:extLst>
                  </p:cNvPr>
                  <p:cNvCxnSpPr/>
                  <p:nvPr/>
                </p:nvCxnSpPr>
                <p:spPr bwMode="auto">
                  <a:xfrm rot="5400000" flipH="1" flipV="1">
                    <a:off x="1469984" y="4524600"/>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0" name="连接符: 曲线 1089">
                    <a:extLst>
                      <a:ext uri="{FF2B5EF4-FFF2-40B4-BE49-F238E27FC236}">
                        <a16:creationId xmlns:a16="http://schemas.microsoft.com/office/drawing/2014/main" id="{65BE32C6-6792-3EB4-089E-72CF285775B7}"/>
                      </a:ext>
                    </a:extLst>
                  </p:cNvPr>
                  <p:cNvCxnSpPr/>
                  <p:nvPr/>
                </p:nvCxnSpPr>
                <p:spPr bwMode="auto">
                  <a:xfrm rot="5400000" flipH="1">
                    <a:off x="1471125" y="447777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1" name="连接符: 曲线 1090">
                    <a:extLst>
                      <a:ext uri="{FF2B5EF4-FFF2-40B4-BE49-F238E27FC236}">
                        <a16:creationId xmlns:a16="http://schemas.microsoft.com/office/drawing/2014/main" id="{267801CF-6BC4-EB5F-D709-3BFE1CDCAA9B}"/>
                      </a:ext>
                    </a:extLst>
                  </p:cNvPr>
                  <p:cNvCxnSpPr/>
                  <p:nvPr/>
                </p:nvCxnSpPr>
                <p:spPr bwMode="auto">
                  <a:xfrm rot="5400000" flipH="1" flipV="1">
                    <a:off x="1469984" y="442409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2" name="连接符: 曲线 1091">
                    <a:extLst>
                      <a:ext uri="{FF2B5EF4-FFF2-40B4-BE49-F238E27FC236}">
                        <a16:creationId xmlns:a16="http://schemas.microsoft.com/office/drawing/2014/main" id="{6B69E0E1-FF20-7C80-0A9F-F22497FD6533}"/>
                      </a:ext>
                    </a:extLst>
                  </p:cNvPr>
                  <p:cNvCxnSpPr/>
                  <p:nvPr/>
                </p:nvCxnSpPr>
                <p:spPr bwMode="auto">
                  <a:xfrm rot="5400000" flipH="1">
                    <a:off x="1471125" y="4374987"/>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3" name="连接符: 曲线 1092">
                    <a:extLst>
                      <a:ext uri="{FF2B5EF4-FFF2-40B4-BE49-F238E27FC236}">
                        <a16:creationId xmlns:a16="http://schemas.microsoft.com/office/drawing/2014/main" id="{89914956-BC2A-59AD-0444-E776CA069606}"/>
                      </a:ext>
                    </a:extLst>
                  </p:cNvPr>
                  <p:cNvCxnSpPr/>
                  <p:nvPr/>
                </p:nvCxnSpPr>
                <p:spPr bwMode="auto">
                  <a:xfrm rot="5400000" flipH="1" flipV="1">
                    <a:off x="1469984" y="4323592"/>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4" name="连接符: 曲线 1093">
                    <a:extLst>
                      <a:ext uri="{FF2B5EF4-FFF2-40B4-BE49-F238E27FC236}">
                        <a16:creationId xmlns:a16="http://schemas.microsoft.com/office/drawing/2014/main" id="{2E0D0AB8-63BD-FE52-B430-446D2BBDA954}"/>
                      </a:ext>
                    </a:extLst>
                  </p:cNvPr>
                  <p:cNvCxnSpPr/>
                  <p:nvPr/>
                </p:nvCxnSpPr>
                <p:spPr bwMode="auto">
                  <a:xfrm rot="5400000" flipH="1">
                    <a:off x="1471125" y="4274482"/>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5" name="连接符: 曲线 1094">
                    <a:extLst>
                      <a:ext uri="{FF2B5EF4-FFF2-40B4-BE49-F238E27FC236}">
                        <a16:creationId xmlns:a16="http://schemas.microsoft.com/office/drawing/2014/main" id="{46D0B093-BE70-8D5F-F04D-5F8D82E3670E}"/>
                      </a:ext>
                    </a:extLst>
                  </p:cNvPr>
                  <p:cNvCxnSpPr/>
                  <p:nvPr/>
                </p:nvCxnSpPr>
                <p:spPr bwMode="auto">
                  <a:xfrm rot="5400000" flipH="1" flipV="1">
                    <a:off x="1469982" y="4220805"/>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6" name="连接符: 曲线 1095">
                    <a:extLst>
                      <a:ext uri="{FF2B5EF4-FFF2-40B4-BE49-F238E27FC236}">
                        <a16:creationId xmlns:a16="http://schemas.microsoft.com/office/drawing/2014/main" id="{65C935E4-FD30-5DE1-96F7-6B2CBC6D13A8}"/>
                      </a:ext>
                    </a:extLst>
                  </p:cNvPr>
                  <p:cNvCxnSpPr/>
                  <p:nvPr/>
                </p:nvCxnSpPr>
                <p:spPr bwMode="auto">
                  <a:xfrm rot="5400000" flipH="1">
                    <a:off x="1471125" y="417169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7" name="连接符: 曲线 1096">
                    <a:extLst>
                      <a:ext uri="{FF2B5EF4-FFF2-40B4-BE49-F238E27FC236}">
                        <a16:creationId xmlns:a16="http://schemas.microsoft.com/office/drawing/2014/main" id="{6E1EBDD3-520D-5E67-7EE5-6F6F373598FB}"/>
                      </a:ext>
                    </a:extLst>
                  </p:cNvPr>
                  <p:cNvCxnSpPr/>
                  <p:nvPr/>
                </p:nvCxnSpPr>
                <p:spPr bwMode="auto">
                  <a:xfrm rot="5400000" flipH="1" flipV="1">
                    <a:off x="1469984" y="411801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8" name="连接符: 曲线 1097">
                    <a:extLst>
                      <a:ext uri="{FF2B5EF4-FFF2-40B4-BE49-F238E27FC236}">
                        <a16:creationId xmlns:a16="http://schemas.microsoft.com/office/drawing/2014/main" id="{A7B2E4E2-3C0A-78C5-32A9-644EA149C9B1}"/>
                      </a:ext>
                    </a:extLst>
                  </p:cNvPr>
                  <p:cNvCxnSpPr/>
                  <p:nvPr/>
                </p:nvCxnSpPr>
                <p:spPr bwMode="auto">
                  <a:xfrm rot="5400000" flipH="1">
                    <a:off x="1469982" y="3247744"/>
                    <a:ext cx="52537"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99" name="连接符: 曲线 1098">
                    <a:extLst>
                      <a:ext uri="{FF2B5EF4-FFF2-40B4-BE49-F238E27FC236}">
                        <a16:creationId xmlns:a16="http://schemas.microsoft.com/office/drawing/2014/main" id="{1C8FCDA2-2BA7-3F5C-E9E2-F0E6E317748F}"/>
                      </a:ext>
                    </a:extLst>
                  </p:cNvPr>
                  <p:cNvCxnSpPr/>
                  <p:nvPr/>
                </p:nvCxnSpPr>
                <p:spPr bwMode="auto">
                  <a:xfrm rot="5400000" flipH="1" flipV="1">
                    <a:off x="1471125" y="3198635"/>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00" name="连接符: 曲线 1099">
                    <a:extLst>
                      <a:ext uri="{FF2B5EF4-FFF2-40B4-BE49-F238E27FC236}">
                        <a16:creationId xmlns:a16="http://schemas.microsoft.com/office/drawing/2014/main" id="{58FD3527-3FBB-9E73-F060-D37EC8DD356E}"/>
                      </a:ext>
                    </a:extLst>
                  </p:cNvPr>
                  <p:cNvCxnSpPr/>
                  <p:nvPr/>
                </p:nvCxnSpPr>
                <p:spPr bwMode="auto">
                  <a:xfrm rot="5400000" flipH="1">
                    <a:off x="1469984" y="3144956"/>
                    <a:ext cx="52535"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01" name="连接符: 曲线 1100">
                    <a:extLst>
                      <a:ext uri="{FF2B5EF4-FFF2-40B4-BE49-F238E27FC236}">
                        <a16:creationId xmlns:a16="http://schemas.microsoft.com/office/drawing/2014/main" id="{8FFB27B2-24C3-E5C7-30AC-4B50233A77CE}"/>
                      </a:ext>
                    </a:extLst>
                  </p:cNvPr>
                  <p:cNvCxnSpPr/>
                  <p:nvPr/>
                </p:nvCxnSpPr>
                <p:spPr bwMode="auto">
                  <a:xfrm rot="5400000" flipH="1" flipV="1">
                    <a:off x="1471125" y="3095846"/>
                    <a:ext cx="50252" cy="26125"/>
                  </a:xfrm>
                  <a:prstGeom prst="curvedConnector3">
                    <a:avLst/>
                  </a:prstGeom>
                  <a:grpFill/>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102" name="等腰三角形 1101">
                    <a:extLst>
                      <a:ext uri="{FF2B5EF4-FFF2-40B4-BE49-F238E27FC236}">
                        <a16:creationId xmlns:a16="http://schemas.microsoft.com/office/drawing/2014/main" id="{F94A69FC-8856-1105-34EC-CA9681DBAC17}"/>
                      </a:ext>
                    </a:extLst>
                  </p:cNvPr>
                  <p:cNvSpPr/>
                  <p:nvPr/>
                </p:nvSpPr>
                <p:spPr>
                  <a:xfrm>
                    <a:off x="1463591" y="3006406"/>
                    <a:ext cx="77145" cy="79658"/>
                  </a:xfrm>
                  <a:prstGeom prst="triangle">
                    <a:avLst/>
                  </a:prstGeom>
                  <a:grp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103" name="爆炸形: 8 pt  1102">
                  <a:extLst>
                    <a:ext uri="{FF2B5EF4-FFF2-40B4-BE49-F238E27FC236}">
                      <a16:creationId xmlns:a16="http://schemas.microsoft.com/office/drawing/2014/main" id="{E94AA8F6-7CAF-3007-109A-8648533D2AB9}"/>
                    </a:ext>
                  </a:extLst>
                </p:cNvPr>
                <p:cNvSpPr/>
                <p:nvPr/>
              </p:nvSpPr>
              <p:spPr>
                <a:xfrm>
                  <a:off x="16553118" y="8143434"/>
                  <a:ext cx="251670" cy="260059"/>
                </a:xfrm>
                <a:prstGeom prst="irregularSeal1">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04" name="爆炸形: 8 pt  1103">
                  <a:extLst>
                    <a:ext uri="{FF2B5EF4-FFF2-40B4-BE49-F238E27FC236}">
                      <a16:creationId xmlns:a16="http://schemas.microsoft.com/office/drawing/2014/main" id="{DD7DE86B-C59B-9DC3-E03B-E9D0B7D65CDA}"/>
                    </a:ext>
                  </a:extLst>
                </p:cNvPr>
                <p:cNvSpPr/>
                <p:nvPr/>
              </p:nvSpPr>
              <p:spPr>
                <a:xfrm>
                  <a:off x="15900576" y="8421013"/>
                  <a:ext cx="251670" cy="26005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08" name="文本框 1107">
                  <a:extLst>
                    <a:ext uri="{FF2B5EF4-FFF2-40B4-BE49-F238E27FC236}">
                      <a16:creationId xmlns:a16="http://schemas.microsoft.com/office/drawing/2014/main" id="{8803E0FE-F67C-068F-A8F6-F86BCAA07FB0}"/>
                    </a:ext>
                  </a:extLst>
                </p:cNvPr>
                <p:cNvSpPr txBox="1"/>
                <p:nvPr/>
              </p:nvSpPr>
              <p:spPr>
                <a:xfrm>
                  <a:off x="15221786" y="6920632"/>
                  <a:ext cx="735170" cy="8412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09" name="文本框 1108">
                  <a:extLst>
                    <a:ext uri="{FF2B5EF4-FFF2-40B4-BE49-F238E27FC236}">
                      <a16:creationId xmlns:a16="http://schemas.microsoft.com/office/drawing/2014/main" id="{93239DD3-2325-9592-39C1-5F184933E1F3}"/>
                    </a:ext>
                  </a:extLst>
                </p:cNvPr>
                <p:cNvSpPr txBox="1"/>
                <p:nvPr/>
              </p:nvSpPr>
              <p:spPr>
                <a:xfrm>
                  <a:off x="16152245" y="6919830"/>
                  <a:ext cx="1520720" cy="560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99m</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105" name="爆炸形: 8 pt  1104">
                <a:extLst>
                  <a:ext uri="{FF2B5EF4-FFF2-40B4-BE49-F238E27FC236}">
                    <a16:creationId xmlns:a16="http://schemas.microsoft.com/office/drawing/2014/main" id="{5B635F63-97F4-FC41-72E7-F27DC587B00E}"/>
                  </a:ext>
                </a:extLst>
              </p:cNvPr>
              <p:cNvSpPr/>
              <p:nvPr/>
            </p:nvSpPr>
            <p:spPr>
              <a:xfrm>
                <a:off x="12803650" y="5948760"/>
                <a:ext cx="210299" cy="21730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45" name="爆炸形: 8 pt  444">
              <a:extLst>
                <a:ext uri="{FF2B5EF4-FFF2-40B4-BE49-F238E27FC236}">
                  <a16:creationId xmlns:a16="http://schemas.microsoft.com/office/drawing/2014/main" id="{270460B1-4933-4533-2992-F76CA2CAB52E}"/>
                </a:ext>
              </a:extLst>
            </p:cNvPr>
            <p:cNvSpPr/>
            <p:nvPr/>
          </p:nvSpPr>
          <p:spPr>
            <a:xfrm>
              <a:off x="7931168" y="6397635"/>
              <a:ext cx="182604" cy="188690"/>
            </a:xfrm>
            <a:prstGeom prst="irregularSeal1">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125" name="文本框 1124">
            <a:extLst>
              <a:ext uri="{FF2B5EF4-FFF2-40B4-BE49-F238E27FC236}">
                <a16:creationId xmlns:a16="http://schemas.microsoft.com/office/drawing/2014/main" id="{42E09292-C857-60F4-10F8-B807C1D74063}"/>
              </a:ext>
            </a:extLst>
          </p:cNvPr>
          <p:cNvSpPr txBox="1"/>
          <p:nvPr/>
        </p:nvSpPr>
        <p:spPr>
          <a:xfrm>
            <a:off x="3367713" y="1917827"/>
            <a:ext cx="2628521"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Tc-99m &amp; I-123</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严重的散射和串扰</a:t>
            </a:r>
          </a:p>
        </p:txBody>
      </p:sp>
      <p:sp>
        <p:nvSpPr>
          <p:cNvPr id="1127" name="矩形 1126">
            <a:extLst>
              <a:ext uri="{FF2B5EF4-FFF2-40B4-BE49-F238E27FC236}">
                <a16:creationId xmlns:a16="http://schemas.microsoft.com/office/drawing/2014/main" id="{E7A31AEA-2373-459B-59E2-32C9D893E15F}"/>
              </a:ext>
            </a:extLst>
          </p:cNvPr>
          <p:cNvSpPr/>
          <p:nvPr>
            <p:custDataLst>
              <p:tags r:id="rId5"/>
            </p:custDataLst>
          </p:nvPr>
        </p:nvSpPr>
        <p:spPr>
          <a:xfrm>
            <a:off x="3384372" y="4343689"/>
            <a:ext cx="2581798" cy="118529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28" name="文本框 1127">
            <a:extLst>
              <a:ext uri="{FF2B5EF4-FFF2-40B4-BE49-F238E27FC236}">
                <a16:creationId xmlns:a16="http://schemas.microsoft.com/office/drawing/2014/main" id="{D2B16213-C259-6608-132E-470D255EB36C}"/>
              </a:ext>
            </a:extLst>
          </p:cNvPr>
          <p:cNvSpPr txBox="1"/>
          <p:nvPr/>
        </p:nvSpPr>
        <p:spPr>
          <a:xfrm>
            <a:off x="3409351" y="4368055"/>
            <a:ext cx="2556819"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PET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F-18 &amp; Na-22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适用核素有限</a:t>
            </a:r>
            <a:endPar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29" name="矩形 1128">
            <a:extLst>
              <a:ext uri="{FF2B5EF4-FFF2-40B4-BE49-F238E27FC236}">
                <a16:creationId xmlns:a16="http://schemas.microsoft.com/office/drawing/2014/main" id="{270CE1C0-3A5E-DFB3-153C-F69A4ABB3775}"/>
              </a:ext>
            </a:extLst>
          </p:cNvPr>
          <p:cNvSpPr/>
          <p:nvPr>
            <p:custDataLst>
              <p:tags r:id="rId6"/>
            </p:custDataLst>
          </p:nvPr>
        </p:nvSpPr>
        <p:spPr>
          <a:xfrm>
            <a:off x="9280788" y="1891598"/>
            <a:ext cx="2852883" cy="120276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30" name="文本框 1129">
            <a:extLst>
              <a:ext uri="{FF2B5EF4-FFF2-40B4-BE49-F238E27FC236}">
                <a16:creationId xmlns:a16="http://schemas.microsoft.com/office/drawing/2014/main" id="{7D267F81-CE80-1BFD-23C9-B291FD0B2450}"/>
              </a:ext>
            </a:extLst>
          </p:cNvPr>
          <p:cNvSpPr txBox="1"/>
          <p:nvPr/>
        </p:nvSpPr>
        <p:spPr>
          <a:xfrm>
            <a:off x="9280788" y="1915964"/>
            <a:ext cx="2821988"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SPECT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F-18 &amp; I-124</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损失</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优势</a:t>
            </a:r>
          </a:p>
        </p:txBody>
      </p:sp>
      <p:grpSp>
        <p:nvGrpSpPr>
          <p:cNvPr id="1135" name="组合 1134">
            <a:extLst>
              <a:ext uri="{FF2B5EF4-FFF2-40B4-BE49-F238E27FC236}">
                <a16:creationId xmlns:a16="http://schemas.microsoft.com/office/drawing/2014/main" id="{16F0BA76-2395-2521-0F78-405A936EC7B5}"/>
              </a:ext>
            </a:extLst>
          </p:cNvPr>
          <p:cNvGrpSpPr/>
          <p:nvPr/>
        </p:nvGrpSpPr>
        <p:grpSpPr>
          <a:xfrm>
            <a:off x="6238951" y="1785743"/>
            <a:ext cx="3412060" cy="2230562"/>
            <a:chOff x="6809404" y="1997984"/>
            <a:chExt cx="3412060" cy="2230562"/>
          </a:xfrm>
        </p:grpSpPr>
        <p:pic>
          <p:nvPicPr>
            <p:cNvPr id="92" name="图片 91">
              <a:extLst>
                <a:ext uri="{FF2B5EF4-FFF2-40B4-BE49-F238E27FC236}">
                  <a16:creationId xmlns:a16="http://schemas.microsoft.com/office/drawing/2014/main" id="{D5A1CF60-33F9-448D-26F3-068528050D4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26383" y="1997984"/>
              <a:ext cx="2439574" cy="1899254"/>
            </a:xfrm>
            <a:prstGeom prst="rect">
              <a:avLst/>
            </a:prstGeom>
          </p:spPr>
        </p:pic>
        <p:sp>
          <p:nvSpPr>
            <p:cNvPr id="156" name="文本框 155">
              <a:extLst>
                <a:ext uri="{FF2B5EF4-FFF2-40B4-BE49-F238E27FC236}">
                  <a16:creationId xmlns:a16="http://schemas.microsoft.com/office/drawing/2014/main" id="{B08C7D30-CA3E-19E4-6F8A-5BDE5C0E3C1C}"/>
                </a:ext>
              </a:extLst>
            </p:cNvPr>
            <p:cNvSpPr txBox="1"/>
            <p:nvPr/>
          </p:nvSpPr>
          <p:spPr>
            <a:xfrm>
              <a:off x="6809404" y="2789001"/>
              <a:ext cx="14307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High-energy collimator</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7" name="文本框 156">
              <a:extLst>
                <a:ext uri="{FF2B5EF4-FFF2-40B4-BE49-F238E27FC236}">
                  <a16:creationId xmlns:a16="http://schemas.microsoft.com/office/drawing/2014/main" id="{F7EFD001-FA86-BFB3-2CE9-67FFE183E416}"/>
                </a:ext>
              </a:extLst>
            </p:cNvPr>
            <p:cNvSpPr txBox="1"/>
            <p:nvPr/>
          </p:nvSpPr>
          <p:spPr>
            <a:xfrm>
              <a:off x="7860750" y="2562965"/>
              <a:ext cx="5313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158" name="组合 157">
              <a:extLst>
                <a:ext uri="{FF2B5EF4-FFF2-40B4-BE49-F238E27FC236}">
                  <a16:creationId xmlns:a16="http://schemas.microsoft.com/office/drawing/2014/main" id="{EB7A3208-C654-FD8B-CD49-B150A040FABF}"/>
                </a:ext>
              </a:extLst>
            </p:cNvPr>
            <p:cNvGrpSpPr/>
            <p:nvPr/>
          </p:nvGrpSpPr>
          <p:grpSpPr>
            <a:xfrm rot="764004">
              <a:off x="8222701" y="2209581"/>
              <a:ext cx="117970" cy="1346012"/>
              <a:chOff x="1932987" y="4376358"/>
              <a:chExt cx="149090" cy="1850339"/>
            </a:xfrm>
            <a:solidFill>
              <a:srgbClr val="C55A11"/>
            </a:solidFill>
          </p:grpSpPr>
          <p:grpSp>
            <p:nvGrpSpPr>
              <p:cNvPr id="159" name="组合 158">
                <a:extLst>
                  <a:ext uri="{FF2B5EF4-FFF2-40B4-BE49-F238E27FC236}">
                    <a16:creationId xmlns:a16="http://schemas.microsoft.com/office/drawing/2014/main" id="{577E5DBA-B104-7AE2-A629-C99BC5DFD7CC}"/>
                  </a:ext>
                </a:extLst>
              </p:cNvPr>
              <p:cNvGrpSpPr/>
              <p:nvPr/>
            </p:nvGrpSpPr>
            <p:grpSpPr>
              <a:xfrm rot="10487432" flipH="1">
                <a:off x="2027776" y="5349378"/>
                <a:ext cx="54301" cy="877319"/>
                <a:chOff x="1463591" y="3006406"/>
                <a:chExt cx="77145" cy="2219936"/>
              </a:xfrm>
              <a:grpFill/>
            </p:grpSpPr>
            <p:cxnSp>
              <p:nvCxnSpPr>
                <p:cNvPr id="204" name="连接符: 曲线 203">
                  <a:extLst>
                    <a:ext uri="{FF2B5EF4-FFF2-40B4-BE49-F238E27FC236}">
                      <a16:creationId xmlns:a16="http://schemas.microsoft.com/office/drawing/2014/main" id="{6D2774F2-B979-788C-BEC8-29014DCB6D84}"/>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5" name="连接符: 曲线 204">
                  <a:extLst>
                    <a:ext uri="{FF2B5EF4-FFF2-40B4-BE49-F238E27FC236}">
                      <a16:creationId xmlns:a16="http://schemas.microsoft.com/office/drawing/2014/main" id="{F59C3D5D-4240-8AD8-0450-9E8C85FF4072}"/>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6" name="连接符: 曲线 205">
                  <a:extLst>
                    <a:ext uri="{FF2B5EF4-FFF2-40B4-BE49-F238E27FC236}">
                      <a16:creationId xmlns:a16="http://schemas.microsoft.com/office/drawing/2014/main" id="{66A171FB-2777-8D0F-79B7-09A04EF91B23}"/>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7" name="连接符: 曲线 206">
                  <a:extLst>
                    <a:ext uri="{FF2B5EF4-FFF2-40B4-BE49-F238E27FC236}">
                      <a16:creationId xmlns:a16="http://schemas.microsoft.com/office/drawing/2014/main" id="{A33A806A-88E4-7D3C-F394-99178905EE35}"/>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8" name="连接符: 曲线 207">
                  <a:extLst>
                    <a:ext uri="{FF2B5EF4-FFF2-40B4-BE49-F238E27FC236}">
                      <a16:creationId xmlns:a16="http://schemas.microsoft.com/office/drawing/2014/main" id="{A4B0606F-4666-B575-01BC-368C35E73C7C}"/>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9" name="连接符: 曲线 208">
                  <a:extLst>
                    <a:ext uri="{FF2B5EF4-FFF2-40B4-BE49-F238E27FC236}">
                      <a16:creationId xmlns:a16="http://schemas.microsoft.com/office/drawing/2014/main" id="{B765DA90-02C9-E53B-BEA3-1B961912D649}"/>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0" name="连接符: 曲线 209">
                  <a:extLst>
                    <a:ext uri="{FF2B5EF4-FFF2-40B4-BE49-F238E27FC236}">
                      <a16:creationId xmlns:a16="http://schemas.microsoft.com/office/drawing/2014/main" id="{FEEB2ED1-6323-F9EB-A552-7FAD2C2114CF}"/>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1" name="连接符: 曲线 210">
                  <a:extLst>
                    <a:ext uri="{FF2B5EF4-FFF2-40B4-BE49-F238E27FC236}">
                      <a16:creationId xmlns:a16="http://schemas.microsoft.com/office/drawing/2014/main" id="{604FA4BB-6CFB-B397-241A-491002600E7A}"/>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2" name="连接符: 曲线 211">
                  <a:extLst>
                    <a:ext uri="{FF2B5EF4-FFF2-40B4-BE49-F238E27FC236}">
                      <a16:creationId xmlns:a16="http://schemas.microsoft.com/office/drawing/2014/main" id="{CA9685A7-DFBE-DAD8-8494-19ADED855A1D}"/>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3" name="连接符: 曲线 212">
                  <a:extLst>
                    <a:ext uri="{FF2B5EF4-FFF2-40B4-BE49-F238E27FC236}">
                      <a16:creationId xmlns:a16="http://schemas.microsoft.com/office/drawing/2014/main" id="{C62E0A3D-EC84-07C1-33BA-FCCDE42154BD}"/>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4" name="连接符: 曲线 213">
                  <a:extLst>
                    <a:ext uri="{FF2B5EF4-FFF2-40B4-BE49-F238E27FC236}">
                      <a16:creationId xmlns:a16="http://schemas.microsoft.com/office/drawing/2014/main" id="{26F479D6-9865-E805-BCAD-E75BC36D7141}"/>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5" name="连接符: 曲线 214">
                  <a:extLst>
                    <a:ext uri="{FF2B5EF4-FFF2-40B4-BE49-F238E27FC236}">
                      <a16:creationId xmlns:a16="http://schemas.microsoft.com/office/drawing/2014/main" id="{6E991F84-EA53-CC9B-6F3C-CC3B393ABEF7}"/>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6" name="连接符: 曲线 215">
                  <a:extLst>
                    <a:ext uri="{FF2B5EF4-FFF2-40B4-BE49-F238E27FC236}">
                      <a16:creationId xmlns:a16="http://schemas.microsoft.com/office/drawing/2014/main" id="{08B464AA-DE5F-44AC-6CC8-6AEF9E1CBE4B}"/>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7" name="连接符: 曲线 216">
                  <a:extLst>
                    <a:ext uri="{FF2B5EF4-FFF2-40B4-BE49-F238E27FC236}">
                      <a16:creationId xmlns:a16="http://schemas.microsoft.com/office/drawing/2014/main" id="{01437189-D631-2981-7E5D-15DCC7846342}"/>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8" name="连接符: 曲线 217">
                  <a:extLst>
                    <a:ext uri="{FF2B5EF4-FFF2-40B4-BE49-F238E27FC236}">
                      <a16:creationId xmlns:a16="http://schemas.microsoft.com/office/drawing/2014/main" id="{39F0DBD7-3EC9-37A2-7043-5F577FCE60D2}"/>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19" name="连接符: 曲线 218">
                  <a:extLst>
                    <a:ext uri="{FF2B5EF4-FFF2-40B4-BE49-F238E27FC236}">
                      <a16:creationId xmlns:a16="http://schemas.microsoft.com/office/drawing/2014/main" id="{E75F78F9-D407-5619-B25D-F58E9308F239}"/>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0" name="连接符: 曲线 219">
                  <a:extLst>
                    <a:ext uri="{FF2B5EF4-FFF2-40B4-BE49-F238E27FC236}">
                      <a16:creationId xmlns:a16="http://schemas.microsoft.com/office/drawing/2014/main" id="{43A465C3-6CA6-3D4A-37BC-966EC0E3F4CC}"/>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1" name="连接符: 曲线 220">
                  <a:extLst>
                    <a:ext uri="{FF2B5EF4-FFF2-40B4-BE49-F238E27FC236}">
                      <a16:creationId xmlns:a16="http://schemas.microsoft.com/office/drawing/2014/main" id="{063DE484-744F-FDFC-EB0F-67EBBBED5F51}"/>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2" name="连接符: 曲线 221">
                  <a:extLst>
                    <a:ext uri="{FF2B5EF4-FFF2-40B4-BE49-F238E27FC236}">
                      <a16:creationId xmlns:a16="http://schemas.microsoft.com/office/drawing/2014/main" id="{4B3E14EA-1021-8093-5A78-7A3289CAE1CF}"/>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3" name="连接符: 曲线 222">
                  <a:extLst>
                    <a:ext uri="{FF2B5EF4-FFF2-40B4-BE49-F238E27FC236}">
                      <a16:creationId xmlns:a16="http://schemas.microsoft.com/office/drawing/2014/main" id="{51304CB6-CB6C-4F99-CB3E-36A498FF1B2E}"/>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4" name="连接符: 曲线 223">
                  <a:extLst>
                    <a:ext uri="{FF2B5EF4-FFF2-40B4-BE49-F238E27FC236}">
                      <a16:creationId xmlns:a16="http://schemas.microsoft.com/office/drawing/2014/main" id="{9768BB59-6D6F-85B7-78EC-59F514CBDB1B}"/>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5" name="连接符: 曲线 224">
                  <a:extLst>
                    <a:ext uri="{FF2B5EF4-FFF2-40B4-BE49-F238E27FC236}">
                      <a16:creationId xmlns:a16="http://schemas.microsoft.com/office/drawing/2014/main" id="{31FBCD46-8EF1-D02E-01D6-9E77B1F77B5E}"/>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6" name="连接符: 曲线 225">
                  <a:extLst>
                    <a:ext uri="{FF2B5EF4-FFF2-40B4-BE49-F238E27FC236}">
                      <a16:creationId xmlns:a16="http://schemas.microsoft.com/office/drawing/2014/main" id="{D7CCAD5C-E0D7-BD43-979F-1C1D845EB0A6}"/>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7" name="连接符: 曲线 226">
                  <a:extLst>
                    <a:ext uri="{FF2B5EF4-FFF2-40B4-BE49-F238E27FC236}">
                      <a16:creationId xmlns:a16="http://schemas.microsoft.com/office/drawing/2014/main" id="{3C4DB9F3-E589-A7E2-CB0B-FAAA2571B563}"/>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8" name="连接符: 曲线 227">
                  <a:extLst>
                    <a:ext uri="{FF2B5EF4-FFF2-40B4-BE49-F238E27FC236}">
                      <a16:creationId xmlns:a16="http://schemas.microsoft.com/office/drawing/2014/main" id="{19BF9954-8C62-1B44-D26E-63CFD11E3B94}"/>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29" name="连接符: 曲线 228">
                  <a:extLst>
                    <a:ext uri="{FF2B5EF4-FFF2-40B4-BE49-F238E27FC236}">
                      <a16:creationId xmlns:a16="http://schemas.microsoft.com/office/drawing/2014/main" id="{ED91DCAF-B039-EA65-AFE9-2D69CA5C379B}"/>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0" name="连接符: 曲线 229">
                  <a:extLst>
                    <a:ext uri="{FF2B5EF4-FFF2-40B4-BE49-F238E27FC236}">
                      <a16:creationId xmlns:a16="http://schemas.microsoft.com/office/drawing/2014/main" id="{529368B1-DCC5-7B76-5CAF-718603FB9E12}"/>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1" name="连接符: 曲线 230">
                  <a:extLst>
                    <a:ext uri="{FF2B5EF4-FFF2-40B4-BE49-F238E27FC236}">
                      <a16:creationId xmlns:a16="http://schemas.microsoft.com/office/drawing/2014/main" id="{D59368DB-9FCE-8708-6785-5C5CA8152435}"/>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2" name="连接符: 曲线 231">
                  <a:extLst>
                    <a:ext uri="{FF2B5EF4-FFF2-40B4-BE49-F238E27FC236}">
                      <a16:creationId xmlns:a16="http://schemas.microsoft.com/office/drawing/2014/main" id="{76D3CCF1-616C-59F5-1AC0-82AA0BF5274A}"/>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3" name="连接符: 曲线 232">
                  <a:extLst>
                    <a:ext uri="{FF2B5EF4-FFF2-40B4-BE49-F238E27FC236}">
                      <a16:creationId xmlns:a16="http://schemas.microsoft.com/office/drawing/2014/main" id="{7C18D47E-E2DC-8471-488D-AE9EF639F5CF}"/>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4" name="连接符: 曲线 233">
                  <a:extLst>
                    <a:ext uri="{FF2B5EF4-FFF2-40B4-BE49-F238E27FC236}">
                      <a16:creationId xmlns:a16="http://schemas.microsoft.com/office/drawing/2014/main" id="{992C2D77-003E-0347-B9E8-9FFB55D6FAB6}"/>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5" name="连接符: 曲线 234">
                  <a:extLst>
                    <a:ext uri="{FF2B5EF4-FFF2-40B4-BE49-F238E27FC236}">
                      <a16:creationId xmlns:a16="http://schemas.microsoft.com/office/drawing/2014/main" id="{37A37E6E-BDAE-E0E3-E275-0A33EE64D687}"/>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6" name="连接符: 曲线 235">
                  <a:extLst>
                    <a:ext uri="{FF2B5EF4-FFF2-40B4-BE49-F238E27FC236}">
                      <a16:creationId xmlns:a16="http://schemas.microsoft.com/office/drawing/2014/main" id="{6012512B-F9EE-83B6-B0FB-E82438AB53CC}"/>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7" name="连接符: 曲线 236">
                  <a:extLst>
                    <a:ext uri="{FF2B5EF4-FFF2-40B4-BE49-F238E27FC236}">
                      <a16:creationId xmlns:a16="http://schemas.microsoft.com/office/drawing/2014/main" id="{087AA3E0-B395-26D0-E067-7EB1829A1F16}"/>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8" name="连接符: 曲线 237">
                  <a:extLst>
                    <a:ext uri="{FF2B5EF4-FFF2-40B4-BE49-F238E27FC236}">
                      <a16:creationId xmlns:a16="http://schemas.microsoft.com/office/drawing/2014/main" id="{FEA6DA60-D140-EF9E-C8BE-66DF52198FAB}"/>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39" name="连接符: 曲线 238">
                  <a:extLst>
                    <a:ext uri="{FF2B5EF4-FFF2-40B4-BE49-F238E27FC236}">
                      <a16:creationId xmlns:a16="http://schemas.microsoft.com/office/drawing/2014/main" id="{6CF4640C-7A16-A1AA-CA3B-688D0F8BD350}"/>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0" name="连接符: 曲线 239">
                  <a:extLst>
                    <a:ext uri="{FF2B5EF4-FFF2-40B4-BE49-F238E27FC236}">
                      <a16:creationId xmlns:a16="http://schemas.microsoft.com/office/drawing/2014/main" id="{78D91BA2-D286-2EA3-7FAA-3AD088AEB3CC}"/>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1" name="连接符: 曲线 240">
                  <a:extLst>
                    <a:ext uri="{FF2B5EF4-FFF2-40B4-BE49-F238E27FC236}">
                      <a16:creationId xmlns:a16="http://schemas.microsoft.com/office/drawing/2014/main" id="{12AAE373-40CA-726C-1B3A-4C4D1E941DE4}"/>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2" name="连接符: 曲线 241">
                  <a:extLst>
                    <a:ext uri="{FF2B5EF4-FFF2-40B4-BE49-F238E27FC236}">
                      <a16:creationId xmlns:a16="http://schemas.microsoft.com/office/drawing/2014/main" id="{EFFB52F0-14A7-81A4-C780-F62BA44F036D}"/>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3" name="连接符: 曲线 242">
                  <a:extLst>
                    <a:ext uri="{FF2B5EF4-FFF2-40B4-BE49-F238E27FC236}">
                      <a16:creationId xmlns:a16="http://schemas.microsoft.com/office/drawing/2014/main" id="{412B7835-BCD6-846A-7EF6-5632967E4562}"/>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4" name="连接符: 曲线 243">
                  <a:extLst>
                    <a:ext uri="{FF2B5EF4-FFF2-40B4-BE49-F238E27FC236}">
                      <a16:creationId xmlns:a16="http://schemas.microsoft.com/office/drawing/2014/main" id="{A3B31B84-ECDB-55A7-B89E-7943B90C18C5}"/>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45" name="连接符: 曲线 244">
                  <a:extLst>
                    <a:ext uri="{FF2B5EF4-FFF2-40B4-BE49-F238E27FC236}">
                      <a16:creationId xmlns:a16="http://schemas.microsoft.com/office/drawing/2014/main" id="{65A2EFE4-60AE-97FA-FA05-B6227EFC5FA5}"/>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246" name="等腰三角形 245">
                  <a:extLst>
                    <a:ext uri="{FF2B5EF4-FFF2-40B4-BE49-F238E27FC236}">
                      <a16:creationId xmlns:a16="http://schemas.microsoft.com/office/drawing/2014/main" id="{68E992FC-FCF0-B66E-66A8-0CCB4B86098D}"/>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160" name="组合 159">
                <a:extLst>
                  <a:ext uri="{FF2B5EF4-FFF2-40B4-BE49-F238E27FC236}">
                    <a16:creationId xmlns:a16="http://schemas.microsoft.com/office/drawing/2014/main" id="{1D775612-B9BE-1FB5-92D3-BEF3987F8F15}"/>
                  </a:ext>
                </a:extLst>
              </p:cNvPr>
              <p:cNvGrpSpPr/>
              <p:nvPr/>
            </p:nvGrpSpPr>
            <p:grpSpPr>
              <a:xfrm rot="21233118" flipH="1">
                <a:off x="1932987" y="4376358"/>
                <a:ext cx="45719" cy="1040204"/>
                <a:chOff x="1463591" y="3006406"/>
                <a:chExt cx="77145" cy="2219936"/>
              </a:xfrm>
              <a:grpFill/>
            </p:grpSpPr>
            <p:cxnSp>
              <p:nvCxnSpPr>
                <p:cNvPr id="161" name="连接符: 曲线 160">
                  <a:extLst>
                    <a:ext uri="{FF2B5EF4-FFF2-40B4-BE49-F238E27FC236}">
                      <a16:creationId xmlns:a16="http://schemas.microsoft.com/office/drawing/2014/main" id="{7C72D8B9-4EF1-EEA6-163A-CE1873B6C991}"/>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2" name="连接符: 曲线 161">
                  <a:extLst>
                    <a:ext uri="{FF2B5EF4-FFF2-40B4-BE49-F238E27FC236}">
                      <a16:creationId xmlns:a16="http://schemas.microsoft.com/office/drawing/2014/main" id="{1DE299F4-4F88-9EEE-B436-B0AE22EBD5E0}"/>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3" name="连接符: 曲线 162">
                  <a:extLst>
                    <a:ext uri="{FF2B5EF4-FFF2-40B4-BE49-F238E27FC236}">
                      <a16:creationId xmlns:a16="http://schemas.microsoft.com/office/drawing/2014/main" id="{836AEED5-2019-2FD0-8234-C4FCFA34FD32}"/>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4" name="连接符: 曲线 163">
                  <a:extLst>
                    <a:ext uri="{FF2B5EF4-FFF2-40B4-BE49-F238E27FC236}">
                      <a16:creationId xmlns:a16="http://schemas.microsoft.com/office/drawing/2014/main" id="{B43A48CC-80CE-1E8D-EE89-BC50B654D7E6}"/>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5" name="连接符: 曲线 164">
                  <a:extLst>
                    <a:ext uri="{FF2B5EF4-FFF2-40B4-BE49-F238E27FC236}">
                      <a16:creationId xmlns:a16="http://schemas.microsoft.com/office/drawing/2014/main" id="{BFB8D040-793E-4781-3C08-FBF999A88329}"/>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6" name="连接符: 曲线 165">
                  <a:extLst>
                    <a:ext uri="{FF2B5EF4-FFF2-40B4-BE49-F238E27FC236}">
                      <a16:creationId xmlns:a16="http://schemas.microsoft.com/office/drawing/2014/main" id="{3D6CE6B7-65EA-E663-1DF5-C03DB860E838}"/>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7" name="连接符: 曲线 166">
                  <a:extLst>
                    <a:ext uri="{FF2B5EF4-FFF2-40B4-BE49-F238E27FC236}">
                      <a16:creationId xmlns:a16="http://schemas.microsoft.com/office/drawing/2014/main" id="{F7DD4DAE-F08B-C4D2-6A6F-39049B89206D}"/>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8" name="连接符: 曲线 167">
                  <a:extLst>
                    <a:ext uri="{FF2B5EF4-FFF2-40B4-BE49-F238E27FC236}">
                      <a16:creationId xmlns:a16="http://schemas.microsoft.com/office/drawing/2014/main" id="{2ADCCE7E-5FD7-4AFA-B06B-B5DE0844A91D}"/>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69" name="连接符: 曲线 168">
                  <a:extLst>
                    <a:ext uri="{FF2B5EF4-FFF2-40B4-BE49-F238E27FC236}">
                      <a16:creationId xmlns:a16="http://schemas.microsoft.com/office/drawing/2014/main" id="{A4A6A2D6-B9B5-9185-9A85-8338A3C2B189}"/>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0" name="连接符: 曲线 169">
                  <a:extLst>
                    <a:ext uri="{FF2B5EF4-FFF2-40B4-BE49-F238E27FC236}">
                      <a16:creationId xmlns:a16="http://schemas.microsoft.com/office/drawing/2014/main" id="{5CAFF926-F77D-EA7B-2719-140A5D729788}"/>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1" name="连接符: 曲线 170">
                  <a:extLst>
                    <a:ext uri="{FF2B5EF4-FFF2-40B4-BE49-F238E27FC236}">
                      <a16:creationId xmlns:a16="http://schemas.microsoft.com/office/drawing/2014/main" id="{62C393D1-EE18-AFE5-D483-5AA66E0B38DF}"/>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2" name="连接符: 曲线 171">
                  <a:extLst>
                    <a:ext uri="{FF2B5EF4-FFF2-40B4-BE49-F238E27FC236}">
                      <a16:creationId xmlns:a16="http://schemas.microsoft.com/office/drawing/2014/main" id="{B219CE80-3944-FB03-AE0E-0C22EC2A9105}"/>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3" name="连接符: 曲线 172">
                  <a:extLst>
                    <a:ext uri="{FF2B5EF4-FFF2-40B4-BE49-F238E27FC236}">
                      <a16:creationId xmlns:a16="http://schemas.microsoft.com/office/drawing/2014/main" id="{85FB26D9-FF88-33E0-2B24-D3E38B3C2CDC}"/>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4" name="连接符: 曲线 173">
                  <a:extLst>
                    <a:ext uri="{FF2B5EF4-FFF2-40B4-BE49-F238E27FC236}">
                      <a16:creationId xmlns:a16="http://schemas.microsoft.com/office/drawing/2014/main" id="{F943A23F-56A7-6ECF-A892-7527F3BADE16}"/>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5" name="连接符: 曲线 174">
                  <a:extLst>
                    <a:ext uri="{FF2B5EF4-FFF2-40B4-BE49-F238E27FC236}">
                      <a16:creationId xmlns:a16="http://schemas.microsoft.com/office/drawing/2014/main" id="{101F7B6B-0791-21CE-C3F6-85E9352B54CF}"/>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6" name="连接符: 曲线 175">
                  <a:extLst>
                    <a:ext uri="{FF2B5EF4-FFF2-40B4-BE49-F238E27FC236}">
                      <a16:creationId xmlns:a16="http://schemas.microsoft.com/office/drawing/2014/main" id="{88FBCD37-FFA7-E393-DD3B-7362F5E51417}"/>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7" name="连接符: 曲线 176">
                  <a:extLst>
                    <a:ext uri="{FF2B5EF4-FFF2-40B4-BE49-F238E27FC236}">
                      <a16:creationId xmlns:a16="http://schemas.microsoft.com/office/drawing/2014/main" id="{D9530297-86FF-5A7D-9E21-1FACAC0E6F1B}"/>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8" name="连接符: 曲线 177">
                  <a:extLst>
                    <a:ext uri="{FF2B5EF4-FFF2-40B4-BE49-F238E27FC236}">
                      <a16:creationId xmlns:a16="http://schemas.microsoft.com/office/drawing/2014/main" id="{59343D4B-1320-BFCF-872B-A69CD8E72438}"/>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79" name="连接符: 曲线 178">
                  <a:extLst>
                    <a:ext uri="{FF2B5EF4-FFF2-40B4-BE49-F238E27FC236}">
                      <a16:creationId xmlns:a16="http://schemas.microsoft.com/office/drawing/2014/main" id="{70EBD139-E8C2-24EA-FDB4-DDDE9EE286B9}"/>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0" name="连接符: 曲线 179">
                  <a:extLst>
                    <a:ext uri="{FF2B5EF4-FFF2-40B4-BE49-F238E27FC236}">
                      <a16:creationId xmlns:a16="http://schemas.microsoft.com/office/drawing/2014/main" id="{7724CA25-ACE8-0B84-8036-34D320EBC36B}"/>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1" name="连接符: 曲线 180">
                  <a:extLst>
                    <a:ext uri="{FF2B5EF4-FFF2-40B4-BE49-F238E27FC236}">
                      <a16:creationId xmlns:a16="http://schemas.microsoft.com/office/drawing/2014/main" id="{0104EB08-FBF6-086C-D9F7-D42BD80589BF}"/>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2" name="连接符: 曲线 181">
                  <a:extLst>
                    <a:ext uri="{FF2B5EF4-FFF2-40B4-BE49-F238E27FC236}">
                      <a16:creationId xmlns:a16="http://schemas.microsoft.com/office/drawing/2014/main" id="{F34AE0E1-FA47-E5BE-FCAD-9BBC63F71161}"/>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3" name="连接符: 曲线 182">
                  <a:extLst>
                    <a:ext uri="{FF2B5EF4-FFF2-40B4-BE49-F238E27FC236}">
                      <a16:creationId xmlns:a16="http://schemas.microsoft.com/office/drawing/2014/main" id="{98B27C1C-76C9-9DDA-002D-186E30B16D5E}"/>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4" name="连接符: 曲线 183">
                  <a:extLst>
                    <a:ext uri="{FF2B5EF4-FFF2-40B4-BE49-F238E27FC236}">
                      <a16:creationId xmlns:a16="http://schemas.microsoft.com/office/drawing/2014/main" id="{9328465C-3563-E17C-2EEE-C72DB7C5E364}"/>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5" name="连接符: 曲线 184">
                  <a:extLst>
                    <a:ext uri="{FF2B5EF4-FFF2-40B4-BE49-F238E27FC236}">
                      <a16:creationId xmlns:a16="http://schemas.microsoft.com/office/drawing/2014/main" id="{C3352180-C6A2-2E3C-CB12-E55049FCBD62}"/>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6" name="连接符: 曲线 185">
                  <a:extLst>
                    <a:ext uri="{FF2B5EF4-FFF2-40B4-BE49-F238E27FC236}">
                      <a16:creationId xmlns:a16="http://schemas.microsoft.com/office/drawing/2014/main" id="{A60ABED4-53B5-A281-4146-46F673112A2D}"/>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7" name="连接符: 曲线 186">
                  <a:extLst>
                    <a:ext uri="{FF2B5EF4-FFF2-40B4-BE49-F238E27FC236}">
                      <a16:creationId xmlns:a16="http://schemas.microsoft.com/office/drawing/2014/main" id="{D704CBD3-05A4-12A5-9CC2-C1D4DF760AEB}"/>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8" name="连接符: 曲线 187">
                  <a:extLst>
                    <a:ext uri="{FF2B5EF4-FFF2-40B4-BE49-F238E27FC236}">
                      <a16:creationId xmlns:a16="http://schemas.microsoft.com/office/drawing/2014/main" id="{51417B7C-2CFE-2796-2C16-2E922815C3AE}"/>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89" name="连接符: 曲线 188">
                  <a:extLst>
                    <a:ext uri="{FF2B5EF4-FFF2-40B4-BE49-F238E27FC236}">
                      <a16:creationId xmlns:a16="http://schemas.microsoft.com/office/drawing/2014/main" id="{54757174-BEF2-6A69-2792-66B0443B891E}"/>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0" name="连接符: 曲线 189">
                  <a:extLst>
                    <a:ext uri="{FF2B5EF4-FFF2-40B4-BE49-F238E27FC236}">
                      <a16:creationId xmlns:a16="http://schemas.microsoft.com/office/drawing/2014/main" id="{619553DF-D6E4-C35B-2725-05C7235DB4A6}"/>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1" name="连接符: 曲线 190">
                  <a:extLst>
                    <a:ext uri="{FF2B5EF4-FFF2-40B4-BE49-F238E27FC236}">
                      <a16:creationId xmlns:a16="http://schemas.microsoft.com/office/drawing/2014/main" id="{A3F785FB-5DC1-BE30-897A-D82D8ADBB1BF}"/>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2" name="连接符: 曲线 191">
                  <a:extLst>
                    <a:ext uri="{FF2B5EF4-FFF2-40B4-BE49-F238E27FC236}">
                      <a16:creationId xmlns:a16="http://schemas.microsoft.com/office/drawing/2014/main" id="{F5FFFC08-D4F6-10C7-2BDE-6154F8E595A6}"/>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3" name="连接符: 曲线 192">
                  <a:extLst>
                    <a:ext uri="{FF2B5EF4-FFF2-40B4-BE49-F238E27FC236}">
                      <a16:creationId xmlns:a16="http://schemas.microsoft.com/office/drawing/2014/main" id="{064138C2-2C1C-6873-3AF9-DF6A75FA2E15}"/>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4" name="连接符: 曲线 193">
                  <a:extLst>
                    <a:ext uri="{FF2B5EF4-FFF2-40B4-BE49-F238E27FC236}">
                      <a16:creationId xmlns:a16="http://schemas.microsoft.com/office/drawing/2014/main" id="{7A8DB197-29AA-54D2-BBB4-22F9C59ACA42}"/>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5" name="连接符: 曲线 194">
                  <a:extLst>
                    <a:ext uri="{FF2B5EF4-FFF2-40B4-BE49-F238E27FC236}">
                      <a16:creationId xmlns:a16="http://schemas.microsoft.com/office/drawing/2014/main" id="{7EE43F71-2AA5-8584-93F2-1CDED8B692BE}"/>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6" name="连接符: 曲线 195">
                  <a:extLst>
                    <a:ext uri="{FF2B5EF4-FFF2-40B4-BE49-F238E27FC236}">
                      <a16:creationId xmlns:a16="http://schemas.microsoft.com/office/drawing/2014/main" id="{DEB98220-6531-9387-7431-2254D9ACEB9C}"/>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7" name="连接符: 曲线 196">
                  <a:extLst>
                    <a:ext uri="{FF2B5EF4-FFF2-40B4-BE49-F238E27FC236}">
                      <a16:creationId xmlns:a16="http://schemas.microsoft.com/office/drawing/2014/main" id="{19CDCFE0-3DE6-49FD-38BD-C765129CC1DC}"/>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8" name="连接符: 曲线 197">
                  <a:extLst>
                    <a:ext uri="{FF2B5EF4-FFF2-40B4-BE49-F238E27FC236}">
                      <a16:creationId xmlns:a16="http://schemas.microsoft.com/office/drawing/2014/main" id="{873621CC-AD4E-82E3-B019-1EAA36230D25}"/>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199" name="连接符: 曲线 198">
                  <a:extLst>
                    <a:ext uri="{FF2B5EF4-FFF2-40B4-BE49-F238E27FC236}">
                      <a16:creationId xmlns:a16="http://schemas.microsoft.com/office/drawing/2014/main" id="{E7E388BA-D863-9939-5616-3E053C097557}"/>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0" name="连接符: 曲线 199">
                  <a:extLst>
                    <a:ext uri="{FF2B5EF4-FFF2-40B4-BE49-F238E27FC236}">
                      <a16:creationId xmlns:a16="http://schemas.microsoft.com/office/drawing/2014/main" id="{7E44A0E3-E1AE-2B3C-10DA-FEC8851B26C2}"/>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1" name="连接符: 曲线 200">
                  <a:extLst>
                    <a:ext uri="{FF2B5EF4-FFF2-40B4-BE49-F238E27FC236}">
                      <a16:creationId xmlns:a16="http://schemas.microsoft.com/office/drawing/2014/main" id="{25A2505D-8D3F-E933-3ED0-9C180752F453}"/>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02" name="连接符: 曲线 201">
                  <a:extLst>
                    <a:ext uri="{FF2B5EF4-FFF2-40B4-BE49-F238E27FC236}">
                      <a16:creationId xmlns:a16="http://schemas.microsoft.com/office/drawing/2014/main" id="{CBDDA1B6-C7FB-122C-25FD-126A2AE9A157}"/>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203" name="等腰三角形 202">
                  <a:extLst>
                    <a:ext uri="{FF2B5EF4-FFF2-40B4-BE49-F238E27FC236}">
                      <a16:creationId xmlns:a16="http://schemas.microsoft.com/office/drawing/2014/main" id="{A2D6F8C7-3824-4450-B1A5-E7CB224FB4D1}"/>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247" name="组合 246">
              <a:extLst>
                <a:ext uri="{FF2B5EF4-FFF2-40B4-BE49-F238E27FC236}">
                  <a16:creationId xmlns:a16="http://schemas.microsoft.com/office/drawing/2014/main" id="{E2944F5D-7FB2-CCC3-3BCA-AB637363D900}"/>
                </a:ext>
              </a:extLst>
            </p:cNvPr>
            <p:cNvGrpSpPr/>
            <p:nvPr/>
          </p:nvGrpSpPr>
          <p:grpSpPr>
            <a:xfrm>
              <a:off x="8164542" y="2884005"/>
              <a:ext cx="189813" cy="189215"/>
              <a:chOff x="2034001" y="1528910"/>
              <a:chExt cx="498056" cy="542836"/>
            </a:xfrm>
          </p:grpSpPr>
          <p:sp>
            <p:nvSpPr>
              <p:cNvPr id="248" name="椭圆 247">
                <a:extLst>
                  <a:ext uri="{FF2B5EF4-FFF2-40B4-BE49-F238E27FC236}">
                    <a16:creationId xmlns:a16="http://schemas.microsoft.com/office/drawing/2014/main" id="{F08E769D-2BDE-F9FD-4C2F-A44339F18C09}"/>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49" name="椭圆 248">
                <a:extLst>
                  <a:ext uri="{FF2B5EF4-FFF2-40B4-BE49-F238E27FC236}">
                    <a16:creationId xmlns:a16="http://schemas.microsoft.com/office/drawing/2014/main" id="{46478AC3-E4CF-DF46-7ABD-0EF8D6906A00}"/>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0" name="椭圆 249">
                <a:extLst>
                  <a:ext uri="{FF2B5EF4-FFF2-40B4-BE49-F238E27FC236}">
                    <a16:creationId xmlns:a16="http://schemas.microsoft.com/office/drawing/2014/main" id="{828E7FFC-F360-655F-96DC-DB2AF4FB4F2B}"/>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1" name="椭圆 250">
                <a:extLst>
                  <a:ext uri="{FF2B5EF4-FFF2-40B4-BE49-F238E27FC236}">
                    <a16:creationId xmlns:a16="http://schemas.microsoft.com/office/drawing/2014/main" id="{8CF4067A-EAA3-6302-C142-1EED8D9B0FE5}"/>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2" name="椭圆 251">
                <a:extLst>
                  <a:ext uri="{FF2B5EF4-FFF2-40B4-BE49-F238E27FC236}">
                    <a16:creationId xmlns:a16="http://schemas.microsoft.com/office/drawing/2014/main" id="{2C82C428-F951-43CB-FC67-DC465366BBE7}"/>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3" name="椭圆 252">
                <a:extLst>
                  <a:ext uri="{FF2B5EF4-FFF2-40B4-BE49-F238E27FC236}">
                    <a16:creationId xmlns:a16="http://schemas.microsoft.com/office/drawing/2014/main" id="{15B14A3E-94FA-567F-F6D2-699F70E26482}"/>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4" name="椭圆 253">
                <a:extLst>
                  <a:ext uri="{FF2B5EF4-FFF2-40B4-BE49-F238E27FC236}">
                    <a16:creationId xmlns:a16="http://schemas.microsoft.com/office/drawing/2014/main" id="{D3AC1B31-A8D8-9F52-11ED-F92D3FA59E08}"/>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5" name="椭圆 254">
                <a:extLst>
                  <a:ext uri="{FF2B5EF4-FFF2-40B4-BE49-F238E27FC236}">
                    <a16:creationId xmlns:a16="http://schemas.microsoft.com/office/drawing/2014/main" id="{8DD2A8A3-1464-5319-E4C3-8B5A8E8E1C3B}"/>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6" name="椭圆 255">
                <a:extLst>
                  <a:ext uri="{FF2B5EF4-FFF2-40B4-BE49-F238E27FC236}">
                    <a16:creationId xmlns:a16="http://schemas.microsoft.com/office/drawing/2014/main" id="{AE47736C-C4F8-FF4D-439B-29F98C8596FB}"/>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7" name="椭圆 256">
                <a:extLst>
                  <a:ext uri="{FF2B5EF4-FFF2-40B4-BE49-F238E27FC236}">
                    <a16:creationId xmlns:a16="http://schemas.microsoft.com/office/drawing/2014/main" id="{3C21B243-4347-58DD-974F-E3A34372BA65}"/>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8" name="椭圆 257">
                <a:extLst>
                  <a:ext uri="{FF2B5EF4-FFF2-40B4-BE49-F238E27FC236}">
                    <a16:creationId xmlns:a16="http://schemas.microsoft.com/office/drawing/2014/main" id="{C8FC5F32-B97D-74BF-5FC0-C56BBFFAF036}"/>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59" name="椭圆 258">
                <a:extLst>
                  <a:ext uri="{FF2B5EF4-FFF2-40B4-BE49-F238E27FC236}">
                    <a16:creationId xmlns:a16="http://schemas.microsoft.com/office/drawing/2014/main" id="{EFB201E4-56B6-EA03-A6D9-BB423C570F78}"/>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0" name="椭圆 259">
                <a:extLst>
                  <a:ext uri="{FF2B5EF4-FFF2-40B4-BE49-F238E27FC236}">
                    <a16:creationId xmlns:a16="http://schemas.microsoft.com/office/drawing/2014/main" id="{937DDD58-0347-EAA6-50CB-45C2056C3251}"/>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1" name="椭圆 260">
                <a:extLst>
                  <a:ext uri="{FF2B5EF4-FFF2-40B4-BE49-F238E27FC236}">
                    <a16:creationId xmlns:a16="http://schemas.microsoft.com/office/drawing/2014/main" id="{2BDA7FA1-9EB0-CF42-9AE0-D81A472395D7}"/>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2" name="椭圆 261">
                <a:extLst>
                  <a:ext uri="{FF2B5EF4-FFF2-40B4-BE49-F238E27FC236}">
                    <a16:creationId xmlns:a16="http://schemas.microsoft.com/office/drawing/2014/main" id="{64C30FF2-B5B6-298D-8213-518877115413}"/>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3" name="椭圆 262">
                <a:extLst>
                  <a:ext uri="{FF2B5EF4-FFF2-40B4-BE49-F238E27FC236}">
                    <a16:creationId xmlns:a16="http://schemas.microsoft.com/office/drawing/2014/main" id="{5C6D7E3E-2FDC-2DF8-B05E-FDA6F00711F1}"/>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4" name="椭圆 263">
                <a:extLst>
                  <a:ext uri="{FF2B5EF4-FFF2-40B4-BE49-F238E27FC236}">
                    <a16:creationId xmlns:a16="http://schemas.microsoft.com/office/drawing/2014/main" id="{B2A56C14-C8A9-C74D-5C5B-62043E3A6DA4}"/>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5" name="椭圆 264">
                <a:extLst>
                  <a:ext uri="{FF2B5EF4-FFF2-40B4-BE49-F238E27FC236}">
                    <a16:creationId xmlns:a16="http://schemas.microsoft.com/office/drawing/2014/main" id="{BE0479BA-8131-0063-6731-65E2AFDCB209}"/>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66" name="文本框 265">
              <a:extLst>
                <a:ext uri="{FF2B5EF4-FFF2-40B4-BE49-F238E27FC236}">
                  <a16:creationId xmlns:a16="http://schemas.microsoft.com/office/drawing/2014/main" id="{C8E6AC92-1206-183F-A425-0E0F0D62484F}"/>
                </a:ext>
              </a:extLst>
            </p:cNvPr>
            <p:cNvSpPr txBox="1"/>
            <p:nvPr/>
          </p:nvSpPr>
          <p:spPr>
            <a:xfrm>
              <a:off x="8392103" y="2015650"/>
              <a:ext cx="131556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6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7" name="爆炸形: 8 pt  266">
              <a:extLst>
                <a:ext uri="{FF2B5EF4-FFF2-40B4-BE49-F238E27FC236}">
                  <a16:creationId xmlns:a16="http://schemas.microsoft.com/office/drawing/2014/main" id="{CB5F63F8-D7BA-1526-97A4-00CE1937CB7A}"/>
                </a:ext>
              </a:extLst>
            </p:cNvPr>
            <p:cNvSpPr/>
            <p:nvPr/>
          </p:nvSpPr>
          <p:spPr>
            <a:xfrm>
              <a:off x="8254000" y="2187813"/>
              <a:ext cx="211233" cy="180267"/>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8" name="文本框 267">
              <a:extLst>
                <a:ext uri="{FF2B5EF4-FFF2-40B4-BE49-F238E27FC236}">
                  <a16:creationId xmlns:a16="http://schemas.microsoft.com/office/drawing/2014/main" id="{1F82AB93-1698-DA82-AF0B-C8D3B314CFF3}"/>
                </a:ext>
              </a:extLst>
            </p:cNvPr>
            <p:cNvSpPr txBox="1"/>
            <p:nvPr/>
          </p:nvSpPr>
          <p:spPr>
            <a:xfrm>
              <a:off x="7690403" y="3558684"/>
              <a:ext cx="131556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6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69" name="文本框 268">
              <a:extLst>
                <a:ext uri="{FF2B5EF4-FFF2-40B4-BE49-F238E27FC236}">
                  <a16:creationId xmlns:a16="http://schemas.microsoft.com/office/drawing/2014/main" id="{1C7F6527-0A09-DD7E-7284-DEA9A63D529E}"/>
                </a:ext>
              </a:extLst>
            </p:cNvPr>
            <p:cNvSpPr txBox="1"/>
            <p:nvPr/>
          </p:nvSpPr>
          <p:spPr>
            <a:xfrm>
              <a:off x="9246302" y="2816688"/>
              <a:ext cx="59610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124</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I</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70" name="组合 269">
              <a:extLst>
                <a:ext uri="{FF2B5EF4-FFF2-40B4-BE49-F238E27FC236}">
                  <a16:creationId xmlns:a16="http://schemas.microsoft.com/office/drawing/2014/main" id="{22CA95CE-EF33-E78A-7C3E-87335CFD4A3F}"/>
                </a:ext>
              </a:extLst>
            </p:cNvPr>
            <p:cNvGrpSpPr/>
            <p:nvPr/>
          </p:nvGrpSpPr>
          <p:grpSpPr>
            <a:xfrm rot="764004">
              <a:off x="9094287" y="2409379"/>
              <a:ext cx="118986" cy="1296173"/>
              <a:chOff x="1932987" y="4376358"/>
              <a:chExt cx="149090" cy="1850339"/>
            </a:xfrm>
            <a:solidFill>
              <a:srgbClr val="C55A11"/>
            </a:solidFill>
          </p:grpSpPr>
          <p:grpSp>
            <p:nvGrpSpPr>
              <p:cNvPr id="271" name="组合 270">
                <a:extLst>
                  <a:ext uri="{FF2B5EF4-FFF2-40B4-BE49-F238E27FC236}">
                    <a16:creationId xmlns:a16="http://schemas.microsoft.com/office/drawing/2014/main" id="{69CB3FB8-E9CF-84FB-A888-C4021015615B}"/>
                  </a:ext>
                </a:extLst>
              </p:cNvPr>
              <p:cNvGrpSpPr/>
              <p:nvPr/>
            </p:nvGrpSpPr>
            <p:grpSpPr>
              <a:xfrm rot="10487432" flipH="1">
                <a:off x="2027776" y="5349378"/>
                <a:ext cx="54301" cy="877319"/>
                <a:chOff x="1463591" y="3006406"/>
                <a:chExt cx="77145" cy="2219936"/>
              </a:xfrm>
              <a:grpFill/>
            </p:grpSpPr>
            <p:cxnSp>
              <p:nvCxnSpPr>
                <p:cNvPr id="316" name="连接符: 曲线 315">
                  <a:extLst>
                    <a:ext uri="{FF2B5EF4-FFF2-40B4-BE49-F238E27FC236}">
                      <a16:creationId xmlns:a16="http://schemas.microsoft.com/office/drawing/2014/main" id="{0C6924F5-52A0-5A3C-1F1A-8DC728C57EDD}"/>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7" name="连接符: 曲线 316">
                  <a:extLst>
                    <a:ext uri="{FF2B5EF4-FFF2-40B4-BE49-F238E27FC236}">
                      <a16:creationId xmlns:a16="http://schemas.microsoft.com/office/drawing/2014/main" id="{052B2D9E-509F-5A6D-CA3C-6AFE8DDE89E0}"/>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8" name="连接符: 曲线 317">
                  <a:extLst>
                    <a:ext uri="{FF2B5EF4-FFF2-40B4-BE49-F238E27FC236}">
                      <a16:creationId xmlns:a16="http://schemas.microsoft.com/office/drawing/2014/main" id="{550EF6D4-C628-8D79-C658-2EDAC8B722EB}"/>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9" name="连接符: 曲线 318">
                  <a:extLst>
                    <a:ext uri="{FF2B5EF4-FFF2-40B4-BE49-F238E27FC236}">
                      <a16:creationId xmlns:a16="http://schemas.microsoft.com/office/drawing/2014/main" id="{AFD3CFBA-3346-AFA8-F053-6FF390BE3090}"/>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0" name="连接符: 曲线 319">
                  <a:extLst>
                    <a:ext uri="{FF2B5EF4-FFF2-40B4-BE49-F238E27FC236}">
                      <a16:creationId xmlns:a16="http://schemas.microsoft.com/office/drawing/2014/main" id="{470C3F5D-1175-0F0D-4005-5059B9AA5E22}"/>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1" name="连接符: 曲线 320">
                  <a:extLst>
                    <a:ext uri="{FF2B5EF4-FFF2-40B4-BE49-F238E27FC236}">
                      <a16:creationId xmlns:a16="http://schemas.microsoft.com/office/drawing/2014/main" id="{3BD9C1F3-EFD2-D2B8-32F9-58636B75A818}"/>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2" name="连接符: 曲线 321">
                  <a:extLst>
                    <a:ext uri="{FF2B5EF4-FFF2-40B4-BE49-F238E27FC236}">
                      <a16:creationId xmlns:a16="http://schemas.microsoft.com/office/drawing/2014/main" id="{EA15F939-910A-75DB-BED9-9E6D0DCE8C79}"/>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3" name="连接符: 曲线 322">
                  <a:extLst>
                    <a:ext uri="{FF2B5EF4-FFF2-40B4-BE49-F238E27FC236}">
                      <a16:creationId xmlns:a16="http://schemas.microsoft.com/office/drawing/2014/main" id="{4B493F7B-F52F-D97A-D120-97D6AD31E4F0}"/>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4" name="连接符: 曲线 323">
                  <a:extLst>
                    <a:ext uri="{FF2B5EF4-FFF2-40B4-BE49-F238E27FC236}">
                      <a16:creationId xmlns:a16="http://schemas.microsoft.com/office/drawing/2014/main" id="{EC5F11CF-2AA3-D64A-7AE2-7CE4601BBC3E}"/>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5" name="连接符: 曲线 324">
                  <a:extLst>
                    <a:ext uri="{FF2B5EF4-FFF2-40B4-BE49-F238E27FC236}">
                      <a16:creationId xmlns:a16="http://schemas.microsoft.com/office/drawing/2014/main" id="{66E4FD99-F29B-13C1-7BF5-6C9E052E0BEF}"/>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6" name="连接符: 曲线 325">
                  <a:extLst>
                    <a:ext uri="{FF2B5EF4-FFF2-40B4-BE49-F238E27FC236}">
                      <a16:creationId xmlns:a16="http://schemas.microsoft.com/office/drawing/2014/main" id="{195AAD32-82A0-B3DF-C6C2-25DB031EEE37}"/>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7" name="连接符: 曲线 326">
                  <a:extLst>
                    <a:ext uri="{FF2B5EF4-FFF2-40B4-BE49-F238E27FC236}">
                      <a16:creationId xmlns:a16="http://schemas.microsoft.com/office/drawing/2014/main" id="{DBF3399C-F6BD-FD4B-3BAF-D996DA098E34}"/>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8" name="连接符: 曲线 327">
                  <a:extLst>
                    <a:ext uri="{FF2B5EF4-FFF2-40B4-BE49-F238E27FC236}">
                      <a16:creationId xmlns:a16="http://schemas.microsoft.com/office/drawing/2014/main" id="{2234961E-08EC-A43A-1AC2-99667C565121}"/>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29" name="连接符: 曲线 328">
                  <a:extLst>
                    <a:ext uri="{FF2B5EF4-FFF2-40B4-BE49-F238E27FC236}">
                      <a16:creationId xmlns:a16="http://schemas.microsoft.com/office/drawing/2014/main" id="{467B25D7-B344-6CCB-224A-0FC6501F82D8}"/>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0" name="连接符: 曲线 329">
                  <a:extLst>
                    <a:ext uri="{FF2B5EF4-FFF2-40B4-BE49-F238E27FC236}">
                      <a16:creationId xmlns:a16="http://schemas.microsoft.com/office/drawing/2014/main" id="{A207AE43-55C6-0190-0346-54FCD3FDE20C}"/>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1" name="连接符: 曲线 330">
                  <a:extLst>
                    <a:ext uri="{FF2B5EF4-FFF2-40B4-BE49-F238E27FC236}">
                      <a16:creationId xmlns:a16="http://schemas.microsoft.com/office/drawing/2014/main" id="{B1C185E1-8755-CCA8-4B33-2B5BA5198845}"/>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2" name="连接符: 曲线 331">
                  <a:extLst>
                    <a:ext uri="{FF2B5EF4-FFF2-40B4-BE49-F238E27FC236}">
                      <a16:creationId xmlns:a16="http://schemas.microsoft.com/office/drawing/2014/main" id="{CF3EA4A3-6EF6-CE66-D666-8509FBC7D6DE}"/>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3" name="连接符: 曲线 332">
                  <a:extLst>
                    <a:ext uri="{FF2B5EF4-FFF2-40B4-BE49-F238E27FC236}">
                      <a16:creationId xmlns:a16="http://schemas.microsoft.com/office/drawing/2014/main" id="{4EEAECBC-1E59-5B7A-F0E8-F4ABAE8856A1}"/>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4" name="连接符: 曲线 333">
                  <a:extLst>
                    <a:ext uri="{FF2B5EF4-FFF2-40B4-BE49-F238E27FC236}">
                      <a16:creationId xmlns:a16="http://schemas.microsoft.com/office/drawing/2014/main" id="{2E391148-F89F-AE77-4CBA-91A549CFD4C3}"/>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5" name="连接符: 曲线 334">
                  <a:extLst>
                    <a:ext uri="{FF2B5EF4-FFF2-40B4-BE49-F238E27FC236}">
                      <a16:creationId xmlns:a16="http://schemas.microsoft.com/office/drawing/2014/main" id="{27151076-892D-7A99-BCDF-E023C44B200C}"/>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6" name="连接符: 曲线 335">
                  <a:extLst>
                    <a:ext uri="{FF2B5EF4-FFF2-40B4-BE49-F238E27FC236}">
                      <a16:creationId xmlns:a16="http://schemas.microsoft.com/office/drawing/2014/main" id="{148BDCC5-CE59-F8C6-1A58-72E5DAD16349}"/>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7" name="连接符: 曲线 336">
                  <a:extLst>
                    <a:ext uri="{FF2B5EF4-FFF2-40B4-BE49-F238E27FC236}">
                      <a16:creationId xmlns:a16="http://schemas.microsoft.com/office/drawing/2014/main" id="{0E31A5C8-B9F0-2BD1-A713-622482878200}"/>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8" name="连接符: 曲线 337">
                  <a:extLst>
                    <a:ext uri="{FF2B5EF4-FFF2-40B4-BE49-F238E27FC236}">
                      <a16:creationId xmlns:a16="http://schemas.microsoft.com/office/drawing/2014/main" id="{323AFD58-5559-009B-C860-48D1F0D9F709}"/>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39" name="连接符: 曲线 338">
                  <a:extLst>
                    <a:ext uri="{FF2B5EF4-FFF2-40B4-BE49-F238E27FC236}">
                      <a16:creationId xmlns:a16="http://schemas.microsoft.com/office/drawing/2014/main" id="{90352EDA-6527-64AC-1F82-9A31866FA22A}"/>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0" name="连接符: 曲线 339">
                  <a:extLst>
                    <a:ext uri="{FF2B5EF4-FFF2-40B4-BE49-F238E27FC236}">
                      <a16:creationId xmlns:a16="http://schemas.microsoft.com/office/drawing/2014/main" id="{108D7FEA-6DD2-A41F-3FC6-BF858D522F0B}"/>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1" name="连接符: 曲线 340">
                  <a:extLst>
                    <a:ext uri="{FF2B5EF4-FFF2-40B4-BE49-F238E27FC236}">
                      <a16:creationId xmlns:a16="http://schemas.microsoft.com/office/drawing/2014/main" id="{D171FA8E-7194-E4D5-2805-AF0AE327EC12}"/>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2" name="连接符: 曲线 341">
                  <a:extLst>
                    <a:ext uri="{FF2B5EF4-FFF2-40B4-BE49-F238E27FC236}">
                      <a16:creationId xmlns:a16="http://schemas.microsoft.com/office/drawing/2014/main" id="{A568BD0A-687D-74E7-BF17-CAFE306693B2}"/>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3" name="连接符: 曲线 342">
                  <a:extLst>
                    <a:ext uri="{FF2B5EF4-FFF2-40B4-BE49-F238E27FC236}">
                      <a16:creationId xmlns:a16="http://schemas.microsoft.com/office/drawing/2014/main" id="{CF6E96F7-1E1B-61D0-1050-322265C82AC6}"/>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4" name="连接符: 曲线 343">
                  <a:extLst>
                    <a:ext uri="{FF2B5EF4-FFF2-40B4-BE49-F238E27FC236}">
                      <a16:creationId xmlns:a16="http://schemas.microsoft.com/office/drawing/2014/main" id="{B1CFF0C1-1052-163E-E3EE-B9B386126BAC}"/>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5" name="连接符: 曲线 344">
                  <a:extLst>
                    <a:ext uri="{FF2B5EF4-FFF2-40B4-BE49-F238E27FC236}">
                      <a16:creationId xmlns:a16="http://schemas.microsoft.com/office/drawing/2014/main" id="{538737C3-BB93-9FF3-EEB5-DC9CBA5AC6AC}"/>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6" name="连接符: 曲线 345">
                  <a:extLst>
                    <a:ext uri="{FF2B5EF4-FFF2-40B4-BE49-F238E27FC236}">
                      <a16:creationId xmlns:a16="http://schemas.microsoft.com/office/drawing/2014/main" id="{CF8C54B9-D826-8AF5-6B09-1F4673082A91}"/>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7" name="连接符: 曲线 346">
                  <a:extLst>
                    <a:ext uri="{FF2B5EF4-FFF2-40B4-BE49-F238E27FC236}">
                      <a16:creationId xmlns:a16="http://schemas.microsoft.com/office/drawing/2014/main" id="{1041D3F6-359F-BA77-EB7F-B486F466E6A0}"/>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8" name="连接符: 曲线 347">
                  <a:extLst>
                    <a:ext uri="{FF2B5EF4-FFF2-40B4-BE49-F238E27FC236}">
                      <a16:creationId xmlns:a16="http://schemas.microsoft.com/office/drawing/2014/main" id="{26F5EE14-3B8B-9721-3E2F-C3B8D995C2CC}"/>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49" name="连接符: 曲线 348">
                  <a:extLst>
                    <a:ext uri="{FF2B5EF4-FFF2-40B4-BE49-F238E27FC236}">
                      <a16:creationId xmlns:a16="http://schemas.microsoft.com/office/drawing/2014/main" id="{D2656234-E578-966E-09D6-82B833789B6A}"/>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0" name="连接符: 曲线 349">
                  <a:extLst>
                    <a:ext uri="{FF2B5EF4-FFF2-40B4-BE49-F238E27FC236}">
                      <a16:creationId xmlns:a16="http://schemas.microsoft.com/office/drawing/2014/main" id="{610838A2-23DE-79C6-7CDE-E837FED1FAF4}"/>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1" name="连接符: 曲线 350">
                  <a:extLst>
                    <a:ext uri="{FF2B5EF4-FFF2-40B4-BE49-F238E27FC236}">
                      <a16:creationId xmlns:a16="http://schemas.microsoft.com/office/drawing/2014/main" id="{BDDFD2B9-322E-992D-D048-8515E118CEE9}"/>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2" name="连接符: 曲线 351">
                  <a:extLst>
                    <a:ext uri="{FF2B5EF4-FFF2-40B4-BE49-F238E27FC236}">
                      <a16:creationId xmlns:a16="http://schemas.microsoft.com/office/drawing/2014/main" id="{372F7C65-2A6E-AE1D-F616-3B1EF5909EF5}"/>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3" name="连接符: 曲线 352">
                  <a:extLst>
                    <a:ext uri="{FF2B5EF4-FFF2-40B4-BE49-F238E27FC236}">
                      <a16:creationId xmlns:a16="http://schemas.microsoft.com/office/drawing/2014/main" id="{FA3C1015-4A33-121F-D149-4F1C1E4E5120}"/>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4" name="连接符: 曲线 353">
                  <a:extLst>
                    <a:ext uri="{FF2B5EF4-FFF2-40B4-BE49-F238E27FC236}">
                      <a16:creationId xmlns:a16="http://schemas.microsoft.com/office/drawing/2014/main" id="{4FADC434-F860-4A6E-3EBF-DA2F7CBFE381}"/>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5" name="连接符: 曲线 354">
                  <a:extLst>
                    <a:ext uri="{FF2B5EF4-FFF2-40B4-BE49-F238E27FC236}">
                      <a16:creationId xmlns:a16="http://schemas.microsoft.com/office/drawing/2014/main" id="{12479C28-DAF6-913E-C5B6-A8EC47141390}"/>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6" name="连接符: 曲线 355">
                  <a:extLst>
                    <a:ext uri="{FF2B5EF4-FFF2-40B4-BE49-F238E27FC236}">
                      <a16:creationId xmlns:a16="http://schemas.microsoft.com/office/drawing/2014/main" id="{8EA4C7AB-3CEC-41E0-F75E-8C3870C04EA0}"/>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57" name="连接符: 曲线 356">
                  <a:extLst>
                    <a:ext uri="{FF2B5EF4-FFF2-40B4-BE49-F238E27FC236}">
                      <a16:creationId xmlns:a16="http://schemas.microsoft.com/office/drawing/2014/main" id="{1E6D6D28-FE3F-429B-67C6-3E628D658537}"/>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358" name="等腰三角形 357">
                  <a:extLst>
                    <a:ext uri="{FF2B5EF4-FFF2-40B4-BE49-F238E27FC236}">
                      <a16:creationId xmlns:a16="http://schemas.microsoft.com/office/drawing/2014/main" id="{5215E035-8D51-2207-3FBC-32726129A72D}"/>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272" name="组合 271">
                <a:extLst>
                  <a:ext uri="{FF2B5EF4-FFF2-40B4-BE49-F238E27FC236}">
                    <a16:creationId xmlns:a16="http://schemas.microsoft.com/office/drawing/2014/main" id="{F88E9924-DB37-6796-8A0B-06D9FCE6BE12}"/>
                  </a:ext>
                </a:extLst>
              </p:cNvPr>
              <p:cNvGrpSpPr/>
              <p:nvPr/>
            </p:nvGrpSpPr>
            <p:grpSpPr>
              <a:xfrm rot="21233118" flipH="1">
                <a:off x="1932987" y="4376358"/>
                <a:ext cx="45719" cy="1040204"/>
                <a:chOff x="1463591" y="3006406"/>
                <a:chExt cx="77145" cy="2219936"/>
              </a:xfrm>
              <a:grpFill/>
            </p:grpSpPr>
            <p:cxnSp>
              <p:nvCxnSpPr>
                <p:cNvPr id="273" name="连接符: 曲线 272">
                  <a:extLst>
                    <a:ext uri="{FF2B5EF4-FFF2-40B4-BE49-F238E27FC236}">
                      <a16:creationId xmlns:a16="http://schemas.microsoft.com/office/drawing/2014/main" id="{A90EFBCB-3210-169C-5B0C-B972EF60803F}"/>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4" name="连接符: 曲线 273">
                  <a:extLst>
                    <a:ext uri="{FF2B5EF4-FFF2-40B4-BE49-F238E27FC236}">
                      <a16:creationId xmlns:a16="http://schemas.microsoft.com/office/drawing/2014/main" id="{5EEEB884-5678-AF17-593F-3314E2EDEE3C}"/>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5" name="连接符: 曲线 274">
                  <a:extLst>
                    <a:ext uri="{FF2B5EF4-FFF2-40B4-BE49-F238E27FC236}">
                      <a16:creationId xmlns:a16="http://schemas.microsoft.com/office/drawing/2014/main" id="{E625DEC2-2DCF-AA3C-63A1-B3996DB837F4}"/>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6" name="连接符: 曲线 275">
                  <a:extLst>
                    <a:ext uri="{FF2B5EF4-FFF2-40B4-BE49-F238E27FC236}">
                      <a16:creationId xmlns:a16="http://schemas.microsoft.com/office/drawing/2014/main" id="{E278F0E3-293C-7F3B-39D2-4A811FBAC8F5}"/>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7" name="连接符: 曲线 276">
                  <a:extLst>
                    <a:ext uri="{FF2B5EF4-FFF2-40B4-BE49-F238E27FC236}">
                      <a16:creationId xmlns:a16="http://schemas.microsoft.com/office/drawing/2014/main" id="{6019A080-EECF-5968-A400-785B2BAE39AA}"/>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8" name="连接符: 曲线 277">
                  <a:extLst>
                    <a:ext uri="{FF2B5EF4-FFF2-40B4-BE49-F238E27FC236}">
                      <a16:creationId xmlns:a16="http://schemas.microsoft.com/office/drawing/2014/main" id="{6555970D-2E55-6325-B555-2FC1A3759679}"/>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79" name="连接符: 曲线 278">
                  <a:extLst>
                    <a:ext uri="{FF2B5EF4-FFF2-40B4-BE49-F238E27FC236}">
                      <a16:creationId xmlns:a16="http://schemas.microsoft.com/office/drawing/2014/main" id="{47C6097F-F5E3-8C2E-AFB0-CCACEA33EB46}"/>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0" name="连接符: 曲线 279">
                  <a:extLst>
                    <a:ext uri="{FF2B5EF4-FFF2-40B4-BE49-F238E27FC236}">
                      <a16:creationId xmlns:a16="http://schemas.microsoft.com/office/drawing/2014/main" id="{B4919628-3A1D-34C9-3D5D-EC00E572B14D}"/>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1" name="连接符: 曲线 280">
                  <a:extLst>
                    <a:ext uri="{FF2B5EF4-FFF2-40B4-BE49-F238E27FC236}">
                      <a16:creationId xmlns:a16="http://schemas.microsoft.com/office/drawing/2014/main" id="{B89C947E-1AA0-873F-FA20-35D0B3A25AB6}"/>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2" name="连接符: 曲线 281">
                  <a:extLst>
                    <a:ext uri="{FF2B5EF4-FFF2-40B4-BE49-F238E27FC236}">
                      <a16:creationId xmlns:a16="http://schemas.microsoft.com/office/drawing/2014/main" id="{47B7A509-D993-B121-5593-8C6941986D44}"/>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3" name="连接符: 曲线 282">
                  <a:extLst>
                    <a:ext uri="{FF2B5EF4-FFF2-40B4-BE49-F238E27FC236}">
                      <a16:creationId xmlns:a16="http://schemas.microsoft.com/office/drawing/2014/main" id="{367B882B-6976-41E1-0CA3-A2DA29DB134F}"/>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4" name="连接符: 曲线 283">
                  <a:extLst>
                    <a:ext uri="{FF2B5EF4-FFF2-40B4-BE49-F238E27FC236}">
                      <a16:creationId xmlns:a16="http://schemas.microsoft.com/office/drawing/2014/main" id="{23FF97BA-067E-8118-1D2D-9C643F5C9D8C}"/>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5" name="连接符: 曲线 284">
                  <a:extLst>
                    <a:ext uri="{FF2B5EF4-FFF2-40B4-BE49-F238E27FC236}">
                      <a16:creationId xmlns:a16="http://schemas.microsoft.com/office/drawing/2014/main" id="{8DDA31C8-09BC-DA0D-E5F7-9DDB7533530D}"/>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6" name="连接符: 曲线 285">
                  <a:extLst>
                    <a:ext uri="{FF2B5EF4-FFF2-40B4-BE49-F238E27FC236}">
                      <a16:creationId xmlns:a16="http://schemas.microsoft.com/office/drawing/2014/main" id="{27324B15-D88D-A7B3-0B61-46AC1C0A1701}"/>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7" name="连接符: 曲线 286">
                  <a:extLst>
                    <a:ext uri="{FF2B5EF4-FFF2-40B4-BE49-F238E27FC236}">
                      <a16:creationId xmlns:a16="http://schemas.microsoft.com/office/drawing/2014/main" id="{26D71235-CE8E-037C-A59E-5920D5047C30}"/>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8" name="连接符: 曲线 287">
                  <a:extLst>
                    <a:ext uri="{FF2B5EF4-FFF2-40B4-BE49-F238E27FC236}">
                      <a16:creationId xmlns:a16="http://schemas.microsoft.com/office/drawing/2014/main" id="{B5B0041E-0F4F-6CC5-0F95-1F7819D117D0}"/>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89" name="连接符: 曲线 288">
                  <a:extLst>
                    <a:ext uri="{FF2B5EF4-FFF2-40B4-BE49-F238E27FC236}">
                      <a16:creationId xmlns:a16="http://schemas.microsoft.com/office/drawing/2014/main" id="{C5B2D390-707B-9797-DDC8-DF26F4FBE8B3}"/>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0" name="连接符: 曲线 289">
                  <a:extLst>
                    <a:ext uri="{FF2B5EF4-FFF2-40B4-BE49-F238E27FC236}">
                      <a16:creationId xmlns:a16="http://schemas.microsoft.com/office/drawing/2014/main" id="{A875BB56-2F46-CFD8-5A6F-DF3CC7FFE71F}"/>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1" name="连接符: 曲线 290">
                  <a:extLst>
                    <a:ext uri="{FF2B5EF4-FFF2-40B4-BE49-F238E27FC236}">
                      <a16:creationId xmlns:a16="http://schemas.microsoft.com/office/drawing/2014/main" id="{041FDF2C-B63E-9FA9-E31E-69D4FE8A9987}"/>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2" name="连接符: 曲线 291">
                  <a:extLst>
                    <a:ext uri="{FF2B5EF4-FFF2-40B4-BE49-F238E27FC236}">
                      <a16:creationId xmlns:a16="http://schemas.microsoft.com/office/drawing/2014/main" id="{CDE219C1-A46B-A9A8-5840-E2CBA13ECC58}"/>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3" name="连接符: 曲线 292">
                  <a:extLst>
                    <a:ext uri="{FF2B5EF4-FFF2-40B4-BE49-F238E27FC236}">
                      <a16:creationId xmlns:a16="http://schemas.microsoft.com/office/drawing/2014/main" id="{CB98B557-E78A-FBA8-5C35-DEE85F1BFCD6}"/>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4" name="连接符: 曲线 293">
                  <a:extLst>
                    <a:ext uri="{FF2B5EF4-FFF2-40B4-BE49-F238E27FC236}">
                      <a16:creationId xmlns:a16="http://schemas.microsoft.com/office/drawing/2014/main" id="{701A2A99-A767-4D68-0A0C-2FFDD851C045}"/>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5" name="连接符: 曲线 294">
                  <a:extLst>
                    <a:ext uri="{FF2B5EF4-FFF2-40B4-BE49-F238E27FC236}">
                      <a16:creationId xmlns:a16="http://schemas.microsoft.com/office/drawing/2014/main" id="{79AD359E-F658-AF82-B98E-AF4B865480C3}"/>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6" name="连接符: 曲线 295">
                  <a:extLst>
                    <a:ext uri="{FF2B5EF4-FFF2-40B4-BE49-F238E27FC236}">
                      <a16:creationId xmlns:a16="http://schemas.microsoft.com/office/drawing/2014/main" id="{52128D83-544E-EEBE-DDAD-76B233957BE9}"/>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7" name="连接符: 曲线 296">
                  <a:extLst>
                    <a:ext uri="{FF2B5EF4-FFF2-40B4-BE49-F238E27FC236}">
                      <a16:creationId xmlns:a16="http://schemas.microsoft.com/office/drawing/2014/main" id="{6F083957-D2F0-B82C-9080-F2BF76C2002A}"/>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8" name="连接符: 曲线 297">
                  <a:extLst>
                    <a:ext uri="{FF2B5EF4-FFF2-40B4-BE49-F238E27FC236}">
                      <a16:creationId xmlns:a16="http://schemas.microsoft.com/office/drawing/2014/main" id="{6A4EC1FA-DBAA-4380-1414-E8651EA2A4F6}"/>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299" name="连接符: 曲线 298">
                  <a:extLst>
                    <a:ext uri="{FF2B5EF4-FFF2-40B4-BE49-F238E27FC236}">
                      <a16:creationId xmlns:a16="http://schemas.microsoft.com/office/drawing/2014/main" id="{27F513B1-AD80-A1CF-73F6-1C9DF0AA6D26}"/>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0" name="连接符: 曲线 299">
                  <a:extLst>
                    <a:ext uri="{FF2B5EF4-FFF2-40B4-BE49-F238E27FC236}">
                      <a16:creationId xmlns:a16="http://schemas.microsoft.com/office/drawing/2014/main" id="{95E99005-14C7-B9DA-DD59-7AC0CE59C0F3}"/>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1" name="连接符: 曲线 300">
                  <a:extLst>
                    <a:ext uri="{FF2B5EF4-FFF2-40B4-BE49-F238E27FC236}">
                      <a16:creationId xmlns:a16="http://schemas.microsoft.com/office/drawing/2014/main" id="{40298531-AEED-AFE1-E605-1A7A3E089F5D}"/>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2" name="连接符: 曲线 301">
                  <a:extLst>
                    <a:ext uri="{FF2B5EF4-FFF2-40B4-BE49-F238E27FC236}">
                      <a16:creationId xmlns:a16="http://schemas.microsoft.com/office/drawing/2014/main" id="{29228B11-71C3-180E-20B8-32471FED6579}"/>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3" name="连接符: 曲线 302">
                  <a:extLst>
                    <a:ext uri="{FF2B5EF4-FFF2-40B4-BE49-F238E27FC236}">
                      <a16:creationId xmlns:a16="http://schemas.microsoft.com/office/drawing/2014/main" id="{2D7B0B50-9599-B795-3247-A1C4763175A8}"/>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4" name="连接符: 曲线 303">
                  <a:extLst>
                    <a:ext uri="{FF2B5EF4-FFF2-40B4-BE49-F238E27FC236}">
                      <a16:creationId xmlns:a16="http://schemas.microsoft.com/office/drawing/2014/main" id="{F672C1FD-8AE2-CED8-C72E-BAE4968FE94E}"/>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5" name="连接符: 曲线 304">
                  <a:extLst>
                    <a:ext uri="{FF2B5EF4-FFF2-40B4-BE49-F238E27FC236}">
                      <a16:creationId xmlns:a16="http://schemas.microsoft.com/office/drawing/2014/main" id="{BDAEDA77-8B14-FC68-372C-314649D318D2}"/>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6" name="连接符: 曲线 305">
                  <a:extLst>
                    <a:ext uri="{FF2B5EF4-FFF2-40B4-BE49-F238E27FC236}">
                      <a16:creationId xmlns:a16="http://schemas.microsoft.com/office/drawing/2014/main" id="{40FBB218-8348-C603-EFE1-27E9AEE36A88}"/>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7" name="连接符: 曲线 306">
                  <a:extLst>
                    <a:ext uri="{FF2B5EF4-FFF2-40B4-BE49-F238E27FC236}">
                      <a16:creationId xmlns:a16="http://schemas.microsoft.com/office/drawing/2014/main" id="{06871582-1994-4182-CC74-3A453F8F1F4F}"/>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8" name="连接符: 曲线 307">
                  <a:extLst>
                    <a:ext uri="{FF2B5EF4-FFF2-40B4-BE49-F238E27FC236}">
                      <a16:creationId xmlns:a16="http://schemas.microsoft.com/office/drawing/2014/main" id="{4570904B-076D-7000-AE07-293D5F46CCCC}"/>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09" name="连接符: 曲线 308">
                  <a:extLst>
                    <a:ext uri="{FF2B5EF4-FFF2-40B4-BE49-F238E27FC236}">
                      <a16:creationId xmlns:a16="http://schemas.microsoft.com/office/drawing/2014/main" id="{E490EF76-E747-7100-B333-50321A808441}"/>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0" name="连接符: 曲线 309">
                  <a:extLst>
                    <a:ext uri="{FF2B5EF4-FFF2-40B4-BE49-F238E27FC236}">
                      <a16:creationId xmlns:a16="http://schemas.microsoft.com/office/drawing/2014/main" id="{BFA479F9-8D76-A0CD-F70E-202BE17AE813}"/>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1" name="连接符: 曲线 310">
                  <a:extLst>
                    <a:ext uri="{FF2B5EF4-FFF2-40B4-BE49-F238E27FC236}">
                      <a16:creationId xmlns:a16="http://schemas.microsoft.com/office/drawing/2014/main" id="{320AB2A1-598E-6AA4-4CE5-86F690F01884}"/>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2" name="连接符: 曲线 311">
                  <a:extLst>
                    <a:ext uri="{FF2B5EF4-FFF2-40B4-BE49-F238E27FC236}">
                      <a16:creationId xmlns:a16="http://schemas.microsoft.com/office/drawing/2014/main" id="{414EF73B-FE1D-3302-5219-C779192508BD}"/>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3" name="连接符: 曲线 312">
                  <a:extLst>
                    <a:ext uri="{FF2B5EF4-FFF2-40B4-BE49-F238E27FC236}">
                      <a16:creationId xmlns:a16="http://schemas.microsoft.com/office/drawing/2014/main" id="{EA254AA2-9442-B0B6-BC07-F44EFBEBA9C6}"/>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314" name="连接符: 曲线 313">
                  <a:extLst>
                    <a:ext uri="{FF2B5EF4-FFF2-40B4-BE49-F238E27FC236}">
                      <a16:creationId xmlns:a16="http://schemas.microsoft.com/office/drawing/2014/main" id="{D598F336-192F-6849-9482-1637AFE1B0A4}"/>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315" name="等腰三角形 314">
                  <a:extLst>
                    <a:ext uri="{FF2B5EF4-FFF2-40B4-BE49-F238E27FC236}">
                      <a16:creationId xmlns:a16="http://schemas.microsoft.com/office/drawing/2014/main" id="{5C14F48A-5333-83D8-9D44-6B97DECD983D}"/>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sp>
          <p:nvSpPr>
            <p:cNvPr id="359" name="爆炸形: 8 pt  358">
              <a:extLst>
                <a:ext uri="{FF2B5EF4-FFF2-40B4-BE49-F238E27FC236}">
                  <a16:creationId xmlns:a16="http://schemas.microsoft.com/office/drawing/2014/main" id="{B462A5BE-872F-4C6B-5B1B-94FFA2F687A5}"/>
                </a:ext>
              </a:extLst>
            </p:cNvPr>
            <p:cNvSpPr/>
            <p:nvPr/>
          </p:nvSpPr>
          <p:spPr>
            <a:xfrm>
              <a:off x="8961248" y="3656314"/>
              <a:ext cx="211233" cy="180267"/>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360" name="组合 359">
              <a:extLst>
                <a:ext uri="{FF2B5EF4-FFF2-40B4-BE49-F238E27FC236}">
                  <a16:creationId xmlns:a16="http://schemas.microsoft.com/office/drawing/2014/main" id="{8318082D-D287-9E6F-E94E-78EAF258CA38}"/>
                </a:ext>
              </a:extLst>
            </p:cNvPr>
            <p:cNvGrpSpPr/>
            <p:nvPr/>
          </p:nvGrpSpPr>
          <p:grpSpPr>
            <a:xfrm rot="9855988" flipH="1">
              <a:off x="9235574" y="2969179"/>
              <a:ext cx="98390" cy="820972"/>
              <a:chOff x="1463591" y="3006406"/>
              <a:chExt cx="77145" cy="2219936"/>
            </a:xfrm>
            <a:solidFill>
              <a:srgbClr val="FFC000"/>
            </a:solidFill>
          </p:grpSpPr>
          <p:cxnSp>
            <p:nvCxnSpPr>
              <p:cNvPr id="361" name="连接符: 曲线 360">
                <a:extLst>
                  <a:ext uri="{FF2B5EF4-FFF2-40B4-BE49-F238E27FC236}">
                    <a16:creationId xmlns:a16="http://schemas.microsoft.com/office/drawing/2014/main" id="{7C1C3BA9-F8D3-B2F0-8CD7-5163C0B85EDC}"/>
                  </a:ext>
                </a:extLst>
              </p:cNvPr>
              <p:cNvCxnSpPr/>
              <p:nvPr/>
            </p:nvCxnSpPr>
            <p:spPr bwMode="auto">
              <a:xfrm rot="5400000" flipH="1">
                <a:off x="1469982" y="406548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2" name="连接符: 曲线 361">
                <a:extLst>
                  <a:ext uri="{FF2B5EF4-FFF2-40B4-BE49-F238E27FC236}">
                    <a16:creationId xmlns:a16="http://schemas.microsoft.com/office/drawing/2014/main" id="{1D78D379-7DD2-8B68-163C-B223DDC7D424}"/>
                  </a:ext>
                </a:extLst>
              </p:cNvPr>
              <p:cNvCxnSpPr/>
              <p:nvPr/>
            </p:nvCxnSpPr>
            <p:spPr bwMode="auto">
              <a:xfrm rot="5400000" flipH="1" flipV="1">
                <a:off x="1471125" y="401637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3" name="连接符: 曲线 362">
                <a:extLst>
                  <a:ext uri="{FF2B5EF4-FFF2-40B4-BE49-F238E27FC236}">
                    <a16:creationId xmlns:a16="http://schemas.microsoft.com/office/drawing/2014/main" id="{A314DB0F-CF97-1640-6381-453385222162}"/>
                  </a:ext>
                </a:extLst>
              </p:cNvPr>
              <p:cNvCxnSpPr/>
              <p:nvPr/>
            </p:nvCxnSpPr>
            <p:spPr bwMode="auto">
              <a:xfrm rot="5400000" flipH="1">
                <a:off x="1469984" y="39626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4" name="连接符: 曲线 363">
                <a:extLst>
                  <a:ext uri="{FF2B5EF4-FFF2-40B4-BE49-F238E27FC236}">
                    <a16:creationId xmlns:a16="http://schemas.microsoft.com/office/drawing/2014/main" id="{95192177-0431-E26A-90EE-6630A48D0136}"/>
                  </a:ext>
                </a:extLst>
              </p:cNvPr>
              <p:cNvCxnSpPr/>
              <p:nvPr/>
            </p:nvCxnSpPr>
            <p:spPr bwMode="auto">
              <a:xfrm rot="5400000" flipH="1" flipV="1">
                <a:off x="1471125" y="391586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5" name="连接符: 曲线 364">
                <a:extLst>
                  <a:ext uri="{FF2B5EF4-FFF2-40B4-BE49-F238E27FC236}">
                    <a16:creationId xmlns:a16="http://schemas.microsoft.com/office/drawing/2014/main" id="{17EE182D-3FD4-B48E-DD58-A4202A7AFE84}"/>
                  </a:ext>
                </a:extLst>
              </p:cNvPr>
              <p:cNvCxnSpPr/>
              <p:nvPr/>
            </p:nvCxnSpPr>
            <p:spPr bwMode="auto">
              <a:xfrm rot="5400000" flipH="1">
                <a:off x="1469984" y="386218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6" name="连接符: 曲线 365">
                <a:extLst>
                  <a:ext uri="{FF2B5EF4-FFF2-40B4-BE49-F238E27FC236}">
                    <a16:creationId xmlns:a16="http://schemas.microsoft.com/office/drawing/2014/main" id="{8B44794E-3FA0-06DF-DE78-A9EEEC12FED7}"/>
                  </a:ext>
                </a:extLst>
              </p:cNvPr>
              <p:cNvCxnSpPr/>
              <p:nvPr/>
            </p:nvCxnSpPr>
            <p:spPr bwMode="auto">
              <a:xfrm rot="5400000" flipH="1" flipV="1">
                <a:off x="1471124" y="381307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7" name="连接符: 曲线 366">
                <a:extLst>
                  <a:ext uri="{FF2B5EF4-FFF2-40B4-BE49-F238E27FC236}">
                    <a16:creationId xmlns:a16="http://schemas.microsoft.com/office/drawing/2014/main" id="{FDF79ED4-0126-9A74-FB20-29DC544EF1A9}"/>
                  </a:ext>
                </a:extLst>
              </p:cNvPr>
              <p:cNvCxnSpPr/>
              <p:nvPr/>
            </p:nvCxnSpPr>
            <p:spPr bwMode="auto">
              <a:xfrm rot="5400000" flipH="1">
                <a:off x="1469982" y="3759400"/>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8" name="连接符: 曲线 367">
                <a:extLst>
                  <a:ext uri="{FF2B5EF4-FFF2-40B4-BE49-F238E27FC236}">
                    <a16:creationId xmlns:a16="http://schemas.microsoft.com/office/drawing/2014/main" id="{8C3E7264-8B96-1E7F-A867-C839D3389D9A}"/>
                  </a:ext>
                </a:extLst>
              </p:cNvPr>
              <p:cNvCxnSpPr/>
              <p:nvPr/>
            </p:nvCxnSpPr>
            <p:spPr bwMode="auto">
              <a:xfrm rot="5400000" flipH="1" flipV="1">
                <a:off x="1471125" y="371029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9" name="连接符: 曲线 368">
                <a:extLst>
                  <a:ext uri="{FF2B5EF4-FFF2-40B4-BE49-F238E27FC236}">
                    <a16:creationId xmlns:a16="http://schemas.microsoft.com/office/drawing/2014/main" id="{E1EDCCF4-EBBB-8855-097F-EFB54C363FE6}"/>
                  </a:ext>
                </a:extLst>
              </p:cNvPr>
              <p:cNvCxnSpPr/>
              <p:nvPr/>
            </p:nvCxnSpPr>
            <p:spPr bwMode="auto">
              <a:xfrm rot="5400000" flipH="1">
                <a:off x="1471125" y="366003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0" name="连接符: 曲线 369">
                <a:extLst>
                  <a:ext uri="{FF2B5EF4-FFF2-40B4-BE49-F238E27FC236}">
                    <a16:creationId xmlns:a16="http://schemas.microsoft.com/office/drawing/2014/main" id="{04993650-140C-E58F-B4BF-5100B1C8A115}"/>
                  </a:ext>
                </a:extLst>
              </p:cNvPr>
              <p:cNvCxnSpPr/>
              <p:nvPr/>
            </p:nvCxnSpPr>
            <p:spPr bwMode="auto">
              <a:xfrm rot="5400000" flipH="1" flipV="1">
                <a:off x="1469984" y="360636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1" name="连接符: 曲线 370">
                <a:extLst>
                  <a:ext uri="{FF2B5EF4-FFF2-40B4-BE49-F238E27FC236}">
                    <a16:creationId xmlns:a16="http://schemas.microsoft.com/office/drawing/2014/main" id="{08804D51-13AA-F459-F319-915B0BFC1125}"/>
                  </a:ext>
                </a:extLst>
              </p:cNvPr>
              <p:cNvCxnSpPr/>
              <p:nvPr/>
            </p:nvCxnSpPr>
            <p:spPr bwMode="auto">
              <a:xfrm rot="5400000" flipH="1">
                <a:off x="1471125" y="3557250"/>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2" name="连接符: 曲线 371">
                <a:extLst>
                  <a:ext uri="{FF2B5EF4-FFF2-40B4-BE49-F238E27FC236}">
                    <a16:creationId xmlns:a16="http://schemas.microsoft.com/office/drawing/2014/main" id="{656210E3-E9E8-ADB0-1786-5AA019EE843E}"/>
                  </a:ext>
                </a:extLst>
              </p:cNvPr>
              <p:cNvCxnSpPr/>
              <p:nvPr/>
            </p:nvCxnSpPr>
            <p:spPr bwMode="auto">
              <a:xfrm rot="5400000" flipH="1" flipV="1">
                <a:off x="1469984" y="35058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3" name="连接符: 曲线 372">
                <a:extLst>
                  <a:ext uri="{FF2B5EF4-FFF2-40B4-BE49-F238E27FC236}">
                    <a16:creationId xmlns:a16="http://schemas.microsoft.com/office/drawing/2014/main" id="{78523204-09AB-D35D-6B78-6F629EFD8C56}"/>
                  </a:ext>
                </a:extLst>
              </p:cNvPr>
              <p:cNvCxnSpPr/>
              <p:nvPr/>
            </p:nvCxnSpPr>
            <p:spPr bwMode="auto">
              <a:xfrm rot="5400000" flipH="1">
                <a:off x="1471125" y="34567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4" name="连接符: 曲线 373">
                <a:extLst>
                  <a:ext uri="{FF2B5EF4-FFF2-40B4-BE49-F238E27FC236}">
                    <a16:creationId xmlns:a16="http://schemas.microsoft.com/office/drawing/2014/main" id="{0D45AAD8-9F51-0E7C-F4CD-2C6BB34E40F2}"/>
                  </a:ext>
                </a:extLst>
              </p:cNvPr>
              <p:cNvCxnSpPr/>
              <p:nvPr/>
            </p:nvCxnSpPr>
            <p:spPr bwMode="auto">
              <a:xfrm rot="5400000" flipH="1" flipV="1">
                <a:off x="1469982" y="3403068"/>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5" name="连接符: 曲线 374">
                <a:extLst>
                  <a:ext uri="{FF2B5EF4-FFF2-40B4-BE49-F238E27FC236}">
                    <a16:creationId xmlns:a16="http://schemas.microsoft.com/office/drawing/2014/main" id="{F2A926D4-E490-BADE-04AA-F23C5E2C89D8}"/>
                  </a:ext>
                </a:extLst>
              </p:cNvPr>
              <p:cNvCxnSpPr/>
              <p:nvPr/>
            </p:nvCxnSpPr>
            <p:spPr bwMode="auto">
              <a:xfrm rot="5400000" flipH="1">
                <a:off x="1471125" y="335395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6" name="连接符: 曲线 375">
                <a:extLst>
                  <a:ext uri="{FF2B5EF4-FFF2-40B4-BE49-F238E27FC236}">
                    <a16:creationId xmlns:a16="http://schemas.microsoft.com/office/drawing/2014/main" id="{722D505F-BD50-662D-6E35-90C933D8487A}"/>
                  </a:ext>
                </a:extLst>
              </p:cNvPr>
              <p:cNvCxnSpPr/>
              <p:nvPr/>
            </p:nvCxnSpPr>
            <p:spPr bwMode="auto">
              <a:xfrm rot="5400000" flipH="1" flipV="1">
                <a:off x="1469984" y="330028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7" name="连接符: 曲线 376">
                <a:extLst>
                  <a:ext uri="{FF2B5EF4-FFF2-40B4-BE49-F238E27FC236}">
                    <a16:creationId xmlns:a16="http://schemas.microsoft.com/office/drawing/2014/main" id="{0E66BE5D-5C4A-9FE2-8623-A565EE0B8DB4}"/>
                  </a:ext>
                </a:extLst>
              </p:cNvPr>
              <p:cNvCxnSpPr/>
              <p:nvPr/>
            </p:nvCxnSpPr>
            <p:spPr bwMode="auto">
              <a:xfrm rot="5400000" flipH="1">
                <a:off x="1469982" y="488321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8" name="连接符: 曲线 377">
                <a:extLst>
                  <a:ext uri="{FF2B5EF4-FFF2-40B4-BE49-F238E27FC236}">
                    <a16:creationId xmlns:a16="http://schemas.microsoft.com/office/drawing/2014/main" id="{10243A73-A792-CE14-095A-54A97EE5AC61}"/>
                  </a:ext>
                </a:extLst>
              </p:cNvPr>
              <p:cNvCxnSpPr/>
              <p:nvPr/>
            </p:nvCxnSpPr>
            <p:spPr bwMode="auto">
              <a:xfrm rot="5400000" flipH="1" flipV="1">
                <a:off x="1471125" y="483410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79" name="连接符: 曲线 378">
                <a:extLst>
                  <a:ext uri="{FF2B5EF4-FFF2-40B4-BE49-F238E27FC236}">
                    <a16:creationId xmlns:a16="http://schemas.microsoft.com/office/drawing/2014/main" id="{B80B9ADB-5F6D-7BB1-4F3D-EE60F420BD2D}"/>
                  </a:ext>
                </a:extLst>
              </p:cNvPr>
              <p:cNvCxnSpPr/>
              <p:nvPr/>
            </p:nvCxnSpPr>
            <p:spPr bwMode="auto">
              <a:xfrm rot="5400000" flipH="1">
                <a:off x="1469984" y="478042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0" name="连接符: 曲线 379">
                <a:extLst>
                  <a:ext uri="{FF2B5EF4-FFF2-40B4-BE49-F238E27FC236}">
                    <a16:creationId xmlns:a16="http://schemas.microsoft.com/office/drawing/2014/main" id="{69FF884E-1BAB-F098-82EE-D7541FE18BF6}"/>
                  </a:ext>
                </a:extLst>
              </p:cNvPr>
              <p:cNvCxnSpPr/>
              <p:nvPr/>
            </p:nvCxnSpPr>
            <p:spPr bwMode="auto">
              <a:xfrm rot="5400000" flipH="1" flipV="1">
                <a:off x="1471125" y="4733603"/>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1" name="连接符: 曲线 380">
                <a:extLst>
                  <a:ext uri="{FF2B5EF4-FFF2-40B4-BE49-F238E27FC236}">
                    <a16:creationId xmlns:a16="http://schemas.microsoft.com/office/drawing/2014/main" id="{3CB4BB5A-DA91-5AFA-3AC7-B7310DFDF011}"/>
                  </a:ext>
                </a:extLst>
              </p:cNvPr>
              <p:cNvCxnSpPr/>
              <p:nvPr/>
            </p:nvCxnSpPr>
            <p:spPr bwMode="auto">
              <a:xfrm rot="5400000" flipH="1">
                <a:off x="1469984" y="4679924"/>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2" name="连接符: 曲线 381">
                <a:extLst>
                  <a:ext uri="{FF2B5EF4-FFF2-40B4-BE49-F238E27FC236}">
                    <a16:creationId xmlns:a16="http://schemas.microsoft.com/office/drawing/2014/main" id="{8338D8CB-C290-91FD-C325-EADC2B2EA12A}"/>
                  </a:ext>
                </a:extLst>
              </p:cNvPr>
              <p:cNvCxnSpPr/>
              <p:nvPr/>
            </p:nvCxnSpPr>
            <p:spPr bwMode="auto">
              <a:xfrm rot="5400000" flipH="1" flipV="1">
                <a:off x="1471125" y="4630814"/>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3" name="连接符: 曲线 382">
                <a:extLst>
                  <a:ext uri="{FF2B5EF4-FFF2-40B4-BE49-F238E27FC236}">
                    <a16:creationId xmlns:a16="http://schemas.microsoft.com/office/drawing/2014/main" id="{DB2CC7FA-42B0-FD73-9602-5C493C752175}"/>
                  </a:ext>
                </a:extLst>
              </p:cNvPr>
              <p:cNvCxnSpPr/>
              <p:nvPr/>
            </p:nvCxnSpPr>
            <p:spPr bwMode="auto">
              <a:xfrm rot="5400000" flipH="1">
                <a:off x="1469982" y="457713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4" name="连接符: 曲线 383">
                <a:extLst>
                  <a:ext uri="{FF2B5EF4-FFF2-40B4-BE49-F238E27FC236}">
                    <a16:creationId xmlns:a16="http://schemas.microsoft.com/office/drawing/2014/main" id="{EC81F047-1536-1E03-3CD1-566EAD1CF7F9}"/>
                  </a:ext>
                </a:extLst>
              </p:cNvPr>
              <p:cNvCxnSpPr/>
              <p:nvPr/>
            </p:nvCxnSpPr>
            <p:spPr bwMode="auto">
              <a:xfrm rot="5400000" flipH="1" flipV="1">
                <a:off x="1469984" y="452460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5" name="连接符: 曲线 384">
                <a:extLst>
                  <a:ext uri="{FF2B5EF4-FFF2-40B4-BE49-F238E27FC236}">
                    <a16:creationId xmlns:a16="http://schemas.microsoft.com/office/drawing/2014/main" id="{785BE092-A6C7-1981-ABD3-CA38AD9F98D6}"/>
                  </a:ext>
                </a:extLst>
              </p:cNvPr>
              <p:cNvCxnSpPr/>
              <p:nvPr/>
            </p:nvCxnSpPr>
            <p:spPr bwMode="auto">
              <a:xfrm rot="5400000" flipH="1">
                <a:off x="1471125" y="447777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6" name="连接符: 曲线 385">
                <a:extLst>
                  <a:ext uri="{FF2B5EF4-FFF2-40B4-BE49-F238E27FC236}">
                    <a16:creationId xmlns:a16="http://schemas.microsoft.com/office/drawing/2014/main" id="{DBCAEBFF-A9C0-1BC9-710F-11F0A2FF25A8}"/>
                  </a:ext>
                </a:extLst>
              </p:cNvPr>
              <p:cNvCxnSpPr/>
              <p:nvPr/>
            </p:nvCxnSpPr>
            <p:spPr bwMode="auto">
              <a:xfrm rot="5400000" flipH="1" flipV="1">
                <a:off x="1469984" y="442409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7" name="连接符: 曲线 386">
                <a:extLst>
                  <a:ext uri="{FF2B5EF4-FFF2-40B4-BE49-F238E27FC236}">
                    <a16:creationId xmlns:a16="http://schemas.microsoft.com/office/drawing/2014/main" id="{74C3DBFC-131E-948B-8FC0-5BF7CB88C770}"/>
                  </a:ext>
                </a:extLst>
              </p:cNvPr>
              <p:cNvCxnSpPr/>
              <p:nvPr/>
            </p:nvCxnSpPr>
            <p:spPr bwMode="auto">
              <a:xfrm rot="5400000" flipH="1">
                <a:off x="1471125" y="437498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8" name="连接符: 曲线 387">
                <a:extLst>
                  <a:ext uri="{FF2B5EF4-FFF2-40B4-BE49-F238E27FC236}">
                    <a16:creationId xmlns:a16="http://schemas.microsoft.com/office/drawing/2014/main" id="{1EEA4CCB-3A43-A502-8812-FA60EA51E1C1}"/>
                  </a:ext>
                </a:extLst>
              </p:cNvPr>
              <p:cNvCxnSpPr/>
              <p:nvPr/>
            </p:nvCxnSpPr>
            <p:spPr bwMode="auto">
              <a:xfrm rot="5400000" flipH="1" flipV="1">
                <a:off x="1469984" y="43235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9" name="连接符: 曲线 388">
                <a:extLst>
                  <a:ext uri="{FF2B5EF4-FFF2-40B4-BE49-F238E27FC236}">
                    <a16:creationId xmlns:a16="http://schemas.microsoft.com/office/drawing/2014/main" id="{868B158B-9D18-BC1E-2023-73F547D3FEBA}"/>
                  </a:ext>
                </a:extLst>
              </p:cNvPr>
              <p:cNvCxnSpPr/>
              <p:nvPr/>
            </p:nvCxnSpPr>
            <p:spPr bwMode="auto">
              <a:xfrm rot="5400000" flipH="1">
                <a:off x="1471125" y="427448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0" name="连接符: 曲线 389">
                <a:extLst>
                  <a:ext uri="{FF2B5EF4-FFF2-40B4-BE49-F238E27FC236}">
                    <a16:creationId xmlns:a16="http://schemas.microsoft.com/office/drawing/2014/main" id="{B67780BF-C9C6-DEBF-ED81-AF30454DDFB6}"/>
                  </a:ext>
                </a:extLst>
              </p:cNvPr>
              <p:cNvCxnSpPr/>
              <p:nvPr/>
            </p:nvCxnSpPr>
            <p:spPr bwMode="auto">
              <a:xfrm rot="5400000" flipH="1" flipV="1">
                <a:off x="1469982" y="4220805"/>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1" name="连接符: 曲线 390">
                <a:extLst>
                  <a:ext uri="{FF2B5EF4-FFF2-40B4-BE49-F238E27FC236}">
                    <a16:creationId xmlns:a16="http://schemas.microsoft.com/office/drawing/2014/main" id="{2A4FB7D5-2AC9-2B4C-7A47-55207C835E80}"/>
                  </a:ext>
                </a:extLst>
              </p:cNvPr>
              <p:cNvCxnSpPr/>
              <p:nvPr/>
            </p:nvCxnSpPr>
            <p:spPr bwMode="auto">
              <a:xfrm rot="5400000" flipH="1">
                <a:off x="1471125" y="417169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2" name="连接符: 曲线 391">
                <a:extLst>
                  <a:ext uri="{FF2B5EF4-FFF2-40B4-BE49-F238E27FC236}">
                    <a16:creationId xmlns:a16="http://schemas.microsoft.com/office/drawing/2014/main" id="{EB03E576-863B-9CBB-8395-EBAB253661AA}"/>
                  </a:ext>
                </a:extLst>
              </p:cNvPr>
              <p:cNvCxnSpPr/>
              <p:nvPr/>
            </p:nvCxnSpPr>
            <p:spPr bwMode="auto">
              <a:xfrm rot="5400000" flipH="1" flipV="1">
                <a:off x="1469984" y="411801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3" name="连接符: 曲线 392">
                <a:extLst>
                  <a:ext uri="{FF2B5EF4-FFF2-40B4-BE49-F238E27FC236}">
                    <a16:creationId xmlns:a16="http://schemas.microsoft.com/office/drawing/2014/main" id="{0BE30BB7-E8AE-0B38-0938-0568307AF6D3}"/>
                  </a:ext>
                </a:extLst>
              </p:cNvPr>
              <p:cNvCxnSpPr/>
              <p:nvPr/>
            </p:nvCxnSpPr>
            <p:spPr bwMode="auto">
              <a:xfrm rot="5400000" flipH="1">
                <a:off x="1469982" y="324774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4" name="连接符: 曲线 393">
                <a:extLst>
                  <a:ext uri="{FF2B5EF4-FFF2-40B4-BE49-F238E27FC236}">
                    <a16:creationId xmlns:a16="http://schemas.microsoft.com/office/drawing/2014/main" id="{6DA9A466-249A-E3E6-FEE3-ADC121D6951D}"/>
                  </a:ext>
                </a:extLst>
              </p:cNvPr>
              <p:cNvCxnSpPr/>
              <p:nvPr/>
            </p:nvCxnSpPr>
            <p:spPr bwMode="auto">
              <a:xfrm rot="5400000" flipH="1" flipV="1">
                <a:off x="1471125" y="319863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5" name="连接符: 曲线 394">
                <a:extLst>
                  <a:ext uri="{FF2B5EF4-FFF2-40B4-BE49-F238E27FC236}">
                    <a16:creationId xmlns:a16="http://schemas.microsoft.com/office/drawing/2014/main" id="{8E819D59-4C2D-28A3-2D56-C121A67ABDA8}"/>
                  </a:ext>
                </a:extLst>
              </p:cNvPr>
              <p:cNvCxnSpPr/>
              <p:nvPr/>
            </p:nvCxnSpPr>
            <p:spPr bwMode="auto">
              <a:xfrm rot="5400000" flipH="1">
                <a:off x="1469984" y="31449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6" name="连接符: 曲线 395">
                <a:extLst>
                  <a:ext uri="{FF2B5EF4-FFF2-40B4-BE49-F238E27FC236}">
                    <a16:creationId xmlns:a16="http://schemas.microsoft.com/office/drawing/2014/main" id="{80799B8A-CDEE-1FFE-D8C4-74C2219EDDE2}"/>
                  </a:ext>
                </a:extLst>
              </p:cNvPr>
              <p:cNvCxnSpPr/>
              <p:nvPr/>
            </p:nvCxnSpPr>
            <p:spPr bwMode="auto">
              <a:xfrm rot="5400000" flipH="1" flipV="1">
                <a:off x="1471125" y="30958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7" name="连接符: 曲线 396">
                <a:extLst>
                  <a:ext uri="{FF2B5EF4-FFF2-40B4-BE49-F238E27FC236}">
                    <a16:creationId xmlns:a16="http://schemas.microsoft.com/office/drawing/2014/main" id="{B69A529D-8F0E-A320-D8D6-90E6324E6237}"/>
                  </a:ext>
                </a:extLst>
              </p:cNvPr>
              <p:cNvCxnSpPr/>
              <p:nvPr/>
            </p:nvCxnSpPr>
            <p:spPr bwMode="auto">
              <a:xfrm rot="5400000" flipH="1">
                <a:off x="1469984" y="518701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8" name="连接符: 曲线 397">
                <a:extLst>
                  <a:ext uri="{FF2B5EF4-FFF2-40B4-BE49-F238E27FC236}">
                    <a16:creationId xmlns:a16="http://schemas.microsoft.com/office/drawing/2014/main" id="{FDEBDC8D-D3C3-BF04-7495-26CB4D384A84}"/>
                  </a:ext>
                </a:extLst>
              </p:cNvPr>
              <p:cNvCxnSpPr/>
              <p:nvPr/>
            </p:nvCxnSpPr>
            <p:spPr bwMode="auto">
              <a:xfrm rot="5400000" flipH="1" flipV="1">
                <a:off x="1471125" y="513790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9" name="连接符: 曲线 398">
                <a:extLst>
                  <a:ext uri="{FF2B5EF4-FFF2-40B4-BE49-F238E27FC236}">
                    <a16:creationId xmlns:a16="http://schemas.microsoft.com/office/drawing/2014/main" id="{ACE78B50-D736-0321-6723-41CE698ACF21}"/>
                  </a:ext>
                </a:extLst>
              </p:cNvPr>
              <p:cNvCxnSpPr/>
              <p:nvPr/>
            </p:nvCxnSpPr>
            <p:spPr bwMode="auto">
              <a:xfrm rot="5400000" flipH="1">
                <a:off x="1469982" y="508422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0" name="连接符: 曲线 399">
                <a:extLst>
                  <a:ext uri="{FF2B5EF4-FFF2-40B4-BE49-F238E27FC236}">
                    <a16:creationId xmlns:a16="http://schemas.microsoft.com/office/drawing/2014/main" id="{03F18C4D-BAB0-2435-B099-FEB78AA2C307}"/>
                  </a:ext>
                </a:extLst>
              </p:cNvPr>
              <p:cNvCxnSpPr/>
              <p:nvPr/>
            </p:nvCxnSpPr>
            <p:spPr bwMode="auto">
              <a:xfrm rot="5400000" flipH="1" flipV="1">
                <a:off x="1469984" y="50362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1" name="连接符: 曲线 400">
                <a:extLst>
                  <a:ext uri="{FF2B5EF4-FFF2-40B4-BE49-F238E27FC236}">
                    <a16:creationId xmlns:a16="http://schemas.microsoft.com/office/drawing/2014/main" id="{2E492E3E-E97C-CE2A-6CE1-A8855EFC94E6}"/>
                  </a:ext>
                </a:extLst>
              </p:cNvPr>
              <p:cNvCxnSpPr/>
              <p:nvPr/>
            </p:nvCxnSpPr>
            <p:spPr bwMode="auto">
              <a:xfrm rot="5400000" flipH="1">
                <a:off x="1469982" y="498372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2" name="连接符: 曲线 401">
                <a:extLst>
                  <a:ext uri="{FF2B5EF4-FFF2-40B4-BE49-F238E27FC236}">
                    <a16:creationId xmlns:a16="http://schemas.microsoft.com/office/drawing/2014/main" id="{F582E2C6-0A44-74AF-386F-0FBA555CF2F5}"/>
                  </a:ext>
                </a:extLst>
              </p:cNvPr>
              <p:cNvCxnSpPr/>
              <p:nvPr/>
            </p:nvCxnSpPr>
            <p:spPr bwMode="auto">
              <a:xfrm rot="5400000" flipH="1" flipV="1">
                <a:off x="1471125" y="493461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03" name="等腰三角形 402">
                <a:extLst>
                  <a:ext uri="{FF2B5EF4-FFF2-40B4-BE49-F238E27FC236}">
                    <a16:creationId xmlns:a16="http://schemas.microsoft.com/office/drawing/2014/main" id="{ABBA8A79-714A-5E8E-3136-991F5F59B51F}"/>
                  </a:ext>
                </a:extLst>
              </p:cNvPr>
              <p:cNvSpPr/>
              <p:nvPr/>
            </p:nvSpPr>
            <p:spPr>
              <a:xfrm>
                <a:off x="1463591" y="3006406"/>
                <a:ext cx="77145" cy="79658"/>
              </a:xfrm>
              <a:prstGeom prst="triangle">
                <a:avLst/>
              </a:prstGeom>
              <a:grp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404" name="组合 403">
              <a:extLst>
                <a:ext uri="{FF2B5EF4-FFF2-40B4-BE49-F238E27FC236}">
                  <a16:creationId xmlns:a16="http://schemas.microsoft.com/office/drawing/2014/main" id="{6E069D14-A8B8-1772-101B-454E68ECBB6B}"/>
                </a:ext>
              </a:extLst>
            </p:cNvPr>
            <p:cNvGrpSpPr/>
            <p:nvPr/>
          </p:nvGrpSpPr>
          <p:grpSpPr>
            <a:xfrm>
              <a:off x="9063645" y="2901277"/>
              <a:ext cx="207633" cy="219439"/>
              <a:chOff x="5113628" y="3725442"/>
              <a:chExt cx="312346" cy="333218"/>
            </a:xfrm>
          </p:grpSpPr>
          <p:sp>
            <p:nvSpPr>
              <p:cNvPr id="405" name="椭圆 404">
                <a:extLst>
                  <a:ext uri="{FF2B5EF4-FFF2-40B4-BE49-F238E27FC236}">
                    <a16:creationId xmlns:a16="http://schemas.microsoft.com/office/drawing/2014/main" id="{F9223FFC-246E-F3F7-176C-0327A85AB39E}"/>
                  </a:ext>
                </a:extLst>
              </p:cNvPr>
              <p:cNvSpPr/>
              <p:nvPr/>
            </p:nvSpPr>
            <p:spPr>
              <a:xfrm>
                <a:off x="5340512" y="382376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06" name="椭圆 405">
                <a:extLst>
                  <a:ext uri="{FF2B5EF4-FFF2-40B4-BE49-F238E27FC236}">
                    <a16:creationId xmlns:a16="http://schemas.microsoft.com/office/drawing/2014/main" id="{1E3B36BA-796E-20BE-FA0A-C5622F440180}"/>
                  </a:ext>
                </a:extLst>
              </p:cNvPr>
              <p:cNvSpPr/>
              <p:nvPr/>
            </p:nvSpPr>
            <p:spPr>
              <a:xfrm>
                <a:off x="5294527" y="3880296"/>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07" name="椭圆 406">
                <a:extLst>
                  <a:ext uri="{FF2B5EF4-FFF2-40B4-BE49-F238E27FC236}">
                    <a16:creationId xmlns:a16="http://schemas.microsoft.com/office/drawing/2014/main" id="{5E207A80-71F3-2E17-700E-2BBDCCA31566}"/>
                  </a:ext>
                </a:extLst>
              </p:cNvPr>
              <p:cNvSpPr/>
              <p:nvPr/>
            </p:nvSpPr>
            <p:spPr>
              <a:xfrm>
                <a:off x="5185121" y="38505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08" name="椭圆 407">
                <a:extLst>
                  <a:ext uri="{FF2B5EF4-FFF2-40B4-BE49-F238E27FC236}">
                    <a16:creationId xmlns:a16="http://schemas.microsoft.com/office/drawing/2014/main" id="{983F6F95-65B2-4643-26D3-A10D4234ECE9}"/>
                  </a:ext>
                </a:extLst>
              </p:cNvPr>
              <p:cNvSpPr/>
              <p:nvPr/>
            </p:nvSpPr>
            <p:spPr>
              <a:xfrm>
                <a:off x="5192329" y="380795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09" name="椭圆 408">
                <a:extLst>
                  <a:ext uri="{FF2B5EF4-FFF2-40B4-BE49-F238E27FC236}">
                    <a16:creationId xmlns:a16="http://schemas.microsoft.com/office/drawing/2014/main" id="{F5BAF055-6691-2472-9D48-2FAD7C30F29F}"/>
                  </a:ext>
                </a:extLst>
              </p:cNvPr>
              <p:cNvSpPr/>
              <p:nvPr/>
            </p:nvSpPr>
            <p:spPr>
              <a:xfrm>
                <a:off x="5266674" y="38190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0" name="椭圆 409">
                <a:extLst>
                  <a:ext uri="{FF2B5EF4-FFF2-40B4-BE49-F238E27FC236}">
                    <a16:creationId xmlns:a16="http://schemas.microsoft.com/office/drawing/2014/main" id="{7C0356BE-42A7-E63A-8585-3421E86915CE}"/>
                  </a:ext>
                </a:extLst>
              </p:cNvPr>
              <p:cNvSpPr/>
              <p:nvPr/>
            </p:nvSpPr>
            <p:spPr>
              <a:xfrm>
                <a:off x="5185115" y="394764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1" name="椭圆 410">
                <a:extLst>
                  <a:ext uri="{FF2B5EF4-FFF2-40B4-BE49-F238E27FC236}">
                    <a16:creationId xmlns:a16="http://schemas.microsoft.com/office/drawing/2014/main" id="{9AF6322D-2651-0416-8278-6CFDD650D429}"/>
                  </a:ext>
                </a:extLst>
              </p:cNvPr>
              <p:cNvSpPr/>
              <p:nvPr/>
            </p:nvSpPr>
            <p:spPr>
              <a:xfrm>
                <a:off x="5343418" y="386440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2" name="椭圆 411">
                <a:extLst>
                  <a:ext uri="{FF2B5EF4-FFF2-40B4-BE49-F238E27FC236}">
                    <a16:creationId xmlns:a16="http://schemas.microsoft.com/office/drawing/2014/main" id="{01E2BC95-FC30-8D68-20AA-1C32AFDEC189}"/>
                  </a:ext>
                </a:extLst>
              </p:cNvPr>
              <p:cNvSpPr/>
              <p:nvPr/>
            </p:nvSpPr>
            <p:spPr>
              <a:xfrm>
                <a:off x="5144234" y="38571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3" name="椭圆 412">
                <a:extLst>
                  <a:ext uri="{FF2B5EF4-FFF2-40B4-BE49-F238E27FC236}">
                    <a16:creationId xmlns:a16="http://schemas.microsoft.com/office/drawing/2014/main" id="{E3C2B809-F651-2F27-84F0-424122645450}"/>
                  </a:ext>
                </a:extLst>
              </p:cNvPr>
              <p:cNvSpPr/>
              <p:nvPr/>
            </p:nvSpPr>
            <p:spPr>
              <a:xfrm>
                <a:off x="5321376" y="3947640"/>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4" name="椭圆 413">
                <a:extLst>
                  <a:ext uri="{FF2B5EF4-FFF2-40B4-BE49-F238E27FC236}">
                    <a16:creationId xmlns:a16="http://schemas.microsoft.com/office/drawing/2014/main" id="{CF3563E4-D16C-C51F-977A-233D34E7AE80}"/>
                  </a:ext>
                </a:extLst>
              </p:cNvPr>
              <p:cNvSpPr/>
              <p:nvPr/>
            </p:nvSpPr>
            <p:spPr>
              <a:xfrm>
                <a:off x="5236120" y="3725442"/>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5" name="椭圆 414">
                <a:extLst>
                  <a:ext uri="{FF2B5EF4-FFF2-40B4-BE49-F238E27FC236}">
                    <a16:creationId xmlns:a16="http://schemas.microsoft.com/office/drawing/2014/main" id="{FD172330-2DF0-49C7-45E7-1338E6334919}"/>
                  </a:ext>
                </a:extLst>
              </p:cNvPr>
              <p:cNvSpPr/>
              <p:nvPr/>
            </p:nvSpPr>
            <p:spPr>
              <a:xfrm>
                <a:off x="5187520" y="396594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6" name="椭圆 415">
                <a:extLst>
                  <a:ext uri="{FF2B5EF4-FFF2-40B4-BE49-F238E27FC236}">
                    <a16:creationId xmlns:a16="http://schemas.microsoft.com/office/drawing/2014/main" id="{9B30AD1B-0E04-AEE2-F254-FA6B49DB7EAC}"/>
                  </a:ext>
                </a:extLst>
              </p:cNvPr>
              <p:cNvSpPr/>
              <p:nvPr/>
            </p:nvSpPr>
            <p:spPr>
              <a:xfrm>
                <a:off x="5302641" y="3765233"/>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7" name="椭圆 416">
                <a:extLst>
                  <a:ext uri="{FF2B5EF4-FFF2-40B4-BE49-F238E27FC236}">
                    <a16:creationId xmlns:a16="http://schemas.microsoft.com/office/drawing/2014/main" id="{A320A0F1-DF2B-B325-81DC-C9F65C74A649}"/>
                  </a:ext>
                </a:extLst>
              </p:cNvPr>
              <p:cNvSpPr/>
              <p:nvPr/>
            </p:nvSpPr>
            <p:spPr>
              <a:xfrm>
                <a:off x="5218579" y="3826187"/>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8" name="椭圆 417">
                <a:extLst>
                  <a:ext uri="{FF2B5EF4-FFF2-40B4-BE49-F238E27FC236}">
                    <a16:creationId xmlns:a16="http://schemas.microsoft.com/office/drawing/2014/main" id="{DCCC50FC-3EB0-F923-B054-6844CC18E86E}"/>
                  </a:ext>
                </a:extLst>
              </p:cNvPr>
              <p:cNvSpPr/>
              <p:nvPr/>
            </p:nvSpPr>
            <p:spPr>
              <a:xfrm>
                <a:off x="5140435" y="3909158"/>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9" name="椭圆 418">
                <a:extLst>
                  <a:ext uri="{FF2B5EF4-FFF2-40B4-BE49-F238E27FC236}">
                    <a16:creationId xmlns:a16="http://schemas.microsoft.com/office/drawing/2014/main" id="{9FBC8454-94FF-E7B3-483F-C104A1F1B2CE}"/>
                  </a:ext>
                </a:extLst>
              </p:cNvPr>
              <p:cNvSpPr/>
              <p:nvPr/>
            </p:nvSpPr>
            <p:spPr>
              <a:xfrm>
                <a:off x="5222991" y="390250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0" name="椭圆 419">
                <a:extLst>
                  <a:ext uri="{FF2B5EF4-FFF2-40B4-BE49-F238E27FC236}">
                    <a16:creationId xmlns:a16="http://schemas.microsoft.com/office/drawing/2014/main" id="{DF7B87CB-84D5-72CE-E92C-FD024A8522D1}"/>
                  </a:ext>
                </a:extLst>
              </p:cNvPr>
              <p:cNvSpPr/>
              <p:nvPr/>
            </p:nvSpPr>
            <p:spPr>
              <a:xfrm>
                <a:off x="5253647" y="39099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1" name="椭圆 420">
                <a:extLst>
                  <a:ext uri="{FF2B5EF4-FFF2-40B4-BE49-F238E27FC236}">
                    <a16:creationId xmlns:a16="http://schemas.microsoft.com/office/drawing/2014/main" id="{0F509A84-3F54-3F07-67F0-65E03C6E6E10}"/>
                  </a:ext>
                </a:extLst>
              </p:cNvPr>
              <p:cNvSpPr/>
              <p:nvPr/>
            </p:nvSpPr>
            <p:spPr>
              <a:xfrm>
                <a:off x="5273172" y="3769759"/>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2" name="椭圆 421">
                <a:extLst>
                  <a:ext uri="{FF2B5EF4-FFF2-40B4-BE49-F238E27FC236}">
                    <a16:creationId xmlns:a16="http://schemas.microsoft.com/office/drawing/2014/main" id="{C9485576-919D-3F02-46E1-D5333641AA35}"/>
                  </a:ext>
                </a:extLst>
              </p:cNvPr>
              <p:cNvSpPr/>
              <p:nvPr/>
            </p:nvSpPr>
            <p:spPr>
              <a:xfrm>
                <a:off x="5113628" y="38142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3" name="椭圆 422">
                <a:extLst>
                  <a:ext uri="{FF2B5EF4-FFF2-40B4-BE49-F238E27FC236}">
                    <a16:creationId xmlns:a16="http://schemas.microsoft.com/office/drawing/2014/main" id="{8A6E4D5E-AF3F-0429-B346-CB1C1A75E1F7}"/>
                  </a:ext>
                </a:extLst>
              </p:cNvPr>
              <p:cNvSpPr/>
              <p:nvPr/>
            </p:nvSpPr>
            <p:spPr>
              <a:xfrm>
                <a:off x="5118856" y="38117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4" name="椭圆 423">
                <a:extLst>
                  <a:ext uri="{FF2B5EF4-FFF2-40B4-BE49-F238E27FC236}">
                    <a16:creationId xmlns:a16="http://schemas.microsoft.com/office/drawing/2014/main" id="{CCD6F61D-ADCF-7B5C-1229-DAA21323948B}"/>
                  </a:ext>
                </a:extLst>
              </p:cNvPr>
              <p:cNvSpPr/>
              <p:nvPr/>
            </p:nvSpPr>
            <p:spPr>
              <a:xfrm>
                <a:off x="5123369" y="3932314"/>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5" name="椭圆 424">
                <a:extLst>
                  <a:ext uri="{FF2B5EF4-FFF2-40B4-BE49-F238E27FC236}">
                    <a16:creationId xmlns:a16="http://schemas.microsoft.com/office/drawing/2014/main" id="{121C1207-8D59-3CA1-CDB5-A2F526C082B1}"/>
                  </a:ext>
                </a:extLst>
              </p:cNvPr>
              <p:cNvSpPr/>
              <p:nvPr/>
            </p:nvSpPr>
            <p:spPr>
              <a:xfrm>
                <a:off x="5334092" y="3816744"/>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6" name="椭圆 425">
                <a:extLst>
                  <a:ext uri="{FF2B5EF4-FFF2-40B4-BE49-F238E27FC236}">
                    <a16:creationId xmlns:a16="http://schemas.microsoft.com/office/drawing/2014/main" id="{206A95F7-F3A6-F137-7215-A6F218868C5E}"/>
                  </a:ext>
                </a:extLst>
              </p:cNvPr>
              <p:cNvSpPr/>
              <p:nvPr/>
            </p:nvSpPr>
            <p:spPr>
              <a:xfrm>
                <a:off x="5164647" y="374062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7" name="椭圆 426">
                <a:extLst>
                  <a:ext uri="{FF2B5EF4-FFF2-40B4-BE49-F238E27FC236}">
                    <a16:creationId xmlns:a16="http://schemas.microsoft.com/office/drawing/2014/main" id="{C21DF7FC-C69D-DAAF-1613-F2EAB9B4EABD}"/>
                  </a:ext>
                </a:extLst>
              </p:cNvPr>
              <p:cNvSpPr/>
              <p:nvPr/>
            </p:nvSpPr>
            <p:spPr>
              <a:xfrm>
                <a:off x="5307952" y="3982441"/>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8" name="椭圆 427">
                <a:extLst>
                  <a:ext uri="{FF2B5EF4-FFF2-40B4-BE49-F238E27FC236}">
                    <a16:creationId xmlns:a16="http://schemas.microsoft.com/office/drawing/2014/main" id="{F8F3938A-663D-FE63-C288-EBD1EFD342CD}"/>
                  </a:ext>
                </a:extLst>
              </p:cNvPr>
              <p:cNvSpPr/>
              <p:nvPr/>
            </p:nvSpPr>
            <p:spPr>
              <a:xfrm>
                <a:off x="5297578" y="386396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1110" name="文本框 1109">
              <a:extLst>
                <a:ext uri="{FF2B5EF4-FFF2-40B4-BE49-F238E27FC236}">
                  <a16:creationId xmlns:a16="http://schemas.microsoft.com/office/drawing/2014/main" id="{BF92AE28-EDCF-80CE-1D60-D899EFBB00AC}"/>
                </a:ext>
              </a:extLst>
            </p:cNvPr>
            <p:cNvSpPr txBox="1"/>
            <p:nvPr/>
          </p:nvSpPr>
          <p:spPr>
            <a:xfrm>
              <a:off x="7456831" y="3889992"/>
              <a:ext cx="276463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Prompt γ (603 keV, 62.9%)</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11" name="爆炸形: 8 pt  1110">
              <a:extLst>
                <a:ext uri="{FF2B5EF4-FFF2-40B4-BE49-F238E27FC236}">
                  <a16:creationId xmlns:a16="http://schemas.microsoft.com/office/drawing/2014/main" id="{14F9D779-D1ED-41B0-052D-0990FC22E703}"/>
                </a:ext>
              </a:extLst>
            </p:cNvPr>
            <p:cNvSpPr/>
            <p:nvPr/>
          </p:nvSpPr>
          <p:spPr>
            <a:xfrm>
              <a:off x="9287479" y="3714981"/>
              <a:ext cx="227100" cy="194633"/>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31" name="爆炸形: 8 pt  1130">
              <a:extLst>
                <a:ext uri="{FF2B5EF4-FFF2-40B4-BE49-F238E27FC236}">
                  <a16:creationId xmlns:a16="http://schemas.microsoft.com/office/drawing/2014/main" id="{A248B6AE-3078-5DA6-E1D7-9A157234EE4F}"/>
                </a:ext>
              </a:extLst>
            </p:cNvPr>
            <p:cNvSpPr/>
            <p:nvPr/>
          </p:nvSpPr>
          <p:spPr>
            <a:xfrm>
              <a:off x="8079937" y="3514955"/>
              <a:ext cx="211233" cy="180267"/>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13" name="直接箭头连接符 12">
              <a:extLst>
                <a:ext uri="{FF2B5EF4-FFF2-40B4-BE49-F238E27FC236}">
                  <a16:creationId xmlns:a16="http://schemas.microsoft.com/office/drawing/2014/main" id="{4DD0BEDC-8806-AEAF-0C39-57EEA22ECA25}"/>
                </a:ext>
              </a:extLst>
            </p:cNvPr>
            <p:cNvCxnSpPr>
              <a:cxnSpLocks/>
            </p:cNvCxnSpPr>
            <p:nvPr/>
          </p:nvCxnSpPr>
          <p:spPr>
            <a:xfrm flipV="1">
              <a:off x="7456831" y="3306607"/>
              <a:ext cx="0" cy="15890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136" name="矩形 1135">
            <a:extLst>
              <a:ext uri="{FF2B5EF4-FFF2-40B4-BE49-F238E27FC236}">
                <a16:creationId xmlns:a16="http://schemas.microsoft.com/office/drawing/2014/main" id="{A65ED4CC-659F-DBB3-CA65-E73FEB779C06}"/>
              </a:ext>
            </a:extLst>
          </p:cNvPr>
          <p:cNvSpPr/>
          <p:nvPr>
            <p:custDataLst>
              <p:tags r:id="rId7"/>
            </p:custDataLst>
          </p:nvPr>
        </p:nvSpPr>
        <p:spPr>
          <a:xfrm>
            <a:off x="9280788" y="4285092"/>
            <a:ext cx="2852883" cy="12670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715" b="0" i="0" u="none" strike="noStrike" kern="1200" cap="none" spc="0" normalizeH="0" baseline="0" noProof="0" dirty="0">
              <a:ln>
                <a:noFill/>
              </a:ln>
              <a:solidFill>
                <a:srgbClr val="5B9BD5">
                  <a:lumMod val="20000"/>
                  <a:lumOff val="80000"/>
                </a:srgb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37" name="文本框 1136">
            <a:extLst>
              <a:ext uri="{FF2B5EF4-FFF2-40B4-BE49-F238E27FC236}">
                <a16:creationId xmlns:a16="http://schemas.microsoft.com/office/drawing/2014/main" id="{7AE59480-0545-CCD3-C81C-DE40EE28DC26}"/>
              </a:ext>
            </a:extLst>
          </p:cNvPr>
          <p:cNvSpPr txBox="1"/>
          <p:nvPr/>
        </p:nvSpPr>
        <p:spPr>
          <a:xfrm>
            <a:off x="9280788" y="4309459"/>
            <a:ext cx="2821988"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PET/SPECT Hybrid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F-18 &amp; Tc-99m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PET</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和</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SPECT</a:t>
            </a:r>
            <a:r>
              <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质量均受损</a:t>
            </a:r>
          </a:p>
        </p:txBody>
      </p:sp>
      <p:grpSp>
        <p:nvGrpSpPr>
          <p:cNvPr id="1119" name="组合 1118">
            <a:extLst>
              <a:ext uri="{FF2B5EF4-FFF2-40B4-BE49-F238E27FC236}">
                <a16:creationId xmlns:a16="http://schemas.microsoft.com/office/drawing/2014/main" id="{18AE79A3-F7B1-5CE1-0B48-C063EEDBE792}"/>
              </a:ext>
            </a:extLst>
          </p:cNvPr>
          <p:cNvGrpSpPr/>
          <p:nvPr/>
        </p:nvGrpSpPr>
        <p:grpSpPr>
          <a:xfrm>
            <a:off x="419471" y="3990434"/>
            <a:ext cx="3574498" cy="2306699"/>
            <a:chOff x="4520617" y="2245434"/>
            <a:chExt cx="4493242" cy="2926917"/>
          </a:xfrm>
        </p:grpSpPr>
        <p:pic>
          <p:nvPicPr>
            <p:cNvPr id="432" name="图片 431">
              <a:extLst>
                <a:ext uri="{FF2B5EF4-FFF2-40B4-BE49-F238E27FC236}">
                  <a16:creationId xmlns:a16="http://schemas.microsoft.com/office/drawing/2014/main" id="{932BA253-0197-F93A-CBFD-5C729DC2AFCC}"/>
                </a:ext>
              </a:extLst>
            </p:cNvPr>
            <p:cNvPicPr>
              <a:picLocks noChangeAspect="1"/>
            </p:cNvPicPr>
            <p:nvPr/>
          </p:nvPicPr>
          <p:blipFill>
            <a:blip r:embed="rId12" cstate="print">
              <a:extLst>
                <a:ext uri="{28A0092B-C50C-407E-A947-70E740481C1C}">
                  <a14:useLocalDpi xmlns:a14="http://schemas.microsoft.com/office/drawing/2010/main" val="0"/>
                </a:ext>
              </a:extLst>
            </a:blip>
            <a:srcRect l="21296" t="423" r="21354" b="737"/>
            <a:stretch/>
          </p:blipFill>
          <p:spPr>
            <a:xfrm>
              <a:off x="4520617" y="2566293"/>
              <a:ext cx="2834880" cy="2606058"/>
            </a:xfrm>
            <a:prstGeom prst="rect">
              <a:avLst/>
            </a:prstGeom>
          </p:spPr>
        </p:pic>
        <p:sp>
          <p:nvSpPr>
            <p:cNvPr id="433" name="文本框 432">
              <a:extLst>
                <a:ext uri="{FF2B5EF4-FFF2-40B4-BE49-F238E27FC236}">
                  <a16:creationId xmlns:a16="http://schemas.microsoft.com/office/drawing/2014/main" id="{989F6F5B-41CC-13BA-8A65-79AD30BE9134}"/>
                </a:ext>
              </a:extLst>
            </p:cNvPr>
            <p:cNvSpPr txBox="1"/>
            <p:nvPr/>
          </p:nvSpPr>
          <p:spPr>
            <a:xfrm>
              <a:off x="4856827" y="3665432"/>
              <a:ext cx="670130" cy="4686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18</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F</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4" name="文本框 433">
              <a:extLst>
                <a:ext uri="{FF2B5EF4-FFF2-40B4-BE49-F238E27FC236}">
                  <a16:creationId xmlns:a16="http://schemas.microsoft.com/office/drawing/2014/main" id="{FDE25865-1E51-EE0A-8567-5BC30FD624FD}"/>
                </a:ext>
              </a:extLst>
            </p:cNvPr>
            <p:cNvSpPr txBox="1"/>
            <p:nvPr/>
          </p:nvSpPr>
          <p:spPr>
            <a:xfrm>
              <a:off x="4617711" y="2245434"/>
              <a:ext cx="1745477" cy="4295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6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5" name="文本框 434">
              <a:extLst>
                <a:ext uri="{FF2B5EF4-FFF2-40B4-BE49-F238E27FC236}">
                  <a16:creationId xmlns:a16="http://schemas.microsoft.com/office/drawing/2014/main" id="{0E21227B-0D77-0B02-BDA2-90BDD52D07C3}"/>
                </a:ext>
              </a:extLst>
            </p:cNvPr>
            <p:cNvSpPr txBox="1"/>
            <p:nvPr/>
          </p:nvSpPr>
          <p:spPr>
            <a:xfrm>
              <a:off x="6280286" y="3929250"/>
              <a:ext cx="1745477" cy="4295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γ</a:t>
              </a:r>
              <a:r>
                <a:rPr kumimoji="0" lang="en-US" altLang="zh-CN" sz="1600" b="1"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(511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6" name="爆炸形: 8 pt  435">
              <a:extLst>
                <a:ext uri="{FF2B5EF4-FFF2-40B4-BE49-F238E27FC236}">
                  <a16:creationId xmlns:a16="http://schemas.microsoft.com/office/drawing/2014/main" id="{C97E702C-D17C-54C0-9E31-4F4B85B84D68}"/>
                </a:ext>
              </a:extLst>
            </p:cNvPr>
            <p:cNvSpPr/>
            <p:nvPr/>
          </p:nvSpPr>
          <p:spPr>
            <a:xfrm>
              <a:off x="5068105" y="4625949"/>
              <a:ext cx="210299" cy="21730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7" name="爆炸形: 8 pt  436">
              <a:extLst>
                <a:ext uri="{FF2B5EF4-FFF2-40B4-BE49-F238E27FC236}">
                  <a16:creationId xmlns:a16="http://schemas.microsoft.com/office/drawing/2014/main" id="{1963D695-DAD2-BBD7-DC54-19DDBD905255}"/>
                </a:ext>
              </a:extLst>
            </p:cNvPr>
            <p:cNvSpPr/>
            <p:nvPr/>
          </p:nvSpPr>
          <p:spPr>
            <a:xfrm>
              <a:off x="5710878" y="2647788"/>
              <a:ext cx="210299" cy="21730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8" name="爆炸形: 8 pt  437">
              <a:extLst>
                <a:ext uri="{FF2B5EF4-FFF2-40B4-BE49-F238E27FC236}">
                  <a16:creationId xmlns:a16="http://schemas.microsoft.com/office/drawing/2014/main" id="{5CE43D45-4228-336B-F897-C2573A7D16CD}"/>
                </a:ext>
              </a:extLst>
            </p:cNvPr>
            <p:cNvSpPr/>
            <p:nvPr/>
          </p:nvSpPr>
          <p:spPr>
            <a:xfrm>
              <a:off x="6604447" y="4621326"/>
              <a:ext cx="210299" cy="21730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39" name="爆炸形: 8 pt  438">
              <a:extLst>
                <a:ext uri="{FF2B5EF4-FFF2-40B4-BE49-F238E27FC236}">
                  <a16:creationId xmlns:a16="http://schemas.microsoft.com/office/drawing/2014/main" id="{A9400953-F1F0-ED1A-2A75-C62C410CA1C0}"/>
                </a:ext>
              </a:extLst>
            </p:cNvPr>
            <p:cNvSpPr/>
            <p:nvPr/>
          </p:nvSpPr>
          <p:spPr>
            <a:xfrm>
              <a:off x="6336663" y="2650850"/>
              <a:ext cx="285471" cy="246966"/>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40" name="文本框 439">
              <a:extLst>
                <a:ext uri="{FF2B5EF4-FFF2-40B4-BE49-F238E27FC236}">
                  <a16:creationId xmlns:a16="http://schemas.microsoft.com/office/drawing/2014/main" id="{1C53B7AC-B8F4-3491-84D9-D84A52BF2EC4}"/>
                </a:ext>
              </a:extLst>
            </p:cNvPr>
            <p:cNvSpPr txBox="1"/>
            <p:nvPr/>
          </p:nvSpPr>
          <p:spPr>
            <a:xfrm>
              <a:off x="6927784" y="2310381"/>
              <a:ext cx="2086075" cy="7420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Prompt γ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(1274 keV)</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41" name="文本框 440">
              <a:extLst>
                <a:ext uri="{FF2B5EF4-FFF2-40B4-BE49-F238E27FC236}">
                  <a16:creationId xmlns:a16="http://schemas.microsoft.com/office/drawing/2014/main" id="{3CE2ACAB-9FC9-E765-C593-51AE343D16A8}"/>
                </a:ext>
              </a:extLst>
            </p:cNvPr>
            <p:cNvSpPr txBox="1"/>
            <p:nvPr/>
          </p:nvSpPr>
          <p:spPr>
            <a:xfrm>
              <a:off x="6036683" y="3532600"/>
              <a:ext cx="868347" cy="4686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3000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22</a:t>
              </a:r>
              <a:r>
                <a:rPr kumimoji="0" lang="en-US" altLang="zh-CN"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Na</a:t>
              </a:r>
              <a:endParaRPr kumimoji="0" lang="zh-CN" altLang="en-US" sz="1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42" name="爆炸形: 8 pt  441">
              <a:extLst>
                <a:ext uri="{FF2B5EF4-FFF2-40B4-BE49-F238E27FC236}">
                  <a16:creationId xmlns:a16="http://schemas.microsoft.com/office/drawing/2014/main" id="{B99D8757-D96F-CA61-8449-1C99C97963AC}"/>
                </a:ext>
              </a:extLst>
            </p:cNvPr>
            <p:cNvSpPr/>
            <p:nvPr/>
          </p:nvSpPr>
          <p:spPr>
            <a:xfrm>
              <a:off x="5135942" y="2799067"/>
              <a:ext cx="210299" cy="217309"/>
            </a:xfrm>
            <a:prstGeom prst="irregularSeal1">
              <a:avLst/>
            </a:prstGeom>
            <a:solidFill>
              <a:srgbClr val="C55A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446" name="组合 445">
              <a:extLst>
                <a:ext uri="{FF2B5EF4-FFF2-40B4-BE49-F238E27FC236}">
                  <a16:creationId xmlns:a16="http://schemas.microsoft.com/office/drawing/2014/main" id="{2606259E-C85A-38EB-9D93-C5C8B3D14133}"/>
                </a:ext>
              </a:extLst>
            </p:cNvPr>
            <p:cNvGrpSpPr/>
            <p:nvPr/>
          </p:nvGrpSpPr>
          <p:grpSpPr>
            <a:xfrm rot="1375371">
              <a:off x="5439112" y="2781265"/>
              <a:ext cx="136746" cy="1975405"/>
              <a:chOff x="1932987" y="4376358"/>
              <a:chExt cx="149090" cy="1850339"/>
            </a:xfrm>
            <a:solidFill>
              <a:srgbClr val="C55A11"/>
            </a:solidFill>
          </p:grpSpPr>
          <p:grpSp>
            <p:nvGrpSpPr>
              <p:cNvPr id="447" name="组合 446">
                <a:extLst>
                  <a:ext uri="{FF2B5EF4-FFF2-40B4-BE49-F238E27FC236}">
                    <a16:creationId xmlns:a16="http://schemas.microsoft.com/office/drawing/2014/main" id="{BC7D2C29-ABC4-9770-A07E-4DF254C68278}"/>
                  </a:ext>
                </a:extLst>
              </p:cNvPr>
              <p:cNvGrpSpPr/>
              <p:nvPr/>
            </p:nvGrpSpPr>
            <p:grpSpPr>
              <a:xfrm rot="10487432" flipH="1">
                <a:off x="2027776" y="5349378"/>
                <a:ext cx="54301" cy="877319"/>
                <a:chOff x="1463591" y="3006406"/>
                <a:chExt cx="77145" cy="2219936"/>
              </a:xfrm>
              <a:grpFill/>
            </p:grpSpPr>
            <p:cxnSp>
              <p:nvCxnSpPr>
                <p:cNvPr id="492" name="连接符: 曲线 491">
                  <a:extLst>
                    <a:ext uri="{FF2B5EF4-FFF2-40B4-BE49-F238E27FC236}">
                      <a16:creationId xmlns:a16="http://schemas.microsoft.com/office/drawing/2014/main" id="{29CDCE3C-67AE-2631-A0F8-4379A6D5F063}"/>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3" name="连接符: 曲线 492">
                  <a:extLst>
                    <a:ext uri="{FF2B5EF4-FFF2-40B4-BE49-F238E27FC236}">
                      <a16:creationId xmlns:a16="http://schemas.microsoft.com/office/drawing/2014/main" id="{D8F5A805-3397-4D03-B636-A285EEBA59DA}"/>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4" name="连接符: 曲线 493">
                  <a:extLst>
                    <a:ext uri="{FF2B5EF4-FFF2-40B4-BE49-F238E27FC236}">
                      <a16:creationId xmlns:a16="http://schemas.microsoft.com/office/drawing/2014/main" id="{60241832-4247-F759-3FD7-5EB0C25756CD}"/>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5" name="连接符: 曲线 494">
                  <a:extLst>
                    <a:ext uri="{FF2B5EF4-FFF2-40B4-BE49-F238E27FC236}">
                      <a16:creationId xmlns:a16="http://schemas.microsoft.com/office/drawing/2014/main" id="{564EFA60-D0A2-F454-BA1D-9EFBF119FD6A}"/>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6" name="连接符: 曲线 495">
                  <a:extLst>
                    <a:ext uri="{FF2B5EF4-FFF2-40B4-BE49-F238E27FC236}">
                      <a16:creationId xmlns:a16="http://schemas.microsoft.com/office/drawing/2014/main" id="{90F05078-84EF-C2D1-B098-2E329755DC60}"/>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7" name="连接符: 曲线 496">
                  <a:extLst>
                    <a:ext uri="{FF2B5EF4-FFF2-40B4-BE49-F238E27FC236}">
                      <a16:creationId xmlns:a16="http://schemas.microsoft.com/office/drawing/2014/main" id="{957E0BEA-130D-2D3C-0C3F-8449A49ACD51}"/>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8" name="连接符: 曲线 497">
                  <a:extLst>
                    <a:ext uri="{FF2B5EF4-FFF2-40B4-BE49-F238E27FC236}">
                      <a16:creationId xmlns:a16="http://schemas.microsoft.com/office/drawing/2014/main" id="{CF24BBA3-BCD3-E96F-4F50-EF13986FC98C}"/>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9" name="连接符: 曲线 498">
                  <a:extLst>
                    <a:ext uri="{FF2B5EF4-FFF2-40B4-BE49-F238E27FC236}">
                      <a16:creationId xmlns:a16="http://schemas.microsoft.com/office/drawing/2014/main" id="{857D511B-14F2-6055-14D6-978B3F8088C2}"/>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0" name="连接符: 曲线 499">
                  <a:extLst>
                    <a:ext uri="{FF2B5EF4-FFF2-40B4-BE49-F238E27FC236}">
                      <a16:creationId xmlns:a16="http://schemas.microsoft.com/office/drawing/2014/main" id="{EF3546E9-0B3B-82BD-BD4F-D570C75AF733}"/>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1" name="连接符: 曲线 500">
                  <a:extLst>
                    <a:ext uri="{FF2B5EF4-FFF2-40B4-BE49-F238E27FC236}">
                      <a16:creationId xmlns:a16="http://schemas.microsoft.com/office/drawing/2014/main" id="{2D91CE69-CECD-D783-548E-1A4C0533E94F}"/>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2" name="连接符: 曲线 501">
                  <a:extLst>
                    <a:ext uri="{FF2B5EF4-FFF2-40B4-BE49-F238E27FC236}">
                      <a16:creationId xmlns:a16="http://schemas.microsoft.com/office/drawing/2014/main" id="{C2289570-1DDF-D222-4AFA-1B27E11D70EA}"/>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3" name="连接符: 曲线 502">
                  <a:extLst>
                    <a:ext uri="{FF2B5EF4-FFF2-40B4-BE49-F238E27FC236}">
                      <a16:creationId xmlns:a16="http://schemas.microsoft.com/office/drawing/2014/main" id="{63743C39-9540-F856-D909-8E6575DEFB57}"/>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4" name="连接符: 曲线 503">
                  <a:extLst>
                    <a:ext uri="{FF2B5EF4-FFF2-40B4-BE49-F238E27FC236}">
                      <a16:creationId xmlns:a16="http://schemas.microsoft.com/office/drawing/2014/main" id="{CEECB51D-D9A5-D394-ECF3-8A6A1D28D4D4}"/>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5" name="连接符: 曲线 504">
                  <a:extLst>
                    <a:ext uri="{FF2B5EF4-FFF2-40B4-BE49-F238E27FC236}">
                      <a16:creationId xmlns:a16="http://schemas.microsoft.com/office/drawing/2014/main" id="{5E5A9522-4D6B-C3B0-89C0-A13A9E5296F9}"/>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6" name="连接符: 曲线 505">
                  <a:extLst>
                    <a:ext uri="{FF2B5EF4-FFF2-40B4-BE49-F238E27FC236}">
                      <a16:creationId xmlns:a16="http://schemas.microsoft.com/office/drawing/2014/main" id="{B24CCD62-1A99-DBD0-0546-0B4428D9BE6E}"/>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7" name="连接符: 曲线 506">
                  <a:extLst>
                    <a:ext uri="{FF2B5EF4-FFF2-40B4-BE49-F238E27FC236}">
                      <a16:creationId xmlns:a16="http://schemas.microsoft.com/office/drawing/2014/main" id="{E36B21F2-2824-92AF-4534-64ED8DD0C170}"/>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8" name="连接符: 曲线 507">
                  <a:extLst>
                    <a:ext uri="{FF2B5EF4-FFF2-40B4-BE49-F238E27FC236}">
                      <a16:creationId xmlns:a16="http://schemas.microsoft.com/office/drawing/2014/main" id="{FC8464E9-3223-9F21-2E21-01E5F87AD51A}"/>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09" name="连接符: 曲线 508">
                  <a:extLst>
                    <a:ext uri="{FF2B5EF4-FFF2-40B4-BE49-F238E27FC236}">
                      <a16:creationId xmlns:a16="http://schemas.microsoft.com/office/drawing/2014/main" id="{602C61D1-ACD6-399D-862B-1DF13EAE0217}"/>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0" name="连接符: 曲线 509">
                  <a:extLst>
                    <a:ext uri="{FF2B5EF4-FFF2-40B4-BE49-F238E27FC236}">
                      <a16:creationId xmlns:a16="http://schemas.microsoft.com/office/drawing/2014/main" id="{95907191-E80E-E4CA-A1A5-E275EBBBF513}"/>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1" name="连接符: 曲线 510">
                  <a:extLst>
                    <a:ext uri="{FF2B5EF4-FFF2-40B4-BE49-F238E27FC236}">
                      <a16:creationId xmlns:a16="http://schemas.microsoft.com/office/drawing/2014/main" id="{D5C7CA0A-43D0-BD3D-7482-3F9B6BDFF0B4}"/>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2" name="连接符: 曲线 511">
                  <a:extLst>
                    <a:ext uri="{FF2B5EF4-FFF2-40B4-BE49-F238E27FC236}">
                      <a16:creationId xmlns:a16="http://schemas.microsoft.com/office/drawing/2014/main" id="{082B0A73-6C0C-A269-1737-D650FEE63C0F}"/>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3" name="连接符: 曲线 512">
                  <a:extLst>
                    <a:ext uri="{FF2B5EF4-FFF2-40B4-BE49-F238E27FC236}">
                      <a16:creationId xmlns:a16="http://schemas.microsoft.com/office/drawing/2014/main" id="{7CE10373-1036-B49C-5249-A3471A3B1461}"/>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4" name="连接符: 曲线 513">
                  <a:extLst>
                    <a:ext uri="{FF2B5EF4-FFF2-40B4-BE49-F238E27FC236}">
                      <a16:creationId xmlns:a16="http://schemas.microsoft.com/office/drawing/2014/main" id="{71DB295A-4FB3-D725-8267-A6DBD7E0009A}"/>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5" name="连接符: 曲线 514">
                  <a:extLst>
                    <a:ext uri="{FF2B5EF4-FFF2-40B4-BE49-F238E27FC236}">
                      <a16:creationId xmlns:a16="http://schemas.microsoft.com/office/drawing/2014/main" id="{905CB462-84A4-C2F7-CA5C-CF3CA9984B69}"/>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6" name="连接符: 曲线 515">
                  <a:extLst>
                    <a:ext uri="{FF2B5EF4-FFF2-40B4-BE49-F238E27FC236}">
                      <a16:creationId xmlns:a16="http://schemas.microsoft.com/office/drawing/2014/main" id="{F4AAC84F-4F65-2068-CF4E-0DEF7ED26771}"/>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7" name="连接符: 曲线 516">
                  <a:extLst>
                    <a:ext uri="{FF2B5EF4-FFF2-40B4-BE49-F238E27FC236}">
                      <a16:creationId xmlns:a16="http://schemas.microsoft.com/office/drawing/2014/main" id="{009B992E-F0FD-728F-8A12-9DD6AEBA16BD}"/>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8" name="连接符: 曲线 517">
                  <a:extLst>
                    <a:ext uri="{FF2B5EF4-FFF2-40B4-BE49-F238E27FC236}">
                      <a16:creationId xmlns:a16="http://schemas.microsoft.com/office/drawing/2014/main" id="{34514259-E975-F9D6-13CA-1979184E5C98}"/>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19" name="连接符: 曲线 518">
                  <a:extLst>
                    <a:ext uri="{FF2B5EF4-FFF2-40B4-BE49-F238E27FC236}">
                      <a16:creationId xmlns:a16="http://schemas.microsoft.com/office/drawing/2014/main" id="{34B7B4E0-E8DE-A958-3DCB-56AA438BCF03}"/>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0" name="连接符: 曲线 519">
                  <a:extLst>
                    <a:ext uri="{FF2B5EF4-FFF2-40B4-BE49-F238E27FC236}">
                      <a16:creationId xmlns:a16="http://schemas.microsoft.com/office/drawing/2014/main" id="{173D46C3-DF77-56BF-43D4-FE3EF5BEE2D2}"/>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1" name="连接符: 曲线 520">
                  <a:extLst>
                    <a:ext uri="{FF2B5EF4-FFF2-40B4-BE49-F238E27FC236}">
                      <a16:creationId xmlns:a16="http://schemas.microsoft.com/office/drawing/2014/main" id="{23043288-9B73-409C-F3D6-6675114EF957}"/>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2" name="连接符: 曲线 521">
                  <a:extLst>
                    <a:ext uri="{FF2B5EF4-FFF2-40B4-BE49-F238E27FC236}">
                      <a16:creationId xmlns:a16="http://schemas.microsoft.com/office/drawing/2014/main" id="{DB062B24-1E7E-DD1C-C4EC-6CF0A032C840}"/>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3" name="连接符: 曲线 522">
                  <a:extLst>
                    <a:ext uri="{FF2B5EF4-FFF2-40B4-BE49-F238E27FC236}">
                      <a16:creationId xmlns:a16="http://schemas.microsoft.com/office/drawing/2014/main" id="{5B6DE045-315E-C5AF-1C33-D558D8907B0E}"/>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4" name="连接符: 曲线 523">
                  <a:extLst>
                    <a:ext uri="{FF2B5EF4-FFF2-40B4-BE49-F238E27FC236}">
                      <a16:creationId xmlns:a16="http://schemas.microsoft.com/office/drawing/2014/main" id="{02AB5C17-9457-E01F-48C0-E63E2D0C3726}"/>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5" name="连接符: 曲线 524">
                  <a:extLst>
                    <a:ext uri="{FF2B5EF4-FFF2-40B4-BE49-F238E27FC236}">
                      <a16:creationId xmlns:a16="http://schemas.microsoft.com/office/drawing/2014/main" id="{7A4045B2-38B0-10AE-C841-2F96D6699491}"/>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6" name="连接符: 曲线 525">
                  <a:extLst>
                    <a:ext uri="{FF2B5EF4-FFF2-40B4-BE49-F238E27FC236}">
                      <a16:creationId xmlns:a16="http://schemas.microsoft.com/office/drawing/2014/main" id="{429DF199-EE5E-5C5D-5F02-A09EEBB7EF14}"/>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7" name="连接符: 曲线 526">
                  <a:extLst>
                    <a:ext uri="{FF2B5EF4-FFF2-40B4-BE49-F238E27FC236}">
                      <a16:creationId xmlns:a16="http://schemas.microsoft.com/office/drawing/2014/main" id="{0FD1F94F-86B7-BCD5-C11C-F0983EBADFDB}"/>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8" name="连接符: 曲线 527">
                  <a:extLst>
                    <a:ext uri="{FF2B5EF4-FFF2-40B4-BE49-F238E27FC236}">
                      <a16:creationId xmlns:a16="http://schemas.microsoft.com/office/drawing/2014/main" id="{9D3C99CE-A740-E37C-8EF6-029D715945E3}"/>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29" name="连接符: 曲线 528">
                  <a:extLst>
                    <a:ext uri="{FF2B5EF4-FFF2-40B4-BE49-F238E27FC236}">
                      <a16:creationId xmlns:a16="http://schemas.microsoft.com/office/drawing/2014/main" id="{525C37C0-57D1-1059-C02C-4322F8C283E1}"/>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30" name="连接符: 曲线 529">
                  <a:extLst>
                    <a:ext uri="{FF2B5EF4-FFF2-40B4-BE49-F238E27FC236}">
                      <a16:creationId xmlns:a16="http://schemas.microsoft.com/office/drawing/2014/main" id="{6403CBD6-089A-AA9B-06FC-BD751F37B3C0}"/>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31" name="连接符: 曲线 530">
                  <a:extLst>
                    <a:ext uri="{FF2B5EF4-FFF2-40B4-BE49-F238E27FC236}">
                      <a16:creationId xmlns:a16="http://schemas.microsoft.com/office/drawing/2014/main" id="{52DBB1B7-C4AB-07A2-C636-BA9B15E57155}"/>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32" name="连接符: 曲线 531">
                  <a:extLst>
                    <a:ext uri="{FF2B5EF4-FFF2-40B4-BE49-F238E27FC236}">
                      <a16:creationId xmlns:a16="http://schemas.microsoft.com/office/drawing/2014/main" id="{227828D8-0BC2-5849-9ED3-1995D965DC9E}"/>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33" name="连接符: 曲线 532">
                  <a:extLst>
                    <a:ext uri="{FF2B5EF4-FFF2-40B4-BE49-F238E27FC236}">
                      <a16:creationId xmlns:a16="http://schemas.microsoft.com/office/drawing/2014/main" id="{AA271BDF-A4D2-B8B0-EB3D-4C5D3896BBA2}"/>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534" name="等腰三角形 533">
                  <a:extLst>
                    <a:ext uri="{FF2B5EF4-FFF2-40B4-BE49-F238E27FC236}">
                      <a16:creationId xmlns:a16="http://schemas.microsoft.com/office/drawing/2014/main" id="{1165CFF0-42C5-D97E-5914-02611260CFDF}"/>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448" name="组合 447">
                <a:extLst>
                  <a:ext uri="{FF2B5EF4-FFF2-40B4-BE49-F238E27FC236}">
                    <a16:creationId xmlns:a16="http://schemas.microsoft.com/office/drawing/2014/main" id="{EAAC7B18-54FD-DD5A-E430-D0DC9DD7C752}"/>
                  </a:ext>
                </a:extLst>
              </p:cNvPr>
              <p:cNvGrpSpPr/>
              <p:nvPr/>
            </p:nvGrpSpPr>
            <p:grpSpPr>
              <a:xfrm rot="21233118" flipH="1">
                <a:off x="1932987" y="4376358"/>
                <a:ext cx="45719" cy="1040204"/>
                <a:chOff x="1463591" y="3006406"/>
                <a:chExt cx="77145" cy="2219936"/>
              </a:xfrm>
              <a:grpFill/>
            </p:grpSpPr>
            <p:cxnSp>
              <p:nvCxnSpPr>
                <p:cNvPr id="449" name="连接符: 曲线 448">
                  <a:extLst>
                    <a:ext uri="{FF2B5EF4-FFF2-40B4-BE49-F238E27FC236}">
                      <a16:creationId xmlns:a16="http://schemas.microsoft.com/office/drawing/2014/main" id="{50A2548E-9CDD-2265-95F3-0F78BDB8DF73}"/>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0" name="连接符: 曲线 449">
                  <a:extLst>
                    <a:ext uri="{FF2B5EF4-FFF2-40B4-BE49-F238E27FC236}">
                      <a16:creationId xmlns:a16="http://schemas.microsoft.com/office/drawing/2014/main" id="{427F13EE-674D-685F-AF05-1365183BC105}"/>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1" name="连接符: 曲线 450">
                  <a:extLst>
                    <a:ext uri="{FF2B5EF4-FFF2-40B4-BE49-F238E27FC236}">
                      <a16:creationId xmlns:a16="http://schemas.microsoft.com/office/drawing/2014/main" id="{2D978DE4-85A7-D91F-D2A8-833A0A40D5E5}"/>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2" name="连接符: 曲线 451">
                  <a:extLst>
                    <a:ext uri="{FF2B5EF4-FFF2-40B4-BE49-F238E27FC236}">
                      <a16:creationId xmlns:a16="http://schemas.microsoft.com/office/drawing/2014/main" id="{66DA9D5A-6B3A-6357-02FE-37959D6A3CFC}"/>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3" name="连接符: 曲线 452">
                  <a:extLst>
                    <a:ext uri="{FF2B5EF4-FFF2-40B4-BE49-F238E27FC236}">
                      <a16:creationId xmlns:a16="http://schemas.microsoft.com/office/drawing/2014/main" id="{025CA651-C5B7-59A3-E508-42E4776F65A4}"/>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4" name="连接符: 曲线 453">
                  <a:extLst>
                    <a:ext uri="{FF2B5EF4-FFF2-40B4-BE49-F238E27FC236}">
                      <a16:creationId xmlns:a16="http://schemas.microsoft.com/office/drawing/2014/main" id="{F85D560F-BA91-06AB-3EDA-AF2B71ED2E7A}"/>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5" name="连接符: 曲线 454">
                  <a:extLst>
                    <a:ext uri="{FF2B5EF4-FFF2-40B4-BE49-F238E27FC236}">
                      <a16:creationId xmlns:a16="http://schemas.microsoft.com/office/drawing/2014/main" id="{19E36A1C-1DBF-D2CE-9380-99421ACD116E}"/>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6" name="连接符: 曲线 455">
                  <a:extLst>
                    <a:ext uri="{FF2B5EF4-FFF2-40B4-BE49-F238E27FC236}">
                      <a16:creationId xmlns:a16="http://schemas.microsoft.com/office/drawing/2014/main" id="{6935F7BC-C0F3-B215-E6E1-66F78D724232}"/>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7" name="连接符: 曲线 456">
                  <a:extLst>
                    <a:ext uri="{FF2B5EF4-FFF2-40B4-BE49-F238E27FC236}">
                      <a16:creationId xmlns:a16="http://schemas.microsoft.com/office/drawing/2014/main" id="{9D79A949-FA7C-6E08-C3D5-9AB2F7166D56}"/>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8" name="连接符: 曲线 457">
                  <a:extLst>
                    <a:ext uri="{FF2B5EF4-FFF2-40B4-BE49-F238E27FC236}">
                      <a16:creationId xmlns:a16="http://schemas.microsoft.com/office/drawing/2014/main" id="{CB194F64-A7B9-5ACA-6BA9-0F087E3125B3}"/>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59" name="连接符: 曲线 458">
                  <a:extLst>
                    <a:ext uri="{FF2B5EF4-FFF2-40B4-BE49-F238E27FC236}">
                      <a16:creationId xmlns:a16="http://schemas.microsoft.com/office/drawing/2014/main" id="{10EE7AF1-6899-CA73-6F19-FC64AE282D02}"/>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0" name="连接符: 曲线 459">
                  <a:extLst>
                    <a:ext uri="{FF2B5EF4-FFF2-40B4-BE49-F238E27FC236}">
                      <a16:creationId xmlns:a16="http://schemas.microsoft.com/office/drawing/2014/main" id="{F4C3DAD6-1A0F-50D3-C61B-F715B429605F}"/>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1" name="连接符: 曲线 460">
                  <a:extLst>
                    <a:ext uri="{FF2B5EF4-FFF2-40B4-BE49-F238E27FC236}">
                      <a16:creationId xmlns:a16="http://schemas.microsoft.com/office/drawing/2014/main" id="{28B8194F-14F1-C89D-DC8D-518AAEDF16E0}"/>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2" name="连接符: 曲线 461">
                  <a:extLst>
                    <a:ext uri="{FF2B5EF4-FFF2-40B4-BE49-F238E27FC236}">
                      <a16:creationId xmlns:a16="http://schemas.microsoft.com/office/drawing/2014/main" id="{172E61C7-60BD-38B5-6850-4868177A32E7}"/>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3" name="连接符: 曲线 462">
                  <a:extLst>
                    <a:ext uri="{FF2B5EF4-FFF2-40B4-BE49-F238E27FC236}">
                      <a16:creationId xmlns:a16="http://schemas.microsoft.com/office/drawing/2014/main" id="{1063CB03-16A6-20EE-AA79-8241B38F5C99}"/>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4" name="连接符: 曲线 463">
                  <a:extLst>
                    <a:ext uri="{FF2B5EF4-FFF2-40B4-BE49-F238E27FC236}">
                      <a16:creationId xmlns:a16="http://schemas.microsoft.com/office/drawing/2014/main" id="{0EA25165-C808-B300-4424-CE71C1978DAD}"/>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5" name="连接符: 曲线 464">
                  <a:extLst>
                    <a:ext uri="{FF2B5EF4-FFF2-40B4-BE49-F238E27FC236}">
                      <a16:creationId xmlns:a16="http://schemas.microsoft.com/office/drawing/2014/main" id="{07DBDAF8-43DE-083E-0FFE-00F143FD59AB}"/>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6" name="连接符: 曲线 465">
                  <a:extLst>
                    <a:ext uri="{FF2B5EF4-FFF2-40B4-BE49-F238E27FC236}">
                      <a16:creationId xmlns:a16="http://schemas.microsoft.com/office/drawing/2014/main" id="{FAC9D8B4-91FE-A351-1DAF-08F6565699E2}"/>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7" name="连接符: 曲线 466">
                  <a:extLst>
                    <a:ext uri="{FF2B5EF4-FFF2-40B4-BE49-F238E27FC236}">
                      <a16:creationId xmlns:a16="http://schemas.microsoft.com/office/drawing/2014/main" id="{57669810-1D16-2D1E-A97A-050B668F5158}"/>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8" name="连接符: 曲线 467">
                  <a:extLst>
                    <a:ext uri="{FF2B5EF4-FFF2-40B4-BE49-F238E27FC236}">
                      <a16:creationId xmlns:a16="http://schemas.microsoft.com/office/drawing/2014/main" id="{DE63188F-5863-A156-1FA6-6408D02E1CC2}"/>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69" name="连接符: 曲线 468">
                  <a:extLst>
                    <a:ext uri="{FF2B5EF4-FFF2-40B4-BE49-F238E27FC236}">
                      <a16:creationId xmlns:a16="http://schemas.microsoft.com/office/drawing/2014/main" id="{17889B73-6DF9-A961-5913-5E8C665685D9}"/>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0" name="连接符: 曲线 469">
                  <a:extLst>
                    <a:ext uri="{FF2B5EF4-FFF2-40B4-BE49-F238E27FC236}">
                      <a16:creationId xmlns:a16="http://schemas.microsoft.com/office/drawing/2014/main" id="{D9B71BE1-0092-8B0F-B573-8D87924B3C2E}"/>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1" name="连接符: 曲线 470">
                  <a:extLst>
                    <a:ext uri="{FF2B5EF4-FFF2-40B4-BE49-F238E27FC236}">
                      <a16:creationId xmlns:a16="http://schemas.microsoft.com/office/drawing/2014/main" id="{DA020DC3-0A1C-B05D-27CE-FAA785239E91}"/>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2" name="连接符: 曲线 471">
                  <a:extLst>
                    <a:ext uri="{FF2B5EF4-FFF2-40B4-BE49-F238E27FC236}">
                      <a16:creationId xmlns:a16="http://schemas.microsoft.com/office/drawing/2014/main" id="{A23DBD02-C01F-75AC-B9ED-82C749E883A6}"/>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3" name="连接符: 曲线 472">
                  <a:extLst>
                    <a:ext uri="{FF2B5EF4-FFF2-40B4-BE49-F238E27FC236}">
                      <a16:creationId xmlns:a16="http://schemas.microsoft.com/office/drawing/2014/main" id="{EBBF08E5-40F8-610A-A6C4-7881E6CEBE9F}"/>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4" name="连接符: 曲线 473">
                  <a:extLst>
                    <a:ext uri="{FF2B5EF4-FFF2-40B4-BE49-F238E27FC236}">
                      <a16:creationId xmlns:a16="http://schemas.microsoft.com/office/drawing/2014/main" id="{B5863DE5-2915-FA2F-D9BB-650E1F03B56D}"/>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5" name="连接符: 曲线 474">
                  <a:extLst>
                    <a:ext uri="{FF2B5EF4-FFF2-40B4-BE49-F238E27FC236}">
                      <a16:creationId xmlns:a16="http://schemas.microsoft.com/office/drawing/2014/main" id="{1EED798F-A2A3-9E15-0D73-C5B8A6542514}"/>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6" name="连接符: 曲线 475">
                  <a:extLst>
                    <a:ext uri="{FF2B5EF4-FFF2-40B4-BE49-F238E27FC236}">
                      <a16:creationId xmlns:a16="http://schemas.microsoft.com/office/drawing/2014/main" id="{3AD8569F-793C-85B9-25C5-0515F717AABC}"/>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7" name="连接符: 曲线 476">
                  <a:extLst>
                    <a:ext uri="{FF2B5EF4-FFF2-40B4-BE49-F238E27FC236}">
                      <a16:creationId xmlns:a16="http://schemas.microsoft.com/office/drawing/2014/main" id="{C8C2BD7D-9985-CADB-FE61-9A0170D523FF}"/>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8" name="连接符: 曲线 477">
                  <a:extLst>
                    <a:ext uri="{FF2B5EF4-FFF2-40B4-BE49-F238E27FC236}">
                      <a16:creationId xmlns:a16="http://schemas.microsoft.com/office/drawing/2014/main" id="{CA59C9E3-0C90-ADD9-6C22-59969708F543}"/>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79" name="连接符: 曲线 478">
                  <a:extLst>
                    <a:ext uri="{FF2B5EF4-FFF2-40B4-BE49-F238E27FC236}">
                      <a16:creationId xmlns:a16="http://schemas.microsoft.com/office/drawing/2014/main" id="{3F6CE249-A286-9558-B7FE-99CECA7B333A}"/>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0" name="连接符: 曲线 479">
                  <a:extLst>
                    <a:ext uri="{FF2B5EF4-FFF2-40B4-BE49-F238E27FC236}">
                      <a16:creationId xmlns:a16="http://schemas.microsoft.com/office/drawing/2014/main" id="{3121AE9D-5372-C72F-67A1-D8E49B12DDA6}"/>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1" name="连接符: 曲线 480">
                  <a:extLst>
                    <a:ext uri="{FF2B5EF4-FFF2-40B4-BE49-F238E27FC236}">
                      <a16:creationId xmlns:a16="http://schemas.microsoft.com/office/drawing/2014/main" id="{21BE23E3-6B3A-78E2-73E9-0B94812267AD}"/>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2" name="连接符: 曲线 481">
                  <a:extLst>
                    <a:ext uri="{FF2B5EF4-FFF2-40B4-BE49-F238E27FC236}">
                      <a16:creationId xmlns:a16="http://schemas.microsoft.com/office/drawing/2014/main" id="{774D3309-36B5-6726-CEA3-3E1B603B18BF}"/>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3" name="连接符: 曲线 482">
                  <a:extLst>
                    <a:ext uri="{FF2B5EF4-FFF2-40B4-BE49-F238E27FC236}">
                      <a16:creationId xmlns:a16="http://schemas.microsoft.com/office/drawing/2014/main" id="{EFAC6408-BA97-3484-35C3-C85006C5080A}"/>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4" name="连接符: 曲线 483">
                  <a:extLst>
                    <a:ext uri="{FF2B5EF4-FFF2-40B4-BE49-F238E27FC236}">
                      <a16:creationId xmlns:a16="http://schemas.microsoft.com/office/drawing/2014/main" id="{E915FFB6-68CD-F668-587E-6FB50AB4ED6C}"/>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5" name="连接符: 曲线 484">
                  <a:extLst>
                    <a:ext uri="{FF2B5EF4-FFF2-40B4-BE49-F238E27FC236}">
                      <a16:creationId xmlns:a16="http://schemas.microsoft.com/office/drawing/2014/main" id="{9B033E4B-439B-FC00-3D28-01F08E203DFB}"/>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6" name="连接符: 曲线 485">
                  <a:extLst>
                    <a:ext uri="{FF2B5EF4-FFF2-40B4-BE49-F238E27FC236}">
                      <a16:creationId xmlns:a16="http://schemas.microsoft.com/office/drawing/2014/main" id="{47DFD81B-22FA-98A8-4758-8741547B44D8}"/>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7" name="连接符: 曲线 486">
                  <a:extLst>
                    <a:ext uri="{FF2B5EF4-FFF2-40B4-BE49-F238E27FC236}">
                      <a16:creationId xmlns:a16="http://schemas.microsoft.com/office/drawing/2014/main" id="{29C45B2C-9DB8-6A67-D289-56525C1A904D}"/>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8" name="连接符: 曲线 487">
                  <a:extLst>
                    <a:ext uri="{FF2B5EF4-FFF2-40B4-BE49-F238E27FC236}">
                      <a16:creationId xmlns:a16="http://schemas.microsoft.com/office/drawing/2014/main" id="{7FC85EC7-6B9F-6C25-6BA3-09E7DB84FD83}"/>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89" name="连接符: 曲线 488">
                  <a:extLst>
                    <a:ext uri="{FF2B5EF4-FFF2-40B4-BE49-F238E27FC236}">
                      <a16:creationId xmlns:a16="http://schemas.microsoft.com/office/drawing/2014/main" id="{1C64512B-048B-AACE-16D2-009D3B439BE2}"/>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490" name="连接符: 曲线 489">
                  <a:extLst>
                    <a:ext uri="{FF2B5EF4-FFF2-40B4-BE49-F238E27FC236}">
                      <a16:creationId xmlns:a16="http://schemas.microsoft.com/office/drawing/2014/main" id="{BA36F2C3-4B71-795E-223B-41CC0ED3D636}"/>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491" name="等腰三角形 490">
                  <a:extLst>
                    <a:ext uri="{FF2B5EF4-FFF2-40B4-BE49-F238E27FC236}">
                      <a16:creationId xmlns:a16="http://schemas.microsoft.com/office/drawing/2014/main" id="{766649CE-4446-0D38-501B-E61E12257E83}"/>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535" name="组合 534">
              <a:extLst>
                <a:ext uri="{FF2B5EF4-FFF2-40B4-BE49-F238E27FC236}">
                  <a16:creationId xmlns:a16="http://schemas.microsoft.com/office/drawing/2014/main" id="{539BFFE9-34B6-773B-1048-A3A935FF2B70}"/>
                </a:ext>
              </a:extLst>
            </p:cNvPr>
            <p:cNvGrpSpPr/>
            <p:nvPr/>
          </p:nvGrpSpPr>
          <p:grpSpPr>
            <a:xfrm>
              <a:off x="5419978" y="3539300"/>
              <a:ext cx="238600" cy="240091"/>
              <a:chOff x="2034001" y="1528910"/>
              <a:chExt cx="498056" cy="542836"/>
            </a:xfrm>
          </p:grpSpPr>
          <p:sp>
            <p:nvSpPr>
              <p:cNvPr id="536" name="椭圆 535">
                <a:extLst>
                  <a:ext uri="{FF2B5EF4-FFF2-40B4-BE49-F238E27FC236}">
                    <a16:creationId xmlns:a16="http://schemas.microsoft.com/office/drawing/2014/main" id="{5D94E406-075E-8C32-090D-A5C4D396774A}"/>
                  </a:ext>
                </a:extLst>
              </p:cNvPr>
              <p:cNvSpPr/>
              <p:nvPr/>
            </p:nvSpPr>
            <p:spPr>
              <a:xfrm>
                <a:off x="2382988" y="166746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37" name="椭圆 536">
                <a:extLst>
                  <a:ext uri="{FF2B5EF4-FFF2-40B4-BE49-F238E27FC236}">
                    <a16:creationId xmlns:a16="http://schemas.microsoft.com/office/drawing/2014/main" id="{FDAC43C4-A77E-E745-F271-82009B21628E}"/>
                  </a:ext>
                </a:extLst>
              </p:cNvPr>
              <p:cNvSpPr/>
              <p:nvPr/>
            </p:nvSpPr>
            <p:spPr>
              <a:xfrm>
                <a:off x="2302778" y="1774272"/>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38" name="椭圆 537">
                <a:extLst>
                  <a:ext uri="{FF2B5EF4-FFF2-40B4-BE49-F238E27FC236}">
                    <a16:creationId xmlns:a16="http://schemas.microsoft.com/office/drawing/2014/main" id="{5CEC39CA-6EE4-60AF-567E-259AAE826429}"/>
                  </a:ext>
                </a:extLst>
              </p:cNvPr>
              <p:cNvSpPr/>
              <p:nvPr/>
            </p:nvSpPr>
            <p:spPr>
              <a:xfrm>
                <a:off x="2111945" y="17179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39" name="椭圆 538">
                <a:extLst>
                  <a:ext uri="{FF2B5EF4-FFF2-40B4-BE49-F238E27FC236}">
                    <a16:creationId xmlns:a16="http://schemas.microsoft.com/office/drawing/2014/main" id="{3FF6CAFE-E4B5-C35C-F6E9-C88F3FB8C74B}"/>
                  </a:ext>
                </a:extLst>
              </p:cNvPr>
              <p:cNvSpPr/>
              <p:nvPr/>
            </p:nvSpPr>
            <p:spPr>
              <a:xfrm>
                <a:off x="2124518" y="1637598"/>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0" name="椭圆 539">
                <a:extLst>
                  <a:ext uri="{FF2B5EF4-FFF2-40B4-BE49-F238E27FC236}">
                    <a16:creationId xmlns:a16="http://schemas.microsoft.com/office/drawing/2014/main" id="{65220A99-0569-A814-26FC-BC933D9CD672}"/>
                  </a:ext>
                </a:extLst>
              </p:cNvPr>
              <p:cNvSpPr/>
              <p:nvPr/>
            </p:nvSpPr>
            <p:spPr>
              <a:xfrm>
                <a:off x="2254195" y="1658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1" name="椭圆 540">
                <a:extLst>
                  <a:ext uri="{FF2B5EF4-FFF2-40B4-BE49-F238E27FC236}">
                    <a16:creationId xmlns:a16="http://schemas.microsoft.com/office/drawing/2014/main" id="{4BB78A1A-C312-0B61-0239-03CB4F04B54D}"/>
                  </a:ext>
                </a:extLst>
              </p:cNvPr>
              <p:cNvSpPr/>
              <p:nvPr/>
            </p:nvSpPr>
            <p:spPr>
              <a:xfrm>
                <a:off x="2111934" y="1901505"/>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2" name="椭圆 541">
                <a:extLst>
                  <a:ext uri="{FF2B5EF4-FFF2-40B4-BE49-F238E27FC236}">
                    <a16:creationId xmlns:a16="http://schemas.microsoft.com/office/drawing/2014/main" id="{88B1DF9A-4932-B53C-39C2-AD72E126FD7D}"/>
                  </a:ext>
                </a:extLst>
              </p:cNvPr>
              <p:cNvSpPr/>
              <p:nvPr/>
            </p:nvSpPr>
            <p:spPr>
              <a:xfrm>
                <a:off x="2388057" y="1744239"/>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3" name="椭圆 542">
                <a:extLst>
                  <a:ext uri="{FF2B5EF4-FFF2-40B4-BE49-F238E27FC236}">
                    <a16:creationId xmlns:a16="http://schemas.microsoft.com/office/drawing/2014/main" id="{C97A9786-7389-5887-6583-47CB62B2912F}"/>
                  </a:ext>
                </a:extLst>
              </p:cNvPr>
              <p:cNvSpPr/>
              <p:nvPr/>
            </p:nvSpPr>
            <p:spPr>
              <a:xfrm>
                <a:off x="2040628" y="173058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4" name="椭圆 543">
                <a:extLst>
                  <a:ext uri="{FF2B5EF4-FFF2-40B4-BE49-F238E27FC236}">
                    <a16:creationId xmlns:a16="http://schemas.microsoft.com/office/drawing/2014/main" id="{F0527363-A887-409A-1F8E-22BC1252EAC2}"/>
                  </a:ext>
                </a:extLst>
              </p:cNvPr>
              <p:cNvSpPr/>
              <p:nvPr/>
            </p:nvSpPr>
            <p:spPr>
              <a:xfrm>
                <a:off x="2349611" y="190150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5" name="椭圆 544">
                <a:extLst>
                  <a:ext uri="{FF2B5EF4-FFF2-40B4-BE49-F238E27FC236}">
                    <a16:creationId xmlns:a16="http://schemas.microsoft.com/office/drawing/2014/main" id="{60CA38D7-F510-C779-6CB4-40D985DF2609}"/>
                  </a:ext>
                </a:extLst>
              </p:cNvPr>
              <p:cNvSpPr/>
              <p:nvPr/>
            </p:nvSpPr>
            <p:spPr>
              <a:xfrm>
                <a:off x="2178001" y="1528910"/>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6" name="椭圆 545">
                <a:extLst>
                  <a:ext uri="{FF2B5EF4-FFF2-40B4-BE49-F238E27FC236}">
                    <a16:creationId xmlns:a16="http://schemas.microsoft.com/office/drawing/2014/main" id="{5EFD78A4-9EA6-F233-62D2-BFC936F427B7}"/>
                  </a:ext>
                </a:extLst>
              </p:cNvPr>
              <p:cNvSpPr/>
              <p:nvPr/>
            </p:nvSpPr>
            <p:spPr>
              <a:xfrm>
                <a:off x="2216968" y="1927746"/>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7" name="椭圆 546">
                <a:extLst>
                  <a:ext uri="{FF2B5EF4-FFF2-40B4-BE49-F238E27FC236}">
                    <a16:creationId xmlns:a16="http://schemas.microsoft.com/office/drawing/2014/main" id="{D10A142D-717F-E010-0E8D-5D558402FFE5}"/>
                  </a:ext>
                </a:extLst>
              </p:cNvPr>
              <p:cNvSpPr/>
              <p:nvPr/>
            </p:nvSpPr>
            <p:spPr>
              <a:xfrm>
                <a:off x="2316932" y="1556885"/>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8" name="椭圆 547">
                <a:extLst>
                  <a:ext uri="{FF2B5EF4-FFF2-40B4-BE49-F238E27FC236}">
                    <a16:creationId xmlns:a16="http://schemas.microsoft.com/office/drawing/2014/main" id="{8F835946-9C00-87DB-8820-F631CCFE6AEC}"/>
                  </a:ext>
                </a:extLst>
              </p:cNvPr>
              <p:cNvSpPr/>
              <p:nvPr/>
            </p:nvSpPr>
            <p:spPr>
              <a:xfrm>
                <a:off x="2170305" y="1672044"/>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49" name="椭圆 548">
                <a:extLst>
                  <a:ext uri="{FF2B5EF4-FFF2-40B4-BE49-F238E27FC236}">
                    <a16:creationId xmlns:a16="http://schemas.microsoft.com/office/drawing/2014/main" id="{5CF7D620-8912-0EA1-AC06-569317CEEC75}"/>
                  </a:ext>
                </a:extLst>
              </p:cNvPr>
              <p:cNvSpPr/>
              <p:nvPr/>
            </p:nvSpPr>
            <p:spPr>
              <a:xfrm>
                <a:off x="2034001" y="1828801"/>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50" name="椭圆 549">
                <a:extLst>
                  <a:ext uri="{FF2B5EF4-FFF2-40B4-BE49-F238E27FC236}">
                    <a16:creationId xmlns:a16="http://schemas.microsoft.com/office/drawing/2014/main" id="{92FFDB92-6A1A-095B-981F-D1A9EDCE3031}"/>
                  </a:ext>
                </a:extLst>
              </p:cNvPr>
              <p:cNvSpPr/>
              <p:nvPr/>
            </p:nvSpPr>
            <p:spPr>
              <a:xfrm>
                <a:off x="2178001" y="1816239"/>
                <a:ext cx="144000" cy="144000"/>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51" name="椭圆 550">
                <a:extLst>
                  <a:ext uri="{FF2B5EF4-FFF2-40B4-BE49-F238E27FC236}">
                    <a16:creationId xmlns:a16="http://schemas.microsoft.com/office/drawing/2014/main" id="{8DE463C0-06EF-4F75-6E83-DC03B8C5C4E4}"/>
                  </a:ext>
                </a:extLst>
              </p:cNvPr>
              <p:cNvSpPr/>
              <p:nvPr/>
            </p:nvSpPr>
            <p:spPr>
              <a:xfrm>
                <a:off x="2231473" y="1830221"/>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52" name="椭圆 551">
                <a:extLst>
                  <a:ext uri="{FF2B5EF4-FFF2-40B4-BE49-F238E27FC236}">
                    <a16:creationId xmlns:a16="http://schemas.microsoft.com/office/drawing/2014/main" id="{E77AD4FD-85F4-40DD-23F3-E6CDED658896}"/>
                  </a:ext>
                </a:extLst>
              </p:cNvPr>
              <p:cNvSpPr/>
              <p:nvPr/>
            </p:nvSpPr>
            <p:spPr>
              <a:xfrm>
                <a:off x="2265530" y="1565436"/>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53" name="椭圆 552">
                <a:extLst>
                  <a:ext uri="{FF2B5EF4-FFF2-40B4-BE49-F238E27FC236}">
                    <a16:creationId xmlns:a16="http://schemas.microsoft.com/office/drawing/2014/main" id="{F24B85D6-5B89-1CD3-093A-0E489C9B5824}"/>
                  </a:ext>
                </a:extLst>
              </p:cNvPr>
              <p:cNvSpPr/>
              <p:nvPr/>
            </p:nvSpPr>
            <p:spPr>
              <a:xfrm>
                <a:off x="2096908" y="1737792"/>
                <a:ext cx="144000" cy="14400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554" name="组合 553">
              <a:extLst>
                <a:ext uri="{FF2B5EF4-FFF2-40B4-BE49-F238E27FC236}">
                  <a16:creationId xmlns:a16="http://schemas.microsoft.com/office/drawing/2014/main" id="{AA82AAD6-A79A-EA4F-0714-644C1A8BECB9}"/>
                </a:ext>
              </a:extLst>
            </p:cNvPr>
            <p:cNvGrpSpPr/>
            <p:nvPr/>
          </p:nvGrpSpPr>
          <p:grpSpPr>
            <a:xfrm rot="19613520">
              <a:off x="5864000" y="2634419"/>
              <a:ext cx="196814" cy="2297424"/>
              <a:chOff x="1932987" y="4376358"/>
              <a:chExt cx="149090" cy="1850339"/>
            </a:xfrm>
            <a:solidFill>
              <a:srgbClr val="C55A11"/>
            </a:solidFill>
          </p:grpSpPr>
          <p:grpSp>
            <p:nvGrpSpPr>
              <p:cNvPr id="555" name="组合 554">
                <a:extLst>
                  <a:ext uri="{FF2B5EF4-FFF2-40B4-BE49-F238E27FC236}">
                    <a16:creationId xmlns:a16="http://schemas.microsoft.com/office/drawing/2014/main" id="{060CB035-E580-C5AE-6675-BD7F47D1B8E8}"/>
                  </a:ext>
                </a:extLst>
              </p:cNvPr>
              <p:cNvGrpSpPr/>
              <p:nvPr/>
            </p:nvGrpSpPr>
            <p:grpSpPr>
              <a:xfrm rot="10487432" flipH="1">
                <a:off x="2027776" y="5349378"/>
                <a:ext cx="54301" cy="877319"/>
                <a:chOff x="1463591" y="3006406"/>
                <a:chExt cx="77145" cy="2219936"/>
              </a:xfrm>
              <a:grpFill/>
            </p:grpSpPr>
            <p:cxnSp>
              <p:nvCxnSpPr>
                <p:cNvPr id="600" name="连接符: 曲线 599">
                  <a:extLst>
                    <a:ext uri="{FF2B5EF4-FFF2-40B4-BE49-F238E27FC236}">
                      <a16:creationId xmlns:a16="http://schemas.microsoft.com/office/drawing/2014/main" id="{579501DA-6E23-4F3E-A0C7-0F660FF4754D}"/>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1" name="连接符: 曲线 600">
                  <a:extLst>
                    <a:ext uri="{FF2B5EF4-FFF2-40B4-BE49-F238E27FC236}">
                      <a16:creationId xmlns:a16="http://schemas.microsoft.com/office/drawing/2014/main" id="{B26C54B2-85A7-D7AB-B967-4CC660204EC4}"/>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2" name="连接符: 曲线 601">
                  <a:extLst>
                    <a:ext uri="{FF2B5EF4-FFF2-40B4-BE49-F238E27FC236}">
                      <a16:creationId xmlns:a16="http://schemas.microsoft.com/office/drawing/2014/main" id="{1CDFAF43-E93E-7938-F8FA-33337D9805C8}"/>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3" name="连接符: 曲线 602">
                  <a:extLst>
                    <a:ext uri="{FF2B5EF4-FFF2-40B4-BE49-F238E27FC236}">
                      <a16:creationId xmlns:a16="http://schemas.microsoft.com/office/drawing/2014/main" id="{AF8E8959-AD6B-FD8F-665F-05672A18E195}"/>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4" name="连接符: 曲线 603">
                  <a:extLst>
                    <a:ext uri="{FF2B5EF4-FFF2-40B4-BE49-F238E27FC236}">
                      <a16:creationId xmlns:a16="http://schemas.microsoft.com/office/drawing/2014/main" id="{3EA56FF2-6858-7D71-620A-7E8A6C31880C}"/>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5" name="连接符: 曲线 604">
                  <a:extLst>
                    <a:ext uri="{FF2B5EF4-FFF2-40B4-BE49-F238E27FC236}">
                      <a16:creationId xmlns:a16="http://schemas.microsoft.com/office/drawing/2014/main" id="{AEA821C4-ED18-66F4-91CD-2AEF580F68BA}"/>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6" name="连接符: 曲线 605">
                  <a:extLst>
                    <a:ext uri="{FF2B5EF4-FFF2-40B4-BE49-F238E27FC236}">
                      <a16:creationId xmlns:a16="http://schemas.microsoft.com/office/drawing/2014/main" id="{94FFFC54-09F7-D779-E01B-0412055BE9B8}"/>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7" name="连接符: 曲线 606">
                  <a:extLst>
                    <a:ext uri="{FF2B5EF4-FFF2-40B4-BE49-F238E27FC236}">
                      <a16:creationId xmlns:a16="http://schemas.microsoft.com/office/drawing/2014/main" id="{B0123374-D5DB-EED0-DC07-1B9A9458DE36}"/>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8" name="连接符: 曲线 607">
                  <a:extLst>
                    <a:ext uri="{FF2B5EF4-FFF2-40B4-BE49-F238E27FC236}">
                      <a16:creationId xmlns:a16="http://schemas.microsoft.com/office/drawing/2014/main" id="{0AA072CA-3745-BC23-16D1-45572E73476C}"/>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09" name="连接符: 曲线 608">
                  <a:extLst>
                    <a:ext uri="{FF2B5EF4-FFF2-40B4-BE49-F238E27FC236}">
                      <a16:creationId xmlns:a16="http://schemas.microsoft.com/office/drawing/2014/main" id="{1936801D-6880-4D6B-DC64-E53C7BA9DF96}"/>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0" name="连接符: 曲线 609">
                  <a:extLst>
                    <a:ext uri="{FF2B5EF4-FFF2-40B4-BE49-F238E27FC236}">
                      <a16:creationId xmlns:a16="http://schemas.microsoft.com/office/drawing/2014/main" id="{63E9A22A-F9AB-1107-42BA-F6AE1D7744CE}"/>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1" name="连接符: 曲线 610">
                  <a:extLst>
                    <a:ext uri="{FF2B5EF4-FFF2-40B4-BE49-F238E27FC236}">
                      <a16:creationId xmlns:a16="http://schemas.microsoft.com/office/drawing/2014/main" id="{95F1C10B-75B2-53D0-4428-EA9784F9EF7F}"/>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2" name="连接符: 曲线 611">
                  <a:extLst>
                    <a:ext uri="{FF2B5EF4-FFF2-40B4-BE49-F238E27FC236}">
                      <a16:creationId xmlns:a16="http://schemas.microsoft.com/office/drawing/2014/main" id="{5817E595-5E1A-1B45-C0D6-92DE4D2E585C}"/>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3" name="连接符: 曲线 612">
                  <a:extLst>
                    <a:ext uri="{FF2B5EF4-FFF2-40B4-BE49-F238E27FC236}">
                      <a16:creationId xmlns:a16="http://schemas.microsoft.com/office/drawing/2014/main" id="{035798DC-81F0-1CFF-EB5D-5DB2612E1308}"/>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4" name="连接符: 曲线 613">
                  <a:extLst>
                    <a:ext uri="{FF2B5EF4-FFF2-40B4-BE49-F238E27FC236}">
                      <a16:creationId xmlns:a16="http://schemas.microsoft.com/office/drawing/2014/main" id="{DCDD48B4-C159-BF32-89FA-272D00A65C88}"/>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5" name="连接符: 曲线 614">
                  <a:extLst>
                    <a:ext uri="{FF2B5EF4-FFF2-40B4-BE49-F238E27FC236}">
                      <a16:creationId xmlns:a16="http://schemas.microsoft.com/office/drawing/2014/main" id="{79490F72-EBDF-8A4D-4A43-966972992FC0}"/>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6" name="连接符: 曲线 615">
                  <a:extLst>
                    <a:ext uri="{FF2B5EF4-FFF2-40B4-BE49-F238E27FC236}">
                      <a16:creationId xmlns:a16="http://schemas.microsoft.com/office/drawing/2014/main" id="{EE8CE058-E2A7-9235-B7B0-1423F9B6C73C}"/>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7" name="连接符: 曲线 616">
                  <a:extLst>
                    <a:ext uri="{FF2B5EF4-FFF2-40B4-BE49-F238E27FC236}">
                      <a16:creationId xmlns:a16="http://schemas.microsoft.com/office/drawing/2014/main" id="{B56055F2-5898-51B6-F095-FF1037119F74}"/>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8" name="连接符: 曲线 617">
                  <a:extLst>
                    <a:ext uri="{FF2B5EF4-FFF2-40B4-BE49-F238E27FC236}">
                      <a16:creationId xmlns:a16="http://schemas.microsoft.com/office/drawing/2014/main" id="{2F84FA57-3FC9-0715-4DAD-C4DF4BAAEE57}"/>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19" name="连接符: 曲线 618">
                  <a:extLst>
                    <a:ext uri="{FF2B5EF4-FFF2-40B4-BE49-F238E27FC236}">
                      <a16:creationId xmlns:a16="http://schemas.microsoft.com/office/drawing/2014/main" id="{39914FB0-9B18-7A4B-9E06-C9F706605B94}"/>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0" name="连接符: 曲线 619">
                  <a:extLst>
                    <a:ext uri="{FF2B5EF4-FFF2-40B4-BE49-F238E27FC236}">
                      <a16:creationId xmlns:a16="http://schemas.microsoft.com/office/drawing/2014/main" id="{6B8089EB-3097-3EB6-8BA4-BC910B983CB5}"/>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1" name="连接符: 曲线 620">
                  <a:extLst>
                    <a:ext uri="{FF2B5EF4-FFF2-40B4-BE49-F238E27FC236}">
                      <a16:creationId xmlns:a16="http://schemas.microsoft.com/office/drawing/2014/main" id="{B919112D-134F-3B45-7451-20F35B22A8F5}"/>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2" name="连接符: 曲线 621">
                  <a:extLst>
                    <a:ext uri="{FF2B5EF4-FFF2-40B4-BE49-F238E27FC236}">
                      <a16:creationId xmlns:a16="http://schemas.microsoft.com/office/drawing/2014/main" id="{B6C793B3-42B6-632D-5675-CBF281AA5E20}"/>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3" name="连接符: 曲线 622">
                  <a:extLst>
                    <a:ext uri="{FF2B5EF4-FFF2-40B4-BE49-F238E27FC236}">
                      <a16:creationId xmlns:a16="http://schemas.microsoft.com/office/drawing/2014/main" id="{56163182-4146-18B0-7507-617025C93FF7}"/>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4" name="连接符: 曲线 623">
                  <a:extLst>
                    <a:ext uri="{FF2B5EF4-FFF2-40B4-BE49-F238E27FC236}">
                      <a16:creationId xmlns:a16="http://schemas.microsoft.com/office/drawing/2014/main" id="{3CF40797-5D7F-23B1-75A0-95186400227B}"/>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5" name="连接符: 曲线 624">
                  <a:extLst>
                    <a:ext uri="{FF2B5EF4-FFF2-40B4-BE49-F238E27FC236}">
                      <a16:creationId xmlns:a16="http://schemas.microsoft.com/office/drawing/2014/main" id="{B6C4E683-0B46-4D91-C63F-FA585A514F5E}"/>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6" name="连接符: 曲线 625">
                  <a:extLst>
                    <a:ext uri="{FF2B5EF4-FFF2-40B4-BE49-F238E27FC236}">
                      <a16:creationId xmlns:a16="http://schemas.microsoft.com/office/drawing/2014/main" id="{45B307E8-ECC1-7D19-5B3A-CD8FFAA67F48}"/>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7" name="连接符: 曲线 626">
                  <a:extLst>
                    <a:ext uri="{FF2B5EF4-FFF2-40B4-BE49-F238E27FC236}">
                      <a16:creationId xmlns:a16="http://schemas.microsoft.com/office/drawing/2014/main" id="{49F8E553-5403-8C97-D30A-83AA31D0EC8B}"/>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8" name="连接符: 曲线 627">
                  <a:extLst>
                    <a:ext uri="{FF2B5EF4-FFF2-40B4-BE49-F238E27FC236}">
                      <a16:creationId xmlns:a16="http://schemas.microsoft.com/office/drawing/2014/main" id="{2A69F609-FBA5-949D-B42B-C80130F22FE5}"/>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29" name="连接符: 曲线 628">
                  <a:extLst>
                    <a:ext uri="{FF2B5EF4-FFF2-40B4-BE49-F238E27FC236}">
                      <a16:creationId xmlns:a16="http://schemas.microsoft.com/office/drawing/2014/main" id="{20D4714F-B8A9-19A3-33A8-4928E3B8C2AE}"/>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0" name="连接符: 曲线 629">
                  <a:extLst>
                    <a:ext uri="{FF2B5EF4-FFF2-40B4-BE49-F238E27FC236}">
                      <a16:creationId xmlns:a16="http://schemas.microsoft.com/office/drawing/2014/main" id="{EC363546-4AFD-6889-23F6-9A5B64B03BE7}"/>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1" name="连接符: 曲线 630">
                  <a:extLst>
                    <a:ext uri="{FF2B5EF4-FFF2-40B4-BE49-F238E27FC236}">
                      <a16:creationId xmlns:a16="http://schemas.microsoft.com/office/drawing/2014/main" id="{32962CDE-5B11-F945-00E1-E0965A49D3D6}"/>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2" name="连接符: 曲线 631">
                  <a:extLst>
                    <a:ext uri="{FF2B5EF4-FFF2-40B4-BE49-F238E27FC236}">
                      <a16:creationId xmlns:a16="http://schemas.microsoft.com/office/drawing/2014/main" id="{6C849FCD-FBA2-A45F-F851-CD4ECC651028}"/>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3" name="连接符: 曲线 632">
                  <a:extLst>
                    <a:ext uri="{FF2B5EF4-FFF2-40B4-BE49-F238E27FC236}">
                      <a16:creationId xmlns:a16="http://schemas.microsoft.com/office/drawing/2014/main" id="{854B8C44-0263-E7C4-A4D2-3A12513DC725}"/>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4" name="连接符: 曲线 633">
                  <a:extLst>
                    <a:ext uri="{FF2B5EF4-FFF2-40B4-BE49-F238E27FC236}">
                      <a16:creationId xmlns:a16="http://schemas.microsoft.com/office/drawing/2014/main" id="{6CA6FF25-227B-7479-F7C2-496F8D5E6A8A}"/>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5" name="连接符: 曲线 634">
                  <a:extLst>
                    <a:ext uri="{FF2B5EF4-FFF2-40B4-BE49-F238E27FC236}">
                      <a16:creationId xmlns:a16="http://schemas.microsoft.com/office/drawing/2014/main" id="{4AACC493-F1C9-CECC-5791-1AD37611FAB5}"/>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6" name="连接符: 曲线 635">
                  <a:extLst>
                    <a:ext uri="{FF2B5EF4-FFF2-40B4-BE49-F238E27FC236}">
                      <a16:creationId xmlns:a16="http://schemas.microsoft.com/office/drawing/2014/main" id="{F7747EBD-8290-2285-AE9F-6BEF3F47E1BF}"/>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7" name="连接符: 曲线 636">
                  <a:extLst>
                    <a:ext uri="{FF2B5EF4-FFF2-40B4-BE49-F238E27FC236}">
                      <a16:creationId xmlns:a16="http://schemas.microsoft.com/office/drawing/2014/main" id="{F548F4AB-478D-51FC-5E7A-5AF91262E92B}"/>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8" name="连接符: 曲线 637">
                  <a:extLst>
                    <a:ext uri="{FF2B5EF4-FFF2-40B4-BE49-F238E27FC236}">
                      <a16:creationId xmlns:a16="http://schemas.microsoft.com/office/drawing/2014/main" id="{A41E2B13-8082-3CA1-E4B9-AB5FAC3CDA70}"/>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39" name="连接符: 曲线 638">
                  <a:extLst>
                    <a:ext uri="{FF2B5EF4-FFF2-40B4-BE49-F238E27FC236}">
                      <a16:creationId xmlns:a16="http://schemas.microsoft.com/office/drawing/2014/main" id="{A56770DD-E817-1CE2-A0AB-930D9A081203}"/>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40" name="连接符: 曲线 639">
                  <a:extLst>
                    <a:ext uri="{FF2B5EF4-FFF2-40B4-BE49-F238E27FC236}">
                      <a16:creationId xmlns:a16="http://schemas.microsoft.com/office/drawing/2014/main" id="{56DD212A-AC4F-4B13-863F-75BF594FC0E3}"/>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641" name="连接符: 曲线 640">
                  <a:extLst>
                    <a:ext uri="{FF2B5EF4-FFF2-40B4-BE49-F238E27FC236}">
                      <a16:creationId xmlns:a16="http://schemas.microsoft.com/office/drawing/2014/main" id="{8331FE61-45ED-C234-05A1-AADB1A85C88F}"/>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642" name="等腰三角形 641">
                  <a:extLst>
                    <a:ext uri="{FF2B5EF4-FFF2-40B4-BE49-F238E27FC236}">
                      <a16:creationId xmlns:a16="http://schemas.microsoft.com/office/drawing/2014/main" id="{84C846EC-FFB7-A1E1-FD44-D7582FE6FF8F}"/>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556" name="组合 555">
                <a:extLst>
                  <a:ext uri="{FF2B5EF4-FFF2-40B4-BE49-F238E27FC236}">
                    <a16:creationId xmlns:a16="http://schemas.microsoft.com/office/drawing/2014/main" id="{95B80A70-AA28-A238-A3C6-B99033390A83}"/>
                  </a:ext>
                </a:extLst>
              </p:cNvPr>
              <p:cNvGrpSpPr/>
              <p:nvPr/>
            </p:nvGrpSpPr>
            <p:grpSpPr>
              <a:xfrm rot="21233118" flipH="1">
                <a:off x="1932987" y="4376358"/>
                <a:ext cx="45719" cy="1040204"/>
                <a:chOff x="1463591" y="3006406"/>
                <a:chExt cx="77145" cy="2219936"/>
              </a:xfrm>
              <a:grpFill/>
            </p:grpSpPr>
            <p:cxnSp>
              <p:nvCxnSpPr>
                <p:cNvPr id="557" name="连接符: 曲线 556">
                  <a:extLst>
                    <a:ext uri="{FF2B5EF4-FFF2-40B4-BE49-F238E27FC236}">
                      <a16:creationId xmlns:a16="http://schemas.microsoft.com/office/drawing/2014/main" id="{2D9EFDDA-1DCB-A00E-1B74-1324991D4A5E}"/>
                    </a:ext>
                  </a:extLst>
                </p:cNvPr>
                <p:cNvCxnSpPr/>
                <p:nvPr/>
              </p:nvCxnSpPr>
              <p:spPr bwMode="auto">
                <a:xfrm rot="5400000" flipH="1">
                  <a:off x="1469982" y="406548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58" name="连接符: 曲线 557">
                  <a:extLst>
                    <a:ext uri="{FF2B5EF4-FFF2-40B4-BE49-F238E27FC236}">
                      <a16:creationId xmlns:a16="http://schemas.microsoft.com/office/drawing/2014/main" id="{3FED3A7A-E7EB-B45B-8FA0-BD2F5FF138C4}"/>
                    </a:ext>
                  </a:extLst>
                </p:cNvPr>
                <p:cNvCxnSpPr/>
                <p:nvPr/>
              </p:nvCxnSpPr>
              <p:spPr bwMode="auto">
                <a:xfrm rot="5400000" flipH="1" flipV="1">
                  <a:off x="1471125" y="401637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59" name="连接符: 曲线 558">
                  <a:extLst>
                    <a:ext uri="{FF2B5EF4-FFF2-40B4-BE49-F238E27FC236}">
                      <a16:creationId xmlns:a16="http://schemas.microsoft.com/office/drawing/2014/main" id="{6B2228AD-2743-9B01-A29B-7AF0EA5C6281}"/>
                    </a:ext>
                  </a:extLst>
                </p:cNvPr>
                <p:cNvCxnSpPr/>
                <p:nvPr/>
              </p:nvCxnSpPr>
              <p:spPr bwMode="auto">
                <a:xfrm rot="5400000" flipH="1">
                  <a:off x="1469984" y="39626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0" name="连接符: 曲线 559">
                  <a:extLst>
                    <a:ext uri="{FF2B5EF4-FFF2-40B4-BE49-F238E27FC236}">
                      <a16:creationId xmlns:a16="http://schemas.microsoft.com/office/drawing/2014/main" id="{FBC2177B-9091-79D3-F43B-8497A5E5478E}"/>
                    </a:ext>
                  </a:extLst>
                </p:cNvPr>
                <p:cNvCxnSpPr/>
                <p:nvPr/>
              </p:nvCxnSpPr>
              <p:spPr bwMode="auto">
                <a:xfrm rot="5400000" flipH="1" flipV="1">
                  <a:off x="1471125" y="391586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1" name="连接符: 曲线 560">
                  <a:extLst>
                    <a:ext uri="{FF2B5EF4-FFF2-40B4-BE49-F238E27FC236}">
                      <a16:creationId xmlns:a16="http://schemas.microsoft.com/office/drawing/2014/main" id="{9A68C5F6-417E-6A93-27BB-46CF9CCA8352}"/>
                    </a:ext>
                  </a:extLst>
                </p:cNvPr>
                <p:cNvCxnSpPr/>
                <p:nvPr/>
              </p:nvCxnSpPr>
              <p:spPr bwMode="auto">
                <a:xfrm rot="5400000" flipH="1">
                  <a:off x="1469984" y="386218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2" name="连接符: 曲线 561">
                  <a:extLst>
                    <a:ext uri="{FF2B5EF4-FFF2-40B4-BE49-F238E27FC236}">
                      <a16:creationId xmlns:a16="http://schemas.microsoft.com/office/drawing/2014/main" id="{B9452434-21AD-FEB7-E931-D9B8674963CD}"/>
                    </a:ext>
                  </a:extLst>
                </p:cNvPr>
                <p:cNvCxnSpPr/>
                <p:nvPr/>
              </p:nvCxnSpPr>
              <p:spPr bwMode="auto">
                <a:xfrm rot="5400000" flipH="1" flipV="1">
                  <a:off x="1471124" y="381307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3" name="连接符: 曲线 562">
                  <a:extLst>
                    <a:ext uri="{FF2B5EF4-FFF2-40B4-BE49-F238E27FC236}">
                      <a16:creationId xmlns:a16="http://schemas.microsoft.com/office/drawing/2014/main" id="{01906A1A-BE12-4494-7C26-76591A3974AA}"/>
                    </a:ext>
                  </a:extLst>
                </p:cNvPr>
                <p:cNvCxnSpPr/>
                <p:nvPr/>
              </p:nvCxnSpPr>
              <p:spPr bwMode="auto">
                <a:xfrm rot="5400000" flipH="1">
                  <a:off x="1469982" y="3759400"/>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4" name="连接符: 曲线 563">
                  <a:extLst>
                    <a:ext uri="{FF2B5EF4-FFF2-40B4-BE49-F238E27FC236}">
                      <a16:creationId xmlns:a16="http://schemas.microsoft.com/office/drawing/2014/main" id="{230F6E9A-6FB6-F111-A35B-A9745F01CE05}"/>
                    </a:ext>
                  </a:extLst>
                </p:cNvPr>
                <p:cNvCxnSpPr/>
                <p:nvPr/>
              </p:nvCxnSpPr>
              <p:spPr bwMode="auto">
                <a:xfrm rot="5400000" flipH="1" flipV="1">
                  <a:off x="1471125" y="371029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5" name="连接符: 曲线 564">
                  <a:extLst>
                    <a:ext uri="{FF2B5EF4-FFF2-40B4-BE49-F238E27FC236}">
                      <a16:creationId xmlns:a16="http://schemas.microsoft.com/office/drawing/2014/main" id="{64B77C4F-5EE8-190E-7305-591BC4498262}"/>
                    </a:ext>
                  </a:extLst>
                </p:cNvPr>
                <p:cNvCxnSpPr/>
                <p:nvPr/>
              </p:nvCxnSpPr>
              <p:spPr bwMode="auto">
                <a:xfrm rot="5400000" flipH="1">
                  <a:off x="1471125" y="366003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6" name="连接符: 曲线 565">
                  <a:extLst>
                    <a:ext uri="{FF2B5EF4-FFF2-40B4-BE49-F238E27FC236}">
                      <a16:creationId xmlns:a16="http://schemas.microsoft.com/office/drawing/2014/main" id="{E87B2D1C-A5A6-4BC8-2183-5850708266EA}"/>
                    </a:ext>
                  </a:extLst>
                </p:cNvPr>
                <p:cNvCxnSpPr/>
                <p:nvPr/>
              </p:nvCxnSpPr>
              <p:spPr bwMode="auto">
                <a:xfrm rot="5400000" flipH="1" flipV="1">
                  <a:off x="1469984" y="360636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7" name="连接符: 曲线 566">
                  <a:extLst>
                    <a:ext uri="{FF2B5EF4-FFF2-40B4-BE49-F238E27FC236}">
                      <a16:creationId xmlns:a16="http://schemas.microsoft.com/office/drawing/2014/main" id="{898741AB-205E-A97E-4100-CFCC7049FD32}"/>
                    </a:ext>
                  </a:extLst>
                </p:cNvPr>
                <p:cNvCxnSpPr/>
                <p:nvPr/>
              </p:nvCxnSpPr>
              <p:spPr bwMode="auto">
                <a:xfrm rot="5400000" flipH="1">
                  <a:off x="1471125" y="3557250"/>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8" name="连接符: 曲线 567">
                  <a:extLst>
                    <a:ext uri="{FF2B5EF4-FFF2-40B4-BE49-F238E27FC236}">
                      <a16:creationId xmlns:a16="http://schemas.microsoft.com/office/drawing/2014/main" id="{54B0FAF1-B7D5-20C2-6890-4FBD6DDCBFEC}"/>
                    </a:ext>
                  </a:extLst>
                </p:cNvPr>
                <p:cNvCxnSpPr/>
                <p:nvPr/>
              </p:nvCxnSpPr>
              <p:spPr bwMode="auto">
                <a:xfrm rot="5400000" flipH="1" flipV="1">
                  <a:off x="1469984" y="35058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69" name="连接符: 曲线 568">
                  <a:extLst>
                    <a:ext uri="{FF2B5EF4-FFF2-40B4-BE49-F238E27FC236}">
                      <a16:creationId xmlns:a16="http://schemas.microsoft.com/office/drawing/2014/main" id="{47D6DA46-0445-6CD1-5890-3A6ADA90F069}"/>
                    </a:ext>
                  </a:extLst>
                </p:cNvPr>
                <p:cNvCxnSpPr/>
                <p:nvPr/>
              </p:nvCxnSpPr>
              <p:spPr bwMode="auto">
                <a:xfrm rot="5400000" flipH="1">
                  <a:off x="1471125" y="34567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0" name="连接符: 曲线 569">
                  <a:extLst>
                    <a:ext uri="{FF2B5EF4-FFF2-40B4-BE49-F238E27FC236}">
                      <a16:creationId xmlns:a16="http://schemas.microsoft.com/office/drawing/2014/main" id="{A3ECAA71-4220-EC79-2C09-212002CA5F36}"/>
                    </a:ext>
                  </a:extLst>
                </p:cNvPr>
                <p:cNvCxnSpPr/>
                <p:nvPr/>
              </p:nvCxnSpPr>
              <p:spPr bwMode="auto">
                <a:xfrm rot="5400000" flipH="1" flipV="1">
                  <a:off x="1469982" y="3403068"/>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1" name="连接符: 曲线 570">
                  <a:extLst>
                    <a:ext uri="{FF2B5EF4-FFF2-40B4-BE49-F238E27FC236}">
                      <a16:creationId xmlns:a16="http://schemas.microsoft.com/office/drawing/2014/main" id="{4194831B-8748-5EF4-CBA8-33FDB6EBA16E}"/>
                    </a:ext>
                  </a:extLst>
                </p:cNvPr>
                <p:cNvCxnSpPr/>
                <p:nvPr/>
              </p:nvCxnSpPr>
              <p:spPr bwMode="auto">
                <a:xfrm rot="5400000" flipH="1">
                  <a:off x="1471125" y="3353959"/>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2" name="连接符: 曲线 571">
                  <a:extLst>
                    <a:ext uri="{FF2B5EF4-FFF2-40B4-BE49-F238E27FC236}">
                      <a16:creationId xmlns:a16="http://schemas.microsoft.com/office/drawing/2014/main" id="{BBA29FDC-DA74-D507-5A0F-8E4E25514799}"/>
                    </a:ext>
                  </a:extLst>
                </p:cNvPr>
                <p:cNvCxnSpPr/>
                <p:nvPr/>
              </p:nvCxnSpPr>
              <p:spPr bwMode="auto">
                <a:xfrm rot="5400000" flipH="1" flipV="1">
                  <a:off x="1469984" y="330028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3" name="连接符: 曲线 572">
                  <a:extLst>
                    <a:ext uri="{FF2B5EF4-FFF2-40B4-BE49-F238E27FC236}">
                      <a16:creationId xmlns:a16="http://schemas.microsoft.com/office/drawing/2014/main" id="{B81CF41E-F402-9E5E-465A-761868A9AAE5}"/>
                    </a:ext>
                  </a:extLst>
                </p:cNvPr>
                <p:cNvCxnSpPr/>
                <p:nvPr/>
              </p:nvCxnSpPr>
              <p:spPr bwMode="auto">
                <a:xfrm rot="5400000" flipH="1">
                  <a:off x="1469982" y="488321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4" name="连接符: 曲线 573">
                  <a:extLst>
                    <a:ext uri="{FF2B5EF4-FFF2-40B4-BE49-F238E27FC236}">
                      <a16:creationId xmlns:a16="http://schemas.microsoft.com/office/drawing/2014/main" id="{8C182472-72E3-9589-305F-A1D1692794C9}"/>
                    </a:ext>
                  </a:extLst>
                </p:cNvPr>
                <p:cNvCxnSpPr/>
                <p:nvPr/>
              </p:nvCxnSpPr>
              <p:spPr bwMode="auto">
                <a:xfrm rot="5400000" flipH="1" flipV="1">
                  <a:off x="1471125" y="483410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5" name="连接符: 曲线 574">
                  <a:extLst>
                    <a:ext uri="{FF2B5EF4-FFF2-40B4-BE49-F238E27FC236}">
                      <a16:creationId xmlns:a16="http://schemas.microsoft.com/office/drawing/2014/main" id="{93AC0B2E-7CC5-F93B-0F6F-4BD11CFECCA3}"/>
                    </a:ext>
                  </a:extLst>
                </p:cNvPr>
                <p:cNvCxnSpPr/>
                <p:nvPr/>
              </p:nvCxnSpPr>
              <p:spPr bwMode="auto">
                <a:xfrm rot="5400000" flipH="1">
                  <a:off x="1469984" y="4780428"/>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6" name="连接符: 曲线 575">
                  <a:extLst>
                    <a:ext uri="{FF2B5EF4-FFF2-40B4-BE49-F238E27FC236}">
                      <a16:creationId xmlns:a16="http://schemas.microsoft.com/office/drawing/2014/main" id="{62E2AEA0-BEB7-37C0-9541-31896B875C45}"/>
                    </a:ext>
                  </a:extLst>
                </p:cNvPr>
                <p:cNvCxnSpPr/>
                <p:nvPr/>
              </p:nvCxnSpPr>
              <p:spPr bwMode="auto">
                <a:xfrm rot="5400000" flipH="1" flipV="1">
                  <a:off x="1471125" y="4733603"/>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7" name="连接符: 曲线 576">
                  <a:extLst>
                    <a:ext uri="{FF2B5EF4-FFF2-40B4-BE49-F238E27FC236}">
                      <a16:creationId xmlns:a16="http://schemas.microsoft.com/office/drawing/2014/main" id="{CA39D6BF-14A0-DFCE-1ACC-E62FC39D9DEC}"/>
                    </a:ext>
                  </a:extLst>
                </p:cNvPr>
                <p:cNvCxnSpPr/>
                <p:nvPr/>
              </p:nvCxnSpPr>
              <p:spPr bwMode="auto">
                <a:xfrm rot="5400000" flipH="1">
                  <a:off x="1469984" y="4679924"/>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8" name="连接符: 曲线 577">
                  <a:extLst>
                    <a:ext uri="{FF2B5EF4-FFF2-40B4-BE49-F238E27FC236}">
                      <a16:creationId xmlns:a16="http://schemas.microsoft.com/office/drawing/2014/main" id="{BE036E18-1B2A-A8D0-88C0-A95C8309F8C4}"/>
                    </a:ext>
                  </a:extLst>
                </p:cNvPr>
                <p:cNvCxnSpPr/>
                <p:nvPr/>
              </p:nvCxnSpPr>
              <p:spPr bwMode="auto">
                <a:xfrm rot="5400000" flipH="1" flipV="1">
                  <a:off x="1471125" y="4630814"/>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79" name="连接符: 曲线 578">
                  <a:extLst>
                    <a:ext uri="{FF2B5EF4-FFF2-40B4-BE49-F238E27FC236}">
                      <a16:creationId xmlns:a16="http://schemas.microsoft.com/office/drawing/2014/main" id="{28DEEDF7-4AC4-8D91-C3DF-0177F2AF37AE}"/>
                    </a:ext>
                  </a:extLst>
                </p:cNvPr>
                <p:cNvCxnSpPr/>
                <p:nvPr/>
              </p:nvCxnSpPr>
              <p:spPr bwMode="auto">
                <a:xfrm rot="5400000" flipH="1">
                  <a:off x="1469982" y="4577137"/>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0" name="连接符: 曲线 579">
                  <a:extLst>
                    <a:ext uri="{FF2B5EF4-FFF2-40B4-BE49-F238E27FC236}">
                      <a16:creationId xmlns:a16="http://schemas.microsoft.com/office/drawing/2014/main" id="{3ABFF2B8-6647-6080-255A-36E991D44BC6}"/>
                    </a:ext>
                  </a:extLst>
                </p:cNvPr>
                <p:cNvCxnSpPr/>
                <p:nvPr/>
              </p:nvCxnSpPr>
              <p:spPr bwMode="auto">
                <a:xfrm rot="5400000" flipH="1" flipV="1">
                  <a:off x="1469984" y="4524600"/>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1" name="连接符: 曲线 580">
                  <a:extLst>
                    <a:ext uri="{FF2B5EF4-FFF2-40B4-BE49-F238E27FC236}">
                      <a16:creationId xmlns:a16="http://schemas.microsoft.com/office/drawing/2014/main" id="{1CAF7E63-B02A-2EBC-0E3F-37F0048A5142}"/>
                    </a:ext>
                  </a:extLst>
                </p:cNvPr>
                <p:cNvCxnSpPr/>
                <p:nvPr/>
              </p:nvCxnSpPr>
              <p:spPr bwMode="auto">
                <a:xfrm rot="5400000" flipH="1">
                  <a:off x="1471125" y="447777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2" name="连接符: 曲线 581">
                  <a:extLst>
                    <a:ext uri="{FF2B5EF4-FFF2-40B4-BE49-F238E27FC236}">
                      <a16:creationId xmlns:a16="http://schemas.microsoft.com/office/drawing/2014/main" id="{EC50FCE3-A5B9-B463-6D15-284323340709}"/>
                    </a:ext>
                  </a:extLst>
                </p:cNvPr>
                <p:cNvCxnSpPr/>
                <p:nvPr/>
              </p:nvCxnSpPr>
              <p:spPr bwMode="auto">
                <a:xfrm rot="5400000" flipH="1" flipV="1">
                  <a:off x="1469984" y="442409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3" name="连接符: 曲线 582">
                  <a:extLst>
                    <a:ext uri="{FF2B5EF4-FFF2-40B4-BE49-F238E27FC236}">
                      <a16:creationId xmlns:a16="http://schemas.microsoft.com/office/drawing/2014/main" id="{B480512B-7AF1-093E-A451-95A22E1D99AF}"/>
                    </a:ext>
                  </a:extLst>
                </p:cNvPr>
                <p:cNvCxnSpPr/>
                <p:nvPr/>
              </p:nvCxnSpPr>
              <p:spPr bwMode="auto">
                <a:xfrm rot="5400000" flipH="1">
                  <a:off x="1471125" y="4374987"/>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4" name="连接符: 曲线 583">
                  <a:extLst>
                    <a:ext uri="{FF2B5EF4-FFF2-40B4-BE49-F238E27FC236}">
                      <a16:creationId xmlns:a16="http://schemas.microsoft.com/office/drawing/2014/main" id="{4F5F88F9-1ED0-257E-8BA2-A9FF3BAC5802}"/>
                    </a:ext>
                  </a:extLst>
                </p:cNvPr>
                <p:cNvCxnSpPr/>
                <p:nvPr/>
              </p:nvCxnSpPr>
              <p:spPr bwMode="auto">
                <a:xfrm rot="5400000" flipH="1" flipV="1">
                  <a:off x="1469984" y="432359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5" name="连接符: 曲线 584">
                  <a:extLst>
                    <a:ext uri="{FF2B5EF4-FFF2-40B4-BE49-F238E27FC236}">
                      <a16:creationId xmlns:a16="http://schemas.microsoft.com/office/drawing/2014/main" id="{CAE77CF4-5098-9FE7-19A7-61B7BCC47641}"/>
                    </a:ext>
                  </a:extLst>
                </p:cNvPr>
                <p:cNvCxnSpPr/>
                <p:nvPr/>
              </p:nvCxnSpPr>
              <p:spPr bwMode="auto">
                <a:xfrm rot="5400000" flipH="1">
                  <a:off x="1471125" y="427448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6" name="连接符: 曲线 585">
                  <a:extLst>
                    <a:ext uri="{FF2B5EF4-FFF2-40B4-BE49-F238E27FC236}">
                      <a16:creationId xmlns:a16="http://schemas.microsoft.com/office/drawing/2014/main" id="{5BD2BCA2-6F6F-75B4-3E00-A64AB2BD9BD1}"/>
                    </a:ext>
                  </a:extLst>
                </p:cNvPr>
                <p:cNvCxnSpPr/>
                <p:nvPr/>
              </p:nvCxnSpPr>
              <p:spPr bwMode="auto">
                <a:xfrm rot="5400000" flipH="1" flipV="1">
                  <a:off x="1469982" y="4220805"/>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7" name="连接符: 曲线 586">
                  <a:extLst>
                    <a:ext uri="{FF2B5EF4-FFF2-40B4-BE49-F238E27FC236}">
                      <a16:creationId xmlns:a16="http://schemas.microsoft.com/office/drawing/2014/main" id="{5FC25001-F317-6BBE-C86A-8BA17471DEAB}"/>
                    </a:ext>
                  </a:extLst>
                </p:cNvPr>
                <p:cNvCxnSpPr/>
                <p:nvPr/>
              </p:nvCxnSpPr>
              <p:spPr bwMode="auto">
                <a:xfrm rot="5400000" flipH="1">
                  <a:off x="1471125" y="417169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8" name="连接符: 曲线 587">
                  <a:extLst>
                    <a:ext uri="{FF2B5EF4-FFF2-40B4-BE49-F238E27FC236}">
                      <a16:creationId xmlns:a16="http://schemas.microsoft.com/office/drawing/2014/main" id="{FD9249B7-AFDC-9014-44F8-E009FD3D6CCD}"/>
                    </a:ext>
                  </a:extLst>
                </p:cNvPr>
                <p:cNvCxnSpPr/>
                <p:nvPr/>
              </p:nvCxnSpPr>
              <p:spPr bwMode="auto">
                <a:xfrm rot="5400000" flipH="1" flipV="1">
                  <a:off x="1469984" y="411801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89" name="连接符: 曲线 588">
                  <a:extLst>
                    <a:ext uri="{FF2B5EF4-FFF2-40B4-BE49-F238E27FC236}">
                      <a16:creationId xmlns:a16="http://schemas.microsoft.com/office/drawing/2014/main" id="{B1D450C1-5B67-1C0B-0E24-8E919F3D107C}"/>
                    </a:ext>
                  </a:extLst>
                </p:cNvPr>
                <p:cNvCxnSpPr/>
                <p:nvPr/>
              </p:nvCxnSpPr>
              <p:spPr bwMode="auto">
                <a:xfrm rot="5400000" flipH="1">
                  <a:off x="1469982" y="324774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0" name="连接符: 曲线 589">
                  <a:extLst>
                    <a:ext uri="{FF2B5EF4-FFF2-40B4-BE49-F238E27FC236}">
                      <a16:creationId xmlns:a16="http://schemas.microsoft.com/office/drawing/2014/main" id="{B81B9AC8-F8DF-1C03-EF43-2737A4EA5A4C}"/>
                    </a:ext>
                  </a:extLst>
                </p:cNvPr>
                <p:cNvCxnSpPr/>
                <p:nvPr/>
              </p:nvCxnSpPr>
              <p:spPr bwMode="auto">
                <a:xfrm rot="5400000" flipH="1" flipV="1">
                  <a:off x="1471125" y="3198635"/>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1" name="连接符: 曲线 590">
                  <a:extLst>
                    <a:ext uri="{FF2B5EF4-FFF2-40B4-BE49-F238E27FC236}">
                      <a16:creationId xmlns:a16="http://schemas.microsoft.com/office/drawing/2014/main" id="{6E875E75-52AF-6D65-EBED-2BB238B4D4EF}"/>
                    </a:ext>
                  </a:extLst>
                </p:cNvPr>
                <p:cNvCxnSpPr/>
                <p:nvPr/>
              </p:nvCxnSpPr>
              <p:spPr bwMode="auto">
                <a:xfrm rot="5400000" flipH="1">
                  <a:off x="1469984" y="31449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2" name="连接符: 曲线 591">
                  <a:extLst>
                    <a:ext uri="{FF2B5EF4-FFF2-40B4-BE49-F238E27FC236}">
                      <a16:creationId xmlns:a16="http://schemas.microsoft.com/office/drawing/2014/main" id="{A0FCDCD2-741A-3C89-F062-07484604F1F7}"/>
                    </a:ext>
                  </a:extLst>
                </p:cNvPr>
                <p:cNvCxnSpPr/>
                <p:nvPr/>
              </p:nvCxnSpPr>
              <p:spPr bwMode="auto">
                <a:xfrm rot="5400000" flipH="1" flipV="1">
                  <a:off x="1471125" y="3095846"/>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3" name="连接符: 曲线 592">
                  <a:extLst>
                    <a:ext uri="{FF2B5EF4-FFF2-40B4-BE49-F238E27FC236}">
                      <a16:creationId xmlns:a16="http://schemas.microsoft.com/office/drawing/2014/main" id="{57EEFDEC-550B-BBB7-5BBC-EE28A4F63989}"/>
                    </a:ext>
                  </a:extLst>
                </p:cNvPr>
                <p:cNvCxnSpPr/>
                <p:nvPr/>
              </p:nvCxnSpPr>
              <p:spPr bwMode="auto">
                <a:xfrm rot="5400000" flipH="1">
                  <a:off x="1469984" y="5187012"/>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4" name="连接符: 曲线 593">
                  <a:extLst>
                    <a:ext uri="{FF2B5EF4-FFF2-40B4-BE49-F238E27FC236}">
                      <a16:creationId xmlns:a16="http://schemas.microsoft.com/office/drawing/2014/main" id="{103463ED-525C-1486-C5DD-6A864A5A7218}"/>
                    </a:ext>
                  </a:extLst>
                </p:cNvPr>
                <p:cNvCxnSpPr/>
                <p:nvPr/>
              </p:nvCxnSpPr>
              <p:spPr bwMode="auto">
                <a:xfrm rot="5400000" flipH="1" flipV="1">
                  <a:off x="1471125" y="5137902"/>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5" name="连接符: 曲线 594">
                  <a:extLst>
                    <a:ext uri="{FF2B5EF4-FFF2-40B4-BE49-F238E27FC236}">
                      <a16:creationId xmlns:a16="http://schemas.microsoft.com/office/drawing/2014/main" id="{F5B00F43-1835-7DEE-C9A0-7508671D949D}"/>
                    </a:ext>
                  </a:extLst>
                </p:cNvPr>
                <p:cNvCxnSpPr/>
                <p:nvPr/>
              </p:nvCxnSpPr>
              <p:spPr bwMode="auto">
                <a:xfrm rot="5400000" flipH="1">
                  <a:off x="1469982" y="5084224"/>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6" name="连接符: 曲线 595">
                  <a:extLst>
                    <a:ext uri="{FF2B5EF4-FFF2-40B4-BE49-F238E27FC236}">
                      <a16:creationId xmlns:a16="http://schemas.microsoft.com/office/drawing/2014/main" id="{2750D2D7-83BE-29F0-DFC6-E8869E4AB4CD}"/>
                    </a:ext>
                  </a:extLst>
                </p:cNvPr>
                <p:cNvCxnSpPr/>
                <p:nvPr/>
              </p:nvCxnSpPr>
              <p:spPr bwMode="auto">
                <a:xfrm rot="5400000" flipH="1" flipV="1">
                  <a:off x="1469984" y="5036256"/>
                  <a:ext cx="52535"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7" name="连接符: 曲线 596">
                  <a:extLst>
                    <a:ext uri="{FF2B5EF4-FFF2-40B4-BE49-F238E27FC236}">
                      <a16:creationId xmlns:a16="http://schemas.microsoft.com/office/drawing/2014/main" id="{4629D595-AC4B-B8C5-D87B-D48883B76978}"/>
                    </a:ext>
                  </a:extLst>
                </p:cNvPr>
                <p:cNvCxnSpPr/>
                <p:nvPr/>
              </p:nvCxnSpPr>
              <p:spPr bwMode="auto">
                <a:xfrm rot="5400000" flipH="1">
                  <a:off x="1469982" y="4983721"/>
                  <a:ext cx="52537"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cxnSp>
              <p:nvCxnSpPr>
                <p:cNvPr id="598" name="连接符: 曲线 597">
                  <a:extLst>
                    <a:ext uri="{FF2B5EF4-FFF2-40B4-BE49-F238E27FC236}">
                      <a16:creationId xmlns:a16="http://schemas.microsoft.com/office/drawing/2014/main" id="{EC01FE12-CC4F-6FF4-AFCC-C4051E396585}"/>
                    </a:ext>
                  </a:extLst>
                </p:cNvPr>
                <p:cNvCxnSpPr/>
                <p:nvPr/>
              </p:nvCxnSpPr>
              <p:spPr bwMode="auto">
                <a:xfrm rot="5400000" flipH="1" flipV="1">
                  <a:off x="1471125" y="4934611"/>
                  <a:ext cx="50252" cy="26125"/>
                </a:xfrm>
                <a:prstGeom prst="curvedConnector3">
                  <a:avLst/>
                </a:prstGeom>
                <a:grpFill/>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599" name="等腰三角形 598">
                  <a:extLst>
                    <a:ext uri="{FF2B5EF4-FFF2-40B4-BE49-F238E27FC236}">
                      <a16:creationId xmlns:a16="http://schemas.microsoft.com/office/drawing/2014/main" id="{F6958175-A1CE-C9EA-EF5F-80CC8F54007B}"/>
                    </a:ext>
                  </a:extLst>
                </p:cNvPr>
                <p:cNvSpPr/>
                <p:nvPr/>
              </p:nvSpPr>
              <p:spPr>
                <a:xfrm>
                  <a:off x="1463591" y="3006406"/>
                  <a:ext cx="77145" cy="79658"/>
                </a:xfrm>
                <a:prstGeom prst="triangle">
                  <a:avLst/>
                </a:prstGeom>
                <a:grpFill/>
                <a:ln w="38100">
                  <a:solidFill>
                    <a:srgbClr val="C55A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grpSp>
          <p:nvGrpSpPr>
            <p:cNvPr id="643" name="组合 642">
              <a:extLst>
                <a:ext uri="{FF2B5EF4-FFF2-40B4-BE49-F238E27FC236}">
                  <a16:creationId xmlns:a16="http://schemas.microsoft.com/office/drawing/2014/main" id="{B3987B77-63AD-836A-E3C5-720440ED63DE}"/>
                </a:ext>
              </a:extLst>
            </p:cNvPr>
            <p:cNvGrpSpPr/>
            <p:nvPr/>
          </p:nvGrpSpPr>
          <p:grpSpPr>
            <a:xfrm rot="1569381" flipH="1">
              <a:off x="6197632" y="2807733"/>
              <a:ext cx="38203" cy="1079900"/>
              <a:chOff x="1463591" y="3006406"/>
              <a:chExt cx="77145" cy="2219936"/>
            </a:xfrm>
            <a:solidFill>
              <a:srgbClr val="FFC000"/>
            </a:solidFill>
          </p:grpSpPr>
          <p:cxnSp>
            <p:nvCxnSpPr>
              <p:cNvPr id="644" name="连接符: 曲线 643">
                <a:extLst>
                  <a:ext uri="{FF2B5EF4-FFF2-40B4-BE49-F238E27FC236}">
                    <a16:creationId xmlns:a16="http://schemas.microsoft.com/office/drawing/2014/main" id="{492D746F-161F-7D25-9A34-C2D93910E6ED}"/>
                  </a:ext>
                </a:extLst>
              </p:cNvPr>
              <p:cNvCxnSpPr/>
              <p:nvPr/>
            </p:nvCxnSpPr>
            <p:spPr bwMode="auto">
              <a:xfrm rot="5400000" flipH="1">
                <a:off x="1469982" y="406548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5" name="连接符: 曲线 644">
                <a:extLst>
                  <a:ext uri="{FF2B5EF4-FFF2-40B4-BE49-F238E27FC236}">
                    <a16:creationId xmlns:a16="http://schemas.microsoft.com/office/drawing/2014/main" id="{5D1A3B9E-383E-00B6-0CBB-23F7573AC226}"/>
                  </a:ext>
                </a:extLst>
              </p:cNvPr>
              <p:cNvCxnSpPr/>
              <p:nvPr/>
            </p:nvCxnSpPr>
            <p:spPr bwMode="auto">
              <a:xfrm rot="5400000" flipH="1" flipV="1">
                <a:off x="1471125" y="401637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6" name="连接符: 曲线 645">
                <a:extLst>
                  <a:ext uri="{FF2B5EF4-FFF2-40B4-BE49-F238E27FC236}">
                    <a16:creationId xmlns:a16="http://schemas.microsoft.com/office/drawing/2014/main" id="{927EF1A4-8B7B-7140-FE62-E105DB6DDAFE}"/>
                  </a:ext>
                </a:extLst>
              </p:cNvPr>
              <p:cNvCxnSpPr/>
              <p:nvPr/>
            </p:nvCxnSpPr>
            <p:spPr bwMode="auto">
              <a:xfrm rot="5400000" flipH="1">
                <a:off x="1469984" y="39626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7" name="连接符: 曲线 646">
                <a:extLst>
                  <a:ext uri="{FF2B5EF4-FFF2-40B4-BE49-F238E27FC236}">
                    <a16:creationId xmlns:a16="http://schemas.microsoft.com/office/drawing/2014/main" id="{FBC98030-A2A1-7378-133E-693FC41AF60F}"/>
                  </a:ext>
                </a:extLst>
              </p:cNvPr>
              <p:cNvCxnSpPr/>
              <p:nvPr/>
            </p:nvCxnSpPr>
            <p:spPr bwMode="auto">
              <a:xfrm rot="5400000" flipH="1" flipV="1">
                <a:off x="1471125" y="391586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8" name="连接符: 曲线 647">
                <a:extLst>
                  <a:ext uri="{FF2B5EF4-FFF2-40B4-BE49-F238E27FC236}">
                    <a16:creationId xmlns:a16="http://schemas.microsoft.com/office/drawing/2014/main" id="{879B51E7-8E15-FDEC-A851-B6F0E4BE0B5A}"/>
                  </a:ext>
                </a:extLst>
              </p:cNvPr>
              <p:cNvCxnSpPr/>
              <p:nvPr/>
            </p:nvCxnSpPr>
            <p:spPr bwMode="auto">
              <a:xfrm rot="5400000" flipH="1">
                <a:off x="1469984" y="386218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9" name="连接符: 曲线 648">
                <a:extLst>
                  <a:ext uri="{FF2B5EF4-FFF2-40B4-BE49-F238E27FC236}">
                    <a16:creationId xmlns:a16="http://schemas.microsoft.com/office/drawing/2014/main" id="{C37777B7-6A46-072C-2E15-46FB75411A15}"/>
                  </a:ext>
                </a:extLst>
              </p:cNvPr>
              <p:cNvCxnSpPr/>
              <p:nvPr/>
            </p:nvCxnSpPr>
            <p:spPr bwMode="auto">
              <a:xfrm rot="5400000" flipH="1" flipV="1">
                <a:off x="1471124" y="381307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0" name="连接符: 曲线 649">
                <a:extLst>
                  <a:ext uri="{FF2B5EF4-FFF2-40B4-BE49-F238E27FC236}">
                    <a16:creationId xmlns:a16="http://schemas.microsoft.com/office/drawing/2014/main" id="{9D2B9F91-C3BF-8466-0B5D-2B3948EAA2C4}"/>
                  </a:ext>
                </a:extLst>
              </p:cNvPr>
              <p:cNvCxnSpPr/>
              <p:nvPr/>
            </p:nvCxnSpPr>
            <p:spPr bwMode="auto">
              <a:xfrm rot="5400000" flipH="1">
                <a:off x="1469982" y="3759400"/>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1" name="连接符: 曲线 650">
                <a:extLst>
                  <a:ext uri="{FF2B5EF4-FFF2-40B4-BE49-F238E27FC236}">
                    <a16:creationId xmlns:a16="http://schemas.microsoft.com/office/drawing/2014/main" id="{A75222DD-12FB-0F3F-C5D8-00718C558FFA}"/>
                  </a:ext>
                </a:extLst>
              </p:cNvPr>
              <p:cNvCxnSpPr/>
              <p:nvPr/>
            </p:nvCxnSpPr>
            <p:spPr bwMode="auto">
              <a:xfrm rot="5400000" flipH="1" flipV="1">
                <a:off x="1471125" y="371029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2" name="连接符: 曲线 651">
                <a:extLst>
                  <a:ext uri="{FF2B5EF4-FFF2-40B4-BE49-F238E27FC236}">
                    <a16:creationId xmlns:a16="http://schemas.microsoft.com/office/drawing/2014/main" id="{871C8BBB-5FC6-6139-CAED-A7C13175AF64}"/>
                  </a:ext>
                </a:extLst>
              </p:cNvPr>
              <p:cNvCxnSpPr/>
              <p:nvPr/>
            </p:nvCxnSpPr>
            <p:spPr bwMode="auto">
              <a:xfrm rot="5400000" flipH="1">
                <a:off x="1471125" y="366003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3" name="连接符: 曲线 652">
                <a:extLst>
                  <a:ext uri="{FF2B5EF4-FFF2-40B4-BE49-F238E27FC236}">
                    <a16:creationId xmlns:a16="http://schemas.microsoft.com/office/drawing/2014/main" id="{4EB7BB0D-BA76-1807-1C68-3052FC3F15B4}"/>
                  </a:ext>
                </a:extLst>
              </p:cNvPr>
              <p:cNvCxnSpPr/>
              <p:nvPr/>
            </p:nvCxnSpPr>
            <p:spPr bwMode="auto">
              <a:xfrm rot="5400000" flipH="1" flipV="1">
                <a:off x="1469984" y="360636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4" name="连接符: 曲线 653">
                <a:extLst>
                  <a:ext uri="{FF2B5EF4-FFF2-40B4-BE49-F238E27FC236}">
                    <a16:creationId xmlns:a16="http://schemas.microsoft.com/office/drawing/2014/main" id="{353F6194-3813-27EB-0503-CB89157F8FB5}"/>
                  </a:ext>
                </a:extLst>
              </p:cNvPr>
              <p:cNvCxnSpPr/>
              <p:nvPr/>
            </p:nvCxnSpPr>
            <p:spPr bwMode="auto">
              <a:xfrm rot="5400000" flipH="1">
                <a:off x="1471125" y="3557250"/>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5" name="连接符: 曲线 654">
                <a:extLst>
                  <a:ext uri="{FF2B5EF4-FFF2-40B4-BE49-F238E27FC236}">
                    <a16:creationId xmlns:a16="http://schemas.microsoft.com/office/drawing/2014/main" id="{E75946BD-ABF5-7AEC-049A-4F37472F9A3B}"/>
                  </a:ext>
                </a:extLst>
              </p:cNvPr>
              <p:cNvCxnSpPr/>
              <p:nvPr/>
            </p:nvCxnSpPr>
            <p:spPr bwMode="auto">
              <a:xfrm rot="5400000" flipH="1" flipV="1">
                <a:off x="1469984" y="35058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6" name="连接符: 曲线 655">
                <a:extLst>
                  <a:ext uri="{FF2B5EF4-FFF2-40B4-BE49-F238E27FC236}">
                    <a16:creationId xmlns:a16="http://schemas.microsoft.com/office/drawing/2014/main" id="{FBDEFE0D-A664-574C-6140-F66F7ECFA5B3}"/>
                  </a:ext>
                </a:extLst>
              </p:cNvPr>
              <p:cNvCxnSpPr/>
              <p:nvPr/>
            </p:nvCxnSpPr>
            <p:spPr bwMode="auto">
              <a:xfrm rot="5400000" flipH="1">
                <a:off x="1471125" y="34567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7" name="连接符: 曲线 656">
                <a:extLst>
                  <a:ext uri="{FF2B5EF4-FFF2-40B4-BE49-F238E27FC236}">
                    <a16:creationId xmlns:a16="http://schemas.microsoft.com/office/drawing/2014/main" id="{8E44B5BE-7A8F-186C-3476-2452308742D0}"/>
                  </a:ext>
                </a:extLst>
              </p:cNvPr>
              <p:cNvCxnSpPr/>
              <p:nvPr/>
            </p:nvCxnSpPr>
            <p:spPr bwMode="auto">
              <a:xfrm rot="5400000" flipH="1" flipV="1">
                <a:off x="1469982" y="3403068"/>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8" name="连接符: 曲线 657">
                <a:extLst>
                  <a:ext uri="{FF2B5EF4-FFF2-40B4-BE49-F238E27FC236}">
                    <a16:creationId xmlns:a16="http://schemas.microsoft.com/office/drawing/2014/main" id="{0939E3FE-3092-0A28-14D4-748C3EDFFB68}"/>
                  </a:ext>
                </a:extLst>
              </p:cNvPr>
              <p:cNvCxnSpPr/>
              <p:nvPr/>
            </p:nvCxnSpPr>
            <p:spPr bwMode="auto">
              <a:xfrm rot="5400000" flipH="1">
                <a:off x="1471125" y="3353959"/>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9" name="连接符: 曲线 658">
                <a:extLst>
                  <a:ext uri="{FF2B5EF4-FFF2-40B4-BE49-F238E27FC236}">
                    <a16:creationId xmlns:a16="http://schemas.microsoft.com/office/drawing/2014/main" id="{5A9D06EA-9C05-CE25-35E1-2A1032EE528B}"/>
                  </a:ext>
                </a:extLst>
              </p:cNvPr>
              <p:cNvCxnSpPr/>
              <p:nvPr/>
            </p:nvCxnSpPr>
            <p:spPr bwMode="auto">
              <a:xfrm rot="5400000" flipH="1" flipV="1">
                <a:off x="1469984" y="330028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0" name="连接符: 曲线 659">
                <a:extLst>
                  <a:ext uri="{FF2B5EF4-FFF2-40B4-BE49-F238E27FC236}">
                    <a16:creationId xmlns:a16="http://schemas.microsoft.com/office/drawing/2014/main" id="{34072FBD-F931-D1A6-CAF7-6954C583C85E}"/>
                  </a:ext>
                </a:extLst>
              </p:cNvPr>
              <p:cNvCxnSpPr/>
              <p:nvPr/>
            </p:nvCxnSpPr>
            <p:spPr bwMode="auto">
              <a:xfrm rot="5400000" flipH="1">
                <a:off x="1469982" y="488321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1" name="连接符: 曲线 660">
                <a:extLst>
                  <a:ext uri="{FF2B5EF4-FFF2-40B4-BE49-F238E27FC236}">
                    <a16:creationId xmlns:a16="http://schemas.microsoft.com/office/drawing/2014/main" id="{C38278B9-50B0-CE18-DA04-08D8BC87157A}"/>
                  </a:ext>
                </a:extLst>
              </p:cNvPr>
              <p:cNvCxnSpPr/>
              <p:nvPr/>
            </p:nvCxnSpPr>
            <p:spPr bwMode="auto">
              <a:xfrm rot="5400000" flipH="1" flipV="1">
                <a:off x="1471125" y="483410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2" name="连接符: 曲线 661">
                <a:extLst>
                  <a:ext uri="{FF2B5EF4-FFF2-40B4-BE49-F238E27FC236}">
                    <a16:creationId xmlns:a16="http://schemas.microsoft.com/office/drawing/2014/main" id="{979B26FB-22ED-CB34-9757-D54EF5799F22}"/>
                  </a:ext>
                </a:extLst>
              </p:cNvPr>
              <p:cNvCxnSpPr/>
              <p:nvPr/>
            </p:nvCxnSpPr>
            <p:spPr bwMode="auto">
              <a:xfrm rot="5400000" flipH="1">
                <a:off x="1469984" y="4780428"/>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3" name="连接符: 曲线 662">
                <a:extLst>
                  <a:ext uri="{FF2B5EF4-FFF2-40B4-BE49-F238E27FC236}">
                    <a16:creationId xmlns:a16="http://schemas.microsoft.com/office/drawing/2014/main" id="{8EB7EEA4-1EED-AF62-41D3-B55901C42846}"/>
                  </a:ext>
                </a:extLst>
              </p:cNvPr>
              <p:cNvCxnSpPr/>
              <p:nvPr/>
            </p:nvCxnSpPr>
            <p:spPr bwMode="auto">
              <a:xfrm rot="5400000" flipH="1" flipV="1">
                <a:off x="1471125" y="4733603"/>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4" name="连接符: 曲线 663">
                <a:extLst>
                  <a:ext uri="{FF2B5EF4-FFF2-40B4-BE49-F238E27FC236}">
                    <a16:creationId xmlns:a16="http://schemas.microsoft.com/office/drawing/2014/main" id="{E7139EE7-D72B-68A5-460D-61FCC0832B71}"/>
                  </a:ext>
                </a:extLst>
              </p:cNvPr>
              <p:cNvCxnSpPr/>
              <p:nvPr/>
            </p:nvCxnSpPr>
            <p:spPr bwMode="auto">
              <a:xfrm rot="5400000" flipH="1">
                <a:off x="1469984" y="4679924"/>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5" name="连接符: 曲线 664">
                <a:extLst>
                  <a:ext uri="{FF2B5EF4-FFF2-40B4-BE49-F238E27FC236}">
                    <a16:creationId xmlns:a16="http://schemas.microsoft.com/office/drawing/2014/main" id="{A9470080-3A47-3DB0-580E-C259603C8A07}"/>
                  </a:ext>
                </a:extLst>
              </p:cNvPr>
              <p:cNvCxnSpPr/>
              <p:nvPr/>
            </p:nvCxnSpPr>
            <p:spPr bwMode="auto">
              <a:xfrm rot="5400000" flipH="1" flipV="1">
                <a:off x="1471125" y="4630814"/>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6" name="连接符: 曲线 665">
                <a:extLst>
                  <a:ext uri="{FF2B5EF4-FFF2-40B4-BE49-F238E27FC236}">
                    <a16:creationId xmlns:a16="http://schemas.microsoft.com/office/drawing/2014/main" id="{2076D1EB-5AEF-F79A-3238-E7CD3B204CEC}"/>
                  </a:ext>
                </a:extLst>
              </p:cNvPr>
              <p:cNvCxnSpPr/>
              <p:nvPr/>
            </p:nvCxnSpPr>
            <p:spPr bwMode="auto">
              <a:xfrm rot="5400000" flipH="1">
                <a:off x="1469982" y="4577137"/>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7" name="连接符: 曲线 666">
                <a:extLst>
                  <a:ext uri="{FF2B5EF4-FFF2-40B4-BE49-F238E27FC236}">
                    <a16:creationId xmlns:a16="http://schemas.microsoft.com/office/drawing/2014/main" id="{CA780AF8-0BEC-FC2B-C7BE-67A090BB1F63}"/>
                  </a:ext>
                </a:extLst>
              </p:cNvPr>
              <p:cNvCxnSpPr/>
              <p:nvPr/>
            </p:nvCxnSpPr>
            <p:spPr bwMode="auto">
              <a:xfrm rot="5400000" flipH="1" flipV="1">
                <a:off x="1469984" y="4524600"/>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8" name="连接符: 曲线 667">
                <a:extLst>
                  <a:ext uri="{FF2B5EF4-FFF2-40B4-BE49-F238E27FC236}">
                    <a16:creationId xmlns:a16="http://schemas.microsoft.com/office/drawing/2014/main" id="{5E57B351-F8C4-CA0C-E985-DE2C8ABAD0D7}"/>
                  </a:ext>
                </a:extLst>
              </p:cNvPr>
              <p:cNvCxnSpPr/>
              <p:nvPr/>
            </p:nvCxnSpPr>
            <p:spPr bwMode="auto">
              <a:xfrm rot="5400000" flipH="1">
                <a:off x="1471125" y="447777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9" name="连接符: 曲线 668">
                <a:extLst>
                  <a:ext uri="{FF2B5EF4-FFF2-40B4-BE49-F238E27FC236}">
                    <a16:creationId xmlns:a16="http://schemas.microsoft.com/office/drawing/2014/main" id="{F83A7699-E45D-C240-A645-0B73F4DD2E16}"/>
                  </a:ext>
                </a:extLst>
              </p:cNvPr>
              <p:cNvCxnSpPr/>
              <p:nvPr/>
            </p:nvCxnSpPr>
            <p:spPr bwMode="auto">
              <a:xfrm rot="5400000" flipH="1" flipV="1">
                <a:off x="1469984" y="442409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0" name="连接符: 曲线 669">
                <a:extLst>
                  <a:ext uri="{FF2B5EF4-FFF2-40B4-BE49-F238E27FC236}">
                    <a16:creationId xmlns:a16="http://schemas.microsoft.com/office/drawing/2014/main" id="{8DDDDA41-505F-07D3-8AE5-81C4376ED020}"/>
                  </a:ext>
                </a:extLst>
              </p:cNvPr>
              <p:cNvCxnSpPr/>
              <p:nvPr/>
            </p:nvCxnSpPr>
            <p:spPr bwMode="auto">
              <a:xfrm rot="5400000" flipH="1">
                <a:off x="1471125" y="4374987"/>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1" name="连接符: 曲线 670">
                <a:extLst>
                  <a:ext uri="{FF2B5EF4-FFF2-40B4-BE49-F238E27FC236}">
                    <a16:creationId xmlns:a16="http://schemas.microsoft.com/office/drawing/2014/main" id="{90855953-D9CB-F04F-98C1-66F5724D9465}"/>
                  </a:ext>
                </a:extLst>
              </p:cNvPr>
              <p:cNvCxnSpPr/>
              <p:nvPr/>
            </p:nvCxnSpPr>
            <p:spPr bwMode="auto">
              <a:xfrm rot="5400000" flipH="1" flipV="1">
                <a:off x="1469984" y="432359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2" name="连接符: 曲线 671">
                <a:extLst>
                  <a:ext uri="{FF2B5EF4-FFF2-40B4-BE49-F238E27FC236}">
                    <a16:creationId xmlns:a16="http://schemas.microsoft.com/office/drawing/2014/main" id="{9EC35E8D-3189-990B-0B80-613A4F6D72E7}"/>
                  </a:ext>
                </a:extLst>
              </p:cNvPr>
              <p:cNvCxnSpPr/>
              <p:nvPr/>
            </p:nvCxnSpPr>
            <p:spPr bwMode="auto">
              <a:xfrm rot="5400000" flipH="1">
                <a:off x="1471125" y="427448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3" name="连接符: 曲线 672">
                <a:extLst>
                  <a:ext uri="{FF2B5EF4-FFF2-40B4-BE49-F238E27FC236}">
                    <a16:creationId xmlns:a16="http://schemas.microsoft.com/office/drawing/2014/main" id="{9B3781D1-5794-8B3B-D6CC-AC8B0438D34D}"/>
                  </a:ext>
                </a:extLst>
              </p:cNvPr>
              <p:cNvCxnSpPr/>
              <p:nvPr/>
            </p:nvCxnSpPr>
            <p:spPr bwMode="auto">
              <a:xfrm rot="5400000" flipH="1" flipV="1">
                <a:off x="1469982" y="4220805"/>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4" name="连接符: 曲线 673">
                <a:extLst>
                  <a:ext uri="{FF2B5EF4-FFF2-40B4-BE49-F238E27FC236}">
                    <a16:creationId xmlns:a16="http://schemas.microsoft.com/office/drawing/2014/main" id="{DF6D5A0D-CD8F-51F9-60F7-7ED27A13E5FC}"/>
                  </a:ext>
                </a:extLst>
              </p:cNvPr>
              <p:cNvCxnSpPr/>
              <p:nvPr/>
            </p:nvCxnSpPr>
            <p:spPr bwMode="auto">
              <a:xfrm rot="5400000" flipH="1">
                <a:off x="1471125" y="417169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5" name="连接符: 曲线 674">
                <a:extLst>
                  <a:ext uri="{FF2B5EF4-FFF2-40B4-BE49-F238E27FC236}">
                    <a16:creationId xmlns:a16="http://schemas.microsoft.com/office/drawing/2014/main" id="{8776C380-2DAB-5F92-D82F-EFEDF04FD8DE}"/>
                  </a:ext>
                </a:extLst>
              </p:cNvPr>
              <p:cNvCxnSpPr/>
              <p:nvPr/>
            </p:nvCxnSpPr>
            <p:spPr bwMode="auto">
              <a:xfrm rot="5400000" flipH="1" flipV="1">
                <a:off x="1469984" y="411801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6" name="连接符: 曲线 675">
                <a:extLst>
                  <a:ext uri="{FF2B5EF4-FFF2-40B4-BE49-F238E27FC236}">
                    <a16:creationId xmlns:a16="http://schemas.microsoft.com/office/drawing/2014/main" id="{69A2F5D0-483B-15B8-1B50-32D62213C711}"/>
                  </a:ext>
                </a:extLst>
              </p:cNvPr>
              <p:cNvCxnSpPr/>
              <p:nvPr/>
            </p:nvCxnSpPr>
            <p:spPr bwMode="auto">
              <a:xfrm rot="5400000" flipH="1">
                <a:off x="1469982" y="324774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7" name="连接符: 曲线 676">
                <a:extLst>
                  <a:ext uri="{FF2B5EF4-FFF2-40B4-BE49-F238E27FC236}">
                    <a16:creationId xmlns:a16="http://schemas.microsoft.com/office/drawing/2014/main" id="{16734E15-8DF0-97CF-2932-774BD2FE67BA}"/>
                  </a:ext>
                </a:extLst>
              </p:cNvPr>
              <p:cNvCxnSpPr/>
              <p:nvPr/>
            </p:nvCxnSpPr>
            <p:spPr bwMode="auto">
              <a:xfrm rot="5400000" flipH="1" flipV="1">
                <a:off x="1471125" y="3198635"/>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8" name="连接符: 曲线 677">
                <a:extLst>
                  <a:ext uri="{FF2B5EF4-FFF2-40B4-BE49-F238E27FC236}">
                    <a16:creationId xmlns:a16="http://schemas.microsoft.com/office/drawing/2014/main" id="{F8CD105D-65B3-B7A0-C212-6D994782F5BE}"/>
                  </a:ext>
                </a:extLst>
              </p:cNvPr>
              <p:cNvCxnSpPr/>
              <p:nvPr/>
            </p:nvCxnSpPr>
            <p:spPr bwMode="auto">
              <a:xfrm rot="5400000" flipH="1">
                <a:off x="1469984" y="31449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9" name="连接符: 曲线 678">
                <a:extLst>
                  <a:ext uri="{FF2B5EF4-FFF2-40B4-BE49-F238E27FC236}">
                    <a16:creationId xmlns:a16="http://schemas.microsoft.com/office/drawing/2014/main" id="{4712F94F-BB50-3F53-B212-078DF2770D7D}"/>
                  </a:ext>
                </a:extLst>
              </p:cNvPr>
              <p:cNvCxnSpPr/>
              <p:nvPr/>
            </p:nvCxnSpPr>
            <p:spPr bwMode="auto">
              <a:xfrm rot="5400000" flipH="1" flipV="1">
                <a:off x="1471125" y="3095846"/>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0" name="连接符: 曲线 679">
                <a:extLst>
                  <a:ext uri="{FF2B5EF4-FFF2-40B4-BE49-F238E27FC236}">
                    <a16:creationId xmlns:a16="http://schemas.microsoft.com/office/drawing/2014/main" id="{62E63DFC-C3F2-FBED-CC50-E3971FAD1C6C}"/>
                  </a:ext>
                </a:extLst>
              </p:cNvPr>
              <p:cNvCxnSpPr/>
              <p:nvPr/>
            </p:nvCxnSpPr>
            <p:spPr bwMode="auto">
              <a:xfrm rot="5400000" flipH="1">
                <a:off x="1469984" y="5187012"/>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1" name="连接符: 曲线 680">
                <a:extLst>
                  <a:ext uri="{FF2B5EF4-FFF2-40B4-BE49-F238E27FC236}">
                    <a16:creationId xmlns:a16="http://schemas.microsoft.com/office/drawing/2014/main" id="{949D3AB4-2BF0-4CD9-9A54-EB878E02D424}"/>
                  </a:ext>
                </a:extLst>
              </p:cNvPr>
              <p:cNvCxnSpPr/>
              <p:nvPr/>
            </p:nvCxnSpPr>
            <p:spPr bwMode="auto">
              <a:xfrm rot="5400000" flipH="1" flipV="1">
                <a:off x="1471125" y="5137902"/>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2" name="连接符: 曲线 681">
                <a:extLst>
                  <a:ext uri="{FF2B5EF4-FFF2-40B4-BE49-F238E27FC236}">
                    <a16:creationId xmlns:a16="http://schemas.microsoft.com/office/drawing/2014/main" id="{B1FBD79C-8B0A-ACD2-71B0-67A153DD78A5}"/>
                  </a:ext>
                </a:extLst>
              </p:cNvPr>
              <p:cNvCxnSpPr/>
              <p:nvPr/>
            </p:nvCxnSpPr>
            <p:spPr bwMode="auto">
              <a:xfrm rot="5400000" flipH="1">
                <a:off x="1469982" y="5084224"/>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3" name="连接符: 曲线 682">
                <a:extLst>
                  <a:ext uri="{FF2B5EF4-FFF2-40B4-BE49-F238E27FC236}">
                    <a16:creationId xmlns:a16="http://schemas.microsoft.com/office/drawing/2014/main" id="{2B5AFEC8-F9C0-A9B4-D719-A5B0F0BFE874}"/>
                  </a:ext>
                </a:extLst>
              </p:cNvPr>
              <p:cNvCxnSpPr/>
              <p:nvPr/>
            </p:nvCxnSpPr>
            <p:spPr bwMode="auto">
              <a:xfrm rot="5400000" flipH="1" flipV="1">
                <a:off x="1469984" y="5036256"/>
                <a:ext cx="52535"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4" name="连接符: 曲线 683">
                <a:extLst>
                  <a:ext uri="{FF2B5EF4-FFF2-40B4-BE49-F238E27FC236}">
                    <a16:creationId xmlns:a16="http://schemas.microsoft.com/office/drawing/2014/main" id="{FF894C0B-873F-44F2-2CEF-77127236A5E8}"/>
                  </a:ext>
                </a:extLst>
              </p:cNvPr>
              <p:cNvCxnSpPr/>
              <p:nvPr/>
            </p:nvCxnSpPr>
            <p:spPr bwMode="auto">
              <a:xfrm rot="5400000" flipH="1">
                <a:off x="1469982" y="4983721"/>
                <a:ext cx="52537"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85" name="连接符: 曲线 684">
                <a:extLst>
                  <a:ext uri="{FF2B5EF4-FFF2-40B4-BE49-F238E27FC236}">
                    <a16:creationId xmlns:a16="http://schemas.microsoft.com/office/drawing/2014/main" id="{A40D4DB4-1714-DD23-80C2-2933639DB24D}"/>
                  </a:ext>
                </a:extLst>
              </p:cNvPr>
              <p:cNvCxnSpPr/>
              <p:nvPr/>
            </p:nvCxnSpPr>
            <p:spPr bwMode="auto">
              <a:xfrm rot="5400000" flipH="1" flipV="1">
                <a:off x="1471125" y="4934611"/>
                <a:ext cx="50252" cy="26125"/>
              </a:xfrm>
              <a:prstGeom prst="curvedConnector3">
                <a:avLst/>
              </a:prstGeom>
              <a:grpFill/>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86" name="等腰三角形 685">
                <a:extLst>
                  <a:ext uri="{FF2B5EF4-FFF2-40B4-BE49-F238E27FC236}">
                    <a16:creationId xmlns:a16="http://schemas.microsoft.com/office/drawing/2014/main" id="{AEBF0885-3C07-B0F0-D675-182C4FCCDF1A}"/>
                  </a:ext>
                </a:extLst>
              </p:cNvPr>
              <p:cNvSpPr/>
              <p:nvPr/>
            </p:nvSpPr>
            <p:spPr>
              <a:xfrm>
                <a:off x="1463591" y="3006406"/>
                <a:ext cx="77145" cy="79658"/>
              </a:xfrm>
              <a:prstGeom prst="triangle">
                <a:avLst/>
              </a:prstGeom>
              <a:grp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nvGrpSpPr>
            <p:cNvPr id="687" name="组合 686">
              <a:extLst>
                <a:ext uri="{FF2B5EF4-FFF2-40B4-BE49-F238E27FC236}">
                  <a16:creationId xmlns:a16="http://schemas.microsoft.com/office/drawing/2014/main" id="{FE1F58DD-12C6-61BB-C92A-1844AF59BE0F}"/>
                </a:ext>
              </a:extLst>
            </p:cNvPr>
            <p:cNvGrpSpPr/>
            <p:nvPr/>
          </p:nvGrpSpPr>
          <p:grpSpPr>
            <a:xfrm>
              <a:off x="5842070" y="3667363"/>
              <a:ext cx="261000" cy="278441"/>
              <a:chOff x="5113628" y="3725442"/>
              <a:chExt cx="312346" cy="333218"/>
            </a:xfrm>
          </p:grpSpPr>
          <p:sp>
            <p:nvSpPr>
              <p:cNvPr id="688" name="椭圆 687">
                <a:extLst>
                  <a:ext uri="{FF2B5EF4-FFF2-40B4-BE49-F238E27FC236}">
                    <a16:creationId xmlns:a16="http://schemas.microsoft.com/office/drawing/2014/main" id="{880FBBDA-114B-8820-92D5-C7F4959BA059}"/>
                  </a:ext>
                </a:extLst>
              </p:cNvPr>
              <p:cNvSpPr/>
              <p:nvPr/>
            </p:nvSpPr>
            <p:spPr>
              <a:xfrm>
                <a:off x="5340512" y="382376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89" name="椭圆 688">
                <a:extLst>
                  <a:ext uri="{FF2B5EF4-FFF2-40B4-BE49-F238E27FC236}">
                    <a16:creationId xmlns:a16="http://schemas.microsoft.com/office/drawing/2014/main" id="{A04A8A32-C517-F231-989D-35D4FC6493BF}"/>
                  </a:ext>
                </a:extLst>
              </p:cNvPr>
              <p:cNvSpPr/>
              <p:nvPr/>
            </p:nvSpPr>
            <p:spPr>
              <a:xfrm>
                <a:off x="5294527" y="3880296"/>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0" name="椭圆 689">
                <a:extLst>
                  <a:ext uri="{FF2B5EF4-FFF2-40B4-BE49-F238E27FC236}">
                    <a16:creationId xmlns:a16="http://schemas.microsoft.com/office/drawing/2014/main" id="{202143A0-7D75-49ED-BE84-5D9F571FF541}"/>
                  </a:ext>
                </a:extLst>
              </p:cNvPr>
              <p:cNvSpPr/>
              <p:nvPr/>
            </p:nvSpPr>
            <p:spPr>
              <a:xfrm>
                <a:off x="5185121" y="38505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1" name="椭圆 690">
                <a:extLst>
                  <a:ext uri="{FF2B5EF4-FFF2-40B4-BE49-F238E27FC236}">
                    <a16:creationId xmlns:a16="http://schemas.microsoft.com/office/drawing/2014/main" id="{C30B88D4-C4F7-BEE3-5F64-CA9862A28D8C}"/>
                  </a:ext>
                </a:extLst>
              </p:cNvPr>
              <p:cNvSpPr/>
              <p:nvPr/>
            </p:nvSpPr>
            <p:spPr>
              <a:xfrm>
                <a:off x="5192329" y="380795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2" name="椭圆 691">
                <a:extLst>
                  <a:ext uri="{FF2B5EF4-FFF2-40B4-BE49-F238E27FC236}">
                    <a16:creationId xmlns:a16="http://schemas.microsoft.com/office/drawing/2014/main" id="{0C8E8FE8-C4E6-0F3D-5787-C32144F72B3E}"/>
                  </a:ext>
                </a:extLst>
              </p:cNvPr>
              <p:cNvSpPr/>
              <p:nvPr/>
            </p:nvSpPr>
            <p:spPr>
              <a:xfrm>
                <a:off x="5266674" y="38190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3" name="椭圆 692">
                <a:extLst>
                  <a:ext uri="{FF2B5EF4-FFF2-40B4-BE49-F238E27FC236}">
                    <a16:creationId xmlns:a16="http://schemas.microsoft.com/office/drawing/2014/main" id="{9CF57E8A-87D8-CD7A-D982-C5EC1E3A17F1}"/>
                  </a:ext>
                </a:extLst>
              </p:cNvPr>
              <p:cNvSpPr/>
              <p:nvPr/>
            </p:nvSpPr>
            <p:spPr>
              <a:xfrm>
                <a:off x="5185115" y="394764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4" name="椭圆 693">
                <a:extLst>
                  <a:ext uri="{FF2B5EF4-FFF2-40B4-BE49-F238E27FC236}">
                    <a16:creationId xmlns:a16="http://schemas.microsoft.com/office/drawing/2014/main" id="{1D307263-5A79-F801-0C29-ABC4AA1454FF}"/>
                  </a:ext>
                </a:extLst>
              </p:cNvPr>
              <p:cNvSpPr/>
              <p:nvPr/>
            </p:nvSpPr>
            <p:spPr>
              <a:xfrm>
                <a:off x="5343418" y="386440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5" name="椭圆 694">
                <a:extLst>
                  <a:ext uri="{FF2B5EF4-FFF2-40B4-BE49-F238E27FC236}">
                    <a16:creationId xmlns:a16="http://schemas.microsoft.com/office/drawing/2014/main" id="{DFC06EC4-F40B-F0AF-CF9C-5654451C98FC}"/>
                  </a:ext>
                </a:extLst>
              </p:cNvPr>
              <p:cNvSpPr/>
              <p:nvPr/>
            </p:nvSpPr>
            <p:spPr>
              <a:xfrm>
                <a:off x="5144234" y="38571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6" name="椭圆 695">
                <a:extLst>
                  <a:ext uri="{FF2B5EF4-FFF2-40B4-BE49-F238E27FC236}">
                    <a16:creationId xmlns:a16="http://schemas.microsoft.com/office/drawing/2014/main" id="{EBAE69AE-9C18-A49D-33A7-80872965D0F9}"/>
                  </a:ext>
                </a:extLst>
              </p:cNvPr>
              <p:cNvSpPr/>
              <p:nvPr/>
            </p:nvSpPr>
            <p:spPr>
              <a:xfrm>
                <a:off x="5321376" y="3947640"/>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7" name="椭圆 696">
                <a:extLst>
                  <a:ext uri="{FF2B5EF4-FFF2-40B4-BE49-F238E27FC236}">
                    <a16:creationId xmlns:a16="http://schemas.microsoft.com/office/drawing/2014/main" id="{AD3EA7DE-DB00-CDBA-3D56-2707AF0EF665}"/>
                  </a:ext>
                </a:extLst>
              </p:cNvPr>
              <p:cNvSpPr/>
              <p:nvPr/>
            </p:nvSpPr>
            <p:spPr>
              <a:xfrm>
                <a:off x="5236120" y="3725442"/>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8" name="椭圆 697">
                <a:extLst>
                  <a:ext uri="{FF2B5EF4-FFF2-40B4-BE49-F238E27FC236}">
                    <a16:creationId xmlns:a16="http://schemas.microsoft.com/office/drawing/2014/main" id="{DDF6E3DA-C75C-6A20-8F89-6598A839E1A9}"/>
                  </a:ext>
                </a:extLst>
              </p:cNvPr>
              <p:cNvSpPr/>
              <p:nvPr/>
            </p:nvSpPr>
            <p:spPr>
              <a:xfrm>
                <a:off x="5187520" y="3965945"/>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699" name="椭圆 698">
                <a:extLst>
                  <a:ext uri="{FF2B5EF4-FFF2-40B4-BE49-F238E27FC236}">
                    <a16:creationId xmlns:a16="http://schemas.microsoft.com/office/drawing/2014/main" id="{336E5459-18DB-4A71-DF46-66B40D196DED}"/>
                  </a:ext>
                </a:extLst>
              </p:cNvPr>
              <p:cNvSpPr/>
              <p:nvPr/>
            </p:nvSpPr>
            <p:spPr>
              <a:xfrm>
                <a:off x="5302641" y="3765233"/>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0" name="椭圆 699">
                <a:extLst>
                  <a:ext uri="{FF2B5EF4-FFF2-40B4-BE49-F238E27FC236}">
                    <a16:creationId xmlns:a16="http://schemas.microsoft.com/office/drawing/2014/main" id="{6C2FA2FC-0A8F-A960-AF27-8D58D646C741}"/>
                  </a:ext>
                </a:extLst>
              </p:cNvPr>
              <p:cNvSpPr/>
              <p:nvPr/>
            </p:nvSpPr>
            <p:spPr>
              <a:xfrm>
                <a:off x="5218579" y="3826187"/>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1" name="椭圆 700">
                <a:extLst>
                  <a:ext uri="{FF2B5EF4-FFF2-40B4-BE49-F238E27FC236}">
                    <a16:creationId xmlns:a16="http://schemas.microsoft.com/office/drawing/2014/main" id="{B81B4131-CF7D-0AC8-8D76-7A7B21EFF2A6}"/>
                  </a:ext>
                </a:extLst>
              </p:cNvPr>
              <p:cNvSpPr/>
              <p:nvPr/>
            </p:nvSpPr>
            <p:spPr>
              <a:xfrm>
                <a:off x="5140435" y="3909158"/>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2" name="椭圆 701">
                <a:extLst>
                  <a:ext uri="{FF2B5EF4-FFF2-40B4-BE49-F238E27FC236}">
                    <a16:creationId xmlns:a16="http://schemas.microsoft.com/office/drawing/2014/main" id="{31B5DCAB-3879-A4D3-CBBC-96639F0A74CA}"/>
                  </a:ext>
                </a:extLst>
              </p:cNvPr>
              <p:cNvSpPr/>
              <p:nvPr/>
            </p:nvSpPr>
            <p:spPr>
              <a:xfrm>
                <a:off x="5222991" y="390250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3" name="椭圆 702">
                <a:extLst>
                  <a:ext uri="{FF2B5EF4-FFF2-40B4-BE49-F238E27FC236}">
                    <a16:creationId xmlns:a16="http://schemas.microsoft.com/office/drawing/2014/main" id="{5B539535-C777-C770-F27D-895BF763497E}"/>
                  </a:ext>
                </a:extLst>
              </p:cNvPr>
              <p:cNvSpPr/>
              <p:nvPr/>
            </p:nvSpPr>
            <p:spPr>
              <a:xfrm>
                <a:off x="5253647" y="3909910"/>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4" name="椭圆 703">
                <a:extLst>
                  <a:ext uri="{FF2B5EF4-FFF2-40B4-BE49-F238E27FC236}">
                    <a16:creationId xmlns:a16="http://schemas.microsoft.com/office/drawing/2014/main" id="{0A9D1F10-42A9-10DA-5422-76700968B8E9}"/>
                  </a:ext>
                </a:extLst>
              </p:cNvPr>
              <p:cNvSpPr/>
              <p:nvPr/>
            </p:nvSpPr>
            <p:spPr>
              <a:xfrm>
                <a:off x="5273172" y="3769759"/>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5" name="椭圆 704">
                <a:extLst>
                  <a:ext uri="{FF2B5EF4-FFF2-40B4-BE49-F238E27FC236}">
                    <a16:creationId xmlns:a16="http://schemas.microsoft.com/office/drawing/2014/main" id="{EC606516-7181-5077-0EA5-F52CEA65A99A}"/>
                  </a:ext>
                </a:extLst>
              </p:cNvPr>
              <p:cNvSpPr/>
              <p:nvPr/>
            </p:nvSpPr>
            <p:spPr>
              <a:xfrm>
                <a:off x="5113628" y="381426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6" name="椭圆 705">
                <a:extLst>
                  <a:ext uri="{FF2B5EF4-FFF2-40B4-BE49-F238E27FC236}">
                    <a16:creationId xmlns:a16="http://schemas.microsoft.com/office/drawing/2014/main" id="{F43CD738-693D-9B23-C248-EA1FFC2C3641}"/>
                  </a:ext>
                </a:extLst>
              </p:cNvPr>
              <p:cNvSpPr/>
              <p:nvPr/>
            </p:nvSpPr>
            <p:spPr>
              <a:xfrm>
                <a:off x="5118856" y="3811771"/>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7" name="椭圆 706">
                <a:extLst>
                  <a:ext uri="{FF2B5EF4-FFF2-40B4-BE49-F238E27FC236}">
                    <a16:creationId xmlns:a16="http://schemas.microsoft.com/office/drawing/2014/main" id="{2149CA98-87E7-59E2-96D9-6F5D023C7203}"/>
                  </a:ext>
                </a:extLst>
              </p:cNvPr>
              <p:cNvSpPr/>
              <p:nvPr/>
            </p:nvSpPr>
            <p:spPr>
              <a:xfrm>
                <a:off x="5123369" y="3932314"/>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8" name="椭圆 707">
                <a:extLst>
                  <a:ext uri="{FF2B5EF4-FFF2-40B4-BE49-F238E27FC236}">
                    <a16:creationId xmlns:a16="http://schemas.microsoft.com/office/drawing/2014/main" id="{C0DABD77-9E12-8C49-6D3D-98A8C755C58E}"/>
                  </a:ext>
                </a:extLst>
              </p:cNvPr>
              <p:cNvSpPr/>
              <p:nvPr/>
            </p:nvSpPr>
            <p:spPr>
              <a:xfrm>
                <a:off x="5334092" y="3816744"/>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09" name="椭圆 708">
                <a:extLst>
                  <a:ext uri="{FF2B5EF4-FFF2-40B4-BE49-F238E27FC236}">
                    <a16:creationId xmlns:a16="http://schemas.microsoft.com/office/drawing/2014/main" id="{EE1AFC5A-3C9D-F91C-CABD-F81C0D30BAF6}"/>
                  </a:ext>
                </a:extLst>
              </p:cNvPr>
              <p:cNvSpPr/>
              <p:nvPr/>
            </p:nvSpPr>
            <p:spPr>
              <a:xfrm>
                <a:off x="5164647" y="3740629"/>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10" name="椭圆 709">
                <a:extLst>
                  <a:ext uri="{FF2B5EF4-FFF2-40B4-BE49-F238E27FC236}">
                    <a16:creationId xmlns:a16="http://schemas.microsoft.com/office/drawing/2014/main" id="{5D779BA0-4BA3-8848-7AF7-238EF1420F51}"/>
                  </a:ext>
                </a:extLst>
              </p:cNvPr>
              <p:cNvSpPr/>
              <p:nvPr/>
            </p:nvSpPr>
            <p:spPr>
              <a:xfrm>
                <a:off x="5307952" y="3982441"/>
                <a:ext cx="82556" cy="7621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11" name="椭圆 710">
                <a:extLst>
                  <a:ext uri="{FF2B5EF4-FFF2-40B4-BE49-F238E27FC236}">
                    <a16:creationId xmlns:a16="http://schemas.microsoft.com/office/drawing/2014/main" id="{300D87E9-A597-04FA-26F7-EB97877B10ED}"/>
                  </a:ext>
                </a:extLst>
              </p:cNvPr>
              <p:cNvSpPr/>
              <p:nvPr/>
            </p:nvSpPr>
            <p:spPr>
              <a:xfrm>
                <a:off x="5297578" y="3863965"/>
                <a:ext cx="82556" cy="762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grpSp>
      <p:sp>
        <p:nvSpPr>
          <p:cNvPr id="1138" name="文本框 1137">
            <a:extLst>
              <a:ext uri="{FF2B5EF4-FFF2-40B4-BE49-F238E27FC236}">
                <a16:creationId xmlns:a16="http://schemas.microsoft.com/office/drawing/2014/main" id="{65C14996-9393-BAFC-D031-EBD2A54504B1}"/>
              </a:ext>
            </a:extLst>
          </p:cNvPr>
          <p:cNvSpPr txBox="1"/>
          <p:nvPr/>
        </p:nvSpPr>
        <p:spPr>
          <a:xfrm>
            <a:off x="281383" y="6243428"/>
            <a:ext cx="6172660" cy="510778"/>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通常临床难以实行</a:t>
            </a:r>
            <a:endParaRPr kumimoji="0" lang="en-US" altLang="zh-CN" sz="2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39" name="文本框 1138">
            <a:extLst>
              <a:ext uri="{FF2B5EF4-FFF2-40B4-BE49-F238E27FC236}">
                <a16:creationId xmlns:a16="http://schemas.microsoft.com/office/drawing/2014/main" id="{E749C8E1-DDB5-E272-8560-D025AC59E85E}"/>
              </a:ext>
            </a:extLst>
          </p:cNvPr>
          <p:cNvSpPr txBox="1"/>
          <p:nvPr/>
        </p:nvSpPr>
        <p:spPr>
          <a:xfrm>
            <a:off x="7824641" y="6243428"/>
            <a:ext cx="4186383" cy="510778"/>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需要新的解决方案</a:t>
            </a:r>
            <a:endParaRPr kumimoji="0" lang="en-US" altLang="zh-CN" sz="24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40" name="箭头: 右 1139">
            <a:extLst>
              <a:ext uri="{FF2B5EF4-FFF2-40B4-BE49-F238E27FC236}">
                <a16:creationId xmlns:a16="http://schemas.microsoft.com/office/drawing/2014/main" id="{55488C7D-9A04-C92C-C64D-0F1DFC5EEF3D}"/>
              </a:ext>
            </a:extLst>
          </p:cNvPr>
          <p:cNvSpPr/>
          <p:nvPr/>
        </p:nvSpPr>
        <p:spPr>
          <a:xfrm>
            <a:off x="6627262" y="6243428"/>
            <a:ext cx="1012678" cy="4662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6" name="灯片编号占位符 5">
            <a:extLst>
              <a:ext uri="{FF2B5EF4-FFF2-40B4-BE49-F238E27FC236}">
                <a16:creationId xmlns:a16="http://schemas.microsoft.com/office/drawing/2014/main" id="{D30DF1E6-BB48-6FA4-47F8-77F205630675}"/>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7</a:t>
            </a:fld>
            <a:endParaRPr lang="zh-CN" altLang="en-US" dirty="0">
              <a:solidFill>
                <a:prstClr val="black">
                  <a:tint val="75000"/>
                </a:prstClr>
              </a:solidFill>
            </a:endParaRPr>
          </a:p>
        </p:txBody>
      </p:sp>
    </p:spTree>
    <p:extLst>
      <p:ext uri="{BB962C8B-B14F-4D97-AF65-F5344CB8AC3E}">
        <p14:creationId xmlns:p14="http://schemas.microsoft.com/office/powerpoint/2010/main" val="4087935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10E42D08-5037-446C-089B-41EB836C83D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软雅黑" panose="020B0503020204020204" pitchFamily="3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微软雅黑" panose="020B0503020204020204" pitchFamily="34" charset="-122"/>
              <a:cs typeface="+mn-cs"/>
            </a:endParaRPr>
          </a:p>
        </p:txBody>
      </p:sp>
      <p:pic>
        <p:nvPicPr>
          <p:cNvPr id="19" name="图片 18">
            <a:extLst>
              <a:ext uri="{FF2B5EF4-FFF2-40B4-BE49-F238E27FC236}">
                <a16:creationId xmlns:a16="http://schemas.microsoft.com/office/drawing/2014/main" id="{75BAC2A1-3A9D-F9EB-6D0D-398103A57736}"/>
              </a:ext>
            </a:extLst>
          </p:cNvPr>
          <p:cNvPicPr>
            <a:picLocks noChangeAspect="1"/>
          </p:cNvPicPr>
          <p:nvPr/>
        </p:nvPicPr>
        <p:blipFill>
          <a:blip r:embed="rId3"/>
          <a:stretch>
            <a:fillRect/>
          </a:stretch>
        </p:blipFill>
        <p:spPr>
          <a:xfrm>
            <a:off x="5792702" y="1598316"/>
            <a:ext cx="3143762" cy="3477494"/>
          </a:xfrm>
          <a:prstGeom prst="rect">
            <a:avLst/>
          </a:prstGeom>
        </p:spPr>
      </p:pic>
      <p:sp>
        <p:nvSpPr>
          <p:cNvPr id="21" name="标题 1">
            <a:extLst>
              <a:ext uri="{FF2B5EF4-FFF2-40B4-BE49-F238E27FC236}">
                <a16:creationId xmlns:a16="http://schemas.microsoft.com/office/drawing/2014/main" id="{AD688C6A-A1A1-3231-530B-3C77B9E396FC}"/>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zh-CN" altLang="en-US" sz="3200" b="1" dirty="0">
                <a:solidFill>
                  <a:srgbClr val="19569E"/>
                </a:solidFill>
                <a:ea typeface="微软雅黑" panose="020B0503020204020204" pitchFamily="34" charset="-122"/>
                <a:cs typeface="Arial" panose="020B0604020202020204" pitchFamily="34" charset="0"/>
              </a:rPr>
              <a:t>脑</a:t>
            </a:r>
            <a:r>
              <a:rPr lang="en-US" altLang="zh-CN" sz="3200" b="1" dirty="0">
                <a:solidFill>
                  <a:srgbClr val="19569E"/>
                </a:solidFill>
                <a:ea typeface="微软雅黑" panose="020B0503020204020204" pitchFamily="34" charset="-122"/>
                <a:cs typeface="Arial" panose="020B0604020202020204" pitchFamily="34" charset="0"/>
              </a:rPr>
              <a:t>PET</a:t>
            </a:r>
            <a:r>
              <a:rPr lang="zh-CN" altLang="en-US" sz="3200" b="1" dirty="0">
                <a:solidFill>
                  <a:srgbClr val="19569E"/>
                </a:solidFill>
                <a:ea typeface="微软雅黑" panose="020B0503020204020204" pitchFamily="34" charset="-122"/>
                <a:cs typeface="Arial" panose="020B0604020202020204" pitchFamily="34" charset="0"/>
              </a:rPr>
              <a:t>探测器</a:t>
            </a:r>
            <a:endParaRPr lang="en-US" altLang="zh-CN" sz="3200" b="1" dirty="0">
              <a:solidFill>
                <a:srgbClr val="19569E"/>
              </a:solidFill>
              <a:ea typeface="微软雅黑" panose="020B0503020204020204" pitchFamily="34" charset="-122"/>
              <a:cs typeface="Arial" panose="020B0604020202020204" pitchFamily="34" charset="0"/>
            </a:endParaRPr>
          </a:p>
        </p:txBody>
      </p:sp>
      <p:grpSp>
        <p:nvGrpSpPr>
          <p:cNvPr id="59" name="组合 58">
            <a:extLst>
              <a:ext uri="{FF2B5EF4-FFF2-40B4-BE49-F238E27FC236}">
                <a16:creationId xmlns:a16="http://schemas.microsoft.com/office/drawing/2014/main" id="{EE16FB21-D6DC-1D2E-A85A-8C8D14E67E4E}"/>
              </a:ext>
            </a:extLst>
          </p:cNvPr>
          <p:cNvGrpSpPr/>
          <p:nvPr/>
        </p:nvGrpSpPr>
        <p:grpSpPr>
          <a:xfrm>
            <a:off x="127986" y="1910856"/>
            <a:ext cx="5368161" cy="2684382"/>
            <a:chOff x="562479" y="1759573"/>
            <a:chExt cx="5368161" cy="2684382"/>
          </a:xfrm>
        </p:grpSpPr>
        <p:pic>
          <p:nvPicPr>
            <p:cNvPr id="54" name="图片 53">
              <a:extLst>
                <a:ext uri="{FF2B5EF4-FFF2-40B4-BE49-F238E27FC236}">
                  <a16:creationId xmlns:a16="http://schemas.microsoft.com/office/drawing/2014/main" id="{46564C71-899D-F1D0-C86B-A7EFCC5C29F5}"/>
                </a:ext>
              </a:extLst>
            </p:cNvPr>
            <p:cNvPicPr>
              <a:picLocks noChangeAspect="1"/>
            </p:cNvPicPr>
            <p:nvPr/>
          </p:nvPicPr>
          <p:blipFill rotWithShape="1">
            <a:blip r:embed="rId4"/>
            <a:srcRect r="47149"/>
            <a:stretch>
              <a:fillRect/>
            </a:stretch>
          </p:blipFill>
          <p:spPr>
            <a:xfrm>
              <a:off x="562479" y="1759573"/>
              <a:ext cx="2671076" cy="2682607"/>
            </a:xfrm>
            <a:prstGeom prst="rect">
              <a:avLst/>
            </a:prstGeom>
          </p:spPr>
        </p:pic>
        <p:grpSp>
          <p:nvGrpSpPr>
            <p:cNvPr id="35" name="组合 34">
              <a:extLst>
                <a:ext uri="{FF2B5EF4-FFF2-40B4-BE49-F238E27FC236}">
                  <a16:creationId xmlns:a16="http://schemas.microsoft.com/office/drawing/2014/main" id="{3F1CDC92-F1EB-963A-6F1F-3A4345413BEA}"/>
                </a:ext>
              </a:extLst>
            </p:cNvPr>
            <p:cNvGrpSpPr/>
            <p:nvPr/>
          </p:nvGrpSpPr>
          <p:grpSpPr>
            <a:xfrm>
              <a:off x="2811345" y="2183033"/>
              <a:ext cx="3119295" cy="2260922"/>
              <a:chOff x="9886838" y="5662255"/>
              <a:chExt cx="9887107" cy="6782766"/>
            </a:xfrm>
          </p:grpSpPr>
          <p:cxnSp>
            <p:nvCxnSpPr>
              <p:cNvPr id="37" name="直接箭头连接符 36">
                <a:extLst>
                  <a:ext uri="{FF2B5EF4-FFF2-40B4-BE49-F238E27FC236}">
                    <a16:creationId xmlns:a16="http://schemas.microsoft.com/office/drawing/2014/main" id="{3D27C866-DF2E-2F1C-7382-4BE9B0048EC0}"/>
                  </a:ext>
                </a:extLst>
              </p:cNvPr>
              <p:cNvCxnSpPr>
                <a:cxnSpLocks/>
              </p:cNvCxnSpPr>
              <p:nvPr/>
            </p:nvCxnSpPr>
            <p:spPr>
              <a:xfrm flipH="1" flipV="1">
                <a:off x="9886838" y="6499171"/>
                <a:ext cx="1583775" cy="1863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文本框 37">
                <a:extLst>
                  <a:ext uri="{FF2B5EF4-FFF2-40B4-BE49-F238E27FC236}">
                    <a16:creationId xmlns:a16="http://schemas.microsoft.com/office/drawing/2014/main" id="{4B61DEDA-458A-1CDF-BBBA-997615939E11}"/>
                  </a:ext>
                </a:extLst>
              </p:cNvPr>
              <p:cNvSpPr txBox="1"/>
              <p:nvPr/>
            </p:nvSpPr>
            <p:spPr>
              <a:xfrm>
                <a:off x="11470613" y="5662255"/>
                <a:ext cx="8125495" cy="175432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顶层</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LYSO, 16×16,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1.61 mm pitch,</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5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高</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9" name="文本框 38">
                <a:extLst>
                  <a:ext uri="{FF2B5EF4-FFF2-40B4-BE49-F238E27FC236}">
                    <a16:creationId xmlns:a16="http://schemas.microsoft.com/office/drawing/2014/main" id="{E75525BA-ACC9-0AC4-EB24-B1688E089F83}"/>
                  </a:ext>
                </a:extLst>
              </p:cNvPr>
              <p:cNvSpPr txBox="1"/>
              <p:nvPr/>
            </p:nvSpPr>
            <p:spPr>
              <a:xfrm>
                <a:off x="11470613" y="7552552"/>
                <a:ext cx="4716163" cy="101566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600" dirty="0">
                    <a:solidFill>
                      <a:prstClr val="black"/>
                    </a:solidFill>
                    <a:latin typeface="Arial" panose="020B0604020202020204" pitchFamily="34" charset="0"/>
                    <a:ea typeface="微软雅黑" panose="020B0503020204020204" pitchFamily="34" charset="-122"/>
                    <a:cs typeface="Arial" panose="020B0604020202020204" pitchFamily="34" charset="0"/>
                  </a:rPr>
                  <a:t>光导</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2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高</a:t>
                </a:r>
              </a:p>
            </p:txBody>
          </p:sp>
          <p:sp>
            <p:nvSpPr>
              <p:cNvPr id="40" name="文本框 39">
                <a:extLst>
                  <a:ext uri="{FF2B5EF4-FFF2-40B4-BE49-F238E27FC236}">
                    <a16:creationId xmlns:a16="http://schemas.microsoft.com/office/drawing/2014/main" id="{67E06879-9CAE-9AC1-AB12-83DE17F6B602}"/>
                  </a:ext>
                </a:extLst>
              </p:cNvPr>
              <p:cNvSpPr txBox="1"/>
              <p:nvPr/>
            </p:nvSpPr>
            <p:spPr>
              <a:xfrm>
                <a:off x="11470613" y="9212728"/>
                <a:ext cx="8303332" cy="175432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底层</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LYSO,8×8,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3.20 mm pitch,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15 mm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高</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endParaRPr kumimoji="0" lang="zh-CN" altLang="en-US" sz="16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40">
                <a:extLst>
                  <a:ext uri="{FF2B5EF4-FFF2-40B4-BE49-F238E27FC236}">
                    <a16:creationId xmlns:a16="http://schemas.microsoft.com/office/drawing/2014/main" id="{C6534EFA-C975-3265-B83E-EAA0A6798D9F}"/>
                  </a:ext>
                </a:extLst>
              </p:cNvPr>
              <p:cNvSpPr txBox="1"/>
              <p:nvPr/>
            </p:nvSpPr>
            <p:spPr>
              <a:xfrm>
                <a:off x="11470613" y="11429359"/>
                <a:ext cx="6443289" cy="101566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8×8 Array of MPPC</a:t>
                </a:r>
                <a:endPar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42" name="直接箭头连接符 41">
                <a:extLst>
                  <a:ext uri="{FF2B5EF4-FFF2-40B4-BE49-F238E27FC236}">
                    <a16:creationId xmlns:a16="http://schemas.microsoft.com/office/drawing/2014/main" id="{93E4BBC9-5538-F506-CA03-E937F814F404}"/>
                  </a:ext>
                </a:extLst>
              </p:cNvPr>
              <p:cNvCxnSpPr>
                <a:cxnSpLocks/>
                <a:stCxn id="39" idx="1"/>
              </p:cNvCxnSpPr>
              <p:nvPr/>
            </p:nvCxnSpPr>
            <p:spPr>
              <a:xfrm flipH="1" flipV="1">
                <a:off x="10044995" y="7500841"/>
                <a:ext cx="1425618" cy="55954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接箭头连接符 42">
                <a:extLst>
                  <a:ext uri="{FF2B5EF4-FFF2-40B4-BE49-F238E27FC236}">
                    <a16:creationId xmlns:a16="http://schemas.microsoft.com/office/drawing/2014/main" id="{6A626215-7834-F659-F04C-B8157E91B3B0}"/>
                  </a:ext>
                </a:extLst>
              </p:cNvPr>
              <p:cNvCxnSpPr>
                <a:cxnSpLocks/>
              </p:cNvCxnSpPr>
              <p:nvPr/>
            </p:nvCxnSpPr>
            <p:spPr>
              <a:xfrm flipH="1" flipV="1">
                <a:off x="9886839" y="9000403"/>
                <a:ext cx="1534955" cy="6651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接箭头连接符 43">
                <a:extLst>
                  <a:ext uri="{FF2B5EF4-FFF2-40B4-BE49-F238E27FC236}">
                    <a16:creationId xmlns:a16="http://schemas.microsoft.com/office/drawing/2014/main" id="{BB3E260B-D978-6F20-456D-CFA038B37ED1}"/>
                  </a:ext>
                </a:extLst>
              </p:cNvPr>
              <p:cNvCxnSpPr>
                <a:cxnSpLocks/>
              </p:cNvCxnSpPr>
              <p:nvPr/>
            </p:nvCxnSpPr>
            <p:spPr>
              <a:xfrm flipH="1" flipV="1">
                <a:off x="10034575" y="10752343"/>
                <a:ext cx="1616593" cy="7604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9" name="文本框 48">
            <a:extLst>
              <a:ext uri="{FF2B5EF4-FFF2-40B4-BE49-F238E27FC236}">
                <a16:creationId xmlns:a16="http://schemas.microsoft.com/office/drawing/2014/main" id="{961B0146-03AB-FE6E-61EB-09DD625EC50C}"/>
              </a:ext>
            </a:extLst>
          </p:cNvPr>
          <p:cNvSpPr txBox="1"/>
          <p:nvPr/>
        </p:nvSpPr>
        <p:spPr>
          <a:xfrm>
            <a:off x="6542196" y="4960534"/>
            <a:ext cx="1364242"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N-PET</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0" name="文本框 49">
            <a:extLst>
              <a:ext uri="{FF2B5EF4-FFF2-40B4-BE49-F238E27FC236}">
                <a16:creationId xmlns:a16="http://schemas.microsoft.com/office/drawing/2014/main" id="{3CE6FE1A-7458-A918-F235-665CCE7CBBFB}"/>
              </a:ext>
            </a:extLst>
          </p:cNvPr>
          <p:cNvSpPr txBox="1"/>
          <p:nvPr/>
        </p:nvSpPr>
        <p:spPr>
          <a:xfrm>
            <a:off x="9777698" y="4960534"/>
            <a:ext cx="1683470"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2D Hoffman</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52" name="图片 51">
            <a:extLst>
              <a:ext uri="{FF2B5EF4-FFF2-40B4-BE49-F238E27FC236}">
                <a16:creationId xmlns:a16="http://schemas.microsoft.com/office/drawing/2014/main" id="{3F63712A-2474-5ED3-FBCE-492BDD76DF3E}"/>
              </a:ext>
            </a:extLst>
          </p:cNvPr>
          <p:cNvPicPr>
            <a:picLocks/>
          </p:cNvPicPr>
          <p:nvPr/>
        </p:nvPicPr>
        <p:blipFill>
          <a:blip r:embed="rId5"/>
          <a:stretch>
            <a:fillRect/>
          </a:stretch>
        </p:blipFill>
        <p:spPr>
          <a:xfrm flipV="1">
            <a:off x="9410333" y="1872046"/>
            <a:ext cx="2385350" cy="3013200"/>
          </a:xfrm>
          <a:prstGeom prst="rect">
            <a:avLst/>
          </a:prstGeom>
        </p:spPr>
      </p:pic>
      <p:sp>
        <p:nvSpPr>
          <p:cNvPr id="61" name="文本框 60">
            <a:extLst>
              <a:ext uri="{FF2B5EF4-FFF2-40B4-BE49-F238E27FC236}">
                <a16:creationId xmlns:a16="http://schemas.microsoft.com/office/drawing/2014/main" id="{7839989A-53B3-2462-6E18-48DEF1598886}"/>
              </a:ext>
            </a:extLst>
          </p:cNvPr>
          <p:cNvSpPr txBox="1"/>
          <p:nvPr/>
        </p:nvSpPr>
        <p:spPr>
          <a:xfrm>
            <a:off x="1135123" y="4960534"/>
            <a:ext cx="2608898"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脑</a:t>
            </a:r>
            <a:r>
              <a:rPr kumimoji="0" lang="en-US" altLang="zh-CN"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 PET </a:t>
            </a:r>
            <a:r>
              <a:rPr kumimoji="0" lang="zh-CN" altLang="en-US" sz="1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探测器</a:t>
            </a:r>
            <a:endParaRPr kumimoji="0" lang="zh-CN" altLang="en-US" sz="2800"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灯片编号占位符 5">
            <a:extLst>
              <a:ext uri="{FF2B5EF4-FFF2-40B4-BE49-F238E27FC236}">
                <a16:creationId xmlns:a16="http://schemas.microsoft.com/office/drawing/2014/main" id="{CC6DE8E0-C316-4227-FFA5-A86C40B927A6}"/>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8</a:t>
            </a:fld>
            <a:endParaRPr lang="zh-CN" altLang="en-US" dirty="0">
              <a:solidFill>
                <a:prstClr val="black">
                  <a:tint val="75000"/>
                </a:prstClr>
              </a:solidFill>
            </a:endParaRPr>
          </a:p>
        </p:txBody>
      </p:sp>
    </p:spTree>
    <p:extLst>
      <p:ext uri="{BB962C8B-B14F-4D97-AF65-F5344CB8AC3E}">
        <p14:creationId xmlns:p14="http://schemas.microsoft.com/office/powerpoint/2010/main" val="202224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ECCD-6A06-51EA-8EC3-447BFEC9A0FE}"/>
            </a:ext>
          </a:extLst>
        </p:cNvPr>
        <p:cNvGrpSpPr/>
        <p:nvPr/>
      </p:nvGrpSpPr>
      <p:grpSpPr>
        <a:xfrm>
          <a:off x="0" y="0"/>
          <a:ext cx="0" cy="0"/>
          <a:chOff x="0" y="0"/>
          <a:chExt cx="0" cy="0"/>
        </a:xfrm>
      </p:grpSpPr>
      <p:sp>
        <p:nvSpPr>
          <p:cNvPr id="5" name="标题 1">
            <a:extLst>
              <a:ext uri="{FF2B5EF4-FFF2-40B4-BE49-F238E27FC236}">
                <a16:creationId xmlns:a16="http://schemas.microsoft.com/office/drawing/2014/main" id="{10C78A37-0940-0D45-E9F0-EE1ECCD85FD2}"/>
              </a:ext>
            </a:extLst>
          </p:cNvPr>
          <p:cNvSpPr>
            <a:spLocks noGrp="1"/>
          </p:cNvSpPr>
          <p:nvPr>
            <p:ph type="title"/>
          </p:nvPr>
        </p:nvSpPr>
        <p:spPr>
          <a:xfrm>
            <a:off x="2861242" y="126257"/>
            <a:ext cx="8006608" cy="674689"/>
          </a:xfrm>
        </p:spPr>
        <p:txBody>
          <a:bodyPr>
            <a:normAutofit/>
          </a:bodyPr>
          <a:lstStyle/>
          <a:p>
            <a:pPr algn="ctr" defTabSz="457200" eaLnBrk="0" fontAlgn="base" hangingPunct="0">
              <a:spcAft>
                <a:spcPct val="0"/>
              </a:spcAft>
            </a:pPr>
            <a:r>
              <a:rPr lang="zh-CN" altLang="en-US" sz="3200" b="1" dirty="0">
                <a:solidFill>
                  <a:srgbClr val="19569E"/>
                </a:solidFill>
                <a:ea typeface="微软雅黑" panose="020B0503020204020204" pitchFamily="34" charset="-122"/>
                <a:cs typeface="Arial" panose="020B0604020202020204" pitchFamily="34" charset="0"/>
              </a:rPr>
              <a:t>创新探测器概念</a:t>
            </a:r>
            <a:endParaRPr lang="en-US" altLang="zh-CN" sz="3200" b="1" dirty="0">
              <a:solidFill>
                <a:srgbClr val="19569E"/>
              </a:solidFill>
              <a:ea typeface="微软雅黑" panose="020B0503020204020204" pitchFamily="34" charset="-122"/>
              <a:cs typeface="Arial" panose="020B0604020202020204" pitchFamily="34" charset="0"/>
            </a:endParaRPr>
          </a:p>
        </p:txBody>
      </p:sp>
      <p:sp>
        <p:nvSpPr>
          <p:cNvPr id="3" name="灯片编号占位符 2">
            <a:extLst>
              <a:ext uri="{FF2B5EF4-FFF2-40B4-BE49-F238E27FC236}">
                <a16:creationId xmlns:a16="http://schemas.microsoft.com/office/drawing/2014/main" id="{E9CE279A-3C91-51AD-33C9-BF517840EF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DF5286-DDAF-46F7-BB4D-6C04DD431889}" type="slidenum">
              <a:rPr kumimoji="0" lang="zh-CN" altLang="en-US" sz="1200" b="0" i="0" u="none" strike="noStrike" kern="1200" cap="none" spc="0" normalizeH="0" baseline="0" noProof="0" smtClean="0">
                <a:ln>
                  <a:noFill/>
                </a:ln>
                <a:solidFill>
                  <a:prstClr val="black">
                    <a:tint val="75000"/>
                  </a:prstClr>
                </a:solidFill>
                <a:effectLst/>
                <a:uLnTx/>
                <a:uFillTx/>
                <a:ea typeface="微软雅黑" panose="020B0503020204020204" pitchFamily="34" charset="-122"/>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tint val="75000"/>
                </a:prstClr>
              </a:solidFill>
              <a:effectLst/>
              <a:uLnTx/>
              <a:uFillTx/>
              <a:ea typeface="微软雅黑"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ADB3C1C8-8BB6-66C7-308B-703F8C2E9460}"/>
              </a:ext>
            </a:extLst>
          </p:cNvPr>
          <p:cNvPicPr>
            <a:picLocks noChangeAspect="1"/>
          </p:cNvPicPr>
          <p:nvPr/>
        </p:nvPicPr>
        <p:blipFill>
          <a:blip r:embed="rId3"/>
          <a:srcRect l="20230" r="19685"/>
          <a:stretch/>
        </p:blipFill>
        <p:spPr>
          <a:xfrm>
            <a:off x="5001371" y="1347012"/>
            <a:ext cx="4736840" cy="4377740"/>
          </a:xfrm>
          <a:prstGeom prst="rect">
            <a:avLst/>
          </a:prstGeom>
        </p:spPr>
      </p:pic>
      <p:sp>
        <p:nvSpPr>
          <p:cNvPr id="6" name="左大括号 5">
            <a:extLst>
              <a:ext uri="{FF2B5EF4-FFF2-40B4-BE49-F238E27FC236}">
                <a16:creationId xmlns:a16="http://schemas.microsoft.com/office/drawing/2014/main" id="{8C989606-6844-C680-5127-EC68BA4C4E5F}"/>
              </a:ext>
            </a:extLst>
          </p:cNvPr>
          <p:cNvSpPr/>
          <p:nvPr/>
        </p:nvSpPr>
        <p:spPr>
          <a:xfrm flipH="1">
            <a:off x="9076428" y="2332095"/>
            <a:ext cx="214900" cy="1240831"/>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 name="左大括号 6">
            <a:extLst>
              <a:ext uri="{FF2B5EF4-FFF2-40B4-BE49-F238E27FC236}">
                <a16:creationId xmlns:a16="http://schemas.microsoft.com/office/drawing/2014/main" id="{E492575D-38DC-9506-7081-69EFB51BE9C4}"/>
              </a:ext>
            </a:extLst>
          </p:cNvPr>
          <p:cNvSpPr/>
          <p:nvPr/>
        </p:nvSpPr>
        <p:spPr>
          <a:xfrm flipH="1">
            <a:off x="9096596" y="3572295"/>
            <a:ext cx="163674" cy="1460858"/>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7F6CD301-100A-C2C5-8A68-C3A22CD0AF77}"/>
              </a:ext>
            </a:extLst>
          </p:cNvPr>
          <p:cNvSpPr txBox="1"/>
          <p:nvPr/>
        </p:nvSpPr>
        <p:spPr>
          <a:xfrm>
            <a:off x="9096596" y="4168259"/>
            <a:ext cx="158345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SPECT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探测器</a:t>
            </a:r>
            <a:r>
              <a:rPr lang="zh-CN" altLang="en-US" b="1" dirty="0">
                <a:solidFill>
                  <a:srgbClr val="FF0000"/>
                </a:solidFill>
                <a:latin typeface="Arial" panose="020B0604020202020204" pitchFamily="34" charset="0"/>
                <a:ea typeface="微软雅黑" panose="020B0503020204020204" pitchFamily="34" charset="-122"/>
                <a:cs typeface="Arial" panose="020B0604020202020204" pitchFamily="34" charset="0"/>
              </a:rPr>
              <a:t>“</a:t>
            </a:r>
            <a:endParaRPr kumimoji="0" lang="zh-CN" altLang="en-US"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1" name="文本框 10">
            <a:extLst>
              <a:ext uri="{FF2B5EF4-FFF2-40B4-BE49-F238E27FC236}">
                <a16:creationId xmlns:a16="http://schemas.microsoft.com/office/drawing/2014/main" id="{72530F95-EA62-6A1B-141C-B6718F5E5DF2}"/>
              </a:ext>
            </a:extLst>
          </p:cNvPr>
          <p:cNvSpPr txBox="1"/>
          <p:nvPr/>
        </p:nvSpPr>
        <p:spPr>
          <a:xfrm>
            <a:off x="9291328" y="2743393"/>
            <a:ext cx="12878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“准直器”</a:t>
            </a:r>
          </a:p>
        </p:txBody>
      </p:sp>
      <p:cxnSp>
        <p:nvCxnSpPr>
          <p:cNvPr id="12" name="直接箭头连接符 11">
            <a:extLst>
              <a:ext uri="{FF2B5EF4-FFF2-40B4-BE49-F238E27FC236}">
                <a16:creationId xmlns:a16="http://schemas.microsoft.com/office/drawing/2014/main" id="{30228ECF-5091-64B5-0E3A-E3482428101E}"/>
              </a:ext>
            </a:extLst>
          </p:cNvPr>
          <p:cNvCxnSpPr>
            <a:cxnSpLocks/>
          </p:cNvCxnSpPr>
          <p:nvPr/>
        </p:nvCxnSpPr>
        <p:spPr>
          <a:xfrm flipH="1">
            <a:off x="9015046" y="1613243"/>
            <a:ext cx="122765" cy="4526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ECD31072-3495-EF12-DE39-460531AC5719}"/>
              </a:ext>
            </a:extLst>
          </p:cNvPr>
          <p:cNvSpPr txBox="1"/>
          <p:nvPr/>
        </p:nvSpPr>
        <p:spPr>
          <a:xfrm>
            <a:off x="760110" y="1608523"/>
            <a:ext cx="321051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顶层、中层</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LYSO, 16×16,</a:t>
            </a:r>
            <a:r>
              <a:rPr lang="en-US" altLang="zh-CN" dirty="0">
                <a:latin typeface="Arial" panose="020B0604020202020204" pitchFamily="34" charset="0"/>
                <a:ea typeface="微软雅黑" panose="020B0503020204020204" pitchFamily="34" charset="-122"/>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Arial" panose="020B0604020202020204" pitchFamily="34" charset="0"/>
                <a:ea typeface="微软雅黑" panose="020B0503020204020204" pitchFamily="34" charset="-122"/>
                <a:cs typeface="Arial" panose="020B0604020202020204" pitchFamily="34" charset="0"/>
              </a:rPr>
              <a:t>1.61 mm pitch, 5 mm </a:t>
            </a:r>
            <a:r>
              <a:rPr lang="zh-CN" altLang="en-US" dirty="0">
                <a:latin typeface="Arial" panose="020B0604020202020204" pitchFamily="34" charset="0"/>
                <a:ea typeface="微软雅黑" panose="020B0503020204020204" pitchFamily="34" charset="-122"/>
                <a:cs typeface="Arial" panose="020B0604020202020204" pitchFamily="34" charset="0"/>
              </a:rPr>
              <a:t>高</a:t>
            </a:r>
            <a:r>
              <a:rPr lang="en-US" altLang="zh-CN" dirty="0">
                <a:latin typeface="Arial" panose="020B0604020202020204" pitchFamily="34" charset="0"/>
                <a:ea typeface="微软雅黑" panose="020B0503020204020204" pitchFamily="34" charset="-122"/>
                <a:cs typeface="Arial" panose="020B0604020202020204" pitchFamily="34" charset="0"/>
              </a:rPr>
              <a:t> </a:t>
            </a:r>
            <a:endPar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CBFAF4E1-6436-1A89-14FE-7AB700937150}"/>
              </a:ext>
            </a:extLst>
          </p:cNvPr>
          <p:cNvSpPr txBox="1"/>
          <p:nvPr/>
        </p:nvSpPr>
        <p:spPr>
          <a:xfrm>
            <a:off x="837369" y="2965442"/>
            <a:ext cx="30338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b="1" dirty="0">
                <a:solidFill>
                  <a:prstClr val="black"/>
                </a:solidFill>
                <a:latin typeface="Arial" panose="020B0604020202020204" pitchFamily="34" charset="0"/>
                <a:ea typeface="微软雅黑" panose="020B0503020204020204" pitchFamily="34" charset="-122"/>
                <a:cs typeface="Arial" panose="020B0604020202020204" pitchFamily="34" charset="0"/>
              </a:rPr>
              <a:t>光导</a:t>
            </a:r>
            <a:r>
              <a:rPr lang="en-US" altLang="zh-CN" b="1" dirty="0">
                <a:solidFill>
                  <a:prstClr val="black"/>
                </a:solidFill>
                <a:latin typeface="Arial" panose="020B0604020202020204" pitchFamily="34" charset="0"/>
                <a:ea typeface="微软雅黑" panose="020B0503020204020204" pitchFamily="34" charset="-122"/>
                <a:cs typeface="Arial" panose="020B0604020202020204" pitchFamily="34" charset="0"/>
              </a:rPr>
              <a:t>,</a:t>
            </a:r>
            <a:r>
              <a:rPr lang="en-US" altLang="zh-CN" dirty="0">
                <a:latin typeface="Arial" panose="020B0604020202020204" pitchFamily="34" charset="0"/>
                <a:ea typeface="微软雅黑" panose="020B0503020204020204" pitchFamily="34" charset="-122"/>
                <a:cs typeface="Arial" panose="020B0604020202020204" pitchFamily="34" charset="0"/>
              </a:rPr>
              <a:t>  2 mm </a:t>
            </a:r>
            <a:r>
              <a:rPr lang="zh-CN" altLang="en-US" dirty="0">
                <a:latin typeface="Arial" panose="020B0604020202020204" pitchFamily="34" charset="0"/>
                <a:ea typeface="微软雅黑" panose="020B0503020204020204" pitchFamily="34" charset="-122"/>
                <a:cs typeface="Arial" panose="020B0604020202020204" pitchFamily="34" charset="0"/>
              </a:rPr>
              <a:t>高</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7" name="文本框 16">
            <a:extLst>
              <a:ext uri="{FF2B5EF4-FFF2-40B4-BE49-F238E27FC236}">
                <a16:creationId xmlns:a16="http://schemas.microsoft.com/office/drawing/2014/main" id="{B9C591A7-2E3E-81CE-625D-71C6029F872C}"/>
              </a:ext>
            </a:extLst>
          </p:cNvPr>
          <p:cNvSpPr txBox="1"/>
          <p:nvPr/>
        </p:nvSpPr>
        <p:spPr>
          <a:xfrm>
            <a:off x="584870" y="3643028"/>
            <a:ext cx="34746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底层</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LYSO</a:t>
            </a: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8×8,</a:t>
            </a:r>
            <a:r>
              <a:rPr lang="en-US" altLang="zh-CN" dirty="0">
                <a:latin typeface="Arial" panose="020B0604020202020204" pitchFamily="34" charset="0"/>
                <a:ea typeface="微软雅黑" panose="020B0503020204020204" pitchFamily="34" charset="-122"/>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Arial" panose="020B0604020202020204" pitchFamily="34" charset="0"/>
                <a:ea typeface="微软雅黑" panose="020B0503020204020204" pitchFamily="34" charset="-122"/>
                <a:cs typeface="Arial" panose="020B0604020202020204" pitchFamily="34" charset="0"/>
              </a:rPr>
              <a:t>3.20 mm pitch, 15 mm </a:t>
            </a:r>
            <a:r>
              <a:rPr lang="zh-CN" altLang="en-US" dirty="0">
                <a:latin typeface="Arial" panose="020B0604020202020204" pitchFamily="34" charset="0"/>
                <a:ea typeface="微软雅黑" panose="020B0503020204020204" pitchFamily="34" charset="-122"/>
                <a:cs typeface="Arial" panose="020B0604020202020204" pitchFamily="34" charset="0"/>
              </a:rPr>
              <a:t>高</a:t>
            </a:r>
            <a:r>
              <a:rPr lang="en-US" altLang="zh-CN" dirty="0">
                <a:latin typeface="Arial" panose="020B0604020202020204" pitchFamily="34" charset="0"/>
                <a:ea typeface="微软雅黑" panose="020B0503020204020204" pitchFamily="34" charset="-122"/>
                <a:cs typeface="Arial" panose="020B0604020202020204" pitchFamily="34" charset="0"/>
              </a:rPr>
              <a:t> </a:t>
            </a:r>
            <a:endPar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19" name="直接箭头连接符 18">
            <a:extLst>
              <a:ext uri="{FF2B5EF4-FFF2-40B4-BE49-F238E27FC236}">
                <a16:creationId xmlns:a16="http://schemas.microsoft.com/office/drawing/2014/main" id="{41F9A138-60CF-4173-A312-FDC509C411D4}"/>
              </a:ext>
            </a:extLst>
          </p:cNvPr>
          <p:cNvCxnSpPr>
            <a:cxnSpLocks/>
          </p:cNvCxnSpPr>
          <p:nvPr/>
        </p:nvCxnSpPr>
        <p:spPr>
          <a:xfrm flipV="1">
            <a:off x="3871194" y="2065863"/>
            <a:ext cx="1729356" cy="9771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a:extLst>
              <a:ext uri="{FF2B5EF4-FFF2-40B4-BE49-F238E27FC236}">
                <a16:creationId xmlns:a16="http://schemas.microsoft.com/office/drawing/2014/main" id="{B19E640C-31A9-5F45-E0A0-83581A84DF67}"/>
              </a:ext>
            </a:extLst>
          </p:cNvPr>
          <p:cNvCxnSpPr>
            <a:cxnSpLocks/>
            <a:stCxn id="16" idx="3"/>
          </p:cNvCxnSpPr>
          <p:nvPr/>
        </p:nvCxnSpPr>
        <p:spPr>
          <a:xfrm flipV="1">
            <a:off x="3871194" y="2411696"/>
            <a:ext cx="1693575" cy="7384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967005F4-F54B-07DF-9474-B777F0A9260A}"/>
              </a:ext>
            </a:extLst>
          </p:cNvPr>
          <p:cNvCxnSpPr>
            <a:cxnSpLocks/>
          </p:cNvCxnSpPr>
          <p:nvPr/>
        </p:nvCxnSpPr>
        <p:spPr>
          <a:xfrm>
            <a:off x="3871194" y="2163577"/>
            <a:ext cx="1751588" cy="6144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B915E2C0-83CB-BEDB-FA4B-9BCFE85C75F3}"/>
              </a:ext>
            </a:extLst>
          </p:cNvPr>
          <p:cNvSpPr txBox="1"/>
          <p:nvPr/>
        </p:nvSpPr>
        <p:spPr>
          <a:xfrm>
            <a:off x="426433" y="4663820"/>
            <a:ext cx="3791542" cy="369332"/>
          </a:xfrm>
          <a:prstGeom prst="rect">
            <a:avLst/>
          </a:prstGeom>
          <a:noFill/>
        </p:spPr>
        <p:txBody>
          <a:bodyPr wrap="square" rtlCol="0">
            <a:spAutoFit/>
          </a:bodyPr>
          <a:lstStyle/>
          <a:p>
            <a:pPr algn="ctr"/>
            <a:r>
              <a:rPr lang="en-US" altLang="zh-CN" b="1" dirty="0">
                <a:latin typeface="Arial" panose="020B0604020202020204" pitchFamily="34" charset="0"/>
                <a:ea typeface="微软雅黑" panose="020B0503020204020204" pitchFamily="34" charset="-122"/>
                <a:cs typeface="Arial" panose="020B0604020202020204" pitchFamily="34" charset="0"/>
              </a:rPr>
              <a:t>MPPC</a:t>
            </a:r>
            <a:r>
              <a:rPr lang="en-US" altLang="zh-CN" dirty="0">
                <a:latin typeface="Arial" panose="020B0604020202020204" pitchFamily="34" charset="0"/>
                <a:ea typeface="微软雅黑" panose="020B0503020204020204" pitchFamily="34" charset="-122"/>
                <a:cs typeface="Arial" panose="020B0604020202020204" pitchFamily="34" charset="0"/>
              </a:rPr>
              <a:t>: 8×8 </a:t>
            </a:r>
            <a:r>
              <a:rPr lang="zh-CN" altLang="en-US" dirty="0">
                <a:latin typeface="Arial" panose="020B0604020202020204" pitchFamily="34" charset="0"/>
                <a:ea typeface="微软雅黑" panose="020B0503020204020204" pitchFamily="34" charset="-122"/>
                <a:cs typeface="Arial" panose="020B0604020202020204" pitchFamily="34" charset="0"/>
              </a:rPr>
              <a:t>阵列</a:t>
            </a:r>
            <a:r>
              <a:rPr lang="en-US" altLang="zh-CN" dirty="0">
                <a:latin typeface="Arial" panose="020B0604020202020204" pitchFamily="34" charset="0"/>
                <a:ea typeface="微软雅黑" panose="020B0503020204020204" pitchFamily="34" charset="-122"/>
                <a:cs typeface="Arial" panose="020B0604020202020204" pitchFamily="34" charset="0"/>
              </a:rPr>
              <a:t> 3.20 mm pitch</a:t>
            </a:r>
            <a:endParaRPr lang="zh-CN" altLang="en-US" dirty="0">
              <a:latin typeface="Arial" panose="020B0604020202020204" pitchFamily="34" charset="0"/>
              <a:ea typeface="微软雅黑" panose="020B0503020204020204" pitchFamily="34" charset="-122"/>
              <a:cs typeface="Arial" panose="020B0604020202020204" pitchFamily="34" charset="0"/>
            </a:endParaRPr>
          </a:p>
        </p:txBody>
      </p:sp>
      <p:cxnSp>
        <p:nvCxnSpPr>
          <p:cNvPr id="23" name="直接箭头连接符 22">
            <a:extLst>
              <a:ext uri="{FF2B5EF4-FFF2-40B4-BE49-F238E27FC236}">
                <a16:creationId xmlns:a16="http://schemas.microsoft.com/office/drawing/2014/main" id="{8F48CB83-7AC7-9A3C-5E4F-FAF89252E25D}"/>
              </a:ext>
            </a:extLst>
          </p:cNvPr>
          <p:cNvCxnSpPr>
            <a:cxnSpLocks/>
            <a:stCxn id="22" idx="3"/>
          </p:cNvCxnSpPr>
          <p:nvPr/>
        </p:nvCxnSpPr>
        <p:spPr>
          <a:xfrm flipV="1">
            <a:off x="4217975" y="4759308"/>
            <a:ext cx="1404807" cy="891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B25C8B57-CC0E-EB77-8784-1DBC9E5AD33D}"/>
              </a:ext>
            </a:extLst>
          </p:cNvPr>
          <p:cNvCxnSpPr>
            <a:cxnSpLocks/>
            <a:stCxn id="16" idx="3"/>
          </p:cNvCxnSpPr>
          <p:nvPr/>
        </p:nvCxnSpPr>
        <p:spPr>
          <a:xfrm flipV="1">
            <a:off x="3871194" y="3103350"/>
            <a:ext cx="1729356" cy="467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E1EAC8BB-D8F4-F7FC-7D12-FFED60EB67FA}"/>
              </a:ext>
            </a:extLst>
          </p:cNvPr>
          <p:cNvCxnSpPr>
            <a:cxnSpLocks/>
          </p:cNvCxnSpPr>
          <p:nvPr/>
        </p:nvCxnSpPr>
        <p:spPr>
          <a:xfrm flipV="1">
            <a:off x="4215913" y="4015303"/>
            <a:ext cx="1332827" cy="311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854AB766-C852-3146-57E5-918FB8F29524}"/>
                  </a:ext>
                </a:extLst>
              </p:cNvPr>
              <p:cNvSpPr txBox="1"/>
              <p:nvPr/>
            </p:nvSpPr>
            <p:spPr>
              <a:xfrm>
                <a:off x="7829271" y="933245"/>
                <a:ext cx="3657584" cy="646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Hole</a:t>
                </a: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lang="en-US" altLang="zh-CN" b="1" dirty="0">
                    <a:solidFill>
                      <a:prstClr val="black"/>
                    </a:solidFill>
                    <a:latin typeface="Arial" panose="020B0604020202020204" pitchFamily="34" charset="0"/>
                    <a:ea typeface="微软雅黑" panose="020B0503020204020204" pitchFamily="34" charset="-122"/>
                    <a:cs typeface="Arial" panose="020B0604020202020204" pitchFamily="34" charset="0"/>
                  </a:rPr>
                  <a:t>8</a:t>
                </a:r>
                <a14:m>
                  <m:oMath xmlns:m="http://schemas.openxmlformats.org/officeDocument/2006/math">
                    <m:r>
                      <a:rPr lang="en-US" altLang="zh-CN" b="1" i="1" smtClean="0">
                        <a:solidFill>
                          <a:prstClr val="black"/>
                        </a:solidFill>
                        <a:latin typeface="Cambria Math" panose="02040503050406030204" pitchFamily="18" charset="0"/>
                        <a:ea typeface="Cambria Math" panose="02040503050406030204" pitchFamily="18" charset="0"/>
                      </a:rPr>
                      <m:t>×</m:t>
                    </m:r>
                  </m:oMath>
                </a14:m>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8</a:t>
                </a:r>
                <a:r>
                  <a:rPr lang="zh-CN" altLang="en-US" b="1" dirty="0">
                    <a:solidFill>
                      <a:prstClr val="black"/>
                    </a:solidFill>
                    <a:latin typeface="Arial" panose="020B0604020202020204" pitchFamily="34" charset="0"/>
                    <a:ea typeface="微软雅黑" panose="020B0503020204020204" pitchFamily="34" charset="-122"/>
                    <a:cs typeface="Arial" panose="020B0604020202020204" pitchFamily="34" charset="0"/>
                  </a:rPr>
                  <a:t>，</a:t>
                </a:r>
                <a:r>
                  <a:rPr lang="en-US" altLang="zh-CN" b="1" dirty="0">
                    <a:solidFill>
                      <a:prstClr val="black"/>
                    </a:solidFill>
                    <a:latin typeface="Arial" panose="020B0604020202020204" pitchFamily="34" charset="0"/>
                    <a:ea typeface="微软雅黑" panose="020B0503020204020204" pitchFamily="34" charset="-122"/>
                    <a:cs typeface="Arial" panose="020B0604020202020204" pitchFamily="34" charset="0"/>
                  </a:rPr>
                  <a:t>1 mm </a:t>
                </a:r>
                <a:r>
                  <a:rPr lang="zh-CN" altLang="en-US" b="1" dirty="0">
                    <a:solidFill>
                      <a:prstClr val="black"/>
                    </a:solidFill>
                    <a:latin typeface="Arial" panose="020B0604020202020204" pitchFamily="34" charset="0"/>
                    <a:ea typeface="微软雅黑" panose="020B0503020204020204" pitchFamily="34" charset="-122"/>
                    <a:cs typeface="Arial" panose="020B0604020202020204" pitchFamily="34" charset="0"/>
                  </a:rPr>
                  <a:t>直径</a:t>
                </a:r>
                <a:r>
                  <a:rPr lang="en-US" altLang="zh-CN" b="1" dirty="0">
                    <a:solidFill>
                      <a:prstClr val="black"/>
                    </a:solidFill>
                    <a:latin typeface="Arial" panose="020B0604020202020204" pitchFamily="34" charset="0"/>
                    <a:ea typeface="微软雅黑" panose="020B0503020204020204" pitchFamily="34" charset="-122"/>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b="1" dirty="0">
                    <a:solidFill>
                      <a:prstClr val="black"/>
                    </a:solidFill>
                    <a:latin typeface="Arial" panose="020B0604020202020204" pitchFamily="34" charset="0"/>
                    <a:ea typeface="微软雅黑" panose="020B0503020204020204" pitchFamily="34" charset="-122"/>
                    <a:cs typeface="Arial" panose="020B0604020202020204" pitchFamily="34" charset="0"/>
                  </a:rPr>
                  <a:t>14 mm </a:t>
                </a:r>
                <a:r>
                  <a:rPr lang="zh-CN" altLang="en-US" b="1" dirty="0">
                    <a:solidFill>
                      <a:prstClr val="black"/>
                    </a:solidFill>
                    <a:latin typeface="Arial" panose="020B0604020202020204" pitchFamily="34" charset="0"/>
                    <a:ea typeface="微软雅黑" panose="020B0503020204020204" pitchFamily="34" charset="-122"/>
                    <a:cs typeface="Arial" panose="020B0604020202020204" pitchFamily="34" charset="0"/>
                  </a:rPr>
                  <a:t>深</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mc:Choice>
        <mc:Fallback xmlns="">
          <p:sp>
            <p:nvSpPr>
              <p:cNvPr id="34" name="文本框 33">
                <a:extLst>
                  <a:ext uri="{FF2B5EF4-FFF2-40B4-BE49-F238E27FC236}">
                    <a16:creationId xmlns:a16="http://schemas.microsoft.com/office/drawing/2014/main" id="{854AB766-C852-3146-57E5-918FB8F29524}"/>
                  </a:ext>
                </a:extLst>
              </p:cNvPr>
              <p:cNvSpPr txBox="1">
                <a:spLocks noRot="1" noChangeAspect="1" noMove="1" noResize="1" noEditPoints="1" noAdjustHandles="1" noChangeArrowheads="1" noChangeShapeType="1" noTextEdit="1"/>
              </p:cNvSpPr>
              <p:nvPr/>
            </p:nvSpPr>
            <p:spPr>
              <a:xfrm>
                <a:off x="7829271" y="933245"/>
                <a:ext cx="3657584" cy="646330"/>
              </a:xfrm>
              <a:prstGeom prst="rect">
                <a:avLst/>
              </a:prstGeom>
              <a:blipFill>
                <a:blip r:embed="rId4"/>
                <a:stretch>
                  <a:fillRect t="-4717" b="-14151"/>
                </a:stretch>
              </a:blipFill>
            </p:spPr>
            <p:txBody>
              <a:bodyPr/>
              <a:lstStyle/>
              <a:p>
                <a:r>
                  <a:rPr lang="zh-CN" altLang="en-US">
                    <a:noFill/>
                  </a:rPr>
                  <a:t> </a:t>
                </a:r>
              </a:p>
            </p:txBody>
          </p:sp>
        </mc:Fallback>
      </mc:AlternateContent>
      <p:sp>
        <p:nvSpPr>
          <p:cNvPr id="35" name="文本框 34">
            <a:extLst>
              <a:ext uri="{FF2B5EF4-FFF2-40B4-BE49-F238E27FC236}">
                <a16:creationId xmlns:a16="http://schemas.microsoft.com/office/drawing/2014/main" id="{A5FB206B-696D-55ED-C312-37894AC9B49F}"/>
              </a:ext>
            </a:extLst>
          </p:cNvPr>
          <p:cNvSpPr txBox="1"/>
          <p:nvPr/>
        </p:nvSpPr>
        <p:spPr>
          <a:xfrm>
            <a:off x="1196745" y="5689108"/>
            <a:ext cx="8832919" cy="707886"/>
          </a:xfrm>
          <a:prstGeom prst="rect">
            <a:avLst/>
          </a:prstGeom>
          <a:solidFill>
            <a:schemeClr val="bg1">
              <a:lumMod val="95000"/>
            </a:schemeClr>
          </a:solidFill>
        </p:spPr>
        <p:txBody>
          <a:bodyPr wrap="square" rtlCol="0">
            <a:spAutoFit/>
          </a:bodyPr>
          <a:lstStyle/>
          <a:p>
            <a:r>
              <a:rPr lang="zh-CN" altLang="en-US"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上半部分（包含孔）</a:t>
            </a:r>
            <a:r>
              <a:rPr lang="en-US" altLang="zh-CN" sz="2000" dirty="0">
                <a:latin typeface="Arial" panose="020B0604020202020204" pitchFamily="34" charset="0"/>
                <a:ea typeface="微软雅黑" panose="020B0503020204020204" pitchFamily="34" charset="-122"/>
                <a:cs typeface="Arial" panose="020B0604020202020204" pitchFamily="34" charset="0"/>
              </a:rPr>
              <a:t>: </a:t>
            </a:r>
            <a:r>
              <a:rPr lang="zh-CN" altLang="en-US" sz="2000" dirty="0">
                <a:latin typeface="Arial" panose="020B0604020202020204" pitchFamily="34" charset="0"/>
                <a:ea typeface="微软雅黑" panose="020B0503020204020204" pitchFamily="34" charset="-122"/>
                <a:cs typeface="Arial" panose="020B0604020202020204" pitchFamily="34" charset="0"/>
              </a:rPr>
              <a:t>准直器（</a:t>
            </a:r>
            <a:r>
              <a:rPr lang="en-US" altLang="zh-CN" sz="2000" dirty="0">
                <a:latin typeface="Arial" panose="020B0604020202020204" pitchFamily="34" charset="0"/>
                <a:ea typeface="微软雅黑" panose="020B0503020204020204" pitchFamily="34" charset="-122"/>
                <a:cs typeface="Arial" panose="020B0604020202020204" pitchFamily="34" charset="0"/>
              </a:rPr>
              <a:t>scintillator-as-collimator volume </a:t>
            </a:r>
            <a:r>
              <a:rPr lang="zh-CN" altLang="en-US" sz="2000" dirty="0">
                <a:latin typeface="Arial" panose="020B0604020202020204" pitchFamily="34" charset="0"/>
                <a:ea typeface="微软雅黑" panose="020B0503020204020204" pitchFamily="34" charset="-122"/>
                <a:cs typeface="Arial" panose="020B0604020202020204" pitchFamily="34" charset="0"/>
              </a:rPr>
              <a:t>，</a:t>
            </a:r>
            <a:r>
              <a:rPr lang="en-US" altLang="zh-CN"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SCV</a:t>
            </a:r>
            <a:r>
              <a:rPr lang="en-US" altLang="zh-CN" sz="2000" dirty="0">
                <a:latin typeface="Arial" panose="020B0604020202020204" pitchFamily="34" charset="0"/>
                <a:ea typeface="微软雅黑" panose="020B0503020204020204" pitchFamily="34" charset="-122"/>
                <a:cs typeface="Arial" panose="020B0604020202020204" pitchFamily="34" charset="0"/>
              </a:rPr>
              <a:t>)</a:t>
            </a:r>
          </a:p>
          <a:p>
            <a:r>
              <a:rPr lang="zh-CN" altLang="en-US"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下半部分</a:t>
            </a:r>
            <a:r>
              <a:rPr lang="en-US" altLang="zh-CN" sz="2000" dirty="0">
                <a:latin typeface="Arial" panose="020B0604020202020204" pitchFamily="34" charset="0"/>
                <a:ea typeface="微软雅黑" panose="020B0503020204020204" pitchFamily="34" charset="-122"/>
                <a:cs typeface="Arial" panose="020B0604020202020204" pitchFamily="34" charset="0"/>
              </a:rPr>
              <a:t>:  SPECT</a:t>
            </a:r>
            <a:r>
              <a:rPr lang="zh-CN" altLang="en-US" sz="2000" dirty="0">
                <a:latin typeface="Arial" panose="020B0604020202020204" pitchFamily="34" charset="0"/>
                <a:ea typeface="微软雅黑" panose="020B0503020204020204" pitchFamily="34" charset="-122"/>
                <a:cs typeface="Arial" panose="020B0604020202020204" pitchFamily="34" charset="0"/>
              </a:rPr>
              <a:t>探测器</a:t>
            </a:r>
            <a:r>
              <a:rPr lang="zh-CN" altLang="en-US" sz="2000" b="1" dirty="0">
                <a:latin typeface="Arial" panose="020B0604020202020204" pitchFamily="34" charset="0"/>
                <a:ea typeface="微软雅黑" panose="020B0503020204020204" pitchFamily="34" charset="-122"/>
                <a:cs typeface="Arial" panose="020B0604020202020204" pitchFamily="34" charset="0"/>
              </a:rPr>
              <a:t>（</a:t>
            </a:r>
            <a:r>
              <a:rPr lang="en-US" altLang="zh-CN" sz="2000" dirty="0">
                <a:latin typeface="Arial" panose="020B0604020202020204" pitchFamily="34" charset="0"/>
                <a:ea typeface="微软雅黑" panose="020B0503020204020204" pitchFamily="34" charset="-122"/>
                <a:cs typeface="Arial" panose="020B0604020202020204" pitchFamily="34" charset="0"/>
              </a:rPr>
              <a:t>SPECT detector </a:t>
            </a:r>
            <a:r>
              <a:rPr lang="zh-CN" altLang="en-US" sz="2000" dirty="0">
                <a:latin typeface="Arial" panose="020B0604020202020204" pitchFamily="34" charset="0"/>
                <a:ea typeface="微软雅黑" panose="020B0503020204020204" pitchFamily="34" charset="-122"/>
                <a:cs typeface="Arial" panose="020B0604020202020204" pitchFamily="34" charset="0"/>
              </a:rPr>
              <a:t>，</a:t>
            </a:r>
            <a:r>
              <a:rPr lang="en-US" altLang="zh-CN" sz="2000" b="1" dirty="0">
                <a:solidFill>
                  <a:srgbClr val="FF0000"/>
                </a:solidFill>
                <a:latin typeface="Arial" panose="020B0604020202020204" pitchFamily="34" charset="0"/>
                <a:ea typeface="微软雅黑" panose="020B0503020204020204" pitchFamily="34" charset="-122"/>
                <a:cs typeface="Arial" panose="020B0604020202020204" pitchFamily="34" charset="0"/>
              </a:rPr>
              <a:t>SD</a:t>
            </a:r>
            <a:r>
              <a:rPr lang="en-US" altLang="zh-CN" sz="2000" dirty="0">
                <a:latin typeface="Arial" panose="020B0604020202020204" pitchFamily="34" charset="0"/>
                <a:ea typeface="微软雅黑" panose="020B0503020204020204" pitchFamily="34" charset="-122"/>
                <a:cs typeface="Arial" panose="020B0604020202020204" pitchFamily="34" charset="0"/>
              </a:rPr>
              <a:t>)</a:t>
            </a:r>
          </a:p>
        </p:txBody>
      </p:sp>
      <p:sp>
        <p:nvSpPr>
          <p:cNvPr id="36" name="矩形 35">
            <a:extLst>
              <a:ext uri="{FF2B5EF4-FFF2-40B4-BE49-F238E27FC236}">
                <a16:creationId xmlns:a16="http://schemas.microsoft.com/office/drawing/2014/main" id="{805AD1F7-A241-7144-07D6-BB4ADC13D0A7}"/>
              </a:ext>
            </a:extLst>
          </p:cNvPr>
          <p:cNvSpPr/>
          <p:nvPr/>
        </p:nvSpPr>
        <p:spPr>
          <a:xfrm>
            <a:off x="8719770" y="2163577"/>
            <a:ext cx="295275" cy="153348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cs typeface="Arial" panose="020B0604020202020204" pitchFamily="34" charset="0"/>
            </a:endParaRPr>
          </a:p>
        </p:txBody>
      </p:sp>
      <p:sp>
        <p:nvSpPr>
          <p:cNvPr id="37" name="左大括号 36">
            <a:extLst>
              <a:ext uri="{FF2B5EF4-FFF2-40B4-BE49-F238E27FC236}">
                <a16:creationId xmlns:a16="http://schemas.microsoft.com/office/drawing/2014/main" id="{8F9CCDFE-8722-CCD7-857B-17D4C738DF1A}"/>
              </a:ext>
            </a:extLst>
          </p:cNvPr>
          <p:cNvSpPr/>
          <p:nvPr/>
        </p:nvSpPr>
        <p:spPr>
          <a:xfrm flipH="1">
            <a:off x="10415210" y="2332095"/>
            <a:ext cx="353743" cy="2701057"/>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b="1"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2" name="文本框 41">
            <a:extLst>
              <a:ext uri="{FF2B5EF4-FFF2-40B4-BE49-F238E27FC236}">
                <a16:creationId xmlns:a16="http://schemas.microsoft.com/office/drawing/2014/main" id="{AD050257-BBCE-CF1B-DFFB-64BAAF5A5DC3}"/>
              </a:ext>
            </a:extLst>
          </p:cNvPr>
          <p:cNvSpPr txBox="1"/>
          <p:nvPr/>
        </p:nvSpPr>
        <p:spPr>
          <a:xfrm>
            <a:off x="10461908" y="3288402"/>
            <a:ext cx="16723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TOF-DOI-PET</a:t>
            </a:r>
            <a:r>
              <a:rPr kumimoji="0" lang="zh-CN" altLang="en-US" b="1" i="0" u="none" strike="noStrike" kern="120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Arial" panose="020B0604020202020204" pitchFamily="34" charset="0"/>
              </a:rPr>
              <a:t>探测器</a:t>
            </a:r>
          </a:p>
        </p:txBody>
      </p:sp>
      <p:sp>
        <p:nvSpPr>
          <p:cNvPr id="2" name="灯片编号占位符 5">
            <a:extLst>
              <a:ext uri="{FF2B5EF4-FFF2-40B4-BE49-F238E27FC236}">
                <a16:creationId xmlns:a16="http://schemas.microsoft.com/office/drawing/2014/main" id="{14E27AEA-F958-3643-E4FD-124ED614D6B5}"/>
              </a:ext>
            </a:extLst>
          </p:cNvPr>
          <p:cNvSpPr txBox="1">
            <a:spLocks/>
          </p:cNvSpPr>
          <p:nvPr/>
        </p:nvSpPr>
        <p:spPr>
          <a:xfrm>
            <a:off x="9120554" y="650247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fld id="{8747F61C-C993-4D4F-A5ED-1B7D3633D15A}" type="slidenum">
              <a:rPr lang="zh-CN" altLang="en-US" smtClean="0">
                <a:solidFill>
                  <a:prstClr val="black">
                    <a:tint val="75000"/>
                  </a:prstClr>
                </a:solidFill>
              </a:rPr>
              <a:pPr defTabSz="914400">
                <a:defRPr/>
              </a:pPr>
              <a:t>9</a:t>
            </a:fld>
            <a:endParaRPr lang="zh-CN" altLang="en-US" dirty="0">
              <a:solidFill>
                <a:prstClr val="black">
                  <a:tint val="75000"/>
                </a:prstClr>
              </a:solidFill>
            </a:endParaRPr>
          </a:p>
        </p:txBody>
      </p:sp>
    </p:spTree>
    <p:extLst>
      <p:ext uri="{BB962C8B-B14F-4D97-AF65-F5344CB8AC3E}">
        <p14:creationId xmlns:p14="http://schemas.microsoft.com/office/powerpoint/2010/main" val="7115782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65.47488188976376,&quot;left&quot;:19.07503937007873,&quot;top&quot;:114.95866141732283,&quot;width&quot;:919.1722834645668}"/>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Times New Roman"/>
        <a:ea typeface="宋体"/>
        <a:cs typeface=""/>
      </a:majorFont>
      <a:minorFont>
        <a:latin typeface="Times New Roman"/>
        <a:ea typeface="宋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571500" indent="-571500" algn="just">
          <a:buFont typeface="Arial" panose="020B0604020202020204" pitchFamily="34" charset="0"/>
          <a:buChar char="•"/>
          <a:defRPr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177536</TotalTime>
  <Words>8389</Words>
  <Application>Microsoft Office PowerPoint</Application>
  <PresentationFormat>宽屏</PresentationFormat>
  <Paragraphs>680</Paragraphs>
  <Slides>29</Slides>
  <Notes>29</Notes>
  <HiddenSlides>0</HiddenSlides>
  <MMClips>0</MMClips>
  <ScaleCrop>false</ScaleCrop>
  <HeadingPairs>
    <vt:vector size="6" baseType="variant">
      <vt:variant>
        <vt:lpstr>已用的字体</vt:lpstr>
      </vt:variant>
      <vt:variant>
        <vt:i4>11</vt:i4>
      </vt:variant>
      <vt:variant>
        <vt:lpstr>主题</vt:lpstr>
      </vt:variant>
      <vt:variant>
        <vt:i4>5</vt:i4>
      </vt:variant>
      <vt:variant>
        <vt:lpstr>幻灯片标题</vt:lpstr>
      </vt:variant>
      <vt:variant>
        <vt:i4>29</vt:i4>
      </vt:variant>
    </vt:vector>
  </HeadingPairs>
  <TitlesOfParts>
    <vt:vector size="45" baseType="lpstr">
      <vt:lpstr>等线</vt:lpstr>
      <vt:lpstr>等线 Light</vt:lpstr>
      <vt:lpstr>仿宋</vt:lpstr>
      <vt:lpstr>微软雅黑</vt:lpstr>
      <vt:lpstr>微软雅黑</vt:lpstr>
      <vt:lpstr>Arial</vt:lpstr>
      <vt:lpstr>Calibri</vt:lpstr>
      <vt:lpstr>Calibri Light</vt:lpstr>
      <vt:lpstr>Cambria Math</vt:lpstr>
      <vt:lpstr>Times New Roman</vt:lpstr>
      <vt:lpstr>Wingdings</vt:lpstr>
      <vt:lpstr>Office 主题</vt:lpstr>
      <vt:lpstr>自定义设计方案</vt:lpstr>
      <vt:lpstr>1_Office 主题​​</vt:lpstr>
      <vt:lpstr>Office Theme</vt:lpstr>
      <vt:lpstr>5_Office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脑PET探测器</vt:lpstr>
      <vt:lpstr>创新探测器概念</vt:lpstr>
      <vt:lpstr>创新探测器概念</vt:lpstr>
      <vt:lpstr>SPECT 事件筛选</vt:lpstr>
      <vt:lpstr>SPECT 事件筛选</vt:lpstr>
      <vt:lpstr>SPECT 事件筛选</vt:lpstr>
      <vt:lpstr>PET探测器性能</vt:lpstr>
      <vt:lpstr>PET&amp;SPECT 原理样机及评估</vt:lpstr>
      <vt:lpstr>成像核素</vt:lpstr>
      <vt:lpstr>PET、SPECT 单独成像</vt:lpstr>
      <vt:lpstr>PowerPoint 演示文稿</vt:lpstr>
      <vt:lpstr>PET &amp; SPECT同时成像</vt:lpstr>
      <vt:lpstr>小结</vt:lpstr>
      <vt:lpstr>探测器优化</vt:lpstr>
      <vt:lpstr>PowerPoint 演示文稿</vt:lpstr>
      <vt:lpstr>PowerPoint 演示文稿</vt:lpstr>
      <vt:lpstr>总结</vt:lpstr>
      <vt:lpstr>PowerPoint 演示文稿</vt:lpstr>
      <vt:lpstr>PowerPoint 演示文稿</vt:lpstr>
      <vt:lpstr>DOI Layer Discrimination for PET</vt:lpstr>
      <vt:lpstr>PET方面性能</vt:lpstr>
      <vt:lpstr>SPECT探测器性能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HP-kzh-ssd</dc:creator>
  <cp:lastModifiedBy>xiangtao zeng</cp:lastModifiedBy>
  <cp:revision>4873</cp:revision>
  <cp:lastPrinted>2024-10-21T01:59:41Z</cp:lastPrinted>
  <dcterms:created xsi:type="dcterms:W3CDTF">2015-10-31T09:20:24Z</dcterms:created>
  <dcterms:modified xsi:type="dcterms:W3CDTF">2026-08-11T05:03:25Z</dcterms:modified>
</cp:coreProperties>
</file>