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218_0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modernComment_1AF_0.xml" ContentType="application/vnd.ms-powerpoint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modernComment_213_0.xml" ContentType="application/vnd.ms-powerpoint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s/modernComment_1C3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6"/>
  </p:notesMasterIdLst>
  <p:sldIdLst>
    <p:sldId id="256" r:id="rId2"/>
    <p:sldId id="542" r:id="rId3"/>
    <p:sldId id="533" r:id="rId4"/>
    <p:sldId id="534" r:id="rId5"/>
    <p:sldId id="532" r:id="rId6"/>
    <p:sldId id="535" r:id="rId7"/>
    <p:sldId id="543" r:id="rId8"/>
    <p:sldId id="536" r:id="rId9"/>
    <p:sldId id="538" r:id="rId10"/>
    <p:sldId id="539" r:id="rId11"/>
    <p:sldId id="544" r:id="rId12"/>
    <p:sldId id="431" r:id="rId13"/>
    <p:sldId id="517" r:id="rId14"/>
    <p:sldId id="453" r:id="rId15"/>
    <p:sldId id="489" r:id="rId16"/>
    <p:sldId id="490" r:id="rId17"/>
    <p:sldId id="493" r:id="rId18"/>
    <p:sldId id="519" r:id="rId19"/>
    <p:sldId id="520" r:id="rId20"/>
    <p:sldId id="455" r:id="rId21"/>
    <p:sldId id="531" r:id="rId22"/>
    <p:sldId id="438" r:id="rId23"/>
    <p:sldId id="451" r:id="rId24"/>
    <p:sldId id="545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479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6D8CAD-9F72-D8EA-5B59-CC6115385F12}" name="xin yu" initials="xy" userId="a7a4a94ca1c7490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FA7"/>
    <a:srgbClr val="FFFFFF"/>
    <a:srgbClr val="BDD7EE"/>
    <a:srgbClr val="B0B1B6"/>
    <a:srgbClr val="B7B7BD"/>
    <a:srgbClr val="CFE2F3"/>
    <a:srgbClr val="DDEAFA"/>
    <a:srgbClr val="C8CBDA"/>
    <a:srgbClr val="C2C2C2"/>
    <a:srgbClr val="00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21" autoAdjust="0"/>
    <p:restoredTop sz="85442" autoAdjust="0"/>
  </p:normalViewPr>
  <p:slideViewPr>
    <p:cSldViewPr snapToGrid="0" showGuides="1">
      <p:cViewPr varScale="1">
        <p:scale>
          <a:sx n="94" d="100"/>
          <a:sy n="94" d="100"/>
        </p:scale>
        <p:origin x="366" y="33"/>
      </p:cViewPr>
      <p:guideLst>
        <p:guide orient="horz" pos="2772"/>
        <p:guide pos="479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19" y="6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modernComment_1AF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55743DA-C3E8-944F-BD0E-0950DA8B8E4C}" authorId="{1F6D8CAD-9F72-D8EA-5B59-CC6115385F12}" created="2026-08-10T08:07:42.036">
    <pc:sldMkLst xmlns:pc="http://schemas.microsoft.com/office/powerpoint/2013/main/command">
      <pc:docMk/>
      <pc:sldMk cId="0" sldId="431"/>
    </pc:sldMkLst>
    <p188:txBody>
      <a:bodyPr/>
      <a:lstStyle/>
      <a:p>
        <a:r>
          <a:rPr lang="zh-CN" altLang="en-US"/>
          <a:t>这一页太简单了，重新排版下，占满中心页面
</a:t>
        </a:r>
      </a:p>
    </p188:txBody>
  </p188:cm>
</p188:cmLst>
</file>

<file path=ppt/comments/modernComment_1C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C0B9DE0-E3E1-4F42-A0FE-8E7F0510DCE3}" authorId="{1F6D8CAD-9F72-D8EA-5B59-CC6115385F12}" created="2026-08-10T08:10:46.97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451"/>
      <ac:spMk id="7" creationId="{00000000-0000-0000-0000-000000000000}"/>
      <ac:txMk cp="1" len="4">
        <ac:context len="6" hash="3485563308"/>
      </ac:txMk>
    </ac:txMkLst>
    <p188:pos x="2131035" y="531873"/>
    <p188:txBody>
      <a:bodyPr/>
      <a:lstStyle/>
      <a:p>
        <a:r>
          <a:rPr lang="zh-CN" altLang="en-US"/>
          <a:t>排版优化一下</a:t>
        </a:r>
      </a:p>
    </p188:txBody>
  </p188:cm>
</p188:cmLst>
</file>

<file path=ppt/comments/modernComment_21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29E3D48-61B6-054F-AD5C-9313565C1022}" authorId="{1F6D8CAD-9F72-D8EA-5B59-CC6115385F12}" created="2026-08-10T08:10:10.61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531"/>
      <ac:spMk id="23" creationId="{00000000-0000-0000-0000-000000000000}"/>
      <ac:txMk cp="0" len="15">
        <ac:context len="16" hash="1785159327"/>
      </ac:txMk>
    </ac:txMkLst>
    <p188:pos x="3349341" y="468122"/>
    <p188:txBody>
      <a:bodyPr/>
      <a:lstStyle/>
      <a:p>
        <a:r>
          <a:rPr lang="zh-CN" altLang="en-US"/>
          <a:t>这里有没有更清楚的图，这个最多说可以分开1.7mm</a:t>
        </a:r>
      </a:p>
    </p188:txBody>
  </p188:cm>
</p188:cmLst>
</file>

<file path=ppt/comments/modernComment_218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E2CC78C-10C8-704E-A31E-54F8DF316B7E}" authorId="{1F6D8CAD-9F72-D8EA-5B59-CC6115385F12}" created="2026-08-10T08:07:58.84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536"/>
      <ac:spMk id="79" creationId="{00000000-0000-0000-0000-000000000000}"/>
      <ac:txMk cp="3" len="32">
        <ac:context len="37" hash="4181864173"/>
      </ac:txMk>
    </ac:txMkLst>
    <p188:pos x="4548523" y="928036"/>
    <p188:txBody>
      <a:bodyPr/>
      <a:lstStyle/>
      <a:p>
        <a:r>
          <a:rPr lang="zh-CN" altLang="en-US"/>
          <a:t>修改成这样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F1896-69DF-4B25-8976-DDF1D87F5F9A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D1733-15BE-4AA2-840C-AB3FC18D92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各位老师下午好，我是高能物理研究所核技术中心的学生徐子康，我的导师是魏龙研究员和黄先超研究员。我今天分享的题目是基于连续晶体探测器的临床前动物PET原型系统应用研究。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/>
              <a:t>连续晶体探测器的关键问题之一，是如何根据 SiPM 阵列上的光分布重建 γ 射线的三维作用位置。在平面定位方面，本系统采用基于重心法的定位方法，并引入“减阈值”处理。这样做的目的是减弱晶体表面和 SiPM 表面反射带来的影响，同时提高 γ 射线作用位置附近 SiPM 信号在重心计算中的权重，从而改善分辨率。在 DOI 定位方面，本系统采用误差函数模型描述不同深度位置下的 DOI 分布，并通过模型参数计算 DOI 方向的半高宽，得到 DOI 分辨率。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第一是系统构成，包括 8 个 Module 成环排列，每个 Module 轴向包含 4 个 Block，同时采用“三明治”型数字电子学架构、DPU 和以太网双采集模式，以及激光分发型高精度同步时钟。</a:t>
            </a:r>
          </a:p>
          <a:p>
            <a:r>
              <a:rPr lang="zh-CN" altLang="en-US" dirty="0"/>
              <a:t>第二是系统优化与校正，包括增益一致性校正、能量线性校正、低能噪声抑制和归一化校正。</a:t>
            </a:r>
          </a:p>
          <a:p>
            <a:r>
              <a:rPr lang="zh-CN" altLang="en-US" dirty="0"/>
              <a:t>第三是系统性能测试，包括系统灵敏度、Derenzo 模体成像和图像质量模体测试。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系统采用 LYSO 连续晶体，单块晶体尺寸为 40×40×20 mm³。系统环内包含 8 个 Moudle，轴向方向包含 4 个 Block，因此具有较长的轴向覆盖范围。</a:t>
            </a:r>
          </a:p>
          <a:p>
            <a:r>
              <a:rPr lang="en-US" altLang="en-US" dirty="0"/>
              <a:t>系统直径为 106 mm，轴向长度为 160 mm，能够覆盖临床前小鼠和大鼠等动物成像需求。</a:t>
            </a:r>
          </a:p>
          <a:p>
            <a:r>
              <a:rPr lang="en-US" altLang="en-US" dirty="0"/>
              <a:t>系统能窗设置为 361–661 keV，符合时间窗为 2 ns，Block 死时间为 200 ns，符合模式采用 KillAll。</a:t>
            </a:r>
          </a:p>
          <a:p>
            <a:endParaRPr lang="en-US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每个 Module 包含 4 块 LYSO 连续晶体,每块晶体上下两端均耦合 SiPM 阵列，实现双端读出。</a:t>
            </a:r>
          </a:p>
          <a:p>
            <a:r>
              <a:rPr lang="zh-CN" altLang="en-US" dirty="0"/>
              <a:t>为了减少晶体前端电路板对径向视野的遮挡，读出板采用 FFC 柔性线设计，只将电阻网络部分放置在探测器前端，其余电路通过柔性线弯折到探测器后方。</a:t>
            </a:r>
          </a:p>
          <a:p>
            <a:r>
              <a:rPr lang="zh-CN" altLang="en-US" dirty="0"/>
              <a:t>这种设计的优势是：既保留了双端读出带来的三维定位能力，又尽可能减少前端材料阻挡，提高系统有效视野和探测效率。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在数字电子学方面，每个 Module 包含两块数字信号采集电子学板卡，分别处理双端读出的信号。单板可以处理 96 路能量信号和 4 路时间信号，并在前端完成能量、位置坐标和时间信息的计算。</a:t>
            </a:r>
          </a:p>
          <a:p>
            <a:r>
              <a:rPr lang="zh-CN" altLang="en-US" dirty="0"/>
              <a:t>除此之外，系统还设计了数字信号预处理电子学，用于汇总两端数据，完成双端符合逻辑判选，并支持菊花链和以太网两种数据传输模式。</a:t>
            </a:r>
          </a:p>
          <a:p>
            <a:r>
              <a:rPr lang="zh-CN" altLang="en-US" dirty="0"/>
              <a:t>在时钟同步方面，PET 系统采用激光分发型同步时钟。相比传统电信号扇出，激光分发具有低噪声、高带宽和高稳定的特点，可以为多个探测模块提供统一稳定的时间基准。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数据传输有两种模式第一种是 DPU + 光纤模式。该模式采用 10 Gbps 光纤和菊花链传输结构，适用于高计数率数据传输，主要用于正式实验中的原始数据采集。</a:t>
            </a:r>
          </a:p>
          <a:p>
            <a:r>
              <a:rPr lang="zh-CN" altLang="en-US" dirty="0"/>
              <a:t>第二种是以太网模式。各 Module 通过千兆以太网独立传输数据，便于系统调试、状态监控和实时数据检查。</a:t>
            </a:r>
          </a:p>
          <a:p>
            <a:r>
              <a:rPr lang="zh-CN" altLang="en-US" dirty="0"/>
              <a:t>这两种模式各有优势：DPU + 光纤模式保证高吞吐能力，以太网模式保证调试和监控的灵活性。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在完成系统集成之后，需要对系统进行校正与优化，首先是增益一致性校正和低能噪声抑制。</a:t>
            </a:r>
          </a:p>
          <a:p>
            <a:r>
              <a:rPr lang="zh-CN" altLang="en-US" dirty="0"/>
              <a:t>对于增益一致性校正，不同探测器模块和读出通道由于晶体、SiPM 和电子学响应差异，会导致 511 keV 全能峰峰位不一致。如果不进行校正，统一能窗设置会失去物理意义，进而影响符合判选和成像质量。</a:t>
            </a:r>
          </a:p>
          <a:p>
            <a:r>
              <a:rPr lang="zh-CN" altLang="en-US" dirty="0"/>
              <a:t>同时，由于系统采用双端读出，还需要首先保证上下两端增益一致，否则会影响双端能量加和、DOI 计算和三维定位结果。</a:t>
            </a:r>
          </a:p>
          <a:p>
            <a:r>
              <a:rPr lang="zh-CN" altLang="en-US" dirty="0"/>
              <a:t>通过高压修正，使所有探测器的 511 keV 全能峰峰位尽可能对齐。</a:t>
            </a:r>
          </a:p>
          <a:p>
            <a:r>
              <a:rPr lang="zh-CN" altLang="en-US" dirty="0"/>
              <a:t>另一方面，系统中还需要抑制低能噪声。低能噪声容易被误判为有效 γ 事件，占用处理和传输带宽，降低信噪比和系统计数率上限。</a:t>
            </a:r>
          </a:p>
          <a:p>
            <a:r>
              <a:rPr lang="zh-CN" altLang="en-US" dirty="0"/>
              <a:t>因此，通过阈值设置和接地优化，对低能噪声进行了抑制，为后续稳定成像提供基础。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能量线性校正的目的是建立探测器输出脉冲幅度与 γ 射线真实能量之间的对应关系。只有保证能量响应近似线性，后续统一能窗设置、效率刻度和定量计算才是可靠的。</a:t>
            </a:r>
          </a:p>
          <a:p>
            <a:r>
              <a:rPr lang="zh-CN" altLang="en-US" dirty="0"/>
              <a:t>利用多个特征能峰建立“道址—能量”的映射关系，包括 Am241,Lu176和Na22 共五个能峰进行线性拟合，结果显示线性拟合优度 R^2=99.993%，说明系统在工作能区内具有非常好的线性响应。</a:t>
            </a:r>
          </a:p>
          <a:p>
            <a:r>
              <a:rPr lang="zh-CN" altLang="en-US" dirty="0"/>
              <a:t>系统优化后的平均能量分辨率约为 10%，这为后续能窗设置、散射抑制和系统成像质量提供了保障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PET 系统中，不同 LOR 的探测效率并不完全一致，原因包括探测器效率差异、几何接受度差异、电子学通道差异以及死时间效应等。如果不进行归一化校正，就会导致投影数据不均匀，重建图像中可能出现环状伪影和定量误差。</a:t>
            </a:r>
          </a:p>
          <a:p>
            <a:r>
              <a:rPr lang="en-US" altLang="en-US" dirty="0"/>
              <a:t>对于传统阵列晶体 PET，归一化通常可以基于离散晶体对进行处理。但在连续晶体 PET 中，探测器输出的是连续作用位置，LOR 也是连续分布的。如果简单离散化处理，可能会损失定位精度。</a:t>
            </a:r>
          </a:p>
          <a:p>
            <a:r>
              <a:rPr lang="en-US" altLang="en-US" dirty="0"/>
              <a:t>因此，系统将归一化项体现在灵敏度矩阵中，通过遍历连续 LOR，沿路径计算权重和，再以权重和的倒数进行反投影补偿。</a:t>
            </a:r>
          </a:p>
          <a:p>
            <a:r>
              <a:rPr lang="en-US" altLang="en-US" dirty="0"/>
              <a:t>实验上设计了中空、外壁注药的归一化模体。这样可以避免传统实心圆柱模体中心区域散射较多的问题，更接近棒源绕轴旋转的效果。从归一化前后68Ge线源结果可以看到，校正后轴向方向响应更加均匀，说明该归一化方法能够改善连续晶体 PET 系统的响应一致性。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我的报告分为三个部分，第一部分是研究背景与意义。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系统灵敏度表征 PET 系统探测正电子湮没光子对的能力。对于临床前动物 PET 来说，高灵敏度非常重要，它可以降低注射剂量、缩短扫描时间，也有利于动态成像和短半衰期核素研究。</a:t>
            </a:r>
          </a:p>
          <a:p>
            <a:r>
              <a:rPr lang="zh-CN" altLang="en-US" dirty="0"/>
              <a:t>实验中，将点源放置在系统切向视场中心，并沿系统轴向从一端向另一端步进移动。每个位置统计符合计数率，再除以放射源活度，得到系统灵敏度曲线。</a:t>
            </a:r>
          </a:p>
          <a:p>
            <a:r>
              <a:rPr lang="zh-CN" altLang="en-US" dirty="0"/>
              <a:t>测试结果显示，在 361–661 keV 能窗下，系统峰值灵敏度为 16.2%；在 250–750 keV 能窗下，峰值灵敏度达到 20.8%。高灵敏度是这台PET系统的主要优势之一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本实验采用 Derenzo 30 模体，模体由多个不同直径的热源棒区域组成，热源棒直径包括 0.75 mm、1.0 mm、1.35 mm、1.7 mm、2.0 mm 和 2.4 mm。</a:t>
            </a:r>
          </a:p>
          <a:p>
            <a:r>
              <a:rPr lang="zh-CN" altLang="en-US" dirty="0"/>
              <a:t>实验中注入约 200 μCi 的 〖^18〗F-FDG，采集总计数约为 1×10^9，能窗设置为 361–661 keV，符合时间窗为 4 ns。</a:t>
            </a:r>
          </a:p>
          <a:p>
            <a:r>
              <a:rPr lang="zh-CN" altLang="en-US" dirty="0"/>
              <a:t>从重建结果可以看到，Mono-PET 系统可以近似分开 1.35 mm 的热源棒结构。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  <a:p>
            <a:r>
              <a:rPr lang="zh-CN" altLang="en-US" dirty="0"/>
              <a:t>图像质量模体可以同时评价系统的均匀性、噪声水平、对比度恢复能力以及冷区溢出情况，是连接物理性能测试和实际成像质量的重要实验。</a:t>
            </a:r>
          </a:p>
          <a:p>
            <a:r>
              <a:rPr lang="zh-CN" altLang="en-US" dirty="0"/>
              <a:t>模体中包含三个部分：第一是均匀放射性区域，用于评价图像均匀性和噪声水平；第二是不同直径的热源棒区域，用于评价对比度恢复系数；第三是充满水和空气的冷区，用于评价散射和校正效果。</a:t>
            </a:r>
          </a:p>
          <a:p>
            <a:r>
              <a:rPr lang="zh-CN" altLang="en-US" dirty="0"/>
              <a:t>从表格结果看，均匀区域的百分标准差为 9.82%，说明系统图像均匀性较好。</a:t>
            </a:r>
          </a:p>
          <a:p>
            <a:r>
              <a:rPr lang="zh-CN" altLang="en-US" dirty="0"/>
              <a:t>水区和空气区的 SOR 结果分别反映冷区残余活度水平，用于评估系统校正精度。</a:t>
            </a:r>
          </a:p>
          <a:p>
            <a:r>
              <a:rPr lang="zh-CN" altLang="en-US" dirty="0"/>
              <a:t>总体来说，图像质量模体结果说明 Mono-PET 系统在均匀性、噪声控制和对比度恢复方面具有较好的综合成像质量。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1200" dirty="0"/>
              <a:t>PET即正电子发射断层成像，通过探测正电子湮没产生的反向511 keV光子对，重建体内放射性药物分布，观察组织与器官的代谢、受体和功能活动。常与CT/MRI结合分析临床问题，PET更擅长回答的是病灶“活不活跃”的问题。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1200" dirty="0"/>
              <a:t>PET分三类：临床全身PET、器官专用PET，临床前动物PET，这个系统是第三类···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en-US" altLang="zh-CN" sz="1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en-US" sz="1200" b="1" dirty="0"/>
              <a:t>PET成像原理可概括为：核素标记药物注入体内，β⁺衰变产生正电子，与电子湮没后发射两个反向511 keVγ光子，探测器环通过符合探测获取事件并重建出放射性图像的位置，以此反映代谢水平。系统性能取决于探测效率、定位精度和符合判选能力。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/>
              <a:t>这是目前的动物PET发展趋势</a:t>
            </a:r>
          </a:p>
          <a:p>
            <a:r>
              <a:rPr lang="zh-CN" altLang="en-US" sz="1200" dirty="0"/>
              <a:t>可以看出整体的趋势是朝着更高灵敏度和更好的分辨率发展。高灵敏度可以降低注射剂量、缩短扫描时间，并支持动态成像；高空间分辨率则可以更好地分辨小动物体内的细微结构。于是如何在有限尺寸内同时提升两者是核心问题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第二部分就是关于连续晶体探测器的研究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比传统阵列晶体探测器，我们采用的是连续晶体探测器方案，也就是使用一整块没有切割的闪烁晶体。当 γ 射线在晶体内部不同深度位置发生相互作用时，产生的闪烁光在 SiPM 阵列平面上的光分布会发生变化。因此，可以通过光分布信息反推出 γ 射线的三维作用位置，包括平面位置和 DOI 深度位置。</a:t>
            </a:r>
          </a:p>
          <a:p>
            <a:r>
              <a:rPr lang="zh-CN" altLang="en-US" dirty="0"/>
              <a:t>连续晶体探测器的优势主要有两点：第一，填充比接近</a:t>
            </a:r>
            <a:r>
              <a:rPr lang="en-US" altLang="zh-CN" dirty="0"/>
              <a:t>100%</a:t>
            </a:r>
            <a:r>
              <a:rPr lang="zh-CN" altLang="en-US" dirty="0"/>
              <a:t>，灵敏度优势明显；第二，以简单的结构实现了</a:t>
            </a:r>
            <a:r>
              <a:rPr lang="en-US" altLang="zh-CN" dirty="0"/>
              <a:t>DOI</a:t>
            </a:r>
            <a:r>
              <a:rPr lang="zh-CN" altLang="en-US" dirty="0"/>
              <a:t>测量</a:t>
            </a:r>
            <a:endParaRPr lang="zh-CN" altLang="en-US" u="sng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/>
              <a:t>探测器模块主要由 LYSO 连续晶体和 SiPM 阵列组成。LYSO 晶体负责吸收 511 keV γ 射线并产生闪烁光，SiPM 阵列负责将闪烁光转换为电信号。在能量信号处理方面，采用通道复用电路，也就是 SCD 电路，对 SiPM 阵列信号进行压缩读出，从而减少电子学通道数量。在时间信号处理方面，采用高阈反馈和低阈触发的方案。低阈用于获得较好的时间触发能力，高阈用于抑制噪声影响。</a:t>
            </a:r>
          </a:p>
          <a:p>
            <a:r>
              <a:rPr lang="zh-CN" altLang="en-US" sz="1200" dirty="0"/>
              <a:t>数字电子学部分完成了波形采样、基线恢复、积分计算、数据排序和信息传输等功能。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D1733-15BE-4AA2-840C-AB3FC18D924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263721"/>
            <a:ext cx="12192000" cy="1969985"/>
          </a:xfrm>
          <a:prstGeom prst="rect">
            <a:avLst/>
          </a:prstGeom>
          <a:solidFill>
            <a:srgbClr val="002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6D265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674689"/>
            <a:ext cx="9144000" cy="1085262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208212"/>
            <a:ext cx="9144000" cy="165576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638" y="222124"/>
            <a:ext cx="3590497" cy="6794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36" y="166080"/>
            <a:ext cx="3476190" cy="780952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889907"/>
          </a:xfrm>
          <a:prstGeom prst="rect">
            <a:avLst/>
          </a:prstGeom>
          <a:solidFill>
            <a:srgbClr val="002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0589" y="82985"/>
            <a:ext cx="10515600" cy="723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42739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流程图: 离页连接符 7"/>
          <p:cNvSpPr/>
          <p:nvPr userDrawn="1"/>
        </p:nvSpPr>
        <p:spPr>
          <a:xfrm>
            <a:off x="11331167" y="698056"/>
            <a:ext cx="864628" cy="771354"/>
          </a:xfrm>
          <a:prstGeom prst="flowChartOffpageConnector">
            <a:avLst/>
          </a:prstGeom>
          <a:solidFill>
            <a:srgbClr val="B7B7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11331167" y="0"/>
            <a:ext cx="864628" cy="642875"/>
          </a:xfrm>
          <a:prstGeom prst="rect">
            <a:avLst/>
          </a:prstGeom>
          <a:solidFill>
            <a:srgbClr val="B7B7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b="1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433234" y="796981"/>
            <a:ext cx="679331" cy="445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-1"/>
            <a:ext cx="12192000" cy="1006867"/>
          </a:xfrm>
          <a:prstGeom prst="rect">
            <a:avLst/>
          </a:prstGeom>
          <a:solidFill>
            <a:srgbClr val="002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11331167" y="0"/>
            <a:ext cx="864628" cy="100686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b="1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423815" y="280526"/>
            <a:ext cx="679331" cy="445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4D3C-9110-458F-8BBB-DABEB6BC53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/>
          <p:nvPr userDrawn="1"/>
        </p:nvSpPr>
        <p:spPr>
          <a:xfrm>
            <a:off x="0" y="6585735"/>
            <a:ext cx="12192000" cy="272265"/>
          </a:xfrm>
          <a:prstGeom prst="rect">
            <a:avLst/>
          </a:prstGeom>
          <a:solidFill>
            <a:srgbClr val="002F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281024" y="6529030"/>
            <a:ext cx="658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6234D3C-9110-458F-8BBB-DABEB6BC530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AF_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3.xml"/><Relationship Id="rId7" Type="http://schemas.openxmlformats.org/officeDocument/2006/relationships/image" Target="../media/image3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2.jpeg"/><Relationship Id="rId4" Type="http://schemas.openxmlformats.org/officeDocument/2006/relationships/tags" Target="../tags/tag4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13_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C3_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18_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emf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640259" y="3714536"/>
            <a:ext cx="4911482" cy="2095325"/>
          </a:xfrm>
        </p:spPr>
        <p:txBody>
          <a:bodyPr>
            <a:noAutofit/>
          </a:bodyPr>
          <a:lstStyle/>
          <a:p>
            <a:pPr algn="l"/>
            <a:r>
              <a:rPr lang="zh-CN" altLang="en-US" sz="2000" dirty="0"/>
              <a:t>答 辩 人：         徐子康</a:t>
            </a:r>
            <a:endParaRPr lang="en-US" altLang="zh-CN" sz="2000" dirty="0"/>
          </a:p>
          <a:p>
            <a:pPr algn="l"/>
            <a:r>
              <a:rPr lang="zh-CN" altLang="en-US" sz="2000" dirty="0"/>
              <a:t>指导教师：魏龙</a:t>
            </a:r>
            <a:r>
              <a:rPr lang="zh-CN" altLang="en-US" sz="2000" b="1" dirty="0"/>
              <a:t> </a:t>
            </a:r>
            <a:r>
              <a:rPr lang="zh-CN" altLang="en-US" sz="2000" dirty="0"/>
              <a:t>研究员 、黄先超 研究员</a:t>
            </a:r>
            <a:endParaRPr lang="en-US" altLang="zh-CN" sz="2000" dirty="0"/>
          </a:p>
          <a:p>
            <a:pPr algn="l"/>
            <a:r>
              <a:rPr lang="zh-CN" altLang="en-US" sz="2000" dirty="0"/>
              <a:t>学科专业：   粒子物理与原子核物理</a:t>
            </a:r>
            <a:endParaRPr lang="en-US" altLang="zh-CN" sz="2000" dirty="0"/>
          </a:p>
          <a:p>
            <a:pPr algn="l"/>
            <a:r>
              <a:rPr lang="zh-CN" altLang="en-US" sz="2000" dirty="0"/>
              <a:t>培养单位： 中国科学院高能物理研究所</a:t>
            </a:r>
            <a:endParaRPr lang="en-US" altLang="zh-CN" sz="2000" dirty="0"/>
          </a:p>
        </p:txBody>
      </p:sp>
      <p:sp>
        <p:nvSpPr>
          <p:cNvPr id="5" name="文本框 4"/>
          <p:cNvSpPr txBox="1"/>
          <p:nvPr/>
        </p:nvSpPr>
        <p:spPr>
          <a:xfrm>
            <a:off x="4843333" y="5905628"/>
            <a:ext cx="256075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2026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年 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11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日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900521" y="2284081"/>
            <a:ext cx="10647258" cy="8937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5000" dirty="0"/>
              <a:t>基于连续晶体探测器的临床前动物</a:t>
            </a:r>
            <a:r>
              <a:rPr lang="en-US" altLang="zh-CN" sz="5000" dirty="0"/>
              <a:t>PET</a:t>
            </a:r>
            <a:r>
              <a:rPr lang="zh-CN" altLang="en-US" sz="5000" dirty="0"/>
              <a:t>原型系统应用研究</a:t>
            </a:r>
          </a:p>
        </p:txBody>
      </p:sp>
    </p:spTree>
  </p:cSld>
  <p:clrMapOvr>
    <a:masterClrMapping/>
  </p:clrMapOvr>
  <p:transition advTm="367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9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9204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2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200" dirty="0"/>
              <a:t>连续晶体探测器研制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/>
            </p:nvSpPr>
            <p:spPr>
              <a:xfrm>
                <a:off x="2176616" y="2559291"/>
                <a:ext cx="2880049" cy="752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800" b="1" i="1" baseline="0" smtClean="0">
                          <a:latin typeface="Cambria Math" panose="02040503050406030204" pitchFamily="18" charset="0"/>
                        </a:rPr>
                        <m:t>𝐜𝐨𝐠𝐱</m:t>
                      </m:r>
                      <m:r>
                        <a:rPr lang="en-US" altLang="zh-CN" sz="1800" b="1" baseline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zh-CN" sz="1800" b="1" i="1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  <m:r>
                                <a:rPr lang="en-US" altLang="zh-CN" sz="1800" b="1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  <m:r>
                                <a:rPr lang="en-US" altLang="zh-CN" sz="1800" b="1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CN" sz="1800" b="1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b="1" i="1" baseline="0" smtClean="0"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en-US" altLang="zh-CN" sz="1800" b="1" i="1" baseline="0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CN" sz="1800" b="1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CN" sz="1800" b="1" i="1" baseline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b="1" i="1" baseline="0" smtClean="0">
                                          <a:latin typeface="Cambria Math" panose="02040503050406030204" pitchFamily="18" charset="0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en-US" altLang="zh-CN" sz="1800" b="1" i="1" baseline="0" smtClean="0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CN" sz="1800" b="1" i="1" baseline="0" smtClean="0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US" altLang="zh-CN" sz="1800" b="1" i="1" baseline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altLang="zh-CN" sz="1800" b="1" i="1" baseline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  <m:r>
                                <a:rPr lang="en-US" altLang="zh-CN" sz="1800" b="1" baseline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1800" b="1" i="1" baseline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altLang="zh-CN" sz="1800" b="1" i="1" baseline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  <m:r>
                                <a:rPr lang="en-US" altLang="zh-CN" sz="1800" b="1" baseline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1800" b="1" i="1" baseline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CN" sz="1800" b="1" i="1" baseline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CN" sz="1800" b="1" i="1" baseline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b="1" i="1" baseline="0">
                                          <a:latin typeface="Cambria Math" panose="02040503050406030204" pitchFamily="18" charset="0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en-US" altLang="zh-CN" sz="1800" b="1" i="1" baseline="0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CN" sz="1800" b="1" i="1" baseline="0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616" y="2559291"/>
                <a:ext cx="2880049" cy="752963"/>
              </a:xfrm>
              <a:prstGeom prst="rect">
                <a:avLst/>
              </a:prstGeom>
              <a:blipFill rotWithShape="1">
                <a:blip r:embed="rId3"/>
                <a:stretch>
                  <a:fillRect l="-16" t="-32" r="6" b="-3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/>
              <p:cNvSpPr txBox="1"/>
              <p:nvPr/>
            </p:nvSpPr>
            <p:spPr>
              <a:xfrm>
                <a:off x="1996690" y="4757064"/>
                <a:ext cx="2880048" cy="657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1" i="1" baseline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 baseline="0" smtClean="0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en-US" altLang="zh-CN" sz="1800" b="1" i="1" baseline="0" smtClean="0">
                              <a:latin typeface="Cambria Math" panose="02040503050406030204" pitchFamily="18" charset="0"/>
                            </a:rPr>
                            <m:t>𝒄𝒂𝒍</m:t>
                          </m:r>
                        </m:sub>
                      </m:sSub>
                      <m:r>
                        <a:rPr lang="en-US" altLang="zh-CN" sz="1800" b="1" baseline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800" b="1" i="1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𝒕𝒐𝒕𝒂𝒍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1800" b="1" i="1" baseline="0" smtClean="0"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690" y="4757064"/>
                <a:ext cx="2880048" cy="657681"/>
              </a:xfrm>
              <a:prstGeom prst="rect">
                <a:avLst/>
              </a:prstGeom>
              <a:blipFill rotWithShape="1">
                <a:blip r:embed="rId4"/>
                <a:stretch>
                  <a:fillRect l="-9" t="-42" r="20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1180715" y="1718494"/>
            <a:ext cx="1406940" cy="4980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Tahoma" panose="020B0604030504040204" pitchFamily="34" charset="0"/>
                <a:ea typeface="微软雅黑" panose="020B0503020204020204" pitchFamily="34" charset="-122"/>
              </a:rPr>
              <a:t>平面定位</a:t>
            </a:r>
            <a:endParaRPr lang="en-US" altLang="zh-CN" sz="2000" b="1" dirty="0">
              <a:latin typeface="Tahom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10255" y="4184444"/>
            <a:ext cx="1406940" cy="4980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latin typeface="Tahoma" panose="020B0604030504040204" pitchFamily="34" charset="0"/>
                <a:ea typeface="微软雅黑" panose="020B0503020204020204" pitchFamily="34" charset="-122"/>
              </a:rPr>
              <a:t>DOI</a:t>
            </a:r>
            <a:r>
              <a:rPr lang="zh-CN" altLang="en-US" sz="2000" b="1" dirty="0">
                <a:latin typeface="Tahoma" panose="020B0604030504040204" pitchFamily="34" charset="0"/>
                <a:ea typeface="微软雅黑" panose="020B0503020204020204" pitchFamily="34" charset="-122"/>
              </a:rPr>
              <a:t>定位</a:t>
            </a:r>
            <a:endParaRPr lang="en-US" altLang="zh-CN" sz="2000" b="1" dirty="0">
              <a:latin typeface="Tahom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052990" y="4590175"/>
            <a:ext cx="3815826" cy="1279074"/>
          </a:xfrm>
          <a:prstGeom prst="roundRect">
            <a:avLst/>
          </a:prstGeom>
          <a:noFill/>
          <a:ln w="19050">
            <a:solidFill>
              <a:srgbClr val="002FA7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采用误差函数模型描述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DOI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分布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由固有参数计算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FWHM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实现平面位置与深度信息联合表征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408242" y="1786641"/>
            <a:ext cx="5104626" cy="1738102"/>
          </a:xfrm>
          <a:prstGeom prst="roundRect">
            <a:avLst/>
          </a:prstGeom>
          <a:noFill/>
          <a:ln w="19050">
            <a:solidFill>
              <a:srgbClr val="002FA7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基于重心法，增加“减阈值”过程，优化空间分辨率</a:t>
            </a:r>
            <a:endParaRPr lang="en-US" altLang="zh-CN" sz="1600" baseline="30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减弱来自晶体和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SiPM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表面反射带来的影响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γ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下方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SiPM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能量增加计算权重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1180465" y="5628535"/>
                <a:ext cx="4873625" cy="721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1" i="1" smtClean="0">
                          <a:latin typeface="Cambria Math" panose="02040503050406030204" pitchFamily="18" charset="0"/>
                        </a:rPr>
                        <m:t>𝑫𝑶𝑰</m:t>
                      </m:r>
                      <m:r>
                        <a:rPr lang="zh-CN" alt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zh-CN" altLang="en-US" b="1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CN" alt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zh-CN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b="1" i="1">
                              <a:latin typeface="Cambria Math" panose="02040503050406030204" pitchFamily="18" charset="0"/>
                            </a:rPr>
                            <m:t>𝜶</m:t>
                          </m:r>
                          <m:r>
                            <a:rPr lang="zh-CN" altLang="en-US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zh-CN" alt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𝒆𝒓𝒇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  <m:t>𝒃</m:t>
                                      </m:r>
                                      <m: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  <m:t>𝒁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  <m:sSub>
                                <m:sSubPr>
                                  <m:ctrlP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𝒊𝒏𝒕</m:t>
                                  </m:r>
                                </m:sub>
                              </m:sSub>
                            </m:den>
                          </m:f>
                          <m:r>
                            <a:rPr lang="zh-CN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𝒆𝒓𝒇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  <m: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CN" altLang="en-US" b="1" i="1">
                                          <a:latin typeface="Cambria Math" panose="02040503050406030204" pitchFamily="18" charset="0"/>
                                        </a:rPr>
                                        <m:t>𝒁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  <m:sSub>
                                <m:sSubPr>
                                  <m:ctrlP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zh-CN" altLang="en-US" b="1" i="1">
                                      <a:latin typeface="Cambria Math" panose="02040503050406030204" pitchFamily="18" charset="0"/>
                                    </a:rPr>
                                    <m:t>𝒊𝒏𝒕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465" y="5628535"/>
                <a:ext cx="4873625" cy="721608"/>
              </a:xfrm>
              <a:prstGeom prst="rect">
                <a:avLst/>
              </a:prstGeom>
              <a:blipFill rotWithShape="1">
                <a:blip r:embed="rId5"/>
                <a:stretch>
                  <a:fillRect t="-73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/>
          <p:cNvSpPr txBox="1"/>
          <p:nvPr/>
        </p:nvSpPr>
        <p:spPr>
          <a:xfrm>
            <a:off x="540000" y="1075051"/>
            <a:ext cx="5320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连续晶体探测器定位方法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540000" y="4110257"/>
            <a:ext cx="11226550" cy="0"/>
          </a:xfrm>
          <a:prstGeom prst="line">
            <a:avLst/>
          </a:prstGeom>
          <a:ln w="19050">
            <a:solidFill>
              <a:srgbClr val="002FA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报告提纲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689999" y="1278121"/>
            <a:ext cx="3858663" cy="591955"/>
            <a:chOff x="1689999" y="1429683"/>
            <a:chExt cx="3858663" cy="591955"/>
          </a:xfrm>
        </p:grpSpPr>
        <p:sp>
          <p:nvSpPr>
            <p:cNvPr id="8" name="矩形 7"/>
            <p:cNvSpPr/>
            <p:nvPr/>
          </p:nvSpPr>
          <p:spPr>
            <a:xfrm>
              <a:off x="1689999" y="1429683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723337" y="1429683"/>
              <a:ext cx="639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01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520982" y="1438073"/>
              <a:ext cx="3027680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fontAlgn="b"/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研究背景与意义</a:t>
              </a:r>
              <a:endParaRPr lang="zh-CN" altLang="en-US" sz="3200" b="1" dirty="0">
                <a:solidFill>
                  <a:srgbClr val="002E9B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689999" y="2972949"/>
            <a:ext cx="4671463" cy="583565"/>
            <a:chOff x="1689999" y="3173663"/>
            <a:chExt cx="4671463" cy="583565"/>
          </a:xfrm>
        </p:grpSpPr>
        <p:sp>
          <p:nvSpPr>
            <p:cNvPr id="14" name="矩形 13"/>
            <p:cNvSpPr/>
            <p:nvPr/>
          </p:nvSpPr>
          <p:spPr>
            <a:xfrm>
              <a:off x="1689999" y="3173663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723337" y="3173663"/>
              <a:ext cx="6394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02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2520982" y="3173663"/>
              <a:ext cx="3840480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fontAlgn="b"/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连续晶体探测器研究</a:t>
              </a:r>
              <a:endParaRPr lang="zh-CN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689999" y="4659387"/>
            <a:ext cx="7053348" cy="583565"/>
            <a:chOff x="1689999" y="4667001"/>
            <a:chExt cx="7053348" cy="583565"/>
          </a:xfrm>
        </p:grpSpPr>
        <p:sp>
          <p:nvSpPr>
            <p:cNvPr id="3" name="矩形 2"/>
            <p:cNvSpPr/>
            <p:nvPr/>
          </p:nvSpPr>
          <p:spPr>
            <a:xfrm>
              <a:off x="1689999" y="4667001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723337" y="4667001"/>
              <a:ext cx="6394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03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520982" y="4667001"/>
              <a:ext cx="6222365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fontAlgn="b"/>
              <a:r>
                <a:rPr lang="zh-CN" altLang="en-US" sz="3200" b="1" dirty="0">
                  <a:solidFill>
                    <a:srgbClr val="002E9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基于连续晶体探测的</a:t>
              </a:r>
              <a:r>
                <a:rPr lang="en-US" altLang="zh-CN" sz="3200" b="1" dirty="0">
                  <a:solidFill>
                    <a:srgbClr val="002E9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PET</a:t>
              </a:r>
              <a:r>
                <a:rPr lang="zh-CN" altLang="en-US" sz="3200" b="1" dirty="0">
                  <a:solidFill>
                    <a:srgbClr val="002E9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系统研究</a:t>
              </a:r>
              <a:endParaRPr lang="zh-CN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11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22425" y="1204595"/>
            <a:ext cx="1606550" cy="581660"/>
          </a:xfrm>
          <a:prstGeom prst="roundRect">
            <a:avLst/>
          </a:prstGeom>
          <a:solidFill>
            <a:srgbClr val="0A37A5"/>
          </a:solidFill>
          <a:ln>
            <a:solidFill>
              <a:srgbClr val="0A37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系统构成</a:t>
            </a:r>
            <a:endParaRPr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ounded Rectangle 7"/>
          <p:cNvSpPr/>
          <p:nvPr/>
        </p:nvSpPr>
        <p:spPr>
          <a:xfrm>
            <a:off x="5019675" y="1204595"/>
            <a:ext cx="2152650" cy="581660"/>
          </a:xfrm>
          <a:prstGeom prst="roundRect">
            <a:avLst/>
          </a:prstGeom>
          <a:solidFill>
            <a:srgbClr val="0A37A5"/>
          </a:solidFill>
          <a:ln>
            <a:solidFill>
              <a:srgbClr val="0A37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系统优化与校正</a:t>
            </a:r>
            <a:endParaRPr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Rounded Rectangle 7"/>
          <p:cNvSpPr/>
          <p:nvPr/>
        </p:nvSpPr>
        <p:spPr>
          <a:xfrm>
            <a:off x="8721855" y="1204595"/>
            <a:ext cx="2152650" cy="581660"/>
          </a:xfrm>
          <a:prstGeom prst="roundRect">
            <a:avLst/>
          </a:prstGeom>
          <a:solidFill>
            <a:srgbClr val="0A37A5"/>
          </a:solidFill>
          <a:ln>
            <a:solidFill>
              <a:srgbClr val="0A37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性能测试</a:t>
            </a:r>
            <a:endParaRPr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17525" y="2101564"/>
            <a:ext cx="4024461" cy="1687696"/>
          </a:xfrm>
          <a:prstGeom prst="roundRect">
            <a:avLst/>
          </a:prstGeom>
          <a:noFill/>
          <a:ln w="19050">
            <a:solidFill>
              <a:srgbClr val="002FA7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Module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成环排列，轴向四个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Block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“三明治”型数字电子学架构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DPU/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以太网双采集模式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激光分发型高精度同步时钟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317405" y="2006314"/>
            <a:ext cx="1557189" cy="1720480"/>
          </a:xfrm>
          <a:prstGeom prst="roundRect">
            <a:avLst/>
          </a:prstGeom>
          <a:noFill/>
          <a:ln w="19050">
            <a:solidFill>
              <a:srgbClr val="002FA7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增益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能量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噪声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归一化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783399" y="2101564"/>
            <a:ext cx="2029561" cy="1279783"/>
          </a:xfrm>
          <a:prstGeom prst="roundRect">
            <a:avLst/>
          </a:prstGeom>
          <a:noFill/>
          <a:ln w="19050">
            <a:solidFill>
              <a:srgbClr val="002FA7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灵敏度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Derenzo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模体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图像质量模体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rgbClr val="FFFFFF"/>
                </a:solidFill>
                <a:sym typeface="+mn-ea"/>
              </a:rPr>
              <a:t>系统概要</a:t>
            </a:r>
          </a:p>
        </p:txBody>
      </p:sp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系统构成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12</a:t>
            </a: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9" r="12709"/>
          <a:stretch>
            <a:fillRect/>
          </a:stretch>
        </p:blipFill>
        <p:spPr bwMode="auto">
          <a:xfrm>
            <a:off x="6838416" y="1845941"/>
            <a:ext cx="4128390" cy="392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1312964" y="915478"/>
            <a:ext cx="9566071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2E9B"/>
              </a:buClr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基于连续晶体光共享的双端读出高灵敏度动物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PET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系统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——</a:t>
            </a:r>
            <a:r>
              <a:rPr lang="en-US" altLang="zh-CN" sz="20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MonoPET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803106" y="1654032"/>
          <a:ext cx="4451146" cy="4074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25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5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系统参数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晶体材料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LYSO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晶体尺寸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40×40×20 mm</a:t>
                      </a:r>
                      <a:r>
                        <a:rPr lang="en-US" altLang="zh-CN" b="1" baseline="3000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环内</a:t>
                      </a:r>
                      <a:r>
                        <a:rPr lang="en-US" altLang="zh-CN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Moudle</a:t>
                      </a:r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轴向</a:t>
                      </a:r>
                      <a:r>
                        <a:rPr lang="en-US" altLang="zh-CN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Blcok</a:t>
                      </a:r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系统直径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106 mm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系统轴长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160 mm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能窗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361-661 keV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符合时间窗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2 ns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Block</a:t>
                      </a:r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死时间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200 ns</a:t>
                      </a:r>
                      <a:endParaRPr lang="zh-CN" altLang="en-US" b="1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符合模式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u="none" baseline="0" dirty="0" err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KillAll</a:t>
                      </a:r>
                      <a:endParaRPr lang="zh-CN" altLang="en-US" b="1" u="none" baseline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系统构成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13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0295" y="3282950"/>
            <a:ext cx="3032128" cy="33237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40000" y="1807947"/>
            <a:ext cx="4136704" cy="34613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探测器结构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Module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包含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40×40×20mm</a:t>
            </a:r>
            <a:r>
              <a:rPr lang="en-US" altLang="zh-CN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LYSO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晶体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读出板采用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FFC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柔性线设计，仅将电阻网络放置前端，尽可能减少射线阻挡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Module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共集成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SiPM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阵列，实现双端读出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8" r="11609"/>
          <a:stretch>
            <a:fillRect/>
          </a:stretch>
        </p:blipFill>
        <p:spPr bwMode="auto">
          <a:xfrm>
            <a:off x="5643130" y="1574925"/>
            <a:ext cx="5039995" cy="1937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9" t="4758" r="3704" b="14577"/>
          <a:stretch>
            <a:fillRect/>
          </a:stretch>
        </p:blipFill>
        <p:spPr bwMode="auto">
          <a:xfrm rot="16200000">
            <a:off x="5498782" y="3460534"/>
            <a:ext cx="1918335" cy="287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系统构成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14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25" y="1583590"/>
            <a:ext cx="1687768" cy="215738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55" y="1667929"/>
            <a:ext cx="2386520" cy="18859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46" y="1905829"/>
            <a:ext cx="2386520" cy="188595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94255" y="3928079"/>
            <a:ext cx="3820545" cy="21670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数字信号采集电子学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单板处理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路能量信号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路时间信号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Module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两块→双端读出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计算能量、位置坐标、时间信息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62535" y="3928079"/>
            <a:ext cx="2893265" cy="21670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数字信号预处理电子学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汇总双端数据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双端符合逻辑判选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菊花链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以太网两种数据传输模式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36353" y="1667929"/>
            <a:ext cx="4015122" cy="175157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  <p:pic>
        <p:nvPicPr>
          <p:cNvPr id="6" name="图片"/>
          <p:cNvPicPr>
            <a:picLocks noChangeAspect="1"/>
          </p:cNvPicPr>
          <p:nvPr/>
        </p:nvPicPr>
        <p:blipFill>
          <a:blip r:embed="rId6" cstate="print"/>
          <a:srcRect l="5298" t="9882" r="10373" b="11782"/>
          <a:stretch>
            <a:fillRect/>
          </a:stretch>
        </p:blipFill>
        <p:spPr>
          <a:xfrm>
            <a:off x="7946470" y="3346020"/>
            <a:ext cx="3168984" cy="153186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  <p:sp>
        <p:nvSpPr>
          <p:cNvPr id="8" name="文本框 7"/>
          <p:cNvSpPr txBox="1"/>
          <p:nvPr/>
        </p:nvSpPr>
        <p:spPr>
          <a:xfrm>
            <a:off x="540000" y="1075051"/>
            <a:ext cx="789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数字电子学与激光同步时钟</a:t>
            </a:r>
          </a:p>
        </p:txBody>
      </p:sp>
      <p:sp>
        <p:nvSpPr>
          <p:cNvPr id="13" name="矩形 12"/>
          <p:cNvSpPr/>
          <p:nvPr/>
        </p:nvSpPr>
        <p:spPr>
          <a:xfrm>
            <a:off x="8084329" y="4931379"/>
            <a:ext cx="2893265" cy="13360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激光同步时钟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电信号扇出→激光分发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同步精度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&lt;1ps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系统构成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15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647702" y="1677430"/>
            <a:ext cx="4959347" cy="1751570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19152" y="1677430"/>
            <a:ext cx="4629148" cy="17515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en-US" altLang="zh-CN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DPU+</a:t>
            </a:r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光纤模式</a:t>
            </a:r>
            <a:endParaRPr lang="en-US" altLang="zh-CN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10Gbps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光纤、菊花链传输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适用于高计数率数据传输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主要工作在原始数据采集模式下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6413502" y="1677430"/>
            <a:ext cx="4959347" cy="1751570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578601" y="1677430"/>
            <a:ext cx="4629148" cy="17515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以太网模式</a:t>
            </a:r>
            <a:endParaRPr lang="en-US" altLang="zh-CN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千兆以太网，单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Module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独立传输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便于调试与实时监控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主要工作在系统监控与检测模式下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2600" y="5818718"/>
            <a:ext cx="11316918" cy="6426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分布式采集、激光同步、双模式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DAQ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共同构成了</a:t>
            </a:r>
            <a:r>
              <a:rPr lang="en-US" altLang="zh-CN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MonoPET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系统的高吞吐数据链路</a:t>
            </a:r>
            <a:endParaRPr lang="en-US" altLang="zh-CN" sz="2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3458345"/>
            <a:ext cx="2879725" cy="2254250"/>
          </a:xfrm>
          <a:prstGeom prst="rect">
            <a:avLst/>
          </a:prstGeom>
          <a:noFill/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641" y="3562647"/>
            <a:ext cx="4339810" cy="21499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t="31018" b="30000"/>
          <a:stretch>
            <a:fillRect/>
          </a:stretch>
        </p:blipFill>
        <p:spPr>
          <a:xfrm>
            <a:off x="8893175" y="4151177"/>
            <a:ext cx="2794000" cy="108914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40000" y="1075051"/>
            <a:ext cx="789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数据传输链路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系统校正与优化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16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90" y="3963307"/>
            <a:ext cx="3033784" cy="2423795"/>
          </a:xfrm>
          <a:prstGeom prst="rect">
            <a:avLst/>
          </a:prstGeom>
        </p:spPr>
      </p:pic>
      <p:sp>
        <p:nvSpPr>
          <p:cNvPr id="12" name="矩形: 圆角 11"/>
          <p:cNvSpPr/>
          <p:nvPr/>
        </p:nvSpPr>
        <p:spPr>
          <a:xfrm>
            <a:off x="396782" y="1150847"/>
            <a:ext cx="5224662" cy="5338642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61881" y="1233186"/>
            <a:ext cx="4876798" cy="17515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探测器增益一致性校正</a:t>
            </a:r>
            <a:endParaRPr lang="en-US" altLang="zh-CN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不同探测器模块和读出通道存在增益差异 </a:t>
            </a: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导致能谱峰位不一致，影响统一能量窗设置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双端都出需先保证上线端增益一致 </a:t>
            </a:r>
          </a:p>
        </p:txBody>
      </p:sp>
      <p:sp>
        <p:nvSpPr>
          <p:cNvPr id="15" name="矩形: 圆角 14"/>
          <p:cNvSpPr/>
          <p:nvPr/>
        </p:nvSpPr>
        <p:spPr>
          <a:xfrm>
            <a:off x="6045203" y="1150846"/>
            <a:ext cx="5505447" cy="5256303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210301" y="1233186"/>
            <a:ext cx="5016498" cy="21670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探测器噪声抑制</a:t>
            </a:r>
            <a:endParaRPr lang="en-US" altLang="zh-CN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主要校正对象：低能噪声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低能噪声易误判为有效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γ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事件</a:t>
            </a: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占用处理与传输空间 </a:t>
            </a: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降低信噪比与系统计数率上限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80" y="4035840"/>
            <a:ext cx="2879725" cy="22929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直接连接符 2"/>
          <p:cNvCxnSpPr/>
          <p:nvPr/>
        </p:nvCxnSpPr>
        <p:spPr>
          <a:xfrm flipH="1">
            <a:off x="7467855" y="5175205"/>
            <a:ext cx="2643187" cy="0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9649862" y="4895598"/>
            <a:ext cx="214535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理论计数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210301" y="3487208"/>
            <a:ext cx="5224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抑制方法：阈值设置 </a:t>
            </a:r>
            <a:r>
              <a:rPr lang="en-US" altLang="zh-CN" sz="18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8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接地优化</a:t>
            </a:r>
            <a:endParaRPr lang="zh-CN" altLang="en-US" sz="1800" b="0" dirty="0">
              <a:solidFill>
                <a:srgbClr val="002FA7"/>
              </a:solidFill>
              <a:latin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9066" y="3115252"/>
            <a:ext cx="52246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抑制方法：高压修正</a:t>
            </a:r>
            <a:r>
              <a:rPr lang="zh-CN" altLang="en-US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8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所有探测器</a:t>
            </a:r>
            <a:r>
              <a:rPr lang="en-US" altLang="zh-CN" sz="18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511keV</a:t>
            </a:r>
            <a:r>
              <a:rPr lang="zh-CN" altLang="en-US" sz="18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全能峰峰位对齐</a:t>
            </a:r>
          </a:p>
          <a:p>
            <a:pPr algn="ctr"/>
            <a:endParaRPr lang="zh-CN" altLang="en-US" sz="1800" b="0" dirty="0">
              <a:solidFill>
                <a:srgbClr val="002FA7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系统校正与优化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17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068" y="2493406"/>
            <a:ext cx="3779918" cy="289253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85" y="2397557"/>
            <a:ext cx="4077026" cy="3119888"/>
          </a:xfrm>
          <a:prstGeom prst="rect">
            <a:avLst/>
          </a:prstGeom>
        </p:spPr>
      </p:pic>
      <p:sp>
        <p:nvSpPr>
          <p:cNvPr id="40" name="矩形 39"/>
          <p:cNvSpPr/>
          <p:nvPr/>
        </p:nvSpPr>
        <p:spPr>
          <a:xfrm>
            <a:off x="7452409" y="5385135"/>
            <a:ext cx="4209257" cy="4996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系统优化后平均能量分辨率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~10%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063125" y="5385936"/>
            <a:ext cx="2991803" cy="4980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线性拟合优度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0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=0.99993</a:t>
            </a:r>
            <a:endParaRPr lang="zh-CN" altLang="en-US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04610" y="993723"/>
            <a:ext cx="10741024" cy="9612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能量线性校正：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能量线性校正确保探测器输出脉冲幅度与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γ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射线能量成严格正比，是后续系统能窗、效率刻度与定量计算准确可靠的前提</a:t>
            </a:r>
          </a:p>
        </p:txBody>
      </p:sp>
      <p:graphicFrame>
        <p:nvGraphicFramePr>
          <p:cNvPr id="43" name="表格 42"/>
          <p:cNvGraphicFramePr>
            <a:graphicFrameLocks noGrp="1"/>
          </p:cNvGraphicFramePr>
          <p:nvPr/>
        </p:nvGraphicFramePr>
        <p:xfrm>
          <a:off x="540000" y="2814658"/>
          <a:ext cx="2946400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放射源</a:t>
                      </a:r>
                    </a:p>
                  </a:txBody>
                  <a:tcPr anchor="ctr">
                    <a:solidFill>
                      <a:srgbClr val="002F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特征能峰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/keV</a:t>
                      </a:r>
                      <a:endParaRPr lang="zh-CN" altLang="en-US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002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30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241</a:t>
                      </a:r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Am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59.6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30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176</a:t>
                      </a:r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Lu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b="1" baseline="30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176</a:t>
                      </a:r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Lu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307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baseline="30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511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3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b="1" baseline="30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1274</a:t>
                      </a:r>
                      <a:endParaRPr lang="zh-CN" altLang="en-US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449060" y="2159733"/>
            <a:ext cx="8904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利用多能峰建立“道址</a:t>
            </a:r>
            <a:r>
              <a:rPr lang="en-US" altLang="zh-CN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能量”映射关系，验证系统在工作能区内满足近似线性响应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系统校正与优化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18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139" y="2671858"/>
            <a:ext cx="3875843" cy="323917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113487" y="5926308"/>
            <a:ext cx="5032147" cy="442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中空、外壁注药归一化模体，避免衰减影响</a:t>
            </a:r>
          </a:p>
        </p:txBody>
      </p:sp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>
            <a:off x="575242" y="2714562"/>
            <a:ext cx="2170430" cy="68707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Consolas" panose="020B0609020204030204" charset="0"/>
                <a:ea typeface="黑体" panose="02010609060101010101" pitchFamily="49" charset="-122"/>
                <a:cs typeface="Consolas" panose="020B0609020204030204" charset="0"/>
              </a:rPr>
              <a:t>遍历连续</a:t>
            </a:r>
            <a:r>
              <a:rPr lang="en-US" altLang="zh-CN" dirty="0">
                <a:solidFill>
                  <a:schemeClr val="tx1"/>
                </a:solidFill>
                <a:latin typeface="Consolas" panose="020B0609020204030204" charset="0"/>
                <a:ea typeface="黑体" panose="02010609060101010101" pitchFamily="49" charset="-122"/>
                <a:cs typeface="Consolas" panose="020B0609020204030204" charset="0"/>
              </a:rPr>
              <a:t>LOR</a:t>
            </a:r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575242" y="3730401"/>
            <a:ext cx="2169795" cy="68770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  <a:latin typeface="Consolas" panose="020B0609020204030204" charset="0"/>
                <a:ea typeface="黑体" panose="02010609060101010101" pitchFamily="49" charset="-122"/>
              </a:rPr>
              <a:t>沿路径计算权重和</a:t>
            </a:r>
            <a:endParaRPr lang="en-US" altLang="zh-CN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>
            <p:custDataLst>
              <p:tags r:id="rId3"/>
            </p:custDataLst>
          </p:nvPr>
        </p:nvSpPr>
        <p:spPr>
          <a:xfrm>
            <a:off x="574607" y="5684090"/>
            <a:ext cx="2170430" cy="60409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SzTx/>
              <a:buFontTx/>
            </a:pPr>
            <a:r>
              <a:rPr lang="zh-CN" altLang="en-US" dirty="0">
                <a:solidFill>
                  <a:schemeClr val="tx1"/>
                </a:solidFill>
                <a:latin typeface="Consolas" panose="020B0609020204030204" charset="0"/>
                <a:ea typeface="黑体" panose="02010609060101010101" pitchFamily="49" charset="-122"/>
                <a:cs typeface="Consolas" panose="020B0609020204030204" charset="0"/>
              </a:rPr>
              <a:t>灵敏度矩阵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574607" y="4711181"/>
            <a:ext cx="2170430" cy="68770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SzTx/>
              <a:buFontTx/>
            </a:pPr>
            <a:r>
              <a:rPr lang="zh-CN" altLang="en-US" dirty="0">
                <a:solidFill>
                  <a:schemeClr val="tx1"/>
                </a:solidFill>
                <a:latin typeface="Consolas" panose="020B0609020204030204" charset="0"/>
                <a:ea typeface="黑体" panose="02010609060101010101" pitchFamily="49" charset="-122"/>
                <a:cs typeface="Consolas" panose="020B0609020204030204" charset="0"/>
              </a:rPr>
              <a:t>以1/权重和的值进行反投影</a:t>
            </a:r>
          </a:p>
        </p:txBody>
      </p:sp>
      <p:cxnSp>
        <p:nvCxnSpPr>
          <p:cNvPr id="17" name="直接箭头连接符 16"/>
          <p:cNvCxnSpPr>
            <a:stCxn id="13" idx="2"/>
            <a:endCxn id="14" idx="0"/>
          </p:cNvCxnSpPr>
          <p:nvPr/>
        </p:nvCxnSpPr>
        <p:spPr>
          <a:xfrm flipH="1">
            <a:off x="1660140" y="3401632"/>
            <a:ext cx="317" cy="328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>
            <a:stCxn id="14" idx="2"/>
            <a:endCxn id="16" idx="0"/>
          </p:cNvCxnSpPr>
          <p:nvPr/>
        </p:nvCxnSpPr>
        <p:spPr>
          <a:xfrm flipH="1">
            <a:off x="1659822" y="4418106"/>
            <a:ext cx="318" cy="293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6" idx="2"/>
            <a:endCxn id="15" idx="0"/>
          </p:cNvCxnSpPr>
          <p:nvPr/>
        </p:nvCxnSpPr>
        <p:spPr>
          <a:xfrm>
            <a:off x="1659822" y="5398886"/>
            <a:ext cx="0" cy="285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3648" y="2644299"/>
            <a:ext cx="449024" cy="315825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7720" y="2651919"/>
            <a:ext cx="434861" cy="315825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3138114" y="5760115"/>
            <a:ext cx="2427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连续晶体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PET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棒源归一化前后结果</a:t>
            </a:r>
          </a:p>
        </p:txBody>
      </p:sp>
      <p:sp>
        <p:nvSpPr>
          <p:cNvPr id="3" name="矩形 2"/>
          <p:cNvSpPr/>
          <p:nvPr/>
        </p:nvSpPr>
        <p:spPr>
          <a:xfrm>
            <a:off x="404610" y="993723"/>
            <a:ext cx="10741024" cy="4996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2FA7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归一化校正</a:t>
            </a:r>
            <a:endParaRPr lang="zh-CN" altLang="en-US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6" t="21788" r="17866" b="25765"/>
          <a:stretch>
            <a:fillRect/>
          </a:stretch>
        </p:blipFill>
        <p:spPr bwMode="auto">
          <a:xfrm>
            <a:off x="9622699" y="3255815"/>
            <a:ext cx="2316727" cy="2235501"/>
          </a:xfrm>
          <a:prstGeom prst="rect">
            <a:avLst/>
          </a:prstGeom>
          <a:ln>
            <a:noFill/>
          </a:ln>
        </p:spPr>
      </p:pic>
      <p:sp>
        <p:nvSpPr>
          <p:cNvPr id="25" name="文本框 24"/>
          <p:cNvSpPr txBox="1"/>
          <p:nvPr/>
        </p:nvSpPr>
        <p:spPr>
          <a:xfrm>
            <a:off x="413432" y="1632439"/>
            <a:ext cx="8904490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连续晶体</a:t>
            </a:r>
            <a:r>
              <a:rPr lang="en-US" altLang="zh-CN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PET</a:t>
            </a:r>
            <a:r>
              <a:rPr lang="zh-CN" altLang="en-US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en-US" altLang="zh-CN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LOR</a:t>
            </a:r>
            <a:r>
              <a:rPr lang="zh-CN" altLang="en-US" sz="1800" dirty="0">
                <a:solidFill>
                  <a:srgbClr val="1414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连续，为不损失精度实现连续归一化</a:t>
            </a:r>
            <a:endParaRPr lang="en-US" altLang="zh-CN" sz="1800" dirty="0">
              <a:solidFill>
                <a:srgbClr val="14141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归一化体现在灵敏度矩阵中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报告提纲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689999" y="1278121"/>
            <a:ext cx="3909070" cy="593165"/>
            <a:chOff x="1689999" y="1429683"/>
            <a:chExt cx="3909070" cy="593165"/>
          </a:xfrm>
        </p:grpSpPr>
        <p:sp>
          <p:nvSpPr>
            <p:cNvPr id="8" name="矩形 7"/>
            <p:cNvSpPr/>
            <p:nvPr/>
          </p:nvSpPr>
          <p:spPr>
            <a:xfrm>
              <a:off x="1689999" y="1429683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723337" y="1429683"/>
              <a:ext cx="639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01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520982" y="1438073"/>
              <a:ext cx="307808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/>
              <a:r>
                <a:rPr lang="zh-CN" altLang="en-US" sz="3200" b="1" dirty="0">
                  <a:solidFill>
                    <a:srgbClr val="002E9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研究背景与意义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689999" y="2972949"/>
            <a:ext cx="4671463" cy="583565"/>
            <a:chOff x="1689999" y="3173663"/>
            <a:chExt cx="4671463" cy="583565"/>
          </a:xfrm>
        </p:grpSpPr>
        <p:sp>
          <p:nvSpPr>
            <p:cNvPr id="14" name="矩形 13"/>
            <p:cNvSpPr/>
            <p:nvPr/>
          </p:nvSpPr>
          <p:spPr>
            <a:xfrm>
              <a:off x="1689999" y="3173663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723337" y="3173663"/>
              <a:ext cx="6394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02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2520982" y="3173663"/>
              <a:ext cx="3840480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/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连续晶体探测器研究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689999" y="4659387"/>
            <a:ext cx="7459748" cy="583565"/>
            <a:chOff x="1689999" y="4667001"/>
            <a:chExt cx="7459748" cy="583565"/>
          </a:xfrm>
        </p:grpSpPr>
        <p:sp>
          <p:nvSpPr>
            <p:cNvPr id="3" name="矩形 2"/>
            <p:cNvSpPr/>
            <p:nvPr/>
          </p:nvSpPr>
          <p:spPr>
            <a:xfrm>
              <a:off x="1689999" y="4667001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723337" y="4667001"/>
              <a:ext cx="6394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03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520982" y="4667001"/>
              <a:ext cx="6628765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/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基于连续晶体探测器的</a:t>
              </a:r>
              <a:r>
                <a:rPr lang="en-US" altLang="zh-CN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PET</a:t>
              </a:r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系统研究</a:t>
              </a:r>
            </a:p>
          </p:txBody>
        </p:sp>
      </p:grp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200" dirty="0">
                <a:cs typeface="Times New Roman" panose="02020603050405020304" pitchFamily="18" charset="0"/>
              </a:rPr>
              <a:t>系统性能测试 </a:t>
            </a:r>
            <a:endParaRPr lang="zh-CN" altLang="en-US" sz="3200" dirty="0"/>
          </a:p>
        </p:txBody>
      </p:sp>
      <p:sp>
        <p:nvSpPr>
          <p:cNvPr id="18" name="矩形 17"/>
          <p:cNvSpPr/>
          <p:nvPr/>
        </p:nvSpPr>
        <p:spPr>
          <a:xfrm>
            <a:off x="3987286" y="1034470"/>
            <a:ext cx="3693534" cy="523220"/>
          </a:xfrm>
          <a:prstGeom prst="rect">
            <a:avLst/>
          </a:prstGeom>
          <a:noFill/>
          <a:ln w="25400" cap="flat" cmpd="sng" algn="ctr">
            <a:noFill/>
            <a:prstDash val="sysDash"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系统灵敏度</a:t>
            </a:r>
          </a:p>
        </p:txBody>
      </p:sp>
      <p:sp>
        <p:nvSpPr>
          <p:cNvPr id="21" name="文本框 8"/>
          <p:cNvSpPr txBox="1"/>
          <p:nvPr/>
        </p:nvSpPr>
        <p:spPr>
          <a:xfrm>
            <a:off x="429207" y="1494618"/>
            <a:ext cx="11513975" cy="1866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zh-CN" sz="2000" b="1" kern="100" dirty="0">
                <a:effectLst/>
                <a:latin typeface="微软雅黑" panose="020B0503020204020204" pitchFamily="34" charset="-122"/>
                <a:cs typeface="Times New Roman" panose="02020603050405020304" pitchFamily="18" charset="0"/>
              </a:rPr>
              <a:t>测试</a:t>
            </a:r>
            <a:r>
              <a:rPr lang="zh-CN" altLang="en-US" sz="2000" b="1" kern="100" dirty="0">
                <a:latin typeface="微软雅黑" panose="020B0503020204020204" pitchFamily="34" charset="-122"/>
                <a:cs typeface="Times New Roman" panose="02020603050405020304" pitchFamily="18" charset="0"/>
              </a:rPr>
              <a:t>意义</a:t>
            </a:r>
            <a:r>
              <a:rPr lang="zh-CN" altLang="en-US" sz="2000" b="1" kern="100" dirty="0">
                <a:effectLst/>
                <a:latin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2000" kern="100" dirty="0">
                <a:latin typeface="微软雅黑" panose="020B0503020204020204" pitchFamily="34" charset="-122"/>
              </a:rPr>
              <a:t>灵敏度表征探测器探测正电子湮灭射线的能力，对于医学成像应用来说，系统的高灵敏度能够减少用药剂量，提升图像质量，实时对成像药物流动情况进行观测</a:t>
            </a:r>
            <a:endParaRPr lang="en-US" altLang="zh-CN" sz="2000" kern="100" dirty="0">
              <a:latin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000" b="1" kern="100" dirty="0">
                <a:effectLst/>
                <a:latin typeface="微软雅黑" panose="020B0503020204020204" pitchFamily="34" charset="-122"/>
                <a:cs typeface="Times New Roman" panose="02020603050405020304" pitchFamily="18" charset="0"/>
              </a:rPr>
              <a:t>测试条件：</a:t>
            </a:r>
            <a:r>
              <a:rPr lang="zh-CN" altLang="en-US" sz="2000" kern="100" dirty="0">
                <a:latin typeface="微软雅黑" panose="020B0503020204020204" pitchFamily="34" charset="-122"/>
              </a:rPr>
              <a:t>点源位于切向视场的中心，从探测器环的一端向另一端步进式移动</a:t>
            </a:r>
            <a:endParaRPr lang="en-US" altLang="zh-CN" sz="2000" kern="100" dirty="0">
              <a:latin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1" kern="100" dirty="0">
                <a:latin typeface="微软雅黑" panose="020B0503020204020204" pitchFamily="34" charset="-122"/>
                <a:cs typeface="Times New Roman" panose="02020603050405020304" pitchFamily="18" charset="0"/>
              </a:rPr>
              <a:t>测试方法</a:t>
            </a:r>
            <a:r>
              <a:rPr lang="zh-CN" altLang="zh-CN" sz="2000" b="1" kern="100" dirty="0">
                <a:latin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2000" kern="100" dirty="0">
                <a:latin typeface="微软雅黑" panose="020B0503020204020204" pitchFamily="34" charset="-122"/>
                <a:cs typeface="Times New Roman" panose="02020603050405020304" pitchFamily="18" charset="0"/>
              </a:rPr>
              <a:t>统计</a:t>
            </a:r>
            <a:r>
              <a:rPr lang="zh-CN" altLang="en-US" sz="2000" dirty="0">
                <a:latin typeface="微软雅黑" panose="020B0503020204020204" pitchFamily="34" charset="-122"/>
                <a:cs typeface="Times New Roman" panose="02020603050405020304" pitchFamily="18" charset="0"/>
              </a:rPr>
              <a:t>每个步进位置统计符合计数率，除以放射源活度</a:t>
            </a:r>
            <a:endParaRPr lang="en-US" altLang="zh-CN" sz="2400" b="1" kern="100" dirty="0">
              <a:effectLst/>
              <a:latin typeface="微软雅黑" panose="020B0503020204020204" pitchFamily="34" charset="-122"/>
            </a:endParaRPr>
          </a:p>
        </p:txBody>
      </p:sp>
      <p:graphicFrame>
        <p:nvGraphicFramePr>
          <p:cNvPr id="24" name="表格 23"/>
          <p:cNvGraphicFramePr>
            <a:graphicFrameLocks noGrp="1"/>
          </p:cNvGraphicFramePr>
          <p:nvPr/>
        </p:nvGraphicFramePr>
        <p:xfrm>
          <a:off x="5797800" y="4355665"/>
          <a:ext cx="452129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0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Energy</a:t>
                      </a:r>
                      <a:r>
                        <a:rPr lang="zh-CN" altLang="en-US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Window</a:t>
                      </a:r>
                      <a:endParaRPr lang="zh-CN" altLang="zh-CN" sz="1800" kern="1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Peak Sensitivity</a:t>
                      </a:r>
                      <a:endParaRPr lang="zh-CN" altLang="zh-CN" sz="1800" kern="1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361-661 keV</a:t>
                      </a:r>
                      <a:endParaRPr lang="zh-CN" altLang="zh-CN" sz="1800" kern="1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16.2%</a:t>
                      </a:r>
                      <a:endParaRPr lang="zh-CN" altLang="zh-CN" sz="1800" kern="1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250-750 keV</a:t>
                      </a:r>
                      <a:endParaRPr lang="zh-CN" altLang="zh-CN" sz="1800" kern="1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800" kern="1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20.8%</a:t>
                      </a:r>
                      <a:endParaRPr lang="zh-CN" altLang="zh-CN" sz="1800" kern="1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7" name="文本框 26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12" y="3658174"/>
            <a:ext cx="2879725" cy="239014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19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200" dirty="0">
                <a:cs typeface="Times New Roman" panose="02020603050405020304" pitchFamily="18" charset="0"/>
              </a:rPr>
              <a:t>系统性能测试 </a:t>
            </a:r>
            <a:endParaRPr lang="zh-CN" altLang="en-US" sz="3200" dirty="0"/>
          </a:p>
        </p:txBody>
      </p:sp>
      <p:sp>
        <p:nvSpPr>
          <p:cNvPr id="27" name="文本框 26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49233" y="1055875"/>
            <a:ext cx="3693534" cy="523220"/>
          </a:xfrm>
          <a:prstGeom prst="rect">
            <a:avLst/>
          </a:prstGeom>
          <a:noFill/>
          <a:ln w="25400" cap="flat" cmpd="sng" algn="ctr">
            <a:noFill/>
            <a:prstDash val="sysDash"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Derenzo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模体成像</a:t>
            </a:r>
          </a:p>
        </p:txBody>
      </p:sp>
      <p:sp>
        <p:nvSpPr>
          <p:cNvPr id="9" name="矩形 8"/>
          <p:cNvSpPr/>
          <p:nvPr/>
        </p:nvSpPr>
        <p:spPr>
          <a:xfrm>
            <a:off x="342336" y="1655134"/>
            <a:ext cx="3526638" cy="29980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测试意义</a:t>
            </a:r>
            <a:endParaRPr lang="en-US" altLang="zh-CN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点源测试难以反应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PET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对复杂结构的成像能力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Derenzo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模体可直观评估系统对多尺度细结构的分辨能力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已成为临床前动物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PET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空间分辨性能验证的常用方法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549" y="2224510"/>
            <a:ext cx="3681984" cy="204063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4350549" y="1655134"/>
            <a:ext cx="3526638" cy="4996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en-US" altLang="zh-CN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Derenzo</a:t>
            </a:r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模体</a:t>
            </a:r>
            <a:endParaRPr lang="en-US" altLang="zh-CN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49233" y="4395184"/>
            <a:ext cx="4032250" cy="170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模体：聚乙烯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Derenzo30</a:t>
            </a: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药物：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200μCi 18F-FDG</a:t>
            </a: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采集总计数：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~1×109</a:t>
            </a: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时间窗：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361-661keV 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4ns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8514108" y="2168012"/>
            <a:ext cx="3403337" cy="2153631"/>
            <a:chOff x="8544665" y="3867615"/>
            <a:chExt cx="3403337" cy="2153631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rcRect t="11980" r="7738" b="5544"/>
            <a:stretch>
              <a:fillRect/>
            </a:stretch>
          </p:blipFill>
          <p:spPr>
            <a:xfrm rot="4780787" flipH="1">
              <a:off x="9265210" y="3960897"/>
              <a:ext cx="2153631" cy="1967067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/>
          </p:nvSpPr>
          <p:spPr>
            <a:xfrm>
              <a:off x="10421821" y="4051558"/>
              <a:ext cx="11884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1.35 mm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0759598" y="4860523"/>
              <a:ext cx="11884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1.7 mm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0040329" y="5571679"/>
              <a:ext cx="11884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2.0 mm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8851925" y="5373750"/>
              <a:ext cx="11884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2.4 mm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544665" y="4704692"/>
              <a:ext cx="11884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0.75 mm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9260504" y="4051558"/>
              <a:ext cx="11884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1.0 mm</a:t>
              </a:r>
            </a:p>
          </p:txBody>
        </p:sp>
      </p:grpSp>
      <p:sp>
        <p:nvSpPr>
          <p:cNvPr id="22" name="矩形 21"/>
          <p:cNvSpPr/>
          <p:nvPr/>
        </p:nvSpPr>
        <p:spPr>
          <a:xfrm>
            <a:off x="8323028" y="1711126"/>
            <a:ext cx="3526638" cy="4996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>
              <a:lnSpc>
                <a:spcPct val="150000"/>
              </a:lnSpc>
              <a:buClr>
                <a:srgbClr val="C00000"/>
              </a:buClr>
            </a:pPr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成像结果</a:t>
            </a:r>
            <a:endParaRPr lang="en-US" altLang="zh-CN" sz="2000" b="1" dirty="0">
              <a:solidFill>
                <a:srgbClr val="002FA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514108" y="4329509"/>
            <a:ext cx="3576292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可近似分开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1.35 mm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热源棒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21</a:t>
            </a:r>
          </a:p>
        </p:txBody>
      </p:sp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cs typeface="Times New Roman" panose="02020603050405020304" pitchFamily="18" charset="0"/>
              </a:rPr>
              <a:t>系统性能测试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22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rcRect l="20871" t="23977" r="7916" b="5888"/>
          <a:stretch>
            <a:fillRect/>
          </a:stretch>
        </p:blipFill>
        <p:spPr>
          <a:xfrm>
            <a:off x="6717989" y="1828049"/>
            <a:ext cx="2027853" cy="199053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rcRect l="19105" t="20687" r="9682" b="8223"/>
          <a:stretch>
            <a:fillRect/>
          </a:stretch>
        </p:blipFill>
        <p:spPr>
          <a:xfrm>
            <a:off x="8901497" y="1828049"/>
            <a:ext cx="2027853" cy="199053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rcRect l="23238" t="25179" r="5311" b="4685"/>
          <a:stretch>
            <a:fillRect/>
          </a:stretch>
        </p:blipFill>
        <p:spPr>
          <a:xfrm>
            <a:off x="4553142" y="1828049"/>
            <a:ext cx="2027853" cy="1990531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4249233" y="1055875"/>
            <a:ext cx="3693534" cy="523220"/>
          </a:xfrm>
          <a:prstGeom prst="rect">
            <a:avLst/>
          </a:prstGeom>
          <a:noFill/>
          <a:ln w="25400" cap="flat" cmpd="sng" algn="ctr">
            <a:noFill/>
            <a:prstDash val="sysDash"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重建图像质量</a:t>
            </a:r>
            <a:r>
              <a:rPr lang="zh-CN" altLang="en-US" sz="28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sz="28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IQ</a:t>
            </a:r>
            <a:r>
              <a:rPr lang="zh-CN" altLang="en-US" sz="28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128582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123" y="3871715"/>
            <a:ext cx="3448531" cy="258639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653031" y="4194508"/>
            <a:ext cx="2005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对比度恢复系数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7213779" y="4260759"/>
          <a:ext cx="4918229" cy="1105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7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5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3990">
                <a:tc>
                  <a:txBody>
                    <a:bodyPr/>
                    <a:lstStyle/>
                    <a:p>
                      <a:pPr algn="ctr"/>
                      <a:endParaRPr lang="zh-CN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SOR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平均值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SOR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标准差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SOR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百分标准偏差（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水区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</a:t>
                      </a:r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0.034</a:t>
                      </a:r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15.69</a:t>
                      </a:r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空气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</a:t>
                      </a:r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0.014</a:t>
                      </a:r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13.80</a:t>
                      </a:r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8710575" y="3898362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校正精确度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769888" y="5341228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均匀性</a:t>
            </a:r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7585203" y="5621956"/>
          <a:ext cx="4198171" cy="734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9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8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9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灰度平均值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标准差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百分标准偏差（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3.35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0.33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9.82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" name="图片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1299" y="1483443"/>
            <a:ext cx="3263756" cy="4829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23</a:t>
            </a:r>
          </a:p>
        </p:txBody>
      </p:sp>
      <p:sp>
        <p:nvSpPr>
          <p:cNvPr id="132" name="文本框 131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3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255905" y="85644"/>
            <a:ext cx="10515600" cy="723936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cs typeface="Times New Roman" panose="02020603050405020304" pitchFamily="18" charset="0"/>
              </a:rPr>
              <a:t> </a:t>
            </a:r>
            <a:r>
              <a:rPr lang="zh-CN" altLang="en-US" sz="3600" dirty="0">
                <a:cs typeface="Times New Roman" panose="02020603050405020304" pitchFamily="18" charset="0"/>
              </a:rPr>
              <a:t>未来展望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665948" y="2224824"/>
            <a:ext cx="11114172" cy="133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进一步优化探测器标定精度，提升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PET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系统空间分辨率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进行几何校正、衰减校正、散射校正等提高成像结果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开展动物动态成像实验、短半衰期核素成像实验，发挥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PET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系统高灵敏度优势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24</a:t>
            </a:r>
          </a:p>
        </p:txBody>
      </p:sp>
      <p:sp>
        <p:nvSpPr>
          <p:cNvPr id="5" name="标题 1"/>
          <p:cNvSpPr txBox="1"/>
          <p:nvPr/>
        </p:nvSpPr>
        <p:spPr>
          <a:xfrm>
            <a:off x="2385566" y="2407926"/>
            <a:ext cx="7672835" cy="21643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4800" dirty="0"/>
              <a:t>请各位老师批评指正！</a:t>
            </a:r>
            <a:br>
              <a:rPr lang="en-US" altLang="zh-CN" sz="4800" dirty="0"/>
            </a:br>
            <a:br>
              <a:rPr lang="en-US" altLang="zh-CN" sz="4800" dirty="0"/>
            </a:br>
            <a:r>
              <a:rPr lang="zh-CN" altLang="en-US" sz="4800" dirty="0"/>
              <a:t>谢  谢！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2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sym typeface="+mn-ea"/>
              </a:rPr>
              <a:t>PET</a:t>
            </a:r>
            <a:r>
              <a:rPr lang="zh-CN" altLang="en-US" sz="3200" dirty="0">
                <a:sym typeface="+mn-ea"/>
              </a:rPr>
              <a:t>背景及意义</a:t>
            </a:r>
            <a:endParaRPr lang="zh-CN" altLang="en-US" sz="3200" dirty="0"/>
          </a:p>
        </p:txBody>
      </p:sp>
      <p:sp>
        <p:nvSpPr>
          <p:cNvPr id="3" name="文本框 2"/>
          <p:cNvSpPr txBox="1"/>
          <p:nvPr/>
        </p:nvSpPr>
        <p:spPr>
          <a:xfrm>
            <a:off x="275710" y="2858440"/>
            <a:ext cx="5748572" cy="2805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用于观察组织与器官的代谢、受体和功能活动</a:t>
            </a: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常与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CT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或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MRI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结合，用于临床诊断与疗效评估</a:t>
            </a: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PET最擅长回答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“这个病灶活不活跃？”</a:t>
            </a:r>
            <a:endParaRPr lang="zh-CN" altLang="en-US" sz="2000" u="sng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2000" u="sng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19360"/>
            <a:ext cx="5694784" cy="3986349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 flipV="1">
            <a:off x="506029" y="2242458"/>
            <a:ext cx="2747486" cy="2031"/>
          </a:xfrm>
          <a:prstGeom prst="line">
            <a:avLst/>
          </a:prstGeom>
          <a:noFill/>
          <a:ln w="28575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16628" y="1052291"/>
            <a:ext cx="6139542" cy="580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PET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ositron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E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mission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T</a:t>
            </a: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omography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16628" y="1597877"/>
            <a:ext cx="3050472" cy="580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正电子发射断层成像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en-US" altLang="zh-CN" sz="3200" dirty="0"/>
              <a:t>PET</a:t>
            </a:r>
            <a:r>
              <a:rPr lang="zh-CN" altLang="en-US" sz="3200" dirty="0"/>
              <a:t>背景及意义</a:t>
            </a:r>
          </a:p>
        </p:txBody>
      </p:sp>
      <p:sp>
        <p:nvSpPr>
          <p:cNvPr id="8" name="Text 7"/>
          <p:cNvSpPr/>
          <p:nvPr/>
        </p:nvSpPr>
        <p:spPr>
          <a:xfrm>
            <a:off x="769260" y="1382031"/>
            <a:ext cx="2377440" cy="491785"/>
          </a:xfrm>
          <a:prstGeom prst="roundRect">
            <a:avLst/>
          </a:prstGeom>
          <a:solidFill>
            <a:srgbClr val="002FA7"/>
          </a:solidFill>
          <a:ln w="19050">
            <a:solidFill>
              <a:srgbClr val="002FA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临床人体</a:t>
            </a:r>
            <a:r>
              <a:rPr lang="en-US" altLang="zh-CN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PET</a:t>
            </a:r>
            <a:endParaRPr lang="en-US" sz="2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12320" y="4993559"/>
            <a:ext cx="3410805" cy="1280160"/>
          </a:xfrm>
          <a:prstGeom prst="rect">
            <a:avLst/>
          </a:prstGeom>
          <a:noFill/>
        </p:spPr>
        <p:txBody>
          <a:bodyPr wrap="square" lIns="127" tIns="127" rIns="127" bIns="127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用于肿瘤分期、疗效评估，以及神经系统疾病和心血管疾病的功能研究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18"/>
          <a:stretch>
            <a:fillRect/>
          </a:stretch>
        </p:blipFill>
        <p:spPr>
          <a:xfrm>
            <a:off x="321030" y="2241464"/>
            <a:ext cx="3402095" cy="181478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>
            <a:off x="3933372" y="1324793"/>
            <a:ext cx="0" cy="5000171"/>
          </a:xfrm>
          <a:prstGeom prst="line">
            <a:avLst/>
          </a:prstGeom>
          <a:ln w="28575">
            <a:solidFill>
              <a:srgbClr val="002F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834" y="2051644"/>
            <a:ext cx="3284081" cy="2317156"/>
          </a:xfrm>
          <a:prstGeom prst="rect">
            <a:avLst/>
          </a:prstGeom>
        </p:spPr>
      </p:pic>
      <p:sp>
        <p:nvSpPr>
          <p:cNvPr id="32" name="Text 8"/>
          <p:cNvSpPr/>
          <p:nvPr/>
        </p:nvSpPr>
        <p:spPr>
          <a:xfrm>
            <a:off x="4420327" y="4987555"/>
            <a:ext cx="3410805" cy="1280160"/>
          </a:xfrm>
          <a:prstGeom prst="rect">
            <a:avLst/>
          </a:prstGeom>
          <a:noFill/>
        </p:spPr>
        <p:txBody>
          <a:bodyPr wrap="square" lIns="127" tIns="127" rIns="127" bIns="127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面向脑、乳腺、前列腺、心脏等器官，实现更高灵敏度与更精细的局部诊断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344" y="2010253"/>
            <a:ext cx="2886482" cy="2353589"/>
          </a:xfrm>
          <a:prstGeom prst="rect">
            <a:avLst/>
          </a:prstGeom>
        </p:spPr>
      </p:pic>
      <p:sp>
        <p:nvSpPr>
          <p:cNvPr id="33" name="Text 8"/>
          <p:cNvSpPr/>
          <p:nvPr/>
        </p:nvSpPr>
        <p:spPr>
          <a:xfrm>
            <a:off x="8528617" y="4984561"/>
            <a:ext cx="3410805" cy="1280160"/>
          </a:xfrm>
          <a:prstGeom prst="rect">
            <a:avLst/>
          </a:prstGeom>
          <a:noFill/>
        </p:spPr>
        <p:txBody>
          <a:bodyPr wrap="square" lIns="127" tIns="127" rIns="127" bIns="127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主要用于新药研发、放射性示踪剂评价、疾病模型研究及动物实验验证</a:t>
            </a:r>
          </a:p>
        </p:txBody>
      </p:sp>
      <p:cxnSp>
        <p:nvCxnSpPr>
          <p:cNvPr id="40" name="直接连接符 39"/>
          <p:cNvCxnSpPr/>
          <p:nvPr/>
        </p:nvCxnSpPr>
        <p:spPr>
          <a:xfrm>
            <a:off x="8258629" y="1324793"/>
            <a:ext cx="0" cy="5000171"/>
          </a:xfrm>
          <a:prstGeom prst="line">
            <a:avLst/>
          </a:prstGeom>
          <a:ln w="28575">
            <a:solidFill>
              <a:srgbClr val="002F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336796" y="4550277"/>
            <a:ext cx="3308364" cy="291519"/>
            <a:chOff x="321030" y="4509333"/>
            <a:chExt cx="3308364" cy="291519"/>
          </a:xfrm>
        </p:grpSpPr>
        <p:grpSp>
          <p:nvGrpSpPr>
            <p:cNvPr id="16" name="组合 15"/>
            <p:cNvGrpSpPr/>
            <p:nvPr/>
          </p:nvGrpSpPr>
          <p:grpSpPr>
            <a:xfrm>
              <a:off x="1810768" y="4509333"/>
              <a:ext cx="290021" cy="291519"/>
              <a:chOff x="1708151" y="4444854"/>
              <a:chExt cx="290021" cy="291519"/>
            </a:xfrm>
            <a:solidFill>
              <a:srgbClr val="002FA7"/>
            </a:solidFill>
          </p:grpSpPr>
          <p:sp>
            <p:nvSpPr>
              <p:cNvPr id="14" name="椭圆 14"/>
              <p:cNvSpPr/>
              <p:nvPr/>
            </p:nvSpPr>
            <p:spPr>
              <a:xfrm rot="16200000">
                <a:off x="1771620" y="4509820"/>
                <a:ext cx="163084" cy="290021"/>
              </a:xfrm>
              <a:custGeom>
                <a:avLst/>
                <a:gdLst>
                  <a:gd name="T0" fmla="*/ 5482 w 5667"/>
                  <a:gd name="T1" fmla="*/ 363 h 7402"/>
                  <a:gd name="T2" fmla="*/ 4635 w 5667"/>
                  <a:gd name="T3" fmla="*/ 185 h 7402"/>
                  <a:gd name="T4" fmla="*/ 570 w 5667"/>
                  <a:gd name="T5" fmla="*/ 2838 h 7402"/>
                  <a:gd name="T6" fmla="*/ 0 w 5667"/>
                  <a:gd name="T7" fmla="*/ 3744 h 7402"/>
                  <a:gd name="T8" fmla="*/ 570 w 5667"/>
                  <a:gd name="T9" fmla="*/ 4649 h 7402"/>
                  <a:gd name="T10" fmla="*/ 4635 w 5667"/>
                  <a:gd name="T11" fmla="*/ 7303 h 7402"/>
                  <a:gd name="T12" fmla="*/ 4969 w 5667"/>
                  <a:gd name="T13" fmla="*/ 7402 h 7402"/>
                  <a:gd name="T14" fmla="*/ 5482 w 5667"/>
                  <a:gd name="T15" fmla="*/ 7125 h 7402"/>
                  <a:gd name="T16" fmla="*/ 5304 w 5667"/>
                  <a:gd name="T17" fmla="*/ 6278 h 7402"/>
                  <a:gd name="T18" fmla="*/ 1421 w 5667"/>
                  <a:gd name="T19" fmla="*/ 3744 h 7402"/>
                  <a:gd name="T20" fmla="*/ 5304 w 5667"/>
                  <a:gd name="T21" fmla="*/ 1210 h 7402"/>
                  <a:gd name="T22" fmla="*/ 5482 w 5667"/>
                  <a:gd name="T23" fmla="*/ 363 h 7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67" h="7402">
                    <a:moveTo>
                      <a:pt x="5482" y="363"/>
                    </a:moveTo>
                    <a:cubicBezTo>
                      <a:pt x="5297" y="80"/>
                      <a:pt x="4918" y="0"/>
                      <a:pt x="4635" y="185"/>
                    </a:cubicBezTo>
                    <a:lnTo>
                      <a:pt x="570" y="2838"/>
                    </a:lnTo>
                    <a:cubicBezTo>
                      <a:pt x="207" y="3051"/>
                      <a:pt x="0" y="3381"/>
                      <a:pt x="0" y="3744"/>
                    </a:cubicBezTo>
                    <a:cubicBezTo>
                      <a:pt x="0" y="4107"/>
                      <a:pt x="207" y="4436"/>
                      <a:pt x="570" y="4649"/>
                    </a:cubicBezTo>
                    <a:lnTo>
                      <a:pt x="4635" y="7303"/>
                    </a:lnTo>
                    <a:cubicBezTo>
                      <a:pt x="4738" y="7370"/>
                      <a:pt x="4854" y="7402"/>
                      <a:pt x="4969" y="7402"/>
                    </a:cubicBezTo>
                    <a:cubicBezTo>
                      <a:pt x="5169" y="7402"/>
                      <a:pt x="5365" y="7305"/>
                      <a:pt x="5482" y="7125"/>
                    </a:cubicBezTo>
                    <a:cubicBezTo>
                      <a:pt x="5667" y="6842"/>
                      <a:pt x="5587" y="6463"/>
                      <a:pt x="5304" y="6278"/>
                    </a:cubicBezTo>
                    <a:lnTo>
                      <a:pt x="1421" y="3744"/>
                    </a:lnTo>
                    <a:lnTo>
                      <a:pt x="5304" y="1210"/>
                    </a:lnTo>
                    <a:cubicBezTo>
                      <a:pt x="5587" y="1025"/>
                      <a:pt x="5667" y="646"/>
                      <a:pt x="5482" y="3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15" name="椭圆 14"/>
              <p:cNvSpPr/>
              <p:nvPr/>
            </p:nvSpPr>
            <p:spPr>
              <a:xfrm rot="16200000">
                <a:off x="1771620" y="4381385"/>
                <a:ext cx="163084" cy="290021"/>
              </a:xfrm>
              <a:custGeom>
                <a:avLst/>
                <a:gdLst>
                  <a:gd name="T0" fmla="*/ 5482 w 5667"/>
                  <a:gd name="T1" fmla="*/ 363 h 7402"/>
                  <a:gd name="T2" fmla="*/ 4635 w 5667"/>
                  <a:gd name="T3" fmla="*/ 185 h 7402"/>
                  <a:gd name="T4" fmla="*/ 570 w 5667"/>
                  <a:gd name="T5" fmla="*/ 2838 h 7402"/>
                  <a:gd name="T6" fmla="*/ 0 w 5667"/>
                  <a:gd name="T7" fmla="*/ 3744 h 7402"/>
                  <a:gd name="T8" fmla="*/ 570 w 5667"/>
                  <a:gd name="T9" fmla="*/ 4649 h 7402"/>
                  <a:gd name="T10" fmla="*/ 4635 w 5667"/>
                  <a:gd name="T11" fmla="*/ 7303 h 7402"/>
                  <a:gd name="T12" fmla="*/ 4969 w 5667"/>
                  <a:gd name="T13" fmla="*/ 7402 h 7402"/>
                  <a:gd name="T14" fmla="*/ 5482 w 5667"/>
                  <a:gd name="T15" fmla="*/ 7125 h 7402"/>
                  <a:gd name="T16" fmla="*/ 5304 w 5667"/>
                  <a:gd name="T17" fmla="*/ 6278 h 7402"/>
                  <a:gd name="T18" fmla="*/ 1421 w 5667"/>
                  <a:gd name="T19" fmla="*/ 3744 h 7402"/>
                  <a:gd name="T20" fmla="*/ 5304 w 5667"/>
                  <a:gd name="T21" fmla="*/ 1210 h 7402"/>
                  <a:gd name="T22" fmla="*/ 5482 w 5667"/>
                  <a:gd name="T23" fmla="*/ 363 h 7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67" h="7402">
                    <a:moveTo>
                      <a:pt x="5482" y="363"/>
                    </a:moveTo>
                    <a:cubicBezTo>
                      <a:pt x="5297" y="80"/>
                      <a:pt x="4918" y="0"/>
                      <a:pt x="4635" y="185"/>
                    </a:cubicBezTo>
                    <a:lnTo>
                      <a:pt x="570" y="2838"/>
                    </a:lnTo>
                    <a:cubicBezTo>
                      <a:pt x="207" y="3051"/>
                      <a:pt x="0" y="3381"/>
                      <a:pt x="0" y="3744"/>
                    </a:cubicBezTo>
                    <a:cubicBezTo>
                      <a:pt x="0" y="4107"/>
                      <a:pt x="207" y="4436"/>
                      <a:pt x="570" y="4649"/>
                    </a:cubicBezTo>
                    <a:lnTo>
                      <a:pt x="4635" y="7303"/>
                    </a:lnTo>
                    <a:cubicBezTo>
                      <a:pt x="4738" y="7370"/>
                      <a:pt x="4854" y="7402"/>
                      <a:pt x="4969" y="7402"/>
                    </a:cubicBezTo>
                    <a:cubicBezTo>
                      <a:pt x="5169" y="7402"/>
                      <a:pt x="5365" y="7305"/>
                      <a:pt x="5482" y="7125"/>
                    </a:cubicBezTo>
                    <a:cubicBezTo>
                      <a:pt x="5667" y="6842"/>
                      <a:pt x="5587" y="6463"/>
                      <a:pt x="5304" y="6278"/>
                    </a:cubicBezTo>
                    <a:lnTo>
                      <a:pt x="1421" y="3744"/>
                    </a:lnTo>
                    <a:lnTo>
                      <a:pt x="5304" y="1210"/>
                    </a:lnTo>
                    <a:cubicBezTo>
                      <a:pt x="5587" y="1025"/>
                      <a:pt x="5667" y="646"/>
                      <a:pt x="5482" y="3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cxnSp>
          <p:nvCxnSpPr>
            <p:cNvPr id="19" name="直接连接符 18"/>
            <p:cNvCxnSpPr/>
            <p:nvPr/>
          </p:nvCxnSpPr>
          <p:spPr>
            <a:xfrm>
              <a:off x="321030" y="4626286"/>
              <a:ext cx="1397542" cy="997"/>
            </a:xfrm>
            <a:prstGeom prst="line">
              <a:avLst/>
            </a:prstGeom>
            <a:ln w="19050">
              <a:solidFill>
                <a:srgbClr val="002FA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2200924" y="4626286"/>
              <a:ext cx="1428470" cy="0"/>
            </a:xfrm>
            <a:prstGeom prst="line">
              <a:avLst/>
            </a:prstGeom>
            <a:ln w="19050">
              <a:solidFill>
                <a:srgbClr val="002FA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 7"/>
          <p:cNvSpPr/>
          <p:nvPr/>
        </p:nvSpPr>
        <p:spPr>
          <a:xfrm>
            <a:off x="4907280" y="1382030"/>
            <a:ext cx="2377440" cy="491785"/>
          </a:xfrm>
          <a:prstGeom prst="roundRect">
            <a:avLst/>
          </a:prstGeom>
          <a:solidFill>
            <a:srgbClr val="002FA7"/>
          </a:solidFill>
          <a:ln w="19050">
            <a:solidFill>
              <a:srgbClr val="002FA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器官专用</a:t>
            </a:r>
            <a:r>
              <a:rPr lang="en-US" altLang="zh-CN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PET</a:t>
            </a:r>
            <a:endParaRPr lang="en-US" sz="2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463311" y="4567601"/>
            <a:ext cx="3308364" cy="291519"/>
            <a:chOff x="321030" y="4509333"/>
            <a:chExt cx="3308364" cy="291519"/>
          </a:xfrm>
        </p:grpSpPr>
        <p:grpSp>
          <p:nvGrpSpPr>
            <p:cNvPr id="29" name="组合 28"/>
            <p:cNvGrpSpPr/>
            <p:nvPr/>
          </p:nvGrpSpPr>
          <p:grpSpPr>
            <a:xfrm>
              <a:off x="1810768" y="4509333"/>
              <a:ext cx="290021" cy="291519"/>
              <a:chOff x="1708151" y="4444854"/>
              <a:chExt cx="290021" cy="291519"/>
            </a:xfrm>
            <a:solidFill>
              <a:srgbClr val="002FA7"/>
            </a:solidFill>
          </p:grpSpPr>
          <p:sp>
            <p:nvSpPr>
              <p:cNvPr id="35" name="椭圆 14"/>
              <p:cNvSpPr/>
              <p:nvPr/>
            </p:nvSpPr>
            <p:spPr>
              <a:xfrm rot="16200000">
                <a:off x="1771620" y="4509820"/>
                <a:ext cx="163084" cy="290021"/>
              </a:xfrm>
              <a:custGeom>
                <a:avLst/>
                <a:gdLst>
                  <a:gd name="T0" fmla="*/ 5482 w 5667"/>
                  <a:gd name="T1" fmla="*/ 363 h 7402"/>
                  <a:gd name="T2" fmla="*/ 4635 w 5667"/>
                  <a:gd name="T3" fmla="*/ 185 h 7402"/>
                  <a:gd name="T4" fmla="*/ 570 w 5667"/>
                  <a:gd name="T5" fmla="*/ 2838 h 7402"/>
                  <a:gd name="T6" fmla="*/ 0 w 5667"/>
                  <a:gd name="T7" fmla="*/ 3744 h 7402"/>
                  <a:gd name="T8" fmla="*/ 570 w 5667"/>
                  <a:gd name="T9" fmla="*/ 4649 h 7402"/>
                  <a:gd name="T10" fmla="*/ 4635 w 5667"/>
                  <a:gd name="T11" fmla="*/ 7303 h 7402"/>
                  <a:gd name="T12" fmla="*/ 4969 w 5667"/>
                  <a:gd name="T13" fmla="*/ 7402 h 7402"/>
                  <a:gd name="T14" fmla="*/ 5482 w 5667"/>
                  <a:gd name="T15" fmla="*/ 7125 h 7402"/>
                  <a:gd name="T16" fmla="*/ 5304 w 5667"/>
                  <a:gd name="T17" fmla="*/ 6278 h 7402"/>
                  <a:gd name="T18" fmla="*/ 1421 w 5667"/>
                  <a:gd name="T19" fmla="*/ 3744 h 7402"/>
                  <a:gd name="T20" fmla="*/ 5304 w 5667"/>
                  <a:gd name="T21" fmla="*/ 1210 h 7402"/>
                  <a:gd name="T22" fmla="*/ 5482 w 5667"/>
                  <a:gd name="T23" fmla="*/ 363 h 7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67" h="7402">
                    <a:moveTo>
                      <a:pt x="5482" y="363"/>
                    </a:moveTo>
                    <a:cubicBezTo>
                      <a:pt x="5297" y="80"/>
                      <a:pt x="4918" y="0"/>
                      <a:pt x="4635" y="185"/>
                    </a:cubicBezTo>
                    <a:lnTo>
                      <a:pt x="570" y="2838"/>
                    </a:lnTo>
                    <a:cubicBezTo>
                      <a:pt x="207" y="3051"/>
                      <a:pt x="0" y="3381"/>
                      <a:pt x="0" y="3744"/>
                    </a:cubicBezTo>
                    <a:cubicBezTo>
                      <a:pt x="0" y="4107"/>
                      <a:pt x="207" y="4436"/>
                      <a:pt x="570" y="4649"/>
                    </a:cubicBezTo>
                    <a:lnTo>
                      <a:pt x="4635" y="7303"/>
                    </a:lnTo>
                    <a:cubicBezTo>
                      <a:pt x="4738" y="7370"/>
                      <a:pt x="4854" y="7402"/>
                      <a:pt x="4969" y="7402"/>
                    </a:cubicBezTo>
                    <a:cubicBezTo>
                      <a:pt x="5169" y="7402"/>
                      <a:pt x="5365" y="7305"/>
                      <a:pt x="5482" y="7125"/>
                    </a:cubicBezTo>
                    <a:cubicBezTo>
                      <a:pt x="5667" y="6842"/>
                      <a:pt x="5587" y="6463"/>
                      <a:pt x="5304" y="6278"/>
                    </a:cubicBezTo>
                    <a:lnTo>
                      <a:pt x="1421" y="3744"/>
                    </a:lnTo>
                    <a:lnTo>
                      <a:pt x="5304" y="1210"/>
                    </a:lnTo>
                    <a:cubicBezTo>
                      <a:pt x="5587" y="1025"/>
                      <a:pt x="5667" y="646"/>
                      <a:pt x="5482" y="3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6" name="椭圆 14"/>
              <p:cNvSpPr/>
              <p:nvPr/>
            </p:nvSpPr>
            <p:spPr>
              <a:xfrm rot="16200000">
                <a:off x="1771620" y="4381385"/>
                <a:ext cx="163084" cy="290021"/>
              </a:xfrm>
              <a:custGeom>
                <a:avLst/>
                <a:gdLst>
                  <a:gd name="T0" fmla="*/ 5482 w 5667"/>
                  <a:gd name="T1" fmla="*/ 363 h 7402"/>
                  <a:gd name="T2" fmla="*/ 4635 w 5667"/>
                  <a:gd name="T3" fmla="*/ 185 h 7402"/>
                  <a:gd name="T4" fmla="*/ 570 w 5667"/>
                  <a:gd name="T5" fmla="*/ 2838 h 7402"/>
                  <a:gd name="T6" fmla="*/ 0 w 5667"/>
                  <a:gd name="T7" fmla="*/ 3744 h 7402"/>
                  <a:gd name="T8" fmla="*/ 570 w 5667"/>
                  <a:gd name="T9" fmla="*/ 4649 h 7402"/>
                  <a:gd name="T10" fmla="*/ 4635 w 5667"/>
                  <a:gd name="T11" fmla="*/ 7303 h 7402"/>
                  <a:gd name="T12" fmla="*/ 4969 w 5667"/>
                  <a:gd name="T13" fmla="*/ 7402 h 7402"/>
                  <a:gd name="T14" fmla="*/ 5482 w 5667"/>
                  <a:gd name="T15" fmla="*/ 7125 h 7402"/>
                  <a:gd name="T16" fmla="*/ 5304 w 5667"/>
                  <a:gd name="T17" fmla="*/ 6278 h 7402"/>
                  <a:gd name="T18" fmla="*/ 1421 w 5667"/>
                  <a:gd name="T19" fmla="*/ 3744 h 7402"/>
                  <a:gd name="T20" fmla="*/ 5304 w 5667"/>
                  <a:gd name="T21" fmla="*/ 1210 h 7402"/>
                  <a:gd name="T22" fmla="*/ 5482 w 5667"/>
                  <a:gd name="T23" fmla="*/ 363 h 7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67" h="7402">
                    <a:moveTo>
                      <a:pt x="5482" y="363"/>
                    </a:moveTo>
                    <a:cubicBezTo>
                      <a:pt x="5297" y="80"/>
                      <a:pt x="4918" y="0"/>
                      <a:pt x="4635" y="185"/>
                    </a:cubicBezTo>
                    <a:lnTo>
                      <a:pt x="570" y="2838"/>
                    </a:lnTo>
                    <a:cubicBezTo>
                      <a:pt x="207" y="3051"/>
                      <a:pt x="0" y="3381"/>
                      <a:pt x="0" y="3744"/>
                    </a:cubicBezTo>
                    <a:cubicBezTo>
                      <a:pt x="0" y="4107"/>
                      <a:pt x="207" y="4436"/>
                      <a:pt x="570" y="4649"/>
                    </a:cubicBezTo>
                    <a:lnTo>
                      <a:pt x="4635" y="7303"/>
                    </a:lnTo>
                    <a:cubicBezTo>
                      <a:pt x="4738" y="7370"/>
                      <a:pt x="4854" y="7402"/>
                      <a:pt x="4969" y="7402"/>
                    </a:cubicBezTo>
                    <a:cubicBezTo>
                      <a:pt x="5169" y="7402"/>
                      <a:pt x="5365" y="7305"/>
                      <a:pt x="5482" y="7125"/>
                    </a:cubicBezTo>
                    <a:cubicBezTo>
                      <a:pt x="5667" y="6842"/>
                      <a:pt x="5587" y="6463"/>
                      <a:pt x="5304" y="6278"/>
                    </a:cubicBezTo>
                    <a:lnTo>
                      <a:pt x="1421" y="3744"/>
                    </a:lnTo>
                    <a:lnTo>
                      <a:pt x="5304" y="1210"/>
                    </a:lnTo>
                    <a:cubicBezTo>
                      <a:pt x="5587" y="1025"/>
                      <a:pt x="5667" y="646"/>
                      <a:pt x="5482" y="3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cxnSp>
          <p:nvCxnSpPr>
            <p:cNvPr id="31" name="直接连接符 30"/>
            <p:cNvCxnSpPr/>
            <p:nvPr/>
          </p:nvCxnSpPr>
          <p:spPr>
            <a:xfrm>
              <a:off x="321030" y="4626286"/>
              <a:ext cx="1397542" cy="997"/>
            </a:xfrm>
            <a:prstGeom prst="line">
              <a:avLst/>
            </a:prstGeom>
            <a:ln w="19050">
              <a:solidFill>
                <a:srgbClr val="002FA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2200924" y="4626286"/>
              <a:ext cx="1428470" cy="0"/>
            </a:xfrm>
            <a:prstGeom prst="line">
              <a:avLst/>
            </a:prstGeom>
            <a:ln w="19050">
              <a:solidFill>
                <a:srgbClr val="002FA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7"/>
          <p:cNvSpPr/>
          <p:nvPr/>
        </p:nvSpPr>
        <p:spPr>
          <a:xfrm>
            <a:off x="9045300" y="1382030"/>
            <a:ext cx="2377440" cy="4917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2FA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临床前动物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PET</a:t>
            </a:r>
            <a:endParaRPr 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8631058" y="4574492"/>
            <a:ext cx="3308364" cy="291519"/>
            <a:chOff x="321030" y="4509333"/>
            <a:chExt cx="3308364" cy="291519"/>
          </a:xfrm>
        </p:grpSpPr>
        <p:grpSp>
          <p:nvGrpSpPr>
            <p:cNvPr id="43" name="组合 42"/>
            <p:cNvGrpSpPr/>
            <p:nvPr/>
          </p:nvGrpSpPr>
          <p:grpSpPr>
            <a:xfrm>
              <a:off x="1810768" y="4509333"/>
              <a:ext cx="290021" cy="291519"/>
              <a:chOff x="1708151" y="4444854"/>
              <a:chExt cx="290021" cy="291519"/>
            </a:xfrm>
            <a:solidFill>
              <a:srgbClr val="002FA7"/>
            </a:solidFill>
          </p:grpSpPr>
          <p:sp>
            <p:nvSpPr>
              <p:cNvPr id="46" name="椭圆 14"/>
              <p:cNvSpPr/>
              <p:nvPr/>
            </p:nvSpPr>
            <p:spPr>
              <a:xfrm rot="16200000">
                <a:off x="1771620" y="4509820"/>
                <a:ext cx="163084" cy="290021"/>
              </a:xfrm>
              <a:custGeom>
                <a:avLst/>
                <a:gdLst>
                  <a:gd name="T0" fmla="*/ 5482 w 5667"/>
                  <a:gd name="T1" fmla="*/ 363 h 7402"/>
                  <a:gd name="T2" fmla="*/ 4635 w 5667"/>
                  <a:gd name="T3" fmla="*/ 185 h 7402"/>
                  <a:gd name="T4" fmla="*/ 570 w 5667"/>
                  <a:gd name="T5" fmla="*/ 2838 h 7402"/>
                  <a:gd name="T6" fmla="*/ 0 w 5667"/>
                  <a:gd name="T7" fmla="*/ 3744 h 7402"/>
                  <a:gd name="T8" fmla="*/ 570 w 5667"/>
                  <a:gd name="T9" fmla="*/ 4649 h 7402"/>
                  <a:gd name="T10" fmla="*/ 4635 w 5667"/>
                  <a:gd name="T11" fmla="*/ 7303 h 7402"/>
                  <a:gd name="T12" fmla="*/ 4969 w 5667"/>
                  <a:gd name="T13" fmla="*/ 7402 h 7402"/>
                  <a:gd name="T14" fmla="*/ 5482 w 5667"/>
                  <a:gd name="T15" fmla="*/ 7125 h 7402"/>
                  <a:gd name="T16" fmla="*/ 5304 w 5667"/>
                  <a:gd name="T17" fmla="*/ 6278 h 7402"/>
                  <a:gd name="T18" fmla="*/ 1421 w 5667"/>
                  <a:gd name="T19" fmla="*/ 3744 h 7402"/>
                  <a:gd name="T20" fmla="*/ 5304 w 5667"/>
                  <a:gd name="T21" fmla="*/ 1210 h 7402"/>
                  <a:gd name="T22" fmla="*/ 5482 w 5667"/>
                  <a:gd name="T23" fmla="*/ 363 h 7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67" h="7402">
                    <a:moveTo>
                      <a:pt x="5482" y="363"/>
                    </a:moveTo>
                    <a:cubicBezTo>
                      <a:pt x="5297" y="80"/>
                      <a:pt x="4918" y="0"/>
                      <a:pt x="4635" y="185"/>
                    </a:cubicBezTo>
                    <a:lnTo>
                      <a:pt x="570" y="2838"/>
                    </a:lnTo>
                    <a:cubicBezTo>
                      <a:pt x="207" y="3051"/>
                      <a:pt x="0" y="3381"/>
                      <a:pt x="0" y="3744"/>
                    </a:cubicBezTo>
                    <a:cubicBezTo>
                      <a:pt x="0" y="4107"/>
                      <a:pt x="207" y="4436"/>
                      <a:pt x="570" y="4649"/>
                    </a:cubicBezTo>
                    <a:lnTo>
                      <a:pt x="4635" y="7303"/>
                    </a:lnTo>
                    <a:cubicBezTo>
                      <a:pt x="4738" y="7370"/>
                      <a:pt x="4854" y="7402"/>
                      <a:pt x="4969" y="7402"/>
                    </a:cubicBezTo>
                    <a:cubicBezTo>
                      <a:pt x="5169" y="7402"/>
                      <a:pt x="5365" y="7305"/>
                      <a:pt x="5482" y="7125"/>
                    </a:cubicBezTo>
                    <a:cubicBezTo>
                      <a:pt x="5667" y="6842"/>
                      <a:pt x="5587" y="6463"/>
                      <a:pt x="5304" y="6278"/>
                    </a:cubicBezTo>
                    <a:lnTo>
                      <a:pt x="1421" y="3744"/>
                    </a:lnTo>
                    <a:lnTo>
                      <a:pt x="5304" y="1210"/>
                    </a:lnTo>
                    <a:cubicBezTo>
                      <a:pt x="5587" y="1025"/>
                      <a:pt x="5667" y="646"/>
                      <a:pt x="5482" y="3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7" name="椭圆 14"/>
              <p:cNvSpPr/>
              <p:nvPr/>
            </p:nvSpPr>
            <p:spPr>
              <a:xfrm rot="16200000">
                <a:off x="1771620" y="4381385"/>
                <a:ext cx="163084" cy="290021"/>
              </a:xfrm>
              <a:custGeom>
                <a:avLst/>
                <a:gdLst>
                  <a:gd name="T0" fmla="*/ 5482 w 5667"/>
                  <a:gd name="T1" fmla="*/ 363 h 7402"/>
                  <a:gd name="T2" fmla="*/ 4635 w 5667"/>
                  <a:gd name="T3" fmla="*/ 185 h 7402"/>
                  <a:gd name="T4" fmla="*/ 570 w 5667"/>
                  <a:gd name="T5" fmla="*/ 2838 h 7402"/>
                  <a:gd name="T6" fmla="*/ 0 w 5667"/>
                  <a:gd name="T7" fmla="*/ 3744 h 7402"/>
                  <a:gd name="T8" fmla="*/ 570 w 5667"/>
                  <a:gd name="T9" fmla="*/ 4649 h 7402"/>
                  <a:gd name="T10" fmla="*/ 4635 w 5667"/>
                  <a:gd name="T11" fmla="*/ 7303 h 7402"/>
                  <a:gd name="T12" fmla="*/ 4969 w 5667"/>
                  <a:gd name="T13" fmla="*/ 7402 h 7402"/>
                  <a:gd name="T14" fmla="*/ 5482 w 5667"/>
                  <a:gd name="T15" fmla="*/ 7125 h 7402"/>
                  <a:gd name="T16" fmla="*/ 5304 w 5667"/>
                  <a:gd name="T17" fmla="*/ 6278 h 7402"/>
                  <a:gd name="T18" fmla="*/ 1421 w 5667"/>
                  <a:gd name="T19" fmla="*/ 3744 h 7402"/>
                  <a:gd name="T20" fmla="*/ 5304 w 5667"/>
                  <a:gd name="T21" fmla="*/ 1210 h 7402"/>
                  <a:gd name="T22" fmla="*/ 5482 w 5667"/>
                  <a:gd name="T23" fmla="*/ 363 h 7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67" h="7402">
                    <a:moveTo>
                      <a:pt x="5482" y="363"/>
                    </a:moveTo>
                    <a:cubicBezTo>
                      <a:pt x="5297" y="80"/>
                      <a:pt x="4918" y="0"/>
                      <a:pt x="4635" y="185"/>
                    </a:cubicBezTo>
                    <a:lnTo>
                      <a:pt x="570" y="2838"/>
                    </a:lnTo>
                    <a:cubicBezTo>
                      <a:pt x="207" y="3051"/>
                      <a:pt x="0" y="3381"/>
                      <a:pt x="0" y="3744"/>
                    </a:cubicBezTo>
                    <a:cubicBezTo>
                      <a:pt x="0" y="4107"/>
                      <a:pt x="207" y="4436"/>
                      <a:pt x="570" y="4649"/>
                    </a:cubicBezTo>
                    <a:lnTo>
                      <a:pt x="4635" y="7303"/>
                    </a:lnTo>
                    <a:cubicBezTo>
                      <a:pt x="4738" y="7370"/>
                      <a:pt x="4854" y="7402"/>
                      <a:pt x="4969" y="7402"/>
                    </a:cubicBezTo>
                    <a:cubicBezTo>
                      <a:pt x="5169" y="7402"/>
                      <a:pt x="5365" y="7305"/>
                      <a:pt x="5482" y="7125"/>
                    </a:cubicBezTo>
                    <a:cubicBezTo>
                      <a:pt x="5667" y="6842"/>
                      <a:pt x="5587" y="6463"/>
                      <a:pt x="5304" y="6278"/>
                    </a:cubicBezTo>
                    <a:lnTo>
                      <a:pt x="1421" y="3744"/>
                    </a:lnTo>
                    <a:lnTo>
                      <a:pt x="5304" y="1210"/>
                    </a:lnTo>
                    <a:cubicBezTo>
                      <a:pt x="5587" y="1025"/>
                      <a:pt x="5667" y="646"/>
                      <a:pt x="5482" y="3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cxnSp>
          <p:nvCxnSpPr>
            <p:cNvPr id="44" name="直接连接符 43"/>
            <p:cNvCxnSpPr/>
            <p:nvPr/>
          </p:nvCxnSpPr>
          <p:spPr>
            <a:xfrm>
              <a:off x="321030" y="4626286"/>
              <a:ext cx="1397542" cy="997"/>
            </a:xfrm>
            <a:prstGeom prst="line">
              <a:avLst/>
            </a:prstGeom>
            <a:ln w="19050">
              <a:solidFill>
                <a:srgbClr val="002FA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2200924" y="4626286"/>
              <a:ext cx="1428470" cy="0"/>
            </a:xfrm>
            <a:prstGeom prst="line">
              <a:avLst/>
            </a:prstGeom>
            <a:ln w="19050">
              <a:solidFill>
                <a:srgbClr val="002FA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4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en-US" altLang="zh-CN" sz="3200" dirty="0"/>
              <a:t>PET</a:t>
            </a:r>
            <a:r>
              <a:rPr lang="zh-CN" altLang="en-US" sz="3200" dirty="0"/>
              <a:t>的成像原理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1056967"/>
            <a:ext cx="2586351" cy="4980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002FA7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PET </a:t>
            </a:r>
            <a:r>
              <a:rPr lang="zh-CN" altLang="en-US" sz="2000" b="1" dirty="0">
                <a:solidFill>
                  <a:srgbClr val="002FA7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的成像原理</a:t>
            </a:r>
            <a:endParaRPr lang="en-US" altLang="zh-CN" sz="2000" b="1" dirty="0">
              <a:solidFill>
                <a:srgbClr val="002FA7"/>
              </a:solidFill>
              <a:latin typeface="Tahoma" panose="020B060403050404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01" y="1672472"/>
            <a:ext cx="7690919" cy="441755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55" y="2455156"/>
            <a:ext cx="3142540" cy="30790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5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1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200" dirty="0"/>
              <a:t>动物</a:t>
            </a:r>
            <a:r>
              <a:rPr lang="en-US" altLang="zh-CN" sz="3200" dirty="0"/>
              <a:t>PET</a:t>
            </a:r>
            <a:r>
              <a:rPr lang="zh-CN" altLang="en-US" sz="3200" dirty="0"/>
              <a:t>的发展趋势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1098219"/>
            <a:ext cx="2586351" cy="4980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2FA7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动物</a:t>
            </a:r>
            <a:r>
              <a:rPr lang="en-US" altLang="zh-CN" sz="2000" b="1" dirty="0">
                <a:solidFill>
                  <a:srgbClr val="002FA7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PET</a:t>
            </a:r>
            <a:r>
              <a:rPr lang="zh-CN" altLang="en-US" sz="2000" b="1" dirty="0">
                <a:solidFill>
                  <a:srgbClr val="002FA7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发展趋势</a:t>
            </a:r>
            <a:endParaRPr lang="en-US" altLang="zh-CN" sz="2000" b="1" dirty="0">
              <a:solidFill>
                <a:srgbClr val="002FA7"/>
              </a:solidFill>
              <a:latin typeface="Tahoma" panose="020B060403050404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904613" y="1981670"/>
            <a:ext cx="4319905" cy="3481070"/>
            <a:chOff x="904613" y="1981670"/>
            <a:chExt cx="4319905" cy="348107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613" y="1981670"/>
              <a:ext cx="4319905" cy="3481070"/>
            </a:xfrm>
            <a:prstGeom prst="rect">
              <a:avLst/>
            </a:prstGeom>
          </p:spPr>
        </p:pic>
        <p:sp>
          <p:nvSpPr>
            <p:cNvPr id="5" name="箭头: 右 4"/>
            <p:cNvSpPr/>
            <p:nvPr/>
          </p:nvSpPr>
          <p:spPr>
            <a:xfrm rot="19820401">
              <a:off x="1726319" y="2772529"/>
              <a:ext cx="2473290" cy="328010"/>
            </a:xfrm>
            <a:prstGeom prst="rightArrow">
              <a:avLst/>
            </a:prstGeom>
            <a:solidFill>
              <a:srgbClr val="002FA7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2FA7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367222" y="2668029"/>
              <a:ext cx="611178" cy="3142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008355" y="1862524"/>
            <a:ext cx="4319905" cy="3656965"/>
            <a:chOff x="6008355" y="1862524"/>
            <a:chExt cx="4319905" cy="365696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8355" y="1862524"/>
              <a:ext cx="4319905" cy="3656965"/>
            </a:xfrm>
            <a:prstGeom prst="rect">
              <a:avLst/>
            </a:prstGeom>
          </p:spPr>
        </p:pic>
        <p:sp>
          <p:nvSpPr>
            <p:cNvPr id="9" name="箭头: 右 8"/>
            <p:cNvSpPr/>
            <p:nvPr/>
          </p:nvSpPr>
          <p:spPr>
            <a:xfrm rot="1771687">
              <a:off x="6634540" y="4233821"/>
              <a:ext cx="2162595" cy="328010"/>
            </a:xfrm>
            <a:prstGeom prst="rightArrow">
              <a:avLst/>
            </a:prstGeom>
            <a:solidFill>
              <a:srgbClr val="002FA7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9717082" y="3932053"/>
              <a:ext cx="550494" cy="3142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886" y="5673827"/>
            <a:ext cx="7321828" cy="7239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报告提纲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6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292041" y="161875"/>
            <a:ext cx="976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689999" y="1278121"/>
            <a:ext cx="3858663" cy="591955"/>
            <a:chOff x="1689999" y="1429683"/>
            <a:chExt cx="3858663" cy="591955"/>
          </a:xfrm>
        </p:grpSpPr>
        <p:sp>
          <p:nvSpPr>
            <p:cNvPr id="8" name="矩形 7"/>
            <p:cNvSpPr/>
            <p:nvPr/>
          </p:nvSpPr>
          <p:spPr>
            <a:xfrm>
              <a:off x="1689999" y="1429683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723337" y="1429683"/>
              <a:ext cx="639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01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520982" y="1438073"/>
              <a:ext cx="3027680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fontAlgn="b"/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研究背景与意义</a:t>
              </a:r>
              <a:endParaRPr lang="zh-CN" altLang="en-US" sz="3200" b="1" dirty="0">
                <a:solidFill>
                  <a:srgbClr val="002E9B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689999" y="2972949"/>
            <a:ext cx="4671463" cy="583565"/>
            <a:chOff x="1689999" y="3173663"/>
            <a:chExt cx="4671463" cy="583565"/>
          </a:xfrm>
        </p:grpSpPr>
        <p:sp>
          <p:nvSpPr>
            <p:cNvPr id="14" name="矩形 13"/>
            <p:cNvSpPr/>
            <p:nvPr/>
          </p:nvSpPr>
          <p:spPr>
            <a:xfrm>
              <a:off x="1689999" y="3173663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723337" y="3173663"/>
              <a:ext cx="6394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02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2520982" y="3173663"/>
              <a:ext cx="3840480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fontAlgn="b"/>
              <a:r>
                <a:rPr lang="zh-CN" altLang="en-US" sz="3200" b="1" dirty="0">
                  <a:solidFill>
                    <a:srgbClr val="002E9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连续晶体探测器研究</a:t>
              </a:r>
              <a:endParaRPr lang="zh-CN" alt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689999" y="4659387"/>
            <a:ext cx="7459748" cy="583565"/>
            <a:chOff x="1689999" y="4667001"/>
            <a:chExt cx="7459748" cy="583565"/>
          </a:xfrm>
        </p:grpSpPr>
        <p:sp>
          <p:nvSpPr>
            <p:cNvPr id="3" name="矩形 2"/>
            <p:cNvSpPr/>
            <p:nvPr/>
          </p:nvSpPr>
          <p:spPr>
            <a:xfrm>
              <a:off x="1689999" y="4667001"/>
              <a:ext cx="639455" cy="540000"/>
            </a:xfrm>
            <a:prstGeom prst="rect">
              <a:avLst/>
            </a:prstGeom>
            <a:solidFill>
              <a:srgbClr val="002E9B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723337" y="4667001"/>
              <a:ext cx="6394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</a:rPr>
                <a:t>03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520982" y="4667001"/>
              <a:ext cx="6628765" cy="5835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/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基于连续晶体探测器的</a:t>
              </a:r>
              <a:r>
                <a:rPr lang="en-US" altLang="zh-CN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PET</a:t>
              </a:r>
              <a:r>
                <a:rPr lang="zh-CN" altLang="en-US" sz="32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系统研究</a:t>
              </a:r>
            </a:p>
          </p:txBody>
        </p:sp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1281024" y="6520708"/>
            <a:ext cx="658402" cy="365125"/>
          </a:xfrm>
        </p:spPr>
        <p:txBody>
          <a:bodyPr/>
          <a:lstStyle/>
          <a:p>
            <a:r>
              <a:rPr lang="en-US" altLang="zh-CN"/>
              <a:t>7</a:t>
            </a:r>
            <a:endParaRPr lang="en-US" altLang="zh-CN" dirty="0"/>
          </a:p>
        </p:txBody>
      </p:sp>
      <p:sp>
        <p:nvSpPr>
          <p:cNvPr id="44" name="文本框 43"/>
          <p:cNvSpPr txBox="1"/>
          <p:nvPr/>
        </p:nvSpPr>
        <p:spPr>
          <a:xfrm>
            <a:off x="1129204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2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445864" y="1575977"/>
            <a:ext cx="2522453" cy="2455005"/>
            <a:chOff x="6016462" y="1484804"/>
            <a:chExt cx="2573051" cy="2877148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46" t="7529" r="20244" b="8156"/>
            <a:stretch>
              <a:fillRect/>
            </a:stretch>
          </p:blipFill>
          <p:spPr>
            <a:xfrm>
              <a:off x="6016462" y="1484804"/>
              <a:ext cx="1614431" cy="2877148"/>
            </a:xfrm>
            <a:prstGeom prst="rect">
              <a:avLst/>
            </a:prstGeom>
          </p:spPr>
        </p:pic>
        <p:sp>
          <p:nvSpPr>
            <p:cNvPr id="73" name="文本框 72"/>
            <p:cNvSpPr txBox="1"/>
            <p:nvPr/>
          </p:nvSpPr>
          <p:spPr>
            <a:xfrm>
              <a:off x="7475453" y="1564926"/>
              <a:ext cx="1114060" cy="360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latin typeface="Times New Roman" panose="02020603050405020304" pitchFamily="18" charset="0"/>
                  <a:ea typeface="微软雅黑" panose="020B0503020204020204" pitchFamily="34" charset="-122"/>
                </a:rPr>
                <a:t>连续晶体</a:t>
              </a: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7527098" y="1919032"/>
              <a:ext cx="1010771" cy="360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Times New Roman" panose="02020603050405020304" pitchFamily="18" charset="0"/>
                  <a:ea typeface="微软雅黑" panose="020B0503020204020204" pitchFamily="34" charset="-122"/>
                </a:rPr>
                <a:t>SiPM</a:t>
              </a:r>
              <a:r>
                <a:rPr lang="zh-CN" altLang="en-US" sz="1400">
                  <a:latin typeface="Times New Roman" panose="02020603050405020304" pitchFamily="18" charset="0"/>
                  <a:ea typeface="微软雅黑" panose="020B0503020204020204" pitchFamily="34" charset="-122"/>
                </a:rPr>
                <a:t>阵列</a:t>
              </a: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7484515" y="2385197"/>
              <a:ext cx="1095936" cy="360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latin typeface="Times New Roman" panose="02020603050405020304" pitchFamily="18" charset="0"/>
                  <a:ea typeface="微软雅黑" panose="020B0503020204020204" pitchFamily="34" charset="-122"/>
                </a:rPr>
                <a:t>模拟电子学</a:t>
              </a: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7484515" y="3915921"/>
              <a:ext cx="1095936" cy="360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>
                  <a:latin typeface="Times New Roman" panose="02020603050405020304" pitchFamily="18" charset="0"/>
                  <a:ea typeface="微软雅黑" panose="020B0503020204020204" pitchFamily="34" charset="-122"/>
                </a:rPr>
                <a:t>数字电子学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6509478" y="1743497"/>
            <a:ext cx="5383942" cy="961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lnSpc>
                <a:spcPct val="150000"/>
              </a:lnSpc>
              <a:buClr>
                <a:prstClr val="black"/>
              </a:buClr>
              <a:buSzPct val="100000"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DOI</a:t>
            </a:r>
            <a:r>
              <a:rPr lang="zh-CN" alt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原理：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γ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作用在晶体内部不同深度位置处，闪烁光在光电探测器平面的分布不同</a:t>
            </a:r>
            <a:endParaRPr lang="en-US" altLang="zh-CN" sz="20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3716703" y="4059600"/>
            <a:ext cx="7671733" cy="1884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lvl="2" algn="ctr">
              <a:lnSpc>
                <a:spcPct val="150000"/>
              </a:lnSpc>
              <a:buClr>
                <a:prstClr val="black"/>
              </a:buClr>
              <a:buSzPct val="100000"/>
              <a:defRPr/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优点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342900" lvl="2" indent="-342900">
              <a:lnSpc>
                <a:spcPct val="150000"/>
              </a:lnSpc>
              <a:buClr>
                <a:srgbClr val="C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填充比接近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，灵敏度优势明显</a:t>
            </a:r>
            <a:endParaRPr lang="en-US" altLang="zh-CN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2" indent="-342900">
              <a:lnSpc>
                <a:spcPct val="150000"/>
              </a:lnSpc>
              <a:buClr>
                <a:srgbClr val="C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以简单的结构实现了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</a:t>
            </a:r>
            <a:endParaRPr lang="en-US" altLang="zh-CN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2" indent="0">
              <a:lnSpc>
                <a:spcPct val="150000"/>
              </a:lnSpc>
              <a:buClr>
                <a:srgbClr val="C00000"/>
              </a:buClr>
              <a:buSzPct val="100000"/>
              <a:buFont typeface="Wingdings" panose="05000000000000000000" pitchFamily="2" charset="2"/>
              <a:buNone/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t="7479" b="6745"/>
          <a:stretch>
            <a:fillRect/>
          </a:stretch>
        </p:blipFill>
        <p:spPr>
          <a:xfrm>
            <a:off x="245751" y="1549647"/>
            <a:ext cx="2873100" cy="2279505"/>
          </a:xfrm>
          <a:prstGeom prst="rect">
            <a:avLst/>
          </a:prstGeom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200" dirty="0">
                <a:sym typeface="+mn-ea"/>
              </a:rPr>
              <a:t>连续晶体探测器研制</a:t>
            </a:r>
            <a:endParaRPr lang="zh-CN" altLang="en-US" sz="3200" dirty="0"/>
          </a:p>
        </p:txBody>
      </p:sp>
      <p:sp>
        <p:nvSpPr>
          <p:cNvPr id="6" name="文本框 5"/>
          <p:cNvSpPr txBox="1"/>
          <p:nvPr/>
        </p:nvSpPr>
        <p:spPr>
          <a:xfrm>
            <a:off x="540000" y="5972482"/>
            <a:ext cx="11316918" cy="59761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连续晶体探测器是一种极具潜力的动物</a:t>
            </a:r>
            <a:r>
              <a:rPr lang="en-US" altLang="zh-CN" sz="2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PET</a:t>
            </a:r>
            <a:r>
              <a:rPr lang="zh-CN" altLang="en-US" sz="2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探测器方案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40000" y="1075051"/>
            <a:ext cx="5320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连续晶体探测器</a:t>
            </a:r>
          </a:p>
        </p:txBody>
      </p:sp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8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92041" y="161875"/>
            <a:ext cx="97615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2</a:t>
            </a:r>
            <a:endParaRPr lang="zh-CN" altLang="en-US" sz="1600" b="1" dirty="0">
              <a:solidFill>
                <a:srgbClr val="071F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40000" y="108000"/>
            <a:ext cx="10515600" cy="723936"/>
          </a:xfrm>
        </p:spPr>
        <p:txBody>
          <a:bodyPr>
            <a:normAutofit/>
          </a:bodyPr>
          <a:lstStyle/>
          <a:p>
            <a:r>
              <a:rPr lang="zh-CN" altLang="en-US" sz="3200" dirty="0"/>
              <a:t>连续晶体探测器研制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28" y="1734309"/>
            <a:ext cx="1592552" cy="155860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67327" y="3308299"/>
            <a:ext cx="2141012" cy="718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>
                <a:solidFill>
                  <a:srgbClr val="002FA7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探测器模块</a:t>
            </a:r>
            <a:endParaRPr lang="en-US" altLang="zh-CN" b="1" dirty="0">
              <a:solidFill>
                <a:srgbClr val="002FA7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LYSO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晶体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+SiPM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阵列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rcRect l="9438" b="11298"/>
          <a:stretch>
            <a:fillRect/>
          </a:stretch>
        </p:blipFill>
        <p:spPr>
          <a:xfrm>
            <a:off x="3968340" y="1685959"/>
            <a:ext cx="2865881" cy="168675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344" y="1849616"/>
            <a:ext cx="2212093" cy="1782903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9455204" y="1874650"/>
            <a:ext cx="2647895" cy="1122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002FA7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数字电子学</a:t>
            </a:r>
            <a:endParaRPr lang="en-US" altLang="zh-CN" b="1" dirty="0">
              <a:solidFill>
                <a:srgbClr val="002FA7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波形采样、基线恢复、积分计算、数据排序、信息传输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738939" y="4520500"/>
            <a:ext cx="2114848" cy="833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002FA7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时间信号处理</a:t>
            </a:r>
            <a:endParaRPr lang="en-US" altLang="zh-CN" b="1" dirty="0">
              <a:solidFill>
                <a:srgbClr val="002FA7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高阈反馈、低阈触发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356601" y="1612171"/>
            <a:ext cx="3295088" cy="2431371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5"/>
          <a:stretch>
            <a:fillRect/>
          </a:stretch>
        </p:blipFill>
        <p:spPr>
          <a:xfrm>
            <a:off x="2034283" y="2004176"/>
            <a:ext cx="1459940" cy="1298082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335684" y="3297293"/>
            <a:ext cx="2089553" cy="753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>
                <a:solidFill>
                  <a:srgbClr val="002FA7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能量信号处理</a:t>
            </a:r>
            <a:endParaRPr lang="en-US" altLang="zh-CN" b="1" dirty="0">
              <a:solidFill>
                <a:srgbClr val="002FA7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通道复用电路（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SCD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3737664" y="1612171"/>
            <a:ext cx="3306464" cy="2431372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01" y="4399850"/>
            <a:ext cx="6123662" cy="1214354"/>
          </a:xfrm>
          <a:prstGeom prst="rect">
            <a:avLst/>
          </a:prstGeom>
        </p:spPr>
      </p:pic>
      <p:sp>
        <p:nvSpPr>
          <p:cNvPr id="24" name="矩形: 圆角 23"/>
          <p:cNvSpPr/>
          <p:nvPr/>
        </p:nvSpPr>
        <p:spPr>
          <a:xfrm>
            <a:off x="7130103" y="1603590"/>
            <a:ext cx="4887021" cy="2431372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787" y="4140147"/>
            <a:ext cx="2825390" cy="1293981"/>
          </a:xfrm>
          <a:prstGeom prst="rect">
            <a:avLst/>
          </a:prstGeom>
        </p:spPr>
      </p:pic>
      <p:cxnSp>
        <p:nvCxnSpPr>
          <p:cNvPr id="27" name="直接连接符 26"/>
          <p:cNvCxnSpPr/>
          <p:nvPr/>
        </p:nvCxnSpPr>
        <p:spPr>
          <a:xfrm>
            <a:off x="6547100" y="4192807"/>
            <a:ext cx="0" cy="1452343"/>
          </a:xfrm>
          <a:prstGeom prst="line">
            <a:avLst/>
          </a:prstGeom>
          <a:ln w="19050">
            <a:solidFill>
              <a:srgbClr val="002FA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: 圆角 29"/>
          <p:cNvSpPr/>
          <p:nvPr/>
        </p:nvSpPr>
        <p:spPr>
          <a:xfrm>
            <a:off x="356601" y="4123609"/>
            <a:ext cx="11660523" cy="1553292"/>
          </a:xfrm>
          <a:prstGeom prst="roundRect">
            <a:avLst>
              <a:gd name="adj" fmla="val 9900"/>
            </a:avLst>
          </a:prstGeom>
          <a:noFill/>
          <a:ln w="12700">
            <a:solidFill>
              <a:srgbClr val="002F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356601" y="5814481"/>
            <a:ext cx="11660522" cy="59761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完成探测器模块研制、信号读出与处理，为后续连续晶体探测器性能研究提供硬件基础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540000" y="1075051"/>
            <a:ext cx="5320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2FA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连续晶体探测器硬件设计与信号读出处理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5329</Words>
  <Application>Microsoft Office PowerPoint</Application>
  <PresentationFormat>宽屏</PresentationFormat>
  <Paragraphs>367</Paragraphs>
  <Slides>24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黑体</vt:lpstr>
      <vt:lpstr>微软雅黑</vt:lpstr>
      <vt:lpstr>Arial</vt:lpstr>
      <vt:lpstr>Calibri</vt:lpstr>
      <vt:lpstr>Cambria Math</vt:lpstr>
      <vt:lpstr>Consolas</vt:lpstr>
      <vt:lpstr>Tahoma</vt:lpstr>
      <vt:lpstr>Times New Roman</vt:lpstr>
      <vt:lpstr>Wingdings</vt:lpstr>
      <vt:lpstr>Office 主题</vt:lpstr>
      <vt:lpstr>基于连续晶体探测器的临床前动物PET原型系统应用研究</vt:lpstr>
      <vt:lpstr>报告提纲</vt:lpstr>
      <vt:lpstr>PET背景及意义</vt:lpstr>
      <vt:lpstr>PET背景及意义</vt:lpstr>
      <vt:lpstr>PET的成像原理</vt:lpstr>
      <vt:lpstr>动物PET的发展趋势</vt:lpstr>
      <vt:lpstr>报告提纲</vt:lpstr>
      <vt:lpstr>连续晶体探测器研制</vt:lpstr>
      <vt:lpstr>连续晶体探测器研制</vt:lpstr>
      <vt:lpstr>连续晶体探测器研制</vt:lpstr>
      <vt:lpstr>报告提纲</vt:lpstr>
      <vt:lpstr>系统概要</vt:lpstr>
      <vt:lpstr>系统构成</vt:lpstr>
      <vt:lpstr>系统构成</vt:lpstr>
      <vt:lpstr>系统构成</vt:lpstr>
      <vt:lpstr>系统构成</vt:lpstr>
      <vt:lpstr>系统校正与优化</vt:lpstr>
      <vt:lpstr>系统校正与优化</vt:lpstr>
      <vt:lpstr>系统校正与优化</vt:lpstr>
      <vt:lpstr>系统性能测试 </vt:lpstr>
      <vt:lpstr>系统性能测试 </vt:lpstr>
      <vt:lpstr>系统性能测试</vt:lpstr>
      <vt:lpstr> 未来展望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 Jipeng</dc:creator>
  <cp:lastModifiedBy>诗涵 杨</cp:lastModifiedBy>
  <cp:revision>2239</cp:revision>
  <dcterms:created xsi:type="dcterms:W3CDTF">2019-09-10T02:47:00Z</dcterms:created>
  <dcterms:modified xsi:type="dcterms:W3CDTF">2026-08-10T08:49:31Z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2052-12.8.2.18913</vt:lpwstr>
  </property>
  <property fmtid="{D5CDD505-2E9C-101B-9397-08002B2CF9AE}" pid="3" name="ICV">
    <vt:lpwstr>D6035D7442DB4B0B9886CC986501378A_12</vt:lpwstr>
  </property>
</Properties>
</file>