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media/image25.jpg" ContentType="image/jpg"/>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4"/>
  </p:notesMasterIdLst>
  <p:sldIdLst>
    <p:sldId id="366" r:id="rId2"/>
    <p:sldId id="374" r:id="rId3"/>
    <p:sldId id="401" r:id="rId4"/>
    <p:sldId id="425" r:id="rId5"/>
    <p:sldId id="289" r:id="rId6"/>
    <p:sldId id="430" r:id="rId7"/>
    <p:sldId id="431" r:id="rId8"/>
    <p:sldId id="432" r:id="rId9"/>
    <p:sldId id="418" r:id="rId10"/>
    <p:sldId id="433" r:id="rId11"/>
    <p:sldId id="434" r:id="rId12"/>
    <p:sldId id="435" r:id="rId13"/>
    <p:sldId id="436" r:id="rId14"/>
    <p:sldId id="437" r:id="rId15"/>
    <p:sldId id="438" r:id="rId16"/>
    <p:sldId id="439" r:id="rId17"/>
    <p:sldId id="440" r:id="rId18"/>
    <p:sldId id="421" r:id="rId19"/>
    <p:sldId id="422" r:id="rId20"/>
    <p:sldId id="423" r:id="rId21"/>
    <p:sldId id="396" r:id="rId22"/>
    <p:sldId id="44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D7D31"/>
    <a:srgbClr val="FF0000"/>
    <a:srgbClr val="00FF00"/>
    <a:srgbClr val="9F6B4C"/>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38B1855-1B75-4FBE-930C-398BA8C253C6}" styleName="主题样式 2 - 强调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40" autoAdjust="0"/>
    <p:restoredTop sz="94660"/>
  </p:normalViewPr>
  <p:slideViewPr>
    <p:cSldViewPr snapToGrid="0">
      <p:cViewPr varScale="1">
        <p:scale>
          <a:sx n="113" d="100"/>
          <a:sy n="113" d="100"/>
        </p:scale>
        <p:origin x="116" y="5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19328680505846"/>
          <c:y val="3.0855539971949501E-2"/>
          <c:w val="0.57820433837619389"/>
          <c:h val="0.86406732117812102"/>
        </c:manualLayout>
      </c:layout>
      <c:barChart>
        <c:barDir val="bar"/>
        <c:grouping val="stacked"/>
        <c:varyColors val="0"/>
        <c:ser>
          <c:idx val="0"/>
          <c:order val="0"/>
          <c:tx>
            <c:strRef>
              <c:f>工作表1!$B$1</c:f>
              <c:strCache>
                <c:ptCount val="1"/>
                <c:pt idx="0">
                  <c:v>Technique Design</c:v>
                </c:pt>
              </c:strCache>
            </c:strRef>
          </c:tx>
          <c:invertIfNegative val="0"/>
          <c:cat>
            <c:strRef>
              <c:f>工作表1!$A$2:$A$6</c:f>
              <c:strCache>
                <c:ptCount val="5"/>
                <c:pt idx="0">
                  <c:v>Beam test</c:v>
                </c:pt>
                <c:pt idx="1">
                  <c:v>Spectrometer</c:v>
                </c:pt>
                <c:pt idx="2">
                  <c:v>Target Station</c:v>
                </c:pt>
                <c:pt idx="3">
                  <c:v>Muon Beamline</c:v>
                </c:pt>
                <c:pt idx="4">
                  <c:v>Civil Construction</c:v>
                </c:pt>
              </c:strCache>
            </c:strRef>
          </c:cat>
          <c:val>
            <c:numRef>
              <c:f>工作表1!$B$2:$B$6</c:f>
              <c:numCache>
                <c:formatCode>General</c:formatCode>
                <c:ptCount val="5"/>
                <c:pt idx="0">
                  <c:v>2025.6</c:v>
                </c:pt>
                <c:pt idx="1">
                  <c:v>2025.1</c:v>
                </c:pt>
                <c:pt idx="2">
                  <c:v>2025.1</c:v>
                </c:pt>
                <c:pt idx="3">
                  <c:v>2025.1</c:v>
                </c:pt>
                <c:pt idx="4">
                  <c:v>2024.1</c:v>
                </c:pt>
              </c:numCache>
            </c:numRef>
          </c:val>
          <c:extLst>
            <c:ext xmlns:c16="http://schemas.microsoft.com/office/drawing/2014/chart" uri="{C3380CC4-5D6E-409C-BE32-E72D297353CC}">
              <c16:uniqueId val="{00000000-F0DE-4CBC-84A5-25FA4CD145D4}"/>
            </c:ext>
          </c:extLst>
        </c:ser>
        <c:ser>
          <c:idx val="1"/>
          <c:order val="1"/>
          <c:tx>
            <c:strRef>
              <c:f>工作表1!$C$1</c:f>
              <c:strCache>
                <c:ptCount val="1"/>
                <c:pt idx="0">
                  <c:v>Engineering Development</c:v>
                </c:pt>
              </c:strCache>
            </c:strRef>
          </c:tx>
          <c:invertIfNegative val="0"/>
          <c:cat>
            <c:strRef>
              <c:f>工作表1!$A$2:$A$6</c:f>
              <c:strCache>
                <c:ptCount val="5"/>
                <c:pt idx="0">
                  <c:v>Beam test</c:v>
                </c:pt>
                <c:pt idx="1">
                  <c:v>Spectrometer</c:v>
                </c:pt>
                <c:pt idx="2">
                  <c:v>Target Station</c:v>
                </c:pt>
                <c:pt idx="3">
                  <c:v>Muon Beamline</c:v>
                </c:pt>
                <c:pt idx="4">
                  <c:v>Civil Construction</c:v>
                </c:pt>
              </c:strCache>
            </c:strRef>
          </c:cat>
          <c:val>
            <c:numRef>
              <c:f>工作表1!$C$2:$C$6</c:f>
              <c:numCache>
                <c:formatCode>General</c:formatCode>
                <c:ptCount val="5"/>
                <c:pt idx="0">
                  <c:v>2.5</c:v>
                </c:pt>
                <c:pt idx="1">
                  <c:v>2</c:v>
                </c:pt>
                <c:pt idx="2">
                  <c:v>1.5</c:v>
                </c:pt>
                <c:pt idx="3">
                  <c:v>2.5</c:v>
                </c:pt>
                <c:pt idx="4">
                  <c:v>2</c:v>
                </c:pt>
              </c:numCache>
            </c:numRef>
          </c:val>
          <c:extLst>
            <c:ext xmlns:c16="http://schemas.microsoft.com/office/drawing/2014/chart" uri="{C3380CC4-5D6E-409C-BE32-E72D297353CC}">
              <c16:uniqueId val="{00000001-F0DE-4CBC-84A5-25FA4CD145D4}"/>
            </c:ext>
          </c:extLst>
        </c:ser>
        <c:ser>
          <c:idx val="2"/>
          <c:order val="2"/>
          <c:tx>
            <c:strRef>
              <c:f>工作表1!$D$1</c:f>
              <c:strCache>
                <c:ptCount val="1"/>
                <c:pt idx="0">
                  <c:v>Installation</c:v>
                </c:pt>
              </c:strCache>
            </c:strRef>
          </c:tx>
          <c:invertIfNegative val="0"/>
          <c:cat>
            <c:strRef>
              <c:f>工作表1!$A$2:$A$6</c:f>
              <c:strCache>
                <c:ptCount val="5"/>
                <c:pt idx="0">
                  <c:v>Beam test</c:v>
                </c:pt>
                <c:pt idx="1">
                  <c:v>Spectrometer</c:v>
                </c:pt>
                <c:pt idx="2">
                  <c:v>Target Station</c:v>
                </c:pt>
                <c:pt idx="3">
                  <c:v>Muon Beamline</c:v>
                </c:pt>
                <c:pt idx="4">
                  <c:v>Civil Construction</c:v>
                </c:pt>
              </c:strCache>
            </c:strRef>
          </c:cat>
          <c:val>
            <c:numRef>
              <c:f>工作表1!$D$2:$D$6</c:f>
              <c:numCache>
                <c:formatCode>General</c:formatCode>
                <c:ptCount val="5"/>
                <c:pt idx="0">
                  <c:v>0.5</c:v>
                </c:pt>
                <c:pt idx="1">
                  <c:v>1</c:v>
                </c:pt>
                <c:pt idx="2">
                  <c:v>1.5</c:v>
                </c:pt>
                <c:pt idx="3">
                  <c:v>1</c:v>
                </c:pt>
                <c:pt idx="4">
                  <c:v>0.5</c:v>
                </c:pt>
              </c:numCache>
            </c:numRef>
          </c:val>
          <c:extLst>
            <c:ext xmlns:c16="http://schemas.microsoft.com/office/drawing/2014/chart" uri="{C3380CC4-5D6E-409C-BE32-E72D297353CC}">
              <c16:uniqueId val="{00000002-F0DE-4CBC-84A5-25FA4CD145D4}"/>
            </c:ext>
          </c:extLst>
        </c:ser>
        <c:ser>
          <c:idx val="3"/>
          <c:order val="3"/>
          <c:tx>
            <c:strRef>
              <c:f>工作表1!$E$1</c:f>
              <c:strCache>
                <c:ptCount val="1"/>
                <c:pt idx="0">
                  <c:v>Trial Run</c:v>
                </c:pt>
              </c:strCache>
            </c:strRef>
          </c:tx>
          <c:spPr>
            <a:solidFill>
              <a:schemeClr val="accent6">
                <a:lumMod val="75000"/>
              </a:schemeClr>
            </a:solidFill>
          </c:spPr>
          <c:invertIfNegative val="0"/>
          <c:cat>
            <c:strRef>
              <c:f>工作表1!$A$2:$A$6</c:f>
              <c:strCache>
                <c:ptCount val="5"/>
                <c:pt idx="0">
                  <c:v>Beam test</c:v>
                </c:pt>
                <c:pt idx="1">
                  <c:v>Spectrometer</c:v>
                </c:pt>
                <c:pt idx="2">
                  <c:v>Target Station</c:v>
                </c:pt>
                <c:pt idx="3">
                  <c:v>Muon Beamline</c:v>
                </c:pt>
                <c:pt idx="4">
                  <c:v>Civil Construction</c:v>
                </c:pt>
              </c:strCache>
            </c:strRef>
          </c:cat>
          <c:val>
            <c:numRef>
              <c:f>工作表1!$E$2:$E$6</c:f>
              <c:numCache>
                <c:formatCode>General</c:formatCode>
                <c:ptCount val="5"/>
                <c:pt idx="0">
                  <c:v>1.5</c:v>
                </c:pt>
                <c:pt idx="1">
                  <c:v>2</c:v>
                </c:pt>
                <c:pt idx="2">
                  <c:v>2</c:v>
                </c:pt>
                <c:pt idx="3">
                  <c:v>1.5</c:v>
                </c:pt>
              </c:numCache>
            </c:numRef>
          </c:val>
          <c:extLst>
            <c:ext xmlns:c16="http://schemas.microsoft.com/office/drawing/2014/chart" uri="{C3380CC4-5D6E-409C-BE32-E72D297353CC}">
              <c16:uniqueId val="{00000003-F0DE-4CBC-84A5-25FA4CD145D4}"/>
            </c:ext>
          </c:extLst>
        </c:ser>
        <c:dLbls>
          <c:showLegendKey val="0"/>
          <c:showVal val="0"/>
          <c:showCatName val="0"/>
          <c:showSerName val="0"/>
          <c:showPercent val="0"/>
          <c:showBubbleSize val="0"/>
        </c:dLbls>
        <c:gapWidth val="150"/>
        <c:overlap val="100"/>
        <c:axId val="-2144370216"/>
        <c:axId val="-2144367240"/>
      </c:barChart>
      <c:catAx>
        <c:axId val="-2144370216"/>
        <c:scaling>
          <c:orientation val="minMax"/>
        </c:scaling>
        <c:delete val="0"/>
        <c:axPos val="l"/>
        <c:minorGridlines/>
        <c:numFmt formatCode="General" sourceLinked="0"/>
        <c:majorTickMark val="out"/>
        <c:minorTickMark val="none"/>
        <c:tickLblPos val="nextTo"/>
        <c:txPr>
          <a:bodyPr rot="-60000000" spcFirstLastPara="0" vertOverflow="ellipsis" vert="horz" wrap="square" anchor="ctr" anchorCtr="1"/>
          <a:lstStyle/>
          <a:p>
            <a:pPr>
              <a:defRPr lang="zh-CN" sz="1600" b="0" i="0" u="none" strike="noStrike" kern="1200" baseline="0">
                <a:solidFill>
                  <a:schemeClr val="tx1"/>
                </a:solidFill>
                <a:latin typeface="+mn-lt"/>
                <a:ea typeface="+mn-ea"/>
                <a:cs typeface="+mn-cs"/>
              </a:defRPr>
            </a:pPr>
            <a:endParaRPr lang="zh-CN"/>
          </a:p>
        </c:txPr>
        <c:crossAx val="-2144367240"/>
        <c:crossesAt val="2023"/>
        <c:auto val="1"/>
        <c:lblAlgn val="ctr"/>
        <c:lblOffset val="100"/>
        <c:noMultiLvlLbl val="0"/>
      </c:catAx>
      <c:valAx>
        <c:axId val="-2144367240"/>
        <c:scaling>
          <c:orientation val="minMax"/>
          <c:max val="2030.1"/>
          <c:min val="2024.1"/>
        </c:scaling>
        <c:delete val="0"/>
        <c:axPos val="b"/>
        <c:majorGridlines/>
        <c:numFmt formatCode="General" sourceLinked="1"/>
        <c:majorTickMark val="out"/>
        <c:minorTickMark val="none"/>
        <c:tickLblPos val="nextTo"/>
        <c:txPr>
          <a:bodyPr rot="-60000000" spcFirstLastPara="0" vertOverflow="ellipsis" vert="horz" wrap="square" anchor="ctr" anchorCtr="1"/>
          <a:lstStyle/>
          <a:p>
            <a:pPr>
              <a:defRPr lang="zh-CN" sz="1800" b="0" i="0" u="none" strike="noStrike" kern="1200" baseline="0">
                <a:solidFill>
                  <a:schemeClr val="tx1"/>
                </a:solidFill>
                <a:latin typeface="+mn-lt"/>
                <a:ea typeface="+mn-ea"/>
                <a:cs typeface="+mn-cs"/>
              </a:defRPr>
            </a:pPr>
            <a:endParaRPr lang="zh-CN"/>
          </a:p>
        </c:txPr>
        <c:crossAx val="-2144370216"/>
        <c:crosses val="autoZero"/>
        <c:crossBetween val="between"/>
        <c:majorUnit val="1"/>
      </c:valAx>
    </c:plotArea>
    <c:legend>
      <c:legendPos val="r"/>
      <c:layout>
        <c:manualLayout>
          <c:xMode val="edge"/>
          <c:yMode val="edge"/>
          <c:x val="0.79600938452992531"/>
          <c:y val="0.14698876876014619"/>
          <c:w val="0.20399065680650205"/>
          <c:h val="0.55454959083831201"/>
        </c:manualLayout>
      </c:layout>
      <c:overlay val="0"/>
      <c:txPr>
        <a:bodyPr rot="0" spcFirstLastPara="0" vertOverflow="ellipsis" vert="horz" wrap="square" anchor="ctr" anchorCtr="1"/>
        <a:lstStyle/>
        <a:p>
          <a:pPr>
            <a:defRPr lang="zh-CN" sz="1800" b="0" i="0" u="none" strike="noStrike" kern="1200" baseline="0">
              <a:solidFill>
                <a:schemeClr val="tx1"/>
              </a:solidFill>
              <a:latin typeface="+mn-lt"/>
              <a:ea typeface="+mn-ea"/>
              <a:cs typeface="+mn-cs"/>
            </a:defRPr>
          </a:pPr>
          <a:endParaRPr lang="zh-CN"/>
        </a:p>
      </c:txPr>
    </c:legend>
    <c:plotVisOnly val="1"/>
    <c:dispBlanksAs val="gap"/>
    <c:showDLblsOverMax val="0"/>
  </c:chart>
  <c:txPr>
    <a:bodyPr/>
    <a:lstStyle/>
    <a:p>
      <a:pPr>
        <a:defRPr lang="zh-CN" sz="1800"/>
      </a:pPr>
      <a:endParaRPr lang="zh-CN"/>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9FFB59-B0F1-4685-B560-199B76EAEBEB}" type="datetimeFigureOut">
              <a:rPr lang="zh-CN" altLang="en-US" smtClean="0"/>
              <a:t>2026/8/11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AFE69B-5BFD-4BF3-96DD-077C2EF236B9}" type="slidenum">
              <a:rPr lang="zh-CN" altLang="en-US" smtClean="0"/>
              <a:t>‹#›</a:t>
            </a:fld>
            <a:endParaRPr lang="zh-CN" altLang="en-US"/>
          </a:p>
        </p:txBody>
      </p:sp>
    </p:spTree>
    <p:extLst>
      <p:ext uri="{BB962C8B-B14F-4D97-AF65-F5344CB8AC3E}">
        <p14:creationId xmlns:p14="http://schemas.microsoft.com/office/powerpoint/2010/main" val="489595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9AFE69B-5BFD-4BF3-96DD-077C2EF236B9}" type="slidenum">
              <a:rPr lang="zh-CN" altLang="en-US" smtClean="0"/>
              <a:t>1</a:t>
            </a:fld>
            <a:endParaRPr lang="zh-CN" altLang="en-US"/>
          </a:p>
        </p:txBody>
      </p:sp>
    </p:spTree>
    <p:extLst>
      <p:ext uri="{BB962C8B-B14F-4D97-AF65-F5344CB8AC3E}">
        <p14:creationId xmlns:p14="http://schemas.microsoft.com/office/powerpoint/2010/main" val="1594687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9AFE69B-5BFD-4BF3-96DD-077C2EF236B9}" type="slidenum">
              <a:rPr lang="zh-CN" altLang="en-US" smtClean="0"/>
              <a:t>2</a:t>
            </a:fld>
            <a:endParaRPr lang="zh-CN" altLang="en-US"/>
          </a:p>
        </p:txBody>
      </p:sp>
    </p:spTree>
    <p:extLst>
      <p:ext uri="{BB962C8B-B14F-4D97-AF65-F5344CB8AC3E}">
        <p14:creationId xmlns:p14="http://schemas.microsoft.com/office/powerpoint/2010/main" val="1438862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dirty="0"/>
          </a:p>
        </p:txBody>
      </p:sp>
      <p:sp>
        <p:nvSpPr>
          <p:cNvPr id="4" name="灯片编号占位符 3"/>
          <p:cNvSpPr>
            <a:spLocks noGrp="1"/>
          </p:cNvSpPr>
          <p:nvPr>
            <p:ph type="sldNum" sz="quarter" idx="5"/>
          </p:nvPr>
        </p:nvSpPr>
        <p:spPr/>
        <p:txBody>
          <a:bodyPr/>
          <a:lstStyle/>
          <a:p>
            <a:fld id="{49AFE69B-5BFD-4BF3-96DD-077C2EF236B9}" type="slidenum">
              <a:rPr lang="zh-CN" altLang="en-US" smtClean="0"/>
              <a:t>5</a:t>
            </a:fld>
            <a:endParaRPr lang="zh-CN" altLang="en-US"/>
          </a:p>
        </p:txBody>
      </p:sp>
    </p:spTree>
    <p:extLst>
      <p:ext uri="{BB962C8B-B14F-4D97-AF65-F5344CB8AC3E}">
        <p14:creationId xmlns:p14="http://schemas.microsoft.com/office/powerpoint/2010/main" val="3834422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9AFE69B-5BFD-4BF3-96DD-077C2EF236B9}" type="slidenum">
              <a:rPr lang="zh-CN" altLang="en-US" smtClean="0"/>
              <a:t>20</a:t>
            </a:fld>
            <a:endParaRPr lang="zh-CN" altLang="en-US"/>
          </a:p>
        </p:txBody>
      </p:sp>
    </p:spTree>
    <p:extLst>
      <p:ext uri="{BB962C8B-B14F-4D97-AF65-F5344CB8AC3E}">
        <p14:creationId xmlns:p14="http://schemas.microsoft.com/office/powerpoint/2010/main" val="369768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11082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D530FBED-9D05-4BB7-A5F1-C3EA5DD55681}" type="datetimeFigureOut">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DEB4A91-07CE-45A8-BF90-C87B19499E6C}" type="slidenum">
              <a:rPr lang="zh-CN" altLang="en-US" smtClean="0"/>
              <a:t>‹#›</a:t>
            </a:fld>
            <a:endParaRPr lang="zh-CN" altLang="en-US"/>
          </a:p>
        </p:txBody>
      </p:sp>
    </p:spTree>
    <p:extLst>
      <p:ext uri="{BB962C8B-B14F-4D97-AF65-F5344CB8AC3E}">
        <p14:creationId xmlns:p14="http://schemas.microsoft.com/office/powerpoint/2010/main" val="498807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D530FBED-9D05-4BB7-A5F1-C3EA5DD55681}" type="datetimeFigureOut">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DEB4A91-07CE-45A8-BF90-C87B19499E6C}" type="slidenum">
              <a:rPr lang="zh-CN" altLang="en-US" smtClean="0"/>
              <a:t>‹#›</a:t>
            </a:fld>
            <a:endParaRPr lang="zh-CN" altLang="en-US"/>
          </a:p>
        </p:txBody>
      </p:sp>
    </p:spTree>
    <p:extLst>
      <p:ext uri="{BB962C8B-B14F-4D97-AF65-F5344CB8AC3E}">
        <p14:creationId xmlns:p14="http://schemas.microsoft.com/office/powerpoint/2010/main" val="359993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bg1"/>
        </a:solidFill>
        <a:effectLst/>
      </p:bgPr>
    </p:bg>
    <p:spTree>
      <p:nvGrpSpPr>
        <p:cNvPr id="1" name=""/>
        <p:cNvGrpSpPr/>
        <p:nvPr/>
      </p:nvGrpSpPr>
      <p:grpSpPr>
        <a:xfrm>
          <a:off x="0" y="0"/>
          <a:ext cx="0" cy="0"/>
          <a:chOff x="0" y="0"/>
          <a:chExt cx="0" cy="0"/>
        </a:xfrm>
      </p:grpSpPr>
      <p:sp>
        <p:nvSpPr>
          <p:cNvPr id="7" name="标题占位符 1">
            <a:extLst>
              <a:ext uri="{FF2B5EF4-FFF2-40B4-BE49-F238E27FC236}">
                <a16:creationId xmlns:a16="http://schemas.microsoft.com/office/drawing/2014/main" id="{280B18E8-9B66-45C6-AAA2-369078A5B74F}"/>
              </a:ext>
            </a:extLst>
          </p:cNvPr>
          <p:cNvSpPr>
            <a:spLocks noGrp="1"/>
          </p:cNvSpPr>
          <p:nvPr>
            <p:ph type="title"/>
          </p:nvPr>
        </p:nvSpPr>
        <p:spPr>
          <a:xfrm>
            <a:off x="948146" y="110603"/>
            <a:ext cx="10295709" cy="517989"/>
          </a:xfrm>
          <a:prstGeom prst="rect">
            <a:avLst/>
          </a:prstGeom>
        </p:spPr>
        <p:txBody>
          <a:bodyPr vert="horz" lIns="91440" tIns="45720" rIns="91440" bIns="45720" rtlCol="0" anchor="ctr">
            <a:noAutofit/>
          </a:bodyPr>
          <a:lstStyle>
            <a:lvl1pPr algn="ctr">
              <a:defRPr sz="3600" b="1">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8" name="矩形 7">
            <a:extLst>
              <a:ext uri="{FF2B5EF4-FFF2-40B4-BE49-F238E27FC236}">
                <a16:creationId xmlns:a16="http://schemas.microsoft.com/office/drawing/2014/main" id="{CF83A813-F00F-4D8F-B6BA-A31BB7A1982F}"/>
              </a:ext>
            </a:extLst>
          </p:cNvPr>
          <p:cNvSpPr/>
          <p:nvPr userDrawn="1"/>
        </p:nvSpPr>
        <p:spPr>
          <a:xfrm>
            <a:off x="1" y="6564834"/>
            <a:ext cx="12191999" cy="288000"/>
          </a:xfrm>
          <a:prstGeom prst="rect">
            <a:avLst/>
          </a:prstGeom>
          <a:gradFill flip="none" rotWithShape="1">
            <a:gsLst>
              <a:gs pos="29000">
                <a:srgbClr val="014CA1"/>
              </a:gs>
              <a:gs pos="2000">
                <a:srgbClr val="014CA1"/>
              </a:gs>
              <a:gs pos="100000">
                <a:schemeClr val="accent6">
                  <a:lumMod val="40000"/>
                  <a:lumOff val="60000"/>
                </a:schemeClr>
              </a:gs>
            </a:gsLst>
            <a:lin ang="0" scaled="0"/>
            <a:tileRect/>
          </a:gradFill>
        </p:spPr>
        <p:txBody>
          <a:bodyPr wrap="square" rtlCol="0" anchor="ctr">
            <a:spAutoFit/>
          </a:bodyPr>
          <a:lstStyle/>
          <a:p>
            <a:pPr marL="342900" indent="-342900" algn="l">
              <a:lnSpc>
                <a:spcPct val="114000"/>
              </a:lnSpc>
              <a:buFont typeface="Arial" panose="020B0604020202020204" pitchFamily="34" charset="0"/>
              <a:buChar char="•"/>
            </a:pPr>
            <a:endParaRPr lang="zh-CN" altLang="en-US" sz="2000" b="1" dirty="0">
              <a:solidFill>
                <a:schemeClr val="bg1">
                  <a:lumMod val="95000"/>
                </a:schemeClr>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9" name="日期占位符 3">
            <a:extLst>
              <a:ext uri="{FF2B5EF4-FFF2-40B4-BE49-F238E27FC236}">
                <a16:creationId xmlns:a16="http://schemas.microsoft.com/office/drawing/2014/main" id="{3B551561-0731-4A89-8888-CDB3862A2EE2}"/>
              </a:ext>
            </a:extLst>
          </p:cNvPr>
          <p:cNvSpPr txBox="1">
            <a:spLocks/>
          </p:cNvSpPr>
          <p:nvPr userDrawn="1"/>
        </p:nvSpPr>
        <p:spPr>
          <a:xfrm>
            <a:off x="219891" y="6564834"/>
            <a:ext cx="3666309" cy="365125"/>
          </a:xfrm>
          <a:prstGeom prst="rect">
            <a:avLst/>
          </a:prstGeom>
        </p:spPr>
        <p:txBody>
          <a:bodyPr/>
          <a:lstStyle>
            <a:defPPr>
              <a:defRPr lang="zh-CN"/>
            </a:defPPr>
            <a:lvl1pPr marL="0" algn="l" defTabSz="914400" rtl="0" eaLnBrk="1" latinLnBrk="0" hangingPunct="1">
              <a:defRPr sz="1800" b="1"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400" dirty="0">
                <a:solidFill>
                  <a:schemeClr val="bg1">
                    <a:lumMod val="95000"/>
                  </a:schemeClr>
                </a:solidFill>
                <a:latin typeface="华文楷体" panose="02010600040101010101" pitchFamily="2" charset="-122"/>
                <a:ea typeface="华文楷体" panose="02010600040101010101" pitchFamily="2" charset="-122"/>
              </a:rPr>
              <a:t>2026-08</a:t>
            </a:r>
            <a:endParaRPr lang="zh-CN" altLang="en-US" sz="1400" dirty="0">
              <a:solidFill>
                <a:schemeClr val="bg1">
                  <a:lumMod val="95000"/>
                </a:schemeClr>
              </a:solidFill>
              <a:latin typeface="华文楷体" panose="02010600040101010101" pitchFamily="2" charset="-122"/>
              <a:ea typeface="华文楷体" panose="02010600040101010101" pitchFamily="2" charset="-122"/>
            </a:endParaRPr>
          </a:p>
        </p:txBody>
      </p:sp>
      <p:sp>
        <p:nvSpPr>
          <p:cNvPr id="10" name="页脚占位符 4">
            <a:extLst>
              <a:ext uri="{FF2B5EF4-FFF2-40B4-BE49-F238E27FC236}">
                <a16:creationId xmlns:a16="http://schemas.microsoft.com/office/drawing/2014/main" id="{6517C6FB-FAA9-4D66-8A53-22A9494C15F3}"/>
              </a:ext>
            </a:extLst>
          </p:cNvPr>
          <p:cNvSpPr txBox="1">
            <a:spLocks/>
          </p:cNvSpPr>
          <p:nvPr userDrawn="1"/>
        </p:nvSpPr>
        <p:spPr>
          <a:xfrm>
            <a:off x="3467100" y="6567845"/>
            <a:ext cx="5257800" cy="252749"/>
          </a:xfrm>
          <a:prstGeom prst="rect">
            <a:avLst/>
          </a:prstGeom>
        </p:spPr>
        <p:txBody>
          <a:bodyPr/>
          <a:lstStyle>
            <a:defPPr>
              <a:defRPr lang="en-US"/>
            </a:defPPr>
            <a:lvl1pPr defTabSz="914400">
              <a:defRPr sz="1400" b="1">
                <a:solidFill>
                  <a:schemeClr val="bg1">
                    <a:lumMod val="95000"/>
                  </a:schemeClr>
                </a:solidFill>
                <a:latin typeface="华文楷体" panose="02010600040101010101" pitchFamily="2" charset="-122"/>
                <a:ea typeface="华文楷体" panose="02010600040101010101" pitchFamily="2" charset="-122"/>
              </a:defRPr>
            </a:lvl1pPr>
            <a:lvl2pPr defTabSz="914400"/>
            <a:lvl3pPr defTabSz="914400"/>
            <a:lvl4pPr defTabSz="914400"/>
            <a:lvl5pPr defTabSz="914400"/>
            <a:lvl6pPr defTabSz="914400"/>
            <a:lvl7pPr defTabSz="914400"/>
            <a:lvl8pPr defTabSz="914400"/>
            <a:lvl9pPr defTabSz="914400"/>
          </a:lstStyle>
          <a:p>
            <a:pPr algn="ctr"/>
            <a:r>
              <a:rPr lang="zh-CN" altLang="en-US" b="1" i="0" u="none" strike="noStrike" dirty="0">
                <a:solidFill>
                  <a:schemeClr val="bg1"/>
                </a:solidFill>
                <a:effectLst/>
                <a:latin typeface="+mn-lt"/>
              </a:rPr>
              <a:t>第二十三届全国核电子学与核探测技术学术年会（</a:t>
            </a:r>
            <a:r>
              <a:rPr lang="en-US" altLang="zh-CN" b="1" i="0" u="none" strike="noStrike" dirty="0">
                <a:solidFill>
                  <a:schemeClr val="bg1"/>
                </a:solidFill>
                <a:effectLst/>
                <a:latin typeface="+mn-lt"/>
              </a:rPr>
              <a:t>NED2026</a:t>
            </a:r>
            <a:r>
              <a:rPr lang="zh-CN" altLang="en-US" b="1" i="0" u="none" strike="noStrike" dirty="0">
                <a:solidFill>
                  <a:schemeClr val="bg1"/>
                </a:solidFill>
                <a:effectLst/>
                <a:latin typeface="+mn-lt"/>
              </a:rPr>
              <a:t>）</a:t>
            </a:r>
            <a:endParaRPr lang="en-US" altLang="zh-CN" sz="1400" b="1" dirty="0">
              <a:solidFill>
                <a:schemeClr val="bg1"/>
              </a:solidFill>
              <a:latin typeface="+mn-lt"/>
              <a:ea typeface="微软雅黑" panose="020B0503020204020204" pitchFamily="34" charset="-122"/>
            </a:endParaRPr>
          </a:p>
        </p:txBody>
      </p:sp>
      <p:sp>
        <p:nvSpPr>
          <p:cNvPr id="11" name="灯片编号占位符 5">
            <a:extLst>
              <a:ext uri="{FF2B5EF4-FFF2-40B4-BE49-F238E27FC236}">
                <a16:creationId xmlns:a16="http://schemas.microsoft.com/office/drawing/2014/main" id="{8EB2816C-4152-4ACB-8C28-D14BE261A1BC}"/>
              </a:ext>
            </a:extLst>
          </p:cNvPr>
          <p:cNvSpPr txBox="1">
            <a:spLocks/>
          </p:cNvSpPr>
          <p:nvPr userDrawn="1"/>
        </p:nvSpPr>
        <p:spPr>
          <a:xfrm>
            <a:off x="9296400" y="6564836"/>
            <a:ext cx="27432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59D61E4-8D6C-484A-872E-BE29B3503B71}" type="slidenum">
              <a:rPr lang="zh-CN" altLang="en-US" sz="1400" smtClean="0">
                <a:solidFill>
                  <a:schemeClr val="tx1"/>
                </a:solidFill>
                <a:latin typeface="华文楷体" panose="02010600040101010101" pitchFamily="2" charset="-122"/>
                <a:ea typeface="华文楷体" panose="02010600040101010101" pitchFamily="2" charset="-122"/>
              </a:rPr>
              <a:pPr algn="r"/>
              <a:t>‹#›</a:t>
            </a:fld>
            <a:endParaRPr lang="zh-CN" altLang="en-US" sz="1400" dirty="0">
              <a:solidFill>
                <a:schemeClr val="tx1"/>
              </a:solidFill>
              <a:latin typeface="华文楷体" panose="02010600040101010101" pitchFamily="2" charset="-122"/>
              <a:ea typeface="华文楷体" panose="02010600040101010101" pitchFamily="2" charset="-122"/>
            </a:endParaRPr>
          </a:p>
        </p:txBody>
      </p:sp>
      <p:sp>
        <p:nvSpPr>
          <p:cNvPr id="12" name="矩形 11">
            <a:extLst>
              <a:ext uri="{FF2B5EF4-FFF2-40B4-BE49-F238E27FC236}">
                <a16:creationId xmlns:a16="http://schemas.microsoft.com/office/drawing/2014/main" id="{D8D066E9-73BB-4255-8FA6-EDD763E72DB7}"/>
              </a:ext>
            </a:extLst>
          </p:cNvPr>
          <p:cNvSpPr/>
          <p:nvPr userDrawn="1"/>
        </p:nvSpPr>
        <p:spPr>
          <a:xfrm>
            <a:off x="0" y="687690"/>
            <a:ext cx="12192000" cy="72000"/>
          </a:xfrm>
          <a:prstGeom prst="rect">
            <a:avLst/>
          </a:prstGeom>
          <a:gradFill flip="none" rotWithShape="1">
            <a:gsLst>
              <a:gs pos="29000">
                <a:srgbClr val="014CA1"/>
              </a:gs>
              <a:gs pos="2000">
                <a:srgbClr val="014CA1"/>
              </a:gs>
              <a:gs pos="100000">
                <a:schemeClr val="accent6">
                  <a:lumMod val="40000"/>
                  <a:lumOff val="60000"/>
                </a:schemeClr>
              </a:gs>
            </a:gsLst>
            <a:lin ang="0" scaled="0"/>
            <a:tileRect/>
          </a:gradFill>
        </p:spPr>
        <p:txBody>
          <a:bodyPr wrap="square" rtlCol="0" anchor="ctr">
            <a:spAutoFit/>
          </a:bodyPr>
          <a:lstStyle/>
          <a:p>
            <a:pPr marL="342900" indent="-342900" algn="l">
              <a:lnSpc>
                <a:spcPct val="114000"/>
              </a:lnSpc>
              <a:buFont typeface="Arial" panose="020B0604020202020204" pitchFamily="34" charset="0"/>
              <a:buChar char="•"/>
            </a:pPr>
            <a:endParaRPr lang="zh-CN" altLang="en-US" sz="2000" b="1" dirty="0">
              <a:latin typeface="Calibri" panose="020F0502020204030204" pitchFamily="34" charset="0"/>
              <a:ea typeface="楷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1962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59896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D530FBED-9D05-4BB7-A5F1-C3EA5DD55681}" type="datetimeFigureOut">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DEB4A91-07CE-45A8-BF90-C87B19499E6C}" type="slidenum">
              <a:rPr lang="zh-CN" altLang="en-US" smtClean="0"/>
              <a:t>‹#›</a:t>
            </a:fld>
            <a:endParaRPr lang="zh-CN" altLang="en-US"/>
          </a:p>
        </p:txBody>
      </p:sp>
    </p:spTree>
    <p:extLst>
      <p:ext uri="{BB962C8B-B14F-4D97-AF65-F5344CB8AC3E}">
        <p14:creationId xmlns:p14="http://schemas.microsoft.com/office/powerpoint/2010/main" val="1096458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D530FBED-9D05-4BB7-A5F1-C3EA5DD55681}" type="datetimeFigureOut">
              <a:rPr lang="zh-CN" altLang="en-US" smtClean="0"/>
              <a:t>2026/8/11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DEB4A91-07CE-45A8-BF90-C87B19499E6C}" type="slidenum">
              <a:rPr lang="zh-CN" altLang="en-US" smtClean="0"/>
              <a:t>‹#›</a:t>
            </a:fld>
            <a:endParaRPr lang="zh-CN" altLang="en-US"/>
          </a:p>
        </p:txBody>
      </p:sp>
    </p:spTree>
    <p:extLst>
      <p:ext uri="{BB962C8B-B14F-4D97-AF65-F5344CB8AC3E}">
        <p14:creationId xmlns:p14="http://schemas.microsoft.com/office/powerpoint/2010/main" val="3217431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D530FBED-9D05-4BB7-A5F1-C3EA5DD55681}" type="datetimeFigureOut">
              <a:rPr lang="zh-CN" altLang="en-US" smtClean="0"/>
              <a:t>2026/8/11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DEB4A91-07CE-45A8-BF90-C87B19499E6C}" type="slidenum">
              <a:rPr lang="zh-CN" altLang="en-US" smtClean="0"/>
              <a:t>‹#›</a:t>
            </a:fld>
            <a:endParaRPr lang="zh-CN" altLang="en-US"/>
          </a:p>
        </p:txBody>
      </p:sp>
    </p:spTree>
    <p:extLst>
      <p:ext uri="{BB962C8B-B14F-4D97-AF65-F5344CB8AC3E}">
        <p14:creationId xmlns:p14="http://schemas.microsoft.com/office/powerpoint/2010/main" val="1740743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D530FBED-9D05-4BB7-A5F1-C3EA5DD55681}" type="datetimeFigureOut">
              <a:rPr lang="zh-CN" altLang="en-US" smtClean="0"/>
              <a:t>2026/8/11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DEB4A91-07CE-45A8-BF90-C87B19499E6C}" type="slidenum">
              <a:rPr lang="zh-CN" altLang="en-US" smtClean="0"/>
              <a:t>‹#›</a:t>
            </a:fld>
            <a:endParaRPr lang="zh-CN" altLang="en-US"/>
          </a:p>
        </p:txBody>
      </p:sp>
    </p:spTree>
    <p:extLst>
      <p:ext uri="{BB962C8B-B14F-4D97-AF65-F5344CB8AC3E}">
        <p14:creationId xmlns:p14="http://schemas.microsoft.com/office/powerpoint/2010/main" val="2140187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30FBED-9D05-4BB7-A5F1-C3EA5DD55681}" type="datetimeFigureOut">
              <a:rPr lang="zh-CN" altLang="en-US" smtClean="0"/>
              <a:t>2026/8/11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DEB4A91-07CE-45A8-BF90-C87B19499E6C}" type="slidenum">
              <a:rPr lang="zh-CN" altLang="en-US" smtClean="0"/>
              <a:t>‹#›</a:t>
            </a:fld>
            <a:endParaRPr lang="zh-CN" altLang="en-US"/>
          </a:p>
        </p:txBody>
      </p:sp>
    </p:spTree>
    <p:extLst>
      <p:ext uri="{BB962C8B-B14F-4D97-AF65-F5344CB8AC3E}">
        <p14:creationId xmlns:p14="http://schemas.microsoft.com/office/powerpoint/2010/main" val="947246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D530FBED-9D05-4BB7-A5F1-C3EA5DD55681}" type="datetimeFigureOut">
              <a:rPr lang="zh-CN" altLang="en-US" smtClean="0"/>
              <a:t>2026/8/11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DEB4A91-07CE-45A8-BF90-C87B19499E6C}" type="slidenum">
              <a:rPr lang="zh-CN" altLang="en-US" smtClean="0"/>
              <a:t>‹#›</a:t>
            </a:fld>
            <a:endParaRPr lang="zh-CN" altLang="en-US"/>
          </a:p>
        </p:txBody>
      </p:sp>
    </p:spTree>
    <p:extLst>
      <p:ext uri="{BB962C8B-B14F-4D97-AF65-F5344CB8AC3E}">
        <p14:creationId xmlns:p14="http://schemas.microsoft.com/office/powerpoint/2010/main" val="2069423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D530FBED-9D05-4BB7-A5F1-C3EA5DD55681}" type="datetimeFigureOut">
              <a:rPr lang="zh-CN" altLang="en-US" smtClean="0"/>
              <a:t>2026/8/11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DEB4A91-07CE-45A8-BF90-C87B19499E6C}" type="slidenum">
              <a:rPr lang="zh-CN" altLang="en-US" smtClean="0"/>
              <a:t>‹#›</a:t>
            </a:fld>
            <a:endParaRPr lang="zh-CN" altLang="en-US"/>
          </a:p>
        </p:txBody>
      </p:sp>
    </p:spTree>
    <p:extLst>
      <p:ext uri="{BB962C8B-B14F-4D97-AF65-F5344CB8AC3E}">
        <p14:creationId xmlns:p14="http://schemas.microsoft.com/office/powerpoint/2010/main" val="2522729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8/11/2026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71019847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2.xml"/><Relationship Id="rId5" Type="http://schemas.openxmlformats.org/officeDocument/2006/relationships/image" Target="../media/image25.jp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7.tiff"/><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30.tiff"/><Relationship Id="rId5" Type="http://schemas.openxmlformats.org/officeDocument/2006/relationships/image" Target="../media/image29.emf"/><Relationship Id="rId4" Type="http://schemas.openxmlformats.org/officeDocument/2006/relationships/image" Target="../media/image28.tiff"/></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2.xml"/><Relationship Id="rId5" Type="http://schemas.openxmlformats.org/officeDocument/2006/relationships/image" Target="../media/image42.jpg"/><Relationship Id="rId4" Type="http://schemas.openxmlformats.org/officeDocument/2006/relationships/image" Target="../media/image41.emf"/></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12.xml"/><Relationship Id="rId6" Type="http://schemas.openxmlformats.org/officeDocument/2006/relationships/image" Target="../&#22270;/&#22270;&#29255;8.jpg" TargetMode="External"/><Relationship Id="rId5" Type="http://schemas.openxmlformats.org/officeDocument/2006/relationships/image" Target="../media/image52.jpe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2.xml"/><Relationship Id="rId5" Type="http://schemas.openxmlformats.org/officeDocument/2006/relationships/image" Target="../media/image18.svg"/><Relationship Id="rId10" Type="http://schemas.openxmlformats.org/officeDocument/2006/relationships/image" Target="../media/image12.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l="-3000" r="-3000"/>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F5AEA7-097F-46EB-89B7-016D370D0878}"/>
              </a:ext>
            </a:extLst>
          </p:cNvPr>
          <p:cNvSpPr>
            <a:spLocks noGrp="1"/>
          </p:cNvSpPr>
          <p:nvPr>
            <p:ph type="ctrTitle"/>
          </p:nvPr>
        </p:nvSpPr>
        <p:spPr>
          <a:xfrm>
            <a:off x="1381784" y="400439"/>
            <a:ext cx="9428431" cy="1540073"/>
          </a:xfrm>
        </p:spPr>
        <p:txBody>
          <a:bodyPr>
            <a:normAutofit/>
          </a:bodyPr>
          <a:lstStyle/>
          <a:p>
            <a:pPr algn="ctr"/>
            <a:r>
              <a:rPr lang="zh-CN" altLang="en-US" sz="4400" b="1" i="0" dirty="0">
                <a:effectLst/>
                <a:latin typeface="微软雅黑" panose="020B0503020204020204" pitchFamily="34" charset="-122"/>
                <a:ea typeface="微软雅黑" panose="020B0503020204020204" pitchFamily="34" charset="-122"/>
              </a:rPr>
              <a:t>结合</a:t>
            </a:r>
            <a:r>
              <a:rPr lang="en-US" altLang="zh-CN" sz="4400" b="1" i="0" dirty="0" err="1">
                <a:effectLst/>
                <a:latin typeface="微软雅黑" panose="020B0503020204020204" pitchFamily="34" charset="-122"/>
                <a:ea typeface="微软雅黑" panose="020B0503020204020204" pitchFamily="34" charset="-122"/>
              </a:rPr>
              <a:t>HPGe</a:t>
            </a:r>
            <a:r>
              <a:rPr lang="zh-CN" altLang="en-US" sz="4400" b="1" i="0" dirty="0">
                <a:effectLst/>
                <a:latin typeface="微软雅黑" panose="020B0503020204020204" pitchFamily="34" charset="-122"/>
                <a:ea typeface="微软雅黑" panose="020B0503020204020204" pitchFamily="34" charset="-122"/>
              </a:rPr>
              <a:t>和</a:t>
            </a:r>
            <a:r>
              <a:rPr lang="en-US" altLang="zh-CN" sz="4400" b="1" i="0" dirty="0">
                <a:effectLst/>
                <a:latin typeface="微软雅黑" panose="020B0503020204020204" pitchFamily="34" charset="-122"/>
                <a:ea typeface="微软雅黑" panose="020B0503020204020204" pitchFamily="34" charset="-122"/>
              </a:rPr>
              <a:t>CZT</a:t>
            </a:r>
            <a:r>
              <a:rPr lang="zh-CN" altLang="en-US" sz="4400" b="1" i="0" dirty="0">
                <a:effectLst/>
                <a:latin typeface="微软雅黑" panose="020B0503020204020204" pitchFamily="34" charset="-122"/>
                <a:ea typeface="微软雅黑" panose="020B0503020204020204" pitchFamily="34" charset="-122"/>
              </a:rPr>
              <a:t>探测器的缪致</a:t>
            </a:r>
            <a:r>
              <a:rPr lang="en-US" altLang="zh-CN" sz="4400" b="1" i="0" dirty="0">
                <a:effectLst/>
                <a:latin typeface="微软雅黑" panose="020B0503020204020204" pitchFamily="34" charset="-122"/>
                <a:ea typeface="微软雅黑" panose="020B0503020204020204" pitchFamily="34" charset="-122"/>
              </a:rPr>
              <a:t>X</a:t>
            </a:r>
            <a:r>
              <a:rPr lang="zh-CN" altLang="en-US" sz="4400" b="1" i="0" dirty="0">
                <a:effectLst/>
                <a:latin typeface="微软雅黑" panose="020B0503020204020204" pitchFamily="34" charset="-122"/>
                <a:ea typeface="微软雅黑" panose="020B0503020204020204" pitchFamily="34" charset="-122"/>
              </a:rPr>
              <a:t>射线荧光谱仪研究</a:t>
            </a:r>
            <a:endParaRPr lang="zh-CN" altLang="en-US" sz="4400" dirty="0">
              <a:latin typeface="微软雅黑" panose="020B0503020204020204" pitchFamily="34" charset="-122"/>
              <a:ea typeface="微软雅黑" panose="020B0503020204020204" pitchFamily="34" charset="-122"/>
            </a:endParaRPr>
          </a:p>
        </p:txBody>
      </p:sp>
      <p:sp>
        <p:nvSpPr>
          <p:cNvPr id="3" name="副标题 2">
            <a:extLst>
              <a:ext uri="{FF2B5EF4-FFF2-40B4-BE49-F238E27FC236}">
                <a16:creationId xmlns:a16="http://schemas.microsoft.com/office/drawing/2014/main" id="{2E8C7334-F4DC-4AB6-84F8-CCD9B171CEB5}"/>
              </a:ext>
            </a:extLst>
          </p:cNvPr>
          <p:cNvSpPr>
            <a:spLocks noGrp="1"/>
          </p:cNvSpPr>
          <p:nvPr>
            <p:ph type="subTitle" idx="1"/>
          </p:nvPr>
        </p:nvSpPr>
        <p:spPr>
          <a:xfrm>
            <a:off x="1524000" y="3733337"/>
            <a:ext cx="9144000" cy="1788064"/>
          </a:xfrm>
        </p:spPr>
        <p:txBody>
          <a:bodyPr>
            <a:normAutofit/>
          </a:bodyPr>
          <a:lstStyle/>
          <a:p>
            <a:r>
              <a:rPr lang="zh-CN" altLang="en-US" b="1" dirty="0">
                <a:solidFill>
                  <a:srgbClr val="0000FF"/>
                </a:solidFill>
                <a:latin typeface="微软雅黑" panose="020B0503020204020204" pitchFamily="34" charset="-122"/>
                <a:ea typeface="微软雅黑" panose="020B0503020204020204" pitchFamily="34" charset="-122"/>
              </a:rPr>
              <a:t>报告人</a:t>
            </a:r>
            <a:r>
              <a:rPr lang="en-US" altLang="zh-CN" b="1" dirty="0">
                <a:solidFill>
                  <a:srgbClr val="0000FF"/>
                </a:solidFill>
                <a:latin typeface="微软雅黑" panose="020B0503020204020204" pitchFamily="34" charset="-122"/>
                <a:ea typeface="微软雅黑" panose="020B0503020204020204" pitchFamily="34" charset="-122"/>
              </a:rPr>
              <a:t>:</a:t>
            </a:r>
            <a:r>
              <a:rPr lang="zh-CN" altLang="en-US" b="1" dirty="0">
                <a:solidFill>
                  <a:srgbClr val="0000FF"/>
                </a:solidFill>
                <a:latin typeface="微软雅黑" panose="020B0503020204020204" pitchFamily="34" charset="-122"/>
                <a:ea typeface="微软雅黑" panose="020B0503020204020204" pitchFamily="34" charset="-122"/>
              </a:rPr>
              <a:t>  吕游</a:t>
            </a:r>
            <a:endParaRPr lang="en-US" altLang="zh-CN" b="1" dirty="0">
              <a:solidFill>
                <a:srgbClr val="0000FF"/>
              </a:solidFill>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代表</a:t>
            </a:r>
            <a:r>
              <a:rPr lang="en-US" altLang="zh-CN" b="1" dirty="0">
                <a:latin typeface="微软雅黑" panose="020B0503020204020204" pitchFamily="34" charset="-122"/>
                <a:ea typeface="微软雅黑" panose="020B0503020204020204" pitchFamily="34" charset="-122"/>
              </a:rPr>
              <a:t>CSNS</a:t>
            </a:r>
            <a:r>
              <a:rPr lang="zh-CN" altLang="en-US" b="1" dirty="0">
                <a:latin typeface="微软雅黑" panose="020B0503020204020204" pitchFamily="34" charset="-122"/>
                <a:ea typeface="微软雅黑" panose="020B0503020204020204" pitchFamily="34" charset="-122"/>
              </a:rPr>
              <a:t> </a:t>
            </a:r>
            <a:r>
              <a:rPr lang="en-US" altLang="zh-CN" b="1" dirty="0">
                <a:latin typeface="微软雅黑" panose="020B0503020204020204" pitchFamily="34" charset="-122"/>
                <a:ea typeface="微软雅黑" panose="020B0503020204020204" pitchFamily="34" charset="-122"/>
              </a:rPr>
              <a:t>MELODY</a:t>
            </a:r>
            <a:r>
              <a:rPr lang="zh-CN" altLang="en-US" b="1" dirty="0">
                <a:latin typeface="微软雅黑" panose="020B0503020204020204" pitchFamily="34" charset="-122"/>
                <a:ea typeface="微软雅黑" panose="020B0503020204020204" pitchFamily="34" charset="-122"/>
              </a:rPr>
              <a:t>团队</a:t>
            </a:r>
            <a:endParaRPr lang="en-US" altLang="zh-CN" b="1" dirty="0">
              <a:latin typeface="微软雅黑" panose="020B0503020204020204" pitchFamily="34" charset="-122"/>
              <a:ea typeface="微软雅黑" panose="020B0503020204020204" pitchFamily="34" charset="-122"/>
            </a:endParaRPr>
          </a:p>
          <a:p>
            <a:pPr>
              <a:lnSpc>
                <a:spcPct val="100000"/>
              </a:lnSpc>
            </a:pPr>
            <a:r>
              <a:rPr lang="zh-CN" altLang="en-US" sz="1900" b="1" dirty="0">
                <a:latin typeface="微软雅黑" panose="020B0503020204020204" pitchFamily="34" charset="-122"/>
                <a:ea typeface="微软雅黑" panose="020B0503020204020204" pitchFamily="34" charset="-122"/>
              </a:rPr>
              <a:t>第二十三届全国核电子学与核探测技术学术年会（</a:t>
            </a:r>
            <a:r>
              <a:rPr lang="en-US" altLang="zh-CN" sz="1900" b="1" dirty="0">
                <a:latin typeface="微软雅黑" panose="020B0503020204020204" pitchFamily="34" charset="-122"/>
                <a:ea typeface="微软雅黑" panose="020B0503020204020204" pitchFamily="34" charset="-122"/>
              </a:rPr>
              <a:t>NED2026</a:t>
            </a:r>
            <a:r>
              <a:rPr lang="zh-CN" altLang="en-US" sz="1900" b="1" dirty="0">
                <a:latin typeface="微软雅黑" panose="020B0503020204020204" pitchFamily="34" charset="-122"/>
                <a:ea typeface="微软雅黑" panose="020B0503020204020204" pitchFamily="34" charset="-122"/>
              </a:rPr>
              <a:t>）</a:t>
            </a:r>
            <a:endParaRPr lang="en-US" altLang="zh-CN" sz="1900" b="1" dirty="0">
              <a:latin typeface="微软雅黑" panose="020B0503020204020204" pitchFamily="34" charset="-122"/>
              <a:ea typeface="微软雅黑" panose="020B0503020204020204" pitchFamily="34" charset="-122"/>
            </a:endParaRPr>
          </a:p>
          <a:p>
            <a:r>
              <a:rPr lang="en-US" altLang="zh-CN" sz="1900" b="1" dirty="0">
                <a:latin typeface="微软雅黑" panose="020B0503020204020204" pitchFamily="34" charset="-122"/>
                <a:ea typeface="微软雅黑" panose="020B0503020204020204" pitchFamily="34" charset="-122"/>
              </a:rPr>
              <a:t>2026</a:t>
            </a:r>
            <a:r>
              <a:rPr lang="zh-CN" altLang="en-US" sz="1900" b="1" dirty="0">
                <a:latin typeface="微软雅黑" panose="020B0503020204020204" pitchFamily="34" charset="-122"/>
                <a:ea typeface="微软雅黑" panose="020B0503020204020204" pitchFamily="34" charset="-122"/>
              </a:rPr>
              <a:t>年</a:t>
            </a:r>
            <a:r>
              <a:rPr lang="en-US" altLang="zh-CN" sz="1900" b="1" dirty="0">
                <a:latin typeface="微软雅黑" panose="020B0503020204020204" pitchFamily="34" charset="-122"/>
                <a:ea typeface="微软雅黑" panose="020B0503020204020204" pitchFamily="34" charset="-122"/>
              </a:rPr>
              <a:t>8</a:t>
            </a:r>
            <a:r>
              <a:rPr lang="zh-CN" altLang="en-US" sz="1900" b="1" dirty="0">
                <a:latin typeface="微软雅黑" panose="020B0503020204020204" pitchFamily="34" charset="-122"/>
                <a:ea typeface="微软雅黑" panose="020B0503020204020204" pitchFamily="34" charset="-122"/>
              </a:rPr>
              <a:t>月</a:t>
            </a:r>
            <a:r>
              <a:rPr lang="en-US" altLang="zh-CN" sz="1900" b="1" dirty="0">
                <a:latin typeface="微软雅黑" panose="020B0503020204020204" pitchFamily="34" charset="-122"/>
                <a:ea typeface="微软雅黑" panose="020B0503020204020204" pitchFamily="34" charset="-122"/>
              </a:rPr>
              <a:t>11</a:t>
            </a:r>
            <a:r>
              <a:rPr lang="zh-CN" altLang="en-US" sz="1900" b="1" dirty="0">
                <a:latin typeface="微软雅黑" panose="020B0503020204020204" pitchFamily="34" charset="-122"/>
                <a:ea typeface="微软雅黑" panose="020B0503020204020204" pitchFamily="34" charset="-122"/>
              </a:rPr>
              <a:t>日、河南登封</a:t>
            </a:r>
            <a:endParaRPr lang="en-US" altLang="zh-CN" sz="1900" b="1" dirty="0">
              <a:latin typeface="微软雅黑" panose="020B0503020204020204" pitchFamily="34" charset="-122"/>
              <a:ea typeface="微软雅黑" panose="020B0503020204020204" pitchFamily="34" charset="-122"/>
            </a:endParaRPr>
          </a:p>
        </p:txBody>
      </p:sp>
      <p:pic>
        <p:nvPicPr>
          <p:cNvPr id="10" name="Picture 2" descr="http://www.ihep.cas.cn/images/logo_main2011.jpg">
            <a:extLst>
              <a:ext uri="{FF2B5EF4-FFF2-40B4-BE49-F238E27FC236}">
                <a16:creationId xmlns:a16="http://schemas.microsoft.com/office/drawing/2014/main" id="{A60C553C-E245-412B-90BF-40EDC73FE8B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backgroundMark x1="23404" y1="14151" x2="23404" y2="14151"/>
                        <a14:backgroundMark x1="21064" y1="77358" x2="21064" y2="77358"/>
                        <a14:backgroundMark x1="77660" y1="18868" x2="77660" y2="18868"/>
                        <a14:backgroundMark x1="81915" y1="92453" x2="81915" y2="92453"/>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04496" y="5933556"/>
            <a:ext cx="3477375" cy="92593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english.ihep.cas.cn/template/csns/lib/images/csns_logo.png">
            <a:extLst>
              <a:ext uri="{FF2B5EF4-FFF2-40B4-BE49-F238E27FC236}">
                <a16:creationId xmlns:a16="http://schemas.microsoft.com/office/drawing/2014/main" id="{E9C7C306-0EBD-4908-BE74-C92BBE84FF94}"/>
              </a:ext>
            </a:extLst>
          </p:cNvPr>
          <p:cNvPicPr>
            <a:picLocks noChangeAspect="1" noChangeArrowheads="1"/>
          </p:cNvPicPr>
          <p:nvPr/>
        </p:nvPicPr>
        <p:blipFill>
          <a:blip r:embed="rId6">
            <a:biLevel thresh="25000"/>
            <a:extLst>
              <a:ext uri="{BEBA8EAE-BF5A-486C-A8C5-ECC9F3942E4B}">
                <a14:imgProps xmlns:a14="http://schemas.microsoft.com/office/drawing/2010/main">
                  <a14:imgLayer r:embed="rId7">
                    <a14:imgEffect>
                      <a14:artisticGlowEdges/>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7834409" y="5932061"/>
            <a:ext cx="4357591" cy="925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679685"/>
      </p:ext>
    </p:extLst>
  </p:cSld>
  <p:clrMapOvr>
    <a:masterClrMapping/>
  </p:clrMapOvr>
  <mc:AlternateContent xmlns:mc="http://schemas.openxmlformats.org/markup-compatibility/2006" xmlns:p14="http://schemas.microsoft.com/office/powerpoint/2010/main">
    <mc:Choice Requires="p14">
      <p:transition spd="slow" p14:dur="2000" advTm="1905"/>
    </mc:Choice>
    <mc:Fallback xmlns="">
      <p:transition spd="slow" advTm="190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208A14-0BC4-489F-9166-C9FA43514C62}"/>
              </a:ext>
            </a:extLst>
          </p:cNvPr>
          <p:cNvSpPr>
            <a:spLocks noGrp="1"/>
          </p:cNvSpPr>
          <p:nvPr>
            <p:ph type="title"/>
          </p:nvPr>
        </p:nvSpPr>
        <p:spPr/>
        <p:txBody>
          <a:bodyPr/>
          <a:lstStyle/>
          <a:p>
            <a:r>
              <a:rPr lang="en-US" altLang="zh-CN" dirty="0"/>
              <a:t>MIXE</a:t>
            </a:r>
            <a:r>
              <a:rPr lang="zh-CN" altLang="en-US" dirty="0"/>
              <a:t>技术特点</a:t>
            </a:r>
          </a:p>
        </p:txBody>
      </p:sp>
      <p:grpSp>
        <p:nvGrpSpPr>
          <p:cNvPr id="3" name="组合 2">
            <a:extLst>
              <a:ext uri="{FF2B5EF4-FFF2-40B4-BE49-F238E27FC236}">
                <a16:creationId xmlns:a16="http://schemas.microsoft.com/office/drawing/2014/main" id="{99C4BD60-181C-400A-B7C7-86182AC2BCD1}"/>
              </a:ext>
            </a:extLst>
          </p:cNvPr>
          <p:cNvGrpSpPr/>
          <p:nvPr/>
        </p:nvGrpSpPr>
        <p:grpSpPr>
          <a:xfrm>
            <a:off x="1215816" y="1724723"/>
            <a:ext cx="4531086" cy="2214238"/>
            <a:chOff x="727896" y="2381841"/>
            <a:chExt cx="4531086" cy="2214238"/>
          </a:xfrm>
        </p:grpSpPr>
        <p:grpSp>
          <p:nvGrpSpPr>
            <p:cNvPr id="4" name="组合 3">
              <a:extLst>
                <a:ext uri="{FF2B5EF4-FFF2-40B4-BE49-F238E27FC236}">
                  <a16:creationId xmlns:a16="http://schemas.microsoft.com/office/drawing/2014/main" id="{36CD1F15-0634-4FDF-B8C4-0828E2FA9A12}"/>
                </a:ext>
              </a:extLst>
            </p:cNvPr>
            <p:cNvGrpSpPr/>
            <p:nvPr/>
          </p:nvGrpSpPr>
          <p:grpSpPr>
            <a:xfrm>
              <a:off x="727896" y="2796367"/>
              <a:ext cx="4531086" cy="1799712"/>
              <a:chOff x="614179" y="3044111"/>
              <a:chExt cx="4531086" cy="1799712"/>
            </a:xfrm>
          </p:grpSpPr>
          <p:grpSp>
            <p:nvGrpSpPr>
              <p:cNvPr id="6" name="组合 5">
                <a:extLst>
                  <a:ext uri="{FF2B5EF4-FFF2-40B4-BE49-F238E27FC236}">
                    <a16:creationId xmlns:a16="http://schemas.microsoft.com/office/drawing/2014/main" id="{CFE15F6B-AC69-4913-9C20-49C3B8C60C45}"/>
                  </a:ext>
                </a:extLst>
              </p:cNvPr>
              <p:cNvGrpSpPr/>
              <p:nvPr/>
            </p:nvGrpSpPr>
            <p:grpSpPr>
              <a:xfrm>
                <a:off x="668851" y="3044111"/>
                <a:ext cx="4476414" cy="1799712"/>
                <a:chOff x="1929960" y="3369909"/>
                <a:chExt cx="4476414" cy="1347915"/>
              </a:xfrm>
            </p:grpSpPr>
            <p:sp>
              <p:nvSpPr>
                <p:cNvPr id="12" name="矩形 11">
                  <a:extLst>
                    <a:ext uri="{FF2B5EF4-FFF2-40B4-BE49-F238E27FC236}">
                      <a16:creationId xmlns:a16="http://schemas.microsoft.com/office/drawing/2014/main" id="{FA91B930-E66E-4542-B518-579CC211D4AF}"/>
                    </a:ext>
                  </a:extLst>
                </p:cNvPr>
                <p:cNvSpPr/>
                <p:nvPr/>
              </p:nvSpPr>
              <p:spPr>
                <a:xfrm>
                  <a:off x="3431049" y="3504309"/>
                  <a:ext cx="2975325" cy="1213515"/>
                </a:xfrm>
                <a:prstGeom prst="rect">
                  <a:avLst/>
                </a:prstGeom>
                <a:gradFill>
                  <a:gsLst>
                    <a:gs pos="0">
                      <a:schemeClr val="accent2">
                        <a:lumMod val="20000"/>
                        <a:lumOff val="80000"/>
                      </a:schemeClr>
                    </a:gs>
                    <a:gs pos="26000">
                      <a:schemeClr val="accent2">
                        <a:lumMod val="40000"/>
                        <a:lumOff val="60000"/>
                      </a:schemeClr>
                    </a:gs>
                    <a:gs pos="49000">
                      <a:schemeClr val="accent2">
                        <a:lumMod val="60000"/>
                        <a:lumOff val="40000"/>
                      </a:schemeClr>
                    </a:gs>
                    <a:gs pos="77000">
                      <a:schemeClr val="accent2">
                        <a:lumMod val="50000"/>
                      </a:schemeClr>
                    </a:gs>
                    <a:gs pos="100000">
                      <a:schemeClr val="accent2">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3" name="直線矢印コネクタ 5">
                  <a:extLst>
                    <a:ext uri="{FF2B5EF4-FFF2-40B4-BE49-F238E27FC236}">
                      <a16:creationId xmlns:a16="http://schemas.microsoft.com/office/drawing/2014/main" id="{BD5E5878-6830-41E2-A75F-ED5E6F437C14}"/>
                    </a:ext>
                  </a:extLst>
                </p:cNvPr>
                <p:cNvCxnSpPr>
                  <a:cxnSpLocks/>
                </p:cNvCxnSpPr>
                <p:nvPr/>
              </p:nvCxnSpPr>
              <p:spPr bwMode="auto">
                <a:xfrm flipV="1">
                  <a:off x="2008628" y="4045645"/>
                  <a:ext cx="1874735" cy="1"/>
                </a:xfrm>
                <a:prstGeom prst="straightConnector1">
                  <a:avLst/>
                </a:prstGeom>
                <a:ln w="50800">
                  <a:solidFill>
                    <a:srgbClr val="0000FF"/>
                  </a:solidFill>
                  <a:tailEnd type="triangle" w="lg" len="lg"/>
                </a:ln>
                <a:effectLst/>
              </p:spPr>
              <p:style>
                <a:lnRef idx="1">
                  <a:schemeClr val="accent1"/>
                </a:lnRef>
                <a:fillRef idx="0">
                  <a:schemeClr val="accent1"/>
                </a:fillRef>
                <a:effectRef idx="0">
                  <a:schemeClr val="accent1"/>
                </a:effectRef>
                <a:fontRef idx="minor">
                  <a:schemeClr val="tx1"/>
                </a:fontRef>
              </p:style>
            </p:cxnSp>
            <p:pic>
              <p:nvPicPr>
                <p:cNvPr id="14" name="図 44">
                  <a:extLst>
                    <a:ext uri="{FF2B5EF4-FFF2-40B4-BE49-F238E27FC236}">
                      <a16:creationId xmlns:a16="http://schemas.microsoft.com/office/drawing/2014/main" id="{81EE83B8-55A9-4765-96D3-972DCC62F846}"/>
                    </a:ext>
                  </a:extLst>
                </p:cNvPr>
                <p:cNvPicPr>
                  <a:picLocks noChangeAspect="1"/>
                </p:cNvPicPr>
                <p:nvPr/>
              </p:nvPicPr>
              <p:blipFill>
                <a:blip r:embed="rId2"/>
                <a:stretch>
                  <a:fillRect/>
                </a:stretch>
              </p:blipFill>
              <p:spPr>
                <a:xfrm rot="1565400" flipH="1" flipV="1">
                  <a:off x="2023909" y="3596519"/>
                  <a:ext cx="1603509" cy="286537"/>
                </a:xfrm>
                <a:prstGeom prst="rect">
                  <a:avLst/>
                </a:prstGeom>
              </p:spPr>
            </p:pic>
            <p:sp>
              <p:nvSpPr>
                <p:cNvPr id="15" name="文本框 14">
                  <a:extLst>
                    <a:ext uri="{FF2B5EF4-FFF2-40B4-BE49-F238E27FC236}">
                      <a16:creationId xmlns:a16="http://schemas.microsoft.com/office/drawing/2014/main" id="{337E88D2-F7C7-4755-A82B-A53B0DC9D863}"/>
                    </a:ext>
                  </a:extLst>
                </p:cNvPr>
                <p:cNvSpPr txBox="1"/>
                <p:nvPr/>
              </p:nvSpPr>
              <p:spPr>
                <a:xfrm>
                  <a:off x="1929960" y="3786109"/>
                  <a:ext cx="1301782" cy="276616"/>
                </a:xfrm>
                <a:prstGeom prst="rect">
                  <a:avLst/>
                </a:prstGeom>
                <a:noFill/>
              </p:spPr>
              <p:txBody>
                <a:bodyPr wrap="square" rtlCol="0">
                  <a:spAutoFit/>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X-Ray</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 name="文本框 15">
                  <a:extLst>
                    <a:ext uri="{FF2B5EF4-FFF2-40B4-BE49-F238E27FC236}">
                      <a16:creationId xmlns:a16="http://schemas.microsoft.com/office/drawing/2014/main" id="{FDE1EC58-9A1D-480B-98BF-FA89D466F8AF}"/>
                    </a:ext>
                  </a:extLst>
                </p:cNvPr>
                <p:cNvSpPr txBox="1"/>
                <p:nvPr/>
              </p:nvSpPr>
              <p:spPr>
                <a:xfrm rot="1800000">
                  <a:off x="2248302" y="3385338"/>
                  <a:ext cx="1301782" cy="276615"/>
                </a:xfrm>
                <a:prstGeom prst="rect">
                  <a:avLst/>
                </a:prstGeom>
                <a:noFill/>
              </p:spPr>
              <p:txBody>
                <a:bodyPr wrap="square" rtlCol="0">
                  <a:spAutoFit/>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X-Ray</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7" name="等腰三角形 16">
                  <a:extLst>
                    <a:ext uri="{FF2B5EF4-FFF2-40B4-BE49-F238E27FC236}">
                      <a16:creationId xmlns:a16="http://schemas.microsoft.com/office/drawing/2014/main" id="{02859B01-4655-4B76-A799-423D0DB26C44}"/>
                    </a:ext>
                  </a:extLst>
                </p:cNvPr>
                <p:cNvSpPr/>
                <p:nvPr/>
              </p:nvSpPr>
              <p:spPr>
                <a:xfrm rot="18275266">
                  <a:off x="1970369" y="3390669"/>
                  <a:ext cx="191674" cy="150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grpSp>
          <p:cxnSp>
            <p:nvCxnSpPr>
              <p:cNvPr id="7" name="直線矢印コネクタ 5">
                <a:extLst>
                  <a:ext uri="{FF2B5EF4-FFF2-40B4-BE49-F238E27FC236}">
                    <a16:creationId xmlns:a16="http://schemas.microsoft.com/office/drawing/2014/main" id="{FC3E9476-D33A-4D3D-B911-5CF38F6ECCAB}"/>
                  </a:ext>
                </a:extLst>
              </p:cNvPr>
              <p:cNvCxnSpPr>
                <a:cxnSpLocks/>
                <a:endCxn id="10" idx="1"/>
              </p:cNvCxnSpPr>
              <p:nvPr/>
            </p:nvCxnSpPr>
            <p:spPr bwMode="auto">
              <a:xfrm flipV="1">
                <a:off x="760369" y="4278239"/>
                <a:ext cx="3247757" cy="29314"/>
              </a:xfrm>
              <a:prstGeom prst="straightConnector1">
                <a:avLst/>
              </a:prstGeom>
              <a:ln w="50800">
                <a:solidFill>
                  <a:srgbClr val="FF0000"/>
                </a:solidFill>
                <a:tailEnd type="triangle" w="lg" len="lg"/>
              </a:ln>
              <a:effectLst/>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F5F2645D-3490-4254-B64D-CA95C23000F0}"/>
                  </a:ext>
                </a:extLst>
              </p:cNvPr>
              <p:cNvSpPr txBox="1"/>
              <p:nvPr/>
            </p:nvSpPr>
            <p:spPr>
              <a:xfrm>
                <a:off x="614179" y="4307551"/>
                <a:ext cx="1301782" cy="369332"/>
              </a:xfrm>
              <a:prstGeom prst="rect">
                <a:avLst/>
              </a:prstGeom>
              <a:noFill/>
            </p:spPr>
            <p:txBody>
              <a:bodyPr wrap="square" rtlCol="0">
                <a:spAutoFit/>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Muons</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9" name="组合 8">
                <a:extLst>
                  <a:ext uri="{FF2B5EF4-FFF2-40B4-BE49-F238E27FC236}">
                    <a16:creationId xmlns:a16="http://schemas.microsoft.com/office/drawing/2014/main" id="{AD513AD9-555B-46A5-A12D-49F159CCF80B}"/>
                  </a:ext>
                </a:extLst>
              </p:cNvPr>
              <p:cNvGrpSpPr/>
              <p:nvPr/>
            </p:nvGrpSpPr>
            <p:grpSpPr>
              <a:xfrm rot="1483455">
                <a:off x="2747435" y="3140647"/>
                <a:ext cx="1623827" cy="732666"/>
                <a:chOff x="2134864" y="3116731"/>
                <a:chExt cx="1623827" cy="732666"/>
              </a:xfrm>
            </p:grpSpPr>
            <p:pic>
              <p:nvPicPr>
                <p:cNvPr id="10" name="図 44">
                  <a:extLst>
                    <a:ext uri="{FF2B5EF4-FFF2-40B4-BE49-F238E27FC236}">
                      <a16:creationId xmlns:a16="http://schemas.microsoft.com/office/drawing/2014/main" id="{A2F6D9E4-A317-406D-BF85-8A5B44E2D39B}"/>
                    </a:ext>
                  </a:extLst>
                </p:cNvPr>
                <p:cNvPicPr>
                  <a:picLocks noChangeAspect="1"/>
                </p:cNvPicPr>
                <p:nvPr/>
              </p:nvPicPr>
              <p:blipFill>
                <a:blip r:embed="rId2"/>
                <a:stretch>
                  <a:fillRect/>
                </a:stretch>
              </p:blipFill>
              <p:spPr>
                <a:xfrm rot="1565400" flipH="1" flipV="1">
                  <a:off x="2155182" y="3437252"/>
                  <a:ext cx="1603509" cy="412145"/>
                </a:xfrm>
                <a:prstGeom prst="rect">
                  <a:avLst/>
                </a:prstGeom>
              </p:spPr>
            </p:pic>
            <p:sp>
              <p:nvSpPr>
                <p:cNvPr id="11" name="等腰三角形 10">
                  <a:extLst>
                    <a:ext uri="{FF2B5EF4-FFF2-40B4-BE49-F238E27FC236}">
                      <a16:creationId xmlns:a16="http://schemas.microsoft.com/office/drawing/2014/main" id="{7FE5796E-6188-40FA-96AC-7CD19A1164A7}"/>
                    </a:ext>
                  </a:extLst>
                </p:cNvPr>
                <p:cNvSpPr/>
                <p:nvPr/>
              </p:nvSpPr>
              <p:spPr>
                <a:xfrm rot="18275266">
                  <a:off x="2072092" y="3179503"/>
                  <a:ext cx="275697" cy="150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grpSp>
        </p:grpSp>
        <p:sp>
          <p:nvSpPr>
            <p:cNvPr id="5" name="文本框 4">
              <a:extLst>
                <a:ext uri="{FF2B5EF4-FFF2-40B4-BE49-F238E27FC236}">
                  <a16:creationId xmlns:a16="http://schemas.microsoft.com/office/drawing/2014/main" id="{55652500-87BD-4077-9DA2-3BBDADA35AE7}"/>
                </a:ext>
              </a:extLst>
            </p:cNvPr>
            <p:cNvSpPr txBox="1"/>
            <p:nvPr/>
          </p:nvSpPr>
          <p:spPr>
            <a:xfrm rot="3186504">
              <a:off x="3065327" y="2848066"/>
              <a:ext cx="1301782" cy="369332"/>
            </a:xfrm>
            <a:prstGeom prst="rect">
              <a:avLst/>
            </a:prstGeom>
            <a:noFill/>
          </p:spPr>
          <p:txBody>
            <a:bodyPr wrap="square" rtlCol="0">
              <a:spAutoFit/>
            </a:bodyPr>
            <a:lstStyle>
              <a:defPPr>
                <a:defRPr lang="en-US"/>
              </a:defPPr>
              <a:lvl1pPr algn="ctr">
                <a:defRPr>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dirty="0"/>
                <a:t>µ-Xray</a:t>
              </a:r>
              <a:endParaRPr lang="zh-CN" altLang="en-US" dirty="0"/>
            </a:p>
          </p:txBody>
        </p:sp>
      </p:grpSp>
      <p:graphicFrame>
        <p:nvGraphicFramePr>
          <p:cNvPr id="20" name="表格 20">
            <a:extLst>
              <a:ext uri="{FF2B5EF4-FFF2-40B4-BE49-F238E27FC236}">
                <a16:creationId xmlns:a16="http://schemas.microsoft.com/office/drawing/2014/main" id="{71CFE661-24EA-4466-986A-988530CBFEBA}"/>
              </a:ext>
            </a:extLst>
          </p:cNvPr>
          <p:cNvGraphicFramePr>
            <a:graphicFrameLocks noGrp="1"/>
          </p:cNvGraphicFramePr>
          <p:nvPr>
            <p:extLst>
              <p:ext uri="{D42A27DB-BD31-4B8C-83A1-F6EECF244321}">
                <p14:modId xmlns:p14="http://schemas.microsoft.com/office/powerpoint/2010/main" val="2989430796"/>
              </p:ext>
            </p:extLst>
          </p:nvPr>
        </p:nvGraphicFramePr>
        <p:xfrm>
          <a:off x="422070" y="4356490"/>
          <a:ext cx="5595765" cy="1711960"/>
        </p:xfrm>
        <a:graphic>
          <a:graphicData uri="http://schemas.openxmlformats.org/drawingml/2006/table">
            <a:tbl>
              <a:tblPr firstRow="1" bandRow="1">
                <a:tableStyleId>{9D7B26C5-4107-4FEC-AEDC-1716B250A1EF}</a:tableStyleId>
              </a:tblPr>
              <a:tblGrid>
                <a:gridCol w="1865255">
                  <a:extLst>
                    <a:ext uri="{9D8B030D-6E8A-4147-A177-3AD203B41FA5}">
                      <a16:colId xmlns:a16="http://schemas.microsoft.com/office/drawing/2014/main" val="2086093691"/>
                    </a:ext>
                  </a:extLst>
                </a:gridCol>
                <a:gridCol w="1865255">
                  <a:extLst>
                    <a:ext uri="{9D8B030D-6E8A-4147-A177-3AD203B41FA5}">
                      <a16:colId xmlns:a16="http://schemas.microsoft.com/office/drawing/2014/main" val="1626851248"/>
                    </a:ext>
                  </a:extLst>
                </a:gridCol>
                <a:gridCol w="1865255">
                  <a:extLst>
                    <a:ext uri="{9D8B030D-6E8A-4147-A177-3AD203B41FA5}">
                      <a16:colId xmlns:a16="http://schemas.microsoft.com/office/drawing/2014/main" val="3022316600"/>
                    </a:ext>
                  </a:extLst>
                </a:gridCol>
              </a:tblGrid>
              <a:tr h="370840">
                <a:tc>
                  <a:txBody>
                    <a:bodyPr/>
                    <a:lstStyle/>
                    <a:p>
                      <a:pPr algn="ctr"/>
                      <a:r>
                        <a:rPr lang="zh-CN" altLang="en-US" sz="2000" dirty="0">
                          <a:latin typeface="微软雅黑" panose="020B0503020204020204" pitchFamily="34" charset="-122"/>
                          <a:ea typeface="微软雅黑" panose="020B0503020204020204" pitchFamily="34" charset="-122"/>
                        </a:rPr>
                        <a:t>无损元素分析技术</a:t>
                      </a:r>
                    </a:p>
                  </a:txBody>
                  <a:tcPr anchor="ctr"/>
                </a:tc>
                <a:tc>
                  <a:txBody>
                    <a:bodyPr/>
                    <a:lstStyle/>
                    <a:p>
                      <a:pPr algn="ctr"/>
                      <a:r>
                        <a:rPr lang="zh-CN" altLang="en-US" sz="2000" dirty="0">
                          <a:latin typeface="微软雅黑" panose="020B0503020204020204" pitchFamily="34" charset="-122"/>
                          <a:ea typeface="微软雅黑" panose="020B0503020204020204" pitchFamily="34" charset="-122"/>
                        </a:rPr>
                        <a:t>穿透深度</a:t>
                      </a:r>
                    </a:p>
                  </a:txBody>
                  <a:tcPr anchor="ctr"/>
                </a:tc>
                <a:tc>
                  <a:txBody>
                    <a:bodyPr/>
                    <a:lstStyle/>
                    <a:p>
                      <a:pPr algn="ctr"/>
                      <a:r>
                        <a:rPr lang="zh-CN" altLang="en-US" sz="2000" dirty="0">
                          <a:latin typeface="微软雅黑" panose="020B0503020204020204" pitchFamily="34" charset="-122"/>
                          <a:ea typeface="微软雅黑" panose="020B0503020204020204" pitchFamily="34" charset="-122"/>
                        </a:rPr>
                        <a:t>元素要求</a:t>
                      </a:r>
                    </a:p>
                  </a:txBody>
                  <a:tcPr anchor="ctr"/>
                </a:tc>
                <a:extLst>
                  <a:ext uri="{0D108BD9-81ED-4DB2-BD59-A6C34878D82A}">
                    <a16:rowId xmlns:a16="http://schemas.microsoft.com/office/drawing/2014/main" val="3043928362"/>
                  </a:ext>
                </a:extLst>
              </a:tr>
              <a:tr h="370840">
                <a:tc>
                  <a:txBody>
                    <a:bodyPr/>
                    <a:lstStyle/>
                    <a:p>
                      <a:pPr algn="ctr"/>
                      <a:r>
                        <a:rPr lang="en-US" altLang="zh-CN" sz="1800" dirty="0">
                          <a:latin typeface="微软雅黑" panose="020B0503020204020204" pitchFamily="34" charset="-122"/>
                          <a:ea typeface="微软雅黑" panose="020B0503020204020204" pitchFamily="34" charset="-122"/>
                        </a:rPr>
                        <a:t>XRF</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μm~100μm</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Z&gt;11</a:t>
                      </a:r>
                      <a:endParaRPr lang="zh-CN" altLang="en-US" sz="1800"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val="89753618"/>
                  </a:ext>
                </a:extLst>
              </a:tr>
              <a:tr h="370840">
                <a:tc>
                  <a:txBody>
                    <a:bodyPr/>
                    <a:lstStyle/>
                    <a:p>
                      <a:pPr algn="ctr"/>
                      <a:r>
                        <a:rPr lang="en-US" altLang="zh-CN" sz="1800" dirty="0">
                          <a:latin typeface="微软雅黑" panose="020B0503020204020204" pitchFamily="34" charset="-122"/>
                          <a:ea typeface="微软雅黑" panose="020B0503020204020204" pitchFamily="34" charset="-122"/>
                        </a:rPr>
                        <a:t>MIXE</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μm~10cm</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a:latin typeface="微软雅黑" panose="020B0503020204020204" pitchFamily="34" charset="-122"/>
                          <a:ea typeface="微软雅黑" panose="020B0503020204020204" pitchFamily="34" charset="-122"/>
                          <a:cs typeface="Times New Roman" panose="02020603050405020304" pitchFamily="18" charset="0"/>
                        </a:rPr>
                        <a:t>几乎涵盖所有元素（</a:t>
                      </a:r>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18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N</a:t>
                      </a:r>
                      <a:r>
                        <a:rPr lang="zh-CN" altLang="en-US" sz="18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Li</a:t>
                      </a:r>
                      <a:r>
                        <a:rPr lang="zh-CN" altLang="en-US" sz="1800" dirty="0">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1800"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val="2190398700"/>
                  </a:ext>
                </a:extLst>
              </a:tr>
            </a:tbl>
          </a:graphicData>
        </a:graphic>
      </p:graphicFrame>
      <p:sp>
        <p:nvSpPr>
          <p:cNvPr id="21" name="文本框 20">
            <a:extLst>
              <a:ext uri="{FF2B5EF4-FFF2-40B4-BE49-F238E27FC236}">
                <a16:creationId xmlns:a16="http://schemas.microsoft.com/office/drawing/2014/main" id="{EFD2ED0F-F27F-425C-AC6A-59DD93AFD0A5}"/>
              </a:ext>
            </a:extLst>
          </p:cNvPr>
          <p:cNvSpPr txBox="1"/>
          <p:nvPr/>
        </p:nvSpPr>
        <p:spPr>
          <a:xfrm>
            <a:off x="422070" y="979824"/>
            <a:ext cx="6904419" cy="525657"/>
          </a:xfrm>
          <a:prstGeom prst="rect">
            <a:avLst/>
          </a:prstGeom>
          <a:noFill/>
        </p:spPr>
        <p:txBody>
          <a:bodyPr wrap="square">
            <a:spAutoFit/>
          </a:bodyPr>
          <a:lstStyle/>
          <a:p>
            <a:pPr marL="342900" indent="-342900" rtl="0" eaLnBrk="1" latinLnBrk="0" hangingPunct="1">
              <a:lnSpc>
                <a:spcPct val="130000"/>
              </a:lnSpc>
              <a:spcBef>
                <a:spcPts val="0"/>
              </a:spcBef>
              <a:spcAft>
                <a:spcPts val="0"/>
              </a:spcAft>
              <a:buFont typeface="Wingdings" panose="05000000000000000000" pitchFamily="2" charset="2"/>
              <a:buChar char="u"/>
            </a:pPr>
            <a:r>
              <a:rPr lang="en-US" altLang="zh-CN" sz="2400" b="1" dirty="0">
                <a:latin typeface="微软雅黑" panose="020B0503020204020204" pitchFamily="34" charset="-122"/>
                <a:ea typeface="微软雅黑" panose="020B0503020204020204" pitchFamily="34" charset="-122"/>
                <a:cs typeface="Times New Roman" panose="02020603050405020304" pitchFamily="18" charset="0"/>
              </a:rPr>
              <a:t>MIXE</a:t>
            </a: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与传统</a:t>
            </a:r>
            <a:r>
              <a:rPr lang="en-US" altLang="zh-CN" sz="2400" b="1" dirty="0">
                <a:latin typeface="微软雅黑" panose="020B0503020204020204" pitchFamily="34" charset="-122"/>
                <a:ea typeface="微软雅黑" panose="020B0503020204020204" pitchFamily="34" charset="-122"/>
                <a:cs typeface="Times New Roman" panose="02020603050405020304" pitchFamily="18" charset="0"/>
              </a:rPr>
              <a:t>XRF</a:t>
            </a: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技术对比</a:t>
            </a:r>
            <a:endParaRPr lang="en-US" altLang="zh-CN" sz="2400" b="1"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3" name="图片 22">
            <a:extLst>
              <a:ext uri="{FF2B5EF4-FFF2-40B4-BE49-F238E27FC236}">
                <a16:creationId xmlns:a16="http://schemas.microsoft.com/office/drawing/2014/main" id="{103E799B-50F5-471C-ACE1-5F20059EA09B}"/>
              </a:ext>
            </a:extLst>
          </p:cNvPr>
          <p:cNvPicPr>
            <a:picLocks noChangeAspect="1"/>
          </p:cNvPicPr>
          <p:nvPr/>
        </p:nvPicPr>
        <p:blipFill>
          <a:blip r:embed="rId3"/>
          <a:stretch>
            <a:fillRect/>
          </a:stretch>
        </p:blipFill>
        <p:spPr>
          <a:xfrm>
            <a:off x="7578705" y="1212164"/>
            <a:ext cx="2840939" cy="2264701"/>
          </a:xfrm>
          <a:prstGeom prst="rect">
            <a:avLst/>
          </a:prstGeom>
        </p:spPr>
      </p:pic>
      <p:sp>
        <p:nvSpPr>
          <p:cNvPr id="24" name="矩形 18">
            <a:extLst>
              <a:ext uri="{FF2B5EF4-FFF2-40B4-BE49-F238E27FC236}">
                <a16:creationId xmlns:a16="http://schemas.microsoft.com/office/drawing/2014/main" id="{1B33973B-9A30-4BA2-A5D0-AB1A4AF2AC52}"/>
              </a:ext>
            </a:extLst>
          </p:cNvPr>
          <p:cNvSpPr/>
          <p:nvPr/>
        </p:nvSpPr>
        <p:spPr>
          <a:xfrm>
            <a:off x="7186527" y="855126"/>
            <a:ext cx="3369072" cy="458908"/>
          </a:xfrm>
          <a:prstGeom prst="rect">
            <a:avLst/>
          </a:prstGeom>
        </p:spPr>
        <p:txBody>
          <a:bodyPr wrap="square">
            <a:spAutoFit/>
          </a:bodyPr>
          <a:lstStyle/>
          <a:p>
            <a:pPr algn="ctr">
              <a:lnSpc>
                <a:spcPct val="150000"/>
              </a:lnSpc>
            </a:pPr>
            <a:r>
              <a:rPr lang="en-US" altLang="zh-CN" b="1" dirty="0">
                <a:latin typeface="微软雅黑" panose="020B0503020204020204" pitchFamily="34" charset="-122"/>
                <a:ea typeface="微软雅黑" panose="020B0503020204020204" pitchFamily="34" charset="-122"/>
              </a:rPr>
              <a:t>X</a:t>
            </a:r>
            <a:r>
              <a:rPr lang="zh-CN" altLang="en-US" b="1" dirty="0">
                <a:latin typeface="微软雅黑" panose="020B0503020204020204" pitchFamily="34" charset="-122"/>
                <a:ea typeface="微软雅黑" panose="020B0503020204020204" pitchFamily="34" charset="-122"/>
              </a:rPr>
              <a:t>射线能量高可穿透极深材料</a:t>
            </a:r>
            <a:endParaRPr lang="zh-CN" b="1" dirty="0">
              <a:latin typeface="微软雅黑" panose="020B0503020204020204" pitchFamily="34" charset="-122"/>
              <a:ea typeface="微软雅黑" panose="020B0503020204020204" pitchFamily="34" charset="-122"/>
            </a:endParaRPr>
          </a:p>
        </p:txBody>
      </p:sp>
      <p:sp>
        <p:nvSpPr>
          <p:cNvPr id="25" name="矩形 18">
            <a:extLst>
              <a:ext uri="{FF2B5EF4-FFF2-40B4-BE49-F238E27FC236}">
                <a16:creationId xmlns:a16="http://schemas.microsoft.com/office/drawing/2014/main" id="{6792A72A-3058-4C8C-BA5C-9DE3282552FD}"/>
              </a:ext>
            </a:extLst>
          </p:cNvPr>
          <p:cNvSpPr/>
          <p:nvPr/>
        </p:nvSpPr>
        <p:spPr>
          <a:xfrm>
            <a:off x="7349783" y="3640759"/>
            <a:ext cx="3256070" cy="458908"/>
          </a:xfrm>
          <a:prstGeom prst="rect">
            <a:avLst/>
          </a:prstGeom>
        </p:spPr>
        <p:txBody>
          <a:bodyPr wrap="square">
            <a:spAutoFit/>
          </a:bodyPr>
          <a:lstStyle/>
          <a:p>
            <a:pPr algn="ctr">
              <a:lnSpc>
                <a:spcPct val="150000"/>
              </a:lnSpc>
            </a:pPr>
            <a:r>
              <a:rPr lang="zh-CN" altLang="en-US" b="1" dirty="0">
                <a:latin typeface="微软雅黑" panose="020B0503020204020204" pitchFamily="34" charset="-122"/>
                <a:ea typeface="微软雅黑" panose="020B0503020204020204" pitchFamily="34" charset="-122"/>
              </a:rPr>
              <a:t>缪子能量可调可做深度扫描</a:t>
            </a:r>
            <a:endParaRPr lang="zh-CN" b="1" dirty="0">
              <a:latin typeface="微软雅黑" panose="020B0503020204020204" pitchFamily="34" charset="-122"/>
              <a:ea typeface="微软雅黑" panose="020B0503020204020204" pitchFamily="34" charset="-122"/>
            </a:endParaRPr>
          </a:p>
        </p:txBody>
      </p:sp>
      <p:sp>
        <p:nvSpPr>
          <p:cNvPr id="26" name="圆角矩形 11">
            <a:extLst>
              <a:ext uri="{FF2B5EF4-FFF2-40B4-BE49-F238E27FC236}">
                <a16:creationId xmlns:a16="http://schemas.microsoft.com/office/drawing/2014/main" id="{FE029255-804D-42CE-82C1-5D98572DE80F}"/>
              </a:ext>
            </a:extLst>
          </p:cNvPr>
          <p:cNvSpPr/>
          <p:nvPr/>
        </p:nvSpPr>
        <p:spPr>
          <a:xfrm>
            <a:off x="7268190" y="946300"/>
            <a:ext cx="3340110" cy="2557282"/>
          </a:xfrm>
          <a:prstGeom prst="roundRect">
            <a:avLst>
              <a:gd name="adj" fmla="val 12231"/>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27" name="圆角矩形 13">
            <a:extLst>
              <a:ext uri="{FF2B5EF4-FFF2-40B4-BE49-F238E27FC236}">
                <a16:creationId xmlns:a16="http://schemas.microsoft.com/office/drawing/2014/main" id="{E0374863-781E-4E36-AB63-4E8B00FDAF1E}"/>
              </a:ext>
            </a:extLst>
          </p:cNvPr>
          <p:cNvSpPr/>
          <p:nvPr/>
        </p:nvSpPr>
        <p:spPr>
          <a:xfrm>
            <a:off x="7268190" y="3739357"/>
            <a:ext cx="3340110" cy="2557282"/>
          </a:xfrm>
          <a:prstGeom prst="roundRect">
            <a:avLst>
              <a:gd name="adj" fmla="val 12231"/>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pic>
        <p:nvPicPr>
          <p:cNvPr id="28" name="Picture 10">
            <a:extLst>
              <a:ext uri="{FF2B5EF4-FFF2-40B4-BE49-F238E27FC236}">
                <a16:creationId xmlns:a16="http://schemas.microsoft.com/office/drawing/2014/main" id="{AF854C47-23BC-44E6-98F4-3E44FB7416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3428" y="4070823"/>
            <a:ext cx="2610377" cy="2122200"/>
          </a:xfrm>
          <a:prstGeom prst="rect">
            <a:avLst/>
          </a:prstGeom>
        </p:spPr>
      </p:pic>
    </p:spTree>
    <p:extLst>
      <p:ext uri="{BB962C8B-B14F-4D97-AF65-F5344CB8AC3E}">
        <p14:creationId xmlns:p14="http://schemas.microsoft.com/office/powerpoint/2010/main" val="1513603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CBE767-0EDB-4D98-8537-C0C380452A1E}"/>
              </a:ext>
            </a:extLst>
          </p:cNvPr>
          <p:cNvSpPr>
            <a:spLocks noGrp="1"/>
          </p:cNvSpPr>
          <p:nvPr>
            <p:ph type="title"/>
          </p:nvPr>
        </p:nvSpPr>
        <p:spPr/>
        <p:txBody>
          <a:bodyPr/>
          <a:lstStyle/>
          <a:p>
            <a:r>
              <a:rPr lang="en-US" altLang="zh-CN" dirty="0"/>
              <a:t>MIXE</a:t>
            </a:r>
            <a:r>
              <a:rPr lang="zh-CN" altLang="en-US" dirty="0"/>
              <a:t>谱仪装置</a:t>
            </a:r>
          </a:p>
        </p:txBody>
      </p:sp>
      <p:pic>
        <p:nvPicPr>
          <p:cNvPr id="3" name="図 6">
            <a:extLst>
              <a:ext uri="{FF2B5EF4-FFF2-40B4-BE49-F238E27FC236}">
                <a16:creationId xmlns:a16="http://schemas.microsoft.com/office/drawing/2014/main" id="{5C3C89B6-A561-4510-9C86-23B38FACCBD6}"/>
              </a:ext>
            </a:extLst>
          </p:cNvPr>
          <p:cNvPicPr>
            <a:picLocks noChangeAspect="1"/>
          </p:cNvPicPr>
          <p:nvPr/>
        </p:nvPicPr>
        <p:blipFill>
          <a:blip r:embed="rId2"/>
          <a:stretch>
            <a:fillRect/>
          </a:stretch>
        </p:blipFill>
        <p:spPr>
          <a:xfrm>
            <a:off x="9152354" y="2611766"/>
            <a:ext cx="2520356" cy="3360476"/>
          </a:xfrm>
          <a:prstGeom prst="rect">
            <a:avLst/>
          </a:prstGeom>
          <a:effectLst>
            <a:outerShdw blurRad="50800" dist="38100" dir="2700000" algn="tl" rotWithShape="0">
              <a:prstClr val="black">
                <a:alpha val="40000"/>
              </a:prstClr>
            </a:outerShdw>
          </a:effectLst>
        </p:spPr>
      </p:pic>
      <p:pic>
        <p:nvPicPr>
          <p:cNvPr id="4" name="Picture 4">
            <a:extLst>
              <a:ext uri="{FF2B5EF4-FFF2-40B4-BE49-F238E27FC236}">
                <a16:creationId xmlns:a16="http://schemas.microsoft.com/office/drawing/2014/main" id="{22B13235-5705-49C6-8716-D7AA106B67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638225" y="2611766"/>
            <a:ext cx="3000429" cy="33604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5" name="组合 4">
            <a:extLst>
              <a:ext uri="{FF2B5EF4-FFF2-40B4-BE49-F238E27FC236}">
                <a16:creationId xmlns:a16="http://schemas.microsoft.com/office/drawing/2014/main" id="{FAE9B9CC-E9F8-4FEB-8555-AD2A9080BF85}"/>
              </a:ext>
            </a:extLst>
          </p:cNvPr>
          <p:cNvGrpSpPr/>
          <p:nvPr/>
        </p:nvGrpSpPr>
        <p:grpSpPr>
          <a:xfrm>
            <a:off x="310321" y="2611768"/>
            <a:ext cx="4645516" cy="3360476"/>
            <a:chOff x="1977189" y="3514663"/>
            <a:chExt cx="3738399" cy="2704285"/>
          </a:xfrm>
        </p:grpSpPr>
        <p:pic>
          <p:nvPicPr>
            <p:cNvPr id="6" name="図 7">
              <a:extLst>
                <a:ext uri="{FF2B5EF4-FFF2-40B4-BE49-F238E27FC236}">
                  <a16:creationId xmlns:a16="http://schemas.microsoft.com/office/drawing/2014/main" id="{70CA4AD4-4DA2-4CD3-8608-A1148A7481D8}"/>
                </a:ext>
              </a:extLst>
            </p:cNvPr>
            <p:cNvPicPr>
              <a:picLocks noChangeAspect="1"/>
            </p:cNvPicPr>
            <p:nvPr/>
          </p:nvPicPr>
          <p:blipFill>
            <a:blip r:embed="rId4"/>
            <a:srcRect b="9053"/>
            <a:stretch/>
          </p:blipFill>
          <p:spPr>
            <a:xfrm>
              <a:off x="1977189" y="3514663"/>
              <a:ext cx="1674029" cy="2704285"/>
            </a:xfrm>
            <a:prstGeom prst="rect">
              <a:avLst/>
            </a:prstGeom>
            <a:effectLst>
              <a:outerShdw blurRad="50800" dist="38100" dir="2700000" algn="tl" rotWithShape="0">
                <a:prstClr val="black">
                  <a:alpha val="40000"/>
                </a:prstClr>
              </a:outerShdw>
            </a:effectLst>
          </p:spPr>
        </p:pic>
        <p:sp>
          <p:nvSpPr>
            <p:cNvPr id="7" name="吹き出し: 四角形 9">
              <a:extLst>
                <a:ext uri="{FF2B5EF4-FFF2-40B4-BE49-F238E27FC236}">
                  <a16:creationId xmlns:a16="http://schemas.microsoft.com/office/drawing/2014/main" id="{613776D3-0684-4176-81C0-9033861ACF8A}"/>
                </a:ext>
              </a:extLst>
            </p:cNvPr>
            <p:cNvSpPr/>
            <p:nvPr/>
          </p:nvSpPr>
          <p:spPr>
            <a:xfrm>
              <a:off x="3802858" y="3514663"/>
              <a:ext cx="1912730" cy="2704285"/>
            </a:xfrm>
            <a:prstGeom prst="wedgeRectCallout">
              <a:avLst>
                <a:gd name="adj1" fmla="val -99796"/>
                <a:gd name="adj2" fmla="val -896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微软雅黑" panose="020B0503020204020204" pitchFamily="34" charset="-122"/>
                <a:ea typeface="微软雅黑" panose="020B0503020204020204" pitchFamily="34" charset="-122"/>
              </a:endParaRPr>
            </a:p>
          </p:txBody>
        </p:sp>
        <p:pic>
          <p:nvPicPr>
            <p:cNvPr id="8" name="object 10">
              <a:extLst>
                <a:ext uri="{FF2B5EF4-FFF2-40B4-BE49-F238E27FC236}">
                  <a16:creationId xmlns:a16="http://schemas.microsoft.com/office/drawing/2014/main" id="{65144D3F-7111-4171-9422-684F62BC534D}"/>
                </a:ext>
              </a:extLst>
            </p:cNvPr>
            <p:cNvPicPr>
              <a:picLocks noChangeAspect="1"/>
            </p:cNvPicPr>
            <p:nvPr/>
          </p:nvPicPr>
          <p:blipFill>
            <a:blip r:embed="rId5" cstate="print"/>
            <a:srcRect r="7752"/>
            <a:stretch/>
          </p:blipFill>
          <p:spPr>
            <a:xfrm>
              <a:off x="3854085" y="3559618"/>
              <a:ext cx="1810276" cy="2614374"/>
            </a:xfrm>
            <a:prstGeom prst="rect">
              <a:avLst/>
            </a:prstGeom>
          </p:spPr>
        </p:pic>
      </p:grpSp>
      <p:sp>
        <p:nvSpPr>
          <p:cNvPr id="9" name="文本框 8">
            <a:extLst>
              <a:ext uri="{FF2B5EF4-FFF2-40B4-BE49-F238E27FC236}">
                <a16:creationId xmlns:a16="http://schemas.microsoft.com/office/drawing/2014/main" id="{330BBFB4-925B-423E-847E-A5E58B4B8253}"/>
              </a:ext>
            </a:extLst>
          </p:cNvPr>
          <p:cNvSpPr txBox="1"/>
          <p:nvPr/>
        </p:nvSpPr>
        <p:spPr>
          <a:xfrm>
            <a:off x="748465" y="6124547"/>
            <a:ext cx="3284172"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J-PARC MIXE</a:t>
            </a: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装置</a:t>
            </a:r>
          </a:p>
        </p:txBody>
      </p:sp>
      <p:sp>
        <p:nvSpPr>
          <p:cNvPr id="10" name="文本框 9">
            <a:extLst>
              <a:ext uri="{FF2B5EF4-FFF2-40B4-BE49-F238E27FC236}">
                <a16:creationId xmlns:a16="http://schemas.microsoft.com/office/drawing/2014/main" id="{B77BF689-FC58-43AD-96D6-B0D89F6D8F70}"/>
              </a:ext>
            </a:extLst>
          </p:cNvPr>
          <p:cNvSpPr txBox="1"/>
          <p:nvPr/>
        </p:nvSpPr>
        <p:spPr>
          <a:xfrm>
            <a:off x="5496353" y="6124547"/>
            <a:ext cx="3284172"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ISIS MIXE</a:t>
            </a: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装置</a:t>
            </a:r>
          </a:p>
        </p:txBody>
      </p:sp>
      <p:sp>
        <p:nvSpPr>
          <p:cNvPr id="11" name="文本框 10">
            <a:extLst>
              <a:ext uri="{FF2B5EF4-FFF2-40B4-BE49-F238E27FC236}">
                <a16:creationId xmlns:a16="http://schemas.microsoft.com/office/drawing/2014/main" id="{65385AC9-7DB5-4C57-A6FB-91C4F56DF28E}"/>
              </a:ext>
            </a:extLst>
          </p:cNvPr>
          <p:cNvSpPr txBox="1"/>
          <p:nvPr/>
        </p:nvSpPr>
        <p:spPr>
          <a:xfrm>
            <a:off x="9152354" y="6124547"/>
            <a:ext cx="2729325"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PSI MIXE</a:t>
            </a: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装置</a:t>
            </a:r>
          </a:p>
        </p:txBody>
      </p:sp>
      <p:sp>
        <p:nvSpPr>
          <p:cNvPr id="12" name="文本框 11">
            <a:extLst>
              <a:ext uri="{FF2B5EF4-FFF2-40B4-BE49-F238E27FC236}">
                <a16:creationId xmlns:a16="http://schemas.microsoft.com/office/drawing/2014/main" id="{14424521-DA25-4C2F-AB66-A7771D03ED45}"/>
              </a:ext>
            </a:extLst>
          </p:cNvPr>
          <p:cNvSpPr txBox="1"/>
          <p:nvPr/>
        </p:nvSpPr>
        <p:spPr>
          <a:xfrm>
            <a:off x="310321" y="820029"/>
            <a:ext cx="10421410" cy="1486946"/>
          </a:xfrm>
          <a:prstGeom prst="rect">
            <a:avLst/>
          </a:prstGeom>
          <a:noFill/>
        </p:spPr>
        <p:txBody>
          <a:bodyPr wrap="square">
            <a:spAutoFit/>
          </a:bodyPr>
          <a:lstStyle/>
          <a:p>
            <a:pPr marL="457200" lvl="0" indent="-457200" algn="just">
              <a:lnSpc>
                <a:spcPct val="120000"/>
              </a:lnSpc>
              <a:spcBef>
                <a:spcPts val="200"/>
              </a:spcBef>
              <a:spcAft>
                <a:spcPts val="200"/>
              </a:spcAft>
              <a:buFont typeface="Wingdings" panose="05000000000000000000" pitchFamily="2" charset="2"/>
              <a:buChar char="u"/>
            </a:pPr>
            <a:r>
              <a:rPr lang="zh-CN" altLang="en-US" sz="2400" b="1" dirty="0">
                <a:effectLst/>
                <a:latin typeface="微软雅黑" panose="020B0503020204020204" pitchFamily="34" charset="-122"/>
                <a:ea typeface="微软雅黑" panose="020B0503020204020204" pitchFamily="34" charset="-122"/>
                <a:cs typeface="Times New Roman" panose="02020603050405020304" pitchFamily="18" charset="0"/>
              </a:rPr>
              <a:t>世界上主要缪子源装置已建设</a:t>
            </a:r>
            <a:r>
              <a:rPr lang="en-US" altLang="zh-CN" sz="2400" b="1" dirty="0">
                <a:effectLst/>
                <a:latin typeface="微软雅黑" panose="020B0503020204020204" pitchFamily="34" charset="-122"/>
                <a:ea typeface="微软雅黑" panose="020B0503020204020204" pitchFamily="34" charset="-122"/>
                <a:cs typeface="Times New Roman" panose="02020603050405020304" pitchFamily="18" charset="0"/>
              </a:rPr>
              <a:t>MIXE</a:t>
            </a:r>
            <a:r>
              <a:rPr lang="zh-CN" altLang="en-US" sz="2400" b="1" dirty="0">
                <a:effectLst/>
                <a:latin typeface="微软雅黑" panose="020B0503020204020204" pitchFamily="34" charset="-122"/>
                <a:ea typeface="微软雅黑" panose="020B0503020204020204" pitchFamily="34" charset="-122"/>
                <a:cs typeface="Times New Roman" panose="02020603050405020304" pitchFamily="18" charset="0"/>
              </a:rPr>
              <a:t>谱仪装置，并开放运行。</a:t>
            </a:r>
            <a:endParaRPr lang="en-US" altLang="zh-CN" sz="2400" b="1"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457200" lvl="0" indent="-457200" algn="just">
              <a:lnSpc>
                <a:spcPct val="120000"/>
              </a:lnSpc>
              <a:spcBef>
                <a:spcPts val="200"/>
              </a:spcBef>
              <a:spcAft>
                <a:spcPts val="200"/>
              </a:spcAft>
              <a:buFont typeface="Wingdings" panose="05000000000000000000" pitchFamily="2" charset="2"/>
              <a:buChar char="u"/>
            </a:pPr>
            <a:r>
              <a:rPr lang="en-US" altLang="zh-CN" sz="2400" b="1" dirty="0">
                <a:latin typeface="微软雅黑" panose="020B0503020204020204" pitchFamily="34" charset="-122"/>
                <a:ea typeface="微软雅黑" panose="020B0503020204020204" pitchFamily="34" charset="-122"/>
                <a:cs typeface="Times New Roman" panose="02020603050405020304" pitchFamily="18" charset="0"/>
              </a:rPr>
              <a:t>MIXE </a:t>
            </a: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用户需求快速增长，</a:t>
            </a:r>
            <a:r>
              <a:rPr lang="zh-CN" altLang="en-US" sz="2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正逐步追上</a:t>
            </a:r>
            <a:r>
              <a:rPr lang="el-GR" altLang="zh-CN" sz="2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μ</a:t>
            </a:r>
            <a:r>
              <a:rPr lang="en-US" altLang="zh-CN" sz="2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SR</a:t>
            </a:r>
            <a:r>
              <a:rPr lang="zh-CN" altLang="en-US" sz="2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机时</a:t>
            </a: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400" b="1" dirty="0">
              <a:latin typeface="微软雅黑" panose="020B0503020204020204" pitchFamily="34" charset="-122"/>
              <a:ea typeface="微软雅黑" panose="020B0503020204020204" pitchFamily="34" charset="-122"/>
              <a:cs typeface="Times New Roman" panose="02020603050405020304" pitchFamily="18" charset="0"/>
            </a:endParaRPr>
          </a:p>
          <a:p>
            <a:pPr marL="457200" lvl="0" indent="-457200" algn="just">
              <a:lnSpc>
                <a:spcPct val="120000"/>
              </a:lnSpc>
              <a:spcBef>
                <a:spcPts val="200"/>
              </a:spcBef>
              <a:spcAft>
                <a:spcPts val="200"/>
              </a:spcAft>
              <a:buFont typeface="Wingdings" panose="05000000000000000000" pitchFamily="2" charset="2"/>
              <a:buChar char="u"/>
            </a:pP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主要基于</a:t>
            </a:r>
            <a:r>
              <a:rPr lang="en-US" altLang="zh-CN" sz="2400" b="1" dirty="0" err="1">
                <a:latin typeface="微软雅黑" panose="020B0503020204020204" pitchFamily="34" charset="-122"/>
                <a:ea typeface="微软雅黑" panose="020B0503020204020204" pitchFamily="34" charset="-122"/>
                <a:cs typeface="Times New Roman" panose="02020603050405020304" pitchFamily="18" charset="0"/>
              </a:rPr>
              <a:t>HPGe</a:t>
            </a: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探测器阵列。</a:t>
            </a:r>
            <a:endParaRPr lang="en-US" altLang="zh-CN" sz="2400"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670297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B98518-6D56-4A5D-8F7E-1DB315FF57E0}"/>
              </a:ext>
            </a:extLst>
          </p:cNvPr>
          <p:cNvSpPr>
            <a:spLocks noGrp="1"/>
          </p:cNvSpPr>
          <p:nvPr>
            <p:ph type="title"/>
          </p:nvPr>
        </p:nvSpPr>
        <p:spPr/>
        <p:txBody>
          <a:bodyPr/>
          <a:lstStyle/>
          <a:p>
            <a:r>
              <a:rPr lang="en-US" altLang="zh-CN" dirty="0"/>
              <a:t>MIXE</a:t>
            </a:r>
            <a:r>
              <a:rPr lang="zh-CN" altLang="en-US" dirty="0"/>
              <a:t>典型应用</a:t>
            </a:r>
          </a:p>
        </p:txBody>
      </p:sp>
      <p:grpSp>
        <p:nvGrpSpPr>
          <p:cNvPr id="3" name="组合 2">
            <a:extLst>
              <a:ext uri="{FF2B5EF4-FFF2-40B4-BE49-F238E27FC236}">
                <a16:creationId xmlns:a16="http://schemas.microsoft.com/office/drawing/2014/main" id="{36DC6E4F-1B8D-488E-9BE9-462DF5839201}"/>
              </a:ext>
            </a:extLst>
          </p:cNvPr>
          <p:cNvGrpSpPr/>
          <p:nvPr/>
        </p:nvGrpSpPr>
        <p:grpSpPr>
          <a:xfrm>
            <a:off x="7548315" y="1080725"/>
            <a:ext cx="4419715" cy="5266730"/>
            <a:chOff x="4434840" y="1246513"/>
            <a:chExt cx="4419715" cy="5266730"/>
          </a:xfrm>
        </p:grpSpPr>
        <p:sp>
          <p:nvSpPr>
            <p:cNvPr id="4" name="矩形 3">
              <a:extLst>
                <a:ext uri="{FF2B5EF4-FFF2-40B4-BE49-F238E27FC236}">
                  <a16:creationId xmlns:a16="http://schemas.microsoft.com/office/drawing/2014/main" id="{9E57025F-96F1-4FAA-BD39-7FC49AE2FB1D}"/>
                </a:ext>
              </a:extLst>
            </p:cNvPr>
            <p:cNvSpPr/>
            <p:nvPr/>
          </p:nvSpPr>
          <p:spPr>
            <a:xfrm>
              <a:off x="5312549" y="1356737"/>
              <a:ext cx="2664295" cy="461665"/>
            </a:xfrm>
            <a:prstGeom prst="rect">
              <a:avLst/>
            </a:prstGeom>
          </p:spPr>
          <p:txBody>
            <a:bodyPr wrap="square">
              <a:spAutoFit/>
            </a:bodyPr>
            <a:lstStyle/>
            <a:p>
              <a:pPr algn="just">
                <a:spcBef>
                  <a:spcPts val="600"/>
                </a:spcBef>
              </a:pPr>
              <a:r>
                <a:rPr lang="zh-CN" altLang="en-US" sz="2400" b="1" dirty="0">
                  <a:solidFill>
                    <a:srgbClr val="0432FF"/>
                  </a:solidFill>
                  <a:latin typeface="微软雅黑" panose="020B0503020204020204" pitchFamily="34" charset="-122"/>
                  <a:ea typeface="微软雅黑" panose="020B0503020204020204" pitchFamily="34" charset="-122"/>
                </a:rPr>
                <a:t>地外行星样品分析</a:t>
              </a:r>
              <a:endParaRPr lang="en-US" altLang="zh-CN" sz="2400" b="1" dirty="0">
                <a:solidFill>
                  <a:srgbClr val="0432FF"/>
                </a:solidFill>
                <a:latin typeface="微软雅黑" panose="020B0503020204020204" pitchFamily="34" charset="-122"/>
                <a:ea typeface="微软雅黑" panose="020B0503020204020204" pitchFamily="34" charset="-122"/>
              </a:endParaRPr>
            </a:p>
          </p:txBody>
        </p:sp>
        <p:sp>
          <p:nvSpPr>
            <p:cNvPr id="5" name="圆角矩形 25">
              <a:extLst>
                <a:ext uri="{FF2B5EF4-FFF2-40B4-BE49-F238E27FC236}">
                  <a16:creationId xmlns:a16="http://schemas.microsoft.com/office/drawing/2014/main" id="{BD179C8A-E5E7-4DB2-8117-C8158C0E29AC}"/>
                </a:ext>
              </a:extLst>
            </p:cNvPr>
            <p:cNvSpPr/>
            <p:nvPr/>
          </p:nvSpPr>
          <p:spPr>
            <a:xfrm>
              <a:off x="4434840" y="1246513"/>
              <a:ext cx="4419715" cy="5266730"/>
            </a:xfrm>
            <a:prstGeom prst="roundRect">
              <a:avLst>
                <a:gd name="adj" fmla="val 12231"/>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F52268FF-9E1F-470D-9D79-7B1E1A27663C}"/>
                </a:ext>
              </a:extLst>
            </p:cNvPr>
            <p:cNvPicPr>
              <a:picLocks noChangeAspect="1"/>
            </p:cNvPicPr>
            <p:nvPr/>
          </p:nvPicPr>
          <p:blipFill>
            <a:blip r:embed="rId2"/>
            <a:stretch>
              <a:fillRect/>
            </a:stretch>
          </p:blipFill>
          <p:spPr>
            <a:xfrm>
              <a:off x="4547178" y="2322599"/>
              <a:ext cx="4248175" cy="1724029"/>
            </a:xfrm>
            <a:prstGeom prst="rect">
              <a:avLst/>
            </a:prstGeom>
          </p:spPr>
        </p:pic>
        <p:pic>
          <p:nvPicPr>
            <p:cNvPr id="7" name="图片 6">
              <a:extLst>
                <a:ext uri="{FF2B5EF4-FFF2-40B4-BE49-F238E27FC236}">
                  <a16:creationId xmlns:a16="http://schemas.microsoft.com/office/drawing/2014/main" id="{4B20D527-BCA2-41AE-B6A8-B38202A136BB}"/>
                </a:ext>
              </a:extLst>
            </p:cNvPr>
            <p:cNvPicPr>
              <a:picLocks noChangeAspect="1"/>
            </p:cNvPicPr>
            <p:nvPr/>
          </p:nvPicPr>
          <p:blipFill>
            <a:blip r:embed="rId3"/>
            <a:stretch>
              <a:fillRect/>
            </a:stretch>
          </p:blipFill>
          <p:spPr>
            <a:xfrm>
              <a:off x="4487976" y="3583656"/>
              <a:ext cx="4049949" cy="798969"/>
            </a:xfrm>
            <a:prstGeom prst="rect">
              <a:avLst/>
            </a:prstGeom>
          </p:spPr>
        </p:pic>
        <p:sp>
          <p:nvSpPr>
            <p:cNvPr id="8" name="文本框 7">
              <a:extLst>
                <a:ext uri="{FF2B5EF4-FFF2-40B4-BE49-F238E27FC236}">
                  <a16:creationId xmlns:a16="http://schemas.microsoft.com/office/drawing/2014/main" id="{339F4582-CD9F-47A4-91CF-35C724CD7740}"/>
                </a:ext>
              </a:extLst>
            </p:cNvPr>
            <p:cNvSpPr txBox="1"/>
            <p:nvPr/>
          </p:nvSpPr>
          <p:spPr>
            <a:xfrm>
              <a:off x="4510829" y="1916612"/>
              <a:ext cx="4267734" cy="338554"/>
            </a:xfrm>
            <a:prstGeom prst="rect">
              <a:avLst/>
            </a:prstGeom>
            <a:noFill/>
          </p:spPr>
          <p:txBody>
            <a:bodyPr wrap="square">
              <a:spAutoFit/>
            </a:bodyPr>
            <a:lstStyle/>
            <a:p>
              <a:pPr algn="ctr"/>
              <a:r>
                <a:rPr lang="zh-CN" altLang="en-US" sz="1600" b="1" dirty="0">
                  <a:solidFill>
                    <a:srgbClr val="0070C0"/>
                  </a:solidFill>
                  <a:latin typeface="微软雅黑" panose="020B0503020204020204" pitchFamily="34" charset="-122"/>
                  <a:ea typeface="微软雅黑" panose="020B0503020204020204" pitchFamily="34" charset="-122"/>
                </a:rPr>
                <a:t>日本采集的“龙宫”小行星样品的分析</a:t>
              </a:r>
            </a:p>
          </p:txBody>
        </p:sp>
        <p:sp>
          <p:nvSpPr>
            <p:cNvPr id="9" name="矩形 8">
              <a:extLst>
                <a:ext uri="{FF2B5EF4-FFF2-40B4-BE49-F238E27FC236}">
                  <a16:creationId xmlns:a16="http://schemas.microsoft.com/office/drawing/2014/main" id="{41F78FA1-3027-4615-AEFD-5DDDD33B821F}"/>
                </a:ext>
              </a:extLst>
            </p:cNvPr>
            <p:cNvSpPr/>
            <p:nvPr/>
          </p:nvSpPr>
          <p:spPr>
            <a:xfrm>
              <a:off x="4881973" y="5711115"/>
              <a:ext cx="3433087" cy="707886"/>
            </a:xfrm>
            <a:prstGeom prst="rect">
              <a:avLst/>
            </a:prstGeom>
          </p:spPr>
          <p:txBody>
            <a:bodyPr wrap="square">
              <a:spAutoFit/>
            </a:bodyPr>
            <a:lstStyle/>
            <a:p>
              <a:pPr algn="ctr">
                <a:spcBef>
                  <a:spcPts val="600"/>
                </a:spcBef>
              </a:pPr>
              <a:r>
                <a:rPr lang="en-US" altLang="zh-CN" sz="2000" b="1" dirty="0">
                  <a:solidFill>
                    <a:srgbClr val="FF0000"/>
                  </a:solidFill>
                  <a:latin typeface="微软雅黑" panose="020B0503020204020204" pitchFamily="34" charset="-122"/>
                  <a:ea typeface="微软雅黑" panose="020B0503020204020204" pitchFamily="34" charset="-122"/>
                </a:rPr>
                <a:t>MIXE </a:t>
              </a:r>
              <a:r>
                <a:rPr lang="zh-CN" altLang="en-US" sz="2000" b="1" dirty="0">
                  <a:solidFill>
                    <a:srgbClr val="FF0000"/>
                  </a:solidFill>
                  <a:latin typeface="微软雅黑" panose="020B0503020204020204" pitchFamily="34" charset="-122"/>
                  <a:ea typeface="微软雅黑" panose="020B0503020204020204" pitchFamily="34" charset="-122"/>
                </a:rPr>
                <a:t>提供了 </a:t>
              </a:r>
              <a:r>
                <a:rPr lang="en-US" altLang="zh-CN" sz="2000" b="1" dirty="0">
                  <a:solidFill>
                    <a:srgbClr val="FF0000"/>
                  </a:solidFill>
                  <a:latin typeface="微软雅黑" panose="020B0503020204020204" pitchFamily="34" charset="-122"/>
                  <a:ea typeface="微软雅黑" panose="020B0503020204020204" pitchFamily="34" charset="-122"/>
                </a:rPr>
                <a:t>C</a:t>
              </a:r>
              <a:r>
                <a:rPr lang="zh-CN" altLang="en-US" sz="2000" b="1" dirty="0">
                  <a:solidFill>
                    <a:srgbClr val="FF0000"/>
                  </a:solidFill>
                  <a:latin typeface="微软雅黑" panose="020B0503020204020204" pitchFamily="34" charset="-122"/>
                  <a:ea typeface="微软雅黑" panose="020B0503020204020204" pitchFamily="34" charset="-122"/>
                </a:rPr>
                <a:t>、</a:t>
              </a:r>
              <a:r>
                <a:rPr lang="en-US" altLang="zh-CN" sz="2000" b="1" dirty="0">
                  <a:solidFill>
                    <a:srgbClr val="FF0000"/>
                  </a:solidFill>
                  <a:latin typeface="微软雅黑" panose="020B0503020204020204" pitchFamily="34" charset="-122"/>
                  <a:ea typeface="微软雅黑" panose="020B0503020204020204" pitchFamily="34" charset="-122"/>
                </a:rPr>
                <a:t>N</a:t>
              </a:r>
              <a:r>
                <a:rPr lang="zh-CN" altLang="en-US" sz="2000" b="1" dirty="0">
                  <a:solidFill>
                    <a:srgbClr val="FF0000"/>
                  </a:solidFill>
                  <a:latin typeface="微软雅黑" panose="020B0503020204020204" pitchFamily="34" charset="-122"/>
                  <a:ea typeface="微软雅黑" panose="020B0503020204020204" pitchFamily="34" charset="-122"/>
                </a:rPr>
                <a:t>、</a:t>
              </a:r>
              <a:r>
                <a:rPr lang="en-US" altLang="zh-CN" sz="2000" b="1" dirty="0">
                  <a:solidFill>
                    <a:srgbClr val="FF0000"/>
                  </a:solidFill>
                  <a:latin typeface="微软雅黑" panose="020B0503020204020204" pitchFamily="34" charset="-122"/>
                  <a:ea typeface="微软雅黑" panose="020B0503020204020204" pitchFamily="34" charset="-122"/>
                </a:rPr>
                <a:t>O </a:t>
              </a:r>
              <a:r>
                <a:rPr lang="zh-CN" altLang="en-US" sz="2000" b="1" dirty="0">
                  <a:solidFill>
                    <a:srgbClr val="FF0000"/>
                  </a:solidFill>
                  <a:latin typeface="微软雅黑" panose="020B0503020204020204" pitchFamily="34" charset="-122"/>
                  <a:ea typeface="微软雅黑" panose="020B0503020204020204" pitchFamily="34" charset="-122"/>
                </a:rPr>
                <a:t>等关键轻元素及主要元素比例</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sp>
          <p:nvSpPr>
            <p:cNvPr id="10" name="矩形 9">
              <a:extLst>
                <a:ext uri="{FF2B5EF4-FFF2-40B4-BE49-F238E27FC236}">
                  <a16:creationId xmlns:a16="http://schemas.microsoft.com/office/drawing/2014/main" id="{B73B5249-A0FD-4017-879C-ADDB95D22249}"/>
                </a:ext>
              </a:extLst>
            </p:cNvPr>
            <p:cNvSpPr/>
            <p:nvPr/>
          </p:nvSpPr>
          <p:spPr>
            <a:xfrm>
              <a:off x="4547178" y="4100656"/>
              <a:ext cx="1749437" cy="28229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47383F72-C793-4D0C-A1A3-6A229A086475}"/>
                </a:ext>
              </a:extLst>
            </p:cNvPr>
            <p:cNvPicPr>
              <a:picLocks noChangeAspect="1"/>
            </p:cNvPicPr>
            <p:nvPr/>
          </p:nvPicPr>
          <p:blipFill>
            <a:blip r:embed="rId4"/>
            <a:stretch>
              <a:fillRect/>
            </a:stretch>
          </p:blipFill>
          <p:spPr>
            <a:xfrm>
              <a:off x="4565042" y="4448404"/>
              <a:ext cx="4066950" cy="1310850"/>
            </a:xfrm>
            <a:prstGeom prst="rect">
              <a:avLst/>
            </a:prstGeom>
          </p:spPr>
        </p:pic>
      </p:grpSp>
      <p:grpSp>
        <p:nvGrpSpPr>
          <p:cNvPr id="12" name="组合 11">
            <a:extLst>
              <a:ext uri="{FF2B5EF4-FFF2-40B4-BE49-F238E27FC236}">
                <a16:creationId xmlns:a16="http://schemas.microsoft.com/office/drawing/2014/main" id="{E81F7E1C-DD9C-47EC-9172-F358084CA354}"/>
              </a:ext>
            </a:extLst>
          </p:cNvPr>
          <p:cNvGrpSpPr/>
          <p:nvPr/>
        </p:nvGrpSpPr>
        <p:grpSpPr>
          <a:xfrm>
            <a:off x="3169891" y="1079717"/>
            <a:ext cx="4119414" cy="5266731"/>
            <a:chOff x="1257703" y="1266683"/>
            <a:chExt cx="4119414" cy="5266731"/>
          </a:xfrm>
        </p:grpSpPr>
        <p:cxnSp>
          <p:nvCxnSpPr>
            <p:cNvPr id="13" name="直线连接符 42">
              <a:extLst>
                <a:ext uri="{FF2B5EF4-FFF2-40B4-BE49-F238E27FC236}">
                  <a16:creationId xmlns:a16="http://schemas.microsoft.com/office/drawing/2014/main" id="{82A2DC13-7125-487B-AEA6-1554959449EB}"/>
                </a:ext>
              </a:extLst>
            </p:cNvPr>
            <p:cNvCxnSpPr/>
            <p:nvPr/>
          </p:nvCxnSpPr>
          <p:spPr>
            <a:xfrm>
              <a:off x="1257703" y="4798017"/>
              <a:ext cx="411941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组合 13">
              <a:extLst>
                <a:ext uri="{FF2B5EF4-FFF2-40B4-BE49-F238E27FC236}">
                  <a16:creationId xmlns:a16="http://schemas.microsoft.com/office/drawing/2014/main" id="{D3E65E2E-B81C-4EAF-A4F1-9A949DF6D14B}"/>
                </a:ext>
              </a:extLst>
            </p:cNvPr>
            <p:cNvGrpSpPr/>
            <p:nvPr/>
          </p:nvGrpSpPr>
          <p:grpSpPr>
            <a:xfrm>
              <a:off x="1257703" y="1266683"/>
              <a:ext cx="4119414" cy="5266731"/>
              <a:chOff x="204586" y="1266683"/>
              <a:chExt cx="4119414" cy="5266731"/>
            </a:xfrm>
          </p:grpSpPr>
          <p:grpSp>
            <p:nvGrpSpPr>
              <p:cNvPr id="15" name="组合 14">
                <a:extLst>
                  <a:ext uri="{FF2B5EF4-FFF2-40B4-BE49-F238E27FC236}">
                    <a16:creationId xmlns:a16="http://schemas.microsoft.com/office/drawing/2014/main" id="{00EBD47D-7437-4B0D-989F-02C3E9F8BAE6}"/>
                  </a:ext>
                </a:extLst>
              </p:cNvPr>
              <p:cNvGrpSpPr/>
              <p:nvPr/>
            </p:nvGrpSpPr>
            <p:grpSpPr>
              <a:xfrm>
                <a:off x="204586" y="1931777"/>
                <a:ext cx="4014229" cy="1271590"/>
                <a:chOff x="2028627" y="417534"/>
                <a:chExt cx="5799681" cy="1734065"/>
              </a:xfrm>
            </p:grpSpPr>
            <p:pic>
              <p:nvPicPr>
                <p:cNvPr id="27" name="图片 26">
                  <a:extLst>
                    <a:ext uri="{FF2B5EF4-FFF2-40B4-BE49-F238E27FC236}">
                      <a16:creationId xmlns:a16="http://schemas.microsoft.com/office/drawing/2014/main" id="{49C26A5D-80C6-43AE-BD25-2CCA776A33E2}"/>
                    </a:ext>
                  </a:extLst>
                </p:cNvPr>
                <p:cNvPicPr>
                  <a:picLocks noChangeAspect="1"/>
                </p:cNvPicPr>
                <p:nvPr/>
              </p:nvPicPr>
              <p:blipFill>
                <a:blip r:embed="rId5"/>
                <a:stretch>
                  <a:fillRect/>
                </a:stretch>
              </p:blipFill>
              <p:spPr>
                <a:xfrm>
                  <a:off x="2522484" y="830997"/>
                  <a:ext cx="2797223" cy="1320602"/>
                </a:xfrm>
                <a:prstGeom prst="rect">
                  <a:avLst/>
                </a:prstGeom>
              </p:spPr>
            </p:pic>
            <p:sp>
              <p:nvSpPr>
                <p:cNvPr id="28" name="文本框 27">
                  <a:extLst>
                    <a:ext uri="{FF2B5EF4-FFF2-40B4-BE49-F238E27FC236}">
                      <a16:creationId xmlns:a16="http://schemas.microsoft.com/office/drawing/2014/main" id="{88C1C5EE-018A-45AE-936E-E91C036A811E}"/>
                    </a:ext>
                  </a:extLst>
                </p:cNvPr>
                <p:cNvSpPr txBox="1"/>
                <p:nvPr/>
              </p:nvSpPr>
              <p:spPr>
                <a:xfrm>
                  <a:off x="2028627" y="417534"/>
                  <a:ext cx="5799681" cy="461685"/>
                </a:xfrm>
                <a:prstGeom prst="rect">
                  <a:avLst/>
                </a:prstGeom>
                <a:noFill/>
              </p:spPr>
              <p:txBody>
                <a:bodyPr wrap="square">
                  <a:spAutoFit/>
                </a:bodyPr>
                <a:lstStyle/>
                <a:p>
                  <a:pPr algn="ctr"/>
                  <a:r>
                    <a:rPr lang="zh-CN" altLang="en-US" sz="1600" b="1" dirty="0">
                      <a:solidFill>
                        <a:srgbClr val="0070C0"/>
                      </a:solidFill>
                      <a:latin typeface="微软雅黑" panose="020B0503020204020204" pitchFamily="34" charset="-122"/>
                      <a:ea typeface="微软雅黑" panose="020B0503020204020204" pitchFamily="34" charset="-122"/>
                    </a:rPr>
                    <a:t>英国缪子源开展古罗马硬币元素分析</a:t>
                  </a:r>
                </a:p>
              </p:txBody>
            </p:sp>
          </p:grpSp>
          <p:sp>
            <p:nvSpPr>
              <p:cNvPr id="16" name="矩形 15">
                <a:extLst>
                  <a:ext uri="{FF2B5EF4-FFF2-40B4-BE49-F238E27FC236}">
                    <a16:creationId xmlns:a16="http://schemas.microsoft.com/office/drawing/2014/main" id="{B398FCCA-98BA-44A5-90AC-CBB5127A4A12}"/>
                  </a:ext>
                </a:extLst>
              </p:cNvPr>
              <p:cNvSpPr/>
              <p:nvPr/>
            </p:nvSpPr>
            <p:spPr>
              <a:xfrm>
                <a:off x="357879" y="4815217"/>
                <a:ext cx="3716921" cy="338554"/>
              </a:xfrm>
              <a:prstGeom prst="rect">
                <a:avLst/>
              </a:prstGeom>
            </p:spPr>
            <p:txBody>
              <a:bodyPr wrap="square">
                <a:spAutoFit/>
              </a:bodyPr>
              <a:lstStyle/>
              <a:p>
                <a:r>
                  <a:rPr lang="zh-CN" altLang="en-US" sz="1600" b="1" dirty="0">
                    <a:solidFill>
                      <a:srgbClr val="0070C0"/>
                    </a:solidFill>
                    <a:latin typeface="微软雅黑" panose="020B0503020204020204" pitchFamily="34" charset="-122"/>
                    <a:ea typeface="微软雅黑" panose="020B0503020204020204" pitchFamily="34" charset="-122"/>
                  </a:rPr>
                  <a:t>日本缪子源对神医遗留密封药瓶的分析</a:t>
                </a:r>
              </a:p>
            </p:txBody>
          </p:sp>
          <p:sp>
            <p:nvSpPr>
              <p:cNvPr id="17" name="圆角矩形 26">
                <a:extLst>
                  <a:ext uri="{FF2B5EF4-FFF2-40B4-BE49-F238E27FC236}">
                    <a16:creationId xmlns:a16="http://schemas.microsoft.com/office/drawing/2014/main" id="{4AD301EE-D1D3-4446-A200-ED94D1E1002F}"/>
                  </a:ext>
                </a:extLst>
              </p:cNvPr>
              <p:cNvSpPr/>
              <p:nvPr/>
            </p:nvSpPr>
            <p:spPr>
              <a:xfrm>
                <a:off x="204587" y="1266683"/>
                <a:ext cx="4119413" cy="5266731"/>
              </a:xfrm>
              <a:prstGeom prst="roundRect">
                <a:avLst>
                  <a:gd name="adj" fmla="val 12231"/>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18" name="矩形 17">
                <a:extLst>
                  <a:ext uri="{FF2B5EF4-FFF2-40B4-BE49-F238E27FC236}">
                    <a16:creationId xmlns:a16="http://schemas.microsoft.com/office/drawing/2014/main" id="{690F214B-5919-4C95-A91F-6D80ABDE2A5F}"/>
                  </a:ext>
                </a:extLst>
              </p:cNvPr>
              <p:cNvSpPr/>
              <p:nvPr/>
            </p:nvSpPr>
            <p:spPr>
              <a:xfrm>
                <a:off x="932145" y="1356737"/>
                <a:ext cx="2664295" cy="461665"/>
              </a:xfrm>
              <a:prstGeom prst="rect">
                <a:avLst/>
              </a:prstGeom>
            </p:spPr>
            <p:txBody>
              <a:bodyPr wrap="square">
                <a:spAutoFit/>
              </a:bodyPr>
              <a:lstStyle/>
              <a:p>
                <a:pPr algn="ctr">
                  <a:spcBef>
                    <a:spcPts val="600"/>
                  </a:spcBef>
                </a:pPr>
                <a:r>
                  <a:rPr lang="zh-CN" altLang="en-US" sz="2400" b="1" dirty="0">
                    <a:solidFill>
                      <a:srgbClr val="0432FF"/>
                    </a:solidFill>
                    <a:latin typeface="微软雅黑" panose="020B0503020204020204" pitchFamily="34" charset="-122"/>
                    <a:ea typeface="微软雅黑" panose="020B0503020204020204" pitchFamily="34" charset="-122"/>
                  </a:rPr>
                  <a:t>文物考古</a:t>
                </a:r>
                <a:endParaRPr lang="en-US" altLang="zh-CN" sz="2400" b="1" dirty="0">
                  <a:solidFill>
                    <a:srgbClr val="0432FF"/>
                  </a:solidFill>
                  <a:latin typeface="微软雅黑" panose="020B0503020204020204" pitchFamily="34" charset="-122"/>
                  <a:ea typeface="微软雅黑" panose="020B0503020204020204" pitchFamily="34" charset="-122"/>
                </a:endParaRPr>
              </a:p>
            </p:txBody>
          </p:sp>
          <p:sp>
            <p:nvSpPr>
              <p:cNvPr id="19" name="文本框 18">
                <a:extLst>
                  <a:ext uri="{FF2B5EF4-FFF2-40B4-BE49-F238E27FC236}">
                    <a16:creationId xmlns:a16="http://schemas.microsoft.com/office/drawing/2014/main" id="{2F8D3031-FA14-4C2C-BF43-B6E5FC97E10B}"/>
                  </a:ext>
                </a:extLst>
              </p:cNvPr>
              <p:cNvSpPr txBox="1"/>
              <p:nvPr/>
            </p:nvSpPr>
            <p:spPr>
              <a:xfrm>
                <a:off x="2516654" y="2326050"/>
                <a:ext cx="1481464" cy="830997"/>
              </a:xfrm>
              <a:prstGeom prst="rect">
                <a:avLst/>
              </a:prstGeom>
              <a:noFill/>
            </p:spPr>
            <p:txBody>
              <a:bodyPr wrap="square" rtlCol="0">
                <a:spAutoFit/>
              </a:bodyPr>
              <a:lstStyle/>
              <a:p>
                <a:r>
                  <a:rPr kumimoji="1" lang="zh-CN" altLang="en-US" sz="1600" i="1" dirty="0">
                    <a:solidFill>
                      <a:srgbClr val="FF0000"/>
                    </a:solidFill>
                    <a:latin typeface="微软雅黑" panose="020B0503020204020204" pitchFamily="34" charset="-122"/>
                    <a:ea typeface="微软雅黑" panose="020B0503020204020204" pitchFamily="34" charset="-122"/>
                  </a:rPr>
                  <a:t>揭示钱币含银量与社会经济发展的关系</a:t>
                </a:r>
              </a:p>
            </p:txBody>
          </p:sp>
          <p:pic>
            <p:nvPicPr>
              <p:cNvPr id="20" name="图片 19">
                <a:extLst>
                  <a:ext uri="{FF2B5EF4-FFF2-40B4-BE49-F238E27FC236}">
                    <a16:creationId xmlns:a16="http://schemas.microsoft.com/office/drawing/2014/main" id="{3AEFF673-8752-45B9-AA26-9939F515BA6C}"/>
                  </a:ext>
                </a:extLst>
              </p:cNvPr>
              <p:cNvPicPr>
                <a:picLocks noChangeAspect="1"/>
              </p:cNvPicPr>
              <p:nvPr/>
            </p:nvPicPr>
            <p:blipFill>
              <a:blip r:embed="rId6"/>
              <a:stretch>
                <a:fillRect/>
              </a:stretch>
            </p:blipFill>
            <p:spPr>
              <a:xfrm>
                <a:off x="546407" y="5188169"/>
                <a:ext cx="1584177" cy="1310850"/>
              </a:xfrm>
              <a:prstGeom prst="rect">
                <a:avLst/>
              </a:prstGeom>
            </p:spPr>
          </p:pic>
          <p:sp>
            <p:nvSpPr>
              <p:cNvPr id="21" name="文本框 20">
                <a:extLst>
                  <a:ext uri="{FF2B5EF4-FFF2-40B4-BE49-F238E27FC236}">
                    <a16:creationId xmlns:a16="http://schemas.microsoft.com/office/drawing/2014/main" id="{37B1D754-2C32-4CCD-A934-5D80E8B2D533}"/>
                  </a:ext>
                </a:extLst>
              </p:cNvPr>
              <p:cNvSpPr txBox="1"/>
              <p:nvPr/>
            </p:nvSpPr>
            <p:spPr>
              <a:xfrm>
                <a:off x="2331829" y="5427197"/>
                <a:ext cx="1886985" cy="584775"/>
              </a:xfrm>
              <a:prstGeom prst="rect">
                <a:avLst/>
              </a:prstGeom>
              <a:noFill/>
            </p:spPr>
            <p:txBody>
              <a:bodyPr wrap="square" rtlCol="0">
                <a:spAutoFit/>
              </a:bodyPr>
              <a:lstStyle/>
              <a:p>
                <a:r>
                  <a:rPr kumimoji="1" lang="zh-CN" altLang="en-US" sz="1600" i="1" dirty="0">
                    <a:solidFill>
                      <a:srgbClr val="FF0000"/>
                    </a:solidFill>
                    <a:latin typeface="微软雅黑" panose="020B0503020204020204" pitchFamily="34" charset="-122"/>
                    <a:ea typeface="微软雅黑" panose="020B0503020204020204" pitchFamily="34" charset="-122"/>
                  </a:rPr>
                  <a:t>不打开药瓶检测内部气体的新方法</a:t>
                </a:r>
              </a:p>
            </p:txBody>
          </p:sp>
          <p:pic>
            <p:nvPicPr>
              <p:cNvPr id="22" name="Picture 27">
                <a:extLst>
                  <a:ext uri="{FF2B5EF4-FFF2-40B4-BE49-F238E27FC236}">
                    <a16:creationId xmlns:a16="http://schemas.microsoft.com/office/drawing/2014/main" id="{3E2DEA6B-FFFF-405A-8D47-4DD7B6AAC8B4}"/>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6444" t="6081" r="12521" b="12066"/>
              <a:stretch/>
            </p:blipFill>
            <p:spPr>
              <a:xfrm>
                <a:off x="461837" y="3806572"/>
                <a:ext cx="1308707" cy="991445"/>
              </a:xfrm>
              <a:prstGeom prst="rect">
                <a:avLst/>
              </a:prstGeom>
            </p:spPr>
          </p:pic>
          <p:sp>
            <p:nvSpPr>
              <p:cNvPr id="23" name="矩形 22">
                <a:extLst>
                  <a:ext uri="{FF2B5EF4-FFF2-40B4-BE49-F238E27FC236}">
                    <a16:creationId xmlns:a16="http://schemas.microsoft.com/office/drawing/2014/main" id="{1C02AA48-AF3B-4FFB-AEE9-69356D79C18F}"/>
                  </a:ext>
                </a:extLst>
              </p:cNvPr>
              <p:cNvSpPr/>
              <p:nvPr/>
            </p:nvSpPr>
            <p:spPr>
              <a:xfrm>
                <a:off x="424381" y="3220553"/>
                <a:ext cx="3716921" cy="338554"/>
              </a:xfrm>
              <a:prstGeom prst="rect">
                <a:avLst/>
              </a:prstGeom>
            </p:spPr>
            <p:txBody>
              <a:bodyPr wrap="square">
                <a:spAutoFit/>
              </a:bodyPr>
              <a:lstStyle/>
              <a:p>
                <a:r>
                  <a:rPr lang="zh-CN" altLang="en-US" sz="1600" b="1" dirty="0">
                    <a:solidFill>
                      <a:srgbClr val="0070C0"/>
                    </a:solidFill>
                    <a:latin typeface="微软雅黑" panose="020B0503020204020204" pitchFamily="34" charset="-122"/>
                    <a:ea typeface="微软雅黑" panose="020B0503020204020204" pitchFamily="34" charset="-122"/>
                  </a:rPr>
                  <a:t>瑞士缪子源对古代胸针制作工艺的分析</a:t>
                </a:r>
              </a:p>
            </p:txBody>
          </p:sp>
          <p:sp>
            <p:nvSpPr>
              <p:cNvPr id="24" name="文本框 23">
                <a:extLst>
                  <a:ext uri="{FF2B5EF4-FFF2-40B4-BE49-F238E27FC236}">
                    <a16:creationId xmlns:a16="http://schemas.microsoft.com/office/drawing/2014/main" id="{FC3BA171-6666-4F8E-B82D-BF4434EB6CD9}"/>
                  </a:ext>
                </a:extLst>
              </p:cNvPr>
              <p:cNvSpPr txBox="1"/>
              <p:nvPr/>
            </p:nvSpPr>
            <p:spPr>
              <a:xfrm>
                <a:off x="2346428" y="3745786"/>
                <a:ext cx="1651689" cy="830997"/>
              </a:xfrm>
              <a:prstGeom prst="rect">
                <a:avLst/>
              </a:prstGeom>
              <a:noFill/>
            </p:spPr>
            <p:txBody>
              <a:bodyPr wrap="square" rtlCol="0">
                <a:spAutoFit/>
              </a:bodyPr>
              <a:lstStyle/>
              <a:p>
                <a:r>
                  <a:rPr kumimoji="1" lang="zh-CN" altLang="en-US" sz="1600" i="1" dirty="0">
                    <a:solidFill>
                      <a:srgbClr val="FF0000"/>
                    </a:solidFill>
                    <a:latin typeface="微软雅黑" panose="020B0503020204020204" pitchFamily="34" charset="-122"/>
                    <a:ea typeface="微软雅黑" panose="020B0503020204020204" pitchFamily="34" charset="-122"/>
                  </a:rPr>
                  <a:t>揭示瑞士古代山地地区与北欧地区的贸易往来</a:t>
                </a:r>
              </a:p>
            </p:txBody>
          </p:sp>
          <p:cxnSp>
            <p:nvCxnSpPr>
              <p:cNvPr id="25" name="直线连接符 10">
                <a:extLst>
                  <a:ext uri="{FF2B5EF4-FFF2-40B4-BE49-F238E27FC236}">
                    <a16:creationId xmlns:a16="http://schemas.microsoft.com/office/drawing/2014/main" id="{79CDFFF8-41F1-48D5-A611-FC412FFC6585}"/>
                  </a:ext>
                </a:extLst>
              </p:cNvPr>
              <p:cNvCxnSpPr/>
              <p:nvPr/>
            </p:nvCxnSpPr>
            <p:spPr>
              <a:xfrm>
                <a:off x="204586" y="3251947"/>
                <a:ext cx="41194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线连接符 43">
                <a:extLst>
                  <a:ext uri="{FF2B5EF4-FFF2-40B4-BE49-F238E27FC236}">
                    <a16:creationId xmlns:a16="http://schemas.microsoft.com/office/drawing/2014/main" id="{8BCDF2E1-7D96-4E3F-8A9A-A0AE86189A14}"/>
                  </a:ext>
                </a:extLst>
              </p:cNvPr>
              <p:cNvCxnSpPr/>
              <p:nvPr/>
            </p:nvCxnSpPr>
            <p:spPr>
              <a:xfrm>
                <a:off x="204586" y="1818402"/>
                <a:ext cx="4119414" cy="0"/>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9" name="文本框 28">
            <a:extLst>
              <a:ext uri="{FF2B5EF4-FFF2-40B4-BE49-F238E27FC236}">
                <a16:creationId xmlns:a16="http://schemas.microsoft.com/office/drawing/2014/main" id="{0D09B6F0-9DAB-41E1-954A-72D91120B7FD}"/>
              </a:ext>
            </a:extLst>
          </p:cNvPr>
          <p:cNvSpPr txBox="1"/>
          <p:nvPr/>
        </p:nvSpPr>
        <p:spPr>
          <a:xfrm>
            <a:off x="67853" y="1692016"/>
            <a:ext cx="2900793" cy="4042132"/>
          </a:xfrm>
          <a:prstGeom prst="rect">
            <a:avLst/>
          </a:prstGeom>
          <a:noFill/>
        </p:spPr>
        <p:txBody>
          <a:bodyPr wrap="square">
            <a:spAutoFit/>
          </a:bodyPr>
          <a:lstStyle/>
          <a:p>
            <a:pPr marL="457200" lvl="0" indent="-457200" algn="just">
              <a:lnSpc>
                <a:spcPts val="2200"/>
              </a:lnSpc>
              <a:buFont typeface="Wingdings" panose="05000000000000000000" pitchFamily="2" charset="2"/>
              <a:buChar char="u"/>
            </a:pP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我国在文物保护、考古研究和深空探测领域均存在珍贵样品无损分析需求。</a:t>
            </a:r>
            <a:endParaRPr lang="en-US" altLang="zh-CN" sz="2000" b="1" dirty="0">
              <a:latin typeface="微软雅黑" panose="020B0503020204020204" pitchFamily="34" charset="-122"/>
              <a:ea typeface="微软雅黑" panose="020B0503020204020204" pitchFamily="34" charset="-122"/>
              <a:cs typeface="Times New Roman" panose="02020603050405020304" pitchFamily="18" charset="0"/>
            </a:endParaRPr>
          </a:p>
          <a:p>
            <a:pPr marL="457200" lvl="0" indent="-457200" algn="just">
              <a:lnSpc>
                <a:spcPts val="2200"/>
              </a:lnSpc>
              <a:buFont typeface="Wingdings" panose="05000000000000000000" pitchFamily="2" charset="2"/>
              <a:buChar char="u"/>
            </a:pPr>
            <a:endParaRPr lang="en-US" altLang="zh-CN" sz="2000" b="1"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457200" lvl="0" indent="-457200" algn="just">
              <a:lnSpc>
                <a:spcPts val="2200"/>
              </a:lnSpc>
              <a:buFont typeface="Wingdings" panose="05000000000000000000" pitchFamily="2" charset="2"/>
              <a:buChar char="u"/>
            </a:pPr>
            <a:r>
              <a:rPr lang="zh-CN" altLang="en-US" sz="2000" b="1" dirty="0">
                <a:effectLst/>
                <a:latin typeface="微软雅黑" panose="020B0503020204020204" pitchFamily="34" charset="-122"/>
                <a:ea typeface="微软雅黑" panose="020B0503020204020204" pitchFamily="34" charset="-122"/>
                <a:cs typeface="Times New Roman" panose="02020603050405020304" pitchFamily="18" charset="0"/>
              </a:rPr>
              <a:t>国内故宫博物院、西安考古研究院等单位对负缪具有迫切的应用需求。</a:t>
            </a:r>
            <a:endParaRPr lang="en-US" altLang="zh-CN" sz="2000" b="1"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457200" lvl="0" indent="-457200" algn="just">
              <a:lnSpc>
                <a:spcPts val="2200"/>
              </a:lnSpc>
              <a:buFont typeface="Wingdings" panose="05000000000000000000" pitchFamily="2" charset="2"/>
              <a:buChar char="u"/>
            </a:pPr>
            <a:endParaRPr lang="en-US" altLang="zh-CN" sz="2000" b="1"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457200" lvl="0" indent="-457200" algn="just">
              <a:lnSpc>
                <a:spcPts val="2200"/>
              </a:lnSpc>
              <a:buFont typeface="Wingdings" panose="05000000000000000000" pitchFamily="2" charset="2"/>
              <a:buChar char="u"/>
            </a:pPr>
            <a:r>
              <a:rPr lang="zh-CN" altLang="en-US" sz="2000" b="1" dirty="0">
                <a:effectLst/>
                <a:latin typeface="微软雅黑" panose="020B0503020204020204" pitchFamily="34" charset="-122"/>
                <a:ea typeface="微软雅黑" panose="020B0503020204020204" pitchFamily="34" charset="-122"/>
                <a:cs typeface="Times New Roman" panose="02020603050405020304" pitchFamily="18" charset="0"/>
              </a:rPr>
              <a:t>在稀有样品难以出境的情况下，急需发展自主可控的</a:t>
            </a:r>
            <a:r>
              <a:rPr lang="en-US" altLang="zh-CN" sz="2000" b="1" dirty="0">
                <a:effectLst/>
                <a:latin typeface="微软雅黑" panose="020B0503020204020204" pitchFamily="34" charset="-122"/>
                <a:ea typeface="微软雅黑" panose="020B0503020204020204" pitchFamily="34" charset="-122"/>
                <a:cs typeface="Times New Roman" panose="02020603050405020304" pitchFamily="18" charset="0"/>
              </a:rPr>
              <a:t>MIXE</a:t>
            </a:r>
            <a:r>
              <a:rPr lang="zh-CN" altLang="en-US" sz="2000" b="1" dirty="0">
                <a:effectLst/>
                <a:latin typeface="微软雅黑" panose="020B0503020204020204" pitchFamily="34" charset="-122"/>
                <a:ea typeface="微软雅黑" panose="020B0503020204020204" pitchFamily="34" charset="-122"/>
                <a:cs typeface="Times New Roman" panose="02020603050405020304" pitchFamily="18" charset="0"/>
              </a:rPr>
              <a:t>装置。</a:t>
            </a:r>
            <a:endParaRPr lang="en-US" altLang="zh-CN" sz="2000" b="1"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988488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53CFE9-DA95-49BB-8F18-156CE146C44A}"/>
              </a:ext>
            </a:extLst>
          </p:cNvPr>
          <p:cNvSpPr>
            <a:spLocks noGrp="1"/>
          </p:cNvSpPr>
          <p:nvPr>
            <p:ph type="title"/>
          </p:nvPr>
        </p:nvSpPr>
        <p:spPr/>
        <p:txBody>
          <a:bodyPr/>
          <a:lstStyle/>
          <a:p>
            <a:r>
              <a:rPr lang="zh-CN" altLang="en-US" dirty="0"/>
              <a:t>国内相关</a:t>
            </a:r>
            <a:r>
              <a:rPr lang="en-US" altLang="zh-CN" dirty="0"/>
              <a:t>MIXE</a:t>
            </a:r>
            <a:r>
              <a:rPr lang="zh-CN" altLang="en-US" dirty="0"/>
              <a:t>用户</a:t>
            </a:r>
          </a:p>
        </p:txBody>
      </p:sp>
      <p:pic>
        <p:nvPicPr>
          <p:cNvPr id="3" name="图片 2">
            <a:extLst>
              <a:ext uri="{FF2B5EF4-FFF2-40B4-BE49-F238E27FC236}">
                <a16:creationId xmlns:a16="http://schemas.microsoft.com/office/drawing/2014/main" id="{20A2D5B9-8915-445D-957D-08F34955CC5A}"/>
              </a:ext>
            </a:extLst>
          </p:cNvPr>
          <p:cNvPicPr>
            <a:picLocks noChangeAspect="1"/>
          </p:cNvPicPr>
          <p:nvPr/>
        </p:nvPicPr>
        <p:blipFill>
          <a:blip r:embed="rId2"/>
          <a:stretch>
            <a:fillRect/>
          </a:stretch>
        </p:blipFill>
        <p:spPr>
          <a:xfrm>
            <a:off x="723206" y="4416503"/>
            <a:ext cx="4977247" cy="1485925"/>
          </a:xfrm>
          <a:prstGeom prst="rect">
            <a:avLst/>
          </a:prstGeom>
        </p:spPr>
      </p:pic>
      <p:pic>
        <p:nvPicPr>
          <p:cNvPr id="4" name="图片 3">
            <a:extLst>
              <a:ext uri="{FF2B5EF4-FFF2-40B4-BE49-F238E27FC236}">
                <a16:creationId xmlns:a16="http://schemas.microsoft.com/office/drawing/2014/main" id="{EAE22903-27DD-4F71-B4D8-FE13F73E90D8}"/>
              </a:ext>
            </a:extLst>
          </p:cNvPr>
          <p:cNvPicPr>
            <a:picLocks noChangeAspect="1"/>
          </p:cNvPicPr>
          <p:nvPr/>
        </p:nvPicPr>
        <p:blipFill>
          <a:blip r:embed="rId3"/>
          <a:stretch>
            <a:fillRect/>
          </a:stretch>
        </p:blipFill>
        <p:spPr>
          <a:xfrm>
            <a:off x="5908399" y="4416503"/>
            <a:ext cx="5267723" cy="1485924"/>
          </a:xfrm>
          <a:prstGeom prst="rect">
            <a:avLst/>
          </a:prstGeom>
        </p:spPr>
      </p:pic>
      <p:pic>
        <p:nvPicPr>
          <p:cNvPr id="5" name="图片 4">
            <a:extLst>
              <a:ext uri="{FF2B5EF4-FFF2-40B4-BE49-F238E27FC236}">
                <a16:creationId xmlns:a16="http://schemas.microsoft.com/office/drawing/2014/main" id="{468E181E-4AB7-43A9-B6C7-246AA7691D56}"/>
              </a:ext>
            </a:extLst>
          </p:cNvPr>
          <p:cNvPicPr>
            <a:picLocks noChangeAspect="1"/>
          </p:cNvPicPr>
          <p:nvPr/>
        </p:nvPicPr>
        <p:blipFill>
          <a:blip r:embed="rId4"/>
          <a:stretch>
            <a:fillRect/>
          </a:stretch>
        </p:blipFill>
        <p:spPr>
          <a:xfrm>
            <a:off x="723206" y="1749265"/>
            <a:ext cx="3736572" cy="2036250"/>
          </a:xfrm>
          <a:prstGeom prst="rect">
            <a:avLst/>
          </a:prstGeom>
        </p:spPr>
      </p:pic>
      <p:sp>
        <p:nvSpPr>
          <p:cNvPr id="6" name="文本框 5">
            <a:extLst>
              <a:ext uri="{FF2B5EF4-FFF2-40B4-BE49-F238E27FC236}">
                <a16:creationId xmlns:a16="http://schemas.microsoft.com/office/drawing/2014/main" id="{23FB558F-CED4-4C11-83F0-A23D054EFC8E}"/>
              </a:ext>
            </a:extLst>
          </p:cNvPr>
          <p:cNvSpPr txBox="1"/>
          <p:nvPr/>
        </p:nvSpPr>
        <p:spPr>
          <a:xfrm>
            <a:off x="1112914" y="3864299"/>
            <a:ext cx="2957156"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故宫青花瓷（元、清）</a:t>
            </a:r>
          </a:p>
        </p:txBody>
      </p:sp>
      <p:pic>
        <p:nvPicPr>
          <p:cNvPr id="7" name="图片 6">
            <a:extLst>
              <a:ext uri="{FF2B5EF4-FFF2-40B4-BE49-F238E27FC236}">
                <a16:creationId xmlns:a16="http://schemas.microsoft.com/office/drawing/2014/main" id="{323E1432-91CB-4FF7-AA3E-83B6AC3EFC32}"/>
              </a:ext>
            </a:extLst>
          </p:cNvPr>
          <p:cNvPicPr>
            <a:picLocks noChangeAspect="1"/>
          </p:cNvPicPr>
          <p:nvPr/>
        </p:nvPicPr>
        <p:blipFill>
          <a:blip r:embed="rId5"/>
          <a:stretch>
            <a:fillRect/>
          </a:stretch>
        </p:blipFill>
        <p:spPr>
          <a:xfrm>
            <a:off x="5127820" y="1747386"/>
            <a:ext cx="5773928" cy="2359418"/>
          </a:xfrm>
          <a:prstGeom prst="rect">
            <a:avLst/>
          </a:prstGeom>
        </p:spPr>
      </p:pic>
      <p:sp>
        <p:nvSpPr>
          <p:cNvPr id="8" name="文本框 7">
            <a:extLst>
              <a:ext uri="{FF2B5EF4-FFF2-40B4-BE49-F238E27FC236}">
                <a16:creationId xmlns:a16="http://schemas.microsoft.com/office/drawing/2014/main" id="{DB1762ED-00B7-4908-9110-4EC02549AAC2}"/>
              </a:ext>
            </a:extLst>
          </p:cNvPr>
          <p:cNvSpPr txBox="1"/>
          <p:nvPr/>
        </p:nvSpPr>
        <p:spPr>
          <a:xfrm>
            <a:off x="6153043" y="3864299"/>
            <a:ext cx="2957156"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西安考古研究院北宋铁钱</a:t>
            </a:r>
          </a:p>
        </p:txBody>
      </p:sp>
      <p:sp>
        <p:nvSpPr>
          <p:cNvPr id="9" name="文本框 8">
            <a:extLst>
              <a:ext uri="{FF2B5EF4-FFF2-40B4-BE49-F238E27FC236}">
                <a16:creationId xmlns:a16="http://schemas.microsoft.com/office/drawing/2014/main" id="{7BC1E13E-B595-4C3B-B506-7B2BF9FEBC37}"/>
              </a:ext>
            </a:extLst>
          </p:cNvPr>
          <p:cNvSpPr txBox="1"/>
          <p:nvPr/>
        </p:nvSpPr>
        <p:spPr>
          <a:xfrm>
            <a:off x="723206" y="918604"/>
            <a:ext cx="11367656" cy="766428"/>
          </a:xfrm>
          <a:prstGeom prst="rect">
            <a:avLst/>
          </a:prstGeom>
          <a:noFill/>
        </p:spPr>
        <p:txBody>
          <a:bodyPr wrap="square">
            <a:spAutoFit/>
          </a:bodyPr>
          <a:lstStyle/>
          <a:p>
            <a:pPr marL="457200" lvl="0" indent="-457200" algn="just">
              <a:lnSpc>
                <a:spcPct val="114000"/>
              </a:lnSpc>
              <a:buFont typeface="Wingdings" panose="05000000000000000000" pitchFamily="2" charset="2"/>
              <a:buChar char="u"/>
            </a:pPr>
            <a:r>
              <a:rPr lang="zh-CN" altLang="en-US" sz="2000" b="1" dirty="0">
                <a:effectLst/>
                <a:latin typeface="微软雅黑" panose="020B0503020204020204" pitchFamily="34" charset="-122"/>
                <a:ea typeface="微软雅黑" panose="020B0503020204020204" pitchFamily="34" charset="-122"/>
                <a:cs typeface="Times New Roman" panose="02020603050405020304" pitchFamily="18" charset="0"/>
              </a:rPr>
              <a:t>跟故宫博物院、西安考古研究员开展多次讨论沟通，明确</a:t>
            </a:r>
            <a:r>
              <a:rPr lang="en-US" altLang="zh-CN" sz="2000" b="1" dirty="0">
                <a:effectLst/>
                <a:latin typeface="微软雅黑" panose="020B0503020204020204" pitchFamily="34" charset="-122"/>
                <a:ea typeface="微软雅黑" panose="020B0503020204020204" pitchFamily="34" charset="-122"/>
                <a:cs typeface="Times New Roman" panose="02020603050405020304" pitchFamily="18" charset="0"/>
              </a:rPr>
              <a:t>MIXE</a:t>
            </a:r>
            <a:r>
              <a:rPr lang="zh-CN" altLang="en-US" sz="2000" b="1" dirty="0">
                <a:effectLst/>
                <a:latin typeface="微软雅黑" panose="020B0503020204020204" pitchFamily="34" charset="-122"/>
                <a:ea typeface="微软雅黑" panose="020B0503020204020204" pitchFamily="34" charset="-122"/>
                <a:cs typeface="Times New Roman" panose="02020603050405020304" pitchFamily="18" charset="0"/>
              </a:rPr>
              <a:t>应用需求。</a:t>
            </a:r>
            <a:endParaRPr lang="en-US" altLang="zh-CN" sz="2000" b="1"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457200" lvl="0" indent="-457200" algn="just">
              <a:lnSpc>
                <a:spcPct val="114000"/>
              </a:lnSpc>
              <a:buFont typeface="Wingdings" panose="05000000000000000000" pitchFamily="2" charset="2"/>
              <a:buChar char="u"/>
            </a:pP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申请</a:t>
            </a: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PSI</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的</a:t>
            </a: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8</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月份</a:t>
            </a: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MIXE</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束流实验，并获取机时</a:t>
            </a:r>
            <a:endParaRPr lang="en-US" altLang="zh-CN" sz="2000" b="1"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文本框 10">
            <a:extLst>
              <a:ext uri="{FF2B5EF4-FFF2-40B4-BE49-F238E27FC236}">
                <a16:creationId xmlns:a16="http://schemas.microsoft.com/office/drawing/2014/main" id="{C18C366A-760A-485B-B0D2-83265D919AFA}"/>
              </a:ext>
            </a:extLst>
          </p:cNvPr>
          <p:cNvSpPr txBox="1"/>
          <p:nvPr/>
        </p:nvSpPr>
        <p:spPr>
          <a:xfrm>
            <a:off x="1151231" y="6085299"/>
            <a:ext cx="10092624" cy="400110"/>
          </a:xfrm>
          <a:prstGeom prst="rect">
            <a:avLst/>
          </a:prstGeom>
          <a:noFill/>
        </p:spPr>
        <p:txBody>
          <a:bodyPr wrap="square">
            <a:spAutoFit/>
          </a:bodyPr>
          <a:lstStyle/>
          <a:p>
            <a:pPr algn="ctr"/>
            <a:r>
              <a:rPr lang="zh-CN" altLang="en-US" sz="2000" b="1" dirty="0">
                <a:solidFill>
                  <a:srgbClr val="FF0000"/>
                </a:solidFill>
                <a:latin typeface="微软雅黑" panose="020B0503020204020204" pitchFamily="34" charset="-122"/>
                <a:ea typeface="微软雅黑" panose="020B0503020204020204" pitchFamily="34" charset="-122"/>
              </a:rPr>
              <a:t>国内潜在</a:t>
            </a:r>
            <a:r>
              <a:rPr lang="en-US" altLang="zh-CN" sz="2000" b="1" dirty="0">
                <a:solidFill>
                  <a:srgbClr val="FF0000"/>
                </a:solidFill>
                <a:latin typeface="微软雅黑" panose="020B0503020204020204" pitchFamily="34" charset="-122"/>
                <a:ea typeface="微软雅黑" panose="020B0503020204020204" pitchFamily="34" charset="-122"/>
              </a:rPr>
              <a:t>MIXE</a:t>
            </a:r>
            <a:r>
              <a:rPr lang="zh-CN" altLang="en-US" sz="2000" b="1" dirty="0">
                <a:solidFill>
                  <a:srgbClr val="FF0000"/>
                </a:solidFill>
                <a:latin typeface="微软雅黑" panose="020B0503020204020204" pitchFamily="34" charset="-122"/>
                <a:ea typeface="微软雅黑" panose="020B0503020204020204" pitchFamily="34" charset="-122"/>
              </a:rPr>
              <a:t>用户（月背样品、小行星样品、未来火星样品：珍稀样品的无损预分析）</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10676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2B512D-C25F-43AA-B132-6C916F37667D}"/>
              </a:ext>
            </a:extLst>
          </p:cNvPr>
          <p:cNvSpPr>
            <a:spLocks noGrp="1"/>
          </p:cNvSpPr>
          <p:nvPr>
            <p:ph type="title"/>
          </p:nvPr>
        </p:nvSpPr>
        <p:spPr/>
        <p:txBody>
          <a:bodyPr/>
          <a:lstStyle/>
          <a:p>
            <a:r>
              <a:rPr lang="zh-CN" altLang="en-US" dirty="0"/>
              <a:t>基于</a:t>
            </a:r>
            <a:r>
              <a:rPr lang="en-US" altLang="zh-CN" dirty="0"/>
              <a:t>MELODY</a:t>
            </a:r>
            <a:r>
              <a:rPr lang="zh-CN" altLang="en-US" dirty="0"/>
              <a:t>的</a:t>
            </a:r>
            <a:r>
              <a:rPr lang="en-US" altLang="zh-CN" dirty="0"/>
              <a:t>MIXE</a:t>
            </a:r>
            <a:r>
              <a:rPr lang="zh-CN" altLang="en-US" dirty="0"/>
              <a:t>谱仪</a:t>
            </a:r>
          </a:p>
        </p:txBody>
      </p:sp>
      <p:sp>
        <p:nvSpPr>
          <p:cNvPr id="3" name="文本框 2">
            <a:extLst>
              <a:ext uri="{FF2B5EF4-FFF2-40B4-BE49-F238E27FC236}">
                <a16:creationId xmlns:a16="http://schemas.microsoft.com/office/drawing/2014/main" id="{DCB96AA8-3B8C-4659-8D6B-AC58A45BBDF9}"/>
              </a:ext>
            </a:extLst>
          </p:cNvPr>
          <p:cNvSpPr txBox="1"/>
          <p:nvPr/>
        </p:nvSpPr>
        <p:spPr>
          <a:xfrm>
            <a:off x="282133" y="827276"/>
            <a:ext cx="11537334" cy="1744388"/>
          </a:xfrm>
          <a:prstGeom prst="rect">
            <a:avLst/>
          </a:prstGeom>
          <a:noFill/>
        </p:spPr>
        <p:txBody>
          <a:bodyPr wrap="square">
            <a:spAutoFit/>
          </a:bodyPr>
          <a:lstStyle/>
          <a:p>
            <a:pPr marL="285750" indent="-285750" algn="just">
              <a:lnSpc>
                <a:spcPct val="114000"/>
              </a:lnSpc>
              <a:buFont typeface="Wingdings" panose="05000000000000000000" pitchFamily="2" charset="2"/>
              <a:buChar char="u"/>
            </a:pPr>
            <a:r>
              <a:rPr lang="zh-CN" altLang="en-US" sz="2400" b="1" dirty="0">
                <a:latin typeface="微软雅黑" panose="020B0503020204020204" pitchFamily="34" charset="-122"/>
                <a:ea typeface="微软雅黑" panose="020B0503020204020204" pitchFamily="34" charset="-122"/>
              </a:rPr>
              <a:t>针对</a:t>
            </a:r>
            <a:r>
              <a:rPr lang="en-US" altLang="zh-CN" sz="2400" b="1" dirty="0">
                <a:latin typeface="微软雅黑" panose="020B0503020204020204" pitchFamily="34" charset="-122"/>
                <a:ea typeface="微软雅黑" panose="020B0503020204020204" pitchFamily="34" charset="-122"/>
              </a:rPr>
              <a:t>MELODY</a:t>
            </a:r>
            <a:r>
              <a:rPr lang="zh-CN" altLang="en-US" sz="2400" b="1" dirty="0">
                <a:latin typeface="微软雅黑" panose="020B0503020204020204" pitchFamily="34" charset="-122"/>
                <a:ea typeface="微软雅黑" panose="020B0503020204020204" pitchFamily="34" charset="-122"/>
              </a:rPr>
              <a:t>脉冲束流特点（</a:t>
            </a:r>
            <a:r>
              <a:rPr lang="zh-CN" altLang="en-US" sz="2400" b="1" dirty="0">
                <a:solidFill>
                  <a:srgbClr val="FF0000"/>
                </a:solidFill>
                <a:latin typeface="微软雅黑" panose="020B0503020204020204" pitchFamily="34" charset="-122"/>
                <a:ea typeface="微软雅黑" panose="020B0503020204020204" pitchFamily="34" charset="-122"/>
              </a:rPr>
              <a:t>低重复频率、高流强</a:t>
            </a:r>
            <a:r>
              <a:rPr lang="zh-CN" altLang="en-US" sz="2400" b="1" dirty="0">
                <a:latin typeface="微软雅黑" panose="020B0503020204020204" pitchFamily="34" charset="-122"/>
                <a:ea typeface="微软雅黑" panose="020B0503020204020204" pitchFamily="34" charset="-122"/>
              </a:rPr>
              <a:t>），提出基于像素读出探测器的</a:t>
            </a:r>
            <a:r>
              <a:rPr lang="en-US" altLang="zh-CN" sz="2400" b="1" dirty="0">
                <a:latin typeface="微软雅黑" panose="020B0503020204020204" pitchFamily="34" charset="-122"/>
                <a:ea typeface="微软雅黑" panose="020B0503020204020204" pitchFamily="34" charset="-122"/>
              </a:rPr>
              <a:t>MIXE</a:t>
            </a:r>
            <a:r>
              <a:rPr lang="zh-CN" altLang="en-US" sz="2400" b="1" dirty="0">
                <a:latin typeface="微软雅黑" panose="020B0503020204020204" pitchFamily="34" charset="-122"/>
                <a:ea typeface="微软雅黑" panose="020B0503020204020204" pitchFamily="34" charset="-122"/>
              </a:rPr>
              <a:t>谱仪方案（</a:t>
            </a:r>
            <a:r>
              <a:rPr lang="en-US" altLang="zh-CN" sz="2400" b="1" dirty="0" err="1">
                <a:latin typeface="微软雅黑" panose="020B0503020204020204" pitchFamily="34" charset="-122"/>
                <a:ea typeface="微软雅黑" panose="020B0503020204020204" pitchFamily="34" charset="-122"/>
              </a:rPr>
              <a:t>HPGe</a:t>
            </a:r>
            <a:r>
              <a:rPr lang="zh-CN" altLang="en-US" sz="2400" b="1" dirty="0">
                <a:latin typeface="微软雅黑" panose="020B0503020204020204" pitchFamily="34" charset="-122"/>
                <a:ea typeface="微软雅黑" panose="020B0503020204020204" pitchFamily="34" charset="-122"/>
              </a:rPr>
              <a:t>探测器系统</a:t>
            </a:r>
            <a:r>
              <a:rPr lang="en-US" altLang="zh-CN" sz="2400" b="1" dirty="0">
                <a:latin typeface="微软雅黑" panose="020B0503020204020204" pitchFamily="34" charset="-122"/>
                <a:ea typeface="微软雅黑" panose="020B0503020204020204" pitchFamily="34" charset="-122"/>
              </a:rPr>
              <a:t>+CZT</a:t>
            </a:r>
            <a:r>
              <a:rPr lang="zh-CN" altLang="en-US" sz="2400" b="1" dirty="0">
                <a:latin typeface="微软雅黑" panose="020B0503020204020204" pitchFamily="34" charset="-122"/>
                <a:ea typeface="微软雅黑" panose="020B0503020204020204" pitchFamily="34" charset="-122"/>
              </a:rPr>
              <a:t>探测器系统）。</a:t>
            </a:r>
            <a:endParaRPr lang="en-US" altLang="zh-CN" sz="2400" b="1" dirty="0">
              <a:latin typeface="微软雅黑" panose="020B0503020204020204" pitchFamily="34" charset="-122"/>
              <a:ea typeface="微软雅黑" panose="020B0503020204020204" pitchFamily="34" charset="-122"/>
            </a:endParaRPr>
          </a:p>
          <a:p>
            <a:pPr marL="285750" indent="-285750" algn="just">
              <a:lnSpc>
                <a:spcPct val="114000"/>
              </a:lnSpc>
              <a:buFont typeface="Wingdings" panose="05000000000000000000" pitchFamily="2" charset="2"/>
              <a:buChar char="u"/>
            </a:pPr>
            <a:r>
              <a:rPr lang="en-US" altLang="zh-CN" sz="2400" b="1" dirty="0">
                <a:latin typeface="微软雅黑" panose="020B0503020204020204" pitchFamily="34" charset="-122"/>
                <a:ea typeface="微软雅黑" panose="020B0503020204020204" pitchFamily="34" charset="-122"/>
              </a:rPr>
              <a:t>2026</a:t>
            </a:r>
            <a:r>
              <a:rPr lang="zh-CN" altLang="en-US" sz="2400" b="1" dirty="0">
                <a:latin typeface="微软雅黑" panose="020B0503020204020204" pitchFamily="34" charset="-122"/>
                <a:ea typeface="微软雅黑" panose="020B0503020204020204" pitchFamily="34" charset="-122"/>
              </a:rPr>
              <a:t>年获批</a:t>
            </a:r>
            <a:r>
              <a:rPr lang="zh-CN" altLang="en-US" sz="2400" b="1" dirty="0">
                <a:solidFill>
                  <a:srgbClr val="FF0000"/>
                </a:solidFill>
                <a:latin typeface="微软雅黑" panose="020B0503020204020204" pitchFamily="34" charset="-122"/>
                <a:ea typeface="微软雅黑" panose="020B0503020204020204" pitchFamily="34" charset="-122"/>
              </a:rPr>
              <a:t>中科院仪器研制项目</a:t>
            </a:r>
            <a:r>
              <a:rPr lang="zh-CN" altLang="en-US" sz="2400" b="1" dirty="0">
                <a:latin typeface="微软雅黑" panose="020B0503020204020204" pitchFamily="34" charset="-122"/>
                <a:ea typeface="微软雅黑" panose="020B0503020204020204" pitchFamily="34" charset="-122"/>
              </a:rPr>
              <a:t>，建设国内首台</a:t>
            </a:r>
            <a:r>
              <a:rPr lang="en-US" altLang="zh-CN" sz="2400" b="1" dirty="0">
                <a:latin typeface="微软雅黑" panose="020B0503020204020204" pitchFamily="34" charset="-122"/>
                <a:ea typeface="微软雅黑" panose="020B0503020204020204" pitchFamily="34" charset="-122"/>
              </a:rPr>
              <a:t>MIXE</a:t>
            </a:r>
            <a:r>
              <a:rPr lang="zh-CN" altLang="en-US" sz="2400" b="1" dirty="0">
                <a:latin typeface="微软雅黑" panose="020B0503020204020204" pitchFamily="34" charset="-122"/>
                <a:ea typeface="微软雅黑" panose="020B0503020204020204" pitchFamily="34" charset="-122"/>
              </a:rPr>
              <a:t>谱仪装置（</a:t>
            </a:r>
            <a:r>
              <a:rPr lang="zh-CN" altLang="en-US" sz="2400" b="1" dirty="0">
                <a:solidFill>
                  <a:srgbClr val="FF0000"/>
                </a:solidFill>
                <a:latin typeface="微软雅黑" panose="020B0503020204020204" pitchFamily="34" charset="-122"/>
                <a:ea typeface="微软雅黑" panose="020B0503020204020204" pitchFamily="34" charset="-122"/>
              </a:rPr>
              <a:t>与散裂二期工程同步验收</a:t>
            </a:r>
            <a:r>
              <a:rPr lang="zh-CN" altLang="en-US" sz="2400" b="1" dirty="0">
                <a:latin typeface="微软雅黑" panose="020B0503020204020204" pitchFamily="34" charset="-122"/>
                <a:ea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a16="http://schemas.microsoft.com/office/drawing/2014/main" id="{380DD6A7-1FAD-4119-BA4D-7C9B3A29B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133" y="2859406"/>
            <a:ext cx="7225291" cy="2857172"/>
          </a:xfrm>
          <a:prstGeom prst="rect">
            <a:avLst/>
          </a:prstGeom>
        </p:spPr>
      </p:pic>
      <p:graphicFrame>
        <p:nvGraphicFramePr>
          <p:cNvPr id="5" name="表格 4">
            <a:extLst>
              <a:ext uri="{FF2B5EF4-FFF2-40B4-BE49-F238E27FC236}">
                <a16:creationId xmlns:a16="http://schemas.microsoft.com/office/drawing/2014/main" id="{5CC83E8E-AAB7-4821-BA81-447DC11E5C14}"/>
              </a:ext>
            </a:extLst>
          </p:cNvPr>
          <p:cNvGraphicFramePr>
            <a:graphicFrameLocks noGrp="1"/>
          </p:cNvGraphicFramePr>
          <p:nvPr>
            <p:extLst>
              <p:ext uri="{D42A27DB-BD31-4B8C-83A1-F6EECF244321}">
                <p14:modId xmlns:p14="http://schemas.microsoft.com/office/powerpoint/2010/main" val="1978506812"/>
              </p:ext>
            </p:extLst>
          </p:nvPr>
        </p:nvGraphicFramePr>
        <p:xfrm>
          <a:off x="7811295" y="2756176"/>
          <a:ext cx="3923608" cy="3082252"/>
        </p:xfrm>
        <a:graphic>
          <a:graphicData uri="http://schemas.openxmlformats.org/drawingml/2006/table">
            <a:tbl>
              <a:tblPr firstRow="1" bandRow="1">
                <a:tableStyleId>{5C22544A-7EE6-4342-B048-85BDC9FD1C3A}</a:tableStyleId>
              </a:tblPr>
              <a:tblGrid>
                <a:gridCol w="1694105">
                  <a:extLst>
                    <a:ext uri="{9D8B030D-6E8A-4147-A177-3AD203B41FA5}">
                      <a16:colId xmlns:a16="http://schemas.microsoft.com/office/drawing/2014/main" val="674868772"/>
                    </a:ext>
                  </a:extLst>
                </a:gridCol>
                <a:gridCol w="1183002">
                  <a:extLst>
                    <a:ext uri="{9D8B030D-6E8A-4147-A177-3AD203B41FA5}">
                      <a16:colId xmlns:a16="http://schemas.microsoft.com/office/drawing/2014/main" val="5881037"/>
                    </a:ext>
                  </a:extLst>
                </a:gridCol>
                <a:gridCol w="1046501">
                  <a:extLst>
                    <a:ext uri="{9D8B030D-6E8A-4147-A177-3AD203B41FA5}">
                      <a16:colId xmlns:a16="http://schemas.microsoft.com/office/drawing/2014/main" val="827925413"/>
                    </a:ext>
                  </a:extLst>
                </a:gridCol>
              </a:tblGrid>
              <a:tr h="301672">
                <a:tc>
                  <a:txBody>
                    <a:bodyPr/>
                    <a:lstStyle/>
                    <a:p>
                      <a:pPr algn="ctr"/>
                      <a:endParaRPr lang="zh-CN" altLang="en-US" sz="1400" dirty="0">
                        <a:solidFill>
                          <a:schemeClr val="tx1"/>
                        </a:solidFill>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1D1FF"/>
                    </a:solidFill>
                  </a:tcPr>
                </a:tc>
                <a:tc>
                  <a:txBody>
                    <a:bodyPr/>
                    <a:lstStyle/>
                    <a:p>
                      <a:pPr algn="ctr"/>
                      <a:r>
                        <a:rPr lang="en-US" altLang="zh-CN" sz="1200" dirty="0">
                          <a:solidFill>
                            <a:schemeClr val="tx1"/>
                          </a:solidFill>
                          <a:latin typeface="微软雅黑" panose="020B0503020204020204" charset="-122"/>
                          <a:ea typeface="微软雅黑" panose="020B0503020204020204" charset="-122"/>
                        </a:rPr>
                        <a:t>Items</a:t>
                      </a:r>
                      <a:endParaRPr lang="zh-CN" altLang="en-US" sz="1200" dirty="0">
                        <a:solidFill>
                          <a:schemeClr val="tx1"/>
                        </a:solidFill>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1D1FF"/>
                    </a:solidFill>
                  </a:tcPr>
                </a:tc>
                <a:tc>
                  <a:txBody>
                    <a:bodyPr/>
                    <a:lstStyle/>
                    <a:p>
                      <a:pPr algn="ctr"/>
                      <a:r>
                        <a:rPr lang="en-US" altLang="zh-CN" sz="1400" dirty="0">
                          <a:solidFill>
                            <a:schemeClr val="tx1"/>
                          </a:solidFill>
                          <a:latin typeface="微软雅黑" panose="020B0503020204020204" charset="-122"/>
                          <a:ea typeface="微软雅黑" panose="020B0503020204020204" charset="-122"/>
                        </a:rPr>
                        <a:t>Goal</a:t>
                      </a:r>
                      <a:endParaRPr lang="zh-CN" altLang="en-US" sz="1400" dirty="0">
                        <a:solidFill>
                          <a:schemeClr val="tx1"/>
                        </a:solidFill>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1D1FF"/>
                    </a:solidFill>
                  </a:tcPr>
                </a:tc>
                <a:extLst>
                  <a:ext uri="{0D108BD9-81ED-4DB2-BD59-A6C34878D82A}">
                    <a16:rowId xmlns:a16="http://schemas.microsoft.com/office/drawing/2014/main" val="3114288835"/>
                  </a:ext>
                </a:extLst>
              </a:tr>
              <a:tr h="736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dirty="0">
                          <a:latin typeface="微软雅黑" panose="020B0503020204020204" charset="-122"/>
                          <a:ea typeface="微软雅黑" panose="020B0503020204020204" charset="-122"/>
                        </a:rPr>
                        <a:t>MIXE spectrometer</a:t>
                      </a:r>
                      <a:endParaRPr lang="zh-CN" altLang="en-US" sz="1600" dirty="0">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9ED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b="0" dirty="0">
                          <a:solidFill>
                            <a:schemeClr val="tx1"/>
                          </a:solidFill>
                          <a:latin typeface="微软雅黑" panose="020B0503020204020204" charset="-122"/>
                          <a:ea typeface="微软雅黑" panose="020B0503020204020204" charset="-122"/>
                        </a:rPr>
                        <a:t>Counting Rates</a:t>
                      </a:r>
                      <a:endParaRPr lang="zh-CN" altLang="en-US" sz="1400" b="0" dirty="0">
                        <a:solidFill>
                          <a:schemeClr val="tx1"/>
                        </a:solidFill>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9ED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b="0" dirty="0">
                          <a:solidFill>
                            <a:srgbClr val="FF0000"/>
                          </a:solidFill>
                          <a:latin typeface="微软雅黑" panose="020B0503020204020204" charset="-122"/>
                          <a:ea typeface="微软雅黑" panose="020B0503020204020204" charset="-122"/>
                        </a:rPr>
                        <a:t>&gt;200/pulse</a:t>
                      </a:r>
                      <a:endParaRPr lang="zh-CN" altLang="en-US" sz="1400" b="0" dirty="0">
                        <a:solidFill>
                          <a:srgbClr val="FF0000"/>
                        </a:solidFill>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040281392"/>
                  </a:ext>
                </a:extLst>
              </a:tr>
              <a:tr h="317664">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dirty="0">
                          <a:latin typeface="微软雅黑" panose="020B0503020204020204" charset="-122"/>
                          <a:ea typeface="微软雅黑" panose="020B0503020204020204" charset="-122"/>
                        </a:rPr>
                        <a:t>CZT detector system</a:t>
                      </a:r>
                      <a:endParaRPr lang="zh-CN" altLang="en-US" sz="1600" dirty="0">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9EDF4"/>
                    </a:solidFill>
                  </a:tcPr>
                </a:tc>
                <a:tc>
                  <a:txBody>
                    <a:bodyPr/>
                    <a:lstStyle/>
                    <a:p>
                      <a:pPr algn="ctr"/>
                      <a:r>
                        <a:rPr lang="en-US" altLang="zh-CN" sz="1400" b="0" kern="1200" dirty="0">
                          <a:solidFill>
                            <a:schemeClr val="tx1"/>
                          </a:solidFill>
                          <a:effectLst/>
                          <a:latin typeface="微软雅黑" panose="020B0503020204020204" charset="-122"/>
                          <a:ea typeface="微软雅黑" panose="020B0503020204020204" charset="-122"/>
                          <a:cs typeface="+mn-cs"/>
                        </a:rPr>
                        <a:t>Channel</a:t>
                      </a:r>
                      <a:endParaRPr lang="zh-CN" altLang="zh-CN" sz="1400" b="0" kern="1200" dirty="0">
                        <a:solidFill>
                          <a:schemeClr val="tx1"/>
                        </a:solidFill>
                        <a:effectLst/>
                        <a:latin typeface="微软雅黑" panose="020B0503020204020204" charset="-122"/>
                        <a:ea typeface="微软雅黑" panose="020B0503020204020204" charset="-122"/>
                        <a:cs typeface="+mn-cs"/>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9EDF4"/>
                    </a:solidFill>
                  </a:tcPr>
                </a:tc>
                <a:tc>
                  <a:txBody>
                    <a:bodyPr/>
                    <a:lstStyle/>
                    <a:p>
                      <a:pPr algn="ctr"/>
                      <a:r>
                        <a:rPr lang="en-US" altLang="zh-CN" sz="1400" b="0" kern="1200" dirty="0">
                          <a:solidFill>
                            <a:srgbClr val="FF0000"/>
                          </a:solidFill>
                          <a:effectLst/>
                          <a:latin typeface="微软雅黑" panose="020B0503020204020204" charset="-122"/>
                          <a:ea typeface="微软雅黑" panose="020B0503020204020204" charset="-122"/>
                          <a:cs typeface="+mn-cs"/>
                        </a:rPr>
                        <a:t>2000</a:t>
                      </a: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9EDF4"/>
                    </a:solidFill>
                  </a:tcPr>
                </a:tc>
                <a:extLst>
                  <a:ext uri="{0D108BD9-81ED-4DB2-BD59-A6C34878D82A}">
                    <a16:rowId xmlns:a16="http://schemas.microsoft.com/office/drawing/2014/main" val="1832484582"/>
                  </a:ext>
                </a:extLst>
              </a:tr>
              <a:tr h="665169">
                <a:tc vMerge="1">
                  <a:txBody>
                    <a:bodyPr/>
                    <a:lstStyle/>
                    <a:p>
                      <a:endParaRPr lang="zh-CN"/>
                    </a:p>
                  </a:txBody>
                  <a:tcPr/>
                </a:tc>
                <a:tc>
                  <a:txBody>
                    <a:bodyPr/>
                    <a:lstStyle/>
                    <a:p>
                      <a:pPr algn="ctr"/>
                      <a:r>
                        <a:rPr lang="en-US" altLang="zh-CN" sz="1400" b="0" dirty="0">
                          <a:latin typeface="微软雅黑" panose="020B0503020204020204" charset="-122"/>
                          <a:ea typeface="微软雅黑" panose="020B0503020204020204" charset="-122"/>
                        </a:rPr>
                        <a:t>Energy Resolution</a:t>
                      </a:r>
                      <a:endParaRPr lang="zh-CN" altLang="en-US" sz="1400" b="0" dirty="0">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altLang="zh-CN" sz="1400" b="0" dirty="0">
                          <a:solidFill>
                            <a:srgbClr val="FF0000"/>
                          </a:solidFill>
                          <a:latin typeface="微软雅黑" panose="020B0503020204020204" charset="-122"/>
                          <a:ea typeface="微软雅黑" panose="020B0503020204020204" charset="-122"/>
                        </a:rPr>
                        <a:t>1.5%</a:t>
                      </a:r>
                      <a:r>
                        <a:rPr lang="en-US" altLang="zh-CN" sz="1400" b="0" kern="1200" dirty="0">
                          <a:solidFill>
                            <a:srgbClr val="FF0000"/>
                          </a:solidFill>
                          <a:effectLst/>
                          <a:latin typeface="微软雅黑" panose="020B0503020204020204" charset="-122"/>
                          <a:ea typeface="微软雅黑" panose="020B0503020204020204" charset="-122"/>
                          <a:cs typeface="+mn-cs"/>
                        </a:rPr>
                        <a:t>@662keV</a:t>
                      </a:r>
                      <a:endParaRPr lang="zh-CN" altLang="en-US" sz="1400" b="0" dirty="0">
                        <a:solidFill>
                          <a:srgbClr val="FF0000"/>
                        </a:solidFill>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0132907"/>
                  </a:ext>
                </a:extLst>
              </a:tr>
              <a:tr h="346542">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dirty="0">
                          <a:latin typeface="微软雅黑" panose="020B0503020204020204" charset="-122"/>
                          <a:ea typeface="微软雅黑" panose="020B0503020204020204" charset="-122"/>
                        </a:rPr>
                        <a:t>HPGe detector</a:t>
                      </a:r>
                      <a:endParaRPr lang="zh-CN" altLang="en-US" sz="1600" dirty="0">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9EDF4"/>
                    </a:solidFill>
                  </a:tcPr>
                </a:tc>
                <a:tc>
                  <a:txBody>
                    <a:bodyPr/>
                    <a:lstStyle/>
                    <a:p>
                      <a:pPr algn="ctr"/>
                      <a:r>
                        <a:rPr lang="en-US" altLang="zh-CN" sz="1400" b="0" kern="1200" dirty="0">
                          <a:solidFill>
                            <a:schemeClr val="tx1"/>
                          </a:solidFill>
                          <a:effectLst/>
                          <a:latin typeface="微软雅黑" panose="020B0503020204020204" charset="-122"/>
                          <a:ea typeface="微软雅黑" panose="020B0503020204020204" charset="-122"/>
                          <a:cs typeface="+mn-cs"/>
                        </a:rPr>
                        <a:t>Units</a:t>
                      </a:r>
                      <a:endParaRPr lang="zh-CN" altLang="zh-CN" sz="1400" b="0" kern="1200" dirty="0">
                        <a:solidFill>
                          <a:schemeClr val="tx1"/>
                        </a:solidFill>
                        <a:effectLst/>
                        <a:latin typeface="微软雅黑" panose="020B0503020204020204" charset="-122"/>
                        <a:ea typeface="微软雅黑" panose="020B0503020204020204" charset="-122"/>
                        <a:cs typeface="+mn-cs"/>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dirty="0">
                          <a:solidFill>
                            <a:srgbClr val="FF0000"/>
                          </a:solidFill>
                          <a:latin typeface="微软雅黑" panose="020B0503020204020204" charset="-122"/>
                          <a:ea typeface="微软雅黑" panose="020B0503020204020204" charset="-122"/>
                        </a:rPr>
                        <a:t>4</a:t>
                      </a:r>
                      <a:endParaRPr lang="zh-CN" altLang="en-US" sz="1400" b="0" dirty="0">
                        <a:solidFill>
                          <a:srgbClr val="FF0000"/>
                        </a:solidFill>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4454327"/>
                  </a:ext>
                </a:extLst>
              </a:tr>
              <a:tr h="665169">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sz="2400" dirty="0">
                        <a:latin typeface="微软雅黑" panose="020B0503020204020204" charset="-122"/>
                        <a:ea typeface="微软雅黑" panose="020B0503020204020204" charset="-122"/>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9EDF4"/>
                    </a:solidFill>
                  </a:tcPr>
                </a:tc>
                <a:tc>
                  <a:txBody>
                    <a:bodyPr/>
                    <a:lstStyle/>
                    <a:p>
                      <a:pPr algn="ctr"/>
                      <a:r>
                        <a:rPr lang="en-US" altLang="zh-CN" sz="1400" b="0" dirty="0">
                          <a:latin typeface="微软雅黑" panose="020B0503020204020204" charset="-122"/>
                          <a:ea typeface="微软雅黑" panose="020B0503020204020204" charset="-122"/>
                        </a:rPr>
                        <a:t>Energy Resolution</a:t>
                      </a:r>
                      <a:endParaRPr lang="zh-CN" altLang="en-US" sz="1400" b="0" dirty="0">
                        <a:latin typeface="微软雅黑" panose="020B0503020204020204" charset="-122"/>
                        <a:ea typeface="微软雅黑" panose="020B0503020204020204" charset="-122"/>
                      </a:endParaRP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altLang="zh-CN" sz="1400" b="0" kern="1200" dirty="0">
                          <a:solidFill>
                            <a:srgbClr val="FF0000"/>
                          </a:solidFill>
                          <a:effectLst/>
                          <a:latin typeface="微软雅黑" panose="020B0503020204020204" charset="-122"/>
                          <a:ea typeface="微软雅黑" panose="020B0503020204020204" charset="-122"/>
                          <a:cs typeface="+mn-cs"/>
                        </a:rPr>
                        <a:t>&lt;0.3%@662keV</a:t>
                      </a:r>
                    </a:p>
                  </a:txBody>
                  <a:tcPr marL="121071" marR="121071" marT="60536" marB="60536"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7057212"/>
                  </a:ext>
                </a:extLst>
              </a:tr>
            </a:tbl>
          </a:graphicData>
        </a:graphic>
      </p:graphicFrame>
      <p:sp>
        <p:nvSpPr>
          <p:cNvPr id="6" name="文本框 5">
            <a:extLst>
              <a:ext uri="{FF2B5EF4-FFF2-40B4-BE49-F238E27FC236}">
                <a16:creationId xmlns:a16="http://schemas.microsoft.com/office/drawing/2014/main" id="{52848509-D5FF-4C6B-8308-DE5954275F05}"/>
              </a:ext>
            </a:extLst>
          </p:cNvPr>
          <p:cNvSpPr txBox="1"/>
          <p:nvPr/>
        </p:nvSpPr>
        <p:spPr>
          <a:xfrm>
            <a:off x="1537349" y="5964809"/>
            <a:ext cx="3836162" cy="400110"/>
          </a:xfrm>
          <a:prstGeom prst="rect">
            <a:avLst/>
          </a:prstGeom>
          <a:noFill/>
        </p:spPr>
        <p:txBody>
          <a:bodyPr wrap="square" rtlCol="0">
            <a:spAutoFit/>
          </a:bodyPr>
          <a:lstStyle/>
          <a:p>
            <a:pPr algn="ct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MELODY MIXE</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谱仪整体布局</a:t>
            </a:r>
          </a:p>
        </p:txBody>
      </p:sp>
      <p:sp>
        <p:nvSpPr>
          <p:cNvPr id="7" name="文本框 6">
            <a:extLst>
              <a:ext uri="{FF2B5EF4-FFF2-40B4-BE49-F238E27FC236}">
                <a16:creationId xmlns:a16="http://schemas.microsoft.com/office/drawing/2014/main" id="{FA721391-2EFE-48E7-AD05-78DA0E3CD086}"/>
              </a:ext>
            </a:extLst>
          </p:cNvPr>
          <p:cNvSpPr txBox="1"/>
          <p:nvPr/>
        </p:nvSpPr>
        <p:spPr>
          <a:xfrm>
            <a:off x="8294521" y="5963440"/>
            <a:ext cx="2957156"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谱仪参数</a:t>
            </a:r>
          </a:p>
        </p:txBody>
      </p:sp>
    </p:spTree>
    <p:extLst>
      <p:ext uri="{BB962C8B-B14F-4D97-AF65-F5344CB8AC3E}">
        <p14:creationId xmlns:p14="http://schemas.microsoft.com/office/powerpoint/2010/main" val="1833720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107F62-1D25-48EB-BD6F-CA596823FB13}"/>
              </a:ext>
            </a:extLst>
          </p:cNvPr>
          <p:cNvSpPr>
            <a:spLocks noGrp="1"/>
          </p:cNvSpPr>
          <p:nvPr>
            <p:ph type="title"/>
          </p:nvPr>
        </p:nvSpPr>
        <p:spPr/>
        <p:txBody>
          <a:bodyPr/>
          <a:lstStyle/>
          <a:p>
            <a:r>
              <a:rPr lang="en-US" altLang="zh-CN" dirty="0" err="1"/>
              <a:t>HPGe</a:t>
            </a:r>
            <a:r>
              <a:rPr lang="zh-CN" altLang="en-US" dirty="0"/>
              <a:t>探测器系统</a:t>
            </a:r>
          </a:p>
        </p:txBody>
      </p:sp>
      <p:pic>
        <p:nvPicPr>
          <p:cNvPr id="15" name="图片 14">
            <a:extLst>
              <a:ext uri="{FF2B5EF4-FFF2-40B4-BE49-F238E27FC236}">
                <a16:creationId xmlns:a16="http://schemas.microsoft.com/office/drawing/2014/main" id="{187C175A-499F-47A0-9EF0-A2A786A80B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4912" y="1174356"/>
            <a:ext cx="3514290" cy="4685720"/>
          </a:xfrm>
          <a:prstGeom prst="rect">
            <a:avLst/>
          </a:prstGeom>
        </p:spPr>
      </p:pic>
      <p:sp>
        <p:nvSpPr>
          <p:cNvPr id="16" name="文本框 15">
            <a:extLst>
              <a:ext uri="{FF2B5EF4-FFF2-40B4-BE49-F238E27FC236}">
                <a16:creationId xmlns:a16="http://schemas.microsoft.com/office/drawing/2014/main" id="{F8B2D4A0-B193-4D8C-A34F-FB3EF05512EB}"/>
              </a:ext>
            </a:extLst>
          </p:cNvPr>
          <p:cNvSpPr txBox="1"/>
          <p:nvPr/>
        </p:nvSpPr>
        <p:spPr>
          <a:xfrm>
            <a:off x="805420" y="791569"/>
            <a:ext cx="6977521" cy="1077218"/>
          </a:xfrm>
          <a:prstGeom prst="rect">
            <a:avLst/>
          </a:prstGeom>
          <a:noFill/>
        </p:spPr>
        <p:txBody>
          <a:bodyPr wrap="square">
            <a:spAutoFit/>
          </a:bodyPr>
          <a:lstStyle/>
          <a:p>
            <a:pPr marL="342900" indent="-342900">
              <a:buFont typeface="Wingdings" panose="05000000000000000000" pitchFamily="2" charset="2"/>
              <a:buChar char="u"/>
            </a:pPr>
            <a:r>
              <a:rPr lang="zh-CN" altLang="en-US" sz="2400" dirty="0">
                <a:solidFill>
                  <a:srgbClr val="0F1115"/>
                </a:solidFill>
                <a:latin typeface="微软雅黑" panose="020B0503020204020204" pitchFamily="34" charset="-122"/>
                <a:ea typeface="微软雅黑" panose="020B0503020204020204" pitchFamily="34" charset="-122"/>
              </a:rPr>
              <a:t>提供精确</a:t>
            </a:r>
            <a:r>
              <a:rPr lang="el-GR" altLang="zh-CN" sz="2400" dirty="0">
                <a:solidFill>
                  <a:srgbClr val="0F1115"/>
                </a:solidFill>
                <a:latin typeface="微软雅黑" panose="020B0503020204020204" pitchFamily="34" charset="-122"/>
                <a:ea typeface="微软雅黑" panose="020B0503020204020204" pitchFamily="34" charset="-122"/>
              </a:rPr>
              <a:t>μ</a:t>
            </a:r>
            <a:r>
              <a:rPr lang="en-US" altLang="zh-CN" sz="2400" dirty="0">
                <a:solidFill>
                  <a:srgbClr val="0F1115"/>
                </a:solidFill>
                <a:latin typeface="微软雅黑" panose="020B0503020204020204" pitchFamily="34" charset="-122"/>
                <a:ea typeface="微软雅黑" panose="020B0503020204020204" pitchFamily="34" charset="-122"/>
              </a:rPr>
              <a:t>-X</a:t>
            </a:r>
            <a:r>
              <a:rPr lang="zh-CN" altLang="en-US" sz="2400" dirty="0">
                <a:solidFill>
                  <a:srgbClr val="0F1115"/>
                </a:solidFill>
                <a:latin typeface="微软雅黑" panose="020B0503020204020204" pitchFamily="34" charset="-122"/>
                <a:ea typeface="微软雅黑" panose="020B0503020204020204" pitchFamily="34" charset="-122"/>
              </a:rPr>
              <a:t>射线能谱峰位信息</a:t>
            </a:r>
            <a:endParaRPr lang="en-US" altLang="zh-CN" sz="2400" dirty="0">
              <a:solidFill>
                <a:srgbClr val="0F1115"/>
              </a:solidFill>
              <a:effectLst/>
              <a:latin typeface="微软雅黑" panose="020B0503020204020204" pitchFamily="34" charset="-122"/>
              <a:ea typeface="微软雅黑" panose="020B0503020204020204" pitchFamily="34" charset="-122"/>
            </a:endParaRPr>
          </a:p>
          <a:p>
            <a:pPr marL="800100" lvl="1" indent="-342900">
              <a:buFont typeface="Arial" panose="020B0604020202020204" pitchFamily="34" charset="0"/>
              <a:buChar char="•"/>
            </a:pPr>
            <a:r>
              <a:rPr lang="zh-CN" altLang="en-US" sz="2000" dirty="0">
                <a:solidFill>
                  <a:srgbClr val="0F1115"/>
                </a:solidFill>
                <a:latin typeface="微软雅黑" panose="020B0503020204020204" pitchFamily="34" charset="-122"/>
                <a:ea typeface="微软雅黑" panose="020B0503020204020204" pitchFamily="34" charset="-122"/>
              </a:rPr>
              <a:t>能量分辨率</a:t>
            </a:r>
            <a:r>
              <a:rPr lang="en-US" altLang="zh-CN" sz="2000" dirty="0">
                <a:solidFill>
                  <a:srgbClr val="0F1115"/>
                </a:solidFill>
                <a:latin typeface="微软雅黑" panose="020B0503020204020204" pitchFamily="34" charset="-122"/>
                <a:ea typeface="微软雅黑" panose="020B0503020204020204" pitchFamily="34" charset="-122"/>
              </a:rPr>
              <a:t>: 0.2% @1.33 MeV</a:t>
            </a:r>
          </a:p>
          <a:p>
            <a:pPr marL="800100" lvl="1" indent="-342900">
              <a:buFont typeface="Arial" panose="020B0604020202020204" pitchFamily="34" charset="0"/>
              <a:buChar char="•"/>
            </a:pPr>
            <a:r>
              <a:rPr lang="zh-CN" altLang="en-US" sz="2000" dirty="0">
                <a:solidFill>
                  <a:srgbClr val="0F1115"/>
                </a:solidFill>
                <a:latin typeface="微软雅黑" panose="020B0503020204020204" pitchFamily="34" charset="-122"/>
                <a:ea typeface="微软雅黑" panose="020B0503020204020204" pitchFamily="34" charset="-122"/>
              </a:rPr>
              <a:t>探测效率</a:t>
            </a:r>
            <a:r>
              <a:rPr lang="en-US" altLang="zh-CN" sz="2000" dirty="0">
                <a:solidFill>
                  <a:srgbClr val="0F1115"/>
                </a:solidFill>
                <a:latin typeface="微软雅黑" panose="020B0503020204020204" pitchFamily="34" charset="-122"/>
                <a:ea typeface="微软雅黑" panose="020B0503020204020204" pitchFamily="34" charset="-122"/>
              </a:rPr>
              <a:t>: 40% </a:t>
            </a:r>
            <a:r>
              <a:rPr lang="en-US" altLang="zh-CN" sz="2000" b="0" i="0" dirty="0">
                <a:solidFill>
                  <a:srgbClr val="24292F"/>
                </a:solidFill>
                <a:effectLst/>
                <a:latin typeface="微软雅黑" panose="020B0503020204020204" pitchFamily="34" charset="-122"/>
                <a:ea typeface="微软雅黑" panose="020B0503020204020204" pitchFamily="34" charset="-122"/>
              </a:rPr>
              <a:t>(1.33 MeV, </a:t>
            </a:r>
            <a:r>
              <a:rPr lang="en-US" altLang="zh-CN" sz="2000" b="0" i="0" baseline="30000" dirty="0">
                <a:solidFill>
                  <a:srgbClr val="24292F"/>
                </a:solidFill>
                <a:effectLst/>
                <a:latin typeface="微软雅黑" panose="020B0503020204020204" pitchFamily="34" charset="-122"/>
                <a:ea typeface="微软雅黑" panose="020B0503020204020204" pitchFamily="34" charset="-122"/>
              </a:rPr>
              <a:t>60</a:t>
            </a:r>
            <a:r>
              <a:rPr lang="en-US" altLang="zh-CN" sz="2000" b="0" i="0" dirty="0">
                <a:solidFill>
                  <a:srgbClr val="24292F"/>
                </a:solidFill>
                <a:effectLst/>
                <a:latin typeface="微软雅黑" panose="020B0503020204020204" pitchFamily="34" charset="-122"/>
                <a:ea typeface="微软雅黑" panose="020B0503020204020204" pitchFamily="34" charset="-122"/>
              </a:rPr>
              <a:t>Co, 25 cm)</a:t>
            </a:r>
            <a:endParaRPr lang="zh-CN" altLang="en-US" sz="2000" dirty="0">
              <a:latin typeface="微软雅黑" panose="020B0503020204020204" pitchFamily="34" charset="-122"/>
              <a:ea typeface="微软雅黑" panose="020B0503020204020204" pitchFamily="34" charset="-122"/>
            </a:endParaRPr>
          </a:p>
        </p:txBody>
      </p:sp>
      <p:pic>
        <p:nvPicPr>
          <p:cNvPr id="17" name="Picture 4" descr="Prompt muonic x-ray energy spectrum for the B30 aluminum bronze alloy in the energy ranges (a) 250–600 keV and (b) 1100–2200 keV. The muonic x-ray energies of Cu, Al, Fe, and Ni are shown in brown, green, red, and blue colors, respectively. The inset in (b) shows the delayed spectrum for the same energy range, with the gamma-rays of Ni isotopes marked. Refer to the image caption for details.">
            <a:extLst>
              <a:ext uri="{FF2B5EF4-FFF2-40B4-BE49-F238E27FC236}">
                <a16:creationId xmlns:a16="http://schemas.microsoft.com/office/drawing/2014/main" id="{6FF12DF7-00A8-4024-9DBA-5CD24AE9CB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36" y="2036062"/>
            <a:ext cx="5990547" cy="4107098"/>
          </a:xfrm>
          <a:prstGeom prst="rect">
            <a:avLst/>
          </a:prstGeom>
          <a:noFill/>
          <a:extLst>
            <a:ext uri="{909E8E84-426E-40DD-AFC4-6F175D3DCCD1}">
              <a14:hiddenFill xmlns:a14="http://schemas.microsoft.com/office/drawing/2010/main">
                <a:solidFill>
                  <a:srgbClr val="FFFFFF"/>
                </a:solidFill>
              </a14:hiddenFill>
            </a:ext>
          </a:extLst>
        </p:spPr>
      </p:pic>
      <p:sp>
        <p:nvSpPr>
          <p:cNvPr id="18" name="文本框 17">
            <a:extLst>
              <a:ext uri="{FF2B5EF4-FFF2-40B4-BE49-F238E27FC236}">
                <a16:creationId xmlns:a16="http://schemas.microsoft.com/office/drawing/2014/main" id="{023BFF27-A238-4C02-9BFF-1C7A239194F0}"/>
              </a:ext>
            </a:extLst>
          </p:cNvPr>
          <p:cNvSpPr txBox="1"/>
          <p:nvPr/>
        </p:nvSpPr>
        <p:spPr>
          <a:xfrm>
            <a:off x="1371014" y="6123620"/>
            <a:ext cx="4882989" cy="369332"/>
          </a:xfrm>
          <a:prstGeom prst="rect">
            <a:avLst/>
          </a:prstGeom>
          <a:noFill/>
        </p:spPr>
        <p:txBody>
          <a:bodyPr wrap="square">
            <a:spAutoFit/>
          </a:bodyPr>
          <a:lstStyle/>
          <a:p>
            <a:pPr algn="ctr"/>
            <a:r>
              <a:rPr lang="zh-CN" altLang="en-US" dirty="0">
                <a:solidFill>
                  <a:srgbClr val="000000"/>
                </a:solidFill>
                <a:latin typeface="微软雅黑" panose="020B0503020204020204" pitchFamily="34" charset="-122"/>
                <a:ea typeface="微软雅黑" panose="020B0503020204020204" pitchFamily="34" charset="-122"/>
              </a:rPr>
              <a:t>标准样品</a:t>
            </a:r>
            <a:r>
              <a:rPr lang="el-GR" altLang="zh-CN" dirty="0">
                <a:solidFill>
                  <a:srgbClr val="000000"/>
                </a:solidFill>
                <a:latin typeface="微软雅黑" panose="020B0503020204020204" pitchFamily="34" charset="-122"/>
                <a:ea typeface="微软雅黑" panose="020B0503020204020204" pitchFamily="34" charset="-122"/>
              </a:rPr>
              <a:t>μ</a:t>
            </a:r>
            <a:r>
              <a:rPr lang="en-US" altLang="zh-CN" dirty="0">
                <a:solidFill>
                  <a:srgbClr val="000000"/>
                </a:solidFill>
                <a:latin typeface="微软雅黑" panose="020B0503020204020204" pitchFamily="34" charset="-122"/>
                <a:ea typeface="微软雅黑" panose="020B0503020204020204" pitchFamily="34" charset="-122"/>
              </a:rPr>
              <a:t>-X</a:t>
            </a:r>
            <a:r>
              <a:rPr lang="zh-CN" altLang="en-US" dirty="0">
                <a:solidFill>
                  <a:srgbClr val="000000"/>
                </a:solidFill>
                <a:latin typeface="微软雅黑" panose="020B0503020204020204" pitchFamily="34" charset="-122"/>
                <a:ea typeface="微软雅黑" panose="020B0503020204020204" pitchFamily="34" charset="-122"/>
              </a:rPr>
              <a:t>射线能谱</a:t>
            </a:r>
            <a:endParaRPr lang="zh-CN" altLang="en-US" dirty="0">
              <a:latin typeface="微软雅黑" panose="020B0503020204020204" pitchFamily="34" charset="-122"/>
              <a:ea typeface="微软雅黑" panose="020B0503020204020204" pitchFamily="34" charset="-122"/>
            </a:endParaRPr>
          </a:p>
        </p:txBody>
      </p:sp>
      <p:sp>
        <p:nvSpPr>
          <p:cNvPr id="19" name="文本框 18">
            <a:extLst>
              <a:ext uri="{FF2B5EF4-FFF2-40B4-BE49-F238E27FC236}">
                <a16:creationId xmlns:a16="http://schemas.microsoft.com/office/drawing/2014/main" id="{1C86EBE4-1FEC-4896-A028-73794C95DAEE}"/>
              </a:ext>
            </a:extLst>
          </p:cNvPr>
          <p:cNvSpPr txBox="1"/>
          <p:nvPr/>
        </p:nvSpPr>
        <p:spPr>
          <a:xfrm>
            <a:off x="7544912" y="5911874"/>
            <a:ext cx="3514290" cy="369332"/>
          </a:xfrm>
          <a:prstGeom prst="rect">
            <a:avLst/>
          </a:prstGeom>
          <a:noFill/>
        </p:spPr>
        <p:txBody>
          <a:bodyPr wrap="square">
            <a:spAutoFit/>
          </a:bodyPr>
          <a:lstStyle/>
          <a:p>
            <a:pPr algn="ctr"/>
            <a:r>
              <a:rPr lang="en-US" altLang="zh-CN" b="0" i="0" dirty="0" err="1">
                <a:solidFill>
                  <a:srgbClr val="000000"/>
                </a:solidFill>
                <a:effectLst/>
                <a:latin typeface="微软雅黑" panose="020B0503020204020204" pitchFamily="34" charset="-122"/>
                <a:ea typeface="微软雅黑" panose="020B0503020204020204" pitchFamily="34" charset="-122"/>
              </a:rPr>
              <a:t>HPGe</a:t>
            </a:r>
            <a:r>
              <a:rPr lang="en-US" altLang="zh-CN" dirty="0">
                <a:solidFill>
                  <a:srgbClr val="000000"/>
                </a:solidFill>
                <a:latin typeface="微软雅黑" panose="020B0503020204020204" pitchFamily="34" charset="-122"/>
                <a:ea typeface="微软雅黑" panose="020B0503020204020204" pitchFamily="34" charset="-122"/>
              </a:rPr>
              <a:t> </a:t>
            </a:r>
            <a:r>
              <a:rPr lang="zh-CN" altLang="en-US" dirty="0">
                <a:solidFill>
                  <a:srgbClr val="000000"/>
                </a:solidFill>
                <a:latin typeface="微软雅黑" panose="020B0503020204020204" pitchFamily="34" charset="-122"/>
                <a:ea typeface="微软雅黑" panose="020B0503020204020204" pitchFamily="34" charset="-122"/>
              </a:rPr>
              <a:t>探测器</a:t>
            </a:r>
            <a:r>
              <a:rPr lang="en-US" altLang="zh-CN" dirty="0">
                <a:solidFill>
                  <a:srgbClr val="000000"/>
                </a:solidFill>
                <a:latin typeface="微软雅黑" panose="020B0503020204020204" pitchFamily="34" charset="-122"/>
                <a:ea typeface="微软雅黑" panose="020B0503020204020204" pitchFamily="34" charset="-122"/>
              </a:rPr>
              <a:t> @Back-n</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26987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107F62-1D25-48EB-BD6F-CA596823FB13}"/>
              </a:ext>
            </a:extLst>
          </p:cNvPr>
          <p:cNvSpPr>
            <a:spLocks noGrp="1"/>
          </p:cNvSpPr>
          <p:nvPr>
            <p:ph type="title"/>
          </p:nvPr>
        </p:nvSpPr>
        <p:spPr/>
        <p:txBody>
          <a:bodyPr/>
          <a:lstStyle/>
          <a:p>
            <a:r>
              <a:rPr lang="en-US" altLang="zh-CN" dirty="0"/>
              <a:t>CZT</a:t>
            </a:r>
            <a:r>
              <a:rPr lang="zh-CN" altLang="en-US" dirty="0"/>
              <a:t>探测器系统</a:t>
            </a:r>
          </a:p>
        </p:txBody>
      </p:sp>
      <p:sp>
        <p:nvSpPr>
          <p:cNvPr id="16" name="文本框 15">
            <a:extLst>
              <a:ext uri="{FF2B5EF4-FFF2-40B4-BE49-F238E27FC236}">
                <a16:creationId xmlns:a16="http://schemas.microsoft.com/office/drawing/2014/main" id="{F8B2D4A0-B193-4D8C-A34F-FB3EF05512EB}"/>
              </a:ext>
            </a:extLst>
          </p:cNvPr>
          <p:cNvSpPr txBox="1"/>
          <p:nvPr/>
        </p:nvSpPr>
        <p:spPr>
          <a:xfrm>
            <a:off x="307570" y="885015"/>
            <a:ext cx="11781691" cy="1200329"/>
          </a:xfrm>
          <a:prstGeom prst="rect">
            <a:avLst/>
          </a:prstGeom>
          <a:noFill/>
        </p:spPr>
        <p:txBody>
          <a:bodyPr wrap="square">
            <a:spAutoFit/>
          </a:bodyPr>
          <a:lstStyle/>
          <a:p>
            <a:pPr marL="342900" indent="-342900">
              <a:buFont typeface="Wingdings" panose="05000000000000000000" pitchFamily="2" charset="2"/>
              <a:buChar char="u"/>
            </a:pPr>
            <a:r>
              <a:rPr lang="zh-CN" altLang="en-US" sz="2400" dirty="0">
                <a:solidFill>
                  <a:srgbClr val="0F1115"/>
                </a:solidFill>
                <a:latin typeface="微软雅黑" panose="020B0503020204020204" pitchFamily="34" charset="-122"/>
                <a:ea typeface="微软雅黑" panose="020B0503020204020204" pitchFamily="34" charset="-122"/>
              </a:rPr>
              <a:t>提供</a:t>
            </a:r>
            <a:r>
              <a:rPr lang="el-GR" altLang="zh-CN" sz="2400" dirty="0">
                <a:solidFill>
                  <a:srgbClr val="0F1115"/>
                </a:solidFill>
                <a:latin typeface="微软雅黑" panose="020B0503020204020204" pitchFamily="34" charset="-122"/>
                <a:ea typeface="微软雅黑" panose="020B0503020204020204" pitchFamily="34" charset="-122"/>
              </a:rPr>
              <a:t>μ</a:t>
            </a:r>
            <a:r>
              <a:rPr lang="en-US" altLang="zh-CN" sz="2400" dirty="0">
                <a:solidFill>
                  <a:srgbClr val="0F1115"/>
                </a:solidFill>
                <a:latin typeface="微软雅黑" panose="020B0503020204020204" pitchFamily="34" charset="-122"/>
                <a:ea typeface="微软雅黑" panose="020B0503020204020204" pitchFamily="34" charset="-122"/>
              </a:rPr>
              <a:t>-X</a:t>
            </a:r>
            <a:r>
              <a:rPr lang="zh-CN" altLang="en-US" sz="2400" dirty="0">
                <a:solidFill>
                  <a:srgbClr val="0F1115"/>
                </a:solidFill>
                <a:latin typeface="微软雅黑" panose="020B0503020204020204" pitchFamily="34" charset="-122"/>
                <a:ea typeface="微软雅黑" panose="020B0503020204020204" pitchFamily="34" charset="-122"/>
              </a:rPr>
              <a:t>射线能谱面积信息（能量分辨率</a:t>
            </a:r>
            <a:r>
              <a:rPr lang="en-US" altLang="zh-CN" sz="2400" dirty="0">
                <a:solidFill>
                  <a:srgbClr val="0F1115"/>
                </a:solidFill>
                <a:latin typeface="微软雅黑" panose="020B0503020204020204" pitchFamily="34" charset="-122"/>
                <a:ea typeface="微软雅黑" panose="020B0503020204020204" pitchFamily="34" charset="-122"/>
              </a:rPr>
              <a:t>&lt;1.5% @662 keV</a:t>
            </a:r>
            <a:r>
              <a:rPr lang="zh-CN" altLang="en-US" sz="2400" dirty="0">
                <a:solidFill>
                  <a:srgbClr val="0F1115"/>
                </a:solidFill>
                <a:latin typeface="微软雅黑" panose="020B0503020204020204" pitchFamily="34" charset="-122"/>
                <a:ea typeface="微软雅黑" panose="020B0503020204020204" pitchFamily="34" charset="-122"/>
              </a:rPr>
              <a:t>，像素单元数</a:t>
            </a:r>
            <a:r>
              <a:rPr lang="en-US" altLang="zh-CN" sz="2400" dirty="0">
                <a:solidFill>
                  <a:srgbClr val="0F1115"/>
                </a:solidFill>
                <a:latin typeface="微软雅黑" panose="020B0503020204020204" pitchFamily="34" charset="-122"/>
                <a:ea typeface="微软雅黑" panose="020B0503020204020204" pitchFamily="34" charset="-122"/>
              </a:rPr>
              <a:t> &gt;2000</a:t>
            </a:r>
            <a:r>
              <a:rPr lang="zh-CN" altLang="en-US" sz="2400" dirty="0">
                <a:solidFill>
                  <a:srgbClr val="0F1115"/>
                </a:solidFill>
                <a:latin typeface="微软雅黑" panose="020B0503020204020204" pitchFamily="34" charset="-122"/>
                <a:ea typeface="微软雅黑" panose="020B0503020204020204" pitchFamily="34" charset="-122"/>
              </a:rPr>
              <a:t>）</a:t>
            </a:r>
            <a:endParaRPr lang="en-US" altLang="zh-CN" sz="2400" dirty="0">
              <a:solidFill>
                <a:srgbClr val="0F1115"/>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u"/>
            </a:pPr>
            <a:r>
              <a:rPr lang="zh-CN" altLang="en-US" sz="2400" dirty="0">
                <a:solidFill>
                  <a:srgbClr val="0F1115"/>
                </a:solidFill>
                <a:latin typeface="微软雅黑" panose="020B0503020204020204" pitchFamily="34" charset="-122"/>
                <a:ea typeface="微软雅黑" panose="020B0503020204020204" pitchFamily="34" charset="-122"/>
              </a:rPr>
              <a:t>跟中国科大合作开展</a:t>
            </a:r>
            <a:r>
              <a:rPr lang="en-US" altLang="zh-CN" sz="2400" dirty="0">
                <a:solidFill>
                  <a:srgbClr val="0F1115"/>
                </a:solidFill>
                <a:latin typeface="微软雅黑" panose="020B0503020204020204" pitchFamily="34" charset="-122"/>
                <a:ea typeface="微软雅黑" panose="020B0503020204020204" pitchFamily="34" charset="-122"/>
              </a:rPr>
              <a:t>MIXE</a:t>
            </a:r>
            <a:r>
              <a:rPr lang="zh-CN" altLang="en-US" sz="2400" dirty="0">
                <a:solidFill>
                  <a:srgbClr val="0F1115"/>
                </a:solidFill>
                <a:latin typeface="微软雅黑" panose="020B0503020204020204" pitchFamily="34" charset="-122"/>
                <a:ea typeface="微软雅黑" panose="020B0503020204020204" pitchFamily="34" charset="-122"/>
              </a:rPr>
              <a:t>谱仪</a:t>
            </a:r>
            <a:r>
              <a:rPr lang="en-US" altLang="zh-CN" sz="2400" dirty="0">
                <a:solidFill>
                  <a:srgbClr val="0F1115"/>
                </a:solidFill>
                <a:latin typeface="微软雅黑" panose="020B0503020204020204" pitchFamily="34" charset="-122"/>
                <a:ea typeface="微软雅黑" panose="020B0503020204020204" pitchFamily="34" charset="-122"/>
              </a:rPr>
              <a:t>CZT</a:t>
            </a:r>
            <a:r>
              <a:rPr lang="zh-CN" altLang="en-US" sz="2400" dirty="0">
                <a:solidFill>
                  <a:srgbClr val="0F1115"/>
                </a:solidFill>
                <a:latin typeface="微软雅黑" panose="020B0503020204020204" pitchFamily="34" charset="-122"/>
                <a:ea typeface="微软雅黑" panose="020B0503020204020204" pitchFamily="34" charset="-122"/>
              </a:rPr>
              <a:t>探测器样机研制。</a:t>
            </a:r>
            <a:endParaRPr lang="en-US" altLang="zh-CN" sz="2400" dirty="0">
              <a:solidFill>
                <a:srgbClr val="0F1115"/>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u"/>
            </a:pPr>
            <a:r>
              <a:rPr lang="zh-CN" altLang="en-US" sz="2400" dirty="0">
                <a:solidFill>
                  <a:srgbClr val="0F1115"/>
                </a:solidFill>
                <a:latin typeface="微软雅黑" panose="020B0503020204020204" pitchFamily="34" charset="-122"/>
                <a:ea typeface="微软雅黑" panose="020B0503020204020204" pitchFamily="34" charset="-122"/>
              </a:rPr>
              <a:t>正在优化</a:t>
            </a:r>
            <a:r>
              <a:rPr lang="en-US" altLang="zh-CN" sz="2400" dirty="0">
                <a:solidFill>
                  <a:srgbClr val="0F1115"/>
                </a:solidFill>
                <a:latin typeface="微软雅黑" panose="020B0503020204020204" pitchFamily="34" charset="-122"/>
                <a:ea typeface="微软雅黑" panose="020B0503020204020204" pitchFamily="34" charset="-122"/>
              </a:rPr>
              <a:t>CZT</a:t>
            </a:r>
            <a:r>
              <a:rPr lang="zh-CN" altLang="en-US" sz="2400" dirty="0">
                <a:solidFill>
                  <a:srgbClr val="0F1115"/>
                </a:solidFill>
                <a:latin typeface="微软雅黑" panose="020B0503020204020204" pitchFamily="34" charset="-122"/>
                <a:ea typeface="微软雅黑" panose="020B0503020204020204" pitchFamily="34" charset="-122"/>
              </a:rPr>
              <a:t>探测器样机几何结构及性能参数。</a:t>
            </a:r>
            <a:endParaRPr lang="zh-CN" altLang="en-US" sz="2400" dirty="0">
              <a:latin typeface="微软雅黑" panose="020B0503020204020204" pitchFamily="34" charset="-122"/>
              <a:ea typeface="微软雅黑" panose="020B0503020204020204" pitchFamily="34" charset="-122"/>
            </a:endParaRPr>
          </a:p>
        </p:txBody>
      </p:sp>
      <p:pic>
        <p:nvPicPr>
          <p:cNvPr id="8" name="图形 7">
            <a:extLst>
              <a:ext uri="{FF2B5EF4-FFF2-40B4-BE49-F238E27FC236}">
                <a16:creationId xmlns:a16="http://schemas.microsoft.com/office/drawing/2014/main" id="{691EEB43-41CE-4E55-AD09-44505EF988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88443" y="2603472"/>
            <a:ext cx="4409833" cy="3122141"/>
          </a:xfrm>
          <a:prstGeom prst="rect">
            <a:avLst/>
          </a:prstGeom>
        </p:spPr>
      </p:pic>
      <p:pic>
        <p:nvPicPr>
          <p:cNvPr id="9" name="图片 8">
            <a:extLst>
              <a:ext uri="{FF2B5EF4-FFF2-40B4-BE49-F238E27FC236}">
                <a16:creationId xmlns:a16="http://schemas.microsoft.com/office/drawing/2014/main" id="{82053B9B-8733-4F2D-B56E-D23BE1D75597}"/>
              </a:ext>
            </a:extLst>
          </p:cNvPr>
          <p:cNvPicPr>
            <a:picLocks noChangeAspect="1"/>
          </p:cNvPicPr>
          <p:nvPr/>
        </p:nvPicPr>
        <p:blipFill>
          <a:blip r:embed="rId4"/>
          <a:stretch>
            <a:fillRect/>
          </a:stretch>
        </p:blipFill>
        <p:spPr>
          <a:xfrm>
            <a:off x="307570" y="2616960"/>
            <a:ext cx="3259968" cy="3095166"/>
          </a:xfrm>
          <a:prstGeom prst="rect">
            <a:avLst/>
          </a:prstGeom>
        </p:spPr>
      </p:pic>
      <p:grpSp>
        <p:nvGrpSpPr>
          <p:cNvPr id="10" name="组合 9">
            <a:extLst>
              <a:ext uri="{FF2B5EF4-FFF2-40B4-BE49-F238E27FC236}">
                <a16:creationId xmlns:a16="http://schemas.microsoft.com/office/drawing/2014/main" id="{3C50C9D9-254E-4D50-91DC-E4756EB310F9}"/>
              </a:ext>
            </a:extLst>
          </p:cNvPr>
          <p:cNvGrpSpPr>
            <a:grpSpLocks noChangeAspect="1"/>
          </p:cNvGrpSpPr>
          <p:nvPr/>
        </p:nvGrpSpPr>
        <p:grpSpPr>
          <a:xfrm>
            <a:off x="3645819" y="2895973"/>
            <a:ext cx="3526814" cy="2719892"/>
            <a:chOff x="1381588" y="4421992"/>
            <a:chExt cx="4421877" cy="3410168"/>
          </a:xfrm>
        </p:grpSpPr>
        <p:pic>
          <p:nvPicPr>
            <p:cNvPr id="11" name="图片 10">
              <a:extLst>
                <a:ext uri="{FF2B5EF4-FFF2-40B4-BE49-F238E27FC236}">
                  <a16:creationId xmlns:a16="http://schemas.microsoft.com/office/drawing/2014/main" id="{F0BA813E-04CD-4BE4-8477-6A5A6CC3E8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3465" y="4421992"/>
              <a:ext cx="2880000" cy="2913368"/>
            </a:xfrm>
            <a:prstGeom prst="rect">
              <a:avLst/>
            </a:prstGeom>
          </p:spPr>
        </p:pic>
        <p:cxnSp>
          <p:nvCxnSpPr>
            <p:cNvPr id="12" name="直接箭头连接符 11">
              <a:extLst>
                <a:ext uri="{FF2B5EF4-FFF2-40B4-BE49-F238E27FC236}">
                  <a16:creationId xmlns:a16="http://schemas.microsoft.com/office/drawing/2014/main" id="{5DE52228-CE4C-4FFB-9632-5ACF57F80456}"/>
                </a:ext>
              </a:extLst>
            </p:cNvPr>
            <p:cNvCxnSpPr>
              <a:cxnSpLocks noChangeAspect="1"/>
            </p:cNvCxnSpPr>
            <p:nvPr/>
          </p:nvCxnSpPr>
          <p:spPr>
            <a:xfrm flipV="1">
              <a:off x="2923465" y="7359497"/>
              <a:ext cx="2880000" cy="19198"/>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AA9042EE-7FDF-4F89-92E6-9EC078D83E0D}"/>
                </a:ext>
              </a:extLst>
            </p:cNvPr>
            <p:cNvSpPr txBox="1">
              <a:spLocks noChangeAspect="1"/>
            </p:cNvSpPr>
            <p:nvPr/>
          </p:nvSpPr>
          <p:spPr>
            <a:xfrm>
              <a:off x="3905834" y="7369096"/>
              <a:ext cx="1180169" cy="463064"/>
            </a:xfrm>
            <a:prstGeom prst="rect">
              <a:avLst/>
            </a:prstGeom>
            <a:noFill/>
          </p:spPr>
          <p:txBody>
            <a:bodyPr wrap="none" rtlCol="0">
              <a:spAutoFit/>
            </a:bodyPr>
            <a:lstStyle/>
            <a:p>
              <a:r>
                <a:rPr lang="en-US" altLang="zh-CN" dirty="0">
                  <a:latin typeface="Arial" panose="020B0604020202020204" pitchFamily="34" charset="0"/>
                  <a:ea typeface="Calibri" panose="020F0502020204030204" pitchFamily="34" charset="0"/>
                  <a:cs typeface="Arial" panose="020B0604020202020204" pitchFamily="34" charset="0"/>
                </a:rPr>
                <a:t>16.5cm</a:t>
              </a:r>
              <a:endParaRPr lang="zh-CN" altLang="en-US" dirty="0">
                <a:latin typeface="Arial" panose="020B0604020202020204" pitchFamily="34" charset="0"/>
                <a:cs typeface="Arial" panose="020B0604020202020204" pitchFamily="34" charset="0"/>
              </a:endParaRPr>
            </a:p>
          </p:txBody>
        </p:sp>
        <p:cxnSp>
          <p:nvCxnSpPr>
            <p:cNvPr id="14" name="直接箭头连接符 13">
              <a:extLst>
                <a:ext uri="{FF2B5EF4-FFF2-40B4-BE49-F238E27FC236}">
                  <a16:creationId xmlns:a16="http://schemas.microsoft.com/office/drawing/2014/main" id="{11209DFC-E4AC-4893-8135-13D898CB3B41}"/>
                </a:ext>
              </a:extLst>
            </p:cNvPr>
            <p:cNvCxnSpPr>
              <a:cxnSpLocks noChangeAspect="1"/>
            </p:cNvCxnSpPr>
            <p:nvPr/>
          </p:nvCxnSpPr>
          <p:spPr>
            <a:xfrm flipH="1" flipV="1">
              <a:off x="2749623" y="4438981"/>
              <a:ext cx="32974" cy="272854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34C701D3-CF6F-4AC6-8198-3A6F4D2322A3}"/>
                </a:ext>
              </a:extLst>
            </p:cNvPr>
            <p:cNvSpPr txBox="1">
              <a:spLocks noChangeAspect="1"/>
            </p:cNvSpPr>
            <p:nvPr/>
          </p:nvSpPr>
          <p:spPr>
            <a:xfrm>
              <a:off x="1381588" y="5417012"/>
              <a:ext cx="1628223" cy="463064"/>
            </a:xfrm>
            <a:prstGeom prst="rect">
              <a:avLst/>
            </a:prstGeom>
            <a:noFill/>
          </p:spPr>
          <p:txBody>
            <a:bodyPr wrap="square" rtlCol="0">
              <a:spAutoFit/>
            </a:bodyPr>
            <a:lstStyle/>
            <a:p>
              <a:r>
                <a:rPr lang="en-US" altLang="zh-CN" dirty="0">
                  <a:latin typeface="Arial" panose="020B0604020202020204" pitchFamily="34" charset="0"/>
                  <a:ea typeface="Calibri" panose="020F0502020204030204" pitchFamily="34" charset="0"/>
                  <a:cs typeface="Arial" panose="020B0604020202020204" pitchFamily="34" charset="0"/>
                </a:rPr>
                <a:t>16.5cm</a:t>
              </a:r>
              <a:endParaRPr lang="zh-CN" altLang="en-US" dirty="0">
                <a:latin typeface="Arial" panose="020B0604020202020204" pitchFamily="34" charset="0"/>
                <a:cs typeface="Arial" panose="020B0604020202020204" pitchFamily="34" charset="0"/>
              </a:endParaRPr>
            </a:p>
          </p:txBody>
        </p:sp>
      </p:grpSp>
      <p:sp>
        <p:nvSpPr>
          <p:cNvPr id="21" name="文本框 20">
            <a:extLst>
              <a:ext uri="{FF2B5EF4-FFF2-40B4-BE49-F238E27FC236}">
                <a16:creationId xmlns:a16="http://schemas.microsoft.com/office/drawing/2014/main" id="{B4748970-CE02-4B55-A581-5BACFAE9EFAC}"/>
              </a:ext>
            </a:extLst>
          </p:cNvPr>
          <p:cNvSpPr txBox="1"/>
          <p:nvPr/>
        </p:nvSpPr>
        <p:spPr>
          <a:xfrm>
            <a:off x="114090" y="5788319"/>
            <a:ext cx="3646927" cy="369332"/>
          </a:xfrm>
          <a:prstGeom prst="rect">
            <a:avLst/>
          </a:prstGeom>
          <a:noFill/>
        </p:spPr>
        <p:txBody>
          <a:bodyPr wrap="square">
            <a:spAutoFit/>
          </a:bodyPr>
          <a:lstStyle/>
          <a:p>
            <a:pPr algn="ctr"/>
            <a:r>
              <a:rPr lang="en-US" altLang="zh-CN" dirty="0">
                <a:solidFill>
                  <a:srgbClr val="000000"/>
                </a:solidFill>
                <a:latin typeface="微软雅黑" panose="020B0503020204020204" pitchFamily="34" charset="-122"/>
                <a:ea typeface="微软雅黑" panose="020B0503020204020204" pitchFamily="34" charset="-122"/>
              </a:rPr>
              <a:t>CZT</a:t>
            </a:r>
            <a:r>
              <a:rPr lang="zh-CN" altLang="en-US" dirty="0">
                <a:solidFill>
                  <a:srgbClr val="000000"/>
                </a:solidFill>
                <a:latin typeface="微软雅黑" panose="020B0503020204020204" pitchFamily="34" charset="-122"/>
                <a:ea typeface="微软雅黑" panose="020B0503020204020204" pitchFamily="34" charset="-122"/>
              </a:rPr>
              <a:t>探测器系统示意图</a:t>
            </a:r>
            <a:endParaRPr lang="zh-CN" altLang="en-US" dirty="0">
              <a:latin typeface="微软雅黑" panose="020B0503020204020204" pitchFamily="34" charset="-122"/>
              <a:ea typeface="微软雅黑" panose="020B0503020204020204" pitchFamily="34" charset="-122"/>
            </a:endParaRPr>
          </a:p>
        </p:txBody>
      </p:sp>
      <p:sp>
        <p:nvSpPr>
          <p:cNvPr id="22" name="文本框 21">
            <a:extLst>
              <a:ext uri="{FF2B5EF4-FFF2-40B4-BE49-F238E27FC236}">
                <a16:creationId xmlns:a16="http://schemas.microsoft.com/office/drawing/2014/main" id="{9D1A4B46-1221-4667-9E1C-C30BC0AF2610}"/>
              </a:ext>
            </a:extLst>
          </p:cNvPr>
          <p:cNvSpPr txBox="1"/>
          <p:nvPr/>
        </p:nvSpPr>
        <p:spPr>
          <a:xfrm>
            <a:off x="4200649" y="5788319"/>
            <a:ext cx="3646927" cy="369332"/>
          </a:xfrm>
          <a:prstGeom prst="rect">
            <a:avLst/>
          </a:prstGeom>
          <a:noFill/>
        </p:spPr>
        <p:txBody>
          <a:bodyPr wrap="square">
            <a:spAutoFit/>
          </a:bodyPr>
          <a:lstStyle/>
          <a:p>
            <a:pPr algn="ctr"/>
            <a:r>
              <a:rPr lang="en-US" altLang="zh-CN" dirty="0">
                <a:solidFill>
                  <a:srgbClr val="000000"/>
                </a:solidFill>
                <a:latin typeface="微软雅黑" panose="020B0503020204020204" pitchFamily="34" charset="-122"/>
                <a:ea typeface="微软雅黑" panose="020B0503020204020204" pitchFamily="34" charset="-122"/>
              </a:rPr>
              <a:t>CZT</a:t>
            </a:r>
            <a:r>
              <a:rPr lang="zh-CN" altLang="en-US" dirty="0">
                <a:solidFill>
                  <a:srgbClr val="000000"/>
                </a:solidFill>
                <a:latin typeface="微软雅黑" panose="020B0503020204020204" pitchFamily="34" charset="-122"/>
                <a:ea typeface="微软雅黑" panose="020B0503020204020204" pitchFamily="34" charset="-122"/>
              </a:rPr>
              <a:t>探测器系统实物图</a:t>
            </a:r>
            <a:endParaRPr lang="zh-CN" altLang="en-US" dirty="0">
              <a:latin typeface="微软雅黑" panose="020B0503020204020204" pitchFamily="34" charset="-122"/>
              <a:ea typeface="微软雅黑" panose="020B0503020204020204" pitchFamily="34" charset="-122"/>
            </a:endParaRPr>
          </a:p>
        </p:txBody>
      </p:sp>
      <p:sp>
        <p:nvSpPr>
          <p:cNvPr id="23" name="文本框 22">
            <a:extLst>
              <a:ext uri="{FF2B5EF4-FFF2-40B4-BE49-F238E27FC236}">
                <a16:creationId xmlns:a16="http://schemas.microsoft.com/office/drawing/2014/main" id="{A532A3D7-61A3-4832-9130-30A0D50BC6CD}"/>
              </a:ext>
            </a:extLst>
          </p:cNvPr>
          <p:cNvSpPr txBox="1"/>
          <p:nvPr/>
        </p:nvSpPr>
        <p:spPr>
          <a:xfrm>
            <a:off x="7969895" y="5788319"/>
            <a:ext cx="3646927" cy="369332"/>
          </a:xfrm>
          <a:prstGeom prst="rect">
            <a:avLst/>
          </a:prstGeom>
          <a:noFill/>
        </p:spPr>
        <p:txBody>
          <a:bodyPr wrap="square">
            <a:spAutoFit/>
          </a:bodyPr>
          <a:lstStyle/>
          <a:p>
            <a:pPr algn="ctr"/>
            <a:r>
              <a:rPr lang="zh-CN" altLang="en-US" dirty="0">
                <a:solidFill>
                  <a:srgbClr val="000000"/>
                </a:solidFill>
                <a:latin typeface="微软雅黑" panose="020B0503020204020204" pitchFamily="34" charset="-122"/>
                <a:ea typeface="微软雅黑" panose="020B0503020204020204" pitchFamily="34" charset="-122"/>
              </a:rPr>
              <a:t>典型能谱</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31369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3F2DA9-1555-4C5B-9552-F6A9C2C2CD48}"/>
              </a:ext>
            </a:extLst>
          </p:cNvPr>
          <p:cNvSpPr>
            <a:spLocks noGrp="1"/>
          </p:cNvSpPr>
          <p:nvPr>
            <p:ph type="title"/>
          </p:nvPr>
        </p:nvSpPr>
        <p:spPr/>
        <p:txBody>
          <a:bodyPr/>
          <a:lstStyle/>
          <a:p>
            <a:r>
              <a:rPr lang="en-US" altLang="zh-CN" dirty="0"/>
              <a:t>MIXE</a:t>
            </a:r>
            <a:r>
              <a:rPr lang="zh-CN" altLang="en-US" dirty="0"/>
              <a:t>谱仪模拟</a:t>
            </a:r>
          </a:p>
        </p:txBody>
      </p:sp>
      <p:pic>
        <p:nvPicPr>
          <p:cNvPr id="3" name="图片 2">
            <a:extLst>
              <a:ext uri="{FF2B5EF4-FFF2-40B4-BE49-F238E27FC236}">
                <a16:creationId xmlns:a16="http://schemas.microsoft.com/office/drawing/2014/main" id="{8D6383FF-E7DC-4855-B184-944953511D3B}"/>
              </a:ext>
            </a:extLst>
          </p:cNvPr>
          <p:cNvPicPr>
            <a:picLocks noChangeAspect="1"/>
          </p:cNvPicPr>
          <p:nvPr/>
        </p:nvPicPr>
        <p:blipFill>
          <a:blip r:embed="rId2"/>
          <a:stretch>
            <a:fillRect/>
          </a:stretch>
        </p:blipFill>
        <p:spPr>
          <a:xfrm>
            <a:off x="5806591" y="906286"/>
            <a:ext cx="4862668" cy="2726372"/>
          </a:xfrm>
          <a:prstGeom prst="rect">
            <a:avLst/>
          </a:prstGeom>
        </p:spPr>
      </p:pic>
      <p:pic>
        <p:nvPicPr>
          <p:cNvPr id="4" name="图片 3">
            <a:extLst>
              <a:ext uri="{FF2B5EF4-FFF2-40B4-BE49-F238E27FC236}">
                <a16:creationId xmlns:a16="http://schemas.microsoft.com/office/drawing/2014/main" id="{F70F7805-FCB3-4948-8D95-3E87CD81E02B}"/>
              </a:ext>
            </a:extLst>
          </p:cNvPr>
          <p:cNvPicPr>
            <a:picLocks noChangeAspect="1"/>
          </p:cNvPicPr>
          <p:nvPr/>
        </p:nvPicPr>
        <p:blipFill>
          <a:blip r:embed="rId3"/>
          <a:stretch>
            <a:fillRect/>
          </a:stretch>
        </p:blipFill>
        <p:spPr>
          <a:xfrm>
            <a:off x="7034564" y="4198450"/>
            <a:ext cx="2417379" cy="2116067"/>
          </a:xfrm>
          <a:prstGeom prst="rect">
            <a:avLst/>
          </a:prstGeom>
        </p:spPr>
      </p:pic>
      <p:pic>
        <p:nvPicPr>
          <p:cNvPr id="5" name="图片 4">
            <a:extLst>
              <a:ext uri="{FF2B5EF4-FFF2-40B4-BE49-F238E27FC236}">
                <a16:creationId xmlns:a16="http://schemas.microsoft.com/office/drawing/2014/main" id="{69C33566-01AD-4A35-9344-9B12F1435CC2}"/>
              </a:ext>
            </a:extLst>
          </p:cNvPr>
          <p:cNvPicPr>
            <a:picLocks noChangeAspect="1"/>
          </p:cNvPicPr>
          <p:nvPr/>
        </p:nvPicPr>
        <p:blipFill>
          <a:blip r:embed="rId4"/>
          <a:stretch>
            <a:fillRect/>
          </a:stretch>
        </p:blipFill>
        <p:spPr>
          <a:xfrm>
            <a:off x="4310578" y="4198450"/>
            <a:ext cx="2417379" cy="2135225"/>
          </a:xfrm>
          <a:prstGeom prst="rect">
            <a:avLst/>
          </a:prstGeom>
        </p:spPr>
      </p:pic>
      <p:sp>
        <p:nvSpPr>
          <p:cNvPr id="6" name="文本框 5">
            <a:extLst>
              <a:ext uri="{FF2B5EF4-FFF2-40B4-BE49-F238E27FC236}">
                <a16:creationId xmlns:a16="http://schemas.microsoft.com/office/drawing/2014/main" id="{826F54C6-65AA-40F5-BAA3-6772FE970F8E}"/>
              </a:ext>
            </a:extLst>
          </p:cNvPr>
          <p:cNvSpPr txBox="1"/>
          <p:nvPr/>
        </p:nvSpPr>
        <p:spPr>
          <a:xfrm>
            <a:off x="388280" y="1542573"/>
            <a:ext cx="4791543" cy="1631216"/>
          </a:xfrm>
          <a:prstGeom prst="rect">
            <a:avLst/>
          </a:prstGeom>
          <a:noFill/>
        </p:spPr>
        <p:txBody>
          <a:bodyPr wrap="square">
            <a:spAutoFit/>
          </a:bodyPr>
          <a:lstStyle/>
          <a:p>
            <a:pPr marL="285750" lvl="1" indent="-285750">
              <a:buFont typeface="Wingdings" panose="05000000000000000000" pitchFamily="2" charset="2"/>
              <a:buChar char="u"/>
            </a:pPr>
            <a:r>
              <a:rPr lang="en-US" altLang="zh-CN" sz="2000" dirty="0">
                <a:latin typeface="微软雅黑" panose="020B0503020204020204" pitchFamily="34" charset="-122"/>
                <a:ea typeface="微软雅黑" panose="020B0503020204020204" pitchFamily="34" charset="-122"/>
              </a:rPr>
              <a:t>CZT</a:t>
            </a:r>
          </a:p>
          <a:p>
            <a:pPr marL="285750" lvl="1" indent="-28575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晶体尺寸：</a:t>
            </a:r>
            <a:r>
              <a:rPr lang="en-US" altLang="zh-CN" sz="2000" dirty="0">
                <a:latin typeface="微软雅黑" panose="020B0503020204020204" pitchFamily="34" charset="-122"/>
                <a:ea typeface="微软雅黑" panose="020B0503020204020204" pitchFamily="34" charset="-122"/>
              </a:rPr>
              <a:t>20mm</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20mm</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10mm</a:t>
            </a:r>
          </a:p>
          <a:p>
            <a:pPr marL="285750" lvl="1" indent="-28575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像素单元：</a:t>
            </a:r>
            <a:r>
              <a:rPr lang="en-US" altLang="zh-CN" sz="2000" dirty="0">
                <a:latin typeface="微软雅黑" panose="020B0503020204020204" pitchFamily="34" charset="-122"/>
                <a:ea typeface="微软雅黑" panose="020B0503020204020204" pitchFamily="34" charset="-122"/>
              </a:rPr>
              <a:t>11</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11 @1.7mm</a:t>
            </a:r>
          </a:p>
          <a:p>
            <a:pPr marL="285750" lvl="1" indent="-28575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探头尺寸：</a:t>
            </a:r>
            <a:r>
              <a:rPr lang="en-US" altLang="zh-CN" sz="2000" dirty="0">
                <a:latin typeface="微软雅黑" panose="020B0503020204020204" pitchFamily="34" charset="-122"/>
                <a:ea typeface="微软雅黑" panose="020B0503020204020204" pitchFamily="34" charset="-122"/>
              </a:rPr>
              <a:t>~Ø50mm</a:t>
            </a:r>
          </a:p>
          <a:p>
            <a:pPr marL="285750" lvl="1" indent="-28575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探测器个数：</a:t>
            </a:r>
            <a:r>
              <a:rPr lang="en-US" altLang="zh-CN" sz="2000" dirty="0">
                <a:latin typeface="微软雅黑" panose="020B0503020204020204" pitchFamily="34" charset="-122"/>
                <a:ea typeface="微软雅黑" panose="020B0503020204020204" pitchFamily="34" charset="-122"/>
              </a:rPr>
              <a:t>~20</a:t>
            </a:r>
            <a:r>
              <a:rPr lang="zh-CN" altLang="en-US" sz="2000" dirty="0">
                <a:latin typeface="微软雅黑" panose="020B0503020204020204" pitchFamily="34" charset="-122"/>
                <a:ea typeface="微软雅黑" panose="020B0503020204020204" pitchFamily="34" charset="-122"/>
              </a:rPr>
              <a:t>个</a:t>
            </a:r>
            <a:endParaRPr lang="en-US" altLang="zh-CN" sz="2000" dirty="0">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E17F31A3-98A6-4BF5-BBCB-D80FC0738270}"/>
              </a:ext>
            </a:extLst>
          </p:cNvPr>
          <p:cNvPicPr>
            <a:picLocks noChangeAspect="1"/>
          </p:cNvPicPr>
          <p:nvPr/>
        </p:nvPicPr>
        <p:blipFill>
          <a:blip r:embed="rId5"/>
          <a:stretch>
            <a:fillRect/>
          </a:stretch>
        </p:blipFill>
        <p:spPr>
          <a:xfrm>
            <a:off x="9705944" y="4198450"/>
            <a:ext cx="2188430" cy="2116067"/>
          </a:xfrm>
          <a:prstGeom prst="rect">
            <a:avLst/>
          </a:prstGeom>
        </p:spPr>
      </p:pic>
      <p:sp>
        <p:nvSpPr>
          <p:cNvPr id="8" name="文本框 7">
            <a:extLst>
              <a:ext uri="{FF2B5EF4-FFF2-40B4-BE49-F238E27FC236}">
                <a16:creationId xmlns:a16="http://schemas.microsoft.com/office/drawing/2014/main" id="{A9E85656-FCE2-4144-BBC9-ECBABC9E8961}"/>
              </a:ext>
            </a:extLst>
          </p:cNvPr>
          <p:cNvSpPr txBox="1"/>
          <p:nvPr/>
        </p:nvSpPr>
        <p:spPr>
          <a:xfrm>
            <a:off x="388280" y="3846215"/>
            <a:ext cx="4255320" cy="1323439"/>
          </a:xfrm>
          <a:prstGeom prst="rect">
            <a:avLst/>
          </a:prstGeom>
          <a:noFill/>
        </p:spPr>
        <p:txBody>
          <a:bodyPr wrap="square">
            <a:spAutoFit/>
          </a:bodyPr>
          <a:lstStyle/>
          <a:p>
            <a:pPr marL="285750" lvl="1" indent="-285750">
              <a:buFont typeface="Wingdings" panose="05000000000000000000" pitchFamily="2" charset="2"/>
              <a:buChar char="u"/>
            </a:pPr>
            <a:r>
              <a:rPr lang="en-US" altLang="zh-CN" sz="2000" dirty="0" err="1">
                <a:latin typeface="微软雅黑" panose="020B0503020204020204" pitchFamily="34" charset="-122"/>
                <a:ea typeface="微软雅黑" panose="020B0503020204020204" pitchFamily="34" charset="-122"/>
              </a:rPr>
              <a:t>HPGe</a:t>
            </a:r>
            <a:endParaRPr lang="en-US" altLang="zh-CN" sz="2000" dirty="0">
              <a:latin typeface="微软雅黑" panose="020B0503020204020204" pitchFamily="34" charset="-122"/>
              <a:ea typeface="微软雅黑" panose="020B0503020204020204" pitchFamily="34" charset="-122"/>
            </a:endParaRPr>
          </a:p>
          <a:p>
            <a:pPr marL="285750" lvl="1" indent="-28575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晶体尺寸：</a:t>
            </a:r>
            <a:r>
              <a:rPr lang="en-US" altLang="zh-CN" sz="2000" dirty="0">
                <a:latin typeface="微软雅黑" panose="020B0503020204020204" pitchFamily="34" charset="-122"/>
                <a:ea typeface="微软雅黑" panose="020B0503020204020204" pitchFamily="34" charset="-122"/>
              </a:rPr>
              <a:t>Ø30 mm</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50mm</a:t>
            </a:r>
          </a:p>
          <a:p>
            <a:pPr marL="285750" lvl="1" indent="-28575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探头尺寸：</a:t>
            </a:r>
            <a:r>
              <a:rPr lang="en-US" altLang="zh-CN" sz="2000" dirty="0">
                <a:latin typeface="微软雅黑" panose="020B0503020204020204" pitchFamily="34" charset="-122"/>
                <a:ea typeface="微软雅黑" panose="020B0503020204020204" pitchFamily="34" charset="-122"/>
              </a:rPr>
              <a:t>~Ø80mm</a:t>
            </a:r>
          </a:p>
          <a:p>
            <a:pPr marL="285750" lvl="1" indent="-28575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探测器个数：</a:t>
            </a:r>
            <a:r>
              <a:rPr lang="en-US" altLang="zh-CN" sz="2000" dirty="0">
                <a:latin typeface="微软雅黑" panose="020B0503020204020204" pitchFamily="34" charset="-122"/>
                <a:ea typeface="微软雅黑" panose="020B0503020204020204" pitchFamily="34" charset="-122"/>
              </a:rPr>
              <a:t>~20</a:t>
            </a:r>
            <a:r>
              <a:rPr lang="zh-CN" altLang="en-US" sz="2000" dirty="0">
                <a:latin typeface="微软雅黑" panose="020B0503020204020204" pitchFamily="34" charset="-122"/>
                <a:ea typeface="微软雅黑" panose="020B0503020204020204" pitchFamily="34" charset="-122"/>
              </a:rPr>
              <a:t>个</a:t>
            </a:r>
            <a:endParaRPr lang="en-US" altLang="zh-CN" sz="2000" dirty="0">
              <a:latin typeface="微软雅黑" panose="020B0503020204020204" pitchFamily="34" charset="-122"/>
              <a:ea typeface="微软雅黑" panose="020B0503020204020204" pitchFamily="34" charset="-122"/>
            </a:endParaRPr>
          </a:p>
        </p:txBody>
      </p:sp>
      <p:sp>
        <p:nvSpPr>
          <p:cNvPr id="9" name="内容占位符 9">
            <a:extLst>
              <a:ext uri="{FF2B5EF4-FFF2-40B4-BE49-F238E27FC236}">
                <a16:creationId xmlns:a16="http://schemas.microsoft.com/office/drawing/2014/main" id="{D83AF841-E61F-4E78-B5D6-AEED7DD1E83C}"/>
              </a:ext>
            </a:extLst>
          </p:cNvPr>
          <p:cNvSpPr txBox="1">
            <a:spLocks/>
          </p:cNvSpPr>
          <p:nvPr/>
        </p:nvSpPr>
        <p:spPr>
          <a:xfrm>
            <a:off x="388280" y="906286"/>
            <a:ext cx="4012854" cy="458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u"/>
            </a:pPr>
            <a:r>
              <a:rPr lang="zh-CN" altLang="en-US" sz="2400" b="1" dirty="0">
                <a:latin typeface="微软雅黑" panose="020B0503020204020204" pitchFamily="34" charset="-122"/>
                <a:ea typeface="微软雅黑" panose="020B0503020204020204" pitchFamily="34" charset="-122"/>
              </a:rPr>
              <a:t>探测器阵列</a:t>
            </a:r>
          </a:p>
        </p:txBody>
      </p:sp>
    </p:spTree>
    <p:extLst>
      <p:ext uri="{BB962C8B-B14F-4D97-AF65-F5344CB8AC3E}">
        <p14:creationId xmlns:p14="http://schemas.microsoft.com/office/powerpoint/2010/main" val="4195058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C9A333-156D-4932-B0E7-CC5C236EA126}"/>
              </a:ext>
            </a:extLst>
          </p:cNvPr>
          <p:cNvSpPr>
            <a:spLocks noGrp="1"/>
          </p:cNvSpPr>
          <p:nvPr>
            <p:ph type="title"/>
          </p:nvPr>
        </p:nvSpPr>
        <p:spPr/>
        <p:txBody>
          <a:bodyPr/>
          <a:lstStyle/>
          <a:p>
            <a:r>
              <a:rPr lang="en-US" altLang="zh-CN" dirty="0">
                <a:cs typeface="Times New Roman" panose="02020603050405020304" pitchFamily="18" charset="0"/>
              </a:rPr>
              <a:t>MXIE</a:t>
            </a:r>
            <a:r>
              <a:rPr lang="zh-CN" altLang="en-US" dirty="0">
                <a:cs typeface="Times New Roman" panose="02020603050405020304" pitchFamily="18" charset="0"/>
              </a:rPr>
              <a:t>谱仪实验模拟</a:t>
            </a:r>
            <a:endParaRPr lang="zh-CN" altLang="en-US" dirty="0"/>
          </a:p>
        </p:txBody>
      </p:sp>
      <p:sp>
        <p:nvSpPr>
          <p:cNvPr id="3" name="文本框 2">
            <a:extLst>
              <a:ext uri="{FF2B5EF4-FFF2-40B4-BE49-F238E27FC236}">
                <a16:creationId xmlns:a16="http://schemas.microsoft.com/office/drawing/2014/main" id="{CCB5835B-FD1C-4337-B231-4F211D6A91D6}"/>
              </a:ext>
            </a:extLst>
          </p:cNvPr>
          <p:cNvSpPr txBox="1"/>
          <p:nvPr/>
        </p:nvSpPr>
        <p:spPr>
          <a:xfrm>
            <a:off x="207963" y="966545"/>
            <a:ext cx="10804348" cy="453457"/>
          </a:xfrm>
          <a:prstGeom prst="rect">
            <a:avLst/>
          </a:prstGeom>
          <a:noFill/>
        </p:spPr>
        <p:txBody>
          <a:bodyPr wrap="square">
            <a:spAutoFit/>
          </a:bodyPr>
          <a:lstStyle/>
          <a:p>
            <a:pPr marL="285750" indent="-285750" algn="just">
              <a:lnSpc>
                <a:spcPct val="130000"/>
              </a:lnSpc>
              <a:buFont typeface="Wingdings" panose="05000000000000000000" pitchFamily="2" charset="2"/>
              <a:buChar char="u"/>
            </a:pP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针对</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MELODY</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束流参数，开展基于</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CZT</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探测器的</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MXIE</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谱仪实验模拟研究。</a:t>
            </a:r>
            <a:endParaRPr lang="en-US" altLang="zh-CN" sz="20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8" name="文本框 17">
            <a:extLst>
              <a:ext uri="{FF2B5EF4-FFF2-40B4-BE49-F238E27FC236}">
                <a16:creationId xmlns:a16="http://schemas.microsoft.com/office/drawing/2014/main" id="{8F624AFD-9F39-4911-A6E3-1692C9ACB70C}"/>
              </a:ext>
            </a:extLst>
          </p:cNvPr>
          <p:cNvSpPr txBox="1"/>
          <p:nvPr/>
        </p:nvSpPr>
        <p:spPr>
          <a:xfrm>
            <a:off x="5227736" y="5768255"/>
            <a:ext cx="4358691" cy="369332"/>
          </a:xfrm>
          <a:prstGeom prst="rect">
            <a:avLst/>
          </a:prstGeom>
          <a:noFill/>
        </p:spPr>
        <p:txBody>
          <a:bodyPr wrap="square" rtlCol="0">
            <a:spAutoFit/>
          </a:bodyPr>
          <a:lstStyle/>
          <a:p>
            <a:pPr algn="ct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不同能量分辨下的青花瓷样品</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MIXE</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能谱</a:t>
            </a:r>
          </a:p>
        </p:txBody>
      </p:sp>
      <p:grpSp>
        <p:nvGrpSpPr>
          <p:cNvPr id="13" name="组合 12">
            <a:extLst>
              <a:ext uri="{FF2B5EF4-FFF2-40B4-BE49-F238E27FC236}">
                <a16:creationId xmlns:a16="http://schemas.microsoft.com/office/drawing/2014/main" id="{D8536D6A-DAD1-41CD-AB67-177B55780DCC}"/>
              </a:ext>
            </a:extLst>
          </p:cNvPr>
          <p:cNvGrpSpPr/>
          <p:nvPr/>
        </p:nvGrpSpPr>
        <p:grpSpPr>
          <a:xfrm>
            <a:off x="404860" y="1757955"/>
            <a:ext cx="2361841" cy="4268958"/>
            <a:chOff x="404860" y="1757955"/>
            <a:chExt cx="2361841" cy="4268958"/>
          </a:xfrm>
        </p:grpSpPr>
        <p:sp>
          <p:nvSpPr>
            <p:cNvPr id="4" name="矩形: 圆角 3">
              <a:extLst>
                <a:ext uri="{FF2B5EF4-FFF2-40B4-BE49-F238E27FC236}">
                  <a16:creationId xmlns:a16="http://schemas.microsoft.com/office/drawing/2014/main" id="{5CE8EE96-75CA-4608-9A9B-0D8F2346AA96}"/>
                </a:ext>
              </a:extLst>
            </p:cNvPr>
            <p:cNvSpPr/>
            <p:nvPr/>
          </p:nvSpPr>
          <p:spPr>
            <a:xfrm>
              <a:off x="404860" y="1757955"/>
              <a:ext cx="2361841" cy="49530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负缪粒子束产生</a:t>
              </a:r>
            </a:p>
          </p:txBody>
        </p:sp>
        <p:sp>
          <p:nvSpPr>
            <p:cNvPr id="5" name="矩形: 圆角 4">
              <a:extLst>
                <a:ext uri="{FF2B5EF4-FFF2-40B4-BE49-F238E27FC236}">
                  <a16:creationId xmlns:a16="http://schemas.microsoft.com/office/drawing/2014/main" id="{5A438C2B-4756-4E7E-9D7C-B0721F48C366}"/>
                </a:ext>
              </a:extLst>
            </p:cNvPr>
            <p:cNvSpPr/>
            <p:nvPr/>
          </p:nvSpPr>
          <p:spPr>
            <a:xfrm>
              <a:off x="404860" y="2512686"/>
              <a:ext cx="2361841" cy="49530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-X</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射线发射</a:t>
              </a:r>
            </a:p>
          </p:txBody>
        </p:sp>
        <p:sp>
          <p:nvSpPr>
            <p:cNvPr id="6" name="矩形: 圆角 5">
              <a:extLst>
                <a:ext uri="{FF2B5EF4-FFF2-40B4-BE49-F238E27FC236}">
                  <a16:creationId xmlns:a16="http://schemas.microsoft.com/office/drawing/2014/main" id="{CEB359CE-AD4B-4B1B-B051-DA08B33F1C75}"/>
                </a:ext>
              </a:extLst>
            </p:cNvPr>
            <p:cNvSpPr/>
            <p:nvPr/>
          </p:nvSpPr>
          <p:spPr>
            <a:xfrm>
              <a:off x="405100" y="3267417"/>
              <a:ext cx="2361600" cy="49530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CZT</a:t>
              </a: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探测器能量沉积</a:t>
              </a:r>
            </a:p>
          </p:txBody>
        </p:sp>
        <p:sp>
          <p:nvSpPr>
            <p:cNvPr id="7" name="矩形: 圆角 6">
              <a:extLst>
                <a:ext uri="{FF2B5EF4-FFF2-40B4-BE49-F238E27FC236}">
                  <a16:creationId xmlns:a16="http://schemas.microsoft.com/office/drawing/2014/main" id="{B62D138E-8B51-4565-AC42-5C02B58C2536}"/>
                </a:ext>
              </a:extLst>
            </p:cNvPr>
            <p:cNvSpPr/>
            <p:nvPr/>
          </p:nvSpPr>
          <p:spPr>
            <a:xfrm>
              <a:off x="404860" y="4022148"/>
              <a:ext cx="2361840" cy="49530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能量分辨展宽</a:t>
              </a:r>
            </a:p>
          </p:txBody>
        </p:sp>
        <p:sp>
          <p:nvSpPr>
            <p:cNvPr id="8" name="矩形: 圆角 7">
              <a:extLst>
                <a:ext uri="{FF2B5EF4-FFF2-40B4-BE49-F238E27FC236}">
                  <a16:creationId xmlns:a16="http://schemas.microsoft.com/office/drawing/2014/main" id="{4DB6F3D7-68DD-482B-9E1B-E708C6995F1E}"/>
                </a:ext>
              </a:extLst>
            </p:cNvPr>
            <p:cNvSpPr/>
            <p:nvPr/>
          </p:nvSpPr>
          <p:spPr>
            <a:xfrm>
              <a:off x="404860" y="4776879"/>
              <a:ext cx="2361840" cy="49530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探测效率修正</a:t>
              </a:r>
            </a:p>
          </p:txBody>
        </p:sp>
        <p:sp>
          <p:nvSpPr>
            <p:cNvPr id="9" name="箭头: 下 8">
              <a:extLst>
                <a:ext uri="{FF2B5EF4-FFF2-40B4-BE49-F238E27FC236}">
                  <a16:creationId xmlns:a16="http://schemas.microsoft.com/office/drawing/2014/main" id="{793F1D74-33F6-4483-941D-907418F61C7B}"/>
                </a:ext>
              </a:extLst>
            </p:cNvPr>
            <p:cNvSpPr/>
            <p:nvPr/>
          </p:nvSpPr>
          <p:spPr>
            <a:xfrm>
              <a:off x="1153479" y="2253256"/>
              <a:ext cx="864603" cy="253361"/>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矩形: 圆角 18">
              <a:extLst>
                <a:ext uri="{FF2B5EF4-FFF2-40B4-BE49-F238E27FC236}">
                  <a16:creationId xmlns:a16="http://schemas.microsoft.com/office/drawing/2014/main" id="{450653F3-39EA-4900-9AC7-E18FCE697307}"/>
                </a:ext>
              </a:extLst>
            </p:cNvPr>
            <p:cNvSpPr/>
            <p:nvPr/>
          </p:nvSpPr>
          <p:spPr>
            <a:xfrm>
              <a:off x="404860" y="5531612"/>
              <a:ext cx="2361840" cy="49530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本底扣除</a:t>
              </a:r>
            </a:p>
          </p:txBody>
        </p:sp>
        <p:sp>
          <p:nvSpPr>
            <p:cNvPr id="20" name="箭头: 下 19">
              <a:extLst>
                <a:ext uri="{FF2B5EF4-FFF2-40B4-BE49-F238E27FC236}">
                  <a16:creationId xmlns:a16="http://schemas.microsoft.com/office/drawing/2014/main" id="{5014E3E2-77DF-40EB-AECF-C94676B50CD8}"/>
                </a:ext>
              </a:extLst>
            </p:cNvPr>
            <p:cNvSpPr/>
            <p:nvPr/>
          </p:nvSpPr>
          <p:spPr>
            <a:xfrm>
              <a:off x="1153477" y="3023226"/>
              <a:ext cx="864603" cy="253361"/>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1" name="箭头: 下 20">
              <a:extLst>
                <a:ext uri="{FF2B5EF4-FFF2-40B4-BE49-F238E27FC236}">
                  <a16:creationId xmlns:a16="http://schemas.microsoft.com/office/drawing/2014/main" id="{9253C242-F724-4FCA-B857-0E5F514C14C6}"/>
                </a:ext>
              </a:extLst>
            </p:cNvPr>
            <p:cNvSpPr/>
            <p:nvPr/>
          </p:nvSpPr>
          <p:spPr>
            <a:xfrm>
              <a:off x="1153477" y="3753548"/>
              <a:ext cx="864603" cy="253361"/>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2" name="箭头: 下 21">
              <a:extLst>
                <a:ext uri="{FF2B5EF4-FFF2-40B4-BE49-F238E27FC236}">
                  <a16:creationId xmlns:a16="http://schemas.microsoft.com/office/drawing/2014/main" id="{AD95319B-12B2-4613-BC88-AF3942DAE470}"/>
                </a:ext>
              </a:extLst>
            </p:cNvPr>
            <p:cNvSpPr/>
            <p:nvPr/>
          </p:nvSpPr>
          <p:spPr>
            <a:xfrm>
              <a:off x="1153478" y="4512979"/>
              <a:ext cx="864603" cy="253361"/>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3" name="箭头: 下 22">
              <a:extLst>
                <a:ext uri="{FF2B5EF4-FFF2-40B4-BE49-F238E27FC236}">
                  <a16:creationId xmlns:a16="http://schemas.microsoft.com/office/drawing/2014/main" id="{E4D8090D-FAA8-4DFB-B479-11023AFB7BDD}"/>
                </a:ext>
              </a:extLst>
            </p:cNvPr>
            <p:cNvSpPr/>
            <p:nvPr/>
          </p:nvSpPr>
          <p:spPr>
            <a:xfrm>
              <a:off x="1153477" y="5270626"/>
              <a:ext cx="864603" cy="253361"/>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12" name="组合 11">
            <a:extLst>
              <a:ext uri="{FF2B5EF4-FFF2-40B4-BE49-F238E27FC236}">
                <a16:creationId xmlns:a16="http://schemas.microsoft.com/office/drawing/2014/main" id="{5BE554E1-EA7B-4DF4-89AB-9AD7EB2A920A}"/>
              </a:ext>
            </a:extLst>
          </p:cNvPr>
          <p:cNvGrpSpPr/>
          <p:nvPr/>
        </p:nvGrpSpPr>
        <p:grpSpPr>
          <a:xfrm>
            <a:off x="7584415" y="2349724"/>
            <a:ext cx="4310763" cy="3329626"/>
            <a:chOff x="7741595" y="2870311"/>
            <a:chExt cx="4310763" cy="3329626"/>
          </a:xfrm>
        </p:grpSpPr>
        <p:pic>
          <p:nvPicPr>
            <p:cNvPr id="26" name="图片 25">
              <a:extLst>
                <a:ext uri="{FF2B5EF4-FFF2-40B4-BE49-F238E27FC236}">
                  <a16:creationId xmlns:a16="http://schemas.microsoft.com/office/drawing/2014/main" id="{27E66673-3458-4C84-A85E-00E5694AFF60}"/>
                </a:ext>
              </a:extLst>
            </p:cNvPr>
            <p:cNvPicPr>
              <a:picLocks noChangeAspect="1"/>
            </p:cNvPicPr>
            <p:nvPr/>
          </p:nvPicPr>
          <p:blipFill rotWithShape="1">
            <a:blip r:embed="rId2">
              <a:extLst>
                <a:ext uri="{28A0092B-C50C-407E-A947-70E740481C1C}">
                  <a14:useLocalDpi xmlns:a14="http://schemas.microsoft.com/office/drawing/2010/main" val="0"/>
                </a:ext>
              </a:extLst>
            </a:blip>
            <a:srcRect t="9010" r="7143"/>
            <a:stretch/>
          </p:blipFill>
          <p:spPr>
            <a:xfrm>
              <a:off x="7741595" y="3338764"/>
              <a:ext cx="4310763" cy="2861173"/>
            </a:xfrm>
            <a:prstGeom prst="rect">
              <a:avLst/>
            </a:prstGeom>
          </p:spPr>
        </p:pic>
        <p:sp>
          <p:nvSpPr>
            <p:cNvPr id="27" name="文本框 26">
              <a:extLst>
                <a:ext uri="{FF2B5EF4-FFF2-40B4-BE49-F238E27FC236}">
                  <a16:creationId xmlns:a16="http://schemas.microsoft.com/office/drawing/2014/main" id="{CF870E50-4C55-4748-BBD4-1D18ED9216CF}"/>
                </a:ext>
              </a:extLst>
            </p:cNvPr>
            <p:cNvSpPr txBox="1"/>
            <p:nvPr/>
          </p:nvSpPr>
          <p:spPr>
            <a:xfrm>
              <a:off x="8700114" y="2870311"/>
              <a:ext cx="2393723" cy="369332"/>
            </a:xfrm>
            <a:prstGeom prst="rect">
              <a:avLst/>
            </a:prstGeom>
            <a:noFill/>
          </p:spPr>
          <p:txBody>
            <a:bodyPr wrap="square" rtlCol="0">
              <a:spAutoFit/>
            </a:bodyPr>
            <a:lstStyle/>
            <a:p>
              <a:pPr algn="ctr"/>
              <a:r>
                <a:rPr lang="en-US" altLang="zh-CN" b="1" dirty="0">
                  <a:highlight>
                    <a:srgbClr val="FFFF00"/>
                  </a:highlight>
                  <a:latin typeface="Times New Roman" panose="02020603050405020304" pitchFamily="18" charset="0"/>
                  <a:cs typeface="Times New Roman" panose="02020603050405020304" pitchFamily="18" charset="0"/>
                </a:rPr>
                <a:t>CZT: 2% @FWHM </a:t>
              </a:r>
              <a:endParaRPr lang="zh-CN" altLang="en-US" b="1" dirty="0">
                <a:highlight>
                  <a:srgbClr val="FFFF00"/>
                </a:highlight>
                <a:latin typeface="Times New Roman" panose="02020603050405020304" pitchFamily="18" charset="0"/>
                <a:cs typeface="Times New Roman" panose="02020603050405020304" pitchFamily="18" charset="0"/>
              </a:endParaRPr>
            </a:p>
          </p:txBody>
        </p:sp>
      </p:grpSp>
      <p:grpSp>
        <p:nvGrpSpPr>
          <p:cNvPr id="10" name="组合 9">
            <a:extLst>
              <a:ext uri="{FF2B5EF4-FFF2-40B4-BE49-F238E27FC236}">
                <a16:creationId xmlns:a16="http://schemas.microsoft.com/office/drawing/2014/main" id="{D8C91506-5934-4001-84DA-7175AA5FF1A5}"/>
              </a:ext>
            </a:extLst>
          </p:cNvPr>
          <p:cNvGrpSpPr/>
          <p:nvPr/>
        </p:nvGrpSpPr>
        <p:grpSpPr>
          <a:xfrm>
            <a:off x="3101345" y="2349724"/>
            <a:ext cx="4305737" cy="3329626"/>
            <a:chOff x="3149580" y="2870311"/>
            <a:chExt cx="4305737" cy="3329626"/>
          </a:xfrm>
        </p:grpSpPr>
        <p:pic>
          <p:nvPicPr>
            <p:cNvPr id="24" name="图片 23">
              <a:extLst>
                <a:ext uri="{FF2B5EF4-FFF2-40B4-BE49-F238E27FC236}">
                  <a16:creationId xmlns:a16="http://schemas.microsoft.com/office/drawing/2014/main" id="{48578000-31C9-4931-9737-64804C14754D}"/>
                </a:ext>
              </a:extLst>
            </p:cNvPr>
            <p:cNvPicPr>
              <a:picLocks noChangeAspect="1"/>
            </p:cNvPicPr>
            <p:nvPr/>
          </p:nvPicPr>
          <p:blipFill rotWithShape="1">
            <a:blip r:embed="rId3">
              <a:extLst>
                <a:ext uri="{28A0092B-C50C-407E-A947-70E740481C1C}">
                  <a14:useLocalDpi xmlns:a14="http://schemas.microsoft.com/office/drawing/2010/main" val="0"/>
                </a:ext>
              </a:extLst>
            </a:blip>
            <a:srcRect t="9084" r="7325"/>
            <a:stretch/>
          </p:blipFill>
          <p:spPr>
            <a:xfrm>
              <a:off x="3149580" y="3338764"/>
              <a:ext cx="4305737" cy="2861173"/>
            </a:xfrm>
            <a:prstGeom prst="rect">
              <a:avLst/>
            </a:prstGeom>
          </p:spPr>
        </p:pic>
        <p:sp>
          <p:nvSpPr>
            <p:cNvPr id="25" name="文本框 24">
              <a:extLst>
                <a:ext uri="{FF2B5EF4-FFF2-40B4-BE49-F238E27FC236}">
                  <a16:creationId xmlns:a16="http://schemas.microsoft.com/office/drawing/2014/main" id="{BA42D816-86CD-4862-AAEB-8B3F13954415}"/>
                </a:ext>
              </a:extLst>
            </p:cNvPr>
            <p:cNvSpPr txBox="1"/>
            <p:nvPr/>
          </p:nvSpPr>
          <p:spPr>
            <a:xfrm>
              <a:off x="4399165" y="2870311"/>
              <a:ext cx="2568519" cy="369332"/>
            </a:xfrm>
            <a:prstGeom prst="rect">
              <a:avLst/>
            </a:prstGeom>
            <a:noFill/>
          </p:spPr>
          <p:txBody>
            <a:bodyPr wrap="square" rtlCol="0">
              <a:spAutoFit/>
            </a:bodyPr>
            <a:lstStyle/>
            <a:p>
              <a:pPr algn="ctr"/>
              <a:r>
                <a:rPr lang="en-US" altLang="zh-CN" b="1" dirty="0" err="1">
                  <a:highlight>
                    <a:srgbClr val="FFFF00"/>
                  </a:highlight>
                  <a:latin typeface="Times New Roman" panose="02020603050405020304" pitchFamily="18" charset="0"/>
                  <a:cs typeface="Times New Roman" panose="02020603050405020304" pitchFamily="18" charset="0"/>
                </a:rPr>
                <a:t>HpGe</a:t>
              </a:r>
              <a:r>
                <a:rPr lang="en-US" altLang="zh-CN" b="1" dirty="0">
                  <a:highlight>
                    <a:srgbClr val="FFFF00"/>
                  </a:highlight>
                  <a:latin typeface="Times New Roman" panose="02020603050405020304" pitchFamily="18" charset="0"/>
                  <a:cs typeface="Times New Roman" panose="02020603050405020304" pitchFamily="18" charset="0"/>
                </a:rPr>
                <a:t>: 0.2% @FWHM </a:t>
              </a:r>
              <a:endParaRPr lang="zh-CN" altLang="en-US" b="1" dirty="0">
                <a:highlight>
                  <a:srgbClr val="FFFF00"/>
                </a:highlight>
                <a:latin typeface="Times New Roman" panose="02020603050405020304" pitchFamily="18" charset="0"/>
                <a:cs typeface="Times New Roman" panose="02020603050405020304" pitchFamily="18" charset="0"/>
              </a:endParaRPr>
            </a:p>
          </p:txBody>
        </p:sp>
        <p:sp>
          <p:nvSpPr>
            <p:cNvPr id="28" name="文本框 27">
              <a:extLst>
                <a:ext uri="{FF2B5EF4-FFF2-40B4-BE49-F238E27FC236}">
                  <a16:creationId xmlns:a16="http://schemas.microsoft.com/office/drawing/2014/main" id="{B7B26AD7-D534-4C1B-8964-4578733F90B1}"/>
                </a:ext>
              </a:extLst>
            </p:cNvPr>
            <p:cNvSpPr txBox="1"/>
            <p:nvPr/>
          </p:nvSpPr>
          <p:spPr>
            <a:xfrm>
              <a:off x="4645879" y="3528406"/>
              <a:ext cx="961046" cy="461665"/>
            </a:xfrm>
            <a:prstGeom prst="rect">
              <a:avLst/>
            </a:prstGeom>
            <a:noFill/>
          </p:spPr>
          <p:txBody>
            <a:bodyPr wrap="square" rtlCol="0">
              <a:spAutoFit/>
            </a:bodyPr>
            <a:lstStyle/>
            <a:p>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1200" baseline="-25000" dirty="0">
                  <a:latin typeface="Times New Roman" panose="02020603050405020304" pitchFamily="18" charset="0"/>
                  <a:ea typeface="微软雅黑" panose="020B0503020204020204" pitchFamily="34" charset="-122"/>
                  <a:cs typeface="Times New Roman" panose="02020603050405020304" pitchFamily="18" charset="0"/>
                </a:rPr>
                <a:t>2p-1s</a:t>
              </a: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rPr>
                <a:t> : ~130keV</a:t>
              </a:r>
            </a:p>
          </p:txBody>
        </p:sp>
        <p:sp>
          <p:nvSpPr>
            <p:cNvPr id="29" name="文本框 28">
              <a:extLst>
                <a:ext uri="{FF2B5EF4-FFF2-40B4-BE49-F238E27FC236}">
                  <a16:creationId xmlns:a16="http://schemas.microsoft.com/office/drawing/2014/main" id="{2B8D073D-7DD4-4A57-861C-2478E1A2F0FB}"/>
                </a:ext>
              </a:extLst>
            </p:cNvPr>
            <p:cNvSpPr txBox="1"/>
            <p:nvPr/>
          </p:nvSpPr>
          <p:spPr>
            <a:xfrm>
              <a:off x="5885672" y="3641343"/>
              <a:ext cx="758898" cy="461665"/>
            </a:xfrm>
            <a:prstGeom prst="rect">
              <a:avLst/>
            </a:prstGeom>
            <a:noFill/>
          </p:spPr>
          <p:txBody>
            <a:bodyPr wrap="square" rtlCol="0">
              <a:spAutoFit/>
            </a:bodyPr>
            <a:lstStyle/>
            <a:p>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rPr>
                <a:t>Si</a:t>
              </a:r>
              <a:r>
                <a:rPr lang="en-US" altLang="zh-CN" sz="1200" baseline="-25000" dirty="0">
                  <a:latin typeface="Times New Roman" panose="02020603050405020304" pitchFamily="18" charset="0"/>
                  <a:ea typeface="微软雅黑" panose="020B0503020204020204" pitchFamily="34" charset="-122"/>
                  <a:cs typeface="Times New Roman" panose="02020603050405020304" pitchFamily="18" charset="0"/>
                </a:rPr>
                <a:t>2p-1s</a:t>
              </a: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rPr>
                <a:t> : ~390keV</a:t>
              </a:r>
            </a:p>
          </p:txBody>
        </p:sp>
        <p:sp>
          <p:nvSpPr>
            <p:cNvPr id="30" name="文本框 29">
              <a:extLst>
                <a:ext uri="{FF2B5EF4-FFF2-40B4-BE49-F238E27FC236}">
                  <a16:creationId xmlns:a16="http://schemas.microsoft.com/office/drawing/2014/main" id="{ED5E6B94-2A10-48DD-8D8F-A38A507BF0DE}"/>
                </a:ext>
              </a:extLst>
            </p:cNvPr>
            <p:cNvSpPr txBox="1"/>
            <p:nvPr/>
          </p:nvSpPr>
          <p:spPr>
            <a:xfrm>
              <a:off x="5885672" y="4650151"/>
              <a:ext cx="758898" cy="461665"/>
            </a:xfrm>
            <a:prstGeom prst="rect">
              <a:avLst/>
            </a:prstGeom>
            <a:noFill/>
          </p:spPr>
          <p:txBody>
            <a:bodyPr wrap="square" rtlCol="0">
              <a:spAutoFit/>
            </a:bodyPr>
            <a:lstStyle/>
            <a:p>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rPr>
                <a:t>Al</a:t>
              </a:r>
              <a:r>
                <a:rPr lang="en-US" altLang="zh-CN" sz="1200" baseline="-25000" dirty="0">
                  <a:latin typeface="Times New Roman" panose="02020603050405020304" pitchFamily="18" charset="0"/>
                  <a:ea typeface="微软雅黑" panose="020B0503020204020204" pitchFamily="34" charset="-122"/>
                  <a:cs typeface="Times New Roman" panose="02020603050405020304" pitchFamily="18" charset="0"/>
                </a:rPr>
                <a:t>2p-1s</a:t>
              </a: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rPr>
                <a:t> : ~340keV</a:t>
              </a:r>
            </a:p>
          </p:txBody>
        </p:sp>
      </p:grpSp>
    </p:spTree>
    <p:extLst>
      <p:ext uri="{BB962C8B-B14F-4D97-AF65-F5344CB8AC3E}">
        <p14:creationId xmlns:p14="http://schemas.microsoft.com/office/powerpoint/2010/main" val="1933126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B32136-7F2E-48E6-BF8D-D04DEACC4D76}"/>
              </a:ext>
            </a:extLst>
          </p:cNvPr>
          <p:cNvSpPr>
            <a:spLocks noGrp="1"/>
          </p:cNvSpPr>
          <p:nvPr>
            <p:ph type="title"/>
          </p:nvPr>
        </p:nvSpPr>
        <p:spPr/>
        <p:txBody>
          <a:bodyPr/>
          <a:lstStyle/>
          <a:p>
            <a:r>
              <a:rPr lang="en-US" altLang="zh-CN" dirty="0"/>
              <a:t>MIXE</a:t>
            </a:r>
            <a:r>
              <a:rPr lang="zh-CN" altLang="en-US" dirty="0"/>
              <a:t>成像方案</a:t>
            </a:r>
          </a:p>
        </p:txBody>
      </p:sp>
      <p:pic>
        <p:nvPicPr>
          <p:cNvPr id="1026" name="Picture 2">
            <a:extLst>
              <a:ext uri="{FF2B5EF4-FFF2-40B4-BE49-F238E27FC236}">
                <a16:creationId xmlns:a16="http://schemas.microsoft.com/office/drawing/2014/main" id="{1B889308-E875-47C3-BB6B-293CEDC7A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5763" y="963091"/>
            <a:ext cx="3953371" cy="1655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a:extLst>
              <a:ext uri="{FF2B5EF4-FFF2-40B4-BE49-F238E27FC236}">
                <a16:creationId xmlns:a16="http://schemas.microsoft.com/office/drawing/2014/main" id="{1EA691B5-0C9D-4C07-B634-EF08033B9D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528" y="3195059"/>
            <a:ext cx="4554253" cy="2573407"/>
          </a:xfrm>
          <a:prstGeom prst="rect">
            <a:avLst/>
          </a:prstGeom>
        </p:spPr>
      </p:pic>
      <p:pic>
        <p:nvPicPr>
          <p:cNvPr id="9" name="图片 8">
            <a:extLst>
              <a:ext uri="{FF2B5EF4-FFF2-40B4-BE49-F238E27FC236}">
                <a16:creationId xmlns:a16="http://schemas.microsoft.com/office/drawing/2014/main" id="{F213AF1E-C889-4630-8506-A2683015BABB}"/>
              </a:ext>
            </a:extLst>
          </p:cNvPr>
          <p:cNvPicPr>
            <a:picLocks noChangeAspect="1"/>
          </p:cNvPicPr>
          <p:nvPr/>
        </p:nvPicPr>
        <p:blipFill>
          <a:blip r:embed="rId4"/>
          <a:stretch>
            <a:fillRect/>
          </a:stretch>
        </p:blipFill>
        <p:spPr>
          <a:xfrm>
            <a:off x="8125988" y="3389085"/>
            <a:ext cx="3092922" cy="2573408"/>
          </a:xfrm>
          <a:prstGeom prst="rect">
            <a:avLst/>
          </a:prstGeom>
        </p:spPr>
      </p:pic>
      <p:pic>
        <p:nvPicPr>
          <p:cNvPr id="1028" name="Picture 4">
            <a:extLst>
              <a:ext uri="{FF2B5EF4-FFF2-40B4-BE49-F238E27FC236}">
                <a16:creationId xmlns:a16="http://schemas.microsoft.com/office/drawing/2014/main" id="{5B35F3C5-A07D-44A0-9C33-C542F9221C22}"/>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066928" y="3429000"/>
            <a:ext cx="2528860" cy="2105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本框 10">
            <a:extLst>
              <a:ext uri="{FF2B5EF4-FFF2-40B4-BE49-F238E27FC236}">
                <a16:creationId xmlns:a16="http://schemas.microsoft.com/office/drawing/2014/main" id="{1C189DE8-B0A8-4482-939E-53E97EC95022}"/>
              </a:ext>
            </a:extLst>
          </p:cNvPr>
          <p:cNvSpPr txBox="1"/>
          <p:nvPr/>
        </p:nvSpPr>
        <p:spPr>
          <a:xfrm>
            <a:off x="7502841" y="2901723"/>
            <a:ext cx="433921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PSI</a:t>
            </a:r>
            <a:r>
              <a:rPr lang="zh-CN" altLang="en-US" dirty="0">
                <a:latin typeface="微软雅黑" panose="020B0503020204020204" pitchFamily="34" charset="-122"/>
                <a:ea typeface="微软雅黑" panose="020B0503020204020204" pitchFamily="34" charset="-122"/>
              </a:rPr>
              <a:t>基于</a:t>
            </a:r>
            <a:r>
              <a:rPr lang="en-US" altLang="zh-CN" dirty="0">
                <a:latin typeface="微软雅黑" panose="020B0503020204020204" pitchFamily="34" charset="-122"/>
                <a:ea typeface="微软雅黑" panose="020B0503020204020204" pitchFamily="34" charset="-122"/>
              </a:rPr>
              <a:t>TPC</a:t>
            </a:r>
            <a:r>
              <a:rPr lang="zh-CN" altLang="en-US" dirty="0">
                <a:latin typeface="微软雅黑" panose="020B0503020204020204" pitchFamily="34" charset="-122"/>
                <a:ea typeface="微软雅黑" panose="020B0503020204020204" pitchFamily="34" charset="-122"/>
              </a:rPr>
              <a:t>缪子径迹测量</a:t>
            </a:r>
            <a:r>
              <a:rPr lang="en-US" altLang="zh-CN" dirty="0">
                <a:latin typeface="微软雅黑" panose="020B0503020204020204" pitchFamily="34" charset="-122"/>
                <a:ea typeface="微软雅黑" panose="020B0503020204020204" pitchFamily="34" charset="-122"/>
              </a:rPr>
              <a:t>MIXE</a:t>
            </a:r>
            <a:r>
              <a:rPr lang="zh-CN" altLang="en-US" dirty="0">
                <a:latin typeface="微软雅黑" panose="020B0503020204020204" pitchFamily="34" charset="-122"/>
                <a:ea typeface="微软雅黑" panose="020B0503020204020204" pitchFamily="34" charset="-122"/>
              </a:rPr>
              <a:t>成像方案</a:t>
            </a:r>
          </a:p>
        </p:txBody>
      </p:sp>
      <p:sp>
        <p:nvSpPr>
          <p:cNvPr id="15" name="文本框 14">
            <a:extLst>
              <a:ext uri="{FF2B5EF4-FFF2-40B4-BE49-F238E27FC236}">
                <a16:creationId xmlns:a16="http://schemas.microsoft.com/office/drawing/2014/main" id="{C83FAF14-B9E6-46A6-BD50-F059265A7349}"/>
              </a:ext>
            </a:extLst>
          </p:cNvPr>
          <p:cNvSpPr txBox="1"/>
          <p:nvPr/>
        </p:nvSpPr>
        <p:spPr>
          <a:xfrm>
            <a:off x="1004589" y="5894909"/>
            <a:ext cx="4339218"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J-PARC</a:t>
            </a:r>
            <a:r>
              <a:rPr lang="zh-CN" altLang="en-US" dirty="0">
                <a:latin typeface="微软雅黑" panose="020B0503020204020204" pitchFamily="34" charset="-122"/>
                <a:ea typeface="微软雅黑" panose="020B0503020204020204" pitchFamily="34" charset="-122"/>
              </a:rPr>
              <a:t>基于小孔成像</a:t>
            </a:r>
            <a:r>
              <a:rPr lang="en-US" altLang="zh-CN" dirty="0">
                <a:latin typeface="微软雅黑" panose="020B0503020204020204" pitchFamily="34" charset="-122"/>
                <a:ea typeface="微软雅黑" panose="020B0503020204020204" pitchFamily="34" charset="-122"/>
              </a:rPr>
              <a:t>MIXE</a:t>
            </a:r>
            <a:r>
              <a:rPr lang="zh-CN" altLang="en-US" dirty="0">
                <a:latin typeface="微软雅黑" panose="020B0503020204020204" pitchFamily="34" charset="-122"/>
                <a:ea typeface="微软雅黑" panose="020B0503020204020204" pitchFamily="34" charset="-122"/>
              </a:rPr>
              <a:t>方案</a:t>
            </a:r>
          </a:p>
        </p:txBody>
      </p:sp>
      <p:sp>
        <p:nvSpPr>
          <p:cNvPr id="16" name="矩形 15">
            <a:extLst>
              <a:ext uri="{FF2B5EF4-FFF2-40B4-BE49-F238E27FC236}">
                <a16:creationId xmlns:a16="http://schemas.microsoft.com/office/drawing/2014/main" id="{66D7B493-B39B-4071-B5B8-FE7BA094EBDD}"/>
              </a:ext>
            </a:extLst>
          </p:cNvPr>
          <p:cNvSpPr/>
          <p:nvPr/>
        </p:nvSpPr>
        <p:spPr>
          <a:xfrm>
            <a:off x="341189" y="963091"/>
            <a:ext cx="8537522" cy="150810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spcBef>
                <a:spcPts val="1200"/>
              </a:spcBef>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负缪动量可调，提供深度信息。</a:t>
            </a: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a:spcBef>
                <a:spcPts val="1200"/>
              </a:spcBef>
              <a:buFont typeface="Wingdings" panose="05000000000000000000" pitchFamily="2" charset="2"/>
              <a:buChar char="u"/>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J-PARC</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：脉冲数，小孔成像，</a:t>
            </a:r>
            <a:r>
              <a:rPr lang="el-GR" altLang="zh-CN" sz="2400" dirty="0">
                <a:latin typeface="微软雅黑" panose="020B0503020204020204" pitchFamily="34" charset="-122"/>
                <a:ea typeface="微软雅黑" panose="020B0503020204020204" pitchFamily="34" charset="-122"/>
                <a:cs typeface="Times New Roman" panose="02020603050405020304" pitchFamily="18" charset="0"/>
              </a:rPr>
              <a:t>μ</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-X</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出射位置测量。</a:t>
            </a: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a:spcBef>
                <a:spcPts val="1200"/>
              </a:spcBef>
              <a:buFont typeface="Wingdings" panose="05000000000000000000" pitchFamily="2" charset="2"/>
              <a:buChar char="u"/>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PSI</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：连续束，标记缪子，缪子入射位置测量。</a:t>
            </a: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162084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90BD45-95F1-4DF6-BF15-EC42C1125EA4}"/>
              </a:ext>
            </a:extLst>
          </p:cNvPr>
          <p:cNvSpPr>
            <a:spLocks noGrp="1"/>
          </p:cNvSpPr>
          <p:nvPr>
            <p:ph type="title"/>
          </p:nvPr>
        </p:nvSpPr>
        <p:spPr/>
        <p:txBody>
          <a:bodyPr/>
          <a:lstStyle/>
          <a:p>
            <a:r>
              <a:rPr lang="zh-CN" altLang="en-US" dirty="0"/>
              <a:t>报告概要</a:t>
            </a:r>
          </a:p>
        </p:txBody>
      </p:sp>
      <p:sp>
        <p:nvSpPr>
          <p:cNvPr id="3" name="内容占位符 9">
            <a:extLst>
              <a:ext uri="{FF2B5EF4-FFF2-40B4-BE49-F238E27FC236}">
                <a16:creationId xmlns:a16="http://schemas.microsoft.com/office/drawing/2014/main" id="{072FF6CF-B0EC-4E0B-B058-03A16A277EE2}"/>
              </a:ext>
            </a:extLst>
          </p:cNvPr>
          <p:cNvSpPr txBox="1">
            <a:spLocks/>
          </p:cNvSpPr>
          <p:nvPr/>
        </p:nvSpPr>
        <p:spPr>
          <a:xfrm>
            <a:off x="246142" y="1132113"/>
            <a:ext cx="9842665" cy="5038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u"/>
            </a:pPr>
            <a:r>
              <a:rPr lang="en-US" altLang="zh-CN" b="1"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3200" b="1" dirty="0">
                <a:latin typeface="微软雅黑" panose="020B0503020204020204" pitchFamily="34" charset="-122"/>
                <a:ea typeface="微软雅黑" panose="020B0503020204020204" pitchFamily="34" charset="-122"/>
                <a:cs typeface="Times New Roman" panose="02020603050405020304" pitchFamily="18" charset="0"/>
              </a:rPr>
              <a:t>MELODY</a:t>
            </a: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介绍</a:t>
            </a:r>
            <a:endParaRPr lang="en-US" altLang="zh-CN" b="1" dirty="0">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buFont typeface="Wingdings" panose="05000000000000000000" pitchFamily="2" charset="2"/>
              <a:buChar char="u"/>
            </a:pP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 缪致</a:t>
            </a:r>
            <a:r>
              <a:rPr lang="en-US" altLang="zh-CN" sz="3200" b="1" dirty="0">
                <a:latin typeface="微软雅黑" panose="020B0503020204020204" pitchFamily="34" charset="-122"/>
                <a:ea typeface="微软雅黑" panose="020B0503020204020204" pitchFamily="34" charset="-122"/>
                <a:cs typeface="Times New Roman" panose="02020603050405020304" pitchFamily="18" charset="0"/>
              </a:rPr>
              <a:t>X</a:t>
            </a: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射线无损元素分析技术</a:t>
            </a:r>
            <a:endParaRPr lang="en-US" altLang="zh-CN" sz="3200" b="1" dirty="0">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buFont typeface="Wingdings" panose="05000000000000000000" pitchFamily="2" charset="2"/>
              <a:buChar char="u"/>
            </a:pPr>
            <a:r>
              <a:rPr lang="en-US" altLang="zh-CN" sz="3200" b="1"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基于</a:t>
            </a:r>
            <a:r>
              <a:rPr lang="en-US" altLang="zh-CN" sz="3200" b="1" dirty="0">
                <a:latin typeface="微软雅黑" panose="020B0503020204020204" pitchFamily="34" charset="-122"/>
                <a:ea typeface="微软雅黑" panose="020B0503020204020204" pitchFamily="34" charset="-122"/>
                <a:cs typeface="Times New Roman" panose="02020603050405020304" pitchFamily="18" charset="0"/>
              </a:rPr>
              <a:t>MELODY</a:t>
            </a: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的</a:t>
            </a:r>
            <a:r>
              <a:rPr lang="en-US" altLang="zh-CN" sz="3200" b="1" dirty="0">
                <a:latin typeface="微软雅黑" panose="020B0503020204020204" pitchFamily="34" charset="-122"/>
                <a:ea typeface="微软雅黑" panose="020B0503020204020204" pitchFamily="34" charset="-122"/>
                <a:cs typeface="Times New Roman" panose="02020603050405020304" pitchFamily="18" charset="0"/>
              </a:rPr>
              <a:t>MIXE</a:t>
            </a: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谱仪研究 </a:t>
            </a:r>
            <a:endParaRPr lang="en-US" altLang="zh-CN" sz="3200" b="1" dirty="0">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buFont typeface="Wingdings" panose="05000000000000000000" pitchFamily="2" charset="2"/>
              <a:buChar char="u"/>
            </a:pPr>
            <a:r>
              <a:rPr lang="zh-CN" altLang="en-US" b="1"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dirty="0">
                <a:latin typeface="微软雅黑" panose="020B0503020204020204" pitchFamily="34" charset="-122"/>
                <a:ea typeface="微软雅黑" panose="020B0503020204020204" pitchFamily="34" charset="-122"/>
                <a:cs typeface="Times New Roman" panose="02020603050405020304" pitchFamily="18" charset="0"/>
              </a:rPr>
              <a:t>总结与展望</a:t>
            </a:r>
            <a:endParaRPr lang="en-US" altLang="zh-CN"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898664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6006C8-331B-4679-B775-2531057806B4}"/>
              </a:ext>
            </a:extLst>
          </p:cNvPr>
          <p:cNvSpPr>
            <a:spLocks noGrp="1"/>
          </p:cNvSpPr>
          <p:nvPr>
            <p:ph type="title"/>
          </p:nvPr>
        </p:nvSpPr>
        <p:spPr/>
        <p:txBody>
          <a:bodyPr/>
          <a:lstStyle/>
          <a:p>
            <a:r>
              <a:rPr lang="zh-CN" altLang="en-US" dirty="0"/>
              <a:t>基于高气压</a:t>
            </a:r>
            <a:r>
              <a:rPr lang="en-US" altLang="zh-CN" dirty="0"/>
              <a:t>TPC+CZT</a:t>
            </a:r>
            <a:r>
              <a:rPr lang="zh-CN" altLang="en-US" dirty="0"/>
              <a:t>的康普顿成像</a:t>
            </a:r>
            <a:r>
              <a:rPr lang="en-US" altLang="zh-CN" dirty="0"/>
              <a:t>MIXE</a:t>
            </a:r>
            <a:r>
              <a:rPr lang="zh-CN" altLang="en-US" dirty="0"/>
              <a:t>技术</a:t>
            </a:r>
          </a:p>
        </p:txBody>
      </p:sp>
      <p:pic>
        <p:nvPicPr>
          <p:cNvPr id="2050" name="Picture 2">
            <a:extLst>
              <a:ext uri="{FF2B5EF4-FFF2-40B4-BE49-F238E27FC236}">
                <a16:creationId xmlns:a16="http://schemas.microsoft.com/office/drawing/2014/main" id="{096A1D4E-530D-48FA-B63F-5D9E4FA67D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918" y="3429000"/>
            <a:ext cx="6071146" cy="236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a:extLst>
              <a:ext uri="{FF2B5EF4-FFF2-40B4-BE49-F238E27FC236}">
                <a16:creationId xmlns:a16="http://schemas.microsoft.com/office/drawing/2014/main" id="{12E34B1A-42C2-4640-A1D4-B3CBDD6169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1364" y="2340141"/>
            <a:ext cx="5378811" cy="3453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a16="http://schemas.microsoft.com/office/drawing/2014/main" id="{6F21153E-0E48-4184-9CC8-6917D6C14D75}"/>
              </a:ext>
            </a:extLst>
          </p:cNvPr>
          <p:cNvSpPr txBox="1"/>
          <p:nvPr/>
        </p:nvSpPr>
        <p:spPr>
          <a:xfrm>
            <a:off x="488950" y="852085"/>
            <a:ext cx="10471817" cy="1964961"/>
          </a:xfrm>
          <a:prstGeom prst="rect">
            <a:avLst/>
          </a:prstGeom>
          <a:noFill/>
        </p:spPr>
        <p:txBody>
          <a:bodyPr wrap="square">
            <a:spAutoFit/>
          </a:bodyPr>
          <a:lstStyle/>
          <a:p>
            <a:pPr marL="285750" indent="-285750" algn="just">
              <a:lnSpc>
                <a:spcPct val="130000"/>
              </a:lnSpc>
              <a:buFont typeface="Wingdings" panose="05000000000000000000" pitchFamily="2" charset="2"/>
              <a:buChar char="u"/>
            </a:pPr>
            <a:r>
              <a:rPr lang="el-GR" altLang="zh-CN" sz="2400" dirty="0">
                <a:latin typeface="微软雅黑" panose="020B0503020204020204" pitchFamily="34" charset="-122"/>
                <a:ea typeface="微软雅黑" panose="020B0503020204020204" pitchFamily="34" charset="-122"/>
                <a:cs typeface="Times New Roman" panose="02020603050405020304" pitchFamily="18" charset="0"/>
              </a:rPr>
              <a:t>μ</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-X </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射线能量百</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keV-MeV</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，较大的康普顿散射截面。</a:t>
            </a: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30000"/>
              </a:lnSpc>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康普顿成像电子准直，无需机械准直，高效率。</a:t>
            </a: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30000"/>
              </a:lnSpc>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电子径迹辅助成像，高精度。</a:t>
            </a: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30000"/>
              </a:lnSpc>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正在开展模拟研究验证。</a:t>
            </a: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id="{EA3D48B1-67A8-445B-9526-6FE551B09B7A}"/>
              </a:ext>
            </a:extLst>
          </p:cNvPr>
          <p:cNvSpPr txBox="1"/>
          <p:nvPr/>
        </p:nvSpPr>
        <p:spPr>
          <a:xfrm>
            <a:off x="6991160" y="5793205"/>
            <a:ext cx="4339218"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不同能量</a:t>
            </a:r>
            <a:r>
              <a:rPr lang="el-GR" altLang="zh-CN" sz="1800" dirty="0">
                <a:latin typeface="微软雅黑" panose="020B0503020204020204" pitchFamily="34" charset="-122"/>
                <a:ea typeface="微软雅黑" panose="020B0503020204020204" pitchFamily="34" charset="-122"/>
                <a:cs typeface="Times New Roman" panose="02020603050405020304" pitchFamily="18" charset="0"/>
              </a:rPr>
              <a:t>μ</a:t>
            </a:r>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-X </a:t>
            </a:r>
            <a:r>
              <a:rPr lang="zh-CN" altLang="en-US" sz="1800" dirty="0">
                <a:latin typeface="微软雅黑" panose="020B0503020204020204" pitchFamily="34" charset="-122"/>
                <a:ea typeface="微软雅黑" panose="020B0503020204020204" pitchFamily="34" charset="-122"/>
                <a:cs typeface="Times New Roman" panose="02020603050405020304" pitchFamily="18" charset="0"/>
              </a:rPr>
              <a:t>射线反应截面</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29272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DD8276-A0E1-4D0E-987C-81EC3027E739}"/>
              </a:ext>
            </a:extLst>
          </p:cNvPr>
          <p:cNvSpPr>
            <a:spLocks noGrp="1"/>
          </p:cNvSpPr>
          <p:nvPr>
            <p:ph type="title"/>
          </p:nvPr>
        </p:nvSpPr>
        <p:spPr/>
        <p:txBody>
          <a:bodyPr/>
          <a:lstStyle/>
          <a:p>
            <a:r>
              <a:rPr lang="zh-CN" altLang="en-US" dirty="0"/>
              <a:t>总结展望</a:t>
            </a:r>
          </a:p>
        </p:txBody>
      </p:sp>
      <p:sp>
        <p:nvSpPr>
          <p:cNvPr id="11" name="文本框 10">
            <a:extLst>
              <a:ext uri="{FF2B5EF4-FFF2-40B4-BE49-F238E27FC236}">
                <a16:creationId xmlns:a16="http://schemas.microsoft.com/office/drawing/2014/main" id="{9191BF96-BE55-44AB-9E42-DBCB484F8335}"/>
              </a:ext>
            </a:extLst>
          </p:cNvPr>
          <p:cNvSpPr txBox="1"/>
          <p:nvPr/>
        </p:nvSpPr>
        <p:spPr>
          <a:xfrm>
            <a:off x="416342" y="1385290"/>
            <a:ext cx="11359315" cy="3713837"/>
          </a:xfrm>
          <a:prstGeom prst="rect">
            <a:avLst/>
          </a:prstGeom>
          <a:noFill/>
        </p:spPr>
        <p:txBody>
          <a:bodyPr wrap="square">
            <a:spAutoFit/>
          </a:bodyPr>
          <a:lstStyle/>
          <a:p>
            <a:pPr marL="285750" indent="-285750">
              <a:spcBef>
                <a:spcPts val="300"/>
              </a:spcBef>
              <a:spcAft>
                <a:spcPts val="1000"/>
              </a:spcAft>
              <a:buFont typeface="Wingdings" panose="05000000000000000000" pitchFamily="2" charset="2"/>
              <a:buChar char="u"/>
            </a:pPr>
            <a:r>
              <a:rPr lang="en-US" altLang="zh-CN" sz="2400" dirty="0">
                <a:latin typeface="微软雅黑" panose="020B0503020204020204" pitchFamily="34" charset="-122"/>
                <a:ea typeface="微软雅黑" panose="020B0503020204020204" pitchFamily="34" charset="-122"/>
              </a:rPr>
              <a:t>MELODY</a:t>
            </a:r>
            <a:r>
              <a:rPr lang="zh-CN" altLang="en-US" sz="2400" dirty="0">
                <a:latin typeface="微软雅黑" panose="020B0503020204020204" pitchFamily="34" charset="-122"/>
                <a:ea typeface="微软雅黑" panose="020B0503020204020204" pitchFamily="34" charset="-122"/>
              </a:rPr>
              <a:t>将于</a:t>
            </a:r>
            <a:r>
              <a:rPr lang="en-US" altLang="zh-CN" sz="2400" dirty="0">
                <a:latin typeface="微软雅黑" panose="020B0503020204020204" pitchFamily="34" charset="-122"/>
                <a:ea typeface="微软雅黑" panose="020B0503020204020204" pitchFamily="34" charset="-122"/>
              </a:rPr>
              <a:t>2028</a:t>
            </a:r>
            <a:r>
              <a:rPr lang="zh-CN" altLang="en-US" sz="2400" dirty="0">
                <a:latin typeface="微软雅黑" panose="020B0503020204020204" pitchFamily="34" charset="-122"/>
                <a:ea typeface="微软雅黑" panose="020B0503020204020204" pitchFamily="34" charset="-122"/>
              </a:rPr>
              <a:t>年试运行，</a:t>
            </a:r>
            <a:r>
              <a:rPr lang="en-US" altLang="zh-CN" sz="2400" dirty="0">
                <a:latin typeface="微软雅黑" panose="020B0503020204020204" pitchFamily="34" charset="-122"/>
                <a:ea typeface="微软雅黑" panose="020B0503020204020204" pitchFamily="34" charset="-122"/>
              </a:rPr>
              <a:t>2029</a:t>
            </a:r>
            <a:r>
              <a:rPr lang="zh-CN" altLang="en-US" sz="2400" dirty="0">
                <a:latin typeface="微软雅黑" panose="020B0503020204020204" pitchFamily="34" charset="-122"/>
                <a:ea typeface="微软雅黑" panose="020B0503020204020204" pitchFamily="34" charset="-122"/>
              </a:rPr>
              <a:t>年正式开放运行。</a:t>
            </a:r>
            <a:r>
              <a:rPr lang="en-US" altLang="zh-CN" sz="2400" dirty="0">
                <a:latin typeface="微软雅黑" panose="020B0503020204020204" pitchFamily="34" charset="-122"/>
                <a:ea typeface="微软雅黑" panose="020B0503020204020204" pitchFamily="34" charset="-122"/>
              </a:rPr>
              <a:t>MELODY</a:t>
            </a:r>
            <a:r>
              <a:rPr lang="zh-CN" altLang="en-US" sz="2400" dirty="0">
                <a:latin typeface="微软雅黑" panose="020B0503020204020204" pitchFamily="34" charset="-122"/>
                <a:ea typeface="微软雅黑" panose="020B0503020204020204" pitchFamily="34" charset="-122"/>
              </a:rPr>
              <a:t>布局了一条专用于</a:t>
            </a:r>
            <a:r>
              <a:rPr lang="en-US" altLang="zh-CN" sz="2400" dirty="0">
                <a:latin typeface="微软雅黑" panose="020B0503020204020204" pitchFamily="34" charset="-122"/>
                <a:ea typeface="微软雅黑" panose="020B0503020204020204" pitchFamily="34" charset="-122"/>
              </a:rPr>
              <a:t>MIXE</a:t>
            </a:r>
            <a:r>
              <a:rPr lang="zh-CN" altLang="en-US" sz="2400" dirty="0">
                <a:latin typeface="微软雅黑" panose="020B0503020204020204" pitchFamily="34" charset="-122"/>
                <a:ea typeface="微软雅黑" panose="020B0503020204020204" pitchFamily="34" charset="-122"/>
              </a:rPr>
              <a:t>技术应用的负缪束线。</a:t>
            </a:r>
            <a:endParaRPr lang="en-US" altLang="zh-CN" sz="2400" dirty="0">
              <a:latin typeface="微软雅黑" panose="020B0503020204020204" pitchFamily="34" charset="-122"/>
              <a:ea typeface="微软雅黑" panose="020B0503020204020204" pitchFamily="34" charset="-122"/>
            </a:endParaRPr>
          </a:p>
          <a:p>
            <a:pPr marL="285750" indent="-285750">
              <a:spcBef>
                <a:spcPts val="300"/>
              </a:spcBef>
              <a:spcAft>
                <a:spcPts val="1000"/>
              </a:spcAft>
              <a:buFont typeface="Wingdings" panose="05000000000000000000" pitchFamily="2" charset="2"/>
              <a:buChar char="u"/>
            </a:pPr>
            <a:r>
              <a:rPr lang="en-US" altLang="zh-CN" sz="2400" dirty="0">
                <a:latin typeface="微软雅黑" panose="020B0503020204020204" pitchFamily="34" charset="-122"/>
                <a:ea typeface="微软雅黑" panose="020B0503020204020204" pitchFamily="34" charset="-122"/>
              </a:rPr>
              <a:t>MIXE</a:t>
            </a:r>
            <a:r>
              <a:rPr lang="zh-CN" altLang="en-US" sz="2400" dirty="0">
                <a:latin typeface="微软雅黑" panose="020B0503020204020204" pitchFamily="34" charset="-122"/>
                <a:ea typeface="微软雅黑" panose="020B0503020204020204" pitchFamily="34" charset="-122"/>
              </a:rPr>
              <a:t>技术是一种先进的无损元素分析技术，</a:t>
            </a:r>
            <a:r>
              <a:rPr lang="zh-CN" altLang="en-US" sz="2400" b="0" i="0" dirty="0">
                <a:solidFill>
                  <a:srgbClr val="000000"/>
                </a:solidFill>
                <a:effectLst/>
                <a:latin typeface="微软雅黑" panose="020B0503020204020204" pitchFamily="34" charset="-122"/>
                <a:ea typeface="微软雅黑" panose="020B0503020204020204" pitchFamily="34" charset="-122"/>
              </a:rPr>
              <a:t>兼具穿透力强、轻元素灵敏度高及三维成像的优势。</a:t>
            </a:r>
            <a:r>
              <a:rPr lang="en-US" altLang="zh-CN" sz="2400" dirty="0">
                <a:solidFill>
                  <a:srgbClr val="000000"/>
                </a:solidFill>
                <a:latin typeface="微软雅黑" panose="020B0503020204020204" pitchFamily="34" charset="-122"/>
                <a:ea typeface="微软雅黑" panose="020B0503020204020204" pitchFamily="34" charset="-122"/>
              </a:rPr>
              <a:t>MIXE</a:t>
            </a:r>
            <a:r>
              <a:rPr lang="zh-CN" altLang="en-US" sz="2400" dirty="0">
                <a:solidFill>
                  <a:srgbClr val="000000"/>
                </a:solidFill>
                <a:latin typeface="微软雅黑" panose="020B0503020204020204" pitchFamily="34" charset="-122"/>
                <a:ea typeface="微软雅黑" panose="020B0503020204020204" pitchFamily="34" charset="-122"/>
              </a:rPr>
              <a:t>技术</a:t>
            </a:r>
            <a:r>
              <a:rPr lang="zh-CN" altLang="en-US" sz="2400" dirty="0">
                <a:latin typeface="微软雅黑" panose="020B0503020204020204" pitchFamily="34" charset="-122"/>
                <a:ea typeface="微软雅黑" panose="020B0503020204020204" pitchFamily="34" charset="-122"/>
              </a:rPr>
              <a:t>近十年来发展迅速，目前国内具有</a:t>
            </a:r>
            <a:r>
              <a:rPr lang="zh-CN" altLang="en-US" sz="2400" b="1" dirty="0">
                <a:solidFill>
                  <a:srgbClr val="FF0000"/>
                </a:solidFill>
                <a:latin typeface="微软雅黑" panose="020B0503020204020204" pitchFamily="34" charset="-122"/>
                <a:ea typeface="微软雅黑" panose="020B0503020204020204" pitchFamily="34" charset="-122"/>
              </a:rPr>
              <a:t>迫切的应用需求</a:t>
            </a:r>
            <a:r>
              <a:rPr lang="zh-CN" altLang="en-US" sz="2400" dirty="0">
                <a:latin typeface="微软雅黑" panose="020B0503020204020204" pitchFamily="34" charset="-122"/>
                <a:ea typeface="微软雅黑" panose="020B0503020204020204" pitchFamily="34" charset="-122"/>
              </a:rPr>
              <a:t>。</a:t>
            </a:r>
            <a:endParaRPr lang="en-US" altLang="zh-CN" sz="2400" dirty="0">
              <a:latin typeface="微软雅黑" panose="020B0503020204020204" pitchFamily="34" charset="-122"/>
              <a:ea typeface="微软雅黑" panose="020B0503020204020204" pitchFamily="34" charset="-122"/>
            </a:endParaRPr>
          </a:p>
          <a:p>
            <a:pPr marL="285750" indent="-285750">
              <a:spcBef>
                <a:spcPts val="300"/>
              </a:spcBef>
              <a:spcAft>
                <a:spcPts val="1000"/>
              </a:spcAft>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基于</a:t>
            </a:r>
            <a:r>
              <a:rPr lang="en-US" altLang="zh-CN" sz="2400" dirty="0">
                <a:latin typeface="微软雅黑" panose="020B0503020204020204" pitchFamily="34" charset="-122"/>
                <a:ea typeface="微软雅黑" panose="020B0503020204020204" pitchFamily="34" charset="-122"/>
              </a:rPr>
              <a:t>MELODY</a:t>
            </a:r>
            <a:r>
              <a:rPr lang="zh-CN" altLang="en-US" sz="2400" dirty="0">
                <a:latin typeface="微软雅黑" panose="020B0503020204020204" pitchFamily="34" charset="-122"/>
                <a:ea typeface="微软雅黑" panose="020B0503020204020204" pitchFamily="34" charset="-122"/>
              </a:rPr>
              <a:t>的负缪谱仪获批中科院仪器项目资助，将是国内首台</a:t>
            </a:r>
            <a:r>
              <a:rPr lang="en-US" altLang="zh-CN" sz="2400" dirty="0">
                <a:latin typeface="微软雅黑" panose="020B0503020204020204" pitchFamily="34" charset="-122"/>
                <a:ea typeface="微软雅黑" panose="020B0503020204020204" pitchFamily="34" charset="-122"/>
              </a:rPr>
              <a:t>MIXE</a:t>
            </a:r>
            <a:r>
              <a:rPr lang="zh-CN" altLang="en-US" sz="2400" dirty="0">
                <a:latin typeface="微软雅黑" panose="020B0503020204020204" pitchFamily="34" charset="-122"/>
                <a:ea typeface="微软雅黑" panose="020B0503020204020204" pitchFamily="34" charset="-122"/>
              </a:rPr>
              <a:t>谱仪，将在</a:t>
            </a:r>
            <a:r>
              <a:rPr lang="zh-CN" altLang="en-US" sz="2400" b="1" dirty="0">
                <a:solidFill>
                  <a:srgbClr val="FF0000"/>
                </a:solidFill>
                <a:latin typeface="微软雅黑" panose="020B0503020204020204" pitchFamily="34" charset="-122"/>
                <a:ea typeface="微软雅黑" panose="020B0503020204020204" pitchFamily="34" charset="-122"/>
              </a:rPr>
              <a:t>三年内完成谱仪研制</a:t>
            </a:r>
            <a:r>
              <a:rPr lang="zh-CN" altLang="en-US" sz="2400" dirty="0">
                <a:latin typeface="微软雅黑" panose="020B0503020204020204" pitchFamily="34" charset="-122"/>
                <a:ea typeface="微软雅黑" panose="020B0503020204020204" pitchFamily="34" charset="-122"/>
              </a:rPr>
              <a:t>。</a:t>
            </a:r>
            <a:endParaRPr lang="en-US" altLang="zh-CN" sz="2400" dirty="0">
              <a:latin typeface="微软雅黑" panose="020B0503020204020204" pitchFamily="34" charset="-122"/>
              <a:ea typeface="微软雅黑" panose="020B0503020204020204" pitchFamily="34" charset="-122"/>
            </a:endParaRPr>
          </a:p>
          <a:p>
            <a:pPr marL="285750" indent="-285750">
              <a:spcBef>
                <a:spcPts val="300"/>
              </a:spcBef>
              <a:spcAft>
                <a:spcPts val="1000"/>
              </a:spcAft>
              <a:buFont typeface="Wingdings" panose="05000000000000000000" pitchFamily="2" charset="2"/>
              <a:buChar char="u"/>
            </a:pPr>
            <a:r>
              <a:rPr lang="zh-CN" altLang="en-US" sz="2400" dirty="0">
                <a:solidFill>
                  <a:srgbClr val="000000"/>
                </a:solidFill>
                <a:latin typeface="微软雅黑" panose="020B0503020204020204" pitchFamily="34" charset="-122"/>
                <a:ea typeface="微软雅黑" panose="020B0503020204020204" pitchFamily="34" charset="-122"/>
              </a:rPr>
              <a:t>目前正在开展</a:t>
            </a:r>
            <a:r>
              <a:rPr lang="en-US" altLang="zh-CN" sz="2400" dirty="0">
                <a:solidFill>
                  <a:srgbClr val="000000"/>
                </a:solidFill>
                <a:latin typeface="微软雅黑" panose="020B0503020204020204" pitchFamily="34" charset="-122"/>
                <a:ea typeface="微软雅黑" panose="020B0503020204020204" pitchFamily="34" charset="-122"/>
              </a:rPr>
              <a:t>CZT</a:t>
            </a:r>
            <a:r>
              <a:rPr lang="zh-CN" altLang="en-US" sz="2400" dirty="0">
                <a:solidFill>
                  <a:srgbClr val="000000"/>
                </a:solidFill>
                <a:latin typeface="微软雅黑" panose="020B0503020204020204" pitchFamily="34" charset="-122"/>
                <a:ea typeface="微软雅黑" panose="020B0503020204020204" pitchFamily="34" charset="-122"/>
              </a:rPr>
              <a:t>探测器系统样机的研制，能量分辨率能够优于</a:t>
            </a:r>
            <a:r>
              <a:rPr lang="en-US" altLang="zh-CN" sz="2400" dirty="0">
                <a:solidFill>
                  <a:srgbClr val="000000"/>
                </a:solidFill>
                <a:latin typeface="微软雅黑" panose="020B0503020204020204" pitchFamily="34" charset="-122"/>
                <a:ea typeface="微软雅黑" panose="020B0503020204020204" pitchFamily="34" charset="-122"/>
              </a:rPr>
              <a:t>1.5%@662keV</a:t>
            </a:r>
            <a:r>
              <a:rPr lang="zh-CN" altLang="en-US" sz="2400" dirty="0">
                <a:solidFill>
                  <a:srgbClr val="000000"/>
                </a:solidFill>
                <a:latin typeface="微软雅黑" panose="020B0503020204020204" pitchFamily="34" charset="-122"/>
                <a:ea typeface="微软雅黑" panose="020B0503020204020204" pitchFamily="34" charset="-122"/>
              </a:rPr>
              <a:t>。</a:t>
            </a:r>
            <a:endParaRPr lang="en-US" altLang="zh-CN" sz="2400" dirty="0">
              <a:solidFill>
                <a:srgbClr val="000000"/>
              </a:solidFill>
              <a:latin typeface="微软雅黑" panose="020B0503020204020204" pitchFamily="34" charset="-122"/>
              <a:ea typeface="微软雅黑" panose="020B0503020204020204" pitchFamily="34" charset="-122"/>
            </a:endParaRPr>
          </a:p>
          <a:p>
            <a:pPr marL="285750" indent="-285750">
              <a:spcBef>
                <a:spcPts val="300"/>
              </a:spcBef>
              <a:spcAft>
                <a:spcPts val="1000"/>
              </a:spcAft>
              <a:buFont typeface="Wingdings" panose="05000000000000000000" pitchFamily="2" charset="2"/>
              <a:buChar char="u"/>
            </a:pPr>
            <a:r>
              <a:rPr lang="zh-CN" altLang="en-US" sz="2400" dirty="0">
                <a:solidFill>
                  <a:srgbClr val="000000"/>
                </a:solidFill>
                <a:effectLst/>
                <a:latin typeface="微软雅黑" panose="020B0503020204020204" pitchFamily="34" charset="-122"/>
                <a:ea typeface="微软雅黑" panose="020B0503020204020204" pitchFamily="34" charset="-122"/>
              </a:rPr>
              <a:t>基于</a:t>
            </a:r>
            <a:r>
              <a:rPr lang="zh-CN" altLang="en-US" sz="2400" dirty="0">
                <a:latin typeface="微软雅黑" panose="020B0503020204020204" pitchFamily="34" charset="-122"/>
                <a:ea typeface="微软雅黑" panose="020B0503020204020204" pitchFamily="34" charset="-122"/>
              </a:rPr>
              <a:t>高气压</a:t>
            </a:r>
            <a:r>
              <a:rPr lang="en-US" altLang="zh-CN" sz="2400" dirty="0">
                <a:latin typeface="微软雅黑" panose="020B0503020204020204" pitchFamily="34" charset="-122"/>
                <a:ea typeface="微软雅黑" panose="020B0503020204020204" pitchFamily="34" charset="-122"/>
              </a:rPr>
              <a:t>TPC+CZT</a:t>
            </a:r>
            <a:r>
              <a:rPr lang="zh-CN" altLang="en-US" sz="2400" dirty="0">
                <a:latin typeface="微软雅黑" panose="020B0503020204020204" pitchFamily="34" charset="-122"/>
                <a:ea typeface="微软雅黑" panose="020B0503020204020204" pitchFamily="34" charset="-122"/>
              </a:rPr>
              <a:t>的康普顿成像</a:t>
            </a:r>
            <a:r>
              <a:rPr lang="en-US" altLang="zh-CN" sz="2400" dirty="0">
                <a:latin typeface="微软雅黑" panose="020B0503020204020204" pitchFamily="34" charset="-122"/>
                <a:ea typeface="微软雅黑" panose="020B0503020204020204" pitchFamily="34" charset="-122"/>
              </a:rPr>
              <a:t>MIXE</a:t>
            </a:r>
            <a:r>
              <a:rPr lang="zh-CN" altLang="en-US" sz="2400" dirty="0">
                <a:latin typeface="微软雅黑" panose="020B0503020204020204" pitchFamily="34" charset="-122"/>
                <a:ea typeface="微软雅黑" panose="020B0503020204020204" pitchFamily="34" charset="-122"/>
              </a:rPr>
              <a:t>技术有望实现高效率、高精度成像。</a:t>
            </a:r>
            <a:endParaRPr lang="zh-CN" altLang="en-US" sz="2400" dirty="0">
              <a:effectLst/>
              <a:latin typeface="微软雅黑" panose="020B0503020204020204" pitchFamily="34" charset="-122"/>
              <a:ea typeface="微软雅黑" panose="020B0503020204020204" pitchFamily="34" charset="-122"/>
            </a:endParaRPr>
          </a:p>
        </p:txBody>
      </p:sp>
      <p:sp>
        <p:nvSpPr>
          <p:cNvPr id="8" name="Rectangle 2">
            <a:extLst>
              <a:ext uri="{FF2B5EF4-FFF2-40B4-BE49-F238E27FC236}">
                <a16:creationId xmlns:a16="http://schemas.microsoft.com/office/drawing/2014/main" id="{A06E7F01-D79D-49EA-90E1-DA3331D897D1}"/>
              </a:ext>
            </a:extLst>
          </p:cNvPr>
          <p:cNvSpPr>
            <a:spLocks noChangeArrowheads="1"/>
          </p:cNvSpPr>
          <p:nvPr/>
        </p:nvSpPr>
        <p:spPr bwMode="auto">
          <a:xfrm>
            <a:off x="3435016" y="5099127"/>
            <a:ext cx="573906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zh-CN" altLang="zh-CN" sz="1800" b="0" i="0" u="none" strike="noStrike" cap="none" normalizeH="0" baseline="0">
                <a:ln>
                  <a:noFill/>
                </a:ln>
                <a:solidFill>
                  <a:schemeClr val="tx1"/>
                </a:solidFill>
                <a:effectLst/>
                <a:latin typeface="Arial" panose="020B0604020202020204" pitchFamily="34" charset="0"/>
              </a:rPr>
            </a:br>
            <a:endParaRPr kumimoji="0" lang="zh-CN" altLang="zh-CN"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44995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80EB37C-5432-4278-8A88-1726C72D295A}"/>
              </a:ext>
            </a:extLst>
          </p:cNvPr>
          <p:cNvPicPr>
            <a:picLocks noChangeAspect="1"/>
          </p:cNvPicPr>
          <p:nvPr/>
        </p:nvPicPr>
        <p:blipFill>
          <a:blip r:embed="rId2"/>
          <a:stretch>
            <a:fillRect/>
          </a:stretch>
        </p:blipFill>
        <p:spPr>
          <a:xfrm>
            <a:off x="1186862" y="1062200"/>
            <a:ext cx="4333540" cy="3250155"/>
          </a:xfrm>
          <a:prstGeom prst="rect">
            <a:avLst/>
          </a:prstGeom>
        </p:spPr>
      </p:pic>
      <p:grpSp>
        <p:nvGrpSpPr>
          <p:cNvPr id="4" name="组合 3">
            <a:extLst>
              <a:ext uri="{FF2B5EF4-FFF2-40B4-BE49-F238E27FC236}">
                <a16:creationId xmlns:a16="http://schemas.microsoft.com/office/drawing/2014/main" id="{C04E9BA4-CC62-4836-9DFA-77F7DE8356A0}"/>
              </a:ext>
            </a:extLst>
          </p:cNvPr>
          <p:cNvGrpSpPr/>
          <p:nvPr/>
        </p:nvGrpSpPr>
        <p:grpSpPr>
          <a:xfrm>
            <a:off x="6096000" y="1062199"/>
            <a:ext cx="5100290" cy="3250155"/>
            <a:chOff x="8232263" y="3711790"/>
            <a:chExt cx="3185240" cy="2029791"/>
          </a:xfrm>
        </p:grpSpPr>
        <p:pic>
          <p:nvPicPr>
            <p:cNvPr id="5" name="图片 4">
              <a:extLst>
                <a:ext uri="{FF2B5EF4-FFF2-40B4-BE49-F238E27FC236}">
                  <a16:creationId xmlns:a16="http://schemas.microsoft.com/office/drawing/2014/main" id="{5AB12D8F-10C1-4D91-8401-576DB5BD93D2}"/>
                </a:ext>
              </a:extLst>
            </p:cNvPr>
            <p:cNvPicPr>
              <a:picLocks noChangeAspect="1"/>
            </p:cNvPicPr>
            <p:nvPr/>
          </p:nvPicPr>
          <p:blipFill rotWithShape="1">
            <a:blip r:embed="rId3">
              <a:extLst>
                <a:ext uri="{28A0092B-C50C-407E-A947-70E740481C1C}">
                  <a14:useLocalDpi xmlns:a14="http://schemas.microsoft.com/office/drawing/2010/main" val="0"/>
                </a:ext>
              </a:extLst>
            </a:blip>
            <a:srcRect b="15034"/>
            <a:stretch/>
          </p:blipFill>
          <p:spPr>
            <a:xfrm>
              <a:off x="8232263" y="3711790"/>
              <a:ext cx="3185240" cy="2029791"/>
            </a:xfrm>
            <a:prstGeom prst="rect">
              <a:avLst/>
            </a:prstGeom>
          </p:spPr>
        </p:pic>
        <p:sp>
          <p:nvSpPr>
            <p:cNvPr id="6" name="文本框 5">
              <a:extLst>
                <a:ext uri="{FF2B5EF4-FFF2-40B4-BE49-F238E27FC236}">
                  <a16:creationId xmlns:a16="http://schemas.microsoft.com/office/drawing/2014/main" id="{5317FF97-559F-4452-96D5-73F56B24CC6B}"/>
                </a:ext>
              </a:extLst>
            </p:cNvPr>
            <p:cNvSpPr txBox="1"/>
            <p:nvPr/>
          </p:nvSpPr>
          <p:spPr>
            <a:xfrm>
              <a:off x="8232263" y="3711790"/>
              <a:ext cx="3165816" cy="181033"/>
            </a:xfrm>
            <a:prstGeom prst="rect">
              <a:avLst/>
            </a:prstGeom>
            <a:noFill/>
          </p:spPr>
          <p:txBody>
            <a:bodyPr wrap="square">
              <a:spAutoFit/>
            </a:bodyPr>
            <a:lstStyle/>
            <a:p>
              <a:pPr algn="ctr"/>
              <a:r>
                <a:rPr lang="en-US" altLang="zh-CN" sz="1600" b="1" i="0" dirty="0">
                  <a:effectLst/>
                  <a:highlight>
                    <a:srgbClr val="FFFF00"/>
                  </a:highlight>
                  <a:latin typeface="微软雅黑" panose="020B0503020204020204" pitchFamily="34" charset="-122"/>
                  <a:ea typeface="微软雅黑" panose="020B0503020204020204" pitchFamily="34" charset="-122"/>
                </a:rPr>
                <a:t>2025</a:t>
              </a:r>
              <a:r>
                <a:rPr lang="zh-CN" altLang="en-US" sz="1600" b="1" i="0" dirty="0">
                  <a:effectLst/>
                  <a:highlight>
                    <a:srgbClr val="FFFF00"/>
                  </a:highlight>
                  <a:latin typeface="微软雅黑" panose="020B0503020204020204" pitchFamily="34" charset="-122"/>
                  <a:ea typeface="微软雅黑" panose="020B0503020204020204" pitchFamily="34" charset="-122"/>
                </a:rPr>
                <a:t>年</a:t>
              </a:r>
              <a:r>
                <a:rPr lang="en-US" altLang="zh-CN" sz="1600" b="1" i="0" dirty="0">
                  <a:effectLst/>
                  <a:highlight>
                    <a:srgbClr val="FFFF00"/>
                  </a:highlight>
                  <a:latin typeface="微软雅黑" panose="020B0503020204020204" pitchFamily="34" charset="-122"/>
                  <a:ea typeface="微软雅黑" panose="020B0503020204020204" pitchFamily="34" charset="-122"/>
                </a:rPr>
                <a:t>3</a:t>
              </a:r>
              <a:r>
                <a:rPr lang="zh-CN" altLang="en-US" sz="1600" b="1" i="0" dirty="0">
                  <a:effectLst/>
                  <a:highlight>
                    <a:srgbClr val="FFFF00"/>
                  </a:highlight>
                  <a:latin typeface="微软雅黑" panose="020B0503020204020204" pitchFamily="34" charset="-122"/>
                  <a:ea typeface="微软雅黑" panose="020B0503020204020204" pitchFamily="34" charset="-122"/>
                </a:rPr>
                <a:t>月</a:t>
              </a:r>
              <a:r>
                <a:rPr lang="en-US" altLang="zh-CN" sz="1600" b="1" i="0" dirty="0">
                  <a:effectLst/>
                  <a:highlight>
                    <a:srgbClr val="FFFF00"/>
                  </a:highlight>
                  <a:latin typeface="微软雅黑" panose="020B0503020204020204" pitchFamily="34" charset="-122"/>
                  <a:ea typeface="微软雅黑" panose="020B0503020204020204" pitchFamily="34" charset="-122"/>
                </a:rPr>
                <a:t>17</a:t>
              </a:r>
              <a:r>
                <a:rPr lang="zh-CN" altLang="en-US" sz="1600" b="1" i="0" dirty="0">
                  <a:effectLst/>
                  <a:highlight>
                    <a:srgbClr val="FFFF00"/>
                  </a:highlight>
                  <a:latin typeface="微软雅黑" panose="020B0503020204020204" pitchFamily="34" charset="-122"/>
                  <a:ea typeface="微软雅黑" panose="020B0503020204020204" pitchFamily="34" charset="-122"/>
                </a:rPr>
                <a:t>日</a:t>
              </a:r>
              <a:r>
                <a:rPr lang="zh-CN" altLang="en-US" sz="1600" b="1" dirty="0">
                  <a:highlight>
                    <a:srgbClr val="FFFF00"/>
                  </a:highlight>
                  <a:latin typeface="微软雅黑" panose="020B0503020204020204" pitchFamily="34" charset="-122"/>
                  <a:ea typeface="微软雅黑" panose="020B0503020204020204" pitchFamily="34" charset="-122"/>
                </a:rPr>
                <a:t>，高能质子实验厅施工现场图</a:t>
              </a:r>
            </a:p>
          </p:txBody>
        </p:sp>
      </p:grpSp>
      <p:sp>
        <p:nvSpPr>
          <p:cNvPr id="7" name="文本框 6">
            <a:extLst>
              <a:ext uri="{FF2B5EF4-FFF2-40B4-BE49-F238E27FC236}">
                <a16:creationId xmlns:a16="http://schemas.microsoft.com/office/drawing/2014/main" id="{910CDC07-844C-412D-950D-0EBD1671D428}"/>
              </a:ext>
            </a:extLst>
          </p:cNvPr>
          <p:cNvSpPr txBox="1"/>
          <p:nvPr/>
        </p:nvSpPr>
        <p:spPr>
          <a:xfrm>
            <a:off x="674920" y="5258499"/>
            <a:ext cx="10842160" cy="707886"/>
          </a:xfrm>
          <a:prstGeom prst="rect">
            <a:avLst/>
          </a:prstGeom>
          <a:noFill/>
        </p:spPr>
        <p:txBody>
          <a:bodyPr wrap="square">
            <a:spAutoFit/>
          </a:bodyPr>
          <a:lstStyle/>
          <a:p>
            <a:pPr algn="ctr"/>
            <a:r>
              <a:rPr lang="zh-CN" altLang="en-US" sz="4000" b="1" dirty="0">
                <a:solidFill>
                  <a:srgbClr val="0000FF"/>
                </a:solidFill>
                <a:latin typeface="微软雅黑" panose="020B0503020204020204" pitchFamily="34" charset="-122"/>
                <a:ea typeface="微软雅黑" panose="020B0503020204020204" pitchFamily="34" charset="-122"/>
              </a:rPr>
              <a:t>请各位老师、专家批评指正！</a:t>
            </a:r>
          </a:p>
        </p:txBody>
      </p:sp>
    </p:spTree>
    <p:extLst>
      <p:ext uri="{BB962C8B-B14F-4D97-AF65-F5344CB8AC3E}">
        <p14:creationId xmlns:p14="http://schemas.microsoft.com/office/powerpoint/2010/main" val="2902803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480314-14AF-4B8B-A337-2583A4E229E0}"/>
              </a:ext>
            </a:extLst>
          </p:cNvPr>
          <p:cNvSpPr>
            <a:spLocks noGrp="1"/>
          </p:cNvSpPr>
          <p:nvPr>
            <p:ph type="title"/>
          </p:nvPr>
        </p:nvSpPr>
        <p:spPr/>
        <p:txBody>
          <a:bodyPr/>
          <a:lstStyle/>
          <a:p>
            <a:r>
              <a:rPr lang="en-CN" altLang="zh-CN" dirty="0"/>
              <a:t>中国散裂中子源</a:t>
            </a:r>
          </a:p>
        </p:txBody>
      </p:sp>
      <p:sp>
        <p:nvSpPr>
          <p:cNvPr id="3" name="Title 2">
            <a:extLst>
              <a:ext uri="{FF2B5EF4-FFF2-40B4-BE49-F238E27FC236}">
                <a16:creationId xmlns:a16="http://schemas.microsoft.com/office/drawing/2014/main" id="{2FB44216-C9AD-45A4-9C75-926286773E55}"/>
              </a:ext>
            </a:extLst>
          </p:cNvPr>
          <p:cNvSpPr txBox="1">
            <a:spLocks/>
          </p:cNvSpPr>
          <p:nvPr/>
        </p:nvSpPr>
        <p:spPr>
          <a:xfrm>
            <a:off x="216000" y="0"/>
            <a:ext cx="10515600"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chemeClr val="tx1"/>
                </a:solidFill>
                <a:latin typeface="微软雅黑" panose="020B0503020204020204" pitchFamily="34" charset="-122"/>
                <a:ea typeface="微软雅黑" panose="020B0503020204020204" pitchFamily="34" charset="-122"/>
                <a:cs typeface="+mj-cs"/>
              </a:defRPr>
            </a:lvl1pPr>
          </a:lstStyle>
          <a:p>
            <a:endParaRPr lang="en-CN" dirty="0"/>
          </a:p>
        </p:txBody>
      </p:sp>
      <p:sp>
        <p:nvSpPr>
          <p:cNvPr id="5" name="TextBox 11">
            <a:extLst>
              <a:ext uri="{FF2B5EF4-FFF2-40B4-BE49-F238E27FC236}">
                <a16:creationId xmlns:a16="http://schemas.microsoft.com/office/drawing/2014/main" id="{A7909633-B48F-488C-8975-7C07715C3BD9}"/>
              </a:ext>
            </a:extLst>
          </p:cNvPr>
          <p:cNvSpPr txBox="1"/>
          <p:nvPr/>
        </p:nvSpPr>
        <p:spPr bwMode="auto">
          <a:xfrm>
            <a:off x="216000" y="809527"/>
            <a:ext cx="11434551" cy="1077218"/>
          </a:xfrm>
          <a:prstGeom prst="rect">
            <a:avLst/>
          </a:prstGeom>
          <a:noFill/>
          <a:ln w="9525">
            <a:noFill/>
            <a:miter lim="800000"/>
            <a:headEnd/>
            <a:tailEnd/>
          </a:ln>
        </p:spPr>
        <p:txBody>
          <a:bodyPr wrap="square">
            <a:spAutoFit/>
          </a:bodyPr>
          <a:lstStyle/>
          <a:p>
            <a:pPr marL="342900" indent="-342900" algn="just">
              <a:buFont typeface="Wingdings" panose="05000000000000000000" pitchFamily="2" charset="2"/>
              <a:buChar char="u"/>
            </a:pPr>
            <a:r>
              <a:rPr lang="zh-CN" altLang="en-US" sz="2400" b="1" dirty="0">
                <a:latin typeface="微软雅黑" panose="020B0503020204020204" pitchFamily="34" charset="-122"/>
                <a:ea typeface="微软雅黑" panose="020B0503020204020204" pitchFamily="34" charset="-122"/>
              </a:rPr>
              <a:t>中国散裂中子源（</a:t>
            </a:r>
            <a:r>
              <a:rPr lang="en-US" altLang="zh-CN" sz="2400" b="1" dirty="0">
                <a:latin typeface="微软雅黑" panose="020B0503020204020204" pitchFamily="34" charset="-122"/>
                <a:ea typeface="微软雅黑" panose="020B0503020204020204" pitchFamily="34" charset="-122"/>
              </a:rPr>
              <a:t>CSNS—</a:t>
            </a:r>
            <a:r>
              <a:rPr lang="en-US" altLang="zh-CN" sz="2400" b="0" i="0" dirty="0">
                <a:solidFill>
                  <a:srgbClr val="0F1115"/>
                </a:solidFill>
                <a:effectLst/>
                <a:latin typeface="微软雅黑" panose="020B0503020204020204" pitchFamily="34" charset="-122"/>
                <a:ea typeface="微软雅黑" panose="020B0503020204020204" pitchFamily="34" charset="-122"/>
              </a:rPr>
              <a:t> </a:t>
            </a:r>
            <a:r>
              <a:rPr lang="en-US" altLang="zh-CN" sz="2400" b="1" i="0" dirty="0">
                <a:solidFill>
                  <a:srgbClr val="0F1115"/>
                </a:solidFill>
                <a:effectLst/>
                <a:latin typeface="微软雅黑" panose="020B0503020204020204" pitchFamily="34" charset="-122"/>
                <a:ea typeface="微软雅黑" panose="020B0503020204020204" pitchFamily="34" charset="-122"/>
              </a:rPr>
              <a:t>China Spallation Neutron Source</a:t>
            </a:r>
            <a:r>
              <a:rPr lang="zh-CN" altLang="en-US" sz="2400" b="1" dirty="0">
                <a:latin typeface="微软雅黑" panose="020B0503020204020204" pitchFamily="34" charset="-122"/>
                <a:ea typeface="微软雅黑" panose="020B0503020204020204" pitchFamily="34" charset="-122"/>
              </a:rPr>
              <a:t>）：</a:t>
            </a:r>
            <a:r>
              <a:rPr lang="en-CN" sz="2000" b="1" dirty="0">
                <a:latin typeface="微软雅黑" panose="020B0503020204020204" pitchFamily="34" charset="-122"/>
                <a:ea typeface="微软雅黑" panose="020B0503020204020204" pitchFamily="34" charset="-122"/>
              </a:rPr>
              <a:t>2011年国家发展改革委</a:t>
            </a:r>
            <a:r>
              <a:rPr lang="en-US" altLang="zh-CN" sz="2000" b="1" dirty="0">
                <a:latin typeface="微软雅黑" panose="020B0503020204020204" pitchFamily="34" charset="-122"/>
                <a:ea typeface="微软雅黑" panose="020B0503020204020204" pitchFamily="34" charset="-122"/>
              </a:rPr>
              <a:t>”</a:t>
            </a:r>
            <a:r>
              <a:rPr lang="en-CN" sz="2000" b="1" dirty="0">
                <a:latin typeface="微软雅黑" panose="020B0503020204020204" pitchFamily="34" charset="-122"/>
                <a:ea typeface="微软雅黑" panose="020B0503020204020204" pitchFamily="34" charset="-122"/>
              </a:rPr>
              <a:t>十一五</a:t>
            </a:r>
            <a:r>
              <a:rPr lang="en-US" altLang="zh-CN" sz="2000" b="1" dirty="0">
                <a:latin typeface="微软雅黑" panose="020B0503020204020204" pitchFamily="34" charset="-122"/>
                <a:ea typeface="微软雅黑" panose="020B0503020204020204" pitchFamily="34" charset="-122"/>
              </a:rPr>
              <a:t>”</a:t>
            </a:r>
            <a:r>
              <a:rPr lang="en-CN" sz="2000" b="1" dirty="0">
                <a:latin typeface="微软雅黑" panose="020B0503020204020204" pitchFamily="34" charset="-122"/>
                <a:ea typeface="微软雅黑" panose="020B0503020204020204" pitchFamily="34" charset="-122"/>
              </a:rPr>
              <a:t>散裂中子源国家重大科技基础设施项目，建设</a:t>
            </a:r>
            <a:r>
              <a:rPr lang="en-CN" sz="2000" b="1" dirty="0">
                <a:solidFill>
                  <a:srgbClr val="C00000"/>
                </a:solidFill>
                <a:latin typeface="微软雅黑" panose="020B0503020204020204" pitchFamily="34" charset="-122"/>
                <a:ea typeface="微软雅黑" panose="020B0503020204020204" pitchFamily="34" charset="-122"/>
              </a:rPr>
              <a:t>1台80MeV直线加速器</a:t>
            </a:r>
            <a:r>
              <a:rPr lang="en-CN" sz="2000" b="1" dirty="0">
                <a:latin typeface="微软雅黑" panose="020B0503020204020204" pitchFamily="34" charset="-122"/>
                <a:ea typeface="微软雅黑" panose="020B0503020204020204" pitchFamily="34" charset="-122"/>
              </a:rPr>
              <a:t>、</a:t>
            </a:r>
            <a:r>
              <a:rPr lang="en-CN" sz="2000" b="1" dirty="0">
                <a:solidFill>
                  <a:srgbClr val="C00000"/>
                </a:solidFill>
                <a:latin typeface="微软雅黑" panose="020B0503020204020204" pitchFamily="34" charset="-122"/>
                <a:ea typeface="微软雅黑" panose="020B0503020204020204" pitchFamily="34" charset="-122"/>
              </a:rPr>
              <a:t>1台1.6GeV快循环同步加速器</a:t>
            </a:r>
            <a:r>
              <a:rPr lang="en-CN" sz="2000" b="1" dirty="0">
                <a:latin typeface="微软雅黑" panose="020B0503020204020204" pitchFamily="34" charset="-122"/>
                <a:ea typeface="微软雅黑" panose="020B0503020204020204" pitchFamily="34" charset="-122"/>
              </a:rPr>
              <a:t>、</a:t>
            </a:r>
            <a:r>
              <a:rPr lang="en-CN" sz="2000" b="1" dirty="0">
                <a:solidFill>
                  <a:srgbClr val="C00000"/>
                </a:solidFill>
                <a:latin typeface="微软雅黑" panose="020B0503020204020204" pitchFamily="34" charset="-122"/>
                <a:ea typeface="微软雅黑" panose="020B0503020204020204" pitchFamily="34" charset="-122"/>
              </a:rPr>
              <a:t>1个靶站</a:t>
            </a:r>
            <a:r>
              <a:rPr lang="en-CN" sz="2000" b="1" dirty="0">
                <a:latin typeface="微软雅黑" panose="020B0503020204020204" pitchFamily="34" charset="-122"/>
                <a:ea typeface="微软雅黑" panose="020B0503020204020204" pitchFamily="34" charset="-122"/>
              </a:rPr>
              <a:t>、</a:t>
            </a:r>
            <a:r>
              <a:rPr lang="en-CN" sz="2000" b="1" dirty="0">
                <a:solidFill>
                  <a:srgbClr val="C00000"/>
                </a:solidFill>
                <a:latin typeface="微软雅黑" panose="020B0503020204020204" pitchFamily="34" charset="-122"/>
                <a:ea typeface="微软雅黑" panose="020B0503020204020204" pitchFamily="34" charset="-122"/>
              </a:rPr>
              <a:t>3台中子谱仪</a:t>
            </a:r>
            <a:r>
              <a:rPr lang="zh-CN" altLang="en-US" sz="2000" b="1" dirty="0">
                <a:solidFill>
                  <a:srgbClr val="C00000"/>
                </a:solidFill>
                <a:latin typeface="微软雅黑" panose="020B0503020204020204" pitchFamily="34" charset="-122"/>
                <a:ea typeface="微软雅黑" panose="020B0503020204020204" pitchFamily="34" charset="-122"/>
              </a:rPr>
              <a:t>。</a:t>
            </a:r>
            <a:endParaRPr lang="en-CN" sz="2000" b="1" dirty="0">
              <a:latin typeface="微软雅黑" panose="020B0503020204020204" pitchFamily="34" charset="-122"/>
              <a:ea typeface="微软雅黑" panose="020B0503020204020204" pitchFamily="34" charset="-122"/>
            </a:endParaRPr>
          </a:p>
        </p:txBody>
      </p:sp>
      <p:pic>
        <p:nvPicPr>
          <p:cNvPr id="6" name="Picture 13">
            <a:extLst>
              <a:ext uri="{FF2B5EF4-FFF2-40B4-BE49-F238E27FC236}">
                <a16:creationId xmlns:a16="http://schemas.microsoft.com/office/drawing/2014/main" id="{D3D37539-EDC1-4CCF-9792-B0E04304E1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46555" y="1974743"/>
            <a:ext cx="6254485" cy="4001540"/>
          </a:xfrm>
          <a:prstGeom prst="rect">
            <a:avLst/>
          </a:prstGeom>
          <a:effectLst>
            <a:outerShdw blurRad="50800" dist="279400" dir="2700000" algn="tl" rotWithShape="0">
              <a:prstClr val="black">
                <a:alpha val="40000"/>
              </a:prstClr>
            </a:outerShdw>
          </a:effectLst>
        </p:spPr>
      </p:pic>
      <p:sp>
        <p:nvSpPr>
          <p:cNvPr id="8" name="文本框 7">
            <a:extLst>
              <a:ext uri="{FF2B5EF4-FFF2-40B4-BE49-F238E27FC236}">
                <a16:creationId xmlns:a16="http://schemas.microsoft.com/office/drawing/2014/main" id="{D58A2B8D-4A8A-41D4-935A-95339A7D1BD5}"/>
              </a:ext>
            </a:extLst>
          </p:cNvPr>
          <p:cNvSpPr txBox="1"/>
          <p:nvPr/>
        </p:nvSpPr>
        <p:spPr>
          <a:xfrm>
            <a:off x="1687191" y="5972786"/>
            <a:ext cx="7573211" cy="461665"/>
          </a:xfrm>
          <a:prstGeom prst="rect">
            <a:avLst/>
          </a:prstGeom>
          <a:noFill/>
          <a:ln w="9525">
            <a:noFill/>
            <a:miter lim="800000"/>
            <a:headEnd/>
            <a:tailEnd/>
          </a:ln>
        </p:spPr>
        <p:txBody>
          <a:bodyPr wrap="square">
            <a:spAutoFit/>
          </a:bodyPr>
          <a:lstStyle>
            <a:defPPr>
              <a:defRPr lang="en-US"/>
            </a:defPPr>
            <a:lvl1pPr>
              <a:defRPr sz="2400" b="1">
                <a:latin typeface="Microsoft YaHei" panose="020B0503020204020204" pitchFamily="34" charset="-122"/>
                <a:ea typeface="Microsoft YaHei" panose="020B0503020204020204" pitchFamily="34" charset="-122"/>
              </a:defRPr>
            </a:lvl1pPr>
          </a:lstStyle>
          <a:p>
            <a:pPr algn="ctr"/>
            <a:r>
              <a:rPr lang="en-US" altLang="zh-CN" dirty="0">
                <a:solidFill>
                  <a:srgbClr val="FF0000"/>
                </a:solidFill>
                <a:highlight>
                  <a:srgbClr val="FFFF00"/>
                </a:highlight>
                <a:latin typeface="微软雅黑" panose="020B0503020204020204" pitchFamily="34" charset="-122"/>
                <a:ea typeface="微软雅黑" panose="020B0503020204020204" pitchFamily="34" charset="-122"/>
              </a:rPr>
              <a:t>CSNS</a:t>
            </a:r>
            <a:r>
              <a:rPr lang="zh-CN" altLang="en-US" dirty="0">
                <a:solidFill>
                  <a:srgbClr val="FF0000"/>
                </a:solidFill>
                <a:highlight>
                  <a:srgbClr val="FFFF00"/>
                </a:highlight>
                <a:latin typeface="微软雅黑" panose="020B0503020204020204" pitchFamily="34" charset="-122"/>
                <a:ea typeface="微软雅黑" panose="020B0503020204020204" pitchFamily="34" charset="-122"/>
              </a:rPr>
              <a:t>是我国首台、世界第四台脉冲型散裂中子源！</a:t>
            </a:r>
          </a:p>
        </p:txBody>
      </p:sp>
    </p:spTree>
    <p:extLst>
      <p:ext uri="{BB962C8B-B14F-4D97-AF65-F5344CB8AC3E}">
        <p14:creationId xmlns:p14="http://schemas.microsoft.com/office/powerpoint/2010/main" val="939898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4CC6EF-EAA3-4A9A-ADBB-68923E804626}"/>
              </a:ext>
            </a:extLst>
          </p:cNvPr>
          <p:cNvSpPr>
            <a:spLocks noGrp="1"/>
          </p:cNvSpPr>
          <p:nvPr>
            <p:ph type="title"/>
          </p:nvPr>
        </p:nvSpPr>
        <p:spPr/>
        <p:txBody>
          <a:bodyPr/>
          <a:lstStyle/>
          <a:p>
            <a:r>
              <a:rPr lang="en-US" altLang="zh-CN" dirty="0"/>
              <a:t>CSNS-II</a:t>
            </a:r>
            <a:r>
              <a:rPr lang="zh-CN" altLang="en-US" dirty="0"/>
              <a:t>升级项目</a:t>
            </a:r>
          </a:p>
        </p:txBody>
      </p:sp>
      <p:grpSp>
        <p:nvGrpSpPr>
          <p:cNvPr id="28" name="组合 27">
            <a:extLst>
              <a:ext uri="{FF2B5EF4-FFF2-40B4-BE49-F238E27FC236}">
                <a16:creationId xmlns:a16="http://schemas.microsoft.com/office/drawing/2014/main" id="{8011661B-261C-46E7-8C13-067983D3DC3E}"/>
              </a:ext>
            </a:extLst>
          </p:cNvPr>
          <p:cNvGrpSpPr/>
          <p:nvPr/>
        </p:nvGrpSpPr>
        <p:grpSpPr>
          <a:xfrm>
            <a:off x="4176047" y="866272"/>
            <a:ext cx="7803436" cy="5548611"/>
            <a:chOff x="4132296" y="866272"/>
            <a:chExt cx="7803436" cy="5548611"/>
          </a:xfrm>
        </p:grpSpPr>
        <p:grpSp>
          <p:nvGrpSpPr>
            <p:cNvPr id="5" name="组合 4">
              <a:extLst>
                <a:ext uri="{FF2B5EF4-FFF2-40B4-BE49-F238E27FC236}">
                  <a16:creationId xmlns:a16="http://schemas.microsoft.com/office/drawing/2014/main" id="{B75335EA-6D30-4E22-B837-77DD153BB8BA}"/>
                </a:ext>
              </a:extLst>
            </p:cNvPr>
            <p:cNvGrpSpPr/>
            <p:nvPr/>
          </p:nvGrpSpPr>
          <p:grpSpPr>
            <a:xfrm>
              <a:off x="4132296" y="866272"/>
              <a:ext cx="7803436" cy="5548611"/>
              <a:chOff x="3974359" y="880454"/>
              <a:chExt cx="8263123" cy="5875470"/>
            </a:xfrm>
          </p:grpSpPr>
          <p:pic>
            <p:nvPicPr>
              <p:cNvPr id="6" name="图片 5">
                <a:extLst>
                  <a:ext uri="{FF2B5EF4-FFF2-40B4-BE49-F238E27FC236}">
                    <a16:creationId xmlns:a16="http://schemas.microsoft.com/office/drawing/2014/main" id="{7D48AB20-913F-4F47-9D8C-FD1EC8590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4687" y="1351158"/>
                <a:ext cx="7567896" cy="5098644"/>
              </a:xfrm>
              <a:prstGeom prst="rect">
                <a:avLst/>
              </a:prstGeom>
            </p:spPr>
          </p:pic>
          <p:sp>
            <p:nvSpPr>
              <p:cNvPr id="7" name="文本框 6">
                <a:extLst>
                  <a:ext uri="{FF2B5EF4-FFF2-40B4-BE49-F238E27FC236}">
                    <a16:creationId xmlns:a16="http://schemas.microsoft.com/office/drawing/2014/main" id="{F38F6B91-28CB-4708-9547-8341679A4F92}"/>
                  </a:ext>
                </a:extLst>
              </p:cNvPr>
              <p:cNvSpPr txBox="1"/>
              <p:nvPr/>
            </p:nvSpPr>
            <p:spPr>
              <a:xfrm>
                <a:off x="3974359" y="2272657"/>
                <a:ext cx="1654232" cy="782177"/>
              </a:xfrm>
              <a:prstGeom prst="rect">
                <a:avLst/>
              </a:prstGeom>
              <a:noFill/>
            </p:spPr>
            <p:txBody>
              <a:bodyPr wrap="square" rtlCol="0">
                <a:spAutoFit/>
              </a:bodyPr>
              <a:lstStyle/>
              <a:p>
                <a:pPr algn="ct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负氢离子源</a:t>
                </a:r>
                <a:endParaRPr lang="en-US" altLang="zh-CN" sz="1400" b="1" dirty="0">
                  <a:solidFill>
                    <a:schemeClr val="bg2">
                      <a:lumMod val="50000"/>
                    </a:schemeClr>
                  </a:solidFill>
                  <a:latin typeface="微软雅黑" panose="020B0503020204020204" pitchFamily="34" charset="-122"/>
                  <a:ea typeface="微软雅黑" panose="020B0503020204020204" pitchFamily="34" charset="-122"/>
                </a:endParaRPr>
              </a:p>
              <a:p>
                <a:pPr algn="ct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50keV</a:t>
                </a: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Ip=50mA</a:t>
                </a:r>
                <a:endParaRPr lang="zh-CN" altLang="en-US" sz="1400" b="1" dirty="0">
                  <a:solidFill>
                    <a:schemeClr val="bg2">
                      <a:lumMod val="50000"/>
                    </a:schemeClr>
                  </a:solidFill>
                  <a:latin typeface="微软雅黑" panose="020B0503020204020204" pitchFamily="34" charset="-122"/>
                  <a:ea typeface="微软雅黑" panose="020B0503020204020204" pitchFamily="34" charset="-122"/>
                </a:endParaRPr>
              </a:p>
            </p:txBody>
          </p:sp>
          <p:cxnSp>
            <p:nvCxnSpPr>
              <p:cNvPr id="8" name="直接箭头连接符 7">
                <a:extLst>
                  <a:ext uri="{FF2B5EF4-FFF2-40B4-BE49-F238E27FC236}">
                    <a16:creationId xmlns:a16="http://schemas.microsoft.com/office/drawing/2014/main" id="{411D4ED0-FE87-42A8-8870-8E282CA06DE9}"/>
                  </a:ext>
                </a:extLst>
              </p:cNvPr>
              <p:cNvCxnSpPr>
                <a:cxnSpLocks/>
              </p:cNvCxnSpPr>
              <p:nvPr/>
            </p:nvCxnSpPr>
            <p:spPr>
              <a:xfrm flipV="1">
                <a:off x="4801475" y="1952617"/>
                <a:ext cx="299258" cy="32004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ED50AF69-303B-45EC-B73A-17A45A32885A}"/>
                  </a:ext>
                </a:extLst>
              </p:cNvPr>
              <p:cNvSpPr txBox="1"/>
              <p:nvPr/>
            </p:nvSpPr>
            <p:spPr>
              <a:xfrm>
                <a:off x="5628591" y="2272657"/>
                <a:ext cx="1804195" cy="554042"/>
              </a:xfrm>
              <a:prstGeom prst="rect">
                <a:avLst/>
              </a:prstGeom>
              <a:noFill/>
            </p:spPr>
            <p:txBody>
              <a:bodyPr wrap="square" rtlCol="0">
                <a:spAutoFit/>
              </a:bodyPr>
              <a:lstStyle/>
              <a:p>
                <a:pPr algn="ct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射频四极场加速器</a:t>
                </a:r>
                <a:endParaRPr lang="en-US" altLang="zh-CN" sz="1400" b="1" dirty="0">
                  <a:solidFill>
                    <a:schemeClr val="bg2">
                      <a:lumMod val="50000"/>
                    </a:schemeClr>
                  </a:solidFill>
                  <a:latin typeface="微软雅黑" panose="020B0503020204020204" pitchFamily="34" charset="-122"/>
                  <a:ea typeface="微软雅黑" panose="020B0503020204020204" pitchFamily="34" charset="-122"/>
                </a:endParaRPr>
              </a:p>
              <a:p>
                <a:pPr algn="ct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3MeV</a:t>
                </a: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324MHz</a:t>
                </a:r>
                <a:endParaRPr lang="zh-CN" altLang="en-US" sz="1400" b="1" dirty="0">
                  <a:solidFill>
                    <a:schemeClr val="bg2">
                      <a:lumMod val="50000"/>
                    </a:schemeClr>
                  </a:solidFill>
                  <a:latin typeface="微软雅黑" panose="020B0503020204020204" pitchFamily="34" charset="-122"/>
                  <a:ea typeface="微软雅黑" panose="020B0503020204020204" pitchFamily="34" charset="-122"/>
                </a:endParaRPr>
              </a:p>
            </p:txBody>
          </p:sp>
          <p:cxnSp>
            <p:nvCxnSpPr>
              <p:cNvPr id="10" name="直接箭头连接符 9">
                <a:extLst>
                  <a:ext uri="{FF2B5EF4-FFF2-40B4-BE49-F238E27FC236}">
                    <a16:creationId xmlns:a16="http://schemas.microsoft.com/office/drawing/2014/main" id="{480A203D-5905-47F1-A2B9-85E81807FD60}"/>
                  </a:ext>
                </a:extLst>
              </p:cNvPr>
              <p:cNvCxnSpPr>
                <a:cxnSpLocks/>
                <a:stCxn id="9" idx="0"/>
              </p:cNvCxnSpPr>
              <p:nvPr/>
            </p:nvCxnSpPr>
            <p:spPr>
              <a:xfrm flipH="1" flipV="1">
                <a:off x="5219519" y="1952617"/>
                <a:ext cx="1311170" cy="32004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A7AD1451-15A6-4E4D-AD32-AA31DC4A7487}"/>
                  </a:ext>
                </a:extLst>
              </p:cNvPr>
              <p:cNvSpPr txBox="1"/>
              <p:nvPr/>
            </p:nvSpPr>
            <p:spPr>
              <a:xfrm>
                <a:off x="4670222" y="906177"/>
                <a:ext cx="2689459" cy="782177"/>
              </a:xfrm>
              <a:prstGeom prst="rect">
                <a:avLst/>
              </a:prstGeom>
              <a:noFill/>
            </p:spPr>
            <p:txBody>
              <a:bodyPr wrap="square" rtlCol="0">
                <a:spAutoFit/>
              </a:bodyPr>
              <a:lstStyle/>
              <a:p>
                <a:pPr algn="ct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漂移管直线加速器</a:t>
                </a:r>
                <a:endParaRPr lang="en-US" altLang="zh-CN" sz="1400" b="1" dirty="0">
                  <a:solidFill>
                    <a:schemeClr val="bg2">
                      <a:lumMod val="50000"/>
                    </a:schemeClr>
                  </a:solidFill>
                  <a:latin typeface="微软雅黑" panose="020B0503020204020204" pitchFamily="34" charset="-122"/>
                  <a:ea typeface="微软雅黑" panose="020B0503020204020204" pitchFamily="34" charset="-122"/>
                </a:endParaRPr>
              </a:p>
              <a:p>
                <a:pPr algn="ct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80MeV</a:t>
                </a: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312.5</a:t>
                </a:r>
                <a:r>
                  <a:rPr lang="el-GR" altLang="zh-CN" sz="1400" b="1" dirty="0">
                    <a:solidFill>
                      <a:schemeClr val="bg2">
                        <a:lumMod val="50000"/>
                      </a:schemeClr>
                    </a:solidFill>
                    <a:latin typeface="微软雅黑" panose="020B0503020204020204" pitchFamily="34" charset="-122"/>
                    <a:ea typeface="微软雅黑" panose="020B0503020204020204" pitchFamily="34" charset="-122"/>
                  </a:rPr>
                  <a:t>μ</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A</a:t>
                </a: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324MHz</a:t>
                </a:r>
                <a:endParaRPr lang="zh-CN" altLang="en-US" sz="1400" b="1" dirty="0">
                  <a:solidFill>
                    <a:schemeClr val="bg2">
                      <a:lumMod val="50000"/>
                    </a:schemeClr>
                  </a:solidFill>
                  <a:latin typeface="微软雅黑" panose="020B0503020204020204" pitchFamily="34" charset="-122"/>
                  <a:ea typeface="微软雅黑" panose="020B0503020204020204" pitchFamily="34" charset="-122"/>
                </a:endParaRPr>
              </a:p>
            </p:txBody>
          </p:sp>
          <p:cxnSp>
            <p:nvCxnSpPr>
              <p:cNvPr id="12" name="直接箭头连接符 11">
                <a:extLst>
                  <a:ext uri="{FF2B5EF4-FFF2-40B4-BE49-F238E27FC236}">
                    <a16:creationId xmlns:a16="http://schemas.microsoft.com/office/drawing/2014/main" id="{C1A6D580-BBD8-4557-9872-7553DF8180E8}"/>
                  </a:ext>
                </a:extLst>
              </p:cNvPr>
              <p:cNvCxnSpPr>
                <a:cxnSpLocks/>
              </p:cNvCxnSpPr>
              <p:nvPr/>
            </p:nvCxnSpPr>
            <p:spPr>
              <a:xfrm>
                <a:off x="5946371" y="1370967"/>
                <a:ext cx="0" cy="37847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5A200FAC-E6AA-458A-8036-95CEC0EC81B1}"/>
                  </a:ext>
                </a:extLst>
              </p:cNvPr>
              <p:cNvSpPr txBox="1"/>
              <p:nvPr/>
            </p:nvSpPr>
            <p:spPr>
              <a:xfrm>
                <a:off x="6721606" y="1079484"/>
                <a:ext cx="2689459" cy="554042"/>
              </a:xfrm>
              <a:prstGeom prst="rect">
                <a:avLst/>
              </a:prstGeom>
              <a:noFill/>
            </p:spPr>
            <p:txBody>
              <a:bodyPr wrap="square" rtlCol="0">
                <a:spAutoFit/>
              </a:bodyPr>
              <a:lstStyle/>
              <a:p>
                <a:pPr algn="ct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超导直线加速器</a:t>
                </a:r>
                <a:endParaRPr lang="en-US" altLang="zh-CN" sz="1400" b="1" dirty="0">
                  <a:solidFill>
                    <a:schemeClr val="bg2">
                      <a:lumMod val="50000"/>
                    </a:schemeClr>
                  </a:solidFill>
                  <a:latin typeface="微软雅黑" panose="020B0503020204020204" pitchFamily="34" charset="-122"/>
                  <a:ea typeface="微软雅黑" panose="020B0503020204020204" pitchFamily="34" charset="-122"/>
                </a:endParaRPr>
              </a:p>
              <a:p>
                <a:pPr algn="ct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300MeV</a:t>
                </a: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，长</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92m</a:t>
                </a:r>
                <a:endParaRPr lang="zh-CN" altLang="en-US" sz="1400" b="1" dirty="0">
                  <a:solidFill>
                    <a:schemeClr val="bg2">
                      <a:lumMod val="50000"/>
                    </a:schemeClr>
                  </a:solidFill>
                  <a:latin typeface="微软雅黑" panose="020B0503020204020204" pitchFamily="34" charset="-122"/>
                  <a:ea typeface="微软雅黑" panose="020B0503020204020204" pitchFamily="34" charset="-122"/>
                </a:endParaRPr>
              </a:p>
            </p:txBody>
          </p:sp>
          <p:sp>
            <p:nvSpPr>
              <p:cNvPr id="14" name="矩形 13">
                <a:extLst>
                  <a:ext uri="{FF2B5EF4-FFF2-40B4-BE49-F238E27FC236}">
                    <a16:creationId xmlns:a16="http://schemas.microsoft.com/office/drawing/2014/main" id="{E5C93B7E-2144-45DB-9CA7-D7B09CA9A796}"/>
                  </a:ext>
                </a:extLst>
              </p:cNvPr>
              <p:cNvSpPr/>
              <p:nvPr/>
            </p:nvSpPr>
            <p:spPr>
              <a:xfrm>
                <a:off x="6203920" y="1649420"/>
                <a:ext cx="2502567" cy="455013"/>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4572751B-E492-4404-94C0-98D1E76F61E2}"/>
                  </a:ext>
                </a:extLst>
              </p:cNvPr>
              <p:cNvSpPr txBox="1"/>
              <p:nvPr/>
            </p:nvSpPr>
            <p:spPr>
              <a:xfrm>
                <a:off x="9844019" y="880454"/>
                <a:ext cx="2078182" cy="554042"/>
              </a:xfrm>
              <a:prstGeom prst="rect">
                <a:avLst/>
              </a:prstGeom>
              <a:noFill/>
            </p:spPr>
            <p:txBody>
              <a:bodyPr wrap="square" rtlCol="0">
                <a:spAutoFit/>
              </a:bodyPr>
              <a:lstStyle/>
              <a:p>
                <a:pPr algn="ct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伴生质子束实验终端</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(APEP)</a:t>
                </a: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300MeV</a:t>
                </a:r>
                <a:endParaRPr lang="zh-CN" altLang="en-US" sz="1400" b="1" dirty="0">
                  <a:solidFill>
                    <a:schemeClr val="bg2">
                      <a:lumMod val="50000"/>
                    </a:schemeClr>
                  </a:solidFill>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B7FA8D33-3974-4917-BC27-3D1EDC5D6BE3}"/>
                  </a:ext>
                </a:extLst>
              </p:cNvPr>
              <p:cNvSpPr txBox="1"/>
              <p:nvPr/>
            </p:nvSpPr>
            <p:spPr>
              <a:xfrm>
                <a:off x="10584108" y="2844224"/>
                <a:ext cx="1119338" cy="1238447"/>
              </a:xfrm>
              <a:prstGeom prst="rect">
                <a:avLst/>
              </a:prstGeom>
              <a:noFill/>
            </p:spPr>
            <p:txBody>
              <a:bodyPr wrap="square" rtlCol="0">
                <a:spAutoFit/>
              </a:bodyPr>
              <a:lstStyle/>
              <a:p>
                <a:pPr algn="ct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快循环同步加速器</a:t>
                </a:r>
                <a:endParaRPr lang="en-US" altLang="zh-CN" sz="1400" b="1" dirty="0">
                  <a:solidFill>
                    <a:schemeClr val="bg2">
                      <a:lumMod val="50000"/>
                    </a:schemeClr>
                  </a:solidFill>
                  <a:latin typeface="微软雅黑" panose="020B0503020204020204" pitchFamily="34" charset="-122"/>
                  <a:ea typeface="微软雅黑" panose="020B0503020204020204" pitchFamily="34" charset="-122"/>
                </a:endParaRPr>
              </a:p>
              <a:p>
                <a:pPr algn="ct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1.6GeV</a:t>
                </a: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25Hz</a:t>
                </a: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a:t>
                </a:r>
                <a:endParaRPr lang="en-US" altLang="zh-CN" sz="1400" b="1" dirty="0">
                  <a:solidFill>
                    <a:schemeClr val="bg2">
                      <a:lumMod val="50000"/>
                    </a:schemeClr>
                  </a:solidFill>
                  <a:latin typeface="微软雅黑" panose="020B0503020204020204" pitchFamily="34" charset="-122"/>
                  <a:ea typeface="微软雅黑" panose="020B0503020204020204" pitchFamily="34" charset="-122"/>
                </a:endParaRPr>
              </a:p>
              <a:p>
                <a:pPr algn="ct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312.5</a:t>
                </a:r>
                <a:r>
                  <a:rPr lang="el-GR" altLang="zh-CN" sz="1400" b="1" dirty="0">
                    <a:solidFill>
                      <a:schemeClr val="bg2">
                        <a:lumMod val="50000"/>
                      </a:schemeClr>
                    </a:solidFill>
                    <a:latin typeface="微软雅黑" panose="020B0503020204020204" pitchFamily="34" charset="-122"/>
                    <a:ea typeface="微软雅黑" panose="020B0503020204020204" pitchFamily="34" charset="-122"/>
                  </a:rPr>
                  <a:t> μ</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A</a:t>
                </a:r>
                <a:endParaRPr lang="zh-CN" altLang="en-US" sz="1400" b="1" dirty="0">
                  <a:solidFill>
                    <a:schemeClr val="bg2">
                      <a:lumMod val="50000"/>
                    </a:schemeClr>
                  </a:solidFill>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33532F08-6B92-4B5E-911C-77205E657175}"/>
                  </a:ext>
                </a:extLst>
              </p:cNvPr>
              <p:cNvSpPr txBox="1"/>
              <p:nvPr/>
            </p:nvSpPr>
            <p:spPr>
              <a:xfrm rot="20660467">
                <a:off x="8110526" y="3367600"/>
                <a:ext cx="1871323" cy="554042"/>
              </a:xfrm>
              <a:prstGeom prst="rect">
                <a:avLst/>
              </a:prstGeom>
              <a:noFill/>
            </p:spPr>
            <p:txBody>
              <a:bodyPr wrap="square" rtlCol="0">
                <a:spAutoFit/>
              </a:bodyPr>
              <a:lstStyle/>
              <a:p>
                <a:pPr algn="ctr"/>
                <a:r>
                  <a:rPr lang="zh-CN" altLang="en-US" sz="1400" b="1" dirty="0">
                    <a:solidFill>
                      <a:schemeClr val="bg2">
                        <a:lumMod val="50000"/>
                      </a:schemeClr>
                    </a:solidFill>
                    <a:latin typeface="微软雅黑" panose="020B0503020204020204" pitchFamily="34" charset="-122"/>
                    <a:ea typeface="微软雅黑" panose="020B0503020204020204" pitchFamily="34" charset="-122"/>
                  </a:rPr>
                  <a:t>反角白光中子实验终端</a:t>
                </a:r>
                <a:r>
                  <a:rPr lang="en-US" altLang="zh-CN" sz="1400" b="1" dirty="0">
                    <a:solidFill>
                      <a:schemeClr val="bg2">
                        <a:lumMod val="50000"/>
                      </a:schemeClr>
                    </a:solidFill>
                    <a:latin typeface="微软雅黑" panose="020B0503020204020204" pitchFamily="34" charset="-122"/>
                    <a:ea typeface="微软雅黑" panose="020B0503020204020204" pitchFamily="34" charset="-122"/>
                  </a:rPr>
                  <a:t>(Back-n)</a:t>
                </a:r>
              </a:p>
            </p:txBody>
          </p:sp>
          <p:sp>
            <p:nvSpPr>
              <p:cNvPr id="18" name="文本框 17">
                <a:extLst>
                  <a:ext uri="{FF2B5EF4-FFF2-40B4-BE49-F238E27FC236}">
                    <a16:creationId xmlns:a16="http://schemas.microsoft.com/office/drawing/2014/main" id="{A4EB0CD2-5F4B-460F-A6B6-CEFFEE5D3921}"/>
                  </a:ext>
                </a:extLst>
              </p:cNvPr>
              <p:cNvSpPr txBox="1"/>
              <p:nvPr/>
            </p:nvSpPr>
            <p:spPr>
              <a:xfrm>
                <a:off x="10584185" y="4807649"/>
                <a:ext cx="1653297" cy="619223"/>
              </a:xfrm>
              <a:prstGeom prst="rect">
                <a:avLst/>
              </a:prstGeom>
              <a:solidFill>
                <a:schemeClr val="accent3">
                  <a:lumMod val="40000"/>
                  <a:lumOff val="60000"/>
                </a:schemeClr>
              </a:solidFill>
            </p:spPr>
            <p:txBody>
              <a:bodyPr wrap="square" rtlCol="0">
                <a:spAutoFit/>
              </a:bodyPr>
              <a:lstStyle/>
              <a:p>
                <a:pPr algn="ctr"/>
                <a:r>
                  <a:rPr lang="zh-CN" altLang="en-US" sz="1600" b="1" dirty="0">
                    <a:solidFill>
                      <a:srgbClr val="C00000"/>
                    </a:solidFill>
                    <a:latin typeface="微软雅黑" panose="020B0503020204020204" pitchFamily="34" charset="-122"/>
                    <a:ea typeface="微软雅黑" panose="020B0503020204020204" pitchFamily="34" charset="-122"/>
                  </a:rPr>
                  <a:t>缪子源实验终端</a:t>
                </a:r>
                <a:r>
                  <a:rPr lang="en-US" altLang="zh-CN" sz="1600" b="1" dirty="0">
                    <a:solidFill>
                      <a:srgbClr val="C00000"/>
                    </a:solidFill>
                    <a:latin typeface="微软雅黑" panose="020B0503020204020204" pitchFamily="34" charset="-122"/>
                    <a:ea typeface="微软雅黑" panose="020B0503020204020204" pitchFamily="34" charset="-122"/>
                  </a:rPr>
                  <a:t>(MELODY)</a:t>
                </a:r>
              </a:p>
            </p:txBody>
          </p:sp>
          <p:sp>
            <p:nvSpPr>
              <p:cNvPr id="19" name="文本框 18">
                <a:extLst>
                  <a:ext uri="{FF2B5EF4-FFF2-40B4-BE49-F238E27FC236}">
                    <a16:creationId xmlns:a16="http://schemas.microsoft.com/office/drawing/2014/main" id="{C1615B3F-C56D-431F-9B21-D31BC26B9611}"/>
                  </a:ext>
                </a:extLst>
              </p:cNvPr>
              <p:cNvSpPr txBox="1"/>
              <p:nvPr/>
            </p:nvSpPr>
            <p:spPr>
              <a:xfrm>
                <a:off x="7168766" y="6136701"/>
                <a:ext cx="1905269" cy="619223"/>
              </a:xfrm>
              <a:prstGeom prst="rect">
                <a:avLst/>
              </a:prstGeom>
              <a:solidFill>
                <a:schemeClr val="accent3">
                  <a:lumMod val="40000"/>
                  <a:lumOff val="60000"/>
                </a:schemeClr>
              </a:solidFill>
            </p:spPr>
            <p:txBody>
              <a:bodyPr wrap="square" rtlCol="0">
                <a:spAutoFit/>
              </a:bodyPr>
              <a:lstStyle/>
              <a:p>
                <a:pPr algn="ctr"/>
                <a:r>
                  <a:rPr lang="zh-CN" altLang="en-US" sz="1600" b="1" dirty="0">
                    <a:solidFill>
                      <a:srgbClr val="0000FF"/>
                    </a:solidFill>
                    <a:latin typeface="微软雅黑" panose="020B0503020204020204" pitchFamily="34" charset="-122"/>
                    <a:ea typeface="微软雅黑" panose="020B0503020204020204" pitchFamily="34" charset="-122"/>
                  </a:rPr>
                  <a:t>高能质子应用实验终端</a:t>
                </a:r>
                <a:r>
                  <a:rPr lang="en-US" altLang="zh-CN" sz="1600" b="1" dirty="0">
                    <a:solidFill>
                      <a:srgbClr val="0000FF"/>
                    </a:solidFill>
                    <a:latin typeface="微软雅黑" panose="020B0503020204020204" pitchFamily="34" charset="-122"/>
                    <a:ea typeface="微软雅黑" panose="020B0503020204020204" pitchFamily="34" charset="-122"/>
                  </a:rPr>
                  <a:t>(HPES)</a:t>
                </a:r>
              </a:p>
            </p:txBody>
          </p:sp>
          <p:sp>
            <p:nvSpPr>
              <p:cNvPr id="20" name="文本框 19">
                <a:extLst>
                  <a:ext uri="{FF2B5EF4-FFF2-40B4-BE49-F238E27FC236}">
                    <a16:creationId xmlns:a16="http://schemas.microsoft.com/office/drawing/2014/main" id="{0869F754-CA02-4C8B-A1A5-079A33237BA6}"/>
                  </a:ext>
                </a:extLst>
              </p:cNvPr>
              <p:cNvSpPr txBox="1"/>
              <p:nvPr/>
            </p:nvSpPr>
            <p:spPr>
              <a:xfrm>
                <a:off x="5890368" y="4253856"/>
                <a:ext cx="1063591" cy="358498"/>
              </a:xfrm>
              <a:prstGeom prst="rect">
                <a:avLst/>
              </a:prstGeom>
              <a:noFill/>
            </p:spPr>
            <p:txBody>
              <a:bodyPr wrap="square" rtlCol="0">
                <a:spAutoFit/>
              </a:bodyPr>
              <a:lstStyle/>
              <a:p>
                <a:pPr algn="ctr"/>
                <a:r>
                  <a:rPr lang="zh-CN" altLang="en-US" sz="1600" b="1" dirty="0">
                    <a:solidFill>
                      <a:srgbClr val="C00000"/>
                    </a:solidFill>
                    <a:latin typeface="微软雅黑" panose="020B0503020204020204" pitchFamily="34" charset="-122"/>
                    <a:ea typeface="微软雅黑" panose="020B0503020204020204" pitchFamily="34" charset="-122"/>
                  </a:rPr>
                  <a:t>靶站</a:t>
                </a:r>
              </a:p>
            </p:txBody>
          </p:sp>
          <p:sp>
            <p:nvSpPr>
              <p:cNvPr id="21" name="文本框 20">
                <a:extLst>
                  <a:ext uri="{FF2B5EF4-FFF2-40B4-BE49-F238E27FC236}">
                    <a16:creationId xmlns:a16="http://schemas.microsoft.com/office/drawing/2014/main" id="{B386AD8E-EE25-4FF1-B101-6A86141385AE}"/>
                  </a:ext>
                </a:extLst>
              </p:cNvPr>
              <p:cNvSpPr txBox="1"/>
              <p:nvPr/>
            </p:nvSpPr>
            <p:spPr>
              <a:xfrm>
                <a:off x="6203920" y="5435473"/>
                <a:ext cx="1063591" cy="358498"/>
              </a:xfrm>
              <a:prstGeom prst="rect">
                <a:avLst/>
              </a:prstGeom>
              <a:noFill/>
            </p:spPr>
            <p:txBody>
              <a:bodyPr wrap="square" rtlCol="0">
                <a:spAutoFit/>
              </a:bodyPr>
              <a:lstStyle/>
              <a:p>
                <a:pPr algn="ctr"/>
                <a:r>
                  <a:rPr lang="zh-CN" altLang="en-US" sz="1600" b="1" dirty="0">
                    <a:solidFill>
                      <a:srgbClr val="C00000"/>
                    </a:solidFill>
                    <a:latin typeface="微软雅黑" panose="020B0503020204020204" pitchFamily="34" charset="-122"/>
                    <a:ea typeface="微软雅黑" panose="020B0503020204020204" pitchFamily="34" charset="-122"/>
                  </a:rPr>
                  <a:t>谱仪</a:t>
                </a:r>
              </a:p>
            </p:txBody>
          </p:sp>
        </p:grpSp>
        <p:sp>
          <p:nvSpPr>
            <p:cNvPr id="3" name="椭圆 2">
              <a:extLst>
                <a:ext uri="{FF2B5EF4-FFF2-40B4-BE49-F238E27FC236}">
                  <a16:creationId xmlns:a16="http://schemas.microsoft.com/office/drawing/2014/main" id="{E13B27C5-9AF9-4896-927A-5361392E918D}"/>
                </a:ext>
              </a:extLst>
            </p:cNvPr>
            <p:cNvSpPr/>
            <p:nvPr/>
          </p:nvSpPr>
          <p:spPr>
            <a:xfrm>
              <a:off x="8780865" y="5189196"/>
              <a:ext cx="894555" cy="1040061"/>
            </a:xfrm>
            <a:prstGeom prst="ellipse">
              <a:avLst/>
            </a:prstGeom>
            <a:noFill/>
            <a:ln w="254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a:extLst>
                <a:ext uri="{FF2B5EF4-FFF2-40B4-BE49-F238E27FC236}">
                  <a16:creationId xmlns:a16="http://schemas.microsoft.com/office/drawing/2014/main" id="{D1D7D852-6C04-4206-97EB-6B9D16AB8581}"/>
                </a:ext>
              </a:extLst>
            </p:cNvPr>
            <p:cNvSpPr/>
            <p:nvPr/>
          </p:nvSpPr>
          <p:spPr>
            <a:xfrm>
              <a:off x="9748676" y="5159768"/>
              <a:ext cx="969642" cy="104006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 name="文本框 24">
            <a:extLst>
              <a:ext uri="{FF2B5EF4-FFF2-40B4-BE49-F238E27FC236}">
                <a16:creationId xmlns:a16="http://schemas.microsoft.com/office/drawing/2014/main" id="{2E0606BE-D3CF-4B06-9437-E401CA4BB35C}"/>
              </a:ext>
            </a:extLst>
          </p:cNvPr>
          <p:cNvSpPr txBox="1"/>
          <p:nvPr/>
        </p:nvSpPr>
        <p:spPr>
          <a:xfrm>
            <a:off x="167283" y="1139533"/>
            <a:ext cx="4008764" cy="1821011"/>
          </a:xfrm>
          <a:prstGeom prst="rect">
            <a:avLst/>
          </a:prstGeom>
          <a:noFill/>
        </p:spPr>
        <p:txBody>
          <a:bodyPr wrap="square" rtlCol="0">
            <a:spAutoFit/>
          </a:bodyPr>
          <a:lstStyle/>
          <a:p>
            <a:pPr marL="285750" indent="-285750" algn="just">
              <a:spcAft>
                <a:spcPts val="500"/>
              </a:spcAft>
              <a:buFont typeface="Wingdings" panose="05000000000000000000" pitchFamily="2" charset="2"/>
              <a:buChar char="u"/>
            </a:pPr>
            <a:r>
              <a:rPr lang="en-US" altLang="zh-CN" sz="2400" b="1" dirty="0">
                <a:latin typeface="微软雅黑" panose="020B0503020204020204" pitchFamily="34" charset="-122"/>
                <a:ea typeface="微软雅黑" panose="020B0503020204020204" pitchFamily="34" charset="-122"/>
              </a:rPr>
              <a:t>CSNS-II</a:t>
            </a:r>
          </a:p>
          <a:p>
            <a:pPr marL="342900" indent="-342900" algn="just">
              <a:spcAft>
                <a:spcPts val="500"/>
              </a:spcAft>
              <a:buFont typeface="Arial" panose="020B0604020202020204" pitchFamily="34" charset="0"/>
              <a:buChar char="•"/>
            </a:pPr>
            <a:r>
              <a:rPr lang="zh-CN" altLang="en-US" sz="2000" b="1" dirty="0">
                <a:latin typeface="微软雅黑" panose="020B0503020204020204" pitchFamily="34" charset="-122"/>
                <a:ea typeface="微软雅黑" panose="020B0503020204020204" pitchFamily="34" charset="-122"/>
              </a:rPr>
              <a:t>国家“十四五”规划重大科技基础设施项目</a:t>
            </a:r>
            <a:endParaRPr lang="en-US" altLang="zh-CN" sz="2000" b="1" dirty="0">
              <a:latin typeface="微软雅黑" panose="020B0503020204020204" pitchFamily="34" charset="-122"/>
              <a:ea typeface="微软雅黑" panose="020B0503020204020204" pitchFamily="34" charset="-122"/>
            </a:endParaRPr>
          </a:p>
          <a:p>
            <a:pPr marL="342900" indent="-342900" algn="just">
              <a:spcAft>
                <a:spcPts val="500"/>
              </a:spcAft>
              <a:buFont typeface="Arial" panose="020B0604020202020204" pitchFamily="34" charset="0"/>
              <a:buChar char="•"/>
            </a:pPr>
            <a:r>
              <a:rPr lang="en-US" altLang="zh-CN" sz="2000" b="1" dirty="0">
                <a:latin typeface="微软雅黑" panose="020B0503020204020204" pitchFamily="34" charset="-122"/>
                <a:ea typeface="微软雅黑" panose="020B0503020204020204" pitchFamily="34" charset="-122"/>
              </a:rPr>
              <a:t>2024</a:t>
            </a:r>
            <a:r>
              <a:rPr lang="zh-CN" altLang="en-US" sz="2000" b="1" dirty="0">
                <a:latin typeface="微软雅黑" panose="020B0503020204020204" pitchFamily="34" charset="-122"/>
                <a:ea typeface="微软雅黑" panose="020B0503020204020204" pitchFamily="34" charset="-122"/>
              </a:rPr>
              <a:t>年正式开工建设，计划</a:t>
            </a:r>
            <a:r>
              <a:rPr lang="en-US" altLang="zh-CN" sz="2000" b="1" dirty="0">
                <a:latin typeface="微软雅黑" panose="020B0503020204020204" pitchFamily="34" charset="-122"/>
                <a:ea typeface="微软雅黑" panose="020B0503020204020204" pitchFamily="34" charset="-122"/>
              </a:rPr>
              <a:t>2029</a:t>
            </a:r>
            <a:r>
              <a:rPr lang="zh-CN" altLang="en-US" sz="2000" b="1" dirty="0">
                <a:latin typeface="微软雅黑" panose="020B0503020204020204" pitchFamily="34" charset="-122"/>
                <a:ea typeface="微软雅黑" panose="020B0503020204020204" pitchFamily="34" charset="-122"/>
              </a:rPr>
              <a:t>年完工。</a:t>
            </a:r>
            <a:endParaRPr lang="en-US" altLang="zh-CN" sz="2000" b="1" dirty="0">
              <a:latin typeface="微软雅黑" panose="020B0503020204020204" pitchFamily="34" charset="-122"/>
              <a:ea typeface="微软雅黑" panose="020B0503020204020204" pitchFamily="34" charset="-122"/>
            </a:endParaRPr>
          </a:p>
        </p:txBody>
      </p:sp>
      <p:sp>
        <p:nvSpPr>
          <p:cNvPr id="27" name="文本框 26">
            <a:extLst>
              <a:ext uri="{FF2B5EF4-FFF2-40B4-BE49-F238E27FC236}">
                <a16:creationId xmlns:a16="http://schemas.microsoft.com/office/drawing/2014/main" id="{F66D787F-1FFC-48C1-A514-7EA0EA79744D}"/>
              </a:ext>
            </a:extLst>
          </p:cNvPr>
          <p:cNvSpPr txBox="1"/>
          <p:nvPr/>
        </p:nvSpPr>
        <p:spPr>
          <a:xfrm>
            <a:off x="8903" y="3399200"/>
            <a:ext cx="5296875" cy="2259593"/>
          </a:xfrm>
          <a:prstGeom prst="rect">
            <a:avLst/>
          </a:prstGeom>
          <a:noFill/>
        </p:spPr>
        <p:txBody>
          <a:bodyPr wrap="square">
            <a:spAutoFit/>
          </a:bodyPr>
          <a:lstStyle/>
          <a:p>
            <a:pPr marL="800100" lvl="1" indent="-342900">
              <a:spcAft>
                <a:spcPts val="500"/>
              </a:spcAft>
              <a:buFont typeface="Arial" panose="020B0604020202020204" pitchFamily="34" charset="0"/>
              <a:buChar char="•"/>
            </a:pPr>
            <a:r>
              <a:rPr lang="zh-CN" altLang="en-US" sz="2000" b="1" dirty="0">
                <a:solidFill>
                  <a:srgbClr val="0000FF"/>
                </a:solidFill>
                <a:latin typeface="微软雅黑" panose="020B0503020204020204" pitchFamily="34" charset="-122"/>
                <a:ea typeface="微软雅黑" panose="020B0503020204020204" pitchFamily="34" charset="-122"/>
              </a:rPr>
              <a:t>新增超导直线加速器</a:t>
            </a:r>
            <a:endParaRPr lang="en-US" altLang="zh-CN" sz="2000" b="1" dirty="0">
              <a:solidFill>
                <a:srgbClr val="0000FF"/>
              </a:solidFill>
              <a:latin typeface="微软雅黑" panose="020B0503020204020204" pitchFamily="34" charset="-122"/>
              <a:ea typeface="微软雅黑" panose="020B0503020204020204" pitchFamily="34" charset="-122"/>
            </a:endParaRPr>
          </a:p>
          <a:p>
            <a:pPr marL="800100" lvl="1" indent="-342900">
              <a:spcAft>
                <a:spcPts val="500"/>
              </a:spcAft>
              <a:buFont typeface="Arial" panose="020B0604020202020204" pitchFamily="34" charset="0"/>
              <a:buChar char="•"/>
            </a:pPr>
            <a:r>
              <a:rPr lang="zh-CN" altLang="en-US" sz="2000" b="1" dirty="0">
                <a:solidFill>
                  <a:srgbClr val="0000FF"/>
                </a:solidFill>
                <a:latin typeface="微软雅黑" panose="020B0503020204020204" pitchFamily="34" charset="-122"/>
                <a:ea typeface="微软雅黑" panose="020B0503020204020204" pitchFamily="34" charset="-122"/>
              </a:rPr>
              <a:t>打靶功率</a:t>
            </a:r>
            <a:r>
              <a:rPr lang="en-US" altLang="zh-CN" sz="2000" b="1" dirty="0">
                <a:solidFill>
                  <a:srgbClr val="0000FF"/>
                </a:solidFill>
                <a:latin typeface="微软雅黑" panose="020B0503020204020204" pitchFamily="34" charset="-122"/>
                <a:ea typeface="微软雅黑" panose="020B0503020204020204" pitchFamily="34" charset="-122"/>
              </a:rPr>
              <a:t>100kW</a:t>
            </a:r>
            <a:r>
              <a:rPr lang="zh-CN" altLang="en-US" sz="2000" b="1" dirty="0">
                <a:solidFill>
                  <a:srgbClr val="0000FF"/>
                </a:solidFill>
                <a:latin typeface="微软雅黑" panose="020B0503020204020204" pitchFamily="34" charset="-122"/>
                <a:ea typeface="微软雅黑" panose="020B0503020204020204" pitchFamily="34" charset="-122"/>
              </a:rPr>
              <a:t>到</a:t>
            </a:r>
            <a:r>
              <a:rPr lang="en-US" altLang="zh-CN" sz="2000" b="1" dirty="0">
                <a:solidFill>
                  <a:srgbClr val="0000FF"/>
                </a:solidFill>
                <a:latin typeface="微软雅黑" panose="020B0503020204020204" pitchFamily="34" charset="-122"/>
                <a:ea typeface="微软雅黑" panose="020B0503020204020204" pitchFamily="34" charset="-122"/>
              </a:rPr>
              <a:t>500kW</a:t>
            </a:r>
          </a:p>
          <a:p>
            <a:pPr marL="800100" lvl="1" indent="-342900">
              <a:spcAft>
                <a:spcPts val="500"/>
              </a:spcAft>
              <a:buFont typeface="Arial" panose="020B0604020202020204" pitchFamily="34" charset="0"/>
              <a:buChar char="•"/>
            </a:pPr>
            <a:r>
              <a:rPr lang="en-US" altLang="zh-CN" sz="2000" b="1" dirty="0">
                <a:solidFill>
                  <a:srgbClr val="0000FF"/>
                </a:solidFill>
                <a:latin typeface="微软雅黑" panose="020B0503020204020204" pitchFamily="34" charset="-122"/>
                <a:ea typeface="微软雅黑" panose="020B0503020204020204" pitchFamily="34" charset="-122"/>
              </a:rPr>
              <a:t>9</a:t>
            </a:r>
            <a:r>
              <a:rPr lang="zh-CN" altLang="en-US" sz="2000" b="1" dirty="0">
                <a:solidFill>
                  <a:srgbClr val="0000FF"/>
                </a:solidFill>
                <a:latin typeface="微软雅黑" panose="020B0503020204020204" pitchFamily="34" charset="-122"/>
                <a:ea typeface="微软雅黑" panose="020B0503020204020204" pitchFamily="34" charset="-122"/>
              </a:rPr>
              <a:t>台中子谱仪</a:t>
            </a:r>
            <a:endParaRPr lang="en-US" altLang="zh-CN" sz="2000" b="1" dirty="0">
              <a:solidFill>
                <a:srgbClr val="0000FF"/>
              </a:solidFill>
              <a:latin typeface="微软雅黑" panose="020B0503020204020204" pitchFamily="34" charset="-122"/>
              <a:ea typeface="微软雅黑" panose="020B0503020204020204" pitchFamily="34" charset="-122"/>
            </a:endParaRPr>
          </a:p>
          <a:p>
            <a:pPr marL="800100" lvl="1" indent="-342900">
              <a:spcAft>
                <a:spcPts val="500"/>
              </a:spcAft>
              <a:buFont typeface="Arial" panose="020B0604020202020204" pitchFamily="34" charset="0"/>
              <a:buChar char="•"/>
            </a:pPr>
            <a:r>
              <a:rPr lang="en-US" altLang="zh-CN" sz="2000" b="1" dirty="0">
                <a:solidFill>
                  <a:srgbClr val="FF0000"/>
                </a:solidFill>
                <a:latin typeface="微软雅黑" panose="020B0503020204020204" pitchFamily="34" charset="-122"/>
                <a:ea typeface="微软雅黑" panose="020B0503020204020204" pitchFamily="34" charset="-122"/>
              </a:rPr>
              <a:t>2</a:t>
            </a:r>
            <a:r>
              <a:rPr lang="zh-CN" altLang="en-US" sz="2000" b="1" dirty="0">
                <a:solidFill>
                  <a:srgbClr val="FF0000"/>
                </a:solidFill>
                <a:latin typeface="微软雅黑" panose="020B0503020204020204" pitchFamily="34" charset="-122"/>
                <a:ea typeface="微软雅黑" panose="020B0503020204020204" pitchFamily="34" charset="-122"/>
              </a:rPr>
              <a:t>个实验终端</a:t>
            </a:r>
            <a:endParaRPr lang="en-US" altLang="zh-CN" sz="2000" b="1" dirty="0">
              <a:solidFill>
                <a:srgbClr val="FF0000"/>
              </a:solidFill>
              <a:latin typeface="微软雅黑" panose="020B0503020204020204" pitchFamily="34" charset="-122"/>
              <a:ea typeface="微软雅黑" panose="020B0503020204020204" pitchFamily="34" charset="-122"/>
            </a:endParaRPr>
          </a:p>
          <a:p>
            <a:pPr marL="1257300" lvl="2" indent="-342900">
              <a:spcAft>
                <a:spcPts val="500"/>
              </a:spcAft>
              <a:buFont typeface="Wingdings" panose="05000000000000000000" pitchFamily="2" charset="2"/>
              <a:buChar char="ü"/>
            </a:pPr>
            <a:r>
              <a:rPr lang="zh-CN" altLang="en-US" sz="2000" b="1" dirty="0">
                <a:solidFill>
                  <a:srgbClr val="FF0000"/>
                </a:solidFill>
                <a:latin typeface="微软雅黑" panose="020B0503020204020204" pitchFamily="34" charset="-122"/>
                <a:ea typeface="微软雅黑" panose="020B0503020204020204" pitchFamily="34" charset="-122"/>
              </a:rPr>
              <a:t>高能质子应用实验终端</a:t>
            </a:r>
            <a:r>
              <a:rPr lang="en-US" altLang="zh-CN" sz="2000" b="1" dirty="0">
                <a:solidFill>
                  <a:srgbClr val="FF0000"/>
                </a:solidFill>
                <a:latin typeface="微软雅黑" panose="020B0503020204020204" pitchFamily="34" charset="-122"/>
                <a:ea typeface="微软雅黑" panose="020B0503020204020204" pitchFamily="34" charset="-122"/>
              </a:rPr>
              <a:t>(HPES)</a:t>
            </a:r>
          </a:p>
          <a:p>
            <a:pPr marL="1257300" lvl="2" indent="-342900">
              <a:spcAft>
                <a:spcPts val="500"/>
              </a:spcAft>
              <a:buFont typeface="Wingdings" panose="05000000000000000000" pitchFamily="2" charset="2"/>
              <a:buChar char="ü"/>
            </a:pPr>
            <a:r>
              <a:rPr lang="zh-CN" altLang="en-US" sz="2000" b="1" dirty="0">
                <a:solidFill>
                  <a:srgbClr val="FF0000"/>
                </a:solidFill>
                <a:latin typeface="微软雅黑" panose="020B0503020204020204" pitchFamily="34" charset="-122"/>
                <a:ea typeface="微软雅黑" panose="020B0503020204020204" pitchFamily="34" charset="-122"/>
              </a:rPr>
              <a:t>缪子源实验终端</a:t>
            </a:r>
            <a:r>
              <a:rPr lang="en-US" altLang="zh-CN" sz="2000" b="1" dirty="0">
                <a:solidFill>
                  <a:srgbClr val="FF0000"/>
                </a:solidFill>
                <a:latin typeface="微软雅黑" panose="020B0503020204020204" pitchFamily="34" charset="-122"/>
                <a:ea typeface="微软雅黑" panose="020B0503020204020204" pitchFamily="34" charset="-122"/>
              </a:rPr>
              <a:t>(MELODY)</a:t>
            </a:r>
          </a:p>
        </p:txBody>
      </p:sp>
    </p:spTree>
    <p:extLst>
      <p:ext uri="{BB962C8B-B14F-4D97-AF65-F5344CB8AC3E}">
        <p14:creationId xmlns:p14="http://schemas.microsoft.com/office/powerpoint/2010/main" val="2346955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467BC8-1AAD-45F6-B85C-92561708FC58}"/>
              </a:ext>
            </a:extLst>
          </p:cNvPr>
          <p:cNvSpPr>
            <a:spLocks noGrp="1"/>
          </p:cNvSpPr>
          <p:nvPr>
            <p:ph type="title"/>
          </p:nvPr>
        </p:nvSpPr>
        <p:spPr/>
        <p:txBody>
          <a:bodyPr/>
          <a:lstStyle/>
          <a:p>
            <a:r>
              <a:rPr lang="en-US" altLang="zh-CN" dirty="0"/>
              <a:t>MELODY</a:t>
            </a:r>
            <a:r>
              <a:rPr lang="zh-CN" altLang="en-US" dirty="0"/>
              <a:t>布局</a:t>
            </a:r>
          </a:p>
        </p:txBody>
      </p:sp>
      <p:sp>
        <p:nvSpPr>
          <p:cNvPr id="5" name="文本框 4">
            <a:extLst>
              <a:ext uri="{FF2B5EF4-FFF2-40B4-BE49-F238E27FC236}">
                <a16:creationId xmlns:a16="http://schemas.microsoft.com/office/drawing/2014/main" id="{77DC6AC0-34DD-44D1-A3DC-F808AA25C885}"/>
              </a:ext>
            </a:extLst>
          </p:cNvPr>
          <p:cNvSpPr txBox="1"/>
          <p:nvPr/>
        </p:nvSpPr>
        <p:spPr>
          <a:xfrm>
            <a:off x="3841327" y="6153151"/>
            <a:ext cx="3448508"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cs typeface="Arial" panose="020B0604020202020204" pitchFamily="34" charset="0"/>
              </a:rPr>
              <a:t>MELODY </a:t>
            </a:r>
            <a:r>
              <a:rPr lang="zh-CN" altLang="en-US" dirty="0">
                <a:latin typeface="微软雅黑" panose="020B0503020204020204" pitchFamily="34" charset="-122"/>
                <a:ea typeface="微软雅黑" panose="020B0503020204020204" pitchFamily="34" charset="-122"/>
                <a:cs typeface="Arial" panose="020B0604020202020204" pitchFamily="34" charset="0"/>
              </a:rPr>
              <a:t>布局</a:t>
            </a:r>
          </a:p>
        </p:txBody>
      </p:sp>
      <p:sp>
        <p:nvSpPr>
          <p:cNvPr id="22" name="文本框 21">
            <a:extLst>
              <a:ext uri="{FF2B5EF4-FFF2-40B4-BE49-F238E27FC236}">
                <a16:creationId xmlns:a16="http://schemas.microsoft.com/office/drawing/2014/main" id="{E535E234-BE78-4E36-BB2E-06370A0AE3BC}"/>
              </a:ext>
            </a:extLst>
          </p:cNvPr>
          <p:cNvSpPr txBox="1"/>
          <p:nvPr/>
        </p:nvSpPr>
        <p:spPr>
          <a:xfrm>
            <a:off x="171447" y="784391"/>
            <a:ext cx="10788269" cy="461665"/>
          </a:xfrm>
          <a:prstGeom prst="rect">
            <a:avLst/>
          </a:prstGeom>
          <a:noFill/>
        </p:spPr>
        <p:txBody>
          <a:bodyPr wrap="square" rtlCol="0">
            <a:spAutoFit/>
          </a:bodyPr>
          <a:lstStyle/>
          <a:p>
            <a:pPr marL="285750" indent="-285750">
              <a:buFont typeface="Wingdings" panose="05000000000000000000" pitchFamily="2" charset="2"/>
              <a:buChar char="u"/>
            </a:pPr>
            <a:r>
              <a:rPr lang="en-US" altLang="zh-CN" sz="2400" b="1" i="0" dirty="0">
                <a:solidFill>
                  <a:srgbClr val="0000FF"/>
                </a:solidFill>
                <a:effectLst/>
                <a:latin typeface="微软雅黑" panose="020B0503020204020204" pitchFamily="34" charset="-122"/>
                <a:ea typeface="微软雅黑" panose="020B0503020204020204" pitchFamily="34" charset="-122"/>
                <a:cs typeface="Times New Roman" panose="02020603050405020304" pitchFamily="18" charset="0"/>
              </a:rPr>
              <a:t>MELODY (M</a:t>
            </a:r>
            <a:r>
              <a:rPr lang="en-US" altLang="zh-CN" sz="2400" b="1" i="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uon station for </a:t>
            </a:r>
            <a:r>
              <a:rPr lang="en-US" altLang="zh-CN" sz="2400" b="1" i="0" dirty="0" err="1">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sci</a:t>
            </a:r>
            <a:r>
              <a:rPr lang="en-US" altLang="zh-CN" sz="2400" b="1" i="0" dirty="0" err="1">
                <a:solidFill>
                  <a:srgbClr val="0000FF"/>
                </a:solidFill>
                <a:effectLst/>
                <a:latin typeface="微软雅黑" panose="020B0503020204020204" pitchFamily="34" charset="-122"/>
                <a:ea typeface="微软雅黑" panose="020B0503020204020204" pitchFamily="34" charset="-122"/>
                <a:cs typeface="Times New Roman" panose="02020603050405020304" pitchFamily="18" charset="0"/>
              </a:rPr>
              <a:t>E</a:t>
            </a:r>
            <a:r>
              <a:rPr lang="en-US" altLang="zh-CN" sz="2400" b="1" i="0" dirty="0" err="1">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nce</a:t>
            </a:r>
            <a:r>
              <a:rPr lang="en-US" altLang="zh-CN" sz="2400" b="1" i="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i="0" dirty="0" err="1">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techno</a:t>
            </a:r>
            <a:r>
              <a:rPr lang="en-US" altLang="zh-CN" sz="2400" b="1" i="0" dirty="0" err="1">
                <a:solidFill>
                  <a:srgbClr val="0000FF"/>
                </a:solidFill>
                <a:effectLst/>
                <a:latin typeface="微软雅黑" panose="020B0503020204020204" pitchFamily="34" charset="-122"/>
                <a:ea typeface="微软雅黑" panose="020B0503020204020204" pitchFamily="34" charset="-122"/>
                <a:cs typeface="Times New Roman" panose="02020603050405020304" pitchFamily="18" charset="0"/>
              </a:rPr>
              <a:t>LO</a:t>
            </a:r>
            <a:r>
              <a:rPr lang="en-US" altLang="zh-CN" sz="2400" b="1" i="0" dirty="0" err="1">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gy</a:t>
            </a:r>
            <a:r>
              <a:rPr lang="en-US" altLang="zh-CN" sz="2400" b="1" i="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and in</a:t>
            </a:r>
            <a:r>
              <a:rPr lang="en-US" altLang="zh-CN" sz="2400" b="1" i="0" dirty="0">
                <a:solidFill>
                  <a:srgbClr val="0000FF"/>
                </a:solidFill>
                <a:effectLst/>
                <a:latin typeface="微软雅黑" panose="020B0503020204020204" pitchFamily="34" charset="-122"/>
                <a:ea typeface="微软雅黑" panose="020B0503020204020204" pitchFamily="34" charset="-122"/>
                <a:cs typeface="Times New Roman" panose="02020603050405020304" pitchFamily="18" charset="0"/>
              </a:rPr>
              <a:t>dustry)</a:t>
            </a:r>
            <a:endParaRPr lang="en-US" altLang="zh-CN" sz="24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3" name="文本框 22">
            <a:extLst>
              <a:ext uri="{FF2B5EF4-FFF2-40B4-BE49-F238E27FC236}">
                <a16:creationId xmlns:a16="http://schemas.microsoft.com/office/drawing/2014/main" id="{94B25395-CDCA-4032-8884-CA73ACC844B4}"/>
              </a:ext>
            </a:extLst>
          </p:cNvPr>
          <p:cNvSpPr txBox="1"/>
          <p:nvPr/>
        </p:nvSpPr>
        <p:spPr>
          <a:xfrm>
            <a:off x="231733" y="1246056"/>
            <a:ext cx="3741956" cy="1323439"/>
          </a:xfrm>
          <a:prstGeom prst="rect">
            <a:avLst/>
          </a:prstGeom>
          <a:noFill/>
        </p:spPr>
        <p:txBody>
          <a:bodyPr wrap="square" rtlCol="0">
            <a:spAutoFit/>
          </a:bodyPr>
          <a:lstStyle/>
          <a:p>
            <a:pPr marL="342900" indent="-3429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Arial" panose="020B0604020202020204" pitchFamily="34" charset="0"/>
              </a:rPr>
              <a:t>打靶质子能量：</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1.6GeV</a:t>
            </a:r>
          </a:p>
          <a:p>
            <a:pPr marL="342900" indent="-3429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Arial" panose="020B0604020202020204" pitchFamily="34" charset="0"/>
              </a:rPr>
              <a:t>打靶功率：</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20kW</a:t>
            </a:r>
          </a:p>
          <a:p>
            <a:pPr marL="342900" indent="-3429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Arial" panose="020B0604020202020204" pitchFamily="34" charset="0"/>
              </a:rPr>
              <a:t>重复频率：</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1Hz</a:t>
            </a:r>
          </a:p>
          <a:p>
            <a:pPr marL="342900" indent="-3429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Arial" panose="020B0604020202020204" pitchFamily="34" charset="0"/>
              </a:rPr>
              <a:t>脉宽：</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120ns</a:t>
            </a:r>
          </a:p>
        </p:txBody>
      </p:sp>
      <p:pic>
        <p:nvPicPr>
          <p:cNvPr id="4" name="图片 3">
            <a:extLst>
              <a:ext uri="{FF2B5EF4-FFF2-40B4-BE49-F238E27FC236}">
                <a16:creationId xmlns:a16="http://schemas.microsoft.com/office/drawing/2014/main" id="{5B1786DF-8D74-4D54-ABE8-68AE00A84466}"/>
              </a:ext>
            </a:extLst>
          </p:cNvPr>
          <p:cNvPicPr>
            <a:picLocks noChangeAspect="1"/>
          </p:cNvPicPr>
          <p:nvPr/>
        </p:nvPicPr>
        <p:blipFill>
          <a:blip r:embed="rId3"/>
          <a:stretch>
            <a:fillRect/>
          </a:stretch>
        </p:blipFill>
        <p:spPr>
          <a:xfrm>
            <a:off x="5920929" y="2930917"/>
            <a:ext cx="5760791" cy="3045478"/>
          </a:xfrm>
          <a:prstGeom prst="rect">
            <a:avLst/>
          </a:prstGeom>
        </p:spPr>
      </p:pic>
      <p:sp>
        <p:nvSpPr>
          <p:cNvPr id="6" name="文本框 5">
            <a:extLst>
              <a:ext uri="{FF2B5EF4-FFF2-40B4-BE49-F238E27FC236}">
                <a16:creationId xmlns:a16="http://schemas.microsoft.com/office/drawing/2014/main" id="{439BF0A3-8524-4FA4-95E8-8679E6271A51}"/>
              </a:ext>
            </a:extLst>
          </p:cNvPr>
          <p:cNvSpPr txBox="1"/>
          <p:nvPr/>
        </p:nvSpPr>
        <p:spPr>
          <a:xfrm>
            <a:off x="9278608" y="3483843"/>
            <a:ext cx="765868" cy="369332"/>
          </a:xfrm>
          <a:prstGeom prst="rect">
            <a:avLst/>
          </a:prstGeom>
          <a:noFill/>
        </p:spPr>
        <p:txBody>
          <a:bodyPr wrap="square" rtlCol="0">
            <a:spAutoFit/>
          </a:bodyPr>
          <a:lstStyle/>
          <a:p>
            <a:pPr algn="ctr"/>
            <a:r>
              <a:rPr lang="en-US" altLang="zh-CN" b="1" dirty="0">
                <a:solidFill>
                  <a:srgbClr val="0000FF"/>
                </a:solidFill>
                <a:highlight>
                  <a:srgbClr val="FFFF00"/>
                </a:highlight>
              </a:rPr>
              <a:t>SMBT</a:t>
            </a:r>
            <a:endParaRPr lang="zh-CN" altLang="en-US" b="1" dirty="0">
              <a:solidFill>
                <a:srgbClr val="0000FF"/>
              </a:solidFill>
              <a:highlight>
                <a:srgbClr val="FFFF00"/>
              </a:highlight>
            </a:endParaRPr>
          </a:p>
        </p:txBody>
      </p:sp>
      <p:sp>
        <p:nvSpPr>
          <p:cNvPr id="17" name="文本框 16">
            <a:extLst>
              <a:ext uri="{FF2B5EF4-FFF2-40B4-BE49-F238E27FC236}">
                <a16:creationId xmlns:a16="http://schemas.microsoft.com/office/drawing/2014/main" id="{F9F65D5A-FFAD-413A-97D9-7FEB1CC5FA57}"/>
              </a:ext>
            </a:extLst>
          </p:cNvPr>
          <p:cNvSpPr txBox="1"/>
          <p:nvPr/>
        </p:nvSpPr>
        <p:spPr>
          <a:xfrm rot="1459850">
            <a:off x="8471564" y="4311889"/>
            <a:ext cx="850166" cy="369332"/>
          </a:xfrm>
          <a:prstGeom prst="rect">
            <a:avLst/>
          </a:prstGeom>
          <a:noFill/>
        </p:spPr>
        <p:txBody>
          <a:bodyPr wrap="square" rtlCol="0">
            <a:spAutoFit/>
          </a:bodyPr>
          <a:lstStyle/>
          <a:p>
            <a:pPr algn="ctr"/>
            <a:r>
              <a:rPr lang="en-US" altLang="zh-CN" b="1" dirty="0">
                <a:solidFill>
                  <a:srgbClr val="0000FF"/>
                </a:solidFill>
                <a:highlight>
                  <a:srgbClr val="FFFF00"/>
                </a:highlight>
              </a:rPr>
              <a:t>NMBT</a:t>
            </a:r>
            <a:endParaRPr lang="zh-CN" altLang="en-US" b="1" dirty="0">
              <a:solidFill>
                <a:srgbClr val="0000FF"/>
              </a:solidFill>
              <a:highlight>
                <a:srgbClr val="FFFF00"/>
              </a:highlight>
            </a:endParaRPr>
          </a:p>
        </p:txBody>
      </p:sp>
      <p:sp>
        <p:nvSpPr>
          <p:cNvPr id="19" name="文本框 18">
            <a:extLst>
              <a:ext uri="{FF2B5EF4-FFF2-40B4-BE49-F238E27FC236}">
                <a16:creationId xmlns:a16="http://schemas.microsoft.com/office/drawing/2014/main" id="{DF1600F9-03D3-4E20-BBAF-E83EB083B3E1}"/>
              </a:ext>
            </a:extLst>
          </p:cNvPr>
          <p:cNvSpPr txBox="1"/>
          <p:nvPr/>
        </p:nvSpPr>
        <p:spPr>
          <a:xfrm rot="20257769">
            <a:off x="6751998" y="4123228"/>
            <a:ext cx="850166" cy="369332"/>
          </a:xfrm>
          <a:prstGeom prst="rect">
            <a:avLst/>
          </a:prstGeom>
          <a:noFill/>
        </p:spPr>
        <p:txBody>
          <a:bodyPr wrap="square" rtlCol="0">
            <a:spAutoFit/>
          </a:bodyPr>
          <a:lstStyle/>
          <a:p>
            <a:pPr algn="ctr"/>
            <a:r>
              <a:rPr lang="en-US" altLang="zh-CN" b="1" dirty="0">
                <a:solidFill>
                  <a:srgbClr val="0000FF"/>
                </a:solidFill>
                <a:highlight>
                  <a:srgbClr val="FFFF00"/>
                </a:highlight>
              </a:rPr>
              <a:t>DMBT</a:t>
            </a:r>
            <a:endParaRPr lang="zh-CN" altLang="en-US" b="1" dirty="0">
              <a:solidFill>
                <a:srgbClr val="0000FF"/>
              </a:solidFill>
              <a:highlight>
                <a:srgbClr val="FFFF00"/>
              </a:highlight>
            </a:endParaRPr>
          </a:p>
        </p:txBody>
      </p:sp>
      <p:sp>
        <p:nvSpPr>
          <p:cNvPr id="13" name="文本框 12">
            <a:extLst>
              <a:ext uri="{FF2B5EF4-FFF2-40B4-BE49-F238E27FC236}">
                <a16:creationId xmlns:a16="http://schemas.microsoft.com/office/drawing/2014/main" id="{B0E6D8DD-A72D-4C62-8FA3-8651F072D68C}"/>
              </a:ext>
            </a:extLst>
          </p:cNvPr>
          <p:cNvSpPr txBox="1"/>
          <p:nvPr/>
        </p:nvSpPr>
        <p:spPr>
          <a:xfrm>
            <a:off x="5170313" y="1271923"/>
            <a:ext cx="6096000" cy="1015663"/>
          </a:xfrm>
          <a:prstGeom prst="rect">
            <a:avLst/>
          </a:prstGeom>
          <a:noFill/>
        </p:spPr>
        <p:txBody>
          <a:bodyPr wrap="square">
            <a:spAutoFit/>
          </a:bodyPr>
          <a:lstStyle/>
          <a:p>
            <a:pPr marL="342900" indent="-3429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Arial" panose="020B0604020202020204" pitchFamily="34" charset="0"/>
              </a:rPr>
              <a:t>表面缪束线：</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SMBT</a:t>
            </a:r>
            <a:r>
              <a:rPr lang="zh-CN" altLang="en-US" sz="2000" dirty="0">
                <a:latin typeface="微软雅黑" panose="020B0503020204020204" pitchFamily="34" charset="-122"/>
                <a:ea typeface="微软雅黑" panose="020B0503020204020204" pitchFamily="34" charset="-122"/>
                <a:cs typeface="Arial" panose="020B0604020202020204" pitchFamily="34" charset="0"/>
              </a:rPr>
              <a:t>，</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2</a:t>
            </a:r>
            <a:r>
              <a:rPr lang="zh-CN" altLang="en-US" sz="2000" dirty="0">
                <a:latin typeface="微软雅黑" panose="020B0503020204020204" pitchFamily="34" charset="-122"/>
                <a:ea typeface="微软雅黑" panose="020B0503020204020204" pitchFamily="34" charset="-122"/>
                <a:cs typeface="Arial" panose="020B0604020202020204" pitchFamily="34" charset="0"/>
              </a:rPr>
              <a:t>个终端，</a:t>
            </a:r>
            <a:r>
              <a:rPr lang="el-GR" altLang="zh-CN" sz="2000" dirty="0">
                <a:latin typeface="微软雅黑" panose="020B0503020204020204" pitchFamily="34" charset="-122"/>
                <a:ea typeface="微软雅黑" panose="020B0503020204020204" pitchFamily="34" charset="-122"/>
                <a:cs typeface="Arial" panose="020B0604020202020204" pitchFamily="34" charset="0"/>
              </a:rPr>
              <a:t>μ</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SR&amp;MIXE</a:t>
            </a:r>
          </a:p>
          <a:p>
            <a:pPr marL="342900" indent="-3429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Arial" panose="020B0604020202020204" pitchFamily="34" charset="0"/>
              </a:rPr>
              <a:t>负缪束线：</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NMBT</a:t>
            </a:r>
            <a:r>
              <a:rPr lang="zh-CN" altLang="en-US" sz="2000" dirty="0">
                <a:latin typeface="微软雅黑" panose="020B0503020204020204" pitchFamily="34" charset="-122"/>
                <a:ea typeface="微软雅黑" panose="020B0503020204020204" pitchFamily="34" charset="-122"/>
                <a:cs typeface="Arial" panose="020B0604020202020204" pitchFamily="34" charset="0"/>
              </a:rPr>
              <a:t>，</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1</a:t>
            </a:r>
            <a:r>
              <a:rPr lang="zh-CN" altLang="en-US" sz="2000" dirty="0">
                <a:latin typeface="微软雅黑" panose="020B0503020204020204" pitchFamily="34" charset="-122"/>
                <a:ea typeface="微软雅黑" panose="020B0503020204020204" pitchFamily="34" charset="-122"/>
                <a:cs typeface="Arial" panose="020B0604020202020204" pitchFamily="34" charset="0"/>
              </a:rPr>
              <a:t>个终端、</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MIXE</a:t>
            </a:r>
          </a:p>
          <a:p>
            <a:pPr marL="342900" indent="-3429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Arial" panose="020B0604020202020204" pitchFamily="34" charset="0"/>
              </a:rPr>
              <a:t>衰变缪束线：</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DMBT</a:t>
            </a:r>
            <a:r>
              <a:rPr lang="zh-CN" altLang="en-US" sz="2000" dirty="0">
                <a:latin typeface="微软雅黑" panose="020B0503020204020204" pitchFamily="34" charset="-122"/>
                <a:ea typeface="微软雅黑" panose="020B0503020204020204" pitchFamily="34" charset="-122"/>
                <a:cs typeface="Arial" panose="020B0604020202020204" pitchFamily="34" charset="0"/>
              </a:rPr>
              <a:t>，</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2</a:t>
            </a:r>
            <a:r>
              <a:rPr lang="zh-CN" altLang="en-US" sz="2000" dirty="0">
                <a:latin typeface="微软雅黑" panose="020B0503020204020204" pitchFamily="34" charset="-122"/>
                <a:ea typeface="微软雅黑" panose="020B0503020204020204" pitchFamily="34" charset="-122"/>
                <a:cs typeface="Arial" panose="020B0604020202020204" pitchFamily="34" charset="0"/>
              </a:rPr>
              <a:t>个终端，</a:t>
            </a:r>
            <a:r>
              <a:rPr lang="el-GR" altLang="zh-CN" sz="2000" dirty="0">
                <a:latin typeface="微软雅黑" panose="020B0503020204020204" pitchFamily="34" charset="-122"/>
                <a:ea typeface="微软雅黑" panose="020B0503020204020204" pitchFamily="34" charset="-122"/>
                <a:cs typeface="Arial" panose="020B0604020202020204" pitchFamily="34" charset="0"/>
              </a:rPr>
              <a:t>μ</a:t>
            </a:r>
            <a:r>
              <a:rPr lang="en-US" altLang="zh-CN" sz="2000" dirty="0">
                <a:latin typeface="微软雅黑" panose="020B0503020204020204" pitchFamily="34" charset="-122"/>
                <a:ea typeface="微软雅黑" panose="020B0503020204020204" pitchFamily="34" charset="-122"/>
                <a:cs typeface="Arial" panose="020B0604020202020204" pitchFamily="34" charset="0"/>
              </a:rPr>
              <a:t>SR&amp;MIXE</a:t>
            </a:r>
          </a:p>
        </p:txBody>
      </p:sp>
      <p:pic>
        <p:nvPicPr>
          <p:cNvPr id="15" name="图片 14">
            <a:extLst>
              <a:ext uri="{FF2B5EF4-FFF2-40B4-BE49-F238E27FC236}">
                <a16:creationId xmlns:a16="http://schemas.microsoft.com/office/drawing/2014/main" id="{3E2A7DA7-B43C-4A9A-A77D-B46D829B5FAD}"/>
              </a:ext>
            </a:extLst>
          </p:cNvPr>
          <p:cNvPicPr/>
          <p:nvPr/>
        </p:nvPicPr>
        <p:blipFill>
          <a:blip r:embed="rId4"/>
          <a:stretch>
            <a:fillRect/>
          </a:stretch>
        </p:blipFill>
        <p:spPr>
          <a:xfrm>
            <a:off x="171447" y="2930915"/>
            <a:ext cx="5253382" cy="3045477"/>
          </a:xfrm>
          <a:prstGeom prst="rect">
            <a:avLst/>
          </a:prstGeom>
        </p:spPr>
      </p:pic>
    </p:spTree>
    <p:extLst>
      <p:ext uri="{BB962C8B-B14F-4D97-AF65-F5344CB8AC3E}">
        <p14:creationId xmlns:p14="http://schemas.microsoft.com/office/powerpoint/2010/main" val="2595554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4AA344-48B5-4228-AC50-C4CBFDB7D344}"/>
              </a:ext>
            </a:extLst>
          </p:cNvPr>
          <p:cNvSpPr>
            <a:spLocks noGrp="1"/>
          </p:cNvSpPr>
          <p:nvPr>
            <p:ph type="title"/>
          </p:nvPr>
        </p:nvSpPr>
        <p:spPr/>
        <p:txBody>
          <a:bodyPr/>
          <a:lstStyle/>
          <a:p>
            <a:r>
              <a:rPr lang="zh-CN" altLang="en-US" dirty="0"/>
              <a:t>负缪束线参数</a:t>
            </a:r>
          </a:p>
        </p:txBody>
      </p:sp>
      <p:sp>
        <p:nvSpPr>
          <p:cNvPr id="35" name="文本框 34">
            <a:extLst>
              <a:ext uri="{FF2B5EF4-FFF2-40B4-BE49-F238E27FC236}">
                <a16:creationId xmlns:a16="http://schemas.microsoft.com/office/drawing/2014/main" id="{40E9EDCE-5518-43EA-B863-F38AC59A0487}"/>
              </a:ext>
            </a:extLst>
          </p:cNvPr>
          <p:cNvSpPr txBox="1"/>
          <p:nvPr/>
        </p:nvSpPr>
        <p:spPr>
          <a:xfrm>
            <a:off x="7384271" y="865366"/>
            <a:ext cx="3989301" cy="1211357"/>
          </a:xfrm>
          <a:prstGeom prst="rect">
            <a:avLst/>
          </a:prstGeom>
          <a:noFill/>
        </p:spPr>
        <p:txBody>
          <a:bodyPr wrap="square" rtlCol="0">
            <a:spAutoFit/>
          </a:bodyPr>
          <a:lstStyle>
            <a:defPPr>
              <a:defRPr lang="en-US"/>
            </a:defPPr>
            <a:lvl1pPr marL="342900" indent="-342900" algn="just">
              <a:lnSpc>
                <a:spcPct val="125000"/>
              </a:lnSpc>
              <a:buAutoNum type="arabicPeriod"/>
              <a:defRPr sz="1600">
                <a:latin typeface="Times New Roman" panose="02020603050405020304" pitchFamily="18" charset="0"/>
                <a:ea typeface="微软雅黑" panose="020B0503020204020204" pitchFamily="34" charset="-122"/>
                <a:cs typeface="Times New Roman" panose="02020603050405020304" pitchFamily="18" charset="0"/>
              </a:defRPr>
            </a:lvl1pPr>
          </a:lstStyle>
          <a:p>
            <a:pPr>
              <a:buFont typeface="Arial" panose="020B0604020202020204" pitchFamily="34" charset="0"/>
              <a:buChar char="•"/>
            </a:pPr>
            <a:r>
              <a:rPr lang="zh-CN" altLang="en-US" sz="2000" b="1" dirty="0">
                <a:latin typeface="微软雅黑" panose="020B0503020204020204" pitchFamily="34" charset="-122"/>
              </a:rPr>
              <a:t>动量范围：</a:t>
            </a:r>
            <a:r>
              <a:rPr lang="en-US" altLang="zh-CN" sz="2000" b="1" dirty="0">
                <a:latin typeface="微软雅黑" panose="020B0503020204020204" pitchFamily="34" charset="-122"/>
              </a:rPr>
              <a:t>20 to 60 MeV/c</a:t>
            </a:r>
          </a:p>
          <a:p>
            <a:pPr>
              <a:buFont typeface="Arial" panose="020B0604020202020204" pitchFamily="34" charset="0"/>
              <a:buChar char="•"/>
            </a:pPr>
            <a:r>
              <a:rPr lang="zh-CN" altLang="en-US" sz="2000" b="1" dirty="0">
                <a:latin typeface="微软雅黑" panose="020B0503020204020204" pitchFamily="34" charset="-122"/>
              </a:rPr>
              <a:t>流强：</a:t>
            </a:r>
            <a:r>
              <a:rPr lang="en-US" altLang="zh-CN" sz="2000" b="1" dirty="0">
                <a:latin typeface="微软雅黑" panose="020B0503020204020204" pitchFamily="34" charset="-122"/>
              </a:rPr>
              <a:t>10</a:t>
            </a:r>
            <a:r>
              <a:rPr lang="en-US" altLang="zh-CN" sz="2000" b="1" baseline="30000" dirty="0">
                <a:latin typeface="微软雅黑" panose="020B0503020204020204" pitchFamily="34" charset="-122"/>
              </a:rPr>
              <a:t>4</a:t>
            </a:r>
            <a:r>
              <a:rPr lang="en-US" altLang="zh-CN" sz="2000" b="1" dirty="0">
                <a:latin typeface="微软雅黑" panose="020B0503020204020204" pitchFamily="34" charset="-122"/>
              </a:rPr>
              <a:t> to</a:t>
            </a:r>
            <a:r>
              <a:rPr lang="zh-CN" altLang="en-US" sz="2000" b="1" dirty="0">
                <a:latin typeface="微软雅黑" panose="020B0503020204020204" pitchFamily="34" charset="-122"/>
              </a:rPr>
              <a:t> </a:t>
            </a:r>
            <a:r>
              <a:rPr lang="en-US" altLang="zh-CN" sz="2000" b="1" dirty="0">
                <a:latin typeface="微软雅黑" panose="020B0503020204020204" pitchFamily="34" charset="-122"/>
              </a:rPr>
              <a:t>10</a:t>
            </a:r>
            <a:r>
              <a:rPr lang="en-US" altLang="zh-CN" sz="2000" b="1" baseline="30000" dirty="0">
                <a:latin typeface="微软雅黑" panose="020B0503020204020204" pitchFamily="34" charset="-122"/>
              </a:rPr>
              <a:t>6</a:t>
            </a:r>
            <a:r>
              <a:rPr lang="en-US" altLang="zh-CN" sz="2000" b="1" dirty="0">
                <a:latin typeface="微软雅黑" panose="020B0503020204020204" pitchFamily="34" charset="-122"/>
              </a:rPr>
              <a:t> </a:t>
            </a:r>
            <a:r>
              <a:rPr lang="el-GR" altLang="zh-CN" sz="2000" b="1" dirty="0">
                <a:latin typeface="微软雅黑" panose="020B0503020204020204" pitchFamily="34" charset="-122"/>
              </a:rPr>
              <a:t>μ</a:t>
            </a:r>
            <a:r>
              <a:rPr lang="en-US" altLang="zh-CN" sz="2000" b="1" dirty="0">
                <a:latin typeface="微软雅黑" panose="020B0503020204020204" pitchFamily="34" charset="-122"/>
              </a:rPr>
              <a:t>-/s</a:t>
            </a:r>
          </a:p>
          <a:p>
            <a:pPr>
              <a:buFont typeface="Arial" panose="020B0604020202020204" pitchFamily="34" charset="0"/>
              <a:buChar char="•"/>
            </a:pPr>
            <a:r>
              <a:rPr lang="zh-CN" altLang="en-US" sz="2000" b="1" dirty="0">
                <a:latin typeface="微软雅黑" panose="020B0503020204020204" pitchFamily="34" charset="-122"/>
              </a:rPr>
              <a:t>发射度：</a:t>
            </a:r>
            <a:r>
              <a:rPr lang="en-US" altLang="zh-CN" sz="2000" b="1" dirty="0">
                <a:latin typeface="微软雅黑" panose="020B0503020204020204" pitchFamily="34" charset="-122"/>
              </a:rPr>
              <a:t>~6000 </a:t>
            </a:r>
            <a:r>
              <a:rPr lang="el-GR" altLang="zh-CN" sz="2000" b="1" dirty="0">
                <a:latin typeface="微软雅黑" panose="020B0503020204020204" pitchFamily="34" charset="-122"/>
              </a:rPr>
              <a:t>π</a:t>
            </a:r>
            <a:r>
              <a:rPr lang="en-US" altLang="zh-CN" sz="2000" b="1" dirty="0">
                <a:latin typeface="微软雅黑" panose="020B0503020204020204" pitchFamily="34" charset="-122"/>
              </a:rPr>
              <a:t>mm/mrad</a:t>
            </a:r>
          </a:p>
        </p:txBody>
      </p:sp>
      <p:sp>
        <p:nvSpPr>
          <p:cNvPr id="37" name="文本框 36">
            <a:extLst>
              <a:ext uri="{FF2B5EF4-FFF2-40B4-BE49-F238E27FC236}">
                <a16:creationId xmlns:a16="http://schemas.microsoft.com/office/drawing/2014/main" id="{61324AAC-B990-4EE6-8EC2-C6182B059826}"/>
              </a:ext>
            </a:extLst>
          </p:cNvPr>
          <p:cNvSpPr txBox="1"/>
          <p:nvPr/>
        </p:nvSpPr>
        <p:spPr>
          <a:xfrm>
            <a:off x="141583" y="871364"/>
            <a:ext cx="10788269" cy="461665"/>
          </a:xfrm>
          <a:prstGeom prst="rect">
            <a:avLst/>
          </a:prstGeom>
          <a:noFill/>
        </p:spPr>
        <p:txBody>
          <a:bodyPr wrap="square" rtlCol="0">
            <a:spAutoFit/>
          </a:bodyPr>
          <a:lstStyle/>
          <a:p>
            <a:pPr marL="285750" indent="-285750">
              <a:buFont typeface="Wingdings" panose="05000000000000000000" pitchFamily="2" charset="2"/>
              <a:buChar char="u"/>
            </a:pPr>
            <a:r>
              <a:rPr lang="en-US" altLang="zh-CN" sz="2400" b="1" i="0" dirty="0">
                <a:effectLst/>
                <a:latin typeface="微软雅黑" panose="020B0503020204020204" pitchFamily="34" charset="-122"/>
                <a:ea typeface="微软雅黑" panose="020B0503020204020204" pitchFamily="34" charset="-122"/>
                <a:cs typeface="Times New Roman" panose="02020603050405020304" pitchFamily="18" charset="0"/>
              </a:rPr>
              <a:t>NMBT</a:t>
            </a:r>
            <a:r>
              <a:rPr lang="zh-CN" altLang="en-US" sz="2400" b="1" i="0" dirty="0">
                <a:effectLst/>
                <a:latin typeface="微软雅黑" panose="020B0503020204020204" pitchFamily="34" charset="-122"/>
                <a:ea typeface="微软雅黑" panose="020B0503020204020204" pitchFamily="34" charset="-122"/>
                <a:cs typeface="Times New Roman" panose="02020603050405020304" pitchFamily="18" charset="0"/>
              </a:rPr>
              <a:t>：一条专用于</a:t>
            </a:r>
            <a:r>
              <a:rPr lang="en-US" altLang="zh-CN" sz="2400" b="1" i="0" dirty="0">
                <a:effectLst/>
                <a:latin typeface="微软雅黑" panose="020B0503020204020204" pitchFamily="34" charset="-122"/>
                <a:ea typeface="微软雅黑" panose="020B0503020204020204" pitchFamily="34" charset="-122"/>
                <a:cs typeface="Times New Roman" panose="02020603050405020304" pitchFamily="18" charset="0"/>
              </a:rPr>
              <a:t>MIXE</a:t>
            </a:r>
            <a:r>
              <a:rPr lang="zh-CN" altLang="en-US" sz="2400" b="1" i="0" dirty="0">
                <a:effectLst/>
                <a:latin typeface="微软雅黑" panose="020B0503020204020204" pitchFamily="34" charset="-122"/>
                <a:ea typeface="微软雅黑" panose="020B0503020204020204" pitchFamily="34" charset="-122"/>
                <a:cs typeface="Times New Roman" panose="02020603050405020304" pitchFamily="18" charset="0"/>
              </a:rPr>
              <a:t>技术应用的负缪束线。</a:t>
            </a:r>
            <a:endParaRPr lang="en-US" altLang="zh-CN" sz="24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9" name="文本框 38">
            <a:extLst>
              <a:ext uri="{FF2B5EF4-FFF2-40B4-BE49-F238E27FC236}">
                <a16:creationId xmlns:a16="http://schemas.microsoft.com/office/drawing/2014/main" id="{218C933A-F8B5-4BDA-A303-5200FEC710E9}"/>
              </a:ext>
            </a:extLst>
          </p:cNvPr>
          <p:cNvSpPr txBox="1"/>
          <p:nvPr/>
        </p:nvSpPr>
        <p:spPr>
          <a:xfrm>
            <a:off x="3638080" y="5910725"/>
            <a:ext cx="4915840" cy="461665"/>
          </a:xfrm>
          <a:prstGeom prst="rect">
            <a:avLst/>
          </a:prstGeom>
          <a:noFill/>
        </p:spPr>
        <p:txBody>
          <a:bodyPr wrap="square">
            <a:spAutoFit/>
          </a:bodyPr>
          <a:lstStyle/>
          <a:p>
            <a:pPr algn="ctr"/>
            <a:r>
              <a:rPr lang="zh-CN" altLang="en-US" sz="2400" b="1" dirty="0">
                <a:solidFill>
                  <a:srgbClr val="C00000"/>
                </a:solidFill>
                <a:highlight>
                  <a:srgbClr val="FFFF00"/>
                </a:highlight>
                <a:latin typeface="微软雅黑" panose="020B0503020204020204" pitchFamily="34" charset="-122"/>
                <a:ea typeface="微软雅黑" panose="020B0503020204020204" pitchFamily="34" charset="-122"/>
              </a:rPr>
              <a:t>达到与国际同类型装置相近水平</a:t>
            </a:r>
          </a:p>
        </p:txBody>
      </p:sp>
      <p:grpSp>
        <p:nvGrpSpPr>
          <p:cNvPr id="57" name="组合 56">
            <a:extLst>
              <a:ext uri="{FF2B5EF4-FFF2-40B4-BE49-F238E27FC236}">
                <a16:creationId xmlns:a16="http://schemas.microsoft.com/office/drawing/2014/main" id="{F5286939-9176-4BE2-8E28-E7F1DAB1F0E1}"/>
              </a:ext>
            </a:extLst>
          </p:cNvPr>
          <p:cNvGrpSpPr/>
          <p:nvPr/>
        </p:nvGrpSpPr>
        <p:grpSpPr>
          <a:xfrm>
            <a:off x="522856" y="1575801"/>
            <a:ext cx="5772918" cy="4098150"/>
            <a:chOff x="5930233" y="1718121"/>
            <a:chExt cx="4561947" cy="3238491"/>
          </a:xfrm>
        </p:grpSpPr>
        <p:pic>
          <p:nvPicPr>
            <p:cNvPr id="43" name="图片 42">
              <a:extLst>
                <a:ext uri="{FF2B5EF4-FFF2-40B4-BE49-F238E27FC236}">
                  <a16:creationId xmlns:a16="http://schemas.microsoft.com/office/drawing/2014/main" id="{47367008-91C3-4ABE-BE0E-D8CDB7FA4EC7}"/>
                </a:ext>
              </a:extLst>
            </p:cNvPr>
            <p:cNvPicPr>
              <a:picLocks noChangeAspect="1"/>
            </p:cNvPicPr>
            <p:nvPr/>
          </p:nvPicPr>
          <p:blipFill>
            <a:blip r:embed="rId2"/>
            <a:stretch>
              <a:fillRect/>
            </a:stretch>
          </p:blipFill>
          <p:spPr>
            <a:xfrm>
              <a:off x="6032937" y="1718121"/>
              <a:ext cx="4459243" cy="3238491"/>
            </a:xfrm>
            <a:prstGeom prst="rect">
              <a:avLst/>
            </a:prstGeom>
          </p:spPr>
        </p:pic>
        <p:grpSp>
          <p:nvGrpSpPr>
            <p:cNvPr id="44" name="组合 43">
              <a:extLst>
                <a:ext uri="{FF2B5EF4-FFF2-40B4-BE49-F238E27FC236}">
                  <a16:creationId xmlns:a16="http://schemas.microsoft.com/office/drawing/2014/main" id="{EE844A3D-62F5-47B0-91FA-78A10D0D6319}"/>
                </a:ext>
              </a:extLst>
            </p:cNvPr>
            <p:cNvGrpSpPr>
              <a:grpSpLocks/>
            </p:cNvGrpSpPr>
            <p:nvPr/>
          </p:nvGrpSpPr>
          <p:grpSpPr>
            <a:xfrm>
              <a:off x="8214100" y="2665827"/>
              <a:ext cx="1624487" cy="1725836"/>
              <a:chOff x="4822078" y="3354293"/>
              <a:chExt cx="2059055" cy="2023684"/>
            </a:xfrm>
          </p:grpSpPr>
          <p:sp>
            <p:nvSpPr>
              <p:cNvPr id="45" name="矩形 44">
                <a:extLst>
                  <a:ext uri="{FF2B5EF4-FFF2-40B4-BE49-F238E27FC236}">
                    <a16:creationId xmlns:a16="http://schemas.microsoft.com/office/drawing/2014/main" id="{451B641C-A7D6-4AC3-A98F-6E180409EF86}"/>
                  </a:ext>
                </a:extLst>
              </p:cNvPr>
              <p:cNvSpPr/>
              <p:nvPr/>
            </p:nvSpPr>
            <p:spPr>
              <a:xfrm rot="8100000">
                <a:off x="6423234" y="5052892"/>
                <a:ext cx="113516" cy="3250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46" name="矩形 45">
                <a:extLst>
                  <a:ext uri="{FF2B5EF4-FFF2-40B4-BE49-F238E27FC236}">
                    <a16:creationId xmlns:a16="http://schemas.microsoft.com/office/drawing/2014/main" id="{FDC91138-33B4-4A91-A5CF-EFBCF8B3B9A1}"/>
                  </a:ext>
                </a:extLst>
              </p:cNvPr>
              <p:cNvSpPr/>
              <p:nvPr/>
            </p:nvSpPr>
            <p:spPr>
              <a:xfrm rot="1599615">
                <a:off x="5066362" y="3462561"/>
                <a:ext cx="113516" cy="3250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47" name="矩形 46">
                <a:extLst>
                  <a:ext uri="{FF2B5EF4-FFF2-40B4-BE49-F238E27FC236}">
                    <a16:creationId xmlns:a16="http://schemas.microsoft.com/office/drawing/2014/main" id="{86D8C7C7-BDF5-4C76-B17C-74955D17D2E2}"/>
                  </a:ext>
                </a:extLst>
              </p:cNvPr>
              <p:cNvSpPr/>
              <p:nvPr/>
            </p:nvSpPr>
            <p:spPr>
              <a:xfrm rot="8100000">
                <a:off x="6730725" y="4741954"/>
                <a:ext cx="150408" cy="32508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48" name="矩形 47">
                <a:extLst>
                  <a:ext uri="{FF2B5EF4-FFF2-40B4-BE49-F238E27FC236}">
                    <a16:creationId xmlns:a16="http://schemas.microsoft.com/office/drawing/2014/main" id="{FF54DC20-999A-4139-A720-2CD4CF3D9D2B}"/>
                  </a:ext>
                </a:extLst>
              </p:cNvPr>
              <p:cNvSpPr/>
              <p:nvPr/>
            </p:nvSpPr>
            <p:spPr>
              <a:xfrm rot="1620000">
                <a:off x="6608870" y="4226067"/>
                <a:ext cx="195815" cy="32508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49" name="矩形 48">
                <a:extLst>
                  <a:ext uri="{FF2B5EF4-FFF2-40B4-BE49-F238E27FC236}">
                    <a16:creationId xmlns:a16="http://schemas.microsoft.com/office/drawing/2014/main" id="{73566EA9-1CD3-44C6-B292-8BB2F4418223}"/>
                  </a:ext>
                </a:extLst>
              </p:cNvPr>
              <p:cNvSpPr/>
              <p:nvPr/>
            </p:nvSpPr>
            <p:spPr>
              <a:xfrm rot="1620000">
                <a:off x="4822078" y="3354293"/>
                <a:ext cx="150408" cy="32508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50" name="矩形 49">
                <a:extLst>
                  <a:ext uri="{FF2B5EF4-FFF2-40B4-BE49-F238E27FC236}">
                    <a16:creationId xmlns:a16="http://schemas.microsoft.com/office/drawing/2014/main" id="{088B7E06-6AC5-4159-A9A3-473AB3234C16}"/>
                  </a:ext>
                </a:extLst>
              </p:cNvPr>
              <p:cNvSpPr/>
              <p:nvPr/>
            </p:nvSpPr>
            <p:spPr>
              <a:xfrm rot="1620000">
                <a:off x="5226750" y="3528969"/>
                <a:ext cx="82299" cy="32508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grpSp>
        <p:sp>
          <p:nvSpPr>
            <p:cNvPr id="51" name="文本框 50">
              <a:extLst>
                <a:ext uri="{FF2B5EF4-FFF2-40B4-BE49-F238E27FC236}">
                  <a16:creationId xmlns:a16="http://schemas.microsoft.com/office/drawing/2014/main" id="{97C6CC24-08E7-4D06-8DDE-3469C5802D67}"/>
                </a:ext>
              </a:extLst>
            </p:cNvPr>
            <p:cNvSpPr txBox="1"/>
            <p:nvPr/>
          </p:nvSpPr>
          <p:spPr>
            <a:xfrm>
              <a:off x="6310750" y="3814824"/>
              <a:ext cx="1284480" cy="24321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真空泵</a:t>
              </a:r>
              <a:r>
                <a:rPr kumimoji="0" lang="en-US" altLang="zh-CN"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      300 mm</a:t>
              </a:r>
              <a:endParaRPr kumimoji="0" lang="zh-CN" altLang="en-US" sz="1400" b="0" i="0" u="none" strike="noStrike" kern="1200" cap="none" spc="0" normalizeH="0" baseline="0" noProof="0" dirty="0">
                <a:ln>
                  <a:noFill/>
                </a:ln>
                <a:solidFill>
                  <a:prstClr val="black"/>
                </a:solidFill>
                <a:effectLst/>
                <a:uLnTx/>
                <a:uFillTx/>
                <a:latin typeface="Times New Roman" panose="02020603050405020304"/>
                <a:ea typeface="黑体" panose="02010609060101010101" pitchFamily="49" charset="-122"/>
                <a:cs typeface="+mn-cs"/>
              </a:endParaRPr>
            </a:p>
          </p:txBody>
        </p:sp>
        <p:sp>
          <p:nvSpPr>
            <p:cNvPr id="52" name="文本框 51">
              <a:extLst>
                <a:ext uri="{FF2B5EF4-FFF2-40B4-BE49-F238E27FC236}">
                  <a16:creationId xmlns:a16="http://schemas.microsoft.com/office/drawing/2014/main" id="{4105315E-6BA2-477C-84E1-D7C320038E60}"/>
                </a:ext>
              </a:extLst>
            </p:cNvPr>
            <p:cNvSpPr txBox="1"/>
            <p:nvPr/>
          </p:nvSpPr>
          <p:spPr>
            <a:xfrm>
              <a:off x="6310748" y="3995373"/>
              <a:ext cx="1284481" cy="24321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挡氚膜</a:t>
              </a:r>
              <a:r>
                <a:rPr kumimoji="0" lang="en-US" altLang="zh-CN"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      220 mm</a:t>
              </a:r>
              <a:endParaRPr kumimoji="0" lang="zh-CN" altLang="en-US" sz="1400" b="0" i="0" u="none" strike="noStrike" kern="1200" cap="none" spc="0" normalizeH="0" baseline="0" noProof="0" dirty="0">
                <a:ln>
                  <a:noFill/>
                </a:ln>
                <a:solidFill>
                  <a:prstClr val="black"/>
                </a:solidFill>
                <a:effectLst/>
                <a:uLnTx/>
                <a:uFillTx/>
                <a:latin typeface="Times New Roman" panose="02020603050405020304"/>
                <a:ea typeface="黑体" panose="02010609060101010101" pitchFamily="49" charset="-122"/>
                <a:cs typeface="+mn-cs"/>
              </a:endParaRPr>
            </a:p>
          </p:txBody>
        </p:sp>
        <p:sp>
          <p:nvSpPr>
            <p:cNvPr id="53" name="文本框 52">
              <a:extLst>
                <a:ext uri="{FF2B5EF4-FFF2-40B4-BE49-F238E27FC236}">
                  <a16:creationId xmlns:a16="http://schemas.microsoft.com/office/drawing/2014/main" id="{85E13BD7-3237-49D9-B3E6-EBB8038B004A}"/>
                </a:ext>
              </a:extLst>
            </p:cNvPr>
            <p:cNvSpPr txBox="1"/>
            <p:nvPr/>
          </p:nvSpPr>
          <p:spPr>
            <a:xfrm>
              <a:off x="6310750" y="4175921"/>
              <a:ext cx="1284480" cy="24321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准直器</a:t>
              </a:r>
              <a:r>
                <a:rPr kumimoji="0" lang="en-US" altLang="zh-CN"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      400 mm</a:t>
              </a:r>
              <a:endParaRPr kumimoji="0" lang="zh-CN" altLang="en-US" sz="1400" b="0" i="0" u="none" strike="noStrike" kern="1200" cap="none" spc="0" normalizeH="0" baseline="0" noProof="0" dirty="0">
                <a:ln>
                  <a:noFill/>
                </a:ln>
                <a:solidFill>
                  <a:prstClr val="black"/>
                </a:solidFill>
                <a:effectLst/>
                <a:uLnTx/>
                <a:uFillTx/>
                <a:latin typeface="Times New Roman" panose="02020603050405020304"/>
                <a:ea typeface="黑体" panose="02010609060101010101" pitchFamily="49" charset="-122"/>
                <a:cs typeface="+mn-cs"/>
              </a:endParaRPr>
            </a:p>
          </p:txBody>
        </p:sp>
        <p:sp>
          <p:nvSpPr>
            <p:cNvPr id="54" name="文本框 53">
              <a:extLst>
                <a:ext uri="{FF2B5EF4-FFF2-40B4-BE49-F238E27FC236}">
                  <a16:creationId xmlns:a16="http://schemas.microsoft.com/office/drawing/2014/main" id="{7C36A99F-4B84-49ED-AC46-9B7225FF561A}"/>
                </a:ext>
              </a:extLst>
            </p:cNvPr>
            <p:cNvSpPr txBox="1"/>
            <p:nvPr/>
          </p:nvSpPr>
          <p:spPr>
            <a:xfrm>
              <a:off x="6310748" y="4356469"/>
              <a:ext cx="1284481" cy="24321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开关阀门</a:t>
              </a:r>
              <a:r>
                <a:rPr kumimoji="0" lang="en-US" altLang="zh-CN"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  520 mm</a:t>
              </a:r>
              <a:endParaRPr kumimoji="0" lang="zh-CN" altLang="en-US" sz="1400" b="0" i="0" u="none" strike="noStrike" kern="1200" cap="none" spc="0" normalizeH="0" baseline="0" noProof="0" dirty="0">
                <a:ln>
                  <a:noFill/>
                </a:ln>
                <a:solidFill>
                  <a:prstClr val="black"/>
                </a:solidFill>
                <a:effectLst/>
                <a:uLnTx/>
                <a:uFillTx/>
                <a:latin typeface="Times New Roman" panose="02020603050405020304"/>
                <a:ea typeface="黑体" panose="02010609060101010101" pitchFamily="49" charset="-122"/>
                <a:cs typeface="+mn-cs"/>
              </a:endParaRPr>
            </a:p>
          </p:txBody>
        </p:sp>
        <p:sp>
          <p:nvSpPr>
            <p:cNvPr id="55" name="文本框 54">
              <a:extLst>
                <a:ext uri="{FF2B5EF4-FFF2-40B4-BE49-F238E27FC236}">
                  <a16:creationId xmlns:a16="http://schemas.microsoft.com/office/drawing/2014/main" id="{34BAAF22-A426-479B-9090-CC5FEDBC8A6A}"/>
                </a:ext>
              </a:extLst>
            </p:cNvPr>
            <p:cNvSpPr txBox="1"/>
            <p:nvPr/>
          </p:nvSpPr>
          <p:spPr>
            <a:xfrm>
              <a:off x="6310750" y="3634275"/>
              <a:ext cx="1284480" cy="24321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维恩滤镜</a:t>
              </a:r>
              <a:r>
                <a:rPr kumimoji="0" lang="en-US" altLang="zh-CN" sz="1400" b="0" i="0" u="none" strike="noStrike" kern="1200" cap="none" spc="0" normalizeH="0" baseline="0" noProof="0" dirty="0">
                  <a:ln>
                    <a:noFill/>
                  </a:ln>
                  <a:solidFill>
                    <a:srgbClr val="953800"/>
                  </a:solidFill>
                  <a:effectLst/>
                  <a:uLnTx/>
                  <a:uFillTx/>
                  <a:latin typeface="Times New Roman" panose="02020603050405020304"/>
                  <a:ea typeface="黑体" panose="02010609060101010101" pitchFamily="49" charset="-122"/>
                  <a:cs typeface="+mn-cs"/>
                </a:rPr>
                <a:t> 1500 mm</a:t>
              </a:r>
              <a:endParaRPr kumimoji="0" lang="zh-CN" altLang="en-US" sz="1400" b="0" i="0" u="none" strike="noStrike" kern="1200" cap="none" spc="0" normalizeH="0" baseline="0" noProof="0" dirty="0">
                <a:ln>
                  <a:noFill/>
                </a:ln>
                <a:solidFill>
                  <a:prstClr val="black"/>
                </a:solidFill>
                <a:effectLst/>
                <a:uLnTx/>
                <a:uFillTx/>
                <a:latin typeface="Times New Roman" panose="02020603050405020304"/>
                <a:ea typeface="黑体" panose="02010609060101010101" pitchFamily="49" charset="-122"/>
                <a:cs typeface="+mn-cs"/>
              </a:endParaRPr>
            </a:p>
          </p:txBody>
        </p:sp>
        <p:pic>
          <p:nvPicPr>
            <p:cNvPr id="56" name="图片 55">
              <a:extLst>
                <a:ext uri="{FF2B5EF4-FFF2-40B4-BE49-F238E27FC236}">
                  <a16:creationId xmlns:a16="http://schemas.microsoft.com/office/drawing/2014/main" id="{3B4F37A3-7590-4DB2-9CCB-7C1F64839110}"/>
                </a:ext>
              </a:extLst>
            </p:cNvPr>
            <p:cNvPicPr>
              <a:picLocks noChangeAspect="1"/>
            </p:cNvPicPr>
            <p:nvPr/>
          </p:nvPicPr>
          <p:blipFill>
            <a:blip r:embed="rId3"/>
            <a:stretch>
              <a:fillRect/>
            </a:stretch>
          </p:blipFill>
          <p:spPr>
            <a:xfrm>
              <a:off x="5930233" y="3644566"/>
              <a:ext cx="390580" cy="962159"/>
            </a:xfrm>
            <a:prstGeom prst="rect">
              <a:avLst/>
            </a:prstGeom>
          </p:spPr>
        </p:pic>
      </p:grpSp>
      <p:graphicFrame>
        <p:nvGraphicFramePr>
          <p:cNvPr id="22" name="表格 21">
            <a:extLst>
              <a:ext uri="{FF2B5EF4-FFF2-40B4-BE49-F238E27FC236}">
                <a16:creationId xmlns:a16="http://schemas.microsoft.com/office/drawing/2014/main" id="{125654B1-08C7-453B-95CF-71EF8509C3A5}"/>
              </a:ext>
            </a:extLst>
          </p:cNvPr>
          <p:cNvGraphicFramePr>
            <a:graphicFrameLocks noGrp="1"/>
          </p:cNvGraphicFramePr>
          <p:nvPr>
            <p:extLst>
              <p:ext uri="{D42A27DB-BD31-4B8C-83A1-F6EECF244321}">
                <p14:modId xmlns:p14="http://schemas.microsoft.com/office/powerpoint/2010/main" val="2930620062"/>
              </p:ext>
            </p:extLst>
          </p:nvPr>
        </p:nvGraphicFramePr>
        <p:xfrm>
          <a:off x="6425741" y="2526381"/>
          <a:ext cx="5530039" cy="2974482"/>
        </p:xfrm>
        <a:graphic>
          <a:graphicData uri="http://schemas.openxmlformats.org/drawingml/2006/table">
            <a:tbl>
              <a:tblPr firstRow="1" bandRow="1">
                <a:tableStyleId>{9D7B26C5-4107-4FEC-AEDC-1716B250A1EF}</a:tableStyleId>
              </a:tblPr>
              <a:tblGrid>
                <a:gridCol w="937822">
                  <a:extLst>
                    <a:ext uri="{9D8B030D-6E8A-4147-A177-3AD203B41FA5}">
                      <a16:colId xmlns:a16="http://schemas.microsoft.com/office/drawing/2014/main" val="3687680889"/>
                    </a:ext>
                  </a:extLst>
                </a:gridCol>
                <a:gridCol w="1805131">
                  <a:extLst>
                    <a:ext uri="{9D8B030D-6E8A-4147-A177-3AD203B41FA5}">
                      <a16:colId xmlns:a16="http://schemas.microsoft.com/office/drawing/2014/main" val="805501425"/>
                    </a:ext>
                  </a:extLst>
                </a:gridCol>
                <a:gridCol w="1621574">
                  <a:extLst>
                    <a:ext uri="{9D8B030D-6E8A-4147-A177-3AD203B41FA5}">
                      <a16:colId xmlns:a16="http://schemas.microsoft.com/office/drawing/2014/main" val="2152700116"/>
                    </a:ext>
                  </a:extLst>
                </a:gridCol>
                <a:gridCol w="1165512">
                  <a:extLst>
                    <a:ext uri="{9D8B030D-6E8A-4147-A177-3AD203B41FA5}">
                      <a16:colId xmlns:a16="http://schemas.microsoft.com/office/drawing/2014/main" val="446715578"/>
                    </a:ext>
                  </a:extLst>
                </a:gridCol>
              </a:tblGrid>
              <a:tr h="624995">
                <a:tc>
                  <a:txBody>
                    <a:bodyPr/>
                    <a:lstStyle/>
                    <a:p>
                      <a:pPr algn="ctr"/>
                      <a:r>
                        <a:rPr lang="zh-CN" altLang="en-US" sz="2000" b="1" dirty="0">
                          <a:solidFill>
                            <a:schemeClr val="tx1"/>
                          </a:solidFill>
                        </a:rPr>
                        <a:t>缪子源</a:t>
                      </a:r>
                    </a:p>
                  </a:txBody>
                  <a:tcPr marL="69922" marR="69922" marT="34961" marB="34961" anchor="ctr"/>
                </a:tc>
                <a:tc>
                  <a:txBody>
                    <a:bodyPr/>
                    <a:lstStyle/>
                    <a:p>
                      <a:pPr algn="ctr"/>
                      <a:r>
                        <a:rPr lang="zh-CN" altLang="en-US" sz="2000" b="1" dirty="0">
                          <a:solidFill>
                            <a:schemeClr val="tx1"/>
                          </a:solidFill>
                        </a:rPr>
                        <a:t>束线</a:t>
                      </a:r>
                    </a:p>
                  </a:txBody>
                  <a:tcPr marL="69922" marR="69922" marT="34961" marB="3496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000" b="1" dirty="0">
                          <a:solidFill>
                            <a:schemeClr val="tx1"/>
                          </a:solidFill>
                        </a:rPr>
                        <a:t>流强</a:t>
                      </a:r>
                    </a:p>
                  </a:txBody>
                  <a:tcPr marL="69922" marR="69922" marT="34961" marB="34961" anchor="ctr"/>
                </a:tc>
                <a:tc>
                  <a:txBody>
                    <a:bodyPr/>
                    <a:lstStyle/>
                    <a:p>
                      <a:pPr algn="ctr"/>
                      <a:r>
                        <a:rPr lang="zh-CN" altLang="en-US" sz="2000" b="1" dirty="0">
                          <a:solidFill>
                            <a:schemeClr val="tx1"/>
                          </a:solidFill>
                        </a:rPr>
                        <a:t>动量</a:t>
                      </a:r>
                      <a:r>
                        <a:rPr lang="en-US" altLang="zh-CN" sz="2000" b="1" dirty="0">
                          <a:solidFill>
                            <a:schemeClr val="tx1"/>
                          </a:solidFill>
                        </a:rPr>
                        <a:t>(MeV/c)</a:t>
                      </a:r>
                      <a:endParaRPr lang="zh-CN" altLang="en-US" sz="2000" b="1" dirty="0">
                        <a:solidFill>
                          <a:schemeClr val="tx1"/>
                        </a:solidFill>
                      </a:endParaRPr>
                    </a:p>
                  </a:txBody>
                  <a:tcPr marL="69922" marR="69922" marT="34961" marB="34961" anchor="ctr"/>
                </a:tc>
                <a:extLst>
                  <a:ext uri="{0D108BD9-81ED-4DB2-BD59-A6C34878D82A}">
                    <a16:rowId xmlns:a16="http://schemas.microsoft.com/office/drawing/2014/main" val="2666963277"/>
                  </a:ext>
                </a:extLst>
              </a:tr>
              <a:tr h="403927">
                <a:tc>
                  <a:txBody>
                    <a:bodyPr/>
                    <a:lstStyle/>
                    <a:p>
                      <a:pPr algn="ctr"/>
                      <a:r>
                        <a:rPr lang="en-US" altLang="zh-CN" b="0" dirty="0">
                          <a:solidFill>
                            <a:schemeClr val="bg2">
                              <a:lumMod val="50000"/>
                            </a:schemeClr>
                          </a:solidFill>
                        </a:rPr>
                        <a:t>PSI</a:t>
                      </a:r>
                      <a:endParaRPr lang="zh-CN" altLang="en-US" b="0" dirty="0">
                        <a:solidFill>
                          <a:schemeClr val="bg2">
                            <a:lumMod val="50000"/>
                          </a:schemeClr>
                        </a:solidFill>
                      </a:endParaRPr>
                    </a:p>
                  </a:txBody>
                  <a:tcPr anchor="ctr">
                    <a:noFill/>
                  </a:tcPr>
                </a:tc>
                <a:tc>
                  <a:txBody>
                    <a:bodyPr/>
                    <a:lstStyle/>
                    <a:p>
                      <a:pPr algn="ctr"/>
                      <a:r>
                        <a:rPr lang="el-GR" altLang="zh-CN" sz="2000" b="0" dirty="0">
                          <a:solidFill>
                            <a:schemeClr val="bg2">
                              <a:lumMod val="50000"/>
                            </a:schemeClr>
                          </a:solidFill>
                        </a:rPr>
                        <a:t>π</a:t>
                      </a:r>
                      <a:r>
                        <a:rPr lang="en-US" altLang="zh-CN" sz="2000" b="0" dirty="0">
                          <a:solidFill>
                            <a:schemeClr val="bg2">
                              <a:lumMod val="50000"/>
                            </a:schemeClr>
                          </a:solidFill>
                        </a:rPr>
                        <a:t>E1</a:t>
                      </a:r>
                      <a:endParaRPr lang="zh-CN" altLang="en-US" sz="2000" b="0" dirty="0">
                        <a:solidFill>
                          <a:schemeClr val="bg2">
                            <a:lumMod val="50000"/>
                          </a:schemeClr>
                        </a:solidFill>
                      </a:endParaRPr>
                    </a:p>
                  </a:txBody>
                  <a:tcPr marL="69922" marR="69922" marT="34961" marB="34961" anchor="ctr">
                    <a:noFill/>
                  </a:tcPr>
                </a:tc>
                <a:tc>
                  <a:txBody>
                    <a:bodyPr/>
                    <a:lstStyle/>
                    <a:p>
                      <a:pPr algn="ctr"/>
                      <a:r>
                        <a:rPr lang="en-US" altLang="zh-CN" sz="2000" b="0" dirty="0">
                          <a:solidFill>
                            <a:schemeClr val="bg2">
                              <a:lumMod val="50000"/>
                            </a:schemeClr>
                          </a:solidFill>
                        </a:rPr>
                        <a:t>10</a:t>
                      </a:r>
                      <a:r>
                        <a:rPr lang="en-US" altLang="zh-CN" sz="2000" b="0" baseline="30000" dirty="0">
                          <a:solidFill>
                            <a:schemeClr val="bg2">
                              <a:lumMod val="50000"/>
                            </a:schemeClr>
                          </a:solidFill>
                        </a:rPr>
                        <a:t>3</a:t>
                      </a:r>
                      <a:r>
                        <a:rPr lang="en-US" altLang="zh-CN" sz="2000" b="0" baseline="0" dirty="0">
                          <a:solidFill>
                            <a:schemeClr val="bg2">
                              <a:lumMod val="50000"/>
                            </a:schemeClr>
                          </a:solidFill>
                        </a:rPr>
                        <a:t>-1</a:t>
                      </a:r>
                      <a:r>
                        <a:rPr lang="en-US" altLang="zh-CN" sz="2000" b="0" dirty="0">
                          <a:solidFill>
                            <a:schemeClr val="bg2">
                              <a:lumMod val="50000"/>
                            </a:schemeClr>
                          </a:solidFill>
                        </a:rPr>
                        <a:t>0</a:t>
                      </a:r>
                      <a:r>
                        <a:rPr lang="en-US" altLang="zh-CN" sz="2000" b="0" baseline="30000" dirty="0">
                          <a:solidFill>
                            <a:schemeClr val="bg2">
                              <a:lumMod val="50000"/>
                            </a:schemeClr>
                          </a:solidFill>
                        </a:rPr>
                        <a:t>4 </a:t>
                      </a:r>
                    </a:p>
                  </a:txBody>
                  <a:tcPr marL="69922" marR="69922" marT="34961" marB="34961"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dirty="0">
                          <a:solidFill>
                            <a:schemeClr val="bg2">
                              <a:lumMod val="50000"/>
                            </a:schemeClr>
                          </a:solidFill>
                        </a:rPr>
                        <a:t>15-45</a:t>
                      </a:r>
                      <a:endParaRPr lang="zh-CN" altLang="en-US" sz="2000" b="0" dirty="0">
                        <a:solidFill>
                          <a:schemeClr val="bg2">
                            <a:lumMod val="50000"/>
                          </a:schemeClr>
                        </a:solidFill>
                      </a:endParaRPr>
                    </a:p>
                  </a:txBody>
                  <a:tcPr marL="69922" marR="69922" marT="34961" marB="34961" anchor="ctr">
                    <a:noFill/>
                  </a:tcPr>
                </a:tc>
                <a:extLst>
                  <a:ext uri="{0D108BD9-81ED-4DB2-BD59-A6C34878D82A}">
                    <a16:rowId xmlns:a16="http://schemas.microsoft.com/office/drawing/2014/main" val="1425058122"/>
                  </a:ext>
                </a:extLst>
              </a:tr>
              <a:tr h="624995">
                <a:tc>
                  <a:txBody>
                    <a:bodyPr/>
                    <a:lstStyle/>
                    <a:p>
                      <a:pPr algn="ctr"/>
                      <a:r>
                        <a:rPr lang="en-US" altLang="zh-CN" sz="2000" b="0" dirty="0">
                          <a:solidFill>
                            <a:schemeClr val="bg2">
                              <a:lumMod val="50000"/>
                            </a:schemeClr>
                          </a:solidFill>
                        </a:rPr>
                        <a:t>J-PARC</a:t>
                      </a:r>
                      <a:endParaRPr lang="zh-CN" altLang="en-US" sz="2000" b="0" dirty="0">
                        <a:solidFill>
                          <a:schemeClr val="bg2">
                            <a:lumMod val="50000"/>
                          </a:schemeClr>
                        </a:solidFill>
                      </a:endParaRPr>
                    </a:p>
                  </a:txBody>
                  <a:tcPr marL="69922" marR="69922" marT="34961" marB="34961" anchor="ctr">
                    <a:noFill/>
                  </a:tcPr>
                </a:tc>
                <a:tc>
                  <a:txBody>
                    <a:bodyPr/>
                    <a:lstStyle/>
                    <a:p>
                      <a:pPr algn="ctr"/>
                      <a:r>
                        <a:rPr lang="en-US" altLang="zh-CN" sz="2000" b="0" dirty="0">
                          <a:solidFill>
                            <a:schemeClr val="bg2">
                              <a:lumMod val="50000"/>
                            </a:schemeClr>
                          </a:solidFill>
                        </a:rPr>
                        <a:t>D-line</a:t>
                      </a:r>
                    </a:p>
                  </a:txBody>
                  <a:tcPr marL="69922" marR="69922" marT="34961" marB="34961" anchor="ctr">
                    <a:noFill/>
                  </a:tcPr>
                </a:tc>
                <a:tc>
                  <a:txBody>
                    <a:bodyPr/>
                    <a:lstStyle/>
                    <a:p>
                      <a:pPr algn="ctr"/>
                      <a:r>
                        <a:rPr lang="en-US" altLang="zh-CN" sz="2000" b="0" dirty="0">
                          <a:solidFill>
                            <a:schemeClr val="bg2">
                              <a:lumMod val="50000"/>
                            </a:schemeClr>
                          </a:solidFill>
                        </a:rPr>
                        <a:t>~10</a:t>
                      </a:r>
                      <a:r>
                        <a:rPr lang="en-US" altLang="zh-CN" sz="2000" b="0" baseline="30000" dirty="0">
                          <a:solidFill>
                            <a:schemeClr val="bg2">
                              <a:lumMod val="50000"/>
                            </a:schemeClr>
                          </a:solidFill>
                        </a:rPr>
                        <a:t>6</a:t>
                      </a:r>
                      <a:r>
                        <a:rPr lang="en-US" altLang="zh-CN" sz="2000" b="0" baseline="0" dirty="0">
                          <a:solidFill>
                            <a:schemeClr val="bg2">
                              <a:lumMod val="50000"/>
                            </a:schemeClr>
                          </a:solidFill>
                        </a:rPr>
                        <a:t>-1</a:t>
                      </a:r>
                      <a:r>
                        <a:rPr lang="en-US" altLang="zh-CN" sz="2000" b="0" dirty="0">
                          <a:solidFill>
                            <a:schemeClr val="bg2">
                              <a:lumMod val="50000"/>
                            </a:schemeClr>
                          </a:solidFill>
                        </a:rPr>
                        <a:t>0</a:t>
                      </a:r>
                      <a:r>
                        <a:rPr lang="en-US" altLang="zh-CN" sz="2000" b="0" baseline="30000" dirty="0">
                          <a:solidFill>
                            <a:schemeClr val="bg2">
                              <a:lumMod val="50000"/>
                            </a:schemeClr>
                          </a:solidFill>
                        </a:rPr>
                        <a:t>7</a:t>
                      </a:r>
                      <a:endParaRPr lang="en-US" altLang="zh-CN" sz="2000" b="0" baseline="0" dirty="0">
                        <a:solidFill>
                          <a:schemeClr val="bg2">
                            <a:lumMod val="50000"/>
                          </a:schemeClr>
                        </a:solidFill>
                      </a:endParaRPr>
                    </a:p>
                  </a:txBody>
                  <a:tcPr marL="69922" marR="69922" marT="34961" marB="34961" anchor="ctr">
                    <a:noFill/>
                  </a:tcPr>
                </a:tc>
                <a:tc>
                  <a:txBody>
                    <a:bodyPr/>
                    <a:lstStyle/>
                    <a:p>
                      <a:pPr algn="ctr"/>
                      <a:r>
                        <a:rPr lang="en-US" altLang="zh-CN" sz="2000" b="0" dirty="0">
                          <a:solidFill>
                            <a:schemeClr val="bg2">
                              <a:lumMod val="50000"/>
                            </a:schemeClr>
                          </a:solidFill>
                        </a:rPr>
                        <a:t>2.6~120</a:t>
                      </a:r>
                      <a:endParaRPr lang="zh-CN" altLang="en-US" sz="2000" b="0" dirty="0">
                        <a:solidFill>
                          <a:schemeClr val="bg2">
                            <a:lumMod val="50000"/>
                          </a:schemeClr>
                        </a:solidFill>
                      </a:endParaRPr>
                    </a:p>
                  </a:txBody>
                  <a:tcPr marL="69922" marR="69922" marT="34961" marB="34961" anchor="ctr">
                    <a:noFill/>
                  </a:tcPr>
                </a:tc>
                <a:extLst>
                  <a:ext uri="{0D108BD9-81ED-4DB2-BD59-A6C34878D82A}">
                    <a16:rowId xmlns:a16="http://schemas.microsoft.com/office/drawing/2014/main" val="1818678088"/>
                  </a:ext>
                </a:extLst>
              </a:tr>
              <a:tr h="381552">
                <a:tc>
                  <a:txBody>
                    <a:bodyPr/>
                    <a:lstStyle/>
                    <a:p>
                      <a:pPr algn="ctr"/>
                      <a:r>
                        <a:rPr lang="en-US" altLang="zh-CN" sz="2000" b="0" dirty="0">
                          <a:solidFill>
                            <a:schemeClr val="bg2">
                              <a:lumMod val="50000"/>
                            </a:schemeClr>
                          </a:solidFill>
                        </a:rPr>
                        <a:t>ISIS</a:t>
                      </a:r>
                      <a:endParaRPr lang="zh-CN" altLang="en-US" sz="2000" b="0" dirty="0">
                        <a:solidFill>
                          <a:schemeClr val="bg2">
                            <a:lumMod val="50000"/>
                          </a:schemeClr>
                        </a:solidFill>
                      </a:endParaRPr>
                    </a:p>
                  </a:txBody>
                  <a:tcPr marL="82430" marR="82430" marT="41215" marB="41215"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dirty="0">
                          <a:solidFill>
                            <a:schemeClr val="bg2">
                              <a:lumMod val="50000"/>
                            </a:schemeClr>
                          </a:solidFill>
                        </a:rPr>
                        <a:t>Riken-RAL</a:t>
                      </a:r>
                    </a:p>
                  </a:txBody>
                  <a:tcPr marL="69922" marR="69922" marT="34961" marB="34961" anchor="ctr">
                    <a:noFill/>
                  </a:tcPr>
                </a:tc>
                <a:tc>
                  <a:txBody>
                    <a:bodyPr/>
                    <a:lstStyle/>
                    <a:p>
                      <a:pPr algn="ctr"/>
                      <a:r>
                        <a:rPr lang="en-US" altLang="zh-CN" sz="2000" b="0" dirty="0">
                          <a:solidFill>
                            <a:schemeClr val="bg2">
                              <a:lumMod val="50000"/>
                            </a:schemeClr>
                          </a:solidFill>
                        </a:rPr>
                        <a:t>~10</a:t>
                      </a:r>
                      <a:r>
                        <a:rPr lang="en-US" altLang="zh-CN" sz="2000" b="0" baseline="30000" dirty="0">
                          <a:solidFill>
                            <a:schemeClr val="bg2">
                              <a:lumMod val="50000"/>
                            </a:schemeClr>
                          </a:solidFill>
                        </a:rPr>
                        <a:t>3</a:t>
                      </a:r>
                      <a:r>
                        <a:rPr lang="en-US" altLang="zh-CN" sz="2000" b="0" baseline="0" dirty="0">
                          <a:solidFill>
                            <a:schemeClr val="bg2">
                              <a:lumMod val="50000"/>
                            </a:schemeClr>
                          </a:solidFill>
                        </a:rPr>
                        <a:t>-1</a:t>
                      </a:r>
                      <a:r>
                        <a:rPr lang="en-US" altLang="zh-CN" sz="2000" b="0" dirty="0">
                          <a:solidFill>
                            <a:schemeClr val="bg2">
                              <a:lumMod val="50000"/>
                            </a:schemeClr>
                          </a:solidFill>
                        </a:rPr>
                        <a:t>0</a:t>
                      </a:r>
                      <a:r>
                        <a:rPr lang="en-US" altLang="zh-CN" sz="2000" b="0" baseline="30000" dirty="0">
                          <a:solidFill>
                            <a:schemeClr val="bg2">
                              <a:lumMod val="50000"/>
                            </a:schemeClr>
                          </a:solidFill>
                        </a:rPr>
                        <a:t>5</a:t>
                      </a:r>
                      <a:endParaRPr lang="en-US" altLang="zh-CN" sz="2000" b="0" baseline="0" dirty="0">
                        <a:solidFill>
                          <a:schemeClr val="bg2">
                            <a:lumMod val="50000"/>
                          </a:schemeClr>
                        </a:solidFill>
                      </a:endParaRPr>
                    </a:p>
                  </a:txBody>
                  <a:tcPr marL="69922" marR="69922" marT="34961" marB="34961"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dirty="0">
                          <a:solidFill>
                            <a:schemeClr val="bg2">
                              <a:lumMod val="50000"/>
                            </a:schemeClr>
                          </a:solidFill>
                        </a:rPr>
                        <a:t>17-90</a:t>
                      </a:r>
                      <a:endParaRPr lang="zh-CN" altLang="en-US" sz="2000" b="0" dirty="0">
                        <a:solidFill>
                          <a:schemeClr val="bg2">
                            <a:lumMod val="50000"/>
                          </a:schemeClr>
                        </a:solidFill>
                      </a:endParaRPr>
                    </a:p>
                  </a:txBody>
                  <a:tcPr marL="69922" marR="69922" marT="34961" marB="34961" anchor="ctr">
                    <a:noFill/>
                  </a:tcPr>
                </a:tc>
                <a:extLst>
                  <a:ext uri="{0D108BD9-81ED-4DB2-BD59-A6C34878D82A}">
                    <a16:rowId xmlns:a16="http://schemas.microsoft.com/office/drawing/2014/main" val="26808946"/>
                  </a:ext>
                </a:extLst>
              </a:tr>
              <a:tr h="439404">
                <a:tc>
                  <a:txBody>
                    <a:bodyPr/>
                    <a:lstStyle/>
                    <a:p>
                      <a:pPr algn="ctr"/>
                      <a:r>
                        <a:rPr lang="en-US" altLang="zh-CN" sz="2000" b="0" dirty="0">
                          <a:solidFill>
                            <a:schemeClr val="bg2">
                              <a:lumMod val="50000"/>
                            </a:schemeClr>
                          </a:solidFill>
                        </a:rPr>
                        <a:t>RCNP</a:t>
                      </a:r>
                      <a:endParaRPr lang="zh-CN" altLang="en-US" sz="2000" b="0" dirty="0">
                        <a:solidFill>
                          <a:schemeClr val="bg2">
                            <a:lumMod val="50000"/>
                          </a:schemeClr>
                        </a:solidFill>
                      </a:endParaRPr>
                    </a:p>
                  </a:txBody>
                  <a:tcPr marL="82430" marR="82430" marT="41215" marB="41215"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dirty="0">
                          <a:solidFill>
                            <a:schemeClr val="bg2">
                              <a:lumMod val="50000"/>
                            </a:schemeClr>
                          </a:solidFill>
                        </a:rPr>
                        <a:t>MuSIC</a:t>
                      </a:r>
                    </a:p>
                  </a:txBody>
                  <a:tcPr marL="69922" marR="69922" marT="34961" marB="34961" anchor="ctr">
                    <a:noFill/>
                  </a:tcPr>
                </a:tc>
                <a:tc>
                  <a:txBody>
                    <a:bodyPr/>
                    <a:lstStyle/>
                    <a:p>
                      <a:pPr algn="ctr"/>
                      <a:r>
                        <a:rPr lang="en-US" altLang="zh-CN" sz="2000" b="0" dirty="0">
                          <a:solidFill>
                            <a:schemeClr val="bg2">
                              <a:lumMod val="50000"/>
                            </a:schemeClr>
                          </a:solidFill>
                        </a:rPr>
                        <a:t>~10</a:t>
                      </a:r>
                      <a:r>
                        <a:rPr lang="en-US" altLang="zh-CN" sz="2000" b="0" baseline="30000" dirty="0">
                          <a:solidFill>
                            <a:schemeClr val="bg2">
                              <a:lumMod val="50000"/>
                            </a:schemeClr>
                          </a:solidFill>
                        </a:rPr>
                        <a:t>3</a:t>
                      </a:r>
                      <a:r>
                        <a:rPr lang="en-US" altLang="zh-CN" sz="2000" b="0" baseline="0" dirty="0">
                          <a:solidFill>
                            <a:schemeClr val="bg2">
                              <a:lumMod val="50000"/>
                            </a:schemeClr>
                          </a:solidFill>
                        </a:rPr>
                        <a:t>-1</a:t>
                      </a:r>
                      <a:r>
                        <a:rPr lang="en-US" altLang="zh-CN" sz="2000" b="0" dirty="0">
                          <a:solidFill>
                            <a:schemeClr val="bg2">
                              <a:lumMod val="50000"/>
                            </a:schemeClr>
                          </a:solidFill>
                        </a:rPr>
                        <a:t>0</a:t>
                      </a:r>
                      <a:r>
                        <a:rPr lang="en-US" altLang="zh-CN" sz="2000" b="0" baseline="30000" dirty="0">
                          <a:solidFill>
                            <a:schemeClr val="bg2">
                              <a:lumMod val="50000"/>
                            </a:schemeClr>
                          </a:solidFill>
                        </a:rPr>
                        <a:t>4</a:t>
                      </a:r>
                      <a:endParaRPr lang="en-US" altLang="zh-CN" sz="2000" b="0" baseline="0" dirty="0">
                        <a:solidFill>
                          <a:schemeClr val="bg2">
                            <a:lumMod val="50000"/>
                          </a:schemeClr>
                        </a:solidFill>
                      </a:endParaRPr>
                    </a:p>
                  </a:txBody>
                  <a:tcPr marL="69922" marR="69922" marT="34961" marB="34961"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dirty="0">
                          <a:solidFill>
                            <a:schemeClr val="bg2">
                              <a:lumMod val="50000"/>
                            </a:schemeClr>
                          </a:solidFill>
                        </a:rPr>
                        <a:t>20-60</a:t>
                      </a:r>
                      <a:endParaRPr lang="zh-CN" altLang="en-US" sz="2000" b="0" dirty="0">
                        <a:solidFill>
                          <a:schemeClr val="bg2">
                            <a:lumMod val="50000"/>
                          </a:schemeClr>
                        </a:solidFill>
                      </a:endParaRPr>
                    </a:p>
                  </a:txBody>
                  <a:tcPr marL="69922" marR="69922" marT="34961" marB="34961" anchor="ctr">
                    <a:noFill/>
                  </a:tcPr>
                </a:tc>
                <a:extLst>
                  <a:ext uri="{0D108BD9-81ED-4DB2-BD59-A6C34878D82A}">
                    <a16:rowId xmlns:a16="http://schemas.microsoft.com/office/drawing/2014/main" val="1502659524"/>
                  </a:ext>
                </a:extLst>
              </a:tr>
              <a:tr h="439404">
                <a:tc>
                  <a:txBody>
                    <a:bodyPr/>
                    <a:lstStyle/>
                    <a:p>
                      <a:pPr algn="ctr"/>
                      <a:r>
                        <a:rPr lang="en-US" altLang="zh-CN" sz="2000" b="1" dirty="0">
                          <a:solidFill>
                            <a:srgbClr val="FF0000"/>
                          </a:solidFill>
                          <a:highlight>
                            <a:srgbClr val="FFFF00"/>
                          </a:highlight>
                        </a:rPr>
                        <a:t>CSNS</a:t>
                      </a:r>
                      <a:endParaRPr lang="zh-CN" altLang="en-US" sz="2000" b="1" dirty="0">
                        <a:solidFill>
                          <a:srgbClr val="FF0000"/>
                        </a:solidFill>
                        <a:highlight>
                          <a:srgbClr val="FFFF00"/>
                        </a:highlight>
                      </a:endParaRPr>
                    </a:p>
                  </a:txBody>
                  <a:tcPr marL="82430" marR="82430" marT="41215" marB="41215"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1" dirty="0">
                          <a:solidFill>
                            <a:srgbClr val="FF0000"/>
                          </a:solidFill>
                          <a:highlight>
                            <a:srgbClr val="FFFF00"/>
                          </a:highlight>
                        </a:rPr>
                        <a:t>NMBT</a:t>
                      </a:r>
                    </a:p>
                  </a:txBody>
                  <a:tcPr marL="69922" marR="69922" marT="34961" marB="34961"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1" dirty="0">
                          <a:solidFill>
                            <a:srgbClr val="FF0000"/>
                          </a:solidFill>
                          <a:highlight>
                            <a:srgbClr val="FFFF00"/>
                          </a:highlight>
                        </a:rPr>
                        <a:t>~10</a:t>
                      </a:r>
                      <a:r>
                        <a:rPr lang="en-US" altLang="zh-CN" sz="2000" b="1" baseline="30000" dirty="0">
                          <a:solidFill>
                            <a:srgbClr val="FF0000"/>
                          </a:solidFill>
                          <a:highlight>
                            <a:srgbClr val="FFFF00"/>
                          </a:highlight>
                        </a:rPr>
                        <a:t>4</a:t>
                      </a:r>
                      <a:r>
                        <a:rPr lang="en-US" altLang="zh-CN" sz="2000" b="1" baseline="0" dirty="0">
                          <a:solidFill>
                            <a:srgbClr val="FF0000"/>
                          </a:solidFill>
                          <a:highlight>
                            <a:srgbClr val="FFFF00"/>
                          </a:highlight>
                        </a:rPr>
                        <a:t>-1</a:t>
                      </a:r>
                      <a:r>
                        <a:rPr lang="en-US" altLang="zh-CN" sz="2000" b="1" dirty="0">
                          <a:solidFill>
                            <a:srgbClr val="FF0000"/>
                          </a:solidFill>
                          <a:highlight>
                            <a:srgbClr val="FFFF00"/>
                          </a:highlight>
                        </a:rPr>
                        <a:t>0</a:t>
                      </a:r>
                      <a:r>
                        <a:rPr lang="en-US" altLang="zh-CN" sz="2000" b="1" baseline="30000" dirty="0">
                          <a:solidFill>
                            <a:srgbClr val="FF0000"/>
                          </a:solidFill>
                          <a:highlight>
                            <a:srgbClr val="FFFF00"/>
                          </a:highlight>
                        </a:rPr>
                        <a:t>6</a:t>
                      </a:r>
                      <a:endParaRPr lang="en-US" altLang="zh-CN" sz="2000" b="1" baseline="0" dirty="0">
                        <a:solidFill>
                          <a:srgbClr val="FF0000"/>
                        </a:solidFill>
                        <a:highlight>
                          <a:srgbClr val="FFFF00"/>
                        </a:highlight>
                      </a:endParaRPr>
                    </a:p>
                  </a:txBody>
                  <a:tcPr marL="69922" marR="69922" marT="34961" marB="34961"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1" dirty="0">
                          <a:solidFill>
                            <a:srgbClr val="FF0000"/>
                          </a:solidFill>
                          <a:highlight>
                            <a:srgbClr val="FFFF00"/>
                          </a:highlight>
                        </a:rPr>
                        <a:t>20-60</a:t>
                      </a:r>
                      <a:endParaRPr lang="zh-CN" altLang="en-US" sz="2000" b="1" dirty="0">
                        <a:solidFill>
                          <a:srgbClr val="FF0000"/>
                        </a:solidFill>
                        <a:highlight>
                          <a:srgbClr val="FFFF00"/>
                        </a:highlight>
                      </a:endParaRPr>
                    </a:p>
                  </a:txBody>
                  <a:tcPr marL="69922" marR="69922" marT="34961" marB="34961" anchor="ctr">
                    <a:noFill/>
                  </a:tcPr>
                </a:tc>
                <a:extLst>
                  <a:ext uri="{0D108BD9-81ED-4DB2-BD59-A6C34878D82A}">
                    <a16:rowId xmlns:a16="http://schemas.microsoft.com/office/drawing/2014/main" val="910105606"/>
                  </a:ext>
                </a:extLst>
              </a:tr>
            </a:tbl>
          </a:graphicData>
        </a:graphic>
      </p:graphicFrame>
    </p:spTree>
    <p:extLst>
      <p:ext uri="{BB962C8B-B14F-4D97-AF65-F5344CB8AC3E}">
        <p14:creationId xmlns:p14="http://schemas.microsoft.com/office/powerpoint/2010/main" val="3840740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2C20FD-62C6-436E-A13C-1AFBB67E3A6A}"/>
              </a:ext>
            </a:extLst>
          </p:cNvPr>
          <p:cNvSpPr>
            <a:spLocks noGrp="1"/>
          </p:cNvSpPr>
          <p:nvPr>
            <p:ph type="title"/>
          </p:nvPr>
        </p:nvSpPr>
        <p:spPr/>
        <p:txBody>
          <a:bodyPr/>
          <a:lstStyle/>
          <a:p>
            <a:r>
              <a:rPr lang="en-US" altLang="zh-CN" dirty="0"/>
              <a:t>MELODY CPM</a:t>
            </a:r>
            <a:r>
              <a:rPr lang="zh-CN" altLang="en-US" dirty="0"/>
              <a:t>计划</a:t>
            </a:r>
          </a:p>
        </p:txBody>
      </p:sp>
      <p:grpSp>
        <p:nvGrpSpPr>
          <p:cNvPr id="3" name="组合 2">
            <a:extLst>
              <a:ext uri="{FF2B5EF4-FFF2-40B4-BE49-F238E27FC236}">
                <a16:creationId xmlns:a16="http://schemas.microsoft.com/office/drawing/2014/main" id="{D2FD9757-4E32-473C-934D-BF81DDFEC8B2}"/>
              </a:ext>
            </a:extLst>
          </p:cNvPr>
          <p:cNvGrpSpPr/>
          <p:nvPr/>
        </p:nvGrpSpPr>
        <p:grpSpPr>
          <a:xfrm>
            <a:off x="1000341" y="1473342"/>
            <a:ext cx="10191318" cy="4860061"/>
            <a:chOff x="2074986" y="1543755"/>
            <a:chExt cx="9439599" cy="4860061"/>
          </a:xfrm>
        </p:grpSpPr>
        <p:graphicFrame>
          <p:nvGraphicFramePr>
            <p:cNvPr id="4" name="图表 3">
              <a:extLst>
                <a:ext uri="{FF2B5EF4-FFF2-40B4-BE49-F238E27FC236}">
                  <a16:creationId xmlns:a16="http://schemas.microsoft.com/office/drawing/2014/main" id="{5C128118-FA6F-43A9-A862-2C3CD1F915DA}"/>
                </a:ext>
              </a:extLst>
            </p:cNvPr>
            <p:cNvGraphicFramePr/>
            <p:nvPr>
              <p:extLst>
                <p:ext uri="{D42A27DB-BD31-4B8C-83A1-F6EECF244321}">
                  <p14:modId xmlns:p14="http://schemas.microsoft.com/office/powerpoint/2010/main" val="338568973"/>
                </p:ext>
              </p:extLst>
            </p:nvPr>
          </p:nvGraphicFramePr>
          <p:xfrm>
            <a:off x="2074986" y="1876266"/>
            <a:ext cx="9439599" cy="452755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直线连接符 6">
              <a:extLst>
                <a:ext uri="{FF2B5EF4-FFF2-40B4-BE49-F238E27FC236}">
                  <a16:creationId xmlns:a16="http://schemas.microsoft.com/office/drawing/2014/main" id="{C85FA8D7-202C-4E9B-8836-A82465DA6D0C}"/>
                </a:ext>
              </a:extLst>
            </p:cNvPr>
            <p:cNvCxnSpPr>
              <a:cxnSpLocks/>
            </p:cNvCxnSpPr>
            <p:nvPr/>
          </p:nvCxnSpPr>
          <p:spPr>
            <a:xfrm>
              <a:off x="6411850" y="1876266"/>
              <a:ext cx="0" cy="41204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线连接符 9">
              <a:extLst>
                <a:ext uri="{FF2B5EF4-FFF2-40B4-BE49-F238E27FC236}">
                  <a16:creationId xmlns:a16="http://schemas.microsoft.com/office/drawing/2014/main" id="{D3B7CA7F-6512-474C-985C-284E2820974C}"/>
                </a:ext>
              </a:extLst>
            </p:cNvPr>
            <p:cNvCxnSpPr>
              <a:cxnSpLocks/>
            </p:cNvCxnSpPr>
            <p:nvPr/>
          </p:nvCxnSpPr>
          <p:spPr>
            <a:xfrm>
              <a:off x="8251852" y="1876266"/>
              <a:ext cx="0" cy="41204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31ED528D-C690-4591-B817-F67685EB938A}"/>
                </a:ext>
              </a:extLst>
            </p:cNvPr>
            <p:cNvSpPr txBox="1"/>
            <p:nvPr/>
          </p:nvSpPr>
          <p:spPr>
            <a:xfrm>
              <a:off x="5403740" y="1543755"/>
              <a:ext cx="2016221" cy="272008"/>
            </a:xfrm>
            <a:prstGeom prst="rect">
              <a:avLst/>
            </a:prstGeom>
            <a:noFill/>
          </p:spPr>
          <p:txBody>
            <a:bodyPr wrap="square" rtlCol="0">
              <a:noAutofit/>
            </a:bodyPr>
            <a:lstStyle/>
            <a:p>
              <a:pPr algn="ctr">
                <a:lnSpc>
                  <a:spcPct val="110000"/>
                </a:lnSpc>
                <a:spcBef>
                  <a:spcPts val="0"/>
                </a:spcBef>
                <a:spcAft>
                  <a:spcPts val="600"/>
                </a:spcAft>
                <a:buClr>
                  <a:schemeClr val="tx1"/>
                </a:buClr>
              </a:pPr>
              <a:r>
                <a:rPr kumimoji="1"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缪子大厅交付</a:t>
              </a:r>
            </a:p>
          </p:txBody>
        </p:sp>
        <p:sp>
          <p:nvSpPr>
            <p:cNvPr id="8" name="文本框 7">
              <a:extLst>
                <a:ext uri="{FF2B5EF4-FFF2-40B4-BE49-F238E27FC236}">
                  <a16:creationId xmlns:a16="http://schemas.microsoft.com/office/drawing/2014/main" id="{CF6F9116-094C-4B30-972B-E85CB9ECF922}"/>
                </a:ext>
              </a:extLst>
            </p:cNvPr>
            <p:cNvSpPr txBox="1"/>
            <p:nvPr/>
          </p:nvSpPr>
          <p:spPr>
            <a:xfrm>
              <a:off x="7603780" y="1543755"/>
              <a:ext cx="1296144" cy="272008"/>
            </a:xfrm>
            <a:prstGeom prst="rect">
              <a:avLst/>
            </a:prstGeom>
            <a:noFill/>
          </p:spPr>
          <p:txBody>
            <a:bodyPr wrap="square" rtlCol="0">
              <a:noAutofit/>
            </a:bodyPr>
            <a:lstStyle>
              <a:defPPr>
                <a:defRPr lang="en-US"/>
              </a:defPPr>
              <a:lvl1pPr algn="ctr">
                <a:lnSpc>
                  <a:spcPct val="110000"/>
                </a:lnSpc>
                <a:spcBef>
                  <a:spcPts val="0"/>
                </a:spcBef>
                <a:spcAft>
                  <a:spcPts val="600"/>
                </a:spcAft>
                <a:buClr>
                  <a:schemeClr val="tx1"/>
                </a:buClr>
                <a:defRPr kumimoji="1" sz="1600" b="1">
                  <a:solidFill>
                    <a:srgbClr val="0000FF"/>
                  </a:solidFill>
                  <a:latin typeface="Times New Roman" panose="02020603050405020304" pitchFamily="18" charset="0"/>
                  <a:ea typeface="微软雅黑" panose="020B0503020204020204" pitchFamily="34" charset="-122"/>
                  <a:cs typeface="Times New Roman" panose="02020603050405020304" pitchFamily="18" charset="0"/>
                </a:defRPr>
              </a:lvl1pPr>
            </a:lstStyle>
            <a:p>
              <a:r>
                <a:rPr lang="zh-CN" altLang="en-US" dirty="0"/>
                <a:t>试运行</a:t>
              </a:r>
            </a:p>
          </p:txBody>
        </p:sp>
      </p:grpSp>
      <p:sp>
        <p:nvSpPr>
          <p:cNvPr id="9" name="文本框 8">
            <a:extLst>
              <a:ext uri="{FF2B5EF4-FFF2-40B4-BE49-F238E27FC236}">
                <a16:creationId xmlns:a16="http://schemas.microsoft.com/office/drawing/2014/main" id="{7F53EDBF-9AAB-4D4D-8106-E5EE779BC0CB}"/>
              </a:ext>
            </a:extLst>
          </p:cNvPr>
          <p:cNvSpPr txBox="1"/>
          <p:nvPr/>
        </p:nvSpPr>
        <p:spPr>
          <a:xfrm>
            <a:off x="2160876" y="849402"/>
            <a:ext cx="8182367" cy="461665"/>
          </a:xfrm>
          <a:prstGeom prst="rect">
            <a:avLst/>
          </a:prstGeom>
          <a:noFill/>
        </p:spPr>
        <p:txBody>
          <a:bodyPr wrap="square" rtlCol="0">
            <a:spAutoFit/>
          </a:bodyPr>
          <a:lstStyle/>
          <a:p>
            <a:pPr algn="ctr"/>
            <a:r>
              <a:rPr kumimoji="1" lang="en-US" altLang="zh-CN" sz="2400" b="1" dirty="0">
                <a:latin typeface="微软雅黑" panose="020B0503020204020204" pitchFamily="34" charset="-122"/>
                <a:ea typeface="微软雅黑" panose="020B0503020204020204" pitchFamily="34" charset="-122"/>
                <a:cs typeface="Arial" panose="020B0604020202020204" pitchFamily="34" charset="0"/>
              </a:rPr>
              <a:t>MELODY </a:t>
            </a:r>
            <a:r>
              <a:rPr kumimoji="1" lang="zh-CN" altLang="en-US" sz="2400" b="1" dirty="0">
                <a:latin typeface="微软雅黑" panose="020B0503020204020204" pitchFamily="34" charset="-122"/>
                <a:ea typeface="微软雅黑" panose="020B0503020204020204" pitchFamily="34" charset="-122"/>
                <a:cs typeface="Arial" panose="020B0604020202020204" pitchFamily="34" charset="0"/>
              </a:rPr>
              <a:t>将于</a:t>
            </a:r>
            <a:r>
              <a:rPr kumimoji="1" lang="en-US" altLang="zh-CN" sz="2400" b="1" dirty="0">
                <a:latin typeface="微软雅黑" panose="020B0503020204020204" pitchFamily="34" charset="-122"/>
                <a:ea typeface="微软雅黑" panose="020B0503020204020204" pitchFamily="34" charset="-122"/>
                <a:cs typeface="Arial" panose="020B0604020202020204" pitchFamily="34" charset="0"/>
              </a:rPr>
              <a:t>2029</a:t>
            </a:r>
            <a:r>
              <a:rPr kumimoji="1" lang="zh-CN" altLang="en-US" sz="2400" b="1" dirty="0">
                <a:latin typeface="微软雅黑" panose="020B0503020204020204" pitchFamily="34" charset="-122"/>
                <a:ea typeface="微软雅黑" panose="020B0503020204020204" pitchFamily="34" charset="-122"/>
                <a:cs typeface="Arial" panose="020B0604020202020204" pitchFamily="34" charset="0"/>
              </a:rPr>
              <a:t>年正式开放运行</a:t>
            </a:r>
          </a:p>
        </p:txBody>
      </p:sp>
    </p:spTree>
    <p:extLst>
      <p:ext uri="{BB962C8B-B14F-4D97-AF65-F5344CB8AC3E}">
        <p14:creationId xmlns:p14="http://schemas.microsoft.com/office/powerpoint/2010/main" val="156170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172CCD-9201-4040-817B-C133AEFFDE31}"/>
              </a:ext>
            </a:extLst>
          </p:cNvPr>
          <p:cNvSpPr>
            <a:spLocks noGrp="1"/>
          </p:cNvSpPr>
          <p:nvPr>
            <p:ph type="title"/>
          </p:nvPr>
        </p:nvSpPr>
        <p:spPr/>
        <p:txBody>
          <a:bodyPr/>
          <a:lstStyle/>
          <a:p>
            <a:r>
              <a:rPr lang="en-US" altLang="zh-CN" dirty="0"/>
              <a:t>MELODY</a:t>
            </a:r>
            <a:r>
              <a:rPr lang="zh-CN" altLang="en-US" dirty="0"/>
              <a:t>工程建设情况</a:t>
            </a:r>
          </a:p>
        </p:txBody>
      </p:sp>
      <p:grpSp>
        <p:nvGrpSpPr>
          <p:cNvPr id="10" name="组合 9">
            <a:extLst>
              <a:ext uri="{FF2B5EF4-FFF2-40B4-BE49-F238E27FC236}">
                <a16:creationId xmlns:a16="http://schemas.microsoft.com/office/drawing/2014/main" id="{4262C199-27B3-430E-B035-D514D63526FB}"/>
              </a:ext>
            </a:extLst>
          </p:cNvPr>
          <p:cNvGrpSpPr/>
          <p:nvPr/>
        </p:nvGrpSpPr>
        <p:grpSpPr>
          <a:xfrm>
            <a:off x="468488" y="887590"/>
            <a:ext cx="6044367" cy="2541411"/>
            <a:chOff x="248355" y="887590"/>
            <a:chExt cx="6044367" cy="2541411"/>
          </a:xfrm>
        </p:grpSpPr>
        <p:pic>
          <p:nvPicPr>
            <p:cNvPr id="4" name="图片 3">
              <a:extLst>
                <a:ext uri="{FF2B5EF4-FFF2-40B4-BE49-F238E27FC236}">
                  <a16:creationId xmlns:a16="http://schemas.microsoft.com/office/drawing/2014/main" id="{53056670-D734-474F-AED4-53A950EA268A}"/>
                </a:ext>
              </a:extLst>
            </p:cNvPr>
            <p:cNvPicPr>
              <a:picLocks noChangeAspect="1"/>
            </p:cNvPicPr>
            <p:nvPr/>
          </p:nvPicPr>
          <p:blipFill>
            <a:blip r:embed="rId2"/>
            <a:stretch>
              <a:fillRect/>
            </a:stretch>
          </p:blipFill>
          <p:spPr>
            <a:xfrm>
              <a:off x="248355" y="887590"/>
              <a:ext cx="6044367" cy="2541411"/>
            </a:xfrm>
            <a:prstGeom prst="rect">
              <a:avLst/>
            </a:prstGeom>
          </p:spPr>
        </p:pic>
        <p:sp>
          <p:nvSpPr>
            <p:cNvPr id="5" name="椭圆 4">
              <a:extLst>
                <a:ext uri="{FF2B5EF4-FFF2-40B4-BE49-F238E27FC236}">
                  <a16:creationId xmlns:a16="http://schemas.microsoft.com/office/drawing/2014/main" id="{A021A9E4-FD9A-41E7-8E3B-6FC4DF8FE641}"/>
                </a:ext>
              </a:extLst>
            </p:cNvPr>
            <p:cNvSpPr/>
            <p:nvPr/>
          </p:nvSpPr>
          <p:spPr>
            <a:xfrm rot="20660688">
              <a:off x="2178961" y="2268720"/>
              <a:ext cx="3258269" cy="998176"/>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94F51AF5-A6A6-4481-97E2-1AA4F8BA29A0}"/>
                </a:ext>
              </a:extLst>
            </p:cNvPr>
            <p:cNvSpPr txBox="1"/>
            <p:nvPr/>
          </p:nvSpPr>
          <p:spPr>
            <a:xfrm rot="20474730">
              <a:off x="2909050" y="2567753"/>
              <a:ext cx="1923620" cy="400110"/>
            </a:xfrm>
            <a:prstGeom prst="rect">
              <a:avLst/>
            </a:prstGeom>
            <a:noFill/>
          </p:spPr>
          <p:txBody>
            <a:bodyPr wrap="square" rtlCol="0">
              <a:spAutoFit/>
            </a:bodyPr>
            <a:lstStyle/>
            <a:p>
              <a:pPr algn="ctr"/>
              <a:r>
                <a:rPr lang="en-US" altLang="zh-CN" sz="2000" b="1" dirty="0">
                  <a:solidFill>
                    <a:srgbClr val="0000FF"/>
                  </a:solidFill>
                  <a:highlight>
                    <a:srgbClr val="FFFF00"/>
                  </a:highlight>
                </a:rPr>
                <a:t>HPES&amp;MELODY</a:t>
              </a:r>
              <a:endParaRPr lang="zh-CN" altLang="en-US" sz="2000" b="1" dirty="0">
                <a:solidFill>
                  <a:srgbClr val="0000FF"/>
                </a:solidFill>
                <a:highlight>
                  <a:srgbClr val="FFFF00"/>
                </a:highlight>
              </a:endParaRPr>
            </a:p>
          </p:txBody>
        </p:sp>
      </p:grpSp>
      <p:grpSp>
        <p:nvGrpSpPr>
          <p:cNvPr id="7" name="组合 6">
            <a:extLst>
              <a:ext uri="{FF2B5EF4-FFF2-40B4-BE49-F238E27FC236}">
                <a16:creationId xmlns:a16="http://schemas.microsoft.com/office/drawing/2014/main" id="{B80C8909-7CE1-4C6C-8F59-F1473E084629}"/>
              </a:ext>
            </a:extLst>
          </p:cNvPr>
          <p:cNvGrpSpPr/>
          <p:nvPr/>
        </p:nvGrpSpPr>
        <p:grpSpPr>
          <a:xfrm>
            <a:off x="7107312" y="884457"/>
            <a:ext cx="4225967" cy="2541410"/>
            <a:chOff x="8232263" y="3709288"/>
            <a:chExt cx="3375224" cy="2029791"/>
          </a:xfrm>
        </p:grpSpPr>
        <p:pic>
          <p:nvPicPr>
            <p:cNvPr id="8" name="图片 7">
              <a:extLst>
                <a:ext uri="{FF2B5EF4-FFF2-40B4-BE49-F238E27FC236}">
                  <a16:creationId xmlns:a16="http://schemas.microsoft.com/office/drawing/2014/main" id="{188FB180-1DFE-4FA4-A302-AB7D93C2DBE0}"/>
                </a:ext>
              </a:extLst>
            </p:cNvPr>
            <p:cNvPicPr>
              <a:picLocks noChangeAspect="1"/>
            </p:cNvPicPr>
            <p:nvPr/>
          </p:nvPicPr>
          <p:blipFill rotWithShape="1">
            <a:blip r:embed="rId3">
              <a:extLst>
                <a:ext uri="{28A0092B-C50C-407E-A947-70E740481C1C}">
                  <a14:useLocalDpi xmlns:a14="http://schemas.microsoft.com/office/drawing/2010/main" val="0"/>
                </a:ext>
              </a:extLst>
            </a:blip>
            <a:srcRect b="15034"/>
            <a:stretch/>
          </p:blipFill>
          <p:spPr>
            <a:xfrm>
              <a:off x="8422247" y="3709288"/>
              <a:ext cx="3185240" cy="2029791"/>
            </a:xfrm>
            <a:prstGeom prst="rect">
              <a:avLst/>
            </a:prstGeom>
          </p:spPr>
        </p:pic>
        <p:sp>
          <p:nvSpPr>
            <p:cNvPr id="9" name="文本框 8">
              <a:extLst>
                <a:ext uri="{FF2B5EF4-FFF2-40B4-BE49-F238E27FC236}">
                  <a16:creationId xmlns:a16="http://schemas.microsoft.com/office/drawing/2014/main" id="{D79C580B-0C99-4F8C-82AC-418C5CA7FFF3}"/>
                </a:ext>
              </a:extLst>
            </p:cNvPr>
            <p:cNvSpPr txBox="1"/>
            <p:nvPr/>
          </p:nvSpPr>
          <p:spPr>
            <a:xfrm>
              <a:off x="8232263" y="3711790"/>
              <a:ext cx="3165816" cy="303025"/>
            </a:xfrm>
            <a:prstGeom prst="rect">
              <a:avLst/>
            </a:prstGeom>
            <a:noFill/>
          </p:spPr>
          <p:txBody>
            <a:bodyPr wrap="square">
              <a:spAutoFit/>
            </a:bodyPr>
            <a:lstStyle/>
            <a:p>
              <a:pPr algn="ctr"/>
              <a:r>
                <a:rPr lang="en-US" altLang="zh-CN" sz="1600" b="1" i="0" dirty="0">
                  <a:effectLst/>
                  <a:highlight>
                    <a:srgbClr val="FFFF00"/>
                  </a:highlight>
                  <a:latin typeface="微软雅黑" panose="020B0503020204020204" pitchFamily="34" charset="-122"/>
                  <a:ea typeface="微软雅黑" panose="020B0503020204020204" pitchFamily="34" charset="-122"/>
                </a:rPr>
                <a:t>2025</a:t>
              </a:r>
              <a:r>
                <a:rPr lang="zh-CN" altLang="en-US" sz="1600" b="1" i="0" dirty="0">
                  <a:effectLst/>
                  <a:highlight>
                    <a:srgbClr val="FFFF00"/>
                  </a:highlight>
                  <a:latin typeface="微软雅黑" panose="020B0503020204020204" pitchFamily="34" charset="-122"/>
                  <a:ea typeface="微软雅黑" panose="020B0503020204020204" pitchFamily="34" charset="-122"/>
                </a:rPr>
                <a:t>年</a:t>
              </a:r>
              <a:r>
                <a:rPr lang="en-US" altLang="zh-CN" sz="1600" b="1" i="0" dirty="0">
                  <a:effectLst/>
                  <a:highlight>
                    <a:srgbClr val="FFFF00"/>
                  </a:highlight>
                  <a:latin typeface="微软雅黑" panose="020B0503020204020204" pitchFamily="34" charset="-122"/>
                  <a:ea typeface="微软雅黑" panose="020B0503020204020204" pitchFamily="34" charset="-122"/>
                </a:rPr>
                <a:t>3</a:t>
              </a:r>
              <a:r>
                <a:rPr lang="zh-CN" altLang="en-US" sz="1600" b="1" i="0" dirty="0">
                  <a:effectLst/>
                  <a:highlight>
                    <a:srgbClr val="FFFF00"/>
                  </a:highlight>
                  <a:latin typeface="微软雅黑" panose="020B0503020204020204" pitchFamily="34" charset="-122"/>
                  <a:ea typeface="微软雅黑" panose="020B0503020204020204" pitchFamily="34" charset="-122"/>
                </a:rPr>
                <a:t>月</a:t>
              </a:r>
              <a:endParaRPr lang="zh-CN" altLang="en-US" sz="1600" b="1" dirty="0">
                <a:highlight>
                  <a:srgbClr val="FFFF00"/>
                </a:highlight>
                <a:latin typeface="微软雅黑" panose="020B0503020204020204" pitchFamily="34" charset="-122"/>
                <a:ea typeface="微软雅黑" panose="020B0503020204020204" pitchFamily="34" charset="-122"/>
              </a:endParaRPr>
            </a:p>
          </p:txBody>
        </p:sp>
      </p:grpSp>
      <p:sp>
        <p:nvSpPr>
          <p:cNvPr id="12" name="文本框 11">
            <a:extLst>
              <a:ext uri="{FF2B5EF4-FFF2-40B4-BE49-F238E27FC236}">
                <a16:creationId xmlns:a16="http://schemas.microsoft.com/office/drawing/2014/main" id="{2C0AF711-E762-46AA-A1C8-513CEE6A6E11}"/>
              </a:ext>
            </a:extLst>
          </p:cNvPr>
          <p:cNvSpPr txBox="1"/>
          <p:nvPr/>
        </p:nvSpPr>
        <p:spPr>
          <a:xfrm>
            <a:off x="442671" y="918583"/>
            <a:ext cx="6096000" cy="369332"/>
          </a:xfrm>
          <a:prstGeom prst="rect">
            <a:avLst/>
          </a:prstGeom>
          <a:noFill/>
        </p:spPr>
        <p:txBody>
          <a:bodyPr wrap="square">
            <a:spAutoFit/>
          </a:bodyPr>
          <a:lstStyle/>
          <a:p>
            <a:pPr algn="ctr"/>
            <a:r>
              <a:rPr lang="en-US" altLang="zh-CN" sz="1800" b="1" i="0" dirty="0">
                <a:effectLst/>
                <a:highlight>
                  <a:srgbClr val="FFFF00"/>
                </a:highlight>
                <a:latin typeface="微软雅黑" panose="020B0503020204020204" pitchFamily="34" charset="-122"/>
                <a:ea typeface="微软雅黑" panose="020B0503020204020204" pitchFamily="34" charset="-122"/>
              </a:rPr>
              <a:t>2024</a:t>
            </a:r>
            <a:r>
              <a:rPr lang="zh-CN" altLang="en-US" sz="1800" b="1" i="0" dirty="0">
                <a:effectLst/>
                <a:highlight>
                  <a:srgbClr val="FFFF00"/>
                </a:highlight>
                <a:latin typeface="微软雅黑" panose="020B0503020204020204" pitchFamily="34" charset="-122"/>
                <a:ea typeface="微软雅黑" panose="020B0503020204020204" pitchFamily="34" charset="-122"/>
              </a:rPr>
              <a:t>年</a:t>
            </a:r>
            <a:r>
              <a:rPr lang="en-US" altLang="zh-CN" b="1" dirty="0">
                <a:highlight>
                  <a:srgbClr val="FFFF00"/>
                </a:highlight>
                <a:latin typeface="微软雅黑" panose="020B0503020204020204" pitchFamily="34" charset="-122"/>
                <a:ea typeface="微软雅黑" panose="020B0503020204020204" pitchFamily="34" charset="-122"/>
              </a:rPr>
              <a:t>8</a:t>
            </a:r>
            <a:r>
              <a:rPr lang="zh-CN" altLang="en-US" sz="1800" b="1" i="0" dirty="0">
                <a:effectLst/>
                <a:highlight>
                  <a:srgbClr val="FFFF00"/>
                </a:highlight>
                <a:latin typeface="微软雅黑" panose="020B0503020204020204" pitchFamily="34" charset="-122"/>
                <a:ea typeface="微软雅黑" panose="020B0503020204020204" pitchFamily="34" charset="-122"/>
              </a:rPr>
              <a:t>月</a:t>
            </a:r>
            <a:endParaRPr lang="zh-CN" altLang="en-US" sz="1800" b="1" dirty="0">
              <a:highlight>
                <a:srgbClr val="FFFF00"/>
              </a:highlight>
              <a:latin typeface="微软雅黑" panose="020B0503020204020204" pitchFamily="34" charset="-122"/>
              <a:ea typeface="微软雅黑" panose="020B0503020204020204" pitchFamily="34" charset="-122"/>
            </a:endParaRPr>
          </a:p>
        </p:txBody>
      </p:sp>
      <p:pic>
        <p:nvPicPr>
          <p:cNvPr id="13" name="图片 12">
            <a:extLst>
              <a:ext uri="{FF2B5EF4-FFF2-40B4-BE49-F238E27FC236}">
                <a16:creationId xmlns:a16="http://schemas.microsoft.com/office/drawing/2014/main" id="{A6DFB1BB-CE82-43AA-B43B-09BDD85A8C31}"/>
              </a:ext>
            </a:extLst>
          </p:cNvPr>
          <p:cNvPicPr>
            <a:picLocks noChangeAspect="1"/>
          </p:cNvPicPr>
          <p:nvPr/>
        </p:nvPicPr>
        <p:blipFill rotWithShape="1">
          <a:blip r:embed="rId4">
            <a:extLst>
              <a:ext uri="{28A0092B-C50C-407E-A947-70E740481C1C}">
                <a14:useLocalDpi xmlns:a14="http://schemas.microsoft.com/office/drawing/2010/main" val="0"/>
              </a:ext>
            </a:extLst>
          </a:blip>
          <a:srcRect t="22402"/>
          <a:stretch/>
        </p:blipFill>
        <p:spPr>
          <a:xfrm>
            <a:off x="442671" y="3777370"/>
            <a:ext cx="3896660" cy="2267777"/>
          </a:xfrm>
          <a:prstGeom prst="rect">
            <a:avLst/>
          </a:prstGeom>
        </p:spPr>
      </p:pic>
      <p:sp>
        <p:nvSpPr>
          <p:cNvPr id="14" name="文本框 13">
            <a:extLst>
              <a:ext uri="{FF2B5EF4-FFF2-40B4-BE49-F238E27FC236}">
                <a16:creationId xmlns:a16="http://schemas.microsoft.com/office/drawing/2014/main" id="{7CD1DC5C-9092-41FB-B74A-F8F8884E33F8}"/>
              </a:ext>
            </a:extLst>
          </p:cNvPr>
          <p:cNvSpPr txBox="1"/>
          <p:nvPr/>
        </p:nvSpPr>
        <p:spPr>
          <a:xfrm>
            <a:off x="739562" y="3777371"/>
            <a:ext cx="3536997" cy="338553"/>
          </a:xfrm>
          <a:prstGeom prst="rect">
            <a:avLst/>
          </a:prstGeom>
          <a:noFill/>
        </p:spPr>
        <p:txBody>
          <a:bodyPr wrap="square">
            <a:spAutoFit/>
          </a:bodyPr>
          <a:lstStyle/>
          <a:p>
            <a:pPr algn="ctr"/>
            <a:r>
              <a:rPr lang="en-US" altLang="zh-CN" sz="1600" b="1" i="0" dirty="0">
                <a:effectLst/>
                <a:highlight>
                  <a:srgbClr val="FFFF00"/>
                </a:highlight>
                <a:latin typeface="微软雅黑" panose="020B0503020204020204" pitchFamily="34" charset="-122"/>
                <a:ea typeface="微软雅黑" panose="020B0503020204020204" pitchFamily="34" charset="-122"/>
              </a:rPr>
              <a:t>2026</a:t>
            </a:r>
            <a:r>
              <a:rPr lang="zh-CN" altLang="en-US" sz="1600" b="1" i="0" dirty="0">
                <a:effectLst/>
                <a:highlight>
                  <a:srgbClr val="FFFF00"/>
                </a:highlight>
                <a:latin typeface="微软雅黑" panose="020B0503020204020204" pitchFamily="34" charset="-122"/>
                <a:ea typeface="微软雅黑" panose="020B0503020204020204" pitchFamily="34" charset="-122"/>
              </a:rPr>
              <a:t>年</a:t>
            </a:r>
            <a:r>
              <a:rPr lang="en-US" altLang="zh-CN" sz="1600" b="1" i="0" dirty="0">
                <a:effectLst/>
                <a:highlight>
                  <a:srgbClr val="FFFF00"/>
                </a:highlight>
                <a:latin typeface="微软雅黑" panose="020B0503020204020204" pitchFamily="34" charset="-122"/>
                <a:ea typeface="微软雅黑" panose="020B0503020204020204" pitchFamily="34" charset="-122"/>
              </a:rPr>
              <a:t>3</a:t>
            </a:r>
            <a:r>
              <a:rPr lang="zh-CN" altLang="en-US" sz="1600" b="1" i="0" dirty="0">
                <a:effectLst/>
                <a:highlight>
                  <a:srgbClr val="FFFF00"/>
                </a:highlight>
                <a:latin typeface="微软雅黑" panose="020B0503020204020204" pitchFamily="34" charset="-122"/>
                <a:ea typeface="微软雅黑" panose="020B0503020204020204" pitchFamily="34" charset="-122"/>
              </a:rPr>
              <a:t>月</a:t>
            </a:r>
            <a:endParaRPr lang="zh-CN" altLang="en-US" sz="1600" b="1" dirty="0">
              <a:highlight>
                <a:srgbClr val="FFFF00"/>
              </a:highlight>
              <a:latin typeface="微软雅黑" panose="020B0503020204020204" pitchFamily="34" charset="-122"/>
              <a:ea typeface="微软雅黑" panose="020B0503020204020204" pitchFamily="34" charset="-122"/>
            </a:endParaRPr>
          </a:p>
        </p:txBody>
      </p:sp>
      <p:pic>
        <p:nvPicPr>
          <p:cNvPr id="16" name="图片 15">
            <a:extLst>
              <a:ext uri="{FF2B5EF4-FFF2-40B4-BE49-F238E27FC236}">
                <a16:creationId xmlns:a16="http://schemas.microsoft.com/office/drawing/2014/main" id="{1550CB71-3C2B-4349-A11B-BE5A4B779436}"/>
              </a:ext>
            </a:extLst>
          </p:cNvPr>
          <p:cNvPicPr>
            <a:picLocks noChangeAspect="1"/>
          </p:cNvPicPr>
          <p:nvPr/>
        </p:nvPicPr>
        <p:blipFill rotWithShape="1">
          <a:blip r:embed="rId5">
            <a:extLst>
              <a:ext uri="{28A0092B-C50C-407E-A947-70E740481C1C}">
                <a14:useLocalDpi xmlns:a14="http://schemas.microsoft.com/office/drawing/2010/main" val="0"/>
              </a:ext>
            </a:extLst>
          </a:blip>
          <a:srcRect l="4260" t="24691" r="-186"/>
          <a:stretch/>
        </p:blipFill>
        <p:spPr>
          <a:xfrm>
            <a:off x="4367318" y="3777370"/>
            <a:ext cx="3851503" cy="2267777"/>
          </a:xfrm>
          <a:prstGeom prst="rect">
            <a:avLst/>
          </a:prstGeom>
        </p:spPr>
      </p:pic>
      <p:sp>
        <p:nvSpPr>
          <p:cNvPr id="17" name="文本框 16">
            <a:extLst>
              <a:ext uri="{FF2B5EF4-FFF2-40B4-BE49-F238E27FC236}">
                <a16:creationId xmlns:a16="http://schemas.microsoft.com/office/drawing/2014/main" id="{0A15B80C-2C27-4A60-8C22-060C6BEF11A3}"/>
              </a:ext>
            </a:extLst>
          </p:cNvPr>
          <p:cNvSpPr txBox="1"/>
          <p:nvPr/>
        </p:nvSpPr>
        <p:spPr>
          <a:xfrm>
            <a:off x="4524570" y="3756449"/>
            <a:ext cx="3536997" cy="338553"/>
          </a:xfrm>
          <a:prstGeom prst="rect">
            <a:avLst/>
          </a:prstGeom>
          <a:noFill/>
        </p:spPr>
        <p:txBody>
          <a:bodyPr wrap="square">
            <a:spAutoFit/>
          </a:bodyPr>
          <a:lstStyle/>
          <a:p>
            <a:pPr algn="ctr"/>
            <a:r>
              <a:rPr lang="en-US" altLang="zh-CN" sz="1600" b="1" i="0" dirty="0">
                <a:effectLst/>
                <a:highlight>
                  <a:srgbClr val="FFFF00"/>
                </a:highlight>
                <a:latin typeface="微软雅黑" panose="020B0503020204020204" pitchFamily="34" charset="-122"/>
                <a:ea typeface="微软雅黑" panose="020B0503020204020204" pitchFamily="34" charset="-122"/>
              </a:rPr>
              <a:t>2026</a:t>
            </a:r>
            <a:r>
              <a:rPr lang="zh-CN" altLang="en-US" sz="1600" b="1" i="0" dirty="0">
                <a:effectLst/>
                <a:highlight>
                  <a:srgbClr val="FFFF00"/>
                </a:highlight>
                <a:latin typeface="微软雅黑" panose="020B0503020204020204" pitchFamily="34" charset="-122"/>
                <a:ea typeface="微软雅黑" panose="020B0503020204020204" pitchFamily="34" charset="-122"/>
              </a:rPr>
              <a:t>年</a:t>
            </a:r>
            <a:r>
              <a:rPr lang="en-US" altLang="zh-CN" sz="1600" b="1" i="0" dirty="0">
                <a:effectLst/>
                <a:highlight>
                  <a:srgbClr val="FFFF00"/>
                </a:highlight>
                <a:latin typeface="微软雅黑" panose="020B0503020204020204" pitchFamily="34" charset="-122"/>
                <a:ea typeface="微软雅黑" panose="020B0503020204020204" pitchFamily="34" charset="-122"/>
              </a:rPr>
              <a:t>8</a:t>
            </a:r>
            <a:r>
              <a:rPr lang="zh-CN" altLang="en-US" sz="1600" b="1" i="0" dirty="0">
                <a:effectLst/>
                <a:highlight>
                  <a:srgbClr val="FFFF00"/>
                </a:highlight>
                <a:latin typeface="微软雅黑" panose="020B0503020204020204" pitchFamily="34" charset="-122"/>
                <a:ea typeface="微软雅黑" panose="020B0503020204020204" pitchFamily="34" charset="-122"/>
              </a:rPr>
              <a:t>月</a:t>
            </a:r>
            <a:endParaRPr lang="zh-CN" altLang="en-US" sz="1600" b="1" dirty="0">
              <a:highlight>
                <a:srgbClr val="FFFF00"/>
              </a:highlight>
              <a:latin typeface="微软雅黑" panose="020B0503020204020204" pitchFamily="34" charset="-122"/>
              <a:ea typeface="微软雅黑" panose="020B0503020204020204" pitchFamily="34" charset="-122"/>
            </a:endParaRPr>
          </a:p>
        </p:txBody>
      </p:sp>
      <p:pic>
        <p:nvPicPr>
          <p:cNvPr id="19" name="图片 18">
            <a:extLst>
              <a:ext uri="{FF2B5EF4-FFF2-40B4-BE49-F238E27FC236}">
                <a16:creationId xmlns:a16="http://schemas.microsoft.com/office/drawing/2014/main" id="{88353F00-6CBE-4CCC-90A9-451F2B1DF4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09578" y="3777370"/>
            <a:ext cx="3023703" cy="2267777"/>
          </a:xfrm>
          <a:prstGeom prst="rect">
            <a:avLst/>
          </a:prstGeom>
        </p:spPr>
      </p:pic>
      <p:sp>
        <p:nvSpPr>
          <p:cNvPr id="20" name="文本框 19">
            <a:extLst>
              <a:ext uri="{FF2B5EF4-FFF2-40B4-BE49-F238E27FC236}">
                <a16:creationId xmlns:a16="http://schemas.microsoft.com/office/drawing/2014/main" id="{751B9C13-3844-4624-A525-CB59523E48D9}"/>
              </a:ext>
            </a:extLst>
          </p:cNvPr>
          <p:cNvSpPr txBox="1"/>
          <p:nvPr/>
        </p:nvSpPr>
        <p:spPr>
          <a:xfrm>
            <a:off x="8052930" y="3756449"/>
            <a:ext cx="3536997" cy="338553"/>
          </a:xfrm>
          <a:prstGeom prst="rect">
            <a:avLst/>
          </a:prstGeom>
          <a:noFill/>
        </p:spPr>
        <p:txBody>
          <a:bodyPr wrap="square">
            <a:spAutoFit/>
          </a:bodyPr>
          <a:lstStyle/>
          <a:p>
            <a:pPr algn="ctr"/>
            <a:r>
              <a:rPr lang="en-US" altLang="zh-CN" sz="1600" b="1" i="0" dirty="0">
                <a:effectLst/>
                <a:highlight>
                  <a:srgbClr val="FFFF00"/>
                </a:highlight>
                <a:latin typeface="微软雅黑" panose="020B0503020204020204" pitchFamily="34" charset="-122"/>
                <a:ea typeface="微软雅黑" panose="020B0503020204020204" pitchFamily="34" charset="-122"/>
              </a:rPr>
              <a:t>2026</a:t>
            </a:r>
            <a:r>
              <a:rPr lang="zh-CN" altLang="en-US" sz="1600" b="1" i="0" dirty="0">
                <a:effectLst/>
                <a:highlight>
                  <a:srgbClr val="FFFF00"/>
                </a:highlight>
                <a:latin typeface="微软雅黑" panose="020B0503020204020204" pitchFamily="34" charset="-122"/>
                <a:ea typeface="微软雅黑" panose="020B0503020204020204" pitchFamily="34" charset="-122"/>
              </a:rPr>
              <a:t>年</a:t>
            </a:r>
            <a:r>
              <a:rPr lang="en-US" altLang="zh-CN" sz="1600" b="1" i="0" dirty="0">
                <a:effectLst/>
                <a:highlight>
                  <a:srgbClr val="FFFF00"/>
                </a:highlight>
                <a:latin typeface="微软雅黑" panose="020B0503020204020204" pitchFamily="34" charset="-122"/>
                <a:ea typeface="微软雅黑" panose="020B0503020204020204" pitchFamily="34" charset="-122"/>
              </a:rPr>
              <a:t>8</a:t>
            </a:r>
            <a:r>
              <a:rPr lang="zh-CN" altLang="en-US" sz="1600" b="1" i="0" dirty="0">
                <a:effectLst/>
                <a:highlight>
                  <a:srgbClr val="FFFF00"/>
                </a:highlight>
                <a:latin typeface="微软雅黑" panose="020B0503020204020204" pitchFamily="34" charset="-122"/>
                <a:ea typeface="微软雅黑" panose="020B0503020204020204" pitchFamily="34" charset="-122"/>
              </a:rPr>
              <a:t>月</a:t>
            </a:r>
            <a:endParaRPr lang="zh-CN" altLang="en-US" sz="1600" b="1" dirty="0">
              <a:highlight>
                <a:srgbClr val="FFFF00"/>
              </a:highlight>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D7AF9E5F-AFD3-4D0B-B5DA-D3C61623EFFC}"/>
              </a:ext>
            </a:extLst>
          </p:cNvPr>
          <p:cNvSpPr txBox="1"/>
          <p:nvPr/>
        </p:nvSpPr>
        <p:spPr>
          <a:xfrm>
            <a:off x="9002889" y="4380089"/>
            <a:ext cx="1399822" cy="369332"/>
          </a:xfrm>
          <a:prstGeom prst="rect">
            <a:avLst/>
          </a:prstGeom>
          <a:noFill/>
        </p:spPr>
        <p:txBody>
          <a:bodyPr wrap="square" rtlCol="0">
            <a:spAutoFit/>
          </a:bodyPr>
          <a:lstStyle/>
          <a:p>
            <a:r>
              <a:rPr lang="zh-CN" altLang="en-US" b="1" dirty="0">
                <a:solidFill>
                  <a:srgbClr val="FF0000"/>
                </a:solidFill>
                <a:highlight>
                  <a:srgbClr val="FFFF00"/>
                </a:highlight>
                <a:latin typeface="微软雅黑" panose="020B0503020204020204" pitchFamily="34" charset="-122"/>
                <a:ea typeface="微软雅黑" panose="020B0503020204020204" pitchFamily="34" charset="-122"/>
              </a:rPr>
              <a:t>缪子靶站</a:t>
            </a:r>
          </a:p>
        </p:txBody>
      </p:sp>
    </p:spTree>
    <p:extLst>
      <p:ext uri="{BB962C8B-B14F-4D97-AF65-F5344CB8AC3E}">
        <p14:creationId xmlns:p14="http://schemas.microsoft.com/office/powerpoint/2010/main" val="610419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12ABD6-C486-41F0-AE4A-8A90ECB08E59}"/>
              </a:ext>
            </a:extLst>
          </p:cNvPr>
          <p:cNvSpPr>
            <a:spLocks noGrp="1"/>
          </p:cNvSpPr>
          <p:nvPr>
            <p:ph type="title"/>
          </p:nvPr>
        </p:nvSpPr>
        <p:spPr/>
        <p:txBody>
          <a:bodyPr/>
          <a:lstStyle/>
          <a:p>
            <a:r>
              <a:rPr lang="zh-CN" altLang="en-US" dirty="0"/>
              <a:t>缪致</a:t>
            </a:r>
            <a:r>
              <a:rPr lang="en-US" altLang="zh-CN" dirty="0"/>
              <a:t>X</a:t>
            </a:r>
            <a:r>
              <a:rPr lang="zh-CN" altLang="en-US" dirty="0"/>
              <a:t>射线无损元素分析技术</a:t>
            </a:r>
          </a:p>
        </p:txBody>
      </p:sp>
      <p:pic>
        <p:nvPicPr>
          <p:cNvPr id="16" name="图片 178">
            <a:extLst>
              <a:ext uri="{FF2B5EF4-FFF2-40B4-BE49-F238E27FC236}">
                <a16:creationId xmlns:a16="http://schemas.microsoft.com/office/drawing/2014/main" id="{749CF89C-C212-48A5-BD37-C3909BBF637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584891" y="848791"/>
            <a:ext cx="8607109" cy="5760000"/>
          </a:xfrm>
          <a:prstGeom prst="rect">
            <a:avLst/>
          </a:prstGeom>
        </p:spPr>
      </p:pic>
      <p:sp>
        <p:nvSpPr>
          <p:cNvPr id="17" name="内容占位符 2">
            <a:extLst>
              <a:ext uri="{FF2B5EF4-FFF2-40B4-BE49-F238E27FC236}">
                <a16:creationId xmlns:a16="http://schemas.microsoft.com/office/drawing/2014/main" id="{37FBB22B-8DF9-49D7-896E-E10EA57761AE}"/>
              </a:ext>
            </a:extLst>
          </p:cNvPr>
          <p:cNvSpPr txBox="1">
            <a:spLocks/>
          </p:cNvSpPr>
          <p:nvPr/>
        </p:nvSpPr>
        <p:spPr>
          <a:xfrm>
            <a:off x="434338" y="2115798"/>
            <a:ext cx="7693662" cy="1169551"/>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600"/>
              </a:spcBef>
              <a:buFont typeface="+mj-lt"/>
              <a:buAutoNum type="arabicPeriod"/>
            </a:pPr>
            <a:r>
              <a:rPr kumimoji="1"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负缪子被原子俘获：</a:t>
            </a:r>
            <a:r>
              <a:rPr kumimoji="1" lang="zh-CN" altLang="en-US" sz="2000" dirty="0">
                <a:latin typeface="微软雅黑" panose="020B0503020204020204" pitchFamily="34" charset="-122"/>
                <a:ea typeface="微软雅黑" panose="020B0503020204020204" pitchFamily="34" charset="-122"/>
                <a:cs typeface="Times New Roman" panose="02020603050405020304" pitchFamily="18" charset="0"/>
              </a:rPr>
              <a:t>负缪子被原子俘获，形成缪原子</a:t>
            </a:r>
            <a:r>
              <a:rPr kumimoji="1" lang="zh-CN" altLang="en-US" sz="2000" b="1" dirty="0">
                <a:highlight>
                  <a:srgbClr val="FFFF00"/>
                </a:highlight>
                <a:latin typeface="微软雅黑" panose="020B0503020204020204" pitchFamily="34" charset="-122"/>
                <a:ea typeface="微软雅黑" panose="020B0503020204020204" pitchFamily="34" charset="-122"/>
              </a:rPr>
              <a:t>→</a:t>
            </a:r>
            <a:r>
              <a:rPr kumimoji="1" lang="zh-CN" altLang="en-US" sz="20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无需活化</a:t>
            </a:r>
            <a:endParaRPr kumimoji="1" lang="en-US" altLang="zh-CN" sz="20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nSpc>
                <a:spcPct val="100000"/>
              </a:lnSpc>
              <a:spcBef>
                <a:spcPts val="600"/>
              </a:spcBef>
              <a:buFont typeface="+mj-lt"/>
              <a:buAutoNum type="arabicPeriod" startAt="2"/>
            </a:pPr>
            <a:r>
              <a:rPr kumimoji="1"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缪原子退激：</a:t>
            </a:r>
            <a:r>
              <a:rPr kumimoji="1" lang="zh-CN" altLang="en-US"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缪致</a:t>
            </a:r>
            <a:r>
              <a:rPr kumimoji="1"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X</a:t>
            </a:r>
            <a:r>
              <a:rPr kumimoji="1" lang="zh-CN" altLang="en-US"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射线的能量是荧光</a:t>
            </a:r>
            <a:r>
              <a:rPr kumimoji="1"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X</a:t>
            </a:r>
            <a:r>
              <a:rPr kumimoji="1" lang="zh-CN" altLang="en-US"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射线的</a:t>
            </a:r>
            <a:r>
              <a:rPr kumimoji="1"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207</a:t>
            </a:r>
            <a:r>
              <a:rPr kumimoji="1" lang="zh-CN" altLang="en-US"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倍</a:t>
            </a:r>
            <a:r>
              <a:rPr kumimoji="1" lang="zh-CN" altLang="en-US" sz="2000" b="1" dirty="0">
                <a:highlight>
                  <a:srgbClr val="FFFF00"/>
                </a:highlight>
                <a:latin typeface="微软雅黑" panose="020B0503020204020204" pitchFamily="34" charset="-122"/>
                <a:ea typeface="微软雅黑" panose="020B0503020204020204" pitchFamily="34" charset="-122"/>
              </a:rPr>
              <a:t>→体信息</a:t>
            </a:r>
            <a:endParaRPr kumimoji="1"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nSpc>
                <a:spcPct val="100000"/>
              </a:lnSpc>
              <a:spcBef>
                <a:spcPts val="600"/>
              </a:spcBef>
              <a:buFont typeface="+mj-lt"/>
              <a:buAutoNum type="arabicPeriod" startAt="2"/>
            </a:pPr>
            <a:r>
              <a:rPr kumimoji="1" lang="zh-CN" altLang="en-US" sz="2000" b="1" dirty="0">
                <a:latin typeface="微软雅黑" panose="020B0503020204020204" pitchFamily="34" charset="-122"/>
                <a:ea typeface="微软雅黑" panose="020B0503020204020204" pitchFamily="34" charset="-122"/>
              </a:rPr>
              <a:t>缪致</a:t>
            </a:r>
            <a:r>
              <a:rPr kumimoji="1" lang="en-US" altLang="zh-CN" sz="2000" b="1" dirty="0">
                <a:latin typeface="微软雅黑" panose="020B0503020204020204" pitchFamily="34" charset="-122"/>
                <a:ea typeface="微软雅黑" panose="020B0503020204020204" pitchFamily="34" charset="-122"/>
              </a:rPr>
              <a:t>X</a:t>
            </a:r>
            <a:r>
              <a:rPr kumimoji="1" lang="zh-CN" altLang="en-US" sz="2000" b="1" dirty="0">
                <a:latin typeface="微软雅黑" panose="020B0503020204020204" pitchFamily="34" charset="-122"/>
                <a:ea typeface="微软雅黑" panose="020B0503020204020204" pitchFamily="34" charset="-122"/>
              </a:rPr>
              <a:t>射线探测：特征</a:t>
            </a:r>
            <a:r>
              <a:rPr kumimoji="1" lang="en-US" altLang="zh-CN" sz="2000" b="1" dirty="0">
                <a:latin typeface="微软雅黑" panose="020B0503020204020204" pitchFamily="34" charset="-122"/>
                <a:ea typeface="微软雅黑" panose="020B0503020204020204" pitchFamily="34" charset="-122"/>
              </a:rPr>
              <a:t>X</a:t>
            </a:r>
            <a:r>
              <a:rPr kumimoji="1" lang="zh-CN" altLang="en-US" sz="2000" b="1" dirty="0">
                <a:latin typeface="微软雅黑" panose="020B0503020204020204" pitchFamily="34" charset="-122"/>
                <a:ea typeface="微软雅黑" panose="020B0503020204020204" pitchFamily="34" charset="-122"/>
              </a:rPr>
              <a:t>射线谱</a:t>
            </a:r>
            <a:r>
              <a:rPr kumimoji="1" lang="zh-CN" altLang="en-US" sz="2000" b="1" dirty="0">
                <a:highlight>
                  <a:srgbClr val="FFFF00"/>
                </a:highlight>
                <a:latin typeface="微软雅黑" panose="020B0503020204020204" pitchFamily="34" charset="-122"/>
                <a:ea typeface="微软雅黑" panose="020B0503020204020204" pitchFamily="34" charset="-122"/>
              </a:rPr>
              <a:t>→元素分析</a:t>
            </a:r>
            <a:endParaRPr kumimoji="1" lang="en-US" altLang="zh-CN" sz="2000" b="1" dirty="0">
              <a:highlight>
                <a:srgbClr val="FFFF00"/>
              </a:highlight>
              <a:latin typeface="微软雅黑" panose="020B0503020204020204" pitchFamily="34" charset="-122"/>
              <a:ea typeface="微软雅黑" panose="020B0503020204020204" pitchFamily="34" charset="-122"/>
            </a:endParaRPr>
          </a:p>
        </p:txBody>
      </p:sp>
      <p:sp>
        <p:nvSpPr>
          <p:cNvPr id="18" name="文本框 17">
            <a:extLst>
              <a:ext uri="{FF2B5EF4-FFF2-40B4-BE49-F238E27FC236}">
                <a16:creationId xmlns:a16="http://schemas.microsoft.com/office/drawing/2014/main" id="{9EC2F7C8-CF0E-44F2-A8AA-4DB04E687789}"/>
              </a:ext>
            </a:extLst>
          </p:cNvPr>
          <p:cNvSpPr txBox="1"/>
          <p:nvPr/>
        </p:nvSpPr>
        <p:spPr>
          <a:xfrm>
            <a:off x="434338" y="839232"/>
            <a:ext cx="8537539" cy="1005596"/>
          </a:xfrm>
          <a:prstGeom prst="rect">
            <a:avLst/>
          </a:prstGeom>
          <a:noFill/>
        </p:spPr>
        <p:txBody>
          <a:bodyPr wrap="square">
            <a:spAutoFit/>
          </a:bodyPr>
          <a:lstStyle/>
          <a:p>
            <a:pPr marL="342900" indent="-342900" rtl="0" eaLnBrk="1" latinLnBrk="0" hangingPunct="1">
              <a:lnSpc>
                <a:spcPct val="130000"/>
              </a:lnSpc>
              <a:spcBef>
                <a:spcPts val="0"/>
              </a:spcBef>
              <a:spcAft>
                <a:spcPts val="0"/>
              </a:spcAft>
              <a:buFont typeface="Wingdings" panose="05000000000000000000" pitchFamily="2" charset="2"/>
              <a:buChar char="u"/>
            </a:pPr>
            <a:r>
              <a:rPr lang="en-US" altLang="zh-CN" sz="2400" b="1" dirty="0">
                <a:latin typeface="微软雅黑" panose="020B0503020204020204" pitchFamily="34" charset="-122"/>
                <a:ea typeface="微软雅黑" panose="020B0503020204020204" pitchFamily="34" charset="-122"/>
                <a:cs typeface="Times New Roman" panose="02020603050405020304" pitchFamily="18" charset="0"/>
              </a:rPr>
              <a:t>MIXE:</a:t>
            </a: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i="0" dirty="0">
                <a:solidFill>
                  <a:srgbClr val="0000FF"/>
                </a:solidFill>
                <a:effectLst/>
                <a:latin typeface="微软雅黑" panose="020B0503020204020204" pitchFamily="34" charset="-122"/>
                <a:ea typeface="微软雅黑" panose="020B0503020204020204" pitchFamily="34" charset="-122"/>
                <a:cs typeface="Times New Roman" panose="02020603050405020304" pitchFamily="18" charset="0"/>
              </a:rPr>
              <a:t>M</a:t>
            </a:r>
            <a:r>
              <a:rPr lang="en-US" altLang="zh-CN" sz="2400" b="1" i="0" dirty="0">
                <a:effectLst/>
                <a:latin typeface="微软雅黑" panose="020B0503020204020204" pitchFamily="34" charset="-122"/>
                <a:ea typeface="微软雅黑" panose="020B0503020204020204" pitchFamily="34" charset="-122"/>
                <a:cs typeface="Times New Roman" panose="02020603050405020304" pitchFamily="18" charset="0"/>
              </a:rPr>
              <a:t>uon</a:t>
            </a:r>
            <a:r>
              <a:rPr lang="en-US" altLang="zh-CN" sz="2400" b="1" i="0" dirty="0">
                <a:solidFill>
                  <a:srgbClr val="0000FF"/>
                </a:solidFill>
                <a:effectLst/>
                <a:latin typeface="微软雅黑" panose="020B0503020204020204" pitchFamily="34" charset="-122"/>
                <a:ea typeface="微软雅黑" panose="020B0503020204020204" pitchFamily="34" charset="-122"/>
                <a:cs typeface="Times New Roman" panose="02020603050405020304" pitchFamily="18" charset="0"/>
              </a:rPr>
              <a:t>-I</a:t>
            </a:r>
            <a:r>
              <a:rPr lang="en-US" altLang="zh-CN" sz="2400" b="1" i="0" dirty="0">
                <a:effectLst/>
                <a:latin typeface="微软雅黑" panose="020B0503020204020204" pitchFamily="34" charset="-122"/>
                <a:ea typeface="微软雅黑" panose="020B0503020204020204" pitchFamily="34" charset="-122"/>
                <a:cs typeface="Times New Roman" panose="02020603050405020304" pitchFamily="18" charset="0"/>
              </a:rPr>
              <a:t>nduced</a:t>
            </a:r>
            <a:r>
              <a:rPr lang="en-US" altLang="zh-CN" sz="2400" b="1" i="0" dirty="0">
                <a:solidFill>
                  <a:srgbClr val="0000FF"/>
                </a:solidFill>
                <a:effectLst/>
                <a:latin typeface="微软雅黑" panose="020B0503020204020204" pitchFamily="34" charset="-122"/>
                <a:ea typeface="微软雅黑" panose="020B0503020204020204" pitchFamily="34" charset="-122"/>
                <a:cs typeface="Times New Roman" panose="02020603050405020304" pitchFamily="18" charset="0"/>
              </a:rPr>
              <a:t> X-</a:t>
            </a:r>
            <a:r>
              <a:rPr lang="en-US" altLang="zh-CN" sz="2400" b="1" i="0" dirty="0">
                <a:effectLst/>
                <a:latin typeface="微软雅黑" panose="020B0503020204020204" pitchFamily="34" charset="-122"/>
                <a:ea typeface="微软雅黑" panose="020B0503020204020204" pitchFamily="34" charset="-122"/>
                <a:cs typeface="Times New Roman" panose="02020603050405020304" pitchFamily="18" charset="0"/>
              </a:rPr>
              <a:t>ray</a:t>
            </a:r>
            <a:r>
              <a:rPr lang="en-US" altLang="zh-CN" sz="2400" b="1" i="0" dirty="0">
                <a:solidFill>
                  <a:srgbClr val="0000FF"/>
                </a:solidFill>
                <a:effectLst/>
                <a:latin typeface="微软雅黑" panose="020B0503020204020204" pitchFamily="34" charset="-122"/>
                <a:ea typeface="微软雅黑" panose="020B0503020204020204" pitchFamily="34" charset="-122"/>
                <a:cs typeface="Times New Roman" panose="02020603050405020304" pitchFamily="18" charset="0"/>
              </a:rPr>
              <a:t> E</a:t>
            </a:r>
            <a:r>
              <a:rPr lang="en-US" altLang="zh-CN" sz="2400" b="1" i="0" dirty="0">
                <a:effectLst/>
                <a:latin typeface="微软雅黑" panose="020B0503020204020204" pitchFamily="34" charset="-122"/>
                <a:ea typeface="微软雅黑" panose="020B0503020204020204" pitchFamily="34" charset="-122"/>
                <a:cs typeface="Times New Roman" panose="02020603050405020304" pitchFamily="18" charset="0"/>
              </a:rPr>
              <a:t>mission</a:t>
            </a:r>
            <a:r>
              <a:rPr lang="zh-CN" altLang="en-US" sz="2400" b="1" i="0" dirty="0">
                <a:effectLst/>
                <a:latin typeface="微软雅黑" panose="020B0503020204020204" pitchFamily="34" charset="-122"/>
                <a:ea typeface="微软雅黑" panose="020B0503020204020204" pitchFamily="34" charset="-122"/>
                <a:cs typeface="Times New Roman" panose="02020603050405020304" pitchFamily="18" charset="0"/>
              </a:rPr>
              <a:t>，基于缪致</a:t>
            </a:r>
            <a:r>
              <a:rPr lang="en-US" altLang="zh-CN" sz="2400" b="1" i="0" dirty="0">
                <a:effectLst/>
                <a:latin typeface="微软雅黑" panose="020B0503020204020204" pitchFamily="34" charset="-122"/>
                <a:ea typeface="微软雅黑" panose="020B0503020204020204" pitchFamily="34" charset="-122"/>
                <a:cs typeface="Times New Roman" panose="02020603050405020304" pitchFamily="18" charset="0"/>
              </a:rPr>
              <a:t>X</a:t>
            </a:r>
            <a:r>
              <a:rPr lang="zh-CN" altLang="en-US" sz="2400" b="1" i="0" dirty="0">
                <a:effectLst/>
                <a:latin typeface="微软雅黑" panose="020B0503020204020204" pitchFamily="34" charset="-122"/>
                <a:ea typeface="微软雅黑" panose="020B0503020204020204" pitchFamily="34" charset="-122"/>
                <a:cs typeface="Times New Roman" panose="02020603050405020304" pitchFamily="18" charset="0"/>
              </a:rPr>
              <a:t>射线的无损元素分析技术</a:t>
            </a:r>
            <a:r>
              <a:rPr lang="en-US" altLang="zh-CN" sz="2400" b="1" i="0" dirty="0">
                <a:solidFill>
                  <a:srgbClr val="0000FF"/>
                </a:solidFill>
                <a:effectLst/>
                <a:latin typeface="微软雅黑" panose="020B0503020204020204" pitchFamily="34" charset="-122"/>
                <a:ea typeface="微软雅黑" panose="020B0503020204020204" pitchFamily="34" charset="-122"/>
                <a:cs typeface="Times New Roman" panose="02020603050405020304" pitchFamily="18" charset="0"/>
              </a:rPr>
              <a:t> </a:t>
            </a:r>
            <a:endParaRPr lang="en-US" altLang="zh-CN" sz="2400" b="1"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9" name="组合 18">
            <a:extLst>
              <a:ext uri="{FF2B5EF4-FFF2-40B4-BE49-F238E27FC236}">
                <a16:creationId xmlns:a16="http://schemas.microsoft.com/office/drawing/2014/main" id="{BB12ADFC-3884-4D85-845C-280983B709D8}"/>
              </a:ext>
            </a:extLst>
          </p:cNvPr>
          <p:cNvGrpSpPr/>
          <p:nvPr/>
        </p:nvGrpSpPr>
        <p:grpSpPr>
          <a:xfrm>
            <a:off x="1251335" y="3728791"/>
            <a:ext cx="5534210" cy="2485316"/>
            <a:chOff x="141618" y="-22189"/>
            <a:chExt cx="2943659" cy="1413555"/>
          </a:xfrm>
        </p:grpSpPr>
        <p:pic>
          <p:nvPicPr>
            <p:cNvPr id="20" name="图形 19">
              <a:extLst>
                <a:ext uri="{FF2B5EF4-FFF2-40B4-BE49-F238E27FC236}">
                  <a16:creationId xmlns:a16="http://schemas.microsoft.com/office/drawing/2014/main" id="{BA111E88-A4C9-4EF4-A949-A2EB299FA2F8}"/>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13399" y="196775"/>
              <a:ext cx="2766338" cy="1194591"/>
            </a:xfrm>
            <a:prstGeom prst="rect">
              <a:avLst/>
            </a:prstGeom>
          </p:spPr>
        </p:pic>
        <mc:AlternateContent xmlns:mc="http://schemas.openxmlformats.org/markup-compatibility/2006" xmlns:a14="http://schemas.microsoft.com/office/drawing/2010/main">
          <mc:Choice Requires="a14">
            <p:sp>
              <p:nvSpPr>
                <p:cNvPr id="21" name="文本框 14">
                  <a:extLst>
                    <a:ext uri="{FF2B5EF4-FFF2-40B4-BE49-F238E27FC236}">
                      <a16:creationId xmlns:a16="http://schemas.microsoft.com/office/drawing/2014/main" id="{C1F06267-C12B-42A7-918C-4F09F3A5667C}"/>
                    </a:ext>
                  </a:extLst>
                </p:cNvPr>
                <p:cNvSpPr txBox="1"/>
                <p:nvPr/>
              </p:nvSpPr>
              <p:spPr>
                <a:xfrm>
                  <a:off x="141618" y="-22189"/>
                  <a:ext cx="2943659" cy="21018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r>
                    <a:rPr lang="zh-CN" b="1" kern="100" dirty="0">
                      <a:effectLst/>
                      <a:latin typeface="微软雅黑" panose="020B0503020204020204" pitchFamily="34" charset="-122"/>
                      <a:ea typeface="微软雅黑" panose="020B0503020204020204" pitchFamily="34" charset="-122"/>
                      <a:cs typeface="Times New Roman" panose="02020603050405020304" pitchFamily="18" charset="0"/>
                    </a:rPr>
                    <a:t>锂、碳、铜的荧光</a:t>
                  </a:r>
                  <a14:m>
                    <m:oMath xmlns:m="http://schemas.openxmlformats.org/officeDocument/2006/math">
                      <m:r>
                        <a:rPr lang="en-US" b="1" i="1" kern="100">
                          <a:effectLst/>
                          <a:latin typeface="Cambria Math" panose="02040503050406030204" pitchFamily="18" charset="0"/>
                          <a:ea typeface="黑体" panose="02010609060101010101" pitchFamily="49" charset="-122"/>
                          <a:cs typeface="Times New Roman" panose="02020603050405020304" pitchFamily="18" charset="0"/>
                        </a:rPr>
                        <m:t>𝑲</m:t>
                      </m:r>
                      <m:r>
                        <a:rPr lang="en-US" b="1" i="1" kern="100">
                          <a:effectLst/>
                          <a:latin typeface="Cambria Math" panose="02040503050406030204" pitchFamily="18" charset="0"/>
                          <a:ea typeface="黑体" panose="02010609060101010101" pitchFamily="49" charset="-122"/>
                          <a:cs typeface="Times New Roman" panose="02020603050405020304" pitchFamily="18" charset="0"/>
                        </a:rPr>
                        <m:t>𝜶</m:t>
                      </m:r>
                    </m:oMath>
                  </a14:m>
                  <a:r>
                    <a:rPr lang="zh-CN" b="1" kern="100" dirty="0">
                      <a:effectLst/>
                      <a:latin typeface="微软雅黑" panose="020B0503020204020204" pitchFamily="34" charset="-122"/>
                      <a:ea typeface="微软雅黑" panose="020B0503020204020204" pitchFamily="34" charset="-122"/>
                      <a:cs typeface="Times New Roman" panose="02020603050405020304" pitchFamily="18" charset="0"/>
                    </a:rPr>
                    <a:t>与</a:t>
                  </a:r>
                  <a:r>
                    <a:rPr lang="en-US" altLang="zh-CN" b="1" kern="100" dirty="0">
                      <a:effectLst/>
                      <a:latin typeface="微软雅黑" panose="020B0503020204020204" pitchFamily="34" charset="-122"/>
                      <a:ea typeface="微软雅黑" panose="020B0503020204020204" pitchFamily="34" charset="-122"/>
                      <a:cs typeface="Times New Roman" panose="02020603050405020304" pitchFamily="18" charset="0"/>
                    </a:rPr>
                    <a:t>Muonic X-ray</a:t>
                  </a:r>
                  <a14:m>
                    <m:oMath xmlns:m="http://schemas.openxmlformats.org/officeDocument/2006/math">
                      <m:r>
                        <a:rPr lang="en-US" b="1" i="0" kern="100" smtClean="0">
                          <a:effectLst/>
                          <a:latin typeface="Cambria Math" panose="02040503050406030204" pitchFamily="18" charset="0"/>
                          <a:ea typeface="黑体" panose="02010609060101010101" pitchFamily="49" charset="-122"/>
                          <a:cs typeface="Times New Roman" panose="02020603050405020304" pitchFamily="18" charset="0"/>
                        </a:rPr>
                        <m:t> </m:t>
                      </m:r>
                      <m:r>
                        <a:rPr lang="en-US" b="1" i="1" kern="100">
                          <a:effectLst/>
                          <a:latin typeface="Cambria Math" panose="02040503050406030204" pitchFamily="18" charset="0"/>
                          <a:ea typeface="黑体" panose="02010609060101010101" pitchFamily="49" charset="-122"/>
                          <a:cs typeface="Times New Roman" panose="02020603050405020304" pitchFamily="18" charset="0"/>
                        </a:rPr>
                        <m:t>𝑲</m:t>
                      </m:r>
                      <m:r>
                        <a:rPr lang="en-US" b="1" i="1" kern="100">
                          <a:effectLst/>
                          <a:latin typeface="Cambria Math" panose="02040503050406030204" pitchFamily="18" charset="0"/>
                          <a:ea typeface="黑体" panose="02010609060101010101" pitchFamily="49" charset="-122"/>
                          <a:cs typeface="Times New Roman" panose="02020603050405020304" pitchFamily="18" charset="0"/>
                        </a:rPr>
                        <m:t>𝜶</m:t>
                      </m:r>
                    </m:oMath>
                  </a14:m>
                  <a:r>
                    <a:rPr lang="zh-CN" b="1" kern="100" dirty="0">
                      <a:effectLst/>
                      <a:latin typeface="微软雅黑" panose="020B0503020204020204" pitchFamily="34" charset="-122"/>
                      <a:ea typeface="微软雅黑" panose="020B0503020204020204" pitchFamily="34" charset="-122"/>
                      <a:cs typeface="Times New Roman" panose="02020603050405020304" pitchFamily="18" charset="0"/>
                    </a:rPr>
                    <a:t>能量对比</a:t>
                  </a:r>
                  <a:endParaRPr 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mc:Choice>
          <mc:Fallback xmlns="">
            <p:sp>
              <p:nvSpPr>
                <p:cNvPr id="29" name="文本框 14">
                  <a:extLst>
                    <a:ext uri="{FF2B5EF4-FFF2-40B4-BE49-F238E27FC236}">
                      <a16:creationId xmlns:a16="http://schemas.microsoft.com/office/drawing/2014/main" id="{E491521D-90AE-B54F-926C-673F16A24D91}"/>
                    </a:ext>
                  </a:extLst>
                </p:cNvPr>
                <p:cNvSpPr txBox="1">
                  <a:spLocks noRot="1" noChangeAspect="1" noMove="1" noResize="1" noEditPoints="1" noAdjustHandles="1" noChangeArrowheads="1" noChangeShapeType="1" noTextEdit="1"/>
                </p:cNvSpPr>
                <p:nvPr/>
              </p:nvSpPr>
              <p:spPr>
                <a:xfrm>
                  <a:off x="141618" y="-22189"/>
                  <a:ext cx="2943659" cy="210184"/>
                </a:xfrm>
                <a:prstGeom prst="rect">
                  <a:avLst/>
                </a:prstGeom>
                <a:blipFill>
                  <a:blip r:embed="rId10"/>
                  <a:stretch>
                    <a:fillRect t="-16000"/>
                  </a:stretch>
                </a:blipFill>
                <a:ln>
                  <a:noFill/>
                </a:ln>
              </p:spPr>
              <p:txBody>
                <a:bodyPr/>
                <a:lstStyle/>
                <a:p>
                  <a:r>
                    <a:rPr lang="zh-CN" altLang="en-US">
                      <a:noFill/>
                    </a:rPr>
                    <a:t> </a:t>
                  </a:r>
                </a:p>
              </p:txBody>
            </p:sp>
          </mc:Fallback>
        </mc:AlternateContent>
      </p:grpSp>
    </p:spTree>
    <p:extLst>
      <p:ext uri="{BB962C8B-B14F-4D97-AF65-F5344CB8AC3E}">
        <p14:creationId xmlns:p14="http://schemas.microsoft.com/office/powerpoint/2010/main" val="83764529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45783</TotalTime>
  <Words>1473</Words>
  <Application>Microsoft Office PowerPoint</Application>
  <PresentationFormat>宽屏</PresentationFormat>
  <Paragraphs>237</Paragraphs>
  <Slides>22</Slides>
  <Notes>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22</vt:i4>
      </vt:variant>
    </vt:vector>
  </HeadingPairs>
  <TitlesOfParts>
    <vt:vector size="32" baseType="lpstr">
      <vt:lpstr>等线</vt:lpstr>
      <vt:lpstr>华文楷体</vt:lpstr>
      <vt:lpstr>微软雅黑</vt:lpstr>
      <vt:lpstr>Arial</vt:lpstr>
      <vt:lpstr>Calibri</vt:lpstr>
      <vt:lpstr>Calibri Light</vt:lpstr>
      <vt:lpstr>Cambria Math</vt:lpstr>
      <vt:lpstr>Times New Roman</vt:lpstr>
      <vt:lpstr>Wingdings</vt:lpstr>
      <vt:lpstr>Office 主题​​</vt:lpstr>
      <vt:lpstr>结合HPGe和CZT探测器的缪致X射线荧光谱仪研究</vt:lpstr>
      <vt:lpstr>报告概要</vt:lpstr>
      <vt:lpstr>中国散裂中子源</vt:lpstr>
      <vt:lpstr>CSNS-II升级项目</vt:lpstr>
      <vt:lpstr>MELODY布局</vt:lpstr>
      <vt:lpstr>负缪束线参数</vt:lpstr>
      <vt:lpstr>MELODY CPM计划</vt:lpstr>
      <vt:lpstr>MELODY工程建设情况</vt:lpstr>
      <vt:lpstr>缪致X射线无损元素分析技术</vt:lpstr>
      <vt:lpstr>MIXE技术特点</vt:lpstr>
      <vt:lpstr>MIXE谱仪装置</vt:lpstr>
      <vt:lpstr>MIXE典型应用</vt:lpstr>
      <vt:lpstr>国内相关MIXE用户</vt:lpstr>
      <vt:lpstr>基于MELODY的MIXE谱仪</vt:lpstr>
      <vt:lpstr>HPGe探测器系统</vt:lpstr>
      <vt:lpstr>CZT探测器系统</vt:lpstr>
      <vt:lpstr>MIXE谱仪模拟</vt:lpstr>
      <vt:lpstr>MXIE谱仪实验模拟</vt:lpstr>
      <vt:lpstr>MIXE成像方案</vt:lpstr>
      <vt:lpstr>基于高气压TPC+CZT的康普顿成像MIXE技术</vt:lpstr>
      <vt:lpstr>总结展望</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游 吕</cp:lastModifiedBy>
  <cp:revision>960</cp:revision>
  <dcterms:created xsi:type="dcterms:W3CDTF">2021-10-14T02:02:38Z</dcterms:created>
  <dcterms:modified xsi:type="dcterms:W3CDTF">2026-08-11T00:50:01Z</dcterms:modified>
</cp:coreProperties>
</file>