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 id="2147483650" r:id="rId2"/>
    <p:sldMasterId id="2147483652" r:id="rId3"/>
    <p:sldMasterId id="2147483654" r:id="rId4"/>
  </p:sldMasterIdLst>
  <p:notesMasterIdLst>
    <p:notesMasterId r:id="rId16"/>
  </p:notesMasterIdLst>
  <p:handoutMasterIdLst>
    <p:handoutMasterId r:id="rId17"/>
  </p:handoutMasterIdLst>
  <p:sldIdLst>
    <p:sldId id="256" r:id="rId5"/>
    <p:sldId id="317" r:id="rId6"/>
    <p:sldId id="372" r:id="rId7"/>
    <p:sldId id="443" r:id="rId8"/>
    <p:sldId id="451" r:id="rId9"/>
    <p:sldId id="452" r:id="rId10"/>
    <p:sldId id="453" r:id="rId11"/>
    <p:sldId id="454" r:id="rId12"/>
    <p:sldId id="455" r:id="rId13"/>
    <p:sldId id="460" r:id="rId14"/>
    <p:sldId id="457"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E126EEE3-37AC-4B7F-969B-0F76C0D4075C}">
          <p14:sldIdLst>
            <p14:sldId id="256"/>
            <p14:sldId id="317"/>
            <p14:sldId id="372"/>
            <p14:sldId id="443"/>
            <p14:sldId id="451"/>
            <p14:sldId id="452"/>
            <p14:sldId id="453"/>
            <p14:sldId id="454"/>
            <p14:sldId id="455"/>
            <p14:sldId id="460"/>
            <p14:sldId id="45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2F758B-B2AE-6343-70DF-C1867823F558}" name="Luyan Tao" initials="LT" userId="b8b1db834a07dff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72784"/>
    <a:srgbClr val="0303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17" autoAdjust="0"/>
    <p:restoredTop sz="72475" autoAdjust="0"/>
  </p:normalViewPr>
  <p:slideViewPr>
    <p:cSldViewPr snapToGrid="0">
      <p:cViewPr varScale="1">
        <p:scale>
          <a:sx n="64" d="100"/>
          <a:sy n="64" d="100"/>
        </p:scale>
        <p:origin x="1329" y="39"/>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6" d="100"/>
          <a:sy n="86" d="100"/>
        </p:scale>
        <p:origin x="386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D5905E-A2D9-4115-9460-6D8882385797}" type="datetimeFigureOut">
              <a:rPr lang="zh-CN" altLang="en-US" smtClean="0"/>
              <a:t>2026/8/11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1AEDA0-4B39-4D6A-B9A0-3876773F90A9}"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2B012A-9B3C-4ECA-9FEF-026F9AB325CA}" type="datetimeFigureOut">
              <a:rPr lang="zh-CN" altLang="en-US" smtClean="0"/>
              <a:t>2026/8/11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3C8C90-524A-4A2C-ACC9-78B525A1E3FA}"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pPr>
            <a:r>
              <a:rPr lang="zh-CN" altLang="en-US" dirty="0"/>
              <a:t>各位老师好，我今天汇报的题目是“用于强脉冲</a:t>
            </a:r>
            <a:r>
              <a:rPr lang="en-US" altLang="zh-CN" dirty="0"/>
              <a:t>X</a:t>
            </a:r>
            <a:r>
              <a:rPr lang="zh-CN" altLang="en-US" dirty="0"/>
              <a:t>射线时间诊断的</a:t>
            </a:r>
            <a:r>
              <a:rPr lang="en-US" altLang="zh-CN" dirty="0"/>
              <a:t>EJ-232Q–PMT</a:t>
            </a:r>
            <a:r>
              <a:rPr lang="zh-CN" altLang="en-US" dirty="0"/>
              <a:t>探测系统响应表征”。我们的研究工作围绕强脉冲</a:t>
            </a:r>
            <a:r>
              <a:rPr lang="en-US" altLang="zh-CN" dirty="0"/>
              <a:t>X</a:t>
            </a:r>
            <a:r>
              <a:rPr lang="zh-CN" altLang="en-US" dirty="0"/>
              <a:t>射线的时间诊断，搭建了一套由超快塑料闪烁体、光电倍增管和高速示波器组成的探测系统，并对该测量系统进行了实验表征。</a:t>
            </a:r>
          </a:p>
        </p:txBody>
      </p:sp>
      <p:sp>
        <p:nvSpPr>
          <p:cNvPr id="4" name="灯片编号占位符 3"/>
          <p:cNvSpPr>
            <a:spLocks noGrp="1"/>
          </p:cNvSpPr>
          <p:nvPr>
            <p:ph type="sldNum" sz="quarter" idx="5"/>
          </p:nvPr>
        </p:nvSpPr>
        <p:spPr/>
        <p:txBody>
          <a:bodyPr/>
          <a:lstStyle/>
          <a:p>
            <a:fld id="{5E3C8C90-524A-4A2C-ACC9-78B525A1E3FA}" type="slidenum">
              <a:rPr lang="zh-CN" altLang="en-US" smtClean="0"/>
              <a:t>0</a:t>
            </a:fld>
            <a:endParaRPr lang="zh-CN" altLang="en-US"/>
          </a:p>
        </p:txBody>
      </p:sp>
    </p:spTree>
    <p:extLst>
      <p:ext uri="{BB962C8B-B14F-4D97-AF65-F5344CB8AC3E}">
        <p14:creationId xmlns:p14="http://schemas.microsoft.com/office/powerpoint/2010/main" val="2688976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0739A-1691-744B-E532-A3F28B1A429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0F6F933-6FF3-5ED4-B274-619210A9F38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BD7CF84-3755-DBB0-EF6E-8A95795CD97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为了分析闪烁体厚度对辐射相互作用和光收集的影响，我们进行了</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Geant4</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厚度扫描。模型固定圆柱前表面为直径</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5.0</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毫米，厚度设置为</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3</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15</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30</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55</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和</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80</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毫米；</a:t>
            </a:r>
            <a:b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b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每个厚度模拟</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100</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万个</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10</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兆电子伏初级光子。图</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a</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比较</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Geant4</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与</a:t>
            </a:r>
            <a:r>
              <a:rPr lang="zh-CN" altLang="zh-CN" sz="1200" b="0" i="0" kern="1200" dirty="0">
                <a:solidFill>
                  <a:schemeClr val="tx1"/>
                </a:solidFill>
                <a:effectLst/>
                <a:latin typeface="+mn-lt"/>
                <a:ea typeface="+mn-ea"/>
                <a:cs typeface="+mn-cs"/>
              </a:rPr>
              <a:t>比尔-朗伯定律</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计算得到的相互作用概率；图</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b</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显示两者相对差异位于负</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0.89%</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到正</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0.49%</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之间，说明蒙特卡罗模型能够很好地复现解析衰减趋势。图</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c</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表明，随着厚度增加，发生能量沉积事件的平均沉积能量升高；图</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d</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表明，在当前理想收集面定义下，光收集比例逐渐下降。</a:t>
            </a:r>
            <a:b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b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物增加厚度可以提高</a:t>
            </a:r>
            <a: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X</a:t>
            </a: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射线发生相互作用的概率和能量沉积，但闪烁光的平均传播路径也会增加，到达收集面的比例随之降低。</a:t>
            </a:r>
            <a:br>
              <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br>
            <a:r>
              <a:rPr lang="zh-CN" altLang="en-US"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因此，闪烁体厚度的设计需要在辐射相互作用效率和光输运效率之间进行权衡。这组结果为后续闪烁体几何尺寸的筛选提供了依据。</a:t>
            </a:r>
            <a:endParaRPr lang="en-US" altLang="zh-CN" sz="2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p:txBody>
      </p:sp>
      <p:sp>
        <p:nvSpPr>
          <p:cNvPr id="4" name="灯片编号占位符 3">
            <a:extLst>
              <a:ext uri="{FF2B5EF4-FFF2-40B4-BE49-F238E27FC236}">
                <a16:creationId xmlns:a16="http://schemas.microsoft.com/office/drawing/2014/main" id="{9343053F-F104-DFB0-19EA-960EF913796F}"/>
              </a:ext>
            </a:extLst>
          </p:cNvPr>
          <p:cNvSpPr>
            <a:spLocks noGrp="1"/>
          </p:cNvSpPr>
          <p:nvPr>
            <p:ph type="sldNum" sz="quarter" idx="5"/>
          </p:nvPr>
        </p:nvSpPr>
        <p:spPr/>
        <p:txBody>
          <a:bodyPr/>
          <a:lstStyle/>
          <a:p>
            <a:fld id="{5E3C8C90-524A-4A2C-ACC9-78B525A1E3FA}" type="slidenum">
              <a:rPr lang="zh-CN" altLang="en-US" smtClean="0"/>
              <a:t>9</a:t>
            </a:fld>
            <a:endParaRPr lang="zh-CN" altLang="en-US"/>
          </a:p>
        </p:txBody>
      </p:sp>
    </p:spTree>
    <p:extLst>
      <p:ext uri="{BB962C8B-B14F-4D97-AF65-F5344CB8AC3E}">
        <p14:creationId xmlns:p14="http://schemas.microsoft.com/office/powerpoint/2010/main" val="1343030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DB2C7-C7C4-41A2-2323-B5E1C064168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6AF65BA-D1D0-1479-84C4-A01F277AE6F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6251E96-92A5-7AFC-A4C7-7BF0C293EC1E}"/>
              </a:ext>
            </a:extLst>
          </p:cNvPr>
          <p:cNvSpPr>
            <a:spLocks noGrp="1"/>
          </p:cNvSpPr>
          <p:nvPr>
            <p:ph type="body" idx="1"/>
          </p:nvPr>
        </p:nvSpPr>
        <p:spPr/>
        <p:txBody>
          <a:bodyPr/>
          <a:lstStyle/>
          <a:p>
            <a:r>
              <a:rPr lang="zh-CN" altLang="en-US" dirty="0"/>
              <a:t>最后总结三点。第一，我们构建了</a:t>
            </a:r>
            <a:r>
              <a:rPr lang="en-US" altLang="zh-CN" dirty="0"/>
              <a:t>EJ-232Q–PMT–</a:t>
            </a:r>
            <a:r>
              <a:rPr lang="zh-CN" altLang="en-US" dirty="0"/>
              <a:t>高速示波器测量链，并通过皮秒激光获得了特定工作配置下</a:t>
            </a:r>
            <a:r>
              <a:rPr lang="en-US" altLang="zh-CN" dirty="0"/>
              <a:t>PMT</a:t>
            </a:r>
            <a:r>
              <a:rPr lang="zh-CN" altLang="en-US" dirty="0"/>
              <a:t>与读出链的纳秒级联合响应尺度。第二，在电子打靶轫致辐射测量中，系统从单条连续记录中区分出</a:t>
            </a:r>
            <a:r>
              <a:rPr lang="en-US" altLang="zh-CN" dirty="0"/>
              <a:t>32</a:t>
            </a:r>
            <a:r>
              <a:rPr lang="zh-CN" altLang="en-US" dirty="0"/>
              <a:t>个完整脉冲，平均相邻间隔为</a:t>
            </a:r>
            <a:r>
              <a:rPr lang="en-US" altLang="zh-CN" dirty="0"/>
              <a:t>5.60</a:t>
            </a:r>
            <a:r>
              <a:rPr lang="zh-CN" altLang="en-US" dirty="0"/>
              <a:t>正负</a:t>
            </a:r>
            <a:r>
              <a:rPr lang="en-US" altLang="zh-CN" dirty="0"/>
              <a:t>0.15</a:t>
            </a:r>
            <a:r>
              <a:rPr lang="zh-CN" altLang="en-US" dirty="0"/>
              <a:t>纳秒，并完成了上升时间、恢复时间和</a:t>
            </a:r>
            <a:r>
              <a:rPr lang="en-US" altLang="zh-CN" dirty="0"/>
              <a:t>PW50</a:t>
            </a:r>
            <a:r>
              <a:rPr lang="zh-CN" altLang="en-US" dirty="0"/>
              <a:t>等单脉冲参数的提取。第三，</a:t>
            </a:r>
            <a:r>
              <a:rPr lang="en-US" altLang="zh-CN" dirty="0"/>
              <a:t>Geant4</a:t>
            </a:r>
            <a:r>
              <a:rPr lang="zh-CN" altLang="en-US" dirty="0"/>
              <a:t>与解析计算显示，增加闪烁体厚度能够提高相互作用概率和条件平均沉积能量，同时降低理想光收集比例，为后续探测器几何优化提供了趋势依据。我的汇报完毕，谢谢各位老师。</a:t>
            </a:r>
          </a:p>
        </p:txBody>
      </p:sp>
      <p:sp>
        <p:nvSpPr>
          <p:cNvPr id="4" name="灯片编号占位符 3">
            <a:extLst>
              <a:ext uri="{FF2B5EF4-FFF2-40B4-BE49-F238E27FC236}">
                <a16:creationId xmlns:a16="http://schemas.microsoft.com/office/drawing/2014/main" id="{E83C2882-A90D-020B-AC87-C639224D42A9}"/>
              </a:ext>
            </a:extLst>
          </p:cNvPr>
          <p:cNvSpPr>
            <a:spLocks noGrp="1"/>
          </p:cNvSpPr>
          <p:nvPr>
            <p:ph type="sldNum" sz="quarter" idx="5"/>
          </p:nvPr>
        </p:nvSpPr>
        <p:spPr/>
        <p:txBody>
          <a:bodyPr/>
          <a:lstStyle/>
          <a:p>
            <a:fld id="{5E3C8C90-524A-4A2C-ACC9-78B525A1E3FA}" type="slidenum">
              <a:rPr lang="zh-CN" altLang="en-US" smtClean="0"/>
              <a:t>10</a:t>
            </a:fld>
            <a:endParaRPr lang="zh-CN" altLang="en-US"/>
          </a:p>
        </p:txBody>
      </p:sp>
    </p:spTree>
    <p:extLst>
      <p:ext uri="{BB962C8B-B14F-4D97-AF65-F5344CB8AC3E}">
        <p14:creationId xmlns:p14="http://schemas.microsoft.com/office/powerpoint/2010/main" val="130813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汇报分为五部分。首先介绍研究背景和时间诊断需求；随后介绍探测系统与实验设计；第三部分重点介绍探测系统的响应表征；第四部分通过</a:t>
            </a:r>
            <a:r>
              <a:rPr lang="en-US" altLang="zh-CN" dirty="0"/>
              <a:t>Geant4</a:t>
            </a:r>
            <a:r>
              <a:rPr lang="zh-CN" altLang="en-US" dirty="0"/>
              <a:t>工具对塑闪的厚度进行分析；最后是总结部分。</a:t>
            </a:r>
          </a:p>
        </p:txBody>
      </p:sp>
      <p:sp>
        <p:nvSpPr>
          <p:cNvPr id="4" name="灯片编号占位符 3"/>
          <p:cNvSpPr>
            <a:spLocks noGrp="1"/>
          </p:cNvSpPr>
          <p:nvPr>
            <p:ph type="sldNum" sz="quarter" idx="5"/>
          </p:nvPr>
        </p:nvSpPr>
        <p:spPr/>
        <p:txBody>
          <a:bodyPr/>
          <a:lstStyle/>
          <a:p>
            <a:fld id="{5E3C8C90-524A-4A2C-ACC9-78B525A1E3FA}" type="slidenum">
              <a:rPr lang="zh-CN" altLang="en-US" smtClean="0"/>
              <a:t>1</a:t>
            </a:fld>
            <a:endParaRPr lang="zh-CN" altLang="en-US"/>
          </a:p>
        </p:txBody>
      </p:sp>
    </p:spTree>
    <p:extLst>
      <p:ext uri="{BB962C8B-B14F-4D97-AF65-F5344CB8AC3E}">
        <p14:creationId xmlns:p14="http://schemas.microsoft.com/office/powerpoint/2010/main" val="4057842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40C43-0370-AB6C-DFDF-976174C2308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31AD6F9-187A-E716-4C72-A8073FAF8A1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6D56D4C-0158-2864-1A89-AE224DA72916}"/>
              </a:ext>
            </a:extLst>
          </p:cNvPr>
          <p:cNvSpPr>
            <a:spLocks noGrp="1"/>
          </p:cNvSpPr>
          <p:nvPr>
            <p:ph type="body" idx="1"/>
          </p:nvPr>
        </p:nvSpPr>
        <p:spPr/>
        <p:txBody>
          <a:bodyPr/>
          <a:lstStyle/>
          <a:p>
            <a:r>
              <a:rPr lang="zh-CN" altLang="zh-CN" sz="1200" b="0" kern="1200" dirty="0">
                <a:solidFill>
                  <a:schemeClr val="tx1"/>
                </a:solidFill>
                <a:effectLst/>
                <a:latin typeface="+mn-lt"/>
                <a:ea typeface="+mn-ea"/>
                <a:cs typeface="+mn-cs"/>
              </a:rPr>
              <a:t>强脉冲 X 射线辐射场常见于高能加速器装置、高能量密度物理实验以及超高剂量率放射治疗等场景中，这类辐射场普遍具备脉冲宽度窄、瞬时强度高、波形演化速率快的典型特征。精准获取其时间维度参数，能够为辐射产生机理解析、束流在线诊断与辐照装置性能优化提供关键数据支撑；与此同时，上述严苛的辐射特性，也对配套探测器的时间响应性能、动态范围指标提出了较高的技术要求。从测量维度来看，积分剂量与平均通量仅能表征辐射的总量信息，无法刻画辐射场动态演化规律，若要完整解析辐射源动态过程，还需精准获取脉冲间隔、上升沿、</a:t>
            </a:r>
            <a:r>
              <a:rPr lang="zh-CN" altLang="en-US" sz="1200" b="0" kern="1200" dirty="0">
                <a:solidFill>
                  <a:schemeClr val="tx1"/>
                </a:solidFill>
                <a:effectLst/>
                <a:latin typeface="+mn-lt"/>
                <a:ea typeface="+mn-ea"/>
                <a:cs typeface="+mn-cs"/>
              </a:rPr>
              <a:t>下降时间</a:t>
            </a:r>
            <a:r>
              <a:rPr lang="zh-CN" altLang="zh-CN" sz="1200" b="0" kern="1200" dirty="0">
                <a:solidFill>
                  <a:schemeClr val="tx1"/>
                </a:solidFill>
                <a:effectLst/>
                <a:latin typeface="+mn-lt"/>
                <a:ea typeface="+mn-ea"/>
                <a:cs typeface="+mn-cs"/>
              </a:rPr>
              <a:t>过程等时序特征参数。目前主流探测技术路线各有优劣：条纹相机时间分辨率优异，但系统架构复杂、部署门槛高；半导体探测器本征响应速度快，却在高瞬时辐射强度下，对电荷收集效率与读出电子学设计提出极大挑战；塑料闪烁体凭借响应速度快、结构灵活、易与高速光电器件耦合的突出优势，非常适合搭建紧凑型时间诊断系统。</a:t>
            </a:r>
          </a:p>
          <a:p>
            <a:r>
              <a:rPr lang="zh-CN" altLang="zh-CN" sz="1200" b="0" kern="1200" dirty="0">
                <a:solidFill>
                  <a:schemeClr val="tx1"/>
                </a:solidFill>
                <a:effectLst/>
                <a:latin typeface="+mn-lt"/>
                <a:ea typeface="+mn-ea"/>
                <a:cs typeface="+mn-cs"/>
              </a:rPr>
              <a:t>值得注意的是，塑料闪烁体探测系统最终输出的电压波形，是辐射源特性、闪烁体发光过程、光子输运、光电倍增管（PMT）响应及后端读出电子学多环节共同作用的结果。基于这一现实问题，本研究聚焦于整套探测系统的整体时间响应特性，以及该系统在真实脉冲辐射场环境下的</a:t>
            </a:r>
            <a:r>
              <a:rPr lang="zh-CN" altLang="en-US" sz="1200" b="0" kern="1200" dirty="0">
                <a:solidFill>
                  <a:schemeClr val="tx1"/>
                </a:solidFill>
                <a:effectLst/>
                <a:latin typeface="+mn-lt"/>
                <a:ea typeface="+mn-ea"/>
                <a:cs typeface="+mn-cs"/>
              </a:rPr>
              <a:t>时间</a:t>
            </a:r>
            <a:r>
              <a:rPr lang="zh-CN" altLang="zh-CN" sz="1200" b="0" kern="1200" dirty="0">
                <a:solidFill>
                  <a:schemeClr val="tx1"/>
                </a:solidFill>
                <a:effectLst/>
                <a:latin typeface="+mn-lt"/>
                <a:ea typeface="+mn-ea"/>
                <a:cs typeface="+mn-cs"/>
              </a:rPr>
              <a:t>研究。</a:t>
            </a:r>
          </a:p>
        </p:txBody>
      </p:sp>
      <p:sp>
        <p:nvSpPr>
          <p:cNvPr id="4" name="灯片编号占位符 3">
            <a:extLst>
              <a:ext uri="{FF2B5EF4-FFF2-40B4-BE49-F238E27FC236}">
                <a16:creationId xmlns:a16="http://schemas.microsoft.com/office/drawing/2014/main" id="{50DAC1E8-88A5-569C-07BF-E96A8A68A517}"/>
              </a:ext>
            </a:extLst>
          </p:cNvPr>
          <p:cNvSpPr>
            <a:spLocks noGrp="1"/>
          </p:cNvSpPr>
          <p:nvPr>
            <p:ph type="sldNum" sz="quarter" idx="5"/>
          </p:nvPr>
        </p:nvSpPr>
        <p:spPr/>
        <p:txBody>
          <a:bodyPr/>
          <a:lstStyle/>
          <a:p>
            <a:fld id="{5E3C8C90-524A-4A2C-ACC9-78B525A1E3FA}" type="slidenum">
              <a:rPr lang="zh-CN" altLang="en-US" smtClean="0"/>
              <a:t>2</a:t>
            </a:fld>
            <a:endParaRPr lang="zh-CN" altLang="en-US"/>
          </a:p>
        </p:txBody>
      </p:sp>
    </p:spTree>
    <p:extLst>
      <p:ext uri="{BB962C8B-B14F-4D97-AF65-F5344CB8AC3E}">
        <p14:creationId xmlns:p14="http://schemas.microsoft.com/office/powerpoint/2010/main" val="3334182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384CA-8815-990D-592D-3D173F08807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154291D-1845-0CB6-0265-6737C02A0BD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4154579-8CB3-7614-3978-065145755C24}"/>
              </a:ext>
            </a:extLst>
          </p:cNvPr>
          <p:cNvSpPr>
            <a:spLocks noGrp="1"/>
          </p:cNvSpPr>
          <p:nvPr>
            <p:ph type="body" idx="1"/>
          </p:nvPr>
        </p:nvSpPr>
        <p:spPr/>
        <p:txBody>
          <a:bodyPr/>
          <a:lstStyle/>
          <a:p>
            <a:endParaRPr lang="en-US" altLang="zh-CN" dirty="0"/>
          </a:p>
          <a:p>
            <a:r>
              <a:rPr lang="zh-CN" altLang="en-US" dirty="0"/>
              <a:t>本探测系统的核心敏感材料是</a:t>
            </a:r>
            <a:r>
              <a:rPr lang="en-US" altLang="zh-CN" dirty="0"/>
              <a:t>EJ-232Q</a:t>
            </a:r>
            <a:r>
              <a:rPr lang="zh-CN" altLang="en-US" dirty="0"/>
              <a:t>塑料闪烁体，该闪烁体掺杂了</a:t>
            </a:r>
            <a:r>
              <a:rPr lang="en-US" altLang="zh-CN" dirty="0"/>
              <a:t>0.50%</a:t>
            </a:r>
            <a:r>
              <a:rPr lang="zh-CN" altLang="en-US" dirty="0"/>
              <a:t>的二苯甲酮淬灭剂，典型上升时间为</a:t>
            </a:r>
            <a:r>
              <a:rPr lang="en-US" altLang="zh-CN" dirty="0"/>
              <a:t>0.11</a:t>
            </a:r>
            <a:r>
              <a:rPr lang="zh-CN" altLang="en-US" dirty="0"/>
              <a:t>纳秒，衰减时间为</a:t>
            </a:r>
            <a:r>
              <a:rPr lang="en-US" altLang="zh-CN" dirty="0"/>
              <a:t>0.70</a:t>
            </a:r>
            <a:r>
              <a:rPr lang="zh-CN" altLang="en-US" dirty="0"/>
              <a:t>纳秒。闪烁体产生的光子由滨松</a:t>
            </a:r>
            <a:r>
              <a:rPr lang="en-US" altLang="zh-CN" dirty="0"/>
              <a:t>H10721-20</a:t>
            </a:r>
            <a:r>
              <a:rPr lang="zh-CN" altLang="en-US" dirty="0"/>
              <a:t>型光电倍增管转换为电信号，再通过高速数字示波器进行信号采集。</a:t>
            </a:r>
            <a:endParaRPr lang="en-US" altLang="zh-CN" dirty="0"/>
          </a:p>
          <a:p>
            <a:r>
              <a:rPr lang="zh-CN" altLang="en-US" dirty="0"/>
              <a:t>根据不同实验的信号条件，我们采用了两套闪烁体配置。直径为</a:t>
            </a:r>
            <a:r>
              <a:rPr lang="en-US" altLang="zh-CN" dirty="0"/>
              <a:t>5.00</a:t>
            </a:r>
            <a:r>
              <a:rPr lang="zh-CN" altLang="en-US" dirty="0"/>
              <a:t>毫米、厚度</a:t>
            </a:r>
            <a:r>
              <a:rPr lang="en-US" altLang="zh-CN" dirty="0"/>
              <a:t>3.00</a:t>
            </a:r>
            <a:r>
              <a:rPr lang="zh-CN" altLang="en-US" dirty="0"/>
              <a:t>毫米的小尺寸圆柱体用于验证探测系统的可探测性；大尺寸、立方体的塑闪用于获取强脉冲</a:t>
            </a:r>
            <a:r>
              <a:rPr lang="en-US" altLang="zh-CN" dirty="0"/>
              <a:t>X</a:t>
            </a:r>
            <a:r>
              <a:rPr lang="zh-CN" altLang="en-US" dirty="0"/>
              <a:t>射线辐射场的时间结构诊断，以获得足够的信号；辐射测量中，闪烁体通过硅油与</a:t>
            </a:r>
            <a:r>
              <a:rPr lang="en-US" altLang="zh-CN" dirty="0"/>
              <a:t>PMT</a:t>
            </a:r>
            <a:r>
              <a:rPr lang="zh-CN" altLang="en-US" dirty="0"/>
              <a:t>入射窗进行光学耦合。皮秒激光实验使用</a:t>
            </a:r>
            <a:r>
              <a:rPr lang="en-US" altLang="zh-CN" dirty="0"/>
              <a:t>405</a:t>
            </a:r>
            <a:r>
              <a:rPr lang="zh-CN" altLang="en-US" dirty="0"/>
              <a:t>纳米、脉宽</a:t>
            </a:r>
            <a:r>
              <a:rPr lang="en-US" altLang="zh-CN" dirty="0"/>
              <a:t>40</a:t>
            </a:r>
            <a:r>
              <a:rPr lang="zh-CN" altLang="en-US" dirty="0"/>
              <a:t>皮秒的脉冲激光直接照射</a:t>
            </a:r>
            <a:r>
              <a:rPr lang="en-US" altLang="zh-CN" dirty="0"/>
              <a:t>PMT</a:t>
            </a:r>
            <a:r>
              <a:rPr lang="zh-CN" altLang="en-US" dirty="0"/>
              <a:t>入射。窗</a:t>
            </a:r>
          </a:p>
        </p:txBody>
      </p:sp>
      <p:sp>
        <p:nvSpPr>
          <p:cNvPr id="4" name="灯片编号占位符 3">
            <a:extLst>
              <a:ext uri="{FF2B5EF4-FFF2-40B4-BE49-F238E27FC236}">
                <a16:creationId xmlns:a16="http://schemas.microsoft.com/office/drawing/2014/main" id="{7EDFEC46-6918-1321-9697-91E8BEFBEEA8}"/>
              </a:ext>
            </a:extLst>
          </p:cNvPr>
          <p:cNvSpPr>
            <a:spLocks noGrp="1"/>
          </p:cNvSpPr>
          <p:nvPr>
            <p:ph type="sldNum" sz="quarter" idx="5"/>
          </p:nvPr>
        </p:nvSpPr>
        <p:spPr/>
        <p:txBody>
          <a:bodyPr/>
          <a:lstStyle/>
          <a:p>
            <a:fld id="{5E3C8C90-524A-4A2C-ACC9-78B525A1E3FA}" type="slidenum">
              <a:rPr lang="zh-CN" altLang="en-US" smtClean="0"/>
              <a:t>3</a:t>
            </a:fld>
            <a:endParaRPr lang="zh-CN" altLang="en-US"/>
          </a:p>
        </p:txBody>
      </p:sp>
    </p:spTree>
    <p:extLst>
      <p:ext uri="{BB962C8B-B14F-4D97-AF65-F5344CB8AC3E}">
        <p14:creationId xmlns:p14="http://schemas.microsoft.com/office/powerpoint/2010/main" val="2212694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B4438-1D93-7171-0A74-27B23118EA8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5105BC0-6AE4-6D52-5862-FC2E87DB874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50A2A7D-9081-754E-867E-65D48581AF61}"/>
              </a:ext>
            </a:extLst>
          </p:cNvPr>
          <p:cNvSpPr>
            <a:spLocks noGrp="1"/>
          </p:cNvSpPr>
          <p:nvPr>
            <p:ph type="body" idx="1"/>
          </p:nvPr>
        </p:nvSpPr>
        <p:spPr/>
        <p:txBody>
          <a:bodyPr/>
          <a:lstStyle/>
          <a:p>
            <a:r>
              <a:rPr lang="zh-CN" altLang="en-US" dirty="0"/>
              <a:t>整个探测系统的表征过程按照从器件本底到实际辐射场的顺序展开。第一步测量</a:t>
            </a:r>
            <a:r>
              <a:rPr lang="en-US" altLang="zh-CN" dirty="0"/>
              <a:t>PMT</a:t>
            </a:r>
            <a:r>
              <a:rPr lang="zh-CN" altLang="en-US" dirty="0"/>
              <a:t>暗脉冲，了解每米有外部光输入时的背景波形和时间尺度。第二步使用皮秒激光作为快速输入，获得</a:t>
            </a:r>
            <a:r>
              <a:rPr lang="en-US" altLang="zh-CN" dirty="0"/>
              <a:t>PMT</a:t>
            </a:r>
            <a:r>
              <a:rPr lang="zh-CN" altLang="en-US" dirty="0"/>
              <a:t>与读出电子学的联合响应尺度。第三步在</a:t>
            </a:r>
            <a:r>
              <a:rPr lang="en-US" altLang="zh-CN" dirty="0"/>
              <a:t>e-FLASH</a:t>
            </a:r>
            <a:r>
              <a:rPr lang="zh-CN" altLang="en-US" dirty="0"/>
              <a:t>离轴位置开展现场测试，验证完整探测系统在实际辐射环境场下的可探测性。第四步利用电子束打靶产生的轫致辐射脉冲列，定量分析重复脉冲的间隔和单脉冲波形参数，验证探测系统对多脉冲的诊断能力。这四部分共同构成完整的系统级表征链条。</a:t>
            </a:r>
          </a:p>
        </p:txBody>
      </p:sp>
      <p:sp>
        <p:nvSpPr>
          <p:cNvPr id="4" name="灯片编号占位符 3">
            <a:extLst>
              <a:ext uri="{FF2B5EF4-FFF2-40B4-BE49-F238E27FC236}">
                <a16:creationId xmlns:a16="http://schemas.microsoft.com/office/drawing/2014/main" id="{40741973-570F-037A-2041-FAC377BCC54B}"/>
              </a:ext>
            </a:extLst>
          </p:cNvPr>
          <p:cNvSpPr>
            <a:spLocks noGrp="1"/>
          </p:cNvSpPr>
          <p:nvPr>
            <p:ph type="sldNum" sz="quarter" idx="5"/>
          </p:nvPr>
        </p:nvSpPr>
        <p:spPr/>
        <p:txBody>
          <a:bodyPr/>
          <a:lstStyle/>
          <a:p>
            <a:fld id="{5E3C8C90-524A-4A2C-ACC9-78B525A1E3FA}" type="slidenum">
              <a:rPr lang="zh-CN" altLang="en-US" smtClean="0"/>
              <a:t>4</a:t>
            </a:fld>
            <a:endParaRPr lang="zh-CN" altLang="en-US"/>
          </a:p>
        </p:txBody>
      </p:sp>
    </p:spTree>
    <p:extLst>
      <p:ext uri="{BB962C8B-B14F-4D97-AF65-F5344CB8AC3E}">
        <p14:creationId xmlns:p14="http://schemas.microsoft.com/office/powerpoint/2010/main" val="736040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04B60-89D4-378C-5C56-FC1DE00BFC5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B49337F-1941-B996-21E3-FBFE0609F6B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2C34130-9817-D48D-3125-696B4AC4F7F0}"/>
              </a:ext>
            </a:extLst>
          </p:cNvPr>
          <p:cNvSpPr>
            <a:spLocks noGrp="1"/>
          </p:cNvSpPr>
          <p:nvPr>
            <p:ph type="body" idx="1"/>
          </p:nvPr>
        </p:nvSpPr>
        <p:spPr/>
        <p:txBody>
          <a:bodyPr/>
          <a:lstStyle/>
          <a:p>
            <a:r>
              <a:rPr lang="zh-CN" altLang="en-US" dirty="0"/>
              <a:t>首先看</a:t>
            </a:r>
            <a:r>
              <a:rPr lang="en-US" altLang="zh-CN" dirty="0"/>
              <a:t>PMT</a:t>
            </a:r>
            <a:r>
              <a:rPr lang="zh-CN" altLang="en-US" dirty="0"/>
              <a:t>暗脉测量结果。图中比较了</a:t>
            </a:r>
            <a:r>
              <a:rPr lang="en-US" altLang="zh-CN" dirty="0"/>
              <a:t>DS7054</a:t>
            </a:r>
            <a:r>
              <a:rPr lang="zh-CN" altLang="en-US" dirty="0"/>
              <a:t>和</a:t>
            </a:r>
            <a:r>
              <a:rPr lang="en-US" altLang="zh-CN" dirty="0"/>
              <a:t>DS80804</a:t>
            </a:r>
            <a:r>
              <a:rPr lang="zh-CN" altLang="en-US" dirty="0"/>
              <a:t>两套采集配置下的上升时间、下降时间和脉冲宽度。每个控制电压点分析</a:t>
            </a:r>
            <a:r>
              <a:rPr lang="en-US" altLang="zh-CN" dirty="0"/>
              <a:t>40</a:t>
            </a:r>
            <a:r>
              <a:rPr lang="zh-CN" altLang="en-US" dirty="0"/>
              <a:t>个脉冲，误差棒表示脉冲间的一个样本标准差。可以看到，</a:t>
            </a:r>
            <a:r>
              <a:rPr lang="en-US" altLang="zh-CN" dirty="0"/>
              <a:t>DS80804</a:t>
            </a:r>
            <a:r>
              <a:rPr lang="zh-CN" altLang="en-US" dirty="0"/>
              <a:t>测试中测得的上升时间总体更短，而恢复时间和脉冲宽度的变化相对较小。这说明快速前沿参数对整体采集配置更加敏感。由于两套配置的带宽、采样率和实验条件同时发生变化，这里测量结果表明采集系统对时间参数提取的影响，并为后续激光和辐射测量提供背景参考。</a:t>
            </a:r>
          </a:p>
        </p:txBody>
      </p:sp>
      <p:sp>
        <p:nvSpPr>
          <p:cNvPr id="4" name="灯片编号占位符 3">
            <a:extLst>
              <a:ext uri="{FF2B5EF4-FFF2-40B4-BE49-F238E27FC236}">
                <a16:creationId xmlns:a16="http://schemas.microsoft.com/office/drawing/2014/main" id="{513F162B-91E3-EE82-4DC3-C547CBD9481E}"/>
              </a:ext>
            </a:extLst>
          </p:cNvPr>
          <p:cNvSpPr>
            <a:spLocks noGrp="1"/>
          </p:cNvSpPr>
          <p:nvPr>
            <p:ph type="sldNum" sz="quarter" idx="5"/>
          </p:nvPr>
        </p:nvSpPr>
        <p:spPr/>
        <p:txBody>
          <a:bodyPr/>
          <a:lstStyle/>
          <a:p>
            <a:fld id="{5E3C8C90-524A-4A2C-ACC9-78B525A1E3FA}" type="slidenum">
              <a:rPr lang="zh-CN" altLang="en-US" smtClean="0"/>
              <a:t>5</a:t>
            </a:fld>
            <a:endParaRPr lang="zh-CN" altLang="en-US"/>
          </a:p>
        </p:txBody>
      </p:sp>
    </p:spTree>
    <p:extLst>
      <p:ext uri="{BB962C8B-B14F-4D97-AF65-F5344CB8AC3E}">
        <p14:creationId xmlns:p14="http://schemas.microsoft.com/office/powerpoint/2010/main" val="965601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EAC9B-81EB-FAA5-483D-0F314E92103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79101D2-A8C1-7921-DA62-C7C6660FD0D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F0AEA76-122A-0580-C816-1F59F53EA740}"/>
              </a:ext>
            </a:extLst>
          </p:cNvPr>
          <p:cNvSpPr>
            <a:spLocks noGrp="1"/>
          </p:cNvSpPr>
          <p:nvPr>
            <p:ph type="body" idx="1"/>
          </p:nvPr>
        </p:nvSpPr>
        <p:spPr/>
        <p:txBody>
          <a:bodyPr/>
          <a:lstStyle/>
          <a:p>
            <a:r>
              <a:rPr lang="zh-CN" altLang="en-US" dirty="0"/>
              <a:t>为了进一步表征</a:t>
            </a:r>
            <a:r>
              <a:rPr lang="en-US" altLang="zh-CN" dirty="0"/>
              <a:t>PMT</a:t>
            </a:r>
            <a:r>
              <a:rPr lang="zh-CN" altLang="en-US" dirty="0"/>
              <a:t>与电子学读出，我们使用波长</a:t>
            </a:r>
            <a:r>
              <a:rPr lang="en-US" altLang="zh-CN" dirty="0"/>
              <a:t>405 nm</a:t>
            </a:r>
            <a:r>
              <a:rPr lang="zh-CN" altLang="en-US" dirty="0"/>
              <a:t>，脉宽</a:t>
            </a:r>
            <a:r>
              <a:rPr lang="en-US" altLang="zh-CN" dirty="0"/>
              <a:t>40</a:t>
            </a:r>
            <a:r>
              <a:rPr lang="zh-CN" altLang="en-US" dirty="0"/>
              <a:t>皮秒的脉冲激光直接照射</a:t>
            </a:r>
            <a:r>
              <a:rPr lang="en-US" altLang="zh-CN" dirty="0"/>
              <a:t>PMT</a:t>
            </a:r>
            <a:r>
              <a:rPr lang="zh-CN" altLang="en-US" dirty="0"/>
              <a:t>入射窗口。激光脉宽远短于系统的纳秒级响应，因此可以作为近似快速输入，用于观察</a:t>
            </a:r>
            <a:r>
              <a:rPr lang="en-US" altLang="zh-CN" dirty="0"/>
              <a:t>PMT</a:t>
            </a:r>
            <a:r>
              <a:rPr lang="zh-CN" altLang="en-US" dirty="0"/>
              <a:t>和读出电子学的联合时间响应。不同示波器配置以及对</a:t>
            </a:r>
            <a:r>
              <a:rPr lang="en-US" altLang="zh-CN" dirty="0"/>
              <a:t>PMT</a:t>
            </a:r>
            <a:r>
              <a:rPr lang="zh-CN" altLang="en-US" dirty="0"/>
              <a:t>入射窗口直接照射、对入射窗口的灵敏面积进行部分遮挡的结果存在一定差异，说明采集条件和</a:t>
            </a:r>
            <a:r>
              <a:rPr lang="en-US" altLang="zh-CN" dirty="0"/>
              <a:t>PMT</a:t>
            </a:r>
            <a:r>
              <a:rPr lang="zh-CN" altLang="en-US" dirty="0"/>
              <a:t>照射灵敏面积都会影响最终提取的时间参数。该项实验测量建立了特定工作条件下</a:t>
            </a:r>
            <a:r>
              <a:rPr lang="en-US" altLang="zh-CN" dirty="0"/>
              <a:t>PMT</a:t>
            </a:r>
            <a:r>
              <a:rPr lang="zh-CN" altLang="en-US" dirty="0"/>
              <a:t>与读出链的纳秒级联合响应尺度。</a:t>
            </a:r>
          </a:p>
        </p:txBody>
      </p:sp>
      <p:sp>
        <p:nvSpPr>
          <p:cNvPr id="4" name="灯片编号占位符 3">
            <a:extLst>
              <a:ext uri="{FF2B5EF4-FFF2-40B4-BE49-F238E27FC236}">
                <a16:creationId xmlns:a16="http://schemas.microsoft.com/office/drawing/2014/main" id="{36B0786D-C122-5A16-60F2-C19BEA81B624}"/>
              </a:ext>
            </a:extLst>
          </p:cNvPr>
          <p:cNvSpPr>
            <a:spLocks noGrp="1"/>
          </p:cNvSpPr>
          <p:nvPr>
            <p:ph type="sldNum" sz="quarter" idx="5"/>
          </p:nvPr>
        </p:nvSpPr>
        <p:spPr/>
        <p:txBody>
          <a:bodyPr/>
          <a:lstStyle/>
          <a:p>
            <a:fld id="{5E3C8C90-524A-4A2C-ACC9-78B525A1E3FA}" type="slidenum">
              <a:rPr lang="zh-CN" altLang="en-US" smtClean="0"/>
              <a:t>6</a:t>
            </a:fld>
            <a:endParaRPr lang="zh-CN" altLang="en-US"/>
          </a:p>
        </p:txBody>
      </p:sp>
    </p:spTree>
    <p:extLst>
      <p:ext uri="{BB962C8B-B14F-4D97-AF65-F5344CB8AC3E}">
        <p14:creationId xmlns:p14="http://schemas.microsoft.com/office/powerpoint/2010/main" val="860045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E93A0F-98C8-B994-28A5-636F385C1AF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1F0247F-C8AB-D1EB-64EA-CF4FF8AC9DB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890EE80-3FB4-77A0-8585-4EA36D78EE06}"/>
              </a:ext>
            </a:extLst>
          </p:cNvPr>
          <p:cNvSpPr>
            <a:spLocks noGrp="1"/>
          </p:cNvSpPr>
          <p:nvPr>
            <p:ph type="body" idx="1"/>
          </p:nvPr>
        </p:nvSpPr>
        <p:spPr/>
        <p:txBody>
          <a:bodyPr/>
          <a:lstStyle/>
          <a:p>
            <a:r>
              <a:rPr lang="zh-CN" altLang="en-US" dirty="0"/>
              <a:t>随后，我们将小尺寸</a:t>
            </a:r>
            <a:r>
              <a:rPr lang="en-US" altLang="zh-CN" dirty="0"/>
              <a:t>EJ-232Q</a:t>
            </a:r>
            <a:r>
              <a:rPr lang="zh-CN" altLang="en-US" dirty="0"/>
              <a:t>闪烁体与</a:t>
            </a:r>
            <a:r>
              <a:rPr lang="en-US" altLang="zh-CN" dirty="0"/>
              <a:t>PMT</a:t>
            </a:r>
            <a:r>
              <a:rPr lang="zh-CN" altLang="en-US" dirty="0"/>
              <a:t>、组成完整探测器，在</a:t>
            </a:r>
            <a:r>
              <a:rPr lang="en-US" altLang="zh-CN" dirty="0"/>
              <a:t>e-FLASH</a:t>
            </a:r>
            <a:r>
              <a:rPr lang="zh-CN" altLang="en-US" dirty="0"/>
              <a:t>运行环境中开展现场测试。探测器布置在主电子束路径之外，记录探测器所在位置的离轴泄漏辐射响应。左图显示束流运行期间多次记录到的负向瞬态信号，右图给出其中一个脉冲。在这些波形中未观察到明显削顶，说明小尺寸完整探测系统能够在该现场环境中记录可识别的瞬态辐射信号。这项实验完成了从激光表征到实际辐射环境测试的过渡，并验证了探测系统的可探测性。</a:t>
            </a:r>
          </a:p>
        </p:txBody>
      </p:sp>
      <p:sp>
        <p:nvSpPr>
          <p:cNvPr id="4" name="灯片编号占位符 3">
            <a:extLst>
              <a:ext uri="{FF2B5EF4-FFF2-40B4-BE49-F238E27FC236}">
                <a16:creationId xmlns:a16="http://schemas.microsoft.com/office/drawing/2014/main" id="{8557F2DF-5A80-AFAD-D14C-F276B78FD31D}"/>
              </a:ext>
            </a:extLst>
          </p:cNvPr>
          <p:cNvSpPr>
            <a:spLocks noGrp="1"/>
          </p:cNvSpPr>
          <p:nvPr>
            <p:ph type="sldNum" sz="quarter" idx="5"/>
          </p:nvPr>
        </p:nvSpPr>
        <p:spPr/>
        <p:txBody>
          <a:bodyPr/>
          <a:lstStyle/>
          <a:p>
            <a:fld id="{5E3C8C90-524A-4A2C-ACC9-78B525A1E3FA}" type="slidenum">
              <a:rPr lang="zh-CN" altLang="en-US" smtClean="0"/>
              <a:t>7</a:t>
            </a:fld>
            <a:endParaRPr lang="zh-CN" altLang="en-US"/>
          </a:p>
        </p:txBody>
      </p:sp>
    </p:spTree>
    <p:extLst>
      <p:ext uri="{BB962C8B-B14F-4D97-AF65-F5344CB8AC3E}">
        <p14:creationId xmlns:p14="http://schemas.microsoft.com/office/powerpoint/2010/main" val="3901423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38DE4-2158-C1C8-26D8-04E17AFA65F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DDEADE2-D8AF-CFF8-3108-3725982036F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B942843-EC58-FA3C-7370-DE0B67295A4E}"/>
              </a:ext>
            </a:extLst>
          </p:cNvPr>
          <p:cNvSpPr>
            <a:spLocks noGrp="1"/>
          </p:cNvSpPr>
          <p:nvPr>
            <p:ph type="body" idx="1"/>
          </p:nvPr>
        </p:nvSpPr>
        <p:spPr/>
        <p:txBody>
          <a:bodyPr/>
          <a:lstStyle/>
          <a:p>
            <a:r>
              <a:rPr lang="zh-CN" altLang="en-US" dirty="0"/>
              <a:t>这一页是本工作最主要的定量实验结果。电子束轰击钨靶后产生轫致辐射，探测系统记录到一条连续的负脉冲列。在</a:t>
            </a:r>
            <a:r>
              <a:rPr lang="en-US" altLang="zh-CN" dirty="0"/>
              <a:t>178ns</a:t>
            </a:r>
            <a:r>
              <a:rPr lang="zh-CN" altLang="en-US" dirty="0"/>
              <a:t>范围内识别出</a:t>
            </a:r>
            <a:r>
              <a:rPr lang="en-US" altLang="zh-CN" dirty="0"/>
              <a:t>35</a:t>
            </a:r>
            <a:r>
              <a:rPr lang="zh-CN" altLang="en-US" dirty="0"/>
              <a:t>个候选极小值。去除记录起始位置的两个瞬态候选以及采集边界处尾部不完整的一个候选后，最终保留</a:t>
            </a:r>
            <a:r>
              <a:rPr lang="en-US" altLang="zh-CN" dirty="0"/>
              <a:t>32</a:t>
            </a:r>
            <a:r>
              <a:rPr lang="zh-CN" altLang="en-US" dirty="0"/>
              <a:t>个完整脉冲用于时间参数的分析。</a:t>
            </a:r>
            <a:r>
              <a:rPr lang="en-US" altLang="zh-CN" dirty="0"/>
              <a:t>32</a:t>
            </a:r>
            <a:r>
              <a:rPr lang="zh-CN" altLang="en-US" dirty="0"/>
              <a:t>个完整脉冲的平均相邻间隔为</a:t>
            </a:r>
            <a:r>
              <a:rPr lang="en-US" altLang="zh-CN" dirty="0"/>
              <a:t>5.60</a:t>
            </a:r>
            <a:r>
              <a:rPr lang="zh-CN" altLang="en-US" dirty="0"/>
              <a:t>正负</a:t>
            </a:r>
            <a:r>
              <a:rPr lang="en-US" altLang="zh-CN" dirty="0"/>
              <a:t>0.15</a:t>
            </a:r>
            <a:r>
              <a:rPr lang="zh-CN" altLang="en-US" dirty="0"/>
              <a:t>纳秒，平均上升时间为</a:t>
            </a:r>
            <a:r>
              <a:rPr lang="en-US" altLang="zh-CN" dirty="0"/>
              <a:t>1.39</a:t>
            </a:r>
            <a:r>
              <a:rPr lang="zh-CN" altLang="en-US" dirty="0"/>
              <a:t>正负</a:t>
            </a:r>
            <a:r>
              <a:rPr lang="en-US" altLang="zh-CN" dirty="0"/>
              <a:t>0.04</a:t>
            </a:r>
            <a:r>
              <a:rPr lang="zh-CN" altLang="en-US" dirty="0"/>
              <a:t>纳秒，平均恢复时间为</a:t>
            </a:r>
            <a:r>
              <a:rPr lang="en-US" altLang="zh-CN" dirty="0"/>
              <a:t>2.08</a:t>
            </a:r>
            <a:r>
              <a:rPr lang="zh-CN" altLang="en-US" dirty="0"/>
              <a:t>正负</a:t>
            </a:r>
            <a:r>
              <a:rPr lang="en-US" altLang="zh-CN" dirty="0"/>
              <a:t>0.07</a:t>
            </a:r>
            <a:r>
              <a:rPr lang="zh-CN" altLang="en-US" dirty="0"/>
              <a:t>纳秒，平均</a:t>
            </a:r>
            <a:r>
              <a:rPr lang="en-US" altLang="zh-CN" dirty="0"/>
              <a:t>PW50</a:t>
            </a:r>
            <a:r>
              <a:rPr lang="zh-CN" altLang="en-US" dirty="0"/>
              <a:t>为</a:t>
            </a:r>
            <a:r>
              <a:rPr lang="en-US" altLang="zh-CN" dirty="0"/>
              <a:t>2.87</a:t>
            </a:r>
            <a:r>
              <a:rPr lang="zh-CN" altLang="en-US" dirty="0"/>
              <a:t>正负</a:t>
            </a:r>
            <a:r>
              <a:rPr lang="en-US" altLang="zh-CN" dirty="0"/>
              <a:t>0.07</a:t>
            </a:r>
            <a:r>
              <a:rPr lang="zh-CN" altLang="en-US" dirty="0"/>
              <a:t>纳秒。右图展示的其中的一个脉冲时间参数。上升时间、恢复时间和</a:t>
            </a:r>
            <a:r>
              <a:rPr lang="en-US" altLang="zh-CN" dirty="0"/>
              <a:t>PW50</a:t>
            </a:r>
            <a:r>
              <a:rPr lang="zh-CN" altLang="en-US" dirty="0"/>
              <a:t>描述的是探测系统输出波形的局部时间特征。</a:t>
            </a:r>
            <a:br>
              <a:rPr lang="en-US" altLang="zh-CN" dirty="0"/>
            </a:br>
            <a:r>
              <a:rPr lang="zh-CN" altLang="en-US" dirty="0"/>
              <a:t>这一结果表明，该系统能够连续记录并区分平均间隔约</a:t>
            </a:r>
            <a:r>
              <a:rPr lang="en-US" altLang="zh-CN" dirty="0"/>
              <a:t>5.60</a:t>
            </a:r>
            <a:r>
              <a:rPr lang="zh-CN" altLang="en-US" dirty="0"/>
              <a:t>纳秒的重复轫致辐射脉冲，同时能够对单脉冲的上升、下降过程和脉冲宽度进行定量提取。</a:t>
            </a:r>
            <a:br>
              <a:rPr lang="en-US" altLang="zh-CN" dirty="0"/>
            </a:br>
            <a:r>
              <a:rPr lang="zh-CN" altLang="en-US" dirty="0"/>
              <a:t>这是本工作在强脉冲</a:t>
            </a:r>
            <a:r>
              <a:rPr lang="en-US" altLang="zh-CN" dirty="0"/>
              <a:t>X</a:t>
            </a:r>
            <a:r>
              <a:rPr lang="zh-CN" altLang="en-US" dirty="0"/>
              <a:t>射线时间诊断方面的核心实验验证。</a:t>
            </a:r>
          </a:p>
        </p:txBody>
      </p:sp>
      <p:sp>
        <p:nvSpPr>
          <p:cNvPr id="4" name="灯片编号占位符 3">
            <a:extLst>
              <a:ext uri="{FF2B5EF4-FFF2-40B4-BE49-F238E27FC236}">
                <a16:creationId xmlns:a16="http://schemas.microsoft.com/office/drawing/2014/main" id="{3B8DA5DB-054B-4B11-6AA1-942FE37A06C3}"/>
              </a:ext>
            </a:extLst>
          </p:cNvPr>
          <p:cNvSpPr>
            <a:spLocks noGrp="1"/>
          </p:cNvSpPr>
          <p:nvPr>
            <p:ph type="sldNum" sz="quarter" idx="5"/>
          </p:nvPr>
        </p:nvSpPr>
        <p:spPr/>
        <p:txBody>
          <a:bodyPr/>
          <a:lstStyle/>
          <a:p>
            <a:fld id="{5E3C8C90-524A-4A2C-ACC9-78B525A1E3FA}" type="slidenum">
              <a:rPr lang="zh-CN" altLang="en-US" smtClean="0"/>
              <a:t>8</a:t>
            </a:fld>
            <a:endParaRPr lang="zh-CN" altLang="en-US"/>
          </a:p>
        </p:txBody>
      </p:sp>
    </p:spTree>
    <p:extLst>
      <p:ext uri="{BB962C8B-B14F-4D97-AF65-F5344CB8AC3E}">
        <p14:creationId xmlns:p14="http://schemas.microsoft.com/office/powerpoint/2010/main" val="3601501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dirty="0"/>
          </a:p>
        </p:txBody>
      </p:sp>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10"/>
          </p:nvPr>
        </p:nvSpPr>
        <p:spPr/>
        <p:txBody>
          <a:bodyPr/>
          <a:lstStyle/>
          <a:p>
            <a:fld id="{32C12328-5464-41D4-9C38-EDC5515517F9}" type="datetime1">
              <a:rPr lang="zh-CN" altLang="en-US" smtClean="0"/>
              <a:t>2026/8/11</a:t>
            </a:fld>
            <a:endParaRPr lang="zh-CN" altLang="en-US" dirty="0"/>
          </a:p>
        </p:txBody>
      </p:sp>
      <p:sp>
        <p:nvSpPr>
          <p:cNvPr id="5" name="页脚占位符 4"/>
          <p:cNvSpPr>
            <a:spLocks noGrp="1"/>
          </p:cNvSpPr>
          <p:nvPr>
            <p:ph type="ftr" sz="quarter" idx="11"/>
          </p:nvPr>
        </p:nvSpPr>
        <p:spPr/>
        <p:txBody>
          <a:bodyPr/>
          <a:lstStyle/>
          <a:p>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0" y="1911901"/>
            <a:ext cx="12192001" cy="2783891"/>
          </a:xfrm>
          <a:prstGeom prst="rect">
            <a:avLst/>
          </a:prstGeom>
          <a:effectLst>
            <a:softEdge rad="3175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userDrawn="1"/>
        </p:nvSpPr>
        <p:spPr>
          <a:xfrm>
            <a:off x="-1" y="1812074"/>
            <a:ext cx="4546830" cy="91438"/>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0" y="4695792"/>
            <a:ext cx="12192000" cy="91437"/>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日期占位符 3"/>
          <p:cNvSpPr>
            <a:spLocks noGrp="1"/>
          </p:cNvSpPr>
          <p:nvPr>
            <p:ph type="dt" sz="half" idx="2"/>
          </p:nvPr>
        </p:nvSpPr>
        <p:spPr>
          <a:xfrm>
            <a:off x="4928533" y="6099669"/>
            <a:ext cx="2541941" cy="365125"/>
          </a:xfrm>
          <a:prstGeom prst="rect">
            <a:avLst/>
          </a:prstGeom>
        </p:spPr>
        <p:txBody>
          <a:bodyPr/>
          <a:lstStyle>
            <a:lvl1pPr>
              <a:defRPr b="1">
                <a:latin typeface="Times New Roman" panose="02020603050405020304" pitchFamily="18" charset="0"/>
                <a:ea typeface="宋体" panose="02010600030101010101" pitchFamily="2" charset="-122"/>
                <a:cs typeface="Times New Roman" panose="02020603050405020304" pitchFamily="18" charset="0"/>
              </a:defRPr>
            </a:lvl1pPr>
          </a:lstStyle>
          <a:p>
            <a:fld id="{1063DFC7-3C9A-44A7-85CB-3782EE3FF6CA}" type="datetime3">
              <a:rPr lang="zh-CN" altLang="en-US" smtClean="0"/>
              <a:t>2026年8月11日星期二</a:t>
            </a:fld>
            <a:endParaRPr lang="zh-CN" altLang="en-US" dirty="0"/>
          </a:p>
        </p:txBody>
      </p:sp>
      <p:sp>
        <p:nvSpPr>
          <p:cNvPr id="9" name="矩形 8"/>
          <p:cNvSpPr/>
          <p:nvPr userDrawn="1"/>
        </p:nvSpPr>
        <p:spPr>
          <a:xfrm>
            <a:off x="7645170" y="1812074"/>
            <a:ext cx="4546830" cy="91438"/>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11926" y="187274"/>
            <a:ext cx="5615688" cy="172462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任意多边形: 形状 42"/>
          <p:cNvSpPr/>
          <p:nvPr userDrawn="1"/>
        </p:nvSpPr>
        <p:spPr>
          <a:xfrm rot="16200000">
            <a:off x="-1621697" y="1555653"/>
            <a:ext cx="6858000" cy="3746694"/>
          </a:xfrm>
          <a:custGeom>
            <a:avLst/>
            <a:gdLst>
              <a:gd name="connsiteX0" fmla="*/ 0 w 12192000"/>
              <a:gd name="connsiteY0" fmla="*/ 0 h 3317099"/>
              <a:gd name="connsiteX1" fmla="*/ 12192000 w 12192000"/>
              <a:gd name="connsiteY1" fmla="*/ 0 h 3317099"/>
              <a:gd name="connsiteX2" fmla="*/ 12192000 w 12192000"/>
              <a:gd name="connsiteY2" fmla="*/ 3317099 h 3317099"/>
              <a:gd name="connsiteX3" fmla="*/ 11949809 w 12192000"/>
              <a:gd name="connsiteY3" fmla="*/ 3274129 h 3317099"/>
              <a:gd name="connsiteX4" fmla="*/ 6096000 w 12192000"/>
              <a:gd name="connsiteY4" fmla="*/ 2849880 h 3317099"/>
              <a:gd name="connsiteX5" fmla="*/ 242191 w 12192000"/>
              <a:gd name="connsiteY5" fmla="*/ 3274129 h 3317099"/>
              <a:gd name="connsiteX6" fmla="*/ 0 w 12192000"/>
              <a:gd name="connsiteY6" fmla="*/ 3317099 h 3317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3317099">
                <a:moveTo>
                  <a:pt x="0" y="0"/>
                </a:moveTo>
                <a:lnTo>
                  <a:pt x="12192000" y="0"/>
                </a:lnTo>
                <a:lnTo>
                  <a:pt x="12192000" y="3317099"/>
                </a:lnTo>
                <a:lnTo>
                  <a:pt x="11949809" y="3274129"/>
                </a:lnTo>
                <a:cubicBezTo>
                  <a:pt x="10278806" y="3006280"/>
                  <a:pt x="8264383" y="2849880"/>
                  <a:pt x="6096000" y="2849880"/>
                </a:cubicBezTo>
                <a:cubicBezTo>
                  <a:pt x="3927617" y="2849880"/>
                  <a:pt x="1913194" y="3006280"/>
                  <a:pt x="242191" y="3274129"/>
                </a:cubicBezTo>
                <a:lnTo>
                  <a:pt x="0" y="33170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dirty="0">
              <a:solidFill>
                <a:srgbClr val="0303ED"/>
              </a:solidFill>
            </a:endParaRPr>
          </a:p>
        </p:txBody>
      </p:sp>
      <p:sp>
        <p:nvSpPr>
          <p:cNvPr id="19" name="椭圆 18"/>
          <p:cNvSpPr/>
          <p:nvPr userDrawn="1"/>
        </p:nvSpPr>
        <p:spPr>
          <a:xfrm>
            <a:off x="2039752" y="2174676"/>
            <a:ext cx="2334208" cy="2348777"/>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23AA2-DB07-47ED-80F0-528D7FB1C07A}" type="datetimeFigureOut">
              <a:rPr lang="zh-CN" altLang="en-US" smtClean="0"/>
              <a:t>2026/8/11</a:t>
            </a:fld>
            <a:endParaRPr lang="zh-CN" altLang="en-US"/>
          </a:p>
        </p:txBody>
      </p:sp>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35611" y="0"/>
            <a:ext cx="3122433" cy="958927"/>
          </a:xfrm>
          <a:prstGeom prst="rect">
            <a:avLst/>
          </a:prstGeom>
        </p:spPr>
      </p:pic>
      <p:grpSp>
        <p:nvGrpSpPr>
          <p:cNvPr id="8" name="组合 7"/>
          <p:cNvGrpSpPr/>
          <p:nvPr userDrawn="1"/>
        </p:nvGrpSpPr>
        <p:grpSpPr bwMode="auto">
          <a:xfrm>
            <a:off x="4314770" y="2216898"/>
            <a:ext cx="6451297" cy="712788"/>
            <a:chOff x="6298049" y="1397569"/>
            <a:chExt cx="3862807" cy="712882"/>
          </a:xfrm>
        </p:grpSpPr>
        <p:sp>
          <p:nvSpPr>
            <p:cNvPr id="11" name="矩形 10"/>
            <p:cNvSpPr/>
            <p:nvPr/>
          </p:nvSpPr>
          <p:spPr>
            <a:xfrm>
              <a:off x="7180504" y="1397569"/>
              <a:ext cx="2980352"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p>
          </p:txBody>
        </p:sp>
        <p:grpSp>
          <p:nvGrpSpPr>
            <p:cNvPr id="13" name="组合 68"/>
            <p:cNvGrpSpPr/>
            <p:nvPr/>
          </p:nvGrpSpPr>
          <p:grpSpPr bwMode="auto">
            <a:xfrm>
              <a:off x="6298049" y="1397569"/>
              <a:ext cx="919239" cy="712882"/>
              <a:chOff x="6191369" y="1397569"/>
              <a:chExt cx="919239" cy="712882"/>
            </a:xfrm>
          </p:grpSpPr>
          <p:sp>
            <p:nvSpPr>
              <p:cNvPr id="14" name="矩形 13"/>
              <p:cNvSpPr/>
              <p:nvPr/>
            </p:nvSpPr>
            <p:spPr>
              <a:xfrm>
                <a:off x="6294533" y="1397569"/>
                <a:ext cx="712631"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5" name="文本框 18"/>
              <p:cNvSpPr txBox="1">
                <a:spLocks noChangeArrowheads="1"/>
              </p:cNvSpPr>
              <p:nvPr/>
            </p:nvSpPr>
            <p:spPr bwMode="auto">
              <a:xfrm>
                <a:off x="6191369" y="1444230"/>
                <a:ext cx="9192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3600" dirty="0">
                    <a:solidFill>
                      <a:srgbClr val="044875"/>
                    </a:solidFill>
                    <a:latin typeface="Impact" panose="020B0806030902050204" pitchFamily="34" charset="0"/>
                  </a:rPr>
                  <a:t>01</a:t>
                </a:r>
                <a:endParaRPr lang="zh-CN" altLang="en-US" sz="3600" dirty="0">
                  <a:solidFill>
                    <a:srgbClr val="044875"/>
                  </a:solidFill>
                  <a:latin typeface="Impact" panose="020B0806030902050204" pitchFamily="34" charset="0"/>
                </a:endParaRPr>
              </a:p>
            </p:txBody>
          </p:sp>
        </p:grpSp>
      </p:grpSp>
      <p:sp>
        <p:nvSpPr>
          <p:cNvPr id="42" name="文本框 41"/>
          <p:cNvSpPr txBox="1"/>
          <p:nvPr userDrawn="1"/>
        </p:nvSpPr>
        <p:spPr>
          <a:xfrm>
            <a:off x="3464110" y="719662"/>
            <a:ext cx="6688138" cy="923925"/>
          </a:xfrm>
          <a:prstGeom prst="rect">
            <a:avLst/>
          </a:prstGeom>
          <a:noFill/>
        </p:spPr>
        <p:txBody>
          <a:bodyPr>
            <a:spAutoFit/>
          </a:bodyPr>
          <a:lstStyle/>
          <a:p>
            <a:pPr algn="ctr" eaLnBrk="1" fontAlgn="auto" hangingPunct="1">
              <a:spcBef>
                <a:spcPts val="0"/>
              </a:spcBef>
              <a:spcAft>
                <a:spcPts val="0"/>
              </a:spcAft>
              <a:defRPr/>
            </a:pPr>
            <a:r>
              <a:rPr lang="zh-CN" altLang="en-US" sz="5400" b="1" dirty="0">
                <a:solidFill>
                  <a:srgbClr val="044875"/>
                </a:solidFill>
                <a:latin typeface="+mj-lt"/>
                <a:ea typeface="+mn-ea"/>
              </a:rPr>
              <a:t>目录</a:t>
            </a:r>
          </a:p>
        </p:txBody>
      </p:sp>
      <p:cxnSp>
        <p:nvCxnSpPr>
          <p:cNvPr id="43" name="直接连接符 42"/>
          <p:cNvCxnSpPr/>
          <p:nvPr userDrawn="1"/>
        </p:nvCxnSpPr>
        <p:spPr bwMode="auto">
          <a:xfrm flipV="1">
            <a:off x="4421373" y="1648349"/>
            <a:ext cx="4773612" cy="0"/>
          </a:xfrm>
          <a:prstGeom prst="line">
            <a:avLst/>
          </a:prstGeom>
          <a:ln w="25400">
            <a:solidFill>
              <a:srgbClr val="044875"/>
            </a:solidFill>
          </a:ln>
        </p:spPr>
        <p:style>
          <a:lnRef idx="1">
            <a:schemeClr val="accent1"/>
          </a:lnRef>
          <a:fillRef idx="0">
            <a:schemeClr val="accent1"/>
          </a:fillRef>
          <a:effectRef idx="0">
            <a:schemeClr val="accent1"/>
          </a:effectRef>
          <a:fontRef idx="minor">
            <a:schemeClr val="tx1"/>
          </a:fontRef>
        </p:style>
      </p:cxnSp>
      <p:grpSp>
        <p:nvGrpSpPr>
          <p:cNvPr id="44" name="组合 43"/>
          <p:cNvGrpSpPr/>
          <p:nvPr userDrawn="1"/>
        </p:nvGrpSpPr>
        <p:grpSpPr bwMode="auto">
          <a:xfrm>
            <a:off x="4314771" y="3068430"/>
            <a:ext cx="6451295" cy="712788"/>
            <a:chOff x="6298049" y="1397569"/>
            <a:chExt cx="3862807" cy="712882"/>
          </a:xfrm>
        </p:grpSpPr>
        <p:sp>
          <p:nvSpPr>
            <p:cNvPr id="46" name="矩形 45"/>
            <p:cNvSpPr/>
            <p:nvPr/>
          </p:nvSpPr>
          <p:spPr>
            <a:xfrm>
              <a:off x="7180504" y="1397569"/>
              <a:ext cx="2980352"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p>
          </p:txBody>
        </p:sp>
        <p:grpSp>
          <p:nvGrpSpPr>
            <p:cNvPr id="47" name="组合 68"/>
            <p:cNvGrpSpPr/>
            <p:nvPr/>
          </p:nvGrpSpPr>
          <p:grpSpPr bwMode="auto">
            <a:xfrm>
              <a:off x="6298049" y="1397569"/>
              <a:ext cx="919239" cy="712882"/>
              <a:chOff x="6191369" y="1397569"/>
              <a:chExt cx="919239" cy="712882"/>
            </a:xfrm>
          </p:grpSpPr>
          <p:sp>
            <p:nvSpPr>
              <p:cNvPr id="48" name="矩形 47"/>
              <p:cNvSpPr/>
              <p:nvPr/>
            </p:nvSpPr>
            <p:spPr>
              <a:xfrm>
                <a:off x="6294533" y="1397569"/>
                <a:ext cx="712631"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9" name="文本框 18"/>
              <p:cNvSpPr txBox="1">
                <a:spLocks noChangeArrowheads="1"/>
              </p:cNvSpPr>
              <p:nvPr/>
            </p:nvSpPr>
            <p:spPr bwMode="auto">
              <a:xfrm>
                <a:off x="6191369" y="1434898"/>
                <a:ext cx="9192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3600" dirty="0">
                    <a:solidFill>
                      <a:srgbClr val="044875"/>
                    </a:solidFill>
                    <a:latin typeface="Impact" panose="020B0806030902050204" pitchFamily="34" charset="0"/>
                  </a:rPr>
                  <a:t>02</a:t>
                </a:r>
                <a:endParaRPr lang="zh-CN" altLang="en-US" sz="3600" dirty="0">
                  <a:solidFill>
                    <a:srgbClr val="044875"/>
                  </a:solidFill>
                  <a:latin typeface="Impact" panose="020B0806030902050204" pitchFamily="34" charset="0"/>
                </a:endParaRPr>
              </a:p>
            </p:txBody>
          </p:sp>
        </p:grpSp>
      </p:grpSp>
      <p:grpSp>
        <p:nvGrpSpPr>
          <p:cNvPr id="56" name="组合 55"/>
          <p:cNvGrpSpPr/>
          <p:nvPr userDrawn="1"/>
        </p:nvGrpSpPr>
        <p:grpSpPr bwMode="auto">
          <a:xfrm>
            <a:off x="4314771" y="3919429"/>
            <a:ext cx="6451295" cy="712788"/>
            <a:chOff x="6298049" y="1397569"/>
            <a:chExt cx="3862807" cy="712882"/>
          </a:xfrm>
        </p:grpSpPr>
        <p:sp>
          <p:nvSpPr>
            <p:cNvPr id="58" name="矩形 57"/>
            <p:cNvSpPr/>
            <p:nvPr/>
          </p:nvSpPr>
          <p:spPr>
            <a:xfrm>
              <a:off x="7180504" y="1397569"/>
              <a:ext cx="2980352"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p>
          </p:txBody>
        </p:sp>
        <p:grpSp>
          <p:nvGrpSpPr>
            <p:cNvPr id="59" name="组合 68"/>
            <p:cNvGrpSpPr/>
            <p:nvPr/>
          </p:nvGrpSpPr>
          <p:grpSpPr bwMode="auto">
            <a:xfrm>
              <a:off x="6298049" y="1397569"/>
              <a:ext cx="919239" cy="712882"/>
              <a:chOff x="6191369" y="1397569"/>
              <a:chExt cx="919239" cy="712882"/>
            </a:xfrm>
          </p:grpSpPr>
          <p:sp>
            <p:nvSpPr>
              <p:cNvPr id="60" name="矩形 59"/>
              <p:cNvSpPr/>
              <p:nvPr/>
            </p:nvSpPr>
            <p:spPr>
              <a:xfrm>
                <a:off x="6294533" y="1397569"/>
                <a:ext cx="712631"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1" name="文本框 18"/>
              <p:cNvSpPr txBox="1">
                <a:spLocks noChangeArrowheads="1"/>
              </p:cNvSpPr>
              <p:nvPr/>
            </p:nvSpPr>
            <p:spPr bwMode="auto">
              <a:xfrm>
                <a:off x="6191369" y="1434898"/>
                <a:ext cx="9192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3600" dirty="0">
                    <a:solidFill>
                      <a:srgbClr val="044875"/>
                    </a:solidFill>
                    <a:latin typeface="Impact" panose="020B0806030902050204" pitchFamily="34" charset="0"/>
                  </a:rPr>
                  <a:t>03</a:t>
                </a:r>
                <a:endParaRPr lang="zh-CN" altLang="en-US" sz="3600" dirty="0">
                  <a:solidFill>
                    <a:srgbClr val="044875"/>
                  </a:solidFill>
                  <a:latin typeface="Impact" panose="020B0806030902050204" pitchFamily="34" charset="0"/>
                </a:endParaRPr>
              </a:p>
            </p:txBody>
          </p:sp>
        </p:grpSp>
      </p:grpSp>
      <p:grpSp>
        <p:nvGrpSpPr>
          <p:cNvPr id="62" name="组合 61"/>
          <p:cNvGrpSpPr/>
          <p:nvPr userDrawn="1"/>
        </p:nvGrpSpPr>
        <p:grpSpPr bwMode="auto">
          <a:xfrm>
            <a:off x="4314771" y="4770961"/>
            <a:ext cx="6451295" cy="712788"/>
            <a:chOff x="6298049" y="1397569"/>
            <a:chExt cx="3862807" cy="712882"/>
          </a:xfrm>
        </p:grpSpPr>
        <p:sp>
          <p:nvSpPr>
            <p:cNvPr id="64" name="矩形 63"/>
            <p:cNvSpPr/>
            <p:nvPr/>
          </p:nvSpPr>
          <p:spPr>
            <a:xfrm>
              <a:off x="7180504" y="1397569"/>
              <a:ext cx="2980352"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p>
          </p:txBody>
        </p:sp>
        <p:grpSp>
          <p:nvGrpSpPr>
            <p:cNvPr id="65" name="组合 68"/>
            <p:cNvGrpSpPr/>
            <p:nvPr/>
          </p:nvGrpSpPr>
          <p:grpSpPr bwMode="auto">
            <a:xfrm>
              <a:off x="6298049" y="1397569"/>
              <a:ext cx="919239" cy="712882"/>
              <a:chOff x="6191369" y="1397569"/>
              <a:chExt cx="919239" cy="712882"/>
            </a:xfrm>
          </p:grpSpPr>
          <p:sp>
            <p:nvSpPr>
              <p:cNvPr id="66" name="矩形 65"/>
              <p:cNvSpPr/>
              <p:nvPr/>
            </p:nvSpPr>
            <p:spPr>
              <a:xfrm>
                <a:off x="6294533" y="1397569"/>
                <a:ext cx="712631"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67" name="文本框 18"/>
              <p:cNvSpPr txBox="1">
                <a:spLocks noChangeArrowheads="1"/>
              </p:cNvSpPr>
              <p:nvPr/>
            </p:nvSpPr>
            <p:spPr bwMode="auto">
              <a:xfrm>
                <a:off x="6191369" y="1434898"/>
                <a:ext cx="9192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3600" dirty="0">
                    <a:solidFill>
                      <a:srgbClr val="044875"/>
                    </a:solidFill>
                    <a:latin typeface="Impact" panose="020B0806030902050204" pitchFamily="34" charset="0"/>
                  </a:rPr>
                  <a:t>04</a:t>
                </a:r>
                <a:endParaRPr lang="zh-CN" altLang="en-US" sz="3600" dirty="0">
                  <a:solidFill>
                    <a:srgbClr val="044875"/>
                  </a:solidFill>
                  <a:latin typeface="Impact" panose="020B0806030902050204" pitchFamily="34" charset="0"/>
                </a:endParaRPr>
              </a:p>
            </p:txBody>
          </p:sp>
        </p:grpSp>
      </p:grpSp>
      <p:pic>
        <p:nvPicPr>
          <p:cNvPr id="18" name="图片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8609" y="2305314"/>
            <a:ext cx="2116494" cy="2116494"/>
          </a:xfrm>
          <a:prstGeom prst="rect">
            <a:avLst/>
          </a:prstGeom>
        </p:spPr>
      </p:pic>
      <p:grpSp>
        <p:nvGrpSpPr>
          <p:cNvPr id="5" name="组合 4">
            <a:extLst>
              <a:ext uri="{FF2B5EF4-FFF2-40B4-BE49-F238E27FC236}">
                <a16:creationId xmlns:a16="http://schemas.microsoft.com/office/drawing/2014/main" id="{E09CD1F2-1DA4-94D7-A0D3-F1F3EBA62355}"/>
              </a:ext>
            </a:extLst>
          </p:cNvPr>
          <p:cNvGrpSpPr/>
          <p:nvPr userDrawn="1"/>
        </p:nvGrpSpPr>
        <p:grpSpPr bwMode="auto">
          <a:xfrm>
            <a:off x="4314771" y="5622493"/>
            <a:ext cx="6451295" cy="712788"/>
            <a:chOff x="6298049" y="1397569"/>
            <a:chExt cx="3862807" cy="712882"/>
          </a:xfrm>
        </p:grpSpPr>
        <p:sp>
          <p:nvSpPr>
            <p:cNvPr id="9" name="矩形 8">
              <a:extLst>
                <a:ext uri="{FF2B5EF4-FFF2-40B4-BE49-F238E27FC236}">
                  <a16:creationId xmlns:a16="http://schemas.microsoft.com/office/drawing/2014/main" id="{6825DBC6-AF61-118D-624C-713669326D6C}"/>
                </a:ext>
              </a:extLst>
            </p:cNvPr>
            <p:cNvSpPr/>
            <p:nvPr/>
          </p:nvSpPr>
          <p:spPr>
            <a:xfrm>
              <a:off x="7180504" y="1397569"/>
              <a:ext cx="2980352"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p>
          </p:txBody>
        </p:sp>
        <p:grpSp>
          <p:nvGrpSpPr>
            <p:cNvPr id="10" name="组合 68">
              <a:extLst>
                <a:ext uri="{FF2B5EF4-FFF2-40B4-BE49-F238E27FC236}">
                  <a16:creationId xmlns:a16="http://schemas.microsoft.com/office/drawing/2014/main" id="{7C2213A2-0A5B-2E8E-27F3-883E1FB3CB8B}"/>
                </a:ext>
              </a:extLst>
            </p:cNvPr>
            <p:cNvGrpSpPr/>
            <p:nvPr/>
          </p:nvGrpSpPr>
          <p:grpSpPr bwMode="auto">
            <a:xfrm>
              <a:off x="6298049" y="1397569"/>
              <a:ext cx="919239" cy="712882"/>
              <a:chOff x="6191369" y="1397569"/>
              <a:chExt cx="919239" cy="712882"/>
            </a:xfrm>
          </p:grpSpPr>
          <p:sp>
            <p:nvSpPr>
              <p:cNvPr id="16" name="矩形 15">
                <a:extLst>
                  <a:ext uri="{FF2B5EF4-FFF2-40B4-BE49-F238E27FC236}">
                    <a16:creationId xmlns:a16="http://schemas.microsoft.com/office/drawing/2014/main" id="{5670F2F9-2B37-A5B6-8362-9FBCFAA76E53}"/>
                  </a:ext>
                </a:extLst>
              </p:cNvPr>
              <p:cNvSpPr/>
              <p:nvPr/>
            </p:nvSpPr>
            <p:spPr>
              <a:xfrm>
                <a:off x="6294533" y="1397569"/>
                <a:ext cx="712631" cy="712882"/>
              </a:xfrm>
              <a:prstGeom prst="rect">
                <a:avLst/>
              </a:prstGeom>
              <a:noFill/>
              <a:ln w="25400">
                <a:solidFill>
                  <a:srgbClr val="04487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7" name="文本框 18">
                <a:extLst>
                  <a:ext uri="{FF2B5EF4-FFF2-40B4-BE49-F238E27FC236}">
                    <a16:creationId xmlns:a16="http://schemas.microsoft.com/office/drawing/2014/main" id="{15DF4437-42D6-8474-D0D6-4A6EAB914268}"/>
                  </a:ext>
                </a:extLst>
              </p:cNvPr>
              <p:cNvSpPr txBox="1">
                <a:spLocks noChangeArrowheads="1"/>
              </p:cNvSpPr>
              <p:nvPr/>
            </p:nvSpPr>
            <p:spPr bwMode="auto">
              <a:xfrm>
                <a:off x="6191369" y="1434898"/>
                <a:ext cx="9192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800">
                    <a:solidFill>
                      <a:schemeClr val="tx1"/>
                    </a:solidFill>
                    <a:latin typeface="Calibri" panose="020F0502020204030204" pitchFamily="34" charset="0"/>
                    <a:ea typeface="宋体" panose="02010600030101010101" pitchFamily="2" charset="-122"/>
                  </a:defRPr>
                </a:lvl1pPr>
                <a:lvl2pPr marL="742950" indent="-285750">
                  <a:defRPr sz="2400">
                    <a:solidFill>
                      <a:schemeClr val="tx1"/>
                    </a:solidFill>
                    <a:latin typeface="Calibri" panose="020F0502020204030204" pitchFamily="34" charset="0"/>
                    <a:ea typeface="宋体" panose="02010600030101010101" pitchFamily="2" charset="-122"/>
                  </a:defRPr>
                </a:lvl2pPr>
                <a:lvl3pPr>
                  <a:defRPr sz="2000">
                    <a:solidFill>
                      <a:schemeClr val="tx1"/>
                    </a:solidFill>
                    <a:latin typeface="Calibri" panose="020F0502020204030204" pitchFamily="34" charset="0"/>
                    <a:ea typeface="宋体" panose="02010600030101010101" pitchFamily="2" charset="-122"/>
                  </a:defRPr>
                </a:lvl3pPr>
                <a:lvl4pPr>
                  <a:defRPr>
                    <a:solidFill>
                      <a:schemeClr val="tx1"/>
                    </a:solidFill>
                    <a:latin typeface="Calibri" panose="020F0502020204030204" pitchFamily="34" charset="0"/>
                    <a:ea typeface="宋体" panose="02010600030101010101" pitchFamily="2" charset="-122"/>
                  </a:defRPr>
                </a:lvl4pPr>
                <a:lvl5pPr>
                  <a:defRPr>
                    <a:solidFill>
                      <a:schemeClr val="tx1"/>
                    </a:solidFill>
                    <a:latin typeface="Calibri" panose="020F0502020204030204" pitchFamily="34" charset="0"/>
                    <a:ea typeface="宋体" panose="02010600030101010101" pitchFamily="2" charset="-122"/>
                  </a:defRPr>
                </a:lvl5pPr>
                <a:lvl6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eaLnBrk="0" fontAlgn="base" hangingPunct="0">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r>
                  <a:rPr lang="en-US" altLang="zh-CN" sz="3600" dirty="0">
                    <a:solidFill>
                      <a:srgbClr val="044875"/>
                    </a:solidFill>
                    <a:latin typeface="Impact" panose="020B0806030902050204" pitchFamily="34" charset="0"/>
                  </a:rPr>
                  <a:t>05</a:t>
                </a:r>
                <a:endParaRPr lang="zh-CN" altLang="en-US" sz="3600" dirty="0">
                  <a:solidFill>
                    <a:srgbClr val="044875"/>
                  </a:solidFill>
                  <a:latin typeface="Impact" panose="020B0806030902050204" pitchFamily="34" charset="0"/>
                </a:endParaRPr>
              </a:p>
            </p:txBody>
          </p:sp>
        </p:grpSp>
      </p:gr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B501DE-FD43-48A9-983A-8A77D921D26F}" type="datetime1">
              <a:rPr lang="zh-CN" altLang="en-US" smtClean="0"/>
              <a:t>2026/8/11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8" name="矩形 7"/>
          <p:cNvSpPr/>
          <p:nvPr userDrawn="1"/>
        </p:nvSpPr>
        <p:spPr>
          <a:xfrm>
            <a:off x="0" y="410306"/>
            <a:ext cx="9697674" cy="45719"/>
          </a:xfrm>
          <a:prstGeom prst="rect">
            <a:avLst/>
          </a:prstGeom>
          <a:gradFill flip="none" rotWithShape="1">
            <a:gsLst>
              <a:gs pos="37000">
                <a:srgbClr val="0070C0"/>
              </a:gs>
              <a:gs pos="74000">
                <a:schemeClr val="accent1">
                  <a:lumMod val="45000"/>
                  <a:lumOff val="55000"/>
                </a:schemeClr>
              </a:gs>
              <a:gs pos="83000">
                <a:schemeClr val="accent1">
                  <a:lumMod val="45000"/>
                  <a:lumOff val="55000"/>
                </a:schemeClr>
              </a:gs>
              <a:gs pos="100000">
                <a:schemeClr val="accent1">
                  <a:lumMod val="30000"/>
                  <a:lumOff val="70000"/>
                </a:schemeClr>
              </a:gs>
            </a:gsLst>
            <a:lin ang="42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userDrawn="1"/>
        </p:nvGrpSpPr>
        <p:grpSpPr bwMode="auto">
          <a:xfrm>
            <a:off x="0" y="0"/>
            <a:ext cx="395111" cy="410306"/>
            <a:chOff x="2666985" y="682103"/>
            <a:chExt cx="1109138" cy="1131217"/>
          </a:xfrm>
        </p:grpSpPr>
        <p:sp>
          <p:nvSpPr>
            <p:cNvPr id="10" name="矩形 9"/>
            <p:cNvSpPr/>
            <p:nvPr/>
          </p:nvSpPr>
          <p:spPr>
            <a:xfrm>
              <a:off x="2841528" y="858211"/>
              <a:ext cx="769573" cy="769482"/>
            </a:xfrm>
            <a:prstGeom prst="rect">
              <a:avLst/>
            </a:prstGeom>
            <a:solidFill>
              <a:srgbClr val="0448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1" name="矩形 10"/>
            <p:cNvSpPr/>
            <p:nvPr/>
          </p:nvSpPr>
          <p:spPr>
            <a:xfrm>
              <a:off x="2666985" y="682103"/>
              <a:ext cx="558536" cy="55846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12" name="矩形 11"/>
            <p:cNvSpPr/>
            <p:nvPr/>
          </p:nvSpPr>
          <p:spPr>
            <a:xfrm>
              <a:off x="3217587" y="1254851"/>
              <a:ext cx="558536" cy="558469"/>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grpSp>
      <p:pic>
        <p:nvPicPr>
          <p:cNvPr id="14" name="图片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25860" y="-82876"/>
            <a:ext cx="2740800" cy="841723"/>
          </a:xfrm>
          <a:prstGeom prst="rect">
            <a:avLst/>
          </a:prstGeom>
        </p:spPr>
      </p:pic>
      <p:sp>
        <p:nvSpPr>
          <p:cNvPr id="7" name="文本框 6"/>
          <p:cNvSpPr txBox="1"/>
          <p:nvPr userDrawn="1"/>
        </p:nvSpPr>
        <p:spPr>
          <a:xfrm>
            <a:off x="10673399" y="6337612"/>
            <a:ext cx="1535379" cy="584775"/>
          </a:xfrm>
          <a:prstGeom prst="rect">
            <a:avLst/>
          </a:prstGeom>
          <a:noFill/>
        </p:spPr>
        <p:txBody>
          <a:bodyPr wrap="square" rtlCol="0">
            <a:spAutoFit/>
          </a:bodyPr>
          <a:lstStyle/>
          <a:p>
            <a:pPr algn="r"/>
            <a:fld id="{69D56E71-0167-4330-AC38-22DE77F71E03}" type="slidenum">
              <a:rPr lang="zh-CN" altLang="en-US" sz="3200" b="1" smtClean="0">
                <a:solidFill>
                  <a:srgbClr val="FF0000"/>
                </a:solidFill>
                <a:latin typeface="Times New Roman" panose="02020603050405020304" pitchFamily="18" charset="0"/>
                <a:cs typeface="Times New Roman" panose="02020603050405020304" pitchFamily="18" charset="0"/>
              </a:rPr>
              <a:t>‹#›</a:t>
            </a:fld>
            <a:r>
              <a:rPr lang="en-US" altLang="zh-CN" sz="2400" b="1" dirty="0">
                <a:solidFill>
                  <a:schemeClr val="tx1"/>
                </a:solidFill>
                <a:latin typeface="Times New Roman" panose="02020603050405020304" pitchFamily="18" charset="0"/>
                <a:cs typeface="Times New Roman" panose="02020603050405020304" pitchFamily="18" charset="0"/>
              </a:rPr>
              <a:t>/</a:t>
            </a:r>
            <a:r>
              <a:rPr lang="en-US" altLang="zh-CN" sz="2000" b="1" dirty="0">
                <a:solidFill>
                  <a:schemeClr val="tx1"/>
                </a:solidFill>
                <a:latin typeface="Times New Roman" panose="02020603050405020304" pitchFamily="18" charset="0"/>
                <a:cs typeface="Times New Roman" panose="02020603050405020304" pitchFamily="18" charset="0"/>
              </a:rPr>
              <a:t>10</a:t>
            </a:r>
            <a:endParaRPr lang="zh-CN" altLang="en-US" sz="2000" b="1" dirty="0">
              <a:solidFill>
                <a:schemeClr val="tx1"/>
              </a:solidFill>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53"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2" descr="C:\Users\gaoyi\Desktop\QQ图片20220420184651.jpgQQ图片20220420184651"/>
          <p:cNvPicPr>
            <a:picLocks noChangeAspect="1" noChangeArrowheads="1"/>
          </p:cNvPicPr>
          <p:nvPr userDrawn="1"/>
        </p:nvPicPr>
        <p:blipFill rotWithShape="1">
          <a:blip r:embed="rId3"/>
          <a:srcRect/>
          <a:stretch>
            <a:fillRect/>
          </a:stretch>
        </p:blipFill>
        <p:spPr bwMode="auto">
          <a:xfrm>
            <a:off x="0" y="4212275"/>
            <a:ext cx="12192000" cy="2645725"/>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180582" y="244559"/>
            <a:ext cx="5830835" cy="1790700"/>
          </a:xfrm>
          <a:prstGeom prst="rect">
            <a:avLst/>
          </a:prstGeom>
        </p:spPr>
      </p:pic>
      <p:sp>
        <p:nvSpPr>
          <p:cNvPr id="6" name="矩形 5"/>
          <p:cNvSpPr/>
          <p:nvPr userDrawn="1"/>
        </p:nvSpPr>
        <p:spPr>
          <a:xfrm>
            <a:off x="1533795" y="2235320"/>
            <a:ext cx="9124401" cy="830997"/>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4800" b="1" i="1"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Thanks for your attention!</a:t>
            </a:r>
          </a:p>
        </p:txBody>
      </p:sp>
    </p:spTree>
  </p:cSld>
  <p:clrMap bg1="lt1" tx1="dk1" bg2="lt2" tx2="dk2" accent1="accent1" accent2="accent2" accent3="accent3" accent4="accent4" accent5="accent5" accent6="accent6" hlink="hlink" folHlink="folHlink"/>
  <p:sldLayoutIdLst>
    <p:sldLayoutId id="2147483655"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45910" y="2138653"/>
            <a:ext cx="10622603" cy="2400657"/>
          </a:xfrm>
          <a:prstGeom prst="rect">
            <a:avLst/>
          </a:prstGeom>
          <a:noFill/>
        </p:spPr>
        <p:txBody>
          <a:bodyPr wrap="square" lIns="91440" tIns="45720" rIns="91440" bIns="45720">
            <a:spAutoFit/>
          </a:bodyPr>
          <a:lstStyle/>
          <a:p>
            <a:pPr indent="127000" algn="ctr">
              <a:spcBef>
                <a:spcPts val="1800"/>
              </a:spcBef>
              <a:spcAft>
                <a:spcPts val="1800"/>
              </a:spcAft>
            </a:pPr>
            <a:r>
              <a:rPr lang="zh-CN" altLang="zh-CN" sz="48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用于强脉冲X射线时间诊断的</a:t>
            </a:r>
            <a:br>
              <a:rPr lang="en-US" altLang="zh-CN" sz="48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br>
            <a:r>
              <a:rPr lang="en-US" altLang="zh-CN" sz="48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EJ-232 Q-PMT</a:t>
            </a:r>
            <a:r>
              <a:rPr lang="zh-CN" altLang="zh-CN" sz="48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探测</a:t>
            </a:r>
            <a:r>
              <a:rPr lang="zh-CN" altLang="en-US" sz="48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系统响应表征</a:t>
            </a:r>
            <a:endParaRPr lang="en-US" altLang="zh-CN" sz="48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endParaRPr>
          </a:p>
          <a:p>
            <a:pPr indent="127000" algn="ctr">
              <a:spcBef>
                <a:spcPts val="1800"/>
              </a:spcBef>
              <a:spcAft>
                <a:spcPts val="1800"/>
              </a:spcAft>
            </a:pPr>
            <a:r>
              <a:rPr lang="zh-CN" altLang="en-US" sz="24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陶璐燕</a:t>
            </a:r>
            <a:r>
              <a:rPr lang="en-US" altLang="zh-CN" sz="2400" b="1" kern="100" baseline="300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1</a:t>
            </a:r>
            <a:r>
              <a:rPr lang="zh-CN" altLang="en-US" sz="24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，羊奕伟</a:t>
            </a:r>
            <a:r>
              <a:rPr lang="en-US" altLang="zh-CN" sz="2400" b="1" kern="100" baseline="300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3 </a:t>
            </a:r>
            <a:r>
              <a:rPr lang="zh-CN" altLang="en-US" sz="24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，肖敏</a:t>
            </a:r>
            <a:r>
              <a:rPr lang="en-US" altLang="zh-CN" sz="2400" b="1" kern="100" baseline="300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1,2 </a:t>
            </a:r>
            <a:r>
              <a:rPr lang="zh-CN" altLang="en-US" sz="24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，郑波</a:t>
            </a:r>
            <a:r>
              <a:rPr lang="en-US" altLang="zh-CN" sz="2400" b="1" kern="100" baseline="300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1,2 </a:t>
            </a:r>
            <a:r>
              <a:rPr lang="zh-CN" altLang="en-US" sz="24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，冯松</a:t>
            </a:r>
            <a:r>
              <a:rPr lang="en-US" altLang="zh-CN" sz="2400" b="1" kern="100" baseline="300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rPr>
              <a:t>1,2</a:t>
            </a:r>
            <a:endParaRPr lang="en-US" altLang="zh-CN" sz="2400" b="1" kern="100" dirty="0">
              <a:solidFill>
                <a:schemeClr val="bg1"/>
              </a:solidFill>
              <a:latin typeface="华文仿宋" panose="02010600040101010101" pitchFamily="2" charset="-122"/>
              <a:ea typeface="华文仿宋" panose="02010600040101010101" pitchFamily="2" charset="-122"/>
              <a:cs typeface="Times New Roman" panose="02020603050405020304" pitchFamily="18" charset="0"/>
            </a:endParaRPr>
          </a:p>
        </p:txBody>
      </p:sp>
      <p:sp>
        <p:nvSpPr>
          <p:cNvPr id="3" name="文本框 2">
            <a:extLst>
              <a:ext uri="{FF2B5EF4-FFF2-40B4-BE49-F238E27FC236}">
                <a16:creationId xmlns:a16="http://schemas.microsoft.com/office/drawing/2014/main" id="{CBE59CA6-BAD6-12EE-B918-72503E437803}"/>
              </a:ext>
            </a:extLst>
          </p:cNvPr>
          <p:cNvSpPr txBox="1"/>
          <p:nvPr/>
        </p:nvSpPr>
        <p:spPr>
          <a:xfrm>
            <a:off x="3998914" y="5082914"/>
            <a:ext cx="5436500" cy="1064202"/>
          </a:xfrm>
          <a:prstGeom prst="rect">
            <a:avLst/>
          </a:prstGeom>
          <a:noFill/>
        </p:spPr>
        <p:txBody>
          <a:bodyPr wrap="square" rtlCol="0">
            <a:spAutoFit/>
          </a:bodyPr>
          <a:lstStyle/>
          <a:p>
            <a:pPr>
              <a:lnSpc>
                <a:spcPts val="2600"/>
              </a:lnSpc>
            </a:pPr>
            <a:r>
              <a:rPr lang="en-US" altLang="zh-CN" b="1" dirty="0">
                <a:latin typeface="微软雅黑" panose="020B0503020204020204" pitchFamily="34" charset="-122"/>
                <a:ea typeface="微软雅黑" panose="020B0503020204020204" pitchFamily="34" charset="-122"/>
              </a:rPr>
              <a:t>1 </a:t>
            </a:r>
            <a:r>
              <a:rPr lang="zh-CN" altLang="en-US" b="1" dirty="0">
                <a:latin typeface="微软雅黑" panose="020B0503020204020204" pitchFamily="34" charset="-122"/>
                <a:ea typeface="微软雅黑" panose="020B0503020204020204" pitchFamily="34" charset="-122"/>
              </a:rPr>
              <a:t>南华大学，核科学技术学院，衡阳</a:t>
            </a:r>
            <a:endParaRPr lang="en-US" altLang="zh-CN" b="1" dirty="0">
              <a:latin typeface="微软雅黑" panose="020B0503020204020204" pitchFamily="34" charset="-122"/>
              <a:ea typeface="微软雅黑" panose="020B0503020204020204" pitchFamily="34" charset="-122"/>
            </a:endParaRPr>
          </a:p>
          <a:p>
            <a:pPr>
              <a:lnSpc>
                <a:spcPts val="2600"/>
              </a:lnSpc>
            </a:pPr>
            <a:r>
              <a:rPr lang="en-US" altLang="zh-CN" b="1" dirty="0">
                <a:latin typeface="微软雅黑" panose="020B0503020204020204" pitchFamily="34" charset="-122"/>
                <a:ea typeface="微软雅黑" panose="020B0503020204020204" pitchFamily="34" charset="-122"/>
              </a:rPr>
              <a:t>2 </a:t>
            </a:r>
            <a:r>
              <a:rPr lang="zh-CN" altLang="en-US" b="1" dirty="0">
                <a:latin typeface="微软雅黑" panose="020B0503020204020204" pitchFamily="34" charset="-122"/>
                <a:ea typeface="微软雅黑" panose="020B0503020204020204" pitchFamily="34" charset="-122"/>
              </a:rPr>
              <a:t>先进核能设计与安全教育部重点实验室，衡阳</a:t>
            </a:r>
            <a:endParaRPr lang="en-US" altLang="zh-CN" b="1" dirty="0">
              <a:latin typeface="微软雅黑" panose="020B0503020204020204" pitchFamily="34" charset="-122"/>
              <a:ea typeface="微软雅黑" panose="020B0503020204020204" pitchFamily="34" charset="-122"/>
            </a:endParaRPr>
          </a:p>
          <a:p>
            <a:pPr>
              <a:lnSpc>
                <a:spcPts val="2600"/>
              </a:lnSpc>
            </a:pPr>
            <a:r>
              <a:rPr lang="en-US" altLang="zh-CN" b="1" dirty="0">
                <a:latin typeface="微软雅黑" panose="020B0503020204020204" pitchFamily="34" charset="-122"/>
                <a:ea typeface="微软雅黑" panose="020B0503020204020204" pitchFamily="34" charset="-122"/>
              </a:rPr>
              <a:t>3 </a:t>
            </a:r>
            <a:r>
              <a:rPr lang="zh-CN" altLang="en-US" b="1" dirty="0">
                <a:latin typeface="微软雅黑" panose="020B0503020204020204" pitchFamily="34" charset="-122"/>
                <a:ea typeface="微软雅黑" panose="020B0503020204020204" pitchFamily="34" charset="-122"/>
              </a:rPr>
              <a:t>中国工程物理研究院，应用电子学研究所，绵阳</a:t>
            </a:r>
            <a:endParaRPr lang="en-US" altLang="zh-CN" b="1" dirty="0">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5384312E-FA46-804A-E78B-B960483A70F1}"/>
              </a:ext>
            </a:extLst>
          </p:cNvPr>
          <p:cNvSpPr txBox="1"/>
          <p:nvPr/>
        </p:nvSpPr>
        <p:spPr>
          <a:xfrm>
            <a:off x="2265814" y="6293367"/>
            <a:ext cx="8902700" cy="397353"/>
          </a:xfrm>
          <a:prstGeom prst="rect">
            <a:avLst/>
          </a:prstGeom>
          <a:noFill/>
        </p:spPr>
        <p:txBody>
          <a:bodyPr wrap="square" rtlCol="0">
            <a:spAutoFit/>
          </a:bodyPr>
          <a:lstStyle/>
          <a:p>
            <a:pPr>
              <a:lnSpc>
                <a:spcPts val="2600"/>
              </a:lnSpc>
            </a:pPr>
            <a:r>
              <a:rPr lang="zh-CN" altLang="en-US" b="1" dirty="0">
                <a:latin typeface="微软雅黑" panose="020B0503020204020204" pitchFamily="34" charset="-122"/>
                <a:ea typeface="微软雅黑" panose="020B0503020204020204" pitchFamily="34" charset="-122"/>
              </a:rPr>
              <a:t>第二十三届全国核电子学与核探测技术学术年会，</a:t>
            </a:r>
            <a:r>
              <a:rPr lang="en-US" altLang="zh-CN" b="1" dirty="0">
                <a:latin typeface="微软雅黑" panose="020B0503020204020204" pitchFamily="34" charset="-122"/>
                <a:ea typeface="微软雅黑" panose="020B0503020204020204" pitchFamily="34" charset="-122"/>
              </a:rPr>
              <a:t>2026.8.10-8.12</a:t>
            </a:r>
            <a:r>
              <a:rPr lang="zh-CN" altLang="en-US" b="1" dirty="0">
                <a:latin typeface="微软雅黑" panose="020B0503020204020204" pitchFamily="34" charset="-122"/>
                <a:ea typeface="微软雅黑" panose="020B0503020204020204" pitchFamily="34" charset="-122"/>
              </a:rPr>
              <a:t>， 河南登封</a:t>
            </a:r>
            <a:endParaRPr lang="en-US" altLang="zh-CN" b="1"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2000" advTm="2667"/>
    </mc:Choice>
    <mc:Fallback>
      <p:transition spd="slow" advTm="266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4FAD9-307C-82BC-1E47-2EC5C00A1051}"/>
            </a:ext>
          </a:extLst>
        </p:cNvPr>
        <p:cNvGrpSpPr/>
        <p:nvPr/>
      </p:nvGrpSpPr>
      <p:grpSpPr>
        <a:xfrm>
          <a:off x="0" y="0"/>
          <a:ext cx="0" cy="0"/>
          <a:chOff x="0" y="0"/>
          <a:chExt cx="0" cy="0"/>
        </a:xfrm>
      </p:grpSpPr>
      <p:sp>
        <p:nvSpPr>
          <p:cNvPr id="15" name="矩形 14">
            <a:extLst>
              <a:ext uri="{FF2B5EF4-FFF2-40B4-BE49-F238E27FC236}">
                <a16:creationId xmlns:a16="http://schemas.microsoft.com/office/drawing/2014/main" id="{EE9B8415-F82C-2FC3-581B-EA8F4BD092F1}"/>
              </a:ext>
            </a:extLst>
          </p:cNvPr>
          <p:cNvSpPr/>
          <p:nvPr/>
        </p:nvSpPr>
        <p:spPr>
          <a:xfrm>
            <a:off x="0" y="-49428"/>
            <a:ext cx="12192000" cy="492443"/>
          </a:xfrm>
          <a:prstGeom prst="rect">
            <a:avLst/>
          </a:prstGeom>
          <a:noFill/>
        </p:spPr>
        <p:txBody>
          <a:bodyPr wrap="square" lIns="91440" tIns="45720" rIns="91440" bIns="45720">
            <a:spAutoFit/>
          </a:bodyPr>
          <a:lstStyle/>
          <a:p>
            <a:pPr marL="324000"/>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四、</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Geant4</a:t>
            </a:r>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厚度扫描与解析校验</a:t>
            </a:r>
          </a:p>
        </p:txBody>
      </p:sp>
      <p:sp>
        <p:nvSpPr>
          <p:cNvPr id="11" name="文本框 10">
            <a:extLst>
              <a:ext uri="{FF2B5EF4-FFF2-40B4-BE49-F238E27FC236}">
                <a16:creationId xmlns:a16="http://schemas.microsoft.com/office/drawing/2014/main" id="{DEC0411D-1DA3-43D6-B4CE-F639568A59BA}"/>
              </a:ext>
            </a:extLst>
          </p:cNvPr>
          <p:cNvSpPr txBox="1"/>
          <p:nvPr/>
        </p:nvSpPr>
        <p:spPr>
          <a:xfrm>
            <a:off x="132703" y="503194"/>
            <a:ext cx="10812801" cy="830997"/>
          </a:xfrm>
          <a:prstGeom prst="rect">
            <a:avLst/>
          </a:prstGeom>
          <a:noFill/>
        </p:spPr>
        <p:txBody>
          <a:bodyPr wrap="square">
            <a:spAutoFit/>
          </a:bodyPr>
          <a:lstStyle/>
          <a:p>
            <a:pPr marL="342900" indent="-342900">
              <a:buFont typeface="Wingdings" panose="05000000000000000000" pitchFamily="2" charset="2"/>
              <a:buChar char="p"/>
            </a:pPr>
            <a:r>
              <a:rPr lang="zh-CN" altLang="en-US" sz="2400" dirty="0">
                <a:solidFill>
                  <a:srgbClr val="000000"/>
                </a:solidFill>
                <a:latin typeface="华文仿宋"/>
                <a:ea typeface="华文仿宋"/>
                <a:cs typeface="华文仿宋"/>
              </a:rPr>
              <a:t>固定前表面几何：</a:t>
            </a:r>
            <a:r>
              <a:rPr lang="en-US" altLang="zh-CN" sz="2400" dirty="0">
                <a:solidFill>
                  <a:srgbClr val="000000"/>
                </a:solidFill>
                <a:latin typeface="华文仿宋"/>
                <a:ea typeface="华文仿宋"/>
                <a:cs typeface="华文仿宋"/>
              </a:rPr>
              <a:t>5.00 mm</a:t>
            </a:r>
            <a:r>
              <a:rPr lang="zh-CN" altLang="en-US" sz="2400" dirty="0">
                <a:solidFill>
                  <a:srgbClr val="000000"/>
                </a:solidFill>
                <a:latin typeface="华文仿宋"/>
                <a:ea typeface="华文仿宋"/>
                <a:cs typeface="华文仿宋"/>
              </a:rPr>
              <a:t>直径</a:t>
            </a:r>
            <a:r>
              <a:rPr lang="en-US" altLang="zh-CN" sz="2400" dirty="0">
                <a:solidFill>
                  <a:srgbClr val="000000"/>
                </a:solidFill>
                <a:latin typeface="华文仿宋"/>
                <a:ea typeface="华文仿宋"/>
                <a:cs typeface="华文仿宋"/>
              </a:rPr>
              <a:t>EJ-232Q</a:t>
            </a:r>
            <a:r>
              <a:rPr lang="zh-CN" altLang="en-US" sz="2400" dirty="0">
                <a:solidFill>
                  <a:srgbClr val="000000"/>
                </a:solidFill>
                <a:latin typeface="华文仿宋"/>
                <a:ea typeface="华文仿宋"/>
                <a:cs typeface="华文仿宋"/>
              </a:rPr>
              <a:t>圆柱；厚度</a:t>
            </a:r>
            <a:r>
              <a:rPr lang="en-US" altLang="zh-CN" sz="2400" dirty="0">
                <a:solidFill>
                  <a:srgbClr val="000000"/>
                </a:solidFill>
                <a:latin typeface="华文仿宋"/>
                <a:ea typeface="华文仿宋"/>
                <a:cs typeface="华文仿宋"/>
              </a:rPr>
              <a:t>3.00</a:t>
            </a:r>
            <a:r>
              <a:rPr lang="zh-CN" altLang="en-US" sz="2400" dirty="0">
                <a:solidFill>
                  <a:srgbClr val="000000"/>
                </a:solidFill>
                <a:latin typeface="华文仿宋"/>
                <a:ea typeface="华文仿宋"/>
                <a:cs typeface="华文仿宋"/>
              </a:rPr>
              <a:t>、</a:t>
            </a:r>
            <a:r>
              <a:rPr lang="en-US" altLang="zh-CN" sz="2400" dirty="0">
                <a:solidFill>
                  <a:srgbClr val="000000"/>
                </a:solidFill>
                <a:latin typeface="华文仿宋"/>
                <a:ea typeface="华文仿宋"/>
                <a:cs typeface="华文仿宋"/>
              </a:rPr>
              <a:t>15.00</a:t>
            </a:r>
            <a:r>
              <a:rPr lang="zh-CN" altLang="en-US" sz="2400" dirty="0">
                <a:solidFill>
                  <a:srgbClr val="000000"/>
                </a:solidFill>
                <a:latin typeface="华文仿宋"/>
                <a:ea typeface="华文仿宋"/>
                <a:cs typeface="华文仿宋"/>
              </a:rPr>
              <a:t>、</a:t>
            </a:r>
            <a:r>
              <a:rPr lang="en-US" altLang="zh-CN" sz="2400" dirty="0">
                <a:solidFill>
                  <a:srgbClr val="000000"/>
                </a:solidFill>
                <a:latin typeface="华文仿宋"/>
                <a:ea typeface="华文仿宋"/>
                <a:cs typeface="华文仿宋"/>
              </a:rPr>
              <a:t>30.00</a:t>
            </a:r>
            <a:r>
              <a:rPr lang="zh-CN" altLang="en-US" sz="2400" dirty="0">
                <a:solidFill>
                  <a:srgbClr val="000000"/>
                </a:solidFill>
                <a:latin typeface="华文仿宋"/>
                <a:ea typeface="华文仿宋"/>
                <a:cs typeface="华文仿宋"/>
              </a:rPr>
              <a:t>、</a:t>
            </a:r>
            <a:r>
              <a:rPr lang="en-US" altLang="zh-CN" sz="2400" dirty="0">
                <a:solidFill>
                  <a:srgbClr val="000000"/>
                </a:solidFill>
                <a:latin typeface="华文仿宋"/>
                <a:ea typeface="华文仿宋"/>
                <a:cs typeface="华文仿宋"/>
              </a:rPr>
              <a:t>55.00</a:t>
            </a:r>
            <a:r>
              <a:rPr lang="zh-CN" altLang="en-US" sz="2400" dirty="0">
                <a:solidFill>
                  <a:srgbClr val="000000"/>
                </a:solidFill>
                <a:latin typeface="华文仿宋"/>
                <a:ea typeface="华文仿宋"/>
                <a:cs typeface="华文仿宋"/>
              </a:rPr>
              <a:t>和</a:t>
            </a:r>
            <a:r>
              <a:rPr lang="en-US" altLang="zh-CN" sz="2400" dirty="0">
                <a:solidFill>
                  <a:srgbClr val="000000"/>
                </a:solidFill>
                <a:latin typeface="华文仿宋"/>
                <a:ea typeface="华文仿宋"/>
                <a:cs typeface="华文仿宋"/>
              </a:rPr>
              <a:t>80.00 mm</a:t>
            </a:r>
            <a:r>
              <a:rPr lang="zh-CN" altLang="en-US" sz="2400" dirty="0">
                <a:solidFill>
                  <a:srgbClr val="000000"/>
                </a:solidFill>
                <a:latin typeface="华文仿宋"/>
                <a:ea typeface="华文仿宋"/>
                <a:cs typeface="华文仿宋"/>
              </a:rPr>
              <a:t>；每个厚度</a:t>
            </a:r>
            <a:r>
              <a:rPr lang="en-US" altLang="zh-CN" sz="2400" dirty="0">
                <a:solidFill>
                  <a:srgbClr val="000000"/>
                </a:solidFill>
                <a:latin typeface="华文仿宋"/>
                <a:ea typeface="华文仿宋"/>
                <a:cs typeface="华文仿宋"/>
              </a:rPr>
              <a:t>1.00×10^6</a:t>
            </a:r>
            <a:r>
              <a:rPr lang="zh-CN" altLang="en-US" sz="2400" dirty="0">
                <a:solidFill>
                  <a:srgbClr val="000000"/>
                </a:solidFill>
                <a:latin typeface="华文仿宋"/>
                <a:ea typeface="华文仿宋"/>
                <a:cs typeface="华文仿宋"/>
              </a:rPr>
              <a:t>个</a:t>
            </a:r>
            <a:r>
              <a:rPr lang="en-US" altLang="zh-CN" sz="2400" dirty="0">
                <a:solidFill>
                  <a:srgbClr val="000000"/>
                </a:solidFill>
                <a:latin typeface="华文仿宋"/>
                <a:ea typeface="华文仿宋"/>
                <a:cs typeface="华文仿宋"/>
              </a:rPr>
              <a:t>10.00 MeV</a:t>
            </a:r>
            <a:r>
              <a:rPr lang="zh-CN" altLang="en-US" sz="2400" dirty="0">
                <a:solidFill>
                  <a:srgbClr val="000000"/>
                </a:solidFill>
                <a:latin typeface="华文仿宋"/>
                <a:ea typeface="华文仿宋"/>
                <a:cs typeface="华文仿宋"/>
              </a:rPr>
              <a:t>初级光子。</a:t>
            </a:r>
          </a:p>
        </p:txBody>
      </p:sp>
      <p:pic>
        <p:nvPicPr>
          <p:cNvPr id="4" name="图片 3">
            <a:extLst>
              <a:ext uri="{FF2B5EF4-FFF2-40B4-BE49-F238E27FC236}">
                <a16:creationId xmlns:a16="http://schemas.microsoft.com/office/drawing/2014/main" id="{EBB98B7C-372A-B7C7-AF2C-18AAD503A2F5}"/>
              </a:ext>
            </a:extLst>
          </p:cNvPr>
          <p:cNvPicPr>
            <a:picLocks noChangeAspect="1"/>
          </p:cNvPicPr>
          <p:nvPr/>
        </p:nvPicPr>
        <p:blipFill>
          <a:blip r:embed="rId3"/>
          <a:stretch/>
        </p:blipFill>
        <p:spPr>
          <a:xfrm>
            <a:off x="1958067" y="1239105"/>
            <a:ext cx="8704632" cy="4810454"/>
          </a:xfrm>
          <a:prstGeom prst="rect">
            <a:avLst/>
          </a:prstGeom>
        </p:spPr>
      </p:pic>
      <p:sp>
        <p:nvSpPr>
          <p:cNvPr id="8" name="文本框 7">
            <a:extLst>
              <a:ext uri="{FF2B5EF4-FFF2-40B4-BE49-F238E27FC236}">
                <a16:creationId xmlns:a16="http://schemas.microsoft.com/office/drawing/2014/main" id="{976F70DD-87DB-EF6B-F286-88C57F5AEE87}"/>
              </a:ext>
            </a:extLst>
          </p:cNvPr>
          <p:cNvSpPr txBox="1"/>
          <p:nvPr/>
        </p:nvSpPr>
        <p:spPr>
          <a:xfrm>
            <a:off x="1850586" y="6101023"/>
            <a:ext cx="8919593" cy="707886"/>
          </a:xfrm>
          <a:prstGeom prst="rect">
            <a:avLst/>
          </a:prstGeom>
          <a:noFill/>
        </p:spPr>
        <p:txBody>
          <a:bodyPr wrap="square">
            <a:spAutoFit/>
          </a:bodyPr>
          <a:lstStyle/>
          <a:p>
            <a:pPr marL="342900" indent="-342900">
              <a:buFont typeface="Wingdings" panose="05000000000000000000" pitchFamily="2" charset="2"/>
              <a:buChar char="ü"/>
              <a:defRPr sz="1875">
                <a:solidFill>
                  <a:srgbClr val="000000"/>
                </a:solidFill>
              </a:defRPr>
            </a:pPr>
            <a:r>
              <a:rPr lang="zh-CN" altLang="en-US" sz="2000" b="1" dirty="0">
                <a:solidFill>
                  <a:srgbClr val="C00000"/>
                </a:solidFill>
                <a:latin typeface="华文仿宋"/>
                <a:ea typeface="华文仿宋"/>
              </a:rPr>
              <a:t>厚度增加提高相互作用概率和平均沉积能量</a:t>
            </a:r>
            <a:r>
              <a:rPr lang="zh-CN" altLang="en-US" sz="2000" dirty="0">
                <a:solidFill>
                  <a:srgbClr val="000000"/>
                </a:solidFill>
                <a:latin typeface="华文仿宋"/>
                <a:ea typeface="华文仿宋"/>
              </a:rPr>
              <a:t>，但</a:t>
            </a:r>
            <a:r>
              <a:rPr lang="zh-CN" altLang="en-US" sz="2000" b="1" dirty="0">
                <a:solidFill>
                  <a:srgbClr val="C00000"/>
                </a:solidFill>
                <a:latin typeface="华文仿宋"/>
                <a:ea typeface="华文仿宋"/>
              </a:rPr>
              <a:t>降低理想光收集比例；</a:t>
            </a:r>
            <a:endParaRPr lang="en-US" altLang="zh-CN" sz="2000" dirty="0">
              <a:solidFill>
                <a:srgbClr val="C00000"/>
              </a:solidFill>
              <a:latin typeface="华文仿宋"/>
              <a:ea typeface="华文仿宋"/>
            </a:endParaRPr>
          </a:p>
          <a:p>
            <a:pPr marL="342900" indent="-342900">
              <a:buFont typeface="Wingdings" panose="05000000000000000000" pitchFamily="2" charset="2"/>
              <a:buChar char="ü"/>
              <a:defRPr sz="1875">
                <a:solidFill>
                  <a:srgbClr val="000000"/>
                </a:solidFill>
              </a:defRPr>
            </a:pPr>
            <a:r>
              <a:rPr lang="zh-CN" altLang="en-US" sz="2000" dirty="0">
                <a:latin typeface="华文仿宋" panose="02010600040101010101" pitchFamily="2" charset="-122"/>
                <a:ea typeface="华文仿宋" panose="02010600040101010101" pitchFamily="2" charset="-122"/>
                <a:cs typeface="Times New Roman" panose="02020603050405020304" pitchFamily="18" charset="0"/>
              </a:rPr>
              <a:t>闪烁体厚度的设计需要在辐射相互作用效率和光输运效率之间进行权衡。</a:t>
            </a:r>
            <a:endParaRPr lang="en-US" altLang="zh-CN" sz="2000" dirty="0">
              <a:solidFill>
                <a:srgbClr val="C00000"/>
              </a:solidFill>
              <a:latin typeface="华文仿宋"/>
              <a:ea typeface="华文仿宋"/>
            </a:endParaRPr>
          </a:p>
        </p:txBody>
      </p:sp>
    </p:spTree>
    <p:extLst>
      <p:ext uri="{BB962C8B-B14F-4D97-AF65-F5344CB8AC3E}">
        <p14:creationId xmlns:p14="http://schemas.microsoft.com/office/powerpoint/2010/main" val="528701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F39A7-3C6F-6E74-CB22-0D6B98FAE83E}"/>
            </a:ext>
          </a:extLst>
        </p:cNvPr>
        <p:cNvGrpSpPr/>
        <p:nvPr/>
      </p:nvGrpSpPr>
      <p:grpSpPr>
        <a:xfrm>
          <a:off x="0" y="0"/>
          <a:ext cx="0" cy="0"/>
          <a:chOff x="0" y="0"/>
          <a:chExt cx="0" cy="0"/>
        </a:xfrm>
      </p:grpSpPr>
      <p:sp>
        <p:nvSpPr>
          <p:cNvPr id="15" name="矩形 14">
            <a:extLst>
              <a:ext uri="{FF2B5EF4-FFF2-40B4-BE49-F238E27FC236}">
                <a16:creationId xmlns:a16="http://schemas.microsoft.com/office/drawing/2014/main" id="{0DFFF813-4637-3E98-A8DF-BB5811B29D17}"/>
              </a:ext>
            </a:extLst>
          </p:cNvPr>
          <p:cNvSpPr/>
          <p:nvPr/>
        </p:nvSpPr>
        <p:spPr>
          <a:xfrm>
            <a:off x="0" y="-49428"/>
            <a:ext cx="12192000" cy="492443"/>
          </a:xfrm>
          <a:prstGeom prst="rect">
            <a:avLst/>
          </a:prstGeom>
          <a:noFill/>
        </p:spPr>
        <p:txBody>
          <a:bodyPr wrap="square" lIns="91440" tIns="45720" rIns="91440" bIns="45720">
            <a:spAutoFit/>
          </a:bodyPr>
          <a:lstStyle/>
          <a:p>
            <a:pPr marL="324000"/>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五、总结</a:t>
            </a:r>
            <a:endParaRPr lang="zh-CN" altLang="en-US" sz="2600" b="1" cap="none" spc="0"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11E38FD0-6DE5-CFD3-DDE3-4B6E47305EE2}"/>
              </a:ext>
            </a:extLst>
          </p:cNvPr>
          <p:cNvSpPr txBox="1"/>
          <p:nvPr/>
        </p:nvSpPr>
        <p:spPr>
          <a:xfrm>
            <a:off x="742158" y="997541"/>
            <a:ext cx="10850808" cy="4555093"/>
          </a:xfrm>
          <a:prstGeom prst="rect">
            <a:avLst/>
          </a:prstGeom>
          <a:noFill/>
        </p:spPr>
        <p:txBody>
          <a:bodyPr wrap="square">
            <a:spAutoFit/>
          </a:bodyPr>
          <a:lstStyle/>
          <a:p>
            <a:pPr marL="457200" indent="-457200">
              <a:lnSpc>
                <a:spcPct val="150000"/>
              </a:lnSpc>
              <a:buFont typeface="Wingdings" panose="05000000000000000000" pitchFamily="2" charset="2"/>
              <a:buChar char="p"/>
            </a:pP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搭建</a:t>
            </a:r>
            <a:r>
              <a:rPr lang="zh-CN" altLang="zh-CN" sz="2800" dirty="0">
                <a:latin typeface="华文仿宋" panose="02010600040101010101" pitchFamily="2" charset="-122"/>
                <a:ea typeface="华文仿宋" panose="02010600040101010101" pitchFamily="2" charset="-122"/>
                <a:cs typeface="Times New Roman" panose="02020603050405020304" pitchFamily="18" charset="0"/>
              </a:rPr>
              <a:t>了</a:t>
            </a:r>
            <a:r>
              <a:rPr lang="zh-CN"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EJ-232Q–PMT–高速示波器</a:t>
            </a:r>
            <a:r>
              <a:rPr lang="zh-CN" altLang="en-US"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探测系统</a:t>
            </a: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，通过皮秒激光实验得到了</a:t>
            </a:r>
            <a:r>
              <a:rPr lang="en-US" altLang="zh-CN" sz="2800" dirty="0">
                <a:latin typeface="华文仿宋" panose="02010600040101010101" pitchFamily="2" charset="-122"/>
                <a:ea typeface="华文仿宋" panose="02010600040101010101" pitchFamily="2" charset="-122"/>
                <a:cs typeface="Times New Roman" panose="02020603050405020304" pitchFamily="18" charset="0"/>
              </a:rPr>
              <a:t>PMT/</a:t>
            </a: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读出链在特定配置下的</a:t>
            </a:r>
            <a:r>
              <a:rPr lang="zh-CN" altLang="en-US"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纳秒级脉冲波形参数</a:t>
            </a: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a:t>
            </a:r>
            <a:endParaRPr lang="en-US" altLang="zh-CN" sz="2800" dirty="0">
              <a:latin typeface="华文仿宋" panose="02010600040101010101" pitchFamily="2" charset="-122"/>
              <a:ea typeface="华文仿宋" panose="02010600040101010101" pitchFamily="2" charset="-122"/>
              <a:cs typeface="Times New Roman" panose="02020603050405020304" pitchFamily="18" charset="0"/>
            </a:endParaRPr>
          </a:p>
          <a:p>
            <a:pPr marL="457200" indent="-457200">
              <a:lnSpc>
                <a:spcPct val="150000"/>
              </a:lnSpc>
              <a:buFont typeface="Wingdings" panose="05000000000000000000" pitchFamily="2" charset="2"/>
              <a:buChar char="p"/>
            </a:pP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探测系统可实现</a:t>
            </a:r>
            <a:r>
              <a:rPr lang="zh-CN"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重复脉冲连续记录</a:t>
            </a:r>
            <a:r>
              <a:rPr lang="zh-CN" altLang="zh-CN" sz="2800"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a:t>
            </a:r>
            <a:r>
              <a:rPr lang="zh-CN"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相邻脉冲区分</a:t>
            </a:r>
            <a:r>
              <a:rPr lang="zh-CN" altLang="zh-CN" sz="2800" dirty="0">
                <a:latin typeface="华文仿宋" panose="02010600040101010101" pitchFamily="2" charset="-122"/>
                <a:ea typeface="华文仿宋" panose="02010600040101010101" pitchFamily="2" charset="-122"/>
                <a:cs typeface="Times New Roman" panose="02020603050405020304" pitchFamily="18" charset="0"/>
              </a:rPr>
              <a:t>和</a:t>
            </a:r>
            <a:r>
              <a:rPr lang="zh-CN"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单脉冲波形参数提取能力</a:t>
            </a: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a:t>
            </a:r>
          </a:p>
          <a:p>
            <a:pPr marL="457200" indent="-457200">
              <a:lnSpc>
                <a:spcPct val="150000"/>
              </a:lnSpc>
              <a:buFont typeface="Wingdings" panose="05000000000000000000" pitchFamily="2" charset="2"/>
              <a:buChar char="p"/>
            </a:pP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通过</a:t>
            </a:r>
            <a:r>
              <a:rPr lang="zh-CN" altLang="zh-CN" sz="2800" dirty="0">
                <a:latin typeface="华文仿宋" panose="02010600040101010101" pitchFamily="2" charset="-122"/>
                <a:ea typeface="华文仿宋" panose="02010600040101010101" pitchFamily="2" charset="-122"/>
                <a:cs typeface="Times New Roman" panose="02020603050405020304" pitchFamily="18" charset="0"/>
              </a:rPr>
              <a:t>Geant4与</a:t>
            </a:r>
            <a:r>
              <a:rPr lang="en-US" altLang="zh-CN" sz="2800" dirty="0">
                <a:latin typeface="华文仿宋" panose="02010600040101010101" pitchFamily="2" charset="-122"/>
                <a:ea typeface="华文仿宋" panose="02010600040101010101" pitchFamily="2" charset="-122"/>
                <a:cs typeface="Times New Roman" panose="02020603050405020304" pitchFamily="18" charset="0"/>
              </a:rPr>
              <a:t>Beer–Lambert</a:t>
            </a:r>
            <a:r>
              <a:rPr lang="zh-CN" altLang="zh-CN" sz="2800" dirty="0">
                <a:latin typeface="华文仿宋" panose="02010600040101010101" pitchFamily="2" charset="-122"/>
                <a:ea typeface="华文仿宋" panose="02010600040101010101" pitchFamily="2" charset="-122"/>
                <a:cs typeface="Times New Roman" panose="02020603050405020304" pitchFamily="18" charset="0"/>
              </a:rPr>
              <a:t>校验</a:t>
            </a: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，表明</a:t>
            </a:r>
            <a:r>
              <a:rPr lang="zh-CN" altLang="en-US"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增加厚度可以提高</a:t>
            </a:r>
            <a:r>
              <a:rPr lang="en-US"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X</a:t>
            </a:r>
            <a:r>
              <a:rPr lang="zh-CN" altLang="en-US"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射线发生相互作用的概率和能量沉积，但闪烁光的平均传播路径也会增加，到达收集面的比例随之降低</a:t>
            </a: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a:t>
            </a:r>
            <a:endParaRPr lang="en-US" altLang="zh-CN" sz="2800" dirty="0">
              <a:latin typeface="华文仿宋" panose="02010600040101010101" pitchFamily="2" charset="-122"/>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538836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9A811-CD0B-34CF-B753-448D7B3C633C}"/>
            </a:ext>
          </a:extLst>
        </p:cNvPr>
        <p:cNvGrpSpPr/>
        <p:nvPr/>
      </p:nvGrpSpPr>
      <p:grpSpPr>
        <a:xfrm>
          <a:off x="0" y="0"/>
          <a:ext cx="0" cy="0"/>
          <a:chOff x="0" y="0"/>
          <a:chExt cx="0" cy="0"/>
        </a:xfrm>
      </p:grpSpPr>
      <p:sp>
        <p:nvSpPr>
          <p:cNvPr id="3" name="文本框 2">
            <a:extLst>
              <a:ext uri="{FF2B5EF4-FFF2-40B4-BE49-F238E27FC236}">
                <a16:creationId xmlns:a16="http://schemas.microsoft.com/office/drawing/2014/main" id="{9106654F-7124-BE0B-5D43-1BFD4817E584}"/>
              </a:ext>
            </a:extLst>
          </p:cNvPr>
          <p:cNvSpPr txBox="1"/>
          <p:nvPr/>
        </p:nvSpPr>
        <p:spPr>
          <a:xfrm>
            <a:off x="5854698" y="2348134"/>
            <a:ext cx="2109541" cy="430887"/>
          </a:xfrm>
          <a:prstGeom prst="rect">
            <a:avLst/>
          </a:prstGeom>
          <a:noFill/>
        </p:spPr>
        <p:txBody>
          <a:bodyPr wrap="square" lIns="0" tIns="0" rIns="0" bIns="0" rtlCol="0">
            <a:spAutoFit/>
          </a:bodyPr>
          <a:lstStyle/>
          <a:p>
            <a:r>
              <a:rPr lang="zh-CN" altLang="en-US" sz="2800" b="1" dirty="0">
                <a:latin typeface="微软雅黑" panose="020B0503020204020204" pitchFamily="34" charset="-122"/>
                <a:ea typeface="微软雅黑" panose="020B0503020204020204" pitchFamily="34" charset="-122"/>
              </a:rPr>
              <a:t>研究背景</a:t>
            </a:r>
          </a:p>
        </p:txBody>
      </p:sp>
      <p:sp>
        <p:nvSpPr>
          <p:cNvPr id="5" name="文本框 4">
            <a:extLst>
              <a:ext uri="{FF2B5EF4-FFF2-40B4-BE49-F238E27FC236}">
                <a16:creationId xmlns:a16="http://schemas.microsoft.com/office/drawing/2014/main" id="{79649259-598D-74AA-405F-967B1F960542}"/>
              </a:ext>
            </a:extLst>
          </p:cNvPr>
          <p:cNvSpPr txBox="1"/>
          <p:nvPr/>
        </p:nvSpPr>
        <p:spPr>
          <a:xfrm>
            <a:off x="5854698" y="3209343"/>
            <a:ext cx="4696681" cy="430887"/>
          </a:xfrm>
          <a:prstGeom prst="rect">
            <a:avLst/>
          </a:prstGeom>
          <a:noFill/>
        </p:spPr>
        <p:txBody>
          <a:bodyPr wrap="square" lIns="0" tIns="0" rIns="0" bIns="0" rtlCol="0">
            <a:spAutoFit/>
          </a:bodyPr>
          <a:lstStyle/>
          <a:p>
            <a:r>
              <a:rPr lang="zh-CN" altLang="en-US" sz="2800" b="1" dirty="0">
                <a:latin typeface="微软雅黑" panose="020B0503020204020204" pitchFamily="34" charset="-122"/>
                <a:ea typeface="微软雅黑" panose="020B0503020204020204" pitchFamily="34" charset="-122"/>
              </a:rPr>
              <a:t>探测系统组成与实验设计</a:t>
            </a:r>
          </a:p>
        </p:txBody>
      </p:sp>
      <p:sp>
        <p:nvSpPr>
          <p:cNvPr id="6" name="文本框 5">
            <a:extLst>
              <a:ext uri="{FF2B5EF4-FFF2-40B4-BE49-F238E27FC236}">
                <a16:creationId xmlns:a16="http://schemas.microsoft.com/office/drawing/2014/main" id="{90DEF071-8109-DB9D-752B-A690F7927E52}"/>
              </a:ext>
            </a:extLst>
          </p:cNvPr>
          <p:cNvSpPr txBox="1"/>
          <p:nvPr/>
        </p:nvSpPr>
        <p:spPr>
          <a:xfrm>
            <a:off x="5854700" y="4916373"/>
            <a:ext cx="4696681" cy="430887"/>
          </a:xfrm>
          <a:prstGeom prst="rect">
            <a:avLst/>
          </a:prstGeom>
          <a:noFill/>
        </p:spPr>
        <p:txBody>
          <a:bodyPr wrap="square" lIns="0" tIns="0" rIns="0" bIns="0" rtlCol="0">
            <a:spAutoFit/>
          </a:bodyPr>
          <a:lstStyle/>
          <a:p>
            <a:r>
              <a:rPr lang="en-US" altLang="zh-CN" sz="2800" b="1" dirty="0">
                <a:latin typeface="微软雅黑" panose="020B0503020204020204" pitchFamily="34" charset="-122"/>
                <a:ea typeface="微软雅黑" panose="020B0503020204020204" pitchFamily="34" charset="-122"/>
              </a:rPr>
              <a:t>Geant4</a:t>
            </a:r>
            <a:r>
              <a:rPr lang="zh-CN" altLang="en-US" sz="2800" b="1" dirty="0">
                <a:latin typeface="微软雅黑" panose="020B0503020204020204" pitchFamily="34" charset="-122"/>
                <a:ea typeface="微软雅黑" panose="020B0503020204020204" pitchFamily="34" charset="-122"/>
              </a:rPr>
              <a:t>厚度扫描与解析校验</a:t>
            </a:r>
          </a:p>
        </p:txBody>
      </p:sp>
      <p:sp>
        <p:nvSpPr>
          <p:cNvPr id="7" name="文本框 6">
            <a:extLst>
              <a:ext uri="{FF2B5EF4-FFF2-40B4-BE49-F238E27FC236}">
                <a16:creationId xmlns:a16="http://schemas.microsoft.com/office/drawing/2014/main" id="{1B2D0627-ED9E-15D4-3CA1-5D92BBB1CCF4}"/>
              </a:ext>
            </a:extLst>
          </p:cNvPr>
          <p:cNvSpPr txBox="1"/>
          <p:nvPr/>
        </p:nvSpPr>
        <p:spPr>
          <a:xfrm>
            <a:off x="5854698" y="4082023"/>
            <a:ext cx="4351981" cy="430887"/>
          </a:xfrm>
          <a:prstGeom prst="rect">
            <a:avLst/>
          </a:prstGeom>
          <a:noFill/>
        </p:spPr>
        <p:txBody>
          <a:bodyPr wrap="square" lIns="0" tIns="0" rIns="0" bIns="0" rtlCol="0">
            <a:spAutoFit/>
          </a:bodyPr>
          <a:lstStyle/>
          <a:p>
            <a:r>
              <a:rPr lang="zh-CN" altLang="en-US" sz="2800" b="1" dirty="0">
                <a:latin typeface="微软雅黑" panose="020B0503020204020204" pitchFamily="34" charset="-122"/>
                <a:ea typeface="微软雅黑" panose="020B0503020204020204" pitchFamily="34" charset="-122"/>
              </a:rPr>
              <a:t>探测系统响应表征</a:t>
            </a:r>
          </a:p>
        </p:txBody>
      </p:sp>
      <p:sp>
        <p:nvSpPr>
          <p:cNvPr id="8" name="文本框 7">
            <a:extLst>
              <a:ext uri="{FF2B5EF4-FFF2-40B4-BE49-F238E27FC236}">
                <a16:creationId xmlns:a16="http://schemas.microsoft.com/office/drawing/2014/main" id="{ABEA66C3-C09E-FF68-9F8C-ABB8C3AB4F73}"/>
              </a:ext>
            </a:extLst>
          </p:cNvPr>
          <p:cNvSpPr txBox="1"/>
          <p:nvPr/>
        </p:nvSpPr>
        <p:spPr>
          <a:xfrm>
            <a:off x="5854701" y="5789053"/>
            <a:ext cx="2537532" cy="430887"/>
          </a:xfrm>
          <a:prstGeom prst="rect">
            <a:avLst/>
          </a:prstGeom>
          <a:noFill/>
        </p:spPr>
        <p:txBody>
          <a:bodyPr wrap="square" lIns="0" tIns="0" rIns="0" bIns="0" rtlCol="0">
            <a:spAutoFit/>
          </a:bodyPr>
          <a:lstStyle/>
          <a:p>
            <a:r>
              <a:rPr lang="zh-CN" altLang="en-US" sz="2800" b="1" dirty="0">
                <a:latin typeface="微软雅黑" panose="020B0503020204020204" pitchFamily="34" charset="-122"/>
                <a:ea typeface="微软雅黑" panose="020B0503020204020204" pitchFamily="34" charset="-122"/>
              </a:rPr>
              <a:t>总结</a:t>
            </a:r>
          </a:p>
        </p:txBody>
      </p:sp>
    </p:spTree>
    <p:extLst>
      <p:ext uri="{BB962C8B-B14F-4D97-AF65-F5344CB8AC3E}">
        <p14:creationId xmlns:p14="http://schemas.microsoft.com/office/powerpoint/2010/main" val="3481868932"/>
      </p:ext>
    </p:extLst>
  </p:cSld>
  <p:clrMapOvr>
    <a:masterClrMapping/>
  </p:clrMapOvr>
  <mc:AlternateContent xmlns:mc="http://schemas.openxmlformats.org/markup-compatibility/2006" xmlns:p14="http://schemas.microsoft.com/office/powerpoint/2010/main">
    <mc:Choice Requires="p14">
      <p:transition spd="slow" p14:dur="2000" advTm="27483"/>
    </mc:Choice>
    <mc:Fallback xmlns="">
      <p:transition spd="slow" advTm="27483"/>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915A6-ADDD-ADC3-A2FA-4C7EC1EBE644}"/>
            </a:ext>
          </a:extLst>
        </p:cNvPr>
        <p:cNvGrpSpPr/>
        <p:nvPr/>
      </p:nvGrpSpPr>
      <p:grpSpPr>
        <a:xfrm>
          <a:off x="0" y="0"/>
          <a:ext cx="0" cy="0"/>
          <a:chOff x="0" y="0"/>
          <a:chExt cx="0" cy="0"/>
        </a:xfrm>
      </p:grpSpPr>
      <p:sp>
        <p:nvSpPr>
          <p:cNvPr id="5" name="矩形 4">
            <a:extLst>
              <a:ext uri="{FF2B5EF4-FFF2-40B4-BE49-F238E27FC236}">
                <a16:creationId xmlns:a16="http://schemas.microsoft.com/office/drawing/2014/main" id="{A9361E98-CCA2-84BC-C1CF-FA6719DD625A}"/>
              </a:ext>
            </a:extLst>
          </p:cNvPr>
          <p:cNvSpPr/>
          <p:nvPr/>
        </p:nvSpPr>
        <p:spPr>
          <a:xfrm>
            <a:off x="0" y="-49428"/>
            <a:ext cx="12192000" cy="492443"/>
          </a:xfrm>
          <a:prstGeom prst="rect">
            <a:avLst/>
          </a:prstGeom>
          <a:noFill/>
        </p:spPr>
        <p:txBody>
          <a:bodyPr wrap="square" lIns="91440" tIns="45720" rIns="91440" bIns="45720">
            <a:spAutoFit/>
          </a:bodyPr>
          <a:lstStyle/>
          <a:p>
            <a:pPr marL="324000"/>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一、研究背景</a:t>
            </a:r>
            <a:endParaRPr lang="zh-CN" altLang="en-US" sz="2600" b="1" cap="none" spc="0"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CD9B6EFD-7BB4-5880-CD8C-AA9D6DF4FC09}"/>
              </a:ext>
            </a:extLst>
          </p:cNvPr>
          <p:cNvSpPr txBox="1"/>
          <p:nvPr/>
        </p:nvSpPr>
        <p:spPr>
          <a:xfrm>
            <a:off x="26258" y="612844"/>
            <a:ext cx="6210813" cy="4278094"/>
          </a:xfrm>
          <a:prstGeom prst="rect">
            <a:avLst/>
          </a:prstGeom>
          <a:noFill/>
        </p:spPr>
        <p:txBody>
          <a:bodyPr wrap="square" rtlCol="0">
            <a:spAutoFit/>
          </a:bodyPr>
          <a:lstStyle/>
          <a:p>
            <a:pPr marL="342900" indent="-342900">
              <a:buFont typeface="Wingdings" panose="05000000000000000000" pitchFamily="2" charset="2"/>
              <a:buChar char="p"/>
            </a:pPr>
            <a:r>
              <a:rPr lang="zh-CN" altLang="zh-CN" sz="2400" b="1" dirty="0">
                <a:latin typeface="华文仿宋" panose="02010600040101010101" pitchFamily="2" charset="-122"/>
                <a:ea typeface="华文仿宋" panose="02010600040101010101" pitchFamily="2" charset="-122"/>
              </a:rPr>
              <a:t>应用需求</a:t>
            </a:r>
            <a:r>
              <a:rPr lang="en-US" altLang="zh-CN" sz="2400" b="1" baseline="30000" dirty="0">
                <a:latin typeface="华文仿宋" panose="02010600040101010101" pitchFamily="2" charset="-122"/>
                <a:ea typeface="华文仿宋" panose="02010600040101010101" pitchFamily="2" charset="-122"/>
              </a:rPr>
              <a:t>[1,2]</a:t>
            </a:r>
            <a:br>
              <a:rPr lang="zh-CN" altLang="zh-CN" sz="2400" baseline="30000" dirty="0">
                <a:latin typeface="华文仿宋" panose="02010600040101010101" pitchFamily="2" charset="-122"/>
                <a:ea typeface="华文仿宋" panose="02010600040101010101" pitchFamily="2" charset="-122"/>
              </a:rPr>
            </a:br>
            <a:r>
              <a:rPr lang="zh-CN" altLang="zh-CN" sz="2000" dirty="0">
                <a:latin typeface="华文仿宋" panose="02010600040101010101" pitchFamily="2" charset="-122"/>
                <a:ea typeface="华文仿宋" panose="02010600040101010101" pitchFamily="2" charset="-122"/>
              </a:rPr>
              <a:t>强脉冲X射线辐射场</a:t>
            </a:r>
            <a:r>
              <a:rPr lang="zh-CN" altLang="en-US" sz="2000" dirty="0">
                <a:latin typeface="华文仿宋" panose="02010600040101010101" pitchFamily="2" charset="-122"/>
                <a:ea typeface="华文仿宋" panose="02010600040101010101" pitchFamily="2" charset="-122"/>
              </a:rPr>
              <a:t>常见</a:t>
            </a:r>
            <a:r>
              <a:rPr lang="zh-CN" altLang="zh-CN" sz="2000" dirty="0">
                <a:latin typeface="华文仿宋" panose="02010600040101010101" pitchFamily="2" charset="-122"/>
                <a:ea typeface="华文仿宋" panose="02010600040101010101" pitchFamily="2" charset="-122"/>
              </a:rPr>
              <a:t>于高能加速器装置、高能量密度物理实验及FLASH放疗系统</a:t>
            </a:r>
            <a:r>
              <a:rPr lang="zh-CN" altLang="en-US" sz="2000" dirty="0">
                <a:latin typeface="华文仿宋" panose="02010600040101010101" pitchFamily="2" charset="-122"/>
                <a:ea typeface="华文仿宋" panose="02010600040101010101" pitchFamily="2" charset="-122"/>
              </a:rPr>
              <a:t>之</a:t>
            </a:r>
            <a:r>
              <a:rPr lang="zh-CN" altLang="zh-CN" sz="2000" dirty="0">
                <a:latin typeface="华文仿宋" panose="02010600040101010101" pitchFamily="2" charset="-122"/>
                <a:ea typeface="华文仿宋" panose="02010600040101010101" pitchFamily="2" charset="-122"/>
              </a:rPr>
              <a:t>中，</a:t>
            </a:r>
            <a:r>
              <a:rPr lang="zh-CN" altLang="en-US" sz="2000" dirty="0">
                <a:latin typeface="华文仿宋" panose="02010600040101010101" pitchFamily="2" charset="-122"/>
                <a:ea typeface="华文仿宋" panose="02010600040101010101" pitchFamily="2" charset="-122"/>
              </a:rPr>
              <a:t>该类辐射具有</a:t>
            </a:r>
            <a:r>
              <a:rPr lang="zh-CN" altLang="zh-CN" sz="2000" b="1" dirty="0">
                <a:solidFill>
                  <a:srgbClr val="C00000"/>
                </a:solidFill>
                <a:latin typeface="华文仿宋" panose="02010600040101010101" pitchFamily="2" charset="-122"/>
                <a:ea typeface="华文仿宋" panose="02010600040101010101" pitchFamily="2" charset="-122"/>
              </a:rPr>
              <a:t>高瞬时光子通量</a:t>
            </a:r>
            <a:r>
              <a:rPr lang="zh-CN" altLang="en-US" sz="2000" b="1" dirty="0">
                <a:solidFill>
                  <a:srgbClr val="C00000"/>
                </a:solidFill>
                <a:latin typeface="华文仿宋" panose="02010600040101010101" pitchFamily="2" charset="-122"/>
                <a:ea typeface="华文仿宋" panose="02010600040101010101" pitchFamily="2" charset="-122"/>
              </a:rPr>
              <a:t>、时间演化快</a:t>
            </a:r>
            <a:r>
              <a:rPr lang="zh-CN" altLang="en-US" sz="2000" dirty="0">
                <a:latin typeface="华文仿宋" panose="02010600040101010101" pitchFamily="2" charset="-122"/>
                <a:ea typeface="华文仿宋" panose="02010600040101010101" pitchFamily="2" charset="-122"/>
              </a:rPr>
              <a:t>等特点。</a:t>
            </a:r>
            <a:r>
              <a:rPr lang="zh-CN" altLang="en-US" sz="2000" b="1" dirty="0">
                <a:solidFill>
                  <a:srgbClr val="C00000"/>
                </a:solidFill>
                <a:latin typeface="华文仿宋" panose="02010600040101010101" pitchFamily="2" charset="-122"/>
                <a:ea typeface="华文仿宋" panose="02010600040101010101" pitchFamily="2" charset="-122"/>
              </a:rPr>
              <a:t>对</a:t>
            </a:r>
            <a:r>
              <a:rPr lang="zh-CN" altLang="zh-CN" sz="2000" b="1" dirty="0">
                <a:solidFill>
                  <a:srgbClr val="C00000"/>
                </a:solidFill>
                <a:latin typeface="华文仿宋" panose="02010600040101010101" pitchFamily="2" charset="-122"/>
                <a:ea typeface="华文仿宋" panose="02010600040101010101" pitchFamily="2" charset="-122"/>
              </a:rPr>
              <a:t>其时间</a:t>
            </a:r>
            <a:r>
              <a:rPr lang="zh-CN" altLang="en-US" sz="2000" b="1" dirty="0">
                <a:solidFill>
                  <a:srgbClr val="C00000"/>
                </a:solidFill>
                <a:latin typeface="华文仿宋" panose="02010600040101010101" pitchFamily="2" charset="-122"/>
                <a:ea typeface="华文仿宋" panose="02010600040101010101" pitchFamily="2" charset="-122"/>
              </a:rPr>
              <a:t>参数开展</a:t>
            </a:r>
            <a:r>
              <a:rPr lang="zh-CN" altLang="zh-CN" sz="2000" b="1" dirty="0">
                <a:solidFill>
                  <a:srgbClr val="C00000"/>
                </a:solidFill>
                <a:latin typeface="华文仿宋" panose="02010600040101010101" pitchFamily="2" charset="-122"/>
                <a:ea typeface="华文仿宋" panose="02010600040101010101" pitchFamily="2" charset="-122"/>
              </a:rPr>
              <a:t>测量</a:t>
            </a:r>
            <a:r>
              <a:rPr lang="en-US" altLang="zh-CN" sz="2000" b="1" dirty="0">
                <a:solidFill>
                  <a:srgbClr val="C00000"/>
                </a:solidFill>
                <a:latin typeface="华文仿宋" panose="02010600040101010101" pitchFamily="2" charset="-122"/>
                <a:ea typeface="华文仿宋" panose="02010600040101010101" pitchFamily="2" charset="-122"/>
              </a:rPr>
              <a:t>,</a:t>
            </a:r>
            <a:r>
              <a:rPr lang="zh-CN" altLang="en-US" sz="2000" b="1" dirty="0">
                <a:solidFill>
                  <a:srgbClr val="C00000"/>
                </a:solidFill>
                <a:latin typeface="华文仿宋" panose="02010600040101010101" pitchFamily="2" charset="-122"/>
                <a:ea typeface="华文仿宋" panose="02010600040101010101" pitchFamily="2" charset="-122"/>
              </a:rPr>
              <a:t>可为</a:t>
            </a:r>
            <a:r>
              <a:rPr lang="zh-CN" altLang="zh-CN" sz="2000" b="1" dirty="0">
                <a:solidFill>
                  <a:srgbClr val="C00000"/>
                </a:solidFill>
                <a:latin typeface="华文仿宋" panose="02010600040101010101" pitchFamily="2" charset="-122"/>
                <a:ea typeface="华文仿宋" panose="02010600040101010101" pitchFamily="2" charset="-122"/>
              </a:rPr>
              <a:t>辐射产生</a:t>
            </a:r>
            <a:r>
              <a:rPr lang="zh-CN" altLang="en-US" sz="2000" b="1" dirty="0">
                <a:solidFill>
                  <a:srgbClr val="C00000"/>
                </a:solidFill>
                <a:latin typeface="华文仿宋" panose="02010600040101010101" pitchFamily="2" charset="-122"/>
                <a:ea typeface="华文仿宋" panose="02010600040101010101" pitchFamily="2" charset="-122"/>
              </a:rPr>
              <a:t>的</a:t>
            </a:r>
            <a:r>
              <a:rPr lang="zh-CN" altLang="zh-CN" sz="2000" b="1" dirty="0">
                <a:solidFill>
                  <a:srgbClr val="C00000"/>
                </a:solidFill>
                <a:latin typeface="华文仿宋" panose="02010600040101010101" pitchFamily="2" charset="-122"/>
                <a:ea typeface="华文仿宋" panose="02010600040101010101" pitchFamily="2" charset="-122"/>
              </a:rPr>
              <a:t>机制、束流诊断及辐照装置优化</a:t>
            </a:r>
            <a:r>
              <a:rPr lang="zh-CN" altLang="en-US" sz="2000" b="1" dirty="0">
                <a:solidFill>
                  <a:srgbClr val="C00000"/>
                </a:solidFill>
                <a:latin typeface="华文仿宋" panose="02010600040101010101" pitchFamily="2" charset="-122"/>
                <a:ea typeface="华文仿宋" panose="02010600040101010101" pitchFamily="2" charset="-122"/>
              </a:rPr>
              <a:t>提供关键支撑</a:t>
            </a:r>
            <a:r>
              <a:rPr lang="zh-CN" altLang="en-US" sz="2000" dirty="0">
                <a:latin typeface="华文仿宋" panose="02010600040101010101" pitchFamily="2" charset="-122"/>
                <a:ea typeface="华文仿宋" panose="02010600040101010101" pitchFamily="2" charset="-122"/>
              </a:rPr>
              <a:t>，也</a:t>
            </a:r>
            <a:r>
              <a:rPr lang="zh-CN" altLang="zh-CN" sz="2000" dirty="0">
                <a:latin typeface="华文仿宋" panose="02010600040101010101" pitchFamily="2" charset="-122"/>
                <a:ea typeface="华文仿宋" panose="02010600040101010101" pitchFamily="2" charset="-122"/>
              </a:rPr>
              <a:t>对探测器的时间响应性能、动态范围及抗饱和能力提出了较高要求。</a:t>
            </a:r>
            <a:endParaRPr lang="en-US" altLang="zh-CN" sz="2000" dirty="0">
              <a:latin typeface="华文仿宋" panose="02010600040101010101" pitchFamily="2" charset="-122"/>
              <a:ea typeface="华文仿宋" panose="02010600040101010101" pitchFamily="2" charset="-122"/>
            </a:endParaRPr>
          </a:p>
          <a:p>
            <a:endParaRPr lang="zh-CN" altLang="zh-CN" sz="2400" dirty="0">
              <a:latin typeface="华文仿宋" panose="02010600040101010101" pitchFamily="2" charset="-122"/>
              <a:ea typeface="华文仿宋" panose="02010600040101010101" pitchFamily="2" charset="-122"/>
            </a:endParaRPr>
          </a:p>
          <a:p>
            <a:pPr marL="342900" indent="-342900">
              <a:buFont typeface="Wingdings" panose="05000000000000000000" pitchFamily="2" charset="2"/>
              <a:buChar char="p"/>
            </a:pPr>
            <a:r>
              <a:rPr lang="zh-CN" altLang="zh-CN" sz="2400" b="1" dirty="0">
                <a:latin typeface="华文仿宋" panose="02010600040101010101" pitchFamily="2" charset="-122"/>
                <a:ea typeface="华文仿宋" panose="02010600040101010101" pitchFamily="2" charset="-122"/>
              </a:rPr>
              <a:t>测量需求</a:t>
            </a:r>
            <a:r>
              <a:rPr lang="en-US" altLang="zh-CN" sz="2400" b="1" baseline="30000" dirty="0">
                <a:latin typeface="华文仿宋" panose="02010600040101010101" pitchFamily="2" charset="-122"/>
                <a:ea typeface="华文仿宋" panose="02010600040101010101" pitchFamily="2" charset="-122"/>
              </a:rPr>
              <a:t>[1,2]</a:t>
            </a:r>
            <a:br>
              <a:rPr lang="zh-CN" altLang="zh-CN" sz="2400" dirty="0">
                <a:latin typeface="华文仿宋" panose="02010600040101010101" pitchFamily="2" charset="-122"/>
                <a:ea typeface="华文仿宋" panose="02010600040101010101" pitchFamily="2" charset="-122"/>
              </a:rPr>
            </a:br>
            <a:r>
              <a:rPr lang="zh-CN" altLang="zh-CN" sz="2000" dirty="0">
                <a:latin typeface="华文仿宋" panose="02010600040101010101" pitchFamily="2" charset="-122"/>
                <a:ea typeface="华文仿宋" panose="02010600040101010101" pitchFamily="2" charset="-122"/>
              </a:rPr>
              <a:t>对于强瞬态辐射场，</a:t>
            </a:r>
            <a:r>
              <a:rPr lang="zh-CN" altLang="en-US" sz="2000" dirty="0">
                <a:latin typeface="华文仿宋" panose="02010600040101010101" pitchFamily="2" charset="-122"/>
                <a:ea typeface="华文仿宋" panose="02010600040101010101" pitchFamily="2" charset="-122"/>
              </a:rPr>
              <a:t>只</a:t>
            </a:r>
            <a:r>
              <a:rPr lang="zh-CN" altLang="zh-CN" sz="2000" dirty="0">
                <a:latin typeface="华文仿宋" panose="02010600040101010101" pitchFamily="2" charset="-122"/>
                <a:ea typeface="华文仿宋" panose="02010600040101010101" pitchFamily="2" charset="-122"/>
              </a:rPr>
              <a:t>获得</a:t>
            </a:r>
            <a:r>
              <a:rPr lang="zh-CN" altLang="en-US" sz="2000" dirty="0">
                <a:latin typeface="华文仿宋" panose="02010600040101010101" pitchFamily="2" charset="-122"/>
                <a:ea typeface="华文仿宋" panose="02010600040101010101" pitchFamily="2" charset="-122"/>
              </a:rPr>
              <a:t>其</a:t>
            </a:r>
            <a:r>
              <a:rPr lang="zh-CN" altLang="zh-CN" sz="2000" dirty="0">
                <a:latin typeface="华文仿宋" panose="02010600040101010101" pitchFamily="2" charset="-122"/>
                <a:ea typeface="华文仿宋" panose="02010600040101010101" pitchFamily="2" charset="-122"/>
              </a:rPr>
              <a:t>积分剂量或平均通量不足以完整描述其物理特征。</a:t>
            </a:r>
            <a:r>
              <a:rPr lang="zh-CN" altLang="zh-CN" sz="2000" b="1" dirty="0">
                <a:solidFill>
                  <a:srgbClr val="C00000"/>
                </a:solidFill>
                <a:latin typeface="华文仿宋" panose="02010600040101010101" pitchFamily="2" charset="-122"/>
                <a:ea typeface="华文仿宋" panose="02010600040101010101" pitchFamily="2" charset="-122"/>
              </a:rPr>
              <a:t>脉冲上升</a:t>
            </a:r>
            <a:r>
              <a:rPr lang="zh-CN" altLang="en-US" sz="2000" b="1" dirty="0">
                <a:solidFill>
                  <a:srgbClr val="C00000"/>
                </a:solidFill>
                <a:latin typeface="华文仿宋" panose="02010600040101010101" pitchFamily="2" charset="-122"/>
                <a:ea typeface="华文仿宋" panose="02010600040101010101" pitchFamily="2" charset="-122"/>
              </a:rPr>
              <a:t>沿、恢复时间等时间</a:t>
            </a:r>
            <a:r>
              <a:rPr lang="zh-CN" altLang="zh-CN" sz="2000" b="1" dirty="0">
                <a:solidFill>
                  <a:srgbClr val="C00000"/>
                </a:solidFill>
                <a:latin typeface="华文仿宋" panose="02010600040101010101" pitchFamily="2" charset="-122"/>
                <a:ea typeface="华文仿宋" panose="02010600040101010101" pitchFamily="2" charset="-122"/>
              </a:rPr>
              <a:t>参数</a:t>
            </a:r>
            <a:r>
              <a:rPr lang="zh-CN" altLang="zh-CN" sz="2000" dirty="0">
                <a:latin typeface="华文仿宋" panose="02010600040101010101" pitchFamily="2" charset="-122"/>
                <a:ea typeface="华文仿宋" panose="02010600040101010101" pitchFamily="2" charset="-122"/>
              </a:rPr>
              <a:t>，</a:t>
            </a:r>
            <a:r>
              <a:rPr lang="zh-CN" altLang="en-US" sz="2000" dirty="0">
                <a:latin typeface="华文仿宋" panose="02010600040101010101" pitchFamily="2" charset="-122"/>
                <a:ea typeface="华文仿宋" panose="02010600040101010101" pitchFamily="2" charset="-122"/>
              </a:rPr>
              <a:t>是开展</a:t>
            </a:r>
            <a:r>
              <a:rPr lang="zh-CN" altLang="zh-CN" sz="2000" b="1" dirty="0">
                <a:solidFill>
                  <a:srgbClr val="C00000"/>
                </a:solidFill>
                <a:latin typeface="华文仿宋" panose="02010600040101010101" pitchFamily="2" charset="-122"/>
                <a:ea typeface="华文仿宋" panose="02010600040101010101" pitchFamily="2" charset="-122"/>
              </a:rPr>
              <a:t>辐射源性能评估、实验同步及剂量沉积过程</a:t>
            </a:r>
            <a:r>
              <a:rPr lang="zh-CN" altLang="en-US" sz="2000" b="1" dirty="0">
                <a:solidFill>
                  <a:srgbClr val="C00000"/>
                </a:solidFill>
                <a:latin typeface="华文仿宋" panose="02010600040101010101" pitchFamily="2" charset="-122"/>
                <a:ea typeface="华文仿宋" panose="02010600040101010101" pitchFamily="2" charset="-122"/>
              </a:rPr>
              <a:t>的关键依据</a:t>
            </a:r>
            <a:r>
              <a:rPr lang="zh-CN" altLang="zh-CN" sz="2000" dirty="0">
                <a:latin typeface="华文仿宋" panose="02010600040101010101" pitchFamily="2" charset="-122"/>
                <a:ea typeface="华文仿宋" panose="02010600040101010101" pitchFamily="2" charset="-122"/>
              </a:rPr>
              <a:t>。</a:t>
            </a:r>
            <a:endParaRPr lang="en-US" altLang="zh-CN" sz="2000" dirty="0">
              <a:latin typeface="华文仿宋" panose="02010600040101010101" pitchFamily="2" charset="-122"/>
              <a:ea typeface="华文仿宋" panose="02010600040101010101" pitchFamily="2" charset="-122"/>
              <a:cs typeface="Times New Roman" panose="02020603050405020304" pitchFamily="18" charset="0"/>
            </a:endParaRPr>
          </a:p>
        </p:txBody>
      </p:sp>
      <p:sp>
        <p:nvSpPr>
          <p:cNvPr id="3" name="文本框 2">
            <a:extLst>
              <a:ext uri="{FF2B5EF4-FFF2-40B4-BE49-F238E27FC236}">
                <a16:creationId xmlns:a16="http://schemas.microsoft.com/office/drawing/2014/main" id="{BFB00710-1C56-A087-13BF-2778C87D9003}"/>
              </a:ext>
            </a:extLst>
          </p:cNvPr>
          <p:cNvSpPr txBox="1"/>
          <p:nvPr/>
        </p:nvSpPr>
        <p:spPr>
          <a:xfrm>
            <a:off x="6096000" y="487025"/>
            <a:ext cx="5582165" cy="707886"/>
          </a:xfrm>
          <a:prstGeom prst="rect">
            <a:avLst/>
          </a:prstGeom>
          <a:noFill/>
        </p:spPr>
        <p:txBody>
          <a:bodyPr wrap="square">
            <a:spAutoFit/>
          </a:bodyPr>
          <a:lstStyle/>
          <a:p>
            <a:pPr marL="342900" indent="-342900">
              <a:buFont typeface="Wingdings" panose="05000000000000000000" pitchFamily="2" charset="2"/>
              <a:buChar char="p"/>
            </a:pPr>
            <a:r>
              <a:rPr lang="zh-CN" altLang="zh-CN" sz="2400" b="1" dirty="0">
                <a:latin typeface="华文仿宋" panose="02010600040101010101" pitchFamily="2" charset="-122"/>
                <a:ea typeface="华文仿宋" panose="02010600040101010101" pitchFamily="2" charset="-122"/>
              </a:rPr>
              <a:t>现有</a:t>
            </a:r>
            <a:r>
              <a:rPr lang="zh-CN" altLang="en-US" sz="2400" b="1" dirty="0">
                <a:latin typeface="华文仿宋" panose="02010600040101010101" pitchFamily="2" charset="-122"/>
                <a:ea typeface="华文仿宋" panose="02010600040101010101" pitchFamily="2" charset="-122"/>
              </a:rPr>
              <a:t>测量</a:t>
            </a:r>
            <a:r>
              <a:rPr lang="zh-CN" altLang="zh-CN" sz="2400" b="1" dirty="0">
                <a:latin typeface="华文仿宋" panose="02010600040101010101" pitchFamily="2" charset="-122"/>
                <a:ea typeface="华文仿宋" panose="02010600040101010101" pitchFamily="2" charset="-122"/>
              </a:rPr>
              <a:t>方法</a:t>
            </a:r>
            <a:r>
              <a:rPr lang="zh-CN" altLang="en-US" sz="2400" b="1" dirty="0">
                <a:latin typeface="华文仿宋" panose="02010600040101010101" pitchFamily="2" charset="-122"/>
                <a:ea typeface="华文仿宋" panose="02010600040101010101" pitchFamily="2" charset="-122"/>
              </a:rPr>
              <a:t>及其</a:t>
            </a:r>
            <a:r>
              <a:rPr lang="zh-CN" altLang="zh-CN" sz="2400" b="1" dirty="0">
                <a:latin typeface="华文仿宋" panose="02010600040101010101" pitchFamily="2" charset="-122"/>
                <a:ea typeface="华文仿宋" panose="02010600040101010101" pitchFamily="2" charset="-122"/>
              </a:rPr>
              <a:t>局限</a:t>
            </a:r>
            <a:r>
              <a:rPr lang="en-US" altLang="zh-CN" sz="2400" b="1" baseline="30000" dirty="0">
                <a:latin typeface="华文仿宋" panose="02010600040101010101" pitchFamily="2" charset="-122"/>
                <a:ea typeface="华文仿宋" panose="02010600040101010101" pitchFamily="2" charset="-122"/>
              </a:rPr>
              <a:t>[3-5]</a:t>
            </a:r>
            <a:br>
              <a:rPr lang="zh-CN" altLang="zh-CN" sz="2400" baseline="30000" dirty="0">
                <a:latin typeface="华文仿宋" panose="02010600040101010101" pitchFamily="2" charset="-122"/>
                <a:ea typeface="华文仿宋" panose="02010600040101010101" pitchFamily="2" charset="-122"/>
              </a:rPr>
            </a:br>
            <a:endParaRPr lang="en-US" altLang="zh-CN" sz="2400" baseline="30000" dirty="0">
              <a:latin typeface="华文仿宋" panose="02010600040101010101" pitchFamily="2" charset="-122"/>
              <a:ea typeface="华文仿宋" panose="02010600040101010101" pitchFamily="2" charset="-122"/>
            </a:endParaRPr>
          </a:p>
        </p:txBody>
      </p:sp>
      <p:graphicFrame>
        <p:nvGraphicFramePr>
          <p:cNvPr id="7" name="表格 6">
            <a:extLst>
              <a:ext uri="{FF2B5EF4-FFF2-40B4-BE49-F238E27FC236}">
                <a16:creationId xmlns:a16="http://schemas.microsoft.com/office/drawing/2014/main" id="{FB7796A7-BF54-ECAF-43EF-75502CDF7669}"/>
              </a:ext>
            </a:extLst>
          </p:cNvPr>
          <p:cNvGraphicFramePr>
            <a:graphicFrameLocks noGrp="1"/>
          </p:cNvGraphicFramePr>
          <p:nvPr>
            <p:extLst>
              <p:ext uri="{D42A27DB-BD31-4B8C-83A1-F6EECF244321}">
                <p14:modId xmlns:p14="http://schemas.microsoft.com/office/powerpoint/2010/main" val="1977455031"/>
              </p:ext>
            </p:extLst>
          </p:nvPr>
        </p:nvGraphicFramePr>
        <p:xfrm>
          <a:off x="6553200" y="1000900"/>
          <a:ext cx="5525069" cy="2927329"/>
        </p:xfrm>
        <a:graphic>
          <a:graphicData uri="http://schemas.openxmlformats.org/drawingml/2006/table">
            <a:tbl>
              <a:tblPr firstRow="1" bandRow="1">
                <a:tableStyleId>{5940675A-B579-460E-94D1-54222C63F5DA}</a:tableStyleId>
              </a:tblPr>
              <a:tblGrid>
                <a:gridCol w="1580866">
                  <a:extLst>
                    <a:ext uri="{9D8B030D-6E8A-4147-A177-3AD203B41FA5}">
                      <a16:colId xmlns:a16="http://schemas.microsoft.com/office/drawing/2014/main" val="3111602848"/>
                    </a:ext>
                  </a:extLst>
                </a:gridCol>
                <a:gridCol w="1555844">
                  <a:extLst>
                    <a:ext uri="{9D8B030D-6E8A-4147-A177-3AD203B41FA5}">
                      <a16:colId xmlns:a16="http://schemas.microsoft.com/office/drawing/2014/main" val="218935399"/>
                    </a:ext>
                  </a:extLst>
                </a:gridCol>
                <a:gridCol w="2388359">
                  <a:extLst>
                    <a:ext uri="{9D8B030D-6E8A-4147-A177-3AD203B41FA5}">
                      <a16:colId xmlns:a16="http://schemas.microsoft.com/office/drawing/2014/main" val="1954268104"/>
                    </a:ext>
                  </a:extLst>
                </a:gridCol>
              </a:tblGrid>
              <a:tr h="212479">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方法</a:t>
                      </a:r>
                    </a:p>
                  </a:txBody>
                  <a:tcPr anchor="ctr"/>
                </a:tc>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优点</a:t>
                      </a:r>
                    </a:p>
                  </a:txBody>
                  <a:tcPr anchor="ctr"/>
                </a:tc>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局限</a:t>
                      </a:r>
                    </a:p>
                  </a:txBody>
                  <a:tcPr anchor="ctr"/>
                </a:tc>
                <a:extLst>
                  <a:ext uri="{0D108BD9-81ED-4DB2-BD59-A6C34878D82A}">
                    <a16:rowId xmlns:a16="http://schemas.microsoft.com/office/drawing/2014/main" val="3902404696"/>
                  </a:ext>
                </a:extLst>
              </a:tr>
              <a:tr h="367009">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条纹相机</a:t>
                      </a:r>
                    </a:p>
                  </a:txBody>
                  <a:tcPr anchor="ctr"/>
                </a:tc>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时间分辨率高</a:t>
                      </a:r>
                    </a:p>
                  </a:txBody>
                  <a:tcPr anchor="ctr"/>
                </a:tc>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系统复杂，现场适应性有限</a:t>
                      </a:r>
                    </a:p>
                  </a:txBody>
                  <a:tcPr anchor="ctr"/>
                </a:tc>
                <a:extLst>
                  <a:ext uri="{0D108BD9-81ED-4DB2-BD59-A6C34878D82A}">
                    <a16:rowId xmlns:a16="http://schemas.microsoft.com/office/drawing/2014/main" val="2979839490"/>
                  </a:ext>
                </a:extLst>
              </a:tr>
              <a:tr h="367009">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气体电离室</a:t>
                      </a:r>
                    </a:p>
                  </a:txBody>
                  <a:tcPr anchor="ctr"/>
                </a:tc>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结构成熟</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响应较慢</a:t>
                      </a:r>
                      <a:endParaRPr lang="zh-CN"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nchor="ctr"/>
                </a:tc>
                <a:extLst>
                  <a:ext uri="{0D108BD9-81ED-4DB2-BD59-A6C34878D82A}">
                    <a16:rowId xmlns:a16="http://schemas.microsoft.com/office/drawing/2014/main" val="1923804231"/>
                  </a:ext>
                </a:extLst>
              </a:tr>
              <a:tr h="367009">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半导体探测器</a:t>
                      </a:r>
                    </a:p>
                  </a:txBody>
                  <a:tcPr anchor="ctr"/>
                </a:tc>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本征响应快</a:t>
                      </a:r>
                    </a:p>
                  </a:txBody>
                  <a:tcPr anchor="ctr"/>
                </a:tc>
                <a:tc>
                  <a:txBody>
                    <a:bodyPr/>
                    <a:lstStyle/>
                    <a:p>
                      <a:pPr algn="ctr">
                        <a:lnSpc>
                          <a:spcPct val="100000"/>
                        </a:lnSpc>
                      </a:pPr>
                      <a:r>
                        <a:rPr lang="zh-CN"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在高瞬时</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强度</a:t>
                      </a:r>
                      <a:r>
                        <a:rPr lang="zh-CN"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下</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a:t>
                      </a:r>
                      <a:r>
                        <a:rPr lang="zh-CN"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可能出现电荷收集和</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读出</a:t>
                      </a:r>
                      <a:r>
                        <a:rPr lang="zh-CN"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电子学饱和</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nchor="ctr"/>
                </a:tc>
                <a:extLst>
                  <a:ext uri="{0D108BD9-81ED-4DB2-BD59-A6C34878D82A}">
                    <a16:rowId xmlns:a16="http://schemas.microsoft.com/office/drawing/2014/main" val="2424082729"/>
                  </a:ext>
                </a:extLst>
              </a:tr>
              <a:tr h="367009">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闪烁体</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光电探测系统</a:t>
                      </a:r>
                    </a:p>
                  </a:txBody>
                  <a:tcPr anchor="ctr"/>
                </a:tc>
                <a:tc>
                  <a:txBody>
                    <a:bodyPr/>
                    <a:lstStyle/>
                    <a:p>
                      <a:pPr algn="ctr">
                        <a:lnSpc>
                          <a:spcPct val="100000"/>
                        </a:lnSpc>
                      </a:pPr>
                      <a:r>
                        <a:rPr lang="zh-CN"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结构灵活、灵敏度较高</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nchor="ctr"/>
                </a:tc>
                <a:tc>
                  <a:txBody>
                    <a:bodyPr/>
                    <a:lstStyle/>
                    <a:p>
                      <a:pPr algn="ctr">
                        <a:lnSpc>
                          <a:spcPct val="100000"/>
                        </a:lnSpc>
                      </a:pP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测量信号为系统卷积响应</a:t>
                      </a:r>
                    </a:p>
                  </a:txBody>
                  <a:tcPr anchor="ctr"/>
                </a:tc>
                <a:extLst>
                  <a:ext uri="{0D108BD9-81ED-4DB2-BD59-A6C34878D82A}">
                    <a16:rowId xmlns:a16="http://schemas.microsoft.com/office/drawing/2014/main" val="743408375"/>
                  </a:ext>
                </a:extLst>
              </a:tr>
            </a:tbl>
          </a:graphicData>
        </a:graphic>
      </p:graphicFrame>
      <p:sp>
        <p:nvSpPr>
          <p:cNvPr id="9" name="文本框 8">
            <a:extLst>
              <a:ext uri="{FF2B5EF4-FFF2-40B4-BE49-F238E27FC236}">
                <a16:creationId xmlns:a16="http://schemas.microsoft.com/office/drawing/2014/main" id="{68AD4275-967F-0637-2A5B-232546E9D897}"/>
              </a:ext>
            </a:extLst>
          </p:cNvPr>
          <p:cNvSpPr txBox="1"/>
          <p:nvPr/>
        </p:nvSpPr>
        <p:spPr>
          <a:xfrm>
            <a:off x="6186618" y="4255940"/>
            <a:ext cx="5865341" cy="2000548"/>
          </a:xfrm>
          <a:prstGeom prst="rect">
            <a:avLst/>
          </a:prstGeom>
          <a:noFill/>
        </p:spPr>
        <p:txBody>
          <a:bodyPr wrap="square">
            <a:spAutoFit/>
          </a:bodyPr>
          <a:lstStyle/>
          <a:p>
            <a:pPr marL="342900" indent="-342900">
              <a:buFont typeface="Wingdings" panose="05000000000000000000" pitchFamily="2" charset="2"/>
              <a:buChar char="p"/>
            </a:pPr>
            <a:r>
              <a:rPr lang="zh-CN" altLang="zh-CN" sz="2400" b="1" dirty="0">
                <a:latin typeface="华文仿宋" panose="02010600040101010101" pitchFamily="2" charset="-122"/>
                <a:ea typeface="华文仿宋" panose="02010600040101010101" pitchFamily="2" charset="-122"/>
              </a:rPr>
              <a:t>研究切入点</a:t>
            </a:r>
            <a:r>
              <a:rPr lang="en-US" altLang="zh-CN" sz="2400" b="1" baseline="30000" dirty="0">
                <a:latin typeface="华文仿宋" panose="02010600040101010101" pitchFamily="2" charset="-122"/>
                <a:ea typeface="华文仿宋" panose="02010600040101010101" pitchFamily="2" charset="-122"/>
              </a:rPr>
              <a:t>[6-7]</a:t>
            </a:r>
            <a:br>
              <a:rPr lang="zh-CN" altLang="zh-CN" sz="2400" baseline="30000" dirty="0">
                <a:latin typeface="华文仿宋" panose="02010600040101010101" pitchFamily="2" charset="-122"/>
                <a:ea typeface="华文仿宋" panose="02010600040101010101" pitchFamily="2" charset="-122"/>
              </a:rPr>
            </a:br>
            <a:r>
              <a:rPr lang="zh-CN" altLang="zh-CN" sz="2000" dirty="0">
                <a:latin typeface="华文仿宋" panose="02010600040101010101" pitchFamily="2" charset="-122"/>
                <a:ea typeface="华文仿宋" panose="02010600040101010101" pitchFamily="2" charset="-122"/>
              </a:rPr>
              <a:t>超快塑料闪烁体</a:t>
            </a:r>
            <a:r>
              <a:rPr lang="zh-CN" altLang="zh-CN" sz="2000" b="1" dirty="0">
                <a:solidFill>
                  <a:srgbClr val="C00000"/>
                </a:solidFill>
                <a:latin typeface="华文仿宋" panose="02010600040101010101" pitchFamily="2" charset="-122"/>
                <a:ea typeface="华文仿宋" panose="02010600040101010101" pitchFamily="2" charset="-122"/>
              </a:rPr>
              <a:t>响应快、加工方便、成本较低、尺寸灵活</a:t>
            </a:r>
            <a:r>
              <a:rPr lang="zh-CN" altLang="en-US" sz="2000" b="1" dirty="0">
                <a:solidFill>
                  <a:srgbClr val="C00000"/>
                </a:solidFill>
                <a:latin typeface="华文仿宋" panose="02010600040101010101" pitchFamily="2" charset="-122"/>
                <a:ea typeface="华文仿宋" panose="02010600040101010101" pitchFamily="2" charset="-122"/>
              </a:rPr>
              <a:t>，且方便和</a:t>
            </a:r>
            <a:r>
              <a:rPr lang="zh-CN" altLang="zh-CN" sz="2000" b="1" dirty="0">
                <a:solidFill>
                  <a:srgbClr val="C00000"/>
                </a:solidFill>
                <a:latin typeface="华文仿宋" panose="02010600040101010101" pitchFamily="2" charset="-122"/>
                <a:ea typeface="华文仿宋" panose="02010600040101010101" pitchFamily="2" charset="-122"/>
              </a:rPr>
              <a:t>高速光电探测器耦合</a:t>
            </a:r>
            <a:r>
              <a:rPr lang="zh-CN" altLang="en-US" sz="2000" b="1" dirty="0">
                <a:solidFill>
                  <a:srgbClr val="C00000"/>
                </a:solidFill>
                <a:latin typeface="华文仿宋" panose="02010600040101010101" pitchFamily="2" charset="-122"/>
                <a:ea typeface="华文仿宋" panose="02010600040101010101" pitchFamily="2" charset="-122"/>
              </a:rPr>
              <a:t>。</a:t>
            </a:r>
            <a:r>
              <a:rPr lang="zh-CN" altLang="en-US" sz="2000" dirty="0">
                <a:latin typeface="华文仿宋" panose="02010600040101010101" pitchFamily="2" charset="-122"/>
                <a:ea typeface="华文仿宋" panose="02010600040101010101" pitchFamily="2" charset="-122"/>
              </a:rPr>
              <a:t>但</a:t>
            </a:r>
            <a:r>
              <a:rPr lang="zh-CN" altLang="zh-CN" sz="2000" dirty="0">
                <a:latin typeface="华文仿宋" panose="02010600040101010101" pitchFamily="2" charset="-122"/>
                <a:ea typeface="华文仿宋" panose="02010600040101010101" pitchFamily="2" charset="-122"/>
              </a:rPr>
              <a:t>实际时间响应还受到光输运、PMT响应、传输带宽和示波器采样性能</a:t>
            </a:r>
            <a:r>
              <a:rPr lang="zh-CN" altLang="en-US" sz="2000" dirty="0">
                <a:latin typeface="华文仿宋" panose="02010600040101010101" pitchFamily="2" charset="-122"/>
                <a:ea typeface="华文仿宋" panose="02010600040101010101" pitchFamily="2" charset="-122"/>
              </a:rPr>
              <a:t>的</a:t>
            </a:r>
            <a:r>
              <a:rPr lang="zh-CN" altLang="zh-CN" sz="2000" dirty="0">
                <a:latin typeface="华文仿宋" panose="02010600040101010101" pitchFamily="2" charset="-122"/>
                <a:ea typeface="华文仿宋" panose="02010600040101010101" pitchFamily="2" charset="-122"/>
              </a:rPr>
              <a:t>共同影响，因此需要开展系统级时间表征</a:t>
            </a:r>
            <a:r>
              <a:rPr lang="zh-CN" altLang="en-US" sz="2000" dirty="0">
                <a:latin typeface="华文仿宋" panose="02010600040101010101" pitchFamily="2" charset="-122"/>
                <a:ea typeface="华文仿宋" panose="02010600040101010101" pitchFamily="2" charset="-122"/>
              </a:rPr>
              <a:t>。</a:t>
            </a:r>
            <a:endParaRPr lang="zh-CN" altLang="en-US" sz="2000" dirty="0"/>
          </a:p>
        </p:txBody>
      </p:sp>
      <p:sp>
        <p:nvSpPr>
          <p:cNvPr id="6" name="background-reference-note">
            <a:extLst>
              <a:ext uri="{FF2B5EF4-FFF2-40B4-BE49-F238E27FC236}">
                <a16:creationId xmlns:a16="http://schemas.microsoft.com/office/drawing/2014/main" id="{CDCF87CF-1EEB-E4BC-D0F9-D549C49A89C0}"/>
              </a:ext>
            </a:extLst>
          </p:cNvPr>
          <p:cNvSpPr>
            <a:spLocks noGrp="1"/>
          </p:cNvSpPr>
          <p:nvPr/>
        </p:nvSpPr>
        <p:spPr>
          <a:xfrm>
            <a:off x="64614" y="4858446"/>
            <a:ext cx="6210813" cy="2138673"/>
          </a:xfrm>
          <a:prstGeom prst="rect">
            <a:avLst/>
          </a:prstGeom>
          <a:noFill/>
          <a:ln w="0">
            <a:noFill/>
            <a:prstDash val="solid"/>
          </a:ln>
        </p:spPr>
        <p:txBody>
          <a:bodyPr/>
          <a:lstStyle/>
          <a:p>
            <a:pPr>
              <a:buNone/>
              <a:defRPr sz="900">
                <a:solidFill>
                  <a:srgbClr val="444444"/>
                </a:solidFill>
              </a:defRPr>
            </a:pPr>
            <a:r>
              <a:rPr lang="zh-CN" altLang="en-US" sz="1400" dirty="0">
                <a:solidFill>
                  <a:srgbClr val="444444"/>
                </a:solidFill>
                <a:latin typeface="Times New Roman" panose="02020603050405020304" pitchFamily="18" charset="0"/>
                <a:ea typeface="华文仿宋" panose="02010600040101010101" pitchFamily="2" charset="-122"/>
                <a:cs typeface="Times New Roman" panose="02020603050405020304" pitchFamily="18" charset="0"/>
              </a:rPr>
              <a:t>参考文献：</a:t>
            </a:r>
            <a:endParaRPr lang="en-US" altLang="zh-CN" sz="1400" dirty="0">
              <a:solidFill>
                <a:srgbClr val="444444"/>
              </a:solidFill>
              <a:latin typeface="Times New Roman" panose="02020603050405020304" pitchFamily="18" charset="0"/>
              <a:ea typeface="华文仿宋" panose="02010600040101010101" pitchFamily="2" charset="-122"/>
              <a:cs typeface="Times New Roman" panose="02020603050405020304" pitchFamily="18" charset="0"/>
            </a:endParaRPr>
          </a:p>
          <a:p>
            <a:pPr>
              <a:buNone/>
              <a:defRPr sz="900">
                <a:solidFill>
                  <a:srgbClr val="444444"/>
                </a:solidFill>
              </a:defRPr>
            </a:pPr>
            <a:r>
              <a:rPr lang="en-US" altLang="zh-CN" sz="1400" dirty="0">
                <a:latin typeface="Times New Roman" panose="02020603050405020304" pitchFamily="18" charset="0"/>
                <a:cs typeface="Times New Roman" panose="02020603050405020304" pitchFamily="18" charset="0"/>
              </a:rPr>
              <a:t>[1] Sjögren et al., High-energy pulsed X-ray diagnostics, 2003.</a:t>
            </a:r>
          </a:p>
          <a:p>
            <a:r>
              <a:rPr lang="en-US" altLang="zh-CN" sz="1400" dirty="0">
                <a:latin typeface="Times New Roman" panose="02020603050405020304" pitchFamily="18" charset="0"/>
                <a:cs typeface="Times New Roman" panose="02020603050405020304" pitchFamily="18" charset="0"/>
              </a:rPr>
              <a:t>[2] Dwyer et al., X-ray burst/time-structure measurements, 2005.</a:t>
            </a:r>
          </a:p>
          <a:p>
            <a:r>
              <a:rPr lang="en-US" altLang="zh-CN" sz="1400" dirty="0">
                <a:latin typeface="Times New Roman" panose="02020603050405020304" pitchFamily="18" charset="0"/>
                <a:cs typeface="Times New Roman" panose="02020603050405020304" pitchFamily="18" charset="0"/>
              </a:rPr>
              <a:t>[3] Naylor et al., Sub-nanosecond X-ray streak-camera measurements, 2001.</a:t>
            </a:r>
          </a:p>
          <a:p>
            <a:r>
              <a:rPr lang="en-US" altLang="zh-CN" sz="1400" dirty="0">
                <a:latin typeface="Times New Roman" panose="02020603050405020304" pitchFamily="18" charset="0"/>
                <a:cs typeface="Times New Roman" panose="02020603050405020304" pitchFamily="18" charset="0"/>
              </a:rPr>
              <a:t>[4] Khan et al., Fast radiation dosimetry and detectors, 2012.</a:t>
            </a:r>
          </a:p>
          <a:p>
            <a:r>
              <a:rPr lang="en-US" altLang="zh-CN" sz="1400" dirty="0">
                <a:latin typeface="Times New Roman" panose="02020603050405020304" pitchFamily="18" charset="0"/>
                <a:cs typeface="Times New Roman" panose="02020603050405020304" pitchFamily="18" charset="0"/>
              </a:rPr>
              <a:t>[5] Pettinato et al., Diamond detector timing for radiation fields, 2021.</a:t>
            </a:r>
          </a:p>
          <a:p>
            <a:r>
              <a:rPr lang="en-US" altLang="zh-CN" sz="1400" dirty="0">
                <a:latin typeface="Times New Roman" panose="02020603050405020304" pitchFamily="18" charset="0"/>
                <a:cs typeface="Times New Roman" panose="02020603050405020304" pitchFamily="18" charset="0"/>
              </a:rPr>
              <a:t>[6] Hajagos et al., High-performance plastic scintillators, 2018.</a:t>
            </a:r>
          </a:p>
          <a:p>
            <a:r>
              <a:rPr lang="en-US" altLang="zh-CN" sz="1400" dirty="0">
                <a:latin typeface="Times New Roman" panose="02020603050405020304" pitchFamily="18" charset="0"/>
                <a:cs typeface="Times New Roman" panose="02020603050405020304" pitchFamily="18" charset="0"/>
              </a:rPr>
              <a:t>[7] Sebastian et al., Picosecond measurements of plastic scintillator pulse shapes, NIM A, 2026.</a:t>
            </a:r>
          </a:p>
        </p:txBody>
      </p:sp>
    </p:spTree>
    <p:extLst>
      <p:ext uri="{BB962C8B-B14F-4D97-AF65-F5344CB8AC3E}">
        <p14:creationId xmlns:p14="http://schemas.microsoft.com/office/powerpoint/2010/main" val="4221843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334F1-144A-8B4D-6C7E-B3F1D2DA79F8}"/>
            </a:ext>
          </a:extLst>
        </p:cNvPr>
        <p:cNvGrpSpPr/>
        <p:nvPr/>
      </p:nvGrpSpPr>
      <p:grpSpPr>
        <a:xfrm>
          <a:off x="0" y="0"/>
          <a:ext cx="0" cy="0"/>
          <a:chOff x="0" y="0"/>
          <a:chExt cx="0" cy="0"/>
        </a:xfrm>
      </p:grpSpPr>
      <p:sp>
        <p:nvSpPr>
          <p:cNvPr id="15" name="矩形 14">
            <a:extLst>
              <a:ext uri="{FF2B5EF4-FFF2-40B4-BE49-F238E27FC236}">
                <a16:creationId xmlns:a16="http://schemas.microsoft.com/office/drawing/2014/main" id="{FC145DD9-CDAE-F562-A21D-5FCC765DCB2C}"/>
              </a:ext>
            </a:extLst>
          </p:cNvPr>
          <p:cNvSpPr/>
          <p:nvPr/>
        </p:nvSpPr>
        <p:spPr>
          <a:xfrm>
            <a:off x="0" y="-49428"/>
            <a:ext cx="12192000" cy="492443"/>
          </a:xfrm>
          <a:prstGeom prst="rect">
            <a:avLst/>
          </a:prstGeom>
          <a:noFill/>
        </p:spPr>
        <p:txBody>
          <a:bodyPr wrap="square" lIns="91440" tIns="45720" rIns="91440" bIns="45720">
            <a:spAutoFit/>
          </a:bodyPr>
          <a:lstStyle/>
          <a:p>
            <a:pPr marL="324000"/>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二、探测系统组成与实验设计（</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1</a:t>
            </a:r>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p>
        </p:txBody>
      </p:sp>
      <p:pic>
        <p:nvPicPr>
          <p:cNvPr id="5" name="图片 4">
            <a:extLst>
              <a:ext uri="{FF2B5EF4-FFF2-40B4-BE49-F238E27FC236}">
                <a16:creationId xmlns:a16="http://schemas.microsoft.com/office/drawing/2014/main" id="{BDB1E604-EBF2-15BB-00FF-C26542A829F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8880" y="1242588"/>
            <a:ext cx="2577983" cy="1932733"/>
          </a:xfrm>
          <a:prstGeom prst="rect">
            <a:avLst/>
          </a:prstGeom>
        </p:spPr>
      </p:pic>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76104B45-1503-E632-4C7A-C67C89E5BF62}"/>
                  </a:ext>
                </a:extLst>
              </p:cNvPr>
              <p:cNvSpPr txBox="1"/>
              <p:nvPr/>
            </p:nvSpPr>
            <p:spPr>
              <a:xfrm>
                <a:off x="8885059" y="1144698"/>
                <a:ext cx="3275137" cy="2031325"/>
              </a:xfrm>
              <a:prstGeom prst="rect">
                <a:avLst/>
              </a:prstGeom>
              <a:noFill/>
            </p:spPr>
            <p:txBody>
              <a:bodyPr wrap="square" rtlCol="0">
                <a:spAutoFit/>
              </a:bodyPr>
              <a:lstStyle/>
              <a:p>
                <a:pPr marL="285750" indent="-285750">
                  <a:buFont typeface="Arial" panose="020B0604020202020204" pitchFamily="34" charset="0"/>
                  <a:buChar char="•"/>
                </a:pPr>
                <a:r>
                  <a:rPr lang="zh-CN" altLang="en-US" dirty="0">
                    <a:latin typeface="华文仿宋" panose="02010600040101010101" pitchFamily="2" charset="-122"/>
                    <a:ea typeface="华文仿宋" panose="02010600040101010101" pitchFamily="2" charset="-122"/>
                    <a:cs typeface="Times New Roman" panose="02020603050405020304" pitchFamily="18" charset="0"/>
                  </a:rPr>
                  <a:t>集成高压电源的电流输出型</a:t>
                </a:r>
                <a:r>
                  <a:rPr lang="en-US" altLang="zh-CN" dirty="0">
                    <a:latin typeface="华文仿宋" panose="02010600040101010101" pitchFamily="2" charset="-122"/>
                    <a:ea typeface="华文仿宋" panose="02010600040101010101" pitchFamily="2" charset="-122"/>
                    <a:cs typeface="Times New Roman" panose="02020603050405020304" pitchFamily="18" charset="0"/>
                  </a:rPr>
                  <a:t>PMT</a:t>
                </a:r>
                <a:r>
                  <a:rPr lang="zh-CN" altLang="en-US" dirty="0">
                    <a:latin typeface="华文仿宋" panose="02010600040101010101" pitchFamily="2" charset="-122"/>
                    <a:ea typeface="华文仿宋" panose="02010600040101010101" pitchFamily="2" charset="-122"/>
                    <a:cs typeface="Times New Roman" panose="02020603050405020304" pitchFamily="18" charset="0"/>
                  </a:rPr>
                  <a:t>模块</a:t>
                </a:r>
                <a:endParaRPr lang="en-US" altLang="zh-CN" dirty="0">
                  <a:latin typeface="华文仿宋" panose="02010600040101010101" pitchFamily="2" charset="-122"/>
                  <a:ea typeface="华文仿宋" panose="02010600040101010101" pitchFamily="2" charset="-122"/>
                  <a:cs typeface="Times New Roman" panose="02020603050405020304" pitchFamily="18" charset="0"/>
                </a:endParaRPr>
              </a:p>
              <a:p>
                <a:pPr marL="285750" indent="-285750">
                  <a:buFont typeface="Arial" panose="020B0604020202020204" pitchFamily="34" charset="0"/>
                  <a:buChar char="•"/>
                </a:pPr>
                <a:r>
                  <a:rPr lang="zh-CN" altLang="en-US" dirty="0">
                    <a:latin typeface="华文仿宋" panose="02010600040101010101" pitchFamily="2" charset="-122"/>
                    <a:ea typeface="华文仿宋" panose="02010600040101010101" pitchFamily="2" charset="-122"/>
                    <a:cs typeface="Times New Roman" panose="02020603050405020304" pitchFamily="18" charset="0"/>
                  </a:rPr>
                  <a:t>核心特点：紧凑封装、高增益、低暗电流、高速响应</a:t>
                </a:r>
                <a:endParaRPr lang="en-US" altLang="zh-CN" dirty="0">
                  <a:latin typeface="华文仿宋" panose="02010600040101010101" pitchFamily="2" charset="-122"/>
                  <a:ea typeface="华文仿宋" panose="02010600040101010101" pitchFamily="2" charset="-122"/>
                  <a:cs typeface="Times New Roman" panose="02020603050405020304" pitchFamily="18" charset="0"/>
                </a:endParaRPr>
              </a:p>
              <a:p>
                <a:pPr marL="285750" indent="-285750">
                  <a:buFont typeface="Arial" panose="020B0604020202020204" pitchFamily="34" charset="0"/>
                  <a:buChar char="•"/>
                </a:pPr>
                <a:r>
                  <a:rPr lang="zh-CN" altLang="en-US"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上升时间</a:t>
                </a:r>
                <a:r>
                  <a:rPr lang="en-US" altLang="zh-CN"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 0.57 ns (</a:t>
                </a:r>
                <a:r>
                  <a:rPr lang="zh-CN" altLang="en-US"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典型</a:t>
                </a:r>
                <a:r>
                  <a:rPr lang="en-US" altLang="zh-CN"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a:t>
                </a:r>
              </a:p>
              <a:p>
                <a:pPr marL="285750" indent="-285750">
                  <a:buFont typeface="Arial" panose="020B0604020202020204" pitchFamily="34" charset="0"/>
                  <a:buChar char="•"/>
                </a:pPr>
                <a:r>
                  <a:rPr lang="zh-CN" altLang="en-US"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光谱响应范围</a:t>
                </a:r>
                <a:r>
                  <a:rPr lang="en-US" altLang="zh-CN"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 230~920 nm</a:t>
                </a:r>
              </a:p>
              <a:p>
                <a:pPr marL="285750" indent="-285750">
                  <a:buFont typeface="Arial" panose="020B0604020202020204" pitchFamily="34" charset="0"/>
                  <a:buChar char="•"/>
                </a:pPr>
                <a:r>
                  <a:rPr lang="zh-CN" altLang="en-US" dirty="0">
                    <a:latin typeface="华文仿宋" panose="02010600040101010101" pitchFamily="2" charset="-122"/>
                    <a:ea typeface="华文仿宋" panose="02010600040101010101" pitchFamily="2" charset="-122"/>
                    <a:cs typeface="Times New Roman" panose="02020603050405020304" pitchFamily="18" charset="0"/>
                  </a:rPr>
                  <a:t>有效光敏面积：</a:t>
                </a:r>
                <a14:m>
                  <m:oMath xmlns:m="http://schemas.openxmlformats.org/officeDocument/2006/math">
                    <m:r>
                      <a:rPr lang="en-US" altLang="zh-CN">
                        <a:latin typeface="Cambria Math" panose="02040503050406030204" pitchFamily="18" charset="0"/>
                        <a:ea typeface="楷体" panose="02010609060101010101" pitchFamily="49" charset="-122"/>
                        <a:cs typeface="Times New Roman" panose="02020603050405020304" pitchFamily="18" charset="0"/>
                      </a:rPr>
                      <m:t>𝜙</m:t>
                    </m:r>
                    <m:r>
                      <a:rPr lang="en-US" altLang="zh-CN">
                        <a:latin typeface="Cambria Math" panose="02040503050406030204" pitchFamily="18" charset="0"/>
                        <a:ea typeface="楷体" panose="02010609060101010101" pitchFamily="49" charset="-122"/>
                        <a:cs typeface="Times New Roman" panose="02020603050405020304" pitchFamily="18" charset="0"/>
                      </a:rPr>
                      <m:t>8 </m:t>
                    </m:r>
                    <m:r>
                      <a:rPr lang="en-US" altLang="zh-CN">
                        <a:latin typeface="Cambria Math" panose="02040503050406030204" pitchFamily="18" charset="0"/>
                        <a:ea typeface="楷体" panose="02010609060101010101" pitchFamily="49" charset="-122"/>
                        <a:cs typeface="Times New Roman" panose="02020603050405020304" pitchFamily="18" charset="0"/>
                      </a:rPr>
                      <m:t>𝑚𝑚</m:t>
                    </m:r>
                  </m:oMath>
                </a14:m>
                <a:endParaRPr lang="en-US" altLang="zh-CN" dirty="0">
                  <a:latin typeface="华文仿宋" panose="02010600040101010101" pitchFamily="2" charset="-122"/>
                  <a:ea typeface="华文仿宋" panose="02010600040101010101" pitchFamily="2" charset="-122"/>
                  <a:cs typeface="Times New Roman" panose="02020603050405020304" pitchFamily="18" charset="0"/>
                </a:endParaRPr>
              </a:p>
            </p:txBody>
          </p:sp>
        </mc:Choice>
        <mc:Fallback xmlns="">
          <p:sp>
            <p:nvSpPr>
              <p:cNvPr id="8" name="文本框 7">
                <a:extLst>
                  <a:ext uri="{FF2B5EF4-FFF2-40B4-BE49-F238E27FC236}">
                    <a16:creationId xmlns:a16="http://schemas.microsoft.com/office/drawing/2014/main" id="{76104B45-1503-E632-4C7A-C67C89E5BF62}"/>
                  </a:ext>
                </a:extLst>
              </p:cNvPr>
              <p:cNvSpPr txBox="1">
                <a:spLocks noRot="1" noChangeAspect="1" noMove="1" noResize="1" noEditPoints="1" noAdjustHandles="1" noChangeArrowheads="1" noChangeShapeType="1" noTextEdit="1"/>
              </p:cNvSpPr>
              <p:nvPr/>
            </p:nvSpPr>
            <p:spPr>
              <a:xfrm>
                <a:off x="8885059" y="1144698"/>
                <a:ext cx="3275137" cy="2031325"/>
              </a:xfrm>
              <a:prstGeom prst="rect">
                <a:avLst/>
              </a:prstGeom>
              <a:blipFill>
                <a:blip r:embed="rId4"/>
                <a:stretch>
                  <a:fillRect l="-1304" t="-1502" r="-186" b="-4204"/>
                </a:stretch>
              </a:blipFill>
            </p:spPr>
            <p:txBody>
              <a:bodyPr/>
              <a:lstStyle/>
              <a:p>
                <a:r>
                  <a:rPr lang="zh-CN" altLang="en-US">
                    <a:noFill/>
                  </a:rPr>
                  <a:t> </a:t>
                </a:r>
              </a:p>
            </p:txBody>
          </p:sp>
        </mc:Fallback>
      </mc:AlternateContent>
      <p:sp>
        <p:nvSpPr>
          <p:cNvPr id="12" name="矩形: 圆角 11">
            <a:extLst>
              <a:ext uri="{FF2B5EF4-FFF2-40B4-BE49-F238E27FC236}">
                <a16:creationId xmlns:a16="http://schemas.microsoft.com/office/drawing/2014/main" id="{EBEF04FF-2DDE-D6B6-8AA2-06BB2074411C}"/>
              </a:ext>
            </a:extLst>
          </p:cNvPr>
          <p:cNvSpPr/>
          <p:nvPr/>
        </p:nvSpPr>
        <p:spPr>
          <a:xfrm>
            <a:off x="6254976" y="811510"/>
            <a:ext cx="5782975" cy="2659679"/>
          </a:xfrm>
          <a:prstGeom prst="roundRect">
            <a:avLst>
              <a:gd name="adj" fmla="val 0"/>
            </a:avLst>
          </a:prstGeom>
          <a:noFill/>
          <a:ln w="19050" cap="flat">
            <a:solidFill>
              <a:schemeClr val="accent1">
                <a:lumMod val="75000"/>
              </a:schemeClr>
            </a:solidFill>
            <a:prstDash val="lgDash"/>
            <a:miter/>
          </a:ln>
        </p:spPr>
        <p:txBody>
          <a:bodyPr rtlCol="0" anchor="ctr"/>
          <a:lstStyle/>
          <a:p>
            <a:endParaRPr lang="zh-CN" altLang="en-US" dirty="0">
              <a:latin typeface="华文仿宋" panose="02010600040101010101" pitchFamily="2" charset="-122"/>
              <a:ea typeface="华文仿宋" panose="02010600040101010101" pitchFamily="2" charset="-122"/>
              <a:sym typeface="Arial" panose="020B0604020202020204" pitchFamily="34" charset="0"/>
            </a:endParaRPr>
          </a:p>
        </p:txBody>
      </p:sp>
      <p:sp>
        <p:nvSpPr>
          <p:cNvPr id="17" name="矩形: 圆角 16">
            <a:extLst>
              <a:ext uri="{FF2B5EF4-FFF2-40B4-BE49-F238E27FC236}">
                <a16:creationId xmlns:a16="http://schemas.microsoft.com/office/drawing/2014/main" id="{8E3496DC-C942-BD59-7981-A8800EDE0B24}"/>
              </a:ext>
            </a:extLst>
          </p:cNvPr>
          <p:cNvSpPr/>
          <p:nvPr/>
        </p:nvSpPr>
        <p:spPr>
          <a:xfrm>
            <a:off x="266531" y="3518709"/>
            <a:ext cx="5829469" cy="3217758"/>
          </a:xfrm>
          <a:prstGeom prst="roundRect">
            <a:avLst>
              <a:gd name="adj" fmla="val 0"/>
            </a:avLst>
          </a:prstGeom>
          <a:noFill/>
          <a:ln w="19050" cap="flat">
            <a:solidFill>
              <a:schemeClr val="accent1">
                <a:lumMod val="75000"/>
              </a:schemeClr>
            </a:solidFill>
            <a:prstDash val="lgDash"/>
            <a:miter/>
          </a:ln>
        </p:spPr>
        <p:txBody>
          <a:bodyPr rtlCol="0" anchor="ctr"/>
          <a:lstStyle/>
          <a:p>
            <a:endParaRPr lang="zh-CN" altLang="en-US" dirty="0">
              <a:latin typeface="华文仿宋" panose="02010600040101010101" pitchFamily="2" charset="-122"/>
              <a:ea typeface="华文仿宋" panose="02010600040101010101" pitchFamily="2" charset="-122"/>
              <a:sym typeface="Arial" panose="020B0604020202020204" pitchFamily="34" charset="0"/>
            </a:endParaRPr>
          </a:p>
        </p:txBody>
      </p:sp>
      <p:sp>
        <p:nvSpPr>
          <p:cNvPr id="21" name="文本框 20">
            <a:extLst>
              <a:ext uri="{FF2B5EF4-FFF2-40B4-BE49-F238E27FC236}">
                <a16:creationId xmlns:a16="http://schemas.microsoft.com/office/drawing/2014/main" id="{26462A4D-181C-6E4A-8ECF-6EB9A25E55B5}"/>
              </a:ext>
            </a:extLst>
          </p:cNvPr>
          <p:cNvSpPr txBox="1"/>
          <p:nvPr/>
        </p:nvSpPr>
        <p:spPr>
          <a:xfrm>
            <a:off x="356198" y="3669739"/>
            <a:ext cx="2702603" cy="2031325"/>
          </a:xfrm>
          <a:prstGeom prst="rect">
            <a:avLst/>
          </a:prstGeom>
          <a:noFill/>
        </p:spPr>
        <p:txBody>
          <a:bodyPr wrap="square">
            <a:spAutoFit/>
          </a:bodyPr>
          <a:lstStyle/>
          <a:p>
            <a:pPr marL="342900" indent="-342900">
              <a:buFont typeface="+mj-lt"/>
              <a:buAutoNum type="arabicPeriod"/>
            </a:pPr>
            <a:endParaRPr lang="en-US" altLang="zh-CN" b="1" dirty="0">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mj-lt"/>
              <a:buAutoNum type="arabicPeriod"/>
            </a:pPr>
            <a:endParaRPr lang="en-US" altLang="zh-CN" b="1" dirty="0">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mj-lt"/>
              <a:buAutoNum type="arabicPeriod"/>
            </a:pPr>
            <a:endParaRPr lang="en-US" altLang="zh-CN" b="1" dirty="0">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mj-lt"/>
              <a:buAutoNum type="arabicPeriod"/>
            </a:pPr>
            <a:endParaRPr lang="en-US" altLang="zh-CN" b="1" dirty="0">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mj-lt"/>
              <a:buAutoNum type="arabicPeriod"/>
            </a:pPr>
            <a:endParaRPr lang="en-US" altLang="zh-CN" b="1" dirty="0">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mj-lt"/>
              <a:buAutoNum type="arabicPeriod"/>
            </a:pPr>
            <a:endParaRPr lang="en-US" altLang="zh-CN" b="1" dirty="0">
              <a:latin typeface="华文仿宋" panose="02010600040101010101" pitchFamily="2" charset="-122"/>
              <a:ea typeface="华文仿宋" panose="02010600040101010101" pitchFamily="2" charset="-122"/>
              <a:cs typeface="Times New Roman" panose="02020603050405020304" pitchFamily="18" charset="0"/>
            </a:endParaRPr>
          </a:p>
          <a:p>
            <a:endParaRPr lang="en-US" altLang="zh-CN" b="1" dirty="0">
              <a:latin typeface="华文仿宋" panose="02010600040101010101" pitchFamily="2" charset="-122"/>
              <a:ea typeface="华文仿宋" panose="02010600040101010101" pitchFamily="2" charset="-122"/>
              <a:cs typeface="Times New Roman" panose="02020603050405020304" pitchFamily="18" charset="0"/>
            </a:endParaRPr>
          </a:p>
        </p:txBody>
      </p:sp>
      <p:sp>
        <p:nvSpPr>
          <p:cNvPr id="23" name="矩形: 圆角 22">
            <a:extLst>
              <a:ext uri="{FF2B5EF4-FFF2-40B4-BE49-F238E27FC236}">
                <a16:creationId xmlns:a16="http://schemas.microsoft.com/office/drawing/2014/main" id="{55A679DE-0442-45B4-54E4-B081F03DEC9C}"/>
              </a:ext>
            </a:extLst>
          </p:cNvPr>
          <p:cNvSpPr/>
          <p:nvPr/>
        </p:nvSpPr>
        <p:spPr>
          <a:xfrm>
            <a:off x="313026" y="824987"/>
            <a:ext cx="5782974" cy="2350334"/>
          </a:xfrm>
          <a:prstGeom prst="roundRect">
            <a:avLst>
              <a:gd name="adj" fmla="val 0"/>
            </a:avLst>
          </a:prstGeom>
          <a:noFill/>
          <a:ln w="19050" cap="flat">
            <a:solidFill>
              <a:schemeClr val="accent1">
                <a:lumMod val="75000"/>
              </a:schemeClr>
            </a:solidFill>
            <a:prstDash val="lgDash"/>
            <a:miter/>
          </a:ln>
        </p:spPr>
        <p:txBody>
          <a:bodyPr rtlCol="0" anchor="ctr"/>
          <a:lstStyle/>
          <a:p>
            <a:endParaRPr lang="zh-CN" altLang="en-US" dirty="0">
              <a:latin typeface="华文仿宋" panose="02010600040101010101" pitchFamily="2" charset="-122"/>
              <a:ea typeface="华文仿宋" panose="02010600040101010101" pitchFamily="2" charset="-122"/>
              <a:sym typeface="Arial" panose="020B0604020202020204" pitchFamily="34" charset="0"/>
            </a:endParaRPr>
          </a:p>
        </p:txBody>
      </p:sp>
      <p:sp>
        <p:nvSpPr>
          <p:cNvPr id="25" name="文本框 24">
            <a:extLst>
              <a:ext uri="{FF2B5EF4-FFF2-40B4-BE49-F238E27FC236}">
                <a16:creationId xmlns:a16="http://schemas.microsoft.com/office/drawing/2014/main" id="{B3C7D41C-288D-F169-7823-D5229DE111A9}"/>
              </a:ext>
            </a:extLst>
          </p:cNvPr>
          <p:cNvSpPr txBox="1"/>
          <p:nvPr/>
        </p:nvSpPr>
        <p:spPr>
          <a:xfrm>
            <a:off x="2672313" y="1225096"/>
            <a:ext cx="3075714" cy="2031325"/>
          </a:xfrm>
          <a:prstGeom prst="rect">
            <a:avLst/>
          </a:prstGeom>
          <a:noFill/>
        </p:spPr>
        <p:txBody>
          <a:bodyPr wrap="square" rtlCol="0">
            <a:spAutoFit/>
          </a:bodyPr>
          <a:lstStyle/>
          <a:p>
            <a:pPr marL="285750" indent="-285750">
              <a:buFont typeface="Arial" panose="020B0604020202020204" pitchFamily="34" charset="0"/>
              <a:buChar char="•"/>
            </a:pPr>
            <a:r>
              <a:rPr lang="zh-CN" altLang="en-US" dirty="0">
                <a:latin typeface="华文仿宋" panose="02010600040101010101" pitchFamily="2" charset="-122"/>
                <a:ea typeface="华文仿宋" panose="02010600040101010101" pitchFamily="2" charset="-122"/>
                <a:cs typeface="Times New Roman" panose="02020603050405020304" pitchFamily="18" charset="0"/>
              </a:rPr>
              <a:t>发射光谱：</a:t>
            </a:r>
            <a:r>
              <a:rPr lang="en-US" altLang="zh-CN" dirty="0">
                <a:latin typeface="华文仿宋" panose="02010600040101010101" pitchFamily="2" charset="-122"/>
                <a:ea typeface="华文仿宋" panose="02010600040101010101" pitchFamily="2" charset="-122"/>
                <a:cs typeface="Times New Roman" panose="02020603050405020304" pitchFamily="18" charset="0"/>
              </a:rPr>
              <a:t>340 -460 nm</a:t>
            </a:r>
          </a:p>
          <a:p>
            <a:pPr marL="285750" indent="-285750">
              <a:buFont typeface="Arial" panose="020B0604020202020204" pitchFamily="34" charset="0"/>
              <a:buChar char="•"/>
            </a:pPr>
            <a:r>
              <a:rPr lang="zh-CN" altLang="en-US"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上升时间：</a:t>
            </a:r>
            <a:r>
              <a:rPr lang="en-US" altLang="zh-CN"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0.11 ns</a:t>
            </a:r>
            <a:r>
              <a:rPr lang="zh-CN" altLang="en-US"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    </a:t>
            </a:r>
          </a:p>
          <a:p>
            <a:pPr marL="285750" indent="-285750">
              <a:buFont typeface="Arial" panose="020B0604020202020204" pitchFamily="34" charset="0"/>
              <a:buChar char="•"/>
            </a:pPr>
            <a:r>
              <a:rPr lang="zh-CN" altLang="en-US" dirty="0">
                <a:latin typeface="华文仿宋" panose="02010600040101010101" pitchFamily="2" charset="-122"/>
                <a:ea typeface="华文仿宋" panose="02010600040101010101" pitchFamily="2" charset="-122"/>
                <a:cs typeface="Times New Roman" panose="02020603050405020304" pitchFamily="18" charset="0"/>
              </a:rPr>
              <a:t>衰减时间：</a:t>
            </a:r>
            <a:r>
              <a:rPr lang="en-US" altLang="zh-CN" dirty="0">
                <a:latin typeface="华文仿宋" panose="02010600040101010101" pitchFamily="2" charset="-122"/>
                <a:ea typeface="华文仿宋" panose="02010600040101010101" pitchFamily="2" charset="-122"/>
                <a:cs typeface="Times New Roman" panose="02020603050405020304" pitchFamily="18" charset="0"/>
              </a:rPr>
              <a:t>0.70 ns</a:t>
            </a:r>
          </a:p>
          <a:p>
            <a:pPr marL="285750" indent="-285750">
              <a:buFont typeface="Arial" panose="020B0604020202020204" pitchFamily="34" charset="0"/>
              <a:buChar char="•"/>
            </a:pPr>
            <a:r>
              <a:rPr lang="zh-CN" altLang="en-US" dirty="0">
                <a:latin typeface="华文仿宋" panose="02010600040101010101" pitchFamily="2" charset="-122"/>
                <a:ea typeface="华文仿宋" panose="02010600040101010101" pitchFamily="2" charset="-122"/>
                <a:cs typeface="Times New Roman" panose="02020603050405020304" pitchFamily="18" charset="0"/>
              </a:rPr>
              <a:t>尺寸：</a:t>
            </a:r>
            <a:endParaRPr lang="en-US" altLang="zh-CN" dirty="0">
              <a:latin typeface="华文仿宋" panose="02010600040101010101" pitchFamily="2" charset="-122"/>
              <a:ea typeface="华文仿宋" panose="02010600040101010101" pitchFamily="2" charset="-122"/>
              <a:cs typeface="Times New Roman" panose="02020603050405020304" pitchFamily="18" charset="0"/>
            </a:endParaRPr>
          </a:p>
          <a:p>
            <a:r>
              <a:rPr lang="zh-CN" altLang="en-US" dirty="0">
                <a:latin typeface="华文仿宋" panose="02010600040101010101" pitchFamily="2" charset="-122"/>
                <a:ea typeface="华文仿宋" panose="02010600040101010101" pitchFamily="2" charset="-122"/>
                <a:cs typeface="Times New Roman" panose="02020603050405020304" pitchFamily="18" charset="0"/>
              </a:rPr>
              <a:t>直径</a:t>
            </a:r>
            <a:r>
              <a:rPr lang="en-US" altLang="zh-CN" dirty="0">
                <a:latin typeface="华文仿宋" panose="02010600040101010101" pitchFamily="2" charset="-122"/>
                <a:ea typeface="华文仿宋" panose="02010600040101010101" pitchFamily="2" charset="-122"/>
                <a:cs typeface="Times New Roman" panose="02020603050405020304" pitchFamily="18" charset="0"/>
              </a:rPr>
              <a:t>5.0</a:t>
            </a:r>
            <a:r>
              <a:rPr lang="zh-CN" altLang="en-US" dirty="0">
                <a:latin typeface="华文仿宋" panose="02010600040101010101" pitchFamily="2" charset="-122"/>
                <a:ea typeface="华文仿宋" panose="02010600040101010101" pitchFamily="2" charset="-122"/>
                <a:cs typeface="Times New Roman" panose="02020603050405020304" pitchFamily="18" charset="0"/>
              </a:rPr>
              <a:t> </a:t>
            </a:r>
            <a:r>
              <a:rPr lang="en-US" altLang="zh-CN" dirty="0">
                <a:latin typeface="华文仿宋" panose="02010600040101010101" pitchFamily="2" charset="-122"/>
                <a:ea typeface="华文仿宋" panose="02010600040101010101" pitchFamily="2" charset="-122"/>
                <a:cs typeface="Times New Roman" panose="02020603050405020304" pitchFamily="18" charset="0"/>
              </a:rPr>
              <a:t>mm</a:t>
            </a:r>
            <a:r>
              <a:rPr lang="zh-CN" altLang="en-US" dirty="0">
                <a:latin typeface="华文仿宋" panose="02010600040101010101" pitchFamily="2" charset="-122"/>
                <a:ea typeface="华文仿宋" panose="02010600040101010101" pitchFamily="2" charset="-122"/>
                <a:cs typeface="Times New Roman" panose="02020603050405020304" pitchFamily="18" charset="0"/>
              </a:rPr>
              <a:t>，厚度</a:t>
            </a:r>
            <a:r>
              <a:rPr lang="en-US" altLang="zh-CN" dirty="0">
                <a:latin typeface="华文仿宋" panose="02010600040101010101" pitchFamily="2" charset="-122"/>
                <a:ea typeface="华文仿宋" panose="02010600040101010101" pitchFamily="2" charset="-122"/>
                <a:cs typeface="Times New Roman" panose="02020603050405020304" pitchFamily="18" charset="0"/>
              </a:rPr>
              <a:t>3.0mm </a:t>
            </a:r>
            <a:r>
              <a:rPr lang="zh-CN" altLang="en-US" dirty="0">
                <a:latin typeface="华文仿宋" panose="02010600040101010101" pitchFamily="2" charset="-122"/>
                <a:ea typeface="华文仿宋" panose="02010600040101010101" pitchFamily="2" charset="-122"/>
                <a:cs typeface="Times New Roman" panose="02020603050405020304" pitchFamily="18" charset="0"/>
              </a:rPr>
              <a:t>圆柱体；边长</a:t>
            </a:r>
            <a:r>
              <a:rPr lang="en-US" altLang="zh-CN" dirty="0">
                <a:latin typeface="华文仿宋" panose="02010600040101010101" pitchFamily="2" charset="-122"/>
                <a:ea typeface="华文仿宋" panose="02010600040101010101" pitchFamily="2" charset="-122"/>
                <a:cs typeface="Times New Roman" panose="02020603050405020304" pitchFamily="18" charset="0"/>
              </a:rPr>
              <a:t>25.4 mm</a:t>
            </a:r>
            <a:r>
              <a:rPr lang="zh-CN" altLang="en-US" dirty="0">
                <a:latin typeface="华文仿宋" panose="02010600040101010101" pitchFamily="2" charset="-122"/>
                <a:ea typeface="华文仿宋" panose="02010600040101010101" pitchFamily="2" charset="-122"/>
                <a:cs typeface="Times New Roman" panose="02020603050405020304" pitchFamily="18" charset="0"/>
              </a:rPr>
              <a:t>的立方体</a:t>
            </a:r>
            <a:endParaRPr lang="en-US" altLang="zh-CN" dirty="0">
              <a:latin typeface="华文仿宋" panose="02010600040101010101" pitchFamily="2" charset="-122"/>
              <a:ea typeface="华文仿宋" panose="02010600040101010101" pitchFamily="2" charset="-122"/>
              <a:cs typeface="Times New Roman" panose="02020603050405020304" pitchFamily="18" charset="0"/>
            </a:endParaRPr>
          </a:p>
          <a:p>
            <a:pPr marL="285750" indent="-285750">
              <a:buFont typeface="Arial" panose="020B0604020202020204" pitchFamily="34" charset="0"/>
              <a:buChar char="•"/>
            </a:pPr>
            <a:endParaRPr lang="en-US" altLang="zh-CN" b="1" dirty="0">
              <a:solidFill>
                <a:srgbClr val="FF0000"/>
              </a:solidFill>
              <a:latin typeface="华文仿宋" panose="02010600040101010101" pitchFamily="2" charset="-122"/>
              <a:ea typeface="华文仿宋" panose="02010600040101010101" pitchFamily="2" charset="-122"/>
              <a:cs typeface="Times New Roman" panose="02020603050405020304" pitchFamily="18" charset="0"/>
            </a:endParaRPr>
          </a:p>
        </p:txBody>
      </p:sp>
      <p:pic>
        <p:nvPicPr>
          <p:cNvPr id="27" name="图片 26">
            <a:extLst>
              <a:ext uri="{FF2B5EF4-FFF2-40B4-BE49-F238E27FC236}">
                <a16:creationId xmlns:a16="http://schemas.microsoft.com/office/drawing/2014/main" id="{E62F25A2-8DBC-98C0-21C1-EB3305AA00D2}"/>
              </a:ext>
            </a:extLst>
          </p:cNvPr>
          <p:cNvPicPr>
            <a:picLocks noChangeAspect="1"/>
          </p:cNvPicPr>
          <p:nvPr/>
        </p:nvPicPr>
        <p:blipFill>
          <a:blip r:embed="rId5" cstate="print">
            <a:extLst>
              <a:ext uri="{28A0092B-C50C-407E-A947-70E740481C1C}">
                <a14:useLocalDpi xmlns:a14="http://schemas.microsoft.com/office/drawing/2010/main" val="0"/>
              </a:ext>
            </a:extLst>
          </a:blip>
          <a:srcRect l="5257" t="41410" r="19496" b="19137"/>
          <a:stretch>
            <a:fillRect/>
          </a:stretch>
        </p:blipFill>
        <p:spPr>
          <a:xfrm>
            <a:off x="468480" y="1377686"/>
            <a:ext cx="2112123" cy="1557810"/>
          </a:xfrm>
          <a:prstGeom prst="rect">
            <a:avLst/>
          </a:prstGeom>
        </p:spPr>
      </p:pic>
      <p:sp>
        <p:nvSpPr>
          <p:cNvPr id="51" name="文本框 50">
            <a:extLst>
              <a:ext uri="{FF2B5EF4-FFF2-40B4-BE49-F238E27FC236}">
                <a16:creationId xmlns:a16="http://schemas.microsoft.com/office/drawing/2014/main" id="{9893FEF2-B74C-5D9B-6665-BCC01B0B9A39}"/>
              </a:ext>
            </a:extLst>
          </p:cNvPr>
          <p:cNvSpPr txBox="1"/>
          <p:nvPr/>
        </p:nvSpPr>
        <p:spPr>
          <a:xfrm>
            <a:off x="6337687" y="3663736"/>
            <a:ext cx="6180880" cy="369332"/>
          </a:xfrm>
          <a:prstGeom prst="rect">
            <a:avLst/>
          </a:prstGeom>
          <a:noFill/>
        </p:spPr>
        <p:txBody>
          <a:bodyPr wrap="square">
            <a:spAutoFit/>
          </a:bodyPr>
          <a:lstStyle/>
          <a:p>
            <a:pPr marL="285750" lvl="1" indent="-285750">
              <a:buFont typeface="Wingdings" panose="05000000000000000000" pitchFamily="2" charset="2"/>
              <a:buChar char="p"/>
            </a:pPr>
            <a:r>
              <a:rPr lang="zh-CN" altLang="en-US" b="1" dirty="0">
                <a:latin typeface="华文仿宋" panose="02010600040101010101" pitchFamily="2" charset="-122"/>
                <a:ea typeface="华文仿宋" panose="02010600040101010101" pitchFamily="2" charset="-122"/>
                <a:cs typeface="Times New Roman" panose="02020603050405020304" pitchFamily="18" charset="0"/>
              </a:rPr>
              <a:t>普源精电</a:t>
            </a:r>
            <a:r>
              <a:rPr lang="en-US" altLang="zh-CN" b="1" dirty="0">
                <a:latin typeface="华文仿宋" panose="02010600040101010101" pitchFamily="2" charset="-122"/>
                <a:ea typeface="华文仿宋" panose="02010600040101010101" pitchFamily="2" charset="-122"/>
                <a:cs typeface="Times New Roman" panose="02020603050405020304" pitchFamily="18" charset="0"/>
              </a:rPr>
              <a:t>RIGOL</a:t>
            </a:r>
            <a:r>
              <a:rPr lang="zh-CN" altLang="en-US" b="1" dirty="0">
                <a:latin typeface="华文仿宋" panose="02010600040101010101" pitchFamily="2" charset="-122"/>
                <a:ea typeface="华文仿宋" panose="02010600040101010101" pitchFamily="2" charset="-122"/>
                <a:cs typeface="Times New Roman" panose="02020603050405020304" pitchFamily="18" charset="0"/>
              </a:rPr>
              <a:t>示波器</a:t>
            </a:r>
            <a:endParaRPr lang="en-US" altLang="zh-CN" b="1" dirty="0">
              <a:latin typeface="华文仿宋" panose="02010600040101010101" pitchFamily="2" charset="-122"/>
              <a:ea typeface="华文仿宋" panose="02010600040101010101" pitchFamily="2" charset="-122"/>
              <a:cs typeface="Times New Roman" panose="02020603050405020304" pitchFamily="18" charset="0"/>
            </a:endParaRPr>
          </a:p>
        </p:txBody>
      </p:sp>
      <p:pic>
        <p:nvPicPr>
          <p:cNvPr id="53" name="图片 52" descr="白色的游戏机&#10;&#10;AI 生成的内容可能不正确。">
            <a:extLst>
              <a:ext uri="{FF2B5EF4-FFF2-40B4-BE49-F238E27FC236}">
                <a16:creationId xmlns:a16="http://schemas.microsoft.com/office/drawing/2014/main" id="{748F082A-CB21-2E56-5600-F8ED18D7B82D}"/>
              </a:ext>
            </a:extLst>
          </p:cNvPr>
          <p:cNvPicPr>
            <a:picLocks noChangeAspect="1"/>
          </p:cNvPicPr>
          <p:nvPr/>
        </p:nvPicPr>
        <p:blipFill>
          <a:blip r:embed="rId6"/>
          <a:srcRect l="6026" r="3081"/>
          <a:stretch>
            <a:fillRect/>
          </a:stretch>
        </p:blipFill>
        <p:spPr>
          <a:xfrm>
            <a:off x="356198" y="3869702"/>
            <a:ext cx="2762296" cy="1392933"/>
          </a:xfrm>
          <a:prstGeom prst="rect">
            <a:avLst/>
          </a:prstGeom>
        </p:spPr>
      </p:pic>
      <p:pic>
        <p:nvPicPr>
          <p:cNvPr id="55" name="图片 54">
            <a:extLst>
              <a:ext uri="{FF2B5EF4-FFF2-40B4-BE49-F238E27FC236}">
                <a16:creationId xmlns:a16="http://schemas.microsoft.com/office/drawing/2014/main" id="{262564AF-7711-977A-B3BC-DD63DEC886DB}"/>
              </a:ext>
            </a:extLst>
          </p:cNvPr>
          <p:cNvPicPr>
            <a:picLocks noChangeAspect="1"/>
          </p:cNvPicPr>
          <p:nvPr/>
        </p:nvPicPr>
        <p:blipFill>
          <a:blip r:embed="rId7"/>
          <a:stretch>
            <a:fillRect/>
          </a:stretch>
        </p:blipFill>
        <p:spPr>
          <a:xfrm>
            <a:off x="444730" y="5183565"/>
            <a:ext cx="2525538" cy="1497957"/>
          </a:xfrm>
          <a:prstGeom prst="rect">
            <a:avLst/>
          </a:prstGeom>
        </p:spPr>
      </p:pic>
      <p:sp>
        <p:nvSpPr>
          <p:cNvPr id="57" name="文本框 56">
            <a:extLst>
              <a:ext uri="{FF2B5EF4-FFF2-40B4-BE49-F238E27FC236}">
                <a16:creationId xmlns:a16="http://schemas.microsoft.com/office/drawing/2014/main" id="{960D737B-3EEC-D297-49FE-4356ABDD097A}"/>
              </a:ext>
            </a:extLst>
          </p:cNvPr>
          <p:cNvSpPr txBox="1"/>
          <p:nvPr/>
        </p:nvSpPr>
        <p:spPr>
          <a:xfrm>
            <a:off x="6232354" y="811511"/>
            <a:ext cx="4675332" cy="400110"/>
          </a:xfrm>
          <a:prstGeom prst="rect">
            <a:avLst/>
          </a:prstGeom>
          <a:noFill/>
        </p:spPr>
        <p:txBody>
          <a:bodyPr wrap="square">
            <a:spAutoFit/>
          </a:bodyPr>
          <a:lstStyle/>
          <a:p>
            <a:pPr marL="342900" indent="-342900">
              <a:buFont typeface="Wingdings" panose="05000000000000000000" pitchFamily="2" charset="2"/>
              <a:buChar char="p"/>
            </a:pPr>
            <a:r>
              <a:rPr lang="zh-CN" altLang="en-US" sz="2000" b="1" dirty="0">
                <a:latin typeface="华文仿宋" panose="02010600040101010101" pitchFamily="2" charset="-122"/>
                <a:ea typeface="华文仿宋" panose="02010600040101010101" pitchFamily="2" charset="-122"/>
                <a:cs typeface="Times New Roman" panose="02020603050405020304" pitchFamily="18" charset="0"/>
              </a:rPr>
              <a:t>滨松光电倍增管</a:t>
            </a:r>
            <a:r>
              <a:rPr lang="en-US" altLang="zh-CN" sz="2000" b="1" dirty="0">
                <a:latin typeface="华文仿宋" panose="02010600040101010101" pitchFamily="2" charset="-122"/>
                <a:ea typeface="华文仿宋" panose="02010600040101010101" pitchFamily="2" charset="-122"/>
                <a:cs typeface="Times New Roman" panose="02020603050405020304" pitchFamily="18" charset="0"/>
              </a:rPr>
              <a:t>H10721-20</a:t>
            </a:r>
          </a:p>
        </p:txBody>
      </p:sp>
      <p:sp>
        <p:nvSpPr>
          <p:cNvPr id="59" name="文本框 58">
            <a:extLst>
              <a:ext uri="{FF2B5EF4-FFF2-40B4-BE49-F238E27FC236}">
                <a16:creationId xmlns:a16="http://schemas.microsoft.com/office/drawing/2014/main" id="{A26CAF44-5713-97E3-ADD7-9187A99E5712}"/>
              </a:ext>
            </a:extLst>
          </p:cNvPr>
          <p:cNvSpPr txBox="1"/>
          <p:nvPr/>
        </p:nvSpPr>
        <p:spPr>
          <a:xfrm>
            <a:off x="243909" y="3538314"/>
            <a:ext cx="5965823" cy="369332"/>
          </a:xfrm>
          <a:prstGeom prst="rect">
            <a:avLst/>
          </a:prstGeom>
          <a:noFill/>
        </p:spPr>
        <p:txBody>
          <a:bodyPr wrap="square">
            <a:spAutoFit/>
          </a:bodyPr>
          <a:lstStyle/>
          <a:p>
            <a:pPr marL="285750" indent="-285750">
              <a:buFont typeface="Wingdings" panose="05000000000000000000" pitchFamily="2" charset="2"/>
              <a:buChar char="p"/>
            </a:pPr>
            <a:r>
              <a:rPr lang="zh-CN" altLang="en-US" sz="1800" b="1" dirty="0">
                <a:latin typeface="华文仿宋" panose="02010600040101010101" pitchFamily="2" charset="-122"/>
                <a:ea typeface="华文仿宋" panose="02010600040101010101" pitchFamily="2" charset="-122"/>
                <a:cs typeface="Times New Roman" panose="02020603050405020304" pitchFamily="18" charset="0"/>
              </a:rPr>
              <a:t>激光驱动器及皮秒激光头</a:t>
            </a:r>
            <a:endParaRPr lang="en-US" altLang="zh-CN" sz="1800" b="1" dirty="0">
              <a:latin typeface="华文仿宋" panose="02010600040101010101" pitchFamily="2" charset="-122"/>
              <a:ea typeface="华文仿宋" panose="02010600040101010101" pitchFamily="2" charset="-122"/>
              <a:cs typeface="Times New Roman" panose="02020603050405020304" pitchFamily="18" charset="0"/>
            </a:endParaRPr>
          </a:p>
        </p:txBody>
      </p:sp>
      <p:sp>
        <p:nvSpPr>
          <p:cNvPr id="61" name="文本框 60">
            <a:extLst>
              <a:ext uri="{FF2B5EF4-FFF2-40B4-BE49-F238E27FC236}">
                <a16:creationId xmlns:a16="http://schemas.microsoft.com/office/drawing/2014/main" id="{37828A11-FCF7-37F5-DCBF-A0D161E93A4E}"/>
              </a:ext>
            </a:extLst>
          </p:cNvPr>
          <p:cNvSpPr txBox="1"/>
          <p:nvPr/>
        </p:nvSpPr>
        <p:spPr>
          <a:xfrm>
            <a:off x="2694407" y="5318149"/>
            <a:ext cx="3445859" cy="1200329"/>
          </a:xfrm>
          <a:prstGeom prst="rect">
            <a:avLst/>
          </a:prstGeom>
          <a:noFill/>
        </p:spPr>
        <p:txBody>
          <a:bodyPr wrap="square">
            <a:spAutoFit/>
          </a:bodyPr>
          <a:lstStyle/>
          <a:p>
            <a:pPr marL="742950" lvl="1" indent="-285750">
              <a:buFont typeface="Arial" panose="020B0604020202020204" pitchFamily="34" charset="0"/>
              <a:buChar char="•"/>
            </a:pPr>
            <a:r>
              <a:rPr lang="zh-CN" altLang="en-US" sz="1800" dirty="0">
                <a:latin typeface="华文仿宋" panose="02010600040101010101" pitchFamily="2" charset="-122"/>
                <a:ea typeface="华文仿宋" panose="02010600040101010101" pitchFamily="2" charset="-122"/>
                <a:cs typeface="Times New Roman" panose="02020603050405020304" pitchFamily="18" charset="0"/>
              </a:rPr>
              <a:t>激光波长</a:t>
            </a:r>
            <a:r>
              <a:rPr lang="en-US" altLang="zh-CN" sz="1800" dirty="0">
                <a:latin typeface="华文仿宋" panose="02010600040101010101" pitchFamily="2" charset="-122"/>
                <a:ea typeface="华文仿宋" panose="02010600040101010101" pitchFamily="2" charset="-122"/>
                <a:cs typeface="Times New Roman" panose="02020603050405020304" pitchFamily="18" charset="0"/>
              </a:rPr>
              <a:t>405 nm</a:t>
            </a:r>
          </a:p>
          <a:p>
            <a:pPr marL="742950" lvl="1" indent="-285750">
              <a:buFont typeface="Arial" panose="020B0604020202020204" pitchFamily="34" charset="0"/>
              <a:buChar char="•"/>
            </a:pPr>
            <a:r>
              <a:rPr lang="zh-CN" altLang="en-US" sz="1800" dirty="0">
                <a:latin typeface="华文仿宋" panose="02010600040101010101" pitchFamily="2" charset="-122"/>
                <a:ea typeface="华文仿宋" panose="02010600040101010101" pitchFamily="2" charset="-122"/>
                <a:cs typeface="Times New Roman" panose="02020603050405020304" pitchFamily="18" charset="0"/>
              </a:rPr>
              <a:t>脉宽</a:t>
            </a:r>
            <a:r>
              <a:rPr lang="en-US" altLang="zh-CN" sz="1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40 </a:t>
            </a:r>
            <a:r>
              <a:rPr lang="en-US" altLang="zh-CN" sz="1800" b="1" dirty="0" err="1">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ps</a:t>
            </a:r>
            <a:r>
              <a:rPr lang="en-US" altLang="zh-CN" sz="1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 FWHM</a:t>
            </a:r>
            <a:r>
              <a:rPr lang="zh-CN" altLang="en-US" sz="1800" dirty="0">
                <a:latin typeface="华文仿宋" panose="02010600040101010101" pitchFamily="2" charset="-122"/>
                <a:ea typeface="华文仿宋" panose="02010600040101010101" pitchFamily="2" charset="-122"/>
                <a:cs typeface="Times New Roman" panose="02020603050405020304" pitchFamily="18" charset="0"/>
              </a:rPr>
              <a:t>，</a:t>
            </a:r>
            <a:endParaRPr lang="en-US" altLang="zh-CN" sz="1800" dirty="0">
              <a:latin typeface="华文仿宋" panose="02010600040101010101" pitchFamily="2" charset="-122"/>
              <a:ea typeface="华文仿宋" panose="02010600040101010101" pitchFamily="2" charset="-122"/>
              <a:cs typeface="Times New Roman" panose="02020603050405020304" pitchFamily="18" charset="0"/>
            </a:endParaRPr>
          </a:p>
          <a:p>
            <a:pPr marL="742950" lvl="1" indent="-285750">
              <a:buFont typeface="Arial" panose="020B0604020202020204" pitchFamily="34" charset="0"/>
              <a:buChar char="•"/>
            </a:pPr>
            <a:r>
              <a:rPr lang="zh-CN" altLang="en-US" sz="1800" dirty="0">
                <a:latin typeface="华文仿宋" panose="02010600040101010101" pitchFamily="2" charset="-122"/>
                <a:ea typeface="华文仿宋" panose="02010600040101010101" pitchFamily="2" charset="-122"/>
                <a:cs typeface="Times New Roman" panose="02020603050405020304" pitchFamily="18" charset="0"/>
              </a:rPr>
              <a:t>重复频率：单次触发至</a:t>
            </a:r>
            <a:r>
              <a:rPr lang="en-US" altLang="zh-CN" sz="1800" dirty="0">
                <a:latin typeface="华文仿宋" panose="02010600040101010101" pitchFamily="2" charset="-122"/>
                <a:ea typeface="华文仿宋" panose="02010600040101010101" pitchFamily="2" charset="-122"/>
                <a:cs typeface="Times New Roman" panose="02020603050405020304" pitchFamily="18" charset="0"/>
              </a:rPr>
              <a:t>40 MHz</a:t>
            </a:r>
          </a:p>
        </p:txBody>
      </p:sp>
      <p:sp>
        <p:nvSpPr>
          <p:cNvPr id="63" name="文本框 62">
            <a:extLst>
              <a:ext uri="{FF2B5EF4-FFF2-40B4-BE49-F238E27FC236}">
                <a16:creationId xmlns:a16="http://schemas.microsoft.com/office/drawing/2014/main" id="{13CDDA38-3BF1-EDA2-B45B-367C7BE46687}"/>
              </a:ext>
            </a:extLst>
          </p:cNvPr>
          <p:cNvSpPr txBox="1"/>
          <p:nvPr/>
        </p:nvSpPr>
        <p:spPr>
          <a:xfrm>
            <a:off x="3161157" y="4039070"/>
            <a:ext cx="1994473" cy="646331"/>
          </a:xfrm>
          <a:prstGeom prst="rect">
            <a:avLst/>
          </a:prstGeom>
          <a:noFill/>
        </p:spPr>
        <p:txBody>
          <a:bodyPr wrap="square">
            <a:spAutoFit/>
          </a:bodyPr>
          <a:lstStyle/>
          <a:p>
            <a:r>
              <a:rPr lang="zh-CN" altLang="en-US" sz="1800" b="1" dirty="0">
                <a:latin typeface="华文仿宋" panose="02010600040101010101" pitchFamily="2" charset="-122"/>
                <a:ea typeface="华文仿宋" panose="02010600040101010101" pitchFamily="2" charset="-122"/>
                <a:cs typeface="Times New Roman" panose="02020603050405020304" pitchFamily="18" charset="0"/>
              </a:rPr>
              <a:t>皮秒脉冲激光驱动器</a:t>
            </a:r>
            <a:r>
              <a:rPr lang="en-US" altLang="zh-CN" sz="1800" b="1" dirty="0">
                <a:latin typeface="华文仿宋" panose="02010600040101010101" pitchFamily="2" charset="-122"/>
                <a:ea typeface="华文仿宋" panose="02010600040101010101" pitchFamily="2" charset="-122"/>
                <a:cs typeface="Times New Roman" panose="02020603050405020304" pitchFamily="18" charset="0"/>
              </a:rPr>
              <a:t>PDL 800-D</a:t>
            </a:r>
          </a:p>
        </p:txBody>
      </p:sp>
      <p:graphicFrame>
        <p:nvGraphicFramePr>
          <p:cNvPr id="64" name="表格 63">
            <a:extLst>
              <a:ext uri="{FF2B5EF4-FFF2-40B4-BE49-F238E27FC236}">
                <a16:creationId xmlns:a16="http://schemas.microsoft.com/office/drawing/2014/main" id="{CB39E3E4-FEF6-B355-E0B1-F31CAE80C643}"/>
              </a:ext>
            </a:extLst>
          </p:cNvPr>
          <p:cNvGraphicFramePr>
            <a:graphicFrameLocks noGrp="1"/>
          </p:cNvGraphicFramePr>
          <p:nvPr>
            <p:extLst>
              <p:ext uri="{D42A27DB-BD31-4B8C-83A1-F6EECF244321}">
                <p14:modId xmlns:p14="http://schemas.microsoft.com/office/powerpoint/2010/main" val="3035140600"/>
              </p:ext>
            </p:extLst>
          </p:nvPr>
        </p:nvGraphicFramePr>
        <p:xfrm>
          <a:off x="6758840" y="4225614"/>
          <a:ext cx="4704984" cy="1854200"/>
        </p:xfrm>
        <a:graphic>
          <a:graphicData uri="http://schemas.openxmlformats.org/drawingml/2006/table">
            <a:tbl>
              <a:tblPr firstRow="1" bandRow="1">
                <a:tableStyleId>{5940675A-B579-460E-94D1-54222C63F5DA}</a:tableStyleId>
              </a:tblPr>
              <a:tblGrid>
                <a:gridCol w="1320331">
                  <a:extLst>
                    <a:ext uri="{9D8B030D-6E8A-4147-A177-3AD203B41FA5}">
                      <a16:colId xmlns:a16="http://schemas.microsoft.com/office/drawing/2014/main" val="3975102027"/>
                    </a:ext>
                  </a:extLst>
                </a:gridCol>
                <a:gridCol w="3384653">
                  <a:extLst>
                    <a:ext uri="{9D8B030D-6E8A-4147-A177-3AD203B41FA5}">
                      <a16:colId xmlns:a16="http://schemas.microsoft.com/office/drawing/2014/main" val="3873372684"/>
                    </a:ext>
                  </a:extLst>
                </a:gridCol>
              </a:tblGrid>
              <a:tr h="370840">
                <a:tc>
                  <a:txBody>
                    <a:bodyPr/>
                    <a:lstStyle/>
                    <a:p>
                      <a:pPr algn="ct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型号</a:t>
                      </a:r>
                    </a:p>
                  </a:txBody>
                  <a:tcPr/>
                </a:tc>
                <a:tc>
                  <a:txBody>
                    <a:bodyPr/>
                    <a:lstStyle/>
                    <a:p>
                      <a:pPr algn="ct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相关参数</a:t>
                      </a:r>
                    </a:p>
                  </a:txBody>
                  <a:tcPr/>
                </a:tc>
                <a:extLst>
                  <a:ext uri="{0D108BD9-81ED-4DB2-BD59-A6C34878D82A}">
                    <a16:rowId xmlns:a16="http://schemas.microsoft.com/office/drawing/2014/main" val="2070415086"/>
                  </a:ext>
                </a:extLst>
              </a:tr>
              <a:tr h="370840">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DS7054</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tc>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500 MHz,</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10</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err="1">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GSa</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/s</a:t>
                      </a:r>
                    </a:p>
                  </a:txBody>
                  <a:tcPr/>
                </a:tc>
                <a:extLst>
                  <a:ext uri="{0D108BD9-81ED-4DB2-BD59-A6C34878D82A}">
                    <a16:rowId xmlns:a16="http://schemas.microsoft.com/office/drawing/2014/main" val="4011401365"/>
                  </a:ext>
                </a:extLst>
              </a:tr>
              <a:tr h="370840">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DS80804</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8 GHz,</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40</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err="1">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GSa</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/s</a:t>
                      </a:r>
                    </a:p>
                  </a:txBody>
                  <a:tcPr/>
                </a:tc>
                <a:extLst>
                  <a:ext uri="{0D108BD9-81ED-4DB2-BD59-A6C34878D82A}">
                    <a16:rowId xmlns:a16="http://schemas.microsoft.com/office/drawing/2014/main" val="2463683062"/>
                  </a:ext>
                </a:extLst>
              </a:tr>
              <a:tr h="370840">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DS9404</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4 GHz,</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20</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err="1">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GSa</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/s</a:t>
                      </a:r>
                    </a:p>
                  </a:txBody>
                  <a:tcPr/>
                </a:tc>
                <a:extLst>
                  <a:ext uri="{0D108BD9-81ED-4DB2-BD59-A6C34878D82A}">
                    <a16:rowId xmlns:a16="http://schemas.microsoft.com/office/drawing/2014/main" val="3502606477"/>
                  </a:ext>
                </a:extLst>
              </a:tr>
              <a:tr h="370840">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HDO4804</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800 MHz, 4 </a:t>
                      </a:r>
                      <a:r>
                        <a:rPr lang="en-US" altLang="zh-CN" sz="1800" kern="1200" dirty="0" err="1">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Gsa</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/s</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tc>
                <a:extLst>
                  <a:ext uri="{0D108BD9-81ED-4DB2-BD59-A6C34878D82A}">
                    <a16:rowId xmlns:a16="http://schemas.microsoft.com/office/drawing/2014/main" val="707457492"/>
                  </a:ext>
                </a:extLst>
              </a:tr>
            </a:tbl>
          </a:graphicData>
        </a:graphic>
      </p:graphicFrame>
      <p:sp>
        <p:nvSpPr>
          <p:cNvPr id="66" name="文本框 65">
            <a:extLst>
              <a:ext uri="{FF2B5EF4-FFF2-40B4-BE49-F238E27FC236}">
                <a16:creationId xmlns:a16="http://schemas.microsoft.com/office/drawing/2014/main" id="{B5AACBCB-95C6-302C-DE1F-17269487C2D7}"/>
              </a:ext>
            </a:extLst>
          </p:cNvPr>
          <p:cNvSpPr txBox="1"/>
          <p:nvPr/>
        </p:nvSpPr>
        <p:spPr>
          <a:xfrm>
            <a:off x="280658" y="800155"/>
            <a:ext cx="5941950" cy="400110"/>
          </a:xfrm>
          <a:prstGeom prst="rect">
            <a:avLst/>
          </a:prstGeom>
          <a:noFill/>
        </p:spPr>
        <p:txBody>
          <a:bodyPr wrap="square">
            <a:spAutoFit/>
          </a:bodyPr>
          <a:lstStyle/>
          <a:p>
            <a:pPr marL="342900" indent="-342900">
              <a:buFont typeface="Wingdings" panose="05000000000000000000" pitchFamily="2" charset="2"/>
              <a:buChar char="p"/>
            </a:pPr>
            <a:r>
              <a:rPr lang="zh-CN" altLang="en-US" sz="2000" b="1" dirty="0">
                <a:latin typeface="华文仿宋" panose="02010600040101010101" pitchFamily="2" charset="-122"/>
                <a:ea typeface="华文仿宋" panose="02010600040101010101" pitchFamily="2" charset="-122"/>
                <a:cs typeface="Times New Roman" panose="02020603050405020304" pitchFamily="18" charset="0"/>
              </a:rPr>
              <a:t>塑料闪烁体</a:t>
            </a:r>
            <a:r>
              <a:rPr lang="en-US" altLang="zh-CN" sz="2000" b="1" dirty="0">
                <a:latin typeface="华文仿宋" panose="02010600040101010101" pitchFamily="2" charset="-122"/>
                <a:ea typeface="华文仿宋" panose="02010600040101010101" pitchFamily="2" charset="-122"/>
                <a:cs typeface="Times New Roman" panose="02020603050405020304" pitchFamily="18" charset="0"/>
              </a:rPr>
              <a:t>EJ-232 Q</a:t>
            </a:r>
            <a:r>
              <a:rPr lang="zh-CN" altLang="en-US" sz="2000" b="1" dirty="0">
                <a:latin typeface="华文仿宋" panose="02010600040101010101" pitchFamily="2" charset="-122"/>
                <a:ea typeface="华文仿宋" panose="02010600040101010101" pitchFamily="2" charset="-122"/>
                <a:cs typeface="Times New Roman" panose="02020603050405020304" pitchFamily="18" charset="0"/>
              </a:rPr>
              <a:t>（</a:t>
            </a:r>
            <a:r>
              <a:rPr lang="en-US" altLang="zh-CN" sz="2000" dirty="0">
                <a:latin typeface="华文仿宋" panose="02010600040101010101" pitchFamily="2" charset="-122"/>
                <a:ea typeface="华文仿宋" panose="02010600040101010101" pitchFamily="2" charset="-122"/>
                <a:cs typeface="Times New Roman" panose="02020603050405020304" pitchFamily="18" charset="0"/>
              </a:rPr>
              <a:t> </a:t>
            </a:r>
            <a:r>
              <a:rPr lang="zh-CN" altLang="en-US" sz="2000" dirty="0">
                <a:latin typeface="华文仿宋" panose="02010600040101010101" pitchFamily="2" charset="-122"/>
                <a:ea typeface="华文仿宋" panose="02010600040101010101" pitchFamily="2" charset="-122"/>
                <a:cs typeface="Times New Roman" panose="02020603050405020304" pitchFamily="18" charset="0"/>
              </a:rPr>
              <a:t>含</a:t>
            </a:r>
            <a:r>
              <a:rPr lang="en-US" altLang="zh-CN" sz="2000" dirty="0">
                <a:latin typeface="华文仿宋" panose="02010600040101010101" pitchFamily="2" charset="-122"/>
                <a:ea typeface="华文仿宋" panose="02010600040101010101" pitchFamily="2" charset="-122"/>
                <a:cs typeface="Times New Roman" panose="02020603050405020304" pitchFamily="18" charset="0"/>
              </a:rPr>
              <a:t>0.5%</a:t>
            </a:r>
            <a:r>
              <a:rPr lang="zh-CN" altLang="en-US" sz="2000" dirty="0">
                <a:latin typeface="华文仿宋" panose="02010600040101010101" pitchFamily="2" charset="-122"/>
                <a:ea typeface="华文仿宋" panose="02010600040101010101" pitchFamily="2" charset="-122"/>
                <a:cs typeface="Times New Roman" panose="02020603050405020304" pitchFamily="18" charset="0"/>
              </a:rPr>
              <a:t>的二苯甲酮淬灭剂）</a:t>
            </a:r>
            <a:endParaRPr lang="en-US" altLang="zh-CN" sz="2000" b="1" dirty="0">
              <a:latin typeface="华文仿宋" panose="02010600040101010101" pitchFamily="2" charset="-122"/>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3689631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A874E-A014-4638-C996-A04E5E68E361}"/>
            </a:ext>
          </a:extLst>
        </p:cNvPr>
        <p:cNvGrpSpPr/>
        <p:nvPr/>
      </p:nvGrpSpPr>
      <p:grpSpPr>
        <a:xfrm>
          <a:off x="0" y="0"/>
          <a:ext cx="0" cy="0"/>
          <a:chOff x="0" y="0"/>
          <a:chExt cx="0" cy="0"/>
        </a:xfrm>
      </p:grpSpPr>
      <p:sp>
        <p:nvSpPr>
          <p:cNvPr id="15" name="矩形 14">
            <a:extLst>
              <a:ext uri="{FF2B5EF4-FFF2-40B4-BE49-F238E27FC236}">
                <a16:creationId xmlns:a16="http://schemas.microsoft.com/office/drawing/2014/main" id="{8BAFA79F-E333-2E7A-90CE-9F6D2B968DEC}"/>
              </a:ext>
            </a:extLst>
          </p:cNvPr>
          <p:cNvSpPr/>
          <p:nvPr/>
        </p:nvSpPr>
        <p:spPr>
          <a:xfrm>
            <a:off x="0" y="-49428"/>
            <a:ext cx="12192000" cy="492443"/>
          </a:xfrm>
          <a:prstGeom prst="rect">
            <a:avLst/>
          </a:prstGeom>
          <a:noFill/>
        </p:spPr>
        <p:txBody>
          <a:bodyPr wrap="square" lIns="91440" tIns="45720" rIns="91440" bIns="45720">
            <a:spAutoFit/>
          </a:bodyPr>
          <a:lstStyle/>
          <a:p>
            <a:pPr marL="324000"/>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二、探测系统组成与实验设计（</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2</a:t>
            </a:r>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p>
        </p:txBody>
      </p:sp>
      <p:sp>
        <p:nvSpPr>
          <p:cNvPr id="3" name="文本框 2">
            <a:extLst>
              <a:ext uri="{FF2B5EF4-FFF2-40B4-BE49-F238E27FC236}">
                <a16:creationId xmlns:a16="http://schemas.microsoft.com/office/drawing/2014/main" id="{39974506-4CA2-2535-9399-74D7FCC626FF}"/>
              </a:ext>
            </a:extLst>
          </p:cNvPr>
          <p:cNvSpPr txBox="1"/>
          <p:nvPr/>
        </p:nvSpPr>
        <p:spPr>
          <a:xfrm>
            <a:off x="5739893" y="579271"/>
            <a:ext cx="2319866" cy="461665"/>
          </a:xfrm>
          <a:prstGeom prst="rect">
            <a:avLst/>
          </a:prstGeom>
          <a:noFill/>
        </p:spPr>
        <p:txBody>
          <a:bodyPr wrap="none" rtlCol="0">
            <a:spAutoFit/>
          </a:bodyPr>
          <a:lstStyle/>
          <a:p>
            <a:r>
              <a:rPr lang="en-US" altLang="zh-CN" sz="2400" b="1" dirty="0">
                <a:latin typeface="华文仿宋" panose="02010600040101010101" pitchFamily="2" charset="-122"/>
                <a:ea typeface="华文仿宋" panose="02010600040101010101" pitchFamily="2" charset="-122"/>
              </a:rPr>
              <a:t>2. </a:t>
            </a:r>
            <a:r>
              <a:rPr lang="zh-CN" altLang="en-US" sz="2400" b="1" dirty="0">
                <a:latin typeface="华文仿宋" panose="02010600040101010101" pitchFamily="2" charset="-122"/>
                <a:ea typeface="华文仿宋" panose="02010600040101010101" pitchFamily="2" charset="-122"/>
                <a:cs typeface="Times New Roman" panose="02020603050405020304" pitchFamily="18" charset="0"/>
              </a:rPr>
              <a:t>皮秒激光测量</a:t>
            </a:r>
          </a:p>
        </p:txBody>
      </p:sp>
      <p:sp>
        <p:nvSpPr>
          <p:cNvPr id="8" name="文本框 7">
            <a:extLst>
              <a:ext uri="{FF2B5EF4-FFF2-40B4-BE49-F238E27FC236}">
                <a16:creationId xmlns:a16="http://schemas.microsoft.com/office/drawing/2014/main" id="{6F1217C2-8381-A07D-C78C-0F9D7814660E}"/>
              </a:ext>
            </a:extLst>
          </p:cNvPr>
          <p:cNvSpPr txBox="1"/>
          <p:nvPr/>
        </p:nvSpPr>
        <p:spPr>
          <a:xfrm>
            <a:off x="127325" y="4691010"/>
            <a:ext cx="3474028" cy="461665"/>
          </a:xfrm>
          <a:prstGeom prst="rect">
            <a:avLst/>
          </a:prstGeom>
          <a:noFill/>
        </p:spPr>
        <p:txBody>
          <a:bodyPr wrap="none" rtlCol="0">
            <a:spAutoFit/>
          </a:bodyPr>
          <a:lstStyle/>
          <a:p>
            <a:r>
              <a:rPr lang="en-US" altLang="zh-CN" sz="2400" b="1" dirty="0">
                <a:latin typeface="华文仿宋" panose="02010600040101010101" pitchFamily="2" charset="-122"/>
                <a:ea typeface="华文仿宋" panose="02010600040101010101" pitchFamily="2" charset="-122"/>
                <a:cs typeface="Times New Roman" panose="02020603050405020304" pitchFamily="18" charset="0"/>
              </a:rPr>
              <a:t>4.</a:t>
            </a:r>
            <a:r>
              <a:rPr lang="zh-CN" altLang="en-US" sz="2400" b="1" dirty="0">
                <a:latin typeface="华文仿宋" panose="02010600040101010101" pitchFamily="2" charset="-122"/>
                <a:ea typeface="华文仿宋" panose="02010600040101010101" pitchFamily="2" charset="-122"/>
                <a:cs typeface="Times New Roman" panose="02020603050405020304" pitchFamily="18" charset="0"/>
              </a:rPr>
              <a:t>韧致辐射场脉冲列测量</a:t>
            </a:r>
            <a:endParaRPr lang="en-US" altLang="zh-CN" sz="2400" b="1" dirty="0">
              <a:latin typeface="华文仿宋" panose="02010600040101010101" pitchFamily="2" charset="-122"/>
              <a:ea typeface="华文仿宋" panose="02010600040101010101" pitchFamily="2" charset="-122"/>
              <a:cs typeface="Times New Roman" panose="02020603050405020304" pitchFamily="18" charset="0"/>
            </a:endParaRPr>
          </a:p>
        </p:txBody>
      </p:sp>
      <p:pic>
        <p:nvPicPr>
          <p:cNvPr id="10" name="图片 9">
            <a:extLst>
              <a:ext uri="{FF2B5EF4-FFF2-40B4-BE49-F238E27FC236}">
                <a16:creationId xmlns:a16="http://schemas.microsoft.com/office/drawing/2014/main" id="{44956F7C-BB88-933C-7144-34EE41D22E8C}"/>
              </a:ext>
            </a:extLst>
          </p:cNvPr>
          <p:cNvPicPr>
            <a:picLocks noChangeAspect="1"/>
          </p:cNvPicPr>
          <p:nvPr/>
        </p:nvPicPr>
        <p:blipFill>
          <a:blip r:embed="rId3"/>
          <a:srcRect t="733"/>
          <a:stretch>
            <a:fillRect/>
          </a:stretch>
        </p:blipFill>
        <p:spPr>
          <a:xfrm>
            <a:off x="227066" y="2897300"/>
            <a:ext cx="8104727" cy="1655415"/>
          </a:xfrm>
          <a:prstGeom prst="rect">
            <a:avLst/>
          </a:prstGeom>
        </p:spPr>
      </p:pic>
      <p:pic>
        <p:nvPicPr>
          <p:cNvPr id="12" name="图片 11">
            <a:extLst>
              <a:ext uri="{FF2B5EF4-FFF2-40B4-BE49-F238E27FC236}">
                <a16:creationId xmlns:a16="http://schemas.microsoft.com/office/drawing/2014/main" id="{342ABF30-F7CE-AF76-D8C6-6A1D223799F2}"/>
              </a:ext>
            </a:extLst>
          </p:cNvPr>
          <p:cNvPicPr>
            <a:picLocks noChangeAspect="1"/>
          </p:cNvPicPr>
          <p:nvPr/>
        </p:nvPicPr>
        <p:blipFill>
          <a:blip r:embed="rId4"/>
          <a:stretch>
            <a:fillRect/>
          </a:stretch>
        </p:blipFill>
        <p:spPr>
          <a:xfrm>
            <a:off x="6049164" y="1068770"/>
            <a:ext cx="1771429" cy="1257143"/>
          </a:xfrm>
          <a:prstGeom prst="rect">
            <a:avLst/>
          </a:prstGeom>
        </p:spPr>
      </p:pic>
      <p:pic>
        <p:nvPicPr>
          <p:cNvPr id="14" name="图片 13">
            <a:extLst>
              <a:ext uri="{FF2B5EF4-FFF2-40B4-BE49-F238E27FC236}">
                <a16:creationId xmlns:a16="http://schemas.microsoft.com/office/drawing/2014/main" id="{4ECA5DBC-4125-4DB2-A344-EB4FB7F22098}"/>
              </a:ext>
            </a:extLst>
          </p:cNvPr>
          <p:cNvPicPr>
            <a:picLocks noChangeAspect="1"/>
          </p:cNvPicPr>
          <p:nvPr/>
        </p:nvPicPr>
        <p:blipFill>
          <a:blip r:embed="rId5"/>
          <a:srcRect t="13879"/>
          <a:stretch>
            <a:fillRect/>
          </a:stretch>
        </p:blipFill>
        <p:spPr>
          <a:xfrm>
            <a:off x="8057846" y="988854"/>
            <a:ext cx="3588296" cy="1446887"/>
          </a:xfrm>
          <a:prstGeom prst="rect">
            <a:avLst/>
          </a:prstGeom>
        </p:spPr>
      </p:pic>
      <p:pic>
        <p:nvPicPr>
          <p:cNvPr id="17" name="图片 16">
            <a:extLst>
              <a:ext uri="{FF2B5EF4-FFF2-40B4-BE49-F238E27FC236}">
                <a16:creationId xmlns:a16="http://schemas.microsoft.com/office/drawing/2014/main" id="{A0666F62-FD97-38DF-F9B7-860A1EDF6DDD}"/>
              </a:ext>
            </a:extLst>
          </p:cNvPr>
          <p:cNvPicPr>
            <a:picLocks noChangeAspect="1"/>
          </p:cNvPicPr>
          <p:nvPr/>
        </p:nvPicPr>
        <p:blipFill>
          <a:blip r:embed="rId6"/>
          <a:stretch>
            <a:fillRect/>
          </a:stretch>
        </p:blipFill>
        <p:spPr>
          <a:xfrm>
            <a:off x="57875" y="5152675"/>
            <a:ext cx="10194980" cy="1583836"/>
          </a:xfrm>
          <a:prstGeom prst="rect">
            <a:avLst/>
          </a:prstGeom>
        </p:spPr>
      </p:pic>
      <p:sp>
        <p:nvSpPr>
          <p:cNvPr id="22" name="矩形: 圆角 21">
            <a:extLst>
              <a:ext uri="{FF2B5EF4-FFF2-40B4-BE49-F238E27FC236}">
                <a16:creationId xmlns:a16="http://schemas.microsoft.com/office/drawing/2014/main" id="{9C255E7B-7FF8-11F6-AFBF-D0FD5D82699C}"/>
              </a:ext>
            </a:extLst>
          </p:cNvPr>
          <p:cNvSpPr/>
          <p:nvPr/>
        </p:nvSpPr>
        <p:spPr>
          <a:xfrm>
            <a:off x="5682018" y="579271"/>
            <a:ext cx="6135734" cy="182853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pitchFamily="2" charset="-122"/>
              <a:ea typeface="华文仿宋" panose="02010600040101010101" pitchFamily="2" charset="-122"/>
            </a:endParaRPr>
          </a:p>
        </p:txBody>
      </p:sp>
      <p:sp>
        <p:nvSpPr>
          <p:cNvPr id="24" name="矩形: 圆角 23">
            <a:extLst>
              <a:ext uri="{FF2B5EF4-FFF2-40B4-BE49-F238E27FC236}">
                <a16:creationId xmlns:a16="http://schemas.microsoft.com/office/drawing/2014/main" id="{4CAA3B05-D370-3A5D-8ACF-AD3BE4C4AF28}"/>
              </a:ext>
            </a:extLst>
          </p:cNvPr>
          <p:cNvSpPr/>
          <p:nvPr/>
        </p:nvSpPr>
        <p:spPr>
          <a:xfrm>
            <a:off x="98874" y="2544056"/>
            <a:ext cx="8489544" cy="2061699"/>
          </a:xfrm>
          <a:prstGeom prst="roundRect">
            <a:avLst/>
          </a:prstGeom>
          <a:noFill/>
          <a:ln w="28575">
            <a:solidFill>
              <a:srgbClr val="C0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pitchFamily="2" charset="-122"/>
              <a:ea typeface="华文仿宋" panose="02010600040101010101" pitchFamily="2" charset="-122"/>
            </a:endParaRPr>
          </a:p>
        </p:txBody>
      </p:sp>
      <p:sp>
        <p:nvSpPr>
          <p:cNvPr id="26" name="矩形: 圆角 25">
            <a:extLst>
              <a:ext uri="{FF2B5EF4-FFF2-40B4-BE49-F238E27FC236}">
                <a16:creationId xmlns:a16="http://schemas.microsoft.com/office/drawing/2014/main" id="{5004D84E-F841-11AA-54BC-73BBA31E71BD}"/>
              </a:ext>
            </a:extLst>
          </p:cNvPr>
          <p:cNvSpPr/>
          <p:nvPr/>
        </p:nvSpPr>
        <p:spPr>
          <a:xfrm>
            <a:off x="98873" y="4691010"/>
            <a:ext cx="10027766" cy="2045502"/>
          </a:xfrm>
          <a:prstGeom prst="roundRect">
            <a:avLst/>
          </a:prstGeom>
          <a:noFill/>
          <a:ln w="28575">
            <a:solidFill>
              <a:srgbClr val="7030A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pitchFamily="2" charset="-122"/>
              <a:ea typeface="华文仿宋" panose="02010600040101010101" pitchFamily="2" charset="-122"/>
            </a:endParaRPr>
          </a:p>
        </p:txBody>
      </p:sp>
      <p:sp>
        <p:nvSpPr>
          <p:cNvPr id="6" name="文本框 5">
            <a:extLst>
              <a:ext uri="{FF2B5EF4-FFF2-40B4-BE49-F238E27FC236}">
                <a16:creationId xmlns:a16="http://schemas.microsoft.com/office/drawing/2014/main" id="{9E3B5123-2853-404C-F6EE-26200A1713F7}"/>
              </a:ext>
            </a:extLst>
          </p:cNvPr>
          <p:cNvSpPr txBox="1"/>
          <p:nvPr/>
        </p:nvSpPr>
        <p:spPr>
          <a:xfrm>
            <a:off x="128363" y="2549667"/>
            <a:ext cx="8104727" cy="461665"/>
          </a:xfrm>
          <a:prstGeom prst="rect">
            <a:avLst/>
          </a:prstGeom>
          <a:noFill/>
        </p:spPr>
        <p:txBody>
          <a:bodyPr wrap="square" rtlCol="0">
            <a:spAutoFit/>
          </a:bodyPr>
          <a:lstStyle/>
          <a:p>
            <a:r>
              <a:rPr lang="en-US" altLang="zh-CN" sz="2400" b="1" dirty="0">
                <a:latin typeface="华文仿宋" panose="02010600040101010101" pitchFamily="2" charset="-122"/>
                <a:ea typeface="华文仿宋" panose="02010600040101010101" pitchFamily="2" charset="-122"/>
              </a:rPr>
              <a:t>3. </a:t>
            </a:r>
            <a:r>
              <a:rPr lang="en-US" altLang="zh-CN" sz="2400" b="1" dirty="0">
                <a:latin typeface="华文仿宋" panose="02010600040101010101" pitchFamily="2" charset="-122"/>
                <a:ea typeface="华文仿宋" panose="02010600040101010101" pitchFamily="2" charset="-122"/>
                <a:cs typeface="Times New Roman" panose="02020603050405020304" pitchFamily="18" charset="0"/>
              </a:rPr>
              <a:t>e-FLASH</a:t>
            </a:r>
            <a:r>
              <a:rPr lang="zh-CN" altLang="en-US" sz="2400" b="1" dirty="0">
                <a:latin typeface="华文仿宋" panose="02010600040101010101" pitchFamily="2" charset="-122"/>
                <a:ea typeface="华文仿宋" panose="02010600040101010101" pitchFamily="2" charset="-122"/>
                <a:cs typeface="Times New Roman" panose="02020603050405020304" pitchFamily="18" charset="0"/>
              </a:rPr>
              <a:t>离轴泄露辐射记录检查</a:t>
            </a:r>
            <a:endParaRPr lang="en-US" altLang="zh-CN" sz="2400" b="1" dirty="0">
              <a:latin typeface="华文仿宋" panose="02010600040101010101" pitchFamily="2" charset="-122"/>
              <a:ea typeface="华文仿宋" panose="02010600040101010101" pitchFamily="2" charset="-122"/>
              <a:cs typeface="Times New Roman" panose="02020603050405020304" pitchFamily="18" charset="0"/>
            </a:endParaRPr>
          </a:p>
        </p:txBody>
      </p:sp>
      <p:sp>
        <p:nvSpPr>
          <p:cNvPr id="32" name="文本框 31">
            <a:extLst>
              <a:ext uri="{FF2B5EF4-FFF2-40B4-BE49-F238E27FC236}">
                <a16:creationId xmlns:a16="http://schemas.microsoft.com/office/drawing/2014/main" id="{308E6CE6-067B-6B01-5526-0B6454C3CE5D}"/>
              </a:ext>
            </a:extLst>
          </p:cNvPr>
          <p:cNvSpPr txBox="1"/>
          <p:nvPr/>
        </p:nvSpPr>
        <p:spPr>
          <a:xfrm>
            <a:off x="98873" y="541922"/>
            <a:ext cx="2012089" cy="461665"/>
          </a:xfrm>
          <a:prstGeom prst="rect">
            <a:avLst/>
          </a:prstGeom>
          <a:noFill/>
        </p:spPr>
        <p:txBody>
          <a:bodyPr wrap="none" rtlCol="0">
            <a:spAutoFit/>
          </a:bodyPr>
          <a:lstStyle/>
          <a:p>
            <a:r>
              <a:rPr lang="en-US" altLang="zh-CN" sz="2400" b="1" dirty="0">
                <a:latin typeface="华文仿宋" panose="02010600040101010101" pitchFamily="2" charset="-122"/>
                <a:ea typeface="华文仿宋" panose="02010600040101010101" pitchFamily="2" charset="-122"/>
                <a:cs typeface="Times New Roman" panose="02020603050405020304" pitchFamily="18" charset="0"/>
              </a:rPr>
              <a:t>1.</a:t>
            </a:r>
            <a:r>
              <a:rPr lang="zh-CN" altLang="en-US" sz="2400" b="1" dirty="0">
                <a:latin typeface="华文仿宋" panose="02010600040101010101" pitchFamily="2" charset="-122"/>
                <a:ea typeface="华文仿宋" panose="02010600040101010101" pitchFamily="2" charset="-122"/>
                <a:cs typeface="Times New Roman" panose="02020603050405020304" pitchFamily="18" charset="0"/>
              </a:rPr>
              <a:t> 暗脉冲测量</a:t>
            </a:r>
          </a:p>
        </p:txBody>
      </p:sp>
      <p:pic>
        <p:nvPicPr>
          <p:cNvPr id="36" name="图片 35">
            <a:extLst>
              <a:ext uri="{FF2B5EF4-FFF2-40B4-BE49-F238E27FC236}">
                <a16:creationId xmlns:a16="http://schemas.microsoft.com/office/drawing/2014/main" id="{0E11CDD3-C7AA-A6DF-A64A-0EA78F760DBC}"/>
              </a:ext>
            </a:extLst>
          </p:cNvPr>
          <p:cNvPicPr>
            <a:picLocks noChangeAspect="1"/>
          </p:cNvPicPr>
          <p:nvPr/>
        </p:nvPicPr>
        <p:blipFill>
          <a:blip r:embed="rId5"/>
          <a:srcRect t="13879"/>
          <a:stretch>
            <a:fillRect/>
          </a:stretch>
        </p:blipFill>
        <p:spPr>
          <a:xfrm>
            <a:off x="691133" y="914583"/>
            <a:ext cx="3588296" cy="1446887"/>
          </a:xfrm>
          <a:prstGeom prst="rect">
            <a:avLst/>
          </a:prstGeom>
        </p:spPr>
      </p:pic>
      <p:sp>
        <p:nvSpPr>
          <p:cNvPr id="38" name="矩形: 圆角 37">
            <a:extLst>
              <a:ext uri="{FF2B5EF4-FFF2-40B4-BE49-F238E27FC236}">
                <a16:creationId xmlns:a16="http://schemas.microsoft.com/office/drawing/2014/main" id="{4AEF888F-2269-673D-0D3D-A9980EB6F228}"/>
              </a:ext>
            </a:extLst>
          </p:cNvPr>
          <p:cNvSpPr/>
          <p:nvPr/>
        </p:nvSpPr>
        <p:spPr>
          <a:xfrm>
            <a:off x="98873" y="541922"/>
            <a:ext cx="5469410" cy="182853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华文仿宋" panose="02010600040101010101" pitchFamily="2" charset="-122"/>
              <a:ea typeface="华文仿宋" panose="02010600040101010101" pitchFamily="2" charset="-122"/>
            </a:endParaRPr>
          </a:p>
        </p:txBody>
      </p:sp>
      <p:sp>
        <p:nvSpPr>
          <p:cNvPr id="4" name="文本框 3">
            <a:extLst>
              <a:ext uri="{FF2B5EF4-FFF2-40B4-BE49-F238E27FC236}">
                <a16:creationId xmlns:a16="http://schemas.microsoft.com/office/drawing/2014/main" id="{D867E1B1-5268-E834-3475-BBD8B4159D12}"/>
              </a:ext>
            </a:extLst>
          </p:cNvPr>
          <p:cNvSpPr txBox="1"/>
          <p:nvPr/>
        </p:nvSpPr>
        <p:spPr>
          <a:xfrm>
            <a:off x="8825671" y="2415716"/>
            <a:ext cx="3366329" cy="646331"/>
          </a:xfrm>
          <a:prstGeom prst="rect">
            <a:avLst/>
          </a:prstGeom>
          <a:noFill/>
        </p:spPr>
        <p:txBody>
          <a:bodyPr wrap="square">
            <a:spAutoFit/>
          </a:bodyPr>
          <a:lstStyle/>
          <a:p>
            <a:r>
              <a:rPr lang="zh-CN" altLang="zh-CN" b="1" dirty="0">
                <a:solidFill>
                  <a:schemeClr val="accent1">
                    <a:lumMod val="75000"/>
                  </a:schemeClr>
                </a:solidFill>
                <a:latin typeface="华文仿宋" panose="02010600040101010101" pitchFamily="2" charset="-122"/>
                <a:ea typeface="华文仿宋" panose="02010600040101010101" pitchFamily="2" charset="-122"/>
              </a:rPr>
              <a:t>近似冲激</a:t>
            </a:r>
            <a:r>
              <a:rPr lang="zh-CN" altLang="en-US" b="1" dirty="0">
                <a:solidFill>
                  <a:schemeClr val="accent1">
                    <a:lumMod val="75000"/>
                  </a:schemeClr>
                </a:solidFill>
                <a:latin typeface="华文仿宋" panose="02010600040101010101" pitchFamily="2" charset="-122"/>
                <a:ea typeface="华文仿宋" panose="02010600040101010101" pitchFamily="2" charset="-122"/>
              </a:rPr>
              <a:t>输入，建立</a:t>
            </a:r>
            <a:r>
              <a:rPr lang="en-US" altLang="zh-CN" b="1" dirty="0">
                <a:solidFill>
                  <a:schemeClr val="accent1">
                    <a:lumMod val="75000"/>
                  </a:schemeClr>
                </a:solidFill>
                <a:latin typeface="华文仿宋" panose="02010600040101010101" pitchFamily="2" charset="-122"/>
                <a:ea typeface="华文仿宋" panose="02010600040101010101" pitchFamily="2" charset="-122"/>
              </a:rPr>
              <a:t>PMT</a:t>
            </a:r>
            <a:r>
              <a:rPr lang="zh-CN" altLang="en-US" b="1" dirty="0">
                <a:solidFill>
                  <a:schemeClr val="accent1">
                    <a:lumMod val="75000"/>
                  </a:schemeClr>
                </a:solidFill>
                <a:latin typeface="华文仿宋" panose="02010600040101010101" pitchFamily="2" charset="-122"/>
                <a:ea typeface="华文仿宋" panose="02010600040101010101" pitchFamily="2" charset="-122"/>
              </a:rPr>
              <a:t>与电子学读出链的联合时间响应</a:t>
            </a:r>
          </a:p>
        </p:txBody>
      </p:sp>
      <p:sp>
        <p:nvSpPr>
          <p:cNvPr id="7" name="文本框 6">
            <a:extLst>
              <a:ext uri="{FF2B5EF4-FFF2-40B4-BE49-F238E27FC236}">
                <a16:creationId xmlns:a16="http://schemas.microsoft.com/office/drawing/2014/main" id="{4380EABB-11B5-59D0-42F4-D87F8013C925}"/>
              </a:ext>
            </a:extLst>
          </p:cNvPr>
          <p:cNvSpPr txBox="1"/>
          <p:nvPr/>
        </p:nvSpPr>
        <p:spPr>
          <a:xfrm>
            <a:off x="2145407" y="572063"/>
            <a:ext cx="3561534" cy="369332"/>
          </a:xfrm>
          <a:prstGeom prst="rect">
            <a:avLst/>
          </a:prstGeom>
          <a:noFill/>
        </p:spPr>
        <p:txBody>
          <a:bodyPr wrap="square">
            <a:spAutoFit/>
          </a:bodyPr>
          <a:lstStyle/>
          <a:p>
            <a:r>
              <a:rPr lang="zh-CN" altLang="en-US" b="1" dirty="0">
                <a:solidFill>
                  <a:schemeClr val="accent1">
                    <a:lumMod val="75000"/>
                  </a:schemeClr>
                </a:solidFill>
                <a:latin typeface="华文仿宋" panose="02010600040101010101" pitchFamily="2" charset="-122"/>
                <a:ea typeface="华文仿宋" panose="02010600040101010101" pitchFamily="2" charset="-122"/>
              </a:rPr>
              <a:t>测量</a:t>
            </a:r>
            <a:r>
              <a:rPr lang="en-US" altLang="zh-CN" b="1" dirty="0">
                <a:solidFill>
                  <a:schemeClr val="accent1">
                    <a:lumMod val="75000"/>
                  </a:schemeClr>
                </a:solidFill>
                <a:latin typeface="华文仿宋" panose="02010600040101010101" pitchFamily="2" charset="-122"/>
                <a:ea typeface="华文仿宋" panose="02010600040101010101" pitchFamily="2" charset="-122"/>
              </a:rPr>
              <a:t>PMT</a:t>
            </a:r>
            <a:r>
              <a:rPr lang="zh-CN" altLang="en-US" b="1" dirty="0">
                <a:solidFill>
                  <a:schemeClr val="accent1">
                    <a:lumMod val="75000"/>
                  </a:schemeClr>
                </a:solidFill>
                <a:latin typeface="华文仿宋" panose="02010600040101010101" pitchFamily="2" charset="-122"/>
                <a:ea typeface="华文仿宋" panose="02010600040101010101" pitchFamily="2" charset="-122"/>
              </a:rPr>
              <a:t>的背景脉冲和时间尺度</a:t>
            </a:r>
          </a:p>
        </p:txBody>
      </p:sp>
      <p:sp>
        <p:nvSpPr>
          <p:cNvPr id="11" name="文本框 10">
            <a:extLst>
              <a:ext uri="{FF2B5EF4-FFF2-40B4-BE49-F238E27FC236}">
                <a16:creationId xmlns:a16="http://schemas.microsoft.com/office/drawing/2014/main" id="{7F534ACE-5338-8F5E-0822-12064551D983}"/>
              </a:ext>
            </a:extLst>
          </p:cNvPr>
          <p:cNvSpPr txBox="1"/>
          <p:nvPr/>
        </p:nvSpPr>
        <p:spPr>
          <a:xfrm>
            <a:off x="8697633" y="3517794"/>
            <a:ext cx="2896256" cy="646331"/>
          </a:xfrm>
          <a:prstGeom prst="rect">
            <a:avLst/>
          </a:prstGeom>
          <a:noFill/>
        </p:spPr>
        <p:txBody>
          <a:bodyPr wrap="square">
            <a:spAutoFit/>
          </a:bodyPr>
          <a:lstStyle/>
          <a:p>
            <a:r>
              <a:rPr lang="zh-CN" altLang="en-US" b="1" dirty="0">
                <a:solidFill>
                  <a:schemeClr val="accent1">
                    <a:lumMod val="75000"/>
                  </a:schemeClr>
                </a:solidFill>
                <a:latin typeface="华文仿宋" panose="02010600040101010101" pitchFamily="2" charset="-122"/>
                <a:ea typeface="华文仿宋" panose="02010600040101010101" pitchFamily="2" charset="-122"/>
              </a:rPr>
              <a:t>验证完整探测器在实际辐射环境中的可探测性</a:t>
            </a:r>
          </a:p>
        </p:txBody>
      </p:sp>
      <p:sp>
        <p:nvSpPr>
          <p:cNvPr id="16" name="文本框 15">
            <a:extLst>
              <a:ext uri="{FF2B5EF4-FFF2-40B4-BE49-F238E27FC236}">
                <a16:creationId xmlns:a16="http://schemas.microsoft.com/office/drawing/2014/main" id="{EFB531AB-80E0-4CBC-CE02-315640979F46}"/>
              </a:ext>
            </a:extLst>
          </p:cNvPr>
          <p:cNvSpPr txBox="1"/>
          <p:nvPr/>
        </p:nvSpPr>
        <p:spPr>
          <a:xfrm>
            <a:off x="10167637" y="5067430"/>
            <a:ext cx="2052050" cy="646331"/>
          </a:xfrm>
          <a:prstGeom prst="rect">
            <a:avLst/>
          </a:prstGeom>
          <a:noFill/>
        </p:spPr>
        <p:txBody>
          <a:bodyPr wrap="square">
            <a:spAutoFit/>
          </a:bodyPr>
          <a:lstStyle/>
          <a:p>
            <a:r>
              <a:rPr lang="zh-CN" altLang="en-US" b="1" dirty="0">
                <a:solidFill>
                  <a:schemeClr val="accent1">
                    <a:lumMod val="75000"/>
                  </a:schemeClr>
                </a:solidFill>
                <a:latin typeface="华文仿宋" panose="02010600040101010101" pitchFamily="2" charset="-122"/>
                <a:ea typeface="华文仿宋" panose="02010600040101010101" pitchFamily="2" charset="-122"/>
              </a:rPr>
              <a:t>验证探测系统对多脉冲的诊断能力</a:t>
            </a:r>
          </a:p>
        </p:txBody>
      </p:sp>
      <p:sp>
        <p:nvSpPr>
          <p:cNvPr id="5" name="文本框 4">
            <a:extLst>
              <a:ext uri="{FF2B5EF4-FFF2-40B4-BE49-F238E27FC236}">
                <a16:creationId xmlns:a16="http://schemas.microsoft.com/office/drawing/2014/main" id="{967D365A-CD8E-26AF-448A-3B16F37A98A8}"/>
              </a:ext>
            </a:extLst>
          </p:cNvPr>
          <p:cNvSpPr txBox="1"/>
          <p:nvPr/>
        </p:nvSpPr>
        <p:spPr>
          <a:xfrm>
            <a:off x="952052" y="4292473"/>
            <a:ext cx="3898554" cy="338554"/>
          </a:xfrm>
          <a:prstGeom prst="rect">
            <a:avLst/>
          </a:prstGeom>
          <a:noFill/>
        </p:spPr>
        <p:txBody>
          <a:bodyPr wrap="square">
            <a:spAutoFit/>
          </a:bodyPr>
          <a:lstStyle/>
          <a:p>
            <a:r>
              <a:rPr lang="zh-CN" altLang="en-US"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直径</a:t>
            </a:r>
            <a:r>
              <a:rPr lang="en-US" altLang="zh-CN"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5.0</a:t>
            </a:r>
            <a:r>
              <a:rPr lang="zh-CN" altLang="en-US"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mm</a:t>
            </a:r>
            <a:r>
              <a:rPr lang="zh-CN" altLang="en-US"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，厚度</a:t>
            </a:r>
            <a:r>
              <a:rPr lang="en-US" altLang="zh-CN"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3.0mm </a:t>
            </a:r>
            <a:r>
              <a:rPr lang="zh-CN" altLang="en-US"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圆柱体</a:t>
            </a:r>
            <a:endParaRPr lang="zh-CN" altLang="en-US" sz="1600" b="1" dirty="0">
              <a:solidFill>
                <a:srgbClr val="C00000"/>
              </a:solidFill>
            </a:endParaRPr>
          </a:p>
        </p:txBody>
      </p:sp>
      <p:sp>
        <p:nvSpPr>
          <p:cNvPr id="13" name="文本框 12">
            <a:extLst>
              <a:ext uri="{FF2B5EF4-FFF2-40B4-BE49-F238E27FC236}">
                <a16:creationId xmlns:a16="http://schemas.microsoft.com/office/drawing/2014/main" id="{7A7522EB-ECDC-A582-72AF-E4C9350D30B0}"/>
              </a:ext>
            </a:extLst>
          </p:cNvPr>
          <p:cNvSpPr txBox="1"/>
          <p:nvPr/>
        </p:nvSpPr>
        <p:spPr>
          <a:xfrm>
            <a:off x="3488635" y="5021263"/>
            <a:ext cx="6182138" cy="338554"/>
          </a:xfrm>
          <a:prstGeom prst="rect">
            <a:avLst/>
          </a:prstGeom>
          <a:noFill/>
        </p:spPr>
        <p:txBody>
          <a:bodyPr wrap="square">
            <a:spAutoFit/>
          </a:bodyPr>
          <a:lstStyle/>
          <a:p>
            <a:r>
              <a:rPr lang="zh-CN" altLang="en-US"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直径</a:t>
            </a:r>
            <a:r>
              <a:rPr lang="en-US" altLang="zh-CN"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5.0</a:t>
            </a:r>
            <a:r>
              <a:rPr lang="zh-CN" altLang="en-US"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mm</a:t>
            </a:r>
            <a:r>
              <a:rPr lang="zh-CN" altLang="en-US"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，厚度</a:t>
            </a:r>
            <a:r>
              <a:rPr lang="en-US" altLang="zh-CN"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3.0mm </a:t>
            </a:r>
            <a:r>
              <a:rPr lang="zh-CN" altLang="en-US" sz="16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圆柱体</a:t>
            </a:r>
          </a:p>
        </p:txBody>
      </p:sp>
    </p:spTree>
    <p:extLst>
      <p:ext uri="{BB962C8B-B14F-4D97-AF65-F5344CB8AC3E}">
        <p14:creationId xmlns:p14="http://schemas.microsoft.com/office/powerpoint/2010/main" val="3363935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F83FB-A780-DA3D-345F-8D8E27EF11AE}"/>
            </a:ext>
          </a:extLst>
        </p:cNvPr>
        <p:cNvGrpSpPr/>
        <p:nvPr/>
      </p:nvGrpSpPr>
      <p:grpSpPr>
        <a:xfrm>
          <a:off x="0" y="0"/>
          <a:ext cx="0" cy="0"/>
          <a:chOff x="0" y="0"/>
          <a:chExt cx="0" cy="0"/>
        </a:xfrm>
      </p:grpSpPr>
      <p:pic>
        <p:nvPicPr>
          <p:cNvPr id="7" name="图片 6">
            <a:extLst>
              <a:ext uri="{FF2B5EF4-FFF2-40B4-BE49-F238E27FC236}">
                <a16:creationId xmlns:a16="http://schemas.microsoft.com/office/drawing/2014/main" id="{40FAE59F-7A82-A5CD-A2D4-AE93856547B5}"/>
              </a:ext>
            </a:extLst>
          </p:cNvPr>
          <p:cNvPicPr>
            <a:picLocks noChangeAspect="1"/>
          </p:cNvPicPr>
          <p:nvPr/>
        </p:nvPicPr>
        <p:blipFill>
          <a:blip r:embed="rId3"/>
          <a:srcRect t="3174"/>
          <a:stretch>
            <a:fillRect/>
          </a:stretch>
        </p:blipFill>
        <p:spPr>
          <a:xfrm>
            <a:off x="0" y="771277"/>
            <a:ext cx="12192000" cy="4276694"/>
          </a:xfrm>
          <a:prstGeom prst="rect">
            <a:avLst/>
          </a:prstGeom>
        </p:spPr>
      </p:pic>
      <p:sp>
        <p:nvSpPr>
          <p:cNvPr id="15" name="矩形 14">
            <a:extLst>
              <a:ext uri="{FF2B5EF4-FFF2-40B4-BE49-F238E27FC236}">
                <a16:creationId xmlns:a16="http://schemas.microsoft.com/office/drawing/2014/main" id="{F34F19D0-407C-1B87-3790-F89853ACF294}"/>
              </a:ext>
            </a:extLst>
          </p:cNvPr>
          <p:cNvSpPr/>
          <p:nvPr/>
        </p:nvSpPr>
        <p:spPr>
          <a:xfrm>
            <a:off x="0" y="-49428"/>
            <a:ext cx="12192000" cy="492443"/>
          </a:xfrm>
          <a:prstGeom prst="rect">
            <a:avLst/>
          </a:prstGeom>
          <a:noFill/>
        </p:spPr>
        <p:txBody>
          <a:bodyPr wrap="square" lIns="91440" tIns="45720" rIns="91440" bIns="45720">
            <a:spAutoFit/>
          </a:bodyPr>
          <a:lstStyle/>
          <a:p>
            <a:pPr marL="324000"/>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三、探测系统响应表征</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暗脉冲测量（</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1</a:t>
            </a:r>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endParaRPr lang="zh-CN" altLang="en-US" sz="2600" b="1" cap="none" spc="0"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73357DD7-DA63-254B-CCB9-412825CD8EFC}"/>
              </a:ext>
            </a:extLst>
          </p:cNvPr>
          <p:cNvSpPr txBox="1"/>
          <p:nvPr/>
        </p:nvSpPr>
        <p:spPr>
          <a:xfrm>
            <a:off x="5053170" y="5011681"/>
            <a:ext cx="6790644" cy="1569660"/>
          </a:xfrm>
          <a:prstGeom prst="rect">
            <a:avLst/>
          </a:prstGeom>
          <a:noFill/>
        </p:spPr>
        <p:txBody>
          <a:bodyPr wrap="square">
            <a:spAutoFit/>
          </a:bodyPr>
          <a:lstStyle/>
          <a:p>
            <a:pPr marL="342900" indent="-342900">
              <a:buFont typeface="Wingdings" panose="05000000000000000000" pitchFamily="2" charset="2"/>
              <a:buChar char="ü"/>
            </a:pPr>
            <a:r>
              <a:rPr lang="zh-CN" altLang="zh-CN" sz="2400" dirty="0">
                <a:latin typeface="华文仿宋" panose="02010600040101010101" pitchFamily="2" charset="-122"/>
                <a:ea typeface="华文仿宋" panose="02010600040101010101" pitchFamily="2" charset="-122"/>
                <a:cs typeface="Times New Roman" panose="02020603050405020304" pitchFamily="18" charset="0"/>
              </a:rPr>
              <a:t>DS80804测得的暗脉冲</a:t>
            </a:r>
            <a:r>
              <a:rPr lang="zh-CN" altLang="zh-CN" sz="24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上升时间总体短于DS7054测试结果</a:t>
            </a:r>
            <a:r>
              <a:rPr lang="zh-CN" altLang="en-US" sz="24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a:t>
            </a:r>
            <a:endParaRPr lang="en-US" altLang="zh-CN" sz="2400" dirty="0">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Wingdings" panose="05000000000000000000" pitchFamily="2" charset="2"/>
              <a:buChar char="ü"/>
            </a:pPr>
            <a:r>
              <a:rPr lang="zh-CN" altLang="zh-CN" sz="2400" dirty="0">
                <a:latin typeface="华文仿宋" panose="02010600040101010101" pitchFamily="2" charset="-122"/>
                <a:ea typeface="华文仿宋" panose="02010600040101010101" pitchFamily="2" charset="-122"/>
                <a:cs typeface="Times New Roman" panose="02020603050405020304" pitchFamily="18" charset="0"/>
              </a:rPr>
              <a:t>由于带宽、采样率及实验条件未独立控制，该差异仅说明</a:t>
            </a:r>
            <a:r>
              <a:rPr lang="zh-CN" altLang="zh-CN" sz="24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提取的时间参数依赖整体采集配置</a:t>
            </a:r>
            <a:r>
              <a:rPr lang="zh-CN" altLang="zh-CN" sz="2400" dirty="0">
                <a:latin typeface="华文仿宋" panose="02010600040101010101" pitchFamily="2" charset="-122"/>
                <a:ea typeface="华文仿宋" panose="02010600040101010101" pitchFamily="2" charset="-122"/>
                <a:cs typeface="Times New Roman" panose="02020603050405020304" pitchFamily="18" charset="0"/>
              </a:rPr>
              <a:t>。</a:t>
            </a:r>
            <a:endParaRPr lang="en-US" altLang="zh-CN" sz="2400" dirty="0">
              <a:latin typeface="华文仿宋" panose="02010600040101010101" pitchFamily="2" charset="-122"/>
              <a:ea typeface="华文仿宋" panose="02010600040101010101" pitchFamily="2" charset="-122"/>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38B20CD7-41B8-E324-D5A5-C740B0719732}"/>
              </a:ext>
            </a:extLst>
          </p:cNvPr>
          <p:cNvGraphicFramePr>
            <a:graphicFrameLocks noGrp="1"/>
          </p:cNvGraphicFramePr>
          <p:nvPr>
            <p:extLst>
              <p:ext uri="{D42A27DB-BD31-4B8C-83A1-F6EECF244321}">
                <p14:modId xmlns:p14="http://schemas.microsoft.com/office/powerpoint/2010/main" val="54548346"/>
              </p:ext>
            </p:extLst>
          </p:nvPr>
        </p:nvGraphicFramePr>
        <p:xfrm>
          <a:off x="348186" y="5289750"/>
          <a:ext cx="4704984" cy="1112520"/>
        </p:xfrm>
        <a:graphic>
          <a:graphicData uri="http://schemas.openxmlformats.org/drawingml/2006/table">
            <a:tbl>
              <a:tblPr firstRow="1" bandRow="1">
                <a:tableStyleId>{5940675A-B579-460E-94D1-54222C63F5DA}</a:tableStyleId>
              </a:tblPr>
              <a:tblGrid>
                <a:gridCol w="1320331">
                  <a:extLst>
                    <a:ext uri="{9D8B030D-6E8A-4147-A177-3AD203B41FA5}">
                      <a16:colId xmlns:a16="http://schemas.microsoft.com/office/drawing/2014/main" val="3975102027"/>
                    </a:ext>
                  </a:extLst>
                </a:gridCol>
                <a:gridCol w="3384653">
                  <a:extLst>
                    <a:ext uri="{9D8B030D-6E8A-4147-A177-3AD203B41FA5}">
                      <a16:colId xmlns:a16="http://schemas.microsoft.com/office/drawing/2014/main" val="3873372684"/>
                    </a:ext>
                  </a:extLst>
                </a:gridCol>
              </a:tblGrid>
              <a:tr h="370840">
                <a:tc>
                  <a:txBody>
                    <a:bodyPr/>
                    <a:lstStyle/>
                    <a:p>
                      <a:pPr algn="ct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型号</a:t>
                      </a:r>
                    </a:p>
                  </a:txBody>
                  <a:tcPr/>
                </a:tc>
                <a:tc>
                  <a:txBody>
                    <a:bodyPr/>
                    <a:lstStyle/>
                    <a:p>
                      <a:pPr algn="ct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相关参数</a:t>
                      </a:r>
                    </a:p>
                  </a:txBody>
                  <a:tcPr/>
                </a:tc>
                <a:extLst>
                  <a:ext uri="{0D108BD9-81ED-4DB2-BD59-A6C34878D82A}">
                    <a16:rowId xmlns:a16="http://schemas.microsoft.com/office/drawing/2014/main" val="2070415086"/>
                  </a:ext>
                </a:extLst>
              </a:tr>
              <a:tr h="370840">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DS7054</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tc>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500 MHz,</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10</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err="1">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GSa</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/s</a:t>
                      </a:r>
                    </a:p>
                  </a:txBody>
                  <a:tcPr/>
                </a:tc>
                <a:extLst>
                  <a:ext uri="{0D108BD9-81ED-4DB2-BD59-A6C34878D82A}">
                    <a16:rowId xmlns:a16="http://schemas.microsoft.com/office/drawing/2014/main" val="4011401365"/>
                  </a:ext>
                </a:extLst>
              </a:tr>
              <a:tr h="370840">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DS80804</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8 GHz,</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40</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err="1">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GSa</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/s</a:t>
                      </a:r>
                    </a:p>
                  </a:txBody>
                  <a:tcPr/>
                </a:tc>
                <a:extLst>
                  <a:ext uri="{0D108BD9-81ED-4DB2-BD59-A6C34878D82A}">
                    <a16:rowId xmlns:a16="http://schemas.microsoft.com/office/drawing/2014/main" val="2463683062"/>
                  </a:ext>
                </a:extLst>
              </a:tr>
            </a:tbl>
          </a:graphicData>
        </a:graphic>
      </p:graphicFrame>
    </p:spTree>
    <p:extLst>
      <p:ext uri="{BB962C8B-B14F-4D97-AF65-F5344CB8AC3E}">
        <p14:creationId xmlns:p14="http://schemas.microsoft.com/office/powerpoint/2010/main" val="522074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F723E-736A-79EA-7438-D6DEFD05357B}"/>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FE930BB1-C7F5-BA38-C50D-2D724B2BD95A}"/>
              </a:ext>
            </a:extLst>
          </p:cNvPr>
          <p:cNvPicPr>
            <a:picLocks noChangeAspect="1"/>
          </p:cNvPicPr>
          <p:nvPr/>
        </p:nvPicPr>
        <p:blipFill>
          <a:blip r:embed="rId3"/>
          <a:srcRect t="4680"/>
          <a:stretch>
            <a:fillRect/>
          </a:stretch>
        </p:blipFill>
        <p:spPr>
          <a:xfrm>
            <a:off x="0" y="664155"/>
            <a:ext cx="12192000" cy="4286173"/>
          </a:xfrm>
          <a:prstGeom prst="rect">
            <a:avLst/>
          </a:prstGeom>
        </p:spPr>
      </p:pic>
      <p:sp>
        <p:nvSpPr>
          <p:cNvPr id="15" name="矩形 14">
            <a:extLst>
              <a:ext uri="{FF2B5EF4-FFF2-40B4-BE49-F238E27FC236}">
                <a16:creationId xmlns:a16="http://schemas.microsoft.com/office/drawing/2014/main" id="{FB5904C3-3A6E-4BCC-8CD4-9C64D0A38ACE}"/>
              </a:ext>
            </a:extLst>
          </p:cNvPr>
          <p:cNvSpPr/>
          <p:nvPr/>
        </p:nvSpPr>
        <p:spPr>
          <a:xfrm>
            <a:off x="0" y="-49428"/>
            <a:ext cx="12192000" cy="492443"/>
          </a:xfrm>
          <a:prstGeom prst="rect">
            <a:avLst/>
          </a:prstGeom>
          <a:noFill/>
        </p:spPr>
        <p:txBody>
          <a:bodyPr wrap="square" lIns="91440" tIns="45720" rIns="91440" bIns="45720">
            <a:spAutoFit/>
          </a:bodyPr>
          <a:lstStyle/>
          <a:p>
            <a:pPr marL="324000"/>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三、探测系统响应表征</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皮秒激光测量（</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2</a:t>
            </a:r>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endParaRPr lang="zh-CN" altLang="en-US" sz="2600" b="1" cap="none" spc="0"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E88588E3-EA3B-D2F8-6D28-D5014EE46636}"/>
              </a:ext>
            </a:extLst>
          </p:cNvPr>
          <p:cNvSpPr txBox="1"/>
          <p:nvPr/>
        </p:nvSpPr>
        <p:spPr>
          <a:xfrm>
            <a:off x="5054044" y="4917036"/>
            <a:ext cx="6960373" cy="2246769"/>
          </a:xfrm>
          <a:prstGeom prst="rect">
            <a:avLst/>
          </a:prstGeom>
          <a:noFill/>
        </p:spPr>
        <p:txBody>
          <a:bodyPr wrap="square">
            <a:spAutoFit/>
          </a:bodyPr>
          <a:lstStyle/>
          <a:p>
            <a:pPr marL="342900" indent="-342900">
              <a:buFont typeface="Wingdings"/>
              <a:buChar char="ü"/>
            </a:pPr>
            <a:r>
              <a:rPr lang="en-US" altLang="zh-CN" sz="2000" dirty="0">
                <a:latin typeface="华文仿宋" panose="02010600040101010101" pitchFamily="2" charset="-122"/>
                <a:ea typeface="华文仿宋" panose="02010600040101010101" pitchFamily="2" charset="-122"/>
                <a:cs typeface="Times New Roman" panose="02020603050405020304" pitchFamily="18" charset="0"/>
              </a:rPr>
              <a:t>405 nm</a:t>
            </a:r>
            <a:r>
              <a:rPr lang="zh-CN" altLang="en-US" sz="2000" dirty="0">
                <a:latin typeface="华文仿宋" panose="02010600040101010101" pitchFamily="2" charset="-122"/>
                <a:ea typeface="华文仿宋" panose="02010600040101010101" pitchFamily="2" charset="-122"/>
                <a:cs typeface="Times New Roman" panose="02020603050405020304" pitchFamily="18" charset="0"/>
              </a:rPr>
              <a:t>、</a:t>
            </a:r>
            <a:r>
              <a:rPr lang="en-US" altLang="zh-CN" sz="2000" dirty="0">
                <a:latin typeface="华文仿宋" panose="02010600040101010101" pitchFamily="2" charset="-122"/>
                <a:ea typeface="华文仿宋" panose="02010600040101010101" pitchFamily="2" charset="-122"/>
                <a:cs typeface="Times New Roman" panose="02020603050405020304" pitchFamily="18" charset="0"/>
              </a:rPr>
              <a:t>40 </a:t>
            </a:r>
            <a:r>
              <a:rPr lang="en-US" altLang="zh-CN" sz="2000" dirty="0" err="1">
                <a:latin typeface="华文仿宋" panose="02010600040101010101" pitchFamily="2" charset="-122"/>
                <a:ea typeface="华文仿宋" panose="02010600040101010101" pitchFamily="2" charset="-122"/>
                <a:cs typeface="Times New Roman" panose="02020603050405020304" pitchFamily="18" charset="0"/>
              </a:rPr>
              <a:t>ps</a:t>
            </a:r>
            <a:r>
              <a:rPr lang="zh-CN" altLang="en-US" sz="2000" dirty="0">
                <a:latin typeface="华文仿宋" panose="02010600040101010101" pitchFamily="2" charset="-122"/>
                <a:ea typeface="华文仿宋" panose="02010600040101010101" pitchFamily="2" charset="-122"/>
                <a:cs typeface="Times New Roman" panose="02020603050405020304" pitchFamily="18" charset="0"/>
              </a:rPr>
              <a:t>皮秒激光直接照射</a:t>
            </a:r>
            <a:r>
              <a:rPr lang="en-US" altLang="zh-CN" sz="2000" dirty="0">
                <a:latin typeface="华文仿宋" panose="02010600040101010101" pitchFamily="2" charset="-122"/>
                <a:ea typeface="华文仿宋" panose="02010600040101010101" pitchFamily="2" charset="-122"/>
                <a:cs typeface="Times New Roman" panose="02020603050405020304" pitchFamily="18" charset="0"/>
              </a:rPr>
              <a:t>PMT</a:t>
            </a:r>
            <a:r>
              <a:rPr lang="zh-CN" altLang="en-US" sz="2000" dirty="0">
                <a:latin typeface="华文仿宋" panose="02010600040101010101" pitchFamily="2" charset="-122"/>
                <a:ea typeface="华文仿宋" panose="02010600040101010101" pitchFamily="2" charset="-122"/>
                <a:cs typeface="Times New Roman" panose="02020603050405020304" pitchFamily="18" charset="0"/>
              </a:rPr>
              <a:t>入射窗；</a:t>
            </a:r>
            <a:endParaRPr lang="en-US" altLang="zh-CN" sz="2000" dirty="0">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Wingdings"/>
              <a:buChar char="ü"/>
            </a:pPr>
            <a:r>
              <a:rPr lang="en-US" altLang="zh-CN" sz="2000" dirty="0">
                <a:latin typeface="华文仿宋" panose="02010600040101010101" pitchFamily="2" charset="-122"/>
                <a:ea typeface="华文仿宋" panose="02010600040101010101" pitchFamily="2" charset="-122"/>
                <a:cs typeface="Times New Roman" panose="02020603050405020304" pitchFamily="18" charset="0"/>
              </a:rPr>
              <a:t>DS80804</a:t>
            </a:r>
            <a:r>
              <a:rPr lang="zh-CN" altLang="en-US" sz="2000" dirty="0">
                <a:latin typeface="华文仿宋" panose="02010600040101010101" pitchFamily="2" charset="-122"/>
                <a:ea typeface="华文仿宋" panose="02010600040101010101" pitchFamily="2" charset="-122"/>
                <a:cs typeface="Times New Roman" panose="02020603050405020304" pitchFamily="18" charset="0"/>
              </a:rPr>
              <a:t>测量到的</a:t>
            </a:r>
            <a:r>
              <a:rPr lang="zh-CN" altLang="zh-CN" sz="20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上升时间总体短于DS7054测试结果</a:t>
            </a:r>
            <a:r>
              <a:rPr lang="zh-CN" altLang="en-US" sz="20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a:t>
            </a:r>
            <a:endParaRPr lang="en-US" altLang="zh-CN" sz="20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Wingdings"/>
              <a:buChar char="ü"/>
            </a:pPr>
            <a:r>
              <a:rPr lang="en-US" altLang="zh-CN" sz="2000" dirty="0">
                <a:latin typeface="华文仿宋" panose="02010600040101010101" pitchFamily="2" charset="-122"/>
                <a:ea typeface="华文仿宋" panose="02010600040101010101" pitchFamily="2" charset="-122"/>
                <a:cs typeface="Times New Roman" panose="02020603050405020304" pitchFamily="18" charset="0"/>
              </a:rPr>
              <a:t>PMT</a:t>
            </a:r>
            <a:r>
              <a:rPr lang="zh-CN" altLang="en-US" sz="20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入射窗进行了局部遮挡测量到的上升时间小于未做局部遮挡的上升时间；</a:t>
            </a:r>
            <a:endParaRPr lang="en-US" altLang="zh-CN" sz="20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Wingdings"/>
              <a:buChar char="ü"/>
            </a:pPr>
            <a:r>
              <a:rPr lang="zh-CN" altLang="en-US" sz="20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采集条件、</a:t>
            </a:r>
            <a:r>
              <a:rPr lang="en-US" altLang="zh-CN" sz="20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PMT</a:t>
            </a:r>
            <a:r>
              <a:rPr lang="zh-CN" altLang="en-US" sz="20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照射灵敏面积</a:t>
            </a:r>
            <a:r>
              <a:rPr lang="zh-CN" altLang="en-US" sz="2000" b="1" dirty="0">
                <a:latin typeface="华文仿宋" panose="02010600040101010101" pitchFamily="2" charset="-122"/>
                <a:ea typeface="华文仿宋" panose="02010600040101010101" pitchFamily="2" charset="-122"/>
                <a:cs typeface="Times New Roman" panose="02020603050405020304" pitchFamily="18" charset="0"/>
              </a:rPr>
              <a:t>都会影响脉冲时间参数；</a:t>
            </a:r>
            <a:endParaRPr lang="en-US" altLang="zh-CN" sz="2000" b="1" dirty="0">
              <a:latin typeface="华文仿宋" panose="02010600040101010101" pitchFamily="2" charset="-122"/>
              <a:ea typeface="华文仿宋" panose="02010600040101010101" pitchFamily="2" charset="-122"/>
              <a:cs typeface="Times New Roman" panose="02020603050405020304" pitchFamily="18" charset="0"/>
            </a:endParaRPr>
          </a:p>
          <a:p>
            <a:pPr marL="342900" indent="-342900">
              <a:buFont typeface="Wingdings"/>
              <a:buChar char="ü"/>
            </a:pPr>
            <a:r>
              <a:rPr lang="zh-CN" altLang="en-US" sz="2000" b="1" dirty="0">
                <a:latin typeface="华文仿宋" panose="02010600040101010101" pitchFamily="2" charset="-122"/>
                <a:ea typeface="华文仿宋" panose="02010600040101010101" pitchFamily="2" charset="-122"/>
                <a:cs typeface="Times New Roman" panose="02020603050405020304" pitchFamily="18" charset="0"/>
              </a:rPr>
              <a:t>建立了</a:t>
            </a:r>
            <a:r>
              <a:rPr lang="en-US" altLang="zh-CN" sz="2000" b="1" dirty="0">
                <a:latin typeface="华文仿宋" panose="02010600040101010101" pitchFamily="2" charset="-122"/>
                <a:ea typeface="华文仿宋" panose="02010600040101010101" pitchFamily="2" charset="-122"/>
                <a:cs typeface="Times New Roman" panose="02020603050405020304" pitchFamily="18" charset="0"/>
              </a:rPr>
              <a:t>PMT</a:t>
            </a:r>
            <a:r>
              <a:rPr lang="zh-CN" altLang="en-US" sz="2000" b="1" dirty="0">
                <a:latin typeface="华文仿宋" panose="02010600040101010101" pitchFamily="2" charset="-122"/>
                <a:ea typeface="华文仿宋" panose="02010600040101010101" pitchFamily="2" charset="-122"/>
                <a:cs typeface="Times New Roman" panose="02020603050405020304" pitchFamily="18" charset="0"/>
              </a:rPr>
              <a:t>与电子学读出的纳秒级联合响应。</a:t>
            </a:r>
            <a:endParaRPr lang="zh-CN" altLang="en-US" sz="2000" dirty="0"/>
          </a:p>
          <a:p>
            <a:endParaRPr lang="en-US" altLang="zh-CN" sz="2000" b="0" i="1" dirty="0">
              <a:latin typeface="Cambria Math" panose="02040503050406030204" pitchFamily="18" charset="0"/>
              <a:ea typeface="华文仿宋" panose="02010600040101010101" pitchFamily="2" charset="-122"/>
              <a:cs typeface="Times New Roman" panose="02020603050405020304" pitchFamily="18" charset="0"/>
            </a:endParaRPr>
          </a:p>
        </p:txBody>
      </p:sp>
      <p:graphicFrame>
        <p:nvGraphicFramePr>
          <p:cNvPr id="7" name="表格 6">
            <a:extLst>
              <a:ext uri="{FF2B5EF4-FFF2-40B4-BE49-F238E27FC236}">
                <a16:creationId xmlns:a16="http://schemas.microsoft.com/office/drawing/2014/main" id="{29B06DCB-DA3C-7F3A-74B9-F650D6B2AF29}"/>
              </a:ext>
            </a:extLst>
          </p:cNvPr>
          <p:cNvGraphicFramePr>
            <a:graphicFrameLocks noGrp="1"/>
          </p:cNvGraphicFramePr>
          <p:nvPr>
            <p:extLst>
              <p:ext uri="{D42A27DB-BD31-4B8C-83A1-F6EECF244321}">
                <p14:modId xmlns:p14="http://schemas.microsoft.com/office/powerpoint/2010/main" val="1324099587"/>
              </p:ext>
            </p:extLst>
          </p:nvPr>
        </p:nvGraphicFramePr>
        <p:xfrm>
          <a:off x="348186" y="5289750"/>
          <a:ext cx="4704984" cy="1112520"/>
        </p:xfrm>
        <a:graphic>
          <a:graphicData uri="http://schemas.openxmlformats.org/drawingml/2006/table">
            <a:tbl>
              <a:tblPr firstRow="1" bandRow="1">
                <a:tableStyleId>{5940675A-B579-460E-94D1-54222C63F5DA}</a:tableStyleId>
              </a:tblPr>
              <a:tblGrid>
                <a:gridCol w="1320331">
                  <a:extLst>
                    <a:ext uri="{9D8B030D-6E8A-4147-A177-3AD203B41FA5}">
                      <a16:colId xmlns:a16="http://schemas.microsoft.com/office/drawing/2014/main" val="3975102027"/>
                    </a:ext>
                  </a:extLst>
                </a:gridCol>
                <a:gridCol w="3384653">
                  <a:extLst>
                    <a:ext uri="{9D8B030D-6E8A-4147-A177-3AD203B41FA5}">
                      <a16:colId xmlns:a16="http://schemas.microsoft.com/office/drawing/2014/main" val="3873372684"/>
                    </a:ext>
                  </a:extLst>
                </a:gridCol>
              </a:tblGrid>
              <a:tr h="370840">
                <a:tc>
                  <a:txBody>
                    <a:bodyPr/>
                    <a:lstStyle/>
                    <a:p>
                      <a:pPr algn="ct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型号</a:t>
                      </a:r>
                    </a:p>
                  </a:txBody>
                  <a:tcPr/>
                </a:tc>
                <a:tc>
                  <a:txBody>
                    <a:bodyPr/>
                    <a:lstStyle/>
                    <a:p>
                      <a:pPr algn="ct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相关参数</a:t>
                      </a:r>
                    </a:p>
                  </a:txBody>
                  <a:tcPr/>
                </a:tc>
                <a:extLst>
                  <a:ext uri="{0D108BD9-81ED-4DB2-BD59-A6C34878D82A}">
                    <a16:rowId xmlns:a16="http://schemas.microsoft.com/office/drawing/2014/main" val="2070415086"/>
                  </a:ext>
                </a:extLst>
              </a:tr>
              <a:tr h="370840">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DS7054</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tc>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500 MHz,</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10</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err="1">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GSa</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/s</a:t>
                      </a:r>
                    </a:p>
                  </a:txBody>
                  <a:tcPr/>
                </a:tc>
                <a:extLst>
                  <a:ext uri="{0D108BD9-81ED-4DB2-BD59-A6C34878D82A}">
                    <a16:rowId xmlns:a16="http://schemas.microsoft.com/office/drawing/2014/main" val="4011401365"/>
                  </a:ext>
                </a:extLst>
              </a:tr>
              <a:tr h="370840">
                <a:tc>
                  <a:txBody>
                    <a:bodyPr/>
                    <a:lstStyle/>
                    <a:p>
                      <a:pPr algn="ct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DS80804</a:t>
                      </a:r>
                      <a:endPar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8 GHz,</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40</a:t>
                      </a:r>
                      <a:r>
                        <a:rPr lang="zh-CN" altLang="en-US"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 </a:t>
                      </a:r>
                      <a:r>
                        <a:rPr lang="en-US" altLang="zh-CN" sz="1800" kern="1200" dirty="0" err="1">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GSa</a:t>
                      </a:r>
                      <a:r>
                        <a:rPr lang="en-US" altLang="zh-CN" sz="1800" kern="1200" dirty="0">
                          <a:solidFill>
                            <a:schemeClr val="tx1"/>
                          </a:solidFill>
                          <a:latin typeface="华文仿宋" panose="02010600040101010101" pitchFamily="2" charset="-122"/>
                          <a:ea typeface="华文仿宋" panose="02010600040101010101" pitchFamily="2" charset="-122"/>
                          <a:cs typeface="Times New Roman" panose="02020603050405020304" pitchFamily="18" charset="0"/>
                        </a:rPr>
                        <a:t>/s</a:t>
                      </a:r>
                    </a:p>
                  </a:txBody>
                  <a:tcPr/>
                </a:tc>
                <a:extLst>
                  <a:ext uri="{0D108BD9-81ED-4DB2-BD59-A6C34878D82A}">
                    <a16:rowId xmlns:a16="http://schemas.microsoft.com/office/drawing/2014/main" val="2463683062"/>
                  </a:ext>
                </a:extLst>
              </a:tr>
            </a:tbl>
          </a:graphicData>
        </a:graphic>
      </p:graphicFrame>
    </p:spTree>
    <p:extLst>
      <p:ext uri="{BB962C8B-B14F-4D97-AF65-F5344CB8AC3E}">
        <p14:creationId xmlns:p14="http://schemas.microsoft.com/office/powerpoint/2010/main" val="1417450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B35ED3-1F7C-EFE3-E414-0802B8E12906}"/>
            </a:ext>
          </a:extLst>
        </p:cNvPr>
        <p:cNvGrpSpPr/>
        <p:nvPr/>
      </p:nvGrpSpPr>
      <p:grpSpPr>
        <a:xfrm>
          <a:off x="0" y="0"/>
          <a:ext cx="0" cy="0"/>
          <a:chOff x="0" y="0"/>
          <a:chExt cx="0" cy="0"/>
        </a:xfrm>
      </p:grpSpPr>
      <p:sp>
        <p:nvSpPr>
          <p:cNvPr id="15" name="矩形 14">
            <a:extLst>
              <a:ext uri="{FF2B5EF4-FFF2-40B4-BE49-F238E27FC236}">
                <a16:creationId xmlns:a16="http://schemas.microsoft.com/office/drawing/2014/main" id="{93540E28-5A99-999A-B2B2-3B65E0E34EFF}"/>
              </a:ext>
            </a:extLst>
          </p:cNvPr>
          <p:cNvSpPr/>
          <p:nvPr/>
        </p:nvSpPr>
        <p:spPr>
          <a:xfrm>
            <a:off x="0" y="-49428"/>
            <a:ext cx="12192000" cy="492443"/>
          </a:xfrm>
          <a:prstGeom prst="rect">
            <a:avLst/>
          </a:prstGeom>
          <a:noFill/>
        </p:spPr>
        <p:txBody>
          <a:bodyPr wrap="square" lIns="91440" tIns="45720" rIns="91440" bIns="45720">
            <a:spAutoFit/>
          </a:bodyPr>
          <a:lstStyle/>
          <a:p>
            <a:pPr marL="324000"/>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三、探测系统响应表征</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r>
              <a:rPr lang="en-US" altLang="zh-CN" sz="24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e-FLASH</a:t>
            </a:r>
            <a:r>
              <a:rPr lang="zh-CN" altLang="en-US" sz="24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离轴泄露辐射记录检查（</a:t>
            </a:r>
            <a:r>
              <a:rPr lang="en-US" altLang="zh-CN" sz="24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3</a:t>
            </a:r>
            <a:r>
              <a:rPr lang="zh-CN" altLang="en-US" sz="24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p>
        </p:txBody>
      </p:sp>
      <p:pic>
        <p:nvPicPr>
          <p:cNvPr id="3" name="图片 2">
            <a:extLst>
              <a:ext uri="{FF2B5EF4-FFF2-40B4-BE49-F238E27FC236}">
                <a16:creationId xmlns:a16="http://schemas.microsoft.com/office/drawing/2014/main" id="{1C1E2681-2196-403D-0947-021C0CD6EAB0}"/>
              </a:ext>
            </a:extLst>
          </p:cNvPr>
          <p:cNvPicPr>
            <a:picLocks noChangeAspect="1"/>
          </p:cNvPicPr>
          <p:nvPr/>
        </p:nvPicPr>
        <p:blipFill>
          <a:blip r:embed="rId3"/>
          <a:stretch>
            <a:fillRect/>
          </a:stretch>
        </p:blipFill>
        <p:spPr>
          <a:xfrm>
            <a:off x="6479311" y="1612914"/>
            <a:ext cx="5439124" cy="3330279"/>
          </a:xfrm>
          <a:prstGeom prst="rect">
            <a:avLst/>
          </a:prstGeom>
        </p:spPr>
      </p:pic>
      <p:pic>
        <p:nvPicPr>
          <p:cNvPr id="4" name="图片 3">
            <a:extLst>
              <a:ext uri="{FF2B5EF4-FFF2-40B4-BE49-F238E27FC236}">
                <a16:creationId xmlns:a16="http://schemas.microsoft.com/office/drawing/2014/main" id="{C3745E7A-8CF5-5FA1-D44D-FF450558AA22}"/>
              </a:ext>
            </a:extLst>
          </p:cNvPr>
          <p:cNvPicPr>
            <a:picLocks noChangeAspect="1"/>
          </p:cNvPicPr>
          <p:nvPr/>
        </p:nvPicPr>
        <p:blipFill>
          <a:blip r:embed="rId4"/>
          <a:stretch>
            <a:fillRect/>
          </a:stretch>
        </p:blipFill>
        <p:spPr>
          <a:xfrm>
            <a:off x="273565" y="1690587"/>
            <a:ext cx="6069620" cy="3252606"/>
          </a:xfrm>
          <a:prstGeom prst="rect">
            <a:avLst/>
          </a:prstGeom>
        </p:spPr>
      </p:pic>
      <p:sp>
        <p:nvSpPr>
          <p:cNvPr id="7" name="文本框 6">
            <a:extLst>
              <a:ext uri="{FF2B5EF4-FFF2-40B4-BE49-F238E27FC236}">
                <a16:creationId xmlns:a16="http://schemas.microsoft.com/office/drawing/2014/main" id="{317A8845-057E-34FF-96CD-B5862F6AB011}"/>
              </a:ext>
            </a:extLst>
          </p:cNvPr>
          <p:cNvSpPr txBox="1"/>
          <p:nvPr/>
        </p:nvSpPr>
        <p:spPr>
          <a:xfrm>
            <a:off x="334822" y="641182"/>
            <a:ext cx="11522356" cy="523220"/>
          </a:xfrm>
          <a:prstGeom prst="rect">
            <a:avLst/>
          </a:prstGeom>
          <a:noFill/>
        </p:spPr>
        <p:txBody>
          <a:bodyPr wrap="square">
            <a:spAutoFit/>
          </a:bodyPr>
          <a:lstStyle/>
          <a:p>
            <a:pPr marL="457200" indent="-457200">
              <a:buFont typeface="Wingdings" panose="05000000000000000000" pitchFamily="2" charset="2"/>
              <a:buChar char="p"/>
            </a:pPr>
            <a:r>
              <a:rPr lang="zh-CN" altLang="zh-CN" sz="2800" dirty="0">
                <a:latin typeface="华文仿宋" panose="02010600040101010101" pitchFamily="2" charset="-122"/>
                <a:ea typeface="华文仿宋" panose="02010600040101010101" pitchFamily="2" charset="-122"/>
                <a:cs typeface="Times New Roman" panose="02020603050405020304" pitchFamily="18" charset="0"/>
              </a:rPr>
              <a:t>验证</a:t>
            </a: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完整</a:t>
            </a:r>
            <a:r>
              <a:rPr lang="zh-CN" altLang="zh-CN" sz="2800" dirty="0">
                <a:latin typeface="华文仿宋" panose="02010600040101010101" pitchFamily="2" charset="-122"/>
                <a:ea typeface="华文仿宋" panose="02010600040101010101" pitchFamily="2" charset="-122"/>
                <a:cs typeface="Times New Roman" panose="02020603050405020304" pitchFamily="18" charset="0"/>
              </a:rPr>
              <a:t>探测系统</a:t>
            </a:r>
            <a:r>
              <a:rPr lang="zh-CN"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在实际辐射</a:t>
            </a:r>
            <a:r>
              <a:rPr lang="zh-CN" altLang="en-US"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环境</a:t>
            </a:r>
            <a:r>
              <a:rPr lang="zh-CN"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中的</a:t>
            </a:r>
            <a:r>
              <a:rPr lang="zh-CN" altLang="en-US"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可探测性。</a:t>
            </a:r>
            <a:endParaRPr lang="zh-CN" altLang="en-US" sz="2800" dirty="0">
              <a:latin typeface="华文仿宋" panose="02010600040101010101" pitchFamily="2" charset="-122"/>
              <a:ea typeface="华文仿宋" panose="02010600040101010101" pitchFamily="2" charset="-122"/>
              <a:cs typeface="Times New Roman" panose="02020603050405020304" pitchFamily="18" charset="0"/>
            </a:endParaRPr>
          </a:p>
        </p:txBody>
      </p:sp>
      <p:sp>
        <p:nvSpPr>
          <p:cNvPr id="6" name="文本框 5">
            <a:extLst>
              <a:ext uri="{FF2B5EF4-FFF2-40B4-BE49-F238E27FC236}">
                <a16:creationId xmlns:a16="http://schemas.microsoft.com/office/drawing/2014/main" id="{7640D6E0-85F6-76DF-3B60-3A5A7F544EED}"/>
              </a:ext>
            </a:extLst>
          </p:cNvPr>
          <p:cNvSpPr txBox="1"/>
          <p:nvPr/>
        </p:nvSpPr>
        <p:spPr>
          <a:xfrm>
            <a:off x="6773509" y="5158985"/>
            <a:ext cx="5248863" cy="830997"/>
          </a:xfrm>
          <a:prstGeom prst="rect">
            <a:avLst/>
          </a:prstGeom>
          <a:noFill/>
        </p:spPr>
        <p:txBody>
          <a:bodyPr wrap="square">
            <a:spAutoFit/>
          </a:bodyPr>
          <a:lstStyle/>
          <a:p>
            <a:pPr marL="457200" indent="-457200">
              <a:buFont typeface="Wingdings" panose="05000000000000000000" pitchFamily="2" charset="2"/>
              <a:buChar char="ü"/>
            </a:pPr>
            <a:r>
              <a:rPr lang="zh-CN" altLang="en-US" sz="2400" b="1" dirty="0">
                <a:latin typeface="华文仿宋" panose="02010600040101010101" pitchFamily="2" charset="-122"/>
                <a:ea typeface="华文仿宋" panose="02010600040101010101" pitchFamily="2" charset="-122"/>
                <a:cs typeface="Times New Roman" panose="02020603050405020304" pitchFamily="18" charset="0"/>
              </a:rPr>
              <a:t>探测系统</a:t>
            </a:r>
            <a:r>
              <a:rPr lang="zh-CN" altLang="zh-CN" sz="24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可记录</a:t>
            </a:r>
            <a:r>
              <a:rPr lang="zh-CN" altLang="en-US" sz="24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辐射</a:t>
            </a:r>
            <a:r>
              <a:rPr lang="zh-CN" altLang="zh-CN" sz="24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瞬态信号</a:t>
            </a:r>
            <a:r>
              <a:rPr lang="zh-CN" altLang="en-US" sz="2400" b="1" dirty="0">
                <a:latin typeface="华文仿宋" panose="02010600040101010101" pitchFamily="2" charset="-122"/>
                <a:ea typeface="华文仿宋" panose="02010600040101010101" pitchFamily="2" charset="-122"/>
                <a:cs typeface="Times New Roman" panose="02020603050405020304" pitchFamily="18" charset="0"/>
              </a:rPr>
              <a:t>，脉冲上升、下降时间位于</a:t>
            </a:r>
            <a:r>
              <a:rPr lang="en-US" altLang="zh-CN" sz="2400" b="1" dirty="0">
                <a:latin typeface="华文仿宋" panose="02010600040101010101" pitchFamily="2" charset="-122"/>
                <a:ea typeface="华文仿宋" panose="02010600040101010101" pitchFamily="2" charset="-122"/>
                <a:cs typeface="Times New Roman" panose="02020603050405020304" pitchFamily="18" charset="0"/>
              </a:rPr>
              <a:t>1-3 ns</a:t>
            </a:r>
            <a:r>
              <a:rPr lang="zh-CN" altLang="en-US" sz="2400" b="1" dirty="0">
                <a:latin typeface="华文仿宋" panose="02010600040101010101" pitchFamily="2" charset="-122"/>
                <a:ea typeface="华文仿宋" panose="02010600040101010101" pitchFamily="2" charset="-122"/>
                <a:cs typeface="Times New Roman" panose="02020603050405020304" pitchFamily="18" charset="0"/>
              </a:rPr>
              <a:t>之间</a:t>
            </a:r>
          </a:p>
        </p:txBody>
      </p:sp>
      <p:sp>
        <p:nvSpPr>
          <p:cNvPr id="9" name="文本框 8">
            <a:extLst>
              <a:ext uri="{FF2B5EF4-FFF2-40B4-BE49-F238E27FC236}">
                <a16:creationId xmlns:a16="http://schemas.microsoft.com/office/drawing/2014/main" id="{25922FED-2877-F346-3516-9176F5DC720A}"/>
              </a:ext>
            </a:extLst>
          </p:cNvPr>
          <p:cNvSpPr txBox="1"/>
          <p:nvPr/>
        </p:nvSpPr>
        <p:spPr>
          <a:xfrm>
            <a:off x="56496" y="5158985"/>
            <a:ext cx="6870032" cy="830997"/>
          </a:xfrm>
          <a:prstGeom prst="rect">
            <a:avLst/>
          </a:prstGeom>
          <a:noFill/>
        </p:spPr>
        <p:txBody>
          <a:bodyPr wrap="square">
            <a:spAutoFit/>
          </a:bodyPr>
          <a:lstStyle/>
          <a:p>
            <a:r>
              <a:rPr lang="zh-CN" altLang="zh-CN" sz="2400" dirty="0">
                <a:latin typeface="华文仿宋" panose="02010600040101010101" pitchFamily="2" charset="-122"/>
                <a:ea typeface="华文仿宋" panose="02010600040101010101" pitchFamily="2" charset="-122"/>
                <a:cs typeface="Times New Roman" panose="02020603050405020304" pitchFamily="18" charset="0"/>
              </a:rPr>
              <a:t>探测</a:t>
            </a:r>
            <a:r>
              <a:rPr lang="zh-CN" altLang="en-US" sz="2400" dirty="0">
                <a:latin typeface="华文仿宋" panose="02010600040101010101" pitchFamily="2" charset="-122"/>
                <a:ea typeface="华文仿宋" panose="02010600040101010101" pitchFamily="2" charset="-122"/>
                <a:cs typeface="Times New Roman" panose="02020603050405020304" pitchFamily="18" charset="0"/>
              </a:rPr>
              <a:t>系统</a:t>
            </a:r>
            <a:r>
              <a:rPr lang="zh-CN" altLang="zh-CN" sz="2400" dirty="0">
                <a:latin typeface="华文仿宋" panose="02010600040101010101" pitchFamily="2" charset="-122"/>
                <a:ea typeface="华文仿宋" panose="02010600040101010101" pitchFamily="2" charset="-122"/>
                <a:cs typeface="Times New Roman" panose="02020603050405020304" pitchFamily="18" charset="0"/>
              </a:rPr>
              <a:t>位于</a:t>
            </a:r>
            <a:r>
              <a:rPr lang="zh-CN" altLang="zh-CN" sz="24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主电子束路径之外</a:t>
            </a:r>
            <a:r>
              <a:rPr lang="zh-CN" altLang="zh-CN" sz="2400" dirty="0">
                <a:latin typeface="华文仿宋" panose="02010600040101010101" pitchFamily="2" charset="-122"/>
                <a:ea typeface="华文仿宋" panose="02010600040101010101" pitchFamily="2" charset="-122"/>
                <a:cs typeface="Times New Roman" panose="02020603050405020304" pitchFamily="18" charset="0"/>
              </a:rPr>
              <a:t>。束流运行期间记录到</a:t>
            </a:r>
            <a:r>
              <a:rPr lang="zh-CN" altLang="zh-CN" sz="24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多次可识别、未见明显削顶的瞬态负脉冲</a:t>
            </a:r>
            <a:r>
              <a:rPr lang="zh-CN" altLang="en-US" sz="24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a:t>
            </a:r>
            <a:endParaRPr lang="en-US" altLang="zh-CN" sz="2400" dirty="0">
              <a:latin typeface="华文仿宋" panose="02010600040101010101" pitchFamily="2" charset="-122"/>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456013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0B461-6B65-C4B4-B7AF-ECB6F4E2A821}"/>
            </a:ext>
          </a:extLst>
        </p:cNvPr>
        <p:cNvGrpSpPr/>
        <p:nvPr/>
      </p:nvGrpSpPr>
      <p:grpSpPr>
        <a:xfrm>
          <a:off x="0" y="0"/>
          <a:ext cx="0" cy="0"/>
          <a:chOff x="0" y="0"/>
          <a:chExt cx="0" cy="0"/>
        </a:xfrm>
      </p:grpSpPr>
      <p:pic>
        <p:nvPicPr>
          <p:cNvPr id="8" name="图片 7">
            <a:extLst>
              <a:ext uri="{FF2B5EF4-FFF2-40B4-BE49-F238E27FC236}">
                <a16:creationId xmlns:a16="http://schemas.microsoft.com/office/drawing/2014/main" id="{C00C3F99-7FDA-D0B8-7983-5AF17CC8DA34}"/>
              </a:ext>
            </a:extLst>
          </p:cNvPr>
          <p:cNvPicPr>
            <a:picLocks noChangeAspect="1"/>
          </p:cNvPicPr>
          <p:nvPr/>
        </p:nvPicPr>
        <p:blipFill>
          <a:blip r:embed="rId3"/>
          <a:stretch/>
        </p:blipFill>
        <p:spPr>
          <a:xfrm>
            <a:off x="519235" y="1236546"/>
            <a:ext cx="11153530" cy="3535478"/>
          </a:xfrm>
          <a:prstGeom prst="rect">
            <a:avLst/>
          </a:prstGeom>
        </p:spPr>
      </p:pic>
      <p:sp>
        <p:nvSpPr>
          <p:cNvPr id="15" name="矩形 14">
            <a:extLst>
              <a:ext uri="{FF2B5EF4-FFF2-40B4-BE49-F238E27FC236}">
                <a16:creationId xmlns:a16="http://schemas.microsoft.com/office/drawing/2014/main" id="{775DA09C-EBC7-3875-E14F-06E7FF1D1F76}"/>
              </a:ext>
            </a:extLst>
          </p:cNvPr>
          <p:cNvSpPr/>
          <p:nvPr/>
        </p:nvSpPr>
        <p:spPr>
          <a:xfrm>
            <a:off x="0" y="-49428"/>
            <a:ext cx="12192000" cy="492443"/>
          </a:xfrm>
          <a:prstGeom prst="rect">
            <a:avLst/>
          </a:prstGeom>
          <a:noFill/>
        </p:spPr>
        <p:txBody>
          <a:bodyPr wrap="square" lIns="91440" tIns="45720" rIns="91440" bIns="45720">
            <a:spAutoFit/>
          </a:bodyPr>
          <a:lstStyle/>
          <a:p>
            <a:pPr marL="324000"/>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三、探测系统响应表征</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 </a:t>
            </a:r>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韧致辐射场脉冲列（</a:t>
            </a:r>
            <a:r>
              <a:rPr lang="en-US" altLang="zh-CN"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4</a:t>
            </a:r>
            <a:r>
              <a:rPr lang="zh-CN" altLang="en-US" sz="2600" b="1" dirty="0">
                <a:ln w="0"/>
                <a:solidFill>
                  <a:srgbClr val="C0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a:t>
            </a:r>
          </a:p>
        </p:txBody>
      </p:sp>
      <p:sp>
        <p:nvSpPr>
          <p:cNvPr id="4" name="文本框 3">
            <a:extLst>
              <a:ext uri="{FF2B5EF4-FFF2-40B4-BE49-F238E27FC236}">
                <a16:creationId xmlns:a16="http://schemas.microsoft.com/office/drawing/2014/main" id="{483FCA13-6AFB-F552-64FE-E3D2EEA72393}"/>
              </a:ext>
            </a:extLst>
          </p:cNvPr>
          <p:cNvSpPr txBox="1"/>
          <p:nvPr/>
        </p:nvSpPr>
        <p:spPr>
          <a:xfrm>
            <a:off x="259743" y="633016"/>
            <a:ext cx="9437710" cy="523220"/>
          </a:xfrm>
          <a:prstGeom prst="rect">
            <a:avLst/>
          </a:prstGeom>
          <a:noFill/>
        </p:spPr>
        <p:txBody>
          <a:bodyPr wrap="square">
            <a:spAutoFit/>
          </a:bodyPr>
          <a:lstStyle/>
          <a:p>
            <a:pPr marL="457200" indent="-457200">
              <a:buFont typeface="Wingdings" panose="05000000000000000000" pitchFamily="2" charset="2"/>
              <a:buChar char="p"/>
            </a:pP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轫致辐射响应脉冲列的局部时间参数提取</a:t>
            </a:r>
          </a:p>
        </p:txBody>
      </p:sp>
      <p:sp>
        <p:nvSpPr>
          <p:cNvPr id="7" name="文本框 6">
            <a:extLst>
              <a:ext uri="{FF2B5EF4-FFF2-40B4-BE49-F238E27FC236}">
                <a16:creationId xmlns:a16="http://schemas.microsoft.com/office/drawing/2014/main" id="{0C937F9E-034C-9174-A829-2C69445ECBAD}"/>
              </a:ext>
            </a:extLst>
          </p:cNvPr>
          <p:cNvSpPr txBox="1"/>
          <p:nvPr/>
        </p:nvSpPr>
        <p:spPr>
          <a:xfrm>
            <a:off x="437322" y="4500685"/>
            <a:ext cx="6317818" cy="1015663"/>
          </a:xfrm>
          <a:prstGeom prst="rect">
            <a:avLst/>
          </a:prstGeom>
          <a:noFill/>
        </p:spPr>
        <p:txBody>
          <a:bodyPr wrap="square">
            <a:spAutoFit/>
          </a:bodyPr>
          <a:lstStyle/>
          <a:p>
            <a:r>
              <a:rPr lang="zh-CN" altLang="en-US" sz="2000" dirty="0">
                <a:solidFill>
                  <a:srgbClr val="000000"/>
                </a:solidFill>
                <a:latin typeface="华文仿宋"/>
                <a:ea typeface="华文仿宋"/>
                <a:cs typeface="华文仿宋"/>
              </a:rPr>
              <a:t>单条连续记录识别出</a:t>
            </a:r>
            <a:r>
              <a:rPr lang="en-US" altLang="zh-CN" sz="2000" dirty="0">
                <a:solidFill>
                  <a:srgbClr val="000000"/>
                </a:solidFill>
                <a:latin typeface="华文仿宋"/>
                <a:ea typeface="华文仿宋"/>
                <a:cs typeface="华文仿宋"/>
              </a:rPr>
              <a:t>35</a:t>
            </a:r>
            <a:r>
              <a:rPr lang="zh-CN" altLang="en-US" sz="2000" dirty="0">
                <a:solidFill>
                  <a:srgbClr val="000000"/>
                </a:solidFill>
                <a:latin typeface="华文仿宋"/>
                <a:ea typeface="华文仿宋"/>
                <a:cs typeface="华文仿宋"/>
              </a:rPr>
              <a:t>个候选脉冲；去除初始瞬态和边界截断事件后，保留</a:t>
            </a:r>
            <a:r>
              <a:rPr lang="en-US" altLang="zh-CN" sz="2000" dirty="0">
                <a:solidFill>
                  <a:srgbClr val="000000"/>
                </a:solidFill>
                <a:latin typeface="华文仿宋"/>
                <a:ea typeface="华文仿宋"/>
                <a:cs typeface="华文仿宋"/>
              </a:rPr>
              <a:t>32</a:t>
            </a:r>
            <a:r>
              <a:rPr lang="zh-CN" altLang="en-US" sz="2000" dirty="0">
                <a:solidFill>
                  <a:srgbClr val="000000"/>
                </a:solidFill>
                <a:latin typeface="华文仿宋"/>
                <a:ea typeface="华文仿宋"/>
                <a:cs typeface="华文仿宋"/>
              </a:rPr>
              <a:t>个完整脉冲用于时间参数的提取；</a:t>
            </a:r>
          </a:p>
          <a:p>
            <a:endParaRPr lang="en-US" altLang="zh-CN" sz="2000" dirty="0">
              <a:latin typeface="华文仿宋" panose="02010600040101010101" pitchFamily="2" charset="-122"/>
              <a:ea typeface="华文仿宋" panose="02010600040101010101" pitchFamily="2" charset="-122"/>
              <a:cs typeface="Times New Roman" panose="02020603050405020304" pitchFamily="18" charset="0"/>
            </a:endParaRPr>
          </a:p>
        </p:txBody>
      </p:sp>
      <p:sp>
        <p:nvSpPr>
          <p:cNvPr id="9" name="文本框 8">
            <a:extLst>
              <a:ext uri="{FF2B5EF4-FFF2-40B4-BE49-F238E27FC236}">
                <a16:creationId xmlns:a16="http://schemas.microsoft.com/office/drawing/2014/main" id="{8A4B1754-E5BA-DE83-9F4D-69C278190781}"/>
              </a:ext>
            </a:extLst>
          </p:cNvPr>
          <p:cNvSpPr txBox="1"/>
          <p:nvPr/>
        </p:nvSpPr>
        <p:spPr>
          <a:xfrm>
            <a:off x="7267492" y="4470169"/>
            <a:ext cx="4664765" cy="1015663"/>
          </a:xfrm>
          <a:prstGeom prst="rect">
            <a:avLst/>
          </a:prstGeom>
          <a:noFill/>
        </p:spPr>
        <p:txBody>
          <a:bodyPr wrap="square">
            <a:spAutoFit/>
          </a:bodyPr>
          <a:lstStyle/>
          <a:p>
            <a:r>
              <a:rPr lang="en-US" altLang="zh-CN" sz="2000" dirty="0">
                <a:solidFill>
                  <a:srgbClr val="000000"/>
                </a:solidFill>
                <a:latin typeface="华文仿宋"/>
                <a:ea typeface="华文仿宋"/>
                <a:cs typeface="华文仿宋"/>
              </a:rPr>
              <a:t>32</a:t>
            </a:r>
            <a:r>
              <a:rPr lang="zh-CN" altLang="en-US" sz="2000" dirty="0">
                <a:solidFill>
                  <a:srgbClr val="000000"/>
                </a:solidFill>
                <a:latin typeface="华文仿宋"/>
                <a:ea typeface="华文仿宋"/>
                <a:cs typeface="华文仿宋"/>
              </a:rPr>
              <a:t>个完整脉冲：相邻间隔</a:t>
            </a:r>
            <a:r>
              <a:rPr lang="en-US" altLang="zh-CN" sz="2000" dirty="0">
                <a:solidFill>
                  <a:srgbClr val="000000"/>
                </a:solidFill>
                <a:latin typeface="华文仿宋"/>
                <a:ea typeface="华文仿宋"/>
                <a:cs typeface="华文仿宋"/>
              </a:rPr>
              <a:t>5.60±0.15 ns</a:t>
            </a:r>
            <a:r>
              <a:rPr lang="zh-CN" altLang="en-US" sz="2000" dirty="0">
                <a:solidFill>
                  <a:srgbClr val="000000"/>
                </a:solidFill>
                <a:latin typeface="华文仿宋"/>
                <a:ea typeface="华文仿宋"/>
                <a:cs typeface="华文仿宋"/>
              </a:rPr>
              <a:t>；上升</a:t>
            </a:r>
            <a:r>
              <a:rPr lang="en-US" altLang="zh-CN" sz="2000" dirty="0">
                <a:solidFill>
                  <a:srgbClr val="000000"/>
                </a:solidFill>
                <a:latin typeface="华文仿宋"/>
                <a:ea typeface="华文仿宋"/>
                <a:cs typeface="华文仿宋"/>
              </a:rPr>
              <a:t>1.39±0.04 ns</a:t>
            </a:r>
            <a:r>
              <a:rPr lang="zh-CN" altLang="en-US" sz="2000" dirty="0">
                <a:solidFill>
                  <a:srgbClr val="000000"/>
                </a:solidFill>
                <a:latin typeface="华文仿宋"/>
                <a:ea typeface="华文仿宋"/>
                <a:cs typeface="华文仿宋"/>
              </a:rPr>
              <a:t>，恢复</a:t>
            </a:r>
            <a:r>
              <a:rPr lang="en-US" altLang="zh-CN" sz="2000" dirty="0">
                <a:solidFill>
                  <a:srgbClr val="000000"/>
                </a:solidFill>
                <a:latin typeface="华文仿宋"/>
                <a:ea typeface="华文仿宋"/>
                <a:cs typeface="华文仿宋"/>
              </a:rPr>
              <a:t>2.08±0.07 ns</a:t>
            </a:r>
            <a:r>
              <a:rPr lang="zh-CN" altLang="en-US" sz="2000" dirty="0">
                <a:solidFill>
                  <a:srgbClr val="000000"/>
                </a:solidFill>
                <a:latin typeface="华文仿宋"/>
                <a:ea typeface="华文仿宋"/>
                <a:cs typeface="华文仿宋"/>
              </a:rPr>
              <a:t>，</a:t>
            </a:r>
            <a:r>
              <a:rPr lang="en-US" altLang="zh-CN" sz="2000" dirty="0">
                <a:solidFill>
                  <a:srgbClr val="000000"/>
                </a:solidFill>
                <a:latin typeface="华文仿宋"/>
                <a:ea typeface="华文仿宋"/>
                <a:cs typeface="华文仿宋"/>
              </a:rPr>
              <a:t>PW50 2.87±0.07 n</a:t>
            </a:r>
            <a:r>
              <a:rPr lang="zh-CN" altLang="zh-CN" sz="2000" dirty="0">
                <a:latin typeface="华文仿宋" panose="02010600040101010101" pitchFamily="2" charset="-122"/>
                <a:ea typeface="华文仿宋" panose="02010600040101010101" pitchFamily="2" charset="-122"/>
                <a:cs typeface="Times New Roman" panose="02020603050405020304" pitchFamily="18" charset="0"/>
              </a:rPr>
              <a:t>s</a:t>
            </a:r>
            <a:r>
              <a:rPr lang="zh-CN" altLang="zh-CN" sz="2000" dirty="0"/>
              <a:t>。</a:t>
            </a:r>
            <a:endParaRPr lang="zh-CN" altLang="en-US" sz="2000" dirty="0"/>
          </a:p>
        </p:txBody>
      </p:sp>
      <p:sp>
        <p:nvSpPr>
          <p:cNvPr id="6" name="文本框 5">
            <a:extLst>
              <a:ext uri="{FF2B5EF4-FFF2-40B4-BE49-F238E27FC236}">
                <a16:creationId xmlns:a16="http://schemas.microsoft.com/office/drawing/2014/main" id="{79E5CF2D-354F-E1F5-C7E5-EE09CD354823}"/>
              </a:ext>
            </a:extLst>
          </p:cNvPr>
          <p:cNvSpPr txBox="1"/>
          <p:nvPr/>
        </p:nvSpPr>
        <p:spPr>
          <a:xfrm>
            <a:off x="2218418" y="5621454"/>
            <a:ext cx="8491992" cy="954107"/>
          </a:xfrm>
          <a:prstGeom prst="rect">
            <a:avLst/>
          </a:prstGeom>
          <a:noFill/>
        </p:spPr>
        <p:txBody>
          <a:bodyPr wrap="square">
            <a:spAutoFit/>
          </a:bodyPr>
          <a:lstStyle/>
          <a:p>
            <a:pPr marL="457200" indent="-457200">
              <a:buFont typeface="Wingdings" panose="05000000000000000000" pitchFamily="2" charset="2"/>
              <a:buChar char="ü"/>
            </a:pPr>
            <a:r>
              <a:rPr lang="zh-CN" altLang="en-US" sz="2800" dirty="0">
                <a:latin typeface="华文仿宋" panose="02010600040101010101" pitchFamily="2" charset="-122"/>
                <a:ea typeface="华文仿宋" panose="02010600040101010101" pitchFamily="2" charset="-122"/>
                <a:cs typeface="Times New Roman" panose="02020603050405020304" pitchFamily="18" charset="0"/>
              </a:rPr>
              <a:t>探测</a:t>
            </a:r>
            <a:r>
              <a:rPr lang="zh-CN" altLang="zh-CN" sz="2800" dirty="0">
                <a:latin typeface="华文仿宋" panose="02010600040101010101" pitchFamily="2" charset="-122"/>
                <a:ea typeface="华文仿宋" panose="02010600040101010101" pitchFamily="2" charset="-122"/>
                <a:cs typeface="Times New Roman" panose="02020603050405020304" pitchFamily="18" charset="0"/>
              </a:rPr>
              <a:t>系统</a:t>
            </a:r>
            <a:r>
              <a:rPr lang="zh-CN"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具备重复脉冲连续记录</a:t>
            </a:r>
            <a:r>
              <a:rPr lang="zh-CN" altLang="zh-CN" sz="2800"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a:t>
            </a:r>
            <a:r>
              <a:rPr lang="zh-CN"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相邻脉冲区分</a:t>
            </a:r>
            <a:r>
              <a:rPr lang="zh-CN" altLang="zh-CN" sz="2800" dirty="0">
                <a:latin typeface="华文仿宋" panose="02010600040101010101" pitchFamily="2" charset="-122"/>
                <a:ea typeface="华文仿宋" panose="02010600040101010101" pitchFamily="2" charset="-122"/>
                <a:cs typeface="Times New Roman" panose="02020603050405020304" pitchFamily="18" charset="0"/>
              </a:rPr>
              <a:t>和</a:t>
            </a:r>
            <a:r>
              <a:rPr lang="zh-CN" altLang="zh-CN" sz="2800" b="1" dirty="0">
                <a:solidFill>
                  <a:srgbClr val="C00000"/>
                </a:solidFill>
                <a:latin typeface="华文仿宋" panose="02010600040101010101" pitchFamily="2" charset="-122"/>
                <a:ea typeface="华文仿宋" panose="02010600040101010101" pitchFamily="2" charset="-122"/>
                <a:cs typeface="Times New Roman" panose="02020603050405020304" pitchFamily="18" charset="0"/>
              </a:rPr>
              <a:t>单脉冲波形参数提取能力</a:t>
            </a:r>
            <a:r>
              <a:rPr lang="zh-CN" altLang="zh-CN" sz="2800" dirty="0">
                <a:latin typeface="华文仿宋" panose="02010600040101010101" pitchFamily="2" charset="-122"/>
                <a:ea typeface="华文仿宋" panose="02010600040101010101" pitchFamily="2" charset="-122"/>
                <a:cs typeface="Times New Roman" panose="02020603050405020304" pitchFamily="18" charset="0"/>
              </a:rPr>
              <a:t>。</a:t>
            </a:r>
            <a:endParaRPr lang="zh-CN" altLang="en-US" sz="2800" dirty="0">
              <a:latin typeface="华文仿宋" panose="02010600040101010101" pitchFamily="2" charset="-122"/>
              <a:ea typeface="华文仿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531215808"/>
      </p:ext>
    </p:extLst>
  </p:cSld>
  <p:clrMapOvr>
    <a:masterClrMapping/>
  </p:clrMapOvr>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   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45902</TotalTime>
  <Words>4625</Words>
  <Application>Microsoft Office PowerPoint</Application>
  <PresentationFormat>宽屏</PresentationFormat>
  <Paragraphs>148</Paragraphs>
  <Slides>11</Slides>
  <Notes>11</Notes>
  <HiddenSlides>0</HiddenSlides>
  <MMClips>0</MMClips>
  <ScaleCrop>false</ScaleCrop>
  <HeadingPairs>
    <vt:vector size="6" baseType="variant">
      <vt:variant>
        <vt:lpstr>已用的字体</vt:lpstr>
      </vt:variant>
      <vt:variant>
        <vt:i4>9</vt:i4>
      </vt:variant>
      <vt:variant>
        <vt:lpstr>主题</vt:lpstr>
      </vt:variant>
      <vt:variant>
        <vt:i4>4</vt:i4>
      </vt:variant>
      <vt:variant>
        <vt:lpstr>幻灯片标题</vt:lpstr>
      </vt:variant>
      <vt:variant>
        <vt:i4>11</vt:i4>
      </vt:variant>
    </vt:vector>
  </HeadingPairs>
  <TitlesOfParts>
    <vt:vector size="24" baseType="lpstr">
      <vt:lpstr>等线</vt:lpstr>
      <vt:lpstr>等线 Light</vt:lpstr>
      <vt:lpstr>华文仿宋</vt:lpstr>
      <vt:lpstr>微软雅黑</vt:lpstr>
      <vt:lpstr>Arial</vt:lpstr>
      <vt:lpstr>Cambria Math</vt:lpstr>
      <vt:lpstr>Impact</vt:lpstr>
      <vt:lpstr>Times New Roman</vt:lpstr>
      <vt:lpstr>Wingdings</vt:lpstr>
      <vt:lpstr>自定义设计方案</vt:lpstr>
      <vt:lpstr>2_   自定义设计方案</vt:lpstr>
      <vt:lpstr>Office 主题​​</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Luan Peng</dc:creator>
  <cp:lastModifiedBy>Luyan Tao</cp:lastModifiedBy>
  <cp:revision>713</cp:revision>
  <dcterms:created xsi:type="dcterms:W3CDTF">2024-03-16T07:24:00Z</dcterms:created>
  <dcterms:modified xsi:type="dcterms:W3CDTF">2026-08-11T04:53:43Z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73CB9DD6FD3F46C189A0B1ABE5C6219C_12</vt:lpwstr>
  </property>
  <property fmtid="{D5CDD505-2E9C-101B-9397-08002B2CF9AE}" pid="3" name="KSOProductBuildVer">
    <vt:lpwstr>2052-12.1.0.23125</vt:lpwstr>
  </property>
</Properties>
</file>