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728" r:id="rId5"/>
    <p:sldId id="744" r:id="rId6"/>
    <p:sldId id="746" r:id="rId7"/>
    <p:sldId id="747" r:id="rId8"/>
    <p:sldId id="748" r:id="rId9"/>
    <p:sldId id="760" r:id="rId10"/>
    <p:sldId id="761" r:id="rId11"/>
    <p:sldId id="762" r:id="rId12"/>
    <p:sldId id="749" r:id="rId13"/>
    <p:sldId id="753" r:id="rId14"/>
    <p:sldId id="751" r:id="rId15"/>
    <p:sldId id="758" r:id="rId16"/>
    <p:sldId id="756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6CBD8A3B-2560-4DF8-92EB-3E384CAE2CA8}">
          <p14:sldIdLst>
            <p14:sldId id="256"/>
            <p14:sldId id="728"/>
            <p14:sldId id="744"/>
            <p14:sldId id="746"/>
            <p14:sldId id="747"/>
            <p14:sldId id="748"/>
            <p14:sldId id="760"/>
            <p14:sldId id="761"/>
            <p14:sldId id="762"/>
            <p14:sldId id="749"/>
            <p14:sldId id="753"/>
            <p14:sldId id="751"/>
            <p14:sldId id="758"/>
            <p14:sldId id="756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n zhao" initials="sz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0D08"/>
    <a:srgbClr val="CD3709"/>
    <a:srgbClr val="F83526"/>
    <a:srgbClr val="978D87"/>
    <a:srgbClr val="F55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41" autoAdjust="0"/>
    <p:restoredTop sz="94660"/>
  </p:normalViewPr>
  <p:slideViewPr>
    <p:cSldViewPr snapToGrid="0">
      <p:cViewPr varScale="1">
        <p:scale>
          <a:sx n="70" d="100"/>
          <a:sy n="70" d="100"/>
        </p:scale>
        <p:origin x="681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1BE647-84D2-49A9-802B-1F8C9589BCC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9CC9CF-C7E8-47E4-82F7-C5AA39F6684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9CC9CF-C7E8-47E4-82F7-C5AA39F66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6C27D-9BF8-4292-954B-9A0310291887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C503B-648E-4F70-8BCC-22FEDA3B95B7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811CC-BBB3-440E-8D52-E73C5FFA4579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DA9DB-0807-48A8-99D7-12196462A59D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30DEA-CD48-407A-ABB3-F0323D2A9B9F}" type="datetime1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2FA00-F64F-4E8B-95A6-59DAC2753EEF}" type="datetime1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5DEAD-BEE5-42AC-9A6E-C80EA9427237}" type="datetime1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C7301-9AE2-4388-909B-16BCA9FF3A25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11B8B-B792-4DD0-8B84-DCFAC74E51EB}" type="datetime1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CE5EC-3475-4101-BE48-9C05CFDDA54E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FD8C4-700C-43B7-AAB9-D829D0B13DE8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5869C-15F3-4E43-A8A6-9AB4179595B5}" type="datetime1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DB055-5C1E-4AF2-82DC-F0F6E550EFE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413510" y="1032510"/>
            <a:ext cx="9144000" cy="1360805"/>
          </a:xfrm>
        </p:spPr>
        <p:txBody>
          <a:bodyPr>
            <a:normAutofit/>
          </a:bodyPr>
          <a:lstStyle/>
          <a:p>
            <a:pPr marL="0" indent="0" fontAlgn="auto">
              <a:lnSpc>
                <a:spcPct val="150000"/>
              </a:lnSpc>
            </a:pPr>
            <a:r>
              <a:rPr lang="zh-CN" altLang="en-US" sz="4000" dirty="0">
                <a:latin typeface="Book Antiqua" panose="02040602050305030304" pitchFamily="18" charset="0"/>
                <a:ea typeface="华文楷体" panose="02010600040101010101" pitchFamily="2" charset="-122"/>
                <a:cs typeface="+mn-cs"/>
                <a:sym typeface="+mn-ea"/>
              </a:rPr>
              <a:t>BMOS——束流在线监测系统</a:t>
            </a:r>
            <a:endParaRPr lang="zh-CN" altLang="en-US" sz="4000" dirty="0">
              <a:latin typeface="Book Antiqua" panose="02040602050305030304" pitchFamily="18" charset="0"/>
              <a:ea typeface="华文楷体" panose="02010600040101010101" pitchFamily="2" charset="-122"/>
              <a:cs typeface="+mn-cs"/>
            </a:endParaRPr>
          </a:p>
        </p:txBody>
      </p:sp>
      <p:sp>
        <p:nvSpPr>
          <p:cNvPr id="4" name="TextBox 4"/>
          <p:cNvSpPr txBox="1">
            <a:spLocks noGrp="1"/>
          </p:cNvSpPr>
          <p:nvPr>
            <p:ph type="subTitle" idx="1"/>
          </p:nvPr>
        </p:nvSpPr>
        <p:spPr>
          <a:xfrm>
            <a:off x="999693" y="2527933"/>
            <a:ext cx="10192603" cy="1874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115" marR="161925" indent="-3413125" algn="ctr" fontAlgn="auto">
              <a:lnSpc>
                <a:spcPct val="200000"/>
              </a:lnSpc>
              <a:spcBef>
                <a:spcPts val="100"/>
              </a:spcBef>
            </a:pPr>
            <a:endParaRPr lang="en-US" sz="1800" spc="-30" baseline="25000" dirty="0">
              <a:latin typeface="Calibri" panose="020F0502020204030204"/>
              <a:cs typeface="Calibri" panose="020F0502020204030204"/>
              <a:sym typeface="+mn-ea"/>
            </a:endParaRPr>
          </a:p>
          <a:p>
            <a:pPr marL="3587115" marR="161925" indent="-3413125" algn="ctr" fontAlgn="auto">
              <a:lnSpc>
                <a:spcPct val="150000"/>
              </a:lnSpc>
              <a:spcBef>
                <a:spcPts val="100"/>
              </a:spcBef>
            </a:pPr>
            <a:r>
              <a:rPr lang="zh-CN" altLang="en-US" sz="2000" dirty="0">
                <a:latin typeface="Book Antiqua" panose="02040602050305030304" pitchFamily="18" charset="0"/>
                <a:ea typeface="华文楷体" panose="02010600040101010101" pitchFamily="2" charset="-122"/>
                <a:sym typeface="+mn-ea"/>
              </a:rPr>
              <a:t>周嘉奇</a:t>
            </a:r>
            <a:endParaRPr lang="zh-CN" altLang="en-US" sz="2000" dirty="0">
              <a:latin typeface="Book Antiqua" panose="02040602050305030304" pitchFamily="18" charset="0"/>
              <a:ea typeface="华文楷体" panose="02010600040101010101" pitchFamily="2" charset="-122"/>
              <a:sym typeface="+mn-ea"/>
            </a:endParaRPr>
          </a:p>
          <a:p>
            <a:pPr marL="3587115" marR="161925" indent="-3413125" algn="ctr" fontAlgn="auto">
              <a:lnSpc>
                <a:spcPct val="150000"/>
              </a:lnSpc>
              <a:spcBef>
                <a:spcPts val="100"/>
              </a:spcBef>
            </a:pPr>
            <a:r>
              <a:rPr lang="zh-CN" altLang="en-US" sz="2000" dirty="0">
                <a:latin typeface="Book Antiqua" panose="02040602050305030304" pitchFamily="18" charset="0"/>
                <a:ea typeface="华文楷体" panose="02010600040101010101" pitchFamily="2" charset="-122"/>
                <a:sym typeface="+mn-ea"/>
              </a:rPr>
              <a:t>中国科学院高能物理研究所</a:t>
            </a:r>
            <a:endParaRPr lang="zh-CN" altLang="en-US" sz="2000" dirty="0">
              <a:latin typeface="Book Antiqua" panose="02040602050305030304" pitchFamily="18" charset="0"/>
              <a:ea typeface="华文楷体" panose="02010600040101010101" pitchFamily="2" charset="-122"/>
              <a:sym typeface="+mn-ea"/>
            </a:endParaRPr>
          </a:p>
          <a:p>
            <a:pPr marL="3587115" marR="161925" indent="-3413125" algn="ctr" fontAlgn="auto">
              <a:lnSpc>
                <a:spcPct val="150000"/>
              </a:lnSpc>
              <a:spcBef>
                <a:spcPts val="100"/>
              </a:spcBef>
            </a:pPr>
            <a:r>
              <a:rPr lang="zh-CN" altLang="en-US" sz="2000" dirty="0">
                <a:latin typeface="Book Antiqua" panose="02040602050305030304" pitchFamily="18" charset="0"/>
                <a:ea typeface="华文楷体" panose="02010600040101010101" pitchFamily="2" charset="-122"/>
                <a:sym typeface="+mn-ea"/>
              </a:rPr>
              <a:t>Tracker team</a:t>
            </a:r>
            <a:endParaRPr lang="zh-CN" altLang="en-US" sz="2000" dirty="0">
              <a:latin typeface="Book Antiqua" panose="02040602050305030304" pitchFamily="18" charset="0"/>
              <a:ea typeface="华文楷体" panose="02010600040101010101" pitchFamily="2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774046" y="4371610"/>
            <a:ext cx="6644187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3990" marR="161925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en-US" sz="1400" dirty="0">
                <a:latin typeface="Calibri" panose="020F0502020204030204"/>
                <a:cs typeface="Calibri" panose="020F0502020204030204"/>
                <a:sym typeface="+mn-ea"/>
              </a:rPr>
              <a:t> </a:t>
            </a:r>
            <a:endParaRPr sz="1400" spc="-25" dirty="0">
              <a:latin typeface="Calibri" panose="020F0502020204030204"/>
              <a:cs typeface="Calibri" panose="020F0502020204030204"/>
              <a:sym typeface="+mn-ea"/>
            </a:endParaRPr>
          </a:p>
          <a:p>
            <a:pPr algn="ctr"/>
            <a:endParaRPr lang="zh-CN" alt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53549" y="105410"/>
            <a:ext cx="2344961" cy="138592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181475" y="5208905"/>
            <a:ext cx="406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>
                <a:latin typeface="华文楷体" panose="02010600040101010101" pitchFamily="2" charset="-122"/>
                <a:ea typeface="华文楷体" panose="02010600040101010101" pitchFamily="2" charset="-122"/>
                <a:cs typeface="Arial" panose="020B0604020202020204" pitchFamily="34" charset="0"/>
              </a:rPr>
              <a:t>2026.10.10</a:t>
            </a:r>
            <a:endParaRPr lang="en-US" altLang="zh-CN" sz="2000">
              <a:latin typeface="华文楷体" panose="02010600040101010101" pitchFamily="2" charset="-122"/>
              <a:ea typeface="华文楷体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065" y="620268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Arial" panose="020B0604020202020204" pitchFamily="34" charset="0"/>
                <a:sym typeface="+mn-ea"/>
              </a:rPr>
              <a:t>第二届测试束流与先进探测技术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Arial" panose="020B0604020202020204" pitchFamily="34" charset="0"/>
                <a:sym typeface="+mn-ea"/>
              </a:rPr>
              <a:t>研讨会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Arial" panose="020B0604020202020204" pitchFamily="34" charset="0"/>
                <a:sym typeface="+mn-ea"/>
              </a:rPr>
              <a:t>汇报提纲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44" name="灯片编号占位符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 dirty="0"/>
          </a:p>
        </p:txBody>
      </p:sp>
      <p:sp>
        <p:nvSpPr>
          <p:cNvPr id="3" name="文本框 2"/>
          <p:cNvSpPr txBox="1"/>
          <p:nvPr/>
        </p:nvSpPr>
        <p:spPr>
          <a:xfrm>
            <a:off x="4551045" y="1530985"/>
            <a:ext cx="4494530" cy="33693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 algn="l" fontAlgn="auto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Book Antiqua" panose="02040602050305030304" pitchFamily="18" charset="0"/>
                <a:ea typeface="华文楷体" panose="02010600040101010101" pitchFamily="2" charset="-122"/>
              </a:rPr>
              <a:t>研发背景——质子束流升级</a:t>
            </a:r>
            <a:endParaRPr lang="zh-CN" altLang="en-US" sz="2000" dirty="0">
              <a:latin typeface="Book Antiqua" panose="02040602050305030304" pitchFamily="18" charset="0"/>
              <a:ea typeface="华文楷体" panose="02010600040101010101" pitchFamily="2" charset="-122"/>
            </a:endParaRPr>
          </a:p>
          <a:p>
            <a:pPr marL="285750" indent="-285750" algn="l" fontAlgn="auto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Book Antiqua" panose="02040602050305030304" pitchFamily="18" charset="0"/>
                <a:ea typeface="华文楷体" panose="02010600040101010101" pitchFamily="2" charset="-122"/>
                <a:sym typeface="+mn-ea"/>
              </a:rPr>
              <a:t>研发背景——质子束流结构</a:t>
            </a:r>
            <a:endParaRPr lang="zh-CN" altLang="en-US" sz="2000" dirty="0">
              <a:latin typeface="Book Antiqua" panose="02040602050305030304" pitchFamily="18" charset="0"/>
              <a:ea typeface="华文楷体" panose="02010600040101010101" pitchFamily="2" charset="-122"/>
              <a:sym typeface="+mn-ea"/>
            </a:endParaRPr>
          </a:p>
          <a:p>
            <a:pPr marL="285750" indent="-285750" algn="l" fontAlgn="auto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Book Antiqua" panose="02040602050305030304" pitchFamily="18" charset="0"/>
                <a:ea typeface="华文楷体" panose="02010600040101010101" pitchFamily="2" charset="-122"/>
                <a:sym typeface="+mn-ea"/>
              </a:rPr>
              <a:t>BMOS 研发方案</a:t>
            </a:r>
            <a:endParaRPr lang="zh-CN" altLang="en-US" sz="2000" dirty="0">
              <a:latin typeface="Book Antiqua" panose="02040602050305030304" pitchFamily="18" charset="0"/>
              <a:ea typeface="华文楷体" panose="02010600040101010101" pitchFamily="2" charset="-122"/>
              <a:sym typeface="+mn-ea"/>
            </a:endParaRPr>
          </a:p>
          <a:p>
            <a:pPr marL="285750" indent="-285750" algn="l" fontAlgn="auto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Book Antiqua" panose="02040602050305030304" pitchFamily="18" charset="0"/>
                <a:ea typeface="华文楷体" panose="02010600040101010101" pitchFamily="2" charset="-122"/>
                <a:sym typeface="+mn-ea"/>
              </a:rPr>
              <a:t>BMOS 研发进展</a:t>
            </a:r>
            <a:endParaRPr lang="zh-CN" altLang="en-US" sz="2000" dirty="0">
              <a:latin typeface="Book Antiqua" panose="02040602050305030304" pitchFamily="18" charset="0"/>
              <a:ea typeface="华文楷体" panose="02010600040101010101" pitchFamily="2" charset="-122"/>
              <a:sym typeface="+mn-ea"/>
            </a:endParaRPr>
          </a:p>
          <a:p>
            <a:pPr marL="285750" indent="-285750" algn="l" fontAlgn="auto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Book Antiqua" panose="02040602050305030304" pitchFamily="18" charset="0"/>
                <a:ea typeface="华文楷体" panose="02010600040101010101" pitchFamily="2" charset="-122"/>
                <a:sym typeface="+mn-ea"/>
              </a:rPr>
              <a:t>总结与计划</a:t>
            </a:r>
            <a:endParaRPr lang="zh-CN" altLang="en-US" sz="2000" dirty="0"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065" y="620268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Arial" panose="020B0604020202020204" pitchFamily="34" charset="0"/>
                <a:sym typeface="+mn-ea"/>
              </a:rPr>
              <a:t>第二届测试束流与先进探测技术</a:t>
            </a:r>
            <a:r>
              <a:rPr lang="zh-CN" altLang="en-US" sz="2400" dirty="0">
                <a:latin typeface="华文楷体" panose="02010600040101010101" pitchFamily="2" charset="-122"/>
                <a:ea typeface="华文楷体" panose="02010600040101010101" pitchFamily="2" charset="-122"/>
                <a:cs typeface="Arial" panose="020B0604020202020204" pitchFamily="34" charset="0"/>
                <a:sym typeface="+mn-ea"/>
              </a:rPr>
              <a:t>研讨会</a:t>
            </a:r>
            <a:endParaRPr lang="zh-CN" altLang="en-US" sz="2400" dirty="0">
              <a:latin typeface="华文楷体" panose="02010600040101010101" pitchFamily="2" charset="-122"/>
              <a:ea typeface="华文楷体" panose="02010600040101010101" pitchFamily="2" charset="-122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0" algn="ctr" fontAlgn="auto">
              <a:lnSpc>
                <a:spcPct val="100000"/>
              </a:lnSpc>
              <a:buFont typeface="Wingdings" panose="05000000000000000000" charset="0"/>
              <a:buNone/>
            </a:pP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研发背景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-HPES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质子束流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升级</a:t>
            </a:r>
            <a:endParaRPr lang="zh-CN" altLang="en-US" sz="24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44" name="灯片编号占位符 4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9DB055-5C1E-4AF2-82DC-F0F6E550EFED}" type="slidenum">
              <a:rPr lang="zh-CN" altLang="en-US" smtClean="0"/>
            </a:fld>
            <a:endParaRPr lang="zh-CN" alt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7093585" y="825500"/>
            <a:ext cx="4894580" cy="5824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fontAlgn="auto">
              <a:lnSpc>
                <a:spcPct val="150000"/>
              </a:lnSpc>
              <a:spcAft>
                <a:spcPts val="1800"/>
              </a:spcAft>
              <a:buFont typeface="Wingdings" panose="05000000000000000000" pitchFamily="2" charset="2"/>
              <a:buNone/>
            </a:pPr>
            <a:endParaRPr lang="en-US" altLang="zh-CN" dirty="0">
              <a:latin typeface="Arial" panose="020B0604020202020204" pitchFamily="34" charset="0"/>
              <a:ea typeface="华文楷体" panose="02010600040101010101" pitchFamily="2" charset="-122"/>
              <a:cs typeface="Arial" panose="020B0604020202020204" pitchFamily="34" charset="0"/>
            </a:endParaRPr>
          </a:p>
          <a:p>
            <a:pPr marL="342900" indent="-342900" algn="l" fontAlgn="auto">
              <a:lnSpc>
                <a:spcPct val="150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/>
                </a:solidFill>
                <a:latin typeface="Book Antiqua" panose="02040602050305030304" pitchFamily="18" charset="0"/>
                <a:ea typeface="华文楷体" panose="02010600040101010101" pitchFamily="2" charset="-122"/>
                <a:sym typeface="+mn-ea"/>
              </a:rPr>
              <a:t>散裂二期工程将</a:t>
            </a:r>
            <a:r>
              <a:rPr lang="zh-CN" altLang="en-US" dirty="0">
                <a:solidFill>
                  <a:schemeClr val="tx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直线加速器能量提升到300 MeV</a:t>
            </a:r>
            <a:endParaRPr lang="zh-CN" altLang="en-US" dirty="0">
              <a:solidFill>
                <a:schemeClr val="tx1"/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  <a:p>
            <a:pPr marL="342900" indent="-342900" algn="l" fontAlgn="auto">
              <a:lnSpc>
                <a:spcPct val="150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束流功率增加到500 kW</a:t>
            </a:r>
            <a:endParaRPr lang="zh-CN" altLang="en-US" dirty="0">
              <a:solidFill>
                <a:schemeClr val="tx1"/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  <a:p>
            <a:pPr marL="342900" indent="-342900" algn="l" fontAlgn="auto">
              <a:lnSpc>
                <a:spcPct val="150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中子通量达到1×10</a:t>
            </a:r>
            <a:r>
              <a:rPr lang="zh-CN" altLang="en-US" baseline="30000" dirty="0">
                <a:solidFill>
                  <a:schemeClr val="tx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8</a:t>
            </a:r>
            <a:r>
              <a:rPr lang="zh-CN" altLang="en-US" dirty="0">
                <a:solidFill>
                  <a:schemeClr val="tx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n/cm</a:t>
            </a:r>
            <a:r>
              <a:rPr lang="zh-CN" altLang="en-US" baseline="30000" dirty="0">
                <a:solidFill>
                  <a:schemeClr val="tx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2</a:t>
            </a:r>
            <a:r>
              <a:rPr lang="zh-CN" altLang="en-US" dirty="0">
                <a:solidFill>
                  <a:schemeClr val="tx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/s</a:t>
            </a:r>
            <a:endParaRPr lang="zh-CN" altLang="en-US" dirty="0">
              <a:solidFill>
                <a:schemeClr val="tx1"/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  <a:p>
            <a:pPr marL="342900" indent="-342900" algn="l" fontAlgn="auto">
              <a:lnSpc>
                <a:spcPct val="150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新建中子谱仪和实验终端共计11台</a:t>
            </a:r>
            <a:endParaRPr lang="zh-CN" altLang="en-US" dirty="0">
              <a:solidFill>
                <a:schemeClr val="tx1"/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  <a:p>
            <a:pPr marL="342900" indent="-342900" algn="l" fontAlgn="auto">
              <a:lnSpc>
                <a:spcPct val="150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zh-CN" altLang="en-US" dirty="0">
                <a:solidFill>
                  <a:schemeClr val="tx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其中包括：</a:t>
            </a:r>
            <a:endParaRPr lang="zh-CN" altLang="en-US" dirty="0">
              <a:solidFill>
                <a:schemeClr val="tx1"/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  <a:p>
            <a:pPr marL="342900" indent="-342900" algn="l" fontAlgn="auto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tx1"/>
                </a:solidFill>
                <a:latin typeface="Book Antiqua" panose="02040602050305030304" pitchFamily="18" charset="0"/>
                <a:ea typeface="华文楷体" panose="02010600040101010101" pitchFamily="2" charset="-122"/>
              </a:rPr>
              <a:t>一条能提供1.6 GeV测试束的高能质子实验终端（HPES）</a:t>
            </a:r>
            <a:endParaRPr lang="zh-CN" altLang="en-US" dirty="0">
              <a:solidFill>
                <a:schemeClr val="tx1"/>
              </a:solidFill>
              <a:latin typeface="Book Antiqua" panose="02040602050305030304" pitchFamily="18" charset="0"/>
              <a:ea typeface="华文楷体" panose="02010600040101010101" pitchFamily="2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"/>
          <a:stretch>
            <a:fillRect/>
          </a:stretch>
        </p:blipFill>
        <p:spPr>
          <a:xfrm>
            <a:off x="141401" y="1177072"/>
            <a:ext cx="6927214" cy="4752388"/>
          </a:xfrm>
          <a:prstGeom prst="rect">
            <a:avLst/>
          </a:prstGeom>
        </p:spPr>
      </p:pic>
      <p:grpSp>
        <p:nvGrpSpPr>
          <p:cNvPr id="32" name="组合 31"/>
          <p:cNvGrpSpPr/>
          <p:nvPr/>
        </p:nvGrpSpPr>
        <p:grpSpPr>
          <a:xfrm>
            <a:off x="1472569" y="1508692"/>
            <a:ext cx="3331116" cy="790063"/>
            <a:chOff x="1472569" y="1508692"/>
            <a:chExt cx="3331116" cy="790063"/>
          </a:xfrm>
        </p:grpSpPr>
        <p:sp>
          <p:nvSpPr>
            <p:cNvPr id="33" name="矩形 32"/>
            <p:cNvSpPr/>
            <p:nvPr/>
          </p:nvSpPr>
          <p:spPr>
            <a:xfrm>
              <a:off x="1659345" y="1508692"/>
              <a:ext cx="2262828" cy="339910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 dirty="0">
                <a:solidFill>
                  <a:schemeClr val="tx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472569" y="1945719"/>
              <a:ext cx="3331116" cy="3530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b="1" dirty="0">
                  <a:solidFill>
                    <a:srgbClr val="C00000"/>
                  </a:solidFill>
                  <a:latin typeface="Book Antiqua" panose="02040602050305030304" pitchFamily="18" charset="0"/>
                  <a:ea typeface="华文楷体" panose="02010600040101010101" pitchFamily="2" charset="-122"/>
                </a:rPr>
                <a:t>超导直线加速器</a:t>
              </a:r>
              <a:r>
                <a:rPr lang="en-US" altLang="zh-CN" b="1" dirty="0">
                  <a:solidFill>
                    <a:srgbClr val="C00000"/>
                  </a:solidFill>
                  <a:latin typeface="Book Antiqua" panose="02040602050305030304" pitchFamily="18" charset="0"/>
                  <a:ea typeface="华文楷体" panose="02010600040101010101" pitchFamily="2" charset="-122"/>
                </a:rPr>
                <a:t>-300 MeV</a:t>
              </a:r>
              <a:endParaRPr lang="zh-CN" altLang="en-US" b="1" dirty="0">
                <a:solidFill>
                  <a:srgbClr val="C00000"/>
                </a:solidFill>
                <a:latin typeface="Book Antiqua" panose="02040602050305030304" pitchFamily="18" charset="0"/>
                <a:ea typeface="华文楷体" panose="0201060004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614750" y="2227359"/>
            <a:ext cx="2358976" cy="1754990"/>
            <a:chOff x="4614750" y="2227359"/>
            <a:chExt cx="2358976" cy="1754990"/>
          </a:xfrm>
        </p:grpSpPr>
        <p:sp>
          <p:nvSpPr>
            <p:cNvPr id="36" name="文本框 35"/>
            <p:cNvSpPr txBox="1"/>
            <p:nvPr/>
          </p:nvSpPr>
          <p:spPr>
            <a:xfrm>
              <a:off x="4614750" y="2697894"/>
              <a:ext cx="2222500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b="1" dirty="0">
                  <a:solidFill>
                    <a:srgbClr val="0000FF"/>
                  </a:solidFill>
                  <a:latin typeface="Book Antiqua" panose="02040602050305030304" pitchFamily="18" charset="0"/>
                  <a:ea typeface="华文楷体" panose="02010600040101010101" pitchFamily="2" charset="-122"/>
                </a:rPr>
                <a:t>快循环同步加速器</a:t>
              </a:r>
              <a:r>
                <a:rPr lang="en-US" altLang="zh-CN" b="1" dirty="0">
                  <a:solidFill>
                    <a:srgbClr val="0000FF"/>
                  </a:solidFill>
                  <a:latin typeface="Book Antiqua" panose="02040602050305030304" pitchFamily="18" charset="0"/>
                  <a:ea typeface="华文楷体" panose="02010600040101010101" pitchFamily="2" charset="-122"/>
                </a:rPr>
                <a:t>-</a:t>
              </a:r>
              <a:endParaRPr lang="en-US" altLang="zh-CN" b="1" dirty="0">
                <a:solidFill>
                  <a:srgbClr val="0000FF"/>
                </a:solidFill>
                <a:latin typeface="Book Antiqua" panose="02040602050305030304" pitchFamily="18" charset="0"/>
                <a:ea typeface="华文楷体" panose="02010600040101010101" pitchFamily="2" charset="-122"/>
              </a:endParaRPr>
            </a:p>
            <a:p>
              <a:pPr algn="l"/>
              <a:r>
                <a:rPr lang="en-US" altLang="zh-CN" b="1" dirty="0">
                  <a:solidFill>
                    <a:srgbClr val="0000FF"/>
                  </a:solidFill>
                  <a:latin typeface="Book Antiqua" panose="02040602050305030304" pitchFamily="18" charset="0"/>
                  <a:ea typeface="华文楷体" panose="02010600040101010101" pitchFamily="2" charset="-122"/>
                </a:rPr>
                <a:t>500 kW</a:t>
              </a:r>
              <a:r>
                <a:rPr lang="zh-CN" altLang="en-US" b="1" dirty="0">
                  <a:solidFill>
                    <a:srgbClr val="0000FF"/>
                  </a:solidFill>
                  <a:latin typeface="Book Antiqua" panose="02040602050305030304" pitchFamily="18" charset="0"/>
                  <a:ea typeface="华文楷体" panose="02010600040101010101" pitchFamily="2" charset="-122"/>
                </a:rPr>
                <a:t>，</a:t>
              </a:r>
              <a:r>
                <a:rPr lang="en-US" altLang="zh-CN" b="1" dirty="0">
                  <a:solidFill>
                    <a:srgbClr val="0000FF"/>
                  </a:solidFill>
                  <a:latin typeface="Book Antiqua" panose="02040602050305030304" pitchFamily="18" charset="0"/>
                  <a:ea typeface="华文楷体" panose="02010600040101010101" pitchFamily="2" charset="-122"/>
                </a:rPr>
                <a:t>1.6G</a:t>
              </a:r>
              <a:r>
                <a:rPr lang="en-US" altLang="zh-CN" b="1" dirty="0">
                  <a:solidFill>
                    <a:srgbClr val="0000FF"/>
                  </a:solidFill>
                  <a:latin typeface="Book Antiqua" panose="02040602050305030304" pitchFamily="18" charset="0"/>
                  <a:ea typeface="华文楷体" panose="02010600040101010101" pitchFamily="2" charset="-122"/>
                </a:rPr>
                <a:t>eV</a:t>
              </a:r>
              <a:endParaRPr lang="en-US" altLang="zh-CN" b="1" dirty="0">
                <a:solidFill>
                  <a:srgbClr val="0000FF"/>
                </a:solidFill>
                <a:latin typeface="Book Antiqua" panose="02040602050305030304" pitchFamily="18" charset="0"/>
                <a:ea typeface="华文楷体" panose="02010600040101010101" pitchFamily="2" charset="-122"/>
              </a:endParaRPr>
            </a:p>
          </p:txBody>
        </p:sp>
        <p:sp>
          <p:nvSpPr>
            <p:cNvPr id="37" name="矩形: 圆角 10"/>
            <p:cNvSpPr/>
            <p:nvPr/>
          </p:nvSpPr>
          <p:spPr>
            <a:xfrm>
              <a:off x="5252677" y="2227359"/>
              <a:ext cx="1721049" cy="1754990"/>
            </a:xfrm>
            <a:prstGeom prst="roundRect">
              <a:avLst>
                <a:gd name="adj" fmla="val 36981"/>
              </a:avLst>
            </a:prstGeom>
            <a:noFill/>
            <a:ln w="31750">
              <a:solidFill>
                <a:srgbClr val="0000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 dirty="0">
                <a:solidFill>
                  <a:schemeClr val="tx1"/>
                </a:solidFill>
                <a:latin typeface="OPPOSans B" panose="00020600040101010101" pitchFamily="18" charset="-122"/>
                <a:ea typeface="OPPOSans B" panose="00020600040101010101" pitchFamily="18" charset="-122"/>
                <a:cs typeface="OPPOSans B" panose="00020600040101010101" pitchFamily="18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53106" y="3129132"/>
            <a:ext cx="6821647" cy="2871451"/>
            <a:chOff x="353106" y="3129132"/>
            <a:chExt cx="6821647" cy="2871451"/>
          </a:xfrm>
        </p:grpSpPr>
        <p:grpSp>
          <p:nvGrpSpPr>
            <p:cNvPr id="39" name="组合 38"/>
            <p:cNvGrpSpPr/>
            <p:nvPr/>
          </p:nvGrpSpPr>
          <p:grpSpPr>
            <a:xfrm>
              <a:off x="4208668" y="4286241"/>
              <a:ext cx="2966085" cy="1597576"/>
              <a:chOff x="4208668" y="4286241"/>
              <a:chExt cx="2966085" cy="1597576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5372623" y="4528811"/>
                <a:ext cx="1802130" cy="5835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b="1" dirty="0">
                    <a:solidFill>
                      <a:srgbClr val="F907ED"/>
                    </a:solidFill>
                  </a:rPr>
                  <a:t>高能质子实验厅</a:t>
                </a:r>
                <a:r>
                  <a:rPr lang="en-US" altLang="zh-CN" sz="1600" b="1" dirty="0">
                    <a:solidFill>
                      <a:srgbClr val="F907ED"/>
                    </a:solidFill>
                  </a:rPr>
                  <a:t>(HPES)</a:t>
                </a:r>
                <a:endParaRPr lang="en-US" altLang="zh-CN" sz="1600" b="1" dirty="0">
                  <a:solidFill>
                    <a:srgbClr val="F907ED"/>
                  </a:solidFill>
                </a:endParaRPr>
              </a:p>
            </p:txBody>
          </p:sp>
          <p:sp>
            <p:nvSpPr>
              <p:cNvPr id="41" name="任意多边形: 形状 25"/>
              <p:cNvSpPr/>
              <p:nvPr/>
            </p:nvSpPr>
            <p:spPr>
              <a:xfrm>
                <a:off x="4208668" y="4286241"/>
                <a:ext cx="1752963" cy="1597576"/>
              </a:xfrm>
              <a:custGeom>
                <a:avLst/>
                <a:gdLst>
                  <a:gd name="connsiteX0" fmla="*/ 1005840 w 1833880"/>
                  <a:gd name="connsiteY0" fmla="*/ 0 h 1671320"/>
                  <a:gd name="connsiteX1" fmla="*/ 955040 w 1833880"/>
                  <a:gd name="connsiteY1" fmla="*/ 66040 h 1671320"/>
                  <a:gd name="connsiteX2" fmla="*/ 553720 w 1833880"/>
                  <a:gd name="connsiteY2" fmla="*/ 914400 h 1671320"/>
                  <a:gd name="connsiteX3" fmla="*/ 462280 w 1833880"/>
                  <a:gd name="connsiteY3" fmla="*/ 965200 h 1671320"/>
                  <a:gd name="connsiteX4" fmla="*/ 0 w 1833880"/>
                  <a:gd name="connsiteY4" fmla="*/ 965200 h 1671320"/>
                  <a:gd name="connsiteX5" fmla="*/ 0 w 1833880"/>
                  <a:gd name="connsiteY5" fmla="*/ 1671320 h 1671320"/>
                  <a:gd name="connsiteX6" fmla="*/ 1833880 w 1833880"/>
                  <a:gd name="connsiteY6" fmla="*/ 1671320 h 1671320"/>
                  <a:gd name="connsiteX7" fmla="*/ 1833880 w 1833880"/>
                  <a:gd name="connsiteY7" fmla="*/ 858520 h 1671320"/>
                  <a:gd name="connsiteX8" fmla="*/ 1356360 w 1833880"/>
                  <a:gd name="connsiteY8" fmla="*/ 858520 h 1671320"/>
                  <a:gd name="connsiteX9" fmla="*/ 1224280 w 1833880"/>
                  <a:gd name="connsiteY9" fmla="*/ 782320 h 1671320"/>
                  <a:gd name="connsiteX10" fmla="*/ 1173480 w 1833880"/>
                  <a:gd name="connsiteY10" fmla="*/ 695960 h 1671320"/>
                  <a:gd name="connsiteX11" fmla="*/ 1122680 w 1833880"/>
                  <a:gd name="connsiteY11" fmla="*/ 528320 h 1671320"/>
                  <a:gd name="connsiteX12" fmla="*/ 1143000 w 1833880"/>
                  <a:gd name="connsiteY12" fmla="*/ 269240 h 1671320"/>
                  <a:gd name="connsiteX13" fmla="*/ 1203960 w 1833880"/>
                  <a:gd name="connsiteY13" fmla="*/ 96520 h 1671320"/>
                  <a:gd name="connsiteX14" fmla="*/ 1005840 w 1833880"/>
                  <a:gd name="connsiteY14" fmla="*/ 0 h 16713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833880" h="1671320">
                    <a:moveTo>
                      <a:pt x="1005840" y="0"/>
                    </a:moveTo>
                    <a:lnTo>
                      <a:pt x="955040" y="66040"/>
                    </a:lnTo>
                    <a:lnTo>
                      <a:pt x="553720" y="914400"/>
                    </a:lnTo>
                    <a:lnTo>
                      <a:pt x="462280" y="965200"/>
                    </a:lnTo>
                    <a:lnTo>
                      <a:pt x="0" y="965200"/>
                    </a:lnTo>
                    <a:lnTo>
                      <a:pt x="0" y="1671320"/>
                    </a:lnTo>
                    <a:lnTo>
                      <a:pt x="1833880" y="1671320"/>
                    </a:lnTo>
                    <a:lnTo>
                      <a:pt x="1833880" y="858520"/>
                    </a:lnTo>
                    <a:lnTo>
                      <a:pt x="1356360" y="858520"/>
                    </a:lnTo>
                    <a:lnTo>
                      <a:pt x="1224280" y="782320"/>
                    </a:lnTo>
                    <a:lnTo>
                      <a:pt x="1173480" y="695960"/>
                    </a:lnTo>
                    <a:lnTo>
                      <a:pt x="1122680" y="528320"/>
                    </a:lnTo>
                    <a:lnTo>
                      <a:pt x="1143000" y="269240"/>
                    </a:lnTo>
                    <a:lnTo>
                      <a:pt x="1203960" y="96520"/>
                    </a:lnTo>
                    <a:lnTo>
                      <a:pt x="1005840" y="0"/>
                    </a:lnTo>
                    <a:close/>
                  </a:path>
                </a:pathLst>
              </a:custGeom>
              <a:noFill/>
              <a:ln w="31750">
                <a:solidFill>
                  <a:srgbClr val="F907ED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50" dirty="0">
                  <a:solidFill>
                    <a:schemeClr val="tx1"/>
                  </a:solidFill>
                  <a:latin typeface="OPPOSans B" panose="00020600040101010101" pitchFamily="18" charset="-122"/>
                  <a:ea typeface="OPPOSans B" panose="00020600040101010101" pitchFamily="18" charset="-122"/>
                  <a:cs typeface="OPPOSans B" panose="00020600040101010101" pitchFamily="18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353106" y="3129132"/>
              <a:ext cx="3331116" cy="2871451"/>
              <a:chOff x="353106" y="3129132"/>
              <a:chExt cx="3331116" cy="2871451"/>
            </a:xfrm>
          </p:grpSpPr>
          <p:grpSp>
            <p:nvGrpSpPr>
              <p:cNvPr id="43" name="组合 42"/>
              <p:cNvGrpSpPr>
                <a:grpSpLocks noChangeAspect="1"/>
              </p:cNvGrpSpPr>
              <p:nvPr/>
            </p:nvGrpSpPr>
            <p:grpSpPr>
              <a:xfrm>
                <a:off x="552208" y="3129132"/>
                <a:ext cx="2862084" cy="2099105"/>
                <a:chOff x="8008620" y="3387090"/>
                <a:chExt cx="2987040" cy="2190750"/>
              </a:xfrm>
            </p:grpSpPr>
            <p:sp>
              <p:nvSpPr>
                <p:cNvPr id="45" name="任意多边形: 形状 16"/>
                <p:cNvSpPr/>
                <p:nvPr/>
              </p:nvSpPr>
              <p:spPr>
                <a:xfrm>
                  <a:off x="8008620" y="3387090"/>
                  <a:ext cx="2053590" cy="1036320"/>
                </a:xfrm>
                <a:custGeom>
                  <a:avLst/>
                  <a:gdLst>
                    <a:gd name="connsiteX0" fmla="*/ 2053590 w 2053590"/>
                    <a:gd name="connsiteY0" fmla="*/ 986790 h 1036320"/>
                    <a:gd name="connsiteX1" fmla="*/ 464820 w 2053590"/>
                    <a:gd name="connsiteY1" fmla="*/ 198120 h 1036320"/>
                    <a:gd name="connsiteX2" fmla="*/ 472440 w 2053590"/>
                    <a:gd name="connsiteY2" fmla="*/ 156210 h 1036320"/>
                    <a:gd name="connsiteX3" fmla="*/ 156210 w 2053590"/>
                    <a:gd name="connsiteY3" fmla="*/ 0 h 1036320"/>
                    <a:gd name="connsiteX4" fmla="*/ 91440 w 2053590"/>
                    <a:gd name="connsiteY4" fmla="*/ 11430 h 1036320"/>
                    <a:gd name="connsiteX5" fmla="*/ 0 w 2053590"/>
                    <a:gd name="connsiteY5" fmla="*/ 190500 h 1036320"/>
                    <a:gd name="connsiteX6" fmla="*/ 15240 w 2053590"/>
                    <a:gd name="connsiteY6" fmla="*/ 270510 h 1036320"/>
                    <a:gd name="connsiteX7" fmla="*/ 350520 w 2053590"/>
                    <a:gd name="connsiteY7" fmla="*/ 422910 h 1036320"/>
                    <a:gd name="connsiteX8" fmla="*/ 430530 w 2053590"/>
                    <a:gd name="connsiteY8" fmla="*/ 247650 h 1036320"/>
                    <a:gd name="connsiteX9" fmla="*/ 2034540 w 2053590"/>
                    <a:gd name="connsiteY9" fmla="*/ 1036320 h 1036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2053590" h="1036320">
                      <a:moveTo>
                        <a:pt x="2053590" y="986790"/>
                      </a:moveTo>
                      <a:lnTo>
                        <a:pt x="464820" y="198120"/>
                      </a:lnTo>
                      <a:lnTo>
                        <a:pt x="472440" y="156210"/>
                      </a:lnTo>
                      <a:lnTo>
                        <a:pt x="156210" y="0"/>
                      </a:lnTo>
                      <a:lnTo>
                        <a:pt x="91440" y="11430"/>
                      </a:lnTo>
                      <a:lnTo>
                        <a:pt x="0" y="190500"/>
                      </a:lnTo>
                      <a:lnTo>
                        <a:pt x="15240" y="270510"/>
                      </a:lnTo>
                      <a:lnTo>
                        <a:pt x="350520" y="422910"/>
                      </a:lnTo>
                      <a:lnTo>
                        <a:pt x="430530" y="247650"/>
                      </a:lnTo>
                      <a:lnTo>
                        <a:pt x="2034540" y="1036320"/>
                      </a:lnTo>
                    </a:path>
                  </a:pathLst>
                </a:custGeom>
                <a:noFill/>
                <a:ln w="31750">
                  <a:solidFill>
                    <a:srgbClr val="F907ED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/>
                </a:p>
              </p:txBody>
            </p:sp>
            <p:sp>
              <p:nvSpPr>
                <p:cNvPr id="46" name="任意多边形: 形状 17"/>
                <p:cNvSpPr/>
                <p:nvPr/>
              </p:nvSpPr>
              <p:spPr>
                <a:xfrm>
                  <a:off x="9997440" y="3691890"/>
                  <a:ext cx="339090" cy="681990"/>
                </a:xfrm>
                <a:custGeom>
                  <a:avLst/>
                  <a:gdLst>
                    <a:gd name="connsiteX0" fmla="*/ 125730 w 339090"/>
                    <a:gd name="connsiteY0" fmla="*/ 681990 h 681990"/>
                    <a:gd name="connsiteX1" fmla="*/ 64770 w 339090"/>
                    <a:gd name="connsiteY1" fmla="*/ 552450 h 681990"/>
                    <a:gd name="connsiteX2" fmla="*/ 0 w 339090"/>
                    <a:gd name="connsiteY2" fmla="*/ 457200 h 681990"/>
                    <a:gd name="connsiteX3" fmla="*/ 76200 w 339090"/>
                    <a:gd name="connsiteY3" fmla="*/ 434340 h 681990"/>
                    <a:gd name="connsiteX4" fmla="*/ 34290 w 339090"/>
                    <a:gd name="connsiteY4" fmla="*/ 346710 h 681990"/>
                    <a:gd name="connsiteX5" fmla="*/ 41910 w 339090"/>
                    <a:gd name="connsiteY5" fmla="*/ 323850 h 681990"/>
                    <a:gd name="connsiteX6" fmla="*/ 11430 w 339090"/>
                    <a:gd name="connsiteY6" fmla="*/ 240030 h 681990"/>
                    <a:gd name="connsiteX7" fmla="*/ 121920 w 339090"/>
                    <a:gd name="connsiteY7" fmla="*/ 209550 h 681990"/>
                    <a:gd name="connsiteX8" fmla="*/ 114300 w 339090"/>
                    <a:gd name="connsiteY8" fmla="*/ 3810 h 681990"/>
                    <a:gd name="connsiteX9" fmla="*/ 300990 w 339090"/>
                    <a:gd name="connsiteY9" fmla="*/ 0 h 681990"/>
                    <a:gd name="connsiteX10" fmla="*/ 316230 w 339090"/>
                    <a:gd name="connsiteY10" fmla="*/ 232410 h 681990"/>
                    <a:gd name="connsiteX11" fmla="*/ 240030 w 339090"/>
                    <a:gd name="connsiteY11" fmla="*/ 228600 h 681990"/>
                    <a:gd name="connsiteX12" fmla="*/ 243840 w 339090"/>
                    <a:gd name="connsiteY12" fmla="*/ 377190 h 681990"/>
                    <a:gd name="connsiteX13" fmla="*/ 339090 w 339090"/>
                    <a:gd name="connsiteY13" fmla="*/ 396240 h 681990"/>
                    <a:gd name="connsiteX14" fmla="*/ 308610 w 339090"/>
                    <a:gd name="connsiteY14" fmla="*/ 544830 h 681990"/>
                    <a:gd name="connsiteX15" fmla="*/ 270510 w 339090"/>
                    <a:gd name="connsiteY15" fmla="*/ 571500 h 681990"/>
                    <a:gd name="connsiteX16" fmla="*/ 247650 w 339090"/>
                    <a:gd name="connsiteY16" fmla="*/ 640080 h 681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339090" h="681990">
                      <a:moveTo>
                        <a:pt x="125730" y="681990"/>
                      </a:moveTo>
                      <a:lnTo>
                        <a:pt x="64770" y="552450"/>
                      </a:lnTo>
                      <a:lnTo>
                        <a:pt x="0" y="457200"/>
                      </a:lnTo>
                      <a:lnTo>
                        <a:pt x="76200" y="434340"/>
                      </a:lnTo>
                      <a:lnTo>
                        <a:pt x="34290" y="346710"/>
                      </a:lnTo>
                      <a:lnTo>
                        <a:pt x="41910" y="323850"/>
                      </a:lnTo>
                      <a:lnTo>
                        <a:pt x="11430" y="240030"/>
                      </a:lnTo>
                      <a:lnTo>
                        <a:pt x="121920" y="209550"/>
                      </a:lnTo>
                      <a:lnTo>
                        <a:pt x="114300" y="3810"/>
                      </a:lnTo>
                      <a:lnTo>
                        <a:pt x="300990" y="0"/>
                      </a:lnTo>
                      <a:lnTo>
                        <a:pt x="316230" y="232410"/>
                      </a:lnTo>
                      <a:lnTo>
                        <a:pt x="240030" y="228600"/>
                      </a:lnTo>
                      <a:lnTo>
                        <a:pt x="243840" y="377190"/>
                      </a:lnTo>
                      <a:lnTo>
                        <a:pt x="339090" y="396240"/>
                      </a:lnTo>
                      <a:lnTo>
                        <a:pt x="308610" y="544830"/>
                      </a:lnTo>
                      <a:lnTo>
                        <a:pt x="270510" y="571500"/>
                      </a:lnTo>
                      <a:lnTo>
                        <a:pt x="247650" y="640080"/>
                      </a:lnTo>
                    </a:path>
                  </a:pathLst>
                </a:custGeom>
                <a:noFill/>
                <a:ln w="31750">
                  <a:solidFill>
                    <a:srgbClr val="F907ED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/>
                </a:p>
              </p:txBody>
            </p:sp>
            <p:sp>
              <p:nvSpPr>
                <p:cNvPr id="47" name="任意多边形: 形状 18"/>
                <p:cNvSpPr/>
                <p:nvPr/>
              </p:nvSpPr>
              <p:spPr>
                <a:xfrm>
                  <a:off x="10397490" y="4617720"/>
                  <a:ext cx="598170" cy="350520"/>
                </a:xfrm>
                <a:custGeom>
                  <a:avLst/>
                  <a:gdLst>
                    <a:gd name="connsiteX0" fmla="*/ 34290 w 598170"/>
                    <a:gd name="connsiteY0" fmla="*/ 0 h 350520"/>
                    <a:gd name="connsiteX1" fmla="*/ 354330 w 598170"/>
                    <a:gd name="connsiteY1" fmla="*/ 163830 h 350520"/>
                    <a:gd name="connsiteX2" fmla="*/ 400050 w 598170"/>
                    <a:gd name="connsiteY2" fmla="*/ 110490 h 350520"/>
                    <a:gd name="connsiteX3" fmla="*/ 598170 w 598170"/>
                    <a:gd name="connsiteY3" fmla="*/ 190500 h 350520"/>
                    <a:gd name="connsiteX4" fmla="*/ 514350 w 598170"/>
                    <a:gd name="connsiteY4" fmla="*/ 350520 h 350520"/>
                    <a:gd name="connsiteX5" fmla="*/ 300990 w 598170"/>
                    <a:gd name="connsiteY5" fmla="*/ 228600 h 350520"/>
                    <a:gd name="connsiteX6" fmla="*/ 281940 w 598170"/>
                    <a:gd name="connsiteY6" fmla="*/ 270510 h 350520"/>
                    <a:gd name="connsiteX7" fmla="*/ 0 w 598170"/>
                    <a:gd name="connsiteY7" fmla="*/ 45720 h 3505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98170" h="350520">
                      <a:moveTo>
                        <a:pt x="34290" y="0"/>
                      </a:moveTo>
                      <a:lnTo>
                        <a:pt x="354330" y="163830"/>
                      </a:lnTo>
                      <a:lnTo>
                        <a:pt x="400050" y="110490"/>
                      </a:lnTo>
                      <a:lnTo>
                        <a:pt x="598170" y="190500"/>
                      </a:lnTo>
                      <a:lnTo>
                        <a:pt x="514350" y="350520"/>
                      </a:lnTo>
                      <a:lnTo>
                        <a:pt x="300990" y="228600"/>
                      </a:lnTo>
                      <a:lnTo>
                        <a:pt x="281940" y="270510"/>
                      </a:lnTo>
                      <a:lnTo>
                        <a:pt x="0" y="45720"/>
                      </a:lnTo>
                    </a:path>
                  </a:pathLst>
                </a:custGeom>
                <a:noFill/>
                <a:ln w="31750">
                  <a:solidFill>
                    <a:srgbClr val="F907ED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 dirty="0"/>
                </a:p>
              </p:txBody>
            </p:sp>
            <p:grpSp>
              <p:nvGrpSpPr>
                <p:cNvPr id="48" name="组合 47"/>
                <p:cNvGrpSpPr/>
                <p:nvPr/>
              </p:nvGrpSpPr>
              <p:grpSpPr>
                <a:xfrm>
                  <a:off x="10336530" y="4697730"/>
                  <a:ext cx="306705" cy="363855"/>
                  <a:chOff x="10336530" y="4697730"/>
                  <a:chExt cx="306705" cy="363855"/>
                </a:xfrm>
              </p:grpSpPr>
              <p:sp>
                <p:nvSpPr>
                  <p:cNvPr id="49" name="任意多边形: 形状 22"/>
                  <p:cNvSpPr/>
                  <p:nvPr/>
                </p:nvSpPr>
                <p:spPr>
                  <a:xfrm>
                    <a:off x="10357485" y="4697730"/>
                    <a:ext cx="285750" cy="363855"/>
                  </a:xfrm>
                  <a:custGeom>
                    <a:avLst/>
                    <a:gdLst>
                      <a:gd name="connsiteX0" fmla="*/ 78105 w 285750"/>
                      <a:gd name="connsiteY0" fmla="*/ 211455 h 363855"/>
                      <a:gd name="connsiteX1" fmla="*/ 171450 w 285750"/>
                      <a:gd name="connsiteY1" fmla="*/ 363855 h 363855"/>
                      <a:gd name="connsiteX2" fmla="*/ 285750 w 285750"/>
                      <a:gd name="connsiteY2" fmla="*/ 285750 h 363855"/>
                      <a:gd name="connsiteX3" fmla="*/ 175260 w 285750"/>
                      <a:gd name="connsiteY3" fmla="*/ 142875 h 363855"/>
                      <a:gd name="connsiteX4" fmla="*/ 140970 w 285750"/>
                      <a:gd name="connsiteY4" fmla="*/ 169545 h 363855"/>
                      <a:gd name="connsiteX5" fmla="*/ 0 w 285750"/>
                      <a:gd name="connsiteY5" fmla="*/ 0 h 3638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5750" h="363855">
                        <a:moveTo>
                          <a:pt x="78105" y="211455"/>
                        </a:moveTo>
                        <a:lnTo>
                          <a:pt x="171450" y="363855"/>
                        </a:lnTo>
                        <a:lnTo>
                          <a:pt x="285750" y="285750"/>
                        </a:lnTo>
                        <a:lnTo>
                          <a:pt x="175260" y="142875"/>
                        </a:lnTo>
                        <a:lnTo>
                          <a:pt x="140970" y="169545"/>
                        </a:lnTo>
                        <a:lnTo>
                          <a:pt x="0" y="0"/>
                        </a:lnTo>
                      </a:path>
                    </a:pathLst>
                  </a:custGeom>
                  <a:noFill/>
                  <a:ln w="31750">
                    <a:solidFill>
                      <a:srgbClr val="F907ED"/>
                    </a:solidFill>
                    <a:prstDash val="sysDash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1600"/>
                  </a:p>
                </p:txBody>
              </p:sp>
              <p:cxnSp>
                <p:nvCxnSpPr>
                  <p:cNvPr id="50" name="直接连接符 49"/>
                  <p:cNvCxnSpPr/>
                  <p:nvPr/>
                </p:nvCxnSpPr>
                <p:spPr>
                  <a:xfrm>
                    <a:off x="10336530" y="4728210"/>
                    <a:ext cx="120015" cy="180975"/>
                  </a:xfrm>
                  <a:prstGeom prst="line">
                    <a:avLst/>
                  </a:prstGeom>
                  <a:ln w="31750">
                    <a:solidFill>
                      <a:srgbClr val="F907ED"/>
                    </a:solidFill>
                    <a:prstDash val="sysDash"/>
                    <a:tailEnd type="non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51" name="任意多边形: 形状 20"/>
                <p:cNvSpPr/>
                <p:nvPr/>
              </p:nvSpPr>
              <p:spPr>
                <a:xfrm>
                  <a:off x="9909810" y="4728210"/>
                  <a:ext cx="394335" cy="849630"/>
                </a:xfrm>
                <a:custGeom>
                  <a:avLst/>
                  <a:gdLst>
                    <a:gd name="connsiteX0" fmla="*/ 356235 w 394335"/>
                    <a:gd name="connsiteY0" fmla="*/ 19050 h 849630"/>
                    <a:gd name="connsiteX1" fmla="*/ 394335 w 394335"/>
                    <a:gd name="connsiteY1" fmla="*/ 257175 h 849630"/>
                    <a:gd name="connsiteX2" fmla="*/ 381000 w 394335"/>
                    <a:gd name="connsiteY2" fmla="*/ 790575 h 849630"/>
                    <a:gd name="connsiteX3" fmla="*/ 236220 w 394335"/>
                    <a:gd name="connsiteY3" fmla="*/ 777240 h 849630"/>
                    <a:gd name="connsiteX4" fmla="*/ 245745 w 394335"/>
                    <a:gd name="connsiteY4" fmla="*/ 849630 h 849630"/>
                    <a:gd name="connsiteX5" fmla="*/ 60960 w 394335"/>
                    <a:gd name="connsiteY5" fmla="*/ 815340 h 849630"/>
                    <a:gd name="connsiteX6" fmla="*/ 76200 w 394335"/>
                    <a:gd name="connsiteY6" fmla="*/ 638175 h 849630"/>
                    <a:gd name="connsiteX7" fmla="*/ 142875 w 394335"/>
                    <a:gd name="connsiteY7" fmla="*/ 461010 h 849630"/>
                    <a:gd name="connsiteX8" fmla="*/ 0 w 394335"/>
                    <a:gd name="connsiteY8" fmla="*/ 409575 h 849630"/>
                    <a:gd name="connsiteX9" fmla="*/ 83820 w 394335"/>
                    <a:gd name="connsiteY9" fmla="*/ 241935 h 849630"/>
                    <a:gd name="connsiteX10" fmla="*/ 106680 w 394335"/>
                    <a:gd name="connsiteY10" fmla="*/ 259080 h 849630"/>
                    <a:gd name="connsiteX11" fmla="*/ 209550 w 394335"/>
                    <a:gd name="connsiteY11" fmla="*/ 0 h 8496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394335" h="849630">
                      <a:moveTo>
                        <a:pt x="356235" y="19050"/>
                      </a:moveTo>
                      <a:lnTo>
                        <a:pt x="394335" y="257175"/>
                      </a:lnTo>
                      <a:lnTo>
                        <a:pt x="381000" y="790575"/>
                      </a:lnTo>
                      <a:lnTo>
                        <a:pt x="236220" y="777240"/>
                      </a:lnTo>
                      <a:lnTo>
                        <a:pt x="245745" y="849630"/>
                      </a:lnTo>
                      <a:lnTo>
                        <a:pt x="60960" y="815340"/>
                      </a:lnTo>
                      <a:lnTo>
                        <a:pt x="76200" y="638175"/>
                      </a:lnTo>
                      <a:lnTo>
                        <a:pt x="142875" y="461010"/>
                      </a:lnTo>
                      <a:lnTo>
                        <a:pt x="0" y="409575"/>
                      </a:lnTo>
                      <a:lnTo>
                        <a:pt x="83820" y="241935"/>
                      </a:lnTo>
                      <a:lnTo>
                        <a:pt x="106680" y="259080"/>
                      </a:lnTo>
                      <a:lnTo>
                        <a:pt x="209550" y="0"/>
                      </a:lnTo>
                    </a:path>
                  </a:pathLst>
                </a:custGeom>
                <a:noFill/>
                <a:ln w="31750">
                  <a:solidFill>
                    <a:srgbClr val="F907ED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/>
                </a:p>
              </p:txBody>
            </p:sp>
            <p:sp>
              <p:nvSpPr>
                <p:cNvPr id="52" name="椭圆 51"/>
                <p:cNvSpPr/>
                <p:nvPr/>
              </p:nvSpPr>
              <p:spPr>
                <a:xfrm>
                  <a:off x="10123170" y="4434840"/>
                  <a:ext cx="226800" cy="226800"/>
                </a:xfrm>
                <a:prstGeom prst="ellipse">
                  <a:avLst/>
                </a:prstGeom>
                <a:noFill/>
                <a:ln w="31750">
                  <a:solidFill>
                    <a:srgbClr val="F907ED"/>
                  </a:solidFill>
                  <a:prstDash val="sys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50" dirty="0">
                    <a:solidFill>
                      <a:schemeClr val="tx1"/>
                    </a:solidFill>
                    <a:latin typeface="OPPOSans B" panose="00020600040101010101" pitchFamily="18" charset="-122"/>
                    <a:ea typeface="OPPOSans B" panose="00020600040101010101" pitchFamily="18" charset="-122"/>
                    <a:cs typeface="OPPOSans B" panose="00020600040101010101" pitchFamily="18" charset="-122"/>
                  </a:endParaRPr>
                </a:p>
              </p:txBody>
            </p:sp>
          </p:grpSp>
          <p:sp>
            <p:nvSpPr>
              <p:cNvPr id="53" name="文本框 52"/>
              <p:cNvSpPr txBox="1"/>
              <p:nvPr/>
            </p:nvSpPr>
            <p:spPr>
              <a:xfrm>
                <a:off x="353106" y="5647547"/>
                <a:ext cx="3331116" cy="3530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zh-CN" altLang="en-US" b="1" dirty="0">
                    <a:solidFill>
                      <a:srgbClr val="F907ED"/>
                    </a:solidFill>
                    <a:latin typeface="Book Antiqua" panose="02040602050305030304" pitchFamily="18" charset="0"/>
                    <a:ea typeface="华文楷体" panose="02010600040101010101" pitchFamily="2" charset="-122"/>
                  </a:rPr>
                  <a:t>中子谱仪和实验终端</a:t>
                </a:r>
                <a:r>
                  <a:rPr lang="en-US" altLang="zh-CN" b="1" dirty="0">
                    <a:solidFill>
                      <a:srgbClr val="F907ED"/>
                    </a:solidFill>
                    <a:latin typeface="Book Antiqua" panose="02040602050305030304" pitchFamily="18" charset="0"/>
                    <a:ea typeface="华文楷体" panose="02010600040101010101" pitchFamily="2" charset="-122"/>
                  </a:rPr>
                  <a:t>11</a:t>
                </a:r>
                <a:r>
                  <a:rPr lang="zh-CN" altLang="en-US" b="1" dirty="0">
                    <a:solidFill>
                      <a:srgbClr val="F907ED"/>
                    </a:solidFill>
                    <a:latin typeface="Book Antiqua" panose="02040602050305030304" pitchFamily="18" charset="0"/>
                    <a:ea typeface="华文楷体" panose="02010600040101010101" pitchFamily="2" charset="-122"/>
                  </a:rPr>
                  <a:t>台</a:t>
                </a:r>
                <a:endParaRPr lang="zh-CN" altLang="en-US" b="1" dirty="0">
                  <a:solidFill>
                    <a:srgbClr val="F907ED"/>
                  </a:solidFill>
                  <a:latin typeface="Book Antiqua" panose="02040602050305030304" pitchFamily="18" charset="0"/>
                  <a:ea typeface="华文楷体" panose="02010600040101010101" pitchFamily="2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94610" y="940854"/>
            <a:ext cx="5814648" cy="1964220"/>
            <a:chOff x="483278" y="958419"/>
            <a:chExt cx="4440188" cy="1774698"/>
          </a:xfrm>
        </p:grpSpPr>
        <p:cxnSp>
          <p:nvCxnSpPr>
            <p:cNvPr id="6" name="直接箭头连接符 5"/>
            <p:cNvCxnSpPr/>
            <p:nvPr/>
          </p:nvCxnSpPr>
          <p:spPr bwMode="auto">
            <a:xfrm>
              <a:off x="483278" y="2362356"/>
              <a:ext cx="4440188" cy="0"/>
            </a:xfrm>
            <a:prstGeom prst="straightConnector1">
              <a:avLst/>
            </a:prstGeom>
            <a:ln w="15875">
              <a:headEnd type="none" w="med" len="med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7" name="组合 6"/>
            <p:cNvGrpSpPr/>
            <p:nvPr/>
          </p:nvGrpSpPr>
          <p:grpSpPr>
            <a:xfrm>
              <a:off x="896672" y="1642356"/>
              <a:ext cx="774440" cy="720000"/>
              <a:chOff x="1399592" y="2107176"/>
              <a:chExt cx="774440" cy="720000"/>
            </a:xfrm>
          </p:grpSpPr>
          <p:cxnSp>
            <p:nvCxnSpPr>
              <p:cNvPr id="30" name="直接连接符 29"/>
              <p:cNvCxnSpPr/>
              <p:nvPr/>
            </p:nvCxnSpPr>
            <p:spPr bwMode="auto">
              <a:xfrm flipV="1">
                <a:off x="1399592" y="2107176"/>
                <a:ext cx="0" cy="720000"/>
              </a:xfrm>
              <a:prstGeom prst="line">
                <a:avLst/>
              </a:prstGeom>
              <a:solidFill>
                <a:srgbClr val="FFFF00"/>
              </a:solidFill>
              <a:ln w="25400" cap="flat" cmpd="sng" algn="ctr">
                <a:solidFill>
                  <a:srgbClr val="CC00C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1" name="直接连接符 30"/>
              <p:cNvCxnSpPr/>
              <p:nvPr/>
            </p:nvCxnSpPr>
            <p:spPr bwMode="auto">
              <a:xfrm flipV="1">
                <a:off x="1530220" y="2107176"/>
                <a:ext cx="0" cy="720000"/>
              </a:xfrm>
              <a:prstGeom prst="line">
                <a:avLst/>
              </a:prstGeom>
              <a:solidFill>
                <a:srgbClr val="FFFF00"/>
              </a:solidFill>
              <a:ln w="25400" cap="flat" cmpd="sng" algn="ctr">
                <a:solidFill>
                  <a:srgbClr val="CC00C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2" name="直接连接符 31"/>
              <p:cNvCxnSpPr/>
              <p:nvPr/>
            </p:nvCxnSpPr>
            <p:spPr bwMode="auto">
              <a:xfrm flipV="1">
                <a:off x="1660849" y="2107176"/>
                <a:ext cx="0" cy="720000"/>
              </a:xfrm>
              <a:prstGeom prst="line">
                <a:avLst/>
              </a:prstGeom>
              <a:solidFill>
                <a:srgbClr val="FFFF00"/>
              </a:solidFill>
              <a:ln w="25400" cap="flat" cmpd="sng" algn="ctr">
                <a:solidFill>
                  <a:srgbClr val="CC00C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" name="直接连接符 32"/>
              <p:cNvCxnSpPr/>
              <p:nvPr/>
            </p:nvCxnSpPr>
            <p:spPr bwMode="auto">
              <a:xfrm flipV="1">
                <a:off x="2174032" y="2107176"/>
                <a:ext cx="0" cy="720000"/>
              </a:xfrm>
              <a:prstGeom prst="line">
                <a:avLst/>
              </a:prstGeom>
              <a:solidFill>
                <a:srgbClr val="FFFF00"/>
              </a:solidFill>
              <a:ln w="25400" cap="flat" cmpd="sng" algn="ctr">
                <a:solidFill>
                  <a:srgbClr val="CC00C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34" name="文本框 33"/>
              <p:cNvSpPr txBox="1"/>
              <p:nvPr/>
            </p:nvSpPr>
            <p:spPr>
              <a:xfrm>
                <a:off x="1675623" y="2153831"/>
                <a:ext cx="49296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…</a:t>
                </a:r>
                <a:endParaRPr lang="zh-CN" altLang="en-US" sz="2400" b="1" dirty="0">
                  <a:latin typeface="Cambria Math" panose="02040503050406030204" pitchFamily="18" charset="0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3742508" y="1642356"/>
              <a:ext cx="774440" cy="720000"/>
              <a:chOff x="1399592" y="2107176"/>
              <a:chExt cx="774440" cy="720000"/>
            </a:xfrm>
          </p:grpSpPr>
          <p:cxnSp>
            <p:nvCxnSpPr>
              <p:cNvPr id="25" name="直接连接符 24"/>
              <p:cNvCxnSpPr/>
              <p:nvPr/>
            </p:nvCxnSpPr>
            <p:spPr bwMode="auto">
              <a:xfrm flipV="1">
                <a:off x="1399592" y="2107176"/>
                <a:ext cx="0" cy="720000"/>
              </a:xfrm>
              <a:prstGeom prst="line">
                <a:avLst/>
              </a:prstGeom>
              <a:solidFill>
                <a:srgbClr val="FFFF00"/>
              </a:solidFill>
              <a:ln w="25400" cap="flat" cmpd="sng" algn="ctr">
                <a:solidFill>
                  <a:srgbClr val="CC00C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6" name="直接连接符 25"/>
              <p:cNvCxnSpPr/>
              <p:nvPr/>
            </p:nvCxnSpPr>
            <p:spPr bwMode="auto">
              <a:xfrm flipV="1">
                <a:off x="1530220" y="2107176"/>
                <a:ext cx="0" cy="720000"/>
              </a:xfrm>
              <a:prstGeom prst="line">
                <a:avLst/>
              </a:prstGeom>
              <a:solidFill>
                <a:srgbClr val="FFFF00"/>
              </a:solidFill>
              <a:ln w="25400" cap="flat" cmpd="sng" algn="ctr">
                <a:solidFill>
                  <a:srgbClr val="CC00C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7" name="直接连接符 26"/>
              <p:cNvCxnSpPr/>
              <p:nvPr/>
            </p:nvCxnSpPr>
            <p:spPr bwMode="auto">
              <a:xfrm flipV="1">
                <a:off x="1660849" y="2107176"/>
                <a:ext cx="0" cy="720000"/>
              </a:xfrm>
              <a:prstGeom prst="line">
                <a:avLst/>
              </a:prstGeom>
              <a:solidFill>
                <a:srgbClr val="FFFF00"/>
              </a:solidFill>
              <a:ln w="25400" cap="flat" cmpd="sng" algn="ctr">
                <a:solidFill>
                  <a:srgbClr val="CC00C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28" name="直接连接符 27"/>
              <p:cNvCxnSpPr/>
              <p:nvPr/>
            </p:nvCxnSpPr>
            <p:spPr bwMode="auto">
              <a:xfrm flipV="1">
                <a:off x="2174032" y="2107176"/>
                <a:ext cx="0" cy="720000"/>
              </a:xfrm>
              <a:prstGeom prst="line">
                <a:avLst/>
              </a:prstGeom>
              <a:solidFill>
                <a:srgbClr val="FFFF00"/>
              </a:solidFill>
              <a:ln w="25400" cap="flat" cmpd="sng" algn="ctr">
                <a:solidFill>
                  <a:srgbClr val="CC00CC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29" name="文本框 28"/>
              <p:cNvSpPr txBox="1"/>
              <p:nvPr/>
            </p:nvSpPr>
            <p:spPr>
              <a:xfrm>
                <a:off x="1675623" y="2153831"/>
                <a:ext cx="49296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400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…</a:t>
                </a:r>
                <a:endParaRPr lang="zh-CN" altLang="en-US" sz="2400" b="1" dirty="0">
                  <a:latin typeface="Cambria Math" panose="02040503050406030204" pitchFamily="18" charset="0"/>
                </a:endParaRPr>
              </a:p>
            </p:txBody>
          </p:sp>
        </p:grpSp>
        <p:cxnSp>
          <p:nvCxnSpPr>
            <p:cNvPr id="9" name="直接连接符 8"/>
            <p:cNvCxnSpPr/>
            <p:nvPr/>
          </p:nvCxnSpPr>
          <p:spPr bwMode="auto">
            <a:xfrm flipH="1">
              <a:off x="681601" y="2362356"/>
              <a:ext cx="215071" cy="216000"/>
            </a:xfrm>
            <a:prstGeom prst="line">
              <a:avLst/>
            </a:prstGeom>
            <a:ln w="6350" cap="rnd"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 bwMode="auto">
            <a:xfrm>
              <a:off x="1027300" y="2362356"/>
              <a:ext cx="216000" cy="216000"/>
            </a:xfrm>
            <a:prstGeom prst="line">
              <a:avLst/>
            </a:prstGeom>
            <a:solidFill>
              <a:srgbClr val="FFFF00"/>
            </a:solidFill>
            <a:ln w="6350" cap="rnd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1" name="直接连接符 10"/>
            <p:cNvCxnSpPr/>
            <p:nvPr/>
          </p:nvCxnSpPr>
          <p:spPr bwMode="auto">
            <a:xfrm>
              <a:off x="681601" y="2589117"/>
              <a:ext cx="0" cy="144000"/>
            </a:xfrm>
            <a:prstGeom prst="line">
              <a:avLst/>
            </a:prstGeom>
            <a:ln w="6350" cap="rnd"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 bwMode="auto">
            <a:xfrm>
              <a:off x="1244540" y="2589117"/>
              <a:ext cx="0" cy="144000"/>
            </a:xfrm>
            <a:prstGeom prst="line">
              <a:avLst/>
            </a:prstGeom>
            <a:solidFill>
              <a:srgbClr val="FFFF00"/>
            </a:solidFill>
            <a:ln w="6350" cap="rnd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3" name="直接箭头连接符 12"/>
            <p:cNvCxnSpPr/>
            <p:nvPr/>
          </p:nvCxnSpPr>
          <p:spPr bwMode="auto">
            <a:xfrm>
              <a:off x="681601" y="2661117"/>
              <a:ext cx="561699" cy="0"/>
            </a:xfrm>
            <a:prstGeom prst="straightConnector1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文本框 13"/>
            <p:cNvSpPr txBox="1"/>
            <p:nvPr/>
          </p:nvSpPr>
          <p:spPr>
            <a:xfrm>
              <a:off x="730532" y="2391983"/>
              <a:ext cx="484801" cy="278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410ns</a:t>
              </a:r>
              <a:endParaRPr lang="zh-CN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 bwMode="auto">
            <a:xfrm>
              <a:off x="896672" y="1188161"/>
              <a:ext cx="0" cy="468000"/>
            </a:xfrm>
            <a:prstGeom prst="line">
              <a:avLst/>
            </a:prstGeom>
            <a:ln w="6350" cap="rnd">
              <a:prstDash val="solid"/>
              <a:round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 bwMode="auto">
            <a:xfrm>
              <a:off x="3742508" y="1188161"/>
              <a:ext cx="0" cy="468000"/>
            </a:xfrm>
            <a:prstGeom prst="line">
              <a:avLst/>
            </a:prstGeom>
            <a:solidFill>
              <a:srgbClr val="FFFF00"/>
            </a:solidFill>
            <a:ln w="6350" cap="rnd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7" name="直接箭头连接符 16"/>
            <p:cNvCxnSpPr/>
            <p:nvPr/>
          </p:nvCxnSpPr>
          <p:spPr bwMode="auto">
            <a:xfrm>
              <a:off x="896672" y="1260161"/>
              <a:ext cx="2845836" cy="0"/>
            </a:xfrm>
            <a:prstGeom prst="straightConnector1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文本框 17"/>
            <p:cNvSpPr txBox="1"/>
            <p:nvPr/>
          </p:nvSpPr>
          <p:spPr>
            <a:xfrm>
              <a:off x="1368019" y="958419"/>
              <a:ext cx="2015639" cy="3046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宏脉冲周期  </a:t>
              </a:r>
              <a:r>
                <a:rPr lang="en-US" altLang="zh-CN" sz="16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40 </a:t>
              </a:r>
              <a:r>
                <a:rPr lang="en-US" altLang="zh-CN" sz="1600" b="1" dirty="0" err="1"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ms</a:t>
              </a:r>
              <a:endParaRPr lang="zh-CN" altLang="en-US" sz="1600" b="1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 bwMode="auto">
            <a:xfrm>
              <a:off x="1666909" y="1488624"/>
              <a:ext cx="0" cy="144000"/>
            </a:xfrm>
            <a:prstGeom prst="line">
              <a:avLst/>
            </a:prstGeom>
            <a:solidFill>
              <a:srgbClr val="FFFF00"/>
            </a:solidFill>
            <a:ln w="6350" cap="rnd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直接箭头连接符 19"/>
            <p:cNvCxnSpPr/>
            <p:nvPr/>
          </p:nvCxnSpPr>
          <p:spPr bwMode="auto">
            <a:xfrm>
              <a:off x="896672" y="1560624"/>
              <a:ext cx="768997" cy="0"/>
            </a:xfrm>
            <a:prstGeom prst="straightConnector1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1" name="文本框 20"/>
            <p:cNvSpPr txBox="1"/>
            <p:nvPr/>
          </p:nvSpPr>
          <p:spPr>
            <a:xfrm>
              <a:off x="892469" y="1298781"/>
              <a:ext cx="758578" cy="278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1 </a:t>
              </a:r>
              <a:r>
                <a:rPr lang="en-US" altLang="zh-CN" sz="1400" b="1" dirty="0" err="1">
                  <a:latin typeface="Cambria Math" panose="02040503050406030204" pitchFamily="18" charset="0"/>
                  <a:ea typeface="Cambria Math" panose="02040503050406030204" pitchFamily="18" charset="0"/>
                </a:rPr>
                <a:t>ms</a:t>
              </a:r>
              <a:endParaRPr lang="zh-CN" altLang="en-US" sz="1400" b="1" dirty="0">
                <a:latin typeface="Cambria Math" panose="02040503050406030204" pitchFamily="18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145680" y="2381227"/>
              <a:ext cx="75857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Time</a:t>
              </a:r>
              <a:endParaRPr lang="zh-CN" altLang="en-US" sz="1600" b="1" dirty="0">
                <a:latin typeface="Cambria Math" panose="020405030504060302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3" name="直接箭头连接符 22"/>
            <p:cNvCxnSpPr/>
            <p:nvPr/>
          </p:nvCxnSpPr>
          <p:spPr bwMode="auto">
            <a:xfrm>
              <a:off x="1691913" y="1867395"/>
              <a:ext cx="2041578" cy="0"/>
            </a:xfrm>
            <a:prstGeom prst="straightConnector1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文本框 23"/>
            <p:cNvSpPr txBox="1"/>
            <p:nvPr/>
          </p:nvSpPr>
          <p:spPr>
            <a:xfrm>
              <a:off x="1921905" y="1565653"/>
              <a:ext cx="1583459" cy="3046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宏脉冲间隔  </a:t>
              </a:r>
              <a:r>
                <a:rPr lang="en-US" altLang="zh-CN" sz="1600" b="1" dirty="0"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39 </a:t>
              </a:r>
              <a:r>
                <a:rPr lang="en-US" altLang="zh-CN" sz="1600" b="1" dirty="0" err="1">
                  <a:latin typeface="华文楷体" panose="02010600040101010101" pitchFamily="2" charset="-122"/>
                  <a:ea typeface="华文楷体" panose="02010600040101010101" pitchFamily="2" charset="-122"/>
                  <a:cs typeface="华文楷体" panose="02010600040101010101" pitchFamily="2" charset="-122"/>
                </a:rPr>
                <a:t>ms</a:t>
              </a:r>
              <a:endParaRPr lang="zh-CN" altLang="en-US" sz="1600" b="1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197150" y="4019176"/>
            <a:ext cx="7101863" cy="2476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 fontAlgn="auto">
              <a:lnSpc>
                <a:spcPct val="15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dirty="0">
                <a:latin typeface="Arial" panose="020B0604020202020204" pitchFamily="34" charset="0"/>
                <a:ea typeface="华文楷体" panose="02010600040101010101" pitchFamily="2" charset="-122"/>
              </a:rPr>
              <a:t>受限于CSNS束流特点，质子束在时间上存在两层束团结构：</a:t>
            </a:r>
            <a:endParaRPr lang="zh-CN" altLang="en-US" dirty="0">
              <a:latin typeface="Arial" panose="020B0604020202020204" pitchFamily="34" charset="0"/>
              <a:ea typeface="华文楷体" panose="02010600040101010101" pitchFamily="2" charset="-122"/>
            </a:endParaRPr>
          </a:p>
          <a:p>
            <a:pPr marL="342900" lvl="1" indent="-342900" algn="l" fontAlgn="auto">
              <a:lnSpc>
                <a:spcPct val="15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dirty="0">
                <a:latin typeface="Arial" panose="020B0604020202020204" pitchFamily="34" charset="0"/>
                <a:ea typeface="华文楷体" panose="02010600040101010101" pitchFamily="2" charset="-122"/>
              </a:rPr>
              <a:t>宏脉冲频率25 Hz(24 Hz有效)</a:t>
            </a:r>
            <a:endParaRPr lang="zh-CN" altLang="en-US" dirty="0">
              <a:latin typeface="Arial" panose="020B0604020202020204" pitchFamily="34" charset="0"/>
              <a:ea typeface="华文楷体" panose="02010600040101010101" pitchFamily="2" charset="-122"/>
            </a:endParaRPr>
          </a:p>
          <a:p>
            <a:pPr marL="342900" lvl="1" indent="-342900" algn="l" fontAlgn="auto">
              <a:lnSpc>
                <a:spcPct val="15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dirty="0">
                <a:latin typeface="Arial" panose="020B0604020202020204" pitchFamily="34" charset="0"/>
                <a:ea typeface="华文楷体" panose="02010600040101010101" pitchFamily="2" charset="-122"/>
              </a:rPr>
              <a:t>宏脉冲长度1 ms，间隔39 ms</a:t>
            </a:r>
            <a:endParaRPr lang="zh-CN" altLang="en-US" dirty="0">
              <a:latin typeface="Arial" panose="020B0604020202020204" pitchFamily="34" charset="0"/>
              <a:ea typeface="华文楷体" panose="02010600040101010101" pitchFamily="2" charset="-122"/>
            </a:endParaRPr>
          </a:p>
          <a:p>
            <a:pPr marL="342900" lvl="1" indent="-342900" algn="l" fontAlgn="auto">
              <a:lnSpc>
                <a:spcPct val="15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dirty="0">
                <a:latin typeface="Arial" panose="020B0604020202020204" pitchFamily="34" charset="0"/>
                <a:ea typeface="华文楷体" panose="02010600040101010101" pitchFamily="2" charset="-122"/>
              </a:rPr>
              <a:t>宏脉冲内存在微脉冲</a:t>
            </a:r>
            <a:endParaRPr lang="zh-CN" altLang="en-US" dirty="0">
              <a:latin typeface="Arial" panose="020B0604020202020204" pitchFamily="34" charset="0"/>
              <a:ea typeface="华文楷体" panose="02010600040101010101" pitchFamily="2" charset="-122"/>
            </a:endParaRPr>
          </a:p>
          <a:p>
            <a:pPr marL="342900" lvl="1" indent="-342900" algn="l" fontAlgn="auto">
              <a:lnSpc>
                <a:spcPct val="150000"/>
              </a:lnSpc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dirty="0">
                <a:latin typeface="Arial" panose="020B0604020202020204" pitchFamily="34" charset="0"/>
                <a:ea typeface="华文楷体" panose="02010600040101010101" pitchFamily="2" charset="-122"/>
              </a:rPr>
              <a:t>微脉冲周期410 ns，微脉冲宽度80 ns</a:t>
            </a:r>
            <a:endParaRPr lang="zh-CN" altLang="en-US" dirty="0">
              <a:latin typeface="Arial" panose="020B0604020202020204" pitchFamily="34" charset="0"/>
              <a:ea typeface="华文楷体" panose="02010600040101010101" pitchFamily="2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353428" y="2918003"/>
            <a:ext cx="4788000" cy="1016262"/>
            <a:chOff x="1139795" y="2977438"/>
            <a:chExt cx="4788000" cy="1016262"/>
          </a:xfrm>
        </p:grpSpPr>
        <p:grpSp>
          <p:nvGrpSpPr>
            <p:cNvPr id="37" name="组合 36"/>
            <p:cNvGrpSpPr/>
            <p:nvPr/>
          </p:nvGrpSpPr>
          <p:grpSpPr>
            <a:xfrm>
              <a:off x="1139795" y="2977438"/>
              <a:ext cx="4788000" cy="1016262"/>
              <a:chOff x="592603" y="3116929"/>
              <a:chExt cx="4788000" cy="1016262"/>
            </a:xfrm>
          </p:grpSpPr>
          <p:cxnSp>
            <p:nvCxnSpPr>
              <p:cNvPr id="39" name="直接箭头连接符 38"/>
              <p:cNvCxnSpPr/>
              <p:nvPr/>
            </p:nvCxnSpPr>
            <p:spPr>
              <a:xfrm>
                <a:off x="592603" y="3780326"/>
                <a:ext cx="4788000" cy="0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任意多边形: 形状 39"/>
              <p:cNvSpPr/>
              <p:nvPr/>
            </p:nvSpPr>
            <p:spPr>
              <a:xfrm>
                <a:off x="768699" y="3280384"/>
                <a:ext cx="916930" cy="499941"/>
              </a:xfrm>
              <a:custGeom>
                <a:avLst/>
                <a:gdLst>
                  <a:gd name="connsiteX0" fmla="*/ 0 w 3886200"/>
                  <a:gd name="connsiteY0" fmla="*/ 2839723 h 2854963"/>
                  <a:gd name="connsiteX1" fmla="*/ 441960 w 3886200"/>
                  <a:gd name="connsiteY1" fmla="*/ 2829563 h 2854963"/>
                  <a:gd name="connsiteX2" fmla="*/ 645160 w 3886200"/>
                  <a:gd name="connsiteY2" fmla="*/ 2799083 h 2854963"/>
                  <a:gd name="connsiteX3" fmla="*/ 863600 w 3886200"/>
                  <a:gd name="connsiteY3" fmla="*/ 2672083 h 2854963"/>
                  <a:gd name="connsiteX4" fmla="*/ 1076960 w 3886200"/>
                  <a:gd name="connsiteY4" fmla="*/ 2357123 h 2854963"/>
                  <a:gd name="connsiteX5" fmla="*/ 1295400 w 3886200"/>
                  <a:gd name="connsiteY5" fmla="*/ 1772923 h 2854963"/>
                  <a:gd name="connsiteX6" fmla="*/ 1508760 w 3886200"/>
                  <a:gd name="connsiteY6" fmla="*/ 1016003 h 2854963"/>
                  <a:gd name="connsiteX7" fmla="*/ 1727200 w 3886200"/>
                  <a:gd name="connsiteY7" fmla="*/ 325123 h 2854963"/>
                  <a:gd name="connsiteX8" fmla="*/ 1935480 w 3886200"/>
                  <a:gd name="connsiteY8" fmla="*/ 3 h 2854963"/>
                  <a:gd name="connsiteX9" fmla="*/ 2153920 w 3886200"/>
                  <a:gd name="connsiteY9" fmla="*/ 320043 h 2854963"/>
                  <a:gd name="connsiteX10" fmla="*/ 2367280 w 3886200"/>
                  <a:gd name="connsiteY10" fmla="*/ 1005843 h 2854963"/>
                  <a:gd name="connsiteX11" fmla="*/ 2580640 w 3886200"/>
                  <a:gd name="connsiteY11" fmla="*/ 1772923 h 2854963"/>
                  <a:gd name="connsiteX12" fmla="*/ 2783840 w 3886200"/>
                  <a:gd name="connsiteY12" fmla="*/ 2346963 h 2854963"/>
                  <a:gd name="connsiteX13" fmla="*/ 3007360 w 3886200"/>
                  <a:gd name="connsiteY13" fmla="*/ 2667003 h 2854963"/>
                  <a:gd name="connsiteX14" fmla="*/ 3225800 w 3886200"/>
                  <a:gd name="connsiteY14" fmla="*/ 2799083 h 2854963"/>
                  <a:gd name="connsiteX15" fmla="*/ 3454400 w 3886200"/>
                  <a:gd name="connsiteY15" fmla="*/ 2834643 h 2854963"/>
                  <a:gd name="connsiteX16" fmla="*/ 3886200 w 3886200"/>
                  <a:gd name="connsiteY16" fmla="*/ 2854963 h 2854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886200" h="2854963">
                    <a:moveTo>
                      <a:pt x="0" y="2839723"/>
                    </a:moveTo>
                    <a:cubicBezTo>
                      <a:pt x="167216" y="2838029"/>
                      <a:pt x="334433" y="2836336"/>
                      <a:pt x="441960" y="2829563"/>
                    </a:cubicBezTo>
                    <a:cubicBezTo>
                      <a:pt x="549487" y="2822790"/>
                      <a:pt x="574887" y="2825330"/>
                      <a:pt x="645160" y="2799083"/>
                    </a:cubicBezTo>
                    <a:cubicBezTo>
                      <a:pt x="715433" y="2772836"/>
                      <a:pt x="791633" y="2745743"/>
                      <a:pt x="863600" y="2672083"/>
                    </a:cubicBezTo>
                    <a:cubicBezTo>
                      <a:pt x="935567" y="2598423"/>
                      <a:pt x="1004993" y="2506983"/>
                      <a:pt x="1076960" y="2357123"/>
                    </a:cubicBezTo>
                    <a:cubicBezTo>
                      <a:pt x="1148927" y="2207263"/>
                      <a:pt x="1223433" y="1996443"/>
                      <a:pt x="1295400" y="1772923"/>
                    </a:cubicBezTo>
                    <a:cubicBezTo>
                      <a:pt x="1367367" y="1549403"/>
                      <a:pt x="1436793" y="1257303"/>
                      <a:pt x="1508760" y="1016003"/>
                    </a:cubicBezTo>
                    <a:cubicBezTo>
                      <a:pt x="1580727" y="774703"/>
                      <a:pt x="1656080" y="494456"/>
                      <a:pt x="1727200" y="325123"/>
                    </a:cubicBezTo>
                    <a:cubicBezTo>
                      <a:pt x="1798320" y="155790"/>
                      <a:pt x="1864360" y="850"/>
                      <a:pt x="1935480" y="3"/>
                    </a:cubicBezTo>
                    <a:cubicBezTo>
                      <a:pt x="2006600" y="-844"/>
                      <a:pt x="2081953" y="152403"/>
                      <a:pt x="2153920" y="320043"/>
                    </a:cubicBezTo>
                    <a:cubicBezTo>
                      <a:pt x="2225887" y="487683"/>
                      <a:pt x="2296160" y="763696"/>
                      <a:pt x="2367280" y="1005843"/>
                    </a:cubicBezTo>
                    <a:cubicBezTo>
                      <a:pt x="2438400" y="1247990"/>
                      <a:pt x="2511213" y="1549403"/>
                      <a:pt x="2580640" y="1772923"/>
                    </a:cubicBezTo>
                    <a:cubicBezTo>
                      <a:pt x="2650067" y="1996443"/>
                      <a:pt x="2712720" y="2197950"/>
                      <a:pt x="2783840" y="2346963"/>
                    </a:cubicBezTo>
                    <a:cubicBezTo>
                      <a:pt x="2854960" y="2495976"/>
                      <a:pt x="2933700" y="2591650"/>
                      <a:pt x="3007360" y="2667003"/>
                    </a:cubicBezTo>
                    <a:cubicBezTo>
                      <a:pt x="3081020" y="2742356"/>
                      <a:pt x="3151293" y="2771143"/>
                      <a:pt x="3225800" y="2799083"/>
                    </a:cubicBezTo>
                    <a:cubicBezTo>
                      <a:pt x="3300307" y="2827023"/>
                      <a:pt x="3344333" y="2825330"/>
                      <a:pt x="3454400" y="2834643"/>
                    </a:cubicBezTo>
                    <a:cubicBezTo>
                      <a:pt x="3564467" y="2843956"/>
                      <a:pt x="3725333" y="2849459"/>
                      <a:pt x="3886200" y="2854963"/>
                    </a:cubicBezTo>
                  </a:path>
                </a:pathLst>
              </a:custGeom>
              <a:noFill/>
              <a:ln w="25400">
                <a:solidFill>
                  <a:srgbClr val="CC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任意多边形: 形状 40"/>
              <p:cNvSpPr/>
              <p:nvPr/>
            </p:nvSpPr>
            <p:spPr>
              <a:xfrm>
                <a:off x="2313775" y="3280384"/>
                <a:ext cx="916930" cy="499941"/>
              </a:xfrm>
              <a:custGeom>
                <a:avLst/>
                <a:gdLst>
                  <a:gd name="connsiteX0" fmla="*/ 0 w 3886200"/>
                  <a:gd name="connsiteY0" fmla="*/ 2839723 h 2854963"/>
                  <a:gd name="connsiteX1" fmla="*/ 441960 w 3886200"/>
                  <a:gd name="connsiteY1" fmla="*/ 2829563 h 2854963"/>
                  <a:gd name="connsiteX2" fmla="*/ 645160 w 3886200"/>
                  <a:gd name="connsiteY2" fmla="*/ 2799083 h 2854963"/>
                  <a:gd name="connsiteX3" fmla="*/ 863600 w 3886200"/>
                  <a:gd name="connsiteY3" fmla="*/ 2672083 h 2854963"/>
                  <a:gd name="connsiteX4" fmla="*/ 1076960 w 3886200"/>
                  <a:gd name="connsiteY4" fmla="*/ 2357123 h 2854963"/>
                  <a:gd name="connsiteX5" fmla="*/ 1295400 w 3886200"/>
                  <a:gd name="connsiteY5" fmla="*/ 1772923 h 2854963"/>
                  <a:gd name="connsiteX6" fmla="*/ 1508760 w 3886200"/>
                  <a:gd name="connsiteY6" fmla="*/ 1016003 h 2854963"/>
                  <a:gd name="connsiteX7" fmla="*/ 1727200 w 3886200"/>
                  <a:gd name="connsiteY7" fmla="*/ 325123 h 2854963"/>
                  <a:gd name="connsiteX8" fmla="*/ 1935480 w 3886200"/>
                  <a:gd name="connsiteY8" fmla="*/ 3 h 2854963"/>
                  <a:gd name="connsiteX9" fmla="*/ 2153920 w 3886200"/>
                  <a:gd name="connsiteY9" fmla="*/ 320043 h 2854963"/>
                  <a:gd name="connsiteX10" fmla="*/ 2367280 w 3886200"/>
                  <a:gd name="connsiteY10" fmla="*/ 1005843 h 2854963"/>
                  <a:gd name="connsiteX11" fmla="*/ 2580640 w 3886200"/>
                  <a:gd name="connsiteY11" fmla="*/ 1772923 h 2854963"/>
                  <a:gd name="connsiteX12" fmla="*/ 2783840 w 3886200"/>
                  <a:gd name="connsiteY12" fmla="*/ 2346963 h 2854963"/>
                  <a:gd name="connsiteX13" fmla="*/ 3007360 w 3886200"/>
                  <a:gd name="connsiteY13" fmla="*/ 2667003 h 2854963"/>
                  <a:gd name="connsiteX14" fmla="*/ 3225800 w 3886200"/>
                  <a:gd name="connsiteY14" fmla="*/ 2799083 h 2854963"/>
                  <a:gd name="connsiteX15" fmla="*/ 3454400 w 3886200"/>
                  <a:gd name="connsiteY15" fmla="*/ 2834643 h 2854963"/>
                  <a:gd name="connsiteX16" fmla="*/ 3886200 w 3886200"/>
                  <a:gd name="connsiteY16" fmla="*/ 2854963 h 2854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886200" h="2854963">
                    <a:moveTo>
                      <a:pt x="0" y="2839723"/>
                    </a:moveTo>
                    <a:cubicBezTo>
                      <a:pt x="167216" y="2838029"/>
                      <a:pt x="334433" y="2836336"/>
                      <a:pt x="441960" y="2829563"/>
                    </a:cubicBezTo>
                    <a:cubicBezTo>
                      <a:pt x="549487" y="2822790"/>
                      <a:pt x="574887" y="2825330"/>
                      <a:pt x="645160" y="2799083"/>
                    </a:cubicBezTo>
                    <a:cubicBezTo>
                      <a:pt x="715433" y="2772836"/>
                      <a:pt x="791633" y="2745743"/>
                      <a:pt x="863600" y="2672083"/>
                    </a:cubicBezTo>
                    <a:cubicBezTo>
                      <a:pt x="935567" y="2598423"/>
                      <a:pt x="1004993" y="2506983"/>
                      <a:pt x="1076960" y="2357123"/>
                    </a:cubicBezTo>
                    <a:cubicBezTo>
                      <a:pt x="1148927" y="2207263"/>
                      <a:pt x="1223433" y="1996443"/>
                      <a:pt x="1295400" y="1772923"/>
                    </a:cubicBezTo>
                    <a:cubicBezTo>
                      <a:pt x="1367367" y="1549403"/>
                      <a:pt x="1436793" y="1257303"/>
                      <a:pt x="1508760" y="1016003"/>
                    </a:cubicBezTo>
                    <a:cubicBezTo>
                      <a:pt x="1580727" y="774703"/>
                      <a:pt x="1656080" y="494456"/>
                      <a:pt x="1727200" y="325123"/>
                    </a:cubicBezTo>
                    <a:cubicBezTo>
                      <a:pt x="1798320" y="155790"/>
                      <a:pt x="1864360" y="850"/>
                      <a:pt x="1935480" y="3"/>
                    </a:cubicBezTo>
                    <a:cubicBezTo>
                      <a:pt x="2006600" y="-844"/>
                      <a:pt x="2081953" y="152403"/>
                      <a:pt x="2153920" y="320043"/>
                    </a:cubicBezTo>
                    <a:cubicBezTo>
                      <a:pt x="2225887" y="487683"/>
                      <a:pt x="2296160" y="763696"/>
                      <a:pt x="2367280" y="1005843"/>
                    </a:cubicBezTo>
                    <a:cubicBezTo>
                      <a:pt x="2438400" y="1247990"/>
                      <a:pt x="2511213" y="1549403"/>
                      <a:pt x="2580640" y="1772923"/>
                    </a:cubicBezTo>
                    <a:cubicBezTo>
                      <a:pt x="2650067" y="1996443"/>
                      <a:pt x="2712720" y="2197950"/>
                      <a:pt x="2783840" y="2346963"/>
                    </a:cubicBezTo>
                    <a:cubicBezTo>
                      <a:pt x="2854960" y="2495976"/>
                      <a:pt x="2933700" y="2591650"/>
                      <a:pt x="3007360" y="2667003"/>
                    </a:cubicBezTo>
                    <a:cubicBezTo>
                      <a:pt x="3081020" y="2742356"/>
                      <a:pt x="3151293" y="2771143"/>
                      <a:pt x="3225800" y="2799083"/>
                    </a:cubicBezTo>
                    <a:cubicBezTo>
                      <a:pt x="3300307" y="2827023"/>
                      <a:pt x="3344333" y="2825330"/>
                      <a:pt x="3454400" y="2834643"/>
                    </a:cubicBezTo>
                    <a:cubicBezTo>
                      <a:pt x="3564467" y="2843956"/>
                      <a:pt x="3725333" y="2849459"/>
                      <a:pt x="3886200" y="2854963"/>
                    </a:cubicBezTo>
                  </a:path>
                </a:pathLst>
              </a:custGeom>
              <a:noFill/>
              <a:ln w="25400">
                <a:solidFill>
                  <a:srgbClr val="CC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任意多边形: 形状 41"/>
              <p:cNvSpPr/>
              <p:nvPr/>
            </p:nvSpPr>
            <p:spPr>
              <a:xfrm>
                <a:off x="3858851" y="3280384"/>
                <a:ext cx="916930" cy="499941"/>
              </a:xfrm>
              <a:custGeom>
                <a:avLst/>
                <a:gdLst>
                  <a:gd name="connsiteX0" fmla="*/ 0 w 3886200"/>
                  <a:gd name="connsiteY0" fmla="*/ 2839723 h 2854963"/>
                  <a:gd name="connsiteX1" fmla="*/ 441960 w 3886200"/>
                  <a:gd name="connsiteY1" fmla="*/ 2829563 h 2854963"/>
                  <a:gd name="connsiteX2" fmla="*/ 645160 w 3886200"/>
                  <a:gd name="connsiteY2" fmla="*/ 2799083 h 2854963"/>
                  <a:gd name="connsiteX3" fmla="*/ 863600 w 3886200"/>
                  <a:gd name="connsiteY3" fmla="*/ 2672083 h 2854963"/>
                  <a:gd name="connsiteX4" fmla="*/ 1076960 w 3886200"/>
                  <a:gd name="connsiteY4" fmla="*/ 2357123 h 2854963"/>
                  <a:gd name="connsiteX5" fmla="*/ 1295400 w 3886200"/>
                  <a:gd name="connsiteY5" fmla="*/ 1772923 h 2854963"/>
                  <a:gd name="connsiteX6" fmla="*/ 1508760 w 3886200"/>
                  <a:gd name="connsiteY6" fmla="*/ 1016003 h 2854963"/>
                  <a:gd name="connsiteX7" fmla="*/ 1727200 w 3886200"/>
                  <a:gd name="connsiteY7" fmla="*/ 325123 h 2854963"/>
                  <a:gd name="connsiteX8" fmla="*/ 1935480 w 3886200"/>
                  <a:gd name="connsiteY8" fmla="*/ 3 h 2854963"/>
                  <a:gd name="connsiteX9" fmla="*/ 2153920 w 3886200"/>
                  <a:gd name="connsiteY9" fmla="*/ 320043 h 2854963"/>
                  <a:gd name="connsiteX10" fmla="*/ 2367280 w 3886200"/>
                  <a:gd name="connsiteY10" fmla="*/ 1005843 h 2854963"/>
                  <a:gd name="connsiteX11" fmla="*/ 2580640 w 3886200"/>
                  <a:gd name="connsiteY11" fmla="*/ 1772923 h 2854963"/>
                  <a:gd name="connsiteX12" fmla="*/ 2783840 w 3886200"/>
                  <a:gd name="connsiteY12" fmla="*/ 2346963 h 2854963"/>
                  <a:gd name="connsiteX13" fmla="*/ 3007360 w 3886200"/>
                  <a:gd name="connsiteY13" fmla="*/ 2667003 h 2854963"/>
                  <a:gd name="connsiteX14" fmla="*/ 3225800 w 3886200"/>
                  <a:gd name="connsiteY14" fmla="*/ 2799083 h 2854963"/>
                  <a:gd name="connsiteX15" fmla="*/ 3454400 w 3886200"/>
                  <a:gd name="connsiteY15" fmla="*/ 2834643 h 2854963"/>
                  <a:gd name="connsiteX16" fmla="*/ 3886200 w 3886200"/>
                  <a:gd name="connsiteY16" fmla="*/ 2854963 h 2854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886200" h="2854963">
                    <a:moveTo>
                      <a:pt x="0" y="2839723"/>
                    </a:moveTo>
                    <a:cubicBezTo>
                      <a:pt x="167216" y="2838029"/>
                      <a:pt x="334433" y="2836336"/>
                      <a:pt x="441960" y="2829563"/>
                    </a:cubicBezTo>
                    <a:cubicBezTo>
                      <a:pt x="549487" y="2822790"/>
                      <a:pt x="574887" y="2825330"/>
                      <a:pt x="645160" y="2799083"/>
                    </a:cubicBezTo>
                    <a:cubicBezTo>
                      <a:pt x="715433" y="2772836"/>
                      <a:pt x="791633" y="2745743"/>
                      <a:pt x="863600" y="2672083"/>
                    </a:cubicBezTo>
                    <a:cubicBezTo>
                      <a:pt x="935567" y="2598423"/>
                      <a:pt x="1004993" y="2506983"/>
                      <a:pt x="1076960" y="2357123"/>
                    </a:cubicBezTo>
                    <a:cubicBezTo>
                      <a:pt x="1148927" y="2207263"/>
                      <a:pt x="1223433" y="1996443"/>
                      <a:pt x="1295400" y="1772923"/>
                    </a:cubicBezTo>
                    <a:cubicBezTo>
                      <a:pt x="1367367" y="1549403"/>
                      <a:pt x="1436793" y="1257303"/>
                      <a:pt x="1508760" y="1016003"/>
                    </a:cubicBezTo>
                    <a:cubicBezTo>
                      <a:pt x="1580727" y="774703"/>
                      <a:pt x="1656080" y="494456"/>
                      <a:pt x="1727200" y="325123"/>
                    </a:cubicBezTo>
                    <a:cubicBezTo>
                      <a:pt x="1798320" y="155790"/>
                      <a:pt x="1864360" y="850"/>
                      <a:pt x="1935480" y="3"/>
                    </a:cubicBezTo>
                    <a:cubicBezTo>
                      <a:pt x="2006600" y="-844"/>
                      <a:pt x="2081953" y="152403"/>
                      <a:pt x="2153920" y="320043"/>
                    </a:cubicBezTo>
                    <a:cubicBezTo>
                      <a:pt x="2225887" y="487683"/>
                      <a:pt x="2296160" y="763696"/>
                      <a:pt x="2367280" y="1005843"/>
                    </a:cubicBezTo>
                    <a:cubicBezTo>
                      <a:pt x="2438400" y="1247990"/>
                      <a:pt x="2511213" y="1549403"/>
                      <a:pt x="2580640" y="1772923"/>
                    </a:cubicBezTo>
                    <a:cubicBezTo>
                      <a:pt x="2650067" y="1996443"/>
                      <a:pt x="2712720" y="2197950"/>
                      <a:pt x="2783840" y="2346963"/>
                    </a:cubicBezTo>
                    <a:cubicBezTo>
                      <a:pt x="2854960" y="2495976"/>
                      <a:pt x="2933700" y="2591650"/>
                      <a:pt x="3007360" y="2667003"/>
                    </a:cubicBezTo>
                    <a:cubicBezTo>
                      <a:pt x="3081020" y="2742356"/>
                      <a:pt x="3151293" y="2771143"/>
                      <a:pt x="3225800" y="2799083"/>
                    </a:cubicBezTo>
                    <a:cubicBezTo>
                      <a:pt x="3300307" y="2827023"/>
                      <a:pt x="3344333" y="2825330"/>
                      <a:pt x="3454400" y="2834643"/>
                    </a:cubicBezTo>
                    <a:cubicBezTo>
                      <a:pt x="3564467" y="2843956"/>
                      <a:pt x="3725333" y="2849459"/>
                      <a:pt x="3886200" y="2854963"/>
                    </a:cubicBezTo>
                  </a:path>
                </a:pathLst>
              </a:custGeom>
              <a:noFill/>
              <a:ln w="25400">
                <a:solidFill>
                  <a:srgbClr val="CC00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43" name="直接连接符 42"/>
              <p:cNvCxnSpPr/>
              <p:nvPr/>
            </p:nvCxnSpPr>
            <p:spPr bwMode="auto">
              <a:xfrm>
                <a:off x="849170" y="3805511"/>
                <a:ext cx="0" cy="159378"/>
              </a:xfrm>
              <a:prstGeom prst="line">
                <a:avLst/>
              </a:prstGeom>
              <a:ln w="6350" cap="rnd"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 bwMode="auto">
              <a:xfrm>
                <a:off x="1586367" y="3805511"/>
                <a:ext cx="0" cy="159378"/>
              </a:xfrm>
              <a:prstGeom prst="line">
                <a:avLst/>
              </a:prstGeom>
              <a:solidFill>
                <a:srgbClr val="FFFF00"/>
              </a:solidFill>
              <a:ln w="6350" cap="rnd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5" name="直接箭头连接符 44"/>
              <p:cNvCxnSpPr/>
              <p:nvPr/>
            </p:nvCxnSpPr>
            <p:spPr bwMode="auto">
              <a:xfrm>
                <a:off x="849170" y="3885200"/>
                <a:ext cx="735573" cy="0"/>
              </a:xfrm>
              <a:prstGeom prst="straightConnector1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46" name="文本框 45"/>
              <p:cNvSpPr txBox="1"/>
              <p:nvPr/>
            </p:nvSpPr>
            <p:spPr>
              <a:xfrm>
                <a:off x="899520" y="3825414"/>
                <a:ext cx="6348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b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80ns</a:t>
                </a:r>
                <a:endParaRPr lang="zh-CN" alt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47" name="直接连接符 46"/>
              <p:cNvCxnSpPr/>
              <p:nvPr/>
            </p:nvCxnSpPr>
            <p:spPr bwMode="auto">
              <a:xfrm>
                <a:off x="1224856" y="3116929"/>
                <a:ext cx="0" cy="159378"/>
              </a:xfrm>
              <a:prstGeom prst="line">
                <a:avLst/>
              </a:prstGeom>
              <a:ln w="6350" cap="rnd"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/>
              <p:nvPr/>
            </p:nvCxnSpPr>
            <p:spPr bwMode="auto">
              <a:xfrm>
                <a:off x="2766725" y="3116929"/>
                <a:ext cx="0" cy="159378"/>
              </a:xfrm>
              <a:prstGeom prst="line">
                <a:avLst/>
              </a:prstGeom>
              <a:solidFill>
                <a:srgbClr val="FFFF00"/>
              </a:solidFill>
              <a:ln w="6350" cap="rnd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49" name="直接箭头连接符 48"/>
              <p:cNvCxnSpPr/>
              <p:nvPr/>
            </p:nvCxnSpPr>
            <p:spPr bwMode="auto">
              <a:xfrm>
                <a:off x="1224856" y="3196618"/>
                <a:ext cx="1541869" cy="0"/>
              </a:xfrm>
              <a:prstGeom prst="straightConnector1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triangl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50" name="文本框 49"/>
              <p:cNvSpPr txBox="1"/>
              <p:nvPr/>
            </p:nvSpPr>
            <p:spPr>
              <a:xfrm>
                <a:off x="1685629" y="3145453"/>
                <a:ext cx="63487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b="1" dirty="0">
                    <a:latin typeface="Times New Roman" panose="020206030504050203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410ns</a:t>
                </a:r>
                <a:endParaRPr lang="zh-CN" alt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2483537" y="3644911"/>
              <a:ext cx="3381658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600" b="1" dirty="0">
                  <a:latin typeface="Book Antiqua" panose="02040602050305030304" pitchFamily="18" charset="0"/>
                  <a:ea typeface="华文楷体" panose="02010600040101010101" pitchFamily="2" charset="-122"/>
                </a:rPr>
                <a:t>微脉冲时间结构示意图</a:t>
              </a:r>
              <a:endParaRPr lang="zh-CN" altLang="en-US" sz="1600" b="1" dirty="0">
                <a:latin typeface="Book Antiqua" panose="02040602050305030304" pitchFamily="18" charset="0"/>
                <a:ea typeface="华文楷体" panose="02010600040101010101" pitchFamily="2" charset="-122"/>
              </a:endParaR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0" y="0"/>
            <a:ext cx="2328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束流情况</a:t>
            </a:r>
            <a:endParaRPr lang="en-US" altLang="zh-CN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425" y="876963"/>
            <a:ext cx="3981772" cy="3001716"/>
          </a:xfrm>
          <a:prstGeom prst="rect">
            <a:avLst/>
          </a:prstGeom>
        </p:spPr>
      </p:pic>
      <p:sp>
        <p:nvSpPr>
          <p:cNvPr id="54" name="文本框 53"/>
          <p:cNvSpPr txBox="1"/>
          <p:nvPr/>
        </p:nvSpPr>
        <p:spPr>
          <a:xfrm>
            <a:off x="7405425" y="4018779"/>
            <a:ext cx="4263134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0" algn="ctr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dirty="0">
                <a:latin typeface="Arial" panose="020B0604020202020204" pitchFamily="34" charset="0"/>
                <a:ea typeface="华文楷体" panose="02010600040101010101" pitchFamily="2" charset="-122"/>
              </a:rPr>
              <a:t>微脉冲服从上图的泊松分布</a:t>
            </a:r>
            <a:endParaRPr lang="zh-CN" altLang="en-US" dirty="0">
              <a:latin typeface="Arial" panose="020B0604020202020204" pitchFamily="34" charset="0"/>
              <a:ea typeface="华文楷体" panose="02010600040101010101" pitchFamily="2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C56CA1A-2190-4D44-B325-556CDC072723}" type="slidenum">
              <a:rPr lang="zh-CN" altLang="en-US" smtClean="0"/>
            </a:fld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indent="0" algn="ctr" fontAlgn="auto">
              <a:lnSpc>
                <a:spcPct val="100000"/>
              </a:lnSpc>
              <a:buFont typeface="Wingdings" panose="05000000000000000000" charset="0"/>
              <a:buNone/>
            </a:pP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研发背景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-HPES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质子束流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结构</a:t>
            </a:r>
            <a:endParaRPr lang="zh-CN" altLang="en-US" sz="24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078855" y="5957570"/>
            <a:ext cx="463931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华文楷体" panose="02010600040101010101" pitchFamily="2" charset="-122"/>
              </a:rPr>
              <a:t>BMOS负责提供</a:t>
            </a:r>
            <a:r>
              <a:rPr lang="zh-CN" altLang="en-US" sz="2000" dirty="0">
                <a:solidFill>
                  <a:schemeClr val="accent1"/>
                </a:solidFill>
                <a:latin typeface="Arial" panose="020B0604020202020204" pitchFamily="34" charset="0"/>
                <a:ea typeface="华文楷体" panose="02010600040101010101" pitchFamily="2" charset="-122"/>
              </a:rPr>
              <a:t>最低1Hz的束流监控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ea typeface="华文楷体" panose="02010600040101010101" pitchFamily="2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50"/>
          <p:cNvSpPr txBox="1"/>
          <p:nvPr/>
        </p:nvSpPr>
        <p:spPr>
          <a:xfrm>
            <a:off x="0" y="0"/>
            <a:ext cx="2328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束流情况</a:t>
            </a:r>
            <a:endParaRPr lang="en-US" altLang="zh-CN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C56CA1A-2190-4D44-B325-556CDC072723}" type="slidenum">
              <a:rPr lang="zh-CN" altLang="en-US" smtClean="0"/>
            </a:fld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indent="0" algn="ctr" fontAlgn="auto">
              <a:lnSpc>
                <a:spcPct val="100000"/>
              </a:lnSpc>
              <a:buFont typeface="Wingdings" panose="05000000000000000000" charset="0"/>
              <a:buNone/>
            </a:pP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BMOS 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研制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方案</a:t>
            </a:r>
            <a:endParaRPr lang="zh-CN" altLang="en-US" sz="24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pic>
        <p:nvPicPr>
          <p:cNvPr id="144" name="图片 14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590" y="3851910"/>
            <a:ext cx="2138680" cy="2118360"/>
          </a:xfrm>
          <a:prstGeom prst="rect">
            <a:avLst/>
          </a:prstGeom>
        </p:spPr>
      </p:pic>
      <p:pic>
        <p:nvPicPr>
          <p:cNvPr id="145" name="图片 1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7980" y="3605530"/>
            <a:ext cx="2691765" cy="2694940"/>
          </a:xfrm>
          <a:prstGeom prst="rect">
            <a:avLst/>
          </a:prstGeom>
        </p:spPr>
      </p:pic>
      <p:sp>
        <p:nvSpPr>
          <p:cNvPr id="150" name="文本框 12"/>
          <p:cNvSpPr txBox="1"/>
          <p:nvPr/>
        </p:nvSpPr>
        <p:spPr>
          <a:xfrm>
            <a:off x="6380252" y="723018"/>
            <a:ext cx="5119370" cy="18148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 fontAlgn="auto">
              <a:lnSpc>
                <a:spcPct val="200000"/>
              </a:lnSpc>
            </a:pPr>
            <a:r>
              <a:rPr lang="zh-CN" altLang="en-US" sz="2000" b="1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设计目标</a:t>
            </a:r>
            <a:endParaRPr lang="zh-CN" altLang="en-US" sz="2000" b="1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285750" indent="-285750" algn="l" fontAlgn="auto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实时监测束流（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20ns/hit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）强度、位置及均匀性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285750" indent="-285750" algn="l" fontAlgn="auto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设计寿命：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5000 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小时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/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年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151" name="文本框 150"/>
          <p:cNvSpPr txBox="1"/>
          <p:nvPr/>
        </p:nvSpPr>
        <p:spPr>
          <a:xfrm>
            <a:off x="6245860" y="2476500"/>
            <a:ext cx="5384800" cy="399923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 fontAlgn="auto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zh-CN" altLang="en-US" sz="2000" b="1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核心方案</a:t>
            </a:r>
            <a:endParaRPr lang="zh-CN" altLang="en-US" sz="2000" b="1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285750" indent="-285750" algn="l" fontAlgn="auto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探测策略：间接测量法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，将探测器布置于束流中心边缘约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5cm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处，避开中心高剂量辐照区域，保障探测器寿命与束流稳定性。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285750" indent="-285750" algn="l" fontAlgn="auto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监测逻辑：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通过测量边缘束流强度，结合束流强度分布模型反推整体参数。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pPr marL="285750" indent="-285750" algn="l" fontAlgn="auto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探测器选型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：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SiC-PIN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探测器（抗辐照性能优异）</a:t>
            </a:r>
            <a:endParaRPr lang="zh-CN" altLang="en-US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10" y="792480"/>
            <a:ext cx="3034030" cy="196659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76885" y="2896235"/>
            <a:ext cx="27387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</a:rPr>
              <a:t>束流注量与半径的关系图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流强较弱（束流边缘）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2550" y="723265"/>
            <a:ext cx="2057400" cy="198691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687445" y="2973705"/>
            <a:ext cx="25584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SiC-PIN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实物图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246505" y="6356350"/>
            <a:ext cx="34404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</a:rPr>
              <a:t>束流监测系统探测器位置示意图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50"/>
          <p:cNvSpPr txBox="1"/>
          <p:nvPr/>
        </p:nvSpPr>
        <p:spPr>
          <a:xfrm>
            <a:off x="0" y="0"/>
            <a:ext cx="2328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束流情况</a:t>
            </a:r>
            <a:endParaRPr lang="en-US" altLang="zh-CN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C56CA1A-2190-4D44-B325-556CDC072723}" type="slidenum">
              <a:rPr lang="zh-CN" altLang="en-US" smtClean="0"/>
            </a:fld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indent="0" algn="ctr" fontAlgn="auto">
              <a:lnSpc>
                <a:spcPct val="100000"/>
              </a:lnSpc>
              <a:buFont typeface="Wingdings" panose="05000000000000000000" charset="0"/>
              <a:buNone/>
            </a:pP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BMOS 研制进展 </a:t>
            </a:r>
            <a:endParaRPr lang="en-US" altLang="zh-CN" sz="24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29175" y="3766185"/>
            <a:ext cx="2169795" cy="3091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b="1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数据采集</a:t>
            </a:r>
            <a:endParaRPr lang="en-US" b="1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indent="0" algn="ctr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sz="16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ADC</a:t>
            </a:r>
            <a:endParaRPr lang="en-US" sz="1600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indent="0" algn="ctr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16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型号：</a:t>
            </a:r>
            <a:r>
              <a:rPr lang="en-US" altLang="zh-CN" sz="16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AD7606</a:t>
            </a:r>
            <a:endParaRPr lang="en-US" altLang="zh-CN" sz="1600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indent="0" algn="ctr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altLang="zh-CN" sz="16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AD</a:t>
            </a:r>
            <a:r>
              <a:rPr lang="zh-CN" altLang="en-US" sz="16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位数：</a:t>
            </a:r>
            <a:r>
              <a:rPr lang="en-US" altLang="zh-CN" sz="16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16bits</a:t>
            </a:r>
            <a:endParaRPr lang="en-US" altLang="zh-CN" sz="1600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indent="0" algn="ctr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16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采样率：</a:t>
            </a:r>
            <a:r>
              <a:rPr lang="en-US" altLang="zh-CN" sz="16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200KSPS</a:t>
            </a:r>
            <a:endParaRPr lang="en-US" altLang="zh-CN" sz="1600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indent="0" algn="ctr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16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量程：</a:t>
            </a:r>
            <a:r>
              <a:rPr lang="en-US" altLang="zh-CN" sz="16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-5V</a:t>
            </a:r>
            <a:r>
              <a:rPr lang="zh-CN" altLang="en-US" sz="16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～</a:t>
            </a:r>
            <a:r>
              <a:rPr lang="en-US" altLang="zh-CN" sz="16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5V</a:t>
            </a:r>
            <a:endParaRPr lang="en-US" sz="1600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pPr indent="0" algn="ctr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en-US" sz="16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FPGA</a:t>
            </a:r>
            <a:endParaRPr lang="en-US" sz="1600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indent="0" algn="ctr" fontAlgn="auto">
              <a:lnSpc>
                <a:spcPct val="150000"/>
              </a:lnSpc>
              <a:buFont typeface="Wingdings" panose="05000000000000000000" charset="0"/>
              <a:buNone/>
            </a:pPr>
            <a:r>
              <a:rPr lang="zh-CN" altLang="en-US" sz="16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型号：</a:t>
            </a:r>
            <a:r>
              <a:rPr lang="en-US" altLang="zh-CN" sz="16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A7100T</a:t>
            </a:r>
            <a:endParaRPr lang="zh-CN" altLang="en-US" sz="1600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2710" y="3625215"/>
            <a:ext cx="4001135" cy="26149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200000"/>
              </a:lnSpc>
            </a:pPr>
            <a:r>
              <a:rPr lang="zh-CN" altLang="en-US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前端电子学</a:t>
            </a:r>
            <a:endParaRPr lang="zh-CN" altLang="en-US" b="1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6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基于AD</a:t>
            </a:r>
            <a:r>
              <a:rPr lang="en-US" altLang="zh-CN" sz="16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A</a:t>
            </a:r>
            <a:r>
              <a:rPr lang="zh-CN" altLang="en-US" sz="16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4817构建的电荷灵敏放大器，它的核心是利用ADA4817这款高速、低噪声的FET输入运算放大器，将探测器输出的微弱电荷脉冲转换为可处理的电压信号。</a:t>
            </a:r>
            <a:endParaRPr lang="zh-CN" altLang="en-US" sz="160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pic>
        <p:nvPicPr>
          <p:cNvPr id="9" name="图片 8" descr="企业微信截图_179067214836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78300" y="694055"/>
            <a:ext cx="3584575" cy="265303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8287385" y="2726055"/>
            <a:ext cx="338137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fontAlgn="auto">
              <a:lnSpc>
                <a:spcPct val="200000"/>
              </a:lnSpc>
              <a:buFont typeface="Wingdings" panose="05000000000000000000" charset="0"/>
              <a:buChar char="Ø"/>
            </a:pPr>
            <a:r>
              <a:rPr sz="20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硬件平台：BMOS FR4版本已完成生产</a:t>
            </a:r>
            <a:endParaRPr sz="2000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342900" indent="-342900" fontAlgn="auto">
              <a:lnSpc>
                <a:spcPct val="200000"/>
              </a:lnSpc>
              <a:buFont typeface="Wingdings" panose="05000000000000000000" charset="0"/>
              <a:buChar char="Ø"/>
            </a:pPr>
            <a:r>
              <a:rPr sz="2000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数据链路：DAQ 数据流已跑通，上位机开发完成</a:t>
            </a:r>
            <a:endParaRPr lang="zh-CN" altLang="en-US" sz="200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810" y="816610"/>
            <a:ext cx="3648710" cy="223774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76605" y="3155315"/>
            <a:ext cx="24295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BMOS FR4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版本实物图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161155" y="3347085"/>
            <a:ext cx="35058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BMOS </a:t>
            </a:r>
            <a:r>
              <a:rPr 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Cal_in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测试原理图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50"/>
          <p:cNvSpPr txBox="1"/>
          <p:nvPr/>
        </p:nvSpPr>
        <p:spPr>
          <a:xfrm>
            <a:off x="0" y="0"/>
            <a:ext cx="2328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束流情况</a:t>
            </a:r>
            <a:endParaRPr lang="en-US" altLang="zh-CN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C56CA1A-2190-4D44-B325-556CDC072723}" type="slidenum">
              <a:rPr lang="zh-CN" altLang="en-US" smtClean="0"/>
            </a:fld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indent="0" algn="ctr" fontAlgn="auto">
              <a:lnSpc>
                <a:spcPct val="100000"/>
              </a:lnSpc>
              <a:buFont typeface="Wingdings" panose="05000000000000000000" charset="0"/>
              <a:buNone/>
            </a:pP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BMOS 研制进展</a:t>
            </a:r>
            <a:r>
              <a:rPr lang="en-US" altLang="zh-CN" sz="2400" dirty="0">
                <a:solidFill>
                  <a:schemeClr val="bg1"/>
                </a:solidFill>
                <a:sym typeface="+mn-ea"/>
              </a:rPr>
              <a:t> </a:t>
            </a:r>
            <a:endParaRPr lang="en-US" altLang="zh-CN" sz="2400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047230" y="4782185"/>
            <a:ext cx="345567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0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Cal_in</a:t>
            </a:r>
            <a:r>
              <a:rPr lang="zh-CN" altLang="en-US" sz="20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测试的信号峰值与注入电荷量呈现线性关系</a:t>
            </a:r>
            <a:endParaRPr lang="zh-CN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图片 1" descr="ana_bmos_1.4_2_charge_run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05710" y="3911600"/>
            <a:ext cx="4203700" cy="289052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2705" y="661035"/>
            <a:ext cx="3122930" cy="3137535"/>
          </a:xfrm>
          <a:prstGeom prst="rect">
            <a:avLst/>
          </a:prstGeom>
        </p:spPr>
      </p:pic>
      <p:pic>
        <p:nvPicPr>
          <p:cNvPr id="103" name="图片 102"/>
          <p:cNvPicPr/>
          <p:nvPr/>
        </p:nvPicPr>
        <p:blipFill>
          <a:blip r:embed="rId3"/>
          <a:stretch>
            <a:fillRect/>
          </a:stretch>
        </p:blipFill>
        <p:spPr>
          <a:xfrm>
            <a:off x="635" y="859790"/>
            <a:ext cx="3404235" cy="212217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/>
          <p:cNvSpPr txBox="1"/>
          <p:nvPr/>
        </p:nvSpPr>
        <p:spPr>
          <a:xfrm>
            <a:off x="617220" y="3061335"/>
            <a:ext cx="26187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信号发生器输入到</a:t>
            </a: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Cal_in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的波形（</a:t>
            </a: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Cal_in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电容</a:t>
            </a: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10pF</a:t>
            </a:r>
            <a:r>
              <a:rPr lang="zh-CN" altLang="en-US"/>
              <a:t>）</a:t>
            </a:r>
            <a:endParaRPr lang="zh-CN" altLang="en-US"/>
          </a:p>
        </p:txBody>
      </p:sp>
      <p:pic>
        <p:nvPicPr>
          <p:cNvPr id="102" name="图片 101"/>
          <p:cNvPicPr/>
          <p:nvPr/>
        </p:nvPicPr>
        <p:blipFill>
          <a:blip r:embed="rId4"/>
          <a:stretch>
            <a:fillRect/>
          </a:stretch>
        </p:blipFill>
        <p:spPr>
          <a:xfrm>
            <a:off x="7480300" y="666750"/>
            <a:ext cx="4571365" cy="277876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3" name="直接箭头连接符 12"/>
          <p:cNvCxnSpPr/>
          <p:nvPr/>
        </p:nvCxnSpPr>
        <p:spPr>
          <a:xfrm>
            <a:off x="6400800" y="1104900"/>
            <a:ext cx="1256665" cy="90233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 flipH="1" flipV="1">
            <a:off x="2961005" y="1844675"/>
            <a:ext cx="1469390" cy="51435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8371840" y="3484880"/>
            <a:ext cx="32924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BMOS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输出波形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41165" y="1670050"/>
            <a:ext cx="8382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>
                <a:solidFill>
                  <a:schemeClr val="accent4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ADC&amp;FPGA</a:t>
            </a:r>
            <a:endParaRPr lang="en-US" altLang="zh-CN" sz="1600" b="1">
              <a:solidFill>
                <a:schemeClr val="accent4"/>
              </a:solidFill>
              <a:effectLst/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97500" y="2483485"/>
            <a:ext cx="8382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solidFill>
                  <a:schemeClr val="accent4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低压源</a:t>
            </a:r>
            <a:endParaRPr lang="zh-CN" altLang="en-US" sz="1600" b="1">
              <a:solidFill>
                <a:schemeClr val="accent4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43985" y="2966720"/>
            <a:ext cx="11969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>
                <a:solidFill>
                  <a:schemeClr val="accent4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BMOS FR4</a:t>
            </a:r>
            <a:endParaRPr lang="en-US" altLang="zh-CN" sz="1600" b="1">
              <a:solidFill>
                <a:schemeClr val="accent4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463540" y="1049655"/>
            <a:ext cx="10083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solidFill>
                  <a:schemeClr val="accent4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上位机软件</a:t>
            </a:r>
            <a:r>
              <a:rPr lang="zh-CN" altLang="en-US" sz="1600" b="1">
                <a:solidFill>
                  <a:schemeClr val="accent4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系统</a:t>
            </a:r>
            <a:endParaRPr lang="zh-CN" altLang="en-US" sz="1600" b="1">
              <a:solidFill>
                <a:schemeClr val="accent4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058285" y="2322195"/>
            <a:ext cx="12039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solidFill>
                  <a:schemeClr val="accent4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信号发生器</a:t>
            </a:r>
            <a:endParaRPr lang="zh-CN" altLang="en-US" sz="1600" b="1">
              <a:solidFill>
                <a:schemeClr val="accent4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50"/>
          <p:cNvSpPr txBox="1"/>
          <p:nvPr/>
        </p:nvSpPr>
        <p:spPr>
          <a:xfrm>
            <a:off x="0" y="0"/>
            <a:ext cx="2328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束流情况</a:t>
            </a:r>
            <a:endParaRPr lang="en-US" altLang="zh-CN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C56CA1A-2190-4D44-B325-556CDC072723}" type="slidenum">
              <a:rPr lang="zh-CN" altLang="en-US" smtClean="0"/>
            </a:fld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indent="0" algn="ctr" fontAlgn="auto">
              <a:lnSpc>
                <a:spcPct val="100000"/>
              </a:lnSpc>
              <a:buFont typeface="Wingdings" panose="05000000000000000000" charset="0"/>
              <a:buNone/>
            </a:pP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BMOS 研制进展</a:t>
            </a:r>
            <a:r>
              <a:rPr lang="en-US" altLang="zh-CN" sz="2400" dirty="0">
                <a:solidFill>
                  <a:schemeClr val="bg1"/>
                </a:solidFill>
                <a:sym typeface="+mn-ea"/>
              </a:rPr>
              <a:t> </a:t>
            </a:r>
            <a:endParaRPr lang="en-US" altLang="zh-CN" sz="2400" dirty="0">
              <a:solidFill>
                <a:schemeClr val="bg1"/>
              </a:solidFill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5480"/>
            <a:ext cx="3586480" cy="268795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367155" y="3409950"/>
            <a:ext cx="4370705" cy="4375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 fontAlgn="auto">
              <a:lnSpc>
                <a:spcPct val="100000"/>
              </a:lnSpc>
              <a:buFont typeface="Wingdings" panose="05000000000000000000" charset="0"/>
              <a:buNone/>
            </a:pPr>
            <a:r>
              <a:rPr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光学测试：375 nm 激光响应测试</a:t>
            </a:r>
            <a:endParaRPr lang="zh-CN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25" y="4295605"/>
            <a:ext cx="2355380" cy="129755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968" y="4107013"/>
            <a:ext cx="3651655" cy="1646701"/>
          </a:xfrm>
          <a:prstGeom prst="rect">
            <a:avLst/>
          </a:prstGeom>
        </p:spPr>
      </p:pic>
      <p:sp>
        <p:nvSpPr>
          <p:cNvPr id="113" name="矩形 112"/>
          <p:cNvSpPr/>
          <p:nvPr/>
        </p:nvSpPr>
        <p:spPr>
          <a:xfrm>
            <a:off x="3351530" y="4106545"/>
            <a:ext cx="505460" cy="163639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l"/>
            <a:endParaRPr lang="zh-CN" altLang="en-US" dirty="0"/>
          </a:p>
        </p:txBody>
      </p:sp>
      <p:cxnSp>
        <p:nvCxnSpPr>
          <p:cNvPr id="115" name="直接箭头连接符 114"/>
          <p:cNvCxnSpPr>
            <a:endCxn id="8" idx="3"/>
          </p:cNvCxnSpPr>
          <p:nvPr/>
        </p:nvCxnSpPr>
        <p:spPr>
          <a:xfrm flipH="1">
            <a:off x="2719623" y="4945020"/>
            <a:ext cx="6318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8129905" y="2347595"/>
            <a:ext cx="3457575" cy="42164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 fontAlgn="auto">
              <a:lnSpc>
                <a:spcPct val="150000"/>
              </a:lnSpc>
            </a:pP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激光可调参数说明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Trigger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：设置为上升沿触发，检测到输入信号的电平上升沿并且幅值超过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1.5V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则出射激光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Level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：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TTL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外部触发模式（高电平≥</a:t>
            </a: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1.5V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）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Freq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：当前激光的出光频率（由输入的外部触发决定）</a:t>
            </a:r>
            <a:endParaRPr lang="en-US" altLang="zh-CN" dirty="0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285750" indent="-2857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Tune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：</a:t>
            </a:r>
            <a:r>
              <a:rPr lang="zh-CN" altLang="en-US" dirty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反比</a:t>
            </a:r>
            <a:r>
              <a:rPr lang="zh-CN" altLang="en-US" dirty="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于激光的输出功率，类似于衰减比例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82625" y="6133465"/>
            <a:ext cx="62439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</a:rPr>
              <a:t>利用信号发生器的模拟波形触发激光来等效质子束流的周期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7215" y="665480"/>
            <a:ext cx="3218815" cy="156845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13385" y="2019935"/>
            <a:ext cx="11969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>
                <a:solidFill>
                  <a:schemeClr val="accent4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BMOS FR4</a:t>
            </a:r>
            <a:endParaRPr lang="en-US" altLang="zh-CN" sz="1600" b="1">
              <a:solidFill>
                <a:schemeClr val="accent4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67155" y="2129155"/>
            <a:ext cx="11969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 b="1">
                <a:solidFill>
                  <a:schemeClr val="accent4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激光</a:t>
            </a:r>
            <a:endParaRPr lang="zh-CN" altLang="en-US" sz="1600" b="1">
              <a:solidFill>
                <a:schemeClr val="accent4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6480" y="665480"/>
            <a:ext cx="3378835" cy="268859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527550" y="1436370"/>
            <a:ext cx="100838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solidFill>
                  <a:schemeClr val="accent4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上位机软件</a:t>
            </a:r>
            <a:r>
              <a:rPr lang="zh-CN" altLang="en-US" sz="1600" b="1">
                <a:solidFill>
                  <a:schemeClr val="accent4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系统</a:t>
            </a:r>
            <a:endParaRPr lang="zh-CN" altLang="en-US" sz="1600" b="1">
              <a:solidFill>
                <a:schemeClr val="accent4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634740" y="2129155"/>
            <a:ext cx="8382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solidFill>
                  <a:schemeClr val="accent4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低压源</a:t>
            </a:r>
            <a:endParaRPr lang="zh-CN" altLang="en-US" sz="1600" b="1">
              <a:solidFill>
                <a:schemeClr val="accent4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586480" y="1791970"/>
            <a:ext cx="8382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 b="1">
                <a:solidFill>
                  <a:schemeClr val="accent4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高压源</a:t>
            </a:r>
            <a:endParaRPr lang="zh-CN" altLang="en-US" sz="1600" b="1">
              <a:solidFill>
                <a:schemeClr val="accent4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737860" y="2089150"/>
            <a:ext cx="8382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600" b="1">
                <a:solidFill>
                  <a:schemeClr val="accent4"/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ADC&amp;FPGA</a:t>
            </a:r>
            <a:endParaRPr lang="en-US" altLang="zh-CN" sz="1600" b="1">
              <a:solidFill>
                <a:schemeClr val="accent4"/>
              </a:solidFill>
              <a:effectLst/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50"/>
          <p:cNvSpPr txBox="1"/>
          <p:nvPr/>
        </p:nvSpPr>
        <p:spPr>
          <a:xfrm>
            <a:off x="0" y="0"/>
            <a:ext cx="2328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束流情况</a:t>
            </a:r>
            <a:endParaRPr lang="en-US" altLang="zh-CN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C56CA1A-2190-4D44-B325-556CDC072723}" type="slidenum">
              <a:rPr lang="zh-CN" altLang="en-US" smtClean="0"/>
            </a:fld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indent="0" algn="ctr" fontAlgn="auto">
              <a:lnSpc>
                <a:spcPct val="100000"/>
              </a:lnSpc>
              <a:buFont typeface="Wingdings" panose="05000000000000000000" charset="0"/>
              <a:buNone/>
            </a:pP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BMOS 研制进展</a:t>
            </a:r>
            <a:r>
              <a:rPr lang="en-US" altLang="zh-CN" sz="2400" dirty="0">
                <a:solidFill>
                  <a:schemeClr val="bg1"/>
                </a:solidFill>
                <a:sym typeface="+mn-ea"/>
              </a:rPr>
              <a:t> </a:t>
            </a:r>
            <a:endParaRPr lang="en-US" altLang="zh-CN" sz="2400" dirty="0">
              <a:solidFill>
                <a:schemeClr val="bg1"/>
              </a:solidFill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0505" y="840105"/>
            <a:ext cx="4442460" cy="31273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015" y="845820"/>
            <a:ext cx="4925060" cy="307848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1602740" y="4152265"/>
            <a:ext cx="32924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激光测试：</a:t>
            </a: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BMOS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输出波形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368415" y="4152265"/>
            <a:ext cx="517461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fontAlgn="auto">
              <a:lnSpc>
                <a:spcPct val="200000"/>
              </a:lnSpc>
            </a:pPr>
            <a:r>
              <a:rPr lang="zh-CN" altLang="en-US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激光</a:t>
            </a:r>
            <a:r>
              <a:rPr lang="en-US" altLang="zh-CN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tune</a:t>
            </a:r>
            <a:r>
              <a:rPr lang="zh-CN" altLang="en-US"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值与光强成反比</a:t>
            </a:r>
            <a:endParaRPr lang="en-US" altLang="zh-CN"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285750" indent="-285750" fontAlgn="auto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dirty="0">
                <a:solidFill>
                  <a:schemeClr val="tx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测试结论：激光 tune 值与光强成反比；正常 tune 区间内，脉冲峰值下降与电荷量线性度良好，可用于线性标定</a:t>
            </a:r>
            <a:endParaRPr dirty="0">
              <a:solidFill>
                <a:schemeClr val="tx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50"/>
          <p:cNvSpPr txBox="1"/>
          <p:nvPr/>
        </p:nvSpPr>
        <p:spPr>
          <a:xfrm>
            <a:off x="0" y="0"/>
            <a:ext cx="2328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束流情况</a:t>
            </a:r>
            <a:endParaRPr lang="en-US" altLang="zh-CN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C56CA1A-2190-4D44-B325-556CDC072723}" type="slidenum">
              <a:rPr lang="zh-CN" altLang="en-US" smtClean="0"/>
            </a:fld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indent="0" algn="ctr" fontAlgn="auto">
              <a:lnSpc>
                <a:spcPct val="100000"/>
              </a:lnSpc>
              <a:buFont typeface="Wingdings" panose="05000000000000000000" charset="0"/>
              <a:buNone/>
            </a:pP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BMOS 研制进展 </a:t>
            </a:r>
            <a:endParaRPr lang="en-US" altLang="zh-CN" sz="24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pic>
        <p:nvPicPr>
          <p:cNvPr id="5" name="图片 4" descr="bf61fb91d5c08bbafd318459511a1d6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68370" y="687705"/>
            <a:ext cx="2740025" cy="4161155"/>
          </a:xfrm>
          <a:prstGeom prst="rect">
            <a:avLst/>
          </a:prstGeom>
        </p:spPr>
      </p:pic>
      <p:pic>
        <p:nvPicPr>
          <p:cNvPr id="11" name="图片 10" descr="706de1e20b8f4685ca975dd210b767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0575" y="5043170"/>
            <a:ext cx="4271645" cy="152844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11760" y="1824990"/>
            <a:ext cx="3425825" cy="22580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放置在真空腔体内部，满足5×10</a:t>
            </a:r>
            <a:r>
              <a:rPr lang="zh-CN" altLang="en-US" baseline="300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−6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Pa超高真空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绝缘：载板相互绝缘，</a:t>
            </a: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BMOS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板与牵引臂绝缘，穿墙件与法兰绝缘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indent="0" fontAlgn="auto">
              <a:lnSpc>
                <a:spcPct val="150000"/>
              </a:lnSpc>
            </a:pP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endParaRPr lang="zh-CN" altLang="en-US"/>
          </a:p>
        </p:txBody>
      </p:sp>
      <p:cxnSp>
        <p:nvCxnSpPr>
          <p:cNvPr id="7" name="直接箭头连接符 6"/>
          <p:cNvCxnSpPr/>
          <p:nvPr/>
        </p:nvCxnSpPr>
        <p:spPr>
          <a:xfrm>
            <a:off x="5325110" y="3826510"/>
            <a:ext cx="160020" cy="1560830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54940" y="4920615"/>
            <a:ext cx="310261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可在垂直于束流中心线方向运动，四方向设计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pPr marL="285750" indent="-285750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不工作时从束流区域退出</a:t>
            </a:r>
            <a:endParaRPr lang="zh-CN" altLang="en-US"/>
          </a:p>
        </p:txBody>
      </p:sp>
      <p:cxnSp>
        <p:nvCxnSpPr>
          <p:cNvPr id="10" name="直接箭头连接符 9"/>
          <p:cNvCxnSpPr/>
          <p:nvPr/>
        </p:nvCxnSpPr>
        <p:spPr>
          <a:xfrm flipV="1">
            <a:off x="5636260" y="1898015"/>
            <a:ext cx="1713230" cy="121221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7552690" y="2877185"/>
            <a:ext cx="4008120" cy="2445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 algn="l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向内极限：探测器中心与束流管中心对齐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285750" indent="-285750" algn="l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向外极限：探测器退出束流管道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  <a:p>
            <a:pPr marL="285750" indent="-285750" algn="l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放载板Z方向相互错开至少5mm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285750" indent="-285750" algn="l" fontAlgn="auto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运动精度和定位精度优于1mm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3940" y="810260"/>
            <a:ext cx="3948430" cy="206692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963535" y="5613400"/>
            <a:ext cx="389191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每块载板：1个SHV + 4个SMA穿墙件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endParaRPr lang="zh-CN" altLang="en-US"/>
          </a:p>
        </p:txBody>
      </p:sp>
      <p:cxnSp>
        <p:nvCxnSpPr>
          <p:cNvPr id="16" name="直接箭头连接符 15"/>
          <p:cNvCxnSpPr/>
          <p:nvPr/>
        </p:nvCxnSpPr>
        <p:spPr>
          <a:xfrm>
            <a:off x="7393940" y="5613400"/>
            <a:ext cx="610870" cy="12255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 flipH="1" flipV="1">
            <a:off x="2985770" y="5564505"/>
            <a:ext cx="514350" cy="177165"/>
          </a:xfrm>
          <a:prstGeom prst="straightConnector1">
            <a:avLst/>
          </a:prstGeom>
          <a:ln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0" y="655320"/>
            <a:ext cx="3467735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20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BMOS流强监测系统的载体管道、运动机构和支架的设计</a:t>
            </a:r>
            <a:endParaRPr lang="zh-CN" altLang="en-US" sz="2000" b="1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50"/>
          <p:cNvSpPr txBox="1"/>
          <p:nvPr/>
        </p:nvSpPr>
        <p:spPr>
          <a:xfrm>
            <a:off x="0" y="0"/>
            <a:ext cx="2328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束流情况</a:t>
            </a:r>
            <a:endParaRPr lang="en-US" altLang="zh-CN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C56CA1A-2190-4D44-B325-556CDC072723}" type="slidenum">
              <a:rPr lang="zh-CN" altLang="en-US" smtClean="0"/>
            </a:fld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indent="0" algn="ctr" fontAlgn="auto">
              <a:lnSpc>
                <a:spcPct val="100000"/>
              </a:lnSpc>
              <a:buFont typeface="Wingdings" panose="05000000000000000000" charset="0"/>
              <a:buNone/>
            </a:pP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总结与计划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</a:t>
            </a:r>
            <a:endParaRPr lang="en-US" altLang="zh-CN" sz="2400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47825" y="789940"/>
            <a:ext cx="9406255" cy="56705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 fontAlgn="auto">
              <a:lnSpc>
                <a:spcPct val="200000"/>
              </a:lnSpc>
            </a:pPr>
            <a:r>
              <a:rPr lang="zh-CN" altLang="en-US" sz="20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已完成</a:t>
            </a:r>
            <a:endParaRPr lang="zh-CN" altLang="en-US" sz="2000" b="1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285750" indent="-285750" algn="l" fontAlgn="auto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BMOS FR4电路板设计并制作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285750" indent="-285750" algn="l" fontAlgn="auto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DAQ全数据链路跑通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285750" indent="-285750" algn="l" fontAlgn="auto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Cal_in电荷注入线性标定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285750" indent="-285750" algn="l" fontAlgn="auto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特定频率激光能量线性响应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285750" indent="-285750" algn="l" fontAlgn="auto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真空机械与四方向运动设计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indent="0" algn="ctr" fontAlgn="auto">
              <a:lnSpc>
                <a:spcPct val="200000"/>
              </a:lnSpc>
              <a:buFont typeface="Wingdings" panose="05000000000000000000" charset="0"/>
              <a:buNone/>
            </a:pPr>
            <a:r>
              <a:rPr lang="zh-CN" altLang="en-US" sz="2000" b="1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下一步计划</a:t>
            </a:r>
            <a:endParaRPr lang="zh-CN" altLang="en-US" sz="2000" b="1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285750" indent="-285750" algn="l" fontAlgn="auto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2026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年</a:t>
            </a: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11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月，完成真空兼容陶瓷板改进：</a:t>
            </a: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FR4→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陶瓷板</a:t>
            </a:r>
            <a:endParaRPr lang="en-US" altLang="zh-CN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285750" indent="-285750" algn="l" fontAlgn="auto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目标：低放气、绝缘、热稳定、抗辐照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、</a:t>
            </a: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满足 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5×10</a:t>
            </a:r>
            <a:r>
              <a:rPr lang="zh-CN" altLang="en-US" baseline="30000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−6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Pa</a:t>
            </a: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超高真空使用要求</a:t>
            </a:r>
            <a:endParaRPr lang="en-US" altLang="zh-CN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marL="285750" indent="-285750" algn="l" fontAlgn="auto">
              <a:lnSpc>
                <a:spcPct val="200000"/>
              </a:lnSpc>
              <a:buFont typeface="Wingdings" panose="05000000000000000000" charset="0"/>
              <a:buChar char="Ø"/>
            </a:pP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2027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年</a:t>
            </a: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3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月，</a:t>
            </a: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利用HPES 1.6 GeV测试束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进行初步</a:t>
            </a: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束流测试</a:t>
            </a:r>
            <a:endParaRPr lang="en-US" altLang="zh-CN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indent="0" algn="l" fontAlgn="auto">
              <a:lnSpc>
                <a:spcPct val="150000"/>
              </a:lnSpc>
              <a:buFont typeface="Wingdings" panose="05000000000000000000" charset="0"/>
              <a:buNone/>
            </a:pPr>
            <a:endParaRPr lang="en-US" altLang="zh-CN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50"/>
          <p:cNvSpPr txBox="1"/>
          <p:nvPr/>
        </p:nvSpPr>
        <p:spPr>
          <a:xfrm>
            <a:off x="0" y="0"/>
            <a:ext cx="2328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束流情况</a:t>
            </a:r>
            <a:endParaRPr lang="en-US" altLang="zh-CN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C56CA1A-2190-4D44-B325-556CDC072723}" type="slidenum">
              <a:rPr lang="zh-CN" altLang="en-US" smtClean="0"/>
            </a:fld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2187575"/>
            <a:ext cx="12192000" cy="1922145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BACK UP</a:t>
            </a:r>
            <a:endParaRPr lang="en-US" altLang="zh-CN" sz="4000" dirty="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50"/>
          <p:cNvSpPr txBox="1"/>
          <p:nvPr/>
        </p:nvSpPr>
        <p:spPr>
          <a:xfrm>
            <a:off x="0" y="0"/>
            <a:ext cx="2328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束流情况</a:t>
            </a:r>
            <a:endParaRPr lang="en-US" altLang="zh-CN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C56CA1A-2190-4D44-B325-556CDC072723}" type="slidenum">
              <a:rPr lang="zh-CN" altLang="en-US" smtClean="0"/>
            </a:fld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indent="0" algn="ctr" fontAlgn="auto">
              <a:lnSpc>
                <a:spcPct val="100000"/>
              </a:lnSpc>
              <a:buFont typeface="Wingdings" panose="05000000000000000000" charset="0"/>
              <a:buNone/>
            </a:pP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BMOS 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系统噪声分析</a:t>
            </a: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 </a:t>
            </a:r>
            <a:r>
              <a:rPr lang="en-US" altLang="zh-CN" sz="2400" dirty="0">
                <a:solidFill>
                  <a:schemeClr val="bg1"/>
                </a:solidFill>
                <a:sym typeface="+mn-ea"/>
              </a:rPr>
              <a:t> </a:t>
            </a:r>
            <a:endParaRPr lang="en-US" altLang="zh-CN" sz="2400" dirty="0">
              <a:solidFill>
                <a:schemeClr val="bg1"/>
              </a:solidFill>
              <a:sym typeface="+mn-ea"/>
            </a:endParaRPr>
          </a:p>
        </p:txBody>
      </p:sp>
      <p:pic>
        <p:nvPicPr>
          <p:cNvPr id="104" name="图片 103"/>
          <p:cNvPicPr/>
          <p:nvPr/>
        </p:nvPicPr>
        <p:blipFill>
          <a:blip r:embed="rId1"/>
          <a:stretch>
            <a:fillRect/>
          </a:stretch>
        </p:blipFill>
        <p:spPr>
          <a:xfrm>
            <a:off x="2748280" y="1803400"/>
            <a:ext cx="7492365" cy="3251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文本框 50"/>
          <p:cNvSpPr txBox="1"/>
          <p:nvPr/>
        </p:nvSpPr>
        <p:spPr>
          <a:xfrm>
            <a:off x="0" y="0"/>
            <a:ext cx="2328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束流情况</a:t>
            </a:r>
            <a:endParaRPr lang="en-US" altLang="zh-CN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3C56CA1A-2190-4D44-B325-556CDC072723}" type="slidenum">
              <a:rPr lang="zh-CN" altLang="en-US" smtClean="0"/>
            </a:fld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192000" cy="655093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indent="0" algn="ctr" fontAlgn="auto">
              <a:lnSpc>
                <a:spcPct val="100000"/>
              </a:lnSpc>
              <a:buFont typeface="Wingdings" panose="05000000000000000000" charset="0"/>
              <a:buNone/>
            </a:pPr>
            <a:r>
              <a:rPr lang="en-US" altLang="zh-CN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BMOS LTspice </a:t>
            </a:r>
            <a:r>
              <a:rPr lang="zh-CN" altLang="en-US" sz="2400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  <a:sym typeface="+mn-ea"/>
              </a:rPr>
              <a:t>仿真结果</a:t>
            </a:r>
            <a:r>
              <a:rPr lang="en-US" altLang="zh-CN" sz="2400" dirty="0">
                <a:solidFill>
                  <a:schemeClr val="bg1"/>
                </a:solidFill>
                <a:sym typeface="+mn-ea"/>
              </a:rPr>
              <a:t> </a:t>
            </a:r>
            <a:endParaRPr lang="en-US" altLang="zh-CN" sz="2400" dirty="0">
              <a:solidFill>
                <a:schemeClr val="bg1"/>
              </a:solidFill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29355" y="1297305"/>
            <a:ext cx="4575175" cy="31457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058920" y="4768215"/>
            <a:ext cx="41890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200000"/>
              </a:lnSpc>
            </a:pP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注入电荷量为</a:t>
            </a: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43pC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时仿真的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波形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pPr indent="0" algn="ctr" fontAlgn="auto">
              <a:lnSpc>
                <a:spcPct val="200000"/>
              </a:lnSpc>
            </a:pPr>
            <a:r>
              <a:rPr lang="en-US" altLang="zh-CN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43pC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是等效质子束的</a:t>
            </a:r>
            <a:r>
              <a:rPr lang="zh-CN" altLang="en-US">
                <a:latin typeface="华文楷体" panose="02010600040101010101" pitchFamily="2" charset="-122"/>
                <a:ea typeface="华文楷体" panose="02010600040101010101" pitchFamily="2" charset="-122"/>
                <a:cs typeface="华文楷体" panose="02010600040101010101" pitchFamily="2" charset="-122"/>
              </a:rPr>
              <a:t>仿真</a:t>
            </a:r>
            <a:endParaRPr lang="zh-CN" altLang="en-US"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1873</Words>
  <Application>WPS 演示</Application>
  <PresentationFormat>宽屏</PresentationFormat>
  <Paragraphs>264</Paragraphs>
  <Slides>14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9" baseType="lpstr">
      <vt:lpstr>Arial</vt:lpstr>
      <vt:lpstr>宋体</vt:lpstr>
      <vt:lpstr>Wingdings</vt:lpstr>
      <vt:lpstr>Book Antiqua</vt:lpstr>
      <vt:lpstr>华文楷体</vt:lpstr>
      <vt:lpstr>Calibri</vt:lpstr>
      <vt:lpstr>Wingdings</vt:lpstr>
      <vt:lpstr>OPPOSans B</vt:lpstr>
      <vt:lpstr>Cambria Math</vt:lpstr>
      <vt:lpstr>Times New Roman</vt:lpstr>
      <vt:lpstr>微软雅黑</vt:lpstr>
      <vt:lpstr>Arial Unicode MS</vt:lpstr>
      <vt:lpstr>等线 Light</vt:lpstr>
      <vt:lpstr>等线</vt:lpstr>
      <vt:lpstr>Office 主题​​</vt:lpstr>
      <vt:lpstr>BMOS——束流在线监测系统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CEPC Fast Luminosity Detector design using SiC</dc:title>
  <dc:creator>webuser</dc:creator>
  <cp:lastModifiedBy>惊漩</cp:lastModifiedBy>
  <cp:revision>2725</cp:revision>
  <dcterms:created xsi:type="dcterms:W3CDTF">2024-10-24T01:19:00Z</dcterms:created>
  <dcterms:modified xsi:type="dcterms:W3CDTF">2026-10-10T05:26:13Z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D9C002514D8A45A39FFB2A75A827CBED</vt:lpwstr>
  </property>
  <property fmtid="{D5CDD505-2E9C-101B-9397-08002B2CF9AE}" pid="3" name="KSOProductBuildVer">
    <vt:lpwstr>2052-11.8.2.12089</vt:lpwstr>
  </property>
</Properties>
</file>