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14"/>
  </p:notesMasterIdLst>
  <p:sldIdLst>
    <p:sldId id="256" r:id="rId3"/>
    <p:sldId id="257" r:id="rId4"/>
    <p:sldId id="3291" r:id="rId5"/>
    <p:sldId id="3075" r:id="rId6"/>
    <p:sldId id="262" r:id="rId7"/>
    <p:sldId id="258" r:id="rId8"/>
    <p:sldId id="3292" r:id="rId9"/>
    <p:sldId id="3293" r:id="rId10"/>
    <p:sldId id="3294" r:id="rId11"/>
    <p:sldId id="3296" r:id="rId12"/>
    <p:sldId id="3295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634" autoAdjust="0"/>
  </p:normalViewPr>
  <p:slideViewPr>
    <p:cSldViewPr snapToGrid="0" showGuides="1">
      <p:cViewPr>
        <p:scale>
          <a:sx n="75" d="100"/>
          <a:sy n="75" d="100"/>
        </p:scale>
        <p:origin x="394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7C10-0207-4D61-A6E0-EBE75ABC7AC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FE296-DBA6-484C-A5A1-2E9F06CCF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5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结构</a:t>
            </a:r>
            <a:r>
              <a:rPr lang="en-US" altLang="zh-CN" dirty="0"/>
              <a:t>\20251230_</a:t>
            </a:r>
            <a:r>
              <a:rPr lang="zh-CN" altLang="en-US" dirty="0"/>
              <a:t>鲁兵</a:t>
            </a:r>
            <a:r>
              <a:rPr lang="en-US" altLang="zh-CN" dirty="0"/>
              <a:t>_SCD</a:t>
            </a:r>
            <a:r>
              <a:rPr lang="zh-CN" altLang="en-US" dirty="0"/>
              <a:t>初样爆炸图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FE296-DBA6-484C-A5A1-2E9F06CCF1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\20250524_</a:t>
            </a:r>
            <a:r>
              <a:rPr lang="zh-CN" altLang="en-US" dirty="0"/>
              <a:t>乔锐</a:t>
            </a:r>
            <a:r>
              <a:rPr lang="en-US" altLang="zh-CN" dirty="0"/>
              <a:t>_SCD 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介绍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6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\20250524_</a:t>
            </a:r>
            <a:r>
              <a:rPr lang="zh-CN" altLang="en-US" dirty="0"/>
              <a:t>乔锐</a:t>
            </a:r>
            <a:r>
              <a:rPr lang="en-US" altLang="zh-CN" dirty="0"/>
              <a:t>_SCD 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介绍</a:t>
            </a:r>
            <a:r>
              <a:rPr lang="en-US" altLang="zh-CN" dirty="0"/>
              <a:t>.pptx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8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探测器</a:t>
            </a:r>
            <a:r>
              <a:rPr lang="en-US" altLang="zh-CN" dirty="0"/>
              <a:t>\20240528_Z</a:t>
            </a:r>
            <a:r>
              <a:rPr lang="zh-CN" altLang="en-US" dirty="0"/>
              <a:t>型柔性板</a:t>
            </a:r>
            <a:r>
              <a:rPr lang="en-US" altLang="zh-CN" dirty="0"/>
              <a:t>\20250327_</a:t>
            </a:r>
            <a:r>
              <a:rPr lang="zh-CN" altLang="en-US" dirty="0"/>
              <a:t>菲利普对</a:t>
            </a:r>
            <a:r>
              <a:rPr lang="en-US" altLang="zh-CN" dirty="0"/>
              <a:t>AMS Z</a:t>
            </a:r>
            <a:r>
              <a:rPr lang="zh-CN" altLang="en-US" dirty="0"/>
              <a:t>型的测试与噪声水平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4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\20260130_KLayout</a:t>
            </a:r>
            <a:r>
              <a:rPr lang="zh-CN" altLang="en-US" dirty="0"/>
              <a:t>叠加各部件几何</a:t>
            </a:r>
            <a:r>
              <a:rPr lang="en-US" altLang="zh-CN" dirty="0"/>
              <a:t>\</a:t>
            </a:r>
            <a:r>
              <a:rPr lang="en-US" altLang="zh-CN" dirty="0" err="1"/>
              <a:t>SCD_COMBINED.gds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FE296-DBA6-484C-A5A1-2E9F06CCF1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20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\20260130_KLayout</a:t>
            </a:r>
            <a:r>
              <a:rPr lang="zh-CN" altLang="en-US" dirty="0"/>
              <a:t>叠加各部件几何</a:t>
            </a:r>
            <a:r>
              <a:rPr lang="en-US" altLang="zh-CN" dirty="0"/>
              <a:t>\</a:t>
            </a:r>
            <a:r>
              <a:rPr lang="en-US" altLang="zh-CN" dirty="0" err="1"/>
              <a:t>SCD_COMBINED.gds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FE296-DBA6-484C-A5A1-2E9F06CCF1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7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\20260130_KLayout</a:t>
            </a:r>
            <a:r>
              <a:rPr lang="zh-CN" altLang="en-US" dirty="0"/>
              <a:t>叠加各部件几何</a:t>
            </a:r>
            <a:r>
              <a:rPr lang="en-US" altLang="zh-CN" dirty="0"/>
              <a:t>\</a:t>
            </a:r>
            <a:r>
              <a:rPr lang="en-US" altLang="zh-CN" dirty="0" err="1"/>
              <a:t>SCD_COMBINED.gds</a:t>
            </a:r>
            <a:endParaRPr lang="zh-CN" altLang="en-US" dirty="0"/>
          </a:p>
          <a:p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</a:t>
            </a:r>
            <a:r>
              <a:rPr lang="zh-CN" altLang="en-US" dirty="0"/>
              <a:t>图</a:t>
            </a:r>
            <a:r>
              <a:rPr lang="en-US" altLang="zh-CN" dirty="0"/>
              <a:t>5.3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FE296-DBA6-484C-A5A1-2E9F06CCF1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7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</a:t>
            </a:r>
            <a:r>
              <a:rPr lang="zh-CN" altLang="en-US" dirty="0"/>
              <a:t>图</a:t>
            </a:r>
            <a:r>
              <a:rPr lang="en-US" altLang="zh-CN" dirty="0"/>
              <a:t>5.15</a:t>
            </a:r>
            <a:r>
              <a:rPr lang="zh-CN" altLang="en-US" dirty="0"/>
              <a:t>、图</a:t>
            </a:r>
            <a:r>
              <a:rPr lang="en-US" altLang="zh-CN" dirty="0"/>
              <a:t>5.16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FE296-DBA6-484C-A5A1-2E9F06CCF1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1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9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1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95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6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5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9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0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7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55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6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AAA89-7590-4CEA-9984-356D3A27A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型柔性板的初样设计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89EE69-BB4D-47C1-BE86-CD4245DEA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 唐远平</a:t>
            </a:r>
            <a:endParaRPr lang="en-US" altLang="zh-CN" dirty="0"/>
          </a:p>
          <a:p>
            <a:r>
              <a:rPr lang="zh-CN" altLang="en-US" dirty="0"/>
              <a:t>龚轲 刘楦</a:t>
            </a:r>
          </a:p>
        </p:txBody>
      </p:sp>
    </p:spTree>
    <p:extLst>
      <p:ext uri="{BB962C8B-B14F-4D97-AF65-F5344CB8AC3E}">
        <p14:creationId xmlns:p14="http://schemas.microsoft.com/office/powerpoint/2010/main" val="176600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5D9C6E9-B75F-4A6E-9837-BF116478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AMS-02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3A72E9-254F-4D02-843F-479B6CDD1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156"/>
            <a:ext cx="5760000" cy="43178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0249E1-D1E9-4009-B3A5-65CA8C28F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02" y="1095678"/>
            <a:ext cx="5760000" cy="4315777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D910B2E0-9EF0-4B12-B735-9527958841C0}"/>
              </a:ext>
            </a:extLst>
          </p:cNvPr>
          <p:cNvSpPr/>
          <p:nvPr/>
        </p:nvSpPr>
        <p:spPr>
          <a:xfrm>
            <a:off x="5760000" y="3859310"/>
            <a:ext cx="672002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4D3A39-A22C-4A98-A772-1A9E5C931F2B}"/>
              </a:ext>
            </a:extLst>
          </p:cNvPr>
          <p:cNvSpPr txBox="1"/>
          <p:nvPr/>
        </p:nvSpPr>
        <p:spPr>
          <a:xfrm>
            <a:off x="5790994" y="2289650"/>
            <a:ext cx="514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手动涂胶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30F71B-1276-429F-97F4-B94E533AEE09}"/>
              </a:ext>
            </a:extLst>
          </p:cNvPr>
          <p:cNvSpPr txBox="1"/>
          <p:nvPr/>
        </p:nvSpPr>
        <p:spPr>
          <a:xfrm>
            <a:off x="177132" y="4790881"/>
            <a:ext cx="1249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</a:t>
            </a:r>
            <a:endParaRPr lang="en-US" altLang="zh-CN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延长段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17E1288-FBFA-4E35-A29B-270D3892F0DA}"/>
              </a:ext>
            </a:extLst>
          </p:cNvPr>
          <p:cNvCxnSpPr>
            <a:stCxn id="8" idx="0"/>
          </p:cNvCxnSpPr>
          <p:nvPr/>
        </p:nvCxnSpPr>
        <p:spPr>
          <a:xfrm flipV="1">
            <a:off x="801662" y="3362325"/>
            <a:ext cx="693763" cy="1428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50C6831-82DD-4C9C-A4FA-FC4A4AAAA71F}"/>
              </a:ext>
            </a:extLst>
          </p:cNvPr>
          <p:cNvSpPr txBox="1"/>
          <p:nvPr/>
        </p:nvSpPr>
        <p:spPr>
          <a:xfrm>
            <a:off x="-3433" y="964273"/>
            <a:ext cx="31341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Kapton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保护</a:t>
            </a:r>
            <a:r>
              <a:rPr lang="en-US" altLang="zh-CN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型柔性板键合丝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CDE6F83-97ED-47CE-B87D-53AF054DC6F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63663" y="1333605"/>
            <a:ext cx="404892" cy="1253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6ACEC63-11F0-431A-8143-D1EF7B37CD09}"/>
              </a:ext>
            </a:extLst>
          </p:cNvPr>
          <p:cNvSpPr txBox="1"/>
          <p:nvPr/>
        </p:nvSpPr>
        <p:spPr>
          <a:xfrm>
            <a:off x="1941351" y="4383185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硅电容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8E34FCF-03FC-4B38-849B-DF08D149CE5D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286517" y="3509045"/>
            <a:ext cx="93416" cy="874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E9D19E10-4F43-4F21-AC01-EEEE93B84B67}"/>
              </a:ext>
            </a:extLst>
          </p:cNvPr>
          <p:cNvSpPr/>
          <p:nvPr/>
        </p:nvSpPr>
        <p:spPr>
          <a:xfrm>
            <a:off x="1941351" y="2124075"/>
            <a:ext cx="2316324" cy="1981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FBE8C8-2EF7-48E1-B234-F6B546E274F6}"/>
              </a:ext>
            </a:extLst>
          </p:cNvPr>
          <p:cNvSpPr txBox="1"/>
          <p:nvPr/>
        </p:nvSpPr>
        <p:spPr>
          <a:xfrm>
            <a:off x="3323078" y="1372749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前端电子学板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696D4F3-76E1-425F-BDD8-EB63FFEE151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3099513" y="1742081"/>
            <a:ext cx="1008395" cy="38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CF5B137C-84D7-4F42-8EB9-800E679534CA}"/>
              </a:ext>
            </a:extLst>
          </p:cNvPr>
          <p:cNvSpPr/>
          <p:nvPr/>
        </p:nvSpPr>
        <p:spPr>
          <a:xfrm>
            <a:off x="8067675" y="2083880"/>
            <a:ext cx="2781300" cy="1981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0710C2-E8B7-4C3F-B8F0-528A79482E15}"/>
              </a:ext>
            </a:extLst>
          </p:cNvPr>
          <p:cNvSpPr txBox="1"/>
          <p:nvPr/>
        </p:nvSpPr>
        <p:spPr>
          <a:xfrm>
            <a:off x="9380039" y="1165849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前端电子学板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6A76169-E460-4F84-BD4A-15082F144B51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 flipH="1">
            <a:off x="9458325" y="1535181"/>
            <a:ext cx="706544" cy="5486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7DE08EE-96F2-41C0-A3A2-67FDD9D2A75A}"/>
              </a:ext>
            </a:extLst>
          </p:cNvPr>
          <p:cNvSpPr txBox="1"/>
          <p:nvPr/>
        </p:nvSpPr>
        <p:spPr>
          <a:xfrm>
            <a:off x="8918319" y="4502150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硅电容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36E1F83-98F3-42A8-AD21-B344895A5990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701487" y="3509046"/>
            <a:ext cx="655414" cy="993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8A7B44D-E4F2-4ACF-A6A5-297DF2280907}"/>
              </a:ext>
            </a:extLst>
          </p:cNvPr>
          <p:cNvSpPr txBox="1"/>
          <p:nvPr/>
        </p:nvSpPr>
        <p:spPr>
          <a:xfrm>
            <a:off x="6452291" y="4502150"/>
            <a:ext cx="124906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</a:t>
            </a:r>
            <a:endParaRPr lang="en-US" altLang="zh-CN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延长段</a:t>
            </a:r>
            <a:endParaRPr lang="en-US" altLang="zh-CN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压胶工装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5E20607-C66F-4A7B-A95B-5FF435D4D25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7076821" y="2846242"/>
            <a:ext cx="720094" cy="1655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1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68310C0-F363-4617-B6CC-A8F6F37A7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03872"/>
              </p:ext>
            </p:extLst>
          </p:nvPr>
        </p:nvGraphicFramePr>
        <p:xfrm>
          <a:off x="0" y="1104900"/>
          <a:ext cx="121920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977750842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3705121748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18774905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15075028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当前方案</a:t>
                      </a:r>
                      <a:r>
                        <a:rPr lang="en-US" altLang="zh-CN" sz="1800" dirty="0"/>
                        <a:t>(Z-Flex</a:t>
                      </a:r>
                      <a:r>
                        <a:rPr lang="zh-CN" altLang="en-US" sz="1800" dirty="0"/>
                        <a:t>与硅边缘齐平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AMS-02</a:t>
                      </a:r>
                      <a:r>
                        <a:rPr lang="zh-CN" altLang="en-US" dirty="0"/>
                        <a:t>方案</a:t>
                      </a:r>
                      <a:r>
                        <a:rPr lang="en-US" altLang="zh-CN" dirty="0"/>
                        <a:t>(Z-Flex</a:t>
                      </a:r>
                      <a:r>
                        <a:rPr lang="zh-CN" altLang="en-US" dirty="0"/>
                        <a:t>延伸到</a:t>
                      </a:r>
                      <a:r>
                        <a:rPr lang="en-US" altLang="zh-CN" dirty="0"/>
                        <a:t>SFE)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AMS-02</a:t>
                      </a:r>
                      <a:r>
                        <a:rPr lang="zh-CN" altLang="en-US" dirty="0"/>
                        <a:t>应对风险的方法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9866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zh-CN" altLang="en-US" dirty="0"/>
                        <a:t>组装便利性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(1)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粘接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到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SBB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时、与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Z-Flex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没有干涉</a:t>
                      </a:r>
                      <a:endParaRPr lang="en-US" altLang="zh-CN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(2)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只需粘接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次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型柔性板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(1)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粘接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到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SBB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时、会被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型柔性板干涉；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(2)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还额外需要弯折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Z-flex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、然后粘接到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上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(1)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不存在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SBB</a:t>
                      </a:r>
                    </a:p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(2)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硅与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SFE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距离很长，无需弯折。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8901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zh-CN" altLang="en-US" dirty="0"/>
                        <a:t>点胶便利性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正面不需要点胶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还额外需要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正面手动点胶，点胶时受到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Z-Flex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的干涉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290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zh-CN" altLang="en-US" dirty="0"/>
                        <a:t>溢胶风险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只需担心溢胶到硅的焊盘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还额外担心溢胶到硅电容焊盘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仅用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Kapton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保护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型柔性板焊盘、不保护硅电容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6801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altLang="zh-CN" dirty="0"/>
                        <a:t>SFE</a:t>
                      </a:r>
                      <a:r>
                        <a:rPr lang="zh-CN" altLang="en-US" dirty="0"/>
                        <a:t>键合丝损坏风险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(1)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工装拾取和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时、远离键合丝</a:t>
                      </a:r>
                      <a:endParaRPr lang="en-US" altLang="zh-CN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(2)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点胶不会影响键合丝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Z-Flex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粘接到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时、工装可能触碰键合丝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正面手动点胶时、可能触碰键合丝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不存在键合丝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5582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zh-CN" altLang="en-US" dirty="0"/>
                        <a:t>键合可靠性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键合丝承担形变的应力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键合丝不承担应力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9907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altLang="zh-CN" dirty="0"/>
                        <a:t>Pitch Adaptor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不存在，导致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型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的硅电容间距较小、导致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COB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封装困难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存在，是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型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的硅电容间距可以与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型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SFE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一致、便于</a:t>
                      </a:r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COB</a:t>
                      </a:r>
                      <a:r>
                        <a:rPr lang="zh-CN" altLang="en-US" b="1" dirty="0">
                          <a:solidFill>
                            <a:srgbClr val="00B050"/>
                          </a:solidFill>
                        </a:rPr>
                        <a:t>封装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存在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4608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03E81FBE-62FD-4AA6-BDC2-1D58E007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</a:t>
            </a:r>
            <a:r>
              <a:rPr lang="en-US" altLang="zh-CN" dirty="0"/>
              <a:t>Z</a:t>
            </a:r>
            <a:r>
              <a:rPr lang="zh-CN" altLang="en-US" dirty="0"/>
              <a:t>型柔性板的初样设计方案对比</a:t>
            </a:r>
          </a:p>
        </p:txBody>
      </p:sp>
    </p:spTree>
    <p:extLst>
      <p:ext uri="{BB962C8B-B14F-4D97-AF65-F5344CB8AC3E}">
        <p14:creationId xmlns:p14="http://schemas.microsoft.com/office/powerpoint/2010/main" val="204115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450C056-B9E1-4F6C-B13A-1FED7D80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SCD</a:t>
            </a:r>
            <a:r>
              <a:rPr lang="zh-CN" altLang="en-US" dirty="0"/>
              <a:t>的探测器模块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DD90F-5B88-4766-8B29-B46768EA5C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9" y="1163677"/>
            <a:ext cx="7275123" cy="385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EA59B7-80EF-41DC-A82A-009491D802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12000" y="1038723"/>
            <a:ext cx="468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45B9AE-9DB8-4799-A65D-1343695AE63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00" y="3911560"/>
            <a:ext cx="468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1D04A4-3710-48D5-A215-EFEED013258D}"/>
              </a:ext>
            </a:extLst>
          </p:cNvPr>
          <p:cNvSpPr txBox="1"/>
          <p:nvPr/>
        </p:nvSpPr>
        <p:spPr>
          <a:xfrm>
            <a:off x="7512000" y="3550476"/>
            <a:ext cx="46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  <a:r>
              <a:rPr lang="zh-CN" altLang="en-US" dirty="0"/>
              <a:t>个顶面</a:t>
            </a:r>
            <a:r>
              <a:rPr lang="en-US" altLang="zh-CN" dirty="0"/>
              <a:t>Super-Ladder</a:t>
            </a:r>
            <a:r>
              <a:rPr lang="zh-CN" altLang="en-US" dirty="0"/>
              <a:t>爆炸图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D9FC64-4977-4D16-81D4-613FFB2FE5B3}"/>
              </a:ext>
            </a:extLst>
          </p:cNvPr>
          <p:cNvSpPr txBox="1"/>
          <p:nvPr/>
        </p:nvSpPr>
        <p:spPr>
          <a:xfrm>
            <a:off x="7512000" y="6360122"/>
            <a:ext cx="46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  <a:r>
              <a:rPr lang="zh-CN" altLang="en-US" dirty="0"/>
              <a:t>个侧面</a:t>
            </a:r>
            <a:r>
              <a:rPr lang="en-US" altLang="zh-CN" dirty="0"/>
              <a:t>Super-Ladder</a:t>
            </a:r>
            <a:r>
              <a:rPr lang="zh-CN" altLang="en-US" dirty="0"/>
              <a:t>爆炸图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7D42F5-777B-4969-B7D1-581CF1A5456D}"/>
              </a:ext>
            </a:extLst>
          </p:cNvPr>
          <p:cNvSpPr txBox="1"/>
          <p:nvPr/>
        </p:nvSpPr>
        <p:spPr>
          <a:xfrm>
            <a:off x="53926" y="4966138"/>
            <a:ext cx="724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(</a:t>
            </a:r>
            <a:r>
              <a:rPr lang="zh-CN" altLang="en-US" sz="2400" dirty="0"/>
              <a:t>左</a:t>
            </a:r>
            <a:r>
              <a:rPr lang="en-US" altLang="zh-CN" sz="2400" dirty="0"/>
              <a:t>)</a:t>
            </a:r>
            <a:r>
              <a:rPr lang="zh-CN" altLang="en-US" sz="2400" dirty="0"/>
              <a:t>顶面和</a:t>
            </a:r>
            <a:r>
              <a:rPr lang="en-US" altLang="zh-CN" sz="2400" dirty="0"/>
              <a:t>(</a:t>
            </a:r>
            <a:r>
              <a:rPr lang="zh-CN" altLang="en-US" sz="2400" dirty="0"/>
              <a:t>右</a:t>
            </a:r>
            <a:r>
              <a:rPr lang="en-US" altLang="zh-CN" sz="2400" dirty="0"/>
              <a:t>)</a:t>
            </a:r>
            <a:r>
              <a:rPr lang="zh-CN" altLang="en-US" sz="2400" dirty="0"/>
              <a:t>侧面探测器机箱的顶视图</a:t>
            </a:r>
            <a:endParaRPr lang="en-US" altLang="zh-CN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C56158-D7E3-4BD0-9947-D9A25F5A924B}"/>
              </a:ext>
            </a:extLst>
          </p:cNvPr>
          <p:cNvSpPr/>
          <p:nvPr/>
        </p:nvSpPr>
        <p:spPr>
          <a:xfrm>
            <a:off x="3380969" y="1305362"/>
            <a:ext cx="247447" cy="1778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09147F-746F-4633-8C3B-06196DB8EAA1}"/>
              </a:ext>
            </a:extLst>
          </p:cNvPr>
          <p:cNvSpPr/>
          <p:nvPr/>
        </p:nvSpPr>
        <p:spPr>
          <a:xfrm>
            <a:off x="6643789" y="2132170"/>
            <a:ext cx="247446" cy="1778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EA62336-5CAD-4531-A7F9-DBB6266C90BD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3628416" y="2194515"/>
            <a:ext cx="3883584" cy="104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453DC61-5BA9-41F1-B995-FC095A57342A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891235" y="3021323"/>
            <a:ext cx="620765" cy="2150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AA06798A-DC9E-421C-A13C-738099DD12E5}"/>
              </a:ext>
            </a:extLst>
          </p:cNvPr>
          <p:cNvSpPr/>
          <p:nvPr/>
        </p:nvSpPr>
        <p:spPr>
          <a:xfrm>
            <a:off x="9309370" y="1134492"/>
            <a:ext cx="739302" cy="288000"/>
          </a:xfrm>
          <a:prstGeom prst="rect">
            <a:avLst/>
          </a:prstGeom>
          <a:noFill/>
          <a:ln w="38100">
            <a:solidFill>
              <a:srgbClr val="F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27F8F3-C851-4F0A-BEBE-FBAF3D170B7A}"/>
              </a:ext>
            </a:extLst>
          </p:cNvPr>
          <p:cNvSpPr/>
          <p:nvPr/>
        </p:nvSpPr>
        <p:spPr>
          <a:xfrm>
            <a:off x="9309370" y="4039236"/>
            <a:ext cx="739302" cy="288000"/>
          </a:xfrm>
          <a:prstGeom prst="rect">
            <a:avLst/>
          </a:prstGeom>
          <a:noFill/>
          <a:ln w="38100">
            <a:solidFill>
              <a:srgbClr val="F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E8B6-6AE1-42E3-95B7-EC70E151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66" y="0"/>
            <a:ext cx="10481134" cy="720000"/>
          </a:xfrm>
        </p:spPr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种类</a:t>
            </a:r>
            <a:r>
              <a:rPr lang="en-US" altLang="zh-CN" dirty="0"/>
              <a:t>(1)</a:t>
            </a:r>
            <a:r>
              <a:rPr lang="zh-CN" altLang="en-US" dirty="0"/>
              <a:t>：普通型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F24F4-1844-493B-BA7C-944986D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6759A-7E0D-419C-8291-9B3CE77F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5676007-99B2-47AB-8F8A-2C95EB05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494649"/>
            <a:ext cx="11277600" cy="1174008"/>
          </a:xfrm>
        </p:spPr>
        <p:txBody>
          <a:bodyPr>
            <a:normAutofit/>
          </a:bodyPr>
          <a:lstStyle/>
          <a:p>
            <a:r>
              <a:rPr lang="zh-CN" altLang="en-US" dirty="0"/>
              <a:t>普通型</a:t>
            </a:r>
            <a:r>
              <a:rPr lang="en-US" altLang="zh-CN" dirty="0"/>
              <a:t>Ladder</a:t>
            </a:r>
            <a:r>
              <a:rPr lang="zh-CN" altLang="en-US" dirty="0"/>
              <a:t>指微条方向指向读出电子学。</a:t>
            </a:r>
            <a:endParaRPr lang="en-US" altLang="zh-CN" dirty="0"/>
          </a:p>
          <a:p>
            <a:r>
              <a:rPr lang="zh-CN" altLang="en-US" dirty="0"/>
              <a:t>普通型</a:t>
            </a:r>
            <a:r>
              <a:rPr lang="en-US" altLang="zh-CN" dirty="0"/>
              <a:t>Ladder</a:t>
            </a:r>
            <a:r>
              <a:rPr lang="zh-CN" altLang="en-US" dirty="0"/>
              <a:t>结构简单，已经研制成功。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106DEEB-57CD-44F5-83CD-B46A506324BA}"/>
              </a:ext>
            </a:extLst>
          </p:cNvPr>
          <p:cNvSpPr/>
          <p:nvPr/>
        </p:nvSpPr>
        <p:spPr>
          <a:xfrm>
            <a:off x="61200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E4857F0-4B97-4BCE-8FE4-487634A55004}"/>
              </a:ext>
            </a:extLst>
          </p:cNvPr>
          <p:cNvSpPr/>
          <p:nvPr/>
        </p:nvSpPr>
        <p:spPr>
          <a:xfrm>
            <a:off x="27225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07D811F-B943-4139-9F68-79F665F814B0}"/>
              </a:ext>
            </a:extLst>
          </p:cNvPr>
          <p:cNvSpPr txBox="1"/>
          <p:nvPr/>
        </p:nvSpPr>
        <p:spPr>
          <a:xfrm>
            <a:off x="5611930" y="4672104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硅微条探测器</a:t>
            </a:r>
            <a:r>
              <a:rPr lang="en-US" altLang="zh-CN" dirty="0"/>
              <a:t>1#</a:t>
            </a:r>
          </a:p>
          <a:p>
            <a:pPr algn="ctr"/>
            <a:r>
              <a:rPr lang="zh-CN" altLang="en-US" dirty="0"/>
              <a:t>左右都均匀分布着大量焊盘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EBDC116-E597-4252-BCDB-BB7DBA3641CE}"/>
              </a:ext>
            </a:extLst>
          </p:cNvPr>
          <p:cNvSpPr txBox="1"/>
          <p:nvPr/>
        </p:nvSpPr>
        <p:spPr>
          <a:xfrm>
            <a:off x="942200" y="4672104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硅微条探测器</a:t>
            </a:r>
            <a:r>
              <a:rPr lang="en-US" altLang="zh-CN" dirty="0"/>
              <a:t>2#</a:t>
            </a:r>
          </a:p>
          <a:p>
            <a:pPr algn="ctr"/>
            <a:r>
              <a:rPr lang="zh-CN" altLang="en-US" dirty="0"/>
              <a:t>左右都均匀分布着大量焊盘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CDBCD44-AD54-458F-9107-1B0E3C94DB57}"/>
              </a:ext>
            </a:extLst>
          </p:cNvPr>
          <p:cNvSpPr txBox="1"/>
          <p:nvPr/>
        </p:nvSpPr>
        <p:spPr>
          <a:xfrm>
            <a:off x="9991128" y="4672104"/>
            <a:ext cx="187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读出电子学</a:t>
            </a:r>
            <a:endParaRPr lang="en-US" altLang="zh-CN" dirty="0"/>
          </a:p>
          <a:p>
            <a:pPr algn="ctr"/>
            <a:r>
              <a:rPr lang="zh-CN" altLang="en-US" dirty="0"/>
              <a:t>均匀分布着大量焊盘</a:t>
            </a: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650B5F05-AE20-460B-9B50-14F42319B704}"/>
              </a:ext>
            </a:extLst>
          </p:cNvPr>
          <p:cNvGrpSpPr/>
          <p:nvPr/>
        </p:nvGrpSpPr>
        <p:grpSpPr>
          <a:xfrm>
            <a:off x="942200" y="933085"/>
            <a:ext cx="3600000" cy="3600000"/>
            <a:chOff x="942200" y="933085"/>
            <a:chExt cx="3600000" cy="360000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16BB214-52C8-4216-96D1-23D7814C41AA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171E141-65D6-47C7-8246-9EA2E38CC5CD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F13655E-DB50-4CAC-9485-F99B67683238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1076F5D-8906-42AB-A7B7-4DA184556A3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C626A0D6-5C1C-4E7C-B026-E5178E837619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DF58B6D-BA29-4407-920F-44124896289D}"/>
                    </a:ext>
                  </a:extLst>
                </p:cNvPr>
                <p:cNvCxnSpPr>
                  <a:stCxn id="17" idx="3"/>
                  <a:endCxn id="1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19A6E09-E1B1-4AF0-84DC-D960D4A2CA83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93CF3E8-F504-4D17-B24F-88D18A97955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77B11656-F2C9-40E1-BDC5-237C86E968E0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9B2803A-5398-40EE-A18D-E76874D62D76}"/>
                    </a:ext>
                  </a:extLst>
                </p:cNvPr>
                <p:cNvCxnSpPr>
                  <a:stCxn id="29" idx="3"/>
                  <a:endCxn id="30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C2035F23-A822-4CB1-A8C6-87E1C6D0AAD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45CDB3C2-5F2B-42A1-A6C6-DB27E31CFC8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8763111-9380-41D5-97ED-39CC562179EA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BF97F52-BBF3-4B3F-A632-13870A232F8D}"/>
                    </a:ext>
                  </a:extLst>
                </p:cNvPr>
                <p:cNvCxnSpPr>
                  <a:stCxn id="33" idx="3"/>
                  <a:endCxn id="3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60CE553-959C-4D33-8A75-EB4CBE159833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FFE2D9A-7763-4688-8974-225A43230934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9E428D75-1F10-4B3E-AE00-2AC583562331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471F534-4F12-4D15-9F1A-79647242187E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63642FC-8F9D-4513-939B-943DDE7C6194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8F0DB53-A92C-46AA-BFD6-12648FE9872B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907604B5-6132-405C-9B6B-FA7544BB6C5E}"/>
                </a:ext>
              </a:extLst>
            </p:cNvPr>
            <p:cNvSpPr txBox="1"/>
            <p:nvPr/>
          </p:nvSpPr>
          <p:spPr>
            <a:xfrm>
              <a:off x="1243556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D1D4444-03FC-487C-A00A-D44E4FFBFD2D}"/>
                </a:ext>
              </a:extLst>
            </p:cNvPr>
            <p:cNvSpPr txBox="1"/>
            <p:nvPr/>
          </p:nvSpPr>
          <p:spPr>
            <a:xfrm>
              <a:off x="3541688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13CD593-861E-4FA5-8FA3-C93FE26E1448}"/>
                </a:ext>
              </a:extLst>
            </p:cNvPr>
            <p:cNvSpPr txBox="1"/>
            <p:nvPr/>
          </p:nvSpPr>
          <p:spPr>
            <a:xfrm>
              <a:off x="1243556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D00AA5A-82AF-45F8-9997-53350F86EE5C}"/>
                </a:ext>
              </a:extLst>
            </p:cNvPr>
            <p:cNvSpPr txBox="1"/>
            <p:nvPr/>
          </p:nvSpPr>
          <p:spPr>
            <a:xfrm>
              <a:off x="3302327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DD39834-4C80-4224-9B66-C8039C18325F}"/>
                </a:ext>
              </a:extLst>
            </p:cNvPr>
            <p:cNvSpPr txBox="1"/>
            <p:nvPr/>
          </p:nvSpPr>
          <p:spPr>
            <a:xfrm>
              <a:off x="1243556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11CD98E-8859-49B5-8C37-B8674D205BDE}"/>
                </a:ext>
              </a:extLst>
            </p:cNvPr>
            <p:cNvSpPr txBox="1"/>
            <p:nvPr/>
          </p:nvSpPr>
          <p:spPr>
            <a:xfrm>
              <a:off x="3288233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20F941D-751A-4A76-B56D-F69653DBE6E0}"/>
              </a:ext>
            </a:extLst>
          </p:cNvPr>
          <p:cNvGrpSpPr/>
          <p:nvPr/>
        </p:nvGrpSpPr>
        <p:grpSpPr>
          <a:xfrm>
            <a:off x="10066980" y="933085"/>
            <a:ext cx="1689100" cy="3600000"/>
            <a:chOff x="8763000" y="933085"/>
            <a:chExt cx="1689100" cy="3600000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0758DDF8-70E8-4B9D-A842-71560226774A}"/>
                </a:ext>
              </a:extLst>
            </p:cNvPr>
            <p:cNvGrpSpPr/>
            <p:nvPr/>
          </p:nvGrpSpPr>
          <p:grpSpPr>
            <a:xfrm>
              <a:off x="8763000" y="933085"/>
              <a:ext cx="1689100" cy="3600000"/>
              <a:chOff x="8763000" y="933085"/>
              <a:chExt cx="1689100" cy="3600000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0BEEF4E-9583-4EF5-8B29-FB57017CA934}"/>
                  </a:ext>
                </a:extLst>
              </p:cNvPr>
              <p:cNvSpPr/>
              <p:nvPr/>
            </p:nvSpPr>
            <p:spPr>
              <a:xfrm>
                <a:off x="8763000" y="933085"/>
                <a:ext cx="1689100" cy="360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C233E5F-C459-402E-ACBD-D0BC0BDC1C41}"/>
                  </a:ext>
                </a:extLst>
              </p:cNvPr>
              <p:cNvSpPr/>
              <p:nvPr/>
            </p:nvSpPr>
            <p:spPr>
              <a:xfrm>
                <a:off x="9129947" y="259031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AA577C5-0276-4C91-86EF-0BDB7F83581F}"/>
                  </a:ext>
                </a:extLst>
              </p:cNvPr>
              <p:cNvSpPr/>
              <p:nvPr/>
            </p:nvSpPr>
            <p:spPr>
              <a:xfrm>
                <a:off x="9129947" y="1010843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3CCEBAB-7AE3-4C2F-86AF-B0B59E87DBD1}"/>
                  </a:ext>
                </a:extLst>
              </p:cNvPr>
              <p:cNvSpPr/>
              <p:nvPr/>
            </p:nvSpPr>
            <p:spPr>
              <a:xfrm>
                <a:off x="9129947" y="416978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A0074475-4725-48E8-894C-48605CBF6536}"/>
                  </a:ext>
                </a:extLst>
              </p:cNvPr>
              <p:cNvSpPr/>
              <p:nvPr/>
            </p:nvSpPr>
            <p:spPr>
              <a:xfrm>
                <a:off x="9209547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EB080CDB-9FDB-4EA8-95D0-EA20F402CFF9}"/>
                  </a:ext>
                </a:extLst>
              </p:cNvPr>
              <p:cNvSpPr/>
              <p:nvPr/>
            </p:nvSpPr>
            <p:spPr>
              <a:xfrm>
                <a:off x="9209547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94A1D3F-7CBF-447E-90B0-AA85F42ECF79}"/>
                  </a:ext>
                </a:extLst>
              </p:cNvPr>
              <p:cNvSpPr/>
              <p:nvPr/>
            </p:nvSpPr>
            <p:spPr>
              <a:xfrm>
                <a:off x="9209547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67E747A-B826-44D7-BD11-73A8BBD46362}"/>
                  </a:ext>
                </a:extLst>
              </p:cNvPr>
              <p:cNvSpPr/>
              <p:nvPr/>
            </p:nvSpPr>
            <p:spPr>
              <a:xfrm>
                <a:off x="9209547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8D259A1F-9939-4AB9-8635-71B9A681C487}"/>
                  </a:ext>
                </a:extLst>
              </p:cNvPr>
              <p:cNvSpPr/>
              <p:nvPr/>
            </p:nvSpPr>
            <p:spPr>
              <a:xfrm>
                <a:off x="9209547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EFBCC91-EC0E-4ABF-96FA-189955CDF48A}"/>
                  </a:ext>
                </a:extLst>
              </p:cNvPr>
              <p:cNvSpPr/>
              <p:nvPr/>
            </p:nvSpPr>
            <p:spPr>
              <a:xfrm>
                <a:off x="9209547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E46F8CCF-25D3-40E0-9E0D-AE02267FC4F6}"/>
                </a:ext>
              </a:extLst>
            </p:cNvPr>
            <p:cNvSpPr txBox="1"/>
            <p:nvPr/>
          </p:nvSpPr>
          <p:spPr>
            <a:xfrm>
              <a:off x="9489947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D46603CC-C9E8-4CC2-9295-2E66EBAE6C58}"/>
                </a:ext>
              </a:extLst>
            </p:cNvPr>
            <p:cNvSpPr txBox="1"/>
            <p:nvPr/>
          </p:nvSpPr>
          <p:spPr>
            <a:xfrm>
              <a:off x="9496566" y="412911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9979F07E-E978-4859-847A-52424AB340A8}"/>
                </a:ext>
              </a:extLst>
            </p:cNvPr>
            <p:cNvSpPr txBox="1"/>
            <p:nvPr/>
          </p:nvSpPr>
          <p:spPr>
            <a:xfrm>
              <a:off x="9488006" y="253956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1725B9E-E27B-49D6-B5E6-5B94CC519A13}"/>
              </a:ext>
            </a:extLst>
          </p:cNvPr>
          <p:cNvGrpSpPr/>
          <p:nvPr/>
        </p:nvGrpSpPr>
        <p:grpSpPr>
          <a:xfrm>
            <a:off x="5611930" y="933085"/>
            <a:ext cx="3600000" cy="3600000"/>
            <a:chOff x="942200" y="933085"/>
            <a:chExt cx="3600000" cy="360000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07139BD0-C99D-47ED-B9F0-0FEEEE3A177B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B791FF6-FB33-4705-AB07-787904B9B35A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CE3E25C1-52E7-4CAD-A05F-04BA23826A57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D1A39593-C8A3-4FBE-A1BC-A6262AA48F4D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008AE691-AF2A-4A8D-9BE9-FF5096933B54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8530CBC3-5FCA-4C83-B4C8-E9BBA01D0699}"/>
                    </a:ext>
                  </a:extLst>
                </p:cNvPr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D82C8BBF-5531-4AA2-B135-1DD9F527C3CE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01EE5A1-8488-4336-80AD-84B76374EC38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C5793B95-64F1-4E85-857B-3BD160B4307B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86CE28FE-215B-439B-A98F-55843E3DC726}"/>
                    </a:ext>
                  </a:extLst>
                </p:cNvPr>
                <p:cNvCxnSpPr>
                  <a:stCxn id="150" idx="3"/>
                  <a:endCxn id="151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0DAA69DF-EEB6-4F0E-8383-B73490F776C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F99C1A2D-7A08-476D-9919-C8243BFE279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9CE625CD-2C5A-42F3-B1EE-4D9A9ECC8962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205BC72A-047F-4F84-AF5A-2D892D27792E}"/>
                    </a:ext>
                  </a:extLst>
                </p:cNvPr>
                <p:cNvCxnSpPr>
                  <a:stCxn id="147" idx="3"/>
                  <a:endCxn id="14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57F6D9E-A412-47B1-93E2-01AC5A0E1721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543B4E4D-B605-4CEA-884F-2EDC32931819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FAEC1CA5-A35A-4F68-AA2B-EC54ADCBD70C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91DA1521-3404-497D-9A4D-DCBE309B6837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1305B667-197C-4DA1-B3BF-881F7716FF91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AB46C4C7-46D8-4D95-8EF6-81CC3CAF8ED9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A261FE1-BB90-4560-8E0C-71137F7FA715}"/>
                </a:ext>
              </a:extLst>
            </p:cNvPr>
            <p:cNvSpPr txBox="1"/>
            <p:nvPr/>
          </p:nvSpPr>
          <p:spPr>
            <a:xfrm>
              <a:off x="1243556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47F3A8AF-2A95-474F-AED6-6C170892D51D}"/>
                </a:ext>
              </a:extLst>
            </p:cNvPr>
            <p:cNvSpPr txBox="1"/>
            <p:nvPr/>
          </p:nvSpPr>
          <p:spPr>
            <a:xfrm>
              <a:off x="3541688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1B0989E-93E7-47C6-BAA9-F06721F77255}"/>
                </a:ext>
              </a:extLst>
            </p:cNvPr>
            <p:cNvSpPr txBox="1"/>
            <p:nvPr/>
          </p:nvSpPr>
          <p:spPr>
            <a:xfrm>
              <a:off x="1243556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0F05DEF4-AB37-435A-B0E3-7C8E6D14E767}"/>
                </a:ext>
              </a:extLst>
            </p:cNvPr>
            <p:cNvSpPr txBox="1"/>
            <p:nvPr/>
          </p:nvSpPr>
          <p:spPr>
            <a:xfrm>
              <a:off x="3302327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017912F-253E-491F-929E-CD439C2674E4}"/>
                </a:ext>
              </a:extLst>
            </p:cNvPr>
            <p:cNvSpPr txBox="1"/>
            <p:nvPr/>
          </p:nvSpPr>
          <p:spPr>
            <a:xfrm>
              <a:off x="1243556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ADC9F4E-9AF6-4BA5-B5C2-EA3C1BBEBD68}"/>
                </a:ext>
              </a:extLst>
            </p:cNvPr>
            <p:cNvSpPr txBox="1"/>
            <p:nvPr/>
          </p:nvSpPr>
          <p:spPr>
            <a:xfrm>
              <a:off x="3288233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7B6CE8AB-C5FE-4F9D-A9E7-5D2B94E9AA30}"/>
              </a:ext>
            </a:extLst>
          </p:cNvPr>
          <p:cNvGrpSpPr/>
          <p:nvPr/>
        </p:nvGrpSpPr>
        <p:grpSpPr>
          <a:xfrm>
            <a:off x="4300669" y="562816"/>
            <a:ext cx="1519600" cy="4354212"/>
            <a:chOff x="4300669" y="562816"/>
            <a:chExt cx="1519600" cy="4354212"/>
          </a:xfrm>
        </p:grpSpPr>
        <p:sp>
          <p:nvSpPr>
            <p:cNvPr id="164" name="弧形 163">
              <a:extLst>
                <a:ext uri="{FF2B5EF4-FFF2-40B4-BE49-F238E27FC236}">
                  <a16:creationId xmlns:a16="http://schemas.microsoft.com/office/drawing/2014/main" id="{B2D24DDD-F02E-4754-88DB-E1DDCEC56F5D}"/>
                </a:ext>
              </a:extLst>
            </p:cNvPr>
            <p:cNvSpPr/>
            <p:nvPr/>
          </p:nvSpPr>
          <p:spPr>
            <a:xfrm>
              <a:off x="4300669" y="562816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EC20EC69-AAD7-40F3-B80E-E670C8B5F4BD}"/>
                </a:ext>
              </a:extLst>
            </p:cNvPr>
            <p:cNvSpPr txBox="1"/>
            <p:nvPr/>
          </p:nvSpPr>
          <p:spPr>
            <a:xfrm>
              <a:off x="4485765" y="38521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键合丝</a:t>
              </a:r>
            </a:p>
          </p:txBody>
        </p:sp>
        <p:sp>
          <p:nvSpPr>
            <p:cNvPr id="166" name="弧形 165">
              <a:extLst>
                <a:ext uri="{FF2B5EF4-FFF2-40B4-BE49-F238E27FC236}">
                  <a16:creationId xmlns:a16="http://schemas.microsoft.com/office/drawing/2014/main" id="{4D55283B-3AAE-42FB-8B18-F06A5183AFFB}"/>
                </a:ext>
              </a:extLst>
            </p:cNvPr>
            <p:cNvSpPr/>
            <p:nvPr/>
          </p:nvSpPr>
          <p:spPr>
            <a:xfrm>
              <a:off x="4300669" y="2149745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弧形 166">
              <a:extLst>
                <a:ext uri="{FF2B5EF4-FFF2-40B4-BE49-F238E27FC236}">
                  <a16:creationId xmlns:a16="http://schemas.microsoft.com/office/drawing/2014/main" id="{1C7532BB-6447-4BE4-92B4-488A6E0D3C2D}"/>
                </a:ext>
              </a:extLst>
            </p:cNvPr>
            <p:cNvSpPr/>
            <p:nvPr/>
          </p:nvSpPr>
          <p:spPr>
            <a:xfrm>
              <a:off x="4300669" y="3710541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13A1EB68-7C61-4093-8F21-60AB696778D2}"/>
                </a:ext>
              </a:extLst>
            </p:cNvPr>
            <p:cNvGrpSpPr/>
            <p:nvPr/>
          </p:nvGrpSpPr>
          <p:grpSpPr>
            <a:xfrm>
              <a:off x="4939932" y="935978"/>
              <a:ext cx="200800" cy="946936"/>
              <a:chOff x="4939932" y="935978"/>
              <a:chExt cx="200800" cy="946936"/>
            </a:xfrm>
          </p:grpSpPr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87517C39-764A-49F2-B348-BE7E9AC2A6C0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624D3E31-C760-46D3-98F6-BC2F824ED596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7B57F8A0-0A39-4E36-ACF5-FEFAAF7C70DF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3E1E6EBA-AFAC-47A7-80D9-E653508B49E6}"/>
                </a:ext>
              </a:extLst>
            </p:cNvPr>
            <p:cNvGrpSpPr/>
            <p:nvPr/>
          </p:nvGrpSpPr>
          <p:grpSpPr>
            <a:xfrm>
              <a:off x="4939932" y="2476715"/>
              <a:ext cx="200800" cy="946936"/>
              <a:chOff x="4939932" y="935978"/>
              <a:chExt cx="200800" cy="946936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0A597B2-83EA-46B1-86B5-7273D9DE9427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F0A56A4D-92A4-4E19-9DB7-0EE22FF71304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250720B3-8725-43CD-B179-85EA857A225F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276D45DA-C101-457E-BCA5-17C32AE87D91}"/>
              </a:ext>
            </a:extLst>
          </p:cNvPr>
          <p:cNvGrpSpPr/>
          <p:nvPr/>
        </p:nvGrpSpPr>
        <p:grpSpPr>
          <a:xfrm>
            <a:off x="9024472" y="562816"/>
            <a:ext cx="1519600" cy="4354212"/>
            <a:chOff x="9024472" y="562816"/>
            <a:chExt cx="1519600" cy="4354212"/>
          </a:xfrm>
        </p:grpSpPr>
        <p:sp>
          <p:nvSpPr>
            <p:cNvPr id="168" name="弧形 167">
              <a:extLst>
                <a:ext uri="{FF2B5EF4-FFF2-40B4-BE49-F238E27FC236}">
                  <a16:creationId xmlns:a16="http://schemas.microsoft.com/office/drawing/2014/main" id="{BDE02D29-4243-4B30-A107-644ADC4EFED0}"/>
                </a:ext>
              </a:extLst>
            </p:cNvPr>
            <p:cNvSpPr/>
            <p:nvPr/>
          </p:nvSpPr>
          <p:spPr>
            <a:xfrm>
              <a:off x="9024472" y="562816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弧形 168">
              <a:extLst>
                <a:ext uri="{FF2B5EF4-FFF2-40B4-BE49-F238E27FC236}">
                  <a16:creationId xmlns:a16="http://schemas.microsoft.com/office/drawing/2014/main" id="{5B9BB482-9C07-425D-B8ED-A730A20C64BC}"/>
                </a:ext>
              </a:extLst>
            </p:cNvPr>
            <p:cNvSpPr/>
            <p:nvPr/>
          </p:nvSpPr>
          <p:spPr>
            <a:xfrm>
              <a:off x="9024472" y="2149745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弧形 169">
              <a:extLst>
                <a:ext uri="{FF2B5EF4-FFF2-40B4-BE49-F238E27FC236}">
                  <a16:creationId xmlns:a16="http://schemas.microsoft.com/office/drawing/2014/main" id="{F6270218-405D-45F4-86C4-9BB3838592D7}"/>
                </a:ext>
              </a:extLst>
            </p:cNvPr>
            <p:cNvSpPr/>
            <p:nvPr/>
          </p:nvSpPr>
          <p:spPr>
            <a:xfrm>
              <a:off x="9024472" y="3710541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409A424A-9649-408C-B7F0-BA34E24C2200}"/>
                </a:ext>
              </a:extLst>
            </p:cNvPr>
            <p:cNvGrpSpPr/>
            <p:nvPr/>
          </p:nvGrpSpPr>
          <p:grpSpPr>
            <a:xfrm>
              <a:off x="9613976" y="935978"/>
              <a:ext cx="200800" cy="946936"/>
              <a:chOff x="4939932" y="935978"/>
              <a:chExt cx="200800" cy="946936"/>
            </a:xfrm>
          </p:grpSpPr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7FE47F0C-2DAB-43E9-835D-F5B6BE8E0328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25F91799-56BC-4D49-A035-E80E6A48FB70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341AB279-E517-486D-8A30-3B8B4C2002AC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E5492370-AB56-49F7-B989-4DC8182B9430}"/>
                </a:ext>
              </a:extLst>
            </p:cNvPr>
            <p:cNvGrpSpPr/>
            <p:nvPr/>
          </p:nvGrpSpPr>
          <p:grpSpPr>
            <a:xfrm>
              <a:off x="9613976" y="2476715"/>
              <a:ext cx="200800" cy="946936"/>
              <a:chOff x="4939932" y="935978"/>
              <a:chExt cx="200800" cy="946936"/>
            </a:xfrm>
          </p:grpSpPr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3E2D5FE8-B90E-418A-B406-1DAFD2B05BC5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70577966-67C7-4789-9A91-22121F198FFF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8F8297D6-1269-4FC1-922B-5E55E7268721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62D3BE06-C845-4DD6-A3A1-EBBFC69B68B1}"/>
                </a:ext>
              </a:extLst>
            </p:cNvPr>
            <p:cNvSpPr txBox="1"/>
            <p:nvPr/>
          </p:nvSpPr>
          <p:spPr>
            <a:xfrm>
              <a:off x="9160378" y="38521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键合丝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1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E8B6-6AE1-42E3-95B7-EC70E151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66" y="0"/>
            <a:ext cx="10481134" cy="720000"/>
          </a:xfrm>
        </p:spPr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种类</a:t>
            </a:r>
            <a:r>
              <a:rPr lang="en-US" altLang="zh-CN" dirty="0"/>
              <a:t>(2)</a:t>
            </a:r>
            <a:r>
              <a:rPr lang="zh-CN" altLang="en-US" dirty="0"/>
              <a:t>：</a:t>
            </a:r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F24F4-1844-493B-BA7C-944986D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6759A-7E0D-419C-8291-9B3CE77F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5676007-99B2-47AB-8F8A-2C95EB05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494649"/>
            <a:ext cx="11277600" cy="1174008"/>
          </a:xfrm>
        </p:spPr>
        <p:txBody>
          <a:bodyPr>
            <a:norm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r>
              <a:rPr lang="zh-CN" altLang="en-US" dirty="0"/>
              <a:t>指微条方向垂直于读出电子学。</a:t>
            </a:r>
            <a:endParaRPr lang="en-US" altLang="zh-CN" dirty="0"/>
          </a:p>
          <a:p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r>
              <a:rPr lang="zh-CN" altLang="en-US" dirty="0"/>
              <a:t>的研制</a:t>
            </a:r>
            <a:r>
              <a:rPr lang="zh-CN" altLang="en-US" b="1" dirty="0">
                <a:solidFill>
                  <a:srgbClr val="FF0000"/>
                </a:solidFill>
              </a:rPr>
              <a:t>极具挑战性</a:t>
            </a:r>
            <a:r>
              <a:rPr lang="zh-CN" altLang="en-US" dirty="0"/>
              <a:t>！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106DEEB-57CD-44F5-83CD-B46A506324BA}"/>
              </a:ext>
            </a:extLst>
          </p:cNvPr>
          <p:cNvSpPr/>
          <p:nvPr/>
        </p:nvSpPr>
        <p:spPr>
          <a:xfrm>
            <a:off x="61200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E4857F0-4B97-4BCE-8FE4-487634A55004}"/>
              </a:ext>
            </a:extLst>
          </p:cNvPr>
          <p:cNvSpPr/>
          <p:nvPr/>
        </p:nvSpPr>
        <p:spPr>
          <a:xfrm>
            <a:off x="27225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650B5F05-AE20-460B-9B50-14F42319B704}"/>
              </a:ext>
            </a:extLst>
          </p:cNvPr>
          <p:cNvGrpSpPr/>
          <p:nvPr/>
        </p:nvGrpSpPr>
        <p:grpSpPr>
          <a:xfrm>
            <a:off x="199247" y="1357623"/>
            <a:ext cx="5084346" cy="3600000"/>
            <a:chOff x="199247" y="933085"/>
            <a:chExt cx="5084346" cy="360000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16BB214-52C8-4216-96D1-23D7814C41AA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171E141-65D6-47C7-8246-9EA2E38CC5CD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F13655E-DB50-4CAC-9485-F99B67683238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1076F5D-8906-42AB-A7B7-4DA184556A3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C626A0D6-5C1C-4E7C-B026-E5178E837619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DF58B6D-BA29-4407-920F-44124896289D}"/>
                    </a:ext>
                  </a:extLst>
                </p:cNvPr>
                <p:cNvCxnSpPr>
                  <a:stCxn id="17" idx="3"/>
                  <a:endCxn id="1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19A6E09-E1B1-4AF0-84DC-D960D4A2CA83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93CF3E8-F504-4D17-B24F-88D18A97955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77B11656-F2C9-40E1-BDC5-237C86E968E0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9B2803A-5398-40EE-A18D-E76874D62D76}"/>
                    </a:ext>
                  </a:extLst>
                </p:cNvPr>
                <p:cNvCxnSpPr>
                  <a:stCxn id="29" idx="3"/>
                  <a:endCxn id="30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C2035F23-A822-4CB1-A8C6-87E1C6D0AAD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45CDB3C2-5F2B-42A1-A6C6-DB27E31CFC8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8763111-9380-41D5-97ED-39CC562179EA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BF97F52-BBF3-4B3F-A632-13870A232F8D}"/>
                    </a:ext>
                  </a:extLst>
                </p:cNvPr>
                <p:cNvCxnSpPr>
                  <a:stCxn id="33" idx="3"/>
                  <a:endCxn id="3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60CE553-959C-4D33-8A75-EB4CBE159833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FFE2D9A-7763-4688-8974-225A43230934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9E428D75-1F10-4B3E-AE00-2AC583562331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471F534-4F12-4D15-9F1A-79647242187E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63642FC-8F9D-4513-939B-943DDE7C6194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8F0DB53-A92C-46AA-BFD6-12648FE9872B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907604B5-6132-405C-9B6B-FA7544BB6C5E}"/>
                </a:ext>
              </a:extLst>
            </p:cNvPr>
            <p:cNvSpPr txBox="1"/>
            <p:nvPr/>
          </p:nvSpPr>
          <p:spPr>
            <a:xfrm>
              <a:off x="416594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D1D4444-03FC-487C-A00A-D44E4FFBFD2D}"/>
                </a:ext>
              </a:extLst>
            </p:cNvPr>
            <p:cNvSpPr txBox="1"/>
            <p:nvPr/>
          </p:nvSpPr>
          <p:spPr>
            <a:xfrm>
              <a:off x="4419254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13CD593-861E-4FA5-8FA3-C93FE26E1448}"/>
                </a:ext>
              </a:extLst>
            </p:cNvPr>
            <p:cNvSpPr txBox="1"/>
            <p:nvPr/>
          </p:nvSpPr>
          <p:spPr>
            <a:xfrm>
              <a:off x="262509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D00AA5A-82AF-45F8-9997-53350F86EE5C}"/>
                </a:ext>
              </a:extLst>
            </p:cNvPr>
            <p:cNvSpPr txBox="1"/>
            <p:nvPr/>
          </p:nvSpPr>
          <p:spPr>
            <a:xfrm>
              <a:off x="4407253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DD39834-4C80-4224-9B66-C8039C18325F}"/>
                </a:ext>
              </a:extLst>
            </p:cNvPr>
            <p:cNvSpPr txBox="1"/>
            <p:nvPr/>
          </p:nvSpPr>
          <p:spPr>
            <a:xfrm>
              <a:off x="199247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11CD98E-8859-49B5-8C37-B8674D205BDE}"/>
                </a:ext>
              </a:extLst>
            </p:cNvPr>
            <p:cNvSpPr txBox="1"/>
            <p:nvPr/>
          </p:nvSpPr>
          <p:spPr>
            <a:xfrm>
              <a:off x="4419254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20F941D-751A-4A76-B56D-F69653DBE6E0}"/>
              </a:ext>
            </a:extLst>
          </p:cNvPr>
          <p:cNvGrpSpPr/>
          <p:nvPr/>
        </p:nvGrpSpPr>
        <p:grpSpPr>
          <a:xfrm>
            <a:off x="10066980" y="1357623"/>
            <a:ext cx="1689100" cy="3600000"/>
            <a:chOff x="8763000" y="933085"/>
            <a:chExt cx="1689100" cy="3600000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0758DDF8-70E8-4B9D-A842-71560226774A}"/>
                </a:ext>
              </a:extLst>
            </p:cNvPr>
            <p:cNvGrpSpPr/>
            <p:nvPr/>
          </p:nvGrpSpPr>
          <p:grpSpPr>
            <a:xfrm>
              <a:off x="8763000" y="933085"/>
              <a:ext cx="1689100" cy="3600000"/>
              <a:chOff x="8763000" y="933085"/>
              <a:chExt cx="1689100" cy="3600000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0BEEF4E-9583-4EF5-8B29-FB57017CA934}"/>
                  </a:ext>
                </a:extLst>
              </p:cNvPr>
              <p:cNvSpPr/>
              <p:nvPr/>
            </p:nvSpPr>
            <p:spPr>
              <a:xfrm>
                <a:off x="8763000" y="933085"/>
                <a:ext cx="1689100" cy="360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C233E5F-C459-402E-ACBD-D0BC0BDC1C41}"/>
                  </a:ext>
                </a:extLst>
              </p:cNvPr>
              <p:cNvSpPr/>
              <p:nvPr/>
            </p:nvSpPr>
            <p:spPr>
              <a:xfrm>
                <a:off x="9129947" y="259031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AA577C5-0276-4C91-86EF-0BDB7F83581F}"/>
                  </a:ext>
                </a:extLst>
              </p:cNvPr>
              <p:cNvSpPr/>
              <p:nvPr/>
            </p:nvSpPr>
            <p:spPr>
              <a:xfrm>
                <a:off x="9129947" y="1010843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3CCEBAB-7AE3-4C2F-86AF-B0B59E87DBD1}"/>
                  </a:ext>
                </a:extLst>
              </p:cNvPr>
              <p:cNvSpPr/>
              <p:nvPr/>
            </p:nvSpPr>
            <p:spPr>
              <a:xfrm>
                <a:off x="9129947" y="416978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A0074475-4725-48E8-894C-48605CBF6536}"/>
                  </a:ext>
                </a:extLst>
              </p:cNvPr>
              <p:cNvSpPr/>
              <p:nvPr/>
            </p:nvSpPr>
            <p:spPr>
              <a:xfrm>
                <a:off x="9209547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EB080CDB-9FDB-4EA8-95D0-EA20F402CFF9}"/>
                  </a:ext>
                </a:extLst>
              </p:cNvPr>
              <p:cNvSpPr/>
              <p:nvPr/>
            </p:nvSpPr>
            <p:spPr>
              <a:xfrm>
                <a:off x="9209547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94A1D3F-7CBF-447E-90B0-AA85F42ECF79}"/>
                  </a:ext>
                </a:extLst>
              </p:cNvPr>
              <p:cNvSpPr/>
              <p:nvPr/>
            </p:nvSpPr>
            <p:spPr>
              <a:xfrm>
                <a:off x="9209547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67E747A-B826-44D7-BD11-73A8BBD46362}"/>
                  </a:ext>
                </a:extLst>
              </p:cNvPr>
              <p:cNvSpPr/>
              <p:nvPr/>
            </p:nvSpPr>
            <p:spPr>
              <a:xfrm>
                <a:off x="9209547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8D259A1F-9939-4AB9-8635-71B9A681C487}"/>
                  </a:ext>
                </a:extLst>
              </p:cNvPr>
              <p:cNvSpPr/>
              <p:nvPr/>
            </p:nvSpPr>
            <p:spPr>
              <a:xfrm>
                <a:off x="9209547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EFBCC91-EC0E-4ABF-96FA-189955CDF48A}"/>
                  </a:ext>
                </a:extLst>
              </p:cNvPr>
              <p:cNvSpPr/>
              <p:nvPr/>
            </p:nvSpPr>
            <p:spPr>
              <a:xfrm>
                <a:off x="9209547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E46F8CCF-25D3-40E0-9E0D-AE02267FC4F6}"/>
                </a:ext>
              </a:extLst>
            </p:cNvPr>
            <p:cNvSpPr txBox="1"/>
            <p:nvPr/>
          </p:nvSpPr>
          <p:spPr>
            <a:xfrm>
              <a:off x="9489947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D46603CC-C9E8-4CC2-9295-2E66EBAE6C58}"/>
                </a:ext>
              </a:extLst>
            </p:cNvPr>
            <p:cNvSpPr txBox="1"/>
            <p:nvPr/>
          </p:nvSpPr>
          <p:spPr>
            <a:xfrm>
              <a:off x="9496566" y="412911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9979F07E-E978-4859-847A-52424AB340A8}"/>
                </a:ext>
              </a:extLst>
            </p:cNvPr>
            <p:cNvSpPr txBox="1"/>
            <p:nvPr/>
          </p:nvSpPr>
          <p:spPr>
            <a:xfrm>
              <a:off x="9488006" y="253956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1725B9E-E27B-49D6-B5E6-5B94CC519A13}"/>
              </a:ext>
            </a:extLst>
          </p:cNvPr>
          <p:cNvGrpSpPr/>
          <p:nvPr/>
        </p:nvGrpSpPr>
        <p:grpSpPr>
          <a:xfrm>
            <a:off x="4909147" y="1357623"/>
            <a:ext cx="5029564" cy="3600000"/>
            <a:chOff x="239417" y="933085"/>
            <a:chExt cx="5029564" cy="360000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07139BD0-C99D-47ED-B9F0-0FEEEE3A177B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B791FF6-FB33-4705-AB07-787904B9B35A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CE3E25C1-52E7-4CAD-A05F-04BA23826A57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D1A39593-C8A3-4FBE-A1BC-A6262AA48F4D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008AE691-AF2A-4A8D-9BE9-FF5096933B54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8530CBC3-5FCA-4C83-B4C8-E9BBA01D0699}"/>
                    </a:ext>
                  </a:extLst>
                </p:cNvPr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D82C8BBF-5531-4AA2-B135-1DD9F527C3CE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01EE5A1-8488-4336-80AD-84B76374EC38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C5793B95-64F1-4E85-857B-3BD160B4307B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86CE28FE-215B-439B-A98F-55843E3DC726}"/>
                    </a:ext>
                  </a:extLst>
                </p:cNvPr>
                <p:cNvCxnSpPr>
                  <a:stCxn id="150" idx="3"/>
                  <a:endCxn id="151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0DAA69DF-EEB6-4F0E-8383-B73490F776C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F99C1A2D-7A08-476D-9919-C8243BFE279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9CE625CD-2C5A-42F3-B1EE-4D9A9ECC8962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205BC72A-047F-4F84-AF5A-2D892D27792E}"/>
                    </a:ext>
                  </a:extLst>
                </p:cNvPr>
                <p:cNvCxnSpPr>
                  <a:stCxn id="147" idx="3"/>
                  <a:endCxn id="14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57F6D9E-A412-47B1-93E2-01AC5A0E1721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543B4E4D-B605-4CEA-884F-2EDC32931819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FAEC1CA5-A35A-4F68-AA2B-EC54ADCBD70C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91DA1521-3404-497D-9A4D-DCBE309B6837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1305B667-197C-4DA1-B3BF-881F7716FF91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AB46C4C7-46D8-4D95-8EF6-81CC3CAF8ED9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A261FE1-BB90-4560-8E0C-71137F7FA715}"/>
                </a:ext>
              </a:extLst>
            </p:cNvPr>
            <p:cNvSpPr txBox="1"/>
            <p:nvPr/>
          </p:nvSpPr>
          <p:spPr>
            <a:xfrm>
              <a:off x="456762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47F3A8AF-2A95-474F-AED6-6C170892D51D}"/>
                </a:ext>
              </a:extLst>
            </p:cNvPr>
            <p:cNvSpPr txBox="1"/>
            <p:nvPr/>
          </p:nvSpPr>
          <p:spPr>
            <a:xfrm>
              <a:off x="4404642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1B0989E-93E7-47C6-BAA9-F06721F77255}"/>
                </a:ext>
              </a:extLst>
            </p:cNvPr>
            <p:cNvSpPr txBox="1"/>
            <p:nvPr/>
          </p:nvSpPr>
          <p:spPr>
            <a:xfrm>
              <a:off x="269128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0F05DEF4-AB37-435A-B0E3-7C8E6D14E767}"/>
                </a:ext>
              </a:extLst>
            </p:cNvPr>
            <p:cNvSpPr txBox="1"/>
            <p:nvPr/>
          </p:nvSpPr>
          <p:spPr>
            <a:xfrm>
              <a:off x="4391607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017912F-253E-491F-929E-CD439C2674E4}"/>
                </a:ext>
              </a:extLst>
            </p:cNvPr>
            <p:cNvSpPr txBox="1"/>
            <p:nvPr/>
          </p:nvSpPr>
          <p:spPr>
            <a:xfrm>
              <a:off x="239417" y="255522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ADC9F4E-9AF6-4BA5-B5C2-EA3C1BBEBD68}"/>
                </a:ext>
              </a:extLst>
            </p:cNvPr>
            <p:cNvSpPr txBox="1"/>
            <p:nvPr/>
          </p:nvSpPr>
          <p:spPr>
            <a:xfrm>
              <a:off x="4404642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52DBEF0-0634-4D07-B84D-DBF67DEB3B40}"/>
              </a:ext>
            </a:extLst>
          </p:cNvPr>
          <p:cNvGrpSpPr/>
          <p:nvPr/>
        </p:nvGrpSpPr>
        <p:grpSpPr>
          <a:xfrm>
            <a:off x="806004" y="1775446"/>
            <a:ext cx="8405926" cy="2762037"/>
            <a:chOff x="806004" y="1782614"/>
            <a:chExt cx="8405926" cy="276203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C088CDA-D1FD-4E2F-9994-11FBFA1B13CE}"/>
                </a:ext>
              </a:extLst>
            </p:cNvPr>
            <p:cNvSpPr/>
            <p:nvPr/>
          </p:nvSpPr>
          <p:spPr>
            <a:xfrm>
              <a:off x="812800" y="1782614"/>
              <a:ext cx="8399130" cy="27620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9C490D3-71C7-4778-B710-E02F1371098B}"/>
                </a:ext>
              </a:extLst>
            </p:cNvPr>
            <p:cNvGrpSpPr/>
            <p:nvPr/>
          </p:nvGrpSpPr>
          <p:grpSpPr>
            <a:xfrm>
              <a:off x="1034856" y="1823013"/>
              <a:ext cx="3435744" cy="360000"/>
              <a:chOff x="1034856" y="1416709"/>
              <a:chExt cx="3435744" cy="360000"/>
            </a:xfrm>
          </p:grpSpPr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1B340EAC-1231-4A6D-8918-E67EEECE4C7D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BA1BC975-DD69-4E65-834C-A3C019A5E1C3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55944CBF-1CFD-43EA-BD11-DF5624C94B76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912F2B86-CC59-4C4D-85C5-D83C48ECA3D6}"/>
                </a:ext>
              </a:extLst>
            </p:cNvPr>
            <p:cNvGrpSpPr/>
            <p:nvPr/>
          </p:nvGrpSpPr>
          <p:grpSpPr>
            <a:xfrm>
              <a:off x="1034856" y="4147197"/>
              <a:ext cx="3435744" cy="360000"/>
              <a:chOff x="1034856" y="1416709"/>
              <a:chExt cx="3435744" cy="360000"/>
            </a:xfrm>
          </p:grpSpPr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90F0E06D-49A9-43F5-940D-1ED88A1287AC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6D76FA01-70A1-427F-975A-41B45EDCDF50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558AD511-1749-43CA-8291-7CA76D4071BE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14276D45-3760-458F-B92F-156575DBA1F8}"/>
                </a:ext>
              </a:extLst>
            </p:cNvPr>
            <p:cNvGrpSpPr/>
            <p:nvPr/>
          </p:nvGrpSpPr>
          <p:grpSpPr>
            <a:xfrm>
              <a:off x="5730140" y="4135672"/>
              <a:ext cx="3435744" cy="360000"/>
              <a:chOff x="1034856" y="1416709"/>
              <a:chExt cx="3435744" cy="360000"/>
            </a:xfrm>
          </p:grpSpPr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6CE091E7-2BA3-4F55-BB3C-22796853695E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6594C172-98CF-42E8-A370-E556E5E62D5E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E3363B6D-31BC-4C1C-9C7B-81DEC104C47A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6B0D216D-D55B-4C71-BB3D-CEC352AE68BD}"/>
                </a:ext>
              </a:extLst>
            </p:cNvPr>
            <p:cNvGrpSpPr/>
            <p:nvPr/>
          </p:nvGrpSpPr>
          <p:grpSpPr>
            <a:xfrm>
              <a:off x="5730140" y="1823013"/>
              <a:ext cx="3435744" cy="360000"/>
              <a:chOff x="1034856" y="1416709"/>
              <a:chExt cx="3435744" cy="360000"/>
            </a:xfrm>
          </p:grpSpPr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2C119203-9533-478A-9A08-2B0AC200148A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76FADAD7-1467-46C1-9EF6-5C8127416763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3FE39E76-EDA0-45D6-8A22-9CDE029380F2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80630D-AD11-4E1A-BD04-336075BEB4AD}"/>
                </a:ext>
              </a:extLst>
            </p:cNvPr>
            <p:cNvCxnSpPr>
              <a:stCxn id="107" idx="3"/>
              <a:endCxn id="161" idx="1"/>
            </p:cNvCxnSpPr>
            <p:nvPr/>
          </p:nvCxnSpPr>
          <p:spPr>
            <a:xfrm>
              <a:off x="1178856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68BBFC48-1152-4A4D-90AC-B7E795A92A00}"/>
                </a:ext>
              </a:extLst>
            </p:cNvPr>
            <p:cNvCxnSpPr/>
            <p:nvPr/>
          </p:nvCxnSpPr>
          <p:spPr>
            <a:xfrm>
              <a:off x="2742200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A7A442FD-7565-4E5F-ACBC-45E795C75D0A}"/>
                </a:ext>
              </a:extLst>
            </p:cNvPr>
            <p:cNvCxnSpPr/>
            <p:nvPr/>
          </p:nvCxnSpPr>
          <p:spPr>
            <a:xfrm>
              <a:off x="4331473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462AEE-BEDE-4BE9-BD81-18580D0FD755}"/>
                </a:ext>
              </a:extLst>
            </p:cNvPr>
            <p:cNvSpPr txBox="1"/>
            <p:nvPr/>
          </p:nvSpPr>
          <p:spPr>
            <a:xfrm>
              <a:off x="4211222" y="2933593"/>
              <a:ext cx="19463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/>
                <a:t>Z</a:t>
              </a:r>
              <a:r>
                <a:rPr lang="zh-CN" altLang="en-US" sz="2400" b="1" dirty="0"/>
                <a:t>型柔性</a:t>
              </a:r>
              <a:r>
                <a:rPr lang="en-US" altLang="zh-CN" sz="2400" b="1" dirty="0"/>
                <a:t>PCB</a:t>
              </a:r>
              <a:endParaRPr lang="zh-CN" altLang="en-US" sz="2400" b="1" dirty="0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68E2682D-22CD-4926-B354-3E81BEF5FE0A}"/>
                </a:ext>
              </a:extLst>
            </p:cNvPr>
            <p:cNvSpPr/>
            <p:nvPr/>
          </p:nvSpPr>
          <p:spPr>
            <a:xfrm>
              <a:off x="8848847" y="2283448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25493FB9-F1EE-4F62-98E7-1F47DF54D706}"/>
                </a:ext>
              </a:extLst>
            </p:cNvPr>
            <p:cNvSpPr/>
            <p:nvPr/>
          </p:nvSpPr>
          <p:spPr>
            <a:xfrm>
              <a:off x="8848847" y="3715550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C179B1F6-3F69-4306-95E4-F69D52B41822}"/>
                </a:ext>
              </a:extLst>
            </p:cNvPr>
            <p:cNvSpPr/>
            <p:nvPr/>
          </p:nvSpPr>
          <p:spPr>
            <a:xfrm>
              <a:off x="8848847" y="2984831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C214A456-8D21-4176-A10F-823BC37CE4C7}"/>
                </a:ext>
              </a:extLst>
            </p:cNvPr>
            <p:cNvCxnSpPr>
              <a:cxnSpLocks/>
              <a:endCxn id="197" idx="1"/>
            </p:cNvCxnSpPr>
            <p:nvPr/>
          </p:nvCxnSpPr>
          <p:spPr>
            <a:xfrm>
              <a:off x="5877975" y="2166982"/>
              <a:ext cx="2970872" cy="1692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2868AF84-472E-4BAD-814C-AC48DB54C70A}"/>
                </a:ext>
              </a:extLst>
            </p:cNvPr>
            <p:cNvCxnSpPr>
              <a:cxnSpLocks/>
              <a:stCxn id="193" idx="3"/>
              <a:endCxn id="198" idx="1"/>
            </p:cNvCxnSpPr>
            <p:nvPr/>
          </p:nvCxnSpPr>
          <p:spPr>
            <a:xfrm>
              <a:off x="7448012" y="2183013"/>
              <a:ext cx="1400835" cy="945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925197EE-B1E9-447A-8847-E2C903F5B5AE}"/>
                </a:ext>
              </a:extLst>
            </p:cNvPr>
            <p:cNvCxnSpPr>
              <a:cxnSpLocks/>
              <a:stCxn id="176" idx="3"/>
              <a:endCxn id="196" idx="0"/>
            </p:cNvCxnSpPr>
            <p:nvPr/>
          </p:nvCxnSpPr>
          <p:spPr>
            <a:xfrm>
              <a:off x="9021884" y="2183013"/>
              <a:ext cx="6963" cy="1004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DD5D7C3F-C78E-4F3B-BCDB-FCA47CA9BE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412" y="3993430"/>
              <a:ext cx="342029" cy="142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5CB1EE01-86FA-4E80-BCC0-5EF627CEB865}"/>
                </a:ext>
              </a:extLst>
            </p:cNvPr>
            <p:cNvCxnSpPr>
              <a:cxnSpLocks/>
            </p:cNvCxnSpPr>
            <p:nvPr/>
          </p:nvCxnSpPr>
          <p:spPr>
            <a:xfrm>
              <a:off x="806004" y="3332705"/>
              <a:ext cx="1930781" cy="8029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0BCB85E7-C554-48BD-BDEB-6FB4D62B4343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2" y="2677727"/>
              <a:ext cx="3505716" cy="1457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1503B98-C77C-4FE2-BDA0-335BD838E74F}"/>
              </a:ext>
            </a:extLst>
          </p:cNvPr>
          <p:cNvGrpSpPr/>
          <p:nvPr/>
        </p:nvGrpSpPr>
        <p:grpSpPr>
          <a:xfrm>
            <a:off x="1173441" y="1579381"/>
            <a:ext cx="3163943" cy="420869"/>
            <a:chOff x="1173441" y="1579381"/>
            <a:chExt cx="3163943" cy="420869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9489D31-BA1B-44E3-B9CF-358CF5CE23B6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32292770-24B1-4BAA-9616-7765FA931BE9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9DE5D36F-E4D5-4B6D-8A29-4BDD9454B13B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6909F468-2128-4AA1-B6B1-F16C98329EFE}"/>
              </a:ext>
            </a:extLst>
          </p:cNvPr>
          <p:cNvGrpSpPr/>
          <p:nvPr/>
        </p:nvGrpSpPr>
        <p:grpSpPr>
          <a:xfrm>
            <a:off x="1173441" y="4327656"/>
            <a:ext cx="3163943" cy="420869"/>
            <a:chOff x="1173441" y="1579381"/>
            <a:chExt cx="3163943" cy="420869"/>
          </a:xfrm>
        </p:grpSpPr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3235A275-FFD6-4DB0-A2A4-C1E2059ED512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7087789F-A351-4273-B7C2-606F7486270B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EA79974D-29C2-4C5E-A1FD-665B720FB794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28D6952B-9F6E-4CE2-B936-73B5DC04B930}"/>
              </a:ext>
            </a:extLst>
          </p:cNvPr>
          <p:cNvGrpSpPr/>
          <p:nvPr/>
        </p:nvGrpSpPr>
        <p:grpSpPr>
          <a:xfrm>
            <a:off x="5877975" y="4327656"/>
            <a:ext cx="3163943" cy="420869"/>
            <a:chOff x="1173441" y="1579381"/>
            <a:chExt cx="3163943" cy="420869"/>
          </a:xfrm>
        </p:grpSpPr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3AE9B19B-252C-4CD7-852D-7B8BE27E0A50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EA94AB7C-B82E-4756-9CE5-A89DF1AFFCB4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F33CAC1F-A568-42F4-B820-45F87680FCC2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D65882FC-25FF-4E2C-853C-278B78AB13CF}"/>
              </a:ext>
            </a:extLst>
          </p:cNvPr>
          <p:cNvGrpSpPr/>
          <p:nvPr/>
        </p:nvGrpSpPr>
        <p:grpSpPr>
          <a:xfrm>
            <a:off x="5877677" y="1579381"/>
            <a:ext cx="3163943" cy="420869"/>
            <a:chOff x="1173441" y="1579381"/>
            <a:chExt cx="3163943" cy="420869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8307D872-0DA1-4BF8-996B-D6EEE8410303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7FDA28FA-9847-430C-87F8-967D3ED9862E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C852D092-2C95-4DD6-94A0-7810461B5FEB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48DDEA7-22D1-408E-AD4F-2E43D36EFC79}"/>
              </a:ext>
            </a:extLst>
          </p:cNvPr>
          <p:cNvGrpSpPr/>
          <p:nvPr/>
        </p:nvGrpSpPr>
        <p:grpSpPr>
          <a:xfrm>
            <a:off x="9061338" y="1579381"/>
            <a:ext cx="1569936" cy="3168502"/>
            <a:chOff x="9061338" y="1579381"/>
            <a:chExt cx="1569936" cy="3168502"/>
          </a:xfrm>
        </p:grpSpPr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E04931AD-1079-40AE-AA86-15FBF04112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1338" y="3848190"/>
              <a:ext cx="1569936" cy="89969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F6621C16-81A0-4308-ABF4-9373A12090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1338" y="3134364"/>
              <a:ext cx="1548344" cy="221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598C4A0-7F86-4A0E-AF01-31AEEA3B9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1338" y="1579381"/>
              <a:ext cx="1569936" cy="84806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8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73003-EE76-4CD3-A8BB-1289AB39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设计借鉴</a:t>
            </a:r>
            <a:r>
              <a:rPr lang="en-US" altLang="zh-CN" dirty="0"/>
              <a:t>AMS-02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C387E5-0456-4172-B6ED-5813EC38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718648"/>
            <a:ext cx="11277600" cy="213935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由于</a:t>
            </a:r>
            <a:r>
              <a:rPr lang="en-US" altLang="zh-CN" dirty="0"/>
              <a:t>AMS-02</a:t>
            </a:r>
            <a:r>
              <a:rPr lang="zh-CN" altLang="en-US" dirty="0"/>
              <a:t>的硅探测器为</a:t>
            </a:r>
            <a:r>
              <a:rPr lang="zh-CN" altLang="en-US" b="1" dirty="0">
                <a:solidFill>
                  <a:srgbClr val="FF0000"/>
                </a:solidFill>
              </a:rPr>
              <a:t>长方形</a:t>
            </a:r>
            <a:r>
              <a:rPr lang="zh-CN" altLang="en-US" dirty="0"/>
              <a:t>、且长宽比几乎</a:t>
            </a:r>
            <a:r>
              <a:rPr lang="en-US" altLang="zh-CN" dirty="0"/>
              <a:t>2:1</a:t>
            </a:r>
            <a:r>
              <a:rPr lang="zh-CN" altLang="en-US" dirty="0"/>
              <a:t>，因此采用‘跨越’式</a:t>
            </a:r>
            <a:r>
              <a:rPr lang="en-US" altLang="zh-CN" dirty="0"/>
              <a:t>Z</a:t>
            </a:r>
            <a:r>
              <a:rPr lang="zh-CN" altLang="en-US" dirty="0"/>
              <a:t>型布线：</a:t>
            </a:r>
            <a:endParaRPr lang="en-US" altLang="zh-CN" dirty="0"/>
          </a:p>
          <a:p>
            <a:pPr lvl="1"/>
            <a:r>
              <a:rPr lang="zh-CN" altLang="en-US" dirty="0"/>
              <a:t>奇数编号硅探测器使用前</a:t>
            </a:r>
            <a:r>
              <a:rPr lang="en-US" altLang="zh-CN" dirty="0"/>
              <a:t>3</a:t>
            </a:r>
            <a:r>
              <a:rPr lang="zh-CN" altLang="en-US" dirty="0"/>
              <a:t>片</a:t>
            </a:r>
            <a:r>
              <a:rPr lang="en-US" altLang="zh-CN" dirty="0"/>
              <a:t>ASIC</a:t>
            </a:r>
            <a:r>
              <a:rPr lang="zh-CN" altLang="en-US" dirty="0"/>
              <a:t>读出（红色、青色、黄色）</a:t>
            </a:r>
            <a:endParaRPr lang="en-US" altLang="zh-CN" dirty="0"/>
          </a:p>
          <a:p>
            <a:pPr lvl="1"/>
            <a:r>
              <a:rPr lang="zh-CN" altLang="en-US" dirty="0"/>
              <a:t>偶数编号硅探测器使用后</a:t>
            </a:r>
            <a:r>
              <a:rPr lang="en-US" altLang="zh-CN" dirty="0"/>
              <a:t>3</a:t>
            </a:r>
            <a:r>
              <a:rPr lang="zh-CN" altLang="en-US" dirty="0"/>
              <a:t>片</a:t>
            </a:r>
            <a:r>
              <a:rPr lang="en-US" altLang="zh-CN" dirty="0"/>
              <a:t>ASIC</a:t>
            </a:r>
            <a:r>
              <a:rPr lang="zh-CN" altLang="en-US" dirty="0"/>
              <a:t>读出（蓝色、紫色、绿色）</a:t>
            </a:r>
            <a:endParaRPr lang="en-US" altLang="zh-CN" dirty="0"/>
          </a:p>
          <a:p>
            <a:r>
              <a:rPr lang="en-US" altLang="zh-CN" dirty="0"/>
              <a:t>SCD</a:t>
            </a:r>
            <a:r>
              <a:rPr lang="zh-CN" altLang="en-US" dirty="0"/>
              <a:t>的硅探测器为</a:t>
            </a:r>
            <a:r>
              <a:rPr lang="zh-CN" altLang="en-US" b="1" dirty="0">
                <a:solidFill>
                  <a:srgbClr val="0070C0"/>
                </a:solidFill>
              </a:rPr>
              <a:t>正方形</a:t>
            </a:r>
            <a:r>
              <a:rPr lang="zh-CN" altLang="en-US" dirty="0"/>
              <a:t>，因此使用标准的</a:t>
            </a:r>
            <a:r>
              <a:rPr lang="en-US" altLang="zh-CN" dirty="0"/>
              <a:t>Z</a:t>
            </a:r>
            <a:r>
              <a:rPr lang="zh-CN" altLang="en-US" dirty="0"/>
              <a:t>型布线。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A6C255-3A94-4485-BADD-20C36E7D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27102" y="-1618066"/>
            <a:ext cx="3937797" cy="86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C107E8D-B7B3-42BE-A4EB-DA31FB49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方案阶段的设计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74B27B-9423-4859-925C-C6D4C6A0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602"/>
            <a:ext cx="12192000" cy="1626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7D787C-44A8-40EF-97B3-7684ED6AB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9708"/>
            <a:ext cx="364055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5ADF39-809B-4A9D-95F1-8C616FB33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034" y="2839708"/>
            <a:ext cx="3567067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24AD222-4A1D-466E-9204-4860D2BB4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48400"/>
              </p:ext>
            </p:extLst>
          </p:nvPr>
        </p:nvGraphicFramePr>
        <p:xfrm>
          <a:off x="7474585" y="2839708"/>
          <a:ext cx="4714245" cy="377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415">
                  <a:extLst>
                    <a:ext uri="{9D8B030D-6E8A-4147-A177-3AD203B41FA5}">
                      <a16:colId xmlns:a16="http://schemas.microsoft.com/office/drawing/2014/main" val="3601092249"/>
                    </a:ext>
                  </a:extLst>
                </a:gridCol>
                <a:gridCol w="1286720">
                  <a:extLst>
                    <a:ext uri="{9D8B030D-6E8A-4147-A177-3AD203B41FA5}">
                      <a16:colId xmlns:a16="http://schemas.microsoft.com/office/drawing/2014/main" val="3152320611"/>
                    </a:ext>
                  </a:extLst>
                </a:gridCol>
                <a:gridCol w="1856110">
                  <a:extLst>
                    <a:ext uri="{9D8B030D-6E8A-4147-A177-3AD203B41FA5}">
                      <a16:colId xmlns:a16="http://schemas.microsoft.com/office/drawing/2014/main" val="1014904561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方案阶段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优化方向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68397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焊盘尺寸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320×60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待讨论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80776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焊盘位置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与硅微条焊盘不对应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对齐硅微条焊盘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877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GND</a:t>
                      </a:r>
                      <a:r>
                        <a:rPr lang="zh-CN" altLang="en-US" sz="1600" dirty="0"/>
                        <a:t>焊盘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存在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删除？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469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靶标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不存在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增加位置分布均匀的靶标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58458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型板边缘到硅微条焊盘距离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最小</a:t>
                      </a:r>
                      <a:r>
                        <a:rPr lang="en-US" altLang="zh-CN" sz="1600" dirty="0"/>
                        <a:t>891 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增大到</a:t>
                      </a:r>
                      <a:r>
                        <a:rPr lang="en-US" altLang="zh-CN" sz="1600" dirty="0">
                          <a:highlight>
                            <a:srgbClr val="FFFF00"/>
                          </a:highlight>
                        </a:rPr>
                        <a:t>** um</a:t>
                      </a:r>
                    </a:p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但与右侧焊盘</a:t>
                      </a:r>
                      <a:r>
                        <a:rPr lang="en-US" altLang="zh-CN" sz="1600" dirty="0"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硅电容焊盘耦合。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9214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型板边缘到</a:t>
                      </a:r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型焊盘距离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135 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待讨论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28604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A10D547C-0C02-41C4-95DD-5E2EF21FD50A}"/>
              </a:ext>
            </a:extLst>
          </p:cNvPr>
          <p:cNvSpPr/>
          <p:nvPr/>
        </p:nvSpPr>
        <p:spPr>
          <a:xfrm>
            <a:off x="1463040" y="1070602"/>
            <a:ext cx="283464" cy="32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0CA4B4-699C-4302-967B-E3C03AF7642A}"/>
              </a:ext>
            </a:extLst>
          </p:cNvPr>
          <p:cNvSpPr/>
          <p:nvPr/>
        </p:nvSpPr>
        <p:spPr>
          <a:xfrm>
            <a:off x="1463040" y="2349484"/>
            <a:ext cx="283464" cy="32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CB65D0E-B60D-4C57-A0BF-45D5D5F11861}"/>
              </a:ext>
            </a:extLst>
          </p:cNvPr>
          <p:cNvCxnSpPr>
            <a:stCxn id="12" idx="3"/>
            <a:endCxn id="8" idx="0"/>
          </p:cNvCxnSpPr>
          <p:nvPr/>
        </p:nvCxnSpPr>
        <p:spPr>
          <a:xfrm>
            <a:off x="1746504" y="2513699"/>
            <a:ext cx="3811064" cy="326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B8ECD4B-F7E4-4FC7-8CB6-CB7B23F457A8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>
            <a:off x="1604772" y="1399032"/>
            <a:ext cx="215503" cy="1440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A578F1A-2235-4A42-8504-DF35BF6E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方案阶段的设计</a:t>
            </a:r>
            <a:r>
              <a:rPr lang="en-US" altLang="zh-CN" dirty="0"/>
              <a:t>(2)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CC820C-FFA4-4BE6-9EEE-6B4165F0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602"/>
            <a:ext cx="12192000" cy="1626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077B38-D1C1-40AD-8A10-34DC4A17B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96726"/>
            <a:ext cx="308059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2CDACC-4560-4203-9DA9-24AEC0E30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598" y="2696726"/>
            <a:ext cx="370372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1320980-FEE6-43D9-AAAE-5D4E48AFD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36334"/>
              </p:ext>
            </p:extLst>
          </p:nvPr>
        </p:nvGraphicFramePr>
        <p:xfrm>
          <a:off x="7474585" y="2839708"/>
          <a:ext cx="4714245" cy="295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415">
                  <a:extLst>
                    <a:ext uri="{9D8B030D-6E8A-4147-A177-3AD203B41FA5}">
                      <a16:colId xmlns:a16="http://schemas.microsoft.com/office/drawing/2014/main" val="3601092249"/>
                    </a:ext>
                  </a:extLst>
                </a:gridCol>
                <a:gridCol w="1286720">
                  <a:extLst>
                    <a:ext uri="{9D8B030D-6E8A-4147-A177-3AD203B41FA5}">
                      <a16:colId xmlns:a16="http://schemas.microsoft.com/office/drawing/2014/main" val="3152320611"/>
                    </a:ext>
                  </a:extLst>
                </a:gridCol>
                <a:gridCol w="1856110">
                  <a:extLst>
                    <a:ext uri="{9D8B030D-6E8A-4147-A177-3AD203B41FA5}">
                      <a16:colId xmlns:a16="http://schemas.microsoft.com/office/drawing/2014/main" val="1014904561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方案阶段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优化方向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68397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焊盘尺寸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200×60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待讨论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80776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焊盘位置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与硅电容焊盘不对应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调整</a:t>
                      </a:r>
                      <a:r>
                        <a:rPr lang="en-US" altLang="zh-CN" sz="1600" dirty="0"/>
                        <a:t>SFE</a:t>
                      </a:r>
                      <a:r>
                        <a:rPr lang="zh-CN" altLang="en-US" sz="1600" dirty="0"/>
                        <a:t>板硅电容位置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877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GND</a:t>
                      </a:r>
                      <a:r>
                        <a:rPr lang="zh-CN" altLang="en-US" sz="1600" dirty="0"/>
                        <a:t>焊盘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存在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删除？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469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靶标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不存在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增加位置分布均匀的靶标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58458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型板边缘到</a:t>
                      </a:r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型焊盘距离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125 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待讨论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28604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861DA1-9728-4E9A-B595-2523B3CE66A4}"/>
              </a:ext>
            </a:extLst>
          </p:cNvPr>
          <p:cNvSpPr/>
          <p:nvPr/>
        </p:nvSpPr>
        <p:spPr>
          <a:xfrm>
            <a:off x="10728960" y="1070602"/>
            <a:ext cx="283464" cy="32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78C5A9-E9A8-4241-BDA8-A772C4BA9F85}"/>
              </a:ext>
            </a:extLst>
          </p:cNvPr>
          <p:cNvSpPr/>
          <p:nvPr/>
        </p:nvSpPr>
        <p:spPr>
          <a:xfrm>
            <a:off x="10756392" y="2358104"/>
            <a:ext cx="283464" cy="32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0A6F10D-19AD-4299-8A0B-1CCFD9B43177}"/>
              </a:ext>
            </a:extLst>
          </p:cNvPr>
          <p:cNvCxnSpPr>
            <a:cxnSpLocks/>
            <a:stCxn id="9" idx="3"/>
            <a:endCxn id="6" idx="0"/>
          </p:cNvCxnSpPr>
          <p:nvPr/>
        </p:nvCxnSpPr>
        <p:spPr>
          <a:xfrm flipH="1">
            <a:off x="4932459" y="2522319"/>
            <a:ext cx="6107397" cy="174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289B0AD-0B7C-435F-93F3-775AED2B778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1540300" y="1399032"/>
            <a:ext cx="9330392" cy="1297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876230-6AE6-4633-BA07-707BF818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9002"/>
            <a:ext cx="4831080" cy="1078637"/>
          </a:xfrm>
        </p:spPr>
        <p:txBody>
          <a:bodyPr/>
          <a:lstStyle/>
          <a:p>
            <a:r>
              <a:rPr lang="zh-CN" altLang="en-US" dirty="0"/>
              <a:t>左下角暂时没有任何图案、定位孔。是否需要添加？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5DB573-43C8-4E4D-B721-EA413660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方案阶段的设计</a:t>
            </a:r>
            <a:r>
              <a:rPr lang="en-US" altLang="zh-CN" dirty="0"/>
              <a:t>(3)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AA8601-E59A-4069-8189-C1CA56F8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602"/>
            <a:ext cx="12192000" cy="1626124"/>
          </a:xfrm>
          <a:prstGeom prst="rect">
            <a:avLst/>
          </a:prstGeom>
        </p:spPr>
      </p:pic>
      <p:sp>
        <p:nvSpPr>
          <p:cNvPr id="5" name="等腰三角形 4">
            <a:extLst>
              <a:ext uri="{FF2B5EF4-FFF2-40B4-BE49-F238E27FC236}">
                <a16:creationId xmlns:a16="http://schemas.microsoft.com/office/drawing/2014/main" id="{2B86B227-66A9-4FAD-877A-1BAD37003837}"/>
              </a:ext>
            </a:extLst>
          </p:cNvPr>
          <p:cNvSpPr/>
          <p:nvPr/>
        </p:nvSpPr>
        <p:spPr>
          <a:xfrm>
            <a:off x="201168" y="1143377"/>
            <a:ext cx="1572768" cy="1480574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5C704C-8C42-46C6-BE45-F48FCFF62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898" y="2623951"/>
            <a:ext cx="2998934" cy="3816143"/>
          </a:xfrm>
          <a:prstGeom prst="rect">
            <a:avLst/>
          </a:prstGeom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24B4ED3-A9FC-4251-8C73-1DE33043960F}"/>
              </a:ext>
            </a:extLst>
          </p:cNvPr>
          <p:cNvSpPr txBox="1">
            <a:spLocks/>
          </p:cNvSpPr>
          <p:nvPr/>
        </p:nvSpPr>
        <p:spPr bwMode="auto">
          <a:xfrm>
            <a:off x="609600" y="4213078"/>
            <a:ext cx="4831080" cy="15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CN" dirty="0"/>
              <a:t>AMS-02</a:t>
            </a:r>
            <a:r>
              <a:rPr kumimoji="0" lang="zh-CN" altLang="en-US" dirty="0"/>
              <a:t>要求在</a:t>
            </a:r>
            <a:r>
              <a:rPr kumimoji="0" lang="en-US" altLang="zh-CN" dirty="0"/>
              <a:t>(</a:t>
            </a:r>
            <a:r>
              <a:rPr kumimoji="0" lang="zh-CN" altLang="en-US" dirty="0"/>
              <a:t>每个</a:t>
            </a:r>
            <a:r>
              <a:rPr kumimoji="0" lang="en-US" altLang="zh-CN" dirty="0"/>
              <a:t>)</a:t>
            </a:r>
            <a:r>
              <a:rPr kumimoji="0" lang="zh-CN" altLang="en-US" dirty="0"/>
              <a:t>角落都有</a:t>
            </a:r>
            <a:r>
              <a:rPr kumimoji="0" lang="en-US" altLang="zh-CN" dirty="0"/>
              <a:t>2</a:t>
            </a:r>
            <a:r>
              <a:rPr kumimoji="0" lang="zh-CN" altLang="en-US" dirty="0"/>
              <a:t>个</a:t>
            </a:r>
            <a:r>
              <a:rPr kumimoji="0" lang="en-US" altLang="zh-CN" dirty="0"/>
              <a:t>T</a:t>
            </a:r>
            <a:r>
              <a:rPr kumimoji="0" lang="zh-CN" altLang="en-US" dirty="0"/>
              <a:t>型和</a:t>
            </a:r>
            <a:r>
              <a:rPr kumimoji="0" lang="en-US" altLang="zh-CN" dirty="0"/>
              <a:t>1</a:t>
            </a:r>
            <a:r>
              <a:rPr kumimoji="0" lang="zh-CN" altLang="en-US" dirty="0"/>
              <a:t>个十字，来指示裁剪位置。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6B9CE3-F3FA-4948-B2AA-F674A0F2F5ED}"/>
              </a:ext>
            </a:extLst>
          </p:cNvPr>
          <p:cNvSpPr/>
          <p:nvPr/>
        </p:nvSpPr>
        <p:spPr>
          <a:xfrm>
            <a:off x="8927926" y="2629999"/>
            <a:ext cx="1103041" cy="107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D6607C9-20A3-4932-8E50-213B8F9E2DA8}"/>
              </a:ext>
            </a:extLst>
          </p:cNvPr>
          <p:cNvSpPr/>
          <p:nvPr/>
        </p:nvSpPr>
        <p:spPr>
          <a:xfrm>
            <a:off x="0" y="1057275"/>
            <a:ext cx="5717167" cy="3390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AC8BFE0-3936-42D2-A1B2-9102F689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</a:t>
            </a:r>
            <a:r>
              <a:rPr lang="en-US" altLang="zh-CN" dirty="0"/>
              <a:t>Z</a:t>
            </a:r>
            <a:r>
              <a:rPr lang="zh-CN" altLang="en-US" dirty="0"/>
              <a:t>型柔性板的初样设计方案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66E3AE-7962-4834-8863-C0465D5765DF}"/>
              </a:ext>
            </a:extLst>
          </p:cNvPr>
          <p:cNvSpPr/>
          <p:nvPr/>
        </p:nvSpPr>
        <p:spPr>
          <a:xfrm>
            <a:off x="969166" y="2900718"/>
            <a:ext cx="180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93F1C3-720E-409E-A7B8-7AD2C72B4F06}"/>
              </a:ext>
            </a:extLst>
          </p:cNvPr>
          <p:cNvSpPr/>
          <p:nvPr/>
        </p:nvSpPr>
        <p:spPr>
          <a:xfrm>
            <a:off x="969166" y="3016334"/>
            <a:ext cx="288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E74986-2E2B-4CEC-A333-E6FC806704E3}"/>
              </a:ext>
            </a:extLst>
          </p:cNvPr>
          <p:cNvSpPr/>
          <p:nvPr/>
        </p:nvSpPr>
        <p:spPr>
          <a:xfrm>
            <a:off x="3118175" y="2422074"/>
            <a:ext cx="159531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Z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666399-414F-4C5E-A865-29359020EBEE}"/>
              </a:ext>
            </a:extLst>
          </p:cNvPr>
          <p:cNvSpPr/>
          <p:nvPr/>
        </p:nvSpPr>
        <p:spPr>
          <a:xfrm>
            <a:off x="969166" y="2839130"/>
            <a:ext cx="180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E8F416-4D5F-4161-97B9-E4E2C5F3ECF0}"/>
              </a:ext>
            </a:extLst>
          </p:cNvPr>
          <p:cNvSpPr txBox="1"/>
          <p:nvPr/>
        </p:nvSpPr>
        <p:spPr>
          <a:xfrm>
            <a:off x="70084" y="1826936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(Z-Flex)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2AC6F85-6FB5-4554-B2EE-2B942FFC7408}"/>
              </a:ext>
            </a:extLst>
          </p:cNvPr>
          <p:cNvCxnSpPr>
            <a:stCxn id="2" idx="2"/>
          </p:cNvCxnSpPr>
          <p:nvPr/>
        </p:nvCxnSpPr>
        <p:spPr>
          <a:xfrm>
            <a:off x="1202766" y="2227046"/>
            <a:ext cx="277018" cy="57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775AB98-8A7D-4DBF-B4B1-E72C76997999}"/>
              </a:ext>
            </a:extLst>
          </p:cNvPr>
          <p:cNvSpPr txBox="1"/>
          <p:nvPr/>
        </p:nvSpPr>
        <p:spPr>
          <a:xfrm>
            <a:off x="98082" y="3554098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偏压柔性板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(SBB)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1EC300-DBA8-41B0-B85F-BA7A6CE63C35}"/>
              </a:ext>
            </a:extLst>
          </p:cNvPr>
          <p:cNvSpPr txBox="1"/>
          <p:nvPr/>
        </p:nvSpPr>
        <p:spPr>
          <a:xfrm>
            <a:off x="0" y="2629968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</a:t>
            </a:r>
            <a:endParaRPr lang="en-US" altLang="zh-CN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(SSD)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8F89B2A-0572-4DA6-A6A6-7DE86326E32A}"/>
              </a:ext>
            </a:extLst>
          </p:cNvPr>
          <p:cNvCxnSpPr>
            <a:cxnSpLocks/>
          </p:cNvCxnSpPr>
          <p:nvPr/>
        </p:nvCxnSpPr>
        <p:spPr>
          <a:xfrm>
            <a:off x="2769167" y="3276600"/>
            <a:ext cx="3490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7DDB5F7-D9D2-4694-B9CD-7AAA83DDD534}"/>
              </a:ext>
            </a:extLst>
          </p:cNvPr>
          <p:cNvSpPr txBox="1"/>
          <p:nvPr/>
        </p:nvSpPr>
        <p:spPr>
          <a:xfrm>
            <a:off x="2684267" y="3522088"/>
            <a:ext cx="50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0.5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A165485-74A8-4245-92A5-0E88F5205F3B}"/>
              </a:ext>
            </a:extLst>
          </p:cNvPr>
          <p:cNvCxnSpPr>
            <a:cxnSpLocks/>
          </p:cNvCxnSpPr>
          <p:nvPr/>
        </p:nvCxnSpPr>
        <p:spPr>
          <a:xfrm flipV="1">
            <a:off x="2320519" y="2422074"/>
            <a:ext cx="0" cy="417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DF02D7F-1B63-4EE1-A1FE-8AAD16E735F8}"/>
              </a:ext>
            </a:extLst>
          </p:cNvPr>
          <p:cNvCxnSpPr>
            <a:cxnSpLocks/>
          </p:cNvCxnSpPr>
          <p:nvPr/>
        </p:nvCxnSpPr>
        <p:spPr>
          <a:xfrm flipH="1">
            <a:off x="2230405" y="2422074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3622F9E-7382-4EAE-B1AC-1E9D36DB61AC}"/>
              </a:ext>
            </a:extLst>
          </p:cNvPr>
          <p:cNvSpPr txBox="1"/>
          <p:nvPr/>
        </p:nvSpPr>
        <p:spPr>
          <a:xfrm>
            <a:off x="1723829" y="244329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~1.0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06CAF2C-F8C0-4B3E-AC45-1CCED058509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173858" y="3110852"/>
            <a:ext cx="333924" cy="44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E1C6929-293A-419A-A48B-5302974C4500}"/>
              </a:ext>
            </a:extLst>
          </p:cNvPr>
          <p:cNvCxnSpPr/>
          <p:nvPr/>
        </p:nvCxnSpPr>
        <p:spPr>
          <a:xfrm>
            <a:off x="3118175" y="2998074"/>
            <a:ext cx="0" cy="669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B4E9015-EE67-4674-B5DD-CC6AFB7F893C}"/>
              </a:ext>
            </a:extLst>
          </p:cNvPr>
          <p:cNvCxnSpPr/>
          <p:nvPr/>
        </p:nvCxnSpPr>
        <p:spPr>
          <a:xfrm>
            <a:off x="2769167" y="2998074"/>
            <a:ext cx="0" cy="669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556CC89B-50C1-46FE-8986-698EF609FAF7}"/>
              </a:ext>
            </a:extLst>
          </p:cNvPr>
          <p:cNvSpPr/>
          <p:nvPr/>
        </p:nvSpPr>
        <p:spPr>
          <a:xfrm>
            <a:off x="3238549" y="2309445"/>
            <a:ext cx="72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7090EC4-D8E5-4EB9-BB72-82E44033E389}"/>
              </a:ext>
            </a:extLst>
          </p:cNvPr>
          <p:cNvCxnSpPr>
            <a:cxnSpLocks/>
          </p:cNvCxnSpPr>
          <p:nvPr/>
        </p:nvCxnSpPr>
        <p:spPr>
          <a:xfrm flipH="1">
            <a:off x="4006174" y="2293119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2E892A0-B9E9-4B86-BFD3-CBC580653F01}"/>
              </a:ext>
            </a:extLst>
          </p:cNvPr>
          <p:cNvCxnSpPr/>
          <p:nvPr/>
        </p:nvCxnSpPr>
        <p:spPr>
          <a:xfrm>
            <a:off x="4448262" y="1924050"/>
            <a:ext cx="0" cy="369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C44E318-5004-4464-BDD7-F98A0806A6CC}"/>
              </a:ext>
            </a:extLst>
          </p:cNvPr>
          <p:cNvSpPr txBox="1"/>
          <p:nvPr/>
        </p:nvSpPr>
        <p:spPr>
          <a:xfrm>
            <a:off x="4448262" y="1902013"/>
            <a:ext cx="89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~0.4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960F40-8DF6-43A9-9C38-C944315B22F7}"/>
              </a:ext>
            </a:extLst>
          </p:cNvPr>
          <p:cNvSpPr txBox="1"/>
          <p:nvPr/>
        </p:nvSpPr>
        <p:spPr>
          <a:xfrm>
            <a:off x="3135737" y="116888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硅电容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(Cap)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2631D2B-ADF7-4FC8-9338-6D9EF8236249}"/>
              </a:ext>
            </a:extLst>
          </p:cNvPr>
          <p:cNvCxnSpPr>
            <a:cxnSpLocks/>
            <a:stCxn id="34" idx="2"/>
            <a:endCxn id="28" idx="0"/>
          </p:cNvCxnSpPr>
          <p:nvPr/>
        </p:nvCxnSpPr>
        <p:spPr>
          <a:xfrm flipH="1">
            <a:off x="3598549" y="1568999"/>
            <a:ext cx="334843" cy="74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9C1B5E1-55C3-4FE3-B214-006BE4CDBF3C}"/>
              </a:ext>
            </a:extLst>
          </p:cNvPr>
          <p:cNvCxnSpPr>
            <a:cxnSpLocks/>
          </p:cNvCxnSpPr>
          <p:nvPr/>
        </p:nvCxnSpPr>
        <p:spPr>
          <a:xfrm flipH="1">
            <a:off x="4006174" y="2422074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89743FB-047D-4C1C-A194-738CA0F0BA7E}"/>
              </a:ext>
            </a:extLst>
          </p:cNvPr>
          <p:cNvCxnSpPr>
            <a:cxnSpLocks/>
          </p:cNvCxnSpPr>
          <p:nvPr/>
        </p:nvCxnSpPr>
        <p:spPr>
          <a:xfrm flipH="1">
            <a:off x="4006174" y="2991273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E2C928F-455F-482C-B2E4-1887E8C0E760}"/>
              </a:ext>
            </a:extLst>
          </p:cNvPr>
          <p:cNvSpPr txBox="1"/>
          <p:nvPr/>
        </p:nvSpPr>
        <p:spPr>
          <a:xfrm>
            <a:off x="4878774" y="2531386"/>
            <a:ext cx="5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1.6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989B8F6-03C1-498C-A5EB-B2DF918174B6}"/>
              </a:ext>
            </a:extLst>
          </p:cNvPr>
          <p:cNvCxnSpPr>
            <a:cxnSpLocks/>
          </p:cNvCxnSpPr>
          <p:nvPr/>
        </p:nvCxnSpPr>
        <p:spPr>
          <a:xfrm flipV="1">
            <a:off x="4921006" y="2436573"/>
            <a:ext cx="0" cy="547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6FE6F97F-33DE-403B-831A-FAAB8ACEDBB3}"/>
              </a:ext>
            </a:extLst>
          </p:cNvPr>
          <p:cNvSpPr/>
          <p:nvPr/>
        </p:nvSpPr>
        <p:spPr>
          <a:xfrm>
            <a:off x="7428988" y="2900718"/>
            <a:ext cx="180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76F2BEC-1455-4FC4-9289-3D214FCC2166}"/>
              </a:ext>
            </a:extLst>
          </p:cNvPr>
          <p:cNvSpPr/>
          <p:nvPr/>
        </p:nvSpPr>
        <p:spPr>
          <a:xfrm>
            <a:off x="7428988" y="3016334"/>
            <a:ext cx="288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C799A0D-B127-47AE-8FB7-071E41D0A7EA}"/>
              </a:ext>
            </a:extLst>
          </p:cNvPr>
          <p:cNvSpPr/>
          <p:nvPr/>
        </p:nvSpPr>
        <p:spPr>
          <a:xfrm>
            <a:off x="9912840" y="2422074"/>
            <a:ext cx="159531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Z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8528AE3-FF6C-437F-AFFE-077CE0087822}"/>
              </a:ext>
            </a:extLst>
          </p:cNvPr>
          <p:cNvSpPr/>
          <p:nvPr/>
        </p:nvSpPr>
        <p:spPr>
          <a:xfrm>
            <a:off x="7428988" y="2839130"/>
            <a:ext cx="180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CCD8B97-76E7-4351-A9F8-CF54223B8487}"/>
              </a:ext>
            </a:extLst>
          </p:cNvPr>
          <p:cNvSpPr txBox="1"/>
          <p:nvPr/>
        </p:nvSpPr>
        <p:spPr>
          <a:xfrm>
            <a:off x="7324991" y="1161606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(Z-Flex)</a:t>
            </a:r>
          </a:p>
          <a:p>
            <a:pPr algn="ctr"/>
            <a:r>
              <a:rPr lang="zh-CN" altLang="en-US" sz="20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折了</a:t>
            </a:r>
            <a:r>
              <a:rPr lang="en-US" altLang="zh-CN" sz="20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次</a:t>
            </a: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B5C6214-74C3-42BE-8DBC-66B9E80014E1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7918704" y="1869492"/>
            <a:ext cx="538969" cy="92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5A6581C8-3C0D-4820-8395-AE3DA5DEA5FF}"/>
              </a:ext>
            </a:extLst>
          </p:cNvPr>
          <p:cNvSpPr txBox="1"/>
          <p:nvPr/>
        </p:nvSpPr>
        <p:spPr>
          <a:xfrm>
            <a:off x="6557904" y="3554098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偏压柔性板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(SBB)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E41E332-8FE0-4938-8757-4AB9A2C93F5A}"/>
              </a:ext>
            </a:extLst>
          </p:cNvPr>
          <p:cNvSpPr txBox="1"/>
          <p:nvPr/>
        </p:nvSpPr>
        <p:spPr>
          <a:xfrm>
            <a:off x="6459822" y="2629968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</a:t>
            </a:r>
            <a:endParaRPr lang="en-US" altLang="zh-CN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(SSD)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E59201E-FAC1-4240-A310-4C81321CDCB1}"/>
              </a:ext>
            </a:extLst>
          </p:cNvPr>
          <p:cNvCxnSpPr>
            <a:cxnSpLocks/>
          </p:cNvCxnSpPr>
          <p:nvPr/>
        </p:nvCxnSpPr>
        <p:spPr>
          <a:xfrm flipV="1">
            <a:off x="8780341" y="2422074"/>
            <a:ext cx="0" cy="417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31142C7-324C-4138-B322-31656D73193E}"/>
              </a:ext>
            </a:extLst>
          </p:cNvPr>
          <p:cNvCxnSpPr>
            <a:cxnSpLocks/>
          </p:cNvCxnSpPr>
          <p:nvPr/>
        </p:nvCxnSpPr>
        <p:spPr>
          <a:xfrm flipH="1">
            <a:off x="8690227" y="2422074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D6027B6B-31B2-4C71-B129-9A1F82A29178}"/>
              </a:ext>
            </a:extLst>
          </p:cNvPr>
          <p:cNvSpPr txBox="1"/>
          <p:nvPr/>
        </p:nvSpPr>
        <p:spPr>
          <a:xfrm>
            <a:off x="8183651" y="244329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~1.0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B443C8E-88BF-486C-89D1-ED7391AEC19B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7633680" y="3110852"/>
            <a:ext cx="333924" cy="44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C33A85C-EE78-451C-A706-19C09AA872E9}"/>
              </a:ext>
            </a:extLst>
          </p:cNvPr>
          <p:cNvCxnSpPr/>
          <p:nvPr/>
        </p:nvCxnSpPr>
        <p:spPr>
          <a:xfrm>
            <a:off x="9228989" y="2998074"/>
            <a:ext cx="0" cy="669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64CCE67B-F58C-4C12-8BBC-BFF89B7AFF6C}"/>
              </a:ext>
            </a:extLst>
          </p:cNvPr>
          <p:cNvSpPr/>
          <p:nvPr/>
        </p:nvSpPr>
        <p:spPr>
          <a:xfrm>
            <a:off x="11026253" y="2309445"/>
            <a:ext cx="468215" cy="1126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0203FF-BB34-4F47-8125-46E27AF17B89}"/>
              </a:ext>
            </a:extLst>
          </p:cNvPr>
          <p:cNvCxnSpPr>
            <a:cxnSpLocks/>
          </p:cNvCxnSpPr>
          <p:nvPr/>
        </p:nvCxnSpPr>
        <p:spPr>
          <a:xfrm flipH="1">
            <a:off x="11508150" y="2293119"/>
            <a:ext cx="5153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CEACA266-B9E5-4563-B971-FF25A3632A1D}"/>
              </a:ext>
            </a:extLst>
          </p:cNvPr>
          <p:cNvCxnSpPr/>
          <p:nvPr/>
        </p:nvCxnSpPr>
        <p:spPr>
          <a:xfrm>
            <a:off x="11667341" y="1924050"/>
            <a:ext cx="0" cy="369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F988723-98B1-4E9E-B13A-219C01A300A3}"/>
              </a:ext>
            </a:extLst>
          </p:cNvPr>
          <p:cNvSpPr txBox="1"/>
          <p:nvPr/>
        </p:nvSpPr>
        <p:spPr>
          <a:xfrm>
            <a:off x="11583221" y="1902013"/>
            <a:ext cx="89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~0.4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7A900CD-10E7-48A7-9AAE-9C7356CD9052}"/>
              </a:ext>
            </a:extLst>
          </p:cNvPr>
          <p:cNvSpPr txBox="1"/>
          <p:nvPr/>
        </p:nvSpPr>
        <p:spPr>
          <a:xfrm>
            <a:off x="10212234" y="116888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硅电容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(Cap)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7CF7200B-5FA4-4B44-84B7-D80C1504FB1E}"/>
              </a:ext>
            </a:extLst>
          </p:cNvPr>
          <p:cNvCxnSpPr>
            <a:cxnSpLocks/>
            <a:stCxn id="59" idx="2"/>
            <a:endCxn id="55" idx="0"/>
          </p:cNvCxnSpPr>
          <p:nvPr/>
        </p:nvCxnSpPr>
        <p:spPr>
          <a:xfrm>
            <a:off x="11009889" y="1568999"/>
            <a:ext cx="250472" cy="74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081AE97-5C46-47C5-95A2-5738BBDB7BDC}"/>
              </a:ext>
            </a:extLst>
          </p:cNvPr>
          <p:cNvCxnSpPr>
            <a:cxnSpLocks/>
          </p:cNvCxnSpPr>
          <p:nvPr/>
        </p:nvCxnSpPr>
        <p:spPr>
          <a:xfrm flipH="1">
            <a:off x="10800839" y="2422074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75E3ADD-3555-4A26-892E-0A0A87A2E5CB}"/>
              </a:ext>
            </a:extLst>
          </p:cNvPr>
          <p:cNvCxnSpPr>
            <a:cxnSpLocks/>
          </p:cNvCxnSpPr>
          <p:nvPr/>
        </p:nvCxnSpPr>
        <p:spPr>
          <a:xfrm flipH="1">
            <a:off x="10800839" y="2991273"/>
            <a:ext cx="1222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DE15156B-7620-4F66-9937-EAD281E2BC75}"/>
              </a:ext>
            </a:extLst>
          </p:cNvPr>
          <p:cNvSpPr txBox="1"/>
          <p:nvPr/>
        </p:nvSpPr>
        <p:spPr>
          <a:xfrm>
            <a:off x="11673439" y="2531386"/>
            <a:ext cx="5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1.6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89825E98-39BD-45AE-A03C-F90C56630B4C}"/>
              </a:ext>
            </a:extLst>
          </p:cNvPr>
          <p:cNvCxnSpPr>
            <a:cxnSpLocks/>
          </p:cNvCxnSpPr>
          <p:nvPr/>
        </p:nvCxnSpPr>
        <p:spPr>
          <a:xfrm flipV="1">
            <a:off x="11715671" y="2436573"/>
            <a:ext cx="0" cy="547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163EC4AD-18B5-421D-8E34-CE432EFC179E}"/>
              </a:ext>
            </a:extLst>
          </p:cNvPr>
          <p:cNvCxnSpPr/>
          <p:nvPr/>
        </p:nvCxnSpPr>
        <p:spPr>
          <a:xfrm>
            <a:off x="11026254" y="2998074"/>
            <a:ext cx="0" cy="669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>
            <a:extLst>
              <a:ext uri="{FF2B5EF4-FFF2-40B4-BE49-F238E27FC236}">
                <a16:creationId xmlns:a16="http://schemas.microsoft.com/office/drawing/2014/main" id="{DECD04EF-822F-4055-B184-F948F362BD60}"/>
              </a:ext>
            </a:extLst>
          </p:cNvPr>
          <p:cNvSpPr/>
          <p:nvPr/>
        </p:nvSpPr>
        <p:spPr>
          <a:xfrm>
            <a:off x="2647950" y="1824875"/>
            <a:ext cx="1077919" cy="978208"/>
          </a:xfrm>
          <a:prstGeom prst="arc">
            <a:avLst>
              <a:gd name="adj1" fmla="val 1082036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29EA989-DD83-4AB4-8B07-59C2CF42A452}"/>
              </a:ext>
            </a:extLst>
          </p:cNvPr>
          <p:cNvCxnSpPr>
            <a:stCxn id="18" idx="0"/>
          </p:cNvCxnSpPr>
          <p:nvPr/>
        </p:nvCxnSpPr>
        <p:spPr>
          <a:xfrm flipH="1">
            <a:off x="2647950" y="2310786"/>
            <a:ext cx="11" cy="528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30886EF8-DA2C-45E9-9BD4-A47A44FA98F1}"/>
              </a:ext>
            </a:extLst>
          </p:cNvPr>
          <p:cNvSpPr/>
          <p:nvPr/>
        </p:nvSpPr>
        <p:spPr>
          <a:xfrm>
            <a:off x="6467663" y="1057275"/>
            <a:ext cx="5717167" cy="3390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703DF4D-447B-4AD9-A94D-1E3A43913DFC}"/>
              </a:ext>
            </a:extLst>
          </p:cNvPr>
          <p:cNvCxnSpPr>
            <a:cxnSpLocks/>
          </p:cNvCxnSpPr>
          <p:nvPr/>
        </p:nvCxnSpPr>
        <p:spPr>
          <a:xfrm>
            <a:off x="9228988" y="3276600"/>
            <a:ext cx="179726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DB02D32D-E4F8-41BD-8C7B-61107E8A1A72}"/>
              </a:ext>
            </a:extLst>
          </p:cNvPr>
          <p:cNvSpPr txBox="1"/>
          <p:nvPr/>
        </p:nvSpPr>
        <p:spPr>
          <a:xfrm>
            <a:off x="9344027" y="3298201"/>
            <a:ext cx="152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估计可达</a:t>
            </a:r>
            <a:r>
              <a:rPr lang="en-US" altLang="zh-CN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105EE4F-122D-4DCA-8958-8C28675DEABE}"/>
              </a:ext>
            </a:extLst>
          </p:cNvPr>
          <p:cNvSpPr/>
          <p:nvPr/>
        </p:nvSpPr>
        <p:spPr>
          <a:xfrm>
            <a:off x="9912839" y="2333471"/>
            <a:ext cx="756149" cy="839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AF4AE31B-E41C-4121-AA99-34DC609D2DD9}"/>
              </a:ext>
            </a:extLst>
          </p:cNvPr>
          <p:cNvSpPr/>
          <p:nvPr/>
        </p:nvSpPr>
        <p:spPr>
          <a:xfrm rot="19501203">
            <a:off x="9124374" y="2573885"/>
            <a:ext cx="873865" cy="839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48FF27F5-3444-4776-8520-B12E7FF51BF0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457673" y="1869492"/>
            <a:ext cx="1781608" cy="43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F2B9DD23-ADEF-49AD-ADA0-B9D8A1F2E8E1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457673" y="1869492"/>
            <a:ext cx="972626" cy="78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弧形 79">
            <a:extLst>
              <a:ext uri="{FF2B5EF4-FFF2-40B4-BE49-F238E27FC236}">
                <a16:creationId xmlns:a16="http://schemas.microsoft.com/office/drawing/2014/main" id="{4D80F79E-0616-4508-9B00-73E70CE1F3DE}"/>
              </a:ext>
            </a:extLst>
          </p:cNvPr>
          <p:cNvSpPr/>
          <p:nvPr/>
        </p:nvSpPr>
        <p:spPr>
          <a:xfrm>
            <a:off x="10616288" y="2054464"/>
            <a:ext cx="503469" cy="509964"/>
          </a:xfrm>
          <a:prstGeom prst="arc">
            <a:avLst>
              <a:gd name="adj1" fmla="val 1082036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63815CD-4638-48E6-946B-639BD834C0BE}"/>
              </a:ext>
            </a:extLst>
          </p:cNvPr>
          <p:cNvSpPr txBox="1"/>
          <p:nvPr/>
        </p:nvSpPr>
        <p:spPr>
          <a:xfrm>
            <a:off x="-19652" y="4448175"/>
            <a:ext cx="575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当前方案：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型柔性板只延伸到硅的边缘，通过键合的方式连到硅电容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256E0154-95F2-4F14-A66F-9983AE6DF103}"/>
              </a:ext>
            </a:extLst>
          </p:cNvPr>
          <p:cNvSpPr txBox="1"/>
          <p:nvPr/>
        </p:nvSpPr>
        <p:spPr>
          <a:xfrm>
            <a:off x="6450331" y="4448175"/>
            <a:ext cx="575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AMS-02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方案：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型柔性板延伸（需要弯折）到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SFE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上，再键合到硅电容。硅电容及其它器件需要右移、让出粘接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型柔性板的区域。</a:t>
            </a:r>
          </a:p>
        </p:txBody>
      </p:sp>
    </p:spTree>
    <p:extLst>
      <p:ext uri="{BB962C8B-B14F-4D97-AF65-F5344CB8AC3E}">
        <p14:creationId xmlns:p14="http://schemas.microsoft.com/office/powerpoint/2010/main" val="22778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3" grpId="0" animBg="1"/>
      <p:bldP spid="74" grpId="0" animBg="1"/>
      <p:bldP spid="80" grpId="0" animBg="1"/>
    </p:bld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2952</TotalTime>
  <Words>1158</Words>
  <Application>Microsoft Office PowerPoint</Application>
  <PresentationFormat>宽屏</PresentationFormat>
  <Paragraphs>192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Z型柔性板的初样设计</vt:lpstr>
      <vt:lpstr>背景：SCD的探测器模块</vt:lpstr>
      <vt:lpstr>Ladder种类(1)：普通型Ladder</vt:lpstr>
      <vt:lpstr>Ladder种类(2)：Z字型Ladder</vt:lpstr>
      <vt:lpstr>Z字形Ladder设计借鉴AMS-02</vt:lpstr>
      <vt:lpstr>方案阶段的设计(1)</vt:lpstr>
      <vt:lpstr>方案阶段的设计(2)</vt:lpstr>
      <vt:lpstr>方案阶段的设计(3)</vt:lpstr>
      <vt:lpstr>两种Z型柔性板的初样设计方案</vt:lpstr>
      <vt:lpstr>AMS-02</vt:lpstr>
      <vt:lpstr>两种Z型柔性板的初样设计方案对比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Z型柔性板的初样设计</dc:title>
  <dc:creator>Yuodaa</dc:creator>
  <cp:lastModifiedBy>乔锐</cp:lastModifiedBy>
  <cp:revision>107</cp:revision>
  <dcterms:created xsi:type="dcterms:W3CDTF">2023-08-09T12:44:00Z</dcterms:created>
  <dcterms:modified xsi:type="dcterms:W3CDTF">2026-03-26T15:27:26Z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