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  <p:sldMasterId id="2147483665" r:id="rId2"/>
  </p:sldMasterIdLst>
  <p:notesMasterIdLst>
    <p:notesMasterId r:id="rId14"/>
  </p:notesMasterIdLst>
  <p:sldIdLst>
    <p:sldId id="256" r:id="rId3"/>
    <p:sldId id="262" r:id="rId4"/>
    <p:sldId id="257" r:id="rId5"/>
    <p:sldId id="261" r:id="rId6"/>
    <p:sldId id="260" r:id="rId7"/>
    <p:sldId id="263" r:id="rId8"/>
    <p:sldId id="264" r:id="rId9"/>
    <p:sldId id="265" r:id="rId10"/>
    <p:sldId id="258" r:id="rId11"/>
    <p:sldId id="259" r:id="rId12"/>
    <p:sldId id="266" r:id="rId13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FF8C"/>
    <a:srgbClr val="FDFFAF"/>
    <a:srgbClr val="C1FFCB"/>
    <a:srgbClr val="FF97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0637" autoAdjust="0"/>
  </p:normalViewPr>
  <p:slideViewPr>
    <p:cSldViewPr snapToGrid="0" showGuides="1">
      <p:cViewPr varScale="1">
        <p:scale>
          <a:sx n="78" d="100"/>
          <a:sy n="78" d="100"/>
        </p:scale>
        <p:origin x="83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BF7A5-F523-49C6-B4A6-CFA6EB9C3FEC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91674-CEA4-41DC-9F8E-E77CD21ABE4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2682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\Ladder\SSD</a:t>
            </a:r>
            <a:r>
              <a:rPr lang="zh-CN" altLang="en-US" dirty="0"/>
              <a:t>探测器</a:t>
            </a:r>
            <a:r>
              <a:rPr lang="en-US" altLang="zh-CN" dirty="0"/>
              <a:t>\20230426_</a:t>
            </a:r>
            <a:r>
              <a:rPr lang="zh-CN" altLang="en-US" dirty="0"/>
              <a:t>滨松</a:t>
            </a:r>
            <a:r>
              <a:rPr lang="en-US" altLang="zh-CN" dirty="0"/>
              <a:t>\20240418_</a:t>
            </a:r>
            <a:r>
              <a:rPr lang="zh-CN" altLang="en-US" dirty="0"/>
              <a:t>滨松</a:t>
            </a:r>
            <a:r>
              <a:rPr lang="en-US" altLang="zh-CN" dirty="0"/>
              <a:t>_</a:t>
            </a:r>
            <a:r>
              <a:rPr lang="en-US" altLang="zh-CN" dirty="0" err="1"/>
              <a:t>SCD.gds</a:t>
            </a:r>
            <a:endParaRPr lang="zh-CN" alt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\Ladder\SSD</a:t>
            </a:r>
            <a:r>
              <a:rPr lang="zh-CN" altLang="en-US" dirty="0"/>
              <a:t>探测器</a:t>
            </a:r>
            <a:r>
              <a:rPr lang="en-US" altLang="zh-CN" dirty="0"/>
              <a:t>\20260310_</a:t>
            </a:r>
            <a:r>
              <a:rPr lang="zh-CN" altLang="en-US" dirty="0"/>
              <a:t>滨松初样设计</a:t>
            </a:r>
            <a:r>
              <a:rPr lang="en-US" altLang="zh-CN" dirty="0"/>
              <a:t>\20260319_</a:t>
            </a:r>
            <a:r>
              <a:rPr lang="zh-CN" altLang="en-US" dirty="0"/>
              <a:t>滨松</a:t>
            </a:r>
            <a:r>
              <a:rPr lang="en-US" altLang="zh-CN" dirty="0"/>
              <a:t>_SCD</a:t>
            </a:r>
            <a:r>
              <a:rPr lang="zh-CN" altLang="en-US" dirty="0"/>
              <a:t>初样设计</a:t>
            </a:r>
            <a:r>
              <a:rPr lang="en-US" altLang="zh-CN" dirty="0"/>
              <a:t>_v1.gds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091674-CEA4-41DC-9F8E-E77CD21ABE4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7129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\Ladder\SSD</a:t>
            </a:r>
            <a:r>
              <a:rPr lang="zh-CN" altLang="en-US" dirty="0"/>
              <a:t>探测器</a:t>
            </a:r>
            <a:r>
              <a:rPr lang="en-US" altLang="zh-CN" dirty="0"/>
              <a:t>\20230426_</a:t>
            </a:r>
            <a:r>
              <a:rPr lang="zh-CN" altLang="en-US" dirty="0"/>
              <a:t>滨松</a:t>
            </a:r>
            <a:r>
              <a:rPr lang="en-US" altLang="zh-CN" dirty="0"/>
              <a:t>\20240418_</a:t>
            </a:r>
            <a:r>
              <a:rPr lang="zh-CN" altLang="en-US" dirty="0"/>
              <a:t>滨松</a:t>
            </a:r>
            <a:r>
              <a:rPr lang="en-US" altLang="zh-CN" dirty="0"/>
              <a:t>_</a:t>
            </a:r>
            <a:r>
              <a:rPr lang="en-US" altLang="zh-CN" dirty="0" err="1"/>
              <a:t>STK.gds</a:t>
            </a:r>
            <a:endParaRPr lang="en-US" altLang="zh-CN" dirty="0"/>
          </a:p>
          <a:p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\Ladder\SSD</a:t>
            </a:r>
            <a:r>
              <a:rPr lang="zh-CN" altLang="en-US" dirty="0"/>
              <a:t>探测器</a:t>
            </a:r>
            <a:r>
              <a:rPr lang="en-US" altLang="zh-CN" dirty="0"/>
              <a:t>\20260310_</a:t>
            </a:r>
            <a:r>
              <a:rPr lang="zh-CN" altLang="en-US" dirty="0"/>
              <a:t>滨松初样设计</a:t>
            </a:r>
            <a:r>
              <a:rPr lang="en-US" altLang="zh-CN" dirty="0"/>
              <a:t>\20260319_</a:t>
            </a:r>
            <a:r>
              <a:rPr lang="zh-CN" altLang="en-US" dirty="0"/>
              <a:t>滨松</a:t>
            </a:r>
            <a:r>
              <a:rPr lang="en-US" altLang="zh-CN" dirty="0"/>
              <a:t>_STK</a:t>
            </a:r>
            <a:r>
              <a:rPr lang="zh-CN" altLang="en-US" dirty="0"/>
              <a:t>初样设计</a:t>
            </a:r>
            <a:r>
              <a:rPr lang="en-US" altLang="zh-CN" dirty="0"/>
              <a:t>_v1.gds</a:t>
            </a:r>
          </a:p>
          <a:p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091674-CEA4-41DC-9F8E-E77CD21ABE4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0690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\Ladder\SSD</a:t>
            </a:r>
            <a:r>
              <a:rPr lang="zh-CN" altLang="en-US" dirty="0"/>
              <a:t>探测器</a:t>
            </a:r>
            <a:r>
              <a:rPr lang="en-US" altLang="zh-CN" dirty="0"/>
              <a:t>\20230426_</a:t>
            </a:r>
            <a:r>
              <a:rPr lang="zh-CN" altLang="en-US" dirty="0"/>
              <a:t>滨松</a:t>
            </a:r>
            <a:r>
              <a:rPr lang="en-US" altLang="zh-CN" dirty="0"/>
              <a:t>\20240418_</a:t>
            </a:r>
            <a:r>
              <a:rPr lang="zh-CN" altLang="en-US" dirty="0"/>
              <a:t>滨松</a:t>
            </a:r>
            <a:r>
              <a:rPr lang="en-US" altLang="zh-CN" dirty="0"/>
              <a:t>_</a:t>
            </a:r>
            <a:r>
              <a:rPr lang="en-US" altLang="zh-CN" dirty="0" err="1"/>
              <a:t>SCD.gds</a:t>
            </a:r>
            <a:endParaRPr lang="zh-CN" alt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\Ladder\SSD</a:t>
            </a:r>
            <a:r>
              <a:rPr lang="zh-CN" altLang="en-US" dirty="0"/>
              <a:t>探测器</a:t>
            </a:r>
            <a:r>
              <a:rPr lang="en-US" altLang="zh-CN" dirty="0"/>
              <a:t>\20260310_</a:t>
            </a:r>
            <a:r>
              <a:rPr lang="zh-CN" altLang="en-US" dirty="0"/>
              <a:t>滨松初样设计</a:t>
            </a:r>
            <a:r>
              <a:rPr lang="en-US" altLang="zh-CN" dirty="0"/>
              <a:t>\20260319_</a:t>
            </a:r>
            <a:r>
              <a:rPr lang="zh-CN" altLang="en-US" dirty="0"/>
              <a:t>滨松</a:t>
            </a:r>
            <a:r>
              <a:rPr lang="en-US" altLang="zh-CN" dirty="0"/>
              <a:t>_SCD</a:t>
            </a:r>
            <a:r>
              <a:rPr lang="zh-CN" altLang="en-US" dirty="0"/>
              <a:t>初样设计</a:t>
            </a:r>
            <a:r>
              <a:rPr lang="en-US" altLang="zh-CN" dirty="0"/>
              <a:t>_v1.gds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091674-CEA4-41DC-9F8E-E77CD21ABE4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8496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\Ladder\SSD</a:t>
            </a:r>
            <a:r>
              <a:rPr lang="zh-CN" altLang="en-US" dirty="0"/>
              <a:t>探测器</a:t>
            </a:r>
            <a:r>
              <a:rPr lang="en-US" altLang="zh-CN" dirty="0"/>
              <a:t>\20230426_</a:t>
            </a:r>
            <a:r>
              <a:rPr lang="zh-CN" altLang="en-US" dirty="0"/>
              <a:t>滨松</a:t>
            </a:r>
            <a:r>
              <a:rPr lang="en-US" altLang="zh-CN" dirty="0"/>
              <a:t>\20240418_</a:t>
            </a:r>
            <a:r>
              <a:rPr lang="zh-CN" altLang="en-US" dirty="0"/>
              <a:t>滨松</a:t>
            </a:r>
            <a:r>
              <a:rPr lang="en-US" altLang="zh-CN" dirty="0"/>
              <a:t>_</a:t>
            </a:r>
            <a:r>
              <a:rPr lang="en-US" altLang="zh-CN" dirty="0" err="1"/>
              <a:t>SCD.gds</a:t>
            </a:r>
            <a:endParaRPr lang="zh-CN" alt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\Ladder\SSD</a:t>
            </a:r>
            <a:r>
              <a:rPr lang="zh-CN" altLang="en-US" dirty="0"/>
              <a:t>探测器</a:t>
            </a:r>
            <a:r>
              <a:rPr lang="en-US" altLang="zh-CN" dirty="0"/>
              <a:t>\20260310_</a:t>
            </a:r>
            <a:r>
              <a:rPr lang="zh-CN" altLang="en-US" dirty="0"/>
              <a:t>滨松初样设计</a:t>
            </a:r>
            <a:r>
              <a:rPr lang="en-US" altLang="zh-CN" dirty="0"/>
              <a:t>\20260319_</a:t>
            </a:r>
            <a:r>
              <a:rPr lang="zh-CN" altLang="en-US" dirty="0"/>
              <a:t>滨松</a:t>
            </a:r>
            <a:r>
              <a:rPr lang="en-US" altLang="zh-CN" dirty="0"/>
              <a:t>_SCD</a:t>
            </a:r>
            <a:r>
              <a:rPr lang="zh-CN" altLang="en-US" dirty="0"/>
              <a:t>初样设计</a:t>
            </a:r>
            <a:r>
              <a:rPr lang="en-US" altLang="zh-CN" dirty="0"/>
              <a:t>_v1.gds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091674-CEA4-41DC-9F8E-E77CD21ABE4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1359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\Ladder\SSD</a:t>
            </a:r>
            <a:r>
              <a:rPr lang="zh-CN" altLang="en-US" dirty="0"/>
              <a:t>探测器</a:t>
            </a:r>
            <a:r>
              <a:rPr lang="en-US" altLang="zh-CN" dirty="0"/>
              <a:t>\20230426_</a:t>
            </a:r>
            <a:r>
              <a:rPr lang="zh-CN" altLang="en-US" dirty="0"/>
              <a:t>滨松</a:t>
            </a:r>
            <a:r>
              <a:rPr lang="en-US" altLang="zh-CN" dirty="0"/>
              <a:t>\20240418_</a:t>
            </a:r>
            <a:r>
              <a:rPr lang="zh-CN" altLang="en-US" dirty="0"/>
              <a:t>滨松</a:t>
            </a:r>
            <a:r>
              <a:rPr lang="en-US" altLang="zh-CN" dirty="0"/>
              <a:t>_</a:t>
            </a:r>
            <a:r>
              <a:rPr lang="en-US" altLang="zh-CN" dirty="0" err="1"/>
              <a:t>SCD.gds</a:t>
            </a:r>
            <a:endParaRPr lang="zh-CN" alt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\Ladder\SSD</a:t>
            </a:r>
            <a:r>
              <a:rPr lang="zh-CN" altLang="en-US" dirty="0"/>
              <a:t>探测器</a:t>
            </a:r>
            <a:r>
              <a:rPr lang="en-US" altLang="zh-CN" dirty="0"/>
              <a:t>\20260310_</a:t>
            </a:r>
            <a:r>
              <a:rPr lang="zh-CN" altLang="en-US" dirty="0"/>
              <a:t>滨松初样设计</a:t>
            </a:r>
            <a:r>
              <a:rPr lang="en-US" altLang="zh-CN" dirty="0"/>
              <a:t>\20260319_</a:t>
            </a:r>
            <a:r>
              <a:rPr lang="zh-CN" altLang="en-US" dirty="0"/>
              <a:t>滨松</a:t>
            </a:r>
            <a:r>
              <a:rPr lang="en-US" altLang="zh-CN" dirty="0"/>
              <a:t>_SCD</a:t>
            </a:r>
            <a:r>
              <a:rPr lang="zh-CN" altLang="en-US" dirty="0"/>
              <a:t>初样设计</a:t>
            </a:r>
            <a:r>
              <a:rPr lang="en-US" altLang="zh-CN" dirty="0"/>
              <a:t>_v1.gds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091674-CEA4-41DC-9F8E-E77CD21ABE4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70926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\Ladder\SSD</a:t>
            </a:r>
            <a:r>
              <a:rPr lang="zh-CN" altLang="en-US" dirty="0"/>
              <a:t>探测器</a:t>
            </a:r>
            <a:r>
              <a:rPr lang="en-US" altLang="zh-CN" dirty="0"/>
              <a:t>\20230426_</a:t>
            </a:r>
            <a:r>
              <a:rPr lang="zh-CN" altLang="en-US" dirty="0"/>
              <a:t>滨松</a:t>
            </a:r>
            <a:r>
              <a:rPr lang="en-US" altLang="zh-CN" dirty="0"/>
              <a:t>\20240418_</a:t>
            </a:r>
            <a:r>
              <a:rPr lang="zh-CN" altLang="en-US" dirty="0"/>
              <a:t>滨松</a:t>
            </a:r>
            <a:r>
              <a:rPr lang="en-US" altLang="zh-CN" dirty="0"/>
              <a:t>_</a:t>
            </a:r>
            <a:r>
              <a:rPr lang="en-US" altLang="zh-CN" dirty="0" err="1"/>
              <a:t>STK.gds</a:t>
            </a:r>
            <a:endParaRPr lang="en-US" altLang="zh-CN" dirty="0"/>
          </a:p>
          <a:p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\Ladder\SSD</a:t>
            </a:r>
            <a:r>
              <a:rPr lang="zh-CN" altLang="en-US" dirty="0"/>
              <a:t>探测器</a:t>
            </a:r>
            <a:r>
              <a:rPr lang="en-US" altLang="zh-CN" dirty="0"/>
              <a:t>\20260310_</a:t>
            </a:r>
            <a:r>
              <a:rPr lang="zh-CN" altLang="en-US" dirty="0"/>
              <a:t>滨松初样设计</a:t>
            </a:r>
            <a:r>
              <a:rPr lang="en-US" altLang="zh-CN" dirty="0"/>
              <a:t>\20260319_</a:t>
            </a:r>
            <a:r>
              <a:rPr lang="zh-CN" altLang="en-US" dirty="0"/>
              <a:t>滨松</a:t>
            </a:r>
            <a:r>
              <a:rPr lang="en-US" altLang="zh-CN" dirty="0"/>
              <a:t>_STK</a:t>
            </a:r>
            <a:r>
              <a:rPr lang="zh-CN" altLang="en-US" dirty="0"/>
              <a:t>初样设计</a:t>
            </a:r>
            <a:r>
              <a:rPr lang="en-US" altLang="zh-CN" dirty="0"/>
              <a:t>_v1.gds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091674-CEA4-41DC-9F8E-E77CD21ABE4D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22664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\Ladder\SSD</a:t>
            </a:r>
            <a:r>
              <a:rPr lang="zh-CN" altLang="en-US" dirty="0"/>
              <a:t>探测器</a:t>
            </a:r>
            <a:r>
              <a:rPr lang="en-US" altLang="zh-CN" dirty="0"/>
              <a:t>\20260310_</a:t>
            </a:r>
            <a:r>
              <a:rPr lang="zh-CN" altLang="en-US" dirty="0"/>
              <a:t>滨松初样设计</a:t>
            </a:r>
            <a:r>
              <a:rPr lang="en-US" altLang="zh-CN" dirty="0"/>
              <a:t>\20260301_The version-2 design of HERD silicon microstrip detectors.docx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091674-CEA4-41DC-9F8E-E77CD21ABE4D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12838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\Ladder\SSD</a:t>
            </a:r>
            <a:r>
              <a:rPr lang="zh-CN" altLang="en-US" dirty="0"/>
              <a:t>探测器</a:t>
            </a:r>
            <a:r>
              <a:rPr lang="en-US" altLang="zh-CN" dirty="0"/>
              <a:t>\20260310_</a:t>
            </a:r>
            <a:r>
              <a:rPr lang="zh-CN" altLang="en-US" dirty="0"/>
              <a:t>滨松初样设计</a:t>
            </a:r>
            <a:r>
              <a:rPr lang="en-US" altLang="zh-CN" dirty="0"/>
              <a:t>\20260301_The version-2 design of HERD silicon microstrip detectors.docx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091674-CEA4-41DC-9F8E-E77CD21ABE4D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1444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 descr="高能所图标-单色.tif"/>
          <p:cNvPicPr>
            <a:picLocks noChangeAspect="1"/>
          </p:cNvPicPr>
          <p:nvPr/>
        </p:nvPicPr>
        <p:blipFill>
          <a:blip r:embed="rId2">
            <a:lum brigh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2349501"/>
            <a:ext cx="7440084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0" y="1"/>
            <a:ext cx="12192000" cy="2159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9239251" y="1"/>
            <a:ext cx="2952749" cy="2159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3188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389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4182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5866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87170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934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1089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2"/>
            <a:ext cx="10972800" cy="4840303"/>
          </a:xfrm>
        </p:spPr>
        <p:txBody>
          <a:bodyPr/>
          <a:lstStyle>
            <a:lvl1pPr>
              <a:buClr>
                <a:srgbClr val="E38700"/>
              </a:buClr>
              <a:buSzPct val="80000"/>
              <a:buFont typeface="Wingdings" panose="05000000000000000000" pitchFamily="2" charset="2"/>
              <a:buChar char="n"/>
              <a:defRPr sz="28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5000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6540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2924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173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1172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2805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5129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0831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2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D997B5FA-0921-464F-AAE1-844C04324D75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3139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70BF5-8568-4370-8A90-8BCFCD973452}" type="datetimeFigureOut">
              <a:rPr lang="zh-CN" altLang="en-US" smtClean="0"/>
              <a:t>2026/3/26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110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E28CB82-C50E-47A8-90B4-64395BB3B9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硅微条探测器初样设计 </a:t>
            </a:r>
            <a:r>
              <a:rPr lang="en-US" altLang="zh-CN" dirty="0"/>
              <a:t>v1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E0A82E1-B26F-49F7-A0B0-3D7553704C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乔锐 唐远平</a:t>
            </a:r>
          </a:p>
        </p:txBody>
      </p:sp>
    </p:spTree>
    <p:extLst>
      <p:ext uri="{BB962C8B-B14F-4D97-AF65-F5344CB8AC3E}">
        <p14:creationId xmlns:p14="http://schemas.microsoft.com/office/powerpoint/2010/main" val="433987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F209B78B-0CF3-42D7-82E9-60AF1C92D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设计参数的变化：</a:t>
            </a:r>
            <a:r>
              <a:rPr lang="en-US" altLang="zh-CN" dirty="0"/>
              <a:t>STK</a:t>
            </a:r>
            <a:endParaRPr lang="zh-CN" altLang="en-US" dirty="0"/>
          </a:p>
        </p:txBody>
      </p:sp>
      <p:graphicFrame>
        <p:nvGraphicFramePr>
          <p:cNvPr id="6" name="内容占位符 5">
            <a:extLst>
              <a:ext uri="{FF2B5EF4-FFF2-40B4-BE49-F238E27FC236}">
                <a16:creationId xmlns:a16="http://schemas.microsoft.com/office/drawing/2014/main" id="{FBF65ECA-CF40-405B-A2A2-54ECC81F20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2591239"/>
              </p:ext>
            </p:extLst>
          </p:nvPr>
        </p:nvGraphicFramePr>
        <p:xfrm>
          <a:off x="609600" y="1377925"/>
          <a:ext cx="10972800" cy="49377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382493">
                  <a:extLst>
                    <a:ext uri="{9D8B030D-6E8A-4147-A177-3AD203B41FA5}">
                      <a16:colId xmlns:a16="http://schemas.microsoft.com/office/drawing/2014/main" val="1200729237"/>
                    </a:ext>
                  </a:extLst>
                </a:gridCol>
                <a:gridCol w="770445">
                  <a:extLst>
                    <a:ext uri="{9D8B030D-6E8A-4147-A177-3AD203B41FA5}">
                      <a16:colId xmlns:a16="http://schemas.microsoft.com/office/drawing/2014/main" val="105851206"/>
                    </a:ext>
                  </a:extLst>
                </a:gridCol>
                <a:gridCol w="5608223">
                  <a:extLst>
                    <a:ext uri="{9D8B030D-6E8A-4147-A177-3AD203B41FA5}">
                      <a16:colId xmlns:a16="http://schemas.microsoft.com/office/drawing/2014/main" val="557548948"/>
                    </a:ext>
                  </a:extLst>
                </a:gridCol>
                <a:gridCol w="1211639">
                  <a:extLst>
                    <a:ext uri="{9D8B030D-6E8A-4147-A177-3AD203B41FA5}">
                      <a16:colId xmlns:a16="http://schemas.microsoft.com/office/drawing/2014/main" val="1415194661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Parameter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Unit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Version-1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Version-2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09908746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Device type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-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Single side AC-readout with PolySi-resistor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SAME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748594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Silicon Type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-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N-type</a:t>
                      </a:r>
                      <a:r>
                        <a:rPr lang="zh-CN" sz="1800" kern="100" dirty="0">
                          <a:effectLst/>
                        </a:rPr>
                        <a:t>、</a:t>
                      </a:r>
                      <a:r>
                        <a:rPr lang="en-US" sz="1800" kern="100" dirty="0">
                          <a:effectLst/>
                        </a:rPr>
                        <a:t>Phosphorus doped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SAME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18924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Crystal orientation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-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&lt;100&gt;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SAME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8550987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Chip thickness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μ</a:t>
                      </a:r>
                      <a:r>
                        <a:rPr lang="en-US" sz="1800" kern="100">
                          <a:effectLst/>
                        </a:rPr>
                        <a:t>m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500</a:t>
                      </a:r>
                      <a:r>
                        <a:rPr lang="zh-CN" sz="1800" kern="100" dirty="0">
                          <a:effectLst/>
                        </a:rPr>
                        <a:t>±</a:t>
                      </a:r>
                      <a:r>
                        <a:rPr lang="en-US" sz="1800" kern="100" dirty="0">
                          <a:effectLst/>
                        </a:rPr>
                        <a:t>15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SAME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112556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Front sidemetal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-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AL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SAME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8329023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Back sidemetal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-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AL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SAME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222755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Chip size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μ</a:t>
                      </a:r>
                      <a:r>
                        <a:rPr lang="en-US" sz="1800" kern="100">
                          <a:effectLst/>
                        </a:rPr>
                        <a:t>m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98000</a:t>
                      </a:r>
                      <a:r>
                        <a:rPr lang="zh-CN" sz="1800" kern="100" dirty="0">
                          <a:effectLst/>
                        </a:rPr>
                        <a:t>±</a:t>
                      </a:r>
                      <a:r>
                        <a:rPr lang="en-US" sz="1800" kern="100" dirty="0">
                          <a:effectLst/>
                        </a:rPr>
                        <a:t>20</a:t>
                      </a:r>
                      <a:r>
                        <a:rPr lang="zh-CN" sz="1800" kern="100" dirty="0">
                          <a:effectLst/>
                        </a:rPr>
                        <a:t>ｘ</a:t>
                      </a:r>
                      <a:r>
                        <a:rPr lang="en-US" sz="1800" kern="100" dirty="0">
                          <a:effectLst/>
                        </a:rPr>
                        <a:t>98000</a:t>
                      </a:r>
                      <a:r>
                        <a:rPr lang="zh-CN" sz="1800" kern="100" dirty="0">
                          <a:effectLst/>
                        </a:rPr>
                        <a:t>±</a:t>
                      </a:r>
                      <a:r>
                        <a:rPr lang="en-US" sz="1800" kern="100" dirty="0">
                          <a:effectLst/>
                        </a:rPr>
                        <a:t>20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SAME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72064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Acrive area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μ</a:t>
                      </a:r>
                      <a:r>
                        <a:rPr lang="en-US" sz="1800" kern="100">
                          <a:effectLst/>
                        </a:rPr>
                        <a:t>m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96062.5</a:t>
                      </a:r>
                      <a:r>
                        <a:rPr lang="zh-CN" sz="1800" kern="100" dirty="0">
                          <a:effectLst/>
                        </a:rPr>
                        <a:t>ｘ</a:t>
                      </a:r>
                      <a:r>
                        <a:rPr lang="en-US" sz="1800" kern="100" dirty="0">
                          <a:effectLst/>
                        </a:rPr>
                        <a:t>96000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SAME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000658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Number of Strips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ch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192/384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768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70806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Strip pitch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μ</a:t>
                      </a:r>
                      <a:r>
                        <a:rPr lang="en-US" sz="1800" kern="100" dirty="0">
                          <a:effectLst/>
                        </a:rPr>
                        <a:t>m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250/125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125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7480435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Number of Readout Strips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ch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192/384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768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866852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Readout Strip pitch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μ</a:t>
                      </a:r>
                      <a:r>
                        <a:rPr lang="en-US" sz="1800" kern="100">
                          <a:effectLst/>
                        </a:rPr>
                        <a:t>m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250/125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125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9085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Strip width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μ</a:t>
                      </a:r>
                      <a:r>
                        <a:rPr lang="en-US" sz="1800" kern="100">
                          <a:effectLst/>
                        </a:rPr>
                        <a:t>m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80/40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40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67801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Readout AL width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μ</a:t>
                      </a:r>
                      <a:r>
                        <a:rPr lang="en-US" sz="1800" kern="100">
                          <a:effectLst/>
                        </a:rPr>
                        <a:t>m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90/50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50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02932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Readout PAD size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μ</a:t>
                      </a:r>
                      <a:r>
                        <a:rPr lang="en-US" sz="1800" kern="100" dirty="0">
                          <a:effectLst/>
                        </a:rPr>
                        <a:t>m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100</a:t>
                      </a:r>
                      <a:r>
                        <a:rPr lang="zh-CN" sz="1800" kern="100" dirty="0">
                          <a:effectLst/>
                        </a:rPr>
                        <a:t>ｘ</a:t>
                      </a:r>
                      <a:r>
                        <a:rPr lang="en-US" sz="1800" kern="100" dirty="0">
                          <a:effectLst/>
                        </a:rPr>
                        <a:t>640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SAME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51139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Full depletion voltage Max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V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180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SAME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2967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Bias resistance Typ.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MΩ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100/70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80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97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2755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8911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7505FBC1-1677-4507-B645-1BAD56D1C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滨松的初样设计修复了方案阶段的问题：</a:t>
            </a:r>
            <a:endParaRPr lang="en-US" altLang="zh-CN" dirty="0"/>
          </a:p>
          <a:p>
            <a:pPr lvl="1"/>
            <a:r>
              <a:rPr lang="zh-CN" altLang="en-US" dirty="0"/>
              <a:t>只保留一种设计参数</a:t>
            </a:r>
            <a:endParaRPr lang="en-US" altLang="zh-CN" dirty="0"/>
          </a:p>
          <a:p>
            <a:pPr lvl="1"/>
            <a:r>
              <a:rPr lang="zh-CN" altLang="en-US" dirty="0"/>
              <a:t>优化偏压电阻长度</a:t>
            </a:r>
            <a:endParaRPr lang="en-US" altLang="zh-CN" dirty="0"/>
          </a:p>
          <a:p>
            <a:pPr lvl="1"/>
            <a:r>
              <a:rPr lang="en-US" altLang="zh-CN" dirty="0"/>
              <a:t>SCD</a:t>
            </a:r>
            <a:r>
              <a:rPr lang="zh-CN" altLang="en-US" dirty="0"/>
              <a:t>额外优化焊盘包络；增加</a:t>
            </a:r>
            <a:r>
              <a:rPr lang="en-US" altLang="zh-CN" dirty="0"/>
              <a:t>Z</a:t>
            </a:r>
            <a:r>
              <a:rPr lang="zh-CN" altLang="en-US" dirty="0"/>
              <a:t>型</a:t>
            </a:r>
            <a:r>
              <a:rPr lang="en-US" altLang="zh-CN" dirty="0"/>
              <a:t>Ladder</a:t>
            </a:r>
            <a:r>
              <a:rPr lang="zh-CN" altLang="en-US" dirty="0"/>
              <a:t>的偏压环焊盘。</a:t>
            </a:r>
            <a:endParaRPr lang="en-US" altLang="zh-CN" dirty="0"/>
          </a:p>
          <a:p>
            <a:r>
              <a:rPr lang="en-US" altLang="zh-CN" dirty="0"/>
              <a:t>SCD</a:t>
            </a:r>
            <a:r>
              <a:rPr lang="zh-CN" altLang="en-US" dirty="0"/>
              <a:t>的硅微条设计作为</a:t>
            </a:r>
            <a:r>
              <a:rPr lang="en-US" altLang="zh-CN" dirty="0"/>
              <a:t>Z</a:t>
            </a:r>
            <a:r>
              <a:rPr lang="zh-CN" altLang="en-US" dirty="0"/>
              <a:t>型柔性板</a:t>
            </a:r>
            <a:r>
              <a:rPr lang="en-US" altLang="zh-CN" dirty="0"/>
              <a:t>(Z-Flex)</a:t>
            </a:r>
            <a:r>
              <a:rPr lang="zh-CN" altLang="en-US" dirty="0"/>
              <a:t>的设计输入。</a:t>
            </a:r>
            <a:endParaRPr lang="en-US" altLang="zh-CN" dirty="0"/>
          </a:p>
          <a:p>
            <a:r>
              <a:rPr lang="en-US" altLang="zh-CN" dirty="0"/>
              <a:t>STK</a:t>
            </a:r>
            <a:r>
              <a:rPr lang="zh-CN" altLang="en-US" dirty="0"/>
              <a:t>的硅微条设计作为</a:t>
            </a:r>
            <a:r>
              <a:rPr lang="en-US" altLang="zh-CN" dirty="0"/>
              <a:t>Pitch Adaptor</a:t>
            </a:r>
            <a:r>
              <a:rPr lang="zh-CN" altLang="en-US"/>
              <a:t>的设计输入。</a:t>
            </a:r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76548A51-E248-486E-898D-15F8DA27F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总结</a:t>
            </a:r>
          </a:p>
        </p:txBody>
      </p:sp>
    </p:spTree>
    <p:extLst>
      <p:ext uri="{BB962C8B-B14F-4D97-AF65-F5344CB8AC3E}">
        <p14:creationId xmlns:p14="http://schemas.microsoft.com/office/powerpoint/2010/main" val="3521128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496440F0-6350-4879-8E99-7E4F468E72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1197230"/>
              </p:ext>
            </p:extLst>
          </p:nvPr>
        </p:nvGraphicFramePr>
        <p:xfrm>
          <a:off x="609599" y="1285875"/>
          <a:ext cx="10820436" cy="48887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5072">
                  <a:extLst>
                    <a:ext uri="{9D8B030D-6E8A-4147-A177-3AD203B41FA5}">
                      <a16:colId xmlns:a16="http://schemas.microsoft.com/office/drawing/2014/main" val="1626389495"/>
                    </a:ext>
                  </a:extLst>
                </a:gridCol>
                <a:gridCol w="4972682">
                  <a:extLst>
                    <a:ext uri="{9D8B030D-6E8A-4147-A177-3AD203B41FA5}">
                      <a16:colId xmlns:a16="http://schemas.microsoft.com/office/drawing/2014/main" val="2336728585"/>
                    </a:ext>
                  </a:extLst>
                </a:gridCol>
                <a:gridCol w="4972682">
                  <a:extLst>
                    <a:ext uri="{9D8B030D-6E8A-4147-A177-3AD203B41FA5}">
                      <a16:colId xmlns:a16="http://schemas.microsoft.com/office/drawing/2014/main" val="2419774004"/>
                    </a:ext>
                  </a:extLst>
                </a:gridCol>
              </a:tblGrid>
              <a:tr h="548509">
                <a:tc>
                  <a:txBody>
                    <a:bodyPr/>
                    <a:lstStyle/>
                    <a:p>
                      <a:r>
                        <a:rPr lang="zh-CN" altLang="en-US" dirty="0"/>
                        <a:t>子系统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方案阶段的设计问题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初样阶段的解决方法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6305348"/>
                  </a:ext>
                </a:extLst>
              </a:tr>
              <a:tr h="946742">
                <a:tc rowSpan="4">
                  <a:txBody>
                    <a:bodyPr/>
                    <a:lstStyle/>
                    <a:p>
                      <a:r>
                        <a:rPr lang="en-US" altLang="zh-CN" dirty="0"/>
                        <a:t>SCD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包含逐条读出和隔条读出两种设计参数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仅保留性能最好的逐条读出参数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8707837"/>
                  </a:ext>
                </a:extLst>
              </a:tr>
              <a:tr h="548509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看不清键合焊盘的包络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减少焊盘附近铝电极宽度已凸显焊盘包络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315602"/>
                  </a:ext>
                </a:extLst>
              </a:tr>
              <a:tr h="874003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仅有</a:t>
                      </a:r>
                      <a:r>
                        <a:rPr lang="en-US" altLang="zh-CN" dirty="0"/>
                        <a:t>P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Ladder</a:t>
                      </a:r>
                      <a:r>
                        <a:rPr lang="zh-CN" altLang="en-US" dirty="0"/>
                        <a:t>的偏压环焊盘；缺少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Ladder</a:t>
                      </a:r>
                      <a:r>
                        <a:rPr lang="zh-CN" altLang="en-US" dirty="0"/>
                        <a:t>的偏压环焊盘。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增加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Ladder</a:t>
                      </a:r>
                      <a:r>
                        <a:rPr lang="zh-CN" altLang="en-US" dirty="0"/>
                        <a:t>的偏压环焊盘。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8030569"/>
                  </a:ext>
                </a:extLst>
              </a:tr>
              <a:tr h="874003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当前多晶硅电阻太长，导致偏压电阻值高达</a:t>
                      </a:r>
                      <a:r>
                        <a:rPr lang="en-US" altLang="zh-CN" dirty="0"/>
                        <a:t>160 M</a:t>
                      </a:r>
                      <a:r>
                        <a:rPr lang="el-GR" altLang="zh-CN" dirty="0"/>
                        <a:t>Ω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缩短多晶硅电阻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4654519"/>
                  </a:ext>
                </a:extLst>
              </a:tr>
              <a:tr h="548509">
                <a:tc rowSpan="2">
                  <a:txBody>
                    <a:bodyPr/>
                    <a:lstStyle/>
                    <a:p>
                      <a:r>
                        <a:rPr lang="en-US" altLang="zh-CN" dirty="0"/>
                        <a:t>STK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包含逐条读出和隔条读出两种设计参数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仅保留满足指标的隔条读出参数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8756691"/>
                  </a:ext>
                </a:extLst>
              </a:tr>
              <a:tr h="548509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缩短多晶硅电阻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2853328"/>
                  </a:ext>
                </a:extLst>
              </a:tr>
            </a:tbl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8AD597C1-9523-4816-94E2-3BED34DD8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方案阶段遗留问题及初样的解决汇总表</a:t>
            </a:r>
          </a:p>
        </p:txBody>
      </p:sp>
    </p:spTree>
    <p:extLst>
      <p:ext uri="{BB962C8B-B14F-4D97-AF65-F5344CB8AC3E}">
        <p14:creationId xmlns:p14="http://schemas.microsoft.com/office/powerpoint/2010/main" val="2223063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BBAD1A0A-2AF0-4711-83D8-59FEB9AFAB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1057" y="1057309"/>
            <a:ext cx="5040000" cy="5040000"/>
          </a:xfrm>
          <a:prstGeom prst="rect">
            <a:avLst/>
          </a:prstGeom>
        </p:spPr>
      </p:pic>
      <p:sp>
        <p:nvSpPr>
          <p:cNvPr id="3" name="标题 2">
            <a:extLst>
              <a:ext uri="{FF2B5EF4-FFF2-40B4-BE49-F238E27FC236}">
                <a16:creationId xmlns:a16="http://schemas.microsoft.com/office/drawing/2014/main" id="{A9B34315-8BD2-4374-8403-8ED21E43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修改</a:t>
            </a:r>
            <a:r>
              <a:rPr lang="en-US" altLang="zh-CN" dirty="0"/>
              <a:t>(1)</a:t>
            </a:r>
            <a:r>
              <a:rPr lang="zh-CN" altLang="en-US" dirty="0"/>
              <a:t>：</a:t>
            </a:r>
            <a:r>
              <a:rPr lang="en-US" altLang="zh-CN" dirty="0"/>
              <a:t>SCD</a:t>
            </a:r>
            <a:r>
              <a:rPr lang="zh-CN" altLang="en-US" dirty="0"/>
              <a:t>仅保留逐条读出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4A92607-0A7E-4D5C-BCF7-E7BE6DD8DB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943" y="1039762"/>
            <a:ext cx="5040000" cy="5040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F083A392-0506-4CC2-8D67-912038F97FB4}"/>
              </a:ext>
            </a:extLst>
          </p:cNvPr>
          <p:cNvSpPr txBox="1"/>
          <p:nvPr/>
        </p:nvSpPr>
        <p:spPr>
          <a:xfrm>
            <a:off x="530943" y="6097309"/>
            <a:ext cx="504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SCD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方案阶段设计，包含两种参数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5E1F256-CE65-4EC6-95BA-207957DC7017}"/>
              </a:ext>
            </a:extLst>
          </p:cNvPr>
          <p:cNvSpPr txBox="1"/>
          <p:nvPr/>
        </p:nvSpPr>
        <p:spPr>
          <a:xfrm>
            <a:off x="904568" y="3236596"/>
            <a:ext cx="2031325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隔条读出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9ADF7DC-36E1-4EDB-8E9B-34E74BCE8877}"/>
              </a:ext>
            </a:extLst>
          </p:cNvPr>
          <p:cNvSpPr txBox="1"/>
          <p:nvPr/>
        </p:nvSpPr>
        <p:spPr>
          <a:xfrm>
            <a:off x="3309518" y="3236596"/>
            <a:ext cx="2031325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rgbClr val="00B05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逐条读出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55EB81F0-7E99-40B7-AE68-B7AC66102177}"/>
              </a:ext>
            </a:extLst>
          </p:cNvPr>
          <p:cNvSpPr txBox="1"/>
          <p:nvPr/>
        </p:nvSpPr>
        <p:spPr>
          <a:xfrm>
            <a:off x="6621057" y="6097309"/>
            <a:ext cx="504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STK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初样阶段设计。初样只保留</a:t>
            </a:r>
            <a:r>
              <a:rPr lang="zh-CN" altLang="en-US" sz="2000" b="1" dirty="0">
                <a:solidFill>
                  <a:srgbClr val="00B05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逐条读出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1FD9830C-C88A-49F8-9901-26D73653912A}"/>
              </a:ext>
            </a:extLst>
          </p:cNvPr>
          <p:cNvSpPr txBox="1"/>
          <p:nvPr/>
        </p:nvSpPr>
        <p:spPr>
          <a:xfrm>
            <a:off x="8125394" y="3236596"/>
            <a:ext cx="2031325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rgbClr val="00B05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逐条读出</a:t>
            </a:r>
          </a:p>
        </p:txBody>
      </p:sp>
    </p:spTree>
    <p:extLst>
      <p:ext uri="{BB962C8B-B14F-4D97-AF65-F5344CB8AC3E}">
        <p14:creationId xmlns:p14="http://schemas.microsoft.com/office/powerpoint/2010/main" val="3251828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A9B34315-8BD2-4374-8403-8ED21E43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修改</a:t>
            </a:r>
            <a:r>
              <a:rPr lang="en-US" altLang="zh-CN" dirty="0"/>
              <a:t>(2)</a:t>
            </a:r>
            <a:r>
              <a:rPr lang="zh-CN" altLang="en-US" dirty="0"/>
              <a:t>：</a:t>
            </a:r>
            <a:r>
              <a:rPr lang="en-US" altLang="zh-CN" dirty="0"/>
              <a:t>STK</a:t>
            </a:r>
            <a:r>
              <a:rPr lang="zh-CN" altLang="en-US" dirty="0"/>
              <a:t>仅保留隔条读出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F88B1E08-4674-48D1-97BB-0B4C9C4A09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244" y="1061141"/>
            <a:ext cx="5040000" cy="5033189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55EB81F0-7E99-40B7-AE68-B7AC66102177}"/>
              </a:ext>
            </a:extLst>
          </p:cNvPr>
          <p:cNvSpPr txBox="1"/>
          <p:nvPr/>
        </p:nvSpPr>
        <p:spPr>
          <a:xfrm>
            <a:off x="338244" y="6097309"/>
            <a:ext cx="504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STK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方案阶段设计，包含两种参数</a:t>
            </a:r>
            <a:endParaRPr lang="zh-CN" altLang="en-US" sz="2000" b="1" dirty="0">
              <a:solidFill>
                <a:srgbClr val="FF000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1FD9830C-C88A-49F8-9901-26D73653912A}"/>
              </a:ext>
            </a:extLst>
          </p:cNvPr>
          <p:cNvSpPr txBox="1"/>
          <p:nvPr/>
        </p:nvSpPr>
        <p:spPr>
          <a:xfrm>
            <a:off x="644976" y="3236596"/>
            <a:ext cx="2031325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rgbClr val="00B05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逐条读出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CE49C7D2-93A8-4A58-8FC4-3B77AAE8D360}"/>
              </a:ext>
            </a:extLst>
          </p:cNvPr>
          <p:cNvSpPr txBox="1"/>
          <p:nvPr/>
        </p:nvSpPr>
        <p:spPr>
          <a:xfrm>
            <a:off x="3115899" y="3236596"/>
            <a:ext cx="2031325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隔条读出</a:t>
            </a: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6891C23F-0C97-4D79-A308-B42114C341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0037" y="1061141"/>
            <a:ext cx="5040000" cy="5040000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215C5804-0FEF-4EB2-A092-68624D315F00}"/>
              </a:ext>
            </a:extLst>
          </p:cNvPr>
          <p:cNvSpPr txBox="1"/>
          <p:nvPr/>
        </p:nvSpPr>
        <p:spPr>
          <a:xfrm>
            <a:off x="6390037" y="6097309"/>
            <a:ext cx="504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STK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初样阶段设计。初样只保留</a:t>
            </a:r>
            <a:r>
              <a:rPr lang="zh-CN" altLang="en-US" sz="2000" dirty="0">
                <a:solidFill>
                  <a:srgbClr val="FF000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隔条读出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A7FBDE2F-086A-4438-AFFD-A27C436DB39D}"/>
              </a:ext>
            </a:extLst>
          </p:cNvPr>
          <p:cNvSpPr txBox="1"/>
          <p:nvPr/>
        </p:nvSpPr>
        <p:spPr>
          <a:xfrm>
            <a:off x="7894374" y="3236596"/>
            <a:ext cx="2031325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隔条读出</a:t>
            </a:r>
          </a:p>
        </p:txBody>
      </p:sp>
    </p:spTree>
    <p:extLst>
      <p:ext uri="{BB962C8B-B14F-4D97-AF65-F5344CB8AC3E}">
        <p14:creationId xmlns:p14="http://schemas.microsoft.com/office/powerpoint/2010/main" val="595358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AC5B8A59-EA1F-4C62-AC4D-3A3A3026E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修改</a:t>
            </a:r>
            <a:r>
              <a:rPr lang="en-US" altLang="zh-CN" dirty="0"/>
              <a:t>(3)</a:t>
            </a:r>
            <a:r>
              <a:rPr lang="zh-CN" altLang="en-US" dirty="0"/>
              <a:t>：</a:t>
            </a:r>
            <a:r>
              <a:rPr lang="en-US" altLang="zh-CN" dirty="0"/>
              <a:t>SCD</a:t>
            </a:r>
            <a:r>
              <a:rPr lang="zh-CN" altLang="en-US" dirty="0"/>
              <a:t>凸显键合焊盘包络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1D338C-2E51-469E-9150-F6F031C5EBD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09600" y="1192724"/>
            <a:ext cx="2931683" cy="4243595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6B0AAFC9-B7A8-4A7C-89EE-476DFE6E3D3E}"/>
              </a:ext>
            </a:extLst>
          </p:cNvPr>
          <p:cNvSpPr txBox="1"/>
          <p:nvPr/>
        </p:nvSpPr>
        <p:spPr>
          <a:xfrm>
            <a:off x="666712" y="5560663"/>
            <a:ext cx="2931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SCD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方案阶段设计</a:t>
            </a:r>
            <a:endParaRPr lang="en-US" altLang="zh-CN" sz="2000" dirty="0">
              <a:solidFill>
                <a:srgbClr val="00206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焊盘宽度与铝电极相近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82E8A44A-C287-48FF-AB75-F63D46FAC9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9214" y="1192724"/>
            <a:ext cx="2852830" cy="4320000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66D656B9-7CCD-4F10-A7EF-BED0CFEE9E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8303" y="1192724"/>
            <a:ext cx="2948211" cy="4320000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03417F2F-8BEC-44B0-87C0-37A1D3ABD113}"/>
              </a:ext>
            </a:extLst>
          </p:cNvPr>
          <p:cNvSpPr txBox="1"/>
          <p:nvPr/>
        </p:nvSpPr>
        <p:spPr>
          <a:xfrm>
            <a:off x="4630158" y="5560663"/>
            <a:ext cx="63763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SCD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初样阶段设计</a:t>
            </a:r>
            <a:endParaRPr lang="en-US" altLang="zh-CN" sz="2000" dirty="0">
              <a:solidFill>
                <a:srgbClr val="00206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焊盘附近减少铝电极宽度以凸显焊盘包络</a:t>
            </a:r>
          </a:p>
        </p:txBody>
      </p:sp>
    </p:spTree>
    <p:extLst>
      <p:ext uri="{BB962C8B-B14F-4D97-AF65-F5344CB8AC3E}">
        <p14:creationId xmlns:p14="http://schemas.microsoft.com/office/powerpoint/2010/main" val="1073689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371F6605-5DB5-4F8C-97FF-63385F442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修改</a:t>
            </a:r>
            <a:r>
              <a:rPr lang="en-US" altLang="zh-CN" dirty="0"/>
              <a:t>(4)</a:t>
            </a:r>
            <a:r>
              <a:rPr lang="zh-CN" altLang="en-US" dirty="0"/>
              <a:t>：</a:t>
            </a:r>
            <a:r>
              <a:rPr lang="en-US" altLang="zh-CN" dirty="0"/>
              <a:t>SCD</a:t>
            </a:r>
            <a:r>
              <a:rPr lang="zh-CN" altLang="en-US" dirty="0"/>
              <a:t>增加</a:t>
            </a:r>
            <a:r>
              <a:rPr lang="en-US" altLang="zh-CN" dirty="0"/>
              <a:t>Z</a:t>
            </a:r>
            <a:r>
              <a:rPr lang="zh-CN" altLang="en-US" dirty="0"/>
              <a:t>型</a:t>
            </a:r>
            <a:r>
              <a:rPr lang="en-US" altLang="zh-CN" dirty="0"/>
              <a:t>Ladder</a:t>
            </a:r>
            <a:r>
              <a:rPr lang="zh-CN" altLang="en-US" dirty="0"/>
              <a:t>的偏压环焊盘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4B1C424F-7296-4835-8A56-E767C6E7CF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2000" y="1535845"/>
            <a:ext cx="3960000" cy="3696702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5EA27DE8-FC1B-4E38-8AFE-E157C6B8A5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6000" y="1446287"/>
            <a:ext cx="3960000" cy="3965425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5A47AC40-4866-4907-9286-EC0D5FA1D2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057499"/>
            <a:ext cx="3960000" cy="474300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1EBD466D-362C-466A-B1E1-242B0327B355}"/>
              </a:ext>
            </a:extLst>
          </p:cNvPr>
          <p:cNvSpPr txBox="1"/>
          <p:nvPr/>
        </p:nvSpPr>
        <p:spPr>
          <a:xfrm>
            <a:off x="0" y="5800499"/>
            <a:ext cx="34458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SCD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方案阶段设计</a:t>
            </a:r>
            <a:endParaRPr lang="en-US" altLang="zh-CN" sz="2000" dirty="0">
              <a:solidFill>
                <a:srgbClr val="00206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仅有</a:t>
            </a:r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4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个</a:t>
            </a:r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640um×60um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的</a:t>
            </a:r>
            <a:b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</a:br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P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型</a:t>
            </a:r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Ladder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焊盘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E45E2DD-FD34-4117-A41A-26F35DA003BF}"/>
              </a:ext>
            </a:extLst>
          </p:cNvPr>
          <p:cNvSpPr txBox="1"/>
          <p:nvPr/>
        </p:nvSpPr>
        <p:spPr>
          <a:xfrm>
            <a:off x="4116000" y="5411712"/>
            <a:ext cx="807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SCD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初样阶段设计</a:t>
            </a:r>
            <a:endParaRPr lang="en-US" altLang="zh-CN" sz="2000" dirty="0">
              <a:solidFill>
                <a:srgbClr val="00206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除了</a:t>
            </a:r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P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型</a:t>
            </a:r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Ladder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焊盘扩大到</a:t>
            </a:r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640um×100um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外</a:t>
            </a:r>
            <a:endParaRPr lang="en-US" altLang="zh-CN" sz="2000" dirty="0">
              <a:solidFill>
                <a:srgbClr val="00206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还增加了</a:t>
            </a:r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4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个</a:t>
            </a:r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Z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型</a:t>
            </a:r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Ladder</a:t>
            </a:r>
            <a:r>
              <a:rPr lang="zh-CN" altLang="en-US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焊盘，尺寸</a:t>
            </a:r>
            <a:r>
              <a:rPr lang="en-US" altLang="zh-CN" sz="20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650um×80um</a:t>
            </a:r>
            <a:endParaRPr lang="zh-CN" altLang="en-US" sz="2000" dirty="0">
              <a:solidFill>
                <a:srgbClr val="00206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1B3F37D6-4504-47C7-817E-8AB589D84606}"/>
              </a:ext>
            </a:extLst>
          </p:cNvPr>
          <p:cNvSpPr/>
          <p:nvPr/>
        </p:nvSpPr>
        <p:spPr>
          <a:xfrm>
            <a:off x="3048000" y="2115835"/>
            <a:ext cx="226142" cy="2536722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ABAEB718-A404-4EE5-BAAE-14EC8CC02FAE}"/>
              </a:ext>
            </a:extLst>
          </p:cNvPr>
          <p:cNvSpPr/>
          <p:nvPr/>
        </p:nvSpPr>
        <p:spPr>
          <a:xfrm>
            <a:off x="4680154" y="2379406"/>
            <a:ext cx="285136" cy="1938854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FEDEB839-4BD2-4275-9260-2892317B9FEB}"/>
              </a:ext>
            </a:extLst>
          </p:cNvPr>
          <p:cNvSpPr/>
          <p:nvPr/>
        </p:nvSpPr>
        <p:spPr>
          <a:xfrm>
            <a:off x="8770373" y="2546554"/>
            <a:ext cx="245808" cy="1771706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3E01A6B0-FA78-4ACD-8800-A7A7BCD05471}"/>
              </a:ext>
            </a:extLst>
          </p:cNvPr>
          <p:cNvSpPr/>
          <p:nvPr/>
        </p:nvSpPr>
        <p:spPr>
          <a:xfrm>
            <a:off x="5179196" y="4652556"/>
            <a:ext cx="1998351" cy="21242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7492D7FF-8EA2-4A06-89C4-86A8ABA940C4}"/>
              </a:ext>
            </a:extLst>
          </p:cNvPr>
          <p:cNvSpPr/>
          <p:nvPr/>
        </p:nvSpPr>
        <p:spPr>
          <a:xfrm>
            <a:off x="9222656" y="2068574"/>
            <a:ext cx="1858299" cy="183013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9490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838EC6DC-089B-4465-99BE-DB3DE33BE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645" y="3410346"/>
            <a:ext cx="2456972" cy="3304800"/>
          </a:xfrm>
          <a:prstGeom prst="rect">
            <a:avLst/>
          </a:prstGeom>
        </p:spPr>
      </p:pic>
      <p:graphicFrame>
        <p:nvGraphicFramePr>
          <p:cNvPr id="5" name="内容占位符 4">
            <a:extLst>
              <a:ext uri="{FF2B5EF4-FFF2-40B4-BE49-F238E27FC236}">
                <a16:creationId xmlns:a16="http://schemas.microsoft.com/office/drawing/2014/main" id="{0E2E1AB3-9CA5-40AB-9541-253770B672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5609034"/>
              </p:ext>
            </p:extLst>
          </p:nvPr>
        </p:nvGraphicFramePr>
        <p:xfrm>
          <a:off x="0" y="1042240"/>
          <a:ext cx="7193280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9613">
                  <a:extLst>
                    <a:ext uri="{9D8B030D-6E8A-4147-A177-3AD203B41FA5}">
                      <a16:colId xmlns:a16="http://schemas.microsoft.com/office/drawing/2014/main" val="2488577335"/>
                    </a:ext>
                  </a:extLst>
                </a:gridCol>
                <a:gridCol w="1622322">
                  <a:extLst>
                    <a:ext uri="{9D8B030D-6E8A-4147-A177-3AD203B41FA5}">
                      <a16:colId xmlns:a16="http://schemas.microsoft.com/office/drawing/2014/main" val="3826137938"/>
                    </a:ext>
                  </a:extLst>
                </a:gridCol>
                <a:gridCol w="2031345">
                  <a:extLst>
                    <a:ext uri="{9D8B030D-6E8A-4147-A177-3AD203B41FA5}">
                      <a16:colId xmlns:a16="http://schemas.microsoft.com/office/drawing/2014/main" val="29263848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参数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方案阶段</a:t>
                      </a:r>
                      <a:endParaRPr lang="en-US" altLang="zh-CN" dirty="0"/>
                    </a:p>
                    <a:p>
                      <a:pPr algn="ctr"/>
                      <a:r>
                        <a:rPr lang="zh-CN" altLang="en-US" dirty="0"/>
                        <a:t>长度</a:t>
                      </a:r>
                      <a:r>
                        <a:rPr lang="en-US" altLang="zh-CN" dirty="0"/>
                        <a:t>(mm)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初样阶段</a:t>
                      </a:r>
                      <a:endParaRPr lang="en-US" altLang="zh-CN" dirty="0"/>
                    </a:p>
                    <a:p>
                      <a:pPr algn="ctr"/>
                      <a:r>
                        <a:rPr lang="zh-CN" altLang="en-US" dirty="0"/>
                        <a:t>长度</a:t>
                      </a:r>
                      <a:r>
                        <a:rPr lang="en-US" altLang="zh-CN" dirty="0"/>
                        <a:t>(mm)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4978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非电阻区、焊盘到边缘最短距离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1.050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1.050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7198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多晶硅电阻长度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2.075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0.865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232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电阻区、焊盘到边缘最短距离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3.147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1.950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64271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相邻硅片、一对焊盘的最短距离</a:t>
                      </a:r>
                      <a:endParaRPr lang="en-US" altLang="zh-CN" dirty="0"/>
                    </a:p>
                    <a:p>
                      <a:pPr algn="ctr"/>
                      <a:r>
                        <a:rPr lang="zh-CN" altLang="en-US" dirty="0"/>
                        <a:t>考虑</a:t>
                      </a:r>
                      <a:r>
                        <a:rPr lang="en-US" altLang="zh-CN" dirty="0"/>
                        <a:t>0.15 mm</a:t>
                      </a:r>
                      <a:r>
                        <a:rPr lang="zh-CN" altLang="en-US" dirty="0"/>
                        <a:t>间隙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等线" panose="02010600030101010101" pitchFamily="2" charset="-122"/>
                        </a:rPr>
                        <a:t>4.347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等线" panose="02010600030101010101" pitchFamily="2" charset="-122"/>
                        </a:rPr>
                        <a:t>3.15</a:t>
                      </a:r>
                    </a:p>
                  </a:txBody>
                  <a:tcPr marL="9525" marR="9525" marT="9525" marB="0" anchor="ctr">
                    <a:solidFill>
                      <a:srgbClr val="75FF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360111"/>
                  </a:ext>
                </a:extLst>
              </a:tr>
            </a:tbl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0B328BD3-0184-493F-894D-6BE6655C4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修改</a:t>
            </a:r>
            <a:r>
              <a:rPr lang="en-US" altLang="zh-CN" dirty="0"/>
              <a:t>(5)</a:t>
            </a:r>
            <a:r>
              <a:rPr lang="zh-CN" altLang="en-US" dirty="0"/>
              <a:t>：</a:t>
            </a:r>
            <a:r>
              <a:rPr lang="en-US" altLang="zh-CN" dirty="0"/>
              <a:t>SCD</a:t>
            </a:r>
            <a:r>
              <a:rPr lang="zh-CN" altLang="en-US" dirty="0"/>
              <a:t>修改偏压电阻长度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E2C0F4C7-2DD2-485B-B406-2D2BC43310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0392" y="1066514"/>
            <a:ext cx="2361064" cy="5275292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1F46D311-0F33-4618-B170-AC867A7DBA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6488" y="3410981"/>
            <a:ext cx="2577795" cy="3304165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1A75B8C9-C5D5-4C0B-9483-2CC22A16C012}"/>
              </a:ext>
            </a:extLst>
          </p:cNvPr>
          <p:cNvSpPr txBox="1"/>
          <p:nvPr/>
        </p:nvSpPr>
        <p:spPr>
          <a:xfrm>
            <a:off x="993058" y="6253481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方案阶段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AD98E012-1F06-4438-8495-B837C1C0132B}"/>
              </a:ext>
            </a:extLst>
          </p:cNvPr>
          <p:cNvSpPr txBox="1"/>
          <p:nvPr/>
        </p:nvSpPr>
        <p:spPr>
          <a:xfrm>
            <a:off x="3813064" y="6253481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初样阶段</a:t>
            </a: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A851443D-BB39-4734-A0D9-0A5D1B1DDF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46765" y="2357747"/>
            <a:ext cx="2361600" cy="4010381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FA57957F-283B-45F1-9607-11C83F0DDE3D}"/>
              </a:ext>
            </a:extLst>
          </p:cNvPr>
          <p:cNvSpPr txBox="1"/>
          <p:nvPr/>
        </p:nvSpPr>
        <p:spPr>
          <a:xfrm>
            <a:off x="7399673" y="5791486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方案阶段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B7FD8B56-EC56-4CBB-8861-9C29D0C024C4}"/>
              </a:ext>
            </a:extLst>
          </p:cNvPr>
          <p:cNvSpPr txBox="1"/>
          <p:nvPr/>
        </p:nvSpPr>
        <p:spPr>
          <a:xfrm>
            <a:off x="10219679" y="5791486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初样阶段</a:t>
            </a:r>
          </a:p>
        </p:txBody>
      </p:sp>
    </p:spTree>
    <p:extLst>
      <p:ext uri="{BB962C8B-B14F-4D97-AF65-F5344CB8AC3E}">
        <p14:creationId xmlns:p14="http://schemas.microsoft.com/office/powerpoint/2010/main" val="4271016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1507C7DB-87A4-413E-95EE-4EE35FC3A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修改</a:t>
            </a:r>
            <a:r>
              <a:rPr lang="en-US" altLang="zh-CN" dirty="0"/>
              <a:t>(6)</a:t>
            </a:r>
            <a:r>
              <a:rPr lang="zh-CN" altLang="en-US" dirty="0"/>
              <a:t>：</a:t>
            </a:r>
            <a:r>
              <a:rPr lang="en-US" altLang="zh-CN" dirty="0"/>
              <a:t>STK</a:t>
            </a:r>
            <a:r>
              <a:rPr lang="zh-CN" altLang="en-US" dirty="0"/>
              <a:t>修改偏压电阻长度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69B2F705-A36D-4499-ACA0-61AE33D00E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8242" y="1285862"/>
            <a:ext cx="3502091" cy="5400000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90CD43A1-D4EA-457D-93E2-3FF9B43F66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0333" y="1285862"/>
            <a:ext cx="4191667" cy="5400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802477E-A8DE-445C-8A41-5D7E773C6A0B}"/>
              </a:ext>
            </a:extLst>
          </p:cNvPr>
          <p:cNvSpPr txBox="1"/>
          <p:nvPr/>
        </p:nvSpPr>
        <p:spPr>
          <a:xfrm>
            <a:off x="6327957" y="206506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方案阶段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205AEE1-EF1B-4F03-8EEB-40346F192447}"/>
              </a:ext>
            </a:extLst>
          </p:cNvPr>
          <p:cNvSpPr txBox="1"/>
          <p:nvPr/>
        </p:nvSpPr>
        <p:spPr>
          <a:xfrm>
            <a:off x="10423232" y="206506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初样阶段</a:t>
            </a:r>
          </a:p>
        </p:txBody>
      </p:sp>
      <p:graphicFrame>
        <p:nvGraphicFramePr>
          <p:cNvPr id="8" name="内容占位符 4">
            <a:extLst>
              <a:ext uri="{FF2B5EF4-FFF2-40B4-BE49-F238E27FC236}">
                <a16:creationId xmlns:a16="http://schemas.microsoft.com/office/drawing/2014/main" id="{7F0B43C7-A847-4CD9-9C74-4084C155BC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0457612"/>
              </p:ext>
            </p:extLst>
          </p:nvPr>
        </p:nvGraphicFramePr>
        <p:xfrm>
          <a:off x="0" y="1042240"/>
          <a:ext cx="4241638" cy="5043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8632">
                  <a:extLst>
                    <a:ext uri="{9D8B030D-6E8A-4147-A177-3AD203B41FA5}">
                      <a16:colId xmlns:a16="http://schemas.microsoft.com/office/drawing/2014/main" val="2488577335"/>
                    </a:ext>
                  </a:extLst>
                </a:gridCol>
                <a:gridCol w="1205189">
                  <a:extLst>
                    <a:ext uri="{9D8B030D-6E8A-4147-A177-3AD203B41FA5}">
                      <a16:colId xmlns:a16="http://schemas.microsoft.com/office/drawing/2014/main" val="3826137938"/>
                    </a:ext>
                  </a:extLst>
                </a:gridCol>
                <a:gridCol w="1197817">
                  <a:extLst>
                    <a:ext uri="{9D8B030D-6E8A-4147-A177-3AD203B41FA5}">
                      <a16:colId xmlns:a16="http://schemas.microsoft.com/office/drawing/2014/main" val="2926384803"/>
                    </a:ext>
                  </a:extLst>
                </a:gridCol>
              </a:tblGrid>
              <a:tr h="1349331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参数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方案阶段</a:t>
                      </a:r>
                      <a:endParaRPr lang="en-US" altLang="zh-CN" dirty="0"/>
                    </a:p>
                    <a:p>
                      <a:pPr algn="ctr"/>
                      <a:r>
                        <a:rPr lang="zh-CN" altLang="en-US" dirty="0"/>
                        <a:t>长度</a:t>
                      </a:r>
                      <a:r>
                        <a:rPr lang="en-US" altLang="zh-CN" dirty="0"/>
                        <a:t>(mm)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初样阶段</a:t>
                      </a:r>
                      <a:endParaRPr lang="en-US" altLang="zh-CN" dirty="0"/>
                    </a:p>
                    <a:p>
                      <a:pPr algn="ctr"/>
                      <a:r>
                        <a:rPr lang="zh-CN" altLang="en-US" dirty="0"/>
                        <a:t>长度</a:t>
                      </a:r>
                      <a:r>
                        <a:rPr lang="en-US" altLang="zh-CN" dirty="0"/>
                        <a:t>(mm)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4978528"/>
                  </a:ext>
                </a:extLst>
              </a:tr>
              <a:tr h="781755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非电阻区、焊盘到边缘最短距离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1.050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1.050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7198131"/>
                  </a:ext>
                </a:extLst>
              </a:tr>
              <a:tr h="781755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多晶硅电阻长度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1.635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1.013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232187"/>
                  </a:ext>
                </a:extLst>
              </a:tr>
              <a:tr h="781755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电阻区、焊盘到边缘最短距离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2.700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2.100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64271782"/>
                  </a:ext>
                </a:extLst>
              </a:tr>
              <a:tr h="1349331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相邻硅片、一对焊盘的最短距离</a:t>
                      </a:r>
                      <a:endParaRPr lang="en-US" altLang="zh-CN" dirty="0"/>
                    </a:p>
                    <a:p>
                      <a:pPr algn="ctr"/>
                      <a:r>
                        <a:rPr lang="zh-CN" altLang="en-US" dirty="0"/>
                        <a:t>考虑</a:t>
                      </a:r>
                      <a:r>
                        <a:rPr lang="en-US" altLang="zh-CN" dirty="0"/>
                        <a:t>0.15 mm</a:t>
                      </a:r>
                      <a:r>
                        <a:rPr lang="zh-CN" altLang="en-US" dirty="0"/>
                        <a:t>间隙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等线" panose="02010600030101010101" pitchFamily="2" charset="-122"/>
                        </a:rPr>
                        <a:t>3.9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等线" panose="02010600030101010101" pitchFamily="2" charset="-122"/>
                        </a:rPr>
                        <a:t>3.3</a:t>
                      </a:r>
                    </a:p>
                  </a:txBody>
                  <a:tcPr marL="9525" marR="9525" marT="9525" marB="0" anchor="ctr">
                    <a:solidFill>
                      <a:srgbClr val="75FF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360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1318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E4D62311-B195-442E-83A8-DB499FE1E6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3432675"/>
              </p:ext>
            </p:extLst>
          </p:nvPr>
        </p:nvGraphicFramePr>
        <p:xfrm>
          <a:off x="275304" y="1181278"/>
          <a:ext cx="10972798" cy="528834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375908">
                  <a:extLst>
                    <a:ext uri="{9D8B030D-6E8A-4147-A177-3AD203B41FA5}">
                      <a16:colId xmlns:a16="http://schemas.microsoft.com/office/drawing/2014/main" val="2398776006"/>
                    </a:ext>
                  </a:extLst>
                </a:gridCol>
                <a:gridCol w="906534">
                  <a:extLst>
                    <a:ext uri="{9D8B030D-6E8A-4147-A177-3AD203B41FA5}">
                      <a16:colId xmlns:a16="http://schemas.microsoft.com/office/drawing/2014/main" val="1557100444"/>
                    </a:ext>
                  </a:extLst>
                </a:gridCol>
                <a:gridCol w="5265802">
                  <a:extLst>
                    <a:ext uri="{9D8B030D-6E8A-4147-A177-3AD203B41FA5}">
                      <a16:colId xmlns:a16="http://schemas.microsoft.com/office/drawing/2014/main" val="343917461"/>
                    </a:ext>
                  </a:extLst>
                </a:gridCol>
                <a:gridCol w="1424554">
                  <a:extLst>
                    <a:ext uri="{9D8B030D-6E8A-4147-A177-3AD203B41FA5}">
                      <a16:colId xmlns:a16="http://schemas.microsoft.com/office/drawing/2014/main" val="2158341501"/>
                    </a:ext>
                  </a:extLst>
                </a:gridCol>
              </a:tblGrid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Parameter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Unit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Version-1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Version-2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90144223"/>
                  </a:ext>
                </a:extLst>
              </a:tr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Device type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-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Single side DC-readout with PolySi-resistor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SAME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686343"/>
                  </a:ext>
                </a:extLst>
              </a:tr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Silicon Type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-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N-type</a:t>
                      </a:r>
                      <a:r>
                        <a:rPr lang="zh-CN" sz="1800" kern="100">
                          <a:effectLst/>
                        </a:rPr>
                        <a:t>、</a:t>
                      </a:r>
                      <a:r>
                        <a:rPr lang="en-US" sz="1800" kern="100">
                          <a:effectLst/>
                        </a:rPr>
                        <a:t>Phosphorus doped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SAME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029532"/>
                  </a:ext>
                </a:extLst>
              </a:tr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Crystal orientation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-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&lt;100&gt;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SAME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155369"/>
                  </a:ext>
                </a:extLst>
              </a:tr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Chip thickness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μ</a:t>
                      </a:r>
                      <a:r>
                        <a:rPr lang="en-US" sz="1800" kern="100" dirty="0">
                          <a:effectLst/>
                        </a:rPr>
                        <a:t>m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320</a:t>
                      </a:r>
                      <a:r>
                        <a:rPr lang="zh-CN" sz="1800" kern="100" dirty="0">
                          <a:effectLst/>
                        </a:rPr>
                        <a:t>±</a:t>
                      </a:r>
                      <a:r>
                        <a:rPr lang="en-US" sz="1800" kern="100" dirty="0">
                          <a:effectLst/>
                        </a:rPr>
                        <a:t>15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SAME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785539"/>
                  </a:ext>
                </a:extLst>
              </a:tr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Front sidemetal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-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AL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SAME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93597"/>
                  </a:ext>
                </a:extLst>
              </a:tr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Back sidemetal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-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AL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SAME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134535"/>
                  </a:ext>
                </a:extLst>
              </a:tr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Chip size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μ</a:t>
                      </a:r>
                      <a:r>
                        <a:rPr lang="en-US" sz="1800" kern="100">
                          <a:effectLst/>
                        </a:rPr>
                        <a:t>m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98000</a:t>
                      </a:r>
                      <a:r>
                        <a:rPr lang="zh-CN" sz="1800" kern="100" dirty="0">
                          <a:effectLst/>
                        </a:rPr>
                        <a:t>±</a:t>
                      </a:r>
                      <a:r>
                        <a:rPr lang="en-US" sz="1800" kern="100" dirty="0">
                          <a:effectLst/>
                        </a:rPr>
                        <a:t>20</a:t>
                      </a:r>
                      <a:r>
                        <a:rPr lang="zh-CN" sz="1800" kern="100" dirty="0">
                          <a:effectLst/>
                        </a:rPr>
                        <a:t>ｘ</a:t>
                      </a:r>
                      <a:r>
                        <a:rPr lang="en-US" sz="1800" kern="100" dirty="0">
                          <a:effectLst/>
                        </a:rPr>
                        <a:t>98000</a:t>
                      </a:r>
                      <a:r>
                        <a:rPr lang="zh-CN" sz="1800" kern="100" dirty="0">
                          <a:effectLst/>
                        </a:rPr>
                        <a:t>±</a:t>
                      </a:r>
                      <a:r>
                        <a:rPr lang="en-US" sz="1800" kern="100" dirty="0">
                          <a:effectLst/>
                        </a:rPr>
                        <a:t>20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SAME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701481"/>
                  </a:ext>
                </a:extLst>
              </a:tr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Acrive area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μ</a:t>
                      </a:r>
                      <a:r>
                        <a:rPr lang="en-US" sz="1800" kern="100">
                          <a:effectLst/>
                        </a:rPr>
                        <a:t>m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96037.5</a:t>
                      </a:r>
                      <a:r>
                        <a:rPr lang="zh-CN" sz="1800" kern="100" dirty="0">
                          <a:effectLst/>
                        </a:rPr>
                        <a:t>ｘ</a:t>
                      </a:r>
                      <a:r>
                        <a:rPr lang="en-US" sz="1800" kern="100" dirty="0">
                          <a:effectLst/>
                        </a:rPr>
                        <a:t>96000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SAME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1FF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001360"/>
                  </a:ext>
                </a:extLst>
              </a:tr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Number of Strips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ch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640/320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640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167876"/>
                  </a:ext>
                </a:extLst>
              </a:tr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Strip pitch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μ</a:t>
                      </a:r>
                      <a:r>
                        <a:rPr lang="en-US" sz="1800" kern="100" dirty="0">
                          <a:effectLst/>
                        </a:rPr>
                        <a:t>m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75/150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150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7194952"/>
                  </a:ext>
                </a:extLst>
              </a:tr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Number of Readout Strips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ch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640/320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640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050448"/>
                  </a:ext>
                </a:extLst>
              </a:tr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Readout Strip pitch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μ</a:t>
                      </a:r>
                      <a:r>
                        <a:rPr lang="en-US" sz="1800" kern="100">
                          <a:effectLst/>
                        </a:rPr>
                        <a:t>m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75/150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150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628779"/>
                  </a:ext>
                </a:extLst>
              </a:tr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Strip width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μ</a:t>
                      </a:r>
                      <a:r>
                        <a:rPr lang="en-US" sz="1800" kern="100">
                          <a:effectLst/>
                        </a:rPr>
                        <a:t>m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55/90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90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560348"/>
                  </a:ext>
                </a:extLst>
              </a:tr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Readout AL width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μ</a:t>
                      </a:r>
                      <a:r>
                        <a:rPr lang="en-US" sz="1800" kern="100">
                          <a:effectLst/>
                        </a:rPr>
                        <a:t>m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63/100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100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9640779"/>
                  </a:ext>
                </a:extLst>
              </a:tr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Readout PAD size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μ</a:t>
                      </a:r>
                      <a:r>
                        <a:rPr lang="en-US" sz="1800" kern="100">
                          <a:effectLst/>
                        </a:rPr>
                        <a:t>m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75</a:t>
                      </a:r>
                      <a:r>
                        <a:rPr lang="zh-CN" sz="1800" kern="100">
                          <a:effectLst/>
                        </a:rPr>
                        <a:t>ｘ</a:t>
                      </a:r>
                      <a:r>
                        <a:rPr lang="en-US" sz="1800" kern="100">
                          <a:effectLst/>
                        </a:rPr>
                        <a:t>640/100</a:t>
                      </a:r>
                      <a:r>
                        <a:rPr lang="zh-CN" sz="1800" kern="100">
                          <a:effectLst/>
                        </a:rPr>
                        <a:t>ｘ</a:t>
                      </a:r>
                      <a:r>
                        <a:rPr lang="en-US" sz="1800" kern="100">
                          <a:effectLst/>
                        </a:rPr>
                        <a:t>640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100×640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DFF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5893155"/>
                  </a:ext>
                </a:extLst>
              </a:tr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Full depletion voltage Max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V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80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120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97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7476215"/>
                  </a:ext>
                </a:extLst>
              </a:tr>
              <a:tr h="29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Bias resistance Typ.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MΩ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40/80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70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97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379263"/>
                  </a:ext>
                </a:extLst>
              </a:tr>
            </a:tbl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F209B78B-0CF3-42D7-82E9-60AF1C92D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设计参数的变化：</a:t>
            </a:r>
            <a:r>
              <a:rPr lang="en-US" altLang="zh-CN" dirty="0"/>
              <a:t>SCD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5635092"/>
      </p:ext>
    </p:extLst>
  </p:cSld>
  <p:clrMapOvr>
    <a:masterClrMapping/>
  </p:clrMapOvr>
</p:sld>
</file>

<file path=ppt/theme/theme1.xml><?xml version="1.0" encoding="utf-8"?>
<a:theme xmlns:a="http://schemas.openxmlformats.org/drawingml/2006/main" name="IHE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002060"/>
            </a:solidFill>
            <a:ea typeface="黑体" panose="02010609060101010101" pitchFamily="2" charset="-122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HEP" id="{1B0B717B-B345-4556-8931-A4D9E266528D}" vid="{B471213F-AC63-4C40-9683-2EC057EFCA7F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68</TotalTime>
  <Words>1239</Words>
  <Application>Microsoft Office PowerPoint</Application>
  <PresentationFormat>宽屏</PresentationFormat>
  <Paragraphs>261</Paragraphs>
  <Slides>11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等线</vt:lpstr>
      <vt:lpstr>黑体</vt:lpstr>
      <vt:lpstr>宋体</vt:lpstr>
      <vt:lpstr>微软雅黑</vt:lpstr>
      <vt:lpstr>Arial</vt:lpstr>
      <vt:lpstr>Calibri</vt:lpstr>
      <vt:lpstr>Calibri Light</vt:lpstr>
      <vt:lpstr>Times New Roman</vt:lpstr>
      <vt:lpstr>Wingdings</vt:lpstr>
      <vt:lpstr>IHEP</vt:lpstr>
      <vt:lpstr>自定义设计方案</vt:lpstr>
      <vt:lpstr>硅微条探测器初样设计 v1</vt:lpstr>
      <vt:lpstr>方案阶段遗留问题及初样的解决汇总表</vt:lpstr>
      <vt:lpstr>修改(1)：SCD仅保留逐条读出</vt:lpstr>
      <vt:lpstr>修改(2)：STK仅保留隔条读出</vt:lpstr>
      <vt:lpstr>修改(3)：SCD凸显键合焊盘包络</vt:lpstr>
      <vt:lpstr>修改(4)：SCD增加Z型Ladder的偏压环焊盘</vt:lpstr>
      <vt:lpstr>修改(5)：SCD修改偏压电阻长度</vt:lpstr>
      <vt:lpstr>修改(6)：STK修改偏压电阻长度</vt:lpstr>
      <vt:lpstr>设计参数的变化：SCD</vt:lpstr>
      <vt:lpstr>设计参数的变化：STK</vt:lpstr>
      <vt:lpstr>总结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硅微条探测器初样设计 v1</dc:title>
  <dc:creator>Yuodaa</dc:creator>
  <cp:lastModifiedBy>乔锐</cp:lastModifiedBy>
  <cp:revision>52</cp:revision>
  <dcterms:created xsi:type="dcterms:W3CDTF">2023-08-09T12:44:00Z</dcterms:created>
  <dcterms:modified xsi:type="dcterms:W3CDTF">2026-03-26T15:29:58Z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</Properties>
</file>