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600"/>
              <a:t>改变配重时形变量趋势</a:t>
            </a:r>
            <a:endParaRPr sz="1600"/>
          </a:p>
        </c:rich>
      </c:tx>
      <c:layout>
        <c:manualLayout>
          <c:xMode val="edge"/>
          <c:yMode val="edge"/>
          <c:x val="0.403516419645452"/>
          <c:y val="0.030135610246107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96430474160895"/>
          <c:y val="0.13160621761658"/>
          <c:w val="0.908513585508791"/>
          <c:h val="0.751813471502591"/>
        </c:manualLayout>
      </c:layout>
      <c:lineChart>
        <c:grouping val="standard"/>
        <c:varyColors val="0"/>
        <c:ser>
          <c:idx val="0"/>
          <c:order val="0"/>
          <c:tx>
            <c:strRef>
              <c:f>[工作簿1]Sheet1!$C$1</c:f>
              <c:strCache>
                <c:ptCount val="1"/>
                <c:pt idx="0">
                  <c:v>差值（mm）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12242591662481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108979947689625"/>
                  <c:y val="0.103591160220994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108979947689625"/>
                  <c:y val="0.097940733299849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0885233550979407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10924158714214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108979947689625"/>
                  <c:y val="0.11300853842290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0_ ;[Red]\-#,##0.000\ 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[工作簿1]Sheet1!$A$2:$A$7</c:f>
              <c:strCache>
                <c:ptCount val="6"/>
                <c:pt idx="0">
                  <c:v>空载（基准）</c:v>
                </c:pt>
                <c:pt idx="1">
                  <c:v>4kg（三点平均值）</c:v>
                </c:pt>
                <c:pt idx="2">
                  <c:v>8kg（三点平均值）</c:v>
                </c:pt>
                <c:pt idx="3">
                  <c:v>12kg（中心点）</c:v>
                </c:pt>
                <c:pt idx="4">
                  <c:v>4kg_again</c:v>
                </c:pt>
                <c:pt idx="5">
                  <c:v>空载（恢复）</c:v>
                </c:pt>
              </c:strCache>
            </c:strRef>
          </c:cat>
          <c:val>
            <c:numRef>
              <c:f>[工作簿1]Sheet1!$C$2:$C$7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-0.1115</c:v>
                </c:pt>
                <c:pt idx="2">
                  <c:v>-0.1494</c:v>
                </c:pt>
                <c:pt idx="3">
                  <c:v>-0.1733</c:v>
                </c:pt>
                <c:pt idx="4">
                  <c:v>-0.1194</c:v>
                </c:pt>
                <c:pt idx="5">
                  <c:v>-0.0281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269252557"/>
        <c:axId val="357355354"/>
      </c:lineChart>
      <c:catAx>
        <c:axId val="269252557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altLang="en-US"/>
                  <a:t>测量状态</a:t>
                </a:r>
                <a:endParaRPr lang="en-US" altLang="zh-CN"/>
              </a:p>
            </c:rich>
          </c:tx>
          <c:layout>
            <c:manualLayout>
              <c:xMode val="edge"/>
              <c:yMode val="edge"/>
              <c:x val="0.477739719887279"/>
              <c:y val="0.9229726775671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0_ ;[Red]\-#,##0.000\ " sourceLinked="0"/>
        <c:majorTickMark val="out"/>
        <c:minorTickMark val="in"/>
        <c:tickLblPos val="nextTo"/>
        <c:spPr>
          <a:noFill/>
          <a:ln w="31750" cap="rnd" cmpd="sng" algn="ctr">
            <a:solidFill>
              <a:schemeClr val="accent6"/>
            </a:solidFill>
            <a:round/>
          </a:ln>
          <a:effectLst/>
          <a:sp3d>
            <a:extrusionClr>
              <a:srgbClr val="FFFFFF"/>
            </a:extrusionClr>
            <a:contourClr>
              <a:srgbClr val="FFFFFF"/>
            </a:contourClr>
          </a:sp3d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7355354"/>
        <c:crosses val="autoZero"/>
        <c:auto val="1"/>
        <c:lblAlgn val="ctr"/>
        <c:lblOffset val="100"/>
        <c:noMultiLvlLbl val="0"/>
      </c:catAx>
      <c:valAx>
        <c:axId val="35735535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t>形变量（</a:t>
                </a:r>
                <a:r>
                  <a:rPr lang="en-US" altLang="zh-CN"/>
                  <a:t>mm</a:t>
                </a:r>
                <a:r>
                  <a:t>）</a:t>
                </a:r>
              </a:p>
            </c:rich>
          </c:tx>
          <c:layout>
            <c:manualLayout>
              <c:xMode val="edge"/>
              <c:yMode val="edge"/>
              <c:x val="0.00871839581517001"/>
              <c:y val="0.4158504722026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69252557"/>
        <c:crosses val="autoZero"/>
        <c:crossBetween val="midCat"/>
        <c:majorUnit val="0.05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f45e96d-680c-4fb9-8d7c-e42db190142d}"/>
      </c:ext>
    </c:extLst>
  </c:chart>
  <c:spPr>
    <a:solidFill>
      <a:schemeClr val="bg1">
        <a:alpha val="97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2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2.emf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1287145"/>
            <a:ext cx="9799320" cy="1238885"/>
          </a:xfrm>
        </p:spPr>
        <p:txBody>
          <a:bodyPr/>
          <a:p>
            <a:r>
              <a:rPr lang="en-US" altLang="zh-CN" sz="5400"/>
              <a:t>AIREX</a:t>
            </a:r>
            <a:r>
              <a:rPr lang="zh-CN" altLang="en-US" sz="5400"/>
              <a:t>形变与胶水的厚度变</a:t>
            </a:r>
            <a:r>
              <a:rPr lang="zh-CN" altLang="en-US" sz="5400"/>
              <a:t>化</a:t>
            </a:r>
            <a:endParaRPr lang="zh-CN" altLang="en-US" sz="5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巩克云老师、蔡孟珂、金梁程龙、</a:t>
            </a:r>
            <a:r>
              <a:rPr lang="zh-CN" altLang="en-US"/>
              <a:t>王昊洋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196215"/>
            <a:ext cx="10968990" cy="704850"/>
          </a:xfrm>
        </p:spPr>
        <p:txBody>
          <a:bodyPr/>
          <a:p>
            <a:r>
              <a:rPr lang="en-US" altLang="zh-CN" sz="2400"/>
              <a:t>AIREX</a:t>
            </a:r>
            <a:r>
              <a:rPr lang="zh-CN" altLang="en-US" sz="2400"/>
              <a:t>形变量测</a:t>
            </a:r>
            <a:r>
              <a:rPr lang="zh-CN" altLang="en-US" sz="2400"/>
              <a:t>量</a:t>
            </a:r>
            <a:endParaRPr lang="zh-CN" altLang="en-US" sz="24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5120" y="1403350"/>
            <a:ext cx="4584065" cy="34372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33645" y="2350135"/>
            <a:ext cx="6983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顺序：空载（包含玻璃片）</a:t>
            </a:r>
            <a:r>
              <a:rPr lang="en-US" altLang="zh-CN"/>
              <a:t>→4kg→8kg→12kg→4kg→</a:t>
            </a:r>
            <a:r>
              <a:rPr lang="zh-CN" altLang="en-US"/>
              <a:t>空载（</a:t>
            </a:r>
            <a:r>
              <a:rPr lang="zh-CN" altLang="en-US"/>
              <a:t>恢复）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33645" y="3567430"/>
            <a:ext cx="6958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4kg</a:t>
            </a:r>
            <a:r>
              <a:rPr lang="zh-CN" altLang="en-US"/>
              <a:t>、</a:t>
            </a:r>
            <a:r>
              <a:rPr lang="en-US" altLang="zh-CN"/>
              <a:t>8kg</a:t>
            </a:r>
            <a:r>
              <a:rPr lang="zh-CN" altLang="en-US"/>
              <a:t>时分别测量三个点高度，</a:t>
            </a:r>
            <a:r>
              <a:rPr lang="en-US" altLang="zh-CN"/>
              <a:t>12kg</a:t>
            </a:r>
            <a:r>
              <a:rPr lang="zh-CN" altLang="en-US"/>
              <a:t>时只能测量中心点</a:t>
            </a:r>
            <a:r>
              <a:rPr lang="zh-CN" altLang="en-US"/>
              <a:t>高度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19450" y="701040"/>
            <a:ext cx="5753100" cy="1377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2475" y="2531745"/>
            <a:ext cx="1068705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过程分为加载阶段、和恢复阶段</a:t>
            </a:r>
            <a:endParaRPr lang="zh-CN" altLang="en-US"/>
          </a:p>
          <a:p>
            <a:pPr marL="0" lv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1. </a:t>
            </a:r>
            <a:r>
              <a:rPr lang="zh-CN" altLang="en-US"/>
              <a:t>加载阶段：</a:t>
            </a:r>
            <a:r>
              <a:rPr lang="zh-CN" altLang="en-US"/>
              <a:t>高度随重量增加持续下降</a:t>
            </a:r>
            <a:endParaRPr lang="zh-CN" altLang="en-US"/>
          </a:p>
          <a:p>
            <a:pPr marL="0" lvl="0" indent="0">
              <a:buNone/>
            </a:pPr>
            <a:endParaRPr lang="zh-CN" altLang="en-US"/>
          </a:p>
          <a:p>
            <a:pPr marL="457200" lvl="1" indent="0">
              <a:buNone/>
            </a:pPr>
            <a:r>
              <a:rPr lang="zh-CN" altLang="en-US">
                <a:solidFill>
                  <a:schemeClr val="tx1"/>
                </a:solidFill>
              </a:rPr>
              <a:t>数据表现：从空载（差值</a:t>
            </a:r>
            <a:r>
              <a:rPr lang="en-US" altLang="zh-CN"/>
              <a:t>0</a:t>
            </a:r>
            <a:r>
              <a:rPr lang="zh-CN" altLang="en-US"/>
              <a:t>）</a:t>
            </a:r>
            <a:r>
              <a:rPr lang="en-US" altLang="en-US"/>
              <a:t>→</a:t>
            </a:r>
            <a:r>
              <a:rPr lang="en-US" altLang="zh-CN"/>
              <a:t>4kg</a:t>
            </a:r>
            <a:r>
              <a:rPr lang="zh-CN" altLang="en-US"/>
              <a:t>（</a:t>
            </a:r>
            <a:r>
              <a:rPr lang="en-US" altLang="zh-CN"/>
              <a:t>-0.1115</a:t>
            </a:r>
            <a:r>
              <a:rPr lang="zh-CN" altLang="en-US"/>
              <a:t>）</a:t>
            </a:r>
            <a:r>
              <a:rPr lang="en-US" altLang="en-US"/>
              <a:t>→</a:t>
            </a:r>
            <a:r>
              <a:rPr lang="en-US" altLang="zh-CN"/>
              <a:t>8kg</a:t>
            </a:r>
            <a:r>
              <a:rPr lang="zh-CN" altLang="en-US"/>
              <a:t>（</a:t>
            </a:r>
            <a:r>
              <a:rPr lang="en-US" altLang="zh-CN"/>
              <a:t>-0.1494</a:t>
            </a:r>
            <a:r>
              <a:rPr lang="zh-CN" altLang="en-US"/>
              <a:t>）</a:t>
            </a:r>
            <a:r>
              <a:rPr lang="en-US" altLang="en-US"/>
              <a:t>→</a:t>
            </a:r>
            <a:r>
              <a:rPr lang="en-US" altLang="zh-CN"/>
              <a:t>12kg</a:t>
            </a:r>
            <a:r>
              <a:rPr lang="zh-CN" altLang="en-US"/>
              <a:t>（</a:t>
            </a:r>
            <a:r>
              <a:rPr lang="en-US" altLang="zh-CN"/>
              <a:t>-0.1733</a:t>
            </a:r>
            <a:r>
              <a:rPr lang="zh-CN" altLang="en-US"/>
              <a:t>），</a:t>
            </a:r>
            <a:r>
              <a:rPr lang="zh-CN" altLang="en-US">
                <a:sym typeface="+mn-ea"/>
              </a:rPr>
              <a:t>重量越大，形变越大，</a:t>
            </a:r>
            <a:r>
              <a:rPr lang="zh-CN" altLang="en-US"/>
              <a:t>差值逐渐减小。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弹性恢复与恢复</a:t>
            </a:r>
            <a:r>
              <a:rPr lang="zh-CN" altLang="en-US"/>
              <a:t>滞后</a:t>
            </a:r>
            <a:endParaRPr lang="zh-CN" altLang="en-US"/>
          </a:p>
          <a:p>
            <a:endParaRPr lang="zh-CN" altLang="en-US"/>
          </a:p>
          <a:p>
            <a:pPr marL="457200" lvl="1" indent="0">
              <a:buNone/>
            </a:pPr>
            <a:r>
              <a:rPr lang="zh-CN" altLang="en-US">
                <a:solidFill>
                  <a:schemeClr val="tx1"/>
                </a:solidFill>
              </a:rPr>
              <a:t>数据表现：</a:t>
            </a:r>
            <a:r>
              <a:rPr lang="en-US" altLang="zh-CN"/>
              <a:t>12kg</a:t>
            </a:r>
            <a:r>
              <a:rPr lang="zh-CN" altLang="en-US"/>
              <a:t>完全卸载后，接近初始空载的</a:t>
            </a:r>
            <a:r>
              <a:rPr lang="en-US" altLang="zh-CN"/>
              <a:t>0</a:t>
            </a:r>
            <a:r>
              <a:rPr lang="zh-CN" altLang="en-US"/>
              <a:t>值，但存在微小偏差（</a:t>
            </a:r>
            <a:r>
              <a:rPr lang="en-US" altLang="zh-CN"/>
              <a:t>-0.0281</a:t>
            </a:r>
            <a:r>
              <a:rPr lang="zh-CN" altLang="en-US"/>
              <a:t>）（未完全恢复）。</a:t>
            </a:r>
            <a:endParaRPr lang="zh-CN" altLang="en-US"/>
          </a:p>
          <a:p>
            <a:pPr marL="457200" lvl="1" indent="0">
              <a:buNone/>
            </a:pPr>
            <a:endParaRPr lang="zh-CN" altLang="en-US"/>
          </a:p>
          <a:p>
            <a:pPr marL="457200" lvl="1" indent="0">
              <a:buNone/>
            </a:pPr>
            <a:r>
              <a:rPr lang="zh-CN" altLang="en-US"/>
              <a:t>恢复滞后：恢复时间不够，</a:t>
            </a:r>
            <a:r>
              <a:rPr lang="zh-CN" altLang="en-US"/>
              <a:t>或存在塑性形变、能量损耗（如材料内部摩擦、结构微损伤），导致形变无法完全可逆。</a:t>
            </a:r>
            <a:endParaRPr lang="zh-CN" altLang="en-US"/>
          </a:p>
          <a:p>
            <a:r>
              <a:rPr lang="en-US" altLang="zh-CN"/>
              <a:t>                         </a:t>
            </a:r>
            <a:r>
              <a:rPr lang="zh-CN" altLang="en-US"/>
              <a:t>若多次重复加载后滞后效应增强，可能预示材料性能退化。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30" y="157480"/>
            <a:ext cx="10968990" cy="523240"/>
          </a:xfrm>
        </p:spPr>
        <p:txBody>
          <a:bodyPr>
            <a:normAutofit fontScale="90000"/>
          </a:bodyPr>
          <a:p>
            <a:r>
              <a:rPr lang="en-US" altLang="zh-CN" sz="2800"/>
              <a:t>AIREX</a:t>
            </a:r>
            <a:r>
              <a:rPr lang="zh-CN" altLang="en-US" sz="2800"/>
              <a:t>在不同配重下的形变</a:t>
            </a:r>
            <a:endParaRPr lang="zh-CN" altLang="en-US" sz="2800"/>
          </a:p>
        </p:txBody>
      </p:sp>
      <p:graphicFrame>
        <p:nvGraphicFramePr>
          <p:cNvPr id="8" name="内容占位符 7"/>
          <p:cNvGraphicFramePr/>
          <p:nvPr>
            <p:ph idx="1"/>
            <p:custDataLst>
              <p:tags r:id="rId3"/>
            </p:custDataLst>
          </p:nvPr>
        </p:nvGraphicFramePr>
        <p:xfrm>
          <a:off x="513150" y="1049710"/>
          <a:ext cx="10969200" cy="4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6c449c7b50f1ae4eae49f4d99fc8c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4900" y="1475105"/>
            <a:ext cx="2348230" cy="3133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7235" y="396875"/>
            <a:ext cx="338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胶水厚度测试（</a:t>
            </a:r>
            <a:r>
              <a:rPr lang="zh-CN" altLang="en-US" sz="2400"/>
              <a:t>待完成）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929640" y="5230495"/>
            <a:ext cx="10325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AIREX</a:t>
            </a:r>
            <a:r>
              <a:rPr lang="zh-CN" altLang="en-US"/>
              <a:t>厚度为</a:t>
            </a:r>
            <a:r>
              <a:rPr lang="en-US" altLang="zh-CN"/>
              <a:t>5mm</a:t>
            </a:r>
            <a:r>
              <a:rPr lang="zh-CN" altLang="en-US"/>
              <a:t>，使用</a:t>
            </a:r>
            <a:r>
              <a:rPr lang="en-US" altLang="zh-CN"/>
              <a:t>5.15mm</a:t>
            </a:r>
            <a:r>
              <a:rPr lang="zh-CN" altLang="en-US"/>
              <a:t>陶瓷量块时，增加配重无法将胶水厚度压到</a:t>
            </a:r>
            <a:r>
              <a:rPr lang="en-US" altLang="zh-CN"/>
              <a:t>0.15mm</a:t>
            </a:r>
            <a:r>
              <a:rPr lang="zh-CN" altLang="en-US"/>
              <a:t>，后使用量块测量四个角高度分别为</a:t>
            </a:r>
            <a:r>
              <a:rPr lang="en-US" altLang="zh-CN"/>
              <a:t>5.395mm</a:t>
            </a:r>
            <a:r>
              <a:rPr lang="zh-CN" altLang="en-US"/>
              <a:t>、</a:t>
            </a:r>
            <a:r>
              <a:rPr lang="en-US" altLang="zh-CN"/>
              <a:t>5.275mm</a:t>
            </a:r>
            <a:r>
              <a:rPr lang="zh-CN" altLang="en-US"/>
              <a:t>、</a:t>
            </a:r>
            <a:r>
              <a:rPr lang="en-US" altLang="zh-CN"/>
              <a:t>5.355mm</a:t>
            </a:r>
            <a:r>
              <a:rPr lang="zh-CN" altLang="en-US"/>
              <a:t>、</a:t>
            </a:r>
            <a:r>
              <a:rPr lang="en-US" altLang="zh-CN"/>
              <a:t>5.425mm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8" name="图片 7" descr="5314ab1e23596c72f0d43354698b91e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390" y="1475105"/>
            <a:ext cx="2351405" cy="313753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612515" y="3366135"/>
            <a:ext cx="383540" cy="26733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WPS 演示</Application>
  <PresentationFormat>宽屏</PresentationFormat>
  <Paragraphs>28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AIREX形变与胶水的厚度变化</vt:lpstr>
      <vt:lpstr>AIREX形变量测量</vt:lpstr>
      <vt:lpstr>PowerPoint 演示文稿</vt:lpstr>
      <vt:lpstr>AIREX在不同配重下的形变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十七</cp:lastModifiedBy>
  <cp:revision>160</cp:revision>
  <dcterms:created xsi:type="dcterms:W3CDTF">2019-06-19T02:08:00Z</dcterms:created>
  <dcterms:modified xsi:type="dcterms:W3CDTF">2026-03-27T01:00:44Z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F7BF0C809D0D4D61B1FD4A30DAD30216_11</vt:lpwstr>
  </property>
</Properties>
</file>