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2" r:id="rId2"/>
  </p:sldMasterIdLst>
  <p:notesMasterIdLst>
    <p:notesMasterId r:id="rId11"/>
  </p:notesMasterIdLst>
  <p:sldIdLst>
    <p:sldId id="256" r:id="rId3"/>
    <p:sldId id="263" r:id="rId4"/>
    <p:sldId id="266" r:id="rId5"/>
    <p:sldId id="265" r:id="rId6"/>
    <p:sldId id="264" r:id="rId7"/>
    <p:sldId id="267" r:id="rId8"/>
    <p:sldId id="269" r:id="rId9"/>
    <p:sldId id="268" r:id="rId10"/>
  </p:sldIdLst>
  <p:sldSz cx="12192000" cy="6858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等线" panose="02010600030101010101" pitchFamily="2" charset="-122"/>
      <p:regular r:id="rId13"/>
      <p:bold r:id="rId14"/>
    </p:embeddedFont>
    <p:embeddedFont>
      <p:font typeface="黑体" panose="02010609060101010101" pitchFamily="49" charset="-122"/>
      <p:regular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 Zeng" initials="CZ" lastIdx="1" clrIdx="0">
    <p:extLst>
      <p:ext uri="{19B8F6BF-5375-455C-9EA6-DF929625EA0E}">
        <p15:presenceInfo xmlns:p15="http://schemas.microsoft.com/office/powerpoint/2012/main" userId="S::cheng.zeng@cern.ch::47fcacde-3d0f-49f3-9a33-f34875519d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06"/>
    <a:srgbClr val="00EFF0"/>
    <a:srgbClr val="E79602"/>
    <a:srgbClr val="01E000"/>
    <a:srgbClr val="C0E9B1"/>
    <a:srgbClr val="01777A"/>
    <a:srgbClr val="86AA45"/>
    <a:srgbClr val="DCD56C"/>
    <a:srgbClr val="78993E"/>
    <a:srgbClr val="83A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1E6D-4FA2-45A8-A1C3-19C68DA44418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FD72-BF15-4DB3-A2CA-508164D883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CCC4-5AF8-4959-8ACD-4A48E8375D7E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1098"/>
          <a:stretch>
            <a:fillRect/>
          </a:stretch>
        </p:blipFill>
        <p:spPr bwMode="auto">
          <a:xfrm>
            <a:off x="9397492" y="0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F40A-AE5A-4C3F-A96C-A24CD26B62D2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3868467" y="3198168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SDK_SC_Web" panose="00020600040101010101" pitchFamily="18" charset="-128"/>
                <a:ea typeface="SDK_SC_Web" panose="00020600040101010101" pitchFamily="18" charset="-128"/>
                <a:cs typeface="SDK_SC_Web" panose="00020600040101010101" pitchFamily="18" charset="-128"/>
              </a:rPr>
              <a:t>Thanks for your attention!</a:t>
            </a:r>
            <a:endParaRPr lang="zh-CN" altLang="en-US" sz="2400">
              <a:latin typeface="SDK_SC_Web" panose="00020600040101010101" pitchFamily="18" charset="-128"/>
              <a:ea typeface="SDK_SC_Web" panose="00020600040101010101" pitchFamily="18" charset="-128"/>
              <a:cs typeface="SDK_SC_Web" panose="00020600040101010101" pitchFamily="18" charset="-128"/>
            </a:endParaRPr>
          </a:p>
        </p:txBody>
      </p:sp>
      <p:pic>
        <p:nvPicPr>
          <p:cNvPr id="8" name="Picture 2" descr="中科院高能物理研究所教育处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7"/>
          <a:stretch>
            <a:fillRect/>
          </a:stretch>
        </p:blipFill>
        <p:spPr bwMode="auto">
          <a:xfrm>
            <a:off x="5779305" y="15367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HC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52" y="82059"/>
            <a:ext cx="687265" cy="4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18558"/>
            <a:ext cx="9144000" cy="16914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A488-3EA8-49F6-8246-D9AD66A70C2A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中科院高能物理研究所教育处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7"/>
          <a:stretch>
            <a:fillRect/>
          </a:stretch>
        </p:blipFill>
        <p:spPr bwMode="auto">
          <a:xfrm>
            <a:off x="5779305" y="15367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HC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52" y="82059"/>
            <a:ext cx="687265" cy="4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8A83-D4BA-48F5-BAD6-E4D5946E5A0B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527268" y="65290"/>
            <a:ext cx="5481638" cy="4890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C8D3-0FAE-4B9D-BDE6-AC97BBBB2DD9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E378-7867-43A8-BDCB-EF56D545F91B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3868467" y="3198168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>
                <a:latin typeface="SDK_SC_Web" panose="00020600040101010101" pitchFamily="18" charset="-128"/>
                <a:ea typeface="SDK_SC_Web" panose="00020600040101010101" pitchFamily="18" charset="-128"/>
                <a:cs typeface="SDK_SC_Web" panose="00020600040101010101" pitchFamily="18" charset="-128"/>
              </a:rPr>
              <a:t>Thanks for your attention!</a:t>
            </a:r>
            <a:endParaRPr lang="zh-CN" altLang="en-US" sz="2400">
              <a:latin typeface="SDK_SC_Web" panose="00020600040101010101" pitchFamily="18" charset="-128"/>
              <a:ea typeface="SDK_SC_Web" panose="00020600040101010101" pitchFamily="18" charset="-128"/>
              <a:cs typeface="SDK_SC_Web" panose="00020600040101010101" pitchFamily="18" charset="-128"/>
            </a:endParaRPr>
          </a:p>
        </p:txBody>
      </p:sp>
      <p:pic>
        <p:nvPicPr>
          <p:cNvPr id="8" name="Picture 2" descr="中科院高能物理研究所教育处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7"/>
          <a:stretch>
            <a:fillRect/>
          </a:stretch>
        </p:blipFill>
        <p:spPr bwMode="auto">
          <a:xfrm>
            <a:off x="5779305" y="15367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HC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52" y="82059"/>
            <a:ext cx="687265" cy="4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2449-C2F1-47D2-88B8-1749F2BEB5CF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258BF8-E4FA-1F9D-85AB-6A84A788F0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1098"/>
          <a:stretch>
            <a:fillRect/>
          </a:stretch>
        </p:blipFill>
        <p:spPr bwMode="auto">
          <a:xfrm>
            <a:off x="9397484" y="0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18558"/>
            <a:ext cx="9144000" cy="16914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AF30-6F5E-4BD7-9CBA-71CC53CDF968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中科院高能物理研究所教育处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7"/>
          <a:stretch>
            <a:fillRect/>
          </a:stretch>
        </p:blipFill>
        <p:spPr bwMode="auto">
          <a:xfrm>
            <a:off x="5779305" y="15367"/>
            <a:ext cx="2750159" cy="5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HC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52" y="82059"/>
            <a:ext cx="687265" cy="4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E274-1094-423D-8600-A785A8555BDD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527268" y="65290"/>
            <a:ext cx="5481638" cy="4890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b="1" baseline="0"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5DF-26E8-4108-AC8C-1327FA9CF4D9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3431" y="6629403"/>
            <a:ext cx="27432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fld id="{4FA0FCC3-85B7-4FE0-9513-95C453920601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625250"/>
            <a:ext cx="41148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endParaRPr lang="en-US" alt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32985" y="6625250"/>
            <a:ext cx="27432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99644"/>
            <a:ext cx="12192000" cy="0"/>
          </a:xfrm>
          <a:prstGeom prst="line">
            <a:avLst/>
          </a:prstGeom>
          <a:ln w="19050" cap="flat" cmpd="sng">
            <a:solidFill>
              <a:schemeClr val="accent6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-41031" y="609000"/>
            <a:ext cx="12233031" cy="0"/>
          </a:xfrm>
          <a:prstGeom prst="line">
            <a:avLst/>
          </a:prstGeom>
          <a:ln>
            <a:solidFill>
              <a:srgbClr val="2D3C8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0"/>
            <a:ext cx="12192000" cy="601578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3431" y="6629403"/>
            <a:ext cx="27432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fld id="{80D6B7B5-7ABD-4831-BD59-5C14A963A87B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625250"/>
            <a:ext cx="41148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endParaRPr lang="en-US" alt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32985" y="6625250"/>
            <a:ext cx="2743200" cy="209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tint val="82000"/>
                  </a:schemeClr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fld id="{D56F8DC3-D7FA-4864-B8D2-5FAAF8951C3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99644"/>
            <a:ext cx="12192000" cy="0"/>
          </a:xfrm>
          <a:prstGeom prst="line">
            <a:avLst/>
          </a:prstGeom>
          <a:ln w="19050" cap="flat" cmpd="sng">
            <a:solidFill>
              <a:schemeClr val="accent6"/>
            </a:solidFill>
            <a:prstDash val="solid"/>
            <a:miter lim="800000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-41031" y="609000"/>
            <a:ext cx="12233031" cy="0"/>
          </a:xfrm>
          <a:prstGeom prst="line">
            <a:avLst/>
          </a:prstGeom>
          <a:ln>
            <a:solidFill>
              <a:srgbClr val="2D3C8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0"/>
            <a:ext cx="12192000" cy="601578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779" y="2236845"/>
            <a:ext cx="11172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Serial powering 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endParaRPr lang="en-US" alt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0CBE-D130-486B-A187-A3F4DF1DF6EC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89322" y="3931229"/>
            <a:ext cx="560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</a:rPr>
              <a:t>冯铭婕 蒋濠帆 刘宇 史天宇 曾程 张慧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BD8D-796D-D4E6-06A2-2D4EDA0B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5E1337-5FF9-51B4-C228-D9383CA3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77B-7073-4841-8C1B-E7966F353A70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70D096-7881-4EFE-4273-E569B3EB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11B4FF-A1C9-F090-B66F-2C07AE10191A}"/>
              </a:ext>
            </a:extLst>
          </p:cNvPr>
          <p:cNvSpPr txBox="1"/>
          <p:nvPr/>
        </p:nvSpPr>
        <p:spPr>
          <a:xfrm>
            <a:off x="19367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latin typeface="Times New Roman Regular" panose="02020503050405090304" charset="0"/>
                <a:ea typeface="方正小标宋简体" panose="02000000000000000000" charset="-122"/>
                <a:cs typeface="Times New Roman Regular" panose="02020503050405090304" charset="0"/>
              </a:rPr>
              <a:t>测试芯片</a:t>
            </a:r>
            <a:endParaRPr lang="en-US" altLang="zh-CN" sz="3600" dirty="0">
              <a:latin typeface="Times New Roman Regular" panose="02020503050405090304" charset="0"/>
              <a:ea typeface="方正小标宋简体" panose="02000000000000000000" charset="-122"/>
              <a:cs typeface="Times New Roman Regular" panose="0202050305040509030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6CBDC83-D39B-505F-434B-26CEF62C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12463" r="9854" b="60870"/>
          <a:stretch>
            <a:fillRect/>
          </a:stretch>
        </p:blipFill>
        <p:spPr>
          <a:xfrm>
            <a:off x="747883" y="645160"/>
            <a:ext cx="7257295" cy="30910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21C8F5C-F748-C8F3-9DDD-9EA7F57B7DFC}"/>
              </a:ext>
            </a:extLst>
          </p:cNvPr>
          <p:cNvSpPr txBox="1"/>
          <p:nvPr/>
        </p:nvSpPr>
        <p:spPr>
          <a:xfrm>
            <a:off x="752209" y="3736230"/>
            <a:ext cx="7252969" cy="825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Arial" panose="020B0604020202090204" pitchFamily="34" charset="0"/>
              <a:buChar char="•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测试芯片：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ATLASPIX3</a:t>
            </a:r>
          </a:p>
          <a:p>
            <a:pPr marL="457200" indent="-457200" algn="l">
              <a:buFont typeface="Arial" panose="020B0604020202090204" pitchFamily="34" charset="0"/>
              <a:buChar char="•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Chip1:IHEP-Bond-Φ2, Chip2: IHEP-APX3.1-06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17BCE11-6CC9-F7CA-AA3A-6975A6C92EEC}"/>
              </a:ext>
            </a:extLst>
          </p:cNvPr>
          <p:cNvSpPr/>
          <p:nvPr/>
        </p:nvSpPr>
        <p:spPr>
          <a:xfrm>
            <a:off x="5303520" y="650240"/>
            <a:ext cx="426720" cy="3505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B54F41C-57AB-5ACF-50A0-73B1669C670D}"/>
              </a:ext>
            </a:extLst>
          </p:cNvPr>
          <p:cNvSpPr/>
          <p:nvPr/>
        </p:nvSpPr>
        <p:spPr>
          <a:xfrm>
            <a:off x="5882640" y="650240"/>
            <a:ext cx="426720" cy="3505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50B409A1-2B5A-8881-5656-35F2817D2130}"/>
              </a:ext>
            </a:extLst>
          </p:cNvPr>
          <p:cNvSpPr/>
          <p:nvPr/>
        </p:nvSpPr>
        <p:spPr>
          <a:xfrm>
            <a:off x="5455920" y="1238415"/>
            <a:ext cx="314960" cy="22462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8878D40-E53D-790A-39C6-8D9DAC426EF1}"/>
              </a:ext>
            </a:extLst>
          </p:cNvPr>
          <p:cNvSpPr/>
          <p:nvPr/>
        </p:nvSpPr>
        <p:spPr>
          <a:xfrm>
            <a:off x="5262880" y="1000207"/>
            <a:ext cx="254000" cy="35052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1320986-1105-29B1-0D93-C47FC32EDE16}"/>
              </a:ext>
            </a:extLst>
          </p:cNvPr>
          <p:cNvSpPr txBox="1"/>
          <p:nvPr/>
        </p:nvSpPr>
        <p:spPr>
          <a:xfrm>
            <a:off x="8305386" y="1119894"/>
            <a:ext cx="373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左：数字地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GNDD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，右：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GND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F881B7C-514E-43BF-A5B3-E70143AD37D7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>
            <a:off x="6309360" y="825500"/>
            <a:ext cx="1996026" cy="525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B172560-7EC8-5418-9B96-EE254F64689C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5709920" y="1000207"/>
            <a:ext cx="2595466" cy="12715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194651E-C212-5DDB-67AC-91A98BD8081B}"/>
                  </a:ext>
                </a:extLst>
              </p:cNvPr>
              <p:cNvSpPr txBox="1"/>
              <p:nvPr/>
            </p:nvSpPr>
            <p:spPr>
              <a:xfrm>
                <a:off x="8305386" y="1856222"/>
                <a:ext cx="37381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左：数字电源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VDDD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1.8 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V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右：模拟电源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VDDA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1.8 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V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194651E-C212-5DDB-67AC-91A98BD80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386" y="1856222"/>
                <a:ext cx="3738178" cy="830997"/>
              </a:xfrm>
              <a:prstGeom prst="rect">
                <a:avLst/>
              </a:prstGeom>
              <a:blipFill>
                <a:blip r:embed="rId4"/>
                <a:stretch>
                  <a:fillRect l="-2443" t="-8029" b="-1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A69611E-FD3A-24C1-8FB5-52BBB9FD20AA}"/>
              </a:ext>
            </a:extLst>
          </p:cNvPr>
          <p:cNvCxnSpPr>
            <a:cxnSpLocks/>
            <a:stCxn id="26" idx="2"/>
            <a:endCxn id="49" idx="1"/>
          </p:cNvCxnSpPr>
          <p:nvPr/>
        </p:nvCxnSpPr>
        <p:spPr>
          <a:xfrm>
            <a:off x="5389880" y="1350727"/>
            <a:ext cx="2915506" cy="2830076"/>
          </a:xfrm>
          <a:prstGeom prst="straightConnector1">
            <a:avLst/>
          </a:prstGeom>
          <a:ln w="28575">
            <a:solidFill>
              <a:srgbClr val="FAFC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29E39C0-66A4-217C-43D4-648EE9DA1136}"/>
              </a:ext>
            </a:extLst>
          </p:cNvPr>
          <p:cNvCxnSpPr>
            <a:cxnSpLocks/>
            <a:stCxn id="25" idx="3"/>
            <a:endCxn id="45" idx="1"/>
          </p:cNvCxnSpPr>
          <p:nvPr/>
        </p:nvCxnSpPr>
        <p:spPr>
          <a:xfrm>
            <a:off x="5770880" y="1350728"/>
            <a:ext cx="2534506" cy="196901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3740AE1D-BDC2-F198-A0FE-1FEE861340BF}"/>
              </a:ext>
            </a:extLst>
          </p:cNvPr>
          <p:cNvSpPr txBox="1"/>
          <p:nvPr/>
        </p:nvSpPr>
        <p:spPr>
          <a:xfrm>
            <a:off x="8305386" y="2904244"/>
            <a:ext cx="373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左：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SLDO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输入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VinA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右：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SLDO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输入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VinD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A6A5A7F-DAEC-FFFC-CFAD-697D28FFAFE0}"/>
              </a:ext>
            </a:extLst>
          </p:cNvPr>
          <p:cNvSpPr txBox="1"/>
          <p:nvPr/>
        </p:nvSpPr>
        <p:spPr>
          <a:xfrm>
            <a:off x="8305386" y="3765304"/>
            <a:ext cx="373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左：模拟测试点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VDDAser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右：数字测试点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VDDDser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814DA3-B5E5-072B-7CDB-667B2BFCB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31" y="4592808"/>
            <a:ext cx="91154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2D037-2787-BA64-776E-1E4DDE31A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3F972B-46FC-AC52-5CE5-E95F8314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77B-7073-4841-8C1B-E7966F353A70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81DD56-FD1F-72F2-918D-333412A1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A5F081-FAC6-6553-EACD-AEA6D26622FB}"/>
              </a:ext>
            </a:extLst>
          </p:cNvPr>
          <p:cNvSpPr txBox="1"/>
          <p:nvPr/>
        </p:nvSpPr>
        <p:spPr>
          <a:xfrm>
            <a:off x="19367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latin typeface="Times New Roman Regular" panose="02020503050405090304" charset="0"/>
                <a:ea typeface="方正小标宋简体" panose="02000000000000000000" charset="-122"/>
                <a:cs typeface="Times New Roman Regular" panose="02020503050405090304" charset="0"/>
              </a:rPr>
              <a:t>测试系统</a:t>
            </a:r>
            <a:endParaRPr lang="en-US" altLang="zh-CN" sz="3600" dirty="0">
              <a:latin typeface="Times New Roman Regular" panose="02020503050405090304" charset="0"/>
              <a:ea typeface="方正小标宋简体" panose="02000000000000000000" charset="-122"/>
              <a:cs typeface="Times New Roman Regular" panose="0202050305040509030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D82B448D-28C1-3BF3-3A38-000D488B3DA6}"/>
              </a:ext>
            </a:extLst>
          </p:cNvPr>
          <p:cNvSpPr txBox="1"/>
          <p:nvPr/>
        </p:nvSpPr>
        <p:spPr>
          <a:xfrm>
            <a:off x="394094" y="645160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Power On: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2CB4E96-6020-72C4-61E7-F0BAF074E746}"/>
              </a:ext>
            </a:extLst>
          </p:cNvPr>
          <p:cNvGrpSpPr/>
          <p:nvPr/>
        </p:nvGrpSpPr>
        <p:grpSpPr>
          <a:xfrm>
            <a:off x="0" y="587936"/>
            <a:ext cx="5375179" cy="5624904"/>
            <a:chOff x="394094" y="709674"/>
            <a:chExt cx="5375179" cy="562490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BBEC3B93-FBFE-05FB-D8ED-01A7F3900839}"/>
                </a:ext>
              </a:extLst>
            </p:cNvPr>
            <p:cNvGrpSpPr/>
            <p:nvPr/>
          </p:nvGrpSpPr>
          <p:grpSpPr>
            <a:xfrm>
              <a:off x="394094" y="709674"/>
              <a:ext cx="5375179" cy="5624904"/>
              <a:chOff x="314796" y="930867"/>
              <a:chExt cx="5375179" cy="5624904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79C4C27-B332-6B2A-2F35-891DC7BA7E43}"/>
                  </a:ext>
                </a:extLst>
              </p:cNvPr>
              <p:cNvGrpSpPr/>
              <p:nvPr/>
            </p:nvGrpSpPr>
            <p:grpSpPr>
              <a:xfrm>
                <a:off x="789272" y="3309303"/>
                <a:ext cx="1588168" cy="887312"/>
                <a:chOff x="789272" y="2962793"/>
                <a:chExt cx="1588168" cy="887312"/>
              </a:xfrm>
            </p:grpSpPr>
            <p:sp>
              <p:nvSpPr>
                <p:cNvPr id="3" name="矩形: 圆角 2">
                  <a:extLst>
                    <a:ext uri="{FF2B5EF4-FFF2-40B4-BE49-F238E27FC236}">
                      <a16:creationId xmlns:a16="http://schemas.microsoft.com/office/drawing/2014/main" id="{EC06932A-9850-582C-D569-100B036E3B56}"/>
                    </a:ext>
                  </a:extLst>
                </p:cNvPr>
                <p:cNvSpPr/>
                <p:nvPr/>
              </p:nvSpPr>
              <p:spPr>
                <a:xfrm>
                  <a:off x="789272" y="2962793"/>
                  <a:ext cx="1588168" cy="88731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A7652D25-8C78-6590-4DF1-0A6A5C38AA26}"/>
                    </a:ext>
                  </a:extLst>
                </p:cNvPr>
                <p:cNvSpPr txBox="1"/>
                <p:nvPr/>
              </p:nvSpPr>
              <p:spPr>
                <a:xfrm>
                  <a:off x="987966" y="3175616"/>
                  <a:ext cx="12377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 Regular" panose="02020503050405090304" charset="0"/>
                    </a:rPr>
                    <a:t>电流源</a:t>
                  </a:r>
                  <a:endPara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D780B2C4-2F2E-F638-6190-3D8D63C3F1DB}"/>
                  </a:ext>
                </a:extLst>
              </p:cNvPr>
              <p:cNvGrpSpPr/>
              <p:nvPr/>
            </p:nvGrpSpPr>
            <p:grpSpPr>
              <a:xfrm>
                <a:off x="2669507" y="3309302"/>
                <a:ext cx="1588168" cy="887312"/>
                <a:chOff x="2669507" y="2962792"/>
                <a:chExt cx="1588168" cy="887312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1A2909A9-F4D6-D199-84F9-F5C005DF4CFA}"/>
                    </a:ext>
                  </a:extLst>
                </p:cNvPr>
                <p:cNvSpPr/>
                <p:nvPr/>
              </p:nvSpPr>
              <p:spPr>
                <a:xfrm>
                  <a:off x="2669507" y="2962792"/>
                  <a:ext cx="1588168" cy="88731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11">
                      <a:extLst>
                        <a:ext uri="{FF2B5EF4-FFF2-40B4-BE49-F238E27FC236}">
                          <a16:creationId xmlns:a16="http://schemas.microsoft.com/office/drawing/2014/main" id="{7A857DF8-3B47-62D3-28B7-1A516E3FB6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29688" y="3193625"/>
                      <a:ext cx="146780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altLang="zh-CN" sz="2400" i="0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 Regular" panose="02020503050405090304" charset="0"/>
                            </a:rPr>
                            <m:t>1.8</m:t>
                          </m:r>
                          <m:r>
                            <a:rPr lang="en-US" altLang="zh-CN" sz="2400" b="0" i="0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 Regular" panose="0202050305040509030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400" i="0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 Regular" panose="02020503050405090304" charset="0"/>
                            </a:rPr>
                            <m:t>V</m:t>
                          </m:r>
                        </m:oMath>
                      </a14:m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 Regular" panose="02020503050405090304" charset="0"/>
                        </a:rPr>
                        <a:t>电源</a:t>
                      </a:r>
                      <a:endParaRPr lang="en-US" altLang="zh-CN" sz="2400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 Regular" panose="0202050305040509030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文本框 11">
                      <a:extLst>
                        <a:ext uri="{FF2B5EF4-FFF2-40B4-BE49-F238E27FC236}">
                          <a16:creationId xmlns:a16="http://schemas.microsoft.com/office/drawing/2014/main" id="{7A857DF8-3B47-62D3-28B7-1A516E3FB63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29688" y="3193625"/>
                      <a:ext cx="1467806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830" t="-14474" r="-4979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B957F4C0-673D-B816-2C49-B8214E7908B9}"/>
                  </a:ext>
                </a:extLst>
              </p:cNvPr>
              <p:cNvGrpSpPr/>
              <p:nvPr/>
            </p:nvGrpSpPr>
            <p:grpSpPr>
              <a:xfrm>
                <a:off x="2669507" y="1738781"/>
                <a:ext cx="1588168" cy="887312"/>
                <a:chOff x="2669507" y="1392271"/>
                <a:chExt cx="1588168" cy="887312"/>
              </a:xfrm>
            </p:grpSpPr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910AE6B0-8095-446F-8266-F2FD01B25AF5}"/>
                    </a:ext>
                  </a:extLst>
                </p:cNvPr>
                <p:cNvSpPr/>
                <p:nvPr/>
              </p:nvSpPr>
              <p:spPr>
                <a:xfrm>
                  <a:off x="2669507" y="1392271"/>
                  <a:ext cx="1588168" cy="88731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A74EF875-ABAD-FA95-F9F7-F79F2DCF8F61}"/>
                    </a:ext>
                  </a:extLst>
                </p:cNvPr>
                <p:cNvSpPr txBox="1"/>
                <p:nvPr/>
              </p:nvSpPr>
              <p:spPr>
                <a:xfrm>
                  <a:off x="2911843" y="1605094"/>
                  <a:ext cx="11034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 Regular" panose="02020503050405090304" charset="0"/>
                    </a:rPr>
                    <a:t>Chip 1</a:t>
                  </a: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1BD09BDE-460E-A929-81C6-22168A76B3BD}"/>
                  </a:ext>
                </a:extLst>
              </p:cNvPr>
              <p:cNvGrpSpPr/>
              <p:nvPr/>
            </p:nvGrpSpPr>
            <p:grpSpPr>
              <a:xfrm>
                <a:off x="2669507" y="4879823"/>
                <a:ext cx="1588168" cy="887312"/>
                <a:chOff x="2669507" y="4533313"/>
                <a:chExt cx="1588168" cy="887312"/>
              </a:xfrm>
            </p:grpSpPr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A89DE810-B0F0-5D20-80CE-D99712A2DD17}"/>
                    </a:ext>
                  </a:extLst>
                </p:cNvPr>
                <p:cNvSpPr/>
                <p:nvPr/>
              </p:nvSpPr>
              <p:spPr>
                <a:xfrm>
                  <a:off x="2669507" y="4533313"/>
                  <a:ext cx="1588168" cy="88731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FCAC378-D153-C733-55AC-22CE3EE1BD34}"/>
                    </a:ext>
                  </a:extLst>
                </p:cNvPr>
                <p:cNvSpPr txBox="1"/>
                <p:nvPr/>
              </p:nvSpPr>
              <p:spPr>
                <a:xfrm>
                  <a:off x="2911843" y="4746136"/>
                  <a:ext cx="11034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 Regular" panose="02020503050405090304" charset="0"/>
                    </a:rPr>
                    <a:t>Chip 2</a:t>
                  </a:r>
                </a:p>
              </p:txBody>
            </p:sp>
          </p:grpSp>
          <p:cxnSp>
            <p:nvCxnSpPr>
              <p:cNvPr id="23" name="连接符: 肘形 22">
                <a:extLst>
                  <a:ext uri="{FF2B5EF4-FFF2-40B4-BE49-F238E27FC236}">
                    <a16:creationId xmlns:a16="http://schemas.microsoft.com/office/drawing/2014/main" id="{ECEC35FA-EF63-49B2-0173-7E65D18E8B44}"/>
                  </a:ext>
                </a:extLst>
              </p:cNvPr>
              <p:cNvCxnSpPr>
                <a:cxnSpLocks/>
                <a:stCxn id="3" idx="0"/>
                <a:endCxn id="7" idx="1"/>
              </p:cNvCxnSpPr>
              <p:nvPr/>
            </p:nvCxnSpPr>
            <p:spPr>
              <a:xfrm rot="5400000" flipH="1" flipV="1">
                <a:off x="1562998" y="2202795"/>
                <a:ext cx="1126866" cy="1086151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CFD4153-F174-E967-68C2-DD7CC217E057}"/>
                  </a:ext>
                </a:extLst>
              </p:cNvPr>
              <p:cNvSpPr txBox="1"/>
              <p:nvPr/>
            </p:nvSpPr>
            <p:spPr>
              <a:xfrm>
                <a:off x="314796" y="2842120"/>
                <a:ext cx="1250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Current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0BBAA04-3D1D-C01D-5ABD-6EFDD20A4F6E}"/>
                  </a:ext>
                </a:extLst>
              </p:cNvPr>
              <p:cNvSpPr txBox="1"/>
              <p:nvPr/>
            </p:nvSpPr>
            <p:spPr>
              <a:xfrm>
                <a:off x="1574385" y="2915014"/>
                <a:ext cx="273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+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EFC81F8-735B-B068-64C1-726A9184C4B4}"/>
                  </a:ext>
                </a:extLst>
              </p:cNvPr>
              <p:cNvSpPr txBox="1"/>
              <p:nvPr/>
            </p:nvSpPr>
            <p:spPr>
              <a:xfrm>
                <a:off x="1573200" y="4075432"/>
                <a:ext cx="273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-</a:t>
                </a:r>
              </a:p>
            </p:txBody>
          </p:sp>
          <p:cxnSp>
            <p:nvCxnSpPr>
              <p:cNvPr id="28" name="连接符: 肘形 27">
                <a:extLst>
                  <a:ext uri="{FF2B5EF4-FFF2-40B4-BE49-F238E27FC236}">
                    <a16:creationId xmlns:a16="http://schemas.microsoft.com/office/drawing/2014/main" id="{2AABE3A8-D290-974A-D66E-19FFD9E66510}"/>
                  </a:ext>
                </a:extLst>
              </p:cNvPr>
              <p:cNvCxnSpPr>
                <a:cxnSpLocks/>
                <a:stCxn id="9" idx="1"/>
                <a:endCxn id="3" idx="2"/>
              </p:cNvCxnSpPr>
              <p:nvPr/>
            </p:nvCxnSpPr>
            <p:spPr>
              <a:xfrm rot="10800000">
                <a:off x="1583357" y="4196615"/>
                <a:ext cx="1086151" cy="1126864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CEFFC2C-1A04-AE14-3BA9-CC53C700CB48}"/>
                  </a:ext>
                </a:extLst>
              </p:cNvPr>
              <p:cNvSpPr txBox="1"/>
              <p:nvPr/>
            </p:nvSpPr>
            <p:spPr>
              <a:xfrm>
                <a:off x="937283" y="4129238"/>
                <a:ext cx="646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GND</a:t>
                </a:r>
              </a:p>
            </p:txBody>
          </p:sp>
          <p:cxnSp>
            <p:nvCxnSpPr>
              <p:cNvPr id="32" name="连接符: 肘形 31">
                <a:extLst>
                  <a:ext uri="{FF2B5EF4-FFF2-40B4-BE49-F238E27FC236}">
                    <a16:creationId xmlns:a16="http://schemas.microsoft.com/office/drawing/2014/main" id="{2F743BB4-E088-7AA0-4CA2-29DE95D2ACBE}"/>
                  </a:ext>
                </a:extLst>
              </p:cNvPr>
              <p:cNvCxnSpPr>
                <a:stCxn id="7" idx="3"/>
                <a:endCxn id="9" idx="3"/>
              </p:cNvCxnSpPr>
              <p:nvPr/>
            </p:nvCxnSpPr>
            <p:spPr>
              <a:xfrm>
                <a:off x="4257675" y="2182437"/>
                <a:ext cx="12700" cy="3141042"/>
              </a:xfrm>
              <a:prstGeom prst="bentConnector3">
                <a:avLst>
                  <a:gd name="adj1" fmla="val 11176472"/>
                </a:avLst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D1DB8AA-6E61-478B-A93A-E612E175D2D9}"/>
                  </a:ext>
                </a:extLst>
              </p:cNvPr>
              <p:cNvSpPr txBox="1"/>
              <p:nvPr/>
            </p:nvSpPr>
            <p:spPr>
              <a:xfrm>
                <a:off x="4257674" y="2155424"/>
                <a:ext cx="14323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GND/GNDD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D0B8802-62DD-800F-2103-1080CC74F16B}"/>
                  </a:ext>
                </a:extLst>
              </p:cNvPr>
              <p:cNvSpPr txBox="1"/>
              <p:nvPr/>
            </p:nvSpPr>
            <p:spPr>
              <a:xfrm>
                <a:off x="1583355" y="1738783"/>
                <a:ext cx="114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VinA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/D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5976DD3-1002-210B-BEB3-79740BF36711}"/>
                  </a:ext>
                </a:extLst>
              </p:cNvPr>
              <p:cNvSpPr txBox="1"/>
              <p:nvPr/>
            </p:nvSpPr>
            <p:spPr>
              <a:xfrm>
                <a:off x="4257674" y="4852810"/>
                <a:ext cx="114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VinA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/D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BE29121-BF22-9E70-B713-0349DDD2D76C}"/>
                  </a:ext>
                </a:extLst>
              </p:cNvPr>
              <p:cNvSpPr txBox="1"/>
              <p:nvPr/>
            </p:nvSpPr>
            <p:spPr>
              <a:xfrm>
                <a:off x="1720993" y="4485505"/>
                <a:ext cx="1426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GND/GNDD</a:t>
                </a:r>
              </a:p>
            </p:txBody>
          </p: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366DE92D-A9D2-16C6-90FA-B5CC5AE6711E}"/>
                  </a:ext>
                </a:extLst>
              </p:cNvPr>
              <p:cNvCxnSpPr>
                <a:stCxn id="10" idx="0"/>
                <a:endCxn id="7" idx="2"/>
              </p:cNvCxnSpPr>
              <p:nvPr/>
            </p:nvCxnSpPr>
            <p:spPr>
              <a:xfrm flipV="1">
                <a:off x="3463591" y="2626093"/>
                <a:ext cx="0" cy="68320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317309F8-46B9-CCEF-CA31-ECCC5ED7E0E7}"/>
                  </a:ext>
                </a:extLst>
              </p:cNvPr>
              <p:cNvCxnSpPr>
                <a:stCxn id="10" idx="2"/>
                <a:endCxn id="9" idx="0"/>
              </p:cNvCxnSpPr>
              <p:nvPr/>
            </p:nvCxnSpPr>
            <p:spPr>
              <a:xfrm>
                <a:off x="3463591" y="4196614"/>
                <a:ext cx="0" cy="68320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068FB733-F7D9-23C1-1799-E16BD6999D38}"/>
                  </a:ext>
                </a:extLst>
              </p:cNvPr>
              <p:cNvSpPr txBox="1"/>
              <p:nvPr/>
            </p:nvSpPr>
            <p:spPr>
              <a:xfrm>
                <a:off x="3445221" y="2732363"/>
                <a:ext cx="11045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VDDA/D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37BD2FA-367E-B3AB-899C-44B645FC7B53}"/>
                  </a:ext>
                </a:extLst>
              </p:cNvPr>
              <p:cNvSpPr txBox="1"/>
              <p:nvPr/>
            </p:nvSpPr>
            <p:spPr>
              <a:xfrm>
                <a:off x="3463591" y="4306264"/>
                <a:ext cx="11034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VDDA/D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6EFA475E-678E-7317-CE96-231B21208A2E}"/>
                  </a:ext>
                </a:extLst>
              </p:cNvPr>
              <p:cNvSpPr txBox="1"/>
              <p:nvPr/>
            </p:nvSpPr>
            <p:spPr>
              <a:xfrm>
                <a:off x="2887805" y="930867"/>
                <a:ext cx="158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VDDA/</a:t>
                </a:r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Dser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A8194C4D-ED06-5FF6-7793-F064495E5549}"/>
                  </a:ext>
                </a:extLst>
              </p:cNvPr>
              <p:cNvSpPr/>
              <p:nvPr/>
            </p:nvSpPr>
            <p:spPr>
              <a:xfrm>
                <a:off x="4380740" y="1148489"/>
                <a:ext cx="471638" cy="4716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1FB305C9-979F-99C1-B794-D233FFBCBB8F}"/>
                  </a:ext>
                </a:extLst>
              </p:cNvPr>
              <p:cNvSpPr/>
              <p:nvPr/>
            </p:nvSpPr>
            <p:spPr>
              <a:xfrm>
                <a:off x="1964171" y="5917862"/>
                <a:ext cx="471638" cy="4716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" name="连接符: 肘形 60">
                <a:extLst>
                  <a:ext uri="{FF2B5EF4-FFF2-40B4-BE49-F238E27FC236}">
                    <a16:creationId xmlns:a16="http://schemas.microsoft.com/office/drawing/2014/main" id="{32AC609F-BB27-30FF-80B4-89023A30B9F0}"/>
                  </a:ext>
                </a:extLst>
              </p:cNvPr>
              <p:cNvCxnSpPr>
                <a:cxnSpLocks/>
                <a:stCxn id="7" idx="0"/>
              </p:cNvCxnSpPr>
              <p:nvPr/>
            </p:nvCxnSpPr>
            <p:spPr>
              <a:xfrm rot="5400000" flipH="1" flipV="1">
                <a:off x="3738383" y="1096423"/>
                <a:ext cx="367566" cy="91715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连接符: 肘形 62">
                <a:extLst>
                  <a:ext uri="{FF2B5EF4-FFF2-40B4-BE49-F238E27FC236}">
                    <a16:creationId xmlns:a16="http://schemas.microsoft.com/office/drawing/2014/main" id="{7CC18A5D-AA89-C0BB-C3C3-02754F7FFA95}"/>
                  </a:ext>
                </a:extLst>
              </p:cNvPr>
              <p:cNvCxnSpPr>
                <a:cxnSpLocks/>
                <a:stCxn id="52" idx="6"/>
              </p:cNvCxnSpPr>
              <p:nvPr/>
            </p:nvCxnSpPr>
            <p:spPr>
              <a:xfrm>
                <a:off x="4852378" y="1384308"/>
                <a:ext cx="143337" cy="81614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A6158363-C7DF-9127-9CE3-CDE2C6727093}"/>
                  </a:ext>
                </a:extLst>
              </p:cNvPr>
              <p:cNvSpPr txBox="1"/>
              <p:nvPr/>
            </p:nvSpPr>
            <p:spPr>
              <a:xfrm>
                <a:off x="4380741" y="1140382"/>
                <a:ext cx="523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V1</a:t>
                </a:r>
              </a:p>
            </p:txBody>
          </p:sp>
          <p:cxnSp>
            <p:nvCxnSpPr>
              <p:cNvPr id="77" name="连接符: 肘形 76">
                <a:extLst>
                  <a:ext uri="{FF2B5EF4-FFF2-40B4-BE49-F238E27FC236}">
                    <a16:creationId xmlns:a16="http://schemas.microsoft.com/office/drawing/2014/main" id="{5E5D53C8-CCA3-E2DB-9654-A4778EBE1FC1}"/>
                  </a:ext>
                </a:extLst>
              </p:cNvPr>
              <p:cNvCxnSpPr>
                <a:cxnSpLocks/>
                <a:stCxn id="58" idx="2"/>
              </p:cNvCxnSpPr>
              <p:nvPr/>
            </p:nvCxnSpPr>
            <p:spPr>
              <a:xfrm rot="10800000">
                <a:off x="1812069" y="5331587"/>
                <a:ext cx="152103" cy="822095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连接符: 肘形 78">
                <a:extLst>
                  <a:ext uri="{FF2B5EF4-FFF2-40B4-BE49-F238E27FC236}">
                    <a16:creationId xmlns:a16="http://schemas.microsoft.com/office/drawing/2014/main" id="{F64F78B1-3624-0900-2911-6010BD534EC2}"/>
                  </a:ext>
                </a:extLst>
              </p:cNvPr>
              <p:cNvCxnSpPr>
                <a:stCxn id="9" idx="2"/>
                <a:endCxn id="58" idx="6"/>
              </p:cNvCxnSpPr>
              <p:nvPr/>
            </p:nvCxnSpPr>
            <p:spPr>
              <a:xfrm rot="5400000">
                <a:off x="2756427" y="5446517"/>
                <a:ext cx="386546" cy="1027782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102129C6-BBFF-5CE3-4FA8-55E1774F90AA}"/>
                  </a:ext>
                </a:extLst>
              </p:cNvPr>
              <p:cNvSpPr txBox="1"/>
              <p:nvPr/>
            </p:nvSpPr>
            <p:spPr>
              <a:xfrm>
                <a:off x="2427170" y="6094106"/>
                <a:ext cx="158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VDDA/</a:t>
                </a:r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Dser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18738E2B-030E-B6DF-85EC-2394C00AC8DC}"/>
                </a:ext>
              </a:extLst>
            </p:cNvPr>
            <p:cNvSpPr txBox="1"/>
            <p:nvPr/>
          </p:nvSpPr>
          <p:spPr>
            <a:xfrm>
              <a:off x="2043470" y="5688562"/>
              <a:ext cx="523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rPr>
                <a:t>V2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0779952F-BD8C-E378-5EE1-9642119BDA22}"/>
              </a:ext>
            </a:extLst>
          </p:cNvPr>
          <p:cNvGrpSpPr/>
          <p:nvPr/>
        </p:nvGrpSpPr>
        <p:grpSpPr>
          <a:xfrm>
            <a:off x="5580778" y="728350"/>
            <a:ext cx="6538142" cy="4901690"/>
            <a:chOff x="5580778" y="728350"/>
            <a:chExt cx="6538142" cy="490169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ACDCF98-44CE-BA00-29BD-06857CA01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778" y="728350"/>
              <a:ext cx="6538142" cy="4901690"/>
            </a:xfrm>
            <a:prstGeom prst="rect">
              <a:avLst/>
            </a:prstGeom>
          </p:spPr>
        </p:pic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5300BEE9-3049-F4A9-8A77-3BD77DAC0F3A}"/>
                </a:ext>
              </a:extLst>
            </p:cNvPr>
            <p:cNvSpPr txBox="1"/>
            <p:nvPr/>
          </p:nvSpPr>
          <p:spPr>
            <a:xfrm>
              <a:off x="7707653" y="1001316"/>
              <a:ext cx="1142196" cy="461665"/>
            </a:xfrm>
            <a:prstGeom prst="rect">
              <a:avLst/>
            </a:prstGeom>
            <a:solidFill>
              <a:srgbClr val="FAFC0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rPr>
                <a:t>电流源</a:t>
              </a:r>
              <a:endPara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202BAC67-A23E-A0CC-BCF6-5E58B09E28FC}"/>
                    </a:ext>
                  </a:extLst>
                </p:cNvPr>
                <p:cNvSpPr txBox="1"/>
                <p:nvPr/>
              </p:nvSpPr>
              <p:spPr>
                <a:xfrm>
                  <a:off x="7821552" y="2283162"/>
                  <a:ext cx="1447576" cy="461665"/>
                </a:xfrm>
                <a:prstGeom prst="rect">
                  <a:avLst/>
                </a:prstGeom>
                <a:solidFill>
                  <a:srgbClr val="FAFC06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 Regular" panose="02020503050405090304" charset="0"/>
                        </a:rPr>
                        <m:t>1.8 </m:t>
                      </m:r>
                      <m:r>
                        <m:rPr>
                          <m:sty m:val="p"/>
                        </m:rP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 Regular" panose="02020503050405090304" charset="0"/>
                        </a:rPr>
                        <m:t>V</m:t>
                      </m:r>
                    </m:oMath>
                  </a14:m>
                  <a:r>
                    <a:rPr lang="zh-CN" altLang="en-US" sz="2400" dirty="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cs typeface="Times New Roman Regular" panose="02020503050405090304" charset="0"/>
                    </a:rPr>
                    <a:t>电源</a:t>
                  </a:r>
                  <a:endParaRPr lang="en-US" altLang="zh-CN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202BAC67-A23E-A0CC-BCF6-5E58B09E28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52" y="2283162"/>
                  <a:ext cx="144757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840" t="-14667" r="-6303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29701A2E-BA50-4687-9C79-00F1605755C4}"/>
                </a:ext>
              </a:extLst>
            </p:cNvPr>
            <p:cNvSpPr txBox="1"/>
            <p:nvPr/>
          </p:nvSpPr>
          <p:spPr>
            <a:xfrm>
              <a:off x="8361887" y="4980547"/>
              <a:ext cx="1142196" cy="461665"/>
            </a:xfrm>
            <a:prstGeom prst="rect">
              <a:avLst/>
            </a:prstGeom>
            <a:solidFill>
              <a:srgbClr val="FAFC06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rPr>
                <a:t>Chip 1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5A8E1E29-32C7-E9F3-8AC9-0180321A7CD6}"/>
                </a:ext>
              </a:extLst>
            </p:cNvPr>
            <p:cNvSpPr txBox="1"/>
            <p:nvPr/>
          </p:nvSpPr>
          <p:spPr>
            <a:xfrm>
              <a:off x="10694727" y="5105159"/>
              <a:ext cx="1142196" cy="461665"/>
            </a:xfrm>
            <a:prstGeom prst="rect">
              <a:avLst/>
            </a:prstGeom>
            <a:solidFill>
              <a:srgbClr val="FAFC06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rPr>
                <a:t>Chip 2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557077FB-77AE-4E73-02B7-9BCDD1865745}"/>
                </a:ext>
              </a:extLst>
            </p:cNvPr>
            <p:cNvSpPr txBox="1"/>
            <p:nvPr/>
          </p:nvSpPr>
          <p:spPr>
            <a:xfrm>
              <a:off x="10220271" y="2712016"/>
              <a:ext cx="1142196" cy="461665"/>
            </a:xfrm>
            <a:prstGeom prst="rect">
              <a:avLst/>
            </a:prstGeom>
            <a:solidFill>
              <a:srgbClr val="FAFC0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rPr>
                <a:t>万用表</a:t>
              </a:r>
              <a:endPara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49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7D46B-EA9C-3A5D-3E35-A0C05E7E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25AEC0-1D98-D6E9-892B-C479E6F4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77B-7073-4841-8C1B-E7966F353A70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F1A105-D07B-E2B1-3EBD-F933F2E9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0BDCD1-1983-3717-E05A-14FD82A86960}"/>
              </a:ext>
            </a:extLst>
          </p:cNvPr>
          <p:cNvSpPr txBox="1"/>
          <p:nvPr/>
        </p:nvSpPr>
        <p:spPr>
          <a:xfrm>
            <a:off x="19367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latin typeface="Times New Roman Regular" panose="02020503050405090304" charset="0"/>
                <a:ea typeface="方正小标宋简体" panose="02000000000000000000" charset="-122"/>
                <a:cs typeface="Times New Roman Regular" panose="02020503050405090304" charset="0"/>
              </a:rPr>
              <a:t>测试结果</a:t>
            </a:r>
            <a:endParaRPr lang="en-US" altLang="zh-CN" sz="3600" dirty="0">
              <a:latin typeface="Times New Roman Regular" panose="02020503050405090304" charset="0"/>
              <a:ea typeface="方正小标宋简体" panose="02000000000000000000" charset="-122"/>
              <a:cs typeface="Times New Roman Regular" panose="0202050305040509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AA0721-C403-E6DF-856A-27C08A6D8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4058" b="5507"/>
          <a:stretch>
            <a:fillRect/>
          </a:stretch>
        </p:blipFill>
        <p:spPr>
          <a:xfrm>
            <a:off x="1347152" y="845616"/>
            <a:ext cx="9497696" cy="57097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9941027-9FB2-88E2-B802-E3DF3D271994}"/>
              </a:ext>
            </a:extLst>
          </p:cNvPr>
          <p:cNvSpPr txBox="1"/>
          <p:nvPr/>
        </p:nvSpPr>
        <p:spPr>
          <a:xfrm>
            <a:off x="394093" y="645160"/>
            <a:ext cx="368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VDDAser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: chip1&amp;2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615EA85-79E5-A237-8BB8-6089E727C4E6}"/>
              </a:ext>
            </a:extLst>
          </p:cNvPr>
          <p:cNvSpPr/>
          <p:nvPr/>
        </p:nvSpPr>
        <p:spPr>
          <a:xfrm>
            <a:off x="2194560" y="5274644"/>
            <a:ext cx="2935705" cy="6545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49BED8-976C-3462-B108-1BC45F628B0B}"/>
              </a:ext>
            </a:extLst>
          </p:cNvPr>
          <p:cNvSpPr txBox="1"/>
          <p:nvPr/>
        </p:nvSpPr>
        <p:spPr>
          <a:xfrm>
            <a:off x="2087466" y="4738967"/>
            <a:ext cx="417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非线性区，与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VDDA/D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供电有关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5A558-DCFC-F657-FBAA-C5A303DB9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044CD4-6222-04FA-32A3-61814B80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77B-7073-4841-8C1B-E7966F353A70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F42CF5-5639-386E-3DD9-92144326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E9BD8E-F583-5FCB-E810-5C976BF07759}"/>
              </a:ext>
            </a:extLst>
          </p:cNvPr>
          <p:cNvSpPr txBox="1"/>
          <p:nvPr/>
        </p:nvSpPr>
        <p:spPr>
          <a:xfrm>
            <a:off x="19367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latin typeface="Times New Roman Regular" panose="02020503050405090304" charset="0"/>
                <a:ea typeface="方正小标宋简体" panose="02000000000000000000" charset="-122"/>
                <a:cs typeface="Times New Roman Regular" panose="02020503050405090304" charset="0"/>
              </a:rPr>
              <a:t>关闭供电</a:t>
            </a:r>
            <a:endParaRPr lang="en-US" altLang="zh-CN" sz="3600" dirty="0">
              <a:latin typeface="Times New Roman Regular" panose="02020503050405090304" charset="0"/>
              <a:ea typeface="方正小标宋简体" panose="02000000000000000000" charset="-122"/>
              <a:cs typeface="Times New Roman Regular" panose="02020503050405090304" charset="0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C925F700-1382-2032-82E9-9D6205B441BF}"/>
              </a:ext>
            </a:extLst>
          </p:cNvPr>
          <p:cNvGrpSpPr/>
          <p:nvPr/>
        </p:nvGrpSpPr>
        <p:grpSpPr>
          <a:xfrm>
            <a:off x="0" y="586800"/>
            <a:ext cx="5368853" cy="4479497"/>
            <a:chOff x="904233" y="982045"/>
            <a:chExt cx="5368853" cy="4479497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EDB6D6B2-1B29-0826-DD50-A2F2E073C431}"/>
                </a:ext>
              </a:extLst>
            </p:cNvPr>
            <p:cNvGrpSpPr/>
            <p:nvPr/>
          </p:nvGrpSpPr>
          <p:grpSpPr>
            <a:xfrm>
              <a:off x="904233" y="982045"/>
              <a:ext cx="5368853" cy="4479497"/>
              <a:chOff x="6217378" y="1270803"/>
              <a:chExt cx="5368853" cy="4479497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B31D6E3A-88BB-A44B-DED9-FB4F610B3E54}"/>
                  </a:ext>
                </a:extLst>
              </p:cNvPr>
              <p:cNvGrpSpPr/>
              <p:nvPr/>
            </p:nvGrpSpPr>
            <p:grpSpPr>
              <a:xfrm>
                <a:off x="6691854" y="3023596"/>
                <a:ext cx="1588168" cy="887312"/>
                <a:chOff x="789272" y="2962793"/>
                <a:chExt cx="1588168" cy="887312"/>
              </a:xfrm>
            </p:grpSpPr>
            <p:sp>
              <p:nvSpPr>
                <p:cNvPr id="121" name="矩形: 圆角 120">
                  <a:extLst>
                    <a:ext uri="{FF2B5EF4-FFF2-40B4-BE49-F238E27FC236}">
                      <a16:creationId xmlns:a16="http://schemas.microsoft.com/office/drawing/2014/main" id="{A761FCCE-0F1C-B28A-A1F8-CF54CADD0CE3}"/>
                    </a:ext>
                  </a:extLst>
                </p:cNvPr>
                <p:cNvSpPr/>
                <p:nvPr/>
              </p:nvSpPr>
              <p:spPr>
                <a:xfrm>
                  <a:off x="789272" y="2962793"/>
                  <a:ext cx="1588168" cy="88731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文本框 121">
                  <a:extLst>
                    <a:ext uri="{FF2B5EF4-FFF2-40B4-BE49-F238E27FC236}">
                      <a16:creationId xmlns:a16="http://schemas.microsoft.com/office/drawing/2014/main" id="{8F7CD124-FF85-AF10-DED8-FD5CE74C0F5C}"/>
                    </a:ext>
                  </a:extLst>
                </p:cNvPr>
                <p:cNvSpPr txBox="1"/>
                <p:nvPr/>
              </p:nvSpPr>
              <p:spPr>
                <a:xfrm>
                  <a:off x="987966" y="3175616"/>
                  <a:ext cx="12377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 Regular" panose="02020503050405090304" charset="0"/>
                    </a:rPr>
                    <a:t>电流源</a:t>
                  </a:r>
                  <a:endPara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endParaRPr>
                </a:p>
              </p:txBody>
            </p:sp>
          </p:grpSp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4CBEF2B6-7FF3-1B33-9384-156337ED89BB}"/>
                  </a:ext>
                </a:extLst>
              </p:cNvPr>
              <p:cNvGrpSpPr/>
              <p:nvPr/>
            </p:nvGrpSpPr>
            <p:grpSpPr>
              <a:xfrm>
                <a:off x="8572089" y="2078717"/>
                <a:ext cx="1588168" cy="887312"/>
                <a:chOff x="2669507" y="1392271"/>
                <a:chExt cx="1588168" cy="887312"/>
              </a:xfrm>
            </p:grpSpPr>
            <p:sp>
              <p:nvSpPr>
                <p:cNvPr id="117" name="矩形: 圆角 116">
                  <a:extLst>
                    <a:ext uri="{FF2B5EF4-FFF2-40B4-BE49-F238E27FC236}">
                      <a16:creationId xmlns:a16="http://schemas.microsoft.com/office/drawing/2014/main" id="{FDE85F59-0CAD-4369-535A-699F1BFA22FC}"/>
                    </a:ext>
                  </a:extLst>
                </p:cNvPr>
                <p:cNvSpPr/>
                <p:nvPr/>
              </p:nvSpPr>
              <p:spPr>
                <a:xfrm>
                  <a:off x="2669507" y="1392271"/>
                  <a:ext cx="1588168" cy="88731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8405326F-DC99-A0D9-8BF3-02F1BF948EC4}"/>
                    </a:ext>
                  </a:extLst>
                </p:cNvPr>
                <p:cNvSpPr txBox="1"/>
                <p:nvPr/>
              </p:nvSpPr>
              <p:spPr>
                <a:xfrm>
                  <a:off x="2911843" y="1605094"/>
                  <a:ext cx="11034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 Regular" panose="02020503050405090304" charset="0"/>
                    </a:rPr>
                    <a:t>Chip 1</a:t>
                  </a:r>
                </a:p>
              </p:txBody>
            </p:sp>
          </p:grpSp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35265531-025D-4419-A8A0-03109B8F21AE}"/>
                  </a:ext>
                </a:extLst>
              </p:cNvPr>
              <p:cNvGrpSpPr/>
              <p:nvPr/>
            </p:nvGrpSpPr>
            <p:grpSpPr>
              <a:xfrm>
                <a:off x="8572089" y="4074352"/>
                <a:ext cx="1588168" cy="887312"/>
                <a:chOff x="2669507" y="4533313"/>
                <a:chExt cx="1588168" cy="887312"/>
              </a:xfrm>
            </p:grpSpPr>
            <p:sp>
              <p:nvSpPr>
                <p:cNvPr id="115" name="矩形: 圆角 114">
                  <a:extLst>
                    <a:ext uri="{FF2B5EF4-FFF2-40B4-BE49-F238E27FC236}">
                      <a16:creationId xmlns:a16="http://schemas.microsoft.com/office/drawing/2014/main" id="{EF83FC83-594F-A9A2-993E-1F924863A1CD}"/>
                    </a:ext>
                  </a:extLst>
                </p:cNvPr>
                <p:cNvSpPr/>
                <p:nvPr/>
              </p:nvSpPr>
              <p:spPr>
                <a:xfrm>
                  <a:off x="2669507" y="4533313"/>
                  <a:ext cx="1588168" cy="887312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57E888A6-2D18-6D10-577D-0ED0D61BED61}"/>
                    </a:ext>
                  </a:extLst>
                </p:cNvPr>
                <p:cNvSpPr txBox="1"/>
                <p:nvPr/>
              </p:nvSpPr>
              <p:spPr>
                <a:xfrm>
                  <a:off x="2911843" y="4746136"/>
                  <a:ext cx="11034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 Regular" panose="02020503050405090304" charset="0"/>
                    </a:rPr>
                    <a:t>Chip 2</a:t>
                  </a:r>
                </a:p>
              </p:txBody>
            </p:sp>
          </p:grpSp>
          <p:cxnSp>
            <p:nvCxnSpPr>
              <p:cNvPr id="91" name="连接符: 肘形 90">
                <a:extLst>
                  <a:ext uri="{FF2B5EF4-FFF2-40B4-BE49-F238E27FC236}">
                    <a16:creationId xmlns:a16="http://schemas.microsoft.com/office/drawing/2014/main" id="{A67C0850-2CB5-8E5B-1C74-BB78DA5A3025}"/>
                  </a:ext>
                </a:extLst>
              </p:cNvPr>
              <p:cNvCxnSpPr>
                <a:cxnSpLocks/>
                <a:stCxn id="121" idx="0"/>
                <a:endCxn id="117" idx="1"/>
              </p:cNvCxnSpPr>
              <p:nvPr/>
            </p:nvCxnSpPr>
            <p:spPr>
              <a:xfrm rot="5400000" flipH="1" flipV="1">
                <a:off x="7778402" y="2229910"/>
                <a:ext cx="501223" cy="1086151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1F2846C-12CF-BD95-956A-F02365A35EDD}"/>
                  </a:ext>
                </a:extLst>
              </p:cNvPr>
              <p:cNvSpPr txBox="1"/>
              <p:nvPr/>
            </p:nvSpPr>
            <p:spPr>
              <a:xfrm>
                <a:off x="6217378" y="2556413"/>
                <a:ext cx="1250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Current</a:t>
                </a:r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B9A3C6DE-15C4-ACBE-16E4-6DF883B7BFC3}"/>
                  </a:ext>
                </a:extLst>
              </p:cNvPr>
              <p:cNvSpPr txBox="1"/>
              <p:nvPr/>
            </p:nvSpPr>
            <p:spPr>
              <a:xfrm>
                <a:off x="7476967" y="2629307"/>
                <a:ext cx="273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+</a:t>
                </a: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BBBAF099-FD37-4019-43ED-FC3B0EEFD138}"/>
                  </a:ext>
                </a:extLst>
              </p:cNvPr>
              <p:cNvSpPr txBox="1"/>
              <p:nvPr/>
            </p:nvSpPr>
            <p:spPr>
              <a:xfrm>
                <a:off x="7475782" y="3789725"/>
                <a:ext cx="273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-</a:t>
                </a:r>
              </a:p>
            </p:txBody>
          </p:sp>
          <p:cxnSp>
            <p:nvCxnSpPr>
              <p:cNvPr id="95" name="连接符: 肘形 94">
                <a:extLst>
                  <a:ext uri="{FF2B5EF4-FFF2-40B4-BE49-F238E27FC236}">
                    <a16:creationId xmlns:a16="http://schemas.microsoft.com/office/drawing/2014/main" id="{84F6ED7A-45AC-878D-C323-6B64A08FCEC4}"/>
                  </a:ext>
                </a:extLst>
              </p:cNvPr>
              <p:cNvCxnSpPr>
                <a:cxnSpLocks/>
                <a:stCxn id="115" idx="1"/>
                <a:endCxn id="121" idx="2"/>
              </p:cNvCxnSpPr>
              <p:nvPr/>
            </p:nvCxnSpPr>
            <p:spPr>
              <a:xfrm rot="10800000">
                <a:off x="7485939" y="3910908"/>
                <a:ext cx="1086151" cy="60710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B4CA9FFF-FE97-9994-9899-D48BB430F5C2}"/>
                  </a:ext>
                </a:extLst>
              </p:cNvPr>
              <p:cNvSpPr txBox="1"/>
              <p:nvPr/>
            </p:nvSpPr>
            <p:spPr>
              <a:xfrm>
                <a:off x="6839865" y="3843531"/>
                <a:ext cx="646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GND</a:t>
                </a:r>
              </a:p>
            </p:txBody>
          </p:sp>
          <p:cxnSp>
            <p:nvCxnSpPr>
              <p:cNvPr id="97" name="连接符: 肘形 96">
                <a:extLst>
                  <a:ext uri="{FF2B5EF4-FFF2-40B4-BE49-F238E27FC236}">
                    <a16:creationId xmlns:a16="http://schemas.microsoft.com/office/drawing/2014/main" id="{461B0BB4-AB6D-893F-4893-84FEC6C654EF}"/>
                  </a:ext>
                </a:extLst>
              </p:cNvPr>
              <p:cNvCxnSpPr>
                <a:stCxn id="117" idx="3"/>
                <a:endCxn id="115" idx="3"/>
              </p:cNvCxnSpPr>
              <p:nvPr/>
            </p:nvCxnSpPr>
            <p:spPr>
              <a:xfrm>
                <a:off x="10160257" y="2522373"/>
                <a:ext cx="12700" cy="1995635"/>
              </a:xfrm>
              <a:prstGeom prst="bentConnector3">
                <a:avLst>
                  <a:gd name="adj1" fmla="val 11337945"/>
                </a:avLst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6DEDF4A-8093-7295-BAB1-20152B3060E7}"/>
                  </a:ext>
                </a:extLst>
              </p:cNvPr>
              <p:cNvSpPr txBox="1"/>
              <p:nvPr/>
            </p:nvSpPr>
            <p:spPr>
              <a:xfrm>
                <a:off x="10160257" y="2495360"/>
                <a:ext cx="1425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GND/GNDD</a:t>
                </a:r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29E1ABB2-F2E0-77D1-1B8F-A9D75C85F16B}"/>
                  </a:ext>
                </a:extLst>
              </p:cNvPr>
              <p:cNvSpPr txBox="1"/>
              <p:nvPr/>
            </p:nvSpPr>
            <p:spPr>
              <a:xfrm>
                <a:off x="7485937" y="2078719"/>
                <a:ext cx="114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VinA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/D</a:t>
                </a: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20835F38-4F8F-327E-86CD-52B55FD71597}"/>
                  </a:ext>
                </a:extLst>
              </p:cNvPr>
              <p:cNvSpPr txBox="1"/>
              <p:nvPr/>
            </p:nvSpPr>
            <p:spPr>
              <a:xfrm>
                <a:off x="10160256" y="4047339"/>
                <a:ext cx="114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VinA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/D</a:t>
                </a:r>
              </a:p>
            </p:txBody>
          </p:sp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E7E338A4-1CEC-C420-3EA0-B6D969F5E3CA}"/>
                  </a:ext>
                </a:extLst>
              </p:cNvPr>
              <p:cNvSpPr txBox="1"/>
              <p:nvPr/>
            </p:nvSpPr>
            <p:spPr>
              <a:xfrm>
                <a:off x="8269865" y="3630529"/>
                <a:ext cx="14178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GNDD/GND</a:t>
                </a: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EEADF838-8993-E9D5-B111-5955EC74052A}"/>
                  </a:ext>
                </a:extLst>
              </p:cNvPr>
              <p:cNvSpPr txBox="1"/>
              <p:nvPr/>
            </p:nvSpPr>
            <p:spPr>
              <a:xfrm>
                <a:off x="8790387" y="1270803"/>
                <a:ext cx="158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VDDA/</a:t>
                </a:r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Dser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D8A24AF8-5B6A-BE4B-A4EB-10A95C1FCB04}"/>
                  </a:ext>
                </a:extLst>
              </p:cNvPr>
              <p:cNvSpPr/>
              <p:nvPr/>
            </p:nvSpPr>
            <p:spPr>
              <a:xfrm>
                <a:off x="10283322" y="1488425"/>
                <a:ext cx="471638" cy="4716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6175BE65-D5A9-3A85-2C10-383C1552B85A}"/>
                  </a:ext>
                </a:extLst>
              </p:cNvPr>
              <p:cNvSpPr/>
              <p:nvPr/>
            </p:nvSpPr>
            <p:spPr>
              <a:xfrm>
                <a:off x="7866753" y="5112391"/>
                <a:ext cx="471638" cy="4716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9" name="连接符: 肘形 108">
                <a:extLst>
                  <a:ext uri="{FF2B5EF4-FFF2-40B4-BE49-F238E27FC236}">
                    <a16:creationId xmlns:a16="http://schemas.microsoft.com/office/drawing/2014/main" id="{5552D33C-EE23-4ECA-97B6-FAFDEACD050A}"/>
                  </a:ext>
                </a:extLst>
              </p:cNvPr>
              <p:cNvCxnSpPr>
                <a:cxnSpLocks/>
                <a:stCxn id="117" idx="0"/>
              </p:cNvCxnSpPr>
              <p:nvPr/>
            </p:nvCxnSpPr>
            <p:spPr>
              <a:xfrm rot="5400000" flipH="1" flipV="1">
                <a:off x="9640965" y="1436359"/>
                <a:ext cx="367566" cy="91715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连接符: 肘形 109">
                <a:extLst>
                  <a:ext uri="{FF2B5EF4-FFF2-40B4-BE49-F238E27FC236}">
                    <a16:creationId xmlns:a16="http://schemas.microsoft.com/office/drawing/2014/main" id="{09DDFA92-023D-5D4A-283C-F43A717A7838}"/>
                  </a:ext>
                </a:extLst>
              </p:cNvPr>
              <p:cNvCxnSpPr>
                <a:cxnSpLocks/>
                <a:stCxn id="107" idx="6"/>
              </p:cNvCxnSpPr>
              <p:nvPr/>
            </p:nvCxnSpPr>
            <p:spPr>
              <a:xfrm>
                <a:off x="10754960" y="1724244"/>
                <a:ext cx="143337" cy="81614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A008BF11-2E38-5C2D-D406-05CB9B6BE4B3}"/>
                  </a:ext>
                </a:extLst>
              </p:cNvPr>
              <p:cNvSpPr txBox="1"/>
              <p:nvPr/>
            </p:nvSpPr>
            <p:spPr>
              <a:xfrm>
                <a:off x="10283323" y="1480318"/>
                <a:ext cx="523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V1</a:t>
                </a:r>
              </a:p>
            </p:txBody>
          </p:sp>
          <p:cxnSp>
            <p:nvCxnSpPr>
              <p:cNvPr id="112" name="连接符: 肘形 111">
                <a:extLst>
                  <a:ext uri="{FF2B5EF4-FFF2-40B4-BE49-F238E27FC236}">
                    <a16:creationId xmlns:a16="http://schemas.microsoft.com/office/drawing/2014/main" id="{548C6CF7-C019-6193-6500-29DEE58F69B8}"/>
                  </a:ext>
                </a:extLst>
              </p:cNvPr>
              <p:cNvCxnSpPr>
                <a:cxnSpLocks/>
                <a:stCxn id="108" idx="2"/>
              </p:cNvCxnSpPr>
              <p:nvPr/>
            </p:nvCxnSpPr>
            <p:spPr>
              <a:xfrm rot="10800000">
                <a:off x="7714651" y="4526116"/>
                <a:ext cx="152103" cy="822095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连接符: 肘形 112">
                <a:extLst>
                  <a:ext uri="{FF2B5EF4-FFF2-40B4-BE49-F238E27FC236}">
                    <a16:creationId xmlns:a16="http://schemas.microsoft.com/office/drawing/2014/main" id="{E279AC61-4D2F-22D6-EB7A-81AED2995BAE}"/>
                  </a:ext>
                </a:extLst>
              </p:cNvPr>
              <p:cNvCxnSpPr>
                <a:stCxn id="115" idx="2"/>
                <a:endCxn id="108" idx="6"/>
              </p:cNvCxnSpPr>
              <p:nvPr/>
            </p:nvCxnSpPr>
            <p:spPr>
              <a:xfrm rot="5400000">
                <a:off x="8659009" y="4641046"/>
                <a:ext cx="386546" cy="1027782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C09A9FE5-84F0-7893-F452-B0A1176309D3}"/>
                  </a:ext>
                </a:extLst>
              </p:cNvPr>
              <p:cNvSpPr txBox="1"/>
              <p:nvPr/>
            </p:nvSpPr>
            <p:spPr>
              <a:xfrm>
                <a:off x="8329752" y="5288635"/>
                <a:ext cx="1588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VDDA/</a:t>
                </a:r>
                <a:r>
                  <a:rPr lang="en-US" altLang="zh-CN" sz="2400" dirty="0" err="1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Dser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</p:txBody>
          </p:sp>
        </p:grp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BC60BF3-E1A2-DA8E-371B-CC410A4B27BF}"/>
                </a:ext>
              </a:extLst>
            </p:cNvPr>
            <p:cNvSpPr txBox="1"/>
            <p:nvPr/>
          </p:nvSpPr>
          <p:spPr>
            <a:xfrm>
              <a:off x="2553609" y="4815526"/>
              <a:ext cx="523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rPr>
                <a:t>V2</a:t>
              </a:r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5E75F578-B640-5507-7619-3446F09652A9}"/>
              </a:ext>
            </a:extLst>
          </p:cNvPr>
          <p:cNvSpPr txBox="1"/>
          <p:nvPr/>
        </p:nvSpPr>
        <p:spPr>
          <a:xfrm>
            <a:off x="394094" y="645160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Power Off:</a:t>
            </a:r>
          </a:p>
        </p:txBody>
      </p:sp>
      <p:pic>
        <p:nvPicPr>
          <p:cNvPr id="129" name="图片 128">
            <a:extLst>
              <a:ext uri="{FF2B5EF4-FFF2-40B4-BE49-F238E27FC236}">
                <a16:creationId xmlns:a16="http://schemas.microsoft.com/office/drawing/2014/main" id="{033556AD-31EF-1872-0FD2-D1632452B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4058" b="5507"/>
          <a:stretch>
            <a:fillRect/>
          </a:stretch>
        </p:blipFill>
        <p:spPr>
          <a:xfrm>
            <a:off x="5611189" y="1039628"/>
            <a:ext cx="6519818" cy="3919550"/>
          </a:xfrm>
          <a:prstGeom prst="rect">
            <a:avLst/>
          </a:prstGeom>
        </p:spPr>
      </p:pic>
      <p:sp>
        <p:nvSpPr>
          <p:cNvPr id="130" name="文本框 129">
            <a:extLst>
              <a:ext uri="{FF2B5EF4-FFF2-40B4-BE49-F238E27FC236}">
                <a16:creationId xmlns:a16="http://schemas.microsoft.com/office/drawing/2014/main" id="{87545808-9679-0693-FA9F-FC4C6323E65D}"/>
              </a:ext>
            </a:extLst>
          </p:cNvPr>
          <p:cNvSpPr txBox="1"/>
          <p:nvPr/>
        </p:nvSpPr>
        <p:spPr>
          <a:xfrm>
            <a:off x="5368853" y="626156"/>
            <a:ext cx="573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VDDAser:chip1&amp;2</a:t>
            </a:r>
          </a:p>
        </p:txBody>
      </p:sp>
    </p:spTree>
    <p:extLst>
      <p:ext uri="{BB962C8B-B14F-4D97-AF65-F5344CB8AC3E}">
        <p14:creationId xmlns:p14="http://schemas.microsoft.com/office/powerpoint/2010/main" val="386863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8C135-83CF-5BE1-F633-15047E673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A338B08-82F8-693F-AA1A-786A8B606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9" y="1290320"/>
            <a:ext cx="5904000" cy="3515061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0E13CC-AA14-9C65-8128-93FA0983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77B-7073-4841-8C1B-E7966F353A70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3E55E7-76FD-13DA-453F-4930A8F7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AC0432-A027-A862-85C0-7B1D9D357E58}"/>
              </a:ext>
            </a:extLst>
          </p:cNvPr>
          <p:cNvSpPr txBox="1"/>
          <p:nvPr/>
        </p:nvSpPr>
        <p:spPr>
          <a:xfrm>
            <a:off x="19367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Times New Roman Regular" panose="02020503050405090304" charset="0"/>
                <a:ea typeface="方正小标宋简体" panose="02000000000000000000" charset="-122"/>
                <a:cs typeface="Times New Roman Regular" panose="02020503050405090304" charset="0"/>
              </a:rPr>
              <a:t>Analog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6327D3-9745-6AEE-0E91-51DB93FD0E01}"/>
              </a:ext>
            </a:extLst>
          </p:cNvPr>
          <p:cNvSpPr txBox="1"/>
          <p:nvPr/>
        </p:nvSpPr>
        <p:spPr>
          <a:xfrm>
            <a:off x="193431" y="645160"/>
            <a:ext cx="180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VDDAser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: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DA4413-9FD0-8642-758C-458350B17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0320"/>
            <a:ext cx="5902569" cy="3514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35D36F-E30E-6239-9FF3-CD2209A32F37}"/>
                  </a:ext>
                </a:extLst>
              </p:cNvPr>
              <p:cNvSpPr txBox="1"/>
              <p:nvPr/>
            </p:nvSpPr>
            <p:spPr>
              <a:xfrm>
                <a:off x="1202635" y="4585868"/>
                <a:ext cx="993518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Analog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输出：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Chip1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140 </m:t>
                    </m:r>
                    <m:r>
                      <m:rPr>
                        <m:sty m:val="p"/>
                      </m:rPr>
                      <a:rPr lang="zh-CN" altLang="en-US" sz="240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A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输入时输出饱和</a:t>
                </a:r>
                <a14:m>
                  <m:oMath xmlns:m="http://schemas.openxmlformats.org/officeDocument/2006/math">
                    <m:r>
                      <a:rPr lang="en-US" altLang="zh-C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~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2.3 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V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Chip2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和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4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3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0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0 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A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输入时输出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~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1.8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V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Chip3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30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0 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A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输入时输出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~1.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1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V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Chip1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的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analog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部分可用，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Chip3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的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analog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部分不可用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35D36F-E30E-6239-9FF3-CD2209A32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35" y="4585868"/>
                <a:ext cx="9935181" cy="1938992"/>
              </a:xfrm>
              <a:prstGeom prst="rect">
                <a:avLst/>
              </a:prstGeom>
              <a:blipFill>
                <a:blip r:embed="rId4"/>
                <a:stretch>
                  <a:fillRect l="-920" t="-2516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56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57773-EB50-82EA-3D12-DDFDB1FED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C8265-BD75-BBA9-9E91-0D133F65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77B-7073-4841-8C1B-E7966F353A70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78F17A-5EE5-353B-7921-6A75E46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ECB482-88CE-1484-865B-1231B107D424}"/>
              </a:ext>
            </a:extLst>
          </p:cNvPr>
          <p:cNvSpPr txBox="1"/>
          <p:nvPr/>
        </p:nvSpPr>
        <p:spPr>
          <a:xfrm>
            <a:off x="19367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Times New Roman Regular" panose="02020503050405090304" charset="0"/>
                <a:ea typeface="方正小标宋简体" panose="02000000000000000000" charset="-122"/>
                <a:cs typeface="Times New Roman Regular" panose="02020503050405090304" charset="0"/>
              </a:rPr>
              <a:t>Digital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0044E02-4B24-B37C-CE48-60D4A4F93EA9}"/>
              </a:ext>
            </a:extLst>
          </p:cNvPr>
          <p:cNvSpPr txBox="1"/>
          <p:nvPr/>
        </p:nvSpPr>
        <p:spPr>
          <a:xfrm>
            <a:off x="193431" y="645160"/>
            <a:ext cx="180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VDDDser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: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1AE575-C424-BE4A-3240-3467CEDE5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0" y="1288800"/>
            <a:ext cx="5904000" cy="35150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BC3D3C-F2E6-3F57-4676-8BBD7CFF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1288800"/>
            <a:ext cx="5904000" cy="35150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B39AB5C-D097-9FFA-D5DC-729F1ABFA0F7}"/>
                  </a:ext>
                </a:extLst>
              </p:cNvPr>
              <p:cNvSpPr txBox="1"/>
              <p:nvPr/>
            </p:nvSpPr>
            <p:spPr>
              <a:xfrm>
                <a:off x="1202635" y="4585868"/>
                <a:ext cx="993518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Digital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输出：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Chip1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、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3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、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4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150 </m:t>
                    </m:r>
                    <m:r>
                      <m:rPr>
                        <m:sty m:val="p"/>
                      </m:rPr>
                      <a:rPr lang="zh-CN" altLang="en-US" sz="240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A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输入时输出</a:t>
                </a:r>
                <a14:m>
                  <m:oMath xmlns:m="http://schemas.openxmlformats.org/officeDocument/2006/math">
                    <m:r>
                      <a:rPr lang="en-US" altLang="zh-C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~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2.3 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V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Chip2</a:t>
                </a:r>
                <a:r>
                  <a:rPr lang="zh-CN" altLang="en-US" sz="240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1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5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0 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 Regular" panose="02020503050405090304" charset="0"/>
                      </a:rPr>
                      <m:t>A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输入时输出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~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1.5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Regular" panose="02020503050405090304" charset="0"/>
                      </a:rPr>
                      <m:t>V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  <a:p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Chip1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、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3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、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4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的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digital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部分可用，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Chip2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的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digital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 Regular" panose="02020503050405090304" charset="0"/>
                  </a:rPr>
                  <a:t>部分不可用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 Regular" panose="0202050305040509030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B39AB5C-D097-9FFA-D5DC-729F1ABF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35" y="4585868"/>
                <a:ext cx="9935181" cy="1569660"/>
              </a:xfrm>
              <a:prstGeom prst="rect">
                <a:avLst/>
              </a:prstGeom>
              <a:blipFill>
                <a:blip r:embed="rId4"/>
                <a:stretch>
                  <a:fillRect l="-920" t="-310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87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656E0-A902-1F02-C432-8C143ACEA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6578B8-2A03-7793-C2EE-BE8D7DA3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377B-7073-4841-8C1B-E7966F353A70}" type="datetime1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99E202-D4C5-2A1C-5E26-2C82BC03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DC3-D7FA-4864-B8D2-5FAAF8951C3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A4646F7-D59E-620F-A320-C86B88652F36}"/>
              </a:ext>
            </a:extLst>
          </p:cNvPr>
          <p:cNvSpPr txBox="1"/>
          <p:nvPr/>
        </p:nvSpPr>
        <p:spPr>
          <a:xfrm>
            <a:off x="19367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latin typeface="Times New Roman Regular" panose="02020503050405090304" charset="0"/>
                <a:ea typeface="方正小标宋简体" panose="02000000000000000000" charset="-122"/>
                <a:cs typeface="Times New Roman Regular" panose="02020503050405090304" charset="0"/>
              </a:rPr>
              <a:t>测试计划</a:t>
            </a:r>
            <a:endParaRPr lang="en-US" altLang="zh-CN" sz="3600" dirty="0">
              <a:latin typeface="Times New Roman Regular" panose="02020503050405090304" charset="0"/>
              <a:ea typeface="方正小标宋简体" panose="02000000000000000000" charset="-122"/>
              <a:cs typeface="Times New Roman Regular" panose="0202050305040509030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F68173-67DF-8CF7-B17D-4BDC2869D98F}"/>
              </a:ext>
            </a:extLst>
          </p:cNvPr>
          <p:cNvSpPr txBox="1"/>
          <p:nvPr/>
        </p:nvSpPr>
        <p:spPr>
          <a:xfrm>
            <a:off x="1160964" y="1029106"/>
            <a:ext cx="7425256" cy="3548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l">
              <a:buFont typeface="Arial" panose="020B060402020209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两块芯片并联测试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pPr marL="457200" indent="-457200" algn="l">
              <a:buFont typeface="Arial" panose="020B0604020202090204" pitchFamily="34" charset="0"/>
              <a:buChar char="•"/>
            </a:pP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pPr marL="457200" indent="-457200" algn="l">
              <a:buFont typeface="Arial" panose="020B060402020209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四块芯片串联、并联、串并联等测试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pPr marL="457200" indent="-457200" algn="l">
              <a:buFont typeface="Arial" panose="020B0604020202090204" pitchFamily="34" charset="0"/>
              <a:buChar char="•"/>
            </a:pP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pPr marL="457200" indent="-457200" algn="l">
              <a:buFont typeface="Arial" panose="020B0604020202090204" pitchFamily="34" charset="0"/>
              <a:buChar char="•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 Regular" panose="02020503050405090304" charset="0"/>
              </a:rPr>
              <a:t>裸片使用探针卡测试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pPr marL="457200" indent="-457200" algn="l">
              <a:buFont typeface="Arial" panose="020B0604020202090204" pitchFamily="34" charset="0"/>
              <a:buChar char="•"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  <a:p>
            <a:pPr marL="457200" indent="-457200" algn="l">
              <a:buFont typeface="Arial" panose="020B0604020202090204" pitchFamily="34" charset="0"/>
              <a:buChar char="•"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 Regular" panose="0202050305040509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22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364884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mtClean="0">
            <a:latin typeface="Arial" panose="020B0604020202090204" pitchFamily="34" charset="0"/>
            <a:ea typeface="宋体" pitchFamily="2" charset="-122"/>
            <a:cs typeface="Arial" panose="020B060402020209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457200" indent="-457200" algn="l">
          <a:buFont typeface="Arial" panose="020B0604020202090204" pitchFamily="34" charset="0"/>
          <a:buChar char="•"/>
          <a:defRPr sz="3200" dirty="0" smtClean="0">
            <a:latin typeface="黑体" panose="02010609060101010101" pitchFamily="49" charset="-122"/>
            <a:ea typeface="黑体" panose="02010609060101010101" pitchFamily="49" charset="-122"/>
            <a:cs typeface="Times New Roman Regular" panose="0202050305040509030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318</Words>
  <Application>Microsoft Office PowerPoint</Application>
  <PresentationFormat>宽屏</PresentationFormat>
  <Paragraphs>93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SDK_SC_Web</vt:lpstr>
      <vt:lpstr>Cambria Math</vt:lpstr>
      <vt:lpstr>黑体</vt:lpstr>
      <vt:lpstr>Times New Roman Regular</vt:lpstr>
      <vt:lpstr>Arial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Cheng Zeng</cp:lastModifiedBy>
  <cp:revision>86</cp:revision>
  <dcterms:created xsi:type="dcterms:W3CDTF">2025-09-29T08:49:50Z</dcterms:created>
  <dcterms:modified xsi:type="dcterms:W3CDTF">2026-03-31T07:16:53Z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4F4F64F51EBD92202D48DA6801FAE25D_43</vt:lpwstr>
  </property>
  <property fmtid="{D5CDD505-2E9C-101B-9397-08002B2CF9AE}" pid="3" name="KSOProductBuildVer">
    <vt:lpwstr>2052-7.4.1.8983</vt:lpwstr>
  </property>
</Properties>
</file>