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58" r:id="rId4"/>
    <p:sldId id="2866" r:id="rId5"/>
    <p:sldId id="2847" r:id="rId6"/>
    <p:sldId id="2867" r:id="rId7"/>
    <p:sldId id="2860" r:id="rId8"/>
    <p:sldId id="2839" r:id="rId9"/>
    <p:sldId id="2854" r:id="rId10"/>
    <p:sldId id="2869" r:id="rId11"/>
    <p:sldId id="2862" r:id="rId12"/>
    <p:sldId id="2863" r:id="rId13"/>
    <p:sldId id="2870" r:id="rId14"/>
    <p:sldId id="2861" r:id="rId15"/>
    <p:sldId id="2872" r:id="rId16"/>
    <p:sldId id="2875" r:id="rId17"/>
    <p:sldId id="261" r:id="rId18"/>
    <p:sldId id="2856" r:id="rId19"/>
    <p:sldId id="343" r:id="rId20"/>
    <p:sldId id="339"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33" autoAdjust="0"/>
    <p:restoredTop sz="97659" autoAdjust="0"/>
  </p:normalViewPr>
  <p:slideViewPr>
    <p:cSldViewPr snapToGrid="0">
      <p:cViewPr>
        <p:scale>
          <a:sx n="125" d="100"/>
          <a:sy n="125" d="100"/>
        </p:scale>
        <p:origin x="1832" y="8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1E3E9B-3473-4EB3-8029-DDB964060C95}" type="datetimeFigureOut">
              <a:rPr lang="zh-CN" altLang="en-US" smtClean="0"/>
              <a:t>2026/3/28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0786C1-7381-45B9-8AA3-180EDF403D3F}" type="slidenum">
              <a:rPr lang="zh-CN" altLang="en-US" smtClean="0"/>
              <a:t>‹#›</a:t>
            </a:fld>
            <a:endParaRPr lang="zh-CN" altLang="en-US"/>
          </a:p>
        </p:txBody>
      </p:sp>
    </p:spTree>
    <p:extLst>
      <p:ext uri="{BB962C8B-B14F-4D97-AF65-F5344CB8AC3E}">
        <p14:creationId xmlns:p14="http://schemas.microsoft.com/office/powerpoint/2010/main" val="1565349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5B90B0-BDE1-42B6-8FF9-7734E27627A8}" type="slidenum">
              <a:rPr lang="zh-CN" altLang="en-US" smtClean="0"/>
              <a:t>19</a:t>
            </a:fld>
            <a:endParaRPr lang="zh-CN" altLang="en-US"/>
          </a:p>
        </p:txBody>
      </p:sp>
    </p:spTree>
    <p:extLst>
      <p:ext uri="{BB962C8B-B14F-4D97-AF65-F5344CB8AC3E}">
        <p14:creationId xmlns:p14="http://schemas.microsoft.com/office/powerpoint/2010/main" val="21887638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40E3D4C-63BC-8A01-D49A-06F7AD2749C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91AA8CA6-A4A6-EFFB-A886-41F82CD1E6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D5742C0-8754-0C41-B3C8-5FF66D0A12B1}"/>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2EBBC947-2FE1-8A29-106B-51216DBD98E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F2DD058-DB68-AAF0-2CB1-7AAB25A53B6A}"/>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236025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CA4845C-BB86-0D48-DB5F-918C1D4E1A0A}"/>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E6BE42E-2431-D50E-EEDF-51956CCE793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8C5C25F-D9CF-5FDE-C4B8-292AE96A0621}"/>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0F07B236-92B5-2BFA-2798-DEE40B146BB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DB02AE3-C732-407B-99F2-D3C98F7EEC20}"/>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2878367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6E227E-6E7A-CB60-5798-7699FE74D02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61C1B3A-CE2C-4281-424D-1EC3A168959F}"/>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FD7DC7F-02C9-7A77-C77A-F687845DF7FD}"/>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BDC44E57-DFD2-1060-C4A0-233D9273034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A30ED39-1E33-0C96-1776-AF9428F34865}"/>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1839864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C2E17D-3EAF-079E-13FB-977713FE338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D83D24DE-0B8A-1E5B-C3D3-0E34B22CAE56}"/>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277E96B-DCE0-55CB-7E32-C61783929630}"/>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05E75ABB-81D3-4216-E7E2-1F20319CF6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7F757013-632C-18DB-CB59-F2C6A9138974}"/>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451701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1A4985-921E-B502-EB5F-83EE8BF1B45E}"/>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3E7D0EA-D69F-036C-EE67-7E4769519DE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072E75F-0153-DC3F-5238-215BA776EE92}"/>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45483201-3F57-EDAD-ED5F-0A831AEB95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A9A1056-8147-12E9-3912-0612EB5D08BD}"/>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2827161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799AB20-E038-C107-095B-455FA37692A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86F24DAC-75EA-50BE-799A-1102B2113D43}"/>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B728D4E6-B510-471B-C417-3A771602A3D0}"/>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89992204-8AFA-1D05-77EC-62F5A9DECFA1}"/>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6" name="页脚占位符 5">
            <a:extLst>
              <a:ext uri="{FF2B5EF4-FFF2-40B4-BE49-F238E27FC236}">
                <a16:creationId xmlns:a16="http://schemas.microsoft.com/office/drawing/2014/main" id="{D4233773-E82B-3942-C6F5-D48C27D774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34979FB-CAEC-325A-4DA3-704B3127B447}"/>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1565927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C25DC8-AF44-021A-6972-D8DEE1D6135D}"/>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66980B2-6F90-65BD-BAFF-8CB81DC2CD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51A24E38-9ED4-4A5C-8995-56C49953A144}"/>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7BE0711-1D4B-B04C-4503-42888D7DC4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DD853A5-B4C3-EAE9-4C23-16E89DD78D68}"/>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BFA762F6-DB20-88F7-48F2-8068B6C3974D}"/>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8" name="页脚占位符 7">
            <a:extLst>
              <a:ext uri="{FF2B5EF4-FFF2-40B4-BE49-F238E27FC236}">
                <a16:creationId xmlns:a16="http://schemas.microsoft.com/office/drawing/2014/main" id="{85EB5B6F-F474-9EA7-AC11-9885DE5DB7D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2EA152EF-B109-FB30-4D52-EF687C312799}"/>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5142713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655853D-F5AA-EE32-DE7A-4DFAEB31BF20}"/>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B1A20BA-0BBA-21CC-BA41-37579525E3C1}"/>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4" name="页脚占位符 3">
            <a:extLst>
              <a:ext uri="{FF2B5EF4-FFF2-40B4-BE49-F238E27FC236}">
                <a16:creationId xmlns:a16="http://schemas.microsoft.com/office/drawing/2014/main" id="{DDAF800D-6731-3042-85B1-FAEDFF0645AA}"/>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4305A58-D428-92F3-C505-EB1EC187920E}"/>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2594791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8731A8A8-4BE6-74F2-F499-3001406582A1}"/>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3" name="页脚占位符 2">
            <a:extLst>
              <a:ext uri="{FF2B5EF4-FFF2-40B4-BE49-F238E27FC236}">
                <a16:creationId xmlns:a16="http://schemas.microsoft.com/office/drawing/2014/main" id="{2B1BC60B-D9C5-7680-267C-0AC32F1B9B0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37734964-3D03-11F3-6EFB-339052D17268}"/>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1821892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708FF54-4154-E28D-5B22-996ABC3B1EA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E48ED48-15AB-A062-4965-3C7BA89EF93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0FF00B8B-4559-0511-CDFE-80A84D6085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199CF86-7EF8-62A1-F9FB-71320DE8C331}"/>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6" name="页脚占位符 5">
            <a:extLst>
              <a:ext uri="{FF2B5EF4-FFF2-40B4-BE49-F238E27FC236}">
                <a16:creationId xmlns:a16="http://schemas.microsoft.com/office/drawing/2014/main" id="{80059AE4-99C9-7104-C900-2A1E5A89D4B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997DEA4-AEC7-CEF9-466D-79E5F24E84D6}"/>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29240269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83BA7B-BF23-C8CB-C755-06772703248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34FE72C-11A1-37BE-5CEF-CE96D09874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2468EA2-82CF-35FE-7469-A6C58F0F70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5DFBA7B-8C91-61B4-D534-61627AE46995}"/>
              </a:ext>
            </a:extLst>
          </p:cNvPr>
          <p:cNvSpPr>
            <a:spLocks noGrp="1"/>
          </p:cNvSpPr>
          <p:nvPr>
            <p:ph type="dt" sz="half" idx="10"/>
          </p:nvPr>
        </p:nvSpPr>
        <p:spPr/>
        <p:txBody>
          <a:bodyPr/>
          <a:lstStyle/>
          <a:p>
            <a:fld id="{8A231D7F-C4D4-4221-B8BA-ACB2A1F875A0}" type="datetimeFigureOut">
              <a:rPr lang="zh-CN" altLang="en-US" smtClean="0"/>
              <a:t>2026/3/28</a:t>
            </a:fld>
            <a:endParaRPr lang="zh-CN" altLang="en-US"/>
          </a:p>
        </p:txBody>
      </p:sp>
      <p:sp>
        <p:nvSpPr>
          <p:cNvPr id="6" name="页脚占位符 5">
            <a:extLst>
              <a:ext uri="{FF2B5EF4-FFF2-40B4-BE49-F238E27FC236}">
                <a16:creationId xmlns:a16="http://schemas.microsoft.com/office/drawing/2014/main" id="{3AE959B2-AC69-831E-7AD6-4EABDED8B85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8927128-B286-024B-C21A-7DE905AACFC4}"/>
              </a:ext>
            </a:extLst>
          </p:cNvPr>
          <p:cNvSpPr>
            <a:spLocks noGrp="1"/>
          </p:cNvSpPr>
          <p:nvPr>
            <p:ph type="sldNum" sz="quarter" idx="12"/>
          </p:nvPr>
        </p:nvSpPr>
        <p:spPr/>
        <p:txBody>
          <a:body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8466683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9810548D-1293-829A-C0EF-4BEF77C1F7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788743B6-6FE7-B7F1-C88B-F53CD758AB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282DF6E1-BDA7-9F07-AB5B-B6F76B4148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31D7F-C4D4-4221-B8BA-ACB2A1F875A0}" type="datetimeFigureOut">
              <a:rPr lang="zh-CN" altLang="en-US" smtClean="0"/>
              <a:t>2026/3/28</a:t>
            </a:fld>
            <a:endParaRPr lang="zh-CN" altLang="en-US"/>
          </a:p>
        </p:txBody>
      </p:sp>
      <p:sp>
        <p:nvSpPr>
          <p:cNvPr id="5" name="页脚占位符 4">
            <a:extLst>
              <a:ext uri="{FF2B5EF4-FFF2-40B4-BE49-F238E27FC236}">
                <a16:creationId xmlns:a16="http://schemas.microsoft.com/office/drawing/2014/main" id="{F546139A-7D81-C333-D645-CE28C54257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7A96021-8AE0-A10B-DEBC-B83DE9CA9B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ECC46-856B-4BB1-9F2E-6633557467BE}" type="slidenum">
              <a:rPr lang="zh-CN" altLang="en-US" smtClean="0"/>
              <a:t>‹#›</a:t>
            </a:fld>
            <a:endParaRPr lang="zh-CN" altLang="en-US"/>
          </a:p>
        </p:txBody>
      </p:sp>
    </p:spTree>
    <p:extLst>
      <p:ext uri="{BB962C8B-B14F-4D97-AF65-F5344CB8AC3E}">
        <p14:creationId xmlns:p14="http://schemas.microsoft.com/office/powerpoint/2010/main" val="2370766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C039FE-839C-7F2B-2614-708EB4DBCC00}"/>
              </a:ext>
            </a:extLst>
          </p:cNvPr>
          <p:cNvSpPr>
            <a:spLocks noGrp="1"/>
          </p:cNvSpPr>
          <p:nvPr>
            <p:ph type="ctrTitle"/>
          </p:nvPr>
        </p:nvSpPr>
        <p:spPr/>
        <p:txBody>
          <a:bodyPr/>
          <a:lstStyle/>
          <a:p>
            <a:r>
              <a:rPr lang="en-US" altLang="zh-CN" dirty="0"/>
              <a:t>Detector common cooling plan</a:t>
            </a:r>
            <a:endParaRPr lang="zh-CN" altLang="en-US" dirty="0"/>
          </a:p>
        </p:txBody>
      </p:sp>
      <p:sp>
        <p:nvSpPr>
          <p:cNvPr id="3" name="副标题 2">
            <a:extLst>
              <a:ext uri="{FF2B5EF4-FFF2-40B4-BE49-F238E27FC236}">
                <a16:creationId xmlns:a16="http://schemas.microsoft.com/office/drawing/2014/main" id="{F76184E8-A103-F712-9E4C-F19556424E74}"/>
              </a:ext>
            </a:extLst>
          </p:cNvPr>
          <p:cNvSpPr>
            <a:spLocks noGrp="1"/>
          </p:cNvSpPr>
          <p:nvPr>
            <p:ph type="subTitle" idx="1"/>
          </p:nvPr>
        </p:nvSpPr>
        <p:spPr/>
        <p:txBody>
          <a:bodyPr/>
          <a:lstStyle/>
          <a:p>
            <a:r>
              <a:rPr lang="en-US" altLang="zh-CN" dirty="0"/>
              <a:t>Xiaohui Qian</a:t>
            </a:r>
          </a:p>
          <a:p>
            <a:r>
              <a:rPr lang="en-US" altLang="zh-CN" dirty="0"/>
              <a:t>On behalf of Mechanical group</a:t>
            </a:r>
          </a:p>
          <a:p>
            <a:r>
              <a:rPr lang="en-US" altLang="zh-CN" dirty="0"/>
              <a:t>202604</a:t>
            </a:r>
            <a:endParaRPr lang="zh-CN" altLang="en-US" dirty="0"/>
          </a:p>
        </p:txBody>
      </p:sp>
    </p:spTree>
    <p:extLst>
      <p:ext uri="{BB962C8B-B14F-4D97-AF65-F5344CB8AC3E}">
        <p14:creationId xmlns:p14="http://schemas.microsoft.com/office/powerpoint/2010/main" val="4015507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952CB5-1A0E-A308-9B7E-D1C7340A1A4D}"/>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F55AC4C8-F213-534E-4371-5E0AF5C6FC2D}"/>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Research on CO2 cooling</a:t>
            </a:r>
          </a:p>
        </p:txBody>
      </p:sp>
      <p:sp>
        <p:nvSpPr>
          <p:cNvPr id="4" name="文本框 3">
            <a:extLst>
              <a:ext uri="{FF2B5EF4-FFF2-40B4-BE49-F238E27FC236}">
                <a16:creationId xmlns:a16="http://schemas.microsoft.com/office/drawing/2014/main" id="{82EC2FFA-3353-FE4B-AFC2-E848AAD52E19}"/>
              </a:ext>
            </a:extLst>
          </p:cNvPr>
          <p:cNvSpPr txBox="1"/>
          <p:nvPr/>
        </p:nvSpPr>
        <p:spPr>
          <a:xfrm>
            <a:off x="238419" y="537079"/>
            <a:ext cx="11715160" cy="2862322"/>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a:t>Motivation:</a:t>
            </a:r>
          </a:p>
          <a:p>
            <a:pPr marL="285750" indent="-285750">
              <a:buFont typeface="Wingdings" panose="05000000000000000000" pitchFamily="2" charset="2"/>
              <a:buChar char="Ø"/>
            </a:pPr>
            <a:r>
              <a:rPr lang="en-US" altLang="zh-CN" dirty="0">
                <a:solidFill>
                  <a:schemeClr val="bg1">
                    <a:lumMod val="75000"/>
                  </a:schemeClr>
                </a:solidFill>
              </a:rPr>
              <a:t>TDR, DRD8:</a:t>
            </a:r>
            <a:endParaRPr lang="zh-CN" altLang="en-US" dirty="0">
              <a:solidFill>
                <a:schemeClr val="bg1">
                  <a:lumMod val="75000"/>
                </a:schemeClr>
              </a:solidFill>
            </a:endParaRPr>
          </a:p>
          <a:p>
            <a:pPr marL="285750" indent="-285750">
              <a:buFont typeface="Wingdings" panose="05000000000000000000" pitchFamily="2" charset="2"/>
              <a:buChar char="Ø"/>
            </a:pPr>
            <a:r>
              <a:rPr lang="en-US" altLang="zh-CN" dirty="0"/>
              <a:t>Innovation program of IHEP: </a:t>
            </a:r>
          </a:p>
          <a:p>
            <a:pPr marL="342900" indent="-342900">
              <a:buFont typeface="Arial" panose="020B0604020202020204" pitchFamily="34" charset="0"/>
              <a:buChar char="•"/>
            </a:pPr>
            <a:r>
              <a:rPr lang="en-US" altLang="zh-CN" dirty="0"/>
              <a:t>Design a cooling plant system that can  provide at less 350 kW power for detector</a:t>
            </a:r>
          </a:p>
          <a:p>
            <a:pPr marL="342900" indent="-342900">
              <a:buFont typeface="Arial" panose="020B0604020202020204" pitchFamily="34" charset="0"/>
              <a:buChar char="•"/>
            </a:pPr>
            <a:r>
              <a:rPr lang="en-US" altLang="zh-CN" dirty="0"/>
              <a:t>Design slice systems that can provide different temperatures for detectors</a:t>
            </a:r>
          </a:p>
          <a:p>
            <a:pPr marL="342900" indent="-342900">
              <a:buFont typeface="Arial" panose="020B0604020202020204" pitchFamily="34" charset="0"/>
              <a:buChar char="•"/>
            </a:pPr>
            <a:r>
              <a:rPr lang="en-US" altLang="zh-CN" dirty="0"/>
              <a:t>Selection of Components\equipment layout onsite</a:t>
            </a:r>
          </a:p>
          <a:p>
            <a:pPr marL="342900" indent="-342900">
              <a:buFont typeface="Arial" panose="020B0604020202020204" pitchFamily="34" charset="0"/>
              <a:buChar char="•"/>
            </a:pPr>
            <a:r>
              <a:rPr lang="en-US" altLang="zh-CN" dirty="0"/>
              <a:t>Verification of key components ——accumulator,</a:t>
            </a:r>
            <a:r>
              <a:rPr lang="zh-CN" altLang="en-US" dirty="0"/>
              <a:t> </a:t>
            </a:r>
            <a:r>
              <a:rPr lang="en-US" altLang="zh-CN" dirty="0"/>
              <a:t>condensation, high pressure connector and so on</a:t>
            </a:r>
          </a:p>
          <a:p>
            <a:pPr marL="342900" indent="-342900">
              <a:buFont typeface="Arial" panose="020B0604020202020204" pitchFamily="34" charset="0"/>
              <a:buChar char="•"/>
            </a:pPr>
            <a:r>
              <a:rPr lang="en-US" altLang="zh-CN" dirty="0"/>
              <a:t>Small prototype—— 3~5 kW (Applying NSFC fund)</a:t>
            </a:r>
          </a:p>
          <a:p>
            <a:endParaRPr lang="en-US" altLang="zh-CN" dirty="0"/>
          </a:p>
          <a:p>
            <a:pPr marL="342900" indent="-342900">
              <a:buFont typeface="Arial" panose="020B0604020202020204" pitchFamily="34" charset="0"/>
              <a:buChar char="•"/>
            </a:pPr>
            <a:endParaRPr lang="zh-CN" altLang="en-US" dirty="0"/>
          </a:p>
        </p:txBody>
      </p:sp>
      <p:pic>
        <p:nvPicPr>
          <p:cNvPr id="58" name="图片 57">
            <a:extLst>
              <a:ext uri="{FF2B5EF4-FFF2-40B4-BE49-F238E27FC236}">
                <a16:creationId xmlns:a16="http://schemas.microsoft.com/office/drawing/2014/main" id="{96C7E565-6AE4-5B8E-7B87-7A5890E78D00}"/>
              </a:ext>
            </a:extLst>
          </p:cNvPr>
          <p:cNvPicPr>
            <a:picLocks noChangeAspect="1"/>
          </p:cNvPicPr>
          <p:nvPr/>
        </p:nvPicPr>
        <p:blipFill>
          <a:blip r:embed="rId2"/>
          <a:stretch>
            <a:fillRect/>
          </a:stretch>
        </p:blipFill>
        <p:spPr>
          <a:xfrm>
            <a:off x="1586683" y="2849532"/>
            <a:ext cx="9923677" cy="3673907"/>
          </a:xfrm>
          <a:prstGeom prst="rect">
            <a:avLst/>
          </a:prstGeom>
        </p:spPr>
      </p:pic>
      <p:sp>
        <p:nvSpPr>
          <p:cNvPr id="59" name="文本框 58">
            <a:extLst>
              <a:ext uri="{FF2B5EF4-FFF2-40B4-BE49-F238E27FC236}">
                <a16:creationId xmlns:a16="http://schemas.microsoft.com/office/drawing/2014/main" id="{B47ED9A3-D798-6E99-1CE8-C0B9D254CEC1}"/>
              </a:ext>
            </a:extLst>
          </p:cNvPr>
          <p:cNvSpPr txBox="1"/>
          <p:nvPr/>
        </p:nvSpPr>
        <p:spPr>
          <a:xfrm>
            <a:off x="1547425" y="6032175"/>
            <a:ext cx="1231427" cy="307777"/>
          </a:xfrm>
          <a:prstGeom prst="rect">
            <a:avLst/>
          </a:prstGeom>
          <a:solidFill>
            <a:srgbClr val="FFFF00"/>
          </a:solidFill>
        </p:spPr>
        <p:txBody>
          <a:bodyPr wrap="none" rtlCol="0">
            <a:spAutoFit/>
          </a:bodyPr>
          <a:lstStyle/>
          <a:p>
            <a:r>
              <a:rPr lang="en-US" altLang="zh-CN" sz="1400" dirty="0"/>
              <a:t>Water system</a:t>
            </a:r>
            <a:endParaRPr lang="zh-CN" altLang="en-US" sz="1400" dirty="0"/>
          </a:p>
        </p:txBody>
      </p:sp>
      <p:sp>
        <p:nvSpPr>
          <p:cNvPr id="60" name="文本框 59">
            <a:extLst>
              <a:ext uri="{FF2B5EF4-FFF2-40B4-BE49-F238E27FC236}">
                <a16:creationId xmlns:a16="http://schemas.microsoft.com/office/drawing/2014/main" id="{504919D0-2EB9-8FF8-D20E-C8D7B1A06289}"/>
              </a:ext>
            </a:extLst>
          </p:cNvPr>
          <p:cNvSpPr txBox="1"/>
          <p:nvPr/>
        </p:nvSpPr>
        <p:spPr>
          <a:xfrm>
            <a:off x="5406410" y="6061774"/>
            <a:ext cx="2592376" cy="307777"/>
          </a:xfrm>
          <a:prstGeom prst="rect">
            <a:avLst/>
          </a:prstGeom>
          <a:solidFill>
            <a:srgbClr val="FFFF00"/>
          </a:solidFill>
        </p:spPr>
        <p:txBody>
          <a:bodyPr wrap="none" rtlCol="0">
            <a:spAutoFit/>
          </a:bodyPr>
          <a:lstStyle/>
          <a:p>
            <a:r>
              <a:rPr lang="en-US" altLang="zh-CN" sz="1400" dirty="0"/>
              <a:t>Trans critical CO2 cooling plant</a:t>
            </a:r>
            <a:endParaRPr lang="zh-CN" altLang="en-US" sz="1400" dirty="0"/>
          </a:p>
        </p:txBody>
      </p:sp>
      <p:sp>
        <p:nvSpPr>
          <p:cNvPr id="61" name="文本框 60">
            <a:extLst>
              <a:ext uri="{FF2B5EF4-FFF2-40B4-BE49-F238E27FC236}">
                <a16:creationId xmlns:a16="http://schemas.microsoft.com/office/drawing/2014/main" id="{B25E3EE5-EF16-769D-7BBB-1A8B27245568}"/>
              </a:ext>
            </a:extLst>
          </p:cNvPr>
          <p:cNvSpPr txBox="1"/>
          <p:nvPr/>
        </p:nvSpPr>
        <p:spPr>
          <a:xfrm>
            <a:off x="10171602" y="6111963"/>
            <a:ext cx="1965365" cy="523220"/>
          </a:xfrm>
          <a:prstGeom prst="rect">
            <a:avLst/>
          </a:prstGeom>
          <a:solidFill>
            <a:srgbClr val="FFFF00"/>
          </a:solidFill>
        </p:spPr>
        <p:txBody>
          <a:bodyPr wrap="square" rtlCol="0">
            <a:spAutoFit/>
          </a:bodyPr>
          <a:lstStyle/>
          <a:p>
            <a:r>
              <a:rPr lang="en-US" altLang="zh-CN" sz="1400" dirty="0"/>
              <a:t>CO</a:t>
            </a:r>
            <a:r>
              <a:rPr lang="en-US" altLang="zh-CN" sz="1400" baseline="-25000" dirty="0"/>
              <a:t>2</a:t>
            </a:r>
            <a:r>
              <a:rPr lang="en-US" altLang="zh-CN" sz="1400" dirty="0"/>
              <a:t> &amp; water slices: diff. Temp.</a:t>
            </a:r>
            <a:endParaRPr lang="zh-CN" altLang="en-US" sz="1400" dirty="0"/>
          </a:p>
        </p:txBody>
      </p:sp>
      <p:sp>
        <p:nvSpPr>
          <p:cNvPr id="62" name="文本框 61">
            <a:extLst>
              <a:ext uri="{FF2B5EF4-FFF2-40B4-BE49-F238E27FC236}">
                <a16:creationId xmlns:a16="http://schemas.microsoft.com/office/drawing/2014/main" id="{555E1B8C-2D40-A7B1-BDD8-1507FC72B3B5}"/>
              </a:ext>
            </a:extLst>
          </p:cNvPr>
          <p:cNvSpPr txBox="1"/>
          <p:nvPr/>
        </p:nvSpPr>
        <p:spPr>
          <a:xfrm>
            <a:off x="-1" y="6458047"/>
            <a:ext cx="9876368" cy="369332"/>
          </a:xfrm>
          <a:prstGeom prst="rect">
            <a:avLst/>
          </a:prstGeom>
          <a:noFill/>
        </p:spPr>
        <p:txBody>
          <a:bodyPr wrap="square" rtlCol="0">
            <a:spAutoFit/>
          </a:bodyPr>
          <a:lstStyle/>
          <a:p>
            <a:r>
              <a:rPr lang="en-US" altLang="zh-CN" b="1" dirty="0"/>
              <a:t>Preliminary consideration of flow diagram for small prototype of CO2 cooling system</a:t>
            </a:r>
            <a:endParaRPr lang="zh-CN" altLang="en-US" b="1" dirty="0"/>
          </a:p>
        </p:txBody>
      </p:sp>
      <p:sp>
        <p:nvSpPr>
          <p:cNvPr id="63" name="文本框 62">
            <a:extLst>
              <a:ext uri="{FF2B5EF4-FFF2-40B4-BE49-F238E27FC236}">
                <a16:creationId xmlns:a16="http://schemas.microsoft.com/office/drawing/2014/main" id="{A43302E8-8D6D-824E-BC90-CFFD92B01108}"/>
              </a:ext>
            </a:extLst>
          </p:cNvPr>
          <p:cNvSpPr txBox="1"/>
          <p:nvPr/>
        </p:nvSpPr>
        <p:spPr>
          <a:xfrm>
            <a:off x="11333756" y="3791769"/>
            <a:ext cx="712054" cy="338554"/>
          </a:xfrm>
          <a:prstGeom prst="rect">
            <a:avLst/>
          </a:prstGeom>
          <a:noFill/>
        </p:spPr>
        <p:txBody>
          <a:bodyPr wrap="none" rtlCol="0">
            <a:spAutoFit/>
          </a:bodyPr>
          <a:lstStyle/>
          <a:p>
            <a:r>
              <a:rPr lang="en-US" altLang="zh-CN" sz="1600" dirty="0"/>
              <a:t>~1kW</a:t>
            </a:r>
            <a:endParaRPr lang="zh-CN" altLang="en-US" sz="1600" dirty="0"/>
          </a:p>
        </p:txBody>
      </p:sp>
      <p:sp>
        <p:nvSpPr>
          <p:cNvPr id="64" name="文本框 63">
            <a:extLst>
              <a:ext uri="{FF2B5EF4-FFF2-40B4-BE49-F238E27FC236}">
                <a16:creationId xmlns:a16="http://schemas.microsoft.com/office/drawing/2014/main" id="{35F2FF1F-CFE5-288E-EE15-66F20447C1EB}"/>
              </a:ext>
            </a:extLst>
          </p:cNvPr>
          <p:cNvSpPr txBox="1"/>
          <p:nvPr/>
        </p:nvSpPr>
        <p:spPr>
          <a:xfrm>
            <a:off x="11326351" y="4700909"/>
            <a:ext cx="712054" cy="338554"/>
          </a:xfrm>
          <a:prstGeom prst="rect">
            <a:avLst/>
          </a:prstGeom>
          <a:noFill/>
        </p:spPr>
        <p:txBody>
          <a:bodyPr wrap="none" rtlCol="0">
            <a:spAutoFit/>
          </a:bodyPr>
          <a:lstStyle/>
          <a:p>
            <a:r>
              <a:rPr lang="en-US" altLang="zh-CN" sz="1600" dirty="0"/>
              <a:t>~1kW</a:t>
            </a:r>
            <a:endParaRPr lang="zh-CN" altLang="en-US" sz="1600" dirty="0"/>
          </a:p>
        </p:txBody>
      </p:sp>
      <p:sp>
        <p:nvSpPr>
          <p:cNvPr id="65" name="右大括号 64">
            <a:extLst>
              <a:ext uri="{FF2B5EF4-FFF2-40B4-BE49-F238E27FC236}">
                <a16:creationId xmlns:a16="http://schemas.microsoft.com/office/drawing/2014/main" id="{DAD0D6AD-2154-DBE4-DA23-CA249AE31F98}"/>
              </a:ext>
            </a:extLst>
          </p:cNvPr>
          <p:cNvSpPr/>
          <p:nvPr/>
        </p:nvSpPr>
        <p:spPr>
          <a:xfrm>
            <a:off x="8964891" y="1470581"/>
            <a:ext cx="254523" cy="75414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6" name="文本框 65">
            <a:extLst>
              <a:ext uri="{FF2B5EF4-FFF2-40B4-BE49-F238E27FC236}">
                <a16:creationId xmlns:a16="http://schemas.microsoft.com/office/drawing/2014/main" id="{D20F1F30-8B54-9167-B23F-6B990962F7B3}"/>
              </a:ext>
            </a:extLst>
          </p:cNvPr>
          <p:cNvSpPr txBox="1"/>
          <p:nvPr/>
        </p:nvSpPr>
        <p:spPr>
          <a:xfrm>
            <a:off x="9331031" y="1662987"/>
            <a:ext cx="671979" cy="369332"/>
          </a:xfrm>
          <a:prstGeom prst="rect">
            <a:avLst/>
          </a:prstGeom>
          <a:solidFill>
            <a:srgbClr val="FFC000"/>
          </a:solidFill>
        </p:spPr>
        <p:txBody>
          <a:bodyPr wrap="none" rtlCol="0">
            <a:spAutoFit/>
          </a:bodyPr>
          <a:lstStyle/>
          <a:p>
            <a:r>
              <a:rPr lang="en-US" altLang="zh-CN" dirty="0"/>
              <a:t>2026</a:t>
            </a:r>
            <a:endParaRPr lang="zh-CN" altLang="en-US" dirty="0"/>
          </a:p>
        </p:txBody>
      </p:sp>
      <p:sp>
        <p:nvSpPr>
          <p:cNvPr id="67" name="文本框 66">
            <a:extLst>
              <a:ext uri="{FF2B5EF4-FFF2-40B4-BE49-F238E27FC236}">
                <a16:creationId xmlns:a16="http://schemas.microsoft.com/office/drawing/2014/main" id="{11CD2523-C6D7-D615-801B-2B3BA5C6556B}"/>
              </a:ext>
            </a:extLst>
          </p:cNvPr>
          <p:cNvSpPr txBox="1"/>
          <p:nvPr/>
        </p:nvSpPr>
        <p:spPr>
          <a:xfrm>
            <a:off x="10861873" y="2169520"/>
            <a:ext cx="671979" cy="369332"/>
          </a:xfrm>
          <a:prstGeom prst="rect">
            <a:avLst/>
          </a:prstGeom>
          <a:solidFill>
            <a:srgbClr val="FFC000"/>
          </a:solidFill>
        </p:spPr>
        <p:txBody>
          <a:bodyPr wrap="none" rtlCol="0">
            <a:spAutoFit/>
          </a:bodyPr>
          <a:lstStyle/>
          <a:p>
            <a:r>
              <a:rPr lang="en-US" altLang="zh-CN" dirty="0"/>
              <a:t>2027</a:t>
            </a:r>
            <a:endParaRPr lang="zh-CN" altLang="en-US" dirty="0"/>
          </a:p>
        </p:txBody>
      </p:sp>
      <p:sp>
        <p:nvSpPr>
          <p:cNvPr id="68" name="文本框 67">
            <a:extLst>
              <a:ext uri="{FF2B5EF4-FFF2-40B4-BE49-F238E27FC236}">
                <a16:creationId xmlns:a16="http://schemas.microsoft.com/office/drawing/2014/main" id="{58AEFA12-4B88-1C04-C973-7D604DF63592}"/>
              </a:ext>
            </a:extLst>
          </p:cNvPr>
          <p:cNvSpPr txBox="1"/>
          <p:nvPr/>
        </p:nvSpPr>
        <p:spPr>
          <a:xfrm>
            <a:off x="9523267" y="2489061"/>
            <a:ext cx="671979" cy="369332"/>
          </a:xfrm>
          <a:prstGeom prst="rect">
            <a:avLst/>
          </a:prstGeom>
          <a:solidFill>
            <a:srgbClr val="FFC000"/>
          </a:solidFill>
        </p:spPr>
        <p:txBody>
          <a:bodyPr wrap="none" rtlCol="0">
            <a:spAutoFit/>
          </a:bodyPr>
          <a:lstStyle/>
          <a:p>
            <a:r>
              <a:rPr lang="en-US" altLang="zh-CN" dirty="0"/>
              <a:t>2027</a:t>
            </a:r>
            <a:endParaRPr lang="zh-CN" altLang="en-US" dirty="0"/>
          </a:p>
        </p:txBody>
      </p:sp>
      <p:sp>
        <p:nvSpPr>
          <p:cNvPr id="70" name="文本框 69">
            <a:extLst>
              <a:ext uri="{FF2B5EF4-FFF2-40B4-BE49-F238E27FC236}">
                <a16:creationId xmlns:a16="http://schemas.microsoft.com/office/drawing/2014/main" id="{AD8157CB-55FC-497C-AB6F-85C2337D19A6}"/>
              </a:ext>
            </a:extLst>
          </p:cNvPr>
          <p:cNvSpPr txBox="1"/>
          <p:nvPr/>
        </p:nvSpPr>
        <p:spPr>
          <a:xfrm>
            <a:off x="10324057" y="4078114"/>
            <a:ext cx="716491" cy="276999"/>
          </a:xfrm>
          <a:prstGeom prst="rect">
            <a:avLst/>
          </a:prstGeom>
          <a:noFill/>
        </p:spPr>
        <p:txBody>
          <a:bodyPr wrap="square">
            <a:spAutoFit/>
          </a:bodyPr>
          <a:lstStyle/>
          <a:p>
            <a:r>
              <a:rPr lang="en-US" altLang="zh-CN" sz="1200" b="1" dirty="0"/>
              <a:t>CO</a:t>
            </a:r>
            <a:r>
              <a:rPr lang="en-US" altLang="zh-CN" sz="1200" b="1" baseline="-25000" dirty="0"/>
              <a:t>2</a:t>
            </a:r>
            <a:endParaRPr lang="zh-CN" altLang="en-US" sz="1200" b="1" dirty="0"/>
          </a:p>
        </p:txBody>
      </p:sp>
      <p:sp>
        <p:nvSpPr>
          <p:cNvPr id="72" name="文本框 71">
            <a:extLst>
              <a:ext uri="{FF2B5EF4-FFF2-40B4-BE49-F238E27FC236}">
                <a16:creationId xmlns:a16="http://schemas.microsoft.com/office/drawing/2014/main" id="{AEE57C4D-36EC-ED98-BE24-0A5FEAFDBCF3}"/>
              </a:ext>
            </a:extLst>
          </p:cNvPr>
          <p:cNvSpPr txBox="1"/>
          <p:nvPr/>
        </p:nvSpPr>
        <p:spPr>
          <a:xfrm>
            <a:off x="10288073" y="4937657"/>
            <a:ext cx="788458" cy="276999"/>
          </a:xfrm>
          <a:prstGeom prst="rect">
            <a:avLst/>
          </a:prstGeom>
          <a:noFill/>
        </p:spPr>
        <p:txBody>
          <a:bodyPr wrap="square">
            <a:spAutoFit/>
          </a:bodyPr>
          <a:lstStyle/>
          <a:p>
            <a:r>
              <a:rPr lang="en-US" altLang="zh-CN" sz="1200" b="1" dirty="0"/>
              <a:t>water</a:t>
            </a:r>
            <a:endParaRPr lang="zh-CN" altLang="en-US" sz="1200" b="1" dirty="0"/>
          </a:p>
        </p:txBody>
      </p:sp>
    </p:spTree>
    <p:extLst>
      <p:ext uri="{BB962C8B-B14F-4D97-AF65-F5344CB8AC3E}">
        <p14:creationId xmlns:p14="http://schemas.microsoft.com/office/powerpoint/2010/main" val="2202534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D43661-26E5-F302-8C84-C36F6F41A19E}"/>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78636B83-FFF4-D66E-0C72-09DE8F655CD2}"/>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Research on CO2 cooling</a:t>
            </a:r>
          </a:p>
        </p:txBody>
      </p:sp>
      <p:sp>
        <p:nvSpPr>
          <p:cNvPr id="4" name="文本框 3">
            <a:extLst>
              <a:ext uri="{FF2B5EF4-FFF2-40B4-BE49-F238E27FC236}">
                <a16:creationId xmlns:a16="http://schemas.microsoft.com/office/drawing/2014/main" id="{6E51C6B7-F16A-12B8-0ACB-8DDE556EA813}"/>
              </a:ext>
            </a:extLst>
          </p:cNvPr>
          <p:cNvSpPr txBox="1"/>
          <p:nvPr/>
        </p:nvSpPr>
        <p:spPr>
          <a:xfrm>
            <a:off x="238420" y="754144"/>
            <a:ext cx="8461079" cy="646331"/>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a:t>Yan Qi group: cooperate with Technical Institute of Physics and Chemistry, CAS </a:t>
            </a:r>
          </a:p>
          <a:p>
            <a:pPr marL="285750" indent="-285750">
              <a:buFont typeface="Arial" panose="020B0604020202020204" pitchFamily="34" charset="0"/>
              <a:buChar char="•"/>
            </a:pPr>
            <a:r>
              <a:rPr lang="en-US" altLang="zh-CN" dirty="0"/>
              <a:t>Designing an ~1kW CO2 slices </a:t>
            </a:r>
          </a:p>
        </p:txBody>
      </p:sp>
      <p:pic>
        <p:nvPicPr>
          <p:cNvPr id="2" name="图片 1" descr="两相冷却回路">
            <a:extLst>
              <a:ext uri="{FF2B5EF4-FFF2-40B4-BE49-F238E27FC236}">
                <a16:creationId xmlns:a16="http://schemas.microsoft.com/office/drawing/2014/main" id="{C4BA96D9-3C27-82CF-3A5C-3F6511DCD7DB}"/>
              </a:ext>
            </a:extLst>
          </p:cNvPr>
          <p:cNvPicPr>
            <a:picLocks noChangeAspect="1"/>
          </p:cNvPicPr>
          <p:nvPr/>
        </p:nvPicPr>
        <p:blipFill>
          <a:blip r:embed="rId2"/>
          <a:stretch>
            <a:fillRect/>
          </a:stretch>
        </p:blipFill>
        <p:spPr>
          <a:xfrm>
            <a:off x="-632252" y="1891639"/>
            <a:ext cx="10707030" cy="3680300"/>
          </a:xfrm>
          <a:prstGeom prst="rect">
            <a:avLst/>
          </a:prstGeom>
        </p:spPr>
      </p:pic>
      <p:cxnSp>
        <p:nvCxnSpPr>
          <p:cNvPr id="6" name="直接连接符 5">
            <a:extLst>
              <a:ext uri="{FF2B5EF4-FFF2-40B4-BE49-F238E27FC236}">
                <a16:creationId xmlns:a16="http://schemas.microsoft.com/office/drawing/2014/main" id="{8FEF5E6A-75C5-9803-1D0B-BF1EB761EBA2}"/>
              </a:ext>
            </a:extLst>
          </p:cNvPr>
          <p:cNvCxnSpPr/>
          <p:nvPr/>
        </p:nvCxnSpPr>
        <p:spPr>
          <a:xfrm flipV="1">
            <a:off x="2988433" y="1678669"/>
            <a:ext cx="0" cy="389327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44A52734-0CA8-04BB-4364-BA91DC5FC34C}"/>
              </a:ext>
            </a:extLst>
          </p:cNvPr>
          <p:cNvCxnSpPr>
            <a:cxnSpLocks/>
          </p:cNvCxnSpPr>
          <p:nvPr/>
        </p:nvCxnSpPr>
        <p:spPr>
          <a:xfrm flipH="1">
            <a:off x="198973" y="5590793"/>
            <a:ext cx="2808314" cy="9449"/>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1C31FDF2-634D-5439-EEAE-A67A1F8EFF82}"/>
              </a:ext>
            </a:extLst>
          </p:cNvPr>
          <p:cNvSpPr txBox="1"/>
          <p:nvPr/>
        </p:nvSpPr>
        <p:spPr>
          <a:xfrm>
            <a:off x="1819510" y="6044415"/>
            <a:ext cx="6721312" cy="369332"/>
          </a:xfrm>
          <a:prstGeom prst="rect">
            <a:avLst/>
          </a:prstGeom>
          <a:noFill/>
        </p:spPr>
        <p:txBody>
          <a:bodyPr wrap="square">
            <a:spAutoFit/>
          </a:bodyPr>
          <a:lstStyle/>
          <a:p>
            <a:pPr algn="ctr"/>
            <a:r>
              <a:rPr lang="en-US" altLang="zh-CN" dirty="0"/>
              <a:t>Freon refrigeration and </a:t>
            </a:r>
            <a:r>
              <a:rPr lang="en-US" altLang="zh-CN" sz="1800" dirty="0"/>
              <a:t>CO2 slices design</a:t>
            </a:r>
            <a:endParaRPr lang="zh-CN" altLang="en-US" dirty="0"/>
          </a:p>
        </p:txBody>
      </p:sp>
      <p:sp>
        <p:nvSpPr>
          <p:cNvPr id="22" name="文本框 21">
            <a:extLst>
              <a:ext uri="{FF2B5EF4-FFF2-40B4-BE49-F238E27FC236}">
                <a16:creationId xmlns:a16="http://schemas.microsoft.com/office/drawing/2014/main" id="{D3ACC91A-1111-5D3F-C35F-F42F87F475A7}"/>
              </a:ext>
            </a:extLst>
          </p:cNvPr>
          <p:cNvSpPr txBox="1"/>
          <p:nvPr/>
        </p:nvSpPr>
        <p:spPr>
          <a:xfrm>
            <a:off x="4305307" y="2599266"/>
            <a:ext cx="1502334" cy="369332"/>
          </a:xfrm>
          <a:prstGeom prst="rect">
            <a:avLst/>
          </a:prstGeom>
          <a:solidFill>
            <a:schemeClr val="bg1"/>
          </a:solidFill>
        </p:spPr>
        <p:txBody>
          <a:bodyPr wrap="none" rtlCol="0">
            <a:spAutoFit/>
          </a:bodyPr>
          <a:lstStyle/>
          <a:p>
            <a:r>
              <a:rPr lang="en-US" altLang="zh-CN" dirty="0"/>
              <a:t>Accumulator </a:t>
            </a:r>
            <a:endParaRPr lang="zh-CN" altLang="en-US" dirty="0"/>
          </a:p>
        </p:txBody>
      </p:sp>
      <p:sp>
        <p:nvSpPr>
          <p:cNvPr id="23" name="文本框 22">
            <a:extLst>
              <a:ext uri="{FF2B5EF4-FFF2-40B4-BE49-F238E27FC236}">
                <a16:creationId xmlns:a16="http://schemas.microsoft.com/office/drawing/2014/main" id="{3138F32E-7EE1-A105-82A3-8F6319204252}"/>
              </a:ext>
            </a:extLst>
          </p:cNvPr>
          <p:cNvSpPr txBox="1"/>
          <p:nvPr/>
        </p:nvSpPr>
        <p:spPr>
          <a:xfrm>
            <a:off x="5180166" y="5081573"/>
            <a:ext cx="1507144" cy="369332"/>
          </a:xfrm>
          <a:prstGeom prst="rect">
            <a:avLst/>
          </a:prstGeom>
          <a:solidFill>
            <a:schemeClr val="bg1"/>
          </a:solidFill>
        </p:spPr>
        <p:txBody>
          <a:bodyPr wrap="none" rtlCol="0">
            <a:spAutoFit/>
          </a:bodyPr>
          <a:lstStyle/>
          <a:p>
            <a:r>
              <a:rPr lang="en-US" altLang="zh-CN" dirty="0"/>
              <a:t>Vacuum tube</a:t>
            </a:r>
            <a:endParaRPr lang="zh-CN" altLang="en-US" dirty="0"/>
          </a:p>
        </p:txBody>
      </p:sp>
      <p:sp>
        <p:nvSpPr>
          <p:cNvPr id="24" name="文本框 23">
            <a:extLst>
              <a:ext uri="{FF2B5EF4-FFF2-40B4-BE49-F238E27FC236}">
                <a16:creationId xmlns:a16="http://schemas.microsoft.com/office/drawing/2014/main" id="{159928D0-AFC6-D12F-673A-585C477B265E}"/>
              </a:ext>
            </a:extLst>
          </p:cNvPr>
          <p:cNvSpPr txBox="1"/>
          <p:nvPr/>
        </p:nvSpPr>
        <p:spPr>
          <a:xfrm>
            <a:off x="7371898" y="5132373"/>
            <a:ext cx="1523174" cy="369332"/>
          </a:xfrm>
          <a:prstGeom prst="rect">
            <a:avLst/>
          </a:prstGeom>
          <a:solidFill>
            <a:schemeClr val="bg1"/>
          </a:solidFill>
        </p:spPr>
        <p:txBody>
          <a:bodyPr wrap="none" rtlCol="0">
            <a:spAutoFit/>
          </a:bodyPr>
          <a:lstStyle/>
          <a:p>
            <a:r>
              <a:rPr lang="en-US" altLang="zh-CN" dirty="0"/>
              <a:t>Throttle valve</a:t>
            </a:r>
            <a:endParaRPr lang="zh-CN" altLang="en-US" dirty="0"/>
          </a:p>
        </p:txBody>
      </p:sp>
      <p:sp>
        <p:nvSpPr>
          <p:cNvPr id="25" name="文本框 24">
            <a:extLst>
              <a:ext uri="{FF2B5EF4-FFF2-40B4-BE49-F238E27FC236}">
                <a16:creationId xmlns:a16="http://schemas.microsoft.com/office/drawing/2014/main" id="{81A1B010-09BA-502A-21D8-CF566F0D26AB}"/>
              </a:ext>
            </a:extLst>
          </p:cNvPr>
          <p:cNvSpPr txBox="1"/>
          <p:nvPr/>
        </p:nvSpPr>
        <p:spPr>
          <a:xfrm>
            <a:off x="8926055" y="3610753"/>
            <a:ext cx="1106393" cy="369332"/>
          </a:xfrm>
          <a:prstGeom prst="rect">
            <a:avLst/>
          </a:prstGeom>
          <a:solidFill>
            <a:schemeClr val="bg1"/>
          </a:solidFill>
        </p:spPr>
        <p:txBody>
          <a:bodyPr wrap="none" rtlCol="0">
            <a:spAutoFit/>
          </a:bodyPr>
          <a:lstStyle/>
          <a:p>
            <a:r>
              <a:rPr lang="en-US" altLang="zh-CN" dirty="0">
                <a:solidFill>
                  <a:schemeClr val="bg1"/>
                </a:solidFill>
              </a:rPr>
              <a:t>Detector </a:t>
            </a:r>
            <a:endParaRPr lang="zh-CN" altLang="en-US" dirty="0">
              <a:solidFill>
                <a:schemeClr val="bg1"/>
              </a:solidFill>
            </a:endParaRPr>
          </a:p>
        </p:txBody>
      </p:sp>
      <p:sp>
        <p:nvSpPr>
          <p:cNvPr id="26" name="文本框 25">
            <a:extLst>
              <a:ext uri="{FF2B5EF4-FFF2-40B4-BE49-F238E27FC236}">
                <a16:creationId xmlns:a16="http://schemas.microsoft.com/office/drawing/2014/main" id="{E4C3CE81-AF74-D036-2A2A-75F6343DCE95}"/>
              </a:ext>
            </a:extLst>
          </p:cNvPr>
          <p:cNvSpPr txBox="1"/>
          <p:nvPr/>
        </p:nvSpPr>
        <p:spPr>
          <a:xfrm>
            <a:off x="3279347" y="3625304"/>
            <a:ext cx="1076758" cy="523220"/>
          </a:xfrm>
          <a:prstGeom prst="rect">
            <a:avLst/>
          </a:prstGeom>
          <a:solidFill>
            <a:schemeClr val="bg1"/>
          </a:solidFill>
        </p:spPr>
        <p:txBody>
          <a:bodyPr wrap="square" rtlCol="0">
            <a:spAutoFit/>
          </a:bodyPr>
          <a:lstStyle/>
          <a:p>
            <a:r>
              <a:rPr lang="en-US" altLang="zh-CN" sz="1400" dirty="0"/>
              <a:t>Heat exchanging </a:t>
            </a:r>
            <a:endParaRPr lang="zh-CN" altLang="en-US" sz="1400" dirty="0"/>
          </a:p>
        </p:txBody>
      </p:sp>
      <p:sp>
        <p:nvSpPr>
          <p:cNvPr id="27" name="文本框 26">
            <a:extLst>
              <a:ext uri="{FF2B5EF4-FFF2-40B4-BE49-F238E27FC236}">
                <a16:creationId xmlns:a16="http://schemas.microsoft.com/office/drawing/2014/main" id="{076A381A-90B9-B2D3-A444-1D8BCABA6F58}"/>
              </a:ext>
            </a:extLst>
          </p:cNvPr>
          <p:cNvSpPr txBox="1"/>
          <p:nvPr/>
        </p:nvSpPr>
        <p:spPr>
          <a:xfrm>
            <a:off x="3673022" y="5215967"/>
            <a:ext cx="728922" cy="307777"/>
          </a:xfrm>
          <a:prstGeom prst="rect">
            <a:avLst/>
          </a:prstGeom>
          <a:solidFill>
            <a:schemeClr val="bg1"/>
          </a:solidFill>
        </p:spPr>
        <p:txBody>
          <a:bodyPr wrap="square" rtlCol="0">
            <a:spAutoFit/>
          </a:bodyPr>
          <a:lstStyle/>
          <a:p>
            <a:r>
              <a:rPr lang="en-US" altLang="zh-CN" sz="1400" dirty="0"/>
              <a:t>Pump</a:t>
            </a:r>
            <a:endParaRPr lang="zh-CN" altLang="en-US" sz="1400" dirty="0"/>
          </a:p>
        </p:txBody>
      </p:sp>
      <p:sp>
        <p:nvSpPr>
          <p:cNvPr id="28" name="文本框 27">
            <a:extLst>
              <a:ext uri="{FF2B5EF4-FFF2-40B4-BE49-F238E27FC236}">
                <a16:creationId xmlns:a16="http://schemas.microsoft.com/office/drawing/2014/main" id="{76E2F6EB-8DA0-071A-F592-A78483F8750A}"/>
              </a:ext>
            </a:extLst>
          </p:cNvPr>
          <p:cNvSpPr txBox="1"/>
          <p:nvPr/>
        </p:nvSpPr>
        <p:spPr>
          <a:xfrm>
            <a:off x="1015352" y="2388101"/>
            <a:ext cx="1020669" cy="307777"/>
          </a:xfrm>
          <a:prstGeom prst="rect">
            <a:avLst/>
          </a:prstGeom>
          <a:solidFill>
            <a:schemeClr val="bg1"/>
          </a:solidFill>
        </p:spPr>
        <p:txBody>
          <a:bodyPr wrap="square" rtlCol="0">
            <a:spAutoFit/>
          </a:bodyPr>
          <a:lstStyle/>
          <a:p>
            <a:r>
              <a:rPr lang="en-US" altLang="zh-CN" sz="1400" dirty="0"/>
              <a:t>Condenser </a:t>
            </a:r>
            <a:endParaRPr lang="zh-CN" altLang="en-US" sz="1400" dirty="0"/>
          </a:p>
        </p:txBody>
      </p:sp>
      <p:sp>
        <p:nvSpPr>
          <p:cNvPr id="29" name="文本框 28">
            <a:extLst>
              <a:ext uri="{FF2B5EF4-FFF2-40B4-BE49-F238E27FC236}">
                <a16:creationId xmlns:a16="http://schemas.microsoft.com/office/drawing/2014/main" id="{D3223A63-CDE7-1998-BD37-EA81EDC90E27}"/>
              </a:ext>
            </a:extLst>
          </p:cNvPr>
          <p:cNvSpPr txBox="1"/>
          <p:nvPr/>
        </p:nvSpPr>
        <p:spPr>
          <a:xfrm>
            <a:off x="-187548" y="3980085"/>
            <a:ext cx="674387" cy="307777"/>
          </a:xfrm>
          <a:prstGeom prst="rect">
            <a:avLst/>
          </a:prstGeom>
          <a:solidFill>
            <a:schemeClr val="bg1"/>
          </a:solidFill>
        </p:spPr>
        <p:txBody>
          <a:bodyPr wrap="square" rtlCol="0">
            <a:spAutoFit/>
          </a:bodyPr>
          <a:lstStyle/>
          <a:p>
            <a:r>
              <a:rPr lang="en-US" altLang="zh-CN" sz="1400" dirty="0"/>
              <a:t> </a:t>
            </a:r>
            <a:endParaRPr lang="zh-CN" altLang="en-US" sz="1400" dirty="0"/>
          </a:p>
        </p:txBody>
      </p:sp>
      <p:sp>
        <p:nvSpPr>
          <p:cNvPr id="30" name="文本框 29">
            <a:extLst>
              <a:ext uri="{FF2B5EF4-FFF2-40B4-BE49-F238E27FC236}">
                <a16:creationId xmlns:a16="http://schemas.microsoft.com/office/drawing/2014/main" id="{C8FC6999-5529-6625-A275-AD791118E834}"/>
              </a:ext>
            </a:extLst>
          </p:cNvPr>
          <p:cNvSpPr txBox="1"/>
          <p:nvPr/>
        </p:nvSpPr>
        <p:spPr>
          <a:xfrm>
            <a:off x="1671560" y="5156315"/>
            <a:ext cx="674387" cy="307777"/>
          </a:xfrm>
          <a:prstGeom prst="rect">
            <a:avLst/>
          </a:prstGeom>
          <a:solidFill>
            <a:schemeClr val="bg1"/>
          </a:solidFill>
        </p:spPr>
        <p:txBody>
          <a:bodyPr wrap="square" rtlCol="0">
            <a:spAutoFit/>
          </a:bodyPr>
          <a:lstStyle/>
          <a:p>
            <a:r>
              <a:rPr lang="en-US" altLang="zh-CN" sz="1400" dirty="0"/>
              <a:t> </a:t>
            </a:r>
            <a:endParaRPr lang="zh-CN" altLang="en-US" sz="1400" dirty="0"/>
          </a:p>
        </p:txBody>
      </p:sp>
      <p:sp>
        <p:nvSpPr>
          <p:cNvPr id="32" name="文本框 31">
            <a:extLst>
              <a:ext uri="{FF2B5EF4-FFF2-40B4-BE49-F238E27FC236}">
                <a16:creationId xmlns:a16="http://schemas.microsoft.com/office/drawing/2014/main" id="{DBF0AFE0-648C-2358-F4D5-2666DD27F70F}"/>
              </a:ext>
            </a:extLst>
          </p:cNvPr>
          <p:cNvSpPr txBox="1"/>
          <p:nvPr/>
        </p:nvSpPr>
        <p:spPr>
          <a:xfrm>
            <a:off x="482169" y="5600242"/>
            <a:ext cx="2087033" cy="369332"/>
          </a:xfrm>
          <a:prstGeom prst="rect">
            <a:avLst/>
          </a:prstGeom>
          <a:noFill/>
        </p:spPr>
        <p:txBody>
          <a:bodyPr wrap="square">
            <a:spAutoFit/>
          </a:bodyPr>
          <a:lstStyle/>
          <a:p>
            <a:r>
              <a:rPr lang="en-US" altLang="zh-CN" dirty="0"/>
              <a:t>Freon refrigeration </a:t>
            </a:r>
            <a:endParaRPr lang="zh-CN" altLang="en-US" dirty="0"/>
          </a:p>
        </p:txBody>
      </p:sp>
      <p:sp>
        <p:nvSpPr>
          <p:cNvPr id="33" name="文本框 32">
            <a:extLst>
              <a:ext uri="{FF2B5EF4-FFF2-40B4-BE49-F238E27FC236}">
                <a16:creationId xmlns:a16="http://schemas.microsoft.com/office/drawing/2014/main" id="{01AFDF2D-178C-8044-E09C-A04FBF39A6C5}"/>
              </a:ext>
            </a:extLst>
          </p:cNvPr>
          <p:cNvSpPr txBox="1"/>
          <p:nvPr/>
        </p:nvSpPr>
        <p:spPr>
          <a:xfrm>
            <a:off x="4764124" y="5675083"/>
            <a:ext cx="2087033" cy="369332"/>
          </a:xfrm>
          <a:prstGeom prst="rect">
            <a:avLst/>
          </a:prstGeom>
          <a:noFill/>
        </p:spPr>
        <p:txBody>
          <a:bodyPr wrap="square">
            <a:spAutoFit/>
          </a:bodyPr>
          <a:lstStyle/>
          <a:p>
            <a:r>
              <a:rPr lang="en-US" altLang="zh-CN" dirty="0"/>
              <a:t>CO2 slices</a:t>
            </a:r>
            <a:endParaRPr lang="zh-CN" altLang="en-US" dirty="0"/>
          </a:p>
        </p:txBody>
      </p:sp>
      <p:cxnSp>
        <p:nvCxnSpPr>
          <p:cNvPr id="38" name="直接连接符 37">
            <a:extLst>
              <a:ext uri="{FF2B5EF4-FFF2-40B4-BE49-F238E27FC236}">
                <a16:creationId xmlns:a16="http://schemas.microsoft.com/office/drawing/2014/main" id="{813BF1BD-09A5-53BA-E1E9-9F872B3C30FA}"/>
              </a:ext>
            </a:extLst>
          </p:cNvPr>
          <p:cNvCxnSpPr>
            <a:cxnSpLocks/>
          </p:cNvCxnSpPr>
          <p:nvPr/>
        </p:nvCxnSpPr>
        <p:spPr>
          <a:xfrm flipH="1">
            <a:off x="149645" y="1678669"/>
            <a:ext cx="2857642"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AEE3D58F-72AC-227B-1C53-642026A9B25A}"/>
              </a:ext>
            </a:extLst>
          </p:cNvPr>
          <p:cNvCxnSpPr>
            <a:cxnSpLocks/>
          </p:cNvCxnSpPr>
          <p:nvPr/>
        </p:nvCxnSpPr>
        <p:spPr>
          <a:xfrm flipV="1">
            <a:off x="198973" y="1710267"/>
            <a:ext cx="0" cy="386167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40" name="图片 39">
            <a:extLst>
              <a:ext uri="{FF2B5EF4-FFF2-40B4-BE49-F238E27FC236}">
                <a16:creationId xmlns:a16="http://schemas.microsoft.com/office/drawing/2014/main" id="{D713F644-F8C4-EDC3-9A36-E21466CFE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8042" t="2563" r="3653" b="1500"/>
          <a:stretch>
            <a:fillRect/>
          </a:stretch>
        </p:blipFill>
        <p:spPr bwMode="auto">
          <a:xfrm>
            <a:off x="9686145" y="115776"/>
            <a:ext cx="2228215" cy="2216150"/>
          </a:xfrm>
          <a:prstGeom prst="rect">
            <a:avLst/>
          </a:prstGeom>
          <a:ln>
            <a:noFill/>
          </a:ln>
          <a:extLst>
            <a:ext uri="{53640926-AAD7-44D8-BBD7-CCE9431645EC}">
              <a14:shadowObscured xmlns:a14="http://schemas.microsoft.com/office/drawing/2010/main"/>
            </a:ext>
          </a:extLst>
        </p:spPr>
      </p:pic>
      <p:pic>
        <p:nvPicPr>
          <p:cNvPr id="41" name="图片 40">
            <a:extLst>
              <a:ext uri="{FF2B5EF4-FFF2-40B4-BE49-F238E27FC236}">
                <a16:creationId xmlns:a16="http://schemas.microsoft.com/office/drawing/2014/main" id="{CF763588-42BA-84A0-8E56-32C094DA867E}"/>
              </a:ext>
            </a:extLst>
          </p:cNvPr>
          <p:cNvPicPr>
            <a:picLocks noChangeAspect="1"/>
          </p:cNvPicPr>
          <p:nvPr/>
        </p:nvPicPr>
        <p:blipFill>
          <a:blip r:embed="rId4">
            <a:extLst>
              <a:ext uri="{28A0092B-C50C-407E-A947-70E740481C1C}">
                <a14:useLocalDpi xmlns:a14="http://schemas.microsoft.com/office/drawing/2010/main" val="0"/>
              </a:ext>
            </a:extLst>
          </a:blip>
          <a:srcRect l="8539" t="2463" r="8293" b="3059"/>
          <a:stretch>
            <a:fillRect/>
          </a:stretch>
        </p:blipFill>
        <p:spPr>
          <a:xfrm>
            <a:off x="9993335" y="2804402"/>
            <a:ext cx="1960245" cy="3468370"/>
          </a:xfrm>
          <a:prstGeom prst="rect">
            <a:avLst/>
          </a:prstGeom>
        </p:spPr>
      </p:pic>
      <p:sp>
        <p:nvSpPr>
          <p:cNvPr id="42" name="文本框 41">
            <a:extLst>
              <a:ext uri="{FF2B5EF4-FFF2-40B4-BE49-F238E27FC236}">
                <a16:creationId xmlns:a16="http://schemas.microsoft.com/office/drawing/2014/main" id="{F4970C15-1765-6551-4EE6-D630FA52F3EE}"/>
              </a:ext>
            </a:extLst>
          </p:cNvPr>
          <p:cNvSpPr txBox="1"/>
          <p:nvPr/>
        </p:nvSpPr>
        <p:spPr>
          <a:xfrm rot="16200000">
            <a:off x="8036832" y="3800724"/>
            <a:ext cx="1106393" cy="369332"/>
          </a:xfrm>
          <a:prstGeom prst="rect">
            <a:avLst/>
          </a:prstGeom>
          <a:solidFill>
            <a:schemeClr val="bg1"/>
          </a:solidFill>
        </p:spPr>
        <p:txBody>
          <a:bodyPr wrap="none" rtlCol="0">
            <a:spAutoFit/>
          </a:bodyPr>
          <a:lstStyle/>
          <a:p>
            <a:r>
              <a:rPr lang="en-US" altLang="zh-CN" dirty="0"/>
              <a:t>Detector </a:t>
            </a:r>
            <a:endParaRPr lang="zh-CN" altLang="en-US" dirty="0"/>
          </a:p>
        </p:txBody>
      </p:sp>
      <p:sp>
        <p:nvSpPr>
          <p:cNvPr id="43" name="文本框 42">
            <a:extLst>
              <a:ext uri="{FF2B5EF4-FFF2-40B4-BE49-F238E27FC236}">
                <a16:creationId xmlns:a16="http://schemas.microsoft.com/office/drawing/2014/main" id="{9718239D-5C9D-A825-5F1F-94451D628821}"/>
              </a:ext>
            </a:extLst>
          </p:cNvPr>
          <p:cNvSpPr txBox="1"/>
          <p:nvPr/>
        </p:nvSpPr>
        <p:spPr>
          <a:xfrm>
            <a:off x="9848965" y="2320838"/>
            <a:ext cx="2087033" cy="369332"/>
          </a:xfrm>
          <a:prstGeom prst="rect">
            <a:avLst/>
          </a:prstGeom>
          <a:noFill/>
        </p:spPr>
        <p:txBody>
          <a:bodyPr wrap="square">
            <a:spAutoFit/>
          </a:bodyPr>
          <a:lstStyle/>
          <a:p>
            <a:r>
              <a:rPr lang="en-US" altLang="zh-CN" dirty="0"/>
              <a:t>Freon refrigeration </a:t>
            </a:r>
            <a:endParaRPr lang="zh-CN" altLang="en-US" dirty="0"/>
          </a:p>
        </p:txBody>
      </p:sp>
      <p:sp>
        <p:nvSpPr>
          <p:cNvPr id="44" name="文本框 43">
            <a:extLst>
              <a:ext uri="{FF2B5EF4-FFF2-40B4-BE49-F238E27FC236}">
                <a16:creationId xmlns:a16="http://schemas.microsoft.com/office/drawing/2014/main" id="{DC05D275-C3B8-0F38-F2BB-AA11EC03B095}"/>
              </a:ext>
            </a:extLst>
          </p:cNvPr>
          <p:cNvSpPr txBox="1"/>
          <p:nvPr/>
        </p:nvSpPr>
        <p:spPr>
          <a:xfrm>
            <a:off x="10426066" y="6272772"/>
            <a:ext cx="1420781" cy="369332"/>
          </a:xfrm>
          <a:prstGeom prst="rect">
            <a:avLst/>
          </a:prstGeom>
          <a:noFill/>
        </p:spPr>
        <p:txBody>
          <a:bodyPr wrap="square">
            <a:spAutoFit/>
          </a:bodyPr>
          <a:lstStyle/>
          <a:p>
            <a:r>
              <a:rPr lang="en-US" altLang="zh-CN" dirty="0"/>
              <a:t>CO2 slices</a:t>
            </a:r>
            <a:endParaRPr lang="zh-CN" altLang="en-US" dirty="0"/>
          </a:p>
        </p:txBody>
      </p:sp>
    </p:spTree>
    <p:extLst>
      <p:ext uri="{BB962C8B-B14F-4D97-AF65-F5344CB8AC3E}">
        <p14:creationId xmlns:p14="http://schemas.microsoft.com/office/powerpoint/2010/main" val="17386281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C5D05-97F0-603B-55FC-EF22FFB07872}"/>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56F8DE6D-CADB-42F4-65BD-B29A06B597ED}"/>
              </a:ext>
            </a:extLst>
          </p:cNvPr>
          <p:cNvSpPr txBox="1"/>
          <p:nvPr/>
        </p:nvSpPr>
        <p:spPr>
          <a:xfrm>
            <a:off x="356953" y="2403747"/>
            <a:ext cx="11715160" cy="461665"/>
          </a:xfrm>
          <a:prstGeom prst="rect">
            <a:avLst/>
          </a:prstGeom>
          <a:noFill/>
        </p:spPr>
        <p:txBody>
          <a:bodyPr wrap="square">
            <a:spAutoFit/>
          </a:bodyPr>
          <a:lstStyle/>
          <a:p>
            <a:pPr algn="ctr"/>
            <a:r>
              <a:rPr lang="en-US" altLang="zh-CN" sz="2400" b="1" dirty="0"/>
              <a:t>Microchannel cold plate design</a:t>
            </a:r>
          </a:p>
        </p:txBody>
      </p:sp>
    </p:spTree>
    <p:extLst>
      <p:ext uri="{BB962C8B-B14F-4D97-AF65-F5344CB8AC3E}">
        <p14:creationId xmlns:p14="http://schemas.microsoft.com/office/powerpoint/2010/main" val="982614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ECC84E-6024-ED38-BF78-8ECC2CBB1464}"/>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AD5CB173-0D83-B305-8AC8-310610471192}"/>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Microchannel cold plate design</a:t>
            </a:r>
          </a:p>
        </p:txBody>
      </p:sp>
      <p:sp>
        <p:nvSpPr>
          <p:cNvPr id="4" name="文本框 3">
            <a:extLst>
              <a:ext uri="{FF2B5EF4-FFF2-40B4-BE49-F238E27FC236}">
                <a16:creationId xmlns:a16="http://schemas.microsoft.com/office/drawing/2014/main" id="{CEE275EC-B18F-B96D-F523-4541A0D55390}"/>
              </a:ext>
            </a:extLst>
          </p:cNvPr>
          <p:cNvSpPr txBox="1"/>
          <p:nvPr/>
        </p:nvSpPr>
        <p:spPr>
          <a:xfrm>
            <a:off x="238420" y="687051"/>
            <a:ext cx="11715160" cy="3139321"/>
          </a:xfrm>
          <a:prstGeom prst="rect">
            <a:avLst/>
          </a:prstGeom>
          <a:noFill/>
          <a:ln>
            <a:noFill/>
          </a:ln>
        </p:spPr>
        <p:txBody>
          <a:bodyPr wrap="square" rtlCol="0">
            <a:spAutoFit/>
          </a:bodyPr>
          <a:lstStyle/>
          <a:p>
            <a:pPr marL="285750" indent="-285750">
              <a:buFont typeface="Wingdings" panose="05000000000000000000" pitchFamily="2" charset="2"/>
              <a:buChar char="p"/>
            </a:pPr>
            <a:r>
              <a:rPr lang="en-US" altLang="zh-CN" b="1" dirty="0"/>
              <a:t>Ultra-light weight and extremely high thermal conductivity for sensor </a:t>
            </a:r>
            <a:r>
              <a:rPr lang="zh-CN" altLang="en-US" dirty="0"/>
              <a:t>（</a:t>
            </a:r>
            <a:r>
              <a:rPr lang="en-US" altLang="zh-CN" dirty="0"/>
              <a:t>Innovation program of IHEP</a:t>
            </a:r>
            <a:r>
              <a:rPr lang="zh-CN" altLang="en-US" dirty="0"/>
              <a:t>）</a:t>
            </a:r>
            <a:endParaRPr lang="en-US" altLang="zh-CN" dirty="0"/>
          </a:p>
          <a:p>
            <a:pPr marL="285750" indent="-285750">
              <a:buFont typeface="Arial" panose="020B0604020202020204" pitchFamily="34" charset="0"/>
              <a:buChar char="•"/>
            </a:pPr>
            <a:r>
              <a:rPr lang="en-US" altLang="zh-CN" dirty="0"/>
              <a:t>Cold plate: using composite material(carbon fiber, </a:t>
            </a:r>
            <a:r>
              <a:rPr lang="en-US" altLang="zh-CN" b="1" dirty="0"/>
              <a:t>graphene</a:t>
            </a:r>
            <a:r>
              <a:rPr lang="en-US" altLang="zh-CN" dirty="0"/>
              <a:t> and so on)     </a:t>
            </a:r>
            <a:r>
              <a:rPr lang="en-US" altLang="zh-CN" dirty="0">
                <a:solidFill>
                  <a:srgbClr val="92D050"/>
                </a:solidFill>
              </a:rPr>
              <a:t>~862 – 1940 W/</a:t>
            </a:r>
            <a:r>
              <a:rPr lang="en-US" altLang="zh-CN" dirty="0" err="1">
                <a:solidFill>
                  <a:srgbClr val="92D050"/>
                </a:solidFill>
              </a:rPr>
              <a:t>m·K</a:t>
            </a:r>
            <a:endParaRPr lang="en-US" altLang="zh-CN" dirty="0">
              <a:solidFill>
                <a:srgbClr val="92D050"/>
              </a:solidFill>
            </a:endParaRPr>
          </a:p>
          <a:p>
            <a:pPr marL="285750" indent="-285750">
              <a:buFont typeface="Arial" panose="020B0604020202020204" pitchFamily="34" charset="0"/>
              <a:buChar char="•"/>
            </a:pPr>
            <a:r>
              <a:rPr lang="en-US" altLang="zh-CN" dirty="0"/>
              <a:t>Cooling pipe: channel size could be ~1mm if using CO2</a:t>
            </a:r>
          </a:p>
          <a:p>
            <a:pPr marL="285750" indent="-285750">
              <a:buFont typeface="Arial" panose="020B0604020202020204" pitchFamily="34" charset="0"/>
              <a:buChar char="•"/>
            </a:pPr>
            <a:r>
              <a:rPr lang="en-US" altLang="zh-CN" dirty="0"/>
              <a:t>Sub-detector: ITK\OTK, TPC, </a:t>
            </a:r>
            <a:r>
              <a:rPr lang="en-US" altLang="zh-CN" dirty="0">
                <a:solidFill>
                  <a:schemeClr val="dk1"/>
                </a:solidFill>
              </a:rPr>
              <a:t>Cherenkov, </a:t>
            </a:r>
            <a:r>
              <a:rPr lang="en-US" altLang="zh-CN" dirty="0"/>
              <a:t>ECAL and so on</a:t>
            </a:r>
          </a:p>
          <a:p>
            <a:pPr marL="285750" indent="-285750">
              <a:buFont typeface="Wingdings" panose="05000000000000000000" pitchFamily="2" charset="2"/>
              <a:buChar char="p"/>
            </a:pPr>
            <a:r>
              <a:rPr lang="en-US" altLang="zh-CN" b="1" dirty="0"/>
              <a:t>Main problem</a:t>
            </a:r>
            <a:r>
              <a:rPr lang="zh-CN" altLang="en-US" dirty="0"/>
              <a:t>：</a:t>
            </a:r>
            <a:r>
              <a:rPr lang="en-US" altLang="zh-CN" dirty="0"/>
              <a:t>Composite cold plate thermal conductivity</a:t>
            </a:r>
          </a:p>
          <a:p>
            <a:pPr marL="285750" indent="-285750">
              <a:buFont typeface="Wingdings" panose="05000000000000000000" pitchFamily="2" charset="2"/>
              <a:buChar char="Ø"/>
            </a:pPr>
            <a:r>
              <a:rPr lang="en-US" altLang="zh-CN" dirty="0"/>
              <a:t>unknow exactly thermal conductivity,</a:t>
            </a:r>
            <a:r>
              <a:rPr lang="zh-CN" altLang="en-US" dirty="0"/>
              <a:t> </a:t>
            </a:r>
            <a:endParaRPr lang="en-US" altLang="zh-CN" dirty="0"/>
          </a:p>
          <a:p>
            <a:pPr marL="285750" indent="-285750">
              <a:buFont typeface="Wingdings" panose="05000000000000000000" pitchFamily="2" charset="2"/>
              <a:buChar char="Ø"/>
            </a:pPr>
            <a:r>
              <a:rPr lang="en-US" altLang="zh-CN" dirty="0"/>
              <a:t>interfacial thermal resistance between materials — Composite strength between different materials</a:t>
            </a:r>
          </a:p>
          <a:p>
            <a:pPr marL="285750" indent="-285750">
              <a:buFont typeface="Wingdings" panose="05000000000000000000" pitchFamily="2" charset="2"/>
              <a:buChar char="Ø"/>
            </a:pPr>
            <a:r>
              <a:rPr lang="en-US" altLang="zh-CN" dirty="0"/>
              <a:t>Different arrangements of films</a:t>
            </a:r>
          </a:p>
          <a:p>
            <a:pPr marL="285750" indent="-285750">
              <a:buFont typeface="Wingdings" panose="05000000000000000000" pitchFamily="2" charset="2"/>
              <a:buChar char="p"/>
            </a:pPr>
            <a:r>
              <a:rPr lang="en-US" altLang="zh-CN" b="1" dirty="0"/>
              <a:t>Develop thermal conductivity measurement platform </a:t>
            </a:r>
            <a:r>
              <a:rPr lang="en-US" altLang="zh-CN" dirty="0"/>
              <a:t>—</a:t>
            </a:r>
            <a:r>
              <a:rPr lang="en-US" altLang="zh-CN" b="1" dirty="0"/>
              <a:t> </a:t>
            </a:r>
            <a:r>
              <a:rPr lang="en-US" altLang="zh-CN" dirty="0"/>
              <a:t>Evaluate thermal conductivity of different cold plates</a:t>
            </a:r>
            <a:endParaRPr lang="en-US" altLang="zh-CN" b="1" dirty="0"/>
          </a:p>
          <a:p>
            <a:pPr marL="285750" indent="-285750">
              <a:buFont typeface="Wingdings" panose="05000000000000000000" pitchFamily="2" charset="2"/>
              <a:buChar char="p"/>
            </a:pPr>
            <a:r>
              <a:rPr lang="en-US" altLang="zh-CN" b="1" dirty="0"/>
              <a:t>Mold design for manufacturing of cold plate sample</a:t>
            </a:r>
            <a:r>
              <a:rPr lang="en-US" altLang="zh-CN" dirty="0"/>
              <a:t>( with/without pipe)</a:t>
            </a:r>
          </a:p>
          <a:p>
            <a:pPr marL="285750" indent="-285750">
              <a:buFont typeface="Wingdings" panose="05000000000000000000" pitchFamily="2" charset="2"/>
              <a:buChar char="p"/>
            </a:pPr>
            <a:r>
              <a:rPr lang="en-US" altLang="zh-CN" b="1" dirty="0"/>
              <a:t>Challenge</a:t>
            </a:r>
            <a:r>
              <a:rPr lang="en-US" altLang="zh-CN" dirty="0"/>
              <a:t>: reduce the contact thermal resistance between the cold plate and the heat source.</a:t>
            </a:r>
          </a:p>
        </p:txBody>
      </p:sp>
      <p:sp>
        <p:nvSpPr>
          <p:cNvPr id="10" name="右大括号 9">
            <a:extLst>
              <a:ext uri="{FF2B5EF4-FFF2-40B4-BE49-F238E27FC236}">
                <a16:creationId xmlns:a16="http://schemas.microsoft.com/office/drawing/2014/main" id="{93066A69-B482-6CAB-3936-7F277F4B4160}"/>
              </a:ext>
            </a:extLst>
          </p:cNvPr>
          <p:cNvSpPr/>
          <p:nvPr/>
        </p:nvSpPr>
        <p:spPr>
          <a:xfrm flipH="1">
            <a:off x="3029615" y="5378424"/>
            <a:ext cx="194733" cy="823596"/>
          </a:xfrm>
          <a:prstGeom prst="rightBrace">
            <a:avLst>
              <a:gd name="adj1" fmla="val 8333"/>
              <a:gd name="adj2" fmla="val 50667"/>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7B25EE8A-848D-669F-32DC-E2694F1B855F}"/>
              </a:ext>
            </a:extLst>
          </p:cNvPr>
          <p:cNvPicPr>
            <a:picLocks noChangeAspect="1"/>
          </p:cNvPicPr>
          <p:nvPr/>
        </p:nvPicPr>
        <p:blipFill>
          <a:blip r:embed="rId2"/>
          <a:stretch>
            <a:fillRect/>
          </a:stretch>
        </p:blipFill>
        <p:spPr>
          <a:xfrm>
            <a:off x="4380414" y="3976344"/>
            <a:ext cx="5751488" cy="2622828"/>
          </a:xfrm>
          <a:prstGeom prst="rect">
            <a:avLst/>
          </a:prstGeom>
        </p:spPr>
      </p:pic>
      <p:sp>
        <p:nvSpPr>
          <p:cNvPr id="12" name="文本框 11">
            <a:extLst>
              <a:ext uri="{FF2B5EF4-FFF2-40B4-BE49-F238E27FC236}">
                <a16:creationId xmlns:a16="http://schemas.microsoft.com/office/drawing/2014/main" id="{C5990B74-FAC8-A70E-4827-3814B9B3F56C}"/>
              </a:ext>
            </a:extLst>
          </p:cNvPr>
          <p:cNvSpPr txBox="1"/>
          <p:nvPr/>
        </p:nvSpPr>
        <p:spPr>
          <a:xfrm>
            <a:off x="3427670" y="5979202"/>
            <a:ext cx="1443024" cy="307777"/>
          </a:xfrm>
          <a:prstGeom prst="rect">
            <a:avLst/>
          </a:prstGeom>
          <a:noFill/>
        </p:spPr>
        <p:txBody>
          <a:bodyPr wrap="none" rtlCol="0">
            <a:spAutoFit/>
          </a:bodyPr>
          <a:lstStyle/>
          <a:p>
            <a:pPr algn="r"/>
            <a:r>
              <a:rPr lang="en-US" altLang="zh-CN" sz="1400" dirty="0"/>
              <a:t>Carbon fiber felt</a:t>
            </a:r>
            <a:endParaRPr lang="zh-CN" altLang="en-US" sz="1400" dirty="0"/>
          </a:p>
        </p:txBody>
      </p:sp>
      <p:sp>
        <p:nvSpPr>
          <p:cNvPr id="13" name="文本框 12">
            <a:extLst>
              <a:ext uri="{FF2B5EF4-FFF2-40B4-BE49-F238E27FC236}">
                <a16:creationId xmlns:a16="http://schemas.microsoft.com/office/drawing/2014/main" id="{99AD6A6C-D38B-8056-9BAC-C092C0918846}"/>
              </a:ext>
            </a:extLst>
          </p:cNvPr>
          <p:cNvSpPr txBox="1"/>
          <p:nvPr/>
        </p:nvSpPr>
        <p:spPr>
          <a:xfrm>
            <a:off x="2095696" y="6166903"/>
            <a:ext cx="2432076" cy="307777"/>
          </a:xfrm>
          <a:prstGeom prst="rect">
            <a:avLst/>
          </a:prstGeom>
          <a:noFill/>
        </p:spPr>
        <p:txBody>
          <a:bodyPr wrap="none" rtlCol="0">
            <a:spAutoFit/>
          </a:bodyPr>
          <a:lstStyle/>
          <a:p>
            <a:pPr algn="r"/>
            <a:r>
              <a:rPr lang="en-US" altLang="zh-CN" sz="1400" dirty="0"/>
              <a:t>Triangular carbon fiber beam</a:t>
            </a:r>
            <a:endParaRPr lang="zh-CN" altLang="en-US" sz="1400" dirty="0"/>
          </a:p>
        </p:txBody>
      </p:sp>
      <p:sp>
        <p:nvSpPr>
          <p:cNvPr id="14" name="文本框 13">
            <a:extLst>
              <a:ext uri="{FF2B5EF4-FFF2-40B4-BE49-F238E27FC236}">
                <a16:creationId xmlns:a16="http://schemas.microsoft.com/office/drawing/2014/main" id="{D9A3366C-0C6A-0637-D869-D98F2A75E882}"/>
              </a:ext>
            </a:extLst>
          </p:cNvPr>
          <p:cNvSpPr txBox="1"/>
          <p:nvPr/>
        </p:nvSpPr>
        <p:spPr>
          <a:xfrm>
            <a:off x="3577484" y="5784501"/>
            <a:ext cx="1277914" cy="307777"/>
          </a:xfrm>
          <a:prstGeom prst="rect">
            <a:avLst/>
          </a:prstGeom>
          <a:noFill/>
        </p:spPr>
        <p:txBody>
          <a:bodyPr wrap="none" rtlCol="0">
            <a:spAutoFit/>
          </a:bodyPr>
          <a:lstStyle/>
          <a:p>
            <a:pPr algn="r"/>
            <a:r>
              <a:rPr lang="en-US" altLang="zh-CN" sz="1400" dirty="0"/>
              <a:t>Graphene film</a:t>
            </a:r>
            <a:endParaRPr lang="zh-CN" altLang="en-US" sz="1400" dirty="0"/>
          </a:p>
        </p:txBody>
      </p:sp>
      <p:sp>
        <p:nvSpPr>
          <p:cNvPr id="15" name="文本框 14">
            <a:extLst>
              <a:ext uri="{FF2B5EF4-FFF2-40B4-BE49-F238E27FC236}">
                <a16:creationId xmlns:a16="http://schemas.microsoft.com/office/drawing/2014/main" id="{8CFC4054-47E1-9448-8054-CFBAB70682EC}"/>
              </a:ext>
            </a:extLst>
          </p:cNvPr>
          <p:cNvSpPr txBox="1"/>
          <p:nvPr/>
        </p:nvSpPr>
        <p:spPr>
          <a:xfrm>
            <a:off x="3047869" y="5454981"/>
            <a:ext cx="1719629" cy="307777"/>
          </a:xfrm>
          <a:prstGeom prst="rect">
            <a:avLst/>
          </a:prstGeom>
          <a:noFill/>
        </p:spPr>
        <p:txBody>
          <a:bodyPr wrap="square" rtlCol="0">
            <a:spAutoFit/>
          </a:bodyPr>
          <a:lstStyle/>
          <a:p>
            <a:pPr algn="r"/>
            <a:r>
              <a:rPr lang="en-US" altLang="zh-CN" sz="1400" dirty="0"/>
              <a:t>carbon fiber plate</a:t>
            </a:r>
            <a:endParaRPr lang="zh-CN" altLang="en-US" sz="1400" dirty="0"/>
          </a:p>
        </p:txBody>
      </p:sp>
      <p:sp>
        <p:nvSpPr>
          <p:cNvPr id="16" name="文本框 15">
            <a:extLst>
              <a:ext uri="{FF2B5EF4-FFF2-40B4-BE49-F238E27FC236}">
                <a16:creationId xmlns:a16="http://schemas.microsoft.com/office/drawing/2014/main" id="{0F4DCD31-552F-4FC0-1586-90D0B0D2943C}"/>
              </a:ext>
            </a:extLst>
          </p:cNvPr>
          <p:cNvSpPr txBox="1"/>
          <p:nvPr/>
        </p:nvSpPr>
        <p:spPr>
          <a:xfrm>
            <a:off x="3612120" y="5620540"/>
            <a:ext cx="1170512" cy="307777"/>
          </a:xfrm>
          <a:prstGeom prst="rect">
            <a:avLst/>
          </a:prstGeom>
          <a:noFill/>
        </p:spPr>
        <p:txBody>
          <a:bodyPr wrap="none" rtlCol="0">
            <a:spAutoFit/>
          </a:bodyPr>
          <a:lstStyle/>
          <a:p>
            <a:pPr algn="r"/>
            <a:r>
              <a:rPr lang="en-US" altLang="zh-CN" sz="1400" dirty="0"/>
              <a:t>Cooling pipe</a:t>
            </a:r>
            <a:endParaRPr lang="zh-CN" altLang="en-US" sz="1400" dirty="0"/>
          </a:p>
        </p:txBody>
      </p:sp>
      <p:sp>
        <p:nvSpPr>
          <p:cNvPr id="17" name="文本框 16">
            <a:extLst>
              <a:ext uri="{FF2B5EF4-FFF2-40B4-BE49-F238E27FC236}">
                <a16:creationId xmlns:a16="http://schemas.microsoft.com/office/drawing/2014/main" id="{702B4E7A-7E59-7FDF-20FF-2E893BE981E4}"/>
              </a:ext>
            </a:extLst>
          </p:cNvPr>
          <p:cNvSpPr txBox="1"/>
          <p:nvPr/>
        </p:nvSpPr>
        <p:spPr>
          <a:xfrm>
            <a:off x="3328564" y="5282023"/>
            <a:ext cx="1443024" cy="307777"/>
          </a:xfrm>
          <a:prstGeom prst="rect">
            <a:avLst/>
          </a:prstGeom>
          <a:noFill/>
        </p:spPr>
        <p:txBody>
          <a:bodyPr wrap="none" rtlCol="0">
            <a:spAutoFit/>
          </a:bodyPr>
          <a:lstStyle/>
          <a:p>
            <a:pPr algn="r"/>
            <a:r>
              <a:rPr lang="en-US" altLang="zh-CN" sz="1400" dirty="0"/>
              <a:t>Carbon fiber felt</a:t>
            </a:r>
            <a:endParaRPr lang="zh-CN" altLang="en-US" sz="1400" dirty="0"/>
          </a:p>
        </p:txBody>
      </p:sp>
      <p:sp>
        <p:nvSpPr>
          <p:cNvPr id="18" name="文本框 17">
            <a:extLst>
              <a:ext uri="{FF2B5EF4-FFF2-40B4-BE49-F238E27FC236}">
                <a16:creationId xmlns:a16="http://schemas.microsoft.com/office/drawing/2014/main" id="{24958867-6A77-2F0F-FDDD-28B48EB381CC}"/>
              </a:ext>
            </a:extLst>
          </p:cNvPr>
          <p:cNvSpPr txBox="1"/>
          <p:nvPr/>
        </p:nvSpPr>
        <p:spPr>
          <a:xfrm>
            <a:off x="2954537" y="5103423"/>
            <a:ext cx="1713931" cy="307777"/>
          </a:xfrm>
          <a:prstGeom prst="rect">
            <a:avLst/>
          </a:prstGeom>
          <a:noFill/>
        </p:spPr>
        <p:txBody>
          <a:bodyPr wrap="none" rtlCol="0">
            <a:spAutoFit/>
          </a:bodyPr>
          <a:lstStyle/>
          <a:p>
            <a:pPr algn="r"/>
            <a:r>
              <a:rPr lang="en-US" altLang="zh-CN" sz="1400" dirty="0"/>
              <a:t>Sensor(heat source)</a:t>
            </a:r>
            <a:endParaRPr lang="zh-CN" altLang="en-US" sz="1400" dirty="0"/>
          </a:p>
        </p:txBody>
      </p:sp>
      <p:sp>
        <p:nvSpPr>
          <p:cNvPr id="19" name="文本框 18">
            <a:extLst>
              <a:ext uri="{FF2B5EF4-FFF2-40B4-BE49-F238E27FC236}">
                <a16:creationId xmlns:a16="http://schemas.microsoft.com/office/drawing/2014/main" id="{F221ED7C-DA7F-AB34-9FB8-CB786237A49B}"/>
              </a:ext>
            </a:extLst>
          </p:cNvPr>
          <p:cNvSpPr txBox="1"/>
          <p:nvPr/>
        </p:nvSpPr>
        <p:spPr>
          <a:xfrm>
            <a:off x="2067220" y="5635163"/>
            <a:ext cx="1015022" cy="307777"/>
          </a:xfrm>
          <a:prstGeom prst="rect">
            <a:avLst/>
          </a:prstGeom>
          <a:noFill/>
        </p:spPr>
        <p:txBody>
          <a:bodyPr wrap="none" rtlCol="0">
            <a:spAutoFit/>
          </a:bodyPr>
          <a:lstStyle/>
          <a:p>
            <a:pPr algn="r"/>
            <a:r>
              <a:rPr lang="en-US" altLang="zh-CN" sz="1400" b="1" dirty="0"/>
              <a:t>Cold plate</a:t>
            </a:r>
            <a:endParaRPr lang="zh-CN" altLang="en-US" sz="1400" b="1" dirty="0"/>
          </a:p>
        </p:txBody>
      </p:sp>
      <p:pic>
        <p:nvPicPr>
          <p:cNvPr id="20" name="图片 19">
            <a:extLst>
              <a:ext uri="{FF2B5EF4-FFF2-40B4-BE49-F238E27FC236}">
                <a16:creationId xmlns:a16="http://schemas.microsoft.com/office/drawing/2014/main" id="{E1C9A223-0866-79BD-F762-D25D9C031F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3618" y="3643265"/>
            <a:ext cx="1339727" cy="2755860"/>
          </a:xfrm>
          <a:prstGeom prst="rect">
            <a:avLst/>
          </a:prstGeom>
        </p:spPr>
      </p:pic>
      <p:sp>
        <p:nvSpPr>
          <p:cNvPr id="21" name="文本框 20">
            <a:extLst>
              <a:ext uri="{FF2B5EF4-FFF2-40B4-BE49-F238E27FC236}">
                <a16:creationId xmlns:a16="http://schemas.microsoft.com/office/drawing/2014/main" id="{F083F36F-C11C-FC8A-0B3A-8CCCBD8D36E9}"/>
              </a:ext>
            </a:extLst>
          </p:cNvPr>
          <p:cNvSpPr txBox="1"/>
          <p:nvPr/>
        </p:nvSpPr>
        <p:spPr>
          <a:xfrm>
            <a:off x="8959673" y="6414506"/>
            <a:ext cx="1830950" cy="369332"/>
          </a:xfrm>
          <a:prstGeom prst="rect">
            <a:avLst/>
          </a:prstGeom>
          <a:noFill/>
        </p:spPr>
        <p:txBody>
          <a:bodyPr wrap="none" rtlCol="0">
            <a:spAutoFit/>
          </a:bodyPr>
          <a:lstStyle/>
          <a:p>
            <a:r>
              <a:rPr lang="en-US" altLang="zh-CN" dirty="0"/>
              <a:t>Cold plate of ITK</a:t>
            </a:r>
            <a:endParaRPr lang="zh-CN" altLang="en-US" dirty="0"/>
          </a:p>
        </p:txBody>
      </p:sp>
      <p:sp>
        <p:nvSpPr>
          <p:cNvPr id="22" name="文本框 21">
            <a:extLst>
              <a:ext uri="{FF2B5EF4-FFF2-40B4-BE49-F238E27FC236}">
                <a16:creationId xmlns:a16="http://schemas.microsoft.com/office/drawing/2014/main" id="{37A2B55C-0BFB-2895-D167-4EC8A54E15B6}"/>
              </a:ext>
            </a:extLst>
          </p:cNvPr>
          <p:cNvSpPr txBox="1"/>
          <p:nvPr/>
        </p:nvSpPr>
        <p:spPr>
          <a:xfrm>
            <a:off x="350733" y="51292"/>
            <a:ext cx="1452642" cy="369332"/>
          </a:xfrm>
          <a:prstGeom prst="rect">
            <a:avLst/>
          </a:prstGeom>
          <a:solidFill>
            <a:srgbClr val="FFFF00"/>
          </a:solidFill>
        </p:spPr>
        <p:txBody>
          <a:bodyPr wrap="none" rtlCol="0">
            <a:spAutoFit/>
          </a:bodyPr>
          <a:lstStyle/>
          <a:p>
            <a:r>
              <a:rPr lang="en-US" altLang="zh-CN" dirty="0"/>
              <a:t>Xiaohui Qian</a:t>
            </a:r>
            <a:endParaRPr lang="zh-CN" altLang="en-US" dirty="0"/>
          </a:p>
        </p:txBody>
      </p:sp>
    </p:spTree>
    <p:extLst>
      <p:ext uri="{BB962C8B-B14F-4D97-AF65-F5344CB8AC3E}">
        <p14:creationId xmlns:p14="http://schemas.microsoft.com/office/powerpoint/2010/main" val="46350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09A5C-5811-05BB-8A77-B09D6C1FFD3A}"/>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3B11A712-6A27-09DD-DB69-2F1F1DAFB75C}"/>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Microchannel cold plate design</a:t>
            </a:r>
          </a:p>
        </p:txBody>
      </p:sp>
      <p:sp>
        <p:nvSpPr>
          <p:cNvPr id="4" name="文本框 3">
            <a:extLst>
              <a:ext uri="{FF2B5EF4-FFF2-40B4-BE49-F238E27FC236}">
                <a16:creationId xmlns:a16="http://schemas.microsoft.com/office/drawing/2014/main" id="{68DE6396-5133-12DA-560A-F55081BE2744}"/>
              </a:ext>
            </a:extLst>
          </p:cNvPr>
          <p:cNvSpPr txBox="1"/>
          <p:nvPr/>
        </p:nvSpPr>
        <p:spPr>
          <a:xfrm>
            <a:off x="238420" y="688156"/>
            <a:ext cx="11715160" cy="923330"/>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a:t>Idea on mold design for manufacturing of cold plate sample</a:t>
            </a:r>
          </a:p>
          <a:p>
            <a:pPr marL="285750" indent="-285750">
              <a:buFont typeface="Wingdings" panose="05000000000000000000" pitchFamily="2" charset="2"/>
              <a:buChar char="p"/>
            </a:pPr>
            <a:r>
              <a:rPr lang="en-US" altLang="zh-CN" dirty="0"/>
              <a:t>Glue (epoxy) with powder (high thermal conductivity and electrical insulation)</a:t>
            </a:r>
          </a:p>
          <a:p>
            <a:pPr marL="285750" indent="-285750">
              <a:buFont typeface="Arial" panose="020B0604020202020204" pitchFamily="34" charset="0"/>
              <a:buChar char="•"/>
            </a:pPr>
            <a:r>
              <a:rPr lang="en-US" altLang="zh-CN" dirty="0" err="1"/>
              <a:t>AlN</a:t>
            </a:r>
            <a:r>
              <a:rPr lang="en-US" altLang="zh-CN" dirty="0"/>
              <a:t>(~320 W/</a:t>
            </a:r>
            <a:r>
              <a:rPr lang="en-US" altLang="zh-CN" dirty="0" err="1"/>
              <a:t>m·K</a:t>
            </a:r>
            <a:r>
              <a:rPr lang="en-US" altLang="zh-CN" dirty="0"/>
              <a:t>),</a:t>
            </a:r>
            <a:r>
              <a:rPr lang="zh-CN" altLang="en-US" dirty="0"/>
              <a:t> </a:t>
            </a:r>
            <a:r>
              <a:rPr lang="en-US" altLang="zh-CN" dirty="0"/>
              <a:t>BN(300-600 W/</a:t>
            </a:r>
            <a:r>
              <a:rPr lang="en-US" altLang="zh-CN" dirty="0" err="1"/>
              <a:t>m·K</a:t>
            </a:r>
            <a:r>
              <a:rPr lang="en-US" altLang="zh-CN" dirty="0"/>
              <a:t> in-plane)</a:t>
            </a:r>
          </a:p>
        </p:txBody>
      </p:sp>
      <p:sp>
        <p:nvSpPr>
          <p:cNvPr id="17" name="矩形 16">
            <a:extLst>
              <a:ext uri="{FF2B5EF4-FFF2-40B4-BE49-F238E27FC236}">
                <a16:creationId xmlns:a16="http://schemas.microsoft.com/office/drawing/2014/main" id="{864F8F6B-A4E1-36F3-6230-6C8472F3E3E8}"/>
              </a:ext>
            </a:extLst>
          </p:cNvPr>
          <p:cNvSpPr/>
          <p:nvPr/>
        </p:nvSpPr>
        <p:spPr>
          <a:xfrm>
            <a:off x="436033" y="3606800"/>
            <a:ext cx="9588500" cy="12615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a:extLst>
              <a:ext uri="{FF2B5EF4-FFF2-40B4-BE49-F238E27FC236}">
                <a16:creationId xmlns:a16="http://schemas.microsoft.com/office/drawing/2014/main" id="{527BADA0-6E3B-9F43-5B79-2EB42585F960}"/>
              </a:ext>
            </a:extLst>
          </p:cNvPr>
          <p:cNvSpPr/>
          <p:nvPr/>
        </p:nvSpPr>
        <p:spPr>
          <a:xfrm>
            <a:off x="436033" y="2345267"/>
            <a:ext cx="9588500" cy="126153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a:extLst>
              <a:ext uri="{FF2B5EF4-FFF2-40B4-BE49-F238E27FC236}">
                <a16:creationId xmlns:a16="http://schemas.microsoft.com/office/drawing/2014/main" id="{13FDB162-BB6F-1170-C447-770E907C9F19}"/>
              </a:ext>
            </a:extLst>
          </p:cNvPr>
          <p:cNvSpPr/>
          <p:nvPr/>
        </p:nvSpPr>
        <p:spPr>
          <a:xfrm>
            <a:off x="1528232" y="3606800"/>
            <a:ext cx="7209367" cy="80856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a:extLst>
              <a:ext uri="{FF2B5EF4-FFF2-40B4-BE49-F238E27FC236}">
                <a16:creationId xmlns:a16="http://schemas.microsoft.com/office/drawing/2014/main" id="{DBAADDDD-BE7E-BBB7-03F3-DEA5B619C956}"/>
              </a:ext>
            </a:extLst>
          </p:cNvPr>
          <p:cNvSpPr/>
          <p:nvPr/>
        </p:nvSpPr>
        <p:spPr>
          <a:xfrm>
            <a:off x="1528231" y="3588807"/>
            <a:ext cx="7209367" cy="413810"/>
          </a:xfrm>
          <a:prstGeom prst="rect">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FEE6285B-B45C-B17C-97D1-571B98A8B586}"/>
              </a:ext>
            </a:extLst>
          </p:cNvPr>
          <p:cNvSpPr/>
          <p:nvPr/>
        </p:nvSpPr>
        <p:spPr>
          <a:xfrm>
            <a:off x="1528231" y="4309532"/>
            <a:ext cx="7209367" cy="10583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A7B004A4-C53D-2530-6B4F-DC659A7D55E4}"/>
              </a:ext>
            </a:extLst>
          </p:cNvPr>
          <p:cNvSpPr/>
          <p:nvPr/>
        </p:nvSpPr>
        <p:spPr>
          <a:xfrm>
            <a:off x="1528231" y="4178300"/>
            <a:ext cx="7209367" cy="10583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a:extLst>
              <a:ext uri="{FF2B5EF4-FFF2-40B4-BE49-F238E27FC236}">
                <a16:creationId xmlns:a16="http://schemas.microsoft.com/office/drawing/2014/main" id="{19B43EE2-E4FA-CC8A-C7C9-93791715A39D}"/>
              </a:ext>
            </a:extLst>
          </p:cNvPr>
          <p:cNvSpPr/>
          <p:nvPr/>
        </p:nvSpPr>
        <p:spPr>
          <a:xfrm>
            <a:off x="1528231" y="4041775"/>
            <a:ext cx="7209367" cy="105833"/>
          </a:xfrm>
          <a:prstGeom prst="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a:extLst>
              <a:ext uri="{FF2B5EF4-FFF2-40B4-BE49-F238E27FC236}">
                <a16:creationId xmlns:a16="http://schemas.microsoft.com/office/drawing/2014/main" id="{F710A0F0-B8EA-8AD8-1DC6-41B31CC0AE3A}"/>
              </a:ext>
            </a:extLst>
          </p:cNvPr>
          <p:cNvSpPr/>
          <p:nvPr/>
        </p:nvSpPr>
        <p:spPr>
          <a:xfrm>
            <a:off x="2108199" y="3928533"/>
            <a:ext cx="498475" cy="48683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a16="http://schemas.microsoft.com/office/drawing/2014/main" id="{6319D2A2-A79C-F58C-AB45-BD31A049D9E3}"/>
              </a:ext>
            </a:extLst>
          </p:cNvPr>
          <p:cNvSpPr/>
          <p:nvPr/>
        </p:nvSpPr>
        <p:spPr>
          <a:xfrm>
            <a:off x="4762499" y="3911601"/>
            <a:ext cx="498475" cy="48683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a16="http://schemas.microsoft.com/office/drawing/2014/main" id="{C7DC4B19-E96B-EF64-14CB-9EEF453BDFEF}"/>
              </a:ext>
            </a:extLst>
          </p:cNvPr>
          <p:cNvSpPr/>
          <p:nvPr/>
        </p:nvSpPr>
        <p:spPr>
          <a:xfrm>
            <a:off x="7820024" y="3896784"/>
            <a:ext cx="498475" cy="486832"/>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a:extLst>
              <a:ext uri="{FF2B5EF4-FFF2-40B4-BE49-F238E27FC236}">
                <a16:creationId xmlns:a16="http://schemas.microsoft.com/office/drawing/2014/main" id="{CD8D261B-B165-F743-73DA-7DDE59B73ADD}"/>
              </a:ext>
            </a:extLst>
          </p:cNvPr>
          <p:cNvSpPr txBox="1"/>
          <p:nvPr/>
        </p:nvSpPr>
        <p:spPr>
          <a:xfrm>
            <a:off x="10276841" y="3741460"/>
            <a:ext cx="1792478" cy="369332"/>
          </a:xfrm>
          <a:prstGeom prst="rect">
            <a:avLst/>
          </a:prstGeom>
          <a:noFill/>
        </p:spPr>
        <p:txBody>
          <a:bodyPr wrap="none" rtlCol="0">
            <a:spAutoFit/>
          </a:bodyPr>
          <a:lstStyle/>
          <a:p>
            <a:r>
              <a:rPr lang="en-US" altLang="zh-CN" dirty="0"/>
              <a:t>Composite layer</a:t>
            </a:r>
            <a:endParaRPr lang="zh-CN" altLang="en-US" dirty="0"/>
          </a:p>
        </p:txBody>
      </p:sp>
      <p:cxnSp>
        <p:nvCxnSpPr>
          <p:cNvPr id="29" name="直接箭头连接符 28">
            <a:extLst>
              <a:ext uri="{FF2B5EF4-FFF2-40B4-BE49-F238E27FC236}">
                <a16:creationId xmlns:a16="http://schemas.microsoft.com/office/drawing/2014/main" id="{AEF9869A-FBC7-5077-D29A-DD4F21313902}"/>
              </a:ext>
            </a:extLst>
          </p:cNvPr>
          <p:cNvCxnSpPr>
            <a:cxnSpLocks/>
          </p:cNvCxnSpPr>
          <p:nvPr/>
        </p:nvCxnSpPr>
        <p:spPr>
          <a:xfrm flipV="1">
            <a:off x="8588584" y="3942822"/>
            <a:ext cx="1706034" cy="2492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4A621A89-167E-2E8B-2DBE-5EA221255C7A}"/>
              </a:ext>
            </a:extLst>
          </p:cNvPr>
          <p:cNvCxnSpPr>
            <a:cxnSpLocks/>
          </p:cNvCxnSpPr>
          <p:nvPr/>
        </p:nvCxnSpPr>
        <p:spPr>
          <a:xfrm flipV="1">
            <a:off x="8472231" y="3428471"/>
            <a:ext cx="1733976" cy="38205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00D36ED8-B47E-5557-1E8E-B798E2CB1EEB}"/>
              </a:ext>
            </a:extLst>
          </p:cNvPr>
          <p:cNvSpPr txBox="1"/>
          <p:nvPr/>
        </p:nvSpPr>
        <p:spPr>
          <a:xfrm>
            <a:off x="10322560" y="3184524"/>
            <a:ext cx="1552028" cy="369332"/>
          </a:xfrm>
          <a:prstGeom prst="rect">
            <a:avLst/>
          </a:prstGeom>
          <a:noFill/>
        </p:spPr>
        <p:txBody>
          <a:bodyPr wrap="none" rtlCol="0">
            <a:spAutoFit/>
          </a:bodyPr>
          <a:lstStyle/>
          <a:p>
            <a:r>
              <a:rPr lang="en-US" altLang="zh-CN" dirty="0"/>
              <a:t>Silicon rubber</a:t>
            </a:r>
          </a:p>
        </p:txBody>
      </p:sp>
      <p:cxnSp>
        <p:nvCxnSpPr>
          <p:cNvPr id="33" name="直接箭头连接符 32">
            <a:extLst>
              <a:ext uri="{FF2B5EF4-FFF2-40B4-BE49-F238E27FC236}">
                <a16:creationId xmlns:a16="http://schemas.microsoft.com/office/drawing/2014/main" id="{BBCA46F2-9DB2-6939-ED7B-4E2954F3E615}"/>
              </a:ext>
            </a:extLst>
          </p:cNvPr>
          <p:cNvCxnSpPr>
            <a:cxnSpLocks/>
          </p:cNvCxnSpPr>
          <p:nvPr/>
        </p:nvCxnSpPr>
        <p:spPr>
          <a:xfrm>
            <a:off x="8069261" y="4237566"/>
            <a:ext cx="2318619" cy="3683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2CBC620F-8D5B-3FB8-F011-C431C2DD6F8D}"/>
              </a:ext>
            </a:extLst>
          </p:cNvPr>
          <p:cNvSpPr txBox="1"/>
          <p:nvPr/>
        </p:nvSpPr>
        <p:spPr>
          <a:xfrm>
            <a:off x="10257622" y="4443334"/>
            <a:ext cx="1584088" cy="369332"/>
          </a:xfrm>
          <a:prstGeom prst="rect">
            <a:avLst/>
          </a:prstGeom>
          <a:noFill/>
        </p:spPr>
        <p:txBody>
          <a:bodyPr wrap="none" rtlCol="0">
            <a:spAutoFit/>
          </a:bodyPr>
          <a:lstStyle/>
          <a:p>
            <a:r>
              <a:rPr lang="en-US" altLang="zh-CN" dirty="0"/>
              <a:t>Micro channel</a:t>
            </a:r>
            <a:endParaRPr lang="zh-CN" altLang="en-US" dirty="0"/>
          </a:p>
        </p:txBody>
      </p:sp>
      <p:sp>
        <p:nvSpPr>
          <p:cNvPr id="38" name="文本框 37">
            <a:extLst>
              <a:ext uri="{FF2B5EF4-FFF2-40B4-BE49-F238E27FC236}">
                <a16:creationId xmlns:a16="http://schemas.microsoft.com/office/drawing/2014/main" id="{1CC8C914-BB79-A76A-F505-748412716A7D}"/>
              </a:ext>
            </a:extLst>
          </p:cNvPr>
          <p:cNvSpPr txBox="1"/>
          <p:nvPr/>
        </p:nvSpPr>
        <p:spPr>
          <a:xfrm>
            <a:off x="10276841" y="4868333"/>
            <a:ext cx="696024" cy="369332"/>
          </a:xfrm>
          <a:prstGeom prst="rect">
            <a:avLst/>
          </a:prstGeom>
          <a:noFill/>
        </p:spPr>
        <p:txBody>
          <a:bodyPr wrap="none" rtlCol="0">
            <a:spAutoFit/>
          </a:bodyPr>
          <a:lstStyle/>
          <a:p>
            <a:r>
              <a:rPr lang="en-US" altLang="zh-CN" dirty="0"/>
              <a:t>mold</a:t>
            </a:r>
            <a:endParaRPr lang="zh-CN" altLang="en-US" dirty="0"/>
          </a:p>
        </p:txBody>
      </p:sp>
      <p:cxnSp>
        <p:nvCxnSpPr>
          <p:cNvPr id="39" name="直接箭头连接符 38">
            <a:extLst>
              <a:ext uri="{FF2B5EF4-FFF2-40B4-BE49-F238E27FC236}">
                <a16:creationId xmlns:a16="http://schemas.microsoft.com/office/drawing/2014/main" id="{969447E5-4B5E-E40D-466F-C0E40EA83680}"/>
              </a:ext>
            </a:extLst>
          </p:cNvPr>
          <p:cNvCxnSpPr>
            <a:cxnSpLocks/>
          </p:cNvCxnSpPr>
          <p:nvPr/>
        </p:nvCxnSpPr>
        <p:spPr>
          <a:xfrm>
            <a:off x="8972159" y="4696882"/>
            <a:ext cx="1310428" cy="3834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761F949D-3E9E-861C-D570-C403D025BF06}"/>
              </a:ext>
            </a:extLst>
          </p:cNvPr>
          <p:cNvSpPr txBox="1"/>
          <p:nvPr/>
        </p:nvSpPr>
        <p:spPr>
          <a:xfrm>
            <a:off x="10382134" y="2437358"/>
            <a:ext cx="696024" cy="369332"/>
          </a:xfrm>
          <a:prstGeom prst="rect">
            <a:avLst/>
          </a:prstGeom>
          <a:noFill/>
        </p:spPr>
        <p:txBody>
          <a:bodyPr wrap="none" rtlCol="0">
            <a:spAutoFit/>
          </a:bodyPr>
          <a:lstStyle/>
          <a:p>
            <a:r>
              <a:rPr lang="en-US" altLang="zh-CN" dirty="0"/>
              <a:t>mold</a:t>
            </a:r>
            <a:endParaRPr lang="zh-CN" altLang="en-US" dirty="0"/>
          </a:p>
        </p:txBody>
      </p:sp>
      <p:cxnSp>
        <p:nvCxnSpPr>
          <p:cNvPr id="42" name="直接箭头连接符 41">
            <a:extLst>
              <a:ext uri="{FF2B5EF4-FFF2-40B4-BE49-F238E27FC236}">
                <a16:creationId xmlns:a16="http://schemas.microsoft.com/office/drawing/2014/main" id="{00269445-8B95-822B-2D46-6457D80E90EE}"/>
              </a:ext>
            </a:extLst>
          </p:cNvPr>
          <p:cNvCxnSpPr>
            <a:cxnSpLocks/>
          </p:cNvCxnSpPr>
          <p:nvPr/>
        </p:nvCxnSpPr>
        <p:spPr>
          <a:xfrm flipV="1">
            <a:off x="9027160" y="2649342"/>
            <a:ext cx="1360720" cy="2675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文本框 43">
            <a:extLst>
              <a:ext uri="{FF2B5EF4-FFF2-40B4-BE49-F238E27FC236}">
                <a16:creationId xmlns:a16="http://schemas.microsoft.com/office/drawing/2014/main" id="{0FE37FA6-54CB-71C1-92E7-7A52DE898071}"/>
              </a:ext>
            </a:extLst>
          </p:cNvPr>
          <p:cNvSpPr txBox="1"/>
          <p:nvPr/>
        </p:nvSpPr>
        <p:spPr>
          <a:xfrm>
            <a:off x="3078480" y="5237665"/>
            <a:ext cx="4704080" cy="369332"/>
          </a:xfrm>
          <a:prstGeom prst="rect">
            <a:avLst/>
          </a:prstGeom>
          <a:noFill/>
        </p:spPr>
        <p:txBody>
          <a:bodyPr wrap="square" rtlCol="0">
            <a:spAutoFit/>
          </a:bodyPr>
          <a:lstStyle/>
          <a:p>
            <a:r>
              <a:rPr lang="en-US" altLang="zh-CN" dirty="0"/>
              <a:t>Mold for composite cold plate sample</a:t>
            </a:r>
            <a:endParaRPr lang="zh-CN" altLang="en-US" dirty="0"/>
          </a:p>
        </p:txBody>
      </p:sp>
    </p:spTree>
    <p:extLst>
      <p:ext uri="{BB962C8B-B14F-4D97-AF65-F5344CB8AC3E}">
        <p14:creationId xmlns:p14="http://schemas.microsoft.com/office/powerpoint/2010/main" val="3489797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CFBD5-6515-9CD0-F949-C7ADD2465CA8}"/>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A138B1C6-726A-72F1-67D1-E0D203C62CB8}"/>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Microchannel cold plate design</a:t>
            </a:r>
          </a:p>
        </p:txBody>
      </p:sp>
      <p:pic>
        <p:nvPicPr>
          <p:cNvPr id="5" name="图片 4">
            <a:extLst>
              <a:ext uri="{FF2B5EF4-FFF2-40B4-BE49-F238E27FC236}">
                <a16:creationId xmlns:a16="http://schemas.microsoft.com/office/drawing/2014/main" id="{6C8474E2-82A3-A431-395C-1FD3A5E2AAD2}"/>
              </a:ext>
            </a:extLst>
          </p:cNvPr>
          <p:cNvPicPr>
            <a:picLocks noChangeAspect="1"/>
          </p:cNvPicPr>
          <p:nvPr/>
        </p:nvPicPr>
        <p:blipFill>
          <a:blip r:embed="rId2"/>
          <a:stretch>
            <a:fillRect/>
          </a:stretch>
        </p:blipFill>
        <p:spPr>
          <a:xfrm>
            <a:off x="4436193" y="816805"/>
            <a:ext cx="7676560" cy="3128807"/>
          </a:xfrm>
          <a:prstGeom prst="rect">
            <a:avLst/>
          </a:prstGeom>
        </p:spPr>
      </p:pic>
      <p:cxnSp>
        <p:nvCxnSpPr>
          <p:cNvPr id="6" name="直接连接符 5">
            <a:extLst>
              <a:ext uri="{FF2B5EF4-FFF2-40B4-BE49-F238E27FC236}">
                <a16:creationId xmlns:a16="http://schemas.microsoft.com/office/drawing/2014/main" id="{26330218-7FF2-D589-BA6F-8B2375303855}"/>
              </a:ext>
            </a:extLst>
          </p:cNvPr>
          <p:cNvCxnSpPr>
            <a:cxnSpLocks/>
          </p:cNvCxnSpPr>
          <p:nvPr/>
        </p:nvCxnSpPr>
        <p:spPr>
          <a:xfrm>
            <a:off x="5164806" y="2421719"/>
            <a:ext cx="3035431"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7EE5485F-491B-D63C-8EB0-B79B4412A681}"/>
              </a:ext>
            </a:extLst>
          </p:cNvPr>
          <p:cNvCxnSpPr>
            <a:cxnSpLocks/>
          </p:cNvCxnSpPr>
          <p:nvPr/>
        </p:nvCxnSpPr>
        <p:spPr>
          <a:xfrm>
            <a:off x="5164806" y="2685670"/>
            <a:ext cx="3365369"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8" name="图片 7">
            <a:extLst>
              <a:ext uri="{FF2B5EF4-FFF2-40B4-BE49-F238E27FC236}">
                <a16:creationId xmlns:a16="http://schemas.microsoft.com/office/drawing/2014/main" id="{565E25E3-633E-4384-D8A1-DB7F839192F9}"/>
              </a:ext>
            </a:extLst>
          </p:cNvPr>
          <p:cNvPicPr>
            <a:picLocks noChangeAspect="1"/>
          </p:cNvPicPr>
          <p:nvPr/>
        </p:nvPicPr>
        <p:blipFill>
          <a:blip r:embed="rId3"/>
          <a:stretch>
            <a:fillRect/>
          </a:stretch>
        </p:blipFill>
        <p:spPr>
          <a:xfrm>
            <a:off x="541867" y="4015449"/>
            <a:ext cx="5579533" cy="2253757"/>
          </a:xfrm>
          <a:prstGeom prst="rect">
            <a:avLst/>
          </a:prstGeom>
        </p:spPr>
      </p:pic>
      <p:sp>
        <p:nvSpPr>
          <p:cNvPr id="9" name="文本框 8">
            <a:extLst>
              <a:ext uri="{FF2B5EF4-FFF2-40B4-BE49-F238E27FC236}">
                <a16:creationId xmlns:a16="http://schemas.microsoft.com/office/drawing/2014/main" id="{462F7FE2-C16E-ACBB-C7C4-A1D1653E5CDA}"/>
              </a:ext>
            </a:extLst>
          </p:cNvPr>
          <p:cNvSpPr txBox="1"/>
          <p:nvPr/>
        </p:nvSpPr>
        <p:spPr>
          <a:xfrm>
            <a:off x="943506" y="6241625"/>
            <a:ext cx="4102627" cy="369332"/>
          </a:xfrm>
          <a:prstGeom prst="rect">
            <a:avLst/>
          </a:prstGeom>
          <a:noFill/>
        </p:spPr>
        <p:txBody>
          <a:bodyPr wrap="square">
            <a:spAutoFit/>
          </a:bodyPr>
          <a:lstStyle/>
          <a:p>
            <a:r>
              <a:rPr lang="en-US" altLang="zh-CN" dirty="0"/>
              <a:t>3D microchannel jet cooling technology</a:t>
            </a:r>
            <a:r>
              <a:rPr lang="zh-CN" altLang="en-US" dirty="0"/>
              <a:t>　　　</a:t>
            </a:r>
          </a:p>
        </p:txBody>
      </p:sp>
      <p:pic>
        <p:nvPicPr>
          <p:cNvPr id="11" name="图片 10">
            <a:extLst>
              <a:ext uri="{FF2B5EF4-FFF2-40B4-BE49-F238E27FC236}">
                <a16:creationId xmlns:a16="http://schemas.microsoft.com/office/drawing/2014/main" id="{A8C772DE-FBCC-3976-BE9B-D214BE3AA968}"/>
              </a:ext>
            </a:extLst>
          </p:cNvPr>
          <p:cNvPicPr>
            <a:picLocks noChangeAspect="1"/>
          </p:cNvPicPr>
          <p:nvPr/>
        </p:nvPicPr>
        <p:blipFill>
          <a:blip r:embed="rId4"/>
          <a:stretch>
            <a:fillRect/>
          </a:stretch>
        </p:blipFill>
        <p:spPr>
          <a:xfrm>
            <a:off x="6314440" y="4619460"/>
            <a:ext cx="5304367" cy="1370020"/>
          </a:xfrm>
          <a:prstGeom prst="rect">
            <a:avLst/>
          </a:prstGeom>
        </p:spPr>
      </p:pic>
      <p:sp>
        <p:nvSpPr>
          <p:cNvPr id="15" name="文本框 14">
            <a:extLst>
              <a:ext uri="{FF2B5EF4-FFF2-40B4-BE49-F238E27FC236}">
                <a16:creationId xmlns:a16="http://schemas.microsoft.com/office/drawing/2014/main" id="{A13AF4D0-EC27-479E-29C5-8DD6024EB448}"/>
              </a:ext>
            </a:extLst>
          </p:cNvPr>
          <p:cNvSpPr txBox="1"/>
          <p:nvPr/>
        </p:nvSpPr>
        <p:spPr>
          <a:xfrm>
            <a:off x="7529406" y="6269206"/>
            <a:ext cx="3043767" cy="369333"/>
          </a:xfrm>
          <a:prstGeom prst="rect">
            <a:avLst/>
          </a:prstGeom>
          <a:noFill/>
        </p:spPr>
        <p:txBody>
          <a:bodyPr wrap="square">
            <a:spAutoFit/>
          </a:bodyPr>
          <a:lstStyle/>
          <a:p>
            <a:r>
              <a:rPr lang="en-US" altLang="zh-CN" dirty="0"/>
              <a:t>Silicon microchannel cooling </a:t>
            </a:r>
            <a:endParaRPr lang="zh-CN" altLang="en-US" dirty="0"/>
          </a:p>
        </p:txBody>
      </p:sp>
      <p:sp>
        <p:nvSpPr>
          <p:cNvPr id="17" name="文本框 16">
            <a:extLst>
              <a:ext uri="{FF2B5EF4-FFF2-40B4-BE49-F238E27FC236}">
                <a16:creationId xmlns:a16="http://schemas.microsoft.com/office/drawing/2014/main" id="{3025328A-6616-34A4-90B2-274CA7370336}"/>
              </a:ext>
            </a:extLst>
          </p:cNvPr>
          <p:cNvSpPr txBox="1"/>
          <p:nvPr/>
        </p:nvSpPr>
        <p:spPr>
          <a:xfrm>
            <a:off x="79247" y="871036"/>
            <a:ext cx="4487333" cy="2031325"/>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a:t>DRD8:</a:t>
            </a:r>
          </a:p>
          <a:p>
            <a:pPr marL="285750" indent="-285750">
              <a:buFont typeface="Wingdings" panose="05000000000000000000" pitchFamily="2" charset="2"/>
              <a:buChar char="Ø"/>
            </a:pPr>
            <a:r>
              <a:rPr lang="en-US" altLang="zh-CN" dirty="0"/>
              <a:t>Challenge:</a:t>
            </a:r>
          </a:p>
          <a:p>
            <a:pPr marL="285750" indent="-285750">
              <a:buFont typeface="Arial" panose="020B0604020202020204" pitchFamily="34" charset="0"/>
              <a:buChar char="•"/>
            </a:pPr>
            <a:r>
              <a:rPr lang="en-US" altLang="zh-CN" dirty="0"/>
              <a:t>Combination of components to prevent leakage</a:t>
            </a:r>
          </a:p>
          <a:p>
            <a:pPr marL="285750" indent="-285750">
              <a:buFont typeface="Arial" panose="020B0604020202020204" pitchFamily="34" charset="0"/>
              <a:buChar char="•"/>
            </a:pPr>
            <a:r>
              <a:rPr lang="en-US" altLang="zh-CN" dirty="0"/>
              <a:t>High pressure</a:t>
            </a:r>
          </a:p>
          <a:p>
            <a:pPr marL="285750" indent="-285750">
              <a:buFont typeface="Wingdings" panose="05000000000000000000" pitchFamily="2" charset="2"/>
              <a:buChar char="p"/>
            </a:pPr>
            <a:r>
              <a:rPr lang="en-US" altLang="zh-CN" dirty="0"/>
              <a:t>Idea about design of cooling device</a:t>
            </a:r>
          </a:p>
          <a:p>
            <a:pPr marL="285750" indent="-285750">
              <a:buFont typeface="Wingdings" panose="05000000000000000000" pitchFamily="2" charset="2"/>
              <a:buChar char="p"/>
            </a:pPr>
            <a:r>
              <a:rPr lang="en-US" altLang="zh-CN" dirty="0"/>
              <a:t>No fund</a:t>
            </a:r>
            <a:endParaRPr lang="zh-CN" altLang="en-US" dirty="0"/>
          </a:p>
        </p:txBody>
      </p:sp>
    </p:spTree>
    <p:extLst>
      <p:ext uri="{BB962C8B-B14F-4D97-AF65-F5344CB8AC3E}">
        <p14:creationId xmlns:p14="http://schemas.microsoft.com/office/powerpoint/2010/main" val="2372936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684DD24-7144-4E4C-B2BF-91CE4DCE3CD3}"/>
              </a:ext>
            </a:extLst>
          </p:cNvPr>
          <p:cNvPicPr/>
          <p:nvPr/>
        </p:nvPicPr>
        <p:blipFill rotWithShape="1">
          <a:blip r:embed="rId2"/>
          <a:srcRect l="48286" r="10756"/>
          <a:stretch/>
        </p:blipFill>
        <p:spPr>
          <a:xfrm>
            <a:off x="1131140" y="971901"/>
            <a:ext cx="1980521" cy="1913506"/>
          </a:xfrm>
          <a:prstGeom prst="rect">
            <a:avLst/>
          </a:prstGeom>
        </p:spPr>
      </p:pic>
      <p:sp>
        <p:nvSpPr>
          <p:cNvPr id="5" name="Content Placeholder 1">
            <a:extLst>
              <a:ext uri="{FF2B5EF4-FFF2-40B4-BE49-F238E27FC236}">
                <a16:creationId xmlns:a16="http://schemas.microsoft.com/office/drawing/2014/main" id="{85D8C896-A335-4998-A36B-8AFC954AF030}"/>
              </a:ext>
            </a:extLst>
          </p:cNvPr>
          <p:cNvSpPr txBox="1">
            <a:spLocks/>
          </p:cNvSpPr>
          <p:nvPr/>
        </p:nvSpPr>
        <p:spPr>
          <a:xfrm>
            <a:off x="0" y="535335"/>
            <a:ext cx="8227119" cy="2828216"/>
          </a:xfrm>
          <a:prstGeom prst="rect">
            <a:avLst/>
          </a:prstGeom>
        </p:spPr>
        <p:txBody>
          <a:bodyPr vert="horz" lIns="90000" tIns="45720" rIns="91440" bIns="45720" rtlCol="0">
            <a:normAutofit/>
          </a:bodyPr>
          <a:lstStyle>
            <a:lvl1pPr marL="342900" indent="-342900" algn="l" defTabSz="914400" rtl="0" eaLnBrk="1" fontAlgn="auto" latinLnBrk="0" hangingPunct="1">
              <a:lnSpc>
                <a:spcPct val="110000"/>
              </a:lnSpc>
              <a:spcBef>
                <a:spcPts val="300"/>
              </a:spcBef>
              <a:spcAft>
                <a:spcPts val="300"/>
              </a:spcAft>
              <a:buClr>
                <a:srgbClr val="FFC000"/>
              </a:buClr>
              <a:buSzPct val="80000"/>
              <a:buFont typeface="Wingdings" panose="05000000000000000000" pitchFamily="2" charset="2"/>
              <a:buChar char="n"/>
              <a:defRPr sz="2800" b="0" kern="1200" baseline="0">
                <a:solidFill>
                  <a:srgbClr val="0000FF"/>
                </a:solidFill>
                <a:latin typeface="+mn-lt"/>
                <a:ea typeface="微软雅黑" pitchFamily="34" charset="-122"/>
                <a:cs typeface="+mn-cs"/>
              </a:defRPr>
            </a:lvl1pPr>
            <a:lvl2pPr marL="742950" indent="-285750" algn="l" defTabSz="914400" rtl="0" eaLnBrk="1" fontAlgn="auto" latinLnBrk="0" hangingPunct="1">
              <a:spcBef>
                <a:spcPts val="300"/>
              </a:spcBef>
              <a:spcAft>
                <a:spcPts val="300"/>
              </a:spcAft>
              <a:buFont typeface="Arial" panose="020B0604020202090204" pitchFamily="34" charset="0"/>
              <a:buChar char="–"/>
              <a:defRPr sz="2400" kern="1200" baseline="0">
                <a:solidFill>
                  <a:schemeClr val="tx1"/>
                </a:solidFill>
                <a:latin typeface="+mj-lt"/>
                <a:ea typeface="微软雅黑" pitchFamily="34" charset="-122"/>
                <a:cs typeface="+mn-cs"/>
              </a:defRPr>
            </a:lvl2pPr>
            <a:lvl3pPr marL="1143000" indent="-228600" algn="l" defTabSz="914400" rtl="0" eaLnBrk="1" fontAlgn="auto" latinLnBrk="0" hangingPunct="1">
              <a:spcBef>
                <a:spcPts val="300"/>
              </a:spcBef>
              <a:spcAft>
                <a:spcPts val="300"/>
              </a:spcAft>
              <a:buFont typeface="Arial" panose="020B0604020202090204" pitchFamily="34" charset="0"/>
              <a:buChar char="•"/>
              <a:defRPr sz="2400" kern="1200" baseline="0">
                <a:solidFill>
                  <a:schemeClr val="tx1"/>
                </a:solidFill>
                <a:latin typeface="+mj-lt"/>
                <a:ea typeface="+mn-ea"/>
                <a:cs typeface="+mn-cs"/>
              </a:defRPr>
            </a:lvl3pPr>
            <a:lvl4pPr marL="1600200" indent="-228600" algn="l" defTabSz="914400" rtl="0" eaLnBrk="1" fontAlgn="auto" latinLnBrk="0" hangingPunct="1">
              <a:spcBef>
                <a:spcPts val="300"/>
              </a:spcBef>
              <a:spcAft>
                <a:spcPts val="300"/>
              </a:spcAft>
              <a:buFont typeface="Arial" panose="020B0604020202090204" pitchFamily="34" charset="0"/>
              <a:buChar char="–"/>
              <a:defRPr sz="2000" kern="1200" baseline="0">
                <a:solidFill>
                  <a:schemeClr val="tx1"/>
                </a:solidFill>
                <a:latin typeface="+mj-lt"/>
                <a:ea typeface="+mn-ea"/>
                <a:cs typeface="+mn-cs"/>
              </a:defRPr>
            </a:lvl4pPr>
            <a:lvl5pPr marL="2057400" indent="-228600" algn="l" defTabSz="914400" rtl="0" eaLnBrk="1" fontAlgn="auto" latinLnBrk="0" hangingPunct="1">
              <a:spcBef>
                <a:spcPts val="300"/>
              </a:spcBef>
              <a:spcAft>
                <a:spcPts val="300"/>
              </a:spcAft>
              <a:buFont typeface="Arial" panose="020B0604020202090204" pitchFamily="34" charset="0"/>
              <a:buChar char="»"/>
              <a:defRPr sz="2000" kern="1200" baseline="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r>
              <a:rPr kumimoji="1" lang="en-US" altLang="zh-CN" sz="2400" dirty="0"/>
              <a:t>Cooling structure in TDR – water cooling</a:t>
            </a:r>
          </a:p>
        </p:txBody>
      </p:sp>
      <p:sp>
        <p:nvSpPr>
          <p:cNvPr id="6" name="文本框 5">
            <a:extLst>
              <a:ext uri="{FF2B5EF4-FFF2-40B4-BE49-F238E27FC236}">
                <a16:creationId xmlns:a16="http://schemas.microsoft.com/office/drawing/2014/main" id="{B549AD9B-971D-43EB-8433-3F0FBA991EA3}"/>
              </a:ext>
            </a:extLst>
          </p:cNvPr>
          <p:cNvSpPr txBox="1"/>
          <p:nvPr/>
        </p:nvSpPr>
        <p:spPr>
          <a:xfrm>
            <a:off x="406176" y="2866053"/>
            <a:ext cx="3390008" cy="1477328"/>
          </a:xfrm>
          <a:prstGeom prst="rect">
            <a:avLst/>
          </a:prstGeom>
          <a:noFill/>
        </p:spPr>
        <p:txBody>
          <a:bodyPr wrap="square" rtlCol="0">
            <a:spAutoFit/>
          </a:bodyPr>
          <a:lstStyle/>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4 pipes in each layer in parallel </a:t>
            </a:r>
          </a:p>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8 layers gather in one pipe in parallel</a:t>
            </a:r>
          </a:p>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One end is inlet and another end is outlet</a:t>
            </a:r>
            <a:endParaRPr lang="zh-CN" altLang="en-US" dirty="0">
              <a:latin typeface="Times" panose="02020603050405020304" pitchFamily="18" charset="0"/>
              <a:ea typeface="宋体" panose="02010600030101010101" pitchFamily="2" charset="-122"/>
            </a:endParaRPr>
          </a:p>
        </p:txBody>
      </p:sp>
      <p:pic>
        <p:nvPicPr>
          <p:cNvPr id="7" name="图片 6">
            <a:extLst>
              <a:ext uri="{FF2B5EF4-FFF2-40B4-BE49-F238E27FC236}">
                <a16:creationId xmlns:a16="http://schemas.microsoft.com/office/drawing/2014/main" id="{ADE2E243-97AA-45D7-8985-F0808FDF82BA}"/>
              </a:ext>
            </a:extLst>
          </p:cNvPr>
          <p:cNvPicPr/>
          <p:nvPr/>
        </p:nvPicPr>
        <p:blipFill>
          <a:blip r:embed="rId3"/>
          <a:stretch>
            <a:fillRect/>
          </a:stretch>
        </p:blipFill>
        <p:spPr>
          <a:xfrm>
            <a:off x="3195662" y="976825"/>
            <a:ext cx="4218940" cy="1958975"/>
          </a:xfrm>
          <a:prstGeom prst="rect">
            <a:avLst/>
          </a:prstGeom>
          <a:noFill/>
          <a:ln>
            <a:noFill/>
          </a:ln>
        </p:spPr>
      </p:pic>
      <p:sp>
        <p:nvSpPr>
          <p:cNvPr id="8" name="文本框 7">
            <a:extLst>
              <a:ext uri="{FF2B5EF4-FFF2-40B4-BE49-F238E27FC236}">
                <a16:creationId xmlns:a16="http://schemas.microsoft.com/office/drawing/2014/main" id="{368FF35C-3563-44B7-A2A6-F95F0656014E}"/>
              </a:ext>
            </a:extLst>
          </p:cNvPr>
          <p:cNvSpPr txBox="1"/>
          <p:nvPr/>
        </p:nvSpPr>
        <p:spPr>
          <a:xfrm>
            <a:off x="3672830" y="2907967"/>
            <a:ext cx="4035841" cy="1477328"/>
          </a:xfrm>
          <a:prstGeom prst="rect">
            <a:avLst/>
          </a:prstGeom>
          <a:noFill/>
        </p:spPr>
        <p:txBody>
          <a:bodyPr wrap="square">
            <a:spAutoFit/>
          </a:bodyPr>
          <a:lstStyle/>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1 pipe in each layer for one wedge</a:t>
            </a:r>
          </a:p>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5 layers gather in one pipe in parallel for one wedge</a:t>
            </a:r>
          </a:p>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There is one inlet and outlet for each region.</a:t>
            </a:r>
            <a:endParaRPr lang="zh-CN" altLang="en-US" dirty="0">
              <a:latin typeface="Times" panose="02020603050405020304" pitchFamily="18" charset="0"/>
              <a:ea typeface="宋体" panose="02010600030101010101" pitchFamily="2" charset="-122"/>
            </a:endParaRPr>
          </a:p>
        </p:txBody>
      </p:sp>
      <p:pic>
        <p:nvPicPr>
          <p:cNvPr id="9" name="图片 8">
            <a:extLst>
              <a:ext uri="{FF2B5EF4-FFF2-40B4-BE49-F238E27FC236}">
                <a16:creationId xmlns:a16="http://schemas.microsoft.com/office/drawing/2014/main" id="{47513164-2B34-438E-9CA8-FF3702181D13}"/>
              </a:ext>
            </a:extLst>
          </p:cNvPr>
          <p:cNvPicPr/>
          <p:nvPr/>
        </p:nvPicPr>
        <p:blipFill>
          <a:blip r:embed="rId4"/>
          <a:stretch>
            <a:fillRect/>
          </a:stretch>
        </p:blipFill>
        <p:spPr>
          <a:xfrm>
            <a:off x="940640" y="4385295"/>
            <a:ext cx="5253685" cy="2372632"/>
          </a:xfrm>
          <a:prstGeom prst="rect">
            <a:avLst/>
          </a:prstGeom>
        </p:spPr>
      </p:pic>
      <p:sp>
        <p:nvSpPr>
          <p:cNvPr id="11" name="文本框 10">
            <a:extLst>
              <a:ext uri="{FF2B5EF4-FFF2-40B4-BE49-F238E27FC236}">
                <a16:creationId xmlns:a16="http://schemas.microsoft.com/office/drawing/2014/main" id="{87741165-59C7-4DC6-B63C-CF2EE29C6299}"/>
              </a:ext>
            </a:extLst>
          </p:cNvPr>
          <p:cNvSpPr txBox="1"/>
          <p:nvPr/>
        </p:nvSpPr>
        <p:spPr>
          <a:xfrm>
            <a:off x="3566160" y="52713"/>
            <a:ext cx="5942157" cy="461665"/>
          </a:xfrm>
          <a:prstGeom prst="rect">
            <a:avLst/>
          </a:prstGeom>
          <a:noFill/>
        </p:spPr>
        <p:txBody>
          <a:bodyPr wrap="square" rtlCol="0">
            <a:spAutoFit/>
          </a:bodyPr>
          <a:lstStyle/>
          <a:p>
            <a:r>
              <a:rPr lang="en-US" altLang="zh-CN" sz="2400" b="1" dirty="0"/>
              <a:t>Preliminary design of HCAL cooling</a:t>
            </a:r>
            <a:endParaRPr lang="zh-CN" altLang="en-US" sz="2400" b="1" dirty="0"/>
          </a:p>
        </p:txBody>
      </p:sp>
      <p:sp>
        <p:nvSpPr>
          <p:cNvPr id="12" name="Content Placeholder 1">
            <a:extLst>
              <a:ext uri="{FF2B5EF4-FFF2-40B4-BE49-F238E27FC236}">
                <a16:creationId xmlns:a16="http://schemas.microsoft.com/office/drawing/2014/main" id="{A5FB8CA8-03CC-4B7A-A021-8F0FB2CB685F}"/>
              </a:ext>
            </a:extLst>
          </p:cNvPr>
          <p:cNvSpPr txBox="1">
            <a:spLocks/>
          </p:cNvSpPr>
          <p:nvPr/>
        </p:nvSpPr>
        <p:spPr>
          <a:xfrm>
            <a:off x="7131049" y="641945"/>
            <a:ext cx="5060951" cy="2828216"/>
          </a:xfrm>
          <a:prstGeom prst="rect">
            <a:avLst/>
          </a:prstGeom>
        </p:spPr>
        <p:txBody>
          <a:bodyPr vert="horz" lIns="90000" tIns="45720" rIns="91440" bIns="45720" rtlCol="0">
            <a:normAutofit/>
          </a:bodyPr>
          <a:lstStyle>
            <a:lvl1pPr marL="342900" indent="-342900" algn="l" defTabSz="914400" rtl="0" eaLnBrk="1" fontAlgn="auto" latinLnBrk="0" hangingPunct="1">
              <a:lnSpc>
                <a:spcPct val="110000"/>
              </a:lnSpc>
              <a:spcBef>
                <a:spcPts val="300"/>
              </a:spcBef>
              <a:spcAft>
                <a:spcPts val="300"/>
              </a:spcAft>
              <a:buClr>
                <a:srgbClr val="FFC000"/>
              </a:buClr>
              <a:buSzPct val="80000"/>
              <a:buFont typeface="Wingdings" panose="05000000000000000000" pitchFamily="2" charset="2"/>
              <a:buChar char="n"/>
              <a:defRPr sz="2800" b="0" kern="1200" baseline="0">
                <a:solidFill>
                  <a:srgbClr val="0000FF"/>
                </a:solidFill>
                <a:latin typeface="+mn-lt"/>
                <a:ea typeface="微软雅黑" pitchFamily="34" charset="-122"/>
                <a:cs typeface="+mn-cs"/>
              </a:defRPr>
            </a:lvl1pPr>
            <a:lvl2pPr marL="742950" indent="-285750" algn="l" defTabSz="914400" rtl="0" eaLnBrk="1" fontAlgn="auto" latinLnBrk="0" hangingPunct="1">
              <a:spcBef>
                <a:spcPts val="300"/>
              </a:spcBef>
              <a:spcAft>
                <a:spcPts val="300"/>
              </a:spcAft>
              <a:buFont typeface="Arial" panose="020B0604020202090204" pitchFamily="34" charset="0"/>
              <a:buChar char="–"/>
              <a:defRPr sz="2400" kern="1200" baseline="0">
                <a:solidFill>
                  <a:schemeClr val="tx1"/>
                </a:solidFill>
                <a:latin typeface="+mj-lt"/>
                <a:ea typeface="微软雅黑" pitchFamily="34" charset="-122"/>
                <a:cs typeface="+mn-cs"/>
              </a:defRPr>
            </a:lvl2pPr>
            <a:lvl3pPr marL="1143000" indent="-228600" algn="l" defTabSz="914400" rtl="0" eaLnBrk="1" fontAlgn="auto" latinLnBrk="0" hangingPunct="1">
              <a:spcBef>
                <a:spcPts val="300"/>
              </a:spcBef>
              <a:spcAft>
                <a:spcPts val="300"/>
              </a:spcAft>
              <a:buFont typeface="Arial" panose="020B0604020202090204" pitchFamily="34" charset="0"/>
              <a:buChar char="•"/>
              <a:defRPr sz="2400" kern="1200" baseline="0">
                <a:solidFill>
                  <a:schemeClr val="tx1"/>
                </a:solidFill>
                <a:latin typeface="+mj-lt"/>
                <a:ea typeface="+mn-ea"/>
                <a:cs typeface="+mn-cs"/>
              </a:defRPr>
            </a:lvl3pPr>
            <a:lvl4pPr marL="1600200" indent="-228600" algn="l" defTabSz="914400" rtl="0" eaLnBrk="1" fontAlgn="auto" latinLnBrk="0" hangingPunct="1">
              <a:spcBef>
                <a:spcPts val="300"/>
              </a:spcBef>
              <a:spcAft>
                <a:spcPts val="300"/>
              </a:spcAft>
              <a:buFont typeface="Arial" panose="020B0604020202090204" pitchFamily="34" charset="0"/>
              <a:buChar char="–"/>
              <a:defRPr sz="2000" kern="1200" baseline="0">
                <a:solidFill>
                  <a:schemeClr val="tx1"/>
                </a:solidFill>
                <a:latin typeface="+mj-lt"/>
                <a:ea typeface="+mn-ea"/>
                <a:cs typeface="+mn-cs"/>
              </a:defRPr>
            </a:lvl4pPr>
            <a:lvl5pPr marL="2057400" indent="-228600" algn="l" defTabSz="914400" rtl="0" eaLnBrk="1" fontAlgn="auto" latinLnBrk="0" hangingPunct="1">
              <a:spcBef>
                <a:spcPts val="300"/>
              </a:spcBef>
              <a:spcAft>
                <a:spcPts val="300"/>
              </a:spcAft>
              <a:buFont typeface="Arial" panose="020B0604020202090204" pitchFamily="34" charset="0"/>
              <a:buChar char="»"/>
              <a:defRPr sz="2000" kern="1200" baseline="0">
                <a:solidFill>
                  <a:schemeClr val="tx1"/>
                </a:solidFill>
                <a:latin typeface="+mj-lt"/>
                <a:ea typeface="+mn-ea"/>
                <a:cs typeface="+mn-cs"/>
              </a:defRPr>
            </a:lvl5pPr>
            <a:lvl6pPr marL="25146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90204" pitchFamily="34" charset="0"/>
              <a:buChar char="•"/>
              <a:defRPr sz="2000" kern="1200">
                <a:solidFill>
                  <a:schemeClr val="tx1"/>
                </a:solidFill>
                <a:latin typeface="+mn-lt"/>
                <a:ea typeface="+mn-ea"/>
                <a:cs typeface="+mn-cs"/>
              </a:defRPr>
            </a:lvl9pPr>
          </a:lstStyle>
          <a:p>
            <a:r>
              <a:rPr kumimoji="1" lang="en-US" altLang="zh-CN" sz="2400" dirty="0"/>
              <a:t>Cooling structure under design</a:t>
            </a:r>
          </a:p>
        </p:txBody>
      </p:sp>
      <p:pic>
        <p:nvPicPr>
          <p:cNvPr id="14" name="图片 13">
            <a:extLst>
              <a:ext uri="{FF2B5EF4-FFF2-40B4-BE49-F238E27FC236}">
                <a16:creationId xmlns:a16="http://schemas.microsoft.com/office/drawing/2014/main" id="{86BFE09C-5D54-433D-A74D-C19707B895AE}"/>
              </a:ext>
            </a:extLst>
          </p:cNvPr>
          <p:cNvPicPr>
            <a:picLocks noChangeAspect="1"/>
          </p:cNvPicPr>
          <p:nvPr/>
        </p:nvPicPr>
        <p:blipFill>
          <a:blip r:embed="rId5"/>
          <a:stretch>
            <a:fillRect/>
          </a:stretch>
        </p:blipFill>
        <p:spPr>
          <a:xfrm>
            <a:off x="8115158" y="1045447"/>
            <a:ext cx="3589088" cy="3725039"/>
          </a:xfrm>
          <a:prstGeom prst="rect">
            <a:avLst/>
          </a:prstGeom>
        </p:spPr>
      </p:pic>
      <p:cxnSp>
        <p:nvCxnSpPr>
          <p:cNvPr id="16" name="直接箭头连接符 15">
            <a:extLst>
              <a:ext uri="{FF2B5EF4-FFF2-40B4-BE49-F238E27FC236}">
                <a16:creationId xmlns:a16="http://schemas.microsoft.com/office/drawing/2014/main" id="{FE427DA2-706A-4BCF-8586-7714C319523F}"/>
              </a:ext>
            </a:extLst>
          </p:cNvPr>
          <p:cNvCxnSpPr/>
          <p:nvPr/>
        </p:nvCxnSpPr>
        <p:spPr>
          <a:xfrm flipH="1">
            <a:off x="10347767" y="2453833"/>
            <a:ext cx="706056"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AE71657E-136A-4157-86DE-1B06E666452F}"/>
              </a:ext>
            </a:extLst>
          </p:cNvPr>
          <p:cNvSpPr txBox="1"/>
          <p:nvPr/>
        </p:nvSpPr>
        <p:spPr>
          <a:xfrm>
            <a:off x="11034658" y="1589821"/>
            <a:ext cx="1191543" cy="954107"/>
          </a:xfrm>
          <a:prstGeom prst="rect">
            <a:avLst/>
          </a:prstGeom>
          <a:noFill/>
        </p:spPr>
        <p:txBody>
          <a:bodyPr wrap="square">
            <a:spAutoFit/>
          </a:bodyPr>
          <a:lstStyle/>
          <a:p>
            <a:r>
              <a:rPr lang="en-US" altLang="zh-CN" sz="1400" dirty="0">
                <a:latin typeface="Times" panose="02020603050405020304" pitchFamily="18" charset="0"/>
                <a:ea typeface="宋体" panose="02010600030101010101" pitchFamily="2" charset="-122"/>
              </a:rPr>
              <a:t>Graphene thermally conductive plastic</a:t>
            </a:r>
            <a:endParaRPr lang="zh-CN" altLang="en-US" sz="1400" dirty="0">
              <a:latin typeface="Times" panose="02020603050405020304" pitchFamily="18" charset="0"/>
              <a:ea typeface="宋体" panose="02010600030101010101" pitchFamily="2" charset="-122"/>
            </a:endParaRPr>
          </a:p>
        </p:txBody>
      </p:sp>
      <p:cxnSp>
        <p:nvCxnSpPr>
          <p:cNvPr id="19" name="直接箭头连接符 18">
            <a:extLst>
              <a:ext uri="{FF2B5EF4-FFF2-40B4-BE49-F238E27FC236}">
                <a16:creationId xmlns:a16="http://schemas.microsoft.com/office/drawing/2014/main" id="{374B4E4A-0767-4F0F-8A9F-392D6F9BBB24}"/>
              </a:ext>
            </a:extLst>
          </p:cNvPr>
          <p:cNvCxnSpPr>
            <a:cxnSpLocks/>
            <a:stCxn id="22" idx="1"/>
          </p:cNvCxnSpPr>
          <p:nvPr/>
        </p:nvCxnSpPr>
        <p:spPr>
          <a:xfrm flipH="1">
            <a:off x="9372408" y="2871570"/>
            <a:ext cx="1676104" cy="14614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id="{0115625B-FC14-4FE4-A30D-D41F60F102AE}"/>
              </a:ext>
            </a:extLst>
          </p:cNvPr>
          <p:cNvSpPr txBox="1"/>
          <p:nvPr/>
        </p:nvSpPr>
        <p:spPr>
          <a:xfrm>
            <a:off x="11048512" y="2717681"/>
            <a:ext cx="1191543" cy="307777"/>
          </a:xfrm>
          <a:prstGeom prst="rect">
            <a:avLst/>
          </a:prstGeom>
          <a:noFill/>
        </p:spPr>
        <p:txBody>
          <a:bodyPr wrap="square">
            <a:spAutoFit/>
          </a:bodyPr>
          <a:lstStyle/>
          <a:p>
            <a:r>
              <a:rPr lang="en-US" altLang="zh-CN" sz="1400" dirty="0">
                <a:latin typeface="Times" panose="02020603050405020304" pitchFamily="18" charset="0"/>
                <a:ea typeface="宋体" panose="02010600030101010101" pitchFamily="2" charset="-122"/>
              </a:rPr>
              <a:t>ASIC chips</a:t>
            </a:r>
            <a:endParaRPr lang="zh-CN" altLang="en-US" sz="1400" dirty="0">
              <a:latin typeface="Times" panose="02020603050405020304" pitchFamily="18" charset="0"/>
              <a:ea typeface="宋体" panose="02010600030101010101" pitchFamily="2" charset="-122"/>
            </a:endParaRPr>
          </a:p>
        </p:txBody>
      </p:sp>
      <p:sp>
        <p:nvSpPr>
          <p:cNvPr id="24" name="文本框 23">
            <a:extLst>
              <a:ext uri="{FF2B5EF4-FFF2-40B4-BE49-F238E27FC236}">
                <a16:creationId xmlns:a16="http://schemas.microsoft.com/office/drawing/2014/main" id="{6E9D19C6-3E2A-4F30-BFB0-5E3721B00396}"/>
              </a:ext>
            </a:extLst>
          </p:cNvPr>
          <p:cNvSpPr txBox="1"/>
          <p:nvPr/>
        </p:nvSpPr>
        <p:spPr>
          <a:xfrm>
            <a:off x="6916994" y="4770486"/>
            <a:ext cx="5127522" cy="1754326"/>
          </a:xfrm>
          <a:prstGeom prst="rect">
            <a:avLst/>
          </a:prstGeom>
          <a:noFill/>
        </p:spPr>
        <p:txBody>
          <a:bodyPr wrap="square">
            <a:spAutoFit/>
          </a:bodyPr>
          <a:lstStyle/>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Graphene thermally conductive plastic</a:t>
            </a:r>
            <a:r>
              <a:rPr lang="zh-CN" altLang="en-US" dirty="0">
                <a:latin typeface="Times" panose="02020603050405020304" pitchFamily="18" charset="0"/>
                <a:ea typeface="宋体" panose="02010600030101010101" pitchFamily="2" charset="-122"/>
              </a:rPr>
              <a:t> </a:t>
            </a:r>
            <a:r>
              <a:rPr lang="en-US" altLang="zh-CN" dirty="0">
                <a:latin typeface="Times" panose="02020603050405020304" pitchFamily="18" charset="0"/>
                <a:ea typeface="宋体" panose="02010600030101010101" pitchFamily="2" charset="-122"/>
              </a:rPr>
              <a:t>connects with the upper surface of ASIC chips</a:t>
            </a:r>
          </a:p>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Graphene thermally conductive plastic brings out heat</a:t>
            </a:r>
          </a:p>
          <a:p>
            <a:pPr marL="285750" indent="-285750">
              <a:buFont typeface="Wingdings" panose="05000000000000000000" pitchFamily="2" charset="2"/>
              <a:buChar char="l"/>
            </a:pPr>
            <a:r>
              <a:rPr lang="en-US" altLang="zh-CN" dirty="0">
                <a:latin typeface="Times" panose="02020603050405020304" pitchFamily="18" charset="0"/>
                <a:ea typeface="宋体" panose="02010600030101010101" pitchFamily="2" charset="-122"/>
              </a:rPr>
              <a:t> Graphene thermally conductive plastic connects with the cooling tube at both ends of barrel HCAL </a:t>
            </a:r>
            <a:endParaRPr lang="zh-CN" altLang="en-US" dirty="0">
              <a:latin typeface="Times" panose="02020603050405020304" pitchFamily="18" charset="0"/>
              <a:ea typeface="宋体" panose="02010600030101010101" pitchFamily="2" charset="-122"/>
            </a:endParaRPr>
          </a:p>
        </p:txBody>
      </p:sp>
      <p:cxnSp>
        <p:nvCxnSpPr>
          <p:cNvPr id="27" name="直接连接符 26">
            <a:extLst>
              <a:ext uri="{FF2B5EF4-FFF2-40B4-BE49-F238E27FC236}">
                <a16:creationId xmlns:a16="http://schemas.microsoft.com/office/drawing/2014/main" id="{72474A41-D490-479A-A88C-FF9E14142C31}"/>
              </a:ext>
            </a:extLst>
          </p:cNvPr>
          <p:cNvCxnSpPr/>
          <p:nvPr/>
        </p:nvCxnSpPr>
        <p:spPr>
          <a:xfrm flipH="1">
            <a:off x="7940636" y="3288784"/>
            <a:ext cx="983226" cy="600141"/>
          </a:xfrm>
          <a:prstGeom prst="line">
            <a:avLst/>
          </a:prstGeom>
          <a:ln w="57150">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 name="圆柱体 27">
            <a:extLst>
              <a:ext uri="{FF2B5EF4-FFF2-40B4-BE49-F238E27FC236}">
                <a16:creationId xmlns:a16="http://schemas.microsoft.com/office/drawing/2014/main" id="{F92E3531-B241-4D2E-9143-B1A48F115F9D}"/>
              </a:ext>
            </a:extLst>
          </p:cNvPr>
          <p:cNvSpPr/>
          <p:nvPr/>
        </p:nvSpPr>
        <p:spPr>
          <a:xfrm rot="7899573">
            <a:off x="8063199" y="3355849"/>
            <a:ext cx="117760" cy="1216630"/>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a:extLst>
              <a:ext uri="{FF2B5EF4-FFF2-40B4-BE49-F238E27FC236}">
                <a16:creationId xmlns:a16="http://schemas.microsoft.com/office/drawing/2014/main" id="{E5E6ACCF-1330-490D-9FF8-714E0CACE737}"/>
              </a:ext>
            </a:extLst>
          </p:cNvPr>
          <p:cNvCxnSpPr>
            <a:cxnSpLocks/>
            <a:stCxn id="28" idx="4"/>
          </p:cNvCxnSpPr>
          <p:nvPr/>
        </p:nvCxnSpPr>
        <p:spPr>
          <a:xfrm flipH="1">
            <a:off x="7920465" y="4008154"/>
            <a:ext cx="162476" cy="2659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CD353CA5-DCE6-444F-AB0E-93D0D4DEBF3F}"/>
              </a:ext>
            </a:extLst>
          </p:cNvPr>
          <p:cNvSpPr txBox="1"/>
          <p:nvPr/>
        </p:nvSpPr>
        <p:spPr>
          <a:xfrm>
            <a:off x="7530871" y="4280396"/>
            <a:ext cx="1649587" cy="307777"/>
          </a:xfrm>
          <a:prstGeom prst="rect">
            <a:avLst/>
          </a:prstGeom>
          <a:noFill/>
        </p:spPr>
        <p:txBody>
          <a:bodyPr wrap="square">
            <a:spAutoFit/>
          </a:bodyPr>
          <a:lstStyle/>
          <a:p>
            <a:r>
              <a:rPr lang="en-US" altLang="zh-CN" sz="1400" dirty="0">
                <a:latin typeface="Times" panose="02020603050405020304" pitchFamily="18" charset="0"/>
                <a:ea typeface="宋体" panose="02010600030101010101" pitchFamily="2" charset="-122"/>
              </a:rPr>
              <a:t>Cooling tube</a:t>
            </a:r>
            <a:endParaRPr lang="zh-CN" altLang="en-US" sz="1400" dirty="0">
              <a:latin typeface="Times" panose="02020603050405020304" pitchFamily="18" charset="0"/>
              <a:ea typeface="宋体" panose="02010600030101010101" pitchFamily="2" charset="-122"/>
            </a:endParaRPr>
          </a:p>
        </p:txBody>
      </p:sp>
      <p:sp>
        <p:nvSpPr>
          <p:cNvPr id="15" name="文本框 14">
            <a:extLst>
              <a:ext uri="{FF2B5EF4-FFF2-40B4-BE49-F238E27FC236}">
                <a16:creationId xmlns:a16="http://schemas.microsoft.com/office/drawing/2014/main" id="{97362313-178B-3CA4-0A35-96D847EF8367}"/>
              </a:ext>
            </a:extLst>
          </p:cNvPr>
          <p:cNvSpPr txBox="1"/>
          <p:nvPr/>
        </p:nvSpPr>
        <p:spPr>
          <a:xfrm>
            <a:off x="350733" y="51292"/>
            <a:ext cx="1152880" cy="369332"/>
          </a:xfrm>
          <a:prstGeom prst="rect">
            <a:avLst/>
          </a:prstGeom>
          <a:solidFill>
            <a:srgbClr val="FFFF00"/>
          </a:solidFill>
        </p:spPr>
        <p:txBody>
          <a:bodyPr wrap="none" rtlCol="0">
            <a:spAutoFit/>
          </a:bodyPr>
          <a:lstStyle/>
          <a:p>
            <a:r>
              <a:rPr lang="en-US" altLang="zh-CN" dirty="0" err="1"/>
              <a:t>Yatian</a:t>
            </a:r>
            <a:r>
              <a:rPr lang="en-US" altLang="zh-CN" dirty="0"/>
              <a:t> Pei</a:t>
            </a:r>
            <a:endParaRPr lang="zh-CN" altLang="en-US" dirty="0"/>
          </a:p>
        </p:txBody>
      </p:sp>
    </p:spTree>
    <p:extLst>
      <p:ext uri="{BB962C8B-B14F-4D97-AF65-F5344CB8AC3E}">
        <p14:creationId xmlns:p14="http://schemas.microsoft.com/office/powerpoint/2010/main" val="17028203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组合 32">
            <a:extLst>
              <a:ext uri="{FF2B5EF4-FFF2-40B4-BE49-F238E27FC236}">
                <a16:creationId xmlns:a16="http://schemas.microsoft.com/office/drawing/2014/main" id="{86AA1926-851F-41F5-B15B-622CBF3380A2}"/>
              </a:ext>
            </a:extLst>
          </p:cNvPr>
          <p:cNvGrpSpPr/>
          <p:nvPr/>
        </p:nvGrpSpPr>
        <p:grpSpPr>
          <a:xfrm>
            <a:off x="44223" y="3899579"/>
            <a:ext cx="4175143" cy="1960368"/>
            <a:chOff x="-920739" y="328528"/>
            <a:chExt cx="5373497" cy="3011034"/>
          </a:xfrm>
        </p:grpSpPr>
        <p:pic>
          <p:nvPicPr>
            <p:cNvPr id="6" name="图片 5">
              <a:extLst>
                <a:ext uri="{FF2B5EF4-FFF2-40B4-BE49-F238E27FC236}">
                  <a16:creationId xmlns:a16="http://schemas.microsoft.com/office/drawing/2014/main" id="{794CAA9E-68BA-4CA4-8D19-4E5EB1A1F0F9}"/>
                </a:ext>
              </a:extLst>
            </p:cNvPr>
            <p:cNvPicPr>
              <a:picLocks noChangeAspect="1"/>
            </p:cNvPicPr>
            <p:nvPr/>
          </p:nvPicPr>
          <p:blipFill rotWithShape="1">
            <a:blip r:embed="rId2"/>
            <a:srcRect l="11973" t="16259" r="20358" b="14034"/>
            <a:stretch/>
          </p:blipFill>
          <p:spPr>
            <a:xfrm>
              <a:off x="0" y="328528"/>
              <a:ext cx="4452758" cy="3011034"/>
            </a:xfrm>
            <a:prstGeom prst="rect">
              <a:avLst/>
            </a:prstGeom>
          </p:spPr>
        </p:pic>
        <p:cxnSp>
          <p:nvCxnSpPr>
            <p:cNvPr id="8" name="直接箭头连接符 7">
              <a:extLst>
                <a:ext uri="{FF2B5EF4-FFF2-40B4-BE49-F238E27FC236}">
                  <a16:creationId xmlns:a16="http://schemas.microsoft.com/office/drawing/2014/main" id="{5FF09DCB-5FCE-4E8D-955F-3DDF1F46F3A1}"/>
                </a:ext>
              </a:extLst>
            </p:cNvPr>
            <p:cNvCxnSpPr>
              <a:cxnSpLocks/>
            </p:cNvCxnSpPr>
            <p:nvPr/>
          </p:nvCxnSpPr>
          <p:spPr>
            <a:xfrm flipH="1" flipV="1">
              <a:off x="755711" y="905347"/>
              <a:ext cx="407406" cy="235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222D6791-8E38-465E-A6AB-D2655B99B8BA}"/>
                </a:ext>
              </a:extLst>
            </p:cNvPr>
            <p:cNvCxnSpPr>
              <a:cxnSpLocks/>
            </p:cNvCxnSpPr>
            <p:nvPr/>
          </p:nvCxnSpPr>
          <p:spPr>
            <a:xfrm flipH="1">
              <a:off x="592748" y="1720533"/>
              <a:ext cx="27603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D8843C7-B321-4C54-84AE-AC548347E925}"/>
                </a:ext>
              </a:extLst>
            </p:cNvPr>
            <p:cNvCxnSpPr>
              <a:cxnSpLocks/>
            </p:cNvCxnSpPr>
            <p:nvPr/>
          </p:nvCxnSpPr>
          <p:spPr>
            <a:xfrm flipH="1">
              <a:off x="617692" y="2213502"/>
              <a:ext cx="276038"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6073E84F-B4D6-4AE7-8DBA-EFB8B9397413}"/>
                </a:ext>
              </a:extLst>
            </p:cNvPr>
            <p:cNvCxnSpPr>
              <a:cxnSpLocks/>
            </p:cNvCxnSpPr>
            <p:nvPr/>
          </p:nvCxnSpPr>
          <p:spPr>
            <a:xfrm flipH="1" flipV="1">
              <a:off x="617692" y="2837147"/>
              <a:ext cx="432510" cy="5714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文本框 11">
              <a:extLst>
                <a:ext uri="{FF2B5EF4-FFF2-40B4-BE49-F238E27FC236}">
                  <a16:creationId xmlns:a16="http://schemas.microsoft.com/office/drawing/2014/main" id="{602204F1-6BD2-4E9C-B98F-CA468D3DA077}"/>
                </a:ext>
              </a:extLst>
            </p:cNvPr>
            <p:cNvSpPr txBox="1"/>
            <p:nvPr/>
          </p:nvSpPr>
          <p:spPr>
            <a:xfrm>
              <a:off x="-216574" y="780869"/>
              <a:ext cx="1433494" cy="276999"/>
            </a:xfrm>
            <a:prstGeom prst="rect">
              <a:avLst/>
            </a:prstGeom>
            <a:noFill/>
          </p:spPr>
          <p:txBody>
            <a:bodyPr wrap="square" rtlCol="0">
              <a:spAutoFit/>
            </a:bodyPr>
            <a:lstStyle/>
            <a:p>
              <a:r>
                <a:rPr lang="en-US" altLang="zh-CN" sz="1200" dirty="0" err="1"/>
                <a:t>SiPM</a:t>
              </a:r>
              <a:r>
                <a:rPr lang="en-US" altLang="zh-CN" sz="1200" dirty="0"/>
                <a:t> board</a:t>
              </a:r>
            </a:p>
          </p:txBody>
        </p:sp>
        <p:sp>
          <p:nvSpPr>
            <p:cNvPr id="13" name="文本框 12">
              <a:extLst>
                <a:ext uri="{FF2B5EF4-FFF2-40B4-BE49-F238E27FC236}">
                  <a16:creationId xmlns:a16="http://schemas.microsoft.com/office/drawing/2014/main" id="{3F44EC60-8746-4812-8C2F-5B4DF344AE90}"/>
                </a:ext>
              </a:extLst>
            </p:cNvPr>
            <p:cNvSpPr txBox="1"/>
            <p:nvPr/>
          </p:nvSpPr>
          <p:spPr>
            <a:xfrm>
              <a:off x="-607983" y="1357176"/>
              <a:ext cx="1469510" cy="709096"/>
            </a:xfrm>
            <a:prstGeom prst="rect">
              <a:avLst/>
            </a:prstGeom>
            <a:noFill/>
          </p:spPr>
          <p:txBody>
            <a:bodyPr wrap="square" rtlCol="0">
              <a:spAutoFit/>
            </a:bodyPr>
            <a:lstStyle/>
            <a:p>
              <a:r>
                <a:rPr lang="en-US" altLang="zh-CN" sz="1200" dirty="0"/>
                <a:t>Carbon fiber cover plate </a:t>
              </a:r>
            </a:p>
          </p:txBody>
        </p:sp>
        <p:sp>
          <p:nvSpPr>
            <p:cNvPr id="14" name="文本框 13">
              <a:extLst>
                <a:ext uri="{FF2B5EF4-FFF2-40B4-BE49-F238E27FC236}">
                  <a16:creationId xmlns:a16="http://schemas.microsoft.com/office/drawing/2014/main" id="{92F10DF3-1341-467E-AFBE-211A7DB81584}"/>
                </a:ext>
              </a:extLst>
            </p:cNvPr>
            <p:cNvSpPr txBox="1"/>
            <p:nvPr/>
          </p:nvSpPr>
          <p:spPr>
            <a:xfrm>
              <a:off x="-886522" y="2048728"/>
              <a:ext cx="1936723" cy="368024"/>
            </a:xfrm>
            <a:prstGeom prst="rect">
              <a:avLst/>
            </a:prstGeom>
            <a:noFill/>
          </p:spPr>
          <p:txBody>
            <a:bodyPr wrap="square" rtlCol="0">
              <a:spAutoFit/>
            </a:bodyPr>
            <a:lstStyle/>
            <a:p>
              <a:r>
                <a:rPr lang="en-US" altLang="zh-CN" sz="1200" dirty="0"/>
                <a:t>Glass scintillator</a:t>
              </a:r>
              <a:endParaRPr lang="zh-CN" altLang="en-US" sz="1200" dirty="0"/>
            </a:p>
          </p:txBody>
        </p:sp>
        <p:sp>
          <p:nvSpPr>
            <p:cNvPr id="16" name="文本框 15">
              <a:extLst>
                <a:ext uri="{FF2B5EF4-FFF2-40B4-BE49-F238E27FC236}">
                  <a16:creationId xmlns:a16="http://schemas.microsoft.com/office/drawing/2014/main" id="{BCC41FFD-D64F-4A5F-83C2-303CE244BEA3}"/>
                </a:ext>
              </a:extLst>
            </p:cNvPr>
            <p:cNvSpPr txBox="1"/>
            <p:nvPr/>
          </p:nvSpPr>
          <p:spPr>
            <a:xfrm>
              <a:off x="-920739" y="2592445"/>
              <a:ext cx="1740266" cy="368024"/>
            </a:xfrm>
            <a:prstGeom prst="rect">
              <a:avLst/>
            </a:prstGeom>
            <a:noFill/>
          </p:spPr>
          <p:txBody>
            <a:bodyPr wrap="square" rtlCol="0">
              <a:spAutoFit/>
            </a:bodyPr>
            <a:lstStyle/>
            <a:p>
              <a:r>
                <a:rPr lang="en-US" altLang="zh-CN" sz="1200" dirty="0"/>
                <a:t>Carbon fiber box</a:t>
              </a:r>
              <a:endParaRPr lang="zh-CN" altLang="en-US" sz="1200" dirty="0"/>
            </a:p>
          </p:txBody>
        </p:sp>
      </p:grpSp>
      <p:grpSp>
        <p:nvGrpSpPr>
          <p:cNvPr id="38" name="组合 37">
            <a:extLst>
              <a:ext uri="{FF2B5EF4-FFF2-40B4-BE49-F238E27FC236}">
                <a16:creationId xmlns:a16="http://schemas.microsoft.com/office/drawing/2014/main" id="{3615B958-C04E-4C66-B385-C2FA165E18EA}"/>
              </a:ext>
            </a:extLst>
          </p:cNvPr>
          <p:cNvGrpSpPr/>
          <p:nvPr/>
        </p:nvGrpSpPr>
        <p:grpSpPr>
          <a:xfrm>
            <a:off x="8014864" y="3467157"/>
            <a:ext cx="4158918" cy="2927626"/>
            <a:chOff x="5391638" y="1269029"/>
            <a:chExt cx="6574307" cy="4418091"/>
          </a:xfrm>
        </p:grpSpPr>
        <p:pic>
          <p:nvPicPr>
            <p:cNvPr id="22" name="图片 21">
              <a:extLst>
                <a:ext uri="{FF2B5EF4-FFF2-40B4-BE49-F238E27FC236}">
                  <a16:creationId xmlns:a16="http://schemas.microsoft.com/office/drawing/2014/main" id="{67C83407-3D7A-4DC9-89F7-5543A885E980}"/>
                </a:ext>
              </a:extLst>
            </p:cNvPr>
            <p:cNvPicPr>
              <a:picLocks noChangeAspect="1"/>
            </p:cNvPicPr>
            <p:nvPr/>
          </p:nvPicPr>
          <p:blipFill rotWithShape="1">
            <a:blip r:embed="rId3"/>
            <a:srcRect l="23439" t="20726" r="26716" b="14852"/>
            <a:stretch/>
          </p:blipFill>
          <p:spPr>
            <a:xfrm>
              <a:off x="6778308" y="1269029"/>
              <a:ext cx="5187637" cy="4418091"/>
            </a:xfrm>
            <a:prstGeom prst="rect">
              <a:avLst/>
            </a:prstGeom>
          </p:spPr>
        </p:pic>
        <p:cxnSp>
          <p:nvCxnSpPr>
            <p:cNvPr id="23" name="直接箭头连接符 22">
              <a:extLst>
                <a:ext uri="{FF2B5EF4-FFF2-40B4-BE49-F238E27FC236}">
                  <a16:creationId xmlns:a16="http://schemas.microsoft.com/office/drawing/2014/main" id="{E34F3247-1F74-4C7D-A790-6CDAC6BE34CF}"/>
                </a:ext>
              </a:extLst>
            </p:cNvPr>
            <p:cNvCxnSpPr>
              <a:cxnSpLocks/>
            </p:cNvCxnSpPr>
            <p:nvPr/>
          </p:nvCxnSpPr>
          <p:spPr>
            <a:xfrm flipH="1" flipV="1">
              <a:off x="7874922" y="1495366"/>
              <a:ext cx="407406" cy="235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00C23872-D72E-4CC2-B1BD-A42E9E92C478}"/>
                </a:ext>
              </a:extLst>
            </p:cNvPr>
            <p:cNvSpPr txBox="1"/>
            <p:nvPr/>
          </p:nvSpPr>
          <p:spPr>
            <a:xfrm>
              <a:off x="6653994" y="1296362"/>
              <a:ext cx="1529624" cy="418020"/>
            </a:xfrm>
            <a:prstGeom prst="rect">
              <a:avLst/>
            </a:prstGeom>
            <a:noFill/>
          </p:spPr>
          <p:txBody>
            <a:bodyPr wrap="square" rtlCol="0">
              <a:spAutoFit/>
            </a:bodyPr>
            <a:lstStyle/>
            <a:p>
              <a:r>
                <a:rPr lang="en-US" altLang="zh-CN" sz="1200" dirty="0"/>
                <a:t>Graphene</a:t>
              </a:r>
              <a:endParaRPr lang="zh-CN" altLang="en-US" sz="1200" dirty="0"/>
            </a:p>
          </p:txBody>
        </p:sp>
        <p:sp>
          <p:nvSpPr>
            <p:cNvPr id="25" name="文本框 24">
              <a:extLst>
                <a:ext uri="{FF2B5EF4-FFF2-40B4-BE49-F238E27FC236}">
                  <a16:creationId xmlns:a16="http://schemas.microsoft.com/office/drawing/2014/main" id="{0FA7F260-B8E9-4E08-8343-A44C16DED529}"/>
                </a:ext>
              </a:extLst>
            </p:cNvPr>
            <p:cNvSpPr txBox="1"/>
            <p:nvPr/>
          </p:nvSpPr>
          <p:spPr>
            <a:xfrm>
              <a:off x="6153842" y="2273378"/>
              <a:ext cx="1857437" cy="418020"/>
            </a:xfrm>
            <a:prstGeom prst="rect">
              <a:avLst/>
            </a:prstGeom>
            <a:noFill/>
          </p:spPr>
          <p:txBody>
            <a:bodyPr wrap="square" rtlCol="0">
              <a:spAutoFit/>
            </a:bodyPr>
            <a:lstStyle/>
            <a:p>
              <a:r>
                <a:rPr lang="en-US" altLang="zh-CN" sz="1200" dirty="0" err="1"/>
                <a:t>SiPM+ASIC</a:t>
              </a:r>
              <a:r>
                <a:rPr lang="en-US" altLang="zh-CN" sz="1200" dirty="0"/>
                <a:t> </a:t>
              </a:r>
            </a:p>
          </p:txBody>
        </p:sp>
        <p:cxnSp>
          <p:nvCxnSpPr>
            <p:cNvPr id="26" name="直接箭头连接符 25">
              <a:extLst>
                <a:ext uri="{FF2B5EF4-FFF2-40B4-BE49-F238E27FC236}">
                  <a16:creationId xmlns:a16="http://schemas.microsoft.com/office/drawing/2014/main" id="{A6DCADB2-332C-4633-B271-8209C7AD6BFC}"/>
                </a:ext>
              </a:extLst>
            </p:cNvPr>
            <p:cNvCxnSpPr>
              <a:cxnSpLocks/>
            </p:cNvCxnSpPr>
            <p:nvPr/>
          </p:nvCxnSpPr>
          <p:spPr>
            <a:xfrm flipH="1" flipV="1">
              <a:off x="7517057" y="2523254"/>
              <a:ext cx="407406" cy="235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文本框 26">
              <a:extLst>
                <a:ext uri="{FF2B5EF4-FFF2-40B4-BE49-F238E27FC236}">
                  <a16:creationId xmlns:a16="http://schemas.microsoft.com/office/drawing/2014/main" id="{7A3909AA-48E7-45AF-86F3-32C02A0050C9}"/>
                </a:ext>
              </a:extLst>
            </p:cNvPr>
            <p:cNvSpPr txBox="1"/>
            <p:nvPr/>
          </p:nvSpPr>
          <p:spPr>
            <a:xfrm>
              <a:off x="5842827" y="2885670"/>
              <a:ext cx="1857437" cy="696700"/>
            </a:xfrm>
            <a:prstGeom prst="rect">
              <a:avLst/>
            </a:prstGeom>
            <a:noFill/>
          </p:spPr>
          <p:txBody>
            <a:bodyPr wrap="square" rtlCol="0">
              <a:spAutoFit/>
            </a:bodyPr>
            <a:lstStyle/>
            <a:p>
              <a:r>
                <a:rPr lang="en-US" altLang="zh-CN" sz="1200" dirty="0"/>
                <a:t>Carbon fiber cover plate </a:t>
              </a:r>
            </a:p>
          </p:txBody>
        </p:sp>
        <p:cxnSp>
          <p:nvCxnSpPr>
            <p:cNvPr id="28" name="直接箭头连接符 27">
              <a:extLst>
                <a:ext uri="{FF2B5EF4-FFF2-40B4-BE49-F238E27FC236}">
                  <a16:creationId xmlns:a16="http://schemas.microsoft.com/office/drawing/2014/main" id="{2B3DDBE5-614E-4286-B430-5D77088C2FD6}"/>
                </a:ext>
              </a:extLst>
            </p:cNvPr>
            <p:cNvCxnSpPr>
              <a:cxnSpLocks/>
            </p:cNvCxnSpPr>
            <p:nvPr/>
          </p:nvCxnSpPr>
          <p:spPr>
            <a:xfrm flipH="1" flipV="1">
              <a:off x="7292857" y="3138135"/>
              <a:ext cx="407406" cy="2353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701408D1-6AC0-4621-B684-F12F8AFE4B07}"/>
                </a:ext>
              </a:extLst>
            </p:cNvPr>
            <p:cNvSpPr txBox="1"/>
            <p:nvPr/>
          </p:nvSpPr>
          <p:spPr>
            <a:xfrm>
              <a:off x="5457955" y="3703858"/>
              <a:ext cx="2062522" cy="418020"/>
            </a:xfrm>
            <a:prstGeom prst="rect">
              <a:avLst/>
            </a:prstGeom>
            <a:noFill/>
          </p:spPr>
          <p:txBody>
            <a:bodyPr wrap="square" rtlCol="0">
              <a:spAutoFit/>
            </a:bodyPr>
            <a:lstStyle/>
            <a:p>
              <a:r>
                <a:rPr lang="en-US" altLang="zh-CN" sz="1200" dirty="0"/>
                <a:t>Glass scintillator</a:t>
              </a:r>
              <a:endParaRPr lang="zh-CN" altLang="en-US" sz="1200" dirty="0"/>
            </a:p>
          </p:txBody>
        </p:sp>
        <p:cxnSp>
          <p:nvCxnSpPr>
            <p:cNvPr id="30" name="直接箭头连接符 29">
              <a:extLst>
                <a:ext uri="{FF2B5EF4-FFF2-40B4-BE49-F238E27FC236}">
                  <a16:creationId xmlns:a16="http://schemas.microsoft.com/office/drawing/2014/main" id="{461685C9-AC64-4584-924E-E991CD64D68A}"/>
                </a:ext>
              </a:extLst>
            </p:cNvPr>
            <p:cNvCxnSpPr>
              <a:cxnSpLocks/>
            </p:cNvCxnSpPr>
            <p:nvPr/>
          </p:nvCxnSpPr>
          <p:spPr>
            <a:xfrm flipH="1">
              <a:off x="7292857" y="3824120"/>
              <a:ext cx="445251" cy="44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1" name="文本框 30">
              <a:extLst>
                <a:ext uri="{FF2B5EF4-FFF2-40B4-BE49-F238E27FC236}">
                  <a16:creationId xmlns:a16="http://schemas.microsoft.com/office/drawing/2014/main" id="{1D1D49C3-D3FE-4EF9-BE90-A3D97243EA2B}"/>
                </a:ext>
              </a:extLst>
            </p:cNvPr>
            <p:cNvSpPr txBox="1"/>
            <p:nvPr/>
          </p:nvSpPr>
          <p:spPr>
            <a:xfrm>
              <a:off x="5391638" y="4561158"/>
              <a:ext cx="2062520" cy="418020"/>
            </a:xfrm>
            <a:prstGeom prst="rect">
              <a:avLst/>
            </a:prstGeom>
            <a:noFill/>
          </p:spPr>
          <p:txBody>
            <a:bodyPr wrap="square" rtlCol="0">
              <a:spAutoFit/>
            </a:bodyPr>
            <a:lstStyle/>
            <a:p>
              <a:r>
                <a:rPr lang="en-US" altLang="zh-CN" sz="1200" dirty="0"/>
                <a:t>Carbon fiber box</a:t>
              </a:r>
              <a:endParaRPr lang="zh-CN" altLang="en-US" sz="1200" dirty="0"/>
            </a:p>
          </p:txBody>
        </p:sp>
        <p:cxnSp>
          <p:nvCxnSpPr>
            <p:cNvPr id="32" name="直接箭头连接符 31">
              <a:extLst>
                <a:ext uri="{FF2B5EF4-FFF2-40B4-BE49-F238E27FC236}">
                  <a16:creationId xmlns:a16="http://schemas.microsoft.com/office/drawing/2014/main" id="{EA35F87A-CC3A-4D56-9567-9163402CEF05}"/>
                </a:ext>
              </a:extLst>
            </p:cNvPr>
            <p:cNvCxnSpPr>
              <a:cxnSpLocks/>
            </p:cNvCxnSpPr>
            <p:nvPr/>
          </p:nvCxnSpPr>
          <p:spPr>
            <a:xfrm flipH="1">
              <a:off x="7389494" y="4748120"/>
              <a:ext cx="445251" cy="441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3" name="文本框 42">
            <a:extLst>
              <a:ext uri="{FF2B5EF4-FFF2-40B4-BE49-F238E27FC236}">
                <a16:creationId xmlns:a16="http://schemas.microsoft.com/office/drawing/2014/main" id="{EF65D67C-8BED-4482-A9A9-0EEE26B13DF4}"/>
              </a:ext>
            </a:extLst>
          </p:cNvPr>
          <p:cNvSpPr txBox="1"/>
          <p:nvPr/>
        </p:nvSpPr>
        <p:spPr>
          <a:xfrm>
            <a:off x="7777844" y="628359"/>
            <a:ext cx="4219203" cy="2816156"/>
          </a:xfrm>
          <a:prstGeom prst="rect">
            <a:avLst/>
          </a:prstGeom>
          <a:noFill/>
        </p:spPr>
        <p:txBody>
          <a:bodyPr wrap="square">
            <a:spAutoFit/>
          </a:bodyPr>
          <a:lstStyle>
            <a:defPPr>
              <a:defRPr lang="zh-CN"/>
            </a:defPPr>
          </a:lstStyle>
          <a:p>
            <a:pPr marL="285750" indent="-285750">
              <a:spcBef>
                <a:spcPts val="600"/>
              </a:spcBef>
              <a:buFont typeface="Wingdings" panose="05000000000000000000" pitchFamily="2" charset="2"/>
              <a:buChar char="p"/>
            </a:pPr>
            <a:r>
              <a:rPr lang="en-US" altLang="zh-CN" b="1" dirty="0"/>
              <a:t>Option2</a:t>
            </a:r>
            <a:r>
              <a:rPr lang="en-US" altLang="zh-CN" dirty="0"/>
              <a:t>: </a:t>
            </a:r>
            <a:r>
              <a:rPr lang="en-US" altLang="zh-CN" dirty="0">
                <a:solidFill>
                  <a:srgbClr val="0033CC"/>
                </a:solidFill>
              </a:rPr>
              <a:t>ASIC chips in each layer</a:t>
            </a:r>
            <a:endParaRPr lang="zh-CN" altLang="en-US" dirty="0">
              <a:solidFill>
                <a:srgbClr val="0033CC"/>
              </a:solidFill>
            </a:endParaRPr>
          </a:p>
          <a:p>
            <a:pPr marL="285750" indent="-285750">
              <a:spcBef>
                <a:spcPts val="600"/>
              </a:spcBef>
              <a:buFont typeface="Wingdings" panose="05000000000000000000" pitchFamily="2" charset="2"/>
              <a:buChar char="Ø"/>
            </a:pPr>
            <a:r>
              <a:rPr lang="en-US" altLang="zh-CN" dirty="0" err="1"/>
              <a:t>SiPMs</a:t>
            </a:r>
            <a:r>
              <a:rPr lang="en-US" altLang="zh-CN" dirty="0"/>
              <a:t> and ASICs are distributed between each layer of scintillating glass.</a:t>
            </a:r>
          </a:p>
          <a:p>
            <a:pPr marL="285750" indent="-285750">
              <a:spcBef>
                <a:spcPts val="600"/>
              </a:spcBef>
              <a:buFont typeface="Wingdings" panose="05000000000000000000" pitchFamily="2" charset="2"/>
              <a:buChar char="Ø"/>
            </a:pPr>
            <a:r>
              <a:rPr lang="en-US" altLang="zh-CN" dirty="0"/>
              <a:t>Heat is conducted through graphene sheets to both end faces of the ECAL barrel</a:t>
            </a:r>
          </a:p>
          <a:p>
            <a:pPr marL="285750" indent="-285750">
              <a:spcBef>
                <a:spcPts val="600"/>
              </a:spcBef>
              <a:buFont typeface="Wingdings" panose="05000000000000000000" pitchFamily="2" charset="2"/>
              <a:buChar char="Ø"/>
            </a:pPr>
            <a:r>
              <a:rPr lang="en-US" altLang="zh-CN" dirty="0"/>
              <a:t>Removed via water/CO2 cooling pipes.</a:t>
            </a:r>
            <a:endParaRPr lang="zh-CN" altLang="en-US" dirty="0"/>
          </a:p>
        </p:txBody>
      </p:sp>
      <p:sp>
        <p:nvSpPr>
          <p:cNvPr id="45" name="文本框 44">
            <a:extLst>
              <a:ext uri="{FF2B5EF4-FFF2-40B4-BE49-F238E27FC236}">
                <a16:creationId xmlns:a16="http://schemas.microsoft.com/office/drawing/2014/main" id="{1D12B97F-DF18-4D5E-8531-44B537C5091B}"/>
              </a:ext>
            </a:extLst>
          </p:cNvPr>
          <p:cNvSpPr txBox="1"/>
          <p:nvPr/>
        </p:nvSpPr>
        <p:spPr>
          <a:xfrm>
            <a:off x="70809" y="1142932"/>
            <a:ext cx="7418181" cy="1708160"/>
          </a:xfrm>
          <a:prstGeom prst="rect">
            <a:avLst/>
          </a:prstGeom>
          <a:noFill/>
        </p:spPr>
        <p:txBody>
          <a:bodyPr wrap="square">
            <a:spAutoFit/>
          </a:bodyPr>
          <a:lstStyle/>
          <a:p>
            <a:pPr marL="285750" indent="-285750">
              <a:spcBef>
                <a:spcPts val="600"/>
              </a:spcBef>
              <a:buFont typeface="Wingdings" panose="05000000000000000000" pitchFamily="2" charset="2"/>
              <a:buChar char="p"/>
            </a:pPr>
            <a:r>
              <a:rPr lang="en-US" altLang="zh-CN" b="1" dirty="0"/>
              <a:t>Option1</a:t>
            </a:r>
            <a:r>
              <a:rPr lang="en-US" altLang="zh-CN" dirty="0"/>
              <a:t>: </a:t>
            </a:r>
            <a:r>
              <a:rPr lang="en-US" altLang="zh-CN" dirty="0">
                <a:solidFill>
                  <a:srgbClr val="0033CC"/>
                </a:solidFill>
              </a:rPr>
              <a:t>ASIC chips on the surface of module </a:t>
            </a:r>
            <a:endParaRPr lang="zh-CN" altLang="en-US" dirty="0">
              <a:solidFill>
                <a:srgbClr val="0033CC"/>
              </a:solidFill>
            </a:endParaRPr>
          </a:p>
          <a:p>
            <a:pPr marL="285750" indent="-285750">
              <a:spcBef>
                <a:spcPts val="600"/>
              </a:spcBef>
              <a:buFont typeface="Wingdings" panose="05000000000000000000" pitchFamily="2" charset="2"/>
              <a:buChar char="Ø"/>
            </a:pPr>
            <a:r>
              <a:rPr lang="en-US" altLang="zh-CN" sz="1800" dirty="0"/>
              <a:t>18-layer glass scintillator for each module with </a:t>
            </a:r>
            <a:r>
              <a:rPr lang="en-US" altLang="zh-CN" sz="1800" dirty="0" err="1"/>
              <a:t>SiPMs</a:t>
            </a:r>
            <a:r>
              <a:rPr lang="en-US" altLang="zh-CN" sz="1800" dirty="0"/>
              <a:t>; </a:t>
            </a:r>
          </a:p>
          <a:p>
            <a:pPr marL="285750" indent="-285750">
              <a:spcBef>
                <a:spcPts val="600"/>
              </a:spcBef>
              <a:buFont typeface="Wingdings" panose="05000000000000000000" pitchFamily="2" charset="2"/>
              <a:buChar char="Ø"/>
            </a:pPr>
            <a:r>
              <a:rPr lang="en-US" altLang="zh-CN" sz="1800" dirty="0"/>
              <a:t>ASIC chips are placed on the both side of module (Z-direction) </a:t>
            </a:r>
          </a:p>
          <a:p>
            <a:pPr marL="285750" indent="-285750">
              <a:spcBef>
                <a:spcPts val="600"/>
              </a:spcBef>
              <a:buFont typeface="Wingdings" panose="05000000000000000000" pitchFamily="2" charset="2"/>
              <a:buChar char="Ø"/>
            </a:pPr>
            <a:r>
              <a:rPr lang="en-US" altLang="zh-CN" sz="1800" dirty="0"/>
              <a:t>Conduct heat to the top of the module </a:t>
            </a:r>
            <a:r>
              <a:rPr lang="en-US" altLang="zh-CN" dirty="0"/>
              <a:t>by copper sheets or graphene </a:t>
            </a:r>
            <a:r>
              <a:rPr lang="en-US" altLang="zh-CN" sz="1800" dirty="0"/>
              <a:t>where arrange water/CO2 cooling pipes.</a:t>
            </a:r>
            <a:endParaRPr lang="zh-CN" altLang="en-US" sz="1800" dirty="0"/>
          </a:p>
        </p:txBody>
      </p:sp>
      <p:grpSp>
        <p:nvGrpSpPr>
          <p:cNvPr id="46" name="组合 45">
            <a:extLst>
              <a:ext uri="{FF2B5EF4-FFF2-40B4-BE49-F238E27FC236}">
                <a16:creationId xmlns:a16="http://schemas.microsoft.com/office/drawing/2014/main" id="{560DE3F5-A22B-4881-935D-57EC4A30122B}"/>
              </a:ext>
            </a:extLst>
          </p:cNvPr>
          <p:cNvGrpSpPr/>
          <p:nvPr/>
        </p:nvGrpSpPr>
        <p:grpSpPr>
          <a:xfrm>
            <a:off x="4249831" y="3406911"/>
            <a:ext cx="3603287" cy="2740412"/>
            <a:chOff x="1372585" y="3638035"/>
            <a:chExt cx="4200308" cy="2807986"/>
          </a:xfrm>
        </p:grpSpPr>
        <p:pic>
          <p:nvPicPr>
            <p:cNvPr id="47" name="图片 46">
              <a:extLst>
                <a:ext uri="{FF2B5EF4-FFF2-40B4-BE49-F238E27FC236}">
                  <a16:creationId xmlns:a16="http://schemas.microsoft.com/office/drawing/2014/main" id="{18B9189C-FD01-470A-ADB5-EF8A6095F7B3}"/>
                </a:ext>
              </a:extLst>
            </p:cNvPr>
            <p:cNvPicPr>
              <a:picLocks noChangeAspect="1"/>
            </p:cNvPicPr>
            <p:nvPr/>
          </p:nvPicPr>
          <p:blipFill rotWithShape="1">
            <a:blip r:embed="rId4"/>
            <a:srcRect l="8445" t="24422" r="20524" b="18416"/>
            <a:stretch/>
          </p:blipFill>
          <p:spPr>
            <a:xfrm>
              <a:off x="1372585" y="4027524"/>
              <a:ext cx="4127642" cy="2418497"/>
            </a:xfrm>
            <a:prstGeom prst="rect">
              <a:avLst/>
            </a:prstGeom>
          </p:spPr>
        </p:pic>
        <p:cxnSp>
          <p:nvCxnSpPr>
            <p:cNvPr id="48" name="直接箭头连接符 47">
              <a:extLst>
                <a:ext uri="{FF2B5EF4-FFF2-40B4-BE49-F238E27FC236}">
                  <a16:creationId xmlns:a16="http://schemas.microsoft.com/office/drawing/2014/main" id="{51B9DD02-FADA-4E6E-9FB6-277DE88BA8FA}"/>
                </a:ext>
              </a:extLst>
            </p:cNvPr>
            <p:cNvCxnSpPr>
              <a:cxnSpLocks/>
            </p:cNvCxnSpPr>
            <p:nvPr/>
          </p:nvCxnSpPr>
          <p:spPr>
            <a:xfrm flipV="1">
              <a:off x="3786551" y="4238200"/>
              <a:ext cx="385169" cy="3876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ECB3FD45-D4B4-480E-BBAA-FD4A661060BD}"/>
                </a:ext>
              </a:extLst>
            </p:cNvPr>
            <p:cNvCxnSpPr>
              <a:cxnSpLocks/>
            </p:cNvCxnSpPr>
            <p:nvPr/>
          </p:nvCxnSpPr>
          <p:spPr>
            <a:xfrm flipH="1" flipV="1">
              <a:off x="2153070" y="3931458"/>
              <a:ext cx="157652" cy="3885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文本框 49">
              <a:extLst>
                <a:ext uri="{FF2B5EF4-FFF2-40B4-BE49-F238E27FC236}">
                  <a16:creationId xmlns:a16="http://schemas.microsoft.com/office/drawing/2014/main" id="{E8569689-90EB-4EF4-9B88-44F0036F06A9}"/>
                </a:ext>
              </a:extLst>
            </p:cNvPr>
            <p:cNvSpPr txBox="1"/>
            <p:nvPr/>
          </p:nvSpPr>
          <p:spPr>
            <a:xfrm>
              <a:off x="3712268" y="3776535"/>
              <a:ext cx="1860625" cy="461665"/>
            </a:xfrm>
            <a:prstGeom prst="rect">
              <a:avLst/>
            </a:prstGeom>
            <a:noFill/>
          </p:spPr>
          <p:txBody>
            <a:bodyPr wrap="square" rtlCol="0">
              <a:spAutoFit/>
            </a:bodyPr>
            <a:lstStyle/>
            <a:p>
              <a:r>
                <a:rPr lang="en-US" altLang="zh-CN" sz="1200" dirty="0"/>
                <a:t>Copper plate</a:t>
              </a:r>
            </a:p>
            <a:p>
              <a:r>
                <a:rPr lang="en-US" altLang="zh-CN" sz="1200" dirty="0"/>
                <a:t>or Graphene</a:t>
              </a:r>
              <a:endParaRPr lang="zh-CN" altLang="en-US" sz="1200" dirty="0"/>
            </a:p>
          </p:txBody>
        </p:sp>
        <p:sp>
          <p:nvSpPr>
            <p:cNvPr id="51" name="文本框 50">
              <a:extLst>
                <a:ext uri="{FF2B5EF4-FFF2-40B4-BE49-F238E27FC236}">
                  <a16:creationId xmlns:a16="http://schemas.microsoft.com/office/drawing/2014/main" id="{9EE29D64-1940-4C33-B4CE-8617A8E5524B}"/>
                </a:ext>
              </a:extLst>
            </p:cNvPr>
            <p:cNvSpPr txBox="1"/>
            <p:nvPr/>
          </p:nvSpPr>
          <p:spPr>
            <a:xfrm>
              <a:off x="1554315" y="3638035"/>
              <a:ext cx="1425261" cy="283829"/>
            </a:xfrm>
            <a:prstGeom prst="rect">
              <a:avLst/>
            </a:prstGeom>
            <a:noFill/>
          </p:spPr>
          <p:txBody>
            <a:bodyPr wrap="square" rtlCol="0">
              <a:spAutoFit/>
            </a:bodyPr>
            <a:lstStyle/>
            <a:p>
              <a:r>
                <a:rPr lang="en-US" altLang="zh-CN" sz="1200" dirty="0"/>
                <a:t>Cooling pipes</a:t>
              </a:r>
              <a:endParaRPr lang="zh-CN" altLang="en-US" sz="1200" dirty="0"/>
            </a:p>
          </p:txBody>
        </p:sp>
        <p:sp>
          <p:nvSpPr>
            <p:cNvPr id="19" name="文本框 18">
              <a:extLst>
                <a:ext uri="{FF2B5EF4-FFF2-40B4-BE49-F238E27FC236}">
                  <a16:creationId xmlns:a16="http://schemas.microsoft.com/office/drawing/2014/main" id="{01755E5A-348C-383D-4C2D-79DD117A635C}"/>
                </a:ext>
              </a:extLst>
            </p:cNvPr>
            <p:cNvSpPr txBox="1"/>
            <p:nvPr/>
          </p:nvSpPr>
          <p:spPr>
            <a:xfrm>
              <a:off x="4360265" y="4248367"/>
              <a:ext cx="1203779" cy="283829"/>
            </a:xfrm>
            <a:prstGeom prst="rect">
              <a:avLst/>
            </a:prstGeom>
            <a:noFill/>
          </p:spPr>
          <p:txBody>
            <a:bodyPr wrap="square" rtlCol="0">
              <a:spAutoFit/>
            </a:bodyPr>
            <a:lstStyle/>
            <a:p>
              <a:r>
                <a:rPr lang="en-US" altLang="zh-CN" sz="1200" dirty="0"/>
                <a:t>ASIC chips</a:t>
              </a:r>
              <a:endParaRPr lang="zh-CN" altLang="en-US" sz="1200" dirty="0"/>
            </a:p>
          </p:txBody>
        </p:sp>
        <p:cxnSp>
          <p:nvCxnSpPr>
            <p:cNvPr id="20" name="直接箭头连接符 19">
              <a:extLst>
                <a:ext uri="{FF2B5EF4-FFF2-40B4-BE49-F238E27FC236}">
                  <a16:creationId xmlns:a16="http://schemas.microsoft.com/office/drawing/2014/main" id="{095B70D4-A495-CB09-2409-1C064CEA2668}"/>
                </a:ext>
              </a:extLst>
            </p:cNvPr>
            <p:cNvCxnSpPr>
              <a:cxnSpLocks/>
            </p:cNvCxnSpPr>
            <p:nvPr/>
          </p:nvCxnSpPr>
          <p:spPr>
            <a:xfrm flipV="1">
              <a:off x="4535628" y="4489189"/>
              <a:ext cx="217766" cy="88249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4" name="直接连接符 53">
            <a:extLst>
              <a:ext uri="{FF2B5EF4-FFF2-40B4-BE49-F238E27FC236}">
                <a16:creationId xmlns:a16="http://schemas.microsoft.com/office/drawing/2014/main" id="{846DA1D4-20EC-4C01-B809-0B31782DFCC7}"/>
              </a:ext>
            </a:extLst>
          </p:cNvPr>
          <p:cNvCxnSpPr/>
          <p:nvPr/>
        </p:nvCxnSpPr>
        <p:spPr>
          <a:xfrm>
            <a:off x="7797812" y="710175"/>
            <a:ext cx="41952" cy="5777740"/>
          </a:xfrm>
          <a:prstGeom prst="line">
            <a:avLst/>
          </a:prstGeom>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27B2DB79-E16F-E0B7-36BB-675367C8E58D}"/>
              </a:ext>
            </a:extLst>
          </p:cNvPr>
          <p:cNvSpPr txBox="1"/>
          <p:nvPr/>
        </p:nvSpPr>
        <p:spPr>
          <a:xfrm>
            <a:off x="188904" y="696182"/>
            <a:ext cx="4009431" cy="369332"/>
          </a:xfrm>
          <a:prstGeom prst="rect">
            <a:avLst/>
          </a:prstGeom>
          <a:noFill/>
        </p:spPr>
        <p:txBody>
          <a:bodyPr wrap="none" rtlCol="0">
            <a:spAutoFit/>
          </a:bodyPr>
          <a:lstStyle/>
          <a:p>
            <a:r>
              <a:rPr lang="en-US" altLang="zh-CN" dirty="0"/>
              <a:t>Heat source: ASIC chips, total 43.5 kW </a:t>
            </a:r>
            <a:endParaRPr lang="zh-CN" altLang="en-US" dirty="0"/>
          </a:p>
        </p:txBody>
      </p:sp>
      <p:sp>
        <p:nvSpPr>
          <p:cNvPr id="36" name="文本框 35">
            <a:extLst>
              <a:ext uri="{FF2B5EF4-FFF2-40B4-BE49-F238E27FC236}">
                <a16:creationId xmlns:a16="http://schemas.microsoft.com/office/drawing/2014/main" id="{8FB4C558-BA82-4E43-8713-6CAC7E0130B3}"/>
              </a:ext>
            </a:extLst>
          </p:cNvPr>
          <p:cNvSpPr txBox="1"/>
          <p:nvPr/>
        </p:nvSpPr>
        <p:spPr>
          <a:xfrm>
            <a:off x="753861" y="6133650"/>
            <a:ext cx="6156683" cy="338554"/>
          </a:xfrm>
          <a:prstGeom prst="rect">
            <a:avLst/>
          </a:prstGeom>
          <a:noFill/>
        </p:spPr>
        <p:txBody>
          <a:bodyPr wrap="square">
            <a:spAutoFit/>
          </a:bodyPr>
          <a:lstStyle/>
          <a:p>
            <a:pPr algn="ctr"/>
            <a:r>
              <a:rPr lang="en-US" altLang="zh-CN" sz="1600" dirty="0"/>
              <a:t>Cooling method of ASIC chips on the surface of module </a:t>
            </a:r>
            <a:endParaRPr lang="zh-CN" altLang="en-US" sz="1600" dirty="0"/>
          </a:p>
        </p:txBody>
      </p:sp>
      <p:sp>
        <p:nvSpPr>
          <p:cNvPr id="37" name="文本框 36">
            <a:extLst>
              <a:ext uri="{FF2B5EF4-FFF2-40B4-BE49-F238E27FC236}">
                <a16:creationId xmlns:a16="http://schemas.microsoft.com/office/drawing/2014/main" id="{5032BE6C-658F-6143-A3DD-1656AA942BD6}"/>
              </a:ext>
            </a:extLst>
          </p:cNvPr>
          <p:cNvSpPr txBox="1"/>
          <p:nvPr/>
        </p:nvSpPr>
        <p:spPr>
          <a:xfrm>
            <a:off x="7975309" y="6265758"/>
            <a:ext cx="4021738" cy="338554"/>
          </a:xfrm>
          <a:prstGeom prst="rect">
            <a:avLst/>
          </a:prstGeom>
          <a:noFill/>
        </p:spPr>
        <p:txBody>
          <a:bodyPr wrap="square">
            <a:spAutoFit/>
          </a:bodyPr>
          <a:lstStyle/>
          <a:p>
            <a:pPr algn="ctr"/>
            <a:r>
              <a:rPr lang="en-US" altLang="zh-CN" sz="1600" dirty="0"/>
              <a:t>Cooling method of ASIC chips in each layer</a:t>
            </a:r>
            <a:endParaRPr lang="zh-CN" altLang="en-US" sz="1600" dirty="0"/>
          </a:p>
        </p:txBody>
      </p:sp>
      <p:cxnSp>
        <p:nvCxnSpPr>
          <p:cNvPr id="40" name="直接箭头连接符 39">
            <a:extLst>
              <a:ext uri="{FF2B5EF4-FFF2-40B4-BE49-F238E27FC236}">
                <a16:creationId xmlns:a16="http://schemas.microsoft.com/office/drawing/2014/main" id="{67A50FA9-43D3-CA54-2285-5802511ED662}"/>
              </a:ext>
            </a:extLst>
          </p:cNvPr>
          <p:cNvCxnSpPr/>
          <p:nvPr/>
        </p:nvCxnSpPr>
        <p:spPr>
          <a:xfrm flipH="1">
            <a:off x="3939117" y="4538416"/>
            <a:ext cx="605366" cy="12979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1" name="文本框 40">
            <a:extLst>
              <a:ext uri="{FF2B5EF4-FFF2-40B4-BE49-F238E27FC236}">
                <a16:creationId xmlns:a16="http://schemas.microsoft.com/office/drawing/2014/main" id="{6BDDFCF3-61EE-3EB5-C709-F3986D9E4A33}"/>
              </a:ext>
            </a:extLst>
          </p:cNvPr>
          <p:cNvSpPr txBox="1"/>
          <p:nvPr/>
        </p:nvSpPr>
        <p:spPr>
          <a:xfrm>
            <a:off x="3566160" y="52713"/>
            <a:ext cx="5942157" cy="461665"/>
          </a:xfrm>
          <a:prstGeom prst="rect">
            <a:avLst/>
          </a:prstGeom>
          <a:noFill/>
        </p:spPr>
        <p:txBody>
          <a:bodyPr wrap="square" rtlCol="0">
            <a:spAutoFit/>
          </a:bodyPr>
          <a:lstStyle/>
          <a:p>
            <a:r>
              <a:rPr lang="en-US" altLang="zh-CN" sz="2400" b="1" dirty="0"/>
              <a:t>Preliminary design of ECAL cooling</a:t>
            </a:r>
            <a:endParaRPr lang="zh-CN" altLang="en-US" sz="2400" b="1" dirty="0"/>
          </a:p>
        </p:txBody>
      </p:sp>
      <p:sp>
        <p:nvSpPr>
          <p:cNvPr id="42" name="文本框 41">
            <a:extLst>
              <a:ext uri="{FF2B5EF4-FFF2-40B4-BE49-F238E27FC236}">
                <a16:creationId xmlns:a16="http://schemas.microsoft.com/office/drawing/2014/main" id="{2B9FA6DA-8BFB-B4CD-A343-6A365450B3B0}"/>
              </a:ext>
            </a:extLst>
          </p:cNvPr>
          <p:cNvSpPr txBox="1"/>
          <p:nvPr/>
        </p:nvSpPr>
        <p:spPr>
          <a:xfrm>
            <a:off x="350733" y="51292"/>
            <a:ext cx="1523174" cy="369332"/>
          </a:xfrm>
          <a:prstGeom prst="rect">
            <a:avLst/>
          </a:prstGeom>
          <a:solidFill>
            <a:srgbClr val="FFFF00"/>
          </a:solidFill>
        </p:spPr>
        <p:txBody>
          <a:bodyPr wrap="none" rtlCol="0">
            <a:spAutoFit/>
          </a:bodyPr>
          <a:lstStyle/>
          <a:p>
            <a:r>
              <a:rPr lang="en-US" altLang="zh-CN" dirty="0" err="1"/>
              <a:t>Shaojing</a:t>
            </a:r>
            <a:r>
              <a:rPr lang="en-US" altLang="zh-CN" dirty="0"/>
              <a:t> Hou</a:t>
            </a:r>
            <a:endParaRPr lang="zh-CN" altLang="en-US" dirty="0"/>
          </a:p>
        </p:txBody>
      </p:sp>
    </p:spTree>
    <p:extLst>
      <p:ext uri="{BB962C8B-B14F-4D97-AF65-F5344CB8AC3E}">
        <p14:creationId xmlns:p14="http://schemas.microsoft.com/office/powerpoint/2010/main" val="3042807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EBF10A-10E0-4472-8098-8C23C3D2042B}"/>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8E5B214E-505F-7896-7FE3-2942C019E8A6}"/>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Consideration of</a:t>
            </a:r>
            <a:r>
              <a:rPr lang="zh-CN" altLang="en-US" sz="2400" b="1" dirty="0"/>
              <a:t> </a:t>
            </a:r>
            <a:r>
              <a:rPr lang="en-US" altLang="zh-CN" sz="2400" b="1" dirty="0"/>
              <a:t>central beam pipe cooling test </a:t>
            </a:r>
          </a:p>
        </p:txBody>
      </p:sp>
      <p:sp>
        <p:nvSpPr>
          <p:cNvPr id="4" name="文本框 3">
            <a:extLst>
              <a:ext uri="{FF2B5EF4-FFF2-40B4-BE49-F238E27FC236}">
                <a16:creationId xmlns:a16="http://schemas.microsoft.com/office/drawing/2014/main" id="{0F849891-23D1-53AD-09C0-F9D1FF895E84}"/>
              </a:ext>
            </a:extLst>
          </p:cNvPr>
          <p:cNvSpPr txBox="1"/>
          <p:nvPr/>
        </p:nvSpPr>
        <p:spPr>
          <a:xfrm>
            <a:off x="238418" y="628515"/>
            <a:ext cx="7359918" cy="3046988"/>
          </a:xfrm>
          <a:prstGeom prst="rect">
            <a:avLst/>
          </a:prstGeom>
          <a:noFill/>
        </p:spPr>
        <p:txBody>
          <a:bodyPr wrap="square" rtlCol="0">
            <a:spAutoFit/>
          </a:bodyPr>
          <a:lstStyle/>
          <a:p>
            <a:pPr marL="285750" indent="-285750">
              <a:spcBef>
                <a:spcPts val="600"/>
              </a:spcBef>
              <a:buFont typeface="Wingdings" panose="05000000000000000000" pitchFamily="2" charset="2"/>
              <a:buChar char="p"/>
            </a:pPr>
            <a:r>
              <a:rPr lang="en-US" altLang="zh-CN" dirty="0"/>
              <a:t>Innovation program of IHEP, </a:t>
            </a:r>
            <a:r>
              <a:rPr lang="en-US" altLang="zh-CN" dirty="0" err="1"/>
              <a:t>Xiejialin</a:t>
            </a:r>
            <a:r>
              <a:rPr lang="en-US" altLang="zh-CN" dirty="0"/>
              <a:t> fund(</a:t>
            </a:r>
            <a:r>
              <a:rPr lang="en-US" altLang="zh-CN" b="1" dirty="0"/>
              <a:t>Wang Jian</a:t>
            </a:r>
            <a:r>
              <a:rPr lang="en-US" altLang="zh-CN" dirty="0"/>
              <a:t>), Applying NSFC fund </a:t>
            </a:r>
          </a:p>
          <a:p>
            <a:pPr marL="285750" indent="-285750">
              <a:spcBef>
                <a:spcPts val="600"/>
              </a:spcBef>
              <a:buFont typeface="Wingdings" panose="05000000000000000000" pitchFamily="2" charset="2"/>
              <a:buChar char="p"/>
            </a:pPr>
            <a:r>
              <a:rPr lang="en-US" altLang="zh-CN" dirty="0"/>
              <a:t>Considering using Al instead of Be for the first step test (BESIII)</a:t>
            </a:r>
          </a:p>
          <a:p>
            <a:pPr>
              <a:spcBef>
                <a:spcPts val="600"/>
              </a:spcBef>
            </a:pPr>
            <a:r>
              <a:rPr lang="en-US" altLang="zh-CN" dirty="0"/>
              <a:t> — quick verify if 0.2 mm gap can be worked (pipe t=</a:t>
            </a:r>
            <a:r>
              <a:rPr lang="zh-CN" altLang="en-US" dirty="0"/>
              <a:t> </a:t>
            </a:r>
            <a:r>
              <a:rPr lang="en-US" altLang="zh-CN" dirty="0"/>
              <a:t>0.2&amp;0.15 mm)</a:t>
            </a:r>
          </a:p>
          <a:p>
            <a:pPr marL="285750" indent="-285750">
              <a:spcBef>
                <a:spcPts val="600"/>
              </a:spcBef>
              <a:buFont typeface="Wingdings" panose="05000000000000000000" pitchFamily="2" charset="2"/>
              <a:buChar char="Ø"/>
            </a:pPr>
            <a:r>
              <a:rPr lang="en-US" altLang="zh-CN" dirty="0"/>
              <a:t>Simulation the cooling effect between two material</a:t>
            </a:r>
          </a:p>
          <a:p>
            <a:pPr marL="285750" indent="-285750">
              <a:spcBef>
                <a:spcPts val="600"/>
              </a:spcBef>
              <a:buFont typeface="Wingdings" panose="05000000000000000000" pitchFamily="2" charset="2"/>
              <a:buChar char="Ø"/>
            </a:pPr>
            <a:r>
              <a:rPr lang="en-US" altLang="zh-CN" dirty="0"/>
              <a:t>Simulation the effect of </a:t>
            </a:r>
            <a:r>
              <a:rPr lang="en-US" altLang="zh-CN" b="1" dirty="0"/>
              <a:t>uneven gap </a:t>
            </a:r>
            <a:r>
              <a:rPr lang="en-US" altLang="zh-CN" dirty="0"/>
              <a:t>for the accuracy of manufacturing</a:t>
            </a:r>
          </a:p>
          <a:p>
            <a:pPr marL="285750" indent="-285750">
              <a:spcBef>
                <a:spcPts val="600"/>
              </a:spcBef>
              <a:buFont typeface="Wingdings" panose="05000000000000000000" pitchFamily="2" charset="2"/>
              <a:buChar char="Ø"/>
            </a:pPr>
            <a:r>
              <a:rPr lang="en-US" altLang="zh-CN" dirty="0"/>
              <a:t>Experiment design and component selection (pump, pressure gage… )</a:t>
            </a:r>
          </a:p>
          <a:p>
            <a:pPr marL="285750" indent="-285750">
              <a:spcBef>
                <a:spcPts val="600"/>
              </a:spcBef>
              <a:buFont typeface="Wingdings" panose="05000000000000000000" pitchFamily="2" charset="2"/>
              <a:buChar char="Ø"/>
            </a:pPr>
            <a:r>
              <a:rPr lang="en-US" altLang="zh-CN" b="1" dirty="0"/>
              <a:t>Experiment (this year)</a:t>
            </a:r>
          </a:p>
        </p:txBody>
      </p:sp>
      <p:pic>
        <p:nvPicPr>
          <p:cNvPr id="5" name="图片 4">
            <a:extLst>
              <a:ext uri="{FF2B5EF4-FFF2-40B4-BE49-F238E27FC236}">
                <a16:creationId xmlns:a16="http://schemas.microsoft.com/office/drawing/2014/main" id="{DEE1C6E5-5275-3BA5-ECA7-A9F999712B36}"/>
              </a:ext>
            </a:extLst>
          </p:cNvPr>
          <p:cNvPicPr>
            <a:picLocks noChangeAspect="1"/>
          </p:cNvPicPr>
          <p:nvPr/>
        </p:nvPicPr>
        <p:blipFill>
          <a:blip r:embed="rId2"/>
          <a:stretch>
            <a:fillRect/>
          </a:stretch>
        </p:blipFill>
        <p:spPr>
          <a:xfrm>
            <a:off x="7523548" y="4471499"/>
            <a:ext cx="2475585" cy="1836285"/>
          </a:xfrm>
          <a:prstGeom prst="rect">
            <a:avLst/>
          </a:prstGeom>
        </p:spPr>
      </p:pic>
      <p:pic>
        <p:nvPicPr>
          <p:cNvPr id="6" name="图片 5">
            <a:extLst>
              <a:ext uri="{FF2B5EF4-FFF2-40B4-BE49-F238E27FC236}">
                <a16:creationId xmlns:a16="http://schemas.microsoft.com/office/drawing/2014/main" id="{B64C8FDD-7E28-9E29-0C20-9B295DAD00B4}"/>
              </a:ext>
            </a:extLst>
          </p:cNvPr>
          <p:cNvPicPr>
            <a:picLocks noChangeAspect="1"/>
          </p:cNvPicPr>
          <p:nvPr/>
        </p:nvPicPr>
        <p:blipFill>
          <a:blip r:embed="rId3"/>
          <a:srcRect b="18723"/>
          <a:stretch>
            <a:fillRect/>
          </a:stretch>
        </p:blipFill>
        <p:spPr>
          <a:xfrm>
            <a:off x="618847" y="5435106"/>
            <a:ext cx="5966806" cy="809061"/>
          </a:xfrm>
          <a:prstGeom prst="rect">
            <a:avLst/>
          </a:prstGeom>
        </p:spPr>
      </p:pic>
      <p:sp>
        <p:nvSpPr>
          <p:cNvPr id="7" name="文本框 6">
            <a:extLst>
              <a:ext uri="{FF2B5EF4-FFF2-40B4-BE49-F238E27FC236}">
                <a16:creationId xmlns:a16="http://schemas.microsoft.com/office/drawing/2014/main" id="{31EAB626-E97E-A11A-AA7B-48A4E1C821E5}"/>
              </a:ext>
            </a:extLst>
          </p:cNvPr>
          <p:cNvSpPr txBox="1"/>
          <p:nvPr/>
        </p:nvSpPr>
        <p:spPr>
          <a:xfrm>
            <a:off x="7015052" y="6399220"/>
            <a:ext cx="5208477" cy="369332"/>
          </a:xfrm>
          <a:prstGeom prst="rect">
            <a:avLst/>
          </a:prstGeom>
          <a:noFill/>
        </p:spPr>
        <p:txBody>
          <a:bodyPr wrap="none" rtlCol="0">
            <a:spAutoFit/>
          </a:bodyPr>
          <a:lstStyle/>
          <a:p>
            <a:r>
              <a:rPr lang="en-US" altLang="zh-CN" dirty="0"/>
              <a:t>Heat source and cooling pipe interface distribution</a:t>
            </a:r>
            <a:endParaRPr lang="zh-CN" altLang="en-US" dirty="0"/>
          </a:p>
        </p:txBody>
      </p:sp>
      <p:sp>
        <p:nvSpPr>
          <p:cNvPr id="8" name="文本框 7">
            <a:extLst>
              <a:ext uri="{FF2B5EF4-FFF2-40B4-BE49-F238E27FC236}">
                <a16:creationId xmlns:a16="http://schemas.microsoft.com/office/drawing/2014/main" id="{8F6B9AAB-997D-9767-294B-CB77F807D8F3}"/>
              </a:ext>
            </a:extLst>
          </p:cNvPr>
          <p:cNvSpPr txBox="1"/>
          <p:nvPr/>
        </p:nvSpPr>
        <p:spPr>
          <a:xfrm>
            <a:off x="9489474" y="5106360"/>
            <a:ext cx="1982407" cy="307777"/>
          </a:xfrm>
          <a:prstGeom prst="rect">
            <a:avLst/>
          </a:prstGeom>
          <a:solidFill>
            <a:schemeClr val="bg1"/>
          </a:solidFill>
        </p:spPr>
        <p:txBody>
          <a:bodyPr wrap="square" rtlCol="0">
            <a:spAutoFit/>
          </a:bodyPr>
          <a:lstStyle/>
          <a:p>
            <a:r>
              <a:rPr lang="en-US" altLang="zh-CN" sz="1400" dirty="0"/>
              <a:t>Electric heating belt</a:t>
            </a:r>
          </a:p>
        </p:txBody>
      </p:sp>
      <p:sp>
        <p:nvSpPr>
          <p:cNvPr id="10" name="文本框 9">
            <a:extLst>
              <a:ext uri="{FF2B5EF4-FFF2-40B4-BE49-F238E27FC236}">
                <a16:creationId xmlns:a16="http://schemas.microsoft.com/office/drawing/2014/main" id="{D1548A65-093E-2CD4-0098-26098D6D3085}"/>
              </a:ext>
            </a:extLst>
          </p:cNvPr>
          <p:cNvSpPr txBox="1"/>
          <p:nvPr/>
        </p:nvSpPr>
        <p:spPr>
          <a:xfrm>
            <a:off x="9489474" y="5485336"/>
            <a:ext cx="1596390" cy="307777"/>
          </a:xfrm>
          <a:prstGeom prst="rect">
            <a:avLst/>
          </a:prstGeom>
          <a:solidFill>
            <a:schemeClr val="bg1"/>
          </a:solidFill>
        </p:spPr>
        <p:txBody>
          <a:bodyPr wrap="square">
            <a:spAutoFit/>
          </a:bodyPr>
          <a:lstStyle/>
          <a:p>
            <a:r>
              <a:rPr lang="zh-CN" altLang="en-US" sz="1400" dirty="0"/>
              <a:t>heating tube</a:t>
            </a:r>
          </a:p>
        </p:txBody>
      </p:sp>
      <p:sp>
        <p:nvSpPr>
          <p:cNvPr id="11" name="文本框 10">
            <a:extLst>
              <a:ext uri="{FF2B5EF4-FFF2-40B4-BE49-F238E27FC236}">
                <a16:creationId xmlns:a16="http://schemas.microsoft.com/office/drawing/2014/main" id="{D3DBCA5F-9099-D38B-0710-1BFC268E3D48}"/>
              </a:ext>
            </a:extLst>
          </p:cNvPr>
          <p:cNvSpPr txBox="1"/>
          <p:nvPr/>
        </p:nvSpPr>
        <p:spPr>
          <a:xfrm>
            <a:off x="2324891" y="6307784"/>
            <a:ext cx="3008139" cy="369332"/>
          </a:xfrm>
          <a:prstGeom prst="rect">
            <a:avLst/>
          </a:prstGeom>
          <a:noFill/>
        </p:spPr>
        <p:txBody>
          <a:bodyPr wrap="square" rtlCol="0">
            <a:spAutoFit/>
          </a:bodyPr>
          <a:lstStyle/>
          <a:p>
            <a:r>
              <a:rPr lang="en-US" altLang="zh-CN" dirty="0"/>
              <a:t>Central beam pipe structure</a:t>
            </a:r>
            <a:endParaRPr lang="zh-CN" altLang="en-US" dirty="0"/>
          </a:p>
        </p:txBody>
      </p:sp>
      <p:sp>
        <p:nvSpPr>
          <p:cNvPr id="12" name="椭圆 11">
            <a:extLst>
              <a:ext uri="{FF2B5EF4-FFF2-40B4-BE49-F238E27FC236}">
                <a16:creationId xmlns:a16="http://schemas.microsoft.com/office/drawing/2014/main" id="{1E15E31D-6824-EB12-3899-C9395F3D1086}"/>
              </a:ext>
            </a:extLst>
          </p:cNvPr>
          <p:cNvSpPr/>
          <p:nvPr/>
        </p:nvSpPr>
        <p:spPr>
          <a:xfrm>
            <a:off x="6096000" y="5425575"/>
            <a:ext cx="426720" cy="99544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a:extLst>
              <a:ext uri="{FF2B5EF4-FFF2-40B4-BE49-F238E27FC236}">
                <a16:creationId xmlns:a16="http://schemas.microsoft.com/office/drawing/2014/main" id="{2FEFC6B4-38E1-68AC-A4CC-FDD144B13E38}"/>
              </a:ext>
            </a:extLst>
          </p:cNvPr>
          <p:cNvCxnSpPr>
            <a:stCxn id="12" idx="6"/>
          </p:cNvCxnSpPr>
          <p:nvPr/>
        </p:nvCxnSpPr>
        <p:spPr>
          <a:xfrm flipV="1">
            <a:off x="6522720" y="5547065"/>
            <a:ext cx="889000" cy="3762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文本框 14">
            <a:extLst>
              <a:ext uri="{FF2B5EF4-FFF2-40B4-BE49-F238E27FC236}">
                <a16:creationId xmlns:a16="http://schemas.microsoft.com/office/drawing/2014/main" id="{1FFADFBC-7670-BE4C-AC27-BED05DFCB39F}"/>
              </a:ext>
            </a:extLst>
          </p:cNvPr>
          <p:cNvSpPr txBox="1"/>
          <p:nvPr/>
        </p:nvSpPr>
        <p:spPr>
          <a:xfrm>
            <a:off x="2890372" y="5744330"/>
            <a:ext cx="1487908" cy="307777"/>
          </a:xfrm>
          <a:prstGeom prst="rect">
            <a:avLst/>
          </a:prstGeom>
          <a:noFill/>
        </p:spPr>
        <p:txBody>
          <a:bodyPr wrap="none" rtlCol="0">
            <a:spAutoFit/>
          </a:bodyPr>
          <a:lstStyle/>
          <a:p>
            <a:r>
              <a:rPr lang="en-US" altLang="zh-CN" sz="1400" dirty="0">
                <a:solidFill>
                  <a:srgbClr val="FF0000"/>
                </a:solidFill>
              </a:rPr>
              <a:t>Be pipe</a:t>
            </a:r>
            <a:r>
              <a:rPr lang="zh-CN" altLang="en-US" sz="1400" dirty="0">
                <a:solidFill>
                  <a:srgbClr val="FF0000"/>
                </a:solidFill>
              </a:rPr>
              <a:t>→</a:t>
            </a:r>
            <a:r>
              <a:rPr lang="en-US" altLang="zh-CN" sz="1400" dirty="0">
                <a:solidFill>
                  <a:srgbClr val="FF0000"/>
                </a:solidFill>
              </a:rPr>
              <a:t>Al pipe</a:t>
            </a:r>
            <a:endParaRPr lang="zh-CN" altLang="en-US" sz="1400" dirty="0">
              <a:solidFill>
                <a:srgbClr val="FF0000"/>
              </a:solidFill>
            </a:endParaRPr>
          </a:p>
        </p:txBody>
      </p:sp>
      <p:sp>
        <p:nvSpPr>
          <p:cNvPr id="16" name="文本框 15">
            <a:extLst>
              <a:ext uri="{FF2B5EF4-FFF2-40B4-BE49-F238E27FC236}">
                <a16:creationId xmlns:a16="http://schemas.microsoft.com/office/drawing/2014/main" id="{B4975F16-E6D9-D595-5895-B6D4BC279860}"/>
              </a:ext>
            </a:extLst>
          </p:cNvPr>
          <p:cNvSpPr txBox="1"/>
          <p:nvPr/>
        </p:nvSpPr>
        <p:spPr>
          <a:xfrm>
            <a:off x="9404850" y="5896560"/>
            <a:ext cx="1888659" cy="307777"/>
          </a:xfrm>
          <a:prstGeom prst="rect">
            <a:avLst/>
          </a:prstGeom>
          <a:noFill/>
        </p:spPr>
        <p:txBody>
          <a:bodyPr wrap="none" rtlCol="0">
            <a:spAutoFit/>
          </a:bodyPr>
          <a:lstStyle/>
          <a:p>
            <a:r>
              <a:rPr lang="en-US" altLang="zh-CN" sz="1400" dirty="0"/>
              <a:t>Cooling pipe interface</a:t>
            </a:r>
            <a:endParaRPr lang="zh-CN" altLang="en-US" sz="1400" dirty="0"/>
          </a:p>
        </p:txBody>
      </p:sp>
      <p:cxnSp>
        <p:nvCxnSpPr>
          <p:cNvPr id="18" name="直接箭头连接符 17">
            <a:extLst>
              <a:ext uri="{FF2B5EF4-FFF2-40B4-BE49-F238E27FC236}">
                <a16:creationId xmlns:a16="http://schemas.microsoft.com/office/drawing/2014/main" id="{BD4425BB-49BC-A279-7655-D4489DED56DE}"/>
              </a:ext>
            </a:extLst>
          </p:cNvPr>
          <p:cNvCxnSpPr>
            <a:cxnSpLocks/>
            <a:endCxn id="16" idx="1"/>
          </p:cNvCxnSpPr>
          <p:nvPr/>
        </p:nvCxnSpPr>
        <p:spPr>
          <a:xfrm flipV="1">
            <a:off x="8685183" y="6050449"/>
            <a:ext cx="719667" cy="534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 name="图片 18">
            <a:extLst>
              <a:ext uri="{FF2B5EF4-FFF2-40B4-BE49-F238E27FC236}">
                <a16:creationId xmlns:a16="http://schemas.microsoft.com/office/drawing/2014/main" id="{E09E30B8-DF9B-89DB-F712-CF7DD49576E9}"/>
              </a:ext>
            </a:extLst>
          </p:cNvPr>
          <p:cNvPicPr>
            <a:picLocks noChangeAspect="1"/>
          </p:cNvPicPr>
          <p:nvPr/>
        </p:nvPicPr>
        <p:blipFill>
          <a:blip r:embed="rId4"/>
          <a:srcRect t="14125" b="13288"/>
          <a:stretch>
            <a:fillRect/>
          </a:stretch>
        </p:blipFill>
        <p:spPr>
          <a:xfrm>
            <a:off x="889819" y="4201296"/>
            <a:ext cx="5906058" cy="1202002"/>
          </a:xfrm>
          <a:prstGeom prst="rect">
            <a:avLst/>
          </a:prstGeom>
        </p:spPr>
      </p:pic>
      <p:graphicFrame>
        <p:nvGraphicFramePr>
          <p:cNvPr id="20" name="表格 19">
            <a:extLst>
              <a:ext uri="{FF2B5EF4-FFF2-40B4-BE49-F238E27FC236}">
                <a16:creationId xmlns:a16="http://schemas.microsoft.com/office/drawing/2014/main" id="{8CF8828F-2EA6-145E-8639-42872E995779}"/>
              </a:ext>
            </a:extLst>
          </p:cNvPr>
          <p:cNvGraphicFramePr>
            <a:graphicFrameLocks noGrp="1"/>
          </p:cNvGraphicFramePr>
          <p:nvPr>
            <p:extLst>
              <p:ext uri="{D42A27DB-BD31-4B8C-83A1-F6EECF244321}">
                <p14:modId xmlns:p14="http://schemas.microsoft.com/office/powerpoint/2010/main" val="2532395548"/>
              </p:ext>
            </p:extLst>
          </p:nvPr>
        </p:nvGraphicFramePr>
        <p:xfrm>
          <a:off x="7411719" y="934703"/>
          <a:ext cx="4623798" cy="1878828"/>
        </p:xfrm>
        <a:graphic>
          <a:graphicData uri="http://schemas.openxmlformats.org/drawingml/2006/table">
            <a:tbl>
              <a:tblPr firstRow="1" bandRow="1">
                <a:tableStyleId>{3C2FFA5D-87B4-456A-9821-1D502468CF0F}</a:tableStyleId>
              </a:tblPr>
              <a:tblGrid>
                <a:gridCol w="1533261">
                  <a:extLst>
                    <a:ext uri="{9D8B030D-6E8A-4147-A177-3AD203B41FA5}">
                      <a16:colId xmlns:a16="http://schemas.microsoft.com/office/drawing/2014/main" val="1634852423"/>
                    </a:ext>
                  </a:extLst>
                </a:gridCol>
                <a:gridCol w="910516">
                  <a:extLst>
                    <a:ext uri="{9D8B030D-6E8A-4147-A177-3AD203B41FA5}">
                      <a16:colId xmlns:a16="http://schemas.microsoft.com/office/drawing/2014/main" val="1076408894"/>
                    </a:ext>
                  </a:extLst>
                </a:gridCol>
                <a:gridCol w="1207224">
                  <a:extLst>
                    <a:ext uri="{9D8B030D-6E8A-4147-A177-3AD203B41FA5}">
                      <a16:colId xmlns:a16="http://schemas.microsoft.com/office/drawing/2014/main" val="2159910925"/>
                    </a:ext>
                  </a:extLst>
                </a:gridCol>
                <a:gridCol w="972797">
                  <a:extLst>
                    <a:ext uri="{9D8B030D-6E8A-4147-A177-3AD203B41FA5}">
                      <a16:colId xmlns:a16="http://schemas.microsoft.com/office/drawing/2014/main" val="4098677990"/>
                    </a:ext>
                  </a:extLst>
                </a:gridCol>
              </a:tblGrid>
              <a:tr h="264770">
                <a:tc>
                  <a:txBody>
                    <a:bodyPr/>
                    <a:lstStyle/>
                    <a:p>
                      <a:pPr marL="0" algn="ctr" rtl="0" eaLnBrk="1" fontAlgn="ctr" latinLnBrk="0" hangingPunct="1">
                        <a:lnSpc>
                          <a:spcPct val="100000"/>
                        </a:lnSpc>
                        <a:spcBef>
                          <a:spcPts val="0"/>
                        </a:spcBef>
                        <a:spcAft>
                          <a:spcPts val="0"/>
                        </a:spcAft>
                      </a:pPr>
                      <a:r>
                        <a:rPr lang="en-US" altLang="zh-CN" sz="1200" b="1" u="none" strike="noStrike" kern="100" dirty="0">
                          <a:solidFill>
                            <a:srgbClr val="FFFFFF"/>
                          </a:solidFill>
                          <a:effectLst/>
                        </a:rPr>
                        <a:t>Parameter </a:t>
                      </a:r>
                      <a:endParaRPr lang="zh-CN" altLang="en-US" sz="1800" b="0" i="0" u="none" strike="noStrike" dirty="0">
                        <a:effectLst/>
                        <a:latin typeface="Arial" panose="020B0604020202020204" pitchFamily="34" charset="0"/>
                      </a:endParaRPr>
                    </a:p>
                  </a:txBody>
                  <a:tcPr marL="60035" marR="60035" marT="8338" marB="0" anchor="ctr"/>
                </a:tc>
                <a:tc>
                  <a:txBody>
                    <a:bodyPr/>
                    <a:lstStyle/>
                    <a:p>
                      <a:pPr marL="0" algn="ctr" rtl="0" eaLnBrk="1" fontAlgn="ctr" latinLnBrk="0" hangingPunct="1">
                        <a:lnSpc>
                          <a:spcPct val="100000"/>
                        </a:lnSpc>
                        <a:spcBef>
                          <a:spcPts val="0"/>
                        </a:spcBef>
                        <a:spcAft>
                          <a:spcPts val="0"/>
                        </a:spcAft>
                      </a:pPr>
                      <a:r>
                        <a:rPr lang="en-US" altLang="zh-CN" sz="1200" b="1" u="none" strike="noStrike" kern="100" dirty="0">
                          <a:solidFill>
                            <a:srgbClr val="FFFFFF"/>
                          </a:solidFill>
                          <a:effectLst/>
                        </a:rPr>
                        <a:t>Beryllium</a:t>
                      </a:r>
                      <a:endParaRPr lang="zh-CN" altLang="en-US" sz="1800" b="0" i="0" u="none" strike="noStrike" dirty="0">
                        <a:effectLst/>
                        <a:latin typeface="Arial" panose="020B0604020202020204" pitchFamily="34" charset="0"/>
                      </a:endParaRPr>
                    </a:p>
                  </a:txBody>
                  <a:tcPr marL="60035" marR="60035" marT="8338" marB="0" anchor="ctr"/>
                </a:tc>
                <a:tc>
                  <a:txBody>
                    <a:bodyPr/>
                    <a:lstStyle/>
                    <a:p>
                      <a:pPr marL="0" algn="ctr" rtl="0" eaLnBrk="1" fontAlgn="ctr" latinLnBrk="0" hangingPunct="1">
                        <a:lnSpc>
                          <a:spcPct val="100000"/>
                        </a:lnSpc>
                        <a:spcBef>
                          <a:spcPts val="0"/>
                        </a:spcBef>
                        <a:spcAft>
                          <a:spcPts val="0"/>
                        </a:spcAft>
                      </a:pPr>
                      <a:r>
                        <a:rPr lang="en-US" altLang="zh-CN" sz="1200" b="1" i="0" u="none" strike="noStrike" kern="100" dirty="0">
                          <a:solidFill>
                            <a:srgbClr val="FFFFFF"/>
                          </a:solidFill>
                          <a:effectLst/>
                          <a:latin typeface="Arial" panose="020B0604020202020204" pitchFamily="34" charset="0"/>
                        </a:rPr>
                        <a:t>Aluminum</a:t>
                      </a:r>
                      <a:endParaRPr lang="zh-CN" altLang="en-US" sz="1800" b="0" i="0" u="none" strike="noStrike" dirty="0">
                        <a:effectLst/>
                        <a:latin typeface="Arial" panose="020B0604020202020204" pitchFamily="34" charset="0"/>
                      </a:endParaRPr>
                    </a:p>
                  </a:txBody>
                  <a:tcPr marL="60035" marR="60035" marT="8338" marB="0" anchor="ctr"/>
                </a:tc>
                <a:tc>
                  <a:txBody>
                    <a:bodyPr/>
                    <a:lstStyle/>
                    <a:p>
                      <a:pPr marL="0" algn="ctr" rtl="0" eaLnBrk="1" fontAlgn="ctr" latinLnBrk="0" hangingPunct="1">
                        <a:lnSpc>
                          <a:spcPct val="100000"/>
                        </a:lnSpc>
                        <a:spcBef>
                          <a:spcPts val="0"/>
                        </a:spcBef>
                        <a:spcAft>
                          <a:spcPts val="0"/>
                        </a:spcAft>
                      </a:pPr>
                      <a:r>
                        <a:rPr lang="en-US" altLang="zh-CN" sz="1200" b="1" u="none" strike="noStrike" kern="100" dirty="0" err="1">
                          <a:solidFill>
                            <a:srgbClr val="FFFFFF"/>
                          </a:solidFill>
                          <a:effectLst/>
                        </a:rPr>
                        <a:t>Stainlees</a:t>
                      </a:r>
                      <a:r>
                        <a:rPr lang="en-US" altLang="zh-CN" sz="1200" b="1" u="none" strike="noStrike" kern="100" dirty="0">
                          <a:solidFill>
                            <a:srgbClr val="FFFFFF"/>
                          </a:solidFill>
                          <a:effectLst/>
                        </a:rPr>
                        <a:t> steel</a:t>
                      </a:r>
                      <a:endParaRPr lang="zh-CN" altLang="en-US" sz="1800" b="0" i="0" u="none" strike="noStrike" dirty="0">
                        <a:effectLst/>
                        <a:latin typeface="Arial" panose="020B0604020202020204" pitchFamily="34" charset="0"/>
                      </a:endParaRPr>
                    </a:p>
                  </a:txBody>
                  <a:tcPr marL="60035" marR="60035" marT="8338" marB="0" anchor="ctr"/>
                </a:tc>
                <a:extLst>
                  <a:ext uri="{0D108BD9-81ED-4DB2-BD59-A6C34878D82A}">
                    <a16:rowId xmlns:a16="http://schemas.microsoft.com/office/drawing/2014/main" val="3381197915"/>
                  </a:ext>
                </a:extLst>
              </a:tr>
              <a:tr h="264770">
                <a:tc>
                  <a:txBody>
                    <a:bodyPr/>
                    <a:lstStyle/>
                    <a:p>
                      <a:pPr marL="0" algn="ctr" rtl="0" eaLnBrk="1" fontAlgn="ctr" latinLnBrk="0" hangingPunct="1">
                        <a:lnSpc>
                          <a:spcPct val="100000"/>
                        </a:lnSpc>
                        <a:spcBef>
                          <a:spcPts val="0"/>
                        </a:spcBef>
                        <a:spcAft>
                          <a:spcPts val="0"/>
                        </a:spcAft>
                      </a:pPr>
                      <a:r>
                        <a:rPr lang="en-US" altLang="ja-JP" sz="1200" b="0" u="none" strike="noStrike" kern="100" dirty="0">
                          <a:solidFill>
                            <a:schemeClr val="tx1"/>
                          </a:solidFill>
                          <a:effectLst/>
                        </a:rPr>
                        <a:t>Thermal conductivity W/(m</a:t>
                      </a:r>
                      <a:r>
                        <a:rPr lang="ja-JP" altLang="en-US" sz="1200" b="0" u="none" strike="noStrike" kern="100" dirty="0">
                          <a:solidFill>
                            <a:schemeClr val="tx1"/>
                          </a:solidFill>
                          <a:effectLst/>
                        </a:rPr>
                        <a:t>・</a:t>
                      </a:r>
                      <a:r>
                        <a:rPr lang="en-US" altLang="ja-JP" sz="1200" b="0" u="none" strike="noStrike" kern="100" dirty="0">
                          <a:solidFill>
                            <a:schemeClr val="tx1"/>
                          </a:solidFill>
                          <a:effectLst/>
                        </a:rPr>
                        <a:t>K)</a:t>
                      </a:r>
                      <a:endParaRPr lang="ja-JP" altLang="en-US" sz="1200" b="0" i="0" u="none" strike="noStrike" dirty="0">
                        <a:solidFill>
                          <a:schemeClr val="tx1"/>
                        </a:solidFill>
                        <a:effectLst/>
                        <a:latin typeface="Arial" panose="020B0604020202020204" pitchFamily="34" charset="0"/>
                      </a:endParaRPr>
                    </a:p>
                  </a:txBody>
                  <a:tcPr marL="60035" marR="60035" marT="8338" marB="0" anchor="ctr"/>
                </a:tc>
                <a:tc>
                  <a:txBody>
                    <a:bodyPr/>
                    <a:lstStyle/>
                    <a:p>
                      <a:pPr marL="0" algn="ctr" rtl="0" eaLnBrk="1" fontAlgn="ctr" latinLnBrk="0" hangingPunct="1">
                        <a:lnSpc>
                          <a:spcPct val="100000"/>
                        </a:lnSpc>
                        <a:spcBef>
                          <a:spcPts val="0"/>
                        </a:spcBef>
                        <a:spcAft>
                          <a:spcPts val="0"/>
                        </a:spcAft>
                      </a:pPr>
                      <a:r>
                        <a:rPr lang="en-US" sz="1200" b="0" u="none" strike="noStrike" kern="100" dirty="0">
                          <a:solidFill>
                            <a:schemeClr val="tx1"/>
                          </a:solidFill>
                          <a:effectLst/>
                        </a:rPr>
                        <a:t>200</a:t>
                      </a:r>
                      <a:r>
                        <a:rPr lang="zh-CN" altLang="en-US" sz="1200" b="0" kern="100" dirty="0">
                          <a:solidFill>
                            <a:schemeClr val="tx1"/>
                          </a:solidFill>
                        </a:rPr>
                        <a:t>～</a:t>
                      </a:r>
                      <a:r>
                        <a:rPr lang="en-US" sz="1200" b="0" u="none" strike="noStrike" kern="100" dirty="0">
                          <a:solidFill>
                            <a:schemeClr val="tx1"/>
                          </a:solidFill>
                          <a:effectLst/>
                        </a:rPr>
                        <a:t>250</a:t>
                      </a:r>
                      <a:endParaRPr lang="en-US" altLang="zh-CN" sz="1200" b="0" i="0" u="none" strike="noStrike" dirty="0">
                        <a:solidFill>
                          <a:schemeClr val="tx1"/>
                        </a:solidFill>
                        <a:effectLst/>
                        <a:latin typeface="Arial" panose="020B0604020202020204" pitchFamily="34" charset="0"/>
                      </a:endParaRPr>
                    </a:p>
                  </a:txBody>
                  <a:tcPr marL="60035" marR="60035" marT="8338" marB="0" anchor="ctr">
                    <a:solidFill>
                      <a:srgbClr val="FF0000">
                        <a:alpha val="40000"/>
                      </a:srgbClr>
                    </a:solidFill>
                  </a:tcPr>
                </a:tc>
                <a:tc>
                  <a:txBody>
                    <a:bodyPr/>
                    <a:lstStyle/>
                    <a:p>
                      <a:pPr marL="0" algn="ctr" rtl="0" eaLnBrk="1" fontAlgn="ctr" latinLnBrk="0" hangingPunct="1">
                        <a:lnSpc>
                          <a:spcPct val="100000"/>
                        </a:lnSpc>
                        <a:spcBef>
                          <a:spcPts val="0"/>
                        </a:spcBef>
                        <a:spcAft>
                          <a:spcPts val="0"/>
                        </a:spcAft>
                      </a:pPr>
                      <a:r>
                        <a:rPr lang="en-US" sz="1200" b="0" u="none" strike="noStrike" kern="100" dirty="0">
                          <a:solidFill>
                            <a:schemeClr val="tx1"/>
                          </a:solidFill>
                          <a:effectLst/>
                        </a:rPr>
                        <a:t>120</a:t>
                      </a:r>
                      <a:r>
                        <a:rPr lang="zh-CN" altLang="en-US" sz="1200" b="0" kern="100" dirty="0">
                          <a:solidFill>
                            <a:schemeClr val="tx1"/>
                          </a:solidFill>
                        </a:rPr>
                        <a:t>～</a:t>
                      </a:r>
                      <a:r>
                        <a:rPr lang="en-US" sz="1200" b="0" u="none" strike="noStrike" kern="100" dirty="0">
                          <a:solidFill>
                            <a:schemeClr val="tx1"/>
                          </a:solidFill>
                          <a:effectLst/>
                        </a:rPr>
                        <a:t>240</a:t>
                      </a:r>
                      <a:endParaRPr lang="en-US" altLang="zh-CN" sz="1200" b="0" i="0" u="none" strike="noStrike" dirty="0">
                        <a:solidFill>
                          <a:schemeClr val="tx1"/>
                        </a:solidFill>
                        <a:effectLst/>
                        <a:latin typeface="Arial" panose="020B0604020202020204" pitchFamily="34" charset="0"/>
                      </a:endParaRPr>
                    </a:p>
                  </a:txBody>
                  <a:tcPr marL="60035" marR="60035" marT="8338" marB="0" anchor="ctr">
                    <a:solidFill>
                      <a:srgbClr val="FF0000">
                        <a:alpha val="40000"/>
                      </a:srgbClr>
                    </a:solidFill>
                  </a:tcPr>
                </a:tc>
                <a:tc>
                  <a:txBody>
                    <a:bodyPr/>
                    <a:lstStyle/>
                    <a:p>
                      <a:pPr marL="0" algn="ctr" defTabSz="914400" rtl="0" eaLnBrk="1" fontAlgn="ctr" latinLnBrk="0" hangingPunct="1">
                        <a:lnSpc>
                          <a:spcPct val="100000"/>
                        </a:lnSpc>
                        <a:spcBef>
                          <a:spcPts val="0"/>
                        </a:spcBef>
                        <a:spcAft>
                          <a:spcPts val="0"/>
                        </a:spcAft>
                      </a:pPr>
                      <a:r>
                        <a:rPr lang="en-US" altLang="zh-CN" sz="1200" b="0" u="none" strike="noStrike" kern="100" dirty="0">
                          <a:solidFill>
                            <a:schemeClr val="tx1"/>
                          </a:solidFill>
                          <a:effectLst/>
                          <a:latin typeface="+mn-lt"/>
                          <a:ea typeface="+mn-ea"/>
                          <a:cs typeface="+mn-cs"/>
                        </a:rPr>
                        <a:t>15 - 25</a:t>
                      </a:r>
                      <a:endParaRPr lang="zh-CN" altLang="en-US" sz="1200" b="0" u="none" strike="noStrike" kern="100" dirty="0">
                        <a:solidFill>
                          <a:schemeClr val="tx1"/>
                        </a:solidFill>
                        <a:effectLst/>
                        <a:latin typeface="+mn-lt"/>
                        <a:ea typeface="+mn-ea"/>
                        <a:cs typeface="+mn-cs"/>
                      </a:endParaRPr>
                    </a:p>
                  </a:txBody>
                  <a:tcPr marL="60035" marR="60035" marT="8338" marB="0" anchor="ctr"/>
                </a:tc>
                <a:extLst>
                  <a:ext uri="{0D108BD9-81ED-4DB2-BD59-A6C34878D82A}">
                    <a16:rowId xmlns:a16="http://schemas.microsoft.com/office/drawing/2014/main" val="3438193632"/>
                  </a:ext>
                </a:extLst>
              </a:tr>
              <a:tr h="135336">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en-US" altLang="zh-CN" sz="1200" b="0" i="0" u="none" strike="noStrike" kern="100" cap="none" spc="0" baseline="0" dirty="0">
                          <a:solidFill>
                            <a:schemeClr val="tx1"/>
                          </a:solidFill>
                          <a:effectLst/>
                          <a:uFillTx/>
                          <a:latin typeface="+mn-lt"/>
                          <a:ea typeface="+mn-ea"/>
                          <a:cs typeface="+mn-cs"/>
                          <a:sym typeface="等线"/>
                        </a:rPr>
                        <a:t>Density (</a:t>
                      </a:r>
                      <a:r>
                        <a:rPr lang="en-US" sz="1200" b="0" i="0" u="none" strike="noStrike" kern="100" cap="none" spc="0" baseline="0" dirty="0">
                          <a:solidFill>
                            <a:schemeClr val="tx1"/>
                          </a:solidFill>
                          <a:effectLst/>
                          <a:uFillTx/>
                          <a:latin typeface="+mn-lt"/>
                          <a:ea typeface="+mn-ea"/>
                          <a:cs typeface="+mn-cs"/>
                          <a:sym typeface="等线"/>
                        </a:rPr>
                        <a:t>g/cm</a:t>
                      </a:r>
                      <a:r>
                        <a:rPr lang="en-US" altLang="zh-CN" sz="1200" b="0" i="0" u="none" strike="noStrike" kern="100" cap="none" spc="0" baseline="0" dirty="0">
                          <a:solidFill>
                            <a:schemeClr val="tx1"/>
                          </a:solidFill>
                          <a:effectLst/>
                          <a:uFillTx/>
                          <a:latin typeface="+mn-lt"/>
                          <a:ea typeface="+mn-ea"/>
                          <a:cs typeface="+mn-cs"/>
                          <a:sym typeface="等线"/>
                        </a:rPr>
                        <a:t>³)</a:t>
                      </a:r>
                    </a:p>
                  </a:txBody>
                  <a:tcPr marL="60035" marR="60035" marT="833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en-US" sz="1200" b="0" i="0" u="none" strike="noStrike" kern="100" cap="none" spc="0" baseline="0" dirty="0">
                          <a:solidFill>
                            <a:schemeClr val="tx1"/>
                          </a:solidFill>
                          <a:effectLst/>
                          <a:uFillTx/>
                          <a:latin typeface="+mn-lt"/>
                          <a:ea typeface="+mn-ea"/>
                          <a:cs typeface="+mn-cs"/>
                          <a:sym typeface="等线"/>
                        </a:rPr>
                        <a:t>1.85</a:t>
                      </a:r>
                      <a:endParaRPr lang="en-US" altLang="zh-CN" sz="1200" b="0" i="0" u="none" strike="noStrike" kern="100" cap="none" spc="0" baseline="0" dirty="0">
                        <a:solidFill>
                          <a:schemeClr val="tx1"/>
                        </a:solidFill>
                        <a:effectLst/>
                        <a:uFillTx/>
                        <a:latin typeface="+mn-lt"/>
                        <a:ea typeface="+mn-ea"/>
                        <a:cs typeface="+mn-cs"/>
                        <a:sym typeface="等线"/>
                      </a:endParaRPr>
                    </a:p>
                  </a:txBody>
                  <a:tcPr marL="60035" marR="60035" marT="833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en-US" sz="1200" b="0" i="0" u="none" strike="noStrike" kern="100" cap="none" spc="0" baseline="0" dirty="0">
                          <a:solidFill>
                            <a:schemeClr val="tx1"/>
                          </a:solidFill>
                          <a:effectLst/>
                          <a:uFillTx/>
                          <a:latin typeface="+mn-lt"/>
                          <a:ea typeface="+mn-ea"/>
                          <a:cs typeface="+mn-cs"/>
                          <a:sym typeface="等线"/>
                        </a:rPr>
                        <a:t>2.7</a:t>
                      </a:r>
                      <a:endParaRPr lang="en-US" altLang="zh-CN" sz="1200" b="0" i="0" u="none" strike="noStrike" kern="100" cap="none" spc="0" baseline="0" dirty="0">
                        <a:solidFill>
                          <a:schemeClr val="tx1"/>
                        </a:solidFill>
                        <a:effectLst/>
                        <a:uFillTx/>
                        <a:latin typeface="+mn-lt"/>
                        <a:ea typeface="+mn-ea"/>
                        <a:cs typeface="+mn-cs"/>
                        <a:sym typeface="等线"/>
                      </a:endParaRPr>
                    </a:p>
                  </a:txBody>
                  <a:tcPr marL="60035" marR="60035" marT="833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pPr>
                      <a:r>
                        <a:rPr lang="en-US" sz="1200" b="0" u="none" strike="noStrike" kern="100" dirty="0">
                          <a:solidFill>
                            <a:schemeClr val="tx1"/>
                          </a:solidFill>
                          <a:effectLst/>
                          <a:latin typeface="+mn-lt"/>
                          <a:ea typeface="+mn-ea"/>
                          <a:cs typeface="+mn-cs"/>
                          <a:sym typeface="等线"/>
                        </a:rPr>
                        <a:t>7.93</a:t>
                      </a:r>
                      <a:endParaRPr lang="en-US" altLang="zh-CN" sz="1200" b="0" u="none" strike="noStrike" kern="100" dirty="0">
                        <a:solidFill>
                          <a:schemeClr val="tx1"/>
                        </a:solidFill>
                        <a:effectLst/>
                        <a:latin typeface="+mn-lt"/>
                        <a:ea typeface="+mn-ea"/>
                        <a:cs typeface="+mn-cs"/>
                        <a:sym typeface="等线"/>
                      </a:endParaRPr>
                    </a:p>
                  </a:txBody>
                  <a:tcPr marL="60035" marR="60035" marT="8338" marB="0" anchor="ctr"/>
                </a:tc>
                <a:extLst>
                  <a:ext uri="{0D108BD9-81ED-4DB2-BD59-A6C34878D82A}">
                    <a16:rowId xmlns:a16="http://schemas.microsoft.com/office/drawing/2014/main" val="958846500"/>
                  </a:ext>
                </a:extLst>
              </a:tr>
              <a:tr h="264770">
                <a:tc>
                  <a:txBody>
                    <a:bodyPr/>
                    <a:lstStyle/>
                    <a:p>
                      <a:pPr marL="0" algn="ctr" rtl="0" eaLnBrk="1" fontAlgn="ctr" latinLnBrk="0" hangingPunct="1">
                        <a:lnSpc>
                          <a:spcPct val="100000"/>
                        </a:lnSpc>
                        <a:spcBef>
                          <a:spcPts val="0"/>
                        </a:spcBef>
                        <a:spcAft>
                          <a:spcPts val="0"/>
                        </a:spcAft>
                      </a:pPr>
                      <a:r>
                        <a:rPr lang="en-US" altLang="zh-CN" sz="1200" b="0" u="none" strike="noStrike" kern="100" dirty="0">
                          <a:solidFill>
                            <a:schemeClr val="tx1"/>
                          </a:solidFill>
                          <a:effectLst/>
                        </a:rPr>
                        <a:t>Strength to </a:t>
                      </a:r>
                      <a:r>
                        <a:rPr lang="en-US" altLang="zh-CN" sz="1200" b="0" u="none" strike="noStrike" kern="100" dirty="0">
                          <a:solidFill>
                            <a:schemeClr val="tx1"/>
                          </a:solidFill>
                          <a:effectLst/>
                          <a:latin typeface="+mn-lt"/>
                          <a:ea typeface="+mn-ea"/>
                          <a:cs typeface="+mn-cs"/>
                        </a:rPr>
                        <a:t>density ratio</a:t>
                      </a:r>
                      <a:r>
                        <a:rPr lang="zh-CN" altLang="en-US" sz="1200" b="0" u="none" strike="noStrike" kern="100" dirty="0">
                          <a:solidFill>
                            <a:schemeClr val="tx1"/>
                          </a:solidFill>
                          <a:effectLst/>
                          <a:latin typeface="+mn-lt"/>
                          <a:ea typeface="+mn-ea"/>
                          <a:cs typeface="+mn-cs"/>
                        </a:rPr>
                        <a:t> </a:t>
                      </a:r>
                      <a:r>
                        <a:rPr lang="en-US" sz="1200" b="0" u="none" strike="noStrike" kern="100" dirty="0">
                          <a:solidFill>
                            <a:schemeClr val="tx1"/>
                          </a:solidFill>
                          <a:effectLst/>
                          <a:latin typeface="+mn-lt"/>
                          <a:ea typeface="+mn-ea"/>
                          <a:cs typeface="+mn-cs"/>
                        </a:rPr>
                        <a:t>MPa/(</a:t>
                      </a:r>
                      <a:r>
                        <a:rPr lang="en-US" sz="1200" b="0" u="none" strike="noStrike" kern="100" dirty="0">
                          <a:solidFill>
                            <a:schemeClr val="tx1"/>
                          </a:solidFill>
                          <a:effectLst/>
                        </a:rPr>
                        <a:t>g/cm</a:t>
                      </a:r>
                      <a:r>
                        <a:rPr lang="en-US" altLang="zh-CN" sz="1200" b="0" u="none" strike="noStrike" kern="100" dirty="0">
                          <a:solidFill>
                            <a:schemeClr val="tx1"/>
                          </a:solidFill>
                          <a:effectLst/>
                        </a:rPr>
                        <a:t>³</a:t>
                      </a:r>
                      <a:r>
                        <a:rPr lang="en-US" sz="1200" b="0" u="none" strike="noStrike" kern="100" dirty="0">
                          <a:solidFill>
                            <a:schemeClr val="tx1"/>
                          </a:solidFill>
                          <a:effectLst/>
                        </a:rPr>
                        <a:t>)</a:t>
                      </a:r>
                      <a:endParaRPr lang="en-US" altLang="zh-CN" sz="1200" b="0" i="0" u="none" strike="noStrike" dirty="0">
                        <a:solidFill>
                          <a:schemeClr val="tx1"/>
                        </a:solidFill>
                        <a:effectLst/>
                        <a:latin typeface="Arial" panose="020B0604020202020204" pitchFamily="34" charset="0"/>
                      </a:endParaRPr>
                    </a:p>
                  </a:txBody>
                  <a:tcPr marL="60035" marR="60035" marT="833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00" dirty="0">
                          <a:solidFill>
                            <a:schemeClr val="tx1"/>
                          </a:solidFill>
                          <a:effectLst/>
                        </a:rPr>
                        <a:t>~120</a:t>
                      </a:r>
                      <a:endParaRPr lang="zh-CN" altLang="en-US" sz="1200" b="0" u="none" strike="noStrike" dirty="0">
                        <a:solidFill>
                          <a:schemeClr val="tx1"/>
                        </a:solidFill>
                        <a:effectLst/>
                      </a:endParaRPr>
                    </a:p>
                  </a:txBody>
                  <a:tcPr marL="60035" marR="60035" marT="833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00" dirty="0">
                          <a:solidFill>
                            <a:schemeClr val="tx1"/>
                          </a:solidFill>
                          <a:effectLst/>
                        </a:rPr>
                        <a:t>114.8(6061-T6)</a:t>
                      </a:r>
                      <a:endParaRPr lang="zh-CN" altLang="en-US" sz="1200" b="0" u="none" strike="noStrike" dirty="0">
                        <a:solidFill>
                          <a:schemeClr val="tx1"/>
                        </a:solidFill>
                        <a:effectLst/>
                      </a:endParaRPr>
                    </a:p>
                  </a:txBody>
                  <a:tcPr marL="60035" marR="60035" marT="833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00" dirty="0">
                          <a:solidFill>
                            <a:schemeClr val="tx1"/>
                          </a:solidFill>
                          <a:effectLst/>
                          <a:latin typeface="+mn-lt"/>
                          <a:ea typeface="+mn-ea"/>
                          <a:cs typeface="+mn-cs"/>
                        </a:rPr>
                        <a:t>65.6</a:t>
                      </a:r>
                      <a:r>
                        <a:rPr lang="zh-CN" altLang="en-US" sz="1200" b="0" u="none" strike="noStrike" kern="100" dirty="0">
                          <a:solidFill>
                            <a:schemeClr val="tx1"/>
                          </a:solidFill>
                          <a:effectLst/>
                          <a:latin typeface="+mn-lt"/>
                          <a:ea typeface="+mn-ea"/>
                          <a:cs typeface="+mn-cs"/>
                        </a:rPr>
                        <a:t>（</a:t>
                      </a:r>
                      <a:r>
                        <a:rPr lang="en-US" altLang="zh-CN" sz="1200" b="0" u="none" strike="noStrike" kern="100" dirty="0">
                          <a:solidFill>
                            <a:schemeClr val="tx1"/>
                          </a:solidFill>
                          <a:effectLst/>
                          <a:latin typeface="+mn-lt"/>
                          <a:ea typeface="+mn-ea"/>
                          <a:cs typeface="+mn-cs"/>
                        </a:rPr>
                        <a:t>304</a:t>
                      </a:r>
                      <a:r>
                        <a:rPr lang="zh-CN" altLang="en-US" sz="1200" b="0" u="none" strike="noStrike" kern="100" dirty="0">
                          <a:solidFill>
                            <a:schemeClr val="tx1"/>
                          </a:solidFill>
                          <a:effectLst/>
                          <a:latin typeface="+mn-lt"/>
                          <a:ea typeface="+mn-ea"/>
                          <a:cs typeface="+mn-cs"/>
                        </a:rPr>
                        <a:t>）</a:t>
                      </a:r>
                    </a:p>
                  </a:txBody>
                  <a:tcPr marL="60035" marR="60035" marT="8338" marB="0" anchor="ctr"/>
                </a:tc>
                <a:extLst>
                  <a:ext uri="{0D108BD9-81ED-4DB2-BD59-A6C34878D82A}">
                    <a16:rowId xmlns:a16="http://schemas.microsoft.com/office/drawing/2014/main" val="3939090145"/>
                  </a:ext>
                </a:extLst>
              </a:tr>
              <a:tr h="264770">
                <a:tc>
                  <a:txBody>
                    <a:bodyPr/>
                    <a:lstStyle/>
                    <a:p>
                      <a:pPr marL="0" algn="ctr" rtl="0" eaLnBrk="1" fontAlgn="ctr" latinLnBrk="0" hangingPunct="1">
                        <a:lnSpc>
                          <a:spcPct val="100000"/>
                        </a:lnSpc>
                        <a:spcBef>
                          <a:spcPts val="0"/>
                        </a:spcBef>
                        <a:spcAft>
                          <a:spcPts val="0"/>
                        </a:spcAft>
                      </a:pPr>
                      <a:r>
                        <a:rPr lang="en-US" altLang="zh-CN" sz="1200" b="0" u="none" strike="noStrike" kern="100" dirty="0">
                          <a:solidFill>
                            <a:schemeClr val="tx1"/>
                          </a:solidFill>
                          <a:effectLst/>
                        </a:rPr>
                        <a:t>Difficulty of manufacturing</a:t>
                      </a:r>
                      <a:endParaRPr lang="zh-CN" altLang="en-US" sz="1200" b="0" i="0" u="none" strike="noStrike" dirty="0">
                        <a:solidFill>
                          <a:schemeClr val="tx1"/>
                        </a:solidFill>
                        <a:effectLst/>
                        <a:latin typeface="Arial" panose="020B0604020202020204" pitchFamily="34" charset="0"/>
                      </a:endParaRPr>
                    </a:p>
                  </a:txBody>
                  <a:tcPr marL="60035" marR="60035" marT="833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00" dirty="0">
                          <a:solidFill>
                            <a:schemeClr val="tx1"/>
                          </a:solidFill>
                          <a:effectLst/>
                        </a:rPr>
                        <a:t>Very high</a:t>
                      </a:r>
                      <a:endParaRPr lang="zh-CN" altLang="en-US" sz="1200" b="0" u="none" strike="noStrike" dirty="0">
                        <a:solidFill>
                          <a:schemeClr val="tx1"/>
                        </a:solidFill>
                        <a:effectLst/>
                      </a:endParaRPr>
                    </a:p>
                  </a:txBody>
                  <a:tcPr marL="60035" marR="60035" marT="8338" marB="0" anchor="ctr"/>
                </a:tc>
                <a:tc>
                  <a:txBody>
                    <a:bodyPr/>
                    <a:lstStyle/>
                    <a:p>
                      <a:pPr marL="0" algn="ctr" rtl="0" eaLnBrk="1" fontAlgn="ctr" latinLnBrk="0" hangingPunct="1">
                        <a:lnSpc>
                          <a:spcPct val="100000"/>
                        </a:lnSpc>
                        <a:spcBef>
                          <a:spcPts val="0"/>
                        </a:spcBef>
                        <a:spcAft>
                          <a:spcPts val="0"/>
                        </a:spcAft>
                      </a:pPr>
                      <a:r>
                        <a:rPr lang="en-US" altLang="zh-CN" sz="1200" b="0" u="none" strike="noStrike" kern="100" dirty="0">
                          <a:solidFill>
                            <a:schemeClr val="tx1"/>
                          </a:solidFill>
                          <a:effectLst/>
                        </a:rPr>
                        <a:t>Low</a:t>
                      </a:r>
                      <a:endParaRPr lang="zh-CN" altLang="en-US" sz="1200" b="0" i="0" u="none" strike="noStrike" dirty="0">
                        <a:solidFill>
                          <a:schemeClr val="tx1"/>
                        </a:solidFill>
                        <a:effectLst/>
                        <a:latin typeface="Arial" panose="020B0604020202020204" pitchFamily="34" charset="0"/>
                      </a:endParaRPr>
                    </a:p>
                  </a:txBody>
                  <a:tcPr marL="60035" marR="60035" marT="8338" marB="0" anchor="ctr"/>
                </a:tc>
                <a:tc>
                  <a:txBody>
                    <a:bodyPr/>
                    <a:lstStyle/>
                    <a:p>
                      <a:pPr marL="0" algn="ctr" defTabSz="914400" rtl="0" eaLnBrk="1" fontAlgn="ctr" latinLnBrk="0" hangingPunct="1">
                        <a:lnSpc>
                          <a:spcPct val="100000"/>
                        </a:lnSpc>
                        <a:spcBef>
                          <a:spcPts val="0"/>
                        </a:spcBef>
                        <a:spcAft>
                          <a:spcPts val="0"/>
                        </a:spcAft>
                      </a:pPr>
                      <a:r>
                        <a:rPr lang="en-US" altLang="zh-CN" sz="1200" b="0" u="none" strike="noStrike" kern="100" dirty="0">
                          <a:solidFill>
                            <a:schemeClr val="tx1"/>
                          </a:solidFill>
                          <a:effectLst/>
                          <a:latin typeface="+mn-lt"/>
                          <a:ea typeface="+mn-ea"/>
                          <a:cs typeface="+mn-cs"/>
                        </a:rPr>
                        <a:t>High</a:t>
                      </a:r>
                      <a:endParaRPr lang="zh-CN" altLang="en-US" sz="1200" b="0" u="none" strike="noStrike" kern="100" dirty="0">
                        <a:solidFill>
                          <a:schemeClr val="tx1"/>
                        </a:solidFill>
                        <a:effectLst/>
                        <a:latin typeface="+mn-lt"/>
                        <a:ea typeface="+mn-ea"/>
                        <a:cs typeface="+mn-cs"/>
                      </a:endParaRPr>
                    </a:p>
                  </a:txBody>
                  <a:tcPr marL="60035" marR="60035" marT="8338" marB="0" anchor="ctr"/>
                </a:tc>
                <a:extLst>
                  <a:ext uri="{0D108BD9-81ED-4DB2-BD59-A6C34878D82A}">
                    <a16:rowId xmlns:a16="http://schemas.microsoft.com/office/drawing/2014/main" val="3338381680"/>
                  </a:ext>
                </a:extLst>
              </a:tr>
              <a:tr h="13533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00" dirty="0">
                          <a:solidFill>
                            <a:schemeClr val="tx1"/>
                          </a:solidFill>
                          <a:effectLst/>
                          <a:latin typeface="+mn-lt"/>
                          <a:ea typeface="+mn-ea"/>
                          <a:cs typeface="+mn-cs"/>
                        </a:rPr>
                        <a:t>Price of material</a:t>
                      </a:r>
                      <a:endParaRPr lang="zh-CN" altLang="en-US" sz="1200" b="0" u="none" strike="noStrike" kern="100" dirty="0">
                        <a:solidFill>
                          <a:schemeClr val="tx1"/>
                        </a:solidFill>
                        <a:effectLst/>
                        <a:latin typeface="+mn-lt"/>
                        <a:ea typeface="+mn-ea"/>
                        <a:cs typeface="+mn-cs"/>
                      </a:endParaRPr>
                    </a:p>
                  </a:txBody>
                  <a:tcPr marL="60035" marR="60035" marT="833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00" dirty="0">
                          <a:solidFill>
                            <a:schemeClr val="tx1"/>
                          </a:solidFill>
                          <a:effectLst/>
                          <a:latin typeface="+mn-lt"/>
                          <a:ea typeface="+mn-ea"/>
                          <a:cs typeface="+mn-cs"/>
                        </a:rPr>
                        <a:t>Very high</a:t>
                      </a:r>
                      <a:endParaRPr lang="zh-CN" altLang="en-US" sz="1200" b="0" u="none" strike="noStrike" kern="100" dirty="0">
                        <a:solidFill>
                          <a:schemeClr val="tx1"/>
                        </a:solidFill>
                        <a:effectLst/>
                        <a:latin typeface="+mn-lt"/>
                        <a:ea typeface="+mn-ea"/>
                        <a:cs typeface="+mn-cs"/>
                      </a:endParaRPr>
                    </a:p>
                  </a:txBody>
                  <a:tcPr marL="60035" marR="60035" marT="833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00" dirty="0">
                          <a:solidFill>
                            <a:schemeClr val="tx1"/>
                          </a:solidFill>
                          <a:effectLst/>
                          <a:latin typeface="+mn-lt"/>
                          <a:ea typeface="+mn-ea"/>
                          <a:cs typeface="+mn-cs"/>
                        </a:rPr>
                        <a:t>Low</a:t>
                      </a:r>
                      <a:endParaRPr lang="zh-CN" altLang="en-US" sz="1200" b="0" u="none" strike="noStrike" kern="100" dirty="0">
                        <a:solidFill>
                          <a:schemeClr val="tx1"/>
                        </a:solidFill>
                        <a:effectLst/>
                        <a:latin typeface="+mn-lt"/>
                        <a:ea typeface="+mn-ea"/>
                        <a:cs typeface="+mn-cs"/>
                      </a:endParaRPr>
                    </a:p>
                  </a:txBody>
                  <a:tcPr marL="60035" marR="60035" marT="8338"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200" b="0" u="none" strike="noStrike" kern="100" dirty="0">
                          <a:solidFill>
                            <a:schemeClr val="tx1"/>
                          </a:solidFill>
                          <a:effectLst/>
                          <a:latin typeface="+mn-lt"/>
                          <a:ea typeface="+mn-ea"/>
                          <a:cs typeface="+mn-cs"/>
                        </a:rPr>
                        <a:t>Low</a:t>
                      </a:r>
                      <a:endParaRPr lang="zh-CN" altLang="en-US" sz="1200" b="0" u="none" strike="noStrike" kern="100" dirty="0">
                        <a:solidFill>
                          <a:schemeClr val="tx1"/>
                        </a:solidFill>
                        <a:effectLst/>
                        <a:latin typeface="+mn-lt"/>
                        <a:ea typeface="+mn-ea"/>
                        <a:cs typeface="+mn-cs"/>
                      </a:endParaRPr>
                    </a:p>
                  </a:txBody>
                  <a:tcPr marL="60035" marR="60035" marT="8338" marB="0" anchor="ctr"/>
                </a:tc>
                <a:extLst>
                  <a:ext uri="{0D108BD9-81ED-4DB2-BD59-A6C34878D82A}">
                    <a16:rowId xmlns:a16="http://schemas.microsoft.com/office/drawing/2014/main" val="3471891683"/>
                  </a:ext>
                </a:extLst>
              </a:tr>
            </a:tbl>
          </a:graphicData>
        </a:graphic>
      </p:graphicFrame>
      <p:sp>
        <p:nvSpPr>
          <p:cNvPr id="24" name="文本框 23">
            <a:extLst>
              <a:ext uri="{FF2B5EF4-FFF2-40B4-BE49-F238E27FC236}">
                <a16:creationId xmlns:a16="http://schemas.microsoft.com/office/drawing/2014/main" id="{63C21AFB-57FF-5E01-54D0-7B553DCFCD7E}"/>
              </a:ext>
            </a:extLst>
          </p:cNvPr>
          <p:cNvSpPr txBox="1"/>
          <p:nvPr/>
        </p:nvSpPr>
        <p:spPr>
          <a:xfrm>
            <a:off x="7313007" y="611986"/>
            <a:ext cx="3097323" cy="307777"/>
          </a:xfrm>
          <a:prstGeom prst="rect">
            <a:avLst/>
          </a:prstGeom>
          <a:noFill/>
        </p:spPr>
        <p:txBody>
          <a:bodyPr wrap="none" rtlCol="0">
            <a:spAutoFit/>
          </a:bodyPr>
          <a:lstStyle/>
          <a:p>
            <a:r>
              <a:rPr lang="en-US" altLang="zh-CN" sz="1400" dirty="0"/>
              <a:t>Character comparison of diff. material</a:t>
            </a:r>
            <a:endParaRPr lang="zh-CN" altLang="en-US" sz="1400" dirty="0"/>
          </a:p>
        </p:txBody>
      </p:sp>
      <p:pic>
        <p:nvPicPr>
          <p:cNvPr id="26" name="图片 25">
            <a:extLst>
              <a:ext uri="{FF2B5EF4-FFF2-40B4-BE49-F238E27FC236}">
                <a16:creationId xmlns:a16="http://schemas.microsoft.com/office/drawing/2014/main" id="{FF2B2574-A27A-E697-3BF6-B5325731F487}"/>
              </a:ext>
            </a:extLst>
          </p:cNvPr>
          <p:cNvPicPr>
            <a:picLocks noChangeAspect="1"/>
          </p:cNvPicPr>
          <p:nvPr/>
        </p:nvPicPr>
        <p:blipFill>
          <a:blip r:embed="rId5"/>
          <a:stretch>
            <a:fillRect/>
          </a:stretch>
        </p:blipFill>
        <p:spPr>
          <a:xfrm>
            <a:off x="9527490" y="2840726"/>
            <a:ext cx="1944391" cy="1549085"/>
          </a:xfrm>
          <a:prstGeom prst="rect">
            <a:avLst/>
          </a:prstGeom>
        </p:spPr>
      </p:pic>
      <p:pic>
        <p:nvPicPr>
          <p:cNvPr id="28" name="图片 27">
            <a:extLst>
              <a:ext uri="{FF2B5EF4-FFF2-40B4-BE49-F238E27FC236}">
                <a16:creationId xmlns:a16="http://schemas.microsoft.com/office/drawing/2014/main" id="{ECBC6462-9B0B-2119-9451-EB0A8F34CF4D}"/>
              </a:ext>
            </a:extLst>
          </p:cNvPr>
          <p:cNvPicPr>
            <a:picLocks noChangeAspect="1"/>
          </p:cNvPicPr>
          <p:nvPr/>
        </p:nvPicPr>
        <p:blipFill>
          <a:blip r:embed="rId6"/>
          <a:stretch>
            <a:fillRect/>
          </a:stretch>
        </p:blipFill>
        <p:spPr>
          <a:xfrm>
            <a:off x="7734068" y="2822461"/>
            <a:ext cx="1657690" cy="1585616"/>
          </a:xfrm>
          <a:prstGeom prst="rect">
            <a:avLst/>
          </a:prstGeom>
        </p:spPr>
      </p:pic>
      <p:sp>
        <p:nvSpPr>
          <p:cNvPr id="29" name="文本框 28">
            <a:extLst>
              <a:ext uri="{FF2B5EF4-FFF2-40B4-BE49-F238E27FC236}">
                <a16:creationId xmlns:a16="http://schemas.microsoft.com/office/drawing/2014/main" id="{B8001C16-F642-E8CA-F413-1993578C75B9}"/>
              </a:ext>
            </a:extLst>
          </p:cNvPr>
          <p:cNvSpPr txBox="1"/>
          <p:nvPr/>
        </p:nvSpPr>
        <p:spPr>
          <a:xfrm>
            <a:off x="7733772" y="4418348"/>
            <a:ext cx="1982407" cy="307777"/>
          </a:xfrm>
          <a:prstGeom prst="rect">
            <a:avLst/>
          </a:prstGeom>
          <a:noFill/>
        </p:spPr>
        <p:txBody>
          <a:bodyPr wrap="square" rtlCol="0">
            <a:spAutoFit/>
          </a:bodyPr>
          <a:lstStyle/>
          <a:p>
            <a:pPr algn="ctr"/>
            <a:r>
              <a:rPr lang="en-US" altLang="zh-CN" sz="1400" dirty="0"/>
              <a:t>Electric heating belt</a:t>
            </a:r>
          </a:p>
        </p:txBody>
      </p:sp>
      <p:sp>
        <p:nvSpPr>
          <p:cNvPr id="30" name="文本框 29">
            <a:extLst>
              <a:ext uri="{FF2B5EF4-FFF2-40B4-BE49-F238E27FC236}">
                <a16:creationId xmlns:a16="http://schemas.microsoft.com/office/drawing/2014/main" id="{29AC094A-5DE7-A823-9104-812185C4E3EE}"/>
              </a:ext>
            </a:extLst>
          </p:cNvPr>
          <p:cNvSpPr txBox="1"/>
          <p:nvPr/>
        </p:nvSpPr>
        <p:spPr>
          <a:xfrm>
            <a:off x="9757720" y="4418348"/>
            <a:ext cx="1596390" cy="307777"/>
          </a:xfrm>
          <a:prstGeom prst="rect">
            <a:avLst/>
          </a:prstGeom>
          <a:noFill/>
        </p:spPr>
        <p:txBody>
          <a:bodyPr wrap="square">
            <a:spAutoFit/>
          </a:bodyPr>
          <a:lstStyle/>
          <a:p>
            <a:pPr algn="ctr"/>
            <a:r>
              <a:rPr lang="zh-CN" altLang="en-US" sz="1400" dirty="0"/>
              <a:t>heating tube</a:t>
            </a:r>
          </a:p>
        </p:txBody>
      </p:sp>
      <p:sp>
        <p:nvSpPr>
          <p:cNvPr id="31" name="文本框 30">
            <a:extLst>
              <a:ext uri="{FF2B5EF4-FFF2-40B4-BE49-F238E27FC236}">
                <a16:creationId xmlns:a16="http://schemas.microsoft.com/office/drawing/2014/main" id="{0317B66E-C412-E504-3E62-4A1EA3EE7875}"/>
              </a:ext>
            </a:extLst>
          </p:cNvPr>
          <p:cNvSpPr txBox="1"/>
          <p:nvPr/>
        </p:nvSpPr>
        <p:spPr>
          <a:xfrm>
            <a:off x="350733" y="51292"/>
            <a:ext cx="1205779" cy="369332"/>
          </a:xfrm>
          <a:prstGeom prst="rect">
            <a:avLst/>
          </a:prstGeom>
          <a:solidFill>
            <a:srgbClr val="FFFF00"/>
          </a:solidFill>
        </p:spPr>
        <p:txBody>
          <a:bodyPr wrap="none" rtlCol="0">
            <a:spAutoFit/>
          </a:bodyPr>
          <a:lstStyle/>
          <a:p>
            <a:r>
              <a:rPr lang="en-US" altLang="zh-CN" dirty="0"/>
              <a:t>Jian Wang</a:t>
            </a:r>
            <a:endParaRPr lang="zh-CN" altLang="en-US" dirty="0"/>
          </a:p>
        </p:txBody>
      </p:sp>
    </p:spTree>
    <p:extLst>
      <p:ext uri="{BB962C8B-B14F-4D97-AF65-F5344CB8AC3E}">
        <p14:creationId xmlns:p14="http://schemas.microsoft.com/office/powerpoint/2010/main" val="614079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230569" y="4851072"/>
            <a:ext cx="8548231" cy="14652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矩形 5"/>
          <p:cNvSpPr/>
          <p:nvPr/>
        </p:nvSpPr>
        <p:spPr>
          <a:xfrm>
            <a:off x="238420" y="537079"/>
            <a:ext cx="11281701" cy="2176109"/>
          </a:xfrm>
          <a:prstGeom prst="rect">
            <a:avLst/>
          </a:prstGeom>
        </p:spPr>
        <p:txBody>
          <a:bodyPr wrap="square">
            <a:spAutoFit/>
          </a:bodyPr>
          <a:lstStyle/>
          <a:p>
            <a:pPr marL="285750" indent="-285750">
              <a:lnSpc>
                <a:spcPct val="120000"/>
              </a:lnSpc>
              <a:buFont typeface="Wingdings" panose="05000000000000000000" pitchFamily="2" charset="2"/>
              <a:buChar char="p"/>
            </a:pPr>
            <a:r>
              <a:rPr lang="en-US" altLang="zh-CN" sz="1600" dirty="0"/>
              <a:t>VTX heat source: Non-uniform</a:t>
            </a:r>
          </a:p>
          <a:p>
            <a:pPr marL="285750" indent="-285750">
              <a:lnSpc>
                <a:spcPct val="120000"/>
              </a:lnSpc>
              <a:buFont typeface="Wingdings" panose="05000000000000000000" pitchFamily="2" charset="2"/>
              <a:buChar char="Ø"/>
            </a:pPr>
            <a:r>
              <a:rPr lang="en-US" altLang="zh-CN" sz="1600" dirty="0"/>
              <a:t>Stitching layer (sensitivity area): 40 </a:t>
            </a:r>
            <a:r>
              <a:rPr lang="en-US" altLang="zh-CN" sz="1600" dirty="0" err="1"/>
              <a:t>mW</a:t>
            </a:r>
            <a:r>
              <a:rPr lang="en-US" altLang="zh-CN" sz="1600" dirty="0"/>
              <a:t>/cm</a:t>
            </a:r>
            <a:r>
              <a:rPr lang="en-US" altLang="zh-CN" sz="1600" baseline="30000" dirty="0"/>
              <a:t>2</a:t>
            </a:r>
            <a:r>
              <a:rPr lang="en-US" altLang="zh-CN" sz="1600" dirty="0"/>
              <a:t>, </a:t>
            </a:r>
            <a:r>
              <a:rPr lang="zh-CN" altLang="en-US" sz="1600" dirty="0"/>
              <a:t> </a:t>
            </a:r>
            <a:r>
              <a:rPr lang="en-US" altLang="zh-CN" sz="1600" dirty="0"/>
              <a:t>left</a:t>
            </a:r>
            <a:r>
              <a:rPr lang="zh-CN" altLang="en-US" sz="1600" dirty="0"/>
              <a:t> </a:t>
            </a:r>
            <a:r>
              <a:rPr lang="en-US" altLang="zh-CN" sz="1600" dirty="0"/>
              <a:t>end</a:t>
            </a:r>
            <a:r>
              <a:rPr lang="zh-CN" altLang="en-US" sz="1600" dirty="0"/>
              <a:t> </a:t>
            </a:r>
            <a:r>
              <a:rPr lang="en-US" altLang="zh-CN" sz="1600" dirty="0"/>
              <a:t>readout</a:t>
            </a:r>
            <a:r>
              <a:rPr lang="zh-CN" altLang="en-US" sz="1600" dirty="0"/>
              <a:t> </a:t>
            </a:r>
            <a:r>
              <a:rPr lang="en-US" altLang="zh-CN" sz="1600" dirty="0"/>
              <a:t>block: 485 </a:t>
            </a:r>
            <a:r>
              <a:rPr lang="en-US" altLang="zh-CN" sz="1600" dirty="0" err="1"/>
              <a:t>mW</a:t>
            </a:r>
            <a:r>
              <a:rPr lang="en-US" altLang="zh-CN" sz="1600" dirty="0"/>
              <a:t>/cm</a:t>
            </a:r>
            <a:r>
              <a:rPr lang="en-US" altLang="zh-CN" sz="1600" baseline="30000" dirty="0"/>
              <a:t>2</a:t>
            </a:r>
            <a:endParaRPr lang="en-US" altLang="zh-CN" sz="1600" dirty="0"/>
          </a:p>
          <a:p>
            <a:pPr marL="285750" indent="-285750">
              <a:lnSpc>
                <a:spcPct val="120000"/>
              </a:lnSpc>
              <a:buFont typeface="Wingdings" panose="05000000000000000000" pitchFamily="2" charset="2"/>
              <a:buChar char="p"/>
            </a:pPr>
            <a:r>
              <a:rPr lang="en-US" altLang="zh-CN" sz="1600" dirty="0"/>
              <a:t>Test requirement</a:t>
            </a:r>
          </a:p>
          <a:p>
            <a:pPr marL="285750" indent="-285750">
              <a:lnSpc>
                <a:spcPct val="120000"/>
              </a:lnSpc>
              <a:buFont typeface="Wingdings" panose="05000000000000000000" pitchFamily="2" charset="2"/>
              <a:buChar char="Ø"/>
            </a:pPr>
            <a:r>
              <a:rPr lang="en-US" altLang="zh-CN" sz="1600" dirty="0"/>
              <a:t>Design and manufacturing prototype of VTX heating structure</a:t>
            </a:r>
          </a:p>
          <a:p>
            <a:pPr marL="285750" indent="-285750">
              <a:lnSpc>
                <a:spcPct val="120000"/>
              </a:lnSpc>
              <a:buFont typeface="Wingdings" panose="05000000000000000000" pitchFamily="2" charset="2"/>
              <a:buChar char="Ø"/>
            </a:pPr>
            <a:r>
              <a:rPr lang="en-US" altLang="zh-CN" sz="1600" dirty="0"/>
              <a:t>Thin-film heater instead of sensor to generate</a:t>
            </a:r>
            <a:r>
              <a:rPr lang="zh-CN" altLang="en-US" sz="1600" dirty="0"/>
              <a:t> </a:t>
            </a:r>
            <a:r>
              <a:rPr lang="en-US" altLang="zh-CN" sz="1600" dirty="0"/>
              <a:t>the</a:t>
            </a:r>
            <a:r>
              <a:rPr lang="zh-CN" altLang="en-US" sz="1600" dirty="0"/>
              <a:t> </a:t>
            </a:r>
            <a:r>
              <a:rPr lang="en-US" altLang="zh-CN" sz="1600" dirty="0"/>
              <a:t>required heat, carbon fiber supporting structure</a:t>
            </a:r>
          </a:p>
          <a:p>
            <a:pPr marL="285750" indent="-285750">
              <a:lnSpc>
                <a:spcPct val="120000"/>
              </a:lnSpc>
              <a:buFont typeface="Wingdings" panose="05000000000000000000" pitchFamily="2" charset="2"/>
              <a:buChar char="Ø"/>
            </a:pPr>
            <a:r>
              <a:rPr lang="en-US" altLang="zh-CN" sz="1600" dirty="0"/>
              <a:t>Volume of cooling air: flow rate 1.5 m</a:t>
            </a:r>
            <a:r>
              <a:rPr lang="en-US" altLang="zh-CN" sz="1600" baseline="30000" dirty="0"/>
              <a:t>3</a:t>
            </a:r>
            <a:r>
              <a:rPr lang="en-US" altLang="zh-CN" sz="1600" dirty="0"/>
              <a:t>/min</a:t>
            </a:r>
            <a:r>
              <a:rPr lang="zh-CN" altLang="en-US" sz="1600" dirty="0"/>
              <a:t> （</a:t>
            </a:r>
            <a:r>
              <a:rPr lang="en-US" altLang="zh-CN" sz="1600" dirty="0"/>
              <a:t>max. velocity: 8 m/s</a:t>
            </a:r>
            <a:r>
              <a:rPr lang="zh-CN" altLang="en-US" sz="1600" dirty="0"/>
              <a:t>，</a:t>
            </a:r>
            <a:r>
              <a:rPr lang="en-US" altLang="zh-CN" sz="1600" dirty="0"/>
              <a:t>R=11.5~33.5mm</a:t>
            </a:r>
            <a:r>
              <a:rPr lang="zh-CN" altLang="en-US" sz="1600" dirty="0"/>
              <a:t>）</a:t>
            </a:r>
            <a:endParaRPr lang="en-US" altLang="zh-CN" sz="1600" dirty="0"/>
          </a:p>
          <a:p>
            <a:pPr marL="285750" indent="-285750">
              <a:lnSpc>
                <a:spcPct val="120000"/>
              </a:lnSpc>
              <a:buFont typeface="Wingdings" panose="05000000000000000000" pitchFamily="2" charset="2"/>
              <a:buChar char="Ø"/>
            </a:pPr>
            <a:r>
              <a:rPr lang="en-US" altLang="zh-CN" sz="1600" dirty="0"/>
              <a:t>Temperature of air: room temperature (</a:t>
            </a:r>
            <a:r>
              <a:rPr lang="en-US" altLang="zh-CN" dirty="0"/>
              <a:t>air conditioner</a:t>
            </a:r>
            <a:r>
              <a:rPr lang="zh-CN" altLang="en-US" sz="1600" dirty="0"/>
              <a:t>）</a:t>
            </a:r>
            <a:endParaRPr lang="en-US" altLang="zh-CN" sz="1600" dirty="0"/>
          </a:p>
        </p:txBody>
      </p:sp>
      <p:sp>
        <p:nvSpPr>
          <p:cNvPr id="7" name="TextBox 6"/>
          <p:cNvSpPr txBox="1"/>
          <p:nvPr/>
        </p:nvSpPr>
        <p:spPr>
          <a:xfrm>
            <a:off x="289219" y="2678037"/>
            <a:ext cx="11180102" cy="2141548"/>
          </a:xfrm>
          <a:prstGeom prst="rect">
            <a:avLst/>
          </a:prstGeom>
          <a:noFill/>
        </p:spPr>
        <p:txBody>
          <a:bodyPr wrap="square" rtlCol="0">
            <a:spAutoFit/>
          </a:bodyPr>
          <a:lstStyle/>
          <a:p>
            <a:pPr marL="285750" indent="-285750">
              <a:lnSpc>
                <a:spcPct val="120000"/>
              </a:lnSpc>
              <a:buFont typeface="Wingdings" panose="05000000000000000000" pitchFamily="2" charset="2"/>
              <a:buChar char="p"/>
            </a:pPr>
            <a:r>
              <a:rPr lang="en-US" altLang="zh-CN" sz="1600" dirty="0"/>
              <a:t>Plan</a:t>
            </a:r>
            <a:r>
              <a:rPr lang="zh-CN" altLang="en-US" sz="1600" dirty="0"/>
              <a:t>：</a:t>
            </a:r>
            <a:endParaRPr lang="en-US" altLang="zh-CN" sz="1600" dirty="0"/>
          </a:p>
          <a:p>
            <a:pPr>
              <a:lnSpc>
                <a:spcPct val="120000"/>
              </a:lnSpc>
            </a:pPr>
            <a:r>
              <a:rPr lang="en-US" altLang="zh-CN" sz="1600" dirty="0"/>
              <a:t>1) Flat prototype: preliminary verify the measurement system and heating layer (2026.08)</a:t>
            </a:r>
          </a:p>
          <a:p>
            <a:pPr>
              <a:lnSpc>
                <a:spcPct val="120000"/>
              </a:lnSpc>
            </a:pPr>
            <a:r>
              <a:rPr lang="en-US" altLang="zh-CN" sz="1600" dirty="0"/>
              <a:t>2) Single cylindrical barrel thermal prototype: verify cooling effect, optimize test system</a:t>
            </a:r>
          </a:p>
          <a:p>
            <a:pPr marL="285750" indent="-285750">
              <a:lnSpc>
                <a:spcPct val="120000"/>
              </a:lnSpc>
              <a:buFont typeface="Wingdings" panose="05000000000000000000" pitchFamily="2" charset="2"/>
              <a:buChar char="Ø"/>
            </a:pPr>
            <a:r>
              <a:rPr lang="en-US" altLang="zh-CN" sz="1600" dirty="0"/>
              <a:t>Finish Prototype design and manufactory—2026.12</a:t>
            </a:r>
          </a:p>
          <a:p>
            <a:pPr marL="285750" indent="-285750">
              <a:lnSpc>
                <a:spcPct val="120000"/>
              </a:lnSpc>
              <a:buFont typeface="Wingdings" panose="05000000000000000000" pitchFamily="2" charset="2"/>
              <a:buChar char="Ø"/>
            </a:pPr>
            <a:r>
              <a:rPr lang="en-US" altLang="zh-CN" sz="1600" dirty="0"/>
              <a:t>Finish test —2027.02</a:t>
            </a:r>
          </a:p>
          <a:p>
            <a:pPr>
              <a:lnSpc>
                <a:spcPct val="120000"/>
              </a:lnSpc>
            </a:pPr>
            <a:r>
              <a:rPr lang="en-US" altLang="zh-CN" sz="1600" dirty="0"/>
              <a:t>3) Multi-cylindrical barrel thermal prototype:</a:t>
            </a:r>
            <a:r>
              <a:rPr lang="zh-CN" altLang="en-US" sz="1600" dirty="0"/>
              <a:t> </a:t>
            </a:r>
            <a:r>
              <a:rPr lang="en-US" altLang="zh-CN" sz="1600" dirty="0"/>
              <a:t>combine</a:t>
            </a:r>
            <a:r>
              <a:rPr lang="zh-CN" altLang="en-US" sz="1600" dirty="0"/>
              <a:t> </a:t>
            </a:r>
            <a:r>
              <a:rPr lang="en-US" altLang="zh-CN" sz="1600" dirty="0"/>
              <a:t>with</a:t>
            </a:r>
            <a:r>
              <a:rPr lang="zh-CN" altLang="en-US" sz="1600" dirty="0"/>
              <a:t> </a:t>
            </a:r>
            <a:r>
              <a:rPr lang="en-US" altLang="zh-CN" sz="1600" dirty="0"/>
              <a:t>beam pipe</a:t>
            </a:r>
          </a:p>
          <a:p>
            <a:pPr marL="285750" indent="-285750">
              <a:lnSpc>
                <a:spcPct val="120000"/>
              </a:lnSpc>
              <a:buFont typeface="Wingdings" panose="05000000000000000000" pitchFamily="2" charset="2"/>
              <a:buChar char="Ø"/>
            </a:pPr>
            <a:r>
              <a:rPr lang="en-US" altLang="zh-CN" sz="1600" dirty="0"/>
              <a:t>Finish test and result analysis —2027.08</a:t>
            </a:r>
            <a:endParaRPr lang="zh-CN" altLang="en-US" sz="1600" dirty="0"/>
          </a:p>
        </p:txBody>
      </p:sp>
      <p:sp>
        <p:nvSpPr>
          <p:cNvPr id="8" name="文本框 7">
            <a:extLst>
              <a:ext uri="{FF2B5EF4-FFF2-40B4-BE49-F238E27FC236}">
                <a16:creationId xmlns:a16="http://schemas.microsoft.com/office/drawing/2014/main" id="{23F81D10-CCEA-33DC-5F20-7DA656DDEBED}"/>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 Vertex air cooling test</a:t>
            </a:r>
          </a:p>
        </p:txBody>
      </p:sp>
      <p:sp>
        <p:nvSpPr>
          <p:cNvPr id="11" name="文本框 10">
            <a:extLst>
              <a:ext uri="{FF2B5EF4-FFF2-40B4-BE49-F238E27FC236}">
                <a16:creationId xmlns:a16="http://schemas.microsoft.com/office/drawing/2014/main" id="{D6130C77-E0A7-6180-A28E-CF569B5C5013}"/>
              </a:ext>
            </a:extLst>
          </p:cNvPr>
          <p:cNvSpPr txBox="1"/>
          <p:nvPr/>
        </p:nvSpPr>
        <p:spPr>
          <a:xfrm>
            <a:off x="4783666" y="6340464"/>
            <a:ext cx="1778051" cy="369332"/>
          </a:xfrm>
          <a:prstGeom prst="rect">
            <a:avLst/>
          </a:prstGeom>
          <a:noFill/>
        </p:spPr>
        <p:txBody>
          <a:bodyPr wrap="none" rtlCol="0">
            <a:spAutoFit/>
          </a:bodyPr>
          <a:lstStyle/>
          <a:p>
            <a:r>
              <a:rPr lang="en-US" altLang="zh-CN" dirty="0"/>
              <a:t>Model of Vertex</a:t>
            </a:r>
            <a:endParaRPr lang="zh-CN" altLang="en-US" dirty="0"/>
          </a:p>
        </p:txBody>
      </p:sp>
      <p:sp>
        <p:nvSpPr>
          <p:cNvPr id="17" name="文本框 16">
            <a:extLst>
              <a:ext uri="{FF2B5EF4-FFF2-40B4-BE49-F238E27FC236}">
                <a16:creationId xmlns:a16="http://schemas.microsoft.com/office/drawing/2014/main" id="{D4016417-8573-4D71-5166-F1B42EC9446A}"/>
              </a:ext>
            </a:extLst>
          </p:cNvPr>
          <p:cNvSpPr txBox="1"/>
          <p:nvPr/>
        </p:nvSpPr>
        <p:spPr>
          <a:xfrm>
            <a:off x="8722385" y="897779"/>
            <a:ext cx="3386642" cy="646331"/>
          </a:xfrm>
          <a:prstGeom prst="rect">
            <a:avLst/>
          </a:prstGeom>
          <a:solidFill>
            <a:srgbClr val="FFC000"/>
          </a:solidFill>
        </p:spPr>
        <p:txBody>
          <a:bodyPr wrap="square">
            <a:spAutoFit/>
          </a:bodyPr>
          <a:lstStyle/>
          <a:p>
            <a:pPr marL="285750" indent="-285750">
              <a:buFont typeface="Arial" panose="020B0604020202020204" pitchFamily="34" charset="0"/>
              <a:buChar char="•"/>
            </a:pPr>
            <a:r>
              <a:rPr lang="en-US" altLang="zh-CN" dirty="0">
                <a:solidFill>
                  <a:srgbClr val="0033CC"/>
                </a:solidFill>
              </a:rPr>
              <a:t>Innovation program of IHEP</a:t>
            </a:r>
          </a:p>
          <a:p>
            <a:pPr marL="285750" indent="-285750">
              <a:buFont typeface="Arial" panose="020B0604020202020204" pitchFamily="34" charset="0"/>
              <a:buChar char="•"/>
            </a:pPr>
            <a:r>
              <a:rPr lang="en-US" altLang="zh-CN" dirty="0">
                <a:solidFill>
                  <a:srgbClr val="0033CC"/>
                </a:solidFill>
              </a:rPr>
              <a:t>Applying </a:t>
            </a:r>
            <a:r>
              <a:rPr lang="en-US" altLang="zh-CN" dirty="0">
                <a:solidFill>
                  <a:srgbClr val="0033CC"/>
                </a:solidFill>
                <a:latin typeface="Calibri" panose="020F0502020204030204" pitchFamily="34" charset="0"/>
                <a:cs typeface="Calibri" panose="020F0502020204030204" pitchFamily="34" charset="0"/>
              </a:rPr>
              <a:t>NSFC funding</a:t>
            </a:r>
            <a:endParaRPr lang="zh-CN" altLang="en-US" dirty="0">
              <a:solidFill>
                <a:srgbClr val="0033CC"/>
              </a:solidFill>
            </a:endParaRPr>
          </a:p>
        </p:txBody>
      </p:sp>
      <p:sp>
        <p:nvSpPr>
          <p:cNvPr id="18" name="文本框 17">
            <a:extLst>
              <a:ext uri="{FF2B5EF4-FFF2-40B4-BE49-F238E27FC236}">
                <a16:creationId xmlns:a16="http://schemas.microsoft.com/office/drawing/2014/main" id="{4A83B3F6-3E03-F10E-980C-DFABEEDCC481}"/>
              </a:ext>
            </a:extLst>
          </p:cNvPr>
          <p:cNvSpPr txBox="1"/>
          <p:nvPr/>
        </p:nvSpPr>
        <p:spPr>
          <a:xfrm>
            <a:off x="350733" y="51292"/>
            <a:ext cx="974947" cy="369332"/>
          </a:xfrm>
          <a:prstGeom prst="rect">
            <a:avLst/>
          </a:prstGeom>
          <a:solidFill>
            <a:srgbClr val="FFFF00"/>
          </a:solidFill>
        </p:spPr>
        <p:txBody>
          <a:bodyPr wrap="none" rtlCol="0">
            <a:spAutoFit/>
          </a:bodyPr>
          <a:lstStyle/>
          <a:p>
            <a:r>
              <a:rPr lang="en-US" altLang="zh-CN" dirty="0"/>
              <a:t>Jinyu Fu</a:t>
            </a:r>
            <a:endParaRPr lang="zh-CN" altLang="en-US" dirty="0"/>
          </a:p>
        </p:txBody>
      </p:sp>
    </p:spTree>
    <p:extLst>
      <p:ext uri="{BB962C8B-B14F-4D97-AF65-F5344CB8AC3E}">
        <p14:creationId xmlns:p14="http://schemas.microsoft.com/office/powerpoint/2010/main" val="2383244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86DFF2-FDE1-173B-CB6C-2645CDC4198E}"/>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D6D7B38A-3FEC-5D0B-50A2-B5D47C47DE91}"/>
              </a:ext>
            </a:extLst>
          </p:cNvPr>
          <p:cNvSpPr txBox="1"/>
          <p:nvPr/>
        </p:nvSpPr>
        <p:spPr>
          <a:xfrm>
            <a:off x="4865190" y="1150070"/>
            <a:ext cx="1710725" cy="584775"/>
          </a:xfrm>
          <a:prstGeom prst="rect">
            <a:avLst/>
          </a:prstGeom>
          <a:noFill/>
        </p:spPr>
        <p:txBody>
          <a:bodyPr wrap="none" rtlCol="0">
            <a:spAutoFit/>
          </a:bodyPr>
          <a:lstStyle/>
          <a:p>
            <a:r>
              <a:rPr lang="en-US" altLang="zh-CN" sz="3200" dirty="0"/>
              <a:t>Content </a:t>
            </a:r>
            <a:endParaRPr lang="zh-CN" altLang="en-US" sz="3200" dirty="0"/>
          </a:p>
        </p:txBody>
      </p:sp>
      <p:sp>
        <p:nvSpPr>
          <p:cNvPr id="5" name="文本框 4">
            <a:extLst>
              <a:ext uri="{FF2B5EF4-FFF2-40B4-BE49-F238E27FC236}">
                <a16:creationId xmlns:a16="http://schemas.microsoft.com/office/drawing/2014/main" id="{83CCF769-1AA3-44E0-9596-A71DE1C114CB}"/>
              </a:ext>
            </a:extLst>
          </p:cNvPr>
          <p:cNvSpPr txBox="1"/>
          <p:nvPr/>
        </p:nvSpPr>
        <p:spPr>
          <a:xfrm>
            <a:off x="3544478" y="2177592"/>
            <a:ext cx="5658921" cy="2806025"/>
          </a:xfrm>
          <a:prstGeom prst="rect">
            <a:avLst/>
          </a:prstGeom>
          <a:noFill/>
        </p:spPr>
        <p:txBody>
          <a:bodyPr wrap="none" rtlCol="0">
            <a:spAutoFit/>
          </a:bodyPr>
          <a:lstStyle/>
          <a:p>
            <a:pPr marL="342900" indent="-342900">
              <a:lnSpc>
                <a:spcPct val="150000"/>
              </a:lnSpc>
              <a:buFont typeface="Wingdings" panose="05000000000000000000" pitchFamily="2" charset="2"/>
              <a:buChar char="Ø"/>
            </a:pPr>
            <a:r>
              <a:rPr lang="en-US" altLang="zh-CN" sz="2400" dirty="0"/>
              <a:t>Research on CO2 cooling</a:t>
            </a:r>
          </a:p>
          <a:p>
            <a:pPr marL="342900" indent="-342900">
              <a:lnSpc>
                <a:spcPct val="150000"/>
              </a:lnSpc>
              <a:buFont typeface="Wingdings" panose="05000000000000000000" pitchFamily="2" charset="2"/>
              <a:buChar char="Ø"/>
            </a:pPr>
            <a:r>
              <a:rPr lang="en-US" altLang="zh-CN" sz="2400" dirty="0"/>
              <a:t>Microchannel cold plate design</a:t>
            </a:r>
          </a:p>
          <a:p>
            <a:pPr marL="342900" indent="-342900">
              <a:lnSpc>
                <a:spcPct val="150000"/>
              </a:lnSpc>
              <a:buFont typeface="Wingdings" panose="05000000000000000000" pitchFamily="2" charset="2"/>
              <a:buChar char="Ø"/>
            </a:pPr>
            <a:r>
              <a:rPr lang="en-US" altLang="zh-CN" sz="2400" dirty="0"/>
              <a:t>HCAL/ECAL preliminary cooling design</a:t>
            </a:r>
          </a:p>
          <a:p>
            <a:pPr marL="342900" indent="-342900">
              <a:lnSpc>
                <a:spcPct val="150000"/>
              </a:lnSpc>
              <a:buFont typeface="Wingdings" panose="05000000000000000000" pitchFamily="2" charset="2"/>
              <a:buChar char="Ø"/>
            </a:pPr>
            <a:r>
              <a:rPr lang="en-US" altLang="zh-CN" sz="2400" dirty="0"/>
              <a:t>Central beam pipe cooling test </a:t>
            </a:r>
          </a:p>
          <a:p>
            <a:pPr marL="342900" indent="-342900">
              <a:lnSpc>
                <a:spcPct val="150000"/>
              </a:lnSpc>
              <a:buFont typeface="Wingdings" panose="05000000000000000000" pitchFamily="2" charset="2"/>
              <a:buChar char="Ø"/>
            </a:pPr>
            <a:r>
              <a:rPr lang="en-US" altLang="zh-CN" sz="2400" dirty="0"/>
              <a:t>Vertex cooling test</a:t>
            </a:r>
            <a:endParaRPr lang="zh-CN" altLang="en-US" sz="2400" dirty="0"/>
          </a:p>
        </p:txBody>
      </p:sp>
    </p:spTree>
    <p:extLst>
      <p:ext uri="{BB962C8B-B14F-4D97-AF65-F5344CB8AC3E}">
        <p14:creationId xmlns:p14="http://schemas.microsoft.com/office/powerpoint/2010/main" val="2441080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675190" y="2923602"/>
            <a:ext cx="2709323" cy="10935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384513" y="2966656"/>
            <a:ext cx="2756452" cy="9294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图片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14803" y="1668943"/>
            <a:ext cx="2941956" cy="853927"/>
          </a:xfrm>
          <a:prstGeom prst="rect">
            <a:avLst/>
          </a:prstGeom>
        </p:spPr>
      </p:pic>
      <p:pic>
        <p:nvPicPr>
          <p:cNvPr id="2052"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5609721" y="1668943"/>
            <a:ext cx="2294234" cy="849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矩形 1">
            <a:extLst>
              <a:ext uri="{FF2B5EF4-FFF2-40B4-BE49-F238E27FC236}">
                <a16:creationId xmlns:a16="http://schemas.microsoft.com/office/drawing/2014/main" id="{BCB4B65C-33B5-5330-4DB6-51470B23B710}"/>
              </a:ext>
            </a:extLst>
          </p:cNvPr>
          <p:cNvSpPr/>
          <p:nvPr/>
        </p:nvSpPr>
        <p:spPr>
          <a:xfrm>
            <a:off x="238420" y="650819"/>
            <a:ext cx="11281701" cy="959686"/>
          </a:xfrm>
          <a:prstGeom prst="rect">
            <a:avLst/>
          </a:prstGeom>
        </p:spPr>
        <p:txBody>
          <a:bodyPr wrap="square">
            <a:spAutoFit/>
          </a:bodyPr>
          <a:lstStyle/>
          <a:p>
            <a:pPr marL="285750" indent="-285750">
              <a:lnSpc>
                <a:spcPct val="120000"/>
              </a:lnSpc>
              <a:buFont typeface="Wingdings" panose="05000000000000000000" pitchFamily="2" charset="2"/>
              <a:buChar char="p"/>
            </a:pPr>
            <a:r>
              <a:rPr lang="en-US" altLang="zh-CN" sz="1600" dirty="0">
                <a:solidFill>
                  <a:srgbClr val="0033CC"/>
                </a:solidFill>
              </a:rPr>
              <a:t>Thin-film heater </a:t>
            </a:r>
            <a:r>
              <a:rPr lang="en-US" altLang="zh-CN" sz="1600" dirty="0"/>
              <a:t>——Stitching layer (sensitivity area): 40 </a:t>
            </a:r>
            <a:r>
              <a:rPr lang="en-US" altLang="zh-CN" sz="1600" dirty="0" err="1"/>
              <a:t>mW</a:t>
            </a:r>
            <a:r>
              <a:rPr lang="en-US" altLang="zh-CN" sz="1600" dirty="0"/>
              <a:t>/cm</a:t>
            </a:r>
            <a:r>
              <a:rPr lang="en-US" altLang="zh-CN" sz="1600" baseline="30000" dirty="0"/>
              <a:t>2</a:t>
            </a:r>
            <a:r>
              <a:rPr lang="en-US" altLang="zh-CN" sz="1600" dirty="0"/>
              <a:t>, </a:t>
            </a:r>
            <a:r>
              <a:rPr lang="zh-CN" altLang="en-US" sz="1600" dirty="0"/>
              <a:t> </a:t>
            </a:r>
            <a:r>
              <a:rPr lang="en-US" altLang="zh-CN" sz="1600" dirty="0"/>
              <a:t>left</a:t>
            </a:r>
            <a:r>
              <a:rPr lang="zh-CN" altLang="en-US" sz="1600" dirty="0"/>
              <a:t> </a:t>
            </a:r>
            <a:r>
              <a:rPr lang="en-US" altLang="zh-CN" sz="1600" dirty="0"/>
              <a:t>end</a:t>
            </a:r>
            <a:r>
              <a:rPr lang="zh-CN" altLang="en-US" sz="1600" dirty="0"/>
              <a:t> </a:t>
            </a:r>
            <a:r>
              <a:rPr lang="en-US" altLang="zh-CN" sz="1600" dirty="0"/>
              <a:t>readout</a:t>
            </a:r>
            <a:r>
              <a:rPr lang="zh-CN" altLang="en-US" sz="1600" dirty="0"/>
              <a:t> </a:t>
            </a:r>
            <a:r>
              <a:rPr lang="en-US" altLang="zh-CN" sz="1600" dirty="0"/>
              <a:t>block: 485 </a:t>
            </a:r>
            <a:r>
              <a:rPr lang="en-US" altLang="zh-CN" sz="1600" dirty="0" err="1"/>
              <a:t>mW</a:t>
            </a:r>
            <a:r>
              <a:rPr lang="en-US" altLang="zh-CN" sz="1600" dirty="0"/>
              <a:t>/cm</a:t>
            </a:r>
            <a:r>
              <a:rPr lang="en-US" altLang="zh-CN" sz="1600" baseline="30000" dirty="0"/>
              <a:t>2</a:t>
            </a:r>
            <a:endParaRPr lang="en-US" altLang="zh-CN" sz="1600" dirty="0"/>
          </a:p>
          <a:p>
            <a:pPr marL="285750" indent="-285750">
              <a:lnSpc>
                <a:spcPct val="120000"/>
              </a:lnSpc>
              <a:buFont typeface="Wingdings" panose="05000000000000000000" pitchFamily="2" charset="2"/>
              <a:buChar char="Ø"/>
            </a:pPr>
            <a:r>
              <a:rPr lang="en-US" altLang="zh-CN" sz="1600" dirty="0"/>
              <a:t>Finish the first version of  thin-film heater (40 </a:t>
            </a:r>
            <a:r>
              <a:rPr lang="en-US" altLang="zh-CN" sz="1600" dirty="0" err="1"/>
              <a:t>mW</a:t>
            </a:r>
            <a:r>
              <a:rPr lang="en-US" altLang="zh-CN" sz="1600" dirty="0"/>
              <a:t>/cm2 ): design and get the sample, need to improve the heat uniformity after test——adding a thermal conductive layer, prepare for test</a:t>
            </a:r>
          </a:p>
        </p:txBody>
      </p:sp>
      <p:sp>
        <p:nvSpPr>
          <p:cNvPr id="7" name="矩形 6">
            <a:extLst>
              <a:ext uri="{FF2B5EF4-FFF2-40B4-BE49-F238E27FC236}">
                <a16:creationId xmlns:a16="http://schemas.microsoft.com/office/drawing/2014/main" id="{2B21AD6F-7B91-72CD-B0E2-E219BB6B3AAC}"/>
              </a:ext>
            </a:extLst>
          </p:cNvPr>
          <p:cNvSpPr/>
          <p:nvPr/>
        </p:nvSpPr>
        <p:spPr>
          <a:xfrm>
            <a:off x="238420" y="2827147"/>
            <a:ext cx="6293613" cy="3323410"/>
          </a:xfrm>
          <a:prstGeom prst="rect">
            <a:avLst/>
          </a:prstGeom>
        </p:spPr>
        <p:txBody>
          <a:bodyPr wrap="square">
            <a:spAutoFit/>
          </a:bodyPr>
          <a:lstStyle/>
          <a:p>
            <a:pPr marL="285750" indent="-285750">
              <a:lnSpc>
                <a:spcPct val="120000"/>
              </a:lnSpc>
              <a:buFont typeface="Wingdings" panose="05000000000000000000" pitchFamily="2" charset="2"/>
              <a:buChar char="p"/>
            </a:pPr>
            <a:r>
              <a:rPr lang="en-US" altLang="zh-CN" sz="1600" dirty="0">
                <a:solidFill>
                  <a:srgbClr val="0033CC"/>
                </a:solidFill>
              </a:rPr>
              <a:t>Prototype design and manufacturing</a:t>
            </a:r>
            <a:r>
              <a:rPr lang="en-US" altLang="zh-CN" sz="1600" dirty="0"/>
              <a:t> (April ~ May): </a:t>
            </a:r>
          </a:p>
          <a:p>
            <a:pPr marL="285750" indent="-285750">
              <a:lnSpc>
                <a:spcPct val="120000"/>
              </a:lnSpc>
              <a:buFont typeface="Wingdings" panose="05000000000000000000" pitchFamily="2" charset="2"/>
              <a:buChar char="Ø"/>
            </a:pPr>
            <a:r>
              <a:rPr lang="en-US" altLang="zh-CN" sz="1600" dirty="0"/>
              <a:t>Optimize the prototype: </a:t>
            </a:r>
          </a:p>
          <a:p>
            <a:pPr marL="285750" indent="-285750">
              <a:lnSpc>
                <a:spcPct val="120000"/>
              </a:lnSpc>
              <a:buFont typeface="Arial" panose="020B0604020202020204" pitchFamily="34" charset="0"/>
              <a:buChar char="•"/>
            </a:pPr>
            <a:r>
              <a:rPr lang="en-US" altLang="zh-CN" sz="1600" dirty="0"/>
              <a:t>temperature monitoring point, heat distribution</a:t>
            </a:r>
          </a:p>
          <a:p>
            <a:pPr marL="285750" indent="-285750">
              <a:lnSpc>
                <a:spcPct val="120000"/>
              </a:lnSpc>
              <a:buFont typeface="Arial" panose="020B0604020202020204" pitchFamily="34" charset="0"/>
              <a:buChar char="•"/>
            </a:pPr>
            <a:r>
              <a:rPr lang="en-US" altLang="zh-CN" sz="1600" dirty="0"/>
              <a:t>Prototype: carbon support+ double heating layer</a:t>
            </a:r>
          </a:p>
          <a:p>
            <a:pPr marL="285750" indent="-285750">
              <a:lnSpc>
                <a:spcPct val="120000"/>
              </a:lnSpc>
              <a:buFont typeface="Wingdings" panose="05000000000000000000" pitchFamily="2" charset="2"/>
              <a:buChar char="Ø"/>
            </a:pPr>
            <a:r>
              <a:rPr lang="en-US" altLang="zh-CN" sz="1600" dirty="0"/>
              <a:t>Design the air-cooled cavity——finish manufacturing in May</a:t>
            </a:r>
          </a:p>
          <a:p>
            <a:pPr marL="285750" indent="-285750">
              <a:lnSpc>
                <a:spcPct val="120000"/>
              </a:lnSpc>
              <a:buFont typeface="Wingdings" panose="05000000000000000000" pitchFamily="2" charset="2"/>
              <a:buChar char="Ø"/>
            </a:pPr>
            <a:endParaRPr lang="en-US" altLang="zh-CN" sz="1600" dirty="0"/>
          </a:p>
          <a:p>
            <a:pPr marL="285750" indent="-285750">
              <a:lnSpc>
                <a:spcPct val="120000"/>
              </a:lnSpc>
              <a:buFont typeface="Wingdings" panose="05000000000000000000" pitchFamily="2" charset="2"/>
              <a:buChar char="p"/>
            </a:pPr>
            <a:r>
              <a:rPr lang="en-US" altLang="zh-CN" sz="1600" dirty="0"/>
              <a:t>Air source and flow controller determined:  purchase in April</a:t>
            </a:r>
          </a:p>
          <a:p>
            <a:pPr marL="285750" indent="-285750">
              <a:lnSpc>
                <a:spcPct val="120000"/>
              </a:lnSpc>
              <a:buFont typeface="Wingdings" panose="05000000000000000000" pitchFamily="2" charset="2"/>
              <a:buChar char="p"/>
            </a:pPr>
            <a:r>
              <a:rPr lang="en-US" altLang="zh-CN" sz="1600" dirty="0"/>
              <a:t>Data acquisition system determined: pressure sensor and temperature sensor, purchase in April to May</a:t>
            </a:r>
          </a:p>
          <a:p>
            <a:pPr marL="285750" indent="-285750">
              <a:lnSpc>
                <a:spcPct val="120000"/>
              </a:lnSpc>
              <a:buFont typeface="Wingdings" panose="05000000000000000000" pitchFamily="2" charset="2"/>
              <a:buChar char="p"/>
            </a:pPr>
            <a:r>
              <a:rPr lang="en-US" altLang="zh-CN" sz="1600" dirty="0"/>
              <a:t>Assembly of the Air-Cooled Test System (Air Circuit &amp; Test Environment Setup, Control System Commissioning): in June</a:t>
            </a:r>
          </a:p>
        </p:txBody>
      </p:sp>
      <p:pic>
        <p:nvPicPr>
          <p:cNvPr id="10" name="图片 9">
            <a:extLst>
              <a:ext uri="{FF2B5EF4-FFF2-40B4-BE49-F238E27FC236}">
                <a16:creationId xmlns:a16="http://schemas.microsoft.com/office/drawing/2014/main" id="{E1BE6C1F-FA93-098E-5927-DC5673463E75}"/>
              </a:ext>
            </a:extLst>
          </p:cNvPr>
          <p:cNvPicPr>
            <a:picLocks noChangeAspect="1"/>
          </p:cNvPicPr>
          <p:nvPr/>
        </p:nvPicPr>
        <p:blipFill>
          <a:blip r:embed="rId6"/>
          <a:stretch>
            <a:fillRect/>
          </a:stretch>
        </p:blipFill>
        <p:spPr>
          <a:xfrm>
            <a:off x="6879050" y="4393370"/>
            <a:ext cx="3942158" cy="2284981"/>
          </a:xfrm>
          <a:prstGeom prst="rect">
            <a:avLst/>
          </a:prstGeom>
        </p:spPr>
      </p:pic>
      <p:sp>
        <p:nvSpPr>
          <p:cNvPr id="12" name="文本框 11">
            <a:extLst>
              <a:ext uri="{FF2B5EF4-FFF2-40B4-BE49-F238E27FC236}">
                <a16:creationId xmlns:a16="http://schemas.microsoft.com/office/drawing/2014/main" id="{6DA6F76E-EA56-7F24-C5CE-1C4C823E0EB5}"/>
              </a:ext>
            </a:extLst>
          </p:cNvPr>
          <p:cNvSpPr txBox="1"/>
          <p:nvPr/>
        </p:nvSpPr>
        <p:spPr>
          <a:xfrm>
            <a:off x="2916767" y="2479662"/>
            <a:ext cx="1811867" cy="307777"/>
          </a:xfrm>
          <a:prstGeom prst="rect">
            <a:avLst/>
          </a:prstGeom>
          <a:noFill/>
        </p:spPr>
        <p:txBody>
          <a:bodyPr wrap="square">
            <a:spAutoFit/>
          </a:bodyPr>
          <a:lstStyle/>
          <a:p>
            <a:r>
              <a:rPr lang="en-US" altLang="zh-CN" sz="1400" dirty="0"/>
              <a:t>thin-film heater </a:t>
            </a:r>
            <a:endParaRPr lang="zh-CN" altLang="en-US" sz="1400" dirty="0"/>
          </a:p>
        </p:txBody>
      </p:sp>
      <p:sp>
        <p:nvSpPr>
          <p:cNvPr id="13" name="文本框 12">
            <a:extLst>
              <a:ext uri="{FF2B5EF4-FFF2-40B4-BE49-F238E27FC236}">
                <a16:creationId xmlns:a16="http://schemas.microsoft.com/office/drawing/2014/main" id="{22D9A8EE-9875-4F49-78F5-C83EE585F2AC}"/>
              </a:ext>
            </a:extLst>
          </p:cNvPr>
          <p:cNvSpPr txBox="1"/>
          <p:nvPr/>
        </p:nvSpPr>
        <p:spPr>
          <a:xfrm>
            <a:off x="5482168" y="2476018"/>
            <a:ext cx="2590344" cy="307777"/>
          </a:xfrm>
          <a:prstGeom prst="rect">
            <a:avLst/>
          </a:prstGeom>
          <a:noFill/>
        </p:spPr>
        <p:txBody>
          <a:bodyPr wrap="square">
            <a:spAutoFit/>
          </a:bodyPr>
          <a:lstStyle/>
          <a:p>
            <a:r>
              <a:rPr lang="en-US" altLang="zh-CN" sz="1400" dirty="0"/>
              <a:t>thermal conductive layer(black)</a:t>
            </a:r>
            <a:endParaRPr lang="zh-CN" altLang="en-US" sz="1400" dirty="0"/>
          </a:p>
        </p:txBody>
      </p:sp>
      <p:sp>
        <p:nvSpPr>
          <p:cNvPr id="14" name="文本框 13">
            <a:extLst>
              <a:ext uri="{FF2B5EF4-FFF2-40B4-BE49-F238E27FC236}">
                <a16:creationId xmlns:a16="http://schemas.microsoft.com/office/drawing/2014/main" id="{A0A40AC8-7E88-CA16-7C1C-B5DCDA04FFA4}"/>
              </a:ext>
            </a:extLst>
          </p:cNvPr>
          <p:cNvSpPr txBox="1"/>
          <p:nvPr/>
        </p:nvSpPr>
        <p:spPr>
          <a:xfrm>
            <a:off x="10070202" y="3863234"/>
            <a:ext cx="1694232" cy="307777"/>
          </a:xfrm>
          <a:prstGeom prst="rect">
            <a:avLst/>
          </a:prstGeom>
          <a:noFill/>
        </p:spPr>
        <p:txBody>
          <a:bodyPr wrap="square">
            <a:spAutoFit/>
          </a:bodyPr>
          <a:lstStyle/>
          <a:p>
            <a:r>
              <a:rPr lang="en-US" altLang="zh-CN" sz="1400" dirty="0"/>
              <a:t>air-cooled cavity</a:t>
            </a:r>
            <a:endParaRPr lang="zh-CN" altLang="en-US" sz="1400" dirty="0"/>
          </a:p>
        </p:txBody>
      </p:sp>
      <p:sp>
        <p:nvSpPr>
          <p:cNvPr id="15" name="文本框 14">
            <a:extLst>
              <a:ext uri="{FF2B5EF4-FFF2-40B4-BE49-F238E27FC236}">
                <a16:creationId xmlns:a16="http://schemas.microsoft.com/office/drawing/2014/main" id="{A323F28D-89ED-61B5-55E5-3572F3AB2E49}"/>
              </a:ext>
            </a:extLst>
          </p:cNvPr>
          <p:cNvSpPr txBox="1"/>
          <p:nvPr/>
        </p:nvSpPr>
        <p:spPr>
          <a:xfrm>
            <a:off x="7142912" y="3943003"/>
            <a:ext cx="1773877" cy="307777"/>
          </a:xfrm>
          <a:prstGeom prst="rect">
            <a:avLst/>
          </a:prstGeom>
          <a:noFill/>
        </p:spPr>
        <p:txBody>
          <a:bodyPr wrap="square">
            <a:spAutoFit/>
          </a:bodyPr>
          <a:lstStyle/>
          <a:p>
            <a:r>
              <a:rPr lang="en-US" altLang="zh-CN" sz="1400" dirty="0"/>
              <a:t>Thermal prototype</a:t>
            </a:r>
            <a:endParaRPr lang="zh-CN" altLang="en-US" sz="1400" dirty="0"/>
          </a:p>
        </p:txBody>
      </p:sp>
      <p:sp>
        <p:nvSpPr>
          <p:cNvPr id="16" name="文本框 15">
            <a:extLst>
              <a:ext uri="{FF2B5EF4-FFF2-40B4-BE49-F238E27FC236}">
                <a16:creationId xmlns:a16="http://schemas.microsoft.com/office/drawing/2014/main" id="{E3898A12-082A-CE71-3421-44E8D9A9EBDC}"/>
              </a:ext>
            </a:extLst>
          </p:cNvPr>
          <p:cNvSpPr txBox="1"/>
          <p:nvPr/>
        </p:nvSpPr>
        <p:spPr>
          <a:xfrm>
            <a:off x="10734252" y="6314581"/>
            <a:ext cx="1062678" cy="307777"/>
          </a:xfrm>
          <a:prstGeom prst="rect">
            <a:avLst/>
          </a:prstGeom>
          <a:noFill/>
        </p:spPr>
        <p:txBody>
          <a:bodyPr wrap="square">
            <a:spAutoFit/>
          </a:bodyPr>
          <a:lstStyle/>
          <a:p>
            <a:r>
              <a:rPr lang="en-US" altLang="zh-CN" sz="1400" dirty="0"/>
              <a:t>Air source</a:t>
            </a:r>
            <a:endParaRPr lang="zh-CN" altLang="en-US" sz="1400" dirty="0"/>
          </a:p>
        </p:txBody>
      </p:sp>
      <p:sp>
        <p:nvSpPr>
          <p:cNvPr id="17" name="文本框 16">
            <a:extLst>
              <a:ext uri="{FF2B5EF4-FFF2-40B4-BE49-F238E27FC236}">
                <a16:creationId xmlns:a16="http://schemas.microsoft.com/office/drawing/2014/main" id="{A4EE4F3A-10C1-82DD-766D-9CD523CDEC85}"/>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 Recent Progress and plan  </a:t>
            </a:r>
          </a:p>
        </p:txBody>
      </p:sp>
    </p:spTree>
    <p:extLst>
      <p:ext uri="{BB962C8B-B14F-4D97-AF65-F5344CB8AC3E}">
        <p14:creationId xmlns:p14="http://schemas.microsoft.com/office/powerpoint/2010/main" val="1673943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BFA61-22AF-D4FA-C287-85366713DAE1}"/>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E39025AF-9F63-DFC2-2B9C-5569345D14F2}"/>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Research on CO2 cooling</a:t>
            </a:r>
          </a:p>
        </p:txBody>
      </p:sp>
      <p:sp>
        <p:nvSpPr>
          <p:cNvPr id="4" name="文本框 3">
            <a:extLst>
              <a:ext uri="{FF2B5EF4-FFF2-40B4-BE49-F238E27FC236}">
                <a16:creationId xmlns:a16="http://schemas.microsoft.com/office/drawing/2014/main" id="{01B1FB63-A83A-4F23-B377-E134F39B6F10}"/>
              </a:ext>
            </a:extLst>
          </p:cNvPr>
          <p:cNvSpPr txBox="1"/>
          <p:nvPr/>
        </p:nvSpPr>
        <p:spPr>
          <a:xfrm>
            <a:off x="238419" y="537079"/>
            <a:ext cx="11715160" cy="1200329"/>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a:t>Motivation:</a:t>
            </a:r>
          </a:p>
          <a:p>
            <a:pPr marL="285750" indent="-285750">
              <a:buFont typeface="Wingdings" panose="05000000000000000000" pitchFamily="2" charset="2"/>
              <a:buChar char="Ø"/>
            </a:pPr>
            <a:r>
              <a:rPr lang="en-US" altLang="zh-CN" dirty="0"/>
              <a:t>TDR:</a:t>
            </a:r>
          </a:p>
          <a:p>
            <a:pPr marL="285750" indent="-285750">
              <a:buFont typeface="Wingdings" panose="05000000000000000000" pitchFamily="2" charset="2"/>
              <a:buChar char="Ø"/>
            </a:pPr>
            <a:r>
              <a:rPr lang="en-US" altLang="zh-CN" dirty="0">
                <a:solidFill>
                  <a:schemeClr val="bg1">
                    <a:lumMod val="65000"/>
                  </a:schemeClr>
                </a:solidFill>
              </a:rPr>
              <a:t>DRD8:</a:t>
            </a:r>
            <a:endParaRPr lang="zh-CN" altLang="en-US" dirty="0">
              <a:solidFill>
                <a:schemeClr val="bg1">
                  <a:lumMod val="65000"/>
                </a:schemeClr>
              </a:solidFill>
            </a:endParaRPr>
          </a:p>
          <a:p>
            <a:pPr marL="285750" indent="-285750">
              <a:buFont typeface="Wingdings" panose="05000000000000000000" pitchFamily="2" charset="2"/>
              <a:buChar char="Ø"/>
            </a:pPr>
            <a:r>
              <a:rPr lang="en-US" altLang="zh-CN" dirty="0">
                <a:solidFill>
                  <a:schemeClr val="bg1">
                    <a:lumMod val="65000"/>
                  </a:schemeClr>
                </a:solidFill>
              </a:rPr>
              <a:t>Innovative study of IHEP:   </a:t>
            </a:r>
          </a:p>
        </p:txBody>
      </p:sp>
      <p:sp>
        <p:nvSpPr>
          <p:cNvPr id="13" name="文本框 12">
            <a:extLst>
              <a:ext uri="{FF2B5EF4-FFF2-40B4-BE49-F238E27FC236}">
                <a16:creationId xmlns:a16="http://schemas.microsoft.com/office/drawing/2014/main" id="{6D7D6511-05E5-BDF4-2B02-5353480BE8A3}"/>
              </a:ext>
            </a:extLst>
          </p:cNvPr>
          <p:cNvSpPr txBox="1"/>
          <p:nvPr/>
        </p:nvSpPr>
        <p:spPr>
          <a:xfrm>
            <a:off x="92303" y="1704273"/>
            <a:ext cx="12007391" cy="5078313"/>
          </a:xfrm>
          <a:prstGeom prst="rect">
            <a:avLst/>
          </a:prstGeom>
          <a:noFill/>
        </p:spPr>
        <p:txBody>
          <a:bodyPr wrap="square">
            <a:spAutoFit/>
          </a:bodyPr>
          <a:lstStyle/>
          <a:p>
            <a:r>
              <a:rPr lang="en-US" altLang="zh-CN" b="1" dirty="0">
                <a:solidFill>
                  <a:schemeClr val="accent1">
                    <a:lumMod val="75000"/>
                  </a:schemeClr>
                </a:solidFill>
              </a:rPr>
              <a:t>CEPC-TDR recommendation</a:t>
            </a:r>
            <a:r>
              <a:rPr lang="zh-CN" altLang="en-US" b="1" dirty="0">
                <a:solidFill>
                  <a:schemeClr val="accent1">
                    <a:lumMod val="75000"/>
                  </a:schemeClr>
                </a:solidFill>
              </a:rPr>
              <a:t>：</a:t>
            </a:r>
            <a:endParaRPr lang="en-US" altLang="zh-CN" b="1" dirty="0">
              <a:solidFill>
                <a:schemeClr val="accent1">
                  <a:lumMod val="75000"/>
                </a:schemeClr>
              </a:solidFill>
            </a:endParaRPr>
          </a:p>
          <a:p>
            <a:r>
              <a:rPr lang="zh-CN" altLang="zh-CN" b="1" dirty="0"/>
              <a:t>Executive Summary</a:t>
            </a:r>
            <a:r>
              <a:rPr lang="zh-CN" altLang="en-US" b="1" dirty="0"/>
              <a:t>：</a:t>
            </a:r>
            <a:r>
              <a:rPr lang="en-GB" altLang="zh-CN" sz="1800" dirty="0">
                <a:solidFill>
                  <a:srgbClr val="000000"/>
                </a:solidFill>
                <a:effectLst/>
                <a:latin typeface="Times New Roman" panose="02020603050405020304" pitchFamily="18" charset="0"/>
                <a:ea typeface="Times New Roman" panose="02020603050405020304" pitchFamily="18" charset="0"/>
              </a:rPr>
              <a:t>Decisions on the cooling approach—particularly the </a:t>
            </a:r>
            <a:r>
              <a:rPr lang="en-GB" altLang="zh-CN" sz="1800" dirty="0">
                <a:solidFill>
                  <a:srgbClr val="FF0000"/>
                </a:solidFill>
                <a:effectLst/>
                <a:latin typeface="Times New Roman" panose="02020603050405020304" pitchFamily="18" charset="0"/>
                <a:ea typeface="Times New Roman" panose="02020603050405020304" pitchFamily="18" charset="0"/>
              </a:rPr>
              <a:t>choice between water and supercritical CO₂</a:t>
            </a:r>
            <a:r>
              <a:rPr lang="en-GB" altLang="zh-CN" sz="1800" dirty="0">
                <a:solidFill>
                  <a:srgbClr val="000000"/>
                </a:solidFill>
                <a:effectLst/>
                <a:latin typeface="Times New Roman" panose="02020603050405020304" pitchFamily="18" charset="0"/>
                <a:ea typeface="Times New Roman" panose="02020603050405020304" pitchFamily="18" charset="0"/>
              </a:rPr>
              <a:t>—should be guided by thermomechanical mock-ups that assess performance and long-term reliability.</a:t>
            </a:r>
          </a:p>
          <a:p>
            <a:r>
              <a:rPr lang="en-US" altLang="zh-CN" b="1" dirty="0"/>
              <a:t>ITK: </a:t>
            </a:r>
            <a:r>
              <a:rPr lang="en-GB" altLang="zh-CN" dirty="0"/>
              <a:t>A dedicated thermomechanical mock-up of the stave and endcap structures should be developed and tested to experimentally verify the cooling system’s performance and mechanical stability under realistic operating conditions. This is essential both for validating thermal simulations and for quantitatively comparing water and </a:t>
            </a:r>
            <a:r>
              <a:rPr lang="en-GB" altLang="zh-CN" dirty="0">
                <a:solidFill>
                  <a:srgbClr val="FF0000"/>
                </a:solidFill>
              </a:rPr>
              <a:t>CO₂ cooling strategies</a:t>
            </a:r>
            <a:r>
              <a:rPr lang="en-GB" altLang="zh-CN" dirty="0"/>
              <a:t>.</a:t>
            </a:r>
          </a:p>
          <a:p>
            <a:r>
              <a:rPr lang="en-US" altLang="zh-CN" b="1" dirty="0"/>
              <a:t>OTK</a:t>
            </a:r>
            <a:r>
              <a:rPr lang="en-US" altLang="zh-CN" dirty="0"/>
              <a:t>: </a:t>
            </a:r>
          </a:p>
          <a:p>
            <a:pPr marL="285750" indent="-285750">
              <a:buFont typeface="Arial" panose="020B0604020202020204" pitchFamily="34" charset="0"/>
              <a:buChar char="•"/>
            </a:pPr>
            <a:r>
              <a:rPr lang="en-US" altLang="zh-CN" dirty="0"/>
              <a:t>…</a:t>
            </a:r>
            <a:r>
              <a:rPr lang="en-GB" altLang="zh-CN" dirty="0"/>
              <a:t>to assess the potential benefits of the </a:t>
            </a:r>
            <a:r>
              <a:rPr lang="en-GB" altLang="zh-CN" dirty="0">
                <a:solidFill>
                  <a:srgbClr val="FF0000"/>
                </a:solidFill>
              </a:rPr>
              <a:t>CO₂ option </a:t>
            </a:r>
            <a:r>
              <a:rPr lang="en-GB" altLang="zh-CN" dirty="0"/>
              <a:t>in terms of thermal uniformity and material budget. </a:t>
            </a:r>
          </a:p>
          <a:p>
            <a:pPr marL="285750" indent="-285750">
              <a:buFont typeface="Arial" panose="020B0604020202020204" pitchFamily="34" charset="0"/>
              <a:buChar char="•"/>
            </a:pPr>
            <a:r>
              <a:rPr lang="en-GB" altLang="zh-CN" dirty="0"/>
              <a:t>and provide a solid benchmark for </a:t>
            </a:r>
            <a:r>
              <a:rPr lang="en-GB" altLang="zh-CN" dirty="0">
                <a:solidFill>
                  <a:srgbClr val="FF0000"/>
                </a:solidFill>
              </a:rPr>
              <a:t>comparing water and CO₂ cooling strategies</a:t>
            </a:r>
            <a:r>
              <a:rPr lang="en-GB" altLang="zh-CN" dirty="0"/>
              <a:t>.</a:t>
            </a:r>
          </a:p>
          <a:p>
            <a:r>
              <a:rPr lang="en-GB" altLang="zh-CN" b="1" dirty="0"/>
              <a:t>TPC: </a:t>
            </a:r>
            <a:r>
              <a:rPr lang="en-GB" altLang="zh-CN" dirty="0">
                <a:solidFill>
                  <a:srgbClr val="FF0000"/>
                </a:solidFill>
              </a:rPr>
              <a:t>Evaluate CO₂ cooling </a:t>
            </a:r>
            <a:r>
              <a:rPr lang="en-GB" altLang="zh-CN" dirty="0"/>
              <a:t>as a potential alternative to water, taking advantage of its dielectric properties and ability to maintain constant-temperature heat removal without electrical risk.</a:t>
            </a:r>
            <a:endParaRPr lang="zh-CN" altLang="zh-CN" dirty="0"/>
          </a:p>
          <a:p>
            <a:r>
              <a:rPr lang="en-GB" altLang="zh-CN" b="1" dirty="0"/>
              <a:t>Mechanical Integration</a:t>
            </a:r>
            <a:r>
              <a:rPr lang="en-US" altLang="zh-CN" b="1" dirty="0"/>
              <a:t>: </a:t>
            </a:r>
            <a:r>
              <a:rPr lang="en-GB" altLang="zh-CN" dirty="0">
                <a:solidFill>
                  <a:srgbClr val="FF0000"/>
                </a:solidFill>
              </a:rPr>
              <a:t>Pursue further studies on refrigerant choice across the various sub-detectors</a:t>
            </a:r>
            <a:r>
              <a:rPr lang="en-GB" altLang="zh-CN" dirty="0"/>
              <a:t>. </a:t>
            </a:r>
            <a:r>
              <a:rPr lang="en-GB" altLang="zh-CN" dirty="0">
                <a:solidFill>
                  <a:srgbClr val="FF0000"/>
                </a:solidFill>
              </a:rPr>
              <a:t>The use of supercritical CO₂ (</a:t>
            </a:r>
            <a:r>
              <a:rPr lang="en-GB" altLang="zh-CN" dirty="0" err="1">
                <a:solidFill>
                  <a:srgbClr val="FF0000"/>
                </a:solidFill>
              </a:rPr>
              <a:t>sCO</a:t>
            </a:r>
            <a:r>
              <a:rPr lang="en-GB" altLang="zh-CN" dirty="0">
                <a:solidFill>
                  <a:srgbClr val="FF0000"/>
                </a:solidFill>
              </a:rPr>
              <a:t>₂) </a:t>
            </a:r>
            <a:r>
              <a:rPr lang="en-GB" altLang="zh-CN" dirty="0"/>
              <a:t>should be carefully evaluated as an alternative to water, given its dielectric nature, higher heat-transfer coefficient, and reduced piping requirements, which could offer clear technical and operational advantages.</a:t>
            </a:r>
          </a:p>
          <a:p>
            <a:r>
              <a:rPr lang="en-GB" altLang="zh-CN" b="1" dirty="0"/>
              <a:t>Response to the Charge</a:t>
            </a:r>
            <a:r>
              <a:rPr lang="en-GB" altLang="zh-CN" dirty="0"/>
              <a:t>: </a:t>
            </a:r>
          </a:p>
          <a:p>
            <a:pPr marL="285750" indent="-285750">
              <a:buFont typeface="Arial" panose="020B0604020202020204" pitchFamily="34" charset="0"/>
              <a:buChar char="•"/>
            </a:pPr>
            <a:r>
              <a:rPr lang="en-GB" altLang="zh-CN" b="1" dirty="0"/>
              <a:t>Feasibility/readiness of critical technologies toward ~2028</a:t>
            </a:r>
            <a:r>
              <a:rPr lang="en-US" altLang="zh-CN" b="1" dirty="0"/>
              <a:t>: </a:t>
            </a:r>
            <a:r>
              <a:rPr lang="en-GB" altLang="zh-CN" dirty="0"/>
              <a:t>thermo-mechanical mock-ups to </a:t>
            </a:r>
            <a:r>
              <a:rPr lang="en-GB" altLang="zh-CN" dirty="0">
                <a:solidFill>
                  <a:srgbClr val="FF0000"/>
                </a:solidFill>
              </a:rPr>
              <a:t>decide water versus </a:t>
            </a:r>
            <a:r>
              <a:rPr lang="en-GB" altLang="zh-CN" dirty="0" err="1">
                <a:solidFill>
                  <a:srgbClr val="FF0000"/>
                </a:solidFill>
              </a:rPr>
              <a:t>sCO</a:t>
            </a:r>
            <a:r>
              <a:rPr lang="en-GB" altLang="zh-CN" dirty="0">
                <a:solidFill>
                  <a:srgbClr val="FF0000"/>
                </a:solidFill>
              </a:rPr>
              <a:t>₂ cooling</a:t>
            </a:r>
            <a:r>
              <a:rPr lang="en-GB" altLang="zh-CN" dirty="0"/>
              <a:t>; </a:t>
            </a:r>
          </a:p>
          <a:p>
            <a:pPr marL="285750" indent="-285750">
              <a:buFont typeface="Arial" panose="020B0604020202020204" pitchFamily="34" charset="0"/>
              <a:buChar char="•"/>
            </a:pPr>
            <a:r>
              <a:rPr lang="en-GB" altLang="zh-CN" b="1" dirty="0"/>
              <a:t>Primary technical risks and mitigation: </a:t>
            </a:r>
            <a:r>
              <a:rPr lang="en-GB" altLang="zh-CN" dirty="0"/>
              <a:t>PVTX fallback; thermal mock-ups and </a:t>
            </a:r>
            <a:r>
              <a:rPr lang="en-GB" altLang="zh-CN" dirty="0">
                <a:solidFill>
                  <a:srgbClr val="FF0000"/>
                </a:solidFill>
              </a:rPr>
              <a:t>airflow/</a:t>
            </a:r>
            <a:r>
              <a:rPr lang="en-GB" altLang="zh-CN" dirty="0" err="1">
                <a:solidFill>
                  <a:srgbClr val="FF0000"/>
                </a:solidFill>
              </a:rPr>
              <a:t>sCO</a:t>
            </a:r>
            <a:r>
              <a:rPr lang="en-GB" altLang="zh-CN" dirty="0">
                <a:solidFill>
                  <a:srgbClr val="FF0000"/>
                </a:solidFill>
              </a:rPr>
              <a:t>₂ trade-offs</a:t>
            </a:r>
            <a:r>
              <a:rPr lang="en-GB" altLang="zh-CN" dirty="0"/>
              <a:t>;</a:t>
            </a:r>
            <a:endParaRPr lang="zh-CN" altLang="en-US" dirty="0"/>
          </a:p>
        </p:txBody>
      </p:sp>
    </p:spTree>
    <p:extLst>
      <p:ext uri="{BB962C8B-B14F-4D97-AF65-F5344CB8AC3E}">
        <p14:creationId xmlns:p14="http://schemas.microsoft.com/office/powerpoint/2010/main" val="1514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90E3D4-9DE5-1298-E058-F00FC5D713E5}"/>
            </a:ext>
          </a:extLst>
        </p:cNvPr>
        <p:cNvGrpSpPr/>
        <p:nvPr/>
      </p:nvGrpSpPr>
      <p:grpSpPr>
        <a:xfrm>
          <a:off x="0" y="0"/>
          <a:ext cx="0" cy="0"/>
          <a:chOff x="0" y="0"/>
          <a:chExt cx="0" cy="0"/>
        </a:xfrm>
      </p:grpSpPr>
      <p:sp>
        <p:nvSpPr>
          <p:cNvPr id="3" name="文本框 2">
            <a:extLst>
              <a:ext uri="{FF2B5EF4-FFF2-40B4-BE49-F238E27FC236}">
                <a16:creationId xmlns:a16="http://schemas.microsoft.com/office/drawing/2014/main" id="{CEE8DD40-975B-0632-D33D-D9B8268CAD63}"/>
              </a:ext>
            </a:extLst>
          </p:cNvPr>
          <p:cNvSpPr txBox="1"/>
          <p:nvPr/>
        </p:nvSpPr>
        <p:spPr>
          <a:xfrm>
            <a:off x="238420" y="75414"/>
            <a:ext cx="11715160" cy="461665"/>
          </a:xfrm>
          <a:prstGeom prst="rect">
            <a:avLst/>
          </a:prstGeom>
          <a:noFill/>
        </p:spPr>
        <p:txBody>
          <a:bodyPr wrap="square">
            <a:spAutoFit/>
          </a:bodyPr>
          <a:lstStyle/>
          <a:p>
            <a:pPr algn="ctr"/>
            <a:r>
              <a:rPr lang="en-US" altLang="zh-CN" sz="2400" b="1" dirty="0"/>
              <a:t>Research on CO2 cooling</a:t>
            </a:r>
          </a:p>
        </p:txBody>
      </p:sp>
      <p:sp>
        <p:nvSpPr>
          <p:cNvPr id="4" name="文本框 3">
            <a:extLst>
              <a:ext uri="{FF2B5EF4-FFF2-40B4-BE49-F238E27FC236}">
                <a16:creationId xmlns:a16="http://schemas.microsoft.com/office/drawing/2014/main" id="{0874DFF9-1DA1-8BF0-6273-47B20FC5A55F}"/>
              </a:ext>
            </a:extLst>
          </p:cNvPr>
          <p:cNvSpPr txBox="1"/>
          <p:nvPr/>
        </p:nvSpPr>
        <p:spPr>
          <a:xfrm>
            <a:off x="238420" y="754144"/>
            <a:ext cx="11715160" cy="1200329"/>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a:t>Motivation:</a:t>
            </a:r>
          </a:p>
          <a:p>
            <a:pPr marL="285750" indent="-285750">
              <a:buFont typeface="Wingdings" panose="05000000000000000000" pitchFamily="2" charset="2"/>
              <a:buChar char="Ø"/>
            </a:pPr>
            <a:r>
              <a:rPr lang="en-US" altLang="zh-CN" dirty="0">
                <a:solidFill>
                  <a:schemeClr val="bg1">
                    <a:lumMod val="65000"/>
                  </a:schemeClr>
                </a:solidFill>
              </a:rPr>
              <a:t>TDR:</a:t>
            </a:r>
          </a:p>
          <a:p>
            <a:pPr marL="285750" indent="-285750">
              <a:buFont typeface="Wingdings" panose="05000000000000000000" pitchFamily="2" charset="2"/>
              <a:buChar char="Ø"/>
            </a:pPr>
            <a:r>
              <a:rPr lang="en-US" altLang="zh-CN" dirty="0"/>
              <a:t>DRD8:</a:t>
            </a:r>
            <a:endParaRPr lang="zh-CN" altLang="en-US" dirty="0"/>
          </a:p>
          <a:p>
            <a:pPr marL="285750" indent="-285750">
              <a:buFont typeface="Wingdings" panose="05000000000000000000" pitchFamily="2" charset="2"/>
              <a:buChar char="Ø"/>
            </a:pPr>
            <a:r>
              <a:rPr lang="en-US" altLang="zh-CN" dirty="0">
                <a:solidFill>
                  <a:schemeClr val="bg1">
                    <a:lumMod val="65000"/>
                  </a:schemeClr>
                </a:solidFill>
              </a:rPr>
              <a:t>Innovative study of IHEP:  </a:t>
            </a:r>
          </a:p>
        </p:txBody>
      </p:sp>
      <p:pic>
        <p:nvPicPr>
          <p:cNvPr id="6" name="图片 5">
            <a:extLst>
              <a:ext uri="{FF2B5EF4-FFF2-40B4-BE49-F238E27FC236}">
                <a16:creationId xmlns:a16="http://schemas.microsoft.com/office/drawing/2014/main" id="{757D9E02-4532-B7D7-56F6-88ACA5E13C83}"/>
              </a:ext>
            </a:extLst>
          </p:cNvPr>
          <p:cNvPicPr>
            <a:picLocks noChangeAspect="1"/>
          </p:cNvPicPr>
          <p:nvPr/>
        </p:nvPicPr>
        <p:blipFill>
          <a:blip r:embed="rId2"/>
          <a:stretch>
            <a:fillRect/>
          </a:stretch>
        </p:blipFill>
        <p:spPr>
          <a:xfrm>
            <a:off x="973714" y="3446637"/>
            <a:ext cx="8298730" cy="2675459"/>
          </a:xfrm>
          <a:prstGeom prst="rect">
            <a:avLst/>
          </a:prstGeom>
        </p:spPr>
      </p:pic>
      <p:pic>
        <p:nvPicPr>
          <p:cNvPr id="8" name="图片 7">
            <a:extLst>
              <a:ext uri="{FF2B5EF4-FFF2-40B4-BE49-F238E27FC236}">
                <a16:creationId xmlns:a16="http://schemas.microsoft.com/office/drawing/2014/main" id="{C40776C9-1DAC-E426-08D8-39D74413500B}"/>
              </a:ext>
            </a:extLst>
          </p:cNvPr>
          <p:cNvPicPr>
            <a:picLocks noChangeAspect="1"/>
          </p:cNvPicPr>
          <p:nvPr/>
        </p:nvPicPr>
        <p:blipFill>
          <a:blip r:embed="rId3"/>
          <a:stretch>
            <a:fillRect/>
          </a:stretch>
        </p:blipFill>
        <p:spPr>
          <a:xfrm>
            <a:off x="804028" y="2442727"/>
            <a:ext cx="9546604" cy="3971678"/>
          </a:xfrm>
          <a:prstGeom prst="rect">
            <a:avLst/>
          </a:prstGeom>
        </p:spPr>
      </p:pic>
      <p:cxnSp>
        <p:nvCxnSpPr>
          <p:cNvPr id="9" name="直接连接符 8">
            <a:extLst>
              <a:ext uri="{FF2B5EF4-FFF2-40B4-BE49-F238E27FC236}">
                <a16:creationId xmlns:a16="http://schemas.microsoft.com/office/drawing/2014/main" id="{460C60E6-5B1C-903E-6A18-E70184CE619A}"/>
              </a:ext>
            </a:extLst>
          </p:cNvPr>
          <p:cNvCxnSpPr>
            <a:cxnSpLocks/>
          </p:cNvCxnSpPr>
          <p:nvPr/>
        </p:nvCxnSpPr>
        <p:spPr>
          <a:xfrm>
            <a:off x="3091992" y="5090474"/>
            <a:ext cx="336536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F6DDABCB-708E-955C-62AE-6D3F70B2A159}"/>
              </a:ext>
            </a:extLst>
          </p:cNvPr>
          <p:cNvCxnSpPr>
            <a:cxnSpLocks/>
          </p:cNvCxnSpPr>
          <p:nvPr/>
        </p:nvCxnSpPr>
        <p:spPr>
          <a:xfrm>
            <a:off x="1828800" y="5401559"/>
            <a:ext cx="8248454"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id="{106BE031-6F63-2269-4C05-2323688DA425}"/>
              </a:ext>
            </a:extLst>
          </p:cNvPr>
          <p:cNvCxnSpPr>
            <a:cxnSpLocks/>
          </p:cNvCxnSpPr>
          <p:nvPr/>
        </p:nvCxnSpPr>
        <p:spPr>
          <a:xfrm>
            <a:off x="973714" y="5693790"/>
            <a:ext cx="293841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0349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7189CE-6761-A2CB-F834-967189A69E7C}"/>
            </a:ext>
          </a:extLst>
        </p:cNvPr>
        <p:cNvGrpSpPr/>
        <p:nvPr/>
      </p:nvGrpSpPr>
      <p:grpSpPr>
        <a:xfrm>
          <a:off x="0" y="0"/>
          <a:ext cx="0" cy="0"/>
          <a:chOff x="0" y="0"/>
          <a:chExt cx="0" cy="0"/>
        </a:xfrm>
      </p:grpSpPr>
      <p:sp>
        <p:nvSpPr>
          <p:cNvPr id="7" name="文本框 6">
            <a:extLst>
              <a:ext uri="{FF2B5EF4-FFF2-40B4-BE49-F238E27FC236}">
                <a16:creationId xmlns:a16="http://schemas.microsoft.com/office/drawing/2014/main" id="{569F295B-6EA1-242B-E1B2-11020BBEA9B2}"/>
              </a:ext>
            </a:extLst>
          </p:cNvPr>
          <p:cNvSpPr txBox="1"/>
          <p:nvPr/>
        </p:nvSpPr>
        <p:spPr>
          <a:xfrm>
            <a:off x="114222" y="6396335"/>
            <a:ext cx="10658669" cy="461665"/>
          </a:xfrm>
          <a:prstGeom prst="rect">
            <a:avLst/>
          </a:prstGeom>
          <a:noFill/>
        </p:spPr>
        <p:txBody>
          <a:bodyPr wrap="square">
            <a:spAutoFit/>
          </a:bodyPr>
          <a:lstStyle/>
          <a:p>
            <a:pPr marL="171450" indent="-171450">
              <a:buFont typeface="Arial" panose="020B0604020202020204" pitchFamily="34" charset="0"/>
              <a:buChar char="•"/>
            </a:pPr>
            <a:r>
              <a:rPr lang="en-US" altLang="zh-CN" sz="1200" dirty="0"/>
              <a:t>CO2 cooling challenges at CERN for the future phase 2 upgrade program, 2019</a:t>
            </a:r>
          </a:p>
          <a:p>
            <a:pPr marL="171450" indent="-171450">
              <a:buFont typeface="Arial" panose="020B0604020202020204" pitchFamily="34" charset="0"/>
              <a:buChar char="•"/>
            </a:pPr>
            <a:r>
              <a:rPr lang="en-US" altLang="zh-CN" sz="1200" dirty="0"/>
              <a:t>Progress in new environmental friendly low temperature detector cooling systems development for the ATLAS and CMS experiments </a:t>
            </a:r>
            <a:r>
              <a:rPr lang="zh-CN" altLang="en-US" sz="1200" dirty="0"/>
              <a:t>，</a:t>
            </a:r>
            <a:r>
              <a:rPr lang="en-US" altLang="zh-CN" sz="1200" dirty="0"/>
              <a:t>2023</a:t>
            </a:r>
            <a:endParaRPr lang="zh-CN" altLang="en-US" sz="1200" dirty="0"/>
          </a:p>
        </p:txBody>
      </p:sp>
      <p:sp>
        <p:nvSpPr>
          <p:cNvPr id="9" name="文本框 8">
            <a:extLst>
              <a:ext uri="{FF2B5EF4-FFF2-40B4-BE49-F238E27FC236}">
                <a16:creationId xmlns:a16="http://schemas.microsoft.com/office/drawing/2014/main" id="{2F238C60-B356-7485-41C0-B9CD07EEC546}"/>
              </a:ext>
            </a:extLst>
          </p:cNvPr>
          <p:cNvSpPr txBox="1"/>
          <p:nvPr/>
        </p:nvSpPr>
        <p:spPr>
          <a:xfrm>
            <a:off x="114222" y="123942"/>
            <a:ext cx="8812962" cy="523220"/>
          </a:xfrm>
          <a:prstGeom prst="rect">
            <a:avLst/>
          </a:prstGeom>
          <a:noFill/>
        </p:spPr>
        <p:txBody>
          <a:bodyPr wrap="square" rtlCol="0">
            <a:spAutoFit/>
          </a:bodyPr>
          <a:lstStyle/>
          <a:p>
            <a:pPr algn="ctr"/>
            <a:r>
              <a:rPr lang="en-US" altLang="zh-CN" sz="2800" dirty="0"/>
              <a:t>Upgraded cooling system for ATLAS and CMS</a:t>
            </a:r>
            <a:endParaRPr lang="zh-CN" altLang="en-US" sz="2800" dirty="0"/>
          </a:p>
        </p:txBody>
      </p:sp>
      <p:pic>
        <p:nvPicPr>
          <p:cNvPr id="12" name="图片 11">
            <a:extLst>
              <a:ext uri="{FF2B5EF4-FFF2-40B4-BE49-F238E27FC236}">
                <a16:creationId xmlns:a16="http://schemas.microsoft.com/office/drawing/2014/main" id="{6C39295F-47FC-0225-FEC3-2E151B46FC24}"/>
              </a:ext>
            </a:extLst>
          </p:cNvPr>
          <p:cNvPicPr>
            <a:picLocks noChangeAspect="1"/>
          </p:cNvPicPr>
          <p:nvPr/>
        </p:nvPicPr>
        <p:blipFill>
          <a:blip r:embed="rId2"/>
          <a:stretch>
            <a:fillRect/>
          </a:stretch>
        </p:blipFill>
        <p:spPr>
          <a:xfrm>
            <a:off x="3930440" y="813295"/>
            <a:ext cx="4686954" cy="676369"/>
          </a:xfrm>
          <a:prstGeom prst="rect">
            <a:avLst/>
          </a:prstGeom>
        </p:spPr>
      </p:pic>
      <p:pic>
        <p:nvPicPr>
          <p:cNvPr id="14" name="图片 13">
            <a:extLst>
              <a:ext uri="{FF2B5EF4-FFF2-40B4-BE49-F238E27FC236}">
                <a16:creationId xmlns:a16="http://schemas.microsoft.com/office/drawing/2014/main" id="{364A97FA-4D44-6D51-DCBD-9B8E2A8E6054}"/>
              </a:ext>
            </a:extLst>
          </p:cNvPr>
          <p:cNvPicPr>
            <a:picLocks noChangeAspect="1"/>
          </p:cNvPicPr>
          <p:nvPr/>
        </p:nvPicPr>
        <p:blipFill>
          <a:blip r:embed="rId3"/>
          <a:srcRect b="1810"/>
          <a:stretch>
            <a:fillRect/>
          </a:stretch>
        </p:blipFill>
        <p:spPr>
          <a:xfrm>
            <a:off x="744140" y="1646722"/>
            <a:ext cx="6312451" cy="4708813"/>
          </a:xfrm>
          <a:prstGeom prst="rect">
            <a:avLst/>
          </a:prstGeom>
        </p:spPr>
      </p:pic>
      <p:pic>
        <p:nvPicPr>
          <p:cNvPr id="16" name="图片 15">
            <a:extLst>
              <a:ext uri="{FF2B5EF4-FFF2-40B4-BE49-F238E27FC236}">
                <a16:creationId xmlns:a16="http://schemas.microsoft.com/office/drawing/2014/main" id="{276C75C0-7B76-ADEF-1F8F-EB3BB8A9E1F7}"/>
              </a:ext>
            </a:extLst>
          </p:cNvPr>
          <p:cNvPicPr>
            <a:picLocks noChangeAspect="1"/>
          </p:cNvPicPr>
          <p:nvPr/>
        </p:nvPicPr>
        <p:blipFill>
          <a:blip r:embed="rId4"/>
          <a:stretch>
            <a:fillRect/>
          </a:stretch>
        </p:blipFill>
        <p:spPr>
          <a:xfrm>
            <a:off x="8192496" y="1655797"/>
            <a:ext cx="3786144" cy="4827333"/>
          </a:xfrm>
          <a:prstGeom prst="rect">
            <a:avLst/>
          </a:prstGeom>
        </p:spPr>
      </p:pic>
      <p:sp>
        <p:nvSpPr>
          <p:cNvPr id="3" name="文本框 2">
            <a:extLst>
              <a:ext uri="{FF2B5EF4-FFF2-40B4-BE49-F238E27FC236}">
                <a16:creationId xmlns:a16="http://schemas.microsoft.com/office/drawing/2014/main" id="{402A2ECB-090F-3880-D787-4F672A79D230}"/>
              </a:ext>
            </a:extLst>
          </p:cNvPr>
          <p:cNvSpPr txBox="1"/>
          <p:nvPr/>
        </p:nvSpPr>
        <p:spPr>
          <a:xfrm>
            <a:off x="114222" y="691668"/>
            <a:ext cx="3786144" cy="923330"/>
          </a:xfrm>
          <a:prstGeom prst="rect">
            <a:avLst/>
          </a:prstGeom>
          <a:noFill/>
        </p:spPr>
        <p:txBody>
          <a:bodyPr wrap="square" rtlCol="0">
            <a:spAutoFit/>
          </a:bodyPr>
          <a:lstStyle/>
          <a:p>
            <a:pPr marL="285750" indent="-285750">
              <a:buFont typeface="Wingdings" panose="05000000000000000000" pitchFamily="2" charset="2"/>
              <a:buChar char="p"/>
            </a:pPr>
            <a:r>
              <a:rPr lang="en-US" altLang="zh-CN" dirty="0"/>
              <a:t>CO2 has two loops: </a:t>
            </a:r>
          </a:p>
          <a:p>
            <a:pPr marL="285750" indent="-285750">
              <a:buFont typeface="Wingdings" panose="05000000000000000000" pitchFamily="2" charset="2"/>
              <a:buChar char="Ø"/>
            </a:pPr>
            <a:r>
              <a:rPr lang="en-US" altLang="zh-CN" dirty="0"/>
              <a:t>Trans critical CO2 refrigeration</a:t>
            </a:r>
          </a:p>
          <a:p>
            <a:pPr marL="285750" indent="-285750">
              <a:buFont typeface="Wingdings" panose="05000000000000000000" pitchFamily="2" charset="2"/>
              <a:buChar char="Ø"/>
            </a:pPr>
            <a:r>
              <a:rPr lang="en-US" altLang="zh-CN" dirty="0"/>
              <a:t>Serves as cold medium .</a:t>
            </a:r>
            <a:endParaRPr lang="zh-CN" altLang="en-US" dirty="0"/>
          </a:p>
        </p:txBody>
      </p:sp>
      <p:sp>
        <p:nvSpPr>
          <p:cNvPr id="4" name="文本框 3">
            <a:extLst>
              <a:ext uri="{FF2B5EF4-FFF2-40B4-BE49-F238E27FC236}">
                <a16:creationId xmlns:a16="http://schemas.microsoft.com/office/drawing/2014/main" id="{3AD0477C-0E14-CC3E-31BD-7E277B938A30}"/>
              </a:ext>
            </a:extLst>
          </p:cNvPr>
          <p:cNvSpPr txBox="1"/>
          <p:nvPr/>
        </p:nvSpPr>
        <p:spPr>
          <a:xfrm>
            <a:off x="9489016" y="1017996"/>
            <a:ext cx="2702984" cy="338554"/>
          </a:xfrm>
          <a:prstGeom prst="rect">
            <a:avLst/>
          </a:prstGeom>
          <a:noFill/>
        </p:spPr>
        <p:txBody>
          <a:bodyPr wrap="none" rtlCol="0">
            <a:spAutoFit/>
          </a:bodyPr>
          <a:lstStyle/>
          <a:p>
            <a:r>
              <a:rPr lang="en-US" altLang="zh-CN" sz="1600" b="1" dirty="0"/>
              <a:t>Max. plants Power: 100 kW</a:t>
            </a:r>
            <a:endParaRPr lang="zh-CN" altLang="en-US" sz="1600" b="1" dirty="0"/>
          </a:p>
        </p:txBody>
      </p:sp>
      <p:sp>
        <p:nvSpPr>
          <p:cNvPr id="6" name="文本框 5">
            <a:extLst>
              <a:ext uri="{FF2B5EF4-FFF2-40B4-BE49-F238E27FC236}">
                <a16:creationId xmlns:a16="http://schemas.microsoft.com/office/drawing/2014/main" id="{4090DC3E-FC8A-A3EC-B66C-4CA7FBC144B3}"/>
              </a:ext>
            </a:extLst>
          </p:cNvPr>
          <p:cNvSpPr txBox="1"/>
          <p:nvPr/>
        </p:nvSpPr>
        <p:spPr>
          <a:xfrm>
            <a:off x="8505775" y="887554"/>
            <a:ext cx="1096363" cy="584775"/>
          </a:xfrm>
          <a:prstGeom prst="rect">
            <a:avLst/>
          </a:prstGeom>
          <a:noFill/>
        </p:spPr>
        <p:txBody>
          <a:bodyPr wrap="square">
            <a:spAutoFit/>
          </a:bodyPr>
          <a:lstStyle/>
          <a:p>
            <a:r>
              <a:rPr lang="en-US" altLang="zh-CN" sz="1600" b="1" dirty="0"/>
              <a:t>300 kW</a:t>
            </a:r>
          </a:p>
          <a:p>
            <a:r>
              <a:rPr lang="en-US" altLang="zh-CN" sz="1600" b="1" dirty="0"/>
              <a:t>550 kW</a:t>
            </a:r>
            <a:endParaRPr lang="zh-CN" altLang="en-US" sz="1600" b="1" dirty="0"/>
          </a:p>
        </p:txBody>
      </p:sp>
    </p:spTree>
    <p:extLst>
      <p:ext uri="{BB962C8B-B14F-4D97-AF65-F5344CB8AC3E}">
        <p14:creationId xmlns:p14="http://schemas.microsoft.com/office/powerpoint/2010/main" val="1860548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D80CE-FD70-8A79-372E-FD500B19D819}"/>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6DA6F8F7-FE05-B1DB-5D74-BAC07F676BA8}"/>
              </a:ext>
            </a:extLst>
          </p:cNvPr>
          <p:cNvSpPr txBox="1"/>
          <p:nvPr/>
        </p:nvSpPr>
        <p:spPr>
          <a:xfrm>
            <a:off x="4590854" y="2582944"/>
            <a:ext cx="1396536" cy="523220"/>
          </a:xfrm>
          <a:prstGeom prst="rect">
            <a:avLst/>
          </a:prstGeom>
          <a:noFill/>
        </p:spPr>
        <p:txBody>
          <a:bodyPr wrap="none" rtlCol="0">
            <a:spAutoFit/>
          </a:bodyPr>
          <a:lstStyle/>
          <a:p>
            <a:r>
              <a:rPr lang="en-US" altLang="zh-CN" sz="2800" dirty="0"/>
              <a:t>Back up</a:t>
            </a:r>
            <a:endParaRPr lang="zh-CN" altLang="en-US" sz="2800" dirty="0"/>
          </a:p>
        </p:txBody>
      </p:sp>
      <p:pic>
        <p:nvPicPr>
          <p:cNvPr id="5" name="图片 4">
            <a:extLst>
              <a:ext uri="{FF2B5EF4-FFF2-40B4-BE49-F238E27FC236}">
                <a16:creationId xmlns:a16="http://schemas.microsoft.com/office/drawing/2014/main" id="{AD1F9D2E-C25F-84DF-11DB-B07629F81CF7}"/>
              </a:ext>
            </a:extLst>
          </p:cNvPr>
          <p:cNvPicPr>
            <a:picLocks noChangeAspect="1"/>
          </p:cNvPicPr>
          <p:nvPr/>
        </p:nvPicPr>
        <p:blipFill>
          <a:blip r:embed="rId2"/>
          <a:stretch>
            <a:fillRect/>
          </a:stretch>
        </p:blipFill>
        <p:spPr>
          <a:xfrm>
            <a:off x="103696" y="1166094"/>
            <a:ext cx="6499654" cy="3961694"/>
          </a:xfrm>
          <a:prstGeom prst="rect">
            <a:avLst/>
          </a:prstGeom>
        </p:spPr>
      </p:pic>
      <p:pic>
        <p:nvPicPr>
          <p:cNvPr id="6" name="图片 5">
            <a:extLst>
              <a:ext uri="{FF2B5EF4-FFF2-40B4-BE49-F238E27FC236}">
                <a16:creationId xmlns:a16="http://schemas.microsoft.com/office/drawing/2014/main" id="{95DA07A5-695B-1AEE-4189-333FC4F463B0}"/>
              </a:ext>
            </a:extLst>
          </p:cNvPr>
          <p:cNvPicPr>
            <a:picLocks noChangeAspect="1"/>
          </p:cNvPicPr>
          <p:nvPr/>
        </p:nvPicPr>
        <p:blipFill>
          <a:blip r:embed="rId3"/>
          <a:stretch>
            <a:fillRect/>
          </a:stretch>
        </p:blipFill>
        <p:spPr>
          <a:xfrm>
            <a:off x="6406923" y="1245950"/>
            <a:ext cx="5782095" cy="3710706"/>
          </a:xfrm>
          <a:prstGeom prst="rect">
            <a:avLst/>
          </a:prstGeom>
        </p:spPr>
      </p:pic>
      <p:sp>
        <p:nvSpPr>
          <p:cNvPr id="7" name="文本框 6">
            <a:extLst>
              <a:ext uri="{FF2B5EF4-FFF2-40B4-BE49-F238E27FC236}">
                <a16:creationId xmlns:a16="http://schemas.microsoft.com/office/drawing/2014/main" id="{E338285F-AD4C-B653-1E92-3C1FE6C60804}"/>
              </a:ext>
            </a:extLst>
          </p:cNvPr>
          <p:cNvSpPr txBox="1"/>
          <p:nvPr/>
        </p:nvSpPr>
        <p:spPr>
          <a:xfrm>
            <a:off x="114222" y="123942"/>
            <a:ext cx="8812962" cy="523220"/>
          </a:xfrm>
          <a:prstGeom prst="rect">
            <a:avLst/>
          </a:prstGeom>
          <a:noFill/>
        </p:spPr>
        <p:txBody>
          <a:bodyPr wrap="square" rtlCol="0">
            <a:spAutoFit/>
          </a:bodyPr>
          <a:lstStyle/>
          <a:p>
            <a:pPr algn="ctr"/>
            <a:r>
              <a:rPr lang="en-US" altLang="zh-CN" sz="2800" dirty="0"/>
              <a:t>Updated cooling system for ATLAS and CMS</a:t>
            </a:r>
            <a:endParaRPr lang="zh-CN" altLang="en-US" sz="2800" dirty="0"/>
          </a:p>
        </p:txBody>
      </p:sp>
      <p:sp>
        <p:nvSpPr>
          <p:cNvPr id="8" name="文本框 7">
            <a:extLst>
              <a:ext uri="{FF2B5EF4-FFF2-40B4-BE49-F238E27FC236}">
                <a16:creationId xmlns:a16="http://schemas.microsoft.com/office/drawing/2014/main" id="{590D0193-4278-806C-459B-522D98AB15A1}"/>
              </a:ext>
            </a:extLst>
          </p:cNvPr>
          <p:cNvSpPr txBox="1"/>
          <p:nvPr/>
        </p:nvSpPr>
        <p:spPr>
          <a:xfrm>
            <a:off x="994834" y="5266287"/>
            <a:ext cx="4727236" cy="369332"/>
          </a:xfrm>
          <a:prstGeom prst="rect">
            <a:avLst/>
          </a:prstGeom>
          <a:noFill/>
        </p:spPr>
        <p:txBody>
          <a:bodyPr wrap="square" rtlCol="0">
            <a:spAutoFit/>
          </a:bodyPr>
          <a:lstStyle/>
          <a:p>
            <a:pPr algn="ctr"/>
            <a:r>
              <a:rPr lang="en-US" altLang="zh-CN" dirty="0"/>
              <a:t>CO2 refrigeration cycle (2PACL cooling plant)</a:t>
            </a:r>
            <a:endParaRPr lang="zh-CN" altLang="en-US" dirty="0"/>
          </a:p>
        </p:txBody>
      </p:sp>
      <p:sp>
        <p:nvSpPr>
          <p:cNvPr id="9" name="文本框 8">
            <a:extLst>
              <a:ext uri="{FF2B5EF4-FFF2-40B4-BE49-F238E27FC236}">
                <a16:creationId xmlns:a16="http://schemas.microsoft.com/office/drawing/2014/main" id="{1209A088-27D7-8E13-1D85-8383F987C235}"/>
              </a:ext>
            </a:extLst>
          </p:cNvPr>
          <p:cNvSpPr txBox="1"/>
          <p:nvPr/>
        </p:nvSpPr>
        <p:spPr>
          <a:xfrm>
            <a:off x="7720554" y="5127788"/>
            <a:ext cx="3893270" cy="923330"/>
          </a:xfrm>
          <a:prstGeom prst="rect">
            <a:avLst/>
          </a:prstGeom>
          <a:noFill/>
        </p:spPr>
        <p:txBody>
          <a:bodyPr wrap="square" rtlCol="0">
            <a:spAutoFit/>
          </a:bodyPr>
          <a:lstStyle/>
          <a:p>
            <a:pPr algn="ctr"/>
            <a:r>
              <a:rPr lang="en-US" altLang="zh-CN" dirty="0"/>
              <a:t>Cycles of CO2 as Cold Medium (refrigerant) at two temperatures</a:t>
            </a:r>
          </a:p>
          <a:p>
            <a:pPr algn="ctr"/>
            <a:r>
              <a:rPr lang="en-US" altLang="zh-CN" dirty="0"/>
              <a:t>(two R744 slices)</a:t>
            </a:r>
            <a:endParaRPr lang="zh-CN" altLang="en-US" dirty="0"/>
          </a:p>
        </p:txBody>
      </p:sp>
      <p:sp>
        <p:nvSpPr>
          <p:cNvPr id="11" name="文本框 10">
            <a:extLst>
              <a:ext uri="{FF2B5EF4-FFF2-40B4-BE49-F238E27FC236}">
                <a16:creationId xmlns:a16="http://schemas.microsoft.com/office/drawing/2014/main" id="{2F428AA5-A1F8-CE98-DBA0-00B1B0DEC690}"/>
              </a:ext>
            </a:extLst>
          </p:cNvPr>
          <p:cNvSpPr txBox="1"/>
          <p:nvPr/>
        </p:nvSpPr>
        <p:spPr>
          <a:xfrm>
            <a:off x="4917123" y="2962275"/>
            <a:ext cx="1729946" cy="307777"/>
          </a:xfrm>
          <a:prstGeom prst="rect">
            <a:avLst/>
          </a:prstGeom>
          <a:noFill/>
        </p:spPr>
        <p:txBody>
          <a:bodyPr wrap="square">
            <a:spAutoFit/>
          </a:bodyPr>
          <a:lstStyle/>
          <a:p>
            <a:r>
              <a:rPr lang="en-US" altLang="zh-CN" sz="1400" b="1" dirty="0"/>
              <a:t>Compression</a:t>
            </a:r>
            <a:endParaRPr lang="zh-CN" altLang="en-US" sz="1400" b="1" dirty="0"/>
          </a:p>
        </p:txBody>
      </p:sp>
      <p:cxnSp>
        <p:nvCxnSpPr>
          <p:cNvPr id="13" name="直接箭头连接符 12">
            <a:extLst>
              <a:ext uri="{FF2B5EF4-FFF2-40B4-BE49-F238E27FC236}">
                <a16:creationId xmlns:a16="http://schemas.microsoft.com/office/drawing/2014/main" id="{C6442403-4026-8BB9-2FB9-B062F08B5666}"/>
              </a:ext>
            </a:extLst>
          </p:cNvPr>
          <p:cNvCxnSpPr>
            <a:cxnSpLocks/>
          </p:cNvCxnSpPr>
          <p:nvPr/>
        </p:nvCxnSpPr>
        <p:spPr>
          <a:xfrm flipV="1">
            <a:off x="4494608" y="3101303"/>
            <a:ext cx="322489" cy="45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a:extLst>
              <a:ext uri="{FF2B5EF4-FFF2-40B4-BE49-F238E27FC236}">
                <a16:creationId xmlns:a16="http://schemas.microsoft.com/office/drawing/2014/main" id="{0F7BE833-E8D2-6962-961A-E067670FD0BA}"/>
              </a:ext>
            </a:extLst>
          </p:cNvPr>
          <p:cNvCxnSpPr>
            <a:cxnSpLocks/>
          </p:cNvCxnSpPr>
          <p:nvPr/>
        </p:nvCxnSpPr>
        <p:spPr>
          <a:xfrm flipV="1">
            <a:off x="4788817" y="3285440"/>
            <a:ext cx="322489" cy="6640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文本框 16">
            <a:extLst>
              <a:ext uri="{FF2B5EF4-FFF2-40B4-BE49-F238E27FC236}">
                <a16:creationId xmlns:a16="http://schemas.microsoft.com/office/drawing/2014/main" id="{248292BA-F571-9A38-F574-A7885FA85C20}"/>
              </a:ext>
            </a:extLst>
          </p:cNvPr>
          <p:cNvSpPr txBox="1"/>
          <p:nvPr/>
        </p:nvSpPr>
        <p:spPr>
          <a:xfrm>
            <a:off x="2159295" y="1821632"/>
            <a:ext cx="1729946" cy="307777"/>
          </a:xfrm>
          <a:prstGeom prst="rect">
            <a:avLst/>
          </a:prstGeom>
          <a:noFill/>
        </p:spPr>
        <p:txBody>
          <a:bodyPr wrap="square">
            <a:spAutoFit/>
          </a:bodyPr>
          <a:lstStyle/>
          <a:p>
            <a:r>
              <a:rPr lang="en-US" altLang="zh-CN" sz="1400" b="1" dirty="0"/>
              <a:t>Condensation</a:t>
            </a:r>
            <a:endParaRPr lang="zh-CN" altLang="en-US" sz="1400" b="1" dirty="0"/>
          </a:p>
        </p:txBody>
      </p:sp>
      <p:cxnSp>
        <p:nvCxnSpPr>
          <p:cNvPr id="19" name="直接箭头连接符 18">
            <a:extLst>
              <a:ext uri="{FF2B5EF4-FFF2-40B4-BE49-F238E27FC236}">
                <a16:creationId xmlns:a16="http://schemas.microsoft.com/office/drawing/2014/main" id="{A9159279-2103-1904-E7F5-8AFCEC80DF1D}"/>
              </a:ext>
            </a:extLst>
          </p:cNvPr>
          <p:cNvCxnSpPr/>
          <p:nvPr/>
        </p:nvCxnSpPr>
        <p:spPr>
          <a:xfrm flipH="1" flipV="1">
            <a:off x="2894029" y="2129409"/>
            <a:ext cx="459494" cy="264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a:extLst>
              <a:ext uri="{FF2B5EF4-FFF2-40B4-BE49-F238E27FC236}">
                <a16:creationId xmlns:a16="http://schemas.microsoft.com/office/drawing/2014/main" id="{C9972D49-BC35-A9DA-B297-6D7A6F17DB1F}"/>
              </a:ext>
            </a:extLst>
          </p:cNvPr>
          <p:cNvCxnSpPr>
            <a:cxnSpLocks/>
          </p:cNvCxnSpPr>
          <p:nvPr/>
        </p:nvCxnSpPr>
        <p:spPr>
          <a:xfrm flipV="1">
            <a:off x="2058547" y="2129409"/>
            <a:ext cx="328855" cy="5860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a:extLst>
              <a:ext uri="{FF2B5EF4-FFF2-40B4-BE49-F238E27FC236}">
                <a16:creationId xmlns:a16="http://schemas.microsoft.com/office/drawing/2014/main" id="{4D6F25B1-DDFF-58DC-24DB-48AFC06D0065}"/>
              </a:ext>
            </a:extLst>
          </p:cNvPr>
          <p:cNvCxnSpPr>
            <a:cxnSpLocks/>
          </p:cNvCxnSpPr>
          <p:nvPr/>
        </p:nvCxnSpPr>
        <p:spPr>
          <a:xfrm flipV="1">
            <a:off x="2483648" y="2151428"/>
            <a:ext cx="34696" cy="7245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989F7B57-57B9-3A31-4612-35E07F05BAED}"/>
              </a:ext>
            </a:extLst>
          </p:cNvPr>
          <p:cNvSpPr txBox="1"/>
          <p:nvPr/>
        </p:nvSpPr>
        <p:spPr>
          <a:xfrm>
            <a:off x="2159295" y="3779413"/>
            <a:ext cx="1729946" cy="307777"/>
          </a:xfrm>
          <a:prstGeom prst="rect">
            <a:avLst/>
          </a:prstGeom>
          <a:noFill/>
        </p:spPr>
        <p:txBody>
          <a:bodyPr wrap="square">
            <a:spAutoFit/>
          </a:bodyPr>
          <a:lstStyle/>
          <a:p>
            <a:r>
              <a:rPr lang="en-US" altLang="zh-CN" sz="1400" b="1" dirty="0"/>
              <a:t>Evaporation</a:t>
            </a:r>
            <a:endParaRPr lang="zh-CN" altLang="en-US" sz="1400" b="1" dirty="0"/>
          </a:p>
        </p:txBody>
      </p:sp>
      <p:sp>
        <p:nvSpPr>
          <p:cNvPr id="25" name="文本框 24">
            <a:extLst>
              <a:ext uri="{FF2B5EF4-FFF2-40B4-BE49-F238E27FC236}">
                <a16:creationId xmlns:a16="http://schemas.microsoft.com/office/drawing/2014/main" id="{A9D8B490-C933-FEE1-DB91-6679EC949A02}"/>
              </a:ext>
            </a:extLst>
          </p:cNvPr>
          <p:cNvSpPr txBox="1"/>
          <p:nvPr/>
        </p:nvSpPr>
        <p:spPr>
          <a:xfrm>
            <a:off x="780464" y="3242371"/>
            <a:ext cx="1729946" cy="307777"/>
          </a:xfrm>
          <a:prstGeom prst="rect">
            <a:avLst/>
          </a:prstGeom>
          <a:noFill/>
        </p:spPr>
        <p:txBody>
          <a:bodyPr wrap="square">
            <a:spAutoFit/>
          </a:bodyPr>
          <a:lstStyle/>
          <a:p>
            <a:r>
              <a:rPr lang="en-US" altLang="zh-CN" sz="1400" b="1" dirty="0"/>
              <a:t>Expansion</a:t>
            </a:r>
            <a:endParaRPr lang="zh-CN" altLang="en-US" sz="1400" b="1" dirty="0"/>
          </a:p>
        </p:txBody>
      </p:sp>
      <p:cxnSp>
        <p:nvCxnSpPr>
          <p:cNvPr id="27" name="直接箭头连接符 26">
            <a:extLst>
              <a:ext uri="{FF2B5EF4-FFF2-40B4-BE49-F238E27FC236}">
                <a16:creationId xmlns:a16="http://schemas.microsoft.com/office/drawing/2014/main" id="{159B1542-9469-EC86-9A97-FE805ED7F7DE}"/>
              </a:ext>
            </a:extLst>
          </p:cNvPr>
          <p:cNvCxnSpPr/>
          <p:nvPr/>
        </p:nvCxnSpPr>
        <p:spPr>
          <a:xfrm flipV="1">
            <a:off x="1979629" y="3949466"/>
            <a:ext cx="179666" cy="1889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直接箭头连接符 27">
            <a:extLst>
              <a:ext uri="{FF2B5EF4-FFF2-40B4-BE49-F238E27FC236}">
                <a16:creationId xmlns:a16="http://schemas.microsoft.com/office/drawing/2014/main" id="{22F239BC-A66E-CD0D-8D83-2921EBAF6A85}"/>
              </a:ext>
            </a:extLst>
          </p:cNvPr>
          <p:cNvCxnSpPr>
            <a:cxnSpLocks/>
          </p:cNvCxnSpPr>
          <p:nvPr/>
        </p:nvCxnSpPr>
        <p:spPr>
          <a:xfrm flipH="1">
            <a:off x="2573679" y="3728236"/>
            <a:ext cx="310608"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4789B592-155A-8816-2B5F-4382547EEACA}"/>
              </a:ext>
            </a:extLst>
          </p:cNvPr>
          <p:cNvCxnSpPr>
            <a:cxnSpLocks/>
          </p:cNvCxnSpPr>
          <p:nvPr/>
        </p:nvCxnSpPr>
        <p:spPr>
          <a:xfrm flipH="1" flipV="1">
            <a:off x="1354692" y="3560176"/>
            <a:ext cx="321929" cy="1384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直接箭头连接符 32">
            <a:extLst>
              <a:ext uri="{FF2B5EF4-FFF2-40B4-BE49-F238E27FC236}">
                <a16:creationId xmlns:a16="http://schemas.microsoft.com/office/drawing/2014/main" id="{5D689767-BE24-6697-4791-DA3F9679A1F9}"/>
              </a:ext>
            </a:extLst>
          </p:cNvPr>
          <p:cNvCxnSpPr>
            <a:cxnSpLocks/>
          </p:cNvCxnSpPr>
          <p:nvPr/>
        </p:nvCxnSpPr>
        <p:spPr>
          <a:xfrm flipH="1">
            <a:off x="1498982" y="3113898"/>
            <a:ext cx="821277" cy="12847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3427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9D14F-88EA-C6C5-D8E9-890192CDA0C7}"/>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B6BC6AFF-DBF0-8272-98BC-03B3BF758F9E}"/>
              </a:ext>
            </a:extLst>
          </p:cNvPr>
          <p:cNvSpPr txBox="1"/>
          <p:nvPr/>
        </p:nvSpPr>
        <p:spPr>
          <a:xfrm>
            <a:off x="53139" y="1073509"/>
            <a:ext cx="3733013" cy="369331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en-US" altLang="zh-CN" b="1" dirty="0"/>
              <a:t>Critical point</a:t>
            </a:r>
            <a:r>
              <a:rPr lang="zh-CN" altLang="en-US" dirty="0"/>
              <a:t>：</a:t>
            </a:r>
          </a:p>
          <a:p>
            <a:pPr marL="285750" lvl="1" indent="-285750">
              <a:lnSpc>
                <a:spcPct val="150000"/>
              </a:lnSpc>
              <a:buFont typeface="Arial" panose="020B0604020202020204" pitchFamily="34" charset="0"/>
              <a:buChar char="•"/>
            </a:pPr>
            <a:r>
              <a:rPr lang="en-US" altLang="zh-CN" dirty="0"/>
              <a:t>Temperature(</a:t>
            </a:r>
            <a:r>
              <a:rPr lang="en-US" altLang="zh-CN" dirty="0" err="1"/>
              <a:t>T_c</a:t>
            </a:r>
            <a:r>
              <a:rPr lang="en-US" altLang="zh-CN" dirty="0"/>
              <a:t>)</a:t>
            </a:r>
            <a:r>
              <a:rPr lang="zh-CN" altLang="en-US" dirty="0"/>
              <a:t>：</a:t>
            </a:r>
            <a:r>
              <a:rPr lang="en-US" altLang="zh-CN" dirty="0"/>
              <a:t>31.1°C</a:t>
            </a:r>
          </a:p>
          <a:p>
            <a:pPr marL="285750" lvl="1" indent="-285750">
              <a:lnSpc>
                <a:spcPct val="150000"/>
              </a:lnSpc>
              <a:buFont typeface="Arial" panose="020B0604020202020204" pitchFamily="34" charset="0"/>
              <a:buChar char="•"/>
            </a:pPr>
            <a:r>
              <a:rPr lang="en-US" altLang="zh-CN" dirty="0"/>
              <a:t>Pressure(</a:t>
            </a:r>
            <a:r>
              <a:rPr lang="en-US" altLang="zh-CN" dirty="0" err="1"/>
              <a:t>P_c</a:t>
            </a:r>
            <a:r>
              <a:rPr lang="en-US" altLang="zh-CN" dirty="0"/>
              <a:t>)</a:t>
            </a:r>
            <a:r>
              <a:rPr lang="zh-CN" altLang="en-US" dirty="0"/>
              <a:t>：</a:t>
            </a:r>
            <a:r>
              <a:rPr lang="en-US" altLang="zh-CN" dirty="0"/>
              <a:t>7.38 MP</a:t>
            </a:r>
            <a:endParaRPr lang="zh-CN" altLang="en-US" dirty="0"/>
          </a:p>
          <a:p>
            <a:pPr marL="285750" indent="-285750">
              <a:lnSpc>
                <a:spcPct val="150000"/>
              </a:lnSpc>
              <a:buFont typeface="Wingdings" panose="05000000000000000000" pitchFamily="2" charset="2"/>
              <a:buChar char="Ø"/>
            </a:pPr>
            <a:r>
              <a:rPr lang="en-US" altLang="zh-CN" dirty="0"/>
              <a:t>According to the phase of CO2, refrigeration is categorized into:</a:t>
            </a:r>
          </a:p>
          <a:p>
            <a:pPr marL="285750" indent="-285750">
              <a:lnSpc>
                <a:spcPct val="150000"/>
              </a:lnSpc>
              <a:buFont typeface="Arial" panose="020B0604020202020204" pitchFamily="34" charset="0"/>
              <a:buChar char="•"/>
            </a:pPr>
            <a:r>
              <a:rPr lang="en-US" altLang="zh-CN" dirty="0"/>
              <a:t>Supercritical refrigeration</a:t>
            </a:r>
          </a:p>
          <a:p>
            <a:pPr marL="285750" indent="-285750">
              <a:lnSpc>
                <a:spcPct val="150000"/>
              </a:lnSpc>
              <a:buFont typeface="Arial" panose="020B0604020202020204" pitchFamily="34" charset="0"/>
              <a:buChar char="•"/>
            </a:pPr>
            <a:r>
              <a:rPr lang="en-US" altLang="zh-CN" dirty="0"/>
              <a:t>Subcritical refrigeration</a:t>
            </a:r>
          </a:p>
          <a:p>
            <a:pPr marL="285750" indent="-285750">
              <a:lnSpc>
                <a:spcPct val="150000"/>
              </a:lnSpc>
              <a:buFont typeface="Arial" panose="020B0604020202020204" pitchFamily="34" charset="0"/>
              <a:buChar char="•"/>
            </a:pPr>
            <a:r>
              <a:rPr lang="en-US" altLang="zh-CN" dirty="0"/>
              <a:t>Trans critical refrigeration</a:t>
            </a:r>
          </a:p>
          <a:p>
            <a:endParaRPr lang="zh-CN" altLang="en-US" dirty="0"/>
          </a:p>
        </p:txBody>
      </p:sp>
      <p:pic>
        <p:nvPicPr>
          <p:cNvPr id="11" name="图片 10">
            <a:extLst>
              <a:ext uri="{FF2B5EF4-FFF2-40B4-BE49-F238E27FC236}">
                <a16:creationId xmlns:a16="http://schemas.microsoft.com/office/drawing/2014/main" id="{7B6AEF45-3D3E-C40D-42D1-E0E4B1CAE700}"/>
              </a:ext>
            </a:extLst>
          </p:cNvPr>
          <p:cNvPicPr>
            <a:picLocks noChangeAspect="1"/>
          </p:cNvPicPr>
          <p:nvPr/>
        </p:nvPicPr>
        <p:blipFill>
          <a:blip r:embed="rId2"/>
          <a:stretch>
            <a:fillRect/>
          </a:stretch>
        </p:blipFill>
        <p:spPr>
          <a:xfrm>
            <a:off x="3644634" y="59846"/>
            <a:ext cx="8558964" cy="6738308"/>
          </a:xfrm>
          <a:prstGeom prst="rect">
            <a:avLst/>
          </a:prstGeom>
        </p:spPr>
      </p:pic>
      <p:sp>
        <p:nvSpPr>
          <p:cNvPr id="4" name="椭圆 3">
            <a:extLst>
              <a:ext uri="{FF2B5EF4-FFF2-40B4-BE49-F238E27FC236}">
                <a16:creationId xmlns:a16="http://schemas.microsoft.com/office/drawing/2014/main" id="{DBD4E29E-7700-5127-D49D-B4CED832879F}"/>
              </a:ext>
            </a:extLst>
          </p:cNvPr>
          <p:cNvSpPr/>
          <p:nvPr/>
        </p:nvSpPr>
        <p:spPr>
          <a:xfrm>
            <a:off x="8237458" y="2212596"/>
            <a:ext cx="216817" cy="21681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a:extLst>
              <a:ext uri="{FF2B5EF4-FFF2-40B4-BE49-F238E27FC236}">
                <a16:creationId xmlns:a16="http://schemas.microsoft.com/office/drawing/2014/main" id="{EF50B47F-FA70-A942-2BAA-09080899EA59}"/>
              </a:ext>
            </a:extLst>
          </p:cNvPr>
          <p:cNvSpPr txBox="1"/>
          <p:nvPr/>
        </p:nvSpPr>
        <p:spPr>
          <a:xfrm>
            <a:off x="8485480" y="1951672"/>
            <a:ext cx="3696846" cy="369332"/>
          </a:xfrm>
          <a:prstGeom prst="rect">
            <a:avLst/>
          </a:prstGeom>
          <a:solidFill>
            <a:srgbClr val="FFC000"/>
          </a:solidFill>
        </p:spPr>
        <p:txBody>
          <a:bodyPr wrap="none" rtlCol="0">
            <a:spAutoFit/>
          </a:bodyPr>
          <a:lstStyle/>
          <a:p>
            <a:r>
              <a:rPr lang="en-US" altLang="zh-CN" b="1" dirty="0">
                <a:solidFill>
                  <a:srgbClr val="FF0000"/>
                </a:solidFill>
              </a:rPr>
              <a:t>Critical point</a:t>
            </a:r>
            <a:r>
              <a:rPr lang="zh-CN" altLang="en-US" b="1" dirty="0">
                <a:solidFill>
                  <a:srgbClr val="FF0000"/>
                </a:solidFill>
              </a:rPr>
              <a:t>：</a:t>
            </a:r>
            <a:r>
              <a:rPr lang="en-US" altLang="zh-CN" b="1" dirty="0">
                <a:solidFill>
                  <a:srgbClr val="FF0000"/>
                </a:solidFill>
              </a:rPr>
              <a:t> 31.1°C</a:t>
            </a:r>
            <a:r>
              <a:rPr lang="zh-CN" altLang="en-US" b="1" dirty="0">
                <a:solidFill>
                  <a:srgbClr val="FF0000"/>
                </a:solidFill>
              </a:rPr>
              <a:t>，</a:t>
            </a:r>
            <a:r>
              <a:rPr lang="en-US" altLang="zh-CN" b="1" dirty="0">
                <a:solidFill>
                  <a:srgbClr val="FF0000"/>
                </a:solidFill>
              </a:rPr>
              <a:t>7.38 MPa</a:t>
            </a:r>
            <a:endParaRPr lang="zh-CN" altLang="en-US" b="1" dirty="0">
              <a:solidFill>
                <a:srgbClr val="FF0000"/>
              </a:solidFill>
            </a:endParaRPr>
          </a:p>
        </p:txBody>
      </p:sp>
      <p:sp>
        <p:nvSpPr>
          <p:cNvPr id="7" name="文本框 6">
            <a:extLst>
              <a:ext uri="{FF2B5EF4-FFF2-40B4-BE49-F238E27FC236}">
                <a16:creationId xmlns:a16="http://schemas.microsoft.com/office/drawing/2014/main" id="{BECBB830-07E3-38C1-AC43-E5757B9C51AB}"/>
              </a:ext>
            </a:extLst>
          </p:cNvPr>
          <p:cNvSpPr txBox="1"/>
          <p:nvPr/>
        </p:nvSpPr>
        <p:spPr>
          <a:xfrm>
            <a:off x="10548070" y="3843498"/>
            <a:ext cx="564578" cy="369332"/>
          </a:xfrm>
          <a:prstGeom prst="rect">
            <a:avLst/>
          </a:prstGeom>
          <a:solidFill>
            <a:srgbClr val="92D050"/>
          </a:solidFill>
        </p:spPr>
        <p:txBody>
          <a:bodyPr wrap="none" rtlCol="0">
            <a:spAutoFit/>
          </a:bodyPr>
          <a:lstStyle/>
          <a:p>
            <a:r>
              <a:rPr lang="en-US" altLang="zh-CN" b="1" dirty="0"/>
              <a:t>Gas</a:t>
            </a:r>
            <a:endParaRPr lang="zh-CN" altLang="en-US" b="1" dirty="0"/>
          </a:p>
        </p:txBody>
      </p:sp>
      <p:sp>
        <p:nvSpPr>
          <p:cNvPr id="8" name="文本框 7">
            <a:extLst>
              <a:ext uri="{FF2B5EF4-FFF2-40B4-BE49-F238E27FC236}">
                <a16:creationId xmlns:a16="http://schemas.microsoft.com/office/drawing/2014/main" id="{E887B217-6714-CA74-EEF8-9F2187B3F617}"/>
              </a:ext>
            </a:extLst>
          </p:cNvPr>
          <p:cNvSpPr txBox="1"/>
          <p:nvPr/>
        </p:nvSpPr>
        <p:spPr>
          <a:xfrm>
            <a:off x="4496585" y="3817855"/>
            <a:ext cx="832279" cy="369332"/>
          </a:xfrm>
          <a:prstGeom prst="rect">
            <a:avLst/>
          </a:prstGeom>
          <a:solidFill>
            <a:srgbClr val="92D050"/>
          </a:solidFill>
        </p:spPr>
        <p:txBody>
          <a:bodyPr wrap="none" rtlCol="0">
            <a:spAutoFit/>
          </a:bodyPr>
          <a:lstStyle/>
          <a:p>
            <a:r>
              <a:rPr lang="en-US" altLang="zh-CN" b="1" dirty="0"/>
              <a:t>Liquid</a:t>
            </a:r>
            <a:endParaRPr lang="zh-CN" altLang="en-US" b="1" dirty="0"/>
          </a:p>
        </p:txBody>
      </p:sp>
      <p:sp>
        <p:nvSpPr>
          <p:cNvPr id="9" name="文本框 8">
            <a:extLst>
              <a:ext uri="{FF2B5EF4-FFF2-40B4-BE49-F238E27FC236}">
                <a16:creationId xmlns:a16="http://schemas.microsoft.com/office/drawing/2014/main" id="{F40490C5-70C4-004A-FA81-F9D5AE74877B}"/>
              </a:ext>
            </a:extLst>
          </p:cNvPr>
          <p:cNvSpPr txBox="1"/>
          <p:nvPr/>
        </p:nvSpPr>
        <p:spPr>
          <a:xfrm>
            <a:off x="7237870" y="4397496"/>
            <a:ext cx="1372492" cy="369332"/>
          </a:xfrm>
          <a:prstGeom prst="rect">
            <a:avLst/>
          </a:prstGeom>
          <a:solidFill>
            <a:srgbClr val="92D050"/>
          </a:solidFill>
        </p:spPr>
        <p:txBody>
          <a:bodyPr wrap="none" rtlCol="0">
            <a:spAutoFit/>
          </a:bodyPr>
          <a:lstStyle/>
          <a:p>
            <a:r>
              <a:rPr lang="en-US" altLang="zh-CN" b="1" dirty="0" err="1"/>
              <a:t>Liquid+Gas</a:t>
            </a:r>
            <a:endParaRPr lang="zh-CN" altLang="en-US" b="1" dirty="0"/>
          </a:p>
        </p:txBody>
      </p:sp>
      <p:sp>
        <p:nvSpPr>
          <p:cNvPr id="10" name="文本框 9">
            <a:extLst>
              <a:ext uri="{FF2B5EF4-FFF2-40B4-BE49-F238E27FC236}">
                <a16:creationId xmlns:a16="http://schemas.microsoft.com/office/drawing/2014/main" id="{50C58114-E389-4464-A721-A89AE070227E}"/>
              </a:ext>
            </a:extLst>
          </p:cNvPr>
          <p:cNvSpPr txBox="1"/>
          <p:nvPr/>
        </p:nvSpPr>
        <p:spPr>
          <a:xfrm>
            <a:off x="8241454" y="1128676"/>
            <a:ext cx="2162772" cy="369332"/>
          </a:xfrm>
          <a:prstGeom prst="rect">
            <a:avLst/>
          </a:prstGeom>
          <a:solidFill>
            <a:srgbClr val="FFC000"/>
          </a:solidFill>
        </p:spPr>
        <p:txBody>
          <a:bodyPr wrap="none" rtlCol="0">
            <a:spAutoFit/>
          </a:bodyPr>
          <a:lstStyle/>
          <a:p>
            <a:r>
              <a:rPr lang="en-US" altLang="zh-CN" b="1" dirty="0"/>
              <a:t>Supercritical phase</a:t>
            </a:r>
            <a:endParaRPr lang="zh-CN" altLang="en-US" b="1" dirty="0"/>
          </a:p>
        </p:txBody>
      </p:sp>
      <p:sp>
        <p:nvSpPr>
          <p:cNvPr id="15" name="文本框 14">
            <a:extLst>
              <a:ext uri="{FF2B5EF4-FFF2-40B4-BE49-F238E27FC236}">
                <a16:creationId xmlns:a16="http://schemas.microsoft.com/office/drawing/2014/main" id="{988573D2-048F-66EE-89AB-72A343FA9903}"/>
              </a:ext>
            </a:extLst>
          </p:cNvPr>
          <p:cNvSpPr txBox="1"/>
          <p:nvPr/>
        </p:nvSpPr>
        <p:spPr>
          <a:xfrm>
            <a:off x="8187746" y="3120380"/>
            <a:ext cx="1992853" cy="369332"/>
          </a:xfrm>
          <a:prstGeom prst="rect">
            <a:avLst/>
          </a:prstGeom>
          <a:solidFill>
            <a:srgbClr val="FFC000"/>
          </a:solidFill>
        </p:spPr>
        <p:txBody>
          <a:bodyPr wrap="none" rtlCol="0">
            <a:spAutoFit/>
          </a:bodyPr>
          <a:lstStyle/>
          <a:p>
            <a:r>
              <a:rPr lang="en-US" altLang="zh-CN" b="1" dirty="0"/>
              <a:t>Subcritical phase</a:t>
            </a:r>
            <a:endParaRPr lang="zh-CN" altLang="en-US" b="1" dirty="0"/>
          </a:p>
        </p:txBody>
      </p:sp>
      <p:sp>
        <p:nvSpPr>
          <p:cNvPr id="16" name="文本框 15">
            <a:extLst>
              <a:ext uri="{FF2B5EF4-FFF2-40B4-BE49-F238E27FC236}">
                <a16:creationId xmlns:a16="http://schemas.microsoft.com/office/drawing/2014/main" id="{6159BE36-14EE-9216-145E-588DACD1C1E1}"/>
              </a:ext>
            </a:extLst>
          </p:cNvPr>
          <p:cNvSpPr txBox="1"/>
          <p:nvPr/>
        </p:nvSpPr>
        <p:spPr>
          <a:xfrm>
            <a:off x="114222" y="123942"/>
            <a:ext cx="3995865" cy="954107"/>
          </a:xfrm>
          <a:prstGeom prst="rect">
            <a:avLst/>
          </a:prstGeom>
          <a:noFill/>
        </p:spPr>
        <p:txBody>
          <a:bodyPr wrap="square" rtlCol="0">
            <a:spAutoFit/>
          </a:bodyPr>
          <a:lstStyle/>
          <a:p>
            <a:pPr algn="ctr"/>
            <a:r>
              <a:rPr lang="en-US" altLang="zh-CN" sz="2800" b="1" dirty="0"/>
              <a:t>CO2 pressure-enthalpy diagram</a:t>
            </a:r>
            <a:endParaRPr lang="zh-CN" altLang="en-US" sz="2800" b="1" dirty="0"/>
          </a:p>
        </p:txBody>
      </p:sp>
    </p:spTree>
    <p:extLst>
      <p:ext uri="{BB962C8B-B14F-4D97-AF65-F5344CB8AC3E}">
        <p14:creationId xmlns:p14="http://schemas.microsoft.com/office/powerpoint/2010/main" val="151272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73CA6-ACF8-1C5C-DF42-EC72853929E6}"/>
            </a:ext>
          </a:extLst>
        </p:cNvPr>
        <p:cNvGrpSpPr/>
        <p:nvPr/>
      </p:nvGrpSpPr>
      <p:grpSpPr>
        <a:xfrm>
          <a:off x="0" y="0"/>
          <a:ext cx="0" cy="0"/>
          <a:chOff x="0" y="0"/>
          <a:chExt cx="0" cy="0"/>
        </a:xfrm>
      </p:grpSpPr>
      <p:sp>
        <p:nvSpPr>
          <p:cNvPr id="2" name="文本框 1">
            <a:extLst>
              <a:ext uri="{FF2B5EF4-FFF2-40B4-BE49-F238E27FC236}">
                <a16:creationId xmlns:a16="http://schemas.microsoft.com/office/drawing/2014/main" id="{8E5018FC-2A55-1D66-0043-1D2395C1E57B}"/>
              </a:ext>
            </a:extLst>
          </p:cNvPr>
          <p:cNvSpPr txBox="1"/>
          <p:nvPr/>
        </p:nvSpPr>
        <p:spPr>
          <a:xfrm>
            <a:off x="0" y="843677"/>
            <a:ext cx="3733013" cy="3477875"/>
          </a:xfrm>
          <a:prstGeom prst="rect">
            <a:avLst/>
          </a:prstGeom>
          <a:noFill/>
        </p:spPr>
        <p:txBody>
          <a:bodyPr wrap="square">
            <a:spAutoFit/>
          </a:bodyPr>
          <a:lstStyle/>
          <a:p>
            <a:pPr marL="285750" indent="-285750">
              <a:spcBef>
                <a:spcPts val="600"/>
              </a:spcBef>
              <a:spcAft>
                <a:spcPts val="600"/>
              </a:spcAft>
              <a:buFont typeface="Arial" panose="020B0604020202020204" pitchFamily="34" charset="0"/>
              <a:buChar char="•"/>
            </a:pPr>
            <a:r>
              <a:rPr lang="en-US" altLang="zh-CN" b="1" dirty="0">
                <a:solidFill>
                  <a:srgbClr val="0033CC"/>
                </a:solidFill>
              </a:rPr>
              <a:t>1</a:t>
            </a:r>
            <a:r>
              <a:rPr lang="zh-CN" altLang="en-US" b="1" dirty="0">
                <a:solidFill>
                  <a:srgbClr val="0033CC"/>
                </a:solidFill>
              </a:rPr>
              <a:t>→</a:t>
            </a:r>
            <a:r>
              <a:rPr lang="en-US" altLang="zh-CN" b="1" dirty="0">
                <a:solidFill>
                  <a:srgbClr val="0033CC"/>
                </a:solidFill>
              </a:rPr>
              <a:t>2</a:t>
            </a:r>
            <a:r>
              <a:rPr lang="en-US" altLang="zh-CN" dirty="0">
                <a:solidFill>
                  <a:srgbClr val="0033CC"/>
                </a:solidFill>
              </a:rPr>
              <a:t>:</a:t>
            </a:r>
            <a:r>
              <a:rPr lang="zh-CN" altLang="en-US" dirty="0"/>
              <a:t> </a:t>
            </a:r>
            <a:r>
              <a:rPr lang="en-US" altLang="zh-CN" dirty="0"/>
              <a:t>Compression (pressure and temperature rises) </a:t>
            </a:r>
          </a:p>
          <a:p>
            <a:pPr marL="285750" indent="-285750">
              <a:spcBef>
                <a:spcPts val="600"/>
              </a:spcBef>
              <a:spcAft>
                <a:spcPts val="600"/>
              </a:spcAft>
              <a:buFont typeface="Arial" panose="020B0604020202020204" pitchFamily="34" charset="0"/>
              <a:buChar char="•"/>
            </a:pPr>
            <a:r>
              <a:rPr lang="en-US" altLang="zh-CN" b="1" dirty="0">
                <a:solidFill>
                  <a:srgbClr val="0033CC"/>
                </a:solidFill>
              </a:rPr>
              <a:t>2</a:t>
            </a:r>
            <a:r>
              <a:rPr lang="zh-CN" altLang="en-US" b="1" dirty="0">
                <a:solidFill>
                  <a:srgbClr val="0033CC"/>
                </a:solidFill>
              </a:rPr>
              <a:t>→</a:t>
            </a:r>
            <a:r>
              <a:rPr lang="en-US" altLang="zh-CN" b="1" dirty="0">
                <a:solidFill>
                  <a:srgbClr val="0033CC"/>
                </a:solidFill>
              </a:rPr>
              <a:t>3</a:t>
            </a:r>
            <a:r>
              <a:rPr lang="en-US" altLang="zh-CN" dirty="0"/>
              <a:t>: Condensation (temperature drops)</a:t>
            </a:r>
          </a:p>
          <a:p>
            <a:pPr marL="285750" indent="-285750">
              <a:spcBef>
                <a:spcPts val="600"/>
              </a:spcBef>
              <a:spcAft>
                <a:spcPts val="600"/>
              </a:spcAft>
              <a:buFont typeface="Arial" panose="020B0604020202020204" pitchFamily="34" charset="0"/>
              <a:buChar char="•"/>
            </a:pPr>
            <a:r>
              <a:rPr lang="en-US" altLang="zh-CN" b="1" dirty="0">
                <a:solidFill>
                  <a:srgbClr val="0033CC"/>
                </a:solidFill>
              </a:rPr>
              <a:t>3</a:t>
            </a:r>
            <a:r>
              <a:rPr lang="zh-CN" altLang="en-US" b="1" dirty="0">
                <a:solidFill>
                  <a:srgbClr val="0033CC"/>
                </a:solidFill>
              </a:rPr>
              <a:t>→</a:t>
            </a:r>
            <a:r>
              <a:rPr lang="en-US" altLang="zh-CN" b="1" dirty="0">
                <a:solidFill>
                  <a:srgbClr val="0033CC"/>
                </a:solidFill>
              </a:rPr>
              <a:t>4</a:t>
            </a:r>
            <a:r>
              <a:rPr lang="en-US" altLang="zh-CN" dirty="0"/>
              <a:t>:</a:t>
            </a:r>
            <a:r>
              <a:rPr lang="zh-CN" altLang="en-US" dirty="0"/>
              <a:t> </a:t>
            </a:r>
            <a:r>
              <a:rPr lang="en-US" altLang="zh-CN" dirty="0"/>
              <a:t>Throttling/Expansion (pressure and temperature drop) </a:t>
            </a:r>
          </a:p>
          <a:p>
            <a:pPr marL="285750" indent="-285750">
              <a:spcBef>
                <a:spcPts val="600"/>
              </a:spcBef>
              <a:spcAft>
                <a:spcPts val="600"/>
              </a:spcAft>
              <a:buFont typeface="Arial" panose="020B0604020202020204" pitchFamily="34" charset="0"/>
              <a:buChar char="•"/>
            </a:pPr>
            <a:r>
              <a:rPr lang="en-US" altLang="zh-CN" b="1" dirty="0">
                <a:solidFill>
                  <a:srgbClr val="0033CC"/>
                </a:solidFill>
              </a:rPr>
              <a:t>4</a:t>
            </a:r>
            <a:r>
              <a:rPr lang="zh-CN" altLang="en-US" b="1" dirty="0">
                <a:solidFill>
                  <a:srgbClr val="0033CC"/>
                </a:solidFill>
              </a:rPr>
              <a:t>→</a:t>
            </a:r>
            <a:r>
              <a:rPr lang="en-US" altLang="zh-CN" b="1" dirty="0">
                <a:solidFill>
                  <a:srgbClr val="0033CC"/>
                </a:solidFill>
              </a:rPr>
              <a:t>1</a:t>
            </a:r>
            <a:r>
              <a:rPr lang="en-US" altLang="zh-CN" dirty="0"/>
              <a:t>:</a:t>
            </a:r>
            <a:r>
              <a:rPr lang="zh-CN" altLang="en-US" dirty="0"/>
              <a:t> </a:t>
            </a:r>
            <a:r>
              <a:rPr lang="en-US" altLang="zh-CN" dirty="0"/>
              <a:t>Evaporation (cools the R744 slice medium)</a:t>
            </a:r>
          </a:p>
          <a:p>
            <a:pPr marL="285750" indent="-285750">
              <a:spcBef>
                <a:spcPts val="600"/>
              </a:spcBef>
              <a:spcAft>
                <a:spcPts val="600"/>
              </a:spcAft>
              <a:buFont typeface="Arial" panose="020B0604020202020204" pitchFamily="34" charset="0"/>
              <a:buChar char="•"/>
            </a:pPr>
            <a:r>
              <a:rPr lang="en-US" altLang="zh-CN" b="1" dirty="0">
                <a:solidFill>
                  <a:srgbClr val="0033CC"/>
                </a:solidFill>
              </a:rPr>
              <a:t>5</a:t>
            </a:r>
            <a:r>
              <a:rPr lang="zh-CN" altLang="en-US" b="1" dirty="0">
                <a:solidFill>
                  <a:srgbClr val="0033CC"/>
                </a:solidFill>
              </a:rPr>
              <a:t>→</a:t>
            </a:r>
            <a:r>
              <a:rPr lang="en-US" altLang="zh-CN" b="1" dirty="0">
                <a:solidFill>
                  <a:srgbClr val="0033CC"/>
                </a:solidFill>
              </a:rPr>
              <a:t>6</a:t>
            </a:r>
            <a:r>
              <a:rPr lang="en-US" altLang="zh-CN" dirty="0"/>
              <a:t>:</a:t>
            </a:r>
            <a:r>
              <a:rPr lang="zh-CN" altLang="en-US" dirty="0"/>
              <a:t> </a:t>
            </a:r>
            <a:r>
              <a:rPr lang="en-US" altLang="zh-CN" dirty="0"/>
              <a:t>control pressure to obtain a different temperature</a:t>
            </a:r>
          </a:p>
        </p:txBody>
      </p:sp>
      <p:pic>
        <p:nvPicPr>
          <p:cNvPr id="11" name="图片 10">
            <a:extLst>
              <a:ext uri="{FF2B5EF4-FFF2-40B4-BE49-F238E27FC236}">
                <a16:creationId xmlns:a16="http://schemas.microsoft.com/office/drawing/2014/main" id="{2CA7E674-A9BD-5570-9436-931D61E45A43}"/>
              </a:ext>
            </a:extLst>
          </p:cNvPr>
          <p:cNvPicPr>
            <a:picLocks noChangeAspect="1"/>
          </p:cNvPicPr>
          <p:nvPr/>
        </p:nvPicPr>
        <p:blipFill>
          <a:blip r:embed="rId2"/>
          <a:stretch>
            <a:fillRect/>
          </a:stretch>
        </p:blipFill>
        <p:spPr>
          <a:xfrm>
            <a:off x="3633036" y="59846"/>
            <a:ext cx="8558964" cy="6738308"/>
          </a:xfrm>
          <a:prstGeom prst="rect">
            <a:avLst/>
          </a:prstGeom>
        </p:spPr>
      </p:pic>
      <p:sp>
        <p:nvSpPr>
          <p:cNvPr id="4" name="椭圆 3">
            <a:extLst>
              <a:ext uri="{FF2B5EF4-FFF2-40B4-BE49-F238E27FC236}">
                <a16:creationId xmlns:a16="http://schemas.microsoft.com/office/drawing/2014/main" id="{D0386810-8CE3-7441-ED7C-EEBF74AC6CF2}"/>
              </a:ext>
            </a:extLst>
          </p:cNvPr>
          <p:cNvSpPr/>
          <p:nvPr/>
        </p:nvSpPr>
        <p:spPr>
          <a:xfrm>
            <a:off x="8237458" y="2212596"/>
            <a:ext cx="216817" cy="216816"/>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3480E6A9-A040-3314-1C41-C5E51FE14E80}"/>
              </a:ext>
            </a:extLst>
          </p:cNvPr>
          <p:cNvSpPr txBox="1"/>
          <p:nvPr/>
        </p:nvSpPr>
        <p:spPr>
          <a:xfrm>
            <a:off x="10162095" y="5093664"/>
            <a:ext cx="1107996" cy="369332"/>
          </a:xfrm>
          <a:prstGeom prst="rect">
            <a:avLst/>
          </a:prstGeom>
          <a:solidFill>
            <a:srgbClr val="FFC000"/>
          </a:solidFill>
        </p:spPr>
        <p:txBody>
          <a:bodyPr wrap="none" rtlCol="0">
            <a:spAutoFit/>
          </a:bodyPr>
          <a:lstStyle/>
          <a:p>
            <a:r>
              <a:rPr lang="zh-CN" altLang="en-US" b="1" dirty="0">
                <a:solidFill>
                  <a:srgbClr val="FF0000"/>
                </a:solidFill>
              </a:rPr>
              <a:t>气体状态</a:t>
            </a:r>
          </a:p>
        </p:txBody>
      </p:sp>
      <p:sp>
        <p:nvSpPr>
          <p:cNvPr id="8" name="文本框 7">
            <a:extLst>
              <a:ext uri="{FF2B5EF4-FFF2-40B4-BE49-F238E27FC236}">
                <a16:creationId xmlns:a16="http://schemas.microsoft.com/office/drawing/2014/main" id="{0AE49019-95DD-7322-15C3-A9712B5ABEFE}"/>
              </a:ext>
            </a:extLst>
          </p:cNvPr>
          <p:cNvSpPr txBox="1"/>
          <p:nvPr/>
        </p:nvSpPr>
        <p:spPr>
          <a:xfrm>
            <a:off x="4465962" y="4397496"/>
            <a:ext cx="1107996" cy="369332"/>
          </a:xfrm>
          <a:prstGeom prst="rect">
            <a:avLst/>
          </a:prstGeom>
          <a:solidFill>
            <a:srgbClr val="FFC000"/>
          </a:solidFill>
        </p:spPr>
        <p:txBody>
          <a:bodyPr wrap="none" rtlCol="0">
            <a:spAutoFit/>
          </a:bodyPr>
          <a:lstStyle/>
          <a:p>
            <a:r>
              <a:rPr lang="zh-CN" altLang="en-US" b="1" dirty="0">
                <a:solidFill>
                  <a:srgbClr val="FF0000"/>
                </a:solidFill>
              </a:rPr>
              <a:t>液体状态</a:t>
            </a:r>
          </a:p>
        </p:txBody>
      </p:sp>
      <p:sp>
        <p:nvSpPr>
          <p:cNvPr id="9" name="文本框 8">
            <a:extLst>
              <a:ext uri="{FF2B5EF4-FFF2-40B4-BE49-F238E27FC236}">
                <a16:creationId xmlns:a16="http://schemas.microsoft.com/office/drawing/2014/main" id="{63115295-1238-18D5-0884-C089648BFAC8}"/>
              </a:ext>
            </a:extLst>
          </p:cNvPr>
          <p:cNvSpPr txBox="1"/>
          <p:nvPr/>
        </p:nvSpPr>
        <p:spPr>
          <a:xfrm>
            <a:off x="7072222" y="5043827"/>
            <a:ext cx="1569660" cy="369332"/>
          </a:xfrm>
          <a:prstGeom prst="rect">
            <a:avLst/>
          </a:prstGeom>
          <a:solidFill>
            <a:srgbClr val="FFC000"/>
          </a:solidFill>
        </p:spPr>
        <p:txBody>
          <a:bodyPr wrap="none" rtlCol="0">
            <a:spAutoFit/>
          </a:bodyPr>
          <a:lstStyle/>
          <a:p>
            <a:r>
              <a:rPr lang="zh-CN" altLang="en-US" b="1" dirty="0">
                <a:solidFill>
                  <a:srgbClr val="FF0000"/>
                </a:solidFill>
              </a:rPr>
              <a:t>气液两相状态</a:t>
            </a:r>
          </a:p>
        </p:txBody>
      </p:sp>
      <p:sp>
        <p:nvSpPr>
          <p:cNvPr id="10" name="文本框 9">
            <a:extLst>
              <a:ext uri="{FF2B5EF4-FFF2-40B4-BE49-F238E27FC236}">
                <a16:creationId xmlns:a16="http://schemas.microsoft.com/office/drawing/2014/main" id="{3BD1AD1E-BC4D-E5C4-F574-E183D292D8FC}"/>
              </a:ext>
            </a:extLst>
          </p:cNvPr>
          <p:cNvSpPr txBox="1"/>
          <p:nvPr/>
        </p:nvSpPr>
        <p:spPr>
          <a:xfrm>
            <a:off x="8279277" y="1258370"/>
            <a:ext cx="1338828" cy="369332"/>
          </a:xfrm>
          <a:prstGeom prst="rect">
            <a:avLst/>
          </a:prstGeom>
          <a:solidFill>
            <a:srgbClr val="FFC000"/>
          </a:solidFill>
        </p:spPr>
        <p:txBody>
          <a:bodyPr wrap="none" rtlCol="0">
            <a:spAutoFit/>
          </a:bodyPr>
          <a:lstStyle/>
          <a:p>
            <a:r>
              <a:rPr lang="zh-CN" altLang="en-US" b="1" dirty="0">
                <a:solidFill>
                  <a:srgbClr val="FF0000"/>
                </a:solidFill>
              </a:rPr>
              <a:t>超临界状态</a:t>
            </a:r>
          </a:p>
        </p:txBody>
      </p:sp>
      <p:cxnSp>
        <p:nvCxnSpPr>
          <p:cNvPr id="12" name="直接箭头连接符 11">
            <a:extLst>
              <a:ext uri="{FF2B5EF4-FFF2-40B4-BE49-F238E27FC236}">
                <a16:creationId xmlns:a16="http://schemas.microsoft.com/office/drawing/2014/main" id="{94C0C010-0A2E-FB21-4E70-1B3AE2B17743}"/>
              </a:ext>
            </a:extLst>
          </p:cNvPr>
          <p:cNvCxnSpPr>
            <a:cxnSpLocks/>
          </p:cNvCxnSpPr>
          <p:nvPr/>
        </p:nvCxnSpPr>
        <p:spPr>
          <a:xfrm>
            <a:off x="7072222" y="4363988"/>
            <a:ext cx="2545883" cy="33508"/>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a:extLst>
              <a:ext uri="{FF2B5EF4-FFF2-40B4-BE49-F238E27FC236}">
                <a16:creationId xmlns:a16="http://schemas.microsoft.com/office/drawing/2014/main" id="{5AF5E6EA-567F-3E6F-C5A1-4095E9278135}"/>
              </a:ext>
            </a:extLst>
          </p:cNvPr>
          <p:cNvCxnSpPr>
            <a:cxnSpLocks/>
          </p:cNvCxnSpPr>
          <p:nvPr/>
        </p:nvCxnSpPr>
        <p:spPr>
          <a:xfrm flipV="1">
            <a:off x="9618105" y="2121355"/>
            <a:ext cx="549988" cy="227614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a:extLst>
              <a:ext uri="{FF2B5EF4-FFF2-40B4-BE49-F238E27FC236}">
                <a16:creationId xmlns:a16="http://schemas.microsoft.com/office/drawing/2014/main" id="{0DD6B187-9118-C5AC-8A50-1621910E5C7D}"/>
              </a:ext>
            </a:extLst>
          </p:cNvPr>
          <p:cNvCxnSpPr>
            <a:cxnSpLocks/>
          </p:cNvCxnSpPr>
          <p:nvPr/>
        </p:nvCxnSpPr>
        <p:spPr>
          <a:xfrm flipH="1">
            <a:off x="6966408" y="2121355"/>
            <a:ext cx="3193296" cy="33035"/>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24" name="文本框 23">
            <a:extLst>
              <a:ext uri="{FF2B5EF4-FFF2-40B4-BE49-F238E27FC236}">
                <a16:creationId xmlns:a16="http://schemas.microsoft.com/office/drawing/2014/main" id="{2F842FC0-3967-5C60-0914-80C63D612ADE}"/>
              </a:ext>
            </a:extLst>
          </p:cNvPr>
          <p:cNvSpPr txBox="1"/>
          <p:nvPr/>
        </p:nvSpPr>
        <p:spPr>
          <a:xfrm>
            <a:off x="9699963" y="4248564"/>
            <a:ext cx="306494" cy="369332"/>
          </a:xfrm>
          <a:prstGeom prst="rect">
            <a:avLst/>
          </a:prstGeom>
          <a:solidFill>
            <a:srgbClr val="FFC000"/>
          </a:solidFill>
        </p:spPr>
        <p:txBody>
          <a:bodyPr wrap="none" rtlCol="0">
            <a:spAutoFit/>
          </a:bodyPr>
          <a:lstStyle/>
          <a:p>
            <a:r>
              <a:rPr lang="en-US" altLang="zh-CN" dirty="0"/>
              <a:t>1</a:t>
            </a:r>
            <a:endParaRPr lang="zh-CN" altLang="en-US" dirty="0"/>
          </a:p>
        </p:txBody>
      </p:sp>
      <p:sp>
        <p:nvSpPr>
          <p:cNvPr id="25" name="文本框 24">
            <a:extLst>
              <a:ext uri="{FF2B5EF4-FFF2-40B4-BE49-F238E27FC236}">
                <a16:creationId xmlns:a16="http://schemas.microsoft.com/office/drawing/2014/main" id="{344EE931-8A17-116F-1B59-34E2FCDBA536}"/>
              </a:ext>
            </a:extLst>
          </p:cNvPr>
          <p:cNvSpPr txBox="1"/>
          <p:nvPr/>
        </p:nvSpPr>
        <p:spPr>
          <a:xfrm>
            <a:off x="10281878" y="1929832"/>
            <a:ext cx="306494" cy="369332"/>
          </a:xfrm>
          <a:prstGeom prst="rect">
            <a:avLst/>
          </a:prstGeom>
          <a:solidFill>
            <a:srgbClr val="FFC000"/>
          </a:solidFill>
        </p:spPr>
        <p:txBody>
          <a:bodyPr wrap="none" rtlCol="0">
            <a:spAutoFit/>
          </a:bodyPr>
          <a:lstStyle/>
          <a:p>
            <a:r>
              <a:rPr lang="en-US" altLang="zh-CN" dirty="0"/>
              <a:t>2</a:t>
            </a:r>
            <a:endParaRPr lang="zh-CN" altLang="en-US" dirty="0"/>
          </a:p>
        </p:txBody>
      </p:sp>
      <p:sp>
        <p:nvSpPr>
          <p:cNvPr id="26" name="文本框 25">
            <a:extLst>
              <a:ext uri="{FF2B5EF4-FFF2-40B4-BE49-F238E27FC236}">
                <a16:creationId xmlns:a16="http://schemas.microsoft.com/office/drawing/2014/main" id="{497EBF22-E80B-637B-0126-3F3D48667CAC}"/>
              </a:ext>
            </a:extLst>
          </p:cNvPr>
          <p:cNvSpPr txBox="1"/>
          <p:nvPr/>
        </p:nvSpPr>
        <p:spPr>
          <a:xfrm>
            <a:off x="6651525" y="1768540"/>
            <a:ext cx="306494" cy="369332"/>
          </a:xfrm>
          <a:prstGeom prst="rect">
            <a:avLst/>
          </a:prstGeom>
          <a:solidFill>
            <a:srgbClr val="FFC000"/>
          </a:solidFill>
        </p:spPr>
        <p:txBody>
          <a:bodyPr wrap="none" rtlCol="0">
            <a:spAutoFit/>
          </a:bodyPr>
          <a:lstStyle/>
          <a:p>
            <a:r>
              <a:rPr lang="en-US" altLang="zh-CN" dirty="0"/>
              <a:t>3</a:t>
            </a:r>
            <a:endParaRPr lang="zh-CN" altLang="en-US" dirty="0"/>
          </a:p>
        </p:txBody>
      </p:sp>
      <p:sp>
        <p:nvSpPr>
          <p:cNvPr id="27" name="文本框 26">
            <a:extLst>
              <a:ext uri="{FF2B5EF4-FFF2-40B4-BE49-F238E27FC236}">
                <a16:creationId xmlns:a16="http://schemas.microsoft.com/office/drawing/2014/main" id="{3505D32A-BD9B-52BE-1E47-247E403BAE58}"/>
              </a:ext>
            </a:extLst>
          </p:cNvPr>
          <p:cNvSpPr txBox="1"/>
          <p:nvPr/>
        </p:nvSpPr>
        <p:spPr>
          <a:xfrm>
            <a:off x="6711242" y="4380742"/>
            <a:ext cx="306494" cy="369332"/>
          </a:xfrm>
          <a:prstGeom prst="rect">
            <a:avLst/>
          </a:prstGeom>
          <a:solidFill>
            <a:srgbClr val="FFC000"/>
          </a:solidFill>
        </p:spPr>
        <p:txBody>
          <a:bodyPr wrap="none" rtlCol="0">
            <a:spAutoFit/>
          </a:bodyPr>
          <a:lstStyle/>
          <a:p>
            <a:r>
              <a:rPr lang="en-US" altLang="zh-CN" dirty="0"/>
              <a:t>4</a:t>
            </a:r>
            <a:endParaRPr lang="zh-CN" altLang="en-US" dirty="0"/>
          </a:p>
        </p:txBody>
      </p:sp>
      <p:cxnSp>
        <p:nvCxnSpPr>
          <p:cNvPr id="16" name="直接箭头连接符 15">
            <a:extLst>
              <a:ext uri="{FF2B5EF4-FFF2-40B4-BE49-F238E27FC236}">
                <a16:creationId xmlns:a16="http://schemas.microsoft.com/office/drawing/2014/main" id="{244648CE-8248-A679-6884-9868191E4FE6}"/>
              </a:ext>
            </a:extLst>
          </p:cNvPr>
          <p:cNvCxnSpPr>
            <a:cxnSpLocks/>
          </p:cNvCxnSpPr>
          <p:nvPr/>
        </p:nvCxnSpPr>
        <p:spPr>
          <a:xfrm>
            <a:off x="7034514" y="2167394"/>
            <a:ext cx="0" cy="2239873"/>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5" name="直接箭头连接符 4">
            <a:extLst>
              <a:ext uri="{FF2B5EF4-FFF2-40B4-BE49-F238E27FC236}">
                <a16:creationId xmlns:a16="http://schemas.microsoft.com/office/drawing/2014/main" id="{A5A22298-8B91-5822-9CA3-440805CB5DB5}"/>
              </a:ext>
            </a:extLst>
          </p:cNvPr>
          <p:cNvCxnSpPr>
            <a:cxnSpLocks/>
          </p:cNvCxnSpPr>
          <p:nvPr/>
        </p:nvCxnSpPr>
        <p:spPr>
          <a:xfrm flipV="1">
            <a:off x="7006335" y="3115164"/>
            <a:ext cx="2886764" cy="13004"/>
          </a:xfrm>
          <a:prstGeom prst="straightConnector1">
            <a:avLst/>
          </a:prstGeom>
          <a:ln w="762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3" name="文本框 12">
            <a:extLst>
              <a:ext uri="{FF2B5EF4-FFF2-40B4-BE49-F238E27FC236}">
                <a16:creationId xmlns:a16="http://schemas.microsoft.com/office/drawing/2014/main" id="{214FE73F-E8AD-EC92-F357-66575076CFFB}"/>
              </a:ext>
            </a:extLst>
          </p:cNvPr>
          <p:cNvSpPr txBox="1"/>
          <p:nvPr/>
        </p:nvSpPr>
        <p:spPr>
          <a:xfrm>
            <a:off x="6607028" y="2977246"/>
            <a:ext cx="306494" cy="369332"/>
          </a:xfrm>
          <a:prstGeom prst="rect">
            <a:avLst/>
          </a:prstGeom>
          <a:solidFill>
            <a:srgbClr val="FFC000"/>
          </a:solidFill>
        </p:spPr>
        <p:txBody>
          <a:bodyPr wrap="none" rtlCol="0">
            <a:spAutoFit/>
          </a:bodyPr>
          <a:lstStyle/>
          <a:p>
            <a:r>
              <a:rPr lang="en-US" altLang="zh-CN" dirty="0"/>
              <a:t>5</a:t>
            </a:r>
            <a:endParaRPr lang="zh-CN" altLang="en-US" dirty="0"/>
          </a:p>
        </p:txBody>
      </p:sp>
      <p:sp>
        <p:nvSpPr>
          <p:cNvPr id="15" name="文本框 14">
            <a:extLst>
              <a:ext uri="{FF2B5EF4-FFF2-40B4-BE49-F238E27FC236}">
                <a16:creationId xmlns:a16="http://schemas.microsoft.com/office/drawing/2014/main" id="{766C6CB8-6E15-514F-5467-59F657F1B7DA}"/>
              </a:ext>
            </a:extLst>
          </p:cNvPr>
          <p:cNvSpPr txBox="1"/>
          <p:nvPr/>
        </p:nvSpPr>
        <p:spPr>
          <a:xfrm>
            <a:off x="10071739" y="2906611"/>
            <a:ext cx="306494" cy="369332"/>
          </a:xfrm>
          <a:prstGeom prst="rect">
            <a:avLst/>
          </a:prstGeom>
          <a:solidFill>
            <a:srgbClr val="FFC000"/>
          </a:solidFill>
        </p:spPr>
        <p:txBody>
          <a:bodyPr wrap="none" rtlCol="0">
            <a:spAutoFit/>
          </a:bodyPr>
          <a:lstStyle/>
          <a:p>
            <a:r>
              <a:rPr lang="en-US" altLang="zh-CN" dirty="0"/>
              <a:t>6</a:t>
            </a:r>
            <a:endParaRPr lang="zh-CN" altLang="en-US" dirty="0"/>
          </a:p>
        </p:txBody>
      </p:sp>
      <p:sp>
        <p:nvSpPr>
          <p:cNvPr id="18" name="文本框 17">
            <a:extLst>
              <a:ext uri="{FF2B5EF4-FFF2-40B4-BE49-F238E27FC236}">
                <a16:creationId xmlns:a16="http://schemas.microsoft.com/office/drawing/2014/main" id="{0A0DABEC-C074-9FA5-3B49-4A3DBC693170}"/>
              </a:ext>
            </a:extLst>
          </p:cNvPr>
          <p:cNvSpPr txBox="1"/>
          <p:nvPr/>
        </p:nvSpPr>
        <p:spPr>
          <a:xfrm>
            <a:off x="114222" y="123942"/>
            <a:ext cx="4351740" cy="523220"/>
          </a:xfrm>
          <a:prstGeom prst="rect">
            <a:avLst/>
          </a:prstGeom>
          <a:noFill/>
        </p:spPr>
        <p:txBody>
          <a:bodyPr wrap="square" rtlCol="0">
            <a:spAutoFit/>
          </a:bodyPr>
          <a:lstStyle/>
          <a:p>
            <a:pPr algn="ctr"/>
            <a:r>
              <a:rPr lang="en-US" altLang="zh-CN" sz="2800" b="1" dirty="0"/>
              <a:t>Trans critical refrigeration</a:t>
            </a:r>
            <a:endParaRPr lang="zh-CN" altLang="en-US" sz="2800" b="1" dirty="0"/>
          </a:p>
        </p:txBody>
      </p:sp>
    </p:spTree>
    <p:extLst>
      <p:ext uri="{BB962C8B-B14F-4D97-AF65-F5344CB8AC3E}">
        <p14:creationId xmlns:p14="http://schemas.microsoft.com/office/powerpoint/2010/main" val="355213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923EA-32B7-741F-4276-D74903CD0AE0}"/>
            </a:ext>
          </a:extLst>
        </p:cNvPr>
        <p:cNvGrpSpPr/>
        <p:nvPr/>
      </p:nvGrpSpPr>
      <p:grpSpPr>
        <a:xfrm>
          <a:off x="0" y="0"/>
          <a:ext cx="0" cy="0"/>
          <a:chOff x="0" y="0"/>
          <a:chExt cx="0" cy="0"/>
        </a:xfrm>
      </p:grpSpPr>
      <p:sp>
        <p:nvSpPr>
          <p:cNvPr id="4" name="文本框 3">
            <a:extLst>
              <a:ext uri="{FF2B5EF4-FFF2-40B4-BE49-F238E27FC236}">
                <a16:creationId xmlns:a16="http://schemas.microsoft.com/office/drawing/2014/main" id="{86F8E027-C651-C0C4-7408-A8BA19DF08EA}"/>
              </a:ext>
            </a:extLst>
          </p:cNvPr>
          <p:cNvSpPr txBox="1"/>
          <p:nvPr/>
        </p:nvSpPr>
        <p:spPr>
          <a:xfrm>
            <a:off x="168676" y="122548"/>
            <a:ext cx="11049221" cy="461665"/>
          </a:xfrm>
          <a:prstGeom prst="rect">
            <a:avLst/>
          </a:prstGeom>
          <a:noFill/>
        </p:spPr>
        <p:txBody>
          <a:bodyPr wrap="square" rtlCol="0">
            <a:spAutoFit/>
          </a:bodyPr>
          <a:lstStyle/>
          <a:p>
            <a:pPr algn="ctr"/>
            <a:r>
              <a:rPr lang="en-US" altLang="zh-CN" sz="2400" b="1" dirty="0"/>
              <a:t>Temperature requirement of CEPC sub-detector based on TDR</a:t>
            </a:r>
            <a:endParaRPr lang="zh-CN" altLang="en-US" sz="2400" b="1" dirty="0"/>
          </a:p>
        </p:txBody>
      </p:sp>
      <p:graphicFrame>
        <p:nvGraphicFramePr>
          <p:cNvPr id="2" name="表格 1">
            <a:extLst>
              <a:ext uri="{FF2B5EF4-FFF2-40B4-BE49-F238E27FC236}">
                <a16:creationId xmlns:a16="http://schemas.microsoft.com/office/drawing/2014/main" id="{98F3E035-695D-A20D-399B-BEFAA6153181}"/>
              </a:ext>
            </a:extLst>
          </p:cNvPr>
          <p:cNvGraphicFramePr>
            <a:graphicFrameLocks noGrp="1"/>
          </p:cNvGraphicFramePr>
          <p:nvPr>
            <p:extLst>
              <p:ext uri="{D42A27DB-BD31-4B8C-83A1-F6EECF244321}">
                <p14:modId xmlns:p14="http://schemas.microsoft.com/office/powerpoint/2010/main" val="3278114796"/>
              </p:ext>
            </p:extLst>
          </p:nvPr>
        </p:nvGraphicFramePr>
        <p:xfrm>
          <a:off x="168676" y="729093"/>
          <a:ext cx="11577122" cy="4785360"/>
        </p:xfrm>
        <a:graphic>
          <a:graphicData uri="http://schemas.openxmlformats.org/drawingml/2006/table">
            <a:tbl>
              <a:tblPr firstRow="1" bandRow="1">
                <a:tableStyleId>{5C22544A-7EE6-4342-B048-85BDC9FD1C3A}</a:tableStyleId>
              </a:tblPr>
              <a:tblGrid>
                <a:gridCol w="1582111">
                  <a:extLst>
                    <a:ext uri="{9D8B030D-6E8A-4147-A177-3AD203B41FA5}">
                      <a16:colId xmlns:a16="http://schemas.microsoft.com/office/drawing/2014/main" val="814140590"/>
                    </a:ext>
                  </a:extLst>
                </a:gridCol>
                <a:gridCol w="2963453">
                  <a:extLst>
                    <a:ext uri="{9D8B030D-6E8A-4147-A177-3AD203B41FA5}">
                      <a16:colId xmlns:a16="http://schemas.microsoft.com/office/drawing/2014/main" val="111281163"/>
                    </a:ext>
                  </a:extLst>
                </a:gridCol>
                <a:gridCol w="1318915">
                  <a:extLst>
                    <a:ext uri="{9D8B030D-6E8A-4147-A177-3AD203B41FA5}">
                      <a16:colId xmlns:a16="http://schemas.microsoft.com/office/drawing/2014/main" val="3253153928"/>
                    </a:ext>
                  </a:extLst>
                </a:gridCol>
                <a:gridCol w="1956665">
                  <a:extLst>
                    <a:ext uri="{9D8B030D-6E8A-4147-A177-3AD203B41FA5}">
                      <a16:colId xmlns:a16="http://schemas.microsoft.com/office/drawing/2014/main" val="538317288"/>
                    </a:ext>
                  </a:extLst>
                </a:gridCol>
                <a:gridCol w="3755978">
                  <a:extLst>
                    <a:ext uri="{9D8B030D-6E8A-4147-A177-3AD203B41FA5}">
                      <a16:colId xmlns:a16="http://schemas.microsoft.com/office/drawing/2014/main" val="1818365046"/>
                    </a:ext>
                  </a:extLst>
                </a:gridCol>
              </a:tblGrid>
              <a:tr h="370840">
                <a:tc>
                  <a:txBody>
                    <a:bodyPr/>
                    <a:lstStyle/>
                    <a:p>
                      <a:pPr algn="ctr"/>
                      <a:r>
                        <a:rPr lang="en-US" altLang="zh-CN" dirty="0"/>
                        <a:t>sub-detector</a:t>
                      </a:r>
                      <a:endParaRPr lang="zh-CN" altLang="en-US" dirty="0"/>
                    </a:p>
                  </a:txBody>
                  <a:tcPr anchor="ctr"/>
                </a:tc>
                <a:tc>
                  <a:txBody>
                    <a:bodyPr/>
                    <a:lstStyle/>
                    <a:p>
                      <a:pPr algn="ctr"/>
                      <a:r>
                        <a:rPr lang="en-US" altLang="zh-CN" dirty="0"/>
                        <a:t>Temp. Requirement </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Power /kW</a:t>
                      </a:r>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Cooling medium</a:t>
                      </a:r>
                      <a:endParaRPr lang="zh-CN" altLang="en-US" dirty="0"/>
                    </a:p>
                  </a:txBody>
                  <a:tcPr anchor="ctr"/>
                </a:tc>
                <a:tc>
                  <a:txBody>
                    <a:bodyPr/>
                    <a:lstStyle/>
                    <a:p>
                      <a:pPr algn="ctr"/>
                      <a:r>
                        <a:rPr lang="en-US" altLang="zh-CN" dirty="0"/>
                        <a:t>others</a:t>
                      </a:r>
                      <a:endParaRPr lang="zh-CN" altLang="en-US" dirty="0"/>
                    </a:p>
                  </a:txBody>
                  <a:tcPr/>
                </a:tc>
                <a:extLst>
                  <a:ext uri="{0D108BD9-81ED-4DB2-BD59-A6C34878D82A}">
                    <a16:rowId xmlns:a16="http://schemas.microsoft.com/office/drawing/2014/main" val="2804888299"/>
                  </a:ext>
                </a:extLst>
              </a:tr>
              <a:tr h="370840">
                <a:tc>
                  <a:txBody>
                    <a:bodyPr/>
                    <a:lstStyle/>
                    <a:p>
                      <a:pPr algn="ctr"/>
                      <a:r>
                        <a:rPr lang="en-US" altLang="zh-CN" dirty="0"/>
                        <a:t>Beam pipe</a:t>
                      </a:r>
                      <a:endParaRPr lang="zh-CN" altLang="en-US" dirty="0"/>
                    </a:p>
                  </a:txBody>
                  <a:tcPr anchor="ctr"/>
                </a:tc>
                <a:tc>
                  <a:txBody>
                    <a:bodyPr/>
                    <a:lstStyle/>
                    <a:p>
                      <a:pPr algn="ctr"/>
                      <a:r>
                        <a:rPr lang="en-US" altLang="zh-CN" dirty="0"/>
                        <a:t>&lt;20</a:t>
                      </a:r>
                      <a:r>
                        <a:rPr lang="zh-CN" altLang="en-US" dirty="0"/>
                        <a:t>℃</a:t>
                      </a:r>
                    </a:p>
                  </a:txBody>
                  <a:tcPr anchor="ctr"/>
                </a:tc>
                <a:tc>
                  <a:txBody>
                    <a:bodyPr/>
                    <a:lstStyle/>
                    <a:p>
                      <a:pPr algn="ctr"/>
                      <a:r>
                        <a:rPr lang="en-US" altLang="zh-CN" dirty="0"/>
                        <a:t>1.2</a:t>
                      </a:r>
                      <a:endParaRPr lang="zh-CN" altLang="en-US" dirty="0"/>
                    </a:p>
                  </a:txBody>
                  <a:tcPr anchor="ctr"/>
                </a:tc>
                <a:tc>
                  <a:txBody>
                    <a:bodyPr/>
                    <a:lstStyle/>
                    <a:p>
                      <a:pPr algn="ctr"/>
                      <a:r>
                        <a:rPr lang="en-US" altLang="zh-CN" dirty="0"/>
                        <a:t>15</a:t>
                      </a:r>
                      <a:r>
                        <a:rPr lang="zh-CN" altLang="en-US" dirty="0"/>
                        <a:t>℃ </a:t>
                      </a:r>
                      <a:r>
                        <a:rPr lang="en-US" altLang="zh-CN" dirty="0"/>
                        <a:t>water/oil</a:t>
                      </a:r>
                      <a:endParaRPr lang="zh-CN" altLang="en-US" dirty="0"/>
                    </a:p>
                  </a:txBody>
                  <a:tcPr anchor="ctr"/>
                </a:tc>
                <a:tc>
                  <a:txBody>
                    <a:bodyPr/>
                    <a:lstStyle/>
                    <a:p>
                      <a:endParaRPr lang="zh-CN" altLang="en-US" dirty="0"/>
                    </a:p>
                  </a:txBody>
                  <a:tcPr anchor="ctr"/>
                </a:tc>
                <a:extLst>
                  <a:ext uri="{0D108BD9-81ED-4DB2-BD59-A6C34878D82A}">
                    <a16:rowId xmlns:a16="http://schemas.microsoft.com/office/drawing/2014/main" val="1072290416"/>
                  </a:ext>
                </a:extLst>
              </a:tr>
              <a:tr h="370840">
                <a:tc>
                  <a:txBody>
                    <a:bodyPr/>
                    <a:lstStyle/>
                    <a:p>
                      <a:pPr algn="ctr"/>
                      <a:r>
                        <a:rPr lang="en-US" altLang="zh-CN" dirty="0"/>
                        <a:t>Vertex</a:t>
                      </a:r>
                      <a:endParaRPr lang="zh-CN" altLang="en-US" dirty="0"/>
                    </a:p>
                  </a:txBody>
                  <a:tcPr anchor="ctr"/>
                </a:tc>
                <a:tc>
                  <a:txBody>
                    <a:bodyPr/>
                    <a:lstStyle/>
                    <a:p>
                      <a:pPr algn="ctr"/>
                      <a:r>
                        <a:rPr lang="en-US" altLang="zh-CN" dirty="0"/>
                        <a:t>&lt;30</a:t>
                      </a:r>
                      <a:r>
                        <a:rPr lang="zh-CN" altLang="en-US" dirty="0"/>
                        <a:t>℃</a:t>
                      </a:r>
                      <a:endParaRPr lang="en-US" altLang="zh-CN" dirty="0"/>
                    </a:p>
                  </a:txBody>
                  <a:tcPr anchor="ctr"/>
                </a:tc>
                <a:tc>
                  <a:txBody>
                    <a:bodyPr/>
                    <a:lstStyle/>
                    <a:p>
                      <a:pPr algn="ctr"/>
                      <a:r>
                        <a:rPr lang="en-US" altLang="zh-CN" b="0" dirty="0">
                          <a:solidFill>
                            <a:schemeClr val="tx1"/>
                          </a:solidFill>
                        </a:rPr>
                        <a:t>0.3</a:t>
                      </a:r>
                      <a:endParaRPr lang="zh-CN" altLang="en-US" b="0" dirty="0">
                        <a:solidFill>
                          <a:schemeClr val="tx1"/>
                        </a:solidFill>
                      </a:endParaRPr>
                    </a:p>
                  </a:txBody>
                  <a:tcPr anchor="ctr"/>
                </a:tc>
                <a:tc>
                  <a:txBody>
                    <a:bodyPr/>
                    <a:lstStyle/>
                    <a:p>
                      <a:pPr algn="ctr"/>
                      <a:r>
                        <a:rPr lang="en-US" altLang="zh-CN" dirty="0"/>
                        <a:t>5</a:t>
                      </a:r>
                      <a:r>
                        <a:rPr lang="zh-CN" altLang="en-US" dirty="0"/>
                        <a:t>℃ </a:t>
                      </a:r>
                      <a:r>
                        <a:rPr lang="en-US" altLang="zh-CN" dirty="0"/>
                        <a:t>air</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Temp. gradient &lt;10</a:t>
                      </a:r>
                      <a:r>
                        <a:rPr lang="zh-CN" altLang="en-US" dirty="0"/>
                        <a:t>℃？</a:t>
                      </a:r>
                    </a:p>
                  </a:txBody>
                  <a:tcPr anchor="ctr"/>
                </a:tc>
                <a:extLst>
                  <a:ext uri="{0D108BD9-81ED-4DB2-BD59-A6C34878D82A}">
                    <a16:rowId xmlns:a16="http://schemas.microsoft.com/office/drawing/2014/main" val="1823003713"/>
                  </a:ext>
                </a:extLst>
              </a:tr>
              <a:tr h="370840">
                <a:tc>
                  <a:txBody>
                    <a:bodyPr/>
                    <a:lstStyle/>
                    <a:p>
                      <a:pPr algn="ctr"/>
                      <a:r>
                        <a:rPr lang="en-US" altLang="zh-CN" dirty="0">
                          <a:solidFill>
                            <a:srgbClr val="FF0000"/>
                          </a:solidFill>
                        </a:rPr>
                        <a:t>ITK/OTK</a:t>
                      </a:r>
                      <a:endParaRPr lang="zh-CN" altLang="en-US" dirty="0">
                        <a:solidFill>
                          <a:srgbClr val="FF0000"/>
                        </a:solidFill>
                      </a:endParaRPr>
                    </a:p>
                  </a:txBody>
                  <a:tcPr anchor="ctr"/>
                </a:tc>
                <a:tc>
                  <a:txBody>
                    <a:bodyPr/>
                    <a:lstStyle/>
                    <a:p>
                      <a:pPr algn="ctr"/>
                      <a:r>
                        <a:rPr lang="en-US" altLang="zh-CN" dirty="0"/>
                        <a:t>&lt;30</a:t>
                      </a:r>
                      <a:r>
                        <a:rPr lang="zh-CN" altLang="en-US" dirty="0"/>
                        <a:t>℃，</a:t>
                      </a:r>
                      <a:endParaRPr lang="en-US" altLang="zh-CN" dirty="0"/>
                    </a:p>
                    <a:p>
                      <a:pPr algn="ctr"/>
                      <a:r>
                        <a:rPr lang="en-US" altLang="zh-CN" sz="1800" b="0" i="0" kern="1200" dirty="0">
                          <a:solidFill>
                            <a:schemeClr val="dk1"/>
                          </a:solidFill>
                          <a:effectLst/>
                          <a:latin typeface="+mn-lt"/>
                          <a:ea typeface="+mn-ea"/>
                          <a:cs typeface="+mn-cs"/>
                        </a:rPr>
                        <a:t>Single chip gradient</a:t>
                      </a:r>
                      <a:r>
                        <a:rPr lang="en-US" altLang="zh-CN" dirty="0"/>
                        <a:t>&lt;5</a:t>
                      </a:r>
                      <a:r>
                        <a:rPr lang="zh-CN" altLang="en-US" dirty="0"/>
                        <a:t>℃</a:t>
                      </a:r>
                    </a:p>
                  </a:txBody>
                  <a:tcPr anchor="ctr"/>
                </a:tc>
                <a:tc>
                  <a:txBody>
                    <a:bodyPr/>
                    <a:lstStyle/>
                    <a:p>
                      <a:pPr algn="ctr"/>
                      <a:r>
                        <a:rPr lang="en-US" altLang="zh-CN" b="1" dirty="0">
                          <a:solidFill>
                            <a:srgbClr val="FF0000"/>
                          </a:solidFill>
                        </a:rPr>
                        <a:t>30+300</a:t>
                      </a:r>
                      <a:endParaRPr lang="zh-CN" altLang="en-US" b="1" dirty="0">
                        <a:solidFill>
                          <a:srgbClr val="FF0000"/>
                        </a:solidFill>
                      </a:endParaRPr>
                    </a:p>
                  </a:txBody>
                  <a:tcPr anchor="ctr"/>
                </a:tc>
                <a:tc>
                  <a:txBody>
                    <a:bodyPr/>
                    <a:lstStyle/>
                    <a:p>
                      <a:pPr algn="ctr"/>
                      <a:r>
                        <a:rPr lang="en-US" altLang="zh-CN" dirty="0"/>
                        <a:t>5</a:t>
                      </a:r>
                      <a:r>
                        <a:rPr lang="zh-CN" altLang="en-US" dirty="0"/>
                        <a:t>℃ </a:t>
                      </a:r>
                      <a:r>
                        <a:rPr lang="en-US" altLang="zh-CN" dirty="0"/>
                        <a:t>water</a:t>
                      </a:r>
                      <a:endParaRPr lang="zh-CN" altLang="en-US" dirty="0"/>
                    </a:p>
                  </a:txBody>
                  <a:tcPr anchor="ctr"/>
                </a:tc>
                <a:tc>
                  <a:txBody>
                    <a:bodyPr/>
                    <a:lstStyle/>
                    <a:p>
                      <a:r>
                        <a:rPr lang="en-US" altLang="zh-CN" dirty="0"/>
                        <a:t>Considering using CO2 cooling, Tem. req. -20</a:t>
                      </a:r>
                      <a:r>
                        <a:rPr lang="zh-CN" altLang="en-US" dirty="0"/>
                        <a:t>℃</a:t>
                      </a:r>
                    </a:p>
                  </a:txBody>
                  <a:tcPr anchor="ctr"/>
                </a:tc>
                <a:extLst>
                  <a:ext uri="{0D108BD9-81ED-4DB2-BD59-A6C34878D82A}">
                    <a16:rowId xmlns:a16="http://schemas.microsoft.com/office/drawing/2014/main" val="3280932204"/>
                  </a:ext>
                </a:extLst>
              </a:tr>
              <a:tr h="370840">
                <a:tc>
                  <a:txBody>
                    <a:bodyPr/>
                    <a:lstStyle/>
                    <a:p>
                      <a:pPr algn="ctr"/>
                      <a:r>
                        <a:rPr lang="en-US" altLang="zh-CN" dirty="0">
                          <a:solidFill>
                            <a:srgbClr val="FF0000"/>
                          </a:solidFill>
                        </a:rPr>
                        <a:t>TPC</a:t>
                      </a:r>
                      <a:endParaRPr lang="zh-CN" altLang="en-US" dirty="0">
                        <a:solidFill>
                          <a:srgbClr val="FF0000"/>
                        </a:solidFill>
                      </a:endParaRPr>
                    </a:p>
                  </a:txBody>
                  <a:tcPr anchor="ctr"/>
                </a:tc>
                <a:tc>
                  <a:txBody>
                    <a:bodyPr/>
                    <a:lstStyle/>
                    <a:p>
                      <a:pPr algn="ctr"/>
                      <a:r>
                        <a:rPr lang="en-US" altLang="zh-CN" dirty="0"/>
                        <a:t>&lt;20</a:t>
                      </a:r>
                      <a:r>
                        <a:rPr lang="zh-CN" altLang="en-US" dirty="0"/>
                        <a:t>℃</a:t>
                      </a:r>
                    </a:p>
                  </a:txBody>
                  <a:tcPr anchor="ctr"/>
                </a:tc>
                <a:tc>
                  <a:txBody>
                    <a:bodyPr/>
                    <a:lstStyle/>
                    <a:p>
                      <a:pPr algn="ctr"/>
                      <a:r>
                        <a:rPr lang="en-US" altLang="zh-CN" b="1" dirty="0">
                          <a:solidFill>
                            <a:srgbClr val="FF0000"/>
                          </a:solidFill>
                        </a:rPr>
                        <a:t>10*2</a:t>
                      </a:r>
                      <a:endParaRPr lang="zh-CN" altLang="en-US" b="1"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15</a:t>
                      </a:r>
                      <a:r>
                        <a:rPr lang="zh-CN" altLang="en-US" dirty="0"/>
                        <a:t>℃ </a:t>
                      </a:r>
                      <a:r>
                        <a:rPr lang="en-US" altLang="zh-CN" dirty="0"/>
                        <a:t>water</a:t>
                      </a:r>
                      <a:endParaRPr lang="zh-CN" altLang="en-US" dirty="0"/>
                    </a:p>
                  </a:txBody>
                  <a:tcPr anchor="ctr"/>
                </a:tc>
                <a:tc>
                  <a:txBody>
                    <a:bodyPr/>
                    <a:lstStyle/>
                    <a:p>
                      <a:r>
                        <a:rPr lang="en-US" altLang="zh-CN" dirty="0"/>
                        <a:t>Considering CO2</a:t>
                      </a:r>
                    </a:p>
                  </a:txBody>
                  <a:tcPr anchor="ctr"/>
                </a:tc>
                <a:extLst>
                  <a:ext uri="{0D108BD9-81ED-4DB2-BD59-A6C34878D82A}">
                    <a16:rowId xmlns:a16="http://schemas.microsoft.com/office/drawing/2014/main" val="1780449965"/>
                  </a:ext>
                </a:extLst>
              </a:tr>
              <a:tr h="370840">
                <a:tc>
                  <a:txBody>
                    <a:bodyPr/>
                    <a:lstStyle/>
                    <a:p>
                      <a:pPr algn="ctr"/>
                      <a:r>
                        <a:rPr lang="en-US" altLang="zh-CN" sz="1800" b="0" i="0" kern="1200" dirty="0">
                          <a:solidFill>
                            <a:srgbClr val="FF0000"/>
                          </a:solidFill>
                          <a:effectLst/>
                          <a:latin typeface="+mn-lt"/>
                          <a:ea typeface="+mn-ea"/>
                          <a:cs typeface="+mn-cs"/>
                        </a:rPr>
                        <a:t> Cherenkov</a:t>
                      </a:r>
                      <a:endParaRPr lang="zh-CN" altLang="en-US" dirty="0">
                        <a:solidFill>
                          <a:srgbClr val="FF0000"/>
                        </a:solidFill>
                      </a:endParaRPr>
                    </a:p>
                  </a:txBody>
                  <a:tcPr anchor="ctr"/>
                </a:tc>
                <a:tc>
                  <a:txBody>
                    <a:bodyPr/>
                    <a:lstStyle/>
                    <a:p>
                      <a:pPr algn="ctr"/>
                      <a:r>
                        <a:rPr lang="en-US" altLang="zh-CN" dirty="0"/>
                        <a:t>&lt;20</a:t>
                      </a:r>
                      <a:r>
                        <a:rPr lang="zh-CN" altLang="en-US" dirty="0"/>
                        <a:t>℃？</a:t>
                      </a:r>
                    </a:p>
                  </a:txBody>
                  <a:tcPr anchor="ctr"/>
                </a:tc>
                <a:tc>
                  <a:txBody>
                    <a:bodyPr/>
                    <a:lstStyle/>
                    <a:p>
                      <a:pPr algn="ctr"/>
                      <a:r>
                        <a:rPr lang="en-US" altLang="zh-CN" b="1" dirty="0">
                          <a:solidFill>
                            <a:srgbClr val="FF0000"/>
                          </a:solidFill>
                        </a:rPr>
                        <a:t>X?</a:t>
                      </a:r>
                      <a:endParaRPr lang="zh-CN" altLang="en-US" b="1" dirty="0">
                        <a:solidFill>
                          <a:srgbClr val="FF0000"/>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dirty="0"/>
                        <a:t>15</a:t>
                      </a:r>
                      <a:r>
                        <a:rPr lang="zh-CN" altLang="en-US" dirty="0"/>
                        <a:t>℃ </a:t>
                      </a:r>
                      <a:r>
                        <a:rPr lang="en-US" altLang="zh-CN" dirty="0"/>
                        <a:t>water</a:t>
                      </a:r>
                      <a:endParaRPr lang="zh-CN" altLang="en-US" dirty="0"/>
                    </a:p>
                  </a:txBody>
                  <a:tcPr anchor="ctr"/>
                </a:tc>
                <a:tc>
                  <a:txBody>
                    <a:bodyPr/>
                    <a:lstStyle/>
                    <a:p>
                      <a:r>
                        <a:rPr lang="en-US" altLang="zh-CN" dirty="0"/>
                        <a:t>If CO2 available, </a:t>
                      </a:r>
                      <a:r>
                        <a:rPr lang="en-US" altLang="zh-CN" dirty="0" err="1"/>
                        <a:t>SiPM</a:t>
                      </a:r>
                      <a:endParaRPr lang="zh-CN" altLang="en-US" dirty="0"/>
                    </a:p>
                  </a:txBody>
                  <a:tcPr anchor="ctr"/>
                </a:tc>
                <a:extLst>
                  <a:ext uri="{0D108BD9-81ED-4DB2-BD59-A6C34878D82A}">
                    <a16:rowId xmlns:a16="http://schemas.microsoft.com/office/drawing/2014/main" val="3547370515"/>
                  </a:ext>
                </a:extLst>
              </a:tr>
              <a:tr h="370840">
                <a:tc>
                  <a:txBody>
                    <a:bodyPr/>
                    <a:lstStyle/>
                    <a:p>
                      <a:pPr algn="ctr"/>
                      <a:r>
                        <a:rPr lang="en-US" altLang="zh-CN" dirty="0"/>
                        <a:t>ECAL</a:t>
                      </a:r>
                      <a:endParaRPr lang="zh-CN" altLang="en-US" dirty="0"/>
                    </a:p>
                  </a:txBody>
                  <a:tcPr anchor="ctr"/>
                </a:tc>
                <a:tc>
                  <a:txBody>
                    <a:bodyPr/>
                    <a:lstStyle/>
                    <a:p>
                      <a:pPr algn="ctr"/>
                      <a:r>
                        <a:rPr lang="en-US" altLang="zh-CN" dirty="0"/>
                        <a:t>&lt;20</a:t>
                      </a:r>
                      <a:r>
                        <a:rPr lang="zh-CN" altLang="en-US" dirty="0"/>
                        <a:t>℃</a:t>
                      </a:r>
                      <a:endParaRPr lang="en-US" altLang="zh-CN" dirty="0"/>
                    </a:p>
                    <a:p>
                      <a:pPr algn="ctr"/>
                      <a:r>
                        <a:rPr lang="en-US" altLang="zh-CN" sz="1800" b="0" i="0" kern="1200" dirty="0">
                          <a:solidFill>
                            <a:schemeClr val="dk1"/>
                          </a:solidFill>
                          <a:effectLst/>
                          <a:latin typeface="+mn-lt"/>
                          <a:ea typeface="+mn-ea"/>
                          <a:cs typeface="+mn-cs"/>
                        </a:rPr>
                        <a:t>Gradient </a:t>
                      </a:r>
                      <a:r>
                        <a:rPr lang="en-US" altLang="zh-CN" dirty="0"/>
                        <a:t>&lt;2</a:t>
                      </a:r>
                      <a:r>
                        <a:rPr lang="zh-CN" altLang="en-US" dirty="0"/>
                        <a:t>℃</a:t>
                      </a:r>
                    </a:p>
                  </a:txBody>
                  <a:tcPr anchor="ctr"/>
                </a:tc>
                <a:tc>
                  <a:txBody>
                    <a:bodyPr/>
                    <a:lstStyle/>
                    <a:p>
                      <a:pPr algn="ctr"/>
                      <a:r>
                        <a:rPr lang="en-US" altLang="zh-CN" dirty="0"/>
                        <a:t>43.5 (new)</a:t>
                      </a:r>
                      <a:endParaRPr lang="zh-CN" altLang="en-US" dirty="0"/>
                    </a:p>
                  </a:txBody>
                  <a:tcPr anchor="ctr"/>
                </a:tc>
                <a:tc>
                  <a:txBody>
                    <a:bodyPr/>
                    <a:lstStyle/>
                    <a:p>
                      <a:pPr algn="ctr"/>
                      <a:r>
                        <a:rPr lang="en-US" altLang="zh-CN" dirty="0"/>
                        <a:t>15</a:t>
                      </a:r>
                      <a:r>
                        <a:rPr lang="zh-CN" altLang="en-US" dirty="0"/>
                        <a:t>℃ </a:t>
                      </a:r>
                      <a:r>
                        <a:rPr lang="en-US" altLang="zh-CN" dirty="0"/>
                        <a:t>water</a:t>
                      </a:r>
                      <a:endParaRPr lang="zh-CN" altLang="en-US" dirty="0"/>
                    </a:p>
                  </a:txBody>
                  <a:tcPr anchor="ctr"/>
                </a:tc>
                <a:tc>
                  <a:txBody>
                    <a:bodyPr/>
                    <a:lstStyle/>
                    <a:p>
                      <a:r>
                        <a:rPr lang="en-US" altLang="zh-CN" dirty="0"/>
                        <a:t>If needed</a:t>
                      </a:r>
                      <a:endParaRPr lang="zh-CN" altLang="en-US" dirty="0"/>
                    </a:p>
                  </a:txBody>
                  <a:tcPr anchor="ctr"/>
                </a:tc>
                <a:extLst>
                  <a:ext uri="{0D108BD9-81ED-4DB2-BD59-A6C34878D82A}">
                    <a16:rowId xmlns:a16="http://schemas.microsoft.com/office/drawing/2014/main" val="679624051"/>
                  </a:ext>
                </a:extLst>
              </a:tr>
              <a:tr h="370840">
                <a:tc>
                  <a:txBody>
                    <a:bodyPr/>
                    <a:lstStyle/>
                    <a:p>
                      <a:pPr algn="ctr"/>
                      <a:r>
                        <a:rPr lang="en-US" altLang="zh-CN" dirty="0"/>
                        <a:t>HCAL</a:t>
                      </a:r>
                      <a:endParaRPr lang="zh-CN" altLang="en-US" dirty="0"/>
                    </a:p>
                  </a:txBody>
                  <a:tcPr anchor="ctr"/>
                </a:tc>
                <a:tc>
                  <a:txBody>
                    <a:bodyPr/>
                    <a:lstStyle/>
                    <a:p>
                      <a:pPr algn="ctr"/>
                      <a:r>
                        <a:rPr lang="en-US" altLang="zh-CN" sz="1800" b="0" i="0" kern="1200" dirty="0">
                          <a:solidFill>
                            <a:schemeClr val="dk1"/>
                          </a:solidFill>
                          <a:effectLst/>
                          <a:latin typeface="+mn-lt"/>
                          <a:ea typeface="+mn-ea"/>
                          <a:cs typeface="+mn-cs"/>
                        </a:rPr>
                        <a:t>Different channels</a:t>
                      </a:r>
                      <a:r>
                        <a:rPr lang="zh-CN" altLang="en-US" sz="1800" b="0" i="0" kern="1200" dirty="0">
                          <a:solidFill>
                            <a:schemeClr val="dk1"/>
                          </a:solidFill>
                          <a:effectLst/>
                          <a:latin typeface="+mn-lt"/>
                          <a:ea typeface="+mn-ea"/>
                          <a:cs typeface="+mn-cs"/>
                        </a:rPr>
                        <a:t>： </a:t>
                      </a:r>
                      <a:r>
                        <a:rPr lang="en-US" altLang="zh-CN" dirty="0"/>
                        <a:t>±1.5</a:t>
                      </a:r>
                      <a:r>
                        <a:rPr lang="zh-CN" altLang="en-US" dirty="0"/>
                        <a:t>℃</a:t>
                      </a:r>
                      <a:endParaRPr lang="en-US" altLang="zh-CN" dirty="0"/>
                    </a:p>
                    <a:p>
                      <a:pPr algn="ctr"/>
                      <a:r>
                        <a:rPr lang="en-US" altLang="zh-CN" sz="1800" b="0" i="0" kern="1200" dirty="0">
                          <a:solidFill>
                            <a:schemeClr val="dk1"/>
                          </a:solidFill>
                          <a:effectLst/>
                          <a:latin typeface="+mn-lt"/>
                          <a:ea typeface="+mn-ea"/>
                          <a:cs typeface="+mn-cs"/>
                        </a:rPr>
                        <a:t>Same channel</a:t>
                      </a:r>
                      <a:r>
                        <a:rPr lang="zh-CN" altLang="en-US" sz="1800" b="0" i="0" kern="1200" dirty="0">
                          <a:solidFill>
                            <a:schemeClr val="dk1"/>
                          </a:solidFill>
                          <a:effectLst/>
                          <a:latin typeface="+mn-lt"/>
                          <a:ea typeface="+mn-ea"/>
                          <a:cs typeface="+mn-cs"/>
                        </a:rPr>
                        <a:t>：</a:t>
                      </a:r>
                      <a:r>
                        <a:rPr lang="en-US" altLang="zh-CN" dirty="0"/>
                        <a:t>±0.1</a:t>
                      </a:r>
                      <a:r>
                        <a:rPr lang="zh-CN" altLang="en-US" dirty="0"/>
                        <a:t>℃</a:t>
                      </a:r>
                    </a:p>
                  </a:txBody>
                  <a:tcPr anchor="ctr"/>
                </a:tc>
                <a:tc>
                  <a:txBody>
                    <a:bodyPr/>
                    <a:lstStyle/>
                    <a:p>
                      <a:pPr algn="ctr"/>
                      <a:r>
                        <a:rPr lang="en-US" altLang="zh-CN" dirty="0"/>
                        <a:t>50</a:t>
                      </a:r>
                      <a:endParaRPr lang="zh-CN" altLang="en-US" dirty="0"/>
                    </a:p>
                  </a:txBody>
                  <a:tcPr anchor="ctr"/>
                </a:tc>
                <a:tc>
                  <a:txBody>
                    <a:bodyPr/>
                    <a:lstStyle/>
                    <a:p>
                      <a:pPr algn="ctr"/>
                      <a:r>
                        <a:rPr lang="en-US" altLang="zh-CN" dirty="0"/>
                        <a:t>15</a:t>
                      </a:r>
                      <a:r>
                        <a:rPr lang="zh-CN" altLang="en-US" dirty="0"/>
                        <a:t>℃</a:t>
                      </a:r>
                      <a:r>
                        <a:rPr lang="en-US" altLang="zh-CN" dirty="0"/>
                        <a:t>water</a:t>
                      </a:r>
                      <a:endParaRPr lang="zh-CN" altLang="en-US" dirty="0"/>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If needed</a:t>
                      </a:r>
                      <a:endParaRPr lang="zh-CN" altLang="en-US" dirty="0"/>
                    </a:p>
                  </a:txBody>
                  <a:tcPr anchor="ctr"/>
                </a:tc>
                <a:extLst>
                  <a:ext uri="{0D108BD9-81ED-4DB2-BD59-A6C34878D82A}">
                    <a16:rowId xmlns:a16="http://schemas.microsoft.com/office/drawing/2014/main" val="4195689164"/>
                  </a:ext>
                </a:extLst>
              </a:tr>
              <a:tr h="370840">
                <a:tc>
                  <a:txBody>
                    <a:bodyPr/>
                    <a:lstStyle/>
                    <a:p>
                      <a:pPr algn="ctr"/>
                      <a:r>
                        <a:rPr lang="en-US" altLang="zh-CN" dirty="0"/>
                        <a:t>Magnet</a:t>
                      </a:r>
                      <a:endParaRPr lang="zh-CN" altLang="en-US" dirty="0"/>
                    </a:p>
                  </a:txBody>
                  <a:tcPr anchor="ctr"/>
                </a:tc>
                <a:tc>
                  <a:txBody>
                    <a:bodyPr/>
                    <a:lstStyle/>
                    <a:p>
                      <a:pPr algn="ctr"/>
                      <a:r>
                        <a:rPr lang="en-US" altLang="zh-CN" dirty="0"/>
                        <a:t>&lt;40K?</a:t>
                      </a:r>
                      <a:endParaRPr lang="zh-CN" altLang="en-US" dirty="0"/>
                    </a:p>
                  </a:txBody>
                  <a:tcPr anchor="ctr"/>
                </a:tc>
                <a:tc>
                  <a:txBody>
                    <a:bodyPr/>
                    <a:lstStyle/>
                    <a:p>
                      <a:pPr algn="ctr"/>
                      <a:r>
                        <a:rPr lang="en-US" altLang="zh-CN" dirty="0"/>
                        <a:t>0.366?</a:t>
                      </a:r>
                      <a:endParaRPr lang="zh-CN" altLang="en-US" dirty="0"/>
                    </a:p>
                  </a:txBody>
                  <a:tcPr anchor="ctr"/>
                </a:tc>
                <a:tc>
                  <a:txBody>
                    <a:bodyPr/>
                    <a:lstStyle/>
                    <a:p>
                      <a:pPr algn="ctr"/>
                      <a:r>
                        <a:rPr lang="en-US" altLang="zh-CN" sz="1800" b="0" i="0" kern="1200" dirty="0">
                          <a:solidFill>
                            <a:schemeClr val="dk1"/>
                          </a:solidFill>
                          <a:effectLst/>
                          <a:latin typeface="+mn-lt"/>
                          <a:ea typeface="+mn-ea"/>
                          <a:cs typeface="+mn-cs"/>
                        </a:rPr>
                        <a:t>4K</a:t>
                      </a:r>
                      <a:r>
                        <a:rPr lang="en-US" altLang="zh-CN" dirty="0"/>
                        <a:t> </a:t>
                      </a:r>
                      <a:r>
                        <a:rPr lang="en-US" altLang="zh-CN" sz="1800" b="0" i="0" kern="1200" dirty="0">
                          <a:solidFill>
                            <a:schemeClr val="dk1"/>
                          </a:solidFill>
                          <a:effectLst/>
                          <a:latin typeface="+mn-lt"/>
                          <a:ea typeface="+mn-ea"/>
                          <a:cs typeface="+mn-cs"/>
                        </a:rPr>
                        <a:t>Liquid helium</a:t>
                      </a:r>
                      <a:endParaRPr lang="zh-CN" altLang="en-US" dirty="0"/>
                    </a:p>
                  </a:txBody>
                  <a:tcPr anchor="ctr"/>
                </a:tc>
                <a:tc>
                  <a:txBody>
                    <a:bodyPr/>
                    <a:lstStyle/>
                    <a:p>
                      <a:endParaRPr lang="zh-CN" altLang="en-US" dirty="0"/>
                    </a:p>
                  </a:txBody>
                  <a:tcPr anchor="ctr"/>
                </a:tc>
                <a:extLst>
                  <a:ext uri="{0D108BD9-81ED-4DB2-BD59-A6C34878D82A}">
                    <a16:rowId xmlns:a16="http://schemas.microsoft.com/office/drawing/2014/main" val="4142183576"/>
                  </a:ext>
                </a:extLst>
              </a:tr>
              <a:tr h="370840">
                <a:tc>
                  <a:txBody>
                    <a:bodyPr/>
                    <a:lstStyle/>
                    <a:p>
                      <a:pPr algn="ctr"/>
                      <a:r>
                        <a:rPr lang="en-US" altLang="zh-CN" dirty="0"/>
                        <a:t>Muon</a:t>
                      </a:r>
                      <a:endParaRPr lang="zh-CN" altLang="en-US" dirty="0"/>
                    </a:p>
                  </a:txBody>
                  <a:tcPr anchor="ctr"/>
                </a:tc>
                <a:tc>
                  <a:txBody>
                    <a:bodyPr/>
                    <a:lstStyle/>
                    <a:p>
                      <a:pPr algn="ctr"/>
                      <a:r>
                        <a:rPr lang="en-US" altLang="zh-CN" dirty="0"/>
                        <a:t>—</a:t>
                      </a:r>
                      <a:endParaRPr lang="zh-CN" altLang="en-US" dirty="0"/>
                    </a:p>
                  </a:txBody>
                  <a:tcPr anchor="ctr"/>
                </a:tc>
                <a:tc>
                  <a:txBody>
                    <a:bodyPr/>
                    <a:lstStyle/>
                    <a:p>
                      <a:pPr algn="ctr"/>
                      <a:r>
                        <a:rPr lang="en-US" altLang="zh-CN" dirty="0"/>
                        <a:t>—</a:t>
                      </a:r>
                      <a:endParaRPr lang="zh-CN" altLang="en-US" dirty="0"/>
                    </a:p>
                  </a:txBody>
                  <a:tcPr anchor="ctr"/>
                </a:tc>
                <a:tc>
                  <a:txBody>
                    <a:bodyPr/>
                    <a:lstStyle/>
                    <a:p>
                      <a:pPr algn="ctr"/>
                      <a:r>
                        <a:rPr lang="en-US" altLang="zh-CN" dirty="0"/>
                        <a:t>—</a:t>
                      </a:r>
                      <a:endParaRPr lang="zh-CN" altLang="en-US" dirty="0"/>
                    </a:p>
                  </a:txBody>
                  <a:tcPr anchor="ctr"/>
                </a:tc>
                <a:tc>
                  <a:txBody>
                    <a:bodyPr/>
                    <a:lstStyle/>
                    <a:p>
                      <a:endParaRPr lang="zh-CN" altLang="en-US" dirty="0"/>
                    </a:p>
                  </a:txBody>
                  <a:tcPr anchor="ctr"/>
                </a:tc>
                <a:extLst>
                  <a:ext uri="{0D108BD9-81ED-4DB2-BD59-A6C34878D82A}">
                    <a16:rowId xmlns:a16="http://schemas.microsoft.com/office/drawing/2014/main" val="1069376189"/>
                  </a:ext>
                </a:extLst>
              </a:tr>
            </a:tbl>
          </a:graphicData>
        </a:graphic>
      </p:graphicFrame>
      <p:sp>
        <p:nvSpPr>
          <p:cNvPr id="3" name="文本框 2">
            <a:extLst>
              <a:ext uri="{FF2B5EF4-FFF2-40B4-BE49-F238E27FC236}">
                <a16:creationId xmlns:a16="http://schemas.microsoft.com/office/drawing/2014/main" id="{25BF90C4-D481-5266-7BC5-589C74E12B40}"/>
              </a:ext>
            </a:extLst>
          </p:cNvPr>
          <p:cNvSpPr txBox="1"/>
          <p:nvPr/>
        </p:nvSpPr>
        <p:spPr>
          <a:xfrm>
            <a:off x="282804" y="5664413"/>
            <a:ext cx="8033156" cy="369332"/>
          </a:xfrm>
          <a:prstGeom prst="rect">
            <a:avLst/>
          </a:prstGeom>
          <a:noFill/>
        </p:spPr>
        <p:txBody>
          <a:bodyPr wrap="square" rtlCol="0">
            <a:spAutoFit/>
          </a:bodyPr>
          <a:lstStyle/>
          <a:p>
            <a:r>
              <a:rPr lang="en-US" altLang="zh-CN" dirty="0"/>
              <a:t>The total thermal power for detector that needs CO2 to cool: &gt;350 kW</a:t>
            </a:r>
            <a:endParaRPr lang="zh-CN" altLang="en-US" dirty="0"/>
          </a:p>
        </p:txBody>
      </p:sp>
    </p:spTree>
    <p:extLst>
      <p:ext uri="{BB962C8B-B14F-4D97-AF65-F5344CB8AC3E}">
        <p14:creationId xmlns:p14="http://schemas.microsoft.com/office/powerpoint/2010/main" val="540012623"/>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5647</TotalTime>
  <Words>1932</Words>
  <Application>Microsoft Office PowerPoint</Application>
  <PresentationFormat>宽屏</PresentationFormat>
  <Paragraphs>332</Paragraphs>
  <Slides>20</Slides>
  <Notes>1</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20</vt:i4>
      </vt:variant>
    </vt:vector>
  </HeadingPairs>
  <TitlesOfParts>
    <vt:vector size="28" baseType="lpstr">
      <vt:lpstr>等线</vt:lpstr>
      <vt:lpstr>等线 Light</vt:lpstr>
      <vt:lpstr>Arial</vt:lpstr>
      <vt:lpstr>Calibri</vt:lpstr>
      <vt:lpstr>Times</vt:lpstr>
      <vt:lpstr>Times New Roman</vt:lpstr>
      <vt:lpstr>Wingdings</vt:lpstr>
      <vt:lpstr>Office 主题​​</vt:lpstr>
      <vt:lpstr>Detector common cooling plan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qian xiaohui</dc:creator>
  <cp:lastModifiedBy>qian xiaohui</cp:lastModifiedBy>
  <cp:revision>381</cp:revision>
  <dcterms:created xsi:type="dcterms:W3CDTF">2026-03-28T08:49:19Z</dcterms:created>
  <dcterms:modified xsi:type="dcterms:W3CDTF">2026-04-01T06:56:33Z</dcterms:modified>
</cp:coreProperties>
</file>