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4000" r:id="rId2"/>
  </p:sldMasterIdLst>
  <p:notesMasterIdLst>
    <p:notesMasterId r:id="rId55"/>
  </p:notesMasterIdLst>
  <p:handoutMasterIdLst>
    <p:handoutMasterId r:id="rId56"/>
  </p:handoutMasterIdLst>
  <p:sldIdLst>
    <p:sldId id="256" r:id="rId3"/>
    <p:sldId id="292" r:id="rId4"/>
    <p:sldId id="307" r:id="rId5"/>
    <p:sldId id="297" r:id="rId6"/>
    <p:sldId id="260" r:id="rId7"/>
    <p:sldId id="258" r:id="rId8"/>
    <p:sldId id="308" r:id="rId9"/>
    <p:sldId id="269" r:id="rId10"/>
    <p:sldId id="273" r:id="rId11"/>
    <p:sldId id="270" r:id="rId12"/>
    <p:sldId id="300" r:id="rId13"/>
    <p:sldId id="278" r:id="rId14"/>
    <p:sldId id="275" r:id="rId15"/>
    <p:sldId id="281" r:id="rId16"/>
    <p:sldId id="272" r:id="rId17"/>
    <p:sldId id="298" r:id="rId18"/>
    <p:sldId id="302" r:id="rId19"/>
    <p:sldId id="309" r:id="rId20"/>
    <p:sldId id="313" r:id="rId21"/>
    <p:sldId id="556" r:id="rId22"/>
    <p:sldId id="557" r:id="rId23"/>
    <p:sldId id="558" r:id="rId24"/>
    <p:sldId id="314" r:id="rId25"/>
    <p:sldId id="559" r:id="rId26"/>
    <p:sldId id="295" r:id="rId27"/>
    <p:sldId id="280" r:id="rId28"/>
    <p:sldId id="276" r:id="rId29"/>
    <p:sldId id="306" r:id="rId30"/>
    <p:sldId id="296" r:id="rId31"/>
    <p:sldId id="257" r:id="rId32"/>
    <p:sldId id="265" r:id="rId33"/>
    <p:sldId id="262" r:id="rId34"/>
    <p:sldId id="284" r:id="rId35"/>
    <p:sldId id="267" r:id="rId36"/>
    <p:sldId id="299" r:id="rId37"/>
    <p:sldId id="268" r:id="rId38"/>
    <p:sldId id="274" r:id="rId39"/>
    <p:sldId id="283" r:id="rId40"/>
    <p:sldId id="282" r:id="rId41"/>
    <p:sldId id="271" r:id="rId42"/>
    <p:sldId id="303" r:id="rId43"/>
    <p:sldId id="311" r:id="rId44"/>
    <p:sldId id="310" r:id="rId45"/>
    <p:sldId id="293" r:id="rId46"/>
    <p:sldId id="294" r:id="rId47"/>
    <p:sldId id="286" r:id="rId48"/>
    <p:sldId id="287" r:id="rId49"/>
    <p:sldId id="288" r:id="rId50"/>
    <p:sldId id="289" r:id="rId51"/>
    <p:sldId id="290" r:id="rId52"/>
    <p:sldId id="304" r:id="rId53"/>
    <p:sldId id="291" r:id="rId54"/>
  </p:sldIdLst>
  <p:sldSz cx="9144000" cy="6858000" type="screen4x3"/>
  <p:notesSz cx="9874250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华文彩云" panose="0201080004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华文彩云" panose="0201080004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华文彩云" panose="0201080004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华文彩云" panose="0201080004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华文彩云" panose="0201080004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华文彩云" panose="0201080004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华文彩云" panose="0201080004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华文彩云" panose="0201080004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华文彩云" panose="0201080004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F9933"/>
    <a:srgbClr val="669900"/>
    <a:srgbClr val="0000FF"/>
    <a:srgbClr val="CCECFF"/>
    <a:srgbClr val="990000"/>
    <a:srgbClr val="CC0066"/>
    <a:srgbClr val="0099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5" autoAdjust="0"/>
    <p:restoredTop sz="88635" autoAdjust="0"/>
  </p:normalViewPr>
  <p:slideViewPr>
    <p:cSldViewPr snapToGrid="0">
      <p:cViewPr varScale="1">
        <p:scale>
          <a:sx n="200" d="100"/>
          <a:sy n="200" d="100"/>
        </p:scale>
        <p:origin x="3968" y="168"/>
      </p:cViewPr>
      <p:guideLst>
        <p:guide orient="horz" pos="21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498" y="-66"/>
      </p:cViewPr>
      <p:guideLst>
        <p:guide orient="horz" pos="2141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7038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376" tIns="45688" rIns="91376" bIns="45688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76888" y="0"/>
            <a:ext cx="4348162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376" tIns="45688" rIns="91376" bIns="4568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8588"/>
            <a:ext cx="4237038" cy="314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376" tIns="45688" rIns="91376" bIns="4568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76888" y="6478588"/>
            <a:ext cx="4348162" cy="314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none" lIns="91376" tIns="45688" rIns="91376" bIns="4568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76E001F-3C0B-437C-A396-6235A668FF8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0268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5938" y="0"/>
            <a:ext cx="42783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8500" y="511175"/>
            <a:ext cx="3397250" cy="2547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7625" y="3228975"/>
            <a:ext cx="72390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950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5938" y="6457950"/>
            <a:ext cx="42783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53D7B09-8192-44EA-881D-14B2114AB28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905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381000" indent="-92075" algn="l" rtl="0" eaLnBrk="0" fontAlgn="base" hangingPunct="0">
      <a:spcBef>
        <a:spcPct val="30000"/>
      </a:spcBef>
      <a:spcAft>
        <a:spcPct val="0"/>
      </a:spcAft>
      <a:buChar char="•"/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2pPr>
    <a:lvl3pPr marL="669925" indent="-98425" algn="l" rtl="0" eaLnBrk="0" fontAlgn="base" hangingPunct="0">
      <a:spcBef>
        <a:spcPct val="30000"/>
      </a:spcBef>
      <a:spcAft>
        <a:spcPct val="0"/>
      </a:spcAft>
      <a:buChar char="•"/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3pPr>
    <a:lvl4pPr marL="952500" indent="-92075" algn="l" rtl="0" eaLnBrk="0" fontAlgn="base" hangingPunct="0">
      <a:spcBef>
        <a:spcPct val="30000"/>
      </a:spcBef>
      <a:spcAft>
        <a:spcPct val="0"/>
      </a:spcAft>
      <a:buChar char="•"/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4pPr>
    <a:lvl5pPr marL="1241425" indent="-98425" algn="l" rtl="0" eaLnBrk="0" fontAlgn="base" hangingPunct="0">
      <a:spcBef>
        <a:spcPct val="30000"/>
      </a:spcBef>
      <a:spcAft>
        <a:spcPct val="0"/>
      </a:spcAft>
      <a:buChar char="•"/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1200" dirty="0"/>
              <a:t>After the discovery of Higgs Boson, there are 2 important targets in particle physics: </a:t>
            </a:r>
          </a:p>
          <a:p>
            <a:r>
              <a:rPr kumimoji="1" lang="en-US" altLang="zh-CN" sz="1200" dirty="0"/>
              <a:t>    precise measurement of SM, such as the properties of </a:t>
            </a:r>
            <a:r>
              <a:rPr kumimoji="1" lang="en-US" altLang="zh-CN" sz="1200" dirty="0" err="1"/>
              <a:t>higgs</a:t>
            </a:r>
            <a:r>
              <a:rPr kumimoji="1" lang="en-US" altLang="zh-CN" sz="1200" dirty="0"/>
              <a:t> boson, </a:t>
            </a:r>
          </a:p>
          <a:p>
            <a:r>
              <a:rPr kumimoji="1" lang="en-US" altLang="zh-CN" sz="1200" dirty="0"/>
              <a:t>    and search for physics beyond SM. </a:t>
            </a:r>
          </a:p>
          <a:p>
            <a:r>
              <a:rPr kumimoji="1" lang="en-US" altLang="zh-CN" sz="1200" dirty="0"/>
              <a:t>There are few projects proposed around the world for these targets, such as CEPC proposed in China, FCC-ee by CERN and linear colliders such as CLIC and ILC.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290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更多指标，参考</a:t>
            </a:r>
            <a:r>
              <a:rPr kumimoji="1" lang="en-US" altLang="zh-CN" dirty="0"/>
              <a:t>calo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challenge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1438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B07DB-6127-74DA-4BE9-41C0446AC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298F30-6670-3B7A-1071-5B4C750C0A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397326-288C-EFEB-ED1E-9A4FBD530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更多指标，参考</a:t>
            </a:r>
            <a:r>
              <a:rPr kumimoji="1" lang="en-US" altLang="zh-CN" dirty="0"/>
              <a:t>calo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challenge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A6369F-C591-CA70-F10F-920DDD391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5105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模拟过程，多</a:t>
            </a:r>
            <a:r>
              <a:rPr kumimoji="1" lang="en-US" altLang="zh-CN" dirty="0"/>
              <a:t>hit</a:t>
            </a:r>
            <a:r>
              <a:rPr kumimoji="1" lang="zh-CN" altLang="en-US" dirty="0"/>
              <a:t>直接加起来，不需要关心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3538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7245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460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只解决</a:t>
            </a:r>
            <a:r>
              <a:rPr kumimoji="1" lang="en-US" altLang="zh-CN" dirty="0"/>
              <a:t>ECAL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HCAL</a:t>
            </a:r>
            <a:r>
              <a:rPr kumimoji="1" lang="zh-CN" altLang="en-US" dirty="0"/>
              <a:t>，因为最多。其他用</a:t>
            </a:r>
            <a:r>
              <a:rPr kumimoji="1" lang="en-US" altLang="zh-CN" dirty="0"/>
              <a:t>G4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423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怎么映射的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559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269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局限性：</a:t>
            </a:r>
            <a:r>
              <a:rPr kumimoji="1" lang="en-US" altLang="zh-CN" dirty="0"/>
              <a:t>Limitation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356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加一些不完美的图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58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TDR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1096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对比别人的结果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9755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具体训练的办法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D7B09-8192-44EA-881D-14B2114AB280}" type="slidenum">
              <a:rPr lang="zh-CN" altLang="en-US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156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lIns="91440" tIns="45720" rIns="91440" bIns="45720" anchor="ctr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500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2E7C7-A7D2-4761-B106-1689E1D1EE6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802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2263" y="1296988"/>
            <a:ext cx="4191000" cy="5006975"/>
          </a:xfrm>
        </p:spPr>
        <p:txBody>
          <a:bodyPr/>
          <a:lstStyle>
            <a:lvl1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5663" y="1296988"/>
            <a:ext cx="4191000" cy="5006975"/>
          </a:xfrm>
        </p:spPr>
        <p:txBody>
          <a:bodyPr/>
          <a:lstStyle>
            <a:lvl1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45FA7-AE5B-46A1-AB44-675D720E543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631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AD809-BA40-4465-987C-AAB43B0AC89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299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8B07D-C39E-4373-B519-BCF03B719BF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075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2"/>
          <p:cNvGrpSpPr>
            <a:grpSpLocks/>
          </p:cNvGrpSpPr>
          <p:nvPr userDrawn="1"/>
        </p:nvGrpSpPr>
        <p:grpSpPr bwMode="auto">
          <a:xfrm>
            <a:off x="0" y="6362411"/>
            <a:ext cx="9144000" cy="0"/>
            <a:chOff x="0" y="3976"/>
            <a:chExt cx="5760" cy="1"/>
          </a:xfrm>
        </p:grpSpPr>
        <p:sp>
          <p:nvSpPr>
            <p:cNvPr id="1031" name="Line 13"/>
            <p:cNvSpPr>
              <a:spLocks noChangeShapeType="1"/>
            </p:cNvSpPr>
            <p:nvPr userDrawn="1"/>
          </p:nvSpPr>
          <p:spPr bwMode="auto">
            <a:xfrm>
              <a:off x="0" y="3977"/>
              <a:ext cx="1435" cy="0"/>
            </a:xfrm>
            <a:prstGeom prst="line">
              <a:avLst/>
            </a:prstGeom>
            <a:noFill/>
            <a:ln w="88900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zh-CN" altLang="en-US"/>
            </a:p>
          </p:txBody>
        </p:sp>
        <p:sp>
          <p:nvSpPr>
            <p:cNvPr id="1032" name="Line 15"/>
            <p:cNvSpPr>
              <a:spLocks noChangeShapeType="1"/>
            </p:cNvSpPr>
            <p:nvPr userDrawn="1"/>
          </p:nvSpPr>
          <p:spPr bwMode="auto">
            <a:xfrm flipV="1">
              <a:off x="0" y="3976"/>
              <a:ext cx="5760" cy="0"/>
            </a:xfrm>
            <a:prstGeom prst="line">
              <a:avLst/>
            </a:prstGeom>
            <a:noFill/>
            <a:ln w="889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endParaRPr lang="zh-CN" altLang="en-US"/>
            </a:p>
          </p:txBody>
        </p:sp>
      </p:grpSp>
      <p:sp useBgFill="1"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296988"/>
            <a:ext cx="8534400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601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0700" y="64008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FED418A-7734-444A-88B1-9238DC02EC6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6388" y="228600"/>
            <a:ext cx="85613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cxnSp>
        <p:nvCxnSpPr>
          <p:cNvPr id="3" name="直接连接符 2"/>
          <p:cNvCxnSpPr/>
          <p:nvPr userDrawn="1"/>
        </p:nvCxnSpPr>
        <p:spPr bwMode="auto">
          <a:xfrm>
            <a:off x="320675" y="1047750"/>
            <a:ext cx="8561388" cy="0"/>
          </a:xfrm>
          <a:prstGeom prst="line">
            <a:avLst/>
          </a:prstGeom>
          <a:solidFill>
            <a:srgbClr val="99CC00"/>
          </a:solidFill>
          <a:ln w="603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88" r:id="rId2"/>
    <p:sldLayoutId id="2147483989" r:id="rId3"/>
    <p:sldLayoutId id="2147483990" r:id="rId4"/>
    <p:sldLayoutId id="2147483991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微软雅黑" charset="0"/>
          <a:ea typeface="微软雅黑" charset="0"/>
          <a:cs typeface="微软雅黑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微软雅黑" charset="0"/>
          <a:ea typeface="微软雅黑" charset="0"/>
          <a:cs typeface="微软雅黑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微软雅黑" charset="0"/>
          <a:ea typeface="微软雅黑" charset="0"/>
          <a:cs typeface="微软雅黑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微软雅黑" charset="0"/>
          <a:ea typeface="微软雅黑" charset="0"/>
          <a:cs typeface="微软雅黑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FF0000"/>
        </a:buClr>
        <a:buSzPct val="75000"/>
        <a:buFont typeface="Wingdings" panose="05000000000000000000" pitchFamily="2" charset="2"/>
        <a:buChar char="v"/>
        <a:defRPr kumimoji="1" sz="2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l"/>
        <a:defRPr kumimoji="1" sz="20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¡"/>
        <a:defRPr kumimoji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¨"/>
        <a:defRPr kumimoji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¨"/>
        <a:defRPr sz="16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53752"/>
            <a:ext cx="71391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rgbClr val="C3C3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algn="ctr" eaLnBrk="1" hangingPunct="1"/>
            <a:endParaRPr lang="zh-CN" altLang="en-US" sz="3600" b="1">
              <a:solidFill>
                <a:prstClr val="white"/>
              </a:solidFill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00998"/>
            <a:ext cx="2133600" cy="28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 b="1">
                <a:solidFill>
                  <a:prstClr val="black"/>
                </a:solidFill>
                <a:latin typeface="Times New Roman" pitchFamily="18" charset="0"/>
                <a:ea typeface="华文中宋" pitchFamily="2" charset="-122"/>
              </a:rPr>
              <a:t>2019-06-12</a:t>
            </a:r>
            <a:endParaRPr lang="en-US" altLang="zh-CN" b="1" dirty="0">
              <a:solidFill>
                <a:prstClr val="black"/>
              </a:solidFill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424" y="6600998"/>
            <a:ext cx="736526" cy="25700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 eaLnBrk="1" hangingPunct="1"/>
            <a:fld id="{A311A638-BFE8-47B0-9DB0-998CC0FAD0F0}" type="slidenum">
              <a:rPr lang="zh-CN" altLang="en-US" b="1" smtClean="0">
                <a:solidFill>
                  <a:prstClr val="black"/>
                </a:solidFill>
                <a:ea typeface="华文中宋" pitchFamily="2" charset="-122"/>
              </a:rPr>
              <a:pPr algn="ctr" eaLnBrk="1" hangingPunct="1"/>
              <a:t>‹#›</a:t>
            </a:fld>
            <a:endParaRPr lang="zh-CN" altLang="en-US" b="1" dirty="0">
              <a:solidFill>
                <a:prstClr val="black"/>
              </a:solidFill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1393420"/>
      </p:ext>
    </p:extLst>
  </p:cSld>
  <p:clrMap bg1="lt1" tx1="dk1" bg2="lt2" tx2="dk2" accent1="accent1" accent2="accent2" accent3="accent3" accent4="accent4" accent5="accent5" accent6="accent6" hlink="hlink" folHlink="folHlink"/>
  <p:transition>
    <p:split orient="vert"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none" spc="0" baseline="0">
          <a:ln w="19050">
            <a:noFill/>
            <a:prstDash val="solid"/>
          </a:ln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微软雅黑" pitchFamily="34" charset="-122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SzPct val="90000"/>
        <a:buFont typeface="Wingdings" pitchFamily="2" charset="2"/>
        <a:buChar char="n"/>
        <a:defRPr sz="2800" baseline="0">
          <a:solidFill>
            <a:srgbClr val="003399"/>
          </a:solidFill>
          <a:latin typeface="Times New Roman" panose="02020603050405020304" pitchFamily="18" charset="0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75000"/>
        <a:buFont typeface="Wingdings" pitchFamily="2" charset="2"/>
        <a:buChar char="l"/>
        <a:defRPr sz="2400" baseline="0">
          <a:solidFill>
            <a:schemeClr val="tx1"/>
          </a:solidFill>
          <a:latin typeface="Times New Roman" panose="02020603050405020304" pitchFamily="18" charset="0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aseline="0">
          <a:solidFill>
            <a:srgbClr val="003399"/>
          </a:solidFill>
          <a:latin typeface="Times New Roman" panose="02020603050405020304" pitchFamily="18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 baseline="0">
          <a:solidFill>
            <a:srgbClr val="003399"/>
          </a:solidFill>
          <a:latin typeface="Times New Roman" panose="02020603050405020304" pitchFamily="18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15.png"/><Relationship Id="rId7" Type="http://schemas.openxmlformats.org/officeDocument/2006/relationships/image" Target="../media/image2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47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510.05260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56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png"/><Relationship Id="rId5" Type="http://schemas.openxmlformats.org/officeDocument/2006/relationships/image" Target="../media/image56.png"/><Relationship Id="rId10" Type="http://schemas.openxmlformats.org/officeDocument/2006/relationships/image" Target="../media/image270.png"/><Relationship Id="rId4" Type="http://schemas.openxmlformats.org/officeDocument/2006/relationships/image" Target="../media/image20.png"/><Relationship Id="rId9" Type="http://schemas.openxmlformats.org/officeDocument/2006/relationships/image" Target="../media/image2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s://arxiv.org/abs/2510.05260" TargetMode="External"/><Relationship Id="rId5" Type="http://schemas.openxmlformats.org/officeDocument/2006/relationships/image" Target="../media/image3.jpeg"/><Relationship Id="rId10" Type="http://schemas.openxmlformats.org/officeDocument/2006/relationships/hyperlink" Target="https://arxiv.org/abs/2312.14363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11133E-DE8D-4EEE-A6AB-E484B9956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133" y="1993900"/>
            <a:ext cx="8195733" cy="1435100"/>
          </a:xfrm>
        </p:spPr>
        <p:txBody>
          <a:bodyPr/>
          <a:lstStyle/>
          <a:p>
            <a:r>
              <a:rPr lang="en" altLang="zh-CN" dirty="0" err="1">
                <a:latin typeface="+mj-lt"/>
              </a:rPr>
              <a:t>DiT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quantum</a:t>
            </a:r>
            <a:r>
              <a:rPr lang="zh-CN" altLang="en-US" dirty="0"/>
              <a:t> </a:t>
            </a:r>
            <a:r>
              <a:rPr lang="en-US" altLang="zh-CN" dirty="0"/>
              <a:t>GAN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br>
              <a:rPr lang="en" altLang="zh-CN" dirty="0">
                <a:latin typeface="+mj-lt"/>
              </a:rPr>
            </a:br>
            <a:r>
              <a:rPr lang="en" altLang="zh-CN" dirty="0">
                <a:latin typeface="+mj-lt"/>
              </a:rPr>
              <a:t>fast simulation for the CEPC</a:t>
            </a:r>
            <a:r>
              <a:rPr lang="zh-CN" altLang="en-US" dirty="0">
                <a:latin typeface="+mj-lt"/>
              </a:rPr>
              <a:t> </a:t>
            </a:r>
            <a:r>
              <a:rPr lang="en" altLang="zh-CN" dirty="0">
                <a:latin typeface="+mj-lt"/>
              </a:rPr>
              <a:t>long-bar crystal</a:t>
            </a:r>
            <a:r>
              <a:rPr lang="zh-CN" altLang="en-US" dirty="0">
                <a:latin typeface="+mj-lt"/>
              </a:rPr>
              <a:t> </a:t>
            </a:r>
            <a:r>
              <a:rPr lang="en" altLang="zh-CN" dirty="0">
                <a:latin typeface="+mj-lt"/>
              </a:rPr>
              <a:t>electromagnetic</a:t>
            </a:r>
            <a:r>
              <a:rPr lang="zh-CN" altLang="en-US" dirty="0">
                <a:latin typeface="+mj-lt"/>
              </a:rPr>
              <a:t> </a:t>
            </a:r>
            <a:r>
              <a:rPr lang="en" altLang="zh-CN" dirty="0">
                <a:latin typeface="+mj-lt"/>
              </a:rPr>
              <a:t>calorimeter</a:t>
            </a:r>
            <a:endParaRPr lang="zh-CN" altLang="en-US" dirty="0">
              <a:latin typeface="+mj-lt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CBA19C-C38E-49B0-BC1F-82FD0C4AD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92022"/>
          </a:xfrm>
        </p:spPr>
        <p:txBody>
          <a:bodyPr/>
          <a:lstStyle/>
          <a:p>
            <a:r>
              <a:rPr lang="en-US" altLang="zh-CN" sz="1400" dirty="0"/>
              <a:t>Zhihao Li</a:t>
            </a:r>
            <a:r>
              <a:rPr lang="en-US" altLang="zh-CN" sz="1400" baseline="30000" dirty="0"/>
              <a:t>1,2</a:t>
            </a:r>
            <a:r>
              <a:rPr lang="en-US" altLang="zh-CN" sz="1400" dirty="0"/>
              <a:t>, Tao Lin</a:t>
            </a:r>
            <a:r>
              <a:rPr lang="en-US" altLang="zh-CN" sz="1400" baseline="30000" dirty="0"/>
              <a:t>2</a:t>
            </a:r>
            <a:r>
              <a:rPr lang="en-US" altLang="zh-CN" sz="1400" dirty="0"/>
              <a:t>, </a:t>
            </a:r>
            <a:r>
              <a:rPr lang="en-US" altLang="zh-CN" sz="1400" dirty="0" err="1"/>
              <a:t>Zhengyun</a:t>
            </a:r>
            <a:r>
              <a:rPr lang="en-US" altLang="zh-CN" sz="1400" dirty="0"/>
              <a:t> You</a:t>
            </a:r>
            <a:r>
              <a:rPr lang="en-US" altLang="zh-CN" sz="1400" baseline="30000" dirty="0"/>
              <a:t>3</a:t>
            </a:r>
            <a:r>
              <a:rPr lang="en-US" altLang="zh-CN" sz="1400" dirty="0"/>
              <a:t>,</a:t>
            </a:r>
          </a:p>
          <a:p>
            <a:r>
              <a:rPr lang="en-US" altLang="zh-CN" sz="1400" dirty="0" err="1"/>
              <a:t>HaoZhi</a:t>
            </a:r>
            <a:r>
              <a:rPr lang="en-US" altLang="zh-CN" sz="1400" dirty="0"/>
              <a:t> Yin</a:t>
            </a:r>
            <a:r>
              <a:rPr lang="en-US" altLang="zh-CN" sz="1400" baseline="30000" dirty="0"/>
              <a:t>3</a:t>
            </a:r>
            <a:r>
              <a:rPr lang="en-US" altLang="zh-CN" sz="1400" dirty="0"/>
              <a:t>, </a:t>
            </a:r>
            <a:r>
              <a:rPr lang="en-US" altLang="zh-CN" sz="1400" dirty="0" err="1"/>
              <a:t>XiaoZhong</a:t>
            </a:r>
            <a:r>
              <a:rPr lang="en-US" altLang="zh-CN" sz="1400" dirty="0"/>
              <a:t> Huang</a:t>
            </a:r>
            <a:r>
              <a:rPr lang="en-US" altLang="zh-CN" sz="1400" baseline="30000" dirty="0"/>
              <a:t>2</a:t>
            </a:r>
            <a:r>
              <a:rPr lang="en-US" altLang="zh-CN" sz="1400" dirty="0"/>
              <a:t>, </a:t>
            </a:r>
            <a:r>
              <a:rPr lang="en" altLang="zh-CN" sz="1400" dirty="0"/>
              <a:t>Hideki </a:t>
            </a:r>
            <a:r>
              <a:rPr lang="en-US" altLang="zh-CN" sz="1400" dirty="0"/>
              <a:t>Okawa</a:t>
            </a:r>
            <a:r>
              <a:rPr lang="en-US" altLang="zh-CN" sz="1400" baseline="30000" dirty="0"/>
              <a:t>2</a:t>
            </a:r>
            <a:r>
              <a:rPr lang="en-US" altLang="zh-CN" sz="1400" dirty="0"/>
              <a:t>, Weidong Li</a:t>
            </a:r>
            <a:r>
              <a:rPr lang="en-US" altLang="zh-CN" sz="1400" baseline="30000" dirty="0"/>
              <a:t>1,2</a:t>
            </a:r>
            <a:endParaRPr lang="en-US" altLang="zh-CN" sz="1200" baseline="30000" dirty="0"/>
          </a:p>
          <a:p>
            <a:endParaRPr lang="en-US" altLang="zh-CN" sz="1200" baseline="30000" dirty="0"/>
          </a:p>
          <a:p>
            <a:endParaRPr lang="en-US" altLang="zh-CN" sz="1200" dirty="0"/>
          </a:p>
          <a:p>
            <a:r>
              <a:rPr lang="en-US" altLang="zh-CN" sz="1000" dirty="0"/>
              <a:t>[1] University of Chinese Academy of Sciences, China</a:t>
            </a:r>
          </a:p>
          <a:p>
            <a:r>
              <a:rPr lang="en-US" altLang="zh-CN" sz="1000" dirty="0"/>
              <a:t>[2] Institute of High Energy Physics, Chinese Academy of Sciences, China</a:t>
            </a:r>
          </a:p>
          <a:p>
            <a:r>
              <a:rPr lang="en-US" altLang="zh-CN" sz="1000" dirty="0"/>
              <a:t>[3] Sun Yat-Sen University, China</a:t>
            </a:r>
          </a:p>
        </p:txBody>
      </p:sp>
    </p:spTree>
    <p:extLst>
      <p:ext uri="{BB962C8B-B14F-4D97-AF65-F5344CB8AC3E}">
        <p14:creationId xmlns:p14="http://schemas.microsoft.com/office/powerpoint/2010/main" val="693717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7BB16-194E-14E6-3110-2E3E297CE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C35BC-D7E0-34C5-B4DF-F87C0720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DiT</a:t>
            </a:r>
            <a:r>
              <a:rPr lang="en-US" altLang="zh-CN" dirty="0"/>
              <a:t> IV: Model Architecture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1C8AC8-D589-CB62-099A-04A1DBD88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263" y="1296988"/>
            <a:ext cx="4486804" cy="5006975"/>
          </a:xfrm>
        </p:spPr>
        <p:txBody>
          <a:bodyPr/>
          <a:lstStyle/>
          <a:p>
            <a:r>
              <a:rPr lang="en" altLang="zh-CN" b="1" dirty="0"/>
              <a:t>VoDiT4CAL Architecture:</a:t>
            </a:r>
          </a:p>
          <a:p>
            <a:pPr lvl="1"/>
            <a:r>
              <a:rPr lang="en" altLang="zh-CN" b="1" dirty="0" err="1"/>
              <a:t>DiT</a:t>
            </a:r>
            <a:r>
              <a:rPr lang="en" altLang="zh-CN" b="1" dirty="0"/>
              <a:t> Blocks: </a:t>
            </a:r>
            <a:r>
              <a:rPr lang="en" altLang="zh-CN" dirty="0"/>
              <a:t>Transformer self-attention blocks exchange information across tokens globally.</a:t>
            </a:r>
          </a:p>
          <a:p>
            <a:pPr lvl="1"/>
            <a:r>
              <a:rPr lang="en" altLang="zh-CN" b="1" dirty="0" err="1"/>
              <a:t>PiT</a:t>
            </a:r>
            <a:r>
              <a:rPr lang="en" altLang="zh-CN" b="1" dirty="0"/>
              <a:t> Blocks</a:t>
            </a:r>
            <a:r>
              <a:rPr lang="en" altLang="zh-CN" dirty="0"/>
              <a:t>: Transformer self-attention blocks exchange information within each token across voxels.</a:t>
            </a:r>
          </a:p>
          <a:p>
            <a:pPr lvl="1"/>
            <a:r>
              <a:rPr lang="en" altLang="zh-CN" b="1" dirty="0"/>
              <a:t>Voxel Output</a:t>
            </a:r>
            <a:r>
              <a:rPr lang="en" altLang="zh-CN" dirty="0"/>
              <a:t>:</a:t>
            </a:r>
            <a:r>
              <a:rPr lang="zh-CN" altLang="en-US" dirty="0"/>
              <a:t> </a:t>
            </a:r>
            <a:r>
              <a:rPr lang="en" altLang="zh-CN" dirty="0"/>
              <a:t>The final token representations are mapped back to energy space to produce voxel-level predictions.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5842AA-911E-CF12-0ECC-2F79B656DA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  <p:sp>
        <p:nvSpPr>
          <p:cNvPr id="7" name="框架 6">
            <a:extLst>
              <a:ext uri="{FF2B5EF4-FFF2-40B4-BE49-F238E27FC236}">
                <a16:creationId xmlns:a16="http://schemas.microsoft.com/office/drawing/2014/main" id="{F9ACF8D7-26F9-85BF-37D0-62991E5A99B8}"/>
              </a:ext>
            </a:extLst>
          </p:cNvPr>
          <p:cNvSpPr/>
          <p:nvPr/>
        </p:nvSpPr>
        <p:spPr bwMode="auto">
          <a:xfrm>
            <a:off x="5040523" y="2449752"/>
            <a:ext cx="2783636" cy="2122248"/>
          </a:xfrm>
          <a:prstGeom prst="frame">
            <a:avLst>
              <a:gd name="adj1" fmla="val 1603"/>
            </a:avLst>
          </a:prstGeom>
          <a:solidFill>
            <a:srgbClr val="99CC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华文彩云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8B2341-6529-C3D0-88F3-FED323BF0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33199"/>
            <a:ext cx="4568526" cy="39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30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6C57DA-3113-8291-0CF6-0EF1D34C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DiT</a:t>
            </a:r>
            <a:r>
              <a:rPr lang="en-US" altLang="zh-CN" dirty="0"/>
              <a:t> IV: Model Architecture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D5C0E8-9B34-5C99-69AB-9E1143FFE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263" y="1296988"/>
            <a:ext cx="3850344" cy="5006975"/>
          </a:xfrm>
        </p:spPr>
        <p:txBody>
          <a:bodyPr/>
          <a:lstStyle/>
          <a:p>
            <a:r>
              <a:rPr lang="en-US" altLang="zh-CN" b="1" dirty="0" err="1">
                <a:latin typeface="+mj-lt"/>
              </a:rPr>
              <a:t>DiT</a:t>
            </a:r>
            <a:r>
              <a:rPr lang="en-US" altLang="zh-CN" b="1" dirty="0">
                <a:latin typeface="+mj-lt"/>
              </a:rPr>
              <a:t> Block</a:t>
            </a:r>
            <a:r>
              <a:rPr lang="en-US" altLang="zh-CN" dirty="0">
                <a:latin typeface="+mj-lt"/>
              </a:rPr>
              <a:t>:</a:t>
            </a:r>
          </a:p>
          <a:p>
            <a:pPr lvl="1"/>
            <a:r>
              <a:rPr lang="en-US" altLang="zh-CN" dirty="0">
                <a:latin typeface="+mj-lt"/>
              </a:rPr>
              <a:t>Direct multi-head attention  </a:t>
            </a:r>
          </a:p>
          <a:p>
            <a:pPr lvl="1"/>
            <a:r>
              <a:rPr lang="en-US" altLang="zh-CN" dirty="0" err="1">
                <a:latin typeface="+mj-lt"/>
              </a:rPr>
              <a:t>AdaLN</a:t>
            </a:r>
            <a:r>
              <a:rPr lang="en-US" altLang="zh-CN" dirty="0">
                <a:latin typeface="+mj-lt"/>
              </a:rPr>
              <a:t> conditioning + 3D </a:t>
            </a:r>
            <a:r>
              <a:rPr lang="en-US" altLang="zh-CN" dirty="0" err="1">
                <a:latin typeface="+mj-lt"/>
              </a:rPr>
              <a:t>RoPE</a:t>
            </a:r>
            <a:r>
              <a:rPr lang="en-US" altLang="zh-CN" dirty="0">
                <a:latin typeface="+mj-lt"/>
              </a:rPr>
              <a:t>  </a:t>
            </a:r>
          </a:p>
          <a:p>
            <a:r>
              <a:rPr lang="en-US" altLang="zh-CN" b="1" dirty="0" err="1">
                <a:latin typeface="+mj-lt"/>
              </a:rPr>
              <a:t>PiT</a:t>
            </a:r>
            <a:r>
              <a:rPr lang="en-US" altLang="zh-CN" b="1" dirty="0">
                <a:latin typeface="+mj-lt"/>
              </a:rPr>
              <a:t> Block</a:t>
            </a:r>
            <a:r>
              <a:rPr lang="en-US" altLang="zh-CN" dirty="0">
                <a:latin typeface="+mj-lt"/>
              </a:rPr>
              <a:t>:</a:t>
            </a:r>
          </a:p>
          <a:p>
            <a:pPr lvl="1"/>
            <a:r>
              <a:rPr lang="en-US" altLang="zh-CN" dirty="0">
                <a:solidFill>
                  <a:srgbClr val="C00000"/>
                </a:solidFill>
                <a:latin typeface="+mj-lt"/>
              </a:rPr>
              <a:t>Linear Compress → Attention → Expand  </a:t>
            </a:r>
          </a:p>
          <a:p>
            <a:pPr lvl="1"/>
            <a:r>
              <a:rPr lang="en-US" altLang="zh-CN" dirty="0">
                <a:latin typeface="+mj-lt"/>
              </a:rPr>
              <a:t>Same </a:t>
            </a:r>
            <a:r>
              <a:rPr lang="en-US" altLang="zh-CN" dirty="0" err="1">
                <a:latin typeface="+mj-lt"/>
              </a:rPr>
              <a:t>AdaLN</a:t>
            </a:r>
            <a:r>
              <a:rPr lang="en-US" altLang="zh-CN" dirty="0">
                <a:latin typeface="+mj-lt"/>
              </a:rPr>
              <a:t>/gating, optimized for high-res pixel-space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110180-66D0-1F25-94FD-980A3370C7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6" name="内容占位符 6">
            <a:extLst>
              <a:ext uri="{FF2B5EF4-FFF2-40B4-BE49-F238E27FC236}">
                <a16:creationId xmlns:a16="http://schemas.microsoft.com/office/drawing/2014/main" id="{3130BAF7-1B24-BD09-7A56-7EB543486E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"/>
          <a:stretch>
            <a:fillRect/>
          </a:stretch>
        </p:blipFill>
        <p:spPr bwMode="auto">
          <a:xfrm>
            <a:off x="4025462" y="1210004"/>
            <a:ext cx="5118538" cy="486979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EA7C9A-684D-2E2D-4AC3-FF3610FAF147}"/>
              </a:ext>
            </a:extLst>
          </p:cNvPr>
          <p:cNvGrpSpPr/>
          <p:nvPr/>
        </p:nvGrpSpPr>
        <p:grpSpPr>
          <a:xfrm>
            <a:off x="4771697" y="3597639"/>
            <a:ext cx="3962572" cy="1279161"/>
            <a:chOff x="4221013" y="3597639"/>
            <a:chExt cx="4513256" cy="1279161"/>
          </a:xfrm>
        </p:grpSpPr>
        <p:sp>
          <p:nvSpPr>
            <p:cNvPr id="7" name="框架 6">
              <a:extLst>
                <a:ext uri="{FF2B5EF4-FFF2-40B4-BE49-F238E27FC236}">
                  <a16:creationId xmlns:a16="http://schemas.microsoft.com/office/drawing/2014/main" id="{147316AF-78CE-93F5-8F4E-B9256ED803BA}"/>
                </a:ext>
              </a:extLst>
            </p:cNvPr>
            <p:cNvSpPr/>
            <p:nvPr/>
          </p:nvSpPr>
          <p:spPr bwMode="auto">
            <a:xfrm>
              <a:off x="4221013" y="3666226"/>
              <a:ext cx="1265387" cy="862642"/>
            </a:xfrm>
            <a:prstGeom prst="frame">
              <a:avLst>
                <a:gd name="adj1" fmla="val 5685"/>
              </a:avLst>
            </a:prstGeom>
            <a:solidFill>
              <a:srgbClr val="99CC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8" name="框架 7">
              <a:extLst>
                <a:ext uri="{FF2B5EF4-FFF2-40B4-BE49-F238E27FC236}">
                  <a16:creationId xmlns:a16="http://schemas.microsoft.com/office/drawing/2014/main" id="{17C0EF28-58AF-AD7B-B055-70F6AB7F4228}"/>
                </a:ext>
              </a:extLst>
            </p:cNvPr>
            <p:cNvSpPr/>
            <p:nvPr/>
          </p:nvSpPr>
          <p:spPr bwMode="auto">
            <a:xfrm>
              <a:off x="7407558" y="3597639"/>
              <a:ext cx="1326711" cy="1279161"/>
            </a:xfrm>
            <a:prstGeom prst="frame">
              <a:avLst>
                <a:gd name="adj1" fmla="val 3860"/>
              </a:avLst>
            </a:prstGeom>
            <a:solidFill>
              <a:srgbClr val="99CC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彩云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735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092E2-27D8-FD2D-3322-7D7A1226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967ED7-C25F-BB29-39F7-C422D9916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DiT</a:t>
            </a:r>
            <a:r>
              <a:rPr lang="en-US" altLang="zh-CN" dirty="0"/>
              <a:t> V: Training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F2F996-7487-7CA5-B662-B376EEF9F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A36E654-40AA-EF00-02C5-A46CCE55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21835" r="5504" b="8276"/>
          <a:stretch>
            <a:fillRect/>
          </a:stretch>
        </p:blipFill>
        <p:spPr>
          <a:xfrm>
            <a:off x="4754797" y="4111146"/>
            <a:ext cx="4231805" cy="1955549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9E3CF89-2FA5-6CAE-DD8A-1DD75722C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1" b="33520"/>
          <a:stretch>
            <a:fillRect/>
          </a:stretch>
        </p:blipFill>
        <p:spPr bwMode="auto">
          <a:xfrm>
            <a:off x="5012728" y="1182289"/>
            <a:ext cx="4131272" cy="12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C6DB9011-D69C-D3D8-E3C3-65532E426387}"/>
              </a:ext>
            </a:extLst>
          </p:cNvPr>
          <p:cNvGrpSpPr/>
          <p:nvPr/>
        </p:nvGrpSpPr>
        <p:grpSpPr>
          <a:xfrm>
            <a:off x="5290976" y="2370461"/>
            <a:ext cx="3913987" cy="1510418"/>
            <a:chOff x="4804366" y="2466259"/>
            <a:chExt cx="3913987" cy="15104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58FD4B98-F9B7-7200-07E8-75BA1D9F9478}"/>
                    </a:ext>
                  </a:extLst>
                </p:cNvPr>
                <p:cNvSpPr txBox="1"/>
                <p:nvPr/>
              </p:nvSpPr>
              <p:spPr>
                <a:xfrm>
                  <a:off x="4804366" y="2466260"/>
                  <a:ext cx="4299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58FD4B98-F9B7-7200-07E8-75BA1D9F94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4366" y="2466260"/>
                  <a:ext cx="429926" cy="461665"/>
                </a:xfrm>
                <a:prstGeom prst="rect">
                  <a:avLst/>
                </a:prstGeom>
                <a:blipFill>
                  <a:blip r:embed="rId4"/>
                  <a:stretch>
                    <a:fillRect t="-10526" r="-28571" b="-2368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762FF697-3E5D-697C-4E28-62480F193D27}"/>
                    </a:ext>
                  </a:extLst>
                </p:cNvPr>
                <p:cNvSpPr txBox="1"/>
                <p:nvPr/>
              </p:nvSpPr>
              <p:spPr>
                <a:xfrm>
                  <a:off x="7935767" y="2466259"/>
                  <a:ext cx="7825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𝒆𝒑𝒔</m:t>
                        </m:r>
                      </m:oMath>
                    </m:oMathPara>
                  </a14:m>
                  <a:endParaRPr kumimoji="1" lang="zh-CN" altLang="en-US" sz="24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762FF697-3E5D-697C-4E28-62480F193D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767" y="2466259"/>
                  <a:ext cx="782586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A23B3271-5258-78ED-1F49-3C494F03D449}"/>
                    </a:ext>
                  </a:extLst>
                </p:cNvPr>
                <p:cNvSpPr txBox="1"/>
                <p:nvPr/>
              </p:nvSpPr>
              <p:spPr>
                <a:xfrm>
                  <a:off x="5595127" y="2466259"/>
                  <a:ext cx="518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A23B3271-5258-78ED-1F49-3C494F03D4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5127" y="2466259"/>
                  <a:ext cx="518026" cy="461665"/>
                </a:xfrm>
                <a:prstGeom prst="rect">
                  <a:avLst/>
                </a:prstGeom>
                <a:blipFill>
                  <a:blip r:embed="rId6"/>
                  <a:stretch>
                    <a:fillRect t="-10526" r="-24390" b="-2368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直线连接符 37">
              <a:extLst>
                <a:ext uri="{FF2B5EF4-FFF2-40B4-BE49-F238E27FC236}">
                  <a16:creationId xmlns:a16="http://schemas.microsoft.com/office/drawing/2014/main" id="{F16A650A-D388-B801-8BE8-8F1E8819441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19328" y="2946461"/>
              <a:ext cx="3548958" cy="0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D60D75BD-9D83-5A9F-1313-419B28986671}"/>
                    </a:ext>
                  </a:extLst>
                </p:cNvPr>
                <p:cNvSpPr txBox="1"/>
                <p:nvPr/>
              </p:nvSpPr>
              <p:spPr>
                <a:xfrm>
                  <a:off x="5983536" y="3023704"/>
                  <a:ext cx="908647" cy="3919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D60D75BD-9D83-5A9F-1313-419B289866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3536" y="3023704"/>
                  <a:ext cx="908647" cy="391902"/>
                </a:xfrm>
                <a:prstGeom prst="rect">
                  <a:avLst/>
                </a:prstGeom>
                <a:blipFill>
                  <a:blip r:embed="rId7"/>
                  <a:stretch>
                    <a:fillRect t="-6250" r="-8333" b="-187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曲线连接符 43">
              <a:extLst>
                <a:ext uri="{FF2B5EF4-FFF2-40B4-BE49-F238E27FC236}">
                  <a16:creationId xmlns:a16="http://schemas.microsoft.com/office/drawing/2014/main" id="{F6121716-9879-FFFA-E23D-2E26A64EF5DF}"/>
                </a:ext>
              </a:extLst>
            </p:cNvPr>
            <p:cNvCxnSpPr>
              <a:cxnSpLocks/>
            </p:cNvCxnSpPr>
            <p:nvPr/>
          </p:nvCxnSpPr>
          <p:spPr bwMode="auto">
            <a:xfrm rot="10800000" flipV="1">
              <a:off x="7206977" y="3132928"/>
              <a:ext cx="1361311" cy="773211"/>
            </a:xfrm>
            <a:prstGeom prst="curvedConnector3">
              <a:avLst>
                <a:gd name="adj1" fmla="val 88574"/>
              </a:avLst>
            </a:prstGeom>
            <a:solidFill>
              <a:srgbClr val="99CC00"/>
            </a:solidFill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D8215E6E-4B6D-CEF1-6C2E-390E3981D1CB}"/>
                    </a:ext>
                  </a:extLst>
                </p:cNvPr>
                <p:cNvSpPr txBox="1"/>
                <p:nvPr/>
              </p:nvSpPr>
              <p:spPr>
                <a:xfrm>
                  <a:off x="6520254" y="3582658"/>
                  <a:ext cx="743858" cy="3940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b="0" i="1" dirty="0" smtClean="0">
                                <a:latin typeface="Cambria Math" panose="02040503050406030204" pitchFamily="18" charset="0"/>
                              </a:rPr>
                              <m:t>pred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D8215E6E-4B6D-CEF1-6C2E-390E3981D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0254" y="3582658"/>
                  <a:ext cx="743858" cy="394019"/>
                </a:xfrm>
                <a:prstGeom prst="rect">
                  <a:avLst/>
                </a:prstGeom>
                <a:blipFill>
                  <a:blip r:embed="rId8"/>
                  <a:stretch>
                    <a:fillRect t="-6250" r="-8333" b="-187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直线箭头连接符 51">
              <a:extLst>
                <a:ext uri="{FF2B5EF4-FFF2-40B4-BE49-F238E27FC236}">
                  <a16:creationId xmlns:a16="http://schemas.microsoft.com/office/drawing/2014/main" id="{30878C5C-1CEF-1BD9-061F-7C2FAF31B81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652717" y="3132928"/>
              <a:ext cx="1915570" cy="18541"/>
            </a:xfrm>
            <a:prstGeom prst="straightConnector1">
              <a:avLst/>
            </a:prstGeom>
            <a:solidFill>
              <a:srgbClr val="99CC00"/>
            </a:solidFill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061BFD6-F92D-E6C1-010C-9964EF05F307}"/>
              </a:ext>
            </a:extLst>
          </p:cNvPr>
          <p:cNvSpPr txBox="1">
            <a:spLocks/>
          </p:cNvSpPr>
          <p:nvPr/>
        </p:nvSpPr>
        <p:spPr bwMode="auto">
          <a:xfrm>
            <a:off x="322263" y="1296988"/>
            <a:ext cx="4607878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 kumimoji="1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¡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¨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b="1" kern="0" dirty="0"/>
              <a:t>Training: </a:t>
            </a:r>
          </a:p>
          <a:p>
            <a:pPr lvl="1"/>
            <a:r>
              <a:rPr lang="en-US" altLang="zh-CN" b="1" kern="0" dirty="0" err="1"/>
              <a:t>PyTorch</a:t>
            </a:r>
            <a:r>
              <a:rPr lang="en-US" altLang="zh-CN" kern="0" dirty="0"/>
              <a:t> provides tensor computation and automatic differentiation, while </a:t>
            </a:r>
            <a:r>
              <a:rPr lang="en-US" altLang="zh-CN" b="1" kern="0" dirty="0" err="1"/>
              <a:t>PyTorch</a:t>
            </a:r>
            <a:r>
              <a:rPr lang="en-US" altLang="zh-CN" b="1" kern="0" dirty="0"/>
              <a:t> Lightning </a:t>
            </a:r>
            <a:r>
              <a:rPr lang="en-US" altLang="zh-CN" kern="0" dirty="0"/>
              <a:t>offers a high-level training framework.</a:t>
            </a:r>
          </a:p>
          <a:p>
            <a:pPr lvl="1"/>
            <a:r>
              <a:rPr lang="en" altLang="zh-CN" b="1" kern="0" dirty="0"/>
              <a:t>Training Time: </a:t>
            </a:r>
            <a:r>
              <a:rPr lang="en" altLang="zh-CN" kern="0" dirty="0"/>
              <a:t>The total</a:t>
            </a:r>
            <a:r>
              <a:rPr lang="zh-CN" altLang="en-US" kern="0" dirty="0"/>
              <a:t> </a:t>
            </a:r>
            <a:r>
              <a:rPr lang="en" altLang="zh-CN" kern="0" dirty="0"/>
              <a:t>effective </a:t>
            </a:r>
            <a:r>
              <a:rPr lang="en-US" altLang="zh-CN" kern="0" dirty="0"/>
              <a:t>training</a:t>
            </a:r>
            <a:r>
              <a:rPr lang="zh-CN" altLang="en-US" kern="0" dirty="0"/>
              <a:t> </a:t>
            </a:r>
            <a:r>
              <a:rPr lang="en-US" altLang="zh-CN" kern="0" dirty="0"/>
              <a:t>time</a:t>
            </a:r>
            <a:r>
              <a:rPr lang="zh-CN" altLang="en-US" kern="0" dirty="0"/>
              <a:t> </a:t>
            </a:r>
            <a:r>
              <a:rPr lang="en-US" altLang="zh-CN" kern="0" dirty="0"/>
              <a:t>is</a:t>
            </a:r>
            <a:r>
              <a:rPr lang="zh-CN" altLang="en-US" kern="0" dirty="0"/>
              <a:t> </a:t>
            </a:r>
            <a:r>
              <a:rPr lang="en" altLang="zh-CN" b="1" kern="0" dirty="0">
                <a:solidFill>
                  <a:srgbClr val="C00000"/>
                </a:solidFill>
              </a:rPr>
              <a:t>3h23m19s</a:t>
            </a:r>
            <a:r>
              <a:rPr lang="zh-CN" altLang="en-US" kern="0" dirty="0">
                <a:solidFill>
                  <a:srgbClr val="C00000"/>
                </a:solidFill>
              </a:rPr>
              <a:t> </a:t>
            </a:r>
            <a:r>
              <a:rPr lang="en-US" altLang="zh-CN" kern="0" dirty="0"/>
              <a:t>on</a:t>
            </a:r>
            <a:r>
              <a:rPr lang="en" altLang="zh-CN" kern="0" dirty="0"/>
              <a:t> </a:t>
            </a:r>
            <a:r>
              <a:rPr lang="en-US" altLang="zh-CN" kern="0" dirty="0"/>
              <a:t>a</a:t>
            </a:r>
            <a:r>
              <a:rPr lang="en" altLang="zh-CN" kern="0" dirty="0"/>
              <a:t> </a:t>
            </a:r>
            <a:r>
              <a:rPr lang="en-US" altLang="zh-CN" kern="0" dirty="0">
                <a:solidFill>
                  <a:srgbClr val="C00000"/>
                </a:solidFill>
              </a:rPr>
              <a:t>single</a:t>
            </a:r>
            <a:r>
              <a:rPr lang="en" altLang="zh-CN" kern="0" dirty="0">
                <a:solidFill>
                  <a:srgbClr val="C00000"/>
                </a:solidFill>
              </a:rPr>
              <a:t> </a:t>
            </a:r>
            <a:r>
              <a:rPr lang="en-US" altLang="zh-CN" kern="0" dirty="0">
                <a:solidFill>
                  <a:srgbClr val="C00000"/>
                </a:solidFill>
              </a:rPr>
              <a:t>RTX</a:t>
            </a:r>
            <a:r>
              <a:rPr lang="en" altLang="zh-CN" kern="0" dirty="0">
                <a:solidFill>
                  <a:srgbClr val="C00000"/>
                </a:solidFill>
              </a:rPr>
              <a:t> </a:t>
            </a:r>
            <a:r>
              <a:rPr lang="en-US" altLang="zh-CN" kern="0" dirty="0">
                <a:solidFill>
                  <a:srgbClr val="C00000"/>
                </a:solidFill>
              </a:rPr>
              <a:t>5090</a:t>
            </a:r>
            <a:r>
              <a:rPr lang="en" altLang="zh-CN" kern="0" dirty="0">
                <a:solidFill>
                  <a:srgbClr val="C00000"/>
                </a:solidFill>
              </a:rPr>
              <a:t> </a:t>
            </a:r>
            <a:r>
              <a:rPr lang="en-US" altLang="zh-CN" kern="0" dirty="0">
                <a:solidFill>
                  <a:srgbClr val="C00000"/>
                </a:solidFill>
              </a:rPr>
              <a:t>GPU</a:t>
            </a:r>
            <a:r>
              <a:rPr lang="en-US" altLang="zh-CN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2709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02067E-2F9B-C9CA-8E0F-570AF052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 I: Generation Quality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A8F775-96D0-EB21-BCAA-404D004EE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B93AAED-85D7-7AE6-7E23-FC6BBAD7A0B3}"/>
              </a:ext>
            </a:extLst>
          </p:cNvPr>
          <p:cNvGrpSpPr/>
          <p:nvPr/>
        </p:nvGrpSpPr>
        <p:grpSpPr>
          <a:xfrm>
            <a:off x="839886" y="2329759"/>
            <a:ext cx="7464227" cy="4124032"/>
            <a:chOff x="42252" y="2137547"/>
            <a:chExt cx="4834548" cy="23795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1BE5B58-F474-7FAA-E639-433E23FE2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9526" y="2137547"/>
              <a:ext cx="2417274" cy="193265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2BA0BFA-D16F-57A6-593B-9EC1F1BD6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52" y="2142188"/>
              <a:ext cx="2417274" cy="1932652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F1122E6-03F5-6B0F-1A4E-F990D23376D1}"/>
                </a:ext>
              </a:extLst>
            </p:cNvPr>
            <p:cNvSpPr txBox="1"/>
            <p:nvPr/>
          </p:nvSpPr>
          <p:spPr>
            <a:xfrm>
              <a:off x="736391" y="4070199"/>
              <a:ext cx="1546868" cy="446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GEANT4</a:t>
              </a:r>
              <a:endParaRPr kumimoji="1"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2DA28CD-1D1F-F757-5E99-CFF26F89EFD1}"/>
                </a:ext>
              </a:extLst>
            </p:cNvPr>
            <p:cNvSpPr txBox="1"/>
            <p:nvPr/>
          </p:nvSpPr>
          <p:spPr>
            <a:xfrm>
              <a:off x="3321483" y="4085977"/>
              <a:ext cx="1151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MODEL</a:t>
              </a:r>
              <a:endParaRPr kumimoji="1"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4B2847D4-C782-3EA2-5C6D-47D26C907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296989"/>
            <a:ext cx="8534400" cy="1085760"/>
          </a:xfrm>
        </p:spPr>
        <p:txBody>
          <a:bodyPr/>
          <a:lstStyle/>
          <a:p>
            <a:r>
              <a:rPr lang="en-US" altLang="zh-CN" dirty="0"/>
              <a:t>Generate photon shower at </a:t>
            </a:r>
            <a:r>
              <a:rPr lang="en-US" altLang="zh-CN" b="1" dirty="0"/>
              <a:t>16 GeV</a:t>
            </a:r>
            <a:r>
              <a:rPr lang="en-US" altLang="zh-CN" dirty="0"/>
              <a:t> for example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3593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8318-A8B8-1BDA-60B3-D5F50B4D2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89DC74-AAB4-B19F-A5A4-37916A6D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 I: Generation Quality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49E2EE-07FA-7D73-F53C-083039176D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1F3E2614-53BA-ECDF-7109-52D5B2E21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296989"/>
            <a:ext cx="8534400" cy="1085760"/>
          </a:xfrm>
        </p:spPr>
        <p:txBody>
          <a:bodyPr/>
          <a:lstStyle/>
          <a:p>
            <a:r>
              <a:rPr kumimoji="1" lang="en-US" altLang="zh-CN" dirty="0"/>
              <a:t>Overview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B578466-C447-C67B-94CA-EA500F7A0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/>
          <a:stretch>
            <a:fillRect/>
          </a:stretch>
        </p:blipFill>
        <p:spPr>
          <a:xfrm>
            <a:off x="322263" y="1839869"/>
            <a:ext cx="1961436" cy="12414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8FC20DF-0DCD-8089-3B8D-4040F0365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/>
          <a:stretch>
            <a:fillRect/>
          </a:stretch>
        </p:blipFill>
        <p:spPr>
          <a:xfrm>
            <a:off x="2367265" y="1839869"/>
            <a:ext cx="1969554" cy="12414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75AA0D-DCEC-9807-8729-768D731BB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65" y="3707297"/>
            <a:ext cx="2174606" cy="15174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E848835-1458-758B-35CE-6141AF50C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8" y="3707297"/>
            <a:ext cx="2174605" cy="1535910"/>
          </a:xfrm>
          <a:prstGeom prst="rect">
            <a:avLst/>
          </a:prstGeom>
        </p:spPr>
      </p:pic>
      <p:sp>
        <p:nvSpPr>
          <p:cNvPr id="7" name="内容占位符 9">
            <a:extLst>
              <a:ext uri="{FF2B5EF4-FFF2-40B4-BE49-F238E27FC236}">
                <a16:creationId xmlns:a16="http://schemas.microsoft.com/office/drawing/2014/main" id="{33DB4DD9-51A5-3C46-4F4B-BEDAD1AC975B}"/>
              </a:ext>
            </a:extLst>
          </p:cNvPr>
          <p:cNvSpPr txBox="1">
            <a:spLocks/>
          </p:cNvSpPr>
          <p:nvPr/>
        </p:nvSpPr>
        <p:spPr bwMode="auto">
          <a:xfrm>
            <a:off x="274671" y="3150703"/>
            <a:ext cx="8534400" cy="108576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 kumimoji="1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¡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¨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dirty="0"/>
              <a:t>Geometry</a:t>
            </a:r>
            <a:endParaRPr lang="zh-CN" altLang="en-US" kern="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3BFB30C-70D6-83A9-3B12-EBE810C17C90}"/>
              </a:ext>
            </a:extLst>
          </p:cNvPr>
          <p:cNvGrpSpPr/>
          <p:nvPr/>
        </p:nvGrpSpPr>
        <p:grpSpPr>
          <a:xfrm>
            <a:off x="7393960" y="43007"/>
            <a:ext cx="1473815" cy="899557"/>
            <a:chOff x="2484479" y="4813354"/>
            <a:chExt cx="2759998" cy="1518423"/>
          </a:xfrm>
        </p:grpSpPr>
        <p:sp>
          <p:nvSpPr>
            <p:cNvPr id="13" name="立方体 12">
              <a:extLst>
                <a:ext uri="{FF2B5EF4-FFF2-40B4-BE49-F238E27FC236}">
                  <a16:creationId xmlns:a16="http://schemas.microsoft.com/office/drawing/2014/main" id="{CFEEE256-87D4-A445-E55C-764A0F2E9F45}"/>
                </a:ext>
              </a:extLst>
            </p:cNvPr>
            <p:cNvSpPr/>
            <p:nvPr/>
          </p:nvSpPr>
          <p:spPr bwMode="auto">
            <a:xfrm>
              <a:off x="3663350" y="4813354"/>
              <a:ext cx="1581127" cy="1495314"/>
            </a:xfrm>
            <a:prstGeom prst="cube">
              <a:avLst>
                <a:gd name="adj" fmla="val 52174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4" name="右箭头 13">
              <a:extLst>
                <a:ext uri="{FF2B5EF4-FFF2-40B4-BE49-F238E27FC236}">
                  <a16:creationId xmlns:a16="http://schemas.microsoft.com/office/drawing/2014/main" id="{9E6C5DA7-8D08-DA0B-BAFE-DB52F88B4E4E}"/>
                </a:ext>
              </a:extLst>
            </p:cNvPr>
            <p:cNvSpPr/>
            <p:nvPr/>
          </p:nvSpPr>
          <p:spPr bwMode="auto">
            <a:xfrm rot="19324512">
              <a:off x="3644415" y="6072009"/>
              <a:ext cx="519609" cy="259768"/>
            </a:xfrm>
            <a:prstGeom prst="rightArrow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6B88B7A-6D81-C958-802F-1431278B7221}"/>
                </a:ext>
              </a:extLst>
            </p:cNvPr>
            <p:cNvSpPr txBox="1"/>
            <p:nvPr/>
          </p:nvSpPr>
          <p:spPr>
            <a:xfrm>
              <a:off x="2484479" y="5666394"/>
              <a:ext cx="91563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Photon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E9C506C1-679D-0F4E-8332-3827FBA3E4B1}"/>
                    </a:ext>
                  </a:extLst>
                </p:cNvPr>
                <p:cNvSpPr txBox="1"/>
                <p:nvPr/>
              </p:nvSpPr>
              <p:spPr>
                <a:xfrm>
                  <a:off x="4860411" y="5683193"/>
                  <a:ext cx="2616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E9C506C1-679D-0F4E-8332-3827FBA3E4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0411" y="5683193"/>
                  <a:ext cx="261610" cy="369332"/>
                </a:xfrm>
                <a:prstGeom prst="rect">
                  <a:avLst/>
                </a:prstGeom>
                <a:blipFill>
                  <a:blip r:embed="rId6"/>
                  <a:stretch>
                    <a:fillRect r="-58333" b="-529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9D150CE0-1BBF-D591-05F0-6A3AD0B34B10}"/>
                    </a:ext>
                  </a:extLst>
                </p:cNvPr>
                <p:cNvSpPr txBox="1"/>
                <p:nvPr/>
              </p:nvSpPr>
              <p:spPr>
                <a:xfrm>
                  <a:off x="3937998" y="5312563"/>
                  <a:ext cx="38452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kumimoji="1" lang="en-US" altLang="zh-CN" b="0" i="1" dirty="0">
                    <a:latin typeface="Cambria Math" panose="02040503050406030204" pitchFamily="18" charset="0"/>
                  </a:endParaRPr>
                </a:p>
                <a:p>
                  <a:endParaRPr kumimoji="1" lang="en-US" altLang="zh-CN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9D150CE0-1BBF-D591-05F0-6A3AD0B34B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7998" y="5312563"/>
                  <a:ext cx="384529" cy="646331"/>
                </a:xfrm>
                <a:prstGeom prst="rect">
                  <a:avLst/>
                </a:prstGeom>
                <a:blipFill>
                  <a:blip r:embed="rId7"/>
                  <a:stretch>
                    <a:fillRect r="-2941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AE5F84C5-0D29-9286-52F8-343766C982D7}"/>
                    </a:ext>
                  </a:extLst>
                </p:cNvPr>
                <p:cNvSpPr txBox="1"/>
                <p:nvPr/>
              </p:nvSpPr>
              <p:spPr>
                <a:xfrm>
                  <a:off x="4392454" y="5683193"/>
                  <a:ext cx="26161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y</m:t>
                        </m:r>
                      </m:oMath>
                    </m:oMathPara>
                  </a14:m>
                  <a:endParaRPr kumimoji="1" lang="en-US" altLang="zh-CN" b="0" i="1" dirty="0">
                    <a:latin typeface="Cambria Math" panose="02040503050406030204" pitchFamily="18" charset="0"/>
                  </a:endParaRPr>
                </a:p>
                <a:p>
                  <a:endParaRPr kumimoji="1" lang="en-US" altLang="zh-CN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AE5F84C5-0D29-9286-52F8-343766C982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2454" y="5683193"/>
                  <a:ext cx="261610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8333" r="-83333" b="-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079C4520-8E75-6632-34E3-36ED6598D7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39" y="1900810"/>
            <a:ext cx="2072608" cy="13948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90BFFEC-B918-E553-74BD-D47DAD9699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40" y="1946426"/>
            <a:ext cx="2077185" cy="1394847"/>
          </a:xfrm>
          <a:prstGeom prst="rect">
            <a:avLst/>
          </a:prstGeom>
        </p:spPr>
      </p:pic>
      <p:pic>
        <p:nvPicPr>
          <p:cNvPr id="21" name="内容占位符 5">
            <a:extLst>
              <a:ext uri="{FF2B5EF4-FFF2-40B4-BE49-F238E27FC236}">
                <a16:creationId xmlns:a16="http://schemas.microsoft.com/office/drawing/2014/main" id="{F220C962-8822-C589-78FA-B9F26FD56E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9173" y="3394839"/>
            <a:ext cx="1994334" cy="139603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8CACA49-9209-F402-471A-1099C476D7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21" y="3261933"/>
            <a:ext cx="2209033" cy="14779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AA30C1F-3DA2-30EF-4599-815C79E3E3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90" y="4801754"/>
            <a:ext cx="2216387" cy="151745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FAAC255-C6A5-73D7-ABD8-2C32BAD4F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77" y="4790873"/>
            <a:ext cx="2196419" cy="1517458"/>
          </a:xfrm>
          <a:prstGeom prst="rect">
            <a:avLst/>
          </a:prstGeom>
        </p:spPr>
      </p:pic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2C16CDB6-A5C1-09BF-C04D-E03ED6D7B48E}"/>
              </a:ext>
            </a:extLst>
          </p:cNvPr>
          <p:cNvSpPr txBox="1">
            <a:spLocks/>
          </p:cNvSpPr>
          <p:nvPr/>
        </p:nvSpPr>
        <p:spPr bwMode="auto">
          <a:xfrm>
            <a:off x="4620005" y="1296989"/>
            <a:ext cx="4191000" cy="46741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 kumimoji="1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¡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¨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kern="0" dirty="0"/>
              <a:t>ZXY energy center</a:t>
            </a:r>
          </a:p>
        </p:txBody>
      </p:sp>
    </p:spTree>
    <p:extLst>
      <p:ext uri="{BB962C8B-B14F-4D97-AF65-F5344CB8AC3E}">
        <p14:creationId xmlns:p14="http://schemas.microsoft.com/office/powerpoint/2010/main" val="1455855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79C9E-A7BF-A103-EF54-85B4510BC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6DE68-4D88-F0EB-F281-4FA9561A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Result II: Generation Speed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C978321-B4E0-5D48-9C4B-9C2CBC448B0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22262" y="1296988"/>
                <a:ext cx="8453437" cy="5006975"/>
              </a:xfrm>
            </p:spPr>
            <p:txBody>
              <a:bodyPr/>
              <a:lstStyle/>
              <a:p>
                <a:r>
                  <a:rPr lang="en-US" altLang="zh-CN" dirty="0"/>
                  <a:t>Benchmark: </a:t>
                </a:r>
              </a:p>
              <a:p>
                <a:pPr lvl="1"/>
                <a:r>
                  <a:rPr lang="en" altLang="zh-CN" dirty="0"/>
                  <a:t>GPU (Nvidia</a:t>
                </a:r>
                <a:r>
                  <a:rPr lang="zh-CN" altLang="en-US" dirty="0"/>
                  <a:t> </a:t>
                </a:r>
                <a:r>
                  <a:rPr lang="en" altLang="zh-CN" dirty="0"/>
                  <a:t>RTX 8000): </a:t>
                </a:r>
                <a:r>
                  <a:rPr lang="en" altLang="zh-CN" b="1" dirty="0">
                    <a:solidFill>
                      <a:srgbClr val="C00000"/>
                    </a:solidFill>
                  </a:rPr>
                  <a:t>3.19 </a:t>
                </a:r>
                <a:r>
                  <a:rPr lang="en" altLang="zh-CN" b="1" dirty="0" err="1">
                    <a:solidFill>
                      <a:srgbClr val="C00000"/>
                    </a:solidFill>
                  </a:rPr>
                  <a:t>ms</a:t>
                </a:r>
                <a:r>
                  <a:rPr lang="en" altLang="zh-CN" b="1" dirty="0">
                    <a:solidFill>
                      <a:srgbClr val="C00000"/>
                    </a:solidFill>
                  </a:rPr>
                  <a:t> /event</a:t>
                </a:r>
              </a:p>
              <a:p>
                <a:pPr lvl="1"/>
                <a:r>
                  <a:rPr lang="en" altLang="zh-CN" dirty="0"/>
                  <a:t>CPU (Xeon 4214, single thread): </a:t>
                </a:r>
                <a:r>
                  <a:rPr lang="en-US" altLang="zh-CN" b="1" dirty="0">
                    <a:solidFill>
                      <a:srgbClr val="C00000"/>
                    </a:solidFill>
                  </a:rPr>
                  <a:t>303.45</a:t>
                </a:r>
                <a:r>
                  <a:rPr lang="en" altLang="zh-CN" b="1" dirty="0">
                    <a:solidFill>
                      <a:srgbClr val="C00000"/>
                    </a:solidFill>
                  </a:rPr>
                  <a:t> </a:t>
                </a:r>
                <a:r>
                  <a:rPr lang="en" altLang="zh-CN" b="1" dirty="0" err="1">
                    <a:solidFill>
                      <a:srgbClr val="C00000"/>
                    </a:solidFill>
                  </a:rPr>
                  <a:t>ms</a:t>
                </a:r>
                <a:r>
                  <a:rPr lang="en" altLang="zh-CN" b="1" dirty="0">
                    <a:solidFill>
                      <a:srgbClr val="C00000"/>
                    </a:solidFill>
                  </a:rPr>
                  <a:t> /event</a:t>
                </a:r>
              </a:p>
              <a:p>
                <a:pPr lvl="1"/>
                <a:r>
                  <a:rPr lang="en" altLang="zh-CN" dirty="0"/>
                  <a:t>Geant4: generation time </a:t>
                </a:r>
                <a14:m>
                  <m:oMath xmlns:m="http://schemas.openxmlformats.org/officeDocument/2006/math"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zh-CN" alt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b="0" i="1" dirty="0" smtClean="0">
                        <a:latin typeface="Cambria Math" panose="02040503050406030204" pitchFamily="18" charset="0"/>
                      </a:rPr>
                      <m:t>～</m:t>
                    </m:r>
                    <m:r>
                      <a:rPr lang="zh-CN" alt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" altLang="zh-CN" dirty="0"/>
                  <a:t> with particle energy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C978321-B4E0-5D48-9C4B-9C2CBC448B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2262" y="1296988"/>
                <a:ext cx="8453437" cy="5006975"/>
              </a:xfrm>
              <a:blipFill>
                <a:blip r:embed="rId2"/>
                <a:stretch>
                  <a:fillRect l="-450" t="-10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92BBD0-BC6E-3A6B-1D40-EB9252BBC1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FF502A-4AC3-2972-F912-BB13F2583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80" y="3220360"/>
            <a:ext cx="5384800" cy="308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78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58312-3C4D-5FC7-461D-152D18C8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</a:t>
            </a:r>
            <a:r>
              <a:rPr lang="zh-CN" altLang="en-US" dirty="0"/>
              <a:t> </a:t>
            </a:r>
            <a:r>
              <a:rPr lang="en-US" altLang="zh-CN" dirty="0"/>
              <a:t>III: Compare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CaloDiT-2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1F23D9-025F-9079-0C73-C392D236E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2" y="1296988"/>
            <a:ext cx="8614347" cy="2731647"/>
          </a:xfrm>
        </p:spPr>
        <p:txBody>
          <a:bodyPr/>
          <a:lstStyle/>
          <a:p>
            <a:r>
              <a:rPr lang="en" altLang="zh-CN" sz="2000" b="1" dirty="0"/>
              <a:t>Foundation</a:t>
            </a:r>
            <a:r>
              <a:rPr lang="en" altLang="zh-CN" sz="2000" dirty="0"/>
              <a:t>: Extends CaloDiT-2 thought to CEPC calorimetry</a:t>
            </a:r>
          </a:p>
          <a:p>
            <a:r>
              <a:rPr lang="en" altLang="zh-CN" sz="2000" b="1" dirty="0"/>
              <a:t>CaloDiT-2 Limitations &amp; Our Solutions:</a:t>
            </a:r>
          </a:p>
          <a:p>
            <a:pPr lvl="1"/>
            <a:r>
              <a:rPr lang="en" altLang="zh-CN" sz="1800" dirty="0"/>
              <a:t>Energy linearity issues: Improved via </a:t>
            </a:r>
            <a:r>
              <a:rPr lang="en" altLang="zh-CN" sz="1800" b="1" dirty="0"/>
              <a:t>CLR Data Transform</a:t>
            </a:r>
          </a:p>
          <a:p>
            <a:pPr lvl="1"/>
            <a:r>
              <a:rPr lang="en" altLang="zh-CN" sz="1800" dirty="0"/>
              <a:t>Deep/slow architecture: Accelerated by </a:t>
            </a:r>
            <a:r>
              <a:rPr lang="en" altLang="zh-CN" sz="1800" dirty="0" err="1"/>
              <a:t>PiT</a:t>
            </a:r>
            <a:r>
              <a:rPr lang="en" altLang="zh-CN" sz="1800" dirty="0"/>
              <a:t> blocks</a:t>
            </a:r>
          </a:p>
          <a:p>
            <a:r>
              <a:rPr lang="en" altLang="zh-CN" sz="2000" b="1" dirty="0"/>
              <a:t>Scope Note: </a:t>
            </a:r>
          </a:p>
          <a:p>
            <a:pPr lvl="1"/>
            <a:r>
              <a:rPr lang="en" altLang="zh-CN" sz="1600" dirty="0"/>
              <a:t>Direct comparison with original CaloDiT-2 not performed: dataset mismatch (</a:t>
            </a:r>
            <a:r>
              <a:rPr lang="en" altLang="zh-CN" sz="1600" dirty="0" err="1"/>
              <a:t>CaloChallenge</a:t>
            </a:r>
            <a:r>
              <a:rPr lang="en" altLang="zh-CN" sz="1600" dirty="0"/>
              <a:t> benchmarks vs. CEPC simulation Data)</a:t>
            </a:r>
            <a:endParaRPr kumimoji="1" lang="zh-CN" altLang="en-US" sz="1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7BCCCE-A7F5-AD23-47AA-C79A85A16E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16</a:t>
            </a:fld>
            <a:endParaRPr lang="en-US" altLang="zh-CN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C082E5-7997-A1A6-4249-11CD2F5B9CB5}"/>
              </a:ext>
            </a:extLst>
          </p:cNvPr>
          <p:cNvSpPr txBox="1"/>
          <p:nvPr/>
        </p:nvSpPr>
        <p:spPr>
          <a:xfrm>
            <a:off x="292231" y="64124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/>
              <a:t>arXiv:2509.07700</a:t>
            </a:r>
          </a:p>
        </p:txBody>
      </p:sp>
      <p:pic>
        <p:nvPicPr>
          <p:cNvPr id="10" name="内容占位符 6">
            <a:extLst>
              <a:ext uri="{FF2B5EF4-FFF2-40B4-BE49-F238E27FC236}">
                <a16:creationId xmlns:a16="http://schemas.microsoft.com/office/drawing/2014/main" id="{864684C2-6BAC-20F6-5176-0994E9370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7"/>
          <a:stretch>
            <a:fillRect/>
          </a:stretch>
        </p:blipFill>
        <p:spPr bwMode="auto">
          <a:xfrm>
            <a:off x="2656576" y="4531612"/>
            <a:ext cx="2288221" cy="180251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112AD7-1F5A-474F-1CBF-8B8734C8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18181" r="19460"/>
          <a:stretch>
            <a:fillRect/>
          </a:stretch>
        </p:blipFill>
        <p:spPr>
          <a:xfrm>
            <a:off x="5096628" y="4768739"/>
            <a:ext cx="4047372" cy="13676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C1D4662-9234-92C4-6D78-7539E2DC3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/>
          <a:stretch>
            <a:fillRect/>
          </a:stretch>
        </p:blipFill>
        <p:spPr>
          <a:xfrm>
            <a:off x="72568" y="4531611"/>
            <a:ext cx="2432178" cy="153306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BFF7799-2915-00DF-057F-00F960B69831}"/>
              </a:ext>
            </a:extLst>
          </p:cNvPr>
          <p:cNvSpPr txBox="1"/>
          <p:nvPr/>
        </p:nvSpPr>
        <p:spPr>
          <a:xfrm>
            <a:off x="447753" y="4214021"/>
            <a:ext cx="228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VoDiT4CAL (Ours)</a:t>
            </a:r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4DF1A18-999B-F431-7AB5-A990ABB6A1CA}"/>
              </a:ext>
            </a:extLst>
          </p:cNvPr>
          <p:cNvSpPr txBox="1"/>
          <p:nvPr/>
        </p:nvSpPr>
        <p:spPr>
          <a:xfrm>
            <a:off x="3235059" y="4214021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CaloDiT-2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090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2F7CF89-DC3F-F9D8-AD69-78FF3EEEA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32" y="1123277"/>
            <a:ext cx="3368413" cy="247320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C7C29BC-71B8-A911-70AB-D1BC6D85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Limitation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lang="en" altLang="zh-CN" dirty="0"/>
              <a:t>Open Challenges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1415295-882E-49CF-2C45-6AC9C1BA5DD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22262" y="1296988"/>
                <a:ext cx="5984269" cy="5006975"/>
              </a:xfrm>
            </p:spPr>
            <p:txBody>
              <a:bodyPr/>
              <a:lstStyle/>
              <a:p>
                <a:r>
                  <a:rPr lang="en" altLang="zh-CN" b="1" dirty="0"/>
                  <a:t>Quality Degradation After Distillation</a:t>
                </a:r>
                <a:endParaRPr lang="en-US" altLang="zh-CN" b="1" dirty="0"/>
              </a:p>
              <a:p>
                <a:pPr lvl="1"/>
                <a:r>
                  <a:rPr lang="en" altLang="zh-CN" dirty="0">
                    <a:solidFill>
                      <a:srgbClr val="C00000"/>
                    </a:solidFill>
                  </a:rPr>
                  <a:t>Performance drops </a:t>
                </a:r>
                <a:r>
                  <a:rPr lang="en" altLang="zh-CN" dirty="0"/>
                  <a:t>observed post-distillation</a:t>
                </a:r>
              </a:p>
              <a:p>
                <a:pPr lvl="1"/>
                <a:r>
                  <a:rPr lang="en" altLang="zh-CN" dirty="0"/>
                  <a:t>Exploring potential solutions: </a:t>
                </a:r>
                <a:r>
                  <a:rPr lang="en" altLang="zh-CN" dirty="0">
                    <a:solidFill>
                      <a:srgbClr val="C00000"/>
                    </a:solidFill>
                  </a:rPr>
                  <a:t>guidance loss</a:t>
                </a:r>
                <a:endParaRPr lang="en" altLang="zh-CN" dirty="0"/>
              </a:p>
              <a:p>
                <a:r>
                  <a:rPr lang="en" altLang="zh-CN" b="1" dirty="0"/>
                  <a:t>Variance Instability</a:t>
                </a:r>
              </a:p>
              <a:p>
                <a:pPr lvl="1"/>
                <a:r>
                  <a:rPr lang="en" altLang="zh-CN" dirty="0"/>
                  <a:t>Fluctuating variance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" altLang="zh-CN" dirty="0"/>
                  <a:t> across generations  </a:t>
                </a:r>
              </a:p>
              <a:p>
                <a:pPr lvl="1"/>
                <a:r>
                  <a:rPr lang="en" altLang="zh-CN" dirty="0"/>
                  <a:t>Suspected cause: </a:t>
                </a:r>
                <a:r>
                  <a:rPr lang="en" altLang="zh-CN" dirty="0">
                    <a:solidFill>
                      <a:srgbClr val="C00000"/>
                    </a:solidFill>
                  </a:rPr>
                  <a:t>limited diversity in generated samples </a:t>
                </a:r>
                <a:r>
                  <a:rPr lang="en" altLang="zh-CN" dirty="0"/>
                  <a:t>(mode collapse tendency)</a:t>
                </a:r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1415295-882E-49CF-2C45-6AC9C1BA5D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2262" y="1296988"/>
                <a:ext cx="5984269" cy="5006975"/>
              </a:xfrm>
              <a:blipFill>
                <a:blip r:embed="rId4"/>
                <a:stretch>
                  <a:fillRect l="-636" t="-10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D47BE5-7B18-BD29-0F68-9D99E5B89A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5BCCE50-C8FB-2B49-835C-52ED0B9DB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05" y="3710644"/>
            <a:ext cx="3353095" cy="24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19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B98CA-61C0-55B0-DFDD-88351696A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86C04-F389-7EE9-DACE-DE90C9FCD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AA31EC-A0FA-BE59-0894-733A21A54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</a:p>
          <a:p>
            <a:r>
              <a:rPr lang="en-US" altLang="zh-CN" dirty="0" err="1"/>
              <a:t>DiT</a:t>
            </a:r>
            <a:r>
              <a:rPr lang="en-US" altLang="zh-CN" dirty="0"/>
              <a:t>-based fast simulation method</a:t>
            </a:r>
          </a:p>
          <a:p>
            <a:r>
              <a:rPr lang="en-US" altLang="zh-CN" b="1" dirty="0"/>
              <a:t>Quantum GAN</a:t>
            </a:r>
          </a:p>
          <a:p>
            <a:r>
              <a:rPr lang="en-US" altLang="zh-CN" dirty="0"/>
              <a:t>Summary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1DC4CC-5963-6B67-D853-51C9CC8E9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7896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9CF97-7752-C282-D4C8-B58EDEE8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Quantum</a:t>
            </a:r>
            <a:r>
              <a:rPr kumimoji="1" lang="zh-CN" altLang="en-US" dirty="0"/>
              <a:t> </a:t>
            </a:r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CE9CE8-A880-E20F-1F11-CAA41B484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168400"/>
            <a:ext cx="8534400" cy="5135563"/>
          </a:xfrm>
        </p:spPr>
        <p:txBody>
          <a:bodyPr/>
          <a:lstStyle/>
          <a:p>
            <a:r>
              <a:rPr lang="en" altLang="zh-CN" sz="2000" dirty="0"/>
              <a:t>Our classical results have already shown that </a:t>
            </a:r>
            <a:r>
              <a:rPr lang="en" altLang="zh-CN" sz="2000" b="1" dirty="0" err="1"/>
              <a:t>DiT</a:t>
            </a:r>
            <a:r>
              <a:rPr lang="en" altLang="zh-CN" sz="2000" b="1" dirty="0"/>
              <a:t> offers stronger stability, generation quality, and scalability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than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GAN.</a:t>
            </a:r>
            <a:endParaRPr lang="en" altLang="zh-CN" sz="2000" b="1" dirty="0"/>
          </a:p>
          <a:p>
            <a:r>
              <a:rPr lang="en" altLang="zh-CN" sz="2000" dirty="0"/>
              <a:t>the natural next question is</a:t>
            </a:r>
            <a:r>
              <a:rPr lang="en-US" altLang="zh-CN" sz="2000" dirty="0"/>
              <a:t>: </a:t>
            </a:r>
            <a:r>
              <a:rPr lang="en" altLang="zh-CN" sz="2000" dirty="0"/>
              <a:t>under the same diffusion/Transformer framework, </a:t>
            </a:r>
            <a:r>
              <a:rPr lang="en" altLang="zh-CN" sz="2000" b="1" dirty="0"/>
              <a:t>quantum modules can further improve global modeling?</a:t>
            </a:r>
            <a:endParaRPr lang="en" altLang="zh-CN" sz="2000" dirty="0"/>
          </a:p>
          <a:p>
            <a:r>
              <a:rPr lang="en" altLang="zh-CN" sz="2000" b="1" dirty="0"/>
              <a:t>Early studies on quantum diffusion already suggest that this direction is promising</a:t>
            </a:r>
            <a:r>
              <a:rPr lang="en" altLang="zh-CN" sz="2000" dirty="0"/>
              <a:t>, providing initial evidence that quantum-enhanced diffusion models are worth exploring beyond </a:t>
            </a:r>
            <a:r>
              <a:rPr lang="en" altLang="zh-CN" sz="2000" dirty="0" err="1"/>
              <a:t>qGAN</a:t>
            </a:r>
            <a:r>
              <a:rPr lang="en" altLang="zh-CN" sz="2000" dirty="0"/>
              <a:t>.</a:t>
            </a:r>
          </a:p>
          <a:p>
            <a:r>
              <a:rPr lang="en" altLang="zh-CN" sz="2000" dirty="0"/>
              <a:t>For example, </a:t>
            </a:r>
            <a:r>
              <a:rPr lang="en" altLang="zh-CN" sz="2000" b="1" dirty="0"/>
              <a:t>QGDM</a:t>
            </a:r>
            <a:r>
              <a:rPr lang="en" altLang="zh-CN" sz="2000" dirty="0"/>
              <a:t> reports faster convergence than QGAN and higher fidelity in mixed-state generation, while </a:t>
            </a:r>
            <a:r>
              <a:rPr lang="en" altLang="zh-CN" sz="2000" b="1" dirty="0"/>
              <a:t>Quantum Latent Diffusion Models </a:t>
            </a:r>
            <a:r>
              <a:rPr lang="en" altLang="zh-CN" sz="2000" dirty="0"/>
              <a:t>show better image-generation metrics than a comparable classical model and retain advantages in few-shot settings. </a:t>
            </a:r>
          </a:p>
          <a:p>
            <a:endParaRPr lang="en" altLang="zh-CN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A9403A-2217-A231-E960-51A12DF46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19</a:t>
            </a:fld>
            <a:endParaRPr lang="en-US" altLang="zh-CN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C3A0C6-DE0A-48F2-5446-D5E6BDA77CF1}"/>
              </a:ext>
            </a:extLst>
          </p:cNvPr>
          <p:cNvSpPr txBox="1"/>
          <p:nvPr/>
        </p:nvSpPr>
        <p:spPr>
          <a:xfrm>
            <a:off x="0" y="6444734"/>
            <a:ext cx="389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/>
              <a:t>arXiv:2401.07039. arXiv:2501.11174</a:t>
            </a:r>
          </a:p>
        </p:txBody>
      </p:sp>
    </p:spTree>
    <p:extLst>
      <p:ext uri="{BB962C8B-B14F-4D97-AF65-F5344CB8AC3E}">
        <p14:creationId xmlns:p14="http://schemas.microsoft.com/office/powerpoint/2010/main" val="291600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5FB3E-F561-478B-9892-776A2F75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734E2D-5470-4875-87D8-5CEB0689B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</a:p>
          <a:p>
            <a:r>
              <a:rPr lang="en-US" altLang="zh-CN" dirty="0" err="1"/>
              <a:t>DiT</a:t>
            </a:r>
            <a:r>
              <a:rPr lang="en-US" altLang="zh-CN" dirty="0"/>
              <a:t>-based fast simulation method</a:t>
            </a:r>
          </a:p>
          <a:p>
            <a:r>
              <a:rPr lang="en-US" altLang="zh-CN" dirty="0"/>
              <a:t>Quantum GAN</a:t>
            </a:r>
          </a:p>
          <a:p>
            <a:r>
              <a:rPr lang="en-US" altLang="zh-CN" dirty="0"/>
              <a:t>Summary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3B8E6E-2967-482D-BBA4-BE5D0D266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0250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FC18A6-67BD-01AE-E24D-95ECB2A21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759" y="4355155"/>
            <a:ext cx="5279241" cy="19384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 GAN for </a:t>
            </a:r>
            <a:r>
              <a:rPr lang="en-US" altLang="zh-CN" dirty="0" err="1"/>
              <a:t>FastCaloSim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6388" y="1160281"/>
            <a:ext cx="8561387" cy="3547186"/>
          </a:xfrm>
        </p:spPr>
        <p:txBody>
          <a:bodyPr/>
          <a:lstStyle/>
          <a:p>
            <a:r>
              <a:rPr lang="en-US" altLang="zh-CN" sz="2000" dirty="0"/>
              <a:t>Motivation: Quantum GANs in Calorimeter Simulation</a:t>
            </a:r>
          </a:p>
          <a:p>
            <a:pPr lvl="1"/>
            <a:r>
              <a:rPr lang="en-US" altLang="zh-CN" sz="1800" dirty="0"/>
              <a:t>Calorimeter simulation is one of the most CPU-intensive tasks in HEP.</a:t>
            </a:r>
          </a:p>
          <a:p>
            <a:pPr lvl="1"/>
            <a:r>
              <a:rPr lang="en-US" altLang="zh-CN" sz="1800" dirty="0"/>
              <a:t>Overcoming computational challenges through the integration of ML and QC.</a:t>
            </a:r>
          </a:p>
          <a:p>
            <a:r>
              <a:rPr lang="en-US" altLang="zh-CN" sz="2000" dirty="0"/>
              <a:t>Quantum Generative Adversarial Network(GAN)</a:t>
            </a:r>
          </a:p>
          <a:p>
            <a:pPr lvl="1"/>
            <a:r>
              <a:rPr lang="en-US" altLang="zh-CN" sz="1800" dirty="0"/>
              <a:t>GAN is composed of two adversarial neural networks.</a:t>
            </a:r>
            <a:endParaRPr lang="pt-BR" altLang="zh-CN" sz="1800" dirty="0"/>
          </a:p>
          <a:p>
            <a:pPr lvl="1"/>
            <a:r>
              <a:rPr lang="pt-BR" altLang="zh-CN" sz="1800" dirty="0"/>
              <a:t>NISQ </a:t>
            </a:r>
            <a:r>
              <a:rPr lang="pt-BR" altLang="zh-CN" sz="1800" dirty="0" err="1"/>
              <a:t>constraints</a:t>
            </a:r>
            <a:r>
              <a:rPr lang="pt-BR" altLang="zh-CN" sz="1800" dirty="0"/>
              <a:t> </a:t>
            </a:r>
            <a:r>
              <a:rPr lang="pt-BR" altLang="zh-CN" sz="1800" dirty="0" err="1"/>
              <a:t>necessitate</a:t>
            </a:r>
            <a:r>
              <a:rPr lang="pt-BR" altLang="zh-CN" sz="1800" dirty="0"/>
              <a:t> </a:t>
            </a:r>
            <a:r>
              <a:rPr lang="pt-BR" altLang="zh-CN" sz="1800" dirty="0" err="1"/>
              <a:t>hybrid</a:t>
            </a:r>
            <a:r>
              <a:rPr lang="pt-BR" altLang="zh-CN" sz="1800" dirty="0"/>
              <a:t> </a:t>
            </a:r>
            <a:r>
              <a:rPr lang="pt-BR" altLang="zh-CN" sz="1800" dirty="0" err="1"/>
              <a:t>classical</a:t>
            </a:r>
            <a:r>
              <a:rPr lang="pt-BR" altLang="zh-CN" sz="1800" dirty="0"/>
              <a:t>-quantum </a:t>
            </a:r>
            <a:r>
              <a:rPr lang="pt-BR" altLang="zh-CN" sz="1800" dirty="0" err="1"/>
              <a:t>algorithms</a:t>
            </a:r>
            <a:r>
              <a:rPr lang="pt-BR" altLang="zh-CN" sz="1800" dirty="0"/>
              <a:t>.</a:t>
            </a:r>
            <a:endParaRPr lang="en-US" altLang="zh-CN" sz="1800" dirty="0"/>
          </a:p>
          <a:p>
            <a:pPr lvl="1"/>
            <a:r>
              <a:rPr lang="en-US" altLang="zh-CN" sz="1800" dirty="0"/>
              <a:t>The quantum GAN in this study adopts a quantum generator + classical discriminator.</a:t>
            </a:r>
            <a:endParaRPr lang="en-US" altLang="zh-CN" sz="1100" dirty="0"/>
          </a:p>
          <a:p>
            <a:pPr marL="342900" lvl="1" indent="0">
              <a:buNone/>
            </a:pPr>
            <a:endParaRPr lang="en-US" altLang="zh-CN" sz="11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20</a:t>
            </a:fld>
            <a:endParaRPr lang="en-US" altLang="zh-CN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29B835CB-3974-A00B-2A22-3B8CDC4B960C}"/>
              </a:ext>
            </a:extLst>
          </p:cNvPr>
          <p:cNvSpPr txBox="1">
            <a:spLocks/>
          </p:cNvSpPr>
          <p:nvPr/>
        </p:nvSpPr>
        <p:spPr bwMode="auto">
          <a:xfrm>
            <a:off x="306388" y="2836983"/>
            <a:ext cx="8561387" cy="142991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 kumimoji="1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¡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¨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zh-CN" sz="1200" kern="0" dirty="0"/>
          </a:p>
        </p:txBody>
      </p:sp>
    </p:spTree>
    <p:extLst>
      <p:ext uri="{BB962C8B-B14F-4D97-AF65-F5344CB8AC3E}">
        <p14:creationId xmlns:p14="http://schemas.microsoft.com/office/powerpoint/2010/main" val="3393548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1F559B2-98E0-653E-0BB5-2F1F3CE60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3" y="4390313"/>
            <a:ext cx="4786317" cy="19523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 GAN for </a:t>
            </a:r>
            <a:r>
              <a:rPr lang="en-US" altLang="zh-CN" dirty="0" err="1"/>
              <a:t>FastCaloSim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0460AB8-CA70-BFE2-DB02-EB64546CF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58" y="1862176"/>
            <a:ext cx="4645642" cy="1590542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1113" y="1212470"/>
            <a:ext cx="4645642" cy="4480497"/>
          </a:xfrm>
        </p:spPr>
        <p:txBody>
          <a:bodyPr/>
          <a:lstStyle/>
          <a:p>
            <a:r>
              <a:rPr lang="en-US" altLang="zh-CN" dirty="0"/>
              <a:t>Quantum Generator Circuit</a:t>
            </a:r>
          </a:p>
          <a:p>
            <a:pPr lvl="1"/>
            <a:r>
              <a:rPr lang="en-US" altLang="zh-CN" sz="1800" dirty="0"/>
              <a:t>A generator circuit composed of 4 qubits.</a:t>
            </a:r>
          </a:p>
          <a:p>
            <a:pPr lvl="1"/>
            <a:r>
              <a:rPr lang="en-US" altLang="zh-CN" sz="1800" dirty="0"/>
              <a:t>RY gates contain trainable parameters.</a:t>
            </a:r>
          </a:p>
          <a:p>
            <a:r>
              <a:rPr lang="en-US" altLang="zh-CN" sz="2000" dirty="0"/>
              <a:t>Training Data and Preprocessing</a:t>
            </a:r>
          </a:p>
          <a:p>
            <a:pPr lvl="1"/>
            <a:r>
              <a:rPr lang="en-US" altLang="zh-CN" sz="1800" dirty="0"/>
              <a:t>Simulated electron showers from Geant4 at a fixed incident angle.</a:t>
            </a:r>
          </a:p>
          <a:p>
            <a:pPr lvl="1"/>
            <a:r>
              <a:rPr lang="en-US" altLang="zh-CN" sz="1800" dirty="0"/>
              <a:t>Processed into one-dimensional 8-pixel distributions as training data for the GAN.</a:t>
            </a:r>
          </a:p>
          <a:p>
            <a:pPr lvl="1"/>
            <a:r>
              <a:rPr lang="en-US" altLang="zh-CN" sz="1800" dirty="0"/>
              <a:t>Input training data into the quantum circuit via PCA.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876311A-73BA-AE7F-33D3-13A5111424F9}"/>
              </a:ext>
            </a:extLst>
          </p:cNvPr>
          <p:cNvSpPr txBox="1">
            <a:spLocks/>
          </p:cNvSpPr>
          <p:nvPr/>
        </p:nvSpPr>
        <p:spPr bwMode="auto">
          <a:xfrm>
            <a:off x="306388" y="3551099"/>
            <a:ext cx="4006376" cy="2094431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 kumimoji="1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¡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¨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endParaRPr lang="zh-CN" altLang="en-US" sz="1200" kern="0" dirty="0"/>
          </a:p>
        </p:txBody>
      </p:sp>
    </p:spTree>
    <p:extLst>
      <p:ext uri="{BB962C8B-B14F-4D97-AF65-F5344CB8AC3E}">
        <p14:creationId xmlns:p14="http://schemas.microsoft.com/office/powerpoint/2010/main" val="3196620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 GAN for </a:t>
            </a:r>
            <a:r>
              <a:rPr lang="en-US" altLang="zh-CN" dirty="0" err="1"/>
              <a:t>FastCaloSim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1306" y="1238930"/>
            <a:ext cx="8561387" cy="759434"/>
          </a:xfrm>
        </p:spPr>
        <p:txBody>
          <a:bodyPr/>
          <a:lstStyle/>
          <a:p>
            <a:r>
              <a:rPr lang="en-US" altLang="zh-CN" sz="2800" dirty="0"/>
              <a:t>Quantum GAN Training Results</a:t>
            </a:r>
          </a:p>
          <a:p>
            <a:pPr lvl="1"/>
            <a:r>
              <a:rPr lang="en-US" altLang="zh-CN" sz="2400" dirty="0"/>
              <a:t>Generated data is consistent with Geant4</a:t>
            </a:r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8A5FBD-85A1-2756-075D-E49DD2370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751" y="2864373"/>
            <a:ext cx="3360602" cy="25204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89D9FF-289D-9285-0088-C8C2408E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56" y="2623292"/>
            <a:ext cx="5345395" cy="287788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B691735-9AA9-E2CC-7E17-75178CA05698}"/>
              </a:ext>
            </a:extLst>
          </p:cNvPr>
          <p:cNvSpPr txBox="1"/>
          <p:nvPr/>
        </p:nvSpPr>
        <p:spPr>
          <a:xfrm>
            <a:off x="0" y="6488668"/>
            <a:ext cx="4580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Ref</a:t>
            </a:r>
            <a:r>
              <a:rPr kumimoji="1" lang="zh-CN" altLang="en-US" sz="1200" dirty="0"/>
              <a:t> </a:t>
            </a:r>
            <a:r>
              <a:rPr kumimoji="1" lang="en-US" altLang="zh-CN" sz="1200" dirty="0" err="1"/>
              <a:t>XiaoZhong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Huang, </a:t>
            </a:r>
            <a:r>
              <a:rPr lang="en" altLang="zh-CN" sz="1200" dirty="0"/>
              <a:t>Quantum GAN for fast shower simulation</a:t>
            </a:r>
          </a:p>
        </p:txBody>
      </p:sp>
    </p:spTree>
    <p:extLst>
      <p:ext uri="{BB962C8B-B14F-4D97-AF65-F5344CB8AC3E}">
        <p14:creationId xmlns:p14="http://schemas.microsoft.com/office/powerpoint/2010/main" val="160234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53CA67-D69F-2CF5-6CBD-C8D17259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Plan: </a:t>
            </a:r>
            <a:r>
              <a:rPr kumimoji="1" lang="en-US" altLang="zh-CN" dirty="0"/>
              <a:t>Q</a:t>
            </a:r>
            <a:r>
              <a:rPr lang="en-US" altLang="zh-CN" dirty="0"/>
              <a:t>uantum-</a:t>
            </a:r>
            <a:r>
              <a:rPr kumimoji="1" lang="en-US" altLang="zh-CN" dirty="0" err="1"/>
              <a:t>DiT</a:t>
            </a:r>
            <a:r>
              <a:rPr kumimoji="1" lang="en-US" altLang="zh-CN" dirty="0"/>
              <a:t> hybrid model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7629B1-D584-B4C1-9875-964170B7C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3547926"/>
            <a:ext cx="8650287" cy="2756038"/>
          </a:xfrm>
        </p:spPr>
        <p:txBody>
          <a:bodyPr/>
          <a:lstStyle/>
          <a:p>
            <a:r>
              <a:rPr lang="en" altLang="zh-CN" sz="1800" dirty="0"/>
              <a:t>Current </a:t>
            </a:r>
            <a:r>
              <a:rPr lang="en" altLang="zh-CN" sz="1800" dirty="0" err="1"/>
              <a:t>DiT</a:t>
            </a:r>
            <a:r>
              <a:rPr lang="zh-CN" altLang="en-US" sz="1800" dirty="0"/>
              <a:t> </a:t>
            </a:r>
            <a:r>
              <a:rPr lang="en-US" altLang="zh-CN" sz="1800" dirty="0"/>
              <a:t>model</a:t>
            </a:r>
            <a:r>
              <a:rPr lang="zh-CN" altLang="en-US" sz="1800" dirty="0"/>
              <a:t> </a:t>
            </a:r>
            <a:r>
              <a:rPr lang="en" altLang="zh-CN" sz="1800" dirty="0"/>
              <a:t>uses </a:t>
            </a:r>
            <a:r>
              <a:rPr lang="en" altLang="zh-CN" sz="1800" b="1" dirty="0"/>
              <a:t>CLR transform</a:t>
            </a:r>
            <a:r>
              <a:rPr lang="en" altLang="zh-CN" sz="1800" dirty="0"/>
              <a:t>; </a:t>
            </a:r>
            <a:r>
              <a:rPr lang="en-US" altLang="zh-CN" sz="1800" dirty="0"/>
              <a:t>a</a:t>
            </a:r>
            <a:r>
              <a:rPr lang="en" altLang="zh-CN" sz="1800" dirty="0"/>
              <a:t> </a:t>
            </a:r>
            <a:r>
              <a:rPr lang="en-US" altLang="zh-CN" sz="1800" dirty="0"/>
              <a:t>dedicated</a:t>
            </a:r>
            <a:r>
              <a:rPr lang="en" altLang="zh-CN" sz="1800" dirty="0"/>
              <a:t> </a:t>
            </a:r>
            <a:r>
              <a:rPr lang="en" altLang="zh-CN" sz="1800" b="1" dirty="0"/>
              <a:t>CLS token</a:t>
            </a:r>
            <a:r>
              <a:rPr lang="en" altLang="zh-CN" sz="1800" dirty="0"/>
              <a:t> captures global shower properties.</a:t>
            </a:r>
            <a:endParaRPr lang="en-US" altLang="zh-CN" sz="1800" dirty="0"/>
          </a:p>
          <a:p>
            <a:r>
              <a:rPr lang="en" altLang="zh-CN" sz="1800" dirty="0"/>
              <a:t>The quantum module operates </a:t>
            </a:r>
            <a:r>
              <a:rPr lang="en" altLang="zh-CN" sz="1800" b="1" dirty="0"/>
              <a:t>exclusively on the CLS token</a:t>
            </a:r>
            <a:r>
              <a:rPr lang="en" altLang="zh-CN" sz="1800" dirty="0"/>
              <a:t>, performing nonlinear renormalization of the global shower representation.</a:t>
            </a:r>
          </a:p>
          <a:p>
            <a:r>
              <a:rPr lang="en" altLang="zh-CN" sz="1800" dirty="0"/>
              <a:t>Spatial token flow and backbone denoising remain </a:t>
            </a:r>
            <a:r>
              <a:rPr lang="en" altLang="zh-CN" sz="1800" b="1" dirty="0"/>
              <a:t>fully classical </a:t>
            </a:r>
            <a:r>
              <a:rPr lang="en" altLang="zh-CN" sz="1800" dirty="0"/>
              <a:t>— minimizing quantum overhead while preserving generation fidelity</a:t>
            </a:r>
          </a:p>
          <a:p>
            <a:r>
              <a:rPr lang="en" altLang="zh-CN" sz="1800" dirty="0"/>
              <a:t>CLS and spatial tokens are </a:t>
            </a:r>
            <a:r>
              <a:rPr lang="en" altLang="zh-CN" sz="1800" b="1" dirty="0"/>
              <a:t>jointly trained end-to-end</a:t>
            </a:r>
            <a:r>
              <a:rPr lang="en" altLang="zh-CN" sz="1800" dirty="0"/>
              <a:t>, enabling the quantum module to meaningfully influence the denoising process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9AA3DF-FE43-2B40-BA98-A5813CF933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23</a:t>
            </a:fld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9A35838-4BE6-35D8-8C54-B90B74FD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60" b="27702"/>
          <a:stretch>
            <a:fillRect/>
          </a:stretch>
        </p:blipFill>
        <p:spPr>
          <a:xfrm>
            <a:off x="1222375" y="1054099"/>
            <a:ext cx="6699250" cy="24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22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70870-1CE9-CC99-423F-9137C8CB1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F5E2A-01BE-3C6A-B80B-27F1ABB5F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5AA1C1-132B-3FF6-7575-8C14D3107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</a:p>
          <a:p>
            <a:r>
              <a:rPr lang="en-US" altLang="zh-CN" dirty="0" err="1"/>
              <a:t>DiT</a:t>
            </a:r>
            <a:r>
              <a:rPr lang="en-US" altLang="zh-CN" dirty="0"/>
              <a:t>-based fast simulation method</a:t>
            </a:r>
          </a:p>
          <a:p>
            <a:r>
              <a:rPr lang="en-US" altLang="zh-CN" dirty="0"/>
              <a:t>Quantum GAN</a:t>
            </a:r>
          </a:p>
          <a:p>
            <a:r>
              <a:rPr lang="en-US" altLang="zh-CN" b="1" dirty="0"/>
              <a:t>Summary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6F2AC7-FBEE-1370-29AA-A5433A7B2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7471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DCCA94-A659-4225-999C-06E231D2F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029631-692F-4018-83CC-92524EFB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2" y="1296988"/>
            <a:ext cx="8821738" cy="5006975"/>
          </a:xfrm>
        </p:spPr>
        <p:txBody>
          <a:bodyPr/>
          <a:lstStyle/>
          <a:p>
            <a:r>
              <a:rPr lang="en" altLang="zh-CN" dirty="0"/>
              <a:t>VoDiT4CAL achieves high-precision fast simulation of the CEPC crystal ECAL at </a:t>
            </a:r>
            <a:r>
              <a:rPr lang="en" altLang="zh-CN" b="1" dirty="0">
                <a:solidFill>
                  <a:srgbClr val="C00000"/>
                </a:solidFill>
              </a:rPr>
              <a:t>~100ms </a:t>
            </a:r>
            <a:r>
              <a:rPr lang="en" altLang="zh-CN" dirty="0"/>
              <a:t>level. </a:t>
            </a:r>
          </a:p>
          <a:p>
            <a:pPr lvl="1"/>
            <a:r>
              <a:rPr lang="en" altLang="zh-CN" dirty="0"/>
              <a:t>While preserving the quality of showers and key physical observables, it delivers approximately a </a:t>
            </a:r>
            <a:r>
              <a:rPr lang="en" altLang="zh-CN" b="1" dirty="0">
                <a:solidFill>
                  <a:srgbClr val="C00000"/>
                </a:solidFill>
              </a:rPr>
              <a:t>100× speedup</a:t>
            </a:r>
            <a:r>
              <a:rPr lang="en" altLang="zh-CN" dirty="0"/>
              <a:t> for 50 GeV events on a single CPU core. </a:t>
            </a:r>
          </a:p>
          <a:p>
            <a:pPr lvl="1"/>
            <a:r>
              <a:rPr lang="en" altLang="zh-CN" dirty="0"/>
              <a:t>This provides a practical solution to </a:t>
            </a:r>
            <a:r>
              <a:rPr lang="en" altLang="zh-CN" b="1" dirty="0">
                <a:solidFill>
                  <a:srgbClr val="C00000"/>
                </a:solidFill>
              </a:rPr>
              <a:t>mitigate computing bottlenecks</a:t>
            </a:r>
            <a:r>
              <a:rPr lang="en" altLang="zh-CN" b="1" dirty="0"/>
              <a:t> </a:t>
            </a:r>
            <a:r>
              <a:rPr lang="en" altLang="zh-CN" dirty="0"/>
              <a:t>and paves the way for larger-scale physics studies.</a:t>
            </a:r>
          </a:p>
          <a:p>
            <a:pPr lvl="1"/>
            <a:r>
              <a:rPr lang="en" altLang="zh-CN" dirty="0"/>
              <a:t>Will apply distillation techniques to </a:t>
            </a:r>
            <a:r>
              <a:rPr lang="en" altLang="zh-CN" b="1" dirty="0"/>
              <a:t>reduce inference time </a:t>
            </a:r>
            <a:r>
              <a:rPr lang="en" altLang="zh-CN" dirty="0"/>
              <a:t>while maintaining generation quality; Will extend to </a:t>
            </a:r>
            <a:r>
              <a:rPr lang="en" altLang="zh-CN" b="1" dirty="0"/>
              <a:t>multi-particle</a:t>
            </a:r>
            <a:r>
              <a:rPr lang="en" altLang="zh-CN" dirty="0"/>
              <a:t> and </a:t>
            </a:r>
            <a:r>
              <a:rPr lang="en" altLang="zh-CN" b="1" dirty="0"/>
              <a:t>more complex incident</a:t>
            </a:r>
            <a:r>
              <a:rPr lang="en" altLang="zh-CN" dirty="0"/>
              <a:t> conditions</a:t>
            </a:r>
          </a:p>
          <a:p>
            <a:pPr lvl="1"/>
            <a:r>
              <a:rPr lang="en" altLang="zh-CN" dirty="0"/>
              <a:t>Will try to explore </a:t>
            </a:r>
            <a:r>
              <a:rPr lang="en" altLang="zh-CN" b="1" dirty="0"/>
              <a:t>Quantum Transformer</a:t>
            </a:r>
          </a:p>
          <a:p>
            <a:pPr lvl="1"/>
            <a:r>
              <a:rPr lang="en" altLang="zh-CN" dirty="0"/>
              <a:t>Will ultimately </a:t>
            </a:r>
            <a:r>
              <a:rPr lang="en" altLang="zh-CN" b="1" dirty="0">
                <a:solidFill>
                  <a:srgbClr val="C00000"/>
                </a:solidFill>
              </a:rPr>
              <a:t>integrate it into CEPCSW framework </a:t>
            </a:r>
            <a:r>
              <a:rPr lang="en" altLang="zh-CN" dirty="0"/>
              <a:t>to effectively replace the Geant4 ECAL simulation module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30BA2E-29D1-475E-900C-1A8452779C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1394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09A35-3CE5-78C9-7CC8-CE2C754A5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you!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055538-6B3E-080C-138F-203AF0C499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8894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A6AA2-B1F6-E8F6-579C-5E286543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TOY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Demo</a:t>
            </a:r>
            <a:endParaRPr kumimoji="1"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D1BDCF0E-A9DE-2A45-A7FE-8E26128C7D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8886" y="1874806"/>
            <a:ext cx="4206411" cy="3740209"/>
          </a:xfrm>
          <a:prstGeom prst="rect">
            <a:avLst/>
          </a:prstGeom>
        </p:spPr>
      </p:pic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05134DF2-2939-6BD0-9D7E-CCFD138E62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2111" y="2118914"/>
            <a:ext cx="4345664" cy="325199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BBA070-D702-BA2A-DEC9-2CB4A01841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2457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BAEE-2353-5699-FB55-56D8E9E9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CLR Transform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FE61977-8A2B-F435-0F81-2E2C25F23D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For every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" dirty="0"/>
                  <a:t>：</a:t>
                </a:r>
                <a:endParaRPr lang="en" altLang="zh-CN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altLang="zh-CN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" altLang="zh-CN" i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en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" altLang="zh-CN" i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" altLang="zh-CN" i="1">
                                                  <a:latin typeface="Cambria Math" panose="02040503050406030204" pitchFamily="18" charset="0"/>
                                                </a:rPr>
                                                <m:t>0,</m:t>
                                              </m:r>
                                              <m:r>
                                                <a:rPr lang="en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" altLang="zh-CN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" altLang="zh-CN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" altLang="zh-CN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" altLang="zh-CN" i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" altLang="zh-CN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" altLang="zh-CN" i="1">
                                          <a:latin typeface="Cambria Math" panose="02040503050406030204" pitchFamily="18" charset="0"/>
                                        </a:rPr>
                                        <m:t>0,</m:t>
                                      </m:r>
                                      <m:r>
                                        <a:rPr lang="en" altLang="zh-CN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num>
                                <m:den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" altLang="zh-CN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" altLang="zh-CN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func>
                      <m:r>
                        <a:rPr lang="en" altLang="zh-CN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" altLang="zh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" altLang="zh-CN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" altLang="zh-CN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unc>
                            <m:funcPr>
                              <m:ctrlPr>
                                <a:rPr lang="en" altLang="zh-CN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" altLang="zh-CN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" altLang="zh-CN" i="1">
                                          <a:latin typeface="Cambria Math" panose="02040503050406030204" pitchFamily="18" charset="0"/>
                                        </a:rPr>
                                        <m:t>0,</m:t>
                                      </m:r>
                                      <m:r>
                                        <a:rPr lang="en" altLang="zh-CN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" altLang="zh-CN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" altLang="zh-CN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1" smtClean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" altLang="zh-CN" dirty="0"/>
                  <a:t>In the zero-sum subspace (composition-preserving)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" altLang="zh-CN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" altLang="zh-CN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" altLang="zh-CN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" altLang="zh-CN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" altLang="zh-CN" dirty="0"/>
              </a:p>
              <a:p>
                <a:endParaRPr lang="zh-CN" altLang="en-US" dirty="0"/>
              </a:p>
              <a:p>
                <a:endParaRPr lang="en-US" altLang="zh-CN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FE61977-8A2B-F435-0F81-2E2C25F23D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6" t="-10633" b="-20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0AAC92-1953-FCA5-3329-7742145722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1917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234">
            <a:extLst>
              <a:ext uri="{FF2B5EF4-FFF2-40B4-BE49-F238E27FC236}">
                <a16:creationId xmlns:a16="http://schemas.microsoft.com/office/drawing/2014/main" id="{FC39AEE9-0EB9-FFA0-A487-C8C30F0F88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46970"/>
            <a:ext cx="4572000" cy="23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FC46657-3059-224C-B3BE-B0EF053C2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Geant4</a:t>
            </a:r>
            <a:r>
              <a:rPr lang="zh-CN" altLang="en-US" dirty="0"/>
              <a:t> </a:t>
            </a:r>
            <a:r>
              <a:rPr lang="en-US" altLang="zh-CN" dirty="0"/>
              <a:t>Simulation in</a:t>
            </a:r>
            <a:r>
              <a:rPr lang="zh-CN" altLang="en-US" dirty="0"/>
              <a:t> </a:t>
            </a:r>
            <a:r>
              <a:rPr kumimoji="1" lang="en-US" altLang="zh-CN" dirty="0"/>
              <a:t>CEPCSW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2557FA-31EE-9FCA-46F9-99EB8BE177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29</a:t>
            </a:fld>
            <a:endParaRPr lang="en-US" altLang="zh-CN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5BB9955-41BF-F351-BECB-583E2ED61A38}"/>
              </a:ext>
            </a:extLst>
          </p:cNvPr>
          <p:cNvSpPr txBox="1">
            <a:spLocks/>
          </p:cNvSpPr>
          <p:nvPr/>
        </p:nvSpPr>
        <p:spPr bwMode="auto">
          <a:xfrm>
            <a:off x="322263" y="1296988"/>
            <a:ext cx="8534400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 kumimoji="1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¡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¨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" altLang="zh-CN" b="1" kern="0" dirty="0"/>
              <a:t>Tracking</a:t>
            </a:r>
            <a:r>
              <a:rPr lang="en" altLang="zh-CN" kern="0" dirty="0"/>
              <a:t>: Step-by-step particle propagation via Geant4 (physics-driven: ionization, radiation, scattering) </a:t>
            </a:r>
          </a:p>
          <a:p>
            <a:r>
              <a:rPr lang="en" altLang="zh-CN" b="1" kern="0" dirty="0"/>
              <a:t>Energy Deposition</a:t>
            </a:r>
            <a:r>
              <a:rPr lang="en" altLang="zh-CN" kern="0" dirty="0"/>
              <a:t>: Step-wise energy loss → "Hit" objects (x, E, t) </a:t>
            </a:r>
          </a:p>
          <a:p>
            <a:r>
              <a:rPr lang="en" altLang="zh-CN" b="1" kern="0" dirty="0"/>
              <a:t>Linearity</a:t>
            </a:r>
            <a:r>
              <a:rPr lang="en" altLang="zh-CN" kern="0" dirty="0"/>
              <a:t>: Total response is</a:t>
            </a:r>
            <a:r>
              <a:rPr lang="zh-CN" altLang="en-US" kern="0" dirty="0"/>
              <a:t> </a:t>
            </a:r>
            <a:r>
              <a:rPr lang="en" altLang="zh-CN" kern="0" dirty="0"/>
              <a:t>sum of individual particle responses (exploiting linear system property)</a:t>
            </a:r>
            <a:r>
              <a:rPr lang="en" altLang="zh-CN" i="1" dirty="0"/>
              <a:t> </a:t>
            </a:r>
          </a:p>
          <a:p>
            <a:r>
              <a:rPr lang="en" altLang="zh-CN" i="1" dirty="0">
                <a:solidFill>
                  <a:srgbClr val="C00000"/>
                </a:solidFill>
              </a:rPr>
              <a:t>One particle in, one solution out</a:t>
            </a:r>
            <a:endParaRPr lang="en-US" altLang="zh-CN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99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E944A-0443-973A-AC16-3E85ABD46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89CA81-0CAF-58BE-B8C3-DD729D13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08159C-A5D9-71D1-7AAC-1EF8544C0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Motivation</a:t>
            </a:r>
          </a:p>
          <a:p>
            <a:r>
              <a:rPr lang="en-US" altLang="zh-CN" dirty="0" err="1"/>
              <a:t>DiT</a:t>
            </a:r>
            <a:r>
              <a:rPr lang="en-US" altLang="zh-CN" dirty="0"/>
              <a:t>-based fast simulation method</a:t>
            </a:r>
          </a:p>
          <a:p>
            <a:r>
              <a:rPr lang="en-US" altLang="zh-CN" dirty="0"/>
              <a:t>Quantum GAN</a:t>
            </a:r>
          </a:p>
          <a:p>
            <a:r>
              <a:rPr lang="en-US" altLang="zh-CN" dirty="0"/>
              <a:t>Summary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E29156-C6FC-76CC-7DD8-2DBD4FDF94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1327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F1BA9A-8E0D-F3D9-0559-662D20D5B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CEPCSW </a:t>
            </a:r>
            <a:r>
              <a:rPr lang="en" altLang="zh-CN" dirty="0"/>
              <a:t>Computing Bottlenecks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C27C449-2EFA-4971-0251-0D95BD9FC1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" altLang="zh-CN" b="1" dirty="0"/>
                  <a:t>Classical Computing Resource Bottleneck:</a:t>
                </a:r>
                <a:r>
                  <a:rPr lang="en" altLang="zh-CN" dirty="0"/>
                  <a:t> The CEPC full-simulation program is expected to produce about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altLang="zh-CN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 </m:t>
                    </m:r>
                  </m:oMath>
                </a14:m>
                <a:r>
                  <a:rPr lang="en" altLang="zh-CN" dirty="0">
                    <a:solidFill>
                      <a:srgbClr val="C00000"/>
                    </a:solidFill>
                  </a:rPr>
                  <a:t>events per year</a:t>
                </a:r>
                <a:r>
                  <a:rPr lang="en" altLang="zh-CN" dirty="0"/>
                  <a:t>, yielding </a:t>
                </a:r>
                <a14:m>
                  <m:oMath xmlns:m="http://schemas.openxmlformats.org/officeDocument/2006/math">
                    <m:r>
                      <a:rPr lang="en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284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𝑃𝐵</m:t>
                    </m:r>
                  </m:oMath>
                </a14:m>
                <a:r>
                  <a:rPr lang="en" altLang="zh-CN" dirty="0">
                    <a:solidFill>
                      <a:srgbClr val="C00000"/>
                    </a:solidFill>
                  </a:rPr>
                  <a:t> </a:t>
                </a:r>
                <a:r>
                  <a:rPr lang="en" altLang="zh-CN" dirty="0"/>
                  <a:t>of full-simulation data and consuming roughly </a:t>
                </a:r>
                <a14:m>
                  <m:oMath xmlns:m="http://schemas.openxmlformats.org/officeDocument/2006/math">
                    <m:r>
                      <a:rPr lang="en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1570</m:t>
                    </m:r>
                  </m:oMath>
                </a14:m>
                <a:r>
                  <a:rPr lang="en" altLang="zh-CN" dirty="0">
                    <a:solidFill>
                      <a:srgbClr val="C00000"/>
                    </a:solidFill>
                  </a:rPr>
                  <a:t> kHS23-yr </a:t>
                </a:r>
                <a:r>
                  <a:rPr lang="en" altLang="zh-CN" dirty="0"/>
                  <a:t>of CPU computing time annually.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C27C449-2EFA-4971-0251-0D95BD9FC1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46" t="-1013" r="-7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0BA9A4-EDFD-3E4C-2403-FAA30A4BDB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30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6F019F5C-BC83-6BF3-C9F6-5563011CFA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1270228"/>
                  </p:ext>
                </p:extLst>
              </p:nvPr>
            </p:nvGraphicFramePr>
            <p:xfrm>
              <a:off x="1462388" y="4072466"/>
              <a:ext cx="6219224" cy="1725613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54806">
                      <a:extLst>
                        <a:ext uri="{9D8B030D-6E8A-4147-A177-3AD203B41FA5}">
                          <a16:colId xmlns:a16="http://schemas.microsoft.com/office/drawing/2014/main" val="834821291"/>
                        </a:ext>
                      </a:extLst>
                    </a:gridCol>
                    <a:gridCol w="1554806">
                      <a:extLst>
                        <a:ext uri="{9D8B030D-6E8A-4147-A177-3AD203B41FA5}">
                          <a16:colId xmlns:a16="http://schemas.microsoft.com/office/drawing/2014/main" val="1519155099"/>
                        </a:ext>
                      </a:extLst>
                    </a:gridCol>
                    <a:gridCol w="1554806">
                      <a:extLst>
                        <a:ext uri="{9D8B030D-6E8A-4147-A177-3AD203B41FA5}">
                          <a16:colId xmlns:a16="http://schemas.microsoft.com/office/drawing/2014/main" val="1449848253"/>
                        </a:ext>
                      </a:extLst>
                    </a:gridCol>
                    <a:gridCol w="1554806">
                      <a:extLst>
                        <a:ext uri="{9D8B030D-6E8A-4147-A177-3AD203B41FA5}">
                          <a16:colId xmlns:a16="http://schemas.microsoft.com/office/drawing/2014/main" val="4269995777"/>
                        </a:ext>
                      </a:extLst>
                    </a:gridCol>
                  </a:tblGrid>
                  <a:tr h="79811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Run stage</a:t>
                          </a:r>
                          <a:endParaRPr lang="en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MC events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CPU time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(</a:t>
                          </a: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kHS23-yr</a:t>
                          </a: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)</a:t>
                          </a:r>
                          <a:endParaRPr lang="en" altLang="zh-CN" sz="1800" b="1" kern="1200" dirty="0">
                            <a:solidFill>
                              <a:schemeClr val="lt1"/>
                            </a:solidFill>
                            <a:effectLst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MC data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(PB)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0525635"/>
                      </a:ext>
                    </a:extLst>
                  </a:tr>
                  <a:tr h="46374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Higgs</a:t>
                          </a:r>
                          <a:endParaRPr lang="zh-CN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" altLang="zh-CN" sz="1800" smtClean="0">
                                    <a:latin typeface="Cambria Math" panose="02040503050406030204" pitchFamily="18" charset="0"/>
                                  </a:rPr>
                                  <m:t>2.0×</m:t>
                                </m:r>
                                <m:sSup>
                                  <m:sSupPr>
                                    <m:ctrlPr>
                                      <a:rPr lang="e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" altLang="zh-CN" sz="180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" altLang="zh-CN" sz="180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  <m:r>
                                  <a:rPr lang="en" altLang="zh-CN" sz="180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8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105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4.00</a:t>
                          </a:r>
                          <a:endParaRPr lang="zh-CN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8412183"/>
                      </a:ext>
                    </a:extLst>
                  </a:tr>
                  <a:tr h="46374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Low Z</a:t>
                          </a:r>
                          <a:endParaRPr lang="zh-CN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smtClean="0">
                                    <a:latin typeface="Cambria Math" panose="02040503050406030204" pitchFamily="18" charset="0"/>
                                  </a:rPr>
                                  <m:t>1.4×</m:t>
                                </m:r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800" b="0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1465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280.00</a:t>
                          </a:r>
                          <a:endParaRPr lang="zh-CN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97035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6F019F5C-BC83-6BF3-C9F6-5563011CFA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1270228"/>
                  </p:ext>
                </p:extLst>
              </p:nvPr>
            </p:nvGraphicFramePr>
            <p:xfrm>
              <a:off x="1462388" y="4072466"/>
              <a:ext cx="6219224" cy="1725613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54806">
                      <a:extLst>
                        <a:ext uri="{9D8B030D-6E8A-4147-A177-3AD203B41FA5}">
                          <a16:colId xmlns:a16="http://schemas.microsoft.com/office/drawing/2014/main" val="834821291"/>
                        </a:ext>
                      </a:extLst>
                    </a:gridCol>
                    <a:gridCol w="1554806">
                      <a:extLst>
                        <a:ext uri="{9D8B030D-6E8A-4147-A177-3AD203B41FA5}">
                          <a16:colId xmlns:a16="http://schemas.microsoft.com/office/drawing/2014/main" val="1519155099"/>
                        </a:ext>
                      </a:extLst>
                    </a:gridCol>
                    <a:gridCol w="1554806">
                      <a:extLst>
                        <a:ext uri="{9D8B030D-6E8A-4147-A177-3AD203B41FA5}">
                          <a16:colId xmlns:a16="http://schemas.microsoft.com/office/drawing/2014/main" val="1449848253"/>
                        </a:ext>
                      </a:extLst>
                    </a:gridCol>
                    <a:gridCol w="1554806">
                      <a:extLst>
                        <a:ext uri="{9D8B030D-6E8A-4147-A177-3AD203B41FA5}">
                          <a16:colId xmlns:a16="http://schemas.microsoft.com/office/drawing/2014/main" val="4269995777"/>
                        </a:ext>
                      </a:extLst>
                    </a:gridCol>
                  </a:tblGrid>
                  <a:tr h="79811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Run stage</a:t>
                          </a:r>
                          <a:endParaRPr lang="en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MC events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CPU time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(</a:t>
                          </a: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kHS23-yr</a:t>
                          </a: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)</a:t>
                          </a:r>
                          <a:endParaRPr lang="en" altLang="zh-CN" sz="1800" b="1" kern="1200" dirty="0">
                            <a:solidFill>
                              <a:schemeClr val="lt1"/>
                            </a:solidFill>
                            <a:effectLst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MC data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lt1"/>
                              </a:solidFill>
                              <a:effectLst/>
                            </a:rPr>
                            <a:t>(PB)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0525635"/>
                      </a:ext>
                    </a:extLst>
                  </a:tr>
                  <a:tr h="46374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Higgs</a:t>
                          </a:r>
                          <a:endParaRPr lang="zh-CN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01639" t="-170270" r="-202459" b="-1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8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105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4.00</a:t>
                          </a:r>
                          <a:endParaRPr lang="zh-CN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8412183"/>
                      </a:ext>
                    </a:extLst>
                  </a:tr>
                  <a:tr h="46374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800" b="1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Low Z</a:t>
                          </a:r>
                          <a:endParaRPr lang="zh-CN" altLang="en-US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01639" t="-270270" r="-202459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1465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280.00</a:t>
                          </a:r>
                          <a:endParaRPr lang="zh-CN" alt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97035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4E83AAA6-641C-112C-E53D-CC5632EE7BB4}"/>
              </a:ext>
            </a:extLst>
          </p:cNvPr>
          <p:cNvSpPr txBox="1"/>
          <p:nvPr/>
        </p:nvSpPr>
        <p:spPr>
          <a:xfrm>
            <a:off x="0" y="6444734"/>
            <a:ext cx="199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arXiv:</a:t>
            </a:r>
            <a:r>
              <a:rPr lang="en-US" altLang="zh-CN" dirty="0">
                <a:hlinkClick r:id="rId5"/>
              </a:rPr>
              <a:t>2510.05260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0766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71F66C-BC9A-C42B-6C07-2D0B3295C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A8FF32F-C712-7B5E-022A-2C039B7ED09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" altLang="zh-CN" b="1" dirty="0"/>
                  <a:t>Generative models </a:t>
                </a:r>
                <a:r>
                  <a:rPr lang="en" altLang="zh-CN" dirty="0"/>
                  <a:t>aim to learn the true data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en" altLang="zh-CN" dirty="0">
                            <a:latin typeface="Cambria Math" panose="02040503050406030204" pitchFamily="18" charset="0"/>
                          </a:rPr>
                          <m:t>data</m:t>
                        </m:r>
                      </m:sub>
                    </m:sSub>
                    <m:d>
                      <m:dPr>
                        <m:ctrlPr>
                          <a:rPr lang="en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" altLang="zh-CN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" altLang="zh-CN" i="1" dirty="0">
                        <a:latin typeface="Cambria Math" panose="02040503050406030204" pitchFamily="18" charset="0"/>
                      </a:rPr>
                      <m:t> </m:t>
                    </m:r>
                  </m:oMath>
                </a14:m>
                <a:r>
                  <a:rPr lang="en" altLang="zh-CN" dirty="0"/>
                  <a:t>by approximating it with a parameterized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" altLang="zh-CN" i="1" dirty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" altLang="zh-CN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" altLang="zh-CN" dirty="0"/>
                  <a:t>such that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" altLang="zh-CN" dirty="0">
                              <a:latin typeface="Cambria Math" panose="02040503050406030204" pitchFamily="18" charset="0"/>
                            </a:rPr>
                            <m:t>data</m:t>
                          </m:r>
                        </m:sub>
                      </m:sSub>
                      <m:d>
                        <m:d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" altLang="zh-CN" dirty="0"/>
              </a:p>
              <a:p>
                <a:r>
                  <a:rPr lang="en" altLang="zh-CN" dirty="0"/>
                  <a:t>New samples are generated by sampling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A8FF32F-C712-7B5E-022A-2C039B7ED0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906" t="-1013" r="-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7E6D00B-2B23-C6B1-17AC-4A3FC24A75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31</a:t>
            </a:fld>
            <a:endParaRPr lang="en-US" altLang="zh-CN"/>
          </a:p>
        </p:txBody>
      </p:sp>
      <p:pic>
        <p:nvPicPr>
          <p:cNvPr id="6" name="Picture 6" descr="Comparison between the schematic diagrams of four generative models ...">
            <a:extLst>
              <a:ext uri="{FF2B5EF4-FFF2-40B4-BE49-F238E27FC236}">
                <a16:creationId xmlns:a16="http://schemas.microsoft.com/office/drawing/2014/main" id="{2F6B756F-FBA4-D3F2-2D2E-AF6331248B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739490"/>
            <a:ext cx="4191000" cy="41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DB9B56B-10CC-0E49-FA4D-5F2C5B45E6C1}"/>
              </a:ext>
            </a:extLst>
          </p:cNvPr>
          <p:cNvSpPr txBox="1"/>
          <p:nvPr/>
        </p:nvSpPr>
        <p:spPr>
          <a:xfrm>
            <a:off x="4323259" y="239475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GAN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AC2F95-73D3-F7CB-BD0B-DCCA3332F79A}"/>
              </a:ext>
            </a:extLst>
          </p:cNvPr>
          <p:cNvSpPr txBox="1"/>
          <p:nvPr/>
        </p:nvSpPr>
        <p:spPr>
          <a:xfrm>
            <a:off x="4351056" y="3308066"/>
            <a:ext cx="62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VAE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BB52A87-2CFD-28F5-9166-9022B0040F46}"/>
              </a:ext>
            </a:extLst>
          </p:cNvPr>
          <p:cNvSpPr txBox="1"/>
          <p:nvPr/>
        </p:nvSpPr>
        <p:spPr>
          <a:xfrm>
            <a:off x="4329673" y="410264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Flow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65112F7-6CC6-5A66-28AD-942BA5239EED}"/>
              </a:ext>
            </a:extLst>
          </p:cNvPr>
          <p:cNvSpPr txBox="1"/>
          <p:nvPr/>
        </p:nvSpPr>
        <p:spPr>
          <a:xfrm>
            <a:off x="4050373" y="5137799"/>
            <a:ext cx="107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Diffusion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6785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F10A97-5035-4DE7-511D-FD39481C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endParaRPr kumimoji="1" lang="zh-CN" altLang="en-US" dirty="0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12124424-ED8E-008F-47E8-062615437D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127768"/>
              </p:ext>
            </p:extLst>
          </p:nvPr>
        </p:nvGraphicFramePr>
        <p:xfrm>
          <a:off x="322261" y="1100668"/>
          <a:ext cx="854551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739">
                  <a:extLst>
                    <a:ext uri="{9D8B030D-6E8A-4147-A177-3AD203B41FA5}">
                      <a16:colId xmlns:a16="http://schemas.microsoft.com/office/drawing/2014/main" val="1817846762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181125124"/>
                    </a:ext>
                  </a:extLst>
                </a:gridCol>
                <a:gridCol w="2878667">
                  <a:extLst>
                    <a:ext uri="{9D8B030D-6E8A-4147-A177-3AD203B41FA5}">
                      <a16:colId xmlns:a16="http://schemas.microsoft.com/office/drawing/2014/main" val="1149681064"/>
                    </a:ext>
                  </a:extLst>
                </a:gridCol>
                <a:gridCol w="3042706">
                  <a:extLst>
                    <a:ext uri="{9D8B030D-6E8A-4147-A177-3AD203B41FA5}">
                      <a16:colId xmlns:a16="http://schemas.microsoft.com/office/drawing/2014/main" val="8038251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dirty="0"/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dirty="0"/>
                        <a:t>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dirty="0"/>
                        <a:t>Strength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/>
                        <a:t>Weakness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45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2013</a:t>
                      </a:r>
                      <a:endParaRPr lang="e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/>
                        <a:t>VAE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/>
                        <a:t>Stable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/>
                        <a:t>Blurry samples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8829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2014</a:t>
                      </a:r>
                      <a:endParaRPr lang="e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dirty="0"/>
                        <a:t>GAN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/>
                        <a:t>Sharp outputs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/>
                        <a:t>Unstable training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9837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2015</a:t>
                      </a:r>
                      <a:endParaRPr lang="e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/>
                        <a:t>Flow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/>
                        <a:t>Exact likelihood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/>
                        <a:t>Expensive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4385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2017</a:t>
                      </a:r>
                      <a:endParaRPr lang="e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dirty="0"/>
                        <a:t>Transformer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dirty="0">
                          <a:solidFill>
                            <a:srgbClr val="C00000"/>
                          </a:solidFill>
                        </a:rPr>
                        <a:t>Strong long-range modeling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dirty="0"/>
                        <a:t>Slow autoregressive sampling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355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2020</a:t>
                      </a:r>
                      <a:endParaRPr lang="en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dirty="0"/>
                        <a:t>Diffusion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dirty="0">
                          <a:solidFill>
                            <a:srgbClr val="C00000"/>
                          </a:solidFill>
                        </a:rPr>
                        <a:t>Best overall 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800" dirty="0"/>
                        <a:t>Slow multi-step sampling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592627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DE3E63-8E4B-35B3-A755-E931776F98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32</a:t>
            </a:fld>
            <a:endParaRPr lang="en-US" altLang="zh-CN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D890911-C634-7433-05CA-AA1B5AE9B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79" y="3806616"/>
            <a:ext cx="7059203" cy="24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63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5B71D-219C-6D5E-4FF3-D40C3FD73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Generative Models : Timeline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4A5C38-535E-D48B-06A6-A8CD60C835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33</a:t>
            </a:fld>
            <a:endParaRPr lang="en-US" altLang="zh-CN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17FAE9E-22BD-32CA-6432-39A1C07BAC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594733"/>
              </p:ext>
            </p:extLst>
          </p:nvPr>
        </p:nvGraphicFramePr>
        <p:xfrm>
          <a:off x="306388" y="1200150"/>
          <a:ext cx="8561386" cy="3814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922">
                  <a:extLst>
                    <a:ext uri="{9D8B030D-6E8A-4147-A177-3AD203B41FA5}">
                      <a16:colId xmlns:a16="http://schemas.microsoft.com/office/drawing/2014/main" val="3604671614"/>
                    </a:ext>
                  </a:extLst>
                </a:gridCol>
                <a:gridCol w="1452628">
                  <a:extLst>
                    <a:ext uri="{9D8B030D-6E8A-4147-A177-3AD203B41FA5}">
                      <a16:colId xmlns:a16="http://schemas.microsoft.com/office/drawing/2014/main" val="3130927292"/>
                    </a:ext>
                  </a:extLst>
                </a:gridCol>
                <a:gridCol w="1945507">
                  <a:extLst>
                    <a:ext uri="{9D8B030D-6E8A-4147-A177-3AD203B41FA5}">
                      <a16:colId xmlns:a16="http://schemas.microsoft.com/office/drawing/2014/main" val="2482663096"/>
                    </a:ext>
                  </a:extLst>
                </a:gridCol>
                <a:gridCol w="4498329">
                  <a:extLst>
                    <a:ext uri="{9D8B030D-6E8A-4147-A177-3AD203B41FA5}">
                      <a16:colId xmlns:a16="http://schemas.microsoft.com/office/drawing/2014/main" val="2058124426"/>
                    </a:ext>
                  </a:extLst>
                </a:gridCol>
              </a:tblGrid>
              <a:tr h="5851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b="1"/>
                        <a:t>Year</a:t>
                      </a:r>
                      <a:endParaRPr lang="e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b="1"/>
                        <a:t>Model Category</a:t>
                      </a:r>
                      <a:endParaRPr lang="en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b="1" dirty="0"/>
                        <a:t>Representative Work</a:t>
                      </a:r>
                      <a:endParaRPr lang="e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b="1"/>
                        <a:t>Key Contribution</a:t>
                      </a:r>
                      <a:endParaRPr lang="en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4221569"/>
                  </a:ext>
                </a:extLst>
              </a:tr>
              <a:tr h="6484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/>
                        <a:t>2017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/>
                        <a:t>GAN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 err="1"/>
                        <a:t>FastCaloGAN</a:t>
                      </a:r>
                      <a:endParaRPr lang="e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>
                          <a:solidFill>
                            <a:srgbClr val="C00000"/>
                          </a:solidFill>
                        </a:rPr>
                        <a:t>First use of GANs for calorimete</a:t>
                      </a:r>
                      <a:r>
                        <a:rPr lang="en" sz="1400" dirty="0"/>
                        <a:t>r fast simulation with very large speedup vs Geant4. 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7396856"/>
                  </a:ext>
                </a:extLst>
              </a:tr>
              <a:tr h="5851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/>
                        <a:t>2021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/>
                        <a:t>Normalizing Flows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 err="1"/>
                        <a:t>CaloFlow</a:t>
                      </a:r>
                      <a:endParaRPr lang="e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/>
                        <a:t>Introduced </a:t>
                      </a:r>
                      <a:r>
                        <a:rPr lang="en" sz="1400" dirty="0">
                          <a:solidFill>
                            <a:srgbClr val="C00000"/>
                          </a:solidFill>
                        </a:rPr>
                        <a:t>normalizing flows</a:t>
                      </a:r>
                      <a:r>
                        <a:rPr lang="en" sz="1400" dirty="0"/>
                        <a:t> for calorimeter showers with high fidelity &amp; stable training. 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0019631"/>
                  </a:ext>
                </a:extLst>
              </a:tr>
              <a:tr h="5851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/>
                        <a:t>2022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altLang="zh-CN" sz="1400" dirty="0"/>
                        <a:t>Normalizing Flows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 err="1"/>
                        <a:t>CaloFlow</a:t>
                      </a:r>
                      <a:r>
                        <a:rPr lang="en" sz="1400" dirty="0"/>
                        <a:t>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/>
                        <a:t>Enhanced flows (v2) with probability distillation; validated on community benchmark. 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6168421"/>
                  </a:ext>
                </a:extLst>
              </a:tr>
              <a:tr h="5851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/>
                        <a:t>2023</a:t>
                      </a:r>
                      <a:endParaRPr lang="zh-CN" alt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/>
                        <a:t>Diffusion 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 err="1"/>
                        <a:t>CaloClouds</a:t>
                      </a:r>
                      <a:r>
                        <a:rPr lang="en" sz="1400" dirty="0"/>
                        <a:t> / </a:t>
                      </a:r>
                      <a:r>
                        <a:rPr lang="en" sz="1400" dirty="0" err="1"/>
                        <a:t>CaloDiffusion</a:t>
                      </a:r>
                      <a:endParaRPr lang="e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/>
                        <a:t>Applied </a:t>
                      </a:r>
                      <a:r>
                        <a:rPr lang="en" sz="1400" dirty="0">
                          <a:solidFill>
                            <a:srgbClr val="C00000"/>
                          </a:solidFill>
                        </a:rPr>
                        <a:t>diffusion &amp; point-cloud methods</a:t>
                      </a:r>
                      <a:r>
                        <a:rPr lang="en" sz="1400" dirty="0"/>
                        <a:t>; geometry-independent generation. 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028830"/>
                  </a:ext>
                </a:extLst>
              </a:tr>
              <a:tr h="8260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="1" dirty="0"/>
                        <a:t>2025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/>
                        <a:t>Generalizable Diffusion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b="1" dirty="0">
                          <a:solidFill>
                            <a:schemeClr val="tx1"/>
                          </a:solidFill>
                        </a:rPr>
                        <a:t>CaloDiT-2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1400" dirty="0">
                          <a:solidFill>
                            <a:srgbClr val="C00000"/>
                          </a:solidFill>
                        </a:rPr>
                        <a:t>Transformer-based diffusion </a:t>
                      </a:r>
                      <a:r>
                        <a:rPr lang="en" sz="1400" dirty="0"/>
                        <a:t>with pretraining across detectors; rapid adaptation with reduced data/time cost. 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0098268"/>
                  </a:ext>
                </a:extLst>
              </a:tr>
            </a:tbl>
          </a:graphicData>
        </a:graphic>
      </p:graphicFrame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4C29FDF-69E8-00E9-A434-CE9455027E17}"/>
              </a:ext>
            </a:extLst>
          </p:cNvPr>
          <p:cNvSpPr txBox="1">
            <a:spLocks/>
          </p:cNvSpPr>
          <p:nvPr/>
        </p:nvSpPr>
        <p:spPr bwMode="auto">
          <a:xfrm>
            <a:off x="241300" y="5078437"/>
            <a:ext cx="8534400" cy="125905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 kumimoji="1" sz="2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¡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¨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" altLang="zh-CN" sz="1800" kern="0" dirty="0"/>
              <a:t>Higher</a:t>
            </a:r>
            <a:r>
              <a:rPr lang="zh-CN" altLang="en-US" sz="1800" kern="0" dirty="0"/>
              <a:t> </a:t>
            </a:r>
            <a:r>
              <a:rPr lang="en" altLang="zh-CN" sz="1800" b="1" dirty="0"/>
              <a:t>accuracy</a:t>
            </a:r>
            <a:endParaRPr lang="en-US" altLang="zh-CN" sz="1800" b="1" dirty="0"/>
          </a:p>
          <a:p>
            <a:r>
              <a:rPr lang="en" altLang="zh-CN" sz="1800" dirty="0"/>
              <a:t>More </a:t>
            </a:r>
            <a:r>
              <a:rPr lang="en" altLang="zh-CN" sz="1800" b="1" dirty="0"/>
              <a:t>stable</a:t>
            </a:r>
            <a:r>
              <a:rPr lang="en" altLang="zh-CN" sz="1800" dirty="0"/>
              <a:t> generation</a:t>
            </a:r>
          </a:p>
          <a:p>
            <a:r>
              <a:rPr lang="en" altLang="zh-CN" sz="1800" dirty="0"/>
              <a:t>Better </a:t>
            </a:r>
            <a:r>
              <a:rPr lang="en" altLang="zh-CN" sz="1800" b="1" dirty="0"/>
              <a:t>generalization</a:t>
            </a:r>
          </a:p>
        </p:txBody>
      </p:sp>
    </p:spTree>
    <p:extLst>
      <p:ext uri="{BB962C8B-B14F-4D97-AF65-F5344CB8AC3E}">
        <p14:creationId xmlns:p14="http://schemas.microsoft.com/office/powerpoint/2010/main" val="857364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675A77-5021-7120-9FDC-96D24581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DiT</a:t>
            </a:r>
            <a:r>
              <a:rPr lang="en-US" altLang="zh-CN" dirty="0"/>
              <a:t> I: Overview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78ADBA-6390-543B-E355-59B1FE120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119187"/>
            <a:ext cx="8534400" cy="2843214"/>
          </a:xfrm>
        </p:spPr>
        <p:txBody>
          <a:bodyPr/>
          <a:lstStyle/>
          <a:p>
            <a:r>
              <a:rPr lang="en" altLang="zh-CN" sz="1800" b="1" dirty="0" err="1"/>
              <a:t>DiT</a:t>
            </a:r>
            <a:r>
              <a:rPr lang="en" altLang="zh-CN" sz="1800" b="1" dirty="0"/>
              <a:t> (Diffusion Transformer)</a:t>
            </a:r>
            <a:r>
              <a:rPr lang="zh-CN" altLang="en-US" sz="1800" b="1" dirty="0"/>
              <a:t> </a:t>
            </a:r>
            <a:r>
              <a:rPr lang="en" altLang="zh-CN" sz="1800" dirty="0"/>
              <a:t>is a generative architecture for conditional diffusion which is particularly </a:t>
            </a:r>
            <a:r>
              <a:rPr lang="en" altLang="zh-CN" sz="1800" dirty="0">
                <a:solidFill>
                  <a:srgbClr val="C00000"/>
                </a:solidFill>
              </a:rPr>
              <a:t>suitable for high-dimensional, complex, and conditional generation tasks</a:t>
            </a:r>
            <a:r>
              <a:rPr lang="en" altLang="zh-CN" sz="1800" dirty="0"/>
              <a:t>.</a:t>
            </a:r>
          </a:p>
          <a:p>
            <a:pPr lvl="1"/>
            <a:r>
              <a:rPr lang="en" altLang="zh-CN" sz="1400" b="1" dirty="0"/>
              <a:t>Noise Tokens: </a:t>
            </a:r>
            <a:r>
              <a:rPr lang="en" altLang="zh-CN" sz="1400" dirty="0"/>
              <a:t>Randomly initialized noise inputs representing the starting noisy state.</a:t>
            </a:r>
          </a:p>
          <a:p>
            <a:pPr lvl="1"/>
            <a:r>
              <a:rPr lang="en" altLang="zh-CN" sz="1400" b="1" dirty="0"/>
              <a:t>Condition Tokens: </a:t>
            </a:r>
            <a:r>
              <a:rPr lang="en" altLang="zh-CN" sz="1400" dirty="0"/>
              <a:t>Tokens encoding conditioning information such as </a:t>
            </a:r>
            <a:r>
              <a:rPr lang="en" altLang="zh-CN" sz="1400" dirty="0">
                <a:solidFill>
                  <a:srgbClr val="C00000"/>
                </a:solidFill>
              </a:rPr>
              <a:t>particle type, total energy, angles, etc.</a:t>
            </a:r>
          </a:p>
          <a:p>
            <a:pPr lvl="1"/>
            <a:r>
              <a:rPr lang="en" altLang="zh-CN" sz="1400" b="1" dirty="0"/>
              <a:t>Transformer Attention Block</a:t>
            </a:r>
            <a:r>
              <a:rPr lang="en" altLang="zh-CN" sz="1400" dirty="0"/>
              <a:t>: The core of </a:t>
            </a:r>
            <a:r>
              <a:rPr lang="en" altLang="zh-CN" sz="1400" dirty="0" err="1"/>
              <a:t>DiT</a:t>
            </a:r>
            <a:r>
              <a:rPr lang="en" altLang="zh-CN" sz="1400" dirty="0"/>
              <a:t>, using </a:t>
            </a:r>
            <a:r>
              <a:rPr lang="en" altLang="zh-CN" sz="1400" dirty="0">
                <a:solidFill>
                  <a:srgbClr val="C00000"/>
                </a:solidFill>
              </a:rPr>
              <a:t>self-attention and cross-attention mechanisms </a:t>
            </a:r>
            <a:r>
              <a:rPr lang="en" altLang="zh-CN" sz="1400" dirty="0"/>
              <a:t>to enable interaction between different tokens.</a:t>
            </a:r>
          </a:p>
          <a:p>
            <a:pPr lvl="1"/>
            <a:r>
              <a:rPr lang="en" altLang="zh-CN" sz="1400" b="1" dirty="0"/>
              <a:t>Data Tokens</a:t>
            </a:r>
            <a:r>
              <a:rPr lang="en" altLang="zh-CN" sz="1400" dirty="0"/>
              <a:t>: Representations of </a:t>
            </a:r>
            <a:r>
              <a:rPr lang="en" altLang="zh-CN" sz="1400" dirty="0">
                <a:solidFill>
                  <a:srgbClr val="C00000"/>
                </a:solidFill>
              </a:rPr>
              <a:t>the crystal array or energy deposits</a:t>
            </a:r>
            <a:r>
              <a:rPr lang="en" altLang="zh-CN" sz="1400" dirty="0"/>
              <a:t>, from which the model produces denoised outputs that satisfy the conditioning.</a:t>
            </a:r>
            <a:endParaRPr kumimoji="1" lang="zh-CN" altLang="en-US" sz="1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5E4A75-F931-17A0-319E-A901293E37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  <p:pic>
        <p:nvPicPr>
          <p:cNvPr id="5" name="Picture 12" descr="已生成图片">
            <a:extLst>
              <a:ext uri="{FF2B5EF4-FFF2-40B4-BE49-F238E27FC236}">
                <a16:creationId xmlns:a16="http://schemas.microsoft.com/office/drawing/2014/main" id="{550FDABE-91EC-1BD8-B912-8A61969E4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b="16186"/>
          <a:stretch>
            <a:fillRect/>
          </a:stretch>
        </p:blipFill>
        <p:spPr bwMode="auto">
          <a:xfrm>
            <a:off x="3409838" y="3962401"/>
            <a:ext cx="5615480" cy="229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DDA538-343B-60C5-8A56-8649D4784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063" r="8093" b="6931"/>
          <a:stretch>
            <a:fillRect/>
          </a:stretch>
        </p:blipFill>
        <p:spPr>
          <a:xfrm>
            <a:off x="153608" y="3962401"/>
            <a:ext cx="3290978" cy="22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26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E38B0B-9A26-85B6-A432-9A0D6B34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DiT</a:t>
            </a:r>
            <a:r>
              <a:rPr lang="en-US" altLang="zh-CN" dirty="0"/>
              <a:t> III: Dataset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A2D6B1-506C-3845-A1B0-705DEC638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262" y="1296988"/>
            <a:ext cx="5745528" cy="5006975"/>
          </a:xfrm>
        </p:spPr>
        <p:txBody>
          <a:bodyPr/>
          <a:lstStyle/>
          <a:p>
            <a:r>
              <a:rPr lang="en" altLang="zh-CN" sz="2000" b="1" dirty="0"/>
              <a:t>Detector Geometry Mapping</a:t>
            </a:r>
            <a:r>
              <a:rPr lang="zh-CN" altLang="en-US" sz="2000" b="1" dirty="0"/>
              <a:t>：</a:t>
            </a:r>
            <a:endParaRPr lang="en-US" altLang="zh-CN" sz="2000" b="1" dirty="0"/>
          </a:p>
          <a:p>
            <a:pPr lvl="1"/>
            <a:r>
              <a:rPr lang="en" altLang="zh-CN" sz="1800" dirty="0"/>
              <a:t>ECAL geometry mapped to regular 3D voxel grid  </a:t>
            </a:r>
          </a:p>
          <a:p>
            <a:pPr lvl="1"/>
            <a:r>
              <a:rPr lang="en" altLang="zh-CN" sz="1800" dirty="0"/>
              <a:t>DD4HEP segmentation: automated "Interesting Region" extraction</a:t>
            </a:r>
          </a:p>
          <a:p>
            <a:pPr lvl="1"/>
            <a:r>
              <a:rPr lang="en" altLang="zh-CN" sz="1800" dirty="0"/>
              <a:t>Model </a:t>
            </a:r>
            <a:r>
              <a:rPr lang="en" altLang="zh-CN" sz="1800" dirty="0">
                <a:solidFill>
                  <a:srgbClr val="C00000"/>
                </a:solidFill>
              </a:rPr>
              <a:t>learns inherent geometric irregularities</a:t>
            </a:r>
            <a:r>
              <a:rPr lang="en" altLang="zh-CN" sz="1800" dirty="0"/>
              <a:t> from data  </a:t>
            </a:r>
          </a:p>
          <a:p>
            <a:r>
              <a:rPr lang="en" altLang="zh-CN" sz="2000" b="1" dirty="0"/>
              <a:t>Current Scope &amp; Limitations</a:t>
            </a:r>
          </a:p>
          <a:p>
            <a:pPr lvl="1"/>
            <a:r>
              <a:rPr lang="en" altLang="zh-CN" sz="1800" dirty="0"/>
              <a:t>Normal incidence (</a:t>
            </a:r>
            <a:r>
              <a:rPr lang="el-GR" altLang="zh-CN" sz="1800" dirty="0"/>
              <a:t>θ = 0°) </a:t>
            </a:r>
            <a:r>
              <a:rPr lang="en" altLang="zh-CN" sz="1800" dirty="0"/>
              <a:t>only for initial study  </a:t>
            </a:r>
          </a:p>
          <a:p>
            <a:pPr lvl="1"/>
            <a:r>
              <a:rPr lang="en" altLang="zh-CN" sz="1800" dirty="0"/>
              <a:t>Gap handling: </a:t>
            </a:r>
            <a:r>
              <a:rPr lang="en" altLang="zh-CN" sz="1800" dirty="0">
                <a:solidFill>
                  <a:srgbClr val="C00000"/>
                </a:solidFill>
              </a:rPr>
              <a:t>inter-module gaps included in voxelization</a:t>
            </a:r>
            <a:r>
              <a:rPr lang="en" altLang="zh-CN" sz="1800" dirty="0"/>
              <a:t>; model learns zero-energy regions as structural features</a:t>
            </a:r>
          </a:p>
          <a:p>
            <a:pPr marL="0" indent="0">
              <a:buNone/>
            </a:pPr>
            <a:endParaRPr lang="en" altLang="zh-CN" sz="20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12C2AA-D338-1BCD-4703-42CEBBD48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35</a:t>
            </a:fld>
            <a:endParaRPr lang="en-US" altLang="zh-CN"/>
          </a:p>
        </p:txBody>
      </p: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DB6D159B-977F-E22E-52B9-115F53439354}"/>
              </a:ext>
            </a:extLst>
          </p:cNvPr>
          <p:cNvGrpSpPr/>
          <p:nvPr/>
        </p:nvGrpSpPr>
        <p:grpSpPr>
          <a:xfrm>
            <a:off x="6137813" y="1589488"/>
            <a:ext cx="5034141" cy="968931"/>
            <a:chOff x="4629979" y="1306631"/>
            <a:chExt cx="5034141" cy="968931"/>
          </a:xfrm>
        </p:grpSpPr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CFB10ECA-A745-F3F9-1CC5-4C0481DBFFB4}"/>
                </a:ext>
              </a:extLst>
            </p:cNvPr>
            <p:cNvGrpSpPr/>
            <p:nvPr/>
          </p:nvGrpSpPr>
          <p:grpSpPr>
            <a:xfrm>
              <a:off x="4629979" y="1306631"/>
              <a:ext cx="4621187" cy="552212"/>
              <a:chOff x="4477579" y="1154231"/>
              <a:chExt cx="4621187" cy="552212"/>
            </a:xfrm>
          </p:grpSpPr>
          <p:sp>
            <p:nvSpPr>
              <p:cNvPr id="111" name="立方体 110">
                <a:extLst>
                  <a:ext uri="{FF2B5EF4-FFF2-40B4-BE49-F238E27FC236}">
                    <a16:creationId xmlns:a16="http://schemas.microsoft.com/office/drawing/2014/main" id="{D3FE82A2-02A5-1682-81FA-E4B4F2436ADF}"/>
                  </a:ext>
                </a:extLst>
              </p:cNvPr>
              <p:cNvSpPr/>
              <p:nvPr/>
            </p:nvSpPr>
            <p:spPr bwMode="auto">
              <a:xfrm rot="16200000">
                <a:off x="6505504" y="-873694"/>
                <a:ext cx="216136" cy="4271985"/>
              </a:xfrm>
              <a:prstGeom prst="cub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112" name="立方体 111">
                <a:extLst>
                  <a:ext uri="{FF2B5EF4-FFF2-40B4-BE49-F238E27FC236}">
                    <a16:creationId xmlns:a16="http://schemas.microsoft.com/office/drawing/2014/main" id="{B578BBA7-A9EE-C723-6884-BEABDE1233FC}"/>
                  </a:ext>
                </a:extLst>
              </p:cNvPr>
              <p:cNvSpPr/>
              <p:nvPr/>
            </p:nvSpPr>
            <p:spPr bwMode="auto">
              <a:xfrm rot="16200000">
                <a:off x="6597579" y="-785031"/>
                <a:ext cx="216136" cy="4271985"/>
              </a:xfrm>
              <a:prstGeom prst="cub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113" name="立方体 112">
                <a:extLst>
                  <a:ext uri="{FF2B5EF4-FFF2-40B4-BE49-F238E27FC236}">
                    <a16:creationId xmlns:a16="http://schemas.microsoft.com/office/drawing/2014/main" id="{9B9762F9-5C8C-634A-D289-DBCB8DE422D7}"/>
                  </a:ext>
                </a:extLst>
              </p:cNvPr>
              <p:cNvSpPr/>
              <p:nvPr/>
            </p:nvSpPr>
            <p:spPr bwMode="auto">
              <a:xfrm rot="16200000">
                <a:off x="6680105" y="-705656"/>
                <a:ext cx="216136" cy="4271985"/>
              </a:xfrm>
              <a:prstGeom prst="cub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114" name="立方体 113">
                <a:extLst>
                  <a:ext uri="{FF2B5EF4-FFF2-40B4-BE49-F238E27FC236}">
                    <a16:creationId xmlns:a16="http://schemas.microsoft.com/office/drawing/2014/main" id="{761619EC-8700-64AC-FAE7-BC6400FB5FF9}"/>
                  </a:ext>
                </a:extLst>
              </p:cNvPr>
              <p:cNvSpPr/>
              <p:nvPr/>
            </p:nvSpPr>
            <p:spPr bwMode="auto">
              <a:xfrm rot="16200000">
                <a:off x="6762631" y="-626281"/>
                <a:ext cx="216136" cy="4271985"/>
              </a:xfrm>
              <a:prstGeom prst="cub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115" name="立方体 114">
                <a:extLst>
                  <a:ext uri="{FF2B5EF4-FFF2-40B4-BE49-F238E27FC236}">
                    <a16:creationId xmlns:a16="http://schemas.microsoft.com/office/drawing/2014/main" id="{FEEC01F0-D812-2BE7-9EB1-F76244FEFE73}"/>
                  </a:ext>
                </a:extLst>
              </p:cNvPr>
              <p:cNvSpPr/>
              <p:nvPr/>
            </p:nvSpPr>
            <p:spPr bwMode="auto">
              <a:xfrm rot="16200000">
                <a:off x="6854706" y="-537618"/>
                <a:ext cx="216136" cy="4271985"/>
              </a:xfrm>
              <a:prstGeom prst="cub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2D2AE53-BB41-3753-BB89-3FD103562FC3}"/>
                </a:ext>
              </a:extLst>
            </p:cNvPr>
            <p:cNvGrpSpPr/>
            <p:nvPr/>
          </p:nvGrpSpPr>
          <p:grpSpPr>
            <a:xfrm>
              <a:off x="5042933" y="1723350"/>
              <a:ext cx="4621187" cy="552212"/>
              <a:chOff x="4477579" y="1154231"/>
              <a:chExt cx="4621187" cy="552212"/>
            </a:xfrm>
          </p:grpSpPr>
          <p:sp>
            <p:nvSpPr>
              <p:cNvPr id="15" name="立方体 14">
                <a:extLst>
                  <a:ext uri="{FF2B5EF4-FFF2-40B4-BE49-F238E27FC236}">
                    <a16:creationId xmlns:a16="http://schemas.microsoft.com/office/drawing/2014/main" id="{3A196E86-7E06-737C-A338-8F6CE5B7F609}"/>
                  </a:ext>
                </a:extLst>
              </p:cNvPr>
              <p:cNvSpPr/>
              <p:nvPr/>
            </p:nvSpPr>
            <p:spPr bwMode="auto">
              <a:xfrm rot="16200000">
                <a:off x="6505504" y="-873694"/>
                <a:ext cx="216136" cy="4271985"/>
              </a:xfrm>
              <a:prstGeom prst="cub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16" name="立方体 15">
                <a:extLst>
                  <a:ext uri="{FF2B5EF4-FFF2-40B4-BE49-F238E27FC236}">
                    <a16:creationId xmlns:a16="http://schemas.microsoft.com/office/drawing/2014/main" id="{3AE6CF9C-BCA6-7285-1BED-091F38AECDC3}"/>
                  </a:ext>
                </a:extLst>
              </p:cNvPr>
              <p:cNvSpPr/>
              <p:nvPr/>
            </p:nvSpPr>
            <p:spPr bwMode="auto">
              <a:xfrm rot="16200000">
                <a:off x="6597579" y="-785031"/>
                <a:ext cx="216136" cy="4271985"/>
              </a:xfrm>
              <a:prstGeom prst="cub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17" name="立方体 16">
                <a:extLst>
                  <a:ext uri="{FF2B5EF4-FFF2-40B4-BE49-F238E27FC236}">
                    <a16:creationId xmlns:a16="http://schemas.microsoft.com/office/drawing/2014/main" id="{FF576114-B616-62F3-875B-4EAE27CB70F3}"/>
                  </a:ext>
                </a:extLst>
              </p:cNvPr>
              <p:cNvSpPr/>
              <p:nvPr/>
            </p:nvSpPr>
            <p:spPr bwMode="auto">
              <a:xfrm rot="16200000">
                <a:off x="6680105" y="-705656"/>
                <a:ext cx="216136" cy="4271985"/>
              </a:xfrm>
              <a:prstGeom prst="cub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18" name="立方体 17">
                <a:extLst>
                  <a:ext uri="{FF2B5EF4-FFF2-40B4-BE49-F238E27FC236}">
                    <a16:creationId xmlns:a16="http://schemas.microsoft.com/office/drawing/2014/main" id="{56C6192F-5344-5ADA-3E5B-C9883C4CA536}"/>
                  </a:ext>
                </a:extLst>
              </p:cNvPr>
              <p:cNvSpPr/>
              <p:nvPr/>
            </p:nvSpPr>
            <p:spPr bwMode="auto">
              <a:xfrm rot="16200000">
                <a:off x="6762631" y="-626281"/>
                <a:ext cx="216136" cy="4271985"/>
              </a:xfrm>
              <a:prstGeom prst="cub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19" name="立方体 18">
                <a:extLst>
                  <a:ext uri="{FF2B5EF4-FFF2-40B4-BE49-F238E27FC236}">
                    <a16:creationId xmlns:a16="http://schemas.microsoft.com/office/drawing/2014/main" id="{60B5404A-20BC-32A3-53B2-1A96207065EB}"/>
                  </a:ext>
                </a:extLst>
              </p:cNvPr>
              <p:cNvSpPr/>
              <p:nvPr/>
            </p:nvSpPr>
            <p:spPr bwMode="auto">
              <a:xfrm rot="16200000">
                <a:off x="6854706" y="-537618"/>
                <a:ext cx="216136" cy="4271985"/>
              </a:xfrm>
              <a:prstGeom prst="cub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</p:grp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8FF4475B-8E2A-E026-7135-BF416E6C26C4}"/>
              </a:ext>
            </a:extLst>
          </p:cNvPr>
          <p:cNvGrpSpPr/>
          <p:nvPr/>
        </p:nvGrpSpPr>
        <p:grpSpPr>
          <a:xfrm>
            <a:off x="6137908" y="1351623"/>
            <a:ext cx="3497703" cy="1186690"/>
            <a:chOff x="4518853" y="1071967"/>
            <a:chExt cx="3497703" cy="118669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67BDAF59-ECFD-A41A-81C3-11370C5CBA3C}"/>
                </a:ext>
              </a:extLst>
            </p:cNvPr>
            <p:cNvGrpSpPr/>
            <p:nvPr/>
          </p:nvGrpSpPr>
          <p:grpSpPr>
            <a:xfrm>
              <a:off x="4518853" y="1071971"/>
              <a:ext cx="1821077" cy="1186686"/>
              <a:chOff x="4530948" y="1005031"/>
              <a:chExt cx="1821077" cy="1186686"/>
            </a:xfrm>
          </p:grpSpPr>
          <p:sp>
            <p:nvSpPr>
              <p:cNvPr id="20" name="立方体 19">
                <a:extLst>
                  <a:ext uri="{FF2B5EF4-FFF2-40B4-BE49-F238E27FC236}">
                    <a16:creationId xmlns:a16="http://schemas.microsoft.com/office/drawing/2014/main" id="{7E2FD53A-B62A-35BF-7237-1FCE8F66C39F}"/>
                  </a:ext>
                </a:extLst>
              </p:cNvPr>
              <p:cNvSpPr/>
              <p:nvPr/>
            </p:nvSpPr>
            <p:spPr bwMode="auto">
              <a:xfrm rot="16200000">
                <a:off x="4535747" y="1000234"/>
                <a:ext cx="1186684" cy="1196281"/>
              </a:xfrm>
              <a:prstGeom prst="cube">
                <a:avLst>
                  <a:gd name="adj" fmla="val 9284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21" name="立方体 20">
                <a:extLst>
                  <a:ext uri="{FF2B5EF4-FFF2-40B4-BE49-F238E27FC236}">
                    <a16:creationId xmlns:a16="http://schemas.microsoft.com/office/drawing/2014/main" id="{4072F5EA-FFBC-B623-3967-1B15CDF31AD5}"/>
                  </a:ext>
                </a:extLst>
              </p:cNvPr>
              <p:cNvSpPr/>
              <p:nvPr/>
            </p:nvSpPr>
            <p:spPr bwMode="auto">
              <a:xfrm rot="16200000">
                <a:off x="4739506" y="1000233"/>
                <a:ext cx="1186684" cy="1196281"/>
              </a:xfrm>
              <a:prstGeom prst="cube">
                <a:avLst>
                  <a:gd name="adj" fmla="val 9284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24" name="立方体 23">
                <a:extLst>
                  <a:ext uri="{FF2B5EF4-FFF2-40B4-BE49-F238E27FC236}">
                    <a16:creationId xmlns:a16="http://schemas.microsoft.com/office/drawing/2014/main" id="{71D62426-8739-9426-05FF-2A1E51A2F957}"/>
                  </a:ext>
                </a:extLst>
              </p:cNvPr>
              <p:cNvSpPr/>
              <p:nvPr/>
            </p:nvSpPr>
            <p:spPr bwMode="auto">
              <a:xfrm rot="16200000">
                <a:off x="4961511" y="1000234"/>
                <a:ext cx="1186684" cy="1196281"/>
              </a:xfrm>
              <a:prstGeom prst="cube">
                <a:avLst>
                  <a:gd name="adj" fmla="val 9284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  <p:sp>
            <p:nvSpPr>
              <p:cNvPr id="26" name="立方体 25">
                <a:extLst>
                  <a:ext uri="{FF2B5EF4-FFF2-40B4-BE49-F238E27FC236}">
                    <a16:creationId xmlns:a16="http://schemas.microsoft.com/office/drawing/2014/main" id="{2A7F5E37-D2B8-BA47-A92F-F6D8EE834044}"/>
                  </a:ext>
                </a:extLst>
              </p:cNvPr>
              <p:cNvSpPr/>
              <p:nvPr/>
            </p:nvSpPr>
            <p:spPr bwMode="auto">
              <a:xfrm rot="16200000">
                <a:off x="5160543" y="1000232"/>
                <a:ext cx="1186684" cy="1196281"/>
              </a:xfrm>
              <a:prstGeom prst="cube">
                <a:avLst>
                  <a:gd name="adj" fmla="val 9284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华文彩云" pitchFamily="2" charset="-122"/>
                </a:endParaRPr>
              </a:p>
            </p:txBody>
          </p:sp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D6BEE955-53D1-E7E3-9421-A3BF89F7A2D0}"/>
                </a:ext>
              </a:extLst>
            </p:cNvPr>
            <p:cNvGrpSpPr/>
            <p:nvPr/>
          </p:nvGrpSpPr>
          <p:grpSpPr>
            <a:xfrm>
              <a:off x="5329877" y="1071967"/>
              <a:ext cx="2686679" cy="1186688"/>
              <a:chOff x="5329877" y="1071967"/>
              <a:chExt cx="2686679" cy="1186688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D20A5570-6396-4503-57A2-4F2CB12A7A91}"/>
                  </a:ext>
                </a:extLst>
              </p:cNvPr>
              <p:cNvGrpSpPr/>
              <p:nvPr/>
            </p:nvGrpSpPr>
            <p:grpSpPr>
              <a:xfrm>
                <a:off x="5329877" y="1071969"/>
                <a:ext cx="1821077" cy="1186686"/>
                <a:chOff x="4530948" y="1005031"/>
                <a:chExt cx="1821077" cy="1186686"/>
              </a:xfrm>
            </p:grpSpPr>
            <p:sp>
              <p:nvSpPr>
                <p:cNvPr id="30" name="立方体 29">
                  <a:extLst>
                    <a:ext uri="{FF2B5EF4-FFF2-40B4-BE49-F238E27FC236}">
                      <a16:creationId xmlns:a16="http://schemas.microsoft.com/office/drawing/2014/main" id="{DAEE99F8-6A2B-DEF2-9FE9-097027FD4C36}"/>
                    </a:ext>
                  </a:extLst>
                </p:cNvPr>
                <p:cNvSpPr/>
                <p:nvPr/>
              </p:nvSpPr>
              <p:spPr bwMode="auto">
                <a:xfrm rot="16200000">
                  <a:off x="4535747" y="1000234"/>
                  <a:ext cx="1186684" cy="1196281"/>
                </a:xfrm>
                <a:prstGeom prst="cube">
                  <a:avLst>
                    <a:gd name="adj" fmla="val 92842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华文彩云" pitchFamily="2" charset="-122"/>
                  </a:endParaRPr>
                </a:p>
              </p:txBody>
            </p:sp>
            <p:sp>
              <p:nvSpPr>
                <p:cNvPr id="31" name="立方体 30">
                  <a:extLst>
                    <a:ext uri="{FF2B5EF4-FFF2-40B4-BE49-F238E27FC236}">
                      <a16:creationId xmlns:a16="http://schemas.microsoft.com/office/drawing/2014/main" id="{696D932E-C3BE-B873-7E90-38C282E893B0}"/>
                    </a:ext>
                  </a:extLst>
                </p:cNvPr>
                <p:cNvSpPr/>
                <p:nvPr/>
              </p:nvSpPr>
              <p:spPr bwMode="auto">
                <a:xfrm rot="16200000">
                  <a:off x="4739506" y="1000233"/>
                  <a:ext cx="1186684" cy="1196281"/>
                </a:xfrm>
                <a:prstGeom prst="cube">
                  <a:avLst>
                    <a:gd name="adj" fmla="val 92842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华文彩云" pitchFamily="2" charset="-122"/>
                  </a:endParaRPr>
                </a:p>
              </p:txBody>
            </p:sp>
            <p:sp>
              <p:nvSpPr>
                <p:cNvPr id="32" name="立方体 31">
                  <a:extLst>
                    <a:ext uri="{FF2B5EF4-FFF2-40B4-BE49-F238E27FC236}">
                      <a16:creationId xmlns:a16="http://schemas.microsoft.com/office/drawing/2014/main" id="{A029C178-1E7C-BFED-9341-FD93720880F5}"/>
                    </a:ext>
                  </a:extLst>
                </p:cNvPr>
                <p:cNvSpPr/>
                <p:nvPr/>
              </p:nvSpPr>
              <p:spPr bwMode="auto">
                <a:xfrm rot="16200000">
                  <a:off x="4961511" y="1000234"/>
                  <a:ext cx="1186684" cy="1196281"/>
                </a:xfrm>
                <a:prstGeom prst="cube">
                  <a:avLst>
                    <a:gd name="adj" fmla="val 92842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华文彩云" pitchFamily="2" charset="-122"/>
                  </a:endParaRPr>
                </a:p>
              </p:txBody>
            </p:sp>
            <p:sp>
              <p:nvSpPr>
                <p:cNvPr id="33" name="立方体 32">
                  <a:extLst>
                    <a:ext uri="{FF2B5EF4-FFF2-40B4-BE49-F238E27FC236}">
                      <a16:creationId xmlns:a16="http://schemas.microsoft.com/office/drawing/2014/main" id="{F4D668E9-50DA-C36E-50C5-42CB9A626B63}"/>
                    </a:ext>
                  </a:extLst>
                </p:cNvPr>
                <p:cNvSpPr/>
                <p:nvPr/>
              </p:nvSpPr>
              <p:spPr bwMode="auto">
                <a:xfrm rot="16200000">
                  <a:off x="5160543" y="1000232"/>
                  <a:ext cx="1186684" cy="1196281"/>
                </a:xfrm>
                <a:prstGeom prst="cube">
                  <a:avLst>
                    <a:gd name="adj" fmla="val 92842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华文彩云" pitchFamily="2" charset="-122"/>
                  </a:endParaRPr>
                </a:p>
              </p:txBody>
            </p:sp>
          </p:grp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380E8A4C-D841-1E9F-138C-77095101CD06}"/>
                  </a:ext>
                </a:extLst>
              </p:cNvPr>
              <p:cNvGrpSpPr/>
              <p:nvPr/>
            </p:nvGrpSpPr>
            <p:grpSpPr>
              <a:xfrm>
                <a:off x="6195479" y="1071967"/>
                <a:ext cx="1821077" cy="1186686"/>
                <a:chOff x="4530948" y="1005031"/>
                <a:chExt cx="1821077" cy="1186686"/>
              </a:xfrm>
            </p:grpSpPr>
            <p:sp>
              <p:nvSpPr>
                <p:cNvPr id="35" name="立方体 34">
                  <a:extLst>
                    <a:ext uri="{FF2B5EF4-FFF2-40B4-BE49-F238E27FC236}">
                      <a16:creationId xmlns:a16="http://schemas.microsoft.com/office/drawing/2014/main" id="{C3F799B4-2693-1639-F322-59B776A50B7D}"/>
                    </a:ext>
                  </a:extLst>
                </p:cNvPr>
                <p:cNvSpPr/>
                <p:nvPr/>
              </p:nvSpPr>
              <p:spPr bwMode="auto">
                <a:xfrm rot="16200000">
                  <a:off x="4535747" y="1000234"/>
                  <a:ext cx="1186684" cy="1196281"/>
                </a:xfrm>
                <a:prstGeom prst="cube">
                  <a:avLst>
                    <a:gd name="adj" fmla="val 92842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华文彩云" pitchFamily="2" charset="-122"/>
                  </a:endParaRPr>
                </a:p>
              </p:txBody>
            </p:sp>
            <p:sp>
              <p:nvSpPr>
                <p:cNvPr id="36" name="立方体 35">
                  <a:extLst>
                    <a:ext uri="{FF2B5EF4-FFF2-40B4-BE49-F238E27FC236}">
                      <a16:creationId xmlns:a16="http://schemas.microsoft.com/office/drawing/2014/main" id="{75EAC707-010F-7462-DCB2-6FA7D80942A1}"/>
                    </a:ext>
                  </a:extLst>
                </p:cNvPr>
                <p:cNvSpPr/>
                <p:nvPr/>
              </p:nvSpPr>
              <p:spPr bwMode="auto">
                <a:xfrm rot="16200000">
                  <a:off x="4739506" y="1000233"/>
                  <a:ext cx="1186684" cy="1196281"/>
                </a:xfrm>
                <a:prstGeom prst="cube">
                  <a:avLst>
                    <a:gd name="adj" fmla="val 92842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华文彩云" pitchFamily="2" charset="-122"/>
                  </a:endParaRPr>
                </a:p>
              </p:txBody>
            </p:sp>
            <p:sp>
              <p:nvSpPr>
                <p:cNvPr id="37" name="立方体 36">
                  <a:extLst>
                    <a:ext uri="{FF2B5EF4-FFF2-40B4-BE49-F238E27FC236}">
                      <a16:creationId xmlns:a16="http://schemas.microsoft.com/office/drawing/2014/main" id="{62C562C3-08F4-FDD7-8097-5AF3A13BF2E9}"/>
                    </a:ext>
                  </a:extLst>
                </p:cNvPr>
                <p:cNvSpPr/>
                <p:nvPr/>
              </p:nvSpPr>
              <p:spPr bwMode="auto">
                <a:xfrm rot="16200000">
                  <a:off x="4961511" y="1000234"/>
                  <a:ext cx="1186684" cy="1196281"/>
                </a:xfrm>
                <a:prstGeom prst="cube">
                  <a:avLst>
                    <a:gd name="adj" fmla="val 92842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华文彩云" pitchFamily="2" charset="-122"/>
                  </a:endParaRPr>
                </a:p>
              </p:txBody>
            </p:sp>
            <p:sp>
              <p:nvSpPr>
                <p:cNvPr id="38" name="立方体 37">
                  <a:extLst>
                    <a:ext uri="{FF2B5EF4-FFF2-40B4-BE49-F238E27FC236}">
                      <a16:creationId xmlns:a16="http://schemas.microsoft.com/office/drawing/2014/main" id="{2AA895F1-C2A5-C6E1-4750-717FA03E6A85}"/>
                    </a:ext>
                  </a:extLst>
                </p:cNvPr>
                <p:cNvSpPr/>
                <p:nvPr/>
              </p:nvSpPr>
              <p:spPr bwMode="auto">
                <a:xfrm rot="16200000">
                  <a:off x="5160543" y="1000232"/>
                  <a:ext cx="1186684" cy="1196281"/>
                </a:xfrm>
                <a:prstGeom prst="cube">
                  <a:avLst>
                    <a:gd name="adj" fmla="val 92842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non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华文彩云" pitchFamily="2" charset="-122"/>
                  </a:endParaRPr>
                </a:p>
              </p:txBody>
            </p:sp>
          </p:grpSp>
        </p:grpSp>
      </p:grpSp>
      <p:pic>
        <p:nvPicPr>
          <p:cNvPr id="119" name="图片 118">
            <a:extLst>
              <a:ext uri="{FF2B5EF4-FFF2-40B4-BE49-F238E27FC236}">
                <a16:creationId xmlns:a16="http://schemas.microsoft.com/office/drawing/2014/main" id="{8B5B6AB7-D92C-E3C9-C4B1-E870E17E2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201" y="50574"/>
            <a:ext cx="1498662" cy="767385"/>
          </a:xfrm>
          <a:prstGeom prst="rect">
            <a:avLst/>
          </a:prstGeom>
        </p:spPr>
      </p:pic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076D34EB-7659-84E1-4979-1BCFFFD82434}"/>
              </a:ext>
            </a:extLst>
          </p:cNvPr>
          <p:cNvGrpSpPr/>
          <p:nvPr/>
        </p:nvGrpSpPr>
        <p:grpSpPr>
          <a:xfrm>
            <a:off x="5675058" y="3041633"/>
            <a:ext cx="3399085" cy="250455"/>
            <a:chOff x="5252380" y="2831412"/>
            <a:chExt cx="3399085" cy="250455"/>
          </a:xfrm>
        </p:grpSpPr>
        <p:sp>
          <p:nvSpPr>
            <p:cNvPr id="9" name="立方体 8">
              <a:extLst>
                <a:ext uri="{FF2B5EF4-FFF2-40B4-BE49-F238E27FC236}">
                  <a16:creationId xmlns:a16="http://schemas.microsoft.com/office/drawing/2014/main" id="{C8F06422-B2D7-0F98-E7DA-806DECD7A147}"/>
                </a:ext>
              </a:extLst>
            </p:cNvPr>
            <p:cNvSpPr/>
            <p:nvPr/>
          </p:nvSpPr>
          <p:spPr bwMode="auto">
            <a:xfrm rot="16200000">
              <a:off x="6843855" y="1260529"/>
              <a:ext cx="216136" cy="3399085"/>
            </a:xfrm>
            <a:prstGeom prst="cub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彩云" pitchFamily="2" charset="-122"/>
              </a:endParaRPr>
            </a:p>
          </p:txBody>
        </p:sp>
        <p:cxnSp>
          <p:nvCxnSpPr>
            <p:cNvPr id="40" name="直线连接符 39">
              <a:extLst>
                <a:ext uri="{FF2B5EF4-FFF2-40B4-BE49-F238E27FC236}">
                  <a16:creationId xmlns:a16="http://schemas.microsoft.com/office/drawing/2014/main" id="{7C623C20-F095-8AF4-F811-E6E11092FCA6}"/>
                </a:ext>
              </a:extLst>
            </p:cNvPr>
            <p:cNvCxnSpPr/>
            <p:nvPr/>
          </p:nvCxnSpPr>
          <p:spPr bwMode="auto">
            <a:xfrm>
              <a:off x="5475111" y="2912533"/>
              <a:ext cx="0" cy="169334"/>
            </a:xfrm>
            <a:prstGeom prst="line">
              <a:avLst/>
            </a:prstGeom>
            <a:ln w="28575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线连接符 40">
              <a:extLst>
                <a:ext uri="{FF2B5EF4-FFF2-40B4-BE49-F238E27FC236}">
                  <a16:creationId xmlns:a16="http://schemas.microsoft.com/office/drawing/2014/main" id="{F5823D74-C62A-4FF1-3DD0-832BD5A679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01733" y="2852003"/>
              <a:ext cx="73378" cy="60530"/>
            </a:xfrm>
            <a:prstGeom prst="line">
              <a:avLst/>
            </a:prstGeom>
            <a:ln w="28575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61C2748F-1A8A-136D-0D1D-333318879D3D}"/>
                </a:ext>
              </a:extLst>
            </p:cNvPr>
            <p:cNvGrpSpPr/>
            <p:nvPr/>
          </p:nvGrpSpPr>
          <p:grpSpPr>
            <a:xfrm>
              <a:off x="5551086" y="2838276"/>
              <a:ext cx="73378" cy="229864"/>
              <a:chOff x="5554133" y="3004403"/>
              <a:chExt cx="73378" cy="229864"/>
            </a:xfrm>
          </p:grpSpPr>
          <p:cxnSp>
            <p:nvCxnSpPr>
              <p:cNvPr id="43" name="直线连接符 42">
                <a:extLst>
                  <a:ext uri="{FF2B5EF4-FFF2-40B4-BE49-F238E27FC236}">
                    <a16:creationId xmlns:a16="http://schemas.microsoft.com/office/drawing/2014/main" id="{668FC7C6-04A6-6631-39A1-0DFB295E25BA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线连接符 43">
                <a:extLst>
                  <a:ext uri="{FF2B5EF4-FFF2-40B4-BE49-F238E27FC236}">
                    <a16:creationId xmlns:a16="http://schemas.microsoft.com/office/drawing/2014/main" id="{94562FA6-64A1-9CC4-6AE7-F2600805AC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D0435081-82DB-A9BB-1289-BAD9283A8242}"/>
                </a:ext>
              </a:extLst>
            </p:cNvPr>
            <p:cNvGrpSpPr/>
            <p:nvPr/>
          </p:nvGrpSpPr>
          <p:grpSpPr>
            <a:xfrm>
              <a:off x="5715135" y="2838276"/>
              <a:ext cx="73378" cy="229864"/>
              <a:chOff x="5554133" y="3004403"/>
              <a:chExt cx="73378" cy="229864"/>
            </a:xfrm>
          </p:grpSpPr>
          <p:cxnSp>
            <p:nvCxnSpPr>
              <p:cNvPr id="47" name="直线连接符 46">
                <a:extLst>
                  <a:ext uri="{FF2B5EF4-FFF2-40B4-BE49-F238E27FC236}">
                    <a16:creationId xmlns:a16="http://schemas.microsoft.com/office/drawing/2014/main" id="{C5FF56E0-3DE6-7F44-C75F-FAFCA5C63252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线连接符 47">
                <a:extLst>
                  <a:ext uri="{FF2B5EF4-FFF2-40B4-BE49-F238E27FC236}">
                    <a16:creationId xmlns:a16="http://schemas.microsoft.com/office/drawing/2014/main" id="{50EF5FD0-9003-D040-6B60-9B7054DC7D9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735BBD9F-CD6A-6015-E393-423434821D7B}"/>
                </a:ext>
              </a:extLst>
            </p:cNvPr>
            <p:cNvGrpSpPr/>
            <p:nvPr/>
          </p:nvGrpSpPr>
          <p:grpSpPr>
            <a:xfrm>
              <a:off x="5891329" y="2838276"/>
              <a:ext cx="73378" cy="229864"/>
              <a:chOff x="5554133" y="3004403"/>
              <a:chExt cx="73378" cy="229864"/>
            </a:xfrm>
          </p:grpSpPr>
          <p:cxnSp>
            <p:nvCxnSpPr>
              <p:cNvPr id="50" name="直线连接符 49">
                <a:extLst>
                  <a:ext uri="{FF2B5EF4-FFF2-40B4-BE49-F238E27FC236}">
                    <a16:creationId xmlns:a16="http://schemas.microsoft.com/office/drawing/2014/main" id="{66EF8B6B-A0C5-8A4A-F2B9-CCE2C1CC71E0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线连接符 50">
                <a:extLst>
                  <a:ext uri="{FF2B5EF4-FFF2-40B4-BE49-F238E27FC236}">
                    <a16:creationId xmlns:a16="http://schemas.microsoft.com/office/drawing/2014/main" id="{94CC12F0-B69F-4AA9-E50F-BDEC8CB5759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51166D1A-970D-6707-44AA-08BD6329D9E4}"/>
                </a:ext>
              </a:extLst>
            </p:cNvPr>
            <p:cNvGrpSpPr/>
            <p:nvPr/>
          </p:nvGrpSpPr>
          <p:grpSpPr>
            <a:xfrm>
              <a:off x="6095088" y="2845139"/>
              <a:ext cx="73378" cy="229864"/>
              <a:chOff x="5554133" y="3004403"/>
              <a:chExt cx="73378" cy="229864"/>
            </a:xfrm>
          </p:grpSpPr>
          <p:cxnSp>
            <p:nvCxnSpPr>
              <p:cNvPr id="53" name="直线连接符 52">
                <a:extLst>
                  <a:ext uri="{FF2B5EF4-FFF2-40B4-BE49-F238E27FC236}">
                    <a16:creationId xmlns:a16="http://schemas.microsoft.com/office/drawing/2014/main" id="{26BC954C-97E1-EE86-3EE9-EB14F0F7AB1C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线连接符 53">
                <a:extLst>
                  <a:ext uri="{FF2B5EF4-FFF2-40B4-BE49-F238E27FC236}">
                    <a16:creationId xmlns:a16="http://schemas.microsoft.com/office/drawing/2014/main" id="{E5242CD7-7EA7-48AB-372E-BD499F9A18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6EF86460-9182-C9DE-7DF5-277293BB82A8}"/>
                </a:ext>
              </a:extLst>
            </p:cNvPr>
            <p:cNvGrpSpPr/>
            <p:nvPr/>
          </p:nvGrpSpPr>
          <p:grpSpPr>
            <a:xfrm>
              <a:off x="6280404" y="2852003"/>
              <a:ext cx="73378" cy="229864"/>
              <a:chOff x="5554133" y="3004403"/>
              <a:chExt cx="73378" cy="229864"/>
            </a:xfrm>
          </p:grpSpPr>
          <p:cxnSp>
            <p:nvCxnSpPr>
              <p:cNvPr id="56" name="直线连接符 55">
                <a:extLst>
                  <a:ext uri="{FF2B5EF4-FFF2-40B4-BE49-F238E27FC236}">
                    <a16:creationId xmlns:a16="http://schemas.microsoft.com/office/drawing/2014/main" id="{5A095315-5B6D-8C51-ACE9-227DF3BFFA45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线连接符 56">
                <a:extLst>
                  <a:ext uri="{FF2B5EF4-FFF2-40B4-BE49-F238E27FC236}">
                    <a16:creationId xmlns:a16="http://schemas.microsoft.com/office/drawing/2014/main" id="{40CB2563-6DA7-8257-1B0B-56980DF08D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直线连接符 57">
              <a:extLst>
                <a:ext uri="{FF2B5EF4-FFF2-40B4-BE49-F238E27FC236}">
                  <a16:creationId xmlns:a16="http://schemas.microsoft.com/office/drawing/2014/main" id="{6FD3B4E7-F187-D5A2-2934-10148651FF97}"/>
                </a:ext>
              </a:extLst>
            </p:cNvPr>
            <p:cNvCxnSpPr/>
            <p:nvPr/>
          </p:nvCxnSpPr>
          <p:spPr bwMode="auto">
            <a:xfrm>
              <a:off x="6539097" y="2905669"/>
              <a:ext cx="0" cy="169334"/>
            </a:xfrm>
            <a:prstGeom prst="line">
              <a:avLst/>
            </a:prstGeom>
            <a:ln w="28575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连接符 58">
              <a:extLst>
                <a:ext uri="{FF2B5EF4-FFF2-40B4-BE49-F238E27FC236}">
                  <a16:creationId xmlns:a16="http://schemas.microsoft.com/office/drawing/2014/main" id="{DC441C3F-256B-C869-DA37-1929FCF036A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5719" y="2845139"/>
              <a:ext cx="73378" cy="60530"/>
            </a:xfrm>
            <a:prstGeom prst="line">
              <a:avLst/>
            </a:prstGeom>
            <a:ln w="28575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48C358FC-2473-046A-FE7A-F4ED6ABA3A62}"/>
                </a:ext>
              </a:extLst>
            </p:cNvPr>
            <p:cNvGrpSpPr/>
            <p:nvPr/>
          </p:nvGrpSpPr>
          <p:grpSpPr>
            <a:xfrm>
              <a:off x="6615072" y="2831412"/>
              <a:ext cx="73378" cy="229864"/>
              <a:chOff x="5554133" y="3004403"/>
              <a:chExt cx="73378" cy="229864"/>
            </a:xfrm>
          </p:grpSpPr>
          <p:cxnSp>
            <p:nvCxnSpPr>
              <p:cNvPr id="61" name="直线连接符 60">
                <a:extLst>
                  <a:ext uri="{FF2B5EF4-FFF2-40B4-BE49-F238E27FC236}">
                    <a16:creationId xmlns:a16="http://schemas.microsoft.com/office/drawing/2014/main" id="{DC15C3DF-A193-8612-BC46-CD95FB04B9D7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线连接符 61">
                <a:extLst>
                  <a:ext uri="{FF2B5EF4-FFF2-40B4-BE49-F238E27FC236}">
                    <a16:creationId xmlns:a16="http://schemas.microsoft.com/office/drawing/2014/main" id="{26E53325-ADB9-1208-3F25-89B1617CA3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4788D5CA-B6B0-A157-9A1E-8B549CE49648}"/>
                </a:ext>
              </a:extLst>
            </p:cNvPr>
            <p:cNvGrpSpPr/>
            <p:nvPr/>
          </p:nvGrpSpPr>
          <p:grpSpPr>
            <a:xfrm>
              <a:off x="6779121" y="2831412"/>
              <a:ext cx="73378" cy="229864"/>
              <a:chOff x="5554133" y="3004403"/>
              <a:chExt cx="73378" cy="229864"/>
            </a:xfrm>
          </p:grpSpPr>
          <p:cxnSp>
            <p:nvCxnSpPr>
              <p:cNvPr id="64" name="直线连接符 63">
                <a:extLst>
                  <a:ext uri="{FF2B5EF4-FFF2-40B4-BE49-F238E27FC236}">
                    <a16:creationId xmlns:a16="http://schemas.microsoft.com/office/drawing/2014/main" id="{9D91AD3C-0FCC-FB50-4DB6-A7C2672849C7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线连接符 64">
                <a:extLst>
                  <a:ext uri="{FF2B5EF4-FFF2-40B4-BE49-F238E27FC236}">
                    <a16:creationId xmlns:a16="http://schemas.microsoft.com/office/drawing/2014/main" id="{2E1AC334-7685-2BF4-F729-2F31340E09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AFC8575E-B40C-687C-E6C9-E95C9FBEE9C1}"/>
                </a:ext>
              </a:extLst>
            </p:cNvPr>
            <p:cNvGrpSpPr/>
            <p:nvPr/>
          </p:nvGrpSpPr>
          <p:grpSpPr>
            <a:xfrm>
              <a:off x="6955315" y="2831412"/>
              <a:ext cx="73378" cy="229864"/>
              <a:chOff x="5554133" y="3004403"/>
              <a:chExt cx="73378" cy="229864"/>
            </a:xfrm>
          </p:grpSpPr>
          <p:cxnSp>
            <p:nvCxnSpPr>
              <p:cNvPr id="67" name="直线连接符 66">
                <a:extLst>
                  <a:ext uri="{FF2B5EF4-FFF2-40B4-BE49-F238E27FC236}">
                    <a16:creationId xmlns:a16="http://schemas.microsoft.com/office/drawing/2014/main" id="{A6B4F2C7-A301-265C-C921-CB92AB4BF907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线连接符 67">
                <a:extLst>
                  <a:ext uri="{FF2B5EF4-FFF2-40B4-BE49-F238E27FC236}">
                    <a16:creationId xmlns:a16="http://schemas.microsoft.com/office/drawing/2014/main" id="{8D3237EF-1BAC-C8F5-6DFD-83AE0598CE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057A19A7-5666-9C96-A801-581C284D94DF}"/>
                </a:ext>
              </a:extLst>
            </p:cNvPr>
            <p:cNvGrpSpPr/>
            <p:nvPr/>
          </p:nvGrpSpPr>
          <p:grpSpPr>
            <a:xfrm>
              <a:off x="7159074" y="2838275"/>
              <a:ext cx="73378" cy="229864"/>
              <a:chOff x="5554133" y="3004403"/>
              <a:chExt cx="73378" cy="229864"/>
            </a:xfrm>
          </p:grpSpPr>
          <p:cxnSp>
            <p:nvCxnSpPr>
              <p:cNvPr id="70" name="直线连接符 69">
                <a:extLst>
                  <a:ext uri="{FF2B5EF4-FFF2-40B4-BE49-F238E27FC236}">
                    <a16:creationId xmlns:a16="http://schemas.microsoft.com/office/drawing/2014/main" id="{63F922F4-0614-526D-197D-4B13F9195510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线连接符 70">
                <a:extLst>
                  <a:ext uri="{FF2B5EF4-FFF2-40B4-BE49-F238E27FC236}">
                    <a16:creationId xmlns:a16="http://schemas.microsoft.com/office/drawing/2014/main" id="{349B2D94-DA88-2453-3BEC-41311F7C2BC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9A11239D-FE16-754C-EF4B-CF4E4CB85AED}"/>
                </a:ext>
              </a:extLst>
            </p:cNvPr>
            <p:cNvGrpSpPr/>
            <p:nvPr/>
          </p:nvGrpSpPr>
          <p:grpSpPr>
            <a:xfrm>
              <a:off x="7344390" y="2845139"/>
              <a:ext cx="73378" cy="229864"/>
              <a:chOff x="5554133" y="3004403"/>
              <a:chExt cx="73378" cy="229864"/>
            </a:xfrm>
          </p:grpSpPr>
          <p:cxnSp>
            <p:nvCxnSpPr>
              <p:cNvPr id="73" name="直线连接符 72">
                <a:extLst>
                  <a:ext uri="{FF2B5EF4-FFF2-40B4-BE49-F238E27FC236}">
                    <a16:creationId xmlns:a16="http://schemas.microsoft.com/office/drawing/2014/main" id="{74D72F53-4DA8-BAFF-AA2C-5955F6A1A339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线连接符 73">
                <a:extLst>
                  <a:ext uri="{FF2B5EF4-FFF2-40B4-BE49-F238E27FC236}">
                    <a16:creationId xmlns:a16="http://schemas.microsoft.com/office/drawing/2014/main" id="{DFF66BE5-D3A1-D8CF-B179-FB09E6959F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直线连接符 91">
              <a:extLst>
                <a:ext uri="{FF2B5EF4-FFF2-40B4-BE49-F238E27FC236}">
                  <a16:creationId xmlns:a16="http://schemas.microsoft.com/office/drawing/2014/main" id="{A90D8A87-ED40-CBBC-0F1E-D5A6EAA75D32}"/>
                </a:ext>
              </a:extLst>
            </p:cNvPr>
            <p:cNvCxnSpPr/>
            <p:nvPr/>
          </p:nvCxnSpPr>
          <p:spPr bwMode="auto">
            <a:xfrm>
              <a:off x="7629393" y="2912533"/>
              <a:ext cx="0" cy="169334"/>
            </a:xfrm>
            <a:prstGeom prst="line">
              <a:avLst/>
            </a:prstGeom>
            <a:ln w="28575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线连接符 92">
              <a:extLst>
                <a:ext uri="{FF2B5EF4-FFF2-40B4-BE49-F238E27FC236}">
                  <a16:creationId xmlns:a16="http://schemas.microsoft.com/office/drawing/2014/main" id="{4D48D4FC-A14B-5DC5-43BA-E17184B793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6015" y="2852003"/>
              <a:ext cx="73378" cy="60530"/>
            </a:xfrm>
            <a:prstGeom prst="line">
              <a:avLst/>
            </a:prstGeom>
            <a:ln w="28575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461DCA26-7FF5-6FB3-DD3A-0C6495327DEE}"/>
                </a:ext>
              </a:extLst>
            </p:cNvPr>
            <p:cNvGrpSpPr/>
            <p:nvPr/>
          </p:nvGrpSpPr>
          <p:grpSpPr>
            <a:xfrm>
              <a:off x="7705368" y="2838276"/>
              <a:ext cx="73378" cy="229864"/>
              <a:chOff x="5554133" y="3004403"/>
              <a:chExt cx="73378" cy="229864"/>
            </a:xfrm>
          </p:grpSpPr>
          <p:cxnSp>
            <p:nvCxnSpPr>
              <p:cNvPr id="95" name="直线连接符 94">
                <a:extLst>
                  <a:ext uri="{FF2B5EF4-FFF2-40B4-BE49-F238E27FC236}">
                    <a16:creationId xmlns:a16="http://schemas.microsoft.com/office/drawing/2014/main" id="{9BB82556-9DF9-6A95-C029-300434455A7B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线连接符 95">
                <a:extLst>
                  <a:ext uri="{FF2B5EF4-FFF2-40B4-BE49-F238E27FC236}">
                    <a16:creationId xmlns:a16="http://schemas.microsoft.com/office/drawing/2014/main" id="{706EA04A-798A-4BB6-623A-597400DBEA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472D295E-00DA-A708-E0A6-94D77C6207B9}"/>
                </a:ext>
              </a:extLst>
            </p:cNvPr>
            <p:cNvGrpSpPr/>
            <p:nvPr/>
          </p:nvGrpSpPr>
          <p:grpSpPr>
            <a:xfrm>
              <a:off x="7869417" y="2838276"/>
              <a:ext cx="73378" cy="229864"/>
              <a:chOff x="5554133" y="3004403"/>
              <a:chExt cx="73378" cy="229864"/>
            </a:xfrm>
          </p:grpSpPr>
          <p:cxnSp>
            <p:nvCxnSpPr>
              <p:cNvPr id="98" name="直线连接符 97">
                <a:extLst>
                  <a:ext uri="{FF2B5EF4-FFF2-40B4-BE49-F238E27FC236}">
                    <a16:creationId xmlns:a16="http://schemas.microsoft.com/office/drawing/2014/main" id="{8FBF0B7E-0F95-5F6D-9D59-EE5784A0884C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线连接符 98">
                <a:extLst>
                  <a:ext uri="{FF2B5EF4-FFF2-40B4-BE49-F238E27FC236}">
                    <a16:creationId xmlns:a16="http://schemas.microsoft.com/office/drawing/2014/main" id="{FBAA96CA-4DCE-F544-6F1A-E746F2137A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D8CE0673-B635-8AAC-0243-87FF3F86DAA6}"/>
                </a:ext>
              </a:extLst>
            </p:cNvPr>
            <p:cNvGrpSpPr/>
            <p:nvPr/>
          </p:nvGrpSpPr>
          <p:grpSpPr>
            <a:xfrm>
              <a:off x="8045611" y="2838276"/>
              <a:ext cx="73378" cy="229864"/>
              <a:chOff x="5554133" y="3004403"/>
              <a:chExt cx="73378" cy="229864"/>
            </a:xfrm>
          </p:grpSpPr>
          <p:cxnSp>
            <p:nvCxnSpPr>
              <p:cNvPr id="101" name="直线连接符 100">
                <a:extLst>
                  <a:ext uri="{FF2B5EF4-FFF2-40B4-BE49-F238E27FC236}">
                    <a16:creationId xmlns:a16="http://schemas.microsoft.com/office/drawing/2014/main" id="{CCA35AD5-EAC2-8388-7E4F-B5198C3AFE11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线连接符 101">
                <a:extLst>
                  <a:ext uri="{FF2B5EF4-FFF2-40B4-BE49-F238E27FC236}">
                    <a16:creationId xmlns:a16="http://schemas.microsoft.com/office/drawing/2014/main" id="{F222D08E-E834-7154-D138-5F74FB6DA4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2A45230D-8DEB-E549-3989-D855B73CD938}"/>
                </a:ext>
              </a:extLst>
            </p:cNvPr>
            <p:cNvGrpSpPr/>
            <p:nvPr/>
          </p:nvGrpSpPr>
          <p:grpSpPr>
            <a:xfrm>
              <a:off x="8249370" y="2845139"/>
              <a:ext cx="73378" cy="229864"/>
              <a:chOff x="5554133" y="3004403"/>
              <a:chExt cx="73378" cy="229864"/>
            </a:xfrm>
          </p:grpSpPr>
          <p:cxnSp>
            <p:nvCxnSpPr>
              <p:cNvPr id="104" name="直线连接符 103">
                <a:extLst>
                  <a:ext uri="{FF2B5EF4-FFF2-40B4-BE49-F238E27FC236}">
                    <a16:creationId xmlns:a16="http://schemas.microsoft.com/office/drawing/2014/main" id="{3ADB3498-780A-5C96-35A3-C3C89E6ED50A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线连接符 104">
                <a:extLst>
                  <a:ext uri="{FF2B5EF4-FFF2-40B4-BE49-F238E27FC236}">
                    <a16:creationId xmlns:a16="http://schemas.microsoft.com/office/drawing/2014/main" id="{4F4DBDD1-7A1E-0A5E-20C1-B5F77C0E4FC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30141928-7527-0A7A-F018-E390EB4EE855}"/>
                </a:ext>
              </a:extLst>
            </p:cNvPr>
            <p:cNvGrpSpPr/>
            <p:nvPr/>
          </p:nvGrpSpPr>
          <p:grpSpPr>
            <a:xfrm>
              <a:off x="8434686" y="2852003"/>
              <a:ext cx="73378" cy="229864"/>
              <a:chOff x="5554133" y="3004403"/>
              <a:chExt cx="73378" cy="229864"/>
            </a:xfrm>
          </p:grpSpPr>
          <p:cxnSp>
            <p:nvCxnSpPr>
              <p:cNvPr id="107" name="直线连接符 106">
                <a:extLst>
                  <a:ext uri="{FF2B5EF4-FFF2-40B4-BE49-F238E27FC236}">
                    <a16:creationId xmlns:a16="http://schemas.microsoft.com/office/drawing/2014/main" id="{FF5ED87A-BD31-01A3-96F8-D5C562738124}"/>
                  </a:ext>
                </a:extLst>
              </p:cNvPr>
              <p:cNvCxnSpPr/>
              <p:nvPr/>
            </p:nvCxnSpPr>
            <p:spPr bwMode="auto">
              <a:xfrm>
                <a:off x="5627511" y="3064933"/>
                <a:ext cx="0" cy="169334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线连接符 107">
                <a:extLst>
                  <a:ext uri="{FF2B5EF4-FFF2-40B4-BE49-F238E27FC236}">
                    <a16:creationId xmlns:a16="http://schemas.microsoft.com/office/drawing/2014/main" id="{B1574FFC-A9A4-B74A-CB81-C3EDAC33E1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54133" y="3004403"/>
                <a:ext cx="73378" cy="60530"/>
              </a:xfrm>
              <a:prstGeom prst="line">
                <a:avLst/>
              </a:prstGeom>
              <a:ln w="28575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5" name="图片 124">
            <a:extLst>
              <a:ext uri="{FF2B5EF4-FFF2-40B4-BE49-F238E27FC236}">
                <a16:creationId xmlns:a16="http://schemas.microsoft.com/office/drawing/2014/main" id="{9D6D90E5-45F7-DE85-CF6E-6FF7F4885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>
            <a:fillRect/>
          </a:stretch>
        </p:blipFill>
        <p:spPr>
          <a:xfrm>
            <a:off x="7235320" y="3788851"/>
            <a:ext cx="1879600" cy="2515112"/>
          </a:xfrm>
          <a:prstGeom prst="rect">
            <a:avLst/>
          </a:prstGeom>
        </p:spPr>
      </p:pic>
      <p:sp>
        <p:nvSpPr>
          <p:cNvPr id="145" name="右箭头 144">
            <a:extLst>
              <a:ext uri="{FF2B5EF4-FFF2-40B4-BE49-F238E27FC236}">
                <a16:creationId xmlns:a16="http://schemas.microsoft.com/office/drawing/2014/main" id="{9116E61D-1141-F425-8D50-5DB1111C92DF}"/>
              </a:ext>
            </a:extLst>
          </p:cNvPr>
          <p:cNvSpPr/>
          <p:nvPr/>
        </p:nvSpPr>
        <p:spPr bwMode="auto">
          <a:xfrm rot="4108900">
            <a:off x="7004763" y="3595082"/>
            <a:ext cx="745806" cy="461542"/>
          </a:xfrm>
          <a:prstGeom prst="rightArrow">
            <a:avLst/>
          </a:prstGeom>
          <a:solidFill>
            <a:srgbClr val="99CC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华文彩云" pitchFamily="2" charset="-122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1626AC5D-D097-E588-CF7A-E2C9347453AD}"/>
              </a:ext>
            </a:extLst>
          </p:cNvPr>
          <p:cNvSpPr txBox="1"/>
          <p:nvPr/>
        </p:nvSpPr>
        <p:spPr>
          <a:xfrm>
            <a:off x="6206833" y="2666461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Interesting Region</a:t>
            </a:r>
            <a:endParaRPr kumimoji="1" lang="zh-CN" altLang="en-US" dirty="0"/>
          </a:p>
        </p:txBody>
      </p:sp>
      <p:sp>
        <p:nvSpPr>
          <p:cNvPr id="148" name="框架 147">
            <a:extLst>
              <a:ext uri="{FF2B5EF4-FFF2-40B4-BE49-F238E27FC236}">
                <a16:creationId xmlns:a16="http://schemas.microsoft.com/office/drawing/2014/main" id="{17FC38A0-7A95-1670-7738-2CCBE11494A6}"/>
              </a:ext>
            </a:extLst>
          </p:cNvPr>
          <p:cNvSpPr/>
          <p:nvPr/>
        </p:nvSpPr>
        <p:spPr bwMode="auto">
          <a:xfrm>
            <a:off x="6740496" y="3048496"/>
            <a:ext cx="1099950" cy="243592"/>
          </a:xfrm>
          <a:prstGeom prst="frame">
            <a:avLst/>
          </a:prstGeom>
          <a:solidFill>
            <a:srgbClr val="C0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华文彩云" pitchFamily="2" charset="-122"/>
            </a:endParaRPr>
          </a:p>
        </p:txBody>
      </p:sp>
      <p:sp>
        <p:nvSpPr>
          <p:cNvPr id="149" name="框架 148">
            <a:extLst>
              <a:ext uri="{FF2B5EF4-FFF2-40B4-BE49-F238E27FC236}">
                <a16:creationId xmlns:a16="http://schemas.microsoft.com/office/drawing/2014/main" id="{14329DCF-0678-A2F3-5F96-D3E0BDD2313D}"/>
              </a:ext>
            </a:extLst>
          </p:cNvPr>
          <p:cNvSpPr/>
          <p:nvPr/>
        </p:nvSpPr>
        <p:spPr bwMode="auto">
          <a:xfrm>
            <a:off x="7487562" y="4281668"/>
            <a:ext cx="1023905" cy="243592"/>
          </a:xfrm>
          <a:prstGeom prst="frame">
            <a:avLst/>
          </a:prstGeom>
          <a:solidFill>
            <a:srgbClr val="C0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华文彩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3874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6141C94-1886-050E-758D-D213A5873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C837BC-3942-E22C-628A-CCC9A07AC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DiT</a:t>
            </a:r>
            <a:r>
              <a:rPr lang="en-US" altLang="zh-CN" dirty="0"/>
              <a:t> IV: Model Architecture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7E0DF2-C168-24E5-F7AD-A24E8289059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22264" y="1296988"/>
                <a:ext cx="4469870" cy="5006975"/>
              </a:xfrm>
            </p:spPr>
            <p:txBody>
              <a:bodyPr/>
              <a:lstStyle/>
              <a:p>
                <a:r>
                  <a:rPr lang="en" altLang="zh-CN" b="1" dirty="0"/>
                  <a:t>VoDiT4CAL Architecture:</a:t>
                </a:r>
              </a:p>
              <a:p>
                <a:pPr lvl="1"/>
                <a:r>
                  <a:rPr lang="en" altLang="zh-CN" b="1" dirty="0"/>
                  <a:t>Patch Embedding</a:t>
                </a:r>
                <a:r>
                  <a:rPr lang="en" altLang="zh-CN" dirty="0"/>
                  <a:t>: Use 3D convolutions to split the ECAL volume into small patches, mapping each patch to a high-dimensional latent token.</a:t>
                </a:r>
              </a:p>
              <a:p>
                <a:pPr lvl="1"/>
                <a:r>
                  <a:rPr lang="en" altLang="zh-CN" b="1" dirty="0"/>
                  <a:t>Conditioning</a:t>
                </a:r>
                <a:r>
                  <a:rPr lang="en" altLang="zh-CN" dirty="0"/>
                  <a:t>: Each token is augmented with relative positional encoding, noise timestep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" altLang="zh-CN" i="1" dirty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" altLang="zh-CN" dirty="0"/>
                  <a:t> encoding, total energy </a:t>
                </a:r>
                <a14:m>
                  <m:oMath xmlns:m="http://schemas.openxmlformats.org/officeDocument/2006/math"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" altLang="zh-CN" dirty="0"/>
                  <a:t> particle type, etc.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7E0DF2-C168-24E5-F7AD-A24E828905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2264" y="1296988"/>
                <a:ext cx="4469870" cy="5006975"/>
              </a:xfrm>
              <a:blipFill>
                <a:blip r:embed="rId2"/>
                <a:stretch>
                  <a:fillRect l="-850" t="-1013" r="-8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438D08-3DEE-2C98-E642-4B0C9AC04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36</a:t>
            </a:fld>
            <a:endParaRPr lang="en-US" altLang="zh-CN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1FD5FAF1-17DA-EF50-BC6D-20A119B5FA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1130310"/>
            <a:ext cx="4191000" cy="4321155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:a16="http://schemas.microsoft.com/office/drawing/2014/main" id="{42145AE3-745F-8412-039B-5CE1097405C3}"/>
              </a:ext>
            </a:extLst>
          </p:cNvPr>
          <p:cNvSpPr/>
          <p:nvPr/>
        </p:nvSpPr>
        <p:spPr bwMode="auto">
          <a:xfrm>
            <a:off x="4600575" y="4037012"/>
            <a:ext cx="4314825" cy="1524000"/>
          </a:xfrm>
          <a:prstGeom prst="frame">
            <a:avLst>
              <a:gd name="adj1" fmla="val 2975"/>
            </a:avLst>
          </a:prstGeom>
          <a:solidFill>
            <a:srgbClr val="99CC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华文彩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2152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A438D8C-FF91-E7A7-7D4F-C4E89CC3B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E16D1-B2EE-B6A8-856A-98F45F50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DiT</a:t>
            </a:r>
            <a:r>
              <a:rPr lang="en-US" altLang="zh-CN" dirty="0"/>
              <a:t> V: Training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A83D50B-DBDA-92EB-FAB4-7E7A58979D9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22262" y="1183771"/>
                <a:ext cx="5183676" cy="5006975"/>
              </a:xfrm>
            </p:spPr>
            <p:txBody>
              <a:bodyPr/>
              <a:lstStyle/>
              <a:p>
                <a:r>
                  <a:rPr kumimoji="1" lang="en-US" altLang="zh-CN" b="1" dirty="0"/>
                  <a:t>Training</a:t>
                </a:r>
                <a:r>
                  <a:rPr kumimoji="1" lang="zh-CN" altLang="en-US" b="1" dirty="0"/>
                  <a:t> </a:t>
                </a:r>
                <a:r>
                  <a:rPr kumimoji="1" lang="en-US" altLang="zh-CN" b="1" dirty="0"/>
                  <a:t>Steps</a:t>
                </a:r>
                <a:r>
                  <a:rPr lang="en-US" altLang="zh-CN" b="1" dirty="0"/>
                  <a:t>: </a:t>
                </a:r>
              </a:p>
              <a:p>
                <a:pPr lvl="1"/>
                <a:r>
                  <a:rPr lang="en" altLang="zh-CN" dirty="0"/>
                  <a:t>Sample a random timestep </a:t>
                </a:r>
                <a14:m>
                  <m:oMath xmlns:m="http://schemas.openxmlformats.org/officeDocument/2006/math"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 ∼</m:t>
                    </m:r>
                    <m:r>
                      <a:rPr lang="en" altLang="zh-CN" i="1" dirty="0">
                        <a:latin typeface="Cambria Math" panose="02040503050406030204" pitchFamily="18" charset="0"/>
                      </a:rPr>
                      <m:t>𝒰</m:t>
                    </m:r>
                    <m:d>
                      <m:dPr>
                        <m:ctrlPr>
                          <a:rPr lang="en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" altLang="zh-CN" i="1" dirty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" altLang="zh-CN" i="1" dirty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" altLang="zh-CN" dirty="0"/>
                  <a:t>Construct a noisy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" altLang="zh-CN" dirty="0"/>
                  <a:t> by mixing data </a:t>
                </a:r>
                <a14:m>
                  <m:oMath xmlns:m="http://schemas.openxmlformats.org/officeDocument/2006/math"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" altLang="zh-CN" dirty="0"/>
                  <a:t> with Gaussian noise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" altLang="zh-CN" i="1" dirty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" altLang="zh-CN" i="1" dirty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" altLang="zh-CN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altLang="zh-CN" i="1" dirty="0">
                    <a:latin typeface="Cambria Math" panose="02040503050406030204" pitchFamily="18" charset="0"/>
                  </a:rPr>
                  <a:t>.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" altLang="zh-CN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𝑡𝑥</m:t>
                      </m:r>
                    </m:oMath>
                  </m:oMathPara>
                </a14:m>
                <a:endParaRPr lang="en-US" altLang="zh-CN" dirty="0"/>
              </a:p>
              <a:p>
                <a:pPr lvl="1"/>
                <a:r>
                  <a:rPr lang="en" altLang="zh-CN" dirty="0"/>
                  <a:t>Use </a:t>
                </a:r>
                <a:r>
                  <a:rPr lang="en" altLang="zh-CN" dirty="0">
                    <a:solidFill>
                      <a:srgbClr val="C00000"/>
                    </a:solidFill>
                  </a:rPr>
                  <a:t>v-parameterization </a:t>
                </a:r>
                <a:r>
                  <a:rPr lang="en" altLang="zh-CN" dirty="0"/>
                  <a:t>with target</a:t>
                </a: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" altLang="zh-CN" dirty="0">
                              <a:latin typeface="Cambria Math" panose="02040503050406030204" pitchFamily="18" charset="0"/>
                            </a:rPr>
                            <m:t>target</m:t>
                          </m:r>
                        </m:sub>
                      </m:sSub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" altLang="zh-CN" i="1" dirty="0" err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" altLang="zh-CN" i="1" dirty="0" err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" altLang="zh-CN" i="1" dirty="0" err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" altLang="zh-CN" dirty="0">
                              <a:latin typeface="Cambria Math" panose="02040503050406030204" pitchFamily="18" charset="0"/>
                            </a:rPr>
                            <m:t>pred</m:t>
                          </m:r>
                        </m:sub>
                      </m:sSub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" altLang="zh-CN" i="1" dirty="0" err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" altLang="zh-CN" i="1" dirty="0" err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" altLang="zh-CN" i="1" dirty="0" err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" altLang="zh-CN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" altLang="zh-CN" dirty="0" err="1">
                              <a:latin typeface="Cambria Math" panose="02040503050406030204" pitchFamily="18" charset="0"/>
                            </a:rPr>
                            <m:t>cond</m:t>
                          </m:r>
                        </m:e>
                      </m:d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, </m:t>
                      </m:r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" altLang="zh-CN" dirty="0" err="1">
                          <a:latin typeface="Cambria Math" panose="02040503050406030204" pitchFamily="18" charset="0"/>
                        </a:rPr>
                        <m:t>cond</m:t>
                      </m:r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" altLang="zh-CN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lit/>
                        </m:rPr>
                        <a:rPr lang="en" altLang="zh-CN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" altLang="zh-CN" dirty="0">
                          <a:latin typeface="Cambria Math" panose="02040503050406030204" pitchFamily="18" charset="0"/>
                        </a:rPr>
                        <m:t>particle</m:t>
                      </m:r>
                      <m:r>
                        <m:rPr>
                          <m:nor/>
                        </m:rPr>
                        <a:rPr lang="en" altLang="zh-CN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" altLang="zh-CN" dirty="0">
                          <a:latin typeface="Cambria Math" panose="02040503050406030204" pitchFamily="18" charset="0"/>
                        </a:rPr>
                        <m:t>type</m:t>
                      </m:r>
                      <m:r>
                        <m:rPr>
                          <m:nor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" altLang="zh-CN" dirty="0"/>
              </a:p>
              <a:p>
                <a:pPr lvl="1"/>
                <a:r>
                  <a:rPr lang="en" altLang="zh-CN" dirty="0"/>
                  <a:t>Optimize with MSE loss:</a:t>
                </a:r>
                <a:br>
                  <a:rPr lang="en" altLang="zh-CN" dirty="0"/>
                </a:br>
                <a14:m>
                  <m:oMath xmlns:m="http://schemas.openxmlformats.org/officeDocument/2006/math"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ℒ</m:t>
                    </m:r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" altLang="zh-CN" i="0" dirty="0">
                        <a:latin typeface="Cambria Math" panose="02040503050406030204" pitchFamily="18" charset="0"/>
                      </a:rPr>
                      <m:t>MSE</m:t>
                    </m:r>
                    <m:d>
                      <m:dPr>
                        <m:ctrlPr>
                          <a:rPr lang="en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" altLang="zh-CN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" altLang="zh-CN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" altLang="zh-CN" i="0" dirty="0">
                                <a:latin typeface="Cambria Math" panose="02040503050406030204" pitchFamily="18" charset="0"/>
                              </a:rPr>
                              <m:t>pred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" altLang="zh-CN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" altLang="zh-CN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" altLang="zh-CN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" altLang="zh-CN" i="0" dirty="0">
                                <a:latin typeface="Cambria Math" panose="02040503050406030204" pitchFamily="18" charset="0"/>
                              </a:rPr>
                              <m:t>target</m:t>
                            </m:r>
                          </m:sub>
                        </m:sSub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A83D50B-DBDA-92EB-FAB4-7E7A58979D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2262" y="1183771"/>
                <a:ext cx="5183676" cy="5006975"/>
              </a:xfrm>
              <a:blipFill>
                <a:blip r:embed="rId3"/>
                <a:stretch>
                  <a:fillRect l="-733" t="-1013" r="-978" b="-55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291FAC-9CBC-EAA5-07C0-052123F89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37</a:t>
            </a:fld>
            <a:endParaRPr lang="en-US" altLang="zh-CN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92BAF40-69D5-1A89-4483-83CA5FA78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21835" r="5504" b="8276"/>
          <a:stretch>
            <a:fillRect/>
          </a:stretch>
        </p:blipFill>
        <p:spPr>
          <a:xfrm>
            <a:off x="4754797" y="4288867"/>
            <a:ext cx="4231805" cy="1955549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F3DD753-8463-3AF4-AF82-2E4BCD929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1" b="33520"/>
          <a:stretch>
            <a:fillRect/>
          </a:stretch>
        </p:blipFill>
        <p:spPr bwMode="auto">
          <a:xfrm>
            <a:off x="5012728" y="1182289"/>
            <a:ext cx="4131272" cy="12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397AC13A-007A-4087-A09D-2621A59A02D0}"/>
              </a:ext>
            </a:extLst>
          </p:cNvPr>
          <p:cNvGrpSpPr/>
          <p:nvPr/>
        </p:nvGrpSpPr>
        <p:grpSpPr>
          <a:xfrm>
            <a:off x="5290976" y="2370461"/>
            <a:ext cx="3913987" cy="1510418"/>
            <a:chOff x="4804366" y="2466259"/>
            <a:chExt cx="3913987" cy="15104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1133D287-BC44-FF9D-7CF9-E0ED0DD0DB8A}"/>
                    </a:ext>
                  </a:extLst>
                </p:cNvPr>
                <p:cNvSpPr txBox="1"/>
                <p:nvPr/>
              </p:nvSpPr>
              <p:spPr>
                <a:xfrm>
                  <a:off x="4804366" y="2466260"/>
                  <a:ext cx="4299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1133D287-BC44-FF9D-7CF9-E0ED0DD0DB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4366" y="2466260"/>
                  <a:ext cx="429926" cy="461665"/>
                </a:xfrm>
                <a:prstGeom prst="rect">
                  <a:avLst/>
                </a:prstGeom>
                <a:blipFill>
                  <a:blip r:embed="rId6"/>
                  <a:stretch>
                    <a:fillRect t="-10526" r="-28571" b="-2368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22E8F931-77EA-253E-DDAD-2F99EDBFF0BF}"/>
                    </a:ext>
                  </a:extLst>
                </p:cNvPr>
                <p:cNvSpPr txBox="1"/>
                <p:nvPr/>
              </p:nvSpPr>
              <p:spPr>
                <a:xfrm>
                  <a:off x="7935767" y="2466259"/>
                  <a:ext cx="7825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𝒆𝒑𝒔</m:t>
                        </m:r>
                      </m:oMath>
                    </m:oMathPara>
                  </a14:m>
                  <a:endParaRPr kumimoji="1" lang="zh-CN" altLang="en-US" sz="24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22E8F931-77EA-253E-DDAD-2F99EDBFF0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767" y="2466259"/>
                  <a:ext cx="782586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DF239323-C953-3637-DFDF-5DF1EA9FA556}"/>
                    </a:ext>
                  </a:extLst>
                </p:cNvPr>
                <p:cNvSpPr txBox="1"/>
                <p:nvPr/>
              </p:nvSpPr>
              <p:spPr>
                <a:xfrm>
                  <a:off x="5595127" y="2466259"/>
                  <a:ext cx="5180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DF239323-C953-3637-DFDF-5DF1EA9FA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5127" y="2466259"/>
                  <a:ext cx="518026" cy="461665"/>
                </a:xfrm>
                <a:prstGeom prst="rect">
                  <a:avLst/>
                </a:prstGeom>
                <a:blipFill>
                  <a:blip r:embed="rId8"/>
                  <a:stretch>
                    <a:fillRect t="-10526" r="-24390" b="-2368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直线连接符 37">
              <a:extLst>
                <a:ext uri="{FF2B5EF4-FFF2-40B4-BE49-F238E27FC236}">
                  <a16:creationId xmlns:a16="http://schemas.microsoft.com/office/drawing/2014/main" id="{924CE792-B340-6691-2219-D5EF714B43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19328" y="2946461"/>
              <a:ext cx="3548958" cy="0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7A23C479-5150-E196-A388-177D113B7897}"/>
                    </a:ext>
                  </a:extLst>
                </p:cNvPr>
                <p:cNvSpPr txBox="1"/>
                <p:nvPr/>
              </p:nvSpPr>
              <p:spPr>
                <a:xfrm>
                  <a:off x="5983536" y="3023704"/>
                  <a:ext cx="908647" cy="3919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7A23C479-5150-E196-A388-177D113B78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3536" y="3023704"/>
                  <a:ext cx="908647" cy="391902"/>
                </a:xfrm>
                <a:prstGeom prst="rect">
                  <a:avLst/>
                </a:prstGeom>
                <a:blipFill>
                  <a:blip r:embed="rId9"/>
                  <a:stretch>
                    <a:fillRect t="-6250" r="-8333" b="-187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曲线连接符 43">
              <a:extLst>
                <a:ext uri="{FF2B5EF4-FFF2-40B4-BE49-F238E27FC236}">
                  <a16:creationId xmlns:a16="http://schemas.microsoft.com/office/drawing/2014/main" id="{AF7E5AA8-EE02-21B4-2D4C-881CEECC5B4D}"/>
                </a:ext>
              </a:extLst>
            </p:cNvPr>
            <p:cNvCxnSpPr>
              <a:cxnSpLocks/>
            </p:cNvCxnSpPr>
            <p:nvPr/>
          </p:nvCxnSpPr>
          <p:spPr bwMode="auto">
            <a:xfrm rot="10800000" flipV="1">
              <a:off x="7206977" y="3132928"/>
              <a:ext cx="1361311" cy="773211"/>
            </a:xfrm>
            <a:prstGeom prst="curvedConnector3">
              <a:avLst>
                <a:gd name="adj1" fmla="val 88574"/>
              </a:avLst>
            </a:prstGeom>
            <a:solidFill>
              <a:srgbClr val="99CC00"/>
            </a:solidFill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587A250B-BAA2-B733-70CE-83E3287F57A7}"/>
                    </a:ext>
                  </a:extLst>
                </p:cNvPr>
                <p:cNvSpPr txBox="1"/>
                <p:nvPr/>
              </p:nvSpPr>
              <p:spPr>
                <a:xfrm>
                  <a:off x="6520254" y="3582658"/>
                  <a:ext cx="743858" cy="3940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b="0" i="1" dirty="0" smtClean="0">
                                <a:latin typeface="Cambria Math" panose="02040503050406030204" pitchFamily="18" charset="0"/>
                              </a:rPr>
                              <m:t>pred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587A250B-BAA2-B733-70CE-83E3287F5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0254" y="3582658"/>
                  <a:ext cx="743858" cy="394019"/>
                </a:xfrm>
                <a:prstGeom prst="rect">
                  <a:avLst/>
                </a:prstGeom>
                <a:blipFill>
                  <a:blip r:embed="rId10"/>
                  <a:stretch>
                    <a:fillRect t="-6250" r="-8333" b="-187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直线箭头连接符 51">
              <a:extLst>
                <a:ext uri="{FF2B5EF4-FFF2-40B4-BE49-F238E27FC236}">
                  <a16:creationId xmlns:a16="http://schemas.microsoft.com/office/drawing/2014/main" id="{CD74ACBE-119F-7964-F9E4-15F6D8E4299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652717" y="3132928"/>
              <a:ext cx="1915570" cy="18541"/>
            </a:xfrm>
            <a:prstGeom prst="straightConnector1">
              <a:avLst/>
            </a:prstGeom>
            <a:solidFill>
              <a:srgbClr val="99CC00"/>
            </a:solidFill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8579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2FEA4-21B9-54A9-A0B8-CFEE5B40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DiT</a:t>
            </a:r>
            <a:r>
              <a:rPr lang="en-US" altLang="zh-CN" dirty="0"/>
              <a:t> VI: Distillation-based</a:t>
            </a:r>
            <a:r>
              <a:rPr lang="zh-CN" altLang="en-US" dirty="0"/>
              <a:t> </a:t>
            </a:r>
            <a:r>
              <a:rPr lang="en-US" altLang="zh-CN" dirty="0"/>
              <a:t>Acceleration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955314-FEA0-3A5A-7509-D600E93FC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296988"/>
            <a:ext cx="8534400" cy="5006974"/>
          </a:xfrm>
        </p:spPr>
        <p:txBody>
          <a:bodyPr/>
          <a:lstStyle/>
          <a:p>
            <a:r>
              <a:rPr lang="en-US" altLang="zh-CN" b="1" dirty="0"/>
              <a:t>Pixel Mean Flow:</a:t>
            </a:r>
            <a:r>
              <a:rPr lang="en-US" altLang="zh-CN" dirty="0"/>
              <a:t> </a:t>
            </a:r>
            <a:r>
              <a:rPr lang="en" altLang="zh-CN" dirty="0"/>
              <a:t>A </a:t>
            </a:r>
            <a:r>
              <a:rPr lang="en" altLang="zh-CN" b="1" dirty="0">
                <a:solidFill>
                  <a:srgbClr val="C00000"/>
                </a:solidFill>
              </a:rPr>
              <a:t>one-step</a:t>
            </a:r>
            <a:r>
              <a:rPr lang="en" altLang="zh-CN" dirty="0">
                <a:solidFill>
                  <a:srgbClr val="C00000"/>
                </a:solidFill>
              </a:rPr>
              <a:t>, latent-free generative model </a:t>
            </a:r>
            <a:r>
              <a:rPr lang="en" altLang="zh-CN" dirty="0"/>
              <a:t>that maps noise directly to output.</a:t>
            </a:r>
            <a:endParaRPr lang="en-US" altLang="zh-CN" dirty="0"/>
          </a:p>
          <a:p>
            <a:pPr lvl="1"/>
            <a:r>
              <a:rPr lang="en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one-step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</a:p>
          <a:p>
            <a:pPr lvl="1"/>
            <a:r>
              <a:rPr lang="en-US" altLang="zh-CN" dirty="0"/>
              <a:t>Quality </a:t>
            </a:r>
            <a:r>
              <a:rPr lang="en-US" altLang="zh-CN" dirty="0">
                <a:solidFill>
                  <a:srgbClr val="C00000"/>
                </a:solidFill>
              </a:rPr>
              <a:t>decreases</a:t>
            </a:r>
          </a:p>
          <a:p>
            <a:pPr lvl="1"/>
            <a:r>
              <a:rPr lang="en-US" altLang="zh-CN" dirty="0"/>
              <a:t>Maybe</a:t>
            </a:r>
            <a:r>
              <a:rPr lang="zh-CN" altLang="en-US" dirty="0"/>
              <a:t> </a:t>
            </a:r>
            <a:r>
              <a:rPr lang="en-US" altLang="zh-CN" dirty="0"/>
              <a:t>10x speedup</a:t>
            </a:r>
          </a:p>
          <a:p>
            <a:pPr lvl="1"/>
            <a:endParaRPr lang="en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183170-5676-210A-08BB-A0BCC1013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38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C7A969-2BD2-3B84-A9A2-A98CE9A37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/>
          <a:stretch>
            <a:fillRect/>
          </a:stretch>
        </p:blipFill>
        <p:spPr>
          <a:xfrm>
            <a:off x="5663381" y="3756329"/>
            <a:ext cx="3480620" cy="25476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3EC2FA-43C2-BA6D-1A7D-6F4FD1958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3857445"/>
            <a:ext cx="5714249" cy="23454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46AF81-2C1D-942D-20ED-43CD707F2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t="19231" r="3281" b="22850"/>
          <a:stretch>
            <a:fillRect/>
          </a:stretch>
        </p:blipFill>
        <p:spPr>
          <a:xfrm>
            <a:off x="5899355" y="3274838"/>
            <a:ext cx="3244645" cy="5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06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B5A89B3-3DA1-A3A4-C415-EA8C6A899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84A291-0527-77E0-4955-B20E03EC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 I: Generation Quality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A01B05-23A1-47E2-6875-5E85B84813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39</a:t>
            </a:fld>
            <a:endParaRPr lang="en-US" altLang="zh-CN"/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D301D410-19AE-83EB-E67E-1B09F776B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296989"/>
            <a:ext cx="8534400" cy="1085760"/>
          </a:xfrm>
        </p:spPr>
        <p:txBody>
          <a:bodyPr/>
          <a:lstStyle/>
          <a:p>
            <a:r>
              <a:rPr lang="en-US" altLang="zh-CN" dirty="0"/>
              <a:t>Geometry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7B3E05-9C4A-C0B3-7A8D-C98D60ED1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1542"/>
            <a:ext cx="4402749" cy="30722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99AFA32-4C89-A91A-2A3F-19F73762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" y="1911542"/>
            <a:ext cx="4402749" cy="310963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7006526-3E6C-43FB-08C4-3D9A235DA348}"/>
              </a:ext>
            </a:extLst>
          </p:cNvPr>
          <p:cNvGrpSpPr/>
          <p:nvPr/>
        </p:nvGrpSpPr>
        <p:grpSpPr>
          <a:xfrm>
            <a:off x="2747715" y="4813354"/>
            <a:ext cx="2496762" cy="1547548"/>
            <a:chOff x="2747715" y="4813354"/>
            <a:chExt cx="2496762" cy="1547548"/>
          </a:xfrm>
        </p:grpSpPr>
        <p:sp>
          <p:nvSpPr>
            <p:cNvPr id="7" name="立方体 6">
              <a:extLst>
                <a:ext uri="{FF2B5EF4-FFF2-40B4-BE49-F238E27FC236}">
                  <a16:creationId xmlns:a16="http://schemas.microsoft.com/office/drawing/2014/main" id="{7531D4F7-F975-CDA9-4302-86C75318DC6B}"/>
                </a:ext>
              </a:extLst>
            </p:cNvPr>
            <p:cNvSpPr/>
            <p:nvPr/>
          </p:nvSpPr>
          <p:spPr bwMode="auto">
            <a:xfrm>
              <a:off x="3663350" y="4813354"/>
              <a:ext cx="1581127" cy="1495314"/>
            </a:xfrm>
            <a:prstGeom prst="cube">
              <a:avLst>
                <a:gd name="adj" fmla="val 52174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8" name="右箭头 7">
              <a:extLst>
                <a:ext uri="{FF2B5EF4-FFF2-40B4-BE49-F238E27FC236}">
                  <a16:creationId xmlns:a16="http://schemas.microsoft.com/office/drawing/2014/main" id="{DA0D2DF8-CA8D-F002-0F37-4E561B9BB69D}"/>
                </a:ext>
              </a:extLst>
            </p:cNvPr>
            <p:cNvSpPr/>
            <p:nvPr/>
          </p:nvSpPr>
          <p:spPr bwMode="auto">
            <a:xfrm rot="19324512">
              <a:off x="3644415" y="6072009"/>
              <a:ext cx="519609" cy="259768"/>
            </a:xfrm>
            <a:prstGeom prst="rightArrow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1E91145-44F8-AD36-68F6-440BDBC2353B}"/>
                </a:ext>
              </a:extLst>
            </p:cNvPr>
            <p:cNvSpPr txBox="1"/>
            <p:nvPr/>
          </p:nvSpPr>
          <p:spPr>
            <a:xfrm>
              <a:off x="2747715" y="599157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Photon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FAF0A83-4D1C-F514-B6A6-C60B435A7404}"/>
                    </a:ext>
                  </a:extLst>
                </p:cNvPr>
                <p:cNvSpPr txBox="1"/>
                <p:nvPr/>
              </p:nvSpPr>
              <p:spPr>
                <a:xfrm>
                  <a:off x="4860411" y="5683193"/>
                  <a:ext cx="2616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FAF0A83-4D1C-F514-B6A6-C60B435A7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0411" y="5683193"/>
                  <a:ext cx="26161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FFF483E3-592D-0F26-04F7-5B881237EB1E}"/>
                    </a:ext>
                  </a:extLst>
                </p:cNvPr>
                <p:cNvSpPr txBox="1"/>
                <p:nvPr/>
              </p:nvSpPr>
              <p:spPr>
                <a:xfrm>
                  <a:off x="3937998" y="5312563"/>
                  <a:ext cx="38452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kumimoji="1" lang="en-US" altLang="zh-CN" b="0" i="1" dirty="0">
                    <a:latin typeface="Cambria Math" panose="02040503050406030204" pitchFamily="18" charset="0"/>
                  </a:endParaRPr>
                </a:p>
                <a:p>
                  <a:endParaRPr kumimoji="1" lang="en-US" altLang="zh-CN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FFF483E3-592D-0F26-04F7-5B881237E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7998" y="5312563"/>
                  <a:ext cx="384529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34482F46-4D1F-57CE-9467-3CB8B1C0F54D}"/>
                    </a:ext>
                  </a:extLst>
                </p:cNvPr>
                <p:cNvSpPr txBox="1"/>
                <p:nvPr/>
              </p:nvSpPr>
              <p:spPr>
                <a:xfrm>
                  <a:off x="4392454" y="5683193"/>
                  <a:ext cx="26161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y</m:t>
                        </m:r>
                      </m:oMath>
                    </m:oMathPara>
                  </a14:m>
                  <a:endParaRPr kumimoji="1" lang="en-US" altLang="zh-CN" b="0" i="1" dirty="0">
                    <a:latin typeface="Cambria Math" panose="02040503050406030204" pitchFamily="18" charset="0"/>
                  </a:endParaRPr>
                </a:p>
                <a:p>
                  <a:endParaRPr kumimoji="1" lang="en-US" altLang="zh-CN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34482F46-4D1F-57CE-9467-3CB8B1C0F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2454" y="5683193"/>
                  <a:ext cx="261610" cy="646331"/>
                </a:xfrm>
                <a:prstGeom prst="rect">
                  <a:avLst/>
                </a:prstGeom>
                <a:blipFill>
                  <a:blip r:embed="rId6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0835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38D6E4-91A7-F432-4E27-D9DB346E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 lepton collider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ECB533-1ED0-3DC5-29B9-DBED4C47A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Physics after Higgs</a:t>
            </a:r>
            <a:r>
              <a:rPr lang="zh-CN" altLang="en-US" dirty="0"/>
              <a:t> </a:t>
            </a:r>
            <a:r>
              <a:rPr lang="en-US" altLang="zh-CN" dirty="0"/>
              <a:t>discovery:</a:t>
            </a:r>
          </a:p>
          <a:p>
            <a:pPr lvl="1"/>
            <a:r>
              <a:rPr lang="en-US" altLang="zh-CN" dirty="0"/>
              <a:t>Precise measurement of Higgs, EW, top, flavor,</a:t>
            </a:r>
            <a:r>
              <a:rPr lang="zh-CN" altLang="en-US" dirty="0"/>
              <a:t> </a:t>
            </a:r>
            <a:r>
              <a:rPr lang="en-US" altLang="zh-CN" dirty="0"/>
              <a:t>QCD… </a:t>
            </a:r>
          </a:p>
          <a:p>
            <a:pPr lvl="1"/>
            <a:r>
              <a:rPr lang="en-US" altLang="zh-CN" dirty="0"/>
              <a:t>BSM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(dark</a:t>
            </a:r>
            <a:r>
              <a:rPr lang="zh-CN" altLang="en-US" dirty="0"/>
              <a:t> </a:t>
            </a:r>
            <a:r>
              <a:rPr lang="en-US" altLang="zh-CN" dirty="0"/>
              <a:t>matter,</a:t>
            </a:r>
            <a:r>
              <a:rPr lang="zh-CN" altLang="en-US" dirty="0"/>
              <a:t> </a:t>
            </a:r>
            <a:r>
              <a:rPr lang="en-US" altLang="zh-CN" dirty="0"/>
              <a:t>EW</a:t>
            </a:r>
            <a:r>
              <a:rPr lang="zh-CN" altLang="en-US" dirty="0"/>
              <a:t> </a:t>
            </a:r>
            <a:r>
              <a:rPr lang="en-US" altLang="zh-CN" dirty="0"/>
              <a:t>phase</a:t>
            </a:r>
            <a:r>
              <a:rPr lang="zh-CN" altLang="en-US" dirty="0"/>
              <a:t> </a:t>
            </a:r>
            <a:r>
              <a:rPr lang="en-US" altLang="zh-CN" dirty="0"/>
              <a:t>transition,</a:t>
            </a:r>
            <a:r>
              <a:rPr lang="zh-CN" altLang="en-US" dirty="0"/>
              <a:t> </a:t>
            </a:r>
            <a:r>
              <a:rPr lang="en-US" altLang="zh-CN" dirty="0"/>
              <a:t>SUSY,</a:t>
            </a:r>
            <a:r>
              <a:rPr lang="zh-CN" altLang="en-US" dirty="0"/>
              <a:t> </a:t>
            </a:r>
            <a:r>
              <a:rPr lang="en-US" altLang="zh-CN" dirty="0"/>
              <a:t>LLP…)</a:t>
            </a:r>
            <a:r>
              <a:rPr lang="zh-CN" altLang="en-US" dirty="0"/>
              <a:t> </a:t>
            </a:r>
            <a:endParaRPr lang="en-US" altLang="zh-CN" dirty="0"/>
          </a:p>
          <a:p>
            <a:pPr marL="457200" lvl="1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72B2F0-ABB3-15ED-54AD-3191A97D97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5C6D6A0-2DF8-B55D-E6CF-8EEBD918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46" y="4551560"/>
            <a:ext cx="1606885" cy="12051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7904B9-59C2-A7E7-7A16-1A5C1317B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46" y="3196709"/>
            <a:ext cx="1590853" cy="13535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E61D57-3692-4C67-77E8-E18DC8511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199" y="3190544"/>
            <a:ext cx="2532021" cy="13597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45CFED-5A30-3482-3CE9-5DA023160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322" y="4550259"/>
            <a:ext cx="2532043" cy="1246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F6D32FC-A6FE-3981-DA7B-0E8F83155D22}"/>
                  </a:ext>
                </a:extLst>
              </p:cNvPr>
              <p:cNvSpPr txBox="1"/>
              <p:nvPr/>
            </p:nvSpPr>
            <p:spPr>
              <a:xfrm rot="20518699">
                <a:off x="1568250" y="4087993"/>
                <a:ext cx="2057056" cy="102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b="1" dirty="0">
                    <a:solidFill>
                      <a:srgbClr val="FF0000"/>
                    </a:solidFill>
                  </a:rPr>
                  <a:t>Future lepton colliders, </a:t>
                </a: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zh-CN" sz="2000" b="1" dirty="0">
                    <a:solidFill>
                      <a:srgbClr val="FF0000"/>
                    </a:solidFill>
                  </a:rPr>
                  <a:t> EW ~ </a:t>
                </a:r>
                <a:r>
                  <a:rPr kumimoji="1" lang="en-US" altLang="zh-CN" sz="2000" b="1" dirty="0" err="1">
                    <a:solidFill>
                      <a:srgbClr val="FF0000"/>
                    </a:solidFill>
                  </a:rPr>
                  <a:t>TeV</a:t>
                </a:r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F6D32FC-A6FE-3981-DA7B-0E8F83155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18699">
                <a:off x="1568250" y="4087993"/>
                <a:ext cx="2057056" cy="1021370"/>
              </a:xfrm>
              <a:prstGeom prst="rect">
                <a:avLst/>
              </a:prstGeom>
              <a:blipFill>
                <a:blip r:embed="rId7"/>
                <a:stretch>
                  <a:fillRect l="-2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8D76D5A5-B136-DD71-B808-0DB2FD893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1902" y="2975740"/>
            <a:ext cx="2015661" cy="285551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04825CA-C071-E403-BB92-07887C3AA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4782" y="2975739"/>
            <a:ext cx="2017714" cy="28555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1FEBC38-0262-81B9-CD7B-87B27C5FD7FA}"/>
              </a:ext>
            </a:extLst>
          </p:cNvPr>
          <p:cNvSpPr txBox="1"/>
          <p:nvPr/>
        </p:nvSpPr>
        <p:spPr>
          <a:xfrm>
            <a:off x="7054782" y="5869915"/>
            <a:ext cx="216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arXiv:</a:t>
            </a:r>
            <a:r>
              <a:rPr lang="en-US" altLang="zh-CN" dirty="0">
                <a:hlinkClick r:id="rId10"/>
              </a:rPr>
              <a:t>2312.14363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0888A3-2E8A-E77A-D6B5-FAEAC83B2BE3}"/>
              </a:ext>
            </a:extLst>
          </p:cNvPr>
          <p:cNvSpPr txBox="1"/>
          <p:nvPr/>
        </p:nvSpPr>
        <p:spPr>
          <a:xfrm>
            <a:off x="4871915" y="5878031"/>
            <a:ext cx="223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arXiv:</a:t>
            </a:r>
            <a:r>
              <a:rPr lang="en-US" altLang="zh-CN" dirty="0">
                <a:hlinkClick r:id="rId11"/>
              </a:rPr>
              <a:t>2510.05260</a:t>
            </a:r>
            <a:endParaRPr lang="zh-CN" altLang="en-US" dirty="0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CCE90ED4-B4F1-F5FC-549E-41CC70C55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arXiv:2510.05260</a:t>
            </a:r>
            <a:endParaRPr kumimoji="0" lang="zh-CN" altLang="zh-CN" sz="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818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5721B33-3571-A8BF-3DE2-7DF142679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6CB103-C15F-35A6-ED95-D0C8789A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Result I: Generation Quality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E0E871-021A-5CC1-C0DD-333D34D11E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263" y="1296988"/>
            <a:ext cx="4191000" cy="467413"/>
          </a:xfrm>
        </p:spPr>
        <p:txBody>
          <a:bodyPr/>
          <a:lstStyle/>
          <a:p>
            <a:r>
              <a:rPr lang="en-US" altLang="zh-CN" dirty="0"/>
              <a:t>Z energy center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44ACC4-43F6-A975-EFC8-19769E2D7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40</a:t>
            </a:fld>
            <a:endParaRPr lang="en-US" altLang="zh-CN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4E52B2B2-3F05-ED5E-A0E6-9BA9FF9F3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32" y="1764401"/>
            <a:ext cx="3135261" cy="211000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073CD5B-1912-3DD0-54CB-3ED5041C8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80" y="1709558"/>
            <a:ext cx="3142184" cy="2110003"/>
          </a:xfrm>
          <a:prstGeom prst="rect">
            <a:avLst/>
          </a:prstGeom>
        </p:spPr>
      </p:pic>
      <p:sp>
        <p:nvSpPr>
          <p:cNvPr id="44" name="内容占位符 2">
            <a:extLst>
              <a:ext uri="{FF2B5EF4-FFF2-40B4-BE49-F238E27FC236}">
                <a16:creationId xmlns:a16="http://schemas.microsoft.com/office/drawing/2014/main" id="{80CD4AC2-9951-72EF-3259-8249864D07DE}"/>
              </a:ext>
            </a:extLst>
          </p:cNvPr>
          <p:cNvSpPr txBox="1">
            <a:spLocks/>
          </p:cNvSpPr>
          <p:nvPr/>
        </p:nvSpPr>
        <p:spPr bwMode="auto">
          <a:xfrm>
            <a:off x="308348" y="3797794"/>
            <a:ext cx="4191000" cy="4241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  <a:defRPr kumimoji="1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¡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¨"/>
              <a:defRPr kumimoji="1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CN" kern="0" dirty="0"/>
              <a:t>X energy center</a:t>
            </a:r>
          </a:p>
        </p:txBody>
      </p:sp>
      <p:pic>
        <p:nvPicPr>
          <p:cNvPr id="4" name="内容占位符 5">
            <a:extLst>
              <a:ext uri="{FF2B5EF4-FFF2-40B4-BE49-F238E27FC236}">
                <a16:creationId xmlns:a16="http://schemas.microsoft.com/office/drawing/2014/main" id="{81747E63-1A4B-6238-89A5-B11CC9508C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680" y="4167552"/>
            <a:ext cx="3016852" cy="211179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9D506F-B986-CC43-EE2D-ACCCB2FB6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46" y="4043708"/>
            <a:ext cx="3341632" cy="223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89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98236D2-BBFE-1188-CA65-7218EC47D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BD7FB-FF91-9E65-5FFD-B9CE1DE8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Result I: Generation Quality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0FAFCE-7CED-7F43-9572-1299B23E8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263" y="1296988"/>
            <a:ext cx="4191000" cy="467413"/>
          </a:xfrm>
        </p:spPr>
        <p:txBody>
          <a:bodyPr/>
          <a:lstStyle/>
          <a:p>
            <a:r>
              <a:rPr lang="en-US" altLang="zh-CN" dirty="0"/>
              <a:t>Y energy center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4CCDBC-CA55-A266-6047-4C7125B02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41</a:t>
            </a:fld>
            <a:endParaRPr lang="en-US" altLang="zh-CN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CA5AA24-17B1-68FD-22BE-25DF271D5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5" y="1764401"/>
            <a:ext cx="3135260" cy="21465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93E31C-F5A3-9BA6-489A-9C5F542E5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75" y="1411942"/>
            <a:ext cx="3617175" cy="249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9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AFA172-196F-8FEC-79FC-E7CC0AEC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06E24-B90D-8ADD-1815-3F24C32C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WIP: Future Plan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C62EF0-374A-872F-5237-0D2D47EF0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2" y="1296988"/>
            <a:ext cx="8821737" cy="5006975"/>
          </a:xfrm>
        </p:spPr>
        <p:txBody>
          <a:bodyPr/>
          <a:lstStyle/>
          <a:p>
            <a:r>
              <a:rPr lang="en" altLang="zh-CN" b="1" dirty="0"/>
              <a:t>One-Step Distillation</a:t>
            </a:r>
            <a:r>
              <a:rPr kumimoji="1" lang="zh-CN" altLang="en-US" dirty="0"/>
              <a:t>：</a:t>
            </a:r>
            <a:endParaRPr kumimoji="1" lang="en-US" altLang="zh-CN" dirty="0"/>
          </a:p>
          <a:p>
            <a:pPr lvl="1"/>
            <a:r>
              <a:rPr lang="en" altLang="zh-CN" dirty="0"/>
              <a:t>Model currently uses </a:t>
            </a:r>
            <a:r>
              <a:rPr lang="en" altLang="zh-CN" dirty="0">
                <a:solidFill>
                  <a:srgbClr val="C00000"/>
                </a:solidFill>
              </a:rPr>
              <a:t>multi-step diffusion (16 steps).</a:t>
            </a:r>
          </a:p>
          <a:p>
            <a:pPr lvl="1"/>
            <a:r>
              <a:rPr lang="en" altLang="zh-CN" dirty="0"/>
              <a:t>Enable </a:t>
            </a:r>
            <a:r>
              <a:rPr lang="en" altLang="zh-CN" dirty="0">
                <a:solidFill>
                  <a:srgbClr val="C00000"/>
                </a:solidFill>
              </a:rPr>
              <a:t>single-step generation</a:t>
            </a:r>
            <a:r>
              <a:rPr lang="en" altLang="zh-CN" dirty="0"/>
              <a:t> with Pixel Mean Flow (</a:t>
            </a:r>
            <a:r>
              <a:rPr lang="en" altLang="zh-CN" dirty="0" err="1"/>
              <a:t>pMF</a:t>
            </a:r>
            <a:r>
              <a:rPr lang="en" altLang="zh-CN" dirty="0"/>
              <a:t>).</a:t>
            </a:r>
          </a:p>
          <a:p>
            <a:r>
              <a:rPr lang="en" altLang="zh-CN" b="1" dirty="0"/>
              <a:t>Deployment &amp; Integration: </a:t>
            </a:r>
          </a:p>
          <a:p>
            <a:pPr lvl="1"/>
            <a:r>
              <a:rPr lang="en" altLang="zh-CN" dirty="0"/>
              <a:t>Develop interfaces for </a:t>
            </a:r>
            <a:r>
              <a:rPr lang="en" altLang="zh-CN" dirty="0">
                <a:solidFill>
                  <a:srgbClr val="C00000"/>
                </a:solidFill>
              </a:rPr>
              <a:t>deployment within Geant4 workflows</a:t>
            </a:r>
            <a:r>
              <a:rPr lang="en" altLang="zh-CN" dirty="0"/>
              <a:t>.</a:t>
            </a:r>
          </a:p>
          <a:p>
            <a:r>
              <a:rPr lang="en" altLang="zh-CN" b="1" dirty="0"/>
              <a:t>Multi-Particle &amp; Incident States: </a:t>
            </a:r>
          </a:p>
          <a:p>
            <a:pPr lvl="1"/>
            <a:r>
              <a:rPr lang="en" altLang="zh-CN" dirty="0"/>
              <a:t>Handle </a:t>
            </a:r>
            <a:r>
              <a:rPr lang="en" altLang="zh-CN" dirty="0">
                <a:solidFill>
                  <a:srgbClr val="C00000"/>
                </a:solidFill>
              </a:rPr>
              <a:t>different particle types and incoming states </a:t>
            </a:r>
            <a:r>
              <a:rPr lang="en" altLang="zh-CN" dirty="0"/>
              <a:t>(e.g., electrons, photons, hadrons) with a unified model.</a:t>
            </a:r>
            <a:endParaRPr lang="en" altLang="zh-CN" b="1" dirty="0"/>
          </a:p>
          <a:p>
            <a:r>
              <a:rPr lang="en" altLang="zh-CN" b="1" dirty="0"/>
              <a:t>Cross-Detector Generalization</a:t>
            </a:r>
            <a:r>
              <a:rPr lang="en-US" altLang="zh-CN" b="1" dirty="0"/>
              <a:t>:</a:t>
            </a:r>
          </a:p>
          <a:p>
            <a:pPr lvl="1"/>
            <a:r>
              <a:rPr lang="en" altLang="zh-CN" sz="1800" dirty="0"/>
              <a:t>Strengthen </a:t>
            </a:r>
            <a:r>
              <a:rPr lang="en" altLang="zh-CN" sz="1800" dirty="0">
                <a:solidFill>
                  <a:srgbClr val="C00000"/>
                </a:solidFill>
              </a:rPr>
              <a:t>generalization across different detector</a:t>
            </a:r>
            <a:r>
              <a:rPr lang="en" altLang="zh-CN" sz="1800" b="1" dirty="0">
                <a:solidFill>
                  <a:srgbClr val="C00000"/>
                </a:solidFill>
              </a:rPr>
              <a:t> </a:t>
            </a:r>
            <a:r>
              <a:rPr lang="en" altLang="zh-CN" sz="1800" dirty="0"/>
              <a:t>designs and experiments.</a:t>
            </a:r>
            <a:endParaRPr lang="en" altLang="zh-CN" sz="18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DB448-6A2F-6057-2BFE-A72DABDA3D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9921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2DE2F0-58EC-0043-CA7C-CEE2919E5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6BCA9A-82D8-5E99-5738-4A454E1A4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1BCD6B-CA22-7B89-A0FA-787059BFA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</a:p>
          <a:p>
            <a:r>
              <a:rPr lang="en-US" altLang="zh-CN" dirty="0" err="1"/>
              <a:t>DiT</a:t>
            </a:r>
            <a:r>
              <a:rPr lang="en-US" altLang="zh-CN" dirty="0"/>
              <a:t>-based fast simulation method</a:t>
            </a:r>
          </a:p>
          <a:p>
            <a:r>
              <a:rPr lang="en-US" altLang="zh-CN" dirty="0"/>
              <a:t>Quantum GAN</a:t>
            </a:r>
          </a:p>
          <a:p>
            <a:r>
              <a:rPr lang="en-US" altLang="zh-CN" dirty="0"/>
              <a:t>Summary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6FA4E9-E837-1463-0149-C44C46DA6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43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5284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AE3AC2-C0AE-4A27-B49B-7A070BA98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Integration of fast simulation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5E221D-ABD0-4127-9422-8D3F239D45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44</a:t>
            </a:fld>
            <a:endParaRPr lang="en-US" altLang="zh-CN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FE6E279-3D2F-4879-B95C-191929FDC43B}"/>
              </a:ext>
            </a:extLst>
          </p:cNvPr>
          <p:cNvGrpSpPr/>
          <p:nvPr/>
        </p:nvGrpSpPr>
        <p:grpSpPr>
          <a:xfrm>
            <a:off x="1489802" y="1177563"/>
            <a:ext cx="6340808" cy="4468635"/>
            <a:chOff x="1374584" y="1418060"/>
            <a:chExt cx="6340808" cy="471077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5F5391D-F1D9-45BE-A242-0FFF7A17FDA6}"/>
                </a:ext>
              </a:extLst>
            </p:cNvPr>
            <p:cNvSpPr/>
            <p:nvPr/>
          </p:nvSpPr>
          <p:spPr bwMode="auto">
            <a:xfrm>
              <a:off x="4635500" y="1418060"/>
              <a:ext cx="1951174" cy="471077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>
                <a:latin typeface="Arial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37BBDD8-ECC4-40D6-B5A4-1C7F27332831}"/>
                </a:ext>
              </a:extLst>
            </p:cNvPr>
            <p:cNvSpPr/>
            <p:nvPr/>
          </p:nvSpPr>
          <p:spPr bwMode="auto">
            <a:xfrm>
              <a:off x="2560081" y="1418060"/>
              <a:ext cx="1888848" cy="471077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>
                <a:latin typeface="Arial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C96F169-77A1-426E-8D7B-717CC316DA83}"/>
                </a:ext>
              </a:extLst>
            </p:cNvPr>
            <p:cNvSpPr/>
            <p:nvPr/>
          </p:nvSpPr>
          <p:spPr bwMode="auto">
            <a:xfrm>
              <a:off x="1374584" y="3062499"/>
              <a:ext cx="1077040" cy="684000"/>
            </a:xfrm>
            <a:prstGeom prst="rect">
              <a:avLst/>
            </a:prstGeom>
            <a:solidFill>
              <a:srgbClr val="FECDCC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DetSimAlg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61A93-4280-4139-A4B0-E1AB3770E076}"/>
                </a:ext>
              </a:extLst>
            </p:cNvPr>
            <p:cNvSpPr/>
            <p:nvPr/>
          </p:nvSpPr>
          <p:spPr bwMode="auto">
            <a:xfrm>
              <a:off x="1374584" y="4631811"/>
              <a:ext cx="1077040" cy="684000"/>
            </a:xfrm>
            <a:prstGeom prst="rect">
              <a:avLst/>
            </a:prstGeom>
            <a:solidFill>
              <a:srgbClr val="FECDCC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DetSimSvc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28BE720-A36A-4DD7-9BBF-B8176708D434}"/>
                </a:ext>
              </a:extLst>
            </p:cNvPr>
            <p:cNvSpPr/>
            <p:nvPr/>
          </p:nvSpPr>
          <p:spPr bwMode="auto">
            <a:xfrm>
              <a:off x="6665176" y="3062499"/>
              <a:ext cx="1050216" cy="684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G4 Run 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Manager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1FF4F97-80DC-4B59-9344-55BB716A1415}"/>
                </a:ext>
              </a:extLst>
            </p:cNvPr>
            <p:cNvSpPr/>
            <p:nvPr/>
          </p:nvSpPr>
          <p:spPr bwMode="auto">
            <a:xfrm>
              <a:off x="2909081" y="1493897"/>
              <a:ext cx="1190848" cy="684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DetElem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Tool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2D29C76-A6B6-4358-AD71-BCEA031BD356}"/>
                </a:ext>
              </a:extLst>
            </p:cNvPr>
            <p:cNvSpPr/>
            <p:nvPr/>
          </p:nvSpPr>
          <p:spPr bwMode="auto">
            <a:xfrm>
              <a:off x="2909081" y="2278553"/>
              <a:ext cx="1190848" cy="684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PrimaryCnv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Tool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EF64676-DF7B-48B4-80E8-724B4BD48693}"/>
                </a:ext>
              </a:extLst>
            </p:cNvPr>
            <p:cNvSpPr/>
            <p:nvPr/>
          </p:nvSpPr>
          <p:spPr bwMode="auto">
            <a:xfrm>
              <a:off x="2909081" y="4632521"/>
              <a:ext cx="1190848" cy="684000"/>
            </a:xfrm>
            <a:prstGeom prst="rect">
              <a:avLst/>
            </a:prstGeom>
            <a:ln w="381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FastSimG4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Tools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458B116-B7AC-4AD2-A48E-1222D1160C47}"/>
                </a:ext>
              </a:extLst>
            </p:cNvPr>
            <p:cNvSpPr/>
            <p:nvPr/>
          </p:nvSpPr>
          <p:spPr bwMode="auto">
            <a:xfrm>
              <a:off x="2909081" y="3847865"/>
              <a:ext cx="1190848" cy="684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AnaElem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Tools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B8C5FE0-0EDA-46C2-861B-3B94DADB2435}"/>
                </a:ext>
              </a:extLst>
            </p:cNvPr>
            <p:cNvSpPr/>
            <p:nvPr/>
          </p:nvSpPr>
          <p:spPr bwMode="auto">
            <a:xfrm>
              <a:off x="5015663" y="1493897"/>
              <a:ext cx="1190848" cy="684000"/>
            </a:xfrm>
            <a:prstGeom prst="rect">
              <a:avLst/>
            </a:prstGeom>
            <a:solidFill>
              <a:srgbClr val="FFFFCC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Detector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Construction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C88B0A6-6917-4048-A50C-1471323D046E}"/>
                </a:ext>
              </a:extLst>
            </p:cNvPr>
            <p:cNvSpPr/>
            <p:nvPr/>
          </p:nvSpPr>
          <p:spPr bwMode="auto">
            <a:xfrm>
              <a:off x="5015663" y="2278553"/>
              <a:ext cx="1190848" cy="684000"/>
            </a:xfrm>
            <a:prstGeom prst="rect">
              <a:avLst/>
            </a:prstGeom>
            <a:solidFill>
              <a:srgbClr val="FFFFCC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Primary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Generator 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Action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D7ABE7-9DA1-4473-9B03-32E67704AA95}"/>
                </a:ext>
              </a:extLst>
            </p:cNvPr>
            <p:cNvSpPr/>
            <p:nvPr/>
          </p:nvSpPr>
          <p:spPr bwMode="auto">
            <a:xfrm>
              <a:off x="5015663" y="4632521"/>
              <a:ext cx="1190848" cy="684000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G4VFast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Simulation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Model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EA0C6CD-01FD-45CA-8D24-51071AB67FC7}"/>
                </a:ext>
              </a:extLst>
            </p:cNvPr>
            <p:cNvSpPr/>
            <p:nvPr/>
          </p:nvSpPr>
          <p:spPr bwMode="auto">
            <a:xfrm>
              <a:off x="5015663" y="3847865"/>
              <a:ext cx="1190848" cy="684000"/>
            </a:xfrm>
            <a:prstGeom prst="rect">
              <a:avLst/>
            </a:prstGeom>
            <a:solidFill>
              <a:srgbClr val="FFFFCC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User Actions</a:t>
              </a:r>
            </a:p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(</a:t>
              </a:r>
              <a:r>
                <a:rPr lang="en-US" altLang="zh-CN" sz="1600" dirty="0" err="1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MCTruth</a:t>
              </a: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)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ED640CA-DF96-4AB1-A94D-45B3EE040305}"/>
                </a:ext>
              </a:extLst>
            </p:cNvPr>
            <p:cNvSpPr txBox="1"/>
            <p:nvPr/>
          </p:nvSpPr>
          <p:spPr>
            <a:xfrm>
              <a:off x="2528923" y="5600275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i="1" dirty="0"/>
                <a:t>Gaudi Components</a:t>
              </a:r>
              <a:endParaRPr lang="zh-CN" altLang="en-US" sz="1600" i="1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1AB30A5-AA4A-488C-8672-F12FD87A27EC}"/>
                </a:ext>
              </a:extLst>
            </p:cNvPr>
            <p:cNvSpPr txBox="1"/>
            <p:nvPr/>
          </p:nvSpPr>
          <p:spPr>
            <a:xfrm>
              <a:off x="4731685" y="5600275"/>
              <a:ext cx="1758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i="1" dirty="0"/>
                <a:t>G4 wrapper layer</a:t>
              </a:r>
              <a:endParaRPr lang="zh-CN" altLang="en-US" sz="1600" i="1" dirty="0"/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2BB36D32-EC06-4CCD-95CB-5F0AF057132E}"/>
                </a:ext>
              </a:extLst>
            </p:cNvPr>
            <p:cNvCxnSpPr>
              <a:cxnSpLocks/>
              <a:stCxn id="7" idx="3"/>
              <a:endCxn id="10" idx="1"/>
            </p:cNvCxnSpPr>
            <p:nvPr/>
          </p:nvCxnSpPr>
          <p:spPr bwMode="auto">
            <a:xfrm flipV="1">
              <a:off x="2451629" y="1835897"/>
              <a:ext cx="457457" cy="1568602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FE87C905-FCEE-46C9-B74A-4EDFA9CDD843}"/>
                </a:ext>
              </a:extLst>
            </p:cNvPr>
            <p:cNvCxnSpPr>
              <a:cxnSpLocks/>
              <a:stCxn id="7" idx="3"/>
              <a:endCxn id="11" idx="1"/>
            </p:cNvCxnSpPr>
            <p:nvPr/>
          </p:nvCxnSpPr>
          <p:spPr bwMode="auto">
            <a:xfrm flipV="1">
              <a:off x="2451629" y="2620553"/>
              <a:ext cx="457457" cy="783946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06017690-2786-4240-A71E-CEEC8B68C21D}"/>
                </a:ext>
              </a:extLst>
            </p:cNvPr>
            <p:cNvCxnSpPr>
              <a:cxnSpLocks/>
              <a:stCxn id="7" idx="3"/>
              <a:endCxn id="13" idx="1"/>
            </p:cNvCxnSpPr>
            <p:nvPr/>
          </p:nvCxnSpPr>
          <p:spPr bwMode="auto">
            <a:xfrm>
              <a:off x="2451629" y="3404499"/>
              <a:ext cx="457457" cy="785366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4F20921C-42F4-4207-AFA9-011FB945AF8C}"/>
                </a:ext>
              </a:extLst>
            </p:cNvPr>
            <p:cNvCxnSpPr>
              <a:cxnSpLocks/>
              <a:stCxn id="7" idx="3"/>
              <a:endCxn id="12" idx="1"/>
            </p:cNvCxnSpPr>
            <p:nvPr/>
          </p:nvCxnSpPr>
          <p:spPr bwMode="auto">
            <a:xfrm>
              <a:off x="2451629" y="3404499"/>
              <a:ext cx="457457" cy="1570022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A3289E24-FBE8-486E-9315-14548A99DE56}"/>
                </a:ext>
              </a:extLst>
            </p:cNvPr>
            <p:cNvCxnSpPr>
              <a:cxnSpLocks/>
              <a:stCxn id="9" idx="1"/>
              <a:endCxn id="14" idx="3"/>
            </p:cNvCxnSpPr>
            <p:nvPr/>
          </p:nvCxnSpPr>
          <p:spPr bwMode="auto">
            <a:xfrm flipH="1" flipV="1">
              <a:off x="6206516" y="1835897"/>
              <a:ext cx="458665" cy="1568602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67C08616-634D-470A-B933-4190B7DAC9BB}"/>
                </a:ext>
              </a:extLst>
            </p:cNvPr>
            <p:cNvCxnSpPr>
              <a:cxnSpLocks/>
              <a:stCxn id="9" idx="1"/>
              <a:endCxn id="15" idx="3"/>
            </p:cNvCxnSpPr>
            <p:nvPr/>
          </p:nvCxnSpPr>
          <p:spPr bwMode="auto">
            <a:xfrm flipH="1" flipV="1">
              <a:off x="6206516" y="2620553"/>
              <a:ext cx="458665" cy="783946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D1A6F1EE-4B45-4383-AB27-35D0333AAAE2}"/>
                </a:ext>
              </a:extLst>
            </p:cNvPr>
            <p:cNvCxnSpPr>
              <a:cxnSpLocks/>
              <a:stCxn id="9" idx="1"/>
              <a:endCxn id="17" idx="3"/>
            </p:cNvCxnSpPr>
            <p:nvPr/>
          </p:nvCxnSpPr>
          <p:spPr bwMode="auto">
            <a:xfrm flipH="1">
              <a:off x="6206516" y="3404499"/>
              <a:ext cx="458665" cy="785366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34C28AC7-DB12-4280-AFD9-5E52A7ADC95A}"/>
                </a:ext>
              </a:extLst>
            </p:cNvPr>
            <p:cNvCxnSpPr>
              <a:cxnSpLocks/>
              <a:stCxn id="9" idx="1"/>
              <a:endCxn id="16" idx="3"/>
            </p:cNvCxnSpPr>
            <p:nvPr/>
          </p:nvCxnSpPr>
          <p:spPr bwMode="auto">
            <a:xfrm flipH="1">
              <a:off x="6206516" y="3404499"/>
              <a:ext cx="458665" cy="1570022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4A7BD076-1BD5-422F-BF74-143E18989641}"/>
                </a:ext>
              </a:extLst>
            </p:cNvPr>
            <p:cNvCxnSpPr>
              <a:cxnSpLocks/>
              <a:stCxn id="7" idx="2"/>
              <a:endCxn id="8" idx="0"/>
            </p:cNvCxnSpPr>
            <p:nvPr/>
          </p:nvCxnSpPr>
          <p:spPr bwMode="auto">
            <a:xfrm>
              <a:off x="1913104" y="3746499"/>
              <a:ext cx="0" cy="885312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02171C88-5042-42A0-A024-262F9A7CE9FC}"/>
                </a:ext>
              </a:extLst>
            </p:cNvPr>
            <p:cNvCxnSpPr>
              <a:cxnSpLocks/>
              <a:stCxn id="14" idx="1"/>
              <a:endCxn id="10" idx="3"/>
            </p:cNvCxnSpPr>
            <p:nvPr/>
          </p:nvCxnSpPr>
          <p:spPr bwMode="auto">
            <a:xfrm flipH="1">
              <a:off x="4099929" y="1835897"/>
              <a:ext cx="915734" cy="0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8D5A918E-C24A-4A59-A677-C8942EED9461}"/>
                </a:ext>
              </a:extLst>
            </p:cNvPr>
            <p:cNvCxnSpPr>
              <a:cxnSpLocks/>
              <a:stCxn id="15" idx="1"/>
              <a:endCxn id="11" idx="3"/>
            </p:cNvCxnSpPr>
            <p:nvPr/>
          </p:nvCxnSpPr>
          <p:spPr bwMode="auto">
            <a:xfrm flipH="1">
              <a:off x="4099929" y="2620553"/>
              <a:ext cx="915734" cy="0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BF00264E-D703-4797-941E-A7058C0DFE22}"/>
                </a:ext>
              </a:extLst>
            </p:cNvPr>
            <p:cNvCxnSpPr>
              <a:cxnSpLocks/>
              <a:stCxn id="17" idx="1"/>
              <a:endCxn id="13" idx="3"/>
            </p:cNvCxnSpPr>
            <p:nvPr/>
          </p:nvCxnSpPr>
          <p:spPr bwMode="auto">
            <a:xfrm flipH="1">
              <a:off x="4099929" y="4189865"/>
              <a:ext cx="915734" cy="0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E7A99682-B5C3-4F70-97C2-3CC8473989DE}"/>
                </a:ext>
              </a:extLst>
            </p:cNvPr>
            <p:cNvCxnSpPr>
              <a:cxnSpLocks/>
              <a:stCxn id="16" idx="1"/>
              <a:endCxn id="12" idx="3"/>
            </p:cNvCxnSpPr>
            <p:nvPr/>
          </p:nvCxnSpPr>
          <p:spPr bwMode="auto">
            <a:xfrm flipH="1">
              <a:off x="4099929" y="4974521"/>
              <a:ext cx="915734" cy="0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直接箭头连接符 54">
              <a:extLst>
                <a:ext uri="{FF2B5EF4-FFF2-40B4-BE49-F238E27FC236}">
                  <a16:creationId xmlns:a16="http://schemas.microsoft.com/office/drawing/2014/main" id="{639544CF-D84A-4D49-956D-1A4441EF554C}"/>
                </a:ext>
              </a:extLst>
            </p:cNvPr>
            <p:cNvCxnSpPr>
              <a:cxnSpLocks/>
              <a:stCxn id="8" idx="2"/>
              <a:endCxn id="9" idx="2"/>
            </p:cNvCxnSpPr>
            <p:nvPr/>
          </p:nvCxnSpPr>
          <p:spPr bwMode="auto">
            <a:xfrm rot="5400000" flipH="1" flipV="1">
              <a:off x="3767038" y="1892565"/>
              <a:ext cx="1569312" cy="5277180"/>
            </a:xfrm>
            <a:prstGeom prst="bentConnector3">
              <a:avLst>
                <a:gd name="adj1" fmla="val -14567"/>
              </a:avLst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4A7BC16-28D5-4A4D-834F-C1BF089593E7}"/>
                </a:ext>
              </a:extLst>
            </p:cNvPr>
            <p:cNvSpPr/>
            <p:nvPr/>
          </p:nvSpPr>
          <p:spPr bwMode="auto">
            <a:xfrm>
              <a:off x="2909081" y="3063209"/>
              <a:ext cx="1190848" cy="684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G4 Physics</a:t>
              </a:r>
              <a:b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</a:br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List Factory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E9A77F5-31CC-4E8A-B669-894049658FA5}"/>
                </a:ext>
              </a:extLst>
            </p:cNvPr>
            <p:cNvSpPr/>
            <p:nvPr/>
          </p:nvSpPr>
          <p:spPr bwMode="auto">
            <a:xfrm>
              <a:off x="5015663" y="3063209"/>
              <a:ext cx="1190848" cy="684000"/>
            </a:xfrm>
            <a:prstGeom prst="rect">
              <a:avLst/>
            </a:prstGeom>
            <a:solidFill>
              <a:srgbClr val="FFFFCC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Arial" charset="0"/>
                  <a:ea typeface="华文彩云" pitchFamily="2" charset="-122"/>
                </a:rPr>
                <a:t>Physics List</a:t>
              </a:r>
              <a:endParaRPr lang="zh-CN" altLang="en-US" sz="1600" dirty="0">
                <a:solidFill>
                  <a:schemeClr val="tx1"/>
                </a:solidFill>
                <a:latin typeface="Arial" charset="0"/>
                <a:ea typeface="华文彩云" pitchFamily="2" charset="-122"/>
              </a:endParaRPr>
            </a:p>
          </p:txBody>
        </p: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84E371C3-C02C-4B34-87A7-AEBAC257A9F8}"/>
                </a:ext>
              </a:extLst>
            </p:cNvPr>
            <p:cNvCxnSpPr>
              <a:cxnSpLocks/>
              <a:stCxn id="35" idx="1"/>
              <a:endCxn id="34" idx="3"/>
            </p:cNvCxnSpPr>
            <p:nvPr/>
          </p:nvCxnSpPr>
          <p:spPr bwMode="auto">
            <a:xfrm flipH="1">
              <a:off x="4099929" y="3405209"/>
              <a:ext cx="915734" cy="0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0636F04F-DD5A-4290-A081-512E6F47CBB0}"/>
                </a:ext>
              </a:extLst>
            </p:cNvPr>
            <p:cNvCxnSpPr>
              <a:cxnSpLocks/>
              <a:stCxn id="7" idx="3"/>
              <a:endCxn id="34" idx="1"/>
            </p:cNvCxnSpPr>
            <p:nvPr/>
          </p:nvCxnSpPr>
          <p:spPr bwMode="auto">
            <a:xfrm>
              <a:off x="2451629" y="3404499"/>
              <a:ext cx="457457" cy="710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92DFCF50-5AE5-4D35-8CFF-E790BE672F32}"/>
                </a:ext>
              </a:extLst>
            </p:cNvPr>
            <p:cNvCxnSpPr>
              <a:cxnSpLocks/>
              <a:stCxn id="9" idx="1"/>
              <a:endCxn id="35" idx="3"/>
            </p:cNvCxnSpPr>
            <p:nvPr/>
          </p:nvCxnSpPr>
          <p:spPr bwMode="auto">
            <a:xfrm flipH="1">
              <a:off x="6206516" y="3404499"/>
              <a:ext cx="458665" cy="710"/>
            </a:xfrm>
            <a:prstGeom prst="straightConnector1">
              <a:avLst/>
            </a:prstGeom>
            <a:solidFill>
              <a:srgbClr val="99CC00"/>
            </a:solidFill>
            <a:ln w="158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A4AA73E2-AECD-48F7-BF14-CA414DF78C97}"/>
              </a:ext>
            </a:extLst>
          </p:cNvPr>
          <p:cNvSpPr txBox="1"/>
          <p:nvPr/>
        </p:nvSpPr>
        <p:spPr>
          <a:xfrm>
            <a:off x="23316" y="5671253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Within CEPCSW, a lightweight simulation framework has been developed to enable seamless integration of Geant4 into Gaudi framework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7583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48EDE4-D873-4F70-9F5E-ECDD03D9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Integration of fast simulation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41949-FAF2-4790-A96F-B65F31B81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Region based fast simulation is adopted</a:t>
            </a:r>
          </a:p>
          <a:p>
            <a:pPr lvl="1"/>
            <a:r>
              <a:rPr lang="en-US" altLang="zh-CN" sz="1600" dirty="0"/>
              <a:t>When a particle enter a region, fast simulation will be triggered by Geant4.</a:t>
            </a:r>
          </a:p>
          <a:p>
            <a:pPr lvl="1"/>
            <a:r>
              <a:rPr lang="en-US" altLang="zh-CN" sz="1600" dirty="0"/>
              <a:t>Machine learning inference could be integrated via ONNX. </a:t>
            </a:r>
            <a:endParaRPr lang="zh-CN" altLang="en-US" sz="1600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0BA8BA-339A-44C9-B16B-803303DC8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45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BC3C9E-9882-461B-96D8-895BD12BB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39" y="2848094"/>
            <a:ext cx="4378261" cy="18857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0126383-09E0-4FB7-8153-F8B071666D7B}"/>
              </a:ext>
            </a:extLst>
          </p:cNvPr>
          <p:cNvSpPr txBox="1"/>
          <p:nvPr/>
        </p:nvSpPr>
        <p:spPr>
          <a:xfrm>
            <a:off x="38959" y="4886783"/>
            <a:ext cx="4953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A </a:t>
            </a:r>
            <a:r>
              <a:rPr lang="en-US" altLang="zh-CN" sz="1600" dirty="0" err="1"/>
              <a:t>Zaborowska</a:t>
            </a:r>
            <a:r>
              <a:rPr lang="en-US" altLang="zh-CN" sz="1600" dirty="0"/>
              <a:t> 2017 J. Phys.: Conf. Ser. 898 042053</a:t>
            </a:r>
            <a:endParaRPr lang="zh-CN" alt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97F1CBF-4F07-40E6-9527-82A1EFAA3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22" y="3001189"/>
            <a:ext cx="4142045" cy="181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5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0587F-91CB-C75D-BE9A-AE2049D6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</a:t>
            </a:r>
            <a:endParaRPr kumimoji="1"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91305F53-4D8D-4ABD-5D7F-8BF30D349E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973" y="1296988"/>
            <a:ext cx="4005580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29B8731-3BC8-586A-2BE9-C0D43B9A5F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73" y="1296988"/>
            <a:ext cx="4005580" cy="5006975"/>
          </a:xfr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D5FB75-0991-3A8B-DD55-3806736C9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46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7027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FAE8C9-F8AA-BFD1-C3F0-414B4356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04A5B008-D46B-533F-729C-D41569DA04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973" y="1296988"/>
            <a:ext cx="4005580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968F2A0D-8F08-F7A2-EBE3-4B5CF9DCE5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73" y="1296988"/>
            <a:ext cx="4005580" cy="5006975"/>
          </a:xfr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AD2E35-CF06-F17B-CFFD-9E50B411C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6980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29AED1-11CD-F662-5828-CE5EC049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0B8EED71-CB15-52B3-984D-619E1FC9BB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973" y="1296988"/>
            <a:ext cx="4005580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F008377D-5A7C-218F-3D13-223EF950D8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73" y="1296988"/>
            <a:ext cx="4005580" cy="5006975"/>
          </a:xfr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033DFA8-BDF6-04B3-75E7-7D3D1AA05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9953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2B0DE7-956B-A012-9BB4-7A21E2F5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0BE0F35-A767-174E-5460-8E25AE4239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973" y="1296988"/>
            <a:ext cx="4005580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D674618-9E26-504D-5984-9920CF442A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49</a:t>
            </a:fld>
            <a:endParaRPr lang="en-US" altLang="zh-CN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F6C2DD0B-221E-AE22-EBEB-ABB2F1D259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7781" y="1296988"/>
            <a:ext cx="4006763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52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303CD8-9206-6445-03AA-62184E1D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lang="en-US" altLang="zh-CN" dirty="0"/>
              <a:t>ECAL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94AFE13-9636-C9EE-96E7-672D5DA1E0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" altLang="zh-CN" b="1" dirty="0"/>
                  <a:t>ECAL: </a:t>
                </a:r>
                <a:r>
                  <a:rPr lang="en" altLang="zh-CN" dirty="0"/>
                  <a:t>The long-bar crystal ECAL forms an </a:t>
                </a:r>
                <a:r>
                  <a:rPr lang="en" altLang="zh-CN" dirty="0">
                    <a:solidFill>
                      <a:srgbClr val="C00000"/>
                    </a:solidFill>
                  </a:rPr>
                  <a:t>interleaved three-dimensional mesh</a:t>
                </a:r>
                <a:r>
                  <a:rPr lang="en" altLang="zh-CN" dirty="0"/>
                  <a:t> that delivers about </a:t>
                </a:r>
                <a:r>
                  <a:rPr lang="en" altLang="zh-CN" dirty="0">
                    <a:solidFill>
                      <a:srgbClr val="C00000"/>
                    </a:solidFill>
                  </a:rPr>
                  <a:t>3% </a:t>
                </a:r>
                <a:r>
                  <a:rPr lang="en" altLang="zh-CN" dirty="0"/>
                  <a:t>energy resolution with fine imaging.</a:t>
                </a:r>
              </a:p>
              <a:p>
                <a:endParaRPr lang="en" altLang="zh-CN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m:rPr>
                                  <m:lit/>
                                </m:r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94AFE13-9636-C9EE-96E7-672D5DA1E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6" t="-10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6AD3A9-3B08-B94D-ED78-5CA6155586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5</a:t>
            </a:fld>
            <a:endParaRPr lang="en-US" altLang="zh-CN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8C7B42F-9ADF-37AC-DFEF-EDA7A332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72" t="17869" r="14895" b="12917"/>
          <a:stretch>
            <a:fillRect/>
          </a:stretch>
        </p:blipFill>
        <p:spPr>
          <a:xfrm>
            <a:off x="81904" y="4215956"/>
            <a:ext cx="2008772" cy="185049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7420780D-4A8C-4512-BEE7-484B78676164}"/>
              </a:ext>
            </a:extLst>
          </p:cNvPr>
          <p:cNvGrpSpPr/>
          <p:nvPr/>
        </p:nvGrpSpPr>
        <p:grpSpPr>
          <a:xfrm>
            <a:off x="2090676" y="4022248"/>
            <a:ext cx="7053324" cy="2005195"/>
            <a:chOff x="3598322" y="3977681"/>
            <a:chExt cx="8420607" cy="225869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C83FF19-04A3-9B49-D5C9-4BA59E0FC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8748" b="27180"/>
            <a:stretch>
              <a:fillRect/>
            </a:stretch>
          </p:blipFill>
          <p:spPr>
            <a:xfrm>
              <a:off x="5420274" y="4076376"/>
              <a:ext cx="2900851" cy="216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C18192A-7AE1-BBC2-E174-B9E28400E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1254" y="4453473"/>
              <a:ext cx="3427675" cy="1656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CB7C37-796F-0C6D-AC3A-56ED89589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9451"/>
            <a:stretch>
              <a:fillRect/>
            </a:stretch>
          </p:blipFill>
          <p:spPr>
            <a:xfrm>
              <a:off x="3598322" y="3977681"/>
              <a:ext cx="2083455" cy="2160000"/>
            </a:xfrm>
            <a:prstGeom prst="rect">
              <a:avLst/>
            </a:prstGeom>
          </p:spPr>
        </p:pic>
        <p:cxnSp>
          <p:nvCxnSpPr>
            <p:cNvPr id="16" name="直接箭头连接符 10">
              <a:extLst>
                <a:ext uri="{FF2B5EF4-FFF2-40B4-BE49-F238E27FC236}">
                  <a16:creationId xmlns:a16="http://schemas.microsoft.com/office/drawing/2014/main" id="{3C402735-6DBD-0993-5E74-46DB2F42616D}"/>
                </a:ext>
              </a:extLst>
            </p:cNvPr>
            <p:cNvCxnSpPr>
              <a:stCxn id="17" idx="3"/>
            </p:cNvCxnSpPr>
            <p:nvPr/>
          </p:nvCxnSpPr>
          <p:spPr>
            <a:xfrm>
              <a:off x="6846465" y="4170106"/>
              <a:ext cx="1629650" cy="3739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id="{029C925C-BA31-4508-4D4E-072C03C1C1F5}"/>
                </a:ext>
              </a:extLst>
            </p:cNvPr>
            <p:cNvSpPr/>
            <p:nvPr/>
          </p:nvSpPr>
          <p:spPr>
            <a:xfrm>
              <a:off x="6418898" y="4036331"/>
              <a:ext cx="427567" cy="26754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FAF44103-ECFB-2512-B113-8834EE62ED1B}"/>
              </a:ext>
            </a:extLst>
          </p:cNvPr>
          <p:cNvSpPr txBox="1"/>
          <p:nvPr/>
        </p:nvSpPr>
        <p:spPr>
          <a:xfrm>
            <a:off x="3442135" y="595098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ECAL</a:t>
            </a:r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9AF9FCE-EB0E-6C09-6E16-1D9984DACE2F}"/>
              </a:ext>
            </a:extLst>
          </p:cNvPr>
          <p:cNvSpPr txBox="1"/>
          <p:nvPr/>
        </p:nvSpPr>
        <p:spPr>
          <a:xfrm>
            <a:off x="94042" y="5948379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+mj-lt"/>
              </a:rPr>
              <a:t>Reference</a:t>
            </a:r>
            <a:r>
              <a:rPr kumimoji="1" lang="zh-CN" altLang="en-US" dirty="0">
                <a:latin typeface="+mj-lt"/>
              </a:rPr>
              <a:t> </a:t>
            </a:r>
            <a:r>
              <a:rPr kumimoji="1" lang="en-US" altLang="zh-CN" dirty="0">
                <a:latin typeface="+mj-lt"/>
              </a:rPr>
              <a:t>Detector</a:t>
            </a:r>
            <a:endParaRPr kumimoji="1" lang="zh-CN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5048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361A7-E508-DBDD-344A-056BF4AC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5379C86C-987A-0B2E-F226-91D4125702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973" y="1296988"/>
            <a:ext cx="4005580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DA0F3D5-A555-6F43-E48C-795B2B43F3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50</a:t>
            </a:fld>
            <a:endParaRPr lang="en-US" altLang="zh-CN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C7DB4B76-0644-1B54-779D-B1661B5C19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4264" y="1296988"/>
            <a:ext cx="3993798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627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779D1-D6B9-E6CC-16D5-27DC99164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825A8A9F-7F6E-0108-6367-1EDCB9A9D4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085" y="1296988"/>
            <a:ext cx="4023356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A73935A3-CE40-2EEB-12D8-90C0D7A94B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3034" y="1296988"/>
            <a:ext cx="4016258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3CDA15-139E-1391-4C3B-BB1E1FB04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85100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A86BC7-E29F-F03B-1FB7-6E1A15F79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4E7EB516-0AEF-8301-AFB4-0AF80AF513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973" y="1296988"/>
            <a:ext cx="4005580" cy="50069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87A86DE6-B839-7490-3D37-0E362F25A9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73" y="1296988"/>
            <a:ext cx="4005580" cy="5006975"/>
          </a:xfr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023ABF-9823-C3DC-A94A-1E5CA45514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52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6473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89113F-1EC1-F5ED-D811-FB1D3369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CEPCSW </a:t>
            </a:r>
            <a:r>
              <a:rPr lang="en" altLang="zh-CN" dirty="0"/>
              <a:t>Computing Bottlenecks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5195C65-8E3D-E4B5-6CA5-D25EF012480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22263" y="1296988"/>
                <a:ext cx="4613279" cy="5006975"/>
              </a:xfrm>
            </p:spPr>
            <p:txBody>
              <a:bodyPr/>
              <a:lstStyle/>
              <a:p>
                <a:r>
                  <a:rPr lang="en" altLang="zh-CN" sz="2000" b="1" dirty="0"/>
                  <a:t>Geant4 and ECAL Simulation Bottlenecks</a:t>
                </a:r>
                <a:r>
                  <a:rPr lang="en" altLang="zh-CN" sz="2000" dirty="0"/>
                  <a:t>: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sz="20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" altLang="zh-CN" sz="20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" altLang="zh-CN" sz="20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" altLang="zh-CN" sz="20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" altLang="zh-CN" sz="200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" altLang="zh-CN" sz="2000" i="1" dirty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" altLang="zh-CN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" altLang="zh-CN" sz="2000" i="1" dirty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" altLang="zh-CN" sz="2000" dirty="0"/>
                  <a:t> at 240 GeV the GEANT4 step dominates </a:t>
                </a:r>
                <a:r>
                  <a:rPr lang="en" altLang="zh-CN" sz="2000" dirty="0">
                    <a:solidFill>
                      <a:srgbClr val="C00000"/>
                    </a:solidFill>
                  </a:rPr>
                  <a:t>46.4%</a:t>
                </a:r>
                <a:r>
                  <a:rPr lang="en" altLang="zh-CN" sz="2000" dirty="0"/>
                  <a:t> of the wall time; ECAL barrel and endcaps alone consume </a:t>
                </a:r>
                <a:r>
                  <a:rPr lang="en" altLang="zh-CN" sz="2000" dirty="0">
                    <a:solidFill>
                      <a:srgbClr val="C00000"/>
                    </a:solidFill>
                  </a:rPr>
                  <a:t>34.4%</a:t>
                </a:r>
                <a:r>
                  <a:rPr lang="en" altLang="zh-CN" sz="2000" dirty="0"/>
                  <a:t> and </a:t>
                </a:r>
                <a:r>
                  <a:rPr lang="en" altLang="zh-CN" sz="2000" dirty="0">
                    <a:solidFill>
                      <a:srgbClr val="C00000"/>
                    </a:solidFill>
                  </a:rPr>
                  <a:t>13.8%</a:t>
                </a:r>
                <a:r>
                  <a:rPr lang="en" altLang="zh-CN" sz="2000" dirty="0"/>
                  <a:t> of the total simulation budget, respectively.</a:t>
                </a:r>
              </a:p>
              <a:p>
                <a:pPr lvl="1"/>
                <a:r>
                  <a:rPr lang="zh-CN" altLang="zh-CN" sz="1800" dirty="0"/>
                  <a:t>Electromagnetic showers </a:t>
                </a:r>
                <a:r>
                  <a:rPr lang="zh-CN" altLang="zh-CN" sz="1800" dirty="0">
                    <a:solidFill>
                      <a:srgbClr val="C00000"/>
                    </a:solidFill>
                  </a:rPr>
                  <a:t>generate excessive secondary </a:t>
                </a:r>
                <a:r>
                  <a:rPr lang="zh-CN" altLang="zh-CN" sz="1800" dirty="0"/>
                  <a:t>particles (high tracking multiplicity).</a:t>
                </a:r>
                <a:endParaRPr lang="en-US" altLang="zh-CN" sz="1800" dirty="0"/>
              </a:p>
              <a:p>
                <a:pPr lvl="1"/>
                <a:r>
                  <a:rPr lang="zh-CN" altLang="zh-CN" sz="1800" dirty="0"/>
                  <a:t>Targeted </a:t>
                </a:r>
                <a:r>
                  <a:rPr lang="zh-CN" altLang="zh-CN" sz="1800" dirty="0">
                    <a:solidFill>
                      <a:srgbClr val="C00000"/>
                    </a:solidFill>
                  </a:rPr>
                  <a:t>optimization for ECAL/HCAL only</a:t>
                </a:r>
                <a:r>
                  <a:rPr lang="zh-CN" altLang="zh-CN" sz="1800" dirty="0"/>
                  <a:t>; keep standard Geant4 elsewhere.</a:t>
                </a:r>
                <a:endParaRPr lang="zh-CN" altLang="en-US" sz="1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5195C65-8E3D-E4B5-6CA5-D25EF01248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2263" y="1296988"/>
                <a:ext cx="4613279" cy="5006975"/>
              </a:xfrm>
              <a:blipFill>
                <a:blip r:embed="rId3"/>
                <a:stretch>
                  <a:fillRect l="-275" t="-7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9A0EA3-B6F9-DB49-0A23-6468ED08C3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55AD343-0E08-3C4D-E918-01DE3EFA8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081" y="4828881"/>
            <a:ext cx="2289817" cy="14563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8B7A65-C822-2A88-F22D-974F955F0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542" y="1200151"/>
            <a:ext cx="4191000" cy="3418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F9BD1E0-506D-06E0-3A2A-1AE1330F7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639" y="4564965"/>
            <a:ext cx="2321824" cy="17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2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2E561-F94B-309B-2B98-919F9CEFB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146CE2-62E1-10E7-EAE2-E6687BEC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518B72-36B1-8FD5-A83F-413B99047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</a:p>
          <a:p>
            <a:r>
              <a:rPr lang="en-US" altLang="zh-CN" b="1" dirty="0" err="1"/>
              <a:t>DiT</a:t>
            </a:r>
            <a:r>
              <a:rPr lang="en-US" altLang="zh-CN" b="1" dirty="0"/>
              <a:t>-based fast simulation method</a:t>
            </a:r>
          </a:p>
          <a:p>
            <a:r>
              <a:rPr lang="en-US" altLang="zh-CN" dirty="0"/>
              <a:t>Quantum GAN</a:t>
            </a:r>
            <a:endParaRPr lang="en-US" altLang="zh-CN" b="1" dirty="0"/>
          </a:p>
          <a:p>
            <a:r>
              <a:rPr lang="en-US" altLang="zh-CN" dirty="0"/>
              <a:t>Summary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555E31-F033-DC9F-BC9B-302C250B14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314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74569-2219-CE8C-5135-8205182F5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2BDD87-720D-655F-DDF8-DD34A11E4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DiT</a:t>
            </a:r>
            <a:r>
              <a:rPr lang="en-US" altLang="zh-CN" dirty="0"/>
              <a:t> II: Diffusion Process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59FA0E6-2287-0783-422A-0FBAF8C3C2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9881" y="1141412"/>
                <a:ext cx="8534400" cy="3903557"/>
              </a:xfrm>
            </p:spPr>
            <p:txBody>
              <a:bodyPr/>
              <a:lstStyle/>
              <a:p>
                <a:r>
                  <a:rPr lang="en" altLang="zh-CN" b="1" dirty="0"/>
                  <a:t>Forward diffusion process</a:t>
                </a:r>
                <a:endParaRPr lang="en" altLang="zh-CN" dirty="0"/>
              </a:p>
              <a:p>
                <a:pPr lvl="1"/>
                <a:r>
                  <a:rPr lang="en" altLang="zh-CN" dirty="0"/>
                  <a:t>Starting from original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" altLang="zh-CN" dirty="0"/>
                  <a:t>, </a:t>
                </a:r>
                <a:r>
                  <a:rPr lang="en" altLang="zh-CN" dirty="0">
                    <a:solidFill>
                      <a:srgbClr val="C00000"/>
                    </a:solidFill>
                  </a:rPr>
                  <a:t>Gaussian noise is gradually added</a:t>
                </a:r>
                <a:r>
                  <a:rPr lang="en" altLang="zh-CN" dirty="0"/>
                  <a:t> in steps to produce a sequence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" altLang="zh-CN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" altLang="zh-CN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" altLang="zh-CN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" altLang="zh-CN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" altLang="zh-CN" i="1" dirty="0" smtClean="0">
                          <a:latin typeface="Cambria Math" panose="02040503050406030204" pitchFamily="18" charset="0"/>
                        </a:rPr>
                        <m:t>→⋯→</m:t>
                      </m:r>
                      <m:sSub>
                        <m:sSubPr>
                          <m:ctrlPr>
                            <a:rPr lang="en" altLang="zh-CN" i="1" dirty="0" err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zh-CN" i="1" dirty="0" err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" altLang="zh-CN" i="1" dirty="0" err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pPr marL="457200" lvl="1" indent="0" algn="ctr">
                  <a:buNone/>
                </a:pPr>
                <a:r>
                  <a:rPr lang="en" altLang="zh-CN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" altLang="zh-CN" dirty="0"/>
                  <a:t> approaches an isotropic Gaussian distribution as </a:t>
                </a:r>
                <a14:m>
                  <m:oMath xmlns:m="http://schemas.openxmlformats.org/officeDocument/2006/math"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" altLang="zh-CN" dirty="0"/>
                  <a:t>.</a:t>
                </a:r>
              </a:p>
              <a:p>
                <a:r>
                  <a:rPr lang="en" altLang="zh-CN" b="1" dirty="0"/>
                  <a:t>Reverse diffusion process</a:t>
                </a:r>
              </a:p>
              <a:p>
                <a:pPr lvl="1"/>
                <a:r>
                  <a:rPr lang="en" altLang="zh-CN" dirty="0"/>
                  <a:t>The </a:t>
                </a:r>
                <a:r>
                  <a:rPr lang="en" altLang="zh-CN" dirty="0">
                    <a:solidFill>
                      <a:srgbClr val="C00000"/>
                    </a:solidFill>
                  </a:rPr>
                  <a:t>model learns a parameterized denoising distribution</a:t>
                </a:r>
                <a:br>
                  <a:rPr lang="en" altLang="zh-CN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sepChr m:val="∣"/>
                        <m:ctrlPr>
                          <a:rPr lang="en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" altLang="zh-CN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" altLang="zh-CN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" altLang="zh-CN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" altLang="zh-CN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" altLang="zh-CN" i="1" dirty="0" err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" altLang="zh-CN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br>
                  <a:rPr lang="en" altLang="zh-CN" dirty="0"/>
                </a:br>
                <a:r>
                  <a:rPr lang="en" altLang="zh-CN" dirty="0"/>
                  <a:t>which predicts how to iteratively remove noise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" altLang="zh-CN" dirty="0"/>
                  <a:t> to recover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" altLang="zh-CN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dirty="0"/>
                  <a:t>effectively reversing the forward process.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59FA0E6-2287-0783-422A-0FBAF8C3C2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9881" y="1141412"/>
                <a:ext cx="8534400" cy="3903557"/>
              </a:xfrm>
              <a:blipFill>
                <a:blip r:embed="rId2"/>
                <a:stretch>
                  <a:fillRect l="-297" t="-1294" b="-2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667E0F-B296-7F21-26A4-E8B872A066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2E7C7-A7D2-4761-B106-1689E1D1EE66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7F4B142-8D4F-543B-4E02-8B177EF18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1" b="33520"/>
          <a:stretch>
            <a:fillRect/>
          </a:stretch>
        </p:blipFill>
        <p:spPr bwMode="auto">
          <a:xfrm>
            <a:off x="2521445" y="5044969"/>
            <a:ext cx="4131272" cy="12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77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AF6423-B881-C4A2-B3FF-90BACF0C4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DiT</a:t>
            </a:r>
            <a:r>
              <a:rPr lang="en-US" altLang="zh-CN" dirty="0"/>
              <a:t> III: Dataset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66FFE8C-0B5F-C428-009F-0F1A139F493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22263" y="1296988"/>
                <a:ext cx="4769908" cy="5006975"/>
              </a:xfrm>
            </p:spPr>
            <p:txBody>
              <a:bodyPr/>
              <a:lstStyle/>
              <a:p>
                <a:r>
                  <a:rPr kumimoji="1" lang="en-US" altLang="zh-CN" b="1" dirty="0"/>
                  <a:t>Data Preprocess</a:t>
                </a:r>
              </a:p>
              <a:p>
                <a:pPr lvl="1"/>
                <a:r>
                  <a:rPr lang="en" altLang="zh-CN" dirty="0"/>
                  <a:t>Geant4 photon simulations based on CEPC Ref-TDR geometry.  </a:t>
                </a:r>
              </a:p>
              <a:p>
                <a:pPr lvl="1"/>
                <a:r>
                  <a:rPr lang="en" altLang="zh-CN" dirty="0"/>
                  <a:t>Segmented with DD4hep into a </a:t>
                </a:r>
                <a14:m>
                  <m:oMath xmlns:m="http://schemas.openxmlformats.org/officeDocument/2006/math">
                    <m:r>
                      <a:rPr lang="en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15×</m:t>
                    </m:r>
                    <m:r>
                      <a:rPr lang="en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15</m:t>
                    </m:r>
                    <m:r>
                      <a:rPr lang="en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18 </m:t>
                    </m:r>
                  </m:oMath>
                </a14:m>
                <a:r>
                  <a:rPr lang="en" altLang="zh-CN" dirty="0">
                    <a:solidFill>
                      <a:srgbClr val="C00000"/>
                    </a:solidFill>
                  </a:rPr>
                  <a:t>voxel grid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" altLang="zh-CN" i="1" dirty="0">
                        <a:latin typeface="Cambria Math" panose="02040503050406030204" pitchFamily="18" charset="0"/>
                      </a:rPr>
                      <m:t>15</m:t>
                    </m:r>
                    <m:r>
                      <a:rPr lang="en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" altLang="zh-CN" i="1" dirty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" altLang="zh-CN" dirty="0"/>
                  <a:t> cube size).  </a:t>
                </a:r>
              </a:p>
              <a:p>
                <a:pPr lvl="1"/>
                <a:r>
                  <a:rPr lang="en" altLang="zh-CN" dirty="0">
                    <a:solidFill>
                      <a:srgbClr val="C00000"/>
                    </a:solidFill>
                  </a:rPr>
                  <a:t>Log-transformed</a:t>
                </a:r>
                <a:r>
                  <a:rPr lang="en" altLang="zh-CN" dirty="0"/>
                  <a:t> and normalized voxel energies.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66FFE8C-0B5F-C428-009F-0F1A139F49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2263" y="1296988"/>
                <a:ext cx="4769908" cy="5006975"/>
              </a:xfrm>
              <a:blipFill>
                <a:blip r:embed="rId3"/>
                <a:stretch>
                  <a:fillRect l="-798" t="-1013" r="-2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A94381-4B12-F7AD-20B9-AF1D7DB00C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5FA7-AE5B-46A1-AB44-675D720E5431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DAFE59E-061B-09A4-DA43-D95405DE3D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71" y="1296988"/>
            <a:ext cx="3337983" cy="50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33205F2-4D07-1B40-E0F9-5A960ACA7C76}"/>
              </a:ext>
            </a:extLst>
          </p:cNvPr>
          <p:cNvGrpSpPr/>
          <p:nvPr/>
        </p:nvGrpSpPr>
        <p:grpSpPr>
          <a:xfrm>
            <a:off x="368300" y="4768048"/>
            <a:ext cx="3959258" cy="1596539"/>
            <a:chOff x="8347413" y="5486186"/>
            <a:chExt cx="2571084" cy="101775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A135504-3BC7-CAD4-B6AC-7CE671763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21843"/>
            <a:stretch>
              <a:fillRect/>
            </a:stretch>
          </p:blipFill>
          <p:spPr>
            <a:xfrm>
              <a:off x="8628204" y="5486186"/>
              <a:ext cx="2290293" cy="8370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CFD544F7-8A5D-9419-2B3D-38D16799ECDA}"/>
                    </a:ext>
                  </a:extLst>
                </p:cNvPr>
                <p:cNvSpPr txBox="1"/>
                <p:nvPr/>
              </p:nvSpPr>
              <p:spPr>
                <a:xfrm>
                  <a:off x="8347413" y="6288123"/>
                  <a:ext cx="1697131" cy="2158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 = </m:t>
                        </m:r>
                        <m:sSup>
                          <m:sSup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−7</m:t>
                            </m:r>
                          </m:sup>
                        </m:s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 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oMath>
                    </m:oMathPara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CFD544F7-8A5D-9419-2B3D-38D16799EC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7413" y="6288123"/>
                  <a:ext cx="1697131" cy="215820"/>
                </a:xfrm>
                <a:prstGeom prst="rect">
                  <a:avLst/>
                </a:prstGeom>
                <a:blipFill>
                  <a:blip r:embed="rId6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E7B689AE-B2C8-C91B-1C10-953D3CEB5865}"/>
              </a:ext>
            </a:extLst>
          </p:cNvPr>
          <p:cNvGrpSpPr/>
          <p:nvPr/>
        </p:nvGrpSpPr>
        <p:grpSpPr>
          <a:xfrm>
            <a:off x="6194854" y="3960033"/>
            <a:ext cx="1190368" cy="1777621"/>
            <a:chOff x="6194854" y="3960033"/>
            <a:chExt cx="1190368" cy="177762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A51FA66-4C89-63D5-0FB6-751B0C0AC22B}"/>
                </a:ext>
              </a:extLst>
            </p:cNvPr>
            <p:cNvGrpSpPr/>
            <p:nvPr/>
          </p:nvGrpSpPr>
          <p:grpSpPr>
            <a:xfrm>
              <a:off x="6194854" y="5268097"/>
              <a:ext cx="1169773" cy="333633"/>
              <a:chOff x="6194854" y="5268097"/>
              <a:chExt cx="1169773" cy="333633"/>
            </a:xfrm>
          </p:grpSpPr>
          <p:cxnSp>
            <p:nvCxnSpPr>
              <p:cNvPr id="6" name="直线连接符 5">
                <a:extLst>
                  <a:ext uri="{FF2B5EF4-FFF2-40B4-BE49-F238E27FC236}">
                    <a16:creationId xmlns:a16="http://schemas.microsoft.com/office/drawing/2014/main" id="{8FFC354D-A5F3-24E6-824E-DAE2C72023DF}"/>
                  </a:ext>
                </a:extLst>
              </p:cNvPr>
              <p:cNvCxnSpPr/>
              <p:nvPr/>
            </p:nvCxnSpPr>
            <p:spPr bwMode="auto">
              <a:xfrm>
                <a:off x="6194854" y="5601730"/>
                <a:ext cx="823784" cy="0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" name="直线连接符 6">
                <a:extLst>
                  <a:ext uri="{FF2B5EF4-FFF2-40B4-BE49-F238E27FC236}">
                    <a16:creationId xmlns:a16="http://schemas.microsoft.com/office/drawing/2014/main" id="{3D96304B-15F4-2764-8588-6502F33B7D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18638" y="5268097"/>
                <a:ext cx="345989" cy="333633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290341E-762B-F3BF-E9E8-023856A8D813}"/>
                </a:ext>
              </a:extLst>
            </p:cNvPr>
            <p:cNvGrpSpPr/>
            <p:nvPr/>
          </p:nvGrpSpPr>
          <p:grpSpPr>
            <a:xfrm>
              <a:off x="6194854" y="5101280"/>
              <a:ext cx="1169773" cy="333633"/>
              <a:chOff x="6194854" y="5268097"/>
              <a:chExt cx="1169773" cy="333633"/>
            </a:xfrm>
          </p:grpSpPr>
          <p:cxnSp>
            <p:nvCxnSpPr>
              <p:cNvPr id="11" name="直线连接符 10">
                <a:extLst>
                  <a:ext uri="{FF2B5EF4-FFF2-40B4-BE49-F238E27FC236}">
                    <a16:creationId xmlns:a16="http://schemas.microsoft.com/office/drawing/2014/main" id="{11C08236-4262-5DD0-8F9D-A5350346CEF9}"/>
                  </a:ext>
                </a:extLst>
              </p:cNvPr>
              <p:cNvCxnSpPr/>
              <p:nvPr/>
            </p:nvCxnSpPr>
            <p:spPr bwMode="auto">
              <a:xfrm>
                <a:off x="6194854" y="5601730"/>
                <a:ext cx="823784" cy="0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49E4037-DF44-529C-BB4C-2864679AD5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18638" y="5268097"/>
                <a:ext cx="345989" cy="333633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208F3CD-0326-3921-8ABD-64061E3F52CF}"/>
                </a:ext>
              </a:extLst>
            </p:cNvPr>
            <p:cNvGrpSpPr/>
            <p:nvPr/>
          </p:nvGrpSpPr>
          <p:grpSpPr>
            <a:xfrm>
              <a:off x="6194854" y="4934463"/>
              <a:ext cx="1169773" cy="333633"/>
              <a:chOff x="6194854" y="5268097"/>
              <a:chExt cx="1169773" cy="333633"/>
            </a:xfrm>
          </p:grpSpPr>
          <p:cxnSp>
            <p:nvCxnSpPr>
              <p:cNvPr id="14" name="直线连接符 13">
                <a:extLst>
                  <a:ext uri="{FF2B5EF4-FFF2-40B4-BE49-F238E27FC236}">
                    <a16:creationId xmlns:a16="http://schemas.microsoft.com/office/drawing/2014/main" id="{996D910B-4C73-EF77-6E23-AA86C6E14BA7}"/>
                  </a:ext>
                </a:extLst>
              </p:cNvPr>
              <p:cNvCxnSpPr/>
              <p:nvPr/>
            </p:nvCxnSpPr>
            <p:spPr bwMode="auto">
              <a:xfrm>
                <a:off x="6194854" y="5601730"/>
                <a:ext cx="823784" cy="0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直线连接符 14">
                <a:extLst>
                  <a:ext uri="{FF2B5EF4-FFF2-40B4-BE49-F238E27FC236}">
                    <a16:creationId xmlns:a16="http://schemas.microsoft.com/office/drawing/2014/main" id="{2E706E5B-F47E-1A4C-51F7-A1C1127E6C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18638" y="5268097"/>
                <a:ext cx="345989" cy="333633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B469B61-C44B-C09F-4B78-CB6359252128}"/>
                </a:ext>
              </a:extLst>
            </p:cNvPr>
            <p:cNvGrpSpPr/>
            <p:nvPr/>
          </p:nvGrpSpPr>
          <p:grpSpPr>
            <a:xfrm>
              <a:off x="6215449" y="4768048"/>
              <a:ext cx="1169773" cy="333633"/>
              <a:chOff x="6194854" y="5268097"/>
              <a:chExt cx="1169773" cy="333633"/>
            </a:xfrm>
          </p:grpSpPr>
          <p:cxnSp>
            <p:nvCxnSpPr>
              <p:cNvPr id="30" name="直线连接符 29">
                <a:extLst>
                  <a:ext uri="{FF2B5EF4-FFF2-40B4-BE49-F238E27FC236}">
                    <a16:creationId xmlns:a16="http://schemas.microsoft.com/office/drawing/2014/main" id="{136D12AC-F579-42EE-E8E8-B58DFE89775F}"/>
                  </a:ext>
                </a:extLst>
              </p:cNvPr>
              <p:cNvCxnSpPr/>
              <p:nvPr/>
            </p:nvCxnSpPr>
            <p:spPr bwMode="auto">
              <a:xfrm>
                <a:off x="6194854" y="5601730"/>
                <a:ext cx="823784" cy="0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直线连接符 30">
                <a:extLst>
                  <a:ext uri="{FF2B5EF4-FFF2-40B4-BE49-F238E27FC236}">
                    <a16:creationId xmlns:a16="http://schemas.microsoft.com/office/drawing/2014/main" id="{D0D02404-D5A5-6CEF-DE03-F903C5AD57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18638" y="5268097"/>
                <a:ext cx="345989" cy="333633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19ABA06-EAF0-A7E6-FC21-58F89EC4C44D}"/>
                </a:ext>
              </a:extLst>
            </p:cNvPr>
            <p:cNvGrpSpPr/>
            <p:nvPr/>
          </p:nvGrpSpPr>
          <p:grpSpPr>
            <a:xfrm>
              <a:off x="6215449" y="4601231"/>
              <a:ext cx="1169773" cy="333633"/>
              <a:chOff x="6194854" y="5268097"/>
              <a:chExt cx="1169773" cy="333633"/>
            </a:xfrm>
          </p:grpSpPr>
          <p:cxnSp>
            <p:nvCxnSpPr>
              <p:cNvPr id="33" name="直线连接符 32">
                <a:extLst>
                  <a:ext uri="{FF2B5EF4-FFF2-40B4-BE49-F238E27FC236}">
                    <a16:creationId xmlns:a16="http://schemas.microsoft.com/office/drawing/2014/main" id="{93E40698-BE01-25A9-5E25-1503FC2DF96B}"/>
                  </a:ext>
                </a:extLst>
              </p:cNvPr>
              <p:cNvCxnSpPr/>
              <p:nvPr/>
            </p:nvCxnSpPr>
            <p:spPr bwMode="auto">
              <a:xfrm>
                <a:off x="6194854" y="5601730"/>
                <a:ext cx="823784" cy="0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直线连接符 33">
                <a:extLst>
                  <a:ext uri="{FF2B5EF4-FFF2-40B4-BE49-F238E27FC236}">
                    <a16:creationId xmlns:a16="http://schemas.microsoft.com/office/drawing/2014/main" id="{23EA2E87-212F-D2DE-E764-EB2F1EDEE6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18638" y="5268097"/>
                <a:ext cx="345989" cy="333633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C9C1246B-CC8B-D34B-77D6-65ED80F50C5F}"/>
                </a:ext>
              </a:extLst>
            </p:cNvPr>
            <p:cNvGrpSpPr/>
            <p:nvPr/>
          </p:nvGrpSpPr>
          <p:grpSpPr>
            <a:xfrm>
              <a:off x="6215449" y="4434414"/>
              <a:ext cx="1169773" cy="333633"/>
              <a:chOff x="6194854" y="5268097"/>
              <a:chExt cx="1169773" cy="333633"/>
            </a:xfrm>
          </p:grpSpPr>
          <p:cxnSp>
            <p:nvCxnSpPr>
              <p:cNvPr id="36" name="直线连接符 35">
                <a:extLst>
                  <a:ext uri="{FF2B5EF4-FFF2-40B4-BE49-F238E27FC236}">
                    <a16:creationId xmlns:a16="http://schemas.microsoft.com/office/drawing/2014/main" id="{9E83299D-609D-ED15-EF69-456AB5938EEC}"/>
                  </a:ext>
                </a:extLst>
              </p:cNvPr>
              <p:cNvCxnSpPr/>
              <p:nvPr/>
            </p:nvCxnSpPr>
            <p:spPr bwMode="auto">
              <a:xfrm>
                <a:off x="6194854" y="5601730"/>
                <a:ext cx="823784" cy="0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直线连接符 36">
                <a:extLst>
                  <a:ext uri="{FF2B5EF4-FFF2-40B4-BE49-F238E27FC236}">
                    <a16:creationId xmlns:a16="http://schemas.microsoft.com/office/drawing/2014/main" id="{DBF69652-4804-ADDE-1A3F-90B1E7076C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18638" y="5268097"/>
                <a:ext cx="345989" cy="333633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48296018-8792-6F4B-C891-EB45C4C9F207}"/>
                </a:ext>
              </a:extLst>
            </p:cNvPr>
            <p:cNvGrpSpPr/>
            <p:nvPr/>
          </p:nvGrpSpPr>
          <p:grpSpPr>
            <a:xfrm>
              <a:off x="6194854" y="4434013"/>
              <a:ext cx="1169773" cy="333633"/>
              <a:chOff x="6194854" y="5268097"/>
              <a:chExt cx="1169773" cy="333633"/>
            </a:xfrm>
          </p:grpSpPr>
          <p:cxnSp>
            <p:nvCxnSpPr>
              <p:cNvPr id="39" name="直线连接符 38">
                <a:extLst>
                  <a:ext uri="{FF2B5EF4-FFF2-40B4-BE49-F238E27FC236}">
                    <a16:creationId xmlns:a16="http://schemas.microsoft.com/office/drawing/2014/main" id="{2CB14F4D-C7CD-738B-64CA-612B03074AC5}"/>
                  </a:ext>
                </a:extLst>
              </p:cNvPr>
              <p:cNvCxnSpPr/>
              <p:nvPr/>
            </p:nvCxnSpPr>
            <p:spPr bwMode="auto">
              <a:xfrm>
                <a:off x="6194854" y="5601730"/>
                <a:ext cx="823784" cy="0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直线连接符 39">
                <a:extLst>
                  <a:ext uri="{FF2B5EF4-FFF2-40B4-BE49-F238E27FC236}">
                    <a16:creationId xmlns:a16="http://schemas.microsoft.com/office/drawing/2014/main" id="{2AC0B7A7-6A96-B6FD-2C38-CB32AE9B717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18638" y="5268097"/>
                <a:ext cx="345989" cy="333633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797D50A3-51C9-A5A2-D97F-629689A44C69}"/>
                </a:ext>
              </a:extLst>
            </p:cNvPr>
            <p:cNvGrpSpPr/>
            <p:nvPr/>
          </p:nvGrpSpPr>
          <p:grpSpPr>
            <a:xfrm>
              <a:off x="6194854" y="4267196"/>
              <a:ext cx="1169773" cy="333633"/>
              <a:chOff x="6194854" y="5268097"/>
              <a:chExt cx="1169773" cy="333633"/>
            </a:xfrm>
          </p:grpSpPr>
          <p:cxnSp>
            <p:nvCxnSpPr>
              <p:cNvPr id="42" name="直线连接符 41">
                <a:extLst>
                  <a:ext uri="{FF2B5EF4-FFF2-40B4-BE49-F238E27FC236}">
                    <a16:creationId xmlns:a16="http://schemas.microsoft.com/office/drawing/2014/main" id="{EAB74BA5-63E5-9D87-F212-3845BDD04DCD}"/>
                  </a:ext>
                </a:extLst>
              </p:cNvPr>
              <p:cNvCxnSpPr/>
              <p:nvPr/>
            </p:nvCxnSpPr>
            <p:spPr bwMode="auto">
              <a:xfrm>
                <a:off x="6194854" y="5601730"/>
                <a:ext cx="823784" cy="0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直线连接符 42">
                <a:extLst>
                  <a:ext uri="{FF2B5EF4-FFF2-40B4-BE49-F238E27FC236}">
                    <a16:creationId xmlns:a16="http://schemas.microsoft.com/office/drawing/2014/main" id="{7579730B-DF86-FB89-6113-C26B195E43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18638" y="5268097"/>
                <a:ext cx="345989" cy="333633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493F673C-703F-3E5A-75D3-748EAF0C58B7}"/>
                </a:ext>
              </a:extLst>
            </p:cNvPr>
            <p:cNvGrpSpPr/>
            <p:nvPr/>
          </p:nvGrpSpPr>
          <p:grpSpPr>
            <a:xfrm>
              <a:off x="6194854" y="4100379"/>
              <a:ext cx="1169773" cy="333633"/>
              <a:chOff x="6194854" y="5268097"/>
              <a:chExt cx="1169773" cy="333633"/>
            </a:xfrm>
          </p:grpSpPr>
          <p:cxnSp>
            <p:nvCxnSpPr>
              <p:cNvPr id="45" name="直线连接符 44">
                <a:extLst>
                  <a:ext uri="{FF2B5EF4-FFF2-40B4-BE49-F238E27FC236}">
                    <a16:creationId xmlns:a16="http://schemas.microsoft.com/office/drawing/2014/main" id="{6D3C36B0-0837-F5E4-F32E-2CBD6C08EA80}"/>
                  </a:ext>
                </a:extLst>
              </p:cNvPr>
              <p:cNvCxnSpPr/>
              <p:nvPr/>
            </p:nvCxnSpPr>
            <p:spPr bwMode="auto">
              <a:xfrm>
                <a:off x="6194854" y="5601730"/>
                <a:ext cx="823784" cy="0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直线连接符 45">
                <a:extLst>
                  <a:ext uri="{FF2B5EF4-FFF2-40B4-BE49-F238E27FC236}">
                    <a16:creationId xmlns:a16="http://schemas.microsoft.com/office/drawing/2014/main" id="{B872F2C5-4CB7-18F6-4882-A09706B423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18638" y="5268097"/>
                <a:ext cx="345989" cy="333633"/>
              </a:xfrm>
              <a:prstGeom prst="line">
                <a:avLst/>
              </a:prstGeom>
              <a:solidFill>
                <a:srgbClr val="99CC00"/>
              </a:solidFill>
              <a:ln w="381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8" name="直线连接符 47">
              <a:extLst>
                <a:ext uri="{FF2B5EF4-FFF2-40B4-BE49-F238E27FC236}">
                  <a16:creationId xmlns:a16="http://schemas.microsoft.com/office/drawing/2014/main" id="{83407054-4DB9-236D-BA18-49E779A9B6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67849" y="4267195"/>
              <a:ext cx="0" cy="1470459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直线连接符 51">
              <a:extLst>
                <a:ext uri="{FF2B5EF4-FFF2-40B4-BE49-F238E27FC236}">
                  <a16:creationId xmlns:a16="http://schemas.microsoft.com/office/drawing/2014/main" id="{9F675927-7A79-42A7-195B-6F0F8D4414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49081" y="4267195"/>
              <a:ext cx="0" cy="1470459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直线连接符 53">
              <a:extLst>
                <a:ext uri="{FF2B5EF4-FFF2-40B4-BE49-F238E27FC236}">
                  <a16:creationId xmlns:a16="http://schemas.microsoft.com/office/drawing/2014/main" id="{10DB1E8B-14DD-38CF-2AFA-D3850550C9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22076" y="4267195"/>
              <a:ext cx="0" cy="1470459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直线连接符 54">
              <a:extLst>
                <a:ext uri="{FF2B5EF4-FFF2-40B4-BE49-F238E27FC236}">
                  <a16:creationId xmlns:a16="http://schemas.microsoft.com/office/drawing/2014/main" id="{1E99847D-8578-EEFA-C62D-803F9211C2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03308" y="4267195"/>
              <a:ext cx="0" cy="1470459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直线连接符 55">
              <a:extLst>
                <a:ext uri="{FF2B5EF4-FFF2-40B4-BE49-F238E27FC236}">
                  <a16:creationId xmlns:a16="http://schemas.microsoft.com/office/drawing/2014/main" id="{A81558F5-2809-A04D-37AD-904028E088D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50444" y="4172457"/>
              <a:ext cx="0" cy="1470459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直线连接符 56">
              <a:extLst>
                <a:ext uri="{FF2B5EF4-FFF2-40B4-BE49-F238E27FC236}">
                  <a16:creationId xmlns:a16="http://schemas.microsoft.com/office/drawing/2014/main" id="{A29F05D1-2D8A-74F0-AE77-FBB9775805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61654" y="4071543"/>
              <a:ext cx="0" cy="1470459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直线连接符 58">
              <a:extLst>
                <a:ext uri="{FF2B5EF4-FFF2-40B4-BE49-F238E27FC236}">
                  <a16:creationId xmlns:a16="http://schemas.microsoft.com/office/drawing/2014/main" id="{B517FFD6-6D91-8CC9-F62A-6ED0B6E55A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01687" y="4181355"/>
              <a:ext cx="848757" cy="0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直线连接符 60">
              <a:extLst>
                <a:ext uri="{FF2B5EF4-FFF2-40B4-BE49-F238E27FC236}">
                  <a16:creationId xmlns:a16="http://schemas.microsoft.com/office/drawing/2014/main" id="{57430733-16E7-4B7E-DF3C-864ADEE007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05196" y="4071543"/>
              <a:ext cx="856458" cy="0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直线连接符 63">
              <a:extLst>
                <a:ext uri="{FF2B5EF4-FFF2-40B4-BE49-F238E27FC236}">
                  <a16:creationId xmlns:a16="http://schemas.microsoft.com/office/drawing/2014/main" id="{6B71CE6D-BAA3-8120-EA0C-0E85FFC135A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84326" y="3974051"/>
              <a:ext cx="304800" cy="292744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直线连接符 65">
              <a:extLst>
                <a:ext uri="{FF2B5EF4-FFF2-40B4-BE49-F238E27FC236}">
                  <a16:creationId xmlns:a16="http://schemas.microsoft.com/office/drawing/2014/main" id="{70EAF4A6-130B-7CB7-DD84-B800C5393D2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565557" y="3973651"/>
              <a:ext cx="304800" cy="292744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直线连接符 66">
              <a:extLst>
                <a:ext uri="{FF2B5EF4-FFF2-40B4-BE49-F238E27FC236}">
                  <a16:creationId xmlns:a16="http://schemas.microsoft.com/office/drawing/2014/main" id="{78513D9A-D784-A9E4-A60C-9F5C0078AFC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34432" y="3972851"/>
              <a:ext cx="304800" cy="292744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直线连接符 67">
              <a:extLst>
                <a:ext uri="{FF2B5EF4-FFF2-40B4-BE49-F238E27FC236}">
                  <a16:creationId xmlns:a16="http://schemas.microsoft.com/office/drawing/2014/main" id="{E443F037-DBA4-7629-4031-D6B3B73C672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91641" y="3960033"/>
              <a:ext cx="304800" cy="292744"/>
            </a:xfrm>
            <a:prstGeom prst="line">
              <a:avLst/>
            </a:prstGeom>
            <a:solidFill>
              <a:srgbClr val="99CC00"/>
            </a:solidFill>
            <a:ln w="381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34620061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00"/>
        </a:solidFill>
        <a:ln w="158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彩云" pitchFamily="2" charset="-122"/>
          </a:defRPr>
        </a:defPPr>
      </a:lstStyle>
    </a:spDef>
    <a:lnDef>
      <a:spPr bwMode="auto">
        <a:solidFill>
          <a:srgbClr val="99CC00"/>
        </a:solidFill>
        <a:ln w="15875" cap="flat" cmpd="sng" algn="ctr">
          <a:solidFill>
            <a:schemeClr val="accent2">
              <a:lumMod val="60000"/>
              <a:lumOff val="4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定义设计方案">
  <a:themeElements>
    <a:clrScheme name="CJ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FF00FF"/>
      </a:accent4>
      <a:accent5>
        <a:srgbClr val="006600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66505</TotalTime>
  <Words>2251</Words>
  <Application>Microsoft Macintosh PowerPoint</Application>
  <PresentationFormat>全屏显示(4:3)</PresentationFormat>
  <Paragraphs>422</Paragraphs>
  <Slides>52</Slides>
  <Notes>14</Notes>
  <HiddenSlides>17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59" baseType="lpstr">
      <vt:lpstr>微软雅黑</vt:lpstr>
      <vt:lpstr>Arial</vt:lpstr>
      <vt:lpstr>Cambria Math</vt:lpstr>
      <vt:lpstr>Times New Roman</vt:lpstr>
      <vt:lpstr>Wingdings</vt:lpstr>
      <vt:lpstr>Modèle par défaut</vt:lpstr>
      <vt:lpstr>自定义设计方案</vt:lpstr>
      <vt:lpstr>DiT and quantum GAN based fast simulation for the CEPC long-bar crystal electromagnetic calorimeter</vt:lpstr>
      <vt:lpstr>Outline</vt:lpstr>
      <vt:lpstr>Outline</vt:lpstr>
      <vt:lpstr>Future lepton collider </vt:lpstr>
      <vt:lpstr>CEPC ECAL</vt:lpstr>
      <vt:lpstr>CEPCSW Computing Bottlenecks</vt:lpstr>
      <vt:lpstr>Outline</vt:lpstr>
      <vt:lpstr>DiT II: Diffusion Process</vt:lpstr>
      <vt:lpstr>DiT III: Dataset</vt:lpstr>
      <vt:lpstr>DiT IV: Model Architecture</vt:lpstr>
      <vt:lpstr>DiT IV: Model Architecture</vt:lpstr>
      <vt:lpstr>DiT V: Training</vt:lpstr>
      <vt:lpstr>Result I: Generation Quality</vt:lpstr>
      <vt:lpstr>Result I: Generation Quality</vt:lpstr>
      <vt:lpstr>Result II: Generation Speed</vt:lpstr>
      <vt:lpstr>Result III: Compare with CaloDiT-2</vt:lpstr>
      <vt:lpstr>Limitation &amp; Open Challenges</vt:lpstr>
      <vt:lpstr>Outline</vt:lpstr>
      <vt:lpstr>Quantum Motivation</vt:lpstr>
      <vt:lpstr>Quantum GAN for FastCaloSim</vt:lpstr>
      <vt:lpstr>Quantum GAN for FastCaloSim</vt:lpstr>
      <vt:lpstr>Quantum GAN for FastCaloSim</vt:lpstr>
      <vt:lpstr>Future Plan: Quantum-DiT hybrid model</vt:lpstr>
      <vt:lpstr>Outline</vt:lpstr>
      <vt:lpstr>Summary</vt:lpstr>
      <vt:lpstr>Thank you!</vt:lpstr>
      <vt:lpstr>TOY Data Demo</vt:lpstr>
      <vt:lpstr>CLR Transform</vt:lpstr>
      <vt:lpstr>Geant4 Simulation in CEPCSW</vt:lpstr>
      <vt:lpstr>CEPCSW Computing Bottlenecks</vt:lpstr>
      <vt:lpstr>Generative Models</vt:lpstr>
      <vt:lpstr>Generative Models</vt:lpstr>
      <vt:lpstr>Generative Models : Timeline</vt:lpstr>
      <vt:lpstr>DiT I: Overview</vt:lpstr>
      <vt:lpstr>DiT III: Dataset</vt:lpstr>
      <vt:lpstr>DiT IV: Model Architecture</vt:lpstr>
      <vt:lpstr>DiT V: Training</vt:lpstr>
      <vt:lpstr>DiT VI: Distillation-based Acceleration</vt:lpstr>
      <vt:lpstr>Result I: Generation Quality</vt:lpstr>
      <vt:lpstr>Result I: Generation Quality</vt:lpstr>
      <vt:lpstr>Result I: Generation Quality</vt:lpstr>
      <vt:lpstr>WIP: Future Plan</vt:lpstr>
      <vt:lpstr>Outline</vt:lpstr>
      <vt:lpstr>Integration of fast simulation</vt:lpstr>
      <vt:lpstr>Integration of fast simulation</vt:lpstr>
      <vt:lpstr>SUM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 III Software</dc:title>
  <dc:creator>Weidong Li</dc:creator>
  <cp:lastModifiedBy>Zhihao Li</cp:lastModifiedBy>
  <cp:revision>3377</cp:revision>
  <cp:lastPrinted>2001-01-18T07:56:24Z</cp:lastPrinted>
  <dcterms:created xsi:type="dcterms:W3CDTF">1999-05-22T11:36:26Z</dcterms:created>
  <dcterms:modified xsi:type="dcterms:W3CDTF">2026-04-15T09:00:15Z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2</vt:i4>
  </property>
  <property fmtid="{D5CDD505-2E9C-101B-9397-08002B2CF9AE}" pid="4" name="Compression">
    <vt:i4>75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R.D.Schaffer@cern.ch</vt:lpwstr>
  </property>
  <property fmtid="{D5CDD505-2E9C-101B-9397-08002B2CF9AE}" pid="8" name="HomePage">
    <vt:lpwstr>http://home.cern.ch/~schaffer/</vt:lpwstr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-1</vt:i4>
  </property>
  <property fmtid="{D5CDD505-2E9C-101B-9397-08002B2CF9AE}" pid="18" name="ButtonType">
    <vt:i4>4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C:\TEMP\schaffer-slides</vt:lpwstr>
  </property>
</Properties>
</file>