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935" r:id="rId1"/>
  </p:sldMasterIdLst>
  <p:notesMasterIdLst>
    <p:notesMasterId r:id="rId20"/>
  </p:notesMasterIdLst>
  <p:sldIdLst>
    <p:sldId id="256" r:id="rId2"/>
    <p:sldId id="281" r:id="rId3"/>
    <p:sldId id="312" r:id="rId4"/>
    <p:sldId id="275" r:id="rId5"/>
    <p:sldId id="310" r:id="rId6"/>
    <p:sldId id="285" r:id="rId7"/>
    <p:sldId id="319" r:id="rId8"/>
    <p:sldId id="321" r:id="rId9"/>
    <p:sldId id="322" r:id="rId10"/>
    <p:sldId id="324" r:id="rId11"/>
    <p:sldId id="325" r:id="rId12"/>
    <p:sldId id="326" r:id="rId13"/>
    <p:sldId id="327" r:id="rId14"/>
    <p:sldId id="318" r:id="rId15"/>
    <p:sldId id="328" r:id="rId16"/>
    <p:sldId id="329" r:id="rId17"/>
    <p:sldId id="330" r:id="rId18"/>
    <p:sldId id="292" r:id="rId19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BDCD"/>
    <a:srgbClr val="DBD2E9"/>
    <a:srgbClr val="AB8EF1"/>
    <a:srgbClr val="9F2322"/>
    <a:srgbClr val="9F2221"/>
    <a:srgbClr val="A5262C"/>
    <a:srgbClr val="A6242F"/>
    <a:srgbClr val="8C0000"/>
    <a:srgbClr val="77150D"/>
    <a:srgbClr val="F9F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74"/>
    <p:restoredTop sz="79562"/>
  </p:normalViewPr>
  <p:slideViewPr>
    <p:cSldViewPr snapToGrid="0" snapToObjects="1">
      <p:cViewPr>
        <p:scale>
          <a:sx n="75" d="100"/>
          <a:sy n="75" d="100"/>
        </p:scale>
        <p:origin x="512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F344A-5655-A64C-97CA-3E7816587F73}" type="datetimeFigureOut">
              <a:rPr lang="en-CN" smtClean="0"/>
              <a:t>2026/4/15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1B2B1-4319-734E-A4D6-EA3B407A74B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16038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1B2B1-4319-734E-A4D6-EA3B407A74B4}" type="slidenum">
              <a:rPr lang="en-CN" smtClean="0"/>
              <a:t>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11059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B37C8-2332-E3E1-06EB-6E8DAF066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E78A60-494F-518C-4867-8A3B81954E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BF7E7E-1BB5-7FA0-945B-88F6FF3F30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0D6E9-76E0-1936-FA79-CD77360B0F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1B2B1-4319-734E-A4D6-EA3B407A74B4}" type="slidenum">
              <a:rPr lang="en-CN" smtClean="0"/>
              <a:t>13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33904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939F8-5C2C-A44B-88C9-10C80947388E}" type="slidenum">
              <a:rPr lang="en-CN" smtClean="0"/>
              <a:t>14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849913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90ADE-0F0C-1447-030D-2B13B3DED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68380B-0458-1EE3-9896-B923CD899A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23B88E-4482-A493-1E5C-CBDB75F86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D35E5-A7C4-13D2-9934-3C59E198D7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939F8-5C2C-A44B-88C9-10C80947388E}" type="slidenum">
              <a:rPr lang="en-CN" smtClean="0"/>
              <a:t>15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791379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4E565-BD42-FAE8-3460-2BAB4AAE0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3D00EA-2BBC-6DF4-7212-FEDEC2C3D7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CDA46A-CF82-A367-29D7-AB5AA3305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B759C-5363-F93B-DA28-7EF78D90A0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939F8-5C2C-A44B-88C9-10C80947388E}" type="slidenum">
              <a:rPr lang="en-CN" smtClean="0"/>
              <a:t>16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372062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1B2B1-4319-734E-A4D6-EA3B407A74B4}" type="slidenum">
              <a:rPr lang="en-CN" smtClean="0"/>
              <a:t>17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5431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1B2B1-4319-734E-A4D6-EA3B407A74B4}" type="slidenum">
              <a:rPr lang="en-CN" smtClean="0"/>
              <a:t>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36881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1B2B1-4319-734E-A4D6-EA3B407A74B4}" type="slidenum">
              <a:rPr lang="en-CN" smtClean="0"/>
              <a:t>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43587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1B2B1-4319-734E-A4D6-EA3B407A74B4}" type="slidenum">
              <a:rPr lang="en-CN" smtClean="0"/>
              <a:t>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55420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1B2B1-4319-734E-A4D6-EA3B407A74B4}" type="slidenum">
              <a:rPr lang="en-CN" smtClean="0"/>
              <a:t>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41246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AF945-6CFA-935E-6B70-183960718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EF3A7E-1E87-1F93-DD03-94F02DA75F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5A4335-0734-8921-5DF9-8057BB794A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0335B-7825-0123-10A0-D14C64DAB7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1B2B1-4319-734E-A4D6-EA3B407A74B4}" type="slidenum">
              <a:rPr lang="en-CN" smtClean="0"/>
              <a:t>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59163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7FED1-69AC-84A8-4F1C-92CD21F0D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CCAAC7-B078-0139-2B74-2D7E18A2B8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A007EC-6D2A-94AA-05A7-AC355872D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851AA-8154-3070-8900-8D79A2D4A2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1B2B1-4319-734E-A4D6-EA3B407A74B4}" type="slidenum">
              <a:rPr lang="en-CN" smtClean="0"/>
              <a:t>10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66671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DE1A0-3699-FBD3-1D62-2C83ABB3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F2878F-B6D8-161B-CEE8-819F6FD080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FBBC98-4B36-544E-D8E6-C6B35DD55C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84D86-F424-4A9A-2BA9-806580C824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1B2B1-4319-734E-A4D6-EA3B407A74B4}" type="slidenum">
              <a:rPr lang="en-CN" smtClean="0"/>
              <a:t>11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22219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C3CE1-6D71-EFC1-8CB2-FECE54A48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B281EC-1224-06E4-831D-17EC63395D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1544C1-6006-08EA-09FD-E766E842D7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99B8F-4607-76BE-B2E4-E2682B81CC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1B2B1-4319-734E-A4D6-EA3B407A74B4}" type="slidenum">
              <a:rPr lang="en-CN" smtClean="0"/>
              <a:t>12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55496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8DD45-08E5-6906-06F9-F5E68F01CF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8393D5-C5D3-D85F-B815-D6D85E88E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63D13-58FA-BED4-EA99-2D1252935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AC4AD-561A-7249-A5A0-F32D42ADB541}" type="datetime1">
              <a:rPr lang="en-US" smtClean="0"/>
              <a:t>4/15/26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FCB92-212F-AA84-6F05-5A1AB0A43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5EE45-599F-3545-D820-72856BF1A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12352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3C9D5-F13C-8F31-A913-5B425FE17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01B6E-D3C0-C98D-6822-C45A18F2D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356DB-5120-AF80-A524-BD4BCF1DE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53A93-3912-154E-A5AC-B9D6EDF49C9E}" type="datetime1">
              <a:rPr lang="en-US" smtClean="0"/>
              <a:t>4/15/26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3E0AA-E1BA-372B-9100-5094CB1E4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01F1E-EE3D-0550-33D7-AED261630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5465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368B5B-B41D-53AC-595D-DF70B9A4EE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185357-FD33-58E9-BB4E-0B5BD90A2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27C78-D7ED-5DBD-2D15-5F6F4EDEA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A0DC0-C8E0-474D-A775-5C0B76B546F0}" type="datetime1">
              <a:rPr lang="en-US" smtClean="0"/>
              <a:t>4/15/26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161F0-1F40-DB72-15A6-864CD4694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4439B-1741-0164-C759-CB711659C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3834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0FB0B-F622-15A2-147B-AC7B2E4D0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447BE-6867-B305-7D5F-69656EA66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7091D-2C54-C32C-5985-E1E130CBF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A381-76D3-1F4B-A4CF-6D238B87A2FE}" type="datetime1">
              <a:rPr lang="en-US" smtClean="0"/>
              <a:t>4/15/26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87E0A-0903-1E90-F0F0-65E16A13D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C2EAF-4EB7-DB59-AD7B-74A34118E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89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444E3-8DD7-7CBC-2DAE-9EAAF3D07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3639C-B505-6EFE-A7B6-8CDEE6598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C6047-AF46-24CA-8E63-0BE5AB13D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0DE39-5835-5D47-94B2-566484B30971}" type="datetime1">
              <a:rPr lang="en-US" smtClean="0"/>
              <a:t>4/15/26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EE062-7C7D-E506-35FB-5F43679C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4C7BE-7768-DEAA-AA15-D178996B3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06694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19215-60B6-D908-E1AC-8EC1839D0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D8FC8-8C6E-3C6C-F795-C514983872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3A813F-3A36-2946-6EAF-242DAC5E06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4D1FE-50A4-1518-0FE7-271B7007D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B5865-318B-F442-B7B6-1ED1CA5EBB0D}" type="datetime1">
              <a:rPr lang="en-US" smtClean="0"/>
              <a:t>4/15/26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79E14-F072-31FF-B541-B25EEAEA4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D8F24-1E6D-ADC8-7998-E425EC85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402513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B12CE-F910-BD28-7808-F83CC691B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10BB8-4BFB-B739-4EE9-B4314E691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FAB52-B4E3-CE5D-EACD-95B1BB55F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5FA921-C13D-BD2A-5926-E5D99B0467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BB3779-3CAB-EF13-908F-B7CB475191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49CC55-DFE1-C4D2-291E-E1D637B34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3E3C-637E-1D47-9D2F-2A3A7A662AD0}" type="datetime1">
              <a:rPr lang="en-US" smtClean="0"/>
              <a:t>4/15/26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BB4F04-F831-6BF2-0B6F-9C6ED8BFE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CC9E6E-30DC-76D2-C1A8-5F00289E3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614245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0F42-D68F-7560-FC78-2E706750F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F7C24B-20F6-B697-2593-7B5AC7888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3A768-CDE5-2A42-9B62-96119BE3D04E}" type="datetime1">
              <a:rPr lang="en-US" smtClean="0"/>
              <a:t>4/15/26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68D568-45DC-40A5-7AE2-0B25A25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6E39D-EA82-E55D-0357-7346B9AE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5284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1EBA3B-1F74-C6E0-AFE5-5D892A390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BE7A-E7A2-C847-BF49-1542BDDD8C8F}" type="datetime1">
              <a:rPr lang="en-US" smtClean="0"/>
              <a:t>4/15/26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58AAF-FB67-77E8-2A5F-570261E10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A0473-D255-C6EE-E322-6F2E9940E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82404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52A71-40E2-36F6-23FA-4C9C335A4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A8A4D-5F3A-DADF-B74F-E41535D80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8B50CE-F629-DCAB-997C-C342F8B38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FCA2A-727F-1063-DFCE-E82633AD7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BAEEB-803E-4645-960C-D9D34367FCFD}" type="datetime1">
              <a:rPr lang="en-US" smtClean="0"/>
              <a:t>4/15/26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1DCE3-5C0C-F1E5-0E0E-A0EDC2EE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237E83-582E-E6E7-88EA-F470B0BA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405156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A0090-2C05-2B77-EEBB-5D2B42B4C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762AD5-290C-DC83-5BA5-F2B69970B4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212809-2C1D-545B-A2B6-DDF1478EB8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70178-21E6-8063-07F9-2090076D3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7475-78EC-3E4C-A093-DF0BD75D5514}" type="datetime1">
              <a:rPr lang="en-US" smtClean="0"/>
              <a:t>4/15/26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A39F5-5A8D-5668-F445-33AAB2599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62C76-373A-A2B5-C177-1DFC8475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60185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218D4F-E90A-5C56-3DE0-4A1EF62C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27C38-F881-1DFC-0FDB-5345EB0A3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C5CF3-028E-76C1-498F-0BB69C54CE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1D88B-F1FD-B04B-B960-F9A2093DF726}" type="datetime1">
              <a:rPr lang="en-US" smtClean="0"/>
              <a:t>4/15/26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DDBC4-A143-81A3-D60B-46DF60D2A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D7752-B74B-48DE-4C93-D8DF806E4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2065F-9547-064F-B01E-245E07E3660C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57759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6" r:id="rId1"/>
    <p:sldLayoutId id="2147484937" r:id="rId2"/>
    <p:sldLayoutId id="2147484938" r:id="rId3"/>
    <p:sldLayoutId id="2147484939" r:id="rId4"/>
    <p:sldLayoutId id="2147484940" r:id="rId5"/>
    <p:sldLayoutId id="2147484941" r:id="rId6"/>
    <p:sldLayoutId id="2147484942" r:id="rId7"/>
    <p:sldLayoutId id="2147484943" r:id="rId8"/>
    <p:sldLayoutId id="2147484944" r:id="rId9"/>
    <p:sldLayoutId id="2147484945" r:id="rId10"/>
    <p:sldLayoutId id="214748494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C3530-D0C6-3027-3058-BDDD2A0A2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6057" y="2043552"/>
            <a:ext cx="11327906" cy="141625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+mn-ea"/>
                <a:ea typeface="+mn-ea"/>
              </a:rPr>
              <a:t>Physics-informed model for Accelerating Large-scale Quantum Optimization</a:t>
            </a:r>
            <a:endParaRPr lang="en-US" sz="3600" i="0" dirty="0">
              <a:solidFill>
                <a:schemeClr val="bg2">
                  <a:lumMod val="25000"/>
                </a:schemeClr>
              </a:solidFill>
              <a:effectLst/>
              <a:latin typeface="+mn-ea"/>
              <a:ea typeface="+mn-ea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A61AB1-2E0B-33F1-D53D-55F78DB38FC3}"/>
              </a:ext>
            </a:extLst>
          </p:cNvPr>
          <p:cNvCxnSpPr>
            <a:cxnSpLocks/>
          </p:cNvCxnSpPr>
          <p:nvPr/>
        </p:nvCxnSpPr>
        <p:spPr>
          <a:xfrm>
            <a:off x="408038" y="3563366"/>
            <a:ext cx="1137592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3DEA46-DA8C-0895-A2B8-E2B86E740814}"/>
              </a:ext>
            </a:extLst>
          </p:cNvPr>
          <p:cNvCxnSpPr>
            <a:cxnSpLocks/>
          </p:cNvCxnSpPr>
          <p:nvPr/>
        </p:nvCxnSpPr>
        <p:spPr>
          <a:xfrm>
            <a:off x="408038" y="1961504"/>
            <a:ext cx="1137592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3">
            <a:extLst>
              <a:ext uri="{FF2B5EF4-FFF2-40B4-BE49-F238E27FC236}">
                <a16:creationId xmlns:a16="http://schemas.microsoft.com/office/drawing/2014/main" id="{63D8E01F-CC35-4071-6326-28B895139808}"/>
              </a:ext>
            </a:extLst>
          </p:cNvPr>
          <p:cNvSpPr txBox="1"/>
          <p:nvPr/>
        </p:nvSpPr>
        <p:spPr>
          <a:xfrm>
            <a:off x="-428170" y="5186373"/>
            <a:ext cx="1317148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CN" sz="2400" b="1" dirty="0">
                <a:solidFill>
                  <a:schemeClr val="bg2">
                    <a:lumMod val="25000"/>
                  </a:schemeClr>
                </a:solidFill>
              </a:rPr>
              <a:t>Yiming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</a:rPr>
              <a:t>Huang</a:t>
            </a:r>
            <a:r>
              <a:rPr lang="en-US" altLang="zh-CN" sz="2400" baseline="30000" dirty="0">
                <a:solidFill>
                  <a:schemeClr val="bg2">
                    <a:lumMod val="25000"/>
                  </a:schemeClr>
                </a:solidFill>
              </a:rPr>
              <a:t>*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altLang="zh-CN" sz="2400" dirty="0" err="1">
                <a:solidFill>
                  <a:schemeClr val="bg2">
                    <a:lumMod val="25000"/>
                  </a:schemeClr>
                </a:solidFill>
              </a:rPr>
              <a:t>Yajie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</a:rPr>
              <a:t>Hao</a:t>
            </a:r>
            <a:r>
              <a:rPr lang="en-US" altLang="zh-CN" sz="2400" baseline="30000" dirty="0">
                <a:solidFill>
                  <a:schemeClr val="bg2">
                    <a:lumMod val="25000"/>
                  </a:schemeClr>
                </a:solidFill>
              </a:rPr>
              <a:t>2*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2400" baseline="30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</a:rPr>
              <a:t>Jing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</a:rPr>
              <a:t>Zhou</a:t>
            </a:r>
            <a:r>
              <a:rPr lang="en-US" altLang="zh-CN" sz="2400" baseline="30000" dirty="0">
                <a:solidFill>
                  <a:schemeClr val="bg2">
                    <a:lumMod val="25000"/>
                  </a:schemeClr>
                </a:solidFill>
              </a:rPr>
              <a:t>4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</a:rPr>
              <a:t>, Xiao Yuan</a:t>
            </a:r>
            <a:r>
              <a:rPr lang="en-US" altLang="zh-CN" sz="2400" baseline="30000" dirty="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en-CN" sz="2400" baseline="30000" dirty="0">
                <a:solidFill>
                  <a:schemeClr val="bg2">
                    <a:lumMod val="25000"/>
                  </a:schemeClr>
                </a:solidFill>
              </a:rPr>
              <a:t>†</a:t>
            </a:r>
            <a:r>
              <a:rPr lang="en-CN" sz="2400" dirty="0">
                <a:solidFill>
                  <a:schemeClr val="bg2">
                    <a:lumMod val="25000"/>
                  </a:schemeClr>
                </a:solidFill>
              </a:rPr>
              <a:t>, Xiaoting Wang</a:t>
            </a:r>
            <a:r>
              <a:rPr lang="en-US" sz="2400" baseline="30000" dirty="0">
                <a:solidFill>
                  <a:schemeClr val="bg2">
                    <a:lumMod val="25000"/>
                  </a:schemeClr>
                </a:solidFill>
              </a:rPr>
              <a:t>2</a:t>
            </a:r>
            <a:r>
              <a:rPr lang="en-CN" sz="2400" baseline="30000" dirty="0">
                <a:solidFill>
                  <a:schemeClr val="bg2">
                    <a:lumMod val="25000"/>
                  </a:schemeClr>
                </a:solidFill>
              </a:rPr>
              <a:t>†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</a:rPr>
              <a:t> ,Yuxuan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</a:rPr>
              <a:t>Du</a:t>
            </a:r>
            <a:r>
              <a:rPr lang="en-US" altLang="zh-CN" sz="2400" baseline="30000" dirty="0">
                <a:solidFill>
                  <a:schemeClr val="bg2">
                    <a:lumMod val="25000"/>
                  </a:schemeClr>
                </a:solidFill>
              </a:rPr>
              <a:t>3</a:t>
            </a:r>
            <a:r>
              <a:rPr lang="en-CN" sz="2400" baseline="30000" dirty="0">
                <a:solidFill>
                  <a:schemeClr val="bg2">
                    <a:lumMod val="25000"/>
                  </a:schemeClr>
                </a:solidFill>
              </a:rPr>
              <a:t>†</a:t>
            </a:r>
            <a:endParaRPr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6" name="TextBox 43">
            <a:extLst>
              <a:ext uri="{FF2B5EF4-FFF2-40B4-BE49-F238E27FC236}">
                <a16:creationId xmlns:a16="http://schemas.microsoft.com/office/drawing/2014/main" id="{5F289C84-7409-54CD-2B9E-3EC69D5CCD42}"/>
              </a:ext>
            </a:extLst>
          </p:cNvPr>
          <p:cNvSpPr txBox="1"/>
          <p:nvPr/>
        </p:nvSpPr>
        <p:spPr>
          <a:xfrm>
            <a:off x="-815569" y="5751603"/>
            <a:ext cx="1391917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altLang="zh-CN" sz="1800" baseline="30000" dirty="0">
                <a:solidFill>
                  <a:schemeClr val="bg2">
                    <a:lumMod val="25000"/>
                  </a:schemeClr>
                </a:solidFill>
              </a:rPr>
              <a:t>1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</a:rPr>
              <a:t>Peking University, </a:t>
            </a:r>
            <a:r>
              <a:rPr lang="en-US" altLang="zh-CN" sz="1800" baseline="30000" dirty="0">
                <a:solidFill>
                  <a:schemeClr val="bg2">
                    <a:lumMod val="25000"/>
                  </a:schemeClr>
                </a:solidFill>
              </a:rPr>
              <a:t>2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</a:rPr>
              <a:t>University of Electronic and Science of China,</a:t>
            </a:r>
            <a:r>
              <a:rPr lang="en-US" sz="1800" baseline="300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algn="ctr"/>
            <a:r>
              <a:rPr lang="en-US" altLang="zh-CN" sz="1800" baseline="30000" dirty="0">
                <a:solidFill>
                  <a:schemeClr val="bg2">
                    <a:lumMod val="25000"/>
                  </a:schemeClr>
                </a:solidFill>
              </a:rPr>
              <a:t>3</a:t>
            </a:r>
            <a:r>
              <a:rPr lang="en-CN" altLang="zh-CN" sz="1800" dirty="0">
                <a:solidFill>
                  <a:schemeClr val="bg2">
                    <a:lumMod val="25000"/>
                  </a:schemeClr>
                </a:solidFill>
              </a:rPr>
              <a:t>Nanyang Technological University, </a:t>
            </a:r>
            <a:r>
              <a:rPr lang="en-US" altLang="zh-CN" sz="1800" baseline="30000" dirty="0">
                <a:solidFill>
                  <a:schemeClr val="bg2">
                    <a:lumMod val="25000"/>
                  </a:schemeClr>
                </a:solidFill>
              </a:rPr>
              <a:t>4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</a:rPr>
              <a:t>Fudan University</a:t>
            </a:r>
            <a:endParaRPr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56523-2C20-C12A-1EF1-5C0D437FA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20706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BE5B5-66DA-7F84-D455-F23EF287F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4080051-BA8C-92CC-B436-DF310F250136}"/>
              </a:ext>
            </a:extLst>
          </p:cNvPr>
          <p:cNvGrpSpPr/>
          <p:nvPr/>
        </p:nvGrpSpPr>
        <p:grpSpPr>
          <a:xfrm>
            <a:off x="0" y="0"/>
            <a:ext cx="12192000" cy="506189"/>
            <a:chOff x="0" y="0"/>
            <a:chExt cx="12192000" cy="50618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23839F-FE09-6F6D-3BE5-B044D0756298}"/>
                </a:ext>
              </a:extLst>
            </p:cNvPr>
            <p:cNvSpPr/>
            <p:nvPr/>
          </p:nvSpPr>
          <p:spPr>
            <a:xfrm>
              <a:off x="0" y="0"/>
              <a:ext cx="12192000" cy="5061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109522-5524-847C-2B01-4ABEBE5736A5}"/>
                </a:ext>
              </a:extLst>
            </p:cNvPr>
            <p:cNvSpPr txBox="1"/>
            <p:nvPr/>
          </p:nvSpPr>
          <p:spPr>
            <a:xfrm>
              <a:off x="123289" y="53039"/>
              <a:ext cx="60908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PALQO-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CN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A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CCELERATE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VQAs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BY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PINN</a:t>
              </a:r>
              <a:endParaRPr lang="en-CN" sz="20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85512C7-5442-98B9-B0C8-FD774ABE014B}"/>
              </a:ext>
            </a:extLst>
          </p:cNvPr>
          <p:cNvSpPr/>
          <p:nvPr/>
        </p:nvSpPr>
        <p:spPr>
          <a:xfrm>
            <a:off x="514779" y="781556"/>
            <a:ext cx="3142822" cy="3404895"/>
          </a:xfrm>
          <a:prstGeom prst="roundRect">
            <a:avLst>
              <a:gd name="adj" fmla="val 2507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791AB0-C8A3-20AF-85AA-23EE3429E1DC}"/>
              </a:ext>
            </a:extLst>
          </p:cNvPr>
          <p:cNvGrpSpPr/>
          <p:nvPr/>
        </p:nvGrpSpPr>
        <p:grpSpPr>
          <a:xfrm>
            <a:off x="1472557" y="781556"/>
            <a:ext cx="9483187" cy="2892669"/>
            <a:chOff x="514777" y="834596"/>
            <a:chExt cx="11162445" cy="340489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5BA561A-24D5-8609-1FA2-391F31267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778" y="834596"/>
              <a:ext cx="11162444" cy="3404895"/>
            </a:xfrm>
            <a:prstGeom prst="rect">
              <a:avLst/>
            </a:prstGeom>
          </p:spPr>
        </p:pic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292D4FBE-9D2A-CAE2-A64C-F9C9A31EF11C}"/>
                </a:ext>
              </a:extLst>
            </p:cNvPr>
            <p:cNvSpPr/>
            <p:nvPr/>
          </p:nvSpPr>
          <p:spPr>
            <a:xfrm>
              <a:off x="514777" y="834596"/>
              <a:ext cx="3142822" cy="3404895"/>
            </a:xfrm>
            <a:prstGeom prst="roundRect">
              <a:avLst>
                <a:gd name="adj" fmla="val 2507"/>
              </a:avLst>
            </a:prstGeom>
            <a:solidFill>
              <a:srgbClr val="B1BDCD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990B2E6-5B11-989F-4961-7AC0FC362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835" y="4186451"/>
            <a:ext cx="874142" cy="1058649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AFE00E00-D741-E7E9-FB08-39DA27324F5C}"/>
              </a:ext>
            </a:extLst>
          </p:cNvPr>
          <p:cNvSpPr/>
          <p:nvPr/>
        </p:nvSpPr>
        <p:spPr>
          <a:xfrm>
            <a:off x="5962440" y="4500263"/>
            <a:ext cx="1464147" cy="2221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000FC1-7B53-8171-A1FC-C626A02703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480"/>
          <a:stretch>
            <a:fillRect/>
          </a:stretch>
        </p:blipFill>
        <p:spPr>
          <a:xfrm>
            <a:off x="8403734" y="4284308"/>
            <a:ext cx="2032001" cy="327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07F1E4-B2B4-B217-D4BD-EF992A507C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735" y="4839957"/>
            <a:ext cx="2032001" cy="320110"/>
          </a:xfrm>
          <a:prstGeom prst="rect">
            <a:avLst/>
          </a:prstGeom>
        </p:spPr>
      </p:pic>
      <p:sp>
        <p:nvSpPr>
          <p:cNvPr id="18" name="Left Brace 17">
            <a:extLst>
              <a:ext uri="{FF2B5EF4-FFF2-40B4-BE49-F238E27FC236}">
                <a16:creationId xmlns:a16="http://schemas.microsoft.com/office/drawing/2014/main" id="{2E00DFA0-24DA-9F57-BFD2-7D985D8AD8F8}"/>
              </a:ext>
            </a:extLst>
          </p:cNvPr>
          <p:cNvSpPr/>
          <p:nvPr/>
        </p:nvSpPr>
        <p:spPr>
          <a:xfrm>
            <a:off x="8050705" y="4382757"/>
            <a:ext cx="162532" cy="653654"/>
          </a:xfrm>
          <a:prstGeom prst="leftBrace">
            <a:avLst>
              <a:gd name="adj1" fmla="val 39440"/>
              <a:gd name="adj2" fmla="val 50000"/>
            </a:avLst>
          </a:prstGeom>
          <a:noFill/>
          <a:ln w="38100" cap="flat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N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168C63-7CC8-E003-4254-43D2AA2C82B9}"/>
              </a:ext>
            </a:extLst>
          </p:cNvPr>
          <p:cNvSpPr txBox="1"/>
          <p:nvPr/>
        </p:nvSpPr>
        <p:spPr>
          <a:xfrm>
            <a:off x="2869351" y="442338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+</a:t>
            </a:r>
            <a:endParaRPr lang="en-CN" sz="3200" dirty="0"/>
          </a:p>
        </p:txBody>
      </p:sp>
      <p:pic>
        <p:nvPicPr>
          <p:cNvPr id="22" name="Graphic 21" descr="Computer with solid fill">
            <a:extLst>
              <a:ext uri="{FF2B5EF4-FFF2-40B4-BE49-F238E27FC236}">
                <a16:creationId xmlns:a16="http://schemas.microsoft.com/office/drawing/2014/main" id="{533C2AFA-EB4D-ECC0-96AD-892734E6FE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34317" y="4186451"/>
            <a:ext cx="1150977" cy="11509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BF229E1-9218-3DD2-20EC-2A9D8367AB8A}"/>
              </a:ext>
            </a:extLst>
          </p:cNvPr>
          <p:cNvSpPr txBox="1"/>
          <p:nvPr/>
        </p:nvSpPr>
        <p:spPr>
          <a:xfrm>
            <a:off x="1472557" y="5245100"/>
            <a:ext cx="1787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Quantum</a:t>
            </a:r>
            <a:r>
              <a:rPr lang="zh-CN" altLang="en-US" dirty="0"/>
              <a:t> </a:t>
            </a:r>
            <a:r>
              <a:rPr lang="en-US" altLang="zh-CN" dirty="0"/>
              <a:t>device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9FB90C-AF90-42AF-1804-E649CCE4AB11}"/>
              </a:ext>
            </a:extLst>
          </p:cNvPr>
          <p:cNvSpPr txBox="1"/>
          <p:nvPr/>
        </p:nvSpPr>
        <p:spPr>
          <a:xfrm>
            <a:off x="3529509" y="5245100"/>
            <a:ext cx="1675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Classical</a:t>
            </a:r>
            <a:r>
              <a:rPr lang="zh-CN" altLang="en-US" dirty="0"/>
              <a:t> </a:t>
            </a:r>
            <a:r>
              <a:rPr lang="en-US" altLang="zh-CN" dirty="0"/>
              <a:t>device</a:t>
            </a:r>
            <a:r>
              <a:rPr lang="zh-CN" altLang="en-US" dirty="0"/>
              <a:t> </a:t>
            </a:r>
            <a:endParaRPr lang="en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4644F64-F79F-C94A-10B5-0D22C470AF16}"/>
                  </a:ext>
                </a:extLst>
              </p:cNvPr>
              <p:cNvSpPr txBox="1"/>
              <p:nvPr/>
            </p:nvSpPr>
            <p:spPr>
              <a:xfrm>
                <a:off x="5884682" y="4781279"/>
                <a:ext cx="16754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steps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VQE</a:t>
                </a:r>
                <a:endParaRPr lang="en-CN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4644F64-F79F-C94A-10B5-0D22C470A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682" y="4781279"/>
                <a:ext cx="1675458" cy="369332"/>
              </a:xfrm>
              <a:prstGeom prst="rect">
                <a:avLst/>
              </a:prstGeom>
              <a:blipFill>
                <a:blip r:embed="rId8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2A0C127-4680-26E7-45EC-60B1864FBACF}"/>
                  </a:ext>
                </a:extLst>
              </p:cNvPr>
              <p:cNvSpPr txBox="1"/>
              <p:nvPr/>
            </p:nvSpPr>
            <p:spPr>
              <a:xfrm>
                <a:off x="7794214" y="5220586"/>
                <a:ext cx="34819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212529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steps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optimization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trajectory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data</a:t>
                </a:r>
                <a:endParaRPr lang="en-CN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2A0C127-4680-26E7-45EC-60B1864FB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214" y="5220586"/>
                <a:ext cx="3481911" cy="369332"/>
              </a:xfrm>
              <a:prstGeom prst="rect">
                <a:avLst/>
              </a:prstGeom>
              <a:blipFill>
                <a:blip r:embed="rId9"/>
                <a:stretch>
                  <a:fillRect t="-6452" r="-725" b="-2258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5A8B84C4-C1B9-3391-75BE-6D0ADC99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10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34319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82223-47A0-60F8-5D49-A4586092B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1D692B8-851F-99E6-B250-B2F08B400A4B}"/>
              </a:ext>
            </a:extLst>
          </p:cNvPr>
          <p:cNvGrpSpPr/>
          <p:nvPr/>
        </p:nvGrpSpPr>
        <p:grpSpPr>
          <a:xfrm>
            <a:off x="0" y="0"/>
            <a:ext cx="12192000" cy="506189"/>
            <a:chOff x="0" y="0"/>
            <a:chExt cx="12192000" cy="50618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6E17626-0EE6-E2C8-E8D2-F2A4B82AF984}"/>
                </a:ext>
              </a:extLst>
            </p:cNvPr>
            <p:cNvSpPr/>
            <p:nvPr/>
          </p:nvSpPr>
          <p:spPr>
            <a:xfrm>
              <a:off x="0" y="0"/>
              <a:ext cx="12192000" cy="5061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6FD279-CEE7-3D86-67CE-E6594ED01012}"/>
                </a:ext>
              </a:extLst>
            </p:cNvPr>
            <p:cNvSpPr txBox="1"/>
            <p:nvPr/>
          </p:nvSpPr>
          <p:spPr>
            <a:xfrm>
              <a:off x="123289" y="53039"/>
              <a:ext cx="60908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PALQO-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CN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A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CCELERATE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VQAs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BY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PINN</a:t>
              </a:r>
              <a:endParaRPr lang="en-CN" sz="20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27043E-DE78-930F-3C5C-23AE2C16B23D}"/>
              </a:ext>
            </a:extLst>
          </p:cNvPr>
          <p:cNvGrpSpPr/>
          <p:nvPr/>
        </p:nvGrpSpPr>
        <p:grpSpPr>
          <a:xfrm>
            <a:off x="1363427" y="742439"/>
            <a:ext cx="9465145" cy="2887166"/>
            <a:chOff x="514778" y="834595"/>
            <a:chExt cx="11162444" cy="34048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588F59-C3C4-F4B8-C028-908A911FF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778" y="834596"/>
              <a:ext cx="11162444" cy="3404895"/>
            </a:xfrm>
            <a:prstGeom prst="rect">
              <a:avLst/>
            </a:prstGeom>
          </p:spPr>
        </p:pic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BC1EFD3F-EFAE-6ACE-05B6-95A6A0365468}"/>
                </a:ext>
              </a:extLst>
            </p:cNvPr>
            <p:cNvSpPr/>
            <p:nvPr/>
          </p:nvSpPr>
          <p:spPr>
            <a:xfrm>
              <a:off x="3657601" y="834595"/>
              <a:ext cx="4705003" cy="3404895"/>
            </a:xfrm>
            <a:prstGeom prst="roundRect">
              <a:avLst>
                <a:gd name="adj" fmla="val 2507"/>
              </a:avLst>
            </a:prstGeom>
            <a:solidFill>
              <a:srgbClr val="B1BDCD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708C76F-38B8-21FA-01BA-C0CA34CB8E1F}"/>
              </a:ext>
            </a:extLst>
          </p:cNvPr>
          <p:cNvGrpSpPr/>
          <p:nvPr/>
        </p:nvGrpSpPr>
        <p:grpSpPr>
          <a:xfrm>
            <a:off x="434173" y="3950078"/>
            <a:ext cx="11008936" cy="2740597"/>
            <a:chOff x="252388" y="777716"/>
            <a:chExt cx="11393700" cy="2836381"/>
          </a:xfrm>
        </p:grpSpPr>
        <p:sp>
          <p:nvSpPr>
            <p:cNvPr id="6" name="Left-Right Arrow 5">
              <a:extLst>
                <a:ext uri="{FF2B5EF4-FFF2-40B4-BE49-F238E27FC236}">
                  <a16:creationId xmlns:a16="http://schemas.microsoft.com/office/drawing/2014/main" id="{45F4C13E-00FD-478A-792B-24BEA96DE30A}"/>
                </a:ext>
              </a:extLst>
            </p:cNvPr>
            <p:cNvSpPr/>
            <p:nvPr/>
          </p:nvSpPr>
          <p:spPr>
            <a:xfrm>
              <a:off x="6677250" y="2211460"/>
              <a:ext cx="495750" cy="195943"/>
            </a:xfrm>
            <a:prstGeom prst="left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8" name="Left-Right Arrow 7">
              <a:extLst>
                <a:ext uri="{FF2B5EF4-FFF2-40B4-BE49-F238E27FC236}">
                  <a16:creationId xmlns:a16="http://schemas.microsoft.com/office/drawing/2014/main" id="{5DE5FB43-BDDE-7006-B646-FAA8668F16E3}"/>
                </a:ext>
              </a:extLst>
            </p:cNvPr>
            <p:cNvSpPr/>
            <p:nvPr/>
          </p:nvSpPr>
          <p:spPr>
            <a:xfrm>
              <a:off x="6677250" y="3117569"/>
              <a:ext cx="495750" cy="195943"/>
            </a:xfrm>
            <a:prstGeom prst="left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627F6CD-55D4-3ECF-318B-904803B1D0C2}"/>
                </a:ext>
              </a:extLst>
            </p:cNvPr>
            <p:cNvGrpSpPr/>
            <p:nvPr/>
          </p:nvGrpSpPr>
          <p:grpSpPr>
            <a:xfrm>
              <a:off x="9275360" y="2023121"/>
              <a:ext cx="1211638" cy="709309"/>
              <a:chOff x="3964519" y="5249602"/>
              <a:chExt cx="1211638" cy="709309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16FCE15-30BC-6572-AB13-C9AC3FEDF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64519" y="5307767"/>
                <a:ext cx="1072888" cy="553208"/>
              </a:xfrm>
              <a:prstGeom prst="rect">
                <a:avLst/>
              </a:prstGeom>
            </p:spPr>
          </p:pic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A45AEACA-6925-637A-548B-16C691D237AC}"/>
                  </a:ext>
                </a:extLst>
              </p:cNvPr>
              <p:cNvSpPr/>
              <p:nvPr/>
            </p:nvSpPr>
            <p:spPr>
              <a:xfrm>
                <a:off x="3964519" y="5249602"/>
                <a:ext cx="1211638" cy="709309"/>
              </a:xfrm>
              <a:prstGeom prst="roundRect">
                <a:avLst/>
              </a:prstGeom>
              <a:solidFill>
                <a:schemeClr val="accent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A1CED52-7378-9E0E-4245-6AF936957320}"/>
                </a:ext>
              </a:extLst>
            </p:cNvPr>
            <p:cNvGrpSpPr/>
            <p:nvPr/>
          </p:nvGrpSpPr>
          <p:grpSpPr>
            <a:xfrm>
              <a:off x="7803998" y="2860885"/>
              <a:ext cx="3816232" cy="709309"/>
              <a:chOff x="7002520" y="6068930"/>
              <a:chExt cx="3816232" cy="70930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DBD845E-ADFD-7E0C-D39A-D3F3865E18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66941" y="6215988"/>
                <a:ext cx="3751811" cy="553773"/>
              </a:xfrm>
              <a:prstGeom prst="rect">
                <a:avLst/>
              </a:prstGeom>
            </p:spPr>
          </p:pic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B0F62A2D-313E-4C01-38AE-62E73ABB368F}"/>
                  </a:ext>
                </a:extLst>
              </p:cNvPr>
              <p:cNvSpPr/>
              <p:nvPr/>
            </p:nvSpPr>
            <p:spPr>
              <a:xfrm>
                <a:off x="7002520" y="6068930"/>
                <a:ext cx="3816232" cy="709309"/>
              </a:xfrm>
              <a:prstGeom prst="roundRect">
                <a:avLst/>
              </a:prstGeom>
              <a:solidFill>
                <a:schemeClr val="accent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7778601-4E76-37B0-0448-AA7FA3A22295}"/>
                </a:ext>
              </a:extLst>
            </p:cNvPr>
            <p:cNvGrpSpPr/>
            <p:nvPr/>
          </p:nvGrpSpPr>
          <p:grpSpPr>
            <a:xfrm>
              <a:off x="252388" y="777716"/>
              <a:ext cx="6132814" cy="2763495"/>
              <a:chOff x="268240" y="3685343"/>
              <a:chExt cx="6132814" cy="2763495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53EF5897-79C5-A613-3341-E1DBC85A2B4C}"/>
                      </a:ext>
                    </a:extLst>
                  </p:cNvPr>
                  <p:cNvSpPr txBox="1"/>
                  <p:nvPr/>
                </p:nvSpPr>
                <p:spPr>
                  <a:xfrm>
                    <a:off x="2770597" y="3702661"/>
                    <a:ext cx="2857962" cy="30078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Calibri"/>
                            </a:rPr>
                            <m:t>ℒ</m:t>
                          </m:r>
                          <m:r>
                            <a:rPr kumimoji="0" lang="en-US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libri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oMath>
                      </m:oMathPara>
                    </a14:m>
                    <a:endParaRPr kumimoji="0" lang="en-CN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sym typeface="Calibri"/>
                    </a:endParaRPr>
                  </a:p>
                </p:txBody>
              </p:sp>
            </mc:Choice>
            <mc:Fallback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53EF5897-79C5-A613-3341-E1DBC85A2B4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70597" y="3702661"/>
                    <a:ext cx="2857962" cy="30078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740" r="-1370" b="-16667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7AAA4C3-98BA-48E7-6E3A-4946E3C9A547}"/>
                  </a:ext>
                </a:extLst>
              </p:cNvPr>
              <p:cNvGrpSpPr/>
              <p:nvPr/>
            </p:nvGrpSpPr>
            <p:grpSpPr>
              <a:xfrm>
                <a:off x="268240" y="4409998"/>
                <a:ext cx="6132814" cy="2038840"/>
                <a:chOff x="10724502" y="9876829"/>
                <a:chExt cx="6132814" cy="203884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C6F76DBE-FED3-29D0-1DA0-A8E7BBFE017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085644" y="9876829"/>
                      <a:ext cx="3718517" cy="482248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none" lIns="0" tIns="0" rIns="0" bIns="0" numCol="1" spcCol="38100" rtlCol="0" anchor="t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ℒ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5"/>
                                  </m:r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ℰ</m:t>
                                            </m:r>
                                          </m:e>
                                          <m:sup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p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ℰ</m:t>
                                                </m:r>
                                              </m:e>
                                            </m:acc>
                                          </m:e>
                                          <m:sup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60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p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p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sz="160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</m:acc>
                                          </m:e>
                                          <m:sup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oMath>
                        </m:oMathPara>
                      </a14:m>
                      <a:endParaRPr kumimoji="0" lang="en-CN" sz="16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sym typeface="Calibri"/>
                      </a:endParaRPr>
                    </a:p>
                  </p:txBody>
                </p:sp>
              </mc:Choice>
              <mc:Fallback xmlns="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49B81259-D0FB-591D-282D-AF4F04E3E47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085644" y="9876829"/>
                      <a:ext cx="3718517" cy="482248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6463" t="-187179" b="-271795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7C88F786-95DB-B8C9-ABF0-75B5F47F90F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085644" y="10337084"/>
                      <a:ext cx="2746713" cy="84132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none" lIns="0" tIns="0" rIns="0" bIns="0" numCol="1" spcCol="38100" rtlCol="0" anchor="t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ℒ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5"/>
                                  </m:r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Sup>
                                              <m:sSubSup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𝜕</m:t>
                                                </m:r>
                                                <m:acc>
                                                  <m:accPr>
                                                    <m:chr m:val="̂"/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</m:acc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(</m:t>
                                                </m:r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)</m:t>
                                                </m:r>
                                              </m:sup>
                                            </m:sSubSup>
                                          </m:num>
                                          <m:den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den>
                                        </m:f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p>
                                              <m:sSup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𝜕</m:t>
                                                </m:r>
                                                <m:acc>
                                                  <m:accPr>
                                                    <m:chr m:val="̂"/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ℰ</m:t>
                                                    </m:r>
                                                  </m:e>
                                                </m:acc>
                                              </m:e>
                                              <m: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(</m:t>
                                                </m:r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)</m:t>
                                                </m:r>
                                              </m:sup>
                                            </m:sSup>
                                          </m:num>
                                          <m:den>
                                            <m:sSubSup>
                                              <m:sSubSup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𝜕𝜃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(</m:t>
                                                </m:r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)</m:t>
                                                </m:r>
                                              </m:sup>
                                            </m:sSubSup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oMath>
                        </m:oMathPara>
                      </a14:m>
                      <a:endParaRPr kumimoji="0" lang="en-CN" sz="16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sym typeface="Calibri"/>
                      </a:endParaRPr>
                    </a:p>
                  </p:txBody>
                </p:sp>
              </mc:Choice>
              <mc:Fallback xmlns="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FC55919A-FAD8-62C1-40E0-146CF3D6AB0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085644" y="10337084"/>
                      <a:ext cx="2746713" cy="841321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5530" t="-85075" r="-461" b="-140299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FCADD195-999A-DA59-CCD1-2BBD2AA31A4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018025" y="11068386"/>
                      <a:ext cx="5839291" cy="847283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sp3d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none"/>
                  </p:style>
                  <p:txBody>
                    <a:bodyPr rot="0" spcFirstLastPara="1" vertOverflow="overflow" horzOverflow="overflow" vert="horz" wrap="none" lIns="0" tIns="0" rIns="0" bIns="0" numCol="1" spcCol="38100" rtlCol="0" anchor="t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ℒ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5"/>
                                  </m:rP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sup>
                              <m:e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p>
                                              <m:sSupPr>
                                                <m:ctrlP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𝜕</m:t>
                                                </m:r>
                                                <m:acc>
                                                  <m:accPr>
                                                    <m:chr m:val="̂"/>
                                                    <m:ctrlP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ℰ</m:t>
                                                    </m:r>
                                                  </m:e>
                                                </m:acc>
                                              </m:e>
                                              <m:sup>
                                                <m: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(</m:t>
                                                </m:r>
                                                <m: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)</m:t>
                                                </m:r>
                                              </m:sup>
                                            </m:sSup>
                                          </m:num>
                                          <m:den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den>
                                        </m:f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nary>
                                          <m:naryPr>
                                            <m:chr m:val="∑"/>
                                            <m:limLoc m:val="subSup"/>
                                            <m:ctrlP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25"/>
                                              </m:rP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sup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ctrlP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f>
                                                      <m:fPr>
                                                        <m:ctrlPr>
                                                          <a:rPr lang="en-US" sz="1400" i="1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fPr>
                                                      <m:num>
                                                        <m:sSup>
                                                          <m:sSupPr>
                                                            <m:ctrlPr>
                                                              <a:rPr lang="en-US" sz="1400" i="1"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pPr>
                                                          <m:e>
                                                            <m:r>
                                                              <a:rPr lang="en-US" sz="1400" i="1"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  <m:t>𝜕</m:t>
                                                            </m:r>
                                                            <m:acc>
                                                              <m:accPr>
                                                                <m:chr m:val="̂"/>
                                                                <m:ctrlPr>
                                                                  <a:rPr lang="en-US" sz="1400" i="1">
                                                                    <a:latin typeface="Cambria Math" panose="02040503050406030204" pitchFamily="18" charset="0"/>
                                                                    <a:ea typeface="Cambria Math" panose="02040503050406030204" pitchFamily="18" charset="0"/>
                                                                  </a:rPr>
                                                                </m:ctrlPr>
                                                              </m:accPr>
                                                              <m:e>
                                                                <m:r>
                                                                  <a:rPr lang="en-US" sz="1400" i="1">
                                                                    <a:latin typeface="Cambria Math" panose="02040503050406030204" pitchFamily="18" charset="0"/>
                                                                    <a:ea typeface="Cambria Math" panose="02040503050406030204" pitchFamily="18" charset="0"/>
                                                                  </a:rPr>
                                                                  <m:t>ℰ</m:t>
                                                                </m:r>
                                                              </m:e>
                                                            </m:acc>
                                                          </m:e>
                                                          <m:sup>
                                                            <m:r>
                                                              <a:rPr lang="en-US" sz="1400" i="1"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  <m:t>(</m:t>
                                                            </m:r>
                                                            <m:r>
                                                              <a:rPr lang="en-US" sz="1400" i="1"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  <m:t>𝑡</m:t>
                                                            </m:r>
                                                            <m:r>
                                                              <a:rPr lang="en-US" sz="1400" i="1"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  <m:t>)</m:t>
                                                            </m:r>
                                                          </m:sup>
                                                        </m:sSup>
                                                      </m:num>
                                                      <m:den>
                                                        <m:sSubSup>
                                                          <m:sSubSupPr>
                                                            <m:ctrlPr>
                                                              <a:rPr lang="en-US" sz="1400" i="1"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SupPr>
                                                          <m:e>
                                                            <m:r>
                                                              <a:rPr lang="en-US" sz="1400" i="1"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  <m:t>𝜕𝜃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en-US" sz="1400" i="1"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  <m:t>𝑗</m:t>
                                                            </m:r>
                                                          </m:sub>
                                                          <m:sup>
                                                            <m:r>
                                                              <a:rPr lang="en-US" sz="1400" i="1"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  <m:t>(</m:t>
                                                            </m:r>
                                                            <m:r>
                                                              <a:rPr lang="en-US" sz="1400" i="1"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  <m:t>𝑡</m:t>
                                                            </m:r>
                                                            <m:r>
                                                              <a:rPr lang="en-US" sz="1400" i="1"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  <m:t>)</m:t>
                                                            </m:r>
                                                          </m:sup>
                                                        </m:sSubSup>
                                                      </m:den>
                                                    </m:f>
                                                  </m:e>
                                                </m:d>
                                              </m:e>
                                              <m:sup>
                                                <m: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f>
                                              <m:fPr>
                                                <m:ctrlP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𝜂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den>
                                            </m:f>
                                          </m:e>
                                        </m:nary>
                                        <m:nary>
                                          <m:naryPr>
                                            <m:chr m:val="∑"/>
                                            <m:limLoc m:val="subSup"/>
                                            <m:ctrlPr>
                                              <a:rPr lang="en-US" sz="140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25"/>
                                              </m:rP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  <m: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4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sup>
                                          <m:e>
                                            <m:f>
                                              <m:fPr>
                                                <m:ctrlP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p>
                                                  <m:sSupPr>
                                                    <m:ctrlP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sSup>
                                                      <m:sSupPr>
                                                        <m:ctrlPr>
                                                          <a:rPr lang="en-US" sz="1400" i="1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pPr>
                                                      <m:e>
                                                        <m:r>
                                                          <a:rPr lang="en-US" sz="1400" i="1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𝜕</m:t>
                                                        </m:r>
                                                      </m:e>
                                                      <m:sup>
                                                        <m:r>
                                                          <a:rPr lang="en-US" sz="1400" i="1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2</m:t>
                                                        </m:r>
                                                      </m:sup>
                                                    </m:sSup>
                                                    <m:acc>
                                                      <m:accPr>
                                                        <m:chr m:val="̂"/>
                                                        <m:ctrlPr>
                                                          <a:rPr lang="en-US" sz="1400" i="1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accPr>
                                                      <m:e>
                                                        <m:r>
                                                          <a:rPr lang="en-US" sz="1400" i="1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ℰ</m:t>
                                                        </m:r>
                                                      </m:e>
                                                    </m:acc>
                                                  </m:e>
                                                  <m:sup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(</m:t>
                                                    </m:r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)</m:t>
                                                    </m:r>
                                                  </m:sup>
                                                </m:sSup>
                                              </m:num>
                                              <m:den>
                                                <m:sSubSup>
                                                  <m:sSubSupPr>
                                                    <m:ctrlP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𝜕𝜃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𝑗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(</m:t>
                                                    </m:r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)</m:t>
                                                    </m:r>
                                                  </m:sup>
                                                </m:sSubSup>
                                                <m:sSubSup>
                                                  <m:sSubSupPr>
                                                    <m:ctrlP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𝜕𝜃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𝑗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(</m:t>
                                                    </m:r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)</m:t>
                                                    </m:r>
                                                  </m:sup>
                                                </m:sSubSup>
                                              </m:den>
                                            </m:f>
                                            <m:f>
                                              <m:fPr>
                                                <m:ctrlP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p>
                                                  <m:sSupPr>
                                                    <m:ctrlP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𝜕</m:t>
                                                    </m:r>
                                                    <m:acc>
                                                      <m:accPr>
                                                        <m:chr m:val="̂"/>
                                                        <m:ctrlPr>
                                                          <a:rPr lang="en-US" sz="1400" i="1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accPr>
                                                      <m:e>
                                                        <m:r>
                                                          <a:rPr lang="en-US" sz="1400" i="1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ℰ</m:t>
                                                        </m:r>
                                                      </m:e>
                                                    </m:acc>
                                                  </m:e>
                                                  <m:sup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(</m:t>
                                                    </m:r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)</m:t>
                                                    </m:r>
                                                  </m:sup>
                                                </m:sSup>
                                              </m:num>
                                              <m:den>
                                                <m:sSubSup>
                                                  <m:sSubSupPr>
                                                    <m:ctrlP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𝜕𝜃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𝑗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(</m:t>
                                                    </m:r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)</m:t>
                                                    </m:r>
                                                  </m:sup>
                                                </m:sSubSup>
                                              </m:den>
                                            </m:f>
                                            <m:f>
                                              <m:fPr>
                                                <m:ctrlP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p>
                                                  <m:sSupPr>
                                                    <m:ctrlP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𝜕</m:t>
                                                    </m:r>
                                                    <m:acc>
                                                      <m:accPr>
                                                        <m:chr m:val="̂"/>
                                                        <m:ctrlPr>
                                                          <a:rPr lang="en-US" sz="1400" i="1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accPr>
                                                      <m:e>
                                                        <m:r>
                                                          <a:rPr lang="en-US" sz="1400" i="1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ℰ</m:t>
                                                        </m:r>
                                                      </m:e>
                                                    </m:acc>
                                                  </m:e>
                                                  <m:sup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(</m:t>
                                                    </m:r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)</m:t>
                                                    </m:r>
                                                  </m:sup>
                                                </m:sSup>
                                              </m:num>
                                              <m:den>
                                                <m:sSubSup>
                                                  <m:sSubSupPr>
                                                    <m:ctrlP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𝜕𝜃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400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(</m:t>
                                                    </m:r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  <m:r>
                                                      <a:rPr lang="en-US" sz="1400" i="1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)</m:t>
                                                    </m:r>
                                                  </m:sup>
                                                </m:sSubSup>
                                              </m:den>
                                            </m:f>
                                          </m:e>
                                        </m:nary>
                                      </m:e>
                                    </m:d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oMath>
                        </m:oMathPara>
                      </a14:m>
                      <a:endParaRPr kumimoji="0" lang="en-CN" sz="1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sym typeface="Calibri"/>
                      </a:endParaRPr>
                    </a:p>
                  </p:txBody>
                </p:sp>
              </mc:Choice>
              <mc:Fallback xmlns=""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5B64FAC7-CB16-2A44-7A81-F5D2B980912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018025" y="11068386"/>
                      <a:ext cx="5839291" cy="847283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1957" t="-65672" b="-117910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C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3" name="Left Brace 22">
                  <a:extLst>
                    <a:ext uri="{FF2B5EF4-FFF2-40B4-BE49-F238E27FC236}">
                      <a16:creationId xmlns:a16="http://schemas.microsoft.com/office/drawing/2014/main" id="{18881DD3-E2D9-12B1-6194-4231C92D6BDC}"/>
                    </a:ext>
                  </a:extLst>
                </p:cNvPr>
                <p:cNvSpPr/>
                <p:nvPr/>
              </p:nvSpPr>
              <p:spPr>
                <a:xfrm>
                  <a:off x="10724502" y="9894082"/>
                  <a:ext cx="293523" cy="1727327"/>
                </a:xfrm>
                <a:prstGeom prst="leftBrace">
                  <a:avLst>
                    <a:gd name="adj1" fmla="val 39440"/>
                    <a:gd name="adj2" fmla="val 50000"/>
                  </a:avLst>
                </a:prstGeom>
                <a:noFill/>
                <a:ln w="38100" cap="flat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45719" rIns="91439" bIns="45719" numCol="1" spcCol="38100" rtlCol="0" anchor="t">
                  <a:noAutofit/>
                </a:bodyPr>
                <a:lstStyle/>
                <a:p>
                  <a:pPr marL="0" marR="0" indent="0" algn="l" defTabSz="9144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N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endParaRP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3DBAD5-9CA3-49EB-682D-BAD77EB5F223}"/>
                  </a:ext>
                </a:extLst>
              </p:cNvPr>
              <p:cNvSpPr txBox="1"/>
              <p:nvPr/>
            </p:nvSpPr>
            <p:spPr>
              <a:xfrm>
                <a:off x="561763" y="3685343"/>
                <a:ext cx="2301813" cy="36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r>
                  <a:rPr lang="en-CN" b="1" dirty="0">
                    <a:latin typeface="Arial Black" panose="020B0604020202020204" pitchFamily="34" charset="0"/>
                    <a:cs typeface="Arial Black" panose="020B0604020202020204" pitchFamily="34" charset="0"/>
                  </a:rPr>
                  <a:t>Loss function</a:t>
                </a:r>
                <a:endParaRPr lang="en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BC47BA-D357-4759-C2B1-F50B1FAEF297}"/>
                </a:ext>
              </a:extLst>
            </p:cNvPr>
            <p:cNvSpPr txBox="1"/>
            <p:nvPr/>
          </p:nvSpPr>
          <p:spPr>
            <a:xfrm>
              <a:off x="8631857" y="795033"/>
              <a:ext cx="2718898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CN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Training dynamics</a:t>
              </a:r>
              <a:endParaRPr lang="en-C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0C13258D-B483-D926-ECF6-512C8BF83A20}"/>
                </a:ext>
              </a:extLst>
            </p:cNvPr>
            <p:cNvSpPr/>
            <p:nvPr/>
          </p:nvSpPr>
          <p:spPr>
            <a:xfrm>
              <a:off x="571769" y="1991540"/>
              <a:ext cx="11074319" cy="784164"/>
            </a:xfrm>
            <a:prstGeom prst="roundRect">
              <a:avLst>
                <a:gd name="adj" fmla="val 12238"/>
              </a:avLst>
            </a:prstGeom>
            <a:solidFill>
              <a:schemeClr val="bg2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55F9111E-B8DC-5734-58B6-49ECF82E5F55}"/>
                </a:ext>
              </a:extLst>
            </p:cNvPr>
            <p:cNvSpPr/>
            <p:nvPr/>
          </p:nvSpPr>
          <p:spPr>
            <a:xfrm>
              <a:off x="571768" y="2829933"/>
              <a:ext cx="11074319" cy="784164"/>
            </a:xfrm>
            <a:prstGeom prst="roundRect">
              <a:avLst>
                <a:gd name="adj" fmla="val 12238"/>
              </a:avLst>
            </a:prstGeom>
            <a:solidFill>
              <a:schemeClr val="bg2">
                <a:lumMod val="7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</p:grp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155808D-968A-16C7-7E06-BCBEC1A1F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11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36595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1F1F9-72C0-45F2-B4E2-17B6902B9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1ACD023-6B08-F825-FF52-9623A0F8ED48}"/>
              </a:ext>
            </a:extLst>
          </p:cNvPr>
          <p:cNvGrpSpPr/>
          <p:nvPr/>
        </p:nvGrpSpPr>
        <p:grpSpPr>
          <a:xfrm>
            <a:off x="0" y="0"/>
            <a:ext cx="12192000" cy="506189"/>
            <a:chOff x="0" y="0"/>
            <a:chExt cx="12192000" cy="50618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17CA37C-59EF-2FFF-C1F0-050C9FCC6969}"/>
                </a:ext>
              </a:extLst>
            </p:cNvPr>
            <p:cNvSpPr/>
            <p:nvPr/>
          </p:nvSpPr>
          <p:spPr>
            <a:xfrm>
              <a:off x="0" y="0"/>
              <a:ext cx="12192000" cy="5061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2233B7-671C-1ADC-5E87-9191889ADE77}"/>
                </a:ext>
              </a:extLst>
            </p:cNvPr>
            <p:cNvSpPr txBox="1"/>
            <p:nvPr/>
          </p:nvSpPr>
          <p:spPr>
            <a:xfrm>
              <a:off x="123289" y="53039"/>
              <a:ext cx="60908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PALQO-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CN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A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CCELERATE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VQAs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BY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PINN</a:t>
              </a:r>
              <a:endParaRPr lang="en-CN" sz="20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5F6F377-C3A9-6E5D-BDA1-18F25A8B74E2}"/>
              </a:ext>
            </a:extLst>
          </p:cNvPr>
          <p:cNvSpPr/>
          <p:nvPr/>
        </p:nvSpPr>
        <p:spPr>
          <a:xfrm>
            <a:off x="514779" y="781556"/>
            <a:ext cx="3142822" cy="3404895"/>
          </a:xfrm>
          <a:prstGeom prst="roundRect">
            <a:avLst>
              <a:gd name="adj" fmla="val 2507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BFA8E-685E-BA6A-ED31-39A3E6182E3D}"/>
              </a:ext>
            </a:extLst>
          </p:cNvPr>
          <p:cNvGrpSpPr/>
          <p:nvPr/>
        </p:nvGrpSpPr>
        <p:grpSpPr>
          <a:xfrm>
            <a:off x="1429593" y="781556"/>
            <a:ext cx="9569115" cy="2876044"/>
            <a:chOff x="514778" y="834596"/>
            <a:chExt cx="11328697" cy="340489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01BEAD-69C3-9671-FA77-B53029B90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778" y="834596"/>
              <a:ext cx="11162444" cy="3404895"/>
            </a:xfrm>
            <a:prstGeom prst="rect">
              <a:avLst/>
            </a:prstGeom>
          </p:spPr>
        </p:pic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3D62F1E4-194C-077A-D1B3-1129A4FD1DF6}"/>
                </a:ext>
              </a:extLst>
            </p:cNvPr>
            <p:cNvSpPr/>
            <p:nvPr/>
          </p:nvSpPr>
          <p:spPr>
            <a:xfrm>
              <a:off x="8361991" y="834596"/>
              <a:ext cx="3481484" cy="3404895"/>
            </a:xfrm>
            <a:prstGeom prst="roundRect">
              <a:avLst>
                <a:gd name="adj" fmla="val 2507"/>
              </a:avLst>
            </a:prstGeom>
            <a:solidFill>
              <a:srgbClr val="B1BDCD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C2700C1-B9D4-4D5E-2629-62FEAB4C4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930" y="3932967"/>
            <a:ext cx="4758546" cy="287604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1E37DA-122B-ACC2-2024-BF220B3824FE}"/>
              </a:ext>
            </a:extLst>
          </p:cNvPr>
          <p:cNvCxnSpPr/>
          <p:nvPr/>
        </p:nvCxnSpPr>
        <p:spPr>
          <a:xfrm>
            <a:off x="1754982" y="4157663"/>
            <a:ext cx="0" cy="2228850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9D3C2D-C449-2C99-F210-A8F18827608E}"/>
              </a:ext>
            </a:extLst>
          </p:cNvPr>
          <p:cNvCxnSpPr>
            <a:cxnSpLocks/>
          </p:cNvCxnSpPr>
          <p:nvPr/>
        </p:nvCxnSpPr>
        <p:spPr>
          <a:xfrm flipH="1">
            <a:off x="1754982" y="6386513"/>
            <a:ext cx="3805238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2288190E-7CBA-4071-0EED-1165B6B9A252}"/>
              </a:ext>
            </a:extLst>
          </p:cNvPr>
          <p:cNvSpPr/>
          <p:nvPr/>
        </p:nvSpPr>
        <p:spPr>
          <a:xfrm>
            <a:off x="1937657" y="4278087"/>
            <a:ext cx="1273629" cy="957942"/>
          </a:xfrm>
          <a:custGeom>
            <a:avLst/>
            <a:gdLst>
              <a:gd name="csX0" fmla="*/ 0 w 1273629"/>
              <a:gd name="csY0" fmla="*/ 0 h 1280307"/>
              <a:gd name="csX1" fmla="*/ 522514 w 1273629"/>
              <a:gd name="csY1" fmla="*/ 1088571 h 1280307"/>
              <a:gd name="csX2" fmla="*/ 1273629 w 1273629"/>
              <a:gd name="csY2" fmla="*/ 1273628 h 12803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273629" h="1280307">
                <a:moveTo>
                  <a:pt x="0" y="0"/>
                </a:moveTo>
                <a:cubicBezTo>
                  <a:pt x="155121" y="438150"/>
                  <a:pt x="310243" y="876300"/>
                  <a:pt x="522514" y="1088571"/>
                </a:cubicBezTo>
                <a:cubicBezTo>
                  <a:pt x="734785" y="1300842"/>
                  <a:pt x="1004207" y="1287235"/>
                  <a:pt x="1273629" y="1273628"/>
                </a:cubicBezTo>
              </a:path>
            </a:pathLst>
          </a:custGeom>
          <a:noFill/>
          <a:ln w="254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EC6935F2-6169-A3BA-370C-07418DD859B8}"/>
              </a:ext>
            </a:extLst>
          </p:cNvPr>
          <p:cNvSpPr/>
          <p:nvPr/>
        </p:nvSpPr>
        <p:spPr>
          <a:xfrm>
            <a:off x="3211286" y="5236029"/>
            <a:ext cx="1273629" cy="533398"/>
          </a:xfrm>
          <a:custGeom>
            <a:avLst/>
            <a:gdLst>
              <a:gd name="csX0" fmla="*/ 0 w 1273629"/>
              <a:gd name="csY0" fmla="*/ 0 h 1280307"/>
              <a:gd name="csX1" fmla="*/ 522514 w 1273629"/>
              <a:gd name="csY1" fmla="*/ 1088571 h 1280307"/>
              <a:gd name="csX2" fmla="*/ 1273629 w 1273629"/>
              <a:gd name="csY2" fmla="*/ 1273628 h 12803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273629" h="1280307">
                <a:moveTo>
                  <a:pt x="0" y="0"/>
                </a:moveTo>
                <a:cubicBezTo>
                  <a:pt x="155121" y="438150"/>
                  <a:pt x="310243" y="876300"/>
                  <a:pt x="522514" y="1088571"/>
                </a:cubicBezTo>
                <a:cubicBezTo>
                  <a:pt x="734785" y="1300842"/>
                  <a:pt x="1004207" y="1287235"/>
                  <a:pt x="1273629" y="1273628"/>
                </a:cubicBezTo>
              </a:path>
            </a:pathLst>
          </a:custGeom>
          <a:noFill/>
          <a:ln w="254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25D328C-DD8F-38D7-2531-CA1890166E37}"/>
              </a:ext>
            </a:extLst>
          </p:cNvPr>
          <p:cNvSpPr/>
          <p:nvPr/>
        </p:nvSpPr>
        <p:spPr>
          <a:xfrm>
            <a:off x="4484916" y="5769427"/>
            <a:ext cx="877710" cy="478969"/>
          </a:xfrm>
          <a:custGeom>
            <a:avLst/>
            <a:gdLst>
              <a:gd name="csX0" fmla="*/ 0 w 1273629"/>
              <a:gd name="csY0" fmla="*/ 0 h 1280307"/>
              <a:gd name="csX1" fmla="*/ 522514 w 1273629"/>
              <a:gd name="csY1" fmla="*/ 1088571 h 1280307"/>
              <a:gd name="csX2" fmla="*/ 1273629 w 1273629"/>
              <a:gd name="csY2" fmla="*/ 1273628 h 12803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273629" h="1280307">
                <a:moveTo>
                  <a:pt x="0" y="0"/>
                </a:moveTo>
                <a:cubicBezTo>
                  <a:pt x="155121" y="438150"/>
                  <a:pt x="310243" y="876300"/>
                  <a:pt x="522514" y="1088571"/>
                </a:cubicBezTo>
                <a:cubicBezTo>
                  <a:pt x="734785" y="1300842"/>
                  <a:pt x="1004207" y="1287235"/>
                  <a:pt x="1273629" y="1273628"/>
                </a:cubicBezTo>
              </a:path>
            </a:pathLst>
          </a:custGeom>
          <a:noFill/>
          <a:ln w="254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8CE04E-89E9-B0AD-5E4B-B8D7A42D7781}"/>
              </a:ext>
            </a:extLst>
          </p:cNvPr>
          <p:cNvSpPr/>
          <p:nvPr/>
        </p:nvSpPr>
        <p:spPr>
          <a:xfrm>
            <a:off x="1937657" y="4274686"/>
            <a:ext cx="1273629" cy="1062250"/>
          </a:xfrm>
          <a:prstGeom prst="rect">
            <a:avLst/>
          </a:prstGeom>
          <a:noFill/>
          <a:ln w="63500">
            <a:solidFill>
              <a:schemeClr val="bg2">
                <a:lumMod val="90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308312-4947-37D1-F6F7-14146819B1B6}"/>
              </a:ext>
            </a:extLst>
          </p:cNvPr>
          <p:cNvSpPr txBox="1"/>
          <p:nvPr/>
        </p:nvSpPr>
        <p:spPr>
          <a:xfrm>
            <a:off x="5648167" y="6145266"/>
            <a:ext cx="672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steps</a:t>
            </a:r>
            <a:endParaRPr lang="en-C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3E3D2A-DBC5-186D-B2EB-788BF68C8E44}"/>
              </a:ext>
            </a:extLst>
          </p:cNvPr>
          <p:cNvSpPr txBox="1"/>
          <p:nvPr/>
        </p:nvSpPr>
        <p:spPr>
          <a:xfrm rot="16200000">
            <a:off x="1038941" y="5057698"/>
            <a:ext cx="82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Energy</a:t>
            </a:r>
            <a:endParaRPr lang="en-CN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2DAABA9-5D24-999D-C711-E31B4BEBDF96}"/>
              </a:ext>
            </a:extLst>
          </p:cNvPr>
          <p:cNvSpPr/>
          <p:nvPr/>
        </p:nvSpPr>
        <p:spPr>
          <a:xfrm>
            <a:off x="3211286" y="4984760"/>
            <a:ext cx="1273629" cy="1062250"/>
          </a:xfrm>
          <a:prstGeom prst="rect">
            <a:avLst/>
          </a:prstGeom>
          <a:noFill/>
          <a:ln w="63500">
            <a:solidFill>
              <a:schemeClr val="bg2">
                <a:lumMod val="75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199A7B-7876-3FD1-A508-852D664ECD8C}"/>
              </a:ext>
            </a:extLst>
          </p:cNvPr>
          <p:cNvSpPr/>
          <p:nvPr/>
        </p:nvSpPr>
        <p:spPr>
          <a:xfrm>
            <a:off x="4484915" y="5336935"/>
            <a:ext cx="976507" cy="976775"/>
          </a:xfrm>
          <a:prstGeom prst="rect">
            <a:avLst/>
          </a:prstGeom>
          <a:noFill/>
          <a:ln w="63500">
            <a:solidFill>
              <a:schemeClr val="bg2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2DA19A-148F-145B-6EE1-AC4AF6276576}"/>
              </a:ext>
            </a:extLst>
          </p:cNvPr>
          <p:cNvSpPr txBox="1"/>
          <p:nvPr/>
        </p:nvSpPr>
        <p:spPr>
          <a:xfrm>
            <a:off x="3657601" y="4211696"/>
            <a:ext cx="1602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Sliding</a:t>
            </a:r>
            <a:r>
              <a:rPr lang="zh-CN" altLang="en-US" dirty="0"/>
              <a:t> </a:t>
            </a:r>
            <a:r>
              <a:rPr lang="en-US" altLang="zh-CN" dirty="0"/>
              <a:t>window</a:t>
            </a:r>
            <a:endParaRPr lang="en-CN" dirty="0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1213D71A-6D66-93AF-EFA1-5F0337425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12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77827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0FE67-B089-DD97-34F6-DD1AFBF22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819298D-89DD-0924-08EC-0836954EA2DE}"/>
              </a:ext>
            </a:extLst>
          </p:cNvPr>
          <p:cNvGrpSpPr/>
          <p:nvPr/>
        </p:nvGrpSpPr>
        <p:grpSpPr>
          <a:xfrm>
            <a:off x="0" y="0"/>
            <a:ext cx="12192000" cy="506189"/>
            <a:chOff x="0" y="0"/>
            <a:chExt cx="12192000" cy="50618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CB1E9CA-BE97-7634-49BB-5D401D78318F}"/>
                </a:ext>
              </a:extLst>
            </p:cNvPr>
            <p:cNvSpPr/>
            <p:nvPr/>
          </p:nvSpPr>
          <p:spPr>
            <a:xfrm>
              <a:off x="0" y="0"/>
              <a:ext cx="12192000" cy="5061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BFDA30-B0E4-ED46-F2BA-EEFAAD908447}"/>
                </a:ext>
              </a:extLst>
            </p:cNvPr>
            <p:cNvSpPr txBox="1"/>
            <p:nvPr/>
          </p:nvSpPr>
          <p:spPr>
            <a:xfrm>
              <a:off x="123289" y="53039"/>
              <a:ext cx="60908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PALQO-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CN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A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CCELERATE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VQAs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BY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PINN</a:t>
              </a:r>
              <a:endParaRPr lang="en-CN" sz="20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66D36B3-E9D4-629B-D45E-3BC4135662BB}"/>
              </a:ext>
            </a:extLst>
          </p:cNvPr>
          <p:cNvGrpSpPr/>
          <p:nvPr/>
        </p:nvGrpSpPr>
        <p:grpSpPr>
          <a:xfrm>
            <a:off x="829005" y="2376137"/>
            <a:ext cx="10770291" cy="3113621"/>
            <a:chOff x="117908" y="4430563"/>
            <a:chExt cx="5883730" cy="15303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BE3961-39A3-C210-9C02-5FDB082D3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499" y="5238949"/>
              <a:ext cx="5643962" cy="63323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7061AE4-403D-8DCB-F68D-5D4F4BA3D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1577" y="4652986"/>
              <a:ext cx="5765800" cy="1219200"/>
            </a:xfrm>
            <a:prstGeom prst="rect">
              <a:avLst/>
            </a:prstGeom>
          </p:spPr>
        </p:pic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3156A4E-A606-5854-3BC8-BF3EC4D7428B}"/>
                </a:ext>
              </a:extLst>
            </p:cNvPr>
            <p:cNvSpPr/>
            <p:nvPr/>
          </p:nvSpPr>
          <p:spPr>
            <a:xfrm>
              <a:off x="117908" y="4430563"/>
              <a:ext cx="5883730" cy="1530347"/>
            </a:xfrm>
            <a:prstGeom prst="roundRect">
              <a:avLst>
                <a:gd name="adj" fmla="val 5540"/>
              </a:avLst>
            </a:prstGeom>
            <a:solidFill>
              <a:schemeClr val="accent1">
                <a:lumMod val="40000"/>
                <a:lumOff val="6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3653A11-BF90-CB27-0EEE-91C9FDF2158D}"/>
              </a:ext>
            </a:extLst>
          </p:cNvPr>
          <p:cNvSpPr txBox="1"/>
          <p:nvPr/>
        </p:nvSpPr>
        <p:spPr>
          <a:xfrm>
            <a:off x="582029" y="1256497"/>
            <a:ext cx="381027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N" b="1" dirty="0">
                <a:latin typeface="Arial Black" panose="020B0604020202020204" pitchFamily="34" charset="0"/>
                <a:cs typeface="Arial Black" panose="020B0604020202020204" pitchFamily="34" charset="0"/>
              </a:rPr>
              <a:t>Generalization error analysis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3095269-ABF1-5439-9EB2-206860CD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13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8850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F92A72-0419-784E-9E98-BF131930E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29" y="1238861"/>
            <a:ext cx="10649742" cy="507546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50BEDEF-2012-805C-0F7A-DACC3B5D4E2C}"/>
              </a:ext>
            </a:extLst>
          </p:cNvPr>
          <p:cNvGrpSpPr/>
          <p:nvPr/>
        </p:nvGrpSpPr>
        <p:grpSpPr>
          <a:xfrm>
            <a:off x="0" y="0"/>
            <a:ext cx="12192000" cy="506189"/>
            <a:chOff x="0" y="0"/>
            <a:chExt cx="12192000" cy="5061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AF1999-31CE-4AF3-CF46-3815AD45F125}"/>
                </a:ext>
              </a:extLst>
            </p:cNvPr>
            <p:cNvSpPr/>
            <p:nvPr/>
          </p:nvSpPr>
          <p:spPr>
            <a:xfrm>
              <a:off x="0" y="0"/>
              <a:ext cx="12192000" cy="5061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49DF6D-CAB8-28B0-96E8-CCA801756D08}"/>
                </a:ext>
              </a:extLst>
            </p:cNvPr>
            <p:cNvSpPr txBox="1"/>
            <p:nvPr/>
          </p:nvSpPr>
          <p:spPr>
            <a:xfrm>
              <a:off x="123289" y="53039"/>
              <a:ext cx="3698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/>
                <a:t>NUMERICAL RESULTS</a:t>
              </a:r>
              <a:endParaRPr lang="en-CN" sz="2000" b="1" dirty="0"/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4E8E2E-8B99-3DCB-557D-84CCCE72F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14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13529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B2FEF-1583-632D-B8D1-F2CA135C8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01468A-AE14-9908-D3EF-C1B610C44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712" y="697699"/>
            <a:ext cx="8771422" cy="194488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C810E7D-78BF-3293-D1FA-8B00F42C834C}"/>
              </a:ext>
            </a:extLst>
          </p:cNvPr>
          <p:cNvGrpSpPr/>
          <p:nvPr/>
        </p:nvGrpSpPr>
        <p:grpSpPr>
          <a:xfrm>
            <a:off x="0" y="0"/>
            <a:ext cx="12192000" cy="506189"/>
            <a:chOff x="0" y="0"/>
            <a:chExt cx="12192000" cy="5061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7FE368-01B2-04A9-2031-54DCB8031451}"/>
                </a:ext>
              </a:extLst>
            </p:cNvPr>
            <p:cNvSpPr/>
            <p:nvPr/>
          </p:nvSpPr>
          <p:spPr>
            <a:xfrm>
              <a:off x="0" y="0"/>
              <a:ext cx="12192000" cy="5061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042E37-DCDE-C749-4D17-7252CD4400A3}"/>
                </a:ext>
              </a:extLst>
            </p:cNvPr>
            <p:cNvSpPr txBox="1"/>
            <p:nvPr/>
          </p:nvSpPr>
          <p:spPr>
            <a:xfrm>
              <a:off x="123289" y="53039"/>
              <a:ext cx="3698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/>
                <a:t>NUMERICAL RESULTS</a:t>
              </a:r>
              <a:endParaRPr lang="en-CN" sz="2000" b="1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65F0A91-6947-899D-80D4-A68C8F9C8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957" y="2834092"/>
            <a:ext cx="8244932" cy="1866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A885F8-8985-7F81-007A-D38297C4845C}"/>
              </a:ext>
            </a:extLst>
          </p:cNvPr>
          <p:cNvSpPr txBox="1"/>
          <p:nvPr/>
        </p:nvSpPr>
        <p:spPr>
          <a:xfrm>
            <a:off x="164022" y="3284495"/>
            <a:ext cx="25183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Performance on varying the size of PALQO.</a:t>
            </a:r>
            <a:endParaRPr lang="en-C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89B4DA-3934-0DAB-A1AB-63A329B6A6D2}"/>
              </a:ext>
            </a:extLst>
          </p:cNvPr>
          <p:cNvSpPr txBox="1"/>
          <p:nvPr/>
        </p:nvSpPr>
        <p:spPr>
          <a:xfrm>
            <a:off x="164022" y="697699"/>
            <a:ext cx="2206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Scalability of PALQO.</a:t>
            </a:r>
            <a:endParaRPr lang="en-C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94D259-375F-BE81-E2F2-80627F4D0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917" y="4892569"/>
            <a:ext cx="5719816" cy="18669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276567-F00A-0977-D044-F911F7ACD128}"/>
              </a:ext>
            </a:extLst>
          </p:cNvPr>
          <p:cNvSpPr txBox="1"/>
          <p:nvPr/>
        </p:nvSpPr>
        <p:spPr>
          <a:xfrm>
            <a:off x="321733" y="5641386"/>
            <a:ext cx="29125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PALQO significantly reduces </a:t>
            </a:r>
          </a:p>
          <a:p>
            <a:r>
              <a:rPr lang="en-US" dirty="0"/>
              <a:t>the measurement overhead.</a:t>
            </a:r>
            <a:endParaRPr lang="en-CN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5D747AF-F5D7-3B21-3C42-A6EB3C3A0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15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01977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F0855-8B1A-D446-8931-04AADA2DA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45D60AC-C282-2948-FD9C-7629E2790663}"/>
              </a:ext>
            </a:extLst>
          </p:cNvPr>
          <p:cNvGrpSpPr/>
          <p:nvPr/>
        </p:nvGrpSpPr>
        <p:grpSpPr>
          <a:xfrm>
            <a:off x="0" y="0"/>
            <a:ext cx="12192000" cy="506189"/>
            <a:chOff x="0" y="0"/>
            <a:chExt cx="12192000" cy="5061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728E057-443D-F489-CD75-8BA5816ABFD5}"/>
                </a:ext>
              </a:extLst>
            </p:cNvPr>
            <p:cNvSpPr/>
            <p:nvPr/>
          </p:nvSpPr>
          <p:spPr>
            <a:xfrm>
              <a:off x="0" y="0"/>
              <a:ext cx="12192000" cy="5061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9E4B6C-D071-B00E-F77C-A315A5C648E3}"/>
                </a:ext>
              </a:extLst>
            </p:cNvPr>
            <p:cNvSpPr txBox="1"/>
            <p:nvPr/>
          </p:nvSpPr>
          <p:spPr>
            <a:xfrm>
              <a:off x="123289" y="53039"/>
              <a:ext cx="3698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/>
                <a:t>NUMERICAL RESULTS</a:t>
              </a:r>
              <a:endParaRPr lang="en-CN" sz="2000" b="1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E642D0-05CA-8F33-96BC-3C9F124FA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477" y="892683"/>
            <a:ext cx="10308301" cy="18403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4D1ECC-5B6B-2604-8077-992C8C973B6F}"/>
              </a:ext>
            </a:extLst>
          </p:cNvPr>
          <p:cNvSpPr txBox="1"/>
          <p:nvPr/>
        </p:nvSpPr>
        <p:spPr>
          <a:xfrm>
            <a:off x="4953936" y="2768107"/>
            <a:ext cx="33529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Ablation studies on loss function.</a:t>
            </a:r>
            <a:endParaRPr lang="en-C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7A57C8-F2D1-2626-8A65-B3ED9E1FA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509" y="3616437"/>
            <a:ext cx="7041491" cy="24755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412ABE-6B06-17A2-EAB6-8CD03CF1E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29" y="3616437"/>
            <a:ext cx="4557162" cy="26460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40C030-019B-AEFC-7599-EBE022606653}"/>
              </a:ext>
            </a:extLst>
          </p:cNvPr>
          <p:cNvSpPr txBox="1"/>
          <p:nvPr/>
        </p:nvSpPr>
        <p:spPr>
          <a:xfrm>
            <a:off x="1676288" y="6262531"/>
            <a:ext cx="2912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Performance under noise</a:t>
            </a:r>
            <a:endParaRPr lang="en-C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DF9980-AE26-29E0-3A9F-E4B4C02325B3}"/>
              </a:ext>
            </a:extLst>
          </p:cNvPr>
          <p:cNvSpPr txBox="1"/>
          <p:nvPr/>
        </p:nvSpPr>
        <p:spPr>
          <a:xfrm>
            <a:off x="7806155" y="6262531"/>
            <a:ext cx="2912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Performance for QML model</a:t>
            </a:r>
            <a:endParaRPr lang="en-CN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FEF31FA-902B-CD72-E82B-ED993F678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16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05200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C282295-7384-2164-726E-AB45FAC01849}"/>
              </a:ext>
            </a:extLst>
          </p:cNvPr>
          <p:cNvSpPr txBox="1"/>
          <p:nvPr/>
        </p:nvSpPr>
        <p:spPr>
          <a:xfrm>
            <a:off x="976391" y="1185279"/>
            <a:ext cx="9827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General</a:t>
            </a:r>
            <a:r>
              <a:rPr lang="en-US" b="1" dirty="0"/>
              <a:t> framework</a:t>
            </a: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the first general framework between the </a:t>
            </a:r>
            <a:r>
              <a:rPr lang="en-US" b="1" i="1" dirty="0">
                <a:solidFill>
                  <a:srgbClr val="AB4E10"/>
                </a:solidFill>
                <a:latin typeface="Helvetica" pitchFamily="2" charset="0"/>
              </a:rPr>
              <a:t>optimization trajectory of VQAs and PDE</a:t>
            </a:r>
            <a:r>
              <a:rPr lang="en-US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16D41-71DD-50D2-F1B2-3A6577EFDDD9}"/>
              </a:ext>
            </a:extLst>
          </p:cNvPr>
          <p:cNvSpPr txBox="1"/>
          <p:nvPr/>
        </p:nvSpPr>
        <p:spPr>
          <a:xfrm>
            <a:off x="976391" y="2499690"/>
            <a:ext cx="9336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Effective physics-informed model for improving training efficiency</a:t>
            </a:r>
            <a:endParaRPr lang="en-US" b="1" dirty="0"/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the first general framework between the </a:t>
            </a:r>
            <a:r>
              <a:rPr lang="en-US" b="1" i="1" dirty="0">
                <a:solidFill>
                  <a:srgbClr val="AB4E10"/>
                </a:solidFill>
                <a:latin typeface="Helvetica" pitchFamily="2" charset="0"/>
              </a:rPr>
              <a:t>optimization trajectory of VQAs and PDE</a:t>
            </a:r>
            <a:r>
              <a:rPr lang="en-US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D4D666-22E8-CE48-574D-93728631026A}"/>
              </a:ext>
            </a:extLst>
          </p:cNvPr>
          <p:cNvSpPr txBox="1"/>
          <p:nvPr/>
        </p:nvSpPr>
        <p:spPr>
          <a:xfrm>
            <a:off x="976391" y="3947255"/>
            <a:ext cx="87941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Rigorous generalization error analysis</a:t>
            </a:r>
            <a:endParaRPr lang="en-US" b="1" dirty="0"/>
          </a:p>
          <a:p>
            <a:r>
              <a:rPr lang="en-US" dirty="0"/>
              <a:t>Provide the related analysis of the generalization ability for the proposed protocol.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E6848B-0A74-9171-20B8-13D3A49AAD81}"/>
              </a:ext>
            </a:extLst>
          </p:cNvPr>
          <p:cNvSpPr txBox="1"/>
          <p:nvPr/>
        </p:nvSpPr>
        <p:spPr>
          <a:xfrm>
            <a:off x="976392" y="5394821"/>
            <a:ext cx="106060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Extensive numerical studies </a:t>
            </a:r>
            <a:endParaRPr lang="en-US" b="1" dirty="0"/>
          </a:p>
          <a:p>
            <a:pPr>
              <a:buNone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Validate the advancements of PALQO up to </a:t>
            </a:r>
            <a:r>
              <a:rPr lang="en-US" b="1" i="1" dirty="0">
                <a:solidFill>
                  <a:srgbClr val="AB4E10"/>
                </a:solidFill>
                <a:latin typeface="Helvetica" pitchFamily="2" charset="0"/>
              </a:rPr>
              <a:t>40 qubits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, providing valuable insights to further improve the optimization efficiency of VQAs at scale.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60846B-C76D-77C8-F5C1-DE92263505B4}"/>
              </a:ext>
            </a:extLst>
          </p:cNvPr>
          <p:cNvGrpSpPr/>
          <p:nvPr/>
        </p:nvGrpSpPr>
        <p:grpSpPr>
          <a:xfrm>
            <a:off x="0" y="0"/>
            <a:ext cx="12192000" cy="506189"/>
            <a:chOff x="0" y="0"/>
            <a:chExt cx="12192000" cy="50618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965AA39-E096-2894-76DB-C7E96C30B8EE}"/>
                </a:ext>
              </a:extLst>
            </p:cNvPr>
            <p:cNvSpPr/>
            <p:nvPr/>
          </p:nvSpPr>
          <p:spPr>
            <a:xfrm>
              <a:off x="0" y="0"/>
              <a:ext cx="12192000" cy="5061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614B3F-BDBA-C193-6109-734A69129CB4}"/>
                </a:ext>
              </a:extLst>
            </p:cNvPr>
            <p:cNvSpPr txBox="1"/>
            <p:nvPr/>
          </p:nvSpPr>
          <p:spPr>
            <a:xfrm>
              <a:off x="123289" y="53039"/>
              <a:ext cx="3698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/>
                <a:t>CONCLUSION</a:t>
              </a:r>
              <a:endParaRPr lang="en-CN" sz="2000" b="1" dirty="0"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373B90A-AA3A-E7A6-99C3-2B4C55D6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17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90954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2E035F-1683-4A05-9F16-7ED0CA997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882D4E7-0400-4DD6-7D62-391F02411404}"/>
              </a:ext>
            </a:extLst>
          </p:cNvPr>
          <p:cNvSpPr txBox="1"/>
          <p:nvPr/>
        </p:nvSpPr>
        <p:spPr>
          <a:xfrm>
            <a:off x="4527586" y="547594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2055C1-C0C6-A100-FE3D-23915F7557B1}"/>
              </a:ext>
            </a:extLst>
          </p:cNvPr>
          <p:cNvSpPr txBox="1"/>
          <p:nvPr/>
        </p:nvSpPr>
        <p:spPr>
          <a:xfrm>
            <a:off x="2385551" y="-603187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C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4A7C02-A2E2-1659-B6AE-2856B53576E0}"/>
              </a:ext>
            </a:extLst>
          </p:cNvPr>
          <p:cNvSpPr txBox="1"/>
          <p:nvPr/>
        </p:nvSpPr>
        <p:spPr>
          <a:xfrm>
            <a:off x="4232688" y="3429000"/>
            <a:ext cx="37266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N" sz="5400" b="1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cs typeface="+mj-cs"/>
              </a:rPr>
              <a:t>Q &amp;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6467A-C234-13F0-DF46-836A3D0DDBD4}"/>
              </a:ext>
            </a:extLst>
          </p:cNvPr>
          <p:cNvSpPr txBox="1"/>
          <p:nvPr/>
        </p:nvSpPr>
        <p:spPr>
          <a:xfrm>
            <a:off x="1442901" y="2782669"/>
            <a:ext cx="9306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  <a:cs typeface="+mj-cs"/>
              </a:rPr>
              <a:t>Thank you for listening!</a:t>
            </a:r>
            <a:endParaRPr lang="en-CN" sz="3600" b="1" dirty="0">
              <a:solidFill>
                <a:schemeClr val="bg2">
                  <a:lumMod val="25000"/>
                </a:schemeClr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7A1FC-5692-8F8F-6632-D9BFDD14D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18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1739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9D827D-4ED2-D347-10EF-25A73D67DA7E}"/>
              </a:ext>
            </a:extLst>
          </p:cNvPr>
          <p:cNvSpPr/>
          <p:nvPr/>
        </p:nvSpPr>
        <p:spPr>
          <a:xfrm>
            <a:off x="0" y="0"/>
            <a:ext cx="478945" cy="6858000"/>
          </a:xfrm>
          <a:prstGeom prst="rect">
            <a:avLst/>
          </a:prstGeom>
          <a:gradFill flip="none" rotWithShape="1">
            <a:gsLst>
              <a:gs pos="37000">
                <a:srgbClr val="D2D9E4">
                  <a:alpha val="40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tx2">
                  <a:lumMod val="40000"/>
                  <a:lumOff val="60000"/>
                  <a:alpha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77FEC-3BCF-ED26-485E-9B791A085C6D}"/>
              </a:ext>
            </a:extLst>
          </p:cNvPr>
          <p:cNvSpPr txBox="1"/>
          <p:nvPr/>
        </p:nvSpPr>
        <p:spPr>
          <a:xfrm>
            <a:off x="1085941" y="1253516"/>
            <a:ext cx="9516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Background</a:t>
            </a:r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and</a:t>
            </a:r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motivation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9CA147-AFD4-4052-E1FD-C7C3C04B29B3}"/>
              </a:ext>
            </a:extLst>
          </p:cNvPr>
          <p:cNvSpPr txBox="1"/>
          <p:nvPr/>
        </p:nvSpPr>
        <p:spPr>
          <a:xfrm>
            <a:off x="1085940" y="3130406"/>
            <a:ext cx="9516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altLang="zh-CN" sz="36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Accelerate</a:t>
            </a:r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gradient-based</a:t>
            </a:r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VQAs</a:t>
            </a:r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by</a:t>
            </a:r>
            <a:r>
              <a:rPr lang="zh-CN" altLang="en-US" sz="36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PINN</a:t>
            </a:r>
            <a:endParaRPr lang="en-CN" sz="36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C7CAD8-C1B9-D5F3-25E4-55F7C7249FA6}"/>
              </a:ext>
            </a:extLst>
          </p:cNvPr>
          <p:cNvSpPr txBox="1"/>
          <p:nvPr/>
        </p:nvSpPr>
        <p:spPr>
          <a:xfrm>
            <a:off x="1085940" y="4971113"/>
            <a:ext cx="9516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altLang="zh-CN" sz="36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Conclusion</a:t>
            </a:r>
            <a:endParaRPr lang="en-CN" sz="36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6B194-07F4-358B-2CBF-64DF7300B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32970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C1A99407-0887-6DC0-2A7B-73BF13E67A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388" y="1393744"/>
            <a:ext cx="11747612" cy="52773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FCD050B-D5B2-F617-9FAC-646573DADF68}"/>
              </a:ext>
            </a:extLst>
          </p:cNvPr>
          <p:cNvGrpSpPr/>
          <p:nvPr/>
        </p:nvGrpSpPr>
        <p:grpSpPr>
          <a:xfrm>
            <a:off x="0" y="0"/>
            <a:ext cx="12192000" cy="506189"/>
            <a:chOff x="0" y="0"/>
            <a:chExt cx="12192000" cy="5061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F875B98-0428-2A22-C75A-FA4DA4B0E091}"/>
                </a:ext>
              </a:extLst>
            </p:cNvPr>
            <p:cNvSpPr/>
            <p:nvPr/>
          </p:nvSpPr>
          <p:spPr>
            <a:xfrm>
              <a:off x="0" y="0"/>
              <a:ext cx="12192000" cy="5061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DABD39-471C-C4D9-D36A-0E96E305A289}"/>
                </a:ext>
              </a:extLst>
            </p:cNvPr>
            <p:cNvSpPr txBox="1"/>
            <p:nvPr/>
          </p:nvSpPr>
          <p:spPr>
            <a:xfrm>
              <a:off x="123289" y="53039"/>
              <a:ext cx="3698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2000" b="1" dirty="0"/>
                <a:t>BACKGROUND AND MOTIVATION</a:t>
              </a: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A3935F3-EBEB-2B24-51C7-35066512A6D0}"/>
              </a:ext>
            </a:extLst>
          </p:cNvPr>
          <p:cNvSpPr/>
          <p:nvPr/>
        </p:nvSpPr>
        <p:spPr>
          <a:xfrm>
            <a:off x="2672861" y="3034602"/>
            <a:ext cx="803868" cy="492370"/>
          </a:xfrm>
          <a:prstGeom prst="roundRect">
            <a:avLst/>
          </a:prstGeom>
          <a:solidFill>
            <a:srgbClr val="DBD2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7817990-208B-D716-2F73-40FAF18F3CB1}"/>
              </a:ext>
            </a:extLst>
          </p:cNvPr>
          <p:cNvSpPr/>
          <p:nvPr/>
        </p:nvSpPr>
        <p:spPr>
          <a:xfrm rot="2194107">
            <a:off x="3373211" y="3119374"/>
            <a:ext cx="1888901" cy="815196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58F65B2-7D49-1BF7-E7A7-667E710AF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854330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9B1CB89-6E00-0B30-00B1-0213809F281C}"/>
              </a:ext>
            </a:extLst>
          </p:cNvPr>
          <p:cNvSpPr txBox="1"/>
          <p:nvPr/>
        </p:nvSpPr>
        <p:spPr>
          <a:xfrm>
            <a:off x="3468628" y="700283"/>
            <a:ext cx="5689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Variational</a:t>
            </a: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Quantum</a:t>
            </a: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en-US" altLang="zh-CN" sz="28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Algorithms</a:t>
            </a:r>
            <a:endParaRPr lang="en-CN" sz="28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BBB287-33E3-4343-C02C-145DDF971D8C}"/>
              </a:ext>
            </a:extLst>
          </p:cNvPr>
          <p:cNvGrpSpPr/>
          <p:nvPr/>
        </p:nvGrpSpPr>
        <p:grpSpPr>
          <a:xfrm>
            <a:off x="0" y="0"/>
            <a:ext cx="12192000" cy="506189"/>
            <a:chOff x="0" y="0"/>
            <a:chExt cx="12192000" cy="50618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698167-BDC6-21E7-0A11-C9D7EB2A12C8}"/>
                </a:ext>
              </a:extLst>
            </p:cNvPr>
            <p:cNvSpPr/>
            <p:nvPr/>
          </p:nvSpPr>
          <p:spPr>
            <a:xfrm>
              <a:off x="0" y="0"/>
              <a:ext cx="12192000" cy="5061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A1E823-4848-7314-A4B6-69155B8F856E}"/>
                </a:ext>
              </a:extLst>
            </p:cNvPr>
            <p:cNvSpPr txBox="1"/>
            <p:nvPr/>
          </p:nvSpPr>
          <p:spPr>
            <a:xfrm>
              <a:off x="123289" y="53039"/>
              <a:ext cx="3698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2000" b="1" dirty="0"/>
                <a:t>BACKGROUND AND MOTIVATION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3AE71E3-A4DB-041C-D9CE-B9DDC08EA901}"/>
              </a:ext>
            </a:extLst>
          </p:cNvPr>
          <p:cNvGrpSpPr/>
          <p:nvPr/>
        </p:nvGrpSpPr>
        <p:grpSpPr>
          <a:xfrm>
            <a:off x="758230" y="1417597"/>
            <a:ext cx="10779901" cy="3717111"/>
            <a:chOff x="123289" y="1417597"/>
            <a:chExt cx="11782472" cy="4062816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E0A89CED-D44A-CACB-1ED4-7E7BD7D7D011}"/>
                </a:ext>
              </a:extLst>
            </p:cNvPr>
            <p:cNvSpPr/>
            <p:nvPr/>
          </p:nvSpPr>
          <p:spPr>
            <a:xfrm>
              <a:off x="1499105" y="2231218"/>
              <a:ext cx="5092356" cy="3044745"/>
            </a:xfrm>
            <a:prstGeom prst="roundRect">
              <a:avLst>
                <a:gd name="adj" fmla="val 5469"/>
              </a:avLst>
            </a:prstGeom>
            <a:solidFill>
              <a:schemeClr val="accent1">
                <a:alpha val="2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6CDE449-28FB-EEA3-F1BD-6B7635AC7AAF}"/>
                </a:ext>
              </a:extLst>
            </p:cNvPr>
            <p:cNvGrpSpPr/>
            <p:nvPr/>
          </p:nvGrpSpPr>
          <p:grpSpPr>
            <a:xfrm>
              <a:off x="345846" y="3087557"/>
              <a:ext cx="7407001" cy="1512109"/>
              <a:chOff x="2415653" y="2429302"/>
              <a:chExt cx="6905767" cy="1819701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26C2CE5A-411B-1316-279A-6193214945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53" y="2429302"/>
                <a:ext cx="6905767" cy="0"/>
              </a:xfrm>
              <a:prstGeom prst="line">
                <a:avLst/>
              </a:prstGeom>
              <a:ln w="254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4B61676C-56F4-9A5D-DFC9-2C74D7808C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53" y="3004782"/>
                <a:ext cx="6905767" cy="0"/>
              </a:xfrm>
              <a:prstGeom prst="line">
                <a:avLst/>
              </a:prstGeom>
              <a:ln w="254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9C80D496-C73F-203B-E867-8DE049AF85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53" y="3673523"/>
                <a:ext cx="6905767" cy="0"/>
              </a:xfrm>
              <a:prstGeom prst="line">
                <a:avLst/>
              </a:prstGeom>
              <a:ln w="254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8F2815F-C9F5-59D2-122D-6DDD649678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53" y="4249003"/>
                <a:ext cx="6905767" cy="0"/>
              </a:xfrm>
              <a:prstGeom prst="line">
                <a:avLst/>
              </a:prstGeom>
              <a:ln w="254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A3FE68AD-D873-46C2-C911-8BC79DEBC14B}"/>
                    </a:ext>
                  </a:extLst>
                </p:cNvPr>
                <p:cNvSpPr/>
                <p:nvPr/>
              </p:nvSpPr>
              <p:spPr>
                <a:xfrm>
                  <a:off x="2322218" y="2863574"/>
                  <a:ext cx="510891" cy="498996"/>
                </a:xfrm>
                <a:prstGeom prst="roundRect">
                  <a:avLst/>
                </a:prstGeom>
                <a:gradFill>
                  <a:gsLst>
                    <a:gs pos="0">
                      <a:schemeClr val="bg2">
                        <a:lumMod val="9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</a:gra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2800" b="1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oMath>
                    </m:oMathPara>
                  </a14:m>
                  <a:endParaRPr lang="en-CN" sz="2800" b="1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2" name="Rounded Rectangle 11">
                  <a:extLst>
                    <a:ext uri="{FF2B5EF4-FFF2-40B4-BE49-F238E27FC236}">
                      <a16:creationId xmlns:a16="http://schemas.microsoft.com/office/drawing/2014/main" id="{A3FE68AD-D873-46C2-C911-8BC79DEBC1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2218" y="2863574"/>
                  <a:ext cx="510891" cy="498996"/>
                </a:xfrm>
                <a:prstGeom prst="roundRect">
                  <a:avLst/>
                </a:prstGeom>
                <a:blipFill>
                  <a:blip r:embed="rId2"/>
                  <a:stretch>
                    <a:fillRect l="-25641" t="-2632" b="-28947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509EF15-17CE-E38E-9CAB-2BC3B8DF5255}"/>
                </a:ext>
              </a:extLst>
            </p:cNvPr>
            <p:cNvSpPr/>
            <p:nvPr/>
          </p:nvSpPr>
          <p:spPr>
            <a:xfrm>
              <a:off x="2972746" y="3316263"/>
              <a:ext cx="510891" cy="498996"/>
            </a:xfrm>
            <a:prstGeom prst="roundRect">
              <a:avLst/>
            </a:prstGeom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2800" b="1" i="1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475C9F2E-F90C-9E56-AF05-C1972218F064}"/>
                </a:ext>
              </a:extLst>
            </p:cNvPr>
            <p:cNvSpPr/>
            <p:nvPr/>
          </p:nvSpPr>
          <p:spPr>
            <a:xfrm>
              <a:off x="2330260" y="3918272"/>
              <a:ext cx="510891" cy="916715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1A36A0AD-8251-D71D-497A-75CD1D19AFA1}"/>
                </a:ext>
              </a:extLst>
            </p:cNvPr>
            <p:cNvSpPr/>
            <p:nvPr/>
          </p:nvSpPr>
          <p:spPr>
            <a:xfrm>
              <a:off x="3668401" y="3316263"/>
              <a:ext cx="510891" cy="916715"/>
            </a:xfrm>
            <a:prstGeom prst="roundRect">
              <a:avLst/>
            </a:prstGeom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2800" b="1" i="1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0255AC70-0B87-21BE-28E4-FD5EBA56245D}"/>
                </a:ext>
              </a:extLst>
            </p:cNvPr>
            <p:cNvSpPr/>
            <p:nvPr/>
          </p:nvSpPr>
          <p:spPr>
            <a:xfrm>
              <a:off x="2972744" y="4324653"/>
              <a:ext cx="510891" cy="498996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D30C595-CE6D-F19F-D1A5-04ADC4BC8527}"/>
                </a:ext>
              </a:extLst>
            </p:cNvPr>
            <p:cNvSpPr/>
            <p:nvPr/>
          </p:nvSpPr>
          <p:spPr>
            <a:xfrm>
              <a:off x="4331250" y="4347335"/>
              <a:ext cx="510891" cy="498996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F88D079-52E4-16AA-9B6C-026B129D0A63}"/>
                </a:ext>
              </a:extLst>
            </p:cNvPr>
            <p:cNvSpPr/>
            <p:nvPr/>
          </p:nvSpPr>
          <p:spPr>
            <a:xfrm>
              <a:off x="4331250" y="2864050"/>
              <a:ext cx="510891" cy="916715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CBC48183-E826-2F15-8CA7-FA52D7E3F907}"/>
                </a:ext>
              </a:extLst>
            </p:cNvPr>
            <p:cNvSpPr/>
            <p:nvPr/>
          </p:nvSpPr>
          <p:spPr>
            <a:xfrm>
              <a:off x="5022626" y="3318627"/>
              <a:ext cx="510891" cy="916715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1C3A82C0-9A15-01CD-40DB-C9765294E3F2}"/>
                </a:ext>
              </a:extLst>
            </p:cNvPr>
            <p:cNvSpPr/>
            <p:nvPr/>
          </p:nvSpPr>
          <p:spPr>
            <a:xfrm>
              <a:off x="5024049" y="4339771"/>
              <a:ext cx="510891" cy="498996"/>
            </a:xfrm>
            <a:prstGeom prst="roundRect">
              <a:avLst/>
            </a:prstGeom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2800" b="1" i="1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D48B6353-DBF5-5D7F-DC94-08B4BBDD8F37}"/>
                </a:ext>
              </a:extLst>
            </p:cNvPr>
            <p:cNvSpPr/>
            <p:nvPr/>
          </p:nvSpPr>
          <p:spPr>
            <a:xfrm>
              <a:off x="1793479" y="2619881"/>
              <a:ext cx="4461227" cy="2596782"/>
            </a:xfrm>
            <a:prstGeom prst="roundRect">
              <a:avLst>
                <a:gd name="adj" fmla="val 6156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970504C-C6F8-32E4-7A5B-4DF3E38D4AB0}"/>
                    </a:ext>
                  </a:extLst>
                </p:cNvPr>
                <p:cNvSpPr txBox="1"/>
                <p:nvPr/>
              </p:nvSpPr>
              <p:spPr>
                <a:xfrm>
                  <a:off x="5898899" y="2523894"/>
                  <a:ext cx="541784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oMath>
                    </m:oMathPara>
                  </a14:m>
                  <a:endParaRPr lang="en-CN" sz="2000" dirty="0"/>
                </a:p>
              </p:txBody>
            </p:sp>
          </mc:Choice>
          <mc:Fallback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970504C-C6F8-32E4-7A5B-4DF3E38D4A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8899" y="2523894"/>
                  <a:ext cx="541784" cy="400110"/>
                </a:xfrm>
                <a:prstGeom prst="rect">
                  <a:avLst/>
                </a:prstGeom>
                <a:blipFill>
                  <a:blip r:embed="rId3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Left Bracket 15">
              <a:extLst>
                <a:ext uri="{FF2B5EF4-FFF2-40B4-BE49-F238E27FC236}">
                  <a16:creationId xmlns:a16="http://schemas.microsoft.com/office/drawing/2014/main" id="{A59288EE-F187-C17A-1CA7-F94538DF2B63}"/>
                </a:ext>
              </a:extLst>
            </p:cNvPr>
            <p:cNvSpPr/>
            <p:nvPr/>
          </p:nvSpPr>
          <p:spPr>
            <a:xfrm>
              <a:off x="2062042" y="2569082"/>
              <a:ext cx="285152" cy="2538362"/>
            </a:xfrm>
            <a:prstGeom prst="leftBracket">
              <a:avLst>
                <a:gd name="adj" fmla="val 0"/>
              </a:avLst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6" name="Right Bracket 25">
              <a:extLst>
                <a:ext uri="{FF2B5EF4-FFF2-40B4-BE49-F238E27FC236}">
                  <a16:creationId xmlns:a16="http://schemas.microsoft.com/office/drawing/2014/main" id="{82EF662E-AC34-6729-8118-0B8D5EC7EE2A}"/>
                </a:ext>
              </a:extLst>
            </p:cNvPr>
            <p:cNvSpPr/>
            <p:nvPr/>
          </p:nvSpPr>
          <p:spPr>
            <a:xfrm>
              <a:off x="5689386" y="2602948"/>
              <a:ext cx="209513" cy="2487563"/>
            </a:xfrm>
            <a:prstGeom prst="rightBracket">
              <a:avLst>
                <a:gd name="adj" fmla="val 0"/>
              </a:avLst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CAEE6BE7-7179-BD0A-6622-9F0749489A7B}"/>
                </a:ext>
              </a:extLst>
            </p:cNvPr>
            <p:cNvSpPr/>
            <p:nvPr/>
          </p:nvSpPr>
          <p:spPr>
            <a:xfrm>
              <a:off x="345846" y="2231216"/>
              <a:ext cx="1087130" cy="3044745"/>
            </a:xfrm>
            <a:prstGeom prst="roundRect">
              <a:avLst>
                <a:gd name="adj" fmla="val 14023"/>
              </a:avLst>
            </a:prstGeom>
            <a:solidFill>
              <a:srgbClr val="00B050">
                <a:alpha val="20000"/>
              </a:srgb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A46DF035-73C3-2C3D-E4D9-F57ACB1717EB}"/>
                </a:ext>
              </a:extLst>
            </p:cNvPr>
            <p:cNvSpPr/>
            <p:nvPr/>
          </p:nvSpPr>
          <p:spPr>
            <a:xfrm>
              <a:off x="6665717" y="2231215"/>
              <a:ext cx="1087130" cy="3044745"/>
            </a:xfrm>
            <a:prstGeom prst="roundRect">
              <a:avLst>
                <a:gd name="adj" fmla="val 14023"/>
              </a:avLst>
            </a:prstGeom>
            <a:solidFill>
              <a:srgbClr val="7030A0">
                <a:alpha val="10000"/>
              </a:srgb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D90B2AD2-A678-E0A7-C801-8470B490D523}"/>
                </a:ext>
              </a:extLst>
            </p:cNvPr>
            <p:cNvSpPr/>
            <p:nvPr/>
          </p:nvSpPr>
          <p:spPr>
            <a:xfrm>
              <a:off x="6953538" y="2832959"/>
              <a:ext cx="510891" cy="498996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</a:rPr>
                <a:t>X</a:t>
              </a:r>
              <a:endParaRPr lang="en-CN" sz="28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AC8683D0-5E18-E6F8-9C1E-4126353DE748}"/>
                </a:ext>
              </a:extLst>
            </p:cNvPr>
            <p:cNvSpPr/>
            <p:nvPr/>
          </p:nvSpPr>
          <p:spPr>
            <a:xfrm>
              <a:off x="6965159" y="3339626"/>
              <a:ext cx="510891" cy="498996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chemeClr val="bg2">
                      <a:lumMod val="25000"/>
                    </a:schemeClr>
                  </a:solidFill>
                </a:rPr>
                <a:t>Z</a:t>
              </a:r>
              <a:endParaRPr lang="en-CN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E9D238B1-FBFA-D155-1D0F-3AA5BF9AABAA}"/>
                </a:ext>
              </a:extLst>
            </p:cNvPr>
            <p:cNvSpPr/>
            <p:nvPr/>
          </p:nvSpPr>
          <p:spPr>
            <a:xfrm>
              <a:off x="6965158" y="3848339"/>
              <a:ext cx="510891" cy="498996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</a:rPr>
                <a:t>X</a:t>
              </a:r>
              <a:endParaRPr lang="en-CN" sz="28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C2FC2423-ED7A-701D-ABAA-9F82682F9738}"/>
                </a:ext>
              </a:extLst>
            </p:cNvPr>
            <p:cNvSpPr/>
            <p:nvPr/>
          </p:nvSpPr>
          <p:spPr>
            <a:xfrm>
              <a:off x="6965157" y="4359804"/>
              <a:ext cx="510891" cy="498996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chemeClr val="bg2">
                      <a:lumMod val="25000"/>
                    </a:schemeClr>
                  </a:solidFill>
                </a:rPr>
                <a:t>Y</a:t>
              </a:r>
              <a:endParaRPr lang="en-CN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7D2ACBA-A8BB-7CF8-89AF-4C165F8CDEEF}"/>
                </a:ext>
              </a:extLst>
            </p:cNvPr>
            <p:cNvGrpSpPr/>
            <p:nvPr/>
          </p:nvGrpSpPr>
          <p:grpSpPr>
            <a:xfrm>
              <a:off x="592960" y="1417597"/>
              <a:ext cx="6862264" cy="650110"/>
              <a:chOff x="720874" y="1488385"/>
              <a:chExt cx="6862264" cy="650110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773F346D-4DFE-86A6-7BF8-AE129A88B1AF}"/>
                      </a:ext>
                    </a:extLst>
                  </p:cNvPr>
                  <p:cNvSpPr txBox="1"/>
                  <p:nvPr/>
                </p:nvSpPr>
                <p:spPr>
                  <a:xfrm>
                    <a:off x="3858550" y="1488385"/>
                    <a:ext cx="510891" cy="52322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b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sub>
                          </m:sSub>
                        </m:oMath>
                      </m:oMathPara>
                    </a14:m>
                    <a:endParaRPr lang="en-CN" sz="2800" b="1" dirty="0"/>
                  </a:p>
                </p:txBody>
              </p:sp>
            </mc:Choice>
            <mc:Fallback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773F346D-4DFE-86A6-7BF8-AE129A88B1A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58550" y="1488385"/>
                    <a:ext cx="510891" cy="52322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7895" r="-28947" b="-12821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7F4B9399-51F7-E0A6-4BD4-2FCA8F6C6C72}"/>
                      </a:ext>
                    </a:extLst>
                  </p:cNvPr>
                  <p:cNvSpPr txBox="1"/>
                  <p:nvPr/>
                </p:nvSpPr>
                <p:spPr>
                  <a:xfrm>
                    <a:off x="7072844" y="1492164"/>
                    <a:ext cx="510294" cy="64633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oMath>
                      </m:oMathPara>
                    </a14:m>
                    <a:endParaRPr lang="en-CN" sz="3600" dirty="0"/>
                  </a:p>
                </p:txBody>
              </p:sp>
            </mc:Choice>
            <mc:Fallback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7F4B9399-51F7-E0A6-4BD4-2FCA8F6C6C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72844" y="1492164"/>
                    <a:ext cx="510294" cy="64633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3514" r="-18919" b="-6250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D5D72531-0F2D-8C94-0B22-4B542B16B97A}"/>
                      </a:ext>
                    </a:extLst>
                  </p:cNvPr>
                  <p:cNvSpPr txBox="1"/>
                  <p:nvPr/>
                </p:nvSpPr>
                <p:spPr>
                  <a:xfrm>
                    <a:off x="720874" y="1492164"/>
                    <a:ext cx="575686" cy="52322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CN" dirty="0"/>
                  </a:p>
                </p:txBody>
              </p:sp>
            </mc:Choice>
            <mc:Fallback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D5D72531-0F2D-8C94-0B22-4B542B16B9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0874" y="1492164"/>
                    <a:ext cx="575686" cy="52322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02381" t="-143590" r="-111905" b="-225641"/>
                    </a:stretch>
                  </a:blipFill>
                </p:spPr>
                <p:txBody>
                  <a:bodyPr/>
                  <a:lstStyle/>
                  <a:p>
                    <a:r>
                      <a:rPr lang="en-CN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10426525-8081-E625-D803-474AEEDCEDBB}"/>
                </a:ext>
              </a:extLst>
            </p:cNvPr>
            <p:cNvSpPr/>
            <p:nvPr/>
          </p:nvSpPr>
          <p:spPr>
            <a:xfrm>
              <a:off x="645416" y="2832959"/>
              <a:ext cx="510891" cy="498996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</a:rPr>
                <a:t>H</a:t>
              </a:r>
              <a:endParaRPr lang="en-CN" sz="28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A372C9EE-2FF1-C2B9-FB71-7A4520FB15F6}"/>
                </a:ext>
              </a:extLst>
            </p:cNvPr>
            <p:cNvSpPr/>
            <p:nvPr/>
          </p:nvSpPr>
          <p:spPr>
            <a:xfrm>
              <a:off x="657037" y="3339626"/>
              <a:ext cx="510891" cy="498996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chemeClr val="bg2">
                      <a:lumMod val="25000"/>
                    </a:schemeClr>
                  </a:solidFill>
                </a:rPr>
                <a:t>H</a:t>
              </a:r>
              <a:endParaRPr lang="en-CN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4B7F56FA-9D42-4EC9-8ED0-60C872D710CE}"/>
                </a:ext>
              </a:extLst>
            </p:cNvPr>
            <p:cNvSpPr/>
            <p:nvPr/>
          </p:nvSpPr>
          <p:spPr>
            <a:xfrm>
              <a:off x="657036" y="3848339"/>
              <a:ext cx="510891" cy="498996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bg2">
                      <a:lumMod val="25000"/>
                    </a:schemeClr>
                  </a:solidFill>
                </a:rPr>
                <a:t>H</a:t>
              </a:r>
              <a:endParaRPr lang="en-CN" sz="28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20C1A4B8-AD1F-C29D-16F4-D2015CABCE39}"/>
                </a:ext>
              </a:extLst>
            </p:cNvPr>
            <p:cNvSpPr/>
            <p:nvPr/>
          </p:nvSpPr>
          <p:spPr>
            <a:xfrm>
              <a:off x="657035" y="4359804"/>
              <a:ext cx="510891" cy="498996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chemeClr val="bg2">
                      <a:lumMod val="25000"/>
                    </a:schemeClr>
                  </a:solidFill>
                </a:rPr>
                <a:t>H</a:t>
              </a:r>
              <a:endParaRPr lang="en-CN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4F5A392-3E12-4ACD-7B55-93F53FE8C3F4}"/>
                </a:ext>
              </a:extLst>
            </p:cNvPr>
            <p:cNvGrpSpPr/>
            <p:nvPr/>
          </p:nvGrpSpPr>
          <p:grpSpPr>
            <a:xfrm>
              <a:off x="9170187" y="2217296"/>
              <a:ext cx="2600545" cy="3044745"/>
              <a:chOff x="9169946" y="2479910"/>
              <a:chExt cx="2600545" cy="3044745"/>
            </a:xfrm>
          </p:grpSpPr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A3726111-EA6B-B42F-D6CE-0F844DE628BD}"/>
                  </a:ext>
                </a:extLst>
              </p:cNvPr>
              <p:cNvSpPr/>
              <p:nvPr/>
            </p:nvSpPr>
            <p:spPr>
              <a:xfrm>
                <a:off x="9169946" y="2479910"/>
                <a:ext cx="2600545" cy="3044745"/>
              </a:xfrm>
              <a:prstGeom prst="roundRect">
                <a:avLst>
                  <a:gd name="adj" fmla="val 5469"/>
                </a:avLst>
              </a:prstGeom>
              <a:solidFill>
                <a:schemeClr val="bg2">
                  <a:lumMod val="75000"/>
                  <a:alpha val="2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 dirty="0"/>
              </a:p>
            </p:txBody>
          </p:sp>
          <p:pic>
            <p:nvPicPr>
              <p:cNvPr id="77" name="Graphic 76" descr="Robot with solid fill">
                <a:extLst>
                  <a:ext uri="{FF2B5EF4-FFF2-40B4-BE49-F238E27FC236}">
                    <a16:creationId xmlns:a16="http://schemas.microsoft.com/office/drawing/2014/main" id="{1463565A-8297-D8FF-3E0B-81900BA6AE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491285" y="3044489"/>
                <a:ext cx="1985489" cy="1985489"/>
              </a:xfrm>
              <a:prstGeom prst="rect">
                <a:avLst/>
              </a:prstGeom>
            </p:spPr>
          </p:pic>
        </p:grpSp>
        <p:sp>
          <p:nvSpPr>
            <p:cNvPr id="78" name="Right Arrow 77">
              <a:extLst>
                <a:ext uri="{FF2B5EF4-FFF2-40B4-BE49-F238E27FC236}">
                  <a16:creationId xmlns:a16="http://schemas.microsoft.com/office/drawing/2014/main" id="{B3C4E548-EDD3-DEC7-26EE-612AB342D314}"/>
                </a:ext>
              </a:extLst>
            </p:cNvPr>
            <p:cNvSpPr/>
            <p:nvPr/>
          </p:nvSpPr>
          <p:spPr>
            <a:xfrm>
              <a:off x="7934056" y="3250524"/>
              <a:ext cx="1048606" cy="24280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6E8E8A7F-4F7E-6A20-36B7-AF4C56B91076}"/>
                    </a:ext>
                  </a:extLst>
                </p:cNvPr>
                <p:cNvSpPr txBox="1"/>
                <p:nvPr/>
              </p:nvSpPr>
              <p:spPr>
                <a:xfrm>
                  <a:off x="7886356" y="2793043"/>
                  <a:ext cx="756544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CN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N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sub>
                            </m:sSub>
                            <m:r>
                              <a:rPr lang="en-US" altLang="zh-CN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𝝏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</m:t>
                        </m:r>
                      </m:oMath>
                    </m:oMathPara>
                  </a14:m>
                  <a:endParaRPr lang="en-CN" sz="2800" dirty="0"/>
                </a:p>
              </p:txBody>
            </p:sp>
          </mc:Choice>
          <mc:Fallback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6E8E8A7F-4F7E-6A20-36B7-AF4C56B910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6356" y="2793043"/>
                  <a:ext cx="756544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3571" r="-83929" b="-12821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Right Arrow 84">
              <a:extLst>
                <a:ext uri="{FF2B5EF4-FFF2-40B4-BE49-F238E27FC236}">
                  <a16:creationId xmlns:a16="http://schemas.microsoft.com/office/drawing/2014/main" id="{685B35C8-D80F-78A9-72E7-A35D94C22611}"/>
                </a:ext>
              </a:extLst>
            </p:cNvPr>
            <p:cNvSpPr/>
            <p:nvPr/>
          </p:nvSpPr>
          <p:spPr>
            <a:xfrm rot="10800000">
              <a:off x="7933332" y="4002894"/>
              <a:ext cx="970109" cy="228706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AB636FE3-90AD-217C-9FB6-5F37C30BA5BB}"/>
                    </a:ext>
                  </a:extLst>
                </p:cNvPr>
                <p:cNvSpPr txBox="1"/>
                <p:nvPr/>
              </p:nvSpPr>
              <p:spPr>
                <a:xfrm>
                  <a:off x="8056402" y="4179955"/>
                  <a:ext cx="820139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N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N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CN" sz="2800" dirty="0"/>
                </a:p>
              </p:txBody>
            </p:sp>
          </mc:Choice>
          <mc:Fallback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AB636FE3-90AD-217C-9FB6-5F37C30BA5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6402" y="4179955"/>
                  <a:ext cx="820139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5000" r="-13333" b="-12821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9B70D319-BC48-0A20-8400-E3A2998F5618}"/>
                </a:ext>
              </a:extLst>
            </p:cNvPr>
            <p:cNvSpPr/>
            <p:nvPr/>
          </p:nvSpPr>
          <p:spPr>
            <a:xfrm>
              <a:off x="123289" y="2013489"/>
              <a:ext cx="7785477" cy="3452361"/>
            </a:xfrm>
            <a:prstGeom prst="roundRect">
              <a:avLst>
                <a:gd name="adj" fmla="val 3806"/>
              </a:avLst>
            </a:prstGeom>
            <a:noFill/>
            <a:ln w="25400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400C6709-857F-614C-DBFC-6643E0FE9040}"/>
                </a:ext>
              </a:extLst>
            </p:cNvPr>
            <p:cNvSpPr/>
            <p:nvPr/>
          </p:nvSpPr>
          <p:spPr>
            <a:xfrm>
              <a:off x="9051077" y="2028052"/>
              <a:ext cx="2854684" cy="3452361"/>
            </a:xfrm>
            <a:prstGeom prst="roundRect">
              <a:avLst>
                <a:gd name="adj" fmla="val 3806"/>
              </a:avLst>
            </a:prstGeom>
            <a:noFill/>
            <a:ln w="25400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4729B516-13C8-9D35-2F1B-CB4A38285B98}"/>
              </a:ext>
            </a:extLst>
          </p:cNvPr>
          <p:cNvSpPr txBox="1"/>
          <p:nvPr/>
        </p:nvSpPr>
        <p:spPr>
          <a:xfrm>
            <a:off x="738882" y="5307285"/>
            <a:ext cx="75743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NISQ</a:t>
            </a:r>
            <a:r>
              <a:rPr lang="zh-CN" altLang="en-US" sz="28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(Noisy Intermediate-Scale Quantum)</a:t>
            </a:r>
            <a:r>
              <a:rPr lang="zh-CN" altLang="en-US" sz="28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endParaRPr lang="en-US" altLang="zh-CN" sz="28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  <a:p>
            <a:pPr algn="ctr"/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device</a:t>
            </a:r>
            <a:endParaRPr lang="en-CN" sz="28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6484D8F-B2B3-9A17-01FC-D3CBB6F37C25}"/>
              </a:ext>
            </a:extLst>
          </p:cNvPr>
          <p:cNvSpPr txBox="1"/>
          <p:nvPr/>
        </p:nvSpPr>
        <p:spPr>
          <a:xfrm>
            <a:off x="9132443" y="5290969"/>
            <a:ext cx="21995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Classical</a:t>
            </a:r>
            <a:r>
              <a:rPr lang="zh-CN" altLang="en-US" sz="28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en-US" altLang="zh-CN" sz="28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device</a:t>
            </a:r>
            <a:endParaRPr lang="en-CN" sz="28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103" name="Slide Number Placeholder 102">
            <a:extLst>
              <a:ext uri="{FF2B5EF4-FFF2-40B4-BE49-F238E27FC236}">
                <a16:creationId xmlns:a16="http://schemas.microsoft.com/office/drawing/2014/main" id="{59490101-A104-6B25-33A8-FFE0E4672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66063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81CDD-E18B-BADB-06A8-FE9884958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8FD57C-525B-3B8E-C805-CD7ADF569A4E}"/>
              </a:ext>
            </a:extLst>
          </p:cNvPr>
          <p:cNvSpPr txBox="1"/>
          <p:nvPr/>
        </p:nvSpPr>
        <p:spPr>
          <a:xfrm>
            <a:off x="508978" y="763852"/>
            <a:ext cx="4795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Variational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Quantum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Algorithms</a:t>
            </a:r>
            <a:endParaRPr lang="en-CN" sz="24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81156AE-8A58-094B-BBD7-DE1D16443424}"/>
                  </a:ext>
                </a:extLst>
              </p:cNvPr>
              <p:cNvSpPr txBox="1"/>
              <p:nvPr/>
            </p:nvSpPr>
            <p:spPr>
              <a:xfrm>
                <a:off x="6548187" y="850625"/>
                <a:ext cx="42241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begChr m:val="|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)=(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∘</m:t>
                      </m:r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begChr m:val="|"/>
                          <m:endChr m:val="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81156AE-8A58-094B-BBD7-DE1D16443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187" y="850625"/>
                <a:ext cx="4224170" cy="369332"/>
              </a:xfrm>
              <a:prstGeom prst="rect">
                <a:avLst/>
              </a:prstGeom>
              <a:blipFill>
                <a:blip r:embed="rId3"/>
                <a:stretch>
                  <a:fillRect l="-1198" t="-175862" r="-1796" b="-26206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B5A14E4C-5810-2EBC-3C66-106C04467017}"/>
              </a:ext>
            </a:extLst>
          </p:cNvPr>
          <p:cNvSpPr txBox="1"/>
          <p:nvPr/>
        </p:nvSpPr>
        <p:spPr>
          <a:xfrm>
            <a:off x="1341969" y="1599870"/>
            <a:ext cx="12355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QML</a:t>
            </a:r>
            <a:r>
              <a:rPr lang="zh-CN" altLang="en-US" sz="2000" dirty="0"/>
              <a:t> </a:t>
            </a:r>
            <a:endParaRPr lang="en-CN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1BF88FC-920A-AAE2-01C3-EF609D0E8463}"/>
                  </a:ext>
                </a:extLst>
              </p:cNvPr>
              <p:cNvSpPr txBox="1"/>
              <p:nvPr/>
            </p:nvSpPr>
            <p:spPr>
              <a:xfrm>
                <a:off x="296906" y="2309220"/>
                <a:ext cx="3626289" cy="576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⟨"/>
                              <m:endChr m:val=""/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1BF88FC-920A-AAE2-01C3-EF609D0E8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06" y="2309220"/>
                <a:ext cx="3626289" cy="576183"/>
              </a:xfrm>
              <a:prstGeom prst="rect">
                <a:avLst/>
              </a:prstGeom>
              <a:blipFill>
                <a:blip r:embed="rId4"/>
                <a:stretch>
                  <a:fillRect l="-697" t="-59574" b="-11276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A4084838-9527-3A65-8B31-45C2E57C54CD}"/>
              </a:ext>
            </a:extLst>
          </p:cNvPr>
          <p:cNvSpPr txBox="1"/>
          <p:nvPr/>
        </p:nvSpPr>
        <p:spPr>
          <a:xfrm>
            <a:off x="5727891" y="1515325"/>
            <a:ext cx="1047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VQE</a:t>
            </a:r>
            <a:r>
              <a:rPr lang="zh-CN" altLang="en-US" sz="2000" dirty="0"/>
              <a:t> </a:t>
            </a:r>
            <a:endParaRPr lang="en-CN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74D47EF-61BF-677D-FD0E-CCE20B0C1358}"/>
                  </a:ext>
                </a:extLst>
              </p:cNvPr>
              <p:cNvSpPr txBox="1"/>
              <p:nvPr/>
            </p:nvSpPr>
            <p:spPr>
              <a:xfrm>
                <a:off x="5016442" y="2363342"/>
                <a:ext cx="3319222" cy="3680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Sup>
                        <m:sSub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74D47EF-61BF-677D-FD0E-CCE20B0C1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442" y="2363342"/>
                <a:ext cx="3319222" cy="368049"/>
              </a:xfrm>
              <a:prstGeom prst="rect">
                <a:avLst/>
              </a:prstGeom>
              <a:blipFill>
                <a:blip r:embed="rId5"/>
                <a:stretch>
                  <a:fillRect t="-130000" b="-19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B4C76EEB-824E-7B45-BC1D-1007201388D9}"/>
              </a:ext>
            </a:extLst>
          </p:cNvPr>
          <p:cNvSpPr txBox="1"/>
          <p:nvPr/>
        </p:nvSpPr>
        <p:spPr>
          <a:xfrm>
            <a:off x="9356544" y="1517430"/>
            <a:ext cx="2492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Circuit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Compile</a:t>
            </a:r>
            <a:r>
              <a:rPr lang="zh-CN" altLang="en-US" sz="2400" dirty="0"/>
              <a:t> </a:t>
            </a:r>
            <a:endParaRPr lang="en-CN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6999FEC-DC49-AF86-1722-B70C447F2FC8}"/>
                  </a:ext>
                </a:extLst>
              </p:cNvPr>
              <p:cNvSpPr txBox="1"/>
              <p:nvPr/>
            </p:nvSpPr>
            <p:spPr>
              <a:xfrm>
                <a:off x="8756048" y="2153219"/>
                <a:ext cx="3514865" cy="5781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1−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†</m:t>
                                      </m:r>
                                    </m:sup>
                                  </m:sSup>
                                  <m: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6999FEC-DC49-AF86-1722-B70C447F2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6048" y="2153219"/>
                <a:ext cx="3514865" cy="578172"/>
              </a:xfrm>
              <a:prstGeom prst="rect">
                <a:avLst/>
              </a:prstGeom>
              <a:blipFill>
                <a:blip r:embed="rId6"/>
                <a:stretch>
                  <a:fillRect b="-1489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DC324E99-0B3A-F2BC-DC2D-5963613B2F11}"/>
              </a:ext>
            </a:extLst>
          </p:cNvPr>
          <p:cNvGrpSpPr/>
          <p:nvPr/>
        </p:nvGrpSpPr>
        <p:grpSpPr>
          <a:xfrm>
            <a:off x="0" y="0"/>
            <a:ext cx="12192000" cy="506189"/>
            <a:chOff x="0" y="0"/>
            <a:chExt cx="12192000" cy="50618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59DC24E-4906-3398-BCCF-51DDD7A02E89}"/>
                </a:ext>
              </a:extLst>
            </p:cNvPr>
            <p:cNvSpPr/>
            <p:nvPr/>
          </p:nvSpPr>
          <p:spPr>
            <a:xfrm>
              <a:off x="0" y="0"/>
              <a:ext cx="12192000" cy="5061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55E963-8DB6-E0CD-32FE-4A598C771E84}"/>
                </a:ext>
              </a:extLst>
            </p:cNvPr>
            <p:cNvSpPr txBox="1"/>
            <p:nvPr/>
          </p:nvSpPr>
          <p:spPr>
            <a:xfrm>
              <a:off x="123289" y="53039"/>
              <a:ext cx="3698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2000" b="1" dirty="0"/>
                <a:t>BACKGROUND AND MOTIVATION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C8AD17BF-B342-7E84-6077-106AF68C6C4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801"/>
          <a:stretch>
            <a:fillRect/>
          </a:stretch>
        </p:blipFill>
        <p:spPr>
          <a:xfrm>
            <a:off x="124922" y="3192627"/>
            <a:ext cx="3970259" cy="18896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7854BF2-92E9-1518-0E8D-8C6BB92DDBB0}"/>
              </a:ext>
            </a:extLst>
          </p:cNvPr>
          <p:cNvSpPr txBox="1"/>
          <p:nvPr/>
        </p:nvSpPr>
        <p:spPr>
          <a:xfrm>
            <a:off x="1012697" y="5986172"/>
            <a:ext cx="18941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[</a:t>
            </a:r>
            <a:r>
              <a:rPr lang="en-US" sz="12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Nat Commun</a:t>
            </a:r>
            <a:r>
              <a:rPr lang="en-US" altLang="zh-CN" sz="12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,21,2631]</a:t>
            </a:r>
            <a:endParaRPr lang="en-CN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FAC5A4B-ECA2-6324-3654-E4972786E711}"/>
              </a:ext>
            </a:extLst>
          </p:cNvPr>
          <p:cNvCxnSpPr>
            <a:cxnSpLocks/>
          </p:cNvCxnSpPr>
          <p:nvPr/>
        </p:nvCxnSpPr>
        <p:spPr>
          <a:xfrm flipV="1">
            <a:off x="4269200" y="1599870"/>
            <a:ext cx="48801" cy="493639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4616D2C-00A8-C608-7F27-94E073C56160}"/>
              </a:ext>
            </a:extLst>
          </p:cNvPr>
          <p:cNvSpPr txBox="1"/>
          <p:nvPr/>
        </p:nvSpPr>
        <p:spPr>
          <a:xfrm>
            <a:off x="5727891" y="5955648"/>
            <a:ext cx="18941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[NAT PHYS</a:t>
            </a:r>
            <a:r>
              <a:rPr lang="en-US" altLang="zh-CN" sz="12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zh-CN" altLang="en-US" sz="12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CN" sz="12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24,1240]</a:t>
            </a:r>
            <a:endParaRPr lang="en-CN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0D4CD74-F5CB-235F-96FF-9632DA3BE4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5684" y="3018125"/>
            <a:ext cx="4069810" cy="220261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C8092BF-C4D0-7C67-CF45-820AE8676945}"/>
              </a:ext>
            </a:extLst>
          </p:cNvPr>
          <p:cNvSpPr txBox="1"/>
          <p:nvPr/>
        </p:nvSpPr>
        <p:spPr>
          <a:xfrm>
            <a:off x="9825297" y="5863314"/>
            <a:ext cx="18941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[</a:t>
            </a:r>
            <a:r>
              <a:rPr lang="en-US" sz="12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Nat Commun</a:t>
            </a:r>
            <a:r>
              <a:rPr lang="en-US" altLang="zh-CN" sz="12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,22,4919</a:t>
            </a:r>
          </a:p>
          <a:p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Quantum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19,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3,140</a:t>
            </a:r>
            <a:r>
              <a:rPr lang="en-US" altLang="zh-CN" sz="1200" b="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]</a:t>
            </a:r>
            <a:endParaRPr lang="en-CN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6D1E3BE-39EB-FFF8-F74D-FDFD4878A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7633" y="2771760"/>
            <a:ext cx="3202769" cy="2695346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8DA2B3D-91E4-BA96-893F-520108FF59B6}"/>
              </a:ext>
            </a:extLst>
          </p:cNvPr>
          <p:cNvCxnSpPr>
            <a:cxnSpLocks/>
          </p:cNvCxnSpPr>
          <p:nvPr/>
        </p:nvCxnSpPr>
        <p:spPr>
          <a:xfrm flipV="1">
            <a:off x="8724096" y="1611608"/>
            <a:ext cx="48801" cy="493639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Slide Number Placeholder 59">
            <a:extLst>
              <a:ext uri="{FF2B5EF4-FFF2-40B4-BE49-F238E27FC236}">
                <a16:creationId xmlns:a16="http://schemas.microsoft.com/office/drawing/2014/main" id="{55AAF3C5-5D5B-270C-7687-30199D8C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90092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24E84-C027-5366-CDA9-E554DDDA9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4A40AB9-8583-7905-4543-90CA3816C65D}"/>
              </a:ext>
            </a:extLst>
          </p:cNvPr>
          <p:cNvSpPr txBox="1"/>
          <p:nvPr/>
        </p:nvSpPr>
        <p:spPr>
          <a:xfrm>
            <a:off x="341192" y="548696"/>
            <a:ext cx="37247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Gradient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Estimation</a:t>
            </a:r>
            <a:endParaRPr lang="en-CN" sz="24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F01018-3A8B-B175-F025-D8B0B2243F9C}"/>
              </a:ext>
            </a:extLst>
          </p:cNvPr>
          <p:cNvSpPr txBox="1"/>
          <p:nvPr/>
        </p:nvSpPr>
        <p:spPr>
          <a:xfrm>
            <a:off x="8757868" y="1480065"/>
            <a:ext cx="2229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Phase</a:t>
            </a:r>
            <a:r>
              <a:rPr lang="zh-CN" altLang="en-US" sz="2400" dirty="0"/>
              <a:t> </a:t>
            </a:r>
            <a:r>
              <a:rPr lang="en-US" altLang="zh-CN" sz="2400" dirty="0"/>
              <a:t>Shift</a:t>
            </a:r>
            <a:r>
              <a:rPr lang="zh-CN" altLang="en-US" sz="2400" dirty="0"/>
              <a:t> </a:t>
            </a:r>
            <a:r>
              <a:rPr lang="en-US" altLang="zh-CN" sz="2400" dirty="0"/>
              <a:t>Rule</a:t>
            </a:r>
            <a:r>
              <a:rPr lang="zh-CN" altLang="en-US" sz="2400" dirty="0"/>
              <a:t> </a:t>
            </a:r>
            <a:endParaRPr lang="en-CN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4307C22-6B27-8970-24D9-B06502C21B13}"/>
                  </a:ext>
                </a:extLst>
              </p:cNvPr>
              <p:cNvSpPr txBox="1"/>
              <p:nvPr/>
            </p:nvSpPr>
            <p:spPr>
              <a:xfrm>
                <a:off x="7912609" y="2161839"/>
                <a:ext cx="4117794" cy="7529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</m:e>
                      </m:d>
                    </m:oMath>
                  </m:oMathPara>
                </a14:m>
                <a:endParaRPr lang="en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4307C22-6B27-8970-24D9-B06502C21B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609" y="2161839"/>
                <a:ext cx="4117794" cy="752963"/>
              </a:xfrm>
              <a:prstGeom prst="rect">
                <a:avLst/>
              </a:prstGeom>
              <a:blipFill>
                <a:blip r:embed="rId3"/>
                <a:stretch>
                  <a:fillRect t="-1667" b="-5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1A003D4-D2CB-44D7-9FC7-3668156DF255}"/>
                  </a:ext>
                </a:extLst>
              </p:cNvPr>
              <p:cNvSpPr txBox="1"/>
              <p:nvPr/>
            </p:nvSpPr>
            <p:spPr>
              <a:xfrm>
                <a:off x="8907103" y="3041068"/>
                <a:ext cx="2070163" cy="11423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CN" sz="2400" dirty="0"/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1A003D4-D2CB-44D7-9FC7-3668156DF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103" y="3041068"/>
                <a:ext cx="2070163" cy="1142364"/>
              </a:xfrm>
              <a:prstGeom prst="rect">
                <a:avLst/>
              </a:prstGeom>
              <a:blipFill>
                <a:blip r:embed="rId4"/>
                <a:stretch>
                  <a:fillRect l="-17073" t="-103297" b="-1527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DB5ED057-A71C-7F30-2657-87132E7BAD54}"/>
              </a:ext>
            </a:extLst>
          </p:cNvPr>
          <p:cNvGrpSpPr/>
          <p:nvPr/>
        </p:nvGrpSpPr>
        <p:grpSpPr>
          <a:xfrm>
            <a:off x="0" y="0"/>
            <a:ext cx="12192000" cy="506189"/>
            <a:chOff x="0" y="0"/>
            <a:chExt cx="12192000" cy="50618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8C6AB99-376B-DD64-7E60-A25A11B80A54}"/>
                </a:ext>
              </a:extLst>
            </p:cNvPr>
            <p:cNvSpPr/>
            <p:nvPr/>
          </p:nvSpPr>
          <p:spPr>
            <a:xfrm>
              <a:off x="0" y="0"/>
              <a:ext cx="12192000" cy="5061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578D65-65FD-AEC5-AA8B-2E8E78E1DEB4}"/>
                </a:ext>
              </a:extLst>
            </p:cNvPr>
            <p:cNvSpPr txBox="1"/>
            <p:nvPr/>
          </p:nvSpPr>
          <p:spPr>
            <a:xfrm>
              <a:off x="123289" y="53039"/>
              <a:ext cx="36986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2000" b="1" dirty="0"/>
                <a:t>BACKGROUND AND MOTIVATION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FE0D1A9-885F-510E-1FB1-A79F1A19758A}"/>
              </a:ext>
            </a:extLst>
          </p:cNvPr>
          <p:cNvSpPr txBox="1"/>
          <p:nvPr/>
        </p:nvSpPr>
        <p:spPr>
          <a:xfrm>
            <a:off x="9415705" y="5030207"/>
            <a:ext cx="24286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C000"/>
                </a:solidFill>
              </a:rPr>
              <a:t>LARGE-SCALE</a:t>
            </a:r>
            <a:r>
              <a:rPr lang="zh-CN" altLang="en-US" sz="2800" b="1" dirty="0">
                <a:solidFill>
                  <a:srgbClr val="FFC000"/>
                </a:solidFill>
              </a:rPr>
              <a:t> </a:t>
            </a:r>
            <a:r>
              <a:rPr lang="en-US" altLang="zh-CN" sz="2800" b="1" dirty="0">
                <a:solidFill>
                  <a:srgbClr val="FFC000"/>
                </a:solidFill>
              </a:rPr>
              <a:t>UNFRIENDLY</a:t>
            </a:r>
            <a:endParaRPr lang="en-CN" sz="2800" dirty="0">
              <a:solidFill>
                <a:srgbClr val="FFC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7A1ED-C79D-117A-ECD9-4AB8671ED194}"/>
              </a:ext>
            </a:extLst>
          </p:cNvPr>
          <p:cNvGrpSpPr/>
          <p:nvPr/>
        </p:nvGrpSpPr>
        <p:grpSpPr>
          <a:xfrm>
            <a:off x="8032562" y="5020618"/>
            <a:ext cx="1221268" cy="1078225"/>
            <a:chOff x="7412503" y="4369223"/>
            <a:chExt cx="1221268" cy="1078225"/>
          </a:xfrm>
        </p:grpSpPr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A7AF24E9-6853-13F3-1CB8-5EBBEE1816FB}"/>
                </a:ext>
              </a:extLst>
            </p:cNvPr>
            <p:cNvSpPr/>
            <p:nvPr/>
          </p:nvSpPr>
          <p:spPr>
            <a:xfrm>
              <a:off x="7412503" y="4369223"/>
              <a:ext cx="1221268" cy="1078225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FCD633-112A-BF5D-9886-CF630D4C7153}"/>
                </a:ext>
              </a:extLst>
            </p:cNvPr>
            <p:cNvSpPr txBox="1"/>
            <p:nvPr/>
          </p:nvSpPr>
          <p:spPr>
            <a:xfrm>
              <a:off x="7836266" y="4678007"/>
              <a:ext cx="28115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N" sz="4400" b="1" dirty="0">
                  <a:solidFill>
                    <a:srgbClr val="C00000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!</a:t>
              </a:r>
              <a:endParaRPr lang="en-CN" sz="3200" b="1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64E4AB9-C069-0509-7219-6CC07379C6D5}"/>
                  </a:ext>
                </a:extLst>
              </p:cNvPr>
              <p:cNvSpPr txBox="1"/>
              <p:nvPr/>
            </p:nvSpPr>
            <p:spPr>
              <a:xfrm>
                <a:off x="1217093" y="4995740"/>
                <a:ext cx="156696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64E4AB9-C069-0509-7219-6CC07379C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093" y="4995740"/>
                <a:ext cx="1566967" cy="369332"/>
              </a:xfrm>
              <a:prstGeom prst="rect">
                <a:avLst/>
              </a:prstGeom>
              <a:blipFill>
                <a:blip r:embed="rId5"/>
                <a:stretch>
                  <a:fillRect l="-4032" r="-6452" b="-3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Right Arrow 75">
            <a:extLst>
              <a:ext uri="{FF2B5EF4-FFF2-40B4-BE49-F238E27FC236}">
                <a16:creationId xmlns:a16="http://schemas.microsoft.com/office/drawing/2014/main" id="{83854BC7-5CAA-99A9-0D90-0BEC54279B59}"/>
              </a:ext>
            </a:extLst>
          </p:cNvPr>
          <p:cNvSpPr/>
          <p:nvPr/>
        </p:nvSpPr>
        <p:spPr>
          <a:xfrm>
            <a:off x="6054600" y="2011486"/>
            <a:ext cx="1552675" cy="325420"/>
          </a:xfrm>
          <a:prstGeom prst="rightArrow">
            <a:avLst>
              <a:gd name="adj1" fmla="val 50000"/>
              <a:gd name="adj2" fmla="val 60984"/>
            </a:avLst>
          </a:prstGeom>
          <a:solidFill>
            <a:schemeClr val="accent3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95490AF-C6AE-04D2-6F07-B7446DEFC1E9}"/>
                  </a:ext>
                </a:extLst>
              </p:cNvPr>
              <p:cNvSpPr txBox="1"/>
              <p:nvPr/>
            </p:nvSpPr>
            <p:spPr>
              <a:xfrm>
                <a:off x="6171104" y="2444149"/>
                <a:ext cx="117823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CN" sz="2800" dirty="0"/>
              </a:p>
            </p:txBody>
          </p:sp>
        </mc:Choice>
        <mc:Fallback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95490AF-C6AE-04D2-6F07-B7446DEFC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1104" y="2444149"/>
                <a:ext cx="1178233" cy="523220"/>
              </a:xfrm>
              <a:prstGeom prst="rect">
                <a:avLst/>
              </a:prstGeom>
              <a:blipFill>
                <a:blip r:embed="rId6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E123DC70-D89E-59BE-0DEF-CBB342068EBF}"/>
              </a:ext>
            </a:extLst>
          </p:cNvPr>
          <p:cNvGrpSpPr/>
          <p:nvPr/>
        </p:nvGrpSpPr>
        <p:grpSpPr>
          <a:xfrm>
            <a:off x="341192" y="1246490"/>
            <a:ext cx="5641754" cy="2928990"/>
            <a:chOff x="581274" y="1490702"/>
            <a:chExt cx="4777526" cy="2480315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C01C916E-905A-1CF7-519D-CFBECBCFE402}"/>
                </a:ext>
              </a:extLst>
            </p:cNvPr>
            <p:cNvSpPr/>
            <p:nvPr/>
          </p:nvSpPr>
          <p:spPr>
            <a:xfrm>
              <a:off x="1425538" y="1647127"/>
              <a:ext cx="3124903" cy="2187468"/>
            </a:xfrm>
            <a:prstGeom prst="roundRect">
              <a:avLst>
                <a:gd name="adj" fmla="val 5469"/>
              </a:avLst>
            </a:prstGeom>
            <a:solidFill>
              <a:schemeClr val="accent1">
                <a:alpha val="2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8B90F0F-C332-6289-37CE-6BE29BDF7915}"/>
                </a:ext>
              </a:extLst>
            </p:cNvPr>
            <p:cNvGrpSpPr/>
            <p:nvPr/>
          </p:nvGrpSpPr>
          <p:grpSpPr>
            <a:xfrm>
              <a:off x="717845" y="2262356"/>
              <a:ext cx="4545275" cy="1086360"/>
              <a:chOff x="2415653" y="2429302"/>
              <a:chExt cx="6905767" cy="1819701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57784F9-23EF-3288-46CE-8A4D09552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53" y="2429302"/>
                <a:ext cx="6905767" cy="0"/>
              </a:xfrm>
              <a:prstGeom prst="line">
                <a:avLst/>
              </a:prstGeom>
              <a:ln w="254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3149635-15A3-7399-84DA-2D0B823ED1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53" y="3004782"/>
                <a:ext cx="6905767" cy="0"/>
              </a:xfrm>
              <a:prstGeom prst="line">
                <a:avLst/>
              </a:prstGeom>
              <a:ln w="254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0980E61-5AD5-4EE1-3582-7F2ABE6A8B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53" y="3673523"/>
                <a:ext cx="6905767" cy="0"/>
              </a:xfrm>
              <a:prstGeom prst="line">
                <a:avLst/>
              </a:prstGeom>
              <a:ln w="254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BE83FCE-67B5-91CE-65BD-AF3D861642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5653" y="4249003"/>
                <a:ext cx="6905767" cy="0"/>
              </a:xfrm>
              <a:prstGeom prst="line">
                <a:avLst/>
              </a:prstGeom>
              <a:ln w="254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0" name="Rounded Rectangle 49">
                  <a:extLst>
                    <a:ext uri="{FF2B5EF4-FFF2-40B4-BE49-F238E27FC236}">
                      <a16:creationId xmlns:a16="http://schemas.microsoft.com/office/drawing/2014/main" id="{C8642712-CA75-D4CD-A333-033BFBEDEBF4}"/>
                    </a:ext>
                  </a:extLst>
                </p:cNvPr>
                <p:cNvSpPr/>
                <p:nvPr/>
              </p:nvSpPr>
              <p:spPr>
                <a:xfrm>
                  <a:off x="1930638" y="2101437"/>
                  <a:ext cx="313506" cy="358499"/>
                </a:xfrm>
                <a:prstGeom prst="roundRect">
                  <a:avLst/>
                </a:prstGeom>
                <a:gradFill>
                  <a:gsLst>
                    <a:gs pos="0">
                      <a:schemeClr val="bg2">
                        <a:lumMod val="9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</a:gra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2000" b="1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oMath>
                    </m:oMathPara>
                  </a14:m>
                  <a:endParaRPr lang="en-CN" sz="2800" b="1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50" name="Rounded Rectangle 49">
                  <a:extLst>
                    <a:ext uri="{FF2B5EF4-FFF2-40B4-BE49-F238E27FC236}">
                      <a16:creationId xmlns:a16="http://schemas.microsoft.com/office/drawing/2014/main" id="{C8642712-CA75-D4CD-A333-033BFBEDEB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0638" y="2101437"/>
                  <a:ext cx="313506" cy="358499"/>
                </a:xfrm>
                <a:prstGeom prst="roundRect">
                  <a:avLst/>
                </a:prstGeom>
                <a:blipFill>
                  <a:blip r:embed="rId7"/>
                  <a:stretch>
                    <a:fillRect l="-19355" b="-14286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73883DB9-4FA7-269E-0877-2112D852B8E8}"/>
                </a:ext>
              </a:extLst>
            </p:cNvPr>
            <p:cNvSpPr/>
            <p:nvPr/>
          </p:nvSpPr>
          <p:spPr>
            <a:xfrm>
              <a:off x="2329831" y="2426667"/>
              <a:ext cx="313506" cy="358499"/>
            </a:xfrm>
            <a:prstGeom prst="roundRect">
              <a:avLst/>
            </a:prstGeom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2800" b="1" i="1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EE1604E3-6BC7-C6E9-7F7C-5D948CEE89DB}"/>
                </a:ext>
              </a:extLst>
            </p:cNvPr>
            <p:cNvSpPr/>
            <p:nvPr/>
          </p:nvSpPr>
          <p:spPr>
            <a:xfrm>
              <a:off x="1935573" y="2859175"/>
              <a:ext cx="313506" cy="658605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68DAC7E6-A7BC-F443-B142-E6FFA03E82C4}"/>
                </a:ext>
              </a:extLst>
            </p:cNvPr>
            <p:cNvSpPr/>
            <p:nvPr/>
          </p:nvSpPr>
          <p:spPr>
            <a:xfrm>
              <a:off x="2756717" y="2426667"/>
              <a:ext cx="313506" cy="658605"/>
            </a:xfrm>
            <a:prstGeom prst="roundRect">
              <a:avLst/>
            </a:prstGeom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2800" b="1" i="1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9747CE29-84DE-9455-989A-56B32499EF1A}"/>
                </a:ext>
              </a:extLst>
            </p:cNvPr>
            <p:cNvSpPr/>
            <p:nvPr/>
          </p:nvSpPr>
          <p:spPr>
            <a:xfrm>
              <a:off x="2329830" y="3151135"/>
              <a:ext cx="313506" cy="358499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0A69203D-8F1D-B0BD-92C8-80815A115952}"/>
                </a:ext>
              </a:extLst>
            </p:cNvPr>
            <p:cNvSpPr/>
            <p:nvPr/>
          </p:nvSpPr>
          <p:spPr>
            <a:xfrm>
              <a:off x="3163472" y="3167431"/>
              <a:ext cx="313506" cy="358499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84B8BF0A-7EA3-CE08-B155-CF18AAD96787}"/>
                </a:ext>
              </a:extLst>
            </p:cNvPr>
            <p:cNvSpPr/>
            <p:nvPr/>
          </p:nvSpPr>
          <p:spPr>
            <a:xfrm>
              <a:off x="3163472" y="2101779"/>
              <a:ext cx="313506" cy="658605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F0D1F65C-13EF-3EFC-B5A9-10BA2D8819F0}"/>
                </a:ext>
              </a:extLst>
            </p:cNvPr>
            <p:cNvSpPr/>
            <p:nvPr/>
          </p:nvSpPr>
          <p:spPr>
            <a:xfrm>
              <a:off x="3587732" y="2428366"/>
              <a:ext cx="313506" cy="658605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7432C0DB-1D47-A79E-B1CA-8896F5528292}"/>
                </a:ext>
              </a:extLst>
            </p:cNvPr>
            <p:cNvSpPr/>
            <p:nvPr/>
          </p:nvSpPr>
          <p:spPr>
            <a:xfrm>
              <a:off x="3588605" y="3161997"/>
              <a:ext cx="313506" cy="358499"/>
            </a:xfrm>
            <a:prstGeom prst="roundRect">
              <a:avLst/>
            </a:prstGeom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sz="2800" b="1" i="1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FC82F897-DC8E-44B2-CFE5-CDE4C2D24E84}"/>
                </a:ext>
              </a:extLst>
            </p:cNvPr>
            <p:cNvSpPr/>
            <p:nvPr/>
          </p:nvSpPr>
          <p:spPr>
            <a:xfrm>
              <a:off x="1606179" y="1926358"/>
              <a:ext cx="2737613" cy="1865633"/>
            </a:xfrm>
            <a:prstGeom prst="roundRect">
              <a:avLst>
                <a:gd name="adj" fmla="val 6156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590EC29-53BB-EBCA-12AA-AD1B3FB50F53}"/>
                    </a:ext>
                  </a:extLst>
                </p:cNvPr>
                <p:cNvSpPr txBox="1"/>
                <p:nvPr/>
              </p:nvSpPr>
              <p:spPr>
                <a:xfrm>
                  <a:off x="4125453" y="1857398"/>
                  <a:ext cx="332464" cy="28745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oMath>
                    </m:oMathPara>
                  </a14:m>
                  <a:endParaRPr lang="en-CN" sz="2000" dirty="0"/>
                </a:p>
              </p:txBody>
            </p:sp>
          </mc:Choice>
          <mc:Fallback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590EC29-53BB-EBCA-12AA-AD1B3FB50F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5453" y="1857398"/>
                  <a:ext cx="332464" cy="287455"/>
                </a:xfrm>
                <a:prstGeom prst="rect">
                  <a:avLst/>
                </a:prstGeom>
                <a:blipFill>
                  <a:blip r:embed="rId8"/>
                  <a:stretch>
                    <a:fillRect r="-12500" b="-14815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eft Bracket 60">
              <a:extLst>
                <a:ext uri="{FF2B5EF4-FFF2-40B4-BE49-F238E27FC236}">
                  <a16:creationId xmlns:a16="http://schemas.microsoft.com/office/drawing/2014/main" id="{C0C7FE50-A705-8898-8DA1-046FBDA8AD5A}"/>
                </a:ext>
              </a:extLst>
            </p:cNvPr>
            <p:cNvSpPr/>
            <p:nvPr/>
          </p:nvSpPr>
          <p:spPr>
            <a:xfrm>
              <a:off x="1770982" y="1889862"/>
              <a:ext cx="174982" cy="1823662"/>
            </a:xfrm>
            <a:prstGeom prst="leftBracket">
              <a:avLst>
                <a:gd name="adj" fmla="val 0"/>
              </a:avLst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62" name="Right Bracket 61">
              <a:extLst>
                <a:ext uri="{FF2B5EF4-FFF2-40B4-BE49-F238E27FC236}">
                  <a16:creationId xmlns:a16="http://schemas.microsoft.com/office/drawing/2014/main" id="{A6C891F4-2362-9A4E-91D8-FF5D41C9A781}"/>
                </a:ext>
              </a:extLst>
            </p:cNvPr>
            <p:cNvSpPr/>
            <p:nvPr/>
          </p:nvSpPr>
          <p:spPr>
            <a:xfrm>
              <a:off x="3996886" y="1914193"/>
              <a:ext cx="128567" cy="1787166"/>
            </a:xfrm>
            <a:prstGeom prst="rightBracket">
              <a:avLst>
                <a:gd name="adj" fmla="val 0"/>
              </a:avLst>
            </a:prstGeom>
            <a:ln w="254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0A5D111E-CBB2-B095-C231-CB08E5364FB6}"/>
                </a:ext>
              </a:extLst>
            </p:cNvPr>
            <p:cNvSpPr/>
            <p:nvPr/>
          </p:nvSpPr>
          <p:spPr>
            <a:xfrm>
              <a:off x="717845" y="1647126"/>
              <a:ext cx="667113" cy="2187468"/>
            </a:xfrm>
            <a:prstGeom prst="roundRect">
              <a:avLst>
                <a:gd name="adj" fmla="val 14023"/>
              </a:avLst>
            </a:prstGeom>
            <a:solidFill>
              <a:srgbClr val="00B050">
                <a:alpha val="20000"/>
              </a:srgb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A3B88B46-DF52-8119-3CD9-26ED70F5AEE6}"/>
                </a:ext>
              </a:extLst>
            </p:cNvPr>
            <p:cNvSpPr/>
            <p:nvPr/>
          </p:nvSpPr>
          <p:spPr>
            <a:xfrm>
              <a:off x="4596008" y="1647125"/>
              <a:ext cx="667113" cy="2187468"/>
            </a:xfrm>
            <a:prstGeom prst="roundRect">
              <a:avLst>
                <a:gd name="adj" fmla="val 14023"/>
              </a:avLst>
            </a:prstGeom>
            <a:solidFill>
              <a:srgbClr val="7030A0">
                <a:alpha val="10000"/>
              </a:srgb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2F6E16F3-C80A-4147-2629-BEEBF1D99A66}"/>
                </a:ext>
              </a:extLst>
            </p:cNvPr>
            <p:cNvSpPr/>
            <p:nvPr/>
          </p:nvSpPr>
          <p:spPr>
            <a:xfrm>
              <a:off x="4772628" y="2079442"/>
              <a:ext cx="313506" cy="358499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bg2">
                      <a:lumMod val="25000"/>
                    </a:schemeClr>
                  </a:solidFill>
                </a:rPr>
                <a:t>X</a:t>
              </a:r>
              <a:endParaRPr lang="en-CN" sz="2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7A6B556B-A81A-AD02-53D6-F0C02437E8DF}"/>
                </a:ext>
              </a:extLst>
            </p:cNvPr>
            <p:cNvSpPr/>
            <p:nvPr/>
          </p:nvSpPr>
          <p:spPr>
            <a:xfrm>
              <a:off x="4779759" y="2443452"/>
              <a:ext cx="313506" cy="358499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bg2">
                      <a:lumMod val="25000"/>
                    </a:schemeClr>
                  </a:solidFill>
                </a:rPr>
                <a:t>Z</a:t>
              </a:r>
              <a:endParaRPr lang="en-CN" sz="2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0EB18A62-2126-A6E8-1776-C63243F34194}"/>
                </a:ext>
              </a:extLst>
            </p:cNvPr>
            <p:cNvSpPr/>
            <p:nvPr/>
          </p:nvSpPr>
          <p:spPr>
            <a:xfrm>
              <a:off x="4779758" y="2808932"/>
              <a:ext cx="313506" cy="358499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bg2">
                      <a:lumMod val="25000"/>
                    </a:schemeClr>
                  </a:solidFill>
                </a:rPr>
                <a:t>X</a:t>
              </a:r>
              <a:endParaRPr lang="en-CN" sz="2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97C1D3FF-BF1C-FF03-2434-2D684F32CC2A}"/>
                </a:ext>
              </a:extLst>
            </p:cNvPr>
            <p:cNvSpPr/>
            <p:nvPr/>
          </p:nvSpPr>
          <p:spPr>
            <a:xfrm>
              <a:off x="4779758" y="3176389"/>
              <a:ext cx="313506" cy="358499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bg2">
                      <a:lumMod val="25000"/>
                    </a:schemeClr>
                  </a:solidFill>
                </a:rPr>
                <a:t>Y</a:t>
              </a:r>
              <a:endParaRPr lang="en-CN" sz="2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44DB87A8-C20E-A302-7015-D83E9A4803C7}"/>
                </a:ext>
              </a:extLst>
            </p:cNvPr>
            <p:cNvSpPr/>
            <p:nvPr/>
          </p:nvSpPr>
          <p:spPr>
            <a:xfrm>
              <a:off x="901675" y="2079442"/>
              <a:ext cx="313506" cy="358499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bg2">
                      <a:lumMod val="25000"/>
                    </a:schemeClr>
                  </a:solidFill>
                </a:rPr>
                <a:t>H</a:t>
              </a:r>
              <a:endParaRPr lang="en-CN" sz="2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635A525F-1389-72C5-F16B-8E40AA768996}"/>
                </a:ext>
              </a:extLst>
            </p:cNvPr>
            <p:cNvSpPr/>
            <p:nvPr/>
          </p:nvSpPr>
          <p:spPr>
            <a:xfrm>
              <a:off x="908806" y="2443452"/>
              <a:ext cx="313506" cy="358499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bg2">
                      <a:lumMod val="25000"/>
                    </a:schemeClr>
                  </a:solidFill>
                </a:rPr>
                <a:t>H</a:t>
              </a:r>
              <a:endParaRPr lang="en-CN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0F32D1BB-2B6A-86ED-3331-1265F9B65098}"/>
                </a:ext>
              </a:extLst>
            </p:cNvPr>
            <p:cNvSpPr/>
            <p:nvPr/>
          </p:nvSpPr>
          <p:spPr>
            <a:xfrm>
              <a:off x="908806" y="2808932"/>
              <a:ext cx="313506" cy="358499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bg2">
                      <a:lumMod val="25000"/>
                    </a:schemeClr>
                  </a:solidFill>
                </a:rPr>
                <a:t>H</a:t>
              </a:r>
              <a:endParaRPr lang="en-CN" sz="2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F4FE5FA-4A6D-DC8F-5F5A-7911DB2EEFEA}"/>
                </a:ext>
              </a:extLst>
            </p:cNvPr>
            <p:cNvSpPr/>
            <p:nvPr/>
          </p:nvSpPr>
          <p:spPr>
            <a:xfrm>
              <a:off x="908805" y="3176389"/>
              <a:ext cx="313506" cy="358499"/>
            </a:xfrm>
            <a:prstGeom prst="roundRect">
              <a:avLst/>
            </a:prstGeom>
            <a:pattFill prst="pct40">
              <a:fgClr>
                <a:srgbClr val="B1BDCD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bg2">
                      <a:lumMod val="25000"/>
                    </a:schemeClr>
                  </a:solidFill>
                </a:rPr>
                <a:t>H</a:t>
              </a:r>
              <a:endParaRPr lang="en-CN" sz="2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954B5E25-4167-2D07-24BC-E8446BD757DF}"/>
                </a:ext>
              </a:extLst>
            </p:cNvPr>
            <p:cNvSpPr/>
            <p:nvPr/>
          </p:nvSpPr>
          <p:spPr>
            <a:xfrm>
              <a:off x="581274" y="1490702"/>
              <a:ext cx="4777526" cy="2480315"/>
            </a:xfrm>
            <a:prstGeom prst="roundRect">
              <a:avLst>
                <a:gd name="adj" fmla="val 3806"/>
              </a:avLst>
            </a:prstGeom>
            <a:noFill/>
            <a:ln w="25400">
              <a:solidFill>
                <a:schemeClr val="bg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0F073B94-B715-47DB-7583-035C8AE1C0CA}"/>
              </a:ext>
            </a:extLst>
          </p:cNvPr>
          <p:cNvSpPr/>
          <p:nvPr/>
        </p:nvSpPr>
        <p:spPr>
          <a:xfrm>
            <a:off x="7714807" y="1310620"/>
            <a:ext cx="4315595" cy="2928990"/>
          </a:xfrm>
          <a:prstGeom prst="roundRect">
            <a:avLst>
              <a:gd name="adj" fmla="val 10886"/>
            </a:avLst>
          </a:prstGeom>
          <a:noFill/>
          <a:ln w="254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80607590-7256-81B7-C135-667A0D075C59}"/>
                  </a:ext>
                </a:extLst>
              </p:cNvPr>
              <p:cNvSpPr txBox="1"/>
              <p:nvPr/>
            </p:nvSpPr>
            <p:spPr>
              <a:xfrm>
                <a:off x="955911" y="5500291"/>
                <a:ext cx="208877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sz="2400" dirty="0"/>
              </a:p>
            </p:txBody>
          </p:sp>
        </mc:Choice>
        <mc:Fallback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80607590-7256-81B7-C135-667A0D075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911" y="5500291"/>
                <a:ext cx="2088777" cy="461665"/>
              </a:xfrm>
              <a:prstGeom prst="rect">
                <a:avLst/>
              </a:prstGeom>
              <a:blipFill>
                <a:blip r:embed="rId9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0A2F0E75-13BC-8B48-FE4E-45D51FBF5DB3}"/>
              </a:ext>
            </a:extLst>
          </p:cNvPr>
          <p:cNvSpPr txBox="1"/>
          <p:nvPr/>
        </p:nvSpPr>
        <p:spPr>
          <a:xfrm>
            <a:off x="3120600" y="5086634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/>
              <a:t>+</a:t>
            </a:r>
            <a:endParaRPr lang="en-CN" sz="4000" dirty="0"/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8DD43634-55BA-9F67-1C6A-C1C817C6AC5A}"/>
              </a:ext>
            </a:extLst>
          </p:cNvPr>
          <p:cNvSpPr/>
          <p:nvPr/>
        </p:nvSpPr>
        <p:spPr>
          <a:xfrm>
            <a:off x="982177" y="4808172"/>
            <a:ext cx="1986599" cy="1338450"/>
          </a:xfrm>
          <a:prstGeom prst="roundRect">
            <a:avLst>
              <a:gd name="adj" fmla="val 3806"/>
            </a:avLst>
          </a:prstGeom>
          <a:noFill/>
          <a:ln w="254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08D29F21-21D4-4741-F2E5-B0F918061AFB}"/>
              </a:ext>
            </a:extLst>
          </p:cNvPr>
          <p:cNvSpPr/>
          <p:nvPr/>
        </p:nvSpPr>
        <p:spPr>
          <a:xfrm>
            <a:off x="3643671" y="4789243"/>
            <a:ext cx="2428620" cy="1338450"/>
          </a:xfrm>
          <a:prstGeom prst="roundRect">
            <a:avLst>
              <a:gd name="adj" fmla="val 3806"/>
            </a:avLst>
          </a:prstGeom>
          <a:noFill/>
          <a:ln w="254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dirty="0">
                <a:solidFill>
                  <a:srgbClr val="101418"/>
                </a:solidFill>
                <a:latin typeface="Linux Libertine"/>
              </a:rPr>
              <a:t>No-cloning </a:t>
            </a:r>
          </a:p>
          <a:p>
            <a:pPr algn="ctr">
              <a:buNone/>
            </a:pPr>
            <a:r>
              <a:rPr lang="en-US" sz="2800" dirty="0">
                <a:solidFill>
                  <a:srgbClr val="101418"/>
                </a:solidFill>
                <a:latin typeface="Linux Libertine"/>
              </a:rPr>
              <a:t>theorem</a:t>
            </a:r>
          </a:p>
        </p:txBody>
      </p:sp>
      <p:sp>
        <p:nvSpPr>
          <p:cNvPr id="95" name="Right Arrow 94">
            <a:extLst>
              <a:ext uri="{FF2B5EF4-FFF2-40B4-BE49-F238E27FC236}">
                <a16:creationId xmlns:a16="http://schemas.microsoft.com/office/drawing/2014/main" id="{CC5D9D66-960F-88C0-7A51-F857F59EFF6F}"/>
              </a:ext>
            </a:extLst>
          </p:cNvPr>
          <p:cNvSpPr/>
          <p:nvPr/>
        </p:nvSpPr>
        <p:spPr>
          <a:xfrm>
            <a:off x="6571966" y="5389221"/>
            <a:ext cx="959380" cy="2221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8" name="Slide Number Placeholder 97">
            <a:extLst>
              <a:ext uri="{FF2B5EF4-FFF2-40B4-BE49-F238E27FC236}">
                <a16:creationId xmlns:a16="http://schemas.microsoft.com/office/drawing/2014/main" id="{13D963D4-71E9-B79C-56F7-74A9BD6F7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20541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FB64572-ABE2-75A4-8A46-E3FC7A9A9B2F}"/>
              </a:ext>
            </a:extLst>
          </p:cNvPr>
          <p:cNvSpPr/>
          <p:nvPr/>
        </p:nvSpPr>
        <p:spPr>
          <a:xfrm>
            <a:off x="856987" y="729849"/>
            <a:ext cx="10714329" cy="2533648"/>
          </a:xfrm>
          <a:prstGeom prst="roundRect">
            <a:avLst>
              <a:gd name="adj" fmla="val 5004"/>
            </a:avLst>
          </a:prstGeom>
          <a:solidFill>
            <a:srgbClr val="AEE0BA">
              <a:alpha val="10000"/>
            </a:srgbClr>
          </a:solidFill>
          <a:ln w="38100" cap="flat">
            <a:noFill/>
            <a:prstDash val="sysDash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CN" altLang="en-CN" b="1" dirty="0">
                <a:solidFill>
                  <a:schemeClr val="tx1"/>
                </a:solidFill>
                <a:latin typeface="Arial" panose="020B0604020202020204" pitchFamily="34" charset="0"/>
              </a:rPr>
              <a:t>Challenges</a:t>
            </a:r>
            <a:r>
              <a:rPr lang="en-CN" altLang="en-CN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marL="342900" lvl="0" indent="-342900" defTabSz="914400" eaLnBrk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CN" altLang="en-CN" sz="2000" b="1" dirty="0">
                <a:solidFill>
                  <a:srgbClr val="344854"/>
                </a:solidFill>
                <a:latin typeface="Arial"/>
                <a:cs typeface="Arial"/>
                <a:sym typeface="Arial"/>
              </a:rPr>
              <a:t>No-cloning theorem</a:t>
            </a:r>
            <a:r>
              <a:rPr lang="en-CN" altLang="en-CN" sz="2000" dirty="0">
                <a:solidFill>
                  <a:srgbClr val="344854"/>
                </a:solidFill>
                <a:latin typeface="Arial"/>
                <a:cs typeface="Arial"/>
                <a:sym typeface="Arial"/>
              </a:rPr>
              <a:t> and unitary constraints </a:t>
            </a:r>
            <a:r>
              <a:rPr lang="en-CN" altLang="en-CN" sz="2000" b="1" dirty="0">
                <a:solidFill>
                  <a:srgbClr val="344854"/>
                </a:solidFill>
                <a:latin typeface="Arial"/>
                <a:cs typeface="Arial"/>
                <a:sym typeface="Arial"/>
              </a:rPr>
              <a:t>prevent backpropagation.</a:t>
            </a:r>
          </a:p>
          <a:p>
            <a:pPr marL="342900" lvl="0" indent="-342900" defTabSz="914400" eaLnBrk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CN" altLang="en-CN" sz="2000" b="1" dirty="0">
              <a:solidFill>
                <a:srgbClr val="344854"/>
              </a:solidFill>
              <a:latin typeface="Arial"/>
              <a:cs typeface="Arial"/>
              <a:sym typeface="Arial"/>
            </a:endParaRPr>
          </a:p>
          <a:p>
            <a:pPr marL="342900" indent="-342900" defTabSz="914400" eaLnBrk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CN" altLang="en-CN" sz="2000" dirty="0">
                <a:solidFill>
                  <a:srgbClr val="344854"/>
                </a:solidFill>
                <a:latin typeface="Arial"/>
                <a:cs typeface="Arial"/>
                <a:sym typeface="Arial"/>
              </a:rPr>
              <a:t>Conventional method such as </a:t>
            </a:r>
            <a:r>
              <a:rPr lang="en-CN" altLang="en-CN" sz="2000" b="1" dirty="0">
                <a:solidFill>
                  <a:srgbClr val="344854"/>
                </a:solidFill>
                <a:latin typeface="Arial"/>
                <a:cs typeface="Arial"/>
                <a:sym typeface="Arial"/>
              </a:rPr>
              <a:t>phase shift rule </a:t>
            </a:r>
            <a:r>
              <a:rPr lang="en-CN" altLang="en-CN" sz="2000" dirty="0">
                <a:solidFill>
                  <a:srgbClr val="344854"/>
                </a:solidFill>
                <a:latin typeface="Arial"/>
                <a:cs typeface="Arial"/>
                <a:sym typeface="Arial"/>
              </a:rPr>
              <a:t>to estimate the gradient leads to </a:t>
            </a:r>
            <a:r>
              <a:rPr lang="en-CN" altLang="en-CN" sz="2000" b="1" i="1" dirty="0">
                <a:solidFill>
                  <a:srgbClr val="AB4E10"/>
                </a:solidFill>
                <a:latin typeface="Arial"/>
                <a:cs typeface="Arial"/>
                <a:sym typeface="Arial"/>
              </a:rPr>
              <a:t>high measurement and resource costs</a:t>
            </a:r>
            <a:r>
              <a:rPr lang="en-CN" altLang="en-CN" sz="2000" dirty="0">
                <a:solidFill>
                  <a:srgbClr val="344854"/>
                </a:solidFill>
                <a:latin typeface="Arial"/>
                <a:cs typeface="Arial"/>
                <a:sym typeface="Arial"/>
              </a:rPr>
              <a:t>.</a:t>
            </a:r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endParaRPr lang="en-CN" altLang="en-CN" dirty="0">
              <a:solidFill>
                <a:srgbClr val="344854"/>
              </a:solidFill>
              <a:latin typeface="Arial"/>
              <a:cs typeface="Arial"/>
              <a:sym typeface="Arial"/>
            </a:endParaRPr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CN" altLang="en-CN" b="1" dirty="0">
                <a:solidFill>
                  <a:schemeClr val="tx1"/>
                </a:solidFill>
                <a:latin typeface="Arial" panose="020B0604020202020204" pitchFamily="34" charset="0"/>
              </a:rPr>
              <a:t>Goal </a:t>
            </a:r>
            <a:r>
              <a:rPr lang="en-CN" altLang="en-CN" dirty="0">
                <a:solidFill>
                  <a:srgbClr val="344854"/>
                </a:solidFill>
                <a:latin typeface="Arial"/>
                <a:cs typeface="Arial"/>
                <a:sym typeface="Arial"/>
              </a:rPr>
              <a:t>: </a:t>
            </a:r>
          </a:p>
          <a:p>
            <a:pPr marL="342900" lvl="0" indent="-342900" defTabSz="914400" eaLnBrk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CN" altLang="en-CN" sz="2000" dirty="0">
                <a:solidFill>
                  <a:srgbClr val="344854"/>
                </a:solidFill>
                <a:latin typeface="Arial"/>
                <a:cs typeface="Arial"/>
                <a:sym typeface="Arial"/>
              </a:rPr>
              <a:t>Improving optimization efficiency while reducing the measurement and resource costs.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BB28AA-81AA-2BC1-7BD9-BCBC092658A0}"/>
              </a:ext>
            </a:extLst>
          </p:cNvPr>
          <p:cNvGrpSpPr/>
          <p:nvPr/>
        </p:nvGrpSpPr>
        <p:grpSpPr>
          <a:xfrm>
            <a:off x="0" y="0"/>
            <a:ext cx="12192000" cy="506189"/>
            <a:chOff x="0" y="0"/>
            <a:chExt cx="12192000" cy="50618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7972CB-C3AB-E018-3115-7296E055D797}"/>
                </a:ext>
              </a:extLst>
            </p:cNvPr>
            <p:cNvSpPr/>
            <p:nvPr/>
          </p:nvSpPr>
          <p:spPr>
            <a:xfrm>
              <a:off x="0" y="0"/>
              <a:ext cx="12192000" cy="5061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755DCD-5E41-F488-8AF4-E1BE069A8CAE}"/>
                </a:ext>
              </a:extLst>
            </p:cNvPr>
            <p:cNvSpPr txBox="1"/>
            <p:nvPr/>
          </p:nvSpPr>
          <p:spPr>
            <a:xfrm>
              <a:off x="123289" y="53039"/>
              <a:ext cx="60908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PALQO-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CN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A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CCELERATE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VQAs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BY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PINN</a:t>
              </a:r>
              <a:endParaRPr lang="en-CN" sz="20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AA1BEC-6A2C-41C3-C90F-54CDA3439737}"/>
              </a:ext>
            </a:extLst>
          </p:cNvPr>
          <p:cNvGrpSpPr/>
          <p:nvPr/>
        </p:nvGrpSpPr>
        <p:grpSpPr>
          <a:xfrm>
            <a:off x="7979493" y="4204606"/>
            <a:ext cx="1842775" cy="1078785"/>
            <a:chOff x="3964519" y="5249602"/>
            <a:chExt cx="1211638" cy="70930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C8DAA63-3C4C-422D-8915-1638B433C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64519" y="5307767"/>
              <a:ext cx="1072888" cy="553208"/>
            </a:xfrm>
            <a:prstGeom prst="rect">
              <a:avLst/>
            </a:prstGeom>
          </p:spPr>
        </p:pic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1E1385C-4FEE-0F16-0017-7FFF43392C0A}"/>
                </a:ext>
              </a:extLst>
            </p:cNvPr>
            <p:cNvSpPr/>
            <p:nvPr/>
          </p:nvSpPr>
          <p:spPr>
            <a:xfrm>
              <a:off x="3964519" y="5249602"/>
              <a:ext cx="1211638" cy="709309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5950FB-1D23-6641-5F4F-75525DDE458B}"/>
              </a:ext>
            </a:extLst>
          </p:cNvPr>
          <p:cNvGrpSpPr/>
          <p:nvPr/>
        </p:nvGrpSpPr>
        <p:grpSpPr>
          <a:xfrm>
            <a:off x="6214151" y="5507051"/>
            <a:ext cx="5804091" cy="1078785"/>
            <a:chOff x="7002520" y="6068930"/>
            <a:chExt cx="3816232" cy="70930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3C3693B-CAA7-9901-7F5D-64A699865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66941" y="6215988"/>
              <a:ext cx="3751811" cy="553773"/>
            </a:xfrm>
            <a:prstGeom prst="rect">
              <a:avLst/>
            </a:prstGeom>
          </p:spPr>
        </p:pic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046771D-4F48-7D1D-0690-EC548702619E}"/>
                </a:ext>
              </a:extLst>
            </p:cNvPr>
            <p:cNvSpPr/>
            <p:nvPr/>
          </p:nvSpPr>
          <p:spPr>
            <a:xfrm>
              <a:off x="7002520" y="6068930"/>
              <a:ext cx="3816232" cy="709309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A119E64-27D5-D2AA-FF00-41551ABED6AF}"/>
              </a:ext>
            </a:extLst>
          </p:cNvPr>
          <p:cNvSpPr txBox="1"/>
          <p:nvPr/>
        </p:nvSpPr>
        <p:spPr>
          <a:xfrm>
            <a:off x="7541432" y="3611614"/>
            <a:ext cx="271889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N" b="1" dirty="0">
                <a:latin typeface="Arial Black" panose="020B0604020202020204" pitchFamily="34" charset="0"/>
                <a:cs typeface="Arial Black" panose="020B0604020202020204" pitchFamily="34" charset="0"/>
              </a:rPr>
              <a:t>Training dynamics</a:t>
            </a: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E47DBC-25DE-B1F6-D450-A7155E48D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629" y="4847923"/>
            <a:ext cx="3462537" cy="686269"/>
          </a:xfrm>
          <a:prstGeom prst="rect">
            <a:avLst/>
          </a:prstGeom>
        </p:spPr>
      </p:pic>
      <p:sp>
        <p:nvSpPr>
          <p:cNvPr id="20" name="Right Arrow 19">
            <a:extLst>
              <a:ext uri="{FF2B5EF4-FFF2-40B4-BE49-F238E27FC236}">
                <a16:creationId xmlns:a16="http://schemas.microsoft.com/office/drawing/2014/main" id="{61E4EC59-5129-1FDB-A6EE-D0C9F0F99AB5}"/>
              </a:ext>
            </a:extLst>
          </p:cNvPr>
          <p:cNvSpPr/>
          <p:nvPr/>
        </p:nvSpPr>
        <p:spPr>
          <a:xfrm>
            <a:off x="4970336" y="5030390"/>
            <a:ext cx="533825" cy="32133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1B15D110-802A-E588-B49D-AD21EB51345F}"/>
              </a:ext>
            </a:extLst>
          </p:cNvPr>
          <p:cNvSpPr/>
          <p:nvPr/>
        </p:nvSpPr>
        <p:spPr>
          <a:xfrm>
            <a:off x="5752407" y="3796280"/>
            <a:ext cx="343593" cy="2789556"/>
          </a:xfrm>
          <a:prstGeom prst="leftBrace">
            <a:avLst>
              <a:gd name="adj1" fmla="val 39477"/>
              <a:gd name="adj2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EFB5102-6DFB-4DF0-1128-E0D02171A271}"/>
                  </a:ext>
                </a:extLst>
              </p:cNvPr>
              <p:cNvSpPr txBox="1"/>
              <p:nvPr/>
            </p:nvSpPr>
            <p:spPr>
              <a:xfrm>
                <a:off x="1034821" y="5523223"/>
                <a:ext cx="327215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⟵</m:t>
                          </m:r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ℰ</m:t>
                      </m:r>
                    </m:oMath>
                  </m:oMathPara>
                </a14:m>
                <a:endParaRPr lang="en-CN" sz="20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EFB5102-6DFB-4DF0-1128-E0D02171A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821" y="5523223"/>
                <a:ext cx="3272154" cy="400110"/>
              </a:xfrm>
              <a:prstGeom prst="rect">
                <a:avLst/>
              </a:prstGeom>
              <a:blipFill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D2B32DAA-E8C8-3076-2783-3C85BAE4B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91816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73915-EFC9-6F05-A907-E47CFE42D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2FE7D7-2C04-CAC7-F9AA-C26BD3C6608F}"/>
              </a:ext>
            </a:extLst>
          </p:cNvPr>
          <p:cNvSpPr txBox="1"/>
          <p:nvPr/>
        </p:nvSpPr>
        <p:spPr>
          <a:xfrm>
            <a:off x="186141" y="659306"/>
            <a:ext cx="62410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i="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ea typeface="+mn-ea"/>
              </a:rPr>
              <a:t>P</a:t>
            </a:r>
            <a:r>
              <a:rPr lang="en-US" altLang="zh-CN" sz="3200" i="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ea typeface="+mn-ea"/>
              </a:rPr>
              <a:t>hysical-</a:t>
            </a:r>
            <a:r>
              <a:rPr lang="en-US" altLang="zh-CN" sz="3200" b="1" i="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ea typeface="+mn-ea"/>
              </a:rPr>
              <a:t>I</a:t>
            </a:r>
            <a:r>
              <a:rPr lang="en-US" altLang="zh-CN" sz="3200" i="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ea typeface="+mn-ea"/>
              </a:rPr>
              <a:t>nspired</a:t>
            </a:r>
            <a:r>
              <a:rPr lang="zh-CN" altLang="en-US" sz="3200" i="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ea typeface="+mn-ea"/>
              </a:rPr>
              <a:t> </a:t>
            </a:r>
            <a:r>
              <a:rPr lang="en-US" altLang="zh-CN" sz="3200" b="1" i="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ea typeface="+mn-ea"/>
              </a:rPr>
              <a:t>N</a:t>
            </a:r>
            <a:r>
              <a:rPr lang="en-US" altLang="zh-CN" sz="3200" i="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ea typeface="+mn-ea"/>
              </a:rPr>
              <a:t>eural</a:t>
            </a:r>
            <a:r>
              <a:rPr lang="zh-CN" altLang="en-US" sz="3200" i="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ea typeface="+mn-ea"/>
              </a:rPr>
              <a:t> </a:t>
            </a:r>
            <a:r>
              <a:rPr lang="en-US" altLang="zh-CN" sz="3200" b="1" i="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ea typeface="+mn-ea"/>
              </a:rPr>
              <a:t>N</a:t>
            </a:r>
            <a:r>
              <a:rPr lang="en-US" altLang="zh-CN" sz="3200" i="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ea typeface="+mn-ea"/>
              </a:rPr>
              <a:t>etwork</a:t>
            </a:r>
            <a:r>
              <a:rPr lang="en-US" sz="3200" i="0" dirty="0">
                <a:solidFill>
                  <a:schemeClr val="bg2">
                    <a:lumMod val="25000"/>
                  </a:schemeClr>
                </a:solidFill>
                <a:effectLst/>
                <a:latin typeface="+mn-ea"/>
                <a:ea typeface="+mn-ea"/>
              </a:rPr>
              <a:t> </a:t>
            </a:r>
            <a:endParaRPr lang="en-CN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56AC1-3E3C-548D-F88E-6CC4A80DC565}"/>
              </a:ext>
            </a:extLst>
          </p:cNvPr>
          <p:cNvSpPr txBox="1"/>
          <p:nvPr/>
        </p:nvSpPr>
        <p:spPr>
          <a:xfrm>
            <a:off x="515878" y="2831275"/>
            <a:ext cx="5698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Physics-informed Machine Learning </a:t>
            </a:r>
            <a:r>
              <a:rPr lang="en-US" dirty="0"/>
              <a:t>study </a:t>
            </a:r>
            <a:r>
              <a:rPr lang="en-US" i="1" dirty="0"/>
              <a:t>potential benefits </a:t>
            </a:r>
            <a:r>
              <a:rPr lang="en-US" dirty="0"/>
              <a:t>for machine learning models by incorporating the </a:t>
            </a:r>
            <a:r>
              <a:rPr lang="en-US" b="1" dirty="0">
                <a:solidFill>
                  <a:srgbClr val="0070C0"/>
                </a:solidFill>
              </a:rPr>
              <a:t>physical prior </a:t>
            </a:r>
            <a:r>
              <a:rPr lang="en-US" dirty="0"/>
              <a:t>such as</a:t>
            </a:r>
            <a:endParaRPr lang="en-C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CE866A-967A-CC92-DF02-F11924D63683}"/>
              </a:ext>
            </a:extLst>
          </p:cNvPr>
          <p:cNvSpPr txBox="1"/>
          <p:nvPr/>
        </p:nvSpPr>
        <p:spPr>
          <a:xfrm>
            <a:off x="1037196" y="3881747"/>
            <a:ext cx="6098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Differential Equations</a:t>
            </a:r>
            <a:r>
              <a:rPr lang="en-US" dirty="0"/>
              <a:t>: ODEs, PDEs, S(P)DEs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Law of conservation, Symmetry ...</a:t>
            </a:r>
            <a:endParaRPr lang="en-C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EC22E7-445B-CF1A-5AE1-F3C405268C37}"/>
              </a:ext>
            </a:extLst>
          </p:cNvPr>
          <p:cNvSpPr txBox="1"/>
          <p:nvPr/>
        </p:nvSpPr>
        <p:spPr>
          <a:xfrm>
            <a:off x="515878" y="4932522"/>
            <a:ext cx="57441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Applications</a:t>
            </a:r>
            <a:r>
              <a:rPr lang="en-US" dirty="0"/>
              <a:t> include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2D Navier-Stokes equation for a viscous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Turbulence Models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Chaotic System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3567E3-8294-4041-B036-77915FDBB44F}"/>
              </a:ext>
            </a:extLst>
          </p:cNvPr>
          <p:cNvSpPr txBox="1"/>
          <p:nvPr/>
        </p:nvSpPr>
        <p:spPr>
          <a:xfrm>
            <a:off x="5613400" y="6306160"/>
            <a:ext cx="65786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050" dirty="0" err="1"/>
              <a:t>Hao</a:t>
            </a:r>
            <a:r>
              <a:rPr lang="lt-LT" sz="1050" dirty="0"/>
              <a:t> </a:t>
            </a:r>
            <a:r>
              <a:rPr lang="lt-LT" sz="1050" dirty="0" err="1"/>
              <a:t>Z</a:t>
            </a:r>
            <a:r>
              <a:rPr lang="lt-LT" sz="1050" dirty="0"/>
              <a:t>, </a:t>
            </a:r>
            <a:r>
              <a:rPr lang="lt-LT" sz="1050" dirty="0" err="1"/>
              <a:t>Liu</a:t>
            </a:r>
            <a:r>
              <a:rPr lang="lt-LT" sz="1050" dirty="0"/>
              <a:t> </a:t>
            </a:r>
            <a:r>
              <a:rPr lang="lt-LT" sz="1050" dirty="0" err="1"/>
              <a:t>S</a:t>
            </a:r>
            <a:r>
              <a:rPr lang="lt-LT" sz="1050" dirty="0"/>
              <a:t>, </a:t>
            </a:r>
            <a:r>
              <a:rPr lang="lt-LT" sz="1050" dirty="0" err="1"/>
              <a:t>Zhang</a:t>
            </a:r>
            <a:r>
              <a:rPr lang="lt-LT" sz="1050" dirty="0"/>
              <a:t> Y, et al. </a:t>
            </a:r>
            <a:r>
              <a:rPr lang="lt-LT" sz="1050" dirty="0" err="1"/>
              <a:t>Physics-informed</a:t>
            </a:r>
            <a:r>
              <a:rPr lang="lt-LT" sz="1050" dirty="0"/>
              <a:t> </a:t>
            </a:r>
            <a:r>
              <a:rPr lang="lt-LT" sz="1050" dirty="0" err="1"/>
              <a:t>machine</a:t>
            </a:r>
            <a:r>
              <a:rPr lang="lt-LT" sz="1050" dirty="0"/>
              <a:t> </a:t>
            </a:r>
            <a:r>
              <a:rPr lang="lt-LT" sz="1050" dirty="0" err="1"/>
              <a:t>learning</a:t>
            </a:r>
            <a:r>
              <a:rPr lang="lt-LT" sz="1050" dirty="0"/>
              <a:t>: A </a:t>
            </a:r>
            <a:r>
              <a:rPr lang="lt-LT" sz="1050" dirty="0" err="1"/>
              <a:t>survey</a:t>
            </a:r>
            <a:r>
              <a:rPr lang="lt-LT" sz="1050" dirty="0"/>
              <a:t> </a:t>
            </a:r>
            <a:r>
              <a:rPr lang="lt-LT" sz="1050" dirty="0" err="1"/>
              <a:t>on</a:t>
            </a:r>
            <a:r>
              <a:rPr lang="lt-LT" sz="1050" dirty="0"/>
              <a:t> </a:t>
            </a:r>
            <a:r>
              <a:rPr lang="lt-LT" sz="1050" dirty="0" err="1"/>
              <a:t>problems</a:t>
            </a:r>
            <a:r>
              <a:rPr lang="lt-LT" sz="1050" dirty="0"/>
              <a:t>, </a:t>
            </a:r>
            <a:r>
              <a:rPr lang="lt-LT" sz="1050" dirty="0" err="1"/>
              <a:t>methods</a:t>
            </a:r>
            <a:r>
              <a:rPr lang="lt-LT" sz="1050" dirty="0"/>
              <a:t> </a:t>
            </a:r>
            <a:r>
              <a:rPr lang="lt-LT" sz="1050" dirty="0" err="1"/>
              <a:t>and</a:t>
            </a:r>
            <a:r>
              <a:rPr lang="lt-LT" sz="1050" dirty="0"/>
              <a:t> </a:t>
            </a:r>
            <a:r>
              <a:rPr lang="lt-LT" sz="1050" dirty="0" err="1"/>
              <a:t>applications</a:t>
            </a:r>
            <a:r>
              <a:rPr lang="lt-LT" sz="105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https://</a:t>
            </a:r>
            <a:r>
              <a:rPr lang="en-US" sz="1050" dirty="0" err="1"/>
              <a:t>zongyi-li.github.io</a:t>
            </a:r>
            <a:r>
              <a:rPr lang="en-US" sz="1050" dirty="0"/>
              <a:t>/neural-operator/</a:t>
            </a:r>
            <a:endParaRPr lang="en-CN" sz="10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44687A-6E21-1696-1566-163442087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165" y="3088613"/>
            <a:ext cx="4981904" cy="2806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DBE1D7-6784-0529-024F-962225AC3482}"/>
              </a:ext>
            </a:extLst>
          </p:cNvPr>
          <p:cNvSpPr txBox="1"/>
          <p:nvPr/>
        </p:nvSpPr>
        <p:spPr>
          <a:xfrm>
            <a:off x="515878" y="1704400"/>
            <a:ext cx="54972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PINN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Neural networks </a:t>
            </a:r>
            <a:r>
              <a:rPr lang="en-US" dirty="0"/>
              <a:t>that are trained to solve </a:t>
            </a:r>
            <a:r>
              <a:rPr lang="en-US" dirty="0">
                <a:solidFill>
                  <a:srgbClr val="0070C0"/>
                </a:solidFill>
              </a:rPr>
              <a:t>supervised learning</a:t>
            </a:r>
            <a:r>
              <a:rPr lang="en-US" dirty="0"/>
              <a:t> tasks while </a:t>
            </a:r>
            <a:r>
              <a:rPr lang="en-US" i="1" dirty="0">
                <a:solidFill>
                  <a:srgbClr val="0070C0"/>
                </a:solidFill>
              </a:rPr>
              <a:t>respecting physical laws</a:t>
            </a:r>
            <a:r>
              <a:rPr lang="en-US" altLang="zh-CN" dirty="0"/>
              <a:t>.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377502-8242-B8E2-777C-AC90A8440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304" y="1135202"/>
            <a:ext cx="3919627" cy="154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AC178A3-5C31-19CD-DB61-731A27809254}"/>
              </a:ext>
            </a:extLst>
          </p:cNvPr>
          <p:cNvGrpSpPr/>
          <p:nvPr/>
        </p:nvGrpSpPr>
        <p:grpSpPr>
          <a:xfrm>
            <a:off x="0" y="0"/>
            <a:ext cx="12192000" cy="506189"/>
            <a:chOff x="0" y="0"/>
            <a:chExt cx="12192000" cy="50618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623D19-81AA-61AC-60FA-5BA949D412CD}"/>
                </a:ext>
              </a:extLst>
            </p:cNvPr>
            <p:cNvSpPr/>
            <p:nvPr/>
          </p:nvSpPr>
          <p:spPr>
            <a:xfrm>
              <a:off x="0" y="0"/>
              <a:ext cx="12192000" cy="5061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0BCC77-94EF-4F60-9C4E-E230BBF97498}"/>
                </a:ext>
              </a:extLst>
            </p:cNvPr>
            <p:cNvSpPr txBox="1"/>
            <p:nvPr/>
          </p:nvSpPr>
          <p:spPr>
            <a:xfrm>
              <a:off x="123289" y="53039"/>
              <a:ext cx="60908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PALQO-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CN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A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CCELERATE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VQAs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BY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PINN</a:t>
              </a:r>
              <a:endParaRPr lang="en-CN" sz="20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C7931B6-B085-B24A-9160-6635EDD11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52608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A4C3E-806D-264F-AC75-4D5533A36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1DB8809-3075-3C80-36F7-C3CE57C60B22}"/>
              </a:ext>
            </a:extLst>
          </p:cNvPr>
          <p:cNvGrpSpPr/>
          <p:nvPr/>
        </p:nvGrpSpPr>
        <p:grpSpPr>
          <a:xfrm>
            <a:off x="0" y="0"/>
            <a:ext cx="12192000" cy="506189"/>
            <a:chOff x="0" y="0"/>
            <a:chExt cx="12192000" cy="50618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CB7778-97BC-6C80-5915-9EAA07742381}"/>
                </a:ext>
              </a:extLst>
            </p:cNvPr>
            <p:cNvSpPr/>
            <p:nvPr/>
          </p:nvSpPr>
          <p:spPr>
            <a:xfrm>
              <a:off x="0" y="0"/>
              <a:ext cx="12192000" cy="50618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AD9033-35EF-E359-3D91-CF1A94083160}"/>
                </a:ext>
              </a:extLst>
            </p:cNvPr>
            <p:cNvSpPr txBox="1"/>
            <p:nvPr/>
          </p:nvSpPr>
          <p:spPr>
            <a:xfrm>
              <a:off x="123289" y="53039"/>
              <a:ext cx="60908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PALQO-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CN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A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CCELERATE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VQAs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BY</a:t>
              </a:r>
              <a:r>
                <a:rPr lang="zh-CN" altLang="en-US" sz="20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altLang="zh-CN" sz="2000" b="1" dirty="0">
                  <a:solidFill>
                    <a:schemeClr val="bg2">
                      <a:lumMod val="25000"/>
                    </a:schemeClr>
                  </a:solidFill>
                </a:rPr>
                <a:t>PINN</a:t>
              </a:r>
              <a:endParaRPr lang="en-CN" sz="20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28EE3C5-5911-596A-E171-7F1E02190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6" y="1620999"/>
            <a:ext cx="11854527" cy="36160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C1C47D-674A-874C-CEE4-16F852B32971}"/>
              </a:ext>
            </a:extLst>
          </p:cNvPr>
          <p:cNvSpPr txBox="1"/>
          <p:nvPr/>
        </p:nvSpPr>
        <p:spPr>
          <a:xfrm>
            <a:off x="5052435" y="5623294"/>
            <a:ext cx="2761529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2000" b="1" dirty="0">
                <a:latin typeface="+mn-ea"/>
                <a:cs typeface="Arial Black" panose="020B0604020202020204" pitchFamily="34" charset="0"/>
              </a:rPr>
              <a:t>Framework</a:t>
            </a:r>
            <a:r>
              <a:rPr lang="zh-CN" altLang="en-US" sz="2000" b="1" dirty="0">
                <a:latin typeface="+mn-ea"/>
                <a:cs typeface="Arial Black" panose="020B0604020202020204" pitchFamily="34" charset="0"/>
              </a:rPr>
              <a:t> </a:t>
            </a:r>
            <a:r>
              <a:rPr lang="en-US" altLang="zh-CN" sz="2000" b="1" dirty="0">
                <a:latin typeface="+mn-ea"/>
                <a:cs typeface="Arial Black" panose="020B0604020202020204" pitchFamily="34" charset="0"/>
              </a:rPr>
              <a:t>of</a:t>
            </a:r>
            <a:r>
              <a:rPr lang="zh-CN" altLang="en-US" sz="2000" b="1" dirty="0">
                <a:latin typeface="+mn-ea"/>
                <a:cs typeface="Arial Black" panose="020B0604020202020204" pitchFamily="34" charset="0"/>
              </a:rPr>
              <a:t> </a:t>
            </a:r>
            <a:r>
              <a:rPr lang="en-US" altLang="zh-CN" sz="2000" b="1" dirty="0">
                <a:latin typeface="+mn-ea"/>
                <a:cs typeface="Arial Black" panose="020B0604020202020204" pitchFamily="34" charset="0"/>
              </a:rPr>
              <a:t>PALQO</a:t>
            </a:r>
            <a:endParaRPr lang="en-CN" sz="2000" b="1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2813671-02A2-16FC-4AE0-8007E6FF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2065F-9547-064F-B01E-245E07E3660C}" type="slidenum">
              <a:rPr lang="en-CN" smtClean="0"/>
              <a:t>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85430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15913</TotalTime>
  <Words>599</Words>
  <Application>Microsoft Macintosh PowerPoint</Application>
  <PresentationFormat>Widescreen</PresentationFormat>
  <Paragraphs>160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Linux Libertine</vt:lpstr>
      <vt:lpstr>Microsoft YaHei UI</vt:lpstr>
      <vt:lpstr>system-ui</vt:lpstr>
      <vt:lpstr>Arial</vt:lpstr>
      <vt:lpstr>Arial Black</vt:lpstr>
      <vt:lpstr>Calibri</vt:lpstr>
      <vt:lpstr>Calibri Light</vt:lpstr>
      <vt:lpstr>Cambria Math</vt:lpstr>
      <vt:lpstr>Helvetica</vt:lpstr>
      <vt:lpstr>Times New Roman</vt:lpstr>
      <vt:lpstr>Office Theme</vt:lpstr>
      <vt:lpstr>Physics-informed model for Accelerating Large-scale Quantum Optimization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coreset selection approach for quantum machine learning</dc:title>
  <dc:creator>Yiming Huang</dc:creator>
  <cp:lastModifiedBy>Yiming Huang</cp:lastModifiedBy>
  <cp:revision>20</cp:revision>
  <dcterms:created xsi:type="dcterms:W3CDTF">2022-07-06T06:20:20Z</dcterms:created>
  <dcterms:modified xsi:type="dcterms:W3CDTF">2026-04-15T11:26:55Z</dcterms:modified>
</cp:coreProperties>
</file>