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handoutMasterIdLst>
    <p:handoutMasterId r:id="rId22"/>
  </p:handoutMasterIdLst>
  <p:sldIdLst>
    <p:sldId id="284" r:id="rId3"/>
    <p:sldId id="306" r:id="rId4"/>
    <p:sldId id="276" r:id="rId5"/>
    <p:sldId id="329" r:id="rId6"/>
    <p:sldId id="285" r:id="rId7"/>
    <p:sldId id="258" r:id="rId8"/>
    <p:sldId id="330" r:id="rId9"/>
    <p:sldId id="307" r:id="rId10"/>
    <p:sldId id="308" r:id="rId11"/>
    <p:sldId id="332" r:id="rId12"/>
    <p:sldId id="331" r:id="rId13"/>
    <p:sldId id="333" r:id="rId14"/>
    <p:sldId id="341" r:id="rId15"/>
    <p:sldId id="336" r:id="rId16"/>
    <p:sldId id="340" r:id="rId17"/>
    <p:sldId id="338" r:id="rId18"/>
    <p:sldId id="269" r:id="rId19"/>
    <p:sldId id="301"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2212"/>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1">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1">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hf hdr="0" ft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1">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10.png"/></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4.png"/><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4.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ctrTitle"/>
          </p:nvPr>
        </p:nvSpPr>
        <p:spPr/>
        <p:txBody>
          <a:bodyPr>
            <a:normAutofit/>
          </a:bodyPr>
          <a:p>
            <a:r>
              <a:rPr lang="en-US" altLang="zh-CN"/>
              <a:t>Using LLM for</a:t>
            </a:r>
            <a:br>
              <a:rPr lang="en-US" altLang="zh-CN"/>
            </a:br>
            <a:r>
              <a:rPr lang="en-US" altLang="zh-CN"/>
              <a:t>paper classification</a:t>
            </a:r>
            <a:endParaRPr lang="en-US" altLang="zh-CN"/>
          </a:p>
        </p:txBody>
      </p:sp>
      <p:sp>
        <p:nvSpPr>
          <p:cNvPr id="6" name="副标题 5"/>
          <p:cNvSpPr>
            <a:spLocks noGrp="1"/>
          </p:cNvSpPr>
          <p:nvPr>
            <p:ph type="subTitle" idx="1"/>
          </p:nvPr>
        </p:nvSpPr>
        <p:spPr>
          <a:xfrm>
            <a:off x="1524000" y="3602355"/>
            <a:ext cx="9144000" cy="2428240"/>
          </a:xfrm>
        </p:spPr>
        <p:txBody>
          <a:bodyPr>
            <a:normAutofit lnSpcReduction="20000"/>
          </a:bodyPr>
          <a:p>
            <a:r>
              <a:rPr lang="en-US" altLang="zh-CN"/>
              <a:t>UCAS : Ziyue Chen</a:t>
            </a:r>
            <a:endParaRPr lang="en-US" altLang="zh-CN"/>
          </a:p>
          <a:p>
            <a:r>
              <a:rPr lang="en-US" altLang="zh-CN"/>
              <a:t>2026/4/16</a:t>
            </a:r>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2" name="日期占位符 1"/>
          <p:cNvSpPr>
            <a:spLocks noGrp="1"/>
          </p:cNvSpPr>
          <p:nvPr>
            <p:ph type="dt" sz="half" idx="10"/>
          </p:nvPr>
        </p:nvSpPr>
        <p:spPr/>
        <p:txBody>
          <a:bodyPr/>
          <a:p>
            <a:fld id="{D997B5FA-0921-464F-AAE1-844C04324D75}" type="datetime1">
              <a:rPr lang="zh-CN" altLang="en-US" smtClean="0"/>
            </a:fld>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Arial" panose="020B0604020202020204" pitchFamily="34" charset="0"/>
                <a:cs typeface="Arial" panose="020B0604020202020204" pitchFamily="34" charset="0"/>
                <a:sym typeface="+mn-ea"/>
              </a:rPr>
              <a:t>Dataset</a:t>
            </a:r>
            <a:endParaRPr lang="zh-CN" altLang="en-US"/>
          </a:p>
        </p:txBody>
      </p:sp>
      <p:sp>
        <p:nvSpPr>
          <p:cNvPr id="3" name="内容占位符 2"/>
          <p:cNvSpPr>
            <a:spLocks noGrp="1"/>
          </p:cNvSpPr>
          <p:nvPr>
            <p:ph idx="1"/>
          </p:nvPr>
        </p:nvSpPr>
        <p:spPr>
          <a:xfrm>
            <a:off x="761365" y="1341120"/>
            <a:ext cx="8620125" cy="4843145"/>
          </a:xfrm>
        </p:spPr>
        <p:txBody>
          <a:bodyPr/>
          <a:p>
            <a:r>
              <a:rPr lang="en-US" altLang="zh-CN" sz="2400">
                <a:latin typeface="Arial" panose="020B0604020202020204" pitchFamily="34" charset="0"/>
                <a:cs typeface="Arial" panose="020B0604020202020204" pitchFamily="34" charset="0"/>
              </a:rPr>
              <a:t>Prompt word</a:t>
            </a:r>
            <a:r>
              <a:rPr lang="zh-CN" altLang="en-US" sz="2400">
                <a:latin typeface="Arial" panose="020B0604020202020204" pitchFamily="34" charset="0"/>
                <a:cs typeface="Arial" panose="020B0604020202020204" pitchFamily="34" charset="0"/>
              </a:rPr>
              <a:t>、</a:t>
            </a:r>
            <a:r>
              <a:rPr lang="en-US" altLang="zh-CN" sz="2400">
                <a:latin typeface="Arial" panose="020B0604020202020204" pitchFamily="34" charset="0"/>
                <a:cs typeface="Arial" panose="020B0604020202020204" pitchFamily="34" charset="0"/>
              </a:rPr>
              <a:t>input (article title+abstract)</a:t>
            </a:r>
            <a:r>
              <a:rPr lang="zh-CN" altLang="en-US" sz="2400">
                <a:latin typeface="Arial" panose="020B0604020202020204" pitchFamily="34" charset="0"/>
                <a:cs typeface="Arial" panose="020B0604020202020204" pitchFamily="34" charset="0"/>
              </a:rPr>
              <a:t>、</a:t>
            </a:r>
            <a:r>
              <a:rPr lang="en-US" altLang="zh-CN" sz="2400">
                <a:latin typeface="Arial" panose="020B0604020202020204" pitchFamily="34" charset="0"/>
                <a:cs typeface="Arial" panose="020B0604020202020204" pitchFamily="34" charset="0"/>
              </a:rPr>
              <a:t>output (article tag)</a:t>
            </a:r>
            <a:endParaRPr lang="en-US" altLang="zh-CN" sz="2400">
              <a:latin typeface="Arial" panose="020B0604020202020204" pitchFamily="34" charset="0"/>
              <a:cs typeface="Arial" panose="020B0604020202020204" pitchFamily="34" charset="0"/>
            </a:endParaRPr>
          </a:p>
          <a:p>
            <a:r>
              <a:rPr lang="en-US" altLang="zh-CN" sz="2400">
                <a:latin typeface="Arial" panose="020B0604020202020204" pitchFamily="34" charset="0"/>
                <a:cs typeface="Arial" panose="020B0604020202020204" pitchFamily="34" charset="0"/>
              </a:rPr>
              <a:t>75% is used as the training set, 10% </a:t>
            </a:r>
            <a:r>
              <a:rPr lang="en-US" altLang="zh-CN" sz="2400">
                <a:latin typeface="Arial" panose="020B0604020202020204" pitchFamily="34" charset="0"/>
                <a:cs typeface="Arial" panose="020B0604020202020204" pitchFamily="34" charset="0"/>
              </a:rPr>
              <a:t>as eval set, 15% as test set.</a:t>
            </a:r>
            <a:endParaRPr lang="en-US" altLang="zh-CN" sz="2400">
              <a:latin typeface="Arial" panose="020B0604020202020204" pitchFamily="34" charset="0"/>
              <a:cs typeface="Arial" panose="020B0604020202020204" pitchFamily="34" charset="0"/>
            </a:endParaRPr>
          </a:p>
          <a:p>
            <a:endParaRPr lang="en-US" altLang="zh-CN" sz="2400">
              <a:latin typeface="Arial" panose="020B0604020202020204" pitchFamily="34" charset="0"/>
              <a:cs typeface="Arial" panose="020B0604020202020204" pitchFamily="34" charset="0"/>
            </a:endParaRPr>
          </a:p>
        </p:txBody>
      </p:sp>
      <p:sp>
        <p:nvSpPr>
          <p:cNvPr id="5" name="灯片编号占位符 4"/>
          <p:cNvSpPr>
            <a:spLocks noGrp="1"/>
          </p:cNvSpPr>
          <p:nvPr>
            <p:ph type="sldNum" sz="quarter" idx="12"/>
          </p:nvPr>
        </p:nvSpPr>
        <p:spPr/>
        <p:txBody>
          <a:bodyPr/>
          <a:p>
            <a:fld id="{565CE74E-AB26-4998-AD42-012C4C1AD076}" type="slidenum">
              <a:rPr lang="zh-CN" altLang="en-US" smtClean="0"/>
            </a:fld>
            <a:endParaRPr lang="zh-CN" altLang="en-US"/>
          </a:p>
        </p:txBody>
      </p:sp>
      <p:sp>
        <p:nvSpPr>
          <p:cNvPr id="4" name="日期占位符 3"/>
          <p:cNvSpPr>
            <a:spLocks noGrp="1"/>
          </p:cNvSpPr>
          <p:nvPr>
            <p:ph type="dt" sz="half" idx="10"/>
          </p:nvPr>
        </p:nvSpPr>
        <p:spPr/>
        <p:txBody>
          <a:bodyPr/>
          <a:p>
            <a:fld id="{D997B5FA-0921-464F-AAE1-844C04324D75}" type="datetime1">
              <a:rPr lang="zh-CN" altLang="en-US" smtClean="0"/>
            </a:fld>
            <a:endParaRPr lang="zh-CN" altLang="en-US"/>
          </a:p>
        </p:txBody>
      </p:sp>
      <p:pic>
        <p:nvPicPr>
          <p:cNvPr id="7" name="图片 6"/>
          <p:cNvPicPr>
            <a:picLocks noChangeAspect="1"/>
          </p:cNvPicPr>
          <p:nvPr/>
        </p:nvPicPr>
        <p:blipFill>
          <a:blip r:embed="rId1"/>
          <a:stretch>
            <a:fillRect/>
          </a:stretch>
        </p:blipFill>
        <p:spPr>
          <a:xfrm>
            <a:off x="422910" y="4222750"/>
            <a:ext cx="11353800" cy="2070100"/>
          </a:xfrm>
          <a:prstGeom prst="rect">
            <a:avLst/>
          </a:prstGeom>
        </p:spPr>
      </p:pic>
      <p:pic>
        <p:nvPicPr>
          <p:cNvPr id="8" name="图片 7"/>
          <p:cNvPicPr>
            <a:picLocks noChangeAspect="1"/>
          </p:cNvPicPr>
          <p:nvPr/>
        </p:nvPicPr>
        <p:blipFill>
          <a:blip r:embed="rId2"/>
          <a:srcRect t="6732"/>
          <a:stretch>
            <a:fillRect/>
          </a:stretch>
        </p:blipFill>
        <p:spPr>
          <a:xfrm>
            <a:off x="9514840" y="845185"/>
            <a:ext cx="2261870" cy="302641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779145"/>
          </a:xfrm>
        </p:spPr>
        <p:txBody>
          <a:bodyPr>
            <a:normAutofit/>
          </a:bodyPr>
          <a:p>
            <a:r>
              <a:rPr lang="en-US" altLang="zh-CN"/>
              <a:t>Supervised Fine-Tuning</a:t>
            </a:r>
            <a:endParaRPr lang="en-US" altLang="zh-CN"/>
          </a:p>
        </p:txBody>
      </p:sp>
      <p:sp>
        <p:nvSpPr>
          <p:cNvPr id="3" name="内容占位符 2"/>
          <p:cNvSpPr>
            <a:spLocks noGrp="1"/>
          </p:cNvSpPr>
          <p:nvPr>
            <p:ph idx="1"/>
          </p:nvPr>
        </p:nvSpPr>
        <p:spPr>
          <a:xfrm>
            <a:off x="838200" y="1235075"/>
            <a:ext cx="10732770" cy="5120640"/>
          </a:xfrm>
        </p:spPr>
        <p:txBody>
          <a:bodyPr>
            <a:normAutofit lnSpcReduction="10000"/>
          </a:bodyPr>
          <a:p>
            <a:pPr algn="l" fontAlgn="auto">
              <a:lnSpc>
                <a:spcPct val="90000"/>
              </a:lnSpc>
              <a:buClrTx/>
              <a:buSzTx/>
            </a:pPr>
            <a:r>
              <a:rPr lang="en-US" altLang="zh-CN" sz="2000"/>
              <a:t>SFT (Supervised Fine-Tuning) is a crucial stage after LLM pre-training, which uses high-quality human-annotated instruction-following data to further train the model, enabling it to follow instructions and generate human-aligned responses.</a:t>
            </a:r>
            <a:endParaRPr lang="en-US" altLang="zh-CN" sz="2000"/>
          </a:p>
          <a:p>
            <a:pPr algn="l" fontAlgn="auto">
              <a:lnSpc>
                <a:spcPct val="90000"/>
              </a:lnSpc>
              <a:buClrTx/>
              <a:buSzTx/>
            </a:pPr>
            <a:r>
              <a:rPr lang="en-US" altLang="zh-CN" sz="2000"/>
              <a:t>Loss: Standard Cross-Entropy Loss (CE)</a:t>
            </a:r>
            <a:endParaRPr lang="en-US" altLang="zh-CN" sz="2000"/>
          </a:p>
          <a:p>
            <a:pPr algn="l" fontAlgn="auto">
              <a:lnSpc>
                <a:spcPct val="90000"/>
              </a:lnSpc>
              <a:buClrTx/>
              <a:buSzTx/>
            </a:pPr>
            <a:r>
              <a:rPr lang="en-US" altLang="zh-CN" sz="2000"/>
              <a:t>Objective: Maximize the likelihood of ground-truth responses, token-by-token fitting.</a:t>
            </a:r>
            <a:endParaRPr lang="en-US" altLang="zh-CN" sz="2000"/>
          </a:p>
          <a:p>
            <a:pPr algn="l" fontAlgn="auto">
              <a:lnSpc>
                <a:spcPct val="90000"/>
              </a:lnSpc>
              <a:buClrTx/>
              <a:buSzTx/>
            </a:pPr>
            <a:r>
              <a:rPr lang="en-US" altLang="zh-CN" sz="2000"/>
              <a:t>Only learns from positive examples; no contrast, no ranking of good/bad.</a:t>
            </a:r>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7" name="图片 6"/>
          <p:cNvPicPr>
            <a:picLocks noChangeAspect="1"/>
          </p:cNvPicPr>
          <p:nvPr/>
        </p:nvPicPr>
        <p:blipFill>
          <a:blip r:embed="rId1"/>
          <a:stretch>
            <a:fillRect/>
          </a:stretch>
        </p:blipFill>
        <p:spPr>
          <a:xfrm>
            <a:off x="422910" y="3352800"/>
            <a:ext cx="11353800" cy="20701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90805"/>
            <a:ext cx="10515600" cy="1059815"/>
          </a:xfrm>
        </p:spPr>
        <p:txBody>
          <a:bodyPr>
            <a:normAutofit/>
          </a:bodyPr>
          <a:p>
            <a:r>
              <a:rPr lang="en-US" altLang="zh-CN"/>
              <a:t>Contrastive Loss Supervised Fine-Tuning</a:t>
            </a:r>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sp>
        <p:nvSpPr>
          <p:cNvPr id="7" name="内容占位符 6"/>
          <p:cNvSpPr/>
          <p:nvPr>
            <p:ph idx="1"/>
          </p:nvPr>
        </p:nvSpPr>
        <p:spPr>
          <a:xfrm>
            <a:off x="838200" y="949960"/>
            <a:ext cx="6134735" cy="5227320"/>
          </a:xfrm>
        </p:spPr>
        <p:txBody>
          <a:bodyPr/>
          <a:p>
            <a:r>
              <a:rPr lang="en-US" altLang="zh-CN" sz="2400"/>
              <a:t>CLS (Contrastive Loss Supervised Fine-Tuning)is an LLM multi-task training paradigm that adds contrastive learning loss on top of standard generative Supervised Fine-Tuning (SFT). It constrains the representation space with positive/negative pairs, pulling similar samples closer and pushing dissimilar ones apart.</a:t>
            </a:r>
            <a:endParaRPr lang="en-US" altLang="zh-CN" sz="2400"/>
          </a:p>
        </p:txBody>
      </p:sp>
      <p:pic>
        <p:nvPicPr>
          <p:cNvPr id="8" name="图片 7"/>
          <p:cNvPicPr>
            <a:picLocks noChangeAspect="1"/>
          </p:cNvPicPr>
          <p:nvPr/>
        </p:nvPicPr>
        <p:blipFill>
          <a:blip r:embed="rId1"/>
          <a:stretch>
            <a:fillRect/>
          </a:stretch>
        </p:blipFill>
        <p:spPr>
          <a:xfrm>
            <a:off x="7173595" y="1015365"/>
            <a:ext cx="3844290" cy="48831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90805"/>
            <a:ext cx="10515600" cy="1059815"/>
          </a:xfrm>
        </p:spPr>
        <p:txBody>
          <a:bodyPr>
            <a:normAutofit/>
          </a:bodyPr>
          <a:p>
            <a:r>
              <a:rPr lang="en-US" altLang="zh-CN">
                <a:sym typeface="+mn-ea"/>
              </a:rPr>
              <a:t>Classification-Specialized SFT</a:t>
            </a:r>
            <a:endParaRPr lang="en-US" altLang="zh-CN"/>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sp>
        <p:nvSpPr>
          <p:cNvPr id="7" name="内容占位符 6"/>
          <p:cNvSpPr/>
          <p:nvPr>
            <p:ph idx="1"/>
          </p:nvPr>
        </p:nvSpPr>
        <p:spPr>
          <a:xfrm>
            <a:off x="838200" y="949960"/>
            <a:ext cx="6134735" cy="5227320"/>
          </a:xfrm>
        </p:spPr>
        <p:txBody>
          <a:bodyPr>
            <a:normAutofit fontScale="90000"/>
          </a:bodyPr>
          <a:p>
            <a:r>
              <a:rPr lang="en-US" altLang="zh-CN" sz="2400"/>
              <a:t>Classification-Specialized Supervised Fine-Tuning is a task-specific paradigm exclusively designed for classification. By attaching a dedicated classification head with output dimension equal to the number of labels, it directly optimizes decision boundaries via cross-entropy loss, effectively captures fine-grained features, and naturally supports multi-label and hierarchical classification. However, it suffers from limited generalization, sensitivity to data quality and label distribution, and easy overfitting. Since it is optimized only for discriminative classification, it lacks general text generation and representation abilities, resulting in poor cross-task transferability.</a:t>
            </a:r>
            <a:endParaRPr lang="en-US" altLang="zh-CN" sz="2400"/>
          </a:p>
        </p:txBody>
      </p:sp>
      <p:pic>
        <p:nvPicPr>
          <p:cNvPr id="6" name="图片 5"/>
          <p:cNvPicPr>
            <a:picLocks noChangeAspect="1"/>
          </p:cNvPicPr>
          <p:nvPr/>
        </p:nvPicPr>
        <p:blipFill>
          <a:blip r:embed="rId1"/>
          <a:stretch>
            <a:fillRect/>
          </a:stretch>
        </p:blipFill>
        <p:spPr>
          <a:xfrm>
            <a:off x="8318500" y="213360"/>
            <a:ext cx="2108200" cy="596392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sym typeface="+mn-ea"/>
              </a:rPr>
              <a:t>Limitations </a:t>
            </a:r>
            <a:endParaRPr lang="en-US" altLang="zh-CN"/>
          </a:p>
        </p:txBody>
      </p:sp>
      <p:sp>
        <p:nvSpPr>
          <p:cNvPr id="3" name="内容占位符 2"/>
          <p:cNvSpPr>
            <a:spLocks noGrp="1"/>
          </p:cNvSpPr>
          <p:nvPr>
            <p:ph idx="1"/>
          </p:nvPr>
        </p:nvSpPr>
        <p:spPr>
          <a:xfrm>
            <a:off x="838200" y="1249045"/>
            <a:ext cx="6689090" cy="4928235"/>
          </a:xfrm>
        </p:spPr>
        <p:txBody>
          <a:bodyPr>
            <a:normAutofit lnSpcReduction="10000"/>
          </a:bodyPr>
          <a:p>
            <a:r>
              <a:rPr lang="en-US" altLang="zh-CN" sz="2400"/>
              <a:t>Limitations of Standard Supervised Fine-Tuning (SFT) for Classification</a:t>
            </a:r>
            <a:r>
              <a:rPr lang="zh-CN" altLang="en-US" sz="2400"/>
              <a:t>：</a:t>
            </a:r>
            <a:br>
              <a:rPr lang="zh-CN" altLang="en-US" sz="2400"/>
            </a:br>
            <a:r>
              <a:rPr lang="en-US" altLang="zh-CN" sz="2400"/>
              <a:t>    Binary treatment of confidence: Classification confidence should be a continuous probability, but standard SFT binarizes it into “present” or “absent”, losing nuanced probabilistic information.</a:t>
            </a:r>
            <a:br>
              <a:rPr lang="en-US" altLang="zh-CN" sz="2400"/>
            </a:br>
            <a:r>
              <a:rPr lang="en-US" altLang="zh-CN" sz="2400"/>
              <a:t>    Inefficient use of model capacity: A large portion of training effort is </a:t>
            </a:r>
            <a:r>
              <a:rPr lang="en-US" altLang="zh-CN" sz="2400"/>
              <a:t>wasted on learning how to “generate responses” (style, format, verbosity) rather than focusing on discriminative “classification” itself.</a:t>
            </a:r>
            <a:br>
              <a:rPr lang="en-US" altLang="zh-CN" sz="2400"/>
            </a:br>
            <a:r>
              <a:rPr lang="en-US" altLang="zh-CN" sz="2400"/>
              <a:t>    The Loss Function in Standard SFT is Not Classification-Specific. Focuses on generative next-token modeling instead of discriminative class separation</a:t>
            </a:r>
            <a:endParaRPr lang="en-US" altLang="zh-CN" sz="2400"/>
          </a:p>
          <a:p>
            <a:endParaRPr lang="en-US" altLang="zh-CN" sz="24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8" name="图片 7"/>
          <p:cNvPicPr>
            <a:picLocks noChangeAspect="1"/>
          </p:cNvPicPr>
          <p:nvPr/>
        </p:nvPicPr>
        <p:blipFill>
          <a:blip r:embed="rId1"/>
          <a:stretch>
            <a:fillRect/>
          </a:stretch>
        </p:blipFill>
        <p:spPr>
          <a:xfrm>
            <a:off x="7618095" y="1249045"/>
            <a:ext cx="3844290" cy="48831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sym typeface="+mn-ea"/>
              </a:rPr>
              <a:t>Limitations </a:t>
            </a:r>
            <a:endParaRPr lang="en-US" altLang="zh-CN"/>
          </a:p>
        </p:txBody>
      </p:sp>
      <p:sp>
        <p:nvSpPr>
          <p:cNvPr id="3" name="内容占位符 2"/>
          <p:cNvSpPr>
            <a:spLocks noGrp="1"/>
          </p:cNvSpPr>
          <p:nvPr>
            <p:ph idx="1"/>
          </p:nvPr>
        </p:nvSpPr>
        <p:spPr>
          <a:xfrm>
            <a:off x="838200" y="1249045"/>
            <a:ext cx="6689090" cy="4928235"/>
          </a:xfrm>
        </p:spPr>
        <p:txBody>
          <a:bodyPr>
            <a:normAutofit lnSpcReduction="10000"/>
          </a:bodyPr>
          <a:p>
            <a:r>
              <a:rPr lang="en-US" altLang="zh-CN" sz="2400"/>
              <a:t>Limitations of </a:t>
            </a:r>
            <a:r>
              <a:rPr lang="en-US" altLang="zh-CN" sz="2400">
                <a:sym typeface="+mn-ea"/>
              </a:rPr>
              <a:t>CLS (Contrastive Loss Supervised Fine-Tuning)</a:t>
            </a:r>
            <a:r>
              <a:rPr lang="zh-CN" altLang="en-US" sz="2400"/>
              <a:t>：</a:t>
            </a:r>
            <a:br>
              <a:rPr lang="zh-CN" altLang="en-US" sz="2400"/>
            </a:br>
            <a:r>
              <a:rPr lang="en-US" altLang="zh-CN" sz="2400"/>
              <a:t>    CLS only optimizes semantic similarity and does not directly optimize classification.</a:t>
            </a:r>
            <a:br>
              <a:rPr lang="en-US" altLang="zh-CN" sz="2400"/>
            </a:br>
            <a:r>
              <a:rPr lang="en-US" altLang="zh-CN" sz="2400"/>
              <a:t>    The semantic of texts is compressed into low dimensional vectors, which is weak in the face of a large number of complex tag spaces.</a:t>
            </a:r>
            <a:endParaRPr lang="en-US" altLang="zh-CN" sz="2400"/>
          </a:p>
          <a:p>
            <a:endParaRPr lang="en-US" altLang="zh-CN" sz="2400"/>
          </a:p>
          <a:p>
            <a:endParaRPr lang="en-US" altLang="zh-CN" sz="24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8" name="图片 7"/>
          <p:cNvPicPr>
            <a:picLocks noChangeAspect="1"/>
          </p:cNvPicPr>
          <p:nvPr/>
        </p:nvPicPr>
        <p:blipFill>
          <a:blip r:embed="rId1"/>
          <a:stretch>
            <a:fillRect/>
          </a:stretch>
        </p:blipFill>
        <p:spPr>
          <a:xfrm>
            <a:off x="7618095" y="1249045"/>
            <a:ext cx="3844290" cy="48831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t>Classification-Generative SFT</a:t>
            </a:r>
            <a:endParaRPr lang="en-US" altLang="zh-CN"/>
          </a:p>
        </p:txBody>
      </p:sp>
      <p:sp>
        <p:nvSpPr>
          <p:cNvPr id="3" name="内容占位符 2"/>
          <p:cNvSpPr>
            <a:spLocks noGrp="1"/>
          </p:cNvSpPr>
          <p:nvPr>
            <p:ph idx="1"/>
          </p:nvPr>
        </p:nvSpPr>
        <p:spPr>
          <a:xfrm>
            <a:off x="838200" y="1249045"/>
            <a:ext cx="8115935" cy="4928235"/>
          </a:xfrm>
        </p:spPr>
        <p:txBody>
          <a:bodyPr>
            <a:normAutofit lnSpcReduction="10000"/>
          </a:bodyPr>
          <a:p>
            <a:r>
              <a:rPr lang="en-US" altLang="zh-CN" sz="2400"/>
              <a:t>1. Highly templated. only care about &lt;yes&gt;&lt;no&gt; these two decision tokens</a:t>
            </a:r>
            <a:endParaRPr lang="en-US" altLang="zh-CN" sz="2400"/>
          </a:p>
          <a:p>
            <a:r>
              <a:rPr lang="en-US" altLang="zh-CN" sz="2400"/>
              <a:t>2. The Logits of&lt;yes&gt;&lt;no&gt;token can be used as the score of this tag</a:t>
            </a:r>
            <a:endParaRPr lang="en-US" altLang="zh-CN" sz="2400"/>
          </a:p>
          <a:p>
            <a:r>
              <a:rPr lang="en-US" altLang="zh-CN" sz="2400"/>
              <a:t>3. it not only retains the ability of large model reasoning according to semantics, but also retains the ability of classification task to directly optimize classification.</a:t>
            </a:r>
            <a:endParaRPr lang="en-US" altLang="zh-CN" sz="2400"/>
          </a:p>
          <a:p>
            <a:endParaRPr lang="en-US" altLang="zh-CN" sz="24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9" name="图片 8" descr="exported_image (1)"/>
          <p:cNvPicPr>
            <a:picLocks noChangeAspect="1"/>
          </p:cNvPicPr>
          <p:nvPr/>
        </p:nvPicPr>
        <p:blipFill>
          <a:blip r:embed="rId1"/>
          <a:stretch>
            <a:fillRect/>
          </a:stretch>
        </p:blipFill>
        <p:spPr>
          <a:xfrm>
            <a:off x="8991600" y="215900"/>
            <a:ext cx="2476500" cy="6311900"/>
          </a:xfrm>
          <a:prstGeom prst="rect">
            <a:avLst/>
          </a:prstGeom>
        </p:spPr>
      </p:pic>
      <p:pic>
        <p:nvPicPr>
          <p:cNvPr id="7" name="图片 6"/>
          <p:cNvPicPr>
            <a:picLocks noChangeAspect="1"/>
          </p:cNvPicPr>
          <p:nvPr/>
        </p:nvPicPr>
        <p:blipFill>
          <a:blip r:embed="rId2"/>
          <a:srcRect r="6056" b="48252"/>
          <a:stretch>
            <a:fillRect/>
          </a:stretch>
        </p:blipFill>
        <p:spPr>
          <a:xfrm>
            <a:off x="461010" y="4317365"/>
            <a:ext cx="8530590" cy="85661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plot2 (1)"/>
          <p:cNvPicPr>
            <a:picLocks noChangeAspect="1"/>
          </p:cNvPicPr>
          <p:nvPr/>
        </p:nvPicPr>
        <p:blipFill>
          <a:blip r:embed="rId1"/>
          <a:stretch>
            <a:fillRect/>
          </a:stretch>
        </p:blipFill>
        <p:spPr>
          <a:xfrm>
            <a:off x="457200" y="95250"/>
            <a:ext cx="5532120" cy="3161665"/>
          </a:xfrm>
          <a:prstGeom prst="rect">
            <a:avLst/>
          </a:prstGeom>
        </p:spPr>
      </p:pic>
      <p:sp>
        <p:nvSpPr>
          <p:cNvPr id="5" name="灯片编号占位符 4"/>
          <p:cNvSpPr>
            <a:spLocks noGrp="1"/>
          </p:cNvSpPr>
          <p:nvPr>
            <p:ph type="sldNum" sz="quarter" idx="12"/>
          </p:nvPr>
        </p:nvSpPr>
        <p:spPr/>
        <p:txBody>
          <a:bodyPr/>
          <a:p>
            <a:fld id="{565CE74E-AB26-4998-AD42-012C4C1AD076}" type="slidenum">
              <a:rPr lang="zh-CN" altLang="en-US" smtClean="0"/>
            </a:fld>
            <a:endParaRPr lang="zh-CN" altLang="en-US"/>
          </a:p>
        </p:txBody>
      </p:sp>
      <p:sp>
        <p:nvSpPr>
          <p:cNvPr id="6" name="日期占位符 5"/>
          <p:cNvSpPr>
            <a:spLocks noGrp="1"/>
          </p:cNvSpPr>
          <p:nvPr>
            <p:ph type="dt" sz="half" idx="10"/>
          </p:nvPr>
        </p:nvSpPr>
        <p:spPr/>
        <p:txBody>
          <a:bodyPr/>
          <a:p>
            <a:fld id="{D997B5FA-0921-464F-AAE1-844C04324D75}" type="datetime1">
              <a:rPr lang="zh-CN" altLang="en-US" smtClean="0"/>
            </a:fld>
            <a:endParaRPr lang="zh-CN" altLang="en-US"/>
          </a:p>
        </p:txBody>
      </p:sp>
      <p:pic>
        <p:nvPicPr>
          <p:cNvPr id="9" name="图片 8" descr="plot2_corrected (1)"/>
          <p:cNvPicPr>
            <a:picLocks noChangeAspect="1"/>
          </p:cNvPicPr>
          <p:nvPr/>
        </p:nvPicPr>
        <p:blipFill>
          <a:blip r:embed="rId2"/>
          <a:stretch>
            <a:fillRect/>
          </a:stretch>
        </p:blipFill>
        <p:spPr>
          <a:xfrm>
            <a:off x="6298565" y="204470"/>
            <a:ext cx="5340350" cy="3052445"/>
          </a:xfrm>
          <a:prstGeom prst="rect">
            <a:avLst/>
          </a:prstGeom>
        </p:spPr>
      </p:pic>
      <p:pic>
        <p:nvPicPr>
          <p:cNvPr id="11" name="图片 10" descr="codex_answer_comparison_39_65_82"/>
          <p:cNvPicPr>
            <a:picLocks noChangeAspect="1"/>
          </p:cNvPicPr>
          <p:nvPr/>
        </p:nvPicPr>
        <p:blipFill>
          <a:blip r:embed="rId3"/>
          <a:stretch>
            <a:fillRect/>
          </a:stretch>
        </p:blipFill>
        <p:spPr>
          <a:xfrm>
            <a:off x="564515" y="3136265"/>
            <a:ext cx="5570855" cy="3481705"/>
          </a:xfrm>
          <a:prstGeom prst="rect">
            <a:avLst/>
          </a:prstGeom>
        </p:spPr>
      </p:pic>
      <p:pic>
        <p:nvPicPr>
          <p:cNvPr id="12" name="图片 11" descr="codex_answer_comparison_121_26_39"/>
          <p:cNvPicPr>
            <a:picLocks noChangeAspect="1"/>
          </p:cNvPicPr>
          <p:nvPr/>
        </p:nvPicPr>
        <p:blipFill>
          <a:blip r:embed="rId4"/>
          <a:stretch>
            <a:fillRect/>
          </a:stretch>
        </p:blipFill>
        <p:spPr>
          <a:xfrm>
            <a:off x="6135370" y="3136265"/>
            <a:ext cx="5523230" cy="345249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779145"/>
          </a:xfrm>
        </p:spPr>
        <p:txBody>
          <a:bodyPr>
            <a:normAutofit/>
          </a:bodyPr>
          <a:p>
            <a:r>
              <a:rPr lang="en-US" altLang="zh-CN"/>
              <a:t>summary</a:t>
            </a:r>
            <a:endParaRPr lang="en-US" altLang="zh-CN"/>
          </a:p>
        </p:txBody>
      </p:sp>
      <p:sp>
        <p:nvSpPr>
          <p:cNvPr id="3" name="内容占位符 2"/>
          <p:cNvSpPr>
            <a:spLocks noGrp="1"/>
          </p:cNvSpPr>
          <p:nvPr>
            <p:ph idx="1"/>
          </p:nvPr>
        </p:nvSpPr>
        <p:spPr>
          <a:xfrm>
            <a:off x="838200" y="1235075"/>
            <a:ext cx="10732770" cy="4942205"/>
          </a:xfrm>
        </p:spPr>
        <p:txBody>
          <a:bodyPr/>
          <a:p>
            <a:r>
              <a:rPr lang="en-US" altLang="zh-CN" sz="2000"/>
              <a:t>A new fine-tuning method for classification is proposed, which is greatly improved compared with the traditional method</a:t>
            </a:r>
            <a:endParaRPr lang="en-US" altLang="zh-CN" sz="2000"/>
          </a:p>
          <a:p>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9" name="图片 8" descr="codex_answer_comparison"/>
          <p:cNvPicPr>
            <a:picLocks noChangeAspect="1"/>
          </p:cNvPicPr>
          <p:nvPr/>
        </p:nvPicPr>
        <p:blipFill>
          <a:blip r:embed="rId1"/>
          <a:stretch>
            <a:fillRect/>
          </a:stretch>
        </p:blipFill>
        <p:spPr>
          <a:xfrm>
            <a:off x="885190" y="2322195"/>
            <a:ext cx="5201285" cy="3251200"/>
          </a:xfrm>
          <a:prstGeom prst="rect">
            <a:avLst/>
          </a:prstGeom>
        </p:spPr>
      </p:pic>
      <p:pic>
        <p:nvPicPr>
          <p:cNvPr id="12" name="图片 11" descr="codex_answer_comparison_121_26_39"/>
          <p:cNvPicPr>
            <a:picLocks noChangeAspect="1"/>
          </p:cNvPicPr>
          <p:nvPr/>
        </p:nvPicPr>
        <p:blipFill>
          <a:blip r:embed="rId2"/>
          <a:stretch>
            <a:fillRect/>
          </a:stretch>
        </p:blipFill>
        <p:spPr>
          <a:xfrm>
            <a:off x="6051550" y="2322195"/>
            <a:ext cx="5200650" cy="3251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t>Task</a:t>
            </a:r>
            <a:endParaRPr lang="en-US" altLang="zh-CN"/>
          </a:p>
        </p:txBody>
      </p:sp>
      <p:sp>
        <p:nvSpPr>
          <p:cNvPr id="3" name="内容占位符 2"/>
          <p:cNvSpPr>
            <a:spLocks noGrp="1"/>
          </p:cNvSpPr>
          <p:nvPr>
            <p:ph idx="1"/>
          </p:nvPr>
        </p:nvSpPr>
        <p:spPr>
          <a:xfrm>
            <a:off x="838200" y="1266825"/>
            <a:ext cx="6656070" cy="4910455"/>
          </a:xfrm>
        </p:spPr>
        <p:txBody>
          <a:bodyPr/>
          <a:p>
            <a:r>
              <a:rPr lang="en-US" altLang="zh-CN" sz="2000"/>
              <a:t>Create a classification website for papers in the field of machine learning and high-energy physics, so that people can search for the papers they need. But now there are more and more papers, relying on manual classification is too troublesome.</a:t>
            </a:r>
            <a:endParaRPr lang="en-US" altLang="zh-CN" sz="2000"/>
          </a:p>
          <a:p>
            <a:r>
              <a:rPr lang="en-US" altLang="zh-CN" sz="2000"/>
              <a:t>Implementing automatic paper classification using a big language model.</a:t>
            </a:r>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pic>
        <p:nvPicPr>
          <p:cNvPr id="8" name="图片 7"/>
          <p:cNvPicPr>
            <a:picLocks noChangeAspect="1"/>
          </p:cNvPicPr>
          <p:nvPr/>
        </p:nvPicPr>
        <p:blipFill>
          <a:blip r:embed="rId1"/>
          <a:stretch>
            <a:fillRect/>
          </a:stretch>
        </p:blipFill>
        <p:spPr>
          <a:xfrm>
            <a:off x="5870575" y="3246755"/>
            <a:ext cx="5207635" cy="2844800"/>
          </a:xfrm>
          <a:prstGeom prst="rect">
            <a:avLst/>
          </a:prstGeom>
          <a:ln>
            <a:solidFill>
              <a:schemeClr val="tx1"/>
            </a:solidFill>
          </a:ln>
        </p:spPr>
      </p:pic>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pic>
        <p:nvPicPr>
          <p:cNvPr id="9" name="图片 8" descr="1ad9e62974f381c2f83b21d9320353f"/>
          <p:cNvPicPr>
            <a:picLocks noChangeAspect="1"/>
          </p:cNvPicPr>
          <p:nvPr/>
        </p:nvPicPr>
        <p:blipFill>
          <a:blip r:embed="rId2"/>
          <a:stretch>
            <a:fillRect/>
          </a:stretch>
        </p:blipFill>
        <p:spPr>
          <a:xfrm>
            <a:off x="7741920" y="934085"/>
            <a:ext cx="3336290" cy="222440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sym typeface="+mn-ea"/>
              </a:rPr>
              <a:t>Why fine-tuning?</a:t>
            </a:r>
            <a:endParaRPr lang="en-US" altLang="zh-CN"/>
          </a:p>
        </p:txBody>
      </p:sp>
      <p:sp>
        <p:nvSpPr>
          <p:cNvPr id="3" name="内容占位符 2"/>
          <p:cNvSpPr>
            <a:spLocks noGrp="1"/>
          </p:cNvSpPr>
          <p:nvPr>
            <p:ph idx="1"/>
          </p:nvPr>
        </p:nvSpPr>
        <p:spPr>
          <a:xfrm>
            <a:off x="838200" y="1263650"/>
            <a:ext cx="10732770" cy="4913630"/>
          </a:xfrm>
        </p:spPr>
        <p:txBody>
          <a:bodyPr/>
          <a:p>
            <a:r>
              <a:rPr lang="en-US" altLang="zh-CN" sz="2400"/>
              <a:t>In most cases, LLM has poor performance in certain specific fields.</a:t>
            </a:r>
            <a:endParaRPr lang="en-US" altLang="zh-CN" sz="2400"/>
          </a:p>
          <a:p>
            <a:endParaRPr lang="en-US" altLang="zh-CN" sz="2400"/>
          </a:p>
          <a:p>
            <a:endParaRPr lang="en-US" altLang="zh-CN" sz="2400"/>
          </a:p>
          <a:p>
            <a:endParaRPr lang="en-US" altLang="zh-CN" sz="2400"/>
          </a:p>
          <a:p>
            <a:endParaRPr lang="en-US" altLang="zh-CN" sz="2400"/>
          </a:p>
          <a:p>
            <a:endParaRPr lang="en-US" altLang="zh-CN" sz="2400"/>
          </a:p>
          <a:p>
            <a:endParaRPr lang="en-US" altLang="zh-CN" sz="2400"/>
          </a:p>
          <a:p>
            <a:endParaRPr lang="en-US" altLang="zh-CN" sz="2400"/>
          </a:p>
          <a:p>
            <a:endParaRPr lang="en-US" altLang="zh-CN" sz="2400"/>
          </a:p>
          <a:p>
            <a:r>
              <a:rPr lang="en-US" altLang="zh-CN" sz="2400"/>
              <a:t>Fine tuning is one of the most commonly useful and effective methods to enhance LLM's capabilities in specific fields</a:t>
            </a:r>
            <a:endParaRPr lang="en-US" altLang="zh-CN" sz="2400"/>
          </a:p>
          <a:p>
            <a:endParaRPr lang="en-US" altLang="zh-CN" sz="2400"/>
          </a:p>
          <a:p>
            <a:endParaRPr lang="en-US" altLang="zh-CN" sz="2400"/>
          </a:p>
        </p:txBody>
      </p:sp>
      <p:pic>
        <p:nvPicPr>
          <p:cNvPr id="5" name="图片 4" descr="plot2 (3)"/>
          <p:cNvPicPr>
            <a:picLocks noChangeAspect="1"/>
          </p:cNvPicPr>
          <p:nvPr/>
        </p:nvPicPr>
        <p:blipFill>
          <a:blip r:embed="rId1"/>
          <a:stretch>
            <a:fillRect/>
          </a:stretch>
        </p:blipFill>
        <p:spPr>
          <a:xfrm>
            <a:off x="3108325" y="1804035"/>
            <a:ext cx="5975350" cy="3415665"/>
          </a:xfrm>
          <a:prstGeom prst="rect">
            <a:avLst/>
          </a:prstGeom>
        </p:spPr>
      </p:pic>
      <p:sp>
        <p:nvSpPr>
          <p:cNvPr id="6" name="灯片编号占位符 5"/>
          <p:cNvSpPr>
            <a:spLocks noGrp="1"/>
          </p:cNvSpPr>
          <p:nvPr>
            <p:ph type="sldNum" sz="quarter" idx="12"/>
          </p:nvPr>
        </p:nvSpPr>
        <p:spPr/>
        <p:txBody>
          <a:bodyPr/>
          <a:p>
            <a:fld id="{565CE74E-AB26-4998-AD42-012C4C1AD076}" type="slidenum">
              <a:rPr lang="zh-CN" altLang="en-US" smtClean="0"/>
            </a:fld>
            <a:endParaRPr lang="zh-CN" altLang="en-US"/>
          </a:p>
        </p:txBody>
      </p:sp>
      <p:sp>
        <p:nvSpPr>
          <p:cNvPr id="4" name="日期占位符 3"/>
          <p:cNvSpPr>
            <a:spLocks noGrp="1"/>
          </p:cNvSpPr>
          <p:nvPr>
            <p:ph type="dt" sz="half" idx="10"/>
          </p:nvPr>
        </p:nvSpPr>
        <p:spPr/>
        <p:txBody>
          <a:bodyPr/>
          <a:p>
            <a:fld id="{D997B5FA-0921-464F-AAE1-844C04324D75}" type="datetime1">
              <a:rPr lang="zh-CN" altLang="en-US" smtClean="0"/>
            </a:fld>
            <a:endParaRPr lang="zh-CN" altLang="en-US"/>
          </a:p>
        </p:txBody>
      </p:sp>
      <p:sp>
        <p:nvSpPr>
          <p:cNvPr id="7" name="文本框 6"/>
          <p:cNvSpPr txBox="1"/>
          <p:nvPr/>
        </p:nvSpPr>
        <p:spPr>
          <a:xfrm>
            <a:off x="9508490" y="2841625"/>
            <a:ext cx="2287270" cy="368300"/>
          </a:xfrm>
          <a:prstGeom prst="rect">
            <a:avLst/>
          </a:prstGeom>
          <a:noFill/>
        </p:spPr>
        <p:txBody>
          <a:bodyPr wrap="square" rtlCol="0">
            <a:spAutoFit/>
          </a:bodyPr>
          <a:p>
            <a:r>
              <a:rPr lang="en-US" altLang="zh-CN"/>
              <a:t>Qwen2.5 7B</a:t>
            </a:r>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sym typeface="+mn-ea"/>
              </a:rPr>
              <a:t>Why fine-tuning?</a:t>
            </a:r>
            <a:endParaRPr lang="en-US" altLang="zh-CN"/>
          </a:p>
        </p:txBody>
      </p:sp>
      <p:sp>
        <p:nvSpPr>
          <p:cNvPr id="6" name="灯片编号占位符 5"/>
          <p:cNvSpPr>
            <a:spLocks noGrp="1"/>
          </p:cNvSpPr>
          <p:nvPr>
            <p:ph type="sldNum" sz="quarter" idx="12"/>
          </p:nvPr>
        </p:nvSpPr>
        <p:spPr/>
        <p:txBody>
          <a:bodyPr/>
          <a:p>
            <a:fld id="{565CE74E-AB26-4998-AD42-012C4C1AD076}" type="slidenum">
              <a:rPr lang="zh-CN" altLang="en-US" smtClean="0"/>
            </a:fld>
            <a:endParaRPr lang="zh-CN" altLang="en-US"/>
          </a:p>
        </p:txBody>
      </p:sp>
      <p:sp>
        <p:nvSpPr>
          <p:cNvPr id="4" name="日期占位符 3"/>
          <p:cNvSpPr>
            <a:spLocks noGrp="1"/>
          </p:cNvSpPr>
          <p:nvPr>
            <p:ph type="dt" sz="half" idx="10"/>
          </p:nvPr>
        </p:nvSpPr>
        <p:spPr/>
        <p:txBody>
          <a:bodyPr/>
          <a:p>
            <a:fld id="{D997B5FA-0921-464F-AAE1-844C04324D75}" type="datetime1">
              <a:rPr lang="zh-CN" altLang="en-US" smtClean="0"/>
            </a:fld>
            <a:endParaRPr lang="zh-CN" altLang="en-US"/>
          </a:p>
        </p:txBody>
      </p:sp>
      <p:sp>
        <p:nvSpPr>
          <p:cNvPr id="7" name="文本框 6"/>
          <p:cNvSpPr txBox="1"/>
          <p:nvPr/>
        </p:nvSpPr>
        <p:spPr>
          <a:xfrm>
            <a:off x="9508490" y="2841625"/>
            <a:ext cx="2287270" cy="368300"/>
          </a:xfrm>
          <a:prstGeom prst="rect">
            <a:avLst/>
          </a:prstGeom>
          <a:noFill/>
        </p:spPr>
        <p:txBody>
          <a:bodyPr wrap="square" rtlCol="0">
            <a:spAutoFit/>
          </a:bodyPr>
          <a:p>
            <a:r>
              <a:rPr lang="en-US" altLang="zh-CN"/>
              <a:t>ChatGPT 5.4 xhigh</a:t>
            </a:r>
            <a:endParaRPr lang="en-US" altLang="zh-CN"/>
          </a:p>
        </p:txBody>
      </p:sp>
      <p:pic>
        <p:nvPicPr>
          <p:cNvPr id="9" name="图片 8" descr="codex_answer_comparison"/>
          <p:cNvPicPr>
            <a:picLocks noChangeAspect="1"/>
          </p:cNvPicPr>
          <p:nvPr/>
        </p:nvPicPr>
        <p:blipFill>
          <a:blip r:embed="rId1"/>
          <a:stretch>
            <a:fillRect/>
          </a:stretch>
        </p:blipFill>
        <p:spPr>
          <a:xfrm>
            <a:off x="2378710" y="1511935"/>
            <a:ext cx="6630670" cy="414401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1059815"/>
          </a:xfrm>
        </p:spPr>
        <p:txBody>
          <a:bodyPr>
            <a:normAutofit/>
          </a:bodyPr>
          <a:p>
            <a:r>
              <a:rPr lang="en-US" altLang="zh-CN"/>
              <a:t>Preparation</a:t>
            </a:r>
            <a:endParaRPr lang="en-US" altLang="zh-CN"/>
          </a:p>
        </p:txBody>
      </p:sp>
      <p:sp>
        <p:nvSpPr>
          <p:cNvPr id="3" name="内容占位符 2"/>
          <p:cNvSpPr>
            <a:spLocks noGrp="1"/>
          </p:cNvSpPr>
          <p:nvPr>
            <p:ph idx="1"/>
          </p:nvPr>
        </p:nvSpPr>
        <p:spPr>
          <a:xfrm>
            <a:off x="838200" y="1249045"/>
            <a:ext cx="10732770" cy="4928235"/>
          </a:xfrm>
        </p:spPr>
        <p:txBody>
          <a:bodyPr/>
          <a:p>
            <a:r>
              <a:rPr lang="en-US" altLang="zh-CN" sz="2000">
                <a:sym typeface="+mn-ea"/>
              </a:rPr>
              <a:t>LLM : Qwen2.5-7B-Instruct</a:t>
            </a:r>
            <a:endParaRPr lang="en-US" altLang="zh-CN" sz="2000"/>
          </a:p>
          <a:p>
            <a:r>
              <a:rPr lang="en-US" altLang="zh-CN" sz="2000">
                <a:sym typeface="+mn-ea"/>
              </a:rPr>
              <a:t>Method : </a:t>
            </a:r>
            <a:r>
              <a:rPr lang="en-US" altLang="zh-CN" sz="2000"/>
              <a:t>LoRA (Low-Rank Adaptation) , </a:t>
            </a:r>
            <a:r>
              <a:rPr lang="en-US" altLang="zh-CN" sz="2000">
                <a:sym typeface="+mn-ea"/>
              </a:rPr>
              <a:t>LoRA </a:t>
            </a:r>
            <a:r>
              <a:rPr lang="en-US" altLang="zh-CN" sz="2000"/>
              <a:t>is a lightweight fine-tuning technique that updates only a small set of trainable parameters by injecting low-rank matrices into a pre-trained model.</a:t>
            </a:r>
            <a:br>
              <a:rPr lang="en-US" altLang="zh-CN" sz="2000"/>
            </a:br>
            <a:r>
              <a:rPr lang="en-US" altLang="zh-CN" sz="2000"/>
              <a:t>Full fine-tuning updates almost all of the model’s parameters, overwriting the original weights.This requires a lot of GPU memory and compute, making training slower but producing a fully specialized model.</a:t>
            </a:r>
            <a:br>
              <a:rPr lang="en-US" altLang="zh-CN" sz="2000"/>
            </a:br>
            <a:r>
              <a:rPr lang="en-US" altLang="zh-CN" sz="2000"/>
              <a:t>LoRA fine-tuning, on the other hand, keeps the original weights frozen and only trains a few small low-rank matrices, which makes it much faster, cheaper, and allows you to easily swap adapters for different tasks.</a:t>
            </a:r>
            <a:endParaRPr lang="en-US" altLang="zh-CN" sz="2000"/>
          </a:p>
          <a:p>
            <a:r>
              <a:rPr lang="en-US" altLang="zh-CN" sz="2000"/>
              <a:t>Datasets n</a:t>
            </a:r>
            <a:r>
              <a:rPr lang="en-US" altLang="zh-CN" sz="2000">
                <a:sym typeface="+mn-ea"/>
              </a:rPr>
              <a:t>umber : 1819 (</a:t>
            </a:r>
            <a:r>
              <a:rPr lang="en-US" altLang="zh-CN" sz="2000">
                <a:latin typeface="Arial" panose="020B0604020202020204" pitchFamily="34" charset="0"/>
                <a:cs typeface="Arial" panose="020B0604020202020204" pitchFamily="34" charset="0"/>
                <a:sym typeface="+mn-ea"/>
              </a:rPr>
              <a:t>75% is used as the training set, 10% as eval set, 15% as test set.</a:t>
            </a:r>
            <a:r>
              <a:rPr lang="en-US" altLang="zh-CN" sz="2000">
                <a:sym typeface="+mn-ea"/>
              </a:rPr>
              <a:t>)</a:t>
            </a:r>
            <a:endParaRPr lang="en-US" altLang="zh-CN" sz="2000">
              <a:sym typeface="+mn-ea"/>
            </a:endParaRPr>
          </a:p>
          <a:p>
            <a:r>
              <a:rPr lang="en-US" altLang="zh-CN" sz="2000">
                <a:sym typeface="+mn-ea"/>
              </a:rPr>
              <a:t>GPU : </a:t>
            </a:r>
            <a:r>
              <a:rPr lang="en-US" altLang="zh-CN" sz="2000"/>
              <a:t>NVIDIA A800 80GB PCIe</a:t>
            </a:r>
            <a:endParaRPr lang="en-US" altLang="zh-CN" sz="2000"/>
          </a:p>
          <a:p>
            <a:r>
              <a:rPr lang="en-US" altLang="zh-CN" sz="2000"/>
              <a:t>Time : About 1 hour of training, about 8 minutes to generate</a:t>
            </a:r>
            <a:endParaRPr lang="en-US" altLang="zh-CN" sz="2000"/>
          </a:p>
          <a:p>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Arial" panose="020B0604020202020204" pitchFamily="34" charset="0"/>
                <a:cs typeface="Arial" panose="020B0604020202020204" pitchFamily="34" charset="0"/>
                <a:sym typeface="+mn-ea"/>
              </a:rPr>
              <a:t>Dataset</a:t>
            </a:r>
            <a:endParaRPr lang="zh-CN" altLang="en-US"/>
          </a:p>
        </p:txBody>
      </p:sp>
      <p:sp>
        <p:nvSpPr>
          <p:cNvPr id="3" name="内容占位符 2"/>
          <p:cNvSpPr>
            <a:spLocks noGrp="1"/>
          </p:cNvSpPr>
          <p:nvPr>
            <p:ph idx="1"/>
          </p:nvPr>
        </p:nvSpPr>
        <p:spPr>
          <a:xfrm>
            <a:off x="761365" y="1341120"/>
            <a:ext cx="8620125" cy="4843145"/>
          </a:xfrm>
        </p:spPr>
        <p:txBody>
          <a:bodyPr/>
          <a:p>
            <a:r>
              <a:rPr lang="en-US" altLang="zh-CN" sz="2400">
                <a:latin typeface="Arial" panose="020B0604020202020204" pitchFamily="34" charset="0"/>
                <a:cs typeface="Arial" panose="020B0604020202020204" pitchFamily="34" charset="0"/>
              </a:rPr>
              <a:t>Prompt word</a:t>
            </a:r>
            <a:r>
              <a:rPr lang="zh-CN" altLang="en-US" sz="2400">
                <a:latin typeface="Arial" panose="020B0604020202020204" pitchFamily="34" charset="0"/>
                <a:cs typeface="Arial" panose="020B0604020202020204" pitchFamily="34" charset="0"/>
              </a:rPr>
              <a:t>、</a:t>
            </a:r>
            <a:r>
              <a:rPr lang="en-US" altLang="zh-CN" sz="2400">
                <a:latin typeface="Arial" panose="020B0604020202020204" pitchFamily="34" charset="0"/>
                <a:cs typeface="Arial" panose="020B0604020202020204" pitchFamily="34" charset="0"/>
              </a:rPr>
              <a:t>input (article title+abstract)</a:t>
            </a:r>
            <a:r>
              <a:rPr lang="zh-CN" altLang="en-US" sz="2400">
                <a:latin typeface="Arial" panose="020B0604020202020204" pitchFamily="34" charset="0"/>
                <a:cs typeface="Arial" panose="020B0604020202020204" pitchFamily="34" charset="0"/>
              </a:rPr>
              <a:t>、</a:t>
            </a:r>
            <a:r>
              <a:rPr lang="en-US" altLang="zh-CN" sz="2400">
                <a:latin typeface="Arial" panose="020B0604020202020204" pitchFamily="34" charset="0"/>
                <a:cs typeface="Arial" panose="020B0604020202020204" pitchFamily="34" charset="0"/>
              </a:rPr>
              <a:t>output (article tag)</a:t>
            </a:r>
            <a:endParaRPr lang="en-US" altLang="zh-CN" sz="2400">
              <a:latin typeface="Arial" panose="020B0604020202020204" pitchFamily="34" charset="0"/>
              <a:cs typeface="Arial" panose="020B0604020202020204" pitchFamily="34" charset="0"/>
            </a:endParaRPr>
          </a:p>
          <a:p>
            <a:r>
              <a:rPr lang="en-US" altLang="zh-CN" sz="2400">
                <a:latin typeface="Arial" panose="020B0604020202020204" pitchFamily="34" charset="0"/>
                <a:cs typeface="Arial" panose="020B0604020202020204" pitchFamily="34" charset="0"/>
              </a:rPr>
              <a:t>75% is used as the training set, 10% </a:t>
            </a:r>
            <a:r>
              <a:rPr lang="en-US" altLang="zh-CN" sz="2400">
                <a:latin typeface="Arial" panose="020B0604020202020204" pitchFamily="34" charset="0"/>
                <a:cs typeface="Arial" panose="020B0604020202020204" pitchFamily="34" charset="0"/>
              </a:rPr>
              <a:t>as eval set, 15% as test set.</a:t>
            </a:r>
            <a:endParaRPr lang="en-US" altLang="zh-CN" sz="2400">
              <a:latin typeface="Arial" panose="020B0604020202020204" pitchFamily="34" charset="0"/>
              <a:cs typeface="Arial" panose="020B0604020202020204" pitchFamily="34" charset="0"/>
            </a:endParaRPr>
          </a:p>
          <a:p>
            <a:endParaRPr lang="en-US" altLang="zh-CN" sz="2400">
              <a:latin typeface="Arial" panose="020B0604020202020204" pitchFamily="34" charset="0"/>
              <a:cs typeface="Arial" panose="020B0604020202020204" pitchFamily="34" charset="0"/>
            </a:endParaRPr>
          </a:p>
        </p:txBody>
      </p:sp>
      <p:sp>
        <p:nvSpPr>
          <p:cNvPr id="5" name="灯片编号占位符 4"/>
          <p:cNvSpPr>
            <a:spLocks noGrp="1"/>
          </p:cNvSpPr>
          <p:nvPr>
            <p:ph type="sldNum" sz="quarter" idx="12"/>
          </p:nvPr>
        </p:nvSpPr>
        <p:spPr/>
        <p:txBody>
          <a:bodyPr/>
          <a:p>
            <a:fld id="{565CE74E-AB26-4998-AD42-012C4C1AD076}" type="slidenum">
              <a:rPr lang="zh-CN" altLang="en-US" smtClean="0"/>
            </a:fld>
            <a:endParaRPr lang="zh-CN" altLang="en-US"/>
          </a:p>
        </p:txBody>
      </p:sp>
      <p:sp>
        <p:nvSpPr>
          <p:cNvPr id="4" name="日期占位符 3"/>
          <p:cNvSpPr>
            <a:spLocks noGrp="1"/>
          </p:cNvSpPr>
          <p:nvPr>
            <p:ph type="dt" sz="half" idx="10"/>
          </p:nvPr>
        </p:nvSpPr>
        <p:spPr/>
        <p:txBody>
          <a:bodyPr/>
          <a:p>
            <a:fld id="{D997B5FA-0921-464F-AAE1-844C04324D75}" type="datetime1">
              <a:rPr lang="zh-CN" altLang="en-US" smtClean="0"/>
            </a:fld>
            <a:endParaRPr lang="zh-CN" altLang="en-US"/>
          </a:p>
        </p:txBody>
      </p:sp>
      <p:pic>
        <p:nvPicPr>
          <p:cNvPr id="7" name="图片 6"/>
          <p:cNvPicPr>
            <a:picLocks noChangeAspect="1"/>
          </p:cNvPicPr>
          <p:nvPr/>
        </p:nvPicPr>
        <p:blipFill>
          <a:blip r:embed="rId1"/>
          <a:stretch>
            <a:fillRect/>
          </a:stretch>
        </p:blipFill>
        <p:spPr>
          <a:xfrm>
            <a:off x="422910" y="4222750"/>
            <a:ext cx="11353800" cy="2070100"/>
          </a:xfrm>
          <a:prstGeom prst="rect">
            <a:avLst/>
          </a:prstGeom>
        </p:spPr>
      </p:pic>
      <p:pic>
        <p:nvPicPr>
          <p:cNvPr id="8" name="图片 7"/>
          <p:cNvPicPr>
            <a:picLocks noChangeAspect="1"/>
          </p:cNvPicPr>
          <p:nvPr/>
        </p:nvPicPr>
        <p:blipFill>
          <a:blip r:embed="rId2"/>
          <a:srcRect t="6732"/>
          <a:stretch>
            <a:fillRect/>
          </a:stretch>
        </p:blipFill>
        <p:spPr>
          <a:xfrm>
            <a:off x="9514840" y="845185"/>
            <a:ext cx="2261870" cy="30264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latin typeface="Arial" panose="020B0604020202020204" pitchFamily="34" charset="0"/>
                <a:cs typeface="Arial" panose="020B0604020202020204" pitchFamily="34" charset="0"/>
                <a:sym typeface="+mn-ea"/>
              </a:rPr>
              <a:t>Dataset</a:t>
            </a:r>
            <a:endParaRPr lang="zh-CN" altLang="en-US"/>
          </a:p>
        </p:txBody>
      </p:sp>
      <p:sp>
        <p:nvSpPr>
          <p:cNvPr id="5" name="灯片编号占位符 4"/>
          <p:cNvSpPr>
            <a:spLocks noGrp="1"/>
          </p:cNvSpPr>
          <p:nvPr>
            <p:ph type="sldNum" sz="quarter" idx="12"/>
          </p:nvPr>
        </p:nvSpPr>
        <p:spPr/>
        <p:txBody>
          <a:bodyPr/>
          <a:p>
            <a:fld id="{565CE74E-AB26-4998-AD42-012C4C1AD076}" type="slidenum">
              <a:rPr lang="zh-CN" altLang="en-US" smtClean="0"/>
            </a:fld>
            <a:endParaRPr lang="zh-CN" altLang="en-US"/>
          </a:p>
        </p:txBody>
      </p:sp>
      <p:sp>
        <p:nvSpPr>
          <p:cNvPr id="4" name="日期占位符 3"/>
          <p:cNvSpPr>
            <a:spLocks noGrp="1"/>
          </p:cNvSpPr>
          <p:nvPr>
            <p:ph type="dt" sz="half" idx="10"/>
          </p:nvPr>
        </p:nvSpPr>
        <p:spPr/>
        <p:txBody>
          <a:bodyPr/>
          <a:p>
            <a:fld id="{D997B5FA-0921-464F-AAE1-844C04324D75}" type="datetime1">
              <a:rPr lang="zh-CN" altLang="en-US" smtClean="0"/>
            </a:fld>
            <a:endParaRPr lang="zh-CN" altLang="en-US"/>
          </a:p>
        </p:txBody>
      </p:sp>
      <p:pic>
        <p:nvPicPr>
          <p:cNvPr id="9" name="图片 8"/>
          <p:cNvPicPr>
            <a:picLocks noChangeAspect="1"/>
          </p:cNvPicPr>
          <p:nvPr/>
        </p:nvPicPr>
        <p:blipFill>
          <a:blip r:embed="rId1"/>
          <a:stretch>
            <a:fillRect/>
          </a:stretch>
        </p:blipFill>
        <p:spPr>
          <a:xfrm>
            <a:off x="2592070" y="1503045"/>
            <a:ext cx="7007860" cy="42868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883920"/>
          </a:xfrm>
        </p:spPr>
        <p:txBody>
          <a:bodyPr>
            <a:normAutofit/>
          </a:bodyPr>
          <a:p>
            <a:r>
              <a:rPr lang="en-US" altLang="zh-CN"/>
              <a:t>Prompts</a:t>
            </a:r>
            <a:endParaRPr lang="en-US" altLang="zh-CN"/>
          </a:p>
        </p:txBody>
      </p:sp>
      <p:sp>
        <p:nvSpPr>
          <p:cNvPr id="3" name="内容占位符 2"/>
          <p:cNvSpPr>
            <a:spLocks noGrp="1"/>
          </p:cNvSpPr>
          <p:nvPr>
            <p:ph idx="1"/>
          </p:nvPr>
        </p:nvSpPr>
        <p:spPr>
          <a:xfrm>
            <a:off x="838200" y="1249045"/>
            <a:ext cx="10732770" cy="4928235"/>
          </a:xfrm>
        </p:spPr>
        <p:txBody>
          <a:bodyPr>
            <a:normAutofit lnSpcReduction="20000"/>
          </a:bodyPr>
          <a:p>
            <a:r>
              <a:rPr lang="en-US" altLang="zh-CN" sz="2000"/>
              <a:t>1. Role &amp; Task</a:t>
            </a:r>
            <a:br>
              <a:rPr lang="en-US" altLang="zh-CN" sz="2000"/>
            </a:br>
            <a:r>
              <a:rPr lang="en-US" altLang="zh-CN" sz="2000"/>
              <a:t>You are an expert in machine learning for high-energy physics. Your task is to read the title and abstract of a paper and perform STRICT hierarchical multi-label classification over the 91 predefined labels below.</a:t>
            </a:r>
            <a:endParaRPr lang="en-US" altLang="zh-CN" sz="2000"/>
          </a:p>
          <a:p>
            <a:endParaRPr lang="en-US" altLang="zh-CN" sz="2000"/>
          </a:p>
          <a:p>
            <a:r>
              <a:rPr lang="en-US" altLang="zh-CN" sz="2000"/>
              <a:t>2. Label Assignment Rules</a:t>
            </a:r>
            <a:br>
              <a:rPr lang="en-US" altLang="zh-CN" sz="2000"/>
            </a:br>
            <a:r>
              <a:rPr lang="en-US" altLang="zh-CN" sz="2000"/>
              <a:t>Assign &lt;yes&gt; ONLY when there is strong, explicit evidence in the title/abstract; </a:t>
            </a:r>
            <a:br>
              <a:rPr lang="en-US" altLang="zh-CN" sz="2000"/>
            </a:br>
            <a:r>
              <a:rPr lang="en-US" altLang="zh-CN" sz="2000"/>
              <a:t>never guess or infer.</a:t>
            </a:r>
            <a:br>
              <a:rPr lang="en-US" altLang="zh-CN" sz="2000"/>
            </a:br>
            <a:r>
              <a:rPr lang="en-US" altLang="zh-CN" sz="2000"/>
              <a:t>If uncertain, prefer &lt;no&gt;.</a:t>
            </a:r>
            <a:br>
              <a:rPr lang="en-US" altLang="zh-CN" sz="2000"/>
            </a:br>
            <a:r>
              <a:rPr lang="en-US" altLang="zh-CN" sz="2000"/>
              <a:t>A paper may belong to multiple labels simultaneously.</a:t>
            </a:r>
            <a:endParaRPr lang="en-US" altLang="zh-CN" sz="2000"/>
          </a:p>
          <a:p>
            <a:endParaRPr lang="en-US" altLang="zh-CN" sz="2000"/>
          </a:p>
          <a:p>
            <a:r>
              <a:rPr lang="en-US" altLang="zh-CN" sz="2000"/>
              <a:t>3.Hierarchical Consistency Rules</a:t>
            </a:r>
            <a:br>
              <a:rPr lang="en-US" altLang="zh-CN" sz="2000"/>
            </a:br>
            <a:r>
              <a:rPr lang="en-US" altLang="zh-CN" sz="2000"/>
              <a:t>HIERARCHICAL CONSISTENCY RULES:</a:t>
            </a:r>
            <a:br>
              <a:rPr lang="en-US" altLang="zh-CN" sz="2000"/>
            </a:br>
            <a:r>
              <a:rPr lang="en-US" altLang="zh-CN" sz="2000"/>
              <a:t>(1) If ANY sub-label is &lt;yes&gt;, ALL parents must be &lt;yes&gt;.</a:t>
            </a:r>
            <a:br>
              <a:rPr lang="en-US" altLang="zh-CN" sz="2000"/>
            </a:br>
            <a:r>
              <a:rPr lang="en-US" altLang="zh-CN" sz="2000"/>
              <a:t>(2) If a parent is &lt;no&gt;, ALL sub-labels must be &lt;no&gt;.</a:t>
            </a:r>
            <a:br>
              <a:rPr lang="en-US" altLang="zh-CN" sz="2000"/>
            </a:br>
            <a:r>
              <a:rPr lang="en-US" altLang="zh-CN" sz="2000"/>
              <a:t>(3) For overlapping labels, choose the MOST SPECIFIC explicitly supported ones; assign multiple only if independently evidenced.</a:t>
            </a:r>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365125"/>
            <a:ext cx="10515600" cy="883920"/>
          </a:xfrm>
        </p:spPr>
        <p:txBody>
          <a:bodyPr>
            <a:normAutofit/>
          </a:bodyPr>
          <a:p>
            <a:r>
              <a:rPr lang="en-US" altLang="zh-CN"/>
              <a:t>Prompts</a:t>
            </a:r>
            <a:endParaRPr lang="en-US" altLang="zh-CN"/>
          </a:p>
        </p:txBody>
      </p:sp>
      <p:sp>
        <p:nvSpPr>
          <p:cNvPr id="3" name="内容占位符 2"/>
          <p:cNvSpPr>
            <a:spLocks noGrp="1"/>
          </p:cNvSpPr>
          <p:nvPr>
            <p:ph idx="1"/>
          </p:nvPr>
        </p:nvSpPr>
        <p:spPr>
          <a:xfrm>
            <a:off x="838200" y="1249045"/>
            <a:ext cx="10732770" cy="4928235"/>
          </a:xfrm>
        </p:spPr>
        <p:txBody>
          <a:bodyPr>
            <a:normAutofit lnSpcReduction="20000"/>
          </a:bodyPr>
          <a:p>
            <a:r>
              <a:rPr lang="en-US" altLang="zh-CN" sz="2000"/>
              <a:t>4. Output Format</a:t>
            </a:r>
            <a:br>
              <a:rPr lang="en-US" altLang="zh-CN" sz="2000"/>
            </a:br>
            <a:r>
              <a:rPr lang="en-US" altLang="zh-CN" sz="2000"/>
              <a:t>OUTPUT FORMAT:</a:t>
            </a:r>
            <a:br>
              <a:rPr lang="en-US" altLang="zh-CN" sz="2000"/>
            </a:br>
            <a:r>
              <a:rPr lang="en-US" altLang="zh-CN" sz="2000"/>
              <a:t>For EACH label in the EXACT order of the predefined list, </a:t>
            </a:r>
            <a:br>
              <a:rPr lang="en-US" altLang="zh-CN" sz="2000"/>
            </a:br>
            <a:r>
              <a:rPr lang="en-US" altLang="zh-CN" sz="2000"/>
              <a:t>output the FULL label name immediately followed by &lt;yes&gt; or &lt;no&gt; with NO spaces. </a:t>
            </a:r>
            <a:br>
              <a:rPr lang="en-US" altLang="zh-CN" sz="2000"/>
            </a:br>
            <a:r>
              <a:rPr lang="en-US" altLang="zh-CN" sz="2000"/>
              <a:t>No explanations, no extra text, no missing or reordered labels.</a:t>
            </a:r>
            <a:br>
              <a:rPr lang="en-US" altLang="zh-CN" sz="2000"/>
            </a:br>
            <a:r>
              <a:rPr lang="en-US" altLang="zh-CN" sz="2000"/>
              <a:t>Example: {Reviews}&lt;yes&gt;{Modern reviews}&lt;yes&gt;{Specialized reviews}&lt;no&gt;{Datasets}&lt;no&gt;.</a:t>
            </a:r>
            <a:endParaRPr lang="en-US" altLang="zh-CN" sz="2000"/>
          </a:p>
          <a:p>
            <a:endParaRPr lang="en-US" altLang="zh-CN" sz="2000"/>
          </a:p>
          <a:p>
            <a:r>
              <a:rPr lang="en-US" altLang="zh-CN" sz="2000"/>
              <a:t>5. Predefined Label Space</a:t>
            </a:r>
            <a:br>
              <a:rPr lang="en-US" altLang="zh-CN" sz="2000"/>
            </a:br>
            <a:r>
              <a:rPr lang="en-US" altLang="zh-CN" sz="2000"/>
              <a:t>PREDEFINED LABEL SPACE (exact order, 91 labels):</a:t>
            </a:r>
            <a:br>
              <a:rPr lang="en-US" altLang="zh-CN" sz="2000"/>
            </a:br>
            <a:r>
              <a:rPr lang="en-US" altLang="zh-CN" sz="2000"/>
              <a:t>{'Reviews': ['Modern reviews', 'Specialized reviews', 'Datasets']}......</a:t>
            </a:r>
            <a:endParaRPr lang="en-US" altLang="zh-CN" sz="2000"/>
          </a:p>
          <a:p>
            <a:endParaRPr lang="en-US" altLang="zh-CN" sz="2000"/>
          </a:p>
        </p:txBody>
      </p:sp>
      <p:sp>
        <p:nvSpPr>
          <p:cNvPr id="4" name="灯片编号占位符 3"/>
          <p:cNvSpPr>
            <a:spLocks noGrp="1"/>
          </p:cNvSpPr>
          <p:nvPr>
            <p:ph type="sldNum" sz="quarter" idx="12"/>
          </p:nvPr>
        </p:nvSpPr>
        <p:spPr/>
        <p:txBody>
          <a:bodyPr/>
          <a:p>
            <a:fld id="{565CE74E-AB26-4998-AD42-012C4C1AD076}" type="slidenum">
              <a:rPr lang="zh-CN" altLang="en-US" smtClean="0"/>
            </a:fld>
            <a:endParaRPr lang="zh-CN" altLang="en-US"/>
          </a:p>
        </p:txBody>
      </p:sp>
      <p:sp>
        <p:nvSpPr>
          <p:cNvPr id="5" name="日期占位符 4"/>
          <p:cNvSpPr>
            <a:spLocks noGrp="1"/>
          </p:cNvSpPr>
          <p:nvPr>
            <p:ph type="dt" sz="half" idx="10"/>
          </p:nvPr>
        </p:nvSpPr>
        <p:spPr/>
        <p:txBody>
          <a:bodyPr/>
          <a:p>
            <a:fld id="{D997B5FA-0921-464F-AAE1-844C04324D75}" type="datetime1">
              <a:rPr lang="zh-CN" altLang="en-US" smtClean="0"/>
            </a:fld>
            <a:endParaRPr lang="zh-CN" altLang="en-US"/>
          </a:p>
        </p:txBody>
      </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5936</Words>
  <Application>WPS 演示</Application>
  <PresentationFormat>宽屏</PresentationFormat>
  <Paragraphs>179</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Arial</vt:lpstr>
      <vt:lpstr>宋体</vt:lpstr>
      <vt:lpstr>Wingdings</vt:lpstr>
      <vt:lpstr>Calibri</vt:lpstr>
      <vt:lpstr>微软雅黑</vt:lpstr>
      <vt:lpstr>Arial Unicode MS</vt:lpstr>
      <vt:lpstr>WPS</vt:lpstr>
      <vt:lpstr>Using LLM for paper classification</vt:lpstr>
      <vt:lpstr>Task</vt:lpstr>
      <vt:lpstr>Why fine-tuning?</vt:lpstr>
      <vt:lpstr>Why fine-tuning?</vt:lpstr>
      <vt:lpstr>Preparation</vt:lpstr>
      <vt:lpstr>Dataset</vt:lpstr>
      <vt:lpstr>Dataset</vt:lpstr>
      <vt:lpstr>Prompts</vt:lpstr>
      <vt:lpstr>Prompts</vt:lpstr>
      <vt:lpstr>Dataset</vt:lpstr>
      <vt:lpstr>Supervised Fine-Tuning</vt:lpstr>
      <vt:lpstr>Contrastive Loss Supervised Fine-Tuning</vt:lpstr>
      <vt:lpstr>Classification-Specialized SFT</vt:lpstr>
      <vt:lpstr>Limitations </vt:lpstr>
      <vt:lpstr>Limitations </vt:lpstr>
      <vt:lpstr>Classification-Generative SFT</vt:lpstr>
      <vt:lpstr>PowerPoint 演示文稿</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温馨</dc:creator>
  <cp:lastModifiedBy>温馨</cp:lastModifiedBy>
  <cp:revision>39</cp:revision>
  <dcterms:created xsi:type="dcterms:W3CDTF">2023-08-09T12:44:00Z</dcterms:created>
  <dcterms:modified xsi:type="dcterms:W3CDTF">2026-04-16T01:24:55Z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0FFB374EF87741258E9EC42A4DEF22FC_13</vt:lpwstr>
  </property>
</Properties>
</file>