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media/image75.jp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>
  <p:sldMasterIdLst>
    <p:sldMasterId id="2147483648" r:id="rId2"/>
    <p:sldMasterId id="2147483660" r:id="rId3"/>
  </p:sldMasterIdLst>
  <p:notesMasterIdLst>
    <p:notesMasterId r:id="rId26"/>
  </p:notesMasterIdLst>
  <p:handoutMasterIdLst>
    <p:handoutMasterId r:id="rId27"/>
  </p:handoutMasterIdLst>
  <p:sldIdLst>
    <p:sldId id="256" r:id="rId4"/>
    <p:sldId id="2234" r:id="rId5"/>
    <p:sldId id="2392" r:id="rId6"/>
    <p:sldId id="1228" r:id="rId7"/>
    <p:sldId id="1256" r:id="rId8"/>
    <p:sldId id="2417" r:id="rId9"/>
    <p:sldId id="2419" r:id="rId10"/>
    <p:sldId id="2281" r:id="rId11"/>
    <p:sldId id="2425" r:id="rId12"/>
    <p:sldId id="2428" r:id="rId13"/>
    <p:sldId id="2426" r:id="rId14"/>
    <p:sldId id="2429" r:id="rId15"/>
    <p:sldId id="2402" r:id="rId16"/>
    <p:sldId id="2424" r:id="rId17"/>
    <p:sldId id="2183" r:id="rId18"/>
    <p:sldId id="2420" r:id="rId19"/>
    <p:sldId id="2421" r:id="rId20"/>
    <p:sldId id="2422" r:id="rId21"/>
    <p:sldId id="2423" r:id="rId22"/>
    <p:sldId id="2220" r:id="rId23"/>
    <p:sldId id="2397" r:id="rId24"/>
    <p:sldId id="2427" r:id="rId25"/>
  </p:sldIdLst>
  <p:sldSz cx="9144000" cy="6858000" type="screen4x3"/>
  <p:notesSz cx="6858000" cy="9144000"/>
  <p:custDataLst>
    <p:tags r:id="rId28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b="1" kern="1200">
        <a:solidFill>
          <a:srgbClr val="000066"/>
        </a:solidFill>
        <a:latin typeface="GillSans" pitchFamily="34" charset="0"/>
        <a:ea typeface="黑体" panose="02010609060101010101" pitchFamily="49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b="1" kern="1200">
        <a:solidFill>
          <a:srgbClr val="000066"/>
        </a:solidFill>
        <a:latin typeface="GillSans" pitchFamily="34" charset="0"/>
        <a:ea typeface="黑体" panose="02010609060101010101" pitchFamily="49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b="1" kern="1200">
        <a:solidFill>
          <a:srgbClr val="000066"/>
        </a:solidFill>
        <a:latin typeface="GillSans" pitchFamily="34" charset="0"/>
        <a:ea typeface="黑体" panose="02010609060101010101" pitchFamily="49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b="1" kern="1200">
        <a:solidFill>
          <a:srgbClr val="000066"/>
        </a:solidFill>
        <a:latin typeface="GillSans" pitchFamily="34" charset="0"/>
        <a:ea typeface="黑体" panose="02010609060101010101" pitchFamily="49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b="1" kern="1200">
        <a:solidFill>
          <a:srgbClr val="000066"/>
        </a:solidFill>
        <a:latin typeface="GillSans" pitchFamily="34" charset="0"/>
        <a:ea typeface="黑体" panose="02010609060101010101" pitchFamily="49" charset="-122"/>
        <a:cs typeface="+mn-cs"/>
      </a:defRPr>
    </a:lvl5pPr>
    <a:lvl6pPr marL="2286000" algn="l" defTabSz="914400" rtl="0" eaLnBrk="1" latinLnBrk="0" hangingPunct="1">
      <a:defRPr b="1" kern="1200">
        <a:solidFill>
          <a:srgbClr val="000066"/>
        </a:solidFill>
        <a:latin typeface="GillSans" pitchFamily="34" charset="0"/>
        <a:ea typeface="黑体" panose="02010609060101010101" pitchFamily="49" charset="-122"/>
        <a:cs typeface="+mn-cs"/>
      </a:defRPr>
    </a:lvl6pPr>
    <a:lvl7pPr marL="2743200" algn="l" defTabSz="914400" rtl="0" eaLnBrk="1" latinLnBrk="0" hangingPunct="1">
      <a:defRPr b="1" kern="1200">
        <a:solidFill>
          <a:srgbClr val="000066"/>
        </a:solidFill>
        <a:latin typeface="GillSans" pitchFamily="34" charset="0"/>
        <a:ea typeface="黑体" panose="02010609060101010101" pitchFamily="49" charset="-122"/>
        <a:cs typeface="+mn-cs"/>
      </a:defRPr>
    </a:lvl7pPr>
    <a:lvl8pPr marL="3200400" algn="l" defTabSz="914400" rtl="0" eaLnBrk="1" latinLnBrk="0" hangingPunct="1">
      <a:defRPr b="1" kern="1200">
        <a:solidFill>
          <a:srgbClr val="000066"/>
        </a:solidFill>
        <a:latin typeface="GillSans" pitchFamily="34" charset="0"/>
        <a:ea typeface="黑体" panose="02010609060101010101" pitchFamily="49" charset="-122"/>
        <a:cs typeface="+mn-cs"/>
      </a:defRPr>
    </a:lvl8pPr>
    <a:lvl9pPr marL="3657600" algn="l" defTabSz="914400" rtl="0" eaLnBrk="1" latinLnBrk="0" hangingPunct="1">
      <a:defRPr b="1" kern="1200">
        <a:solidFill>
          <a:srgbClr val="000066"/>
        </a:solidFill>
        <a:latin typeface="GillSans" pitchFamily="34" charset="0"/>
        <a:ea typeface="黑体" panose="02010609060101010101" pitchFamily="49" charset="-122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B6FDA390-53E4-4480-9639-CBB046E3F206}">
          <p14:sldIdLst>
            <p14:sldId id="256"/>
            <p14:sldId id="2234"/>
            <p14:sldId id="2392"/>
            <p14:sldId id="1228"/>
            <p14:sldId id="1256"/>
            <p14:sldId id="2417"/>
            <p14:sldId id="2419"/>
            <p14:sldId id="2281"/>
            <p14:sldId id="2425"/>
            <p14:sldId id="2428"/>
            <p14:sldId id="2426"/>
            <p14:sldId id="2429"/>
            <p14:sldId id="2402"/>
            <p14:sldId id="2424"/>
            <p14:sldId id="2183"/>
            <p14:sldId id="2420"/>
            <p14:sldId id="2421"/>
            <p14:sldId id="2422"/>
            <p14:sldId id="2423"/>
            <p14:sldId id="2220"/>
            <p14:sldId id="2397"/>
            <p14:sldId id="242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08" userDrawn="1">
          <p15:clr>
            <a:srgbClr val="A4A3A4"/>
          </p15:clr>
        </p15:guide>
        <p15:guide id="2" pos="281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aifeng" initials="" lastIdx="4" clrIdx="0"/>
  <p:cmAuthor id="2" name="未知用户1" initials="未知用户1" lastIdx="4" clrIdx="1"/>
  <p:cmAuthor id="3" name="未知用户2" initials="未知用户2" lastIdx="0" clrIdx="2"/>
  <p:cmAuthor id="4" name="haifeng" initials="h" lastIdx="1" clrIdx="3">
    <p:extLst>
      <p:ext uri="{19B8F6BF-5375-455C-9EA6-DF929625EA0E}">
        <p15:presenceInfo xmlns:p15="http://schemas.microsoft.com/office/powerpoint/2012/main" userId="haifeng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66"/>
    <a:srgbClr val="FF0066"/>
    <a:srgbClr val="FF00FF"/>
    <a:srgbClr val="0000FF"/>
    <a:srgbClr val="FF9933"/>
    <a:srgbClr val="009900"/>
    <a:srgbClr val="FF6600"/>
    <a:srgbClr val="FFFFCC"/>
    <a:srgbClr val="FFFFFF"/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0" autoAdjust="0"/>
    <p:restoredTop sz="93615" autoAdjust="0"/>
  </p:normalViewPr>
  <p:slideViewPr>
    <p:cSldViewPr showGuides="1">
      <p:cViewPr>
        <p:scale>
          <a:sx n="125" d="100"/>
          <a:sy n="125" d="100"/>
        </p:scale>
        <p:origin x="2868" y="916"/>
      </p:cViewPr>
      <p:guideLst>
        <p:guide orient="horz" pos="2108"/>
        <p:guide pos="281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5688"/>
    </p:cViewPr>
  </p:sorterViewPr>
  <p:notesViewPr>
    <p:cSldViewPr>
      <p:cViewPr varScale="1">
        <p:scale>
          <a:sx n="49" d="100"/>
          <a:sy n="49" d="100"/>
        </p:scale>
        <p:origin x="2733" y="2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2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gs" Target="tags/tag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handoutMaster" Target="handoutMasters/handoutMaster1.xml"/><Relationship Id="rId30" Type="http://schemas.openxmlformats.org/officeDocument/2006/relationships/presProps" Target="presProps.xml"/><Relationship Id="rId8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GillSans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GillSans" pitchFamily="34" charset="0"/>
              </a:defRPr>
            </a:lvl1pPr>
          </a:lstStyle>
          <a:p>
            <a:pPr>
              <a:defRPr/>
            </a:pPr>
            <a:fld id="{5E5992F2-3319-4310-BE59-AD6A685334FA}" type="datetimeFigureOut">
              <a:rPr lang="zh-CN" altLang="en-US"/>
              <a:t>2026/4/15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GillSans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>
              <a:defRPr sz="1200"/>
            </a:lvl1pPr>
          </a:lstStyle>
          <a:p>
            <a:pPr>
              <a:defRPr/>
            </a:pPr>
            <a:fld id="{C87C6FC9-9955-49BE-9F51-E2586CF49F6C}" type="slidenum">
              <a:rPr lang="zh-CN" altLang="en-US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0" hangingPunct="0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1200" b="0">
                <a:solidFill>
                  <a:schemeClr val="tx1"/>
                </a:solidFill>
                <a:effectLst/>
                <a:latin typeface="Times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0" hangingPunct="0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1200" b="0">
                <a:solidFill>
                  <a:schemeClr val="tx1"/>
                </a:solidFill>
                <a:effectLst/>
                <a:latin typeface="Times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686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eaLnBrk="0" hangingPunct="0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1200" b="0">
                <a:solidFill>
                  <a:schemeClr val="tx1"/>
                </a:solidFill>
                <a:effectLst/>
                <a:latin typeface="Times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86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r">
              <a:defRPr sz="1200" b="0">
                <a:solidFill>
                  <a:schemeClr val="tx1"/>
                </a:solidFill>
                <a:latin typeface="Times" charset="0"/>
              </a:defRPr>
            </a:lvl1pPr>
          </a:lstStyle>
          <a:p>
            <a:pPr>
              <a:defRPr/>
            </a:pPr>
            <a:fld id="{1F7293D6-2276-4D5D-A3A0-C45196FFDDE1}" type="slidenum">
              <a:rPr lang="en-GB" altLang="zh-CN"/>
              <a:t>‹#›</a:t>
            </a:fld>
            <a:endParaRPr lang="en-GB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F4038506-8174-41D3-83AD-A068A8243E5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EAF3C1B2-A9D0-44A2-9E16-C7940EA0A6BB}" type="slidenum">
              <a:rPr lang="en-GB" altLang="zh-CN" smtClean="0"/>
              <a:pPr>
                <a:spcBef>
                  <a:spcPct val="0"/>
                </a:spcBef>
              </a:pPr>
              <a:t>1</a:t>
            </a:fld>
            <a:endParaRPr lang="en-GB" altLang="zh-CN"/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AE78396C-799D-4327-8D27-DF13AF06BB6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FC47F5C1-8985-406A-80D7-04B8EFB12D6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CN" altLang="en-US">
              <a:latin typeface="Times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dirty="0" err="1">
                <a:latin typeface="Times New Roman" panose="02020603050405020304" charset="0"/>
                <a:cs typeface="Times New Roman" panose="02020603050405020304" charset="0"/>
              </a:rPr>
              <a:t>Kotobi</a:t>
            </a:r>
            <a:r>
              <a:rPr lang="zh-CN" altLang="en-US" sz="1200" dirty="0">
                <a:latin typeface="Times New Roman" panose="02020603050405020304" charset="0"/>
                <a:cs typeface="Times New Roman" panose="02020603050405020304" charset="0"/>
              </a:rPr>
              <a:t>等人应用</a:t>
            </a:r>
            <a:r>
              <a:rPr lang="en-US" altLang="zh-CN" sz="1200" dirty="0">
                <a:latin typeface="Times New Roman" panose="02020603050405020304" charset="0"/>
                <a:cs typeface="Times New Roman" panose="02020603050405020304" charset="0"/>
              </a:rPr>
              <a:t>GCN</a:t>
            </a:r>
            <a:r>
              <a:rPr lang="zh-CN" altLang="en-US" sz="1200" dirty="0">
                <a:latin typeface="Times New Roman" panose="02020603050405020304" charset="0"/>
                <a:cs typeface="Times New Roman" panose="02020603050405020304" charset="0"/>
              </a:rPr>
              <a:t>、</a:t>
            </a:r>
            <a:r>
              <a:rPr lang="en-US" altLang="zh-CN" sz="1200" dirty="0">
                <a:latin typeface="Times New Roman" panose="02020603050405020304" charset="0"/>
                <a:cs typeface="Times New Roman" panose="02020603050405020304" charset="0"/>
              </a:rPr>
              <a:t>GAT</a:t>
            </a:r>
            <a:r>
              <a:rPr lang="zh-CN" altLang="en-US" sz="1200" dirty="0">
                <a:latin typeface="Times New Roman" panose="02020603050405020304" charset="0"/>
                <a:cs typeface="Times New Roman" panose="02020603050405020304" charset="0"/>
              </a:rPr>
              <a:t>等</a:t>
            </a:r>
            <a:r>
              <a:rPr lang="en-US" altLang="zh-CN" sz="1200" dirty="0">
                <a:latin typeface="Times New Roman" panose="02020603050405020304" charset="0"/>
                <a:cs typeface="Times New Roman" panose="02020603050405020304" charset="0"/>
              </a:rPr>
              <a:t>GNN</a:t>
            </a:r>
            <a:r>
              <a:rPr lang="zh-CN" altLang="en-US" sz="1200" dirty="0">
                <a:latin typeface="Times New Roman" panose="02020603050405020304" charset="0"/>
                <a:cs typeface="Times New Roman" panose="02020603050405020304" charset="0"/>
              </a:rPr>
              <a:t>模型预测</a:t>
            </a:r>
            <a:r>
              <a:rPr lang="en-US" altLang="zh-CN" sz="1200" dirty="0">
                <a:latin typeface="Times New Roman" panose="02020603050405020304" charset="0"/>
                <a:cs typeface="Times New Roman" panose="02020603050405020304" charset="0"/>
              </a:rPr>
              <a:t>C K-edge</a:t>
            </a:r>
            <a:r>
              <a:rPr lang="zh-CN" altLang="en-US" sz="1200" dirty="0">
                <a:latin typeface="Times New Roman" panose="02020603050405020304" charset="0"/>
                <a:cs typeface="Times New Roman" panose="02020603050405020304" charset="0"/>
              </a:rPr>
              <a:t>的</a:t>
            </a:r>
            <a:r>
              <a:rPr lang="en-US" altLang="zh-CN" sz="1200" dirty="0">
                <a:latin typeface="Times New Roman" panose="02020603050405020304" charset="0"/>
                <a:cs typeface="Times New Roman" panose="02020603050405020304" charset="0"/>
              </a:rPr>
              <a:t>XAS</a:t>
            </a:r>
            <a:r>
              <a:rPr lang="zh-CN" altLang="en-US" sz="1200" dirty="0">
                <a:latin typeface="Times New Roman" panose="02020603050405020304" charset="0"/>
                <a:cs typeface="Times New Roman" panose="02020603050405020304" charset="0"/>
              </a:rPr>
              <a:t>。该工作以模型可解释性为特点，预测谱和理论谱仍有明显差别，难以满足定量分析需求。</a:t>
            </a:r>
            <a:r>
              <a:rPr lang="en-US" altLang="zh-CN" sz="1200" dirty="0">
                <a:latin typeface="Times New Roman" panose="02020603050405020304" charset="0"/>
                <a:cs typeface="Times New Roman" panose="02020603050405020304" charset="0"/>
              </a:rPr>
              <a:t> Journal of the American Chemical Society, 2023, 145(41): 22584-22598.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Rankine</a:t>
            </a:r>
            <a:r>
              <a:rPr lang="zh-CN" altLang="en-US" sz="12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等人应用</a:t>
            </a:r>
            <a:r>
              <a:rPr lang="en-US" altLang="zh-CN" sz="12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ASCF</a:t>
            </a:r>
            <a:r>
              <a:rPr lang="zh-CN" altLang="en-US" sz="12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描述符结合</a:t>
            </a:r>
            <a:r>
              <a:rPr lang="en-US" altLang="zh-CN" sz="12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MLP</a:t>
            </a:r>
            <a:r>
              <a:rPr lang="zh-CN" altLang="en-US" sz="12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模型预测</a:t>
            </a:r>
            <a:r>
              <a:rPr lang="en-US" altLang="zh-CN" sz="12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Cu</a:t>
            </a:r>
            <a:r>
              <a:rPr lang="zh-CN" altLang="en-US" sz="12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元素的</a:t>
            </a:r>
            <a:r>
              <a:rPr lang="en-US" altLang="zh-CN" sz="12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K</a:t>
            </a:r>
            <a:r>
              <a:rPr lang="zh-CN" altLang="en-US" sz="12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边</a:t>
            </a:r>
            <a:r>
              <a:rPr lang="en-US" altLang="zh-CN" sz="12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XAS</a:t>
            </a:r>
            <a:r>
              <a:rPr lang="zh-CN" altLang="en-US" sz="12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。第一行为四分位区间下限附近模型预测效果，第三行为四分位区间上限附近效果。第二行为中位数附近预测效果。可见在四分位区间内预测谱和理论谱有明显差别，距离定量分析仍有距离 </a:t>
            </a:r>
            <a:r>
              <a:rPr lang="en-US" altLang="zh-CN" sz="12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Rankine, et al. Machine Learning: Science and Technology, 2024, 5(2): 021001. </a:t>
            </a:r>
          </a:p>
          <a:p>
            <a:r>
              <a:rPr lang="en-US" altLang="zh-CN" sz="1200" dirty="0" err="1">
                <a:latin typeface="Times New Roman" panose="02020603050405020304" charset="0"/>
                <a:cs typeface="Times New Roman" panose="02020603050405020304" charset="0"/>
              </a:rPr>
              <a:t>Kharel</a:t>
            </a:r>
            <a:r>
              <a:rPr lang="zh-CN" altLang="en-US" sz="1200" dirty="0">
                <a:latin typeface="Times New Roman" panose="02020603050405020304" charset="0"/>
                <a:cs typeface="Times New Roman" panose="02020603050405020304" charset="0"/>
              </a:rPr>
              <a:t>等人应用</a:t>
            </a:r>
            <a:r>
              <a:rPr lang="en-US" altLang="zh-CN" sz="1200" dirty="0">
                <a:latin typeface="Times New Roman" panose="02020603050405020304" charset="0"/>
                <a:cs typeface="Times New Roman" panose="02020603050405020304" charset="0"/>
              </a:rPr>
              <a:t>M3GNe</a:t>
            </a:r>
            <a:r>
              <a:rPr lang="zh-CN" altLang="en-US" sz="1200" dirty="0">
                <a:latin typeface="Times New Roman" panose="02020603050405020304" charset="0"/>
                <a:cs typeface="Times New Roman" panose="02020603050405020304" charset="0"/>
              </a:rPr>
              <a:t>模型预测</a:t>
            </a:r>
            <a:r>
              <a:rPr lang="en-US" altLang="zh-CN" sz="1200" dirty="0">
                <a:latin typeface="Times New Roman" panose="02020603050405020304" charset="0"/>
                <a:cs typeface="Times New Roman" panose="02020603050405020304" charset="0"/>
              </a:rPr>
              <a:t>3d</a:t>
            </a:r>
            <a:r>
              <a:rPr lang="zh-CN" altLang="en-US" sz="1200" dirty="0">
                <a:latin typeface="Times New Roman" panose="02020603050405020304" charset="0"/>
                <a:cs typeface="Times New Roman" panose="02020603050405020304" charset="0"/>
              </a:rPr>
              <a:t>过渡金属元素的</a:t>
            </a:r>
            <a:r>
              <a:rPr lang="en-US" altLang="zh-CN" sz="1200" dirty="0">
                <a:latin typeface="Times New Roman" panose="02020603050405020304" charset="0"/>
                <a:cs typeface="Times New Roman" panose="02020603050405020304" charset="0"/>
              </a:rPr>
              <a:t>L</a:t>
            </a:r>
            <a:r>
              <a:rPr lang="zh-CN" altLang="en-US" sz="1200" dirty="0">
                <a:latin typeface="Times New Roman" panose="02020603050405020304" charset="0"/>
                <a:cs typeface="Times New Roman" panose="02020603050405020304" charset="0"/>
              </a:rPr>
              <a:t>边</a:t>
            </a:r>
            <a:r>
              <a:rPr lang="en-US" altLang="zh-CN" sz="1200" dirty="0">
                <a:latin typeface="Times New Roman" panose="02020603050405020304" charset="0"/>
                <a:cs typeface="Times New Roman" panose="02020603050405020304" charset="0"/>
              </a:rPr>
              <a:t>XAS</a:t>
            </a:r>
            <a:r>
              <a:rPr lang="zh-CN" altLang="en-US" sz="1200" dirty="0">
                <a:latin typeface="Times New Roman" panose="02020603050405020304" charset="0"/>
                <a:cs typeface="Times New Roman" panose="02020603050405020304" charset="0"/>
              </a:rPr>
              <a:t>。可见</a:t>
            </a:r>
            <a:r>
              <a:rPr lang="en-US" altLang="zh-CN" sz="1200" dirty="0">
                <a:latin typeface="Times New Roman" panose="02020603050405020304" charset="0"/>
                <a:cs typeface="Times New Roman" panose="02020603050405020304" charset="0"/>
              </a:rPr>
              <a:t>Cu</a:t>
            </a:r>
            <a:r>
              <a:rPr lang="zh-CN" altLang="en-US" sz="1200" dirty="0">
                <a:latin typeface="Times New Roman" panose="02020603050405020304" charset="0"/>
                <a:cs typeface="Times New Roman" panose="02020603050405020304" charset="0"/>
              </a:rPr>
              <a:t>、</a:t>
            </a:r>
            <a:r>
              <a:rPr lang="en-US" altLang="zh-CN" sz="1200" dirty="0">
                <a:latin typeface="Times New Roman" panose="02020603050405020304" charset="0"/>
                <a:cs typeface="Times New Roman" panose="02020603050405020304" charset="0"/>
              </a:rPr>
              <a:t>V</a:t>
            </a:r>
            <a:r>
              <a:rPr lang="zh-CN" altLang="en-US" sz="1200" dirty="0">
                <a:latin typeface="Times New Roman" panose="02020603050405020304" charset="0"/>
                <a:cs typeface="Times New Roman" panose="02020603050405020304" charset="0"/>
              </a:rPr>
              <a:t>元素</a:t>
            </a:r>
            <a:r>
              <a:rPr lang="en-US" altLang="zh-CN" sz="1200" dirty="0">
                <a:latin typeface="Times New Roman" panose="02020603050405020304" charset="0"/>
                <a:cs typeface="Times New Roman" panose="02020603050405020304" charset="0"/>
              </a:rPr>
              <a:t>30%</a:t>
            </a:r>
            <a:r>
              <a:rPr lang="zh-CN" altLang="en-US" sz="1200" dirty="0">
                <a:latin typeface="Times New Roman" panose="02020603050405020304" charset="0"/>
                <a:cs typeface="Times New Roman" panose="02020603050405020304" charset="0"/>
              </a:rPr>
              <a:t>分位数开始模型预测谱和理论谱开始有差别，</a:t>
            </a:r>
            <a:r>
              <a:rPr lang="en-US" altLang="zh-CN" sz="1200" dirty="0">
                <a:latin typeface="Times New Roman" panose="02020603050405020304" charset="0"/>
                <a:cs typeface="Times New Roman" panose="02020603050405020304" charset="0"/>
              </a:rPr>
              <a:t>70%</a:t>
            </a:r>
            <a:r>
              <a:rPr lang="zh-CN" altLang="en-US" sz="1200" dirty="0">
                <a:latin typeface="Times New Roman" panose="02020603050405020304" charset="0"/>
                <a:cs typeface="Times New Roman" panose="02020603050405020304" charset="0"/>
              </a:rPr>
              <a:t>分位数开始对谱变化趋势预测开始出现偏差。距离定量分析仍有距离</a:t>
            </a:r>
            <a:endParaRPr lang="en-US" altLang="zh-CN" sz="12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1200" dirty="0">
                <a:latin typeface="Times New Roman" panose="02020603050405020304" charset="0"/>
                <a:cs typeface="Times New Roman" panose="02020603050405020304" charset="0"/>
              </a:rPr>
              <a:t>Physical Review Materials, 2025, 9(4): 043803.</a:t>
            </a:r>
          </a:p>
          <a:p>
            <a:endParaRPr lang="zh-CN" altLang="en-US" sz="1200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F7293D6-2276-4D5D-A3A0-C45196FFDDE1}" type="slidenum">
              <a:rPr lang="en-GB" altLang="zh-CN" smtClean="0"/>
              <a:t>7</a:t>
            </a:fld>
            <a:endParaRPr lang="en-GB" altLang="zh-CN"/>
          </a:p>
        </p:txBody>
      </p:sp>
    </p:spTree>
    <p:extLst>
      <p:ext uri="{BB962C8B-B14F-4D97-AF65-F5344CB8AC3E}">
        <p14:creationId xmlns:p14="http://schemas.microsoft.com/office/powerpoint/2010/main" val="40449526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F7293D6-2276-4D5D-A3A0-C45196FFDDE1}" type="slidenum">
              <a:rPr kumimoji="0" lang="en-GB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黑体" panose="02010609060101010101" pitchFamily="49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31858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F7293D6-2276-4D5D-A3A0-C45196FFDDE1}" type="slidenum">
              <a:rPr kumimoji="0" lang="en-GB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黑体" panose="02010609060101010101" pitchFamily="49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96371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F7293D6-2276-4D5D-A3A0-C45196FFDDE1}" type="slidenum">
              <a:rPr kumimoji="0" lang="en-GB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黑体" panose="02010609060101010101" pitchFamily="49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60496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F7293D6-2276-4D5D-A3A0-C45196FFDDE1}" type="slidenum">
              <a:rPr kumimoji="0" lang="en-GB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黑体" panose="02010609060101010101" pitchFamily="49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16082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6"/>
          <p:cNvSpPr>
            <a:spLocks noChangeShapeType="1"/>
          </p:cNvSpPr>
          <p:nvPr/>
        </p:nvSpPr>
        <p:spPr bwMode="auto">
          <a:xfrm>
            <a:off x="0" y="5867400"/>
            <a:ext cx="9144000" cy="0"/>
          </a:xfrm>
          <a:prstGeom prst="line">
            <a:avLst/>
          </a:prstGeom>
          <a:noFill/>
          <a:ln w="38100">
            <a:solidFill>
              <a:srgbClr val="00267F"/>
            </a:solidFill>
            <a:round/>
          </a:ln>
          <a:effectLst/>
        </p:spPr>
        <p:txBody>
          <a:bodyPr wrap="none" anchor="ctr"/>
          <a:lstStyle/>
          <a:p>
            <a:pPr eaLnBrk="1" hangingPunct="1">
              <a:lnSpc>
                <a:spcPct val="130000"/>
              </a:lnSpc>
              <a:spcBef>
                <a:spcPct val="20000"/>
              </a:spcBef>
              <a:buClr>
                <a:srgbClr val="FF0066"/>
              </a:buClr>
              <a:buSzPct val="80000"/>
              <a:buFont typeface="Wingdings" panose="05000000000000000000" pitchFamily="2" charset="2"/>
              <a:buChar char="è"/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5575"/>
            <a:ext cx="3886200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10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155575"/>
            <a:ext cx="1311275" cy="77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9" name="Rectangle 3"/>
          <p:cNvSpPr>
            <a:spLocks noGrp="1" noChangeArrowheads="1"/>
          </p:cNvSpPr>
          <p:nvPr>
            <p:ph type="ctrTitle" sz="quarter"/>
          </p:nvPr>
        </p:nvSpPr>
        <p:spPr>
          <a:xfrm>
            <a:off x="1066800" y="1524000"/>
            <a:ext cx="7010400" cy="1143000"/>
          </a:xfrm>
          <a:noFill/>
        </p:spPr>
        <p:txBody>
          <a:bodyPr wrap="none" lIns="91440" tIns="45720" rIns="91440" bIns="45720"/>
          <a:lstStyle>
            <a:lvl1pPr marL="0">
              <a:defRPr b="0">
                <a:solidFill>
                  <a:srgbClr val="00267F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50180" name="Rectangle 4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066800" y="3124200"/>
            <a:ext cx="7010400" cy="838200"/>
          </a:xfrm>
          <a:ln w="9525"/>
        </p:spPr>
        <p:txBody>
          <a:bodyPr wrap="none"/>
          <a:lstStyle>
            <a:lvl1pPr marL="0" indent="0">
              <a:buFont typeface="Wingdings" panose="05000000000000000000" pitchFamily="2" charset="2"/>
              <a:buNone/>
              <a:defRPr sz="3200" b="1"/>
            </a:lvl1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quarter" idx="10"/>
          </p:nvPr>
        </p:nvSpPr>
        <p:spPr bwMode="auto">
          <a:xfrm>
            <a:off x="6858000" y="5943600"/>
            <a:ext cx="1905000" cy="45720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>
                <a:effectLst/>
                <a:latin typeface="GillSans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GB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2pPr>
              <a:defRPr sz="2000"/>
            </a:lvl2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6C1472-B21D-4972-85C7-9C0271C42EBF}" type="slidenum">
              <a:rPr lang="en-GB" altLang="zh-CN"/>
              <a:t>‹#›</a:t>
            </a:fld>
            <a:endParaRPr lang="en-GB" altLang="zh-CN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948488" y="331788"/>
            <a:ext cx="1966912" cy="5195887"/>
          </a:xfrm>
        </p:spPr>
        <p:txBody>
          <a:bodyPr vert="eaVert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042988" y="331788"/>
            <a:ext cx="5753100" cy="5195887"/>
          </a:xfrm>
        </p:spPr>
        <p:txBody>
          <a:bodyPr vert="eaVert"/>
          <a:lstStyle>
            <a:lvl2pPr>
              <a:defRPr sz="2000"/>
            </a:lvl2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1BD961-FD89-4179-BA7A-8A9A3CC5B60D}" type="slidenum">
              <a:rPr lang="en-GB" altLang="zh-CN"/>
              <a:t>‹#›</a:t>
            </a:fld>
            <a:endParaRPr lang="en-GB" altLang="zh-CN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6">
            <a:extLst>
              <a:ext uri="{FF2B5EF4-FFF2-40B4-BE49-F238E27FC236}">
                <a16:creationId xmlns:a16="http://schemas.microsoft.com/office/drawing/2014/main" id="{AFF8DF7F-4BE3-4CC4-B7BB-F0871EA74D43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5867400"/>
            <a:ext cx="9144000" cy="0"/>
          </a:xfrm>
          <a:prstGeom prst="line">
            <a:avLst/>
          </a:prstGeom>
          <a:noFill/>
          <a:ln w="38100">
            <a:solidFill>
              <a:srgbClr val="00267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lnSpc>
                <a:spcPct val="130000"/>
              </a:lnSpc>
              <a:spcBef>
                <a:spcPct val="20000"/>
              </a:spcBef>
              <a:buClr>
                <a:srgbClr val="FF0066"/>
              </a:buClr>
              <a:buSzPct val="80000"/>
              <a:buFont typeface="Wingdings" panose="05000000000000000000" pitchFamily="2" charset="2"/>
              <a:buChar char="è"/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9">
            <a:extLst>
              <a:ext uri="{FF2B5EF4-FFF2-40B4-BE49-F238E27FC236}">
                <a16:creationId xmlns:a16="http://schemas.microsoft.com/office/drawing/2014/main" id="{E0FC3846-A4F8-4169-A731-E9BC030AF4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5575"/>
            <a:ext cx="3886200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10">
            <a:extLst>
              <a:ext uri="{FF2B5EF4-FFF2-40B4-BE49-F238E27FC236}">
                <a16:creationId xmlns:a16="http://schemas.microsoft.com/office/drawing/2014/main" id="{CD5ACA4E-7A18-4074-9E81-D9FE5C0A7DB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155575"/>
            <a:ext cx="1311275" cy="77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9" name="Rectangle 3"/>
          <p:cNvSpPr>
            <a:spLocks noGrp="1" noChangeArrowheads="1"/>
          </p:cNvSpPr>
          <p:nvPr>
            <p:ph type="ctrTitle" sz="quarter"/>
          </p:nvPr>
        </p:nvSpPr>
        <p:spPr>
          <a:xfrm>
            <a:off x="1066800" y="1524000"/>
            <a:ext cx="7010400" cy="1143000"/>
          </a:xfrm>
          <a:noFill/>
        </p:spPr>
        <p:txBody>
          <a:bodyPr wrap="none" lIns="91440" tIns="45720" rIns="91440" bIns="45720"/>
          <a:lstStyle>
            <a:lvl1pPr marL="0">
              <a:defRPr b="0">
                <a:solidFill>
                  <a:srgbClr val="00267F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50180" name="Rectangle 4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066800" y="3124200"/>
            <a:ext cx="7010400" cy="838200"/>
          </a:xfrm>
          <a:ln w="9525"/>
        </p:spPr>
        <p:txBody>
          <a:bodyPr wrap="none"/>
          <a:lstStyle>
            <a:lvl1pPr marL="0" indent="0">
              <a:buFont typeface="Wingdings" pitchFamily="2" charset="2"/>
              <a:buNone/>
              <a:defRPr sz="3200" b="1"/>
            </a:lvl1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C3F1518A-08FA-437C-B890-5663FD91D700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 bwMode="auto">
          <a:xfrm>
            <a:off x="6858000" y="5943600"/>
            <a:ext cx="19050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>
                <a:effectLst/>
                <a:latin typeface="GillSans" pitchFamily="34" charset="0"/>
                <a:ea typeface="宋体" pitchFamily="2" charset="-122"/>
              </a:defRPr>
            </a:lvl1pPr>
          </a:lstStyle>
          <a:p>
            <a:pPr>
              <a:defRPr/>
            </a:pPr>
            <a:endParaRPr lang="zh-CN" altLang="en-GB"/>
          </a:p>
        </p:txBody>
      </p:sp>
    </p:spTree>
    <p:extLst>
      <p:ext uri="{BB962C8B-B14F-4D97-AF65-F5344CB8AC3E}">
        <p14:creationId xmlns:p14="http://schemas.microsoft.com/office/powerpoint/2010/main" val="1705469508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defRPr sz="2000"/>
            </a:lvl2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4DC93BC-7CBA-4B7A-85FB-898F0B244923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514645-628F-4166-8773-474248700BE2}" type="slidenum">
              <a:rPr lang="en-GB" altLang="zh-CN"/>
              <a:pPr>
                <a:defRPr/>
              </a:pPr>
              <a:t>‹#›</a:t>
            </a:fld>
            <a:endParaRPr lang="en-GB" altLang="zh-CN"/>
          </a:p>
        </p:txBody>
      </p:sp>
    </p:spTree>
    <p:extLst>
      <p:ext uri="{BB962C8B-B14F-4D97-AF65-F5344CB8AC3E}">
        <p14:creationId xmlns:p14="http://schemas.microsoft.com/office/powerpoint/2010/main" val="1097085864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F48DD36-658E-45B4-9B45-0684248B09F1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F5D37B-BAA7-48AD-B7D5-795CF1006C40}" type="slidenum">
              <a:rPr lang="en-GB" altLang="zh-CN"/>
              <a:pPr>
                <a:defRPr/>
              </a:pPr>
              <a:t>‹#›</a:t>
            </a:fld>
            <a:endParaRPr lang="en-GB" altLang="zh-CN"/>
          </a:p>
        </p:txBody>
      </p:sp>
    </p:spTree>
    <p:extLst>
      <p:ext uri="{BB962C8B-B14F-4D97-AF65-F5344CB8AC3E}">
        <p14:creationId xmlns:p14="http://schemas.microsoft.com/office/powerpoint/2010/main" val="4281394184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042988" y="1412875"/>
            <a:ext cx="377190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967288" y="1412875"/>
            <a:ext cx="377190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01F6800-0218-4E78-9CCA-D3B4F44A8988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1C5D2A-DB89-41EA-B2C9-CA5BE075A14E}" type="slidenum">
              <a:rPr lang="en-GB" altLang="zh-CN"/>
              <a:pPr>
                <a:defRPr/>
              </a:pPr>
              <a:t>‹#›</a:t>
            </a:fld>
            <a:endParaRPr lang="en-GB" altLang="zh-CN"/>
          </a:p>
        </p:txBody>
      </p:sp>
    </p:spTree>
    <p:extLst>
      <p:ext uri="{BB962C8B-B14F-4D97-AF65-F5344CB8AC3E}">
        <p14:creationId xmlns:p14="http://schemas.microsoft.com/office/powerpoint/2010/main" val="361129805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32" y="404664"/>
            <a:ext cx="6419056" cy="652934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87FB3E01-4BFF-4B7E-B7DA-65471D7432E6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D5B19A-527F-4984-A33F-8E1D7F6C0A24}" type="slidenum">
              <a:rPr lang="en-GB" altLang="zh-CN"/>
              <a:pPr>
                <a:defRPr/>
              </a:pPr>
              <a:t>‹#›</a:t>
            </a:fld>
            <a:endParaRPr lang="en-GB" altLang="zh-CN"/>
          </a:p>
        </p:txBody>
      </p:sp>
    </p:spTree>
    <p:extLst>
      <p:ext uri="{BB962C8B-B14F-4D97-AF65-F5344CB8AC3E}">
        <p14:creationId xmlns:p14="http://schemas.microsoft.com/office/powerpoint/2010/main" val="2351282051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F2B28EEC-ED0C-49DB-B08D-715D725A8FEE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A53D09-4FF6-4193-8647-09751DD980B1}" type="slidenum">
              <a:rPr lang="en-GB" altLang="zh-CN"/>
              <a:pPr>
                <a:defRPr/>
              </a:pPr>
              <a:t>‹#›</a:t>
            </a:fld>
            <a:endParaRPr lang="en-GB" altLang="zh-CN"/>
          </a:p>
        </p:txBody>
      </p:sp>
    </p:spTree>
    <p:extLst>
      <p:ext uri="{BB962C8B-B14F-4D97-AF65-F5344CB8AC3E}">
        <p14:creationId xmlns:p14="http://schemas.microsoft.com/office/powerpoint/2010/main" val="3961421463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2A9225CA-698D-4DA0-AEBA-3A3B744E0827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D974DC-B52F-4C9E-9614-51BDC0D5BAEF}" type="slidenum">
              <a:rPr lang="en-GB" altLang="zh-CN"/>
              <a:pPr>
                <a:defRPr/>
              </a:pPr>
              <a:t>‹#›</a:t>
            </a:fld>
            <a:endParaRPr lang="en-GB" altLang="zh-CN"/>
          </a:p>
        </p:txBody>
      </p:sp>
    </p:spTree>
    <p:extLst>
      <p:ext uri="{BB962C8B-B14F-4D97-AF65-F5344CB8AC3E}">
        <p14:creationId xmlns:p14="http://schemas.microsoft.com/office/powerpoint/2010/main" val="2180645381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4093294" cy="585311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1AEB484-5574-4C26-98DD-1DD858D829E3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F9621F-EFE9-4BA7-B88E-8645ED909041}" type="slidenum">
              <a:rPr lang="en-GB" altLang="zh-CN"/>
              <a:pPr>
                <a:defRPr/>
              </a:pPr>
              <a:t>‹#›</a:t>
            </a:fld>
            <a:endParaRPr lang="en-GB" altLang="zh-CN"/>
          </a:p>
        </p:txBody>
      </p:sp>
    </p:spTree>
    <p:extLst>
      <p:ext uri="{BB962C8B-B14F-4D97-AF65-F5344CB8AC3E}">
        <p14:creationId xmlns:p14="http://schemas.microsoft.com/office/powerpoint/2010/main" val="333638824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defRPr sz="2000"/>
            </a:lvl2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04FC00-6082-4601-9FB9-820CB3925672}" type="slidenum">
              <a:rPr lang="en-GB" altLang="zh-CN"/>
              <a:t>‹#›</a:t>
            </a:fld>
            <a:endParaRPr lang="en-GB" altLang="zh-CN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F4FD178-94BC-42C5-BDAA-E169563253D4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D0B533-559F-44B4-B22A-459EB9DA8191}" type="slidenum">
              <a:rPr lang="en-GB" altLang="zh-CN"/>
              <a:pPr>
                <a:defRPr/>
              </a:pPr>
              <a:t>‹#›</a:t>
            </a:fld>
            <a:endParaRPr lang="en-GB" altLang="zh-CN"/>
          </a:p>
        </p:txBody>
      </p:sp>
    </p:spTree>
    <p:extLst>
      <p:ext uri="{BB962C8B-B14F-4D97-AF65-F5344CB8AC3E}">
        <p14:creationId xmlns:p14="http://schemas.microsoft.com/office/powerpoint/2010/main" val="3493036154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2pPr>
              <a:defRPr sz="2000"/>
            </a:lvl2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0EE78C8-23D5-45CD-9BC9-8F07E0118F9F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C8E485-05E9-4DA9-8E0D-D2B2961FF674}" type="slidenum">
              <a:rPr lang="en-GB" altLang="zh-CN"/>
              <a:pPr>
                <a:defRPr/>
              </a:pPr>
              <a:t>‹#›</a:t>
            </a:fld>
            <a:endParaRPr lang="en-GB" altLang="zh-CN"/>
          </a:p>
        </p:txBody>
      </p:sp>
    </p:spTree>
    <p:extLst>
      <p:ext uri="{BB962C8B-B14F-4D97-AF65-F5344CB8AC3E}">
        <p14:creationId xmlns:p14="http://schemas.microsoft.com/office/powerpoint/2010/main" val="738722141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948488" y="331788"/>
            <a:ext cx="1966912" cy="5195887"/>
          </a:xfrm>
        </p:spPr>
        <p:txBody>
          <a:bodyPr vert="eaVert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042988" y="331788"/>
            <a:ext cx="5753100" cy="5195887"/>
          </a:xfrm>
        </p:spPr>
        <p:txBody>
          <a:bodyPr vert="eaVert"/>
          <a:lstStyle>
            <a:lvl2pPr>
              <a:defRPr sz="2000"/>
            </a:lvl2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B4BE6E6-CF40-42F8-B4AD-75683D6F7A44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131969-FB68-4B85-8C0C-2AF44FE52603}" type="slidenum">
              <a:rPr lang="en-GB" altLang="zh-CN"/>
              <a:pPr>
                <a:defRPr/>
              </a:pPr>
              <a:t>‹#›</a:t>
            </a:fld>
            <a:endParaRPr lang="en-GB" altLang="zh-CN"/>
          </a:p>
        </p:txBody>
      </p:sp>
    </p:spTree>
    <p:extLst>
      <p:ext uri="{BB962C8B-B14F-4D97-AF65-F5344CB8AC3E}">
        <p14:creationId xmlns:p14="http://schemas.microsoft.com/office/powerpoint/2010/main" val="24385994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0C4A0F-E4D4-4B12-B6B3-F25C78A79A60}" type="slidenum">
              <a:rPr lang="en-GB" altLang="zh-CN"/>
              <a:t>‹#›</a:t>
            </a:fld>
            <a:endParaRPr lang="en-GB" altLang="zh-CN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042988" y="1412875"/>
            <a:ext cx="377190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967288" y="1412875"/>
            <a:ext cx="377190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EB9C59-1352-4341-9911-0FCCEB8918CC}" type="slidenum">
              <a:rPr lang="en-GB" altLang="zh-CN"/>
              <a:t>‹#›</a:t>
            </a:fld>
            <a:endParaRPr lang="en-GB" altLang="zh-CN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32" y="404664"/>
            <a:ext cx="6419056" cy="652934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CDC887-3B4E-4D39-A73A-B3FF29BDD781}" type="slidenum">
              <a:rPr lang="en-GB" altLang="zh-CN"/>
              <a:t>‹#›</a:t>
            </a:fld>
            <a:endParaRPr lang="en-GB" altLang="zh-CN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1B5A85-5A24-46EC-BD7F-B122084B5C15}" type="slidenum">
              <a:rPr lang="en-GB" altLang="zh-CN"/>
              <a:t>‹#›</a:t>
            </a:fld>
            <a:endParaRPr lang="en-GB" altLang="zh-CN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B9EDB3-FA03-4578-AC59-C953240068BB}" type="slidenum">
              <a:rPr lang="en-GB" altLang="zh-CN"/>
              <a:t>‹#›</a:t>
            </a:fld>
            <a:endParaRPr lang="en-GB" altLang="zh-CN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4093294" cy="585311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DDD4B2-22A3-4783-87CE-9DE5E0D1A5CF}" type="slidenum">
              <a:rPr lang="en-GB" altLang="zh-CN"/>
              <a:t>‹#›</a:t>
            </a:fld>
            <a:endParaRPr lang="en-GB" altLang="zh-CN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992743-04B1-4E09-A3F0-737FA30BC68E}" type="slidenum">
              <a:rPr lang="en-GB" altLang="zh-CN"/>
              <a:t>‹#›</a:t>
            </a:fld>
            <a:endParaRPr lang="en-GB" altLang="zh-CN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331913" y="404813"/>
            <a:ext cx="6264275" cy="658812"/>
          </a:xfrm>
          <a:prstGeom prst="rect">
            <a:avLst/>
          </a:prstGeom>
          <a:solidFill>
            <a:srgbClr val="00267F"/>
          </a:solidFill>
          <a:ln w="9525">
            <a:noFill/>
            <a:miter lim="800000"/>
          </a:ln>
          <a:effectLst/>
        </p:spPr>
        <p:txBody>
          <a:bodyPr vert="horz" wrap="square" lIns="92075" tIns="46038" rIns="92075" bIns="46038" numCol="1" anchor="ctr" anchorCtr="0" compatLnSpc="1"/>
          <a:lstStyle/>
          <a:p>
            <a:pPr lvl="0"/>
            <a:r>
              <a:rPr lang="en-GB" altLang="zh-CN"/>
              <a:t>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42988" y="1412875"/>
            <a:ext cx="7696200" cy="41148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GB" altLang="zh-CN"/>
              <a:t>Click to edit Master text styles</a:t>
            </a:r>
          </a:p>
          <a:p>
            <a:pPr lvl="1"/>
            <a:r>
              <a:rPr lang="en-GB" altLang="zh-CN"/>
              <a:t>Second level</a:t>
            </a:r>
          </a:p>
          <a:p>
            <a:pPr lvl="2"/>
            <a:r>
              <a:rPr lang="en-GB" altLang="zh-CN"/>
              <a:t>Third level</a:t>
            </a:r>
          </a:p>
        </p:txBody>
      </p:sp>
      <p:sp>
        <p:nvSpPr>
          <p:cNvPr id="49156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81000" y="6096000"/>
            <a:ext cx="11430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200" b="0">
                <a:solidFill>
                  <a:schemeClr val="bg2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12CFAAC-7CD2-4A22-86B8-F100792FD749}" type="slidenum">
              <a:rPr lang="en-GB" altLang="zh-CN"/>
              <a:t>‹#›</a:t>
            </a:fld>
            <a:endParaRPr lang="en-GB" altLang="zh-CN"/>
          </a:p>
        </p:txBody>
      </p:sp>
      <p:sp>
        <p:nvSpPr>
          <p:cNvPr id="49157" name="Line 5"/>
          <p:cNvSpPr>
            <a:spLocks noChangeShapeType="1"/>
          </p:cNvSpPr>
          <p:nvPr/>
        </p:nvSpPr>
        <p:spPr bwMode="auto">
          <a:xfrm>
            <a:off x="0" y="5867400"/>
            <a:ext cx="9144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</a:ln>
          <a:effectLst/>
        </p:spPr>
        <p:txBody>
          <a:bodyPr wrap="none" anchor="ctr"/>
          <a:lstStyle/>
          <a:p>
            <a:pPr eaLnBrk="1" hangingPunct="1">
              <a:lnSpc>
                <a:spcPct val="130000"/>
              </a:lnSpc>
              <a:spcBef>
                <a:spcPct val="20000"/>
              </a:spcBef>
              <a:buClr>
                <a:srgbClr val="FF0066"/>
              </a:buClr>
              <a:buSzPct val="80000"/>
              <a:buFont typeface="Wingdings" panose="05000000000000000000" pitchFamily="2" charset="2"/>
              <a:buChar char="è"/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9158" name="Line 6"/>
          <p:cNvSpPr>
            <a:spLocks noChangeShapeType="1"/>
          </p:cNvSpPr>
          <p:nvPr/>
        </p:nvSpPr>
        <p:spPr bwMode="auto">
          <a:xfrm>
            <a:off x="0" y="5867400"/>
            <a:ext cx="9144000" cy="0"/>
          </a:xfrm>
          <a:prstGeom prst="line">
            <a:avLst/>
          </a:prstGeom>
          <a:noFill/>
          <a:ln w="38100">
            <a:solidFill>
              <a:srgbClr val="00267F"/>
            </a:solidFill>
            <a:round/>
          </a:ln>
          <a:effectLst/>
        </p:spPr>
        <p:txBody>
          <a:bodyPr wrap="none" anchor="ctr"/>
          <a:lstStyle/>
          <a:p>
            <a:pPr eaLnBrk="1" hangingPunct="1">
              <a:lnSpc>
                <a:spcPct val="130000"/>
              </a:lnSpc>
              <a:spcBef>
                <a:spcPct val="20000"/>
              </a:spcBef>
              <a:buClr>
                <a:srgbClr val="FF0066"/>
              </a:buClr>
              <a:buSzPct val="80000"/>
              <a:buFont typeface="Wingdings" panose="05000000000000000000" pitchFamily="2" charset="2"/>
              <a:buChar char="è"/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31" name="Picture 11" descr="logole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622"/>
          <a:stretch>
            <a:fillRect/>
          </a:stretch>
        </p:blipFill>
        <p:spPr bwMode="auto">
          <a:xfrm>
            <a:off x="152400" y="355600"/>
            <a:ext cx="10668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图片 2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5563" y="379413"/>
            <a:ext cx="1196975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hf hdr="0" ftr="0" dt="0"/>
  <p:txStyles>
    <p:titleStyle>
      <a:lvl1pPr marL="384175" indent="-384175"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marL="384175" indent="-384175"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黑体" panose="02010609060101010101" pitchFamily="49" charset="-122"/>
          <a:ea typeface="黑体" panose="02010609060101010101" pitchFamily="49" charset="-122"/>
        </a:defRPr>
      </a:lvl2pPr>
      <a:lvl3pPr marL="384175" indent="-384175"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黑体" panose="02010609060101010101" pitchFamily="49" charset="-122"/>
          <a:ea typeface="黑体" panose="02010609060101010101" pitchFamily="49" charset="-122"/>
        </a:defRPr>
      </a:lvl3pPr>
      <a:lvl4pPr marL="384175" indent="-384175"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黑体" panose="02010609060101010101" pitchFamily="49" charset="-122"/>
          <a:ea typeface="黑体" panose="02010609060101010101" pitchFamily="49" charset="-122"/>
        </a:defRPr>
      </a:lvl4pPr>
      <a:lvl5pPr marL="384175" indent="-384175"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黑体" panose="02010609060101010101" pitchFamily="49" charset="-122"/>
          <a:ea typeface="黑体" panose="02010609060101010101" pitchFamily="49" charset="-122"/>
        </a:defRPr>
      </a:lvl5pPr>
      <a:lvl6pPr marL="841375"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黑体" panose="02010609060101010101" pitchFamily="49" charset="-122"/>
          <a:ea typeface="黑体" panose="02010609060101010101" pitchFamily="49" charset="-122"/>
        </a:defRPr>
      </a:lvl6pPr>
      <a:lvl7pPr marL="1298575"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黑体" panose="02010609060101010101" pitchFamily="49" charset="-122"/>
          <a:ea typeface="黑体" panose="02010609060101010101" pitchFamily="49" charset="-122"/>
        </a:defRPr>
      </a:lvl7pPr>
      <a:lvl8pPr marL="1755775"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黑体" panose="02010609060101010101" pitchFamily="49" charset="-122"/>
          <a:ea typeface="黑体" panose="02010609060101010101" pitchFamily="49" charset="-122"/>
        </a:defRPr>
      </a:lvl8pPr>
      <a:lvl9pPr marL="2212975"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黑体" panose="02010609060101010101" pitchFamily="49" charset="-122"/>
          <a:ea typeface="黑体" panose="02010609060101010101" pitchFamily="49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SzPct val="80000"/>
        <a:buFont typeface="Wingdings" panose="05000000000000000000" pitchFamily="2" charset="2"/>
        <a:buChar char="è"/>
        <a:defRPr sz="2400">
          <a:solidFill>
            <a:srgbClr val="00267F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SzPct val="80000"/>
        <a:buFont typeface="Wingdings" panose="05000000000000000000" pitchFamily="2" charset="2"/>
        <a:buChar char="è"/>
        <a:defRPr>
          <a:solidFill>
            <a:srgbClr val="00267F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SzPct val="80000"/>
        <a:buFont typeface="Wingdings" panose="05000000000000000000" pitchFamily="2" charset="2"/>
        <a:buChar char="è"/>
        <a:defRPr>
          <a:solidFill>
            <a:srgbClr val="00267F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1F5394"/>
        </a:buClr>
        <a:buSzPct val="130000"/>
        <a:buChar char="•"/>
        <a:defRPr>
          <a:solidFill>
            <a:srgbClr val="1F5394"/>
          </a:solidFill>
          <a:latin typeface="Arial" panose="020B060402020202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1F5394"/>
        </a:buClr>
        <a:buSzPct val="130000"/>
        <a:buChar char="•"/>
        <a:defRPr>
          <a:solidFill>
            <a:srgbClr val="1F5394"/>
          </a:solidFill>
          <a:latin typeface="Arial" panose="020B0604020202020204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1F5394"/>
        </a:buClr>
        <a:buSzPct val="130000"/>
        <a:buChar char="•"/>
        <a:defRPr>
          <a:solidFill>
            <a:srgbClr val="1F5394"/>
          </a:solidFill>
          <a:latin typeface="Arial" panose="020B0604020202020204" pitchFamily="34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1F5394"/>
        </a:buClr>
        <a:buSzPct val="130000"/>
        <a:buChar char="•"/>
        <a:defRPr>
          <a:solidFill>
            <a:srgbClr val="1F5394"/>
          </a:solidFill>
          <a:latin typeface="Arial" panose="020B0604020202020204" pitchFamily="34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1F5394"/>
        </a:buClr>
        <a:buSzPct val="130000"/>
        <a:buChar char="•"/>
        <a:defRPr>
          <a:solidFill>
            <a:srgbClr val="1F5394"/>
          </a:solidFill>
          <a:latin typeface="Arial" panose="020B0604020202020204" pitchFamily="34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1F5394"/>
        </a:buClr>
        <a:buSzPct val="130000"/>
        <a:buChar char="•"/>
        <a:defRPr>
          <a:solidFill>
            <a:srgbClr val="1F5394"/>
          </a:solidFill>
          <a:latin typeface="Arial" panose="020B0604020202020204" pitchFamily="34" charset="0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>
            <a:extLst>
              <a:ext uri="{FF2B5EF4-FFF2-40B4-BE49-F238E27FC236}">
                <a16:creationId xmlns:a16="http://schemas.microsoft.com/office/drawing/2014/main" id="{E95A9E47-22A4-4167-B7BE-7FC2311ABDF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331913" y="404813"/>
            <a:ext cx="6264275" cy="658812"/>
          </a:xfrm>
          <a:prstGeom prst="rect">
            <a:avLst/>
          </a:prstGeom>
          <a:solidFill>
            <a:srgbClr val="00267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zh-CN"/>
              <a:t>	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A55EBEFB-E629-4ABC-AF6E-52DDD3D6FD6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042988" y="1412875"/>
            <a:ext cx="7696200" cy="41148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zh-CN"/>
              <a:t>Click to edit Master text styles</a:t>
            </a:r>
          </a:p>
          <a:p>
            <a:pPr lvl="1"/>
            <a:r>
              <a:rPr lang="en-GB" altLang="zh-CN"/>
              <a:t>Second level</a:t>
            </a:r>
          </a:p>
          <a:p>
            <a:pPr lvl="2"/>
            <a:r>
              <a:rPr lang="en-GB" altLang="zh-CN"/>
              <a:t>Third level</a:t>
            </a:r>
          </a:p>
        </p:txBody>
      </p:sp>
      <p:sp>
        <p:nvSpPr>
          <p:cNvPr id="49156" name="Rectangle 4">
            <a:extLst>
              <a:ext uri="{FF2B5EF4-FFF2-40B4-BE49-F238E27FC236}">
                <a16:creationId xmlns:a16="http://schemas.microsoft.com/office/drawing/2014/main" id="{963ECE2C-A6B6-48C6-B063-9BC6B62A84F4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81000" y="6096000"/>
            <a:ext cx="1143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b="0">
                <a:solidFill>
                  <a:schemeClr val="bg2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62E6BE3-F21F-4649-A151-6FD3FFA8E911}" type="slidenum">
              <a:rPr lang="en-GB" altLang="zh-CN"/>
              <a:pPr>
                <a:defRPr/>
              </a:pPr>
              <a:t>‹#›</a:t>
            </a:fld>
            <a:endParaRPr lang="en-GB" altLang="zh-CN"/>
          </a:p>
        </p:txBody>
      </p:sp>
      <p:sp>
        <p:nvSpPr>
          <p:cNvPr id="49157" name="Line 5">
            <a:extLst>
              <a:ext uri="{FF2B5EF4-FFF2-40B4-BE49-F238E27FC236}">
                <a16:creationId xmlns:a16="http://schemas.microsoft.com/office/drawing/2014/main" id="{19BDA94D-6D42-4D41-BE0E-D2A82AF600EE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5867400"/>
            <a:ext cx="9144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lnSpc>
                <a:spcPct val="130000"/>
              </a:lnSpc>
              <a:spcBef>
                <a:spcPct val="20000"/>
              </a:spcBef>
              <a:buClr>
                <a:srgbClr val="FF0066"/>
              </a:buClr>
              <a:buSzPct val="80000"/>
              <a:buFont typeface="Wingdings" panose="05000000000000000000" pitchFamily="2" charset="2"/>
              <a:buChar char="è"/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9158" name="Line 6">
            <a:extLst>
              <a:ext uri="{FF2B5EF4-FFF2-40B4-BE49-F238E27FC236}">
                <a16:creationId xmlns:a16="http://schemas.microsoft.com/office/drawing/2014/main" id="{D49E2AFE-2D94-4008-B410-2D802BAF0108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5867400"/>
            <a:ext cx="9144000" cy="0"/>
          </a:xfrm>
          <a:prstGeom prst="line">
            <a:avLst/>
          </a:prstGeom>
          <a:noFill/>
          <a:ln w="38100">
            <a:solidFill>
              <a:srgbClr val="00267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lnSpc>
                <a:spcPct val="130000"/>
              </a:lnSpc>
              <a:spcBef>
                <a:spcPct val="20000"/>
              </a:spcBef>
              <a:buClr>
                <a:srgbClr val="FF0066"/>
              </a:buClr>
              <a:buSzPct val="80000"/>
              <a:buFont typeface="Wingdings" panose="05000000000000000000" pitchFamily="2" charset="2"/>
              <a:buChar char="è"/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31" name="Picture 11" descr="logole">
            <a:extLst>
              <a:ext uri="{FF2B5EF4-FFF2-40B4-BE49-F238E27FC236}">
                <a16:creationId xmlns:a16="http://schemas.microsoft.com/office/drawing/2014/main" id="{654E181C-66C7-47E9-A866-F0C029714A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622"/>
          <a:stretch>
            <a:fillRect/>
          </a:stretch>
        </p:blipFill>
        <p:spPr bwMode="auto">
          <a:xfrm>
            <a:off x="152400" y="355600"/>
            <a:ext cx="10668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图片 2">
            <a:extLst>
              <a:ext uri="{FF2B5EF4-FFF2-40B4-BE49-F238E27FC236}">
                <a16:creationId xmlns:a16="http://schemas.microsoft.com/office/drawing/2014/main" id="{A661C390-6C41-4AC5-94D9-60DC8E9E9A9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5563" y="379413"/>
            <a:ext cx="1196975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284972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/>
  <p:hf hdr="0" ftr="0" dt="0"/>
  <p:txStyles>
    <p:titleStyle>
      <a:lvl1pPr marL="384175" indent="-384175"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marL="384175" indent="-384175"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黑体" pitchFamily="49" charset="-122"/>
          <a:ea typeface="黑体" pitchFamily="49" charset="-122"/>
        </a:defRPr>
      </a:lvl2pPr>
      <a:lvl3pPr marL="384175" indent="-384175"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黑体" pitchFamily="49" charset="-122"/>
          <a:ea typeface="黑体" pitchFamily="49" charset="-122"/>
        </a:defRPr>
      </a:lvl3pPr>
      <a:lvl4pPr marL="384175" indent="-384175"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黑体" pitchFamily="49" charset="-122"/>
          <a:ea typeface="黑体" pitchFamily="49" charset="-122"/>
        </a:defRPr>
      </a:lvl4pPr>
      <a:lvl5pPr marL="384175" indent="-384175"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黑体" pitchFamily="49" charset="-122"/>
          <a:ea typeface="黑体" pitchFamily="49" charset="-122"/>
        </a:defRPr>
      </a:lvl5pPr>
      <a:lvl6pPr marL="841375"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黑体" pitchFamily="49" charset="-122"/>
          <a:ea typeface="黑体" pitchFamily="49" charset="-122"/>
        </a:defRPr>
      </a:lvl6pPr>
      <a:lvl7pPr marL="1298575"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黑体" pitchFamily="49" charset="-122"/>
          <a:ea typeface="黑体" pitchFamily="49" charset="-122"/>
        </a:defRPr>
      </a:lvl7pPr>
      <a:lvl8pPr marL="1755775"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黑体" pitchFamily="49" charset="-122"/>
          <a:ea typeface="黑体" pitchFamily="49" charset="-122"/>
        </a:defRPr>
      </a:lvl8pPr>
      <a:lvl9pPr marL="2212975"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黑体" pitchFamily="49" charset="-122"/>
          <a:ea typeface="黑体" pitchFamily="49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SzPct val="80000"/>
        <a:buFont typeface="Wingdings" panose="05000000000000000000" pitchFamily="2" charset="2"/>
        <a:buChar char="è"/>
        <a:defRPr sz="2400">
          <a:solidFill>
            <a:srgbClr val="00267F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SzPct val="80000"/>
        <a:buFont typeface="Wingdings" panose="05000000000000000000" pitchFamily="2" charset="2"/>
        <a:buChar char="è"/>
        <a:defRPr>
          <a:solidFill>
            <a:srgbClr val="00267F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SzPct val="80000"/>
        <a:buFont typeface="Wingdings" panose="05000000000000000000" pitchFamily="2" charset="2"/>
        <a:buChar char="è"/>
        <a:defRPr>
          <a:solidFill>
            <a:srgbClr val="00267F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1F5394"/>
        </a:buClr>
        <a:buSzPct val="130000"/>
        <a:buChar char="•"/>
        <a:defRPr>
          <a:solidFill>
            <a:srgbClr val="1F5394"/>
          </a:solidFill>
          <a:latin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1F5394"/>
        </a:buClr>
        <a:buSzPct val="130000"/>
        <a:buChar char="•"/>
        <a:defRPr>
          <a:solidFill>
            <a:srgbClr val="1F5394"/>
          </a:solidFill>
          <a:latin typeface="Arial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1F5394"/>
        </a:buClr>
        <a:buSzPct val="130000"/>
        <a:buChar char="•"/>
        <a:defRPr>
          <a:solidFill>
            <a:srgbClr val="1F5394"/>
          </a:solidFill>
          <a:latin typeface="Arial" pitchFamily="34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1F5394"/>
        </a:buClr>
        <a:buSzPct val="130000"/>
        <a:buChar char="•"/>
        <a:defRPr>
          <a:solidFill>
            <a:srgbClr val="1F5394"/>
          </a:solidFill>
          <a:latin typeface="Arial" pitchFamily="34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1F5394"/>
        </a:buClr>
        <a:buSzPct val="130000"/>
        <a:buChar char="•"/>
        <a:defRPr>
          <a:solidFill>
            <a:srgbClr val="1F5394"/>
          </a:solidFill>
          <a:latin typeface="Arial" pitchFamily="34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1F5394"/>
        </a:buClr>
        <a:buSzPct val="130000"/>
        <a:buChar char="•"/>
        <a:defRPr>
          <a:solidFill>
            <a:srgbClr val="1F5394"/>
          </a:solidFill>
          <a:latin typeface="Arial" pitchFamily="34" charset="0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issquare.com/openlam?tab=Benchmark" TargetMode="External"/><Relationship Id="rId2" Type="http://schemas.openxmlformats.org/officeDocument/2006/relationships/hyperlink" Target="https://matbench-discovery.materialsproject.org/" TargetMode="Externa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tags" Target="../tags/tag4.xml"/><Relationship Id="rId7" Type="http://schemas.openxmlformats.org/officeDocument/2006/relationships/image" Target="../media/image61.jpe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60.png"/><Relationship Id="rId5" Type="http://schemas.openxmlformats.org/officeDocument/2006/relationships/slideLayout" Target="../slideLayouts/slideLayout13.xml"/><Relationship Id="rId4" Type="http://schemas.openxmlformats.org/officeDocument/2006/relationships/tags" Target="../tags/tag5.xml"/><Relationship Id="rId9" Type="http://schemas.openxmlformats.org/officeDocument/2006/relationships/image" Target="../media/image6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6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hyperlink" Target="https://xas3dlive.ihep.ac.cn/" TargetMode="Externa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gif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11" Type="http://schemas.openxmlformats.org/officeDocument/2006/relationships/image" Target="../media/image141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13" Type="http://schemas.openxmlformats.org/officeDocument/2006/relationships/image" Target="../media/image26.png"/><Relationship Id="rId3" Type="http://schemas.openxmlformats.org/officeDocument/2006/relationships/image" Target="../media/image16.png"/><Relationship Id="rId7" Type="http://schemas.openxmlformats.org/officeDocument/2006/relationships/image" Target="../media/image20.jpeg"/><Relationship Id="rId12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jpeg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8.jpe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9.png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1.png"/><Relationship Id="rId5" Type="http://schemas.openxmlformats.org/officeDocument/2006/relationships/image" Target="../media/image36.png"/><Relationship Id="rId4" Type="http://schemas.openxmlformats.org/officeDocument/2006/relationships/image" Target="../media/image4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3">
            <a:extLst>
              <a:ext uri="{FF2B5EF4-FFF2-40B4-BE49-F238E27FC236}">
                <a16:creationId xmlns:a16="http://schemas.microsoft.com/office/drawing/2014/main" id="{379BE154-6847-4C8F-B10D-8129919CDB20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043608" y="3284984"/>
            <a:ext cx="7105650" cy="2520528"/>
          </a:xfrm>
        </p:spPr>
        <p:txBody>
          <a:bodyPr/>
          <a:lstStyle/>
          <a:p>
            <a:pPr algn="ctr" eaLnBrk="1" hangingPunct="1"/>
            <a:r>
              <a:rPr lang="zh-CN" altLang="en-US" sz="2400" b="0" dirty="0">
                <a:ea typeface="宋体" panose="02010600030101010101" pitchFamily="2" charset="-122"/>
              </a:rPr>
              <a:t> 尧浩东</a:t>
            </a:r>
            <a:endParaRPr lang="en-US" altLang="zh-CN" sz="2400" b="0" dirty="0">
              <a:ea typeface="宋体" panose="02010600030101010101" pitchFamily="2" charset="-122"/>
            </a:endParaRPr>
          </a:p>
          <a:p>
            <a:pPr algn="ctr" eaLnBrk="1" hangingPunct="1"/>
            <a:endParaRPr lang="en-US" altLang="zh-CN" sz="500" b="0" dirty="0">
              <a:ea typeface="宋体" panose="02010600030101010101" pitchFamily="2" charset="-122"/>
            </a:endParaRPr>
          </a:p>
          <a:p>
            <a:pPr algn="ctr" eaLnBrk="1" hangingPunct="1"/>
            <a:r>
              <a:rPr lang="zh-CN" altLang="en-US" sz="1800" b="0" dirty="0">
                <a:ea typeface="宋体" panose="02010600030101010101" pitchFamily="2" charset="-122"/>
              </a:rPr>
              <a:t>多学科中心</a:t>
            </a:r>
            <a:r>
              <a:rPr lang="en-US" altLang="zh-CN" sz="1800" b="0" dirty="0">
                <a:ea typeface="宋体" panose="02010600030101010101" pitchFamily="2" charset="-122"/>
              </a:rPr>
              <a:t>-</a:t>
            </a:r>
            <a:r>
              <a:rPr lang="zh-CN" altLang="en-US" sz="1800" b="0" dirty="0">
                <a:ea typeface="宋体" panose="02010600030101010101" pitchFamily="2" charset="-122"/>
              </a:rPr>
              <a:t>同步辐射技术与应用组</a:t>
            </a:r>
            <a:r>
              <a:rPr lang="en-US" altLang="zh-CN" sz="1800" b="0" dirty="0">
                <a:ea typeface="宋体" panose="02010600030101010101" pitchFamily="2" charset="-122"/>
              </a:rPr>
              <a:t>/PAPS-X</a:t>
            </a:r>
            <a:r>
              <a:rPr lang="zh-CN" altLang="en-US" sz="1800" b="0" dirty="0">
                <a:ea typeface="宋体" panose="02010600030101010101" pitchFamily="2" charset="-122"/>
              </a:rPr>
              <a:t>射线应用系统</a:t>
            </a:r>
            <a:endParaRPr lang="en-US" altLang="zh-CN" sz="1800" b="0" dirty="0">
              <a:ea typeface="宋体" panose="02010600030101010101" pitchFamily="2" charset="-122"/>
            </a:endParaRPr>
          </a:p>
          <a:p>
            <a:pPr algn="ctr" eaLnBrk="1" hangingPunct="1"/>
            <a:endParaRPr lang="en-US" altLang="zh-CN" sz="500" b="0" dirty="0">
              <a:ea typeface="宋体" panose="02010600030101010101" pitchFamily="2" charset="-122"/>
            </a:endParaRPr>
          </a:p>
          <a:p>
            <a:pPr algn="ctr" eaLnBrk="1" hangingPunct="1"/>
            <a:r>
              <a:rPr lang="en-US" altLang="zh-CN" sz="1800" b="0" dirty="0">
                <a:ea typeface="宋体" panose="02010600030101010101" pitchFamily="2" charset="-122"/>
              </a:rPr>
              <a:t>2026.04.15</a:t>
            </a:r>
          </a:p>
          <a:p>
            <a:pPr algn="ctr" eaLnBrk="1" hangingPunct="1"/>
            <a:r>
              <a:rPr lang="en-US" altLang="zh-CN" sz="1800" b="0" dirty="0">
                <a:ea typeface="宋体" panose="02010600030101010101" pitchFamily="2" charset="-122"/>
              </a:rPr>
              <a:t>Spring 2026 IHEP ML Workshop</a:t>
            </a:r>
          </a:p>
        </p:txBody>
      </p:sp>
      <p:sp>
        <p:nvSpPr>
          <p:cNvPr id="6" name="Text Box 2">
            <a:extLst>
              <a:ext uri="{FF2B5EF4-FFF2-40B4-BE49-F238E27FC236}">
                <a16:creationId xmlns:a16="http://schemas.microsoft.com/office/drawing/2014/main" id="{BB349F29-A7FA-490A-BDA3-CF1268C6BD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550" y="1412875"/>
            <a:ext cx="7632898" cy="1462516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1" hangingPunct="1">
              <a:lnSpc>
                <a:spcPct val="130000"/>
              </a:lnSpc>
              <a:spcBef>
                <a:spcPct val="20000"/>
              </a:spcBef>
              <a:buClr>
                <a:srgbClr val="FF0066"/>
              </a:buClr>
              <a:buSzPct val="80000"/>
              <a:buFont typeface="Wingdings" panose="05000000000000000000" pitchFamily="2" charset="2"/>
              <a:buNone/>
              <a:defRPr/>
            </a:pPr>
            <a:r>
              <a:rPr lang="zh-CN" altLang="en-US" sz="3600" b="0" dirty="0"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基于机器学习原子间势局域环境表征的 </a:t>
            </a:r>
            <a:r>
              <a:rPr lang="en-US" altLang="zh-CN" sz="3600" b="0" dirty="0"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X </a:t>
            </a:r>
            <a:r>
              <a:rPr lang="zh-CN" altLang="en-US" sz="3600" b="0" dirty="0"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射线吸收谱预测</a:t>
            </a:r>
            <a:endParaRPr lang="en-US" altLang="zh-CN" sz="3600" b="0" dirty="0">
              <a:effectLst>
                <a:outerShdw blurRad="38100" dist="38100" dir="2700000" algn="tl">
                  <a:srgbClr val="C0C0C0"/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advTm="8142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20CBF63-A9C7-42AD-8F5A-55D6C25F40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机器学习势函数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16D3A4C-785C-4F44-BB62-41459AF4E9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9592" y="1340768"/>
            <a:ext cx="7696200" cy="4114800"/>
          </a:xfrm>
        </p:spPr>
        <p:txBody>
          <a:bodyPr/>
          <a:lstStyle/>
          <a:p>
            <a:r>
              <a:rPr lang="en-US" altLang="zh-CN" dirty="0"/>
              <a:t>benchmark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FD0E42B-7EC0-4FDF-BBBD-C49216ABB1F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5514645-628F-4166-8773-474248700BE2}" type="slidenum">
              <a:rPr lang="en-GB" altLang="zh-CN" smtClean="0"/>
              <a:pPr>
                <a:defRPr/>
              </a:pPr>
              <a:t>10</a:t>
            </a:fld>
            <a:endParaRPr lang="en-GB" altLang="zh-CN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696523B3-E1F1-4669-AF20-225773E0075D}"/>
              </a:ext>
            </a:extLst>
          </p:cNvPr>
          <p:cNvSpPr txBox="1"/>
          <p:nvPr/>
        </p:nvSpPr>
        <p:spPr>
          <a:xfrm>
            <a:off x="2051720" y="6075574"/>
            <a:ext cx="64807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0" dirty="0">
                <a:hlinkClick r:id="rId2"/>
              </a:rPr>
              <a:t>https://matbench-discovery.materialsproject.org/</a:t>
            </a:r>
            <a:endParaRPr lang="en-US" altLang="zh-CN" b="0" dirty="0"/>
          </a:p>
          <a:p>
            <a:r>
              <a:rPr lang="en-US" altLang="zh-CN" b="0" dirty="0">
                <a:hlinkClick r:id="rId3"/>
              </a:rPr>
              <a:t>https://www.aissquare.com/openlam?tab=Benchmark</a:t>
            </a:r>
            <a:r>
              <a:rPr lang="en-US" altLang="zh-CN" b="0" dirty="0"/>
              <a:t> </a:t>
            </a:r>
          </a:p>
          <a:p>
            <a:endParaRPr lang="zh-CN" altLang="en-US" b="0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1046103A-74EF-4F4C-BAE5-BCD2B6775A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891808"/>
            <a:ext cx="4453562" cy="384090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ADB05B0-66D9-4265-8550-BAD7D29C55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0032" y="1366576"/>
            <a:ext cx="4236438" cy="4437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899000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基于势函数描述符的结构描述符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1000" y="1252287"/>
            <a:ext cx="3470920" cy="736553"/>
          </a:xfrm>
        </p:spPr>
        <p:txBody>
          <a:bodyPr/>
          <a:lstStyle/>
          <a:p>
            <a:pPr>
              <a:buFont typeface="Wingdings" panose="05000000000000000000" pitchFamily="2" charset="2"/>
              <a:buChar char="n"/>
            </a:pPr>
            <a:r>
              <a:rPr lang="zh-CN" altLang="en-US" sz="2000" dirty="0">
                <a:latin typeface="Times New Roman" panose="02020603050405020304" charset="0"/>
                <a:cs typeface="Times New Roman" panose="02020603050405020304" charset="0"/>
              </a:rPr>
              <a:t>势函数描述符具有良好的结构表示性能</a:t>
            </a: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8B8A377D-E427-4E92-BE03-449F3755D9BF}"/>
              </a:ext>
            </a:extLst>
          </p:cNvPr>
          <p:cNvSpPr/>
          <p:nvPr/>
        </p:nvSpPr>
        <p:spPr>
          <a:xfrm>
            <a:off x="179512" y="5533841"/>
            <a:ext cx="5073024" cy="246221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just"/>
            <a:r>
              <a:rPr lang="en-US" altLang="zh-CN" sz="1000" b="0" dirty="0">
                <a:solidFill>
                  <a:schemeClr val="bg2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Zhang, Duo, et al. </a:t>
            </a:r>
            <a:r>
              <a:rPr lang="en-US" altLang="zh-CN" sz="1000" b="0" dirty="0" err="1">
                <a:solidFill>
                  <a:schemeClr val="bg2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npj</a:t>
            </a:r>
            <a:r>
              <a:rPr lang="en-US" altLang="zh-CN" sz="1000" b="0" dirty="0">
                <a:solidFill>
                  <a:schemeClr val="bg2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 Computational Materials 10.1 (2024): 94.</a:t>
            </a:r>
            <a:endParaRPr lang="zh-CN" altLang="zh-CN" sz="800" b="0" kern="100" dirty="0">
              <a:solidFill>
                <a:schemeClr val="bg2"/>
              </a:solidFill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C2239FD4-2C7F-4BDC-82D3-2EF49A42CE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2383" y="4312270"/>
            <a:ext cx="1657143" cy="97142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F7234E1C-4148-4518-8822-A3BF7FE542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3228" y="4042055"/>
            <a:ext cx="1657143" cy="97142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C8D9777-E34D-4CB9-93A2-A9AC84AE99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408" y="2771844"/>
            <a:ext cx="3436557" cy="2735992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BDD533E-58F2-45BA-B3D5-FD44D63C50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24482" y="3580810"/>
            <a:ext cx="4788024" cy="1213522"/>
          </a:xfrm>
          <a:prstGeom prst="rect">
            <a:avLst/>
          </a:prstGeom>
        </p:spPr>
      </p:pic>
      <p:sp>
        <p:nvSpPr>
          <p:cNvPr id="23" name="内容占位符 2">
            <a:extLst>
              <a:ext uri="{FF2B5EF4-FFF2-40B4-BE49-F238E27FC236}">
                <a16:creationId xmlns:a16="http://schemas.microsoft.com/office/drawing/2014/main" id="{A4833E34-BA23-4612-A214-64BFD2E03EF5}"/>
              </a:ext>
            </a:extLst>
          </p:cNvPr>
          <p:cNvSpPr txBox="1">
            <a:spLocks/>
          </p:cNvSpPr>
          <p:nvPr/>
        </p:nvSpPr>
        <p:spPr bwMode="auto">
          <a:xfrm>
            <a:off x="3717927" y="4767129"/>
            <a:ext cx="5444474" cy="1786992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SzPct val="80000"/>
              <a:buFont typeface="Wingdings" panose="05000000000000000000" pitchFamily="2" charset="2"/>
              <a:buChar char="è"/>
              <a:defRPr sz="2400">
                <a:solidFill>
                  <a:srgbClr val="00267F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SzPct val="80000"/>
              <a:buFont typeface="Wingdings" panose="05000000000000000000" pitchFamily="2" charset="2"/>
              <a:buChar char="è"/>
              <a:defRPr sz="2000">
                <a:solidFill>
                  <a:srgbClr val="00267F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SzPct val="80000"/>
              <a:buFont typeface="Wingdings" panose="05000000000000000000" pitchFamily="2" charset="2"/>
              <a:buChar char="è"/>
              <a:defRPr>
                <a:solidFill>
                  <a:srgbClr val="00267F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5394"/>
              </a:buClr>
              <a:buSzPct val="130000"/>
              <a:buChar char="•"/>
              <a:defRPr sz="1600">
                <a:solidFill>
                  <a:srgbClr val="1F5394"/>
                </a:solidFill>
                <a:latin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5394"/>
              </a:buClr>
              <a:buSzPct val="130000"/>
              <a:buChar char="•"/>
              <a:defRPr sz="1400">
                <a:solidFill>
                  <a:srgbClr val="1F5394"/>
                </a:solidFill>
                <a:latin typeface="Arial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F5394"/>
              </a:buClr>
              <a:buSzPct val="130000"/>
              <a:buChar char="•"/>
              <a:defRPr>
                <a:solidFill>
                  <a:srgbClr val="1F5394"/>
                </a:solidFill>
                <a:latin typeface="Arial" pitchFamily="34" charset="0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F5394"/>
              </a:buClr>
              <a:buSzPct val="130000"/>
              <a:buChar char="•"/>
              <a:defRPr>
                <a:solidFill>
                  <a:srgbClr val="1F5394"/>
                </a:solidFill>
                <a:latin typeface="Arial" pitchFamily="34" charset="0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F5394"/>
              </a:buClr>
              <a:buSzPct val="130000"/>
              <a:buChar char="•"/>
              <a:defRPr>
                <a:solidFill>
                  <a:srgbClr val="1F5394"/>
                </a:solidFill>
                <a:latin typeface="Arial" pitchFamily="34" charset="0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F5394"/>
              </a:buClr>
              <a:buSzPct val="130000"/>
              <a:buChar char="•"/>
              <a:defRPr>
                <a:solidFill>
                  <a:srgbClr val="1F5394"/>
                </a:solidFill>
                <a:latin typeface="Arial" pitchFamily="34" charset="0"/>
              </a:defRPr>
            </a:lvl9pPr>
          </a:lstStyle>
          <a:p>
            <a:r>
              <a:rPr lang="zh-CN" altLang="en-US" sz="1400" b="0" kern="0" dirty="0"/>
              <a:t>迁移特征聚类</a:t>
            </a:r>
            <a:endParaRPr lang="en-US" altLang="zh-CN" sz="1400" b="0" kern="0" dirty="0"/>
          </a:p>
          <a:p>
            <a:pPr lvl="1"/>
            <a:r>
              <a:rPr lang="zh-CN" altLang="en-US" sz="1200" b="0" kern="0" dirty="0"/>
              <a:t>元素聚类 ：基于吸收元素类型的明显聚类结构。不同颜色对应于原始的吸收元素标签，即便存在一定的特征平滑，迁移特征在不同元素间仍具有足够的可区分性。</a:t>
            </a:r>
            <a:endParaRPr lang="en-US" altLang="zh-CN" sz="1200" b="0" kern="0" dirty="0"/>
          </a:p>
          <a:p>
            <a:pPr lvl="1"/>
            <a:r>
              <a:rPr lang="zh-CN" altLang="en-US" sz="1200" b="0" kern="0" dirty="0"/>
              <a:t>局部描述符聚类 ：每个元素的聚类内部都存在一致的子级聚类结构。这在不同描述符之间都表现一致，迁移特征不仅能捕捉元素层级的信息，还能反映</a:t>
            </a:r>
            <a:r>
              <a:rPr lang="en-US" altLang="zh-CN" sz="1200" b="0" kern="0" dirty="0"/>
              <a:t>OS</a:t>
            </a:r>
            <a:r>
              <a:rPr lang="zh-CN" altLang="en-US" sz="1200" b="0" kern="0" dirty="0"/>
              <a:t>、</a:t>
            </a:r>
            <a:r>
              <a:rPr lang="en-US" altLang="zh-CN" sz="1200" b="0" kern="0" dirty="0"/>
              <a:t>CN</a:t>
            </a:r>
            <a:r>
              <a:rPr lang="zh-CN" altLang="en-US" sz="1200" b="0" kern="0" dirty="0"/>
              <a:t>、</a:t>
            </a:r>
            <a:r>
              <a:rPr lang="en-US" altLang="zh-CN" sz="1200" b="0" kern="0" dirty="0"/>
              <a:t>OCN</a:t>
            </a:r>
            <a:r>
              <a:rPr lang="zh-CN" altLang="en-US" sz="1200" b="0" kern="0" dirty="0"/>
              <a:t>等更精细的局部结构差异。</a:t>
            </a:r>
            <a:endParaRPr lang="en-US" altLang="zh-CN" sz="1200" b="0" kern="0" dirty="0"/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E8D88CCE-8954-4734-A797-E887FE2456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0" y="1161038"/>
            <a:ext cx="4118992" cy="2328557"/>
          </a:xfrm>
          <a:prstGeom prst="rect">
            <a:avLst/>
          </a:prstGeom>
        </p:spPr>
      </p:pic>
      <p:sp>
        <p:nvSpPr>
          <p:cNvPr id="26" name="矩形 25">
            <a:extLst>
              <a:ext uri="{FF2B5EF4-FFF2-40B4-BE49-F238E27FC236}">
                <a16:creationId xmlns:a16="http://schemas.microsoft.com/office/drawing/2014/main" id="{305E3431-17FD-43FA-908F-FD8B8DD699D7}"/>
              </a:ext>
            </a:extLst>
          </p:cNvPr>
          <p:cNvSpPr/>
          <p:nvPr/>
        </p:nvSpPr>
        <p:spPr>
          <a:xfrm>
            <a:off x="4788024" y="6611779"/>
            <a:ext cx="4139952" cy="246221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just"/>
            <a:r>
              <a:rPr lang="en-US" altLang="zh-CN" sz="1000" b="0" dirty="0" err="1">
                <a:solidFill>
                  <a:schemeClr val="bg2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Kharel</a:t>
            </a:r>
            <a:r>
              <a:rPr lang="en-US" altLang="zh-CN" sz="1000" b="0" dirty="0">
                <a:solidFill>
                  <a:schemeClr val="bg2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, Shubha R., et al. Physical Review Materials 9.4 (2025): 043803.</a:t>
            </a:r>
            <a:endParaRPr lang="zh-CN" altLang="zh-CN" sz="800" b="0" kern="100" dirty="0">
              <a:solidFill>
                <a:schemeClr val="bg2"/>
              </a:solidFill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5800297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基于势函数描述符的结构描述符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1000" y="1252288"/>
            <a:ext cx="3758952" cy="658812"/>
          </a:xfrm>
        </p:spPr>
        <p:txBody>
          <a:bodyPr/>
          <a:lstStyle/>
          <a:p>
            <a:pPr>
              <a:buFont typeface="Wingdings" panose="05000000000000000000" pitchFamily="2" charset="2"/>
              <a:buChar char="n"/>
            </a:pPr>
            <a:r>
              <a:rPr lang="zh-CN" altLang="en-US" sz="2000" dirty="0">
                <a:latin typeface="Times New Roman" panose="02020603050405020304" charset="0"/>
                <a:cs typeface="Times New Roman" panose="02020603050405020304" charset="0"/>
              </a:rPr>
              <a:t>在锂硫电池体系当中的应用</a:t>
            </a:r>
            <a:endParaRPr lang="en-US" altLang="zh-CN" sz="2000" dirty="0">
              <a:latin typeface="Times New Roman" panose="02020603050405020304" charset="0"/>
              <a:cs typeface="Times New Roman" panose="02020603050405020304" charset="0"/>
            </a:endParaRPr>
          </a:p>
          <a:p>
            <a:pPr lvl="1">
              <a:buFont typeface="Wingdings" panose="05000000000000000000" pitchFamily="2" charset="2"/>
              <a:buChar char="n"/>
            </a:pPr>
            <a:r>
              <a:rPr lang="zh-CN" altLang="en-US" sz="1600" dirty="0">
                <a:latin typeface="Times New Roman" panose="02020603050405020304" charset="0"/>
                <a:cs typeface="Times New Roman" panose="02020603050405020304" charset="0"/>
              </a:rPr>
              <a:t>势函数结构描述符</a:t>
            </a:r>
            <a:endParaRPr lang="en-US" altLang="zh-CN" sz="1600" dirty="0">
              <a:latin typeface="Times New Roman" panose="02020603050405020304" charset="0"/>
              <a:cs typeface="Times New Roman" panose="02020603050405020304" charset="0"/>
            </a:endParaRPr>
          </a:p>
          <a:p>
            <a:pPr lvl="1">
              <a:buFont typeface="Wingdings" panose="05000000000000000000" pitchFamily="2" charset="2"/>
              <a:buChar char="n"/>
            </a:pPr>
            <a:r>
              <a:rPr lang="zh-CN" altLang="en-US" sz="1600" dirty="0">
                <a:latin typeface="Times New Roman" panose="02020603050405020304" charset="0"/>
                <a:cs typeface="Times New Roman" panose="02020603050405020304" charset="0"/>
              </a:rPr>
              <a:t>势函数结构描述符</a:t>
            </a:r>
            <a:r>
              <a:rPr lang="en-US" altLang="zh-CN" sz="1600" dirty="0">
                <a:latin typeface="Times New Roman" panose="02020603050405020304" charset="0"/>
                <a:cs typeface="Times New Roman" panose="02020603050405020304" charset="0"/>
              </a:rPr>
              <a:t>+</a:t>
            </a:r>
            <a:r>
              <a:rPr lang="en-US" altLang="zh-CN" sz="16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DOS</a:t>
            </a:r>
          </a:p>
          <a:p>
            <a:pPr lvl="1">
              <a:buFont typeface="Wingdings" panose="05000000000000000000" pitchFamily="2" charset="2"/>
              <a:buChar char="n"/>
            </a:pPr>
            <a:r>
              <a:rPr lang="zh-CN" altLang="en-US" sz="1600" dirty="0">
                <a:latin typeface="Times New Roman" panose="02020603050405020304" charset="0"/>
                <a:cs typeface="Times New Roman" panose="02020603050405020304" charset="0"/>
              </a:rPr>
              <a:t>图神经网络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0BCB18DD-370D-4C3A-910B-87C90DFA17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8367" y="4941340"/>
            <a:ext cx="4065633" cy="1733351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CC63EF7A-DB3A-4E7A-9C62-4AB65202279D}"/>
              </a:ext>
            </a:extLst>
          </p:cNvPr>
          <p:cNvSpPr txBox="1"/>
          <p:nvPr/>
        </p:nvSpPr>
        <p:spPr>
          <a:xfrm>
            <a:off x="35486" y="6492451"/>
            <a:ext cx="493691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</a:rPr>
              <a:t>基于势函数描述符的模型明显优于图神经网络</a:t>
            </a: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0AEBD462-2241-4FBF-BC82-87CF070C10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412" y="2728624"/>
            <a:ext cx="5026709" cy="2936901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603EBEE5-843D-40BD-8A15-76DA0D1FAE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4088" y="1049984"/>
            <a:ext cx="2492896" cy="2492896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A17ECA28-8AEE-441A-A071-B3AE32F8E90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940" y="3501008"/>
            <a:ext cx="3987749" cy="1388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215430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基于势函数描述符的局限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04FC00-6082-4601-9FB9-820CB3925672}" type="slidenum">
              <a:rPr lang="en-GB" altLang="zh-CN" smtClean="0"/>
              <a:t>13</a:t>
            </a:fld>
            <a:endParaRPr lang="en-GB" altLang="zh-CN"/>
          </a:p>
        </p:txBody>
      </p:sp>
      <p:sp>
        <p:nvSpPr>
          <p:cNvPr id="5" name="内容占位符 2"/>
          <p:cNvSpPr txBox="1"/>
          <p:nvPr>
            <p:custDataLst>
              <p:tags r:id="rId1"/>
            </p:custDataLst>
          </p:nvPr>
        </p:nvSpPr>
        <p:spPr bwMode="auto">
          <a:xfrm>
            <a:off x="333945" y="3771108"/>
            <a:ext cx="2209563" cy="64912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SzPct val="80000"/>
              <a:buFont typeface="Wingdings" panose="05000000000000000000" pitchFamily="2" charset="2"/>
              <a:buChar char="è"/>
              <a:defRPr sz="2400">
                <a:solidFill>
                  <a:srgbClr val="00267F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SzPct val="80000"/>
              <a:buFont typeface="Wingdings" panose="05000000000000000000" pitchFamily="2" charset="2"/>
              <a:buChar char="è"/>
              <a:defRPr sz="2000">
                <a:solidFill>
                  <a:srgbClr val="00267F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SzPct val="80000"/>
              <a:buFont typeface="Wingdings" panose="05000000000000000000" pitchFamily="2" charset="2"/>
              <a:buChar char="è"/>
              <a:defRPr>
                <a:solidFill>
                  <a:srgbClr val="00267F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5394"/>
              </a:buClr>
              <a:buSzPct val="130000"/>
              <a:buChar char="•"/>
              <a:defRPr sz="1600">
                <a:solidFill>
                  <a:srgbClr val="1F5394"/>
                </a:solidFill>
                <a:latin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5394"/>
              </a:buClr>
              <a:buSzPct val="130000"/>
              <a:buChar char="•"/>
              <a:defRPr sz="1400">
                <a:solidFill>
                  <a:srgbClr val="1F5394"/>
                </a:solidFill>
                <a:latin typeface="Arial" panose="020B0604020202020204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F5394"/>
              </a:buClr>
              <a:buSzPct val="130000"/>
              <a:buChar char="•"/>
              <a:defRPr>
                <a:solidFill>
                  <a:srgbClr val="1F5394"/>
                </a:solidFill>
                <a:latin typeface="Arial" panose="020B0604020202020204" pitchFamily="34" charset="0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F5394"/>
              </a:buClr>
              <a:buSzPct val="130000"/>
              <a:buChar char="•"/>
              <a:defRPr>
                <a:solidFill>
                  <a:srgbClr val="1F5394"/>
                </a:solidFill>
                <a:latin typeface="Arial" panose="020B0604020202020204" pitchFamily="34" charset="0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F5394"/>
              </a:buClr>
              <a:buSzPct val="130000"/>
              <a:buChar char="•"/>
              <a:defRPr>
                <a:solidFill>
                  <a:srgbClr val="1F5394"/>
                </a:solidFill>
                <a:latin typeface="Arial" panose="020B0604020202020204" pitchFamily="34" charset="0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F5394"/>
              </a:buClr>
              <a:buSzPct val="130000"/>
              <a:buChar char="•"/>
              <a:defRPr>
                <a:solidFill>
                  <a:srgbClr val="1F5394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Wingdings" panose="05000000000000000000" pitchFamily="2" charset="2"/>
              <a:buChar char="l"/>
            </a:pPr>
            <a:r>
              <a:rPr lang="zh-CN" altLang="en-US" sz="1400" b="0" dirty="0">
                <a:solidFill>
                  <a:schemeClr val="bg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拟合参数：体系原子三维坐标；归一化因子、能移、展宽。</a:t>
            </a:r>
            <a:endParaRPr lang="zh-CN" altLang="en-US" sz="1100" b="0" kern="1200" dirty="0">
              <a:solidFill>
                <a:schemeClr val="bg2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7" name="文本框 6"/>
          <p:cNvSpPr txBox="1"/>
          <p:nvPr>
            <p:custDataLst>
              <p:tags r:id="rId2"/>
            </p:custDataLst>
          </p:nvPr>
        </p:nvSpPr>
        <p:spPr>
          <a:xfrm>
            <a:off x="6438648" y="5908665"/>
            <a:ext cx="2259182" cy="677108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zh-CN" altLang="en-US" sz="1400" kern="0" dirty="0">
                <a:solidFill>
                  <a:srgbClr val="FF66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拟合时间有大幅提升！</a:t>
            </a:r>
            <a:endParaRPr lang="en-US" altLang="zh-CN" sz="1400" kern="0" dirty="0">
              <a:solidFill>
                <a:srgbClr val="FF6600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1200" b="0" kern="0" dirty="0">
                <a:solidFill>
                  <a:schemeClr val="bg2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（</a:t>
            </a:r>
            <a:r>
              <a:rPr lang="en-US" altLang="zh-CN" sz="1200" b="0" kern="0" dirty="0">
                <a:solidFill>
                  <a:schemeClr val="bg2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 4min*5000</a:t>
            </a:r>
            <a:r>
              <a:rPr lang="zh-CN" altLang="en-US" sz="1200" b="0" kern="0" dirty="0">
                <a:solidFill>
                  <a:schemeClr val="bg2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轮）</a:t>
            </a:r>
            <a:r>
              <a:rPr lang="zh-CN" altLang="en-US" sz="1200" b="0" kern="0" dirty="0">
                <a:solidFill>
                  <a:schemeClr val="bg2"/>
                </a:solidFill>
                <a:highlight>
                  <a:srgbClr val="FFFF00"/>
                </a:highlight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14天=&gt;</a:t>
            </a:r>
            <a:r>
              <a:rPr lang="en-US" altLang="zh-CN" sz="1200" b="0" kern="0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2</a:t>
            </a:r>
            <a:r>
              <a:rPr lang="zh-CN" altLang="en-US" sz="1200" b="0" kern="0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分钟</a:t>
            </a:r>
            <a:r>
              <a:rPr lang="en-US" altLang="zh-CN" sz="1200" b="0" kern="0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-20</a:t>
            </a:r>
            <a:r>
              <a:rPr lang="zh-CN" altLang="en-US" sz="1200" b="0" kern="0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分钟</a:t>
            </a: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E93FCAD3-77F0-4FE9-B406-478089326E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7584" y="4682983"/>
            <a:ext cx="1563631" cy="980188"/>
          </a:xfrm>
          <a:prstGeom prst="rect">
            <a:avLst/>
          </a:prstGeom>
        </p:spPr>
      </p:pic>
      <p:sp>
        <p:nvSpPr>
          <p:cNvPr id="12" name="内容占位符 2">
            <a:extLst>
              <a:ext uri="{FF2B5EF4-FFF2-40B4-BE49-F238E27FC236}">
                <a16:creationId xmlns:a16="http://schemas.microsoft.com/office/drawing/2014/main" id="{802377ED-983D-4508-B1DD-3B05B3DD732B}"/>
              </a:ext>
            </a:extLst>
          </p:cNvPr>
          <p:cNvSpPr txBox="1">
            <a:spLocks/>
          </p:cNvSpPr>
          <p:nvPr/>
        </p:nvSpPr>
        <p:spPr bwMode="auto">
          <a:xfrm>
            <a:off x="418221" y="1234617"/>
            <a:ext cx="3433699" cy="456261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SzPct val="80000"/>
              <a:buFont typeface="Wingdings" panose="05000000000000000000" pitchFamily="2" charset="2"/>
              <a:buChar char="è"/>
              <a:defRPr sz="2400">
                <a:solidFill>
                  <a:srgbClr val="00267F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SzPct val="80000"/>
              <a:buFont typeface="Wingdings" panose="05000000000000000000" pitchFamily="2" charset="2"/>
              <a:buChar char="è"/>
              <a:defRPr sz="2000">
                <a:solidFill>
                  <a:srgbClr val="00267F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SzPct val="80000"/>
              <a:buFont typeface="Wingdings" panose="05000000000000000000" pitchFamily="2" charset="2"/>
              <a:buChar char="è"/>
              <a:defRPr>
                <a:solidFill>
                  <a:srgbClr val="00267F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5394"/>
              </a:buClr>
              <a:buSzPct val="130000"/>
              <a:buChar char="•"/>
              <a:defRPr sz="1600">
                <a:solidFill>
                  <a:srgbClr val="1F5394"/>
                </a:solidFill>
                <a:latin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5394"/>
              </a:buClr>
              <a:buSzPct val="130000"/>
              <a:buChar char="•"/>
              <a:defRPr sz="1400">
                <a:solidFill>
                  <a:srgbClr val="1F5394"/>
                </a:solidFill>
                <a:latin typeface="Arial" panose="020B0604020202020204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F5394"/>
              </a:buClr>
              <a:buSzPct val="130000"/>
              <a:buChar char="•"/>
              <a:defRPr>
                <a:solidFill>
                  <a:srgbClr val="1F5394"/>
                </a:solidFill>
                <a:latin typeface="Arial" panose="020B0604020202020204" pitchFamily="34" charset="0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F5394"/>
              </a:buClr>
              <a:buSzPct val="130000"/>
              <a:buChar char="•"/>
              <a:defRPr>
                <a:solidFill>
                  <a:srgbClr val="1F5394"/>
                </a:solidFill>
                <a:latin typeface="Arial" panose="020B0604020202020204" pitchFamily="34" charset="0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F5394"/>
              </a:buClr>
              <a:buSzPct val="130000"/>
              <a:buChar char="•"/>
              <a:defRPr>
                <a:solidFill>
                  <a:srgbClr val="1F5394"/>
                </a:solidFill>
                <a:latin typeface="Arial" panose="020B0604020202020204" pitchFamily="34" charset="0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F5394"/>
              </a:buClr>
              <a:buSzPct val="130000"/>
              <a:buChar char="•"/>
              <a:defRPr>
                <a:solidFill>
                  <a:srgbClr val="1F5394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Wingdings" panose="05000000000000000000" pitchFamily="2" charset="2"/>
              <a:buChar char="n"/>
            </a:pPr>
            <a:r>
              <a:rPr lang="zh-CN" altLang="en-US" b="0" kern="0" dirty="0"/>
              <a:t>应用：</a:t>
            </a:r>
            <a:r>
              <a:rPr lang="en-US" altLang="zh-CN" b="0" kern="0" dirty="0"/>
              <a:t>Mn</a:t>
            </a:r>
            <a:r>
              <a:rPr lang="zh-CN" altLang="en-US" b="0" kern="0" dirty="0"/>
              <a:t>掺杂</a:t>
            </a:r>
            <a:r>
              <a:rPr lang="en-US" altLang="zh-CN" b="0" kern="0" dirty="0"/>
              <a:t>Co</a:t>
            </a:r>
            <a:r>
              <a:rPr lang="en-US" altLang="zh-CN" b="0" kern="0" baseline="-25000" dirty="0"/>
              <a:t>3</a:t>
            </a:r>
            <a:r>
              <a:rPr lang="en-US" altLang="zh-CN" b="0" kern="0" dirty="0"/>
              <a:t>O</a:t>
            </a:r>
            <a:r>
              <a:rPr lang="en-US" altLang="zh-CN" b="0" kern="0" baseline="-25000" dirty="0"/>
              <a:t>4</a:t>
            </a:r>
            <a:endParaRPr lang="en-US" altLang="zh-CN" b="0" kern="0" dirty="0"/>
          </a:p>
        </p:txBody>
      </p:sp>
      <p:sp>
        <p:nvSpPr>
          <p:cNvPr id="14" name="内容占位符 2">
            <a:extLst>
              <a:ext uri="{FF2B5EF4-FFF2-40B4-BE49-F238E27FC236}">
                <a16:creationId xmlns:a16="http://schemas.microsoft.com/office/drawing/2014/main" id="{26DAAB24-E286-4A5E-88D5-0FC5DB827E2D}"/>
              </a:ext>
            </a:extLst>
          </p:cNvPr>
          <p:cNvSpPr txBox="1">
            <a:spLocks/>
          </p:cNvSpPr>
          <p:nvPr/>
        </p:nvSpPr>
        <p:spPr bwMode="auto">
          <a:xfrm>
            <a:off x="1907704" y="1962135"/>
            <a:ext cx="2348334" cy="1073687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SzPct val="80000"/>
              <a:buFont typeface="Wingdings" panose="05000000000000000000" pitchFamily="2" charset="2"/>
              <a:buChar char="è"/>
              <a:defRPr sz="2400">
                <a:solidFill>
                  <a:srgbClr val="00267F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SzPct val="80000"/>
              <a:buFont typeface="Wingdings" panose="05000000000000000000" pitchFamily="2" charset="2"/>
              <a:buChar char="è"/>
              <a:defRPr sz="2000">
                <a:solidFill>
                  <a:srgbClr val="00267F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SzPct val="80000"/>
              <a:buFont typeface="Wingdings" panose="05000000000000000000" pitchFamily="2" charset="2"/>
              <a:buChar char="è"/>
              <a:defRPr>
                <a:solidFill>
                  <a:srgbClr val="00267F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5394"/>
              </a:buClr>
              <a:buSzPct val="130000"/>
              <a:buChar char="•"/>
              <a:defRPr sz="1600">
                <a:solidFill>
                  <a:srgbClr val="1F5394"/>
                </a:solidFill>
                <a:latin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5394"/>
              </a:buClr>
              <a:buSzPct val="130000"/>
              <a:buChar char="•"/>
              <a:defRPr sz="1400">
                <a:solidFill>
                  <a:srgbClr val="1F5394"/>
                </a:solidFill>
                <a:latin typeface="Arial" panose="020B0604020202020204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F5394"/>
              </a:buClr>
              <a:buSzPct val="130000"/>
              <a:buChar char="•"/>
              <a:defRPr>
                <a:solidFill>
                  <a:srgbClr val="1F5394"/>
                </a:solidFill>
                <a:latin typeface="Arial" panose="020B0604020202020204" pitchFamily="34" charset="0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F5394"/>
              </a:buClr>
              <a:buSzPct val="130000"/>
              <a:buChar char="•"/>
              <a:defRPr>
                <a:solidFill>
                  <a:srgbClr val="1F5394"/>
                </a:solidFill>
                <a:latin typeface="Arial" panose="020B0604020202020204" pitchFamily="34" charset="0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F5394"/>
              </a:buClr>
              <a:buSzPct val="130000"/>
              <a:buChar char="•"/>
              <a:defRPr>
                <a:solidFill>
                  <a:srgbClr val="1F5394"/>
                </a:solidFill>
                <a:latin typeface="Arial" panose="020B0604020202020204" pitchFamily="34" charset="0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F5394"/>
              </a:buClr>
              <a:buSzPct val="130000"/>
              <a:buChar char="•"/>
              <a:defRPr>
                <a:solidFill>
                  <a:srgbClr val="1F5394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Wingdings" panose="05000000000000000000" pitchFamily="2" charset="2"/>
              <a:buChar char="p"/>
            </a:pPr>
            <a:r>
              <a:rPr lang="zh-CN" altLang="en-US" sz="1400" b="0" i="0" dirty="0">
                <a:solidFill>
                  <a:srgbClr val="000000"/>
                </a:solidFill>
                <a:effectLst/>
                <a:latin typeface="PingFang SC"/>
              </a:rPr>
              <a:t>尖晶石结构的立方晶体</a:t>
            </a:r>
            <a:endParaRPr lang="en-US" altLang="zh-CN" sz="1400" b="0" kern="0" dirty="0">
              <a:solidFill>
                <a:srgbClr val="000000"/>
              </a:solidFill>
              <a:latin typeface="SFRM1200"/>
            </a:endParaRPr>
          </a:p>
          <a:p>
            <a:pPr>
              <a:buFont typeface="Wingdings" panose="05000000000000000000" pitchFamily="2" charset="2"/>
              <a:buChar char="p"/>
            </a:pPr>
            <a:r>
              <a:rPr lang="zh-CN" altLang="en-US" sz="1400" b="0" kern="0" dirty="0">
                <a:solidFill>
                  <a:srgbClr val="000000"/>
                </a:solidFill>
                <a:latin typeface="SFRM1200"/>
              </a:rPr>
              <a:t>非饱和</a:t>
            </a:r>
            <a:r>
              <a:rPr lang="en-US" altLang="zh-CN" sz="1400" b="0" i="1" kern="0" dirty="0">
                <a:solidFill>
                  <a:srgbClr val="000000"/>
                </a:solidFill>
                <a:latin typeface="CMMI12"/>
              </a:rPr>
              <a:t>Mn</a:t>
            </a:r>
            <a:r>
              <a:rPr lang="en-US" altLang="zh-CN" sz="1400" b="0" kern="0" baseline="30000" dirty="0">
                <a:solidFill>
                  <a:srgbClr val="000000"/>
                </a:solidFill>
                <a:latin typeface="CMR8"/>
              </a:rPr>
              <a:t>3+ </a:t>
            </a:r>
            <a:r>
              <a:rPr lang="zh-CN" altLang="en-US" sz="1400" b="0" kern="0" dirty="0">
                <a:solidFill>
                  <a:srgbClr val="000000"/>
                </a:solidFill>
                <a:latin typeface="SFRM1200"/>
              </a:rPr>
              <a:t>替代</a:t>
            </a:r>
            <a:r>
              <a:rPr lang="en-US" altLang="zh-CN" sz="1400" b="0" i="1" kern="0" dirty="0">
                <a:solidFill>
                  <a:srgbClr val="000000"/>
                </a:solidFill>
                <a:latin typeface="CMMI12"/>
              </a:rPr>
              <a:t>Co</a:t>
            </a:r>
            <a:r>
              <a:rPr lang="en-US" altLang="zh-CN" sz="1400" b="0" kern="0" baseline="30000" dirty="0">
                <a:solidFill>
                  <a:srgbClr val="000000"/>
                </a:solidFill>
                <a:latin typeface="CMR8"/>
              </a:rPr>
              <a:t>3+ </a:t>
            </a:r>
            <a:r>
              <a:rPr lang="zh-CN" altLang="en-US" sz="1400" b="0" kern="0" dirty="0">
                <a:solidFill>
                  <a:srgbClr val="000000"/>
                </a:solidFill>
                <a:latin typeface="SFRM1200"/>
              </a:rPr>
              <a:t>，</a:t>
            </a:r>
            <a:r>
              <a:rPr lang="en-US" altLang="zh-CN" sz="1400" b="0" kern="0" dirty="0">
                <a:solidFill>
                  <a:srgbClr val="000000"/>
                </a:solidFill>
                <a:latin typeface="SFRM1200"/>
              </a:rPr>
              <a:t>J-T</a:t>
            </a:r>
            <a:r>
              <a:rPr lang="zh-CN" altLang="en-US" sz="1400" b="0" kern="0" dirty="0">
                <a:solidFill>
                  <a:srgbClr val="000000"/>
                </a:solidFill>
                <a:latin typeface="SFRM1200"/>
              </a:rPr>
              <a:t>效应导致其成为活性位点</a:t>
            </a:r>
            <a:r>
              <a:rPr lang="en-US" altLang="zh-CN" sz="1400" b="0" kern="0" dirty="0">
                <a:solidFill>
                  <a:srgbClr val="000000"/>
                </a:solidFill>
                <a:latin typeface="SFRM1200"/>
              </a:rPr>
              <a:t> </a:t>
            </a:r>
            <a:endParaRPr lang="zh-CN" altLang="en-US" sz="1400" b="0" kern="0" dirty="0"/>
          </a:p>
        </p:txBody>
      </p:sp>
      <p:pic>
        <p:nvPicPr>
          <p:cNvPr id="15" name="图片 14" descr="mncen">
            <a:extLst>
              <a:ext uri="{FF2B5EF4-FFF2-40B4-BE49-F238E27FC236}">
                <a16:creationId xmlns:a16="http://schemas.microsoft.com/office/drawing/2014/main" id="{9EE0D806-DC26-4235-9CE1-82A9D3C6E329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07504" y="1788535"/>
            <a:ext cx="1762125" cy="1659255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F95AE415-24C4-4EC5-A21B-06F1B558669E}"/>
              </a:ext>
            </a:extLst>
          </p:cNvPr>
          <p:cNvSpPr txBox="1"/>
          <p:nvPr/>
        </p:nvSpPr>
        <p:spPr>
          <a:xfrm>
            <a:off x="5652120" y="6553200"/>
            <a:ext cx="361683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b="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Fei </a:t>
            </a:r>
            <a:r>
              <a:rPr kumimoji="0" lang="en-US" altLang="zh-CN" sz="1000" b="0" i="0" u="none" strike="noStrike" kern="1200" cap="none" spc="0" normalizeH="0" baseline="0" noProof="0" dirty="0" err="1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zhan</a:t>
            </a:r>
            <a:r>
              <a:rPr kumimoji="0" lang="en-US" altLang="zh-CN" sz="1000" b="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, Haifeng Zhao*, J. Phys. Chem. A, </a:t>
            </a:r>
            <a:r>
              <a:rPr kumimoji="0" lang="en-US" altLang="zh-CN" sz="100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129</a:t>
            </a:r>
            <a:r>
              <a:rPr kumimoji="0" lang="en-US" altLang="zh-CN" sz="1000" b="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, 874–884 (2025)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D51D9786-3D65-44F9-B452-3AF238C043CD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823180" y="5950054"/>
            <a:ext cx="4925577" cy="649129"/>
          </a:xfrm>
          <a:prstGeom prst="rect">
            <a:avLst/>
          </a:prstGeom>
          <a:solidFill>
            <a:schemeClr val="tx1"/>
          </a:solidFill>
          <a:ln w="25400">
            <a:solidFill>
              <a:srgbClr val="FF0000"/>
            </a:solidFill>
          </a:ln>
        </p:spPr>
        <p:txBody>
          <a:bodyPr wrap="square" rtlCol="0">
            <a:noAutofit/>
          </a:bodyPr>
          <a:lstStyle/>
          <a:p>
            <a:pPr algn="l">
              <a:spcBef>
                <a:spcPct val="20000"/>
              </a:spcBef>
              <a:buClr>
                <a:srgbClr val="FF0066"/>
              </a:buClr>
              <a:buSzPct val="80000"/>
            </a:pPr>
            <a:r>
              <a:rPr lang="zh-CN" altLang="en-US" sz="1600" b="0" kern="0" dirty="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基于势函数表表示和图神经网络的的模型均能在分钟量级实现</a:t>
            </a:r>
            <a:r>
              <a:rPr lang="en-US" altLang="zh-CN" sz="1600" b="0" kern="0" dirty="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Mn</a:t>
            </a:r>
            <a:r>
              <a:rPr lang="zh-CN" altLang="en-US" sz="1600" b="0" kern="0" dirty="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边的</a:t>
            </a:r>
            <a:r>
              <a:rPr lang="en-US" altLang="zh-CN" sz="1600" b="0" kern="0" dirty="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XANES</a:t>
            </a:r>
            <a:r>
              <a:rPr lang="zh-CN" altLang="en-US" sz="1600" b="0" kern="0" dirty="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拟合：发现</a:t>
            </a:r>
            <a:r>
              <a:rPr lang="en-US" altLang="zh-CN" sz="1600" b="0" kern="0" dirty="0">
                <a:solidFill>
                  <a:srgbClr val="FF0000"/>
                </a:solidFill>
              </a:rPr>
              <a:t>Jahn-Teller</a:t>
            </a:r>
            <a:r>
              <a:rPr lang="zh-CN" altLang="en-US" sz="1600" b="0" kern="0" dirty="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效应</a:t>
            </a:r>
            <a:endParaRPr lang="en-US" altLang="zh-CN" sz="1600" b="0" kern="0" dirty="0">
              <a:solidFill>
                <a:srgbClr val="FF0000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pPr algn="l">
              <a:spcBef>
                <a:spcPct val="20000"/>
              </a:spcBef>
              <a:buClr>
                <a:srgbClr val="FF0066"/>
              </a:buClr>
              <a:buSzPct val="80000"/>
            </a:pPr>
            <a:endParaRPr lang="zh-CN" altLang="en-US" sz="2000" b="0" dirty="0">
              <a:solidFill>
                <a:srgbClr val="FF0000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32BAF1BA-4494-4E60-8DA7-4AEF23F3B52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76703" y="3218750"/>
            <a:ext cx="2233352" cy="2402974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13DE4CF8-B587-47CC-AC36-AED368C69DA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24123" y="3219387"/>
            <a:ext cx="2601046" cy="2348880"/>
          </a:xfrm>
          <a:prstGeom prst="rect">
            <a:avLst/>
          </a:prstGeom>
        </p:spPr>
      </p:pic>
      <p:cxnSp>
        <p:nvCxnSpPr>
          <p:cNvPr id="27" name="直接箭头连接符 26">
            <a:extLst>
              <a:ext uri="{FF2B5EF4-FFF2-40B4-BE49-F238E27FC236}">
                <a16:creationId xmlns:a16="http://schemas.microsoft.com/office/drawing/2014/main" id="{D7215680-0D32-47B4-ACDA-0901F708D611}"/>
              </a:ext>
            </a:extLst>
          </p:cNvPr>
          <p:cNvCxnSpPr>
            <a:cxnSpLocks/>
            <a:stCxn id="25" idx="3"/>
            <a:endCxn id="23" idx="1"/>
          </p:cNvCxnSpPr>
          <p:nvPr/>
        </p:nvCxnSpPr>
        <p:spPr bwMode="auto">
          <a:xfrm>
            <a:off x="5925169" y="4393827"/>
            <a:ext cx="651534" cy="26410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011750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基于势函数描述符的局限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04FC00-6082-4601-9FB9-820CB3925672}" type="slidenum">
              <a:rPr lang="en-GB" altLang="zh-CN" smtClean="0"/>
              <a:t>14</a:t>
            </a:fld>
            <a:endParaRPr lang="en-GB" altLang="zh-CN"/>
          </a:p>
        </p:txBody>
      </p:sp>
      <p:sp>
        <p:nvSpPr>
          <p:cNvPr id="8" name="文本框 7"/>
          <p:cNvSpPr txBox="1"/>
          <p:nvPr>
            <p:custDataLst>
              <p:tags r:id="rId1"/>
            </p:custDataLst>
          </p:nvPr>
        </p:nvSpPr>
        <p:spPr>
          <a:xfrm>
            <a:off x="78792" y="5881554"/>
            <a:ext cx="8957703" cy="859814"/>
          </a:xfrm>
          <a:prstGeom prst="rect">
            <a:avLst/>
          </a:prstGeom>
          <a:solidFill>
            <a:schemeClr val="tx1"/>
          </a:solidFill>
          <a:ln w="25400">
            <a:solidFill>
              <a:srgbClr val="FF0000"/>
            </a:solidFill>
          </a:ln>
        </p:spPr>
        <p:txBody>
          <a:bodyPr wrap="square" rtlCol="0">
            <a:noAutofit/>
          </a:bodyPr>
          <a:lstStyle/>
          <a:p>
            <a:pPr algn="l">
              <a:spcBef>
                <a:spcPct val="20000"/>
              </a:spcBef>
              <a:buClr>
                <a:srgbClr val="FF0066"/>
              </a:buClr>
              <a:buSzPct val="80000"/>
            </a:pPr>
            <a:r>
              <a:rPr lang="zh-CN" altLang="en-US" sz="1600" b="0" kern="0" dirty="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对于过渡金属 </a:t>
            </a:r>
            <a:r>
              <a:rPr lang="en-US" altLang="zh-CN" sz="1600" b="0" kern="0" dirty="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K </a:t>
            </a:r>
            <a:r>
              <a:rPr lang="zh-CN" altLang="en-US" sz="1600" b="0" kern="0" dirty="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边，基于 </a:t>
            </a:r>
            <a:r>
              <a:rPr lang="en-US" altLang="zh-CN" sz="1600" b="0" kern="0" dirty="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3D </a:t>
            </a:r>
            <a:r>
              <a:rPr lang="zh-CN" altLang="en-US" sz="1600" b="0" kern="0" dirty="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结构的 </a:t>
            </a:r>
            <a:r>
              <a:rPr lang="en-US" altLang="zh-CN" sz="1600" b="0" kern="0" dirty="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GNN </a:t>
            </a:r>
            <a:r>
              <a:rPr lang="zh-CN" altLang="en-US" sz="1600" b="0" kern="0" dirty="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往往已能有效表征决定谱形的局域几何环境；而对 </a:t>
            </a:r>
            <a:r>
              <a:rPr lang="en-US" altLang="zh-CN" sz="1600" b="0" kern="0" dirty="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S K </a:t>
            </a:r>
            <a:r>
              <a:rPr lang="zh-CN" altLang="en-US" sz="1600" b="0" kern="0" dirty="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边这类软 </a:t>
            </a:r>
            <a:r>
              <a:rPr lang="en-US" altLang="zh-CN" sz="1600" b="0" kern="0" dirty="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X </a:t>
            </a:r>
            <a:r>
              <a:rPr lang="zh-CN" altLang="en-US" sz="1600" b="0" kern="0" dirty="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射线谱，其包含丰富的电子结构信息，若模型只输入几何而“不显式建模电子结构效应”会更难预测，因此加入势函数</a:t>
            </a:r>
            <a:r>
              <a:rPr lang="en-US" altLang="zh-CN" sz="1600" b="0" kern="0" dirty="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/DOS </a:t>
            </a:r>
            <a:r>
              <a:rPr lang="zh-CN" altLang="en-US" sz="1600" b="0" kern="0" dirty="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这类电子结构描述后更容易优于纯 </a:t>
            </a:r>
            <a:r>
              <a:rPr lang="en-US" altLang="zh-CN" sz="1600" b="0" kern="0" dirty="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GNN</a:t>
            </a:r>
            <a:r>
              <a:rPr lang="zh-CN" altLang="en-US" sz="1600" b="0" kern="0" dirty="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。</a:t>
            </a:r>
            <a:endParaRPr lang="zh-CN" altLang="en-US" sz="2000" b="0" dirty="0">
              <a:solidFill>
                <a:srgbClr val="FF0000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12" name="内容占位符 2">
            <a:extLst>
              <a:ext uri="{FF2B5EF4-FFF2-40B4-BE49-F238E27FC236}">
                <a16:creationId xmlns:a16="http://schemas.microsoft.com/office/drawing/2014/main" id="{802377ED-983D-4508-B1DD-3B05B3DD732B}"/>
              </a:ext>
            </a:extLst>
          </p:cNvPr>
          <p:cNvSpPr txBox="1">
            <a:spLocks/>
          </p:cNvSpPr>
          <p:nvPr/>
        </p:nvSpPr>
        <p:spPr bwMode="auto">
          <a:xfrm>
            <a:off x="418221" y="1234617"/>
            <a:ext cx="3433699" cy="456261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SzPct val="80000"/>
              <a:buFont typeface="Wingdings" panose="05000000000000000000" pitchFamily="2" charset="2"/>
              <a:buChar char="è"/>
              <a:defRPr sz="2400">
                <a:solidFill>
                  <a:srgbClr val="00267F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SzPct val="80000"/>
              <a:buFont typeface="Wingdings" panose="05000000000000000000" pitchFamily="2" charset="2"/>
              <a:buChar char="è"/>
              <a:defRPr sz="2000">
                <a:solidFill>
                  <a:srgbClr val="00267F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SzPct val="80000"/>
              <a:buFont typeface="Wingdings" panose="05000000000000000000" pitchFamily="2" charset="2"/>
              <a:buChar char="è"/>
              <a:defRPr>
                <a:solidFill>
                  <a:srgbClr val="00267F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5394"/>
              </a:buClr>
              <a:buSzPct val="130000"/>
              <a:buChar char="•"/>
              <a:defRPr sz="1600">
                <a:solidFill>
                  <a:srgbClr val="1F5394"/>
                </a:solidFill>
                <a:latin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5394"/>
              </a:buClr>
              <a:buSzPct val="130000"/>
              <a:buChar char="•"/>
              <a:defRPr sz="1400">
                <a:solidFill>
                  <a:srgbClr val="1F5394"/>
                </a:solidFill>
                <a:latin typeface="Arial" panose="020B0604020202020204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F5394"/>
              </a:buClr>
              <a:buSzPct val="130000"/>
              <a:buChar char="•"/>
              <a:defRPr>
                <a:solidFill>
                  <a:srgbClr val="1F5394"/>
                </a:solidFill>
                <a:latin typeface="Arial" panose="020B0604020202020204" pitchFamily="34" charset="0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F5394"/>
              </a:buClr>
              <a:buSzPct val="130000"/>
              <a:buChar char="•"/>
              <a:defRPr>
                <a:solidFill>
                  <a:srgbClr val="1F5394"/>
                </a:solidFill>
                <a:latin typeface="Arial" panose="020B0604020202020204" pitchFamily="34" charset="0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F5394"/>
              </a:buClr>
              <a:buSzPct val="130000"/>
              <a:buChar char="•"/>
              <a:defRPr>
                <a:solidFill>
                  <a:srgbClr val="1F5394"/>
                </a:solidFill>
                <a:latin typeface="Arial" panose="020B0604020202020204" pitchFamily="34" charset="0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F5394"/>
              </a:buClr>
              <a:buSzPct val="130000"/>
              <a:buChar char="•"/>
              <a:defRPr>
                <a:solidFill>
                  <a:srgbClr val="1F5394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Wingdings" panose="05000000000000000000" pitchFamily="2" charset="2"/>
              <a:buChar char="n"/>
            </a:pPr>
            <a:r>
              <a:rPr lang="zh-CN" altLang="en-US" b="0" kern="0" dirty="0"/>
              <a:t>应用：</a:t>
            </a:r>
            <a:r>
              <a:rPr lang="en-US" altLang="zh-CN" b="0" kern="0" dirty="0"/>
              <a:t>Mn</a:t>
            </a:r>
            <a:r>
              <a:rPr lang="zh-CN" altLang="en-US" b="0" kern="0" dirty="0"/>
              <a:t>掺杂</a:t>
            </a:r>
            <a:r>
              <a:rPr lang="en-US" altLang="zh-CN" b="0" kern="0" dirty="0"/>
              <a:t>Co</a:t>
            </a:r>
            <a:r>
              <a:rPr lang="en-US" altLang="zh-CN" b="0" kern="0" baseline="-25000" dirty="0"/>
              <a:t>3</a:t>
            </a:r>
            <a:r>
              <a:rPr lang="en-US" altLang="zh-CN" b="0" kern="0" dirty="0"/>
              <a:t>O</a:t>
            </a:r>
            <a:r>
              <a:rPr lang="en-US" altLang="zh-CN" b="0" kern="0" baseline="-25000" dirty="0"/>
              <a:t>4</a:t>
            </a:r>
            <a:endParaRPr lang="en-US" altLang="zh-CN" b="0" kern="0" dirty="0"/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EB089EBB-740E-4A16-8AF9-E8B2AA33C1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0914" y="1412776"/>
            <a:ext cx="4425837" cy="285995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8A13E889-1F66-448E-BF55-A1EF237529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345" y="3836894"/>
            <a:ext cx="4323118" cy="194286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2BBADFD-0B36-4F51-A786-6359C76377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21" y="1801366"/>
            <a:ext cx="4846740" cy="1658256"/>
          </a:xfrm>
          <a:prstGeom prst="rect">
            <a:avLst/>
          </a:prstGeom>
        </p:spPr>
      </p:pic>
      <p:sp>
        <p:nvSpPr>
          <p:cNvPr id="22" name="文本框 21">
            <a:extLst>
              <a:ext uri="{FF2B5EF4-FFF2-40B4-BE49-F238E27FC236}">
                <a16:creationId xmlns:a16="http://schemas.microsoft.com/office/drawing/2014/main" id="{D958D703-E6D6-4804-A2CF-6D77FBEC58E8}"/>
              </a:ext>
            </a:extLst>
          </p:cNvPr>
          <p:cNvSpPr txBox="1"/>
          <p:nvPr/>
        </p:nvSpPr>
        <p:spPr>
          <a:xfrm>
            <a:off x="5148064" y="4649727"/>
            <a:ext cx="335691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chemeClr val="bg2">
                    <a:lumMod val="95000"/>
                    <a:lumOff val="5000"/>
                  </a:schemeClr>
                </a:solidFill>
              </a:rPr>
              <a:t>在过渡金属体系中，基于图神经网络模型的效果更好些</a:t>
            </a:r>
          </a:p>
        </p:txBody>
      </p:sp>
    </p:spTree>
    <p:extLst>
      <p:ext uri="{BB962C8B-B14F-4D97-AF65-F5344CB8AC3E}">
        <p14:creationId xmlns:p14="http://schemas.microsoft.com/office/powerpoint/2010/main" val="1957895788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XAS@ML</a:t>
            </a:r>
            <a:r>
              <a:rPr lang="zh-CN" altLang="en-US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在线分析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C04FC00-6082-4601-9FB9-820CB3925672}" type="slidenum">
              <a:rPr kumimoji="0" lang="en-GB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+mn-cs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5947146" y="2081199"/>
            <a:ext cx="2326691" cy="2174188"/>
            <a:chOff x="6493628" y="1346401"/>
            <a:chExt cx="2576077" cy="2946357"/>
          </a:xfrm>
        </p:grpSpPr>
        <p:sp>
          <p:nvSpPr>
            <p:cNvPr id="7" name="圆角矩形 5"/>
            <p:cNvSpPr/>
            <p:nvPr/>
          </p:nvSpPr>
          <p:spPr>
            <a:xfrm>
              <a:off x="6534420" y="1346401"/>
              <a:ext cx="2267247" cy="1210992"/>
            </a:xfrm>
            <a:prstGeom prst="roundRect">
              <a:avLst/>
            </a:prstGeom>
            <a:ln w="38100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/>
            <a:lstStyle/>
            <a:p>
              <a:pPr marL="342900" marR="0" lvl="0" indent="-342900" algn="l" defTabSz="914400" rtl="0" eaLnBrk="1" fontAlgn="base" latinLnBrk="0" hangingPunct="1">
                <a:lnSpc>
                  <a:spcPct val="13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0066"/>
                </a:buClr>
                <a:buSzPct val="80000"/>
                <a:buFont typeface="Wingdings" panose="05000000000000000000" pitchFamily="2" charset="2"/>
                <a:buChar char="è"/>
                <a:tabLst/>
                <a:defRPr/>
              </a:pPr>
              <a:endPara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Sans" pitchFamily="34" charset="0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6659245" y="1412875"/>
              <a:ext cx="2029459" cy="3638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illSans" pitchFamily="34" charset="0"/>
                  <a:ea typeface="黑体" panose="02010609060101010101" pitchFamily="49" charset="-122"/>
                  <a:cs typeface="+mn-cs"/>
                </a:rPr>
                <a:t>三维结构猜测模块</a:t>
              </a:r>
            </a:p>
          </p:txBody>
        </p:sp>
        <p:sp>
          <p:nvSpPr>
            <p:cNvPr id="9" name="圆角矩形 7"/>
            <p:cNvSpPr/>
            <p:nvPr/>
          </p:nvSpPr>
          <p:spPr>
            <a:xfrm>
              <a:off x="6784208" y="1841601"/>
              <a:ext cx="1906102" cy="533136"/>
            </a:xfrm>
            <a:prstGeom prst="roundRect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base" latinLnBrk="0" hangingPunct="1">
                <a:lnSpc>
                  <a:spcPct val="13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0066"/>
                </a:buClr>
                <a:buSzPct val="80000"/>
                <a:buFontTx/>
                <a:buNone/>
                <a:tabLst/>
                <a:defRPr/>
              </a:pPr>
              <a:r>
                <a:rPr kumimoji="0" lang="en-US" altLang="zh-CN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3D</a:t>
              </a:r>
              <a:r>
                <a:rPr kumimoji="0" lang="zh-CN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结构推测模型</a:t>
              </a:r>
            </a:p>
          </p:txBody>
        </p:sp>
        <p:sp>
          <p:nvSpPr>
            <p:cNvPr id="11" name="下箭头 9"/>
            <p:cNvSpPr/>
            <p:nvPr/>
          </p:nvSpPr>
          <p:spPr>
            <a:xfrm>
              <a:off x="7236460" y="2924810"/>
              <a:ext cx="935990" cy="288290"/>
            </a:xfrm>
            <a:prstGeom prst="downArrow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342900" marR="0" lvl="0" indent="-342900" algn="l" defTabSz="914400" rtl="0" eaLnBrk="1" fontAlgn="base" latinLnBrk="0" hangingPunct="1">
                <a:lnSpc>
                  <a:spcPct val="13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0066"/>
                </a:buClr>
                <a:buSzPct val="80000"/>
                <a:buFont typeface="Wingdings" panose="05000000000000000000" pitchFamily="2" charset="2"/>
                <a:buChar char="è"/>
                <a:tabLst/>
                <a:defRPr/>
              </a:pPr>
              <a:endPara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Sans" pitchFamily="34" charset="0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2" name="圆角矩形 10"/>
            <p:cNvSpPr/>
            <p:nvPr/>
          </p:nvSpPr>
          <p:spPr>
            <a:xfrm>
              <a:off x="6493628" y="3305756"/>
              <a:ext cx="2551238" cy="987002"/>
            </a:xfrm>
            <a:prstGeom prst="roundRect">
              <a:avLst/>
            </a:prstGeom>
            <a:noFill/>
            <a:ln w="381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342900" marR="0" lvl="0" indent="-342900" algn="l" defTabSz="914400" rtl="0" eaLnBrk="1" fontAlgn="base" latinLnBrk="0" hangingPunct="1">
                <a:lnSpc>
                  <a:spcPct val="13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0066"/>
                </a:buClr>
                <a:buSzPct val="80000"/>
                <a:buFont typeface="Wingdings" panose="05000000000000000000" pitchFamily="2" charset="2"/>
                <a:buChar char="è"/>
                <a:tabLst/>
                <a:defRPr/>
              </a:pPr>
              <a:endPara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Sans" pitchFamily="34" charset="0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6659245" y="3303422"/>
              <a:ext cx="2410460" cy="7640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拟合模块</a:t>
              </a:r>
              <a:endPara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 marL="285750" marR="0" lvl="0" indent="-28575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anose="05000000000000000000" charset="0"/>
                <a:buChar char="Ø"/>
                <a:tabLst/>
                <a:defRPr/>
              </a:pPr>
              <a:r>
                <a:rPr kumimoji="0" lang="en-US" altLang="zh-CN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GUI</a:t>
              </a:r>
              <a:r>
                <a:rPr kumimoji="0" lang="zh-CN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交互式</a:t>
              </a:r>
              <a:r>
                <a:rPr kumimoji="0" lang="en-US" altLang="zh-CN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3D</a:t>
              </a:r>
              <a:r>
                <a:rPr kumimoji="0" lang="zh-CN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结构拟合</a:t>
              </a:r>
            </a:p>
            <a:p>
              <a:pPr marL="285750" marR="0" lvl="0" indent="-28575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anose="05000000000000000000" charset="0"/>
                <a:buChar char="Ø"/>
                <a:tabLst/>
                <a:defRPr/>
              </a:pPr>
              <a:r>
                <a:rPr kumimoji="0" lang="zh-CN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自动三维结构拟合</a:t>
              </a:r>
            </a:p>
          </p:txBody>
        </p:sp>
      </p:grpSp>
      <p:sp>
        <p:nvSpPr>
          <p:cNvPr id="16" name="文本框 15"/>
          <p:cNvSpPr txBox="1"/>
          <p:nvPr/>
        </p:nvSpPr>
        <p:spPr>
          <a:xfrm>
            <a:off x="1950770" y="6268521"/>
            <a:ext cx="2621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67F"/>
                </a:solidFill>
                <a:effectLst/>
                <a:uLnTx/>
                <a:uFillTx/>
                <a:latin typeface="GillSans"/>
                <a:ea typeface="黑体" panose="02010609060101010101" pitchFamily="49" charset="-122"/>
                <a:cs typeface="+mn-cs"/>
              </a:rPr>
              <a:t>在线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267F"/>
                </a:solidFill>
                <a:effectLst/>
                <a:uLnTx/>
                <a:uFillTx/>
                <a:latin typeface="GillSans"/>
                <a:ea typeface="黑体" panose="02010609060101010101" pitchFamily="49" charset="-122"/>
                <a:cs typeface="+mn-cs"/>
              </a:rPr>
              <a:t>XAS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67F"/>
                </a:solidFill>
                <a:effectLst/>
                <a:uLnTx/>
                <a:uFillTx/>
                <a:latin typeface="GillSans"/>
                <a:ea typeface="黑体" panose="02010609060101010101" pitchFamily="49" charset="-122"/>
                <a:cs typeface="+mn-cs"/>
              </a:rPr>
              <a:t>结构解析框架图</a:t>
            </a:r>
          </a:p>
        </p:txBody>
      </p:sp>
      <p:pic>
        <p:nvPicPr>
          <p:cNvPr id="10" name="ECB019B1-382A-4266-B25C-5B523AA43C14-8" descr="wp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815" y="1764597"/>
            <a:ext cx="5302200" cy="4567990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15" name="内容占位符 2">
            <a:extLst>
              <a:ext uri="{FF2B5EF4-FFF2-40B4-BE49-F238E27FC236}">
                <a16:creationId xmlns:a16="http://schemas.microsoft.com/office/drawing/2014/main" id="{BC9FC792-7A83-4C12-8341-DB8978FBF1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552" y="1230731"/>
            <a:ext cx="4177084" cy="457200"/>
          </a:xfrm>
        </p:spPr>
        <p:txBody>
          <a:bodyPr/>
          <a:lstStyle/>
          <a:p>
            <a:pPr>
              <a:buFont typeface="Wingdings" panose="05000000000000000000" pitchFamily="2" charset="2"/>
              <a:buChar char="n"/>
            </a:pPr>
            <a:r>
              <a:rPr lang="zh-CN" altLang="en-US" dirty="0"/>
              <a:t>基于</a:t>
            </a:r>
            <a:r>
              <a:rPr lang="en-US" altLang="zh-CN" dirty="0"/>
              <a:t>ML</a:t>
            </a:r>
            <a:r>
              <a:rPr lang="zh-CN" altLang="en-US" dirty="0"/>
              <a:t>的</a:t>
            </a:r>
            <a:r>
              <a:rPr lang="en-US" altLang="zh-CN" dirty="0"/>
              <a:t>XAS</a:t>
            </a:r>
            <a:r>
              <a:rPr lang="zh-CN" altLang="en-US" dirty="0"/>
              <a:t>在线数据解析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BF8232BE-8436-425F-805F-E660F89A892A}"/>
              </a:ext>
            </a:extLst>
          </p:cNvPr>
          <p:cNvSpPr txBox="1"/>
          <p:nvPr/>
        </p:nvSpPr>
        <p:spPr>
          <a:xfrm>
            <a:off x="5608015" y="1184297"/>
            <a:ext cx="3300382" cy="856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rgbClr val="FF0000"/>
                </a:solidFill>
              </a:rPr>
              <a:t>毫秒量级吸收谱预测，可实现分钟量级的</a:t>
            </a:r>
            <a:r>
              <a:rPr lang="en-US" altLang="zh-CN" sz="1600" dirty="0">
                <a:solidFill>
                  <a:srgbClr val="FF0000"/>
                </a:solidFill>
              </a:rPr>
              <a:t>XANES</a:t>
            </a:r>
            <a:r>
              <a:rPr lang="zh-CN" altLang="en-US" sz="1600" dirty="0">
                <a:solidFill>
                  <a:srgbClr val="FF0000"/>
                </a:solidFill>
              </a:rPr>
              <a:t>拟合，从而可应用于线站的在线</a:t>
            </a:r>
            <a:r>
              <a:rPr lang="en-US" altLang="zh-CN" sz="1600" dirty="0">
                <a:solidFill>
                  <a:srgbClr val="FF0000"/>
                </a:solidFill>
              </a:rPr>
              <a:t>XANES</a:t>
            </a:r>
            <a:r>
              <a:rPr lang="zh-CN" altLang="en-US" sz="1600" dirty="0">
                <a:solidFill>
                  <a:srgbClr val="FF0000"/>
                </a:solidFill>
              </a:rPr>
              <a:t>的分析</a:t>
            </a:r>
          </a:p>
        </p:txBody>
      </p:sp>
      <p:sp>
        <p:nvSpPr>
          <p:cNvPr id="18" name="内容占位符 2">
            <a:extLst>
              <a:ext uri="{FF2B5EF4-FFF2-40B4-BE49-F238E27FC236}">
                <a16:creationId xmlns:a16="http://schemas.microsoft.com/office/drawing/2014/main" id="{4CE5978A-AF9A-4529-93E7-89FF24709439}"/>
              </a:ext>
            </a:extLst>
          </p:cNvPr>
          <p:cNvSpPr txBox="1"/>
          <p:nvPr/>
        </p:nvSpPr>
        <p:spPr bwMode="auto">
          <a:xfrm>
            <a:off x="5703839" y="4646055"/>
            <a:ext cx="2962888" cy="1113641"/>
          </a:xfrm>
          <a:prstGeom prst="rect">
            <a:avLst/>
          </a:prstGeom>
          <a:solidFill>
            <a:schemeClr val="tx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SzPct val="80000"/>
              <a:buFont typeface="Wingdings" panose="05000000000000000000" pitchFamily="2" charset="2"/>
              <a:buChar char="è"/>
              <a:defRPr sz="2400">
                <a:solidFill>
                  <a:srgbClr val="00267F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SzPct val="80000"/>
              <a:buFont typeface="Wingdings" panose="05000000000000000000" pitchFamily="2" charset="2"/>
              <a:buChar char="è"/>
              <a:defRPr sz="2000">
                <a:solidFill>
                  <a:srgbClr val="00267F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SzPct val="80000"/>
              <a:buFont typeface="Wingdings" panose="05000000000000000000" pitchFamily="2" charset="2"/>
              <a:buChar char="è"/>
              <a:defRPr>
                <a:solidFill>
                  <a:srgbClr val="00267F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5394"/>
              </a:buClr>
              <a:buSzPct val="130000"/>
              <a:buChar char="•"/>
              <a:defRPr sz="1600">
                <a:solidFill>
                  <a:srgbClr val="1F5394"/>
                </a:solidFill>
                <a:latin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5394"/>
              </a:buClr>
              <a:buSzPct val="130000"/>
              <a:buChar char="•"/>
              <a:defRPr sz="1400">
                <a:solidFill>
                  <a:srgbClr val="1F5394"/>
                </a:solidFill>
                <a:latin typeface="Arial" panose="020B0604020202020204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F5394"/>
              </a:buClr>
              <a:buSzPct val="130000"/>
              <a:buChar char="•"/>
              <a:defRPr>
                <a:solidFill>
                  <a:srgbClr val="1F5394"/>
                </a:solidFill>
                <a:latin typeface="Arial" panose="020B0604020202020204" pitchFamily="34" charset="0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F5394"/>
              </a:buClr>
              <a:buSzPct val="130000"/>
              <a:buChar char="•"/>
              <a:defRPr>
                <a:solidFill>
                  <a:srgbClr val="1F5394"/>
                </a:solidFill>
                <a:latin typeface="Arial" panose="020B0604020202020204" pitchFamily="34" charset="0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F5394"/>
              </a:buClr>
              <a:buSzPct val="130000"/>
              <a:buChar char="•"/>
              <a:defRPr>
                <a:solidFill>
                  <a:srgbClr val="1F5394"/>
                </a:solidFill>
                <a:latin typeface="Arial" panose="020B0604020202020204" pitchFamily="34" charset="0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F5394"/>
              </a:buClr>
              <a:buSzPct val="130000"/>
              <a:buChar char="•"/>
              <a:defRPr>
                <a:solidFill>
                  <a:srgbClr val="1F5394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Wingdings" panose="05000000000000000000" pitchFamily="2" charset="2"/>
              <a:buChar char="p"/>
            </a:pPr>
            <a:r>
              <a:rPr lang="zh-CN" altLang="en-US" sz="1200" b="0" kern="0" dirty="0"/>
              <a:t>启发类优化算法</a:t>
            </a:r>
            <a:endParaRPr lang="en-US" altLang="zh-CN" sz="1200" b="0" kern="0" dirty="0"/>
          </a:p>
          <a:p>
            <a:pPr lvl="1">
              <a:buFont typeface="Wingdings" panose="05000000000000000000" pitchFamily="2" charset="2"/>
              <a:buChar char="p"/>
            </a:pPr>
            <a:r>
              <a:rPr lang="zh-CN" altLang="en-US" sz="1100" b="0" kern="0" dirty="0"/>
              <a:t>进化算法</a:t>
            </a:r>
            <a:r>
              <a:rPr lang="en-US" altLang="zh-CN" sz="1100" b="0" kern="0" dirty="0"/>
              <a:t>ESCH</a:t>
            </a:r>
            <a:r>
              <a:rPr lang="zh-CN" altLang="en-US" sz="1100" b="0" kern="0" dirty="0"/>
              <a:t>和</a:t>
            </a:r>
            <a:r>
              <a:rPr lang="en-US" altLang="zh-CN" sz="1100" b="0" kern="0" dirty="0"/>
              <a:t>ISRES</a:t>
            </a:r>
          </a:p>
          <a:p>
            <a:pPr lvl="1">
              <a:buFont typeface="Wingdings" panose="05000000000000000000" pitchFamily="2" charset="2"/>
              <a:buChar char="p"/>
            </a:pPr>
            <a:r>
              <a:rPr lang="zh-CN" altLang="en-US" sz="1100" b="0" kern="0" dirty="0"/>
              <a:t>随机搜索算法</a:t>
            </a:r>
            <a:r>
              <a:rPr lang="en-US" altLang="zh-CN" sz="1100" b="0" kern="0" dirty="0"/>
              <a:t>CRS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zh-CN" altLang="en-US" sz="1200" b="0" kern="0" dirty="0"/>
              <a:t>确定性全局优化算法</a:t>
            </a:r>
            <a:r>
              <a:rPr lang="en-US" altLang="zh-CN" sz="1200" b="0" kern="0" dirty="0" err="1"/>
              <a:t>DIRECTDIviding</a:t>
            </a:r>
            <a:r>
              <a:rPr lang="en-US" altLang="zh-CN" sz="1200" b="0" kern="0" dirty="0"/>
              <a:t> </a:t>
            </a:r>
            <a:r>
              <a:rPr lang="en-US" altLang="zh-CN" sz="1200" b="0" kern="0" dirty="0" err="1"/>
              <a:t>RECTangles</a:t>
            </a:r>
            <a:r>
              <a:rPr lang="en-US" altLang="zh-CN" sz="1200" b="0" kern="0" dirty="0"/>
              <a:t>(</a:t>
            </a:r>
            <a:r>
              <a:rPr lang="en-US" altLang="zh-CN" sz="1200" b="0" kern="0" dirty="0">
                <a:solidFill>
                  <a:srgbClr val="FF0000"/>
                </a:solidFill>
              </a:rPr>
              <a:t>DIRECT</a:t>
            </a:r>
            <a:r>
              <a:rPr lang="en-US" altLang="zh-CN" sz="1200" b="0" kern="0" dirty="0"/>
              <a:t>)</a:t>
            </a:r>
            <a:endParaRPr lang="zh-CN" altLang="en-US" sz="1200" b="0" kern="0" dirty="0"/>
          </a:p>
        </p:txBody>
      </p:sp>
    </p:spTree>
    <p:extLst>
      <p:ext uri="{BB962C8B-B14F-4D97-AF65-F5344CB8AC3E}">
        <p14:creationId xmlns:p14="http://schemas.microsoft.com/office/powerpoint/2010/main" val="3665428335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XAS3DLive</a:t>
            </a:r>
            <a:r>
              <a:rPr lang="zh-CN" altLang="en-US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：</a:t>
            </a:r>
            <a:r>
              <a:rPr lang="en-US" altLang="zh-CN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3D</a:t>
            </a:r>
            <a:r>
              <a:rPr lang="zh-CN" altLang="en-US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结构</a:t>
            </a:r>
            <a:r>
              <a:rPr lang="en-US" altLang="zh-CN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XAS</a:t>
            </a:r>
            <a:r>
              <a:rPr lang="zh-CN" altLang="en-US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计算平台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C04FC00-6082-4601-9FB9-820CB3925672}" type="slidenum">
              <a:rPr kumimoji="0" lang="en-GB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5" name="内容占位符 2">
            <a:extLst>
              <a:ext uri="{FF2B5EF4-FFF2-40B4-BE49-F238E27FC236}">
                <a16:creationId xmlns:a16="http://schemas.microsoft.com/office/drawing/2014/main" id="{BC9FC792-7A83-4C12-8341-DB8978FBF1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7032" y="1020151"/>
            <a:ext cx="8966968" cy="974133"/>
          </a:xfrm>
        </p:spPr>
        <p:txBody>
          <a:bodyPr/>
          <a:lstStyle/>
          <a:p>
            <a:pPr>
              <a:buFont typeface="Wingdings" panose="05000000000000000000" pitchFamily="2" charset="2"/>
              <a:buChar char="n"/>
            </a:pPr>
            <a:r>
              <a:rPr lang="zh-CN" altLang="en-US" dirty="0"/>
              <a:t>网址：</a:t>
            </a:r>
            <a:r>
              <a:rPr lang="en-US" altLang="zh-CN" dirty="0">
                <a:hlinkClick r:id="rId2"/>
              </a:rPr>
              <a:t>https://xas3dlive.ihep.ac.cn</a:t>
            </a:r>
            <a:endParaRPr lang="en-US" altLang="zh-CN" dirty="0"/>
          </a:p>
          <a:p>
            <a:pPr lvl="1">
              <a:buFont typeface="Wingdings" panose="05000000000000000000" pitchFamily="2" charset="2"/>
              <a:buChar char="n"/>
            </a:pPr>
            <a:r>
              <a:rPr lang="en-US" altLang="zh-CN" sz="1400" dirty="0"/>
              <a:t>XAS3DLive </a:t>
            </a:r>
            <a:r>
              <a:rPr lang="zh-CN" altLang="en-US" sz="1400" dirty="0"/>
              <a:t>集成分子结构三维可视化与交互式编辑、基于机器学习的 </a:t>
            </a:r>
            <a:r>
              <a:rPr lang="en-US" altLang="zh-CN" sz="1400" dirty="0"/>
              <a:t>XAS</a:t>
            </a:r>
            <a:r>
              <a:rPr lang="zh-CN" altLang="en-US" sz="1400" dirty="0"/>
              <a:t>实时计算以及实验谱拟合功能，构建了从结构构建、谱学计算到实验验证的一体化闭环工作流，提供高效直观的 </a:t>
            </a:r>
            <a:r>
              <a:rPr lang="en-US" altLang="zh-CN" sz="1400" dirty="0"/>
              <a:t>XAS </a:t>
            </a:r>
            <a:r>
              <a:rPr lang="zh-CN" altLang="en-US" sz="1400" dirty="0"/>
              <a:t>解析工具。</a:t>
            </a:r>
          </a:p>
          <a:p>
            <a:pPr lvl="1">
              <a:buFont typeface="Wingdings" panose="05000000000000000000" pitchFamily="2" charset="2"/>
              <a:buChar char="n"/>
            </a:pPr>
            <a:endParaRPr lang="en-US" altLang="zh-CN" dirty="0"/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F8453B55-DD1B-44BC-893F-2386E2BDCF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92" y="2348880"/>
            <a:ext cx="6869231" cy="309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668367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XAS3DLive</a:t>
            </a:r>
            <a:r>
              <a:rPr lang="zh-CN" altLang="en-US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：</a:t>
            </a:r>
            <a:r>
              <a:rPr lang="en-US" altLang="zh-CN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3D</a:t>
            </a:r>
            <a:r>
              <a:rPr lang="zh-CN" altLang="en-US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结构</a:t>
            </a:r>
            <a:r>
              <a:rPr lang="en-US" altLang="zh-CN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XAS</a:t>
            </a:r>
            <a:r>
              <a:rPr lang="zh-CN" altLang="en-US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计算平台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C04FC00-6082-4601-9FB9-820CB3925672}" type="slidenum">
              <a:rPr kumimoji="0" lang="en-GB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5" name="内容占位符 2">
            <a:extLst>
              <a:ext uri="{FF2B5EF4-FFF2-40B4-BE49-F238E27FC236}">
                <a16:creationId xmlns:a16="http://schemas.microsoft.com/office/drawing/2014/main" id="{BC9FC792-7A83-4C12-8341-DB8978FBF1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7032" y="1020151"/>
            <a:ext cx="8966968" cy="974133"/>
          </a:xfrm>
        </p:spPr>
        <p:txBody>
          <a:bodyPr/>
          <a:lstStyle/>
          <a:p>
            <a:pPr>
              <a:buFont typeface="Wingdings" panose="05000000000000000000" pitchFamily="2" charset="2"/>
              <a:buChar char="n"/>
            </a:pPr>
            <a:r>
              <a:rPr lang="zh-CN" altLang="en-US" dirty="0"/>
              <a:t>交互式</a:t>
            </a:r>
            <a:r>
              <a:rPr lang="en-US" altLang="zh-CN" dirty="0"/>
              <a:t>3D</a:t>
            </a:r>
            <a:r>
              <a:rPr lang="zh-CN" altLang="en-US" dirty="0"/>
              <a:t>结构编辑和</a:t>
            </a:r>
            <a:r>
              <a:rPr lang="en-US" altLang="zh-CN" dirty="0"/>
              <a:t>XANES</a:t>
            </a:r>
            <a:r>
              <a:rPr lang="zh-CN" altLang="en-US" dirty="0"/>
              <a:t>计算</a:t>
            </a:r>
          </a:p>
          <a:p>
            <a:pPr>
              <a:buFont typeface="Wingdings" panose="05000000000000000000" pitchFamily="2" charset="2"/>
              <a:buChar char="n"/>
            </a:pPr>
            <a:endParaRPr lang="en-US" altLang="zh-CN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D43C92C-4F40-4DD0-8C61-883E9BBF56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16" y="1628800"/>
            <a:ext cx="9144000" cy="427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144745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XAS3DLive</a:t>
            </a:r>
            <a:r>
              <a:rPr lang="zh-CN" altLang="en-US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：</a:t>
            </a:r>
            <a:r>
              <a:rPr lang="en-US" altLang="zh-CN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3D</a:t>
            </a:r>
            <a:r>
              <a:rPr lang="zh-CN" altLang="en-US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结构</a:t>
            </a:r>
            <a:r>
              <a:rPr lang="en-US" altLang="zh-CN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XAS</a:t>
            </a:r>
            <a:r>
              <a:rPr lang="zh-CN" altLang="en-US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计算平台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C04FC00-6082-4601-9FB9-820CB3925672}" type="slidenum">
              <a:rPr kumimoji="0" lang="en-GB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5" name="内容占位符 2">
            <a:extLst>
              <a:ext uri="{FF2B5EF4-FFF2-40B4-BE49-F238E27FC236}">
                <a16:creationId xmlns:a16="http://schemas.microsoft.com/office/drawing/2014/main" id="{BC9FC792-7A83-4C12-8341-DB8978FBF1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7032" y="1020151"/>
            <a:ext cx="8966968" cy="974133"/>
          </a:xfrm>
        </p:spPr>
        <p:txBody>
          <a:bodyPr/>
          <a:lstStyle/>
          <a:p>
            <a:pPr>
              <a:buFont typeface="Wingdings" panose="05000000000000000000" pitchFamily="2" charset="2"/>
              <a:buChar char="n"/>
            </a:pPr>
            <a:r>
              <a:rPr lang="zh-CN" altLang="en-US" dirty="0"/>
              <a:t>“结构</a:t>
            </a:r>
            <a:r>
              <a:rPr lang="en-US" altLang="zh-CN" dirty="0"/>
              <a:t>-</a:t>
            </a:r>
            <a:r>
              <a:rPr lang="zh-CN" altLang="en-US" dirty="0"/>
              <a:t>谱”实时联动</a:t>
            </a:r>
          </a:p>
          <a:p>
            <a:pPr>
              <a:buFont typeface="Wingdings" panose="05000000000000000000" pitchFamily="2" charset="2"/>
              <a:buChar char="n"/>
            </a:pPr>
            <a:endParaRPr lang="en-US" altLang="zh-CN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2068D624-1A16-46CC-842F-B7296DBE04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902" y="1844824"/>
            <a:ext cx="8400256" cy="3823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906447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XAS3DLive</a:t>
            </a:r>
            <a:r>
              <a:rPr lang="zh-CN" altLang="en-US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：</a:t>
            </a:r>
            <a:r>
              <a:rPr lang="en-US" altLang="zh-CN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3D</a:t>
            </a:r>
            <a:r>
              <a:rPr lang="zh-CN" altLang="en-US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结构</a:t>
            </a:r>
            <a:r>
              <a:rPr lang="en-US" altLang="zh-CN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XAS</a:t>
            </a:r>
            <a:r>
              <a:rPr lang="zh-CN" altLang="en-US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计算平台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C04FC00-6082-4601-9FB9-820CB3925672}" type="slidenum">
              <a:rPr kumimoji="0" lang="en-GB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GB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5" name="内容占位符 2">
            <a:extLst>
              <a:ext uri="{FF2B5EF4-FFF2-40B4-BE49-F238E27FC236}">
                <a16:creationId xmlns:a16="http://schemas.microsoft.com/office/drawing/2014/main" id="{BC9FC792-7A83-4C12-8341-DB8978FBF1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7032" y="1020151"/>
            <a:ext cx="8966968" cy="974133"/>
          </a:xfrm>
        </p:spPr>
        <p:txBody>
          <a:bodyPr/>
          <a:lstStyle/>
          <a:p>
            <a:pPr>
              <a:buFont typeface="Wingdings" panose="05000000000000000000" pitchFamily="2" charset="2"/>
              <a:buChar char="n"/>
            </a:pPr>
            <a:r>
              <a:rPr lang="zh-CN" altLang="en-US" dirty="0"/>
              <a:t>拟合</a:t>
            </a:r>
            <a:endParaRPr lang="en-US" altLang="zh-CN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787416A9-0487-4476-AB33-943826C308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560" y="1994284"/>
            <a:ext cx="8351912" cy="4322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567728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内容占位符 2">
            <a:extLst>
              <a:ext uri="{FF2B5EF4-FFF2-40B4-BE49-F238E27FC236}">
                <a16:creationId xmlns:a16="http://schemas.microsoft.com/office/drawing/2014/main" id="{5F8FDC31-4DA7-4BA7-BDBF-7801F0096BE5}"/>
              </a:ext>
            </a:extLst>
          </p:cNvPr>
          <p:cNvSpPr txBox="1">
            <a:spLocks/>
          </p:cNvSpPr>
          <p:nvPr/>
        </p:nvSpPr>
        <p:spPr bwMode="auto">
          <a:xfrm>
            <a:off x="271817" y="1147548"/>
            <a:ext cx="4825156" cy="503957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SzPct val="80000"/>
              <a:buFont typeface="Wingdings" panose="05000000000000000000" pitchFamily="2" charset="2"/>
              <a:buChar char="è"/>
              <a:defRPr sz="2400">
                <a:solidFill>
                  <a:srgbClr val="00267F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SzPct val="80000"/>
              <a:buFont typeface="Wingdings" panose="05000000000000000000" pitchFamily="2" charset="2"/>
              <a:buChar char="è"/>
              <a:defRPr sz="2000">
                <a:solidFill>
                  <a:srgbClr val="00267F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SzPct val="80000"/>
              <a:buFont typeface="Wingdings" panose="05000000000000000000" pitchFamily="2" charset="2"/>
              <a:buChar char="è"/>
              <a:defRPr>
                <a:solidFill>
                  <a:srgbClr val="00267F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5394"/>
              </a:buClr>
              <a:buSzPct val="130000"/>
              <a:buChar char="•"/>
              <a:defRPr sz="1600">
                <a:solidFill>
                  <a:srgbClr val="1F5394"/>
                </a:solidFill>
                <a:latin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5394"/>
              </a:buClr>
              <a:buSzPct val="130000"/>
              <a:buChar char="•"/>
              <a:defRPr sz="1400">
                <a:solidFill>
                  <a:srgbClr val="1F5394"/>
                </a:solidFill>
                <a:latin typeface="Arial" panose="020B0604020202020204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F5394"/>
              </a:buClr>
              <a:buSzPct val="130000"/>
              <a:buChar char="•"/>
              <a:defRPr>
                <a:solidFill>
                  <a:srgbClr val="1F5394"/>
                </a:solidFill>
                <a:latin typeface="Arial" panose="020B0604020202020204" pitchFamily="34" charset="0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F5394"/>
              </a:buClr>
              <a:buSzPct val="130000"/>
              <a:buChar char="•"/>
              <a:defRPr>
                <a:solidFill>
                  <a:srgbClr val="1F5394"/>
                </a:solidFill>
                <a:latin typeface="Arial" panose="020B0604020202020204" pitchFamily="34" charset="0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F5394"/>
              </a:buClr>
              <a:buSzPct val="130000"/>
              <a:buChar char="•"/>
              <a:defRPr>
                <a:solidFill>
                  <a:srgbClr val="1F5394"/>
                </a:solidFill>
                <a:latin typeface="Arial" panose="020B0604020202020204" pitchFamily="34" charset="0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F5394"/>
              </a:buClr>
              <a:buSzPct val="130000"/>
              <a:buChar char="•"/>
              <a:defRPr>
                <a:solidFill>
                  <a:srgbClr val="1F5394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zh-CN" sz="2000" b="0" kern="0" dirty="0"/>
              <a:t>XAS</a:t>
            </a:r>
            <a:r>
              <a:rPr lang="zh-CN" altLang="en-US" sz="2000" b="0" kern="0" dirty="0"/>
              <a:t>是</a:t>
            </a:r>
            <a:r>
              <a:rPr lang="en-US" altLang="zh-CN" sz="2000" b="0" kern="0" dirty="0"/>
              <a:t>SRF</a:t>
            </a:r>
            <a:r>
              <a:rPr lang="zh-CN" altLang="en-US" sz="2000" b="0" kern="0" dirty="0"/>
              <a:t>上应用最广的实验技术</a:t>
            </a: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6A0DDA4D-5E64-49FA-A34F-2D066BEE09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zh-CN" altLang="en-US" dirty="0"/>
              <a:t>同步辐射</a:t>
            </a:r>
            <a:r>
              <a:rPr lang="en-US" altLang="zh-CN" dirty="0"/>
              <a:t>XAS</a:t>
            </a:r>
            <a:endParaRPr lang="zh-CN" altLang="en-US" dirty="0"/>
          </a:p>
        </p:txBody>
      </p:sp>
      <p:sp>
        <p:nvSpPr>
          <p:cNvPr id="8200" name="灯片编号占位符 3">
            <a:extLst>
              <a:ext uri="{FF2B5EF4-FFF2-40B4-BE49-F238E27FC236}">
                <a16:creationId xmlns:a16="http://schemas.microsoft.com/office/drawing/2014/main" id="{FD92A16F-CD02-4162-B2C4-27CF3F0BC10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66"/>
              </a:buClr>
              <a:buSzPct val="80000"/>
              <a:buFont typeface="Wingdings" panose="05000000000000000000" pitchFamily="2" charset="2"/>
              <a:buChar char="è"/>
              <a:defRPr sz="2400">
                <a:solidFill>
                  <a:srgbClr val="00267F"/>
                </a:solidFill>
                <a:latin typeface="GillSans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66"/>
              </a:buClr>
              <a:buSzPct val="80000"/>
              <a:buFont typeface="Wingdings" panose="05000000000000000000" pitchFamily="2" charset="2"/>
              <a:buChar char="è"/>
              <a:defRPr>
                <a:solidFill>
                  <a:srgbClr val="00267F"/>
                </a:solidFill>
                <a:latin typeface="GillSans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66"/>
              </a:buClr>
              <a:buSzPct val="80000"/>
              <a:buFont typeface="Wingdings" panose="05000000000000000000" pitchFamily="2" charset="2"/>
              <a:buChar char="è"/>
              <a:defRPr>
                <a:solidFill>
                  <a:srgbClr val="00267F"/>
                </a:solidFill>
                <a:latin typeface="GillSans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1F5394"/>
              </a:buClr>
              <a:buSzPct val="130000"/>
              <a:buChar char="•"/>
              <a:defRPr>
                <a:solidFill>
                  <a:srgbClr val="1F539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1F5394"/>
              </a:buClr>
              <a:buSzPct val="130000"/>
              <a:buChar char="•"/>
              <a:defRPr>
                <a:solidFill>
                  <a:srgbClr val="1F539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5394"/>
              </a:buClr>
              <a:buSzPct val="130000"/>
              <a:buChar char="•"/>
              <a:defRPr>
                <a:solidFill>
                  <a:srgbClr val="1F539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5394"/>
              </a:buClr>
              <a:buSzPct val="130000"/>
              <a:buChar char="•"/>
              <a:defRPr>
                <a:solidFill>
                  <a:srgbClr val="1F539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5394"/>
              </a:buClr>
              <a:buSzPct val="130000"/>
              <a:buChar char="•"/>
              <a:defRPr>
                <a:solidFill>
                  <a:srgbClr val="1F539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5394"/>
              </a:buClr>
              <a:buSzPct val="130000"/>
              <a:buChar char="•"/>
              <a:defRPr>
                <a:solidFill>
                  <a:srgbClr val="1F5394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41FD0DDF-8C71-49F8-91DE-50BB4B960E43}" type="slidenum">
              <a:rPr lang="en-GB" altLang="zh-CN" sz="1200" smtClean="0">
                <a:solidFill>
                  <a:schemeClr val="bg2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2</a:t>
            </a:fld>
            <a:endParaRPr lang="en-GB" altLang="zh-CN" sz="1200">
              <a:solidFill>
                <a:schemeClr val="bg2"/>
              </a:solidFill>
              <a:latin typeface="Arial" panose="020B0604020202020204" pitchFamily="34" charset="0"/>
            </a:endParaRPr>
          </a:p>
        </p:txBody>
      </p:sp>
      <p:pic>
        <p:nvPicPr>
          <p:cNvPr id="8207" name="Picture 2">
            <a:extLst>
              <a:ext uri="{FF2B5EF4-FFF2-40B4-BE49-F238E27FC236}">
                <a16:creationId xmlns:a16="http://schemas.microsoft.com/office/drawing/2014/main" id="{D7FC5A6F-5411-4EA0-9525-148E330F25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28" y="1531132"/>
            <a:ext cx="6022975" cy="159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E6A5E32C-2EF1-4520-ACD1-842B668424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6690" y="1022453"/>
            <a:ext cx="2458597" cy="19634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35A9AAB3-D775-4219-8035-0F8B6A130ED1}"/>
              </a:ext>
            </a:extLst>
          </p:cNvPr>
          <p:cNvGrpSpPr/>
          <p:nvPr/>
        </p:nvGrpSpPr>
        <p:grpSpPr>
          <a:xfrm>
            <a:off x="5039508" y="3143538"/>
            <a:ext cx="3884964" cy="3525822"/>
            <a:chOff x="2737635" y="1115164"/>
            <a:chExt cx="4900917" cy="4921349"/>
          </a:xfrm>
        </p:grpSpPr>
        <p:sp>
          <p:nvSpPr>
            <p:cNvPr id="11" name="矩形 85">
              <a:extLst>
                <a:ext uri="{FF2B5EF4-FFF2-40B4-BE49-F238E27FC236}">
                  <a16:creationId xmlns:a16="http://schemas.microsoft.com/office/drawing/2014/main" id="{EF114CBD-2658-49A3-88AA-3749E098D8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83200" y="3263578"/>
              <a:ext cx="2133600" cy="2798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</a:rPr>
                <a:t>Chem. </a:t>
              </a:r>
              <a:r>
                <a:rPr kumimoji="0" lang="en-US" altLang="zh-CN" sz="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</a:rPr>
                <a:t>Commun</a:t>
              </a:r>
              <a:r>
                <a:rPr kumimoji="0" lang="en-US" altLang="zh-CN" sz="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</a:rPr>
                <a:t>. 4. 474 (2008)</a:t>
              </a:r>
              <a:endParaRPr kumimoji="0" lang="zh-CN" altLang="en-US" sz="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2" name="矩形 91">
              <a:extLst>
                <a:ext uri="{FF2B5EF4-FFF2-40B4-BE49-F238E27FC236}">
                  <a16:creationId xmlns:a16="http://schemas.microsoft.com/office/drawing/2014/main" id="{2638500F-1E16-4824-85A1-7C74D98A7F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43583" y="5710016"/>
              <a:ext cx="1852903" cy="3031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7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</a:rPr>
                <a:t>Science, 328. 240 </a:t>
              </a:r>
              <a:r>
                <a:rPr kumimoji="0" lang="zh-CN" altLang="en-US" sz="7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</a:rPr>
                <a:t>（</a:t>
              </a:r>
              <a:r>
                <a:rPr kumimoji="0" lang="en-US" altLang="zh-CN" sz="7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</a:rPr>
                <a:t>2010</a:t>
              </a:r>
              <a:r>
                <a:rPr kumimoji="0" lang="zh-CN" altLang="en-US" sz="7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</a:rPr>
                <a:t>）</a:t>
              </a:r>
            </a:p>
          </p:txBody>
        </p:sp>
        <p:pic>
          <p:nvPicPr>
            <p:cNvPr id="13" name="图片 22">
              <a:extLst>
                <a:ext uri="{FF2B5EF4-FFF2-40B4-BE49-F238E27FC236}">
                  <a16:creationId xmlns:a16="http://schemas.microsoft.com/office/drawing/2014/main" id="{A97561D5-6235-458B-A97D-282397F7EF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10127" y="3490204"/>
              <a:ext cx="2278380" cy="21870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图片 6">
              <a:extLst>
                <a:ext uri="{FF2B5EF4-FFF2-40B4-BE49-F238E27FC236}">
                  <a16:creationId xmlns:a16="http://schemas.microsoft.com/office/drawing/2014/main" id="{E243FDA9-3E10-426E-A6E6-190944DB5F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99133" y="1115164"/>
              <a:ext cx="1613217" cy="21885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B72A3FEC-AC2B-4791-95DD-8DD331BE312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737635" y="1395210"/>
              <a:ext cx="2728128" cy="1628506"/>
            </a:xfrm>
            <a:prstGeom prst="rect">
              <a:avLst/>
            </a:prstGeom>
          </p:spPr>
        </p:pic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0F2C007E-49D8-4818-9541-8738164B6ADF}"/>
                </a:ext>
              </a:extLst>
            </p:cNvPr>
            <p:cNvSpPr txBox="1"/>
            <p:nvPr/>
          </p:nvSpPr>
          <p:spPr>
            <a:xfrm>
              <a:off x="3043583" y="3163550"/>
              <a:ext cx="2291581" cy="3031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altLang="zh-CN" sz="700" b="0" i="1" dirty="0">
                  <a:solidFill>
                    <a:srgbClr val="000000"/>
                  </a:solidFill>
                  <a:latin typeface="Roboto" panose="02000000000000000000" pitchFamily="2" charset="0"/>
                  <a:ea typeface="宋体" panose="02010600030101010101" pitchFamily="2" charset="-122"/>
                </a:rPr>
                <a:t>J. Am. Chem. Soc.</a:t>
              </a:r>
              <a:r>
                <a:rPr lang="de-DE" altLang="zh-CN" sz="700" b="0" dirty="0">
                  <a:solidFill>
                    <a:srgbClr val="000000"/>
                  </a:solidFill>
                  <a:latin typeface="Roboto" panose="02000000000000000000" pitchFamily="2" charset="0"/>
                  <a:ea typeface="宋体" panose="02010600030101010101" pitchFamily="2" charset="-122"/>
                </a:rPr>
                <a:t> 145, 27415(2023)</a:t>
              </a:r>
              <a:endParaRPr lang="zh-CN" altLang="en-US" sz="700" b="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endParaRPr>
            </a:p>
          </p:txBody>
        </p:sp>
        <p:pic>
          <p:nvPicPr>
            <p:cNvPr id="17" name="Picture 2" descr="Details are in the caption following the image">
              <a:extLst>
                <a:ext uri="{FF2B5EF4-FFF2-40B4-BE49-F238E27FC236}">
                  <a16:creationId xmlns:a16="http://schemas.microsoft.com/office/drawing/2014/main" id="{76F8E573-40BC-496F-897A-5CA229F877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94684" y="3660113"/>
              <a:ext cx="2222117" cy="19326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C34816B1-822B-48D3-98C6-8F7924307FA1}"/>
                </a:ext>
              </a:extLst>
            </p:cNvPr>
            <p:cNvSpPr txBox="1"/>
            <p:nvPr/>
          </p:nvSpPr>
          <p:spPr>
            <a:xfrm>
              <a:off x="5194684" y="5710014"/>
              <a:ext cx="2443868" cy="3264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800" b="0" dirty="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Adv. Mater. 34, 2202544 (2022)</a:t>
              </a:r>
              <a:endParaRPr lang="zh-CN" altLang="en-US" sz="800" b="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endParaRPr>
            </a:p>
          </p:txBody>
        </p:sp>
      </p:grpSp>
      <p:pic>
        <p:nvPicPr>
          <p:cNvPr id="19458" name="Picture 2">
            <a:extLst>
              <a:ext uri="{FF2B5EF4-FFF2-40B4-BE49-F238E27FC236}">
                <a16:creationId xmlns:a16="http://schemas.microsoft.com/office/drawing/2014/main" id="{C9776A86-E1A0-46A8-949B-674BB7EADE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39" y="4748517"/>
            <a:ext cx="2230921" cy="1688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>
            <a:extLst>
              <a:ext uri="{FF2B5EF4-FFF2-40B4-BE49-F238E27FC236}">
                <a16:creationId xmlns:a16="http://schemas.microsoft.com/office/drawing/2014/main" id="{54F54F76-00AD-4453-9996-9BE8EAE6C9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050" y="3000751"/>
            <a:ext cx="2230921" cy="1688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内容占位符 2">
            <a:extLst>
              <a:ext uri="{FF2B5EF4-FFF2-40B4-BE49-F238E27FC236}">
                <a16:creationId xmlns:a16="http://schemas.microsoft.com/office/drawing/2014/main" id="{D77E8E5E-FE35-4A6A-9D11-1BCF19C2CA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68944" y="5024791"/>
            <a:ext cx="2443863" cy="1688636"/>
          </a:xfrm>
        </p:spPr>
        <p:txBody>
          <a:bodyPr/>
          <a:lstStyle/>
          <a:p>
            <a:r>
              <a:rPr lang="zh-CN" altLang="en-US" sz="1200" dirty="0"/>
              <a:t>样品：固体、液体、气体、粉末</a:t>
            </a:r>
            <a:r>
              <a:rPr lang="en-US" altLang="zh-CN" sz="1200" dirty="0"/>
              <a:t>…</a:t>
            </a:r>
          </a:p>
          <a:p>
            <a:r>
              <a:rPr lang="zh-CN" altLang="en-US" sz="1200" dirty="0"/>
              <a:t>测量方式：</a:t>
            </a:r>
            <a:r>
              <a:rPr lang="en-US" altLang="zh-CN" sz="1200" dirty="0"/>
              <a:t>Q-XAFS</a:t>
            </a:r>
            <a:r>
              <a:rPr lang="zh-CN" altLang="en-US" sz="1200" dirty="0"/>
              <a:t>、</a:t>
            </a:r>
            <a:r>
              <a:rPr lang="el-GR" altLang="zh-CN" sz="1200" dirty="0"/>
              <a:t>μ-</a:t>
            </a:r>
            <a:r>
              <a:rPr lang="en-US" altLang="zh-CN" sz="1200" dirty="0"/>
              <a:t>XAFS+</a:t>
            </a:r>
            <a:r>
              <a:rPr lang="el-GR" altLang="zh-CN" sz="1200" dirty="0"/>
              <a:t>μ-</a:t>
            </a:r>
            <a:r>
              <a:rPr lang="en-US" altLang="zh-CN" sz="1200" dirty="0"/>
              <a:t>XRF/</a:t>
            </a:r>
            <a:r>
              <a:rPr lang="zh-CN" altLang="en-US" sz="1200" dirty="0"/>
              <a:t>荧光、透射</a:t>
            </a:r>
            <a:endParaRPr lang="en-US" altLang="zh-CN" sz="1200" dirty="0"/>
          </a:p>
          <a:p>
            <a:r>
              <a:rPr lang="zh-CN" altLang="en-US" sz="1200" dirty="0"/>
              <a:t>环境：不需真空；加载高低温温、高压、电流、磁场</a:t>
            </a:r>
            <a:endParaRPr lang="en-US" altLang="zh-CN" sz="1200" dirty="0"/>
          </a:p>
          <a:p>
            <a:r>
              <a:rPr lang="zh-CN" altLang="en-US" sz="1200" dirty="0"/>
              <a:t>信息：局域结构信息、价态、能带</a:t>
            </a:r>
            <a:r>
              <a:rPr lang="en-US" altLang="zh-CN" sz="1200" dirty="0"/>
              <a:t>…</a:t>
            </a:r>
          </a:p>
          <a:p>
            <a:endParaRPr lang="en-US" altLang="zh-CN" sz="1200" dirty="0"/>
          </a:p>
          <a:p>
            <a:pPr marL="457200" lvl="1" indent="0">
              <a:buNone/>
            </a:pPr>
            <a:endParaRPr lang="en-US" altLang="zh-CN" sz="1100" dirty="0"/>
          </a:p>
          <a:p>
            <a:endParaRPr lang="zh-CN" altLang="en-US" sz="1200" dirty="0"/>
          </a:p>
        </p:txBody>
      </p:sp>
      <p:pic>
        <p:nvPicPr>
          <p:cNvPr id="19462" name="Picture 6">
            <a:extLst>
              <a:ext uri="{FF2B5EF4-FFF2-40B4-BE49-F238E27FC236}">
                <a16:creationId xmlns:a16="http://schemas.microsoft.com/office/drawing/2014/main" id="{CA86D0A2-36AC-4C8A-8E93-106FAEB61A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1867" y="3053057"/>
            <a:ext cx="2318860" cy="1775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D7C00E18-0FAA-4093-8BAD-A7E52D3EC761}"/>
              </a:ext>
            </a:extLst>
          </p:cNvPr>
          <p:cNvSpPr txBox="1"/>
          <p:nvPr/>
        </p:nvSpPr>
        <p:spPr>
          <a:xfrm>
            <a:off x="835623" y="6454401"/>
            <a:ext cx="9925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solidFill>
                  <a:schemeClr val="bg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BSRF-1W1B</a:t>
            </a:r>
            <a:endParaRPr lang="zh-CN" altLang="en-US" sz="1400" dirty="0">
              <a:solidFill>
                <a:schemeClr val="bg2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564C9C97-4E8A-4206-BED2-4BC093291F58}"/>
                  </a:ext>
                </a:extLst>
              </p:cNvPr>
              <p:cNvSpPr txBox="1"/>
              <p:nvPr/>
            </p:nvSpPr>
            <p:spPr>
              <a:xfrm>
                <a:off x="4082924" y="2926219"/>
                <a:ext cx="137595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m:t>𝚽</m:t>
                      </m:r>
                      <m:r>
                        <a:rPr lang="en-US" altLang="zh-CN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m:t>=</m:t>
                      </m:r>
                      <m:sSub>
                        <m:sSubPr>
                          <m:ctrlPr>
                            <a:rPr lang="en-US" altLang="zh-CN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</m:ctrlPr>
                        </m:sSubPr>
                        <m:e>
                          <m:r>
                            <a:rPr lang="zh-CN" altLang="en-US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  <m:t>𝚽</m:t>
                          </m:r>
                        </m:e>
                        <m:sub>
                          <m:r>
                            <a:rPr lang="en-US" altLang="zh-CN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  <m:t>𝟎</m:t>
                          </m:r>
                        </m:sub>
                      </m:sSub>
                      <m:sSup>
                        <m:sSupPr>
                          <m:ctrlPr>
                            <a:rPr lang="en-US" altLang="zh-CN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</m:ctrlPr>
                        </m:sSupPr>
                        <m:e>
                          <m:r>
                            <a:rPr lang="en-US" altLang="zh-CN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  <m:t>𝒆</m:t>
                          </m:r>
                        </m:e>
                        <m:sup>
                          <m:r>
                            <a:rPr lang="en-US" altLang="zh-CN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  <m:t>−</m:t>
                          </m:r>
                          <m:r>
                            <a:rPr lang="zh-CN" altLang="en-US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  <m:t>𝝁</m:t>
                          </m:r>
                          <m:r>
                            <a:rPr lang="en-US" altLang="zh-CN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  <m:t>𝒙</m:t>
                          </m:r>
                        </m:sup>
                      </m:sSup>
                    </m:oMath>
                  </m:oMathPara>
                </a14:m>
                <a:endParaRPr lang="zh-CN" altLang="en-US" dirty="0">
                  <a:solidFill>
                    <a:srgbClr val="002060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endParaRPr>
              </a:p>
            </p:txBody>
          </p:sp>
        </mc:Choice>
        <mc:Fallback xmlns="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564C9C97-4E8A-4206-BED2-4BC093291F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82924" y="2926219"/>
                <a:ext cx="1375953" cy="276999"/>
              </a:xfrm>
              <a:prstGeom prst="rect">
                <a:avLst/>
              </a:prstGeom>
              <a:blipFill>
                <a:blip r:embed="rId11"/>
                <a:stretch>
                  <a:fillRect l="-1333" b="-2222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60868170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78851" name="内容占位符 2"/>
          <p:cNvSpPr>
            <a:spLocks noGrp="1" noChangeArrowheads="1"/>
          </p:cNvSpPr>
          <p:nvPr>
            <p:ph idx="1"/>
          </p:nvPr>
        </p:nvSpPr>
        <p:spPr>
          <a:xfrm>
            <a:off x="381000" y="1307187"/>
            <a:ext cx="7023168" cy="834291"/>
          </a:xfrm>
        </p:spPr>
        <p:txBody>
          <a:bodyPr/>
          <a:lstStyle/>
          <a:p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团队</a:t>
            </a:r>
            <a:endParaRPr lang="en-US" altLang="zh-CN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lvl="1"/>
            <a:r>
              <a:rPr lang="en-US" altLang="zh-CN" dirty="0">
                <a:latin typeface="宋体" panose="02010600030101010101" pitchFamily="2" charset="-122"/>
                <a:ea typeface="宋体" panose="02010600030101010101" pitchFamily="2" charset="-122"/>
              </a:rPr>
              <a:t>PAPS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应用系统：赵海峰、宋雪琪、陈曙光</a:t>
            </a:r>
            <a:endParaRPr lang="en-US" altLang="zh-CN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lvl="1"/>
            <a:r>
              <a:rPr lang="en-US" altLang="zh-CN" dirty="0">
                <a:latin typeface="宋体" panose="02010600030101010101" pitchFamily="2" charset="-122"/>
                <a:ea typeface="宋体" panose="02010600030101010101" pitchFamily="2" charset="-122"/>
              </a:rPr>
              <a:t>AI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分子模拟组：赵丽娜、刘燕婷</a:t>
            </a:r>
            <a:endParaRPr lang="en-US" altLang="zh-CN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致谢</a:t>
            </a:r>
            <a:endParaRPr lang="en-US" altLang="zh-CN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lvl="1"/>
            <a:r>
              <a:rPr lang="en-US" altLang="zh-CN" dirty="0">
                <a:latin typeface="宋体" panose="02010600030101010101" pitchFamily="2" charset="-122"/>
                <a:ea typeface="宋体" panose="02010600030101010101" pitchFamily="2" charset="-122"/>
              </a:rPr>
              <a:t>HEPS B8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线站：展飞</a:t>
            </a:r>
            <a:endParaRPr lang="en-US" altLang="zh-CN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lvl="1"/>
            <a:endParaRPr lang="en-US" altLang="zh-CN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78852" name="灯片编号占位符 3"/>
          <p:cNvSpPr>
            <a:spLocks noGrp="1" noChangeArrowheads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66"/>
              </a:buClr>
              <a:buSzPct val="80000"/>
              <a:buFont typeface="Wingdings" panose="05000000000000000000" pitchFamily="2" charset="2"/>
              <a:buChar char="è"/>
              <a:defRPr sz="2400">
                <a:solidFill>
                  <a:srgbClr val="00267F"/>
                </a:solidFill>
                <a:latin typeface="GillSans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66"/>
              </a:buClr>
              <a:buSzPct val="80000"/>
              <a:buFont typeface="Wingdings" panose="05000000000000000000" pitchFamily="2" charset="2"/>
              <a:buChar char="è"/>
              <a:defRPr>
                <a:solidFill>
                  <a:srgbClr val="00267F"/>
                </a:solidFill>
                <a:latin typeface="GillSans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66"/>
              </a:buClr>
              <a:buSzPct val="80000"/>
              <a:buFont typeface="Wingdings" panose="05000000000000000000" pitchFamily="2" charset="2"/>
              <a:buChar char="è"/>
              <a:defRPr>
                <a:solidFill>
                  <a:srgbClr val="00267F"/>
                </a:solidFill>
                <a:latin typeface="GillSans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1F5394"/>
              </a:buClr>
              <a:buSzPct val="130000"/>
              <a:buChar char="•"/>
              <a:defRPr>
                <a:solidFill>
                  <a:srgbClr val="1F539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1F5394"/>
              </a:buClr>
              <a:buSzPct val="130000"/>
              <a:buChar char="•"/>
              <a:defRPr>
                <a:solidFill>
                  <a:srgbClr val="1F539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5394"/>
              </a:buClr>
              <a:buSzPct val="130000"/>
              <a:buChar char="•"/>
              <a:defRPr>
                <a:solidFill>
                  <a:srgbClr val="1F539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5394"/>
              </a:buClr>
              <a:buSzPct val="130000"/>
              <a:buChar char="•"/>
              <a:defRPr>
                <a:solidFill>
                  <a:srgbClr val="1F539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5394"/>
              </a:buClr>
              <a:buSzPct val="130000"/>
              <a:buChar char="•"/>
              <a:defRPr>
                <a:solidFill>
                  <a:srgbClr val="1F539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5394"/>
              </a:buClr>
              <a:buSzPct val="130000"/>
              <a:buChar char="•"/>
              <a:defRPr>
                <a:solidFill>
                  <a:srgbClr val="1F5394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BF9828D-CD89-4CDA-A91A-7A2F04199686}" type="slidenum">
              <a:rPr kumimoji="0" lang="en-GB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GB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78855" name="内容占位符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5939515"/>
            <a:ext cx="1302568" cy="770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6" name="图片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9321" y="6012135"/>
            <a:ext cx="1401118" cy="63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 descr="E:\haifeng\所里\室务\2010\讲习班\界面\logo_BSRF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8497" y="5967288"/>
            <a:ext cx="1131124" cy="683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0291508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D8C410B-A4C9-480F-8691-A02F22A4EA0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C04FC00-6082-4601-9FB9-820CB3925672}" type="slidenum">
              <a:rPr kumimoji="0" lang="en-GB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GB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DD57FD1E-E8DA-4F40-AD12-E42A8BB0607E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4198" y="1"/>
            <a:ext cx="9139802" cy="6885384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B605F2C8-A9D8-4662-ACD8-F1429201A508}"/>
              </a:ext>
            </a:extLst>
          </p:cNvPr>
          <p:cNvSpPr/>
          <p:nvPr/>
        </p:nvSpPr>
        <p:spPr>
          <a:xfrm>
            <a:off x="0" y="0"/>
            <a:ext cx="9144000" cy="6885384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73">
              <a:defRPr/>
            </a:pPr>
            <a:endParaRPr lang="zh-CN" altLang="en-US" dirty="0">
              <a:solidFill>
                <a:prstClr val="white"/>
              </a:solidFill>
              <a:latin typeface="思源宋体 CN" panose="02020400000000000000" pitchFamily="18" charset="-122"/>
              <a:ea typeface="思源宋体 CN" panose="02020400000000000000" pitchFamily="18" charset="-122"/>
            </a:endParaRPr>
          </a:p>
        </p:txBody>
      </p:sp>
      <p:sp>
        <p:nvSpPr>
          <p:cNvPr id="5" name="内容占位符 2">
            <a:extLst>
              <a:ext uri="{FF2B5EF4-FFF2-40B4-BE49-F238E27FC236}">
                <a16:creationId xmlns:a16="http://schemas.microsoft.com/office/drawing/2014/main" id="{44040861-0C55-4D01-9818-D413A68998F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131840" y="4653136"/>
            <a:ext cx="3456384" cy="864096"/>
          </a:xfrm>
        </p:spPr>
        <p:txBody>
          <a:bodyPr/>
          <a:lstStyle/>
          <a:p>
            <a:pPr marL="0" indent="0" algn="ctr">
              <a:buFont typeface="Wingdings" panose="05000000000000000000" pitchFamily="2" charset="2"/>
              <a:buNone/>
            </a:pPr>
            <a:r>
              <a:rPr lang="zh-CN" altLang="en-US" sz="3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请批评指正！</a:t>
            </a:r>
            <a:endParaRPr lang="en-US" altLang="zh-CN" sz="3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98387983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EF5A42-C398-48C0-A9A9-9445E7A70B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附录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5CB267D-0E22-489F-99A1-60D24B5A6E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1029454"/>
            <a:ext cx="8964488" cy="4175919"/>
          </a:xfrm>
        </p:spPr>
        <p:txBody>
          <a:bodyPr/>
          <a:lstStyle/>
          <a:p>
            <a:r>
              <a:rPr lang="zh-CN" altLang="en-US" dirty="0"/>
              <a:t>材料大模型</a:t>
            </a:r>
          </a:p>
          <a:p>
            <a:pPr lvl="1"/>
            <a:r>
              <a:rPr lang="zh-CN" altLang="en-US" dirty="0"/>
              <a:t>数据库</a:t>
            </a:r>
            <a:endParaRPr lang="en-US" altLang="zh-CN" dirty="0"/>
          </a:p>
          <a:p>
            <a:pPr lvl="2"/>
            <a:r>
              <a:rPr lang="en-US" altLang="zh-CN" dirty="0"/>
              <a:t>Open Molecules 2025</a:t>
            </a:r>
            <a:r>
              <a:rPr lang="zh-CN" altLang="en-US" dirty="0"/>
              <a:t>（</a:t>
            </a:r>
            <a:r>
              <a:rPr lang="en-US" altLang="zh-CN" dirty="0"/>
              <a:t>OMol25</a:t>
            </a:r>
            <a:r>
              <a:rPr lang="zh-CN" altLang="en-US" dirty="0"/>
              <a:t>）</a:t>
            </a:r>
            <a:r>
              <a:rPr lang="en-US" altLang="zh-CN" dirty="0"/>
              <a:t>2025.5.13</a:t>
            </a:r>
          </a:p>
          <a:p>
            <a:pPr lvl="3"/>
            <a:r>
              <a:rPr lang="zh-CN" altLang="en-US" dirty="0"/>
              <a:t>融合了元素、化学和结构的多样性，包括：</a:t>
            </a:r>
            <a:r>
              <a:rPr lang="en-US" altLang="zh-CN" dirty="0"/>
              <a:t>83 </a:t>
            </a:r>
            <a:r>
              <a:rPr lang="zh-CN" altLang="en-US" dirty="0"/>
              <a:t>种元素、广泛的分子内和分子间相互作用、显式溶剂化、可变电荷</a:t>
            </a:r>
            <a:r>
              <a:rPr lang="en-US" altLang="zh-CN" dirty="0"/>
              <a:t>/</a:t>
            </a:r>
            <a:r>
              <a:rPr lang="zh-CN" altLang="en-US" dirty="0"/>
              <a:t>自旋、构象异构体和反应性结构。</a:t>
            </a:r>
          </a:p>
          <a:p>
            <a:pPr lvl="2"/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C1BFC57-B2AC-49B6-9714-C47A01898D3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04FC00-6082-4601-9FB9-820CB3925672}" type="slidenum">
              <a:rPr lang="en-GB" altLang="zh-CN" smtClean="0"/>
              <a:t>22</a:t>
            </a:fld>
            <a:endParaRPr lang="en-GB" altLang="zh-CN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749EA752-09BB-4447-8D7F-0F3E2C810209}"/>
              </a:ext>
            </a:extLst>
          </p:cNvPr>
          <p:cNvSpPr txBox="1"/>
          <p:nvPr/>
        </p:nvSpPr>
        <p:spPr>
          <a:xfrm>
            <a:off x="683568" y="6906047"/>
            <a:ext cx="864096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dirty="0">
                <a:solidFill>
                  <a:schemeClr val="tx1"/>
                </a:solidFill>
              </a:rPr>
              <a:t>https://arxiv.org/pdf/2505.08762</a:t>
            </a:r>
            <a:endParaRPr lang="zh-CN" altLang="en-US" sz="2000" dirty="0">
              <a:solidFill>
                <a:schemeClr val="tx1"/>
              </a:solidFill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52EA7347-F6D2-4BA9-AFCB-0D6F4B88A6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5816" y="3117413"/>
            <a:ext cx="3903493" cy="2392696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C1C96BEE-18CD-4211-84C1-0E33D3941455}"/>
              </a:ext>
            </a:extLst>
          </p:cNvPr>
          <p:cNvSpPr txBox="1"/>
          <p:nvPr/>
        </p:nvSpPr>
        <p:spPr>
          <a:xfrm>
            <a:off x="3419872" y="6253132"/>
            <a:ext cx="4104456" cy="3481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dirty="0">
                <a:solidFill>
                  <a:schemeClr val="bg2"/>
                </a:solidFill>
              </a:rPr>
              <a:t>https://arxiv.org/pdf/2505.08762</a:t>
            </a:r>
            <a:endParaRPr lang="zh-CN" altLang="en-US" sz="16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5778771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4A6F687-38AB-467B-BAF6-0F1B2CE899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XAS@ML</a:t>
            </a:r>
            <a:endParaRPr lang="zh-CN" altLang="en-US" dirty="0"/>
          </a:p>
        </p:txBody>
      </p:sp>
      <p:sp>
        <p:nvSpPr>
          <p:cNvPr id="5" name="object 3">
            <a:extLst>
              <a:ext uri="{FF2B5EF4-FFF2-40B4-BE49-F238E27FC236}">
                <a16:creationId xmlns:a16="http://schemas.microsoft.com/office/drawing/2014/main" id="{4CBB7A00-BBAD-44D9-BCFC-E584A55733C4}"/>
              </a:ext>
            </a:extLst>
          </p:cNvPr>
          <p:cNvSpPr/>
          <p:nvPr/>
        </p:nvSpPr>
        <p:spPr>
          <a:xfrm>
            <a:off x="4910639" y="2598483"/>
            <a:ext cx="2037625" cy="188421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黑体" panose="02010609060101010101" pitchFamily="49" charset="-122"/>
              <a:cs typeface="+mn-cs"/>
            </a:endParaRPr>
          </a:p>
        </p:txBody>
      </p:sp>
      <p:grpSp>
        <p:nvGrpSpPr>
          <p:cNvPr id="6" name="object 4">
            <a:extLst>
              <a:ext uri="{FF2B5EF4-FFF2-40B4-BE49-F238E27FC236}">
                <a16:creationId xmlns:a16="http://schemas.microsoft.com/office/drawing/2014/main" id="{AAE78ABD-EE8C-43C3-96C1-51D9DFE34CDE}"/>
              </a:ext>
            </a:extLst>
          </p:cNvPr>
          <p:cNvGrpSpPr/>
          <p:nvPr/>
        </p:nvGrpSpPr>
        <p:grpSpPr>
          <a:xfrm>
            <a:off x="3739521" y="3540592"/>
            <a:ext cx="944880" cy="171450"/>
            <a:chOff x="4150995" y="3779773"/>
            <a:chExt cx="944880" cy="171450"/>
          </a:xfrm>
        </p:grpSpPr>
        <p:sp>
          <p:nvSpPr>
            <p:cNvPr id="7" name="object 5">
              <a:extLst>
                <a:ext uri="{FF2B5EF4-FFF2-40B4-BE49-F238E27FC236}">
                  <a16:creationId xmlns:a16="http://schemas.microsoft.com/office/drawing/2014/main" id="{DD176F2F-27F6-49CB-886A-0C2EAD279B84}"/>
                </a:ext>
              </a:extLst>
            </p:cNvPr>
            <p:cNvSpPr/>
            <p:nvPr/>
          </p:nvSpPr>
          <p:spPr>
            <a:xfrm>
              <a:off x="4150995" y="3865498"/>
              <a:ext cx="802005" cy="0"/>
            </a:xfrm>
            <a:custGeom>
              <a:avLst/>
              <a:gdLst/>
              <a:ahLst/>
              <a:cxnLst/>
              <a:rect l="l" t="t" r="r" b="b"/>
              <a:pathLst>
                <a:path w="802004">
                  <a:moveTo>
                    <a:pt x="0" y="0"/>
                  </a:moveTo>
                  <a:lnTo>
                    <a:pt x="802005" y="0"/>
                  </a:lnTo>
                </a:path>
              </a:pathLst>
            </a:custGeom>
            <a:ln w="5715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8" name="object 6">
              <a:extLst>
                <a:ext uri="{FF2B5EF4-FFF2-40B4-BE49-F238E27FC236}">
                  <a16:creationId xmlns:a16="http://schemas.microsoft.com/office/drawing/2014/main" id="{616E1B66-9594-41F0-ABD7-D69910CC5A60}"/>
                </a:ext>
              </a:extLst>
            </p:cNvPr>
            <p:cNvSpPr/>
            <p:nvPr/>
          </p:nvSpPr>
          <p:spPr>
            <a:xfrm>
              <a:off x="4924412" y="3779773"/>
              <a:ext cx="172085" cy="171450"/>
            </a:xfrm>
            <a:custGeom>
              <a:avLst/>
              <a:gdLst/>
              <a:ahLst/>
              <a:cxnLst/>
              <a:rect l="l" t="t" r="r" b="b"/>
              <a:pathLst>
                <a:path w="172085" h="171450">
                  <a:moveTo>
                    <a:pt x="12" y="0"/>
                  </a:moveTo>
                  <a:lnTo>
                    <a:pt x="0" y="171450"/>
                  </a:lnTo>
                  <a:lnTo>
                    <a:pt x="171462" y="85737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黑体" panose="02010609060101010101" pitchFamily="49" charset="-122"/>
                <a:cs typeface="+mn-cs"/>
              </a:endParaRPr>
            </a:p>
          </p:txBody>
        </p:sp>
      </p:grpSp>
      <p:sp>
        <p:nvSpPr>
          <p:cNvPr id="9" name="object 7">
            <a:extLst>
              <a:ext uri="{FF2B5EF4-FFF2-40B4-BE49-F238E27FC236}">
                <a16:creationId xmlns:a16="http://schemas.microsoft.com/office/drawing/2014/main" id="{4CF6D3E9-2B9E-4396-AF1A-2919D0683984}"/>
              </a:ext>
            </a:extLst>
          </p:cNvPr>
          <p:cNvSpPr txBox="1"/>
          <p:nvPr/>
        </p:nvSpPr>
        <p:spPr>
          <a:xfrm>
            <a:off x="4073327" y="3061993"/>
            <a:ext cx="213995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rlito"/>
                <a:ea typeface="黑体" panose="02010609060101010101" pitchFamily="49" charset="-122"/>
                <a:cs typeface="Carlito"/>
              </a:rPr>
              <a:t>?</a:t>
            </a:r>
            <a:endParaRPr kumimoji="0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黑体" panose="02010609060101010101" pitchFamily="49" charset="-122"/>
              <a:cs typeface="Carlito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1EC54330-8C61-43FC-A453-E525D6690081}"/>
              </a:ext>
            </a:extLst>
          </p:cNvPr>
          <p:cNvSpPr txBox="1"/>
          <p:nvPr/>
        </p:nvSpPr>
        <p:spPr>
          <a:xfrm>
            <a:off x="689757" y="1728406"/>
            <a:ext cx="2884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GillSans" pitchFamily="34" charset="0"/>
                <a:ea typeface="黑体" panose="02010609060101010101" pitchFamily="49" charset="-122"/>
                <a:cs typeface="+mn-cs"/>
              </a:rPr>
              <a:t>能探测到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Sans" pitchFamily="34" charset="0"/>
                <a:ea typeface="黑体" panose="02010609060101010101" pitchFamily="49" charset="-122"/>
                <a:cs typeface="+mn-cs"/>
              </a:rPr>
              <a:t>的、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GillSans" pitchFamily="34" charset="0"/>
                <a:ea typeface="黑体" panose="02010609060101010101" pitchFamily="49" charset="-122"/>
                <a:cs typeface="+mn-cs"/>
              </a:rPr>
              <a:t>已知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Sans" pitchFamily="34" charset="0"/>
                <a:ea typeface="黑体" panose="02010609060101010101" pitchFamily="49" charset="-122"/>
                <a:cs typeface="+mn-cs"/>
              </a:rPr>
              <a:t>的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Sans" pitchFamily="34" charset="0"/>
                <a:ea typeface="黑体" panose="02010609060101010101" pitchFamily="49" charset="-122"/>
                <a:cs typeface="+mn-cs"/>
              </a:rPr>
              <a:t>XAS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Sans" pitchFamily="34" charset="0"/>
                <a:ea typeface="黑体" panose="02010609060101010101" pitchFamily="49" charset="-122"/>
                <a:cs typeface="+mn-cs"/>
              </a:rPr>
              <a:t>谱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E4EEFE6D-346C-446A-AB75-4C5C8BAF6712}"/>
              </a:ext>
            </a:extLst>
          </p:cNvPr>
          <p:cNvSpPr txBox="1"/>
          <p:nvPr/>
        </p:nvSpPr>
        <p:spPr>
          <a:xfrm>
            <a:off x="4321730" y="1729191"/>
            <a:ext cx="3309253" cy="646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Sans" pitchFamily="34" charset="0"/>
                <a:ea typeface="黑体" panose="02010609060101010101" pitchFamily="49" charset="-122"/>
                <a:cs typeface="+mn-cs"/>
              </a:rPr>
              <a:t>样品内部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GillSans" pitchFamily="34" charset="0"/>
                <a:ea typeface="黑体" panose="02010609060101010101" pitchFamily="49" charset="-122"/>
                <a:cs typeface="+mn-cs"/>
              </a:rPr>
              <a:t>看不到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Sans" pitchFamily="34" charset="0"/>
                <a:ea typeface="黑体" panose="02010609060101010101" pitchFamily="49" charset="-122"/>
                <a:cs typeface="+mn-cs"/>
              </a:rPr>
              <a:t>的、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GillSans" pitchFamily="34" charset="0"/>
                <a:ea typeface="黑体" panose="02010609060101010101" pitchFamily="49" charset="-122"/>
                <a:cs typeface="+mn-cs"/>
              </a:rPr>
              <a:t>未知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Sans" pitchFamily="34" charset="0"/>
                <a:ea typeface="黑体" panose="02010609060101010101" pitchFamily="49" charset="-122"/>
                <a:cs typeface="+mn-cs"/>
              </a:rPr>
              <a:t>的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Sans" pitchFamily="34" charset="0"/>
                <a:ea typeface="黑体" panose="02010609060101010101" pitchFamily="49" charset="-122"/>
                <a:cs typeface="+mn-cs"/>
              </a:rPr>
              <a:t>/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GillSans" pitchFamily="34" charset="0"/>
                <a:ea typeface="黑体" panose="02010609060101010101" pitchFamily="49" charset="-122"/>
                <a:cs typeface="+mn-cs"/>
              </a:rPr>
              <a:t>模糊知道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Sans" pitchFamily="34" charset="0"/>
                <a:ea typeface="黑体" panose="02010609060101010101" pitchFamily="49" charset="-122"/>
                <a:cs typeface="+mn-cs"/>
              </a:rPr>
              <a:t>的结构（几何、电子）</a:t>
            </a:r>
          </a:p>
        </p:txBody>
      </p:sp>
      <p:pic>
        <p:nvPicPr>
          <p:cNvPr id="15" name="object 2">
            <a:extLst>
              <a:ext uri="{FF2B5EF4-FFF2-40B4-BE49-F238E27FC236}">
                <a16:creationId xmlns:a16="http://schemas.microsoft.com/office/drawing/2014/main" id="{EB5CEE5E-276B-434A-9309-AED14F399AEC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22185" y="2624902"/>
            <a:ext cx="2506479" cy="1884218"/>
          </a:xfrm>
          <a:prstGeom prst="rect">
            <a:avLst/>
          </a:prstGeom>
          <a:ln w="28575">
            <a:solidFill>
              <a:schemeClr val="bg2"/>
            </a:solidFill>
          </a:ln>
        </p:spPr>
      </p:pic>
      <p:sp>
        <p:nvSpPr>
          <p:cNvPr id="14" name="object 10">
            <a:extLst>
              <a:ext uri="{FF2B5EF4-FFF2-40B4-BE49-F238E27FC236}">
                <a16:creationId xmlns:a16="http://schemas.microsoft.com/office/drawing/2014/main" id="{E4E17A0B-B358-4887-A472-6B2822B88DCA}"/>
              </a:ext>
            </a:extLst>
          </p:cNvPr>
          <p:cNvSpPr txBox="1"/>
          <p:nvPr/>
        </p:nvSpPr>
        <p:spPr>
          <a:xfrm>
            <a:off x="5004049" y="4722231"/>
            <a:ext cx="3309254" cy="1550049"/>
          </a:xfrm>
          <a:prstGeom prst="rect">
            <a:avLst/>
          </a:prstGeom>
          <a:solidFill>
            <a:schemeClr val="tx1"/>
          </a:solidFill>
          <a:ln w="28575">
            <a:solidFill>
              <a:schemeClr val="bg2"/>
            </a:solidFill>
          </a:ln>
        </p:spPr>
        <p:txBody>
          <a:bodyPr vert="horz" wrap="square" lIns="0" tIns="41538" rIns="0" bIns="0" rtlCol="0">
            <a:spAutoFit/>
          </a:bodyPr>
          <a:lstStyle/>
          <a:p>
            <a:pPr marL="227639" marR="0" lvl="0" indent="-219495" algn="l" defTabSz="586405" rtl="0" eaLnBrk="1" fontAlgn="auto" latinLnBrk="0" hangingPunct="1">
              <a:lnSpc>
                <a:spcPct val="100000"/>
              </a:lnSpc>
              <a:spcBef>
                <a:spcPts val="310"/>
              </a:spcBef>
              <a:spcAft>
                <a:spcPts val="0"/>
              </a:spcAft>
              <a:buClr>
                <a:srgbClr val="4F82BD"/>
              </a:buClr>
              <a:buSzPct val="65000"/>
              <a:buFont typeface="Wingdings"/>
              <a:buChar char=""/>
              <a:tabLst>
                <a:tab pos="227639" algn="l"/>
              </a:tabLst>
              <a:defRPr/>
            </a:pPr>
            <a:r>
              <a:rPr kumimoji="0" lang="zh-CN" altLang="en-US" sz="1600" b="0" i="0" u="none" strike="noStrike" kern="0" cap="none" spc="-16" normalizeH="0" baseline="0" noProof="0" dirty="0">
                <a:ln>
                  <a:noFill/>
                </a:ln>
                <a:solidFill>
                  <a:srgbClr val="1F497C"/>
                </a:solidFill>
                <a:effectLst/>
                <a:uLnTx/>
                <a:uFillTx/>
                <a:latin typeface="SimSun"/>
                <a:ea typeface="黑体" panose="02010609060101010101" pitchFamily="49" charset="-122"/>
                <a:cs typeface="SimSun"/>
              </a:rPr>
              <a:t>结构，吸收原子，配体</a:t>
            </a:r>
          </a:p>
          <a:p>
            <a:pPr marL="227639" marR="0" lvl="0" indent="-219495" algn="l" defTabSz="586405" rtl="0" eaLnBrk="1" fontAlgn="auto" latinLnBrk="0" hangingPunct="1">
              <a:lnSpc>
                <a:spcPct val="100000"/>
              </a:lnSpc>
              <a:spcBef>
                <a:spcPts val="310"/>
              </a:spcBef>
              <a:spcAft>
                <a:spcPts val="0"/>
              </a:spcAft>
              <a:buClr>
                <a:srgbClr val="4F82BD"/>
              </a:buClr>
              <a:buSzPct val="65000"/>
              <a:buFont typeface="Wingdings"/>
              <a:buChar char=""/>
              <a:tabLst>
                <a:tab pos="227639" algn="l"/>
              </a:tabLst>
              <a:defRPr/>
            </a:pPr>
            <a:r>
              <a:rPr kumimoji="0" lang="zh-CN" altLang="en-US" sz="1600" b="0" i="0" u="none" strike="noStrike" kern="0" cap="none" spc="-16" normalizeH="0" baseline="0" noProof="0" dirty="0">
                <a:ln>
                  <a:noFill/>
                </a:ln>
                <a:solidFill>
                  <a:srgbClr val="1F497C"/>
                </a:solidFill>
                <a:effectLst/>
                <a:uLnTx/>
                <a:uFillTx/>
                <a:latin typeface="SimSun"/>
                <a:ea typeface="黑体" panose="02010609060101010101" pitchFamily="49" charset="-122"/>
                <a:cs typeface="SimSun"/>
              </a:rPr>
              <a:t>配位数、键长、键角、三维结构</a:t>
            </a:r>
            <a:endParaRPr kumimoji="0" lang="en-US" altLang="zh-CN" sz="1600" b="0" i="0" u="none" strike="noStrike" kern="0" cap="none" spc="-16" normalizeH="0" baseline="0" noProof="0" dirty="0">
              <a:ln>
                <a:noFill/>
              </a:ln>
              <a:solidFill>
                <a:srgbClr val="1F497C"/>
              </a:solidFill>
              <a:effectLst/>
              <a:uLnTx/>
              <a:uFillTx/>
              <a:latin typeface="SimSun"/>
              <a:ea typeface="黑体" panose="02010609060101010101" pitchFamily="49" charset="-122"/>
              <a:cs typeface="SimSun"/>
            </a:endParaRPr>
          </a:p>
          <a:p>
            <a:pPr marL="227639" marR="0" lvl="0" indent="-219495" algn="l" defTabSz="586405" rtl="0" eaLnBrk="1" fontAlgn="auto" latinLnBrk="0" hangingPunct="1">
              <a:lnSpc>
                <a:spcPct val="100000"/>
              </a:lnSpc>
              <a:spcBef>
                <a:spcPts val="310"/>
              </a:spcBef>
              <a:spcAft>
                <a:spcPts val="0"/>
              </a:spcAft>
              <a:buClr>
                <a:srgbClr val="4F82BD"/>
              </a:buClr>
              <a:buSzPct val="65000"/>
              <a:buFont typeface="Wingdings"/>
              <a:buChar char=""/>
              <a:tabLst>
                <a:tab pos="227639" algn="l"/>
              </a:tabLst>
              <a:defRPr/>
            </a:pPr>
            <a:r>
              <a:rPr kumimoji="0" lang="zh-CN" altLang="en-US" sz="1600" b="0" i="0" u="none" strike="noStrike" kern="0" cap="none" spc="-16" normalizeH="0" baseline="0" noProof="0" dirty="0">
                <a:ln>
                  <a:noFill/>
                </a:ln>
                <a:solidFill>
                  <a:srgbClr val="1F497C"/>
                </a:solidFill>
                <a:effectLst/>
                <a:uLnTx/>
                <a:uFillTx/>
                <a:latin typeface="SimSun"/>
                <a:ea typeface="黑体" panose="02010609060101010101" pitchFamily="49" charset="-122"/>
                <a:cs typeface="SimSun"/>
              </a:rPr>
              <a:t>构型、对称性、无序度、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imSun"/>
              <a:ea typeface="黑体" panose="02010609060101010101" pitchFamily="49" charset="-122"/>
              <a:cs typeface="SimSun"/>
            </a:endParaRPr>
          </a:p>
          <a:p>
            <a:pPr marL="227639" marR="0" lvl="0" indent="-219495" algn="l" defTabSz="586405" rtl="0" eaLnBrk="1" fontAlgn="auto" latinLnBrk="0" hangingPunct="1">
              <a:lnSpc>
                <a:spcPts val="1526"/>
              </a:lnSpc>
              <a:spcBef>
                <a:spcPts val="308"/>
              </a:spcBef>
              <a:spcAft>
                <a:spcPts val="0"/>
              </a:spcAft>
              <a:buClr>
                <a:srgbClr val="4F82BD"/>
              </a:buClr>
              <a:buSzPct val="65000"/>
              <a:buFont typeface="Wingdings"/>
              <a:buChar char=""/>
              <a:tabLst>
                <a:tab pos="227639" algn="l"/>
              </a:tabLst>
              <a:defRPr/>
            </a:pPr>
            <a:r>
              <a:rPr kumimoji="0" lang="zh-CN" altLang="en-US" sz="1600" b="0" i="0" u="none" strike="noStrike" kern="0" cap="none" spc="-16" normalizeH="0" baseline="0" noProof="0" dirty="0">
                <a:ln>
                  <a:noFill/>
                </a:ln>
                <a:solidFill>
                  <a:srgbClr val="1F497C"/>
                </a:solidFill>
                <a:effectLst/>
                <a:uLnTx/>
                <a:uFillTx/>
                <a:latin typeface="SimSun"/>
                <a:ea typeface="黑体" panose="02010609060101010101" pitchFamily="49" charset="-122"/>
                <a:cs typeface="SimSun"/>
              </a:rPr>
              <a:t>价态、电子迁移、杂化</a:t>
            </a:r>
            <a:endParaRPr kumimoji="0" lang="en-US" sz="1600" b="0" i="0" u="none" strike="noStrike" kern="0" cap="none" spc="-16" normalizeH="0" baseline="0" noProof="0" dirty="0">
              <a:ln>
                <a:noFill/>
              </a:ln>
              <a:solidFill>
                <a:srgbClr val="1F497C"/>
              </a:solidFill>
              <a:effectLst/>
              <a:uLnTx/>
              <a:uFillTx/>
              <a:latin typeface="SimSun"/>
              <a:ea typeface="黑体" panose="02010609060101010101" pitchFamily="49" charset="-122"/>
              <a:cs typeface="SimSun"/>
            </a:endParaRPr>
          </a:p>
          <a:p>
            <a:pPr marL="227639" marR="0" lvl="0" indent="-219495" algn="l" defTabSz="586405" rtl="0" eaLnBrk="1" fontAlgn="auto" latinLnBrk="0" hangingPunct="1">
              <a:lnSpc>
                <a:spcPts val="1526"/>
              </a:lnSpc>
              <a:spcBef>
                <a:spcPts val="308"/>
              </a:spcBef>
              <a:spcAft>
                <a:spcPts val="0"/>
              </a:spcAft>
              <a:buClr>
                <a:srgbClr val="4F82BD"/>
              </a:buClr>
              <a:buSzPct val="65000"/>
              <a:buFont typeface="Wingdings"/>
              <a:buChar char=""/>
              <a:tabLst>
                <a:tab pos="227639" algn="l"/>
              </a:tabLst>
              <a:defRPr/>
            </a:pPr>
            <a:r>
              <a:rPr kumimoji="0" lang="zh-CN" altLang="en-US" sz="1600" b="0" i="0" u="none" strike="noStrike" kern="0" cap="none" spc="-16" normalizeH="0" baseline="0" noProof="0" dirty="0">
                <a:ln>
                  <a:noFill/>
                </a:ln>
                <a:solidFill>
                  <a:srgbClr val="1F497C"/>
                </a:solidFill>
                <a:effectLst/>
                <a:uLnTx/>
                <a:uFillTx/>
                <a:latin typeface="SimSun"/>
                <a:ea typeface="黑体" panose="02010609060101010101" pitchFamily="49" charset="-122"/>
                <a:cs typeface="SimSun"/>
              </a:rPr>
              <a:t>能带、态密度、极化</a:t>
            </a:r>
            <a:endParaRPr kumimoji="0" lang="en-US" altLang="zh-CN" sz="1600" b="0" i="0" u="none" strike="noStrike" kern="0" cap="none" spc="-16" normalizeH="0" baseline="0" noProof="0" dirty="0">
              <a:ln>
                <a:noFill/>
              </a:ln>
              <a:solidFill>
                <a:srgbClr val="1F497C"/>
              </a:solidFill>
              <a:effectLst/>
              <a:uLnTx/>
              <a:uFillTx/>
              <a:latin typeface="SimSun"/>
              <a:ea typeface="黑体" panose="02010609060101010101" pitchFamily="49" charset="-122"/>
              <a:cs typeface="SimSun"/>
            </a:endParaRPr>
          </a:p>
          <a:p>
            <a:pPr marL="227639" marR="0" lvl="0" indent="-219495" algn="l" defTabSz="586405" rtl="0" eaLnBrk="1" fontAlgn="auto" latinLnBrk="0" hangingPunct="1">
              <a:lnSpc>
                <a:spcPts val="1526"/>
              </a:lnSpc>
              <a:spcBef>
                <a:spcPts val="308"/>
              </a:spcBef>
              <a:spcAft>
                <a:spcPts val="0"/>
              </a:spcAft>
              <a:buClr>
                <a:srgbClr val="4F82BD"/>
              </a:buClr>
              <a:buSzPct val="65000"/>
              <a:buFont typeface="Wingdings"/>
              <a:buChar char=""/>
              <a:tabLst>
                <a:tab pos="227639" algn="l"/>
              </a:tabLst>
              <a:defRPr/>
            </a:pPr>
            <a:r>
              <a:rPr kumimoji="0" lang="en-US" sz="1600" b="0" i="0" u="none" strike="noStrike" kern="0" cap="none" spc="-16" normalizeH="0" baseline="0" noProof="0" dirty="0">
                <a:ln>
                  <a:noFill/>
                </a:ln>
                <a:solidFill>
                  <a:srgbClr val="1F497C"/>
                </a:solidFill>
                <a:effectLst/>
                <a:uLnTx/>
                <a:uFillTx/>
                <a:latin typeface="SimSun"/>
                <a:ea typeface="黑体" panose="02010609060101010101" pitchFamily="49" charset="-122"/>
                <a:cs typeface="SimSun"/>
              </a:rPr>
              <a:t>……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imSun"/>
              <a:ea typeface="黑体" panose="02010609060101010101" pitchFamily="49" charset="-122"/>
              <a:cs typeface="SimSun"/>
            </a:endParaRPr>
          </a:p>
        </p:txBody>
      </p:sp>
      <p:grpSp>
        <p:nvGrpSpPr>
          <p:cNvPr id="19" name="object 4">
            <a:extLst>
              <a:ext uri="{FF2B5EF4-FFF2-40B4-BE49-F238E27FC236}">
                <a16:creationId xmlns:a16="http://schemas.microsoft.com/office/drawing/2014/main" id="{BB877684-F5AB-4CE5-9207-46002C5A4D7C}"/>
              </a:ext>
            </a:extLst>
          </p:cNvPr>
          <p:cNvGrpSpPr/>
          <p:nvPr/>
        </p:nvGrpSpPr>
        <p:grpSpPr>
          <a:xfrm>
            <a:off x="3519170" y="5291369"/>
            <a:ext cx="944880" cy="171450"/>
            <a:chOff x="4150995" y="3779773"/>
            <a:chExt cx="944880" cy="171450"/>
          </a:xfrm>
        </p:grpSpPr>
        <p:sp>
          <p:nvSpPr>
            <p:cNvPr id="20" name="object 5">
              <a:extLst>
                <a:ext uri="{FF2B5EF4-FFF2-40B4-BE49-F238E27FC236}">
                  <a16:creationId xmlns:a16="http://schemas.microsoft.com/office/drawing/2014/main" id="{40F70C0F-0FEB-44F0-8453-3916AF517B89}"/>
                </a:ext>
              </a:extLst>
            </p:cNvPr>
            <p:cNvSpPr/>
            <p:nvPr/>
          </p:nvSpPr>
          <p:spPr>
            <a:xfrm>
              <a:off x="4150995" y="3865498"/>
              <a:ext cx="802005" cy="0"/>
            </a:xfrm>
            <a:custGeom>
              <a:avLst/>
              <a:gdLst/>
              <a:ahLst/>
              <a:cxnLst/>
              <a:rect l="l" t="t" r="r" b="b"/>
              <a:pathLst>
                <a:path w="802004">
                  <a:moveTo>
                    <a:pt x="0" y="0"/>
                  </a:moveTo>
                  <a:lnTo>
                    <a:pt x="802005" y="0"/>
                  </a:lnTo>
                </a:path>
              </a:pathLst>
            </a:custGeom>
            <a:ln w="5715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21" name="object 6">
              <a:extLst>
                <a:ext uri="{FF2B5EF4-FFF2-40B4-BE49-F238E27FC236}">
                  <a16:creationId xmlns:a16="http://schemas.microsoft.com/office/drawing/2014/main" id="{603F19A7-74FA-465A-9182-AFB1EFE0DD1A}"/>
                </a:ext>
              </a:extLst>
            </p:cNvPr>
            <p:cNvSpPr/>
            <p:nvPr/>
          </p:nvSpPr>
          <p:spPr>
            <a:xfrm>
              <a:off x="4924412" y="3779773"/>
              <a:ext cx="172085" cy="171450"/>
            </a:xfrm>
            <a:custGeom>
              <a:avLst/>
              <a:gdLst/>
              <a:ahLst/>
              <a:cxnLst/>
              <a:rect l="l" t="t" r="r" b="b"/>
              <a:pathLst>
                <a:path w="172085" h="171450">
                  <a:moveTo>
                    <a:pt x="12" y="0"/>
                  </a:moveTo>
                  <a:lnTo>
                    <a:pt x="0" y="171450"/>
                  </a:lnTo>
                  <a:lnTo>
                    <a:pt x="171462" y="85737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黑体" panose="02010609060101010101" pitchFamily="49" charset="-122"/>
                <a:cs typeface="+mn-cs"/>
              </a:endParaRPr>
            </a:p>
          </p:txBody>
        </p:sp>
      </p:grpSp>
      <p:sp>
        <p:nvSpPr>
          <p:cNvPr id="10" name="文本框 9">
            <a:extLst>
              <a:ext uri="{FF2B5EF4-FFF2-40B4-BE49-F238E27FC236}">
                <a16:creationId xmlns:a16="http://schemas.microsoft.com/office/drawing/2014/main" id="{FBEC44D3-3703-49CA-BAD8-9A2B57C454C5}"/>
              </a:ext>
            </a:extLst>
          </p:cNvPr>
          <p:cNvSpPr txBox="1"/>
          <p:nvPr/>
        </p:nvSpPr>
        <p:spPr>
          <a:xfrm>
            <a:off x="3107921" y="4773071"/>
            <a:ext cx="1811714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Sans" pitchFamily="34" charset="0"/>
                <a:ea typeface="黑体" panose="02010609060101010101" pitchFamily="49" charset="-122"/>
                <a:cs typeface="+mn-cs"/>
              </a:rPr>
              <a:t>非线性复杂行为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317267AA-9038-4E5D-9A72-E8FCFB7A6C19}"/>
              </a:ext>
            </a:extLst>
          </p:cNvPr>
          <p:cNvSpPr txBox="1"/>
          <p:nvPr/>
        </p:nvSpPr>
        <p:spPr>
          <a:xfrm>
            <a:off x="3178424" y="5700702"/>
            <a:ext cx="1670708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Sans" pitchFamily="34" charset="0"/>
                <a:ea typeface="黑体" panose="02010609060101010101" pitchFamily="49" charset="-122"/>
                <a:cs typeface="+mn-cs"/>
              </a:rPr>
              <a:t>适合机器学习的应用场景！</a:t>
            </a:r>
          </a:p>
        </p:txBody>
      </p:sp>
      <p:sp>
        <p:nvSpPr>
          <p:cNvPr id="18" name="灯片编号占位符 3">
            <a:extLst>
              <a:ext uri="{FF2B5EF4-FFF2-40B4-BE49-F238E27FC236}">
                <a16:creationId xmlns:a16="http://schemas.microsoft.com/office/drawing/2014/main" id="{CCE35F5D-60D9-473F-89B5-F94DC32ADF8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381000" y="6096000"/>
            <a:ext cx="1143000" cy="457200"/>
          </a:xfrm>
        </p:spPr>
        <p:txBody>
          <a:bodyPr/>
          <a:lstStyle/>
          <a:p>
            <a:pPr>
              <a:defRPr/>
            </a:pPr>
            <a:fld id="{5C04FC00-6082-4601-9FB9-820CB3925672}" type="slidenum">
              <a:rPr lang="en-GB" altLang="zh-CN" smtClean="0"/>
              <a:t>3</a:t>
            </a:fld>
            <a:endParaRPr lang="en-GB" altLang="zh-CN"/>
          </a:p>
        </p:txBody>
      </p:sp>
      <p:sp>
        <p:nvSpPr>
          <p:cNvPr id="23" name="内容占位符 2">
            <a:extLst>
              <a:ext uri="{FF2B5EF4-FFF2-40B4-BE49-F238E27FC236}">
                <a16:creationId xmlns:a16="http://schemas.microsoft.com/office/drawing/2014/main" id="{FEC17E67-50AE-4D69-A6F0-D987F85211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4461" y="4869013"/>
            <a:ext cx="2526206" cy="1008260"/>
          </a:xfrm>
          <a:ln w="22225">
            <a:solidFill>
              <a:srgbClr val="000066"/>
            </a:solidFill>
          </a:ln>
        </p:spPr>
        <p:txBody>
          <a:bodyPr/>
          <a:lstStyle/>
          <a:p>
            <a:pPr>
              <a:buFont typeface="Wingdings" panose="05000000000000000000" pitchFamily="2" charset="2"/>
              <a:buChar char="p"/>
            </a:pPr>
            <a:r>
              <a:rPr lang="en-US" altLang="zh-CN" sz="1600" dirty="0">
                <a:latin typeface="宋体" panose="02010600030101010101" pitchFamily="2" charset="-122"/>
                <a:ea typeface="宋体" panose="02010600030101010101" pitchFamily="2" charset="-122"/>
              </a:rPr>
              <a:t>4</a:t>
            </a:r>
            <a:r>
              <a:rPr lang="en-US" altLang="zh-CN" sz="1600" baseline="30000" dirty="0">
                <a:latin typeface="宋体" panose="02010600030101010101" pitchFamily="2" charset="-122"/>
                <a:ea typeface="宋体" panose="02010600030101010101" pitchFamily="2" charset="-122"/>
              </a:rPr>
              <a:t>th</a:t>
            </a:r>
            <a:r>
              <a:rPr lang="zh-CN" altLang="en-US" sz="1600" dirty="0">
                <a:latin typeface="宋体" panose="02010600030101010101" pitchFamily="2" charset="-122"/>
                <a:ea typeface="宋体" panose="02010600030101010101" pitchFamily="2" charset="-122"/>
              </a:rPr>
              <a:t>光源、时间分辨</a:t>
            </a:r>
            <a:r>
              <a:rPr lang="en-US" altLang="zh-CN" sz="1600" dirty="0">
                <a:latin typeface="宋体" panose="02010600030101010101" pitchFamily="2" charset="-122"/>
                <a:ea typeface="宋体" panose="02010600030101010101" pitchFamily="2" charset="-122"/>
              </a:rPr>
              <a:t>XAS</a:t>
            </a:r>
            <a:r>
              <a:rPr lang="en-US" altLang="zh-CN" sz="1600" dirty="0">
                <a:latin typeface="宋体" panose="02010600030101010101" pitchFamily="2" charset="-122"/>
                <a:ea typeface="宋体" panose="02010600030101010101" pitchFamily="2" charset="-122"/>
                <a:sym typeface="Wingdings" panose="05000000000000000000" pitchFamily="2" charset="2"/>
              </a:rPr>
              <a:t></a:t>
            </a:r>
            <a:r>
              <a:rPr lang="zh-CN" altLang="en-US" sz="1600" dirty="0">
                <a:latin typeface="宋体" panose="02010600030101010101" pitchFamily="2" charset="-122"/>
                <a:ea typeface="宋体" panose="02010600030101010101" pitchFamily="2" charset="-122"/>
                <a:sym typeface="Wingdings" panose="05000000000000000000" pitchFamily="2" charset="2"/>
              </a:rPr>
              <a:t>大数据</a:t>
            </a:r>
            <a:endParaRPr lang="en-US" altLang="zh-CN" sz="1600" dirty="0">
              <a:latin typeface="宋体" panose="02010600030101010101" pitchFamily="2" charset="-122"/>
              <a:ea typeface="宋体" panose="02010600030101010101" pitchFamily="2" charset="-122"/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p"/>
            </a:pPr>
            <a:r>
              <a:rPr lang="zh-CN" altLang="en-US" sz="1600" dirty="0">
                <a:latin typeface="宋体" panose="02010600030101010101" pitchFamily="2" charset="-122"/>
                <a:ea typeface="宋体" panose="02010600030101010101" pitchFamily="2" charset="-122"/>
                <a:sym typeface="Wingdings" panose="05000000000000000000" pitchFamily="2" charset="2"/>
              </a:rPr>
              <a:t>传统</a:t>
            </a:r>
            <a:r>
              <a:rPr lang="en-US" altLang="zh-CN" sz="1600" dirty="0">
                <a:latin typeface="宋体" panose="02010600030101010101" pitchFamily="2" charset="-122"/>
                <a:ea typeface="宋体" panose="02010600030101010101" pitchFamily="2" charset="-122"/>
                <a:sym typeface="Wingdings" panose="05000000000000000000" pitchFamily="2" charset="2"/>
              </a:rPr>
              <a:t>XAS</a:t>
            </a:r>
            <a:r>
              <a:rPr lang="zh-CN" altLang="en-US" sz="1600" dirty="0">
                <a:latin typeface="宋体" panose="02010600030101010101" pitchFamily="2" charset="-122"/>
                <a:ea typeface="宋体" panose="02010600030101010101" pitchFamily="2" charset="-122"/>
                <a:sym typeface="Wingdings" panose="05000000000000000000" pitchFamily="2" charset="2"/>
              </a:rPr>
              <a:t>分析门槛较高</a:t>
            </a:r>
            <a:endParaRPr lang="zh-CN" altLang="en-US" sz="16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42990524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B82840B-62BA-41EC-BAA4-99340C30D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XAS@ML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4555AC8-7086-4FEB-B62E-CF2632CA2C3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40381C9-CB9D-47DB-9545-7CDFB9A12CEA}" type="slidenum">
              <a:rPr kumimoji="0" lang="en-GB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7" name="文本框 8">
            <a:extLst>
              <a:ext uri="{FF2B5EF4-FFF2-40B4-BE49-F238E27FC236}">
                <a16:creationId xmlns:a16="http://schemas.microsoft.com/office/drawing/2014/main" id="{13DDFC4B-6F26-423A-B5A7-59900B9929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289" y="3849801"/>
            <a:ext cx="358303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FF0066"/>
              </a:buClr>
              <a:buSzPct val="80000"/>
              <a:buFont typeface="Wingdings" panose="05000000000000000000" pitchFamily="2" charset="2"/>
              <a:buChar char="è"/>
              <a:defRPr sz="2400">
                <a:solidFill>
                  <a:srgbClr val="00267F"/>
                </a:solidFill>
                <a:latin typeface="GillSans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66"/>
              </a:buClr>
              <a:buSzPct val="80000"/>
              <a:buFont typeface="Wingdings" panose="05000000000000000000" pitchFamily="2" charset="2"/>
              <a:buChar char="è"/>
              <a:defRPr>
                <a:solidFill>
                  <a:srgbClr val="00267F"/>
                </a:solidFill>
                <a:latin typeface="GillSans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66"/>
              </a:buClr>
              <a:buSzPct val="80000"/>
              <a:buFont typeface="Wingdings" panose="05000000000000000000" pitchFamily="2" charset="2"/>
              <a:buChar char="è"/>
              <a:defRPr>
                <a:solidFill>
                  <a:srgbClr val="00267F"/>
                </a:solidFill>
                <a:latin typeface="GillSans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1F5394"/>
              </a:buClr>
              <a:buSzPct val="130000"/>
              <a:buChar char="•"/>
              <a:defRPr>
                <a:solidFill>
                  <a:srgbClr val="1F539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1F5394"/>
              </a:buClr>
              <a:buSzPct val="130000"/>
              <a:buChar char="•"/>
              <a:defRPr>
                <a:solidFill>
                  <a:srgbClr val="1F539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5394"/>
              </a:buClr>
              <a:buSzPct val="130000"/>
              <a:buChar char="•"/>
              <a:defRPr>
                <a:solidFill>
                  <a:srgbClr val="1F539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5394"/>
              </a:buClr>
              <a:buSzPct val="130000"/>
              <a:buChar char="•"/>
              <a:defRPr>
                <a:solidFill>
                  <a:srgbClr val="1F539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5394"/>
              </a:buClr>
              <a:buSzPct val="130000"/>
              <a:buChar char="•"/>
              <a:defRPr>
                <a:solidFill>
                  <a:srgbClr val="1F539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5394"/>
              </a:buClr>
              <a:buSzPct val="130000"/>
              <a:buChar char="•"/>
              <a:defRPr>
                <a:solidFill>
                  <a:srgbClr val="1F5394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1000" b="0">
                <a:solidFill>
                  <a:schemeClr val="bg2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Janis Timoshenko, et al,</a:t>
            </a:r>
            <a:r>
              <a:rPr lang="en-US" altLang="zh-CN" sz="1000" b="0" i="1">
                <a:solidFill>
                  <a:schemeClr val="bg2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J. Phys. Chem. Lett</a:t>
            </a:r>
            <a:r>
              <a:rPr lang="en-US" altLang="zh-CN" sz="1000" b="0">
                <a:solidFill>
                  <a:schemeClr val="bg2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. 8, 5091-5098 (2017)</a:t>
            </a:r>
            <a:endParaRPr lang="zh-CN" altLang="zh-CN" sz="1000" b="0">
              <a:solidFill>
                <a:schemeClr val="bg2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8" name="内容占位符 2">
            <a:extLst>
              <a:ext uri="{FF2B5EF4-FFF2-40B4-BE49-F238E27FC236}">
                <a16:creationId xmlns:a16="http://schemas.microsoft.com/office/drawing/2014/main" id="{3142EF12-669A-4AC5-B3C7-54CA2DFB3CA0}"/>
              </a:ext>
            </a:extLst>
          </p:cNvPr>
          <p:cNvSpPr txBox="1">
            <a:spLocks/>
          </p:cNvSpPr>
          <p:nvPr/>
        </p:nvSpPr>
        <p:spPr bwMode="auto">
          <a:xfrm>
            <a:off x="90581" y="1081432"/>
            <a:ext cx="4067051" cy="90011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SzPct val="80000"/>
              <a:buFont typeface="Wingdings" panose="05000000000000000000" pitchFamily="2" charset="2"/>
              <a:buChar char="è"/>
              <a:defRPr sz="2400">
                <a:solidFill>
                  <a:srgbClr val="00267F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SzPct val="80000"/>
              <a:buFont typeface="Wingdings" panose="05000000000000000000" pitchFamily="2" charset="2"/>
              <a:buChar char="è"/>
              <a:defRPr sz="2000">
                <a:solidFill>
                  <a:srgbClr val="00267F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SzPct val="80000"/>
              <a:buFont typeface="Wingdings" panose="05000000000000000000" pitchFamily="2" charset="2"/>
              <a:buChar char="è"/>
              <a:defRPr>
                <a:solidFill>
                  <a:srgbClr val="00267F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5394"/>
              </a:buClr>
              <a:buSzPct val="130000"/>
              <a:buChar char="•"/>
              <a:defRPr sz="1600">
                <a:solidFill>
                  <a:srgbClr val="1F5394"/>
                </a:solidFill>
                <a:latin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5394"/>
              </a:buClr>
              <a:buSzPct val="130000"/>
              <a:buChar char="•"/>
              <a:defRPr sz="1400">
                <a:solidFill>
                  <a:srgbClr val="1F5394"/>
                </a:solidFill>
                <a:latin typeface="Arial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F5394"/>
              </a:buClr>
              <a:buSzPct val="130000"/>
              <a:buChar char="•"/>
              <a:defRPr>
                <a:solidFill>
                  <a:srgbClr val="1F5394"/>
                </a:solidFill>
                <a:latin typeface="Arial" pitchFamily="34" charset="0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F5394"/>
              </a:buClr>
              <a:buSzPct val="130000"/>
              <a:buChar char="•"/>
              <a:defRPr>
                <a:solidFill>
                  <a:srgbClr val="1F5394"/>
                </a:solidFill>
                <a:latin typeface="Arial" pitchFamily="34" charset="0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F5394"/>
              </a:buClr>
              <a:buSzPct val="130000"/>
              <a:buChar char="•"/>
              <a:defRPr>
                <a:solidFill>
                  <a:srgbClr val="1F5394"/>
                </a:solidFill>
                <a:latin typeface="Arial" pitchFamily="34" charset="0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F5394"/>
              </a:buClr>
              <a:buSzPct val="130000"/>
              <a:buChar char="•"/>
              <a:defRPr>
                <a:solidFill>
                  <a:srgbClr val="1F5394"/>
                </a:solidFill>
                <a:latin typeface="Arial" pitchFamily="34" charset="0"/>
              </a:defRPr>
            </a:lvl9pPr>
          </a:lstStyle>
          <a:p>
            <a:pPr>
              <a:buFont typeface="Wingdings" panose="05000000000000000000" pitchFamily="2" charset="2"/>
              <a:buChar char="n"/>
              <a:defRPr/>
            </a:pPr>
            <a:r>
              <a:rPr lang="zh-CN" altLang="zh-CN" sz="1400" b="0" kern="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监督机器学习测定金属纳米颗粒的三维结构</a:t>
            </a:r>
            <a:endParaRPr lang="en-US" altLang="zh-CN" sz="1400" b="0" kern="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lvl="1">
              <a:defRPr/>
            </a:pPr>
            <a:r>
              <a:rPr lang="en-US" altLang="zh-CN" sz="1200" b="0" kern="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XANES</a:t>
            </a:r>
            <a:r>
              <a:rPr lang="en-US" altLang="zh-CN" sz="1200" b="0" kern="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zh-CN" altLang="en-US" sz="1200" b="0" kern="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结构</a:t>
            </a:r>
            <a:r>
              <a:rPr lang="en-US" altLang="zh-CN" sz="1200" b="0" kern="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@Pt</a:t>
            </a:r>
          </a:p>
          <a:p>
            <a:pPr lvl="1">
              <a:defRPr/>
            </a:pPr>
            <a:r>
              <a:rPr lang="en-US" altLang="zh-CN" sz="1200" b="0" kern="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CN/</a:t>
            </a:r>
            <a:r>
              <a:rPr lang="zh-CN" altLang="en-US" sz="1200" b="0" kern="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颗粒大小、形状</a:t>
            </a:r>
            <a:r>
              <a:rPr lang="en-US" altLang="zh-CN" sz="1200" b="0" kern="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@MLP</a:t>
            </a:r>
            <a:r>
              <a:rPr lang="zh-CN" altLang="zh-CN" sz="1200" b="0" kern="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。</a:t>
            </a:r>
          </a:p>
          <a:p>
            <a:pPr>
              <a:defRPr/>
            </a:pPr>
            <a:endParaRPr lang="en-US" altLang="zh-CN" sz="1200" b="0" kern="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defRPr/>
            </a:pPr>
            <a:endParaRPr lang="zh-CN" altLang="en-US" sz="1200" b="0" kern="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39" name="图片 10">
            <a:extLst>
              <a:ext uri="{FF2B5EF4-FFF2-40B4-BE49-F238E27FC236}">
                <a16:creationId xmlns:a16="http://schemas.microsoft.com/office/drawing/2014/main" id="{16DA02D0-F38B-4205-86BD-19E9D6A5F1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3966" y="1867600"/>
            <a:ext cx="1849462" cy="979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图片 12">
            <a:extLst>
              <a:ext uri="{FF2B5EF4-FFF2-40B4-BE49-F238E27FC236}">
                <a16:creationId xmlns:a16="http://schemas.microsoft.com/office/drawing/2014/main" id="{CA995701-137C-419C-B680-B0B715608F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627" y="2834370"/>
            <a:ext cx="1326196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图片 15">
            <a:extLst>
              <a:ext uri="{FF2B5EF4-FFF2-40B4-BE49-F238E27FC236}">
                <a16:creationId xmlns:a16="http://schemas.microsoft.com/office/drawing/2014/main" id="{CF102B73-0ACB-4250-9970-B67A021AFF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8327" y="2904589"/>
            <a:ext cx="1584175" cy="805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图片 44">
            <a:extLst>
              <a:ext uri="{FF2B5EF4-FFF2-40B4-BE49-F238E27FC236}">
                <a16:creationId xmlns:a16="http://schemas.microsoft.com/office/drawing/2014/main" id="{3CCAC18F-2EA0-4460-88B1-60417489581A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 bwMode="auto">
          <a:xfrm>
            <a:off x="375681" y="1926767"/>
            <a:ext cx="1584175" cy="8059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A56C889B-A6ED-467D-BD88-9268EC414263}"/>
              </a:ext>
            </a:extLst>
          </p:cNvPr>
          <p:cNvSpPr txBox="1"/>
          <p:nvPr/>
        </p:nvSpPr>
        <p:spPr>
          <a:xfrm>
            <a:off x="4711434" y="1122626"/>
            <a:ext cx="34756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solidFill>
                  <a:srgbClr val="FF0000"/>
                </a:solidFill>
              </a:rPr>
              <a:t>ML</a:t>
            </a:r>
            <a:r>
              <a:rPr lang="zh-CN" altLang="en-US" sz="1600" dirty="0">
                <a:solidFill>
                  <a:srgbClr val="FF0000"/>
                </a:solidFill>
              </a:rPr>
              <a:t>辅助</a:t>
            </a:r>
            <a:r>
              <a:rPr lang="en-US" altLang="zh-CN" sz="1600" dirty="0">
                <a:solidFill>
                  <a:srgbClr val="FF0000"/>
                </a:solidFill>
              </a:rPr>
              <a:t>XAS</a:t>
            </a:r>
            <a:r>
              <a:rPr lang="zh-CN" altLang="en-US" sz="1600" dirty="0">
                <a:solidFill>
                  <a:srgbClr val="FF0000"/>
                </a:solidFill>
              </a:rPr>
              <a:t>数据解析应用于多种体系</a:t>
            </a:r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id="{907B4334-B830-4E3F-85FD-2148592A722B}"/>
              </a:ext>
            </a:extLst>
          </p:cNvPr>
          <p:cNvSpPr txBox="1"/>
          <p:nvPr/>
        </p:nvSpPr>
        <p:spPr>
          <a:xfrm>
            <a:off x="3088697" y="6425142"/>
            <a:ext cx="2170875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altLang="zh-CN" sz="900" b="0" dirty="0">
                <a:solidFill>
                  <a:schemeClr val="bg2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Clelia Middleton, et al., </a:t>
            </a:r>
            <a:r>
              <a:rPr lang="en-US" altLang="zh-CN" sz="900" b="0" i="1" dirty="0">
                <a:solidFill>
                  <a:schemeClr val="bg2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Phys. Chem. Chem. Phys.</a:t>
            </a:r>
            <a:r>
              <a:rPr lang="en-US" altLang="zh-CN" sz="900" b="0" dirty="0">
                <a:solidFill>
                  <a:schemeClr val="bg2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, </a:t>
            </a:r>
            <a:r>
              <a:rPr lang="en-US" altLang="zh-CN" sz="900" dirty="0">
                <a:solidFill>
                  <a:schemeClr val="bg2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25</a:t>
            </a:r>
            <a:r>
              <a:rPr lang="en-US" altLang="zh-CN" sz="900" b="0" dirty="0">
                <a:solidFill>
                  <a:schemeClr val="bg2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, 13325-13334 (2023)</a:t>
            </a:r>
            <a:endParaRPr lang="zh-CN" altLang="en-US" sz="1000" b="0" dirty="0">
              <a:solidFill>
                <a:schemeClr val="bg2"/>
              </a:solidFill>
            </a:endParaRPr>
          </a:p>
        </p:txBody>
      </p:sp>
      <p:pic>
        <p:nvPicPr>
          <p:cNvPr id="47" name="图片 46">
            <a:extLst>
              <a:ext uri="{FF2B5EF4-FFF2-40B4-BE49-F238E27FC236}">
                <a16:creationId xmlns:a16="http://schemas.microsoft.com/office/drawing/2014/main" id="{40F06B5C-30D2-4508-ADE0-58F0A088E8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27940" y="4898110"/>
            <a:ext cx="2799924" cy="1549320"/>
          </a:xfrm>
          <a:prstGeom prst="rect">
            <a:avLst/>
          </a:prstGeom>
        </p:spPr>
      </p:pic>
      <p:sp>
        <p:nvSpPr>
          <p:cNvPr id="48" name="内容占位符 2">
            <a:extLst>
              <a:ext uri="{FF2B5EF4-FFF2-40B4-BE49-F238E27FC236}">
                <a16:creationId xmlns:a16="http://schemas.microsoft.com/office/drawing/2014/main" id="{00940D7F-99AA-4D84-BE11-94BF4794A3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85432" y="4156377"/>
            <a:ext cx="3038695" cy="720080"/>
          </a:xfrm>
          <a:solidFill>
            <a:schemeClr val="tx1"/>
          </a:solidFill>
        </p:spPr>
        <p:txBody>
          <a:bodyPr/>
          <a:lstStyle/>
          <a:p>
            <a:pPr>
              <a:buFont typeface="Wingdings" panose="05000000000000000000" pitchFamily="2" charset="2"/>
              <a:buChar char="n"/>
            </a:pPr>
            <a:r>
              <a:rPr lang="en-US" altLang="zh-CN" sz="14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XAS</a:t>
            </a:r>
            <a:r>
              <a:rPr lang="zh-CN" altLang="en-US" sz="14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研究结构</a:t>
            </a:r>
            <a:r>
              <a:rPr lang="zh-CN" altLang="zh-CN" sz="14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动力学</a:t>
            </a:r>
            <a:endParaRPr lang="en-US" altLang="zh-CN" sz="140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lvl="1">
              <a:buFont typeface="Wingdings" panose="05000000000000000000" pitchFamily="2" charset="2"/>
              <a:buChar char="n"/>
            </a:pPr>
            <a:r>
              <a:rPr lang="zh-CN" altLang="en-US" sz="12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结构</a:t>
            </a:r>
            <a:r>
              <a:rPr lang="en-US" altLang="zh-CN" sz="12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--&gt;</a:t>
            </a:r>
            <a:r>
              <a:rPr lang="zh-CN" altLang="en-US" sz="12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超快</a:t>
            </a:r>
            <a:r>
              <a:rPr lang="en-US" altLang="zh-CN" sz="12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XANES@MLP@1,2 - </a:t>
            </a:r>
            <a:r>
              <a:rPr lang="zh-CN" altLang="en-US" sz="12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二噻烷（</a:t>
            </a:r>
            <a:r>
              <a:rPr lang="en-US" altLang="zh-CN" sz="12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1,2-dithiane</a:t>
            </a:r>
            <a:r>
              <a:rPr lang="zh-CN" altLang="en-US" sz="12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）</a:t>
            </a:r>
            <a:endParaRPr lang="zh-CN" altLang="en-US" sz="140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19821279-6709-46EB-B0B3-B15AC1F0AA49}"/>
              </a:ext>
            </a:extLst>
          </p:cNvPr>
          <p:cNvSpPr/>
          <p:nvPr/>
        </p:nvSpPr>
        <p:spPr>
          <a:xfrm>
            <a:off x="5754388" y="2042233"/>
            <a:ext cx="314790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zh-CN" altLang="en-US" sz="1000" b="0" dirty="0">
              <a:solidFill>
                <a:srgbClr val="00267F"/>
              </a:solidFill>
            </a:endParaRPr>
          </a:p>
        </p:txBody>
      </p:sp>
      <p:sp>
        <p:nvSpPr>
          <p:cNvPr id="30" name="内容占位符 2">
            <a:extLst>
              <a:ext uri="{FF2B5EF4-FFF2-40B4-BE49-F238E27FC236}">
                <a16:creationId xmlns:a16="http://schemas.microsoft.com/office/drawing/2014/main" id="{92DF16E9-E34E-4D09-A20C-668898F6E263}"/>
              </a:ext>
            </a:extLst>
          </p:cNvPr>
          <p:cNvSpPr txBox="1">
            <a:spLocks/>
          </p:cNvSpPr>
          <p:nvPr/>
        </p:nvSpPr>
        <p:spPr bwMode="auto">
          <a:xfrm>
            <a:off x="4635796" y="1610554"/>
            <a:ext cx="4230682" cy="52584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SzPct val="80000"/>
              <a:buFont typeface="Wingdings" panose="05000000000000000000" pitchFamily="2" charset="2"/>
              <a:buChar char="è"/>
              <a:defRPr sz="2400">
                <a:solidFill>
                  <a:srgbClr val="00267F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SzPct val="80000"/>
              <a:buFont typeface="Wingdings" panose="05000000000000000000" pitchFamily="2" charset="2"/>
              <a:buChar char="è"/>
              <a:defRPr sz="2000">
                <a:solidFill>
                  <a:srgbClr val="00267F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SzPct val="80000"/>
              <a:buFont typeface="Wingdings" panose="05000000000000000000" pitchFamily="2" charset="2"/>
              <a:buChar char="è"/>
              <a:defRPr>
                <a:solidFill>
                  <a:srgbClr val="00267F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5394"/>
              </a:buClr>
              <a:buSzPct val="130000"/>
              <a:buChar char="•"/>
              <a:defRPr sz="1600">
                <a:solidFill>
                  <a:srgbClr val="1F5394"/>
                </a:solidFill>
                <a:latin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5394"/>
              </a:buClr>
              <a:buSzPct val="130000"/>
              <a:buChar char="•"/>
              <a:defRPr sz="1400">
                <a:solidFill>
                  <a:srgbClr val="1F5394"/>
                </a:solidFill>
                <a:latin typeface="Arial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F5394"/>
              </a:buClr>
              <a:buSzPct val="130000"/>
              <a:buChar char="•"/>
              <a:defRPr>
                <a:solidFill>
                  <a:srgbClr val="1F5394"/>
                </a:solidFill>
                <a:latin typeface="Arial" pitchFamily="34" charset="0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F5394"/>
              </a:buClr>
              <a:buSzPct val="130000"/>
              <a:buChar char="•"/>
              <a:defRPr>
                <a:solidFill>
                  <a:srgbClr val="1F5394"/>
                </a:solidFill>
                <a:latin typeface="Arial" pitchFamily="34" charset="0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F5394"/>
              </a:buClr>
              <a:buSzPct val="130000"/>
              <a:buChar char="•"/>
              <a:defRPr>
                <a:solidFill>
                  <a:srgbClr val="1F5394"/>
                </a:solidFill>
                <a:latin typeface="Arial" pitchFamily="34" charset="0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F5394"/>
              </a:buClr>
              <a:buSzPct val="130000"/>
              <a:buChar char="•"/>
              <a:defRPr>
                <a:solidFill>
                  <a:srgbClr val="1F5394"/>
                </a:solidFill>
                <a:latin typeface="Arial" pitchFamily="34" charset="0"/>
              </a:defRPr>
            </a:lvl9pPr>
          </a:lstStyle>
          <a:p>
            <a:pPr>
              <a:buFont typeface="Wingdings" panose="05000000000000000000" pitchFamily="2" charset="2"/>
              <a:buChar char="n"/>
            </a:pPr>
            <a:r>
              <a:rPr lang="zh-CN" altLang="en-US" sz="1400" b="0" kern="0"/>
              <a:t>辐射下</a:t>
            </a:r>
            <a:r>
              <a:rPr lang="zh-CN" altLang="zh-CN" sz="1400" b="0" kern="0"/>
              <a:t>熔盐中的金属</a:t>
            </a:r>
            <a:r>
              <a:rPr lang="en-US" altLang="zh-CN" sz="1400" b="0" kern="0"/>
              <a:t>Ni</a:t>
            </a:r>
            <a:r>
              <a:rPr lang="zh-CN" altLang="zh-CN" sz="1400" b="0" kern="0"/>
              <a:t>纳米颗粒</a:t>
            </a:r>
            <a:r>
              <a:rPr lang="zh-CN" altLang="en-US" sz="1400" b="0" kern="0"/>
              <a:t>生长结构解析</a:t>
            </a:r>
            <a:endParaRPr lang="en-US" altLang="zh-CN" sz="1400" b="0" kern="0"/>
          </a:p>
          <a:p>
            <a:pPr lvl="1">
              <a:buFont typeface="Wingdings" panose="05000000000000000000" pitchFamily="2" charset="2"/>
              <a:buChar char="n"/>
            </a:pPr>
            <a:r>
              <a:rPr lang="en-US" altLang="zh-CN" sz="1200" b="0" kern="0"/>
              <a:t>XANES--&gt;CN@CNN</a:t>
            </a:r>
          </a:p>
          <a:p>
            <a:pPr>
              <a:buFont typeface="Wingdings" panose="05000000000000000000" pitchFamily="2" charset="2"/>
              <a:buChar char="n"/>
            </a:pPr>
            <a:endParaRPr lang="en-US" altLang="zh-CN" sz="1400" b="0" kern="0"/>
          </a:p>
          <a:p>
            <a:pPr>
              <a:buFont typeface="Wingdings" panose="05000000000000000000" pitchFamily="2" charset="2"/>
              <a:buChar char="n"/>
            </a:pPr>
            <a:endParaRPr lang="en-US" altLang="zh-CN" sz="1400" b="0" kern="0" dirty="0"/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A4F42E33-D8F1-45F0-B1BA-8E192C8B54D9}"/>
              </a:ext>
            </a:extLst>
          </p:cNvPr>
          <p:cNvSpPr txBox="1"/>
          <p:nvPr/>
        </p:nvSpPr>
        <p:spPr>
          <a:xfrm>
            <a:off x="4891942" y="3648768"/>
            <a:ext cx="3348310" cy="24622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altLang="zh-CN" sz="1000" b="0" dirty="0">
                <a:solidFill>
                  <a:srgbClr val="00267F"/>
                </a:solidFill>
              </a:rPr>
              <a:t>Elaine T. Dias, et al, </a:t>
            </a:r>
            <a:r>
              <a:rPr lang="en-US" altLang="zh-CN" sz="1000" b="0" i="1" dirty="0">
                <a:solidFill>
                  <a:srgbClr val="00267F"/>
                </a:solidFill>
              </a:rPr>
              <a:t>J. Phys. Chem. Lett.</a:t>
            </a:r>
            <a:r>
              <a:rPr lang="en-US" altLang="zh-CN" sz="1000" b="0" dirty="0">
                <a:solidFill>
                  <a:srgbClr val="00267F"/>
                </a:solidFill>
              </a:rPr>
              <a:t> 12, 157–164 (2021)</a:t>
            </a:r>
            <a:endParaRPr lang="zh-CN" altLang="zh-CN" sz="1000" b="0" dirty="0">
              <a:solidFill>
                <a:srgbClr val="00267F"/>
              </a:solidFill>
            </a:endParaRPr>
          </a:p>
        </p:txBody>
      </p:sp>
      <p:pic>
        <p:nvPicPr>
          <p:cNvPr id="32" name="Picture 2" descr="https://pubs.acs.org/na101/home/literatum/publisher/achs/journals/content/jpclcd/2021/jpclcd.2021.12.issue-1/acs.jpclett.0c03231/20210108/images/large/jz0c03231_0006.jpeg">
            <a:extLst>
              <a:ext uri="{FF2B5EF4-FFF2-40B4-BE49-F238E27FC236}">
                <a16:creationId xmlns:a16="http://schemas.microsoft.com/office/drawing/2014/main" id="{30BAF858-4E0F-4E75-A367-81D6F95BA3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4786" y="2318037"/>
            <a:ext cx="1596231" cy="134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https://pubs.acs.org/na101/home/literatum/publisher/achs/journals/content/jpclcd/2021/jpclcd.2021.12.issue-1/acs.jpclett.0c03231/20210108/images/large/jz0c03231_0003.jpeg">
            <a:extLst>
              <a:ext uri="{FF2B5EF4-FFF2-40B4-BE49-F238E27FC236}">
                <a16:creationId xmlns:a16="http://schemas.microsoft.com/office/drawing/2014/main" id="{961AC3AF-9A92-4D2E-92AC-E7D37D99C8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0257" y="2452538"/>
            <a:ext cx="2283644" cy="1086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内容占位符 2">
            <a:extLst>
              <a:ext uri="{FF2B5EF4-FFF2-40B4-BE49-F238E27FC236}">
                <a16:creationId xmlns:a16="http://schemas.microsoft.com/office/drawing/2014/main" id="{C4619DAD-EC06-47BB-8AF8-7FC56ED4B5DC}"/>
              </a:ext>
            </a:extLst>
          </p:cNvPr>
          <p:cNvSpPr txBox="1">
            <a:spLocks/>
          </p:cNvSpPr>
          <p:nvPr/>
        </p:nvSpPr>
        <p:spPr bwMode="auto">
          <a:xfrm>
            <a:off x="123653" y="4176968"/>
            <a:ext cx="2561779" cy="8181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SzPct val="80000"/>
              <a:buFont typeface="Wingdings" panose="05000000000000000000" pitchFamily="2" charset="2"/>
              <a:buChar char="è"/>
              <a:defRPr sz="2400">
                <a:solidFill>
                  <a:srgbClr val="00267F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SzPct val="80000"/>
              <a:buFont typeface="Wingdings" panose="05000000000000000000" pitchFamily="2" charset="2"/>
              <a:buChar char="è"/>
              <a:defRPr>
                <a:solidFill>
                  <a:srgbClr val="00267F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SzPct val="80000"/>
              <a:buFont typeface="Wingdings" panose="05000000000000000000" pitchFamily="2" charset="2"/>
              <a:buChar char="è"/>
              <a:defRPr>
                <a:solidFill>
                  <a:srgbClr val="00267F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5394"/>
              </a:buClr>
              <a:buSzPct val="130000"/>
              <a:buChar char="•"/>
              <a:defRPr>
                <a:solidFill>
                  <a:srgbClr val="1F5394"/>
                </a:solidFill>
                <a:latin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5394"/>
              </a:buClr>
              <a:buSzPct val="130000"/>
              <a:buChar char="•"/>
              <a:defRPr>
                <a:solidFill>
                  <a:srgbClr val="1F5394"/>
                </a:solidFill>
                <a:latin typeface="Arial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F5394"/>
              </a:buClr>
              <a:buSzPct val="130000"/>
              <a:buChar char="•"/>
              <a:defRPr>
                <a:solidFill>
                  <a:srgbClr val="1F5394"/>
                </a:solidFill>
                <a:latin typeface="Arial" pitchFamily="34" charset="0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F5394"/>
              </a:buClr>
              <a:buSzPct val="130000"/>
              <a:buChar char="•"/>
              <a:defRPr>
                <a:solidFill>
                  <a:srgbClr val="1F5394"/>
                </a:solidFill>
                <a:latin typeface="Arial" pitchFamily="34" charset="0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F5394"/>
              </a:buClr>
              <a:buSzPct val="130000"/>
              <a:buChar char="•"/>
              <a:defRPr>
                <a:solidFill>
                  <a:srgbClr val="1F5394"/>
                </a:solidFill>
                <a:latin typeface="Arial" pitchFamily="34" charset="0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F5394"/>
              </a:buClr>
              <a:buSzPct val="130000"/>
              <a:buChar char="•"/>
              <a:defRPr>
                <a:solidFill>
                  <a:srgbClr val="1F5394"/>
                </a:solidFill>
                <a:latin typeface="Arial" pitchFamily="34" charset="0"/>
              </a:defRPr>
            </a:lvl9pPr>
          </a:lstStyle>
          <a:p>
            <a:pPr>
              <a:buFont typeface="Wingdings" panose="05000000000000000000" pitchFamily="2" charset="2"/>
              <a:buChar char="n"/>
            </a:pPr>
            <a:r>
              <a:rPr lang="en-US" altLang="zh-CN" sz="1200" b="0" dirty="0"/>
              <a:t>NN</a:t>
            </a:r>
            <a:r>
              <a:rPr lang="zh-CN" altLang="en-US" sz="1200" b="0" dirty="0"/>
              <a:t>助力</a:t>
            </a:r>
            <a:r>
              <a:rPr lang="zh-CN" altLang="zh-CN" sz="1200" b="0" dirty="0"/>
              <a:t>三（联吡啶）铁</a:t>
            </a:r>
            <a:r>
              <a:rPr lang="en-US" altLang="zh-CN" sz="1200" b="0" dirty="0"/>
              <a:t>(II)</a:t>
            </a:r>
            <a:r>
              <a:rPr lang="zh-CN" altLang="zh-CN" sz="1200" b="0" dirty="0"/>
              <a:t>和亚硝基肌红蛋白的结构细化</a:t>
            </a:r>
            <a:endParaRPr lang="en-US" altLang="zh-CN" sz="1200" b="0" dirty="0"/>
          </a:p>
          <a:p>
            <a:pPr lvl="1">
              <a:buFont typeface="Wingdings" panose="05000000000000000000" pitchFamily="2" charset="2"/>
              <a:buChar char="n"/>
            </a:pPr>
            <a:r>
              <a:rPr lang="en-US" altLang="zh-CN" sz="1100" b="0" dirty="0"/>
              <a:t>RDC--&gt;XANES@MLP</a:t>
            </a:r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FD628888-CD5C-4048-A3CA-4677DB5787A4}"/>
              </a:ext>
            </a:extLst>
          </p:cNvPr>
          <p:cNvSpPr txBox="1"/>
          <p:nvPr/>
        </p:nvSpPr>
        <p:spPr>
          <a:xfrm>
            <a:off x="1477351" y="6171227"/>
            <a:ext cx="1208082" cy="5078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altLang="zh-CN" sz="900" b="0" dirty="0">
                <a:solidFill>
                  <a:schemeClr val="bg2"/>
                </a:solidFill>
              </a:rPr>
              <a:t>C. D. Rankine, et al, </a:t>
            </a:r>
            <a:r>
              <a:rPr lang="en-US" altLang="zh-CN" sz="900" b="0" i="1" dirty="0">
                <a:solidFill>
                  <a:schemeClr val="bg2"/>
                </a:solidFill>
              </a:rPr>
              <a:t>J. Phys. Chem. A</a:t>
            </a:r>
            <a:r>
              <a:rPr lang="en-US" altLang="zh-CN" sz="900" b="0" dirty="0">
                <a:solidFill>
                  <a:schemeClr val="bg2"/>
                </a:solidFill>
              </a:rPr>
              <a:t> 124 4263–4270 (2020)</a:t>
            </a:r>
            <a:endParaRPr lang="zh-CN" altLang="zh-CN" sz="900" b="0" dirty="0">
              <a:solidFill>
                <a:schemeClr val="bg2"/>
              </a:solidFill>
            </a:endParaRPr>
          </a:p>
        </p:txBody>
      </p:sp>
      <p:pic>
        <p:nvPicPr>
          <p:cNvPr id="49" name="图片 48">
            <a:extLst>
              <a:ext uri="{FF2B5EF4-FFF2-40B4-BE49-F238E27FC236}">
                <a16:creationId xmlns:a16="http://schemas.microsoft.com/office/drawing/2014/main" id="{97F072B5-49C4-4E3F-9121-B7D0A972B82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6023" y="6024149"/>
            <a:ext cx="1296144" cy="653318"/>
          </a:xfrm>
          <a:prstGeom prst="rect">
            <a:avLst/>
          </a:prstGeom>
        </p:spPr>
      </p:pic>
      <p:pic>
        <p:nvPicPr>
          <p:cNvPr id="51" name="图片 50">
            <a:extLst>
              <a:ext uri="{FF2B5EF4-FFF2-40B4-BE49-F238E27FC236}">
                <a16:creationId xmlns:a16="http://schemas.microsoft.com/office/drawing/2014/main" id="{507BBA09-8888-41AB-90D1-5EC8D86C43D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6161" y="4928159"/>
            <a:ext cx="2131503" cy="1077853"/>
          </a:xfrm>
          <a:prstGeom prst="rect">
            <a:avLst/>
          </a:prstGeom>
        </p:spPr>
      </p:pic>
      <p:sp>
        <p:nvSpPr>
          <p:cNvPr id="52" name="内容占位符 2">
            <a:extLst>
              <a:ext uri="{FF2B5EF4-FFF2-40B4-BE49-F238E27FC236}">
                <a16:creationId xmlns:a16="http://schemas.microsoft.com/office/drawing/2014/main" id="{FDF4A502-84E7-43F8-B708-1511CC9DEB1D}"/>
              </a:ext>
            </a:extLst>
          </p:cNvPr>
          <p:cNvSpPr txBox="1">
            <a:spLocks/>
          </p:cNvSpPr>
          <p:nvPr/>
        </p:nvSpPr>
        <p:spPr bwMode="auto">
          <a:xfrm>
            <a:off x="5488875" y="4097832"/>
            <a:ext cx="3508078" cy="729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SzPct val="80000"/>
              <a:buFont typeface="Wingdings" panose="05000000000000000000" pitchFamily="2" charset="2"/>
              <a:buChar char="è"/>
              <a:defRPr sz="2400">
                <a:solidFill>
                  <a:srgbClr val="00267F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SzPct val="80000"/>
              <a:buFont typeface="Wingdings" panose="05000000000000000000" pitchFamily="2" charset="2"/>
              <a:buChar char="è"/>
              <a:defRPr>
                <a:solidFill>
                  <a:srgbClr val="00267F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SzPct val="80000"/>
              <a:buFont typeface="Wingdings" panose="05000000000000000000" pitchFamily="2" charset="2"/>
              <a:buChar char="è"/>
              <a:defRPr>
                <a:solidFill>
                  <a:srgbClr val="00267F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5394"/>
              </a:buClr>
              <a:buSzPct val="130000"/>
              <a:buChar char="•"/>
              <a:defRPr>
                <a:solidFill>
                  <a:srgbClr val="1F5394"/>
                </a:solidFill>
                <a:latin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5394"/>
              </a:buClr>
              <a:buSzPct val="130000"/>
              <a:buChar char="•"/>
              <a:defRPr>
                <a:solidFill>
                  <a:srgbClr val="1F5394"/>
                </a:solidFill>
                <a:latin typeface="Arial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F5394"/>
              </a:buClr>
              <a:buSzPct val="130000"/>
              <a:buChar char="•"/>
              <a:defRPr>
                <a:solidFill>
                  <a:srgbClr val="1F5394"/>
                </a:solidFill>
                <a:latin typeface="Arial" pitchFamily="34" charset="0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F5394"/>
              </a:buClr>
              <a:buSzPct val="130000"/>
              <a:buChar char="•"/>
              <a:defRPr>
                <a:solidFill>
                  <a:srgbClr val="1F5394"/>
                </a:solidFill>
                <a:latin typeface="Arial" pitchFamily="34" charset="0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F5394"/>
              </a:buClr>
              <a:buSzPct val="130000"/>
              <a:buChar char="•"/>
              <a:defRPr>
                <a:solidFill>
                  <a:srgbClr val="1F5394"/>
                </a:solidFill>
                <a:latin typeface="Arial" pitchFamily="34" charset="0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F5394"/>
              </a:buClr>
              <a:buSzPct val="130000"/>
              <a:buChar char="•"/>
              <a:defRPr>
                <a:solidFill>
                  <a:srgbClr val="1F5394"/>
                </a:solidFill>
                <a:latin typeface="Arial" pitchFamily="34" charset="0"/>
              </a:defRPr>
            </a:lvl9pPr>
          </a:lstStyle>
          <a:p>
            <a:pPr>
              <a:buFont typeface="Wingdings" panose="05000000000000000000" pitchFamily="2" charset="2"/>
              <a:buChar char="n"/>
            </a:pPr>
            <a:r>
              <a:rPr lang="zh-CN" altLang="en-US" sz="1400" b="0" kern="0"/>
              <a:t>混合态谱组分分析</a:t>
            </a:r>
            <a:endParaRPr lang="en-US" altLang="zh-CN" sz="1400" b="0" kern="0"/>
          </a:p>
          <a:p>
            <a:pPr lvl="1">
              <a:buFont typeface="Wingdings" panose="05000000000000000000" pitchFamily="2" charset="2"/>
              <a:buChar char="n"/>
            </a:pPr>
            <a:r>
              <a:rPr lang="zh-CN" altLang="en-US" sz="1200" b="0" kern="0"/>
              <a:t>混合</a:t>
            </a:r>
            <a:r>
              <a:rPr lang="en-US" altLang="zh-CN" sz="1200" b="0" kern="0"/>
              <a:t>XAS--&gt;</a:t>
            </a:r>
            <a:r>
              <a:rPr lang="zh-CN" altLang="en-US" sz="1200" b="0" kern="0"/>
              <a:t>组分</a:t>
            </a:r>
            <a:r>
              <a:rPr lang="en-US" altLang="zh-CN" sz="1200" b="0" kern="0"/>
              <a:t>--&gt;</a:t>
            </a:r>
            <a:r>
              <a:rPr lang="zh-CN" altLang="en-US" sz="1200" b="0" kern="0"/>
              <a:t>占比、展宽、</a:t>
            </a:r>
            <a:r>
              <a:rPr lang="en-US" altLang="zh-CN" sz="1200" b="0" kern="0"/>
              <a:t>10Dq@RF@Co</a:t>
            </a:r>
            <a:r>
              <a:rPr lang="zh-CN" altLang="en-US" sz="1200" b="0" kern="0"/>
              <a:t>混合价态、自旋态</a:t>
            </a:r>
            <a:endParaRPr lang="en-US" altLang="zh-CN" sz="1200" b="0" kern="0"/>
          </a:p>
          <a:p>
            <a:pPr lvl="1">
              <a:buFont typeface="Wingdings" panose="05000000000000000000" pitchFamily="2" charset="2"/>
              <a:buChar char="n"/>
            </a:pPr>
            <a:endParaRPr lang="en-US" altLang="zh-CN" sz="1200" b="0" kern="0"/>
          </a:p>
          <a:p>
            <a:pPr lvl="1">
              <a:buFont typeface="Wingdings" panose="05000000000000000000" pitchFamily="2" charset="2"/>
              <a:buChar char="n"/>
            </a:pPr>
            <a:endParaRPr lang="en-US" altLang="zh-CN" sz="1200" b="0" kern="0" dirty="0"/>
          </a:p>
        </p:txBody>
      </p:sp>
      <p:sp>
        <p:nvSpPr>
          <p:cNvPr id="53" name="矩形 52">
            <a:extLst>
              <a:ext uri="{FF2B5EF4-FFF2-40B4-BE49-F238E27FC236}">
                <a16:creationId xmlns:a16="http://schemas.microsoft.com/office/drawing/2014/main" id="{DD510BFD-D068-4925-8246-AB91E4DBA54B}"/>
              </a:ext>
            </a:extLst>
          </p:cNvPr>
          <p:cNvSpPr/>
          <p:nvPr/>
        </p:nvSpPr>
        <p:spPr>
          <a:xfrm>
            <a:off x="7134861" y="6300158"/>
            <a:ext cx="1934099" cy="400110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just"/>
            <a:r>
              <a:rPr lang="en-US" altLang="zh-CN" sz="1000" b="0" dirty="0">
                <a:solidFill>
                  <a:schemeClr val="bg2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Kexin Wang, et al., </a:t>
            </a:r>
            <a:r>
              <a:rPr lang="en-US" altLang="zh-CN" sz="1000" b="0" i="1" dirty="0">
                <a:solidFill>
                  <a:schemeClr val="bg2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J. Phys. Chem. A</a:t>
            </a:r>
            <a:r>
              <a:rPr lang="en-US" altLang="zh-CN" sz="1000" b="0" dirty="0">
                <a:solidFill>
                  <a:schemeClr val="bg2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 129, 7535-7548 (2025)</a:t>
            </a:r>
            <a:endParaRPr lang="zh-CN" altLang="zh-CN" sz="800" b="0" kern="100" dirty="0">
              <a:solidFill>
                <a:schemeClr val="bg2"/>
              </a:solidFill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54" name="图片 53">
            <a:extLst>
              <a:ext uri="{FF2B5EF4-FFF2-40B4-BE49-F238E27FC236}">
                <a16:creationId xmlns:a16="http://schemas.microsoft.com/office/drawing/2014/main" id="{132E7757-939D-4CB4-84BA-6FBF5AC55E4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61890" y="4857778"/>
            <a:ext cx="1443127" cy="576699"/>
          </a:xfrm>
          <a:prstGeom prst="rect">
            <a:avLst/>
          </a:prstGeom>
        </p:spPr>
      </p:pic>
      <p:pic>
        <p:nvPicPr>
          <p:cNvPr id="55" name="图片 54">
            <a:extLst>
              <a:ext uri="{FF2B5EF4-FFF2-40B4-BE49-F238E27FC236}">
                <a16:creationId xmlns:a16="http://schemas.microsoft.com/office/drawing/2014/main" id="{6E1FFC60-479F-47AD-8D3C-02BD2CEED64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856170" y="5615247"/>
            <a:ext cx="1264567" cy="895535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DEEE179E-50F2-418C-BE91-37058A63E4D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431006" y="4927352"/>
            <a:ext cx="1498498" cy="587990"/>
          </a:xfrm>
          <a:prstGeom prst="rect">
            <a:avLst/>
          </a:prstGeom>
        </p:spPr>
      </p:pic>
      <p:pic>
        <p:nvPicPr>
          <p:cNvPr id="57" name="图片 56">
            <a:extLst>
              <a:ext uri="{FF2B5EF4-FFF2-40B4-BE49-F238E27FC236}">
                <a16:creationId xmlns:a16="http://schemas.microsoft.com/office/drawing/2014/main" id="{1D369BA4-4E77-4ADF-A0BC-D206D6B137B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414497" y="5735374"/>
            <a:ext cx="1348503" cy="480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911302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88B26E-522A-4240-90EA-56CC698DFC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XAS@ML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56AB9BC-3E27-4854-9F67-5B1AC47BE53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40381C9-CB9D-47DB-9545-7CDFB9A12CEA}" type="slidenum">
              <a:rPr kumimoji="0" lang="en-GB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3" name="内容占位符 2">
            <a:extLst>
              <a:ext uri="{FF2B5EF4-FFF2-40B4-BE49-F238E27FC236}">
                <a16:creationId xmlns:a16="http://schemas.microsoft.com/office/drawing/2014/main" id="{5A809FD9-BAF4-4649-8A33-C7DD290B7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2002" y="1205112"/>
            <a:ext cx="5537729" cy="495695"/>
          </a:xfrm>
        </p:spPr>
        <p:txBody>
          <a:bodyPr/>
          <a:lstStyle/>
          <a:p>
            <a:pPr>
              <a:buFont typeface="Wingdings" panose="05000000000000000000" pitchFamily="2" charset="2"/>
              <a:buChar char="n"/>
            </a:pPr>
            <a:r>
              <a:rPr lang="en-US" altLang="zh-CN" sz="18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ML</a:t>
            </a:r>
            <a:r>
              <a:rPr lang="zh-CN" altLang="en-US" sz="18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辅助提取多种材料几何</a:t>
            </a:r>
            <a:r>
              <a:rPr lang="en-US" altLang="zh-CN" sz="18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/</a:t>
            </a:r>
            <a:r>
              <a:rPr lang="zh-CN" altLang="en-US" sz="18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电子结构信息</a:t>
            </a:r>
            <a:endParaRPr lang="en-US" altLang="zh-CN" sz="160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lvl="1">
              <a:buFont typeface="Wingdings" panose="05000000000000000000" pitchFamily="2" charset="2"/>
              <a:buChar char="n"/>
            </a:pPr>
            <a:endParaRPr lang="en-US" altLang="zh-CN" sz="240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D7966074-AC32-4C46-B8E1-0E0B1860B340}"/>
              </a:ext>
            </a:extLst>
          </p:cNvPr>
          <p:cNvSpPr/>
          <p:nvPr/>
        </p:nvSpPr>
        <p:spPr>
          <a:xfrm>
            <a:off x="2498157" y="4389276"/>
            <a:ext cx="3168352" cy="246221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Shin </a:t>
            </a:r>
            <a:r>
              <a:rPr kumimoji="0" lang="en-US" altLang="zh-CN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Kiyohara</a:t>
            </a:r>
            <a:r>
              <a:rPr kumimoji="0" lang="en-US" altLang="zh-CN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, et al., </a:t>
            </a:r>
            <a:r>
              <a:rPr kumimoji="0" lang="en-US" altLang="zh-CN" sz="1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J. Phys. Mater.</a:t>
            </a:r>
            <a:r>
              <a:rPr kumimoji="0" lang="en-US" altLang="zh-CN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2 024003 (2019)</a:t>
            </a:r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7" name="Picture 8" descr="https://cfn-live-content-bucket-iop-org.s3.amazonaws.com/journals/2515-7639/2/2/024003/revision2/jpmaterab0b68f1_hr.jpg?AWSAccessKeyId=AKIAYDKQL6LTV7YY2HIK&amp;Expires=1647586892&amp;Signature=xHEjSBx2Y6cjpxPQOkEAYr2qSa8%3D">
            <a:extLst>
              <a:ext uri="{FF2B5EF4-FFF2-40B4-BE49-F238E27FC236}">
                <a16:creationId xmlns:a16="http://schemas.microsoft.com/office/drawing/2014/main" id="{95C379A0-6579-4CC2-AD08-71F46B64C2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03" y="2384846"/>
            <a:ext cx="1700134" cy="2088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https://cfn-live-content-bucket-iop-org.s3.amazonaws.com/journals/2515-7639/2/2/024003/revision2/jpmaterab0b68f2_hr.jpg?AWSAccessKeyId=AKIAYDKQL6LTV7YY2HIK&amp;Expires=1647586892&amp;Signature=gpqK2U%2BNU%2BF5Zj%2BvLl1UdYKGTN4%3D">
            <a:extLst>
              <a:ext uri="{FF2B5EF4-FFF2-40B4-BE49-F238E27FC236}">
                <a16:creationId xmlns:a16="http://schemas.microsoft.com/office/drawing/2014/main" id="{B13926FD-6C6E-42AB-8A23-4EA70DFCF9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4449" y="2401388"/>
            <a:ext cx="2970013" cy="1916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内容占位符 2">
            <a:extLst>
              <a:ext uri="{FF2B5EF4-FFF2-40B4-BE49-F238E27FC236}">
                <a16:creationId xmlns:a16="http://schemas.microsoft.com/office/drawing/2014/main" id="{243121DC-B707-4B81-8DC2-FCC6E9CB7D81}"/>
              </a:ext>
            </a:extLst>
          </p:cNvPr>
          <p:cNvSpPr txBox="1">
            <a:spLocks/>
          </p:cNvSpPr>
          <p:nvPr/>
        </p:nvSpPr>
        <p:spPr bwMode="auto">
          <a:xfrm>
            <a:off x="353641" y="1652801"/>
            <a:ext cx="4434384" cy="60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SzPct val="80000"/>
              <a:buFont typeface="Wingdings" panose="05000000000000000000" pitchFamily="2" charset="2"/>
              <a:buChar char="è"/>
              <a:defRPr sz="2400">
                <a:solidFill>
                  <a:srgbClr val="00267F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SzPct val="80000"/>
              <a:buFont typeface="Wingdings" panose="05000000000000000000" pitchFamily="2" charset="2"/>
              <a:buChar char="è"/>
              <a:defRPr>
                <a:solidFill>
                  <a:srgbClr val="00267F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SzPct val="80000"/>
              <a:buFont typeface="Wingdings" panose="05000000000000000000" pitchFamily="2" charset="2"/>
              <a:buChar char="è"/>
              <a:defRPr>
                <a:solidFill>
                  <a:srgbClr val="00267F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5394"/>
              </a:buClr>
              <a:buSzPct val="130000"/>
              <a:buChar char="•"/>
              <a:defRPr>
                <a:solidFill>
                  <a:srgbClr val="1F5394"/>
                </a:solidFill>
                <a:latin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5394"/>
              </a:buClr>
              <a:buSzPct val="130000"/>
              <a:buChar char="•"/>
              <a:defRPr>
                <a:solidFill>
                  <a:srgbClr val="1F5394"/>
                </a:solidFill>
                <a:latin typeface="Arial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F5394"/>
              </a:buClr>
              <a:buSzPct val="130000"/>
              <a:buChar char="•"/>
              <a:defRPr>
                <a:solidFill>
                  <a:srgbClr val="1F5394"/>
                </a:solidFill>
                <a:latin typeface="Arial" pitchFamily="34" charset="0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F5394"/>
              </a:buClr>
              <a:buSzPct val="130000"/>
              <a:buChar char="•"/>
              <a:defRPr>
                <a:solidFill>
                  <a:srgbClr val="1F5394"/>
                </a:solidFill>
                <a:latin typeface="Arial" pitchFamily="34" charset="0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F5394"/>
              </a:buClr>
              <a:buSzPct val="130000"/>
              <a:buChar char="•"/>
              <a:defRPr>
                <a:solidFill>
                  <a:srgbClr val="1F5394"/>
                </a:solidFill>
                <a:latin typeface="Arial" pitchFamily="34" charset="0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F5394"/>
              </a:buClr>
              <a:buSzPct val="130000"/>
              <a:buChar char="•"/>
              <a:defRPr>
                <a:solidFill>
                  <a:srgbClr val="1F5394"/>
                </a:solidFill>
                <a:latin typeface="Arial" pitchFamily="34" charset="0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SzPct val="80000"/>
              <a:buFont typeface="Wingdings" panose="05000000000000000000" pitchFamily="2" charset="2"/>
              <a:buChar char="p"/>
              <a:tabLst/>
              <a:defRPr/>
            </a:pPr>
            <a:r>
              <a: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267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平均键长、平均键角、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00267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Voronoi</a:t>
            </a:r>
            <a:r>
              <a: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267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体积、键重叠程度、</a:t>
            </a:r>
            <a:r>
              <a:rPr kumimoji="0" lang="en-US" altLang="zh-C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267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Mulliken</a:t>
            </a:r>
            <a:r>
              <a: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267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电荷和激发能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00267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@</a:t>
            </a:r>
            <a:r>
              <a: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267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多晶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00267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SiO</a:t>
            </a:r>
            <a:r>
              <a:rPr kumimoji="0" lang="en-US" altLang="zh-CN" sz="1600" b="0" i="0" u="none" strike="noStrike" kern="0" cap="none" spc="0" normalizeH="0" baseline="-25000" noProof="0" dirty="0">
                <a:ln>
                  <a:noFill/>
                </a:ln>
                <a:solidFill>
                  <a:srgbClr val="00267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SzPct val="80000"/>
              <a:buFont typeface="Wingdings" panose="05000000000000000000" pitchFamily="2" charset="2"/>
              <a:buChar char="n"/>
              <a:tabLst/>
              <a:defRPr/>
            </a:pPr>
            <a:endParaRPr kumimoji="0" lang="en-US" altLang="zh-CN" sz="1600" b="0" i="0" u="none" strike="noStrike" kern="0" cap="none" spc="0" normalizeH="0" baseline="0" noProof="0" dirty="0">
              <a:ln>
                <a:noFill/>
              </a:ln>
              <a:solidFill>
                <a:srgbClr val="00267F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SzPct val="80000"/>
              <a:buFont typeface="Wingdings" panose="05000000000000000000" pitchFamily="2" charset="2"/>
              <a:buChar char="n"/>
              <a:tabLst/>
              <a:defRPr/>
            </a:pPr>
            <a:endParaRPr kumimoji="0" lang="en-US" altLang="zh-CN" sz="1600" b="0" i="0" u="none" strike="noStrike" kern="0" cap="none" spc="0" normalizeH="0" baseline="0" noProof="0" dirty="0">
              <a:ln>
                <a:noFill/>
              </a:ln>
              <a:solidFill>
                <a:srgbClr val="00267F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" name="内容占位符 2">
            <a:extLst>
              <a:ext uri="{FF2B5EF4-FFF2-40B4-BE49-F238E27FC236}">
                <a16:creationId xmlns:a16="http://schemas.microsoft.com/office/drawing/2014/main" id="{E1306EEE-54A3-4799-9A7C-6FE9DA6BF18C}"/>
              </a:ext>
            </a:extLst>
          </p:cNvPr>
          <p:cNvSpPr txBox="1">
            <a:spLocks/>
          </p:cNvSpPr>
          <p:nvPr/>
        </p:nvSpPr>
        <p:spPr bwMode="auto">
          <a:xfrm>
            <a:off x="5364088" y="1538613"/>
            <a:ext cx="3707904" cy="1142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SzPct val="80000"/>
              <a:buFont typeface="Wingdings" panose="05000000000000000000" pitchFamily="2" charset="2"/>
              <a:buChar char="è"/>
              <a:defRPr sz="2400">
                <a:solidFill>
                  <a:srgbClr val="00267F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SzPct val="80000"/>
              <a:buFont typeface="Wingdings" panose="05000000000000000000" pitchFamily="2" charset="2"/>
              <a:buChar char="è"/>
              <a:defRPr>
                <a:solidFill>
                  <a:srgbClr val="00267F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SzPct val="80000"/>
              <a:buFont typeface="Wingdings" panose="05000000000000000000" pitchFamily="2" charset="2"/>
              <a:buChar char="è"/>
              <a:defRPr>
                <a:solidFill>
                  <a:srgbClr val="00267F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5394"/>
              </a:buClr>
              <a:buSzPct val="130000"/>
              <a:buChar char="•"/>
              <a:defRPr>
                <a:solidFill>
                  <a:srgbClr val="1F5394"/>
                </a:solidFill>
                <a:latin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5394"/>
              </a:buClr>
              <a:buSzPct val="130000"/>
              <a:buChar char="•"/>
              <a:defRPr>
                <a:solidFill>
                  <a:srgbClr val="1F5394"/>
                </a:solidFill>
                <a:latin typeface="Arial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F5394"/>
              </a:buClr>
              <a:buSzPct val="130000"/>
              <a:buChar char="•"/>
              <a:defRPr>
                <a:solidFill>
                  <a:srgbClr val="1F5394"/>
                </a:solidFill>
                <a:latin typeface="Arial" pitchFamily="34" charset="0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F5394"/>
              </a:buClr>
              <a:buSzPct val="130000"/>
              <a:buChar char="•"/>
              <a:defRPr>
                <a:solidFill>
                  <a:srgbClr val="1F5394"/>
                </a:solidFill>
                <a:latin typeface="Arial" pitchFamily="34" charset="0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F5394"/>
              </a:buClr>
              <a:buSzPct val="130000"/>
              <a:buChar char="•"/>
              <a:defRPr>
                <a:solidFill>
                  <a:srgbClr val="1F5394"/>
                </a:solidFill>
                <a:latin typeface="Arial" pitchFamily="34" charset="0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F5394"/>
              </a:buClr>
              <a:buSzPct val="130000"/>
              <a:buChar char="•"/>
              <a:defRPr>
                <a:solidFill>
                  <a:srgbClr val="1F5394"/>
                </a:solidFill>
                <a:latin typeface="Arial" pitchFamily="34" charset="0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SzPct val="80000"/>
              <a:buFont typeface="Wingdings" panose="05000000000000000000" pitchFamily="2" charset="2"/>
              <a:buChar char="p"/>
              <a:tabLst/>
              <a:defRPr/>
            </a:pPr>
            <a:r>
              <a:rPr kumimoji="0" lang="zh-CN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00267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从钯氢化物和碳纳米颗粒的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00267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XANES</a:t>
            </a:r>
            <a:r>
              <a:rPr kumimoji="0" lang="zh-CN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00267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谱中提取结构信息</a:t>
            </a:r>
            <a:endParaRPr kumimoji="0" lang="en-US" altLang="zh-CN" sz="1600" b="0" i="0" u="none" strike="noStrike" kern="0" cap="none" spc="0" normalizeH="0" baseline="0" noProof="0" dirty="0">
              <a:ln>
                <a:noFill/>
              </a:ln>
              <a:solidFill>
                <a:srgbClr val="00267F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SzPct val="80000"/>
              <a:buFont typeface="Wingdings" panose="05000000000000000000" pitchFamily="2" charset="2"/>
              <a:buChar char="p"/>
              <a:tabLst/>
              <a:defRPr/>
            </a:pPr>
            <a:r>
              <a: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srgbClr val="00267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feature:</a:t>
            </a:r>
            <a:r>
              <a: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267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表面结构、杂质量、氢浓度；</a:t>
            </a:r>
            <a:r>
              <a: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srgbClr val="00267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label</a:t>
            </a:r>
            <a:r>
              <a: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267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：</a:t>
            </a:r>
            <a:r>
              <a: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srgbClr val="00267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MCR</a:t>
            </a:r>
            <a:r>
              <a: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267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组分浓度</a:t>
            </a:r>
            <a:endParaRPr kumimoji="0" lang="en-US" altLang="zh-CN" sz="2000" b="0" i="0" u="none" strike="noStrike" kern="0" cap="none" spc="0" normalizeH="0" baseline="0" noProof="0" dirty="0">
              <a:ln>
                <a:noFill/>
              </a:ln>
              <a:solidFill>
                <a:srgbClr val="00267F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4" name="Picture 2" descr="https://pubs.acs.org/na101/home/literatum/publisher/achs/journals/content/jpccck/2022/jpccck.2022.126.issue-10/acs.jpcc.1c09420/20220310/images/large/jp1c09420_0002.jpeg">
            <a:extLst>
              <a:ext uri="{FF2B5EF4-FFF2-40B4-BE49-F238E27FC236}">
                <a16:creationId xmlns:a16="http://schemas.microsoft.com/office/drawing/2014/main" id="{41788983-42CB-4991-B820-0115F90AC5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9504" y="2779615"/>
            <a:ext cx="2592288" cy="1693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628D4DD3-3054-4AAE-96B2-CE6F78E7C6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41161" y="4874411"/>
            <a:ext cx="2092851" cy="1758169"/>
          </a:xfrm>
          <a:prstGeom prst="rect">
            <a:avLst/>
          </a:prstGeom>
        </p:spPr>
      </p:pic>
      <p:pic>
        <p:nvPicPr>
          <p:cNvPr id="19" name="Picture 2" descr="https://pubs.acs.org/na101/home/literatum/publisher/achs/journals/content/jpccck/2022/jpccck.2022.126.issue-10/acs.jpcc.1c09420/20220310/images/large/jp1c09420_0005.jpeg">
            <a:extLst>
              <a:ext uri="{FF2B5EF4-FFF2-40B4-BE49-F238E27FC236}">
                <a16:creationId xmlns:a16="http://schemas.microsoft.com/office/drawing/2014/main" id="{590E9B30-6C8B-414F-B8A8-AB920E5134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613" y="4892753"/>
            <a:ext cx="2355242" cy="108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矩形 21">
            <a:extLst>
              <a:ext uri="{FF2B5EF4-FFF2-40B4-BE49-F238E27FC236}">
                <a16:creationId xmlns:a16="http://schemas.microsoft.com/office/drawing/2014/main" id="{03021310-600F-435D-9E88-B25CE754598D}"/>
              </a:ext>
            </a:extLst>
          </p:cNvPr>
          <p:cNvSpPr/>
          <p:nvPr/>
        </p:nvSpPr>
        <p:spPr>
          <a:xfrm>
            <a:off x="394160" y="6125062"/>
            <a:ext cx="2377340" cy="553998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zh-CN" sz="6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通过</a:t>
            </a:r>
            <a:r>
              <a:rPr kumimoji="0" lang="en-US" altLang="zh-CN" sz="6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MCR</a:t>
            </a:r>
            <a:r>
              <a:rPr kumimoji="0" lang="zh-CN" altLang="zh-CN" sz="6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分析确定的五个光谱，以及中间光谱数据库（</a:t>
            </a:r>
            <a:r>
              <a:rPr kumimoji="0" lang="en-US" altLang="zh-CN" sz="6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bulk</a:t>
            </a:r>
            <a:r>
              <a:rPr kumimoji="0" lang="zh-CN" altLang="zh-CN" sz="6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和表面分开）用它们进行拟合的浓度分布。数据集的排序如下：整个数据集前半部分是表面，后半部分是</a:t>
            </a:r>
            <a:r>
              <a:rPr kumimoji="0" lang="en-US" altLang="zh-CN" sz="6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bulk</a:t>
            </a:r>
            <a:r>
              <a:rPr kumimoji="0" lang="zh-CN" altLang="zh-CN" sz="6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； 每部分</a:t>
            </a:r>
            <a:r>
              <a:rPr kumimoji="0" lang="en-US" altLang="zh-CN" sz="6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</a:t>
            </a:r>
            <a:r>
              <a:rPr kumimoji="0" lang="zh-CN" altLang="zh-CN" sz="6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浓度从</a:t>
            </a:r>
            <a:r>
              <a:rPr kumimoji="0" lang="en-US" altLang="zh-CN" sz="6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0%</a:t>
            </a:r>
            <a:r>
              <a:rPr kumimoji="0" lang="zh-CN" altLang="zh-CN" sz="6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（开始）增加到</a:t>
            </a:r>
            <a:r>
              <a:rPr kumimoji="0" lang="en-US" altLang="zh-CN" sz="6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25%</a:t>
            </a:r>
            <a:r>
              <a:rPr kumimoji="0" lang="zh-CN" altLang="zh-CN" sz="6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（结束）；而</a:t>
            </a:r>
            <a:r>
              <a:rPr kumimoji="0" lang="en-US" altLang="zh-CN" sz="6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H</a:t>
            </a:r>
            <a:r>
              <a:rPr kumimoji="0" lang="zh-CN" altLang="zh-CN" sz="6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浓度每</a:t>
            </a:r>
            <a:r>
              <a:rPr kumimoji="0" lang="en-US" altLang="zh-CN" sz="6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50-60</a:t>
            </a:r>
            <a:r>
              <a:rPr kumimoji="0" lang="zh-CN" altLang="zh-CN" sz="6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个光谱从</a:t>
            </a:r>
            <a:r>
              <a:rPr kumimoji="0" lang="en-US" altLang="zh-CN" sz="6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0%</a:t>
            </a:r>
            <a:r>
              <a:rPr kumimoji="0" lang="zh-CN" altLang="zh-CN" sz="6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增加到</a:t>
            </a:r>
            <a:r>
              <a:rPr kumimoji="0" lang="en-US" altLang="zh-CN" sz="6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25%</a:t>
            </a:r>
            <a:r>
              <a:rPr kumimoji="0" lang="zh-CN" altLang="zh-CN" sz="6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；每</a:t>
            </a:r>
            <a:r>
              <a:rPr kumimoji="0" lang="en-US" altLang="zh-CN" sz="6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10</a:t>
            </a:r>
            <a:r>
              <a:rPr kumimoji="0" lang="zh-CN" altLang="zh-CN" sz="6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个谱，原子间距从</a:t>
            </a:r>
            <a:r>
              <a:rPr kumimoji="0" lang="en-US" altLang="zh-CN" sz="6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2.72</a:t>
            </a:r>
            <a:r>
              <a:rPr kumimoji="0" lang="zh-CN" altLang="zh-CN" sz="6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增加到</a:t>
            </a:r>
            <a:r>
              <a:rPr kumimoji="0" lang="en-US" altLang="zh-CN" sz="6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2.84</a:t>
            </a:r>
            <a:r>
              <a:rPr kumimoji="0" lang="zh-CN" altLang="zh-CN" sz="6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。</a:t>
            </a:r>
            <a:endParaRPr kumimoji="0" lang="zh-CN" altLang="en-US" sz="600" b="0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5" name="Picture 2" descr="https://pubs.acs.org/na101/home/literatum/publisher/achs/journals/content/jpccck/2022/jpccck.2022.126.issue-10/acs.jpcc.1c09420/20220310/images/large/jp1c09420_0006.jpeg">
            <a:extLst>
              <a:ext uri="{FF2B5EF4-FFF2-40B4-BE49-F238E27FC236}">
                <a16:creationId xmlns:a16="http://schemas.microsoft.com/office/drawing/2014/main" id="{62DC76C7-617A-487C-8890-F7B55BCBA2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3304" y="4838751"/>
            <a:ext cx="2677328" cy="1346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文本框 25">
            <a:extLst>
              <a:ext uri="{FF2B5EF4-FFF2-40B4-BE49-F238E27FC236}">
                <a16:creationId xmlns:a16="http://schemas.microsoft.com/office/drawing/2014/main" id="{B6875420-139E-4B3B-9B09-8A9FD3EFCF82}"/>
              </a:ext>
            </a:extLst>
          </p:cNvPr>
          <p:cNvSpPr txBox="1"/>
          <p:nvPr/>
        </p:nvSpPr>
        <p:spPr>
          <a:xfrm>
            <a:off x="3123304" y="6222354"/>
            <a:ext cx="2736428" cy="43088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zh-CN" sz="11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二元结构参数第一个组分的</a:t>
            </a:r>
            <a:r>
              <a:rPr kumimoji="0" lang="en-US" altLang="zh-CN" sz="11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MCR</a:t>
            </a:r>
            <a:r>
              <a:rPr kumimoji="0" lang="zh-CN" altLang="zh-CN" sz="11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预测，按预测精度排序</a:t>
            </a:r>
            <a:endParaRPr kumimoji="0" lang="zh-CN" altLang="en-US" sz="1100" b="1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EDA6E769-3B02-4F3B-BB86-2E532C67F851}"/>
              </a:ext>
            </a:extLst>
          </p:cNvPr>
          <p:cNvSpPr/>
          <p:nvPr/>
        </p:nvSpPr>
        <p:spPr>
          <a:xfrm>
            <a:off x="6368657" y="4476866"/>
            <a:ext cx="23042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采用不同结构描述符组合预测的五个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MCR</a:t>
            </a:r>
            <a:r>
              <a:rPr kumimoji="0" lang="zh-CN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分量的预测情况。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B0CC693C-60AC-41EA-B056-798A9D52310C}"/>
              </a:ext>
            </a:extLst>
          </p:cNvPr>
          <p:cNvSpPr/>
          <p:nvPr/>
        </p:nvSpPr>
        <p:spPr>
          <a:xfrm>
            <a:off x="5238429" y="6521506"/>
            <a:ext cx="3744416" cy="246221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Oleg A. </a:t>
            </a:r>
            <a:r>
              <a:rPr kumimoji="0" lang="en-US" altLang="zh-CN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Usoltsev</a:t>
            </a:r>
            <a:r>
              <a:rPr kumimoji="0" lang="en-US" altLang="zh-CN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*, et al. </a:t>
            </a:r>
            <a:r>
              <a:rPr kumimoji="0" lang="en-US" altLang="zh-CN" sz="1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J. Phys. Chem. C</a:t>
            </a:r>
            <a:r>
              <a:rPr kumimoji="0" lang="en-US" altLang="zh-CN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126, 4921–4928 (2022)</a:t>
            </a:r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6813062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>
            <a:extLst>
              <a:ext uri="{FF2B5EF4-FFF2-40B4-BE49-F238E27FC236}">
                <a16:creationId xmlns:a16="http://schemas.microsoft.com/office/drawing/2014/main" id="{04C9F53A-37A3-4503-B285-C9E1DC7A6A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351" y="3284953"/>
            <a:ext cx="3625585" cy="21753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0EFCC6AC-BA68-4303-9C69-CF539D4DB4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3D</a:t>
            </a:r>
            <a:r>
              <a:rPr lang="zh-CN" altLang="en-US" dirty="0"/>
              <a:t>结构表征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1AFBBEE-040A-46AE-B04B-AE584CF7FF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7374" y="6314063"/>
            <a:ext cx="4170439" cy="436336"/>
          </a:xfrm>
        </p:spPr>
        <p:txBody>
          <a:bodyPr/>
          <a:lstStyle/>
          <a:p>
            <a:pPr marL="0" indent="0">
              <a:buNone/>
            </a:pPr>
            <a:r>
              <a:rPr lang="zh-CN" altLang="en-US" sz="18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谱</a:t>
            </a:r>
            <a:r>
              <a:rPr lang="en-US" altLang="zh-CN" sz="18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Wingdings" panose="05000000000000000000" pitchFamily="2" charset="2"/>
              </a:rPr>
              <a:t></a:t>
            </a:r>
            <a:r>
              <a:rPr lang="zh-CN" altLang="en-US" sz="18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结构</a:t>
            </a:r>
            <a:r>
              <a:rPr lang="en-US" altLang="zh-CN" sz="18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@ML</a:t>
            </a:r>
            <a:r>
              <a:rPr lang="zh-CN" altLang="en-US" sz="18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无法给出精确的三维结构</a:t>
            </a:r>
            <a:endParaRPr lang="en-US" altLang="zh-CN" sz="1800" b="1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40B1D86-3E9B-4F4A-8F8B-387FB32428A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5514645-628F-4166-8773-474248700BE2}" type="slidenum">
              <a:rPr lang="en-GB" altLang="zh-CN" smtClean="0"/>
              <a:pPr>
                <a:defRPr/>
              </a:pPr>
              <a:t>6</a:t>
            </a:fld>
            <a:endParaRPr lang="en-GB" altLang="zh-CN"/>
          </a:p>
        </p:txBody>
      </p:sp>
      <p:grpSp>
        <p:nvGrpSpPr>
          <p:cNvPr id="29" name="组合 28">
            <a:extLst>
              <a:ext uri="{FF2B5EF4-FFF2-40B4-BE49-F238E27FC236}">
                <a16:creationId xmlns:a16="http://schemas.microsoft.com/office/drawing/2014/main" id="{54C5ABE9-A61D-48CE-8B40-58E5F5524AF4}"/>
              </a:ext>
            </a:extLst>
          </p:cNvPr>
          <p:cNvGrpSpPr/>
          <p:nvPr/>
        </p:nvGrpSpPr>
        <p:grpSpPr>
          <a:xfrm>
            <a:off x="323528" y="1395776"/>
            <a:ext cx="2553938" cy="1359596"/>
            <a:chOff x="145855" y="1348662"/>
            <a:chExt cx="2553938" cy="1359596"/>
          </a:xfrm>
        </p:grpSpPr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662A1CFD-7349-4680-A3BE-731DDB99CA4E}"/>
                </a:ext>
              </a:extLst>
            </p:cNvPr>
            <p:cNvSpPr txBox="1"/>
            <p:nvPr/>
          </p:nvSpPr>
          <p:spPr>
            <a:xfrm>
              <a:off x="621075" y="2218993"/>
              <a:ext cx="5034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/>
                <a:t>谱</a:t>
              </a:r>
            </a:p>
          </p:txBody>
        </p:sp>
        <p:sp>
          <p:nvSpPr>
            <p:cNvPr id="6" name="箭头: 右 5">
              <a:extLst>
                <a:ext uri="{FF2B5EF4-FFF2-40B4-BE49-F238E27FC236}">
                  <a16:creationId xmlns:a16="http://schemas.microsoft.com/office/drawing/2014/main" id="{75501C69-4546-4B7E-AE31-622FDB63AACC}"/>
                </a:ext>
              </a:extLst>
            </p:cNvPr>
            <p:cNvSpPr/>
            <p:nvPr/>
          </p:nvSpPr>
          <p:spPr bwMode="auto">
            <a:xfrm>
              <a:off x="1331104" y="2021012"/>
              <a:ext cx="324346" cy="250676"/>
            </a:xfrm>
            <a:prstGeom prst="rightArrow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3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0066"/>
                </a:buClr>
                <a:buSzPct val="80000"/>
                <a:buFont typeface="Wingdings" pitchFamily="2" charset="2"/>
                <a:buChar char="è"/>
                <a:tabLst/>
              </a:pPr>
              <a:endParaRPr kumimoji="0" lang="zh-CN" altLang="en-US" sz="1800" b="1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Sans" pitchFamily="34" charset="0"/>
                <a:ea typeface="黑体" pitchFamily="49" charset="-122"/>
              </a:endParaRPr>
            </a:p>
          </p:txBody>
        </p:sp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690A61DD-EC7D-40C0-9EB2-0418BF619608}"/>
                </a:ext>
              </a:extLst>
            </p:cNvPr>
            <p:cNvSpPr txBox="1"/>
            <p:nvPr/>
          </p:nvSpPr>
          <p:spPr>
            <a:xfrm>
              <a:off x="1944841" y="2218993"/>
              <a:ext cx="7200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/>
                <a:t>结构</a:t>
              </a:r>
            </a:p>
          </p:txBody>
        </p: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5C1F8D02-A2EE-4378-8A79-2957ABE5EF26}"/>
                </a:ext>
              </a:extLst>
            </p:cNvPr>
            <p:cNvSpPr txBox="1"/>
            <p:nvPr/>
          </p:nvSpPr>
          <p:spPr>
            <a:xfrm>
              <a:off x="1240967" y="1554808"/>
              <a:ext cx="4844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FF0000"/>
                  </a:solidFill>
                  <a:highlight>
                    <a:srgbClr val="FFFF00"/>
                  </a:highlight>
                </a:rPr>
                <a:t>ML</a:t>
              </a:r>
              <a:endParaRPr lang="zh-CN" altLang="en-US" dirty="0">
                <a:solidFill>
                  <a:srgbClr val="FF0000"/>
                </a:solidFill>
                <a:highlight>
                  <a:srgbClr val="FFFF00"/>
                </a:highlight>
              </a:endParaRPr>
            </a:p>
          </p:txBody>
        </p:sp>
        <p:pic>
          <p:nvPicPr>
            <p:cNvPr id="18" name="图片 17" descr="https://ars.els-cdn.com/content/image/1-s2.0-S001046551930387X-gr16_lrg.jpg">
              <a:extLst>
                <a:ext uri="{FF2B5EF4-FFF2-40B4-BE49-F238E27FC236}">
                  <a16:creationId xmlns:a16="http://schemas.microsoft.com/office/drawing/2014/main" id="{1083492D-2CDA-4ED0-9F49-3E3E5ADD4FF2}"/>
                </a:ext>
              </a:extLst>
            </p:cNvPr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1622" y="1405502"/>
              <a:ext cx="830151" cy="77135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05B79FE1-87B9-4245-BE58-3D642FF38CF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59997" y="1413107"/>
              <a:ext cx="642795" cy="771354"/>
            </a:xfrm>
            <a:prstGeom prst="rect">
              <a:avLst/>
            </a:prstGeom>
          </p:spPr>
        </p:pic>
        <p:sp>
          <p:nvSpPr>
            <p:cNvPr id="22" name="矩形: 圆角 21">
              <a:extLst>
                <a:ext uri="{FF2B5EF4-FFF2-40B4-BE49-F238E27FC236}">
                  <a16:creationId xmlns:a16="http://schemas.microsoft.com/office/drawing/2014/main" id="{12060420-876F-4616-8B8F-A2A57F182F4E}"/>
                </a:ext>
              </a:extLst>
            </p:cNvPr>
            <p:cNvSpPr/>
            <p:nvPr/>
          </p:nvSpPr>
          <p:spPr bwMode="auto">
            <a:xfrm>
              <a:off x="145855" y="1348662"/>
              <a:ext cx="2553938" cy="1359596"/>
            </a:xfrm>
            <a:prstGeom prst="roundRect">
              <a:avLst/>
            </a:prstGeom>
            <a:noFill/>
            <a:ln w="2857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3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0066"/>
                </a:buClr>
                <a:buSzPct val="80000"/>
                <a:buFont typeface="Wingdings" pitchFamily="2" charset="2"/>
                <a:buChar char="è"/>
                <a:tabLst/>
              </a:pPr>
              <a:endParaRPr kumimoji="0" lang="zh-CN" altLang="en-US" sz="1800" b="1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Sans" pitchFamily="34" charset="0"/>
                <a:ea typeface="黑体" pitchFamily="49" charset="-122"/>
              </a:endParaRPr>
            </a:p>
          </p:txBody>
        </p:sp>
      </p:grpSp>
      <p:sp>
        <p:nvSpPr>
          <p:cNvPr id="23" name="内容占位符 2">
            <a:extLst>
              <a:ext uri="{FF2B5EF4-FFF2-40B4-BE49-F238E27FC236}">
                <a16:creationId xmlns:a16="http://schemas.microsoft.com/office/drawing/2014/main" id="{F70AF8B0-E024-4FA7-B339-2F5C09E5015A}"/>
              </a:ext>
            </a:extLst>
          </p:cNvPr>
          <p:cNvSpPr txBox="1">
            <a:spLocks/>
          </p:cNvSpPr>
          <p:nvPr/>
        </p:nvSpPr>
        <p:spPr bwMode="auto">
          <a:xfrm>
            <a:off x="3420380" y="1295576"/>
            <a:ext cx="2393619" cy="787276"/>
          </a:xfrm>
          <a:prstGeom prst="rect">
            <a:avLst/>
          </a:prstGeom>
          <a:solidFill>
            <a:schemeClr val="tx1"/>
          </a:solidFill>
          <a:ln w="19050">
            <a:solidFill>
              <a:srgbClr val="00B050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SzPct val="80000"/>
              <a:buFont typeface="Wingdings" panose="05000000000000000000" pitchFamily="2" charset="2"/>
              <a:buChar char="è"/>
              <a:defRPr sz="2400">
                <a:solidFill>
                  <a:srgbClr val="00267F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SzPct val="80000"/>
              <a:buFont typeface="Wingdings" panose="05000000000000000000" pitchFamily="2" charset="2"/>
              <a:buChar char="è"/>
              <a:defRPr sz="2000">
                <a:solidFill>
                  <a:srgbClr val="00267F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SzPct val="80000"/>
              <a:buFont typeface="Wingdings" panose="05000000000000000000" pitchFamily="2" charset="2"/>
              <a:buChar char="è"/>
              <a:defRPr>
                <a:solidFill>
                  <a:srgbClr val="00267F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5394"/>
              </a:buClr>
              <a:buSzPct val="130000"/>
              <a:buChar char="•"/>
              <a:defRPr sz="1600">
                <a:solidFill>
                  <a:srgbClr val="1F5394"/>
                </a:solidFill>
                <a:latin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5394"/>
              </a:buClr>
              <a:buSzPct val="130000"/>
              <a:buChar char="•"/>
              <a:defRPr sz="1400">
                <a:solidFill>
                  <a:srgbClr val="1F5394"/>
                </a:solidFill>
                <a:latin typeface="Arial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F5394"/>
              </a:buClr>
              <a:buSzPct val="130000"/>
              <a:buChar char="•"/>
              <a:defRPr>
                <a:solidFill>
                  <a:srgbClr val="1F5394"/>
                </a:solidFill>
                <a:latin typeface="Arial" pitchFamily="34" charset="0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F5394"/>
              </a:buClr>
              <a:buSzPct val="130000"/>
              <a:buChar char="•"/>
              <a:defRPr>
                <a:solidFill>
                  <a:srgbClr val="1F5394"/>
                </a:solidFill>
                <a:latin typeface="Arial" pitchFamily="34" charset="0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F5394"/>
              </a:buClr>
              <a:buSzPct val="130000"/>
              <a:buChar char="•"/>
              <a:defRPr>
                <a:solidFill>
                  <a:srgbClr val="1F5394"/>
                </a:solidFill>
                <a:latin typeface="Arial" pitchFamily="34" charset="0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F5394"/>
              </a:buClr>
              <a:buSzPct val="130000"/>
              <a:buChar char="•"/>
              <a:defRPr>
                <a:solidFill>
                  <a:srgbClr val="1F5394"/>
                </a:solidFill>
                <a:latin typeface="Arial" pitchFamily="34" charset="0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zh-CN" altLang="en-US" sz="1400" b="0" kern="0" dirty="0">
                <a:solidFill>
                  <a:srgbClr val="00B050"/>
                </a:solidFill>
              </a:rPr>
              <a:t>零维</a:t>
            </a:r>
            <a:endParaRPr lang="en-US" altLang="zh-CN" sz="1400" b="0" kern="0" dirty="0">
              <a:solidFill>
                <a:srgbClr val="00B050"/>
              </a:solidFill>
            </a:endParaRPr>
          </a:p>
          <a:p>
            <a:pPr lvl="1">
              <a:buFont typeface="Wingdings" panose="05000000000000000000" pitchFamily="2" charset="2"/>
              <a:buChar char="p"/>
            </a:pPr>
            <a:r>
              <a:rPr lang="zh-CN" altLang="en-US" sz="1200" b="0" kern="0" dirty="0"/>
              <a:t>配位数、配位键长、对称性、配位原子等</a:t>
            </a:r>
          </a:p>
        </p:txBody>
      </p:sp>
      <p:sp>
        <p:nvSpPr>
          <p:cNvPr id="24" name="内容占位符 2">
            <a:extLst>
              <a:ext uri="{FF2B5EF4-FFF2-40B4-BE49-F238E27FC236}">
                <a16:creationId xmlns:a16="http://schemas.microsoft.com/office/drawing/2014/main" id="{4F3F82E0-1F8C-4974-8BB6-90C5D2E1E31D}"/>
              </a:ext>
            </a:extLst>
          </p:cNvPr>
          <p:cNvSpPr txBox="1">
            <a:spLocks/>
          </p:cNvSpPr>
          <p:nvPr/>
        </p:nvSpPr>
        <p:spPr bwMode="auto">
          <a:xfrm>
            <a:off x="3416816" y="2223054"/>
            <a:ext cx="2393620" cy="528891"/>
          </a:xfrm>
          <a:prstGeom prst="rect">
            <a:avLst/>
          </a:prstGeom>
          <a:solidFill>
            <a:schemeClr val="tx1"/>
          </a:solidFill>
          <a:ln w="19050">
            <a:solidFill>
              <a:srgbClr val="00B050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SzPct val="80000"/>
              <a:buFont typeface="Wingdings" panose="05000000000000000000" pitchFamily="2" charset="2"/>
              <a:buChar char="è"/>
              <a:defRPr sz="2400">
                <a:solidFill>
                  <a:srgbClr val="00267F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SzPct val="80000"/>
              <a:buFont typeface="Wingdings" panose="05000000000000000000" pitchFamily="2" charset="2"/>
              <a:buChar char="è"/>
              <a:defRPr sz="2000">
                <a:solidFill>
                  <a:srgbClr val="00267F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SzPct val="80000"/>
              <a:buFont typeface="Wingdings" panose="05000000000000000000" pitchFamily="2" charset="2"/>
              <a:buChar char="è"/>
              <a:defRPr>
                <a:solidFill>
                  <a:srgbClr val="00267F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5394"/>
              </a:buClr>
              <a:buSzPct val="130000"/>
              <a:buChar char="•"/>
              <a:defRPr sz="1600">
                <a:solidFill>
                  <a:srgbClr val="1F5394"/>
                </a:solidFill>
                <a:latin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5394"/>
              </a:buClr>
              <a:buSzPct val="130000"/>
              <a:buChar char="•"/>
              <a:defRPr sz="1400">
                <a:solidFill>
                  <a:srgbClr val="1F5394"/>
                </a:solidFill>
                <a:latin typeface="Arial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F5394"/>
              </a:buClr>
              <a:buSzPct val="130000"/>
              <a:buChar char="•"/>
              <a:defRPr>
                <a:solidFill>
                  <a:srgbClr val="1F5394"/>
                </a:solidFill>
                <a:latin typeface="Arial" pitchFamily="34" charset="0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F5394"/>
              </a:buClr>
              <a:buSzPct val="130000"/>
              <a:buChar char="•"/>
              <a:defRPr>
                <a:solidFill>
                  <a:srgbClr val="1F5394"/>
                </a:solidFill>
                <a:latin typeface="Arial" pitchFamily="34" charset="0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F5394"/>
              </a:buClr>
              <a:buSzPct val="130000"/>
              <a:buChar char="•"/>
              <a:defRPr>
                <a:solidFill>
                  <a:srgbClr val="1F5394"/>
                </a:solidFill>
                <a:latin typeface="Arial" pitchFamily="34" charset="0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F5394"/>
              </a:buClr>
              <a:buSzPct val="130000"/>
              <a:buChar char="•"/>
              <a:defRPr>
                <a:solidFill>
                  <a:srgbClr val="1F5394"/>
                </a:solidFill>
                <a:latin typeface="Arial" pitchFamily="34" charset="0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SzPct val="80000"/>
              <a:buFont typeface="Wingdings" panose="05000000000000000000" pitchFamily="2" charset="2"/>
              <a:buChar char="Ø"/>
              <a:tabLst/>
              <a:defRPr/>
            </a:pPr>
            <a:r>
              <a: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GillSans"/>
                <a:ea typeface="+mn-ea"/>
                <a:cs typeface="+mn-cs"/>
              </a:rPr>
              <a:t>一维</a:t>
            </a: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GillSans"/>
              <a:ea typeface="+mn-ea"/>
              <a:cs typeface="+mn-cs"/>
            </a:endParaRP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SzPct val="80000"/>
              <a:buFont typeface="Wingdings" panose="05000000000000000000" pitchFamily="2" charset="2"/>
              <a:buChar char="p"/>
              <a:tabLst/>
              <a:defRPr/>
            </a:pPr>
            <a:r>
              <a:rPr kumimoji="0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267F"/>
                </a:solidFill>
                <a:effectLst/>
                <a:uLnTx/>
                <a:uFillTx/>
                <a:latin typeface="GillSans"/>
                <a:ea typeface="黑体" panose="02010609060101010101" pitchFamily="49" charset="-122"/>
                <a:cs typeface="+mn-cs"/>
              </a:rPr>
              <a:t>径向分布函数（</a:t>
            </a:r>
            <a:r>
              <a:rPr kumimoji="0" lang="en-US" altLang="zh-CN" sz="1200" b="0" i="0" u="none" strike="noStrike" kern="0" cap="none" spc="0" normalizeH="0" baseline="0" noProof="0" dirty="0">
                <a:ln>
                  <a:noFill/>
                </a:ln>
                <a:solidFill>
                  <a:srgbClr val="00267F"/>
                </a:solidFill>
                <a:effectLst/>
                <a:uLnTx/>
                <a:uFillTx/>
                <a:latin typeface="GillSans"/>
                <a:ea typeface="黑体" panose="02010609060101010101" pitchFamily="49" charset="-122"/>
                <a:cs typeface="+mn-cs"/>
              </a:rPr>
              <a:t>RDF</a:t>
            </a:r>
            <a:r>
              <a:rPr kumimoji="0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267F"/>
                </a:solidFill>
                <a:effectLst/>
                <a:uLnTx/>
                <a:uFillTx/>
                <a:latin typeface="GillSans"/>
                <a:ea typeface="黑体" panose="02010609060101010101" pitchFamily="49" charset="-122"/>
                <a:cs typeface="+mn-cs"/>
              </a:rPr>
              <a:t>）</a:t>
            </a:r>
          </a:p>
        </p:txBody>
      </p:sp>
      <p:sp>
        <p:nvSpPr>
          <p:cNvPr id="25" name="内容占位符 2">
            <a:extLst>
              <a:ext uri="{FF2B5EF4-FFF2-40B4-BE49-F238E27FC236}">
                <a16:creationId xmlns:a16="http://schemas.microsoft.com/office/drawing/2014/main" id="{3A96A956-8E0C-47C2-87FA-49E996F75389}"/>
              </a:ext>
            </a:extLst>
          </p:cNvPr>
          <p:cNvSpPr txBox="1">
            <a:spLocks/>
          </p:cNvSpPr>
          <p:nvPr/>
        </p:nvSpPr>
        <p:spPr bwMode="auto">
          <a:xfrm>
            <a:off x="5979855" y="1302047"/>
            <a:ext cx="2756291" cy="672872"/>
          </a:xfrm>
          <a:prstGeom prst="rect">
            <a:avLst/>
          </a:prstGeom>
          <a:solidFill>
            <a:schemeClr val="tx1"/>
          </a:solidFill>
          <a:ln w="19050">
            <a:solidFill>
              <a:srgbClr val="FF0000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SzPct val="80000"/>
              <a:buFont typeface="Wingdings" panose="05000000000000000000" pitchFamily="2" charset="2"/>
              <a:buChar char="è"/>
              <a:defRPr sz="2400">
                <a:solidFill>
                  <a:srgbClr val="00267F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SzPct val="80000"/>
              <a:buFont typeface="Wingdings" panose="05000000000000000000" pitchFamily="2" charset="2"/>
              <a:buChar char="è"/>
              <a:defRPr sz="2000">
                <a:solidFill>
                  <a:srgbClr val="00267F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SzPct val="80000"/>
              <a:buFont typeface="Wingdings" panose="05000000000000000000" pitchFamily="2" charset="2"/>
              <a:buChar char="è"/>
              <a:defRPr>
                <a:solidFill>
                  <a:srgbClr val="00267F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5394"/>
              </a:buClr>
              <a:buSzPct val="130000"/>
              <a:buChar char="•"/>
              <a:defRPr sz="1600">
                <a:solidFill>
                  <a:srgbClr val="1F5394"/>
                </a:solidFill>
                <a:latin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5394"/>
              </a:buClr>
              <a:buSzPct val="130000"/>
              <a:buChar char="•"/>
              <a:defRPr sz="1400">
                <a:solidFill>
                  <a:srgbClr val="1F5394"/>
                </a:solidFill>
                <a:latin typeface="Arial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F5394"/>
              </a:buClr>
              <a:buSzPct val="130000"/>
              <a:buChar char="•"/>
              <a:defRPr>
                <a:solidFill>
                  <a:srgbClr val="1F5394"/>
                </a:solidFill>
                <a:latin typeface="Arial" pitchFamily="34" charset="0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F5394"/>
              </a:buClr>
              <a:buSzPct val="130000"/>
              <a:buChar char="•"/>
              <a:defRPr>
                <a:solidFill>
                  <a:srgbClr val="1F5394"/>
                </a:solidFill>
                <a:latin typeface="Arial" pitchFamily="34" charset="0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F5394"/>
              </a:buClr>
              <a:buSzPct val="130000"/>
              <a:buChar char="•"/>
              <a:defRPr>
                <a:solidFill>
                  <a:srgbClr val="1F5394"/>
                </a:solidFill>
                <a:latin typeface="Arial" pitchFamily="34" charset="0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F5394"/>
              </a:buClr>
              <a:buSzPct val="130000"/>
              <a:buChar char="•"/>
              <a:defRPr>
                <a:solidFill>
                  <a:srgbClr val="1F5394"/>
                </a:solidFill>
                <a:latin typeface="Arial" pitchFamily="34" charset="0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SzPct val="80000"/>
              <a:buFont typeface="Wingdings" panose="05000000000000000000" pitchFamily="2" charset="2"/>
              <a:buChar char="Ø"/>
              <a:tabLst/>
              <a:defRPr/>
            </a:pPr>
            <a:r>
              <a: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Sans"/>
                <a:ea typeface="+mn-ea"/>
                <a:cs typeface="+mn-cs"/>
              </a:rPr>
              <a:t>二维</a:t>
            </a: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GillSans"/>
              <a:ea typeface="+mn-ea"/>
              <a:cs typeface="+mn-cs"/>
            </a:endParaRP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SzPct val="80000"/>
              <a:buFont typeface="Wingdings" panose="05000000000000000000" pitchFamily="2" charset="2"/>
              <a:buChar char="p"/>
              <a:tabLst/>
              <a:defRPr/>
            </a:pPr>
            <a:r>
              <a:rPr kumimoji="0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267F"/>
                </a:solidFill>
                <a:effectLst/>
                <a:uLnTx/>
                <a:uFillTx/>
                <a:latin typeface="GillSans"/>
                <a:ea typeface="黑体" panose="02010609060101010101" pitchFamily="49" charset="-122"/>
                <a:cs typeface="+mn-cs"/>
              </a:rPr>
              <a:t>小波变换图、分子图</a:t>
            </a:r>
          </a:p>
        </p:txBody>
      </p:sp>
      <p:sp>
        <p:nvSpPr>
          <p:cNvPr id="26" name="内容占位符 2">
            <a:extLst>
              <a:ext uri="{FF2B5EF4-FFF2-40B4-BE49-F238E27FC236}">
                <a16:creationId xmlns:a16="http://schemas.microsoft.com/office/drawing/2014/main" id="{5358A146-C074-46F0-9D73-4999993DF503}"/>
              </a:ext>
            </a:extLst>
          </p:cNvPr>
          <p:cNvSpPr txBox="1">
            <a:spLocks/>
          </p:cNvSpPr>
          <p:nvPr/>
        </p:nvSpPr>
        <p:spPr bwMode="auto">
          <a:xfrm>
            <a:off x="5979855" y="2140556"/>
            <a:ext cx="2756291" cy="611389"/>
          </a:xfrm>
          <a:prstGeom prst="rect">
            <a:avLst/>
          </a:prstGeom>
          <a:solidFill>
            <a:schemeClr val="tx1"/>
          </a:solidFill>
          <a:ln w="19050">
            <a:solidFill>
              <a:srgbClr val="FF0000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SzPct val="80000"/>
              <a:buFont typeface="Wingdings" panose="05000000000000000000" pitchFamily="2" charset="2"/>
              <a:buChar char="è"/>
              <a:defRPr sz="2400">
                <a:solidFill>
                  <a:srgbClr val="00267F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SzPct val="80000"/>
              <a:buFont typeface="Wingdings" panose="05000000000000000000" pitchFamily="2" charset="2"/>
              <a:buChar char="è"/>
              <a:defRPr sz="2000">
                <a:solidFill>
                  <a:srgbClr val="00267F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SzPct val="80000"/>
              <a:buFont typeface="Wingdings" panose="05000000000000000000" pitchFamily="2" charset="2"/>
              <a:buChar char="è"/>
              <a:defRPr>
                <a:solidFill>
                  <a:srgbClr val="00267F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5394"/>
              </a:buClr>
              <a:buSzPct val="130000"/>
              <a:buChar char="•"/>
              <a:defRPr sz="1600">
                <a:solidFill>
                  <a:srgbClr val="1F5394"/>
                </a:solidFill>
                <a:latin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5394"/>
              </a:buClr>
              <a:buSzPct val="130000"/>
              <a:buChar char="•"/>
              <a:defRPr sz="1400">
                <a:solidFill>
                  <a:srgbClr val="1F5394"/>
                </a:solidFill>
                <a:latin typeface="Arial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F5394"/>
              </a:buClr>
              <a:buSzPct val="130000"/>
              <a:buChar char="•"/>
              <a:defRPr>
                <a:solidFill>
                  <a:srgbClr val="1F5394"/>
                </a:solidFill>
                <a:latin typeface="Arial" pitchFamily="34" charset="0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F5394"/>
              </a:buClr>
              <a:buSzPct val="130000"/>
              <a:buChar char="•"/>
              <a:defRPr>
                <a:solidFill>
                  <a:srgbClr val="1F5394"/>
                </a:solidFill>
                <a:latin typeface="Arial" pitchFamily="34" charset="0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F5394"/>
              </a:buClr>
              <a:buSzPct val="130000"/>
              <a:buChar char="•"/>
              <a:defRPr>
                <a:solidFill>
                  <a:srgbClr val="1F5394"/>
                </a:solidFill>
                <a:latin typeface="Arial" pitchFamily="34" charset="0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F5394"/>
              </a:buClr>
              <a:buSzPct val="130000"/>
              <a:buChar char="•"/>
              <a:defRPr>
                <a:solidFill>
                  <a:srgbClr val="1F5394"/>
                </a:solidFill>
                <a:latin typeface="Arial" pitchFamily="34" charset="0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SzPct val="80000"/>
              <a:buFont typeface="Wingdings" panose="05000000000000000000" pitchFamily="2" charset="2"/>
              <a:buChar char="Ø"/>
              <a:tabLst/>
              <a:defRPr/>
            </a:pPr>
            <a:r>
              <a: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Sans"/>
                <a:ea typeface="+mn-ea"/>
                <a:cs typeface="+mn-cs"/>
              </a:rPr>
              <a:t>三维</a:t>
            </a: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GillSans"/>
              <a:ea typeface="+mn-ea"/>
              <a:cs typeface="+mn-cs"/>
            </a:endParaRP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SzPct val="80000"/>
              <a:buFont typeface="Wingdings" panose="05000000000000000000" pitchFamily="2" charset="2"/>
              <a:buChar char="p"/>
              <a:tabLst/>
              <a:defRPr/>
            </a:pPr>
            <a:r>
              <a:rPr kumimoji="0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267F"/>
                </a:solidFill>
                <a:effectLst/>
                <a:uLnTx/>
                <a:uFillTx/>
                <a:latin typeface="GillSans"/>
                <a:ea typeface="黑体" panose="02010609060101010101" pitchFamily="49" charset="-122"/>
                <a:cs typeface="+mn-cs"/>
              </a:rPr>
              <a:t>体系三维结构（</a:t>
            </a:r>
            <a:r>
              <a:rPr kumimoji="0" lang="en-US" altLang="zh-CN" sz="1200" b="0" i="0" u="none" strike="noStrike" kern="0" cap="none" spc="0" normalizeH="0" baseline="0" noProof="0" dirty="0">
                <a:ln>
                  <a:noFill/>
                </a:ln>
                <a:solidFill>
                  <a:srgbClr val="00267F"/>
                </a:solidFill>
                <a:effectLst/>
                <a:uLnTx/>
                <a:uFillTx/>
                <a:latin typeface="GillSans"/>
                <a:ea typeface="黑体" panose="02010609060101010101" pitchFamily="49" charset="-122"/>
                <a:cs typeface="+mn-cs"/>
              </a:rPr>
              <a:t>Z</a:t>
            </a:r>
            <a:r>
              <a:rPr kumimoji="0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267F"/>
                </a:solidFill>
                <a:effectLst/>
                <a:uLnTx/>
                <a:uFillTx/>
                <a:latin typeface="GillSans"/>
                <a:ea typeface="黑体" panose="02010609060101010101" pitchFamily="49" charset="-122"/>
                <a:cs typeface="+mn-cs"/>
              </a:rPr>
              <a:t>、</a:t>
            </a:r>
            <a:r>
              <a:rPr kumimoji="0" lang="en-US" altLang="zh-CN" sz="1200" b="0" i="0" u="none" strike="noStrike" kern="0" cap="none" spc="0" normalizeH="0" baseline="0" noProof="0" dirty="0">
                <a:ln>
                  <a:noFill/>
                </a:ln>
                <a:solidFill>
                  <a:srgbClr val="00267F"/>
                </a:solidFill>
                <a:effectLst/>
                <a:uLnTx/>
                <a:uFillTx/>
                <a:latin typeface="GillSans"/>
                <a:ea typeface="黑体" panose="02010609060101010101" pitchFamily="49" charset="-122"/>
                <a:cs typeface="+mn-cs"/>
              </a:rPr>
              <a:t>(</a:t>
            </a:r>
            <a:r>
              <a:rPr kumimoji="0" lang="en-US" altLang="zh-CN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267F"/>
                </a:solidFill>
                <a:effectLst/>
                <a:uLnTx/>
                <a:uFillTx/>
                <a:latin typeface="GillSans"/>
                <a:ea typeface="黑体" panose="02010609060101010101" pitchFamily="49" charset="-122"/>
                <a:cs typeface="+mn-cs"/>
              </a:rPr>
              <a:t>x,y,z</a:t>
            </a:r>
            <a:r>
              <a:rPr kumimoji="0" lang="en-US" altLang="zh-CN" sz="1200" b="0" i="0" u="none" strike="noStrike" kern="0" cap="none" spc="0" normalizeH="0" baseline="0" noProof="0" dirty="0">
                <a:ln>
                  <a:noFill/>
                </a:ln>
                <a:solidFill>
                  <a:srgbClr val="00267F"/>
                </a:solidFill>
                <a:effectLst/>
                <a:uLnTx/>
                <a:uFillTx/>
                <a:latin typeface="GillSans"/>
                <a:ea typeface="黑体" panose="02010609060101010101" pitchFamily="49" charset="-122"/>
                <a:cs typeface="+mn-cs"/>
              </a:rPr>
              <a:t>)</a:t>
            </a:r>
            <a:r>
              <a:rPr kumimoji="0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267F"/>
                </a:solidFill>
                <a:effectLst/>
                <a:uLnTx/>
                <a:uFillTx/>
                <a:latin typeface="GillSans"/>
                <a:ea typeface="黑体" panose="02010609060101010101" pitchFamily="49" charset="-122"/>
                <a:cs typeface="+mn-cs"/>
              </a:rPr>
              <a:t>）</a:t>
            </a: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C0D15000-F8DE-497E-95F2-FFC4F063F4E9}"/>
              </a:ext>
            </a:extLst>
          </p:cNvPr>
          <p:cNvSpPr txBox="1"/>
          <p:nvPr/>
        </p:nvSpPr>
        <p:spPr>
          <a:xfrm>
            <a:off x="2918442" y="1278044"/>
            <a:ext cx="45739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结构特征化</a:t>
            </a:r>
          </a:p>
        </p:txBody>
      </p:sp>
      <p:sp>
        <p:nvSpPr>
          <p:cNvPr id="31" name="内容占位符 2">
            <a:extLst>
              <a:ext uri="{FF2B5EF4-FFF2-40B4-BE49-F238E27FC236}">
                <a16:creationId xmlns:a16="http://schemas.microsoft.com/office/drawing/2014/main" id="{1BA28830-61EC-4BB9-940D-303C9FF6FAF9}"/>
              </a:ext>
            </a:extLst>
          </p:cNvPr>
          <p:cNvSpPr txBox="1">
            <a:spLocks/>
          </p:cNvSpPr>
          <p:nvPr/>
        </p:nvSpPr>
        <p:spPr bwMode="auto">
          <a:xfrm>
            <a:off x="6016681" y="3254195"/>
            <a:ext cx="3023968" cy="2846344"/>
          </a:xfrm>
          <a:prstGeom prst="rect">
            <a:avLst/>
          </a:pr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SzPct val="80000"/>
              <a:buFont typeface="Wingdings" panose="05000000000000000000" pitchFamily="2" charset="2"/>
              <a:buChar char="è"/>
              <a:defRPr sz="2400">
                <a:solidFill>
                  <a:srgbClr val="00267F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SzPct val="80000"/>
              <a:buFont typeface="Wingdings" panose="05000000000000000000" pitchFamily="2" charset="2"/>
              <a:buChar char="è"/>
              <a:defRPr sz="2000">
                <a:solidFill>
                  <a:srgbClr val="00267F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SzPct val="80000"/>
              <a:buFont typeface="Wingdings" panose="05000000000000000000" pitchFamily="2" charset="2"/>
              <a:buChar char="è"/>
              <a:defRPr>
                <a:solidFill>
                  <a:srgbClr val="00267F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5394"/>
              </a:buClr>
              <a:buSzPct val="130000"/>
              <a:buChar char="•"/>
              <a:defRPr sz="1600">
                <a:solidFill>
                  <a:srgbClr val="1F5394"/>
                </a:solidFill>
                <a:latin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5394"/>
              </a:buClr>
              <a:buSzPct val="130000"/>
              <a:buChar char="•"/>
              <a:defRPr sz="1400">
                <a:solidFill>
                  <a:srgbClr val="1F5394"/>
                </a:solidFill>
                <a:latin typeface="Arial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F5394"/>
              </a:buClr>
              <a:buSzPct val="130000"/>
              <a:buChar char="•"/>
              <a:defRPr>
                <a:solidFill>
                  <a:srgbClr val="1F5394"/>
                </a:solidFill>
                <a:latin typeface="Arial" pitchFamily="34" charset="0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F5394"/>
              </a:buClr>
              <a:buSzPct val="130000"/>
              <a:buChar char="•"/>
              <a:defRPr>
                <a:solidFill>
                  <a:srgbClr val="1F5394"/>
                </a:solidFill>
                <a:latin typeface="Arial" pitchFamily="34" charset="0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F5394"/>
              </a:buClr>
              <a:buSzPct val="130000"/>
              <a:buChar char="•"/>
              <a:defRPr>
                <a:solidFill>
                  <a:srgbClr val="1F5394"/>
                </a:solidFill>
                <a:latin typeface="Arial" pitchFamily="34" charset="0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F5394"/>
              </a:buClr>
              <a:buSzPct val="130000"/>
              <a:buChar char="•"/>
              <a:defRPr>
                <a:solidFill>
                  <a:srgbClr val="1F5394"/>
                </a:solidFill>
                <a:latin typeface="Arial" pitchFamily="34" charset="0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zh-CN" altLang="en-US" sz="1400" b="0" kern="0" dirty="0">
                <a:latin typeface="宋体" panose="02010600030101010101" pitchFamily="2" charset="-122"/>
                <a:ea typeface="宋体" panose="02010600030101010101" pitchFamily="2" charset="-122"/>
              </a:rPr>
              <a:t>要求</a:t>
            </a:r>
            <a:endParaRPr lang="en-US" altLang="zh-CN" sz="1400" b="0" kern="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lvl="1">
              <a:buFont typeface="Wingdings" panose="05000000000000000000" pitchFamily="2" charset="2"/>
              <a:buChar char="l"/>
              <a:tabLst>
                <a:tab pos="457200" algn="l"/>
              </a:tabLst>
            </a:pPr>
            <a:r>
              <a:rPr lang="zh-CN" altLang="zh-CN" sz="1100" b="0" kern="0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局部性</a:t>
            </a:r>
            <a:r>
              <a:rPr lang="zh-CN" altLang="zh-CN" sz="1100" b="0" kern="0" dirty="0">
                <a:latin typeface="宋体" panose="02010600030101010101" pitchFamily="2" charset="-122"/>
                <a:ea typeface="宋体" panose="02010600030101010101" pitchFamily="2" charset="-122"/>
              </a:rPr>
              <a:t>，即</a:t>
            </a:r>
            <a:r>
              <a:rPr lang="zh-CN" altLang="en-US" sz="1100" b="0" kern="0" dirty="0">
                <a:latin typeface="宋体" panose="02010600030101010101" pitchFamily="2" charset="-122"/>
                <a:ea typeface="宋体" panose="02010600030101010101" pitchFamily="2" charset="-122"/>
              </a:rPr>
              <a:t>不</a:t>
            </a:r>
            <a:r>
              <a:rPr lang="zh-CN" altLang="zh-CN" sz="1100" b="0" kern="0" dirty="0">
                <a:latin typeface="宋体" panose="02010600030101010101" pitchFamily="2" charset="-122"/>
                <a:ea typeface="宋体" panose="02010600030101010101" pitchFamily="2" charset="-122"/>
              </a:rPr>
              <a:t>需对整个分子结构进行编码，而只需要考虑对任意点处大概某个截止范围，通常约为</a:t>
            </a:r>
            <a:r>
              <a:rPr lang="en-US" altLang="zh-CN" sz="1100" b="0" kern="0" dirty="0">
                <a:latin typeface="宋体" panose="02010600030101010101" pitchFamily="2" charset="-122"/>
                <a:ea typeface="宋体" panose="02010600030101010101" pitchFamily="2" charset="-122"/>
              </a:rPr>
              <a:t> 6 </a:t>
            </a:r>
            <a:r>
              <a:rPr lang="zh-CN" altLang="zh-CN" sz="1100" b="0" kern="0" dirty="0">
                <a:latin typeface="宋体" panose="02010600030101010101" pitchFamily="2" charset="-122"/>
                <a:ea typeface="宋体" panose="02010600030101010101" pitchFamily="2" charset="-122"/>
              </a:rPr>
              <a:t>埃，的直接分子结构；</a:t>
            </a:r>
          </a:p>
          <a:p>
            <a:pPr lvl="1">
              <a:buFont typeface="Wingdings" panose="05000000000000000000" pitchFamily="2" charset="2"/>
              <a:buChar char="l"/>
              <a:tabLst>
                <a:tab pos="457200" algn="l"/>
              </a:tabLst>
            </a:pPr>
            <a:r>
              <a:rPr lang="zh-CN" altLang="zh-CN" sz="1100" b="0" kern="0" dirty="0">
                <a:latin typeface="宋体" panose="02010600030101010101" pitchFamily="2" charset="-122"/>
                <a:ea typeface="宋体" panose="02010600030101010101" pitchFamily="2" charset="-122"/>
              </a:rPr>
              <a:t>对不改变目标属性的变换有</a:t>
            </a:r>
            <a:r>
              <a:rPr lang="zh-CN" altLang="zh-CN" sz="1100" b="0" kern="0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变换不变性</a:t>
            </a:r>
            <a:r>
              <a:rPr lang="zh-CN" altLang="zh-CN" sz="1100" b="0" kern="0" dirty="0">
                <a:latin typeface="宋体" panose="02010600030101010101" pitchFamily="2" charset="-122"/>
                <a:ea typeface="宋体" panose="02010600030101010101" pitchFamily="2" charset="-122"/>
              </a:rPr>
              <a:t>，如笛卡尔坐标空间内三维结构的平移和旋转，或原子</a:t>
            </a:r>
            <a:r>
              <a:rPr lang="en-US" altLang="zh-CN" sz="1100" b="0" kern="0" dirty="0">
                <a:latin typeface="宋体" panose="02010600030101010101" pitchFamily="2" charset="-122"/>
                <a:ea typeface="宋体" panose="02010600030101010101" pitchFamily="2" charset="-122"/>
              </a:rPr>
              <a:t>index</a:t>
            </a:r>
            <a:r>
              <a:rPr lang="zh-CN" altLang="zh-CN" sz="1100" b="0" kern="0" dirty="0">
                <a:latin typeface="宋体" panose="02010600030101010101" pitchFamily="2" charset="-122"/>
                <a:ea typeface="宋体" panose="02010600030101010101" pitchFamily="2" charset="-122"/>
              </a:rPr>
              <a:t>方案的排列；</a:t>
            </a:r>
          </a:p>
          <a:p>
            <a:pPr lvl="1">
              <a:buFont typeface="Wingdings" panose="05000000000000000000" pitchFamily="2" charset="2"/>
              <a:buChar char="l"/>
              <a:tabLst>
                <a:tab pos="457200" algn="l"/>
              </a:tabLst>
            </a:pPr>
            <a:r>
              <a:rPr lang="zh-CN" altLang="zh-CN" sz="1100" b="0" kern="0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唯一性</a:t>
            </a:r>
            <a:r>
              <a:rPr lang="zh-CN" altLang="zh-CN" sz="1100" b="0" kern="0" dirty="0">
                <a:latin typeface="宋体" panose="02010600030101010101" pitchFamily="2" charset="-122"/>
                <a:ea typeface="宋体" panose="02010600030101010101" pitchFamily="2" charset="-122"/>
              </a:rPr>
              <a:t>，即当目标属性变化时它应该变化；</a:t>
            </a:r>
          </a:p>
          <a:p>
            <a:pPr lvl="1">
              <a:buFont typeface="Wingdings" panose="05000000000000000000" pitchFamily="2" charset="2"/>
              <a:buChar char="l"/>
              <a:tabLst>
                <a:tab pos="457200" algn="l"/>
              </a:tabLst>
            </a:pPr>
            <a:r>
              <a:rPr lang="zh-CN" altLang="zh-CN" sz="1100" b="0" kern="0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通用性</a:t>
            </a:r>
            <a:r>
              <a:rPr lang="zh-CN" altLang="zh-CN" sz="1100" b="0" kern="0" dirty="0">
                <a:latin typeface="宋体" panose="02010600030101010101" pitchFamily="2" charset="-122"/>
                <a:ea typeface="宋体" panose="02010600030101010101" pitchFamily="2" charset="-122"/>
              </a:rPr>
              <a:t>，即适用于任何原子体系；</a:t>
            </a:r>
          </a:p>
          <a:p>
            <a:pPr lvl="1">
              <a:buFont typeface="Wingdings" panose="05000000000000000000" pitchFamily="2" charset="2"/>
              <a:buChar char="l"/>
              <a:tabLst>
                <a:tab pos="457200" algn="l"/>
              </a:tabLst>
            </a:pPr>
            <a:r>
              <a:rPr lang="zh-CN" altLang="zh-CN" sz="1100" b="0" kern="0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效率性</a:t>
            </a:r>
            <a:r>
              <a:rPr lang="zh-CN" altLang="zh-CN" sz="1100" b="0" kern="0" dirty="0">
                <a:latin typeface="宋体" panose="02010600030101010101" pitchFamily="2" charset="-122"/>
                <a:ea typeface="宋体" panose="02010600030101010101" pitchFamily="2" charset="-122"/>
              </a:rPr>
              <a:t>，即在编程构建或解析时速度要快</a:t>
            </a:r>
            <a:r>
              <a:rPr lang="zh-CN" altLang="zh-CN" sz="1200" b="0" kern="0" dirty="0">
                <a:latin typeface="宋体" panose="02010600030101010101" pitchFamily="2" charset="-122"/>
                <a:ea typeface="宋体" panose="02010600030101010101" pitchFamily="2" charset="-122"/>
              </a:rPr>
              <a:t>。</a:t>
            </a:r>
            <a:endParaRPr lang="zh-CN" altLang="en-US" sz="1400" b="0" kern="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71348B28-DF8C-416B-8AF8-3BC25A88AB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2594" y="4102629"/>
            <a:ext cx="3023967" cy="2019432"/>
          </a:xfrm>
          <a:prstGeom prst="rect">
            <a:avLst/>
          </a:prstGeom>
          <a:solidFill>
            <a:schemeClr val="tx1"/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4" name="Picture 2" descr="原子结构设计图__科学研究_现代科技_设计图库_昵图网nipic.com">
            <a:extLst>
              <a:ext uri="{FF2B5EF4-FFF2-40B4-BE49-F238E27FC236}">
                <a16:creationId xmlns:a16="http://schemas.microsoft.com/office/drawing/2014/main" id="{EDB9267F-6BB9-4E14-8073-3FF57CD652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727" y="3089508"/>
            <a:ext cx="835406" cy="796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9DAFB240-12C1-465F-BBB9-ABDCBD0F27EE}"/>
              </a:ext>
            </a:extLst>
          </p:cNvPr>
          <p:cNvSpPr txBox="1"/>
          <p:nvPr/>
        </p:nvSpPr>
        <p:spPr>
          <a:xfrm>
            <a:off x="186926" y="2946418"/>
            <a:ext cx="1441420" cy="307777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zh-CN" altLang="en-US" sz="1400" dirty="0">
                <a:solidFill>
                  <a:srgbClr val="00B050"/>
                </a:solidFill>
              </a:rPr>
              <a:t>常用结构描述符</a:t>
            </a:r>
          </a:p>
        </p:txBody>
      </p:sp>
    </p:spTree>
    <p:extLst>
      <p:ext uri="{BB962C8B-B14F-4D97-AF65-F5344CB8AC3E}">
        <p14:creationId xmlns:p14="http://schemas.microsoft.com/office/powerpoint/2010/main" val="3192318498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>
            <a:extLst>
              <a:ext uri="{FF2B5EF4-FFF2-40B4-BE49-F238E27FC236}">
                <a16:creationId xmlns:a16="http://schemas.microsoft.com/office/drawing/2014/main" id="{F7D2F82F-864F-4B74-8603-572E4D1B21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3766" y="3328899"/>
            <a:ext cx="2500021" cy="1522740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0EFCC6AC-BA68-4303-9C69-CF539D4DB4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3D</a:t>
            </a:r>
            <a:r>
              <a:rPr lang="zh-CN" altLang="en-US" dirty="0"/>
              <a:t>结构表征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40B1D86-3E9B-4F4A-8F8B-387FB32428A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5514645-628F-4166-8773-474248700BE2}" type="slidenum">
              <a:rPr lang="en-GB" altLang="zh-CN" smtClean="0"/>
              <a:pPr>
                <a:defRPr/>
              </a:pPr>
              <a:t>7</a:t>
            </a:fld>
            <a:endParaRPr lang="en-GB" altLang="zh-CN"/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263909E8-2B1E-4A33-B432-1A84D300D763}"/>
              </a:ext>
            </a:extLst>
          </p:cNvPr>
          <p:cNvGrpSpPr/>
          <p:nvPr/>
        </p:nvGrpSpPr>
        <p:grpSpPr>
          <a:xfrm>
            <a:off x="227856" y="1173628"/>
            <a:ext cx="2592288" cy="1854762"/>
            <a:chOff x="683569" y="1617607"/>
            <a:chExt cx="2592288" cy="1854762"/>
          </a:xfrm>
        </p:grpSpPr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0B907256-6327-4467-9279-7D92327E737D}"/>
                </a:ext>
              </a:extLst>
            </p:cNvPr>
            <p:cNvSpPr txBox="1"/>
            <p:nvPr/>
          </p:nvSpPr>
          <p:spPr>
            <a:xfrm>
              <a:off x="2371369" y="2559308"/>
              <a:ext cx="5034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/>
                <a:t>谱</a:t>
              </a:r>
            </a:p>
          </p:txBody>
        </p:sp>
        <p:sp>
          <p:nvSpPr>
            <p:cNvPr id="9" name="箭头: 右 8">
              <a:extLst>
                <a:ext uri="{FF2B5EF4-FFF2-40B4-BE49-F238E27FC236}">
                  <a16:creationId xmlns:a16="http://schemas.microsoft.com/office/drawing/2014/main" id="{5FE8EACC-889D-4525-A5F3-C6BF1B90E574}"/>
                </a:ext>
              </a:extLst>
            </p:cNvPr>
            <p:cNvSpPr/>
            <p:nvPr/>
          </p:nvSpPr>
          <p:spPr bwMode="auto">
            <a:xfrm>
              <a:off x="1812018" y="2433970"/>
              <a:ext cx="324346" cy="250676"/>
            </a:xfrm>
            <a:prstGeom prst="rightArrow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3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0066"/>
                </a:buClr>
                <a:buSzPct val="80000"/>
                <a:buFont typeface="Wingdings" pitchFamily="2" charset="2"/>
                <a:buChar char="è"/>
                <a:tabLst/>
              </a:pPr>
              <a:endParaRPr kumimoji="0" lang="zh-CN" altLang="en-US" sz="1800" b="1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Sans" pitchFamily="34" charset="0"/>
                <a:ea typeface="黑体" pitchFamily="49" charset="-122"/>
              </a:endParaRPr>
            </a:p>
          </p:txBody>
        </p:sp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39127D48-2EC4-4A8B-888F-DCC3642753E0}"/>
                </a:ext>
              </a:extLst>
            </p:cNvPr>
            <p:cNvSpPr txBox="1"/>
            <p:nvPr/>
          </p:nvSpPr>
          <p:spPr>
            <a:xfrm>
              <a:off x="999675" y="2559308"/>
              <a:ext cx="7200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/>
                <a:t>结构</a:t>
              </a:r>
            </a:p>
          </p:txBody>
        </p:sp>
        <p:sp>
          <p:nvSpPr>
            <p:cNvPr id="11" name="矩形: 圆角 10">
              <a:extLst>
                <a:ext uri="{FF2B5EF4-FFF2-40B4-BE49-F238E27FC236}">
                  <a16:creationId xmlns:a16="http://schemas.microsoft.com/office/drawing/2014/main" id="{E1D89311-EE59-4705-B421-D61338C5641A}"/>
                </a:ext>
              </a:extLst>
            </p:cNvPr>
            <p:cNvSpPr/>
            <p:nvPr/>
          </p:nvSpPr>
          <p:spPr bwMode="auto">
            <a:xfrm>
              <a:off x="940915" y="1746934"/>
              <a:ext cx="2088232" cy="1342499"/>
            </a:xfrm>
            <a:prstGeom prst="roundRect">
              <a:avLst/>
            </a:prstGeom>
            <a:noFill/>
            <a:ln w="28575" cap="flat" cmpd="sng" algn="ctr">
              <a:solidFill>
                <a:schemeClr val="accent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3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0066"/>
                </a:buClr>
                <a:buSzPct val="80000"/>
                <a:buFont typeface="Wingdings" pitchFamily="2" charset="2"/>
                <a:buChar char="è"/>
                <a:tabLst/>
              </a:pPr>
              <a:endParaRPr kumimoji="0" lang="zh-CN" altLang="en-US" sz="1800" b="1" i="0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Sans" pitchFamily="34" charset="0"/>
                <a:ea typeface="黑体" pitchFamily="49" charset="-122"/>
              </a:endParaRPr>
            </a:p>
          </p:txBody>
        </p:sp>
        <p:sp>
          <p:nvSpPr>
            <p:cNvPr id="12" name="矩形: 圆角 11">
              <a:extLst>
                <a:ext uri="{FF2B5EF4-FFF2-40B4-BE49-F238E27FC236}">
                  <a16:creationId xmlns:a16="http://schemas.microsoft.com/office/drawing/2014/main" id="{0A5FF590-B965-4441-92A8-666C110B5300}"/>
                </a:ext>
              </a:extLst>
            </p:cNvPr>
            <p:cNvSpPr/>
            <p:nvPr/>
          </p:nvSpPr>
          <p:spPr bwMode="auto">
            <a:xfrm>
              <a:off x="683569" y="1617607"/>
              <a:ext cx="2592288" cy="1854762"/>
            </a:xfrm>
            <a:prstGeom prst="roundRect">
              <a:avLst/>
            </a:prstGeom>
            <a:noFill/>
            <a:ln w="2857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3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0066"/>
                </a:buClr>
                <a:buSzPct val="80000"/>
                <a:buFont typeface="Wingdings" pitchFamily="2" charset="2"/>
                <a:buChar char="è"/>
                <a:tabLst/>
              </a:pPr>
              <a:endParaRPr kumimoji="0" lang="zh-CN" altLang="en-US" sz="1800" b="1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Sans" pitchFamily="34" charset="0"/>
                <a:ea typeface="黑体" pitchFamily="49" charset="-122"/>
              </a:endParaRPr>
            </a:p>
          </p:txBody>
        </p:sp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2404CD3E-BC82-4B19-AE29-51E3699C6696}"/>
                </a:ext>
              </a:extLst>
            </p:cNvPr>
            <p:cNvSpPr txBox="1"/>
            <p:nvPr/>
          </p:nvSpPr>
          <p:spPr>
            <a:xfrm>
              <a:off x="1750368" y="1988965"/>
              <a:ext cx="4844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FF0000"/>
                  </a:solidFill>
                  <a:highlight>
                    <a:srgbClr val="FFFF00"/>
                  </a:highlight>
                </a:rPr>
                <a:t>ML</a:t>
              </a:r>
              <a:endParaRPr lang="zh-CN" altLang="en-US" dirty="0">
                <a:solidFill>
                  <a:srgbClr val="FF0000"/>
                </a:solidFill>
                <a:highlight>
                  <a:srgbClr val="FFFF00"/>
                </a:highlight>
              </a:endParaRPr>
            </a:p>
          </p:txBody>
        </p:sp>
        <p:pic>
          <p:nvPicPr>
            <p:cNvPr id="15" name="图片 14" descr="https://ars.els-cdn.com/content/image/1-s2.0-S001046551930387X-gr16_lrg.jpg">
              <a:extLst>
                <a:ext uri="{FF2B5EF4-FFF2-40B4-BE49-F238E27FC236}">
                  <a16:creationId xmlns:a16="http://schemas.microsoft.com/office/drawing/2014/main" id="{F9F2BC3C-1B52-4008-8878-4B54C3788746}"/>
                </a:ext>
              </a:extLst>
            </p:cNvPr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0928" y="1885583"/>
              <a:ext cx="748219" cy="6184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4A799DFD-DB47-4CC3-9901-175C2B282DF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99675" y="1787954"/>
              <a:ext cx="642795" cy="771354"/>
            </a:xfrm>
            <a:prstGeom prst="rect">
              <a:avLst/>
            </a:prstGeom>
          </p:spPr>
        </p:pic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B92F0335-4E03-4387-9B9B-8D88C3BC9D4E}"/>
                </a:ext>
              </a:extLst>
            </p:cNvPr>
            <p:cNvSpPr txBox="1"/>
            <p:nvPr/>
          </p:nvSpPr>
          <p:spPr>
            <a:xfrm>
              <a:off x="1157801" y="3103037"/>
              <a:ext cx="14509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/>
                <a:t>XANES fitting</a:t>
              </a:r>
              <a:endParaRPr lang="zh-CN" altLang="en-US" dirty="0"/>
            </a:p>
          </p:txBody>
        </p:sp>
      </p:grpSp>
      <p:sp>
        <p:nvSpPr>
          <p:cNvPr id="14" name="内容占位符 2">
            <a:extLst>
              <a:ext uri="{FF2B5EF4-FFF2-40B4-BE49-F238E27FC236}">
                <a16:creationId xmlns:a16="http://schemas.microsoft.com/office/drawing/2014/main" id="{4E406875-E42D-4448-B742-CDFF415116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55149" y="1215263"/>
            <a:ext cx="3680561" cy="1005764"/>
          </a:xfrm>
        </p:spPr>
        <p:txBody>
          <a:bodyPr/>
          <a:lstStyle/>
          <a:p>
            <a:r>
              <a:rPr lang="en-US" altLang="zh-CN" sz="2000" dirty="0">
                <a:latin typeface="宋体" panose="02010600030101010101" pitchFamily="2" charset="-122"/>
                <a:ea typeface="宋体" panose="02010600030101010101" pitchFamily="2" charset="-122"/>
              </a:rPr>
              <a:t>XANES</a:t>
            </a:r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</a:rPr>
              <a:t>拟合：三维结构表征</a:t>
            </a:r>
            <a:endParaRPr lang="en-US" altLang="zh-CN" sz="20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lvl="1"/>
            <a:r>
              <a:rPr lang="zh-CN" altLang="en-US" sz="1600" dirty="0">
                <a:latin typeface="宋体" panose="02010600030101010101" pitchFamily="2" charset="-122"/>
                <a:ea typeface="宋体" panose="02010600030101010101" pitchFamily="2" charset="-122"/>
              </a:rPr>
              <a:t>经典</a:t>
            </a:r>
            <a:r>
              <a:rPr lang="en-US" altLang="zh-CN" sz="1600" dirty="0">
                <a:latin typeface="宋体" panose="02010600030101010101" pitchFamily="2" charset="-122"/>
                <a:ea typeface="宋体" panose="02010600030101010101" pitchFamily="2" charset="-122"/>
              </a:rPr>
              <a:t>XAS</a:t>
            </a:r>
            <a:r>
              <a:rPr lang="zh-CN" altLang="en-US" sz="1600" dirty="0">
                <a:latin typeface="宋体" panose="02010600030101010101" pitchFamily="2" charset="-122"/>
                <a:ea typeface="宋体" panose="02010600030101010101" pitchFamily="2" charset="-122"/>
              </a:rPr>
              <a:t>计算：拟合时间太长</a:t>
            </a:r>
            <a:endParaRPr lang="en-US" altLang="zh-CN" sz="16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lvl="1"/>
            <a:r>
              <a:rPr lang="en-US" altLang="zh-CN" sz="1600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ML</a:t>
            </a:r>
            <a:r>
              <a:rPr lang="zh-CN" altLang="en-US" sz="1600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可加速</a:t>
            </a:r>
            <a:r>
              <a:rPr lang="en-US" altLang="zh-CN" sz="1600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XANES</a:t>
            </a:r>
            <a:r>
              <a:rPr lang="zh-CN" altLang="en-US" sz="1600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的拟合，但经典</a:t>
            </a:r>
            <a:r>
              <a:rPr lang="en-US" altLang="zh-CN" sz="1600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GNN</a:t>
            </a:r>
            <a:r>
              <a:rPr lang="zh-CN" altLang="en-US" sz="1600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的精度不够</a:t>
            </a:r>
            <a:endParaRPr lang="en-US" altLang="zh-CN" sz="1600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16" name="图片 15" descr="ja3c07513_0003 (1)">
            <a:extLst>
              <a:ext uri="{FF2B5EF4-FFF2-40B4-BE49-F238E27FC236}">
                <a16:creationId xmlns:a16="http://schemas.microsoft.com/office/drawing/2014/main" id="{504DC33F-6698-4FB3-A5DF-6C298AA46F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2273" y="3069410"/>
            <a:ext cx="2447871" cy="1681588"/>
          </a:xfrm>
          <a:prstGeom prst="rect">
            <a:avLst/>
          </a:prstGeom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D9515003-C790-4F55-AEC1-2F0EDD39741E}"/>
              </a:ext>
            </a:extLst>
          </p:cNvPr>
          <p:cNvSpPr txBox="1"/>
          <p:nvPr/>
        </p:nvSpPr>
        <p:spPr>
          <a:xfrm>
            <a:off x="227856" y="4750998"/>
            <a:ext cx="2736304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latin typeface="Times New Roman" panose="02020603050405020304" charset="0"/>
                <a:cs typeface="Times New Roman" panose="02020603050405020304" charset="0"/>
              </a:rPr>
              <a:t>C K-edge XANES@GCN&amp;GAT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8DB1D12E-6509-410F-97A3-18DBAE55FA11}"/>
              </a:ext>
            </a:extLst>
          </p:cNvPr>
          <p:cNvSpPr txBox="1"/>
          <p:nvPr/>
        </p:nvSpPr>
        <p:spPr>
          <a:xfrm>
            <a:off x="3439181" y="6062990"/>
            <a:ext cx="286168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900" b="0" dirty="0" err="1">
                <a:solidFill>
                  <a:schemeClr val="bg2"/>
                </a:solidFill>
                <a:latin typeface="Times New Roman" panose="02020603050405020304" charset="0"/>
                <a:cs typeface="Times New Roman" panose="02020603050405020304" charset="0"/>
              </a:rPr>
              <a:t>Kotobi</a:t>
            </a:r>
            <a:r>
              <a:rPr lang="en-US" altLang="zh-CN" sz="900" b="0" dirty="0">
                <a:solidFill>
                  <a:schemeClr val="bg2"/>
                </a:solidFill>
                <a:latin typeface="Times New Roman" panose="02020603050405020304" charset="0"/>
                <a:cs typeface="Times New Roman" panose="02020603050405020304" charset="0"/>
              </a:rPr>
              <a:t> et al. </a:t>
            </a:r>
            <a:r>
              <a:rPr lang="en-US" altLang="zh-CN" sz="900" b="0" i="1" dirty="0">
                <a:solidFill>
                  <a:schemeClr val="bg2"/>
                </a:solidFill>
                <a:latin typeface="Times New Roman" panose="02020603050405020304" charset="0"/>
                <a:cs typeface="Times New Roman" panose="02020603050405020304" charset="0"/>
              </a:rPr>
              <a:t>J. Am. Chem. Soc. </a:t>
            </a:r>
            <a:r>
              <a:rPr lang="en-US" altLang="zh-CN" sz="900" dirty="0">
                <a:solidFill>
                  <a:schemeClr val="bg2"/>
                </a:solidFill>
                <a:latin typeface="Times New Roman" panose="02020603050405020304" charset="0"/>
                <a:cs typeface="Times New Roman" panose="02020603050405020304" charset="0"/>
              </a:rPr>
              <a:t>145</a:t>
            </a:r>
            <a:r>
              <a:rPr lang="en-US" altLang="zh-CN" sz="900" b="0" dirty="0">
                <a:solidFill>
                  <a:schemeClr val="bg2"/>
                </a:solidFill>
                <a:latin typeface="Times New Roman" panose="02020603050405020304" charset="0"/>
                <a:cs typeface="Times New Roman" panose="02020603050405020304" charset="0"/>
              </a:rPr>
              <a:t>, 22584–22598 (2023)</a:t>
            </a:r>
            <a:endParaRPr lang="zh-CN" altLang="en-US" sz="900" b="0" dirty="0">
              <a:solidFill>
                <a:schemeClr val="bg2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19" name="图片 18" descr="mlstad5074f9_lr">
            <a:extLst>
              <a:ext uri="{FF2B5EF4-FFF2-40B4-BE49-F238E27FC236}">
                <a16:creationId xmlns:a16="http://schemas.microsoft.com/office/drawing/2014/main" id="{C9C7EFDC-D916-4D54-9BBB-9125C57AED9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1166" y="5232289"/>
            <a:ext cx="2736304" cy="1241317"/>
          </a:xfrm>
          <a:prstGeom prst="rect">
            <a:avLst/>
          </a:prstGeom>
        </p:spPr>
      </p:pic>
      <p:sp>
        <p:nvSpPr>
          <p:cNvPr id="24" name="文本框 23">
            <a:extLst>
              <a:ext uri="{FF2B5EF4-FFF2-40B4-BE49-F238E27FC236}">
                <a16:creationId xmlns:a16="http://schemas.microsoft.com/office/drawing/2014/main" id="{DE92C949-FAB6-4689-9250-2B33234BD749}"/>
              </a:ext>
            </a:extLst>
          </p:cNvPr>
          <p:cNvSpPr txBox="1"/>
          <p:nvPr/>
        </p:nvSpPr>
        <p:spPr>
          <a:xfrm>
            <a:off x="3439181" y="6250105"/>
            <a:ext cx="3002521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900" b="0" dirty="0">
                <a:solidFill>
                  <a:schemeClr val="bg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Rankine, et al. </a:t>
            </a:r>
            <a:r>
              <a:rPr lang="en-US" altLang="zh-CN" sz="900" b="0" i="0" dirty="0">
                <a:solidFill>
                  <a:schemeClr val="bg2"/>
                </a:solidFill>
                <a:effectLst/>
                <a:latin typeface="Arial" panose="020B0604020202020204" pitchFamily="34" charset="0"/>
              </a:rPr>
              <a:t>Mach Learn-Sci </a:t>
            </a:r>
            <a:r>
              <a:rPr lang="en-US" altLang="zh-CN" sz="900" b="0" i="0" dirty="0" err="1">
                <a:solidFill>
                  <a:schemeClr val="bg2"/>
                </a:solidFill>
                <a:effectLst/>
                <a:latin typeface="Arial" panose="020B0604020202020204" pitchFamily="34" charset="0"/>
              </a:rPr>
              <a:t>Techn</a:t>
            </a:r>
            <a:r>
              <a:rPr lang="en-US" altLang="zh-CN" sz="900" b="0" i="0" dirty="0">
                <a:solidFill>
                  <a:schemeClr val="bg2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en-US" altLang="zh-CN" sz="900" dirty="0">
                <a:solidFill>
                  <a:schemeClr val="bg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5</a:t>
            </a:r>
            <a:r>
              <a:rPr lang="en-US" altLang="zh-CN" sz="900" b="0" dirty="0">
                <a:solidFill>
                  <a:schemeClr val="bg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, 021001 (2024)</a:t>
            </a:r>
            <a:endParaRPr lang="zh-CN" altLang="en-US" sz="900" b="0" dirty="0">
              <a:solidFill>
                <a:schemeClr val="bg2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3C46713B-C378-4D68-8C83-FD91E914CB7E}"/>
              </a:ext>
            </a:extLst>
          </p:cNvPr>
          <p:cNvSpPr txBox="1"/>
          <p:nvPr/>
        </p:nvSpPr>
        <p:spPr>
          <a:xfrm>
            <a:off x="129318" y="6493231"/>
            <a:ext cx="3002521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latin typeface="Times New Roman" panose="02020603050405020304" charset="0"/>
                <a:cs typeface="Times New Roman" panose="02020603050405020304" charset="0"/>
              </a:rPr>
              <a:t>Cu K-edge XANES@MLP@ACSF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73B8A8C7-2459-43AC-A0F3-C92E7E1A0F9A}"/>
              </a:ext>
            </a:extLst>
          </p:cNvPr>
          <p:cNvSpPr txBox="1"/>
          <p:nvPr/>
        </p:nvSpPr>
        <p:spPr>
          <a:xfrm>
            <a:off x="3439181" y="6433186"/>
            <a:ext cx="243207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900" b="0" dirty="0" err="1">
                <a:solidFill>
                  <a:schemeClr val="bg2"/>
                </a:solidFill>
                <a:latin typeface="Times New Roman" panose="02020603050405020304" charset="0"/>
                <a:cs typeface="Times New Roman" panose="02020603050405020304" charset="0"/>
              </a:rPr>
              <a:t>Kharel</a:t>
            </a:r>
            <a:r>
              <a:rPr lang="en-US" altLang="zh-CN" sz="900" b="0" dirty="0">
                <a:solidFill>
                  <a:schemeClr val="bg2"/>
                </a:solidFill>
                <a:latin typeface="Times New Roman" panose="02020603050405020304" charset="0"/>
                <a:cs typeface="Times New Roman" panose="02020603050405020304" charset="0"/>
              </a:rPr>
              <a:t> et al. </a:t>
            </a:r>
            <a:r>
              <a:rPr lang="en-US" altLang="zh-CN" sz="900" b="0" i="1" dirty="0">
                <a:solidFill>
                  <a:schemeClr val="bg2"/>
                </a:solidFill>
                <a:latin typeface="Times New Roman" panose="02020603050405020304" charset="0"/>
                <a:cs typeface="Times New Roman" panose="02020603050405020304" charset="0"/>
              </a:rPr>
              <a:t>Phys. Rev. Mater.  </a:t>
            </a:r>
            <a:r>
              <a:rPr lang="en-US" altLang="zh-CN" sz="900" dirty="0">
                <a:solidFill>
                  <a:schemeClr val="bg2"/>
                </a:solidFill>
                <a:latin typeface="Times New Roman" panose="02020603050405020304" charset="0"/>
                <a:cs typeface="Times New Roman" panose="02020603050405020304" charset="0"/>
              </a:rPr>
              <a:t>9</a:t>
            </a:r>
            <a:r>
              <a:rPr lang="en-US" altLang="zh-CN" sz="900" b="0" dirty="0">
                <a:solidFill>
                  <a:schemeClr val="bg2"/>
                </a:solidFill>
                <a:latin typeface="Times New Roman" panose="02020603050405020304" charset="0"/>
                <a:cs typeface="Times New Roman" panose="02020603050405020304" charset="0"/>
              </a:rPr>
              <a:t> 043803 (2025)</a:t>
            </a:r>
          </a:p>
        </p:txBody>
      </p:sp>
      <p:pic>
        <p:nvPicPr>
          <p:cNvPr id="30" name="图片 29">
            <a:extLst>
              <a:ext uri="{FF2B5EF4-FFF2-40B4-BE49-F238E27FC236}">
                <a16:creationId xmlns:a16="http://schemas.microsoft.com/office/drawing/2014/main" id="{553F5673-C7F2-407E-A144-01A490975A6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03848" y="3310595"/>
            <a:ext cx="2514887" cy="1726127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31" name="文本框 30">
            <a:extLst>
              <a:ext uri="{FF2B5EF4-FFF2-40B4-BE49-F238E27FC236}">
                <a16:creationId xmlns:a16="http://schemas.microsoft.com/office/drawing/2014/main" id="{3AEEC959-E815-4231-A187-2E5BD2FF7677}"/>
              </a:ext>
            </a:extLst>
          </p:cNvPr>
          <p:cNvSpPr txBox="1"/>
          <p:nvPr/>
        </p:nvSpPr>
        <p:spPr>
          <a:xfrm>
            <a:off x="6259410" y="4919793"/>
            <a:ext cx="2491740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Ni K-edge </a:t>
            </a:r>
            <a:r>
              <a:rPr lang="en-US" altLang="zh-CN" sz="1200" dirty="0" err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XANES@GraphNet</a:t>
            </a:r>
            <a:endParaRPr lang="zh-CN" altLang="en-US" sz="1200" dirty="0"/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B099982B-43C4-47CE-B52F-AD8B8633B7F0}"/>
              </a:ext>
            </a:extLst>
          </p:cNvPr>
          <p:cNvSpPr txBox="1"/>
          <p:nvPr/>
        </p:nvSpPr>
        <p:spPr>
          <a:xfrm>
            <a:off x="3496681" y="5033845"/>
            <a:ext cx="2168212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Ni K-edge XANES@SGN</a:t>
            </a:r>
            <a:endParaRPr lang="zh-CN" altLang="en-US" sz="1200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27634C69-72AC-4178-A2D5-767F90D5993A}"/>
              </a:ext>
            </a:extLst>
          </p:cNvPr>
          <p:cNvSpPr txBox="1"/>
          <p:nvPr/>
        </p:nvSpPr>
        <p:spPr>
          <a:xfrm>
            <a:off x="2469014" y="5193763"/>
            <a:ext cx="36099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00" b="0" dirty="0"/>
              <a:t>25%</a:t>
            </a:r>
            <a:endParaRPr lang="zh-CN" altLang="en-US" sz="800" b="0" dirty="0"/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B29DB828-D014-41E0-8508-F400C56BE0A6}"/>
              </a:ext>
            </a:extLst>
          </p:cNvPr>
          <p:cNvSpPr txBox="1"/>
          <p:nvPr/>
        </p:nvSpPr>
        <p:spPr>
          <a:xfrm>
            <a:off x="2489986" y="5624360"/>
            <a:ext cx="36099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00" b="0" dirty="0"/>
              <a:t>50%</a:t>
            </a:r>
            <a:endParaRPr lang="zh-CN" altLang="en-US" sz="800" b="0" dirty="0"/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EB2C0742-A9D8-4A66-A6AE-09734518E6DE}"/>
              </a:ext>
            </a:extLst>
          </p:cNvPr>
          <p:cNvSpPr txBox="1"/>
          <p:nvPr/>
        </p:nvSpPr>
        <p:spPr>
          <a:xfrm>
            <a:off x="2536474" y="6034661"/>
            <a:ext cx="36099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00" b="0" dirty="0"/>
              <a:t>75%</a:t>
            </a:r>
            <a:endParaRPr lang="zh-CN" altLang="en-US" sz="800" b="0" dirty="0"/>
          </a:p>
        </p:txBody>
      </p:sp>
    </p:spTree>
    <p:extLst>
      <p:ext uri="{BB962C8B-B14F-4D97-AF65-F5344CB8AC3E}">
        <p14:creationId xmlns:p14="http://schemas.microsoft.com/office/powerpoint/2010/main" val="3197294274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3D</a:t>
            </a:r>
            <a:r>
              <a:rPr lang="zh-CN" altLang="en-US" dirty="0"/>
              <a:t>结构表征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1000" y="1252288"/>
            <a:ext cx="2750840" cy="592536"/>
          </a:xfrm>
        </p:spPr>
        <p:txBody>
          <a:bodyPr/>
          <a:lstStyle/>
          <a:p>
            <a:pPr>
              <a:buFont typeface="Wingdings" panose="05000000000000000000" pitchFamily="2" charset="2"/>
              <a:buChar char="n"/>
            </a:pPr>
            <a:r>
              <a:rPr lang="en-US" altLang="zh-CN" sz="2000" dirty="0">
                <a:latin typeface="Times New Roman" panose="02020603050405020304" charset="0"/>
                <a:cs typeface="Times New Roman" panose="02020603050405020304" charset="0"/>
              </a:rPr>
              <a:t>XAS3D/XAS3Dabs</a:t>
            </a:r>
            <a:r>
              <a:rPr lang="zh-CN" altLang="en-US" sz="2000" dirty="0">
                <a:latin typeface="Times New Roman" panose="02020603050405020304" charset="0"/>
                <a:cs typeface="Times New Roman" panose="02020603050405020304" charset="0"/>
              </a:rPr>
              <a:t>设计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C04FC00-6082-4601-9FB9-820CB3925672}" type="slidenum">
              <a:rPr kumimoji="0" lang="en-GB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23" name="内容占位符 2"/>
          <p:cNvSpPr txBox="1"/>
          <p:nvPr/>
        </p:nvSpPr>
        <p:spPr bwMode="auto">
          <a:xfrm>
            <a:off x="6016315" y="5235556"/>
            <a:ext cx="3081254" cy="125832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SzPct val="80000"/>
              <a:buFont typeface="Wingdings" panose="05000000000000000000" pitchFamily="2" charset="2"/>
              <a:buChar char="è"/>
              <a:defRPr sz="2400">
                <a:solidFill>
                  <a:srgbClr val="00267F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SzPct val="80000"/>
              <a:buFont typeface="Wingdings" panose="05000000000000000000" pitchFamily="2" charset="2"/>
              <a:buChar char="è"/>
              <a:defRPr sz="2000">
                <a:solidFill>
                  <a:srgbClr val="00267F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SzPct val="80000"/>
              <a:buFont typeface="Wingdings" panose="05000000000000000000" pitchFamily="2" charset="2"/>
              <a:buChar char="è"/>
              <a:defRPr>
                <a:solidFill>
                  <a:srgbClr val="00267F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5394"/>
              </a:buClr>
              <a:buSzPct val="130000"/>
              <a:buChar char="•"/>
              <a:defRPr sz="1600">
                <a:solidFill>
                  <a:srgbClr val="1F5394"/>
                </a:solidFill>
                <a:latin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5394"/>
              </a:buClr>
              <a:buSzPct val="130000"/>
              <a:buChar char="•"/>
              <a:defRPr sz="1400">
                <a:solidFill>
                  <a:srgbClr val="1F5394"/>
                </a:solidFill>
                <a:latin typeface="Arial" panose="020B0604020202020204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F5394"/>
              </a:buClr>
              <a:buSzPct val="130000"/>
              <a:buChar char="•"/>
              <a:defRPr>
                <a:solidFill>
                  <a:srgbClr val="1F5394"/>
                </a:solidFill>
                <a:latin typeface="Arial" panose="020B0604020202020204" pitchFamily="34" charset="0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F5394"/>
              </a:buClr>
              <a:buSzPct val="130000"/>
              <a:buChar char="•"/>
              <a:defRPr>
                <a:solidFill>
                  <a:srgbClr val="1F5394"/>
                </a:solidFill>
                <a:latin typeface="Arial" panose="020B0604020202020204" pitchFamily="34" charset="0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F5394"/>
              </a:buClr>
              <a:buSzPct val="130000"/>
              <a:buChar char="•"/>
              <a:defRPr>
                <a:solidFill>
                  <a:srgbClr val="1F5394"/>
                </a:solidFill>
                <a:latin typeface="Arial" panose="020B0604020202020204" pitchFamily="34" charset="0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F5394"/>
              </a:buClr>
              <a:buSzPct val="130000"/>
              <a:buChar char="•"/>
              <a:defRPr>
                <a:solidFill>
                  <a:srgbClr val="1F5394"/>
                </a:solidFill>
                <a:latin typeface="Arial" panose="020B0604020202020204" pitchFamily="34" charset="0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SzPct val="80000"/>
              <a:buFont typeface="Wingdings" panose="05000000000000000000" pitchFamily="2" charset="2"/>
              <a:buChar char="p"/>
              <a:tabLst/>
              <a:defRPr/>
            </a:pPr>
            <a:r>
              <a: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srgbClr val="00267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XAS3D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SzPct val="80000"/>
              <a:buFont typeface="Wingdings" panose="05000000000000000000" pitchFamily="2" charset="2"/>
              <a:buChar char="p"/>
              <a:tabLst/>
              <a:defRPr/>
            </a:pPr>
            <a:r>
              <a:rPr kumimoji="0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267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所有原子均采用同等方法处理</a:t>
            </a:r>
            <a:endParaRPr kumimoji="0" lang="en-US" altLang="zh-CN" sz="1200" b="0" i="0" u="none" strike="noStrike" kern="0" cap="none" spc="0" normalizeH="0" baseline="0" noProof="0" dirty="0">
              <a:ln>
                <a:noFill/>
              </a:ln>
              <a:solidFill>
                <a:srgbClr val="00267F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SzPct val="80000"/>
              <a:buFont typeface="Wingdings" panose="05000000000000000000" pitchFamily="2" charset="2"/>
              <a:buChar char="p"/>
              <a:tabLst/>
              <a:defRPr/>
            </a:pPr>
            <a:r>
              <a: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srgbClr val="00267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XAS3DAbs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SzPct val="80000"/>
              <a:buFont typeface="Wingdings" panose="05000000000000000000" pitchFamily="2" charset="2"/>
              <a:buChar char="p"/>
              <a:tabLst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为吸收原子专门定义</a:t>
            </a: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00267F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SzPct val="80000"/>
              <a:buFont typeface="Wingdings" panose="05000000000000000000" pitchFamily="2" charset="2"/>
              <a:buChar char="p"/>
              <a:tabLst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267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聚焦吸收原子周围的局域结构</a:t>
            </a:r>
            <a:endParaRPr kumimoji="0" lang="en-US" altLang="zh-CN" sz="1200" b="0" i="0" u="none" strike="noStrike" kern="0" cap="none" spc="0" normalizeH="0" baseline="0" noProof="0" dirty="0">
              <a:ln>
                <a:noFill/>
              </a:ln>
              <a:solidFill>
                <a:srgbClr val="00267F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1" name="内容占位符 3">
            <a:extLst>
              <a:ext uri="{FF2B5EF4-FFF2-40B4-BE49-F238E27FC236}">
                <a16:creationId xmlns:a16="http://schemas.microsoft.com/office/drawing/2014/main" id="{BE902158-F135-46FF-ABAC-A6B2581A37AD}"/>
              </a:ext>
            </a:extLst>
          </p:cNvPr>
          <p:cNvSpPr txBox="1">
            <a:spLocks/>
          </p:cNvSpPr>
          <p:nvPr/>
        </p:nvSpPr>
        <p:spPr bwMode="auto">
          <a:xfrm>
            <a:off x="346592" y="5925409"/>
            <a:ext cx="3507207" cy="874014"/>
          </a:xfrm>
          <a:prstGeom prst="rect">
            <a:avLst/>
          </a:prstGeom>
          <a:solidFill>
            <a:schemeClr val="tx1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SzPct val="80000"/>
              <a:buFont typeface="Wingdings" panose="05000000000000000000" pitchFamily="2" charset="2"/>
              <a:buChar char="è"/>
              <a:defRPr sz="2400">
                <a:solidFill>
                  <a:srgbClr val="00267F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SzPct val="80000"/>
              <a:buFont typeface="Wingdings" panose="05000000000000000000" pitchFamily="2" charset="2"/>
              <a:buChar char="è"/>
              <a:defRPr sz="2000">
                <a:solidFill>
                  <a:srgbClr val="00267F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SzPct val="80000"/>
              <a:buFont typeface="Wingdings" panose="05000000000000000000" pitchFamily="2" charset="2"/>
              <a:buChar char="è"/>
              <a:defRPr>
                <a:solidFill>
                  <a:srgbClr val="00267F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5394"/>
              </a:buClr>
              <a:buSzPct val="130000"/>
              <a:buChar char="•"/>
              <a:defRPr sz="1600">
                <a:solidFill>
                  <a:srgbClr val="1F5394"/>
                </a:solidFill>
                <a:latin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5394"/>
              </a:buClr>
              <a:buSzPct val="130000"/>
              <a:buChar char="•"/>
              <a:defRPr sz="1400">
                <a:solidFill>
                  <a:srgbClr val="1F5394"/>
                </a:solidFill>
                <a:latin typeface="Arial" panose="020B0604020202020204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F5394"/>
              </a:buClr>
              <a:buSzPct val="130000"/>
              <a:buChar char="•"/>
              <a:defRPr>
                <a:solidFill>
                  <a:srgbClr val="1F5394"/>
                </a:solidFill>
                <a:latin typeface="Arial" panose="020B0604020202020204" pitchFamily="34" charset="0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F5394"/>
              </a:buClr>
              <a:buSzPct val="130000"/>
              <a:buChar char="•"/>
              <a:defRPr>
                <a:solidFill>
                  <a:srgbClr val="1F5394"/>
                </a:solidFill>
                <a:latin typeface="Arial" panose="020B0604020202020204" pitchFamily="34" charset="0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F5394"/>
              </a:buClr>
              <a:buSzPct val="130000"/>
              <a:buChar char="•"/>
              <a:defRPr>
                <a:solidFill>
                  <a:srgbClr val="1F5394"/>
                </a:solidFill>
                <a:latin typeface="Arial" panose="020B0604020202020204" pitchFamily="34" charset="0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F5394"/>
              </a:buClr>
              <a:buSzPct val="130000"/>
              <a:buChar char="•"/>
              <a:defRPr>
                <a:solidFill>
                  <a:srgbClr val="1F5394"/>
                </a:solidFill>
                <a:latin typeface="Arial" panose="020B0604020202020204" pitchFamily="34" charset="0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SzPct val="80000"/>
              <a:buFont typeface="Wingdings" panose="05000000000000000000" pitchFamily="2" charset="2"/>
              <a:buChar char="ü"/>
              <a:tabLst/>
              <a:defRPr/>
            </a:pPr>
            <a:r>
              <a: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267F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专用于</a:t>
            </a:r>
            <a:r>
              <a: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srgbClr val="00267F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XAS</a:t>
            </a:r>
            <a:r>
              <a: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267F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模拟计算</a:t>
            </a: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00267F"/>
              </a:solidFill>
              <a:effectLst/>
              <a:uLnTx/>
              <a:uFillTx/>
              <a:latin typeface="Times New Roman" panose="02020603050405020304" charset="0"/>
              <a:ea typeface="+mn-ea"/>
              <a:cs typeface="Times New Roman" panose="0202060305040502030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SzPct val="80000"/>
              <a:buFont typeface="Wingdings" panose="05000000000000000000" pitchFamily="2" charset="2"/>
              <a:buChar char="ü"/>
              <a:tabLst/>
              <a:defRPr/>
            </a:pPr>
            <a:r>
              <a: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267F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降低模拟中的冗余特征或不重要特征</a:t>
            </a: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00267F"/>
              </a:solidFill>
              <a:effectLst/>
              <a:uLnTx/>
              <a:uFillTx/>
              <a:latin typeface="Times New Roman" panose="02020603050405020304" charset="0"/>
              <a:ea typeface="+mn-ea"/>
              <a:cs typeface="Times New Roman" panose="0202060305040502030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SzPct val="80000"/>
              <a:buFont typeface="Wingdings" panose="05000000000000000000" pitchFamily="2" charset="2"/>
              <a:buChar char="ü"/>
              <a:tabLst/>
              <a:defRPr/>
            </a:pPr>
            <a:r>
              <a: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267F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提升模型的鲁棒性</a:t>
            </a:r>
          </a:p>
        </p:txBody>
      </p:sp>
      <p:sp>
        <p:nvSpPr>
          <p:cNvPr id="13" name="内容占位符 3">
            <a:extLst>
              <a:ext uri="{FF2B5EF4-FFF2-40B4-BE49-F238E27FC236}">
                <a16:creationId xmlns:a16="http://schemas.microsoft.com/office/drawing/2014/main" id="{E2F2763F-05CA-41F7-8E94-E35E2F42A3EF}"/>
              </a:ext>
            </a:extLst>
          </p:cNvPr>
          <p:cNvSpPr txBox="1">
            <a:spLocks/>
          </p:cNvSpPr>
          <p:nvPr/>
        </p:nvSpPr>
        <p:spPr bwMode="auto">
          <a:xfrm>
            <a:off x="139119" y="2149794"/>
            <a:ext cx="3822410" cy="532656"/>
          </a:xfrm>
          <a:prstGeom prst="rect">
            <a:avLst/>
          </a:prstGeom>
          <a:solidFill>
            <a:schemeClr val="tx1"/>
          </a:solidFill>
          <a:ln w="28575">
            <a:solidFill>
              <a:srgbClr val="FF33CC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SzPct val="80000"/>
              <a:buFont typeface="Wingdings" panose="05000000000000000000" pitchFamily="2" charset="2"/>
              <a:buChar char="è"/>
              <a:defRPr sz="2400">
                <a:solidFill>
                  <a:srgbClr val="00267F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SzPct val="80000"/>
              <a:buFont typeface="Wingdings" panose="05000000000000000000" pitchFamily="2" charset="2"/>
              <a:buChar char="è"/>
              <a:defRPr sz="2000">
                <a:solidFill>
                  <a:srgbClr val="00267F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SzPct val="80000"/>
              <a:buFont typeface="Wingdings" panose="05000000000000000000" pitchFamily="2" charset="2"/>
              <a:buChar char="è"/>
              <a:defRPr>
                <a:solidFill>
                  <a:srgbClr val="00267F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5394"/>
              </a:buClr>
              <a:buSzPct val="130000"/>
              <a:buChar char="•"/>
              <a:defRPr sz="1600">
                <a:solidFill>
                  <a:srgbClr val="1F5394"/>
                </a:solidFill>
                <a:latin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5394"/>
              </a:buClr>
              <a:buSzPct val="130000"/>
              <a:buChar char="•"/>
              <a:defRPr sz="1400">
                <a:solidFill>
                  <a:srgbClr val="1F5394"/>
                </a:solidFill>
                <a:latin typeface="Arial" panose="020B0604020202020204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F5394"/>
              </a:buClr>
              <a:buSzPct val="130000"/>
              <a:buChar char="•"/>
              <a:defRPr>
                <a:solidFill>
                  <a:srgbClr val="1F5394"/>
                </a:solidFill>
                <a:latin typeface="Arial" panose="020B0604020202020204" pitchFamily="34" charset="0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F5394"/>
              </a:buClr>
              <a:buSzPct val="130000"/>
              <a:buChar char="•"/>
              <a:defRPr>
                <a:solidFill>
                  <a:srgbClr val="1F5394"/>
                </a:solidFill>
                <a:latin typeface="Arial" panose="020B0604020202020204" pitchFamily="34" charset="0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F5394"/>
              </a:buClr>
              <a:buSzPct val="130000"/>
              <a:buChar char="•"/>
              <a:defRPr>
                <a:solidFill>
                  <a:srgbClr val="1F5394"/>
                </a:solidFill>
                <a:latin typeface="Arial" panose="020B0604020202020204" pitchFamily="34" charset="0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F5394"/>
              </a:buClr>
              <a:buSzPct val="130000"/>
              <a:buChar char="•"/>
              <a:defRPr>
                <a:solidFill>
                  <a:srgbClr val="1F5394"/>
                </a:solidFill>
                <a:latin typeface="Arial" panose="020B0604020202020204" pitchFamily="34" charset="0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SzPct val="80000"/>
              <a:buFont typeface="Wingdings" panose="05000000000000000000" pitchFamily="2" charset="2"/>
              <a:buChar char="l"/>
              <a:tabLst/>
              <a:defRPr/>
            </a:pPr>
            <a:r>
              <a:rPr kumimoji="0" lang="en-US" altLang="zh-CN" sz="1200" b="1" i="0" u="none" strike="noStrike" kern="0" cap="none" spc="0" normalizeH="0" baseline="0" noProof="0" dirty="0">
                <a:ln>
                  <a:noFill/>
                </a:ln>
                <a:solidFill>
                  <a:srgbClr val="00267F"/>
                </a:solidFill>
                <a:effectLst/>
                <a:highlight>
                  <a:srgbClr val="FF33CC"/>
                </a:highlight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Embedding layer</a:t>
            </a:r>
            <a:r>
              <a:rPr kumimoji="0" lang="en-US" altLang="zh-CN" sz="1200" b="1" i="0" u="none" strike="noStrike" kern="0" cap="none" spc="0" normalizeH="0" baseline="0" noProof="0" dirty="0">
                <a:ln>
                  <a:noFill/>
                </a:ln>
                <a:solidFill>
                  <a:srgbClr val="00267F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: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00267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267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将输入原子信息编码为初始节点属性向量</a:t>
            </a:r>
            <a:r>
              <a:rPr kumimoji="0" lang="en-US" altLang="zh-CN" sz="1200" b="0" i="0" u="none" strike="noStrike" kern="0" cap="none" spc="0" normalizeH="0" baseline="0" noProof="0" dirty="0">
                <a:ln>
                  <a:noFill/>
                </a:ln>
                <a:solidFill>
                  <a:srgbClr val="00267F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v</a:t>
            </a:r>
          </a:p>
        </p:txBody>
      </p:sp>
      <p:sp>
        <p:nvSpPr>
          <p:cNvPr id="14" name="内容占位符 3">
            <a:extLst>
              <a:ext uri="{FF2B5EF4-FFF2-40B4-BE49-F238E27FC236}">
                <a16:creationId xmlns:a16="http://schemas.microsoft.com/office/drawing/2014/main" id="{88F676AF-41EC-4464-ADCC-DD5A724540EC}"/>
              </a:ext>
            </a:extLst>
          </p:cNvPr>
          <p:cNvSpPr txBox="1">
            <a:spLocks/>
          </p:cNvSpPr>
          <p:nvPr/>
        </p:nvSpPr>
        <p:spPr bwMode="auto">
          <a:xfrm>
            <a:off x="139119" y="2740588"/>
            <a:ext cx="3822410" cy="2992668"/>
          </a:xfrm>
          <a:prstGeom prst="rect">
            <a:avLst/>
          </a:prstGeom>
          <a:solidFill>
            <a:schemeClr val="tx1"/>
          </a:solidFill>
          <a:ln w="28575">
            <a:solidFill>
              <a:srgbClr val="FFC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SzPct val="80000"/>
              <a:buFont typeface="Wingdings" panose="05000000000000000000" pitchFamily="2" charset="2"/>
              <a:buChar char="è"/>
              <a:defRPr sz="2400">
                <a:solidFill>
                  <a:srgbClr val="00267F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SzPct val="80000"/>
              <a:buFont typeface="Wingdings" panose="05000000000000000000" pitchFamily="2" charset="2"/>
              <a:buChar char="è"/>
              <a:defRPr sz="2000">
                <a:solidFill>
                  <a:srgbClr val="00267F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SzPct val="80000"/>
              <a:buFont typeface="Wingdings" panose="05000000000000000000" pitchFamily="2" charset="2"/>
              <a:buChar char="è"/>
              <a:defRPr>
                <a:solidFill>
                  <a:srgbClr val="00267F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5394"/>
              </a:buClr>
              <a:buSzPct val="130000"/>
              <a:buChar char="•"/>
              <a:defRPr sz="1600">
                <a:solidFill>
                  <a:srgbClr val="1F5394"/>
                </a:solidFill>
                <a:latin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5394"/>
              </a:buClr>
              <a:buSzPct val="130000"/>
              <a:buChar char="•"/>
              <a:defRPr sz="1400">
                <a:solidFill>
                  <a:srgbClr val="1F5394"/>
                </a:solidFill>
                <a:latin typeface="Arial" panose="020B0604020202020204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F5394"/>
              </a:buClr>
              <a:buSzPct val="130000"/>
              <a:buChar char="•"/>
              <a:defRPr>
                <a:solidFill>
                  <a:srgbClr val="1F5394"/>
                </a:solidFill>
                <a:latin typeface="Arial" panose="020B0604020202020204" pitchFamily="34" charset="0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F5394"/>
              </a:buClr>
              <a:buSzPct val="130000"/>
              <a:buChar char="•"/>
              <a:defRPr>
                <a:solidFill>
                  <a:srgbClr val="1F5394"/>
                </a:solidFill>
                <a:latin typeface="Arial" panose="020B0604020202020204" pitchFamily="34" charset="0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F5394"/>
              </a:buClr>
              <a:buSzPct val="130000"/>
              <a:buChar char="•"/>
              <a:defRPr>
                <a:solidFill>
                  <a:srgbClr val="1F5394"/>
                </a:solidFill>
                <a:latin typeface="Arial" panose="020B0604020202020204" pitchFamily="34" charset="0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F5394"/>
              </a:buClr>
              <a:buSzPct val="130000"/>
              <a:buChar char="•"/>
              <a:defRPr>
                <a:solidFill>
                  <a:srgbClr val="1F5394"/>
                </a:solidFill>
                <a:latin typeface="Arial" panose="020B0604020202020204" pitchFamily="34" charset="0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SzPct val="80000"/>
              <a:buFont typeface="Wingdings" panose="05000000000000000000" pitchFamily="2" charset="2"/>
              <a:buChar char="l"/>
              <a:tabLst/>
              <a:defRPr/>
            </a:pPr>
            <a:r>
              <a:rPr kumimoji="0" lang="en-US" altLang="zh-CN" sz="1200" b="1" i="0" u="none" strike="noStrike" kern="0" cap="none" spc="0" normalizeH="0" baseline="0" noProof="0" dirty="0">
                <a:ln>
                  <a:noFill/>
                </a:ln>
                <a:solidFill>
                  <a:srgbClr val="00267F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Interaction Block</a:t>
            </a:r>
            <a:r>
              <a:rPr kumimoji="0" lang="en-US" altLang="zh-CN" sz="1200" b="0" i="0" u="none" strike="noStrike" kern="0" cap="none" spc="0" normalizeH="0" baseline="0" noProof="0" dirty="0">
                <a:ln>
                  <a:noFill/>
                </a:ln>
                <a:solidFill>
                  <a:srgbClr val="00267F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:</a:t>
            </a:r>
            <a:r>
              <a:rPr kumimoji="0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267F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更新节点</a:t>
            </a:r>
            <a:r>
              <a:rPr lang="zh-CN" altLang="en-US" sz="1200" b="0" kern="0" dirty="0">
                <a:latin typeface="Times New Roman" panose="02020603050405020304" charset="0"/>
                <a:cs typeface="Times New Roman" panose="02020603050405020304" charset="0"/>
              </a:rPr>
              <a:t>属性</a:t>
            </a:r>
            <a:endParaRPr kumimoji="0" lang="en-US" altLang="zh-CN" sz="1200" b="0" i="0" u="none" strike="noStrike" kern="0" cap="none" spc="0" normalizeH="0" baseline="0" noProof="0" dirty="0">
              <a:ln>
                <a:noFill/>
              </a:ln>
              <a:solidFill>
                <a:srgbClr val="00267F"/>
              </a:solidFill>
              <a:effectLst/>
              <a:uLnTx/>
              <a:uFillTx/>
              <a:latin typeface="Times New Roman" panose="02020603050405020304" charset="0"/>
              <a:ea typeface="+mn-ea"/>
              <a:cs typeface="Times New Roman" panose="0202060305040502030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内容占位符 3">
                <a:extLst>
                  <a:ext uri="{FF2B5EF4-FFF2-40B4-BE49-F238E27FC236}">
                    <a16:creationId xmlns:a16="http://schemas.microsoft.com/office/drawing/2014/main" id="{2BB60D04-66B6-40AB-8C25-B68325F7E6DF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224793" y="3877842"/>
                <a:ext cx="3627127" cy="1735048"/>
              </a:xfrm>
              <a:prstGeom prst="rect">
                <a:avLst/>
              </a:prstGeom>
              <a:solidFill>
                <a:schemeClr val="tx1"/>
              </a:solidFill>
              <a:ln w="28575">
                <a:solidFill>
                  <a:srgbClr val="3399FF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/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66"/>
                  </a:buClr>
                  <a:buSzPct val="80000"/>
                  <a:buFont typeface="Wingdings" panose="05000000000000000000" pitchFamily="2" charset="2"/>
                  <a:buChar char="è"/>
                  <a:defRPr sz="2400">
                    <a:solidFill>
                      <a:srgbClr val="00267F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66"/>
                  </a:buClr>
                  <a:buSzPct val="80000"/>
                  <a:buFont typeface="Wingdings" panose="05000000000000000000" pitchFamily="2" charset="2"/>
                  <a:buChar char="è"/>
                  <a:defRPr sz="2000">
                    <a:solidFill>
                      <a:srgbClr val="00267F"/>
                    </a:solidFill>
                    <a:latin typeface="+mn-lt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66"/>
                  </a:buClr>
                  <a:buSzPct val="80000"/>
                  <a:buFont typeface="Wingdings" panose="05000000000000000000" pitchFamily="2" charset="2"/>
                  <a:buChar char="è"/>
                  <a:defRPr>
                    <a:solidFill>
                      <a:srgbClr val="00267F"/>
                    </a:solidFill>
                    <a:latin typeface="+mn-lt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F5394"/>
                  </a:buClr>
                  <a:buSzPct val="130000"/>
                  <a:buChar char="•"/>
                  <a:defRPr sz="1600">
                    <a:solidFill>
                      <a:srgbClr val="1F5394"/>
                    </a:solidFill>
                    <a:latin typeface="Arial" panose="020B0604020202020204" pitchFamily="34" charset="0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F5394"/>
                  </a:buClr>
                  <a:buSzPct val="130000"/>
                  <a:buChar char="•"/>
                  <a:defRPr sz="1400">
                    <a:solidFill>
                      <a:srgbClr val="1F5394"/>
                    </a:solidFill>
                    <a:latin typeface="Arial" panose="020B0604020202020204" pitchFamily="34" charset="0"/>
                  </a:defRPr>
                </a:lvl5pPr>
                <a:lvl6pPr marL="25146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1F5394"/>
                  </a:buClr>
                  <a:buSzPct val="130000"/>
                  <a:buChar char="•"/>
                  <a:defRPr>
                    <a:solidFill>
                      <a:srgbClr val="1F5394"/>
                    </a:solidFill>
                    <a:latin typeface="Arial" panose="020B0604020202020204" pitchFamily="34" charset="0"/>
                  </a:defRPr>
                </a:lvl6pPr>
                <a:lvl7pPr marL="29718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1F5394"/>
                  </a:buClr>
                  <a:buSzPct val="130000"/>
                  <a:buChar char="•"/>
                  <a:defRPr>
                    <a:solidFill>
                      <a:srgbClr val="1F5394"/>
                    </a:solidFill>
                    <a:latin typeface="Arial" panose="020B0604020202020204" pitchFamily="34" charset="0"/>
                  </a:defRPr>
                </a:lvl7pPr>
                <a:lvl8pPr marL="3429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1F5394"/>
                  </a:buClr>
                  <a:buSzPct val="130000"/>
                  <a:buChar char="•"/>
                  <a:defRPr>
                    <a:solidFill>
                      <a:srgbClr val="1F5394"/>
                    </a:solidFill>
                    <a:latin typeface="Arial" panose="020B0604020202020204" pitchFamily="34" charset="0"/>
                  </a:defRPr>
                </a:lvl8pPr>
                <a:lvl9pPr marL="3886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1F5394"/>
                  </a:buClr>
                  <a:buSzPct val="130000"/>
                  <a:buChar char="•"/>
                  <a:defRPr>
                    <a:solidFill>
                      <a:srgbClr val="1F5394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342900" marR="0" lvl="0" indent="-342900" algn="l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F0066"/>
                  </a:buClr>
                  <a:buSzPct val="80000"/>
                  <a:buFont typeface="Wingdings" panose="05000000000000000000" pitchFamily="2" charset="2"/>
                  <a:buChar char="p"/>
                  <a:tabLst/>
                  <a:defRPr/>
                </a:pPr>
                <a:r>
                  <a:rPr kumimoji="0" lang="en-US" altLang="zh-CN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267F"/>
                    </a:solidFill>
                    <a:effectLst/>
                    <a:highlight>
                      <a:srgbClr val="3399FF"/>
                    </a:highlight>
                    <a:uLnTx/>
                    <a:uFillTx/>
                    <a:latin typeface="Times New Roman" panose="02020603050405020304" charset="0"/>
                    <a:ea typeface="+mn-ea"/>
                    <a:cs typeface="Times New Roman" panose="02020603050405020304" charset="0"/>
                  </a:rPr>
                  <a:t>Feature function</a:t>
                </a:r>
                <a:r>
                  <a:rPr kumimoji="0" lang="en-US" altLang="zh-CN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267F"/>
                    </a:solidFill>
                    <a:effectLst/>
                    <a:highlight>
                      <a:srgbClr val="3399FF"/>
                    </a:highlight>
                    <a:uLnTx/>
                    <a:uFillTx/>
                    <a:latin typeface="Times New Roman" panose="02020603050405020304" charset="0"/>
                    <a:ea typeface="+mn-ea"/>
                    <a:cs typeface="Times New Roman" panose="02020603050405020304" charset="0"/>
                  </a:rPr>
                  <a:t>: </a:t>
                </a:r>
                <a14:m>
                  <m:oMath xmlns:m="http://schemas.openxmlformats.org/officeDocument/2006/math">
                    <m:r>
                      <a:rPr kumimoji="0" lang="en-US" altLang="zh-CN" sz="12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267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𝑇𝐵𝐹</m:t>
                    </m:r>
                    <m:d>
                      <m:dPr>
                        <m:ctrlPr>
                          <a:rPr kumimoji="0" lang="zh-CN" altLang="zh-CN" sz="12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267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kumimoji="0" lang="en-US" altLang="zh-CN" sz="12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267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𝑟</m:t>
                        </m:r>
                        <m:r>
                          <a:rPr kumimoji="0" lang="en-US" altLang="zh-CN" sz="12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267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kumimoji="0" lang="en-US" altLang="zh-CN" sz="12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267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𝜃</m:t>
                        </m:r>
                        <m:r>
                          <a:rPr kumimoji="0" lang="en-US" altLang="zh-CN" sz="12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267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kumimoji="0" lang="en-US" altLang="zh-CN" sz="12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267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𝜙</m:t>
                        </m:r>
                      </m:e>
                    </m:d>
                  </m:oMath>
                </a14:m>
                <a:r>
                  <a:rPr kumimoji="0" lang="en-US" altLang="zh-CN" sz="1200" b="0" i="1" u="none" strike="noStrike" kern="0" cap="none" spc="0" normalizeH="0" baseline="0" noProof="0" dirty="0">
                    <a:ln>
                      <a:noFill/>
                    </a:ln>
                    <a:solidFill>
                      <a:srgbClr val="00267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, R</a:t>
                </a:r>
                <a14:m>
                  <m:oMath xmlns:m="http://schemas.openxmlformats.org/officeDocument/2006/math">
                    <m:r>
                      <a:rPr kumimoji="0" lang="en-US" altLang="zh-CN" sz="12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267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𝐵𝐹</m:t>
                    </m:r>
                    <m:d>
                      <m:dPr>
                        <m:ctrlPr>
                          <a:rPr kumimoji="0" lang="zh-CN" altLang="zh-CN" sz="12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267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kumimoji="0" lang="en-US" altLang="zh-CN" sz="12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267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𝑟</m:t>
                        </m:r>
                        <m:r>
                          <a:rPr kumimoji="0" lang="en-US" altLang="zh-CN" sz="12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267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kumimoji="0" lang="en-US" altLang="zh-CN" sz="12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267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𝜃</m:t>
                        </m:r>
                        <m:r>
                          <a:rPr kumimoji="0" lang="en-US" altLang="zh-CN" sz="12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267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kumimoji="0" lang="en-US" altLang="zh-CN" sz="12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267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𝜙</m:t>
                        </m:r>
                      </m:e>
                    </m:d>
                  </m:oMath>
                </a14:m>
                <a:r>
                  <a:rPr kumimoji="0" lang="en-US" altLang="zh-CN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267F"/>
                    </a:solidFill>
                    <a:effectLst/>
                    <a:uLnTx/>
                    <a:uFillTx/>
                    <a:latin typeface="Times New Roman" panose="02020603050405020304" charset="0"/>
                    <a:ea typeface="+mn-ea"/>
                    <a:cs typeface="Times New Roman" panose="02020603050405020304" charset="0"/>
                  </a:rPr>
                  <a:t> … </a:t>
                </a:r>
              </a:p>
              <a:p>
                <a:pPr marL="742950" marR="0" lvl="1" indent="-285750" algn="l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F0066"/>
                  </a:buClr>
                  <a:buSzPct val="80000"/>
                  <a:buFont typeface="Wingdings" panose="05000000000000000000" pitchFamily="2" charset="2"/>
                  <a:buChar char="u"/>
                  <a:tabLst/>
                  <a:defRPr/>
                </a:pPr>
                <a:r>
                  <a:rPr kumimoji="0" lang="zh-CN" altLang="en-US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267F"/>
                    </a:solidFill>
                    <a:effectLst/>
                    <a:uLnTx/>
                    <a:uFillTx/>
                    <a:latin typeface="Times New Roman" panose="02020603050405020304" charset="0"/>
                    <a:ea typeface="黑体" panose="02010609060101010101" pitchFamily="49" charset="-122"/>
                    <a:cs typeface="Times New Roman" panose="02020603050405020304" charset="0"/>
                  </a:rPr>
                  <a:t>包含模拟中重要特征</a:t>
                </a:r>
                <a:endParaRPr kumimoji="0" lang="en-US" altLang="zh-CN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267F"/>
                  </a:solidFill>
                  <a:effectLst/>
                  <a:uLnTx/>
                  <a:uFillTx/>
                  <a:latin typeface="Times New Roman" panose="02020603050405020304" charset="0"/>
                  <a:ea typeface="黑体" panose="02010609060101010101" pitchFamily="49" charset="-122"/>
                  <a:cs typeface="Times New Roman" panose="02020603050405020304" charset="0"/>
                </a:endParaRPr>
              </a:p>
              <a:p>
                <a:pPr marL="742950" marR="0" lvl="1" indent="-285750" algn="l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F0066"/>
                  </a:buClr>
                  <a:buSzPct val="80000"/>
                  <a:buFont typeface="Wingdings" panose="05000000000000000000" pitchFamily="2" charset="2"/>
                  <a:buChar char="u"/>
                  <a:tabLst/>
                  <a:defRPr/>
                </a:pPr>
                <a:r>
                  <a:rPr kumimoji="0" lang="zh-CN" altLang="en-US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267F"/>
                    </a:solidFill>
                    <a:effectLst/>
                    <a:uLnTx/>
                    <a:uFillTx/>
                    <a:latin typeface="Times New Roman" panose="02020603050405020304" charset="0"/>
                    <a:ea typeface="黑体" panose="02010609060101010101" pitchFamily="49" charset="-122"/>
                    <a:cs typeface="Times New Roman" panose="02020603050405020304" charset="0"/>
                  </a:rPr>
                  <a:t>提升模型效率</a:t>
                </a:r>
                <a:endParaRPr kumimoji="0" lang="en-US" altLang="zh-CN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267F"/>
                  </a:solidFill>
                  <a:effectLst/>
                  <a:uLnTx/>
                  <a:uFillTx/>
                  <a:latin typeface="Times New Roman" panose="02020603050405020304" charset="0"/>
                  <a:ea typeface="黑体" panose="02010609060101010101" pitchFamily="49" charset="-122"/>
                  <a:cs typeface="Times New Roman" panose="02020603050405020304" charset="0"/>
                </a:endParaRPr>
              </a:p>
              <a:p>
                <a:pPr marL="742950" marR="0" lvl="1" indent="-285750" algn="l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F0066"/>
                  </a:buClr>
                  <a:buSzPct val="80000"/>
                  <a:buFont typeface="Wingdings" panose="05000000000000000000" pitchFamily="2" charset="2"/>
                  <a:buChar char="u"/>
                  <a:tabLst/>
                  <a:defRPr/>
                </a:pPr>
                <a:r>
                  <a:rPr kumimoji="0" lang="zh-CN" altLang="en-US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267F"/>
                    </a:solidFill>
                    <a:effectLst/>
                    <a:uLnTx/>
                    <a:uFillTx/>
                    <a:latin typeface="Times New Roman" panose="02020603050405020304" charset="0"/>
                    <a:ea typeface="黑体" panose="02010609060101010101" pitchFamily="49" charset="-122"/>
                    <a:cs typeface="Times New Roman" panose="02020603050405020304" charset="0"/>
                  </a:rPr>
                  <a:t>用于图卷积中的权重</a:t>
                </a:r>
                <a:endParaRPr kumimoji="0" lang="en-US" altLang="zh-CN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267F"/>
                  </a:solidFill>
                  <a:effectLst/>
                  <a:uLnTx/>
                  <a:uFillTx/>
                  <a:latin typeface="Times New Roman" panose="02020603050405020304" charset="0"/>
                  <a:ea typeface="黑体" panose="02010609060101010101" pitchFamily="49" charset="-122"/>
                  <a:cs typeface="Times New Roman" panose="02020603050405020304" charset="0"/>
                </a:endParaRPr>
              </a:p>
              <a:p>
                <a:pPr marR="0" lvl="1" algn="l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F0066"/>
                  </a:buClr>
                  <a:buSzPct val="80000"/>
                  <a:buFont typeface="Wingdings" panose="05000000000000000000" pitchFamily="2" charset="2"/>
                  <a:buChar char="ü"/>
                  <a:tabLst/>
                  <a:defRPr/>
                </a:pPr>
                <a:r>
                  <a:rPr lang="en-US" altLang="zh-CN" sz="1050" b="0" dirty="0">
                    <a:latin typeface="Times New Roman" panose="02020603050405020304" charset="0"/>
                    <a:ea typeface="宋体" panose="02010600030101010101" pitchFamily="2" charset="-122"/>
                    <a:cs typeface="Times New Roman" panose="02020603050405020304" charset="0"/>
                  </a:rPr>
                  <a:t>TBF(</a:t>
                </a:r>
                <a:r>
                  <a:rPr lang="en-US" altLang="zh-CN" sz="1050" b="0" dirty="0" err="1">
                    <a:latin typeface="Times New Roman" panose="02020603050405020304" charset="0"/>
                    <a:ea typeface="宋体" panose="02010600030101010101" pitchFamily="2" charset="-122"/>
                    <a:cs typeface="Times New Roman" panose="02020603050405020304" charset="0"/>
                  </a:rPr>
                  <a:t>r,θ</a:t>
                </a:r>
                <a:r>
                  <a:rPr lang="en-US" altLang="zh-CN" sz="1050" b="0" dirty="0">
                    <a:latin typeface="Times New Roman" panose="02020603050405020304" charset="0"/>
                    <a:ea typeface="宋体" panose="02010600030101010101" pitchFamily="2" charset="-122"/>
                    <a:cs typeface="Times New Roman" panose="02020603050405020304" charset="0"/>
                  </a:rPr>
                  <a:t>,</a:t>
                </a:r>
                <a:r>
                  <a:rPr lang="" altLang="en-US" sz="1050" b="0" dirty="0">
                    <a:latin typeface="Times New Roman" panose="02020603050405020304" charset="0"/>
                    <a:ea typeface="宋体" panose="02010600030101010101" pitchFamily="2" charset="-122"/>
                    <a:cs typeface="Times New Roman" panose="02020603050405020304" charset="0"/>
                  </a:rPr>
                  <a:t>ϕ</a:t>
                </a:r>
                <a:r>
                  <a:rPr lang="en-US" altLang="zh-CN" sz="1050" b="0" dirty="0">
                    <a:latin typeface="Times New Roman" panose="02020603050405020304" charset="0"/>
                    <a:ea typeface="宋体" panose="02010600030101010101" pitchFamily="2" charset="-122"/>
                    <a:cs typeface="Times New Roman" panose="02020603050405020304" charset="0"/>
                  </a:rPr>
                  <a:t>)</a:t>
                </a:r>
                <a:r>
                  <a:rPr lang="zh-CN" altLang="en-US" sz="1050" b="0" dirty="0">
                    <a:latin typeface="Times New Roman" panose="02020603050405020304" charset="0"/>
                    <a:ea typeface="宋体" panose="02010600030101010101" pitchFamily="2" charset="-122"/>
                    <a:cs typeface="Times New Roman" panose="02020603050405020304" charset="0"/>
                  </a:rPr>
                  <a:t>编码了角度信息，更全面的引入了三维结构信息</a:t>
                </a:r>
                <a:endParaRPr lang="en-US" altLang="zh-CN" sz="1050" b="0" dirty="0"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endParaRPr>
              </a:p>
              <a:p>
                <a:pPr lvl="1">
                  <a:buFont typeface="Wingdings" panose="05000000000000000000" pitchFamily="2" charset="2"/>
                  <a:buChar char="ü"/>
                  <a:defRPr/>
                </a:pPr>
                <a:r>
                  <a:rPr lang="en-US" altLang="zh-CN" sz="1000" b="0" dirty="0">
                    <a:latin typeface="Times New Roman" panose="02020603050405020304" charset="0"/>
                    <a:ea typeface="宋体" panose="02010600030101010101" pitchFamily="2" charset="-122"/>
                    <a:cs typeface="Times New Roman" panose="02020603050405020304" charset="0"/>
                    <a:sym typeface="+mn-ea"/>
                  </a:rPr>
                  <a:t>RBF(r)</a:t>
                </a:r>
                <a:r>
                  <a:rPr lang="zh-CN" altLang="en-US" sz="1000" b="0" dirty="0">
                    <a:latin typeface="Times New Roman" panose="02020603050405020304" charset="0"/>
                    <a:ea typeface="宋体" panose="02010600030101010101" pitchFamily="2" charset="-122"/>
                    <a:cs typeface="Times New Roman" panose="02020603050405020304" charset="0"/>
                    <a:sym typeface="+mn-ea"/>
                  </a:rPr>
                  <a:t>只作为</a:t>
                </a:r>
                <a:r>
                  <a:rPr lang="en-US" altLang="zh-CN" sz="1000" b="0" dirty="0">
                    <a:latin typeface="Times New Roman" panose="02020603050405020304" charset="0"/>
                    <a:ea typeface="宋体" panose="02010600030101010101" pitchFamily="2" charset="-122"/>
                    <a:cs typeface="Times New Roman" panose="02020603050405020304" charset="0"/>
                    <a:sym typeface="+mn-ea"/>
                  </a:rPr>
                  <a:t>Edge Information</a:t>
                </a:r>
                <a:r>
                  <a:rPr lang="zh-CN" altLang="en-US" sz="1000" b="0" dirty="0">
                    <a:latin typeface="Times New Roman" panose="02020603050405020304" charset="0"/>
                    <a:ea typeface="宋体" panose="02010600030101010101" pitchFamily="2" charset="-122"/>
                    <a:cs typeface="Times New Roman" panose="02020603050405020304" charset="0"/>
                    <a:sym typeface="+mn-ea"/>
                  </a:rPr>
                  <a:t>。</a:t>
                </a:r>
                <a:r>
                  <a:rPr lang="en-US" altLang="zh-CN" sz="1000" b="0" dirty="0">
                    <a:latin typeface="Times New Roman" panose="02020603050405020304" charset="0"/>
                    <a:ea typeface="宋体" panose="02010600030101010101" pitchFamily="2" charset="-122"/>
                    <a:cs typeface="Times New Roman" panose="02020603050405020304" charset="0"/>
                    <a:sym typeface="+mn-ea"/>
                  </a:rPr>
                  <a:t>XAS3D</a:t>
                </a:r>
                <a:r>
                  <a:rPr lang="zh-CN" altLang="en-US" sz="1000" b="0" dirty="0">
                    <a:latin typeface="Times New Roman" panose="02020603050405020304" charset="0"/>
                    <a:ea typeface="宋体" panose="02010600030101010101" pitchFamily="2" charset="-122"/>
                    <a:cs typeface="Times New Roman" panose="02020603050405020304" charset="0"/>
                    <a:sym typeface="+mn-ea"/>
                  </a:rPr>
                  <a:t>中</a:t>
                </a:r>
                <a:r>
                  <a:rPr lang="en-US" altLang="zh-CN" sz="1000" b="0" dirty="0">
                    <a:latin typeface="Times New Roman" panose="02020603050405020304" charset="0"/>
                    <a:ea typeface="宋体" panose="02010600030101010101" pitchFamily="2" charset="-122"/>
                    <a:cs typeface="Times New Roman" panose="02020603050405020304" charset="0"/>
                  </a:rPr>
                  <a:t>TBF(</a:t>
                </a:r>
                <a:r>
                  <a:rPr lang="en-US" altLang="zh-CN" sz="1000" b="0" dirty="0" err="1">
                    <a:latin typeface="Times New Roman" panose="02020603050405020304" charset="0"/>
                    <a:ea typeface="宋体" panose="02010600030101010101" pitchFamily="2" charset="-122"/>
                    <a:cs typeface="Times New Roman" panose="02020603050405020304" charset="0"/>
                  </a:rPr>
                  <a:t>r,θ</a:t>
                </a:r>
                <a:r>
                  <a:rPr lang="en-US" altLang="zh-CN" sz="1000" b="0" dirty="0">
                    <a:latin typeface="Times New Roman" panose="02020603050405020304" charset="0"/>
                    <a:ea typeface="宋体" panose="02010600030101010101" pitchFamily="2" charset="-122"/>
                    <a:cs typeface="Times New Roman" panose="02020603050405020304" charset="0"/>
                  </a:rPr>
                  <a:t>,</a:t>
                </a:r>
                <a:r>
                  <a:rPr lang="" altLang="en-US" sz="1000" b="0" dirty="0">
                    <a:latin typeface="Times New Roman" panose="02020603050405020304" charset="0"/>
                    <a:ea typeface="宋体" panose="02010600030101010101" pitchFamily="2" charset="-122"/>
                    <a:cs typeface="Times New Roman" panose="02020603050405020304" charset="0"/>
                  </a:rPr>
                  <a:t>ϕ</a:t>
                </a:r>
                <a:r>
                  <a:rPr lang="en-US" altLang="zh-CN" sz="1000" b="0" dirty="0">
                    <a:latin typeface="Times New Roman" panose="02020603050405020304" charset="0"/>
                    <a:ea typeface="宋体" panose="02010600030101010101" pitchFamily="2" charset="-122"/>
                    <a:cs typeface="Times New Roman" panose="02020603050405020304" charset="0"/>
                  </a:rPr>
                  <a:t>)</a:t>
                </a:r>
                <a:r>
                  <a:rPr lang="zh-CN" altLang="en-US" sz="1000" b="0" dirty="0">
                    <a:latin typeface="Times New Roman" panose="02020603050405020304" charset="0"/>
                    <a:ea typeface="宋体" panose="02010600030101010101" pitchFamily="2" charset="-122"/>
                    <a:cs typeface="Times New Roman" panose="02020603050405020304" charset="0"/>
                  </a:rPr>
                  <a:t>作为权重引入消息传递过程。增强了三维结构信息对模型的约束。</a:t>
                </a:r>
              </a:p>
              <a:p>
                <a:pPr marR="0" lvl="1" algn="l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F0066"/>
                  </a:buClr>
                  <a:buSzPct val="80000"/>
                  <a:buFont typeface="Wingdings" panose="05000000000000000000" pitchFamily="2" charset="2"/>
                  <a:buChar char="ü"/>
                  <a:tabLst/>
                  <a:defRPr/>
                </a:pPr>
                <a:endParaRPr lang="en-US" altLang="zh-CN" sz="1050" b="0" dirty="0"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endParaRPr>
              </a:p>
              <a:p>
                <a:pPr marL="742950" marR="0" lvl="1" indent="-285750" algn="l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F0066"/>
                  </a:buClr>
                  <a:buSzPct val="80000"/>
                  <a:buFont typeface="Wingdings" panose="05000000000000000000" pitchFamily="2" charset="2"/>
                  <a:buChar char="u"/>
                  <a:tabLst/>
                  <a:defRPr/>
                </a:pPr>
                <a:endParaRPr kumimoji="0" lang="en-US" altLang="zh-CN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267F"/>
                  </a:solidFill>
                  <a:effectLst/>
                  <a:uLnTx/>
                  <a:uFillTx/>
                  <a:latin typeface="Times New Roman" panose="02020603050405020304" charset="0"/>
                  <a:ea typeface="黑体" panose="02010609060101010101" pitchFamily="49" charset="-122"/>
                  <a:cs typeface="Times New Roman" panose="02020603050405020304" charset="0"/>
                </a:endParaRPr>
              </a:p>
            </p:txBody>
          </p:sp>
        </mc:Choice>
        <mc:Fallback xmlns="">
          <p:sp>
            <p:nvSpPr>
              <p:cNvPr id="15" name="内容占位符 3">
                <a:extLst>
                  <a:ext uri="{FF2B5EF4-FFF2-40B4-BE49-F238E27FC236}">
                    <a16:creationId xmlns:a16="http://schemas.microsoft.com/office/drawing/2014/main" id="{2BB60D04-66B6-40AB-8C25-B68325F7E6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4793" y="3877842"/>
                <a:ext cx="3627127" cy="173504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28575">
                <a:solidFill>
                  <a:srgbClr val="3399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内容占位符 3">
            <a:extLst>
              <a:ext uri="{FF2B5EF4-FFF2-40B4-BE49-F238E27FC236}">
                <a16:creationId xmlns:a16="http://schemas.microsoft.com/office/drawing/2014/main" id="{743B06AC-9B1A-444C-B756-0EF4D0250800}"/>
              </a:ext>
            </a:extLst>
          </p:cNvPr>
          <p:cNvSpPr txBox="1">
            <a:spLocks/>
          </p:cNvSpPr>
          <p:nvPr/>
        </p:nvSpPr>
        <p:spPr bwMode="auto">
          <a:xfrm>
            <a:off x="4102070" y="5212696"/>
            <a:ext cx="1605402" cy="1041120"/>
          </a:xfrm>
          <a:prstGeom prst="rect">
            <a:avLst/>
          </a:prstGeom>
          <a:solidFill>
            <a:schemeClr val="tx1"/>
          </a:solidFill>
          <a:ln w="28575">
            <a:solidFill>
              <a:srgbClr val="CCFF99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SzPct val="80000"/>
              <a:buFont typeface="Wingdings" panose="05000000000000000000" pitchFamily="2" charset="2"/>
              <a:buChar char="è"/>
              <a:defRPr sz="2400">
                <a:solidFill>
                  <a:srgbClr val="00267F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SzPct val="80000"/>
              <a:buFont typeface="Wingdings" panose="05000000000000000000" pitchFamily="2" charset="2"/>
              <a:buChar char="è"/>
              <a:defRPr sz="2000">
                <a:solidFill>
                  <a:srgbClr val="00267F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SzPct val="80000"/>
              <a:buFont typeface="Wingdings" panose="05000000000000000000" pitchFamily="2" charset="2"/>
              <a:buChar char="è"/>
              <a:defRPr>
                <a:solidFill>
                  <a:srgbClr val="00267F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5394"/>
              </a:buClr>
              <a:buSzPct val="130000"/>
              <a:buChar char="•"/>
              <a:defRPr sz="1600">
                <a:solidFill>
                  <a:srgbClr val="1F5394"/>
                </a:solidFill>
                <a:latin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5394"/>
              </a:buClr>
              <a:buSzPct val="130000"/>
              <a:buChar char="•"/>
              <a:defRPr sz="1400">
                <a:solidFill>
                  <a:srgbClr val="1F5394"/>
                </a:solidFill>
                <a:latin typeface="Arial" panose="020B0604020202020204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F5394"/>
              </a:buClr>
              <a:buSzPct val="130000"/>
              <a:buChar char="•"/>
              <a:defRPr>
                <a:solidFill>
                  <a:srgbClr val="1F5394"/>
                </a:solidFill>
                <a:latin typeface="Arial" panose="020B0604020202020204" pitchFamily="34" charset="0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F5394"/>
              </a:buClr>
              <a:buSzPct val="130000"/>
              <a:buChar char="•"/>
              <a:defRPr>
                <a:solidFill>
                  <a:srgbClr val="1F5394"/>
                </a:solidFill>
                <a:latin typeface="Arial" panose="020B0604020202020204" pitchFamily="34" charset="0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F5394"/>
              </a:buClr>
              <a:buSzPct val="130000"/>
              <a:buChar char="•"/>
              <a:defRPr>
                <a:solidFill>
                  <a:srgbClr val="1F5394"/>
                </a:solidFill>
                <a:latin typeface="Arial" panose="020B0604020202020204" pitchFamily="34" charset="0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F5394"/>
              </a:buClr>
              <a:buSzPct val="130000"/>
              <a:buChar char="•"/>
              <a:defRPr>
                <a:solidFill>
                  <a:srgbClr val="1F5394"/>
                </a:solidFill>
                <a:latin typeface="Arial" panose="020B0604020202020204" pitchFamily="34" charset="0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SzPct val="80000"/>
              <a:buFont typeface="Wingdings" panose="05000000000000000000" pitchFamily="2" charset="2"/>
              <a:buChar char="l"/>
              <a:tabLst/>
              <a:defRPr/>
            </a:pPr>
            <a:r>
              <a:rPr kumimoji="0" lang="en-US" altLang="zh-CN" sz="1200" b="1" i="0" u="none" strike="noStrike" kern="0" cap="none" spc="0" normalizeH="0" baseline="0" noProof="0" dirty="0">
                <a:ln>
                  <a:noFill/>
                </a:ln>
                <a:solidFill>
                  <a:srgbClr val="00267F"/>
                </a:solidFill>
                <a:effectLst/>
                <a:highlight>
                  <a:srgbClr val="CCFF99"/>
                </a:highlight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Pooling</a:t>
            </a:r>
            <a:r>
              <a:rPr kumimoji="0" lang="en-US" altLang="zh-CN" sz="1200" b="0" i="0" u="none" strike="noStrike" kern="0" cap="none" spc="0" normalizeH="0" baseline="0" noProof="0" dirty="0">
                <a:ln>
                  <a:noFill/>
                </a:ln>
                <a:solidFill>
                  <a:srgbClr val="00267F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: </a:t>
            </a:r>
            <a:r>
              <a:rPr kumimoji="0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267F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对所有原子节点属性池化求和，得到XANES，作为</a:t>
            </a:r>
            <a:r>
              <a:rPr kumimoji="0" lang="en-US" altLang="zh-CN" sz="1200" b="0" i="0" u="none" strike="noStrike" kern="0" cap="none" spc="0" normalizeH="0" baseline="0" noProof="0" dirty="0">
                <a:ln>
                  <a:noFill/>
                </a:ln>
                <a:solidFill>
                  <a:srgbClr val="00267F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GNN</a:t>
            </a:r>
            <a:r>
              <a:rPr kumimoji="0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267F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的输出</a:t>
            </a: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9B4C6FE1-369F-438C-98E7-E0798F2AD4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1973" y="1130190"/>
            <a:ext cx="913572" cy="913572"/>
          </a:xfrm>
          <a:prstGeom prst="rect">
            <a:avLst/>
          </a:prstGeom>
          <a:solidFill>
            <a:schemeClr val="tx1"/>
          </a:solidFill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FAB8D9C9-AB01-47C7-B7BD-EB2F59032792}"/>
              </a:ext>
            </a:extLst>
          </p:cNvPr>
          <p:cNvGrpSpPr/>
          <p:nvPr/>
        </p:nvGrpSpPr>
        <p:grpSpPr>
          <a:xfrm>
            <a:off x="4267312" y="1091454"/>
            <a:ext cx="4559590" cy="4183043"/>
            <a:chOff x="2627785" y="1240327"/>
            <a:chExt cx="4559590" cy="4183043"/>
          </a:xfrm>
        </p:grpSpPr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E847EDA0-AAFE-4379-B226-86748ADD8979}"/>
                </a:ext>
              </a:extLst>
            </p:cNvPr>
            <p:cNvSpPr/>
            <p:nvPr/>
          </p:nvSpPr>
          <p:spPr bwMode="auto">
            <a:xfrm>
              <a:off x="2627785" y="2708920"/>
              <a:ext cx="1440160" cy="1584176"/>
            </a:xfrm>
            <a:prstGeom prst="rect">
              <a:avLst/>
            </a:prstGeom>
            <a:noFill/>
            <a:ln w="28575" cap="flat" cmpd="sng" algn="ctr">
              <a:solidFill>
                <a:srgbClr val="FFC000"/>
              </a:solidFill>
              <a:prstDash val="dash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marL="342900" marR="0" lvl="0" indent="-342900" algn="l" defTabSz="914400" rtl="0" eaLnBrk="1" fontAlgn="base" latinLnBrk="0" hangingPunct="1">
                <a:lnSpc>
                  <a:spcPct val="13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0066"/>
                </a:buClr>
                <a:buSzPct val="80000"/>
                <a:buFont typeface="Wingdings" panose="05000000000000000000" pitchFamily="2" charset="2"/>
                <a:buChar char="è"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Sans" pitchFamily="34" charset="0"/>
                <a:ea typeface="黑体" panose="02010609060101010101" pitchFamily="49" charset="-122"/>
                <a:cs typeface="+mn-cs"/>
              </a:endParaRPr>
            </a:p>
          </p:txBody>
        </p:sp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9A266860-2943-4219-B261-32DB3E5BF05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733210" y="1240327"/>
              <a:ext cx="4454165" cy="4183043"/>
            </a:xfrm>
            <a:prstGeom prst="rect">
              <a:avLst/>
            </a:prstGeom>
          </p:spPr>
        </p:pic>
      </p:grpSp>
      <p:sp>
        <p:nvSpPr>
          <p:cNvPr id="18" name="内容占位符 3">
            <a:extLst>
              <a:ext uri="{FF2B5EF4-FFF2-40B4-BE49-F238E27FC236}">
                <a16:creationId xmlns:a16="http://schemas.microsoft.com/office/drawing/2014/main" id="{95E1E36B-0F85-4B7D-B810-27CBA46E4DF8}"/>
              </a:ext>
            </a:extLst>
          </p:cNvPr>
          <p:cNvSpPr txBox="1">
            <a:spLocks/>
          </p:cNvSpPr>
          <p:nvPr/>
        </p:nvSpPr>
        <p:spPr bwMode="auto">
          <a:xfrm>
            <a:off x="218913" y="3182976"/>
            <a:ext cx="3633007" cy="583124"/>
          </a:xfrm>
          <a:prstGeom prst="rect">
            <a:avLst/>
          </a:prstGeom>
          <a:solidFill>
            <a:schemeClr val="tx1"/>
          </a:solidFill>
          <a:ln w="28575">
            <a:solidFill>
              <a:srgbClr val="CCECFF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SzPct val="80000"/>
              <a:buFont typeface="Wingdings" panose="05000000000000000000" pitchFamily="2" charset="2"/>
              <a:buChar char="è"/>
              <a:defRPr sz="2400">
                <a:solidFill>
                  <a:srgbClr val="00267F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SzPct val="80000"/>
              <a:buFont typeface="Wingdings" panose="05000000000000000000" pitchFamily="2" charset="2"/>
              <a:buChar char="è"/>
              <a:defRPr sz="2000">
                <a:solidFill>
                  <a:srgbClr val="00267F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SzPct val="80000"/>
              <a:buFont typeface="Wingdings" panose="05000000000000000000" pitchFamily="2" charset="2"/>
              <a:buChar char="è"/>
              <a:defRPr>
                <a:solidFill>
                  <a:srgbClr val="00267F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5394"/>
              </a:buClr>
              <a:buSzPct val="130000"/>
              <a:buChar char="•"/>
              <a:defRPr sz="1600">
                <a:solidFill>
                  <a:srgbClr val="1F5394"/>
                </a:solidFill>
                <a:latin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5394"/>
              </a:buClr>
              <a:buSzPct val="130000"/>
              <a:buChar char="•"/>
              <a:defRPr sz="1400">
                <a:solidFill>
                  <a:srgbClr val="1F5394"/>
                </a:solidFill>
                <a:latin typeface="Arial" panose="020B0604020202020204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F5394"/>
              </a:buClr>
              <a:buSzPct val="130000"/>
              <a:buChar char="•"/>
              <a:defRPr>
                <a:solidFill>
                  <a:srgbClr val="1F5394"/>
                </a:solidFill>
                <a:latin typeface="Arial" panose="020B0604020202020204" pitchFamily="34" charset="0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F5394"/>
              </a:buClr>
              <a:buSzPct val="130000"/>
              <a:buChar char="•"/>
              <a:defRPr>
                <a:solidFill>
                  <a:srgbClr val="1F5394"/>
                </a:solidFill>
                <a:latin typeface="Arial" panose="020B0604020202020204" pitchFamily="34" charset="0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F5394"/>
              </a:buClr>
              <a:buSzPct val="130000"/>
              <a:buChar char="•"/>
              <a:defRPr>
                <a:solidFill>
                  <a:srgbClr val="1F5394"/>
                </a:solidFill>
                <a:latin typeface="Arial" panose="020B0604020202020204" pitchFamily="34" charset="0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F5394"/>
              </a:buClr>
              <a:buSzPct val="130000"/>
              <a:buChar char="•"/>
              <a:defRPr>
                <a:solidFill>
                  <a:srgbClr val="1F5394"/>
                </a:solidFill>
                <a:latin typeface="Arial" panose="020B0604020202020204" pitchFamily="34" charset="0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SzPct val="80000"/>
              <a:buFont typeface="Wingdings" panose="05000000000000000000" pitchFamily="2" charset="2"/>
              <a:buChar char="p"/>
              <a:tabLst/>
              <a:defRPr/>
            </a:pPr>
            <a:r>
              <a:rPr kumimoji="0" lang="en-US" altLang="zh-CN" sz="1200" b="1" i="0" u="none" strike="noStrike" kern="0" cap="none" spc="0" normalizeH="0" baseline="0" noProof="0" dirty="0">
                <a:ln>
                  <a:noFill/>
                </a:ln>
                <a:solidFill>
                  <a:srgbClr val="00267F"/>
                </a:solidFill>
                <a:effectLst/>
                <a:highlight>
                  <a:srgbClr val="CCECFF"/>
                </a:highlight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Geometric feature</a:t>
            </a:r>
            <a:r>
              <a:rPr kumimoji="0" lang="en-US" altLang="zh-CN" sz="1200" b="0" i="0" u="none" strike="noStrike" kern="0" cap="none" spc="0" normalizeH="0" baseline="0" noProof="0" dirty="0">
                <a:ln>
                  <a:noFill/>
                </a:ln>
                <a:solidFill>
                  <a:srgbClr val="00267F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:</a:t>
            </a:r>
            <a:r>
              <a:rPr kumimoji="0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267F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为模型进行结构参数定制化筛选（键长</a:t>
            </a:r>
            <a:r>
              <a:rPr kumimoji="0" lang="zh-CN" altLang="en-US" sz="1200" b="0" i="1" u="none" strike="noStrike" kern="0" cap="none" spc="0" normalizeH="0" baseline="0" noProof="0" dirty="0">
                <a:ln>
                  <a:noFill/>
                </a:ln>
                <a:solidFill>
                  <a:srgbClr val="00267F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r</a:t>
            </a:r>
            <a:r>
              <a:rPr kumimoji="0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267F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, 键角</a:t>
            </a:r>
            <a:r>
              <a:rPr kumimoji="0" lang="zh-CN" altLang="en-US" sz="1200" b="0" i="1" u="none" strike="noStrike" kern="0" cap="none" spc="0" normalizeH="0" baseline="0" noProof="0" dirty="0">
                <a:ln>
                  <a:noFill/>
                </a:ln>
                <a:solidFill>
                  <a:srgbClr val="00267F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θ</a:t>
            </a:r>
            <a:r>
              <a:rPr kumimoji="0" lang="en-US" altLang="zh-CN" sz="1200" b="0" i="0" u="none" strike="noStrike" kern="0" cap="none" spc="0" normalizeH="0" baseline="0" noProof="0" dirty="0">
                <a:ln>
                  <a:noFill/>
                </a:ln>
                <a:solidFill>
                  <a:srgbClr val="00267F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, </a:t>
            </a:r>
            <a:r>
              <a:rPr kumimoji="0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267F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二面角</a:t>
            </a:r>
            <a:r>
              <a:rPr kumimoji="0" lang="el-GR" altLang="zh-CN" sz="1200" b="0" i="1" u="none" strike="noStrike" kern="0" cap="none" spc="0" normalizeH="0" baseline="0" noProof="0" dirty="0">
                <a:ln>
                  <a:noFill/>
                </a:ln>
                <a:solidFill>
                  <a:srgbClr val="00267F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ϕ</a:t>
            </a:r>
            <a:r>
              <a:rPr kumimoji="0" lang="en-US" altLang="zh-CN" sz="1200" b="0" i="0" u="none" strike="noStrike" kern="0" cap="none" spc="0" normalizeH="0" baseline="0" noProof="0" dirty="0">
                <a:ln>
                  <a:noFill/>
                </a:ln>
                <a:solidFill>
                  <a:srgbClr val="00267F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, </a:t>
            </a:r>
            <a:r>
              <a:rPr lang="zh-CN" altLang="en-US" sz="1200" b="0" kern="0" dirty="0">
                <a:latin typeface="Times New Roman" panose="02020603050405020304" charset="0"/>
                <a:cs typeface="Times New Roman" panose="02020603050405020304" charset="0"/>
              </a:rPr>
              <a:t>扭曲</a:t>
            </a:r>
            <a:r>
              <a:rPr kumimoji="0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267F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角</a:t>
            </a:r>
            <a:r>
              <a:rPr kumimoji="0" lang="el-GR" altLang="zh-CN" sz="1200" b="0" i="1" u="none" strike="noStrike" kern="0" cap="none" spc="0" normalizeH="0" baseline="0" noProof="0" dirty="0">
                <a:ln>
                  <a:noFill/>
                </a:ln>
                <a:solidFill>
                  <a:srgbClr val="00267F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τ</a:t>
            </a:r>
            <a:r>
              <a:rPr kumimoji="0" lang="en-US" altLang="zh-CN" sz="1200" b="0" i="0" u="none" strike="noStrike" kern="0" cap="none" spc="0" normalizeH="0" baseline="0" noProof="0" dirty="0">
                <a:ln>
                  <a:noFill/>
                </a:ln>
                <a:solidFill>
                  <a:srgbClr val="00267F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… </a:t>
            </a:r>
            <a:r>
              <a:rPr kumimoji="0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267F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）</a:t>
            </a:r>
            <a:endParaRPr kumimoji="0" lang="en-US" altLang="zh-CN" sz="1200" b="0" i="0" u="none" strike="noStrike" kern="0" cap="none" spc="0" normalizeH="0" baseline="0" noProof="0" dirty="0">
              <a:ln>
                <a:noFill/>
              </a:ln>
              <a:solidFill>
                <a:srgbClr val="00267F"/>
              </a:solidFill>
              <a:effectLst/>
              <a:uLnTx/>
              <a:uFillTx/>
              <a:latin typeface="Times New Roman" panose="02020603050405020304" charset="0"/>
              <a:ea typeface="+mn-ea"/>
              <a:cs typeface="Times New Roman" panose="02020603050405020304" charset="0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95956052-7E76-4256-8E47-CC0D2A054D76}"/>
              </a:ext>
            </a:extLst>
          </p:cNvPr>
          <p:cNvSpPr txBox="1"/>
          <p:nvPr/>
        </p:nvSpPr>
        <p:spPr>
          <a:xfrm>
            <a:off x="4788024" y="6537960"/>
            <a:ext cx="361683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b="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Fei </a:t>
            </a:r>
            <a:r>
              <a:rPr kumimoji="0" lang="en-US" altLang="zh-CN" sz="1000" b="0" i="0" u="none" strike="noStrike" kern="1200" cap="none" spc="0" normalizeH="0" baseline="0" noProof="0" dirty="0" err="1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zhan</a:t>
            </a:r>
            <a:r>
              <a:rPr kumimoji="0" lang="en-US" altLang="zh-CN" sz="1000" b="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, </a:t>
            </a:r>
            <a:r>
              <a:rPr kumimoji="0" lang="en-US" altLang="zh-CN" sz="100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Haifeng Zhao</a:t>
            </a:r>
            <a:r>
              <a:rPr kumimoji="0" lang="en-US" altLang="zh-CN" sz="1000" b="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*, J. Phys. Chem. A, </a:t>
            </a:r>
            <a:r>
              <a:rPr kumimoji="0" lang="en-US" altLang="zh-CN" sz="100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129</a:t>
            </a:r>
            <a:r>
              <a:rPr kumimoji="0" lang="en-US" altLang="zh-CN" sz="1000" b="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, 874–884 (2025)</a:t>
            </a:r>
          </a:p>
        </p:txBody>
      </p:sp>
    </p:spTree>
    <p:extLst>
      <p:ext uri="{BB962C8B-B14F-4D97-AF65-F5344CB8AC3E}">
        <p14:creationId xmlns:p14="http://schemas.microsoft.com/office/powerpoint/2010/main" val="2998193240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机器学习势函数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1000" y="1252288"/>
            <a:ext cx="4479032" cy="448520"/>
          </a:xfrm>
        </p:spPr>
        <p:txBody>
          <a:bodyPr/>
          <a:lstStyle/>
          <a:p>
            <a:pPr>
              <a:buFont typeface="Wingdings" panose="05000000000000000000" pitchFamily="2" charset="2"/>
              <a:buChar char="n"/>
            </a:pPr>
            <a:r>
              <a:rPr lang="zh-CN" altLang="en-US" sz="2000" dirty="0">
                <a:latin typeface="Times New Roman" panose="02020603050405020304" charset="0"/>
                <a:cs typeface="Times New Roman" panose="02020603050405020304" charset="0"/>
              </a:rPr>
              <a:t>势函数基本架构（</a:t>
            </a:r>
            <a:r>
              <a:rPr lang="en-US" altLang="zh-CN" sz="2000" dirty="0" err="1">
                <a:latin typeface="Times New Roman" panose="02020603050405020304" charset="0"/>
                <a:cs typeface="Times New Roman" panose="02020603050405020304" charset="0"/>
              </a:rPr>
              <a:t>Deepmd</a:t>
            </a:r>
            <a:r>
              <a:rPr lang="en-US" altLang="zh-CN" sz="2000" dirty="0">
                <a:latin typeface="Times New Roman" panose="02020603050405020304" charset="0"/>
                <a:cs typeface="Times New Roman" panose="02020603050405020304" charset="0"/>
              </a:rPr>
              <a:t>-kit</a:t>
            </a:r>
            <a:r>
              <a:rPr lang="zh-CN" altLang="en-US" sz="2000" dirty="0">
                <a:latin typeface="Times New Roman" panose="02020603050405020304" charset="0"/>
                <a:cs typeface="Times New Roman" panose="02020603050405020304" charset="0"/>
              </a:rPr>
              <a:t>）</a:t>
            </a: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B154D23C-4272-4663-BCC8-68D0721A1F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77" y="4077072"/>
            <a:ext cx="5413846" cy="1665799"/>
          </a:xfrm>
          <a:prstGeom prst="rect">
            <a:avLst/>
          </a:prstGeom>
        </p:spPr>
      </p:pic>
      <p:sp>
        <p:nvSpPr>
          <p:cNvPr id="22" name="矩形 21">
            <a:extLst>
              <a:ext uri="{FF2B5EF4-FFF2-40B4-BE49-F238E27FC236}">
                <a16:creationId xmlns:a16="http://schemas.microsoft.com/office/drawing/2014/main" id="{8B8A377D-E427-4E92-BE03-449F3755D9BF}"/>
              </a:ext>
            </a:extLst>
          </p:cNvPr>
          <p:cNvSpPr/>
          <p:nvPr/>
        </p:nvSpPr>
        <p:spPr>
          <a:xfrm>
            <a:off x="2771800" y="6525344"/>
            <a:ext cx="5073024" cy="246221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just"/>
            <a:r>
              <a:rPr lang="it-IT" altLang="zh-CN" sz="1000" b="0" dirty="0">
                <a:solidFill>
                  <a:schemeClr val="bg2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Zeni, Claudio, et al. Nature 639.8055 (2025): 624-632.</a:t>
            </a:r>
            <a:endParaRPr lang="zh-CN" altLang="zh-CN" sz="800" b="0" kern="100" dirty="0">
              <a:solidFill>
                <a:schemeClr val="bg2"/>
              </a:solidFill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0F31B97-4FFC-4CCF-8DA9-35BA420977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560" y="1783247"/>
            <a:ext cx="3861626" cy="1995361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481BF19D-9D9A-44D6-A0C5-CF768AA7F0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67210" y="4221088"/>
            <a:ext cx="3569149" cy="143656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ADF8C12-4E1A-4EFF-81F9-60D2593590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76056" y="2245689"/>
            <a:ext cx="3528182" cy="1548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220743"/>
      </p:ext>
    </p:extLst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PP_MARK_KEY" val="b882b560-7f0b-41b0-a663-6126fb8b97dc"/>
  <p:tag name="COMMONDATA" val="eyJoZGlkIjoiYjdiOWViZTM2MzZiODE5Y2MyMmEyZjdmY2ZhZGMyODMifQ==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007,&quot;width&quot;:4264}"/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ral report">
  <a:themeElements>
    <a:clrScheme name="">
      <a:dk1>
        <a:srgbClr val="000000"/>
      </a:dk1>
      <a:lt1>
        <a:srgbClr val="FFFFFF"/>
      </a:lt1>
      <a:dk2>
        <a:srgbClr val="3333FF"/>
      </a:dk2>
      <a:lt2>
        <a:srgbClr val="00FFFF"/>
      </a:lt2>
      <a:accent1>
        <a:srgbClr val="00CCCC"/>
      </a:accent1>
      <a:accent2>
        <a:srgbClr val="6666FF"/>
      </a:accent2>
      <a:accent3>
        <a:srgbClr val="ADADFF"/>
      </a:accent3>
      <a:accent4>
        <a:srgbClr val="DADADA"/>
      </a:accent4>
      <a:accent5>
        <a:srgbClr val="AAE2E2"/>
      </a:accent5>
      <a:accent6>
        <a:srgbClr val="5C5CE7"/>
      </a:accent6>
      <a:hlink>
        <a:srgbClr val="000066"/>
      </a:hlink>
      <a:folHlink>
        <a:srgbClr val="969696"/>
      </a:folHlink>
    </a:clrScheme>
    <a:fontScheme name="oral report">
      <a:majorFont>
        <a:latin typeface="黑体"/>
        <a:ea typeface="黑体"/>
        <a:cs typeface=""/>
      </a:majorFont>
      <a:minorFont>
        <a:latin typeface="Gill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noFill/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342900" marR="0" indent="-342900" algn="l" defTabSz="914400" rtl="0" eaLnBrk="1" fontAlgn="base" latinLnBrk="0" hangingPunct="1">
          <a:lnSpc>
            <a:spcPct val="130000"/>
          </a:lnSpc>
          <a:spcBef>
            <a:spcPct val="20000"/>
          </a:spcBef>
          <a:spcAft>
            <a:spcPct val="0"/>
          </a:spcAft>
          <a:buClr>
            <a:srgbClr val="FF0066"/>
          </a:buClr>
          <a:buSzPct val="80000"/>
          <a:buFont typeface="Wingdings" panose="05000000000000000000" pitchFamily="2" charset="2"/>
          <a:buChar char="è"/>
          <a:defRPr kumimoji="0" lang="en-US" sz="1800" b="1" i="0" u="none" strike="noStrike" cap="none" normalizeH="0" baseline="0" smtClean="0">
            <a:ln>
              <a:noFill/>
            </a:ln>
            <a:solidFill>
              <a:srgbClr val="000066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illSans" pitchFamily="34" charset="0"/>
            <a:ea typeface="黑体" panose="02010609060101010101" pitchFamily="49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noFill/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342900" marR="0" indent="-342900" algn="l" defTabSz="914400" rtl="0" eaLnBrk="1" fontAlgn="base" latinLnBrk="0" hangingPunct="1">
          <a:lnSpc>
            <a:spcPct val="130000"/>
          </a:lnSpc>
          <a:spcBef>
            <a:spcPct val="20000"/>
          </a:spcBef>
          <a:spcAft>
            <a:spcPct val="0"/>
          </a:spcAft>
          <a:buClr>
            <a:srgbClr val="FF0066"/>
          </a:buClr>
          <a:buSzPct val="80000"/>
          <a:buFont typeface="Wingdings" panose="05000000000000000000" pitchFamily="2" charset="2"/>
          <a:buChar char="è"/>
          <a:defRPr kumimoji="0" lang="en-US" sz="1800" b="1" i="0" u="none" strike="noStrike" cap="none" normalizeH="0" baseline="0" smtClean="0">
            <a:ln>
              <a:noFill/>
            </a:ln>
            <a:solidFill>
              <a:srgbClr val="000066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illSans" pitchFamily="34" charset="0"/>
            <a:ea typeface="黑体" panose="02010609060101010101" pitchFamily="49" charset="-122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lang="zh-CN" altLang="en-US">
            <a:solidFill>
              <a:srgbClr val="FF0000"/>
            </a:solidFill>
            <a:latin typeface="宋体" panose="02010600030101010101" pitchFamily="2" charset="-122"/>
            <a:ea typeface="宋体" panose="02010600030101010101" pitchFamily="2" charset="-122"/>
            <a:cs typeface="宋体" panose="02010600030101010101" pitchFamily="2" charset="-122"/>
          </a:defRPr>
        </a:defPPr>
      </a:lstStyle>
    </a:txDef>
  </a:objectDefaults>
  <a:extraClrSchemeLst>
    <a:extraClrScheme>
      <a:clrScheme name="oral report 1">
        <a:dk1>
          <a:srgbClr val="000000"/>
        </a:dk1>
        <a:lt1>
          <a:srgbClr val="FFFFFF"/>
        </a:lt1>
        <a:dk2>
          <a:srgbClr val="3333FF"/>
        </a:dk2>
        <a:lt2>
          <a:srgbClr val="00FFFF"/>
        </a:lt2>
        <a:accent1>
          <a:srgbClr val="00CCCC"/>
        </a:accent1>
        <a:accent2>
          <a:srgbClr val="6666FF"/>
        </a:accent2>
        <a:accent3>
          <a:srgbClr val="ADADFF"/>
        </a:accent3>
        <a:accent4>
          <a:srgbClr val="DADADA"/>
        </a:accent4>
        <a:accent5>
          <a:srgbClr val="AAE2E2"/>
        </a:accent5>
        <a:accent6>
          <a:srgbClr val="5C5CE7"/>
        </a:accent6>
        <a:hlink>
          <a:srgbClr val="CCCCFF"/>
        </a:hlink>
        <a:folHlink>
          <a:srgbClr val="CC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al report 2">
        <a:dk1>
          <a:srgbClr val="000000"/>
        </a:dk1>
        <a:lt1>
          <a:srgbClr val="CCECFF"/>
        </a:lt1>
        <a:dk2>
          <a:srgbClr val="330099"/>
        </a:dk2>
        <a:lt2>
          <a:srgbClr val="0099CC"/>
        </a:lt2>
        <a:accent1>
          <a:srgbClr val="009999"/>
        </a:accent1>
        <a:accent2>
          <a:srgbClr val="FF99CC"/>
        </a:accent2>
        <a:accent3>
          <a:srgbClr val="E2F4FF"/>
        </a:accent3>
        <a:accent4>
          <a:srgbClr val="000000"/>
        </a:accent4>
        <a:accent5>
          <a:srgbClr val="AACACA"/>
        </a:accent5>
        <a:accent6>
          <a:srgbClr val="E78AB9"/>
        </a:accent6>
        <a:hlink>
          <a:srgbClr val="6600CC"/>
        </a:hlink>
        <a:folHlink>
          <a:srgbClr val="3366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al report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B2B2B2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5D5D5"/>
        </a:accent5>
        <a:accent6>
          <a:srgbClr val="C8C8C8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ral report">
  <a:themeElements>
    <a:clrScheme name="">
      <a:dk1>
        <a:srgbClr val="000000"/>
      </a:dk1>
      <a:lt1>
        <a:srgbClr val="FFFFFF"/>
      </a:lt1>
      <a:dk2>
        <a:srgbClr val="3333FF"/>
      </a:dk2>
      <a:lt2>
        <a:srgbClr val="00FFFF"/>
      </a:lt2>
      <a:accent1>
        <a:srgbClr val="00CCCC"/>
      </a:accent1>
      <a:accent2>
        <a:srgbClr val="6666FF"/>
      </a:accent2>
      <a:accent3>
        <a:srgbClr val="ADADFF"/>
      </a:accent3>
      <a:accent4>
        <a:srgbClr val="DADADA"/>
      </a:accent4>
      <a:accent5>
        <a:srgbClr val="AAE2E2"/>
      </a:accent5>
      <a:accent6>
        <a:srgbClr val="5C5CE7"/>
      </a:accent6>
      <a:hlink>
        <a:srgbClr val="000066"/>
      </a:hlink>
      <a:folHlink>
        <a:srgbClr val="969696"/>
      </a:folHlink>
    </a:clrScheme>
    <a:fontScheme name="oral report">
      <a:majorFont>
        <a:latin typeface="黑体"/>
        <a:ea typeface="黑体"/>
        <a:cs typeface=""/>
      </a:majorFont>
      <a:minorFont>
        <a:latin typeface="Gill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30000"/>
          </a:lnSpc>
          <a:spcBef>
            <a:spcPct val="20000"/>
          </a:spcBef>
          <a:spcAft>
            <a:spcPct val="0"/>
          </a:spcAft>
          <a:buClr>
            <a:srgbClr val="FF0066"/>
          </a:buClr>
          <a:buSzPct val="80000"/>
          <a:buFont typeface="Wingdings" pitchFamily="2" charset="2"/>
          <a:buChar char="è"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rgbClr val="000066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illSans" pitchFamily="34" charset="0"/>
            <a:ea typeface="黑体" pitchFamily="49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30000"/>
          </a:lnSpc>
          <a:spcBef>
            <a:spcPct val="20000"/>
          </a:spcBef>
          <a:spcAft>
            <a:spcPct val="0"/>
          </a:spcAft>
          <a:buClr>
            <a:srgbClr val="FF0066"/>
          </a:buClr>
          <a:buSzPct val="80000"/>
          <a:buFont typeface="Wingdings" pitchFamily="2" charset="2"/>
          <a:buChar char="è"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rgbClr val="000066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illSans" pitchFamily="34" charset="0"/>
            <a:ea typeface="黑体" pitchFamily="49" charset="-122"/>
          </a:defRPr>
        </a:defPPr>
      </a:lstStyle>
    </a:lnDef>
  </a:objectDefaults>
  <a:extraClrSchemeLst>
    <a:extraClrScheme>
      <a:clrScheme name="oral report 1">
        <a:dk1>
          <a:srgbClr val="000000"/>
        </a:dk1>
        <a:lt1>
          <a:srgbClr val="FFFFFF"/>
        </a:lt1>
        <a:dk2>
          <a:srgbClr val="3333FF"/>
        </a:dk2>
        <a:lt2>
          <a:srgbClr val="00FFFF"/>
        </a:lt2>
        <a:accent1>
          <a:srgbClr val="00CCCC"/>
        </a:accent1>
        <a:accent2>
          <a:srgbClr val="6666FF"/>
        </a:accent2>
        <a:accent3>
          <a:srgbClr val="ADADFF"/>
        </a:accent3>
        <a:accent4>
          <a:srgbClr val="DADADA"/>
        </a:accent4>
        <a:accent5>
          <a:srgbClr val="AAE2E2"/>
        </a:accent5>
        <a:accent6>
          <a:srgbClr val="5C5CE7"/>
        </a:accent6>
        <a:hlink>
          <a:srgbClr val="CCCCFF"/>
        </a:hlink>
        <a:folHlink>
          <a:srgbClr val="CC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al report 2">
        <a:dk1>
          <a:srgbClr val="000000"/>
        </a:dk1>
        <a:lt1>
          <a:srgbClr val="CCECFF"/>
        </a:lt1>
        <a:dk2>
          <a:srgbClr val="330099"/>
        </a:dk2>
        <a:lt2>
          <a:srgbClr val="0099CC"/>
        </a:lt2>
        <a:accent1>
          <a:srgbClr val="009999"/>
        </a:accent1>
        <a:accent2>
          <a:srgbClr val="FF99CC"/>
        </a:accent2>
        <a:accent3>
          <a:srgbClr val="E2F4FF"/>
        </a:accent3>
        <a:accent4>
          <a:srgbClr val="000000"/>
        </a:accent4>
        <a:accent5>
          <a:srgbClr val="AACACA"/>
        </a:accent5>
        <a:accent6>
          <a:srgbClr val="E78AB9"/>
        </a:accent6>
        <a:hlink>
          <a:srgbClr val="6600CC"/>
        </a:hlink>
        <a:folHlink>
          <a:srgbClr val="3366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al report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B2B2B2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5D5D5"/>
        </a:accent5>
        <a:accent6>
          <a:srgbClr val="C8C8C8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s:customData xmlns="http://www.wps.cn/officeDocument/2013/wpsCustomData" xmlns:s="http://www.wps.cn/officeDocument/2013/wpsCustomData">
  <extobjs>
    <extobj name="ECB019B1-382A-4266-B25C-5B523AA43C14-1">
      <extobjdata type="ECB019B1-382A-4266-B25C-5B523AA43C14" data="ewoJIkZpbGVJZCIgOiAiMTYzNTIwMDgyMDIwIiwKCSJHcm91cElkIiA6ICI2MDk3MzM3NDYiLAoJIkltYWdlIiA6ICJpVkJPUncwS0dnb0FBQUFOU1VoRVVnQUFBZ1lBQUFIb0NBWUFBQUF5bVNmUEFBQUFDWEJJV1hNQUFBc1RBQUFMRXdFQW1wd1lBQUFnQUVsRVFWUjRuT3pkZVZ4VTlmNC84TmNabGdRUkJVTlR5aFFycjE4VlpjaTBxNElLbXBaSzF3bzNzS3lyZVhQWDNGSnlxY3d5aW12WEJUSFJVRk5CeThDbFVCTngrNldBaUhpakM0YWFHSWdzS2lETU1KL2ZIelFuUmxCUkJnNHo4M28rSGowNjh6bG56bm5QOEhIbVBaL3RB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aQUlrcFFNZ01pV2VucDcyUW9oQlFnaHZTWko2QVhBRjBCeUFqY0toTlJSYUlVUWVnQ3hKa280RGlDc3FLdHFYbHBaMlUrbkFpS2htbUJnUTFVQ1hMbDJjYkd4czNnVXdHWUNqMHZHWUVpRkVrUkJpblU2blczNzI3TmtjcGVNaG9udGpZa0IwSDU2ZW5xL3BkTHBRU1pLY0pFbEN0MjdkMEt0WEw2alZhcmk2dXFKWnMyYXd0clpXT3N3R1FhdlZvckN3RUZldlhrVmlZaUtPSHorTzA2ZFBRd2dCQURjQVRFdE1UTnlvYkpSRWRDOU1ESWp1emtxdFZnY0RtQVlBM3Q3ZW1EWnRHcDU4OGttRnd6SXRXVmxaV0xseUpXSmpZL1ZGR3hJVEU5OEdvRlV3TENLNkN5WUdSTld6VnF2VllRRGVhTktrQ1lLQ2d1RGo0Nk4wVENidDVNbVRXTGh3SWZMejh3SGdPMG1TL0JNU0VqUkt4MFZFaHF5VURvQ29JZkx3OFBoVWtxUjNYRnhjc0g3OWVxalZhcVZETW5tUFAvNDRCZ3dZZ0xpNE9OeThlZk52QUI2L2V2WHFicVhqSWlKRGJERWd1a08zYnQxR3ExU3FMYzJhTmNQR2pSdnh4Qk5QS0IyU1djbk96c2JycjcrT2E5ZXVBY0NVeE1URS95Z2RFeEg5aFlrQlVTVWVIaDZ0SlVuNnI1V1ZsZU9YWDM2SkhqMTZLQjJTV1RwMzdoemVldXN0YURTYUlxMVc2NTZTa25KQjZaaUlxSUpLNlFDSUdoSkpra0lBT0k0Y09aSkpRUjNxM0xrekprNmNDRW1TR2x0Ylc2OVRPaDRpK2d0YkRJais1Tzd1M3NQYTJ2cGtxMWF0c0d2WEx0amEyaW9ka2xuVGFEUVlPWElrTWpNelVWNWUva0p5Y3ZLUFNzZEVSR3d4SUpKWldWa3RBWUR4NDhjekthZ0hOalkybURwMUtvQy8zbnNpVWg0VEF5SUFYYnQyN1NSSjBndXVycTRZTm15WTB1RllEQzh2TDdpNXVRRkFUMDlQVC9iZEVEVUFUQXlJQUZoWldmMFRBRjUrK1dWSUVudlk2b3NrU1FnTURBUUE2SFM2NlFxSFEwUmdZa0NFVHAwNjJRb2h4bHBiVzJQNDhPRktoMk54K3ZmdkR4c2JHMGlTTkxodDI3YU5sSTZIeU5JeE1TQ0xaMnRyNnlWSmtyT0hod2VhTld1bWREZ1d4OEhCQWQ3ZTNnRFExTm5aMlUvcGVJZ3NIUk1Ec25oQ2lBRUEwS3RYTDZWRHNWajkrdlVEQUFnaFhsSTRGQ0tMeDhTQUxKNGtTVU9CaW9Gd3BJeXVYYnZxTi9zb0dRY1JNVEVnQzllcFV5ZG5TWkk2T2pzNzg2NkpDbXJWcWhWYXRtd0pTWkxhdXJ1N3QxQTZIaUpMeHNTQUxKcU5qWTA3QUR6MTFGTktoMkx4M04zZEFRRFcxdGE5RlE2RnlLSXhNU0NMSmtuUzN3Q2dYYnQyU29kaUZMZHYzMVk2aElmV3NXTkgvYWFua25FUVdUb21CbVRSOUltQnNib1JEaDQ4aUZXclZsVXBIejU4T0hRNlhiWFBPWG55WkpYSEJRVUYxUjZibloyTksxZXVBSUIrSkQ4eU1qS1FtNXVMNHVKaTlPM2JGMlZsWmRVKzkralJvelYrSGRYNS9mZmZFUk1UVTZ0ejNJdXJxeXNBUUFqUnZzNHVRa1QzWmExMEFFUktFa0k4STBrUzJyUnBZNHh6WWYzNjlaZzllM2FWZlJjdlhvUVFvdHJuZmZqaGgvSVhibkZ4TVpZdFc0WXRXN1pVZTJ4OGZEeGlZMk1SR2hvcVgvT2pqejdDcEVtVG9OVnEwYVpObTdzdTU3eGd3UUxFeGNYSlNZcEtWZlYzUVVGQkFRNGRPbFR0ODIxc2JQQ2YvL3dISFRwMHdOTlBQMTN0TWJYUnNtVkwvV2J0L3hoRTlOQ1lHSkNsYXdVQWp6NzZhSzFQdEdmUEhyaTV1YUZidDI3SXpNekVtMisrYWJCL3dJQUJCbytyK3dLT2lvcENUazRPL1B5cVR1ZVBpSWpBOE9IRGNmandZVnk5ZWhVQWNQNzhlYlJyMXc2ZW5wNElEZzZXKytudlorUEdqZFd1MmRDL2YzOTUyOVBURTAyYk5xMXl6TnR2djEybGJQLysvYlcrdjBTbGF6V3YxWW1JcUZhWUdKQkZreVRwTVFCd2NuS3ExWGtLQ2dvUUhoNk9kZXZXSVNJaUF1ZlBuemY0NHZmMDlFUnNiQ3lzckt6a01qOC9Qd2doNUVUZzdiZmZSa3hNRE9MaTR2RElJNDhZblAvRkYxK0V0YlUxWG4zMVZRREFwRW1UVUZ4Y2pLQ2dJQURBOGVQSHNYZnZYdGphMm1MSWtDRW9LaXFDUnFQQnJGbXpFQkVSZ1lLQ0FoUVZGYUYvLy81bzFxd1ozbnJyTFlOWTdrWWZjMmxwS2Q1NDR3MTgrT0dIYU4rK2JscjZIUjBkQVFDU0pERXhJQ0lpWmFqVjZodHF0Vm9VRlJXSjJvaUlpQkM5ZS9jV2ZuNStvbS9mdnVLUFAvNHcySzlXcTRWV3E2M3l2RE5uem9pWFhucEpDQ0hFb2tXTHhQZmZmeStLaW9yRXdvVUxEWTczOGZFUitmbjVRZ2doTWpNenhmang0MFdQSGoxRWFHaW9LQ29xRXBzM2J4WnF0VnJrNU9RSUlZUll0MjZkK1B6enp3MnU1ZVhsSllRUTRoLy8rSWQ4TGlHRVdMWnNtYndkRkJSVUpXWmZYMS9SdDI5ZjRlbnBLWHg5ZmF2OHA0Ky90a3BLU29SYXJSWnF0YnBJNlhwQlpNbllZdEFBcU5YcWd3RDYzL2RBcWd0YUFMVnVCbi9sbFZmZzUrZUhlZlBtSVRBd0VDMWJ0alJvbGdjTXV4SldyVnFGamgwN1l0ZXVYYmh4NHdhV0xGbUNTWk1td2NYRkJXRmhZYkN6c3pPNG1WTlpXUmxVS2hXKy9QSkxuRGx6Qm9zV0xVSmdZQ0NlZnZwcFRKdzRFVjI3ZHNXenp6NkxqSXdNdUxpNElDTWpBMy8vKzk5ckZIdHNiQ3ptejU4UEFGaTZkR21WL1ZGUlVYajExVmNSRlJXRnRtM2I0dkxseTNqaWlTY2U1bTI2SnhzYkcvMm1yVnF0cm41QUJ0VXJJY1RQU1VsSnZPdWxoV0ZpMERBd0tWQlliZStvYUdkbmg4aklTTmpZMk9DVlYxNEJVUDBZZ3NwKysrMDMvUGJiYjNCMGRFVDc5dTBSRVJHQmdJQUFSRWRIWS9YcTFRZ01ERVI0ZURoc2JXMVJWbGFHeG8wYm8yUEhqcGcwYVJLQ2c0TVJGQlNFZnYzNjRkbG5uMFdUSmsyd2ZmdDJ4TWZIbzN2MzdqaDkralNtVEprQ0FOQnF0ZmpmLy82SDB0SlN2UDc2Ni9qamp6OHdkdXhZK1RYZnZIblRZRXpENHNXTDRlSGhJYjh2bjMvK09WNTg4VVcwYmRzV1FNVWRLSC8rK2VjYWRVVThKTjdlc29HUUpPazVwV09nK3NkL2dBMkEvdGRSWW1JaS94NzF6TVBENDZZa1NRN3g4Zkd3dDdkLzZQTmN1SEFCbzBlUGhvZUhCNHFLaW1CdmI0KzFhOWRpOE9EQjFSNi9aODhldlBubW13Z0lDRUJJU0FoaVltSlFXbHFLK2ZQbjQ4VVhYNFN2cjY4ODgyRENoQW5vMmJNbi90Ly8rMy95aklMTGx5OGJUTEhjc0dFRHlzcktNR3JVS0l3ZlB4NTc5KzdGMTE5L0RhMVdpK0hEaDZORGh3NDRjZUlFdnZubUcweVlNQUV4TVRIeUYzdi8vdjJySkRFbEpTWHc4dkxDcVZPbjRPbnBDUWNIQi9uNHdzSkNnMEdKNzczM0hueDlmUi82dmRPN2ZmdTIvbjRWeFltSmlZMXJmVUtxRlg0dVdTNjJHSkNsS3dMZ1VGSlNVcXZFd01IQkFRRUJBWEJ6YzRPYm01djhwWjJUazRPRWhBU0RZN3QzN3c2VlNvV3VYYnZDMTljWElTRWhBSUM5ZS9maTJMRmpLQ2dvd0lZTkcxQlVWSVRyMTYvRDE5ZFhIb3k0Y2VOR2pCNDlHcnQyN2NLVFR6NkovLzczdjFpMGFCRWNIUjJoVXFuUXUzZHZyRml4QWw5ODhRVUF3TnJhR3Q5Ly96MkFpblVQSG4vOGNaU1ZsY0hLeWdyKy92NEFLbG9NOU51dXJxNzQ0b3N2VUZCUUlILzUzeGwvZFFNcGphRzB0QlFBSUlRdzNWV2FpTXdBRXdPeWFKSWtaUU5vbVorZmorYk5IMzR3ZklzV0xUQjU4bVFBRmVNQi92dmYvMWErTVZDMVpzeVlZZkM0WDc5K2FOZXVIVnhjWE9EbzZBZ0hCd2ZFeDhlanRMUVVkbloyQUlCYnQyNmhjK2ZPV0xSb0VWNSsrV1ZzMnJRSml4WXRna3FsZ2s2bnc2MWJ0K1FZcXZQSEgzL0F4Y1VGQUpDYm0ydlFVbEJRVUNCUHNieHc0UUtlZU9JSnZQYmFhOVV1dGpSbzBDQ0R4N0d4c2ZkOHJUVng0OFlOL2ViMVdwK01pQjRhRXdPeWRGY0J1T2ZtNXRicWZna1hMbHpBVHovOWhJU0VCSnc5ZXhaUFAvMDB3c1BESCtnY3pabzFRN2R1M1FBQWVYbDUwR2cwOFBMeXd0NjllK1hGZjFxM2JvMmxTNWZpMy8vK040S0RnOUdvVVNPa3BhV2hjK2ZPK09DREQxQlFVSURnNEdBc1hMZ1FOMjdjd1BEaHd3MnVrWnljWEtQcGhrZU9IRUdYTGwwd2MrYk1LdnM4UFQyeGYvOStvN2NZRkJZV0FnQWtTV0ppUUtRZ0pnWmswWVFRdjBxUzlNTGx5NWZSczJmUGh6N1B4WXNYa1plWGh4RWpSbUQ1OHVYeW5Id0FWY1laM0cxcDVNcG16cHlKbEpRVVNKS0U1czJiSXlnb0NMZHUzY0tLRlN1UWtKQUFiMjl2N042OUcvbjUrVGgyN0JqZWVlY2QyTm5aNGNzdnY0Uzl2VDArKyt3enpKMDdWKzVlMEdnMHNMVzF4Zjc5KytXbGxDdDNJUUJBZVhrNWdJcnVqNzE3OTJMMTZ0VVAvWDQ4ak96c2JQM201WHE5TUJFWllHSkFGazBJOFlza1Njak16S3pWZWZyMTY0ZCsvZnBWS1YrOWVqVjY5RENjN1hYcTFLbjdubS9qeG8wb0x5K0hFQUxXMW4vOU0vWHg4Y0g4K2ZQUnFGRWpBSUN6c3pQYXQyK1B6cDA3dzhQRFE1NXAwTE5uVCt6WXNRTk9UazU0NDQwM2tKV1ZoUkVqUmtDcjFjclRLSnMwYVlJZE8zYkk1OVozSlFnaDhQZS8veDFkdW5SNThEZWlGckt5c2dBQVFvaU1lcjB3RVJuZ2FOTUdnS04vbGVQaDRlRWpTZEtCbmoxN1ZudnpJM01qaEtqUjFNeWFIbWRNQ3hZc3dQNzkrMUZlWGo0aU9UbDV4LzJmUVhXSm4wdVdpM2RYSkl1bVVxbVNBU0E5UFYzcFVPcEZUYi9zNnpzcEFDckdQd0NBU3FXcTNXMGdpYWhXbUJpUVJVdElTTWdWUXZ3dk56Y1h2Ly8rdTlMaFdLeWNuQno5amFFdUp5VWxaU2tkRDVFbDR4Z0RCWGg0ZVBnQXFMTHlqWWVIeDJlVkhwNUlTa3JhV1g5UldiUm9BRFBqNCtNeGF0UW9wV094U1ByV0FpRUVXd3VJRk1iRVFCbGFTWkptM1ZsWXVheTh2SHo0bmZ1cGJraVNGQXRnNXJGang1Z1lLQ1F1TGc0QUlFblNYb1ZESWJKNDdFcFFRRkpTMGpFaFJONDlEcm1oMVdyMzFGdEFGaTR2TCs4d2dCdW5UNS9HelpzM2xRN0g0aFFYRitQUW9VTVFRaFJKa3JSTDZYaUlMQjBUQTJWb0FXeS94LzREcWFtcDFTOWRSMGFYbVpsNUc4Qm1qVWFEM2J0M0t4Mk94WW1MaTlNdmg3dy9JU0doV09sNGlDd2RFd1BsM1BXWGtSQWlzajRESWFDOHZIdzlBT3phdFF0QzhJNi85VVVJZ2MyYk4rc2ZmcWxrTEVSVWdZbUJRbTdldkJrUDRNYWQ1VUtJb3Z6OC9POFVDTW1pSlNjbkp3a2g0aTVldklnZmZ2aEI2WEFzeHNtVEovSExMNzhBUUdKU1VsS2MwdkVRRVJNRHhhU25wNWNLSWFMdUxKY2s2ZENmVGR0VS85NEhnTkRRVUdnMEdxVmpNWHRhclJaZmZsblJTS0RUNlpZcUhBNFIvWW1KZ1lLRUVGV21JK3AwT2s1UlZFaFNVdElSQUhzdVhicUVzTEF3cGNNeGU1R1JrVWhMUzRNUTR0aVpNMmM0dUlPb2dXQmlvS0Njbkp6REFJb3FGWlZvTkJvbUJnclNhclZUQUJSdDJyUUpLU2twU29kanR0TFQwN0Z5NVVvQUtOSHBkRzhySFE4Ui9ZV0pnWUt5c3JLS0FWUWVUeENYbXBwNlM2bDRDRGg3OXV4dk9wMXV1bGFyeGV6WnN5dmY4WStNSkM4dkR6Tm56a1JaV1JsME90MEh5Y25KcVVySFJFUi9ZV0tnTUoxT1YzbWNBUWNkTmdCbnpweFpEeURzMnJWckdEOSt2SDZwWGpLQzNOeGNUSnc0RVZldVhBR0F5RE5uem55c2RFeEVaSWlKZ2NKS1Nrb09Bcmd0aENqVGFEUzhvMXdESVVuU0pBRGZYYmx5QllHQmdUVzZWVExkVzBwS0NnSURBNUdSa1FFQUIyL2N1QkdvZEV4RVZCVnZwOWtBZUhoNFJFcVM1SnlZbU9pamRDeGt3RnF0Vm04QUVBZ0F3NFlOdzRRSkU5Q3FWU3VGd3pJdHVibTUrT3FycnhBWkdhbGZJK0piU1pKR0pDUWtjT3BIQThiYkxsc3UzaXVoQVJCQzdBRHdtTkp4VUJYYXhNVEVzV3ExK2hpQVQ3Ly8vbnZINk9obzlPblRCejQrUHVqUW9RTmNYRnpnNE9BQWEyditVd0tBOHZKeTNMcDFDN201dVVoTFMwTmNYQndPSFRvRW5VNEhBRVZDaUVWSlNVbkJTc2RKUkhkblVabWdwNmVudlJCaWtCRENXNUtrWGdCY0FUUUhZS053YUEyRjlzOTdPR1JKa25RY1FGeFJVZEcrdExRMGk3K0JnTHU3ZXdzcks2dGxBRVpLa3RSWTZYaE1UQW1BWFZxdGR0N1pzMmQ1YjJzVHdSWUR5MlVSZi9BdVhibzQyZGpZdkF0Z01nQkhwZU14SlVLSUlpSEVPcDFPdC96czJiTTVTc2VqdEE0ZE9qU3h0N2NQa0NTcEx3QjNBQzRBbW9LdGIzcmxRb2hDQU5jQm5CVkN4SmVYbDMrZGtwS1NyM1JnOUdDWUdGZ3VzLytEZTNwNnZxYlQ2VUlsU1hLU0pBbmR1blZEcjE2OW9GYXI0ZXJxaW1iTm1yRVorRTlhclJhRmhZVzRldlVxRWhNVGNmejRjWncrZlZyZkwzd0R3TFRFeE1TTnlrWkoxZUdIT0JrYjY1VGxNdWMvdUpWYXJRNEdNQTBBdkwyOU1XM2FORHo1NUpNS2gyVmFzckt5c0hMbFNzVEd4dXFMTmlRbUpyNk5panRFVWdQQkQzRXlOdFlweTJXdWYzQnJ0Vm9kQnVDTkprMmFJQ2dvQ0Q0K0hQQmZHeWRQbnNUQ2hRdVJuNThQQU45Smt1VFBVZVVOQnovRXlkaFlweXlYV2E1ajRPSGhzUnpBR3k0dUx0aTRjU09UQWlQbzJiTW5JaUlpNE9ycUNnQXZDeUZDbFk2SmlJaU16K3dTZzI3ZHVvMldKR2xXczJiTkVCWVdoclp0MnlvZGt0bG8xYW9Wd3NMQzRPTGlBZ0RqMUdyMVpLVmpJaUlpNHpLcnhNRER3Nk8xU3FWYVkyVmxoV1hMbHVHSko1NVFPaVN6MDdKbFMzejIyV2V3dHJhR0VHSjVseTVkM0pTT2lZaUlqTWVzRWdOSmtrSUFPSTRjT1JJOWV2UlFPaHl6MWJseloweWNPQkdTSkRXMnRyWmVwM1E4UkVSa1BHYVRHTGk3dS9jQThGcXJWcTB3ZVRKYnVPdGFRRUFBMnJadEMwbVNmTHAyN1RwUTZYaUlpTWc0ekNZeHNMS3lXZ0lBNDhlUGg2MnRyZExobUQwYkd4dE1uVG9Wd0YvdlBSRVJtVDZ6U0F5NmR1M2FTWktrRjF4ZFhURnMyRENsdzdFWVhsNWVjSE56QTRDZW5wNmU3THNoSWpJRFpwRVlXRmxaL1JNQVhuNzVaVWdTcDl6V0YwbVNFQmhZY2VkY25VNDNYZUZ3aUlqSUNFdytNZWpVcVpPdEVHS3N0YlUxaGc4ZnJuUTRGcWQvLy82d3NiR0JKRW1EMjdadDIwanBlSWlJcUhaTVBqR3d0Ylgxa2lUSjJjUERBODJhTlZNNkhJdmo0T0FBYjI5dkFHanE3T3pzcDNROFJFUlVPeWFmR0FnaEJnQkFyMTY5bEE3Rll2WHIxdzhBSUlSNFNlRlFpSWlvbGt3K01aQWthU2hRTVJDT2xORzFhMWY5Wmg4bDR5QWlvdG96NmNTZ1U2ZE96cElrZFhSMmR1WmRFeFhVcWxVcnRHelpFcElrdFhWM2QyK2hkRHhFUlBUd1REb3hzTEd4Y1FlQXA1NTZTdWxRTEo2N3V6c0F3TnJhdXJmQ29SQVJVUzJZZEdJZ1NkTGZBS0JkdTNaS2gyTHhPbmJzcU4vMFZESU9JaUtxSGJOSURKVG9Sb2lQajBkbzZNUGRlVGdqSXdPTEZpMkNFS0xLdnUzYnQ4dmJPVGs1T0hic21NSCtJMGVPVlBzOHBmMTVPMllJSWRvckhBb1JFZFdDdGRJQjFJWVE0aGxKa3RDbVRadDZ2L2FUVHo2Sm9LQWdEQjQ4dU1yMXo1OC9qemx6NWdBQVNrcEtNR2pRSU15ZVBSc0FvTlBwc0h6NWN2eisrKytJajQrdk1taHk5ZXJWR0RGaUJBRGcxcTFiV0xod0lUNysrR1AwN05rVENRa0orUHp6ejlHalJ3ODg4c2dqOG5NOFBUM1Jvc1hkdS9aemNuS1FrSkJnbE5kOU55MWJ0dFJ2MXY4Zmc0aUlqTWFrRXdNQXJRRGcwVWNmcmRPTGRPL2VIZmIyOWxYS2hSRHl5bjk2eGNYRk9IWHFGRmFzV0FGbloyY2NQMzRjdWJtNTh2N1EwRkRZMmRraExDd01VNmRPUlpjdVhlRGs1RlR0ZGQzYzNCQVVGSVRjM0Z5VWw1Y2pPRGdZUzVjdU5VZ0s5R0ppWW1CbFpWV2x2THk4SE04OTk5eUR2dVFIMXJScFUvMW04enEvR0JFUjFSbVRUZ3drU1hvTXdGMi9XSTFGcDlQaDBLRkR1SFRwRW9xTGk5R3BVeWNBUUdscEtkYXNXWVBwMHl0V0E2NzhKYnh0MnpZTUhUb1UrZm41OHNKTEVSRVJpSTJOeGNhTkcrSG82SWdKRXlaZyt2VHArTTkvL29PQWdBQUFGWW1GbjU4ZkJnNGNpSmlZR0RtR1JZc1dvVVdMRnBnN2R5NEFZTStlUFZDcEdrNVBrS09qSXdCQWtpUW1Ca1JFSnN5a0V3TUFqUUZVKzJ2ZW1FSkNRcUJTcVpDZG5ZMlBQLzRZVHp6eEJDWlBub3hXclZwaDY5YXRjbUtnVXFrUUVoSUNBTWpOellXVGt4TUtDZ3JnNHVLQ0R6NzRBRWxKU1FnTkRaVy9SQWNOR29UYzNGeU1IVHNXb2FHaHlNek14Tnk1YzdGNzkyNEF3S1JKaytRWXVuZnZqbjM3OXQwMXhpRkRodFRWeTYrUlJvM2sxWkR0bEl5RGlJaHF4OVFUQXpzQWRYNmI1VDU5K3VEWXNXTjQ3TEhIc0hQblRrUkZSZUhTcFV0d2NuSXlhTmFYSkFsOStsU3M4WFA5K25VNE96c2pQejhmenM3T2VQVFJSekYzN2x5TUd6ZXV5dm5uekprREZ4Y1hoSVdGQVFBdVhyejR3QU1xbGU1S3NMR3gwVy95bnRkRVJDYk0xQk1EQUtpWE95cGV2WG9WSDMzMEVkcTNiNDhwVTZiZ21XZWVRVnBhV3VXK2RRUFhyMTlIUUVBQUNnb0s4UFBQUCtPSEgzNUFXVmtaWW1KaUVCc2Jpelp0MnFCRGh3NzQ5ZGRmWVdkbmg1S1NFcVNrcEVDcjFXTEdqQmw0NzczM0VCUVVKSjlQcDlOaDhPREJBSURldlh0andZSUY4cjRUSjA1VW14UUFnSldWRlU2Y09HSEVkK0srZUh0TElpSVRadEtKZ1JEaXRpUkpEcVdscFhYZW5mRHFxNjlpMkxCaDJMVnJsOXhDa1pHUmdkYXRXMWQ3Zkd4c3JMejk0b3N2QWdER2pCbURSWXNXSVNjbkIybHBhZWpRb1FPKy92cHJEQmt5QlB2Mzc4ZUFBUU93ZWZObWZQVFJSOWk1YzZkQjE4SGR1aEx1bkpGUVVGQ0FFeWRPNFBubm56ZTRxVlJkejB6UWFEVDZ6ZEk2dXdnUkVkVTVrMDRNQUJRQmNDZ3BLYW16eENBdExRMFRKa3d3S0Z1elpnMEFvS3lzRERxZFRuOTNRVmxVVkJRU0VoSnc3dHc1ZzdoOGZYM3g0NDgvd3MvUEQ0c1hMOGJFaVJPUm5KeU0rZlBuSXlnb0NKR1JrZGk4ZVRNNmR1eUloUXNYMWlnK1cxdGJnNFRoK2VlZmw3ZnZWbDRYU2tzcjhnRWh4TzA2dlJBUkVkVXBrMDRNSkVuS0J0QXlQejhmelp2WHpXRDREaDA2SUM0dXpxQk1DSUd3c0RDRWhvWmkxcXhaR0RGaWhFRlQvc0dEQjNIdTNEbDRlbnJDM2QxZG5sMHdjT0JBVEpreUJkT25UNGVUa3hNT0h6NE10VnFOeG8wYlk5bXlaUWEvOFBYZEJucVZ1eElBWU5hc1dmRDE5YTJMbC94UWJ0eTRvZCs4cm1RY1JFUlVPeWFkR0FDNENzQTlOemUzWHU2WG9OUHBjT0xFQ1h6MTFWY29MaTdHaWhVckVCMGRqUzFidG1ETW1ERVlQbnc0R2pWcUJCOGZIL2o0K0FBQU1qTXo1Uy84ZHUzYXlUTWNWcTVjaWVuVHA4dUxHWFh2M3QzZ1duZDJHOXhyVmtKWldabXhYK29ES3l3c0JBQklrc1RFZ0lqSWhKbDBZaUNFK0ZXU3BCY3VYNzZNbmoxNzFzazE4dkx5Y1Bqd1lTUW5KK1A0OGVOd2NuTENxRkdqTUd6WU1GaFpXYUYvLy83SXlNakFWMTk5aFkwYk55SXdNQkNCZ1lIWXZIa3pJaUlpVUZaV2h1blRwMlBxMUttNGNPR0N3Ym16czdQeDY2Ky9RcVZTR2F4WjhDQTBHZzFHamh4WjdUNS9mMytENCtwU2RuYTJmdk55blY2SWlJanFsS2tuQnI5SWtvVE16TXc2dTRhdHJTMU9uRGlCenAwN1krellzV2pmdnVxdEFOcTNiNDlseTViaHdvVUxPSFRvRUFBZ0lDQUFZOGFNa1dkTStQbjUxVWw4YmRxMHdhNWR1K1RIdzRjUEIxQnhLK1FkTzNaVUthOHJXVmxaQUFBaFJFYWRYb2lJaU9xVVNTY0draVNsQWFqVHhNREJ3UUVyVnF5bzBiRnVibTV3YzNPVEh6L01OTW83eHpQb25UcDFxdHJ5eWtsQjVjZDNLNjhydi96eUN3QkFwOU1sMWVtRmlJaW9UaldjTlhVZmdrcWxTZ2FBOVBSMHBVT3hlTW5KeVFBQWxVcDFWT0ZRaUlpb0ZrdzZNVWhJU01nVlF2d3ZOemNYdi8vK3U5TGhXS3ljbkJ4Y3ZYb1ZBQzRuSlNWbEtSMFBFUkU5UEpOT0RQNFVEUUR4OGZGS3gyR3g5SzBGUWdpMkZoQVJtVGlUVHd3a1NZb0ZnR1BIamlrZGlzWFNqNHVRSkdtdndxRVFFVkV0bVh4aWtKZVhkeGpBamRPblQrUG16WnRLaDJOeGlvdUxjZWpRSVFnaGlpUkpxdHNSamtSRVZPZE1QakhJek15OERXQ3pScU9SYjFkTTlTY3VMazYvSFBMK2hJU0VZcVhqSVNLaTJqSDV4QUFBeXN2TDF3TVZVL0tFRUVxSFl6R0VFTmk4ZWJQKzRaZEt4a0pFUk1aaEZvbEJjbkp5a2hBaTd1TEZpL2poaHgrVURzZGluRHg1VXI5K1FXSlNVbEwxQ3pBUUVaRkpNWXZFNEUvdkEwQm9hR2lkTC85TGdGYXJ4WmRmVmpRUzZIUzZwUXFIUTBSRVJtSTJpVUZTVXRJUkFIc3VYYnFFc0xBd3BjTXhlNUdSa1VoTFM0TVE0dGlaTTJjNHVJT0l5RXlZVFdJQUFGcXRkZ3FBb2syYk5pRWxKVVhwY014V2VubzZWcTVjQ1FBbE9wM3ViYVhqSVNJaTR6R3J4T0RzMmJPLzZYUzY2VnF0RnJObno2NTh4ejh5a3J5OFBNeWNPUk5sWldYUTZYUWZKQ2NucHlvZEV4RVJHWTlaSlFZQWNPYk1tZlVBd3E1ZHU0Yng0OGZybCtvbEk4ak56Y1hFaVJOeDVjb1ZBSWc4YytiTXgwckhSRVJFeG1WMmlRRUFTSkkwQ2NCM1Y2NWNRV0JnNEYzdlRFZzFsNUtTZ3NEQVFHUmtaQURBd1JzM2JnUXFIUk1SRVJtZldTWUdDUWtKbXNURXhOY0FST1RuNTJQaXhJbFlzbVFKV3c4ZVFtNXVMajc1NUJPTUd6Y09PVGs1QVBDdEpFbUQwOVBUUzVXT2pZaUlqRTlTT29DNnBsYXIzd2J3S1FCSFNaTFFwMDhmK1BqNG9FT0hEbkJ4Y1lHRGd3T3NyYTJWRHJOQktDOHZ4NjFidDVDYm00dTB0RFRFeGNYaDBLRkQwT2wwQUZBa2hGaVVsSlFVckhTY1ZKVmFyUllBa0ppWWFQYi9wcWwrc0U1WkxvdjRnN3U3dTdld3NySmFCbUNrSkVtTmxZN0h4SlFBMktYVmF1ZWRQWHVXOTdadW9QZ2hUc2JHT21XNUxPS244dG16WjNNQS9MTkRodzR6N08zdEF5Uko2Z3ZBSFlBTGdLYXdrUGVoQnNxRkVJVUFyZ000SzRTSUx5OHYvem9sSlNWZjZjQ0lpS2grV05RWFlscGEyazBBYS83OHI4RmdaazVFUkEyRldRNCtKQ0lpb29kalVTMEdST2JDdzhQREI4RGdhc28vcS9Ud1JGSlMwczc2aTRwTUdlc1U2VEV4SURKTldrbVNadDFaV0xtc3ZMeDhlUDJHUkNhT2RZb0FzQ3VCeUNRbEpTVWRFMExrM2VPUUcxcXRkays5QlVRbWozV0s5SmdZRUprbUxZRHQ5OWgvSURVMXRheStnaUd6d0RwRkFOaVZvQWoyNVpHUjdBTHdyK3AyQ0NFaTZ6a1dNZytzVThURVFDSHN5Nk5hdTNuelpyeWpvK01OQUk2Vnk0VVFSZm41K2Q4cEZCYVpNTllwQXRpVm9BajI1WkV4cEtlbmx3b2hvdTRzbHlUcFVHWm01bTBsWWlMVHhqcEZBQk1EcGJBdmo0eENDRkdsdTBtbjA3RUxpaDRhNnhReE1WRE9ycnZ0WUY4ZTFWUk9UczVoQUVXVmlrbzBHZzAveE9taHNVNFJFd09GM0x4NU14N0FqVHZMMlpkSER5SXJLNnNZUU9YNkVwZWFtbnBMcVhqSTlMRk9FUk1EaGJBdmo0eEZwOU5WcmtkTUtxbldXS2NzR3hNREJiRXZqNHlocEtUa0lJRGJRb2d5alVhelErbDR5UFN4VGxrMkpnWUtZbDhlR1VOYVd0cE5JVVNNSkVsSGVZdHNNZ2JXS2N2R3hFQkI3TXNqWXhGQzdCQkNzTW1YaklaMXluSkpTZ2RnNmJwMTYvYXlTcVg2OXMrSEV4TVRFMXN2QUFVQUFDQUFTVVJCVkVNVkRjakNxTlhxZ3dENkt4MEgvVVVJOFhOU1VsSVBwZU40V0t4VERZK3AxNm42eGhZRGhiRXZUM0g4QUc5Z0pFbDZUdWtZYW9sMXFvRXhnenBWcjdna3NzTFMwdEp1ZW5oNHhFaVM1TXkrUE9Va0pDUW9IUUlCOFBUMFZEb0VvMkdkYWhqTXFVN1ZGeVlHRFlBUVlnZUF4NVNPZzRpSXlLUVRBM1ByeTFPcjFTdVZqcUcyMkpkSFJHVGFUSDJNZ2Rra0JlYUNmWGxFUktiTnBGc005TmlYMXpDd0w0K0l5UFNaZW9zQkVSRVJHUkVUQXlJaUlwSXhNU0FpSWlJWkV3TWlJaUtTTVRFZ0lpSWlHUk1ESWlJaWtqRXhJQ0lpSWhrVEF5SWlJcEl4TVNBaUlpSVpFd01pSWlLU01URWdJaUlpR1JNRElpSWlrakV4SUNJaUloa1RBeUlpSXBJeE1TQWlJaUlaRXdNaUlpS1NNVEVnSWlJaUdSTURJaUlpa2pFeElDSWlJaGtUQXlJaUlwSlpiR0tRa3BJQ1QwOVBGQmNYVjF0ZVZsWW1iMWYrejkvZjMrQTQvWDllWGw2WU8zY3U4dkx5cXQydmYyN2w4bWVmZlJiOSt2WERPKys4ZzBPSER0VW83aE1uVHNEVDB4TS8vL3l6UWZteVpjdmc3KzhQclZZcmw4WEh4OFBUMHhOYnQyNnRjcDdzN0d3RUJRWEIxOWNYM2J0M2g3ZTNOOWF1WGZ0QTd5RVJFWmtmYTZVRE1BWHg4Zkd3dDdlLzU3NnNyQ3dFQlFWaDRjS0ZXTDE2OVYyZm01S1NJcGZiMmRtaG9LQUFwMDZkd3BkZmZva2pSNDdnL2ZmZmgwcDE5M3p0K2VlZmg0K1BENzc0NGd0czJiSUZLcFVLdi96eUM3Nzc3anVFaFlYQjJ2cXZQMmwwZERRZWYveHhSRWRIWS9UbzBYSzVWcXZGK1BIajBhOWZQMnpmdmgxTm16YkY1Y3VYa1pXVjlkRHZFUkVSbVFlTGJURXd0dGF0VzJQOCtQRTRkZW9VZERwZGpaNGpTUktjbkp3d2NPQkFiTnEwQ1FrSkNkaXhZOGQ5bnpkcjFpeGN2bndaMGRIUkVFTGdrMDgrZ1orZkg3cDI3U29mYytQR0RSdzVjZ1R6NXMxRGVubzYwdExTNUgwWkdSbTRjdVVLWG4vOWRUUnYzaHpXMXRabzE2NGRldlhxOWVBdm5PcU1ScU9wY1YwaXFpKzNidDFTN05wQ0NHUm5aeXQyZlV2QnhNQ0lpb3FLWUdkbmQ4OWYvSGZqNk9pSU1XUEdZT2ZPbmZjOXRtWExsaGcvZmp4V3IxNk5YYnQyNGZmZmY4ZVVLVk1NanRtM2J4L2F0V3VINTU5L0h0MjdkMGQwZExTOHIxV3JWbWpVcUJGV3JseFpwU3VGNmxkNGVEaVNrNU9ybEYrN2RnMTkrL2JGdDk5K1cyVmZhbXFxUWNLUW01dUxOV3ZXR0pSdDI3WU5WNjVjQVFBVUZ4ZmppeSsrZ0VhanFYS3U0dUxpYXJ2VTlENzk5Rk9VbDVjYmxLV2xwV0hJa0NHNGV2VnF6VjRrMWNqQmd3ZXhhdFdxS3VYRGh3Ky9hNEo0OHVUSktvOExDZ3J1ZVIyZFRvZFBQLzNVb0Q2a3BLUmczNzU5OTQyeHZMd2MvL2pIUC9ESEgzL2M4N2hidDI3aCtQSGo5ejNmZzdwMTZ4WmVmUEZGbzUrWERMRXJ3UWlFRU1qSXlNRHExYXN4YXRTb2h6N1AwMDgvamN6TVRPaDB1dnNtRjJQR2pFRjBkRFErK2VRVExGNjhHSTZPamdiN282T2o4ZEpMTHdFQVhucnBKWHp4eFJlWVBuMDZySzJ0NGVqb2lFOCsrUVR2di84K2poNDlpdEdqUjJQa3lKRjM3UzZoK3p0dzRBQ0NnNE1OeW9xTGk5R3NXVE1Bd0pVclYrRHE2Z29BeU1yS3dxbFRwd0FBalJzM3hydnZ2b3ZObXplalpjdVc4bk5EUWtMd2YvLzNmd2dQRDhlUUlVUHd5Q09QeVB0MjdOZ0JlM3Q3ekowN0Z3RGc3T3lNSzFldVlNK2VQUmc2ZENpT0hqMktJMGVPWVBqdzRRQUFLeXNybkRwMUNrdVdMTUdISDM1WTQ5ZTBiZHMyUkVaR0lqVTFWUzRiUEhnd0lpTWpVVmhZaUhuejVzbmxVNlpNd2JQUFBsdmpjNU1oSVFUV3IxK1AyYk5uVjlsMzhlSkZDQ0dxZmQ2SEgzNkltSmdZQUJYMWJkbXlaZGl5WmNzOXI1V2NuSXlVbEJUWTJOaklaUzFhdEVCUVVCQUdEQmhnMEIycDUrZm5CNkNpRzdLd3NCQnZ2LzEybFdOMjc5NHRieGNXRnVMRER6L0V6Smt6NGV2cmU5ZnpscFdWNGVEQmd3Q0E3dDI3bzBtVEpnYjdDd3NMa1pDUWdJS0NBdm5mRXRVOWkwOE0rdlRwODBESGpCbzFDdSsrKzI2VmZTcVZDblBuenNXcnI3NTZ6K2UrOE1JTGQ3Mk9WcXVGbFpWVmpWb2N5c3ZMb2RGb1lHTmpnNktpSW9OOUdSa1pTRXRMUTBoSUNBQ2dmLy8rK1BqamozSDA2RkgwN2RzWEFOQzdkMi9zM3IwYlc3WnN3ZGRmZjQyb3FDaUVoSVRnbVdlZXVlKzFxU3BmWDEvNCt2ckMyOXNiY1hGeEFBQnZiMi81dzFML2Z1dkw5Zno5L1pHUWtJRFBQLzhjbjN6eUNRQWdLaW9LS1NrcCtPYWJieEFjSEl6bHk1ZGowYUpGOG5NV0xGaUE4ZVBINDdmZmZwT1RBNkFpT1ltSWlNQ2xTNWZRcGswYkJBUUU0TFhYWHNOcnI3Mkd6ejc3RENOSGpzVCsvZnN4YU5DZ2U3NFduVTZITld2V0lEWTJGbEZSVWZqNjY2K3hjT0ZDU0pLRXFWT25vbVBIam9pTWpFUklTQWo2OU9tRDd0MjdHK2ROdEdCNzl1eUJtNXNidW5Ycmhzek1UTHo1NXBzRyt3Y01HR0R3dUxyQnlsRlJVY2pKeVpHL3hDdUxpSWlRRTlQZHUzZGo2TkNoR0R4NGNKWGpoZzRkS204N09EZ2dNaklTQUpDVGs0TVRKMDdjTmY3bm4zL2U0TEdycXl0Q1FrS3dlUEZpZUhsNXlXT3A3blJuM2JuemRYbDZlZ0lBZkh4ODdubDlNaTZMVHd5cUd4ejR4aHR2M1BPWU8vY1ZGUlZoeVpJbDJMVnJGNFlOR3daYlc5dDdudjl1VWxKUzhMZS8vUTFBeFJmL2M4ODlKKzk3N3JubnNHYk5Hdm54NnRXcjBhUkpFNHdiTnc0aElTSHc4ZkdCczdNekFPRDc3NytIRUFLdnZQS0tmSHhwYVNtaW82UGx4QUFBbWpScGdva1RKMkwwNk5HWU4yOGUzbnZ2UFVSRlJkMDFQbnB3K2xrc3BhV2w4dmFkemZZTEZpeEFhV2twZ0lvUDdWV3JWbUg5K3ZWbzNMZ3g1c3laZzNIanhtSHQycldZT0hFaUFNRFcxaFpoWVdHd3RiWEYvUG56Y2UzYU5Rd2NPQkIrZm43WXNXT0gvUC9qeDQvTFh3YXRXN2ZHK3ZYcjhkUlRUOTAzWnBWS2hYYnQybUh6NXMyWU5Ha1NDZ3NMNVg4VHBhV2xLQ2dvd0xoeDQ2RFJhSERod2dVbUJyVlVVRkNBOFBCd3JGdTNEaEVSRVRoLy9yekJGNlNucHlkaVkyTmhaV1VsbC9uNStVRUlJU2NDYjcvOU5tSmlZaEFYRjJmUXVnUUFMNzc0b3Z4clBTOHZEei85OUJObXo1NHQxOGVhMEdnMDl6eSt1bTZxWjU1NUJsdTJiSUVrU1RXK0RqVU1GcDhZR0lPTGl3cysvdmhqdlBiYWExaXpaZzJtVFp2MndPZTRkdTBhdG0vZkxyZEdXRmxaSVNFaG9kcGpVMU5UOGMwMzMyRERoZzNvMUtrVGR1N2NpZURnWUh6MDBVY29MeS9Idm4zN01HdldMSU5mcG1mUG5zV2lSWXVRbjU4UEp5Y25nL001T2pwaTNMaHgrTmUvL2xXamJneXFPZjFnMHQ2OWU4dmJsZjh1UU1YN1gxWldoazgvL1JUNzl1M0QxS2xUMGI1OWV3QkFvMGFOc0dyVktvd2ZQeDZYTDEvRy9Qbno0ZURnSUNlZjdkcTF3K2VmZjQ0bm4zelM0SnhYcmx6QjFxMWJFUndjakZ1M2JrR3IxYUpGaXhZMS90dnErM0Z6Y25MdTJmZGMzYTlPZWpBeE1USEl5Y25CVzIrOWhjTENRbXpidHUyK3o5bTllemVTazVPeFlNRUM3TjY5RzRzWEwwWmdZQ0RLeThzUkZCU0V4WXNYeTRsRVdWbVpuQ3hzM0xnUlFFVVhWbEpTRWhZdlhuelhhM3orK2VkeVBiU3hzYm5ud09qS0xRYWZmdm9wOXUvZmowY2VlYVJHNHhZcXU3TmxoSlRCeE1CSW1qUnBndmZlZXcrelpzM0N3SUVEYS9RY0lRVHk4L054OHVSSnJGcTFDaSs5OU5JOXV4cUFpc3g4eVpJbEdEcDBLRHAzN2d3QW1EMTdOdDU4ODAzNCtmbWh0TFFVaFlXRkdESmtpRUYvWGN1V0xmSFpaNTloMzc1OTZONjlPdzRmUG93WFhuZ0JycTZ1S0Nnb3dMZmZmb3Zubm51T1NjRkRPbnYyTE9iT25ZdWlvaUlNSGp3WWp6NzY2SDJmczNUcFVodzhlQkRGeGNVNGN1UUljbk56RVI0ZWpsZGVlUVgvK01jLzVPTUtDd3NSSEJ5TWJkdTI0Y2NmZjhTYU5XdFFVbEtDYWRPbUlUSXlFaHFOQmtGQlFjak96b2EvdnoreXM3TXhZOFlNYUxWYUJBWUdvbTNidGtoUFQ4ZkZpeGZ4ODg4L1kvUG16ZGkwYVpOQkxFT0dEREY0clAvRm1wK2Zqd2tUSmhqaEhhSzdlZVdWVitEbjU0ZDU4K1loTURBUUxWdTJSUC8rL1EyT3FmeUZ1V3JWS25UczJCRzdkdTNDalJzM3NHVEpFa3lhTkFrdUxpNElDd3VEbloyZHdhOTBmV0p3OGVKRi9QampqM0s1aDRlSHdiaUFlM21RRm9NNWMrWmd6cHc1VmJvWDdtZmF0R2tJQ0FqQXRtM2JNR0xFQ0VpU2hJaUlpQWM2QnhrSEU0TWF1SE1jd3VIRGg2czl6c3ZMQ3krODhBS1dMbDFxTUREcmJ1ZVVKQW1Pam83bzNMa3pGaXhZZ0wvLy9lLzNqZVdycjc3Q3RXdlhNSG55WkxuTTNkMGRnd2NQeHZMbHkrSG01b1llUFhwVUdjUmpaV1VGWDE5ZlJFZEh3OGZIQndrSkNkaTZkU3R1M2JxRjVzMmJvMCtmUGdiOTFmUmczTjNkc1cvZlBuaDdlOHUva3J5OXZlWCszdHUzYjh2YitxNkU5OTkvSCsrLy96NjZkKzhPT3p1N0tqTUFoQkQ0L3Z2dkVSd2NqSC85NjE5eW5SbytmRGg2OSs0dGp4K29LWDEvN2V1dnY0N1hYMzlkanFWUG56NklpWW5oNEZPRjJOblpJVEl5RWpZMk5uTDMzLzBXUFB2dHQ5L3cyMisvd2RIUkVlM2J0MGRFUkFRQ0FnSVFIUjJOMWF0WEl6QXdFT0hoNGJDMXRaVVRnejE3OW1EeTVNbFlzV0lGQU5SWmk4SGRWTmU2VkhtMlJVQkFnSHpka1NOSEFnQUNBd1B2ZTE0eVBvdE5ETHAwNlZKdFUzM2w4cnNkYzY5OWxVZDkzKy84RDJQaXhJbHlYM05sSDN6d3dYMmZXemxaNFNxSGRXL2t5Skg0MTcvK0JjQnc4R0hsc1NKM2MvVG9VYXhidHc3bDVlWDQ5Tk5QMGJObno3c2VPM3IwYUlNVkwvWHM3ZTNscHVPSDVlVGtoSFhyMXQxMVA3c1NhdS9DaFFzSURnNkdoNGNIeG80ZEMzdDdlNnhkdS9hdTcrMmVQWHV3Wk1rU2pCMDdGaUVoSVFnSUNFQnBhU25tejUrUHFWT240dkhISDRlWGx4ZkN3OE14WWNJRUNDR2dVcWtRRUJBQVIwZEhPVEY0MEJhRDZnWTFWdDUvTDU2ZW50Vis1dWcveTVLVGsvSHV1KzlDQ0FFaGhOeENVbEJRZ1AzNzk5Y29SakllaTAwTWlPcWFQaW1vYVhsbDBkSFJtRFJwRW5yMDZBR2dZc3FhblowZFdyUm9VZVhZUC83NG85cGZtTWJvcjgzUHo2OHlRcDZNeThIQkFRRUJBWEJ6YzRPYm01czhYaVFuSjZmS2o0anUzYnREcFZLaGE5ZXU4UFgxbFdjZTdkMjdGOGVPSFVOQlFRRTJiTmlBb3FJaVhMOStIYjYrdnZMNGdqdW5OQVBBd0lFRFlXZG5WNlc4cEtSRTduYll0V3NYdG03ZGlyMTc5Mkw2OU9uNC92dnZjZTdjT2N5Wk0wY2UxSGpnd0FGOC8vMzNHRFpzV0pWekhUOStIR3ZYcnNWUFAvMkUxcTFibzBPSERvaVBqNGVycTZ1Y0xIVHQyaFd4c2JISXlNakFlKys5aCszYnR3T29xTU9WcDFWUy9XQmlRR1JrT3AwTzJkblpCbCtvdDIvZk52Z0YrTTQ3N3hoTURkUHBkRGgvL2p3NmR1d0lBUExVUlQzOVhQVkpreWJKWlJrWkdiaDgrVEowT3QwRHJaK1JtcHFLZ29LQ0dxMTB1V25USmt5ZVBCbXhzYkZWOW5sN2U5K3pOWUZxcGtXTEZuTFhZRmxaR2Y3NzMvOGFyR0phblJrelpoZzg3dGV2SDlxMWF3Y1hGeGM0T2pyQ3djRUI4Zkh4S0MwdHJmYUxYeTgvUDk5ZzNJR2V2bXVncUtnSWE5YXN3WGZmZllmdDI3ZGordlRwR0Rac0dGSlRVN0Z6NTA2TUdERUNFeWRPeEl3Wk16Qjc5bXcwYjk0Y3ZYcjFnazZuazFkbHpjbkpRZE9tVGZIaGh4L0t5OFZuWjJkaitmTGxDQThQTjBoMjkrelpZOUF0VVZKU2NzLzRxVzR3TVNBeWd2UG56MlAzN3Qwb0t5dkRtMisraWFlZmZ0cGdSSGJ2M3IyckhhRmRVbElDSVFRQ0FnTFF2MzkvZE9yVUNTcVZDb1dGaFdqYXRDbUFpcW1yU1VsSjhuaUMyN2R2bzZ5c0RGT21UTUVISDN3QWxVcUZiNzc1cHNxNUs3Y1lsSldWQVFBV0xWcUU5UFIwZzNVUnFxTlBOSVFRS0M0dXJqYnhLQzR1bHZ1b1I0d1lnWmRmZnZtZTU2VHFYYmh3QVQvOTlCTVNFaEp3OXV4WlBQMzAwd2dQRDMrZ2N6UnIxZ3pkdW5VRFVERWxVYVBSd012TEMzdjM3alZZT090QlJVWkdvbCsvZm1qY3VERnNiR3h3NDhZTk9EbzZZdDY4ZVpBa0NSY3ZYa1JxYWlyYXQyK1Bqei8rR0h2MjdFR3ZYcjJRbHBZR2pVWURXMXRiVEpreUJlKzg4dzRXTDE2TURoMDZBQUJlZmZWVlhMNThHVk9uVHNXR0RSdGdiMitQQXdjT1lPL2V2ZkxBMkt5c0xGaGJXOFBHeGtadU9mbjk5OThOcG0xUzNXQmlRR1FFenM3T0dEaHdJS1pQbnc0N096c3NYYnJVWUtULzdkdTNxNHo4ajRtSlFWcGFHbHEzYm8xWnMyYkpnd09IRFJ1R1FZTUd5UitBa2lUQjNkMGRYbDVlQUNxV0pHN1VxQkdXTDE4T2QzZDM2SFM2Kzg1SlQwbEpnYjI5UFRwMTZvU2xTNWZlZC9iSk45OThnOXpjWEt4YnR3NzkrL2V2ZG1hQ3Q3ZDN0UWtKUFppTEZ5OGlMeThQSTBhTXdQTGx5dzJhL084Y1oxQ1RlMmZNbkRrVEtTa3BrQ1FKelpzM1IxQlEwRjJQMWVsMDFZNGQwSThaOFBYMWxhZkd2dmJhYTNqNTVaY052cGlGRUpnMGFSS3NyYTNScVZNbmRPclVDUURRdG0xYmZQREJCK2pXclJ2R2p4K1BTWk1tVlJuRVBXM2FORXlkT2hYdnZmY2UrdmJ0aTlEUVVQejczLy9HMXExYjVjR1liNzc1SnJSYUxmcjI3UXNiR3hzVUZ4ZHpTaVBkbTFxdEZtcTFXcGlLSTBlT2lMVnIxejdVYzlQVDA4WDc3Nzh2ZERxZGthTXlIdjNmUStsNjhTQWFRaDBxS3l0NzRPZGtaMmZMMjFPblRxMzJtQmt6WmhnOHpzdkxxM0tNUnFNUlc3WnNFUnFOeHFCY3E5V0toUXNYaW0rKytVYVVsNWRYZS83WnMyYy9hTmozWllwMTZFN0dxbE1uVDU2c1V2Ynp6ejhiUEg3cHBaZXFmYTVXcTYzeU45V2JPWE9tdlAzT08rOVVlOHlVS1ZOcUd1WTlGUmNYaThPSEQ5OTFmMkZob1RoOStyUW9LQ2dRaFlXRmR6MHVPenRiWkdWbGlldlhyejl3RE9aUXArcWJTUzlKcGY5ajEyYVVmMzI2ZE9rU3hvNGRpNisvL2hwdDJyUXgySGYrL0huTW1UTUhRRVh6OHFCQmcrUjEwM1U2SGQ1KysyMzgvdnZ2bUQ5L3Z2ekxzYUhSLytKTlRFdzBtWHBsYW5YSTNKbGlIYm9UNjFURFlnNTFxcjZ4SzZHT2RPL2V2ZHA1NFVLSUtuTnppNHVMY2VyVUtheFlzUUxPenM0NGZ2dzRjbk56NWYyaG9hR3dzN05EV0ZnWXBrNmRpaTVkdWxSWnZaQ0lpTWdZbUJqVUVaMU9oME9IRHVIU3BVc29MaTZXKzk1S1MwdXhaczBhVEo4K0hZRGhQUkcyYmR1R29VT0hJajgvWDc2VFdFUkVCR0pqWTdGeDQwWTRPanBpd29RSm1ENTlPdjd6bi85VVdjU0lpSWlvdHJqK2JSMEpDUW1CU3FWQ2RuWTIzbnZ2UFV5ZVBCbS8vUElMYnQrK2phMWJ0OHJIcVZRcWVTNXlibTR1bkp5Y1VGQlFnRWFOR3VHRER6N0F0OTkraTlEUVVIbEEwcUJCZ3pCZ3dBQ01IVHYydnZkRUp5SWllbEJzTWFnamZmcjB3YkZqeC9EWVk0OWg1ODZkaUlxS3dxVkxsK0RrNUdSdzl6TkprdVRSdXRldlg0ZXpzelB5OC9QaDdPeU1SeDk5RkhQbnpzVzRjZU9xbkgvT25EbHdjWEdwdDlkRFJFU1dnWWxCSGJwNjlTbysrdWdqdEcvZkhsT21UTUV6enp5RHRMUTBlWDc2bmE1ZnY0NkFnQUFVRkJUZzU1OS94ZzgvL0lDeXNqTEV4TVFnTmpZV2JkcTBRWWNPSGZEcnI3L0N6czZPODNtSmlNam8ySlZRaDE1OTlWVjg5OTEzNk5Xcmx6d1hPQ01qQTYxYnQ2NzIrTmpZV096WnN3ZkhqaDJUdi9USGpCbURjK2ZPSVNjblIxNTk3dXV2djhhVksxZnE1MFVRRVpGRllZdEJIVWhMUzZ1eUlJeit4amxsWldYUTZYVHc5dlkyMkI4VkZZV0VoQVNjTzNmT1lEYURyNjh2ZnZ6eFIvajUrV0h4NHNXWU9IRWlrcE9UNzNsWE5DSWlvb2ZGeEtBT2RPalFBWEZ4Y1FabFFnaUVoWVVoTkRRVXMyYk53b2dSSXd5NkFnNGVQSWh6NTg3QjA5TVQ3dTd1OHRyNEF3Y094SlFwVXpCOStuUTRPVG5oOE9IRFVLdlY4czFMaUlpSWpJbGRDWFZNcDlQaDJMRmplT3V0dDNEbzBDR3NXTEVDcDA2ZHdyQmh3N0IxNjFiY3ZuMGJBT0RqNDROMzMzMFgvZnIxdzgyYk4rWHBpdTNhdFpObk9LeGN1Ukl4TVRFWU5HaVFraStKaUlqTUdIOTIxb0c4dkR3Y1Bud1l5Y25KT0g3OE9KeWNuREJxMUNnTUd6WU1WbFpXNk4rL1B6SXlNdkRWVjE5aDQ4YU5DQXdNUkdCZ0lEWnYzb3lJaUFpVWxaVmgrdlRwbURwMUtpNWN1R0J3N3V6c2JQejY2NjlRcVZSeXF3SVJFWkd4TURHb0E3YTJ0amh4NGdRNmQrNk1zV1BIb24zNzlsV09hZCsrUFpZdFc0WUxGeTdnMEtGREFJQ0FnQUNNR1RNR2tsU3hjbWQxTnpjaElpS3FTMHdNNm9DRGd3TldyRmhSbzJQZDNOemc1dVltUDlZbkJVUkVSRXJnR0FNaUlpS1NNVEVnSWlJaUdSTURJaUlpa2pFeElDSWlJaGtUQXlJaUlwSXhNU0FpSWlJWkV3TWlJaUtTTVRFZ0lpSWlHUk1ESWlJaWtqRXhJQ0lpSWhrVEF5SWlJcEl4TVNBaUlpSVpFd01pSWlLU01URWdJaUlpR1crN1RBVEEwOU5UNlJESXpMQk9rYWxpaXdGWk5DSEV6MHJIUUZXY1V6cUEybUNkYXBCTXVrN1ZON1lZa0VWTFNrcnFvWFFNeHFCV3F3VUFKQ1ltU2tySFl1bFlwOGpVc2NXQWlJaUlaR2JSWXNDK1BDSWlJdU13NlJZRDl1VTFTT3pMSXlJeVlTYmRZc0MrUENJaUl1TXk2UllESWlJaU1pNG1Ca1JFUkNSallrQkVSRVF5SmdaRVJFUWtZMkpBUkVSRU1wT2VsV0NxUER3OGZBQU1ycWI4czBvUFR5UWxKZTJzdjZqSWxMQU9FVkZkWVdLZ0RLMGtTYlB1TEt4Y1ZsNWVQcngrUXlJVHd6cEVSSFdDWFFrS1NFcEtPaWFFeUx2SElUZTBXdTJlZWd1SVRBN3JFQkhWRlNZR3l0QUMySDZQL1FkU1UxUEw2aXNZTWttc1EwUlVKNWdZS0dmWDNYWUlJU0xyTXhBeVdheERSR1IwVEF3VWN2UG16WGdBTis0c0YwSVU1ZWZuZjZkQVNHUmlXSWVJcUM0d01WQkllbnA2cVJBaTZzNXlTWklPWldabTNsWWlKakl0ckVORVZCZVlHQ2hJQ0ZGbEtwbE9wK1AwTXFveDFpRWlNalltQmdyS3ljazVES0NvVWxHSlJxUGhoenJWR09zUUVSa2JFd01GWldWbEZRT28zQmNjbDVxYWVrdXBlTWowc0E0UmtiRXhNVkNZVHFlcjNFZk1BV1Awd0ZpSGlNaVltQmdvcktTazVDQ0EyMEtJTW8xR3MwUHBlTWowc0E0UmtURXhNVkJZV2xyYVRTRkVqQ1JKUjFOU1V2S1Zqb2RNRCtzUUVSa1Q3NVhRQUFnaGRnQjRUT2s0eUhTeERoR1JzVWhLQjFDZlBEMDk3WVVRZzRRUTNwSWs5UUxnQ3FBNUFCdUZRMnNvdEgrdXY1OGxTZEp4QUhGRlJVWDcwdExTYmlvZFdFUEJPblJmckVObVFxMVdDd0JJVEV5MHFPOEpzcERFb0V1WExrNDJOamJ2QXBnTXdGSHBlRXlKRUtKSUNMRk9wOU10UDN2MmJJN1M4U2lGZGVqaHNRNlpKaVlHbHN2cy8rQ2VucDZ2NlhTNlVFbVNuQ1JKUXJkdTNkQ3JWeStvMVdxNHVycWlXYk5tc0xabWp3b0FhTFZhRkJZVzR1clZxMGhNVE1UeDQ4ZHgrdlJwQ0NHQWlxVjNweVVtSm01VU5zcjZ4enBVYzZ4RDVvT0pnZVV5NXorNGxWcXREZ1l3RFFDOHZiMHhiZG8wUFBua2t3cUhaVnF5c3JLd2N1Vkt4TWJHNm9zMkpDWW12bzJLdS91Wk85WWhJN0R3T21TeW1CaFlMblA5ZzF1cjFlb3dBRzgwYWRJRVFVRkI4UEh4VVRvbWszYnk1RWtzWExnUStmbjVBUENkSkVuK0NRa0pHcVhqcWtPc1EwWm1nWFhJcERFeHNGeG1PVjNSdzhOak9ZQTNYRnhjc0hIalJuNmdHMEhQbmowUkVSRUJWMWRYQUhoWkNCR3FkRXgxaVhYSStDeXREaEdaS3JOTERMcDE2elpha3FSWnpabzFRMWhZR05xMmJhdDBTR2FqVmF0V0NBc0xnNHVMQ3dDTVU2dlZrNVdPcVM2d0R0VWRTNmxEUktiTXJCSUREdytQMWlxVmFvMlZsUldXTFZ1R0o1NTRRdW1RekU3TGxpM3gyV2Vmd2RyYUdrS0k1VjI2ZEhGVE9pWmpZaDJxZStaZWg0aE1uVmtsQnBJa2hRQndIRGx5SkhyMDZLRjBPR2FyYytmT21EaHhJaVJKYW14dGJiMU82WGlNaVhXb2ZwaHpIU0l5ZFdhVEdMaTd1L2NBOEZxclZxMHdlVEpiSit0YVFFQUEyclp0QzBtU2ZMcDI3VHBRNlhpTWdYV29mcGxqSFNJeUIyYVRHRmhaV1MwQmdQSGp4OFBXMWxicGNNeWVqWTBOcGs2ZEN1Q3Y5OTdVc1E3VkwzT3NRMFRtd0N3U2c2NWR1M2FTSk9rRlYxZFhEQnMyVExFNFNrcEtGTHUyRXJ5OHZPRG01Z1lBUFQwOVBVMjYzYjJoMUNGTFkwNTFpTWhjbUVWaVlHVmw5VThBZVBubGx5Rkp5azI1blRScEV2YnYzMS9qNDVPU2txRFJWRXpqRGc4UFIzRnhjYlhIWGJod0FkdTJiVE1vKytxcnJ3QUFseTlmbHJmcm15UkpDQXdNQkFEb2RMcnBpZ1JoSkEybERsa2FjNnBEUk9iQzVEOEJPM1hxWkd0cmEzdlZ4c2JHK1ljZmZrQ3paczNxNWJyRGh3K3ZVbFpRVUFDTlJxT2ZpbVZneElnUkdERmloUHc0UFQwZDQ4ZVB4OWF0VzlHcVZTc3NXTEFBN2RxMXd6Ly8rYzhxenkwdExjV1lNV093YWRNbU5HN2NHQURnNStlSDNidDNRNnZWSWpBd0VLdFdyWUt6czdNUlgySE4zTHAxQzc2K3Z0Qm9OSVY1ZVhtUFpXWm0zcTczSUdwSnFUcEVGY3loRHBrakxuQmt1VXgrZ1hkYlcxc3ZTWktjUFR3ODZ2VURmZGV1WFEvOTNOdTNiMlBCZ2dXWU1HRUNXclZxQlFCNDU1MTNFQmdZQ0M4dkx6enp6RFB5c1crOTlSWnUzcXk0TWQyNGNlTXdiTmd3QkFRRUFBQm16WnFGeTVjdkF3QW1UcHdJQU5peFk4ZER4L1V3SEJ3YzRPM3RqUU1IRGpSMWRuYjJ5OHpNM0Y2dkFSaUJVbldJS3BoREhTSXlKeWFmR0FnaEJraVNoRjY5ZWlseWZXOXZiN1J1M2JyYWZSY3ZYc1R4NDhjTnluUTZIWUtDZ3ZENDQ0OWoxS2hSY3JtcnF5dG16SmlCYWRPbVllM2F0Zko2L0FNSERrU3JWcTNnNWVXRkZTdFc0T21ubjBaOGZEd0F3Ti9mSDcvODhndGVmLzExN05peEEyVmxaWFgwS3UrdFg3OStPSERnQUlRUUx3RXd1UTkxcGVzUW1YNGRJakluSnA4WVNKSTBGS2dZeEtTRXNySXlmUFBOTjlYdWUvNzU1NnNjdTJqUkltUm5aMlB0MnJWVmpoODZkQ2h5YzNQeHhodHZZT0hDaGZEeDhZRzN0emNXTDE0TU56YzNwS2VubzFldlhqaDM3aHdBd05QVEU1czNiNGFmbngrMmJkdFc3VG5yUTlldVhmV2JmUlFKb0phVXJrTmsrbldJeUp5WWROOVJwMDZkbkI5NTVKSHJ6czdPbGUvY1ZxK2VmLzc1dXk2Wis3Ly8vUStuVDUrV0g4K2NPUk1GQlFVSUNRbUJvNlBqWGMrNWQrOWVmUHp4eDNqOTlkZHg4T0JCQUVCdWJpNGFOV29FTnpjMzlPN2RHNXMzYjhZamp6d0NBQ2dxS3NLdFc3ZlFzbVZMckYyN1ZwR3hCaSsrK0NLeXM3T2gxV3BibmoxN05xZmVBM2hJRGFFT1VRVlRyVVBtaW1NTUxKZEp0eGpZMk5pNEE4QlRUejJsV0F4UlVWSDZtOEpVY2VYS0ZZUEhVNmRPeGRXclZ6RjA2RkFBUUhGeE1SbzFhZ1NWNnEvSklVVkZSZGk1Y3ljaUl5UGg2T2lJZi83em54QkNZTkNnUVlpT2pzYW1UWnZ3MkdPUEFmaHJQTUdBQVFNUUZ4ZFhGeSt2eHR6ZDNSRWJHd3RyYSt2ZUFCNStBRVk5YXdoMWlDcVlhaDBpTWpjbW5SaElrdlEzQUdqWHJwMGkxMy8yMldmMWM3RHZLU3NyQzBlUEhrWGJ0bTNSdG0xYitVdDgwS0JCV0xkdUhkcTBhU01mKzhJTEw2QlJvMFpvMmJLbFhLYlQ2V0JsWlFVQTZOMjdONXljbktEVDZZejhhbXFuWThlTytsL2NuakNoRDNXbDY5QzlhRFFhV0ZsWkdTU081c3hVNnhDUnVUSHBUeHo5aDdwK29GNTlzN0d4d1k0ZE85QzhlWE5ZV1ZsVitXL0hqaDEzblNWdzllcFZGQmNYNC9ISEh6Y29MeTR1bHFja0FzQ0VDUk13ZXZSbzVPWGxZZFNvVVVoTlRaVzdEU1pObWdSL2YzOFVGaGJDMzk4Zi92NytpaVVNK2xZVElVUjdSUUo0U0VyWEN3NGJGQUFBSUFCSlJFRlVvZkR3Y0NRbkoxY3B2M2J0R3ZyMjdZdHZ2LzNXb0x5NHVCaGZmUEdGdlA3Rm5mczhQVDN2dWg3R3A1OStpdkx5Y29PeXRMUTBEQmt5QkZldlhxMXlmR3BxcWtGOXlzM054Wm8xYXd6S3RtM2JWcVZsN0dHWmFoMGlNamNtM1dJZ2hIaEdraVNEWDl4S1NFOVByOUkvM2I5Ly8zcytaLzM2OVJnd1lJREJyMEdOUm9QYnQyL0QzdDVlTGx1M2JoMWlZbUtRa0pDQVJZc1dBUUJDUTBQUnUzZHZ2UEhHR3dBcXVoTHFlNXJpblNxMWNDajd4M2hBeHFwREJ3NGNRSEJ3c0VGWmNYR3hQUDN4eXBVcjhoZGZWbFlXVHAwNkJRQm8zTGd4M24zM1hXemV2Tm1nbFNna0pBVC85My8vaC9Ed2NBd1pNa1FlVDJKbFpZVlRwMDVoeVpJbCtQREREMnNjMzdadDJ4QVpHWW5VMUZTNWJQRGd3WWlNakVSaFlTSG16WnNubDArWk1nWFBQdnNzZHV6WUFYdDdlOHlkT3hjQTRPenNqQ3RYcm1EUG5qMFlPblFvamg0OWlpTkhqbFM3cHNmRE1OVTZSR1J1VExyRkFFQXJBSGowMFVlVmpnT2pSbzB5K0UrcjFWWjdYRmxaR1VKQ1FuRGl4QWxNbWpRSnhjWEY4aSt3SDMvOEVhMWJ0elpJRmtwS1NyQmh3d2I0K2ZrQnFQaUNpWW1KTWRxSHNiRTBiZHBVdjlsY3lUZ2VnbEhxa0srdkwvYnQyNGZpNG1MczI3Y1ArL2J0QXdEczNyMGJ1M2Z2UnFOR2plVHR5b21mdjc4LzFHbzFQdi84Yzdrc0tpb0tLU2twQ0FrSndYUFBQWWZseTVmTCt4NTU1QkY4OXRsbk9ITGtTSTFXMmRUcGRGaTFhaFcyYmR1R3FLZ29QUFhVVTlpNGNTTTJiZHFFNDhlUG8yUEhqb2lMaTBQWHJsMHhlZkprYk5xMENjOCsreXdBWU1HQ0JUaC8vangrKyswMytQdjdZK1RJa2ZqMTExL3gwVWNmd2QvZkgrKysreTV5YzNNUkVCQ0F5TWpJV3IxL2dFblhJU0t6WXRJdEJwSWtQUVlBVGs1T2lzWXhiZG8wREJreXhLRHN3SUVEK09PUFA2RFJhT1JmZS9wZmVvOC8vampDdzhQaDdPeU05ZXZYWSszYXRWQ3BWR2phdENtQ2dvSU16ak52M2p6MDdOa1QzYnAxUTJGaElhWk1tWUs1YytmZWMxYURFdlR4U0pKa1VoL3FkVjJIL1AzOUFWU3NYcW5mdnJPcGY4R0NCU2d0TFFWUWtVaXNXclVLNjlldlIrUEdqVEZuemh5TUd6Y09hOWV1bFJleGF0MjZOZGF2WDErakFaTXExZjl2Nzg3am9pcmIvNEYvN21FZ1JTQ1hCeFdYUkgzS3J3OEl6SXlrNVlKYnBtYWdtRXNLbHZaenhkTGtNVzB4WE5LSFRDb3Q2NnVXUy9wb2dwRUlMbjAxa25BcEZVWWtTMG9TUWxFUTJXU2ZtWFAvL3NBNU1iTElNc3hoWnE3MzYrWExtVE5uWnE0REYvZGNjODY5eU5DelowL3MzYnNYUVVGQktDZ29FTTgwbFplWEl6OC9IN05tellKR284R2ZmLzRKYjI5djhibDJkbmJZdm4wNzdPenM4T2FiYitMT25Uc1lQWG8wL1B6OEVCNGVMdjUvOXV6WldqdmdOb1M1NWhBaHBBVlJLcFdGU3FXU0Z4Y1hjeWtNSERpdzFzZmVlZWNkUG5Ma1NENW16QmkrYytkT3pqbm5aV1ZsWEsxVzE3aS9UcWVyY1h0cWFpb1hCRUc4Zi8zNjlXcjdIRHQyclA1Qk41UFMwbEt1VkNxNVVxa3Nsam92R3NMWU9UUjA2TkFhYnc4YU5Lakc3WHJsNWVYOC9mZmY1OE9HRGVPUmtaRUdqOTI5ZTVmNysvdnp0OTU2aTkrK2Zadm41ZVh4dkx5OGFxOVJYRnpNNnpxV01XUEcxQmw3WFkvbjVlWHhnSUFBZnZYcVZlN3I2OHM1NTl6WDE1ZmZ1SEdEQndVRjhiS3lzanBmdXo3TU5ZY3MxZjNmQlpjNkRtSjZabjNHQUVCckFKSXRrWHZ1M0xsYUgxdTdkbTIxYlk4ODhnaTh2THhxM0wrMm51Y1BqbnFvYWM2RU1XUEcxQkdsYWRqYTJ1cHZtdHQ2eFViSm9jdVhMMlA1OHVVb0xpN0cyTEZqNjNWcFlzMmFOZmorKys5UlVsS0NIMy84RVRrNU9kaTVjeWNtVFpxRWlSTW5pdnNWRkJRZ0xDd01YMy85TmQ1Ly8zMmtwYVVoUFQwZDU4K2Z4OTY5ZTdGNzkyNkQxMzN3N0ZWc2JDd0FJQzh2RDNQbnpxM1g4Y1RFeEdEVHBrMG9MUzNGNHNXTEVSRVJBWTFHZzVVclZ5SXJLd3RUcGt4QlZsWVdYbi85ZFhHOWpxYjJjekhqSENMRW9wajF4QlZLcFZJRFFINysvSGx4T0IrUmhrNm53NU5QUGdrQXVzVEVSTE1wT0kyZFF6NCtQdUp3VkI4Zm40ZDJQZ1FBYjI5djhiNys1NWlRa0FET09RNGZQb3l3c0RBc1dMREFZQXB0bFVxRkIyTXVLU25Ca0NGREVCOGZiOUNQUVcvZ3dJSHc4UENvTmZhTWpBeXhiNFRlNE1HRGNmcjA2WWIrR0JyRlhIUElVdEVFUjliTHJQLzRPT2RsakRHSDh2THlHaHRDWWpwVmhzK1ZTeGxIUXpWbkRrMmJOZzBMRml3QVVQa0JHeFVWQlFENC9QUFBIL3JjMDZkUFk5dTJiZERwZE5pd1lRTUdEaHpZNUhqYXRXdUhiZHUyMWZyNDJMRmo2M3orOU9uVGEreFVhMjl2ajEyN2RqVTFQTFBOSVVJc2pWa1hCZ0NLQVRpVWxwWlNZU0F4ZmVjNXpybTVMWm5iYkRta0x3cnF1NzJxNk9ob0JBVUZZY0NBQVFBcUYrUnEzYm8xT25iczJPaDQ4dkx5TUh2MjdFWS8vL2J0MitKbGlhcWVlZWFaUnI5bVZXYWNRNFJZRkxNdURCaGpXUUE2NWVYbG9VTUgwM1ZrUG5mdUhCWXRXb1RQUC85Y2Yrb1RBTEIrL1hwY3VuUUorL2J0ZzF4ZSthT05qNC9Ia2lWTEVCd2NqT25UcDR2N0ppY240K1dYWDhhZ1FZT3dlZk5tZzlmWFAzYnUzRG1rcEtTSXZjajFldmZ1TFY3UHpjckt3cWVmZm9wejU4NmhvS0FBOXZiMmVQSEZGOFVlN0taU1dGaW92M25YcEcvY1JNMlJRNElnSUNzcnkrQkR1S3lzek9BYitjS0ZDOFdwc2ZYUCtmWFhYOUczYjE4QXdQdnZ2Mi93bWpFeE1RQ0FvS0FnZysxWHJseEJmbjUrdlZhRzNMMTdOeFl0V2xUam1oQStQajYxbmsxSVRVMUZSa1lHQkVFd3VKeGhiT2FhUTRSWUdyTXVEQURjQXVDUms1Tmowcm51bjNycUtZd2NPUklmZmZRUi92dmYvMEltaytIcTFhczRkT2dRdG0vZkxoWUZRT1UzdjI3ZHVpRTZPdHFnTU5CVHE5V0lpWW1wMW1Ic1FUVmROOVpxdFpnelp3NkdEeCtPQXdjTzRORkhIMFZHUmdZeU16T05jNkFOVUZCUUFBQmdqSmxibzI2VUhQcjExMThSRlJXRmlvb0t6SjQ5RzQ4Ly9yakI5ZnJCZ3dkWHUzNFBWTTVUd1RsSFFFQUFSb3dZQVRjM044aGtNaFFVRklqaituVTZIZFJxTlNaUG5nd0E0dkxhSVNFaHVIYnRtamp4VlczMEgrYWNjNVNVbE5UNDRWNVNVb0pWcTFZQkFLWk9uWW9KRXlhZ3JLd01GUlVWZVBYVlY3RjI3VnJJWkxJYVZ4STExaGtETTg0aFFpeUtXUmNHblBQZkdXUFBabVJrR09VYWJFTUVCd2RqMHFSSmlJNk9ocSt2TDk1Ly8zMzQrZmxWWFQ0V2hZV0YrUEhISC9IUlJ4L2h0ZGRlUTBwS0N2cjA2V1B3T3JObXpVSllXQmllZnZycEJxK0ttSnFhaXBzM2IrS2xsMTRTbjl1elowOUo1djNQeXNyUzM4d3crWnMzZ2JGeXFIMzc5aGc5ZWpTV0xGbUMxcTFiWTgyYU5RYkZYbGxaV2JYaUx5WW1CaWtwS2VqU3BRdUNnNE9oVXFrQUFMNit2aGd6Wm96WXNaQXhCZzhQRDNGWjZPVGtaTmpiMjhQTnpRMXIxcXg1NkZvSysvZnZSMDVPRHJadDI0WVJJMGJVT0RMQng4ZW4yb2QrU2tvS1dyVnFoZERRVUhoNGVFQVFCSEV1aHVaZ3JqbEVpS1V4OThMZ0ttTU1hV2xwSm4vdlRwMDZZYzZjT2Zqc3M4K2cxV3B4NDhZTmJOcTB5V0NmWThlT29XZlBubmpxcWFmZzdlMk42T2pvYW9YQjFLbFRjZnIwYVlTR2htTERoZzBOaXNIRnhRV3RXclhDNXMyYjhjWWJiMGphejBKL2xvSnpuaXBaRUkxZ3JCenEzTG16dU9vbEFMejc3cnYxZXA2WGx4ZSsrZWFicWtQMXNITGx5bW9UWFZXbFVxbHcrUERoYXBNeTJkblpJVGc0dU5yUVM1MU9oMDJiTnNITnphM1dEM1o5WDRhcVBEMDljZkRnUWJGZmc2ZW5aN1VjQnlxWEV6Y0djODBoUWl5TldVK0p6QmhMQVNCSllRQUFNMmJNZ0tPakk5NS8vMzI4L3ZycjFXWWpqSTZPeG5QUFBRY0FlTzY1NTNEOCtQRnF2Ym9aWXdnSkNVRjhmRHkrLy83N0JyMi9rNU1UM24vL2ZmejQ0NC93OWZYRmpoMDdhbDFBcDdsZHZYb1ZBQ0FJZ2xxU0FCcEo2aHdDRE1idjExdE5NelhLNVhKTW56N2Q0RklXVUxtK3d0cTFhekZ0MnJSYXp5N1VWcFJXN2V4WVUxRUF3R0E2NTZZdzF4d2l4TktZZFdFZ2s4bVNnTXBGaktTZzArbWcwV2hnYTJ1TDRtTER5ZHBTVTFPUmtwSWlUajQwWXNRSWxKV1YxVGdtdkVlUEhsaTRjQ0ZDUTBPcmRzQXlNR1RJRUtoVUtxaFVLbXpjdUZIY3JoOEc5OElMTCtDcnI3N0NDeSs4Z045Ly85MklSMWsvK2hVQ1pUS1phUWE5RzRuVU9VVCtacTQ1UklpbE1ldkNJQ0VoSVlkei9rZE9UZzV1M0xoaDh2Zi83TFBQNE9qb2lHWExsbUhMbGkzSXpjMFZIenQ4K0RBNDU1ZzBhUko4Zkh3d1pzd1lsSmVYSXpvNnVzYlhtakZqQnJwMjdXcndvVjlWZkh3OEVoSVNrSkNRZ0gvLys5OEdqems2T21MKy9QazRmUGd3WEYxZDhkWmJieG52SU9zaE96dGJ2Mnh2aGxxdE5uM1B4eWFRT29kSUpYUE9JVUlzalZrWEJ2ZEZBNVVmbktaMDVjb1Y3TisvSHl0V3JJQ2ZueCs2ZCs4dUxydXIwK2x3N05neEJBY0hZLy8rL2VLL3RXdlg0dlRwMDhqTHk2djJlaktaREt0V3JjS0pFeWZxbkdxNUxrNU9UcGcxYXhiUzB0TEVGUnROUWY5TmozTnVydC8wSk1raDhqY0x5Q0ZDTEliWkZ3YU1zUk1BY09iTUdaTzlwMGFqd2VyVnEvSDg4OC9EM2QwZGpERXNXN1lNMzMzM0hjNmZQNCt6WjgraW9LQUE0OGVQUjVjdVhjUi96enp6REJ3ZEhXc2N0Z1pVcm9Nd2I5NjhlczhpOThjZmYyRDc5dTM0NjYrL29OUHBjUGZ1WFh6NzdiZDQ4c2tuSDlwVDNaajBVd0F6eG82YTdFMk5TSW9jSW9iTVBZY0lzU1JtUFNvQkFISnpjMCsxYjkrKzhPTEZpMDczN3QyRG82TmpzNy9ubDE5K2lUdDM3bURSb2tYaU5nOFBENHdkT3hhaG9hSG8xYXNYQmd3WVVDMFdHeHNiakJvMUN0SFIwZWpYcjErTnJ6MXo1a3pFeHNiaXlwVXJCdHVIREJsaWNQL1VxVk53Y25KQ1FrSUM5dTNiaDZLaUluVG8wQUZEaGd6Qjh1WExqWFNrRDFkU1VvTFkyRmh3em90bE1sbWt5ZDdZaUtUSUlmSTNTOGdoUWtnTG8xUXF0eWlWU3I1bno1NG1MLzFLR3VibzBhTmNxVlJ5aFVKeFVPbzhhQXJLSWVsWVNnNVpHbHAyMlhxWi9hVUVBTkRwZEY4QVFHUmtKRGluUERZVnpqbjI3dDJydi91SmxMRTBGZVdRTkN3cGh3aXhGQlpSR0NRbEphazU1M0hwNmVuNDdydnZwQTdIYXZ6MDAwLzZzZWVKYXJVNlR1cDRtb0p5U0JxV2xFT0VXQXFMS0F6dWV4Y0F0bTdkV25YNVZ0Sk10Rm90UHZtazhndWVJQWhySkE3SFdDaUhUTWhDYzRnUXMyY3hoWUZhcmY0UndKRy8vdm9MMjdkdmx6b2NpeGNSRVlHVWxCUnd6czljdW5RcFN1cDRqSUZ5eUxRc01ZY0lzUVFXVXhnQWdGYXJmUlZBOGU3ZHU1R2NuQ3gxT0JicjJyVnIrcVdpU3dWQm1DZDFQTVpFT1dRYWxweERoSmc3aXlvTUxsKytmRjBRaENWYXJSYkxsaTJydWxvYk1aTGMzRndzWGJvVUZSVVZFQVJoYlZKUzBwV0hQOHQ4VUE0MVAwdlBJVUxNblVVVkJnQnc2ZEtsTHdCc3YzUG5EdWJNbWFPZlpwVVlRVTVPRHViUG40K2JOMjhDUU1TbFM1ZitJM1ZNellGeXFQbFlTdzRSWXM0c3JqQUFBTVpZRUlCRE4yL2VSR0JnSUM1Y3VDQjFTR1l2T1RrWmdZR0JTRTFOQllEdkN3c0xBNldPcVRsUkRobWZ0ZVVRSWVhS1NSMUFNNUlybGNvZEFBSUJ3TmZYRjNQbnpvV0xpNHZFWVptWG5Kd2NmUG5sbDRpSWlOQ1A3LytXTVRZMUlTSEJHcnJ0VXc0WmdaWG5rTm5TVDI2VW1KaG95WjhUcEFZVy93dFhLcFh6QUd3QTRNUVl3NUFoUXpCeTVFajA2ZE1IenM3T2NIQndxTFordmJYUzZYUW9LaXBDVGs0T1VsSlNFQmNYaDlqWVdQMkNUTVdjOHhDMVdoMG1kWnltUmpsVWY1UkRsb01LQSt0bEZiOXdEdytQampZMk51c0JUR09NdFpFNkhqTlRDaUJTcTlXdXVIejVzdFd1UzB3NTFDU1VRMmFJQ2dQclpWVy84RDU5K2pqYTI5c0hNTWFHQWZBQTRBemdVVmpBWWxKR291T2NGd0M0QytBeTV6eGVwOU45bFp5Y1hIMmRhQ3RGT2ZSUWxFTVdnZ29EUWlSRWk1V1FwbElvRkJ2dkwwUzBWT3BZaUdXZ2RzbDZXZVNvQkVJSUlZUTBEaFVHaEJCQ0NCRlJZVUFJSVlRUUVSVUdoQkJDQ0JGUllVQUlJWVFRRVEyeElvUVFBb1ZDTVJMQTJCcTJiNnh5OTV4YXJmN0dkRkVSS1ZCaFFBZ2hCQUMwakxIZ0J6ZFczYWJUNmZ4Tkd4S1JBbDFLSUlRUUFyVmFmWVp6bmx2SExvVmFyZmFJeVFJaWtxSENnQkJDQ0FCb0FSeW80L0dUVjY1Y3FUQlZNRVE2VkJnUVFnalJpNnp0QWM1NWhDa0RJZEtod29BUVFnZ0E0TjY5ZS9FQUNoL2N6amt2enN2TE95UkJTRVFDVkJnUVFnZ0JBRnk3ZHEyY2MzN3d3ZTJNc2RpMHRMUXlLV0lpcGtlRkFTR0VFQkhudk5wd1JFRVFhSWlpRmFIQ2dCQkNpQ2c3Ty9zVWdPSXFtMG8xR2cwVkJsYUVDZ05DQ0NHaXpNek1FZ0JWK3hQRVhibHlwVWlxZUlqcFVXRkFDQ0hFZ0NBSVZmc1pVS2RESzBPRkFTR0VFQU9scGFYZkF5ampuRmRvTkpwd3FlTWhwa1dGQVNHRUVBTXBLU24zT09jeGpMSFR5Y25KZVZMSFEweUwxa29naEJCU0RlYzhIRUJucWVNZ3BrZUZBUkdwVkNwN3p2a1l6cmtQWTJ3UWdLNEFPZ0N3bFRpMGxrSjdmeTc1VE1iWVdRQnh4Y1hGeDFKU1V1NUpIUmo1RytXeGNTbVZ5czFTeDJCbXpMNmRvTUtBb0YrL2Z1MXNiVzMvelRsZkJNQ0pNU1oxU0MyVm5ESFdFVUJIQUY0QUZ0cmIyeGQ3ZVhsdEV3UWg5UExseTlrU3gyZlZLSTlKQzJIMjdRUVZCbFpPcFZKTkZnUmhLNEIyakRGNGVYbGgwS0JCVUNxVjZOcTFLOXEyYlF1NW5OSUVBTFJhTFFvS0NuRHIxaTBrSmliaTdObXp1SGp4WWh2Tytlc3ltZXdWcFZLNU9ERXhjWmZVY1ZvanltUFNVbGhDTzBFbGRRdWdWQ281QUNRbUpwcnk5MkdqVkNyREFDd0dBQjhmSHl4ZXZCZzlldlF3WVFqbUx6TXpFNXMzYjhhSkV5ZjBtM1lrSmliT1ErVktkU2FqVUNnMk1zYUNPZWZCYXJYNlExTyt0OFFvajBtTDExTGFpZnFpd3FBRmtLQXdrQ3VWeXUwQVhuWjBkTVRLbFNzeGN1UklFNzIxWmZycHA1L3d6anZ2SUM4dkR3QU9NY2FtSkNRa2FFejEvbFphR0ZBZUU3TWlkVHRSWHpSYzBRb3BGSXBRQUM4N096dGoxNjVkMUpnYXdjQ0JBN0Zueng1MDdkb1ZBQ1p3enJkS0haT2xvendtNXNaYzJna3FES3lNbDVmWGRNWlljTnUyYmJGOSszYTR1cnBLSFpMRmNIRnh3ZmJ0MitIczdBd0FzNVJLNVNLcFk3SlVsTWZFWEpsRE8wR0ZnUlZSS0JSZFpETFo1elkyTmxpL2ZqMjZkKzh1ZFVnV3AxT25UdGk0Y1NQa2NqazQ1Nkg5K3ZYckpYVk1sb2J5bUppN2x0NU9VR0ZnUlJoakh3Tndtalp0R2dZTUdDQjFPQmJMM2QwZDgrZlBCMk9zalZ3dTN5WjFQSmFHOHBoWWdwYmNUbEJoWUNVOFBEd0dBSmpzNHVLQ1JZdGEzSmtyaXhNUUVBQlhWMWN3eGtaNmVucU9sam9lUzBGNVRDeEpTMjBucURDd0VqWTJOcXNCWU02Y09iQ3pzNU02SEl0bmEydUwxMTU3RGNEZlAzdlNkSlRIeEpLMDFIYUNDZ01yNE9ucDZjWVllN1pyMTY3dzlmV1ZPaHlyTVhUb1VQVHExUXNBQnFwVUtqcm4zVVNVeHkxYlVWR1IxQ0dZcFpiWVRsQmhZQVZzYkd6K0h3Qk1tREFCTkUyczZUREdFQmdZQ0FBUUJHR0p4T0dZUFd2TjQrKy8veDVidG15cHR0M2YzeCtDSU5UNG5KOSsrcW5hL2Z6OC9EcmZSeEFFYk5pd0FSck4zOFBxazVPVGNlellzWWZHcU5QcE1ISGlSTnkrZmZ1aCt4SkRMYkdkb01MQXdybTV1ZGx4em1mSzVYTDQrL3RMSFk3VkdURmlCR3h0YmNFWUcrdnE2dHBLNm5qTWxiWG1NZWNjWDN6eEJaNTY2cWxxajZXbnA0TnpYdVB6M252dlBmRjJTVWtKMXE5ZkR4c2JtenJmS3lrcENjbkp5YkMxL1h1dHFZNGRPMkxyMXEzUWFtdWVvTS9Qenc5K2ZuN3c5ZlZGUVVFQjVzMmJKMjdUL3lNUDE5TGFDWm84M01MWjJka05aWXkxVnlnVWFOdTJyZFRoV0IwSEJ3ZjQrUGpnNU1tVGo3WnYzOTR2TFMzdGdOUXhtU05yemVNalI0NmdWNjllOFBMeVFscGFHbWJQbm0zdytEUFBQR053UHpZMnR0cHJIRHg0RU5uWjJUVitTRmVaYkFkUlVWRjQvdm5uTVhiczJHcjdQZi84OCtKdEJ3Y0hSRVJFQUFDeXM3Tng3dHk1V3VPdnFhQWgxYlcwZG9JS0F3dkhPWCtHTVlaQmd3WkpIWXJWR2o1OE9FNmVQQW5PK1hNQXFEQm9CR3ZNNC96OGZPemN1UlBidG0zRG5qMTc4T3V2dnhwODhLdFVLcHc0Y2NMZ1RJQ2ZueDg0NTJJaE1HL2VQTVRFeENBdUxnNlBQUEtJd2V1UEd6ZE9YRmdxTnpjWFAvendBNVl0VzRZcFU2YlVPMGFOUmxQbi9sVXZTNUM2dGFSMmdnb0RDOGNZZXg2bzdPQkNwT0hwNmFtL09VVEtPTXlaTmVaeFRFd01zck96OGNvcnI2Q2dvQUJmZi8zMVE1OFRGUldGcEtRa3ZQMzIyNGlLaXNLcVZhc1FHQmdJblU2SGxTdFhZdFdxVldJaFVWRlJJUllMdTNidEFnQzBhZE1HYXJVYXExYXRxdlU5UHZ6d1EvVHUzUnRBWmEvNjhQRHdXdmV0enhtRFNaTW1ZZHk0Y1hqbGxWY2V1cThsYTBudEJCVUdGc3pOemEwOVk2eHYrL2J0YWJVNUNibTR1S0JUcDA3SXlzcHk5ZkR3NkdnTzY3RzNKTmFheDVNbVRZS2ZueDlXckZpQndNQkFkT3JVQ1NOR2pERFlwK3FsaEMxYnRxQnYzNzZJakl4RVlXRWhWcTllamFDZ0lEZzdPMlA3OXUxbzNicTFRYWROZldHUW5wNk8vL3UvL3hPM0t4UUtSRVZGMVN0R1k1d3g4UFB6Zzd1N2U3M2V6NUsxcEhhQ0NnTUxabXRyNndFQS8vem5QNlVPeGVwNWVIamd4SWtUa012bGd3RkVTaDJQT2JIV1BHN2R1alVpSWlKZ2EydUxTWk1tQWFpNUQwRlYxNjlmeC9YcjErSGs1SVRldlh0ano1NDlDQWdJUUhSME5ENzc3RE1FQmdaaTU4NmRzTE96RXd1REkwZU9ZTkdpUmZqZ2d3OEF3T1JuREdiT25QblFmYXhGUzJrbnFEQ3dZSXl4L3dHQW5qMTdTaDJLMWV2YnQ2OStMWFlWcURCb0VHdk40ei8vL0JOaFlXRlFLQlNZT1hNbTdPM3Q4Yi8vKzc4MWRnNEVLanNxcmw2OUdqTm56c1RISDMrTWdJQUFsSmVYNDgwMzM4UnJyNzJHYnQyNlllalFvZGk1Y3lmbXpwMEx6amxrTWhrQ0FnTGc1T1FrRmdZTlBXTlExOGdENm1QUU1DMmxuYURDd0lMcEcxUnpPdjE2NWNvVjlPM2JGekpaNVVqYW5Kd2NSRVJFWU42OGVlSzJyNy8rR2tPR0RCRjdVNXNEZmF5Yzg5NFNoMkoyekRHUGpjSEJ3UUVCQVFIbzFhc1hldlhxSlI1L2RuWTJFaElTRFBiMTl2YUdUQ2FEcDZjblJvMGFoWTgvL2hnQWNQVG9VWnc1Y3diNStmbllzV01IaW91TGNmZnVYWXdhTlVyc1grRGs1RlR0dlVlUEhvM1dyVnRYMjE1YVdpcGVkb2lNak1TK2ZmdHc5T2hSTEZteUJJY1BIOFl2di95Q045NTRRK3pVZVBMa1NSdytmSmdtcEtxbmx0Sk9VR0ZnQmhRS3hVZ0FXclZhZlFaQXpRT0thOEE1ZjRJeGhzY2VlNno1Z2pPeThQQncyTnZiWS9ueTVRQ0E5dTNiNCtiTm16aHk1QWllZi81NW5ENTlHai8rK0tQWmpXWHYxS21UL21hRGZ4bnU3dTdkN2V6c3hpVW1KcmJJdGR1Ym16bm1zVEYwN05oUlhBK2lvcUlDdi8zMlc5VU9halY2L2ZYWERlNFBIejRjUFh2MmhMT3pNNXljbk9EZzRJRDQrSGlVbDVmWCtNR3ZsNWVYWjlEdlFFOS9hYUM0dUJpZmYvNDVEaDA2aEFNSERtREpraVh3OWZYRmxTdFg4TTAzMzJEcTFLbVlQMzgrWG4vOWRTeGJ0Z3dkT25Tb2RVVEpWMTk5aFg3OStrR2hVTlI1Yk5hZ0tlMkVNVkZoWUI3R01zYUNGUXBGTGlxSHNVVGV1M2N2L3RxMWErVVBlWjRMQVB6akgvOW85Z0NONWUyMzM4YWNPWE53L2ZwMXNUZ0FLcjk1N05tekIzLzk5UmNlZSt3eEJBUUVZUExreVpnOGViS0UwZGJmbzQ4K3FyL1pvVDc3cTFTcTNvSWdQTWNZbXc1QVAwMnFWUllHTU1NOE5vWS8vL3dUUC96d0F4SVNFbkQ1OG1VOC92amoyTGx6WjROZW8yM2J0dkR5OGdKUU9TUlJvOUZnNk5DaE9IcjBhTlVQb1FhTGlJakE4T0hEMGFaTkc5amEycUt3c0JCT1RrNVlzV0lGR0dOSVQwL0hsU3RYMEx0M2Ivem5QLy9Ca1NOSGFpME1vcUtpb05Gb3FEQkF3OXVKNWtLRmdSbGhqTFVIc0FEQUFpY25wMEtGUW5HUWMvNU5kbmIycWN6TXpKSWE5dThNQU8zYXRUTjFxSTFtWjJlSDdkdTN3ODdPRG0rKytTYnUzTG1EMGFOSHc4L1BEK0hoNGVML1o4K2VOYXRMQ2ZyVHRZeXhXdi9nbFVwbFgwRVF4alBHcG5QT3ZheHAydCs2bUdNZUcwTjZlanB5YzNNeGRlcFVoSWFHR3B6eWY3Q2ZRVzFUSTFlMWRPbFNKQ2NuZ3pHR0RoMDZZT1hLbGJYdUt3aENqWDBIOUgwR1JvMGFKUzVpTlhueVpFeVlNTUZnUGdYT09ZS0NnaUNYeStIbTVnWTNON2RhMyt1YmI3NTVhT3pXb2o3dGhDbFFZV0MrbkJoanN4bGpzenQzN2x6Y3VYUG5RNElnSEN3dExmMCtKU1hsM3YxOTJnQ0F2YjI5aEdFMm5MN0I2ZG16Sno3ODhNTnExNVp2M3J5SmZmdjJJU3dzVElyd0dxVlZLM0dXVTRQenQwcWwwZ1BBOHdCbUFPaXI3MGRCREpobEhqZlY4T0hETVh6NDhHcmJQL3ZzTXd3WVlMald6b1VMRng3NmVydDI3WUpPcHdQblhPd0RVRlgvL3YzRjJ3TUhEcXh4ZlFiOVNvRGR1blVUdDczNjZxdDQ5ZFZYSC9yKzVPRnFheWRNamI2U3RBQktwYkxtQ2M4YnA0eHpIc001RDVmSlpQc0F5SC8rK2VjYUc0S1dKaVltQnBzMmJVSnBhU2tXTDE2TWlJZ0lhRFFhMk5yYWlwY1E5UDlydFZySTVmSTZoMHExSkRxZERrOCsrU1JRMlVka0lPZmNsekUyQTRCUk94bHh6b1BWYXZXSHhueE5xU21WU2czTUtJOEphYXlxN1VSaVlxTHR3L1p2THZSWDFnSnd6czh6eHA0MDBtdko3bDl5Nkt6ZlppNm5wTWVQSDQveDQ4ZGo4T0RCWnRWL29JR1lUcWR6a3Nsa1hUam5yWXo4dXluam5DY2I4d1ZiRW5QSlkwS01RTkprcDhLZ0JWQ3IxWFd1d2ExUUtEWXl4b0xyMktVVVFCeUFRMXF0Tmp3NU9UbnYvdlBXTThZY3lzdkx6ZlkwN1BUcDAydGMyYzNlM2w2Y3h0VWNWQm5QWFo2VWxQUURnQjhBTUM4dnI2ZGxNdGwwenZrNHhwaHJYYStSbUpob2xaK01uUE15S2ZOWXYvWkExYzU2NWVYbDBHZzBjSEJ3YU5CcmxaV1ZWVDFkTEFsakhJOGdDTENreTE0RkJRVlZPLzVKcG1vN0lXVWNsdk9idFRLYzgySUEwWUlndkZ4ZVh0NHhNVEZ4YkdKaTRsWjlVWEJmTVZBNTl0aGMzYjU5RytIaDRkWCszYng1VStyUUdxUzh2UEx2bkhOZVZtVXp2M1RwMHBuRXhNUWd0VnJkazNQdURlQmp6dm52a2dUWmNqVnJIcGVVbE9EdTNidml2OXpjWElQSGYvMzFWd1FFQkJoMDhOdXhZd2ZlZU9PTmFwMytzckt5eE56MDhmRUJBS1NtcGlJbkp3Y2xKU1VZTm13WUtpb3FtdVU0bXVONDlCN3M3UGpjYzgvVitsaHR0Rm90dnZqaUMraDBPbHk3ZHEyK2gvTlF2LzMybThFSUpnQTRmLzQ4aGd3WlVxKytGNERoOGRUbWswOCt3Y2FOR3cyMlZWUlVZTnk0Y2ZqNTU1L3JIM0FkYW1rblRJN09HSmlYUWdBbk9lY1JkKzdjaWJweDQwYWRMU1ZqTEF0QXA3eThQSFRvSUdrbjF3WkxUVTFGUmtZR0JFSEFpeSsrS0hVNFRWWllXS2kvZWJlMmZkUnE5VVVBRndHOHJsS3ArZ21DTUFQQWVNWlk3VjI2cllBeDhuajE2dFZJU2twQ1ptWW11blRwSXY0UEFQNysvamgrL0xpNDc0MGJOM0RxMUNueC9nOC8vSURSbzBjYmZFTis1WlZYTUd2V0xQejIyMjhHUGU3ajQrTng0c1FKYk4xYU9iS1VjNDUxNjlZaEtDZ0lXcTBXanozMm1OaTV0aWxNZFR3UENnNnVQSEdabjU5ZjQrM1hYbnV0em9tb1B2LzhjMHlkT2hYcjFxMUR0MjdkOE00NzcxUmI5Ykc4N0F6UkFBQWVBVWxFUVZTaFRwMDZaWkFYUlVWRkNBME54WVFKRS9EQkJ4OWc5KzdkZGM3Wm9OVnE2M3djcUd5UDl1M2JoODZkTzR1VFMzWHAwZ1hkdW5YRG5UdDN4QW1sQU1EWjJSbWJOMjl1MUxIVXA1MHdCU29Nek1NNVFSQW1halNhbzFldVhHbkkxNDFiQUR4eWNuTE1acDc1c3JJeVZGUlU0TlZYWDhYYXRXc2hrOG13Zi8vK2F2czl1QTU5UzFkUVVBQUFZSXpWNnc4K0lTRWhHY0FLQUNzOFBUMmZrTWxrTTVveHZKYXV5WGtjRWhJQ0FKZ3laUXJDdzhQRi8vVUNBZ0xFMjFVWEtoSUVBVWVPSE1Hbm4zNHFuZ0hRNDV4ajRjS0Y0djBCQXdZZ05EUVVwMDZkd3ExYnR3QlVmanZ2MmJNblZDb1Z3c0xDNE9IaDBhajRwVHFlRFJzMkdPd3pkKzVjQU1EbHk1ZHJ2RjNYM0FoeXVWd3NSclp1M1lvTkd6WWdPenNiM2J0M3IvK0IxK0Q0OGVOaW5CVVZGVmkrZkRsOGZIeXdlUEZpYk55NEVjSEJ3ZmpvbzQvRUF1VEJNeHdWRlJYSXo4L0hxRkdqWUd0cjJOL3Y2YWVmeHR5NWN4RWNISXhObXpaQnJWYkQyOXNiU3FVU0NRa0pXTDE2TmI3NzdqdHMyYklGOCtmUGg3T3pjNU9PcGFIdFJIT2h3c0FNcU5YcVJnMzA1WnovemhoN05pTWpBd01IRGpSMldNMGlKU1VGclZxMVFtaG9LRHc4UENBSVFvUFdoMitwc3JLeTlEY3pHdnJjcEtTazN3R0VHRFVnTTJLc1BKNHlaUW95TWpJTS91L2N1WE9kMys1aVkyTng3OTQ5OU83ZEczRnhjZERwZEFiajlZSEtTeHljYzlqYjI0c3pjZ1lGQmFHa3BFU2NLK0RzMmJNNGV2UW83T3pzTUg3OGVCUVhGME9qMFNBNE9CZ1RKMDVzMGNlajFXcHg5KzVkK1B2NzQrMjMzNFpLcFVKMGRMVFlWNkxxYlFBWVBIaHdqZS9OT1FmbjNPQ0QrZmp4NDVnL2Y3NUJJZE1RRnk1Y3dOMjdkOUduVHgvazUrZGoyYkpsNk5hdG16aXNjdW5TcFZpelpnMW16WnFGZGV2V29XZlBuamgyN0pqQmE0U0VoQ0EvUHg4QXNISGp4bXJGd2M4Ly80eUFnQUE4K2VTVDZOU3BFOExEdzZGVUtyRnMyVExFeE1UQTN0NGVQajQrdUhEaEFzYU5HOWVvNDlCclNqdGhURlFZV0RETytWWEdHTkxTMHFRT3BkNDhQVDF4OE9CQmRPellVYnkvYWRPbWF2c3RYYnJVMUtFMVNXWm1KZ0NBYzU0cWNTaG14MWg1WEY1ZWp1N2R1eHQ4dzY1ckFTQkJFUERGRjErSTkrL2V2WXZBd0VCRVIwY2JmSmllUEhrUysvZnZ4NzU5K3hBWkdZbjA5SFNzVzdjT21abVpHRE5tREFJQ0F2RHR0OThpUHo4Zng0OGZGNWRCTGlvcWFuUlJZTXJqT1hUb0VMWnUzWXJJeU1vMWZieTl2V3M4YzVPVmxZWFkyRmljUG4yNnh2ZS9lL2N1SmsrZS9OQVZJaHRDM3dFNU5UVVZDeGN1eElRSkU3Qmd3UUx4Y1psTWhsV3JWbUh2M3IxNDZhV1g4TlZYWDhIVjFSVkFaVWUvanovK0dOZXZYOGV1WGJ2dzJXZWZZZDY4ZVZpN2RxM0I1R2tEQmd6QXNXUEhETTdJVEpreUJRVUZCWGo1NVplcnhkT1VJZFF0cFoyZ3dzQ0NNY1pTQUpoVllRQkFMQW9BMUZnVUFKVkx2NXFUcTFldkFnQUVRVkJMSElyWk1XWWU2K2RCNE54dzZwQ1JJMGVLMS83MUhmQysvZlpiZy80QUhUcDBnSk9URXk1Y3VHQnc1dUxubjMvR29FR0RVRkZSZ2ExYnQrTFNwVXNJQ1FsQllHQWdIbi84Y2N5ZlB4K2VucDdvMzc4L1VsTlQ0ZXpzak5UVVZEejk5Tk10K25qMFRwMDZoYkt5TW16WXNBRnZ2UEVHR0dQVnpqTFVoNk9qSTRxS2lzQTVOOHJRMHdzWEx1RE9uVHNBL3A0TXpjM05EU3FWeW1DUktXOXZiMXk0Y0FHK3ZyNXdjbktDVnF2RnlaTW5zVzNiTmpnNk9zTE96ZzRuVDU3RW9rV0xFQk1UZzFtelptSFVxRkdZTkdtU3VMeDBUY3RRZTN0N0czMGVsWmJTVGxCaFlNRmtNbGtTNTl5b1BZQko0eVFsSlFFQVpESlp6VituU0syTWxjZGFyVlljN3RpaFF3ZURTMVNjYy9FVTg5Njlld0VBZi8zMUY0S0RneEVVRkNUdU4yellNSHovL2ZmaUJ5bm5IT2ZQbjhmSEgzOE1XMXRiOU8zYkYwRkJRUWdMQzhQS2xTc3hmUGh3OU8vZkg0Nk9qamh3NEFEaTQrUGg3ZTJOaXhjdk5ubTJ3T1krSGdESXlNaUFYQzVIcTFhdElKZkxjZUxFQ1RnNE9JaXZXVlhWdmd6Nnl3bWxwYVZpeDc3V3JWdWpUWnMyeU0zTk5VcG42SmlZR0N4WnNnUnZ2UEVHWkRKWm5aMG1nY3JwaHE5ZnY0NjVjK2ZDeGNVRkN4Y3V4TWlSSTFGY1hJdzFhOVpnNk5DaEdEOStQQVlOR29TOWUvZGk3dHk1ZU9xcHArRG01b2FJaUlocXJ5Y0lRcTJMdWVuUHJqUVV0UlBFSkJRS3hlOUtwWkpuWkdSd0lvMnNyQ3l1VkNxNVVxbjhTK3A4TUZmR3lPT2hRNGZ5blR0M0dteno5ZlhsbkhNK2ZQandhdnVYbHBaeXpqa2ZOR2lRdU8yWFgzN2hvMGVQNW9JZ2NNNDV2M3IxS2g4N2RxejQrTVNKRTdtZm54OVhLcFY4NHNTSjRyKzh2RHllbFpYRlI0d1l3ZmZ2Mzg4REF3TWJmUnltUEo3VnExZnowNmRQOHpGanh2Q1NraEt1MFdoNC8vNzkrYlJwMC9pMGFkUDQ4T0hERFc0L1NLbFU4dUxpWXZIK2pCa3plR0ppWXVNUHVvcnM3T3hxeDFOZVhzNEhEaHhvc0YvLy92ME43cWVscGZIQ3drTE9PZWVIRGgzaUNRa0ovS3V2dmpMWUp5TWpneGNVRlBDaW9xSjZ4WktXbHRiZytCL1VrdG9KT21OZythSUJMSTJQajdlSVlYL21TUDh0Z0hOTzN3SWFyOGw1M0xadFcweWZQdjJoKy9IN3A3cHJtb2pvWC8vNkZ3UkJ3SysvL2dvM056ZWNPWE1HdzRZTkV4L2Z0V3NYcGsrZmpzaklTUFRvMFFPLy9mWWJRa0pDNE9Ua0JKbE1oc0dEQitPRER6N0FSeDk5MUtoak1PWHhsSldWNGNhTkcrSmxCZjAzLzhtVEorT05OOTVBVVZFUlpzK2VMWTRhZW5BRVEwMzY5T21EWDM3NXhTZ3JLZFkwQWlBakkrT2hxMGFXbHBaaTZ0U3BPSExrQ041Nzd6MmNPM2NPdTNidFFtNXVMaFl2WG96cjE2OGpLaW9Ldi8vK3U5aVI4MkhMdktlbnA0dkROSWNNR1ZKdCtldjZhRW50QkJVR0ZvNHhkZ0xBMGpObnpsQmhJSkc0dURnQUFHUHNxTVNobUMxajVIRldWaFplZXVtbGgrNTM4dVJKOFpSekRYRmd5SkFoU0V0TGc1dWJHK0xpNHJCbzBTTHg4YUtpSXJpN3V5TWtKQVFUSmt6QTd0MjdFUklTQXBsTUJrRVFVRlJVQkFEVkpqbkt5c3BxOERMSXpYMDhyVnExcWpiQ1FYKzVZc3FVS2JoMTZ4WktTa293YWRJa3NjL0J2bjM3Nml4Vyt2ZnZqMisvL1JhQmdZRUFLa2RydEduVEJwNmVubzM2R1R6bzdObXpEeDBTR2gwZGpURmp4b2o5SE9SeU9VSkRRM0huemgyVWxKUmc2dFNwT0gzNk5JS0RnL0hlZSs5aDFhcFY0cVdCLy83M3YxQW9GUGpYdi81bDhKcmUzdDZOdm55ZzE1TGFDU29NTEZ4dWJ1NnA5dTNiRjE2OGVOSHAzcjE3Y0hSMGxEb2txMUpTVW9MWTJGaHd6b3RsTWxuVFdnNHJab3c4N3RTcFU3VTVNZlM5K0FWQlFFbEpDZXp0N1hIMTZ0VTZKeUY2OTkxM0FWUitNR2RrWkVDcFZJcVBkZW5TQld2V3JNR21UWnNRRmhhR1ZxMWFJU1VsQmU3dTdsaTdkaTN5OC9NUkZoYUdkOTU1QjRXRmhmRDM5MGRGUlFYbXpwMkxDUk1tWU5hc1dTM3FlQjQ4eXhBZUhpNzJYOWk4ZVRQZWV1c3RuRHAxQ2t1WExoVS8xTy9kdTRmTXpFeHhCc2pRMEZEY3VuVUxhV2xwMkx0M0w5YXZYNDlmZnZrRjd1N3VPSDc4T0hyMTZvVytmZnMyNm1kUVZVbEpDZmJ0MjFkalIwRzlnb0lDeE1URTRPdXZ2d1pRV1JTVWxwYkMzdDRlUFhyMHdNOC8vNHdlUFhyQXpzNE82OWF0dys3ZHU4VUYyd0Rna1VjZXdaSWxTN0IzNzE2RFR0Sk4xZExhQ1NvTUxGeGFXbHBaKy9idDkybzBtb1ZSVVZHTkhpOU1HaWN1TGs0L3plbnhoSVNFRXFuak1WZkd5T09zckt4YTU4UjQ5dGxuOGV5eno4TFcxaGF0V3JYQ3A1OSthdkI0U2twS3RXL2NPcDBPNWVYbFlxYzd6am1HRHgrT2hJUUUrUGo0SUNvcUNubDVlVGh6NWd3V0xseUkxcTFiNDVOUFBvRzl2VDAyYnR5STVjdVhReWFUWWNLRUNmamlpeSt3WU1FQ0ZCUVVZTW1TSlMzaWVJQy92OFVDbGRPVEh6eDRFSEZ4Y2VqVnF4ZSsvUEpMZE8zYUZVODg4UVRlZlBOTlBQcm9vNWcrZlRvT0hEaUFoSVFFOU96WkV4TW1USUNycXl1ZWVlWVo5T2pSQTUwNmRjSkxMNzJFRlN0VzRLMjMzc0w1OCtmaDUrY0hPenU3UnYwTTlEam5lT3V0dC9ERUUwOVVXNUs2S2tkSFIrellzUU11TGk0QUtoZHVHemR1blBqQnI5VnF4Vmtjblp5Y3FuVVFmZUdGRjVDU2tvS3JWNi9pa1VjZWdhT2pJLzc0NDQ4bWYrR2lkb0tZbktlbnAwTGZHVXJmeVlnMFAwRVErUFRwMDdsU3FlUUtoY0xuNGI4cFVwZW01dkdsUzVmcXRlMUI3N3p6VHIzZkl5NHVUdXprVjFWQ1FrSzFtRy9mdnMzTHk4dkYrM2Z1M09FLy9mUlR2ZC9MRk1lamQvRGdRVjVVVk1Tam82UDUzYnQzcXowdUNBSlBTRWpndWJtNVhLUFIxUGxhT3AyT2YvamhoM3pBZ0FGOHlwUXBCdnMzOUdmQU9lZTdkdTNpbkhQKzAwOC84WUtDZ21xUDc5Ky92MEd2OXpDQ0lIQkJFUGpRb1VPNVVxbmtnd2NQNW52MzdtM1M2N1cwZHNJcVYydXpSZ3FGNGhSanpHZmR1blVZTTJhTTFPRlloWFBuenVtdjF5WW1KaWFxcEk3SEVsQWVXdzZOUmdPNVhHNzF5Mm0zeEhhQ1ZsZTBIdThDbFhPVVYxbmFrelFUclZhTFR6NzVCQUFnQ01JYWljT3hKSlRIRnNMVzF0YnFpNEtXMms0MGZQb3FZcFp1Mzc2ZDd1TGk0bDFRVVBBRTV4emUzdDVTaDJUUkRodzRnT2pvYUhET3oxeTZkR241dzU5QjZvUHltRmlTbHRwTzBCa0RLNkxWYWw4RlVMeDc5MjRrSnlkTEhZN0Z1bmJ0bW42WVY2a2dDUE9ranNmU1VCNFRTOUNTMndrcURLekk1Y3VYcnd1Q3NFU3IxV0xac21WVlYvSWlScEtibTR1bFM1ZWlvcUlDZ2lDc1RVcEt1aUoxVEphRzhwaVl1NWJlVHRDbEJDdHorL2J0UkJjWGw2NGxKU1dxVTZkT1lkaXdZVFMzZ1pIazVPUmd3WUlGU0U5UEI0QUl0VnE5V09xWUxCWGxNVEZYNXRCTzBCa0RLOFFZQ3dKdzZPYk5td2dNRE1TRkN4ZWtEc25zSlNjbkl6QXdFS21wcVFEd2ZXRmhZYURVTVZrNnltTmlic3lsbmJEdUxxSFdUYTVVS25jQUNBUUFYMTlmY2RVeFVuODVPVG40OHNzdkVSRVJvVi82OWx2RzJOU0VoQVRxTW04YWxNZWt4VE8zZG9JS0F5dW5WQ3JuQWRnQXdFay9iL3JJa1NQUnAwOGZPRHM3dzhIQlFad1Z6TnJwZERvVUZSVWhKeWNIS1NrcGlJdUxRMnhzckg2OSsyTE9lWWhhclE2VE9rNXJSSGxNV2dwTGFDZW9NQ0R3OFBEb2FHTmpzeDdBTk1aWUc2bmpNVE9sQUNLMVd1Mkt5NWN2MzVBNkdHdEdlVXhhTUxOcUo2Z3dJS0krZmZvNDJ0dmJCekRHaGdId0FPQU00RkhRbWhwNk9zNTVBWUM3QUM1enp1TjFPdDFYeWNuSmVWSUhSdjVHZVV3a1J1MEVJYzFOcVZSeXBWTEpwWTZERUd1aVVDZzIzcCsvZjZuVXNSRFRvbEVKaEJCQ0NCRlJZVUFJSVlRUUVSVUdoQkJDQ0JGUllVQUlJWVFRRVJVR2hCQkNDQkZSWVVBSUlZUVFFUlVHaEJCQ0NCRlJZVUFJSVlRUUVSVUdoQkJDQ0JGUllVQUlJWVFRRVJVR2hCQkNDQkZSWVVBSUlZUVFFUlVHaEJCQ0NCRlJZVUFJSVlRUUVSVUdoQkJDQ0JGUllVQUlJWVFRRVJVR2hCQkNDQkZSWVVBSUlZUVFFUlVHaEJCQ0NCSEpwUTZBRUd1aFVxbnNPZWRqT09jK2pMRkJBTG9DNkFEQVZ1TFFXZ290NXp3WFFDWmo3Q3lBdU9MaTRtTXBLU24zcEE2TUVHdENoUUVoemF4ZnYzN3RiRzF0LzgwNVh3VEFpVEVtZFVndGxad3gxaEZBUndCZUFCYmEyOXNYZTNsNWJSTUVJZlR5NWN2WkVzZEhpRldnd29DUVpxUlNxU1lMZ3JBVlFEdkdHTHk4dkRCbzBDQW9sVXAwN2RvVmJkdTJoVnhPZjRZQW9OVnFVVkJRZ0Z1M2JpRXhNUkZuejU3RnhZc1gyM0RPWDVmSlpLOG9sY3JGaVltSnU2U09reEJMUnkwU0ljM0RScWxVaG5IT0Z6UEc0T1BqZzhXTEY2TkhqeDVTeDlWaXllVnlkT2pRQVIwNmRJQzd1enRtenB5SnpNeE1iTjY4R1NkT25IQUNzRk9wVkE1SlRFeWNCMEFyZGJ5RVdDcnFmRWlJOGNtVlN1VVhBQlk3T2pwaXc0WU4rUERERDZrb2FJUXVYYm9nTkRRVVc3WnNRYnQyN1FCZ3RsS3BqRkNwVk5Rdmc1Qm1Rb1VCSVVhbVVDaENBYnpzN095TVhidDJZZVRJa1ZLSFpQWUdEaHlJUFh2Mm9HdlhyZ0F3Z1hPK1ZlcVlDTEZVVkJnUVlrUmVYbDdUR1dQQmJkdTJ4ZmJ0MitIcTZpcDFTQmJEeGNVRjI3ZHZoN096TXdETVVpcVZpNlNPaVJCTFJJVUJJVWFpVUNpNnlHU3l6MjFzYkxCKy9YcDA3OTVkNnBBc1RxZE9uYkJ4NDBiSTVYSnd6a1A3OWV2WFMrcVlDTEUwVkJnUVlpU01zWThCT0UyYk5nMERCZ3lRT2h5TDVlN3Vqdm56NTRNeDFrWXVsMitUT2g1Q0xBMFZCb1FZZ1llSHh3QUFrMTFjWExCb0VaM2hibTRCQVFGd2RYVUZZMnlrcDZmbmFLbmpJY1NTVUdGQWlCSFkyTmlzQm9BNWMrYkF6czVPNm5Bc25xMnRMVjU3N1RVQWYvL3NDU0hHUVlVQklVM2s2ZW5weGhoN3RtdlhydkQxOVpVNkhLc3hkT2hROU9yVkN3QUdxbFFxdW5aRGlKRlFZVUJJRTluWTJQdy9BSmd3WVFKb3VtUFRZWXdoTURBUUFDQUl3aEtKd3lIRVlsQmhRRWdUdUxtNTJYSE9aOHJsY3ZqNyswc2RqdFVaTVdJRWJHMXR3UmdiNitycTJrcnFlQWl4QkZRWUVOSUVkbloyUXhsajdSVUtCZHEyYlN0MU9GYkh3Y0VCUGo0K0FQQm8rL2J0L2FTT2h4QkxRSVVCSVUzQU9YOEdBQVlOR2lSMUtGWnIrUERoQUFETytYTVNoMEtJUmFEQ2dKQW1ZSXc5RDFSMmhDUFM4UFQwMU44Y0ltVWNoRmdLS2d3SWFTUTNON2YyakxHKzdkdTNwd1dTSk9UaTRvSk9uVHFCTWVicTRlSFJVZXA0Q0RGM1ZCZ1Ewa2kydHJZZUFQRFBmLzVUNmxDc25vZUhCd0JBTHBjUGxqZ1VRc3dlRlFhRU5CSmo3SDhBb0dmUG5sS0hVazFaV1puVUlaaFUzNzU5OVRkVlVzWkJpQ1dnd29DUVJ0SVhCbEpjUnNqS3lzTE5temNCUU44ckg2bXBxY2pKeVVGSlNRbUdEUnVHaW9xS0dwOTcrdlRwSnIzM2pSczNFQk1UMDZUWE1MYjd5ekdEYzk1YjRsQUlNWHR5cVFNZ1JHb0toV0lrQUsxYXJUNERRRnZmNTNIT24yQ000YkhISG11KzRHb1JIeCtQRXlkT1lPdldyZnBZc0c3ZE9nUUZCVUdyMWVLeHh4NnJkV3JtdDk5K0czRnhjZkQzOTRjZ0NKREpxbjgveU0vUFIyeHNiSTNQdDdXMXhhZWZmb28rZmZyZzhjY2ZOOTVCTlVHblRwMzBOeHY4eTNCM2QrOXVaMmMzTGpFeGNhdHhveUxFUEZGaFFBZ3dsakVXckZBb2NnRWNBQkI1Nzk2OStHdlhycFUvNUhrdUFQQ1BmL3lqMlFOOGtMKy9QMDZkT29WYnQyNEJBSDc5OVZmMDdOa1RLcFVLWVdGaDRqWDNoOW0xYTFlTjh5K01HREZDdksxU3FmRG9vNDlXMjJmZXZIblZ0aDAvZmx5U3RTS3F4TmVoUHZ1clZLcmVnaUE4eHhpYkRrQS9uVElWQm9TQUNnTkNSSXl4OWdBV0FGamc1T1JVcUZBb0RuTE92OG5Pemo2Vm1abFpVc1ArblFHZ1hidDJwZzRWTDd6d0FnQWdLQ2dJSlNVbFdMbHlKUURnN05tek9IcjBLT3pzN0RCKy9IZ1VGeGREbzlFZ09EZ1llL2JzUVg1K1BvcUxpekZpeEFpMGJkc1dyN3p5Q214c2JCNzZmaWRPbklDTmpRM0t5OHZ4OHNzdjQ3MzMza1B2M2kzbnJMMlRreE1BZ0RGV2EyR2dWQ3I3Q29Jd25qRTJuWFB1UmROWEUxSXpLZ3dJcVprVFkydzJZMngyNTg2ZGl6dDM3bnhJRUlTRHBhV2wzNmVrcE55N3YwOGJBTEMzdHpkNWNKR1JrVWhQVDhlNmRldVFtWm1KTVdQR0lDQWdBTjkrK3kzeTgvTngvUGh4T0RzN1kvdjI3U2dxS3NMRWlSTXhjZUpFQUpWOUVtSmpZK0h2NzQ4dnYveFNQR1B3bi8vOEIyKysrU1lBNE4xMzM2MzJuczg4OHd5MFdpM3UzYnVIK2ZQblYzdjhrVWNla2F6dlFhdFc0bXpJcmF0dVZ5cVZIZ0NlQnpBRFFOK2FMcHNRUWd4UllVRE1obEtwNUJLOWRSc0FNMlF5Mll3MmJkcVVLUlNLR001NU9PNS9DSm42MUhsRlJRVzJidDJLUzVjdUlTUWtCSUdCZ1hqODhjY3hmLzU4ZUhwNm9uLy8va2hOVFlXenN6TlNVMVB4OU5OUDErdDFUNXc0SVJZR2E5YXNxZmI0d1lNSDhjSUxMK0Rnd1lOd2RYVkZSa1lHdW5mdmJ0UmpheXhiVzF2OVRUdWxVcW5pblBzeXhtWUFxUGRwRFFuemk1QVdoUW9EMHVKeHpzOHp4cDZVT2c0QTRKekw3bDl5Nkt6Zlp1cFQwcmEydHVqYnR5K0Nnb0lRRmhhR2xTdFhZdmp3NGVqZnZ6OGNIUjF4NE1BQnhNZkh3OXZiR3hjdlhzU3JyNzRLQU5CcXRmampqejlRWGw2T2wxNTZDYmR2MzhiTW1UUEYrTy9kdXdjL3Y3K1hHMWkxYWhVVUNvVjRqQjkrK0NIR2pSc0hWMWRYQUpXclNaNC9mNzVlbHlKTWlPbDBPaWVaVE5hRmM5NktMaGMwV1JublBGbnFJSWhwMFY4TnNYb0toV0lqWXl5NGpsMUtBY1FCT0tUUmFNS1RrNVB6N2ovdkhtUE1JVDQrM3VTWEUvUWpDakl5TWd5R1MrN1lzUU1WRlJWNDhjVVhNV2ZPSEJ3OWVoUmZmZlVWdEZvdC9QMzkwYWRQSDV3N2R3Nzc5Ky9IM0xsekVSTVRJMzZ3anhneG90cEloTkxTVWd3ZE9oUVhMbHlBU3FXQ2c0T0R1SDlCUVlGQnA4UzMzbm9MbzBhTk1zSFJWMWRXVnFaZnI2SWtNVEd4emYzTnpNdkw2Mm1aVERhZGN6Nk9NZVphMTJza0ppWlNlMGdJNkl3QklUWGluQmN6eG1JRlFmaEdvOUY4YytYS2xhSWFkaXNHNEZCYVdtcnl3bURYcmwyWVBuMDZJaU1qMGFOSEQvejIyMjhJQ1FtQms1TVRaRElaQmc4ZWpBOCsrQUFmZmZRUkFFQXVsK1B3NGNNQUt2c1lkT3ZXRFJVVkZiQ3hzY0dVS1ZNQVZKNHgwTi91MnJVclB2cm9JK1RuNTRzZi9na0pDUVl4cUZRcXNWT2kxTXJMS3dlUWNNNnJ6dXpFTDEyNmRBYkFHUUJRS0JUOUdXTXo3aGNKVDBnUUppRm1nUW9EUXY1V0NPQWs1enppenAwN1VUZHUzQ2l0YTJmR1dCYUFUbmw1ZWVqUW9WNmo1SXltcUtnSTd1N3VDQWtKd1lRSkU3Qjc5MjZFaElSQUpwTkJFQVFVRlZYV01iVk5jblQ3OW0wNE96c0RBSEp5Y2d6T0ZPVG41MlAyN05rQWdELy8vQlBkdTNmSDVNbVRrWitmWCsxMXhvd1pZM0QveElrVFJqbStoaW9zTE5UZnZGdmJQbXExK2lLQWl3QmVWNmxVL1FSQm1BRmdQR1BNelFRaEVtSTJxREFnQkRnbkNNSkVqVVp6OU1xVkt6Vi9rdGJzRmdDUG5Kd2NrNitYMEtWTEY2eFpzd2FiTm0xQ1dGZ1lXclZxaFpTVUZMaTd1MlB0MnJYSXo4OUhXRmdZM25ubkhSUVdGc0xmMzkvZytVbEpTZlVhYnZqamp6K2lYNzkrV0xwMGFiWEhWQ29Wamg4LzNpTE9HQlFVRkFBQUdHTzFGZ1pWSlNRa0pBTllBV0NGcDZmbkV6S1piRVl6aGtlSVdhSENnRmc5dFZyOVRXT2V4em4vblRIMmJFWkdCZ1lPSEdqc3NHcFZWRlNFRHo3NEFBa0pDZkR4OFVGVVZCVHk4dkp3NXN3WkxGeTRFSzFidDhZbm4zd0NlM3Q3Yk55NEVjdVhMeGN2TDJnMEd0aloyZUg0OGVQaVZNcFZMeUVBZ0U2bkF3QmtaMmZqNk5HaitPeXp6MHgyYkkyVmxaV2x2NW5SME9jbUpTWDlEaURFcUFFUllzYW9NQ0Nra1RqblZ4bGpTRXRMTStuN09qZzRZT1RJa1hqenpUZkY4ZnZ0MjdkSDc5Njk0ZTd1RG9WQ0lZNDBHRGh3SU1MRHc5R3VYVHU4L1BMTHlNek14TlNwVTZIVmFzWFpEUjBkSFJFZUhpNit2djVTQXVjY1R6LzlOUHIxNjJmUzQydU16TXhNQUFEblBGWGlVQWd4ZTlRTGw1QkdVaWdVSXhsakp3Y09ISWd0VzdaSUhVNkRjTTdyTmN5eXZ2dEo3ZTIzMzhieDQ4ZWgwK21tSmlVbGhULzhHWVNRMnRBMFlJUTBra3dtU3dLQWE5ZXVTUjFLZzlYM3c5NGNpZ0tnc3M4RUFNaGtzcVl0SFVrSW9jS0FrTVpLU0VqSTRaei9rWk9UZ3hzM2JrZ2RqdFhLenM3V0x5YVZvVmFyTTZXT2h4QnpSNFVCSVUwVERWUXVnMHlrb1Q5YndEbW5zd1dFR0FFVkJvUTBBV1BzQkFDY09YTkc2bENzVmx4Y0hBQ0FNWFpVNGxBSXNRaFVHQkRTQkxtNXVhY0FGRjY4ZUJIMzd0MTcyTzdFeUVwS1NoQWJHNnVmcVRKUzZuZ0lzUVJVR0JEU0JHbHBhV1VBOW1vMEdrUkZSVWtkanRXSmk0dlRUNGQ4UENFaG9VVHFlQWl4QkZRWUVOSkVPcDN1Q3dDSWpJd0U1N1J5cjZsd3pyRjM3MTc5M1Ura2pJVVFTMEtGQVNGTmxKU1VwT2FjeDZXbnArTzc3NzZUT2h5cjhkTlBQK0hxMWFzQWtLaFdxK09ram9jUVMwR0ZBU0hHOFM0QWJOMjZGUnFOUnVwWUxKNVdxOFVubjFTZUpCQUVZWTNFNFJCaVVhUmYvWVFRQzNENzl1MTBGeGNYNzRLQ2dpYzQ1L0QyOXBZNkpJdDI0TUFCUkVkSGczTis1dEtsUzh1bGpvY1FTMEpuREFneEVxMVcreXFBNHQyN2R5TTVPVm5xY0N6V3RXdlhzSG56WmdBb0ZRUmhudFR4RUdKcHFEQWd4RWd1WDc1OFhSQ0VKVnF0RnN1V0xhdTY0aDh4a3R6Y1hDeGR1aFFWRlJVUUJHRnRVbExTRmFsaklzVFMwS1VFUW96bzl1M2JpUzR1TGwxTFNrcFVwMDZkd3JCaHcrRG82Q2gxV0JZaEp5Y0hDeFlzUUhwNk9nQkVxTlhxeFZMSFJJZ2xvak1HaEJnWll5d0l3S0diTjI4aU1EQVFGeTVja0Rva3M1ZWNuSXpBd0VDa3BxWUN3UGVGaFlXQlVzZEVpS1V5ajZYVENERS9jcVZTdVFOQUlBRDQrdnBpN3R5NWNIRnhrVGdzODVLVGs0TXZ2L3dTRVJFUitqa2l2bVdNVFUxSVNLQ2hINFEwRXlvTUNHbEdTcVZ5SG9BTkFKd1lZeGd5WkFoR2poeUpQbjM2d05uWkdRNE9EcERMNVZLSDJTTG9kRG9VRlJVaEp5Y0hLU2twaUl1TFEyeHNMQVJCQUlCaXpubUlXcTBPa3pwT1Fpd2RGUWFFTkRNUEQ0K09OalkyNndGTVk0eTFrVG9lTTFNS0lGS3IxYTY0ZlBreXJXMU5pQWxRWVVDSWlmVHAwOGZSM3Q0K2dERTJESUFIQUdjQWp3S2dVd2FWZEp6ekFnQjNBVnptbk1mcmRMcXZrcE9UODZRT2pCQkNDQ0dFRUVJSUlZUVFRZ2doaEJCQ0NDR0VFRUlJSVlRUVFnZ2hoQkJDQ0NHRUVFSUlJWVFRUWdnaGhCQkNDQ0dFRUVJSUlZUVFRZ2doaEJCQ0NDR0VFRUlJSVlRUVFnZ2hoQkJDQ0NHRUVFSUlJWVFRUWdnaGhCQkNDQ0dFRUVJSUlZUVFRZ2doaEJCQ0NDR0VFRUlJSVlRUVFnZ2hoQkJDQ0NHRUVFSUlJWVFRUWdnaGhCQkNDQ0dFRUVJSUlZUVFRZ2doaEJCQ0NDR0VFR0wxL2orQWptQkk2ZEs4SUFBQUFBQkpSVTVFcmtKZ2dnPT0iLAoJIlRoZW1lIiA6ICIiLAoJIlR5cGUiIDogImZsb3ciLAoJIlZlcnNpb24iIDogIjIyIgp9Cg=="/>
    </extobj>
    <extobj name="ECB019B1-382A-4266-B25C-5B523AA43C14-2">
      <extobjdata type="ECB019B1-382A-4266-B25C-5B523AA43C14" data="ewoJIkZpbGVJZCIgOiAiMjE2MzA2NjIyNjkxIiwKCSJHcm91cElkIiA6ICI2MDk3MzM3NDYiLAoJIkltYWdlIiA6ICJpVkJPUncwS0dnb0FBQUFOU1VoRVVnQUFBNE1BQUFKR0NBWUFBQURoeFZCSkFBQUFDWEJJV1hNQUFBc1RBQUFMRXdFQW1wd1lBQUFnQUVsRVFWUjRuT3pkZDFRVVZ4c0c4R2VXS2szRmdyMWdUU3pBRW51SjNTL0dhRVFTZXpkMmsxZ3cxcWpCbmxnU2E0eUtCbnVNQ1lxYWFBUTdvdEp0VWFJZ05sQVJLVkozNS91RDdJUmxseW95bE9kM2p1ZnMzTGt6OHk2c3c3eDdHME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RRlFKQTdnRGVoVkNwdkEyZ2tkeHhFUkVSRTlIYUpvcWdHTUNBZ0lPQ1EzTEVRbFJRS3VRTjRRMHdFaVlpSWlFb0JRUkFVZ2lDMGt6c09vcExFVU80QUNvS2ZuNS9jSVJBUkVSSFJXN0ptelJyczJiTUhBRkxram9Xb0pDbnVMWU5FUkVSRVJFU1VEMHdHaVlpSWlJaUlTaUVtZzBSRVJFUkVSS1VRazBFaUlpSWlJcUpTaU1rZ0VSRVJFUkZSS2NSa2tJaUlpSWlJcUJSaU1raEVSRVJFUkZRS01Sa2tJaUlpSWlJcWhaZ01FaEVSRVJFUmxVSk1Cb21JaUlpSWlFb2hKb05FbEsyVWxCU0VoSVRJR2tOU1VoS09IVHVHNU9Sa0FFQllXQmdPSGp4WUtOZStkT2tTVWxOVGRjcFZLbFdoWEw4a1NFbEpLZER6cWRWcVBIandJRS9IeE1URUZHZ01SRVJFSllHaDNBRVFVZEVXR1JtSmtTTkh3cy9QRDBENmczaENRa0syeDFoYVdoWm9ESmN1WGNLU0pVdlF1WE5uQU1EUm8wY1JFQkNBVHovOU5NZGp3OExDOG55OU9uWHFTSytuVHAyS2t5ZFBva0tGQ2xMWml4Y3YwS05IRCtsbjR1am9xRk5INDlHalI1ZzZkU29PSHo2c3MrK1RUejdCdW5YclVMMTY5VHpIS0pmczNvOCs3dTd1T0gzNk5OemMzQ0FJZ2xTZW1wcUtSNDhlNmRTM3RyYUdTcVhDNXMyYk1YWHFWTDJmcFQvKytBTXJWNjZFdTdzN2F0V3FwYlAvK3ZYcjhQZjN4OU9uVHhFZUhvNDdkKzRnSlNVRnUzZnZ4c2NmZjV4bHJMLysrcXYwdTNkMGRNelYrOHRNODVrZ0lpSXFEcGdNRWxHZVBIandBUDM3OTgrMmp1YUJlTXFVS2ZEeDhjbnpOVEkvVUo4NWN3YnQycldEbVprWlJGSEVxVk9uTUhUbzBGeWRLNmRZYzNOOWpTKysrQUlBcEpaQ3pUWUFMRml3QUVaR1JnQ0FoUXNYd3RyYVdxb2JIaDZ1OTN3UkVSRjZXeDB6MGlRbGMrZk96ZmE5dUxpNHdNdkxDNE1HRGNMTW1UT3pQZWVieU83OWFLalZhaVFsSlFFQXVuYnRpaDA3ZHVES2xTdG8xcXlaVkNjcUtrcnYrNWt4WXdaNjkrNk4wTkJRakJneEF1dlhyNGVscFNVU0V4T2xPbzZPanFoZXZUcU9IVHNHSnljbnJlTnRiR3p3OU9sVFhMeDRFZVhMbDhmbHk1Zng0NDgvNHQxMzM4V0xGeThBQUY1ZVhsQW90RHZHZE9yVVNTZVd6WnMzbzBhTkdnRFNXNmM5UER6ZzVPUWsvWjR6ZXZqd0lTWk9uSmp0ejRXSWlLaW9ZVEpJUkhvbEpTVnBQZFMvZnYxYWE3KytoQ2tzTEV6ckFmK2JiNzVCVWxJU1RwNDhDVGMzTit6YnR5L1BjYngrL1JwZVhsNVlzbVFKQU1EWDF4ZVBIajNDeXBVcnNYTGxTcjNIMUs1ZFc2dmw2dWpSbzZoV3JacE9uSm5mUStiNE0vdjg4ODhCcEhjNTlQWDFsYll2WExpQU1XUEdvRnk1Y2dBQUt5dXJMTThSRnhjbmRadFVxOVdJaVltUmtoUUFLRisrdkU2aVltaG9pQU1IRG1RWjI2TkhqM0RtekJrWUdoYmNMVDJybGp0TldWWXRyblhxMUlHWGx4ZSsrdW9ycmZKSmt5WnBiZi82NjY4QS92c2NiZDI2RlZ1M2JvV2pveU9zckt5d2VmTm16Smd4QTVzMmJVSnFhaXBPbno2dGM2Mi8vLzRiMjdadDB5cno4L05EdDI3ZDBLMWJOengrL0JpblRwM0NlKys5QndEU3o5bkN3Z0lHQmdZNS9RaFF1WEpsNlhPemZQbHlYTGh3QVJNblRvU3BxYWxPM1lMdUNrdEVsQU9GdmIxOWE0VkMwUTVBUjFFVUd3R29DS0Nja0xFYlJpa2dpcUlvQ01JckFNOEJoS3JWNm5PQ0lGd0tDQWc0RDBBdGMzaEZIcE5CSXRKcjhPREJXaTFBSFRwMEFQRGZRM3h1YUZySDR1UGpVYlZxVmEyRUxMZisrT01QSkNZbW9uMzc5Z0NBSFR0MndOblpHZVBHalVPUEhqMndmZnQyMUt4WlUrdVkzRHpvNXlSak44RWVQWG9BQU5hdFc0Y09IVG9nTmpZV2RuWjJxRmV2SGdEQXpzNE9EUm8wMEVvQ1UxSlM4UExsU3lrQmlZeU1CQUFzVzdZTUZ5NWNrT3FOR1RORzY3b1p1eXBxTkdyVUNEZHUzSUN2cnk5YXRXcWxFK3UrZmZ0UW8wWU52SHo1OGczZXNiWkhqeDVsbXhobnRVK1RqSzFkdXhZeE1USG8wNmVQdEcvNzl1Mm9XclVxZXZYcXBaVk1xdFZxL1A3NzcvamYvLzZIUm8wYUFRQk1URXl3WnMwYUFJQ3hzYkZVZCsvZXZkaXpadzkyNzk2Tjh1WExBMGovNGtKZmdsWlFmdm5sRi96NjY2OHdNaktTdWlvRDZlTkdWU29WUER3ODN0cTFpWWd5YXQ2OHVibWhvZUU0QUZNQTJHcktTMW4rcCtYZjVMZmN2Ly9xS3hTSy93R0FnNFBEUXdBYjR1TGlOb2VHaHNiS0dXTlJ4bVNRaVBUU3RLejk4Y2NmbURkdm50U0NvM21JMTljU2tsV1h4NGlJQ0pRdFd4YVBIei9POXBxVktsWFM2b0tuVnF1eFo4OGVBT210WTc2K3ZnZ0tDb0tycTZzMFBxOWN1WEo2eCtwbEZCVVZwWGM3Y3p3WjYvbjQrT0RzMmJPWVBYczJQRDA5VWFGQ0JieDY5UXFPam81U2N0S21UUnVwZnMrZVBaR1NraUsxUWw2NmRBa3pac3lROXZmcTFRdkFmeTFob2lqaXZmZmV3NUVqUjZReGcxbU5VMnZldkRsaVltS3diOTgrbldRd0lTRUJIaDRlR0Q5K1BMNy8vdnRzZnc3NWtibjFOREF3RU5PbVRZTzN0N2RXZWVaV1ZWTlRVeXhmdmh4Tm1qUkJ2WHIxOE9qUkkyemJ0ZzNmZnZ1dHpqVXVYcnlJdUxnNHFhVjE4K2JOcUZldm5wU0VhK3pmdngvcjE2L0h5cFVycFVRd09qb2FuMzc2S1RadTNDZ2xraE1uVHNTVksxZWs0elEvMTk5Ly94MEEwTEpseTF5Ly80TUhEK0tISDM2QWpZME5YRjFkb1ZRcUFRQlBuejdGbENsVDRPam9pQm8xYXVScmJDb1JVVjRvbGNwUFJWRmNBNkE2QU5Tc1dSTnQyclNCVXFsRXc0WU5VYjU4ZVZoWVdPajBMaW5wUkZGRVhGd2NZbUppRUJvYUNuOS9mL2o2K3VMZXZYczFBS3l3c3JLYVlXOXY3eElZR0xoTDdsaUxJaWFEUkpTdDQ4ZVA2eTNQbUFqbDVNR0RCN2h6NXc0Kyt1aWpiT3NkUEhoUWFtMERnTC8rK2tzcitWeXhZZ1UrK2VRVDJOalk1UHJhZ0c3cm0wWjI4UmdiRzB1SlVHcHFLb3lOamFVL3NHZlBudFZxcmRMSW1NeDE2dFFKZm41K1dYWkpUVXRMazY2VEUwRVFNR2pRSUt4WnN3WVJFUkZhTGFHLy9mWWJBT0RqanovRzJyVnJjenpYbTNyNDhDRXFWYXFVYlozRXhFUTBiZG9VUFhyMFFIQndNS3BXcllydnZ2c09IVHQyaEZLcDFPbHl2Ry9mUG93ZlB4NlZLMWNHa042aVBILytmUGo2K3VLcnI3NkNLSXBZdDI0ZGpodzVndVhMbDZOWnMyWjQrdlFwa3BPVGtaU1VoQll0V21EZXZIbll1M2N2akkyTnNYNzllcWpWYW16Y3VCRzdkKytXeHEybXBhWEIxZFVWN2R1MzEva1cvZno1OHpydkt6bzZHci8vL2p1MmJOa0NJeU1qdUxpNDROTlBQNFdscFNVMmJOaUF3WU1IWTlTb1VXLzZJeVVpeWxiejVzM05EUXdNdmdjd1JoQUVPRG82WXZ6NDhWQXFsYVc2UlZCREVBUllXVm5CeXNvS3RXclZRcGN1WFNDS0lxNWZ2NDRmZi93UlBqNCtsUlFLeFU2bFV0a3JOamIyTTdZU2FtTXlTRVJaQ2dzTHc2Vkxsd0FBMzM3N0xjYVBIeS90eTgyWVFZMkhEeDlpOXV6WitPU1RUL1JlNS9yMTZ4Z3hZb1EwNWc1SVQvNDJiTmlBbGkxYjRzcVZLekF5TWtLUEhqMTBKbzdSZDcyZE8zZHFUVmFTc2ZVdFk1elpqUmtVUlZGNjc5T21UVU9uVHAwd2VQQmdBRUQzN3QzMXZvKzgwSXpGekUzM1JsRVUwYmR2WDJ6ZXZCbjc5KytIaTRzTGdQU1cwLzM3OStPamp6NkNoWVhGRzhlVUcxZXVYSUdKaVFsU1UxUDFUcVFDcFA5OE5CTytlSHA2U3VNOWdmUUVIOUR1YnB5YW1vcVFrQkNJb2doQkVEQmd3QURVcVZNSFM1WXNRVlJVRkU2Y09DRXRKYUpwYlZVb0ZEQTFOWVdabVJuS2xDbUR1TGc0Yk55NEVkT21UWlBHVGw2OGVCSEFmd2wzV2xxYTNvbGlnUDhta05IRUFLUW5wWHYzN2dVQVBIbnlCSjA2ZFpJUzd0YXRXNk54NDhhSWpZM05kb3dvRWRHYmFOYXNXWGtEQTROamdpQzBLVmV1SE9iTm00Y3VYYnJJSFZhUkp3Z0NtalZyaGcwYk51RFNwVXY0NXB0djhPelpzMCt0ckt6ZWNYQnc2Qm9RRVBCTTdoaUxDaWFEUkpTbHpaczNvMm5UcGdnSkNVRlNVaEltVHB5SU9YUG01T2tjejU4L3grdlhyMkZyYTV0bEhjMVl0N0pseTBwbFY2NWNRWHg4UE1hUEg0OHJWNjVBRUFTOXN6WHFHek9vT2MrYnJBWG82K3VMcWxXcjR0R2pSMWkyYkJubXpac25MV053NnRTcEhGc0c5VWxPVGtaOGZEeUE5QzZxZ2lBZ0tTbEpxOHV0WmtLWnpGMWZ6Y3pNMEs5ZlB4dytmQmlUSmsyQ3ViazV2THk4OFBUcFV3d2FOQ2pmN3pNdndzUERjZkxrU1pRdFd4YWpSNC9HcWxXclVMVnFWWjE2R2NkRVppVmp0OG8xYTlaZzRNQ0JPSERnQUFZT0hBZ0FhTldxRlg3NzdUY1lHaHBpNE1DQmFOYXNHYXBYcnc1emMzT1VLVk1HWmNxVUFaQ2V2Q1VtSnVMdTNidGFrd2JkdkhrVDkrL2ZCd0NzWGJzVzQ4ZVBsOGE5WnVmNDhlTlN5L1B0MjdleGI5OCtYTHQyRFFrSkNlamF0U3YyN3QwTE16TXpuRHg1RXBzM2I4YXRXN2RRb1VJRlRKOCtQY2R6RXhIbGhiMjlmVG1GUW5FU3dIdU5HemZHMnJWcnBSNFVsSHR0MjdiRjNyMTdNV3ZXTEFRRUJEUVRCT0ZzdzRZTk85NjVjK2U1M0xFVkJVd0dpVWl2eTVjdnc4dkxDOTkrK3kxbXpKaUIyYk5uWS9iczJkSzR1dHlPR1l5SWlBQ0FISk5CTXpNenJka3dXN1ZxQlZkWFY2M1dRbjJ5R3pPb2FYMkxpWW5SNmtxVG16R0RCdzRjUVB2MjdYSHQyalZVckZnUjI3ZHZseGE5Zi8vOTk3T05LU3RIang3Rjh1WEx0Y3IrOTcvL2FXMXJ1clRxYTNrZE1HQUE5dTdkaXlOSGptRFFvRUhZczJjUDJyZHZyNU1NdnczUjBkRndjWEZCL2ZyMXNYWHJWaXhldkJoRGh3N0Z5cFVycGRrNk04cmNGVFFqTXpNenJXMUxTMHRNbkRnUm16WnRrcEpCSVAyTGhDcFZxc0RTMGhLVktsV0NzN016ZkgxOUVSNGVEbWRuWjF5OWVoWGg0ZUZTSzYrZG5aMTA3SUVEQjZCVUt1SHY3NC9JeUVqTW56OGYxNjVkMC9vY09EbzY2cDJ3UjZOOCtmS29YTGt5WEYxZEVSVVZoWDM3OXVIdzRjT29XN2N1bWpadENpY25KeGdhR3VMbXpadDU3cnBNUkpRRFE0VkNzUnZBZTgyYU5jT21UWnQwN3AyVWU5YlcxdGl3WVFPbVQ1OE9YMS9mZHl3c0xINXpkSFRzNHVmbmwvMzZUcVVBazBFaTBtdlpzbVZ3ZG5hV3h2QVpHUmxoOWVyVlVvdE9ic2NNdm5yMUNnRFFyVnUzYk90bG5tblV5TWdJN2RxMWU2T0pPV0pqMDRjRkRCOCtYTy8rck1ZTVJrZEg0OEtGQzNCeGNjRzZkZXNBcExjMnhzZkhvMGVQSG5CMWRZV2hvU0hlZSs4OWVIbDVTZDBFNTh5Wkk3Vlk2ZVBzN0F4bloyY0F3TXFWSzNIbzBDRU1IRGhRYTZLWjdGU3JWZzFkdW5UQmdRTUhZR2RuaCtEZ1lHemV2RGxYeDc0SlB6OC9MRnk0RUlJZ1lQMzY5VEF6TThQeTVjdXhhdFVxVEo0OEdYUG16SUc5dmIzV01kbTF3dWxMZE51MmJZdUZDeGNpTWpJU05qWTJlUG55SlhyMzdvM3QyN2ZEenM0T2lZbUpVcmRVVVJTaFZtYzlXM2hFUkFST25EaUJGU3RXd04vZkg2NnVybGk5ZWpYaTQrTjFacHBOU2tyU1Nsd3pQbXpaMk5oSUUvWlVxRkFCenM3T0NBOFBSMEJBQUE0ZVBJaWhRNGZDeWNrSnJWcTE0Z1F5UkZTZzdPM3RGd0g0c0U2ZE90aThlWE8yZjFzb2QweE5UYkZtelJxTUhUc1d0MjdkYXE5V3E5Y0RtQ0IzWEhKak1raEVlZzBjT0JBZmYveXgxaHA0R2VWMnpHRHIxcTF4OU9qUmJLKzFhOWN1M0xoeEkxOXg2aHN6T0d2V0xBd1lNQUJQbno2RmxaVlZsak5mWmpWbTBOcmFHbjM2OU5GSlVDMHNMTFJhOWdSQjBCcXJsN25WTHlOM2QzZGN1SEFCaXhZdGdxbXBLVHc5UFRGNThtVDgrT09QNk4rL2Y1YXRVNWtOSGp3WW8wZVB4dkxseTFHL2Z2MDh6WXlaSDVzMmJjTDI3ZHZoNk9pSTVjdVhTNjJ3Q29VQ3MyZlBocW1wS1pZdVhhcjN2V2R1ZGN0dUhVZE5vcWVaV0Njb0tBZ0dCZ2JTREtGUlVWRTV0aEpyckY2OUdwMDZkVUxqeG8ybGM4K2VQUnQvL3ZrbjVzNmRxMVYzeUpBaFd0dVpQeE9wcWFtWU9IRWliR3hzVUtOR0RkU3FWUXR0MnJTQnJhMHRIODZJNksxbzNyeDVLNFZDTWRmUzBoSnIxNjdsdmFZQW1acWFZdlhxMVJneVpBaWlvNlBIMmR2Yi94b1lHSGhLN3Jqa3hHU1FpUFRTVEphU1ZUS1lXNmFtcGptdUx5aUtvdFo0d2J6UU4yYlEzTndjUVBxaTVQbnRRamxyMWl5ZE1uMWpBbHUwYUtGVE5tN2NPTFJwMHdaNzl1eUJ2NzgvREF3TTRPM3RqYlp0MjhMUzBoS3VycTZvVmFzV1Jvd1lnWHYzN21IbXpKbll0bTFicnBJZE96czdOR25TQkRkdTNNQ0NCUXZ5OWQ3eW9tL2Z2cWhTcFFyNjlldW5kOWE2TDcvOEVqMTY5TWgzOXlVL1B6K28xV3Bjdm53WjV1Ym1xRktsaWxUZXRHbFRhWUtkNE9EZ0hCUG12Lzc2Q3lrcEtiQzF0Y1hBZ1FPbHhGS2paOCtlNk5tenA3U2RVemRSSVAyek9YVG9VRVJFUk9EKy9mdnc5ZlhGUC8vOGc4VEVSRlNyVmcyalJvMUN2Mzc5OHZYZWlZZ3lhOUtraWJHaG9lRk9BTUswYWRPa3NlcFVjR3hzYkRCLy9uek1tREZEQUxDMVRwMDY3NFNGaFNYSkhaZGNtQXdTVWI3RXhNVG9sTVhGeFdsdGF4WmF6OG16Wjg5Z1ltSWkxVGMwTk14eDdVQ043TVlNZW50N1MrdkM1WldKaVlsT1djWTFBbmZzMklISXlFajQrUGpnODg4LzE1bGhORGc0R01iR3huQnhjVUdiTm0xZ2FXa0pBRmkvZmozT25qMkxuVHQzUWhBRXVMaTRZT1RJa2RLRUxQWHIxODh4dGlGRGhtRFZxbFhTMm9WdlUvWHExZUhrNUpSdG5YZmZmVmR2TjBuTlpEZ1p0ek03ZHV3WVBEdzhZR3BxQ2hjWEY2a2I1K1hMbDZVWjgySmpZM0gwNkZGODl0bG4yY1lSSGg2T3g0OGZTMGx5VHV0YTVvYXhzYkhPREtTaUtPTEJnd2U0ZGV1VzFQcElSRlFRVEV4TVJnSm8zTEpsUy9UdDIxZnVjRXFzVHAwNm9YdjM3amgxNmxTZDh1WEx1NFNGaGJuS0haTmNtQXdTVWI1MDdkbzF4enA1VFZiT25qMExBS2hhdFNvOFBUM3pGWmZHalJzM2NPM2FOWHo1NVpmWjFvdU9qa1o4ZkR4TVRFeHcrZkxsYkx2alJFZEg0L3o1OHpoMDZCQmF0MjZOdVhQbjRwOS8vc0hYWDMrTkhUdDI0TU1QUDBUTGxpMVJwMDRkTkcvZUhNMmJONWVPVFVwS3d2TGx5M0g4K0hHNHVycEtTWVNscFNVMmJkcUVLVk9tWU1pUUlYQjJkc2FRSVVPazFsUjkzWEV6dDNCcDZLdjdOZ1VGQmNIWTJCZ21KaVk0ZCs2Y1R1dGdWdXM3WnZUMTExOWo1c3laTURVMWxkWnhmUExrQ2U3ZHV3Y1hGeGM4ZWZJRUxpNHVxRkNoZ3Q2a1ZOTnlHQllXaGx1M2J1SGRkOS9WZTUyLy8vNWJhdTNPU0YrM1ZjM1BNYXN1clVSRWIwT1RKazBzUkZGY1ltQmd3Qm1LQzhIa3laUGg1ZVdGdExTMGFZNk9qai80K2ZtOWtqc21PVEFaSktKOHljMll3WUpJVG95TmpkR3dZVU85K3hvMmJKamxvdTArUGo1bzFhb1Yzbm5uSFoxOWdpQklTZC9WcTFlbGNXUkdSa1paTGlKKzRzUUpMRnUyREIwN2RzVDgrZk9sc1d6MTZ0V0R1N3M3dkwyOTRlSGhnYjE3OTJMMTZ0VTYxOTJ5WlF0T25qeUpwVXVYb2tlUEhscjdiR3hzc0d2WExuejMzWGZ3OFBCQWh3NGRjdXhhV3hUODlOTlAwb0x1cHFhbU9rdC81SGJNWU9Za01pQWdBTWJHeHFoZHV6WUdEaHlJT25YcVlOMjZkWHAvMTFXcVZFSGJ0bTNoN093TWEydHJUSjA2VmRwbllHQWdUY1Blb0VFRG5EOS9QdGZ2clUyYk5wZ3dZUUtzcmExelZUODZPaHBidG16SjlmbUppREl6TWpJYUpBaENwYTVkdTZKQmd3WnloMVBpMWF4WkU4N096amh3NEVCNXRWcjlPWUJTMlRxb093Q2tHRkVxbFNKUStOK0dFNVVtb2lnaU5UVlZlaEJYcTlWSVNFaVF1ajFtbE4yK3dxWldxL0h5NWN0Y2RUY1ZSUkZwYVdrd01EQ1FXcWMwNHVMaXBFbGlNdjRjOGlvbEpRVVBIejdNZG9rTnpmV0t3czh2TlRVVmp4NDl5bkdjbmlpS0VFVlI1K2YyNTU5L29rT0hEbHFKM3V2WHIzSHAwaVYwNjlZTmNYRnhPSDc4T0FZTUdLRDN2SnFmUTJob0tHeHRiWFhPVDBTbHk1bzFhN0Jueng0QVdPWHY3LytWM1BHOEJRWU9EZzYzQkVGb3NIZnZYdWtMUjNxN3dzUEROYjFPSXZ6OS9lc0N5UDhDeGNVVS83b1NVYllFUWRCS2dCUUtSWmJKU25iN0NwdENvY2oxdUVOQkVHQmtaS1EzNGJDMHRJUWdDRG8vaDd3eU5qYk9NUkhVWEs4b01ESXl5dFVNcDRJZzZQMjU5ZXpaVTZmRno4ek1URnBpeE5MU01zdEVVTE1mQU9yWHI4OUVrSWhLUEh0Nyt3NkNJRFJvM3J3NUU4RkNWTHQyYmJScjF3NEFhdHJaMmZXUk94NDU4QzhzRVJFUkVaR01CRUVZQU9SOXJEMjlPYzFFUFFZR0JzTmtEa1VXVEFhSmlJaUlpR1JTdjM1OUUwRVFCaHNaR2VtZEhJemVydGF0VzhQWTJCaWlLSGF2VTZlT3FkenhGRFltZzBSRVJFUkVNakUzTjI4QndLcDU4K2F3c3JLU081eFN4OXpjSE8zYnQ0Y2dDQmJXMXRiZGN6NmlaR0V5U0VSRVJFUWtFMEVRdWdMQWUrKzlKM2NvcFZiYnRtMDFMM3ZMR1ljY21Bd1NFUkVSRWNsRUVJU2VBTkMrZlh1NVF5bTE3TzN0TlMvYnlCbUhISmdNRWhFUkVSSEo0Ti94Z280bUppYWNSVlJHdFd2WDFxdy8zTGkwalJ0a01raEVSRVJFSkFOemMvTjNBUmpiMnRyQ3dNQkE3bkJLTFlWQ2dTWk5tZ0NBVWZueTVWdktIVTloWWpKSVJFUkVSQ1NQQmtCNnl4VEo2NTEzM3RHOHRNK3VYa25EWkpDSWlJaUlTQWFDSU5RRGdPclZxOHNkU29HSmlvclMybjcrL0RuVWFqVUFJQ0VoUVk2UWNxVm16WnFhbDQzbGpLT3dHY29kUUVGd2RIU1VPd1FpSWlJaW9qd1JCS0V4a1BlV3dXM2J0cUZTcFVyU2d1a0FJSW9pWEZ4YzhNa25uNkJWcTFaNmowdEtTc0xCZ3dmaDdPd01Nek96TjRoY3Y4REFRTGk2dXVMWFgzK1ZZaG83ZGl5bVRwMEthMnRyckZpeEFudjI3SUdob1hZS2N2cjBhZHkrZlJ1VEowL1dLbmR5Y3NLaFE0ZWdVT2kyWDEyK2ZCbXRXN2ZXMm03Y3VESEtsU3VYcjlpclZLbWllVm1xbW1uWk1raEVSRVJFeFlJb2lzbHl4MURBcWdOQTVjcVY4M1JRY0hBdzZ0U3BvMVcyZHUxYVZLaFFBWWNPSGNLelo4LzBIbWRrWklTSWlBak1talZMYXEzTFNueDhQRjY4ZUpHcmZ4b0hEaHpBc0dIRHBPMkxGeS9DMnRvYVhidDJoWU9EQTVvMmJZcmc0R0N0NjRpaWlHM2J0cUZORzkySlBNUER3eUdLb3Q3NGxpeFpJcjErL2ZvMWxpMWI5a2JqTHEydHJUVXZLK1g3Sk1WUWlXZ1o5UGYzRitTT2dZaUlpSWplRGdjSGgrOEVRWmdCSUVidVdBcFlWUUNvV0xGaXJpcnYzNzhmaHc4ZlJrUkVCQjQrZkFoRFEwUHMyN2NQcTFhdFFscGFHdWJObTRjblQ1NWd6cHc1bUR0M0xteHRiYldPTnpBd3dKdzVjekJod2dUODhzc3ZHREJnUUpiWFdyRmlCVTZjT0pHcnVQejgvUER3NFVQY3ZIa1QzM3p6RGViUG53OFhGeGRzMjdZTjRlSGg2TjM3ditYN2ZIMTlBUUFMRnk1RWl4WXRjT3pZTWRqYTJzTGUzaDVoWVdFWVBYcTAxcm03ZDlkZUI5N0x5MHZuK29jT0hVSlVWSlJXUzZtR3U3dDdycnJobGkxYlZ2TXlkNytNRXFKRUpJTkVSRVJFUk1WUUpRQzU3dG80Y09CQU5HdldERnUzYnNYMzMzK1BodzhmWXRTb1VVaEtTcEwyQTBCMGREVG16NThQWjJkbk9EazVhWjFEb1ZDZ1Y2OWVXTGR1SFQ3NDRBTllXVm5wdmRhU0pVdTBXdDl5c25uelpvd1pNd2ErdnI1NC92dzVybHk1Z3BDUUVQajUrVWwxMnJScEF4OGZIMms3SmlZR2JtNXUyTHAxSzl6ZDNYSHo1azJ0Wk0vUjBSR25UcDNTYXZIcjI3Y3ZSRkdVa3IveDQ4ZkQwOU1UWjgrZWhZbUppVlpNdlhyMTB1bVNtaFZMUzB2TnkvSzVmdE1sQUpOQklpSWlJaUo1bEFHZ2s4Ums1K3pacytqY3VUT2NuSnl3ZHUxYS9POS8vOFBnd1lOMTZvV0hoeU0xTlZYdk9YeDhmR0JrWklUZHUzZGowcVJKK1F6OVB5cVZDbDVlWHJoLy96NGlJeU94Yk5reUxGNjhHSUtRZmVjOVQwOVBSRVZGWWN5WU1YajE2aFgyNzkrZjQ3VThQRHdRRkJTRWVmUG13Y1BEQTRzV0xjS3dZY09nVXFtd1lNRUNMRnEwU0VvZVUxSlNjdjJ6TlRJeUFnQUlnbUNjcXdOS0NDYURSRVJFUkVReUVBVEJGQUNNalhPZmYzaDdlMlBidG0zNCtlZWZVYnQyYmF4ZXZScEhqeDRGa0Q0anBxMnRMU1pNbUlEVnExZmpoeDkrMERrK05qWVdGeTVjd1ByMTZ6Rmp4Z3dNSHo0Y0ZoWVdlcThWRTVOenIxeFRVMU9ZbXByaTVNbVR1SHIxS2s2ZlBvMXExYXJobzQ4K3dzOC8vNnpWUlRRbEpVWGEvdUdISDlDL2YzLzA3ZHNYczJmUHhyQmh3MkJqWTRNdVhicG9uVDlqTjlHTkd6ZmluWGZld2VIRGh4RWJHNHZGaXhkajh1VEpxRlNwRW43NjZTZVVLVk5HS3dITlR6SUlnTWtnRVJFUkVSRzlkUUtBSEZ2UU5LS2pvL0hnd1FPTUdqVUtqeDgvaHBPVEV3d05EWEh3NEVFQXdLZWZmb3F3c0RCTW1EQUI0ZUhoZXM5eDhPQkJPRG82UXFsVW9tM2J0bkIzZDhmRWlSUDExdTNhdFd1T01ZMGJOdzdqeDQrSGlZbUoxSDNWeHNZR0V5ZE94TTgvL3d4UFQwK3BicHMyYmJTMkFlQ1hYMzZCa1pFUit2ZnZEMEQvbU1DTTd0Ky9qL3YzNzhQS3lncjE2dFdEdTdzN2hnNGRpcU5IajJMVHBrMFlObXdZM056Y1lHeHNuS2RrTUlOU05SY0prMEVpSWlJaUlobUlvcGdrQ0lKNVNrb0t5cFFwazJOOWEydHJhUUlXSnljbkhENThHSDM2OU1HSUVTTnlkYjNvNkdpNHU3dExMWWJqeDQvSDBLRkQwYWRQSDcyVHJHUWM3NWVUZGV2V3dkcmFHaWRPbkVCVVZCUm16WnFWNHpIMzd0M0Q2dFdyNGVEZ2dPSERoOFBNekF4YnRtekJCeDk4b0xmK3NXUEhzSGp4WWd3ZlBoenIxcTNEMEtGRGtaeWNqRGx6NXVEenp6OUhqUm8xMExGalI3aTV1V0hjdUhFUVJWSHZzaFQ2Wk9oU201TEx0MXdpTUJra0lpSWlJcEtCSUFpSkFNeVRrNU56bFF4bWxwQ1FBRk5UVSt6YXRRdEFlc3RnVmtSUmhLdXJLOXEzYnc4N096c0FRSzFhdGRDdlh6OHNYcndZVzdac3lYWGlwRTlhV2hvcVZhcUV0TFEwNmZ3QXN1MG1hbUZoZ2FGRGg4TFcxaGEydHJiU2VvdFJVVkU2aVdpTEZpMmdVQ2hnWjJlSGJ0MjZZZDI2ZFFDQTQ4ZVA0K0xGaTRpSmljR09IVHVRa0pDQUZ5OWVvRnUzYm5scUZkUWtneVZ3K1pKc01Sa2tJaUlpSXBMSGN3QVZZMkppY2pXajZKVXJWM0Q0OEdFOGYvNGNqeDQ5d3NpUkkvSHExU3VkNVJqMDJiQmhBKzdldll1OWUvZHFsVStjT0JHREJ3L0dkOTk5bDZ2V3ZLek1uVHRYYjNsTzNVU25USmtDSUQxUnZIWHJsbFlpcWMrMGFkTzB0anQzN295NmRldWlVcVZLc0xLeWdvV0ZCYzZmUDQrOEp0ang4VUhTNS9jQUFDQUFTVVJCVlBHYWx5VnQrWkpzTVJra0lpSWlJcExIRXdDTlg3eDRvYk9JdkQ1MmRuWm8yTEFockt5czRPenNqRjkrK1FXZmZ2b3BkdXpZQVNDOVpWQXpmbEJEcFZKaHpabzFPSDc4T0xadDI2YXpsSVNwcVNtKy9mWmJqQjQ5R3ZIeDhmanFxNjlnWW1LU01UbktsUmN2WHVEV3JWdTRlZk1tcmwrL3JuZUcwOHp1M2JzSGIyOXYrUG41SVRnNEdBMGFOSUNibTF1ZXJsdXVYRG5ZMjlzRFNPOEdtNXFhaW80ZE8rTDQ4ZU93c2JISjlYbGV2WG9GQUJBRTRVV2VBaWptbUF3U0VSRVJFY25qRVpEZUxUSTNURXhNOUhaOVZLbFVTRXBLZ3FtcEtjTER3NkZRS0tTMUIzLzQ0UWVjT1hNRzI3WnRRNzE2OWZTZXQxNjlldGkwYVJPbVRadUdIVHQyb0dYTGxubGVjcUpkdTNhb1dMRWkzbjMzWGZUdTNSc05HalRBNHNXTHRSYUNyMXk1c3JROWF0UW9sQzFiRnRIUjBSZ3dZQUJXckZpaGxhaG1IamVvVnF0empHSDY5T2tJQ1FtQklBaW9VS0VDRml4WWtPdjRvNk9qQVFDaUtEN0w5VUVsQUpOQklpSWlJaUlaaUtMNHR5QUlXYzc4bVoxZXZYb0JBUHIwNllQUTBGQUVCQVRnNjYrL3h0NjllM0h6NWszMDY5Y1BBREJtekJpTUhqMGFaY3VXemZaOFRabzB3Y0dEQjJGaFlRRkRROE04VFI2VGxkYXRXMlB0MnJYWjF1bmN1Yk5PMmFaTm05Q3FWU3V0c3F0WHIrWjR2WjA3ZDBLbFVrRVV4Vnd2TnEveDlPbFR6Y3U4L3pLS01TYURSRVJFUkVUeUNBV0FSNDhlNWZuQXNXUEhBZ0NHRGgwS0FHalVxQkVBWU02Y09WcjFNbmNMelU1dXhpM21SVTZKWUZZeUo0SkErZ1F5R1dVZWU2aWhXWEErcng0K2ZBZ0FFQVRoNzN5ZG9KaksvNVJCUkVSRVJFU1ViNElnM0FXUXI1WkJLbGkzYjkvV3ZBeVNNNDdDeG1TUWlJaUlpRWdHVVZGUk53R2szcnQzTDFkajR1anRVS3ZWdUg3OU9nQ2twYVdsK2NvZFQyRmlNa2hFUkVSRUpJT0hEeDhtaXFJWW1KaVlpTHQzNzhvZFRxbjE4T0ZESkNRa1FCVEZPOEhCd1FseXgxT1ltQXdTRVJFUkVjbEVGTVdUQUhEeDRrVzVReW0xZ29MU2U0WUtnbkJaNWxBS0haTkJJaUlpSWlMNS9BWGticlpNZWpzdVhicWtlWGxNempqa3dObEVpYWpZYzNCdzhCQUVvWS9jY1ZEaEUwWHhURUJBZ082ODVFUkV4Y1R6NTg5OUsxV3FsQkFZR0dpZWtKQUFjM056dVVNcVZSSVRFM0h1M0RrQVNFeExTL3RUN25nS0cxc0dpYWpZWXlKWWVnbUMwRW51R0lpSTNzVERodzhUQVJ4SVNVbkJxVk9uNUE2bjFMbHk1UXFTa3BJQTRIUnBHeThJc0dXUWlFcVFnbGdnbDRvUFIwZEh1VU1nSWlvbyt3Q01Qbjc4T0Q3KytHTzVZeWxWamg0OUNnQVFSWEdQektISWdpMkRSRVJFUkVReUNnZ0k4QVlRN3VmbmgvdjM3OHNkVHFueCtQRmplSHQ3QThEVGdJQ0FYK1dPUnc1c0dhUjhVeXFWQndGOEluY2NsSHVpS0VhcDFXcGxVRkRRSTdsaklTSWlJb2tLd0hjQTFydTV1ZUdiYjc2Uk81NVM0WmRmZnRHODNBRWdWY1pRWk1PV1FYb1RUQVNMR1VFUUtoc1lHSHdvZHh4RVJFU2tUYTFXN3haRjhlVWZmL3lCQnc4ZXlCMU9pZmYwNlZQczNic1hBR0lGUVZncmR6eHlZY3NndlRHTzB5b2Vwa3laQWg4Zkh3QUlsenNXSWlJaTBoWVlHQmhqYjIrL1dLVlNyVnV6WmczV3JWc25kMGdsMnBZdFc1Q1dsZ1pSRkRmNisvcy9senNldWJCbGtJaUlpSWlvQ0lpSmlmbFJGTVd3OCtmUDQrVEprM0tIVTJKZHZueFpNM0hNRTVWS3RWVHVlT1JVb2xzR2xVcmxhUUJkNUk2akdJc0QwTjdmM3o5WTdrQ0lpRW96cFZLNUc4QVF1ZU1vUWg2a3BxYmFoNFNFdkpRN0VBY0hoMThFUVhDV080NWk3cGtvaWkwQ0FnSktmYytWc0xDd3BITGx5bzBDNExWcTFTckJ6czRPTmpZMmNvZFZva1JIUjJQeDRzVVFSVkZVcTlXVFMrTnlFaG1WOUpaQkpvSnZ4bElVUmY2Qkl5S1NIeE5CYmJVTURBejZ5eDBFQURBUkxCQ1ZCRUZvSlhjUVJVVmdZT0FaUVJCK2VQbnlKYVpQbjQ3azVHUzVReW94VWxKU01IdjJiRVJGUlFIQTdxQ2dvTi9ramtsdUpicGxVRU9PTVcwcEtTbG8wNmFOenJWRlVVUlVWQlFzTFMwUkZSV0ZYMy85RlRObXpNanlQRnUyYk1HRUNSTjB5bi84OFVkODl0bG5VQ2plVGo2L2FORWlIRDE2RklJZzNIc3JGeUFpb2p6akdHMWc3Tml4Q0FnSWdGcXQvbHZ1V0RMSzcrL205T25UdUgzN05pWlBucXhWN3VUa2hFT0hEdW45TzMvNThtVzBidDFhYTd0eDQ4WW9WNjVjdm1MSXJlZlBuOFBUMHhNalJveUFJQWdGY3M1aHc0Ymg1czJiVUt2VlVRVnl3aEpDRUFRWHRWcnRjUHYyN1k3VHBrM0RtalZyWUdwcUtuZFl4VnBLU2dybXo1K3YrYi9xSHhjWDk1bmNNUlVGSmIxbHNFajQ4ODgvTVduU0pQVHYzeCs5ZXZYQ0YxOThnWkNRRUJ3K2ZEakhwdi90MjdkTHIvLysrMi9zMnJVTEFMQjE2MWFJb3ZoVzR5WWlJcUszUnhSRmJOdTJEVzNhdE5IWkZ4NGVudVhmK1NWTGxraXZYNzkraldYTGxzSEF3Q0RMNjF5OWVoVXRXclRJMWIvRXhNUXN6Mk5tWm9iZmYvOGRWNjVjeWNPN3BQenc4L05MVlNnVS9RSGM4dlgxeGRTcFUvSHlwZXk5b291dDJOaFlmUFhWVnpoOStqUkVVUXdUUmZHajBOQlFOcm1pbExRTUZpUzFXbzEyN2RwcGxhV2twR1Q3amFDZG5SM3ExcTJMS1ZPbVNJT0I0K0xpNE9MaUFrTkRReW5CMDFpL2ZqMGFOMjRzYlo4K2ZScGR1M2JGdVhQbmtKYVdWb0R2aG9pSWlPUnk3Tmd4Mk5yYXd0N2VIbUZoWVJnOWVyVFcvdTdkdTJ0dGUzbDU2WnpqMEtGRGlJcUtRdCsrZlhYMnVidTdvM3IxNm1qUm9nV3VYcjBxbGF2VmFyUnMyUkxuenAyRG1abVozdGppNHVMUXFWTW5sQzFiVm1mZm5EbHpkTXIyN2R2SHNXMEZ6TS9QNzdtRGc4UDdnaUNjOXZmM2J6Wm8wQ0M0dXJxaVJZc1djb2RXckFRSEIyUCsvUGw0OU9nUkFJU3ExZXBPUVVGQmorV09xNmhnTXBoSENvVUNXN1pzUWFOR2pXQnFhb3JJeUVpTUdERUNZOGVPeGUzYnQzWHF0Mi9mSGhjdVhFQ1ZLbFcwdnJWemQzZkhvRUdETUhIaVJLbnMyYk5uK09TVFQxQ2pSZzJFaElRZ0lDQUFRSHJyWUpVcVZYRHk1RW5FeE1UZ3lKRWpBSURldlh0THg0NGZQeDRmZi96eDIzcmJSRVJFVklCaVltTGc1dWFHclZ1M3d0M2RIVGR2M3RSSzlod2RIWEhxMUNtdFo0ZStmZnRLdzAzNjl1Mkw4ZVBIdzlQVEUyZlBub1dKaVluVytYdjE2Z1ZEUS8yUGVYRnhjVEF5TXNveUVjeElYd0pLaFNjZ0lPQlovZnIxMjF0WldlMTY5dXpaeHhNbVRFRG56cDB4ZHV4WU5HclVxTUM2NjVZMG9pamkzcjE3Y0hOenc0a1RKelRGSjVPVGt3ZmR1SEVqV3M3WWlob21nL2x3OXV4WkhEMTZGUFBuejhldFc3ZlFwRWtUckY2OVdxdU9ac3pnaFFzWHNHclZLcHc3ZHc3UG56K1hFamh6YzNOczI3WU5RUG8zZjZkT25jSmZmLzJGRHovOEVCWVdGcmh4NDRiMEgveUxMNzdBa1NOSFVLWk1HZnp5eXk4QTB2OUllSHA2WnRzdGhJaUtub2lJQ0t4ZHV4YmZmZmZkV3h2elMwUkZuNmVuSjZLaW9qQm16Qmk4ZXZVSysvZnZ6L0VZRHc4UEJBVUZZZDY4ZWZEdzhNQ2lSWXN3Yk5nd3FGUXFMRml3QUlzV0xaS2VDMUpTVW5RU1JJMEhEeDZnZXZYcXVZNjFTeGY5OC9FbEpDUWdMUzBOVjY5ZTVmM3NMUW9ORFkwRjBNL2UzbjZTSUFpTHZMMjlLM2w3ZTZOaHc0Ym8yYk1uM24zM1hkU3FWUXNXRmhZd056Y3ZkUW1pS0lwNC9mbzE0dVBqRVJFUmdaczNiK0t2di83Q2pSczNOUHRmS2hTS1pYNStmdC9KSEdxUnhHUXdIeVpPbklqaHc0Zmp6Smt6T0hmdUhOcTFhd2RmWDEvczNMa1Q2OWV2MS9rbWJ0YXNXZmpzczgvUXZYdDNIRGx5QkFxRkFvbUppVksvL1BqNGVBQkFqeDQ5WUdscENRQUlDUW1SV3ZwYXRXcUZBd2NPWU5DZ1FZWDRMb2tvTnh3ZEhYVWVndFJxTlU2ZVBJa0tGU3JvMUQ5Nzlpd0F3TTNORFQvLy9ITzI1OWJVN2RtekoyclhycTIzVGxwYUdsUXFsVTUzODl3NGNlSUVkdXpZZ1lpSUNGU3VYQm1qUm8xQ3YzNzk4bndlSXNxNy92MzdvMi9mdnBnOWV6YUdEUnNHR3hzYm5hUXJZemZSalJzMzRwMTMzc0hodzRjUkd4dUx4WXNYWS9Ma3lhaFVxUkorK3VrbmxDbFRSaXNKMENTRFFVRkJHRHQyck03MTFXcDFsdDBOTTNZcEJkSmJCNTgrZllwbHk1WmgyTEJocUZXckZyWnMyWUt3c0RCOCtlV1hUQVFMU1dCZzRLYjY5ZXZ2dHJDd21DY0l3cEE3ZCs1VXYzUG5qdHhoRlZtaUtFWUpnckF2SlNYbEc3WUdabzNKWUQ0WUdSbkIxZFVWVTZaTVFWcGFHcjc4OGt1WW01dGo0OGFOV0w5K1BhWk5tNlp6ek5telp5R0tJZ1lQSGd3WEZ4ZlkyOXVqVDU4K09IVG9FQURnN3QyNytPcXJyNlR0ZHUzYW9VbVRKdEx4OCtmUGYrdXpoQkZSL3Z6eHh4OWFpWitqbzJPV2RZOGZQNDd4NDhmai9mZmZ4NWd4WS9UV3lUeSs1MjN3OHZMQyt2WHJzWFRwVWpSdDJoUTNiOTdFekprelVhRkNCWFRzMlBHdFhwdUlJUFgyTVRJeVF2Lys2YXRrNU5RbDgvNzkrN2gvL3o2c3JLeFFyMTQ5dUx1N1kralFvVGg2OUNnMmJkcUVZY09Hd2MzTkRjYkd4bEl5YUdkbnAzTS9tVFp0R2pwMDZBQmJXMXZZMmRucGJVa1NSVkVyeWF0U3BRcW1UWnVHZGV2V3djZkhCek5tek1EWFgzOWQ2bHFoNVBadksrRlhBT2JZMjl0L0lBaENEd0NPZ2lEVUFsQldGRVZMb1pUOVVrUlJGQVZCaUJkRjhaVWdDQThCK0tsVXF0TkJRVUZIQUtqa2pxK29ZektZVC9YcjE0ZWpvNk4wVXdhQWhRc1hZdWpRb2VqZHU3Zk90L2gvL3ZrbkxDd3NzR0RCQXN5Y09ST1RKMDlHdFdyVnBJSFpEUm8wUU5teVplSGw1WVZ1M2JxaFY2OWVXc2ZIeGNWaHlCRHRaYVl5amhuY3VIRWpiRzF0MzhaYkphSUNjdjM2ZGZ6enp6L28wS0dEM0tIZ3h4OS94SXdaTStEZzRBQWdmYUtya1NOSDR1REJnMHdHaVFyQnZYdjNzSHIxYWpnNE9HRDQ4T0V3TXpQRGxpMWI4TUVISCtpdGYrellNU3hldkJqRGh3L0h1blhyTUhUb1VDUW5KMlBPbkRuNC9QUFBVYU5HRFhUczJCRnVibTRZTjI2Y1RqS25FUkVSZ1N0WHJtRGh3b1hvMnJVcmZIeDhZR3hzckZNdk1URVJabVptV0xwMHFUVDVuWVpLcGNLbVRadXdhZE1tcUZRcUpDWW1jdG1Ud3FjT0RBdzhCdUNZM0lFQWdGS3BGQUhBMzkrL1ZDV2lKUUdUd1h3S0RRM0ZsU3RYVUsxYU5Sdy9maHk5ZXZWQ3ZYcjE0T0hoZ2NxVkt5TWxKVVdxZS92MmJaaVptY0hNekF4Tm1qVEJ3WU1Ic1hMbFNuVHIxazNybkFNR0RNRHUzYnQxeWdHZ2R1M2FHUWZBY3N6Z3Z6aitpb3FUN2R1M1E2RlFTSi9WRmkxYW9HTEZpZ0RTMSsvSy9PMzk5T25URVJNVGcrZlBuMmM1dmljaElRR2hvYUVZUFhvMG5KeWNVTHQyYll3Y09SSUxGeTdFdW5YcjBLdFhMOHljT1ZQcm1KaVlHSVNHaGtxSm9FYmp4bzJsc2N6NkJBWUdZdkxreVZpNmRDbmVmLzk5TEZxMENLZE9uVUtaTW1YdzBVY2Y0ZlBQUCtmL3d4S0E5OVhDWVdGaGdhRkRoOExXMWhhMnRyYlNsOGhSVVZFNmlWV0xGaTJnVUNoZ1oyZUhidDI2WWQyNmRRRFNleHBjdkhnUk1URXgyTEZqQnhJU0V2RGl4UXQwNjlaTjczaEJVUlN4WXNVS09EazVaZG5iNlBUcDArallzU09lUEhtQ0tsV3FZTjY4ZVpnM2I1NjBYek1uZ3FZYisvcjE2eld6TkJKUk1jUmtNQjlldlhxRldiTm00WXN2dm9DRGd3TW1UWnFFamgwN3dzTENBcFVyVjlhcC8rdXZ2K0tUVHo3QjRzV0xBYVRmak0rY09ZUFBQLzljcTE2WExsMndhdFVxM0xwMUMrKzg4MDZodkplaWh1T3ZxRGhScTlVQWtLc3ZaUUlDQW5EejVrMnRNa3RMUytsTEhuMFROS3hac3liUE1ZV0VoQUFBZkgxOWNmVG9VYjNybEVWR1JnTFFuYlplUTYxVzYwMENWcXhZZ2Y3OSs2TlRwMDRJRFEyRnA2Y25EaHc0QURNek0weWVQQm5tNXViNDdET3U0VnZVRk9mN2FrbFd1WEpsVEpreUJVQjZnblhyMWkzWTJkbGxlMHptWVNpZE8zZEczYnAxVWFsU0pWaFpXY0hDd2dMbno1OUhjbkl5eXBRcG8zUDgrdlhyOGZqeFkzejc3YmRaWG1QQmdnVTRkdXdZUWtKQzhPNjc3MllianlpS0NBc0x3K3paczdPdFIwUkZGNVBCUElxSmljR2tTWlBRb2tVTHFadm0xS2xUa1ppWUNGTlRVNlNtcHNMVTFCUjM3dHlCcWFrcEFNRFoyUm1OR2pXU3p1SHY3NC9XclZ2ckpJN0d4c2JvMTY4ZndzUERTMjB5Q0hEOEZSVWZta21nc3BxeEw2TzllL2RpMnJScDBwZENlZEdtVFJzMGE5Wk0yZzRKQ2RIYWZ2ejRNVHc5UGJXT0dUNThPTXpOemZXZVQ1TWdlbnQ3UzkzY2dmU0U5YlBQUHRNN0JpZ3lNaEozNzk2VkZydld2UGRhdFdyQjJOZ1lJMGFNd0pZdFc1Z01GbEhGOGI1YTB0Mjdkdy9lM3Q3dzgvTkRjSEF3R2pSb0FEYzN0enlkbzF5NWNyQzN0d2NBUkVkSEl6VTFGUjA3ZHNUeDQ4ZTExdnhMU2tyQ3FsV3I0T3ZyaTYxYnQwcExTcGlZbUNBeU1oSTFhOVlFa0w3UXZaR1JFY3FXTFlzalI0NW9mV21kbEpRRUV4TVR2SHIxU3ZweVFSQUVuZG5VaWFoNFlUS1lSd3FGQWkxYXRNQVhYM3dobFdtNmRUNTgrRkJhOU5YSXlFaGFQRFpqSWdnQW5UcDF3dnZ2djQvWHIxL3JuSC9xMUtsNnI2dHZERUhHTVlNMWE5YkUxcTFiOC9odWlqZU92eUs1UFhueUJHWm1abnEvZ2M5czZ0U3BxRldyVnI2U3dmeW9VYU5HbHZzMFhWT2ZQWHVtbFF4R1JrYWljdVhLZXBQQmx5OWZBb0RlM2c5QStqM28yYk5uV2JZcVV2RlFsTzZySlYxNGVEaWlvNk14WU1BQXJGaXhRdXYvWXVhLytacGVDTm1aUG4wNlFrSkNJQWdDS2xTb2dBVUxGZ0JJNy9ZN2FkSWtWS3RXRGJ0MjdaTCsvd1BBc0dIRE1IejRjT25MNjlUVVZJd2FOUXBCUVVFd05qWkd1M2J0cExyZmZ2c3RqaHc1QWdNRGd5ekhOUkpSOGNOa01JK3NyS3owemhZS3BEOThYYnAwQ1dxMUdpWW1KdGsrRUFtQ2dLbFRwK0x2di8vTzFVMDE0M2hCU3NmeFZ5UzNhOWV1b1dIRGh0bld1WGp4SWd3TkRkR3FWU3VkZmJHeHNWSlh6ZXdtZjZ0Y3ViTFdsejI5ZS9mVzJjNHN1L05WckZoUnVsL1ZxMWRQS3ZmeDhjbXl4YWhxMWFwUUtCUzRlL2V1M2pxaG9hR3dzYkhoWjdhWUt5cjMxZEtnYytmTzZOeTVzMDc1cGsyYmRPNFh1V21GM2JsekoxUXFGVVJSMUZyaXFtYk5tcGc5ZXpiYXRtMnJjMStZT0hFaUprNmNxUGQ4UC83NG85Yi81d1VMRmtnSkpoR1ZIRXdHQzFoMjNjVzJiTm1pdGIxOSsvWWN6MWVhdXVGdy9CWEhYeFVuQ1FrSmNIZDN4NmhSbzdLdDUrdnJDN1ZhclRjWjdObXpKNVl1WFpyanRhS2pvekZ1M0RocCs4V0xGMXJiK1psSWF2VG8wVmk3ZGkwYU5Xb0VlM3Q3bkQ1OUdxZFBuODV5WEZmWnNtWGg1T1NFcFV1WFl0R2lSVWhMU3dPUTNuWHMwcVZMMkx4NU15WlBucHpuT09qdEtxNzMxZEpNMzcwaTgzcUFtYnVGYTJUMWU4N1l3cGRiRmhZV2VUNkdpSW9mSm9PRktLdkI5WlNPNDY4NC9xcTRTRXBLZ291TEN5cFhycXgza2lCalkyTkVSVVdoYk5teXVINzlPajc2NkNPOTU4a3BFWXlQajhmMDZkTnpIRU5zWTJPRGNlUEc1YW1yZU4rK2ZmSDY5V3NzWHJ3WTBkSFJxRisvUHI3Ly9udXRsc0xNWnMyYUJUYzNOOHliTnc5UG56NEZrTjVOdms2ZE9wZzJiWnJVVFo2S2p1SjZYeVVpb3NMQlpKQ0tESTYvK2cvSFh4VnQzMy8vUFdKaVlyQnAweWE5MzhUMzY5Y1BJMGFNZ0VxbFFvTUdEZlMycUdTa1VxbVFrSkNBTW1YSzRQYnQyOUtVNzVsbkhNNUkwektYMGFGRGgrRHM3SnpyOWI0R0RScUVRWU1HNWFvdWtON3FNSGJzV0l3ZE94WWhJU0VZT1hJa0xseTRvSGVOTWlvYWl1dDlsWWlJQ2dlVFFTb3lPUDdxUHh4L1ZiUk5talFKUmtaRzBxUUxtYzJhTlFzdUxpNVpMdnFjV1VKQ0FycDM3dzYxV2cwTEN3dXB1K1dPSFRzS05HNHFmWXJyZlpXSWlBb0hrOEVDRkJrWmlRMGJOc0RIeHdldlhyMkNtWmtaQmcwYWhBa1RKc2dkV3BISDhWY2NmMVdjV0ZwYTVsaEhFQVM5RDdzZUhoNDZaVlpXVnZEMTlTMlEySWcwaXZ0OWxRcU9waVcvWGJ0MitPR0hIL1R1OC9IeGtWcjVVMU5Uc1gvL2Zody9maHpoNGVGUXE5V29XclVxbGk5ZmpzYU5HOHZ4Rm9qb0xXRXlXRURTMHRMdzJXZWZvWFBuempodzRBREtsaTJMaUlnSVBINzhXTzdRaWp5T3YrTDRxOUlrcTY3QnhVMnpaczF5M1IyVkNsOUp1SzlTd1FzSUNJQ25wNmZlbGxxTnBLUWtUSm8wQ2FJb1l1Yk1tV2pXckJuUzB0SVFFaEtTcSs3R1JGUzhNQmtzSVAvODh3OGVQWHFFRVNOR3dOcmFHZ0JRdDI1ZDFLMWJWK2JJaWo2T3YrTDRLeUlxV0NYbHZrb0ZhOVNvVVZpOWVqWGF0bTByUGF0a3RtSERCaVFuSjhQTnpVMzZlMlJzYkt5MzVaaUlpajhtZ3dXa2F0V3FNRFUxeFE4Ly9JQlpzMmJCek14TTJoY2RIWTFldlhwaDllclYwdlRPU1VsSjZOR2pCMWF1WEFrTEN3dU1IRGtTaXhZdHd2cjE2eUVJQWx4ZFhYSDM3bDFzMjdZTmhvYUdXTEJnUVlsZHZKempyNGlJQ2hidnE4WGJzMmZQOE4xMzM4SFgxeGR4Y1hGU2VjT0dEYkZ2Mzc1OG4zZkFnQUc0Y09FQ1ZxeFlnVldyVnVuc1QwdExnNGVIQjF4ZFhmbkZKRkVwd2RrcENvaVZsUlZXcmx5SmMrZk9vVStmUHRpeFl3ZGV2MzROQUxDMnRrYm56cDF4L1BoeHFmN3AwNmRScmx3NXRHN2RXaW9MRFEzRjc3Ly9qdGF0VzJQZXZIa0lEdy9Ic1dQSDBLbFRwM3l0NVZSY1dGcGFadm5Bb2lFSWd0NEhsdXpHWDEyOWVoWGUzdDV3ZG5ZdXNGaUppSW9EM2xlTHQxbXpadUhseTVmWXMyY1BybDI3aG80ZE8yTDI3Tmx2bEFnQzZiL3poUXNYNHZ6NTh6aDkrclRPL2djUEh1RDE2OWRheTRJUVVjbkdaTEFBdFcvZkhoNGVIbkIyZHNiUFAvOE1aMmRuM0xsekJ3RGc3T3lNTTJmT1NBbmkwYU5INGVUa3BEWEJ4SUFCQTJCbVpvWmV2WG9oT2pvYUkwZU9oSm1aR1hyMjdJbUlpQWlvVkNwWjNsZFJWdExHWC9HYldDS1NXMG01cnhaWFQ1OCtSWEJ3TUdiTW1JSHExYXRERUFSODhNRUgyTDE3ZDRHY3YzYnQycGcwYVJKV3JGaUIyTmhZclgycHFha0FBRU5EZGh3aktpMllEQll3UzB0TFRKZ3dBVWVPSEVHZE9uVXdkKzVjQUlDam95T3FWcTBLTHk4dlBIbnlCRUZCUVRvVGhHakdZR2k2bUdyV3I5TXNGc3hra0lpSXFHU0xqbzRHQUZTdlhsMHFxMXk1TWg0K2ZBaTFXbDBnMXhneVpBaXFWNitPNzc3N1RxdThhdFdxRUFRQm9hR2hCWElkSWlyNm1BeStKVlpXVmhnMWFoVEN3c0trbTdlenN6T09IVHNHVDA5UGRPblNCZVhMbDVjNVNpSWlJaXBLTkMyelQ1NDhrY3FlUG4yS3NtWExGdGphc3dxRkFvc1dMY0twVTZmZzQrTWpsVnRaV2FGVnExWlpMb3RFUkNVUGs4RUNjdmZ1WGZ6MDAwOTQ4T0FCVkNvVlhyeDRnZDkrK3cwdFc3YVVidDRmZnZnaHJsKy9EZzhQRC9UdjMxL21pSW1JaUtpb3FWaXhvclFlWUV4TURKNDhlWUlkTzNab0xmOFJHUm41eHRlcFU2Y094bzhmajUwN2QycVZmL1hWVjdoeDR3Wm16WnFGME5CUXFGUXF4TWJHd3R2YkcvLzg4ODhiWDVlSWloWW1nd1hFeXNvS2ZuNStHREZpQkZxM2JvMGhRNGJBM053Y3k1Y3ZsK3BZV2xxaWMrZk9LRk9tREpSS3BZelJFaEVSVVZHMVpNa1NXRnBhb25mdjNoZzBhQkNVU3FVMGcydEtTZ3JHalJzSE56ZTNONzdPOE9IRFViOStmYTJ5V3JWcVljK2VQYkN3c01DVUtWUFF1blZyOU83ZEczdjI3T0ZZUXFJU2lQK3JDNGlOalEyMmJObVNZNzA3ZCs3b3RBcG1Ycnc1cDIwaUlpSXF1YXlzckxCczJUSzkrNHlOamJGdDJ6Wk1uRGdScjE2OXdwZGZmcG5qK2JKNmpsQW9GUGo1NTU5MXlxdFVxWUt2di80Njc0RVRVYkZUS3BMQlhyMTZ5UjBDMUdvMWtwS1NrSkNRZ0YyN2R1bTkrUllsQmRFRmhhaXdPVG82eWgwQzBWdlZ2WHQzdVVPUW5XYUNsYUttc0o4MTFHbzFQRDA5Y2ZMa3lVSzlia0hqOHdhUnZFcDBNaWlLNGwxQkVCb1V0UnROVkZTVTNDSGtsa3F0Vm9mSkhRUlJMdndCNEg5eUIwR0ZUeFRGaTNMSFVFajhBU2lMYWlKVTJFUlJURWxOVFgwZ2R4ei9DZ0RnVU5TZU5ZcVpWRUVRaXMzREVWRkpVcUtUd2JpNHVHYW1wcVpGZHNFa1kyUGpCd0NRa3BKU1MrNVk5RWxMUzN0OSsvYnRGM0xIUVpRVGYzLy9EK1NPUVM1S3BWSUVBSDkvZnlHbnVsUjh4Y2JHdGpVek02c2tad3lHaG9ZUkFKQ1dsbFpUempnQVFCVEZoRnUzYnIyVU93NEE4UGYzYjltMGFkT3Fjc2VSbGFMK3JBRUFTVWxKcjBKRFEyTnpya2xFQmExRUo0T2hvYUhKQUNMa2ppTXJta2xrcmwrL1htUmpKQ0lpK2YzNzkreWhuREZvL21ZRkJ3ZkxHa2NSbEZhVS80N3pXWU9Jc2xPaWswRXFIQnluUlVSRVJFUlUvSEJwQ2NvM1VSU1B5QjBENWRuejVPVGtXM0lIUVVSRVJFVHlZOHNnNVZ0QVFFQmZ1V040R3pnR2k0aUlpSWhLQTdZTUVoRVJFUkVSbFVKTUJvbUlpSWlJaUVvaEpvTkVSRVJFUkVTbEVKTkJJaUlpSWlLaVVvakpJQkVSRVJFUlVTbkUyVVNKaUlpSWlDalhsRXJsT0FCVDlKUUhhMTZMb25nd0lDQmdTYUVHUm5uR1pKQ0lpSWlJaUhJdExTM3RtcUdoWVRNOXU2UXlVUlEvTDhTUUtKL1lUWlNJaUlpSWlISXRPRGpZSDBCRVZ2dEZVWXdNREF3OFUzZ1JVWDR4R1NRaUlpSWlvcnh5ejJxSElBZ25Dak1ReWo5MkU2VlN6ODdPcnIxQ29laWN1ZHpCd1dHQjVyVW9pbjZCZ1lISEN6Y3lJbDBPRGc3REFjelNVMzVkODFvVXhWMkJnWUhmRm1wZ1ZPTHdzMVk4MmRuWlRUTXdNRmlVdVZ5cFZMN1N2QlpGOGFlQWdJQ1poUm9ZbFRocGFXbEhEUTBONTJheGUzK2hCa1A1eG1TUVNqMERBd05qQU45a0xoY0VRU29UUmZIVFFnMktLQXRwYVdrQlJrWkdUVEtYQzRLUXNleENJWVpFSlJRL2E4WFdHUUJXZXNvemxoMHBuRkNvSkFzT0RyN3M0T0R3UkJDRXFwbDJQZmYzOS85VGxxQW96OWhObEVxOTVPVGtDd0JlWmJWZkZNWDQrUGg0L3VHa0lpRWtKQ1FFUUdoVyswVlJmQmdRRU9CVGlDRlJDY1hQV3ZFVUZCUVVDQ0FzbXlwUEFnSUN6aGRTT0ZUQ0NZS3dPM09aS0lyc0lscU1NQm1rVXUvR2pSc3BBQTVtVStWMGFHaG9jbUhGUTVRTGU3TGFJUWdDdXpOVFFlSm5yZmdSMVdwMWxyODNBSDhDRUFzckdDcloxR3ExUitZeWhVSnhRSTVZS0grWURCS2xPNXpWRGtFUURoVm1JRVM1Y0RTckhTcVZpdU0wcUNEeHMxWU1DWUp3TEp2ZGZGQ25BaE1ZR0hnSndQTU1SVEYrZm41c0dTeEdtQXdTQVlpT2pqNGppbUs4bmwySmFXbHB2eFY2UUVUWjhQZjM5d2Z3SUhPNUtJcVJRVUZCWndvL0lpcXArRmtybmdJQ0FueEZVWXpVcyt1RnY3Ly9xVUlQaUVveUVSbG1GZjIzaTZoYXZuQW9yemlCREJHQXNMQ3dwUExseXg4R01EeGp1U2lLM3NIQndRa3loVVdVRlZFVXhUMkNJTXpKV1BqdlZON3Mva1VGaVorMTRrbU45QzYrMHpNV2lxSjRFb0JLbG9pS0Y2RjU4K1lORFF3TXZnYndnU0FJNWVVT3FMZ1FCR0dRVXFrY0pIY2NSZHdyVVJUL1VxbFVpNEtEZzI5QTVuc3BXd2FKL3ZPcm5ySXN1NDhTeVVrUUJIMlRHckg3RnhVNGZ0YUtKN1ZhN2FtbldOL2ZPZEltS0pYS2xZYUdocmNGUVJqTVJKRGVncktDSVBRM05EUU1VU3FWMndFSWNnYkRsa0dpZjZXa3BIaVptSmdrQWlnREFLSW9Kcjk2OVlyakJhbEk4dmYzdjZKVUtwOENxUEp2RWJ0LzBWdkJ6MXJ4RkJRVWRFR3BWTDRFb0VsbTRsSlNVckljQTBycDdPM3Rld0Z3TVRFeHdjeVpNOUdoUXdkVXFsUko3ckNvQkhueDRnVXVYNzZNNWN1WEl6RXhjWlM5dmYzWndNREFYWExGdzVaQnBQUEMzd0FBSUFCSlJFRlVvbi9kdUhFakh0cHJMNTIvZCs5ZWxrdE9FTWxNclZhcjkyazJSRkg4RSt6K1JXOEhQMnZGVTZvb2lobGJjUC82ZC9ac3lvWWdDSk1CWU9YS2xYQnljbUlpU0FXdVFvVUsrUERERDdGaHd3WUFnQ0FJNCtXTWg4a2dVUWFpS0I3SzhQcDNPV01oeW9sQ29aQW1OeEpGTWJ2bFVZamVDRDlyeFpiMEJhY29pcHdNTFJjRVFXZ0RBRTJhTkpFN0ZDcmg2dGF0Q3dBUUJLR3BuSEV3R1NUS1FLRlFuQkpGTVFWQWFsSlNFcWROcHlMTjM5L2ZCOEFMQUs4Q0F3TzU1aHU5TmZ5c0ZVOHZYNzcwQnBBQUlERXlNcExqQlhPbkhBQllXMXZMSFFkU1UxUGxEaUhQNHVQMVRjeE8rcFF0VzFiejBsTE9PSmdNRW1YZzUrZjNDc0FKVVJSOWJ0KysvVUx1ZUloeWtBWmd2eWlLcHdBVXY2Y0dLazc0V1N1R3dzTENrZ0FjRmtYeHpPUEhqMS9MSFEvbG5xZW5KMmJNbUpHblkxUXFGUll1WEFpMVdudGxoOWV2WDJQUm9rVklUazdXZTV3b2loZytmRGlDZ29JQUFMR3hzUmd4WWtTMjEycmZ2cjNlOHM2ZE8yZDVUSHg4UEE0ZlBveTB0TFJzejUyVm5UdDM0cSsvL3NyWHNaUTFUaUJEcE9zQWdLcHlCMEdVRzZJby9pYUtvdnhmWVZPSng4OWE4YVJXcXc4ckZBb2J1ZU9ndk9uYXRTczJiZHFFcUtnb1ZLNWNHVTVPVG5qeTVJbmV1dnYzNzBmdDJyWHg5T2xUK1ByNlFxSFFidXZadlhzM2twT1RZV0ppb3ZmNGE5ZXU0ZkhqeDNqbm5YY0FwTGRJWHI5K1hhdk9QLy84ZzNyMTZ1SE1tVE9vVnExYW50K1BTcVhDZ2dVTGtKU1VoTDU5KzJvbGs0bUppU2hUcG95MC9mSEhIMlBtekprNjUvampqeit3ZVBIaUhLL1ZzMmRQMUs1ZFcrKyt0TFEwcUZRcTdOb2wyM3d0UlE2VFFTb1FTcVh5TklBdWNzZFJFRVF4ZmJrWHBWSzVXdVpRQ2xLY1NxVjZQeWdvS0VEdVFPUldrajZyR29JZ1FLbFV5aDFHUVNreG4xV2xVbmtMUUdPNTR5aElKZXl6QmxFVW8xUXFsVzNtOVdSTDR1OU9xVlJ1a1R1R0FySzRVYU5HUC8zOTk5OXhjZ2Z5TnBVcFV3YUhEaDJDbVprWkFPRHc0Y05JVGs1RzI3WnRjZW5TSlNteDY5cTFLNHlNakFBQUVSRVJzTFcxMVRyUDQ4ZVBzWC8vZnV6ZXZSdHF0UnBqeDQ3RnFsV3JVTEZpUmFtT3U3czdoZzRkQ21Oalk3MnhuRGx6Qm5QbnpzWEJnd2ZoN2UyTkhqMTZTUHRTVTFQaDdPd3NiYXZWYXZUdDIxZmE5dkR3d092WHJ6RjM3bHpFeHNaaXc0WU5NREF3d0lVTEY2UTZMVnEwME5yVzZOS2xDMVNxLythcWlvK1B4N2h4NDNUcUdSZ1l3TXZMUzIvc2xETW1nMVJRU3N6RHRTREl1dHpMMjJKcFlHRGdES0RZUDJBWGdCTHpXUzJoU3RKbnRVUWxFeVdSSUFpVkFkUUE4UGYvMmJ2dnVDYnUvdy9ncnd0RFFFQmxPaEZuWGFna2pxcUkxb3BLZis1UmkzVXZYSFZYbkFWRmxDcGFSWXVqV0p3NGFsV3FMUlVFdGE1dmExa2l1TEFLaW9qSUhyS1MrLzFCYzAxSXdsREk0djE4UFBwbzhybkwzVHZKZWVSOW4vZDlQdVVXMFhlbnBoaUdNVFl5TW1vQklGN1ZzZFFXSnljbjduRk9UZzZPSFR1Rzl1M2JjMjJTUFgvRnhjWFExOWZIakJrekVCOGZENFpoNE9EZ2dIZnYzdUh1M2J2WXRHa1RKaytlelBYbWpSbzFDajQrUHZEMjlnWUF4TVhGNGRhdFcvRHc4SkFieS8zNzk3Rmh3d2FzWGJzV3paczN4L1BuejdGbHl4YXVoNjluejU0SUNncmkxaS8vSEFDKy8vNTc2T3Jxd3MvUEQwRkJRV2pidGkwRUFrR2xuME51Ymk3dTNyMWI2WG85ZS9hc2RCMmlHQ1dEcEVaRlJFU29PZ1JTenViTm0zSCsvSG1JUktMbnFvNUZuZEN4cW42MDlWaWxZMDA5RFI4K0hDa3BLZUR4ZVBKdnBBSjlkK3BtNU1pUlNFNU9Sa2xKaWNMdlRCdUVocFpONC9uZ3dRTjRlSGlnVFpzMkFBQmQzYktmN1pMM0JKYVVsRUJmWHg4QkFRRndkM2RINzk2OTRlVGtoQ0ZEaG1EYnRtMjRlL2N1aEVJaHJsNjlpdHpjWE9UbjV5TW5Kd2N4TVRIbzJyVXJ0bS9mRGdCYzc2S2tQLy84RXl0WHJzVENoUXN4ZlBod0ZCY1g0ODJiTndnT0RvYURnNE5NMHFmSXZIbnpZR3hzaktTa0pQajYrdUxRb1VNSURBekVwRW1UUHVoekttLzU4dVhJeXNyQzI3ZHYwYXhaTTducjVPZm5JeUVoQVRObnpzVFlzV014ZlBqd0dvMUJFMUV5U0FnaGhCQkNpQnBKVFUzRmloVXI4TTAzMzhEUHp3LzI5dlp3Y0hBQWo4Zmo3djlqV1JZbEpTVmN5ZWlqUjQ4d2MrWk1wS2Ftb21uVHBoZzhlRERhdFd1SDVzMmJ3OExDQW1abVptalFvQUYrK2VVWEhEcDBDTDE2OWFwd01KZVZLMWZDemMyTlM1anUzcjNMM1Zjb0psa1NDZ0JObXphVmF2UHo4ME96WnMxUVdscUs5ZXZYWThhTUdlalFvUU8rL1BMTGFpV0RBb0ZBY3ZSTlpHZG55MXlzMmJselo1VzNSLzVEeVNBaGhCQkMxRTVoWVNFTURBeFVIY1lIS1Q4d2hpSVpHUm5jVkFhU2o3V05ObnlueXBDVWxJUkZpeFloTFMwTmYvLzlONktqb3pGcjFpd0FaYjJENzk2OWc2bXBLWXFMaXdHVTllb1ZGQlFnUFQwZE5qWTJDQXNMUS92MjdkR2pSdy8wNk5GRFp2dk96czc0OU5OUDRlcnFpazJiTm1IaXhJbmNzaGN2WG5DOWhmdjM3NWVhYjdGSGp4Nnd0TFRrbmdjSEIyUEhqaDFvMjdhdDFQYTl2THl3YnQwNnFiYXRXN2NpUGo0ZUJ3NGNrUHVlQnd3WUFBRG8zYnMzdG0zYkpyTmNYMTlmNnI3QVBuMzZ5TjJPZUptZG5SMzNQRFkyVnVyNXExZXZjT25TSllXdnIydG9hZ21pTm1Kall5RVFDS1QrKy96eno2WGFlL1RvZ2NHREIyUFRwazNJelpXK2R6dzhQQnhUcDA2Vk95K1BlQnZpRTZjOHdjSEJtREJoQWo3KytHT01IRGtTNTg4cmYzN2U5UFIwakJ3NUVvOGZQMWI2dmtuVlZIYWNMbDY4V09GckpJOC9PbDdKKzdwMjdScFNVMU81NStWL0ZQMzIyMjlJVGs2dWxYMXYzNzRkVDU4K3JaRnRwYWFtY25HS2Z3ZytmZm9VYjkrK1JVRkJBUVlPSEZqaHZ3Rk5zSERoUXZ6KysrK1ZyamRtekJpNWo4V3lzN054N2RvMUJBUUV5Q3lMaW9yaXppTUJBUUVvS0tqYURCTCsvdjQxUGt4L1hmaE9hMXRlWGg2bVRadUdDUk1tZ01maklUNCtIbTNidGtWSlNRa1NFeE1CZ0J2OHBhaW9DUHI2K3VEeGVIank1QWxNVEV5UWw1ZUhPM2Z1Y1Bma0NRUUNPRHM3Uy8wM2NPQkFtSmlZNFB2dnYrY1N1WXlNREd6ZXZCa3VMaTdjeFFqSlJCQUFNak16RVJnWWlPSERoNk93c0JCNmVucFlzbVFKUm8wYUpmWGZ1WFBudU1kQTJYa2pQcjdpV3p5dlg3K082OWV2eTAwRVNlMmlua0dpZG03Y3VNR05uZ1dVL1RBV3R4c1lHQ0F4TVJFYk4yNkV1N3M3VnhLUWxaV0Z6WnMzWTkrK2ZYTHIzaXNUSGg2T1BYdjJ3TXZMQzEyNmRFRjhmRHhXcmx3SmMzTnpPRG82MXN3YnF3SnpjM080dXJwaS9mcjFPSFhxbE16dzBFUjlLRHBPbzZLaWNPblNwUXJ2UTZEamxYeW9PWFBtd052Ykc1MDZkZUxhQ2dvS3NHM2JOc1RIeDNPRFEzejMzWGM0ZnZ4NGxiZDc5ZXBWakJzM2puc3UvbUVwWm1kbmgrM2J0MlAvZnZrRFU0b1RBSG55OC9NeFlNQUE3TmhSTmxEempSczNFQm9heXZVVXNDd0xMeTh2TEZ5NEVLV2xwYkN4c1ZFNHVxRTZHanQyckV4YlZsWVd2THk4Y1BEZ1FabGxFeWRPbE9xUmtlZXJyNzdDczJmUGtKS1NndnIxNjZOVHAwNllNbVVLZCs5WVFrSUNsaTlmanNEQVFEUnAwZ1FKQ1FrSURBekU3Tm16Szl4dWJtNHVqaDQ5S2pldTh1cnlkNm9LeHNiR09IVG9FRnEzYmcwL1B6L3MzYnNYaHc4ZnhxTkhqL0RYWDMraGUvZnUwTkhSQVZEVzh5d3VFZTNXclJzKysrd3pUSnMyRFhsNWVWaTZkQ21Bc2g2MTRPQmdxWDJJTHlBMWF0U0lhek0wTklTcHFTbE9uejROQXdNRFhMeDRVZW8xY1hGeENBME5oWVdGQlFJQ0FqQm16QmdNSGp3WWd3Y1BSbkp5TXBLVGs5R3JWeThBc29QSTZPam80TUNCQXhYT1FWaVo0dUppREJvMFNPcTVJbFpXVmxMSDl2RGh3Mldlay85UU1rZzBDby9IUTZ0V3JlRHE2b29sUzVaQUpCS0J4K1BoeElrVDZOS2xDejc2NktQMzJ1NkJBd2V3WXNVSzJOdmJBeWc3cVU2ZlBoMW56cHhSNm85cm9LeDhZOSsrZlFnSkNjR3dZY09VdW0veTRXYk1tSUVkTzNhZ2I5KytDa3U5NkhnbEgyTGd3SUZvMkxBaDR1UGpwWkxCcUtnb21KaVk0UGp4NDl3UDdtWExsbUhac21VeTJ4QUlCQWdKQ1lHNXVibk1NdkhnRlVCWkloQVFFSUJqeDQ0QktKc3JUQ1FTU2Ywb2t5emR1bjc5dXN6MkVoTVRzV1BIRGhRV0Zrb05DejkyN0ZoY3UzYU5tenN0UGo0ZXJWcTFna0Fnd0k0ZE85QzFhOWNxZnlicTROeTVjOVYrelI5Ly9JRnQyN1loUHorZis0RXFmbnpwMGlWRVJrYkMxOWNYelpzM2g1V1ZsZFJvMTRXRmhWaTNiaDNtenAyTEprM0twc1pkc0dBQnBreVpBa2RIUjZuUkovLzg4MCtzWDcrZWU1NlRrd045ZlgxODlkVlhDbU1USHdkMStUdFZGY25wSVhnOEhtYk9uSWwvL3ZrSGdZR0JjSGQzNTVibDVlVkpsZDNPbmowYmtaR1JpSStQeDdObno2cjFlUnNhR25LVkxlbnA2VExMbno5L2p0allXQnc2ZEVobTJldlhyN0ZtelJvY1AzNmNPeFlsTFYrK3ZNcHhLRksrVExRaUdSa1pVc2RsZW5xNjFITnhNazNLVURKSU5GSlJVUkVNRFEyNW5vakxseTlqenB3NTNQS2NuQng0ZW5yaTFxMWJNRE16dytqUm94VnVLeXNyQ3drSkNkd1BhN0VPSFRyQTM5OWY0ZXVpbzZPeGNPRkNlSGw1WWNDQUFmRHc4RUJvYUNnTURRMHhZc1FJTEY2OFdHNVB5YmZmZm91Z29DQVVGVWtQaHViZzRJRGR1M2VEeCtOaDBLQkJ1SHo1TXYyNDFrQVRKMDdFelpzMzRlM3RyYkRjaFk1WDhyNW16WnFGek14TTdubGdZQ0JLU2txa2VxVnUzYm9GQVBqb280K3dkZXZXRDk3bmpCa3pNR1BHRFB6ODg4OElEdy9IOTk5L0wzZTkyTmhZTkd2V0RIbDVlYkN4c1FGUTFqTjUrL1p0TEZ5NEVIWjJkbWpZc0NGMy80NTRicktGQ3hlaW9LQUFHelpzQUFEY3ZuMGJ2LzMyRy9UMTlURjgrSERrNStlanBLUUVLMWFza0Z0Q3FXNEdEQmlnY0ZMdXhNUkUzTDU5bTN2dTZPZ0lSMGRIREJnd2dMdUhTZkt4cnE2dTNDSDRSU0lSTm16WWdPYk5tOFBGeFlWcmI5YXNHWll0VzRZbFM1WmcvLzc5M01UYnZYdjM1cEs3cEtRa3pKNDlHOGVPSFlPMXRUVmV2SGlCRmkxYXlJMlh2bFAxa0pTVWhLKysrZ3J0MjdmSG9FR0RrSjJkRFVORFE5eTVjd2VOR3pmbTFydHc0UUt5c3JJd2I5NDh6Sjgvbjd1SVUxM2kzc2JYcjEramNlUEdZRmtXZi8zMUZ6ZXFhWGtDZ1FBalJveEFZR0FnVnF4WThWNzdySXlucDJlbDYrVGw1V0g1OHVVeWc5eVVaMjF0amJsejUxYXBaN3d1b0dTUWFCU1JTSVNIRHgvQ3o4K1BLNi9KeU1oQWNuS3kxQlZ5ZDNkMzVPZm40NWRmZmdFQXVMbTVLZHltK040YnlYbDl5dTlUM285a2IyOXZqQnMzRGdNSERrUkNRZ0l1WGJxRTA2ZFB3OGpJQ0FzWExrVDkrdldsZnZDTDllM2JGMTk5OVJXZVBuMks2ZE9ueTVRYkFtVjErci85OWxzbG53WlJSd3pEd04zZEhWOTg4UVhDd3NMdzZhZWZTaTJuNDVWOENQRlZlWkZJaE1EQVFNVEh4K1BWcTFmbzA2Y1BCQUlCK3Zmdkw3ZjBlUExreWZqKysrK2xSdU5UWlBiczJYajI3Qmw0UEI3eTg4dm1Zcy9JeU1DeFk4ZTQ4cjg5ZS9hZ2QrL2VYRm1ZVUNqRTlPblRFUkFRZ0crKytRYWZmLzQ1WEZ4Y2NPYk1HZHk0Y1FQWHJsM0QxS2xUNGU3dWp2bno1K092di83Q3VYUG5rSmlZQ0M4dkw3eDY5UXJEaGczRDVNbVRjZjc4ZVdSbFplSDMzMytIcGFVbGZ2amhCK1RsNVdsTTBsQmNYSXlUSjAvS1hhWm8wSXVDZ2dKOC92bm4zT1BLdHUvdTdvN1UxRlM1NWJvalJvekEyN2R2TVgzNmRLeGZ2MTdxSENRVUN1SGg0WUhWcTFmRDJ0b2FRcUVRbzBlUGxqdUZCbjJuNnVIUm8wZVlOMjhlOVBUMHNIWHJWcWx5eWZyMTY4UEx5d3NBY1BMa1NadzVjd1lIRGh5QWxaVVZ1bmJ0aXRhdFc2T2twRVJteE0vS0dCc2JZL1RvMGR6M0l4S0owS1JKRTY0Y1dKNEZDeGFnc0xBUTZlbnBYQm16SXVMU1kvSC9SU0tSVkRueWtDRkRaQWFnR1R4NHNOUnpjYTlvZW5vNlZ3a2g3NTU5TVhtanBwNDllNWE3Z0ZHWFVUSkkxRTcvL3YyNXh5NHVMaGc2ZENqWHp1UHgwS0pGQzB5WU1BRmZmUEVGQU9ETm16Y0F3STF3bFpHUmdULysrQVBIamgzamJyS2VQWHMyRmkxYUpIZC9MTXNDS0x0WHh0VFVsR3VQaW9yQ25EbHo1RTVDbjVxYWlpZFBubUR6NXMwQXl1cjJBWEQzUTB5Yk5nMzc5KytYKytOYTh2MHBZbWxwaWN6TVRKU1dsbFo2VWlXcW9lZzRCWUNXTFZ0aXdZSUY4UGIybHBrTWw0NVg4cUZ1Mzc2Ti9mdjN3ODdPRHA2ZW5yaDY5U3JHamgyTGMrZk9ZZmZ1M1hCd2NNRG8wYVBScmwwNzdqVVBIanlvY0FoNVNhbXBxVGg1OGlTc3JLekU4ejdDdzhNRFM1Y3VoYlcxTmE1ZXZZcXpaOC9LdmQrdGE5ZXVPSExrQ0hidTNNa2Q2Nm1wcWZqMTExOXg4T0JCYnU2djR1SmkrUHY3SXpvNkd1N3U3cGd5WlFyYXRXdUhlZlBtb1Z1M2J1alJvd2VlUG4wS1MwdExQSDM2RkgzNzlxMkJUMDU1Skh2ckpNa2JNQW9Bakl5TWNPYk1HUURTOStqbDUrZkQyZGtaQUpDV2xnWkxTMHRZVzF1RHgrTmg3OTY5TWhkbXhHYk1tQUZyYTJ0NGVIamcyYk5uM0QyRXUzZnZSbXhzTExadTNTclZhMXorNHBKa3FUQjlwNnJWb2tVTHRHalJBcDZlbmx3SjVwMDdkeUFVQ2xHdlhqM3U0cCt0clMzOC9mMjUwbS94QmNmKy9mdmp1KysrazlwbStkTHhOV3ZXeUl6eXVtSERCcTVuVjU0bFM1WklQZGZYMTRlZm54K09IVHVtOEo2OGNlUEdRVmRYVjI3cHNUd1YvVDNadm4wN2J0MjZCUjBkSFc2S2loOS8vTEZLMnlYUzZLODJVVHNWRFNBajd3K2YrTWV4K0Vld3VPZEVYTklDbEYzbFVrVDhBend0TFUzcXgzVnFhcXJNUFJwaTRqSXRLeXNydWR0czBhSUYwdExTRlBiU1ZFYThUL0Y3SStwSDBYRXE5dVdYWHlJc0xBdytQajZZTUdFQzEwN0hLM2xmT1RrNW1EcDFLaGlHd2NxVks5R3ZYejhBd055NWM5R21UUnQ4L2ZYWFdMUm9FUzVkdW9TVksxZkN5c29LQnc0Y1VQaWRsdi9CdG1YTEZnd1lNQUJ2Mzc3bGpyTXhZOGJnanovK3dQLys5ejhrSmlaaSsvYnR5TWpJZ0p1Ym04TGpxWDc5K3VqY3VUT3VYcjBLQU56SWhwSkQwdXZwNmFGang0NVl1SEFoZHV6WWdRMGJOdUNUVHo1Qmp4NDlZR0ppZ3RPblQrUEdqUnZvMmJNbi92Nzc3d3J2YlZNM1o4K2VWVGpodGFKUlh1WDFEQllXRnNMYzNKd2IvR1BBZ0FFSURnN0c4K2ZQa1pLU2doRWpSbkRyR3hnWVNIM1ArZm41K1Bubm4vSFRUejl4NTRtZmZ2b0prWkdSRUlsRVhMSW5GQXJScTFjdm1lZmwxZlh2VkZXdVg3OE9mWDE5SERseVJPcmNMbThRSGtXOXp1VVRRWGx0NzlNN0p2bDNUV3pwMHFYY3dEWHlyRjI3dGxyN2tCeThxcnlOR3pkV2ExdEVNVW9HaWNZVC8yaEpUMCtIaVlrSjkwUDZ6WnMzM0dQSllkamx2YjU1OCthNGZmdTJWRDI4NU5ETTVUVnAwb1FieWxuZU9na0pDZHpWMi9meDl1MWJtSnFhdnRkSWswUTk4SGc4ZUhoNHdNWEZCYzJiTitmYTZYZ2w3OHZVMUJSZVhsN28yTEVqOTExbFptYml4SWtUbURGakJvQ3lRU0FtVEppQWNlUEc0Y0dEQnhWK3A1Y3VYWklaUUNZek14UEd4c1pjVDNkbVppWkNRa0lRR0JnSWEydHJyRjI3RmpZMk5ncnZhejE3OWl4T25UcUZBUU1HWU5xMGFkaTllemVHREJrQ1B6OC9qQjgvbnV1UllCaUdHeW54eFlzWHVIUG5Edno4L0FDVVhkMy81Sk5QNE9MaWdoWXRXcUJwMDZZS2t5dDEwNk5IRDZuQlB4UjU5ZW9WYnQ2OHlUMlgxek9ZbTVzTEV4TVRtZGZhMnRyQzF0YVc2MTBaTm13WURoNDhLSFZCYWVqUW9UQXdNSUMxdFRXQXNzbkNEeDQ4aUNOSGpuQkpaRlhWOWU5VWxjUkpuN3lMZklUVUZFb0dpY2F6dExTRWxaVVY0dVBqWVd0cml4WXRXcUIxNjliWXMyY1BObTdjeUEyaFhaR1pNMmZpdSsrK3cwY2ZmWVR1M2JzakxDd01ZV0ZoT0hMa2lOejFHelJvZ0xGang4TEx5d3NlSGg1YytWVmhZU0Z1Mzc2TmZmdjJZZUhDaFJYdVUzeTE5dVhMbDJqWnNpVjN3elpRTmdKYitmbDlpT2F4dGJXRnE2dXIxRTNxZEx5U0Q3Rnk1VXFwNXdVRkJjakx5OFBBZ1FObEpqZTN0cmJHNGNPSHE3WDlSbzBhY2IxRUlwRUkvZnYzaDVtWkdjek16SEQ2OUduRXg4Y2pNREFRUC83NEl3UUNBYnAxNnliMWVrdExTK3pidHcrV2xwWmNENWVwcVNsV3IxNk51TGc0N2g1RUFEaDgrREFtVFpxRWMrZk9vV1hMbG5qdzRBSGMzZDFoYW1vS0hvOEhCd2NIYk4rK1hXN1BocnJTMDlQRG1UTm5NSC8rZkdSbFpja3NGOTlMNk9EZ0FBQzRlUEVpL1AzOVVWQlF3TjNYSlg3czV1YW1jQ0Fhc1pTVUZCUVVGRWhkY0JKdm8zNzkrdHh6ZTN0NytQbjVWYm85ZWVyNmQwcUl0cU5ra0dpRklVT0c0TXFWSy9qc3M4OEFsQTJXNGVIaEFTY25KN1JyMXc3ang0OUhYRnljd3RlUEdqVUtCUVVGMkxoeEl6SXlNdEMyYlZ2czNyMWI0Y2haQUxCcTFTb0VCQVJnM2JwMWVQMzZOWUN5RzV4dGJXMnhiTm15U20vWWJ0bXlKWVlORzRacDA2WmgwcVJKWE1rTXk3SUlEdy9IckZtenF2c3hFRFUwZGVwVWhJZUhTeDEvZEx5UzkxVit2ckQ1OCtmRDNOd2NqeDgveHY3OSt4Vk9aL0krc3JPenVRRm40dUxpNE92ckN4OGZIMWhiVzhQUzBoSzdkdTJTbVFSOXdJQUJlUG55SmZyMjdRc2RIUjBNR1RLRVcxYitna0ZlWGg2NmRPa0NkM2QzakI0OUdrZU9ISUc3dXp0NFBCNUVJaEh5OHZJQVZEeWZtTHBLU0VpUXV1OE9nTlIwSEdJalJvekFpQkVqOE9qUkkranE2aUlsSlFVdFdyUkF5NVl0NGVmblYrbjBNLzcrL25CeWNwTHFBUzRwS1VGaFlhRlVHYnV1cnE3VVBhVGxzU3dMaG1HUW5wNHUwNXRNM3lraDJvMlNRYUkyN096czVJNW9wcWhkMHRTcFV6RnUzRGc4ZmZvVWJkcTBRWnMyYldTR1ZLNW91SDZnN0laL1JUZjl5Nk9qbzRQWnMyZGo5dXpaaUkyTnhmVHAwM0h6NXMxcVRhZ3JIZ1ZNVW1ob0tIUjBkTGhCQTRoNnFlNXh5dVB4WkhyNjZIZ2xINnFvcUFqYnRtMER3ekRZdEdrVFRwMDZoU2xUcG1ERmloWDQ1Sk5QYXFTc0xDSWlBalkyTm5qNzlpMVdyRmlCeVpNbm8wK2ZQaENKUkhCd2NJQ3ZyeSt1WGJ1R2dRTUhTcjFPWE1aY21hWk5tMkxUcGszWXZYczNkdXpZQVFNREF6eDY5QWhkdW5TQnA2Y25zckt5c0dQSERxeGZ2eDQ1T1RseUozVlhaK1gvZlNvYXdPZjE2OWRZdG13WjNOM2RZV0JnZ0NWTGxzRGYzeCtYTGwxU09EMU5jWEV4L1B6OGNPZk9IUncvZmx6cXZzR1FrQkEwYmRxMFdtWGZZV0ZoV0xkdUhWaVdsWnUwMG5lcTNyNzY2aXZvNk9oZzE2NWRNc3RHang2TjRjT0hvM2Z2M3BnK2ZUcUFzckxUaGcwYnd0SFJFY3VXTFpOYmpseFQreFVQWGxUVDI1VjhQMkp0MnJUaHlxMUoxVkV5U0xTQ3ViazUxcTFiQjA5UFQvajcrMnZzaUlhWm1abnc4L1BEMXExYjZmNHJMVWJISzNrZlJVVkZ1SGZ2SHY3M3YvL2gxMTkvUmQrK2ZiRno1MDd3ZUR4TW1qUUpIVHQyeEhmZmZZZGR1M2JCMGRFUm5UcDFraG9OVUxKSFI5NXpvR3hDKzF1M2JrRW9GS0podzRiWXZIa3pYcng0Z2FLaUlvU0VoSERKZi8zNjlkR2tTUlBzMjdkUGF2Ukx5Y2NWeWN2THc4NmRPeEVSRVlFQkF3WWdLQ2dJbVptWnVIWHJGaFlzV0FCRFEwUHMyYk1IUmtaRzhQSHhnWnViRzNnOFhxVVhTZFRGa2lWTFpBYm91WExsQ2w2L2ZvMlNraEt1ekRvcEtRbno1OC9IbURGajBMdDNid0JsMDRBY1AzNGNwcWFtNk5LbGk4eTI3OTY5aTQwYk42SjU4K1lJQ0FpQW1aa1ovUDM5c1gvL2Z2QjRQRFJvMEtEQ1VTRGwvY0FlUEhnd2x3VEs2eG1zQ20zL1R0V1pzN016Tm0zYWhMeThQS2tCeU9MaTR2RGl4UXM0T3pzakl5TURRTm5nWndZR0JraE1UTVRHalJ2aDd1Nk9uVHQzMXRwK2xmRitGSTJxUzZwR00zK0JFQ0tIazVPVHdyblhORVdqUm8xdzRjSUZWWWRCbElDT1YxSmRRcUVRQVFFQjZOeTVNL2J2M3c5YlcxdXA1ZmIyOWpoNjlDZ2VQbnlJNjlldkl5WW1CbmZ2M24ydmdZRktTa3FrRW56eEtKS1NSQ0lSbmp4NUFvWmhvS09qVTJrRmg1aEFJSUN4c1RFKy9mUlRxU0h0emN6TTBLWk5HM1RwMGdYMjl2WmM3K2JISDMrTU0yZk9vRkdqUnRWK0g2b2liMmo5Njlldnc5dmJHM3A2ZXBneVpRb0F3TURBQUNOSGpwVHFQUmsvZmp3U0V4UHh5U2VmU0wxZVhKTFp0V3RYYk42OEdkMjdkK2VXaVh2OXF6SWlzS0xwWXNxL2pyNVR6VEZ3NEVCNGVYbmgyclZyVXNkZVNFZ0l1blhyaG1iTm1uSEpFMUQyWGJkcTFRcXVycTVZc21USmU0OGtYWlg5S3VQOWtBOUR5U0FoTmFBcXBheUVxQXM2WGpXVGtaRVJOenBqUlRwMDZJQU9IVHA4MEw2cTB0UEw0L0VxdmFkTkh2R3g1K2pvS0hjNW44K1hhUk9QaXFudUtob0szOVBUVTZiTnlzb0tycTZ1TXUwdFc3WkV5NVl0cGRyRTMzMjlldldrRWtGSjFmMUJYNTJFcnlMYS9KMXFBaU1qSXd3Y09CQWhJU0ZjOHNTeUxFSkRRekZ6NWt5RnJ5c3FLb0tob2VGN2p5VDl2dnRWMVhhSmZPLzM3Uk5DQ0NHRUVFTFVnck96TS83ODgwL2s1T1FBQUtLam81R1JrU0czSEZ3a0VpRStQaDUrZm42WU9IR2kwdmFyRHRzbHNpZ1pKSVFRUWdnaFJJTjkvUEhIcUYrL1BsZlMvZnZ2djZOZnYzN2N0RUJpL2Z2M1IrL2V2YkYrL1hxTUdUTUc4K2ZQVjhwK2EydTcvZnYzaDBBZ2dFQWdnSStQendmdHM2NmlNbEZDQ0NHRUVFSTBtSzZ1THB5Y25CQVNFb0lSSTBZZ0xDd01hOWFza1ZtdnBnZGNxZXArYTJ1N05JRE1oNk9lUVVJSUlhU09TMDFOeFlZTkd6QjQ4R0QwN05rVEF3WU13UDc5KzZYV0NROFB4OVNwVTFGU1VpTHordlQwZEl3Y09SS1BIejlXVnNnYWpXVlpYTHAwQ2JObno0YWpveU42OXV3Skp5Y25MRm15QkVLaGtGdXZvczljVWsxOS9yR3hzUkFJQkZpOGVMSENaWkp6QkphVWxPRFlzV053Y1hGQjM3NTk4ZkhISDJQTW1ERjQrUERoQjhWQjNzOW5uMzJHdTNmdklpUWtCS1dscFFvSEM5S1UvYXJxL2RRMTFETklDQ0dFMUdHbHBhV1lNMmNPUHZua0U1dytmUm9OR2pUQWl4Y3Y4T3JWSzI2ZHJLd3NiTjY4R2Z2MjdaTTd1SXk1dVRsY1hWMnhmdjE2bkRwMTZyMEhwS2dMaEVJaDNOemM4T3JWS3l4Y3VCRDI5dmJRMWRYRnMyZlBFQndjREpGSUJCMGRuVW8vYzBrMS9mbEhSVVhoMHFWTGNrZEZGU3NzTE1TQ0JRdkFzaXhXcmx3Sk96czdsSmFXSWpZMkZvYUdoaCswZi9KK3VuYnRDbXRyYSt6ZHV4ZURCdyt1MWp5eVFObEZvZmNaMktleS9kYldka25Ob0xNMUlZUVFVb2M5ZmZvVXljbkptRFp0R3N6TnphR3JxNHRXclZxaFg3OSszRG9uVHB4QWx5NWRLaHc5MU5uWkdRVUZCUWdKQ1ZGRzJCcnI0TUdEZVBIaUJRNGRPb1IrL2ZyQnlNZ0krdnI2K09pamo3QjA2Vkl1OGF2S1p5NnBKai8vR1RObVlNZU9IUlVPMzc5MzcxNFVGUlhod0lFREVBZ0UwTmZYaDVHUkVYcjM3aTB6RWlwUkRvWmhNR3pZTUtTa3BPQ3p6ejZyMW11TGk0c3hkKzVjQkFRRTFPaCthMnU3WXBMM0RBb0VBdVRtNWxaN1AzVWRKWU9FRUVKSUhkYWtTUk1ZR0JqQTE5Y1hCUVVGY3RlNWZQa3lOeSttdUZ6d2wxOSt3YUJCZzdoQkczZzhIZ1lOR29UTGx5OHJMWFpOVTFwYWlsT25UbUhldkhtVjlwNUpmdVlBa0phV0JqYzNOd3djT0ZEcXg2K0xpd3VBbXYzOEowNmNpRmF0V3NIYjIxdmgrd2dLQ3NLY09YT290MGJOTEZ5NEVCRVJFVExUZVlpbkZGSjBmNTMva2lTdEFBQWdBRWxFUVZTK3ZqNzgvZjN4NjYrL1l0ZXVYVFcyMzlyYXJ2ajlsUC9QeE1TazJ2dW82eWdaSklRUVF1b3dVMU5UZlB2dHQvampqejh3Y3VSSS9QampqMUpKWVVaR0JwS1RrOUdwVXllcDEvMzU1NSs0ZVBFaTVzMmJ4N1YxN3R3WnNiR3hTb3RkMDd4NDhRSjVlWG5vMXExYmhldkorOHhYclZxRnpNeE1uRGh4QW4vLy9UY2NIUjJ4ZXZWcW5EeDVrbHVucGo1L2htSGc3dTZPR3pkdUlDd3NUR1o1VWxJU0Nnb0tZR2RuOThIN0l1ckQwdElTKy9mdlI1OCtmVFJpdTZSbVVESklDQ0dFMUhFT0RnNElDZ3JDK1BIamNmVG9VWXdmUDU0YmpPVE5temNBeW43UVNabzZkU3JxMTY4UFkyTmpyczNTMGhLWm1aa29MUzFWWHZBYVJEejRpdVE5ZmNlT0haUHE2U3N1THBiNXpGKy9mbzE3OSs1aHhZb1ZhTmFzR1JpR2diT3pNNDRmUHk2MS9acjgvRnUyYklrRkN4YkEyOXVibSt0TlREeWdqYTR1RFQyaGJTd3NMTkM3ZDIrTjJTNzVjSlFNRWtJSUlRUW1KaWFZTjI4ZWZ2bmxGOWphMm1MdDJyVUF5a2ErQk1wNml5UTFiOTVjWmh2aWRjU3ZJZEthTm0wS0hvK0hwMCtmY20xVHBreEJSRVFFRGg4K3pMV1YvOHpGOSs0MWE5YU1XOGZLeWdvdlg3NkVTQ1RpMm1yNjgvL3l5eS9SckZrem1mbmJtalJwQW9aaGtKQ1FVQ1A3VVNjc3l4WUJaUVBrRUZLYmlvcUtBQUFzeXhaWHNtcXRvbVNRRUVJSUlSeFRVMVBNbURFRHo1OC9oMGdrZ29XRkJZQ3k2UXNrbFU4T0FlRHQyN2N3TlRXdGRQVEx1c3JFeEFRT0RnNDRjdVJJaGV1Vi84eXRyS3dBQUNrcEtkdzZyMSsvUm9NR0RhUjZHV3Y2OCtmeGVQRHc4RUJvYUNqdTNMbkR0WnVhbXFKMzc5NlZ2ZzlOeERETVA0RDBaMDFJYlpBNHA3NnFhTDNhUnNrZ0lZUVFVb2M5ZWZJRVAvendBNUtTa2lBVUNwR2Vubzd6NTgralY2OWU0UEY0c0xTMGhKV1ZGZUxqNHl2ZFZueDhQRHAzN3F5RXFEV1htNXNiRWhJU3NITGxTang2OUFnbEpTWEl5Y25Cdlh2M3VIWEtmK1lXRmhibzE2OGZmSDE5a1pXVmhaU1VGUHo0NDQ4WU1XS0UxTGJMZi82cHFha2ZISyt0clMxY1hWMmxlaTdGN3lNdUxnNnJWcTFDUWtJQ2hFSWhjbkp5Y1BYcVZhbWVUMDNEc3V4SkFQaisrKzlWSFFyUmNqLysrS1A0b1VwSDNhSmliMElJSWFRT016VTFSVVJFQkFJREE1R1hsd2R6YzNQMDc5OGZibTV1M0RwRGhnekJsU3RYS2h5dW5tVlpoSWVIWTlhc1djb0lXMk0xYnR3WXg0OGZoNysvUDVZdlg0NjB0RFRVcTFjUHJWcTF3b0lGQzdqNzhNcC81cHMzYjRhM3R6ZUdEeDhPWFYxZERCczJEQXNYTHVTMlcvN3pGdy9wUDNyMGFNeVlNZU9EWXA0NmRTckN3OE1SRnhmSHRkblkyT0RFaVJNNGVQQWdGaTFhaFBUMGRCZ2FHcUo5Ky9iWXNHSERCKzFQbFFvS0NuWVpHUm5OdTNyMWF0TlBQdmtFeHNiR2RHOGtxVkdscGFYSXo4OUhkblkyQUtTeExMdGFsZkhRMFUwSUlZVFVZZGJXMXRpL2YzK0Y2MHlkT2hYanhvM0QwNmRQdVNIZHl3c05EWVdPamc2Y25aMXJLMVN0WVdabWhsV3JWbUhWcWxVSzE1SDh6TnUwYVFOVFUxTnMyYkpGNGZybFAzL3hrUDd6NTg5SGRuWTJsaTVkV21sY2lyNWJIbytIbzBlUHlyUTNidHdZMzN6elRhWGIxU1NQSGozSzdkQ2hRMWREUThOak9UazV6dVVIenlHa0J0MG9LaXI2UEM0dUxrdVZRVkF5U0FnaGhKQUttWnViWTkyNmRmRDA5SVMvdjc5TVQwbG1aaWI4L1B5d2RldFd1bCt3aGxUMm1VdFM5UG1MaC9UWDVMSk5WWGo0OEdFNmdNODZkdXpZUkZkWDEwSlBUNDhtVTZ6YzMvLyt2NGRLbzlBTUpVS2hNRDBtSnVZVkFKV1B0a1hKSUNHRUVFSXE1ZVRrSkRVSnVxUkdqUnJod29VTFNvNUkrMVgwbVV1cTZQTzNzTERnQnFRaDFmUGd3WU1VQURTU1RCV0lKNFdQakl5VTdWb21hbzJTUVZLakJBS0Jxa01ncEVyb1dDV0VFRUpJWFVlamlaSWF3YkxzWDZxT2dWU29nR0dZKzZvT1FoM1FzYXIyNkZnbGhCQkNsSVI2QmttTmlJcUs2cTNxR0dvS244OW5BU0F5TWxKMkVpMmk4YlRwV0FYb2VOVUUxQXV0dWVpN0k0Um9PK29aSklRUVFtb0hqZHFoNWxpV3pTZ3BLWGtyWnhGOWQrcXJvSDc5K21tcURvSVFiVUU5ZzRRUVFrZ3RpSXlNYkt2cUdHcFNYZXFGMXFidlRsdStOM3Q3ZXgrR1lWYXdMTHZoenovL3BQa2VDS2toMUROSUNDR0VFRUlJSVhVUUpZT0VFRUlJSVlRUVVnZFJtU2doaEJCQ1pOamIyN3NBV0NTbi9aYkUwOU5SVVZHK3lvdUtFRUpJVGFKa2tCQkNDQ0V5V0paOXdPUHgrcFp2WnhpbXI4UTZhNVFiRlNHRWtKcEV5U0NwOCtqcU55R0V5SXFPam82MnQ3ZC96akNNcllKVlVxS2lvdjVRWWtpRUVFSnFHQ1dEcE02anE5OUVrOWpiMjI5Z0dHWlQrWGJ4aUlIL09oZ1pHZW1xeExDSWxtSlo5Z1RETU9zVUxBNVdhakNFRUVKcUhDV0RwTTZqcTk5RXd3UURrRWtHSlpXV2xwNVJVaXhFeTdFcyt3c0F1Y21nU0NRNnBlUndDRkUybnIyOXZRT0FGUXpEREFEUVFOVUJxYnR5RnlhSnJGeVdaVzhEOEltS2lnb0hJRkoxUURTYUtDRW91L3Bkd1dLNitrM1VSbFJVMU44c3l5WXJXczZ5Yk5xOWUvZkNsUmtUMFY0eE1URjNBYnlTc3lndE9qbzZUTm54RUtKRVBIdDdleitHWWE0ekRETVNsQWlTbW1IQ01NeFFobUZDK1h6K0thaEJMa1k5ZzRTQXJuNFRqWE1Nd0dvRnkzNEhRRmRtU1UxaEFRUUNXQ25aS0JLSkxrTU5ybWdUVWx1NmRlczJubUVZVndzTEM3aTV1Y0hlM2g2TkdqVlNkVmhFdzJWblp5TTJOaGJlM3Q1SVNVbVp3T2Z6LzRpTWpOeXJ5cGhVbm8wU29nN282amZSSkNLUjZGZEZ5eGlHK1VtWnNSRHRKeEtKTHBSdlkxbjJ0Q3BpSVVSWmVEemVIQUR3OFBEQW9FR0RLQkVrTmFKQmd3WndjSERBMXExYkFRQXN5MDVWY1VpVURCTHlML0hWYnlsMDladW9vNWlZbU5zQTB1VXN5bzZNalB4TjJmRVE3UllkSGYwL2xtWFR4TTlabHMyTWlZbjVYWlV4RVZMYkdJYnBCUUFkTzNaVWRTaEVDOW5hMm9vZnF2d0FvMlNRa0gvUjFXK2lRVVFBWkk1TmxtV3ZBQkFxUHh5aTVZUUFUb3FmTUF3VENxQlVkZUVRb2hTbUFOQ3dZVU5WeDBHMGtJbUpDUUNBWVJoakZZZEN5U0FoWW5UMW0yZ1NsbVhQbDI4VGlVUlVJa3BxaGVURk1wWmxhYlJhUWdqUkVwUU1FdklmdXZwTk5FWlVWTlIxbG1YekpKb0tTa3RMWlJKRVFtcUNycTd1VFFCWkFIS0xpNHN2cWpvZVFnZ2hOWU9TUVVJazBOVnZva0ZLR0lZNUsvSDhhbHhjWExIS29pRmFMU0lpb3VUZnN2a3dPczRJSVRWTkpLcDhlSWJYcjEvTHRMMTgrYkkyd3FsVEtCa2tSQUpkL1NZYTVtY0Zqd21wY1R3ZTd4eVZJaE9pR29NR0RWTEtmaElURTdGaXhRb0F3SnMzYitEaTRsSXIrM0YyZHBaNi9uLy85MzhLbDRtTkh6OWVwbTNNbURFMUcxZ2RSUE1NRWlJaElpS2l4TjdlL2pURE1OWjA5WnVvdTlMUzBxczZPanBGRE1Nd09UazVsQXhxZ2NhcjdnVXh3RWhWeHlIUEsxRUpJQktoeVpCNkoxUWRpMXdzZXl0bGV6Y0hWWWRCU0cxemNuS0NrWkdSVEh0MmRqYXVYYnNHb0hySjQ1RWpSOUNpUlFzQXdKVXJWMkJtWmdZQUNBME5yWFEwMWVMaVl2VHAwd2ZHeHRMam9PVGw1VW0xNWVYbDRhKy8vb0tPam83VWV1TEVNeXNyUys3anhZc1hvMlhMbG5MM3piSnNoVDJLSXBFSTkrN2RRMWhZR0pZc1dRSmRYVXA3NUtGUGhTaUZPdi9BS1M4ejR6NllvbHcwR2R4SEl5YnVabGxjZTcyOTZ5ZXFqb01vMzcxNzkvTDVmSDRReTdKbUNRa0pPYXFPaDN3NHRUNVA4dlRVdTU2SVlmckI0NWtCUEZvVnFqb1VRbXBUWGw0ZVFrTkRaZG9kSFA2N0ZoSWVIbzdrNUdTNHVMamdqei8rcU5KMldaYkZ4WXNYNGVIaEFaRkloTE5uenlJek14TjM3dHlSV2RmSnlRbkxseThIQVBCNFBGeS9mcDFiSmhRSzBhdFhMNmsyZ1VBZ2Q1OXo1ODRGQU55N2QwL3VZMnRyYTVuWFhMeDRFWDUrZnR4enlaN0U0T0JnN3ZHd1ljUEFNQXpldm4yTHI3NzZxdklQb0k2aVpKQW9oVnIvd0NtbnFPRkhRQlZxMTlVRncyQ2dxbVBRQm8yL3ZoZkdNRkJPSFU0TnluenpOM2hGMldqaWRFUWpMbDVJS0JLSjJBbXBQdDJvSEZ1T1Y5L2FxVG9FamRKeTdYMlVDRmtBQlpwejhpYWtDcjc1NWh2Y3YzOGZPVGs1R0R0MmJMVmVtNXljak9iTm0xZDUvVHQzN2lBNU9SbmR1M2ZIcjcvK0NuTnpjNXcvZng0OWUvYkUzYnQzcXh1NlhHUEhqa1ZwYVNuUzA5TXhkdXhZckZ1M0RnS0JBQmN2WG9TQmdRRUFTRDBHL2t2MkNnc0w0ZXpzakcrKytRYkJ3Y0VvTFMyRmc0TURsd0QyN05sVGFsKyt2cjRvS1NuQjlPblRheVIyYlVYSklGRXErb0ZUczVxNnhhbzZCSzJoaVlrZ0FCU1pkUUxEYXVUdjMzbzhIak1JQUNXRGhCQ2l3S1pObTVDY25JeVJJMGZpM0xsekFJQStmZnJJVFF3TEM2VTd4Wk9Uay9IUFAvL0lMUmtWaVVUbzM3OC9QRDA5dWJhREJ3OENBSEp6YzdGbnp4NTgrKzIzVllwUkpCTEozWWU4dG5Qbnp1SENoUXM0Y09BQTkzNTY5dXlKdG0zYnlxeWJtcHFLOFBCd0x0bVRUUHlBc2g1SVBUMDloWEYxNk5BQnNiSDBPNmt5bEF3U1FvZ0V1bUJSKzc2L2xnYXY0TmRnV2RCOXVZUVFVb21yVjY4Q0FQYnMyWU1GQ3hZQUFKZElTWklzRXdYS1J0cWNOR2tTRmk5ZUxMUHUwYU5Ia1pTVXhEMi9mUGt5M3IxN0I2QXN5Wm84ZVRLNmRldkdMUzgvcU12aHc0ZTVFazRlajRmdzhIQnVtYmhNVkxKTnNrejAyclZyS0N3c3hMWnQyN0JxMVNvd0RDTnpMMkZWRkJVVm9WNjlldFYrSFpGR3lTQWhoQkJDQ0NGcWlHVlozTHg1RTZhbXBzakt5cEs2VjY0eXljbkpNcVdUWWprNU9XalFvQUgzUENnb0NIUG16TUdhTld2UXNHRkRUSjQ4V1dwOXlSNDVTWlgxenBYMzRzVUw2T3Jxd3NEQUFMcTZ1Z2dORFlXeHNUR09Iejh1czI1bGcrRGs1dWFpZnYzNlZkNDNrWStTUVVJSUlZUVFRdFJRV0ZnWU9uYnNpTWVQSDhQTnpRM2UzdDVWZm0xeWNyTENxUmR5YzNQUnRHbFQ3dm5jdVhQUnZYdDNyRm16cGxyeEZSVVZvYmk0R0U1T1RqTEw1TFVGQkFSZ3pKZ3hpSXVMdy96NTg2R25wNGUxYTlkeVUxaWtwcWJLSFRSR0xEVTFsYnNIOE4yN2Q4ak56WVdUa3hOMGRYVmhZV0VCWjJkbnJGKy9IdjM2OWF2Vys2akxLQmtraEJCQ0NDRkVEWjA1Y3dhZW5wNElDZ3FDdnI0K04zaEtWZTRaWkJoR1lYSlhVRkNBMWF0WGM4KzdkKy8rWHZIbDVPVGdvNDgrd29rVC84MDRJeTRUbFJ6eFZDQVFvTEN3RUM5ZnZ1UVNOVU5EUXdEQWhBa1RzR3JWS3VUbDVXSG16Sms0ZWZJa0FHRGJ0bTB5KzdPMHRNVHAwNmRoYW1xS0xWdTJJQ3dzREhQbXpNSG5uMy8rWHZFVFNnWUpJWVFRUWdoUlMrN3U3bko3eXFweXorRFJvMGNWYm5mQmdnVXdOVFd0Y2h6bDd4bmN2SGt6QkFJQmtwT1QwYXhac3lwdHc4REFBTDYrdmxKdDRpVHU4ODgvUjBwS0Nnb0tDakJ1M0RqdUhzTEF3RUQwNmRNSE1URXhLQ29xd3YvOTMvOWgwYUpGNk5xMUs2NWN1WUpkdTNiQnpjME5nd1lOZ29XRlJaWGZEL2tQSllPRUVFSUlJWVNvb2FvbVd0V1ZsWlVsZGM5Z1pSVGRNeGdkSFkzT25UdFhlVHVTVTBZQVpUMmZMTXNpT0RnWXZyNitXTHQyTGE1ZHU0Ymx5NWZEMnRvYTc5NjlnNHVMQzNyMDZBRWZIeC8wN05rVFFxRVFjK2JNd2R5NWM5RzFhMWVNSGowYVM1Y3V4YTVkdTZRU1FzbEJhL3IwNmNNOWpvaUlxSEs4ZFFFbGc0UVFRZ2doaEdpUTRjT0h5N1NKeTBSemNuSXdjZUxFU3JleGZ2MTY3ckdpWks4aXBhV2wrUFhYWDdGMzcxNjV5MW1XaFZBb1JHWm1Kbmc4SGhpR2tWcisrdlZybkQxN0Z0ZXZYMGZyMXExeDZOQWhOR3ZXRE8zYnQ4ZWFOV3ZRb0VFRFRKbzBDUmN1WE9CZTgrTEZDNnhjdVJJQ2dRQmZmUEVGQUdET25EbDQvZm8xSmsyYUJGZFhWNHdlUFJvNk9qcVU5RlVSSllPRUVFSUlJWVNvTVRjM042bkhvMGVQbGxsSG5EU1ptcHErVjNJSEFMTm16YXBTR3dERXg4ZWplZlBtc0xXMWxXcG5HQWFHaG9ZUWlVUndjSERnSm9mbjhYamNPck5uejRhSmlRbHNiVzB4YWRJa21KbVpjY3ZhdEdtRFE0Y09JU29xQ3ExYXRaTGE5cTVkdXpCOCtIQk1tVEtGYStQeGVQam1tMjl3NXN3WlBINzhXR28vcEhLVURCSkNDQ0dFRUtMR2hnNGR5ajJXbHdoVzFGNGQ4K2JOcTFJYkFIVHQyaFUrUGo0eTdUd2VEemR2M2dRQTNMbHpCNldscFRMVFQ0d2JOdzZBL0I1T29DeWg1UFA1TXUzYnQyK1htK3d4REZPbDNsQWlpMUpuUWdnaGhCQkNTTFVaR3h0WHVKeGhtR3JOUTFnWjZ2V3JlZFF6U0xSV3M5V3hzS2hmK1NIK05yOFV5ZDUyM0hPV0JYNkt6TVRKdTVtSVQzbUhnbUlXWmtZNjZOYmNFRDlPYTRtWWwrOHc0dnVuQUFDR0FjeU1kT0hVeVFRZS85Y0Vwb1k2dGZaK1NOMVNXOGV2TG8rcFlHdWtybERHK1ZIc0kyc0RYRjNlcnNiZkF5R0VrQTlIeVNEUldvWjZQTVJzNkFnQVNFZ3JndGR2ci9IajFKWW9kLzh5Mm02STR4NlhpbGk0bmtoQ1VrWXgxZ3hyak42dDZrT1B4K0RKbXlLY2k4b0V5LzczdWllZW5XR294OFBUdENJcy8ra2xGcDk1aWNQVFdpcmpyWkU2b0xhUFgxSzNLZVA4V0YrZnJ1QVRRb2k2bzJTUWFMM2tyQkpNTzV3SVF6MEdUcnVmQUFEeWkwUjRtVldDaHhzN1NhMzczWlUzZVA2MkdCY1h0b0dSeEErWnprME4wTGxwRTVsdDh4aWduVlU5ckhDeXd0U0FSSWpZc2paQ2FrcHRIcitFMFBGRmlFSzVBRXl5czdPck5RVURJVldSbTVzTEFHQlpObC9Gb2RBOWcwUzdSYjk4aDZrQnoySFh6QUJETzVraWRFazdISnJhRWcyTmRPQTdzYm5VbGVzU0lZdER0OUt4MHNsYTZvZE9WUlNWc2pEUzUxRWlTR3FVc281ZlVqZlI4VVZJaGU0Q3dNT0hEMVVkQjlGQ1NVbEpBQUNHWVZSK2dGSFBJTkZxVnNhNjhKOWlnMVlXOWJENmZES0crRDVCYWs0cDluOXBnNzZ0NjB1dCt6eTlHRG1GUXZTd05hcnk5b1VpRnZkZkZjTDc5MVRNNkd0ZTArR1RPcTYyajE5U3Q5SHhSWWhpTE12Nk13d3p5TlBURTZ0WHIwYm56cDNScUZFalZZZEZORngyZGpZZVBueUliNy85VnR4MFhKWHhBSlFNRWkzM01xc1lWeC9sNGRiVFBEUXcxTUY4UjBzOGVWT0VEYis4Z3FFZUR5TzcvbGY2VVZ4YWRzT0xqa1R2M3I0LzNzTHoxeFR1K1RPdkx0empkaHZpb01OajBOSk1IOVA3bUdGV1A0dmFmME9rVHFtTjQ3ZWVMblZma3pLMWZYNFVtKzFnZ1UwanFJeVVhSmFvcUtqVGZENS9TRXBLeXZRbFM1YW9PaHlpaFZpV0RZcUtpdHFqNmpnb0dTUmFyYUJZaE01TkRlRFExaGpmWDB0RDVJc0N0TE9xaHgzam04T2l2aTdlbFlpd0xTUVZBTkNpa1I1NERQQXd0UWg5VzVmOTA1anZhSUg1amhhSVNDcVFHU0dQQmtnZ3RhMDJqMTlDNlB4SVNJVkVrWkdSczdwMzcvNFRqOGY3Q2tCZkFLYXFEb3BvdkZ3QWQwVWkwWjdvNk9pTEFJU3FEb2lTUWFMVkJyWTNRVVorS1VRczREV3FDWjYrTGNiRDE0V0llL1VPWC9ZeWsxclgxRkFIbjNZd3hiN3JhVElsVW9Tb0FoMi9wRGJSOFVWSXBVVFIwZEcvQWZoTjFZR29PejZmendKQVpHUWtsWjlvR0xwc1I3VGV1YWdzakR2d0Q4YnUvd2U3d3Q3Z2FWb1JjZ3RGdVAvcW5jeTZXMFkzUlh4S0lXWWRTOFQ5Vis5UUltU1JWU0JFUkdLQkNpSW5oSTVmVXJ2bytDS0VrTHFOZWdhSjFwdnRZSUhaRGhZUWlsZ2taUlFqOWxVaDdpZS9RMHAyQ2JvME5aUmF0MWxEUGZ5K3VDMTJoYjNCakNPSlNNMHBoWUVlZzNaV0JuQWJhZzA5SGJyZ1JaU0xqbDlTbTJycitKSzhaeEFBSG5wMGdxbWhqbExlRXlGRSthaEhVSE5STWtpMDFyc1NFYnA1UGxDNC9QVGZtUUNTOGE1RUpOVnVhYXdMcjFGTjRUV3FxZHpYQ1d5TThPcGJ1NW9NbFJBWnRYWDhFZ0xRK1pFUVFrZ1pTZ2FKMXJJMjFVUGsyZzZWcnNmZm92SXBYZ2lSUWNjdnFVMTBmQkZDQ0FIb25rR2l4YXJ5UTZjNjZ4R2lUSFQ4a3RwRXh4Y2hwQ2J4K1h4V1BJZ00wU3lVREJKQ0NDR0VFRUpJSFVSbG9vUVFRZ2doaEpEM1JnUElhQzdxR1NTRUVFSUlJWVNRT29pU1FVSUlJWVFRUWdpcGd5Z1pKSVFRUWdnaGhMdzNHa0JHYzFFeVNBZ2hoQkJDQ0NGMUVBMGdRd2doRWtaKy8xVFZJV2k5NU93U1ZZZEFDQ0drQnRFQU1wcUxra0dpVklOM1BWRjFDSVRJeFlKSlljQTIrVHVwUU5XaDFCa3N3NmFvT2daQ0NDR2tMcU5ra0NnRkM2UXlnSFY4U3FHcVE5RkdHYW9PUUJ2a3ZTdnBabVNrMTA3VmNWUlgwOURwbHdIZ2xkUGhvYXFPcFRwMEdMWW8xYnRiaEtyaklJUVFRdW95U2dhSlVwU2lsTThUb2FXcTQ2aUs1dUd6YndQQXkwSCtmVlVkUzFYb3NIaWw2aGkwUWQ0ZWZsb2VrS2JxT0txck9aOXZEQUJ2dnJXN3JlcFlTTTBaUWVYSzFWSWlwSEVyQ0ZFbDhlQXhWQzZxZVNnWkpFcnhkaHYvRmFBWlNVdHpQaDhBOE1hSGYwZkZvUkJDNmhoeEZVVUVsU3RYRzhzeU9VQ25VbFhIUVFnaG1vU1NRVUlJSVVSTnFITVZoYnBYVGZCMG1SUjRNQ0pWeDBGSVhVUTlncHFMa2tGQ0NDRkVUYWh6RlFWVlRSQkNpUGFoZVFZSklZUVFRZ2docEE2aVpKQVFRZ2doaEJEeTN2aDhQaXNlUklab0Zpb1RKWVFRRFdKdmI5K1NaZGxtNWR1N2QrOHVlUjlYV25SME5FM3FTUWdoaEpBS1VUSklDQ0VhaEdYWmZqd2U3MFQ1ZGg2UGQwdGluUlVBZGlvMU1FSUlJWFVXRFNDanVhaE1sQkJDTkFqRE1LRUFoQldzSWhTSlJLZVZGUThoaEJCQ05CY2xnNFFRb2tHaW9xTFNXSmE5cW1nNXk3SVJNVEV4eWNxTWlSQkNDQ0dhaWNwRWxZalA1ODhBc0ZaT08zZHZEOHV5aDZLaW9yeVZHbGdkWjI5dlA0OWhHSm1TT2o2Zno4MzZ6TExzanFpb3FBM0tqWXdRK1JpR09RTmdzSUpsd1VvT2gyaXhidDI2RGRmUjBia28yU1pua0lqL1JVWkc5bEZpV0tRQzl2YjJVeGlHa2ZkYjQ0SDRNY013aHlJaUlueVVHeG5SWnVMekFwV0xhaDVLQnBWSUtCVCtwYU9qMDFiT29yWVM2eWk4NGs5cUI4TXdWd0FZeWxsa0tMSE9UOHFMaUpDS0ZSVVZYZGJYMTJjWmhwSDZvOHV5TENzU2lRSlZGUmZSUHRuWjJWZk16TXhLVWNIdkJaWmxmMU5pU0tRU0lwRW9Va2RIcDRPY1JWeGJTVW5KRFNXR1JBaFJZMVFtcWtReE1URnhMTXMrcm1DVnBIdjM3djJwdElBSUFDQXlNaktCWmRrWVJjdFpsbjBTR1JsNVQ1a3hFVktSdUxpNEpBQVI1ZHNaaG5rWUV4TlQwVG1Ha0dwNS92eDVJWUJ6RmEzRHN1d3hKWVZEcWlBbUppWU93S01LVmttOGQrL2VYOHFLaDlRTmtaR1JEUFVLYWlaS0JwWHZ1S0lGZEhWVnBVNVdzT3l5MHFJZ3BPcE95V21qWTVYVU9KWmx6MVN3TERvNk92cTVFc01oVlNQdi9DQVdBb0RtZ3lPRUFLQmtVT2xFSXRHbENoWlhsSkNRV2xUUjl5SVVDaFVtOElTb1NtbHA2YS9sbWxoVWNMR0prUGVscjY4ZkNzWEpBOTJqcXA0dUtsb2dGQXJwdHdZaGhFUEpvSkxGeE1SRXNTeWJLR2RSU2xSVUZOWHdxMGdGSmJ4VXVrdlVVbXhzN0VOSWxJS3hMSnNVR1JrcFV6cEt5SWY2ODg4L2N3Q1V2L2dnUmhjZzFGQmtaR1FrZ0NRNWkxN0h4TVJjVjNZOFJQdngrWHhXenVCU1JBTlFNcWdDTE12SysrUDVPNmhzUTlWa3ltcFlsZzFSUlNDRVZBWExzdHhnTVF6RFVJa29xVFVzeThvTW9zV3k3T09vcUtoNFZjUkRLc1ZLbmg4a0drTUFpRlFRRHlGRVRWRXlxQUlzeS81U3ZrMG9GRlpVMzArVWdHRVllZDhMbGRNUWRjYmRaMXhhV2tvVHpaUGFKRk1PU3RPWXFEZUdZWUxrdE5IZk5GSXJhQUFaelVYSm9BckV4TVRjQmZCS291bHRURXpNRlZYRlE4cEVSa1pHc1N3ck9WbDMycjE3OTZpY2hxaXRxS2lvQ0FBcEFOTHYzYnRIMDlLUVdoTVZGWlVHSUZ5eVRVR1ZDMUVUa1pHUmR3RzhsbWhLajR5TXBOOGFoQkFwbEF5cUJndUFLOThRaVVTWFFXVWI2a0RFTUl4a1dVMElBS0dxZ2lHa0NsaVdaVS8rVy9wRlplYWt0a24yUGlmK2V6R0NxQzlodVpGZ3d3Q1VxaW9ZUW9oNm9rbm5WVVFvRkFicDZPaXNCQUFlajBmbFhXcENKQklGOFhpOHIvOTlTcVc3V3NqZTNqNklZWmlScW82anB2SDVmQmRWeDFCRDNnSG9UNFBocUovaTR1SmdmWDE5QUFETHNsZEFGeURVSHN1eTV4bUdXZnp2VS9xdFFXcU5lUEFZS2hYVlBOUXpxQ0l4TVRGM1dKWk5ZMWsyS3pJeWt1NjdVQlBSMGRGL0FuakxzbXdXRGNpaG5iUXRFV1JaRml5clZiL0pEVVVpVVJkVkIwRmszYjkvL3dYTHNqSC9QdjFacGNHUUt0SFIwYm5Gc213R2dKeWNuQnhGSThJU1F1b3c2aGxVSFNHQVV3ekRXSVBLTnRSSktjdXlwd0Ewam9pSUtGRjFNS1QyUkVSb1ZzY1R5N0tJajQ5SDU4NmRBUURQbno5SFJFUUV4bzBiQndDSWk0dEQwNlpOMGFoUkk2blg1ZVhsNGUzYnR5Z3NMRVNIRGgyVUhuZDFyRisvSHNIQndlRHhlSFJPVkZNc3l4NW1HTVl0S2lxS0xwWnBnSWlJaUJKN2Uvc3pBS3dURWhLS1ZCMFAwVjdVSTZpNUtCbFVJWkZJZEo3SDQ1bXBPZzRpaldYWlh4aUdNVmQxSEVSNzllalJReVpwa3ljek14Ti8vLzAzQUNBL1B4OGJObXlBcTZzcmhnNGRpdi85NzM5NDhlSUZBT0RaczJkWXRHZ1IxcTFiaDhHREJ3TUEzTnpjY1BmdVhlVGs1S0JUcDA1bzE2NGRObXpZZ0U4Ly9SVEd4c1pTKzhuTHkwTllXRmdOdjB0U0VUNmZId0JndXFyamVGOThQbC9qN3FkbVdUWW9LaXBxdERMM3llZnpqd1A0VXBuN0xFOWNPYURxT2VCWWxrM2w4WGoyRVJFUkthcU1neEFpcmM0bWcrcHlnbVlZQm53K1g1VmhLTzBFemVmend3QU1xczE5MUJTV1pjSG44OVYrQ0c2V1pSOFhGeGZieGNYRkZhczZGbEoxQmdZR0NBME5CVkRXdzdkbnp4NzQrUGlBWWFRdnJEbzRPSENQalkyTjRlUGpnd3NYTG1EbzBLRzRlZk1tdnZ5eTdCUjIvdng1dUxtNWNZa2dBSGg3ZTROaEdEZzRPT0RvMGFOY2UxRlJrVXppMTZkUG54cC9qNlJTMDFVZHdQc1MvKzNTTkF6RGpGTEJibFg2T3dNQUdJWlJpKytNWVJocmtVZzBHc0ErbFFaQ0NKRlNaNU5CcU1rSldoMG84UVN0RVlrZ29EN2ZUV1VZaG1tdnA2ZlhGTUJ6VmNkQ3F1LzE2OWRZdG13WkRBd01NR25TSkFCbFBZQXBLU200ZmwxNlZwUGh3NGR6ajRPRGc1R2JtNHZuejU5emJlSGg0ZGk3ZHk5MGRIUVFGQlNrTWNkd1hhZk81Y3JhVkpvc0VBaFV1bjkxL3A2VllmSGl4YmgxNnhaWWxrMVNkU3lrZHRBQU1wcXJMaWVEQU9nRXJZb1RkRjMvekd2S2tDRkRrSjZlRGowOXZVSlZ4MEtxTHk0dURwczJiVUtIRGgxZ1kyT0RlZlBtNGRXclYxaTllalVXTEZnQUl5TWpxZlV2WGJyRVBmYnk4b0tWbFJYbXpKbWpjUHZUcDA5SGFtb3FDZ3NMNGV6c0RLQXNpU1IxRTVVbUUwSUlrYWZPSjRPRUVLSUtGaFlXMkw1OU8yeHNiTEIxNjFaOCtlV1hTRXRMZzdlM3Qwd3ZobVN2WUVaR0JuUjBkTkNnUVFNRUJRWGgzYnQzS0Nnb2dMbjVmN2U1TGwyNkZJY1BIMFpFUkFUbXpwMUxTU0NoMG1SQ1NJM2k4L21mQTVnbjBYVDEzL1p3Y1lOSUpQbzVPanI2ZTJYSFJxcUhra0ZTcDJsVEdSVFJMQ2twS2JoOSt6YisvdnR2R0JzYlk4cVVLWGoyN0JtMmI5K09ldlhxWWNpUUlkeTY0bDdCMzMvL0hmdjI3WU92cnk5YXRtd0pBQ2dvS01EQ2hRdmg2T2lJS1ZPbVFGZjN2OVA2eFlzWHdUQU1saTFiaG1YTGxzSEd4Z2FGaFlVWU5VcjYxcW1TRWhvNHQ2NmcwbVJDU0Uwb0xTMU4wTlhWL2FTUzFUWXBKUmp5UVNnWkpGcUR5cUNJSm5uMzdoM2F0MitQWHIxNjRmRGh3N2gvL3o1YXRXcUZEUnMyd016TURJWVZmYjhBQUNBQVNVUkJWSVdGaGRpM3IrdzIzamR2M3NEWDF4ZVBIejlHZm40K0ZpOWVMTFd0NHVKaXhNYkdZdlRvMGZqc3M4OHdkT2hRTkdqUUFNbkp5VEF3TU1EUW9VTXhaODRjSERwMENFT0dETUdXTFZ1a1h1L201cWEwOTAxVWgwcVRDU0UxNWQ2OWUxRjhQajhKZ0kyQ1ZWNUhSMGRmVjdDTXFCRktCb25Xb0RJb29rbjY5T21Eckt3c2lFUWlyRnExQ2tsSlNVaElTTURqeDQ4eFpzd1licjM4L0h4TW16WU56Wm8xd3c4Ly9JQkJnd2JoeXBVclV0dHlkSFNFajQ4UGJ0eTRBWDkvZi9UcTFRc25UNTdFcUZHajhPREJBd3diTmd5TkdqVkNreVpOc0huelp0eTlleGM5ZS9hRVNDVENreWRQOE8yMzN5cjc3Uk1Wb05Ka1FrZ05ZbG1XUGNFd3pCb0Z5MzhIb05McFRFalZVREpJdEE2VlFSRk5FUndjako5Ly9obTV1YmxvM0xneFdyZHVqVFp0MnVEUm8wZjQ2S09QQUFEMTY5ZkhnUU1IMEt4Wk0ram82SEN2TFM0dVJtRmhJZExTMG1Ca1pBUWVqNGMrZmZwZ3dJQUIzTGFkblozaDdlME5BT2pkdXpjQVlNdVdMVWhQVDBmUG5qMlJsWldGWmN1V3djZkhCNTA2ZFZMeXV5ZktScVhKaEpDYUpCUUtnM1IxZFJVbGc2ZVVHZ3g1YjVRTUVxMUNaVkJFazdpNHVNREZ4UVVpa1Fndlg3N0VvMGVQOFBEaFE2U21wbkxKSUFEWTJQeFhoYU9ycTR2OC9IeThlL2NPWDM3NUpYZzhIdWJPbll2aTRtS01IVHNXR3pkdWhFQWd3THAxNjhEajhhVDI5OTEzM3lFaElZRXJQelV6TThPNmRldnc5ZGRmSXpBd0VBMGFORkRPR3ljcVFhWEpoSkNhZE8vZXZidDhQdjgxZ01ibEZxVkhSa2FHcWlJbVVuMlVEQkt0UW1WUVJCTVVGaGJDeWNsSjRmSmZmdm1GVzYrOGNlUEdZZFNvVWREVDArT1N2UjkrK0FHK3ZyNndzN09EblowZEFNZ2tna2VPSEVGVVZCVDgvUHhRcjE0OXJyMWZ2MzdvMjdjdlRwdzRnUVVMRm56d2V5UHFpMHFUQ1NFMVRNU3liQ0RETU1zbEcxbVd2UXhBcEtLWVNEVlJNa2kwQ3BWQkVVMWdhV2xacFlzSjR0NW5TYXRXcmNLcVZhdXF2Sy9Ka3ljREFNYVBINCt4WThmS0RIUUVBQ3RYcm9TZW5sNlZ0MGswRjVVbWE3YlkyRmhNbno0ZFhidDJSVUJBZ054MUprMmFoRWVQSHVIT25UdDQ5T2dScGsrZmpoczNia2hWeG9pM0F3QU13NkJodzRad2RIVEVzbVhMWUdKaW9veTNRclFFd3pBWEFDd3YxM3hhRmJHUTkwUEpZQTJoRTdSNm9ESW9vZ21xMnF0Y0U3M1A4K2FWVFFOVnYzNTloZXRJOWhRUzdVYWx5ZHJoeVpNbmVQRGdBVHAyN0NqVkhoRVJ3WTJJWFJVM2J0eUFnWUVCRWhNVHNYSGpScmk3dTJQbnpwMDFIUzdSWXBHUmtYZjRmSDQ2QUhFcFZWWlVWQlNWVG1rUVNnWnJHSjJnVll2S29BZ2hSQmFWSm1zWGdVQ0FVNmRPWWVQR2pWTHRKMCtlaEwyOVBXN2R1bFhsYmZGNFBMUnExUXF1cnE1WXNtUUpSQ0tSekhkSlNBVktBWndFc0FnQVdKYTlBb0JLb3pRSUpZTTFqRTdRcWtkbFVJUVFJbzFLazdYTGhBa1Q4UFhYWDJQcDBxWGMvTHF2WHIzQ3JWdTM0T25wV2EzZkdtSkZSVVV3TkRTazN4bWsybGlXdmNBd2pEZ1pQS1BxZUVqMTBMLzRHalpod2dTRWhJUWdNek9UYXhPZm9FZU9IUGxlMjZRVGRQVzR1TGpnN05tekNBNE9ocWVuSi9yMjdZdk16RXlrcHFaS3JXZGpZOE1sZ3VJeXFKeWNIRXlZTUFHTEZpMlNLb09LaUlnQUFLeGJ0MDRxZVFUK0s0TVNsNGxLbGtGbFoyY3I0UjBUUWtqRlZGV2FyT2oyaG5yMTZ0SGZ0QS9BNS9OaGEydUw4K2ZQYzIyblQ1L0dnQUVEWUcxdFhhMXRpVVFpeE1mSHc4L1BEeE1uVHF6cFVFa2RVRnhjZkFOQU5zdXllWGw1ZWIrb09oNVNQZFF6V01Na1Q5QXpaODRFOEdFbjZJY1BIOUlKdW9xb0RJcG9xcEtTRXB3NmRRcS8vZlliRWhNVElSS0owS1JKRTJ6ZHVoVWRPblJRZFhpRUVEWGs0dUtDL2Z2M1k5cTBhU2d1TGtaUVVCQjI3OTVkclczMDc5OGZQQjRQTFZxMHdJUUpFL0RGRjEvVVVyUkVtOFhGeFJYeitmd3pBS3dTRWhLS1ZCMFBxUjVLQm1zQm5hQlZnOHFnaUNZcUxDekVnZ1VMd0xJc1ZxNWNDVHM3TzVTV2xpSTJOaGFHaG9hcURvOFFvcWFHRFJ1R1BYdjI0T3JWcThqTXpFU0xGaTNRclZzM3hNYkdWbmtiNVFleEl6SjQ5dmIyRGdCV01Bd3pBQUNOZUZRQmhtSEE1L05aVmNlaDVuSlpscjBOd0NjcUtpb2NhakFGQnlXRHRZQk8wS3BCSXpRU1RiUjM3MTRVRlJVaElDQUErdnI2QUFCOWZYM3VmbFJDQ0pGSFgxOGZZOGVPeGZuejU1R2VubzZwVTZlcU9pUnR3N08zdC9kakdNWlYxWUZvQXBabHdUQ01xc1BRQkNZTXd3d0ZNSlRQNS84VUdSbjVCVlNjRUZJeVdBdm9CRTBJcVlyUzBsSUVCUVhCMDlPVFN3VGxLU2twd1E4Ly9JRGZmdnNOYVdscE1EYzN4NWd4WXpCcjFpendlRHh1U2hvL1B6L3MzcjBiLy96ekQyeHNiTEJ4NDBaMDdOZ1JpeFl0Z29XRkJUdzhQTGh0TGxpd0FLMWF0Y0xYWDMrdGhIZEsxSUVxeTVFbHAwMFNhOU9tRGM2Y29iRW1Qc1NFQ1JOdzlPaFJtSmlZVkhpYlJHWm1KdDY5ZXdjQTlJTzlpcnAxNnphZVlSaFhDd3NMdUxtNXdkN2VuaHVzaDVEM2xaMmRqZGpZV0hoN2V5TWxKV1VDbjgvL0l6SXljcThxWTZKa3NKYlFDWm9RVXBta3BDUVVGQlJ3OTZRcTR1WGxoZmo0ZU96Y3VST3RXN2RHZkh3OFZxOWVqZExTVXN5ZlA1OWI3OXk1Yy9EMTlZVyt2ajdXcjE4UFQwOVBCQVlHWXVUSWtkaXlaUXRLU2txZ3A2ZUg5UFIwM0wxN0Z5dFdyS2p0dDBqVWhMcVVJMVBWUzgyeXNMREFwNTkrQ2hzYm13cHZTNUFjd003UTBKQ2I5NUVveHVQeDVnQ0FoNGNIK3ZUcG8rcHdpSlpvMEtBQkhCd2NzSFhyVmt5ZlBoMHN5MDRGUU1tZ05xSVROQ0drTWlVbFpWTXg2ZW9xUGhWblpXWGgwcVZMT0hUb0VOcTNidzhBNk5xMUsrYk5tNGM5ZS9aSUpZUGlIa0FBK09LTEw3QjQ4V0tJUkNJTUhEZ1FXN1pzd1owN2QrRG82SWpMbHkvRHpzNE9iZHEwcWNWM1I5UUpsU05yQnpzN08yNTBhN0hObXpjclhFZmUrbUtLMmtrWmhtRjZBWkNaTjVxUW1tQnJheXQrcVBJRGpKTEJHa0luYU5WVGx4SW9obUhRc0dGRE9EbzZZdG15WlFxSFZpZWtTWk1tWUJnR0NRa0pFQWdFY3RkSlNVa0J5N0pvM2JxMVZMdU5qUTB5TWpJZ0V2MTNxNEc1dVRuMzJNVEVCQ3pMb3JTMEZQcjYraGc2ZENoQ1FrTGc2T2lJNE9CZ0dxRzREbEdIY3VSaHc0WXA0WjBTVXFOTUFhQmh3NGFxam9Ob0lmRnZRNFpoWkVjZ1ZES2E1SWRvaGNMQ1FyaTZ1aUk4UEJ3clY2N0V0V3ZYRUI0ZWp0V3JWeXU5Qk9xdnYvN0NEei84Z0gvKytRZnU3dTVLMnpmUlBLYW1wdWpkdXplT0hEbWljQjFMUzBzQVFHSmlvbFQ3eTVjdllXMXRYZVc1MmthT0hJbnIxNi9qOGVQSGVQSGlSWVhsNjBTN1ZLY2MrZHExYTlpNWN5ZHUzYm9GYjI5dm5EOS9IZ2NPSEpCYVQxeU9IQklTZ3NhTkc4UFQweE5BMlRGMjdkbzFyc2RiWEk0OGR1elkybmxqaEJCQ1BoZ2xnMFFyaUV1Z0RodzRBSUZBQUgxOWZSZ1pHYUYzNzk1bzJiS2xVbVBoOFhobzFhb1ZYRjFkY2ZQbVRhbWVHMExLYzNOelExeGNIRmF0V29XRWhBUUloVUxrNU9UZzZ0V3JlUHIwS1ZkeTd1WGxoU2RQbmtBb0ZPTCsvZnZZdjM5L3RRYW42dHk1TXhvM2JvenQyN2ZEMmRtWlJydXRRNnBUanJ4dTNUcTBiOThldXJxNlhEbnl1WFBucE5ZVjl3Q2FtcHJpaXkrK3dPUEhqN2x5WkFDNGMrY09BTWd0Uis3ZnZ6OEVBZ0VFQWdGOGZIeituNzM3RG8raVd2OEEvajJiVFF3dGRKQW1WY1FmRU5nTkVSQVFwQWtTcW9pQW9uUzVVZzBkcFNncUtBaUlpS0lYVWE3QUJSSEVnRUZDbFdZaG13UVNtblFJUFlSVVVuYm4vUDRJT3plYmJFamJaTEtiNytkNWVOZzVNenZ6YmpJTTgrNDU4eDRIZjFJaUlzb3RKb1BrOUt4RG9FYU5HcFh0RUtpVksxZkN6ODhQTFZ1MnhJc3Z2b2h2dnZsR1RkWk9uRGdCSHg4Zi9Qbm5ueGc4ZURCYXRXcUZBUU1HNE5TcFV3RFNib0RTRDM4QzBvWkFMVnEweU83eGtwT1RVYUpFaVJ6MzNGRHg5TVFUVDJEZHVuVW9YYm8weG8wYmgxYXRXc0hQencvcjFxMVRiOTdmZi85OStQajRZT3pZc1dqZHVqWG16Sm1Eb1VPSDVuciswVjY5ZXNGa01yR25wcGhKUHh3NUs0NGVqZ3lrVGVPVDhWdzdlUEFnZ29PREVSd2NqQ2xUcGpqaTR4RVJVVDd3bVVGeWVrV2hJbU5pWXFMNmZrVlJjUHIwYWF4Y3VaTFBaVkdPUFA3NDQ1Z3paMDZXNnowOVBURmx5cFFzYjU3dFBZTnNyMjNJa0NFWU1tUkkvZ01tcDVKK09ISld6NmFtSDQ3Y3BFa1R0VDB2dzVISGpCbkQ0Y2hFbENPS29tUjdmYmw1OHlZZWYveHhtN1pyMTY2aFpzMmFCUmxhc2NGa2tKeGVVYWpJZU9MRUNRQnBRNkIwT2gxcTFhcUZsMTkrT2RjOU4xUjRYbnp4UmExRG9BeWlvNk8xRHNGbFRaOCtIY09HRGNPMGFkTXdldlJvMUsxYkZ3a0pDUWdPRHNZVFR6eUIrdlhycThPUjMzLy9mZFNyVncrblRwM2ljR1FpalhYczJCRjc5KzR0OE9OY3Zud1p5NWN2eDZlZmZvcmJ0MjlqNHNTSjJMQmhnOE9QMDcxN2R3UUdCcXJMUFhyMFVKY3pyclBxMzc4L0RoMDZaTlBXdDI5Zi9QMzMzdzZQcnpoaU1raE9yeWhWWk9RY1drN2hCSUNtdDI3ZDBqb09zaythemVZYldnZmhhcXpEa2IvKyttdU1HemNPVVZGUktGR2lCQm8yYklqWnMyY0RTQnVPdkdMRkNvd2RPeGIzNzk5SHpabzFNWFRvVVBUdjN6OVh4K3JWcXhlV0xWdUdhZE9tWlZyWHJsMDdtK1g5Ky9lejRqSlJEblhwMHNYdVBVWk1UQXoyNzk4UElDMTV6S252di84ZXRXclZBZ0RzM3IwYkZTcFVBQUFFQlFWbE82VkdTa29LV3JkdWpkS2xiWXRoeHNmSDI3VEZ4OGZqcjcvK2dwdWJtODEyMW5sdTc5Ky9iL2YxaEFrVHNxejVJS1hNc2g2RHRlcXh0N2MzMXF4WlkzZWJ3WU1INDh5Wk16aDY5T2dqSHk4cUxwZ01rdFBqRUNqS0RTR0VUM0p5OHVQWmIra2NQRHc4cmdCQVNrcktFMXJINGdncEtTa1B6cDQ5ZTFmck9GeVJsc09SSHpXZEVoSGxUSHg4UElLQ2dqSzF0MjNiVm4yOWQrOWVSRVpHWXRDZ1Fmajk5OTl6dEY4cEpRSUNBakJ2M2p3b2lvTE5temNqT2pwYUxRYVZYcGN1WGVEdjd3OGdyV0RlZ1FNSDFIVVdpd1hQUFBPTVRWdFc5MldqUjQ4R0FCdy9mdHp1NjZwVnEyWjZUMEJBQUZhdVhLa3VkKy9lWFgyZHNVZnhuMy8rd2FsVHB6SWx0Y0hCd2JoNjlhcmRtSW9ySm9Qa0VqZ0VpbklxT0RnNEZZREwvRTlnTkJvQkFPSGg0Uzd6bVloY3phaFJvN1FPUVZQLy9QT1AxaUU0blRsejVpQThQQnl4c2JHNUx2b1ZHUm1acStmcGpoNDlpc2pJU0RSdjNodzdkdXhBeFlvVnNYWHJWdmo2K2pwc0tHYS9mdjFnTnBzUkZSV0ZmdjM2NFoxMzNvR1BqdzhDQWdMZzZla0pBRGF2Z2Y4bGUwbEpTZWpldlR2bXpKbUR3TUJBbU0xbXRHM2JWazBBZlgxOU14M1B4OGNILy8zdmYvSGVlKy9adEcvWXNBRUdnd0dIRHg5MnlPZHlCY1UrR2VRRjJqVXUwRVZsQ0JRUlVXNWtIRFpKcmtWS0dTMkVLRzh5bWJRT3BVZ1FRc1JySFlPemVQLzk5eEVaR1lsZXZYcXAwN3UwYnQzYWJtS1lsSlJrc3h3WkdZa0xGeTdZSFRLcUtBcmF0V3Vuemc4S0FGOS8vVFVBSUM0dURwOS8vamsrL3ZqakhNV29LSXJkWTlocjI3SmxDMzcrK1dlc1dyVksvVHkrdnI1bzBLQkJwbTF2M2JxRnZYdjNxc2xlK3NRUFNPdUJkSGQzZjJSc0w3LzhNcVpPbllwSmt5YWhmUG55QUlEcjE2L2o4T0hEbUQ5L1BwUEJkSXB0TXNnTHRDMVh1RUJ6Q0JRUk9Rc3BaWVFRb25INlNzUlU0QzRVOWdHRkVNOEFhRlRZeDAxUFN2a2ZJVVE1S2VVYlFvaDdXc1Zoc1ZnU3dzTENjalp1a1FBQSsvYnRBd0I4L3ZubmVPdXR0d0FnMDd5ZmdPMHdVU0R0RVpqQmd3ZGp3b1FKbWJaZHUzWXRybHk1b2k3Lzl0dHZlUERnQVlDMEpPdTExMTVEczJiTjFQWHBoMklDd0hmZmZhY080ZFRwZERiRmJhekRSTk8zcFI4bXVuLy9maVFsSmVHVFR6N0J0R25USUlUSTlDeGhUaVFuSjJjN01zdG9OS0pPblRyWXVuVXJoZzhmRGdEWXVIRWoycmR2YjNjSWFuRldiSlBCb25DQkJoRHc4TytlV2diQkN6UVJVZUdLaTR2ejBldjFwYlBmc21ncFdiTGtYUUJJVEV5c3BIVXN1WldVbEpSUTJNYzBtVXpuQUdROXdXTWhNQmdNeVE5ZjdqYVpUTmUxaklWeVRrcUpRNGNPd2N2TEMvZnYzN2Q1Vmk0N2taR1Jkb2RPQWtCc2JDektsaTJyTGx2bmFaNDVjeWJLbFN1SDExNTd6V1o3ZTlVOWdaejF6cVYzOWVwVjZQVjZlSHA2UXEvWEl5Z29DS1ZMbDhZUFAveVFhZHZzaXVERXhjV2hWS2xTMlI1ejBLQkIrT3Fyci9ER0cyOGdKU1VGMjdadHcyZWZmWmJqbUl1TFlwc01Gb1VMdFBWWkg1UEp0RjNMT0lpSXFIQ2RPM2N1R1VCeXRoc1dNZGIvdDA2ZlBoMmxjU2hFTG0zUG5qMTQrdW1uY2Zic1dVeWZQaDBMRnk3TThYc2pJeVBSdDI5ZnUrdmk0dUpRdlhwMWRYbjA2TkZvM3J3NVpzNmNtYXY0a3BPVGtaS1NZcmVRbnIyMk5XdldvRy9mdm9pSWlNQy8vdlV2dUx1N1k5YXNXUmcwYUJDQXRLR2hqK3F4dTNYckZvWU9IUW9BZVBEZ0FlTGk0dENsU3hmbzlYcFVxbFFKM2J0M3g3dnZ2Z3N2THkvMVBkMjZkY1BubjMrT2ZmdjJJVG82R3JWcTFVS3paczNVNmNBb1RiRk5Ca2s3SDN6d2dkWWh1SVNvS042TEVSRVJ1YUpObXpaaC92ejUyTFp0R3p3OFBOVGlLVGw1WmxBSWtXVnlsNWlZaUJrelpxakx6WnMzejFOOHNiR3hlT3FwcDdCdTNUcTF6VHBNTkgzRlV4OGZIeVFsSmVIYXRXdG8wNllOQUtCRWlSSUEwcDdybXpadEd1TGo0ekY4K0hCMVhzTlBQdmtrMC9FcVY2Nk1qUnMzd3N2TEN4OTk5QkgyN05tRFVhTkdZY0NBQVRiYnBVLzBQRHc4MEs5ZlAyemR1aFZSVVZHNUtoaFluREFacE1JVUI2RE0xcTFidFk3RGxWaFNVMU9Uc3QrTWlJaUluTVhjdVhQdDlwVGw1Sm5CdFd2WFpybmZ0OTU2eTZiM0xEc1pueG44NElNUDRPUGpnOGpJU05Tb1VTTkgrL0QwOU1UeTVjdHQycXhKM0lBQkEzRGp4ZzBrSmliaXBaZGVVcDhoWEw5K1BWcTNibzJ3c0RBa0p5ZWpSNDhlR0RkdUhMeTl2YkY3OTI0c1c3WU0wNmRQUjhlT0hWR3BVdGFqMWw5KytXV3NYYnNXWmNxVTRYUmdXV0F5U0lYR1lyRzBGMEswMERxTzdPaDB1cThCUUZHVTBWckhraDJkVG5jK05EVDB2dFp4RUJFUmtlUGtOTkhLcmZ2Mzc5czhNNWlkcko0WkRBME5SZVBHalhPOG4vUlRSZ0JwUFo5U1NnUUdCbUw1OHVXWU5Xc1c5dS9mRDM5L2YxU3RXaFVQSGp6QW9FR0QwS0pGQ3l4ZXZCaSt2cjZ3V0N3WU5Xb1VSbzhlRFc5dmIvVHAwd2VUSmszQ3NtWExza3dJSzFXcWhFNmRPdUdKSjU3STFUT094UW1UUVNvMFlXRmhJUUJDdEk0ak8wYWo4V3NBQ0EwTi9VYnJXSWlJaUlpcy9QejhNclZaaDRuR3hzYmlsVmRleVhZZjc3Nzdydm82cTJUdlVjeG1NM2JzMklFVksxYllYUytsaE1WaVFYUjBOSFE2SFlRUU51dHYzcnlKelpzMzQ4Q0JBNmhYcng1V3IxNk5HalZxb0dIRGhwZzVjeWJLbGkyTHdZTUg0K2VmZjFiZmMvWHFWVXlaTWdVK1BqNFlPSEFnZ0xUcDRXN2V2SW5CZ3dmanpUZmZSSjgrZmV4V2Q4LzRlQklyd050aU1raEVSRVJFVkFSTm56N2Q1bldmUG4weWJXTk5tcnk4dlBLVTNBSEFpQkVqY3RRR0FDZFBua1RObWpWUnAwNGRtM1loQkVxVUtBRkZVZEMyYlZ0MWNuaWRUcWR1TTNMa1NKUXBVd1oxNnRUQjRNR0RVYUZDQlhWZC9mcjFzWHIxYW9TRWhLQnUzYm8yKzE2MmJCbjgvUHhzcHZiUzZYU1lNMmNPTm0zYWhMTm56OW9jaDNKT1pMOUowV1UwR2lVQW1Fd21wL3djemg2L3ErTHZoWndKejFjcVREemZuSS9CWUxncGhLZ3FwYXdSRWhMaXRGTkxHQXlHeFVLSXlWTEt5U0VoSVVzSytualdjNTA5U1BiRng4ZWpkT21zWjhlUlVzSnNOanRzYUthaUtDNlg3Rm5uWU5UNmV1cGFQMVVpSWlJaUlpcFFqMG9FZ2JSZVFrYytvK2RxaVdCUndwOHNFUkVSRVJGUk1jUmtrSWlJaUlqSVZod0F4TVRFYUIwSHVhQzR1RGdBZ0pReVFlTlFtQXdTRVJFUkVXWHdOd0NjUG4xYTZ6aklCVjI1Y2dVQUlJVFEvQVJqTWtoRVJFUkVsSTZVOHQ4QU1ILytmQnc2ZEFqUjBkRmFoMFF1SUNZbUJuLysrU2RtejU1dGJmcEJ5M2dBVGkxQlJFUkVSR1FqSkNSa285Rm83SHJqeG8yaEV5ZE8xRG9jY2tGU3ltMGhJU0dmYXgwSGV3YUppSWlJaUd3cEpwTnBoS0lvUFFEc0JCQ3JkVURrRXVJQTdGVVVwVzlJU01oTEFDeGFCOFNlUVNJaUlpS2l6SlRRME5CZkFmeXFkU0JGSGVjZ2RWN3NHU1FpSWlJaUlpcUcyRE5JeFo3QllPZ3VoT2lic2Qxb05INXRmYTBveXY3UTBORDFoUnNaVVdZR2crRmZRb2c1R2R1TlJ1TU42MnNwNWI5RFFrSm1aOXlHaUlpSUtEMG1nMVRzU1NsamhSQ2o3S3hLMzdhdHNPSWh5c1lSQUkvYmFWZmJMQmJMcnNJTGg0aUlpSndWaDRsU3NSY2FHdnFIbFBKT1Z1dWxsTkdob2FHL0ZXWk1SRmtKQ1FrNUxxVzhtTlY2S1dYazhlUEhEeFZtVEVSRVJPU2NtQXdTcFZWeTJwRFZTaUZFRUFCejRZVkQ5RWdTd0xxc1Znb2hkajNjaG9pSWlPaVJtQXdTQVZBVTVlZXMxa2twTnhWbUxFVFprVkwrOG9oMWZMYVZpSWlJY29UUERCSUJDQXNMTzJRMEdxTUJsTSt3S2k0bEpTVkFpNWlJc2hJYUdocjhzR0JNdFF5cjdvYUVoT3pUSWlaeVRVYWo4VzBwNVl5TTdRYUQ0WmIxdFJCaXJjbGttbHE0a1JFUmtTT3daNUFvVFdvV1BZQzdJeUlpVWdvOUdxSkhVK3oxQUVvcGQ2RUlUR0JMcnNOaXNld1hRbFN4L3JHMnAyK1RVdklMTXlJaUo4VmtrT2doblU2M0pXT2JvaWlidFlpRktEdENDSHNWYmpjV2VpRGswc0xDd2tJQVhIbkVKamREUWtKK0w2eDRpSWpJc1pnTUVqMFVGUlgxTzRDNGRFMkp0Mi9menZKWlFpSXRtVXltUDZTVTk5STF4YWFrcE96VUxDQnlXWXFpL09jUnF3TUxMUkFpSW5JNEpvTkVEMTI2ZENrSndFL3BtdlpkdjM0OVVhdDRpTEtSaW5ROWdWSktEbW1tQWlHRXlQSkxNYlBabkdWbFd5SWlLdnFZREJLbFk3RlkwaWVEUDJXNUlWRVJJS1hjbW03eFI4MENJWmNXRWhKeVRFcDUzYzZxTzhlUEg5OVQ2QUVSRVpIRE1Ca2tTa2RLdVE5QU1vRFUyTmhZSm9OVXBOMi9mLzhnZ0NRcFpZcE9wOHR5dWdraUI4ZzBWRlJLeVNHaVJFUk9qc2tnVVRySGp4OVBrRkp1QWJEdjNMbHpzVnJIUS9Rb2x5NWRTcEpTYmhSQ0JBVUhCM05JTXhVWWUzTmJTaWxac0lpSXlNa3hHU1RLUUZHVUh6TU12eU1xc29RUVB6MzhBb09vd0lTR2hoNlZVcXB6QzBvcDc0V0dockpua0lqSXlYSFNlU3B3Qm9QaFR5SEVNMXJIa1ZOU1NnQ0EwV2o4VXVOUWNrVktHUmtYRi9kLzdOSE1PWVBCc0U4STBVSHJPQnpCYURTdTFqcUd2SkpTWHRQcGRFMkNnNE5qdEk2RnNpUUJyQVBnLzNCNTU4TTJJaUp5WXV3WnBBTG5USWtnQUFnaElJVFFPb3hjRTBMVUtGT21qRUhyT0p5SnF5U0N6bmkrcGllRXFHbXhXUHkwam9NZUxVTlZVUTRSSlNKeUFld1pwRUlUSEJ5c2RRZ3VhOENBQVRoLy9qek1adk85N0xlbWpIaHVhbWY0OE9FSUN3dURsUEt5MXJIUW81bE1wc05Hby9FdUFIMUlTTWdPcmVNaElxTDhZekpJUkVSRU9hRklLZGNEcUFyQW9uVXdSRVNVZjB3R2lZaUlLRWVrbEZ0MU9sMEZyZU1nSWlMSFlESklSRVJVQ0F3R3cxOUNDRit0NDhpUGRBVzJOSTdFSVM0SUlSb0ZCd2VuYWgwSUVaRldXRUNHaU1nRjNMbHpCek5uenJTN1RrcUpXN2R1NFk4Ly9vRFpiQzdreU1qSzJSTkJ3UG1MRldWUUQwQlpyWU1nSXRJU2V3YUppSXFRN3QyN1oycTdmZnMycWxTcGtxbTlmZnYybURGakJnQ2djdVhLT0hQbURPN2N1WVBLbFNzREFGNS8vWFZFUmtZaU1URVJack1aVWtxc1hic1cvL2QvLzFld0g0SWVpUVdMdE5laFF3ZkV4Y1VoSlNXRnp6NFNVYkhHWkpDSXFBZ0pETXc4ajNlclZxMndZOGNPNkhUMkIzTzgvdnJyZVBEZ0FmUjZQY2FPSFF0RlVhRFQ2UkFkSFkzQXdFQjRlSGdVZE5oRVJFVGtoSmdNRWhFVk1TMWF0RUNOR2pYVTVkVFVWUFR0MjlkbW05dTNiK1BvMGFNQWdIbno1dUhISDMvRTlPblRzWC8vZnF4ZXZScUxGaTNDa0NGRG1BZ1NFUkZSbHBnTUVoRVZNZTd1N3RpMmJadTY3T3ZyYTdNTUFLMWJ0d1lBTEZxMENILy8vVGNlUEhpQVk4ZU80ZUxGaTZoZXZUb21USmhRcURFVEVSR1I4MkV5U1BRSWQrN2N3WklsUzdCZ3dZSk02NlNVdUgzN05pNWV2SWdXTFZwQXIrYy9KM0tNMU5SVTlPdlhUMTFXRk1WbU9iMnBVNmVxcitmUG40OGZmL3hSWGU3U3BRdDY5KzZ0N3RQZDNSMmRPblZpb2tnT3dlc2pFWkh6NDlXWmlnVVc1U0JuNHU3dWppMWJ0Z0FBRWhNVDBiTm5UM1haeXRvem1ON3Z2Lzl1c3l5bFZIc1UyN2R2andNSERoUlF4T1RNZUgwa0lpcSttQXhTc2NDaUhPUk1VbE5UMVI0OVJWRVFIeCt2THRzellNQUFBRUJNVEl6NjJ2cGVvdXp3K2toRVZId3hHYVJpZzBVNXlGbk1uRGtUZXIwZXZYdjN4clp0MjNEKy9IbjQrL3ZiYk5PbFN4ZjE5ZFNwVStIbDVZVng0OGJoazA4K1FWaFlHRHAwNkdDVEdCSTlDcStQUkVURkU1TkJLalpZbElPY3hiUFBQb3V4WThlaVJJa1MrT21ubi9ET08rOWsyaVlvS0FoQTJqRFNEejc0QUY5KytTVUFvRUtGQ3ZqaGh4K3daODhlbTV0N29rZmg5WkdJcUhoaU1rakZCb3R5a0xPb1dyVXFSb3dZZ1RsejVxQk1tVEk0Y09BQWJ0eTRnVnExYXFGaXhZcnc4dkpTaCs4ZE9uUUl6ejMzSEtwWHJ3Nkx4UUl2THk4c1g3NGM4K2ZQeDlOUFA2M3hKeUZud2VzakVWSHh4R1NRaWcwVzVhQ2k3dUxGaS9qODg4OXgrdlJwK1BqNFlQMzY5U2hYcmh5T0hEbUNvMGVQWXYzNjliaDU4eWJ1M2JzSHM5bU1hdFdxWWVQR2phaFlzU0k2ZCs2TUJnMGFBQUNxVmF1R1M1Y3U0WTAzM3RENEU1R3o0UFdSaUtoNFlqSkl4UWFMY2xCUlY3dDJiUXdZTUFETm1qVkRpUklsMUhZL1B6LzQrZm5aYkd1eFdHQ3hXT0RoNFFFZkh4L3MzcjNiWnYyQ0JRdmc3ZTJ0TG5mcjFxMWdneWVueHVzakVWSHh4R1NRaWcwVzVhQ2lUcWZUb1ZXclZqbmExczNORFc1dWJsbXViOWFzbWMzeXpKa3o4eFVidVRaZUg0bUlpaWY3TmFPSjdLaFRwNDZuMWpIa3g3UFBQb3Z2di84ZXUzYnR3azgvL1lRZVBYcGsyaVpqVVk0eVpjb0ErRjlSanRtelo3TW9CeEc1SEY0ZnM5ZTZkZXNTQm9PQkR6OFNrVXRoTWtnNVZxRkNoVzhNQnNPKzVzMmJqL2IyOXE2cGRUeTVsYjRveDQwYk4zRGd3QUhzMzc4ZjU4K2Z4LzM3OTIyR04yVlZsTU5zTnJNb0IrVkpmSHk4MWlFUVpZblhSL3ZxMWF0WHRubno1cE9NUnVPQnBLU2thQ0hFWjFySFJFVGtTQndtU2prbXBkUUpJVG9JSVRyb2REcHBNQmorRUVLc041dk5PNDRmUDM1UjYvaXl3cUljVkpqYXRtMkxRNGNPWldwLy92bm44ZmZmZjl0OVQzeDhQSGJ0Mm9WZXZYcEJyOC85WmZtNzc3NUR6Wm8xMGJsejUxeS9sNG8zWGg4emE5S2tTVlYzZC9kaEFIb0pJWHp4OEY1SkNLRnRZRVJFQllESklPV1ZFRUswQnRCYXI5ZC9ialFhVFZMS2RSYUxaY2Z4NDhmUGFCMWNlaXpLUVlWaC8vNzlxRjY5ZXE3Zlo3RllNSHYyYkNRbEphRjM3OTVvMjdhdHV1N0Jnd2MyNTJ5ZlBuMHdaY3FVVFB2WXVYTW4zbnZ2dld5UDljSUxMNkIyN2RwMjE1bk5abGdzRm56Ly9mY0FnUEhqeDhQTnpRM0xsaTNMdEcyZlBuM2c1K2VIa1NOSFpudE1LdHA0OG1vNU5nQUFJQUJKUkVGVWZVeGpNQmhlQitBamhHZ2pwVFFJSWJJY09kVzhlZk0raFJoYXZna2h2TFNPZ1lpS0xpYURSWURSYVB4SDZ4aHlxT29qMWhtRkVFYTlYditwd1dCSUFQQWZpOFh5eGZIang4TUxLN2lzc0NnSEZZWjkrL2FoYTlldTZuSnFhaXI2OSsrdkxpdUtZbE9kY2R1MmJVaE1UTVNzV2JNUUd4dUxGU3RXd00zTnphWlgwZGZYMTI0dlk4ZU9IV0d4V05UbCtQaDRqQjQ5T3ROMmJtNXUyTHQzYjU0K1QvZnUzZkgrKys4alBqNGVwVXVYVnRzaklpSnc5ZXBWZE8vZVBVLzdwYUtsdUY4ZjNkemM1aHVOeG5ZQTFDdzJ1eDVBblU2M3RhRGpLZ2hKU1VsUzZ4aUlxT2hoTXFpdEN3RHFBV2lnZFNDT0pJUW9CV0NNWHE4Zll6QVlmcFZTY25nTnVieExseTdobzQ4K1VudjRmSDE5MWZuV0FHUmFCb0F2dnZnQ2VyMGVLMWV1eExadDI5Q2dRUVA0K1Boa2U2eTR1TGdzaDV5bTUrdnJtL3NQOGxDSERoM3c0WWNmWXYvKy9UWTlSTHQyN1VLelpzMWN1bEFJdVQ0cDAvSWlJVVJwS1dYTjNQd2ZKYVhjV1ZCeEZSUXA1YWxUcDA3ZDBqb09JaXA2bUF4cTZPYk5tMDBmZi96eDNJOHIwODRTQUQyejJVWUNpSkJTN2xBVTVUOWhZV0VSUnFQUllkOUdadXlsSUNvS1VsSlNjUHYyYlFRR0JxSnQyN2Faa3I2c2pCa3pCcVZMbDhhVksxZXdmUGx5ckY2OUd1dlhyOGZnd1lNZEdwKy92ei91MzcrUHUzZnZacG5FSlNRazROeTVjeGcrZkRqNjllc0hQejgvZE9qUUFidDI3VktUUVNrbGdvS0NNSHo0Y0lmR1I0N0I2MlBPV1pNL3M5bjh0b2VIeHlpejJkeld6YzJ0dDVSeW9CRGlVYU5nRUJJU3dtNXhJbklaVEFZMWRQMzY5Y1RyMTYrZjB6cU9uRElZREhIMnZqMlZVaXBDaUJBQTJ4VkZXUmNhR3BydllhOHN3a0hPNU8rLy84NVVSVEhqaE4zVnExZTNhVnU1Y2lWcTFLZ0JzOW1NZDk5OUY4T0dEVU9qUm8zdzZxdXY1aW9aOVBIeFFkbXlaZFhsbUpnWUJBY0gyMnl6Wk1tUzNId2NWZmZ1M1RGNThtVEV4c2JDeThzTG9hR2h1SGZ2bnMxd1dDcDh2RDQ2Vm5Cd2NDcUFmUS8vVEc3ZXZIbExuVTdYUTBvNVdBaFJSOVBnaUlnS0dKTkJ5aXNMZ0w4VVJRbHdjM05iRnh3Y2ZNVVJPeTJPUlRoYXRteUpvVU9IQWtqN3RycGN1WEo0N3JubjhQYmJiNnZ6ZUZIUjFxSkZDMVN1WEZsZERnd014S2VmZnFwV1dyVDY4TU1QOGM0Nzc5aTBMVml3QUNkUG5zU3FWYXZzN3J0OSsvWUFnSll0VytLVFR6N0p0TjdEdzhQbXVjRFdyVnRuR1dmcjFxM1J0R2xUZGZuRWlSTTJ5OWV2WDhmMjdkdlY1VmF0V3FGVXFWTFl0MjhmZXZmdWpaMDdkNkpObXpidzhtSTlDaTBVOSt1alZmMzY5YkZwMDZac1k4a2pTMmhvNkJFQVJ3QzgyNnhacytaNnZiNm5vaWl2Q2lFYUZ0UkJpWWkwd21TUWNzTXNwVHdBNEplVWxKVDFFUkVSTngxOWdPSlloT1BldlhzQWdJTUhEOExUMHhPWEwxL0dlKys5aDdsejUrYTVSNGNLVjNSME5OYXZYNDlqeDQ0aEtTa0o3dTd1bURoeFlxWWVtR3ZYcnVHdnYvNENrSGJ1TGxxMENDZFBubnprdmc4Y09GQmdjV2RIcjllalM1Y3UyTFZyRjNyMjdJazllL1k0UlZFUVYxWGNyNDhsUzViTTAzSHlRWWFGaFlVQUNBSHdmcE1tVFo3VzYvVisyYjJKaU1pWk1CbWtITlBwZENNZkRxY3BNTVd4Q0lmMVpnZElxK3hYdDI1ZHZQbm1tNWc0Y1NJVVJZRk9sMldGY3lvaUxCWUxLbFdxaERWcjFxQnYzNzdvM0xrek9uZnVqTWpJU0VSR1J1S1paNTRCa1BuOGRYTnp3NnBWcS9EODg4L24rZGdwS1NubzJMR2p6WEpXcWxTcGdxKy8vbHBkOXZQenk3U2MwWXN2dm9oUm8wWmgxNjVkTUp2TmFOZXVYWjVqcGZ3cDd0ZEhyWVdIaDU4Q2NFcnJPSWlJSEluSklPVllRU2VDQUZpRTQ2SGs1R1NVS0ZHQ2lhQ1RxRkdqQnNhTkc1ZXAvZWJObTVnNWN5WisrT0VIVkt0V0xkTjZmMy8vZkI4NzR6RFJSN2wzNzU1TjcwNVVWSlROc3IxcEE3eTl2VkcxYWxXc1dMRUNuVHQzaG9lSFI3NWpwdHhqa1NJaUlpb0lUQWFwU0NudVJUZ1VSY0hwMDZleGN1Vkt2UExLSzNrNkhoVWRQajQrNk5teko5YXZYNC9Ka3ljWHlESG16NStmN1RieDhmSHc5L2ZQOU84cm82cFZxMkwwNk5FMnZZVkNDSFRyMWczZmZ2c3RYbnp4eFh6SFMzbkRJa1ZFUkZRUW1BeFNrVEptekJqMWRYRXJ3dEd1WFR2b2REclVxbFVMTDcvOE1nWU9ISmhsRE9RODNucnJMU1FsSlNFcUtpcmJLbzdXODlUNnQ2SW82bXNBNk5xMWE2WnpQMk4xeC9qNGVIaDZlaUlxS2tydHhac3dZVUtXeHpTYnpabmFObS9lYlBNczJ0aXhZekYyN05oSHhrNEZxN2dYS1VvL1BIblFvRUYyaTl3UUVWSHVNUm1rSXFVNEYrSFFxRUFDT2RqRWlSTnRsajA4UExCeTVVcjg1ei8vc2Z0TUhnQzg5TkpMME92MU9UNVBINVZVTGxxMENJY1BINGFibTV2YSsvUHR0OS9tTUhvcXFvcDdrU0plSDRtSUNnYVRRU3BTV0lTRG5OM0xMNytjcVczU3BFbVlOR2xTbHUrWk5XdFdybzV4OU9qUkxOZmxwUHcvT1I4V0tTSWlvb0xBWkpDS0ZCYmhJQ0xLakVXS2lJaW9JTEJVSVJWNTZZdHdGSlNjRnVFWVBYcDBqb3R3cEdjdHduSGp4ZzBXNFNBaWh5a3UxOGQyN2RyQng4ZEgvUk1YRjVmekQwQkVSRmxpenlBNUJWY3V3dEcwYWROTWxmbUlpSEtLMTBjaUlzb3JKb05VSkxFSUJ4V205TTlEVWVHS2lZblJPZ1NudytzakVSRTVpdEE2Z1B3d0dvMFNBRXdtazFOL0RsZG4vVDN4MjkyQ00yREFBSncvZng2cHFhbmVKMDZjT0tGMVBNN0NhRFNlQnZDVTFuRVVkMUxLK05UVTFBYmg0ZUczdEk2bElQRmFXSFIwNk5BQmNYRnhTRTFOclhEaXhJbG9yZU9oN0JrTWhzVkNpTWxTeXNraElTRjVtOWlTQ2d6dnlaMFhld2FKcU5oS1RrNzJ0bGdzWmJTT0l6OUtsaXg1RndBU0V4TXJhUjFMWG5sNGVDU0ZoNGNuYUIwSEVSRlJjY05ra0lpS3JZaUlpQlFBVVZySGtSOUdveEVBY1ByMGFhZitIRVJFUkZUNG1Bd1NFUkVWb3Q2OWUyc2RRckhIYXFSRVJHbVlEQklSRVJXT3l3QnFYN3QyVGVzNENJQ1U4bDVjWE53RHJlTWdJdElTazBFaUlxSkNFQnNiKzVTbnAyZE5yZVBJRHc4UGozTUFrSktTMGtEcldQSkxwOVBkdkhUcFVwTFdjUkFSYVluSklCRVJVU0U0ZCs1Y01vRHpXc2VSSDlablZNUER3NTM2Y3hBUlVScWQxZ0VRRVJFUkVSRlI0V1BQSUJXYS92MzdheDJDeTdwNDhhTFdJUkFSRVJHUmsyRXlTQVZPU25sTENGR1ZDVXVCUy9MdzhMaXJkUkJFUkVSRTVCeVlERktCTTV2TlQrdjErbXBheDVGVFFvZ0lBSkJTTnRZNmxseTZiektaYm1nZEJCRVJFUkU1QnlhRFZPQk9uRGdSRFNCYTZ6aHl5bG9nSVNRazVLVEdvUkFSRVJFUkZSZ1drQ0VpSWlJaUlpcUdtQXdTRVJFUkVSRVZRMHdHaVlpSWlJaUlpaUVtZzBSRVJFUkVSTVVRazBFaUlpSWlJcUppaU1rZ0VSRVJFUkZSTWVRU1Uwc1lqVWFwZFF6a2VuaGVrVFBoK1VxRmllY2JFWkZyY1BhZXdVTmFCMEJFUkVSRWhlS0JsTktrZFJCRXJzU3Bld1pOSmxNN3JXTWcxMlA5eHR0a01nbXRZeUhLRHM5WEtrdzgzNGlJWEl1ejl3d1NFUkVSRVJGUkhqQVpKQ0lpSWlJaUtvYWNlcGdva1NNWURJYnVRb2krR2R1TlJ1UFgxdGVLb3V3UERRMWRYN2lSRVJFUkVSRVZIQ2FEVk94SktXT0ZFS1BzckVyZnRxMnc0aUVpSWlJaUtnd2NKa3JGWG1obzZCOVN5anRaclpkU1JvZUdodjVXbURFUkVSRVJFUlUwOWd3U0FSWUFHd0JNc0xkU0NCRUV3RnlvRVJGbHdXZzB2aTJsbkoyeDNXQXczTE8rRmtLc05wbE1Vd3MzTWlJaUluSTI3QmtrQXFBb3lzOVpyWk5TYmlyTVdJZ2VSVXE1VndoUjN2ckgycDZoN1JjTlF5UWlJaUlud1htQ2lOSzRHNDNHV3dES1oyaVBTMDVPcmhRUkVaR2lSVkJFOWhnTWhvdENpRHBackw1aE1wbXFGMkk0NU1JYU5HandtSnVibTRkMXVWU3BVckVBa0pDUTRHVnRTMDVPVHIxMDZWS1NGdkVSVWRIQU9VaWRGM3NHaWRLa1p0RUR1SnVKSUJWQlAyUzFRa29aV0ppQmtHc3JVNmJNNkZLbFNzVmEvMWpiMDdkVnFGRGhQUzFqSkNLaXZHTXlTUFNRVHFmYmtyRk5VWlROV3NSQzlDaENpQ3lITlN1S2ttV2lTSlJiUW9oQUthWE1hdjNEZGVzS01TUWlJbklnSm9ORUQwVkZSZjBPSUM1ZFUrTHQyN2V6dk9rbTBvckpaQXFXVWtabWJKZFMzZzRMQzl1blJVemtta3dtMHpraFJFUlc2NFVRRjB3bTAvSENqSW1JaUJ5SHlTRFJRdytmZWZrcFhkTys2OWV2SjJvVkQxRTIvbU9ualVORXllR2tsSS9xYmVZNVIwVGt4SmdNRXFWanNWalNKNE0vWmJraGtjWVVSZG1hc1UxS3llRjY1SEJDaUN3VFBrVlJOaFJtTEVSRTVGaE1Cb25Ta1ZMdUE1QWtwVXlPalkxbE1raEZWbGhZMkY4QWJxWnJpZ29ORGQydFZUemt1aDRPQTcyUXNWMUtHUmthR25wRWc1Q0lpTWhCbUF3U3BYUDgrUEVFS2VWV0ljU0JjK2ZPeFdiL0RpSk5xY1AzRkVVSkJKQmxvUStpL0pCU3JzL1lKb1RZcFVVc1JFVGtPRXdHaVRKUUZPVkhLV1dtSVhoRVJZM0ZZdGxtZmEzVDZleE5qVUxrRUJhTFpZZWRacDV6UkVST2poTkRrbVo4Zkh4S1NpbTdTU25iQ3lIYUFLZ0JvQ0lBZHkzanNsWlJGMEx6Zng1bUtlVTlBTmVGRUVjQUhFaElTQWc4YytaTVhIWnZwR0pEWnpBWWJnTFFoNFNFVkFLZ2FCMFF1U3hoTUJodUNpR3FBSUNVOHQ3RGM0NjkwVVRFU2VlZG1GN3JBS2o0YWRxMGFYbDNkL2NwVXNweEFMeUtRTkpsb3dqRm8zOTQ0MVVGUUhNQWI1VXNXVEtoZWZQbVh5dUtzdkQ0OGVPM05ZNlB0S2NJSWRaSktSOEhFMEVxV0ZJSXNSN0FwSWZMUVdBaVNFVGs5SmdNVXFIeThmRjVXVkdVVlFES0N5SFF2SGx6dEduVEJrYWpFVFZxMUVDNWN1V2cxL08wQkFDejJZeVltQmpjdUhFREpwTUpSNDRjd2JGangwcEpLZC9XNlhRampFYmpSSlBKOUozV2NaSzJwSlEvSzRwU1FlczR5UFVwaXJKTnA5Tk5BZ0FoQkllSUVoRzVnQ0xUQlVJdXo4MW9OSDRLWUNJQXRHL2ZIaE1uVGtUdDJyVTFEc3U1WEw5K0hjdVhMMGRRVUpDMTZWdVR5ZlFtQUxPR1lia1VvOUg0Tk5KNlA1cEpLZXNLSWNvQUtLRnhXRm1TVWhhbDNteDdVcVdVY1VLSTZ3Qk9TaW0vQ3drSitRM3N5WFJHZXFQUkdDV2xkRXRKU2FrUUVSR1JvblZBUkZRMGNKaW84K0l2akFxRDNtZzBmZ05nYUpreVpUQjc5bXgwNnRSSjY1aWMyaDkvL0lGMzMzMFgwZEhSQVBDekVHSkFjSEJ3cXRaeE9UTnZiKytXYm01dW53c2hmTFdPcFJpNG9paksvTkRRME5YZ1VFT25ZakFZL2cyZ1NraElTQyt0WXlHaW9vUEpvUFBpTDR3S25NRmdXQ3lFbUZ5NWNtVjg5ZFZYcUZPbmp0WWh1WVFiTjI3Z3pUZmZSR1JrSkFDc01abE13N1dPeVVucGpVYmpad0RlQW9CU3BVcmgxVmRmaGErdkwyclhybzNTcFV2anNjY2UwemhFNTVXYW1vckV4RVJjdjM0ZHAwNmR3ZzgvL0lETGx5OWJWeDlNVGs3dUV4RVJjVS9MR0F1WnJuSGp4bFU4UER4ZUZFSzhKcVg4UHlGRVZhMkR5aWtuNkluT1NwU1U4aCtkVHZmZnBLU2tyUkVSRVpFQUxGb0hSZVFxbUF3NkwvN0NxRUExYjk1OHNFNm5XMWV1WERsODk5MTNxRldybHRZaHVaUmJ0MjdoalRmZXdKMDdkd0Jndk1sa1dxRjFUTTZrY2VQR3BUMDhQUFlJSVo1NTdMSEhNSHYyYkhUcDBvWFByUllnS1NWT25EaUJkOTU1Qjlldlh3ZUFPd0RhbTB5bVV4cUhWdENFd1dCNEdzQU9JVVFkaldNcDlxU1UwV2F6dWNlSkV5ZitCSWNzRStVYmswSG54VjhZRlJpRHdWQmRDSEhLemMzTjYvUFBQMGZMbGkyMURza2xoWWVIWThTSUVVaE5UVTB3bTgzZUowNmN1S0IxVE02Z1RwMDZudVhMbC85RENOR3NaczJhV0xWcUZSNS8vSEd0d3lvMmtwS1M4T0dISCtMWFgzK0ZsUEorYW1wcWkvRHc4UE5heDFWQTNBd0d3eWRDQ0g4QThQRHdRTE5telRCdzRFQTBhZElFRlN0V2ROYmVOcWNncGNUOSsvZHg1c3daYk5teUJZY09IVUp5Y3JKMTNUYWRUdmN5aDlrVDVRK1RRZWZGU2VlcHdBZ2hsZ0h3R2pod0lCUEJBdFNrU1JPTUdUTUdRb2hTZXIzK2E2M2pjUktpUW9VS2E0VVF6V3JYcm8wTkd6WXdFU3hrbnA2ZWVQLzk5OUczYjE4SUljcDVlSGpzOXZIeEthdDFYQVZBYnpBWTlnb2gvTjNjM0RCKy9IZ2NQWG9VWDMzMUZUcDA2SUJLbFNveEVTeGdRZ2lVTDE4ZXJWcTF3aWVmZklJalI0N2d3dzgvaEllSEI0UVF2YVdVcDZwWHIxNVM2emlKaUxUQVpKQUtoTGUzZDBzQUwxZXJWZzNqeG8zVE9oeVg5OXBycjZGT25Ub1FRblJxMXF4WlY2M2pLZXFNUnFNZmdKY3JWYXFFNzcvL0hpVkw4ajVRQzBJSXZQUE9PMmpWcWhVQTFKRlNMdFU2SmtjekdvMWJoQkRQbFM5ZkhrRkJRUmc2ZEtqV0lSR0FidDI2NGZmZmYwZmR1blVCb0g3VnFsWC9Ba2RMRVZFeHhHU1FDb1NibTl0N0FEQnExQ2g0ZUhob0hZN0xjM2QzeDRRSkV3RDg3MmRQOXZuNCtGUUNzRkduMDJIbHlwVW9VNmFNMWlFVmEwSUlmUHJwcDZoU3BRb0FER3ZXckZsYnJXTnlGSVBCTUIxQXowcVZLaUV3TUJCbHk3cGl4NmZ6Y25kM3g0OC8vb2lubm5vS1FvakdScVB4VzYxaklpSXFiRXdHeWVHYU5XdldXQWp4UW8wYU5kQ3JGNnVQRjVibm5uc085ZXJWQTRCV1BqNCtISmViQlVWUnBnQW8wYjE3ZDlTdlgxL3JjQWhwUTBabnpwd0pBTkRwZEdzQXVHa2JVZjRaamNhbmhSQWY2dlY2ZlBmZGQzQjNkOWM2SkxKRENJRnZ2dmtHWGw1ZWtGSyt3WkVWUkZUY01Ca2toM056Y3hzSkFIMzY5SEhJc3pBcEtTbFovcEZTSWprNUdZcVNzMkp3Zi8vOWQ3N2pLYXFFRUJneVpBZ0FRRkdVU1JxSFV5UjVlM3ZYRkVKTUtWV3FsSnA4T0JMUDFieHIxNjRkR2pWcUJDRkVnK2JObS90cEhVOStTU20vQk9EMjFsdHZvVnExYWxxSFE0OVFxbFFwekpzM0QwSUk0ZWJtOWcwNFhKU0lpaEZlOE1paEdqZHU3T0hoNFhIRDNkMjl3bSsvL1laeTVjcmw2djNkdTNkWFh6OTQ4QUJQUGZVVWJ0NjhDU0N0SXR6MTY5ZFJvMFlOZFpzbFM1YkFaREpoOSs3ZFdMQmdBVjU1NVJXYmFRSE1aak9DZ29JUUVCQ0FuajE3b21QSGp0aTdkeStPSGoyS2NlUEc0Y3N2djhRenp6eWpidi9SUng4aE5EUVU2OWV2Vi9kejhPQkJUSm8wQ1pNblQ4Ymd3WVBWYlUrY09JR2hRNGVpVFpzMldMNTh1YzNuc0s0N2V2UW96cHc1aytrNW9mcjE2MlBUcGswQTBxYUhXTEZpQlk0ZVBZcVltQmlVTEZrU2d3WU53cGd4WTNMMXN3T0ErUGg0ZE83Y0dhbXBxVEgzN3QxNy9OS2xTMG01M29rTDgvSHhtU21sL0toNzkrNzQ0SU1QOHJVdm5xdjVPMWZ0T1h6NHNIVzRjNGpKWkRJNlpLY2E4UGIyYnFmWDYzK3ZYYnMyTm0vZURKMk8zN3NXZFZKS3ZQWFdXL2pycjc4QVlJakpaUHBCNjVpSW5BbXJpUklSQU1CZ01IUTJHbzN5elRmZmxIbVJsSlFrQXdNRDVZVUxGK1RBZ1FObGVIaTR1dTd5NWN2eWpUZmVzUHUrMWF0WHk2VkxsOHJPblR0TEthVzBXQ3hTU3FrdWQrdldUVW9wNWZQUFA2KytaK3JVcVhMZ3dJSHF0cWRPblpLK3ZyNHlORFRVWnQ5VHAwNlZ2WHIxa2dNSERyUnBQMzc4dURRYWpiSnQyN1l5SUNEQTdycms1R1QxZFVKQ1FxYTRVMU5UWmMrZVBlV1NKVXZrM2J0M1pXcHFxcnh3NFlJOGRPaFF0aityckV5Yk5rMGFqVVpwTkJwZjBmcDhLRW9hTjI3c1lUUWE0MzE5ZldWTVRFeWVmNzVXUEZmemY2NW1wQ2lLN04yN3R6UWFqYkpwMDZaTnRUNW44c3BvTkc0M0dvMXkrL2J0RHZ2WlVNRTdjZUtFOWRycDZuTmVFam5jdzM4N1V1czRLUGY0ZFNVNWxKU3lDd0MwYWRNbVQrOTNkM2ZIYjcvOWhnRURCc0RmM3grTkd6Y0dBUGo1K1dIa3lKRTRmLzQ4L1B6ODRPZm5oMzc5K2dFQWtwT1RNWHo0Y0V5Y09GSGRUK2ZPbmJNOTF1VEprM0gxNmxVRUJBUkFTb21QUC80WXZYdjNSck5temRSdFltTmo4ZnZ2djJQR2pCazRkKzRjenB3NWsyay93NFlOdzZlZmZvcDc5KzdsK3ZPZVAzOGVrWkdSZU9PTk4xQ3hZa1hvOVhyVXJWczN6ejgvQUhqKytlY0JBRkxLSG5uZWlRdnk4UER3QVZDcVRwMDY4UEx5eXZmK2VLN20vMXpOU0FpaDdzL2QzYjJmdzNaY2lIeDhmSjZRVW5hdlZLa1N1blhycG5VNGxBdU5HemRHbzBhTkFLQ1IwV2hzcFhVOFJFU0ZnY2tnT1pRUW9pZVFWc3drTDNRNkhUNzg4RVBVcmwwYjVjdVhWOXNURXhPeGE5Y3VCQVlHWXZ2MjdkaStmVHZ1MzcrUDJOaFk5Ty9mSDhlT0hjdjE4NGxWcTFiRnFGR2pzSExsU216WnNnWFhybDNEK1BIamJiWUpEQXhFM2JwMTBicDFhL2o2K2lJZ0lDRFRmbDU1NVJYVXJWc1hDeGN1elBYbnJWYXRHanc5UGJGOCtYSWtKaWJtK3YzMnBFc1EyamxraDY2ako1Q3o1Q3NuZUs0V2pIVERXNGNVMkVFS2tKU3l1eEJDOTh3eno4RE56ZW5yNEJRclFnaDA3TmpSdXNpUkZVUlVMREFaSklkcDNMaHhCU0hFMHhVcVZFRHQyclh6dEkvdTNidmpwWmRld3FWTGx6QisvSGc4ODh3ekNBOFBWOWYzNkdIYjJlWGw1WVc1YytkaTZ0U3BpSXlNelBYeFhuMzFWWlFwVXdZZmYvd3gzbjc3N1V3OVJnRUJBZW94ZS9Ub2daMDdkOEpzTnR0c0k0VEEzTGx6Y2ZEZ1FlelpzeWRYeC9meThzTEhIMytNMzMvL0hiMTY5Y0szMzM2Yjd4dnRhdFdxb1dyVnFoQkMxUEgyOXE2U3I1MjVFQ0hFVUFEbzI3ZXZRL2JIY3pYLzU2bzlOV3JVUVBYcTFRR2dmdlBtemVzNC9BQUZURW81R0FDNmRtVlJTbWZVcVZNbjY4dVh0SXlEaUtpd01Ca2toM0YzZC9jR2dBWU5HdVI1SDRHQmdRZ01ESVNucHllMmJkdUcwcVZMMjVUL3Q5ZWowcUpGQzJ6ZXZObW1XRWRPZTE0c0ZndFNVMVBoN3U2T2hJUUVtM1huejUvSG1UTm4xS0ZlSFR0MlJGSlNFZzRkT3BScFA3VnIxOFpiYjcyRmhRc1hJalkyMXU2eDJyVnJCeDhmSC9qNCtHRHg0c1ZxZTl1MmJiRnQyemIwNzk4ZmE5ZXVSZi8rL1hIMjdOa2N4WjhWYjI5dkFJQmVyM2VaT2R2eXcyQXdWQWRRN2ZISEgwZmx5cFVkc2srZXE0NDVWKzFwMkxBaEFFQUk0ZTN3blJlZ0JnMGFlQWtoMnBRc1dSS3RXbkdVb1RPcVhidTI5ZDlucmViTm16K3BkVHhFUkFXTnlTQTVqQkNpRVFEVXJWdlhJZnU3ZHUwYSt2YnRpeElsU3FodFdjM1ZkZUhDQmNUSHh3Tklxd3FYMHh0czY2VGpVNmRPeFJkZmZHSHpMTlV2di93Q0tTVmVldWtsdEcvZkh0MjZkVU55Y3JMZDRYZEFXczlOalJvMWJHNmUwenQ0OENDQ2c0TVJIQnlNS1ZPbTJLd3JVNllNeG93WmcxOSsrUVYxNnRUQnJGbXpjaFIvVnA1KyttbnJTNTk4N2NoRktJcFNEMENCbGZqbnVlcFlUWm8wQVFBSUlaeHF2a3d2TDYvL0ErRFdvRUVEeml2b3BJUVE2dm1uMCttY3RxSXRFVkZPTVJra2g3RW1nM2tkSXBwUnZYcjFiSjZMdW5QblRwYjdYcng0TVNJaUlnQUF0Mi9memxIdlQwUkVCRFpzMklBWk0yYWdkKy9lcUZXckZqNzk5Rk1BYWIwd2dZR0JtRHg1TWpaczJLRCttVDkvUGc0ZE9vVG82T2hNKzlQcGRKZzNieDZDZ29KdzlPalJ2SHhrZUhsNVlkaXdZYmgwNlZLTzU2T3p4OXJ6SktYa3JPb0FoQkQxQWNkOVVaRVJ6OVc4bjZ2MnBDc2syc0toT3k1NGpZRDhmK2xRSE9lcjNMUnBFLzc5NzMvYnRJMFpNd2FwcWFucWNsNEtIK1ZGdXVzRXYwd2pJcGVuejM0VG9weVJVallVUXVDSko1NXcrTDZuVDUrT2ZmdjI0Zno1OHdnT0RvYVBqdyttVDU4T0lLMWd4NVVyVitEdDdZM2ZmdnNOdi96eUM1S1RreEVkSFkzZmZ2dk43djVTVTFQeDNudnZvV2ZQbnVxM3dGT25Uc1h3NGNQUnUzZHZKQ2NuSXlZbUJuNStmaWhUcG96NnZxcFZxMkx4NHNVSURBeUV2Y3IzZGVyVXdadHZ2b212di80NlI1L3JuMy8rd2Y3OSsvSENDeStnUm8wYXVILy9Qclp1M1lwbm5ua21YM09UVmExYTFmclM4YjhNSnlTRWFBSDhiL2hoUWVLNW1uL1c0YlpTeW1iWmJGclVOQU9BcDU1NktzZHZLT2o1S3FkUG40NjllL2VxODBtbVo1MUQwcEZ6V2RyYmYzYnpVMFpHUm1MdDJyWDQ5dHR2c1dQSER2ajYrcUpLbFNvSUN3dURsQktob2FGWXRXb1ZIang0Z0RWcjFrQUlBVjlmM3h6OWZNdVZLNGVnb0tBY2JXdGwvZjFKS1p2azZvMUVSRTZJeVNBNVVqVUFxRlNwa3NOMzNMaHhZOHljT1JPTEZ5L0dlKys5aHpGanh1REZGMThFQUlTRmhhRmh3NFlvVWFJRTR1TGlzSHIxYW5oN2UyUFlzR0ZZc1dJRmF0YXNpY0RBUUp2OXJWNjlHbmZ1M01HNGNlUFVObTl2YjNUdjNoMExGeTVFdlhyMTBMSmxTNXViYXdCd2MzTkQ1ODZkRVJBUVlQY0dHd0JlZi8xMTdOMjdWKzM5c1dyWHpyYTQ1Lzc5KytIbDVZWGc0R0NzWDc4ZThmSHhxRml4SXRxMWE2Y21EM2xWdG14WjY4dUsrZHFSNjNnYVNFdUFDaHJQMWZ3clY2NGNQRDA5a1pTVVZLVkJnd2FQblR0M0x0bmhCeWtBVXNyR1FvaGNKWU0vLy93ejl1M2JoNmVlZWdxelpzM0NoQWtUMUdsS3JseTVnamx6NXVDNzc3NnplVS85K3ZVUkZ4ZUh0V3ZYQWtoN2ZsVlJGT2gwT25UcDBnVkEyckRpbmoxN1pqcmV3WU1IVWJKa1NadTIxcTFibzFPblRsaTZkQ25XclZzSG5VNkgwNmRQNCtlZmY4WTMzM3hqazJ3R0JBU2daczJhQ0FnSXNFa0dzOXEvMld6R3FGR2o4UHp6ejJQanhvMG9XN1lzcmw2OWl1dlhyd01BRWhJU01HUEdETXljT1JOVnFsU0JsQklmZlBBQmxpOWZEZ0FZT25Rb3BKUVlNbVFJMnJScG93NnJWaFFGZS9ic2dSQWkvZlZPRlJJU2dxZWVlaXJUWjgwSjY1Y1JRb2lDLy9hSWlJaklWUmlOeGh0R28xSGV1WE1uejVQK0ppUWt5S2lvS05tMmJWdTFiZCsrZmJKUG56N3kxS2xUVWtvcGI5KytMVjk3N1RXNVljTUdLYVdVaXhZdGtzdVdMWk5SVVZIeWpUZmVrRXVXTEpGU1NybHg0MGJadFd0WGVmcjBhWm1VbENUdjNMa2p1M1Rwa3VmWW5FbDBkTFIxOHVTN1dwOFhSWUhCWURock5CcmxsU3RYSFBZejVybGFzTHAyN1NxTlJxTnMzTGp4NDFxZlB6bGxOQnBQRzQxR2VmYnMyUngvVG92RklpZE5taVJidEdnaC8vcnJMN1c5UjQ4ZXNrdVhMckp0MjdheVI0OGVza2VQSHJKdjM3NVNTaW1Ua3BLa2xGSXFpaUk3ZCs0c3BaVHkrZWVmbDFKS2RibGJ0MjQyN2NlUEg1ZEdvMUVtSkNUWWplUG16WnV5VFpzMjh1ZWZmNWFLb3NpaFE0ZktEejc0d0dhYm1KZ1kyYkpsUzNua3lCSFpva1VMZWZyMGFYVmRWdnMvZmZxME5CcU5NaW9xeXU1eGx5eFpJdHUxYXllSERSc21YM3JwSmRtelowL1pybDA3R1JRVUpGdTFhaVgvK09NUGRWdC9mMzk1K1BCaEthV1VScU5SUmtkSHkrblRwOHZaczJmTGxKUVVkYnR6NTg3SmR1M2F5V1BIanRrOVpuWVNFaEtzMTg4SFdwOVRSTTZDazg0N0wvWU1raU9WQXBDbmIyS3QrdlhyaDZTa0pMWDgvK2JObTdGaHd3WXNYcnhZL2JhMmN1WEtXTFZxRmFaUG40NnVYYnNpTVRFUjdkcTF3OGlSSTlHNWMyZjg2MS8vQWdBTUdEQUFaY3VXaFllSEJ6cDI3QWhGVVRCZ3dJRDhma2FuNE9ucGFYMVo0bEhiRlJkQ2lNcEFXbytUby9CY0xWaldjOWpUMDdPVXhxSGttSlN5cWhBaVV5L3RvMWpucTN6OTlkY3p6VmU1ZCs5ZXhNZkhvM1RwMGdEU3FzVEd4c2JpMVZkZnhkeTVjOUdpaGVNZXFVdy9sNlhaYk1hMWE5ZncyV2VmMld4amJ5N0w3SHBCMDg5UE9XM2F0RXovUDd6Kyt1dDQ0WVVYVUxGaVJaUXZYeDRlSGg2NGV2VXF3c1BENGU3dXJqNTdtNUtTZ2dzWExtUjZ4bmJldkhtWVBuMDZ4bzRkaXlWTGxrQlJGRXlkT2hXalJvMkNqMC9lSHZrclVhSUVoQkNRVW5vMmJ0eGRnWEVkQUFBZ0FFbEVRVlM0ZEVSRVJIeWVka1JFNUFTWURKSWpsUUFBRHcrUFBPOWc1ODZkTnN2OSt2VkRyMTY5TXUyelpNbVNXTDU4T1lRUW1ETm5EZ0RBeDhjbjA5eHJMN3p3QWdEZzhPSERlWTdKR2FXclpKajNYNFpyS1FuWUpNbjV4bk8xWUZtSEprb3BuZWtjTGdrZzArLzJVYXpQRE42NWN3Zmp4NDlIVkZRVXZ2MzJXM1Y5ang0OWNPREFBWFU1L1h5VlAvendnNlBpQnBCV1pUWWdJQUFmZi93eDVzMmJsKzFjbGt1WExzV2tTWk5zaHBGbVpKMmZjczZjT1RoMDZCQUdEeDZNZ1FNSHFrbGh4WW9WMWFKSVZ0ZXVYY1BCZ3djUkdSbUpVYU5HUWNxMHpnWWZINTlNVXhkNWVucGl5WklsbUR0M0xrYU9ISW5TcFV2RFlEQmd5SkFoZWY0NUNDRlFva1FKSkNZbXdqUHRvc0Zra0loY0ZxdUprc1BsdEZSK1R1aDB1aXlUeTR6SHljME5XREhpdUYrR2MzTUQ0UEJDSitueFhIVXM2KzlLU3VsTTU3QWV5SHBhRVhzS2U3N0tyT2FRQkJ3emw2VzkvV2MzUCtXREJ3OXNLdUVtSlNVQkFOYXZYNCtBZ0FCczM3NGQyN2R2Ui8vKy9lMStUamMzTjh5ZVBSdXhzYkU0Y2VJRVhuLzk5Uno5TEI3Rm11QW1KeWU3NVh0blJFUkZHSHNHeVdHa2xFbENpTkxKeWNuNUdpcEsrWmV1SEx0VEZONG9CQWtBdkpLU2tsQ3FsTk9NT2l6V3pHWXpBRUJLbVpyTnBrWEpBd0NsNHVQamJZWjg1bFJ1NTZ0ODdMSEhBT1J1dmtwN0JXU3NySE5aRGhzMkRNdVdMVU9uVHAxUW9VSUZBTFp6V1ZwWjU3THMwS0ZEdHZ1M3prODVlUEJnekpneEE3Tm16Y0xtelp2VjlhKzk5cHI2MmpwdFJseGNIQURnN05teldMRmlCWTRkTzRhTkd6ZmE5Q0lDYVVOcTMzNzdiZFN2WHgvdDI3Zkg2Tkdqc1hMbFNwdWtPcmNlUEVoN1hGQ3YxL01hU2tRdWpUMkQ1RWdKd1AvK0U4MFA2NlRjNlNtS2dpTkhqcWhEaHJKeStQQmhkUTQycS9YcjErTy8vLzF2bHU4SkR3KzNXZDY5ZXplQ2c0T3ozTDRvellsbFQzSnkydjJMbERKSnN5Q0tsaGpnZnplWGp1YnY3NisrVGo5Sis0NGRPN0k4N3hSRndaWXRXNUNTa21KMy9lN2R1KzIydTlxNW1oWHJPYXdvaXRNVThSQkM1T3M4SytqNUtoL0YwWE5aWmlXcitTbC8rT0VIOVUvNkh2eng0OGZqelRmZnhKTlBQb250MjdkblNnUWpJeVBWNGFGTGxpeFJuODhkTldvVVRwOCtuYWVmUldwcUtsSlRVeUdsVk56YzNCS3lmd2NSa2ZOaXp5QTVqQkRpRm9DcTBkSFJxRmd4N3pNYVNDa3hZc1FJVEpnd0FXM2F0RkhiVTFOVE1YNzhlUHoxMTE5d2M4dDY1RTdUcGszeHlTZWZvR0hEaHVqWnN5ZnUzYnVIZGV2V1pTcUdrTjQ3Nzd5RGJkdTJBVWk3TVY2d1lBSEtsaTJyZnZNT0FKTW1UVUxMbGkyTDNKeFk5c1RHeGxwZlJ1VjdaNjdoTW9CYXQyN2R3dU9QTzc0NFpXaG9xUG82TEN4TWZmM2JiNy9oMldlZnRmdWVQLzc0QTVzMmJVSy9mdjNzcnA4OWV6WTZkKzZjcWQzVnp0V3NXTDhRc2xnczl3dnNJQTRtcGJ3bWhLaWU3dDlmbmpsNnZzcEhLYWk1TElHY3owOXByMmNRQUxwMjdZckZpeGZqc2NjZXc5cTFhOUd5WlV1MWFNMzU4K2N4ZWZKaytQbjV3ZC9mWDkzZjVNbVRrWktTZ21uVHBtSExsaTJQZktiUkh1dTVKNFNJQ2c0T2RxYWVhU0tpWEdNeVNJNTBBNEQzM2J0M016M2tueHRDQ015Y09STlRwa3pCdW5YcjFBblVMUllMaEJCMkU4RmZmLzBWbjMvK3VicWNrSkNBTDc3NEFpdFhyZ1NROXA5NyttL2NnYlJuZFZhc1dLSE8zN1ptelJvTUhEZ1FzMmJOUXNXS0ZmSGxsMStpWXNXS0NBOFB4NnhaczlDd1ljTWlPU2VXUFRFeE1RRFNibVljc2tNbko2VThMNFJvZS9YcVZUUnI1cmg1elAvNTV4Kzg4ODQ3aUl1TFU2dC94c1RFWU1DQUFWaXpaZzMrL3Z0dm0xNURLMTlmWDlTdFd4ZEFXaVhSVzdkdTJSUUpzY2RWejFWN2twS1NrSkNRQUNsbGdwTlZjandQNEpuTGx5K3JTVlZlT1hxK1NpdDdjMGl1VzdldXdPYXl6T244bE5aaU9GSktkZUo3dlY2UHJsMjdxbDkwN05tekI0MGFOVkxmVTc5K2ZTeGV2Tmh1VmRVWk0yYmcyclZydVU0RWdiVGV4b2V4WE1yMW00bUluQXlUUVhJWUtlVlpJY1FMVjY5ZVJhdFdyZksxcitiTm0yUHk1TW53OFBEQXBFbVRjT3pZTVVncElhVkUyN1p0MWUwZVBIaUFuVHQzNHNVWFgxUnZsSElqS0NoSXZRRUtDQWpBZ3djUDBLbFRKMVN1WEJtalJvMUN6NTQ5OGROUFAySFJva1VvWDc0OGxpNWRpc3VYTDJQMTZ0Vll1blFwVWxKU2NQLytmWFZJMzhTSkU5R3laVXNBYWQ5T3YvVFNTelk5UXdzV0xJQ0hod2RtejU2dFBndDAvdng1VEp3NEVVdVhMczF6S2ZTTWJ0MjZaWDE1MVNFN2RISkNpR01BM2toZnRNSVJubnp5U1d6YXRBa2RPM2JFcGsyYkFBQmR1blRCcGsyYjhPT1BQMEt2MTJQaXhJa0Ewb2J5bFN0WERpdFhya1RKa2lYVjdRR2dmZnYyV0xSb0ViWnYzNjYycGFTa29IMzc5Z0NBQXdjT3VPeTVhcy81OCtjQkFFS0lzR3cyTFZLRUVLRUFCcDA4ZVZLdHVwbWR4TVJFSkNVbDJUenp0My8vZm56MjJXZFlzR0FCR2pWcWhOV3JWOFBmM3greHNiRVlPSEFnRGg4K0RLUFJpSHYzN3NIZjN4OGRPM2JFMjIrL2pVMmJObUhFaUJGWXZudzU2dFNwZzdpNE9EVVphdHEwYVpiRGljZU1HWU14WThaa2FwOC9mMzYyOGMrWU1VTjliVy8vVmF0V3hWZGZmWlh0ZmdCZzd0eTVDQXNMVTN2NHVuWHJoaDQ5ZXNEZDNSMFdpd1ZWcTFhRnQ3YzNnTFNxMWRaS3JOblpzbVVMcWxXcmxxTnRBZURNbVRQV2x5ZHovQ1lpSWlmRlpKQWNSa3A1V2dpQlM1Y3VPV1IvMXYvb2x5MWJCZ0M0ZXZVcWhnOGZiak0wcldYTGxtb1B4Y3N2djV6cCtTczNOemRzMmJJRmt5ZFBWcDkvR1RSb0VEWnMyR0QzbUNOSGpvUmVyOGZSbzBlaDErdXhaczBhTkdyVUNJbUppVkFVcFVqT2lXWFA5ZXZYQWFUMWlEbHNwMDdNZW01YWt3eEhXYmh3SVV3bUV5cFZxcVQyREpZdlh4NzkrL2RIU2tvS3VuVHBvazRuMGE5ZlB5eGR1aFMxYTlkR1ltSWlCZzBhWkxPdnFWT25ZdXJVcWVweTY5YXRIOWxiNkNybnFqMG5UNnIzNEtHUDJxNm9VUlFsUXFmVDRjcVZLemwrRCtlci9KOFNKVXJBYkRhamYvLytBTktTdzZ3Y1BYcTB3T0k0ZCs0Y0FEVzVKeUp5YVV3R3lXR0VFR2NBNURzWlhMQmdBWUtDZ2hBVEUyUHpUZlBGaXhkdHZ0MDFtODB3bTgxcTViMXIxNjVsdWtGbzNibzFBT0RQUC85VTI2ei8wZHR6NU1nUmJOcTBDVTgrK1NUbXpKbUQrL2Z2UTBxSlgzNzVCYXRXcmNKbm4zMkcwYU5IRjZrNXNleXhGazVRRkNYRW9UdDJVcW1wcVJjOVBEelVKTmxSMHZlS3BHY3RXSFQ1OG1VQWFVTXZvNktpVUwxNmRRQnBjdyttLzBLaWZmdjJlUERnQVNJaUluSThrYmlybkt2MldKL0JsRkllTFBDRE9aQk9wenNEcFAyY2M0cnpWZjZ2UnpHcmYwK0Y3ZUxGaXdBQVJWR1lEQktSeTJNeVNBNmowK25DcEpTUFRMWnlZdWJNbVpnMmJacjYzSWpWM3IxN2JYb2tFaElTVUxKa1Nac2lCTDE3OTdaNWo4Vml5ZFd4R3pSb2dOallXQVFIQnlNNE9CaG56NTVGdzRZTkFhUU5xeXRSb29RNko1YVZ0ZURHK3ZYcnNYZnZYclg5eElrVGo1d1RxMi9mdnJoNDhTSm16NTZkcXhoendsckVSS2ZUSGNwbTAySWhQRHo4a3NGZ1NJNk1qSHdzT1RuWnB0aEtmblhvMEFGVnFsUlJseTlkdW9TdFc3ZkNhRFRDMzk4ZktTa3B1SGJ0R3VyVnE2Y090N1RYTXlpRXdNY2ZmNHdGQ3hiazZKbGJWemxYN2JGZVEzUTZYVVNoSE5CQlRDYlRPWVBCY09mS2xTdVZiOXk0a2F1aGlWYWNyMUpiS1NrcDFpOGpVaFZGK1Z2cmVJaUlDaHFUUVhLWTRPRGd1d2FENForN2QrOCtlZTNhTmRTc1dkTmgrejU3OWl4MjdkcGxVNmIvL3YzN21Rb2FXS3NzV2xsN0JuT3FaczJhYWlFRElPMzVyL1RMVmtWdFRxejBidCsralJzM2JnREExWkNRRU1kMmhUa3ZpeEJpZzhWaUdicHo1ODVNWHhya2gwNm5zM24rcjB1WEx1cGs0TzNidDhmaHc0ZHg3ZG8xZE9yVUNRRFU1NmN5ZmxIaDZla0pmMzkvckZtekJoOSsrR0cyeDNXRmM5V2V4TVJFNjNEZTJPRGc0UERzdGk5cWhCQ2JBSXo5OWRkZk1XTEVDSzNEb1Z3NmRPaVFkVnFKL2NlUEgrZTBFa1RrOHBnTWtxTUZBUEEvZVBCZ3BwNlB2RHAzN2h3bVRacUVFU05Hb0diTm1raE1USVNucHljT0hqeW8zblE3VXZxYjU1aVlHSFY1MGFKRjZqZjk2Vys2MDVmaUh6OStQTUxEdzlHdlh6L01temRQbmJEWktqSXlFbE9uVGtXMWF0V3djT0ZDdUx1N1E2L1hZOVNvVVZpNWNxVk5wYnk4c3ZZS1NpblpLMmhySTRDaFc3WnNjV2d5cUNpS3pibHVyZVFLQUVPR0RNSDgrZk9SbUppb1ZydE5YNnhqelpvMU9IZnVuRnJ3cDNYcjFwbDZ4Qi9GMmM5VmV6WnYzbXd0RnJVQndLTW5GUzJDcEpTYmhCQmpEeDgrekdUUUNWbDd6S1dVNnpRT2hZaW9VREFaSkljU1FnUUI4RDk4K0hDK2tzR0VoTFF2WkUrZlBvMVJvMFpoMkxCaEdENThPQklTRXZEY2M4OEJTQ3Myc0hEaFFwdjNaWnl6TFNmRFJCVkZ5VFQ1c1ZWdWVsc0FiZWJFeXNoYWRFUUk4V3UrZHVSaUZFWDVRNmZUV1M1Y3VPQm1OcHZ6L1hOT0w2dnpyR3pac3JoeTVRcEtseTZ0UHR0cXRYLy9mdXpZc1FOcjFxeUJuNStmMnY2b09UUmQ3VnkxSjEyQktQdFZub3E0a0pDUXcwYWpNVFlzTE16cjl1M2JOa09JcVdoTFNVbXhKb09XMU5UVUFLM2pJU0lxREV3R3lhSHUzYnUzdjBLRkNySEhqaDN6aW91THl6U01NeWN1WDc0TWYzOS9OR25TQkt0WHI4YkNoUXZWa3ZlbFNwWENrU05Ia0p5Y2pGS2xTc0hOelEyS29xZzNxMXUyYkxIWmwzV1k2S0ZEOWp2SlVsTlRNWGp3WUZTclZnMG5UNTdFcVZPbmJJYm9wZTl0QWY1MzgxMlU1c1JLTHpFeEVYdjM3b1dVTWtHbjAyM0ovaDNGUjJobzZIMkR3ZkJkWW1MaWlHKy8vUmFqUjQ5MnlIN3REUk1GMG00c3AwNmRpa2FOR2lFaElRSHo1czNEL1Buem9kUHBzSFBuVG5VZXpKeitHM0cxYzlXZXExZXY0dVRKazVCUzNna0pDWEhXbm0yTGxISzJFT0t6WmN1VzRhT1BQdEk2SHNxaE5XdldJRGs1R1FCV1JVUkUzTk02SGlLaXdzQmtrQnpxMHFWTFNSVXFWUGdoTlRYMXJXM2J0dG5jbk9aVVVGQVErdlRwZzFkZmZSV2JObTNDRjE5OGdWbXpaa0duMDZsL0ZFVkJTa29La3BPVDhleXp6NnJUVHdCUTF5bUtvaFpjT0gvK1BIUTZIZTdldld0VFBPVFhYek4zbnVXa3R3VW9Pbk5pcFhmZ3dBSHJ6Y3pPNE9EZ3hEenR4SVhwZExyUHBKUWp0bTdkaXBFalI5b1VIOG92czltTTJOaFlKQ2NuSXk0dUR0T21UVU5zYkN3V0wxNE1zOW1NRVNORzRPMjMzMGJUcGszeDY2Ky80c3N2djBUbHlwVng3OTQ5TmJHNmZQa3lrcEtTY09QR0RaUXVYZHBtLzY1MnJ0cGpuZjVGU2prUFFPNnFQeFVoY1hGeDM1VXBVMmJwcmwyN2RQNysvcWhVcVpMV0lWRTJVbEpTMUg4L1FvZ2xHb2REUkZSb21BeVN3MWtzbG4rN3VibTl0V1hMRnJ6NjZxdDJxeFEreXRDaFE5V2I0NEVEQjJMZ3dJRUEwcEk4S1NVc0ZndUVFSEJ6YzdON00yL3RRUUhTNWg0RTBub0d0MjNiaHNjZWV3d1RKa3pJejhkVEZaVTVzYXlrbE9tVGdjOEwvSUJPS0RnNCtJVEJZQWk2ZmZ0MmwzWHIxamwwbW9URXhFU01HREVDTDc3NEluNysrV2RZTEJaOCtlV1g2anlZWDMvOU5UNzk5Rk8wYWRNR2d3WU5RcWxTcFRCeTVFaWNQMzhldlhyMUFwQlcxZlA3NzcrSHU3czdKaytlN0xEWWl0cTVhcy8xNjlkeCtQQmhTQ2tUQUt6WEpBZ0hPWGZ1WEt6QllCZ25wVnc1WmNvVWZQZmRkMXFIUk5tWU8zY3VFaE1USWFWY2JqS1pPRDhyRVJVYnVidExKOG9oZzhHd1h3alIvc01QUDBTM2J0MjBEcWRZT0hyMEtNYU5Hd2NBSnBQSlZMQ3pnanV4SmsyYTFIZDNkejlidW5ScFhXQmdJRXFWS2xVZ3gway9mSmtlVFZFVURCa3lCS2RQbi83Lzl1NDhMcXB5L3dQNDV4bG1GTWtWUTFPejFMeDYvWm5BSFBLbmxrdUNtbVZxb25MVjFISk52V0twVjAyNkxmNjhycW1sTisyNlpXWXVnWkdKYXlvdVpkNDBHSmE0U1JjTlFVVmxjVUVXWWVZOHZ6OXdKaEJRUU9Bd3pPZjlldkhxekptemZHV0k0VHZuUEo4SFVzclJKcE5waTlZMWxRT2RvaWd4QVA0OFlzU0ljbTN1cVh6dDNMa1RpeFl0Z3BUeWhyT3pjOU5UcDA1bGFWMFRrYjFSRkVVQ1FIaDRPSHNMTzhPL1ZLaWl2QWNBYTlldVJXNXVydGExVkh0bXM5bVdWcW1xNnY5cFhFNlY5c3N2djV3RE1DOGpJd09USjA4dUVLcFNudGdJbHR6YXRXdXRqV0NFeVdTeTY2dUMrYWgzN3R4NVFVcXBidCsrSGV2V3JkTzZIaXJDZ1FNSGJFRmtGb3VsTHh0QkluSTAvR3VGS29USlpEb0JZRzlDUWdMV3IxK3ZkVG5WWGxCUUVHSmpZeUdsUEJrUkVmSHRnL2R3Yk9ucDZVc0FuSXVKaWNGNzc3MEhLZTF1Qm9OcTQ4aVJJOWl3WVFNQVpBb2hoc0tPeHdyZUt5WW1Ka0ZLNlNPbHhMcDE2ekI5K25UK3JGVWhIMzc0b2UzL2Z5bmxhMUZSVVQ5cFhSTVJVV1ZqTTBnVnhtdzIrd1BJMkx4NU02S2pvN1V1cDlxS2k0dkRxbFdyQUNCTFZkVTN0SzdISHNURnhkMFJRblFEY0hQLy92MzQrOS8veml2WWxVeEtpUU1IRG1ET25EbVFVcW9XaThVM1BEdzhUdXU2eWx0RVJNUXhBRjJrbEpZVEowNmdlL2Z1V0xWcUZjeG1zOWFsT1NSVlZmSGxsMS9DMjlzYk8zYnNnTVZpZ1pSeXFNbGsra0xyMm9pSXRNRDdlcWxDZVhwNmp0ZnBkT3ZkM055d2VmTm1ORzdjV091U3FwVzB0RFM4L3ZycnVIVHBFbFJWRFlpSWlGaWtkVTMyeE5QVDgwOUNpSDhMSVZ4YnRHaUJqei8rR00yYk45ZTZyR3J2eG8wYldMbHlKWGJ2M2cza1hRbDhMVHc4dkZwUDhtMDBHcHNDMkNhRTZBSGtUZS9Sb0VFRDFLcFZxMEttNmFDQ0xCWUxzck96Y2YzNmRlVGs1QUFBcEpUL01adk5nNk9qbzg5cVhCNlIzZU9ZUWZ2RkY0d3FuS0lvNndCTWFOYXNHZGF1WFZ1dVVmU09MQ1VsQlZPbVRNRzVjK2NBSUNnOFBOeFA2NXJza1plWDE2T3FxaDRSUXJnRFFLOWV2VEI4K0hBODlkUlRaWm9uazRxV2s1T0RoSVFFSERod0FGdTNiclgrUVo0TVlIQjRlUGozR3BkWFdYUWRPblJvcjlmcjV3c2hCbXBkakFQNzNtdzJ6NHFLaWdvRHdFdTBST1dBemFEOTRndEdGYzdMeThzZ3BRd0U4RXFEQmcyd2FORWlkT3pZVWV1eTdGcDBkRFJtejU2TmE5ZXVBY0NSVzdkdTlZdUxpN3VqZFYxMlRHODBHdWNMSWY0S3dOWUJQdkhFRTNqMDBVZlpGRDZFN094c3BLYW00dno1OC9uRGVpeFN5ajFtczNsTWRIVDBkUzNyMDByNzl1MXJPems1TlRNWURJOVlMQlpucmVzcEtTSEU0cnUzV005UlZmVUhyZXNwS1NGRWpoQWlRMVhWcElpSWlCdGExME5VM2JBWnRGOTh3YWl5NkJWRitRekFLQUFZTUdBQUprNmN5S3VFcFpTU2tvS05HemNpS0NqSUdrVHhqUkRpTDJGaFlSendWZzZhTm0zcTh0aGpqMDBITUJSQWF3QVZNKytFWXpKTEtlTUJIQWN3MzJReVhkQzRIaW9EbzlHNFN3Z3hVRW81MEdReTdkYTZIaUtxR3RnTTJpKytZRlNwRkVWNUE4QlNBSFdGRU9qV3JSdDhmSHpRdG0xYnVMbTVvWGJ0Mmh3L2M1ZkZZc0h0MjdlUmtwS0MyTmhZSEQ5K0hLR2hvZGFyS3hsU3l2ZE5KdE55cmV1c3hvU0hoOGVmZERwZEV5bGxmYTJMS1k1T3A5c0ZBS3FxdnFKMUxVVnhjbkxLeXNuSlNWSlZOVFltSmlaSDYzcm80YkFaSktLaXNCbTBYM3pCcU5LNXU3czNjbkp5V2doZ21CQ0NWMTVLSnd0QXNObHNmanNxS3VxaTFzV1E5dmdHVEpXSnpTQVJBWURSYUJ3c2hCaVRiMVcvdS8vZG0yOWRTSGg0K05wS0xJdktnSmRncU5KRlJVVmRBekMrYmR1MjAxMWNYRVlLSVo0SDRBN0FEVUE5OE9mU3lpS2x2QWtnRlVDVWxQSjdpOFh5aGFPT3NTSWlJcUtxUVZYVlJDY25wMzVGUE5VdjN6WXJLN0VrS2lQKzBVMmFpWTJOVFFmdzZkMHZ1OGFyTTBSRVJPUW9JaU1qZjFZVTVSS0Fac1Zza2h3UkVSRmFtVFZSMlhEU2VTSWlJaUlpS2cwVndQWmluMVRWZzhpYlI1YXFPRGFEUkVSRVJFUlVLaGFMNWR2aW50UHBkRjlWWmkxVWRyeE5sSWpJanJSdTNib21nSnBGcks5clhUYWJ6VG54OGZIWmxWb1lFUkU1bE1qSXlIOGJqY1pyUW9oRytkZExLYStiVEthRFd0VkZwY01yZzBSRWRxUk9uVHErZGV2V3ZXbjlzcTdQdjY1Qmd3WlR0S3lSaUlnY2dobEFvU3VBUW9oREFEai9zWjFnTTBoRVpFZk1adk9CRW15MnBjSUxJU0lpaDZlcTZqZjNycE5TQm1wUkM1VU5tMEVpSWpzU0hSMTlYVXA1dUxqbnBaUm5UQ1pUY21YV1JFUkVqa212MS84Z3Bjdy81ZFd0OVBUMFBab1ZSS1hHWnBDSXlQNFVtK0FHSUtUU3FpQWlJb2NXRmhhV0N5RC9sY0RRdUxpNE8xclZRNlhIWnBDSXlNN2NqZXd1VW01dTdyYktySVdJaUJ5ZUxWVlVTaG1zWlNGVWVtd0dpWWpzVEdSazVDVXA1WTlGUEJYMXl5Ky9uS3YwZ29pSXlHRWxKeWNmazFKbUFNaXlXQ3hzQnUwTW0wRWlJanNrcFN4MEJWQkt1VmVMV29pSXlIRmR2SGd4U3dnUkxLVThGaFVWbGFGMVBWUTZuR2VRaU1nT09UazVIWkJTRmxpbjArbnVONWFRaUlqc25KZVhsNHVVc3ErVXNvY1E0amtBelFBMEJHRFF1RFFBZ0tJbzhzRmJWU2l6bERJTndHVWh4SThBam1ka1pPeVBqWTFOMTdpdUtvdk5JQkdSSFFvTEN6dG5OQm9qaEJDZUFDQ2wvQzA4UER4YTY3cUlpS2o4ZGVqUW9ZSEJZUGlibEhJcWdMcENDSzFMcXFyMFFvaEdBQm9COEFRd3hjWEZKY1BUMDNPZHFxcUxvNktpcm1sY1g1WERacENJeUg3dFFONmJIUUFVR3lwRFJFVDJ5OHZMYTZpcXFtc0JOQkJDd05QVEU4ODk5eHdVUlVHelpzMVF2MzU5NlBYOGt4NEF6R1l6YnQ2OGlhU2tKSVNIaCtQSEgzL0V6ei8vL0lpVWNycE9weHVuS01xYjRlSGhuMnRkWjFYQ254d2lJanVscXVvZUp5ZW54UUJnc1ZpMmFsMFBFUkdWS3lkRlVaWkxLZDhVUXFCSGp4NTQ4ODAzOGVTVFQycGRWNVdsMSt2UnNHRkROR3pZRUU4Ly9UUkdqeDZOeTVjdlk5V3FWVGgwNkZCZEFKc1VSZWtXSGg3K0JnQ3oxdlZXQlF5UUlTS3lVNUdSa2Y4QkVBY2dNU29xNnJUVzlSQVJVYm5SSzRxeUFjQ2JkZXJVd2RLbFM3Rml4UW8yZ21YUXRHbFRMRjY4R0t0WHIwYURCZzBBWUt5aUtFRmVYbDVWWXB5bDF0Z01FaEhaTHdsZ0s0QURkNWVKaUtnYU1CcU5pd0c4N3VibWhzOC8veHcrUGo1YWwyVDNPbmZ1akMxYnRxQlpzMllBOElxVWNxM1dOVlVGYkFhSmlPeGJpTVZpWVlvb0VWRTE0ZW5wT1VJSU1iTisvZnBZdjM0OVdyUm9vWFZKMVVhVEprMndmdjE2dUxtNUFjQVlSVkdtYWwyVDFqaG1rSWlvQktweW5MZVRreE1VUmRHNkRNWjVFeEU5SktQUjJGUUk4YW1Ua3hNV0xseUk1czJiYTExU3RkTzRjV01zVzdZTTQ4YU5RMjV1N3VJT0hUcnNpNDZPUHE5MVhWcmhsVUVpb3Z2bzBLRkRBMFZSRmtncGt3QjhMWVNZQnNBTHdHT29BbzFnRmFJWFFqUzZPOVhGRkFCZnViaTRKSGw2ZXE1d2QzZHZwSFZ4UkVUMlFBanhNWUM2dzRZTlE2ZE9uYlF1cDlwNit1bW5NV25TSkFnaEh0SHI5ZXUwcmtkTHZESklSRlFNeG5tWEhPTzhpWWdlanJ1N2V5Y0FRNXMwYVlLcFV4Mys3c1VLTjNMa1NPelpzd2Z4OGZFK0hoNGVmU0lqSTcvVHVpWXQ4SzhZSXFMQ0dPZGRTb3p6SmlKNk9FNU9Udk1BWU1LRUNhaFJvNGJXNVZSN0JvTUIwNlpOdzR3Wk02emZlNGRzQm5tYktCRlJRWXp6TGllTTh5WWlLaGtQRDQvMlFvZ1htalZyaGdFREJtaGRUcmxTVlZYckVvclZ2WHQzdEdyVkNnQTZlM2w1T2VSOXVXd0dpWWp5WVp4MytXT2NOeEhSL1RrNU9ZMEhnRmRlZVFWQ2lBbzV4NFlORy9EdHQ5OFdXQ2VseE4vKzlqZjg5Tk5QRDl3L1BUMGRzMmZQZnVCMkw3NzRZb0hIL2ZyMUsvYTUwdmpsbDEvS3ZHOXhoQkFZTldvVUFFQlYxYmZLL1FSMmdNMGdFZEZkalBPdU9JenpKaUlxV3Z2MjdXdElLVWZyOVhyNCt2cFcySG1pb3FJS3ZhOTk5TkZIYU5pd0lYYnUzSW5rNU9RQ3orWGs1QlI2Zk9USWtmdHVrOS9NbVRNeGMrWk0zTGh4bzhqbEN4Y3U0Si8vL0NkOGZYM1JzV05IK1ByNkZsZ0dnTjY5ZTl1T04yM2F0TEw4c3gvSTI5c2JCb01CUW9nWFc3Um80VndoSjZuQzJBd1NFU0V2emx1bjB6SE91d0paNDd6MWVqMmtsSXM3ZE9qUVN1dWFpSWkwVnFOR2plNUNDRmVqMFlqNjlldVgrL0YzN05nQlB6OC9uRGx6QnZQbXpZT2ZueDhzRmdzV0xWcUVqSXdNekprekIyKzk5UmJtenAyTDgrZi9tR0doUzVjdXVISGp4bjJQZmI5dEprNmNpSWtUSjZKMjdkcEZMamR1M0JqKy92NElEZzVHblRwMUVCd2NYR0M1c3RTdVhSczlldlFBZ0hxdXJxNERLKzNFVlFRRFpJaUl3RGp2eW1LTjgvN2trMCtzY2Q2OXRLNkppRWhMVXNyZVFnZzg5OXh6RlhMOFljT0dvVU9IRGxpM2JoMVdybHlKaXhjdllzeVlNY2pPenJZOUR3QnBhV240KzkvL2ppRkRocFRwQ3FXdnJ5L01aak5TVTFQaDYrdUxkOTU1QjE1ZVhnZ0pDWUd6Yzk0RnQvekwrVlhVcmJFbDFiTm5UeHcrZkJoU3luNEF2dEswbUVyR1pwQ0lIQjdqdkNzWDQ3eUppUDRnaE9nUDVJV1pWSlRqeDQralo4K2U4UFgxeFVjZmZZUytmZnRpeElnUmhiYTdjT0VDY25OenkzU080T0JnN05xMUMydlhyclZkMmV2WXNTTmF0MjVkYU51clY2OGlORFFVZm41K01Kdk55TWpJZ0orZkg0QzhzWWwrZm43bzI3ZHZtZW9vQ3c4UEQrdGl0MG83YVJYQlpwQ0lIQjdqdkNzWDQ3eUppUEswYjkvZVZRalJ6dFhWdFVKVHE0OGVQWW9OR3piZ2l5Kyt3Sk5QUG9ubHk1Y2pKQ1FFQU5DOGVYTzBhdFVLa3laTnd2TGx5N0ZxMVNyYmZrVUZ2blRwMHFYWTh4dzdkZ3paMmRsWXVuUXBacytlRFNFRW5KeWNpdDArTURBUVAvMzBFN1p1M1dvN3I3ZTNOd0lEQXdIa3BWSlhoaVpObXFCeDQ4YTRldlZxQzNkMzkwWlJVVkhYS3VYRVZRQ2JRU0p5YU5VOXpsdW5xNXBEdzYxeDN1ZlBuKy9zNWVYVktTd3M3TUZSZGtSRTFZekJZSEFIVU9UVnMvS1NscGFHaElRRWpCa3pCcGN2WDRhdnJ5LzBlcjJ0NGZMejgwTjhmRHdtVFpxRUN4Y3UyUFlMQ3dzcmNKelUxRlQwNmRNSHAwNmRzcTN6OHZLeUxTY21Ka0t2MThQWjJSbDZ2UjZIRGgxQzdkcTE4ZVdYWHhhcXlkdmJHMEJlQU0ybm4zNEtmMy8vSW12djA2Y1BBQ0E1T2ZtK1RXVjVjSGQzeDZGRGg2RFg2N3NDcUx4Qml4cXJtbjhsRUJGVkVzWjVQeGpqdkltSUtvWVE0czhBMExKbHl3bzdoNnVySzM3NjZTY0VCd2VqYWRPbUNBNE9SbloyTmw1NzdUVzg5dHByeGU1M3Y2UlFxN0N3TUxpNHVBQUFObTNhaEVHREJnRUFKaytlako0OWV5STlQUjNEaHcvSDhPSEQ0ZTN0YlZ1MkNnd014T0RCZ3dzMGxhMWJ0N1kxa011V0xVT25UcDB3YU5DZ2gzb2ZLNGwyN2RwWkY3M3V0MTExd3l1RFJPU3dySEhlQm9PaHd1Tzh4NDBiVjJCZC9qanZWcTFhV2FkY0FKRDNCcHovZHRYaTRyeUx1NlYxNXN5WkFHQ0w4TDUzZWRxMGFkaTllemVPSGoyS3hNUkVXM0txZFRrNE9CaTllL2ZHb1VPSGJOdUhob1krekxlZ1NON2UzbGk0Y0NGeWMzTmZiTkdpaFhOOGZIeDJ1WitFaUtnS3N6YURGWG1MNkwweU1qTGc3T3lNelpzM0E0QnRyTjY5dW5UcGdpTkhqdHczNGZUR2pSdnc4ZkhCeVpNbmNmSGlSVnNJVHExYXRRQUFRNGNPeGV6WnMzSDc5bTJNSFRzVzI3ZHZCd0FzWGJvVVFONFk4bnV0VzdjT0hUdDJ4TWlSSXpGNzl1d1NmUmhhSHU3T2hRc3A1Vk9WY3NJcWdzMGdFVG1zeW9iclVIa0FBQmNqU1VSQlZJanpEZzRPUm1KaUlpNWV2QWk5WG8vdDI3ZGo2ZEtsTUp2TmVPZWRkNUNVbElTNWMrY2lJQ0FBclZybHpiUlFramZnKzIwemNlSkVBSGxOYUZITDFqaHZmMzkvZUh0NzJ3YjY1MSt1RE5ZNDc4T0hEOWR6ZFhVZEdCOGY3MUFKYmtSRVVzbzJRZ2c4OGNRVEZYYU8wNmRQSXpnNEdDa3BLYmgwNlJKZWYvMTEzTHg1RTJQSGppMjNjemc3T3hjWWF3ajgwV1Q2K2ZraEtTa0ptWm1aR0R4NHNPMTJ6MjNidG1IRWlCRjQrZVdYQ3gxUFZkVkM2MWV2WGwyaFRYUGp4bzJ0aXhYM1lsUkJiQWFKeUdFeHpwdHgza1JFR21zQ0FJOCsrbWlGbmNERHd3TnQyclJCM2JwMU1XVElFQVFGQmNIUHp3K2ZmZllaZ0x4bXpUcCs4R0hjK3g0VEdCZ0lLU1gyNzkrUFZhdFdJU0FnQU1lT0hjT01HVFB5TjE3WXMyZFBvV04xN05peHlQVVZxVjY5ZXRiRmhwVjZZbzJ4R1NRaWg4VTRiOFo1RXhGcFNRanhHQUEwYU5DZ3dzNVJzMlpOMUt4WnM5QjZpOFdDN094c09Eczc0OEtGQzlEcGRMWVBLNjFLbXlacWRlWEtGZXpjdVJQSGp4OUhxMWF0c0hIalJqUnIxZ3h0MnJUQjNMbHpVYTllUFl3WU1RTHo1czByY3YraXJnd0N3S1JKazRwY1h4N3ExcTBMQUJCQ3NCa2tJcXJ1R09mTk9HOGlvaXJnRVFDMkVKYUs5dEpMTHdFQUJnd1lnTGk0T0poTUpyejMzbnZZdG0wYi92T2YvOWdDWUlEQ2FhSkZzWTRaekcvOCtQR29VNmNPV3JSb2dSRWpSc0RWMWRYMjNGTlBQWVdOR3pmQ1pES2haY3VXbFg3MTczN3lYZG1zcFdVZGxZM05JQkU1Sk1aNU04NmJpS2dLcUFXZzB1YTRIVDkrUElBL2dsdmF0bTBMQUpnN2QyNlpqbGUvZnYxQzcxbURCdzhHZ0dLdjRBa2hvQ2hLbWM1WGtRd0dnM1hSb1NZY1pqTklSQTZwTXVPOGdieHhmY0hCd1Jnd1lNQjlvN3lCK3llRldvV0ZoZGxpdjYxeDNqRXhNWmc4ZVRJTUJnTUNBZ0pzOGQxWHIxNHRNRDREdUgrYzk4aVJJN0ZzMlRKOC9mWFhxT2lrVlNBdnp2dHVjcWtYMkF3U2tRUFNldncyRmVCUUx3YWJRU0p5U0l6elpwdzNFWkhXcEpUWlFvamFkKzdjcWJSYlJhdUt0TFEwMUs5Zkh6cGQzclRucXFvaU1URVJUejc1SkN3V1M0WGZsWEt2Zk9QMjcxVHFpVFhHWnBDSTdKclJhQnlRazVNVEdoTVRjN3MwK3pIT3UzckVlWHQ2ZWo0YkVSSHhZL2xXUkVSVWFUSUExTTdLeW5yb1p2QitrOFFiREFiazVPVEFZRERZbXEvN09YUG1ERHAyN0ZqaWM2dXFpbDI3ZHVIbGwxOHU4czZXdzRjUG8xZXZYZ1hXQlFRRVlPREFnYll4OGxsWldSZzZkQ2hPbno2TnQ5OStHMjNhdE1HNGNlTnM5Y2JFeEtCZHUzYTJ4eWtwS1FnS0NzSWJiN3hoVzdkanh3NTA2OWJOOWlGamFkeTVrOWNEU2lrZGFzNWJOb05FWk5lRUVLL1hyRm56YTZQUm1DcUUySzZxNnJ5SWlJZ2JKZGlWY2Q1Mkd1ZHROQnA3QVpnc2hPaUN2TmZSb1c3cElhTHFRd2h4RlVEajY5ZXZvMkhEa29kWTVnOFp5OHJLUXR1MmJYSGx5aFVBZ0pRU2x5OWZMdEFRclZpeEF1SGg0VGg4K0RBV0xWcUV2L3psTDlEci8yZ0R6R1l6RGgwNmhKQ1FFUFR2M3g5ejVzeEJhR2dvVHAwNmhhbFRwK0xUVHovRi8vN3YvOXEyWDdod0lTSWlJckJ0MnpibzlYcjgrOS8vUm1CZ1lMSERDdDU5OTkwQ3pXQk1UQXlTazVQeHdnc3YyTmJWcWxVTEZvc0ZVa3I4NHgvL3dQejU4MkV5bVd6REdRSURBK0hpNG9JNWMrWUF5QnVLY2VuU0plemR1eGY5Ky9mSER6LzhnQk1uVHBSNWFNT3RXN2VzaTZsbE9vQ2RZak5JUk5XQlhnalJHTUJiT3AzT1gxR1VOQUI3aFJBQllXRmhTVVh0d0RodnU0cnpGaDRlSHIxMU90MXJRb2puQVZSTzFDa1JVY1ZMQXVDZWtwSlNxa0N6WGJ0MjRlalJvMmpidGkwQ0FnSXdiZG8wdEcvZkhnQ1FrSkNBOTk1N0Q1OS8vbm1CZlo1NjZpbWtwNmZqaXkrK0FBRHMzNzhmcXFwQ3A5T2hkKy9lQUlBMWE5YWdmLy8rdG4yNmRPa0NIeDhmZlBUUlI5aTZkU3QwT2gzT25qMkxYYnQyWWYzNjlkRHI5ZWpZc2FOdC9MMmZueCt1WHIySzQ4ZVAzN2YrMWF0WHc5L2ZIN0d4c1hCeWNrS2JObTJRa1pFQmc4R0E0OGVQNC9yMTYyaldyQmwyNzk0Tm5VNEhvOUdJZDk1NUJ4TW1UTUR2di85dWF3aUJ2S3VPVzdac1FVSkNBcDU0NGdtTUhEa1NRNGNPeGRDaFEwdjgvUVNBbXpkdkFnQ0VFR3dHaVlqc21CTUFOd0N2U3lsSEdZM0dKQURmNWVUa3pJdUppVW5JdHgzanZLdUlZdUs4bll4R1l6OEFvd0QwRUVLNFZYcGhSRVFWVEVyNW14RGloY1RFUkhUdTNMbkUreGtNQmh3OGVCRHZ2dnN1MXF4Wlkyc0VYMzc1WmVUazVDQXJLOHYyQVY2TkdqVVFIQnlNTzNmdVlPellzWkJTWXUvZXZRQ0FYcjE2SVRRMDlMN25tamx6SmdZUEhveVFrQkFNR0RBQVM1WXN3Y0NCQTIzenhMcTR1QlM0eTZWSGp4NzQ4TU1QQzd6UDVPVGtvRWVQSGdDQUR6NzR3TGJkNk5HajhULy84ei80N3J2dlVLZE9IVWdwc1cvZlBqUnYzaHhObWpSQmh3NGQwS0pGQzl1L1kvMzY5YWhSb3dibXpwMkw1T1JrOU9uVEJ3TUhEa1JnWUtEdHZ6LysrR09aYmhPOWV2V3FkVEd4MUR2Yk1UYURST1ZJVVpTeld0ZmdnTzUzbGNoSkNQRTRnTEUxYTlZY2F6UWFyd0lJRlVMTUIrTzhxNHo4Y2Q2ZW5wNURoUkFqaFJCOUFEamZaemNiUlZGMlYxaHhkSzludFM2QXFEcVJVcDRWUWlBK1ByNVUrK2wwT2l4WXNBQ2pSNDh1Y0lkTFptWW1Ra05EY2Z2MmJkU3VYUnRBM3BSQ3QyN2R3cXV2dm9yMzMzOGZ6enp6VEtuTzFiaHhZMHlZTUFGcjFxeUIyV3pHeFlzWHNYTGx5Z0xudEtaWFc4MmFOUXV6WnMyeVBlN1NwWXZ0YXFHL3Z6L09ueitQZ1FNSDRySEhIc09jT1hQdzl0dHZRd2dCWDE5ZlRKczJEWTgvL3JodFgxVlZiY3ZXOSt5V0xWdGl4WW9WaGNhelg3cDBDZHUyYmNQeTVjdEw5VzhFZ011WEx3TUFwSlRuU3IyekhXTXpTRlFPcEpScFFnaFhBRzIxcm9XS2QvZFcwajRBWXFXVUVFSXd6cnVLa0ZJQ2dFNm4wNzBOb0xRZGEvOEhiMExsU1ZYVmRLMXJJS29PaEJDeEFFcmRERnFIRWlRbko4UGYzeCtwcWFtMjhlZ0EwSzlmdndLM2F0YXRXeGZ2di84K1pzMmFWZVFjdEEveTZxdXZJaVFrQkV1V0xNRUhIM3hndTcwZnlMc3lhRTJzQnZLdStHVmxaU0VtSnFiSXhuUEpraVhJenM3RzZOR2o4YzQ3NzBDbjArSG16WnRJVEV5RUVBS2JObTJDMld4R1ltSWlrcEtTMEsxYk43aTd1MlBseXBYSXlzckNtMisraWFDZ0lPVG01dUxkZDkvRjFhdFhiYmVuVHA4K0hXYXpHYU5HalNyMW1QeXpaL00rejFkVjFWVHFiNUFkWXpOSVZBNXljbkxhMTZ4WnMvVDNKRkI1K0JCQXp3ZHNreVNsWEdheFdMNkxpb282QzhCc05Cci9Cb0J4M3FnYWNkNTNtL0xzOFBCd0x3OFBqelpPVGs1RHBKU0RoQkFQL0FoYlNqbWk0cXNrSzUxT2R5c3lNdktvMW5VUVZRYzZuUzVTU29tNHVMaFM3YmQvLzM0QVFOZXVYZkh0dDkraWI5KytlT3FwUDJibktlcUR6bWVlZVFZN2QrNHNFRlJUMGc5RUxSWUxjbk56WVRBWWtKR1JVZUM1b3E0TUNpR3daTWtTTEZxMHFOQllTQmNYRnl4WXNBQkRoZ3pCazA4K2lUMTc5bURkdW5WbzNydzVoQkRJenM3R1N5KzloRWFOR2lFek05TjJPK3JMTDcrTXJsMjdsbWs4WUVsRVJrWUNBSFE2M1EvbGZ2QXFqTTBnVVRtSWlZbTVBdUNLMW5VNElrVlJpa3NPVFFEd2lkbHMzaDhWRmZVckFNczl6elBPdTRyR2VVZEdSdjRHWUNHQWhaNmVuaTBBdkNTRUdDR0VlSzZvL1UwbTAvYWkxaE1SVlhWaFlXRXBScVB4dnlrcEtYKzZlUEZpZ2RzalMrcml4WXNZTkdpUWJaNVpvTUR0OXdXY1AzL2VGbXhtdlVPbUpOYXNXWU02ZGVwZ3pKZ3grUGpqaitIajR3TlhWMWY4NjEvL0FwRFhMT2JuN095TUdUTm1ZTk9tVFZpd1lFR0I1L2JzMllNalI0NEFBRWFOR29WaHc0Wmg5KzY4dS8yLyt1b3JKQ1Frb0hQbnpnZ0lDSURCWUxBMWcvY2FNV0lFekdaem9mVXVMaTZGd25NZTVOcTFhMGhLU2dLQVJKUEpkTGxVTzlzNU5vTkVWSjJjbFZLdU1wdk5SNk9qbzM4RG9CYTNJZU84N1NQT095SWlJaDdBR2dCcmpFWmpVeW5sUzBLSXZ3RHdGa0k4dUxzbUlxcjZRZ0RNK1A3Nzd3dGRZU3VKVnExYXdkL2YzL1k0T1RtNTJMbGhseTFiaGhrelpnRElhNERjM0I2Y3pSVVRFNFB0MjdmanM4OCtRL3YyN2ZIMTExOWorZkxsV0xCZ0FTWk5tb1JKa3lZQkFEWnQyb1M0dURoYkVFdVhMbDBLdkg5WnVibTVZY0tFQ1dqWnNpVmF0bXlKNXMyYjI1N3IyTEVqdG03ZGlvU0VCTGk0dUdEMjdObElTVWtwY2hxb0sxZXVGQmwrWTAxR0xRM3JWVUVwcFVOZEZRVFlEQktSblpOU25wVlN2cVhUNmI0TER3OC9DMENXY0ZmR2VkdFpuUGZkVDJzM0FOaGdOQnJkcEpSOTd6YUdSRVIyU3doeENNQ01reWRQbHFrWnpHL09uRGs0ZXZRb3pwMDdoN0N3TUhoNWVkbCtiMmRtWmlJaElRSHU3dTQ0ZVBBZ2R1L2VqVHQzN3VENjllczRlUEJna2NmTHpjM0Z2SG56MEw5L2Z6ejk5Tk1BOHNKaHhvNGRpNEVEQjlxYXZXUEhqbUh2M3IzWXRHbFRnUkN6b29ZZGRPclVDWjA2ZGNLMWE5Y1FIaDZPNk9ob0RCZ3dBRURlKytpVksxZGdOQnJ4d1FjZndHUXlZYzJhTmRpd1lZTnQvM1BuemlFeE1SR3FxajcwOTh2Syt0NHBoTmhYTGdlMEkyd0dpY2l1bVV5bWdMTHN4emh2KzQ3ek5wbE15UUMyM1AwaUlySmJhV2xweDF4ZFhXLzkvUFBQZGRQVDAxR25UcDB5SDZ0OSsvYVlPM2N1bGkxYmhubno1bUhTcEVtMnFZMGlJeVBScGswYjFLcFZDK25wNmRpNGNTUGMzZDB4WnN3WWZQTEpKM2o4OGNkdFl4R3RObTdjaU9Ua1pFeWRPdFcyenQzZEhTKysrQ0lXTDE2TUhUdDJJRFEwRkt0WHI3YmRTdm9nLy9yWHZ4QVNFb0thTld2Q2FEVEMyOXNiSjA2Y3dPZWZmdzZ6Mll6Smt5Y2pLQ2dJU1VsSitQWFhYOUd1WFRzQVFIWjJObkp5Y3VEdjc0LzU4K2REcDlNVkNLNnhLdTJWUVdzQ3E1UXlRNmZUQlpkcTUycUF6U0FST1NUR2VUUE9tNGlvS29pUGo4OTJkWFg5TWpjM2Q4cTMzMzVybTRMb2ZqSXpNNUdkblYxZ3pOK3hZOGV3Y3VWS0xGcTBDSC8rODUreGNlTkd6Smd4QTdkdTNjS3dZY053OHVSSktJcUN0TFEwekpneEE5N2UzcGcrZlRvQ0F3TXhidHc0ckZxMUNpMWF0RUI2ZXJwdE9FUCsyMER6bXo5L1BnQmd5NVl0K09hYmIvRHBwNS9DemMwTmFXbHB0bjB2WExpQTdPeHNKQ1VsMmQ0WEFjREh4d2UrdnI1bzFLZ1JBT0N2Zi8wcmJ0KytqWkVqUjZKWHIxNFFRc0JnTUdENDhPRlFWZFUyTGpFMk5oYk96czVZdkhneDNOM2RvYW9xL1B6OHl2aGQvOFB4NDhldFk5Y1BoSVdGWlQ3MEFlME1tMEVpY2tpTTgyYWNOeEZSVldHeFdEWTRPVGxOQ1E0T3hxdXZ2dnJBWUJkZlgxOWtaMmRqMEtCQkFJQ2RPM2RpKy9idFdMWnNtUzFWMU0zTkRXdlhyc1djT1hQUXAwOGZaR1ptb2x1M2JoZy9mang2OWVxRnlaTW5BOGdiWmxDdlhqM1VxRkVEM3Q3ZXBXcXl1blhyQmw5Zlh6enl5Q01ZUDM0OHpwMDdaN3ZsTXpvNkdwczNiNGJCWU1ETW1UTnQrL3pwVDM4cWNJeGx5NVlWQ0w4Qjh1Yms3ZCsvUDNKeWNtempHajA4UExCejUwNWJFK25oNFZIZ0ExSXI2NWpJa3BCUzVuOXYvbWVKZHlRaUl2dm01ZVgxcUtJb3NrK2ZQcklzbm52dU9Ybm56aDNaczJkUG1abVpLWHYyN0NtbGxMSkhqeDYyYmF6cnBKUXlKU1ZGU2lsbHIxNjlwSlJTZW50N0YzamN0Mi9mUXZ0SUtXVjJkclljTUdDQWZQYlpaMlZnWUdDQjU1NTU1aGs1Yk5ndzIxZjM3dDFsVmxhV0hESmtpUHp2Zi84cnBaU3ljK2ZPQmZZSkNBaVFtelp0a2xKS0dSSVNJdnYzN3krblRKa2lCdzhlTEFNQ0F1UVBQL3dnZi92dE54a1JFVkhvMzF0Uit2WHJKeFZGa1VhanNhbldQeGRFUkZveEdvM0hGRVdSKy9mdkwvWHZVWXZGSXUvY3VWUGtjNnFxRm5oODgrYk5NdjJ1cm81Ky9QRkhxU2lLVkJRbFRPdlhYeXU4TWtoRURvbHgzb3p6SmlLcVl0NERjSHp0MnJYdzhmRXA5djJrS0RxZHJzanBoWURDY3dubXY4UEVrWm5OWnZ6em4za1hBMVZWL1QrTnk5RU1tMEVpY21TTTg3NkxjZDVFUk5veW1Vd25GRVhabTVDUTBHLzkrdldZTW1XSzFpVlZhMEZCUVlpTmpZV1U4bVJFUk1TM1d0ZWpGYzdSUkVRTzYyNmNOMDZlUFBuUXg3bzN6dHU2RGlnYzUzM3ExS2xTeDNrTElUQnIxaXdjUEhnUXAwK2Z0bTFuamZOKysrMjNDK3hmWEp6M3VISGo4UFRUVHlNMk5oYjc5djJSb0cyTjgzWjFkY1hpeFlzUkZ4ZFg2SmpuenAzRHNXUEhiSEhlOTM2VmhTUEhlUk1SM2N0c052c0R5Tmk4ZVRPaW82TzFMcWZhaW91THc2cFZxd0FnUzFYVk43U3VSMHRzQm9uSVlhV2xwUjBEY092bm4zOUdlbnI2UXgycmZmdjJDQWtKc2NWNTc5dTN6emF4ZS80NDc0eU1ER3pjdUJIdDJyWERtREZqYkVtYXBZM3p6c25Kd1lFREI3QjgrWEo4OU5GSEpZN3o3dGV2SHlaTm1vUXpaODZnWWNPR09ISGlCTWFPSFl2UFB2c01reWRQeHBrelorNGI1MTJuVGgxYm5QZTlYNldWUDg1YkNPRndjZDVFUlBlS2lvcjZYVlhWdDh4bU0yYk5tcFYvNmgwcUo5WTAxWnljSEtpcU9qOHlNakpHNjVxSWlFZ2ppcUtzVmhSRmJ0bXlwVVNEelRNeU1tUnFhcXJzMnJXcmJkM1JvMGZsSzYrOEluLzk5VmNwcFpUWHJsMlRJMGVPbE51M2I1ZFNTdm5oaHgvS2p6LytXS2FtcHNyWFhudE5ybGl4UWtvcDVWZGZmU1g3OU9rano1NDlLN096czJWeWNyTHMzYnQzaWVyNDRvc3Y1S0JCZzJSaVlxTE16czZXcWFtcHRsQ2ErUGg0ZWZic1dYbjA2RkZiUUkyVVV2NzIyMi95NnRXcnRzZFRwa3lSbzBlUGx0OTk5NTB0WUdETGxpMnllL2Z1c212WHJ2S1hYMzZSVWtvWkVSRWh1M1hySmlNakk2V1VlU0U1UTRjT0xmU1YvMXdsc1cvZlBtdHd6RTZ0Znc2SWlLb1NSVkhXS1lvaSsvZnZMeTlmdmx5cTM2MVV2T1RrWkRsMDZGQnJhRXpwb3ErSmlLajY4ZkR3TUNxS0lnY05HbFFvY2Ewb0w3endndXpSbzRkY3ZueTVsRkxLb0tBZzZldnJLK1BpNGdwc2w1R1JJYWRPblNwVFUxUGx2SG56Wkdob3FCdzBhSkJjdlhwMWdmTWNPSEJBbmo5L1hqNzc3TE95YytmT3RrYnhRWDcvL1hkNSsvWnRLYVdVNDhhTms4OC8vN3h0MzVDUUVEbGt5QkE1ZlBqdys2YlNaV1ptRnJuK3hvMGI4dHExYXdYVzVXOGlwMDJiVnVSKzA2ZFBMMUh0VXVhbDI0MFlNY0xhRFBiUSt1ZUFpS2dxOGZMeU1paUs4bzJpS05MSHgwZWVQbjI2eEw5ZnFXaFJVVkd5YjkrKzFrYndjT3ZXcld0cS9UcFhCU1dMc3lNaXFzYU1SdU14SVVTUEJRc1dvRy9mdnFYYVYxVlZtTTNtSWxQYzVEMnBvYmR1M1dLSzIxMm5UcDJ5M2dJYkhoNGU3cVYxUFVSRVZaQmVVWlRQQUl3Q2dBRURCbURpeElsbzBxU0p4bVhabDVTVUZHemN1QkZCUVVHUVVnTEFOMEtJdjRTRmhlVnFYVnRWd0dhUWlCeWUwV2pzTG9RNC9zUVRUeUF3TUxCVWNkNVVlbWF6R2FOSGowWnNiQ3hVVlgzRmtWUGNpSWdlUkZHVU53QXNCVkJYQ0lGdTNickJ4OGNIYmR1MmhadWJHMnJYcmcyOW5oTUVBSG5UTGQyK2ZSc3BLU21JalkzRjhlUEhFUm9hQ2xWVkFTQkRTdm0reVdSYXJuV2RWUW1iUVNJaUFJcWk3QUhRYjl5NGNZenpybURidDIvSHNtWExJS1U4YVRLWnVtcGREeEZSVmVmdTd0N0l5Y2xwSVlCaFFvaEh0SzdIem1RQkNEYWJ6VzlIUlVWZDFMcVlxb2JOSUJFUkFIZDM5NVo2dlQ1YXI5Yy9zbUhEQm5UbzBFSHJrcXFsdUxnNGpCbzFDams1T1ZrV2k2VWpVOXlJaUVxdWJkdTJkVnhjWEVZS0laNEg0QTdBRFVBOWNPNXdLNHVVOGlhQVZBQlJVc3J2TFJiTEY5SFIwZGUxTHF5cVlqTklSSFNYcDZmbmVKMU90OTdOelEyYk4yOUc0OGFOdFM2cFdrbExTOFBycjcrT1M1Y3VRVlhWZ0lpSWlFVmExMFJFUk9USUNzOUtURVRrb0s1Y3VSTGVwRW1UWnBtWm1WN0hqaDNEODg4L1g2TDUrK2pCVWxKU01IbnlaRnk0Y0FFQWdrd20wNXRhMTBSRVJPVG9PT2s4RVZFK1FvaS9BdGgxNmRJbGpCbzFDbWZPbk5HNkpMc1hIUjJOVWFORzRkeTVjd0J3NU5hdFc2TzByb21JaUloNG15Z1JVVkVZNTEwT0dPZE5SRVJVdGJFWkpDSXFCdU84UzQ1eDNrUkVSUGFIelNBUjBYMHd6dnVoTU02YmlJaW9DbU16U0VSVUFvenpmaURHZVJN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PWnovQi9KaG9uZDlQU1BXQUFBQUFFbEZUa1N1UW1DQyIsCgkiVGhlbWUiIDogIiIsCgkiVHlwZSIgOiAiZmxvdyIsCgkiVmVyc2lvbiIgOiAiNzUiCn0K"/>
    </extobj>
    <extobj name="ECB019B1-382A-4266-B25C-5B523AA43C14-3">
      <extobjdata type="ECB019B1-382A-4266-B25C-5B523AA43C14" data="ewoJIkZpbGVJZCIgOiAiMjIwNjI2OTk3NTY2IiwKCSJHcm91cElkIiA6ICIyMDgwODI1OTUyIiwKCSJJbWFnZSIgOiAiaVZCT1J3MEtHZ29BQUFBTlNVaEVVZ0FBQWMwQUFBSTBDQVlBQUFCL01ISlJBQUFBQ1hCSVdYTUFBQXNUQUFBTEV3RUFtcHdZQUFBZ0FFbEVRVlI0bk96ZGUzd1U1ZDMvLy9lRUpGUU9LU3BKRUJFUVcybUxITEo3Vzg0SUlucmpEUkVRRmFoaTZGZCtSZlJuV3ExSDdDMENhVkhRb25BcmF0VjRRSkY2STBLVWdzVkNFV1BnbXdNSjU0TktnRW9RQ0FRSTVMQjdmZi9BM1NhUXd3UTJtZDNONi9sNDVPSGttcGxyUHJNYjl1M016alVqQVFBQUFBQUFBQUFBQUFBQUFBQUFBQUFBQUFBQUFBQUFBQUFBQUFBQUFBQUFBQUFBQUFBQUFBQUFBQUFBQUFBQUFBQUFBQUFBQUFBQUFBQUFBQUFBQUFBQUFBQUFBQUFBQUFBQUFBQUFBQUFBQUFBQUFBQUFBQUFBQUFBQUFBQUFBQUFBQUFBQUFBQUFBQUFBQUFBQUFBQUFBQUFBQUFBQUFBQUFBQUFBVk10eXVvQUxrWkNROExGbFdZbE8xd0ZVNDVReFpuQjJkbmE2MDRVQUNJd0lwd3U0RUFRbWd0eEZsbVhkNkhRUkFBSW4wdWtDQWlFek05UHBFb0JLNXM2ZHE5VFVWQmxqU3B5dUJVRGdoUFNSSmdBQURZblFCQURBSmtJVEFBQ2JDRTBBQUd3aU5BRUFzSW5RQkFEQUprSVRBQUNiQ0UwQUFHd2lOQUVBc0luUUJBREFKa0lUQUFDYkNFMEFBR3dpTkFFQXNJblFCQURBSmtJekJPVGw1Y250ZHN2dGR1cy8vdU0vZE1NTk4yamF0R2s2ZnZ6NEJmVmJVRkNnRVNOR3lPdjFYdEF5QU5CWUVKb2haTzNhdFZxL2ZyMWVlKzAxZmYzMTEzcnFxYWN1cUwvNCtIZ3RXYkpFRVJGbi9nenk4L00xY3VSSWxaYVdWcnNNQURSbWZCS0dtSWlJQ0YxNTVaWDZ6Vzkrb3krKytDS2dSNERIamgxVGZuNSt3UG9EZ0hCRGFJYW9rcElTWFhUUlJZcUlpRkJaV1psZWV1a2xEUnMyVEQxNzl0VE5OOStzMTE1N3JWS2dMbHk0VURmZWVLTjY5KzZ0MmJOblMvcjNhZC9pNG1KSlVsSlNraVNwZCsvZWNydmRWUzVUMjdaOHkyZGtaR2pjdUhIcTFhdVhici85ZG0zZHVyV2hYaG9BcURlUlRoZUF1dkY2dmRxMmJadGVldWtsM1hISEhaS2tsSlFVYmRteVJjOC8vN3c2ZGVxa0xWdTI2TEhISGxONWVibnV2ZmRlN2R1M1Q3Tm16ZExMTDcrc2E2NjVSdDk4ODAyVmZhZW1waW9wS1VucDZlbUtqbzZ1Y3BuYXR1V3plUEZpdmZqaWk0cU9qdGFUVHo2cDZkT242NzMzM2d2OEN3SUFEWWdqelJEU3YzOS85ZXpaVTA4KythUkdqaHlwZSsrOVYwZVBIbFZhV3BxbVRKbWlxNisrV3BHUmtlcldyWnNtVFpxa3hZc1hTNUtpb3FKa1daWU9IRGlnWnMyYXFVdVhMdWUxZlR2Yjhybi8vdnZWdW5WcnhjVEVhTXlZTWRxeFl3Y1hFd0VJZVJ4cGhwQzFhOWVxV2JObWxkcSsrKzQ3R1dQVXFWT25TdTN0MjdmWGtTTkg1UFY2RlI4ZnIrblRwK3VGRjE3UXUrKytxOGNmZjF3SkNRbDEzcjZkYmZsY2V1bWwvdW1XTFZ2S0dLUHk4dkpxajJBQklCUndwQm5pWW1OakpVbDc5dXlwMUw1djN6N0Z4OGY3cjNvZE9uU29saTFicHA0OWUrcVJSeDZwMTIwQlFMamlVeTdFdFc3ZFdvTUhEMVpLU29wMjd0d3BqOGVqVFpzMmFmNzgrUm8vZnJ5a00wZUlPVGs1c2l4TFYxeHhoVXBMUzJXTU9hZXZtSmdZU1ZKT1RvNktpb3JPYTFzQUVNNDRQUnNHcGsyYnBubno1dW0rKys3VDBhTkgxYTVkT3lVbEpXbjA2TkdTSkkvSG8yblRwbW4vL3YyNi9QTExOV1BHREZtV2RVNC9IVHAwMEtoUm81U2NuS3dXTFZyb3M4OCtxL08yQUNDY25mdkpHVUpjTHBlUnBNek1US2RMQVNxWk8zZXVVbE5UWll4NVBEczdlNmJUOVFBSURFN1BBZ0JnRTZFSkFJQk5oQ1lBQURZUm1nQUEyRVJvQWdCZ0U2RUpBSUJOaENZQUFEWVJtZ0FBMkVSb0FnQmdFNkVKQUlCTmhDWUFBRFlSbWdBQTJFUm9BZ0JnRTZFSkFJQk5ZZkU4ellrVEp6cGRBbERKdm4zN25DNEJRRDBJOWRBOEpLbDFWbGFXMDNVQVZiSXM2NGpUTlFBSW5KQU96ZExTVWxkVVZGUW5wK3NJQjVabHJaWWtZOHhBWnlzSks2WFoyZG5yblM0Q0FCQmdMcGZMdUZ3dTQzUWRBQkRNdUJBSUFBQ2JDRTBBQUd3aU5BRUFzSW5RQkFEQUprSVRBQUNiQ0UwQUFHd2lOQUVBc0luUUJBREFKc3ZwQXVDTWhJU0UvOSt5ck45V2FQTGRXZWxyWDRNeDVvUHM3T3duR3JZeUFBaGVJWDBiUFZ5UWRFa3ZWdEZlOGJhRXF4cW9GZ0FJQ1J4cE5tSUpDUW43TGN0cVc4M3M3N095c3VJYXRDQUVpeVl1bCt0bVNiOHp4bHhyV1ZZTHB3dENvM2ZhR0xOSjBzdUZoWVh2ZmZ2dHQ2ZWRLb1R2TkJzeHk3SlNhNWo5U1VQVmdhRFNKQ0VoWVlHa3BaSUdFWmdJRWoreUxPcy9MTXQ2L2VLTEwxN2pkcnViT1ZVSXAyY2JzZkx5OHFXUmtaSFZmV2U1c0VHTFFWRG8wYVBIcnkzTHVxTmR1M1o2NG9rbjlQT2YvMXd4TVRGT2w0Vkdycmk0V0x0Mzc5WUxMN3lnN096c1gzcTkzajlKU25haUZrN1BObkl1bCt1Z3BOaUtiY2FZd3V6czdFc2NLZ2tPY3JsYzZaSjZ2Zjc2NityUm80ZlQ1UUNWRkJZVzZvWWJicEF4cGlBN08vc3lTUTMrWkNaT3orTE5zeHVNTVp5YWJhU01NZGRJVXFkT1BLWVd3ZWZpaXk5V2l4WXRaRmxXZkVKQ1Ftc25haUEwR3ptdjE3dTBpbVpPelRaU3Z1OHdPU1dMWU5XcVZTdEprbVZaUDNaaSs0Um1JNWVUay9PbHBPOTl2eHRqQ25OeWNqNTFzQ1FBQ0ZxRUpveWtkeXY4L2pjNThEMEJBSVFDUWhNeXhpeXBNTDNJeVZvQUlKZ1JtbEIyZHZZWGtnNUxPcGFUazFQVmQ1d0FBREZPRTJkNGpUSHZXWllWTDhucmRERUFFS3dJVGZqOHI4ZmpZV3dtQU5RZ3BFTXpJU0hoWTh1eUVwMnVJeHdZWTlTa1NSTzVYQzZuU3drbnA0d3hnN096czlPZExnUkFZSVQwZDVvRVp1QllGamVIcWdjWFdaWjFvOU5GMUxlMHREUWxKaWJxMm11djFWdHZ2ZVYwT2FpR0UrOVRYbDZlM0c2M1NrdExHMlI3RFNHa2p6UjlNak16blM0QnFHVHUzTGxLVFUyVk1hYkU2VnJxMDRFREIvVDAwMC9yajMvOG93WU9IQ2lQeDNOQi9lWG41eXM1T1ZrZmZQQ0JvcU9qQTFTbHM0Smhud0w5UGpWbVlSR2FBSnh4Nk5BaGViMWVYWGZkZFlxS2lsSlVWTlFGOVhmczJESGw1K2NIcUxyZ0VBejdGT2ozcVRFTDZkT3pBSngxOTkxM1M1SjY5KzR0dDlzdFNTb3RMZFd6eno2clFZTUdxVisvZm5yaWlTZDA0c1FKL3pycjE2L1h1SEhqMUxOblR3MGZQbHpwNmYvK3lqY3BLZW1jL255bitJcUxpLzNMVlR6dDU1dGV1blNwcnIvK2VzMmVQZHRXSFJYZGYvLzltanAxYXFXMnlaTW5hOWFzV2JiNjhucTlTazFOVldKaW9ucjI3S21iYjc1Wlc3ZHVyWGFmSkttc3JFd3Z2ZlNTaGcwYjVsL250ZGRlazlmcnJiU1BaKy9YMldycnA3cjNxU0xmdGpJeU1qUnUzRGoxNnRWTHQ5OSt1MzhmN0c2bnFLaElEei84c1ByMDZhTmh3NFlwSXlPajBuYnE4cDRFSzBJVHdIbExUVTJWSktXbnAvdS9KcGt4WTRhMmJkdW1oUXNYS2kwdFRZV0ZoWHJ1dWVmODY1dzhlVkpQUHZtazFxNWRxNEVEQitwUGYvcFRqZjNabFpHUm9XWExsbW5TcEVtMjZxZ29NVEZScTFldlZsbFptU1RwOE9IRDJyQmhnMGFOR21XcnJ6Ly8rYzlhdkhpeHBrK2ZyblhyMW1uZXZIbitlNlJXdDA4cEtTbGF2WHExbm4vK2VhMWJ0MDR6Wjg3VVJ4OTlwRmRlZWFYRy9UcWJuWDdzdnE2TEZ5L1dpeSsrcUpVclY2cE5temFhUG4xNm5iYnoxRk5QNmRpeFkxcTZkS2xTVTFNci9RK1JuZGNSOWN6bGNobVh5MldBWVBQaWl5OGFsOHRsRWhJU0huUDYzMGxkMVBYZlZHNXVybkc1WEtha3BNUVlZOHlSSTBlTTIrMDIyN2R2OXkvenhSZGZtUDc5KzFkYTc5U3BVMmJMbGkxbS92ejV4dVZ5bWJLeXNpcjdxOWgyOHVUSktyZnJtOTYyYlp0L3Z0MDZmRXBLU3N4MTExMW4xcXhaWTR3eFpzR0NCV2JDaEFtMitpb3FLakxYWG51dDJiQmhnNjNYeUJoakNnc0xqZHZ0TmprNU9aV1cvZmpqajgwTk45eFFhYjJLKzNVMk8vMVVWME5WTmVibjUvdmIxcTFiWjl4dXQvRjRQTGEyYy9qd1llTnl1Y3ptelp2OTg3Lzg4a3YvZHV2Nm5sUW5NVEhSL1BCMytoTW4vbzN3blNhQWdEbHc0SUNNTVJvN2R1dzU4OHJLeWhRVkZhVzVjK2RxNmRLbDZ0YXRtNW8yYlNwSmxVN3huYTkyN2RyVnFZNktvcU9qZGROTk4ybmx5cFVhTUdDQWxpOWZyanZ1dU1OV1gvdjM3NWZINDFIbnpwMXQxL3JkZDkvSkdIUE9JOWphdDIrdkkwZU9WSG85S3U3WCtmUVRFV0gvaE9LbGwxN3FuMjdac3FXTU1Tb3ZMN2UxbllLQ0FuK2JUNHNXTGZ6VGRYMVBnaFdoQ1NCZ0xybmt6UDB4UHZua0U3VnAwK2FjK2Z2MjdWTnFhcXIrK3RlL3FsT25Ua3BQVDllS0ZTdHE3Tk4zeGVucDA2ZlZyRmt6U2FyeWU3Q0t3NlpxcTZNcWlZbUptalJwa25iczJLRzllL2RxeUpBaHR2cTYrT0tMSloyNVNyWkxseTYydGhVYmUrYTU3M3YyN05FMTExempiOSszYjUvaTQrTXJCVjFOdzhIcTBzK0ZzTE1kWDBBZVBIalFQKzBMVXVuODNwTmd4SGVhT2pPd1B5MHRUZmZjYzQ4R0RCaWdhNis5VmtPR0RGRnljbkxJWDVwZFVGQ2dFU05HQk9ULzVJSGF4TWZIeStWeWFmYnMyU29vS0pESDQ5R09IVHUwZnYxNlNWSjVlYm1rTTBkSVJVVkZldi85OXl1dDczdU9aMDVPam9xS2lpUkpIVHQyVkxObXpaU1dsaVpKS2lrcDBUdnZ2SE5CZFZTbFM1Y3VhdE9taldiTm1xV2hRNGY2ajRKcjZ5cytQbDREQmd4UVNrcUtkdXpZSVkvSG8rM2J0MnYvL3YzVjdsUHIxcTAxZVBCZ3BhU2thT2ZPbmZKNFBOcTBhWlBtejUrdjhlUEgyM3kxQTlkUElMWnp4UlZYcUZPblRwbzdkNjZLaW9xMGYvOSt2ZjMyMi80K3p1YzlDVWFOUGpROUhvOGVmdmhodmZmZWU1b3dZWUwrOXJlLytiL0l2L0xLSzRNMmJQTHo4elZ5NU1oYUJ3M0h4OGRyeVpJbEFmcy96bEJnOTdWQi9Yam1tV2NVRVJHaDBhTkhxMi9mdnBvNmRhcU1PZk8wdVk0ZE8yck1tREY2K09HSE5YNzhlUFhwMDZmU3VoMDZkTkNvVWFPVW5KeXNXMis5VlpMVXRHbFRwYVNrNk1NUFAxUmlZcUltVDU1OHpucDFyYU02aVltSnlzcks4bDhBWkxldmxKUVVkZTNhVlpNblQxYS9mdjAwZGVwVWxaU1VWTHRQa2pSdDJqUzUzVzdkZDk5OTZ0Mjd0Lzc3di85YlNVbEpHak5tVEszN1ZsR2crZ25FZG1iT25LbERodzVweUpBaGV2VFJSK3Y4T29hQ2tMNE5qTXZsTXRLRjNkemc1WmRmMXVyVnE1V2FtcXFMTHJvb1lMWFZ0N3k4UENVbEpTazlQVDFzQm9FSFNqQzhOaFZ1YnZCNGRuYjJURWVLT0ErQitEY0YxS2RiYnJsRisvYnRrNlNmWm1WbDdXcm83VGVldzQ4cWxKZVhhK0hDaFpvMGFWS3RnVm5iK0NLN1k2NldMVnVtRzIrOFVUZmRkSlBXcjErdkJRc1dhTkNnUVJveVpJaisrYzkvMnQ1ZVRlUFpLbzdyT251TVcwM2p5U3J5cmJkdTNUcU5IajFhdlh2MzFnTVBQS0NqUjQvNmw2bHV2RjExNDh0cVc3NCtYNXZhMXJNN0pnNUE0OWFvUTNQdjNyMDZjZUtFdW5mdlh1dXl0WTB2c2p2bWF0ZXVYVnF5WklsNjllcWxLVk9tYU0rZVBmcmtrMDgwY09CQVBmLzg4N2EzVjlPNHE1ckdkZFUwbnF3cVM1Y3UxYXV2dnFxUFAvNVlodzRkOGcvMmxtb2ViMWRWSGJVdFg5K3ZqWjB4WXJXTmlic1FScnJJU0s4YmFZV1JQalBTS2lOOWJxVFZSdnFua2I0dzBwZEcrc3BJNjQzMGY0MlVhYVJzSTIwMFVwNlJOaHRwcTVHMkcybUhrWFlaNldzamZXdWtmQ1B0TTlLL2pIVEFTQWVOOUwyUkRodXAwRWpIakhUY1NDZU5kTXBJSlVZcU5WSzVrYnhHNmxUN1hnQUlXUmM2VG5QYnRtM0c1WEtad3NKQ2Y5dmJiNy90R3dOa2UzeFJYY1pjN2QrLzN4aGp6RmRmZlZYcDl3MGJOaGlYeTJYS3k4dHRqV2VxYVR4YnhYRmRGY2U0MVRhZXJDTGZldDk4ODQyL2JjV0tGYVpmdjM2VmxxdHF2RjFONDh0cVdyNCtYNXZhMXJNekpxNHVxaHFuYWFScmpXU0MrT2VuakgxR3NHT2Nwb1BhdG0ycmlJZ0k3ZDY5MjM4YTc2Njc3dEpkZDkzbC8xNU1xbjE4VVYzR1hQbU82bnlYenJkdTNWcVMvRmZxZVR5ZUN4N1BWTjI0cnZNWlR4WVhGK2Vmam8yTlZYRnhzWC9zVjIzajdjNnVvN2JsNi9PMXFXMjk2bW9PTU44MUJBY2szYVV6RC96MlNqSVZwcXY3cVcyWm11YmI2dCtTREErR0EycldxRU96WmN1VzZ0ZXZuOTU2NjYwcTc4Zm9VOXY0b2tDUGxiclE4VXpWamVzNm4vRmtKMDZjOElmWW5qMTdGQmNYcDRpSUNGdmo3U3JXY1Q3ajg2cHl2cStOM2ZVYTZCRnArWmIwOTRiWUVJREFhdFRmYVVyU280OCtxbDI3ZHVuM3YvKzl0bS9mcnJLeU1oVVZGU2szTjllL1RHM2ppd0k5VnNyT2VLYXF4bjdaNmJlbThXUlZtVGR2bms2ZVBLazllL2JvalRmZTBQRGh3eVhWUHQ3dWJIVmR2cVo5T0ovWEpsekdpQUZ3VnFNUHpUWnQydWpkZDk5VlhGeWNIbnp3UWZYdDIxZi85Vi8vcFJVclZtank1TW1LakR4ek1GN2IrS0pBajVXcWJYdlZqZjJxVFUzanlhclNyVnMzalJneFFuZmRkWmQ2OSs2dGlSTW5TcXA5dk4zWjZycDhUYzczdFFtSE1XSUFuTlhveDJtaWFyN3ZkTmV1WGVzL1BRdjdxaHFuYWFSZlNzcVF0TjZTZWpwYllkWDRONFZneHpoTkFBZ3p0VDJmRTZHTDBBU0FBS3Z0K1p3SVhZUW1xdFMxYTFkbFptWnlhaFk0RHdNSERwUWsvMTJ2VnF4WW9hNWR1K3FxcTY1eXNDb0VBcUVKQUFGVzhmbWNrclI4K1hLT01zTUVvUWtBOVNBeE1WRnIxcXc1NS9tY0NHMkVaaU8wZlBseTNYYmJiZXJWcTVjU0V4UDEwVWNmT1YwU0VIYXFlejRuUWh1aDJjaDgvdm5ubWp0M3JwNTQ0Z210WGJ0VzA2ZFAxMHN2dlZUcEtTSUFBcU82NTNNaWRCR2FqY3dycjd5aWh4NTZTQWtKQ1lxS2lsTDM3dDJWbEpTa1JZc1dPVjBhRUhidXV1c3VaV1ptNnFjLy9hblRwU0JBQ00wd1llZDVrRWVQSHRXdVhidVVrSkJRcWYxblAvdVpObS9lWEczZk9UazU2dHUzcjFhdlhpMWpqSjU2NmluMTZkTkhnd2NQMXB3NWN5cmRkQjBBd2xtanZtRjdPUEk5RDdLcTI4TVZGQlJJVXJVWEpQaWVYbksybVRObjZ0WmJiOVhBZ1FPMWE5Y3VwYVdsNllNUFBsQ3paczEwMzMzM3FYbno1djdiNndGQU9PTklNOHlNSHo5ZXpaczNWNHNXTGM2WjV3dlNmL3pqSDhyTXpQVC8vT1V2ZjVGbFdWVSs0YU9nb0VBN2QrNVVZbUtpSk9uVXFWT1N6anoyckczYnRycjc3cnYxdi8vN3YvVzRSd0FRUEFqTk1GUFQ4eUI5ejZmOC92dnZLN1VYRkJRb0xpNnV5dEFzTEN5VVZQbTVtaFZkY2NVVit2Nzc3emxGQzZCUklEVERURTNQZzJ6ZHVyWGF0V3VuTDcvOHNsSjdlbnA2dGM4VHZleXl5eFFSRWFHZE8zZFdPWC9YcmwzbjljeFFBQWhGZk5JMU1yLys5YS8xK3V1dmEvMzY5U290TGRYeTVjdTFhdFVxSlNVbFZibjhqMy84WTQwYU5Vb3BLU25LemMzMTMwdno5T25UV3IxNnRWNSsrV1ZObURDaEFmY0FBSnpEaFVDTnpDMjMzS0xpNG1JOS9mVFRPbkxraUg3eWs1L29oUmRlcVBHZW1JODg4b2plZlBOTlRaa3lSUWNPSEpBazNYREREZXJZc2FOKzk3dmY2WlpiYm1tbzhnSEFVWVJtbVBEZFlOMk9zV1BIYXV6WXNiYjdidEtraWU2NTV4N2RjODg5L3Vkc2Z2SEZGNHFPamo3ZmNoR2tqREVuTGN0cWZ2ejRjYlZzMmRMcGNvQnpIRHQyVEpKVVhsNWU1TVQyT1QwTG9LTE5rdlROTjk4NFhRZHdqcU5IaityNDhlTXl4bnlmbTV2N2ZlMXJCQjZoQ2FDaVZFbWFObTJhc3JLeWRQejRjWWZMQWM0TWRkdTZkYXVtVEpraVNiSXNhNUdrY3dlak53Qk96NkpPNm5JYUdLRW5PenY3VlpmTE5lU2JiNzRaeVEwckVLU3lTa3BLSG5OcTR4eHBBcWpJazVXVmRac3hacHlrTDR3eEo1d3VDSkIwMmhpVFk0eEp0aXlyLytiTm14Mzd1K1JJRThEWlBObloyZTlMZXQvcFFrS2R5K1V5a3BTVmxWWDlBR3FFRkk0MEFRQ3dLU3lPTlBudUJjRm0zNzU5VHBjQW9CNkVlbWdla3RRNkt5dkw2VHFBS2xtV2RjVHBHZ0FFVGtpSFptbHBxU3NxS3FxVDAzV0VBOHV5Vmt1U01XYWdzNVdFbGRMczdPejFUaGNCSUhCQ09qUTNiZHEwVjlKZXArc0lCeTZYUzVLVW5aMjl4dUZTQUNCb2NTRVFBQUEyRVpvQUFOaEVhQUlBWUJPaENRQ0FUWVFtQUFBMkVab0FBTmhFYUFJQVlCT2hDUUNBVFlRbUFBQTJFWm9BQU5oRWFBSUFZQk9oQ1FDQVRZUW1BQUEyRVpvQUFOaEVhQUlBWUJPaENRQ0FUU0g5RUdxY3Y0U0VoQWNzeTNybzdIYVh5N1hITjIyTWVTODdPL3Z4aHEwTUFJSVhvZGw0ZlNucGhTcmEyMWVZL25zRDFRSUFJWUhUczQxVWRuYjIvelhHL0t1R1JiN1B6czVlMVdBRkFVQUlJRFFiTWN1eVVtdVkvVWxEMVFFQW9ZTFFiTVRLeTh1WDFqQjdZWU1WQWdBaGd0QnN4SEp6Y3pPTU1RZlBiamZHSE1uS3lscmhSRTBBRU13SXpVYk9zcXkzcW1qbTFDd0FWSUhRYk9TOFh1L0haN2NaWXo1d29oWUFDSGFFWmlPWGs1UHpwYVRERlpxTzVlVGtmT3BVUFFBUXpBaE5HRWx2KzM4eDV0TWYyZ0FBWnlFMElXUE1rZ3JUaTV5c0JRQ0NHYUVKWldkbmYyR01LWlJVbEpPVHM4enBlZ0FnV0hFYlBVaVNWOUs3a3VJbGVSeXVCUUNDRnFFSlNaTFg2LzBvSWlMaUVxZnJBSUJnRm5haDZYSzVWa202M3VrNlFvMHhScFpseWVWeU9WMUtxRHBXVmxiV0t5OHZiNXZUaFFDb1ArSDRuU2FCZVI0c3kzSzZoRkQzNDhqSXlOdWNMZ0pBL1FxN0kwMmZ6TXhNcDB0QUl6Rmx5aFQ5N1c5L2t6Rm10OU8xQUtoZjRYaWtDUUJBdlNBMEFRQ3dpZEFFQU1BbVFoTUFBSnNJVFFBQWJDSTBBUUN3aWRBRUFNQW1RaE1BQUpzSVRRQUFiQ0kwQVFDd2lkQUVBTUFtUWhNQUFKdkM5b2J0b2NidGRsYzdMek16VTNsNWVVcEtTcElrUlVSRTZCZS8rSVdlZnZwcGRlellVWklxemZlNTZxcXJ0R2pSSWtuUzU1OS9ydFRVVkwzKyt1dUtpb3F5VmRQeTVjdjF4aHR2YU8vZXZZcUxpOU9FQ1JNMGN1VElPdTliYlE0ZlBxd0pFeVpvOXV6WnV2cnFxd1BlUHdDZ0dpNlh5N2hjTGhPcWNuTnpqY3ZsTWlVbEpWVzJueng1MGh3L2Z0dzg4c2dqNXM0Nzc2eHkvdGtLQ3d2Tm9FR0R6TFp0MjJ6WHNXclZLak4wNkZDVGxaVmxTa3RMVFU1T2pybmhoaHZNbWpWcnpuL25hcENXbG1adXUrMDI0L0Y0NnFYLyt2VEVFMDhZbDh0bGV2VG9NYTZtdjAwai9kSkl4a2daRGZYdkFjN3lmUjQ1WFFjQ2g5T3pJYWhGaXhhNjlkWmJ0WFhyVm5tOTNscVhYN0JnZ2E2NTVocDE3dHpaOWpaZWVlVVZQZlRRUTBwSVNGQlVWSlM2ZCsrdXBLUWsvNUZyb0EwZE9sVEZ4Y1ZhdVhKbHZmUVBBSUZBYUlhb0V5ZE9LRFkyVmhFUnRiK0ZLMWFzMEpBaFF5U2RPWTNyZHJ1MWRPbFNYWC85OVpvOWUvWTV5eDg5ZWxTN2R1MVNRa0pDcGZhZi9leG4ycng1YzdYYnljbkpVZCsrZmJWNjlXb1pZL1RVVTArcFQ1OCtHang0c09iTW1WTmp3RWRFUk9qNjY2L1hpaFVyYXQwZkFIQUszMm1Hb0NOSGp1aWRkOTdSM1hmZmJXdlovZnYzNnhlLytFV2w5b3lNREMxYnRrekduSHZtcUtDZ1FKTDhRWHMycjlkYlpWalBuRGxUdDk1NnF3WU9IS2hkdTNZcExTMU5IM3p3Z1pvMWE2Yjc3cnRQelpzMzE4U0pFNnV0dFV1WEx2cjAwMDlyM1NjQWNBcWhHV0w2OSs4dlNXcmZ2cjFpWW1MT0NURGZmRWthTzNhc2hnMGJKa21LalkydDFNLzQ4ZVBWdkhuektyZmhDOUovL09NZmlvbUo4YmRuWjJkcjRzU0pzaXpybkhVS0NncTBjK2RPelpneFE1SjA2dFFwZjUzUjBkRzYrKzY3TlgvKy9CcERNelkyVm9XRmhTb3ZMMWRrSkgrYUFJSVBuMHdoWnUzYXRicm9vb3YwM1hmZmFjNmNPVnExYXBXZWUrNjVTdk9iTld2bS8zM3IxcTJTZEU3UXRXdlhydHB0dEc3ZFdwTDAvZmZmVndyTmdvSUN4Y1hGVlJtYWhZV0ZrcVM0dUxncSs3emlpaXYwL2ZmZlYzdVVXckhHcW81K0FTQVk4SjFtQ0xJc1MyM2J0dFVkZDl5aE5XdlcxUGhkb1M4QUR4OCtmRTRmTmEzVHJsMDdmZm5sbDVYYTA5UFRxeDBhYzlsbGx5a2lJa0k3ZCs2c2N2NnVYYnNVSHg5ZjQzZXdodzRkVWt4TWpPMGhNUURRMEFqTkVHU00wZjc5Ky9YdXUrK3FlL2Z1TlFaUmJHeXM0dUxpdEdYTGxqcHQ0OWUvL3JWZWYvMTFyVisvWHFXbHBWcStmTGxXclZwMXpsaFFueC8vK01jYU5XcVVVbEpTbEp1YnE3S3lNa25TNmRPbnRYcjFhcjM4OHN1YU1HRkNqZHZjc21XTHVuVHBVcWM2QWFBaGNYbzJ4UGkrczR5SmlWSGZ2bjMxaHovOG9kWjFicnp4UnYzOTczL1h6VGZmYkhzN3Q5eHlpNHFMaS9YMDAwL3J5SkVqK3NsUGZxSVhYbmhCVjExMVZiWHJQUExJSTNyenpUYzFaY29VSFRod1FKSjB3dzAzcUdQSGp2cmQ3MzZuVzI2NXBkcDFqVEg2L1BQUDlYLyt6Lyt4WFNNQTRBS0YrczBONnNPaFE0Zk1kZGRkWjNidDJ0VmcyNnp1SmczVldiRmloUms1Y3FRcExTMnQ1OG9DajVzYm9EcmMzQ0Q4Y0hxMkViajAwa3MxWmNvVVRaOCtYZVhsNVU2WGM0N0N3a0s5OU5KTFNrbEo0ZnRNQUVHTjA3T054SkFoUTZvZGQrbTBpeSsrV0V1V0xIRzZEQUNvRmFHSmV0RzFhMWRsWm1ZNlhRWUFCQlNuWndFQXNJblFCQURBSmtJVEFBQ2JDRTBBQUd3aU5BRUFzSW5RQkFEQUprSVRBQUNiQ0UwQUFHd2lOQUVBc0Nsczd3amtleG9JVU4rS2k0dWRMZ0ZBQXduSDBNeVQxSlVQTWpRa1kweUpwS3Fmd0EwZ2JJUmRhR1psWmZYbzNMbHpjNmZyQ0RYTm16Y3ZrcVNUSjAvR09GMUxLQ29wS1NuNzl0dHZUenRkQjRENkZYYWhLY203ZmZ2MjQwNFhFV3BjTHBja2lkY09BS3JIaFVBQUFOaEVhQUlBWUJPaENRQ0FUWVFtQUFBMkVab0FBTmhFYUFJQVlCT2hDUUNBVFlRbUFBQTJFWm9BQU5oRWFBSUFZQk9oQ1FDQVRZUW1BQUEyRVpvQUFOaEVhQUlBWUJPaENRQ0FUWVFtQUFBMkVab0FBTmdVNlhRQmNFWkNRc0pkbG1XOWNYYTd5K1VxODAwYlk1N016czUrcG1FckE0RGdSV2cyVWg2UFowVmtaR1JWNzcrL3JheXM3TDBHTEFrQWdoNm5aeHVwM056Y2c1TFdWamZmR0pPemFkT212UTFZRWdBRVBVS3pFVFBHdkYvRHZFOGFzaFlBQ0FXRVppTVdFUkZSYlRCNnZkNTNHcklXQUFnRmhHWWpscG1abVM4cHM0cFoyM0p6YzdjM2REMEFFT3dJelViT0dIUE94VDdHbUUrZHFBVUFnaDJoMmNoNXZkNjBLdHJlZGFJV0FBaDJoR1lqdDNIanhoM0dtSzIrMzQweDMyemN1REhieVpvQUlGZ1JtcEF4Wm9GdjJyS3M1VTdXQWdEQmpOQ0VJaUlpbHZtbXZWNHZOelFBZ0dvUW1sQldWbGFlTWVZYlk4eS9jbkp5dm5TNkhnQUlWdHhHRDVKa2ZyaUt0cTBrNDNReEFCQ3N3aUkwWFM3WEtrblhPMTFIS0RQR3lMSXN1Vnl1Q1U3WEVnYU9lNzNlQVRrNU9UbE9Gd0lnc01MbDlDeUJlWUVzeTVJeEhHUUdTRXRKTnp0ZEJJREFDNHNqVFovTXpLcHViZ00wbktsVHAyclpzbVdLaUlqNGw5TzFBQWk4Y0RuU0JBQ2czaEdhQUFEWVJHZ0NBR0FUb1FrQWdFMkVKZ0FBTmhHYUFBRFlSR2dDQUdBVG9Ra0FnRTJFSmdBQU5oR2FBQURZUkdnMm9MeThQTG5kN2tvL3Q5OStlNjNMbDVhV05tQ1Y1NmVnb0VBalJveVExK3V0ZFZuZmZoVVhGemRBWlFBUU9HRjE3OWxRc1hidFdqVnIxc3pwTWdJcVBqNWVTNVlzQ1ZoLytmbjVTazVPMWdjZmZLRG82T2lBOVFzQUY0SWpUUVNsWThlT0tUOC8zK2t5QUtBU1FqT0lGQlVWNmVHSEgxYWZQbjAwYk5nd1pXUmtWSnAvOU9oUlBmVFFRK3JkdTdlR0R4K3VOOTU0bzlMcDI5TFNVajM3N0xNYU5HaVErdlhycHllZWVFSW5UcHlvY1pzUFB2aWdaczZjNmYvOWxWZGUwWkFoUS95UENjdk56ZFYxMTEybjh2THlHdnMvKzVScmJiWDYraDQzYnB4NjllcWwyMjY3VFhsNWVmNTVTVWxKa3FUZXZYdkw3WGFmNStOZWUzSUFBQ0FBU1VSQlZDc0tBSUZGYUFhUnA1NTZTc2VPSGRQU3BVdVZtcHFxOVBUMGMrWWZQMzVjeTVZdDB4dHZ2S0cxYTlkV21qOWp4Z3h0MjdaTkN4Y3VWRnBhbWdvTEMvWGNjOC9WdU0wQkF3Wm8vZnIxL3QvWHJWdW5rcElTN2RpeFE1SzBmdjE2OWVuVFI1R1JrWFhxdjdaYUpXblJva1dhTTJlT1ZxNWNxYlp0MjJyR2pCbitlYW1wcVpLazlQUjBIdmtHSUdnUW1nN28zNysvLzBLZzJiTm5TNUtPSERtaWYvN3puL3J0YjMrcjFxMWJxM1hyMXJybm5udjg2eFFXRnVxTEw3NVFjbkt5V3JkdXJkallXRTJjT0xIUy9FOC8vVlNQUGZhWTR1UGoxYXBWSzkxNTU1MWF0V3BWamJYMDY5ZFArZm41S2lnbzBOR2pSM1h3NEVFTkhUclVIOWdiTm14US8vNzk2OVIvYmJYNkpDY25LeTR1VGpFeE1SbzdkcXgyNzk1dDYwSWlBSEFLRndJNW9Lb0xnUW9LQ2lSSjdkdTM5N2UxYU5IQ1AzM2d3QUZKVW9jT0hmeHRMVnUyckRUZkdLT3hZOGVlczcyeXNqSkZSVVZWV1V2cjFxMzFpMS84UWhzMmJGQ1RKazNVcjE4LzlldlhUKysrKzY3R2pSdW56WnMzYTlhc1dkcS9mMytOL1ZkVVc2MCtzYkd4L3VubXpadkxHS1B5OG5JdS9BRVF0QWpOSU9FTHlJTUhEL3FuZlVGcVovNGxsMXdpU2Zya2swL1VwazJiT20zYmQ0clc2L1ZxNk5DaGNydmRtakpsaXI3NjZpdDE3dHhaTVRFeE9uWHFsTzMrYTZzVkFFSVZwMmVEeEJWWFhLRk9uVHBwN3R5NUtpb3Ewdjc5Ky9YMjIyOVhtbi9WVlZkVk96OCtQbDR1bDB1elo4OVdRVUdCUEI2UGR1ellVZW43eXVyMDc5OWZXVmxaMnJScGs2Njk5bHI5NkVjL1VyZHUzZlRtbTI5cXdJQUJkZTYvdGxydGlJbUprU1RsNU9Tb3FLaW9UdXNDUUgwaE5CMVE4VHROdDl1dDQ4ZVBTNUptenB5cFE0Y09hY2lRSVhyMDBVYzFhdFNvU3VzOTg4d3pPbno0c0c2ODhVWTk5dGhqR2pseXBDUXBNakxTUHo4aUlrS2pSNDlXMzc1OU5YWHFWUDlWc0RYcDNMbXp2RjZ2T25mdTdEODEycTlmUCtYbTVxcC8vLzZWdG0rMy85cHFyVTJIRGgwMGF0UW9KU2NuNjlaYmI3VzFEZ0RBQnBmTFpWd3VsMmxzbGk1ZGFvWU9IZXAwR2JhRVVxMFg0cW1ubmpJLy9EMG1uZjEzYXFSZkdza1lLYU9LUDJPRUlkOW5rOU4xSUhENFRqT0VmUDc1NStyY3ViUGF0R21qclZ1MzZ0VlhYOVV0dDl4aWE5MnF4anBlZGRWVldyUm9VYURMbEhSaHRRSkFzQ0kwUThpZVBYdjA3TFBQcXJDd1VLMWJ0OWF3WWNNcURVdXBTVU9QZGJ5UVdnRWdXQkdhSVdUQ2hBbWFNR0dDMDJYWUVrcTFBb0JkWEFnRUFJQk5oQ1lBQURZUm1nQUEyRVJvQWdCZ0U2RUpBSUJOaENZQUFEWVJtZ0FBMkJSVzR6VEhqUnZuZEFsbzVMNysrbXVuU3dCUWo4SWlOSTB4K3l6TGFyZDkrM2FuU3dFa1NSNlA1enVuYXdBUWVPRVNtbDI5WHUrVlR0Y1J5cG8wYVpJbFNSNlB4K1YwTGFIT3Nxd1RHemR1M09sMEhRQUNMeXhDTXljbjU2aWtiS2ZyQ0dVdTE1bXMzTGh4STY4akFGU0RDNEVBQUxDSjBBUUF3Q1pDRXdBQW13aE5BQUJzSWpRQkFMQ0owQVFBd0NaQ0V3QUFtd2hOQUFCc0lqUUJBTENKMEFRQXdDWkNFd0FBbXdoTkFBQnNJalFCQUxDSjBBUUF3Q1pDRXdBQW13aE5BQUJzSWpRQkFMQXAwdWtDNEl5RWhJUzdMTXQ2NCt4Mmw4dFY1cHMyeGp5Wm5aMzlUTU5XQmdEQmk5QnNwRHdlejRySXlNaXEzbjkvVzFsWjJYc05XQklBQkQxT3p6WlN1Ym01QnlXdHJXNitNU1puMDZaTmV4dXdKQUFJZW9SbUkyYU1lYitHZVo4MFpDMEFFQW9JelVZc0lpS2kybUQwZXIzdk5HUXRBQkFLQ00xR0xETXpNMTlTWmhXenR1WG01bTV2NkhvQUlOZ1JtbzJjTWVhY2kzMk1NWjg2VVFzQUJEdENzNUh6ZXIxcFZiUzk2MFF0QUJEc0NNMUdidVBHalR1TU1WdDl2eHRqdnRtNGNXTzJrelVCUUxBaU5DRmp6QUxmdEdWWnk1MnNCUUNDR2FFSlJVUkVMUE5OZTcxZWJtZ0FBTlVnTktHc3JLdzhTYnVOTWZ0emNuSytkTG9lQUFoVzNFWVBrbVM4WHU5Q1NXMGxHYWVMQVlCZ1JXaGVBQ1A5V2RKdm5hNGpFRGJ0MktHVFRacW9welRCNlZvQ3FFaFNEMHY2eHVsQ0FJUUhRdlBDaEVWZ1N0SXZpb3ZEOFJBelJ0SUFFWm9BQW9UUURBUVQrbkVUZGw5dTMzbW50R0NCSkpVN1hRcUE4QkYybjVVQUFOUVhRak5NR0dPVWxwYW1lKzY1UndNR0ROQzExMTZySVVPR0tEazVXUjZQSitEYnk4dkxrOXZ0Vm5GeGNjRDdCb0JneGVuWk1PRHhlUFRvbzQvcVgvLzZsKzY3N3o0bEpDUW9NakpTMzN6empaWXZYeTZ2MTZzbVRabzRYU1lBaER4Q013eTgrdXFyMnJ0M3IxSlRVM1hSUlJmNTJ6dDM3cXpPblRzN1dCa0FoQmRPejRhNDh2SnlMVnk0VUpNbVRhb1VtR2Z6blU1ZHVuU3Byci8rZXMyZVBWdVN0SDc5ZW8wYk4wNDllL2JVOE9IRGxaNmVYbW41ZGV2V2FmVG8wZXJkdTdjZWVPQUJIVDE2dEZLL3VibTVHamR1bkhyMTZxWGJicnROZVhsNTliZXpBT0F3UWpQRTdkMjdWeWRPbkZEMzd0MXRMWitSa2FGbHk1WnAwcVJKa3FTVEowL3F5U2VmMU5xMWF6Vnc0RUQ5NlU5L3FyVDgwcVZMOWVxcnIrcmpqei9Xb1VPSE5HdldyRXJ6RnkxYXBEbHo1bWpseXBWcTI3YXRac3lZRVpnZEE0QWdSR2lHdU5MU1VrbFNSTVMvMzhwMzNubEhicmZiLytOYlJwTEdqeCt2NXMyYnEwV0xGcEtrUVlNR3FWT25UdHE5ZTdkYXRHaWgvZnYzcTd6ODM2TTA3cjMzWGwxeXlTV0tpNHRUVWxLUy92blBmMWJhZm5KeXN1TGk0aFFURTZPeFk4ZHE5KzdkOG5xOTlibkxBT0FZUWpQRXRXM2JWaEVSRWRxOWU3ZS83YTY3N2xKbVpxWlNVMVBQV2I1ZHUzYVZmcDg3ZDY2R0R4K3V2L3psTDlxelo0OGtWUXE5dUxnNC8zUnNiS3lLaTRzcnpZK05qZlZQTjIvZVhNYVlTcUVMQU9HRTBBeHhMVnUyVkw5Ky9mVFdXMi9aV3Q2eUxQLzB2bjM3bEpxYXFsZGVlVVhQUGZlY2hnOGZmczd5SjA2YzhFL3YyYk5IY1hGeGxZNXFBYUF4NGRNdkREejY2S1BhdFd1WGZ2LzczMnY3OXUwcUt5dFRVVkdSY25OemExelBkMFQ0M1hmZnFhaW9TTysvLy80NXk4eWJOMDhuVDU3VW5qMTc5TVliYjFRWnJBRFFXRERrSkF5MGFkTkc3Nzc3cnY3eWw3L293UWNmMVBmZmY2K21UWnZxeWl1djFPVEpreFVaV2ZYYjNMRmpSNDBaTTBZUFAveXc0dUxpTkdiTUdLMWJ0NjdTTXQyNmRkT0lFU05VVWxLaW9VT0hhdUxFaVEyeFN3Q0FjR1BPM0hYV2hLUGMzRnpqY3JuTXlaTW5uUzdsL1B6cVYrYUg5K2RYVHYrZCtCanBsei9VbE9GMExXZ1lMcGZMdUZ5dTBMODVOZnc0UFFzQWdFMkVKZ0FBTnZHZEpxclV0V3RYWldabU9sMEdBQVFWampRQkFMQ0owQVFBd0NaQzB3RmxaV1Y2NTUxM05IYnNXUFhwMDBlOWV2WFN5SkVqdFczYk5xZExreFNZWjJVV0ZCUm94SWdSSVhWTFBTTmQ3WFFOQUlJYjMyazJzTk9uVDJ2eTVNa3l4dWozdi8rOXVuYnRxdkx5Y3VYbDVkWDRsSkpnbHArZnIrVGtaSDN3d1FlS2pvNldKTVhIeDJ2SmtpVU9WMVk3STNXVmRPc1BQOWRJc21wZUEwQmpSbWcyc0huejVxbWtwRVJ2dnZtbVAyQ2lvNlBWczJkUGh5czdmOGVPSFZOK2ZyN1RaZGhpem9TaVcyZENjcFE0dWdSUUI1eWViVURsNWVYNitPT1BOWEhpUkg5Z1ZxV3NyRXd2dmZTU2hnMGJwcDQ5ZStybW0yL1dhNis5NWovVjZUdDltcEdSNFgrVzVlMjMzNjZ0VzdkS2t1Ni8vMzVOblRxMVVwK1RKMC8yUDlhcnR2NHJxdXBVcmEvTjkvU1VwS1FrU1ZMdjNyM2xkcnVyWE85QzkrbENHQ25DU0gyTTlKeWtyeVZ0a1BTWUNFd0FkY1NSWmdQS3o4OVhjWEd4dW5idFd1TnlLU2twMnJKbGk1NS8vbmwxNnRSSlc3WnMwV09QUGFieThuTGRlKys5L3VVV0wxNnNGMTk4VWRIUjBYcnl5U2MxZmZwMHZmZmVlMHBNVE5RZi8vaEhsWldWS1NvcVNvY1BIOWFHRFJ2MDBFTVAxYWwvdTFKVFU1V1VsS1QwOVBScS8yZmdRdmVwem96L0ppeDNTNW9yNldKYnEwa0Q2NzR4MjM1WmozMERRSENyNjIzMHRtM2JabHd1bHpsNjlHaTF5eFFXRmhxMzIyMXljbklxdFgvODhjZm1oaHR1TU1iOCt4WjMrZm41L3ZucjFxMHpicmZiZUR3ZVUxSlNZcTY3N2pxelpzMGFZNHd4Q3hZc01CTW1US2h6L3lkUG5xenlkbnErdHBLU2tpcC9QN3VQUU94VG5aU1ZHZU55R2YvN0Uzdy9Yem45dDR1R3dXMzB3ZzlIbWczb3Nzc3VrMlZaMnJWcmwvODA1dG0rKys0N0dXUFVxVk9uU3UzdDI3ZlhrU05IS3AxQ3ZmVFNTLzNUTFZ1MjlEL0xNam82V2pmZGRKTldybHlwQVFNR2FQbnk1YnJqamp2cTNIK2dCR3FmYkl1TWxINytjeWtyUzVLZWtEUk0wazhseGRhNDNobXI3Vy9vdkJoSjUzSG9EQ0FZRUpvTktDWW1SajE3OXRSYmI3MVZiV2o2SHVxOFo4OGVYWFBOTmY3MmZmdjJLVDQrM3ZhekxCTVRFelZwMGlUdDJMRkRlL2Z1MVpBaFE4NnJmMTlZblQ1OVdzMmFOWk5VK1JtYmRnUnFuODVUdmlYMWxTUWovVnovdmxLMlIxVUxXOUtnK2l3R1FHampRcUFHOXVpamoycno1czE2NUpGSHRHdlhMbms4SGhVVkZla2YvL2lIZHUvZXJkYXRXMnZ3NE1GS1NVblJ6cDA3NWZGNHRHblRKczJmUDEvang0KzN2WjB1WGJxb1RaczJtalZybG9ZT0hhcW1UWnRLVXAzNzc5aXhvNW8xYTZhMHREUkpVa2xKaWQ1NTU1MUt5OFRFeEVpU2NuSnlWRlJVZEU0ZmdkcW5DMlZKV3kxcGhpVWxTUHFKcEVkMTVva2puRDREWUF0SG1nMnNmZnYyV3JCZ2dWNTk5VlhkZi8vOU9uejRzQzY2NkNKZGZmWFYrc01mL2lCSm1qWnRtdWJObTZmNzdydFBSNDhlVmJ0MjdaU1VsS1RSbzBmWGFWdUppWW1hTTJlT0hubmtrVXJ0ZGVtL2FkT21Ta2xKMGV6WnMvWGhoeDhxTmpaV2d3WU5Va2JHdjU5dTFhRkRCNDBhTlVySnljbHEwYUtGUHZ2c3MzUDZDZFErQllvbDdaYjByS1JualhTRnpndy9HZVZJTVFCQ0JnTzVMNER4SGFFWURsU0N6cDEzU2dzV1NOS2RsclRBNlhMUU9Qa3VBc3JLeXVLek5reHdwQmtJUDV6NlJCQXBLM082QWdCaGlOQzhNTXNrRGRjUGcvd1JkSXlrTFU0WEFTQjhFSm9YNWhaSlAzSzZpRUJ3dTF6RmtwU1psZFhNNlZvQ3lHTkovQjhOZ0lBaE5DK0FkZVpJNXBUVGRRU0M2NGYvV21HeVB3QlFIeGh5QWdDQVRZUW1BQUEyRVpvQUFOaEVhQUlBWUJPaENRQ0FUWVFtQUFBMkVab0FBTmhFYUFJQVlCT2hDUUNBVFlRbUFBQTJFWm9BQU5oRWFBSUFZQk9oQ1FDQVRZUW1BQUEyRVpvQUFOaEVhQUlBWUJPaENRQ0FUWVFtQUFBMkVab0FBTmhFYUFJQVlCT2hDUUNBVFlRbUFBQTJFWm9BQU5oRWFBSUFZQk9oQ1FDQVRZUW1BQUEyRVpvQUFOaEVhQUlBWUJPaENRQ0FUWVFtQUFBMkVab0FBTmhFYUFJQVlCT2hDUUNBVFlRbUFBQTJFWm9BQU5oRWFBSUFZQk9oQ1FDQVRZUW1BQUEyRVpvQUFOaEVhQUlBWUJPaENRQ0FUWVFtQUFBMkVab0FBTmdVNlhRQmNJYkw1YnBkMHY5WFJmdmZmZE9XWlMzT3pNeDhxVUVMQTRBZ1JtZzJYcnNsRGE2aTNkOVdYbDZlMG5EbEFFRHc0L1JzSTVXVmxaVWxLYis2K2NhWWdvMGJONjV1dUlvQUlQZ1JtbzJYTWNZc3FHNm1aVm5MSlprR3JBY0FnaDZoMlloWmxyVzBodGtmTkZnaEFCQWlDTTFHTENzcmE3MmtBMVhNT3B5VmxmVlpROWNEQU1HTzBHemN2RjZ2OS8yekc0MHhLeVI1SEtnSEFJSWFvZG5JV1phMTVPdzJZOHdpSjJvQmdHQkhhRFp5MmRuWlgwbzZYS0hwV0U1T3pxZE8xUU1Bd1l6UVJMbWtoYjVmakRHZlNTcHpyaHdBQ0Y2RUptU00rY2czN2ZWNi8rcGtMUUFRekFoTnFMUzBkSzJrWThhWUU4ZU9IYXRwR0FvQU5HcUVKclI1OCtaU1k4eGZKWDMrN2JmZm5uYTZIZ0FJVm1GOTcxbVh5L1UzU1RjNVhVY29jYmxjM0FYSXZnUGw1ZVhkYzNOekR6cGRDSUNHRWU1SG1nU21UY2FRbGVlaFRVUkV4RmluaXdEUWNNTDZTTk1uTXpQVDZSSVFaaVpQbnF5TWpBeEoydUowTFFBYVRyZ2ZhUUlBRURDRUpnQUFOaEdhQUFEWVJHZ0NBR0FUb1FrQWdFMkVKZ0FBTmhHYUFBRFlSR2dDQUdBVG9Sa0c4dkx5NUhhN1ZWeGNmTjU5RkJRVWFNU0lFZko2dlFHc3pCbUJlRDBBb0NxRVppT1VuNSt2a1NOSHFyUzAxTjhXSHgrdkpVdVdLQ0lpL1A0a3F0cGZBRGdmNGZjSmlWb2RPM1pNK2ZuNVRwZlJZQnJiL2dLb1A0U21UVjZ2VjZtcHFVcE1URlRQbmoxMTg4MDNhK3ZXclpLa3NySXl2ZlRTU3hvMmJKaC8zbXV2dmVZLzFlazdYWmlSa2FGeDQ4YXBWNjlldXYzMjIvM3IzMy8vL1pvNmRXcWw3VTJlUEZtelpzMnkxWDlGVloyYTlMWDVqclNTa3BJa1NiMTc5NWJiN2E1eXZRdmRwK3JxV3JwMHFhNi8vbnJObmoxYmtsUmFXcXBubjMxV2d3WU5VcjkrL2ZURUUwL294SWtUL3ZVV0xseW9HMis4VWIxNzkvYXZZMmNmSzZwcWZ3SGdmQkNhTnYzNXozL1c0c1dMTlgzNmRLMWJ0MDd6NXMxVHExYXRKRWtwS1NsYXZYcTFubi8rZWExYnQwNHpaODdVUng5OXBGZGVlYVZTSDRzWEw5YUxMNzZvbFN0WHFrMmJOcG8rZmJva0tURXhVYXRYcjFaWldaa2s2ZkRodzlxd1lZTkdqUnBWcC83dFNrMU5sU1NscDZkWGV6UDdDOTJuNm1Sa1pHalpzbVdhTkdtU0pHbkdqQm5hdG0yYkZpNWNxTFMwTkJVV0Z1cTU1NTZUSk8zYnQwK3paczNTakJrenRHclZLZzBkT3JUZTloY0E3Q0EwYlRoKy9MZysrT0FEL2ZkLy83ZTZkKyt1eU1oSWRlclVTWmRkZHBtT0hqMnF0TFEwVFpreVJWZGZmYlVpSXlQVnJWczNUWm8wU1lzWEw2N1V6LzMzMzYvV3JWc3JKaVpHWThhTTBZNGRPK1QxZWpWdzRFQkpaejdVSlduRmloWHEycldycnJycXFqcjFIeWlCMktmcWpCOC9YczJiTjFlTEZpMVVXRmlvVHovOVZJODk5cGppNCtQVnFsVXIzWG5ublZxMWFwVWtLU29xU3BabDZjQ0JBMnJXckptNmRPbFNML3NMQUhZMWlrZURYYWo5Ky9mTDQvR29jK2ZPNTh6NzdydnZaSXhScDA2ZEtyVzNiOTllUjQ0Y3FSUWdsMTU2cVgrNlpjdVdNc2Fvdkx4YzBkSFJ1dW1tbTdSeTVVb05HREJBeTVjdjF4MTMzRkhuL2dNbFVQdFVsWGJ0MnZtbkR4dzRJR09NeG80OTk1R1VaV1ZsaW8rUDEvVHAwL1hDQ3kvbzNYZmYxZU9QUDY2RWhJUUwzVDBBT0c4Y2FkcHc4Y1VYUzFLVkY1UEV4c1pLa3ZiczJWT3BmZCsrZllxUGo3ZDlOV3BpWXFMV3JGbWpIVHQyYU8vZXZSb3laTWg1OWU4THE5T25UL3ZiS241SGFFZWc5cWtxbG1YNXB5KzU1QkpKMGllZmZLTE16TXhLUDFGUlVaS2tvVU9IYXRteVplclpzNmNlZWVRUlNZSFpSd0E0SDRTbURmSHg4Um93WUlCU1VsSzBZOGNPZVR3ZWJkKytYZnYzNzFmcjFxMDFlUEJncGFTa2FPZk9uZko0UE5xMGFaUG16NSt2OGVQSDI5NUdseTVkMUtaTkc4MmFOVXREaHc1VjA2Wk5KYW5PL1hmczJGSE5talZUV2xxYUpLbWtwRVR2dlBOT3BXVmlZbUlrU1RrNU9Tb3FLanFuajBEdFUyM2k0K1BsY3JrMGUvWnNGUlFVeU9QeGFNZU9IVnEvZnIya00wZThPVGs1c2l4TFYxeHhoVXBMUzJXTXNiV1BkZGxmQUxDTDA3TTJwYVNrNklVWFh0RGt5Wk4xOHVSSmRlellVU2twS1pLa2FkT21hZDY4ZWJydnZ2dDA5T2hSdFd2WFRrbEpTUm85ZW5TZHRwR1ltS2c1YytiNGo2aDg2dEovMDZaTmxaS1NvdG16Wit2RER6OVViR3lzQmcwYXBJeU1EUDh5SFRwMDBLaFJvNVNjbkt3V0xWcm9zODgrTzZlZlFPMVRiWjU1NWhuTm5EbFRvMGVQVmxsWm1UcDE2cVRrNUdSSmtzZmowYlJwMDdSLy8zNWRmdm5sbWpGamhpekxzcldQRmRuWlh3Q3d3NnA5a2REbGNybU1KSzZZUk1CTm5qeFpHUmtaOG5xOU4rYms1SkRDcUpMdk15Z3JLeXVzUDJzYkU0NDBnY0N3NmpydGRydDErdlJwZjF0SlNVbWxEOWJ5OG5LcjRuOGxLVDQrM2o5ZFZsYm1uL1o0UE5iWjYxVnN1L1RTU3l2MTQ1dFhjUmxKOG5xOTV5eFRzYzNyOVZvdFc3WThaNXUrWll3eFZmYlhyRmt6LzNURi9xcGJ2bW5UcHVmMGZmWTYxZlVUSFIxZFpYdDF5L3VtejI3emZYZGVsejZpbzZQUDJTZUVGMElUdUFBUkVSRXJYUzdYZWExcmpQRi9keTJwMG5STjYvaEVSa1pXT1YxVlA3NHh3RDYraTdrdTVLS3VpdHVzalRIR2Z4RllreVpOYkMzdlUvSGlzWXEvVjFkN3hYVXJPdDk5cmJqOTJtcXZidHN1bDJ0Q1ZsYldtK2RWQUlJS29RbGNPUDhucGFud3FXbFpsamw3ZmczTFYxcW13cm9WNTFXNW5ZcnQxYXpubi81aHRhcTJXZDMycTEybXF0cHIydWNLSmRlMno3WHVwOTF0bmoxZHpmdFRVMTFubFhCbW50M1gyYktzN2ovOGZvVVFGZ2hONEFMd25TWnE0dnRPMDdLczA3VXRpOURBa0JNQUFHd2lOQnN4bmpzSkFIVkRhQUlBWUJPaENRQ0FUWVFtbEp1YjYzOG01bTIzM2FhOHZEeW5Td0tBb0VSb1Fvc1dMZEtjT1hPMGN1Vkt0VzNiVmpObXpIQzZKQUFJU29RbWxKeWNyTGk0T01YRXhHanMyTEhhdlh0M3ZUeHlEQUJDSGFFSi82UEFKS2w1OCtiK1oySUNBQ29qTkFFQXNJblFCQURBSmtJVEFBQ2J1UGRzSTlhMWE5ZHpualZhVlJzQTRBeU9OQUVBc0luUUJBREFKa0lUQUFDYkNFMEFBR3dpTkFFQXNJblFCQURBSmtJVEFBQ2JDRTBBQUd5eW5DNmdQcmxjTGlPZHVRazVFRWduVDU2VUpIbTkzaHR6Y25JK2M3Z2NCSWtlUFhyY0hSRVI4Ym94SmtLU0xNdXlKTWtZWTN6TEdHTk81T1RrWEN6SjQxQ1p1QURoZmtlZ2JFa0p2Zzg0SUpDTU1TZWFOR215M2VrNkVEeThYbTllUkVSRWt4K3kwcytxM1BDRkNNeVFGZFpIbXBLYXVOM3VGazRYZ2ZCMCtQRGhrbSsvL2ZhMDAzVWdxRmdKQ1FtSExNdTZwTG9GdkY3dnNKeWNuRThhc2lnRVRyZ2ZhWG95TXpPUE9WMEVnRWJER0dQZXRpenJ0OVhNTHkwcksrTjBmZ2pqUWlBQUNDQ3YxN3V3aHRsZmJONjh1YlRCaWtIQUVab0FFRUM1dWJrYkpCVlZNM3RlUTlhQ3dDTTBBU0N3dk1hWTk2cG9Mejk0OE9EZkdyd2FCQlNoQ1FBQlpsbFdWYUg1MWI1OSswNDFlREVJS0VJVEFBSXNLeXNyWFZKeHhUYXYxL3V5UStVZ2dBaE5BQWk4Y2ttTEt2enVLU3NyVytwVU1RZ2NRaE1BNm9FeDV0MEswMW1iTjI4KzRXUTlDQXhDRXdEcVFXbHA2VnBKcDQweHNpeUxVN05oZ3RBRWdIcXdlZlBtVW1QTUVrbGVyOWY3a2RQMUlEREMvWTVBQU9BWXk3TGVrdFEwT3p2N3FOTzFJRERDL2Q2ekFFS1EyKzF1Wm96NVQyUE1kWlpsOVpWMHVhUkxKVVU1WEZxZC9IQnExdWt5em9kSDBoRkpCeVNsZTczZWYzbzhuay96OHZJS0hhN0xjU0g1YmdJSVQxMjdkcjA0S2lycTk1THVseFRqZEQybzVMUXg1aTJQeHpNak56ZDNuOVBGT0lYUUJCQVUzRzczYlY2djl4WExzaTYyTEVzOWV2UlEzNzU5NVhLNWRQbmxsNnRWcTFhS2pPUWJwWWJnOFhoMDdOZ3hGUlFVS0NzclMxOTk5WlV5TWpMazhYZ2s2WlF4NXRIczdPeTVUdGZwQkVJVGdOT2F1Rnl1NXlRbFM5SjExMTJuNU9Sa2RlalF3ZUd5VU5IMzMzK3YvL21mLzlFbm4zd2lyOWNyWTh6aXdzTENYelcyeCtNUm1nQ2NGT2x5dVY2VGxOU3laVXY5NFE5LzBPREJnNTJ1Q1RYWXVIR2pIbi84Y1JVVUZFalM1d2NPSEJqK3IzLzlxN2kyOWNJRm9RbkFNUWtKQ2JNdHkzb29OalpXOCtmUFY4ZU9IWjB1Q1RZY09YSkV2L25OYi9UMTExOUwwa2RaV1ZtM1NqSU9sOVVnbWpoZEFJREdxVWVQSHVNaUlpSm10MnJWU20rODhRYW5ZMFBJUlJkZHBCdHZ2RkdmZi82NWlvcUtmdDZtVFJ2dmdRTUgxamhkVjBQZ1NCTkFnMHRJU0docldkYldKazJheE15ZE8xYzllL1owdWlTY2g2Ky8vbHJqeDQvWHFWT25TbzB4djh6T3p0N29kRTMxalRzQ0FXaHdsbVhOa1JRelpzd1lBak9FZGVyVVNROCsrS0FrUlV2Nmk4UGxOQWhPendKb1VOMjZkZXNaRVJIeDU4c3V1MHpQUGZlY21qVGhZeWlVZGU3Y1dWOTk5WlVPSGp6WU5qNCtmdGVCQXdmeW5LNnBQbkdrQ2FCQk5XblM1R2xKbWpoeG9xS2pvNTB1Qnhjb0lpSkNEenp3Z0cvNkR3cnpyLzBJVFFBTnBudjM3bDBzeTdycDhzc3ZWMkppb3RQbElFQmNMcGRjTHBja2RlN1dyZHN3cCt1cFQ0UW1nQWJUcEVtVGV5UnB4SWdSb1hwUFZsUmozTGh4a3FUSXlNajdIQzZsWGhHYUFCcEVseTVkb28weDR5TWpJelZxMUNpbnkwR0E5ZXZYVHkxYXRKQ2tRVjI2ZExuRTZYcnFDNkVKb0VGRVIwY1BzQ3pya29TRUJMVnExY3JwY2hCZ1VWRlIrcy8vL0U5SmltN2F0T2s0cCt1cEw0UW1nQVpoakJraVNYMzc5blc2Rk5TVC92MzcreVp2Y3JLTytrUm9BbWdRbG1VTmw2UUJBd1k0WFFycVNiZHUzV1JabG93eGZSV21WOUVTbWdEcVhaY3VYUzZ4TE92bmwxeHlDYmZMQzJNeE1URzYrdXFyWlZuV3hkMjZkZXZpZEQzMWdkQUVVTytpb3FLNlNkSlBmdklUcDB0QlBldldyWnNrcVVtVEp2MXJXVFFrRVpvQTZwMWxXVCtUcEN1dnZOTHBVbERQT25mdTdKdnM3bVFkOVlYUUJGRHZmS0hKcWRud2Q5bGxsMG1TTE12cTZHZ2g5WVRRQkZEdmpERlhTMUw3OXUwZHJTTXZMMDl1dDF1bHBhVmhzMDFmLzhYRndmRWM2RFp0MnZnbW5YMno2d21oQ2FBaFhDWkpyVnUzZHJvTzIvTHo4elZ5NU1nR0RkaHc0QnVEYTR3Sm5UZTdEaUtkTGdCQStMTXNxNDBrWFh6eHhVNlhZdHV4WThlVW41L3ZkQmtocDJYTGxyNWJKRjZpTThOT2pMTVZCUlpIbWdBYVFuTkphdGFzbWUwVnFqcnRXUEZVcDI5NjNicDFHajE2dEhyMzdxMEhIbmhBUjQ4ZTlTOWZWRlNraHg5K1dIMzY5Tkd3WWNPVWtaRlJhUnZyMTYvWHVISGoxTE5uVHcwZlBsenA2ZW4rZVVsSlNaS2szcjE3eSsxMis5dExTMHYxN0xQUGF0Q2dRZXJYcjUrZWVPSUpuVGh4d3ZZMks3ci8vdnMxZGVyVVNtMlRKMC9XckZtemJMOU9Qcm01dVJvM2JweDY5ZXFsMjI2N1RYbDVWVCtocTdyVHVZR3FwVW1USm9xS2lwS2tKaDA3ZG14YXA1VkRBS0VKb0NGY0pLbGVIZ1cyZE9sU3ZmcnFxL3I0NDQ5MTZOQ2hTaC95VHozMWxJNGRPNmFsUzVjcU5UVzFVaWhLMHNtVEovWGtrMDlxN2RxMUdqaHdvUDcwcHovNTU2V21wa3FTMHRQVGxabVo2VytmTVdPR3RtM2Jwb1VMRnlvdExVMkZoWVY2N3JubmJHK3pvc1RFUksxZXZWcGxaV1dTcE1PSEQydkRoZzMrZS9OKytPR0hjcnZkVmY0Y1AzNjhVbCtMRmkzU25EbHp0SExsU3JWdDIxWXpac3lvMCt0WVd5MTE0WHVmVzdWcTlhTTZyd3dBalozTDVTcHp1Vnltdkx6YzJKV2JtMnRjTHBjNWVmTGtPVzBsSlNYKzZXKysrY1kvZjhXS0ZhWmZ2MzdHR0dNT0h6NXNYQzZYMmJ4NXMzLytsMTkrNlYvZjU5U3BVMmJMbGkxbS92ejV4dVZ5bWJLeXNuTzI1WFBreUJIamRydk45dTNiL1cxZmZQR0Y2ZCsvZjUyMjZWTlNVbUt1dSs0NnMyYk5HbU9NTVFzV0xEQVRKa3l3L1JwVnJQUGJiNy8xdDZXbnB4dTMyMjA4SG8rL3JWZXZYc2JsY3Azejg2dGYvU3BndGZnTUdEREF1Rnd1MDZOSGo3Qzd5VERmYVFLb2Q4YVkwNVpsdFNncEthblRLVm83NHVMaS9OT3hzYkVxTGk2VzErdFZRVUdCcE1wWDdQN3dGQTYvdVhQbmF1blNwZXJXclp1YU5qMXpKdEhyOVZhN3JRTUhEc2dZbzdGang1NHpyNnlzek5ZMks0cU9qdFpOTjkya2xTdFhhc0NBQVZxK2ZMbnV1T09PbW5hM1dyR3hzZjdwNXMyYnl4aWo4dkp5LzFHZjc0ZzNMeTlQU1VsSldydDJiYVgzSXBDMStJNVdqeDQ5ZXZxOE9naGloQ2FBaG5CU1VvdFRwMDdaRGszZmgvM3AwNmY5NjFUODd0RG54SWtUL3ZsNzl1eFJDdzJBOWdBQUJiUkpSRUZVWEZ5Y0lpSWkvR0YxOE9CQi83UXYxQ1JwMzc1OVNrMU4xVi8vK2xkMTZ0Uko2ZW5wV3JGaVJZMDFYWExKbVNkZWZmTEpKeFdIVnZqVnRzMnFKQ1ltYXRLa1NkcXhZNGYyN3QycklVT0crT2Q5K09HSGxVNFpWN1I2OVdxMWJObXl4cjdycXFaYTdQSjRQTDRyamozZmZ2dHRTVUFMREFKOHB3bWczbG1XVlNCSmhZV0Z0dGZwMkxHam1qVnJwclMwTkVsU1NVbUozbm5ublhPV216ZHZuazZlUEtrOWUvYm9qVGZlMFBEaHd5VkpWMXh4aFRwMTZxUzVjK2VxcUtoSSsvZnYxOXR2disxZnI3eThYSkwwM1hmZnFhaW9TTysvLzM2bGZtTmlZaVJKT1RrNUtpb3FraVRGeDhmTDVYSnA5dXpaS2lnb2tNZmowWTRkTzdSKy9YcGIyNnhLbHk1ZDFLWk5HODJhTlV0RGh3NzFIL0ZLMHVqUm81V1ptVm5sVDZBRHM3WmE3RHB4NG9TTU1aSlVxREM3Y2xZaU5BRTBqTzhrNmRDaFE3WlhhTnEwcVZKU1V2VGhoeDhxTVRGUmt5ZFBWcDgrZmM1WnJsdTNiaG94WW9UdXV1c3U5ZTdkV3hNblR2VFBtemx6cGc0ZE9xUWhRNGJvMFVjZnJYUlJTOGVPSFRWbXpCZzkvUERER2o5Ky9EbDlkK2pRUWFOR2pWSnljckp1dmZWV2Yvc3p6enlqaUlnSWpSNDlXbjM3OXRYVXFWTjlJVkhyTnF1VG1KaW9yS3lzQm5rNGQ5ZXVYWldabVZudEVmK0YxbExoNm1YN2IvYi9hKzkrUW1JcjR6Q09QNis2TXF1VndkQysyUWt6NFZJUTNCdTBhcEcyczBVSUlVaTdhRlY0VnhFdUVpSVFoeFlTa3R4Z3dFdGdxRFhtbnpNZVp6R05VaU00T0lSLzhDK1hjYzU1VzhSMGIyUUo1VG12NDN3L3Exa05EOHpBdysrY2w5OExBSGdtbFVwOWxrNm43ZXpzN0g4NldIS1RtdzRLd2IzVjFWV2JUcWR0S3BWYWNQMi9pd0tUSm9ESVdXdUxrbFF1bHgwblFkUU9EZzRrU2NhWXN0c2swYUEwQVVUT0dQT3pSR20yZ2xLcEpFbXkxdDY4WGFISmNYb1dRT1RhMnRxMnJMWGEzZDI5cys5c3ZKdkQvZUw3dmlUSldydmtPRW9rbURRQlJHNWpZK1BRV3J0emVIaW8vZjE5MTNFUWtZdUxDeFdMUlVrNnorZnp2dXM4VWFBMEFjVGxzU1F0TFQzSUFRVDZZM0ZDR0lheTFxNUkrdWN0RVUyTTBnUVFDMlBNRTBsYVdWbHhIUVVSYWZ5MnhwZ0hlWEpXb2pRQnhPVDQrSGhSMHRuNit2cmZsbzJqK2RYcmRXV3pXVW02cnRWcVg3bk9FeFZLRTBBc3l1WHlVMG1aNit0cnpjL1B1NDZETzViTDVScUxEWllLaGNLLzd3NXNZcFFtZ05nRVFmQ0ZKTTNOemYxbGl3NmFYMk1OWVJpR256dU9FaWxLRTBCc3RyYTJQR3Z0OTN0N2U3Y3VSMGZ6S0JRS3l1VnlrdlJMUHAvLzJuV2VLRkdhQU9MMm9TUk5UVTM5ZVlVVW1sY1locHFjbkd4OC9rUVBjRW43ODlwZEJ3RFFXcXJWNmw0aWtlZzlQVDE5elZxcjN0NWUxNUh3UDJTeldXVXlHVWtxZUo0MzRqcFAxSmcwQWNTdVhxK1BTcnFjbnA3Vzl2YUQzTGJXRWlxVmlpWW1KaVRwMmxvN29nYytaVXFVSmdBSGZOLy9OUXpEOSt2MXVzYkh4Mis5cUJuM3ovbjV1Y2JHeGhvWGczL3FlZDZQcmpQRmdjZXpBSnlvVnF1YmlVVGkxYXVycTljWEZ4ZlYzOThmeWNYS3VIdG5aMmNhSFIxVnNWaVV0ZmFKNTNudnVNNFVGeVpOQU00WVk5NlQ5RTJsVXRIUTBKRFcxdFpjUjhJdGRuWjJORHc4ckVLaElHdnRUN1ZhN1UyMXdHUFpCdU02QUlDVzE1Rk9wNytVTkNSSmc0T0RHaGtaVVNLUmNCd0x6enM1T2RITXpJd3ltWXlDSUpDMTlyc2dDTjd3ZmYvU2RiWTRVWm9BN29WME92MnVwRWVTWGpMR3FLK3ZUd01EQTBvbWsrcnU3bFpYVjVjNk9yak5NQTVCRU9qeThsSkhSMGNxbFVwYVhsN1d3c0tDNnZXNkpEMjExajd5UE84anRkQ0UyVUJwQXJnM2VucDZYbWx2Yi85WTBsdkdtQmRjNThFejF0cWFwRytOTVI5c2JtN2UzY1dvVFliU0JIRHZKSlBKRnpzN085ODJ4dlJMNnBIVUxlbGxTWXlhOFFpc3RXZkdtR05KMjJFWS9oQ0c0YlR2KzcrNURnWUFBQUFBQUFBQUFBQUFBQUFBQUFBQUFBQUFBQUFBQUFBQUFBQUFBQUFBQUFBQUFBQUFBQUFBQUFBQUFBQUFBQUFBQUFBQUFBQUFBQUFBQUFBQUFBQUFBQUFBQUFBQUFBQUFBQUFBQUFBQUFCcCtCL0dwTTg3alNxUHhBQUFBQUVsRlRrU3VRbUNDIiwKCSJUaGVtZSIgOiAiIiwKCSJUeXBlIiA6ICJmbG93IiwKCSJWZXJzaW9uIiA6ICIiCn0K"/>
    </extobj>
    <extobj name="ECB019B1-382A-4266-B25C-5B523AA43C14-4">
      <extobjdata type="ECB019B1-382A-4266-B25C-5B523AA43C14" data="ewoJIkZpbGVJZCIgOiAiMjE1NzIxNTAxODc5IiwKCSJHcm91cElkIiA6ICI2MDk3MzM3NDYiLAoJIkltYWdlIiA6ICJpVkJPUncwS0dnb0FBQUFOU1VoRVVnQUFBT2tBQUFIT0NBWUFBQUI5NlM3WkFBQUFDWEJJV1hNQUFBc1RBQUFMRXdFQW1wd1lBQUFnQUVsRVFWUjRuT3pkZVZoVVpmOC84UGM5ckNxaW9rU0tXMmlhajRVd1NJODhXdjNTU1BtNnBLZ29oSllhYm85YWFZSWlta3VQbFdYdSs3N2tnb1FpS1JyS1VpNmxBV3BhcG1Zb2pDekNnQU95enN6OSs0Tm1uSEVHbVZIZ3pEQ2YxM1YxZGM1OXRzOGdiODUyenprQUlZUVFRZ2doaEJCQ0NDR0VFRUlJSVlRUVFnZ2hoQkJDQ0NHRUVFSUlJWVFRUWdnaGhCQkNDQ0dFRUVJSUlZUVFRZ2doaEJCQ0NDR0VFRUlJSVlRUVFnZ2hoQkJDQ0NHRUVFSUlJWVFRUWdnaGhCQkNDQ0dFRUVJSUlZUVFRZ2doaEJCQ0NDR0VFRUlJc1ZCTTZBSXNnTWpEdzZPWFNDVHFEZUIxem5sWEFLMEFOR2VNV2RUUG4zUE9HV01QQU9RQnVLVlVLbjlrakoxTFMwdjdDWUJTNFBKTWxrWDlrdFFuZDNmM0p0YlcxaE1CVEFQZ0puUTlwb3h6bmdsZ2JWRlIwWVpidDI3SmhLN0gxRkJJNjRCWUxBN2duSC9ER0hNRmdIYnQyc0hIeHdkaXNSaGR1blJCaXhZdDRPRGdBSkZJSkhTcDlZcHpqcUtpSWhRV0Z1TFdyVnRJVFUzRkw3LzhndHUzYjZ0bXVhOVVLbWRmdW5ScGw1QjFtaG9LYVMxeWQzZHZZbVZsdFlveE5nRUF2THk4TUduU0pJakZZbGpZa2EzQk9PZTRldlVxTm0zYWhQUG56NnVhSTJVeVdRanRWYXZRYjA0dGVlV1ZWMXBZVzFzZlk0ejVORy9lSFBQbXpVUGZ2bjJGTHN1c25EdDNEb3NYTDhiOSsvY0I0RGZPZWIrMHRMVDdRdGNsTkFwcExmRHc4R2d1RW9uaUFmUjg2YVdYc0dMRkNqejMzSE5DbDJXV3BGSXBRa05Ea1phV0JnQi9GQmNYdjM3anhvMDhvZXNTa3BYUUJUUUExbTNhdElrRThQOWVlZVVWYk5xMENjMmJOeGU2SnJQVnFGRWp2UDMyMjdoMjdSb2tFb216cmEzdGY5cTBhYk0zS3l2TFlxLytVa2lma1llSHgyTEcySVNPSFR0aSsvYnRhTnk0c2RBbG1UMXJhMnYwNjljUDU4K2ZSMTVlWG52TytYUFoyZG5mQzEyWFVPaHc5eG00dTd2LzI5cmErbnpUcGszWjd0MjcwYjU5ZTZGTGFsQnljbkx3N3J2dlFpcVZjczU1LzB1WExzVUxYWk1RTE9zZVFDM3EzcjI3cmJXMTlVNEE3T09QUDZhQTFnRVhGeGRFUkVTQVZkbmNzV05IZTZGckVnS0Y5Q25aMmRtOUQrQ2xWMTk5RmUrODg0N1E1VFJZLysvLy9ULzQrdnFDTWRheFJZc1dzNFd1UndoMHVQc1V1bmZ2N21CcmEzdmJ5c3JLZWQrK2ZYanh4UmVGTHFsQnk4akl3UERod3lHWHl3dEVJdEVMS1NrcEQ0U3VxVDdSbnZRcDJOallCRExHblB2MTYwY0JyUWZ0MnJYRGlCRWp3Qmhyb1ZRcVp3aGRUMzJqa0JyUGlqRTJHd0RHalJzbmRDMFdZOVNvVVFBQXhsZ0lMT3l1QklYVVNCNGVIcTh4eGw1MGQzZEgxNjVkaFM3SFluVG8wQUc5ZS9jR2dIWTlldlFZSW5ROTlZbENhaVRHMkNnQStMLy8reitoUzdFNHFndDBWbFpXWXdRdXBWNVJTSTNRdVhObk84WllrSTJORGZyMzd5OTBPUmFuVjY5ZXNMVzFCZWZjMTVKdXgxQklqZENrU1JOdkFJN3U3dTV3ZEhRVXVoeUwwNlJKRS9UcDB3ZU1NUWNuSnlkZm9ldXBMeFJTSXpERytnRkF6NTQ5aFM3Rll2M25QLzlSRFE0U3NvNzZSQ0UxQW1Pc1B3RDA2ZE5INkZJc2xvZUhoMnJRUjhnNjZoT0YxRUQvbkk5NjJkblowVlZkQVhYbzBBR05HalVDZ0pjczVieVVRbXFnSmsyYS9BdUFyWnViRzZ5c0xPbzJuVWtSaVVUbzNyMDdBTmkwYU5IaVZhSHJxUThVVXNPOUNGVDlKU2ZDNnRhdG0yclE0MG56TlJRVVVnTXh4am9CZ0t1cnE5Q2wxSnJjM0Z5dDhieThQQ2lWVmQrdGZ2andvUkFsR2FSZHUzYXF3WmVFcktPK1VFZ054Qmg3Q1RCK1Q3cDE2MWJFeE1Sb3RYSE84Y2tubitDWFgzNnBkcm15c2pMczNyMGJKU1VsVDFGdHpTNWR1b1FwVTZabzFmVEJCeDhnTVRFUmFXbHBHRDkrUE9SeXVjNXlwMCtmeHJwMTYzVGEvZjM5MVFGLzNNOC8vNnd6WGxoWStOUzFQLy84ODZwQml6aXNvWkFhemhXQTBjOHV1bkxsQ2pwMjdLalZ0bUxGQ3JSczJSSlJVVkdxaDI3cHNMR3hRVVpHQmtKRFE2djk1VmNwTGk1R2ZuNitRZitwSER4NEVHUEdQT3E0Yy9ic1dUZzVPYUZmdjM3dzlQVEV5eSsvakN0WHJtaHRoM09PclZ1M3dzZEg5OExxblR0M3dEblhXOTlubjMybUhpNHBLY0hTcFV1ZjZiemV5Y2xKTmVqODFDc3hJOVpDRjJCR1dnTkFxMWF0REpyNXdJRURpSTZPUmtaR0JqSXpNMkZ0YlkzOSsvZGoyYkpsa012bG1EZHZIckt5c2pCMzdseUVoNGZEelUzNytkbFdWbGFZTzNjdUprK2VqRU9IRHFrN21Pdnp4UmRmSUM0dXpxQzZVbEpTa0ptWmlkOS8veDJMRnk5R1JFUUVacytlamExYnQrTE9uVHNZTk9qUjdVZlZudjdUVHorRnQ3YzNqaDA3QmpjM04zaDRlQ0E5UFIzang0L1hXcmV2cjNiL2dvU0VCSjN0UjBWRklUYzNWKzkzY1BmczJXUFE2VVN6WnMxVWc0YjlZeERMNE9ucG1Tc1dpL2svai9Jd3lOV3JWL21NR1RNNDU1eG5aR1R3TVdQRzhKRWpSMnI5MTY5ZlB4NFlHTWkvKys0N3ZlczRmUGd3ZitPTk4vaURCdzhNM201TndzUERlVXhNRFAvcHA1LzRwRW1UK0E4Ly9NREZZckhXUEwxNjlkSWFMeWdvNFA3Ky9qd3ZMNC92M0xtVGg0YUdhazBYaThWY0xwZHJ0UTBaTW9RUEhqeVllM3Q3OHlGRGh2Qmp4NDd4a1NOSDhyS3lNcDJhL1B6OGVIWjJ0a0gxeTJReUxoYUx1YWVuWjRIUXZ4ZjFnZmFraG1zRUFIWjJkZ1l2a0p5Y2pEZmZmQlArL3Y1WXNXSUZCZ3dZZ0tDZ0lKMzU3dHk1ZzhyS1NyM3JPSC8rUEd4c2JMQjM3MTVNblRyMUtVdC9SS0ZRSUNFaEFYLy8vVGR5Y25Ld2RPbFNMRnEwcU1hSGQzLy8vZmZJemMzRmhBa1Q4T0RCQXh3NGNLREdiY1hFeE9EeTVjdVlOMjhlWW1KaXNIRGhRb3daTXdZS2hRTHo1OC9Id29VTDFZZTlGUlVWQnY5c2JXeHNBQUNNTVZ1REZqQnpGRklETWNic0FjRFcxdkRmaThURVJHemR1aFc3ZCs5R2h3NGRzSHo1Y3NUR3hnS291a0xwNXVhR3laTW5ZL255NVZpOWVyWE84aktaREdmT25NR2FOV3N3YTlZc2pCMDdGZzRPRG5xM1pjaUZHSHQ3ZTlqYjIrT0hIMzdBeFlzWGNmcjBhYlJwMHdhREJ3L0c3dDI3dFE1MUt5b3ExT09yVjYvRzhPSEQ4YzQ3NzJET25Ea1lNMllNWEZ4Y2RCNytyWG00dTI3ZE9uVHIxZzNSMGRHUXlXUll0R2dSL3Z2Zi84TFoyUmxidG14Qm8wYU50UDR3UEUxSUFWQklpUllHd09EWFJVaWxVdHk5ZXhmanhvM0R2WHYzNE8vdkQydHJhMFJHUmdJQUFnSUNrSjZlanNtVEorUE9uVHQ2MXhFWkdRa3ZMeStJeFdMODV6Ly93WjQ5ZTdTdXlHcnExNjlmalRWTm5EZ1JreVpOZ3AyZEhUWnYzb3hWcTFiQnhjVUZVNlpNd2U3ZHUvSDk5NCtlbXVuajQ2TTFEZ0NIRGgyQ2pZME5oZzhmRGtEL09hZW12Ly8rRzMvLy9UY2NIUjNScVZNbjdObXpCOEhCd1lpTmpjWDY5ZXN4WnN3WTdOaXhBN2EydGthRlZJTkZQUDZIUW1vZ3pua1pZNnhKUlVXRnFsdmFFems1T2FrdnZQajcreU02T2hwRGhnekJlKys5WjlEMnBGSXA5dXpabzk3RFRwbzBDY0hCd1JneVpJamVpeXNwS1NrR2Y1YVZLMWZDeWNrSmNYRnh5TTNOUldob2FJM0wzTDU5Rzh1WEw0ZW5weWZHamgyTHhvMGJZK1BHamZEejg5TTcvN0ZqeDdCbzBTS01IVHNXSzFldVJIQndNTXJMeXpGMzdsek1tREVEYmR1MnhldXZ2NDRkTzNaZzRzU0o0SndiL0FJcmpWT0RDZ00vc2xtamtCcUlNVllLb0VsNWVibEJJWDNjdzRjUFlXOXZqMTI3cWw0WUZoQVFVTzI4bkhNc1diSUVmZnIwUVk4ZVBRQUE3ZHUzeDdCaHc3Qm8wU0pzM0xqeG1kN0lKcGZMNGV6c0RMbGNybDQvZ0NjZTdqbzRPQ0E0T0JodWJtNXdjM05UM3kvT3pjM1YrUVBoN2UwTmtVaUVIajE2NEsyMzNzTEtsU3NCQU1lUEg4ZlpzMmRSV0ZpSTdkdTM0K0hEaDhqUHo4ZGJiNzFsMUY1VUZWTE9lZm5UL1FUTUM0WFVjSGtBV2hVV0ZocjBHb2tMRnk0Z09qb2FlWGw1a0Vna2VQLzk5L0hnd1FPZDJ4YjZyRjI3RmpkdjNzUytmZnUwMnFkTW1ZS2dvQ0I4L2ZYWEJ1MzlxaE1lSHE2M3ZhYkQzV25UcGdHb0N2QWZmL3loRlhCOVB2NzRZNjN4Tjk5OEV5Kzg4QUtjblozaDZPZ0lCd2NIL1BUVFR6RDJEMTl4Y2JGcThPbDdSSmdSQ3FuaHNnQzhsSitmcjlNNVFaOGVQWHFnUzVjdWNIUjB4SWdSSTNEbzBDRUVCQVJnKy9idEFLcjJwS3J6VXhXRlFvRnZ2dmtHeDQ4Zng5YXRXM1crV0c1dmI0K3Z2dm9LNDhlUFIzRnhNY0xDd21Cblo2ZjVTMnVRL1B4OC9QSEhIL2o5OTk5eDllcFZ2VmVjSDNmNzltMGtKaVlpSlNVRlY2NWN3WXN2dm9nZE8zWVl0ZDNtelp1cnYyb21sVXBSV1ZtSjExOS9IY2VQSDRlTGk0dkI2M253b09xSm5veXgvQnBtYlJBb3BJYVRBTHI5WGF0aloyZW45eEJPb1ZDZ3JLd005dmIydUhQbkRrUWlFY3JLeWdCVUhWWW1KU1ZoNjlhdDZOU3BrOTcxZHVyVUNldlhyOGZISDMrTTdkdTM0OVZYWHpYNjFrenYzcjNScWxVci9PdGYvOEtnUVlQdzRvc3ZZdEdpUlZvZERKNTc3am4xK0xoeDQ5Q3NXVE5JcFZLTUdqVUtYM3p4aGRZZmtNZlBTMnZxSVFVQU0yZk94RysvL1FiR0dGcTJiSW41OCtjYlhMOVVLZ1VBY000dC9yV0lSSU9ucDJlRVdDem1HelpzTU9pR3U2WXRXN1p3empuZnMyY1B2Mzc5T3QrL2Z6Ky9lZk1tWDdwMEtROE9EbGF2ODhHREI3eXdzTkNnZFJZVUZQREt5a3FqYTZuT1J4OTk5RlRML2Z6enp6cHRGeTVjMEJvZk9IQ2czbVhsY3ZsVGZZYnZ2dnRPMVpsaG85Qy9GOFNFZUhwNmpoYUx4VHdpSXNMb1h5cFN1MWF0V3NYRllqRVhpOFVmMS93dlovNm9nNzJCR0dNM0FWUjdUNVBVbit2WHI2c0dMd3RaUjMyaGtCb29OemYzZHdDVnQyL2ZOdWljaTlRTnBWS0pxMWV2QW9CY0xwZFgvMTIvQm9SQ2FxRE16TXhTenZtbDB0SlMzTHg1VStoeUxGWm1aaVllUG53SXp2bU5LMWV1bU80MzAyc1JoZFFJblBNZmdLcnZYaEpoWEw1Y2RZVExHUHU1aGxrYkRBcXBjVTRCd01XTEY0V3V3MktkTzNkT05YaE15RHJxRTRYVUNIbDVlYjl3emg5ZXVuVEpwSjhCMUZDVmxwYml4eDkvQklCU3VWeCtVdWg2Nmd1RjFBaVptWm1sQUE1V1ZGUWdQajVlNkhJc3pvVUxGMVFkUDA1Ynl2a29RQ0Y5R3Z1QnFzN2lwSDZwdm92TE9mOVc0RkxxRllYVVNHbHBhWWtBN3FTa3BPRHZ2LzhXdWh5TGNlL2VQU1FtSmdKQWRscGEybmRDMTFPZktLVEdVd0Q0R29EUkhjekowenQwNkpCcWNEc0EvYythYWFBb3BFOUJxVlR1NVp3WG5EaHhBbmZ2M2hXNm5BWXZPenRiOWJVOUdXTnNoZEQxMURjSzZWTzRkT2xTSWVkOGtlcXJaYVJ1YmR5NEVYSzVISnp6ZFNrcEtYbEMxMVBmS0tSUHFiQ3djQlBuUFAybm4zN0NEei84SUhRNURkYlBQLytzdW1DVXBWQW8vaWQwUFVLZ2tENmw5UFQwTXM3NU9NNDVYN1pzR1hKeWNvUXVxY0dSU3FWWXRHZ1JPT2Rjb1ZEODE1SnV1Mmlpa0Q2RFM1Y3VKVEhHVmhjVUZHRG16SmtvTDdlSVIrN1VpNHFLQ3N5Wk0wZjFKZnU5bHk5ZlBpeDBUVUtoa0Q0anh0aHN6dm1QMTY5Zng4Y2ZmNngreWdKNWVoVVZGWWlJaUZBOTRDeTFxS2dvUk9pYWhFUnZ3MzFHV1ZsWlNsZFgxKzhCREpaSUpNNlhMbDNDYTYrOTlsUlBGQ1JWRHdTZk4yOGVrcEtTd0RsUEIvRFc3Ny8vYmhFUEhLc09oYlFXWkdWbGxUei8vUE9SakxFQldWbFpMbkZ4Y2VqYXRXdURlcGRwZmJoeTVRcW1UWnVtK3I3b0xhVlMrZnFsUzVmdUNWMlgwQ3ppQ2VEMXBYUG56bzZPam82N0FBd0ZxaDVoK2NFSEg2QnIxNjRHUC9uZTBuRE9jZnYyYmV6WXNVUHp6WEEvbEplWEIxNjdkazBxWkcybWduNXo2b0NIaDhkVXh0aEN4cGd6QUhUcDBnWDkrL2ZIdi83MUw3UnYzeDRPRGc1bzBxU0p4UVdYYzQ2U2toSVVGeGNqSXlNRHYvLytPMDZkT29WcjE2NnBwaGVJUktLbEtTa3BYd3RjcWtteHJOK1NldFM1YzJkSEJ3ZUhlWXl4ZHhsamROejdCSnp6WE1iWS92THk4c1cwOTlSRklhMTdJZzhQRHovRzJOc0F2QmhqN1FFMDQ1dzNaUmEySytXY2M4WllNZWY4QVdNc0UwQ0tRcUU0ZmZueTVhT282aE5OQ1BublVaaGM2RHFJNGVnK0tTRW1qa0pLaUltamtCSmk0aWlraEpnNENpa2hKbzVDU29pSm81QVNZdUlvcElTWU9Bb3BJU2FPUWtxSWlhT1FFbUxpS0tTRW1EZ0tLU0VtamtKS2lJbWprQkppNGlpa2hKZzRpM295Z0NYeTlQU2N3aGlMMEdocTg4Ly9OWi9DdHlNMU5WVnpIbUpDcklVdWdOUzVjM2dVVEUzcU5vVkNjYUwreWlIR29qMXB3OGZFWXZFdEFHNzZKbkxPSldscGFlMEEwQ05WVEJTZGt6WjhITUNCSjB3L0JRcW9TYU9RV2dDNVhINjB1bWtpa1doZmZkWkNqRWVIdTVaQjVPbnBtY2tZYS8xWWUxNXFhcW9MQUtVUVJSSEQwSjdVTWlnWll6cUh2Snp6VTZDQW1qd0txWVhnbk1mb2FUc29SQzNFT0JSU0M1R1dsbmFXYzY3NUNnZVpsWlhWTWNFS0lnYWprRm9PT1lCREd1T25VMUpTS29VcWhoaU9RbXBCR0dPYXI3VC9UckJDaUZFb3BCWkVKcE1sY2M2TEFaVGs1dVpHQzEwUE1ReUYxSUxjdW5Xcm5ERjJtSE9lbkptWldTcDBQY1F3MUhmWHduRE9vempuendsZEJ6R2MyWGRtNk42OXU2MmRuZDB5enZrUUFHMFlZM1pDMTBUTUcrZThnakdXRGVDRVZDcjlNRDA5dlV6SWVzdzZwTjI3ZDdlMXRiVTl3eGp6RnJvVzBtQmRsVXFsM2tJRzFhd1BkKzNzN0tZQzhQYnk4c0tDQlF2ZzdPd01PenZha1pKblUxNWVEcWxVaXVYTGx5TXhNZkZsSnllblJlbnA2V0ZDMVdQV0Y0NDQ1K01BWU5hc1dXamJ0aTBGbE5RS096czd0RzdkR3RPblR3Y0FjTTc5aGF6SHJFUEtHT3NDQU8zYnR4ZTZGTklBdWJpNHFBYmJDVm1IV1ljVWdEMEFOR3JVU09nNlNBTmtiMjhQQUJENllxUzVoNVNRQm85Q1NvaUpvNUFTZ3ltVk5YLzFORHM3VzZjdE16T3pMc3F4R0JUU1d0UzNiOTk2MmM2ZE8zY3dhOVlzQUVCdWJpNENBd1ByWkR0K2ZuNWE0d01IRHF4Mm1zcUlFU04wMm9ZTkcxYTdoVmtZczc1UGFzcDhmWDNSdUhGam5mWUhEeDRnS1NrSmdIR2gzclZyRjlxMXE3ckllT3JVS1RnNU9RRUE0dVBqMGExYnR5Y3VXMUZSQVI4Zkh6ZzRPR2kxRnhjWGE3VVZGeGZqd29VTHNMS3kwcHBQOVFlaHNMQlE3L0NNR1RQUW9VTUh2ZHZtbkQ5eEQ2eFVLbkhseWhXY1BuMGFIMzc0SWF5dDZWZnljZlFUcVNQRnhjV0lqNC9YYWUvVHA0OTZPQ0VoQVJLSkJJR0JnZmp4eHg4TldpL25ITEd4c1ZpNGNDR1VTaVdpb3FKUVVGQ0E4K2ZQNjh6cjYrdUxtVE5uQWdCRUloR1NrNVBWMHhRS0JWNTk5Vld0Tmk4dkw3M2JuRGh4SWdEZ3lwVXJlb2MxYmxXb3hjYkdZdjM2OWVweHpUMXZYRnljZW5qQWdBRmdqQ0V2TDA5OVg1Sm9vNURXZ2dVTEZ1RHExYXVReVdUdzl6ZnV2cmRFSWtIYnRtME5udi84K2ZPUVNDVHc4UERBc1dQSDBMSmxTeHcrZkJqZTN0NjRlUEdpc2FYcjVlL3ZEN2xjanZ6OGZQajcrMlBldkhudzh2SkNiR3lzK3JhRTVqRHdLSVJsWldYdzgvUERnZ1VMRUJjWEI3bGNqajU5K3FpRDZlMnQzWU56OWVyVnFLeXN4UHZ2djE4cnRUZEVGTkphc0hqeFlrZ2tFZ3daTWdUUjBWVmYwL1R4OGRFYjJMSXk3UzZnRW9rRXQyL2YxbnZvcTFRcThkcHJyMkhKa2lYcXRzMmJOd01BaW9xS3NHYk5Hbno1NVpjRzFhaFVLdlZ1UTE5YmRIUTBqaHc1Z2syYk5xay9qN2UzTnpwMzdxd3piMDVPRGhJU0V0UWgxQXdrVUxYSHRyR3hxYmF1bDE1NkNiLzk5cHRCbjhGU1VVaHJTV0ppSWdCZ3pabzFtRHAxS2dDb2Y4RTFhUjd1QWxWWFBvT0NnakJqeGd5ZGVYZnYzbzI3ZCsrcXgwK2VQSW5TMHFxdmdTb1VDZ1FIQjZOSGp4N3E2WTlmek5tNWM2ZjZVRlFrRWlFaElVRTlUWFc0cTltbWViaWJsSlNFc3JJeUxGdTJES0dob1dDTTZaeXJHcUs4dkp5NmF6NGpDbWt0NEp6anpKa3pjSFIwUkdGaG9kYTVXRTBrRW9uT0lhQ0tUQ1pEczJiTjFPTXhNVEVJQ1FuQjNMbHowYng1Y3dRSEIydk5yN2tIMDFUVDN1eHhHUmtac0xhMmhyMjlQYXl0clJFZkh3OEhCd2ZzM2J0WFo5NmFMbjRWRlJXaFNaTW1CbStiNktLUTFvTFRwMCtqVzdkdXVISGpCc0xDd3ZERkYxOFl2S3hFSXFuMkZrVlJVUkhhdEhuMHJxV0pFeWZDdzhNRGMrZk9OYXErOHZKeVZGUlV3TmZYVjJlYXZyWWRPM1pnMkxCaHVIYnRHcVpNbVFJYkd4dUVoNGVyYi9YazVPVG92Vmlra3BPVG96N0hMQzB0UlZGUkVYeDlmV0Z0YlkxV3JWckJ6ODhQRVJFUjZOMjd0MUdmdzFKUlNHdEJaR1FrbGl4WmdwaVlHTmphMnFvdm1oaHlUc29ZcXpaMEpTVWxtRE5uam5yY3c4UGpxZXFUeVdUbzJyVXJ2djMyVzNXYjZuQlg4d3EwbDVjWHlzcktrSm1acVE2UXFsLzB5SkVqRVJvYWl1TGlZb3dmUHg3NzkrOEhBQ3hidGt4bmU4N096amg0OENBY0hSMnhkT2xTbkQ1OUdpRWhJUWdJQ0hpcStpMGRoYlFXZlBycHAzcjNMSWFjays3ZXZidmE5VTZkT2hXT2pvNEcxL0g0T2Vsbm4zMEdMeTh2U0NRU3VMcTZHclFPZTN0N3JGNjlXcXRORmE2QWdBQmtaV1docEtRRXc0Y1BWNStqN3R1M0R6NCtQcmg4K1RMS3k4c3hjT0JBVEpzMkRlN3U3amgxNmhSV3JseUpzTEF3OU8zYkY2MWF0VEw0ODVBcUZOSmFZR2dBakZWWVdLaDFUbHFUNnM1SkwxMjZoTzdkdXh1OEhzMWJLMERWa1FMbkhIRnhjVmk5ZWpYQ3c4T1JsSlNFbVRObndzWEZCYVdscFFnTURFVFBuajN4OWRkZnc5dmJHd3FGQWlFaElaZzRjU0xjM2QweGRPaFFmUFRSUjFpNWNxVldVRFV2VnZuNCtLaUhVMUpTREs2M29hT1ExcUZCZ3dicHRLa09kMlV5R1VhTkdsWGpPaUlpSHIyQXU3b1FQb2xjTHNleFk4ZXdkdTFhdmRNNTUxQW9GQ2dvS0lCSUpBSmoyay9VeWM3T1JsUlVGSktUaytIbTVvWnQyN2JCMWRVVlhicDB3ZHk1YzlHc1dUTUVCUVhoeUpFajZtVXlNakx3eVNlZndNdkxDNk5IandZQWhJU0VJRHM3RzBGQlFaZzBhUktHRGgwS0t5c3JDcU1CS0tTMUtDd3NUR3Q0Nk5DaE92T29mcGtkSFIyZktuUUFNR0hDQklQYUFPRDMzMzlIMjdadDBiRmpSNjEyeGhnYU5Xb0VwVktKUG4zNnFEc2RpRVNQdW5OLzhNRUhhTnEwS1RwMjdJaWdvQ0IxVjBRQTZOU3BFN1p0MjRhMHREUzg4TUlMV3V0ZXVYSWxCZzBhaERGanhxamJSQ0lSRml4WWdNaklTTnk0Y1VOck8rVEp6UHBCWkdLeG1BTjBhRlNUeC92b1BvNXpEcmxjYnRSdG1pZFJLcFVOSm9TcXcvSFUxRlRCc3RJd2ZwTGtpWjRVVUtCcXIxcGJBUVhRWUFKcUt1aW5TWWlKTSt1UWNzN0xBZDE3ajRUVWh2THljZ0JWRDhzV3NnNnpEaWxqN0NaUWRUV1JrTnFXbTVzTEFHQ01DZnBvQ2JNT3FWS3AzQVZVWFUzTXpjMUZSWVdnZi9CSUExRlJVWUc4dkR4czJMQUJBTUE1UDFMREluWEtySy91L3ZNZW1Jc0EzSVd1aFRSTW5QTWJCUVVGUFlSOHpZVHgzejB5SWZmdjMxYzRPVGx0dDdLeWFnM2dlUUIyakRHei9rekVKRlFDdU04NVAxcFFVT0FuOUF1YmlJVVJpOFZjZFgrWm1BZXpQaWNseEJKUVNBa3hjUlJTUWt3Y2haUVFFMGNoSmNURVVVZ0pNWEVVVWtKTUhJV1VFQk5ISVNYRXhGRklDVEZ4RkZKQ1RCeUZsQkFUUnlFbHhNUlJTQWt4Y1JSU1Frd2NoWlFRRTJmV2owOGhOZlAwOUp6Q0dJdlFhRks5Uy9HZVJ0dU8xTlJVelhtSUNhSFhURFI4NS9Bb21KclViUXFGNGtUOWxVT01SWHZTaG8rSnhlSmJBTnowVGVTY1M5TFMwdG9Cb0VlcW1DZzZKMjM0T0lBRFQ1aCtDaFJRazBZaHRRQnl1ZnhvZGRORUl0RysrcXlGR0k4T2R5MkR5TlBUTTVNeDF2cXg5cnpVMUZRWEFFb2hpaUtHb1QycFpWQXl4blFPZVRubnAwQUJOWGtVVWd2Qk9ZL1IwM1pRaUZxSWNTaWtGaUl0TGUwczUxeXEwU1N6c3JJNkpsaEJ4R0FVVXNzaEIzQklZL3gwU2twS3BWREZFTU5SU0MwSVkreXd4dWgzZ2hWQ2pFSWh0U0F5bVN5SmMxNE1vQ1EzTnpkYTZIcUlZU2lrRnVUV3JWdmxqTEhEblBQa3pNek1VcUhySVlhaHZyc1dobk1leFRsL1R1ZzZpT0hNdmpQRFB5OFNYc1k1SHdLZ0RXUE1UdWlhaUhuam5GY3d4cklCbkpCS3BSOEsvWDVTc3c1cDkrN2RiVzF0YmM4d3hyeUZyb1UwV0ZlbFVxbTNrRUUxNjhOZE96dTdxUUM4dmJ5OHNHREJBamc3TzhQT2puYWs1Tm1VbDVkREtwVmkrZkxsU0V4TWZObkp5V2xSZW5wNm1GRDFtUFdGSTg3NU9BQ1lOV3NXMnJadFN3RWx0Y0xPemc2dFc3Zkc5T25UQVFDY2MzOGg2ekhya0RMR3VnQkErL2J0aFM2Rk5FQXVMaTZxd1haQzFtSFdJUVZnRHdDTkdqVVN1ZzdTQU5uYjJ3TUFoTDRZYWU0aEphVEJvNUFTWXVJb3BFU0hVbG56VjB5enM3TjEyakl6TSt1aUhJdEhJYTBuZmZ2MnJaZnQzTGx6QjdObXpRSUE1T2JtSWpBd3NNWmwvUHo4dE1ZSERoeFk3VFNWRVNORzZMUU5HemJNbUZLSmdjejZQcW01OHZYMVJlUEdqWFhhSHp4NGdLU2tKQURHaFhyWHJsMW8xNjdxQXVTcFU2Zmc1T1FFQUlpUGowZTNidDBNWG84cTNJV0ZoWHFIWjh5WWdRNGRPdWhkbG5QK3hEM3czYnQzc1hidFdseThlQkZsWldYbzBhTUg1cytmRDFkWFY0UHJzMVFVVWdFVUZ4Y2pQajVlcDcxUG56N3E0WVNFQkVna0VnUUdCdUxISDM4MGFMMmNjOFRHeG1MaHdvVlFLcFdJaW9wQ1FVRUJ6cDgvcnpPdnI2OHZaczZjcWRVMmNlSkVBTUNWSzFmMERtdmNrbENMalkzRit2WHIxZU9hZTk2NHVEajFjSEp5TW5yMjdJbUlpQWpJNVhJc1hMZ1FFUkVSMkxGamgwR2Z6WkpSU092WWdnVUxjUFhxVmNoa012ajdHM2RQWENLUm9HM2J0Z2JQZi83OGVVZ2tFbmg0ZU9EWXNXTm8yYklsRGg4K0RHOXZiMXk4ZUZGbmZuOS9mOGpsY3VUbjU4UGYzeC96NXMyRGw1Y1hZbU5qMWJjZk5JZUJSeUVzS3l1RG41OGZGaXhZZ0xpNE9NamxjdlRwMDBjZFRHOXY3WjZhNzc3N0xrUWlrZGI0Zi8vN1h5aVZTcTEyb290Q1dzY1dMMTRNaVVTQ0lVT0dJRHE2Nml1Y1BqNCtlZ05iVnFiZFBWUWlrZUQyN2R0NkQzMlZTaVZlZSswMUxGbXlSTjIyZWZObUFFQlJVUkhXckZtREw3Lzg4b20xUlVkSDQ4aVJJOWkwYVpPNk5tOXZiM1R1M0ZsbjNweWNIQ1FrSktoRHFCbElBRkFvRkxDeHNhbDJXNDhIVVNxVm9rV0xGaFJRQTFCSTYwRmlZaUlBWU0yYU5aZzZkU29BcUVPaFNmTndGNmk2V2hvVUZJUVpNMmJvekx0NzkyN2N2WHRYUFg3eTVFbVVsbFo5UlZTaFVDQTRPQmc5ZXZSUVQzLzhBdERPblR2aDR1S0NwS1FrbEpXVllkbXlaUWdORFFWakRGWldWa1oveHZMeWNvTzdaY3JsY256NzdiY1lQbnk0MGR1eFJCVFNPc1k1eDVrelorRG82SWpDd2tLdDg3ZWFTQ1FTbmNOR0ZabE1obWJObXFuSFkySmlFQklTZ3JsejU2SjU4K1lJRGc3V21sOXpyNmVTa1pFQmEydHIyTnZidzlyYUd2SHg4WEJ3Y01EZXZYdDE1cTNwUWxaUlVSR2FOR2xpeU1mQzU1OS9EcEZJaFBIanh4czB2NldqWTQwNmR2cjBhWFRyMWcyTU1ZU0ZoYUdnb01EZ1paOTBUbHBVVkFSSFIwZjErTVNKRS9IV1cyOFpWZHVPSFR2VXQwMm1USm1DTjk5OEUwVkZSUWdNREVSZ1lDRDY5dTJySHRZbkp5Y0hmbjUrOFBQenc3dnZ2b3ZNekV6NCt2ckN6ODhQclZxMWdwK2ZIODZlUGF1MXpJb1ZLNUNXbG9hVksxZkMxdGJXcUhvdEZlMUo2MWhrWkNTV0xGbUNtSmdZMk5yYXFpKzBHSEpPeWhqRDNMbHo5YTYzcEtRRWMrYk1VWTk3ZUhnWVZWZFpXUmt5TXpQUnUzZHZBSS82UDQ4Y09SS2hvYXRla000QUFDQUFTVVJCVktFb0xpN0crUEhqc1gvL2ZnREFzbVhMZE5iaDdPeU1nd2NQd3RIUkVVdVhMc1hwMDZjUkVoS0NnSUFBdmR0Y3UzWXR6cHc1ZzgyYk42dHZFNUdhVVVqcjJLZWZmcXIzMW9VaDU2UzdkKyt1ZHIxVHAwN1YycFBXNVBGejBzOCsrd3lyVjYvV2FsT0ZLeUFnQUZsWldTZ3BLY0h3NGNQVjU2ajc5dTJEajQ4UExsKytqUEx5Y2d3Y09CRFRwazJEdTdzN1RwMDZoWlVyVnlJc0xBeDkrL1pGcTFhdHROYTlhZE1tSkNjblk4dVdMUlJRSTFGSTYxaGQzYXd2TEN6VU9pZXRpYjV6MHNkRlJrYUNjNDY0dURpc1hyMGE0ZUhoU0VwS3dzeVpNK0hpNG9MUzBsSUVCZ2FpWjgrZStQcnJyK0h0N1EyRlFvR1FrQkJNbkRnUjd1N3VHRHAwS0Q3NjZDT3NYTGxTSzZpcUs4Kyt2cjVhMnp4Ly9qd2Q5dGFBUWlxUVFZTUc2YlNwRG5kbE1obEdqUnBWNHpvaUloNjluTnVRRUQ1SmRuWTJvcUtpa0p5Y0REYzNOMnpidGcydXJxN28wcVVMNXM2ZGkyYk5taUVvS0FoSGpoeFJMNU9Sa1lGUFB2a0VYbDVlR0QxNk5BQWdKQ1FFMmRuWkNBb0t3cVJKa3pCMDZGQllXVmtoSlNYbG1lb2paa29zRm5PeFdNek53WWtUSjlURGh3OGYxanRQZGUzRzJMQmhnMEZ0bXFLaW9uaHhjVEdQalkzbCtmbjVPdE9WU2lWUFNVbmhVcWxVcTMzbXpKbDg5KzdkZXVjL2NPQUFYN3AwS1ZjcWxVWitBdE9pK2gwVDh2ZmNyQjlFcHZyaDBWOXBZVmhDYnlFdkx5OEFRR3BxcW1CWmFkZy9ZVktuR25wQVRRWDlsQWt4Y1dZZFVzNTVPYUI3ZjVHUTJsQmVYZzZnNm1IWlF0WmgxaUZsak4wRXFxNHlFbExiY25OekFRQ01NVUVmT1dIV0lWVXFsYnNBWU9YS2xjak56VVZGaGFCLzhFZ0RVVkZSZ2J5OFBHellzQUVBd0RrL1VzTWlkY3Fzcis3Kzh4Nllpd0RjaGE2Rk5FeWM4eHNGQlFVOWhIek5oUEhmU1RJaDkrL2ZWemc1T1cyM3NySnFEZUI1QUhhTU1iUCtUTVFrVkFLNHp6ay9XbEJRNENmMEM1dUloVEdGbS9QRU9HWjlUa29JSVlRUVFnZ2hoQkR6UVJlT3pBOWRPQ0tFRUVJSUlZUVFRa2k5b0F0SDVvY3VIQkZDQ0NHRUVFSUlJYVJlZUhwNkZuaDZlaHIrMWlnaU9IcUN2WVZoakRVWHVnWmlITE4rZkFxcG1hZW41eFRHV0lSR1U1dC8vbjlQbzIxSGFtcXE1anpFaE5DZXRPRTdoMGZCMUtSdVV5Z1VKK3F2SEdJczJwTTJmRXdzRnQ4QzRLWnZJdWRja3BhVzFnNEFkWEF3VWRTWm9lSGpBQTQ4WWZvcFVFQk5Hb1hVQXNqbDhxUFZUUk9KUlB2cXN4WmlQRHJjdFF3aVQwL1BUTVpZNjhmYTgxSlRVMTBBS0lVb2loaUc5cVNXUWNrWTB6bms1WnlmQWdYVTVGRklMUVRuUEVaUDIwRWhhaUhHb1pCYWlMUzB0TE9jYzZsR2s4ekt5dXFZWUFVUmcxRklMWWNjd0NHTjhkTXBLU21WUWhWRERFY2h0U0NNc2NNYW85OEpWZ2d4Q29YVWdzaGtzaVRPZVRHQWt0emMzR2loNnlHR29aQmFrRnUzYnBVenhnNXp6cE16TXpOTGhhNkhHSWI2N2xvWXpua1U1L3c1b2VzZ2hqUDd6Z3ovdkVoNEdlZDhDSUEyakRFN29Xc2k1bzF6WHNFWXl3WndRaXFWZmlqMCswbk5PcVRkdTNlM3RiVzFQY01ZOHhhNkZ0SmdYWlZLcGQ1Q0J0V3NEM2Z0N095bUF2RDI4dkxDZ2dVTDRPenNERHM3MnBHU1oxTmVYZzZwVklybHk1Y2pNVEh4WlNjbnAwWHA2ZWxoUXRWajFoZU9PT2ZqQUdEV3JGbG8yN1l0QlpUVUNqczdPN1J1M1JyVHAwOEhBSERPL1lXc3g2eER5aGpyQWdEdDI3Y1h1aFRTQUxtNHVLZ0cyd2xaaDFtSEZJQTlBRFJxMUVqb09rZ0RaRzl2RHdBUSttS2t1WWVVa0FhUFFrcUlpYU9Ra2hvcGxUVi81VFE3TzF1bkxUTXpzeTdLc1RnVTBsclF0Mi9mZXRuT25UdDNNR3ZXTEFCQWJtNHVBZ01ENjJRN2ZuNStXdU1EQnc2c2RwcktpQkVqZE5xR0RSdFd1NFZaS0xPK1QycUtmSDE5MGJoeFk1MzJCdzhlSUNrcENZQnhvZDYxYXhmYXRhdTZ1SGpxMUNrNE9Ua0JBT0xqNDlHdFc3Y25MbHRSVVFFZkh4ODRPRGhvdFJjWEYydTFGUmNYNDhLRkM3Q3lzdEthVC9VSG9iQ3dVTy93akJrejBLRkRCNzNiNXB4WHV3Zis3YmZmOFA3Nzc4UGQzUjA3ZHV6UU8wOVFVQkQrL1BOUG5EOS9IcmEydGsvOG5BMGRoYlNXRlJjWEl6NCtYcWU5VDU4KzZ1R0VoQVJJSkJJRUJnYml4eDkvTkdpOW5IUEV4c1ppNGNLRlVDcVZpSXFLUWtGQkFjNmZQNjh6cjYrdkwyYk9uQWtBRUlsRVNFNU9WazlUS0JSNDlkVlh0ZHE4dkx6MGJuUGl4SWtBZ0N0WHJ1Z2QxcmhGb1JZYkc0djE2OWVyeHpYM3ZIRnhjVnJ6M3J4NUUzLzg4WWZPSDV1VWxCUmtaR1RvcmNrU1VVaWZ3WUlGQzNEMTZsWElaREw0K3h0M3Yxc2lrYUJ0MjdZR3ozLysvSGxJSkJKNGVIamcyTEZqYU5teUpRNGZQZ3h2YjI5Y3ZIalIyTkwxOHZmM2gxd3VSMzUrUHZ6OS9URnYzang0ZVhraE5qWldmVHRDY3hoNEZNS3lzakw0K2ZsaHdZSUZpSXVMZzF3dVI1OCtmZFRCOVBiVzdibnA1ZVdGQXdjT1lOR2lSVnJ0Ky9mdmg2ZW5KODZlUFZzcm44dmNVVWlmd2VMRml5R1JTREJreUJCRVIxZDlQZFBIeDBkdllNdkt0THQrU2lRUzNMNTlXKytocjFLcHhHdXZ2WVlsUzVhbzJ6WnYzZ3dBS0NvcXdwbzFhL0RsbDE4YVZLTlNxZFM3RFgxdDBkSFJPSExrQ0RadDJxVCtQTjdlM3VqY3ViUE92RGs1T1VoSVNGQ0hVRE9RUU5VZTI4Ykc1b20xalJ3NUVyTm56OFpISDMyRUZpMWFBQUR1M2J1SHMyZlBZc21TSlJUU2YxQkluMUZpWWlJQVlNMmFOWmc2ZFNvQXFIL0JOV2tlN2dKVlZ6NkRnb0l3WThZTW5YbDM3OTZOdTNmdnFzZFBuanlKMHRLcXIzOHFGQW9FQndlalI0OGU2dW1QWDh6WnVYT24rbEJVSkJJaElTRkJQVTExdUt2WnBubTRtNVNVaExLeU1peGJ0Z3lob2FGZ2pPbWNxeHFpdkx5OHhtNmFZckVZSFR0MnhPSERoekYrL0hnQXdNR0RCL0hHRzIvb1BaUzJWQlRTWjhBNXg1a3paK0RvNklqQ3drS3RjN0dhU0NRU3ZZZUFBQ0NUeWRDc1dUUDFlRXhNREVKQ1FqQjM3bHcwYjk0Y3djSEJXdk0vZnE2bllzamVURk5HUmdhc3JhMWhiMjhQYTJ0cnhNZkh3OEhCQVh2Mzd0V1p0NmFMWDBWRlJXalNwRW1OMnd3TURNVEdqUnZ4M252dm9hS2lBakV4TVZpMWFwWEJOVnNDQ3Vrek9IMzZOTHAxNjRZYk4yNGdMQ3dNWDN6eGhjSExTaVNTYW05UkZCVVZvVTJiUis5WW1qaHhJanc4UERCMzdseWo2aXN2TDBkRlJRVjhmWDExcHVscjI3RmpCNFlORzRacjE2NWh5cFFwc0xHeFFYaDR1UHBXVDA1T3poUDNjRGs1T1hqLy9mY0JBS1dscFNncUtvS3ZyeStzcmEzUnFsVXIrUG41SVNJaUFvNk9qdXBsQmd3WWdEVnIxaUF4TVJFRkJRVm8xNjRkZXZUb2dkOSsrODJvejlxUVVVaWZRV1JrSkpZc1dZS1ltQmpZMnRxcUw1b1ljazdLR0tzMmRDVWxKWmd6WjQ1NjNNUEQ0Nm5xazhsazZOcTFLNzc5OWx0MW0rcHdWL01LdEplWEY4ckt5cENabVluZXZYc0RlTlFmZXVUSWtRZ05EVVZ4Y1RIR2p4K1AvZnYzQXdDV0xWdW1zejFuWjJjY1BIZ1FqbzZPV0xwMEtVNmZQbzJRa0JBRUJBUm96YWNaUUZ0YlcvajcrK1B3NGNQSXo4L0gyTEZqbitxek5tUVUwbWZ3NmFlZjZ0MnpHSEpPdW52MzdtclhPM1hxVksyOVRVMGVQeWY5N0xQUDRPWGxCWWxFQWxkWFY0UFdZVzl2ajlXclYydTFxY0lWRUJDQXJLd3NsSlNVWVBqdzRlcHoxSDM3OXNISHh3ZVhMMTlHZVhrNUJnNGNpR25UcHNIZDNSMm5UcDNDeXBVckVSWVdocjU5KzZKVnExYlZibnZreUpIWXZYczNtalp0cW5jUGIra29wTS9BMEFBWXE3Q3dVT3VjdENiVm5aTmV1blFKM2J0M04zZzltcmRXZ0tvakJjNDU0dUxpc0hyMWFvU0hoeU1wS1Frelo4NkVpNHNMU2t0TEVSZ1lpSjQ5ZStMcnI3K0d0N2MzRkFvRlFrSkNNSEhpUkxpN3UyUG8wS0g0NktPUHNITGx5bXFEMnFwVksvVHIxdy90MjdjMzZoemFVbEJJNjhDZ1FZTjAybFNIdXpLWkRLTkdqYXB4SFJFUmoxNjhYVjBJbjBRdWwrUFlzV05ZdTNhdDN1bWNjeWdVQ2hRVUZFQWtFb0V4N1NmcFpHZG5JeW9xQ3NuSnlYQnpjOE8yYmR2ZzZ1cUtMbDI2WU83Y3VXaldyQm1DZ29KdzVNZ1I5VElaR1JuNDVKTlA0T1hsaGRHalJ3TUFRa0pDa0oyZGphQ2dJRXlhTkFsRGh3N0ZLNis4Z3BTVUZLM3RmZmJaWjFyait1YXhWQlRTV2hBV0ZxWTFQSFRvVUoxNVZML01qbzZPVHhVNkFKZ3dZWUpCYlFEdysrKy9vMjNidHVqWXNhTldPMk1NalJvMWdsS3BSSjgrZmRTZERrU2lSOTI0UC9qZ0F6UnQyaFFkTzNaRVVGQ1F1aXNpQUhUcTFBbmJ0bTFEV2xvYVhuamhCYTExcjF5NUVvTUdEY0tZTVdQVWJTS1JDQXNXTEVCa1pDUnUzTGlodFIxaUdMTitFSmxZTE9ZQTZDOXVOUjd2by9zNHpqbmtjbm10SFdJcWxjb0dGMExWUGVUVTFGVEJzdEt3ZnFKRXk1TUNDbFR0Vld2ekhMQ2hCZFJVMEUrVkVCTm4xaUhsbkpjRHV2Y2dDYWtONWVYbEFLb2VsaTFrSFdZZFVzYllUUUQwdFNaU0ozSnpjd0VBakRGQkh6RmgxaUZWS3BXN2dLcXJpcm01dWFpb0VQUVBIbWtnS2lvcWtKZVhodzBiTmdBQU9PZEhhbGlrVHBuMTFkMS8zZ056RVlDNzBMV1Fob2x6ZnFPZ29LQ0hrSytaTVA0N1NDYmsvdjM3Q2ljbnArMVdWbGF0QVR3UHdJNHhadGFmaVppRVNnRDNPZWRIQ3dvSy9JUitZUk94TUdLeG1LdnVMeFB6WU5ibnBJUllBZ29wSVNhT1FrcUlpYU9RRW1MaUtLU0VtRGdLS1NFbWprSktpSW1qa0JKaTRpaWtoSmc0Q2lraEpvNUNTb2lKbzVBU1l1SW9wSVNZT0FvcElTYU9Ra3FJaWFPUUVtTGl6UHJ4S2FSbW5wNmVVeGhqRVJwTnFuY3EzdE5vMjVHYW1xbzVEekVoOUpxSmh1OGNIZ1ZUazdwTm9WQ2NxTDl5aUxGb1Q5cndNYkZZZkF1QW03NkpuSE5KV2xwYU93RDBTQlVUUmVla0RSOEhjT0FKMDArQkFtclNLS1FXUUM2WEg2MXVta2drMmxlZnRSRGowZUd1WlJCNWVucG1Nc1phUDlhZWw1cWE2Z0pBS1VSUnhEQzBKN1VNU3NhWXppRXY1L3dVS0tBbWowSnFJVGpuTVhyYURncFJDekVPaGRSQ3BLV2xuZVdjU3pXYVpGWldWc2NFSzRnWWpFSnFPZVFBRG1tTW4wNUpTYWtVcWhoaU9BcXBCV0dNSGRZWS9VNndRb2hSS0tRV1JDYVRKWEhPaXdHVTVPYm1SZ3RkRHpFTWhkU0MzTHAxcTV3eGRwaHpucHlabVZrcWREM0VNTlIzMThKd3pxTTQ1ODhKWFFjeG5ObDNadmpuUmNMTE9PZERBTFJoak5rSlhSTXhiNXp6Q3NaWU5vQVRVcW4wUTZIZlQycldJZTNldmJ1dHJhM3RHY2FZdDlDMWtBYnJxbFFxOVJZeXFHWjl1R3RuWnpjVmdMZVhseGNXTEZnQVoyZG4yTm5SanBROG0vTHlja2lsVWl4ZnZoeUppWWt2T3prNUxVcFBUdzhUcWg2enZuREVPUjhIQUxObXpVTGJ0bTBwb0tSVzJOblpvWFhyMXBnK2ZUb0FnSFB1TDJROVpoMVN4bGdYQUdqZnZyM1FwWkFHeU1YRlJUWFlUc2c2ekRxa0FPd0JvRkdqUmtMWFFSb2dlM3Q3QUlEUUZ5UE5QYVNFTkhnVVVrSk1ISVhVakYyN2RnMVhybHpSTzIzS2xDbFBYSlp6anJGangrTHk1Y3NBQUpsTWh2ZmVlNi9XYXlUUGprSnF4cXl0clJFUkVZR05HemRDcVZSaXk1WXQ2bWtYTGx4NDRySy8vdm9yN3QyN2gyN2R1Z0VBS2lzcmNmWHFWYTE1L3ZycnI5b3ZtaGlOUW1yR3VuYnRpdTNidDBPcHJIcTR3dWJObTdXbWw1U1U0UHo1ODFpM2JoMWtNcG5XdEQxNzlpQTRPQmkydHJaNjE1MlVsSVF4WThZZ016T3pib29uQnFPUW1pbUZRb0h2di84ZVRrNU9tRHAxS2tTaXFuL0tFeWRPNFBQUFB3Y0FqQjQ5R25GeGNUaHc0QURrY3JsNjJXdlhydUhzMmJNWU1tU0kzblZmdlhvVjgrZlBSM2g0T05xMmJWdjNINFk4RVlYVVRKV1ZsZUg0OGVPWVBIa3kvdnJyTHd3Y09CQktwUklwS1NudzhQQUFBQnc5ZWhTTEZ5K0dyYTJ0dXFNSDV4eGZmZlVWQU1ER3hrWm52Yi84OGd1bVRKbUMvLzczdnhnMGFGRDlmU0JTTFFxcG1XclNwQW5XcmwyTEYxOThFYVdscFlpTWpJUklKTUs4ZWZQZzUrZW5OVzk1ZWJrNnBOOSsrNjNXWHZWeG4zenlDY0xDd2pCNjlPZzZyWjhZenF6NzdsbzZrVWlFMmJOblZ6dGRMcGRESnBPQk1RWnI2NnAvNnVQSGoyUHg0c1VZTldxVWVyNk1qQXoxM25YanhvM28zcjE3M1JaT2pFSjdVak8zYXRVcUhEMnEvOW5YTzNmdVJQLysvYlgyck92V3JVUG56cDBCQUZLcEZKOTk5aGtDQXdQaDVPUUVBQlJRRTBRaE5YTkpTVW5WZG92ODRJTVBjUEhpUmJ6NzdydFl2SGd4QUtCRml4YnE2WTBhTllLam95TU9IanlvN2t5dTZkcTFhOWkrZlh2ZEZFNE1SaUUxWTVtWm1iaDM3eDU4Zkh5ZU9GOVdWaFp1M3J5cDA5Nm9VU1BNbURFRHJxNnVlcGRMVDAvSDJiTm5hNlZXOHZRb3BHYnN4SWtUOFBUMGhJT0RBNENxMEVra0VnQkFTa3FLZXI2ZmYvNFpMNzMwMGhQWHBicXdsSjJkRGFEcUt2Q0ZDeGZRcVZPbnVpaWRHSUV1SEpteG4zNzZDVysvL2JaNlBEZzRXT3VDRUFBb2xVcTBhdFVLSzFhc2VPSzZIQndjTUhUb1VBd2JOa3k5WE92V3JiRjgrZkxhTDV3WXhhd2ZueUlXaXptZ3ZkZXdKQ1VsSlpETDVYQjBkRFI2MmFpb0tMenp6anQ2NzVXU1I3eTh2QUFBcWFtcGdtV0Y5cVJtckhIanhrKzk3SWdSSTJxeEVsS1g2SnlVRUJObjFpSGxuSmNEVlYza0NLbHQ1ZVhsQUtvZThTbGtIV1lkVXNiWVRhQ3F4d3dodFMwM054Y0F3QmdUOUt0QVpoMVN6dmxlQUZpN2RpMEtDZ3BRV1VrdkNTUFBUaTZYNDhHREI5aTZkU3NBZ0hQK3ZaRDFtUFhWM1grZVhuOFJnTHZRdFpDR2lYTitvNkNnb0llUUQ4ZTJFbXJEdGVIKy9mc0tKeWVuN1ZaV1ZxMEJQQS9BampGbTFwK0ptSVJLQVBjNTUwY0xDZ3I4aEg3TkJMRXdZckdZcSs0dkUvTmcxdWVraEZnQ0Npa2hKbzVDU29pSm81QVNZdUlvcElTWU9Bb3BJU2FPUWtxSWlhT1FFbUxpS0tTRW1EZ0tLU0VtamtKS2lJbWprQkppNGlpa2hKZzRDaWtoSm81Q1NvaUpvNUFTWXVMTSt2RXBwR2FlbnA1VEdHTVJHazF0L3ZuL1BZMjJIYW1wcVpyekVCTkNEOGR1K003aFVUQTFxZHNVQ3NXSitpdUhHSXYycEEwZkU0dkZ0d0M0Nlp2SU9aZWtwYVcxQTBDUFZERlJkRTdhOEhFQUI1NHcvUlFvb0NhTlFtb0I1SEs1L2xlQkF4Q0pSUHZxc3haaVBEcmN0UXdpVDAvUFRNWlk2OGZhODFKVFUxMEFLSVVvaWhpRzlxU1dRY2tZMHpuazVaeWZBZ1hVNUZGSUxRVG5QRVpQMjBFaGFpSEdvWkJhaUxTMHRMT2NjNmxHazh6S3l1cVlZQVVSZzFGSUxZY2N3Q0dOOGRNcEtTbjBoaXN6UUNHMUlJeXh3eHFqM3dsV0NERUtoZFNDeUdTeUpNNTVNWUNTM056Y2FLSHJJWWFoa0ZxUVc3ZHVsVFBHRG5QT2t6TXpNMHVGcm9jWWh2cnVXaGpPZVJUbi9EbWg2eUNHbzg0TWRjVEx5NnN4NTN3QTUvd054bGh2QUs0QVdnS3dFYmcwVXlILzUycnpQY2JZT1FESkR4OCtqUHZ6enorTGhDN00xRkJJYTlrcnI3elN3c2JHNWhNQTB3QTRDbDJQT2VHY1ArU2NiMVlxbFY5Y3VYSWxWK2g2VEFXRnRCWjVlWG1OVkNxVm14aGpMUmhqOFBEd1FPL2V2U0VXaStIcTZvcm16WnZEMnByT01BQkFMcGZqd1lNSHlNcktRbXBxS3M2ZE80ZGZmLzBWbkhNQWtBSDRNRFUxZGFld1Zab0dDbW50c0JLTHhjc0JmQWdBYjd6eEJqNzg4RU4wNk5CQjRMTE15NzE3OTdCNjlXckV4OGVybXJhbnBxWk9RdFU5WG90RklYMTIxbUt4ZUF1QTk1czJiWXI1OCtlalg3OStRdGRrMW43KytXZEVSRVNnb0tBQUFJNHd4Z0lzdWVPRmxkQUZtRHRQVDg5bGpMR3B6czdPMkxwMUs4UmlzZEFsbWIyMmJkdkMxOWNYeWNuSktDb3FlZ2xBMjZ5c0xKMit4NWFDOXFUUHdNUERJMGdrRW4zYnZIbHo3Tnk1RSszYXRSTzZwQVlsSnljSDc3MzNIdTdmdnc4QTAxTlRVOWNLWFpNUUtLUlB5ZFBUc3cxajdBOHJLeXZITld2VzROLy8vcmZRSlRWSVY2OWV4WVFKRTFCWldmbFFMcGU3Ly9iYmI3ZUZycW0rVVkranA4UVlXd25BY2ZUbzBSVFFPdlR5eXk5ajh1VEpZSXcxc2JhMjNpeDBQVUtnUGVsVGNIZDMvN2UxdGZYUHJWdTNSblIwTkd4dGJZVXVxVUdyckt6RTZOR2prWjZlRG9WQzBmL3k1Y3MvQ0YxVGZhSTk2Vk93c3JKYUJBQWhJU0VVMEhwZ1kyT0RHVE5tQUhqMHM3Y2tGRklqOWVqUm96dGpyTCtycXl1R0RCa2lkRG5WVWlvYjFsTlJYbi85ZGJpNXVRRkFMeTh2TDRzNnY2Q1FHc25LeXVvREFCZzZkQ2dZcS9sc1lldldyWWlKMGI1N3dEbkhKNTk4Z2w5KythWEc1WXVLaWhBYUdscmpmSDUrZmxyakF3Y09ySGFhTWE1ZXZWcnR0SXFLaW1yLzQ1eWp2THpjNEQ4V0Z5OWVmT0oweGhqR2pCa0RBRkFxbFI4Wi9nbk1IL1ZSTTBMMzd0MXRPZWRqYld4czRPL3ZiOUF5VjY1Y3dZUUpFN1RhVnF4WWdaWXRXeUlxS2dwdWJtNXdkblpXVDZ1b3FOQTZoSzZvcU1EcDA2ZTFsbjk4SGsyelpzMENBQlFXRnVvZG5qRmpCbzRlUFlyRXhFUmtaR1NvYnh1cGhxT2pvK0hyNjZ2dTlUTmp4Z3drSkNSb0JiMjB0QlJkdTNaRmRuWTJnS28vT3ZmdTNZT3JxNnQ2bm0rKytRYXBxYWs0ZGVvVVB2LzhjNHdhTlVxclM2UmNMa2Q4ZkR4aVkyTXhlUEJnaElXRklTRWg0WWsveTc1OSsyTHAwcVdvckt6MDY5aXhvMzE2ZW5yWkV4Y2dsc2ZUMC9NdHNWak1KMDJheEd1eWYvOStQbkxrU042clZ5OCtiTmd3UG5Ma1NDNlh5L25TcFV2NTRzV0x1VUtoNEptWm1YekNoQW44cjcvK1VpOG5Gb3Q1UVVHQmVqd3ZMNCtMeFdLdGRUOCtEK2VjRHhnd2dIUE8rZlhyMS9uMTY5ZjVXMis5cFhlNHRMUlV2Y3liYjc2cGQvaXR0OTdTYVM4cksrTnhjWEg4OXUzYmZQVG8wZnpxMWF2cWVlN2N1Y1BmZSs4OXZUK0hiZHUyOFJVclZxalhxVkFvdExhaHFsdHorMDhTR2hyS3hXSXhGNHZGbzRUK2ZhZ3Z0Q2MxQXVmY2x6R0czcjE3MXpqdjZOR2o4Y29ycjJEejVzMVl0V29WTWpNek1XN2NPSlNWbGFtbkE0QlVLa1ZFUkFSR2pCaGg4TjVaazcrL1ArUnlPZkx6OCtIdjc0OTU4K2JCeThzTHNiR3hzTGUzQndDdFlVMkdISzZyMk5qWTRPVEprNWcvZno3V3IxK1A3dDI3QXdBR0RScUVpb29LbEphV1l0Q2dRUUFBVzF0YlJFZEhvN3k4SE9QSGp3Zm5ITWVPVlQzejdLMjMzcXB4ai9ra2I3NzVKazZkT2dYTytVQUFGdkcwUXdxcEVSaGpnNEdxaXhpR1NFNU94cHR2dmdsL2YzK3NXTEVDQXdZTVFGQlFrTTU4ZCs3Y1FXWGwwM1ZOalk2T3hwRWpSN0JwMHlaRVIxYzlFY1hiMnh1ZE8zZldtVGNuSndjSkNRa0lDQWlBWEM3SHc0Y1BFUkFRQUtEcTNEY2dJQUFEQmd6UXV4MlJTSVQvL2U5L0dEdDJMRnEwYUtGdUx5a3BRVUpDQW9xTGkrSGc0QUNnNnJCVUpwUGgzWGZmeGFlZmZvcWVQWHMrMVdmVHAwZVBIcXJCMTJwdHBTYU9RbXFnN3QyN096SEd1ams1T1JuODdaYkV4RVJzM2JvVnUzZnZSb2NPSGJCOCtYTEV4c1lDQU5xMWF3YzNOemRNbmp3Wnk1Y3Z4K3JWcTlYTDZidlE0K1BqVSsxMmtwS1NVRlpXaG1YTGxpRTBOQlNNTVZoWlZkOHRPekl5RXIvODhndSsvZlpiOVhiNzl1Mkx5TWhJQUVDYk5yb3ZZVlBWZFAvK2ZVeWZQaDM1K2ZuWXZuMjdldnJBZ1FPUm5KeXNIbmQwZE1Tbm4zNksyYk5uWSsvZXZkWFdZcXpXclZ2RHhjVUZPVGs1SGQzZDNaK3poTytkVWtnTlpHTmo0dzVBN3g1S0g2bFVpcnQzNzJMY3VIRzRkKzhlL1AzOVlXMXRyUTVDUUVBQTB0UFRNWG55Wk55NWMwZTlYRXBLaXRaNjh2UHo4ZmJiYitQOCtmUHFOaTh2TC9Wd1JrWUdySzJ0WVc5dkQydHJhOFRIeDhQQndVRnZNUHIyN1F1ZzZzTFRoZzBiTUgzNmRMMjF2LzMyMndDcUFxa0tlMXhjSEFDZ1Q1OCtpSW1Kd1lBQkE5Q3BVeWYxTXZvT25YdjI3SW1vcUNpMGJObnlpZk1aeTkzZEhmSHg4YkMydHU0RG9NRS9VSTFDYWlERzJFc0E4TUlMTHhnMHY1T1RrL29XaTcrL1A2S2pvekZreUJDODk5NTdUMXp1U1ZkdVZWSlNVbEJSVVFFQTJMRmpCNFlORzRacjE2NWh5cFFwc0xHeFFYaDRPQUlEQXdGVUhlSzZ1TGhvTFI4WkdZbmh3NGRyaGIxejU4N1l1M2N2Z29PRDhmWFhYK083Nzc1RGRWZXhNek16TVd6WU1EUnExRWpkWm1Pai82a3d0Mi9maHAyZEhZQ3FxOEMxRWRKdTNicXByajU3d1FKQ1N2ZEpEYVFLNmROK2tmdmh3NGV3dDdmSHJsMjdzR3ZYcm1ybjgvSHhRV0ZoNFJQWFZWaFlDQjhmSDVTVmxTRXpNMU45SWF0Um8wYXd0cmJHeUpFanNYLy9mbXpac2dXdFdyWEMvdjM3c1gvL2Z2WDVabkJ3TUFZUEhxeTFUdFVGTGdBSURRM0ZMNy84Z2pObnptRG16Sms2MjNkemM5UGFDOSsvZjcvYW44dlhYMytOYTlldUFRQnljM08xYmpjOUxkV3RIczU1cHhwbWJSQm9UMm9nem5rWHhoamF0Mjl2MFB3WExseEFkSFEwOHZMeUlKRkk4UDc3NytQQmd3Y1lQMzU4cmRWa2IyK3ZkUzRMUUgwaEtDQWdBRmxaV1NncEtjSHc0Y1BWaDYzNzl1MURVRkNRK2txc0pxVlNxZE8rYnQyNkovNWhDZ3NMUTJKaUl2NzY2eStrcEtUQXk4c0xZV0ZoQUtvdUt0MjlleGZ1N3U0NGVmSWtqaDQ5aXZMeWNoUVVGT0RreVpOUC9iazFqZ3dNKzhjZ2xzSFQwek5OTEJiekd6ZHVHSFEvcjZ5c2pCY1VGSENGUXNHSERSdkdPZWQ4NU1pUjZ1bWF3ME9HREZFUEczS2Z0S0NnUUtkTmRiK1JjODZWU2lVL2R1d1k3OSsvUHo5Ky9EZ1BEUTNsMmRuWk5kYmNzMmZQR3VmcDNidTMxbmhHUmdZUERnN212Lzc2S3g4OGVEQS9kdXlZZXRxNWMrZjQyTEZqT2VlY3kyUXlQbWpRSUI0ZUhzN2ZlZWNkbnBHUm9iVWVRKytUY2w1MVgxWXNGbk5QVDg4L2hmNjlxQSswSnpVUVkreDVBRnEzSDU3RXpzNU9mUzZtU2FGUW9LeXNEUGIyOXJoejV3NUVJcEg2M3FtS3NWZDNWYkt6c3hFVkZZWGs1R1M0dWJsaDI3WnRjSFYxUlpjdVhUQjM3bHcwYTlZTVFVRkJXTFJJZng5MWZYdFNBSmc4ZVRMNjl1Mkxzckl5clhQS3BLUWtyRnExQ3A5Ly9qbGVldWtsYk51MkRUTm56b1JNSnNQbzBhTng5dXhaaU1WaVNLVlN6Snc1RTMzNzlzWEhIMytNeU1oSVRKZ3dBYXRYcjBiSGpoMVJWRlJrMUFQYUhCMnJIc0xJR0d0Wnc2ekVrb2pGWXBsWUxPWVBIejQwK0MrK3lwWXRXempubk8vWnM0ZGZ2MzZkNzkrL245KzhlWk12WGJxVUJ3Y0g4dzBiTmhpMVBuMTcwcWlvS0Y1Y1hNeGpZMk41Zm42K3pqSktwWktucEtSd3FWUnFkUDJjYzk2L2YzLyt4aHR2OE9YTGwzUE9PVDkwNkJEMzkvZm50MjdkMHBydjRjT0hmTnEwYVR3L1A1OHZXclNJSnlRazhHSERodkYxNjlaeHBWS3BudS9FaVJQODl1M2IvRC8vK1EvdjFhc1gvK2FiYnd5dXBiUzBWTlhyNktIUXZ4ZjFnYjVQYWlDeFdGd0p3UHFYWDM2aHgzS2lhcThybDh2MVhvbm1qMTNGbGNsazZyMWZiVkFvRkhqMTFWY0JRSjZhbXRyZ0h6Wk9WM2VOVkJ1M0VCb0NrVWhVN2EyaXgzOUd0Um5ReHpkVlZ5czJKUlJTQTNIT3l3Q2d2THhjNkZLZWlWUXExZnI2bUZLcFZIZW1VQ2dVUXBWbEZJMHVsT2I5ajJFZ0NxbmhIZ0pWWDlNeUZVcWxFdEhSMGVxT0RZODdkZXFVVGx0NGVMalc3WS9TMGxLTUhEa1NBREJuemh4czJiSkZLOFRYcmwzVEdzL0x5OE9HRFJ1MDJnNGNPQUNKUlBMTW44ZFFxaitVcWorY0RSMkYxRUNNc1J3QXFnYzIxNm56NTgvRHk4c0xGeTVjMEdwZnVuU3B1bk04VVBVUTZjakl5R29QTytmUG42ODFmdTNhTmR5L2Z4LzkrL2RYdHpWcVVYbkRpZ0FBQ0o1SlJFRlUxQWdLaFFLY2MzejIyV2U0YytjTzB0TFMxTk1qSXlQeDFWZGZxY2Vkbkp3Z2tValUzMm81YytZTWZ2enh4MXJwcEdBb21VeW1Hc3l2dDQwS2lLNkFHQzRMZ0h0ZVhwN0IvWGVmbG8rUEQvcjE2NGNWSzFiZzIyKy9oVWdrd3ZYcjEzSGt5QkZzMmJJRjF0Ylc4UGIyVm5kUkRBZ0lRRTVPamxZSGQzM1dyVnVINmRPbjQ4OC8vNFNWbFJXNmRPbUNodzhmd3NiR0Jzbkp5U2dvS0lDcnF5dU9IajBLa1VnRVQwOVB6SnMzRHlFaElmajc3Ny9WblJTQXFyMzBuajE3Y1BmdVhiUnYzeDdCd2NFWU9YS2tlcTljbHg0OGVBQUFZSXhSU01ram5QTWJqTEgrR1JrWjZOV3JWNTF2Yjlhc1dSZytmRGhpWTJNeFpNZ1FmUG5sbDNqbm5YZlVYOVZxM0xpeHVyTStVUFgrbWErKytncmZmLys5dXEyaW9nSnZ2UEVHQUdEaHdvWHErY2FPSFl0Ly9ldGYrT0dISDlDMGFWTnd6bkg4K0hHMGE5Y09yVnUzeGl1dnZJS09IVHNDcVBwdTZKWXRXMkJyYTR1NWMrZmkvdjM3ZVB2dHQvSE9PKzhnTWpKUy9mOXo1ODVwUFptaEx1WGs1S2dHTStwbGd3S2prQnFJYzM2ZE1ZYjA5UFI2Mlo2TGl3dENRa0t3ZnYxNnlPVnlaR1ptcXZ2V0FsVmQ3bFNkNkZWbXo1Nk4yYk5ucThkOWZIelVlOWZwMDZmajl1M2JlT2VkZC9EODg4OGpMQ3dNYytiTUFXTU0vdjcrbURGakJ0cTJiYXRlVnZPY1UzVTQvY0lMTCtDYmI3N1I2U1lva1Vpd2I5OCtMRisrdlBaK0FFOXc3OTQ5QUFEbi9LOTYyYURBS0tRR1lvejlDYURlUWdvQTc3NzdMbUpqWS9IbGwxOWk0Y0tGV3JjeUdqZHVqUDM3OTZ2SDMzampEWlNXbHVMYXRXdDZ2MlQ5NVpkZm9xeXNER1BIanNXOGVmTWdFb253NE1FRFpHUmtnREdHSFR0MlFDNlhJeU1qQTFsWldYanR0ZGZnN3U2T1ZhdFdvYlMwRkI5KytDRU9IVHFFeXNwS3pKOC9Iems1T2VyRDdJOC8vaGh5dVJ4anhvelIycnZYbGV2WHJ3TUFsRXBsV2cyek5nZ1VVZ09KUktMTG5IUGN1bldyM3JhcFVDaFFXVmtKR3hzYlBIeW8zYmxHMzU2VU1ZWXZ2L3dTbjMvK3VjNTVjK1BHamZHLy8vMFBJMGFNUUljT0hmRDk5OTlqOCtiTmFOZXVIUmhqS0NzcncvLzkzLy9odWVlZVEwbEppZnF3ZXRDZ1FlalRwMCs5blc4YTR2TGx5d0FBa1VoMFJ1QlM2Z1dGMUVBcEtTbDVucDZlTi9QeThsN016TXpVT2pTc0srdlhyMGZUcGsweGJ0dzRyRnk1RXYzNjlZT1RreE0yYnR3SVFQZStwcjI5UFdiT25Ja2RPM2JnZi8vN245YTA3Ny8vWHYzVXdURmp4bUQwNk5FNGV2UW9BT0Rnd1lPNGUvY3VldlhxaGZEd2NOalkyR2crcGtSTFVGQ1ErdXF5cHNhTkcyUG56cDNQK3BGcmxKdWJpNnlzTEFESVNFdEx1MWZuR3lUbXhkUFRjN2xZTE9iNzl1MTdxdjZ2eHJoNjlTcjM5dmJtdi8zMkcxY3FsVHc0T0ppSGg0ZnJ6TGQ5KzNZZUhoN09YMy85ZFhXYlhDN25uSFBlcTFjdmRkdlBQLy9NdDI3ZHlrK2ZQczF2Mzc3Tkt5c3IxZFArK3VzdlBuandZRDV0MmpRZUdocktIeng0d08vZnY2K2Vydm5ObCtxK3JhTDVoTUc2OU1NUFA2aStBYk5QNk4rSCtrTDNTWTNBR0lzSGdMTm56OWJwZGlvcks3Rm8wU0lNSGp3WUw3LzhNaGhqbUQxN05rNmVQS2wxN3pRcEtRbkhqaDNEbkRsenRKYlg5M3lqZi8vNzM1Z3dZUUplZnZsbC9Qbm5uemgrL0xoNjJ0MjdkNUdkblEwbkp5ZDg4Y1VYdUhYcmxzNDYvL3JyTHlRbEpVR3BWQ0l3TUZEbnYvcWl1aERHR0R0ZXc2d05CaDN1R2tFcWxTWTVPVG5KZnYzMVY4ZWlvaUkwYmRxMFRyYXpiZHMyM0w5L0g5T21UVk8zdWJ1N3c4L1BEMTk4OFFVT0hEaUFoSVFFckZ1M1RuMUlYSk9OR3pjaU5qWVdkbloyOFBUMFJOKytmZkhqano5aTU4NmRrTXZsbURKbENnNGRPb1NzckN6ODhjY2Y2TmF0R3dDZ3JLd01GUlVWbUQ1OU9wWXNXUUtSU0tSMXdVckYxOWUzOW40QTFWQTltWkJ6L2xBa0VqWDR4NmFvVUVpTmtKNmVYdWJrNUxTM3NySnlha3hNRElLRGcrdGtPNU1uVDhia3laTjEycGNzV1FJQTJMTm5EdzRmUG93Tkd6YkEyZGtaVXVuL2IrK09RZHFJNGpDQWZ3OHJpTFh0bE1EUnZka2l1WkpSR29pem9BaHRKRGNKaW9UYU9rZzd0ZEJDa2E1T0RoYnNKb0cya01FdWxZUlN0elNhbzBOQUNZR0tVWTVpNUl3aWwvYzZ0QWtWYWxPajVtTDhmbE00dVBDRjVIRzV5LzIvL0toTjVoUUtCUndlSG1KcmE2dFdzUWtBNFhBWVEwTkQ4SHE5QUlCWUxBYmJ0aEdOUnRIZjN3OGhCRG83T3hHSlJDQ2xySjMzNW5JNWRIVjFZV1ptQm42L0gxTEtXdnREczZWU3Flb3RnUi9UNlhUWmxSRFUrbnA3ZXdPNnJxdkJ3Y0ZqODVITmxNL25sVzNiU2ltbFJrZEhWU2dVcXMxakpoSUpOVHc4ckNLUmlGcGFXanJ4T2NybDhsKzM3Kzd1cXAyZG5XUGJ0cmUzYTQ4bkp5Zi91dC9VMU5TcFhzTnBTU25WeU1oSTlYejBudHVmQTJweGdVQWdxZXY2UHhjQm5hK1ZsWlhxb0hlNi9qdlVYbmpocURIUEFHQnVicTdoNW5uNmY0N2pZSFoyRmdBZ3BYemhjcHltTzdubW5FNVVMQllMbXFZRlM2WFNIYVVVZ3NHZzI1SGEydUxpSWhLSkJKUlNYMVpYVjUvVTM2Tzk4RWphSU1keEhnTFlYMWhZZ0dtYWJzZHBXK3ZyNjlYYTBnTXA1YmpiZWR6QVJkcWdiRGFibDFJK2Rod0gwOVBUZjA1bTBEbXB0Z3dlSFIxQlN2bHliVzN0bTl1WjNNQ3Z1MmRRTEJhL2FwcDJ1MXd1MzAwbWt3aUZRaGYyMitsVlkxa1dKaVltcXRVdThVd204OGp0VEc3aGtmU01oQkF4QUI4Mk56ZGhHRWJkdjVXbitrelRoR0VZMk5qWUFJQlBlM3Q3aHR1WjNIUWwydGFhNEpxdTYyOEFHQUF3TURDQXNiRXhhSnJtY3F6THhiSXN6TS9QSXg2UFF5a0ZBTytGRVBmVDZmU1Z2b1RPUlhxT2RGMGZCL0Fhd0UwaEJQcjYraEFPaCtIeitlRHhlTkRUMDhQTzN0OHFsUXBzMjRabFdjamxja2lsVWxoZVhxNE9tKzhycFo1bk1wbm1USkczT0M3U2MrYjMrNzBkSFIydkFEd1FRbHgzTzg4bGN3RGduZU00VDdQWjdIZTN3N1FLTHRJTDR2UDViblIzZDBlRkVDRUFmZ0FlQUxmQSs2V3JLa3FwRW40MS9tV1ZVcDhybGNwYjB6UXZ2bzZSaUlpSWlJaUlpSWlJaUlpSWlJaUlpSWlJaUlpSWlJaUlpSWlJaUlpSWlJaUlpSWlJaUlpSWlJaUlpSWlJaUlpSWlJaUlpSWlJVHVFbjZNV0doRTk2MEF3QUFBQUFTVVZPUks1Q1lJST0iLAoJIlRoZW1lIiA6ICIiLAoJIlR5cGUiIDogImZsb3ciLAoJIlZlcnNpb24iIDogIiIKfQo="/>
    </extobj>
    <extobj name="ECB019B1-382A-4266-B25C-5B523AA43C14-5">
      <extobjdata type="ECB019B1-382A-4266-B25C-5B523AA43C14" data="ewoJIkZpbGVJZCIgOiAiMjE5NTc0NDAwNDE3IiwKCSJHcm91cElkIiA6ICIyMDgwODI1OTUyIiwKCSJJbWFnZSIgOiAiaVZCT1J3MEtHZ29BQUFBTlNVaEVVZ0FBQXFJQUFBSUZDQVlBQUFBSkdKK2xBQUFBQ1hCSVdYTUFBQXNUQUFBTEV3RUFtcHdZQUFBZ0FFbEVRVlI0bk96ZGFYZ1VWZnIzOFcrRnNBUklCQXdFVkxZbzdxSjBsQVFFSllLZzdDSWd5NGp3ek9EQ01PS01JZzR1cUpBUkVGQ0JVVmtHUVdUQURZVUFDZ29xQ0V6d2p5S0xRSVRSQkRJSklna0VnbG43UEM5aXQ4VHNTWlBxN3Z3K1hIWFJWSjA2ZFhlbmt0eWNxdnNV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gxbDJCeUFpbFhQRERUZmNZRm5XSGNBdHdOVkFxR1ZaOVd3T1N5cm1GK0M0TWVZZ3NObnBkRzc0OXR0dmQ5Z2RsSWpJK2FKRVZNUkhPUnlPTzRCL0FPM3Nqa1hPSDJQTWQ4YVlpYnQyN1ZwbGR5d2lJcDZtUkZURXgxeDU1WlVYQmdVRi9jdXlySDRBb2FHaFJFZEgwNzU5ZTY2NjZpb2FOR2hBVUZDUTNXRktCV1JtWm5MeTVFa09IanpJamgwNytQenp6MGxKU1FIQUdQTnBabWJtaVAzNzl5ZmJIS2FJaU1jb0VSWHhJUTZINHlwZ1BkQThORFNVQng5OGtINzkraEVRRUdCM2FISWVPSjFPUHY3NFkxNTk5VldTazVNeHhoeXpMS3ZYMTE5L3ZkUHUyRVJFUEVHSnFJaVBhTmV1M2RXV1pYMEJoSGJxMUlrcFU2WVFIQnhzZDFoU0JjNmVQY3Z6enovUEo1OThBbkRTNlhSMjM3VnIxMWQyeHlVaVVsazE3QTVBUkVyWHRtM2JKalZxMVBnQ2FEWmd3QUJpWW1Lb1hidTIzV0ZKRmFsWnN5WmR1M1lsTXpPVGI3Lzl0bzVsV1gwYU4yNzg5ckZqeDlMdGprMUVwREtVaUlwNHY0Q0xMcnJvQTh1eTJ2WG8wWU5ubjMwV3k5TEZqT3JHc2l3aUl5TkpTMHZqdSsrK3EyOVpWdWVVbEpSRmdMRTdOaEdSaWxJaUt1TGxIQTdIYU11eXhsMTIyV1hNbmoyYndNQkF1ME1TbTdpUzBSMDdkdkRUVHo5ZDNLeFpzK3prNU9RdGRzY2xJbEpSR2xZUjhXSVJFUkdoeHBqRGdZR0JJVXVXTE9IS0s2KzBPeVR4QWdrSkNRd1pNb1RzN095TVgzNzVwWTBxNlVYRVY2blVWc1NMR1dNZUIwTHV1dXN1SmFIaTFySmxTMGFOR2dWUXIwNmRPaS9ZSFkrSVNFVnBSRlRFUzExenpUV05hdGV1blJRVUZGUW5OamFXaGcwYjJoMlNlSkgwOUhUNjlPbkQ2ZE9uczNKeWNscnUzYnYzbU4weGlZaVVsMFpFUmJ4VTdkcTFSd0IxZXZUb29TUlVDZ2tKQ2VHZWUrN0JzcXphdFdyVitwdmQ4WWlJVklRU1VSSHY5U0RBOE9IRDdZNUR2RlMvZnYxY0wrOUJWN2hFeEFjcEVSWHhRdGRmZjMwNzRJbzJiZG9RSGg1dWR6amlwUzYrK0dKdXVPRUdnSmJ0MnJXN3hlNTRSRVRLUzRtb2lCZXlMT3NPZ002ZE85c2Rpbmk1Tys2NEF3RExzZ2JaSElxSVNMa3BFUlh4UWdFQkFYMEJicmxGZzF4U01vZkQ0WHA1cTUxeGlJaFVoQkpSRVM5enpUWFgxRGZHdEs5WHJ4N1hYSE9OM2VHSWwydmR1alVYWEhBQnhwaXJJeUlpTHJBN0hoR1I4bEFpS3VKbGF0V3FkWjFsV1FGdDJyUWhJRURmb2xLeWdJQUEyclp0aTJWWkFVNm5zNlBkOFlpSWxJZCt5NGw0R1dQTU5ZQ0tsS1RNcnIzMldnQXN5NHEwT1JRUmtYSlJJaXJpWlFJQ0FpNEhhTldxbGMyUmlLOW8zcnk1NitWbGRzWWhJbEplU2tSRnZJd3g1a3JJZjR4amVVUkVSTGlYc2poMjdCajkrL2ZINlhSV3FnM0FuajE3aUlpSTRPelpzd0RNbWpXTGJ0MjYwYjU5ZTRZUEg4NmVQWHNLdEl1SWlPREdHMjhrT2pxYU1XUEdzR25UcGpMRisvVFRUOU90V3pkdXV1a21icjMxVmw1Ly9mVXl2VmQvMTdScFU5Zkw4cDAwSWlJaUl1ZHlPQnc3SFE2SE9YRGdnQ21QM2J0M0c0ZkRZYkt5c3NxMW4wdENRb0xwMzc5L2hmWjNIVHNqSThNWVk4d25uM3hpVHAwNlpkTFQwODN6eno5dnVuZnZicHhPWjRGMlRxZlRwS2FtbXZYcjE1disvZnViU1pNbW1ieTh2Q0w3ejhuSk1YMzY5REd6WnMweVAvLzhzOG5KeVRILy9lOS96WmRmZnVtUitNdWpxbzVUSGdrSkNjYmhjQmlIdzdIZjd2TlhSS1E4TkNJcTRtV01NVTBCTHJ6d3dpbzk3cWxUcDBoTVRQUklYOTI2ZFNNa0pJVGc0R0R1dlBOT1RwNDhpVEdtUUJ2THNtallzQ0hkdTNkbnlaSWw3Tnk1azNmZWVhZkkvZzRmUGt4U1VoTDMzWGNmRjE1NElZR0JnYlJ1M1pxYmI3NzV2TVJma3FvNlRubUVoSVFBWUl5cDJwTkdSS1NTbElpS2VCbkxzb0lCNnRXclY2bCtYSmZCNCtMaUdEWnNHRkZSVVF3ZVBKajkrL2NYMk82Nm5ENXk1RWdBT25UbzRMNjgvL3MyTzNic1lOaXdZVVJHUnRLblR4KzJiOTllN1BHTk1hU2twTEI4K1hJR0RScFU0Z3dBSVNFaERCOCtuUGZmZjcvSTdjMmFOYU5PblRyTW5qM2JIY3Z2bFJULzZ0V3J1ZTIyMjVneFkwYWg5M1J1dSt6c2JBQ2NUaWVMRnkrbWI5KytSRVpHMHJOblQvZm5WcGJQNmZkOUZoVUhRSFoyTnRPblR5YzZPcHBPblRveGNlSkV6cHc1VSt6blZKdzZkZW9BWUZsVzNYTHZMQ0ppSXlXaUl0NG5DS0JXclZvZTZXemx5cFhNbmoyYkRSczIwTFJwVXlaUG5seGt1OFdMRndPd2ZmdDJkdTdjV1dTYmpJd01ubnJxS2JaczJVS1hMbDE0NFlVWGltd1hGeGZIalRmZVNLOWV2Y2pMeStQaGh4OHVOYzQyYmRydzQ0OC9GbmsvYWtoSUNOT21UV1B6NXMzMDdkdVhSWXNXRlVwSVM0by9MaTZPMk5oWUhuend3VkxqQUhqcHBaZFl1WElsa3lkUFp1dldyY3lkTzVjR0RScVVlcHpTL0Q2T0tWT21jT0RBQVZhc1dNR2FOV3RJUzB0ajVzeVo1ZW9Ub0diTm1xNlh0Y3U5czRpSWpaU0lpdmk1c1dQSEVob2FTa2hJQ0VPR0RDRStQcjdVNHFQaVJFZEhFeDRlenVIRGg2bGZ2ejVKU1VuazV1WVdhaGNaR2NsWFgzM0Z1KysrUzJwcUtzODk5MXlwZmVmbTVsS2pSbzFpUjA0N2RlckVxbFdyR0Rod0lHKysrU1lEQnc0a1BqNitUSEdQR0RHQ2V2WHFVYjkrL1ZMYm5qNTltcmZmZnB0bm5ubUc2NisvbnNEQVFNTER3Mm5XckZtWmpsWFdPTkxTMGxpM2JoMVBQUEVFWVdGaE5HalFnRC84NFE5czNMaXhNb2V3S2gya2lFZ1ZVaUlxNG4xK0FkeVhpU3ZyM0h0Tmc0T0RNY1lVbVR5V3hadzVjK2pUcHc4TEZ5NGtJU0VCb05pa05pQWdnUER3Y0I1NDRBRSsvZlRUTWxYZVgzbmxsU1cyQ1E0TzVzRUhIMlQxNnRXMGF0V0tpUk1ubGludVN5NjVwRXp0QUpLU2tzakx5K09LSzY0bzh6NWxkVzRjS1NrcEdHTVlPblNvZXlhQmh4OSttSXlNREhKeWNzclY3emxmenl6UFJTc2ljdjRGMmgyQWlCUnlCZ2orNVpkZkNBb0tzanNXdDZOSGo3SjQ4V0xlZmZkZHdzUEQyYjU5Tyt2WHJ5L1R2b0dCZ1NYZUkzcjgrSEhlZnZ0dEhudnNzVEwxRnhJU3dxaFJvM2pvb1lkd09wMmxQb0hLc240YktIVGQ4cENabVVuZHV2bTNWSjU3WDJiRGhnMEJTRXhNTFBNalZrdnJzNmc0R2pWcUJNRGF0V3ZQblg2cFFqSXpNMTB2aTc2QlZrVEVTMmxFVk1UN3BBQ2NPSEdpU2cvcXFyemV0V3NYNmVucGhiYTdSdDJTazVOSlQwOW4rZkxsUmZiejMvLytsNDgvL3Bpc3JDeFNVbEpZdUhBaHQ5OStlNkYyeGhoU1UxTlp0MjRkSTBlT3BGZXZYdlRvMGFQSVByLy8vbnNXTEZoQVltSWllWGw1bkRoeGdnOCsrSUQyN2R1N2s5RFM0bmRwMWFvVmRldldaYzJhTlFCa1pXV3hkT2xTOS9hd3NEQnV1ZVVXWW1KaWlJK1BKeTh2ajRNSEQ1S1VsRlRzY1VycnN5aGhZV0U0SEE1bXpKakJzV1BIeU12TEl6NCtuaDA3ZHBTNFgxRk9uVG9GZ0RFbXRkdzdpNGpZU0NPaUl0N25mMEM3NDhlUDA2Wk5tekx2ZEc0MWQzbUxhQ0IvQXYwQkF3WXdidHc0NnRldnp5ZWZmRkpnZTZ0V3JSZ3laQWpqeDQrblNaTW1EQmt5aEsxYnR4YnFKeWdvaURmZmZKTkpreVpSdDI1ZHVuWHJ4dC8rOXJjQ2JUcDM3b3hsV1lTRWhIRHR0ZGZ5NUpOUDByRmo4WTlKRHdrSlllZk9uZno3My8vbXpKa3pYSGpoaFhUdTNKa0pFeWFVT1g2WDJyVnJFeE1UdzR3Wk0zanZ2ZmRvM0xneDBkSFJ4TVhGdWR2RXhNVHd5aXV2TUdiTUdESXlNbWpWcWhVeE1USEZIcWNzZlJabDJyUnBUSjA2bFlFREI1S1RrME40ZURqanhvMHJjWitpbkR4NTB2WHllTGwzRmhFUkVYRnAxNjdkVElmRFlaWXRXMmJmRE9uaVU5YXZYMjhjRG9kcDE2N2R2KzArZjBWRXlrT1g1a1c4akdWWkJ3RjNNWkJJYVZ5M0RRQ0g3SXhEUktTOGxJaUtlSm04dkx6dklQOWVTNUd5Mkx0M0x3Qk9wN1A4TjVpS2lOaElpYWlJbHdrTUROeGpqSEVlT25Tb3d2TjlTdlZoakdIMzd0MFlZMHh1YnU0MnUrTVJFU2tQSmFJaVhtYm56cDJuTE12NkpqMDluWU1IRDlvZGpuaTVoSVFFVWxOVHNTenI0TDU5KzFRMUx5SStSWW1vaUJjeXhxd0MyTHg1czkyaGlKZjcrdXV2QVRER2ZHRnpLQ0lpNWFaRVZNUUxPWjNPOVFCYnRteXhPeFR4Y2hzMmJBREE2WFN1dERrVUVaRnlVeUlxNG9XKy9mYmJyNHd4UCt6ZnY1OGpSNDdZSFk1NHFaOSsrb212dnZvS1k4ei92djMyMjZJblRoVVI4V0pLUkVXOGt3SG1BU3hidHN6bVVNUmJyVjY5R2dETHN0NGgvNXdSRWZFcFNrUkZ2RlJPVHM1aVkweldSeDk5Vk9Jaks2VjZ5c2pJY0QxbU5TYzdPM3VXM2ZHSWlGU0VFbEVSTDdWMzc5NWpsbVV0T0hQbURBc1hMclE3SFBFeTc3MzNIaWRQbnNRWXMzTHYzcjI2ZjBORWZKSVNVUkV2WmxuV1A0Q01kOTk5bHg5Ly9OSHVjTVJMSkNjbk0yL2VQSUJmakRGUDJCMlBpRWhGS1JFVjhXSTdkKzVNQnA3T3pzN21tV2VlSVNjbngrNlF4R2E1dWJsTW5qeVpyS3dzakRFdjc5cTE2MGU3WXhJUnFhZ2FkZ2NnSWlWTFRrNytxbW5UcHQyUEh6OSt5WWtUSitqY3VUT1daZGtkbHRqQUdNT3JyNzdLMnJWckFmWis4ODAzUXdBOWZrdEVmSllTVVJIdlo1bzBhYkxlc3F6aEJ3NGNxSitabVVsa1pLU1MwV3JHR01NYmI3ekJnZ1VMTU1ha1dwYlZMVGs1K1dlNzR4SVJxUXdsb2lJKzROaXhZK2xObXpiOXdyS3NRZDkrKzIyZG8wZVBFaFVWUmMyYU5lME9UYXBBWm1ZbU0yYk1ZTW1TSlJoanpnQjNmL1BOTnp2dGprdEVwTEtVaUlyNGlKU1VsUDgxYTlic1UyTk12ME9IRHRWZnYzNDl6Wm8xbzJYTGxob2Q5Vk5PcDVOdDI3WXhmdng0dG0zYmhqRW0xUmpUZjlldVhaL1pIWnVJaUNmb3Q1ZUlqN25xcXF1YTFhbFRaN2xsV2JjQ1hIVFJSZlR2MzUvcnI3K2VWcTFhRVJ3Y1RPM2F0ZTBPVXlvZ096dWIwNmRQazVDUXdKNDllL2p3d3c5SlRFd0V3Qml6QXhqOHpUZmZKTmdicFlpSTV5Z1JGZkZSTjl4d3d6RExzaVpabG5XNTNiSEkrV09NK2NFWTg0OWR1M1pwTWxrUjhUdEtSRVY4WEx0MjdXNnhMR3V3TWNaaFdWWXJvQUVRWkc5VVVrR1p3RWxqVEtKbFdkODRuYzczZCszYXBXZklpNGlJaU5qTjRYQVloOE9oWjZxTGlQZ0pUV2d2SWlJaUlyWlFJaW9pSWlJaXRsQWlLaUlpSWlLMlVDSXFJaUlpSXJaUUlpb2lJaUlpdGxBaUtpSWlJaUsyVUNJcUlpSWlJclpRSWlvaUlpSWl0dENUbFVURWF6a2Nqa2VBbDBwcTQzUTZYOXExYTlmZnFpZ2tFUkh4SUkySWlvalh5czdPWGw5YUc4dXkvbDBWc1lpSWlPZHBSRlJFdkpyRDRmZ091S3FvYmNhWUg3LzU1cHZXVlJ5U2lJaDRpRVpFUmNTckdXT1dsN0J0UTFYR0lpSWlucVZFVkVTOG10UHBYRlBjTnN1eWxsVmxMQ0lpNGxtNk5DOGkzczV5T0J6L0JWcjlibjN5MTE5L2ZURmdxajRrRVJIeEJJMklpb2kzTThhWUZVV3MvQVFsb1NJaVBrMkpxSWo0Z3RXL1gyRlpWckgzam9xSWlHL1FwWGtSOFFVMTJyVnI5ei9Mc3BvQUdHUFN2dm5tbXlaQXJzMXhpWWhJSldoRVZFUjhRZDY1STZDV1pXMUFTYWlJaU05VElpb2lQaUV2TDIrVjY3VXg1bDA3WXhFUkVjOVFJaW9pUGlFM04zY3JjTW9ZY3lZdExXMnQzZkdJaUVqbEtSRVZFWit3YjkrK2JPQWRZT09QUC82WWFYYzhJaUlpSXQ0b0VCZ0ZiQVhPa0QvRmtCWVBMQ0VoSWFaUm8wYTJ4K0ZuU3dhd0EzZ1FxSW1JU0JWUzFieUlad1dTUDJwM2w5MkIrQ1BMc3JBc0M2ZlRhWGNvL21vamNDZVFZM2NnSWxJOTZOSzhpR2ZkQzl3RlZ3T2JnVFRzSC9EeW44VVlKMDVubnUxeCtOZHlDdGdPM0FUUUZYZ1VFWkVxb2hGUkVjL2FDblRNVDBJNzJ4MkxTRG5zQXRvQjdBYXV0emNXRWFrdWxJaUtlTllab0Y3K1NHZ0R1Mk1SS1lmVFFBakFMMEJkZTJNUmtlcENpYWlJWjVrQ2Y0bjRGS3ZRQ3hHUjgwbjNpSXFJaUlpSUxaU0lpb2lJaUlndGxJaUtpSWlJaUMyVWlJcUlpSWlJTFpTSWlvaUlpSWd0bElpS2lJaUlpQzJVaUlxSWlJaUlMWlNJaW9pSWlJZ3RsSWlLaUlpSWlDMlVpSXBVVTdObXdVOC9RVTRPN053SlVWSDU2Nk9pd0pqOHhlbUUxRlRZc0FFR0RDaGJ2NVlGOTkwSG16ZkRxVk9RbXdzcEtiQm1EUVFHL3RiL3VuV0Y5M1Z0cTFPbjdPM3NVSjdqdTlyV3IzLys0N0tQYVE3bUFidWpFQkhmbzBSVXBKcmF0ZzJ1dUFJYU40WnZ2b0dWSy9PVFNKZmdZS2hSSTcvTnYvNEZVNmZDRzI5QVFBay9OUUlENGYzMzRaRkg0SVVYNE9LTG9WNDl1T01PMkwrLzRMNmRPOE9JRWFYSFdkWjJVdFhNcFdBZUJ2TWZJQkY0M2U2SVJFUkVxanVUdnhpZldxS2pqY25PTnFaR0RXT2lvb3d4eHBqNjlRdTJhZFRJbUI5K01PYmhoNHZ2NS9ubmpkbTkyNWg2OVlwdjQrcC80a1JqVHB3d0ppeXM4TFk2ZGNyZXpvN1BxenpITCs3ejlNN0ZkZjRXZTNwZkJXWThtRytLMlY5RXBGdzBJaXBTalZrV3RHZ0I0OGJCcTY5Q1hsN3hiVk5UNGFXWDRJRmlMc0RXckFrUFB3eVRKa0ZHUnVuSG5qczNmNVQwbi8vMFREc1gxNlh3a1NNaE9Sbis5ei9vMmhYKytsYzRjU0wvTm9FK2ZYNXJYNnNXVEprQ1AvNEkyZG1RbUFqUFBKTS9HdXpTcUZIK1NPL1pzL250dW5VcmVNdzZkV0RPblB6K3o1eUI1Y3ZoZ2d2S0ZxLzNNemVCZVJMTWQ4QjN3SFRnaG1MYTF0V2l4WWVXMmxYNGpTUWlVaVYrSFZHeWUyU3I5S1ZiTitNV0cvdmI2RjVKSTNoZHVoaVRtMnRNUUVEaGJWZGRsYi9mdVNPWFJTM245bi81NWNiODhvc3hkOTlkZUtTeHJPMks2My9HalB4OWx5d3g1dGd4WTE1L1BmL2Y4K1laOC8zM3Y3Vi80dzFqOXV3eDV2cnJqYWxaMDVnT0hZeEpUTXdmM1hXMVdiM2FtTTgrTTZaWnMveGx5NWFDeDMvelRXTysvTktZU3k0eEpqVFVtRTgvTldiUklsOGRFYlVNbUFnd3o0RTVaSDlNV3JTY3R5VVh6R0M3ZjJtSWlIaVN5VjlzL3dGYnBpVWd3SmlycnpZbUxzNllaY3Z5MTVXVU9OMSt1ekZaV1VYM2RjTU4rZnVGaHY2MjdySEhUQUcvVHpCZGJWSlM4aS85RjVlSWx0VHU5M0c0dHJWcWxmOXZWOEx0K25kMGRQNi9Bd1B6WTNVNmpibjU1b0o5akJxVm43eUNNVTJhNUxlLzhjYmZ0dmZvOGR2eEd6Zk83K1A2NjMvYjNyT25NYWRPbGY1NWV0K0NnUUFESmhyTUFqQkh5OW5IR1MxYWZHUnhrbi9Pdm1UM0x3MFJFVS95cVVUVXRmVHNtWCtQYUVCQXlZblRVMDhaczMxNzBYMDBhR0JNWGw3K3FPbnZ0NVdVWUFZRTVQZjU1cHNWYTFmY3NWejcvYjd0dWYrT2lNaC8zYUJCd1Q0NmRjcGZIeER3VzVzTExpajYvYmkyRjZWV0xWOU1STSs5UjlSWVlHNEc4MDh3UDVSaGZ4RWZZU2IrZXQ1T3NUdVM2aTdRN2dCRXhIN0c1RS9qNUhRVzMrYWlpK0F2ZjhtL243UW9KMC9DMnJVd2ZqeDgvbm5aaisxMHdxaFIrWlg3aHc5WHZsMTUvTzkvK1g5ZmNRWEV4ZjIyL3RKTDRlalIvR09lT3BXLzd1S0xmM3Q5eVNXL3RmM3BwL3kvVzdiTXY3L1V2MWdHMlByckFwZ2JnZUZBVCtCeTI4SVNFUkdSSXZuRWlPalZWeHN6YkpneFFVSEd0R2hoekxadCtmZEsvbjVFMGJMeUwwMy80US9HSkNRWTgrS0xKZmZib29VeFI0NFlzM0tsTWUzYTVZOElObXBrekYvL1d2eElwMnVaTU1HWXMyZkwzNjR5STZKZ3pIdnZHYk5ybHpGdDIrWmZybytNTk9iSEh3dk9EckJ2WC81OW9vMGFHZE82ZGY2dERPZjI4Y1VYK2UrNWVmUDhQcTYvM3BpdVhZdU94N3VYMHFybUM1enExNEdaQ21hdlJrVEY5MmhFVkVUOGswOGtvaTFiR3ZQMTEvbVg0MU5UOHd0NFhGTXV1UkluWS9MdmZmejVaMlBXcmpYbWpqdksxbmRZbURGejV1UW5yams1eHFTbjV5ZHVUejVaOHFYL0dqVUtKbmhsYlZmWlJMUnVYV05lZnRtWTVPVDhlQThlTk9haGh3cjJlYzAxeG56MVZmN245WC8vWjh3Zi8xaXdqN0N3L0lUMjlPbjhlMmkvL2pyLzNsVC9Ua1FMblBhWGczbk93OTlMSXVlUkVsRnZZWlhlUkVUS3dSVDRTOFNuV0lWZWlQZ25NeEdJeVYrc3AreU9wanJUUEtJaUlpSWlZZ3Nsb2lJaUlpSmlDeVdpSWlJaUltSUxKYUlpSWlJaVlnc2xvaUlpSWlKaUN5V2lJaUlpSW1JTEphSWlJaUlpWWdzbG9pSWlJaUppQ3lXaUlwNTFOdit2ZEh1akVDbTNNNjRYbVhaR0lTTFZpeEpSRWMvYWwvL1hkL1pHSVZKdVA3cGUvTmZHSUVTa21sRWlLdUpaaS9ML2VoallCWnkyTXhhUk1qZ0Q3QVVlY2ExNHo3NVlSS1M2Q2JRN0FCRS84eTlnSUh6VkZkclpIWXRJZWNXUi8veHRFWkVxb1JGUkVjL0tBZTRFL2c3c0JuNnhOeHlSVW1XU2Z5L0o4OEF0UUxhOTRZaElkYUlSVVJIUHl3R20vcnFJQnprY0RnUHc5ZGRmVzNiSElpSWlsYWNSVVJFUkVSR3hoUkpSRVJFUkViR0ZFbEVSRVJFUnNZVVNVUkVSRVJHeGhSSlJFUkVSRWJHRkVsRVJFUkVSc1lVU1VSRVJFUkd4aFJKUkVSRVJFYkdGL3lTaWhsRVlUbUNZZDg2NjBSaU0xbW1kMXZuSnV0KzIyUitMMW1sZDFhM3JqT0VSRExVUUVlOWpqTGxyanBtekY0TVpiVVlibDNsbW50RTZyZE02LzFubmNEaU13K0h3aWxpMFR1dXFhRjNXNCtieG4zOU5UcmZhL2Z2V2Y1aUpZQXlZS1haSFV0MzU5bVB5RE5mOXhFOVhONmJ4aW5UU3lTQ0RwalRGOHZHM0pTSkZpNGlJQUdEbnpwMDJSeUpTZGQ3bmZhWXpuWWxNZktxLzFUL0c3bmo4ZzVrSXhPUXYxbE4yUjFPZCtmcWwrZGN1NDdJVnU5bE5DQ0UwbzVtU1VCRVI4U3QzY3pkeHhOR1Bma1B0amtYRTAzdzlFVzJhVGpxaGhOb2RoNGlJeVBsMnVkMEJpSGlhYnllaUZwY2Q1empOYUdaM0pDSWlJdWRWYzVyWHhKQm9keHdpbnVUYmlhaGgvdC81dXk3SGk0aUkzenZLVVlEbWRzY2g0a20rbllqQzZJVXN0RHNHRVJHUjh5NkJCSUFXZHNjaDRrbStub2plUDYrSUtRWkZSRVQ4VFF0YWdNVVJ1K01ROFNUZlRrUXRGdHpQL1haSElTSWlJaUlWNE51SnFJaUlTRFhSbk9hb1dFbjhqVzhub29iNW94bHRkeFFpSWlMbm5ZcVZ4Qi81ZGlLcVlpVVJFYWttVkt3ay9zalhFMUVWSzRtSVNMV2dZaVh4Ujc2ZGlLcFlTVVJFUk1SbitYWWlLaUlpVWsyb1dFbjhrVzhub2lwV0VoR1Jha0xGU3VLUGZEc1JWYkdTaUloVUV5cFdFbi9rNjRtb2lwVkVSS1JhVUxHUytDUGZUa1JWckNRaUlpTGlzM3c3RVJVUkVha21WS3drL3NpM0UxRVZLNG1JU0RXaFlpWHhSNzZkaUtwWVNVUkVxZ2tWSzRrLzh2VkVWTVZLSWlKU0xhaFlTZnhSb04wQlZJckZndnZOL2ZQdERrTkV6by9zN0d4eWNuSUtyYy9JeUhDL0Rnd01wSGJ0MmxVWmxvaUllSWh2SjZKbGxFY2VLMW5KYTd6Ry8vRi9uT2EwM1NHSkg2bEhQVzdnQmg3a1FZWXdoTURxOFcxVkpWYXZYczBMTDd4UWFQMHR0OXppZnYzSFAvNlJNV1BHVkdWWUlyWndGeXRadWp3di9zTzNMODJYb1ZncGp6eit3QjhZekdBKzR6TWxvZUp4R1dTd2xhM2N5NzMwcFMrNTVOb2RrdC9vMEtGRHFXMTY5T2hSQlpHSTJFL0ZTdUtQZkRzUkxVT3gwanU4d3dwVzBKS1dyR0VOeHptTzBSLzk4ZUNmRTV4Z0F4dTRnaXY0aUkrWXk5d3FPdjM5MzhVWFg4eFZWMTFWN1BaV3JWcHg2YVdYVm1GRUl2WlJzWkw0STE5UFJFc3RWbkp0WDhRaWV0R0xVRUtySWk2cFJoclJpTnU1bmJkNEM0Q2xMTFU1SXY5eXh4MTNGTHN0S2lxcUNpTVJzWmVLbGNRZitYWWlXb1luSzMzTjF3RGN3QTFWRVpGVVkyMW9BOEFCRHRnY2lYL3AyTEZqc2R0NjllcFZoWkdJaUlpbitYWWlXZ2F1ZTBJYjBjam1TTVRmWGNBRkFKemxyTTJSK0pmdzhIQmF0Q2g4TmJKcDA2WmNmZlhWTmtRa1lnODlXVW44a1c4bm9ucXlFZ0E1T1Rrc1hicVVvVU9IMHJGalI2S2lvcmpycnJzNGNPQUFlL2JzSVNJaWdyTm5sUnlKNytyWnMyZWhkU1dObElyNEl4VXJpVC95OVhsbVJpOWtJUXRZWUhjY3Rzbk16R1RNbURFWVkzanNzY2U0N3JycnlNM05aYytlUFFRRkJSVTVCNk9JcituVXFST3Z2LzU2Z1hYZHUzZTNLUm9SZXlTUVFFdGFxbGhKL0lwdmo0anF5VXJNblR1WHJLd3M1czJiUjBSRUJMVnExYUp1M2JwRVJrYlNzbVZMdThNVDhZZ3JyN3lTc0xBdzk3OGJOV3JFalRmZWFHTkVJbFZQeFVyaWozdzdFUzFEc1pJL3k4M05aZFdxVll3ZVBacGF0V3FWMkhiMzd0ME1HemFNcUtnb0JnMGF4SjQ5ZTl6YmR1ell3YkJodzRpTWpLUlBuejVzMzc0ZHdIMVpQeTR1enIzdjRNR0QyYjkvdjN2Zmt5ZFA4dWlqajlLaFF3ZjY5T25Eb2tXTGlJaUlJRHM3RzhoL01zNzA2ZE9Kam82bVU2ZE9USnc0a1RObnpweUhUMFA4bVdWWkJlWUxqWXFLd3JJc0d5TVNFUkZQOE8xRXRKcExURXprN05telhIZmRkYVcyZmVlZGQzajU1WmZac0dFREYxMTBFVk9tVEhGdnk4akk0S21ubm1MTGxpMTA2ZEtsMEpOc1ZxNWN5ZXpaczltd1lRTk5telpsOHVUSjdtMlRKazNpOU9uVHhNYkdzbWpSSXJaczJWSmczeWxUcG5EZ3dBRldyRmpCbWpWclNFdExZK2JNbVpWODUxSWQzWHJycmU3WHVpd3YxWkdLbGNRZitYWWlXczJMbFZ6M2Z3WUdsbjZyNzdoeDQyalNwQWtoSVNFTUhUcVV3NGNQNDNRNkFZaU9qaVk4UEp6RGh3OVR2MzU5a3BLU3lNMzk3ZWxBWThlT0pUUTBsSkNRRUlZTUdVSjhmRHhPcDVPMHREUysvUEpMeG8wYlIyaG9LSTBiTjJiMDZOKytIbWxwYWF4YnQ0NG5ubmlDc0xBd0dqUm93Qi8rOEFjMmJ0em80VTlDcW9OcnI3MldCZzBhRUJ3Y3JQbERwVnBTc1pMNEl4VXIrYkJtelpwaFdSYUhEaDBpSWlLaXhMYU5HemQydjY1WHJ4N0dHSEp6YzZsVnF4Wno1c3hoOWVyVnRHM2JsdHExYXdPNGsxU0FDeSs4MFAwNk9Eall2VzlLU2dwQWdYdFJnNE9EM2E5VFVsSXd4akIwNk5CQzhlVGs1RkN6WnMxeXZtT3B6Z0lEQStuZXZUdXBxYWs2ZDZSYVVyR1MrQ05mVDBUdm44ZTgrWFlIWVplUWtCQWlJeU5ac21SSnFZbG9jWTRlUGNyaXhZdDU5OTEzQ1E4UFovdjI3YXhmdjc1TSs5YXZYeCtBbjM3NnlmMzYyTEZqN3UyTkd1WFAzYnAyN1ZxYU5tMWFvZmlrYkhKemMxbTNiaDBmZlBBQjhmSHhaR1ptMmgzU2VXR013YktzQ3AvdjNxeE9uVHFFaDRmVHIxOC8rdlhycDJSYkNsR3hrdmdqMzc0MFg4MkxsUUFtVEpqQXZuMzdlUHp4eHpsMDZCQjVlWG1rcDZmejJXZWZjZmp3NFZMM2QxMkNUMDVPSmowOW5lWExsNWY1Mk0yYk4rZlNTeTlsenB3NXBLZW5rNVNVeEp0dnZ1bmVIaFlXaHNQaFlNYU1HUnc3ZG95OHZEemk0K1Bac1dOSCtkK29GQ3MzTjVjbm5uaUM1NTU3anQyN2QvdHRFZ3I1UlQ3bWtnWUFBQ0FBU1VSQlZFdkdHTHZET0M4eU16UDU3cnZ2ZU9HRkYvakxYLzZpcWRkRXBGcnc5UkhSYXE5Rml4WXNXN2FNK2ZQbk0zYnNXRTZjT0VGUVVCQ1hYMzQ1VHovOWRLbjd0MnJWaWlGRGhqQisvSGlhTkduQ2tDRkQyTHAxYTVtUFAyM2FOQ1pObWtUMzd0MXAwNllOQXdZTVlOKytmZTc3VnFkTm04YlVxVk1aT0hBZ09UazVoSWVITTI3Y3VBcS9YeWxzM2JwMWZQYlpaN1J1M1pvbm4zeVN5eTY3ck1BdEV1SWJ6cHc1d3c4Ly9NRDA2ZFA1NnF1dmVPdXR0eGcxYXBUZFlZa1hjUmNyV2VqeXZQZ04zNTcveEREL1QveHBkRW4zaUZxL3ZrV0RmNDZpZUp2WTJGaGVlKzAxMXExYlozY290ckRqZkJzMWFoUzdkKzltNGNLRnRHdlhyc3FPSytmSHdZTUhHVFpzR0czYXRHSEZpaFYyaHlOZXhQWHo1YmNYVW5GbUloQ1R2MWhQMlIxTmRlYnJJNkxWdWxqSkcyemF0SWtycnJpQ3BrMmJzbi8vZnViUG4wKy9mdjNzRHF0YWlZK1BCK0N5eXk2ek9STHhoRXN1dVFUSW41N05rNXhPSjl1MmJXUEZpaFhzM3IyYmpJd01qL1l2RlJNVUZNUVZWMXpCUGZmY3cyMjMzVmJpTENncVZoSi81T3VKYUxVdVZ2SUdDUWtKVEo4K25iUzBORUpEUStuZHV6ZC8rdE9mN0E2clduSGRFNnJMOGY2aFhyMTZBR1JsWlhtc1Q2ZlR5UXN2dk1ES2xTczkxcWQ0eGkrLy9NS3VYYnZZdFdzWEhUdDJaTmFzV2NVV3FxbFlTZnlSYnllaUZndnVOL2NyRWJYUnFGR2pkQitiaUpmNzlOTlBXYmx5SmFHaG9VeVlNSUYyN2RyUnNHRkR1OE1TSUQwOW5mMzc5ek45K25TMmJkdkc0c1dMQzh6SExPTHZmTHRxWGtSRVN1VWFDWDMrK2VlNTdiYmJsSVI2RWRjMGZLNG56cTFkdTdiWXRucXlrdmdqMzA1RXEvbVRsVVJFeXVLNzc3NEQ0SW9ycnJBNUVpbE84K2JOc1N5TEkwZU9GSGl5M2JuMFpDWHhSNzZkaVA1YXJPUUw5dXpaUTBSRUJHZlBuclU3Rks5VzJ1ZDA3Tmd4K3ZmdlgrREpUMnZXcktGdjM3N2NkTk5OTEZteXBLcENyZlp5Y25KWXVuUXBRNGNPcFdQSGprUkZSWEhYWFhkeDRNQ0JFdmZ6MVBlQ0hkOVRybU5tWjJkWDJURTl3VldZMUtCQmd6THY0M3F2NXk2REJ3OCtYeUdXcUtqdmUyOVYwZk95Um8wYTd2dThpeXNrU3lBQjBOUk40bDk4UFJHOWZ4N3o3STZoa01URVJPNjY2eTZmKzJYbEM4TEN3dmp3d3c4SkNNZy9kVk5TVW5qdXVlZjR5MS8rd3JadDI3am5ubnYwK1ZlQnpNeE1IbmpnQVRadDJzUmpqejNHNTU5L3pxWk5tM2ppaVNjSUNncXlPN3hDZEU1VTNKWXRXOWk1Y3ljN2QrN2tuWGZlc1NXRzMzL2ZWeVZ2T25kVXJDVCtTTVZLNThHcFU2YzhQdldLRk8zbm4zL0c2WFJ5NjYyM1VyTm1UV3JXcktuUHZ3ck1uVHVYckt3czNuampEV3JWcWdWQXJWcTFpSXlNdERteW91bWNrSXJTdVNOeWZ2bjZpS2hYR2pseUpBQWRPblFvOUV6czNidDNNMnpZTUtLaW9oZzBhQkI3OXV4eGI4dk96bWI2OU9sRVIwZlRxVk1uSms2Y3lKa3paNG85VGtudFhaZUg0dUxpM01jYlBIZ3crL2Z2TDlmK3ExZXY1cmJiYm1QR2pCa0FuRHg1a2tjZmZaUU9IVHJRcDA4ZkZpMWFSRVJFQk1lT0hTTXFLcXJBVTVreU16TzU1WlpiMkw1OWU1SHhyMWl4Z3U3ZHU5T2hRd2QzLzZWOVRyKy83SFhmZmZjVitxeEwrdnlsOG5KemMxbTFhaFdqUjQ5Mko2RkYyYkZqQjhPR0RTTXlNcEkrZmZvVWV4NDRuVTRXTDE1TTM3NTlpWXlNcEdmUG51emZ2Ny9JUzV3bFhSb3Y2WGpGblJPbGZjK2xwNmN6ZnZ4NE9uYnNTTy9ldlltTGl5dno1K1RQM24zM1hhS2pvMGxQVHdkZzE2NWRkTzdjbWFTa0pQZlhhT3ZXclF3Y09KQU9IVHJ3OE1NUGMvTGtTZmYrNWYzWmMrNjU0SG9kR3h0TDkrN2Q2ZEdqQnp0MjdHRFpzbVZFUjBkeisrMjNzM256NW5JZHE2U2ZrOFdkTzJVOXZ6MUp4VXJpajN3N0VmWFNZcVhGaXhjRHNIMzdkbmJ1M0ZsZzJ6dnZ2TVBMTDcvTWhnMGJ1T2lpaTVneVpZcDcyNVFwVXpodzRBQXJWcXhnelpvMXBLV2x1U3NwaTFLVzlpdFhybVQyN05sczJMQ0JwazJiTW5ueTVITHRIeGNYUjJ4c0xBOCsrQ0FBa3laTjR2VHAwOFRHeHJKbzBTSzJiTmtDUU1PR0RZbU9qaTd3UktXTkd6ZlNvRUVEb3FLaUNzVis5T2hSWG56eFJhWk1tY0xHalJ1NTg4NDd5L3c1bmF1b3o3cWt6MThxTHpFeGtiTm56M0xkZGRlVjJDNGpJNE9ubm5xS0xWdTIwS1ZMRjE1NDRZVWkyNzMwMGt1c1hMbVN5Wk1uczNYclZ1Yk9uVnV1ZXhuTGNyeml6b25TdmdjbVRackVxVk9uV0wxNk5Zc1hMNjZTWk1NWERCdzRrTmF0VzdOdzRVS2NUaWZUcDAvbnozLytNeGRmZkxHN3plclZxNWsvZno2clZxM2k1NTkvNXNVWFgzUnZxOGpQbnQ4N2RPZ1FIMzc0SVZGUlVUejU1Sk1rSkNTd2R1MWF1blRwd3F4WnM4cDFySkorVGhaMzdwVDEvUFlrRlN1SlAvTHRSTlNIaXBWY3hvMGJSNU1tVFFnSkNXSG8wS0VjUG53WXA5TkpXbG9hNjlhdDQ0a25uaUFzTEl3R0RScndoei84Z1kwYk54YlpUMW5iangwN2x0RFFVRUpDUWhneVpBang4ZkhsT3Q2SUVTT29WNjhlOWV2WEp5MHRqUysvL0pKeDQ4WVJHaHBLNDhhTkM4eDNOM0RnUUQ3Ly9IUDNDRlpzYkN3REJnekFzZ28vamE1bXpacFlsa1ZLU2dwMTY5YmxtbXV1S2RQbkpQYkx5Y2tCS1BFSk1BRFIwZEdFaDRkeitQQmg2dGV2VDFKU1VxRnE0Tk9uVC9QMjIyL3p6RFBQY1AzMTF4TVlHRWg0ZURqTm1qVXJkMXhsT2Q2NVN2c2VTRTFOWmZQbXpUenl5Q09FaG9ZU0docGFMUi9XMExselozZXhrdXZLaFdWWlBQWFVVM3p3d1FmTW5UdVhldlhxY2M4OTl4VFk3NkdISHFKUm8wWTBhZEtFa1NOSHVrY3BLL0t6cHlqMzNITVBkZXZXcFdmUG5xU21wakp5NUVqcTFxMUxqeDQ5T0hMa0NIbDVlWlgrT1ZtUzhwNXZucUJpSmZGSHZuMlBxQTgrV2FseDQ4YnUxL1hxMWNNWVEyNXVMaWtwS1JoakdEcDBhS0Y5Y25KeUNqMXBvN1QyTGhkZWVLSDdkWEJ3Y0ptUDUrSjYzS0RybUFBdFc3WXMwS2RMUkVRRXpabzFZOU9tVFVSRVJQRHR0OThXTzBvUUZoYkc1TW1UZWVXVlYzanJyYmY0KzkvL1h1QTU2Y1Y5VG1LL1pzMmFZVmtXaHc0ZEt2SFdoemx6NXJCNjlXcmF0bTFMN2RxMUFRcjljazlLU2lJdkw4OGowd3FWNVhqbkt1MTc0Tml4WXdDMGFQSGI3LzNpa2lKL3RtWExGdXJXclZ0b2ZYaDRPRjI3ZG1YSmtpVXNXTENnMEg4NG16UnA0bjdkdUhGanpwNDlpOVBwck5EUG5xSzRSczFkc1lXR2hnSzR2L1o1ZVhtVi9qbFowcTBuNVQzZlBFSEZTdUtQZkRzUjlkSmlwWXBvMUtnUmtEK1pjZE9tVFQzZXZxTDduL3ZMeGZWTCtLZWZmbksvZHYyeWRoazRjQ0JyMTY0bE9UbTUxSW16Nzd6elRycDE2OGJzMmJONS9QSEgrZVNUVDhyOVBxVHF1U2JnWHJKa1NiR0o2TkdqUjFtOGVESHZ2dnN1NGVIaGJOKytuZlhyMXhkcTV6by9FaE1UQzQyS3U1S0F6TXhNZDdKUjNEM1RaVDNldVVyN0hpakwrVjZkSFQxNmxDKysrSUt1WGJ1eWFORWlIQTVIZ2UxbnpweHhmOTBTRWhKbzBxUUpBUUVCRmZyWlUxR1YvVGxabklxY2J5SlNORisvTk8rVlFrSkNnUHdiK0YwMzg1Y21MQ3dNaDhQQmpCa3pPSGJzR0hsNWVjVEh4N05qeHc2UHRQZkUvczJiTitmU1N5OWx6cHc1cEtlbms1U1V4SnR2dmxtZ1RhOWV2ZGk3ZHkrclZxM2k3cnZ2THJhdjVPUmtkdTNhaFdWWk5HL2VuT3pzYkl3eFpZcTlOQlg1L0wzRks3ekN0M3lMd1RPZnhma3lZY0lFOXUzYngrT1BQODZoUTRmSXk4c2pQVDJkeno3N2pNT0hEN3RIcjVPVGswbFBUMmY1OHVWRjloTVdGc1l0dDl4Q1RFd004Zkh4NU9YbGNmRGdRWktTa21qVnFoVjE2OVpselpvMVFQNnoxNWN1WFZwa1A2VWRyNmh6b3JUdmdlYk5teE1lSGw3aStWNWRPWjFPbm43NmFRWVBIc3lrU1pPSWo0L253dzgvTE5CbTd0eTVaR1Jra0pDUXdLSkZpK2pUcHc5UStaOWQ1ZUdKWXhWMTdwVDEvUFkwRlN1SlAvTHRSTlJMaTVWYXRtekpnQUVER0RkdVhJbkoyTzlObXphTmdJQUFCZzRjeU0wMzM4eXp6ejViWW5KVzN2YWUySC9hdEdtY09IR0M3dDI3ODhRVFQzRFhYWGNCdjkwdkdCd2NUSFIwTkVGQlFZVkdTTTZWbDVmSDg4OC96ODAzMzh5S0ZTdVlNbVdLUjBaQW9PS2Z2emQ0bXFlNWdSdTRqTXQ0aG1lSUl3NG4zbmR2YklzV0xWaTJiQm4xNjlkbjdOaXhSRVZGMGJ0M2I1WXRXMFpnWUNDdFdyVml5SkFoakI4L25oRWpSdEN4WThkaSs0cUppZUc2NjY1anpKZ3hkT3JVaVdlZmZaYXNyQ3hxMTY1TlRFd003NzMzSG4zNzltWE1tREhGOWxQYThZbzdKMHI3SHBnNmRTby8vL3d6dDk5K094TW1UR0RBZ0FHVi9PUjh6N24zaUVaRVJIRDY5R25lZU9NTlRwdzR3Ui8vK0VmcTFhdkh1SEhqbURWclZvRVI0N1p0MjlLL2YzL3V2ZmRlT25Ub1VPQis4c3IrN0NxUHloNnJxSE9uUE9lM0o2bFlTZnlSWjM3ejIrWFhZYU9TUm8rc1g5K2l0NDh3K2FyWTJGaGVlKzIxQXRYeVE0WU1vWC8vL2d3Wk1zVEd5T3hSMmZNdGhCQk9jN3JBdW1ZMFl4akQ2RU1mYnVabUFuOTNSNDNyOHJobUNQQWZudjZhVnVVNXNtZlBIa2FPSEZuc3ZhVlNQTmVVV0pzMmJlS0NDeTRvdEQyUlJGclNza1hsN3hNMU5ZRS9BdjhQdUFiUUY2cDYrUVg0RGxnTXpBTXJwK1RtNTVkdmo0aDY2Wk9WL05tbVRadmNCU1o3OSs1bC92ejU5T3ZYRDhpZitQbWRkOTdoeElrVDlPM2IxK1pJL1VjeXljeGtKbDNvUWhoaC9Kay9zNTcxWkpGbGQyZ2lVb1U4VTZ4a0FvR1BnTmVBbTFBU1doMEZBUkhBSEdEVHIvOHhzWTJLbGFSY0VoSVNtRDU5T21scGFZU0dodEs3ZDIvM2xEWjMzSEVIVFpzMlpkYXNXZFYrSk1RNlR4Y2JVa25sMVYvLzFLYytBeG5JcVZ0UEVid2p1UFNkUlVUZ0lhRHJUVGZCN05sdzlkWHc2MjJ3VWsya3A4T0JBL0MzdjhIV3JYUUNKZ0ZQMlJXUGJ5ZWlVdVZHalJyRnFGR2ppdHlteWI1L1U1bEV0S3lYOVowNE9jNXhjaHJtWUFKMDY0bDRoK3V1dTA2M2lad243bUlscTFKemlZNEFtRDhmYnJqQlE0R0pUd2tKZ2ZidFljR0MvUCtJQUFPeE1SSDE3VXZ6WGxxc0pPS3M0Si82bER4UDVRVmN3TjNjelZ1OHhjLzh6QnJXRVBwaEtEVXlhbFRST3hNUnUzaW9XT2xxZ0VzdnJYUTQ0dVBPbVNLNVpRbk56anRmSHhFZHZaQ0ZMR0NCM1hHSW5EZWhoTktkN2d4aUVMM29SVTFzdloxSFJHeVNRRUorc1ZMbDFBVUkxdDA4MVY2OWV1NlhkV3dNdzhkSFJGV3NaS3M5ZS9ZUUVSRkJkbmEyM2FING5ZdTVtUC9ILzJNOTYwa2hoV1Vzb3ovOWZTb0ozYjU5T3hFUkVZWG1iUHpIUC83QjRNR0RDendwYTh1V0xVUkVSUER2Zi8rN1FGdlhPZmJ3d3c4WDZ2L2M4OC8xK3R4bDhPREI3cmJIamgzajZhZWZwbHUzYnR4MDAwM2NldXV0dlA3NjZ4NSt4MUlTblErVnB5Y3JpVC95N1JGUkZTdUpuM21BQitoSFAyN201dk5XOEZSVk9uVG9RTmV1WFhucHBaZFl0bXdaQVFFQkhEaHdnQTgvL0pBRkN4WVVlRlo5Ykd3c2wxeHlDYkd4c1F3Yk5xeFFYOTk4OHcxcjFxeWhkKy9lSlI2enFDbURjbk56R1QxNk5OSFIwYno5OXR0Y2NNRUZIRGx5aFAvOTczK2VlYU5TSmpvZlJLUW92ajRpS3VKWFh1UkZPdEhKNTVOUWwwY2ZmWlFqUjQ0UUd4dUxNWVpwMDZiUnIxOC9yci8rZW5lYjlQUjBObS9lekJOUFBNR2hRNGM0ZVBCZ29YNUdqUnJGekprelNVMU5MWGNNaHc4Zkppa3BpZnZ1dTQ4TEw3eVF3TUJBV3JkdXpjMDMzMXlwOXlibHAvT2hjdlJrSmZGSHZwMklxbGlwM0hiczJNR3dZY09Jakl5a1Q1OCs3a3AzMTZXc3VMZzRoZzBiUmxSVUZJTUhEMmIvL3YzdWZkUFQweGsvZmp3ZE8zYWtkKy9leE1YRjJmVTJ4RWVFaFlVeGV2Um9YbjMxVlZhdVhNblJvMGY1eTEvK1VxRE5SeDk5Uk92V3JlblFvUU0zM1hRVHNiR3hoZnE1NTU1N2FOMjZOVk9uVGkxM0RNMmFOYU5PblRyTW5qMmJzMmZQVnZpOVNPWHBmS2djUFZsSi9KRnZKNksvRml0SjJXVmtaUERVVTAreFpjc1d1blRwd2dzdnZGQmcrOHFWSzVrOWV6WWJObXlnYWRPbVRKNDgyYjF0MHFSSm5EcDFpdFdyVjdONDhXSk4xeVJsTW56NGNJS0RnNWsyYlJwLy9ldGYzYy91ZG9tTmphVlhyMTRBOU9yVmk0OC8vcmpBL1lJQWxtVXhhZElrdG16WndzYU5HOHQxL0pDUUVLWk5tOGJtelp2cDI3Y3ZpeFl0OHJrRXhKL29mS2k0QkJLQVNrM2RKT0oxZkQwUlZiRlNPVVZIUnhNZUhzN2h3NGVwWDc4K1NVbEpCWDdJangwN2x0RFFVRUpDUWhneVpBang4ZkU0blU1U1UxUFp2SGt6anp6eUNLR2hvWVNHaHJvbnNoY3BTVjVlSGprNU9kU3NXWk9Nakl3QzJ3NGZQc3pCZ3dlNTQ0NDdBTGp0dHR2SXpNemt5eSsvTE5SUHk1WXRHVE5tREZPblRpVTlQYjNJWTUzN1hQUVpNMmE0MTNmcTFJbFZxMVl4Y09CQTNuenpUUVlPSEVoOGZMd0gzNldVbGM2SGl2T25ZcVdjbkJ5V0xsM0swS0ZENmRpeEkxRlJVZHgxMTEwY09IREFmWVhPVi82RE1HdldMTHAxNjBiNzl1MFpQbnc0ZS9ic0FTaFFOSGZqalRjU0hSM05tREZqMkxScGs4MFJleGNWSzFVemMrYk1ZZlhxMWJSdDI1YmF0V3NENEhRNjNkc3Z2UEJDOSt2ZzRHQ01NZVRtNW5MczJERUFXcHd6OFZqOStpWFBlU2tDOE9xcnJ4SWNITXlvVWFONCtlV1g2ZHExSzQwYU5RSmc5ZXJWR0dPNCsrNjczZTJ6c3JLSWpZMmxTNWN1aGZvYVBudzRHemR1Wk1hTUdRd2FOS2pROXBLZWJ4NGNITXlERHo3SXNHSERlT0tKSjVnNGNTTHZ2ZmVlWjk2a2xKbk9COG5NekdUTW1ERVlZM2pzc2NlNDdycnJ5TTNOWmMrZVBRUUZCWkdUWSt1ano4dXRiZHUyL09sUGY4S3lMRjUrK1dVZWUrd3hQdjc0WS9mMkxWdTJFQlFVeE1tVEovbnFxNitZTTJjT216ZHY1cGxubmlFZ3dOZkhBeXZQdHhOUktaZWpSNCt5ZVBGaTNuMzNYY0xEdzltK2ZUdnIxNjh2MDc2dXBQT25uMzV5djNZbHB5TEYyYmR2SDh1WEwyZlJva1ZjYzgwMXZQLysrOHljT1pPWW1Cank4dkw0NktPUGVQVFJSN24xMWx2ZCsremV2WnRKa3lhUmxwWldxTCtBZ0FDZWZmWlpoZzRkeWlXWFhGS2htRUpDUWhnMWFoUVBQZlFRVHFkVHZ3aXFrTTZIeXZIUWs1VnNOM2Z1WExLeXNuampqVGVvVmFzV0FMVnExU0l5TWhMQVBhTG9LN3AxNitaK2ZlZWRkN0ptelJxTUtmaTBPOHV5YU5pd0lkMjdkeWNxS29yaHc0Znp6anZ2TUdUSWtLb08xK3Q0NzNkY1dhaFlxVnhjbCtDVGs1TkpUMDluK2ZMbFpkNjNlZlBtaEllSE0yZk9ITkxUMDBsS1N1TE5OOTg4WDZHS0g4akp5ZUc1NTU2alQ1OCtYSHZ0dFZpV3hmang0MW0vZmowN2R1eGcyN1p0bkRwMWl0NjllM1BSUlJlNWw5dHZ2NTNnNEdBKyt1aWpJdnR0MWFvVkR6endBSXNYTHk1VEhOOS8vejBMRml3Z01UR1J2THc4VHB3NHdRY2ZmRUQ3OXUyOU91bndOem9mS3M4ZmlwVnljM05adFdvVm8wZVBkaWVoeGRtOWU3ZTdlSGJRb0VFRkV0VEtGTjZlUEhtU1J4OTlsQTRkT3RDblR4OFdMVnBVWUU3czdPeHNwaytmVG5SME5KMDZkV0xpeEltY09YT214RmlOTWFTa3BMQjgrWElHRFJwVTRya1VFaExDOE9IRGVmLzk5MHY5dktvRDcvNnVLNTJLbGNxaFZhdFdEQmt5aFBIanh6Tml4QWc2ZHV4WXJ2Mm5UcDNLenovL3pPMjMzODZFQ1JNWU1HREFlWXBVL01HLy92VXZqaDgvenRpeFk5M3Iyclp0eTUxMzNzblVxVk5adFdvVmtaR1JCUC91RVM4MWF0U2dXN2R1UlZaTHU0d1lNWUxMTHJ1czBQcHo3d21NaUlqZzlPblRoSVNFc0hQblR1Njc3ejczU0VTOWV2VUtGZXI1czVvMTh4K0VrSldWWlZzTU9oOUs1L3I2dUw1ZXYrY1B4VXFKaVltY1BYdVc2NjY3cnRTMjc3enpEaSsvL0RJYk5temdvb3N1WXNxVUtlNXRsUzI4UFgzNk5MR3hzU3hhdElndFc3WVUySGZLbENrY09IQ0FGU3RXc0diTkd0TFMwcGc1YzJheGNjYkZ4WEhqalRmU3ExY3Y4dkx5aW56Z3d1KzFhZE9HSDMvOHNjQ3RjZUtMREtQbm1YbW1KUHo2UjZRcTJIRytPUndPNDNBNHF2U1ljbjU1K212YXQyOWY0M0E0VEVKQ2dzZjZGTTlLVDA4M0RvZkRkTzdjdWNSMkh2akZhYkR4VitLQkF3ZU13K0V3SjArZUxMYk43dDI3amNQaE1ELysrS043M2ZidDIwMUVSSVRKeTh0enIvdmxsMS9NZDk5OVoxNS8vWFhqY0RoTVRrNk9lOS9FeEVSM3U2MWJ0N3IzVFUxTk5RNkh3K3pkdTdmQWRvZkRZYkt5c2t4cWFxcUppSWd3Qnc4ZWRHLy84c3N2Uy8yNjVPWGxtY09IRDV0Nzc3M1hUSnc0c2NEN3lNaklLTlQrUC8vNWo0bU1qQ3l4ejZyZ09oOHFmMTVWbkcrUGlGb3N1Si83N1k1Q1JNU3JkZTNhRllDbFM1ZmFISWtVNTRNUFBnRGd4aHR2dERtUzg2dFpzMlpZbHNXaFE0ZEtiZHU0Y1dQMzYzcjE2cm1MWnlHLzhMWlBuejRzWExpUWhJUUVvR3lGdHlrcEtVRCtyQXZuYm5kSlNVbkJHTVBRb1VQZEkra1BQL3d3R1JrWkpSWlJCUVFFRUI0ZXpnTVBQTUNubjM1YTZram5uajE3dVBMS0swdjlES29ERlN1SmlQaTVlKys5bDlXclY3Tnk1VXEyYjk5T2FHZ29kZXJVc1Rzc0lmOSt4TlRVVkk0Y09VS2RPblY0NUpGSGltM3JEOFZLSVNFaFJFWkdzbVRKRWlJaUlpclV4L2tzdkhYTjRMQjI3VnFhTm0xYW9mZ0NBd05MdkVmMCtQSGp2UDMyMnp6MjJHTVY2dC9mK0hZaSttdXgwZ0lXMkIySmlHMXExYXBGZG5ZMlo4K2VMWGFxR3ZFZG1abVpRUEgzQ1ZaRXc0WU4rZGUvL3NYVFR6L052bjM3U0U1TzlsamY0aGt0V3JSZzh1VEpCYWJJK3oxL0tGWUNtREJoQXFOR2plTHh4eC9uL3Z2dnAzWHIxbVJrWkxCejU4NFMzNy9MdVlXM29hR2g1UzY4dmZUU1M1a3padzdQUGZjY3AwK2ZMbEI0R3hZV2hzUGhZTWFNR1l3ZlA1N1EwRkFPSHo3TXlaTW5hZCsrZmFIKy92dmYveElmSDA5MGREUnBhV2tzWExpUTIyKy92VkE3WXd4cGFXbjg1ei8vNFovLy9DZTlldldpUjQ4ZVpZN2JuL2wySXZwcnNaSVNVYW5PV3Jac3lmZmZmMDlpWXFJdTlmZ0IxNlhEaW83R0ZLZGx5NVlzV2JLRWhJUUVrcE9UYlMxYzhvUjU4K1lSSHgvUHlKRWp5MVQ0NHExcTFhcEY0OGFOQ1E4UHAwYU5HaVcyVFNDQmxyVDAyZEZRbHhZdFdyQnMyVExtejUvUDJMRmpPWEhpQkVGQlFWeCsrZVU4L2ZUVHBlNS9idUZ0a3laTkdESmtDRnUzYmkzejhhZE5tOGFrU1pQbzNyMDdiZHEwWWNDQUFlemJ0NC9Bd0VEMzlxbFRwekp3NEVCeWNuSUlEdzluM0xoeFJmWVZGQlRFbTIrK3lhUkprNmhidHk3ZHVuWGpiMy83VzRFMm5UdDN4cklzUWtKQ3VQYmFhM255eVNmTFhTenN6eXk3QTZnVXcraDV6SnRmMG4yaTFxOXYwV0RydmJoU1RkaHh2aTFkdXBTWFgzNlo5dTNiOCt5eno5S2tTUk1zeTdlL3Rhc2pZd3duVHB4Zyt2VHBiTnk0a1h2dnZiZkV5N1RWM1pneFk0aUxpK1BGRjEva3R0dHVzenVjS21OVitwczd2ekRGM3ZJVTd4SWJHOHRycjczR3VuWHI3QTZseXYxMk50bjNTOE8zUjBTcjhaT1Y5dXpadzhpUkk5bXlaUXVuVDUvbWdRY2VZT1hLbGVkbEhyeGp4NDZkMS81ZDFxeFp3L3o1ODBsT1RtYnMyTEhjZDk5OTUrMVkvbVRRb0VGOC9QSEg3Tml4ZzU0OWUxS3JWcTFDVStDSTk4dkl5SEJmbG0vVnFoWDMzNjlDVEpIellkT21UVnh4eFJVMGJkcVUvZnYzTTMvK2ZQcjE2MmQzV05XV2J5ZWlBdVRmMC9MaGh4OTZwSy9FeEVUR2pSdkgyMisvN1o1czJKUDlGeWNsSllYbm5udU9mL3pqSDNUcDBvVzh2THdLOTFYVWUvQm5kZXJVWWVIQ2hjeWRPNWVOR3pkeS9QaHhUcHc0WVhkWVVnRU5HellrT2pxYWNlUEc2WDVmS2NRZmlwVzhRVUpDQXRPblR5Y3RMWTNRMEZCNjkrN05uLzcwSjd2RHFyWjhPeEZWc1pMSG5UcDFpc1RFeENvLzdzOC8vNHpUNmVUV1cyK2xaczJhbFNyVXNPczkyQ2tvS0lqeDQ4Y3pmdng0enA0OXl5Ky8vR0ozU09kRjkrN2RBZGl3WVlQTmtYaGU3ZHExM1ZXOElrWHhsMklsdTQwYU5ZcFJvMGJaSFliNGhUSk1IbDdSQ2NaZEU5SCs1ei8vTVVPSERqV1JrWkZtMEtCQjVydnZ2bk8zeWM3T052Lzg1ejlOcjE2OVRQdjI3YzJkZDk1cDVzK2Y3NTV3MTlYSHFsV3JUSFIwdEhueHhSZmQ2MWF2WG0xdXYvMTIwNzE3ZHhNWEYyZmVldXN0MDZWTEY5T3RXemZ6eFJkZnVJOFJGeGRuaGc0ZGF0cTNiMjk2OSs1dHRtM2JWcUR2akl5TUlpZk5kVTJJN1ZwNjllcFZhcDlGN2ZmN1k1WG5mWmYwMmYxZVVjY3RLYzY4dkR6enhodHZtRDU5K3JoamNQVmZWRjhWL1hxVmx4NmdjSDVwOG41eGVlaWhoNHpENFRBYk4yNjBPNVFxazJBU0RLYXlpYWk5RTlxTGQ5R0U5cFYzL3p6bW5kY0RsUFNZc0ppWUdENy8vSE5telpyRjFxMWJtVHAxS2g5ODhBSHo1aFdNS1M0dWp0allXQjU4OEVIM3VrT0hEdkhoaHg4U0ZSWEZrMDgrU1VKQ0FtdlhycVZMbHk3TW1qWEwzYTYweDVnVlorZk9uZXpjdVpPUFB2cUlSbzBhRmFoRUxLbFAxL09hdDIvZnpzNmRPNHZzdTZ6dnU2VFA3dmVLT201SmNiNzAwa3VzWExtU3laTW5zM1hyVnViT25VdURCZzFLZkErVitYcUppTml0QlMzQTRvamRjWWg0a204bm9sWHdaS1d4WThjU0docEtTRWdJUTRZTUlUNCtIcWZUeWNtVEoxbXpaZzFQUHZra2wxOStPWUdCZ2JSdDI1WUhIM3lRbFN0WEZ1aGp4SWdSMUt0WHI4Qmx0M3Z1dVllNmRldlNzMmRQVWxOVEdUbHlKSFhyMXFWSGp4NGNPWExFZlk5a2RIUTA0ZUhoSEQ1OG1QcjE2NU9VbE9TZVE2MDB1Ym01VEpnd2dWdHV1WVhJeUVqMytzcjBXWjczWGR4blYxYkZ4WG42OUduZWZ2dHRubm5tR2E2Ly9ub0NBd01KRHcrbldiTm1Ib203cUsrWGlJaUllSjV2SjZKVm9MakhoQ1VuSjJPTUlUdzh2RUQ3RmkxYWtKcWFXaURodXVTU1N3cjE2eHE5Y3hVa2hJYUdBdm4zaVFIdVJMUzB4NWlWWk1hTUdSdzdkcXpRbkdhVjZiTTg3N3U0ejY2c2lvc3pLU21Kdkx3OHJyamlpakwzVmRtdmw0aUkzZHpGU3RWSVltSWlkOTExRjluWjJYNXhIQ25NdHhQUlg0dVY3T0I2QnE0clFYSTVldlFvWVdGaEJhWTVxdWkwYjY3SG1NMmJONCtaTTJmU3AwK2ZNdSs3ZHUxYTNuMzNYWjU4OGtucTFhdm5rVDZoZk8rN01rcUtzMkhEaGdEbEtraXFpcStYaU1qNVZCMkxsYXFxK0xRNkZybDZDOTlPUkg5OXNwSWRRa05ENmRxMUt6RXhNWHovL2ZmazVlV3hkKzllWG4vOWRVYU1HT0dSWTV6N0dMUDA5UFF5UDhZc1BqNmVtSmdZZXZmdXpjMDMzMXl1UGtOQ1FnRFl0V3NYNmVucGhmcXVpdmRkV3B4aFlXSGNjc3N0eE1URUVCOGZUMTVlSGdjUEhpUXBLYW5ZOTFCVmNZdUluQzhKSkFEK09YWFRpaFVyNk42OU94MDZkR0RHakJudTlTTkhqZ1NnUTRjTzdtZlQ3OW16aDRpSUNGYXZYczF0dDkzR2pCa3ozT3ZPbmozcjN0ZTF6alhLNlhRNldieDRNWDM3OWlVeU1wS2VQWHV5Zi8vK1VvOVRYSjlGeFFHUW5aM045T25UaVk2T3BsT25Ua3ljT0pFelo4NmNudy9PRC9qMjlFMzV4VXEyVFdqLy9QUFBNM2Z1WFA3ODV6OXo4dVJKTHJua0VrYU9ITW5BZ1FNOTBuOUZIMk0yZnZ4NHNyS3lXTE5tRFd2V3JIR3YzN2x6WjZsOXRtelprZ0VEQmpCdTNEanExNi9QSjU5OFV1WHZHMHAvN3pFeE1ienl5aXVNR1RPR2pJd01XclZxUlV4TVRJbnZvU3JpRmhFNVgveTFXT25vMGFPOCtPS0x2UGJhYTF4NzdiWDg4TU1QN20yTEZ5OW01TWlSYk4rK3ZkQzgwSzdDVW1OTWdYMktUNEZwb2dBQUlBQkpSRUZVODlKTEwvSEZGMTh3ZWZKa3Jybm1HaElURXdrS0NpcjFPS1U1Tnc2QUtWT21jUFRvVVZhc1dFSHQyclg1KzkvL3pzeVpNNWswYVZLNStoVWZVZXJVQkpwT1I2cVF6cmZ6UzlNM2lVdDFuTDdKR0U5TXMrTjkwemVscEtTWWlJZ0lzMnJWcWtMYlhOUHFaV1ZsRlZwMzRNQ0JRdXZPbmNidzNIM1QwOVBOVFRmZFpMNzY2cXNpWXlqcE9NWDFXVlFjcWFtcEppSWl3aHc4ZU5DOTdzc3Z2elNkTzNjdTU2ZFNOYnhoK2laZkh4RXRWU0NCNUpKTE50blV3ditmc2lQMnlTRUh5RC9uUkVROHpWK2ZyQlFXRnNia3laTjU1WlZYZU91dHQvajczLzlPdTNidFN0MnZQSVdsRlNseUxhdHo0MGhKU2NFWXc5Q2hRd3UxeThuSnFkVERXdnlWYjk4aldvWmlwVXZJUDBHTytOL1ZEUEV5eHpnR1FHTWEyeHlKaVBnamZ5NVd1dlBPTzRtTmpTVXlNcExISDMrOFRQdWNXMWpxdXB5ZW1abnBYbmZ1ZlprVktYSXRyYytpNG1qVXFCR1FYekRzbXMvYnRTZ0pMWnB2SjZKbEtGYnFSejhBWHVPMXFvaEhxckZsTEFQZ1ZtNjFPUklSOFVmK1dxeVVuSnpNcmwyN3NDeUw1czJiazUyZDdiN2ZzclFDV3BkV3JWcFJ0MjVkZDExRVZsWVdTNWN1ZFcrdlNKRnJhWDBXSlN3c0RJZkQ0WjQrTVM4dmovajRlSGJzMkZHUmo2WmE4UFZyaUtVV0svMlZ2L0lHYnpDVG1XeG1NK0dFRTBKSVZjWG5zd3dHQzAxalZCWm5PTU1QL01CLytBLzFxTWNrZEVPNmlIaWV2eFlyNWVYbDhmenp6NU9VbE1URkYxL01sQ2xUM0tPTVpTbWdoZnc1dUdOaVlwZ3hZd2J2dmZjZWpSczNKam82bXJpNE9IZWI4aGE1bHFYUG9reWJObzJwVTZjeWNPQkFjbkp5Q0E4UFo5eTRjUjc2dFB5UHoyY2F4cFIrayszWGZNMXdobk9BQTFVUmtsUlRyV2pGVXBiU2lVNTJoK0szWE5PcUZQZjRXYWsreG93WlExeGNIQysrK0NLMzNYYWIzZUZVR2F2U0V4M24vODYwdHp4RnZNVnZaNU45RTJqNytvaG9tVGh3c0plOTdHUW4zL005WnpsYitrN1YzREtXMFl4bTNFYjErUUZmVVVFRUVVNDQ3V212UWlVUk9XLzh0VmhKcWpmZi9xMzVhN0hTQWhhVTJyUUdOV2ovNng4cFhRd3hwSkxLY3NvMmliNklpSnhmL2x5c0pOV1gzeGNyU2ZudFlBY0pKTENIUFJ6bXNOM2hpSWdJL2x1c0pOV2JyeWVpOTg5am50MHgrSjEvODIvMzYwLzUxTVpJUkVURXhWK0xsYVI2OCsxRTFHTEIvZHh2ZHhSK1p4M3IzSzgxNGl3aUlpTG5pMjhub3VKeGU5bkw5M3p2L3ZmLzhYOTZHSUNJaUJkd0Z5dFZ6aThBR1JrZUNFaDgydG5mNnJhemJBekR4eFBSTWp4WlNjcm5MZDRxdE80elByTWhFaEVST1plSGlwVU9Bdnp3UTZYREVSOTM5S2o3cGEyalRiNmRpS3BZeWVQV3NyYlF1a1Vzc2lFU0VSRTVsNGVLbFpZQlBQSUk3TjBMUlR5eFV2eGNSZ1o4OXgzODlhL3VWYXR0RE1mSHAyOHF3NU9WL2o5N2R4NGZWWDN2Zi93MVdkZ0VCQVFTTEFTTENGb1daY0lxKzI3WVZWQmlLeGRhVVVSQmIxdnhTbjhLVjZYS1VxMEZLUXAxb1hMRmkwc0JnMkNGdW9Cc2wwVjJBaWloUWNLV1FDQkFsc25uOThja1k0YXN3Q1F6azd5Zjg4akQ0Wnd6NTN4bWlPU2Q3em1mODVXU084aEJkckVyMy9LditJb2trb2drMGc5VmlZZ0krS3haNlRWZytPclZkR2pWeWhkVlNaRGJCa3oyWndIQlBTS3FaaVdmeXRzdGY3bXYrYm9NS3hFUmtkTGh5QVM2QWM4RGU0QkwvcTFIL09BU3NBLzRJOUFKSEg2OVJqVFlSMFRGaDVhenZOQjFDMW5JZmR4WGh0V0l3UExseTNuNTVaZnpMZS9jdWJQbitVTVBQY1NZTVdQS3Npd1J2L0RkekVxT0RHQkt6bGNGWmRXQXg4RXh3OStWVkhUQlBTS3FaaVdmT2NwUi9vLy9LM1I5SEhHa2tGS0dGWWxBKy9idHVYVHBrdWNyVjk1bGZmcjA4V09GSW1WSE15djVWQy9RNkVvZ0NPNGdxbVlsbjFua3ZuNjlTRi94VlJsVUl2S1RpSWdJV3Jac1dlajZtMisrbVVhTjlITlpLZ2JOck9SVDl3Qk9NSDJlZmhic1FWUXpLL25JSkNaaGVSNjU4aTRieGpBL1ZpZ1YxWUFCQXdwZDE2VkxsektzUk1TL05MT1NyMWdsWUF6Z0FCN3pjekVWWG5BSFVUVXJpWlI3ZDk1NVo2SHJZbUppeXJBU0VTa251dVY1cnQ5bS9TeTRnNmlJbEh1TkdqV2lXYk5tK1paSFJVVnh5eTIzK0tFaUVmL3cwY3hLZ3RmcHZRNWc5ZjFXaVFSNUVGV3pra2lGVU5ESVoxRWpwU0xsa1pxVmZNSENnSkY1Rm9RQ0QvaXBHQ0hZZzZpYWxVUXFoSUpDNTExMzNlV0hTa1Q4UjgxS1BuRW5jTU5seTRiNm94QnhDL1lncW1ZbGtRcWdhZE9tUkVYOTlQTzN1RzU2a2ZKSXpVbytVVkRYYldldzJtVmVpUURCSGtUVnJDUlNZZVE5UGQrNWMyY2NEb2NmcXhHUjRHT2hRR3dCSzhMeFBsMHZaU2k0ZzZpSVZCaGR1M2IxUE8vZnY3OGZLeEh4RHpVclhiTjJRR1FoNis0dXkwTGtKOEVkUk5Xc0pGSmhORy9lbklpSUNPclVxWVBUNmZSM09TSmxUczFLMTZ5b2EwRzdnZFVvczByRUk3aURxSnFWUkNxTWtKQVE3cnJyTGpwMjdFaElTTEQvMHlWeTVkU3NkQzNNUWRHbjN5dmpubTFKeWxpdy8ydXVaaVdSQ3FSSGp4N3FscGNLUzgxSzErUjI0S1ppdGxFUTlZTXdmeGR3VFJ6TWY5Z2VmdFBmWlloSTZVZ2xsYy80akJXczRHdSs1dkF2RGhOcGtmU2lGekhFTUpDQjFFYk5yaUpTSE1kMjNGTjY1ckF2Z2U1QUQzQjg1WmVTQkFqMklDb2k1VW9xcWF6SWVXeGxLL3ZaVHhaWlAyMFFCa2trOFQ4NWoxQkN1WVZiY09Ma0x1NWlJQU9wUXgzL3ZRR1JVdVJwVm5MbzlMeVVIOEVkUkhPYWxlWXozOStWaU1oVk9NdFpWckNDei9pc3dPQVpSaGg5Nk1OZ0J0T0JEdHpDTFh6UDkyeGlFNS95S2F0WnpiNmNSOTVnMm9ZMjNNVmRER0tRZ3FtVUcycFdrdklvdUlOb1RyT1NncWhJY0RqTFdlS0k4d3FlTGx5ZTllR0UwNGMrREdFSTdXbFBLMXBSaldwZSs2aERIZHJTbHZHTTV4S1gyTVV1TnJPWjVTejNDcWJ2OHo2aGhOS1VwbDRqcGpma20xUkZKRGdra0VCakdtczBWTXFWWUEraUQ3L0JHN3BHVkNSQXBaREN4M3pNVXBheWh6MGM1ckJYOEt4RUpXS0lZVGpEY2VLa0tVMnBTdFVTNzc4S1ZXaWI4M2lVUjBrbm5ZTWNaRHZiK1lpUFdNRUs5dWM4M3VkOVFnaWhNWTM1QmI5Z0VJTzRsM3VwUjczU2VPc2lQcWRtSlNtUGdqdUlxbGxKSktDa2tNSkhmTVF5bGhVYVBBY3dnT0VNcHcxdHVJVmJxRUlWbngyL01wVnBrZlA0SmIvMEJOUHYrSTZQK0lnNDR2Z2g1eEZISEkveEdGRkVlUVhUK3RUM1dUMGlJbEswNEE2aUl1Slh5U1R6RVIreG5PWHNaamNKSkpScDhDeE8zbUQ2QUE5NEJkT1ArWmc0NGppYzgxakJDaDduY1U4d0hjaEFoak5jd1ZRQ2hwcVZwRHdLN2lDcVppV1JNcFViUEhOSFBBc0tucmtCN2c3dUtQUGdXWnpMZzJrR0dmbEdUUE1HMHdsTUlJb29idU0yei91S0lNTGZiME1xS0RVclNYbmtLSDZUQUdaWW52K0lEemx5dmpYMDJWWnNwem50R2ZITVBkV2VUYlpuZmU0MW52ZHlMMjFvUTFPYUJsVHd2Rko1ZytuSGZNeW5mTW9sTG5uV2h4QkNJeHA1alpncW1QckgrUEhqMmJoeEl6Tm56cVJYcjE3K0xxZE1IT0dJdTFsSjE0bjZnTzRqR2lpQ2UwUlV6VW9pUG5XU2t5eGlFUi96TWQvelBjYzQ1aFU4SzFPWllRempBUjZnQlMxb1JDTXFVY21QRmZ0V0pTcnhpNXhITExGa2tra2lpZXhsTDR0WnpFZDhSRUxPNHpNK1l5SVRpU0NDSmpSaENFUDRGYi9pUm03MDk5dVFja3JOU2xJZUJmZUlLR0JtR3JJckJSb1JyUmhPY0lKRkxPSVRQdUVRaDBnaXlTdDRWcUVLUXhsYWJvUG5sU29vbUY3Z2dtZTlBNGRYTUgyUUJ4Vk1TMGxGSEJFRmNEZ2NRZjl6T3pCb1JEUlFCUHVJcUloY2dST2M0RDNlNHhNKzRYdStMekI0NW81NC9vSmZWUGpnZWJsd3d2bDV6bU1BQS9nYmZ5T1JSUGF4ajhVczVrTStKQ25uOFMzZjhnelBlSUxwWUFieklBL3lNMzdtNzdjaFFVck5TbEllQlhjUVZiT1NTSkdPYzV6M2VJOS84STlDZytmZDNFMHNzUXFlVnlGdk1JMGhoZ1VzS0RLWVRtYXlKNWdPWWhBUDhpQU5hZWp2dHlGQlFzMUtVaDRGOXhDL21wVktqVTdOQjZjZitaRy84VGMrNUVPT2NwUmtrcjMrRHF0U2xaR01aRFNqYVVwVDZsT2ZNQi84UHBxWm1jbml4WXRac1dJRkNRa0paR2RuMDZCQkExNTY2U1Z1dmZYV2E5NS9zTW9paTFPYzRoQ0grRHQvWnhHTE9NOTV6M29IRG1wVG14dTVrV0VNNHlFZW9qR04vVmh4OEtpSXArYlZyT1JMT2pVZktJSjdSRlROU2xMQi9jaVBMR0FCSC9JaFAvSmpnY0V6bGxqK2cvL3dhZkRNNjlLbFM0d2ZQeDR6NC9lLy96MnRXclVpS3l1TG5UdDNVclZxeVdkSktvL0NDQ015NTlHWnpyek82NXprSk4velBYL243N3pIZXlUblBIYXhpMmxNb3phMWFVQURoaktVc1l6bEptN3k5OXVRQUtGbUpTbVBnanVJYW1ZbHFXQ09jcFFGTE9BalBpb3dlRmFqbWlkNDNzek5wUkk4THpkbnpoelMwOU41KysyM3FWVEpmVnEvVXFWS2RPalFvVlNQRzR4Q0NmVUUwenU1a3puTThRVFQ5M0lldWNGME43dDVpWmM4d1hRSVEzaVloeFZNUmFSY0NmRjNBU0pTdUVRU21jcFVXdE9hdXRTbEVZMll5bFIyc3BQVG5LWXFWZmtOditFYnZ1RkhmdVFzWjFuQUFyclNsUnU1c2RSRGFGWldGa3VYTG1YczJMR2VFRnFRek14TTVzNmR5NkJCZytqUW9RTURCZ3hnL3Z6NVpHZTdyMWZkdVhNbjBkSFJMRisrbkg3OSt0Ry9mMzgyYmRyRW9rV0w2Tm16SjMzNzl1WHJyNy8yMm5iZHVuVU1IejZjVHAwNk1YSGlSTTZjT2VNNTNxWk5tM2pnZ1FmbzBLRURnd2NQWnYzNjlWNnZYYlpzR2IxNjlXTFdyRmtBWkdSa01HUEdESHIyN0VtWExsMllQSGt5NTgrZnA3VGxCdE03dVpPNXpDV0ZGSTV4akcvNWxrZDVsT3BVOXdxbFRXaENIZXJRa3BaTVpqSS84RU9wMXlpQnc5T3NKRktPQkhjUXpXbFdFaWt2am5DRXAzaUt4alNtQmpXSUlvci81cjg5d2ZNNnJ1TXhIdU03dmlPWlpGSkpaUUVMNkVJWEd0Q2cxSU5udm5xUEhPSENoUXUwYXRXcXlPMm1UWnZHbDE5K3lTdXZ2TUs2ZGV0NCtlV1grZVNUVDNqampUZTh0anQ0OENELytNYy82Tml4STMvNHd4OUlTRWdnTGk2T0hqMTY4TW9ycjNodHUyelpNdDU4ODAyV0xsM0txVk9ubURsenBtZGRXbG9hLysvLy9UKysrZVliZXZUb3dVc3Z2ZVQxMm8wYk43SjgrWExHalJzSHdJc3Z2c2krZmZ0WXZIZ3huMzc2S1NrcEtmenBUMys2bG8vbXF1UUcwMDUwWWk1ek9jTVpVa2hoRjd2NExiK2xKalZKSWNVVFRHL21acy8zeVVRbWNwQ0RaVjZ6bEIwMUs0a0VHbk0veFBmMDJaYU53M2JZZm1lL3N5aUxzdXBXM1J6bThIejJHRmJkcXR2ajlyaDlaOTlac2lWYmxtWDV1MlF2Ky9idE02ZlRhV2ZPbkNsMG01U1VGSXVPanJidDI3ZDdMVis2ZEtuMTZkUEh6TXgyN05oaFRxZlRqaDQ5YW1abUd6WnM4UHJ6NXMyYnplbDBXbFpXbG1mYkgzNzR3Yk92VmF0V1daY3VYYnoyZi9IaVJkdXpaNC9ObXpmUG5FNm5aV1ptZWw2N2I5OCt6M2JKeWNrV0hSMXQrL2Z2OXl4YnUzYXRkZTNhOWVvK2xGTGtNcGVsV0lydHR0MzJPL3VkWFcvWGUzMi9PTXhoMTlsMTFzZ2EyZVAydU1WYnZMOUxMaldQUHZxb09aMU9XNzE2dGI5TEtUTUpsbUNZZ3FodjJKZGdCdGJkMzVWVWRNRjlqYWlhbFNUSUhPWXdzNW5OaDN4SU1zbWtrZVoxaldjTmFqQ2EwVHpFUXpTaUVUV3BTU2loZnF5NGFBMGFOTURoY0hEdzRFR2lvNk1MM09iWXNXT1lHVTJhTlBGYUhoVVZSWEp5c3VmMFBFQ3RXclVBcUZhdEdnQjE2OVlGb0hMbHlnQzRYRC9OYTErL2ZuM1A4M3IxNm5IaHdnV3lzN01KQ1FsaDl1elpMRnUyak5hdFczdGVtL2M0RFJ2K2RNdWtwS1Frekl6WTJOaDh0V2RtWmhJZUhsNkNUNkpzaEJCQ3JaekhMR1l4Z3hta2tzcVAvTWpidk0wQ0ZuQ0dNNlNSeGh6bThEcXZVNDFxMUtZMnd4akdCQ2JRakdiK2ZodHlsZFNzSk9WUmNBZFJOU3RKZ1B1Qkg1ak5iRDdpbzBLRDV4akc4QkFQMFpDR0FSODhMMWV6WmswNmRPakF1KysrVzJnUXJWZXZIZ0FKQ1FtMGJOblNzend4TVpHSWlBaENRcTd1Q3FIejU4OTdBbXRDUWdMMTY5Y25KQ1NFeE1SRTNubm5IWllzV1VLVEprMVl2MzQ5cTFhdDhucHQzc2xwNnRTcEEwQmNYQnlSa1pGWFZZdS81QTJtTTVuSmRLYVRTaXJIT01iYnZNMTg1aGNhVEljeWxBbE1vRG5OL2YwMlJLUUNDKzVyUkVVQ3pBLzh3SC95bjBRUlJRMXFjRE0zOHlxdmNvUWpuT2M4MWFuT0V6ekJEbmFRa3ZONGpkZG9SU3RxVXp1b1FtaXVwNTkrbXQyN2R6TnAwaVFPSGp5SXkrVWlOVFdWZi8zclh4dzZkSWk2ZGV2U3UzZHZwazJieG9FREIzQzVYT3phdFl0NTgrWXhhdFNvcXo3dW5EbHpTRXRMSXlFaGdiZmVlb3ZCZ3djRDdnWXFjSS9FcHFhbTh2Nzc3eGU1bjRpSUNKeE9KN05temVMNDhlTzRYQzdpNCtQWnRHblRWZGZtTDduQjlEWnVZd1l6T00xcHpuQ0dQZXhoRXBPb1JTM1NTQ09SUkY3bmRXN2pOcXBUblVZMDRqRWVZeC83eXF6VzdPeHNWcTllWFdiSEt3L1VyQ1RsVVhDUGlHcG1KZkd6Z3h4a0JqTll3aEl1Y0lGTU1yMUdQR3RTay9HTTUxRWVwVDcxcVV4bHoyUUI1VVZVVkJTTEZpM2l6VGZmNVBISEgrZjA2ZE5VclZxVlpzMmE4ZXl6endMdy9QUFBNMmZPSEI1NzdESE9uRGxEdzRZTkdUMTZOTU9IRDcvcTQ3WnUzWnBodzRhUm5wNU9URXdNWThlNkd4ZHZ1dWttUm80Y3lWTlBQVVg5K3ZVWk9YSWs2OWF0SzNKZjA2ZFA1K1dYWDJiNDhPRmtabWJTcEVrVG5uamlpYXV1TFZDRUVNTDFPWS9wVE9kbFhpYWRkRTV6bXZuTVp6YXpQU1AxYzVuTFgva3I0WVJUbGFvTVpTaVRtRVFMV3Zpc25zek1URmF1WE1tcVZhdll0bTBibHk1ZFlzdVdMVDdiZjNtblppVXBqNEw3SjZKbVZpbzFtbG1wWUFjNDRBbWVGN21ZTDNoZXovVThtdk1vcjhIVDMzYnUzTW5vMGFQNTVwdHZQS2ZtNWVvWVJqcnBKSlBzQ2Fhbk9lMVo3OERoQ2FhREdjelRQRTFMV2hheHgvelMwdEtJaTR0anpabzFiTisrbmN6TVRLLzFWeHRFTmJPU1hCdk5yQlFvZ250RVZNMUtwZTRFSjd5Q1ZFSFBpMXAyZVFoejVEeEtzbytTSHFPazZ3dXFwVGp4eERPREdYekloNFVHejl3UnozclVVL0NVb09MQVFSV3FjQ00zTW9VcFBNZHpubUM2Z0FYTVpqYW5PRVVHR2J6SGV5eGlFZUdFVTRVcW5tRGFpdnkzN2pwejVnekxsaTNqeXkrL1pOZXVYVjVOWm5MMTFLd2s1VkhRLzhRME13M1psWUtLR0tieXZ1ZmU5T1pMdnNTRksxL3dmSXpIR01jNEJVOC8wWWhvMmNrZE1VMGhoUVVzNEMvOGhWT2M4cXgzNENDVVVOclNsdVdubGhNWEY4YzMzM3pEdG0zYlNueU1LbFdxWEZWdGx5NWRBcWhRSTZJQWpyeWRkbklOTkNJYUtJSjlSRlJLeVRDRzhTM2ZldjZjRzhZdS8yOXg2L051VjlEemtpNHJhbjFodFJTMHZyRDZMMTkyZ0FOa2taVnZtKzUwNXg3dWNUY05pRiswYXRWSzF4V1drZHdSMHdZMDRCN3VZUmU3K0YvKzE3UGVNTExJNG5EMllmYnYzOC9odzRlSmo0Ky9vbVBrQnNxckVSWVd4bzAzM25qVnJ3ODJubVlsQjFIK3JrWEVWNEw3Tnl2anpZZDRhS3lhbGNSWGNzT29Bd2NYdU1BODVqR1RtU1NSVk9EMmd4bk1jenhIVzlxV1paa2lwVzRYdTNpZTUxbkNrZ0xYMTZFT3YrTjNUR0FDTmFqaFdaNlZsY1dHRFJ0WXYzNDlLMWV1OUpwNnRTREZOWklWSlN3c2pMQ3dpak9lNGpuN290TXdQcUFSMFVBUjNOL01hbGFTTW5TQkM3ekJHOHhnUnFIQmRCQ0RtTUlVQlZNSk9qdlp5Zk04ejRkOFdPRDZHN2pCRXp5clU3MUUrM1M1WE96Y3VaTnZ2dm1Heno3N2pPUEhqK2ZiUnFQYkphZG1KVjlTRUEwVXdYNGYwWWZmNEkzaXR4THhnV3BVNHovNVQ0NXhETU80d0FWZTVWVWEwTUN6emFkOFNqdmFlWnFqQmpHSXpXejJZOVZGVzdObURhTkdqY3JYeVN4WDcvVHAwd3daTXVTS1QxR1h0UjNzWURqRFBkK3JyV250RlVKdjRBWmU0aVhPY1E3RE9NVXBudUdaRW9kUWdORFFVTzY0NHc0bVRKaEFYRndjNzczM0h1UEdqU01xU21lV3I0YWFsVVFDa0g5bi9oWDV5VVc3YUgrMXYxcHphMjdWckpxRldJalhQT0FZMXRmNjJoZjJoWjJ6YzVacG1YNnROeVVseFhyMjdPazE3N3I0eHFlZmZtb2pSb3d3bDh2bDcxSXN5N0xzdkoyM2Ird2JHMlNEOG4xUGhsaUlWYldxMXNTYTJKL3R6M2JlenBkSlhYdjM3clcvL3ZXdlpYS3M4c1RmUDNQTEQ4MDFIeWlDKzlRODZwcVh3SFdKUzd6THUveVpQM09FSTF6aUV0bGtlMjNUaHo0OHpkTjBwQ05WcUVKWUdmWVB2djc2Nit6ZnY1Ky8vT1V2WlhiTWlpSTdPNXNoUTRidytPT1BjOWRkZDVYcHNWMjR1TVFsdHJLVjZVd25qaml2OVNHRVVKbkszTWlOVEdRaUQvRVExZERkQjRKQkl4cVJTT0svMWF6a0N6bzFIeWlDKzlSOHpzeEtJb0dvQ2xWNGhFZll5MTdTU1BOY1kzb2J0MUdOYW9RUXdoZDhRVi82VW9NYWhCTk9YL3J5QlY5d252TUZkdTM3MHFwVnEramJ0Ni9uejluWjJienp6anNNR1RLRURoMDZNR0RBQVBidTNRdTRaOFNaTzNjdWd3WU44cXliUDM4KzJkbnVZTDF6NTA2aW82UFp1SEVqRHp6d0FCMDdkdVMrKys3enZQN3h4eDluNnRTcFhzY2ZQMzQ4TTJmT0JDQWpJNE1aTTJiUXMyZFB1blRwd3VUSmt6bC8vcnpYdnBjdFcwYXZYcjJZTldzVzRMNVg1ZTkrOXpzNmRlckU0TUdEZWV1dHQ0aU9qaVlqSTZQRSt5eXMzdUkrajZMMkRSQVNFa0t2WHIzeXpYRmZHckxJSW8wMHZ1WnJCakdJTU1Lb1RuVzYwWTA0NGdnaGhLcFU1V1p1Wmphek9jYzVMbkNCZ3h4a0loTVZRb09JWmxZU0NUUTVwNVpFZ3RFbHUyUnYycHYyQy90Rm9hZnllMXR2Kzl3KzkvbXAvTk9uVDV2VDZiU0RCdzk2bHMyYU5jc0dEeDVzMjdkdnQ4ek1URHQwNkpEOStPT1BabVkyWmNvVUd6RmloTzNmdjk4eU16UHR1KysrczVpWUdKczdkNjZabWUzWXNjT2NUcWRObWpUSlRwNDhhV2ZQbnJVSkV5WlliR3lzbVptdFdyWEt1bmZ2YmhrWkdXWm1kdXJVS1d2YnRxM24rTTgrKzZ5TkdUUEdrcEtTTENVbHhjYU5HMmRUcDA3MTJ2Zmt5WlB0L1BuemR1N2NPVE16bXpoeG9vMGRPOVpPbmp4cEowNmNzTkdqUjV2VDZiVDA5UFFTNzdPd2VvdjdQSXJhZDY2VksxZGE3OTY5ZmZaM2xpdlRNdTI4bmJldjdDc2JZQU1LUGRYZTFKcmFISnRqRit5Q3oyc1EvMGl3Qk1NVVJIMURwK2JGRjR5eGI5Z2IvdjYzUWNRbkx0a2xXMkFMaWd5bXZheVhyYkpWMXh4TTkrN2RhMDZuMDg2ZVBXdG1acW1wcWRhdVhUdmJ2SGx6dm0xVFVsSXNPanJhdG0vZjdyVjg2ZEtsMXFkUEh6UDdLZGdkT1hMRXMzN2R1blVXSFIxdExwZkwwdFBUclh2Mzd2YlZWMStabWRtaVJZdHN6Smd4Wm1hV25KeHMwZEhSdG4vL2ZzOXIxNjVkYTEyN2R2WGFkOTVyV1pPVGs4M3BkTnF1WGJ1OGpwY2JSRXU2ejhMcUxlcnpLRzdmdWJaczJXSk9wOU15TTYvdEY0aE15N1J6ZHM2K3RDOHR4bUtLREo2djIrdDIwUzVlMC9Fa3NQbjd4Mjc1b1NBYUtJTDdCbXdPNWo5c0QydUtUeWtYS2xPWjMrUThBRExJWUFsTG1NTWNEbkNBczV4bFRjNGpWMWU2OGdSUDBKbk8xS0lXVlNqWkxEVzVQODl5SjJrNWV2UW9McGVMNXMyYjU5djIyTEZqbUJsTm1qVHhXaDRWRlVWeWNyTG45RHpBRFRmYzRIbGVvMFlOekl5c3JDd3FWYXBFLy83OStmenp6K25XclJ1ZmZmWVo5OTkvUHdCSlNVbVlHYkd4c2ZtT25iZWJ2MkhEaHA3blNVbnUyMmMxYnR6WTYzaDUxNWRrbjRYVlc5VG5VZHkrdzhQRGdaOCsyeXZORHVta2M0WXpiR0lUci9FYXExbnR0VDZVVUs3bmVuN096eG5QZUI3Z2dSTC92WXVJQkpyZ0RxSWk1VmdsS3ZITG5BZjhGRXhmNTNYaWllY3NaL2ttNTVHckMxMTRnaWZvUXBjaWcybmR1blVCOTYyR2F0U29RZTNhdFFFNGN1UUlMVnEwOE5xMlhyMTZBQ1FrSk5DeVpVdlA4c1RFUkNJaUlnZ0pLZG1sNWtPR0RHSGN1SEhFeDhmejczLy8yM045YXAwNmRRQ0lpNHNqTWpLeTBOZm5uZG13ZW5YM0xZUk9uRGpoZVo3M0hwVWwzV2RoaXZvOFNycnZVNmRPVWJObVRVOHdMVXplNFBsbi91ejFpd2I4RkR5YjBJUkhlWlJmOGtzcVUvbUszNU1FUDgyc0pPV1JtcFZFZ2tSdU1QMldiem5GS1M1d2dVVXM0azd1NUFadUlJd3cxcktXRVl5Z0FRMm9TbFc2MElVUCtaQWtrcmpFVDFNcDFxdFhqL3IxNjdObnp4NEFJaUlpNk5hdEc5T21UU00rUGg2WHk4WCsvZnM1ZXZRb2RldldwWGZ2M2t5Yk5vMERCdzdnY3JuWXRXc1g4K2JOWTlTb1VTV3V2MFdMRmtSR1JqSno1a3hpWW1Lb1hMbXk1OWhPcDVOWnMyWngvUGh4WEM0WDhmSHhiTnEwcWRCOU5XclVpSnR2dnBuWnMyZVRtcHJLMGFOSFdiaHdvV2Y5MWV3enI2SStqNUx1ZTgrZVBmbENMTGlENTNHT3M1emw5S1kzVmFoQ0pKRU1ZUWhyV0VNWVlkekFEYlNsTFcveEZtbWtjWnJUYkdZenYrYlhDcUVWbUpxVnBEd0s3aUFLWXhld3dOODFpUGhGT09FOHdBT3NZNTBubVA0UC84T2QzRWxkNmhKR0dPdFk1eFZNTzlPWkpTd2hpU1I2OSt2TkYxOTg0ZG5mdEduVGFOV3FGZVBIajZkTGx5NU1uVHFWOVBSMEFKNS8vbm1pbzZONTdMSEg2TlNwRTg4OTl4eWpSNDltNU1pUlYxVHprQ0ZEMkxwMUsvZmNjNC9YOHVuVHB4TVNFc0x3NGNQcDNMa3pVNmRPTGZhVTl2VHAwemw5K2pUOSt2WGp2LzdydjdqNzdyc0JQRk0rWHMwKzh5cnE4eWh1MzJiR21qVnI2TmV2bnlkNExtTVp2ZWhWYVBCc1J6dmU1bTNTU09NVXA5ak1ac1l3UnNGVFBCSklBRFFhS3VWTGNOOUgxQmo3Qm0rOCtUQVArN3NTa1lDVFJSYkxXTVlDRnJDYjNSem5PT21rZTlhSG53Nm4xYjJ0aVAxYkxNTnVIa1lra1ZjMGEwNmdXYjU4T1gvOTYxOVpzV0tGWCt0SUk0MlBQLytZZCtlOVMvb0g2YXdOWCt1MVBweHdJb2pnVm03bE4veUdlN2lIU2xUeVU3VVNiQng1cjFHUmE2RDdpQWFLb1ArR1ZoZWhTTWxra2NWeWxqT2YrWjVnV3UyZjFhaS9xRDd4QytLeE1LTXRiUm5IT0xyVFBlQ0Q2Wm8xYTJqZXZEbVJrWkhzM2J1WFo1NTVoa0dEQnZISUk0K1VhUjFwcEpGRUV0L3lMVy93Qmh0VE50SjhUSE4rZU9rSEx0eDJ3U3Q0UHNSRDNNTTloRlAwZGFNaWhWRVE5UlVGMFVBUjlOL1FDcUlpVnllTExEN2xVK1l6bjEzc3lqZGlDdENXdGp6Q0kvU2dSOEFGMDdmZmZwc1BQdmlBbEpRVTZ0YXR5NkJCZzNqNDRZY0pEUTB0MWVQbURaN3ptTWUzZk91MXZoS1ZxRTk5YnVNMkh1SWg3dVp1QlUveENjMnM1RXNLb29FaXVJT284ZVpEUERSMlB2UDlYWWxJME1zaWl6amltTTk4ZHJLendHQWFUVFRqR0VjUGVoQkJCRFdvVWNqZXlvL2M0TG1PZGN4akh1dFo3N1crRXBXSUlNSVRQSWN4VE1GVFNvVWo5MGUySThoL2RnY0VCZEZBRWR6ZnpJYmwrWStJK0pBTGx5ZVk3bUJIZ2NIVWlkTVRUQ09KTEJmQk5EZDRybVV0ODVqSEJqWjRyYzhiUE1jeWxxRU1WZkNVTW5HRUl6U21jUlFPL3UzdldvS2ZnbWlnQ1BZZ3FtWWxrVExpd3NVWGZNRkNGcktWclNTUXdFVXVlbTNUaWxhTVpqUTk2Y2xOM0VSdGF2dXAycEk3eTFrT2M1aHYrSVozZUljdGJQRmFYNFVxUkJIRjdkek9nenhJRERHRTZSYk00aWU2UnRSWEZFUURSZEIvUStzYVVSSC9jT0ZpTmF1OWd1a0ZMbmh0RTRqQnRDVEJzekdOYVUxclJqR0t1N2hMd1ZNQ2hvS29yeWlJQm9xZy80WldFQlVKRE5sa3M1clZ2TXU3aFFiVGxyUmtOS1BwUmEreUpSa0FBQUFnQUVsRVFWUXlDNmE1d2ZOcnZ1WWQzbUVyVzczVzV3YlAyN25kRXp4REtkMkdKNUdyb1dZbFgxSVFEUlRCSFVUVnJDUVNzSEtENlVJV3NvVXRoUWJULytBL3ZJTHB0ZlJoR0pZdmVHNWptOWMydWNIekR1N2dRUjVVOEpTZ29XWWxYMUlRRFJUQi9jMnNaaVdSb0pGTk5tdFp5d2Q4d0NZMnNaLzluT09jMXpiTmFjNUlSdEtUbnR6R2JkU2pYcEUvY3czak5LZlp4ejYrNGlzV3M1aGQ3UExhNWpxdW96bk5pU2FhKzdpUG52UlU4SlNncEdZbFgxSVFEUlRCSGtUVnJDUVNwTExKWmgzcitJQVAyTWpHUW9QcC9keFBMM3B4SzdkU24vb2xEcDV0YWN0OTNFY1BlaWg0U3JtaGEwUjlSVUUwVUFUOU43U3VFUlVwSC9JRzA5d1IwMVJTaTMxZDN1QjVQL2ZUZ3g2RUVGSUdGWXVVUFFWUlgxRVFEUlJxQlJXUmdCQkNDRjF6SHVBT3B0L3lyZGVJYVNxcG51RFpqbmJjei8xMHA3dUNwMVFJaldnRXhoRTFLMGw1RXR4QjFIaHpMR05SczVKSStSTkNDRjF5SHVDK0hyUnRkRnNBdG16WlV0UkxSY3FsUkJJQkd2bTdEaEZmQ3ZaaGhMRUxXT0R2R2tTa0RLaFJXQ3E2QkJJQWpZWksrUkxzUWZUaE4zakQzeldJaUlpVXVpaWlVTWU4bERmQkhVUWR6RmZIdklpSWlFaHdDdTRnS2lJaVVrRjRtcFZFeXBIZ0RxSTV6VW9pSWlMbG5acVZwRHdLN2lDcVppVVJFYWtnMUt3azVWR3dCMUUxSzRtSVNJV2daaVVwajRJN2lLcFpTVVJFUkNSb0JYY1FGUkVScVNEVXJDVGxVWEFIVVRVcmlZaElCYUZtSlNtUGdqdUlxbGxKUkVRcUNEVXJTWGtVN0VGVXpVb2lJbElocUZsSnlxUGdEcUpxVmhJUkVSRUpXc0VkUkVWRVJDb0lOU3RKZVJUY1FWVE5TaUlpVWtHb1dVbktvK0FPb21wV0VoR1JDa0xOU2xJZUJYc1FWYk9TaUloVUNHcFdrdklvdUlPb21wVkVSRVJFZ2xad0IxRVJFWkVLUXMxS1VoNEZkeEJWczVLSWlGUVFhbGFTOGlpNGc2aWFsVVJFcElKUXM1S1VSOEVlUk5Xc0pDSWlGWUthbGFROEN1NGc2bTVXeXZaM0dTSWlJcVVwbTJ3TTA4ODdLWGVDTzRpNkphU1M2dThhUkVSRVNzMDYxbEdWcW1EOHc5KzFpUGhTY0FkUjQ4Ym1OTC9ZbDc2YzQ1eS9xeEVSRVNrVlNTUmhHTUJGZjljaTRrdkJIVVRCRlUvOGpZYzVuRmFKU3RuZy9xMXhLRU9aem5UUFJscW1aVnFtWlZxbVpjRzJyRC85ZVpWWEFXd0VJK0k2MEtFTjhCUWlFa0NNMnpCNm0xa0RNK3YvYS92MXl4aDJrOTIwenN5R21Oa1FMZE15TFNzZnk1eE9wem1kVGd1RVdyUk15OHBpMmMvc1p4dk5UTGRzOGpuN0VzekF1dnU3RWlsdmpBWVlRekRhYXBtV2FWbjVXcFliUkFPaEZpM1RzakphMWc0cEJRcWlJaUp5aFR4QlZFVGttaWlJQm9wZ3YwWlVSRVJFUklLVWdxaUlpSWlJK0lXQ3FJaUlpSWo0UlppL0N4QVJLY3dkZDl3eDJ1Rnd2SEw1OGpadDJpVG5QbmM0SExPMmJ0MzZ4N0t0VEVSRWZFRkJWRVFDVm1obzZEZG1WdnZ5NVE2SG8zYWU1OHZMdGlvUkVmRVZuWm9Ya1lDMVpjdVdRMmEydmJEMVpoYS9aY3VXbldWWms0aUkrSTZDcUlnRU5ETmJWTmc2aDhPeG9peHJFUkVSMzFJUUZaR0FscFdWRlZmWXVxSkNxb2lJQkQ0RlVSRUphTHQyN2RvTDdDOWdWY0syYmR1MmxIVTlJaUxpT3dxaUloTHdDaG41WEFsb2xpVVJrU0NtSUNvaUFjL004blhHbTluLytLTVdFUkh4SFFWUkVRbDQyN2R2Lzg3TUR1ZisyY3grM0xadDIxby9saVFpSWo2Z0lDb2l3Y0NBeFhuKy9BV1E3YWRhUkVURVJ4UkVSU1FvT0J5T3BYbWV2Ky9QV2tSRXhEY1VSRVVrS0d6ZHVuVXprQVNjM3JwMTZ4Zitya2RFUks2ZHB2Z1VrV0RoY2pnYy81T2RuZDBBeVBKM01TSWljdTBVUkVVa2FMaGNydVVoSVNGMS9GMkhpSWlJaUZRSUZnWFdHK3dsaHlQVEhJNTBBM3NUYkRCWU03QlFmMWNvSXNIR3ZnUXpzTzcrcmtSRVJBS0doWUhkQ2pZTTdHOWdLVGsvTElyNnlnRDdCR3dVMkIxZzEvbjdYWWhJb0ZNUURSUTZOUzhpZm1RMWdGdUEyNEY3Z1JndWE2S3NXeGVhTllPT0hlSHV1NkYyYmZqa0Uvalh2eUErSGhJVENRZUc1WHpsN3ZkYjRHTmdQWEFBSENmTDV2MklpSWlJU0lDeUc4RGFnRTBFMjFEUUNHZGtwRm43OW1iUFBtdTJkNjhWNi9oeHM5ZGVNK3ZXemF4eFk3T1FrQUpIVFErQVBRL1dDZXhHTUllL1B3a1I4U2VOaUlxSWxIUG1BUHNaV0dld1A0SWR2andnaG9hYTNYU1RXWThlWm5Qbm1pVW5GeDg4aTVPUllmYkJCMlpEaDVvMWIyNVd0V3FCd2ZSTXpuV21mY0dhZ0lYNys5TVNrYktrSUNvaVVzNVlKYkNid2U0Q2V4c3M3ZklBZU4xMVpyZmRabmJmZldaTGw1cGxaVjE3OEN5SnRXdk54bzgzdStNT3N6cDFDZ3ltTHJCbFlDUEJmZ0ZXM2QrZnBvaVVKZ1ZSRVpFZ1o5ZUR0UUliRGZaNVFhZlo2OVkxY3pyTm5uelNiT1BHc2dtZEpYSHdvTmtMTDVqZGVhZlpqVGVhT1J3Rmh0T3RZTDhIYXd0V3o5K2Z0b2o0a29Lb2lFaVFzZG81SGUwVHdMWVZGRHpyMVROcjJkTHN1ZWZNdnYvZTMzR3o1TTZjTVpzengzMXQ2bzAzdWk4WktPRDlKZVJjWjNvSFdIMHd6VXduRXJRVVJFVkVBcGlGZ0VXQU9jRmVCdnZ4OG1BV0htN1dzS0ZabHk1bUN4YVlwYVg1TzA3NlRsYVcrOUtCb1VQTmZ2NXpzMnJWQ2d5bWFiaHZNZFVkcktINzBnUVJDUTRLb2lJaUFjUXE0NzV4ZkQrd1JianZ6Wm52K3M0bVRjeEdqREQ3N0RPejdHeC94OFd5dFhteit6clQ1czNOYXRVcTlKNm1uNFBGNWx3cnErdE1SUUtXZ21pZzBDMU1SQ29rcXdGRUFKMkJNVUMrZjR4cjE0YklTT2pmSDhhTWdkYXRDOTliWm1ZbWl4Y3Zac1dLRlNRa0pKQ2RuVTJEQmcxNDZhV1h1UFhXVzB2clRmaFZZaUlzWEFnZmZnaEhqOEtwVTVDZG5XK3ozY0E3d0dmQU1TQUZIRmEybFlwSWZ2WWw3bi8zZW9EaksvL1dJaUpTN2xrTnNNYTQ3OSs1NS9LUnZKQVE5eWhmczJabTA2YVpIVHRXOHBIQ2l4Y3YycGd4WTJ6MDZOSDJmLy8zZjVhZW5tNXBhV20yWWNNR08zejRjT2tOVVFhWXREVDNKUXB0MjVyZGNJTlpXRmlCSTZaSnVHOWxkU3RZTFYxbkt1SXZHaEVWRVNrbEZwclRXTlFTN0ZXdzVJS3U3NnhiMTZ4VEo3TjMzM1hmZS9OcXpadzUweDU0NEFGTFQwLzNYYW9yQjdLenpWYXVOQnMyekN3aXdxeEtsVUtuSjEwRTFzM2RtYS9yVEVYS2hvS29pSWlQV09XY0x1NWVZRXR3M3hQVEsvQlVyZXFlc1dqRUNMTTFhM3dYdGpJek02MUxseTcycjMvOXE4anRNakl5N1BYWFg3ZUJBd2RhKy9idExTWW14dDU4ODAxenVWeG1aclpqeHc1ek9wMjJiTmt5Njl1M3IvWHIxODgyYnR4bzc3MzNudlhvMGNQNjlPbGpYMzMxbGRlMmE5ZXV0WHZ2dmRjNmR1eG9FeVpNc0pTVUZNL3hObTdjYUxHeHNkYStmWHNiTkdpUWZmdnR0MTZ2WGJwMHFmWHMyZE5tenB4cFptYnA2ZWsyZmZwMDY5R2poM1h1M05tZWVlWVpPM2Z1bk84K3FCdzdkNW85L3JoWlZKUlpqUnFGWG1mNmRjNTFwZzNBcXZuN3UwdWtmRklRRlJHNVNuWWQ3aG1MUm9HdHZ6eklPQnhtTld1NnU3MmZlc3BzLzM2ZjV5bVBRNGNPbWRQcHRGT25UaFc1M1pRcFUyekVpQkcyZi85K3k4ek10TysrKzg1aVltSnM3dHk1WnZaVFFIemxsVmNzTFMzTm5udnVPZXZUcDQ5Tm16Yk4wdExTN01VWFg3U2hRNGQ2YlR0cDBpUTdmZnEwSFQ5KzNHSmpZMjN5NU1tZTQ2MVpzOFoyNzk1dDZlbnBObXZXTEJzOGVMRFhheWRQbm16bno1LzNoTTFubjMzV3hvd1pZMGxKU1phU2ttTGp4bzJ6cVZPbmxzWkg1dVhrU2JOWnM4eGF0RENyWGJ2STZVbWZ3ajBEVkUwMFBhbUlEeWlJaW9pVWdEbHlSandqY3NMSUR3VUZ6NnBWM2ZPc3o1amh2aWRtV2RtM2I1ODVuVTQ3VThSQlUxSlNMRG82MnJadjMrNjFmT25TcGRhblR4OHoreWtnSGoxNjFNek1ObXpZNFBYbnpaczNtOVBwdEt5c0xNKzJQL3p3ZzJkZnExYXRzaTVkdW5qdC8rTEZpN1pueng2Yk4yK2VPWjFPeTh6TTlMeDIzNzU5bnUyU2s1TXRPanJhOXVkSjdHdlhycld1WGJ0ZTNZZHlEVEl5ekJZdWRFOENVSzFhb2ZjelBRUDJDbGhUc0txNnpsVGthaWlJQm9vd2Z4Y2dJbmxaQ0ZBWmlBSWVCMzROZUoyZURRMkZLbFdnVlN0NDhra1lQdHk5ekI4YU5HaUF3K0hnNE1HRFJFZEhGN2pOc1dQSE1ET2FOR25pdFR3cUtvcms1R1N5ODdTYTE2cFZDNEJxMWR4dnVXN2R1Z0JVcmx3WkFKZkw1ZG0yZnYzNm51ZjE2dFhqd29VTFpHZG5FeElTd3V6WnMxbTJiQm10VzdmMnZEYnZjUm8yYk9oNW5wU1VoSmtSR3h1YnIvYk16RXpDdzh0dUd2cndjSGp3UWZkWHJxKy9oai8vR2I3NEFpNWRnc3hNcmdmK00rY0xJQnZzRStEUHdEYmdFamhjbCs5YlJDUVFLWWlLK0pXRkFWV0E5c0NUd09ETHQ2aFVDYXBXaFlFRDRmSEhvVk9uc3E2eGNEVnIxcVJEaHc2OCsrNjdoUWJSZXZYY3MyTW1KQ1RRc21WTHovTEV4RVFpSWlJSUNibTZBYjN6NTg5N0FtdENRZ0wxNjljbkpDU0V4TVJFM25ubkhaWXNXVUtUSmsxWXYzNDlxMWF0OG5xdHcvSFQyZTA2ZGVvQUVCY1hSMlJrNUZYVlVwcTZkWE4vNVRwMENPYk9oZmZlZzdObklUMmRFT0Rlbks4Y3RobDNNSTBETG9Jam8weUxGaEVwSVozU0VTbFRWZ21zRHRoRFlOdUJUT0Fjc0JvWTdIQzRSenNqSStHWlorRGYvNGIwZERoekJoWXRDcXdRbXV2cHA1OW05KzdkVEpvMGlZTUhEK0p5dVVoTlRlVmYvL29YaHc0ZG9tN2R1dlR1M1p0cDA2Wng0TUFCWEM0WHUzYnRZdDY4ZVl3YU5lcXFqenRuemh6UzB0SklTRWpncmJmZVl2QmdkNGJQeXNvQzNDT3hxYW1wdlAvKyswWHVKeUlpQXFmVHlheFpzemgrL0RndWw0djQrSGcyYmRwMDFiV1ZwcHR2aGovOUNZNGZkNCtRcHFiQ2E2OUJzMmJ1WDFoeWNuMDdZQkZ3QmtqSFBUUFcvOHU1dHJpS3JqTVZrVUNoSUNwUzZ1eDZzTWxneDRGMDREUXdIN2c5ZDR1Zi9jd2RKdExTNE9KRk9IWU0vdmhIeUhNR09XQkZSVVd4YU5FaXFsZXZ6dU9QUDA3SGpoMFpOR2dRaXhZdElpek1mZExsK2VlZkp6bzZtc2NlZTR4T25UcngzSFBQTVhyMGFFYU9ISG5WeDIzZHVqWERoZzNqd1FjZnBGT25Ub3dkT3hhQW0yNjZpWkVqUi9MVVUwOHhhdFFvN3J6enptTDNOWDM2ZEVKQ1FoZytmRGlkTzNkbTZ0U3BtQVhIZmVkcjFJQ0pFMkgvZnJod0FUSXpZY2tTY0RxOU5tc0F2QUFrQWhlQk5MQTVZRGVWZmNVaUlpSlNpdXdXc1BrVU1FMW03bGUzYm1iTGxsVzhhVEo5SWJmaEtLMDhUVzVmeXJadU5SczVzdERtcDl5dk9MQ3UvdjYvUjZSc3FGa3BVR2hFVk9TYVdYK3dmLzcwQTUxNDRDRWdITndOS0tOR3djNmRQMjN4MVZjd2VEQTRkSUpVeWtDYk52RCsrNUNWNWY3K1MwcHlYL3B4L2ZWZW13MEF2czRUVFBlQi9WbzMyUmVSMHFSbUpaR3JZdThDQlY3Z1dMdTIrMVRwaEFsd3d3MWxYSlpJQ1VSRXVDLzkrT01mM1grK2RBa1dMb1FaTTl6TlVEbWFBMzl6ZnhuQWZ0eDNkTWhsaGZ5M3FIVlhzbzJ2OWxlV3gxTHQvajNXbGV5dktSSVFOQjRqY2xYc0RPQTFubFN0R3Z6bU4vRGIzOEpOTi9tbktwRnJjZllzL1BXdjhPcXJjT0tFdjZzUktST2R3TEhCMzBWVVpBcWlJbGZGcWdBZCtlbVdTMTZYdVlTSHV6dVkrL2QzMyt1ekJQMHlJbVh1NEVINHkxL2NwKzNQblhQZm9hRUFtNEJYY2Q4S0tpSm5tYU1VLzF1YSsxYnQ1YlAycTMwUHA0QzU0QWlPenNSeVNrRlU1SnA1YmtML00yQTg4QnVnWnQ0dGNtOUMzN0xsVHplaEQ5T0ZNVktHY3E5TmZ2VlZXTFBHSFRvek0vTnRsZ1VzQVY0RGRxR2I0NHVJaUFRanF3eFdEK3dKc0lPWGR5ZzdIR1pWcXBnMWFtVDI0b3RteFV6VlhtcFdyMTV0RHo3NG9HVmtaUGluZ0hMbzFLbFRObmp3WUs4cFEvM2g0a1d6di8zTnJIWHJJcWNMUFEzMkV0alBjVThYcXNFSkVSR1I4c2VxZ2QwSTlrdXdkUVVGMHhvMXpHNjZ5ZXpKSjgzMjdpMzlvSktTa21JOWUvYjBtbmRkZk9QVFR6KzFFU05HbU12bEtyTmpKaVdadmZTUzJXMjNtZFdxWlJZU1VtRHdqQWY3YlU3d3JLSGdLU0lpVWlGWnBad1IwNjVnNzFIQVBVZXJWaldMakRTNzkxNnpMNzd3L1QxSDU4eVpZeE1tVFBEdFRzWE16Rnd1bHcwY09OQSsrK3l6VWp2R2poMW00OGU3UjlXclZ5LzAzcUJmZ04wTDFzQTk0aWtpSWlLU2o0V0ExUUw3QmRqTFlNY3ZEeFhoNFdZMzNHRFdycDM3bE92Rmk5Y1daQVlQSG16TGxpM3ovTm5sY3RuYmI3OXRnd2NQdHZidDIxdE1USXp0MmJQSHpNd3lNakxzOWRkZnQ0RURCM3JXdmZubW01NFJ2OXliekcvWXNNRmlZMk90UTRjT05tTEVDTS9ySDN2c01ac3laWXJYOFI5OTlGR2JNV09HbVptbHA2ZmI5T25UclVlUEh0YTVjMmQ3NXBsbjdOeTVjMTc3WHJwMHFmWHMyZE5tenB4cFp1NFIzZC8rOXJmV3NXTkhHelJva1AzdGIzOHpwOU5wNmVucEpkNW5ZZlVXOTNrVXRlOWNmL3JUbit6Sko1Kzh0cjhrVHkxbXk1ZWJEUmhnRmhIaHZxeWpnTkI1RWV4dHNFNWdkY0hDL2YxZExTSWlJa0hMcW9ORmdUMEd0dlB5NE9Gd21GMS92ZGt0dDVoTm5XcVdtRmp5WUhQNjlHbHpPcDEyOE9CQno3SlpzMmJaNE1HRGJmdjI3WmFabVdtSERoMnlIMy84MGN6TXBreVpZaU5HakxEOSsvZGJabWFtZmZmZGR4WVRFMk56NTg0MXM1K0MzYVJKayt6a3laTjI5dXhabXpCaGdzWEd4cHFaMmFwVnE2eDc5KzZlYTFGUG5UcGxiZHUyOVJ6LzJXZWZ0VEZqeGxoU1VwS2xwS1RZdUhIamJPclVxVjc3bmp4NXNwMC9mOTRUK0NaT25HaGp4NDYxa3lkUDJva1RKMnowNk5GZVFiUWsreXlzM3VJK2o2TDJuV3ZseXBYV3UzZnZrditsNUpHYWFqWjNybG1iTm1aMTZwaUZoUlVZUEg4RWV4NnNlYzR2TVpxZ1JFUkVSRXFMMVFDN0dXd2syS3FDVHNYV3J1MitSbkRpUkxOdDJ3b1BPbnYzN2pXbjAybG56NTdOQ1Q2cDFxNWRPOXU4ZVhPK2JWTlNVaXc2T3RxMmI5L3V0WHpwMHFYV3AwOGZyMkIzNU1nUnovcDE2OVpaZEhTMHVWd3VTMDlQdCs3ZHU5dFhYMzFsWm1hTEZpMnlNV1BHbUpsWmNuS3lSVWRIZXpYM3JGMjcxcnAyN2VxMTc3elhzaVluSjV2VDZiUmR1M1o1SFM4M2lKWjBuNFhWVzlUblVkeStjMjNac3NXY1RxZGxabWJtMjhmbEVoTE1YbmpCSFR6cjF5LzArczZ0WUJQQWJnT3JvK3M3UmFRODBBMWtSSUtHNHh4d0RqZ0VMSFpmWjBwOTRCYmNzenpkbjVKQzFaUVUyTHZYZlgvSTY2NkQrdlhoamp0Z3pCZ1lPQkJDUXNETWZkczhSODRjbzBlUEhzWGxjdEc4ZWZOOFJ6MTI3QmhtUnBNbVRieVdSMFZGa1p5Y1RIWjJ0bWZaRFhtbWtxcFJvd1ptUmxaV0ZwVXFWYUovLy81OC92bm5kT3ZXamM4Kys0ejc3NzhmZ0tTa0pNeU0yTmpZZk1mT3pITi9vWVlORzNxZUp5VWxBZEM0Y1dPdjQrVmRYNUo5RmxadlVaOUhjZnNPRDNlZkVjLzliSE0vNjd3MmJJQzMzNFl2djNUZk9QN01tWHliWkFPZkFXOERXNEVUNEVqTHQ1V0lTSkJURUJVSldvNE1JREhuNjE5Z3Z3SHE0cjZmNlhEZ3diUTBHdjN3QS96d0EzenlpZnZlcFJFUkVCVlZGNENFaE5PMGJGbUQyclZyQTNEa3lCRmF0R2poZFpSNjllcmxiSnRBeTVZdFBjc1RFeE9KaUlnZ0pLUmtaNFNIREJuQ3VISGppSStQNTkvLy9qZDkrL1lGb0U2ZE9nREV4Y1VSR1JsWitMdDEvRFFBV0wxNmRRQk9uRGpoZVg3OCtISFArcEx1c3pCRmZSNGwzZmVwVTZlb1diTW1Ea2M0SDMza0RwNjdkcm1ENThXTCtUWS9CeXdHM3NQOWk4WUpjT1MveTZlSVNEbWphNHBFeWcxSE5qaE9nR01iT1A0QWppaWdObkFyTUE3WW1KVUZSNC9DK3ZYMXlNeXNUNDhlZTZoWEQvcjFpeUFpb2h0VHBrd2pQajRlbDh2Ri92MzdPWHIwS0hYcjFxVjM3OTVNbXphTkF3Y080SEs1MkxWckYvUG16V1BVcUZFbHJxNUZpeFpFUmtZeWMrWk1ZbUppcUZ6WlBXMTVSRVFFVHFlVFdiTm1jZno0Y1Z3dUYvSHg4V3phdEtuUWZUVnExSWliYjc2WjJiTm5rNXFheXRHalIxbTRjS0ZuL2RYc002K0lpQWk2ZGV2R3RHbjVQNC9pOXAyY0RMTm53K1RKZXpoNXNnVlZxN29uTUlpTGc0UUVUd2c5Q0R3TDNJNTdWTHNXT0I0R3g5ZmdPS29RS2lJaUl1V1FWYy9wekgvZ1p6OTc1ZEROTi85bmR1NDFpS0doYWRhbzBSL3Q5dHQ3bTlQWjBicDJIV2tmZlhUSXpNd3VYcnhvTTJmT3RMNTkrMXE3ZHUzczdydnZ0aVZMbG5pdWNjeTk1akl0TFMzZnN0em1JVE96aFFzWG10UHB0UGo0ZUs5ckpFK2ZQbTFQUGZXVWRlblN4VHAwNkdDeHNiRzJZY09HUXZkdFp2Yjk5OS9iZ3c4K2FCMDZkTEJmL2VwWDl2SEhINXZUNmZSMDhsL3BQaSt2TnkwdHpmNzR4ejlhNzk2OXJXUEhqalp5NUVnN2RPaFF2bjIzYjkvQmV2YU10ZmJ0TjlpTk43cWJ5Q0RiV3JRWVlqZmNzRFQzK3M3MU9kZDN0Z0c3b2ZpL0p4RVJFWkh5TGZMMjI3dW5YSGZkd2J2QStvUE5CenR6ZVpOTXRXcG10OTdxdnAvcGh4K2FsYUQzeGkrV0xWdG1NVEV4cFhxTTdHeXpMNzgwZS9oaDk0eEZ0V3NYMkZTVVdhdlc1NXRhdExqN1IwaHZEWGFkdi8raVJVUkVSQUpPblRwMTdtdldyTmw2SU9lZWsrYkltUUdxSTlnVXNQMlhCNjNRVVBjTVVEMTdtczJaWTNieVpLbG12MEt0WHIzYUVoTVRMU3NyeTNidTNHbURCZzJ5ZWZQbStmUVlGeSthTFY1c05uU29XYk5taGQ2Lzh6alliTERlN2htTFRqWm8wYUxGZ1dyVnFrWDc5UzlYUkNRSTZQWWZJbElNcXcxRUFSMkJCNEJ1bDI4UkdRbU5Ha0dmUGhBYkM2MWFsWDVWYjcvOU5oOTg4QUVwS1NuVXJWdVhRWU1HOGZERER4TWFHbnJWK3p4NkZCWXZocVZMM2RkekhqMEtMbGUrelhZRDd3TmZBSWR4TnhibGI0MFhFWkZpS1lpS3lCV3k2M0RmTXVwMjRHNWdBSjRSVmJjNmRhQlpNMmpYRHU2OUY3cDFBMGNBL211ell3ZDgvREY4OVJYRXg4T1BQeGE0MmRmQXg4QW1JQjRjcDh1eVJoR1I4aXdBZnpTSVNIQ3hNS0FKMEF3WWlEdWNSdVRkb2tvVnVPVVdhTkVDN3I0YmhneHhMeXRMMmRtd1pnMTg5QkZzM2VvT25nWGN2L01pc0F4WWludms4d0E0OHQ5c1NVUkVmRUpCVkVSS2dmME1kekR0RHR3RGVKMnNkemlnU1JObzJoUmlZdUNlZTl5bjluM3AzRG40eHovY1gvdjN3NEVEa0pHUmI3TkU0Qk5nSmJBZitNRjlHeXdSRVNrTENxSWlVZ2FzTnU3VCtXMXhCOVBlbDI4Ukdla2VOZTNhMVIxTW82K3cxZWY3NzkwMzdmLzhjL2RvNStIREJXNjJEZmRwOW05d24yWS9kbVZIRVJFUlgxSVFGUkUvc0NxNFIwbGJBM2ZodnM2MFd0NHRhdFZ5TnoyMWJldWVtclJuVC9mMHBMbTJiSEhmSlA3YmIySG56Z0t2Nzh3RzFnQXJnQzNBVG5Da2xOWTdFaEdSSzZjZ0tpSUJ3cHJqRHFlOWNWOXI2bld5UGp3Y1dyYUV5cFZoeng1SVRjMjNnN080NTJkZkJYd0g3TTZaQmxWRVJBS1VncWlJQkNqN0dlNWdlaWZ1WU9xOGJJUHZnVGpnUzJBbmNGQzNVUklSRVJHUlVtRFhPNTFPY3pxZEJoYnA3MnBFUk9UYWhSUy9pWWhJSUhDY3pmTTh5WDkxaUlpSXJ5aUlpb2lJaUloZktJaUtpSWlJaUY4b2lJcUlpSWlJWHlpSWlvaUlpSWhmS0lpS2lJaUlpRjhvaUlxSWlJaUlYeWlJaW9pSWlJaGZhR1lsRVFsWXJWdTNiaDRXRm5aVG5rVXJjLzU3VjU1bHg3WnUzYnFqN0tvU0VSRmZDZk4zQVNJaWhRa0pDV2tLZkZyQXFwVjVubzhCRkVSRlJJS1FUczJMU01ES3pNejhKNUJWeENaWnFhbXA3NWRWUFNJaTRsc0tvaUlTc0hidjNwMWhadjlieENackRoNDhtRjVtQlltSWlFOHBpSXBJb1B1Z3NCWFoyZGxMeXJJUUVSSHhMUVZSRVFsb0owK2VMT3owdkNzN08xdW41VVZFZ3BpQ3FJZ0V0TVRFeEl0bWxtL2swOHpXN05peEk4MGZOWW1JaUc4b2lJcEl3SE00SEI4V3NQampNaTlFUkVSOFNrRlVSQUplZW5yNjUzaWZubmVkUFh0V3ArVkZSSUtjZ3FpSUJMemR1M2VmQno3SnMraXI3Ny8vL3F5LzZoRVJFZDlRRUJXUm9KQzNROTdNL3VIUFdrUkV4RGNVUkVVa0tKdy9mMzRWa0FGa1ptUmtMUEozUFNJaWN1MFVSRVVrS0J3OGVEQVZXR0ZtMys3ZXZUdlozL1dJaU1pMTAxenpJaEkwek93RGg4UFJ3TjkxaUlpSWJ6ajhYWUNJRkM4Nk9ycEJkbmIyQXc2SFl3RFEyc3pxT0J3T25kR29RTXpNZ0JTSHc3RUhXSm1kbmIxbysvYnRoLzFjbG9qSU5WRVFGUWxzNFU2bjh5a3ptK0p3T0NyNXV4Z0pLSzdzN093L25UbHpac3JodzRjditic1lFWkdyb1NBcUVxQmF0R2hSdlhMbHloOEMvY1BDd3VqVnF4Y0RCZ3lnWmN1V1hILzk5WVNFYUVDMElqRXpVbE5UMmJ0M0x5dFhybVRWcWxWa1pHUmdacHN2WHJ3WXMyL2Z2dFArcmxGRTVFb3BpSW9Fb0JZdFdsU3FYTG55Y3FCZm8wYU5tRGx6SnJmY2NvdS95NUlBa3BpWXlOTlBQODIrZmZzd3MvOXp1Vnc5Tk9XcGlBUWJEYW1JQktCS2xTcjlBZWozODUvL25MLy8vZStGaHRDZE8zY1NIUjN0OVhYZmZmZHgvUGh4aGcwYlJuWjJkcG5VbTF0SFJrWkdnZXRmZWVVVit2VHBRL3YyN2ZubEwzL0p6cDA3ODlYZnRtMWJldmJzeWZqeDQxbXpaazJaMUIzTUdqWnN5RnR2dlVYcjFxMXhPQnh0UTBORFgvTjNUU0lpSWhMazJyUnA4d3VuMDVuZHBVc1hPM3o0c0JWbHg0NGQ1blE2TFMwdHJjanRFaElTYk5pd1laYWVubDZpNVZjcXQ0N0M5dlBQZi83VHpwNDlhNm1wcWZiODg4OWJ2Mzc5TERzNzI2dis3T3hzUzA1T3RsV3JWdG13WWNOc3lwUXA1bks1cnJnV1g3Mm5RRGxPY1U2ZVBHbTlldlV5cDlOcGJkcTA2ZTd2NzE4UmtTdWhFVkdSd1BQL0FNY2pqenhDNDhhTmZiTERzMmZQY3VUSWtSSXY5N1UrZmZwUXMyWk5hdFNvUVV4TURHZk9uTUhNdkxaeE9CelVybDJiZnYzNjhlNjc3N0pseXhiKzkzLy85NHFQVlZidnFheU9VNXk2ZGVzeWFkS2szRC8rdHo5ckVSRzVVZ3FpSWdFa09qcjZWb2ZERVZ1dlhqMWlZMk92ZWorNXA3d3ZYTGdBd09qUm93SG8xS2tUMGRIUm51MEtXNTZSa2NHTUdUUG8yYk1uWGJwMFlmTGt5WncvZjk2elBqVTFsYWVlZW9vNzc3eVRRWU1Hc1hIanhtSnJNak9Ta3BKNC8vMzNHVEZpUkpITlZqVnIxdVNYdi93bEgzMzBVYUhiTEY2OG1INzkrdEdwVXlkbXpacFY1SHZLL1R5V0xWdEdyMTY5bURWclZyN1BLTzkydVpjWVpHZG44ODQ3N3pCa3lCQTZkT2pBZ0FFRDJMdDNiN0hIS1d5ZkJkVlJrcys3T1AzNjlhTkpreVk0SEk3dVRxZXphNGxmS0NMaVp3cWlJZ0hFek80SEdEcDBLS0dob1Q3Yjd6dnZ2QVBBK3ZYcjJiSmxTN0hMWDN6eFJmYnQyOGZpeFl2NTlOTlBTVWxKNFU5LytwTm4vWlFwVXpoNzlpekxsaTNqblhmZVlmMzY5VVVlZitQR2piUnQyNWFCQXdmaWNybVlPSEZpc1RYZmNzc3RIRDU4dU1EclhCTVRFNWs1Y3lZdnZ2Z2lxMWV2SmlZbXB0ajNsRnZIOHVYTEdUZHVYTEhIQjNqMTFWZjUrT09QZWVHRkYxaTNiaDF6NXN5aFZxMWF4UjZuT0pmWFVkem5YUnlIdytINXhjWE0vdU9LaWhFUjhTTUZVWkhBRVFMODJ1RndjTTg5OTF6UkM3dDI3ZXBwK3NrN09uZzFVbEpTV0xGaUJmLzFYLzlGUkVRRXRXclY0bGUvK2hXclY2OEdJRGs1bWErLy9wb25uM3lTdW5YclVyZHVYUjU2NktFaTk5bWhRd2MyYjk3TWtpVkxTRTVPNXIvL3UvZ3p5RmxaV1lTR2hoWTRjaG9lSG83RDRTQXBLWWxxMWFyUm9rV0xFcjIzVWFOR2NkMTExMUc5ZXZWaXR6MTM3aHdmZlBBQnp6MzNITGZmZmp0aFlXRTBhZEtFQmcydWZXS252SFVVOTNtWFZQLysvYnJuY1dFQUFBaUdTVVJCVkhNL2wrRk5temF0Zk0xRmlvaVVBVTN4S1JJZ1dyZHVmUWNROWZPZi81eUlpSWdyZXUwMzMzeER0V3JWUEgvTzdVcS9Ha2xKU1poWmdaY0daR1ptY3Z6NGNRQ2lvcUk4eTBzUzdFSkNRbWpTcEFtUFBQSUl2LzN0YjNuaGhSZUszSDduenAzY2V1dXRCYTZMaUlqZ2hSZGU0TFhYWHVPOTk5N2ptV2Vlb1UyYk5zWFcwTEJodzJLM3lYWDA2RkZjTGhmTm16Y3Y4V3RLS204ZHhYM2U0ZUhoSmRybmRkZGRSNnRXcmRpNmRldjFOV3JVNkFWODVxdDZSVVJLaTRLb1NJQUlEUTI5QTZCWnMyWityYU5PblRvQXhNWEZFUmtabVc5OWJ1ZzhjZUtFNTNsdU9DMnBzTEN3SXE4UlBYbnlKQjk4OEFHLy8vM3ZDOTBtSmlhR1BuMzY4SmUvL0lWSmt5Ynh6My8rczlqak9ody8zVHE1VWlYM1JGV1hMbDN5aFBpODEyWFdybDBiZ0NOSGpwUjR4TFc0ZlJaVVIzR2Y5NVZvM2JvMVc3ZHV4Y3phb3lBcUlrRkFwK1pGQXNmdFFLbU13TldzV1JPQTdkdTNrNXFhV3VUeWlJZ0luRTRuczJiTjR2ang0N2hjTHVMajQ5bTBhUk1BalJvMW9rbVRKc3llUFp2VTFGU09IajNLd29VTEN6MzI5OTkvejhxVkswbFBUeWNwS1lrRkN4YlF0Mi9mZk51Wkdjbkp5YXhZc1lMUm8wY3pjT0JBK3ZmdlgrQStqeDA3eHZidDIzRTRIRFJxMUNoM2hxRWkzK3ZsYnJycEpxcFZxOGFubjM0S1FIcDZPbi8vKzk4OTZ5TWlJdWpXclJ2VHBrMGpQajRlbDh2Ri92MzdPWHIwYUtISEtXNmZCU251ODc0U3ViL0VPQnlPMWxmOFloRVJQMUFRRlFrUURvZkRDWERiYmJmNWZOK05HemZtbm52dTRZa25udURlZSs4dGR2bjA2ZE1KQ1FsaCtQRGhkTzdjbWFsVHAzcmRidW5sbDEvbTFLbFQ5TzNibDZlZmZycklhMXFyVnEzS3dvVUw2ZGF0RzdHeHNUUnQycFNubjM3YWE1dXVYYnZTcmwwN2hnOGZ6c3FWSy9uREgvN0FrMDgrV2VnK1hTNFh6ei8vUEowN2QyYng0c1c4K09LTG5sSEd3dDdUNVNwWHJzeTBhZFA0OE1NUEdUSmtDT1BIaitmT08rLzAybWJhdEdtMGF0V0s4ZVBIMDZWTEY2Wk9uVXA2ZW5xaHh5bkpQZ3RTM09kZFVubEcwMXRlOFl0RlJQeEFVM3lLQklnMmJkb2NjRGdjVGYveGozL1FxRkVqZjVjalFlajgrZk4wNzk0ZE0wdlp0bTFiSFgvWEl5SlNIRjBqS2hJZ0hBNUhiWUFhTldyNHV4UUpVdFdxVmNzZEdhNkplNkRoeW9kVlJVVEtrRTdOaXdTTzY2RmtIZWdpQlFrSkNhRnk1Y29Bb2ExYnQ2NVczUFlpSXY2bUlDb1NPQzZBdStOYTVHcVlXVzdqbHUzWXNVUGZTQ0lTOEJSRVJRS0VtYVVBUlhaNml4VGwwcVZMdVROUnBRRXVQNWNqSWxJc0JWR1JBT0Z3T0U2QmUrWWlrYXR4NXN3WkFCd09oNzZKUkNRb0tJaUtCSTZkQVB2MzcvZDNIVUZ0NTg2ZFJFZEhjK0hDQlgrWFV1WU9IanlZKzNTZlArc1FFU2twQlZHUkFHRm1Xd0gyN3QzcjcxTEtsU05Iam5EMzNYZVRrWkhoNzFKS1hYeDhmTzdUSGY2c1EwU2twQlJFUlFKRWRuYjJMdkFhMVJJZk9IdjJMRWVPSFBGM0dXVml6NTQ5QUdSbloyL3pjeWtpSWlXaUlDb1NJTTZlUGJzZU9MZHYzNzV5ZDFvNTkzVDVzbVhMNk5XckY3Tm16UUlnSXlPREdUTm0wTE5uVDdwMDZjTGt5Wk85NW1aZnZIZ3gvZnIxbzFPblRwN1hGSFRxUFhkWlFhT2VvMGVQQnFCVHAwNUVSMGVYNHJ2MHI2eXNMTFpzMlFLUWVlblNwVlgrcmtkRS9uOTdkd3dhNVIySGNmejd4aWFCVXlSa3VkSW9Tb2N1R1FMSklDUmcxMlp4aUpKaUVaY3VhUWJkeElMSW9TY2lTVlp4NkJCSWFFOUlwMXdjVWtLZ1ErU3V4THNNZ1ppaDNIQm9IT1FRQ1JqZlhQNGQyb2dpMGloTjMwdnkvY0FMTjd6d2YyNTdlTjhmNzA4N1lSR1ZHa1NsVW5rRi9CTEhNYk96czBuSDJSV0ZRb0hwNldtR2hvWUF5R2F6ckt5c2tNdmx5T2Z6MUdvMXhzYkdBS2hXcTR5TWpKRE5acG1ibTZPL3YvK1R6aHdmSHdmZzRjT0gyMFZ0WHlvV2k3eDgrUkpnZG1WbDVYblNlU1JwSnl5aVVnTUpJZndNY1AvKy9hU2o3SXFMRnk5eStQQmhqaHc1UXExVzQ4R0RCMXk5ZXBWME9rMWJXeHNYTGx4Z2JtNE9nT2JtWnFJb1ltMXRqVlFxUldkblo4THBHOXZrNUNRQUlZVEpoS05JMG81WlJLVUdVaXFWZmdjZXJhNnVzckN3a0hTYy85eXhZOGZlL0Y1Yld5T0V3UG56NStucDZhR25wNGRMbHk2eHZyNU9ITWVrMDJsdTNyekozYnQzR1J3Y3BGUnk3UEZESGo5K1RLRlFJSVJRS1pWS3Z5YWRSNUoyeWlJcU5aWlFyOWQvQkxoOSsvYStteFg5Wnc4NkFPM3Q3UURNek15d3VMajR6dFhjM0F4QWYzOC8wOVBUbkRwMWlpdFhyZ0RRMHRJQ3ZMdUI2dTI1MG9QbTlldlhaRElaQUVJSUdTQk9NbzhrZlF5THFOUmdscGFXZmdQeVQ1NDg0ZnIxNjl1YmN2YWRkRHBOZDNjM282T2pQSHYyakhxOXp1cnFLc1ZpRVlDblQ1OVNMcGVKb29qang0OXZyNjdrNU1tVHBGSXA4dms4QUJzYkcweE1USHp3bktOSGp3SlFMcGYzM2RhcUVBSmpZMlBibjIwcWxNdGxYOHRMMmxNc29sTGpDWnVibTkrSEVLcno4L05jdTNadDMrNmZ2M1BuRGsxTlRadzdkNDYrdmo0eW1Rd2hCQURxOVRvM2J0eWdyNitQWEM1SE5wc2xpaUphVzF1NWRlc1dVMU5UbkRsemh1SGhZWHA3ZXo5NHhva1RKeGdZR09EeTVjdWNQWHYyLy9wcnV5Nk9ZMFpHUnBpYW1nSjRIc2Z4ZDdqV1U5SWVFLzM3TFpLUzBOWFY5ZFdoUTRmbWdTL1M2VFREdzhPY1BuMzZ6Uk0rSFV6cjYrc3NMQ3h3Nzk0OUtwVUtJWVRhMXRiV04wdExTOFdrczBuU3g3S0lTZzJzczdQejg1YVdsbHdVUlYvRDN6T1dIUjBkdExXMTBkVGtDNDJESklUQWl4Y3ZxRmFyYjQ5clBOclkyUGgyZVhuWkxRaVM5aVNMcUxRSGRIZDNENFFRZm9paXFCZElKWjFIaVhvRi9CRkMrS2xVS2swQUllbEFrdlNwTEtMUzN2SlpWMWZYbHlHRTlpWWZpUjRvVVJTRnpjM04ydGJXMXAvTHk4dnZyNUNTSkVtU0pFbVNKRW1TSkVtU0pFbVNKRW1TSkVtU0pFbVNKRW1TSkVtU0pFbVNKRW1TSkVtU0pFbVNKRW1TSkVtU0pFbVNKRW1TSkVtU0pFbVNKRW1TSkVtU0pFbVNKRW1TSkVtU0pFbVNKRW1TSkVtU0pFbVNKRW1TSkVtU0pFbVNKRW1TSkVtU0pFbVNKRW1TSkVtU0pFbVN0SC85QmVpZ1g0bnFxM04yQUFBQUFFbEZUa1N1UW1DQyIsCgkiVGhlbWUiIDogIiIsCgkiVHlwZSIgOiAiZmxvdyIsCgkiVmVyc2lvbiIgOiAiNTEiCn0K"/>
    </extobj>
  </extobjs>
</s:customData>
</file>

<file path=customXml/itemProps1.xml><?xml version="1.0" encoding="utf-8"?>
<ds:datastoreItem xmlns:ds="http://schemas.openxmlformats.org/officeDocument/2006/customXml" ds:itemID="{DDA842F8-5E6D-4183-9E41-BC20EE9CCBEB}">
  <ds:schemaRefs>
    <ds:schemaRef ds:uri="http://www.wps.cn/officeDocument/2013/wpsCustomDat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D:\论文答辩\oral report.pot</Template>
  <TotalTime>7184</TotalTime>
  <Words>2102</Words>
  <Application>Microsoft Office PowerPoint</Application>
  <PresentationFormat>全屏显示(4:3)</PresentationFormat>
  <Paragraphs>218</Paragraphs>
  <Slides>22</Slides>
  <Notes>6</Notes>
  <HiddenSlides>0</HiddenSlides>
  <MMClips>0</MMClips>
  <ScaleCrop>false</ScaleCrop>
  <HeadingPairs>
    <vt:vector size="6" baseType="variant">
      <vt:variant>
        <vt:lpstr>已用的字体</vt:lpstr>
      </vt:variant>
      <vt:variant>
        <vt:i4>20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22</vt:i4>
      </vt:variant>
    </vt:vector>
  </HeadingPairs>
  <TitlesOfParts>
    <vt:vector size="44" baseType="lpstr">
      <vt:lpstr>Carlito</vt:lpstr>
      <vt:lpstr>CMMI12</vt:lpstr>
      <vt:lpstr>CMR8</vt:lpstr>
      <vt:lpstr>GillSans</vt:lpstr>
      <vt:lpstr>PingFang SC</vt:lpstr>
      <vt:lpstr>SFRM1200</vt:lpstr>
      <vt:lpstr>等线</vt:lpstr>
      <vt:lpstr>黑体</vt:lpstr>
      <vt:lpstr>思源宋体 CN</vt:lpstr>
      <vt:lpstr>SimSun</vt:lpstr>
      <vt:lpstr>SimSun</vt:lpstr>
      <vt:lpstr>微软雅黑</vt:lpstr>
      <vt:lpstr>Arial</vt:lpstr>
      <vt:lpstr>Calibri</vt:lpstr>
      <vt:lpstr>Cambria</vt:lpstr>
      <vt:lpstr>Cambria Math</vt:lpstr>
      <vt:lpstr>Roboto</vt:lpstr>
      <vt:lpstr>Times</vt:lpstr>
      <vt:lpstr>Times New Roman</vt:lpstr>
      <vt:lpstr>Wingdings</vt:lpstr>
      <vt:lpstr>oral report</vt:lpstr>
      <vt:lpstr>1_oral report</vt:lpstr>
      <vt:lpstr>PowerPoint 演示文稿</vt:lpstr>
      <vt:lpstr>同步辐射XAS</vt:lpstr>
      <vt:lpstr>XAS@ML</vt:lpstr>
      <vt:lpstr>XAS@ML</vt:lpstr>
      <vt:lpstr>XAS@ML</vt:lpstr>
      <vt:lpstr>3D结构表征</vt:lpstr>
      <vt:lpstr>3D结构表征</vt:lpstr>
      <vt:lpstr>3D结构表征</vt:lpstr>
      <vt:lpstr>机器学习势函数</vt:lpstr>
      <vt:lpstr>机器学习势函数</vt:lpstr>
      <vt:lpstr>基于势函数描述符的结构描述符</vt:lpstr>
      <vt:lpstr>基于势函数描述符的结构描述符</vt:lpstr>
      <vt:lpstr>基于势函数描述符的局限</vt:lpstr>
      <vt:lpstr>基于势函数描述符的局限</vt:lpstr>
      <vt:lpstr>XAS@ML在线分析</vt:lpstr>
      <vt:lpstr>XAS3DLive：3D结构XAS计算平台</vt:lpstr>
      <vt:lpstr>XAS3DLive：3D结构XAS计算平台</vt:lpstr>
      <vt:lpstr>XAS3DLive：3D结构XAS计算平台</vt:lpstr>
      <vt:lpstr>XAS3DLive：3D结构XAS计算平台</vt:lpstr>
      <vt:lpstr>PowerPoint 演示文稿</vt:lpstr>
      <vt:lpstr>PowerPoint 演示文稿</vt:lpstr>
      <vt:lpstr>附录</vt:lpstr>
    </vt:vector>
  </TitlesOfParts>
  <Company>bsrf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生物体系的X射线吸收谱学研究</dc:title>
  <dc:creator>lsj</dc:creator>
  <cp:lastModifiedBy>Haodong Yao</cp:lastModifiedBy>
  <cp:revision>1172</cp:revision>
  <dcterms:created xsi:type="dcterms:W3CDTF">2005-06-03T02:51:00Z</dcterms:created>
  <dcterms:modified xsi:type="dcterms:W3CDTF">2026-04-14T19:34:25Z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AF4FB95E21F94D60A23B2EE64EED254E</vt:lpwstr>
  </property>
  <property fmtid="{D5CDD505-2E9C-101B-9397-08002B2CF9AE}" pid="3" name="KSOProductBuildVer">
    <vt:lpwstr>2052-11.1.0.13703</vt:lpwstr>
  </property>
</Properties>
</file>