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7" r:id="rId3"/>
    <p:sldId id="269" r:id="rId4"/>
    <p:sldId id="270" r:id="rId5"/>
    <p:sldId id="276" r:id="rId6"/>
    <p:sldId id="266" r:id="rId7"/>
    <p:sldId id="271" r:id="rId8"/>
    <p:sldId id="258" r:id="rId9"/>
    <p:sldId id="272" r:id="rId10"/>
    <p:sldId id="274" r:id="rId11"/>
    <p:sldId id="275" r:id="rId12"/>
    <p:sldId id="257" r:id="rId13"/>
    <p:sldId id="259" r:id="rId14"/>
    <p:sldId id="260" r:id="rId15"/>
    <p:sldId id="261" r:id="rId16"/>
    <p:sldId id="264" r:id="rId17"/>
    <p:sldId id="268" r:id="rId18"/>
    <p:sldId id="262" r:id="rId19"/>
    <p:sldId id="263" r:id="rId20"/>
    <p:sldId id="265" r:id="rId21"/>
    <p:sldId id="273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rix Liz" initials="ML" lastIdx="1" clrIdx="0">
    <p:extLst>
      <p:ext uri="{19B8F6BF-5375-455C-9EA6-DF929625EA0E}">
        <p15:presenceInfo xmlns:p15="http://schemas.microsoft.com/office/powerpoint/2012/main" userId="ea9c44897cd73b4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2" autoAdjust="0"/>
    <p:restoredTop sz="94682" autoAdjust="0"/>
  </p:normalViewPr>
  <p:slideViewPr>
    <p:cSldViewPr snapToGrid="0">
      <p:cViewPr varScale="1">
        <p:scale>
          <a:sx n="104" d="100"/>
          <a:sy n="104" d="100"/>
        </p:scale>
        <p:origin x="96" y="30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648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5593C189-50B4-7F1F-3E18-24BEC6C102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76F23C9-4BE4-DC71-59C0-99ACF2A2A4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181D5-F2B4-4873-A9F2-C574409FA8D9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C8AD718-DD97-B067-A337-18E59F3521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B95080D-CCD8-8658-5E41-C0C66A38E8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1C4FF-1637-4C46-8B8E-5D88DCD0CE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029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28F6D-72DB-49B9-88B9-8F2206FE0295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1107C-AB0F-461D-BC0E-66E5F5A413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261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A649EB-0C95-0411-74C4-4A1A6F333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81125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b">
            <a:normAutofit/>
          </a:bodyPr>
          <a:lstStyle>
            <a:lvl1pPr algn="ctr">
              <a:defRPr sz="44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9F527C1-FEC0-363E-AC3A-CEBF92D5D5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03488"/>
            <a:ext cx="9144000" cy="2754312"/>
          </a:xfrm>
          <a:solidFill>
            <a:schemeClr val="bg1">
              <a:lumMod val="95000"/>
            </a:schemeClr>
          </a:solidFill>
        </p:spPr>
        <p:txBody>
          <a:bodyPr tIns="40680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877131-7863-314E-279E-E0719744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64EAD9-9CD9-9D9A-552A-01FC0FE6F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252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6A974-3E45-89CC-73DF-041958504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8CF9B2E-F6FF-C161-FBDB-399FCB202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3F7518-D4AB-F9E0-466A-84A8691BE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DBB40F-A42B-89DC-7AF7-CE40E82E1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256162-5E15-9E58-2E26-FF8647657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CA0A-7247-419F-96B6-8C7263F774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9056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A9DACA5-C177-4AB5-7661-14A740830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A91AF1-CC67-DF70-8D74-6C5A59DAB7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19A256-2E53-2A4B-A48E-F646F4C9F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323B04-8542-DE68-B059-9A5DA62F0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46DFB2-17D2-BFCF-8B3C-12F944412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CA0A-7247-419F-96B6-8C7263F774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194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154273-8FCA-B90B-1CCF-4FD54E298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99" y="1024128"/>
            <a:ext cx="11846766" cy="57015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5EA8174-EA6A-ACB3-D9B1-271FCEE2F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5899"/>
          </a:xfrm>
          <a:solidFill>
            <a:schemeClr val="accent5">
              <a:lumMod val="20000"/>
              <a:lumOff val="80000"/>
            </a:schemeClr>
          </a:solidFill>
        </p:spPr>
        <p:txBody>
          <a:bodyPr lIns="360000" bIns="0">
            <a:normAutofit/>
          </a:bodyPr>
          <a:lstStyle>
            <a:lvl1pPr>
              <a:defRPr sz="40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171720BF-373D-3EF7-0F89-A1250B63D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0000" y="6356350"/>
            <a:ext cx="720000" cy="36000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</a:lstStyle>
          <a:p>
            <a:fld id="{68F0CA0A-7247-419F-96B6-8C7263F7740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9" name="文本占位符 18">
            <a:extLst>
              <a:ext uri="{FF2B5EF4-FFF2-40B4-BE49-F238E27FC236}">
                <a16:creationId xmlns:a16="http://schemas.microsoft.com/office/drawing/2014/main" id="{813F2D98-DE51-47C4-0E9E-317D6E8F9F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5900" y="6412307"/>
            <a:ext cx="11042650" cy="313932"/>
          </a:xfrm>
        </p:spPr>
        <p:txBody>
          <a:bodyPr anchor="b">
            <a:sp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0811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25A5783-1FEB-6CA6-5144-E73360F769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6000" y="249238"/>
            <a:ext cx="11623675" cy="647223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F07D476-E397-B8E8-B2BA-07D1B463F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0000" y="6356350"/>
            <a:ext cx="720000" cy="36000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</a:lstStyle>
          <a:p>
            <a:fld id="{68F0CA0A-7247-419F-96B6-8C7263F7740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18">
            <a:extLst>
              <a:ext uri="{FF2B5EF4-FFF2-40B4-BE49-F238E27FC236}">
                <a16:creationId xmlns:a16="http://schemas.microsoft.com/office/drawing/2014/main" id="{F9C45C04-AF31-9CA6-E0A3-18AD50AED4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5900" y="6051600"/>
            <a:ext cx="11042650" cy="720000"/>
          </a:xfrm>
        </p:spPr>
        <p:txBody>
          <a:bodyPr anchor="b">
            <a:sp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6587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456BA0-055C-216C-76AA-9CF08D0D2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4C34A7D-20CB-693A-3231-A372849C1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10BF16-8CCA-1F89-F068-ABC13C21F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372158-B5D0-8A60-EAE4-39569ACC9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B714BE-0FAE-1394-64FC-1D8778172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CA0A-7247-419F-96B6-8C7263F774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6817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5BF8C9-559B-2CCD-B60A-51147B0C6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116E3F-BD3C-B8C2-47AA-5586E67932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725C60A-CCB3-2064-4D04-D8418EC75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B8F352F-AA15-543E-AFD7-257632A05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D0A7B1A-AED3-B496-0807-B4870465B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CECFA0-4170-005B-5725-62C059598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CA0A-7247-419F-96B6-8C7263F774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91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EE6474-7572-80B4-99BA-D370A2CD2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927EF24-B5B5-FE44-0DF6-316773214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E4FD4A9-01CF-5FAE-69D0-0F885628C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79CE36C-CB3F-0BB7-7BE1-5AC3854518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FA9F36C-F008-E74E-7AEB-E09C88F4DC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E672CC1-4242-1C03-4EBA-E76984EB9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32CB871-C54B-445C-1EAC-16BB9199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72F8D2-0C8A-8B5C-C7ED-7F339830B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CA0A-7247-419F-96B6-8C7263F774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209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798D7E-BE70-38F5-E512-27041EF4A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29E5207-BAF0-81D6-20BD-593A989BF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BAAF1BB-703D-281E-A402-9642D8FD6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053807F-CCEC-1E3A-2D65-64C6676E1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CA0A-7247-419F-96B6-8C7263F774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359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D49A9E-B6C6-1A2E-6B29-3FB5D4FFD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5D3245-9A49-44AC-2756-BBEE2EC1C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D93F35C-5099-5309-D415-D5B680B27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233B65-3431-522E-BE90-A5820A0F7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94CE5C-C760-B553-1FFE-A8E89BEF2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62B4EA4-768F-438D-F94F-6F51E5E9B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CA0A-7247-419F-96B6-8C7263F774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02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756460-D0FF-37E0-CDB1-B48572AE9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B4CE155-B31A-3E3B-9070-64AFEE3C11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9D29FEC-0637-347F-3761-F2DFADD33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D3991A8-A7A2-FA68-E998-0024284E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2535BB-0FFF-A847-9B0B-2CE679324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67B3A40-16D4-6770-4CE2-859B85C85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CA0A-7247-419F-96B6-8C7263F774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446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1EDBB6-1C1A-CD9A-77D4-8EC0B56D9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BBCCBB3-27B1-E2E1-6EC5-A06FCE7A0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5C3752-3BF5-DE2D-590C-00F5192B89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82DFCD-0607-AAE7-B4D3-94D2EC2AF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1E00F16-6830-6DA3-2D6B-613B8CA3B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0CA0A-7247-419F-96B6-8C7263F774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886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51996BD4-FF9C-0CA6-86F2-7A7F23A84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8112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altLang="zh-CN" dirty="0"/>
              <a:t>Computation of correlation function</a:t>
            </a:r>
            <a:br>
              <a:rPr lang="en-US" altLang="zh-CN" dirty="0"/>
            </a:br>
            <a:r>
              <a:rPr lang="en-US" altLang="zh-CN" dirty="0"/>
              <a:t>in Gauge Field Theory</a:t>
            </a:r>
            <a:endParaRPr lang="zh-CN" altLang="en-US" dirty="0"/>
          </a:p>
        </p:txBody>
      </p:sp>
      <p:sp>
        <p:nvSpPr>
          <p:cNvPr id="5" name="副标题 4">
            <a:extLst>
              <a:ext uri="{FF2B5EF4-FFF2-40B4-BE49-F238E27FC236}">
                <a16:creationId xmlns:a16="http://schemas.microsoft.com/office/drawing/2014/main" id="{BEAFB50C-B2F5-3407-92FE-E266A4304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03488"/>
            <a:ext cx="9144000" cy="3460283"/>
          </a:xfrm>
        </p:spPr>
        <p:txBody>
          <a:bodyPr>
            <a:normAutofit/>
          </a:bodyPr>
          <a:lstStyle/>
          <a:p>
            <a:endParaRPr lang="en-US" altLang="zh-CN" dirty="0"/>
          </a:p>
          <a:p>
            <a:r>
              <a:rPr lang="en-US" altLang="zh-CN" dirty="0" err="1"/>
              <a:t>Juzheng</a:t>
            </a:r>
            <a:r>
              <a:rPr lang="zh-CN" altLang="en-US" dirty="0"/>
              <a:t> </a:t>
            </a:r>
            <a:r>
              <a:rPr lang="en-US" altLang="zh-CN" dirty="0"/>
              <a:t>Liang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zh-CN" altLang="en-US" dirty="0"/>
              <a:t>梁居正</a:t>
            </a:r>
            <a:r>
              <a:rPr lang="en-US" altLang="zh-CN" dirty="0"/>
              <a:t>)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2026.</a:t>
            </a:r>
            <a:r>
              <a:rPr lang="zh-CN" altLang="en-US" dirty="0"/>
              <a:t> </a:t>
            </a:r>
            <a:r>
              <a:rPr lang="en-US" altLang="zh-CN" dirty="0"/>
              <a:t>4. 16</a:t>
            </a:r>
            <a:endParaRPr lang="zh-CN" altLang="en-US" dirty="0"/>
          </a:p>
        </p:txBody>
      </p:sp>
      <p:pic>
        <p:nvPicPr>
          <p:cNvPr id="2" name="Picture 2" descr="About----Institute of High Energy Physics">
            <a:extLst>
              <a:ext uri="{FF2B5EF4-FFF2-40B4-BE49-F238E27FC236}">
                <a16:creationId xmlns:a16="http://schemas.microsoft.com/office/drawing/2014/main" id="{A05252F0-711C-9FDB-65AE-79A2F278A6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60"/>
          <a:stretch/>
        </p:blipFill>
        <p:spPr bwMode="auto">
          <a:xfrm>
            <a:off x="8610600" y="3044790"/>
            <a:ext cx="1535383" cy="92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734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871A8651-526D-8C6C-DC91-645F87E64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Application: Hadron mass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151B3F5-C082-3668-4E01-CCF17EF34B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2" name="内容占位符 71">
            <a:extLst>
              <a:ext uri="{FF2B5EF4-FFF2-40B4-BE49-F238E27FC236}">
                <a16:creationId xmlns:a16="http://schemas.microsoft.com/office/drawing/2014/main" id="{C9440FDE-20D4-D88A-8A43-C7BBC167E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3" name="Rounded Rectangle 68">
            <a:extLst>
              <a:ext uri="{FF2B5EF4-FFF2-40B4-BE49-F238E27FC236}">
                <a16:creationId xmlns:a16="http://schemas.microsoft.com/office/drawing/2014/main" id="{C4A2C358-C301-CA4D-5BAA-47E39A131691}"/>
              </a:ext>
            </a:extLst>
          </p:cNvPr>
          <p:cNvSpPr/>
          <p:nvPr/>
        </p:nvSpPr>
        <p:spPr>
          <a:xfrm>
            <a:off x="10096700" y="3807963"/>
            <a:ext cx="1490680" cy="418253"/>
          </a:xfrm>
          <a:prstGeom prst="roundRect">
            <a:avLst/>
          </a:prstGeom>
          <a:solidFill>
            <a:srgbClr val="FFA4AF">
              <a:alpha val="50196"/>
            </a:srgbClr>
          </a:solidFill>
          <a:ln>
            <a:solidFill>
              <a:srgbClr val="FFA4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4" name="Rounded Rectangle 9">
            <a:extLst>
              <a:ext uri="{FF2B5EF4-FFF2-40B4-BE49-F238E27FC236}">
                <a16:creationId xmlns:a16="http://schemas.microsoft.com/office/drawing/2014/main" id="{7B735E79-5A11-C1C6-3FD2-324AC6BF74E4}"/>
              </a:ext>
            </a:extLst>
          </p:cNvPr>
          <p:cNvSpPr/>
          <p:nvPr/>
        </p:nvSpPr>
        <p:spPr>
          <a:xfrm>
            <a:off x="7260060" y="3813091"/>
            <a:ext cx="1332801" cy="418253"/>
          </a:xfrm>
          <a:prstGeom prst="roundRect">
            <a:avLst/>
          </a:prstGeom>
          <a:solidFill>
            <a:srgbClr val="8CABFF">
              <a:alpha val="50196"/>
            </a:srgbClr>
          </a:solidFill>
          <a:ln>
            <a:solidFill>
              <a:srgbClr val="8CA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5" name="Rounded Rectangle 36">
            <a:extLst>
              <a:ext uri="{FF2B5EF4-FFF2-40B4-BE49-F238E27FC236}">
                <a16:creationId xmlns:a16="http://schemas.microsoft.com/office/drawing/2014/main" id="{A002A9D7-3F58-A813-FE51-94D5089F9AFC}"/>
              </a:ext>
            </a:extLst>
          </p:cNvPr>
          <p:cNvSpPr/>
          <p:nvPr/>
        </p:nvSpPr>
        <p:spPr>
          <a:xfrm>
            <a:off x="2454322" y="3798713"/>
            <a:ext cx="643887" cy="264359"/>
          </a:xfrm>
          <a:prstGeom prst="roundRect">
            <a:avLst/>
          </a:prstGeom>
          <a:solidFill>
            <a:srgbClr val="D9D9D9">
              <a:alpha val="40000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77" name="Picture 24">
            <a:extLst>
              <a:ext uri="{FF2B5EF4-FFF2-40B4-BE49-F238E27FC236}">
                <a16:creationId xmlns:a16="http://schemas.microsoft.com/office/drawing/2014/main" id="{C63C7D35-1A44-822B-8B8F-BDA38A2FD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061"/>
          <a:stretch/>
        </p:blipFill>
        <p:spPr>
          <a:xfrm>
            <a:off x="1510518" y="1381003"/>
            <a:ext cx="9655643" cy="857250"/>
          </a:xfrm>
          <a:prstGeom prst="rect">
            <a:avLst/>
          </a:prstGeom>
        </p:spPr>
      </p:pic>
      <p:sp>
        <p:nvSpPr>
          <p:cNvPr id="78" name="TextBox 3">
            <a:extLst>
              <a:ext uri="{FF2B5EF4-FFF2-40B4-BE49-F238E27FC236}">
                <a16:creationId xmlns:a16="http://schemas.microsoft.com/office/drawing/2014/main" id="{183A152B-3E0E-0F4A-A274-7540C23A923D}"/>
              </a:ext>
            </a:extLst>
          </p:cNvPr>
          <p:cNvSpPr txBox="1"/>
          <p:nvPr/>
        </p:nvSpPr>
        <p:spPr>
          <a:xfrm>
            <a:off x="335667" y="980893"/>
            <a:ext cx="2392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Schwinger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model:</a:t>
            </a:r>
            <a:endParaRPr kumimoji="1" lang="zh-CN" altLang="en-US" sz="2000" dirty="0"/>
          </a:p>
        </p:txBody>
      </p:sp>
      <p:sp>
        <p:nvSpPr>
          <p:cNvPr id="79" name="TextBox 1">
            <a:extLst>
              <a:ext uri="{FF2B5EF4-FFF2-40B4-BE49-F238E27FC236}">
                <a16:creationId xmlns:a16="http://schemas.microsoft.com/office/drawing/2014/main" id="{CD067758-3344-4F3A-0901-A1880C2F3816}"/>
              </a:ext>
            </a:extLst>
          </p:cNvPr>
          <p:cNvSpPr txBox="1"/>
          <p:nvPr/>
        </p:nvSpPr>
        <p:spPr>
          <a:xfrm>
            <a:off x="4552157" y="2377430"/>
            <a:ext cx="1603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fermionic</a:t>
            </a:r>
            <a:r>
              <a:rPr kumimoji="1" lang="zh-CN" altLang="en-US" dirty="0"/>
              <a:t> </a:t>
            </a:r>
            <a:r>
              <a:rPr kumimoji="1" lang="en-US" altLang="zh-CN" dirty="0"/>
              <a:t>mass</a:t>
            </a:r>
            <a:endParaRPr kumimoji="1" lang="zh-CN" altLang="en-US" dirty="0"/>
          </a:p>
        </p:txBody>
      </p:sp>
      <p:sp>
        <p:nvSpPr>
          <p:cNvPr id="80" name="TextBox 18">
            <a:extLst>
              <a:ext uri="{FF2B5EF4-FFF2-40B4-BE49-F238E27FC236}">
                <a16:creationId xmlns:a16="http://schemas.microsoft.com/office/drawing/2014/main" id="{1DD28BF7-4E85-C724-BCA4-8DD0DA379343}"/>
              </a:ext>
            </a:extLst>
          </p:cNvPr>
          <p:cNvSpPr txBox="1"/>
          <p:nvPr/>
        </p:nvSpPr>
        <p:spPr>
          <a:xfrm>
            <a:off x="7053071" y="2381101"/>
            <a:ext cx="1606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kinematic</a:t>
            </a:r>
            <a:r>
              <a:rPr kumimoji="1" lang="zh-CN" altLang="en-US" dirty="0"/>
              <a:t> </a:t>
            </a:r>
            <a:r>
              <a:rPr kumimoji="1" lang="en-US" altLang="zh-CN" dirty="0"/>
              <a:t>term</a:t>
            </a:r>
            <a:endParaRPr kumimoji="1" lang="zh-CN" altLang="en-US" dirty="0"/>
          </a:p>
        </p:txBody>
      </p:sp>
      <p:sp>
        <p:nvSpPr>
          <p:cNvPr id="81" name="TextBox 19">
            <a:extLst>
              <a:ext uri="{FF2B5EF4-FFF2-40B4-BE49-F238E27FC236}">
                <a16:creationId xmlns:a16="http://schemas.microsoft.com/office/drawing/2014/main" id="{369554B3-2B2B-356C-6F12-FB4FD0F5DAB3}"/>
              </a:ext>
            </a:extLst>
          </p:cNvPr>
          <p:cNvSpPr txBox="1"/>
          <p:nvPr/>
        </p:nvSpPr>
        <p:spPr>
          <a:xfrm>
            <a:off x="9448123" y="2386453"/>
            <a:ext cx="156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electric</a:t>
            </a:r>
            <a:r>
              <a:rPr kumimoji="1" lang="zh-CN" altLang="en-US" dirty="0"/>
              <a:t> </a:t>
            </a:r>
            <a:r>
              <a:rPr kumimoji="1" lang="en-US" altLang="zh-CN" dirty="0"/>
              <a:t>energy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20">
                <a:extLst>
                  <a:ext uri="{FF2B5EF4-FFF2-40B4-BE49-F238E27FC236}">
                    <a16:creationId xmlns:a16="http://schemas.microsoft.com/office/drawing/2014/main" id="{CF3EBB34-2B55-63DF-66A5-8B52889B1522}"/>
                  </a:ext>
                </a:extLst>
              </p:cNvPr>
              <p:cNvSpPr txBox="1"/>
              <p:nvPr/>
            </p:nvSpPr>
            <p:spPr>
              <a:xfrm>
                <a:off x="6273594" y="2885939"/>
                <a:ext cx="3165676" cy="372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180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18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p>
                        <m:sSupPr>
                          <m:ctrlPr>
                            <a:rPr lang="en-US" altLang="zh-CN" sz="18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1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18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altLang="zh-CN" sz="18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altLang="zh-CN" sz="18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8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altLang="zh-CN" sz="18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8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8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𝑖𝑔</m:t>
                          </m:r>
                          <m:sSub>
                            <m:sSubPr>
                              <m:ctrlPr>
                                <a:rPr lang="en-US" altLang="zh-CN" sz="18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sz="18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2" name="TextBox 20">
                <a:extLst>
                  <a:ext uri="{FF2B5EF4-FFF2-40B4-BE49-F238E27FC236}">
                    <a16:creationId xmlns:a16="http://schemas.microsoft.com/office/drawing/2014/main" id="{CF3EBB34-2B55-63DF-66A5-8B52889B1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594" y="2885939"/>
                <a:ext cx="3165676" cy="372218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21">
                <a:extLst>
                  <a:ext uri="{FF2B5EF4-FFF2-40B4-BE49-F238E27FC236}">
                    <a16:creationId xmlns:a16="http://schemas.microsoft.com/office/drawing/2014/main" id="{7F931001-6A84-7E14-07BA-FC65025AF767}"/>
                  </a:ext>
                </a:extLst>
              </p:cNvPr>
              <p:cNvSpPr txBox="1"/>
              <p:nvPr/>
            </p:nvSpPr>
            <p:spPr>
              <a:xfrm>
                <a:off x="4743167" y="2885939"/>
                <a:ext cx="1221946" cy="372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18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3" name="TextBox 21">
                <a:extLst>
                  <a:ext uri="{FF2B5EF4-FFF2-40B4-BE49-F238E27FC236}">
                    <a16:creationId xmlns:a16="http://schemas.microsoft.com/office/drawing/2014/main" id="{7F931001-6A84-7E14-07BA-FC65025AF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167" y="2885939"/>
                <a:ext cx="1221946" cy="372218"/>
              </a:xfrm>
              <a:prstGeom prst="rect">
                <a:avLst/>
              </a:prstGeom>
              <a:blipFill>
                <a:blip r:embed="rId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22">
                <a:extLst>
                  <a:ext uri="{FF2B5EF4-FFF2-40B4-BE49-F238E27FC236}">
                    <a16:creationId xmlns:a16="http://schemas.microsoft.com/office/drawing/2014/main" id="{175AF7CE-0D79-DCA1-97BD-05C6A46178FA}"/>
                  </a:ext>
                </a:extLst>
              </p:cNvPr>
              <p:cNvSpPr txBox="1"/>
              <p:nvPr/>
            </p:nvSpPr>
            <p:spPr>
              <a:xfrm>
                <a:off x="9788560" y="2766580"/>
                <a:ext cx="1059084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80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8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CN" sz="18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18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8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CN" sz="1800" b="0" i="1" smtClean="0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800" b="0" i="1" smtClean="0">
                                          <a:solidFill>
                                            <a:schemeClr val="dk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18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sz="18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4" name="TextBox 22">
                <a:extLst>
                  <a:ext uri="{FF2B5EF4-FFF2-40B4-BE49-F238E27FC236}">
                    <a16:creationId xmlns:a16="http://schemas.microsoft.com/office/drawing/2014/main" id="{175AF7CE-0D79-DCA1-97BD-05C6A4617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8560" y="2766580"/>
                <a:ext cx="1059084" cy="610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31">
            <a:extLst>
              <a:ext uri="{FF2B5EF4-FFF2-40B4-BE49-F238E27FC236}">
                <a16:creationId xmlns:a16="http://schemas.microsoft.com/office/drawing/2014/main" id="{7A31105C-09C2-BE33-9E36-CEC2E7B8AD61}"/>
              </a:ext>
            </a:extLst>
          </p:cNvPr>
          <p:cNvSpPr txBox="1"/>
          <p:nvPr/>
        </p:nvSpPr>
        <p:spPr>
          <a:xfrm>
            <a:off x="335666" y="4374781"/>
            <a:ext cx="4370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measure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2-time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correlation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function: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2">
                <a:extLst>
                  <a:ext uri="{FF2B5EF4-FFF2-40B4-BE49-F238E27FC236}">
                    <a16:creationId xmlns:a16="http://schemas.microsoft.com/office/drawing/2014/main" id="{693F2C9F-32F5-CCA4-D86B-B0AA24D81D6B}"/>
                  </a:ext>
                </a:extLst>
              </p:cNvPr>
              <p:cNvSpPr txBox="1"/>
              <p:nvPr/>
            </p:nvSpPr>
            <p:spPr>
              <a:xfrm>
                <a:off x="1077814" y="4921337"/>
                <a:ext cx="4977708" cy="7035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𝑖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⟨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CN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kumimoji="1"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1"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1"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kumimoji="1"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kumimoji="1"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1"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kumimoji="1"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kumimoji="1"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CN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⟩</m:t>
                          </m:r>
                        </m:e>
                      </m:nary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86" name="TextBox 2">
                <a:extLst>
                  <a:ext uri="{FF2B5EF4-FFF2-40B4-BE49-F238E27FC236}">
                    <a16:creationId xmlns:a16="http://schemas.microsoft.com/office/drawing/2014/main" id="{693F2C9F-32F5-CCA4-D86B-B0AA24D81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814" y="4921337"/>
                <a:ext cx="4977708" cy="7035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37">
                <a:extLst>
                  <a:ext uri="{FF2B5EF4-FFF2-40B4-BE49-F238E27FC236}">
                    <a16:creationId xmlns:a16="http://schemas.microsoft.com/office/drawing/2014/main" id="{23AF86F3-DE04-3164-5B2B-E2AD0AD51804}"/>
                  </a:ext>
                </a:extLst>
              </p:cNvPr>
              <p:cNvSpPr txBox="1"/>
              <p:nvPr/>
            </p:nvSpPr>
            <p:spPr>
              <a:xfrm>
                <a:off x="2177717" y="3317963"/>
                <a:ext cx="1343316" cy="320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zh-CN" alt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90" name="TextBox 37">
                <a:extLst>
                  <a:ext uri="{FF2B5EF4-FFF2-40B4-BE49-F238E27FC236}">
                    <a16:creationId xmlns:a16="http://schemas.microsoft.com/office/drawing/2014/main" id="{23AF86F3-DE04-3164-5B2B-E2AD0AD51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717" y="3317963"/>
                <a:ext cx="1343316" cy="320472"/>
              </a:xfrm>
              <a:prstGeom prst="rect">
                <a:avLst/>
              </a:prstGeom>
              <a:blipFill>
                <a:blip r:embed="rId7"/>
                <a:stretch>
                  <a:fillRect l="-4072" t="-13208" r="-1810" b="-226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 38">
            <a:extLst>
              <a:ext uri="{FF2B5EF4-FFF2-40B4-BE49-F238E27FC236}">
                <a16:creationId xmlns:a16="http://schemas.microsoft.com/office/drawing/2014/main" id="{6B315313-8A95-C928-ACB0-49CE31B203DB}"/>
              </a:ext>
            </a:extLst>
          </p:cNvPr>
          <p:cNvGrpSpPr/>
          <p:nvPr/>
        </p:nvGrpSpPr>
        <p:grpSpPr>
          <a:xfrm>
            <a:off x="656548" y="3879974"/>
            <a:ext cx="3608993" cy="99270"/>
            <a:chOff x="474810" y="4782985"/>
            <a:chExt cx="4681742" cy="128777"/>
          </a:xfrm>
        </p:grpSpPr>
        <p:sp>
          <p:nvSpPr>
            <p:cNvPr id="92" name="Oval 39">
              <a:extLst>
                <a:ext uri="{FF2B5EF4-FFF2-40B4-BE49-F238E27FC236}">
                  <a16:creationId xmlns:a16="http://schemas.microsoft.com/office/drawing/2014/main" id="{112D855C-A855-8388-F419-94C5FDCA1EDE}"/>
                </a:ext>
              </a:extLst>
            </p:cNvPr>
            <p:cNvSpPr/>
            <p:nvPr/>
          </p:nvSpPr>
          <p:spPr>
            <a:xfrm>
              <a:off x="474810" y="4784219"/>
              <a:ext cx="126926" cy="1269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3" name="Oval 40">
              <a:extLst>
                <a:ext uri="{FF2B5EF4-FFF2-40B4-BE49-F238E27FC236}">
                  <a16:creationId xmlns:a16="http://schemas.microsoft.com/office/drawing/2014/main" id="{77AC82D3-8640-2E18-78E0-991809D486EF}"/>
                </a:ext>
              </a:extLst>
            </p:cNvPr>
            <p:cNvSpPr/>
            <p:nvPr/>
          </p:nvSpPr>
          <p:spPr>
            <a:xfrm>
              <a:off x="894369" y="4784219"/>
              <a:ext cx="126926" cy="12692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94" name="Straight Connector 41">
              <a:extLst>
                <a:ext uri="{FF2B5EF4-FFF2-40B4-BE49-F238E27FC236}">
                  <a16:creationId xmlns:a16="http://schemas.microsoft.com/office/drawing/2014/main" id="{129272F8-DD87-F687-2A60-D583869C9C6B}"/>
                </a:ext>
              </a:extLst>
            </p:cNvPr>
            <p:cNvCxnSpPr>
              <a:cxnSpLocks/>
              <a:stCxn id="92" idx="6"/>
              <a:endCxn id="93" idx="2"/>
            </p:cNvCxnSpPr>
            <p:nvPr/>
          </p:nvCxnSpPr>
          <p:spPr>
            <a:xfrm>
              <a:off x="601736" y="4847682"/>
              <a:ext cx="29263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42">
              <a:extLst>
                <a:ext uri="{FF2B5EF4-FFF2-40B4-BE49-F238E27FC236}">
                  <a16:creationId xmlns:a16="http://schemas.microsoft.com/office/drawing/2014/main" id="{7E1AE81B-386C-DDC1-CB3E-A780A4A748E3}"/>
                </a:ext>
              </a:extLst>
            </p:cNvPr>
            <p:cNvCxnSpPr>
              <a:cxnSpLocks/>
              <a:stCxn id="93" idx="6"/>
              <a:endCxn id="96" idx="2"/>
            </p:cNvCxnSpPr>
            <p:nvPr/>
          </p:nvCxnSpPr>
          <p:spPr>
            <a:xfrm>
              <a:off x="1021295" y="4847682"/>
              <a:ext cx="288317" cy="6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43">
              <a:extLst>
                <a:ext uri="{FF2B5EF4-FFF2-40B4-BE49-F238E27FC236}">
                  <a16:creationId xmlns:a16="http://schemas.microsoft.com/office/drawing/2014/main" id="{70518CF7-4512-21E4-78EB-CFAF1EB6BDE0}"/>
                </a:ext>
              </a:extLst>
            </p:cNvPr>
            <p:cNvSpPr/>
            <p:nvPr/>
          </p:nvSpPr>
          <p:spPr>
            <a:xfrm>
              <a:off x="1309612" y="4784836"/>
              <a:ext cx="126926" cy="1269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7" name="Oval 44">
              <a:extLst>
                <a:ext uri="{FF2B5EF4-FFF2-40B4-BE49-F238E27FC236}">
                  <a16:creationId xmlns:a16="http://schemas.microsoft.com/office/drawing/2014/main" id="{29A401A6-FD45-30A7-5CDD-C0C8149F7185}"/>
                </a:ext>
              </a:extLst>
            </p:cNvPr>
            <p:cNvSpPr/>
            <p:nvPr/>
          </p:nvSpPr>
          <p:spPr>
            <a:xfrm>
              <a:off x="1763608" y="4782985"/>
              <a:ext cx="126926" cy="12692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98" name="Straight Connector 45">
              <a:extLst>
                <a:ext uri="{FF2B5EF4-FFF2-40B4-BE49-F238E27FC236}">
                  <a16:creationId xmlns:a16="http://schemas.microsoft.com/office/drawing/2014/main" id="{56C68FD5-82FA-EA13-6F8E-5CF5609B84D8}"/>
                </a:ext>
              </a:extLst>
            </p:cNvPr>
            <p:cNvCxnSpPr>
              <a:cxnSpLocks/>
              <a:stCxn id="96" idx="6"/>
              <a:endCxn id="97" idx="2"/>
            </p:cNvCxnSpPr>
            <p:nvPr/>
          </p:nvCxnSpPr>
          <p:spPr>
            <a:xfrm flipV="1">
              <a:off x="1436538" y="4846448"/>
              <a:ext cx="327070" cy="18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46">
              <a:extLst>
                <a:ext uri="{FF2B5EF4-FFF2-40B4-BE49-F238E27FC236}">
                  <a16:creationId xmlns:a16="http://schemas.microsoft.com/office/drawing/2014/main" id="{E105A2C3-07AD-D2A2-2551-6AFE9894F38D}"/>
                </a:ext>
              </a:extLst>
            </p:cNvPr>
            <p:cNvCxnSpPr>
              <a:cxnSpLocks/>
              <a:stCxn id="97" idx="6"/>
              <a:endCxn id="100" idx="2"/>
            </p:cNvCxnSpPr>
            <p:nvPr/>
          </p:nvCxnSpPr>
          <p:spPr>
            <a:xfrm>
              <a:off x="1890534" y="4846448"/>
              <a:ext cx="253880" cy="12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 47">
              <a:extLst>
                <a:ext uri="{FF2B5EF4-FFF2-40B4-BE49-F238E27FC236}">
                  <a16:creationId xmlns:a16="http://schemas.microsoft.com/office/drawing/2014/main" id="{78DDBC3E-DF97-531D-B9C6-22B6DB7B4A42}"/>
                </a:ext>
              </a:extLst>
            </p:cNvPr>
            <p:cNvSpPr/>
            <p:nvPr/>
          </p:nvSpPr>
          <p:spPr>
            <a:xfrm>
              <a:off x="2144414" y="4784219"/>
              <a:ext cx="126926" cy="1269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1" name="Oval 48">
              <a:extLst>
                <a:ext uri="{FF2B5EF4-FFF2-40B4-BE49-F238E27FC236}">
                  <a16:creationId xmlns:a16="http://schemas.microsoft.com/office/drawing/2014/main" id="{387532B1-774D-D316-5DEA-1C432217EAF6}"/>
                </a:ext>
              </a:extLst>
            </p:cNvPr>
            <p:cNvSpPr/>
            <p:nvPr/>
          </p:nvSpPr>
          <p:spPr>
            <a:xfrm>
              <a:off x="2569384" y="4784219"/>
              <a:ext cx="126926" cy="12692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02" name="Straight Connector 49">
              <a:extLst>
                <a:ext uri="{FF2B5EF4-FFF2-40B4-BE49-F238E27FC236}">
                  <a16:creationId xmlns:a16="http://schemas.microsoft.com/office/drawing/2014/main" id="{D97FF260-1FE5-8DDD-0D26-9A477D188642}"/>
                </a:ext>
              </a:extLst>
            </p:cNvPr>
            <p:cNvCxnSpPr>
              <a:cxnSpLocks/>
              <a:stCxn id="100" idx="6"/>
              <a:endCxn id="101" idx="2"/>
            </p:cNvCxnSpPr>
            <p:nvPr/>
          </p:nvCxnSpPr>
          <p:spPr>
            <a:xfrm>
              <a:off x="2271340" y="4847682"/>
              <a:ext cx="29804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50">
              <a:extLst>
                <a:ext uri="{FF2B5EF4-FFF2-40B4-BE49-F238E27FC236}">
                  <a16:creationId xmlns:a16="http://schemas.microsoft.com/office/drawing/2014/main" id="{E92476C4-FE1B-9336-A698-A1C416B1710D}"/>
                </a:ext>
              </a:extLst>
            </p:cNvPr>
            <p:cNvCxnSpPr>
              <a:cxnSpLocks/>
              <a:stCxn id="101" idx="6"/>
              <a:endCxn id="104" idx="2"/>
            </p:cNvCxnSpPr>
            <p:nvPr/>
          </p:nvCxnSpPr>
          <p:spPr>
            <a:xfrm>
              <a:off x="2696310" y="4847682"/>
              <a:ext cx="28290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51">
              <a:extLst>
                <a:ext uri="{FF2B5EF4-FFF2-40B4-BE49-F238E27FC236}">
                  <a16:creationId xmlns:a16="http://schemas.microsoft.com/office/drawing/2014/main" id="{89C0E3D6-6E9C-C941-D96C-AB8DEDD41318}"/>
                </a:ext>
              </a:extLst>
            </p:cNvPr>
            <p:cNvSpPr/>
            <p:nvPr/>
          </p:nvSpPr>
          <p:spPr>
            <a:xfrm>
              <a:off x="2979216" y="4784219"/>
              <a:ext cx="126926" cy="1269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5" name="Oval 52">
              <a:extLst>
                <a:ext uri="{FF2B5EF4-FFF2-40B4-BE49-F238E27FC236}">
                  <a16:creationId xmlns:a16="http://schemas.microsoft.com/office/drawing/2014/main" id="{73A36263-8894-3958-8AAB-FE94C3A0B384}"/>
                </a:ext>
              </a:extLst>
            </p:cNvPr>
            <p:cNvSpPr/>
            <p:nvPr/>
          </p:nvSpPr>
          <p:spPr>
            <a:xfrm>
              <a:off x="3397147" y="4784219"/>
              <a:ext cx="126926" cy="12692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06" name="Straight Connector 53">
              <a:extLst>
                <a:ext uri="{FF2B5EF4-FFF2-40B4-BE49-F238E27FC236}">
                  <a16:creationId xmlns:a16="http://schemas.microsoft.com/office/drawing/2014/main" id="{41F40523-0387-0F6C-DBC2-72F1F34EA0B9}"/>
                </a:ext>
              </a:extLst>
            </p:cNvPr>
            <p:cNvCxnSpPr>
              <a:cxnSpLocks/>
              <a:stCxn id="104" idx="6"/>
              <a:endCxn id="105" idx="2"/>
            </p:cNvCxnSpPr>
            <p:nvPr/>
          </p:nvCxnSpPr>
          <p:spPr>
            <a:xfrm>
              <a:off x="3106142" y="4847682"/>
              <a:ext cx="29100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54">
              <a:extLst>
                <a:ext uri="{FF2B5EF4-FFF2-40B4-BE49-F238E27FC236}">
                  <a16:creationId xmlns:a16="http://schemas.microsoft.com/office/drawing/2014/main" id="{325CCD19-A8BD-7E67-7391-3CDDC6498211}"/>
                </a:ext>
              </a:extLst>
            </p:cNvPr>
            <p:cNvCxnSpPr>
              <a:cxnSpLocks/>
              <a:stCxn id="105" idx="6"/>
              <a:endCxn id="108" idx="2"/>
            </p:cNvCxnSpPr>
            <p:nvPr/>
          </p:nvCxnSpPr>
          <p:spPr>
            <a:xfrm flipV="1">
              <a:off x="3524073" y="4847065"/>
              <a:ext cx="289945" cy="6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Oval 55">
              <a:extLst>
                <a:ext uri="{FF2B5EF4-FFF2-40B4-BE49-F238E27FC236}">
                  <a16:creationId xmlns:a16="http://schemas.microsoft.com/office/drawing/2014/main" id="{B94236C6-5F30-035C-F127-825D53FC0BC1}"/>
                </a:ext>
              </a:extLst>
            </p:cNvPr>
            <p:cNvSpPr/>
            <p:nvPr/>
          </p:nvSpPr>
          <p:spPr>
            <a:xfrm>
              <a:off x="3814018" y="4783602"/>
              <a:ext cx="126926" cy="1269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9" name="Oval 56">
              <a:extLst>
                <a:ext uri="{FF2B5EF4-FFF2-40B4-BE49-F238E27FC236}">
                  <a16:creationId xmlns:a16="http://schemas.microsoft.com/office/drawing/2014/main" id="{593B1189-3381-A427-1BA4-A2945FA507F4}"/>
                </a:ext>
              </a:extLst>
            </p:cNvPr>
            <p:cNvSpPr/>
            <p:nvPr/>
          </p:nvSpPr>
          <p:spPr>
            <a:xfrm>
              <a:off x="4230889" y="4783602"/>
              <a:ext cx="126926" cy="12692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10" name="Straight Connector 57">
              <a:extLst>
                <a:ext uri="{FF2B5EF4-FFF2-40B4-BE49-F238E27FC236}">
                  <a16:creationId xmlns:a16="http://schemas.microsoft.com/office/drawing/2014/main" id="{C796223F-3072-FE8B-7564-35076BD3AB29}"/>
                </a:ext>
              </a:extLst>
            </p:cNvPr>
            <p:cNvCxnSpPr>
              <a:cxnSpLocks/>
              <a:stCxn id="108" idx="6"/>
              <a:endCxn id="109" idx="2"/>
            </p:cNvCxnSpPr>
            <p:nvPr/>
          </p:nvCxnSpPr>
          <p:spPr>
            <a:xfrm>
              <a:off x="3940944" y="4847065"/>
              <a:ext cx="28994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58">
              <a:extLst>
                <a:ext uri="{FF2B5EF4-FFF2-40B4-BE49-F238E27FC236}">
                  <a16:creationId xmlns:a16="http://schemas.microsoft.com/office/drawing/2014/main" id="{32A17EF0-6253-9F0F-8DE0-1659088DED88}"/>
                </a:ext>
              </a:extLst>
            </p:cNvPr>
            <p:cNvCxnSpPr>
              <a:cxnSpLocks/>
              <a:stCxn id="109" idx="6"/>
              <a:endCxn id="112" idx="2"/>
            </p:cNvCxnSpPr>
            <p:nvPr/>
          </p:nvCxnSpPr>
          <p:spPr>
            <a:xfrm>
              <a:off x="4357815" y="4847065"/>
              <a:ext cx="29100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59">
              <a:extLst>
                <a:ext uri="{FF2B5EF4-FFF2-40B4-BE49-F238E27FC236}">
                  <a16:creationId xmlns:a16="http://schemas.microsoft.com/office/drawing/2014/main" id="{EDF94E29-D096-2D76-2DE7-A4945B748224}"/>
                </a:ext>
              </a:extLst>
            </p:cNvPr>
            <p:cNvSpPr/>
            <p:nvPr/>
          </p:nvSpPr>
          <p:spPr>
            <a:xfrm>
              <a:off x="4648820" y="4783602"/>
              <a:ext cx="126926" cy="1269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3" name="Oval 60">
              <a:extLst>
                <a:ext uri="{FF2B5EF4-FFF2-40B4-BE49-F238E27FC236}">
                  <a16:creationId xmlns:a16="http://schemas.microsoft.com/office/drawing/2014/main" id="{9A4C04B3-514C-8C84-5F45-061FE7BA4D5A}"/>
                </a:ext>
              </a:extLst>
            </p:cNvPr>
            <p:cNvSpPr/>
            <p:nvPr/>
          </p:nvSpPr>
          <p:spPr>
            <a:xfrm>
              <a:off x="5029626" y="4783602"/>
              <a:ext cx="126926" cy="12692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14" name="Straight Connector 61">
              <a:extLst>
                <a:ext uri="{FF2B5EF4-FFF2-40B4-BE49-F238E27FC236}">
                  <a16:creationId xmlns:a16="http://schemas.microsoft.com/office/drawing/2014/main" id="{A1A19135-885B-E2F2-0917-A6003BD0F69A}"/>
                </a:ext>
              </a:extLst>
            </p:cNvPr>
            <p:cNvCxnSpPr>
              <a:cxnSpLocks/>
              <a:stCxn id="112" idx="6"/>
              <a:endCxn id="113" idx="2"/>
            </p:cNvCxnSpPr>
            <p:nvPr/>
          </p:nvCxnSpPr>
          <p:spPr>
            <a:xfrm>
              <a:off x="4775746" y="4847065"/>
              <a:ext cx="25388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TextBox 62">
            <a:extLst>
              <a:ext uri="{FF2B5EF4-FFF2-40B4-BE49-F238E27FC236}">
                <a16:creationId xmlns:a16="http://schemas.microsoft.com/office/drawing/2014/main" id="{DB4C6777-F8F0-A245-5DF6-296F16AEEF2C}"/>
              </a:ext>
            </a:extLst>
          </p:cNvPr>
          <p:cNvSpPr txBox="1"/>
          <p:nvPr/>
        </p:nvSpPr>
        <p:spPr>
          <a:xfrm>
            <a:off x="335666" y="2784629"/>
            <a:ext cx="2477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Lattice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(12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qubits):</a:t>
            </a:r>
            <a:endParaRPr kumimoji="1" lang="zh-CN" altLang="en-US" sz="2000" dirty="0"/>
          </a:p>
        </p:txBody>
      </p:sp>
      <p:sp>
        <p:nvSpPr>
          <p:cNvPr id="116" name="Rounded Rectangle 64">
            <a:extLst>
              <a:ext uri="{FF2B5EF4-FFF2-40B4-BE49-F238E27FC236}">
                <a16:creationId xmlns:a16="http://schemas.microsoft.com/office/drawing/2014/main" id="{422677C8-29A1-55C3-A75D-5B1A87AA17BF}"/>
              </a:ext>
            </a:extLst>
          </p:cNvPr>
          <p:cNvSpPr/>
          <p:nvPr/>
        </p:nvSpPr>
        <p:spPr>
          <a:xfrm>
            <a:off x="4265547" y="1397697"/>
            <a:ext cx="2177965" cy="2088537"/>
          </a:xfrm>
          <a:prstGeom prst="roundRect">
            <a:avLst>
              <a:gd name="adj" fmla="val 7776"/>
            </a:avLst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7" name="Rounded Rectangle 65">
            <a:extLst>
              <a:ext uri="{FF2B5EF4-FFF2-40B4-BE49-F238E27FC236}">
                <a16:creationId xmlns:a16="http://schemas.microsoft.com/office/drawing/2014/main" id="{0A9FEBA9-6EB4-35B9-DFBF-E4B0A4EA69DB}"/>
              </a:ext>
            </a:extLst>
          </p:cNvPr>
          <p:cNvSpPr/>
          <p:nvPr/>
        </p:nvSpPr>
        <p:spPr>
          <a:xfrm>
            <a:off x="6713073" y="1381003"/>
            <a:ext cx="2286718" cy="2105231"/>
          </a:xfrm>
          <a:prstGeom prst="roundRect">
            <a:avLst>
              <a:gd name="adj" fmla="val 7776"/>
            </a:avLst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8" name="Rounded Rectangle 66">
            <a:extLst>
              <a:ext uri="{FF2B5EF4-FFF2-40B4-BE49-F238E27FC236}">
                <a16:creationId xmlns:a16="http://schemas.microsoft.com/office/drawing/2014/main" id="{420F6A2F-A84E-73B4-7D14-9ECC5355F6B4}"/>
              </a:ext>
            </a:extLst>
          </p:cNvPr>
          <p:cNvSpPr/>
          <p:nvPr/>
        </p:nvSpPr>
        <p:spPr>
          <a:xfrm>
            <a:off x="9299818" y="1381003"/>
            <a:ext cx="1866337" cy="2105231"/>
          </a:xfrm>
          <a:prstGeom prst="roundRect">
            <a:avLst>
              <a:gd name="adj" fmla="val 7776"/>
            </a:avLst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9" name="TextBox 67">
            <a:extLst>
              <a:ext uri="{FF2B5EF4-FFF2-40B4-BE49-F238E27FC236}">
                <a16:creationId xmlns:a16="http://schemas.microsoft.com/office/drawing/2014/main" id="{95C2ED62-3E40-C7D1-D739-35A5BDB3342A}"/>
              </a:ext>
            </a:extLst>
          </p:cNvPr>
          <p:cNvSpPr txBox="1"/>
          <p:nvPr/>
        </p:nvSpPr>
        <p:spPr>
          <a:xfrm>
            <a:off x="11472071" y="636592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973B63A-8298-F84C-9D02-5676A0FAA2AE}" type="slidenum">
              <a:rPr kumimoji="1" lang="en-US" altLang="zh-CN" smtClean="0"/>
              <a:t>9</a:t>
            </a:fld>
            <a:endParaRPr kumimoji="1" lang="zh-CN" altLang="en-US" dirty="0"/>
          </a:p>
        </p:txBody>
      </p:sp>
      <p:pic>
        <p:nvPicPr>
          <p:cNvPr id="120" name="Picture 5">
            <a:extLst>
              <a:ext uri="{FF2B5EF4-FFF2-40B4-BE49-F238E27FC236}">
                <a16:creationId xmlns:a16="http://schemas.microsoft.com/office/drawing/2014/main" id="{B3D2643F-7362-F60B-F809-3DC3737145A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43" t="13536" r="32979" b="50703"/>
          <a:stretch/>
        </p:blipFill>
        <p:spPr>
          <a:xfrm>
            <a:off x="6783451" y="4245359"/>
            <a:ext cx="5329343" cy="1597205"/>
          </a:xfrm>
          <a:prstGeom prst="rect">
            <a:avLst/>
          </a:prstGeom>
        </p:spPr>
      </p:pic>
      <p:sp>
        <p:nvSpPr>
          <p:cNvPr id="121" name="Rectangle 6">
            <a:extLst>
              <a:ext uri="{FF2B5EF4-FFF2-40B4-BE49-F238E27FC236}">
                <a16:creationId xmlns:a16="http://schemas.microsoft.com/office/drawing/2014/main" id="{C7F2A031-2ABF-6EEA-548F-4ED648F5514C}"/>
              </a:ext>
            </a:extLst>
          </p:cNvPr>
          <p:cNvSpPr/>
          <p:nvPr/>
        </p:nvSpPr>
        <p:spPr>
          <a:xfrm>
            <a:off x="6553200" y="4028497"/>
            <a:ext cx="499871" cy="473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2" name="Left Arrow 7">
            <a:extLst>
              <a:ext uri="{FF2B5EF4-FFF2-40B4-BE49-F238E27FC236}">
                <a16:creationId xmlns:a16="http://schemas.microsoft.com/office/drawing/2014/main" id="{16AED07D-BD76-9CBA-7B96-FA3BD9E50102}"/>
              </a:ext>
            </a:extLst>
          </p:cNvPr>
          <p:cNvSpPr/>
          <p:nvPr/>
        </p:nvSpPr>
        <p:spPr>
          <a:xfrm rot="10800000">
            <a:off x="6156122" y="5009678"/>
            <a:ext cx="397078" cy="4506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3" name="TextBox 8">
            <a:extLst>
              <a:ext uri="{FF2B5EF4-FFF2-40B4-BE49-F238E27FC236}">
                <a16:creationId xmlns:a16="http://schemas.microsoft.com/office/drawing/2014/main" id="{53F1FFA7-3025-E341-B309-4E779DF382CB}"/>
              </a:ext>
            </a:extLst>
          </p:cNvPr>
          <p:cNvSpPr txBox="1"/>
          <p:nvPr/>
        </p:nvSpPr>
        <p:spPr>
          <a:xfrm>
            <a:off x="7283322" y="3843831"/>
            <a:ext cx="1332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method</a:t>
            </a:r>
            <a:endParaRPr kumimoji="1" lang="zh-CN" altLang="en-US" dirty="0"/>
          </a:p>
        </p:txBody>
      </p:sp>
      <p:sp>
        <p:nvSpPr>
          <p:cNvPr id="124" name="TextBox 63">
            <a:extLst>
              <a:ext uri="{FF2B5EF4-FFF2-40B4-BE49-F238E27FC236}">
                <a16:creationId xmlns:a16="http://schemas.microsoft.com/office/drawing/2014/main" id="{5E5D559F-840D-A0BD-F53D-A3D3111BF227}"/>
              </a:ext>
            </a:extLst>
          </p:cNvPr>
          <p:cNvSpPr txBox="1"/>
          <p:nvPr/>
        </p:nvSpPr>
        <p:spPr>
          <a:xfrm>
            <a:off x="10073438" y="3837742"/>
            <a:ext cx="163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Hadamard</a:t>
            </a:r>
            <a:r>
              <a:rPr kumimoji="1" lang="zh-CN" altLang="en-US" dirty="0"/>
              <a:t> </a:t>
            </a:r>
            <a:r>
              <a:rPr kumimoji="1" lang="en-US" altLang="zh-CN" dirty="0"/>
              <a:t>test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97096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CB6DF1B2-C712-D7A2-0052-67E247CD0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7E61241-6DA9-52F3-1A62-1FB784931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Application: Hadron mass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5A8C3B9-90D4-BDCE-8AB0-BCFBFB61C3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Picture 23">
            <a:extLst>
              <a:ext uri="{FF2B5EF4-FFF2-40B4-BE49-F238E27FC236}">
                <a16:creationId xmlns:a16="http://schemas.microsoft.com/office/drawing/2014/main" id="{2B7CBF9C-352A-155F-6F5C-80C0227AF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56" y="2826549"/>
            <a:ext cx="3911833" cy="3422854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8BBE272B-7E54-945F-5F5F-B5F70654BD3E}"/>
              </a:ext>
            </a:extLst>
          </p:cNvPr>
          <p:cNvSpPr txBox="1"/>
          <p:nvPr/>
        </p:nvSpPr>
        <p:spPr>
          <a:xfrm>
            <a:off x="335667" y="980893"/>
            <a:ext cx="2392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Schwinger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model:</a:t>
            </a:r>
            <a:endParaRPr kumimoji="1" lang="zh-CN" altLang="en-US" sz="2000" dirty="0"/>
          </a:p>
        </p:txBody>
      </p:sp>
      <p:sp>
        <p:nvSpPr>
          <p:cNvPr id="8" name="TextBox 31">
            <a:extLst>
              <a:ext uri="{FF2B5EF4-FFF2-40B4-BE49-F238E27FC236}">
                <a16:creationId xmlns:a16="http://schemas.microsoft.com/office/drawing/2014/main" id="{AD3E0B4F-21DE-E023-9205-B7BCBB0CD28C}"/>
              </a:ext>
            </a:extLst>
          </p:cNvPr>
          <p:cNvSpPr txBox="1"/>
          <p:nvPr/>
        </p:nvSpPr>
        <p:spPr>
          <a:xfrm>
            <a:off x="307865" y="2176630"/>
            <a:ext cx="5141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hardware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demonstration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on</a:t>
            </a:r>
            <a:r>
              <a:rPr kumimoji="1" lang="zh-CN" altLang="en-US" sz="2000" dirty="0"/>
              <a:t> </a:t>
            </a:r>
            <a:r>
              <a:rPr kumimoji="1" lang="en-US" altLang="zh-CN" sz="2000" dirty="0" err="1">
                <a:latin typeface="Monaco" pitchFamily="2" charset="77"/>
              </a:rPr>
              <a:t>ibm_torino</a:t>
            </a:r>
            <a:endParaRPr kumimoji="1" lang="en-US" altLang="zh-CN" sz="2000" dirty="0">
              <a:latin typeface="Monaco" pitchFamily="2" charset="77"/>
            </a:endParaRPr>
          </a:p>
        </p:txBody>
      </p:sp>
      <p:sp>
        <p:nvSpPr>
          <p:cNvPr id="9" name="TextBox 20">
            <a:extLst>
              <a:ext uri="{FF2B5EF4-FFF2-40B4-BE49-F238E27FC236}">
                <a16:creationId xmlns:a16="http://schemas.microsoft.com/office/drawing/2014/main" id="{90749315-9192-497B-DDD8-896A73057474}"/>
              </a:ext>
            </a:extLst>
          </p:cNvPr>
          <p:cNvSpPr txBox="1"/>
          <p:nvPr/>
        </p:nvSpPr>
        <p:spPr>
          <a:xfrm>
            <a:off x="704913" y="2524920"/>
            <a:ext cx="29112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Number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qubits:</a:t>
            </a:r>
            <a:r>
              <a:rPr kumimoji="1" lang="zh-CN" altLang="en-US" dirty="0"/>
              <a:t> </a:t>
            </a:r>
            <a:r>
              <a:rPr kumimoji="1" lang="en-US" altLang="zh-CN" dirty="0"/>
              <a:t>12</a:t>
            </a:r>
          </a:p>
        </p:txBody>
      </p:sp>
      <p:grpSp>
        <p:nvGrpSpPr>
          <p:cNvPr id="10" name="Group 1">
            <a:extLst>
              <a:ext uri="{FF2B5EF4-FFF2-40B4-BE49-F238E27FC236}">
                <a16:creationId xmlns:a16="http://schemas.microsoft.com/office/drawing/2014/main" id="{5F178C00-E4F0-620C-8885-7E8B0296B89E}"/>
              </a:ext>
            </a:extLst>
          </p:cNvPr>
          <p:cNvGrpSpPr/>
          <p:nvPr/>
        </p:nvGrpSpPr>
        <p:grpSpPr>
          <a:xfrm>
            <a:off x="5941777" y="2397075"/>
            <a:ext cx="5861638" cy="3657600"/>
            <a:chOff x="5667941" y="2105684"/>
            <a:chExt cx="5861638" cy="3657600"/>
          </a:xfrm>
        </p:grpSpPr>
        <p:pic>
          <p:nvPicPr>
            <p:cNvPr id="11" name="Picture 25">
              <a:extLst>
                <a:ext uri="{FF2B5EF4-FFF2-40B4-BE49-F238E27FC236}">
                  <a16:creationId xmlns:a16="http://schemas.microsoft.com/office/drawing/2014/main" id="{AA748442-D36A-B5A0-3116-58E5BE3AD8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6075"/>
            <a:stretch/>
          </p:blipFill>
          <p:spPr>
            <a:xfrm>
              <a:off x="6268825" y="2105684"/>
              <a:ext cx="5260754" cy="3657600"/>
            </a:xfrm>
            <a:prstGeom prst="rect">
              <a:avLst/>
            </a:prstGeom>
          </p:spPr>
        </p:pic>
        <p:pic>
          <p:nvPicPr>
            <p:cNvPr id="12" name="Picture 26">
              <a:extLst>
                <a:ext uri="{FF2B5EF4-FFF2-40B4-BE49-F238E27FC236}">
                  <a16:creationId xmlns:a16="http://schemas.microsoft.com/office/drawing/2014/main" id="{FC9FE72D-0CB6-8516-3E4D-8693CA073E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2743"/>
            <a:stretch/>
          </p:blipFill>
          <p:spPr>
            <a:xfrm>
              <a:off x="5667941" y="2105684"/>
              <a:ext cx="597202" cy="3657600"/>
            </a:xfrm>
            <a:prstGeom prst="rect">
              <a:avLst/>
            </a:prstGeom>
          </p:spPr>
        </p:pic>
      </p:grpSp>
      <p:sp>
        <p:nvSpPr>
          <p:cNvPr id="13" name="TextBox 33">
            <a:extLst>
              <a:ext uri="{FF2B5EF4-FFF2-40B4-BE49-F238E27FC236}">
                <a16:creationId xmlns:a16="http://schemas.microsoft.com/office/drawing/2014/main" id="{034AA17E-B7B4-0C12-5C21-F38798EF35E4}"/>
              </a:ext>
            </a:extLst>
          </p:cNvPr>
          <p:cNvSpPr txBox="1"/>
          <p:nvPr/>
        </p:nvSpPr>
        <p:spPr>
          <a:xfrm>
            <a:off x="4401554" y="4629304"/>
            <a:ext cx="1836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Fourier</a:t>
            </a:r>
            <a:r>
              <a:rPr kumimoji="1" lang="zh-CN" altLang="en-US" dirty="0"/>
              <a:t> </a:t>
            </a:r>
            <a:r>
              <a:rPr kumimoji="1" lang="en-US" altLang="zh-CN" dirty="0"/>
              <a:t>transform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21">
                <a:extLst>
                  <a:ext uri="{FF2B5EF4-FFF2-40B4-BE49-F238E27FC236}">
                    <a16:creationId xmlns:a16="http://schemas.microsoft.com/office/drawing/2014/main" id="{C2962E4B-4BE8-B0CD-EFA5-06A4317B7345}"/>
                  </a:ext>
                </a:extLst>
              </p:cNvPr>
              <p:cNvSpPr txBox="1"/>
              <p:nvPr/>
            </p:nvSpPr>
            <p:spPr>
              <a:xfrm>
                <a:off x="8300335" y="1972113"/>
                <a:ext cx="356124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kumimoji="1" lang="zh-CN" alt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sSup>
                        <m:sSup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𝑐𝑘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21">
                <a:extLst>
                  <a:ext uri="{FF2B5EF4-FFF2-40B4-BE49-F238E27FC236}">
                    <a16:creationId xmlns:a16="http://schemas.microsoft.com/office/drawing/2014/main" id="{C2962E4B-4BE8-B0CD-EFA5-06A4317B7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335" y="1972113"/>
                <a:ext cx="3561242" cy="276999"/>
              </a:xfrm>
              <a:prstGeom prst="rect">
                <a:avLst/>
              </a:prstGeom>
              <a:blipFill>
                <a:blip r:embed="rId4"/>
                <a:stretch>
                  <a:fillRect t="-4444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7">
            <a:extLst>
              <a:ext uri="{FF2B5EF4-FFF2-40B4-BE49-F238E27FC236}">
                <a16:creationId xmlns:a16="http://schemas.microsoft.com/office/drawing/2014/main" id="{C7CAD74B-8289-98BA-CE40-62704F9F6526}"/>
              </a:ext>
            </a:extLst>
          </p:cNvPr>
          <p:cNvSpPr txBox="1"/>
          <p:nvPr/>
        </p:nvSpPr>
        <p:spPr>
          <a:xfrm>
            <a:off x="8303168" y="1544016"/>
            <a:ext cx="840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Fitting: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Rounded Rectangle 24">
            <a:extLst>
              <a:ext uri="{FF2B5EF4-FFF2-40B4-BE49-F238E27FC236}">
                <a16:creationId xmlns:a16="http://schemas.microsoft.com/office/drawing/2014/main" id="{81AD326E-7418-015D-EDEF-3CC9AC8CADF3}"/>
              </a:ext>
            </a:extLst>
          </p:cNvPr>
          <p:cNvSpPr/>
          <p:nvPr/>
        </p:nvSpPr>
        <p:spPr>
          <a:xfrm>
            <a:off x="3344009" y="1624163"/>
            <a:ext cx="643887" cy="264359"/>
          </a:xfrm>
          <a:prstGeom prst="roundRect">
            <a:avLst/>
          </a:prstGeom>
          <a:solidFill>
            <a:srgbClr val="D9D9D9">
              <a:alpha val="40000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35">
                <a:extLst>
                  <a:ext uri="{FF2B5EF4-FFF2-40B4-BE49-F238E27FC236}">
                    <a16:creationId xmlns:a16="http://schemas.microsoft.com/office/drawing/2014/main" id="{3B0D7524-20BA-7E9A-82C8-0B2F5C8FDAF2}"/>
                  </a:ext>
                </a:extLst>
              </p:cNvPr>
              <p:cNvSpPr txBox="1"/>
              <p:nvPr/>
            </p:nvSpPr>
            <p:spPr>
              <a:xfrm>
                <a:off x="3067404" y="1143413"/>
                <a:ext cx="1343316" cy="320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zh-CN" alt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7" name="TextBox 35">
                <a:extLst>
                  <a:ext uri="{FF2B5EF4-FFF2-40B4-BE49-F238E27FC236}">
                    <a16:creationId xmlns:a16="http://schemas.microsoft.com/office/drawing/2014/main" id="{3B0D7524-20BA-7E9A-82C8-0B2F5C8FD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404" y="1143413"/>
                <a:ext cx="1343316" cy="320472"/>
              </a:xfrm>
              <a:prstGeom prst="rect">
                <a:avLst/>
              </a:prstGeom>
              <a:blipFill>
                <a:blip r:embed="rId5"/>
                <a:stretch>
                  <a:fillRect l="-4072" t="-15385" r="-1810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36">
            <a:extLst>
              <a:ext uri="{FF2B5EF4-FFF2-40B4-BE49-F238E27FC236}">
                <a16:creationId xmlns:a16="http://schemas.microsoft.com/office/drawing/2014/main" id="{867E7626-AEE9-73B8-4710-E2A9F3101444}"/>
              </a:ext>
            </a:extLst>
          </p:cNvPr>
          <p:cNvGrpSpPr/>
          <p:nvPr/>
        </p:nvGrpSpPr>
        <p:grpSpPr>
          <a:xfrm>
            <a:off x="1546235" y="1705424"/>
            <a:ext cx="3608993" cy="99270"/>
            <a:chOff x="474810" y="4782985"/>
            <a:chExt cx="4681742" cy="128777"/>
          </a:xfrm>
        </p:grpSpPr>
        <p:sp>
          <p:nvSpPr>
            <p:cNvPr id="19" name="Oval 37">
              <a:extLst>
                <a:ext uri="{FF2B5EF4-FFF2-40B4-BE49-F238E27FC236}">
                  <a16:creationId xmlns:a16="http://schemas.microsoft.com/office/drawing/2014/main" id="{D9BF1287-5F2C-3501-80EB-4831EE8CF07B}"/>
                </a:ext>
              </a:extLst>
            </p:cNvPr>
            <p:cNvSpPr/>
            <p:nvPr/>
          </p:nvSpPr>
          <p:spPr>
            <a:xfrm>
              <a:off x="474810" y="4784219"/>
              <a:ext cx="126926" cy="1269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" name="Oval 38">
              <a:extLst>
                <a:ext uri="{FF2B5EF4-FFF2-40B4-BE49-F238E27FC236}">
                  <a16:creationId xmlns:a16="http://schemas.microsoft.com/office/drawing/2014/main" id="{DB998A6F-3804-313E-B042-C0C5F888E91A}"/>
                </a:ext>
              </a:extLst>
            </p:cNvPr>
            <p:cNvSpPr/>
            <p:nvPr/>
          </p:nvSpPr>
          <p:spPr>
            <a:xfrm>
              <a:off x="894369" y="4784219"/>
              <a:ext cx="126926" cy="12692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21" name="Straight Connector 39">
              <a:extLst>
                <a:ext uri="{FF2B5EF4-FFF2-40B4-BE49-F238E27FC236}">
                  <a16:creationId xmlns:a16="http://schemas.microsoft.com/office/drawing/2014/main" id="{5EBA3AE6-8801-7CDB-D55E-FE8E3E7D9148}"/>
                </a:ext>
              </a:extLst>
            </p:cNvPr>
            <p:cNvCxnSpPr>
              <a:cxnSpLocks/>
              <a:stCxn id="19" idx="6"/>
              <a:endCxn id="20" idx="2"/>
            </p:cNvCxnSpPr>
            <p:nvPr/>
          </p:nvCxnSpPr>
          <p:spPr>
            <a:xfrm>
              <a:off x="601736" y="4847682"/>
              <a:ext cx="29263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40">
              <a:extLst>
                <a:ext uri="{FF2B5EF4-FFF2-40B4-BE49-F238E27FC236}">
                  <a16:creationId xmlns:a16="http://schemas.microsoft.com/office/drawing/2014/main" id="{1DFF55CD-4BF8-7188-0842-40626392441D}"/>
                </a:ext>
              </a:extLst>
            </p:cNvPr>
            <p:cNvCxnSpPr>
              <a:cxnSpLocks/>
              <a:stCxn id="20" idx="6"/>
              <a:endCxn id="23" idx="2"/>
            </p:cNvCxnSpPr>
            <p:nvPr/>
          </p:nvCxnSpPr>
          <p:spPr>
            <a:xfrm>
              <a:off x="1021295" y="4847682"/>
              <a:ext cx="288317" cy="6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41">
              <a:extLst>
                <a:ext uri="{FF2B5EF4-FFF2-40B4-BE49-F238E27FC236}">
                  <a16:creationId xmlns:a16="http://schemas.microsoft.com/office/drawing/2014/main" id="{C115FE63-C2BF-6422-4497-FF277AD6A39F}"/>
                </a:ext>
              </a:extLst>
            </p:cNvPr>
            <p:cNvSpPr/>
            <p:nvPr/>
          </p:nvSpPr>
          <p:spPr>
            <a:xfrm>
              <a:off x="1309612" y="4784836"/>
              <a:ext cx="126926" cy="1269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Oval 42">
              <a:extLst>
                <a:ext uri="{FF2B5EF4-FFF2-40B4-BE49-F238E27FC236}">
                  <a16:creationId xmlns:a16="http://schemas.microsoft.com/office/drawing/2014/main" id="{43CAAA4A-86B2-634E-A139-04032BD303AE}"/>
                </a:ext>
              </a:extLst>
            </p:cNvPr>
            <p:cNvSpPr/>
            <p:nvPr/>
          </p:nvSpPr>
          <p:spPr>
            <a:xfrm>
              <a:off x="1763608" y="4782985"/>
              <a:ext cx="126926" cy="12692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25" name="Straight Connector 43">
              <a:extLst>
                <a:ext uri="{FF2B5EF4-FFF2-40B4-BE49-F238E27FC236}">
                  <a16:creationId xmlns:a16="http://schemas.microsoft.com/office/drawing/2014/main" id="{1D571DCB-4894-E4F3-FB51-119E3E5D25D3}"/>
                </a:ext>
              </a:extLst>
            </p:cNvPr>
            <p:cNvCxnSpPr>
              <a:cxnSpLocks/>
              <a:stCxn id="23" idx="6"/>
              <a:endCxn id="24" idx="2"/>
            </p:cNvCxnSpPr>
            <p:nvPr/>
          </p:nvCxnSpPr>
          <p:spPr>
            <a:xfrm flipV="1">
              <a:off x="1436538" y="4846448"/>
              <a:ext cx="327070" cy="18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44">
              <a:extLst>
                <a:ext uri="{FF2B5EF4-FFF2-40B4-BE49-F238E27FC236}">
                  <a16:creationId xmlns:a16="http://schemas.microsoft.com/office/drawing/2014/main" id="{DA3F79C0-59F1-D774-D96E-9A881184B55A}"/>
                </a:ext>
              </a:extLst>
            </p:cNvPr>
            <p:cNvCxnSpPr>
              <a:cxnSpLocks/>
              <a:stCxn id="24" idx="6"/>
              <a:endCxn id="27" idx="2"/>
            </p:cNvCxnSpPr>
            <p:nvPr/>
          </p:nvCxnSpPr>
          <p:spPr>
            <a:xfrm>
              <a:off x="1890534" y="4846448"/>
              <a:ext cx="253880" cy="12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45">
              <a:extLst>
                <a:ext uri="{FF2B5EF4-FFF2-40B4-BE49-F238E27FC236}">
                  <a16:creationId xmlns:a16="http://schemas.microsoft.com/office/drawing/2014/main" id="{CEC83046-C1A7-DE25-8C41-B9308DF98E0B}"/>
                </a:ext>
              </a:extLst>
            </p:cNvPr>
            <p:cNvSpPr/>
            <p:nvPr/>
          </p:nvSpPr>
          <p:spPr>
            <a:xfrm>
              <a:off x="2144414" y="4784219"/>
              <a:ext cx="126926" cy="1269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Oval 46">
              <a:extLst>
                <a:ext uri="{FF2B5EF4-FFF2-40B4-BE49-F238E27FC236}">
                  <a16:creationId xmlns:a16="http://schemas.microsoft.com/office/drawing/2014/main" id="{9AEB6523-DA12-2075-38AA-843002E63C9C}"/>
                </a:ext>
              </a:extLst>
            </p:cNvPr>
            <p:cNvSpPr/>
            <p:nvPr/>
          </p:nvSpPr>
          <p:spPr>
            <a:xfrm>
              <a:off x="2569384" y="4784219"/>
              <a:ext cx="126926" cy="12692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29" name="Straight Connector 47">
              <a:extLst>
                <a:ext uri="{FF2B5EF4-FFF2-40B4-BE49-F238E27FC236}">
                  <a16:creationId xmlns:a16="http://schemas.microsoft.com/office/drawing/2014/main" id="{EBB45B9B-A39D-062C-B8FB-AF2E25F436E2}"/>
                </a:ext>
              </a:extLst>
            </p:cNvPr>
            <p:cNvCxnSpPr>
              <a:cxnSpLocks/>
              <a:stCxn id="27" idx="6"/>
              <a:endCxn id="28" idx="2"/>
            </p:cNvCxnSpPr>
            <p:nvPr/>
          </p:nvCxnSpPr>
          <p:spPr>
            <a:xfrm>
              <a:off x="2271340" y="4847682"/>
              <a:ext cx="29804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48">
              <a:extLst>
                <a:ext uri="{FF2B5EF4-FFF2-40B4-BE49-F238E27FC236}">
                  <a16:creationId xmlns:a16="http://schemas.microsoft.com/office/drawing/2014/main" id="{DCFB2A2B-5A5F-D2E5-7D0E-CDF6CFBDEEB1}"/>
                </a:ext>
              </a:extLst>
            </p:cNvPr>
            <p:cNvCxnSpPr>
              <a:cxnSpLocks/>
              <a:stCxn id="28" idx="6"/>
              <a:endCxn id="31" idx="2"/>
            </p:cNvCxnSpPr>
            <p:nvPr/>
          </p:nvCxnSpPr>
          <p:spPr>
            <a:xfrm>
              <a:off x="2696310" y="4847682"/>
              <a:ext cx="28290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49">
              <a:extLst>
                <a:ext uri="{FF2B5EF4-FFF2-40B4-BE49-F238E27FC236}">
                  <a16:creationId xmlns:a16="http://schemas.microsoft.com/office/drawing/2014/main" id="{1FC21EFB-62A6-5B44-7BCC-6597FA7C90A9}"/>
                </a:ext>
              </a:extLst>
            </p:cNvPr>
            <p:cNvSpPr/>
            <p:nvPr/>
          </p:nvSpPr>
          <p:spPr>
            <a:xfrm>
              <a:off x="2979216" y="4784219"/>
              <a:ext cx="126926" cy="1269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2" name="Oval 50">
              <a:extLst>
                <a:ext uri="{FF2B5EF4-FFF2-40B4-BE49-F238E27FC236}">
                  <a16:creationId xmlns:a16="http://schemas.microsoft.com/office/drawing/2014/main" id="{679460E2-C8F0-BFAB-08E6-25E505BA4020}"/>
                </a:ext>
              </a:extLst>
            </p:cNvPr>
            <p:cNvSpPr/>
            <p:nvPr/>
          </p:nvSpPr>
          <p:spPr>
            <a:xfrm>
              <a:off x="3397147" y="4784219"/>
              <a:ext cx="126926" cy="12692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33" name="Straight Connector 51">
              <a:extLst>
                <a:ext uri="{FF2B5EF4-FFF2-40B4-BE49-F238E27FC236}">
                  <a16:creationId xmlns:a16="http://schemas.microsoft.com/office/drawing/2014/main" id="{6AD4B5A4-E7C4-BE51-B4FE-3BAA0BC428D5}"/>
                </a:ext>
              </a:extLst>
            </p:cNvPr>
            <p:cNvCxnSpPr>
              <a:cxnSpLocks/>
              <a:stCxn id="31" idx="6"/>
              <a:endCxn id="32" idx="2"/>
            </p:cNvCxnSpPr>
            <p:nvPr/>
          </p:nvCxnSpPr>
          <p:spPr>
            <a:xfrm>
              <a:off x="3106142" y="4847682"/>
              <a:ext cx="29100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52">
              <a:extLst>
                <a:ext uri="{FF2B5EF4-FFF2-40B4-BE49-F238E27FC236}">
                  <a16:creationId xmlns:a16="http://schemas.microsoft.com/office/drawing/2014/main" id="{97ACCDAB-C7F1-2FC5-C8A9-ABFE8FEE84A0}"/>
                </a:ext>
              </a:extLst>
            </p:cNvPr>
            <p:cNvCxnSpPr>
              <a:cxnSpLocks/>
              <a:stCxn id="32" idx="6"/>
              <a:endCxn id="35" idx="2"/>
            </p:cNvCxnSpPr>
            <p:nvPr/>
          </p:nvCxnSpPr>
          <p:spPr>
            <a:xfrm flipV="1">
              <a:off x="3524073" y="4847065"/>
              <a:ext cx="289945" cy="6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53">
              <a:extLst>
                <a:ext uri="{FF2B5EF4-FFF2-40B4-BE49-F238E27FC236}">
                  <a16:creationId xmlns:a16="http://schemas.microsoft.com/office/drawing/2014/main" id="{22C46936-86D0-72A0-F625-DCC9699BBA54}"/>
                </a:ext>
              </a:extLst>
            </p:cNvPr>
            <p:cNvSpPr/>
            <p:nvPr/>
          </p:nvSpPr>
          <p:spPr>
            <a:xfrm>
              <a:off x="3814018" y="4783602"/>
              <a:ext cx="126926" cy="1269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403401C6-83D2-1D53-6F19-431F39143461}"/>
                </a:ext>
              </a:extLst>
            </p:cNvPr>
            <p:cNvSpPr/>
            <p:nvPr/>
          </p:nvSpPr>
          <p:spPr>
            <a:xfrm>
              <a:off x="4230889" y="4783602"/>
              <a:ext cx="126926" cy="12692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37" name="Straight Connector 55">
              <a:extLst>
                <a:ext uri="{FF2B5EF4-FFF2-40B4-BE49-F238E27FC236}">
                  <a16:creationId xmlns:a16="http://schemas.microsoft.com/office/drawing/2014/main" id="{227137C9-9F1C-08EC-3A4A-50E2416772B6}"/>
                </a:ext>
              </a:extLst>
            </p:cNvPr>
            <p:cNvCxnSpPr>
              <a:cxnSpLocks/>
              <a:stCxn id="35" idx="6"/>
              <a:endCxn id="36" idx="2"/>
            </p:cNvCxnSpPr>
            <p:nvPr/>
          </p:nvCxnSpPr>
          <p:spPr>
            <a:xfrm>
              <a:off x="3940944" y="4847065"/>
              <a:ext cx="28994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56">
              <a:extLst>
                <a:ext uri="{FF2B5EF4-FFF2-40B4-BE49-F238E27FC236}">
                  <a16:creationId xmlns:a16="http://schemas.microsoft.com/office/drawing/2014/main" id="{126D031F-FCE3-199A-201B-BA99726ACD9F}"/>
                </a:ext>
              </a:extLst>
            </p:cNvPr>
            <p:cNvCxnSpPr>
              <a:cxnSpLocks/>
              <a:stCxn id="36" idx="6"/>
              <a:endCxn id="39" idx="2"/>
            </p:cNvCxnSpPr>
            <p:nvPr/>
          </p:nvCxnSpPr>
          <p:spPr>
            <a:xfrm>
              <a:off x="4357815" y="4847065"/>
              <a:ext cx="29100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57">
              <a:extLst>
                <a:ext uri="{FF2B5EF4-FFF2-40B4-BE49-F238E27FC236}">
                  <a16:creationId xmlns:a16="http://schemas.microsoft.com/office/drawing/2014/main" id="{E7610773-6BB1-8B68-7BA5-0EAC915C0EBA}"/>
                </a:ext>
              </a:extLst>
            </p:cNvPr>
            <p:cNvSpPr/>
            <p:nvPr/>
          </p:nvSpPr>
          <p:spPr>
            <a:xfrm>
              <a:off x="4648820" y="4783602"/>
              <a:ext cx="126926" cy="1269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0" name="Oval 58">
              <a:extLst>
                <a:ext uri="{FF2B5EF4-FFF2-40B4-BE49-F238E27FC236}">
                  <a16:creationId xmlns:a16="http://schemas.microsoft.com/office/drawing/2014/main" id="{F452DF60-217D-BECA-DDA1-8B8B6C799715}"/>
                </a:ext>
              </a:extLst>
            </p:cNvPr>
            <p:cNvSpPr/>
            <p:nvPr/>
          </p:nvSpPr>
          <p:spPr>
            <a:xfrm>
              <a:off x="5029626" y="4783602"/>
              <a:ext cx="126926" cy="12692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41" name="Straight Connector 59">
              <a:extLst>
                <a:ext uri="{FF2B5EF4-FFF2-40B4-BE49-F238E27FC236}">
                  <a16:creationId xmlns:a16="http://schemas.microsoft.com/office/drawing/2014/main" id="{A1EDB06E-8D70-92B6-8DD2-9A429FC7270A}"/>
                </a:ext>
              </a:extLst>
            </p:cNvPr>
            <p:cNvCxnSpPr>
              <a:cxnSpLocks/>
              <a:stCxn id="39" idx="6"/>
              <a:endCxn id="40" idx="2"/>
            </p:cNvCxnSpPr>
            <p:nvPr/>
          </p:nvCxnSpPr>
          <p:spPr>
            <a:xfrm>
              <a:off x="4775746" y="4847065"/>
              <a:ext cx="25388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灯片编号占位符 41">
            <a:extLst>
              <a:ext uri="{FF2B5EF4-FFF2-40B4-BE49-F238E27FC236}">
                <a16:creationId xmlns:a16="http://schemas.microsoft.com/office/drawing/2014/main" id="{67DF6059-175A-14E0-1579-3C8E725F9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CA0A-7247-419F-96B6-8C7263F77404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6743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738AD3-0E9E-6C19-E795-8C6D19FA3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Classical</a:t>
            </a:r>
          </a:p>
          <a:p>
            <a:r>
              <a:rPr lang="en-US" altLang="zh-CN" dirty="0"/>
              <a:t>The calculation of correlation function cost exponential resource </a:t>
            </a:r>
            <a:endParaRPr lang="zh-CN" altLang="en-US" dirty="0"/>
          </a:p>
          <a:p>
            <a:r>
              <a:rPr lang="en-US" altLang="zh-CN" dirty="0"/>
              <a:t>Sign problem: real evolution is hard</a:t>
            </a:r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Quantum</a:t>
            </a:r>
          </a:p>
          <a:p>
            <a:r>
              <a:rPr lang="en-US" altLang="zh-CN" dirty="0"/>
              <a:t>Hadamard test need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very</a:t>
            </a:r>
            <a:r>
              <a:rPr lang="zh-CN" altLang="en-US" dirty="0"/>
              <a:t> </a:t>
            </a:r>
            <a:r>
              <a:rPr lang="en-US" altLang="zh-CN" dirty="0"/>
              <a:t>deep control circuit</a:t>
            </a:r>
          </a:p>
          <a:p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E3D5797-235A-A308-3BC8-B0F19DA2071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DEEBF7"/>
          </a:solidFill>
        </p:spPr>
        <p:txBody>
          <a:bodyPr lIns="360000">
            <a:normAutofit/>
          </a:bodyPr>
          <a:lstStyle/>
          <a:p>
            <a:r>
              <a:rPr lang="en-US" altLang="zh-CN" dirty="0"/>
              <a:t>Correlation function in Gauge theory</a:t>
            </a:r>
            <a:endParaRPr lang="zh-CN" altLang="en-US" dirty="0"/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B6AC1D04-DA4F-A55D-13AC-EB8C9054D2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T. Li, X. Guo, W. K. Lai, X. Liu, E. Wang, H. Xing, D.-B. Zhang, and S.-L. Zhu, Phys. Rev. D 105, L111502 (2022).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1D60365-FF7B-D20C-8E3C-6D4A3A6494F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" t="7548" r="3374" b="7166"/>
          <a:stretch>
            <a:fillRect/>
          </a:stretch>
        </p:blipFill>
        <p:spPr>
          <a:xfrm>
            <a:off x="2070623" y="3429000"/>
            <a:ext cx="7333204" cy="255836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B38259E-26A4-ECC6-1929-6FA09865BF96}"/>
              </a:ext>
            </a:extLst>
          </p:cNvPr>
          <p:cNvSpPr txBox="1"/>
          <p:nvPr/>
        </p:nvSpPr>
        <p:spPr>
          <a:xfrm>
            <a:off x="5007400" y="5992148"/>
            <a:ext cx="230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Hadamard test circuit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928FC3-448C-5FCF-D983-4AE1566AC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CA0A-7247-419F-96B6-8C7263F77404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655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7">
                <a:extLst>
                  <a:ext uri="{FF2B5EF4-FFF2-40B4-BE49-F238E27FC236}">
                    <a16:creationId xmlns:a16="http://schemas.microsoft.com/office/drawing/2014/main" id="{735B6EB3-F17D-76AF-B825-BFE0555F7A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dirty="0"/>
                  <a:t>Two point correlation function with gauge link</a:t>
                </a:r>
              </a:p>
              <a:p>
                <a:pPr marL="0" indent="0" algn="ctr">
                  <a:buNone/>
                </a:pP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0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func>
                              <m:func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i="0" dirty="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i="1" dirty="0" err="1">
                                        <a:latin typeface="Cambria Math" panose="02040503050406030204" pitchFamily="18" charset="0"/>
                                      </a:rPr>
                                      <m:t>𝑖𝑔𝐴</m:t>
                                    </m:r>
                                  </m:e>
                                </m:d>
                              </m:e>
                            </m:func>
                            <m:sSub>
                              <m:sSub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In quantum mechanics, the magnitude of the probability amplitude is accessible via projective measurements</a:t>
                </a:r>
              </a:p>
              <a:p>
                <a:pPr marL="0" indent="0" algn="ctr">
                  <a:buNone/>
                </a:pP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i="1" dirty="0" err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 dirty="0" err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However, measuring the phase is often more complex; consequently, obtaining the full matrix elements is non-trivial</a:t>
                </a:r>
                <a:r>
                  <a:rPr lang="zh-CN" altLang="en-US" dirty="0"/>
                  <a:t>    </a:t>
                </a:r>
                <a:endParaRPr lang="en-US" altLang="zh-CN" dirty="0"/>
              </a:p>
              <a:p>
                <a:pPr marL="0" indent="0">
                  <a:buNone/>
                </a:pPr>
                <a:endParaRPr lang="zh-CN" altLang="en-US" dirty="0"/>
              </a:p>
              <a:p>
                <a:pPr marL="0" indent="0">
                  <a:buNone/>
                </a:pPr>
                <a:r>
                  <a:rPr lang="en-US" altLang="zh-CN" dirty="0"/>
                  <a:t>Extend the correlation function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via analytic continuation. </a:t>
                </a:r>
                <a:endParaRPr lang="zh-CN" altLang="en-US" dirty="0"/>
              </a:p>
              <a:p>
                <a:pPr marL="0" indent="0" algn="ctr">
                  <a:buNone/>
                </a:pPr>
                <a:r>
                  <a:rPr lang="en-US" altLang="zh-CN" dirty="0"/>
                  <a:t>       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𝒢</m:t>
                    </m:r>
                    <m:d>
                      <m:d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sup>
                    </m:sSup>
                  </m:oMath>
                </a14:m>
                <a:endParaRPr lang="zh-CN" altLang="en-US" dirty="0"/>
              </a:p>
              <a:p>
                <a:pPr marL="0" indent="0" algn="ctr">
                  <a:buNone/>
                </a:pPr>
                <a:r>
                  <a:rPr lang="en-US" altLang="zh-CN" dirty="0"/>
                  <a:t>      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𝒢</m:t>
                        </m:r>
                      </m:e>
                    </m:func>
                    <m:d>
                      <m:d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i="0" dirty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func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Let 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𝑖𝑏</m:t>
                    </m:r>
                  </m:oMath>
                </a14:m>
                <a:r>
                  <a:rPr lang="en-US" altLang="zh-CN" dirty="0"/>
                  <a:t>.  Cauchy-Riemann equation</a:t>
                </a:r>
                <a:endParaRPr lang="zh-CN" altLang="en-US" dirty="0"/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CN" altLang="en-US" b="0" i="1" dirty="0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pPr marL="0" indent="0" algn="ctr">
                  <a:buNone/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8" name="内容占位符 7">
                <a:extLst>
                  <a:ext uri="{FF2B5EF4-FFF2-40B4-BE49-F238E27FC236}">
                    <a16:creationId xmlns:a16="http://schemas.microsoft.com/office/drawing/2014/main" id="{735B6EB3-F17D-76AF-B825-BFE0555F7A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14" t="-10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标题 6">
            <a:extLst>
              <a:ext uri="{FF2B5EF4-FFF2-40B4-BE49-F238E27FC236}">
                <a16:creationId xmlns:a16="http://schemas.microsoft.com/office/drawing/2014/main" id="{7309BCA8-CE87-448A-801A-539E3C50E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Computing correlation function with gauge link</a:t>
            </a:r>
            <a:endParaRPr lang="zh-CN" altLang="en-US" dirty="0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37590694-46A3-5F9B-20C0-56D73295CF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5900" y="6062468"/>
            <a:ext cx="11042650" cy="663771"/>
          </a:xfrm>
        </p:spPr>
        <p:txBody>
          <a:bodyPr/>
          <a:lstStyle/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Y. Yang, A. </a:t>
            </a:r>
            <a:r>
              <a:rPr lang="en-US" altLang="zh-CN" dirty="0" err="1"/>
              <a:t>Christianen</a:t>
            </a:r>
            <a:r>
              <a:rPr lang="en-US" altLang="zh-CN" dirty="0"/>
              <a:t>, M. C. </a:t>
            </a:r>
            <a:r>
              <a:rPr lang="en-US" altLang="zh-CN" dirty="0" err="1"/>
              <a:t>Bañuls</a:t>
            </a:r>
            <a:r>
              <a:rPr lang="en-US" altLang="zh-CN" dirty="0"/>
              <a:t>, D. S. Wild, and J. I. </a:t>
            </a:r>
            <a:r>
              <a:rPr lang="en-US" altLang="zh-CN" dirty="0" err="1"/>
              <a:t>Cirac</a:t>
            </a:r>
            <a:r>
              <a:rPr lang="en-US" altLang="zh-CN" dirty="0"/>
              <a:t>, Phys. Rev. Lett. </a:t>
            </a:r>
            <a:r>
              <a:rPr lang="en-US" altLang="zh-CN" b="1" dirty="0"/>
              <a:t>132</a:t>
            </a:r>
            <a:r>
              <a:rPr lang="en-US" altLang="zh-CN" dirty="0"/>
              <a:t>, 220601 (2024).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B33F15C-A96B-CFC5-47A7-1FF0521BF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CA0A-7247-419F-96B6-8C7263F77404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0136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2097E778-1C79-4EC9-CE80-805933143EAA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16000" y="249238"/>
                <a:ext cx="11760100" cy="647223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zh-CN" altLang="en-US" dirty="0"/>
                  <a:t>    </a:t>
                </a:r>
                <a:r>
                  <a:rPr lang="en-US" altLang="zh-CN" dirty="0"/>
                  <a:t>Via quantum imaginary time evolution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𝑖𝑏</m:t>
                        </m:r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i="1" dirty="0" err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p>
                                <m:r>
                                  <a:rPr lang="en-US" altLang="zh-CN" i="1" dirty="0" err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i="1" dirty="0" err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 dirty="0" err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  <m:t>𝑖𝐴𝑎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  <m:t>𝐴𝑏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</m:oMath>
                </a14:m>
                <a:endParaRPr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func>
                                <m:funcPr>
                                  <m:ctrlP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b="0" i="0" dirty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 dirty="0" err="1">
                                      <a:latin typeface="Cambria Math" panose="02040503050406030204" pitchFamily="18" charset="0"/>
                                    </a:rPr>
                                    <m:t>​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</m:sSub>
                        </m:e>
                      </m:nary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/>
                  <a:t>, gauge link vanishes</a:t>
                </a:r>
              </a:p>
              <a:p>
                <a:pPr marL="0" indent="0" algn="ctr">
                  <a:buNone/>
                </a:pPr>
                <a:r>
                  <a:rPr lang="en-US" altLang="zh-CN" dirty="0"/>
                  <a:t>   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(0)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0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𝒪</m:t>
                                </m:r>
                              </m:e>
                              <m:sub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𝒪</m:t>
                                </m:r>
                              </m:e>
                              <m:sub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altLang="zh-CN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dirty="0"/>
                  <a:t>Computing 2-point correlation function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dirty="0"/>
                  <a:t>                                                                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altLang="zh-CN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altLang="zh-CN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2097E778-1C79-4EC9-CE80-805933143E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16000" y="249238"/>
                <a:ext cx="11760100" cy="6472237"/>
              </a:xfrm>
              <a:blipFill>
                <a:blip r:embed="rId2"/>
                <a:stretch>
                  <a:fillRect l="-518" t="-6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占位符 6">
            <a:extLst>
              <a:ext uri="{FF2B5EF4-FFF2-40B4-BE49-F238E27FC236}">
                <a16:creationId xmlns:a16="http://schemas.microsoft.com/office/drawing/2014/main" id="{68422FC9-7AB8-7B53-316A-EBBB8B9394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5900" y="6356350"/>
            <a:ext cx="11042650" cy="41525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7091B07-D88B-78C9-C09B-863C56E8CF42}"/>
              </a:ext>
            </a:extLst>
          </p:cNvPr>
          <p:cNvSpPr txBox="1"/>
          <p:nvPr/>
        </p:nvSpPr>
        <p:spPr>
          <a:xfrm>
            <a:off x="8313643" y="1976571"/>
            <a:ext cx="328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2-point correlation function</a:t>
            </a:r>
            <a:endParaRPr lang="zh-CN" altLang="en-US" dirty="0"/>
          </a:p>
          <a:p>
            <a:endParaRPr lang="zh-CN" altLang="en-US" dirty="0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62BA20DB-0F2B-0A89-799F-5E198DB1FD27}"/>
              </a:ext>
            </a:extLst>
          </p:cNvPr>
          <p:cNvCxnSpPr/>
          <p:nvPr/>
        </p:nvCxnSpPr>
        <p:spPr>
          <a:xfrm>
            <a:off x="7792571" y="2171700"/>
            <a:ext cx="504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A474C3AA-7A7C-C4C7-D5F3-58D2ECAA4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001" y="3639997"/>
            <a:ext cx="3138328" cy="238346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C9C8EB-2A2D-E3A8-3472-6EFC880DC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9185" y="3783327"/>
            <a:ext cx="5186771" cy="14125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19CE0EE-37D2-EEC8-4391-72E7EBC797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2149" y="5485449"/>
            <a:ext cx="6307851" cy="507164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0EB38D4-DE94-84DE-32C4-1163D1E13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CA0A-7247-419F-96B6-8C7263F77404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0892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2005D24C-310F-F01B-DEC4-F7DE0B9545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For general n-point amplitude </a:t>
                </a: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altLang="zh-CN" i="0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sepChr m:val=","/>
                              <m:ctrlPr>
                                <a:rPr lang="en-US" altLang="zh-CN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i="0" dirty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zh-CN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altLang="zh-CN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CN" i="0" dirty="0" smtClean="0">
                              <a:latin typeface="Cambria Math" panose="020405030504060302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altLang="zh-CN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altLang="zh-CN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sepChr m:val=","/>
                              <m:ctrlPr>
                                <a:rPr lang="en-US" altLang="zh-CN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i="0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i="0" dirty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i="0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    If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⟩=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sepChr m:val=",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altLang="zh-CN" i="1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dirty="0"/>
                  <a:t>,then</a:t>
                </a:r>
                <a:endParaRPr lang="en-US" altLang="zh-CN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dirty="0" smtClean="0">
                          <a:latin typeface="Cambria Math" panose="02040503050406030204" pitchFamily="18" charset="0"/>
                        </a:rPr>
                        <m:t>𝒢</m:t>
                      </m:r>
                      <m:d>
                        <m:dPr>
                          <m:sepChr m:val=","/>
                          <m:ctrlPr>
                            <a:rPr lang="zh-CN" alt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i="0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a:rPr lang="zh-CN" altLang="en-US" i="0" dirty="0">
                              <a:latin typeface="Cambria Math" panose="02040503050406030204" pitchFamily="18" charset="0"/>
                            </a:rPr>
                            <m:t>⋯</m:t>
                          </m:r>
                        </m:e>
                        <m:e>
                          <m:r>
                            <a:rPr lang="zh-CN" altLang="en-US" i="0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sSub>
                            <m:sSubPr>
                              <m:ctrlP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zh-CN" altLang="en-US" i="0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zh-CN" altLang="en-US" i="0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zh-CN" alt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zh-CN" altLang="en-US" i="0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zh-CN" altLang="en-US" i="0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sepChr m:val=","/>
                              <m:ctrlP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zh-CN" altLang="en-US" i="0" dirty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sepChr m:val=","/>
                              <m:ctrlP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zh-CN" altLang="en-US" i="0" dirty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zh-CN" altLang="en-US" i="0" dirty="0">
                              <a:latin typeface="Cambria Math" panose="020405030504060302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zh-CN" altLang="en-US" i="0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sepChr m:val=","/>
                              <m:ctrlP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zh-CN" altLang="en-US" i="0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zh-CN" altLang="en-US" i="0" dirty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zh-CN" altLang="en-US" i="0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 marL="0" indent="0">
                  <a:buNone/>
                </a:pPr>
                <a:endParaRPr lang="zh-CN" alt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dirty="0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sepChr m:val=","/>
                          <m:ctrlPr>
                            <a:rPr lang="zh-CN" alt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i="0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a:rPr lang="zh-CN" altLang="en-US" i="0" dirty="0">
                              <a:latin typeface="Cambria Math" panose="02040503050406030204" pitchFamily="18" charset="0"/>
                            </a:rPr>
                            <m:t>⋯</m:t>
                          </m:r>
                        </m:e>
                        <m:e>
                          <m:r>
                            <a:rPr lang="zh-CN" altLang="en-US" i="0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sSub>
                            <m:sSubPr>
                              <m:ctrlP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zh-CN" altLang="en-US" i="0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zh-CN" altLang="en-US" i="0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CN" altLang="en-US" i="1" dirty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sepChr m:val=","/>
                          <m:ctrlPr>
                            <a:rPr lang="zh-CN" alt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i="0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a:rPr lang="zh-CN" altLang="en-US" i="0" dirty="0">
                              <a:latin typeface="Cambria Math" panose="02040503050406030204" pitchFamily="18" charset="0"/>
                            </a:rPr>
                            <m:t>⋯</m:t>
                          </m:r>
                        </m:e>
                        <m:e>
                          <m:r>
                            <a:rPr lang="zh-CN" altLang="en-US" i="0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sSub>
                            <m:sSubPr>
                              <m:ctrlP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i="0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zh-CN" altLang="en-US" i="0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ctrlPr>
                            <a:rPr lang="zh-CN" alt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i="0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zh-CN" altLang="en-US" i="0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sup>
                        <m:e>
                          <m:r>
                            <a:rPr lang="zh-CN" altLang="en-US" i="0" dirty="0"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nary>
                      <m:f>
                        <m:fPr>
                          <m:ctrlPr>
                            <a:rPr lang="zh-CN" alt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func>
                            <m:funcPr>
                              <m:ctrlP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zh-CN" altLang="en-US" i="0" dirty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zh-CN" altLang="en-US" i="0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func>
                          <m:d>
                            <m:dPr>
                              <m:begChr m:val="|"/>
                              <m:endChr m:val="|"/>
                              <m:ctrlP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0" dirty="0">
                                  <a:latin typeface="Cambria Math" panose="02040503050406030204" pitchFamily="18" charset="0"/>
                                </a:rPr>
                                <m:t>𝒢</m:t>
                              </m:r>
                              <m:d>
                                <m:dPr>
                                  <m:sepChr m:val=","/>
                                  <m:ctrlP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 dirty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zh-CN" altLang="en-US" i="0" dirty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zh-CN" altLang="en-US" i="0" dirty="0"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zh-CN" altLang="en-US" i="0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zh-CN" alt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 dirty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zh-CN" altLang="en-US" i="1" dirty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sSub>
                        <m:sSubPr>
                          <m:ctrlPr>
                            <a:rPr lang="zh-CN" alt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0" dirty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zh-CN" altLang="en-US" i="0" dirty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zh-CN" altLang="en-US" i="1" dirty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zh-CN" altLang="en-US" i="1" dirty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2005D24C-310F-F01B-DEC4-F7DE0B9545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3" t="-10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99A8F79B-7E17-D1A8-87CC-D8393A7F3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Computing n-point amplitude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D340D5F-8299-ACF3-05AD-A3CB1B876A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0308AF46-BECE-E3EC-8EEE-289B9DA47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976" y="3874905"/>
            <a:ext cx="6744047" cy="2197213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0CC886-7676-10E1-99E6-76BD93031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CA0A-7247-419F-96B6-8C7263F77404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8456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85D3DAAB-CEAC-61FA-7ED8-86F1B9AEE3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dirty="0"/>
                  <a:t>Quantum imaginary-time evolution are approximated</a:t>
                </a:r>
                <a:endParaRPr lang="zh-CN" altLang="en-US" dirty="0"/>
              </a:p>
              <a:p>
                <a:pPr marL="0" indent="0">
                  <a:buNone/>
                </a:pP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altLang="zh-CN" i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box>
                      <m:r>
                        <a:rPr lang="en-US" altLang="zh-CN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CN" i="0" smtClean="0">
                              <a:latin typeface="Cambria Math" panose="02040503050406030204" pitchFamily="18" charset="0"/>
                            </a:rPr>
                            <m:t>−1/2</m:t>
                          </m:r>
                        </m:sup>
                      </m:sSup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box>
                        <m:box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</m:box>
                      <m:r>
                        <a:rPr lang="en-US" altLang="zh-CN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 </m:t>
                      </m:r>
                      <m:box>
                        <m:box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d>
                        </m:e>
                      </m:box>
                      <m:r>
                        <a:rPr lang="en-US" altLang="zh-CN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𝑖𝐴</m:t>
                          </m:r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sup>
                      </m:sSup>
                      <m:box>
                        <m:box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</m:box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𝑚𝑖𝑛</m:t>
                    </m:r>
                    <m:r>
                      <a:rPr lang="zh-CN" altLang="en-US" smtClean="0">
                        <a:latin typeface="Cambria Math" panose="02040503050406030204" pitchFamily="18" charset="0"/>
                      </a:rPr>
                      <m:t>‖</m:t>
                    </m:r>
                    <m:box>
                      <m:boxPr>
                        <m:ctrlPr>
                          <a:rPr lang="zh-CN" altLang="en-US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d>
                          <m:dPr>
                            <m:begChr m:val=""/>
                            <m:endChr m:val="⟩"/>
                            <m:ctrlPr>
                              <a:rPr lang="zh-CN" alt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i="0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zh-CN" alt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zh-CN" altLang="en-US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zh-CN" altLang="en-US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box>
                    <m:r>
                      <a:rPr lang="zh-CN" altLang="en-US" i="0" smtClean="0">
                        <a:latin typeface="Cambria Math" panose="02040503050406030204" pitchFamily="18" charset="0"/>
                      </a:rPr>
                      <m:t>−</m:t>
                    </m:r>
                    <m:box>
                      <m:boxPr>
                        <m:ctrlPr>
                          <a:rPr lang="zh-CN" altLang="en-US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d>
                          <m:dPr>
                            <m:begChr m:val=""/>
                            <m:endChr m:val="⟩"/>
                            <m:ctrlPr>
                              <a:rPr lang="zh-CN" alt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i="0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zh-CN" altLang="en-US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d>
                      </m:e>
                    </m:box>
                    <m:sSup>
                      <m:sSupPr>
                        <m:ctrlPr>
                          <a:rPr lang="zh-CN" alt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0" smtClean="0">
                            <a:latin typeface="Cambria Math" panose="02040503050406030204" pitchFamily="18" charset="0"/>
                          </a:rPr>
                          <m:t>‖</m:t>
                        </m:r>
                      </m:e>
                      <m:sup>
                        <m:r>
                          <a:rPr lang="zh-CN" alt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/>
                  <a:t>, solve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altLang="zh-CN" i="1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altLang="zh-CN" i="0" dirty="0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{"/>
                              <m:endChr m:val="}"/>
                              <m:sepChr m:val=","/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i="0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sSub>
                        <m:sSub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en-US" altLang="zh-CN" i="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altLang="zh-CN" i="0" dirty="0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["/>
                              <m:endChr m:val="]"/>
                              <m:sepChr m:val=","/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i="0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This method performs well for states with short correlation lengths, such as product states.</a:t>
                </a:r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Problems:</a:t>
                </a:r>
              </a:p>
              <a:p>
                <a:r>
                  <a:rPr lang="en-US" altLang="zh-CN" dirty="0"/>
                  <a:t>Need plenty of Pauli strings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(~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en-US" altLang="zh-CN" b="0" dirty="0"/>
                  <a:t>Pauli strings</a:t>
                </a:r>
                <a:r>
                  <a:rPr lang="zh-CN" altLang="en-US" b="0" dirty="0"/>
                  <a:t>，</a:t>
                </a:r>
                <a:r>
                  <a:rPr lang="en-US" altLang="zh-CN" dirty="0"/>
                  <a:t>which makes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𝑖𝐴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p>
                    </m:sSup>
                  </m:oMath>
                </a14:m>
                <a:r>
                  <a:rPr lang="en-US" altLang="zh-CN" b="0" dirty="0"/>
                  <a:t> hard to evolve.</a:t>
                </a:r>
              </a:p>
              <a:p>
                <a:r>
                  <a:rPr lang="en-US" altLang="zh-CN" dirty="0"/>
                  <a:t>Approximation error are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(∼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zh-CN" altLang="en-US" dirty="0"/>
                  <a:t>，</a:t>
                </a:r>
                <a:r>
                  <a:rPr lang="en-US" altLang="zh-CN" dirty="0"/>
                  <a:t>but the derivative need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b="0" dirty="0"/>
              </a:p>
              <a:p>
                <a:endParaRPr lang="en-US" altLang="zh-CN" b="0" dirty="0"/>
              </a:p>
              <a:p>
                <a:endParaRPr lang="en-US" altLang="zh-CN" b="0" dirty="0"/>
              </a:p>
              <a:p>
                <a:endParaRPr lang="en-US" altLang="zh-CN" b="0" dirty="0"/>
              </a:p>
              <a:p>
                <a:endParaRPr lang="en-US" altLang="zh-CN" b="0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85D3DAAB-CEAC-61FA-7ED8-86F1B9AEE3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14" t="-10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F4611C35-27BD-3527-AD83-FB34FAB26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Quantum imaginary-time evolution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A4FA81D-BCAF-98F9-60A1-F4EBC14FB9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5900" y="6190708"/>
            <a:ext cx="11042650" cy="535531"/>
          </a:xfrm>
        </p:spPr>
        <p:txBody>
          <a:bodyPr/>
          <a:lstStyle/>
          <a:p>
            <a:r>
              <a:rPr lang="en-US" altLang="zh-CN" dirty="0"/>
              <a:t>M. Motta, C. Sun, A. T. K. Tan, M. J. O’Rourke, E. Ye, A. J. Minnich, F. G. S. L. Brandão, and G. K.-L. Chan, Nat. Phys. 16, 205 (2020).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4D10BC-BCDA-D70B-41E5-2B7B6FB83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CA0A-7247-419F-96B6-8C7263F77404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5449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E4A8B9D-99E5-6A6A-3881-E064A7132C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/>
                  <a:t>Post-selection method:  introduce ancilla qubit</a:t>
                </a:r>
                <a:r>
                  <a:rPr lang="zh-CN" altLang="en-US" dirty="0"/>
                  <a:t>，</a:t>
                </a:r>
                <a:r>
                  <a:rPr lang="en-US" altLang="zh-CN" dirty="0"/>
                  <a:t>but control a single qubit gate</a:t>
                </a:r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	If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ancilla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〉=|0〉</m:t>
                    </m:r>
                  </m:oMath>
                </a14:m>
                <a:r>
                  <a:rPr lang="en-US" altLang="zh-CN" dirty="0"/>
                  <a:t> , then  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〉→</m:t>
                    </m:r>
                    <m:d>
                      <m:dPr>
                        <m:begChr m:val=""/>
                        <m:endChr m:val="⟩"/>
                        <m:ctrlPr>
                          <a:rPr lang="zh-CN" alt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zh-CN" alt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i="1" dirty="0" smtClean="0">
                                <a:latin typeface="Cambria Math" panose="02040503050406030204" pitchFamily="18" charset="0"/>
                              </a:rPr>
                              <m:t>𝑐𝑜</m:t>
                            </m:r>
                            <m:sSup>
                              <m:sSupPr>
                                <m:ctrlPr>
                                  <a:rPr lang="zh-CN" alt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zh-CN" altLang="en-US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zh-CN" alt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i="1" dirty="0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zh-CN" altLang="en-US" i="0" dirty="0" smtClean="0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</m:d>
                            <m:r>
                              <a:rPr lang="zh-CN" altLang="en-US" i="0" dirty="0" smtClean="0">
                                <a:latin typeface="Cambria Math" panose="02040503050406030204" pitchFamily="18" charset="0"/>
                              </a:rPr>
                              <m:t>𝕀</m:t>
                            </m:r>
                            <m:r>
                              <a:rPr lang="zh-CN" altLang="en-US" i="0" dirty="0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  <m:r>
                              <a:rPr lang="zh-CN" altLang="en-US" i="1" dirty="0" smtClean="0">
                                <a:latin typeface="Cambria Math" panose="02040503050406030204" pitchFamily="18" charset="0"/>
                              </a:rPr>
                              <m:t>𝑠𝑖</m:t>
                            </m:r>
                            <m:sSup>
                              <m:sSupPr>
                                <m:ctrlPr>
                                  <a:rPr lang="zh-CN" alt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zh-CN" altLang="en-US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zh-CN" alt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i="1" dirty="0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zh-CN" altLang="en-US" i="0" dirty="0" smtClean="0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zh-CN" alt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zh-CN" altLang="en-US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zh-CN" altLang="en-US" i="0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zh-CN" altLang="en-US" i="1" dirty="0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	choose an appropriate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CN" i="1" dirty="0"/>
                  <a:t> </a:t>
                </a:r>
                <a:r>
                  <a:rPr lang="zh-CN" altLang="en-US" dirty="0"/>
                  <a:t>，</a:t>
                </a:r>
                <a:r>
                  <a:rPr lang="en-US" altLang="zh-CN" dirty="0" err="1"/>
                  <a:t>s.t.</a:t>
                </a:r>
                <a:r>
                  <a:rPr lang="zh-CN" altLang="en-US" dirty="0"/>
                  <a:t>  </a:t>
                </a:r>
                <a14:m>
                  <m:oMath xmlns:m="http://schemas.openxmlformats.org/officeDocument/2006/math">
                    <m:r>
                      <a:rPr lang="en-US" altLang="zh-CN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〉 → </m:t>
                    </m:r>
                    <m:r>
                      <m:rPr>
                        <m:sty m:val="p"/>
                      </m:rPr>
                      <a:rPr lang="en-US" altLang="zh-CN" i="1" dirty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[</m:t>
                    </m:r>
                    <m:func>
                      <m:funcPr>
                        <m:ctrlPr>
                          <a:rPr lang="zh-CN" alt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zh-CN" altLang="en-US" i="1" dirty="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d>
                          <m:dPr>
                            <m:ctrlPr>
                              <a:rPr lang="zh-CN" alt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 dirty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zh-CN" altLang="en-US" i="1" dirty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zh-CN" altLang="en-US" i="1" dirty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e>
                    </m:func>
                    <m:r>
                      <a:rPr lang="zh-CN" altLang="en-US" i="1" dirty="0">
                        <a:latin typeface="Cambria Math" panose="02040503050406030204" pitchFamily="18" charset="0"/>
                      </a:rPr>
                      <m:t>𝕀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±</m:t>
                    </m:r>
                    <m:func>
                      <m:funcPr>
                        <m:ctrlPr>
                          <a:rPr lang="zh-CN" alt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zh-CN" altLang="en-US" i="1" dirty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d>
                          <m:dPr>
                            <m:ctrlPr>
                              <a:rPr lang="zh-CN" alt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 dirty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zh-CN" altLang="en-US" i="1" dirty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zh-CN" altLang="en-US" i="1" dirty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e>
                    </m:func>
                    <m:sSub>
                      <m:sSubPr>
                        <m:ctrlPr>
                          <a:rPr lang="zh-CN" alt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]</m:t>
                    </m:r>
                    <m:r>
                      <a:rPr lang="zh-CN" altLang="en-US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altLang="zh-CN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±</m:t>
                        </m:r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𝜏</m:t>
                        </m:r>
                      </m:sup>
                    </m:sSup>
                  </m:oMath>
                </a14:m>
                <a:endParaRPr lang="en-US" altLang="zh-CN" i="1" dirty="0"/>
              </a:p>
              <a:p>
                <a:r>
                  <a:rPr lang="en-US" altLang="zh-CN" dirty="0"/>
                  <a:t>Quantum imaginary-time evolution is non-unitary. Ancilla qubit embeds it into a unitary matrix of higher dimension</a:t>
                </a:r>
              </a:p>
              <a:p>
                <a:r>
                  <a:rPr lang="en-US" altLang="zh-CN" dirty="0"/>
                  <a:t>The acceptance probability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dirty="0">
                              <a:latin typeface="Cambria Math" panose="02040503050406030204" pitchFamily="18" charset="0"/>
                            </a:rPr>
                            <m:t>succ</m:t>
                          </m:r>
                        </m:sub>
                      </m:sSub>
                      <m:r>
                        <a:rPr lang="en-US" altLang="zh-CN" b="0" i="0" dirty="0">
                          <a:latin typeface="Cambria Math" panose="02040503050406030204" pitchFamily="18" charset="0"/>
                        </a:rPr>
                        <m:t>=1−2</m:t>
                      </m:r>
                      <m:r>
                        <a:rPr lang="en-US" altLang="zh-CN" b="0" i="1" dirty="0">
                          <a:latin typeface="Cambria Math" panose="02040503050406030204" pitchFamily="18" charset="0"/>
                        </a:rPr>
                        <m:t>𝜏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en-US" altLang="zh-CN" b="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dirty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dirty="0">
                                  <a:latin typeface="Cambria Math" panose="02040503050406030204" pitchFamily="18" charset="0"/>
                                </a:rPr>
                                <m:t>|∓</m:t>
                              </m:r>
                              <m:sSub>
                                <m:sSubPr>
                                  <m:ctrlP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  <m:r>
                                    <a:rPr lang="en-US" altLang="zh-CN" dirty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altLang="zh-CN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 dirty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CN" i="1" dirty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CN" dirty="0">
                                      <a:latin typeface="Cambria Math" panose="02040503050406030204" pitchFamily="18" charset="0"/>
                                    </a:rPr>
                                    <m:t> |</m:t>
                                  </m:r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altLang="zh-CN" b="0" i="0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0" dirty="0"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en-US" altLang="zh-CN" b="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dirty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altLang="zh-CN" b="0" i="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E4A8B9D-99E5-6A6A-3881-E064A7132C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14" t="-1070" r="-9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标题 3">
            <a:extLst>
              <a:ext uri="{FF2B5EF4-FFF2-40B4-BE49-F238E27FC236}">
                <a16:creationId xmlns:a16="http://schemas.microsoft.com/office/drawing/2014/main" id="{55CCC846-A3AE-7102-706C-DE52062C5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Quantum</a:t>
            </a:r>
            <a:r>
              <a:rPr lang="zh-CN" altLang="en-US" dirty="0"/>
              <a:t> </a:t>
            </a:r>
            <a:r>
              <a:rPr lang="en-US" altLang="zh-CN" dirty="0"/>
              <a:t>imaginary-time evolution</a:t>
            </a:r>
            <a:endParaRPr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09C05EFA-B848-AF22-7E18-255EB8B6CC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4CDF2F0-EA68-6FD0-C41A-5674984D2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226" y="2420434"/>
            <a:ext cx="5143571" cy="129778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F9BB8A5-4163-6315-0AD2-77C65C73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CA0A-7247-419F-96B6-8C7263F77404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45488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71455762-72D2-3DD6-454D-9AD61214D3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900" y="1014795"/>
                <a:ext cx="11846766" cy="570155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/>
                  <a:t>Quark PDF      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i="0" dirty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i="0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grow m:val="on"/>
                          <m:subHide m:val="on"/>
                          <m:supHide m:val="on"/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num>
                            <m:den>
                              <m:r>
                                <a:rPr lang="en-US" altLang="zh-CN" i="0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nary>
                      <m:sSup>
                        <m:sSup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0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𝑖𝑥</m:t>
                          </m:r>
                          <m:sSub>
                            <m:sSub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d>
                        <m:dPr>
                          <m:begChr m:val="⟨"/>
                          <m:endChr m:val="⟩"/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CN" i="0" dirty="0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𝑖𝐻𝑡</m:t>
                              </m:r>
                            </m:sup>
                          </m:sSup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sepChr m:val=","/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0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CN" i="0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0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𝑖𝐻𝑡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zh-CN" i="0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0" dirty="0">
                                  <a:latin typeface="Cambria Math" panose="02040503050406030204" pitchFamily="18" charset="0"/>
                                </a:rPr>
                                <m:t>0,0</m:t>
                              </m:r>
                            </m:e>
                          </m:d>
                          <m:r>
                            <a:rPr lang="en-US" altLang="zh-CN" i="0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Correlation function on light-cone</a:t>
                </a:r>
                <a:r>
                  <a:rPr lang="zh-CN" altLang="en-US" dirty="0"/>
                  <a:t>，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dirty="0"/>
                  <a:t> . Discretized as </a:t>
                </a:r>
                <a:endParaRPr lang="zh-CN" altLang="en-US" dirty="0"/>
              </a:p>
              <a:p>
                <a:pPr marL="0" indent="0" algn="ctr">
                  <a:buNone/>
                </a:pPr>
                <a:r>
                  <a:rPr lang="en-US" altLang="zh-CN" dirty="0"/>
                  <a:t>        </a:t>
                </a:r>
                <a14:m>
                  <m:oMath xmlns:m="http://schemas.openxmlformats.org/officeDocument/2006/math">
                    <m:limUpp>
                      <m:limUp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lim>
                        <m:r>
                          <a:rPr lang="en-US" altLang="zh-CN" i="0" dirty="0" smtClean="0">
                            <a:latin typeface="Cambria Math" panose="02040503050406030204" pitchFamily="18" charset="0"/>
                          </a:rPr>
                          <m:t>~</m:t>
                        </m:r>
                      </m:lim>
                    </m:limUpp>
                    <m:d>
                      <m:dPr>
                        <m:sepChr m:val=","/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i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i="0" dirty="0" smtClean="0"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d>
                          <m:dPr>
                            <m:begChr m:val="⟨"/>
                            <m:endChr m:val=""/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n-US" altLang="zh-CN" i="0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i="0" dirty="0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d>
                      </m:e>
                    </m:box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𝑖𝐻</m:t>
                        </m:r>
                        <m:sSub>
                          <m:sSub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i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𝑖𝐻𝑎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i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0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zh-CN" i="0" dirty="0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𝑖𝐻𝑎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i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0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altLang="zh-CN" i="0" dirty="0" smtClean="0">
                        <a:latin typeface="Cambria Math" panose="02040503050406030204" pitchFamily="18" charset="0"/>
                      </a:rPr>
                      <m:t>×...</m:t>
                    </m:r>
                  </m:oMath>
                </a14:m>
                <a:endParaRPr lang="en-US" altLang="zh-CN" dirty="0"/>
              </a:p>
              <a:p>
                <a:pPr marL="0" indent="0" algn="ctr">
                  <a:buNone/>
                </a:pPr>
                <a:r>
                  <a:rPr lang="en-US" altLang="zh-CN" dirty="0"/>
                  <a:t>                                          </a:t>
                </a:r>
                <a14:m>
                  <m:oMath xmlns:m="http://schemas.openxmlformats.org/officeDocument/2006/math">
                    <m:r>
                      <a:rPr lang="en-US" altLang="zh-CN" dirty="0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𝑖𝐻𝑎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0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altLang="zh-CN" i="0" dirty="0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𝑖𝐻𝑎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𝑖𝐻</m:t>
                        </m:r>
                        <m:sSub>
                          <m:sSub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box>
                      <m:box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0" dirty="0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</m:box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0" dirty="0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sSub>
                          <m:sSub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0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i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0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i="0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altLang="zh-CN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dirty="0"/>
                  <a:t>For simplicity, we first calculate</a:t>
                </a:r>
                <a:endParaRPr lang="en-US" altLang="zh-CN" b="0" dirty="0"/>
              </a:p>
              <a:p>
                <a:pPr marL="0" indent="0">
                  <a:buNone/>
                </a:pPr>
                <a:r>
                  <a:rPr lang="zh-CN" altLang="en-US" b="0" dirty="0"/>
                  <a:t>         </a:t>
                </a:r>
                <a14:m>
                  <m:oMath xmlns:m="http://schemas.openxmlformats.org/officeDocument/2006/math">
                    <m:m>
                      <m:mPr>
                        <m:plcHide m:val="on"/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zh-CN" altLang="en-US" b="0" i="1" dirty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/>
                        <m:e>
                          <m:box>
                            <m:boxPr>
                              <m:ctrlPr>
                                <a:rPr lang="zh-CN" altLang="en-US" b="0" i="1" dirty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d>
                                <m:dPr>
                                  <m:begChr m:val="⟨"/>
                                  <m:endChr m:val=""/>
                                  <m:ctrlPr>
                                    <a:rPr lang="zh-CN" altLang="en-US" b="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zh-CN" altLang="en-US" b="0" i="0" dirty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</m:d>
                            </m:e>
                          </m:box>
                          <m:sSup>
                            <m:sSupPr>
                              <m:ctrlPr>
                                <a:rPr lang="zh-CN" altLang="en-US" b="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b="0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zh-CN" altLang="en-US" b="0" i="1" dirty="0">
                                  <a:latin typeface="Cambria Math" panose="02040503050406030204" pitchFamily="18" charset="0"/>
                                </a:rPr>
                                <m:t>𝑖𝐻</m:t>
                              </m:r>
                              <m:sSub>
                                <m:sSubPr>
                                  <m:ctrlPr>
                                    <a:rPr lang="zh-CN" altLang="en-US" b="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b="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zh-CN" altLang="en-US" b="0" i="0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sSub>
                            <m:sSubPr>
                              <m:ctrlPr>
                                <a:rPr lang="zh-CN" altLang="en-US" b="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dirty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zh-CN" altLang="en-US" b="0" i="0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en-US" b="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b="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b="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zh-CN" altLang="en-US" b="0" i="0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nary>
                            <m:naryPr>
                              <m:chr m:val="∏"/>
                              <m:limLoc m:val="undOvr"/>
                              <m:grow m:val="on"/>
                              <m:ctrlPr>
                                <a:rPr lang="zh-CN" alt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zh-CN" altLang="en-US" b="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zh-CN" altLang="en-US" b="0" i="0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zh-CN" altLang="en-US" b="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b="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zh-CN" altLang="en-US" b="0" i="0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zh-CN" altLang="en-US" b="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b="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zh-CN" altLang="en-US" b="0" i="0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p>
                                <m:sSupPr>
                                  <m:ctrlP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zh-CN" altLang="en-US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  <m:t>𝑖𝐻</m:t>
                                  </m:r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nary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  <m:sSup>
                            <m:sSupPr>
                              <m:ctrlPr>
                                <a:rPr lang="zh-CN" altLang="en-US" b="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zh-CN" altLang="en-US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 dirty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zh-CN" altLang="en-US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zh-CN" altLang="en-US" b="0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zh-CN" altLang="en-US" b="0" i="0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b="0" i="1" dirty="0">
                                  <a:latin typeface="Cambria Math" panose="02040503050406030204" pitchFamily="18" charset="0"/>
                                </a:rPr>
                                <m:t>𝑖𝐻</m:t>
                              </m:r>
                              <m:sSub>
                                <m:sSubPr>
                                  <m:ctrlPr>
                                    <a:rPr lang="zh-CN" altLang="en-US" b="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b="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zh-CN" altLang="en-US" b="0" i="0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  <m:box>
                            <m:boxPr>
                              <m:ctrlPr>
                                <a:rPr lang="zh-CN" altLang="en-US" b="0" i="1" dirty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zh-CN" altLang="en-US" b="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b="0" i="0" dirty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zh-CN" altLang="en-US" b="0" i="1" dirty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box>
                        </m:e>
                        <m:e/>
                      </m:mr>
                    </m:m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71455762-72D2-3DD6-454D-9AD61214D3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900" y="1014795"/>
                <a:ext cx="11846766" cy="5701555"/>
              </a:xfrm>
              <a:blipFill>
                <a:blip r:embed="rId2"/>
                <a:stretch>
                  <a:fillRect l="-514" t="-10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EC700B8E-CDB8-4919-3732-F7EECCB0B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Application</a:t>
            </a:r>
            <a:r>
              <a:rPr lang="zh-CN" altLang="en-US" dirty="0"/>
              <a:t>：</a:t>
            </a:r>
            <a:r>
              <a:rPr lang="en-US" altLang="zh-CN" dirty="0"/>
              <a:t>Parton Distribution Function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6C12E1A-F04C-85BC-8F0B-74A321FBB8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T. Li, X. Guo, W. K. Lai, X. Liu, E. Wang, H. Xing, D.-B. Zhang, and S.-L. Zhu, Phys. Rev. D 105, L111502 (2022).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48B1786-199B-1717-3EE2-CC30DBBA2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111" y="3673719"/>
            <a:ext cx="2782289" cy="2514935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72DA94-7FFD-4F16-C5B5-869B98ED4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CA0A-7247-419F-96B6-8C7263F77404}" type="slidenum">
              <a:rPr lang="zh-CN" altLang="en-US" smtClean="0"/>
              <a:pPr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4529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42B20905-BE4C-83C7-0ED2-19F7926E1E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dirty="0"/>
                  <a:t>Kogut-Susskind Hamiltonian: Axial gauge</a:t>
                </a:r>
                <a:endParaRPr lang="en-US" altLang="zh-CN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𝑘𝑖𝑛</m:t>
                          </m:r>
                        </m:sub>
                      </m:sSub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𝑒𝑙</m:t>
                          </m:r>
                        </m:sub>
                      </m:sSub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begChr m:val="["/>
                              <m:endChr m:val="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endChr m:val="]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"/>
                                          <m:endChr m:val="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  <m:e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d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CN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endChr m:val="]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0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acc>
                                <m:accPr>
                                  <m:chr m:val="̂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Jordan-Wigner transformation:  N fermions on the lattice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dirty="0"/>
                  <a:t> 2N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qubits</a:t>
                </a:r>
                <a:r>
                  <a:rPr lang="zh-CN" altLang="en-US" dirty="0"/>
                  <a:t>，</a:t>
                </a:r>
                <a:endParaRPr lang="en-US" altLang="zh-CN" dirty="0"/>
              </a:p>
              <a:p>
                <a:pPr marL="0" indent="0">
                  <a:buNone/>
                </a:pP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  <m:t>†</m:t>
                                      </m:r>
                                    </m:sup>
                                  </m:sSubSup>
                                </m:e>
                                <m:e>
                                  <m: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d>
                                    <m:d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∏"/>
                                          <m:limLoc m:val="undOvr"/>
                                          <m:grow m:val="on"/>
                                          <m:ctrlPr>
                                            <a:rPr lang="en-US" altLang="zh-CN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altLang="zh-CN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altLang="zh-CN" i="1" smtClean="0">
                                              <a:latin typeface="Cambria Math" panose="02040503050406030204" pitchFamily="18" charset="0"/>
                                            </a:rPr>
                                            <m:t>=0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altLang="zh-CN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𝑍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bSup>
                                  <m: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  <m:t>⊗</m:t>
                                  </m:r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  <m:t>⊗⋯⊗</m:t>
                                  </m:r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  <m:t>⊗</m:t>
                                  </m:r>
                                  <m:f>
                                    <m:f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d>
                                    <m:d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∏"/>
                                          <m:limLoc m:val="undOvr"/>
                                          <m:grow m:val="on"/>
                                          <m:ctrlPr>
                                            <a:rPr lang="en-US" altLang="zh-CN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altLang="zh-CN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altLang="zh-CN" i="1" smtClean="0">
                                              <a:latin typeface="Cambria Math" panose="02040503050406030204" pitchFamily="18" charset="0"/>
                                            </a:rPr>
                                            <m:t>=0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altLang="zh-CN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𝑍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bSup>
                                  <m: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  <m:t>⊗</m:t>
                                  </m:r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  <m:t>⊗⋯⊗</m:t>
                                  </m:r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  <m:t>⊗</m:t>
                                  </m:r>
                                  <m:f>
                                    <m:f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mr>
                            </m:m>
                          </m:e>
                          <m:e/>
                        </m:mr>
                      </m:m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In Schwinger model</a:t>
                </a:r>
                <a:r>
                  <a:rPr lang="zh-CN" altLang="en-US" dirty="0"/>
                  <a:t>，</a:t>
                </a:r>
                <a:r>
                  <a:rPr lang="en-US" altLang="zh-CN" dirty="0"/>
                  <a:t>electric field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dirty="0"/>
                  <a:t> are determined by Gauss’s law</a:t>
                </a:r>
                <a:r>
                  <a:rPr lang="zh-CN" altLang="en-US" dirty="0"/>
                  <a:t>，</a:t>
                </a:r>
                <a:r>
                  <a:rPr lang="en-US" altLang="zh-CN" dirty="0"/>
                  <a:t>gauge field has no </a:t>
                </a:r>
                <a:r>
                  <a:rPr lang="en-US" altLang="zh-CN" dirty="0" err="1"/>
                  <a:t>d.o.f.</a:t>
                </a:r>
                <a:endParaRPr lang="en-US" altLang="zh-CN" dirty="0"/>
              </a:p>
              <a:p>
                <a:r>
                  <a:rPr lang="en-US" altLang="zh-CN" dirty="0"/>
                  <a:t>Axial gauge and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temporal gauge are equivalent under gauge transformation</a:t>
                </a:r>
                <a:endParaRPr lang="zh-CN" altLang="en-US" dirty="0"/>
              </a:p>
              <a:p>
                <a:r>
                  <a:rPr lang="en-US" altLang="zh-CN" dirty="0"/>
                  <a:t>Periodic boundary condition</a:t>
                </a:r>
                <a:r>
                  <a:rPr lang="zh-CN" altLang="en-US" dirty="0"/>
                  <a:t>、</a:t>
                </a:r>
                <a:r>
                  <a:rPr lang="en-US" altLang="zh-CN" dirty="0"/>
                  <a:t>Open boundary condition</a:t>
                </a:r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42B20905-BE4C-83C7-0ED2-19F7926E1E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14" t="-1070" b="-17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E8C8DC32-46C0-0425-339C-0655EDB85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Schwinger model on the lattice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B35D04B-1493-3A87-BD54-5BE8592EA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CA0A-7247-419F-96B6-8C7263F77404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9044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CA5D7EB-765B-09BC-403C-E6CD12872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Hilbert space of a quantum system is exponential in its size, making it hard to simulate on a computer</a:t>
            </a:r>
          </a:p>
          <a:p>
            <a:endParaRPr lang="en-US" altLang="zh-CN" dirty="0"/>
          </a:p>
          <a:p>
            <a:r>
              <a:rPr lang="en-US" altLang="zh-CN" dirty="0"/>
              <a:t>Quantum computing operates by manipulating qubits. </a:t>
            </a:r>
          </a:p>
          <a:p>
            <a:r>
              <a:rPr lang="en-US" altLang="zh-CN" dirty="0"/>
              <a:t>Leveraging the exponentially large Hilbert space of quantum states, it can also achieve speedups for problems that are classically hard</a:t>
            </a:r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3220B62-309B-30F0-04CF-36C31523D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Quantum</a:t>
            </a:r>
            <a:r>
              <a:rPr lang="zh-CN" altLang="en-US" dirty="0"/>
              <a:t> </a:t>
            </a:r>
            <a:r>
              <a:rPr lang="en-US" altLang="zh-CN" dirty="0"/>
              <a:t>simulation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quantum computation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4B85217-D466-5B8F-4A84-AC427AFE7B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Picture 21">
            <a:extLst>
              <a:ext uri="{FF2B5EF4-FFF2-40B4-BE49-F238E27FC236}">
                <a16:creationId xmlns:a16="http://schemas.microsoft.com/office/drawing/2014/main" id="{745BF294-4157-2CB2-45BF-672C238B3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958" y="3031245"/>
            <a:ext cx="3508681" cy="2888814"/>
          </a:xfrm>
          <a:prstGeom prst="rect">
            <a:avLst/>
          </a:prstGeom>
        </p:spPr>
      </p:pic>
      <p:sp>
        <p:nvSpPr>
          <p:cNvPr id="9" name="TextBox 22">
            <a:extLst>
              <a:ext uri="{FF2B5EF4-FFF2-40B4-BE49-F238E27FC236}">
                <a16:creationId xmlns:a16="http://schemas.microsoft.com/office/drawing/2014/main" id="{485A3320-A903-0561-571E-B353DA53F5AE}"/>
              </a:ext>
            </a:extLst>
          </p:cNvPr>
          <p:cNvSpPr txBox="1"/>
          <p:nvPr/>
        </p:nvSpPr>
        <p:spPr>
          <a:xfrm>
            <a:off x="718888" y="4091214"/>
            <a:ext cx="69829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</a:rPr>
              <a:t>I</a:t>
            </a:r>
            <a:r>
              <a:rPr lang="en-US" sz="2000" b="0" dirty="0">
                <a:solidFill>
                  <a:srgbClr val="C00000"/>
                </a:solidFill>
                <a:effectLst/>
              </a:rPr>
              <a:t>f you want to make a </a:t>
            </a:r>
            <a:r>
              <a:rPr lang="en-US" sz="2000" b="1" dirty="0">
                <a:solidFill>
                  <a:srgbClr val="C00000"/>
                </a:solidFill>
                <a:effectLst/>
              </a:rPr>
              <a:t>simulation</a:t>
            </a:r>
            <a:r>
              <a:rPr lang="en-US" sz="2000" b="0" dirty="0">
                <a:solidFill>
                  <a:srgbClr val="C00000"/>
                </a:solidFill>
                <a:effectLst/>
              </a:rPr>
              <a:t> of nature, you‘d better make </a:t>
            </a:r>
            <a:r>
              <a:rPr lang="en-US" sz="2000" dirty="0">
                <a:solidFill>
                  <a:srgbClr val="C00000"/>
                </a:solidFill>
                <a:effectLst/>
              </a:rPr>
              <a:t>it</a:t>
            </a:r>
            <a:r>
              <a:rPr lang="en-US" sz="2000" b="0" dirty="0">
                <a:solidFill>
                  <a:srgbClr val="C00000"/>
                </a:solidFill>
                <a:effectLst/>
              </a:rPr>
              <a:t> quantum mechanical,</a:t>
            </a:r>
            <a:r>
              <a:rPr lang="zh-CN" altLang="en-US" sz="2000" b="0" dirty="0">
                <a:solidFill>
                  <a:srgbClr val="C00000"/>
                </a:solidFill>
                <a:effectLst/>
              </a:rPr>
              <a:t> </a:t>
            </a:r>
            <a:r>
              <a:rPr lang="en-US" sz="2000" b="0" dirty="0">
                <a:solidFill>
                  <a:srgbClr val="C00000"/>
                </a:solidFill>
                <a:effectLst/>
              </a:rPr>
              <a:t>by golly it's a wonderful problem because it doesn't look so easy.</a:t>
            </a:r>
          </a:p>
          <a:p>
            <a:pPr algn="r"/>
            <a:r>
              <a:rPr lang="en-US" altLang="zh-CN" sz="2000" b="0" dirty="0">
                <a:solidFill>
                  <a:srgbClr val="C00000"/>
                </a:solidFill>
                <a:effectLst/>
              </a:rPr>
              <a:t>--</a:t>
            </a:r>
            <a:r>
              <a:rPr lang="en-US" sz="2000" b="0" dirty="0">
                <a:solidFill>
                  <a:srgbClr val="C00000"/>
                </a:solidFill>
                <a:effectLst/>
              </a:rPr>
              <a:t>R. P. Feynman (1982)</a:t>
            </a:r>
          </a:p>
          <a:p>
            <a:endParaRPr kumimoji="1"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48EAC1A-FB28-1439-340F-AE6105DCB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CA0A-7247-419F-96B6-8C7263F77404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8740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BF4FC1C3-5FE4-9E42-3DF7-9E76623B3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Algorithm validation on classical computer</a:t>
            </a:r>
          </a:p>
          <a:p>
            <a:pPr marL="0" indent="0">
              <a:buNone/>
            </a:pPr>
            <a:r>
              <a:rPr lang="en-US" altLang="zh-CN" dirty="0"/>
              <a:t>Periodic boundary condition</a:t>
            </a:r>
          </a:p>
          <a:p>
            <a:pPr marL="0" indent="0">
              <a:buNone/>
            </a:pPr>
            <a:r>
              <a:rPr lang="en-US" altLang="zh-CN" dirty="0"/>
              <a:t>Approximating hadronic states via Dicke states</a:t>
            </a:r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85B3F61-1DA9-B259-8470-AE8B2E86E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Numerical Demonstration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BE4561F-665D-9A7F-8867-28E6A5E900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01D8CF9-0923-9B7F-5E20-C14B43DF2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225" y="1388971"/>
            <a:ext cx="5440076" cy="4080057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9AB8D0-3237-2FCA-B149-2B3537F84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CA0A-7247-419F-96B6-8C7263F77404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6483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57CB582-B3F5-9217-3C2C-E894848C6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2400" dirty="0"/>
              <a:t>Conclusion</a:t>
            </a:r>
          </a:p>
          <a:p>
            <a:r>
              <a:rPr lang="en-US" altLang="zh-CN" dirty="0"/>
              <a:t>We proposed an algorithm of n-time correlation function without ancilla qubit</a:t>
            </a:r>
          </a:p>
          <a:p>
            <a:r>
              <a:rPr lang="en-US" altLang="zh-CN" dirty="0"/>
              <a:t>For correlation function in gauge field theory, the gauge link can be added via quantum imaginary-time evolution</a:t>
            </a:r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sz="2400" dirty="0"/>
              <a:t>Outlook</a:t>
            </a:r>
          </a:p>
          <a:p>
            <a:r>
              <a:rPr lang="en-US" altLang="zh-CN" dirty="0"/>
              <a:t>Perform the quantum algorithm on a quantum computer (10~12 qubits)</a:t>
            </a:r>
          </a:p>
          <a:p>
            <a:r>
              <a:rPr lang="en-US" altLang="zh-CN" dirty="0"/>
              <a:t>Generalized to other gauge theory in high energy physics and condensed matter physics</a:t>
            </a:r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EAA2052-E4E5-03E6-21F4-2B89772AA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 &amp; Outlook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8F6E216-0BCB-F131-7AFA-13F44C154D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9A4BD7-9F75-9A31-26C4-0992DD1FA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CA0A-7247-419F-96B6-8C7263F77404}" type="slidenum">
              <a:rPr lang="zh-CN" altLang="en-US" smtClean="0"/>
              <a:pPr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9725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AB5F9174-8E7A-3998-5F34-D67B72638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Quantum </a:t>
            </a:r>
            <a:r>
              <a:rPr lang="en-US" altLang="zh-CN" dirty="0" err="1"/>
              <a:t>chemsitry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S. McArdle, S. Endo, A. </a:t>
            </a:r>
            <a:r>
              <a:rPr lang="en-US" altLang="zh-CN" dirty="0" err="1"/>
              <a:t>Aspuru</a:t>
            </a:r>
            <a:r>
              <a:rPr lang="en-US" altLang="zh-CN" dirty="0"/>
              <a:t>-Guzik, S. C. Benjamin, and X. Yuan, Rev. Mod. Phys. </a:t>
            </a:r>
            <a:r>
              <a:rPr lang="en-US" altLang="zh-CN" b="1" dirty="0"/>
              <a:t>92</a:t>
            </a:r>
            <a:r>
              <a:rPr lang="en-US" altLang="zh-CN" dirty="0"/>
              <a:t>, 015003 (2020).</a:t>
            </a:r>
          </a:p>
          <a:p>
            <a:r>
              <a:rPr lang="en-US" altLang="zh-CN" dirty="0"/>
              <a:t>Solve energy level of chemistry system</a:t>
            </a:r>
          </a:p>
          <a:p>
            <a:r>
              <a:rPr lang="en-US" altLang="zh-CN" dirty="0"/>
              <a:t>Investigating Molecular Vibrational Spectra</a:t>
            </a:r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Condensed matter physics</a:t>
            </a:r>
          </a:p>
          <a:p>
            <a:r>
              <a:rPr lang="en-US" altLang="zh-CN" dirty="0"/>
              <a:t>Simulate</a:t>
            </a:r>
            <a:r>
              <a:rPr lang="zh-CN" altLang="en-US" dirty="0"/>
              <a:t> </a:t>
            </a:r>
            <a:r>
              <a:rPr lang="en-US" altLang="zh-CN" dirty="0"/>
              <a:t>Ising model, Hubbard model </a:t>
            </a:r>
          </a:p>
          <a:p>
            <a:r>
              <a:rPr lang="en-US" altLang="zh-CN" dirty="0"/>
              <a:t>Calculate electron band</a:t>
            </a:r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Computation math</a:t>
            </a:r>
          </a:p>
          <a:p>
            <a:r>
              <a:rPr lang="en-US" altLang="zh-CN" dirty="0"/>
              <a:t>Speedup in factoring number</a:t>
            </a:r>
            <a:r>
              <a:rPr lang="zh-CN" altLang="en-US" dirty="0"/>
              <a:t>，</a:t>
            </a:r>
            <a:r>
              <a:rPr lang="en-US" altLang="zh-CN" dirty="0"/>
              <a:t>Shor’s algorithm</a:t>
            </a:r>
          </a:p>
          <a:p>
            <a:r>
              <a:rPr lang="en-US" altLang="zh-CN" dirty="0"/>
              <a:t>Combinatorial Optimization Problems </a:t>
            </a:r>
            <a:r>
              <a:rPr lang="zh-CN" altLang="en-US" dirty="0"/>
              <a:t>，</a:t>
            </a:r>
            <a:r>
              <a:rPr lang="en-US" altLang="zh-CN" dirty="0"/>
              <a:t>MAXCUT problem</a:t>
            </a:r>
          </a:p>
          <a:p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30797B1-B23D-D52C-8DFC-8F8635397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Application of quantum computation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525D760-241B-9036-5C20-EBE521DB10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9C4B9C7-E803-F022-1E75-4AE8F509C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382" y="2041702"/>
            <a:ext cx="5499973" cy="324111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FF0B3AC-0E03-8388-1981-0253E0F9790A}"/>
              </a:ext>
            </a:extLst>
          </p:cNvPr>
          <p:cNvSpPr txBox="1"/>
          <p:nvPr/>
        </p:nvSpPr>
        <p:spPr>
          <a:xfrm>
            <a:off x="7606481" y="5534638"/>
            <a:ext cx="3086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Quantum evolution of spin chain</a:t>
            </a:r>
            <a:endParaRPr lang="zh-CN" altLang="en-US" sz="140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836F03-E598-7FCC-7440-524FBF87C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CA0A-7247-419F-96B6-8C7263F77404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3198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DB2ADAC8-83A5-2354-D241-52BE4C067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Current quantum computers are still not powerful enough.</a:t>
            </a:r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NISQ Era</a:t>
            </a:r>
          </a:p>
          <a:p>
            <a:pPr marL="0" indent="0">
              <a:buNone/>
            </a:pPr>
            <a:r>
              <a:rPr lang="en-US" altLang="zh-CN" dirty="0"/>
              <a:t>   J. </a:t>
            </a:r>
            <a:r>
              <a:rPr lang="en-US" altLang="zh-CN" dirty="0" err="1"/>
              <a:t>Preskill</a:t>
            </a:r>
            <a:r>
              <a:rPr lang="en-US" altLang="zh-CN" dirty="0"/>
              <a:t>, Quantum </a:t>
            </a:r>
            <a:r>
              <a:rPr lang="en-US" altLang="zh-CN" b="1" dirty="0"/>
              <a:t>2</a:t>
            </a:r>
            <a:r>
              <a:rPr lang="en-US" altLang="zh-CN" dirty="0"/>
              <a:t>, 79 (2018).</a:t>
            </a:r>
          </a:p>
          <a:p>
            <a:r>
              <a:rPr lang="en-US" altLang="zh-CN" dirty="0"/>
              <a:t>Limited quantum qubits ~100  —— Reduce the </a:t>
            </a:r>
            <a:r>
              <a:rPr lang="en-US" altLang="zh-CN" dirty="0" err="1"/>
              <a:t>d.o.f</a:t>
            </a:r>
            <a:endParaRPr lang="en-US" altLang="zh-CN" dirty="0"/>
          </a:p>
          <a:p>
            <a:r>
              <a:rPr lang="en-US" altLang="zh-CN" dirty="0"/>
              <a:t>High error rates and noise —— Error mitigation</a:t>
            </a:r>
          </a:p>
          <a:p>
            <a:r>
              <a:rPr lang="en-US" altLang="zh-CN" dirty="0"/>
              <a:t>Low circuit depth ~ 1000 —— Design new algorithm</a:t>
            </a:r>
          </a:p>
          <a:p>
            <a:endParaRPr lang="en-US" altLang="zh-CN" dirty="0"/>
          </a:p>
          <a:p>
            <a:r>
              <a:rPr lang="en-US" altLang="zh-CN" dirty="0">
                <a:solidFill>
                  <a:srgbClr val="FF0000"/>
                </a:solidFill>
              </a:rPr>
              <a:t>Current Focus: 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FF0000"/>
                </a:solidFill>
              </a:rPr>
              <a:t>Solving Practical Problems with NISQ-era Quantum Computing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DFE91D9-65FD-F116-4364-FB8D5D0F1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NISQ Era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C36B4D7-1C73-742A-E8FA-AC008FAB0C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04146DF-BC15-6213-4960-D35F7EDBD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027" y="1651486"/>
            <a:ext cx="3044735" cy="367551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511468E-0751-D319-C69B-E830BD3C75D3}"/>
              </a:ext>
            </a:extLst>
          </p:cNvPr>
          <p:cNvSpPr txBox="1"/>
          <p:nvPr/>
        </p:nvSpPr>
        <p:spPr>
          <a:xfrm>
            <a:off x="8769727" y="5444366"/>
            <a:ext cx="2007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IBM quantum chip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550E31E-35F4-59A3-E030-0BC4E0CFF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CA0A-7247-419F-96B6-8C7263F77404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1009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EE50EE7-2BC1-A180-1F62-FA4AAD6E7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0" y="1024684"/>
            <a:ext cx="11846766" cy="5701555"/>
          </a:xfrm>
        </p:spPr>
        <p:txBody>
          <a:bodyPr/>
          <a:lstStyle/>
          <a:p>
            <a:endParaRPr lang="en-US" altLang="zh-CN" dirty="0"/>
          </a:p>
          <a:p>
            <a:r>
              <a:rPr lang="en-US" altLang="zh-CN" sz="2400" dirty="0"/>
              <a:t>In high energy physics</a:t>
            </a:r>
          </a:p>
          <a:p>
            <a:pPr lvl="1"/>
            <a:r>
              <a:rPr lang="en-US" altLang="zh-CN" b="1" dirty="0"/>
              <a:t>Scattering amplitude </a:t>
            </a:r>
            <a:r>
              <a:rPr lang="en-US" altLang="zh-CN" dirty="0"/>
              <a:t>(by LSZ reduction)</a:t>
            </a:r>
          </a:p>
          <a:p>
            <a:pPr lvl="1"/>
            <a:r>
              <a:rPr lang="en-US" altLang="zh-CN" b="1" dirty="0"/>
              <a:t>Parton distribution function</a:t>
            </a:r>
          </a:p>
          <a:p>
            <a:pPr lvl="1"/>
            <a:r>
              <a:rPr lang="en-US" altLang="zh-CN" b="1" dirty="0"/>
              <a:t>Hadron spectrum </a:t>
            </a:r>
          </a:p>
          <a:p>
            <a:pPr lvl="1"/>
            <a:r>
              <a:rPr lang="en-US" altLang="zh-CN" dirty="0" err="1"/>
              <a:t>etc</a:t>
            </a:r>
            <a:r>
              <a:rPr lang="en-US" altLang="zh-CN" dirty="0"/>
              <a:t> …</a:t>
            </a:r>
          </a:p>
          <a:p>
            <a:pPr marL="457200" lvl="1" indent="0">
              <a:buNone/>
            </a:pPr>
            <a:endParaRPr lang="en-US" altLang="zh-CN" dirty="0"/>
          </a:p>
          <a:p>
            <a:r>
              <a:rPr lang="en-US" altLang="zh-CN" dirty="0"/>
              <a:t>In condensed matter physics</a:t>
            </a:r>
          </a:p>
          <a:p>
            <a:pPr lvl="1"/>
            <a:r>
              <a:rPr lang="en-US" altLang="zh-CN" dirty="0"/>
              <a:t>Critical phase transition</a:t>
            </a:r>
          </a:p>
          <a:p>
            <a:pPr lvl="1"/>
            <a:r>
              <a:rPr lang="en-US" altLang="zh-CN" dirty="0"/>
              <a:t>Energy gap (in Ising model / spin glass)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In quantum optics</a:t>
            </a:r>
          </a:p>
          <a:p>
            <a:pPr lvl="1"/>
            <a:r>
              <a:rPr lang="en-US" altLang="zh-CN" dirty="0"/>
              <a:t>Response function (by Kubo formula)</a:t>
            </a:r>
          </a:p>
          <a:p>
            <a:pPr lvl="1"/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3C046F6-8B0D-A7EF-9092-71D26B01E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Correlation function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265277A-06D9-C7F8-EC78-D97A6D7449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4143EB2-3CF8-CF16-2611-E8247B80E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561" y="1119889"/>
            <a:ext cx="3005088" cy="188118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F0F2E44-54DF-09B8-956C-4FD1F4F53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134" y="3700338"/>
            <a:ext cx="3008759" cy="230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Large Hadron Collider prepares to deliver six times the data">
            <a:extLst>
              <a:ext uri="{FF2B5EF4-FFF2-40B4-BE49-F238E27FC236}">
                <a16:creationId xmlns:a16="http://schemas.microsoft.com/office/drawing/2014/main" id="{89B7DB86-C86E-F1BA-1963-A1C639FE7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00" y="2548763"/>
            <a:ext cx="3365664" cy="189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CFF1CC98-8EB8-8E8B-BF7D-7D04D1C89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CA0A-7247-419F-96B6-8C7263F77404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9273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4E2A8068-01B3-BBE8-89A0-F1C637B571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Correlation 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e>
                          </m:d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𝑖𝐻𝑡</m:t>
                                  </m:r>
                                </m:sup>
                              </m:sSup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sSup>
                                <m:sSup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𝑖𝐻𝑡</m:t>
                                  </m:r>
                                </m:sup>
                              </m:sSup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Quantum circuit can only yield real numbers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    Projective measurement</a:t>
                </a: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i="0" dirty="0" smtClean="0">
                          <a:latin typeface="Cambria Math" panose="02040503050406030204" pitchFamily="18" charset="0"/>
                        </a:rPr>
                        <m:t>=|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altLang="zh-CN" i="0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sSup>
                        <m:sSup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0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altLang="zh-CN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       Expectation value of Hermite operator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altLang="zh-CN" i="0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altLang="zh-CN" i="0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Introduce an ancilla qubit</a:t>
                </a:r>
              </a:p>
            </p:txBody>
          </p:sp>
        </mc:Choice>
        <mc:Fallback xmlns="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4E2A8068-01B3-BBE8-89A0-F1C637B571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14" t="-10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标题 4">
            <a:extLst>
              <a:ext uri="{FF2B5EF4-FFF2-40B4-BE49-F238E27FC236}">
                <a16:creationId xmlns:a16="http://schemas.microsoft.com/office/drawing/2014/main" id="{78095BBF-CBE3-A966-6C8F-8E11E1BAC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Hadamard</a:t>
            </a:r>
            <a:r>
              <a:rPr lang="zh-CN" altLang="en-US" dirty="0"/>
              <a:t> </a:t>
            </a:r>
            <a:r>
              <a:rPr lang="en-US" altLang="zh-CN" dirty="0"/>
              <a:t>test</a:t>
            </a:r>
            <a:endParaRPr lang="zh-CN" altLang="en-US" dirty="0"/>
          </a:p>
        </p:txBody>
      </p:sp>
      <p:sp>
        <p:nvSpPr>
          <p:cNvPr id="17" name="文本占位符 16">
            <a:extLst>
              <a:ext uri="{FF2B5EF4-FFF2-40B4-BE49-F238E27FC236}">
                <a16:creationId xmlns:a16="http://schemas.microsoft.com/office/drawing/2014/main" id="{71DEB85E-6C2B-CE3B-EA7E-79EE9B9A19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FF27C60-C371-EA51-688A-7246031FC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644" y="3911665"/>
            <a:ext cx="4439555" cy="24726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20">
                <a:extLst>
                  <a:ext uri="{FF2B5EF4-FFF2-40B4-BE49-F238E27FC236}">
                    <a16:creationId xmlns:a16="http://schemas.microsoft.com/office/drawing/2014/main" id="{ADACD7A9-2975-EDE0-8912-8EBDBE82AC9A}"/>
                  </a:ext>
                </a:extLst>
              </p:cNvPr>
              <p:cNvSpPr txBox="1"/>
              <p:nvPr/>
            </p:nvSpPr>
            <p:spPr>
              <a:xfrm>
                <a:off x="6077321" y="4143344"/>
                <a:ext cx="4763035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0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zh-CN" sz="2000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𝑖𝑌</m:t>
                                  </m:r>
                                </m:e>
                              </m:d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kumimoji="1" lang="en-US" altLang="zh-CN" sz="2000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</m:d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zh-CN" sz="2000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zh-CN" alt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|0⟩⟨1|⊗</m:t>
                              </m:r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kumimoji="1" lang="en-US" altLang="zh-CN" sz="2000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</m:d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14" name="TextBox 120">
                <a:extLst>
                  <a:ext uri="{FF2B5EF4-FFF2-40B4-BE49-F238E27FC236}">
                    <a16:creationId xmlns:a16="http://schemas.microsoft.com/office/drawing/2014/main" id="{ADACD7A9-2975-EDE0-8912-8EBDBE82AC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7321" y="4143344"/>
                <a:ext cx="4763035" cy="5761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22">
                <a:extLst>
                  <a:ext uri="{FF2B5EF4-FFF2-40B4-BE49-F238E27FC236}">
                    <a16:creationId xmlns:a16="http://schemas.microsoft.com/office/drawing/2014/main" id="{283781E0-94CD-F1F9-1C1D-D4E5A5A6FF27}"/>
                  </a:ext>
                </a:extLst>
              </p:cNvPr>
              <p:cNvSpPr txBox="1"/>
              <p:nvPr/>
            </p:nvSpPr>
            <p:spPr>
              <a:xfrm>
                <a:off x="8458838" y="4708260"/>
                <a:ext cx="2545309" cy="439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zh-CN" alt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kumimoji="1"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1"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𝑖𝐻𝑡</m:t>
                                  </m:r>
                                </m:sup>
                              </m:sSup>
                              <m:r>
                                <a:rPr kumimoji="1"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kumimoji="1" lang="zh-CN" alt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kumimoji="1"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1"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1"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𝑖𝐻𝑡</m:t>
                                  </m:r>
                                </m:sup>
                              </m:sSup>
                              <m:r>
                                <a:rPr kumimoji="1"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6" name="TextBox 122">
                <a:extLst>
                  <a:ext uri="{FF2B5EF4-FFF2-40B4-BE49-F238E27FC236}">
                    <a16:creationId xmlns:a16="http://schemas.microsoft.com/office/drawing/2014/main" id="{283781E0-94CD-F1F9-1C1D-D4E5A5A6F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838" y="4708260"/>
                <a:ext cx="2545309" cy="439736"/>
              </a:xfrm>
              <a:prstGeom prst="rect">
                <a:avLst/>
              </a:prstGeom>
              <a:blipFill>
                <a:blip r:embed="rId5"/>
                <a:stretch>
                  <a:fillRect b="-97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F29000B-BE3F-CA01-F54D-9BFB95E94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CA0A-7247-419F-96B6-8C7263F77404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9535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10E3F333-B599-0E6D-C98E-AB81C9D3EC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Hadamard test is widely used in measure correlation function.</a:t>
                </a:r>
              </a:p>
              <a:p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 err="1"/>
                  <a:t>Chanllenges</a:t>
                </a:r>
                <a:r>
                  <a:rPr lang="en-US" altLang="zh-CN" dirty="0"/>
                  <a:t> in NISQ era</a:t>
                </a:r>
              </a:p>
              <a:p>
                <a:r>
                  <a:rPr lang="en-US" altLang="zh-CN" dirty="0"/>
                  <a:t>Quantum qubits are limited-connectivity (superconductor)</a:t>
                </a:r>
              </a:p>
              <a:p>
                <a:r>
                  <a:rPr lang="en-US" altLang="zh-CN" dirty="0"/>
                  <a:t>Very deep circuit is need to control the evolution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2-qubit SWAP gate are noisy</a:t>
                </a:r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Task: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Reducing the use of ancilla qubit can simplify the circuit and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lower the error.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Applicable on NISQ quantum computer</a:t>
                </a:r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10E3F333-B599-0E6D-C98E-AB81C9D3EC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14" t="-10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738038D6-A6CB-E609-7416-EEDB8521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Hadamard test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A2521A5-52CC-53C1-C5A8-E93511B19C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Picture 167">
            <a:extLst>
              <a:ext uri="{FF2B5EF4-FFF2-40B4-BE49-F238E27FC236}">
                <a16:creationId xmlns:a16="http://schemas.microsoft.com/office/drawing/2014/main" id="{F40C0A9A-60CD-7F36-8981-0193AA5CF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386" y="1298677"/>
            <a:ext cx="3529614" cy="3229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3BB1112-3465-61AE-620B-6269AF7B0EB0}"/>
              </a:ext>
            </a:extLst>
          </p:cNvPr>
          <p:cNvSpPr txBox="1"/>
          <p:nvPr/>
        </p:nvSpPr>
        <p:spPr>
          <a:xfrm>
            <a:off x="7991664" y="4676128"/>
            <a:ext cx="3266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IBM superconduct quantum circuit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1379EF74-9681-DA5B-2245-396011FB5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CA0A-7247-419F-96B6-8C7263F77404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7943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内容占位符 30">
            <a:extLst>
              <a:ext uri="{FF2B5EF4-FFF2-40B4-BE49-F238E27FC236}">
                <a16:creationId xmlns:a16="http://schemas.microsoft.com/office/drawing/2014/main" id="{CD20A297-B184-2C05-FFDF-48EBD6A84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Computing 2-point correlation function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9" name="标题 8">
            <a:extLst>
              <a:ext uri="{FF2B5EF4-FFF2-40B4-BE49-F238E27FC236}">
                <a16:creationId xmlns:a16="http://schemas.microsoft.com/office/drawing/2014/main" id="{4EE90EC8-4E99-AE06-8A22-A2014F6B1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Computing n-point correlation function</a:t>
            </a:r>
            <a:endParaRPr lang="zh-CN" altLang="en-US" dirty="0"/>
          </a:p>
        </p:txBody>
      </p:sp>
      <p:sp>
        <p:nvSpPr>
          <p:cNvPr id="36" name="文本占位符 35">
            <a:extLst>
              <a:ext uri="{FF2B5EF4-FFF2-40B4-BE49-F238E27FC236}">
                <a16:creationId xmlns:a16="http://schemas.microsoft.com/office/drawing/2014/main" id="{982B21D1-8192-4CA7-122E-DEEF473715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X. Wang, L. Xiong, X. Cai, and X. Yuan, Phys. Rev. Lett. 135, 230602 (2025).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4B24B2C-26BE-B2FD-7087-921E60176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687" y="1627689"/>
            <a:ext cx="5186771" cy="14125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73AE286-0461-BDB9-BBD1-BEB80293F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51" y="3278129"/>
            <a:ext cx="6307851" cy="50716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F8568B7-1341-7C18-E98F-BAA9C27EA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2947" y="1393922"/>
            <a:ext cx="3138328" cy="2383465"/>
          </a:xfrm>
          <a:prstGeom prst="rect">
            <a:avLst/>
          </a:prstGeom>
        </p:spPr>
      </p:pic>
      <p:sp>
        <p:nvSpPr>
          <p:cNvPr id="7" name="TextBox 35">
            <a:extLst>
              <a:ext uri="{FF2B5EF4-FFF2-40B4-BE49-F238E27FC236}">
                <a16:creationId xmlns:a16="http://schemas.microsoft.com/office/drawing/2014/main" id="{9E44E3DC-1C42-1561-D7CC-214E267817BC}"/>
              </a:ext>
            </a:extLst>
          </p:cNvPr>
          <p:cNvSpPr txBox="1"/>
          <p:nvPr/>
        </p:nvSpPr>
        <p:spPr>
          <a:xfrm>
            <a:off x="215900" y="4169676"/>
            <a:ext cx="61211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partial</a:t>
            </a:r>
            <a:r>
              <a:rPr kumimoji="1" lang="zh-CN" altLang="en-US" dirty="0"/>
              <a:t> </a:t>
            </a:r>
            <a:r>
              <a:rPr kumimoji="1" lang="en-US" altLang="zh-CN" dirty="0"/>
              <a:t>derivative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    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be</a:t>
            </a:r>
            <a:r>
              <a:rPr kumimoji="1" lang="zh-CN" altLang="en-US" dirty="0"/>
              <a:t> </a:t>
            </a:r>
            <a:r>
              <a:rPr kumimoji="1" lang="en-US" altLang="zh-CN" dirty="0"/>
              <a:t>evaluated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accurately</a:t>
            </a:r>
            <a:r>
              <a:rPr kumimoji="1" lang="zh-CN" altLang="en-US" dirty="0"/>
              <a:t> </a:t>
            </a:r>
            <a:r>
              <a:rPr kumimoji="1" lang="en-US" altLang="zh-CN" dirty="0"/>
              <a:t>using</a:t>
            </a:r>
            <a:r>
              <a:rPr kumimoji="1" lang="zh-CN" altLang="en-US" dirty="0"/>
              <a:t> </a:t>
            </a:r>
            <a:r>
              <a:rPr kumimoji="1" lang="en-US" altLang="zh-CN" b="1" dirty="0"/>
              <a:t>parameter-shift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rule.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4">
                <a:extLst>
                  <a:ext uri="{FF2B5EF4-FFF2-40B4-BE49-F238E27FC236}">
                    <a16:creationId xmlns:a16="http://schemas.microsoft.com/office/drawing/2014/main" id="{F52EBD76-692D-8EFB-92DF-9A6C4FCF3A3D}"/>
                  </a:ext>
                </a:extLst>
              </p:cNvPr>
              <p:cNvSpPr txBox="1"/>
              <p:nvPr/>
            </p:nvSpPr>
            <p:spPr>
              <a:xfrm>
                <a:off x="4401529" y="4512548"/>
                <a:ext cx="3388941" cy="450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d>
                        <m:dPr>
                          <m:begChr m:val="⟨"/>
                          <m:endChr m:val="⟩"/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begChr m:val="⟨"/>
                          <m:endChr m:val="⟩"/>
                          <m:ctrlPr>
                            <a:rPr kumimoji="1"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kumimoji="1"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zh-CN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CN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𝑂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CN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kumimoji="1"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CN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CN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𝑂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CN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kumimoji="1" lang="en-US" altLang="zh-CN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kumimoji="1" lang="en-US" altLang="zh-CN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CN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CN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4">
                <a:extLst>
                  <a:ext uri="{FF2B5EF4-FFF2-40B4-BE49-F238E27FC236}">
                    <a16:creationId xmlns:a16="http://schemas.microsoft.com/office/drawing/2014/main" id="{F52EBD76-692D-8EFB-92DF-9A6C4FCF3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529" y="4512548"/>
                <a:ext cx="3388941" cy="450316"/>
              </a:xfrm>
              <a:prstGeom prst="rect">
                <a:avLst/>
              </a:prstGeom>
              <a:blipFill>
                <a:blip r:embed="rId5"/>
                <a:stretch>
                  <a:fillRect l="-1619" t="-202703" b="-2851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组合 13">
            <a:extLst>
              <a:ext uri="{FF2B5EF4-FFF2-40B4-BE49-F238E27FC236}">
                <a16:creationId xmlns:a16="http://schemas.microsoft.com/office/drawing/2014/main" id="{0CDF19DD-E3B0-593A-7F39-EE585A7A7902}"/>
              </a:ext>
            </a:extLst>
          </p:cNvPr>
          <p:cNvGrpSpPr/>
          <p:nvPr/>
        </p:nvGrpSpPr>
        <p:grpSpPr>
          <a:xfrm>
            <a:off x="3403280" y="5550048"/>
            <a:ext cx="5867439" cy="586314"/>
            <a:chOff x="3663714" y="5705932"/>
            <a:chExt cx="5867439" cy="5863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29">
                  <a:extLst>
                    <a:ext uri="{FF2B5EF4-FFF2-40B4-BE49-F238E27FC236}">
                      <a16:creationId xmlns:a16="http://schemas.microsoft.com/office/drawing/2014/main" id="{73E2E70D-D6A6-326C-0729-08993D70AAAE}"/>
                    </a:ext>
                  </a:extLst>
                </p:cNvPr>
                <p:cNvSpPr txBox="1"/>
                <p:nvPr/>
              </p:nvSpPr>
              <p:spPr>
                <a:xfrm>
                  <a:off x="3663714" y="5708932"/>
                  <a:ext cx="3003066" cy="4706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29">
                  <a:extLst>
                    <a:ext uri="{FF2B5EF4-FFF2-40B4-BE49-F238E27FC236}">
                      <a16:creationId xmlns:a16="http://schemas.microsoft.com/office/drawing/2014/main" id="{73E2E70D-D6A6-326C-0729-08993D70AA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3714" y="5708932"/>
                  <a:ext cx="3003066" cy="470642"/>
                </a:xfrm>
                <a:prstGeom prst="rect">
                  <a:avLst/>
                </a:prstGeom>
                <a:blipFill>
                  <a:blip r:embed="rId6"/>
                  <a:stretch>
                    <a:fillRect b="-389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31">
                  <a:extLst>
                    <a:ext uri="{FF2B5EF4-FFF2-40B4-BE49-F238E27FC236}">
                      <a16:creationId xmlns:a16="http://schemas.microsoft.com/office/drawing/2014/main" id="{CB7F1915-73DD-77CA-DA2F-30DBC14D19A8}"/>
                    </a:ext>
                  </a:extLst>
                </p:cNvPr>
                <p:cNvSpPr txBox="1"/>
                <p:nvPr/>
              </p:nvSpPr>
              <p:spPr>
                <a:xfrm>
                  <a:off x="6753913" y="5705932"/>
                  <a:ext cx="2777240" cy="5863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​</m:t>
                                </m:r>
                              </m:e>
                            </m:d>
                          </m:e>
                          <m:sub>
                            <m:sSub>
                              <m:sSubPr>
                                <m:ctrlP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" name="TextBox 31">
                  <a:extLst>
                    <a:ext uri="{FF2B5EF4-FFF2-40B4-BE49-F238E27FC236}">
                      <a16:creationId xmlns:a16="http://schemas.microsoft.com/office/drawing/2014/main" id="{CB7F1915-73DD-77CA-DA2F-30DBC14D19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3913" y="5705932"/>
                  <a:ext cx="2777240" cy="586314"/>
                </a:xfrm>
                <a:prstGeom prst="rect">
                  <a:avLst/>
                </a:prstGeom>
                <a:blipFill>
                  <a:blip r:embed="rId7"/>
                  <a:stretch>
                    <a:fillRect t="-147423" b="-20103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ight Arrow 20">
              <a:extLst>
                <a:ext uri="{FF2B5EF4-FFF2-40B4-BE49-F238E27FC236}">
                  <a16:creationId xmlns:a16="http://schemas.microsoft.com/office/drawing/2014/main" id="{C3DB0D0D-82AF-8459-8449-42087068E490}"/>
                </a:ext>
              </a:extLst>
            </p:cNvPr>
            <p:cNvSpPr/>
            <p:nvPr/>
          </p:nvSpPr>
          <p:spPr>
            <a:xfrm>
              <a:off x="6753912" y="5810419"/>
              <a:ext cx="431193" cy="3101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0382C2C-48DA-93B1-E8B6-35CBC370F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CA0A-7247-419F-96B6-8C7263F77404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8435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内容占位符 30">
            <a:extLst>
              <a:ext uri="{FF2B5EF4-FFF2-40B4-BE49-F238E27FC236}">
                <a16:creationId xmlns:a16="http://schemas.microsoft.com/office/drawing/2014/main" id="{0A3167CB-256C-52E2-ABE5-EB09E04F479D}"/>
              </a:ext>
            </a:extLst>
          </p:cNvPr>
          <p:cNvSpPr txBox="1">
            <a:spLocks/>
          </p:cNvSpPr>
          <p:nvPr/>
        </p:nvSpPr>
        <p:spPr>
          <a:xfrm>
            <a:off x="215999" y="1024128"/>
            <a:ext cx="11846766" cy="57015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CN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CN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CN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CN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6FC00E33-AD30-67AB-9B8F-1E8CA136A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980" y="1412462"/>
            <a:ext cx="6744047" cy="2197213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DAF765D2-4380-CBEB-42FE-BA6860F43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Computing n-point correlation function</a:t>
            </a:r>
            <a:endParaRPr lang="zh-CN" altLang="en-US" dirty="0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696A6952-5830-09EB-0DA9-B8739C9AE1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9">
                <a:extLst>
                  <a:ext uri="{FF2B5EF4-FFF2-40B4-BE49-F238E27FC236}">
                    <a16:creationId xmlns:a16="http://schemas.microsoft.com/office/drawing/2014/main" id="{A57BD856-69B7-FFF5-5E89-543AFB580A7D}"/>
                  </a:ext>
                </a:extLst>
              </p:cNvPr>
              <p:cNvSpPr txBox="1"/>
              <p:nvPr/>
            </p:nvSpPr>
            <p:spPr>
              <a:xfrm>
                <a:off x="1789163" y="3751755"/>
                <a:ext cx="5742598" cy="6692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kumimoji="1"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kumimoji="1" lang="en-US" altLang="zh-CN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1" lang="en-US" altLang="zh-CN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𝑂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1" lang="en-US" altLang="zh-CN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  <m:r>
                                                    <a:rPr kumimoji="1" lang="en-US" altLang="zh-CN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−2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kumimoji="1" lang="en-US" altLang="zh-CN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kumimoji="1" lang="en-US" altLang="zh-CN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kumimoji="1" lang="en-US" altLang="zh-CN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𝑡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kumimoji="1" lang="en-US" altLang="zh-CN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𝑛</m:t>
                                                      </m:r>
                                                      <m:r>
                                                        <a:rPr kumimoji="1" lang="en-US" altLang="zh-CN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−2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  <m:r>
                                                <a:rPr kumimoji="1"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kumimoji="1" lang="en-US" altLang="zh-CN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1" lang="en-US" altLang="zh-CN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𝑂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1" lang="en-US" altLang="zh-CN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  <m:r>
                                                    <a:rPr kumimoji="1" lang="en-US" altLang="zh-CN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−1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kumimoji="1" lang="en-US" altLang="zh-CN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kumimoji="1" lang="en-US" altLang="zh-CN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kumimoji="1" lang="en-US" altLang="zh-CN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𝑡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kumimoji="1" lang="en-US" altLang="zh-CN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𝑛</m:t>
                                                      </m:r>
                                                      <m:r>
                                                        <a:rPr kumimoji="1" lang="en-US" altLang="zh-CN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−1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kumimoji="1"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±</m:t>
                                          </m:r>
                                        </m:sub>
                                      </m:sSub>
                                      <m: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,…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𝑂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±</m:t>
                                  </m:r>
                                </m:sub>
                              </m:s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zh-CN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0" name="TextBox 19">
                <a:extLst>
                  <a:ext uri="{FF2B5EF4-FFF2-40B4-BE49-F238E27FC236}">
                    <a16:creationId xmlns:a16="http://schemas.microsoft.com/office/drawing/2014/main" id="{A57BD856-69B7-FFF5-5E89-543AFB580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163" y="3751755"/>
                <a:ext cx="5742598" cy="669286"/>
              </a:xfrm>
              <a:prstGeom prst="rect">
                <a:avLst/>
              </a:prstGeom>
              <a:blipFill>
                <a:blip r:embed="rId3"/>
                <a:stretch>
                  <a:fillRect b="-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26">
                <a:extLst>
                  <a:ext uri="{FF2B5EF4-FFF2-40B4-BE49-F238E27FC236}">
                    <a16:creationId xmlns:a16="http://schemas.microsoft.com/office/drawing/2014/main" id="{C81C1E38-BAD6-8AB1-9E67-A96CB7BF62D5}"/>
                  </a:ext>
                </a:extLst>
              </p:cNvPr>
              <p:cNvSpPr txBox="1"/>
              <p:nvPr/>
            </p:nvSpPr>
            <p:spPr>
              <a:xfrm>
                <a:off x="7711312" y="4051709"/>
                <a:ext cx="22569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anti-commutator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11" name="TextBox 126">
                <a:extLst>
                  <a:ext uri="{FF2B5EF4-FFF2-40B4-BE49-F238E27FC236}">
                    <a16:creationId xmlns:a16="http://schemas.microsoft.com/office/drawing/2014/main" id="{C81C1E38-BAD6-8AB1-9E67-A96CB7BF6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312" y="4051709"/>
                <a:ext cx="2256965" cy="369332"/>
              </a:xfrm>
              <a:prstGeom prst="rect">
                <a:avLst/>
              </a:prstGeom>
              <a:blipFill>
                <a:blip r:embed="rId4"/>
                <a:stretch>
                  <a:fillRect t="-10000" r="-675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27">
                <a:extLst>
                  <a:ext uri="{FF2B5EF4-FFF2-40B4-BE49-F238E27FC236}">
                    <a16:creationId xmlns:a16="http://schemas.microsoft.com/office/drawing/2014/main" id="{B0F58543-8A24-EAA8-6884-D184162C3073}"/>
                  </a:ext>
                </a:extLst>
              </p:cNvPr>
              <p:cNvSpPr txBox="1"/>
              <p:nvPr/>
            </p:nvSpPr>
            <p:spPr>
              <a:xfrm>
                <a:off x="7712286" y="3665632"/>
                <a:ext cx="1889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</m:oMath>
                </a14:m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commutator;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12" name="TextBox 127">
                <a:extLst>
                  <a:ext uri="{FF2B5EF4-FFF2-40B4-BE49-F238E27FC236}">
                    <a16:creationId xmlns:a16="http://schemas.microsoft.com/office/drawing/2014/main" id="{B0F58543-8A24-EAA8-6884-D184162C3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286" y="3665632"/>
                <a:ext cx="1889876" cy="369332"/>
              </a:xfrm>
              <a:prstGeom prst="rect">
                <a:avLst/>
              </a:prstGeom>
              <a:blipFill>
                <a:blip r:embed="rId5"/>
                <a:stretch>
                  <a:fillRect t="-8197" r="-4839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03F9BE0B-2EA2-8923-B76A-172F27EBC673}"/>
              </a:ext>
            </a:extLst>
          </p:cNvPr>
          <p:cNvSpPr txBox="1"/>
          <p:nvPr/>
        </p:nvSpPr>
        <p:spPr>
          <a:xfrm>
            <a:off x="215900" y="1043130"/>
            <a:ext cx="4697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Generalization to n-point correlation function</a:t>
            </a:r>
            <a:endParaRPr lang="zh-CN" altLang="en-US" dirty="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17282B2C-6E18-BDE9-0A5D-92681B0EDD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4853" y="4978720"/>
            <a:ext cx="6862903" cy="1184426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F5486653-81E5-EC65-F1B4-4273FD278186}"/>
              </a:ext>
            </a:extLst>
          </p:cNvPr>
          <p:cNvSpPr txBox="1"/>
          <p:nvPr/>
        </p:nvSpPr>
        <p:spPr>
          <a:xfrm>
            <a:off x="242129" y="4532315"/>
            <a:ext cx="3239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Compared with Hadamard test</a:t>
            </a:r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6E21268-92A5-4501-D44E-8B49BFEC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CA0A-7247-419F-96B6-8C7263F77404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3742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4742</TotalTime>
  <Words>1423</Words>
  <Application>Microsoft Office PowerPoint</Application>
  <PresentationFormat>宽屏</PresentationFormat>
  <Paragraphs>251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Monaco</vt:lpstr>
      <vt:lpstr>等线</vt:lpstr>
      <vt:lpstr>等线 Light</vt:lpstr>
      <vt:lpstr>Arial</vt:lpstr>
      <vt:lpstr>Cambria Math</vt:lpstr>
      <vt:lpstr>Office 主题​​</vt:lpstr>
      <vt:lpstr>Computation of correlation function in Gauge Field Theory</vt:lpstr>
      <vt:lpstr>Quantum simulation and quantum computation</vt:lpstr>
      <vt:lpstr>Application of quantum computation</vt:lpstr>
      <vt:lpstr>NISQ Era</vt:lpstr>
      <vt:lpstr>Correlation function</vt:lpstr>
      <vt:lpstr>Hadamard test</vt:lpstr>
      <vt:lpstr>Hadamard test</vt:lpstr>
      <vt:lpstr>Computing n-point correlation function</vt:lpstr>
      <vt:lpstr>Computing n-point correlation function</vt:lpstr>
      <vt:lpstr>Application: Hadron mass</vt:lpstr>
      <vt:lpstr>Application: Hadron mass</vt:lpstr>
      <vt:lpstr>Correlation function in Gauge theory</vt:lpstr>
      <vt:lpstr>Computing correlation function with gauge link</vt:lpstr>
      <vt:lpstr>PowerPoint 演示文稿</vt:lpstr>
      <vt:lpstr>Computing n-point amplitude</vt:lpstr>
      <vt:lpstr>Quantum imaginary-time evolution</vt:lpstr>
      <vt:lpstr>Quantum imaginary-time evolution</vt:lpstr>
      <vt:lpstr>Application：Parton Distribution Function</vt:lpstr>
      <vt:lpstr>Schwinger model on the lattice</vt:lpstr>
      <vt:lpstr>Numerical Demonstration</vt:lpstr>
      <vt:lpstr>Conclusion &amp; Outlook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Matrix Liz</dc:creator>
  <cp:lastModifiedBy>Matrix Liz</cp:lastModifiedBy>
  <cp:revision>25</cp:revision>
  <dcterms:created xsi:type="dcterms:W3CDTF">2026-03-15T03:33:42Z</dcterms:created>
  <dcterms:modified xsi:type="dcterms:W3CDTF">2026-04-15T12:58:00Z</dcterms:modified>
</cp:coreProperties>
</file>