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7.jpg" ContentType="image/jpeg"/>
  <Override PartName="/ppt/media/image8.jpg" ContentType="image/jpeg"/>
  <Override PartName="/ppt/media/image9.jpg" ContentType="image/jpeg"/>
  <Override PartName="/ppt/media/image14.jpg" ContentType="image/jpe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73" r:id="rId2"/>
    <p:sldId id="291" r:id="rId3"/>
    <p:sldId id="278" r:id="rId4"/>
    <p:sldId id="307" r:id="rId5"/>
    <p:sldId id="298" r:id="rId6"/>
    <p:sldId id="309" r:id="rId7"/>
    <p:sldId id="308" r:id="rId8"/>
    <p:sldId id="293" r:id="rId9"/>
    <p:sldId id="294" r:id="rId10"/>
    <p:sldId id="297" r:id="rId11"/>
    <p:sldId id="310" r:id="rId12"/>
    <p:sldId id="296" r:id="rId13"/>
    <p:sldId id="292" r:id="rId14"/>
    <p:sldId id="311" r:id="rId15"/>
    <p:sldId id="2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89" autoAdjust="0"/>
    <p:restoredTop sz="94660"/>
  </p:normalViewPr>
  <p:slideViewPr>
    <p:cSldViewPr snapToGrid="0">
      <p:cViewPr varScale="1">
        <p:scale>
          <a:sx n="88" d="100"/>
          <a:sy n="88" d="100"/>
        </p:scale>
        <p:origin x="237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1CBAD-77BE-49D7-9738-38437766BFC9}" type="datetimeFigureOut">
              <a:rPr lang="zh-CN" altLang="en-US" smtClean="0"/>
              <a:t>2026/4/16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8A397-7D70-46DB-AF63-26058DE229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233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8A397-7D70-46DB-AF63-26058DE229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631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8A397-7D70-46DB-AF63-26058DE229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515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B65F-0DD0-47A1-8660-BF579F7044DE}" type="datetime1">
              <a:rPr lang="zh-CN" altLang="en-US" smtClean="0"/>
              <a:t>2026/4/16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D374-442B-4631-8E91-4C7E5C84F7D9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3228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4BBE-362B-4FB7-83EC-631D62DF4FEE}" type="datetime1">
              <a:rPr lang="zh-CN" altLang="en-US" smtClean="0"/>
              <a:t>2026/4/16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D374-442B-4631-8E91-4C7E5C84F7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19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2EED-F769-49C6-9513-3991CDBC70C1}" type="datetime1">
              <a:rPr lang="zh-CN" altLang="en-US" smtClean="0"/>
              <a:t>2026/4/16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D374-442B-4631-8E91-4C7E5C84F7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8283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095-7C63-4208-B64B-F75D796591D5}" type="datetime1">
              <a:rPr lang="zh-CN" altLang="en-US" smtClean="0"/>
              <a:t>2026/4/16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D374-442B-4631-8E91-4C7E5C84F7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435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3FFF-D2AE-41D0-804D-EB4E39095F77}" type="datetime1">
              <a:rPr lang="zh-CN" altLang="en-US" smtClean="0"/>
              <a:t>2026/4/16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D374-442B-4631-8E91-4C7E5C84F7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735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502" y="627610"/>
            <a:ext cx="5953298" cy="597007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627609"/>
            <a:ext cx="6019800" cy="597006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6FB3-02AC-405C-AE02-C1F15433973D}" type="datetime1">
              <a:rPr lang="zh-CN" altLang="en-US" smtClean="0"/>
              <a:t>2026/4/16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D374-442B-4631-8E91-4C7E5C84F7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172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84" y="-1"/>
            <a:ext cx="12126515" cy="623456"/>
          </a:xfrm>
        </p:spPr>
        <p:txBody>
          <a:bodyPr/>
          <a:lstStyle>
            <a:lvl1pPr>
              <a:defRPr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85" y="623455"/>
            <a:ext cx="6019799" cy="44886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2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85" y="1072318"/>
            <a:ext cx="6019799" cy="552536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623454"/>
            <a:ext cx="6019799" cy="448865"/>
          </a:xfrm>
        </p:spPr>
        <p:txBody>
          <a:bodyPr anchor="b">
            <a:norm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072317"/>
            <a:ext cx="6019799" cy="552536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AEA8-DAB5-46C9-AA50-0E18103D4391}" type="datetime1">
              <a:rPr lang="zh-CN" altLang="en-US" smtClean="0"/>
              <a:t>2026/4/16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D374-442B-4631-8E91-4C7E5C84F7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36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3BD4B-AA47-4ACC-B13A-FCC1AE728E01}" type="datetime1">
              <a:rPr lang="zh-CN" altLang="en-US" smtClean="0"/>
              <a:t>2026/4/16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D374-442B-4631-8E91-4C7E5C84F7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474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6AAF-B0DB-4602-9F17-E49929F4709D}" type="datetime1">
              <a:rPr lang="zh-CN" altLang="en-US" smtClean="0"/>
              <a:t>2026/4/16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D374-442B-4631-8E91-4C7E5C84F7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078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BACB-FBBC-4FA0-80E9-AB01DECB73CF}" type="datetime1">
              <a:rPr lang="zh-CN" altLang="en-US" smtClean="0"/>
              <a:t>2026/4/16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D374-442B-4631-8E91-4C7E5C84F7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39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1AB6B-01C0-4733-8A5A-D208DEF80F53}" type="datetime1">
              <a:rPr lang="zh-CN" altLang="en-US" smtClean="0"/>
              <a:t>2026/4/16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D374-442B-4631-8E91-4C7E5C84F7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51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502" y="1"/>
            <a:ext cx="12125498" cy="6276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02" y="627610"/>
            <a:ext cx="12125498" cy="5970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97680"/>
            <a:ext cx="2743200" cy="2609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D5F44-C37C-40DD-80A9-E32627F91970}" type="datetime1">
              <a:rPr lang="zh-CN" altLang="en-US" smtClean="0"/>
              <a:t>2026/4/16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97680"/>
            <a:ext cx="4114800" cy="2609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97680"/>
            <a:ext cx="2743200" cy="2609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6D374-442B-4631-8E91-4C7E5C84F7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605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>
              <a:lumMod val="7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Tx/>
        <a:buNone/>
        <a:defRPr sz="2000" kern="1200">
          <a:solidFill>
            <a:srgbClr val="0070C0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540000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900000" indent="-228594" algn="l" defTabSz="914377" rtl="0" eaLnBrk="1" latinLnBrk="0" hangingPunct="1">
        <a:lnSpc>
          <a:spcPct val="90000"/>
        </a:lnSpc>
        <a:spcBef>
          <a:spcPts val="500"/>
        </a:spcBef>
        <a:buFont typeface="微软雅黑" panose="020B0503020204020204" pitchFamily="34" charset="-122"/>
        <a:buChar char="◆"/>
        <a:defRPr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18800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47600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7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hiquarc/PyQuantumKit" TargetMode="External"/><Relationship Id="rId2" Type="http://schemas.openxmlformats.org/officeDocument/2006/relationships/hyperlink" Target="https://pyquantumkit.readthedocs.io/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11.png"/><Relationship Id="rId3" Type="http://schemas.openxmlformats.org/officeDocument/2006/relationships/image" Target="../media/image60.png"/><Relationship Id="rId7" Type="http://schemas.openxmlformats.org/officeDocument/2006/relationships/image" Target="../media/image390.png"/><Relationship Id="rId12" Type="http://schemas.openxmlformats.org/officeDocument/2006/relationships/image" Target="../media/image9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11" Type="http://schemas.openxmlformats.org/officeDocument/2006/relationships/image" Target="../media/image43.png"/><Relationship Id="rId5" Type="http://schemas.openxmlformats.org/officeDocument/2006/relationships/image" Target="../media/image8.png"/><Relationship Id="rId10" Type="http://schemas.openxmlformats.org/officeDocument/2006/relationships/image" Target="../media/image42.png"/><Relationship Id="rId4" Type="http://schemas.openxmlformats.org/officeDocument/2006/relationships/image" Target="../media/image7.pn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arxiv.org/abs/2305.0236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BAEDB1-24A6-462B-9E48-C6531941B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198572"/>
          </a:xfrm>
        </p:spPr>
        <p:txBody>
          <a:bodyPr>
            <a:normAutofit/>
          </a:bodyPr>
          <a:lstStyle/>
          <a:p>
            <a:r>
              <a:rPr lang="en-US" altLang="zh-CN" sz="2800" dirty="0" err="1"/>
              <a:t>PyQuantumKit</a:t>
            </a:r>
            <a:r>
              <a:rPr lang="zh-CN" altLang="en-US" sz="2800" dirty="0"/>
              <a:t>：跨平台量子程序开发工具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4BFA3F7-CE98-4BEC-B2C7-EC4684A2C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4156373"/>
            <a:ext cx="6858000" cy="1749846"/>
          </a:xfrm>
        </p:spPr>
        <p:txBody>
          <a:bodyPr>
            <a:normAutofit/>
          </a:bodyPr>
          <a:lstStyle/>
          <a:p>
            <a:r>
              <a:rPr lang="zh-CN" altLang="en-US" dirty="0"/>
              <a:t>龙沛洵　</a:t>
            </a:r>
            <a:r>
              <a:rPr lang="en-US" altLang="zh-CN" dirty="0"/>
              <a:t>longpx@heip.ac.cn</a:t>
            </a:r>
          </a:p>
          <a:p>
            <a:r>
              <a:rPr lang="zh-CN" altLang="en-US" dirty="0"/>
              <a:t>高能物理研究所 </a:t>
            </a:r>
            <a:r>
              <a:rPr lang="en-US" altLang="zh-CN" dirty="0"/>
              <a:t>· </a:t>
            </a:r>
            <a:r>
              <a:rPr lang="zh-CN" altLang="en-US" dirty="0"/>
              <a:t>计算中心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CEE35B8-E6B3-4794-A31D-77A6CD2B8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D374-442B-4631-8E91-4C7E5C84F7D9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4804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CAE39E-2305-4F81-AF00-0B58B888A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量子线路矩阵符号表示例子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EACF0B-41DF-48CD-ACE5-95468B381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2" y="627610"/>
            <a:ext cx="6957753" cy="5970070"/>
          </a:xfrm>
        </p:spPr>
        <p:txBody>
          <a:bodyPr/>
          <a:lstStyle/>
          <a:p>
            <a:r>
              <a:rPr lang="en-US" altLang="zh-CN" dirty="0"/>
              <a:t>Ⅲ. </a:t>
            </a:r>
            <a:r>
              <a:rPr lang="zh-CN" altLang="en-US" dirty="0"/>
              <a:t>定义两个</a:t>
            </a:r>
            <a:r>
              <a:rPr lang="en-US" altLang="zh-CN" dirty="0" err="1"/>
              <a:t>CircuitIO</a:t>
            </a:r>
            <a:r>
              <a:rPr lang="zh-CN" altLang="en-US" dirty="0"/>
              <a:t>对象，在其上构建量子线路</a:t>
            </a:r>
            <a:endParaRPr lang="en-US" altLang="zh-CN" dirty="0"/>
          </a:p>
          <a:p>
            <a:pPr lvl="1"/>
            <a:r>
              <a:rPr lang="en-US" altLang="zh-CN" dirty="0" err="1"/>
              <a:t>CircuitIO</a:t>
            </a:r>
            <a:r>
              <a:rPr lang="zh-CN" altLang="en-US" dirty="0"/>
              <a:t>类：用于暂存量子线路</a:t>
            </a:r>
            <a:endParaRPr lang="en-US" altLang="zh-CN" dirty="0"/>
          </a:p>
          <a:p>
            <a:pPr lvl="1"/>
            <a:endParaRPr lang="en-US" altLang="zh-CN" dirty="0"/>
          </a:p>
          <a:p>
            <a:r>
              <a:rPr lang="en-US" altLang="zh-CN" dirty="0"/>
              <a:t>Ⅳ. </a:t>
            </a:r>
            <a:r>
              <a:rPr lang="zh-CN" altLang="en-US" dirty="0"/>
              <a:t>获取量子线路的矩阵表示</a:t>
            </a:r>
            <a:endParaRPr lang="en-US" altLang="zh-CN" dirty="0"/>
          </a:p>
          <a:p>
            <a:pPr lvl="1"/>
            <a:r>
              <a:rPr lang="en-US" altLang="zh-CN" dirty="0" err="1"/>
              <a:t>CircuitIO</a:t>
            </a:r>
            <a:r>
              <a:rPr lang="zh-CN" altLang="en-US" dirty="0"/>
              <a:t>类的</a:t>
            </a:r>
            <a:r>
              <a:rPr lang="en-US" altLang="zh-CN" dirty="0"/>
              <a:t>“</a:t>
            </a:r>
            <a:r>
              <a:rPr lang="en-US" altLang="zh-CN" dirty="0" err="1">
                <a:latin typeface="Consolas" panose="020B0609020204030204" pitchFamily="49" charset="0"/>
              </a:rPr>
              <a:t>get_sympy_matrix</a:t>
            </a:r>
            <a:r>
              <a:rPr lang="en-US" altLang="zh-CN" dirty="0"/>
              <a:t>”</a:t>
            </a:r>
            <a:r>
              <a:rPr lang="zh-CN" altLang="en-US" dirty="0"/>
              <a:t>函数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zh-CN" altLang="en-US" dirty="0"/>
              <a:t>输出结果：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09D5F54-2806-4941-9936-1192DABB9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D374-442B-4631-8E91-4C7E5C84F7D9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0B7C639-2846-4904-8661-AE4992EB6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33057"/>
            <a:ext cx="3348673" cy="21331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6B0F453-0ECA-4C76-8401-F66F4B48DA18}"/>
              </a:ext>
            </a:extLst>
          </p:cNvPr>
          <p:cNvSpPr txBox="1"/>
          <p:nvPr/>
        </p:nvSpPr>
        <p:spPr>
          <a:xfrm>
            <a:off x="1216774" y="3016126"/>
            <a:ext cx="6443403" cy="32316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1200" dirty="0">
                <a:latin typeface="Consolas" panose="020B0609020204030204" pitchFamily="49" charset="0"/>
              </a:rPr>
              <a:t>Matrix([[1, 0, 0, 0, 0, 0, 0, 0],</a:t>
            </a:r>
            <a:endParaRPr lang="en-US" altLang="zh-CN" sz="1200" dirty="0">
              <a:latin typeface="Consolas" panose="020B0609020204030204" pitchFamily="49" charset="0"/>
            </a:endParaRPr>
          </a:p>
          <a:p>
            <a:r>
              <a:rPr lang="en-US" altLang="zh-CN" sz="1200" dirty="0">
                <a:latin typeface="Consolas" panose="020B0609020204030204" pitchFamily="49" charset="0"/>
              </a:rPr>
              <a:t>        </a:t>
            </a:r>
            <a:r>
              <a:rPr lang="zh-CN" altLang="en-US" sz="1200" dirty="0">
                <a:latin typeface="Consolas" panose="020B0609020204030204" pitchFamily="49" charset="0"/>
              </a:rPr>
              <a:t>[0, cos(epsilon*eta/2), 0, 0, I*sin(epsilon*eta/2), 0, 0, 0],</a:t>
            </a:r>
            <a:endParaRPr lang="en-US" altLang="zh-CN" sz="1200" dirty="0">
              <a:latin typeface="Consolas" panose="020B0609020204030204" pitchFamily="49" charset="0"/>
            </a:endParaRPr>
          </a:p>
          <a:p>
            <a:r>
              <a:rPr lang="zh-CN" altLang="en-US" sz="1200" dirty="0">
                <a:latin typeface="Consolas" panose="020B0609020204030204" pitchFamily="49" charset="0"/>
              </a:rPr>
              <a:t>        [0, 0, 1, 0, 0, 0, 0, 0],</a:t>
            </a:r>
            <a:endParaRPr lang="en-US" altLang="zh-CN" sz="1200" dirty="0">
              <a:latin typeface="Consolas" panose="020B0609020204030204" pitchFamily="49" charset="0"/>
            </a:endParaRPr>
          </a:p>
          <a:p>
            <a:r>
              <a:rPr lang="zh-CN" altLang="en-US" sz="1200" dirty="0">
                <a:latin typeface="Consolas" panose="020B0609020204030204" pitchFamily="49" charset="0"/>
              </a:rPr>
              <a:t>        [0, 0, 0, cos(epsilon*eta/2), 0, 0, -I*sin(epsilon*eta/2), 0],</a:t>
            </a:r>
            <a:endParaRPr lang="en-US" altLang="zh-CN" sz="1200" dirty="0">
              <a:latin typeface="Consolas" panose="020B0609020204030204" pitchFamily="49" charset="0"/>
            </a:endParaRPr>
          </a:p>
          <a:p>
            <a:r>
              <a:rPr lang="zh-CN" altLang="en-US" sz="1200" dirty="0">
                <a:latin typeface="Consolas" panose="020B0609020204030204" pitchFamily="49" charset="0"/>
              </a:rPr>
              <a:t>        [0, I*sin(epsilon*eta/2), 0, 0, cos(epsilon*eta/2), 0, 0, 0],</a:t>
            </a:r>
            <a:endParaRPr lang="en-US" altLang="zh-CN" sz="1200" dirty="0">
              <a:latin typeface="Consolas" panose="020B0609020204030204" pitchFamily="49" charset="0"/>
            </a:endParaRPr>
          </a:p>
          <a:p>
            <a:r>
              <a:rPr lang="zh-CN" altLang="en-US" sz="1200" dirty="0">
                <a:latin typeface="Consolas" panose="020B0609020204030204" pitchFamily="49" charset="0"/>
              </a:rPr>
              <a:t>        [0, 0, 0, 0, 0, 1, 0, 0],</a:t>
            </a:r>
            <a:endParaRPr lang="en-US" altLang="zh-CN" sz="1200" dirty="0">
              <a:latin typeface="Consolas" panose="020B0609020204030204" pitchFamily="49" charset="0"/>
            </a:endParaRPr>
          </a:p>
          <a:p>
            <a:r>
              <a:rPr lang="zh-CN" altLang="en-US" sz="1200" dirty="0">
                <a:latin typeface="Consolas" panose="020B0609020204030204" pitchFamily="49" charset="0"/>
              </a:rPr>
              <a:t>        [0, 0, 0, -I*sin(epsilon*eta/2), 0, 0, cos(epsilon*eta/2), 0],</a:t>
            </a:r>
            <a:endParaRPr lang="en-US" altLang="zh-CN" sz="1200" dirty="0">
              <a:latin typeface="Consolas" panose="020B0609020204030204" pitchFamily="49" charset="0"/>
            </a:endParaRPr>
          </a:p>
          <a:p>
            <a:r>
              <a:rPr lang="zh-CN" altLang="en-US" sz="1200" dirty="0">
                <a:latin typeface="Consolas" panose="020B0609020204030204" pitchFamily="49" charset="0"/>
              </a:rPr>
              <a:t>        [0, 0, 0, 0, 0, 0, 0, 1]])</a:t>
            </a:r>
          </a:p>
          <a:p>
            <a:endParaRPr lang="zh-CN" altLang="en-US" sz="1200" dirty="0">
              <a:latin typeface="Consolas" panose="020B0609020204030204" pitchFamily="49" charset="0"/>
            </a:endParaRPr>
          </a:p>
          <a:p>
            <a:r>
              <a:rPr lang="zh-CN" altLang="en-US" sz="1200" dirty="0">
                <a:latin typeface="Consolas" panose="020B0609020204030204" pitchFamily="49" charset="0"/>
              </a:rPr>
              <a:t>Matrix([[1, 0, 0, 0, 0, 0, 0, 0],</a:t>
            </a:r>
            <a:endParaRPr lang="en-US" altLang="zh-CN" sz="1200" dirty="0">
              <a:latin typeface="Consolas" panose="020B0609020204030204" pitchFamily="49" charset="0"/>
            </a:endParaRPr>
          </a:p>
          <a:p>
            <a:r>
              <a:rPr lang="zh-CN" altLang="en-US" sz="1200" dirty="0">
                <a:latin typeface="Consolas" panose="020B0609020204030204" pitchFamily="49" charset="0"/>
              </a:rPr>
              <a:t>        [0, cos(epsilon*eta/2), 0, 0, -I*sin(epsilon*eta/2), 0, 0, 0],</a:t>
            </a:r>
            <a:endParaRPr lang="en-US" altLang="zh-CN" sz="1200" dirty="0">
              <a:latin typeface="Consolas" panose="020B0609020204030204" pitchFamily="49" charset="0"/>
            </a:endParaRPr>
          </a:p>
          <a:p>
            <a:r>
              <a:rPr lang="zh-CN" altLang="en-US" sz="1200" dirty="0">
                <a:latin typeface="Consolas" panose="020B0609020204030204" pitchFamily="49" charset="0"/>
              </a:rPr>
              <a:t>        [0, 0, 1, 0, 0, 0, 0, 0],</a:t>
            </a:r>
            <a:endParaRPr lang="en-US" altLang="zh-CN" sz="1200" dirty="0">
              <a:latin typeface="Consolas" panose="020B0609020204030204" pitchFamily="49" charset="0"/>
            </a:endParaRPr>
          </a:p>
          <a:p>
            <a:r>
              <a:rPr lang="zh-CN" altLang="en-US" sz="1200" dirty="0">
                <a:latin typeface="Consolas" panose="020B0609020204030204" pitchFamily="49" charset="0"/>
              </a:rPr>
              <a:t>        [0, 0, 0, cos(epsilon*eta/2), 0, 0, I*sin(epsilon*eta/2), 0],</a:t>
            </a:r>
            <a:endParaRPr lang="en-US" altLang="zh-CN" sz="1200" dirty="0">
              <a:latin typeface="Consolas" panose="020B0609020204030204" pitchFamily="49" charset="0"/>
            </a:endParaRPr>
          </a:p>
          <a:p>
            <a:r>
              <a:rPr lang="zh-CN" altLang="en-US" sz="1200" dirty="0">
                <a:latin typeface="Consolas" panose="020B0609020204030204" pitchFamily="49" charset="0"/>
              </a:rPr>
              <a:t>        [0, -I*sin(epsilon*eta/2), 0, 0, cos(epsilon*eta/2), 0, 0, 0],</a:t>
            </a:r>
            <a:endParaRPr lang="en-US" altLang="zh-CN" sz="1200" dirty="0">
              <a:latin typeface="Consolas" panose="020B0609020204030204" pitchFamily="49" charset="0"/>
            </a:endParaRPr>
          </a:p>
          <a:p>
            <a:r>
              <a:rPr lang="zh-CN" altLang="en-US" sz="1200" dirty="0">
                <a:latin typeface="Consolas" panose="020B0609020204030204" pitchFamily="49" charset="0"/>
              </a:rPr>
              <a:t>        [0, 0, 0, 0, 0, 1, 0, 0],</a:t>
            </a:r>
            <a:endParaRPr lang="en-US" altLang="zh-CN" sz="1200" dirty="0">
              <a:latin typeface="Consolas" panose="020B0609020204030204" pitchFamily="49" charset="0"/>
            </a:endParaRPr>
          </a:p>
          <a:p>
            <a:r>
              <a:rPr lang="zh-CN" altLang="en-US" sz="1200" dirty="0">
                <a:latin typeface="Consolas" panose="020B0609020204030204" pitchFamily="49" charset="0"/>
              </a:rPr>
              <a:t>        [0, 0, 0, I*sin(epsilon*eta/2), 0, 0, cos(epsilon*eta/2), 0],</a:t>
            </a:r>
            <a:endParaRPr lang="en-US" altLang="zh-CN" sz="1200" dirty="0">
              <a:latin typeface="Consolas" panose="020B0609020204030204" pitchFamily="49" charset="0"/>
            </a:endParaRPr>
          </a:p>
          <a:p>
            <a:r>
              <a:rPr lang="zh-CN" altLang="en-US" sz="1200" dirty="0">
                <a:latin typeface="Consolas" panose="020B0609020204030204" pitchFamily="49" charset="0"/>
              </a:rPr>
              <a:t>        [0, 0, 0, 0, 0, 0, 0, 1]])</a:t>
            </a:r>
          </a:p>
        </p:txBody>
      </p:sp>
    </p:spTree>
    <p:extLst>
      <p:ext uri="{BB962C8B-B14F-4D97-AF65-F5344CB8AC3E}">
        <p14:creationId xmlns:p14="http://schemas.microsoft.com/office/powerpoint/2010/main" val="574272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A1BD1E-A025-4D77-96BF-066C191B5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量子线路矩阵符号表示例子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6A4C60E-A607-400D-8580-792853ED3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Ⅴ. </a:t>
            </a:r>
            <a:r>
              <a:rPr lang="zh-CN" altLang="en-US" dirty="0"/>
              <a:t>检验两个量子线路的等价性</a:t>
            </a:r>
            <a:endParaRPr lang="en-US" altLang="zh-CN" dirty="0"/>
          </a:p>
          <a:p>
            <a:pPr lvl="1"/>
            <a:r>
              <a:rPr lang="zh-CN" altLang="en-US" dirty="0"/>
              <a:t>两个矩阵相减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zh-CN" altLang="en-US" dirty="0"/>
              <a:t>结果：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8CF5AF8-9296-43B5-AA43-4AC3B9D4F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D374-442B-4631-8E91-4C7E5C84F7D9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8B88154-AD3A-4491-A87A-19918A3A187E}"/>
              </a:ext>
            </a:extLst>
          </p:cNvPr>
          <p:cNvSpPr txBox="1"/>
          <p:nvPr/>
        </p:nvSpPr>
        <p:spPr>
          <a:xfrm>
            <a:off x="1650150" y="2604649"/>
            <a:ext cx="5520691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Consolas" panose="020B0609020204030204" pitchFamily="49" charset="0"/>
              </a:rPr>
              <a:t>Matrix([[0, 0, 0, 0, 0, 0, 0, 0],</a:t>
            </a:r>
          </a:p>
          <a:p>
            <a:r>
              <a:rPr lang="en-US" altLang="zh-CN" sz="1200" dirty="0">
                <a:latin typeface="Consolas" panose="020B0609020204030204" pitchFamily="49" charset="0"/>
              </a:rPr>
              <a:t>        [0, 0, 0, 0, 2*I*sin(epsilon*eta/2), 0, 0, 0],</a:t>
            </a:r>
          </a:p>
          <a:p>
            <a:r>
              <a:rPr lang="en-US" altLang="zh-CN" sz="1200" dirty="0">
                <a:latin typeface="Consolas" panose="020B0609020204030204" pitchFamily="49" charset="0"/>
              </a:rPr>
              <a:t>        [0, 0, 0, 0, 0, 0, 0, 0],</a:t>
            </a:r>
          </a:p>
          <a:p>
            <a:r>
              <a:rPr lang="en-US" altLang="zh-CN" sz="1200" dirty="0">
                <a:latin typeface="Consolas" panose="020B0609020204030204" pitchFamily="49" charset="0"/>
              </a:rPr>
              <a:t>        [0, 0, 0, 0, 0, 0, -2*I*sin(epsilon*eta/2), 0],</a:t>
            </a:r>
          </a:p>
          <a:p>
            <a:r>
              <a:rPr lang="en-US" altLang="zh-CN" sz="1200" dirty="0">
                <a:latin typeface="Consolas" panose="020B0609020204030204" pitchFamily="49" charset="0"/>
              </a:rPr>
              <a:t>        [0, 2*I*sin(epsilon*eta/2), 0, 0, 0, 0, 0, 0],</a:t>
            </a:r>
          </a:p>
          <a:p>
            <a:r>
              <a:rPr lang="en-US" altLang="zh-CN" sz="1200" dirty="0">
                <a:latin typeface="Consolas" panose="020B0609020204030204" pitchFamily="49" charset="0"/>
              </a:rPr>
              <a:t>        [0, 0, 0, 0, 0, 0, 0, 0],</a:t>
            </a:r>
          </a:p>
          <a:p>
            <a:r>
              <a:rPr lang="en-US" altLang="zh-CN" sz="1200" dirty="0">
                <a:latin typeface="Consolas" panose="020B0609020204030204" pitchFamily="49" charset="0"/>
              </a:rPr>
              <a:t>        [0, 0, 0, -2*I*sin(epsilon*eta/2), 0, 0, 0, 0],</a:t>
            </a:r>
          </a:p>
          <a:p>
            <a:r>
              <a:rPr lang="en-US" altLang="zh-CN" sz="1200" dirty="0">
                <a:latin typeface="Consolas" panose="020B0609020204030204" pitchFamily="49" charset="0"/>
              </a:rPr>
              <a:t>        [0, 0, 0, 0, 0, 0, 0, 0]])</a:t>
            </a:r>
            <a:endParaRPr lang="zh-CN" altLang="en-US" sz="1200" dirty="0">
              <a:latin typeface="Consolas" panose="020B0609020204030204" pitchFamily="49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1C2B53A-DCB4-46D6-872B-5E8DF4DA7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150" y="1410563"/>
            <a:ext cx="3895753" cy="6286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93151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924623-1E8E-4D55-AFC2-431B76FFC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量子线路矩阵符号表示例子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A9E7DBD-A135-4C4A-837A-AD9877DFE2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Ⅵ. </a:t>
                </a:r>
                <a:r>
                  <a:rPr lang="zh-CN" altLang="en-US" dirty="0"/>
                  <a:t>对符号变量赋予具体数值后，生成具体量子开发平台上的线路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使用</a:t>
                </a:r>
                <a:r>
                  <a:rPr lang="en-US" altLang="zh-CN" dirty="0" err="1"/>
                  <a:t>CircuitIO</a:t>
                </a:r>
                <a:r>
                  <a:rPr lang="zh-CN" altLang="en-US" dirty="0"/>
                  <a:t>类的</a:t>
                </a:r>
                <a:r>
                  <a:rPr lang="en-US" altLang="zh-CN" dirty="0"/>
                  <a:t>“</a:t>
                </a:r>
                <a:r>
                  <a:rPr lang="en-US" altLang="zh-CN" dirty="0" err="1">
                    <a:latin typeface="Consolas" panose="020B0609020204030204" pitchFamily="49" charset="0"/>
                  </a:rPr>
                  <a:t>append_into_actual_circuit</a:t>
                </a:r>
                <a:r>
                  <a:rPr lang="en-US" altLang="zh-CN" dirty="0"/>
                  <a:t>”</a:t>
                </a:r>
                <a:r>
                  <a:rPr lang="zh-CN" altLang="en-US" dirty="0"/>
                  <a:t>函数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On </a:t>
                </a:r>
                <a:r>
                  <a:rPr lang="en-US" altLang="zh-CN" dirty="0" err="1"/>
                  <a:t>Qiskit</a:t>
                </a:r>
                <a:endParaRPr lang="en-US" altLang="zh-CN" dirty="0"/>
              </a:p>
              <a:p>
                <a:pPr lvl="2"/>
                <a:r>
                  <a:rPr lang="zh-CN" altLang="en-US" dirty="0"/>
                  <a:t>赋值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=0.3</m:t>
                    </m:r>
                  </m:oMath>
                </a14:m>
                <a:endParaRPr lang="en-US" altLang="zh-CN" dirty="0"/>
              </a:p>
              <a:p>
                <a:pPr lvl="2"/>
                <a:endParaRPr lang="en-US" altLang="zh-CN" dirty="0"/>
              </a:p>
              <a:p>
                <a:pPr lvl="2"/>
                <a:endParaRPr lang="en-US" altLang="zh-CN" dirty="0"/>
              </a:p>
              <a:p>
                <a:pPr lvl="2"/>
                <a:endParaRPr lang="en-US" altLang="zh-CN" dirty="0"/>
              </a:p>
              <a:p>
                <a:pPr lvl="2"/>
                <a:endParaRPr lang="en-US" altLang="zh-CN" dirty="0"/>
              </a:p>
              <a:p>
                <a:pPr lvl="2"/>
                <a:endParaRPr lang="en-US" altLang="zh-CN" dirty="0"/>
              </a:p>
              <a:p>
                <a:pPr lvl="2"/>
                <a:endParaRPr lang="en-US" altLang="zh-CN" dirty="0"/>
              </a:p>
              <a:p>
                <a:pPr lvl="1"/>
                <a:r>
                  <a:rPr lang="en-US" altLang="zh-CN" dirty="0"/>
                  <a:t>On QPanda3</a:t>
                </a:r>
              </a:p>
              <a:p>
                <a:pPr lvl="2"/>
                <a:r>
                  <a:rPr lang="zh-CN" altLang="en-US" dirty="0"/>
                  <a:t>赋值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=2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=0.2</m:t>
                    </m:r>
                  </m:oMath>
                </a14:m>
                <a:endParaRPr lang="en-US" altLang="zh-CN" dirty="0"/>
              </a:p>
              <a:p>
                <a:pPr lvl="2"/>
                <a:endParaRPr lang="en-US" altLang="zh-CN" dirty="0"/>
              </a:p>
              <a:p>
                <a:pPr lvl="2"/>
                <a:endParaRPr lang="en-US" altLang="zh-CN" dirty="0"/>
              </a:p>
              <a:p>
                <a:pPr lvl="2"/>
                <a:endParaRPr lang="en-US" altLang="zh-CN" dirty="0"/>
              </a:p>
              <a:p>
                <a:pPr lvl="2"/>
                <a:endParaRPr lang="en-US" altLang="zh-CN" dirty="0"/>
              </a:p>
              <a:p>
                <a:pPr lvl="2"/>
                <a:endParaRPr lang="en-US" altLang="zh-CN" dirty="0"/>
              </a:p>
              <a:p>
                <a:pPr lvl="2"/>
                <a:endParaRPr lang="en-US" altLang="zh-CN" dirty="0"/>
              </a:p>
              <a:p>
                <a:pPr lvl="2"/>
                <a:r>
                  <a:rPr lang="en-US" altLang="zh-CN" dirty="0" err="1">
                    <a:solidFill>
                      <a:srgbClr val="00B050"/>
                    </a:solidFill>
                  </a:rPr>
                  <a:t>PyQuantumKit</a:t>
                </a:r>
                <a:r>
                  <a:rPr lang="zh-CN" altLang="en-US" dirty="0">
                    <a:solidFill>
                      <a:srgbClr val="00B050"/>
                    </a:solidFill>
                  </a:rPr>
                  <a:t>可将某个平台不支持的门翻译为等价的受支持的门的组合</a:t>
                </a:r>
              </a:p>
              <a:p>
                <a:pPr lvl="2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A9E7DBD-A135-4C4A-837A-AD9877DFE2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53" t="-11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E87E49B-1007-4421-A9A6-BD4186577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D374-442B-4631-8E91-4C7E5C84F7D9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EC93274-E73F-455F-A83E-99613D370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981" y="1546895"/>
            <a:ext cx="5285533" cy="189860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6546E4D-1BCC-450C-BFB9-44C842D5F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949" y="1927597"/>
            <a:ext cx="5311108" cy="15522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8F02F577-12FC-4F92-B416-9D044EF5DCF3}"/>
              </a:ext>
            </a:extLst>
          </p:cNvPr>
          <p:cNvCxnSpPr>
            <a:cxnSpLocks/>
          </p:cNvCxnSpPr>
          <p:nvPr/>
        </p:nvCxnSpPr>
        <p:spPr>
          <a:xfrm>
            <a:off x="4104605" y="2556056"/>
            <a:ext cx="158545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>
            <a:extLst>
              <a:ext uri="{FF2B5EF4-FFF2-40B4-BE49-F238E27FC236}">
                <a16:creationId xmlns:a16="http://schemas.microsoft.com/office/drawing/2014/main" id="{D3121D1E-8292-46B7-9297-FB84B0B159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2981" y="3559256"/>
            <a:ext cx="6102529" cy="22421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0AA0183-9128-490F-A46D-58C1A29945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949" y="4230107"/>
            <a:ext cx="5311108" cy="13925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567B1880-9DCE-4267-98C5-B39FA1468F01}"/>
              </a:ext>
            </a:extLst>
          </p:cNvPr>
          <p:cNvSpPr txBox="1"/>
          <p:nvPr/>
        </p:nvSpPr>
        <p:spPr>
          <a:xfrm>
            <a:off x="3946225" y="2517873"/>
            <a:ext cx="1882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为符号变量赋值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1A0C02E-306B-48DB-A62F-09B12C50B573}"/>
                  </a:ext>
                </a:extLst>
              </p:cNvPr>
              <p:cNvSpPr txBox="1"/>
              <p:nvPr/>
            </p:nvSpPr>
            <p:spPr>
              <a:xfrm>
                <a:off x="7454194" y="4435446"/>
                <a:ext cx="2874370" cy="380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zh-CN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rad>
                      <m:r>
                        <a:rPr lang="en-US" altLang="zh-CN" sz="1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𝐻𝑆𝐻</m:t>
                      </m:r>
                      <m:r>
                        <a:rPr lang="en-US" altLang="zh-CN" sz="1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sSup>
                        <m:sSupPr>
                          <m:ctrlPr>
                            <a:rPr lang="en-US" altLang="zh-CN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ad>
                            <m:radPr>
                              <m:degHide m:val="on"/>
                              <m:ctrlPr>
                                <a:rPr lang="en-US" altLang="zh-CN" sz="1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1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rad>
                        </m:e>
                        <m:sup>
                          <m:r>
                            <a:rPr lang="en-US" altLang="zh-CN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altLang="zh-CN" sz="1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sSup>
                        <m:sSupPr>
                          <m:ctrlPr>
                            <a:rPr lang="en-US" altLang="zh-CN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zh-CN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altLang="zh-CN" sz="1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zh-CN" altLang="en-US" sz="1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1A0C02E-306B-48DB-A62F-09B12C50B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4194" y="4435446"/>
                <a:ext cx="2874370" cy="3804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28CB450B-7A17-40A9-8946-5812DFE454B8}"/>
              </a:ext>
            </a:extLst>
          </p:cNvPr>
          <p:cNvCxnSpPr/>
          <p:nvPr/>
        </p:nvCxnSpPr>
        <p:spPr>
          <a:xfrm>
            <a:off x="6515100" y="5398294"/>
            <a:ext cx="740569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AD2838C4-6F0A-48CB-916C-6957C19CC249}"/>
              </a:ext>
            </a:extLst>
          </p:cNvPr>
          <p:cNvCxnSpPr/>
          <p:nvPr/>
        </p:nvCxnSpPr>
        <p:spPr>
          <a:xfrm>
            <a:off x="9982200" y="5181600"/>
            <a:ext cx="740569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B8AAA550-8381-4B28-B18B-92FEA4D4B923}"/>
              </a:ext>
            </a:extLst>
          </p:cNvPr>
          <p:cNvCxnSpPr>
            <a:cxnSpLocks/>
          </p:cNvCxnSpPr>
          <p:nvPr/>
        </p:nvCxnSpPr>
        <p:spPr>
          <a:xfrm>
            <a:off x="7836695" y="5176840"/>
            <a:ext cx="538162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598E72EA-DC58-4563-A3B0-AE84A0AC190F}"/>
              </a:ext>
            </a:extLst>
          </p:cNvPr>
          <p:cNvCxnSpPr>
            <a:cxnSpLocks/>
          </p:cNvCxnSpPr>
          <p:nvPr/>
        </p:nvCxnSpPr>
        <p:spPr>
          <a:xfrm>
            <a:off x="11489532" y="5400678"/>
            <a:ext cx="538162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108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F014A3-7D15-4A4B-B7C5-4D055A773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PyQuantumKit</a:t>
            </a:r>
            <a:r>
              <a:rPr lang="zh-CN" altLang="en-US" dirty="0"/>
              <a:t>用于</a:t>
            </a:r>
            <a:r>
              <a:rPr lang="en-US" altLang="zh-CN" dirty="0"/>
              <a:t>QC4HEP</a:t>
            </a:r>
            <a:r>
              <a:rPr lang="zh-CN" altLang="en-US" dirty="0"/>
              <a:t>量子软件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13B3C29-74EA-4CF2-98E7-64335435E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D374-442B-4631-8E91-4C7E5C84F7D9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DE3D9A8-3854-48AF-9126-6A0B6C157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330" y="1260359"/>
            <a:ext cx="997622" cy="64979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AB8FE64-44F1-42E2-8529-7F5A8750A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5599" y="1222500"/>
            <a:ext cx="1292106" cy="78040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7A5FD92-B1D8-4A3F-959A-FC7C007864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1951" y="1267022"/>
            <a:ext cx="1852812" cy="71961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2C619A5-B904-499F-B3FC-1326EDFB8407}"/>
              </a:ext>
            </a:extLst>
          </p:cNvPr>
          <p:cNvSpPr txBox="1"/>
          <p:nvPr/>
        </p:nvSpPr>
        <p:spPr>
          <a:xfrm>
            <a:off x="3352274" y="882153"/>
            <a:ext cx="3273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ea typeface="微软雅黑" panose="020B0503020204020204" pitchFamily="34" charset="-122"/>
                <a:cs typeface="Times New Roman" panose="02020603050405020304" pitchFamily="18" charset="0"/>
              </a:rPr>
              <a:t>高能物理应用</a:t>
            </a:r>
            <a:endParaRPr lang="zh-CN" altLang="en-US" sz="1600" b="1" dirty="0">
              <a:solidFill>
                <a:schemeClr val="dk1"/>
              </a:solidFill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FC6A09CC-E744-4B48-B183-16F39640AF61}"/>
              </a:ext>
            </a:extLst>
          </p:cNvPr>
          <p:cNvSpPr/>
          <p:nvPr/>
        </p:nvSpPr>
        <p:spPr>
          <a:xfrm>
            <a:off x="1672800" y="855639"/>
            <a:ext cx="6632555" cy="12745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D60CF8C8-8EF5-44A4-806F-9CFA008C37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5812" y="5013785"/>
            <a:ext cx="1846307" cy="106907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5489D3E-108E-48C6-9535-9D19D9AF34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4184" y="5010499"/>
            <a:ext cx="1603615" cy="1069077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9A7A68D7-F915-425B-A628-4D63908F2984}"/>
              </a:ext>
            </a:extLst>
          </p:cNvPr>
          <p:cNvSpPr/>
          <p:nvPr/>
        </p:nvSpPr>
        <p:spPr>
          <a:xfrm>
            <a:off x="806338" y="4503526"/>
            <a:ext cx="7615769" cy="18165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17BC4F6D-E0FF-4876-95CD-0A8716D04711}"/>
              </a:ext>
            </a:extLst>
          </p:cNvPr>
          <p:cNvGrpSpPr/>
          <p:nvPr/>
        </p:nvGrpSpPr>
        <p:grpSpPr>
          <a:xfrm>
            <a:off x="1077169" y="2126030"/>
            <a:ext cx="827116" cy="2361212"/>
            <a:chOff x="1764062" y="1999155"/>
            <a:chExt cx="827116" cy="2361212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894B9201-EFE4-4894-81A0-3EEF4B6A20A3}"/>
                </a:ext>
              </a:extLst>
            </p:cNvPr>
            <p:cNvSpPr txBox="1"/>
            <p:nvPr/>
          </p:nvSpPr>
          <p:spPr>
            <a:xfrm>
              <a:off x="1764062" y="2936266"/>
              <a:ext cx="82711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accent3">
                      <a:lumMod val="75000"/>
                    </a:schemeClr>
                  </a:solidFill>
                </a:rPr>
                <a:t>Gap</a:t>
              </a:r>
              <a:endParaRPr lang="zh-CN" altLang="en-US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6EF81A9A-C657-48E6-AF98-590005A1C73B}"/>
                </a:ext>
              </a:extLst>
            </p:cNvPr>
            <p:cNvCxnSpPr>
              <a:cxnSpLocks/>
            </p:cNvCxnSpPr>
            <p:nvPr/>
          </p:nvCxnSpPr>
          <p:spPr>
            <a:xfrm>
              <a:off x="1933803" y="1999155"/>
              <a:ext cx="455012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2D433BAA-E59A-47C5-B66F-F1088881CA96}"/>
                </a:ext>
              </a:extLst>
            </p:cNvPr>
            <p:cNvCxnSpPr>
              <a:cxnSpLocks/>
            </p:cNvCxnSpPr>
            <p:nvPr/>
          </p:nvCxnSpPr>
          <p:spPr>
            <a:xfrm>
              <a:off x="1933803" y="4360367"/>
              <a:ext cx="4856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接箭头连接符 59">
              <a:extLst>
                <a:ext uri="{FF2B5EF4-FFF2-40B4-BE49-F238E27FC236}">
                  <a16:creationId xmlns:a16="http://schemas.microsoft.com/office/drawing/2014/main" id="{FB30B4D7-C75D-4F8F-AA5A-4DD613685FD2}"/>
                </a:ext>
              </a:extLst>
            </p:cNvPr>
            <p:cNvCxnSpPr>
              <a:cxnSpLocks/>
              <a:stCxn id="19" idx="0"/>
            </p:cNvCxnSpPr>
            <p:nvPr/>
          </p:nvCxnSpPr>
          <p:spPr>
            <a:xfrm flipV="1">
              <a:off x="2177620" y="1999155"/>
              <a:ext cx="0" cy="937111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直接箭头连接符 63">
              <a:extLst>
                <a:ext uri="{FF2B5EF4-FFF2-40B4-BE49-F238E27FC236}">
                  <a16:creationId xmlns:a16="http://schemas.microsoft.com/office/drawing/2014/main" id="{9E0D0585-B42D-49C6-BE90-F6C3630B7741}"/>
                </a:ext>
              </a:extLst>
            </p:cNvPr>
            <p:cNvCxnSpPr>
              <a:cxnSpLocks/>
              <a:stCxn id="19" idx="2"/>
            </p:cNvCxnSpPr>
            <p:nvPr/>
          </p:nvCxnSpPr>
          <p:spPr>
            <a:xfrm>
              <a:off x="2177620" y="3305598"/>
              <a:ext cx="0" cy="1030471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7C7B7C0E-A439-481C-8E16-A72BD55CBAEB}"/>
              </a:ext>
            </a:extLst>
          </p:cNvPr>
          <p:cNvSpPr txBox="1"/>
          <p:nvPr/>
        </p:nvSpPr>
        <p:spPr>
          <a:xfrm>
            <a:off x="898955" y="4550706"/>
            <a:ext cx="3381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ea typeface="微软雅黑" panose="020B0503020204020204" pitchFamily="34" charset="-122"/>
                <a:cs typeface="Times New Roman" panose="02020603050405020304" pitchFamily="18" charset="0"/>
              </a:rPr>
              <a:t>各种各样的量子硬件和开发平台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389CEE6-883E-43B8-A8E8-27E0295EF25F}"/>
              </a:ext>
            </a:extLst>
          </p:cNvPr>
          <p:cNvGrpSpPr/>
          <p:nvPr/>
        </p:nvGrpSpPr>
        <p:grpSpPr>
          <a:xfrm>
            <a:off x="1974853" y="2154787"/>
            <a:ext cx="7689787" cy="2836084"/>
            <a:chOff x="1974853" y="2154787"/>
            <a:chExt cx="7689787" cy="2836084"/>
          </a:xfrm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39AA9254-4883-4FB5-A1CA-A4C4900CBF3A}"/>
                </a:ext>
              </a:extLst>
            </p:cNvPr>
            <p:cNvSpPr/>
            <p:nvPr/>
          </p:nvSpPr>
          <p:spPr>
            <a:xfrm>
              <a:off x="1974853" y="2436713"/>
              <a:ext cx="7689787" cy="1768358"/>
            </a:xfrm>
            <a:prstGeom prst="roundRect">
              <a:avLst>
                <a:gd name="adj" fmla="val 703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QC4HEP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量子软件</a:t>
              </a: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604A5DB5-A306-42E4-9620-E947BC8DDCD4}"/>
                </a:ext>
              </a:extLst>
            </p:cNvPr>
            <p:cNvSpPr/>
            <p:nvPr/>
          </p:nvSpPr>
          <p:spPr>
            <a:xfrm>
              <a:off x="3038802" y="3671916"/>
              <a:ext cx="2991922" cy="291583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/>
                <a:t>量子中间件软件</a:t>
              </a: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8A821452-2386-46C6-BF4C-D04DFEBC8091}"/>
                </a:ext>
              </a:extLst>
            </p:cNvPr>
            <p:cNvSpPr/>
            <p:nvPr/>
          </p:nvSpPr>
          <p:spPr>
            <a:xfrm>
              <a:off x="3038801" y="2983642"/>
              <a:ext cx="2991922" cy="291619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/>
                <a:t>高能物理相关的量子计算库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ED670CC8-EA69-4FA2-9806-A7BCE115ADBF}"/>
                </a:ext>
              </a:extLst>
            </p:cNvPr>
            <p:cNvSpPr txBox="1"/>
            <p:nvPr/>
          </p:nvSpPr>
          <p:spPr>
            <a:xfrm>
              <a:off x="2010650" y="3272670"/>
              <a:ext cx="11229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accent1"/>
                  </a:solidFill>
                </a:rPr>
                <a:t>Tangible</a:t>
              </a:r>
              <a:endParaRPr lang="zh-CN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DC3C80F6-D0D6-4CF7-8993-6F32F8BCB179}"/>
                </a:ext>
              </a:extLst>
            </p:cNvPr>
            <p:cNvSpPr txBox="1"/>
            <p:nvPr/>
          </p:nvSpPr>
          <p:spPr>
            <a:xfrm>
              <a:off x="7490947" y="2856896"/>
              <a:ext cx="1338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accent6"/>
                  </a:solidFill>
                  <a:effectLst/>
                </a:rPr>
                <a:t>Intangible</a:t>
              </a:r>
              <a:endParaRPr lang="zh-CN" altLang="en-US" dirty="0">
                <a:solidFill>
                  <a:schemeClr val="accent6"/>
                </a:solidFill>
              </a:endParaRPr>
            </a:p>
          </p:txBody>
        </p:sp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id="{181EE91E-9885-4104-A308-2C02C52E1E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54930" y="3979782"/>
              <a:ext cx="663925" cy="986823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接箭头连接符 29">
              <a:extLst>
                <a:ext uri="{FF2B5EF4-FFF2-40B4-BE49-F238E27FC236}">
                  <a16:creationId xmlns:a16="http://schemas.microsoft.com/office/drawing/2014/main" id="{8BF3F74F-FBB9-40F7-9570-241890A02A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9" y="3971512"/>
              <a:ext cx="0" cy="1017673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id="{0B8171D7-6314-451B-8CD3-72A53FBD93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86428" y="3971512"/>
              <a:ext cx="982059" cy="101935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箭头: 右 49">
              <a:extLst>
                <a:ext uri="{FF2B5EF4-FFF2-40B4-BE49-F238E27FC236}">
                  <a16:creationId xmlns:a16="http://schemas.microsoft.com/office/drawing/2014/main" id="{2F3AC05B-1E3B-4DC7-B915-0BB2A3C85C09}"/>
                </a:ext>
              </a:extLst>
            </p:cNvPr>
            <p:cNvSpPr/>
            <p:nvPr/>
          </p:nvSpPr>
          <p:spPr>
            <a:xfrm rot="16200000">
              <a:off x="4510439" y="3395376"/>
              <a:ext cx="369333" cy="167721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1" name="箭头: 右 50">
              <a:extLst>
                <a:ext uri="{FF2B5EF4-FFF2-40B4-BE49-F238E27FC236}">
                  <a16:creationId xmlns:a16="http://schemas.microsoft.com/office/drawing/2014/main" id="{C29F6796-AE71-4D09-9DDA-35E73D6D3EAB}"/>
                </a:ext>
              </a:extLst>
            </p:cNvPr>
            <p:cNvSpPr/>
            <p:nvPr/>
          </p:nvSpPr>
          <p:spPr>
            <a:xfrm rot="11772168">
              <a:off x="6095265" y="3161175"/>
              <a:ext cx="748858" cy="158445"/>
            </a:xfrm>
            <a:prstGeom prst="rightArrow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2" name="箭头: 右 51">
              <a:extLst>
                <a:ext uri="{FF2B5EF4-FFF2-40B4-BE49-F238E27FC236}">
                  <a16:creationId xmlns:a16="http://schemas.microsoft.com/office/drawing/2014/main" id="{B1493720-9DEA-48E4-9F59-2DDAAE98A44F}"/>
                </a:ext>
              </a:extLst>
            </p:cNvPr>
            <p:cNvSpPr/>
            <p:nvPr/>
          </p:nvSpPr>
          <p:spPr>
            <a:xfrm rot="9842329">
              <a:off x="6095303" y="3647801"/>
              <a:ext cx="748858" cy="158445"/>
            </a:xfrm>
            <a:prstGeom prst="rightArrow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3" name="箭头: 右 52">
              <a:extLst>
                <a:ext uri="{FF2B5EF4-FFF2-40B4-BE49-F238E27FC236}">
                  <a16:creationId xmlns:a16="http://schemas.microsoft.com/office/drawing/2014/main" id="{F81A05EA-28C7-41D0-91A0-E9A6A6AE0A2F}"/>
                </a:ext>
              </a:extLst>
            </p:cNvPr>
            <p:cNvSpPr/>
            <p:nvPr/>
          </p:nvSpPr>
          <p:spPr>
            <a:xfrm rot="16200000">
              <a:off x="4275238" y="2486784"/>
              <a:ext cx="822439" cy="158446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2E22FA55-0DF7-44D0-ABD9-1ADF58A75B9F}"/>
                </a:ext>
              </a:extLst>
            </p:cNvPr>
            <p:cNvSpPr txBox="1"/>
            <p:nvPr/>
          </p:nvSpPr>
          <p:spPr>
            <a:xfrm>
              <a:off x="4765680" y="3335089"/>
              <a:ext cx="7635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1"/>
                  </a:solidFill>
                </a:rPr>
                <a:t>支持</a:t>
              </a: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C5A30AA1-46E1-4354-A87F-EA3BC1BDF31F}"/>
                </a:ext>
              </a:extLst>
            </p:cNvPr>
            <p:cNvSpPr txBox="1"/>
            <p:nvPr/>
          </p:nvSpPr>
          <p:spPr>
            <a:xfrm>
              <a:off x="4765679" y="2490506"/>
              <a:ext cx="14938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1"/>
                  </a:solidFill>
                </a:rPr>
                <a:t>提供给</a:t>
              </a:r>
              <a:r>
                <a:rPr lang="en-US" altLang="zh-CN" sz="1200" dirty="0">
                  <a:solidFill>
                    <a:schemeClr val="accent1"/>
                  </a:solidFill>
                </a:rPr>
                <a:t>HEP</a:t>
              </a:r>
              <a:r>
                <a:rPr lang="zh-CN" altLang="en-US" sz="1200" dirty="0">
                  <a:solidFill>
                    <a:schemeClr val="accent1"/>
                  </a:solidFill>
                </a:rPr>
                <a:t>用户</a:t>
              </a: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69A05978-B4A1-4F3F-B52B-F3ABB1059FB2}"/>
                </a:ext>
              </a:extLst>
            </p:cNvPr>
            <p:cNvSpPr txBox="1"/>
            <p:nvPr/>
          </p:nvSpPr>
          <p:spPr>
            <a:xfrm rot="19784459">
              <a:off x="6099318" y="2814586"/>
              <a:ext cx="13827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accent6">
                      <a:lumMod val="50000"/>
                    </a:schemeClr>
                  </a:solidFill>
                </a:rPr>
                <a:t>协助开发</a:t>
              </a:r>
            </a:p>
          </p:txBody>
        </p:sp>
        <p:sp>
          <p:nvSpPr>
            <p:cNvPr id="83" name="箭头: 右 82">
              <a:extLst>
                <a:ext uri="{FF2B5EF4-FFF2-40B4-BE49-F238E27FC236}">
                  <a16:creationId xmlns:a16="http://schemas.microsoft.com/office/drawing/2014/main" id="{C4CF0614-DDE8-4166-B26A-211AB079F0D9}"/>
                </a:ext>
              </a:extLst>
            </p:cNvPr>
            <p:cNvSpPr/>
            <p:nvPr/>
          </p:nvSpPr>
          <p:spPr>
            <a:xfrm rot="16200000">
              <a:off x="6652653" y="2594143"/>
              <a:ext cx="1037155" cy="158445"/>
            </a:xfrm>
            <a:prstGeom prst="rightArrow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E36382C9-88CB-4B28-A8C2-9F595632F82B}"/>
                </a:ext>
              </a:extLst>
            </p:cNvPr>
            <p:cNvSpPr/>
            <p:nvPr/>
          </p:nvSpPr>
          <p:spPr>
            <a:xfrm>
              <a:off x="6895540" y="3272670"/>
              <a:ext cx="2501951" cy="358263"/>
            </a:xfrm>
            <a:prstGeom prst="rect">
              <a:avLst/>
            </a:pr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/>
                <a:t>量子软件工程方法学</a:t>
              </a:r>
            </a:p>
          </p:txBody>
        </p:sp>
      </p:grpSp>
      <p:sp>
        <p:nvSpPr>
          <p:cNvPr id="12" name="椭圆 11">
            <a:extLst>
              <a:ext uri="{FF2B5EF4-FFF2-40B4-BE49-F238E27FC236}">
                <a16:creationId xmlns:a16="http://schemas.microsoft.com/office/drawing/2014/main" id="{A7708F06-4BE7-45DD-8237-BD5DC48CB441}"/>
              </a:ext>
            </a:extLst>
          </p:cNvPr>
          <p:cNvSpPr/>
          <p:nvPr/>
        </p:nvSpPr>
        <p:spPr>
          <a:xfrm>
            <a:off x="5131101" y="3673788"/>
            <a:ext cx="1814891" cy="30652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err="1">
                <a:solidFill>
                  <a:srgbClr val="FF0000"/>
                </a:solidFill>
              </a:rPr>
              <a:t>PyQuantumKit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37F2FFB8-1E05-4AF9-A073-58467AEA62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895" y="5010058"/>
            <a:ext cx="1905852" cy="107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0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8E87AD-0608-4A38-9A70-7C5B8BC17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未来计划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5B9A19-7E3F-4EDC-9EF6-24FA7B465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3" y="627610"/>
            <a:ext cx="6352636" cy="5970070"/>
          </a:xfrm>
        </p:spPr>
        <p:txBody>
          <a:bodyPr/>
          <a:lstStyle/>
          <a:p>
            <a:r>
              <a:rPr lang="zh-CN" altLang="en-US" dirty="0"/>
              <a:t>基础量子算法模块</a:t>
            </a:r>
          </a:p>
          <a:p>
            <a:pPr lvl="1"/>
            <a:r>
              <a:rPr lang="en-US" altLang="zh-CN" dirty="0"/>
              <a:t>QFT</a:t>
            </a:r>
            <a:r>
              <a:rPr lang="zh-CN" altLang="en-US" dirty="0"/>
              <a:t>　</a:t>
            </a:r>
            <a:r>
              <a:rPr lang="en-US" altLang="zh-CN" dirty="0"/>
              <a:t>QPE</a:t>
            </a:r>
            <a:r>
              <a:rPr lang="zh-CN" altLang="en-US" dirty="0"/>
              <a:t>　</a:t>
            </a:r>
            <a:r>
              <a:rPr lang="en-US" altLang="zh-CN" dirty="0"/>
              <a:t>QAOA</a:t>
            </a:r>
            <a:r>
              <a:rPr lang="zh-CN" altLang="en-US" dirty="0"/>
              <a:t>　 </a:t>
            </a:r>
            <a:r>
              <a:rPr lang="en-US" altLang="zh-CN" dirty="0"/>
              <a:t>VQE</a:t>
            </a:r>
            <a:r>
              <a:rPr lang="zh-CN" altLang="en-US" dirty="0"/>
              <a:t>　哈密顿量模拟</a:t>
            </a:r>
            <a:r>
              <a:rPr lang="en-US" altLang="zh-CN" dirty="0"/>
              <a:t> …</a:t>
            </a:r>
          </a:p>
          <a:p>
            <a:pPr lvl="1"/>
            <a:r>
              <a:rPr lang="zh-CN" altLang="en-US" dirty="0"/>
              <a:t>对一个基础量子算法</a:t>
            </a:r>
            <a:endParaRPr lang="en-US" altLang="zh-CN" dirty="0"/>
          </a:p>
          <a:p>
            <a:pPr lvl="2"/>
            <a:r>
              <a:rPr lang="zh-CN" altLang="en-US" dirty="0"/>
              <a:t>若目标平台本身支持该算法，则直接映射到平台的实现；</a:t>
            </a:r>
            <a:endParaRPr lang="en-US" altLang="zh-CN" dirty="0"/>
          </a:p>
          <a:p>
            <a:pPr lvl="2"/>
            <a:r>
              <a:rPr lang="zh-CN" altLang="en-US" dirty="0"/>
              <a:t>若目标平台本身不支持，</a:t>
            </a:r>
            <a:r>
              <a:rPr lang="en-US" altLang="zh-CN" dirty="0" err="1"/>
              <a:t>PyQuantumKit</a:t>
            </a:r>
            <a:r>
              <a:rPr lang="zh-CN" altLang="en-US" dirty="0"/>
              <a:t>提供一套自己的实现；</a:t>
            </a:r>
            <a:endParaRPr lang="en-US" altLang="zh-CN" dirty="0"/>
          </a:p>
          <a:p>
            <a:pPr lvl="2"/>
            <a:r>
              <a:rPr lang="zh-CN" altLang="en-US" dirty="0"/>
              <a:t>通过一定的技术手段保证以上两种实现的等价性。</a:t>
            </a:r>
            <a:endParaRPr lang="en-US" altLang="zh-CN" dirty="0"/>
          </a:p>
          <a:p>
            <a:r>
              <a:rPr lang="zh-CN" altLang="en-US" dirty="0"/>
              <a:t>量子程序实用开发工具</a:t>
            </a:r>
            <a:endParaRPr lang="en-US" altLang="zh-CN" dirty="0"/>
          </a:p>
          <a:p>
            <a:pPr lvl="1"/>
            <a:r>
              <a:rPr lang="zh-CN" altLang="en-US" dirty="0"/>
              <a:t>量子程序测试、运行结果分析</a:t>
            </a:r>
            <a:endParaRPr lang="en-US" altLang="zh-CN" dirty="0"/>
          </a:p>
          <a:p>
            <a:r>
              <a:rPr lang="zh-CN" altLang="en-US" dirty="0"/>
              <a:t>引入量子数据结构支持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sz="1800" dirty="0">
                <a:solidFill>
                  <a:srgbClr val="7030A0"/>
                </a:solidFill>
              </a:rPr>
              <a:t>基于</a:t>
            </a:r>
            <a:r>
              <a:rPr lang="en-US" altLang="zh-CN" sz="1800" dirty="0" err="1">
                <a:solidFill>
                  <a:srgbClr val="7030A0"/>
                </a:solidFill>
              </a:rPr>
              <a:t>PyQuantumKit</a:t>
            </a:r>
            <a:r>
              <a:rPr lang="zh-CN" altLang="en-US" sz="1800" dirty="0">
                <a:solidFill>
                  <a:srgbClr val="7030A0"/>
                </a:solidFill>
              </a:rPr>
              <a:t>构建</a:t>
            </a:r>
            <a:r>
              <a:rPr lang="zh-CN" altLang="en-US" sz="18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面向高能物理领域的量子计算库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E4956E0-77CE-499F-B077-A5768F622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D374-442B-4631-8E91-4C7E5C84F7D9}" type="slidenum">
              <a:rPr lang="zh-CN" altLang="en-US" smtClean="0"/>
              <a:t>14</a:t>
            </a:fld>
            <a:endParaRPr lang="zh-CN" altLang="en-US"/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9B07CA74-BE65-993D-A9AE-034081CEC278}"/>
              </a:ext>
            </a:extLst>
          </p:cNvPr>
          <p:cNvGrpSpPr/>
          <p:nvPr/>
        </p:nvGrpSpPr>
        <p:grpSpPr>
          <a:xfrm>
            <a:off x="6274724" y="1797565"/>
            <a:ext cx="5678055" cy="3328975"/>
            <a:chOff x="6274724" y="1797565"/>
            <a:chExt cx="5678055" cy="3328975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50595DA5-F4E5-4407-8876-DC094C39D975}"/>
                </a:ext>
              </a:extLst>
            </p:cNvPr>
            <p:cNvGrpSpPr/>
            <p:nvPr/>
          </p:nvGrpSpPr>
          <p:grpSpPr>
            <a:xfrm>
              <a:off x="6274724" y="1797565"/>
              <a:ext cx="5678055" cy="3328975"/>
              <a:chOff x="409822" y="1223987"/>
              <a:chExt cx="5678055" cy="3328975"/>
            </a:xfrm>
          </p:grpSpPr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9F70BCD8-B3F9-4225-AC54-88892B11CF0F}"/>
                  </a:ext>
                </a:extLst>
              </p:cNvPr>
              <p:cNvSpPr/>
              <p:nvPr/>
            </p:nvSpPr>
            <p:spPr>
              <a:xfrm>
                <a:off x="409822" y="1816575"/>
                <a:ext cx="5678055" cy="2052087"/>
              </a:xfrm>
              <a:prstGeom prst="roundRect">
                <a:avLst>
                  <a:gd name="adj" fmla="val 8461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36000" tIns="36000" rIns="36000" bIns="36000" rtlCol="0" anchor="b" anchorCtr="0"/>
              <a:lstStyle/>
              <a:p>
                <a:r>
                  <a:rPr lang="en-US" altLang="zh-CN" sz="1400" dirty="0" err="1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PyQuantumKit</a:t>
                </a:r>
                <a:endParaRPr lang="zh-CN" altLang="en-US" sz="14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9F282F77-9BFC-498B-940B-8ED9AE3F5D94}"/>
                  </a:ext>
                </a:extLst>
              </p:cNvPr>
              <p:cNvSpPr/>
              <p:nvPr/>
            </p:nvSpPr>
            <p:spPr>
              <a:xfrm>
                <a:off x="699712" y="3126218"/>
                <a:ext cx="3510082" cy="29729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200" dirty="0"/>
                  <a:t>代码翻译模块</a:t>
                </a: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33A25394-75E5-4BF4-9B17-33B1D455797A}"/>
                  </a:ext>
                </a:extLst>
              </p:cNvPr>
              <p:cNvSpPr/>
              <p:nvPr/>
            </p:nvSpPr>
            <p:spPr>
              <a:xfrm>
                <a:off x="699710" y="2693974"/>
                <a:ext cx="3510084" cy="29729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200" dirty="0"/>
                  <a:t>量子线路构建模块</a:t>
                </a:r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E883FF4F-76CD-4556-BD42-F5831A0D4D56}"/>
                  </a:ext>
                </a:extLst>
              </p:cNvPr>
              <p:cNvSpPr/>
              <p:nvPr/>
            </p:nvSpPr>
            <p:spPr>
              <a:xfrm>
                <a:off x="699711" y="2000878"/>
                <a:ext cx="2559782" cy="54648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dirty="0">
                    <a:solidFill>
                      <a:schemeClr val="tx2"/>
                    </a:solidFill>
                  </a:rPr>
                  <a:t>QFT</a:t>
                </a:r>
                <a:r>
                  <a:rPr lang="zh-CN" altLang="en-US" sz="1200" dirty="0">
                    <a:solidFill>
                      <a:schemeClr val="tx2"/>
                    </a:solidFill>
                  </a:rPr>
                  <a:t>　</a:t>
                </a:r>
                <a:r>
                  <a:rPr lang="en-US" altLang="zh-CN" sz="1200" dirty="0">
                    <a:solidFill>
                      <a:schemeClr val="tx2"/>
                    </a:solidFill>
                  </a:rPr>
                  <a:t>QPE</a:t>
                </a:r>
                <a:r>
                  <a:rPr lang="zh-CN" altLang="en-US" sz="1200" dirty="0">
                    <a:solidFill>
                      <a:schemeClr val="tx2"/>
                    </a:solidFill>
                  </a:rPr>
                  <a:t>　</a:t>
                </a:r>
                <a:r>
                  <a:rPr lang="en-US" altLang="zh-CN" sz="1200" dirty="0">
                    <a:solidFill>
                      <a:schemeClr val="tx2"/>
                    </a:solidFill>
                  </a:rPr>
                  <a:t>QAOA</a:t>
                </a:r>
                <a:r>
                  <a:rPr lang="zh-CN" altLang="en-US" sz="1200" dirty="0">
                    <a:solidFill>
                      <a:schemeClr val="tx2"/>
                    </a:solidFill>
                  </a:rPr>
                  <a:t>　</a:t>
                </a:r>
                <a:r>
                  <a:rPr lang="en-US" altLang="zh-CN" sz="1200" dirty="0">
                    <a:solidFill>
                      <a:schemeClr val="tx2"/>
                    </a:solidFill>
                  </a:rPr>
                  <a:t> VQE</a:t>
                </a:r>
                <a:r>
                  <a:rPr lang="zh-CN" altLang="en-US" sz="1200" dirty="0">
                    <a:solidFill>
                      <a:schemeClr val="tx2"/>
                    </a:solidFill>
                  </a:rPr>
                  <a:t>　</a:t>
                </a:r>
                <a:r>
                  <a:rPr lang="en-US" altLang="zh-CN" sz="1200" dirty="0" err="1">
                    <a:solidFill>
                      <a:schemeClr val="tx2"/>
                    </a:solidFill>
                  </a:rPr>
                  <a:t>HSim</a:t>
                </a:r>
                <a:r>
                  <a:rPr lang="en-US" altLang="zh-CN" sz="1200" dirty="0">
                    <a:solidFill>
                      <a:schemeClr val="tx2"/>
                    </a:solidFill>
                  </a:rPr>
                  <a:t> …</a:t>
                </a:r>
              </a:p>
              <a:p>
                <a:pPr algn="ctr"/>
                <a:r>
                  <a:rPr lang="zh-CN" altLang="en-US" sz="1200" dirty="0"/>
                  <a:t>基础量子算法模块</a:t>
                </a:r>
                <a:endParaRPr lang="en-US" altLang="zh-CN" sz="1200" dirty="0"/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8D2A9BE5-FA46-4F05-A77B-47137D388DA6}"/>
                  </a:ext>
                </a:extLst>
              </p:cNvPr>
              <p:cNvSpPr/>
              <p:nvPr/>
            </p:nvSpPr>
            <p:spPr>
              <a:xfrm>
                <a:off x="3312916" y="2000878"/>
                <a:ext cx="2516956" cy="54648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200" dirty="0">
                    <a:solidFill>
                      <a:schemeClr val="tx2"/>
                    </a:solidFill>
                  </a:rPr>
                  <a:t>量子程序测试　运行结果分析 </a:t>
                </a:r>
                <a:r>
                  <a:rPr lang="en-US" altLang="zh-CN" sz="1200" dirty="0">
                    <a:solidFill>
                      <a:schemeClr val="tx2"/>
                    </a:solidFill>
                  </a:rPr>
                  <a:t>…</a:t>
                </a:r>
                <a:r>
                  <a:rPr lang="zh-CN" altLang="en-US" sz="1200" dirty="0">
                    <a:solidFill>
                      <a:schemeClr val="tx2"/>
                    </a:solidFill>
                  </a:rPr>
                  <a:t>　</a:t>
                </a:r>
                <a:endParaRPr lang="en-US" altLang="zh-CN" sz="1200" dirty="0">
                  <a:solidFill>
                    <a:schemeClr val="tx2"/>
                  </a:solidFill>
                </a:endParaRPr>
              </a:p>
              <a:p>
                <a:pPr algn="ctr"/>
                <a:r>
                  <a:rPr lang="zh-CN" altLang="en-US" sz="1200" dirty="0"/>
                  <a:t>量子程序实用开发工具</a:t>
                </a:r>
                <a:endParaRPr lang="en-US" altLang="zh-CN" sz="1200" dirty="0"/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8D505F92-8C42-4F0C-A04C-DDA0661CD393}"/>
                  </a:ext>
                </a:extLst>
              </p:cNvPr>
              <p:cNvSpPr/>
              <p:nvPr/>
            </p:nvSpPr>
            <p:spPr>
              <a:xfrm>
                <a:off x="4544875" y="2705988"/>
                <a:ext cx="1184863" cy="58684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200" dirty="0"/>
                  <a:t>量子线路</a:t>
                </a:r>
                <a:endParaRPr lang="en-US" altLang="zh-CN" sz="1200" dirty="0"/>
              </a:p>
              <a:p>
                <a:pPr algn="ctr"/>
                <a:r>
                  <a:rPr lang="zh-CN" altLang="en-US" sz="1200" dirty="0"/>
                  <a:t>符号表示模块</a:t>
                </a:r>
              </a:p>
            </p:txBody>
          </p:sp>
          <p:cxnSp>
            <p:nvCxnSpPr>
              <p:cNvPr id="12" name="直接箭头连接符 11">
                <a:extLst>
                  <a:ext uri="{FF2B5EF4-FFF2-40B4-BE49-F238E27FC236}">
                    <a16:creationId xmlns:a16="http://schemas.microsoft.com/office/drawing/2014/main" id="{0DC7195A-01FB-42F1-B975-D10601F4A579}"/>
                  </a:ext>
                </a:extLst>
              </p:cNvPr>
              <p:cNvCxnSpPr>
                <a:cxnSpLocks/>
                <a:stCxn id="7" idx="2"/>
              </p:cNvCxnSpPr>
              <p:nvPr/>
            </p:nvCxnSpPr>
            <p:spPr>
              <a:xfrm flipH="1">
                <a:off x="1901484" y="3423509"/>
                <a:ext cx="553269" cy="69688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3" name="直接箭头连接符 12">
                <a:extLst>
                  <a:ext uri="{FF2B5EF4-FFF2-40B4-BE49-F238E27FC236}">
                    <a16:creationId xmlns:a16="http://schemas.microsoft.com/office/drawing/2014/main" id="{B3C56616-BADB-4C31-95F7-CE6616709559}"/>
                  </a:ext>
                </a:extLst>
              </p:cNvPr>
              <p:cNvCxnSpPr>
                <a:cxnSpLocks/>
                <a:stCxn id="7" idx="2"/>
              </p:cNvCxnSpPr>
              <p:nvPr/>
            </p:nvCxnSpPr>
            <p:spPr>
              <a:xfrm flipH="1">
                <a:off x="2454752" y="3423509"/>
                <a:ext cx="1" cy="69688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4" name="直接箭头连接符 13">
                <a:extLst>
                  <a:ext uri="{FF2B5EF4-FFF2-40B4-BE49-F238E27FC236}">
                    <a16:creationId xmlns:a16="http://schemas.microsoft.com/office/drawing/2014/main" id="{5EC41DF2-A600-4607-B03A-1FE7BB4FF1C5}"/>
                  </a:ext>
                </a:extLst>
              </p:cNvPr>
              <p:cNvCxnSpPr>
                <a:cxnSpLocks/>
                <a:stCxn id="7" idx="2"/>
              </p:cNvCxnSpPr>
              <p:nvPr/>
            </p:nvCxnSpPr>
            <p:spPr>
              <a:xfrm>
                <a:off x="2454753" y="3423509"/>
                <a:ext cx="553269" cy="69688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5" name="直接箭头连接符 14">
                <a:extLst>
                  <a:ext uri="{FF2B5EF4-FFF2-40B4-BE49-F238E27FC236}">
                    <a16:creationId xmlns:a16="http://schemas.microsoft.com/office/drawing/2014/main" id="{345333A1-EE45-4681-8E8B-B2784CA11E2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50055" y="1531764"/>
                <a:ext cx="0" cy="469115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6" name="直接箭头连接符 15">
                <a:extLst>
                  <a:ext uri="{FF2B5EF4-FFF2-40B4-BE49-F238E27FC236}">
                    <a16:creationId xmlns:a16="http://schemas.microsoft.com/office/drawing/2014/main" id="{22106ACD-1AE0-402C-ABBC-18B4651621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659827" y="1531764"/>
                <a:ext cx="1" cy="474363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CB29BBF7-F139-4E57-B102-B4D5F6B0E367}"/>
                  </a:ext>
                </a:extLst>
              </p:cNvPr>
              <p:cNvSpPr txBox="1"/>
              <p:nvPr/>
            </p:nvSpPr>
            <p:spPr>
              <a:xfrm>
                <a:off x="528963" y="4091297"/>
                <a:ext cx="38355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量子开发平台：</a:t>
                </a:r>
                <a:r>
                  <a:rPr lang="en-US" altLang="zh-CN" sz="1200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Qiskit</a:t>
                </a: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　</a:t>
                </a:r>
                <a:r>
                  <a:rPr lang="en-US" altLang="zh-CN" sz="1200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QPanda</a:t>
                </a: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　</a:t>
                </a:r>
                <a:r>
                  <a:rPr lang="en-US" altLang="zh-CN" sz="1200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Quafu</a:t>
                </a: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　</a:t>
                </a:r>
                <a:r>
                  <a:rPr lang="en-US" altLang="zh-CN" sz="1200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Cqlib</a:t>
                </a:r>
                <a:r>
                  <a:rPr lang="en-US" altLang="zh-CN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…</a:t>
                </a:r>
              </a:p>
              <a:p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量子硬件：本源　国盾　北京量子院　中电信 </a:t>
                </a:r>
                <a:r>
                  <a:rPr lang="en-US" altLang="zh-CN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…</a:t>
                </a:r>
                <a:endPara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1C5B7847-99EC-4917-8A48-882D10DC0074}"/>
                  </a:ext>
                </a:extLst>
              </p:cNvPr>
              <p:cNvSpPr txBox="1"/>
              <p:nvPr/>
            </p:nvSpPr>
            <p:spPr>
              <a:xfrm>
                <a:off x="2057691" y="1223987"/>
                <a:ext cx="27515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dirty="0">
                    <a:solidFill>
                      <a:srgbClr val="7030A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面向高能物理领域的量子计算库</a:t>
                </a:r>
              </a:p>
            </p:txBody>
          </p:sp>
        </p:grpSp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C15BFEAA-33BB-BE35-7930-C96D6D0E1C13}"/>
                </a:ext>
              </a:extLst>
            </p:cNvPr>
            <p:cNvCxnSpPr>
              <a:cxnSpLocks/>
            </p:cNvCxnSpPr>
            <p:nvPr/>
          </p:nvCxnSpPr>
          <p:spPr>
            <a:xfrm>
              <a:off x="8319654" y="3997087"/>
              <a:ext cx="1259775" cy="69688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12358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E3E47B-7094-40BF-96CF-F7F1ED0D0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134" y="0"/>
            <a:ext cx="9060873" cy="6858000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/>
              <a:t>欢迎使用</a:t>
            </a:r>
            <a:r>
              <a:rPr lang="en-US" altLang="zh-CN" dirty="0" err="1"/>
              <a:t>PyQuantumKit</a:t>
            </a:r>
            <a:r>
              <a:rPr lang="zh-CN" altLang="en-US" dirty="0"/>
              <a:t>，并提出宝贵意见！</a:t>
            </a:r>
            <a:br>
              <a:rPr lang="en-US" altLang="zh-CN" dirty="0"/>
            </a:br>
            <a:br>
              <a:rPr lang="en-US" altLang="zh-CN" dirty="0"/>
            </a:br>
            <a:r>
              <a:rPr lang="zh-CN" altLang="en-US" dirty="0"/>
              <a:t>谢谢！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2BB3CF9-9597-4AD8-92DB-6B789D75A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D374-442B-4631-8E91-4C7E5C84F7D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7855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851A7D-25C6-4E75-A896-A7F169D5B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目前使用量子计算平台面临的问题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7ED409-79B6-44B9-A600-F57470B0B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IBM</a:t>
            </a:r>
            <a:r>
              <a:rPr lang="zh-CN" altLang="en-US" dirty="0"/>
              <a:t>量子硬件在国内无法使用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不同的国产量子硬件依赖于不同的编程框架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8DED244-7EC9-42F7-9B40-872CE221B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D374-442B-4631-8E91-4C7E5C84F7D9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1F50BB1-71A7-4215-98DC-AB3CDE50E3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483761" y="1190257"/>
            <a:ext cx="2460629" cy="135190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BFA2136-2D29-492E-8001-E4752E6B1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073" y="3608440"/>
            <a:ext cx="2325449" cy="134651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036EC89-BA75-4CA3-A05F-207DC9EC77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349" y="3602283"/>
            <a:ext cx="2404804" cy="135209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EC44F557-7FDE-48D8-B62F-1F9D5E7C1F0D}"/>
              </a:ext>
            </a:extLst>
          </p:cNvPr>
          <p:cNvSpPr txBox="1"/>
          <p:nvPr/>
        </p:nvSpPr>
        <p:spPr>
          <a:xfrm>
            <a:off x="1404851" y="5008418"/>
            <a:ext cx="2597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本源悟源超导量子计算机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编程框架：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QPanda3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13D6CFF-332A-412D-8F0D-087432CA2B7D}"/>
              </a:ext>
            </a:extLst>
          </p:cNvPr>
          <p:cNvSpPr txBox="1"/>
          <p:nvPr/>
        </p:nvSpPr>
        <p:spPr>
          <a:xfrm>
            <a:off x="4250309" y="5008418"/>
            <a:ext cx="2985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北京量子院大规模量子云算力集群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编程框架：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Quafu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CA76BD0-87FA-4E10-B46B-52418A55E4E1}"/>
              </a:ext>
            </a:extLst>
          </p:cNvPr>
          <p:cNvSpPr txBox="1"/>
          <p:nvPr/>
        </p:nvSpPr>
        <p:spPr>
          <a:xfrm>
            <a:off x="4125191" y="2018941"/>
            <a:ext cx="2711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IBM</a:t>
            </a:r>
            <a:r>
              <a:rPr lang="zh-CN" altLang="en-US" sz="14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量子计算机</a:t>
            </a:r>
            <a:r>
              <a:rPr lang="en-US" altLang="zh-CN" sz="14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Kawasaki</a:t>
            </a:r>
          </a:p>
          <a:p>
            <a:r>
              <a:rPr lang="zh-CN" altLang="en-US" sz="14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编程框架：</a:t>
            </a:r>
            <a:r>
              <a:rPr lang="en-US" altLang="zh-CN" sz="1400" dirty="0" err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Qiskit</a:t>
            </a:r>
            <a:endParaRPr lang="zh-CN" altLang="en-US" sz="14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A701B94A-C2C7-42E3-9EE3-2A04EC1F78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764" y="3607865"/>
            <a:ext cx="2868744" cy="1346517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657EAF2A-B2AA-43C4-85B8-8749BA44A44E}"/>
              </a:ext>
            </a:extLst>
          </p:cNvPr>
          <p:cNvSpPr txBox="1"/>
          <p:nvPr/>
        </p:nvSpPr>
        <p:spPr>
          <a:xfrm>
            <a:off x="7620348" y="5008418"/>
            <a:ext cx="2500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中电信天衍超导量子计算机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编程框架：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Cqlib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流程图: 接点 21">
            <a:extLst>
              <a:ext uri="{FF2B5EF4-FFF2-40B4-BE49-F238E27FC236}">
                <a16:creationId xmlns:a16="http://schemas.microsoft.com/office/drawing/2014/main" id="{291B9791-F369-4EA7-BBF8-C7A78F742778}"/>
              </a:ext>
            </a:extLst>
          </p:cNvPr>
          <p:cNvSpPr/>
          <p:nvPr/>
        </p:nvSpPr>
        <p:spPr>
          <a:xfrm>
            <a:off x="4241997" y="1587359"/>
            <a:ext cx="341252" cy="341252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00" b="1" dirty="0"/>
              <a:t>×</a:t>
            </a:r>
            <a:endParaRPr lang="zh-CN" alt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688527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64D6F4-BE97-4D1B-BD80-C95E38CF4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PyQuantumKit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A48E22-1DF2-46B5-9240-9E66CBFA9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一个基于</a:t>
            </a:r>
            <a:r>
              <a:rPr lang="en-US" altLang="zh-CN" dirty="0"/>
              <a:t>Python</a:t>
            </a:r>
            <a:r>
              <a:rPr lang="zh-CN" altLang="en-US" dirty="0"/>
              <a:t>的可扩展的跨平台量子程序开发工具，设计目标包括：</a:t>
            </a:r>
          </a:p>
          <a:p>
            <a:pPr lvl="1"/>
            <a:r>
              <a:rPr lang="zh-CN" altLang="en-US" dirty="0"/>
              <a:t>提供</a:t>
            </a:r>
            <a:r>
              <a:rPr lang="zh-CN" altLang="en-US" dirty="0">
                <a:solidFill>
                  <a:srgbClr val="C00000"/>
                </a:solidFill>
              </a:rPr>
              <a:t>统一的方式</a:t>
            </a:r>
            <a:r>
              <a:rPr lang="zh-CN" altLang="en-US" dirty="0"/>
              <a:t>在不同的</a:t>
            </a:r>
            <a:r>
              <a:rPr lang="zh-CN" altLang="en-US" dirty="0">
                <a:solidFill>
                  <a:srgbClr val="C00000"/>
                </a:solidFill>
              </a:rPr>
              <a:t>基于</a:t>
            </a:r>
            <a:r>
              <a:rPr lang="en-US" altLang="zh-CN" dirty="0">
                <a:solidFill>
                  <a:srgbClr val="C00000"/>
                </a:solidFill>
              </a:rPr>
              <a:t>Python</a:t>
            </a:r>
            <a:r>
              <a:rPr lang="zh-CN" altLang="en-US" dirty="0"/>
              <a:t>的量子开发框架上构建量子线路，实现</a:t>
            </a:r>
            <a:r>
              <a:rPr lang="zh-CN" altLang="en-US" dirty="0">
                <a:solidFill>
                  <a:srgbClr val="C00000"/>
                </a:solidFill>
              </a:rPr>
              <a:t>代码复用</a:t>
            </a:r>
            <a:r>
              <a:rPr lang="zh-CN" altLang="en-US" dirty="0"/>
              <a:t>；</a:t>
            </a:r>
          </a:p>
          <a:p>
            <a:pPr lvl="1"/>
            <a:r>
              <a:rPr lang="zh-CN" altLang="en-US" dirty="0"/>
              <a:t>提供常用的量子算法和开发辅助功能，提升量子软件开发效率和正确性；</a:t>
            </a:r>
          </a:p>
          <a:p>
            <a:pPr lvl="1"/>
            <a:r>
              <a:rPr lang="zh-CN" altLang="en-US" dirty="0"/>
              <a:t>软件架构具有</a:t>
            </a:r>
            <a:r>
              <a:rPr lang="zh-CN" altLang="en-US" dirty="0">
                <a:solidFill>
                  <a:srgbClr val="C00000"/>
                </a:solidFill>
              </a:rPr>
              <a:t>扩展性</a:t>
            </a:r>
            <a:r>
              <a:rPr lang="zh-CN" altLang="en-US" dirty="0"/>
              <a:t>，未来可方便地添加更多的功能和量子开发框架的支持。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安装方法</a:t>
            </a:r>
            <a:endParaRPr lang="en-US" altLang="zh-CN" dirty="0"/>
          </a:p>
          <a:p>
            <a:pPr lvl="1"/>
            <a:r>
              <a:rPr lang="en-US" altLang="zh-CN" dirty="0">
                <a:latin typeface="Consolas" panose="020B0609020204030204" pitchFamily="49" charset="0"/>
              </a:rPr>
              <a:t>pip install </a:t>
            </a:r>
            <a:r>
              <a:rPr lang="en-US" altLang="zh-CN" dirty="0" err="1">
                <a:latin typeface="Consolas" panose="020B0609020204030204" pitchFamily="49" charset="0"/>
              </a:rPr>
              <a:t>pyquantumkit</a:t>
            </a:r>
            <a:endParaRPr lang="en-US" altLang="zh-CN" dirty="0">
              <a:latin typeface="Consolas" panose="020B0609020204030204" pitchFamily="49" charset="0"/>
            </a:endParaRPr>
          </a:p>
          <a:p>
            <a:endParaRPr lang="en-US" altLang="zh-CN" dirty="0"/>
          </a:p>
          <a:p>
            <a:r>
              <a:rPr lang="zh-CN" altLang="en-US" dirty="0"/>
              <a:t>说明文档</a:t>
            </a:r>
            <a:endParaRPr lang="en-US" altLang="zh-CN" dirty="0"/>
          </a:p>
          <a:p>
            <a:pPr lvl="1"/>
            <a:r>
              <a:rPr lang="en-US" altLang="zh-CN" dirty="0">
                <a:hlinkClick r:id="rId2"/>
              </a:rPr>
              <a:t>https://pyquantumkit.readthedocs.io/</a:t>
            </a:r>
            <a:endParaRPr lang="en-US" altLang="zh-CN" dirty="0"/>
          </a:p>
          <a:p>
            <a:r>
              <a:rPr lang="zh-CN" altLang="en-US" dirty="0"/>
              <a:t>源代码</a:t>
            </a:r>
            <a:endParaRPr lang="en-US" altLang="zh-CN" dirty="0"/>
          </a:p>
          <a:p>
            <a:pPr lvl="1"/>
            <a:r>
              <a:rPr lang="en-US" altLang="zh-CN" dirty="0">
                <a:hlinkClick r:id="rId3"/>
              </a:rPr>
              <a:t>https://github.com/hiquarc/PyQuantumKit</a:t>
            </a:r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5CEAAD8-13E8-47D9-8C54-CF1915F47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D374-442B-4631-8E91-4C7E5C84F7D9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1026" name="Picture 2" descr="python™">
            <a:extLst>
              <a:ext uri="{FF2B5EF4-FFF2-40B4-BE49-F238E27FC236}">
                <a16:creationId xmlns:a16="http://schemas.microsoft.com/office/drawing/2014/main" id="{87B67C58-8078-4287-B280-7CE91436D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557" y="1484400"/>
            <a:ext cx="2277996" cy="64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109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0C6BDE-16C0-4BC8-BA01-B926E6B31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PyQuantumKit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A805ED-21C7-427C-876E-0F3C2E24F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软件架构设计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D394E42-8BFD-438C-A0B5-DF7767097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D374-442B-4631-8E91-4C7E5C84F7D9}" type="slidenum">
              <a:rPr lang="zh-CN" altLang="en-US" smtClean="0"/>
              <a:t>4</a:t>
            </a:fld>
            <a:endParaRPr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D9B3B30-AF5E-4E1A-9818-FF0F2547CF75}"/>
              </a:ext>
            </a:extLst>
          </p:cNvPr>
          <p:cNvGrpSpPr/>
          <p:nvPr/>
        </p:nvGrpSpPr>
        <p:grpSpPr>
          <a:xfrm>
            <a:off x="5058398" y="2090662"/>
            <a:ext cx="6882365" cy="3371659"/>
            <a:chOff x="5122963" y="2587676"/>
            <a:chExt cx="6882365" cy="3371659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203EF537-AFF2-4D2D-805B-09389014079A}"/>
                </a:ext>
              </a:extLst>
            </p:cNvPr>
            <p:cNvSpPr txBox="1"/>
            <p:nvPr/>
          </p:nvSpPr>
          <p:spPr>
            <a:xfrm>
              <a:off x="6541542" y="2587676"/>
              <a:ext cx="4885540" cy="3077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altLang="zh-CN" sz="1400" b="0" dirty="0" err="1">
                  <a:solidFill>
                    <a:srgbClr val="795E26"/>
                  </a:solidFill>
                  <a:effectLst/>
                  <a:latin typeface="Consolas" panose="020B0609020204030204" pitchFamily="49" charset="0"/>
                </a:rPr>
                <a:t>apply_gate</a:t>
              </a:r>
              <a:r>
                <a:rPr lang="en-US" altLang="zh-CN" sz="1400" b="0" dirty="0">
                  <a:solidFill>
                    <a:srgbClr val="3B3B3B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altLang="zh-CN" sz="1400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circuit</a:t>
              </a:r>
              <a:r>
                <a:rPr lang="en-US" altLang="zh-CN" sz="1400" b="0" dirty="0">
                  <a:solidFill>
                    <a:srgbClr val="3B3B3B"/>
                  </a:solidFill>
                  <a:effectLst/>
                  <a:latin typeface="Consolas" panose="020B0609020204030204" pitchFamily="49" charset="0"/>
                </a:rPr>
                <a:t>, </a:t>
              </a:r>
              <a:r>
                <a:rPr lang="en-US" altLang="zh-CN" sz="1400" b="0" dirty="0">
                  <a:solidFill>
                    <a:srgbClr val="A31515"/>
                  </a:solidFill>
                  <a:effectLst/>
                  <a:latin typeface="Consolas" panose="020B0609020204030204" pitchFamily="49" charset="0"/>
                </a:rPr>
                <a:t>'</a:t>
              </a:r>
              <a:r>
                <a:rPr lang="en-US" altLang="zh-CN" sz="1400" b="0" dirty="0" err="1">
                  <a:solidFill>
                    <a:srgbClr val="A31515"/>
                  </a:solidFill>
                  <a:effectLst/>
                  <a:latin typeface="Consolas" panose="020B0609020204030204" pitchFamily="49" charset="0"/>
                </a:rPr>
                <a:t>CRx</a:t>
              </a:r>
              <a:r>
                <a:rPr lang="en-US" altLang="zh-CN" sz="1400" b="0" dirty="0">
                  <a:solidFill>
                    <a:srgbClr val="A31515"/>
                  </a:solidFill>
                  <a:effectLst/>
                  <a:latin typeface="Consolas" panose="020B0609020204030204" pitchFamily="49" charset="0"/>
                </a:rPr>
                <a:t>'</a:t>
              </a:r>
              <a:r>
                <a:rPr lang="en-US" altLang="zh-CN" sz="1400" b="0" dirty="0">
                  <a:solidFill>
                    <a:srgbClr val="3B3B3B"/>
                  </a:solidFill>
                  <a:effectLst/>
                  <a:latin typeface="Consolas" panose="020B0609020204030204" pitchFamily="49" charset="0"/>
                </a:rPr>
                <a:t>, [</a:t>
              </a:r>
              <a:r>
                <a:rPr lang="en-US" altLang="zh-CN" sz="1400" b="0" dirty="0">
                  <a:solidFill>
                    <a:srgbClr val="098658"/>
                  </a:solidFill>
                  <a:effectLst/>
                  <a:latin typeface="Consolas" panose="020B0609020204030204" pitchFamily="49" charset="0"/>
                </a:rPr>
                <a:t>0</a:t>
              </a:r>
              <a:r>
                <a:rPr lang="en-US" altLang="zh-CN" sz="1400" b="0" dirty="0">
                  <a:solidFill>
                    <a:srgbClr val="3B3B3B"/>
                  </a:solidFill>
                  <a:effectLst/>
                  <a:latin typeface="Consolas" panose="020B0609020204030204" pitchFamily="49" charset="0"/>
                </a:rPr>
                <a:t>, </a:t>
              </a:r>
              <a:r>
                <a:rPr lang="en-US" altLang="zh-CN" sz="1400" b="0" dirty="0">
                  <a:solidFill>
                    <a:srgbClr val="098658"/>
                  </a:solidFill>
                  <a:effectLst/>
                  <a:latin typeface="Consolas" panose="020B0609020204030204" pitchFamily="49" charset="0"/>
                </a:rPr>
                <a:t>1</a:t>
              </a:r>
              <a:r>
                <a:rPr lang="en-US" altLang="zh-CN" sz="1400" b="0" dirty="0">
                  <a:solidFill>
                    <a:srgbClr val="3B3B3B"/>
                  </a:solidFill>
                  <a:effectLst/>
                  <a:latin typeface="Consolas" panose="020B0609020204030204" pitchFamily="49" charset="0"/>
                </a:rPr>
                <a:t>], [</a:t>
              </a:r>
              <a:r>
                <a:rPr lang="en-US" altLang="zh-CN" sz="1400" b="0" dirty="0">
                  <a:solidFill>
                    <a:srgbClr val="098658"/>
                  </a:solidFill>
                  <a:effectLst/>
                  <a:latin typeface="Consolas" panose="020B0609020204030204" pitchFamily="49" charset="0"/>
                </a:rPr>
                <a:t>0.5</a:t>
              </a:r>
              <a:r>
                <a:rPr lang="en-US" altLang="zh-CN" sz="1400" b="0" dirty="0">
                  <a:solidFill>
                    <a:srgbClr val="3B3B3B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US" altLang="zh-CN" sz="14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*</a:t>
              </a:r>
              <a:r>
                <a:rPr lang="en-US" altLang="zh-CN" sz="1400" b="0" dirty="0">
                  <a:solidFill>
                    <a:srgbClr val="3B3B3B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US" altLang="zh-CN" sz="1400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pi</a:t>
              </a:r>
              <a:r>
                <a:rPr lang="en-US" altLang="zh-CN" sz="1400" b="0" dirty="0">
                  <a:solidFill>
                    <a:srgbClr val="3B3B3B"/>
                  </a:solidFill>
                  <a:effectLst/>
                  <a:latin typeface="Consolas" panose="020B0609020204030204" pitchFamily="49" charset="0"/>
                </a:rPr>
                <a:t>])</a:t>
              </a: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9E00D40C-F4E2-48E5-B5E9-CB813ECC82F1}"/>
                </a:ext>
              </a:extLst>
            </p:cNvPr>
            <p:cNvCxnSpPr>
              <a:cxnSpLocks/>
            </p:cNvCxnSpPr>
            <p:nvPr/>
          </p:nvCxnSpPr>
          <p:spPr>
            <a:xfrm>
              <a:off x="7691443" y="2895453"/>
              <a:ext cx="740087" cy="0"/>
            </a:xfrm>
            <a:prstGeom prst="line">
              <a:avLst/>
            </a:prstGeom>
            <a:ln w="2857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D546E704-BD29-4411-B882-E6A0CDABBFE1}"/>
                </a:ext>
              </a:extLst>
            </p:cNvPr>
            <p:cNvSpPr txBox="1"/>
            <p:nvPr/>
          </p:nvSpPr>
          <p:spPr>
            <a:xfrm>
              <a:off x="7074167" y="3101146"/>
              <a:ext cx="28203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Ⅰ. </a:t>
              </a:r>
              <a:r>
                <a:rPr lang="zh-CN" altLang="en-US" sz="1100" dirty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推断</a:t>
              </a:r>
              <a:r>
                <a:rPr lang="en-US" altLang="zh-CN" sz="1100" dirty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“circuit”</a:t>
              </a:r>
              <a:r>
                <a:rPr lang="zh-CN" altLang="en-US" sz="1100" dirty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所属的量子开发框架</a:t>
              </a:r>
              <a:endParaRPr lang="en-US" altLang="zh-CN" sz="11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r>
                <a:rPr lang="en-US" altLang="zh-CN" sz="1100" dirty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	</a:t>
              </a:r>
              <a:r>
                <a:rPr lang="en-US" altLang="zh-CN" sz="1100" dirty="0" err="1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qiskit</a:t>
              </a:r>
              <a:r>
                <a:rPr lang="en-US" altLang="zh-CN" sz="1100" dirty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/pyqpanda3/</a:t>
              </a:r>
              <a:r>
                <a:rPr lang="en-US" altLang="zh-CN" sz="1100" dirty="0" err="1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quafu</a:t>
              </a:r>
              <a:r>
                <a:rPr lang="en-US" altLang="zh-CN" sz="1100" dirty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/…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2021112C-B4F6-491D-9674-4DD064146609}"/>
                </a:ext>
              </a:extLst>
            </p:cNvPr>
            <p:cNvSpPr txBox="1"/>
            <p:nvPr/>
          </p:nvSpPr>
          <p:spPr>
            <a:xfrm>
              <a:off x="9677460" y="3101147"/>
              <a:ext cx="1927984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Ⅱ. </a:t>
              </a:r>
              <a:r>
                <a:rPr lang="zh-CN" altLang="en-US" sz="11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分析量子门及其参数</a:t>
              </a:r>
              <a:endParaRPr lang="en-US" altLang="zh-CN" sz="1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r>
                <a:rPr lang="en-US" altLang="zh-CN" sz="11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	</a:t>
              </a:r>
              <a:r>
                <a:rPr lang="zh-CN" altLang="en-US" sz="11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门：受控</a:t>
              </a:r>
              <a:r>
                <a:rPr lang="en-US" altLang="zh-CN" sz="11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Rx</a:t>
              </a:r>
              <a:r>
                <a:rPr lang="zh-CN" altLang="en-US" sz="11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门</a:t>
              </a:r>
              <a:endParaRPr lang="en-US" altLang="zh-CN" sz="1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r>
                <a:rPr lang="en-US" altLang="zh-CN" sz="11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	</a:t>
              </a:r>
              <a:r>
                <a:rPr lang="zh-CN" altLang="en-US" sz="11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量子位下标：</a:t>
              </a:r>
              <a:r>
                <a:rPr lang="en-US" altLang="zh-CN" sz="11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0, 1</a:t>
              </a:r>
            </a:p>
            <a:p>
              <a:r>
                <a:rPr lang="en-US" altLang="zh-CN" sz="11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	</a:t>
              </a:r>
              <a:r>
                <a:rPr lang="zh-CN" altLang="en-US" sz="11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参数：</a:t>
              </a:r>
              <a:r>
                <a:rPr lang="en-US" altLang="zh-CN" sz="11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0.5 * pi</a:t>
              </a:r>
              <a:endParaRPr lang="zh-CN" altLang="en-US" sz="1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095968D6-1F92-4A0C-8A70-0B671D75B2C9}"/>
                </a:ext>
              </a:extLst>
            </p:cNvPr>
            <p:cNvSpPr txBox="1"/>
            <p:nvPr/>
          </p:nvSpPr>
          <p:spPr>
            <a:xfrm>
              <a:off x="7249431" y="3926282"/>
              <a:ext cx="3616899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Ⅲ. </a:t>
              </a:r>
              <a:r>
                <a:rPr lang="zh-CN" altLang="en-US" sz="1100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将原始代码翻译为目标量子开发框架中的调用代码</a:t>
              </a:r>
            </a:p>
          </p:txBody>
        </p: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FD05D223-70A8-4C2C-9AAD-3E4C58672130}"/>
                </a:ext>
              </a:extLst>
            </p:cNvPr>
            <p:cNvCxnSpPr>
              <a:cxnSpLocks/>
            </p:cNvCxnSpPr>
            <p:nvPr/>
          </p:nvCxnSpPr>
          <p:spPr>
            <a:xfrm>
              <a:off x="8610600" y="2895453"/>
              <a:ext cx="2567831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D175EEA0-3255-4D69-9613-23262FD915DE}"/>
                </a:ext>
              </a:extLst>
            </p:cNvPr>
            <p:cNvSpPr txBox="1"/>
            <p:nvPr/>
          </p:nvSpPr>
          <p:spPr>
            <a:xfrm>
              <a:off x="5122963" y="4682944"/>
              <a:ext cx="3238143" cy="3077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fr-FR" altLang="zh-CN" sz="1400" dirty="0">
                  <a:solidFill>
                    <a:srgbClr val="001080"/>
                  </a:solidFill>
                  <a:latin typeface="Consolas" panose="020B0609020204030204" pitchFamily="49" charset="0"/>
                </a:rPr>
                <a:t>c</a:t>
              </a:r>
              <a:r>
                <a:rPr lang="fr-FR" altLang="zh-CN" sz="1400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ircuit </a:t>
              </a:r>
              <a:r>
                <a:rPr lang="fr-FR" altLang="zh-CN" sz="1400" b="0" dirty="0">
                  <a:solidFill>
                    <a:srgbClr val="795E26"/>
                  </a:solidFill>
                  <a:effectLst/>
                  <a:latin typeface="Consolas" panose="020B0609020204030204" pitchFamily="49" charset="0"/>
                </a:rPr>
                <a:t>&lt;&lt; CRX</a:t>
              </a:r>
              <a:r>
                <a:rPr lang="fr-FR" altLang="zh-CN" sz="1400" b="0" dirty="0">
                  <a:solidFill>
                    <a:srgbClr val="3B3B3B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fr-FR" altLang="zh-CN" sz="1400" b="0" dirty="0">
                  <a:solidFill>
                    <a:srgbClr val="098658"/>
                  </a:solidFill>
                  <a:effectLst/>
                  <a:latin typeface="Consolas" panose="020B0609020204030204" pitchFamily="49" charset="0"/>
                </a:rPr>
                <a:t>0</a:t>
              </a:r>
              <a:r>
                <a:rPr lang="fr-FR" altLang="zh-CN" sz="1400" b="0" dirty="0">
                  <a:solidFill>
                    <a:srgbClr val="3B3B3B"/>
                  </a:solidFill>
                  <a:effectLst/>
                  <a:latin typeface="Consolas" panose="020B0609020204030204" pitchFamily="49" charset="0"/>
                </a:rPr>
                <a:t>, </a:t>
              </a:r>
              <a:r>
                <a:rPr lang="fr-FR" altLang="zh-CN" sz="1400" b="0" dirty="0">
                  <a:solidFill>
                    <a:srgbClr val="098658"/>
                  </a:solidFill>
                  <a:effectLst/>
                  <a:latin typeface="Consolas" panose="020B0609020204030204" pitchFamily="49" charset="0"/>
                </a:rPr>
                <a:t>1</a:t>
              </a:r>
              <a:r>
                <a:rPr lang="fr-FR" altLang="zh-CN" sz="1400" b="0" dirty="0">
                  <a:solidFill>
                    <a:srgbClr val="3B3B3B"/>
                  </a:solidFill>
                  <a:effectLst/>
                  <a:latin typeface="Consolas" panose="020B0609020204030204" pitchFamily="49" charset="0"/>
                </a:rPr>
                <a:t>, </a:t>
              </a:r>
              <a:r>
                <a:rPr lang="fr-FR" altLang="zh-CN" sz="1400" b="0" dirty="0">
                  <a:solidFill>
                    <a:srgbClr val="098658"/>
                  </a:solidFill>
                  <a:effectLst/>
                  <a:latin typeface="Consolas" panose="020B0609020204030204" pitchFamily="49" charset="0"/>
                </a:rPr>
                <a:t>0.5 </a:t>
              </a:r>
              <a:r>
                <a:rPr lang="fr-FR" altLang="zh-CN" sz="14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* </a:t>
              </a:r>
              <a:r>
                <a:rPr lang="fr-FR" altLang="zh-CN" sz="1400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pi</a:t>
              </a:r>
              <a:r>
                <a:rPr lang="fr-FR" altLang="zh-CN" sz="1400" b="0" dirty="0">
                  <a:solidFill>
                    <a:srgbClr val="3B3B3B"/>
                  </a:solidFill>
                  <a:effectLst/>
                  <a:latin typeface="Consolas" panose="020B0609020204030204" pitchFamily="49" charset="0"/>
                </a:rPr>
                <a:t>)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71D983DB-F956-4981-BA16-ACF2B202220F}"/>
                </a:ext>
              </a:extLst>
            </p:cNvPr>
            <p:cNvSpPr txBox="1"/>
            <p:nvPr/>
          </p:nvSpPr>
          <p:spPr>
            <a:xfrm>
              <a:off x="6957768" y="5167251"/>
              <a:ext cx="2947524" cy="3077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altLang="zh-CN" sz="1400" b="0" dirty="0" err="1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circuit</a:t>
              </a:r>
              <a:r>
                <a:rPr lang="en-US" altLang="zh-CN" sz="1400" b="0" dirty="0" err="1">
                  <a:solidFill>
                    <a:srgbClr val="3B3B3B"/>
                  </a:solidFill>
                  <a:effectLst/>
                  <a:latin typeface="Consolas" panose="020B0609020204030204" pitchFamily="49" charset="0"/>
                </a:rPr>
                <a:t>.</a:t>
              </a:r>
              <a:r>
                <a:rPr lang="en-US" altLang="zh-CN" sz="1400" b="0" dirty="0" err="1">
                  <a:solidFill>
                    <a:srgbClr val="795E26"/>
                  </a:solidFill>
                  <a:effectLst/>
                  <a:latin typeface="Consolas" panose="020B0609020204030204" pitchFamily="49" charset="0"/>
                </a:rPr>
                <a:t>crx</a:t>
              </a:r>
              <a:r>
                <a:rPr lang="en-US" altLang="zh-CN" sz="1400" b="0" dirty="0">
                  <a:solidFill>
                    <a:srgbClr val="3B3B3B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altLang="zh-CN" sz="1400" b="0" dirty="0">
                  <a:solidFill>
                    <a:srgbClr val="098658"/>
                  </a:solidFill>
                  <a:effectLst/>
                  <a:latin typeface="Consolas" panose="020B0609020204030204" pitchFamily="49" charset="0"/>
                </a:rPr>
                <a:t>0.5 </a:t>
              </a:r>
              <a:r>
                <a:rPr lang="en-US" altLang="zh-CN" sz="14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* </a:t>
              </a:r>
              <a:r>
                <a:rPr lang="en-US" altLang="zh-CN" sz="1400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pi</a:t>
              </a:r>
              <a:r>
                <a:rPr lang="en-US" altLang="zh-CN" sz="1400" b="0" dirty="0">
                  <a:solidFill>
                    <a:srgbClr val="3B3B3B"/>
                  </a:solidFill>
                  <a:effectLst/>
                  <a:latin typeface="Consolas" panose="020B0609020204030204" pitchFamily="49" charset="0"/>
                </a:rPr>
                <a:t>, </a:t>
              </a:r>
              <a:r>
                <a:rPr lang="en-US" altLang="zh-CN" sz="1400" b="0" dirty="0">
                  <a:solidFill>
                    <a:srgbClr val="098658"/>
                  </a:solidFill>
                  <a:effectLst/>
                  <a:latin typeface="Consolas" panose="020B0609020204030204" pitchFamily="49" charset="0"/>
                </a:rPr>
                <a:t>0</a:t>
              </a:r>
              <a:r>
                <a:rPr lang="en-US" altLang="zh-CN" sz="1400" b="0" dirty="0">
                  <a:solidFill>
                    <a:srgbClr val="3B3B3B"/>
                  </a:solidFill>
                  <a:effectLst/>
                  <a:latin typeface="Consolas" panose="020B0609020204030204" pitchFamily="49" charset="0"/>
                </a:rPr>
                <a:t>, </a:t>
              </a:r>
              <a:r>
                <a:rPr lang="en-US" altLang="zh-CN" sz="1400" b="0" dirty="0">
                  <a:solidFill>
                    <a:srgbClr val="098658"/>
                  </a:solidFill>
                  <a:effectLst/>
                  <a:latin typeface="Consolas" panose="020B0609020204030204" pitchFamily="49" charset="0"/>
                </a:rPr>
                <a:t>1</a:t>
              </a:r>
              <a:r>
                <a:rPr lang="en-US" altLang="zh-CN" sz="1400" b="0" dirty="0">
                  <a:solidFill>
                    <a:srgbClr val="3B3B3B"/>
                  </a:solidFill>
                  <a:effectLst/>
                  <a:latin typeface="Consolas" panose="020B0609020204030204" pitchFamily="49" charset="0"/>
                </a:rPr>
                <a:t>)</a:t>
              </a:r>
            </a:p>
          </p:txBody>
        </p:sp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id="{818DE4CC-B353-41A1-9637-585D43F87066}"/>
                </a:ext>
              </a:extLst>
            </p:cNvPr>
            <p:cNvCxnSpPr>
              <a:cxnSpLocks/>
            </p:cNvCxnSpPr>
            <p:nvPr/>
          </p:nvCxnSpPr>
          <p:spPr>
            <a:xfrm>
              <a:off x="8103161" y="3532033"/>
              <a:ext cx="0" cy="40460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2FBFFB17-C5B1-4BAB-BEAE-853C94A4D30B}"/>
                </a:ext>
              </a:extLst>
            </p:cNvPr>
            <p:cNvCxnSpPr>
              <a:cxnSpLocks/>
            </p:cNvCxnSpPr>
            <p:nvPr/>
          </p:nvCxnSpPr>
          <p:spPr>
            <a:xfrm>
              <a:off x="9849961" y="2895453"/>
              <a:ext cx="0" cy="222182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32BED495-57E3-4178-B7FA-1C6FA30A417B}"/>
                </a:ext>
              </a:extLst>
            </p:cNvPr>
            <p:cNvCxnSpPr>
              <a:cxnSpLocks/>
            </p:cNvCxnSpPr>
            <p:nvPr/>
          </p:nvCxnSpPr>
          <p:spPr>
            <a:xfrm>
              <a:off x="8061486" y="2893192"/>
              <a:ext cx="0" cy="22604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D24F2018-4E58-4DD9-8E5B-D81E0373A533}"/>
                </a:ext>
              </a:extLst>
            </p:cNvPr>
            <p:cNvCxnSpPr>
              <a:cxnSpLocks/>
            </p:cNvCxnSpPr>
            <p:nvPr/>
          </p:nvCxnSpPr>
          <p:spPr>
            <a:xfrm>
              <a:off x="9874903" y="3374369"/>
              <a:ext cx="0" cy="562272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id="{9FA92D31-9EEE-4EBB-8C85-4B6C762890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67701" y="4187892"/>
              <a:ext cx="135462" cy="456849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" name="直接箭头连接符 29">
              <a:extLst>
                <a:ext uri="{FF2B5EF4-FFF2-40B4-BE49-F238E27FC236}">
                  <a16:creationId xmlns:a16="http://schemas.microsoft.com/office/drawing/2014/main" id="{9D77C738-DA4B-4559-AD19-0018FE490237}"/>
                </a:ext>
              </a:extLst>
            </p:cNvPr>
            <p:cNvCxnSpPr>
              <a:cxnSpLocks/>
            </p:cNvCxnSpPr>
            <p:nvPr/>
          </p:nvCxnSpPr>
          <p:spPr>
            <a:xfrm>
              <a:off x="8671239" y="4165032"/>
              <a:ext cx="0" cy="95941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9386E629-796D-4933-947D-74CDE2B4F4A9}"/>
                </a:ext>
              </a:extLst>
            </p:cNvPr>
            <p:cNvSpPr txBox="1"/>
            <p:nvPr/>
          </p:nvSpPr>
          <p:spPr>
            <a:xfrm>
              <a:off x="6476149" y="4281528"/>
              <a:ext cx="14333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dirty="0"/>
                <a:t>On pyqpanda3</a:t>
              </a:r>
              <a:endParaRPr lang="zh-CN" altLang="en-US" sz="1400" dirty="0"/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DA061871-C512-4D5A-B5CD-3DDAE25310A9}"/>
                </a:ext>
              </a:extLst>
            </p:cNvPr>
            <p:cNvSpPr txBox="1"/>
            <p:nvPr/>
          </p:nvSpPr>
          <p:spPr>
            <a:xfrm>
              <a:off x="8728963" y="4723513"/>
              <a:ext cx="8504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On </a:t>
              </a:r>
              <a:r>
                <a:rPr lang="en-US" altLang="zh-CN" sz="1400" dirty="0" err="1"/>
                <a:t>qiskit</a:t>
              </a:r>
              <a:endParaRPr lang="zh-CN" altLang="en-US" sz="1400" dirty="0"/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4A3B094A-DB4D-40C5-9C09-D5E90EBCA916}"/>
                </a:ext>
              </a:extLst>
            </p:cNvPr>
            <p:cNvSpPr txBox="1"/>
            <p:nvPr/>
          </p:nvSpPr>
          <p:spPr>
            <a:xfrm>
              <a:off x="10327238" y="5180365"/>
              <a:ext cx="10998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On </a:t>
              </a:r>
              <a:r>
                <a:rPr lang="en-US" altLang="zh-CN" sz="1400" dirty="0" err="1"/>
                <a:t>quafu</a:t>
              </a:r>
              <a:endParaRPr lang="zh-CN" altLang="en-US" sz="1400" dirty="0"/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3BC7DDA5-CD18-457A-80A0-FE3FD394605C}"/>
                </a:ext>
              </a:extLst>
            </p:cNvPr>
            <p:cNvSpPr txBox="1"/>
            <p:nvPr/>
          </p:nvSpPr>
          <p:spPr>
            <a:xfrm>
              <a:off x="8361106" y="5651558"/>
              <a:ext cx="3644222" cy="3077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fr-FR" altLang="zh-CN" sz="1400" dirty="0">
                  <a:solidFill>
                    <a:srgbClr val="001080"/>
                  </a:solidFill>
                  <a:latin typeface="Consolas" panose="020B0609020204030204" pitchFamily="49" charset="0"/>
                </a:rPr>
                <a:t>c</a:t>
              </a:r>
              <a:r>
                <a:rPr lang="fr-FR" altLang="zh-CN" sz="1400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ircuit </a:t>
              </a:r>
              <a:r>
                <a:rPr lang="fr-FR" altLang="zh-CN" sz="1400" b="0" dirty="0">
                  <a:solidFill>
                    <a:srgbClr val="795E26"/>
                  </a:solidFill>
                  <a:effectLst/>
                  <a:latin typeface="Consolas" panose="020B0609020204030204" pitchFamily="49" charset="0"/>
                </a:rPr>
                <a:t>&lt;&lt; CRX</a:t>
              </a:r>
              <a:r>
                <a:rPr lang="en-US" altLang="zh-CN" sz="1400" b="0" dirty="0">
                  <a:solidFill>
                    <a:srgbClr val="795E26"/>
                  </a:solidFill>
                  <a:effectLst/>
                  <a:latin typeface="Consolas" panose="020B0609020204030204" pitchFamily="49" charset="0"/>
                </a:rPr>
                <a:t>Gate</a:t>
              </a:r>
              <a:r>
                <a:rPr lang="fr-FR" altLang="zh-CN" sz="1400" b="0" dirty="0">
                  <a:solidFill>
                    <a:srgbClr val="3B3B3B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fr-FR" altLang="zh-CN" sz="1400" b="0" dirty="0">
                  <a:solidFill>
                    <a:srgbClr val="098658"/>
                  </a:solidFill>
                  <a:effectLst/>
                  <a:latin typeface="Consolas" panose="020B0609020204030204" pitchFamily="49" charset="0"/>
                </a:rPr>
                <a:t>0</a:t>
              </a:r>
              <a:r>
                <a:rPr lang="fr-FR" altLang="zh-CN" sz="1400" b="0" dirty="0">
                  <a:solidFill>
                    <a:srgbClr val="3B3B3B"/>
                  </a:solidFill>
                  <a:effectLst/>
                  <a:latin typeface="Consolas" panose="020B0609020204030204" pitchFamily="49" charset="0"/>
                </a:rPr>
                <a:t>, </a:t>
              </a:r>
              <a:r>
                <a:rPr lang="fr-FR" altLang="zh-CN" sz="1400" b="0" dirty="0">
                  <a:solidFill>
                    <a:srgbClr val="098658"/>
                  </a:solidFill>
                  <a:effectLst/>
                  <a:latin typeface="Consolas" panose="020B0609020204030204" pitchFamily="49" charset="0"/>
                </a:rPr>
                <a:t>1</a:t>
              </a:r>
              <a:r>
                <a:rPr lang="fr-FR" altLang="zh-CN" sz="1400" b="0" dirty="0">
                  <a:solidFill>
                    <a:srgbClr val="3B3B3B"/>
                  </a:solidFill>
                  <a:effectLst/>
                  <a:latin typeface="Consolas" panose="020B0609020204030204" pitchFamily="49" charset="0"/>
                </a:rPr>
                <a:t>, </a:t>
              </a:r>
              <a:r>
                <a:rPr lang="fr-FR" altLang="zh-CN" sz="1400" b="0" dirty="0">
                  <a:solidFill>
                    <a:srgbClr val="098658"/>
                  </a:solidFill>
                  <a:effectLst/>
                  <a:latin typeface="Consolas" panose="020B0609020204030204" pitchFamily="49" charset="0"/>
                </a:rPr>
                <a:t>0.5 </a:t>
              </a:r>
              <a:r>
                <a:rPr lang="fr-FR" altLang="zh-CN" sz="14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* </a:t>
              </a:r>
              <a:r>
                <a:rPr lang="fr-FR" altLang="zh-CN" sz="1400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pi</a:t>
              </a:r>
              <a:r>
                <a:rPr lang="fr-FR" altLang="zh-CN" sz="1400" b="0" dirty="0">
                  <a:solidFill>
                    <a:srgbClr val="3B3B3B"/>
                  </a:solidFill>
                  <a:effectLst/>
                  <a:latin typeface="Consolas" panose="020B0609020204030204" pitchFamily="49" charset="0"/>
                </a:rPr>
                <a:t>)</a:t>
              </a:r>
            </a:p>
          </p:txBody>
        </p:sp>
        <p:cxnSp>
          <p:nvCxnSpPr>
            <p:cNvPr id="35" name="直接箭头连接符 34">
              <a:extLst>
                <a:ext uri="{FF2B5EF4-FFF2-40B4-BE49-F238E27FC236}">
                  <a16:creationId xmlns:a16="http://schemas.microsoft.com/office/drawing/2014/main" id="{40BF1DE5-8472-4D5B-93D1-2D0C5446FF2D}"/>
                </a:ext>
              </a:extLst>
            </p:cNvPr>
            <p:cNvCxnSpPr>
              <a:cxnSpLocks/>
            </p:cNvCxnSpPr>
            <p:nvPr/>
          </p:nvCxnSpPr>
          <p:spPr>
            <a:xfrm>
              <a:off x="9905292" y="4181742"/>
              <a:ext cx="421946" cy="143419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37" name="文本框 36">
            <a:extLst>
              <a:ext uri="{FF2B5EF4-FFF2-40B4-BE49-F238E27FC236}">
                <a16:creationId xmlns:a16="http://schemas.microsoft.com/office/drawing/2014/main" id="{B8279793-3824-4175-947C-77771A530B67}"/>
              </a:ext>
            </a:extLst>
          </p:cNvPr>
          <p:cNvSpPr txBox="1"/>
          <p:nvPr/>
        </p:nvSpPr>
        <p:spPr>
          <a:xfrm>
            <a:off x="6403349" y="1580570"/>
            <a:ext cx="2485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代码翻译模块工作流</a:t>
            </a: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2816A41F-3E4A-DCE8-330B-EF283EB019DC}"/>
              </a:ext>
            </a:extLst>
          </p:cNvPr>
          <p:cNvGrpSpPr/>
          <p:nvPr/>
        </p:nvGrpSpPr>
        <p:grpSpPr>
          <a:xfrm>
            <a:off x="413671" y="1149171"/>
            <a:ext cx="5678055" cy="3328975"/>
            <a:chOff x="413671" y="1149171"/>
            <a:chExt cx="5678055" cy="3328975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DBA3870E-BA07-4846-AA83-845F2C609914}"/>
                </a:ext>
              </a:extLst>
            </p:cNvPr>
            <p:cNvGrpSpPr/>
            <p:nvPr/>
          </p:nvGrpSpPr>
          <p:grpSpPr>
            <a:xfrm>
              <a:off x="413671" y="1149171"/>
              <a:ext cx="5678055" cy="3328975"/>
              <a:chOff x="409822" y="1223987"/>
              <a:chExt cx="5678055" cy="3328975"/>
            </a:xfrm>
          </p:grpSpPr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6DB96724-4062-4136-8416-0807759B53F2}"/>
                  </a:ext>
                </a:extLst>
              </p:cNvPr>
              <p:cNvSpPr/>
              <p:nvPr/>
            </p:nvSpPr>
            <p:spPr>
              <a:xfrm>
                <a:off x="409822" y="1816575"/>
                <a:ext cx="5678055" cy="2052087"/>
              </a:xfrm>
              <a:prstGeom prst="roundRect">
                <a:avLst>
                  <a:gd name="adj" fmla="val 8461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36000" tIns="36000" rIns="36000" bIns="36000" rtlCol="0" anchor="b" anchorCtr="0"/>
              <a:lstStyle/>
              <a:p>
                <a:r>
                  <a:rPr lang="en-US" altLang="zh-CN" sz="1400" dirty="0" err="1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PyQuantumKit</a:t>
                </a:r>
                <a:endParaRPr lang="zh-CN" altLang="en-US" sz="14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D5E50AD-C541-4AE6-9A7D-158380BC0F18}"/>
                  </a:ext>
                </a:extLst>
              </p:cNvPr>
              <p:cNvSpPr/>
              <p:nvPr/>
            </p:nvSpPr>
            <p:spPr>
              <a:xfrm>
                <a:off x="699712" y="3126218"/>
                <a:ext cx="3510082" cy="29729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200" dirty="0"/>
                  <a:t>代码翻译模块</a:t>
                </a:r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FAA94018-1D49-4B3D-8A52-7B80C635B35E}"/>
                  </a:ext>
                </a:extLst>
              </p:cNvPr>
              <p:cNvSpPr/>
              <p:nvPr/>
            </p:nvSpPr>
            <p:spPr>
              <a:xfrm>
                <a:off x="699710" y="2693974"/>
                <a:ext cx="3510084" cy="29729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200" dirty="0"/>
                  <a:t>量子线路构建模块</a:t>
                </a: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38DDC752-67DA-47CD-9331-0B38233F301C}"/>
                  </a:ext>
                </a:extLst>
              </p:cNvPr>
              <p:cNvSpPr/>
              <p:nvPr/>
            </p:nvSpPr>
            <p:spPr>
              <a:xfrm>
                <a:off x="699711" y="2000878"/>
                <a:ext cx="2559782" cy="54648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dirty="0">
                    <a:solidFill>
                      <a:schemeClr val="tx2"/>
                    </a:solidFill>
                  </a:rPr>
                  <a:t>QFT</a:t>
                </a:r>
                <a:r>
                  <a:rPr lang="zh-CN" altLang="en-US" sz="1200" dirty="0">
                    <a:solidFill>
                      <a:schemeClr val="tx2"/>
                    </a:solidFill>
                  </a:rPr>
                  <a:t>　</a:t>
                </a:r>
                <a:r>
                  <a:rPr lang="en-US" altLang="zh-CN" sz="1200" dirty="0">
                    <a:solidFill>
                      <a:schemeClr val="tx2"/>
                    </a:solidFill>
                  </a:rPr>
                  <a:t>QPE</a:t>
                </a:r>
                <a:r>
                  <a:rPr lang="zh-CN" altLang="en-US" sz="1200" dirty="0">
                    <a:solidFill>
                      <a:schemeClr val="tx2"/>
                    </a:solidFill>
                  </a:rPr>
                  <a:t>　</a:t>
                </a:r>
                <a:r>
                  <a:rPr lang="en-US" altLang="zh-CN" sz="1200" dirty="0">
                    <a:solidFill>
                      <a:schemeClr val="tx2"/>
                    </a:solidFill>
                  </a:rPr>
                  <a:t>QAOA</a:t>
                </a:r>
                <a:r>
                  <a:rPr lang="zh-CN" altLang="en-US" sz="1200" dirty="0">
                    <a:solidFill>
                      <a:schemeClr val="tx2"/>
                    </a:solidFill>
                  </a:rPr>
                  <a:t>　</a:t>
                </a:r>
                <a:r>
                  <a:rPr lang="en-US" altLang="zh-CN" sz="1200" dirty="0">
                    <a:solidFill>
                      <a:schemeClr val="tx2"/>
                    </a:solidFill>
                  </a:rPr>
                  <a:t> VQE</a:t>
                </a:r>
                <a:r>
                  <a:rPr lang="zh-CN" altLang="en-US" sz="1200" dirty="0">
                    <a:solidFill>
                      <a:schemeClr val="tx2"/>
                    </a:solidFill>
                  </a:rPr>
                  <a:t>　</a:t>
                </a:r>
                <a:r>
                  <a:rPr lang="en-US" altLang="zh-CN" sz="1200" dirty="0" err="1">
                    <a:solidFill>
                      <a:schemeClr val="tx2"/>
                    </a:solidFill>
                  </a:rPr>
                  <a:t>HSim</a:t>
                </a:r>
                <a:r>
                  <a:rPr lang="en-US" altLang="zh-CN" sz="1200" dirty="0">
                    <a:solidFill>
                      <a:schemeClr val="tx2"/>
                    </a:solidFill>
                  </a:rPr>
                  <a:t> …</a:t>
                </a:r>
              </a:p>
              <a:p>
                <a:pPr algn="ctr"/>
                <a:r>
                  <a:rPr lang="zh-CN" altLang="en-US" sz="1200" dirty="0"/>
                  <a:t>基础量子算法模块</a:t>
                </a:r>
                <a:endParaRPr lang="en-US" altLang="zh-CN" sz="1200" dirty="0"/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E6E2B4DD-C8CD-4633-90F8-7187BC96CCA6}"/>
                  </a:ext>
                </a:extLst>
              </p:cNvPr>
              <p:cNvSpPr/>
              <p:nvPr/>
            </p:nvSpPr>
            <p:spPr>
              <a:xfrm>
                <a:off x="3312916" y="2000878"/>
                <a:ext cx="2516956" cy="54648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200" dirty="0">
                    <a:solidFill>
                      <a:schemeClr val="tx2"/>
                    </a:solidFill>
                  </a:rPr>
                  <a:t>量子程序测试　运行结果分析 </a:t>
                </a:r>
                <a:r>
                  <a:rPr lang="en-US" altLang="zh-CN" sz="1200" dirty="0">
                    <a:solidFill>
                      <a:schemeClr val="tx2"/>
                    </a:solidFill>
                  </a:rPr>
                  <a:t>…</a:t>
                </a:r>
                <a:r>
                  <a:rPr lang="zh-CN" altLang="en-US" sz="1200" dirty="0">
                    <a:solidFill>
                      <a:schemeClr val="tx2"/>
                    </a:solidFill>
                  </a:rPr>
                  <a:t>　</a:t>
                </a:r>
                <a:endParaRPr lang="en-US" altLang="zh-CN" sz="1200" dirty="0">
                  <a:solidFill>
                    <a:schemeClr val="tx2"/>
                  </a:solidFill>
                </a:endParaRPr>
              </a:p>
              <a:p>
                <a:pPr algn="ctr"/>
                <a:r>
                  <a:rPr lang="zh-CN" altLang="en-US" sz="1200" dirty="0"/>
                  <a:t>量子程序实用开发工具</a:t>
                </a:r>
                <a:endParaRPr lang="en-US" altLang="zh-CN" sz="1200" dirty="0"/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8FAA1FA2-E52B-41A1-A41B-FCFE04AAC4F6}"/>
                  </a:ext>
                </a:extLst>
              </p:cNvPr>
              <p:cNvSpPr/>
              <p:nvPr/>
            </p:nvSpPr>
            <p:spPr>
              <a:xfrm>
                <a:off x="4544875" y="2705988"/>
                <a:ext cx="1184863" cy="58684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200" dirty="0"/>
                  <a:t>量子线路</a:t>
                </a:r>
                <a:endParaRPr lang="en-US" altLang="zh-CN" sz="1200" dirty="0"/>
              </a:p>
              <a:p>
                <a:pPr algn="ctr"/>
                <a:r>
                  <a:rPr lang="zh-CN" altLang="en-US" sz="1200" dirty="0"/>
                  <a:t>符号表示模块</a:t>
                </a:r>
              </a:p>
            </p:txBody>
          </p:sp>
          <p:cxnSp>
            <p:nvCxnSpPr>
              <p:cNvPr id="11" name="直接箭头连接符 10">
                <a:extLst>
                  <a:ext uri="{FF2B5EF4-FFF2-40B4-BE49-F238E27FC236}">
                    <a16:creationId xmlns:a16="http://schemas.microsoft.com/office/drawing/2014/main" id="{D4368EC7-2421-435D-AD52-29DD7661D9B1}"/>
                  </a:ext>
                </a:extLst>
              </p:cNvPr>
              <p:cNvCxnSpPr>
                <a:cxnSpLocks/>
                <a:stCxn id="6" idx="2"/>
              </p:cNvCxnSpPr>
              <p:nvPr/>
            </p:nvCxnSpPr>
            <p:spPr>
              <a:xfrm flipH="1">
                <a:off x="1901484" y="3423509"/>
                <a:ext cx="553269" cy="69688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2" name="直接箭头连接符 11">
                <a:extLst>
                  <a:ext uri="{FF2B5EF4-FFF2-40B4-BE49-F238E27FC236}">
                    <a16:creationId xmlns:a16="http://schemas.microsoft.com/office/drawing/2014/main" id="{65D35317-5C77-4BB7-B228-DBCCB7F3A419}"/>
                  </a:ext>
                </a:extLst>
              </p:cNvPr>
              <p:cNvCxnSpPr>
                <a:cxnSpLocks/>
                <a:stCxn id="6" idx="2"/>
              </p:cNvCxnSpPr>
              <p:nvPr/>
            </p:nvCxnSpPr>
            <p:spPr>
              <a:xfrm flipH="1">
                <a:off x="2454752" y="3423509"/>
                <a:ext cx="1" cy="69688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3" name="直接箭头连接符 12">
                <a:extLst>
                  <a:ext uri="{FF2B5EF4-FFF2-40B4-BE49-F238E27FC236}">
                    <a16:creationId xmlns:a16="http://schemas.microsoft.com/office/drawing/2014/main" id="{4A00FD6D-24CC-4958-96A2-3F7E37E0B04B}"/>
                  </a:ext>
                </a:extLst>
              </p:cNvPr>
              <p:cNvCxnSpPr>
                <a:cxnSpLocks/>
                <a:stCxn id="6" idx="2"/>
              </p:cNvCxnSpPr>
              <p:nvPr/>
            </p:nvCxnSpPr>
            <p:spPr>
              <a:xfrm>
                <a:off x="2454753" y="3423509"/>
                <a:ext cx="553269" cy="69688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4" name="直接箭头连接符 13">
                <a:extLst>
                  <a:ext uri="{FF2B5EF4-FFF2-40B4-BE49-F238E27FC236}">
                    <a16:creationId xmlns:a16="http://schemas.microsoft.com/office/drawing/2014/main" id="{815FBF4F-004F-410A-A5C1-960F57C875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50055" y="1531764"/>
                <a:ext cx="0" cy="469115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5" name="直接箭头连接符 14">
                <a:extLst>
                  <a:ext uri="{FF2B5EF4-FFF2-40B4-BE49-F238E27FC236}">
                    <a16:creationId xmlns:a16="http://schemas.microsoft.com/office/drawing/2014/main" id="{C1588E1B-5F44-4BBE-ABDC-632FCA07983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659827" y="1531764"/>
                <a:ext cx="1" cy="474363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5CA35810-9929-4969-BFF1-5606BC6EB714}"/>
                  </a:ext>
                </a:extLst>
              </p:cNvPr>
              <p:cNvSpPr txBox="1"/>
              <p:nvPr/>
            </p:nvSpPr>
            <p:spPr>
              <a:xfrm>
                <a:off x="528963" y="4091297"/>
                <a:ext cx="38355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量子开发平台：</a:t>
                </a:r>
                <a:r>
                  <a:rPr lang="en-US" altLang="zh-CN" sz="1200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Qiskit</a:t>
                </a: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　</a:t>
                </a:r>
                <a:r>
                  <a:rPr lang="en-US" altLang="zh-CN" sz="1200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QPanda</a:t>
                </a: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　</a:t>
                </a:r>
                <a:r>
                  <a:rPr lang="en-US" altLang="zh-CN" sz="1200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Quafu</a:t>
                </a: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　</a:t>
                </a:r>
                <a:r>
                  <a:rPr lang="en-US" altLang="zh-CN" sz="1200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Cqlib</a:t>
                </a:r>
                <a:r>
                  <a:rPr lang="en-US" altLang="zh-CN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…</a:t>
                </a:r>
              </a:p>
              <a:p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量子硬件：本源　国盾　北京量子院　中电信 </a:t>
                </a:r>
                <a:r>
                  <a:rPr lang="en-US" altLang="zh-CN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…</a:t>
                </a:r>
                <a:endPara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18A74ADC-3960-49D9-8BE1-0093C70B6DDD}"/>
                  </a:ext>
                </a:extLst>
              </p:cNvPr>
              <p:cNvSpPr txBox="1"/>
              <p:nvPr/>
            </p:nvSpPr>
            <p:spPr>
              <a:xfrm>
                <a:off x="2057691" y="1223987"/>
                <a:ext cx="27515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面向高能物理领域的量子计算库</a:t>
                </a:r>
              </a:p>
            </p:txBody>
          </p:sp>
        </p:grpSp>
        <p:cxnSp>
          <p:nvCxnSpPr>
            <p:cNvPr id="38" name="直接箭头连接符 37">
              <a:extLst>
                <a:ext uri="{FF2B5EF4-FFF2-40B4-BE49-F238E27FC236}">
                  <a16:creationId xmlns:a16="http://schemas.microsoft.com/office/drawing/2014/main" id="{7DAE3ED9-9E71-2AD0-D614-E8D5B8C56C5F}"/>
                </a:ext>
              </a:extLst>
            </p:cNvPr>
            <p:cNvCxnSpPr>
              <a:cxnSpLocks/>
            </p:cNvCxnSpPr>
            <p:nvPr/>
          </p:nvCxnSpPr>
          <p:spPr>
            <a:xfrm>
              <a:off x="2458601" y="3348693"/>
              <a:ext cx="1259775" cy="69688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7971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62C563-6A29-4FAB-A7F2-1229014F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跨平台构建量子线路例子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94965A-77DA-4CFF-A082-16E5D3354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产生并测量</a:t>
            </a:r>
            <a:r>
              <a:rPr lang="en-US" altLang="zh-CN" dirty="0"/>
              <a:t>GHZ</a:t>
            </a:r>
            <a:r>
              <a:rPr lang="zh-CN" altLang="en-US" dirty="0"/>
              <a:t>态</a:t>
            </a:r>
            <a:endParaRPr lang="en-US" altLang="zh-CN" dirty="0"/>
          </a:p>
          <a:p>
            <a:pPr lvl="1"/>
            <a:r>
              <a:rPr lang="zh-CN" altLang="en-US" dirty="0"/>
              <a:t>编写一次，在三个平台上构建量子线路</a:t>
            </a:r>
            <a:endParaRPr lang="en-US" altLang="zh-CN" dirty="0"/>
          </a:p>
          <a:p>
            <a:pPr lvl="1"/>
            <a:r>
              <a:rPr lang="en-US" altLang="zh-CN" dirty="0" err="1"/>
              <a:t>Qiskit</a:t>
            </a:r>
            <a:r>
              <a:rPr lang="en-US" altLang="zh-CN" dirty="0"/>
              <a:t>, QPanda3, </a:t>
            </a:r>
            <a:r>
              <a:rPr lang="en-US" altLang="zh-CN" dirty="0" err="1"/>
              <a:t>Quafu</a:t>
            </a:r>
            <a:endParaRPr lang="en-US" altLang="zh-CN" dirty="0"/>
          </a:p>
          <a:p>
            <a:pPr lvl="1"/>
            <a:endParaRPr lang="en-US" altLang="zh-CN" dirty="0"/>
          </a:p>
          <a:p>
            <a:pPr lvl="2"/>
            <a:r>
              <a:rPr lang="zh-CN" altLang="en-US" dirty="0"/>
              <a:t>使用</a:t>
            </a:r>
            <a:r>
              <a:rPr lang="en-US" altLang="zh-CN" dirty="0"/>
              <a:t>“</a:t>
            </a:r>
            <a:r>
              <a:rPr lang="en-US" altLang="zh-CN" dirty="0" err="1">
                <a:solidFill>
                  <a:srgbClr val="C00000"/>
                </a:solidFill>
                <a:latin typeface="Consolas" panose="020B0609020204030204" pitchFamily="49" charset="0"/>
              </a:rPr>
              <a:t>apply_gate</a:t>
            </a:r>
            <a:r>
              <a:rPr lang="en-US" altLang="zh-CN" dirty="0"/>
              <a:t>”</a:t>
            </a:r>
            <a:r>
              <a:rPr lang="zh-CN" altLang="en-US" dirty="0"/>
              <a:t>函数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7E7E26-F89A-4B42-8B51-0993D3FBF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D374-442B-4631-8E91-4C7E5C84F7D9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D038796-2095-4D5E-86D3-486A15371D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86" y="4475450"/>
            <a:ext cx="2958726" cy="205579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4198A47-46D4-4B23-80FA-B49A30D959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490" y="4495588"/>
            <a:ext cx="3189019" cy="201551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027EDE5-117F-4007-B115-E5F4E9275A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186" y="4495588"/>
            <a:ext cx="3105221" cy="180536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1FCE6F4-F160-4255-8E54-7D91630FE0C9}"/>
              </a:ext>
            </a:extLst>
          </p:cNvPr>
          <p:cNvSpPr txBox="1"/>
          <p:nvPr/>
        </p:nvSpPr>
        <p:spPr>
          <a:xfrm>
            <a:off x="4826814" y="610846"/>
            <a:ext cx="7104133" cy="255454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import quantum software stacks</a:t>
            </a:r>
            <a:endParaRPr lang="en-US" altLang="zh-CN" sz="1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altLang="zh-CN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pyqpanda3.core </a:t>
            </a:r>
            <a:r>
              <a:rPr lang="en-US" altLang="zh-CN" sz="1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altLang="zh-CN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qpanda</a:t>
            </a:r>
            <a:endParaRPr lang="en-US" altLang="zh-CN" sz="1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altLang="zh-CN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qiskit</a:t>
            </a:r>
            <a:r>
              <a:rPr lang="en-US" altLang="zh-CN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qiskit_aer</a:t>
            </a:r>
            <a:endParaRPr lang="en-US" altLang="zh-CN" sz="1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altLang="zh-CN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quafu</a:t>
            </a:r>
            <a:endParaRPr lang="en-US" altLang="zh-CN" sz="1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import </a:t>
            </a:r>
            <a:r>
              <a:rPr lang="en-US" altLang="zh-CN" sz="1000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PyQuantumKit</a:t>
            </a:r>
            <a:endParaRPr lang="en-US" altLang="zh-CN" sz="1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altLang="zh-CN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pyquantumkit</a:t>
            </a:r>
            <a:r>
              <a:rPr lang="en-US" altLang="zh-CN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altLang="zh-CN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PQK</a:t>
            </a:r>
            <a:endParaRPr lang="en-US" altLang="zh-CN" sz="1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endParaRPr lang="en-US" altLang="zh-CN" sz="1000" b="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altLang="zh-CN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ghz_state</a:t>
            </a:r>
            <a:r>
              <a:rPr lang="en-US" altLang="zh-CN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circuit</a:t>
            </a:r>
            <a:r>
              <a:rPr lang="en-US" altLang="zh-CN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nqbits</a:t>
            </a:r>
            <a:r>
              <a:rPr lang="en-US" altLang="zh-CN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: </a:t>
            </a:r>
            <a:r>
              <a:rPr lang="en-US" altLang="zh-CN" sz="1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zh-CN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  <a:endParaRPr lang="en-US" altLang="zh-CN" sz="1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PQK.apply_gate</a:t>
            </a:r>
            <a:r>
              <a:rPr lang="en-US" altLang="zh-CN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(circuit, </a:t>
            </a:r>
            <a:r>
              <a:rPr lang="en-US" altLang="zh-CN" sz="1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'H'</a:t>
            </a:r>
            <a:r>
              <a:rPr lang="en-US" altLang="zh-CN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[</a:t>
            </a:r>
            <a:r>
              <a:rPr lang="en-US" altLang="zh-CN" sz="1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altLang="zh-CN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])               </a:t>
            </a:r>
            <a:r>
              <a:rPr lang="en-US" altLang="zh-CN" sz="1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Apply H gate on qubit with index 0</a:t>
            </a:r>
            <a:endParaRPr lang="en-US" altLang="zh-CN" sz="1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altLang="zh-CN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zh-CN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altLang="zh-CN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altLang="zh-CN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altLang="zh-CN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nqbits</a:t>
            </a:r>
            <a:r>
              <a:rPr lang="en-US" altLang="zh-CN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  <a:endParaRPr lang="en-US" altLang="zh-CN" sz="1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PQK.apply_gate</a:t>
            </a:r>
            <a:r>
              <a:rPr lang="en-US" altLang="zh-CN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(circuit, </a:t>
            </a:r>
            <a:r>
              <a:rPr lang="en-US" altLang="zh-CN" sz="1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altLang="zh-CN" sz="1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cnot</a:t>
            </a:r>
            <a:r>
              <a:rPr lang="en-US" altLang="zh-CN" sz="1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altLang="zh-CN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[</a:t>
            </a:r>
            <a:r>
              <a:rPr lang="en-US" altLang="zh-CN" sz="1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altLang="zh-CN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zh-CN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])     </a:t>
            </a:r>
            <a:r>
              <a:rPr lang="en-US" altLang="zh-CN" sz="1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Apply CNOT gate on qubit with index 0 and </a:t>
            </a:r>
            <a:r>
              <a:rPr lang="en-US" altLang="zh-CN" sz="1000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i</a:t>
            </a:r>
            <a:endParaRPr lang="en-US" altLang="zh-CN" sz="1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Measure all qubits</a:t>
            </a:r>
            <a:endParaRPr lang="en-US" altLang="zh-CN" sz="1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PQK.apply_measure</a:t>
            </a:r>
            <a:r>
              <a:rPr lang="en-US" altLang="zh-CN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(circuit, </a:t>
            </a:r>
            <a:r>
              <a:rPr lang="en-US" altLang="zh-CN" sz="1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altLang="zh-CN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nqbits</a:t>
            </a:r>
            <a:r>
              <a:rPr lang="en-US" altLang="zh-CN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), </a:t>
            </a:r>
            <a:r>
              <a:rPr lang="en-US" altLang="zh-CN" sz="1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altLang="zh-CN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nqbits</a:t>
            </a:r>
            <a:r>
              <a:rPr lang="en-US" altLang="zh-CN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  <a:endParaRPr lang="en-US" altLang="zh-CN" sz="1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endParaRPr lang="en-US" altLang="zh-CN" sz="1000" b="0" dirty="0">
              <a:solidFill>
                <a:srgbClr val="008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Nqs</a:t>
            </a:r>
            <a:r>
              <a:rPr lang="en-US" altLang="zh-CN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altLang="zh-CN" sz="1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              </a:t>
            </a:r>
            <a:r>
              <a:rPr lang="en-US" altLang="zh-CN" sz="1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The number of qubits</a:t>
            </a:r>
            <a:endParaRPr lang="en-US" altLang="zh-CN" sz="1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Nshots</a:t>
            </a:r>
            <a:r>
              <a:rPr lang="en-US" altLang="zh-CN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altLang="zh-CN" sz="1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1000        </a:t>
            </a:r>
            <a:r>
              <a:rPr lang="en-US" altLang="zh-CN" sz="1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The number of running shots</a:t>
            </a:r>
            <a:endParaRPr lang="en-US" altLang="zh-CN" sz="1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414B8E7-8A4B-4546-8574-29F00EE99AF3}"/>
              </a:ext>
            </a:extLst>
          </p:cNvPr>
          <p:cNvSpPr txBox="1"/>
          <p:nvPr/>
        </p:nvSpPr>
        <p:spPr>
          <a:xfrm>
            <a:off x="200733" y="3348809"/>
            <a:ext cx="4064788" cy="10618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9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qiskit_circuit</a:t>
            </a:r>
            <a:r>
              <a:rPr lang="en-US" altLang="zh-CN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altLang="zh-CN" sz="9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qiskit.QuantumCircuit</a:t>
            </a:r>
            <a:r>
              <a:rPr lang="en-US" altLang="zh-CN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9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Nqs</a:t>
            </a:r>
            <a:r>
              <a:rPr lang="en-US" altLang="zh-CN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9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Nqs</a:t>
            </a:r>
            <a:r>
              <a:rPr lang="en-US" altLang="zh-CN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altLang="zh-CN" sz="9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9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ghz_state</a:t>
            </a:r>
            <a:r>
              <a:rPr lang="en-US" altLang="zh-CN" sz="9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(</a:t>
            </a:r>
            <a:r>
              <a:rPr lang="en-US" altLang="zh-CN" sz="9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qiskit_circuit</a:t>
            </a:r>
            <a:r>
              <a:rPr lang="en-US" altLang="zh-CN" sz="9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, </a:t>
            </a:r>
            <a:r>
              <a:rPr lang="en-US" altLang="zh-CN" sz="9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Nqs</a:t>
            </a:r>
            <a:r>
              <a:rPr lang="en-US" altLang="zh-CN" sz="900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)</a:t>
            </a:r>
            <a:endParaRPr lang="en-US" altLang="zh-CN" sz="900" b="0" dirty="0">
              <a:solidFill>
                <a:srgbClr val="3B3B3B"/>
              </a:solidFill>
              <a:effectLst/>
              <a:highlight>
                <a:srgbClr val="FFFF00"/>
              </a:highlight>
              <a:latin typeface="Consolas" panose="020B0609020204030204" pitchFamily="49" charset="0"/>
            </a:endParaRPr>
          </a:p>
          <a:p>
            <a:r>
              <a:rPr lang="en-US" altLang="zh-CN" sz="9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altLang="zh-CN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9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qiskit_circuit</a:t>
            </a:r>
            <a:r>
              <a:rPr lang="en-US" altLang="zh-CN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lang="en-US" altLang="zh-CN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9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qiskit_qvm</a:t>
            </a:r>
            <a:r>
              <a:rPr lang="en-US" altLang="zh-CN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altLang="zh-CN" sz="9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qiskit_aer.Aer.get_backend</a:t>
            </a:r>
            <a:r>
              <a:rPr lang="en-US" altLang="zh-CN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9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altLang="zh-CN" sz="9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aer_simulator</a:t>
            </a:r>
            <a:r>
              <a:rPr lang="en-US" altLang="zh-CN" sz="9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altLang="zh-CN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altLang="zh-CN" sz="9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9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qiskit_job</a:t>
            </a:r>
            <a:r>
              <a:rPr lang="en-US" altLang="zh-CN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altLang="zh-CN" sz="9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qiskit_qvm.run</a:t>
            </a:r>
            <a:r>
              <a:rPr lang="en-US" altLang="zh-CN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9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qiskit_circuit</a:t>
            </a:r>
            <a:r>
              <a:rPr lang="en-US" altLang="zh-CN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9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shots</a:t>
            </a:r>
            <a:r>
              <a:rPr lang="en-US" altLang="zh-CN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altLang="zh-CN" sz="9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Nshots</a:t>
            </a:r>
            <a:r>
              <a:rPr lang="en-US" altLang="zh-CN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altLang="zh-CN" sz="9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9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qiskit_result</a:t>
            </a:r>
            <a:r>
              <a:rPr lang="en-US" altLang="zh-CN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altLang="zh-CN" sz="9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qiskit_job.result</a:t>
            </a:r>
            <a:r>
              <a:rPr lang="en-US" altLang="zh-CN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().</a:t>
            </a:r>
            <a:r>
              <a:rPr lang="en-US" altLang="zh-CN" sz="9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get_counts</a:t>
            </a:r>
            <a:r>
              <a:rPr lang="en-US" altLang="zh-CN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altLang="zh-CN" sz="9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altLang="zh-CN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9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qiskit_result</a:t>
            </a:r>
            <a:r>
              <a:rPr lang="en-US" altLang="zh-CN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altLang="zh-CN" sz="9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302CED3-435F-40AE-A12F-AB7C4530FC08}"/>
              </a:ext>
            </a:extLst>
          </p:cNvPr>
          <p:cNvSpPr txBox="1"/>
          <p:nvPr/>
        </p:nvSpPr>
        <p:spPr>
          <a:xfrm>
            <a:off x="4373443" y="3347180"/>
            <a:ext cx="3350317" cy="10618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9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qpanda_circuit</a:t>
            </a:r>
            <a:r>
              <a:rPr lang="en-US" altLang="zh-CN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altLang="zh-CN" sz="9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qpanda.QProg</a:t>
            </a:r>
            <a:r>
              <a:rPr lang="en-US" altLang="zh-CN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9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Nqs</a:t>
            </a:r>
            <a:r>
              <a:rPr lang="en-US" altLang="zh-CN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altLang="zh-CN" sz="9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9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ghz_state</a:t>
            </a:r>
            <a:r>
              <a:rPr lang="en-US" altLang="zh-CN" sz="9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(</a:t>
            </a:r>
            <a:r>
              <a:rPr lang="en-US" altLang="zh-CN" sz="9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qpanda_circuit</a:t>
            </a:r>
            <a:r>
              <a:rPr lang="en-US" altLang="zh-CN" sz="9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, </a:t>
            </a:r>
            <a:r>
              <a:rPr lang="en-US" altLang="zh-CN" sz="9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Nqs</a:t>
            </a:r>
            <a:r>
              <a:rPr lang="en-US" altLang="zh-CN" sz="9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en-US" altLang="zh-CN" sz="9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altLang="zh-CN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9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qpanda_circuit</a:t>
            </a:r>
            <a:r>
              <a:rPr lang="en-US" altLang="zh-CN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lang="en-US" altLang="zh-CN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9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qpanda_qvm</a:t>
            </a:r>
            <a:r>
              <a:rPr lang="en-US" altLang="zh-CN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altLang="zh-CN" sz="9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qpanda.CPUQVM</a:t>
            </a:r>
            <a:r>
              <a:rPr lang="en-US" altLang="zh-CN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altLang="zh-CN" sz="9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9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qpanda_qvm.run</a:t>
            </a:r>
            <a:r>
              <a:rPr lang="en-US" altLang="zh-CN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9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qpanda_circuit</a:t>
            </a:r>
            <a:r>
              <a:rPr lang="en-US" altLang="zh-CN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9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Nshots</a:t>
            </a:r>
            <a:r>
              <a:rPr lang="en-US" altLang="zh-CN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altLang="zh-CN" sz="9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9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qpanda_result</a:t>
            </a:r>
            <a:r>
              <a:rPr lang="en-US" altLang="zh-CN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altLang="zh-CN" sz="9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qpanda_qvm.result</a:t>
            </a:r>
            <a:r>
              <a:rPr lang="en-US" altLang="zh-CN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().</a:t>
            </a:r>
            <a:r>
              <a:rPr lang="en-US" altLang="zh-CN" sz="9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get_counts</a:t>
            </a:r>
            <a:r>
              <a:rPr lang="en-US" altLang="zh-CN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altLang="zh-CN" sz="9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altLang="zh-CN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9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qpanda_result</a:t>
            </a:r>
            <a:r>
              <a:rPr lang="en-US" altLang="zh-CN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altLang="zh-CN" sz="9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6A1142F-2457-4A25-8484-836ABB81D237}"/>
              </a:ext>
            </a:extLst>
          </p:cNvPr>
          <p:cNvSpPr txBox="1"/>
          <p:nvPr/>
        </p:nvSpPr>
        <p:spPr>
          <a:xfrm>
            <a:off x="7831682" y="3347180"/>
            <a:ext cx="4139447" cy="7848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9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quafu_circuit</a:t>
            </a:r>
            <a:r>
              <a:rPr lang="en-US" altLang="zh-CN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altLang="zh-CN" sz="9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quafu.QuantumCircuit</a:t>
            </a:r>
            <a:r>
              <a:rPr lang="en-US" altLang="zh-CN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9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Nqs</a:t>
            </a:r>
            <a:r>
              <a:rPr lang="en-US" altLang="zh-CN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9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Nqs</a:t>
            </a:r>
            <a:r>
              <a:rPr lang="en-US" altLang="zh-CN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altLang="zh-CN" sz="9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9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ghz_state</a:t>
            </a:r>
            <a:r>
              <a:rPr lang="en-US" altLang="zh-CN" sz="9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(</a:t>
            </a:r>
            <a:r>
              <a:rPr lang="en-US" altLang="zh-CN" sz="9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quafu_circuit</a:t>
            </a:r>
            <a:r>
              <a:rPr lang="en-US" altLang="zh-CN" sz="9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, </a:t>
            </a:r>
            <a:r>
              <a:rPr lang="en-US" altLang="zh-CN" sz="9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Nqs</a:t>
            </a:r>
            <a:r>
              <a:rPr lang="en-US" altLang="zh-CN" sz="9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)</a:t>
            </a:r>
            <a:endParaRPr lang="en-US" altLang="zh-CN" sz="900" b="0" dirty="0">
              <a:solidFill>
                <a:srgbClr val="3B3B3B"/>
              </a:solidFill>
              <a:effectLst/>
              <a:highlight>
                <a:srgbClr val="FFFF00"/>
              </a:highlight>
              <a:latin typeface="Consolas" panose="020B0609020204030204" pitchFamily="49" charset="0"/>
            </a:endParaRPr>
          </a:p>
          <a:p>
            <a:r>
              <a:rPr lang="en-US" altLang="zh-CN" sz="9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quafu_circuit.draw_circuit</a:t>
            </a:r>
            <a:r>
              <a:rPr lang="en-US" altLang="zh-CN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  <a:br>
              <a:rPr lang="en-US" altLang="zh-CN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9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quafu_result</a:t>
            </a:r>
            <a:r>
              <a:rPr lang="en-US" altLang="zh-CN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altLang="zh-CN" sz="9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quafu.simulate</a:t>
            </a:r>
            <a:r>
              <a:rPr lang="en-US" altLang="zh-CN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9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quafu_circuit</a:t>
            </a:r>
            <a:r>
              <a:rPr lang="en-US" altLang="zh-CN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9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shots</a:t>
            </a:r>
            <a:r>
              <a:rPr lang="en-US" altLang="zh-CN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altLang="zh-CN" sz="9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Nshots</a:t>
            </a:r>
            <a:r>
              <a:rPr lang="en-US" altLang="zh-CN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altLang="zh-CN" sz="9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9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altLang="zh-CN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9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quafu_result</a:t>
            </a:r>
            <a:r>
              <a:rPr lang="en-US" altLang="zh-CN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altLang="zh-CN" sz="9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440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3F8B79-3185-4E1A-8078-417611B06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PyQuantumKit</a:t>
            </a:r>
            <a:r>
              <a:rPr lang="zh-CN" altLang="en-US" dirty="0"/>
              <a:t>目前支持的量子开发框架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C92144-97A7-4D42-84FA-0B42B9C65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目前支持的基于</a:t>
            </a:r>
            <a:r>
              <a:rPr lang="en-US" altLang="zh-CN" dirty="0"/>
              <a:t>Python</a:t>
            </a:r>
            <a:r>
              <a:rPr lang="zh-CN" altLang="en-US" dirty="0"/>
              <a:t>的量子开发框架</a:t>
            </a:r>
            <a:endParaRPr lang="en-US" altLang="zh-CN" dirty="0"/>
          </a:p>
          <a:p>
            <a:pPr lvl="1"/>
            <a:r>
              <a:rPr lang="en-US" altLang="zh-CN" dirty="0"/>
              <a:t>IBM 	</a:t>
            </a:r>
            <a:r>
              <a:rPr lang="en-US" altLang="zh-CN" dirty="0" err="1"/>
              <a:t>Qiskit</a:t>
            </a:r>
            <a:endParaRPr lang="en-US" altLang="zh-CN" dirty="0"/>
          </a:p>
          <a:p>
            <a:pPr lvl="1"/>
            <a:r>
              <a:rPr lang="zh-CN" altLang="en-US" dirty="0"/>
              <a:t>本源量子</a:t>
            </a:r>
            <a:r>
              <a:rPr lang="en-US" altLang="zh-CN" dirty="0"/>
              <a:t>	QPanda3</a:t>
            </a:r>
          </a:p>
          <a:p>
            <a:pPr lvl="1"/>
            <a:r>
              <a:rPr lang="zh-CN" altLang="en-US" dirty="0"/>
              <a:t>北京量子院</a:t>
            </a:r>
            <a:r>
              <a:rPr lang="en-US" altLang="zh-CN" dirty="0"/>
              <a:t>	</a:t>
            </a:r>
            <a:r>
              <a:rPr lang="en-US" altLang="zh-CN" dirty="0" err="1"/>
              <a:t>Quafu</a:t>
            </a:r>
            <a:endParaRPr lang="en-US" altLang="zh-CN" dirty="0"/>
          </a:p>
          <a:p>
            <a:pPr lvl="1"/>
            <a:r>
              <a:rPr lang="zh-CN" altLang="en-US" dirty="0"/>
              <a:t>中电信量子</a:t>
            </a:r>
            <a:r>
              <a:rPr lang="en-US" altLang="zh-CN" dirty="0"/>
              <a:t>	</a:t>
            </a:r>
            <a:r>
              <a:rPr lang="en-US" altLang="zh-CN" dirty="0" err="1"/>
              <a:t>Cqlib</a:t>
            </a:r>
            <a:endParaRPr lang="en-US" altLang="zh-CN" dirty="0"/>
          </a:p>
          <a:p>
            <a:r>
              <a:rPr lang="zh-CN" altLang="en-US" dirty="0"/>
              <a:t>还额外支持将代码导出到下列编程语言</a:t>
            </a:r>
            <a:endParaRPr lang="en-US" altLang="zh-CN" dirty="0"/>
          </a:p>
          <a:p>
            <a:pPr lvl="1"/>
            <a:r>
              <a:rPr lang="en-US" altLang="zh-CN" dirty="0"/>
              <a:t>Microsoft Q#</a:t>
            </a:r>
          </a:p>
          <a:p>
            <a:pPr lvl="1"/>
            <a:r>
              <a:rPr lang="en-US" altLang="zh-CN" dirty="0" err="1"/>
              <a:t>isQ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sz="2400" b="1" dirty="0">
                <a:solidFill>
                  <a:srgbClr val="7030A0"/>
                </a:solidFill>
              </a:rPr>
              <a:t>如有其他量子开发框架支持的需求，欢迎提出！</a:t>
            </a:r>
            <a:endParaRPr lang="en-US" altLang="zh-CN" sz="2400" b="1" dirty="0">
              <a:solidFill>
                <a:srgbClr val="7030A0"/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A92CB3E-E9E7-4C85-AECE-128ACB71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D374-442B-4631-8E91-4C7E5C84F7D9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24065C4-ACA1-4102-9BA4-C25FD6C37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468" y="627609"/>
            <a:ext cx="3901198" cy="284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68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F384A-D9C1-4575-9CE5-78AA7BF32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特色功能：量子线路的矩阵符号表示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DE95BCB-915F-4494-BF81-E5DC7298F5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zh-CN" altLang="en-US" dirty="0"/>
                  <a:t>量子线路对应的矩阵</a:t>
                </a:r>
                <a:endParaRPr lang="en-US" altLang="zh-CN" dirty="0"/>
              </a:p>
              <a:p>
                <a:pPr lvl="1">
                  <a:lnSpc>
                    <a:spcPct val="100000"/>
                  </a:lnSpc>
                </a:pPr>
                <a:r>
                  <a:rPr lang="zh-CN" altLang="en-US" dirty="0"/>
                  <a:t>量子门的矩阵</a:t>
                </a:r>
                <a:endParaRPr lang="en-US" altLang="zh-CN" dirty="0"/>
              </a:p>
              <a:p>
                <a:pPr lvl="2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en-US" dirty="0"/>
                  <a:t>，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CN" dirty="0"/>
              </a:p>
              <a:p>
                <a:pPr lvl="1">
                  <a:lnSpc>
                    <a:spcPct val="100000"/>
                  </a:lnSpc>
                </a:pPr>
                <a:r>
                  <a:rPr lang="zh-CN" altLang="en-US" dirty="0"/>
                  <a:t>由量子门的矩阵表示构造量子线路的矩阵表示</a:t>
                </a:r>
                <a:endParaRPr lang="en-US" altLang="zh-CN" dirty="0"/>
              </a:p>
              <a:p>
                <a:pPr lvl="2">
                  <a:lnSpc>
                    <a:spcPct val="100000"/>
                  </a:lnSpc>
                </a:pPr>
                <a:r>
                  <a:rPr lang="zh-CN" altLang="en-US" dirty="0"/>
                  <a:t>相同量子比特顺序应用：矩阵乘法（</a:t>
                </a:r>
                <a:r>
                  <a:rPr lang="zh-CN" altLang="en-US" dirty="0">
                    <a:solidFill>
                      <a:srgbClr val="C00000"/>
                    </a:solidFill>
                  </a:rPr>
                  <a:t>从右到左</a:t>
                </a:r>
                <a:r>
                  <a:rPr lang="zh-CN" altLang="en-US" dirty="0"/>
                  <a:t>）</a:t>
                </a:r>
                <a:endParaRPr lang="en-US" altLang="zh-CN" dirty="0"/>
              </a:p>
              <a:p>
                <a:pPr lvl="2">
                  <a:lnSpc>
                    <a:spcPct val="100000"/>
                  </a:lnSpc>
                </a:pPr>
                <a:r>
                  <a:rPr lang="zh-CN" altLang="en-US" dirty="0"/>
                  <a:t>不同量子比特并行应用：矩阵张量积</a:t>
                </a:r>
                <a:endParaRPr lang="en-US" altLang="zh-CN" dirty="0"/>
              </a:p>
              <a:p>
                <a:pPr lvl="2">
                  <a:lnSpc>
                    <a:spcPct val="100000"/>
                  </a:lnSpc>
                </a:pPr>
                <a:r>
                  <a:rPr lang="zh-CN" altLang="en-US" dirty="0"/>
                  <a:t>受控门</a:t>
                </a:r>
                <a:endParaRPr lang="en-US" altLang="zh-CN" dirty="0"/>
              </a:p>
              <a:p>
                <a:r>
                  <a:rPr lang="zh-CN" altLang="en-US" dirty="0"/>
                  <a:t>量子线路矩阵的符号表示与计算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基于</a:t>
                </a:r>
                <a:r>
                  <a:rPr lang="en-US" altLang="zh-CN" dirty="0"/>
                  <a:t>Mathematica</a:t>
                </a:r>
              </a:p>
              <a:p>
                <a:pPr lvl="2"/>
                <a:r>
                  <a:rPr lang="en-US" altLang="zh-CN" dirty="0"/>
                  <a:t>Wolfram Quantum Framework</a:t>
                </a:r>
              </a:p>
              <a:p>
                <a:pPr lvl="2"/>
                <a:r>
                  <a:rPr lang="zh-CN" altLang="en-US" dirty="0"/>
                  <a:t>商业软件、重量级（</a:t>
                </a:r>
                <a:r>
                  <a:rPr lang="en-US" altLang="zh-CN" dirty="0"/>
                  <a:t>~1.7GB</a:t>
                </a:r>
                <a:r>
                  <a:rPr lang="zh-CN" altLang="en-US" dirty="0"/>
                  <a:t>）</a:t>
                </a:r>
                <a:endParaRPr lang="en-US" altLang="zh-CN" dirty="0"/>
              </a:p>
              <a:p>
                <a:pPr lvl="1"/>
                <a:r>
                  <a:rPr lang="en-US" altLang="zh-CN" dirty="0" err="1"/>
                  <a:t>PyQuantumKit</a:t>
                </a:r>
                <a:r>
                  <a:rPr lang="zh-CN" altLang="en-US" dirty="0"/>
                  <a:t>的量子线路矩阵的符号表示</a:t>
                </a:r>
                <a:endParaRPr lang="en-US" altLang="zh-CN" dirty="0"/>
              </a:p>
              <a:p>
                <a:pPr lvl="2"/>
                <a:r>
                  <a:rPr lang="zh-CN" altLang="en-US" dirty="0">
                    <a:solidFill>
                      <a:srgbClr val="C00000"/>
                    </a:solidFill>
                  </a:rPr>
                  <a:t>基于</a:t>
                </a:r>
                <a:r>
                  <a:rPr lang="en-US" altLang="zh-CN" dirty="0" err="1">
                    <a:solidFill>
                      <a:srgbClr val="C00000"/>
                    </a:solidFill>
                  </a:rPr>
                  <a:t>SymPy</a:t>
                </a:r>
                <a:r>
                  <a:rPr lang="zh-CN" altLang="en-US" dirty="0">
                    <a:solidFill>
                      <a:srgbClr val="C00000"/>
                    </a:solidFill>
                  </a:rPr>
                  <a:t>库实现</a:t>
                </a:r>
                <a:endParaRPr lang="en-US" altLang="zh-CN" dirty="0">
                  <a:solidFill>
                    <a:srgbClr val="C00000"/>
                  </a:solidFill>
                </a:endParaRPr>
              </a:p>
              <a:p>
                <a:pPr lvl="2"/>
                <a:r>
                  <a:rPr lang="zh-CN" altLang="en-US" dirty="0">
                    <a:solidFill>
                      <a:srgbClr val="C00000"/>
                    </a:solidFill>
                  </a:rPr>
                  <a:t>开源、免费、轻量级（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&lt;10MB</a:t>
                </a:r>
                <a:r>
                  <a:rPr lang="zh-CN" altLang="en-US" dirty="0">
                    <a:solidFill>
                      <a:srgbClr val="C00000"/>
                    </a:solidFill>
                  </a:rPr>
                  <a:t>）</a:t>
                </a:r>
                <a:endParaRPr lang="en-US" altLang="zh-CN" dirty="0">
                  <a:solidFill>
                    <a:srgbClr val="C00000"/>
                  </a:solidFill>
                </a:endParaRPr>
              </a:p>
              <a:p>
                <a:pPr lvl="2"/>
                <a:r>
                  <a:rPr lang="zh-CN" altLang="en-US" dirty="0">
                    <a:solidFill>
                      <a:srgbClr val="C00000"/>
                    </a:solidFill>
                  </a:rPr>
                  <a:t>可与量子线路构建模块协同工作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DE95BCB-915F-4494-BF81-E5DC7298F5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53" t="-6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D457A71-9C8D-4988-8313-289244988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D374-442B-4631-8E91-4C7E5C84F7D9}" type="slidenum">
              <a:rPr lang="zh-CN" altLang="en-US" smtClean="0"/>
              <a:t>7</a:t>
            </a:fld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2A60E3B1-180F-41AC-96D1-B3A9C44B3680}"/>
              </a:ext>
            </a:extLst>
          </p:cNvPr>
          <p:cNvGrpSpPr/>
          <p:nvPr/>
        </p:nvGrpSpPr>
        <p:grpSpPr>
          <a:xfrm>
            <a:off x="6560092" y="4197871"/>
            <a:ext cx="1466851" cy="645965"/>
            <a:chOff x="7306072" y="4624909"/>
            <a:chExt cx="1466851" cy="645965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6E4187BA-21B7-4F47-823D-825568B9819B}"/>
                </a:ext>
              </a:extLst>
            </p:cNvPr>
            <p:cNvCxnSpPr/>
            <p:nvPr/>
          </p:nvCxnSpPr>
          <p:spPr>
            <a:xfrm>
              <a:off x="7306072" y="4658242"/>
              <a:ext cx="1466851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D85EDC9F-B200-4796-AA7B-8FF722A8E53B}"/>
                </a:ext>
              </a:extLst>
            </p:cNvPr>
            <p:cNvCxnSpPr/>
            <p:nvPr/>
          </p:nvCxnSpPr>
          <p:spPr>
            <a:xfrm>
              <a:off x="7306072" y="5075755"/>
              <a:ext cx="1466851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E9C7A4AB-EC2D-4561-9F9B-F15F4C628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49022" y="4658253"/>
              <a:ext cx="0" cy="39453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ED1D11C4-C222-4038-9C1D-2C3CDA6B5FF0}"/>
                </a:ext>
              </a:extLst>
            </p:cNvPr>
            <p:cNvSpPr/>
            <p:nvPr/>
          </p:nvSpPr>
          <p:spPr>
            <a:xfrm>
              <a:off x="8009338" y="4624909"/>
              <a:ext cx="69844" cy="6984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3A8EDFB-2368-48ED-A4F8-6788AD7116F6}"/>
                </a:ext>
              </a:extLst>
            </p:cNvPr>
            <p:cNvSpPr/>
            <p:nvPr/>
          </p:nvSpPr>
          <p:spPr>
            <a:xfrm>
              <a:off x="7862042" y="4880638"/>
              <a:ext cx="368300" cy="390236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U</a:t>
              </a:r>
              <a:endParaRPr lang="zh-CN" altLang="en-US" dirty="0"/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FD47147-ED59-4B86-B647-02627D1407A3}"/>
              </a:ext>
            </a:extLst>
          </p:cNvPr>
          <p:cNvGrpSpPr/>
          <p:nvPr/>
        </p:nvGrpSpPr>
        <p:grpSpPr>
          <a:xfrm>
            <a:off x="9600160" y="4035353"/>
            <a:ext cx="1466851" cy="643768"/>
            <a:chOff x="10125893" y="4484850"/>
            <a:chExt cx="1466851" cy="643768"/>
          </a:xfrm>
        </p:grpSpPr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B2228E0C-780F-4D7F-806D-8EA3D49125EF}"/>
                </a:ext>
              </a:extLst>
            </p:cNvPr>
            <p:cNvCxnSpPr/>
            <p:nvPr/>
          </p:nvCxnSpPr>
          <p:spPr>
            <a:xfrm>
              <a:off x="10125893" y="4676182"/>
              <a:ext cx="1466851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011F14F8-2620-4BE8-9B1F-C949DBC6635B}"/>
                </a:ext>
              </a:extLst>
            </p:cNvPr>
            <p:cNvCxnSpPr/>
            <p:nvPr/>
          </p:nvCxnSpPr>
          <p:spPr>
            <a:xfrm>
              <a:off x="10125893" y="5093695"/>
              <a:ext cx="1466851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43D32316-5C68-4617-8167-3B9797CFAE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8844" y="4676193"/>
              <a:ext cx="0" cy="39453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6DFE671C-7484-4C89-9E7C-6FB7C772372D}"/>
                </a:ext>
              </a:extLst>
            </p:cNvPr>
            <p:cNvSpPr/>
            <p:nvPr/>
          </p:nvSpPr>
          <p:spPr>
            <a:xfrm>
              <a:off x="10833922" y="5058774"/>
              <a:ext cx="69844" cy="6984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72BD0B14-CEB2-42DA-BC65-FDB2DEBD18AE}"/>
                </a:ext>
              </a:extLst>
            </p:cNvPr>
            <p:cNvSpPr/>
            <p:nvPr/>
          </p:nvSpPr>
          <p:spPr>
            <a:xfrm>
              <a:off x="10684694" y="4484850"/>
              <a:ext cx="368300" cy="390236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U</a:t>
              </a:r>
              <a:endParaRPr lang="zh-CN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DF0FCA03-35CC-4DE7-9E65-5416E9D6830F}"/>
                  </a:ext>
                </a:extLst>
              </p:cNvPr>
              <p:cNvSpPr txBox="1"/>
              <p:nvPr/>
            </p:nvSpPr>
            <p:spPr>
              <a:xfrm>
                <a:off x="8305343" y="4221918"/>
                <a:ext cx="930704" cy="38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altLang="zh-CN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CN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CN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DF0FCA03-35CC-4DE7-9E65-5416E9D68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343" y="4221918"/>
                <a:ext cx="930704" cy="383438"/>
              </a:xfrm>
              <a:prstGeom prst="rect">
                <a:avLst/>
              </a:prstGeom>
              <a:blipFill>
                <a:blip r:embed="rId3"/>
                <a:stretch>
                  <a:fillRect l="-3922" b="-145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组合 17">
            <a:extLst>
              <a:ext uri="{FF2B5EF4-FFF2-40B4-BE49-F238E27FC236}">
                <a16:creationId xmlns:a16="http://schemas.microsoft.com/office/drawing/2014/main" id="{8C64A7A5-F834-4313-87D2-D2A9641E8841}"/>
              </a:ext>
            </a:extLst>
          </p:cNvPr>
          <p:cNvGrpSpPr/>
          <p:nvPr/>
        </p:nvGrpSpPr>
        <p:grpSpPr>
          <a:xfrm>
            <a:off x="7041733" y="2844279"/>
            <a:ext cx="1129713" cy="590405"/>
            <a:chOff x="7152513" y="5087603"/>
            <a:chExt cx="1129713" cy="590405"/>
          </a:xfrm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69529542-D2E4-466A-B9F0-86D2E82E15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52513" y="5482890"/>
              <a:ext cx="111899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663F7548-B111-4D6C-B96F-CAAF2E6557BD}"/>
                </a:ext>
              </a:extLst>
            </p:cNvPr>
            <p:cNvSpPr/>
            <p:nvPr/>
          </p:nvSpPr>
          <p:spPr>
            <a:xfrm>
              <a:off x="7548329" y="5287772"/>
              <a:ext cx="368300" cy="390236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H</a:t>
              </a:r>
              <a:endParaRPr lang="zh-CN" altLang="en-US" dirty="0"/>
            </a:p>
          </p:txBody>
        </p: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713258D7-0DB1-4F9E-A3B3-41D21A2E2F07}"/>
                </a:ext>
              </a:extLst>
            </p:cNvPr>
            <p:cNvCxnSpPr>
              <a:cxnSpLocks/>
            </p:cNvCxnSpPr>
            <p:nvPr/>
          </p:nvCxnSpPr>
          <p:spPr>
            <a:xfrm>
              <a:off x="7152513" y="5087603"/>
              <a:ext cx="1129713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303EF517-C128-45A3-97E4-276D2231C422}"/>
              </a:ext>
            </a:extLst>
          </p:cNvPr>
          <p:cNvGrpSpPr/>
          <p:nvPr/>
        </p:nvGrpSpPr>
        <p:grpSpPr>
          <a:xfrm>
            <a:off x="6476877" y="2028451"/>
            <a:ext cx="1129713" cy="590407"/>
            <a:chOff x="7141797" y="3416993"/>
            <a:chExt cx="1129713" cy="590406"/>
          </a:xfrm>
        </p:grpSpPr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540D0A43-B471-4224-8559-1C1521695A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52513" y="3612111"/>
              <a:ext cx="111899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793698FC-40E7-4C67-95FE-99B317B0F10B}"/>
                </a:ext>
              </a:extLst>
            </p:cNvPr>
            <p:cNvSpPr/>
            <p:nvPr/>
          </p:nvSpPr>
          <p:spPr>
            <a:xfrm>
              <a:off x="7548329" y="3416993"/>
              <a:ext cx="368300" cy="390236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H</a:t>
              </a:r>
              <a:endParaRPr lang="zh-CN" altLang="en-US" dirty="0"/>
            </a:p>
          </p:txBody>
        </p: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5C4470B5-EB14-429B-BFDF-43C796590719}"/>
                </a:ext>
              </a:extLst>
            </p:cNvPr>
            <p:cNvCxnSpPr>
              <a:cxnSpLocks/>
            </p:cNvCxnSpPr>
            <p:nvPr/>
          </p:nvCxnSpPr>
          <p:spPr>
            <a:xfrm>
              <a:off x="7141797" y="4007399"/>
              <a:ext cx="1129713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BD7999B6-18D0-4D43-9EEE-1CE4C58C5DF5}"/>
                  </a:ext>
                </a:extLst>
              </p:cNvPr>
              <p:cNvSpPr txBox="1"/>
              <p:nvPr/>
            </p:nvSpPr>
            <p:spPr>
              <a:xfrm>
                <a:off x="7695171" y="2174045"/>
                <a:ext cx="3286090" cy="4737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CN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⊗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CN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e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e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BD7999B6-18D0-4D43-9EEE-1CE4C58C5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171" y="2174045"/>
                <a:ext cx="3286090" cy="4737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86EBE55-F4FB-4CE1-9E6A-CF6DC593CCBA}"/>
                  </a:ext>
                </a:extLst>
              </p:cNvPr>
              <p:cNvSpPr txBox="1"/>
              <p:nvPr/>
            </p:nvSpPr>
            <p:spPr>
              <a:xfrm>
                <a:off x="8344415" y="2829359"/>
                <a:ext cx="3058209" cy="4737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⊗</m:t>
                      </m:r>
                      <m:f>
                        <m:fPr>
                          <m:ctrlPr>
                            <a:rPr lang="en-US" altLang="zh-CN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CN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e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86EBE55-F4FB-4CE1-9E6A-CF6DC593C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4415" y="2829359"/>
                <a:ext cx="3058209" cy="4737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组合 27">
            <a:extLst>
              <a:ext uri="{FF2B5EF4-FFF2-40B4-BE49-F238E27FC236}">
                <a16:creationId xmlns:a16="http://schemas.microsoft.com/office/drawing/2014/main" id="{3FA70F9A-B341-4193-833E-4581AAAE7573}"/>
              </a:ext>
            </a:extLst>
          </p:cNvPr>
          <p:cNvGrpSpPr/>
          <p:nvPr/>
        </p:nvGrpSpPr>
        <p:grpSpPr>
          <a:xfrm>
            <a:off x="6390496" y="4961125"/>
            <a:ext cx="2178982" cy="1313919"/>
            <a:chOff x="6094954" y="5265845"/>
            <a:chExt cx="2178982" cy="13139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A332BC96-5746-4A8F-A135-78586FA4C38C}"/>
                    </a:ext>
                  </a:extLst>
                </p:cNvPr>
                <p:cNvSpPr txBox="1"/>
                <p:nvPr/>
              </p:nvSpPr>
              <p:spPr>
                <a:xfrm>
                  <a:off x="6446089" y="5534187"/>
                  <a:ext cx="1470659" cy="102047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4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1A05A3D7-867B-4A32-84FD-02CED3F3D3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6089" y="5534187"/>
                  <a:ext cx="1470659" cy="102047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61528121-6B6E-4AB4-8F6B-EED493C922D5}"/>
                </a:ext>
              </a:extLst>
            </p:cNvPr>
            <p:cNvSpPr txBox="1"/>
            <p:nvPr/>
          </p:nvSpPr>
          <p:spPr>
            <a:xfrm>
              <a:off x="6446080" y="5265845"/>
              <a:ext cx="4095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0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0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3C407A96-ACA8-4FBE-B33E-C14E19C2436F}"/>
                </a:ext>
              </a:extLst>
            </p:cNvPr>
            <p:cNvSpPr txBox="1"/>
            <p:nvPr/>
          </p:nvSpPr>
          <p:spPr>
            <a:xfrm>
              <a:off x="6786448" y="5268509"/>
              <a:ext cx="4095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0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6AA587F6-1121-409C-9E91-9739C15A7AED}"/>
                </a:ext>
              </a:extLst>
            </p:cNvPr>
            <p:cNvSpPr txBox="1"/>
            <p:nvPr/>
          </p:nvSpPr>
          <p:spPr>
            <a:xfrm>
              <a:off x="7126814" y="5268509"/>
              <a:ext cx="4095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0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20B515BB-73E8-4721-9CB2-3CC940002631}"/>
                </a:ext>
              </a:extLst>
            </p:cNvPr>
            <p:cNvSpPr txBox="1"/>
            <p:nvPr/>
          </p:nvSpPr>
          <p:spPr>
            <a:xfrm>
              <a:off x="7467182" y="5270898"/>
              <a:ext cx="4095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6F248D32-C575-4B2E-B9C8-756FAF655FD3}"/>
                </a:ext>
              </a:extLst>
            </p:cNvPr>
            <p:cNvSpPr txBox="1"/>
            <p:nvPr/>
          </p:nvSpPr>
          <p:spPr>
            <a:xfrm>
              <a:off x="6094956" y="5528374"/>
              <a:ext cx="4095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0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0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980649CF-75C7-453A-8739-21199A5A2D02}"/>
                </a:ext>
              </a:extLst>
            </p:cNvPr>
            <p:cNvSpPr txBox="1"/>
            <p:nvPr/>
          </p:nvSpPr>
          <p:spPr>
            <a:xfrm>
              <a:off x="6094956" y="5789455"/>
              <a:ext cx="4095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0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B982D10B-7003-47EE-95C9-17C9057EF144}"/>
                </a:ext>
              </a:extLst>
            </p:cNvPr>
            <p:cNvSpPr txBox="1"/>
            <p:nvPr/>
          </p:nvSpPr>
          <p:spPr>
            <a:xfrm>
              <a:off x="6094954" y="6050537"/>
              <a:ext cx="4095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0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CE7E32D5-91D6-4269-9ACE-3B59FAB1FA4E}"/>
                </a:ext>
              </a:extLst>
            </p:cNvPr>
            <p:cNvSpPr txBox="1"/>
            <p:nvPr/>
          </p:nvSpPr>
          <p:spPr>
            <a:xfrm>
              <a:off x="6094954" y="6302765"/>
              <a:ext cx="4095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D99731CB-C414-4A7C-9268-5DFF0EC7BCD4}"/>
                    </a:ext>
                  </a:extLst>
                </p:cNvPr>
                <p:cNvSpPr txBox="1"/>
                <p:nvPr/>
              </p:nvSpPr>
              <p:spPr>
                <a:xfrm>
                  <a:off x="7940160" y="5655115"/>
                  <a:ext cx="33377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zh-CN" altLang="en-US" i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文本框 48">
                  <a:extLst>
                    <a:ext uri="{FF2B5EF4-FFF2-40B4-BE49-F238E27FC236}">
                      <a16:creationId xmlns:a16="http://schemas.microsoft.com/office/drawing/2014/main" id="{CF70A9F1-9419-4D69-A2E7-E451CB3FB6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0160" y="5655115"/>
                  <a:ext cx="333776" cy="276999"/>
                </a:xfrm>
                <a:prstGeom prst="rect">
                  <a:avLst/>
                </a:prstGeom>
                <a:blipFill>
                  <a:blip r:embed="rId7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FEF08721-6734-4157-9F73-87C8F51FA6A9}"/>
                    </a:ext>
                  </a:extLst>
                </p:cNvPr>
                <p:cNvSpPr txBox="1"/>
                <p:nvPr/>
              </p:nvSpPr>
              <p:spPr>
                <a:xfrm>
                  <a:off x="7940160" y="6103680"/>
                  <a:ext cx="33377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oMath>
                    </m:oMathPara>
                  </a14:m>
                  <a:endParaRPr lang="zh-CN" altLang="en-US" i="1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文本框 49">
                  <a:extLst>
                    <a:ext uri="{FF2B5EF4-FFF2-40B4-BE49-F238E27FC236}">
                      <a16:creationId xmlns:a16="http://schemas.microsoft.com/office/drawing/2014/main" id="{7CE24381-E455-4F42-939F-C510B5A884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0160" y="6103680"/>
                  <a:ext cx="333776" cy="276999"/>
                </a:xfrm>
                <a:prstGeom prst="rect">
                  <a:avLst/>
                </a:prstGeom>
                <a:blipFill>
                  <a:blip r:embed="rId8"/>
                  <a:stretch>
                    <a:fillRect b="-652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2DE4C8BE-ED0C-4D01-B84E-7A5A9A3E5A02}"/>
              </a:ext>
            </a:extLst>
          </p:cNvPr>
          <p:cNvGrpSpPr/>
          <p:nvPr/>
        </p:nvGrpSpPr>
        <p:grpSpPr>
          <a:xfrm>
            <a:off x="9413269" y="4911893"/>
            <a:ext cx="2153142" cy="1392242"/>
            <a:chOff x="9312386" y="5194036"/>
            <a:chExt cx="2153142" cy="13922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29C3978F-3067-42C3-9521-272F5BDBE290}"/>
                    </a:ext>
                  </a:extLst>
                </p:cNvPr>
                <p:cNvSpPr txBox="1"/>
                <p:nvPr/>
              </p:nvSpPr>
              <p:spPr>
                <a:xfrm>
                  <a:off x="9657709" y="5531860"/>
                  <a:ext cx="1470659" cy="102047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4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CN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altLang="zh-CN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CN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altLang="zh-CN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0860D68B-ED61-4E57-8766-0D7A955A5B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7709" y="5531860"/>
                  <a:ext cx="1470659" cy="102047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DC3CAFAB-9C40-4FBE-BDAF-F14ACD2093D6}"/>
                </a:ext>
              </a:extLst>
            </p:cNvPr>
            <p:cNvSpPr txBox="1"/>
            <p:nvPr/>
          </p:nvSpPr>
          <p:spPr>
            <a:xfrm>
              <a:off x="9647637" y="5269185"/>
              <a:ext cx="4095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0</a:t>
              </a:r>
              <a:r>
                <a:rPr lang="en-US" altLang="zh-CN" sz="1200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0</a:t>
              </a:r>
              <a:endPara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FF5FDB85-813E-4A82-B8FE-B7D8719A70E3}"/>
                </a:ext>
              </a:extLst>
            </p:cNvPr>
            <p:cNvSpPr txBox="1"/>
            <p:nvPr/>
          </p:nvSpPr>
          <p:spPr>
            <a:xfrm>
              <a:off x="10007054" y="5271849"/>
              <a:ext cx="4095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0</a:t>
              </a:r>
              <a:r>
                <a:rPr lang="en-US" altLang="zh-CN" sz="12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lang="zh-CN" altLang="en-US" sz="1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70C33C32-097F-4C35-854D-CA0A2AD7FB1D}"/>
                </a:ext>
              </a:extLst>
            </p:cNvPr>
            <p:cNvSpPr txBox="1"/>
            <p:nvPr/>
          </p:nvSpPr>
          <p:spPr>
            <a:xfrm>
              <a:off x="10356946" y="5271849"/>
              <a:ext cx="4095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1200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0</a:t>
              </a:r>
              <a:endPara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D3C70A66-73DE-4032-A74D-84EC1555F05D}"/>
                </a:ext>
              </a:extLst>
            </p:cNvPr>
            <p:cNvSpPr txBox="1"/>
            <p:nvPr/>
          </p:nvSpPr>
          <p:spPr>
            <a:xfrm>
              <a:off x="10697314" y="5274238"/>
              <a:ext cx="4095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12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lang="zh-CN" altLang="en-US" sz="1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4688C099-ACCA-4711-B6E6-29624ECB01EF}"/>
                </a:ext>
              </a:extLst>
            </p:cNvPr>
            <p:cNvSpPr txBox="1"/>
            <p:nvPr/>
          </p:nvSpPr>
          <p:spPr>
            <a:xfrm>
              <a:off x="9312388" y="5528539"/>
              <a:ext cx="4095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0</a:t>
              </a:r>
              <a:r>
                <a:rPr lang="en-US" altLang="zh-CN" sz="1200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0</a:t>
              </a:r>
              <a:endPara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17BB0C70-0CE0-4829-83BD-3B88F25D5E3A}"/>
                </a:ext>
              </a:extLst>
            </p:cNvPr>
            <p:cNvSpPr txBox="1"/>
            <p:nvPr/>
          </p:nvSpPr>
          <p:spPr>
            <a:xfrm>
              <a:off x="9312388" y="5792795"/>
              <a:ext cx="4095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0</a:t>
              </a:r>
              <a:r>
                <a:rPr lang="en-US" altLang="zh-CN" sz="12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lang="zh-CN" altLang="en-US" sz="1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0E59375F-7841-49BB-8E3F-97869B8EC6F2}"/>
                </a:ext>
              </a:extLst>
            </p:cNvPr>
            <p:cNvSpPr txBox="1"/>
            <p:nvPr/>
          </p:nvSpPr>
          <p:spPr>
            <a:xfrm>
              <a:off x="9312386" y="6053877"/>
              <a:ext cx="4095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1200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0</a:t>
              </a:r>
              <a:endPara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E8DFE27C-4ABD-4789-98BE-CB3AD7780071}"/>
                </a:ext>
              </a:extLst>
            </p:cNvPr>
            <p:cNvSpPr txBox="1"/>
            <p:nvPr/>
          </p:nvSpPr>
          <p:spPr>
            <a:xfrm>
              <a:off x="9312386" y="6309279"/>
              <a:ext cx="4095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12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lang="zh-CN" altLang="en-US" sz="1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文本框 49">
                  <a:extLst>
                    <a:ext uri="{FF2B5EF4-FFF2-40B4-BE49-F238E27FC236}">
                      <a16:creationId xmlns:a16="http://schemas.microsoft.com/office/drawing/2014/main" id="{EAD30CD2-12BE-4979-877C-0A23BD88E78B}"/>
                    </a:ext>
                  </a:extLst>
                </p:cNvPr>
                <p:cNvSpPr txBox="1"/>
                <p:nvPr/>
              </p:nvSpPr>
              <p:spPr>
                <a:xfrm>
                  <a:off x="9340407" y="5194036"/>
                  <a:ext cx="33377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zh-CN" altLang="en-US" i="1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文本框 50">
                  <a:extLst>
                    <a:ext uri="{FF2B5EF4-FFF2-40B4-BE49-F238E27FC236}">
                      <a16:creationId xmlns:a16="http://schemas.microsoft.com/office/drawing/2014/main" id="{D7C0326C-50A0-4718-9B7B-356F8E19DA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40407" y="5194036"/>
                  <a:ext cx="333776" cy="276999"/>
                </a:xfrm>
                <a:prstGeom prst="rect">
                  <a:avLst/>
                </a:prstGeom>
                <a:blipFill>
                  <a:blip r:embed="rId10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文本框 50">
                  <a:extLst>
                    <a:ext uri="{FF2B5EF4-FFF2-40B4-BE49-F238E27FC236}">
                      <a16:creationId xmlns:a16="http://schemas.microsoft.com/office/drawing/2014/main" id="{722053B5-EFB5-4EE5-8782-C33CC8A3E7AC}"/>
                    </a:ext>
                  </a:extLst>
                </p:cNvPr>
                <p:cNvSpPr txBox="1"/>
                <p:nvPr/>
              </p:nvSpPr>
              <p:spPr>
                <a:xfrm>
                  <a:off x="11131752" y="6217907"/>
                  <a:ext cx="33377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oMath>
                    </m:oMathPara>
                  </a14:m>
                  <a:endParaRPr lang="zh-CN" altLang="en-US" i="1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文本框 51">
                  <a:extLst>
                    <a:ext uri="{FF2B5EF4-FFF2-40B4-BE49-F238E27FC236}">
                      <a16:creationId xmlns:a16="http://schemas.microsoft.com/office/drawing/2014/main" id="{0311AA91-4185-40E6-81D4-9BD593CEE7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31752" y="6217907"/>
                  <a:ext cx="333776" cy="276999"/>
                </a:xfrm>
                <a:prstGeom prst="rect">
                  <a:avLst/>
                </a:prstGeom>
                <a:blipFill>
                  <a:blip r:embed="rId11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EAF1B889-A53F-4E26-BD73-09A003A426E8}"/>
              </a:ext>
            </a:extLst>
          </p:cNvPr>
          <p:cNvGrpSpPr/>
          <p:nvPr/>
        </p:nvGrpSpPr>
        <p:grpSpPr>
          <a:xfrm>
            <a:off x="6464081" y="962928"/>
            <a:ext cx="1592544" cy="390238"/>
            <a:chOff x="6061816" y="2026121"/>
            <a:chExt cx="1592544" cy="390238"/>
          </a:xfrm>
        </p:grpSpPr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4FEB05A0-A15D-49B8-8B85-CBB642BE4CBD}"/>
                </a:ext>
              </a:extLst>
            </p:cNvPr>
            <p:cNvCxnSpPr>
              <a:cxnSpLocks/>
            </p:cNvCxnSpPr>
            <p:nvPr/>
          </p:nvCxnSpPr>
          <p:spPr>
            <a:xfrm>
              <a:off x="6061816" y="2221241"/>
              <a:ext cx="1592544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A6AF2E30-4C04-428C-AEBA-F1039F476BF2}"/>
                </a:ext>
              </a:extLst>
            </p:cNvPr>
            <p:cNvSpPr/>
            <p:nvPr/>
          </p:nvSpPr>
          <p:spPr>
            <a:xfrm>
              <a:off x="6410165" y="2026122"/>
              <a:ext cx="368300" cy="390237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X</a:t>
              </a:r>
              <a:endParaRPr lang="zh-CN" altLang="en-US" dirty="0"/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35AC14AF-B054-4AA7-8003-5BC2338F9597}"/>
                </a:ext>
              </a:extLst>
            </p:cNvPr>
            <p:cNvSpPr/>
            <p:nvPr/>
          </p:nvSpPr>
          <p:spPr>
            <a:xfrm>
              <a:off x="6942664" y="2026121"/>
              <a:ext cx="368300" cy="390237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H</a:t>
              </a:r>
              <a:endParaRPr lang="zh-CN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E269F977-2841-499F-BBD8-344871685A97}"/>
                  </a:ext>
                </a:extLst>
              </p:cNvPr>
              <p:cNvSpPr txBox="1"/>
              <p:nvPr/>
            </p:nvSpPr>
            <p:spPr>
              <a:xfrm>
                <a:off x="8045508" y="921156"/>
                <a:ext cx="2935753" cy="4737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𝐻𝑋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CN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CN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E269F977-2841-499F-BBD8-344871685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508" y="921156"/>
                <a:ext cx="2935753" cy="47378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图片 57">
            <a:extLst>
              <a:ext uri="{FF2B5EF4-FFF2-40B4-BE49-F238E27FC236}">
                <a16:creationId xmlns:a16="http://schemas.microsoft.com/office/drawing/2014/main" id="{8CC23807-1E5A-44F7-A077-BF94D9287F7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73158" y="3331816"/>
            <a:ext cx="1839716" cy="56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53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29F3A6-3EB2-43EA-8A02-A4D5EE5DC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量子线路矩阵符号表示例子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69E2B33-AF5B-4407-8499-A6BA537A3F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论文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Simulating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 lattice gauge theory on a quantum computer</a:t>
                </a:r>
              </a:p>
              <a:p>
                <a:pPr lvl="1"/>
                <a:r>
                  <a:rPr lang="en-US" altLang="zh-CN" dirty="0">
                    <a:hlinkClick r:id="rId2"/>
                  </a:rPr>
                  <a:t>https://arxiv.org/abs/2305.02361</a:t>
                </a:r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r>
                  <a:rPr lang="zh-CN" altLang="en-US" dirty="0"/>
                  <a:t>目标：利用</a:t>
                </a:r>
                <a:r>
                  <a:rPr lang="en-US" altLang="zh-CN" dirty="0" err="1"/>
                  <a:t>PyQuantumKit</a:t>
                </a:r>
                <a:r>
                  <a:rPr lang="zh-CN" altLang="en-US" dirty="0"/>
                  <a:t>实现</a:t>
                </a:r>
                <a:r>
                  <a:rPr lang="en-US" altLang="zh-CN" dirty="0"/>
                  <a:t>FIG. 3</a:t>
                </a:r>
                <a:r>
                  <a:rPr lang="zh-CN" altLang="en-US" dirty="0"/>
                  <a:t>中的两个量子线路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𝒰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𝑓h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和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𝒰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𝑓h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lvl="2"/>
                <a:r>
                  <a:rPr lang="zh-CN" altLang="en-US" dirty="0">
                    <a:solidFill>
                      <a:srgbClr val="C00000"/>
                    </a:solidFill>
                  </a:rPr>
                  <a:t>符号变量：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lang="en-US" altLang="zh-CN" dirty="0">
                  <a:solidFill>
                    <a:srgbClr val="C00000"/>
                  </a:solidFill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69E2B33-AF5B-4407-8499-A6BA537A3F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53" t="-11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D39F20-B07E-4D89-BD0D-6CAA70859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D374-442B-4631-8E91-4C7E5C84F7D9}" type="slidenum">
              <a:rPr lang="zh-CN" altLang="en-US" smtClean="0"/>
              <a:t>8</a:t>
            </a:fld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DB01FF1-DD0D-4023-9BF4-E96DACA6AD85}"/>
              </a:ext>
            </a:extLst>
          </p:cNvPr>
          <p:cNvGrpSpPr/>
          <p:nvPr/>
        </p:nvGrpSpPr>
        <p:grpSpPr>
          <a:xfrm>
            <a:off x="1305251" y="2688686"/>
            <a:ext cx="8947895" cy="3217507"/>
            <a:chOff x="1305251" y="2688686"/>
            <a:chExt cx="8947895" cy="321750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9D0FD7C-169A-4059-A8CF-B04D0B3DF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05251" y="2688686"/>
              <a:ext cx="8947895" cy="3217507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AFDDB3-E6F3-4AF6-8964-CF8C41889554}"/>
                </a:ext>
              </a:extLst>
            </p:cNvPr>
            <p:cNvSpPr/>
            <p:nvPr/>
          </p:nvSpPr>
          <p:spPr>
            <a:xfrm>
              <a:off x="1482090" y="3075709"/>
              <a:ext cx="2774026" cy="1371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45995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D99F98-0033-4F09-B2EE-C1E86B2B0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量子线路矩阵符号表示例子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F4BF254-862A-4526-8648-76D3E8B97C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502" y="627610"/>
                <a:ext cx="6155574" cy="5970070"/>
              </a:xfrm>
            </p:spPr>
            <p:txBody>
              <a:bodyPr/>
              <a:lstStyle/>
              <a:p>
                <a:r>
                  <a:rPr lang="en-US" altLang="zh-CN" dirty="0"/>
                  <a:t>Ⅰ. </a:t>
                </a:r>
                <a:r>
                  <a:rPr lang="zh-CN" altLang="en-US" dirty="0"/>
                  <a:t>定义两个</a:t>
                </a:r>
                <a:r>
                  <a:rPr lang="en-US" altLang="zh-CN" dirty="0" err="1"/>
                  <a:t>SymPy</a:t>
                </a:r>
                <a:r>
                  <a:rPr lang="zh-CN" altLang="en-US" dirty="0"/>
                  <a:t>符号变量</a:t>
                </a:r>
                <a:endParaRPr lang="en-US" altLang="zh-CN" dirty="0"/>
              </a:p>
              <a:p>
                <a:pPr lvl="1"/>
                <a:r>
                  <a:rPr lang="en-US" altLang="zh-CN" dirty="0">
                    <a:solidFill>
                      <a:srgbClr val="00B050"/>
                    </a:solidFill>
                    <a:latin typeface="Consolas" panose="020B0609020204030204" pitchFamily="49" charset="0"/>
                  </a:rPr>
                  <a:t>eta</a:t>
                </a:r>
                <a:r>
                  <a:rPr lang="en-US" altLang="zh-CN" dirty="0">
                    <a:solidFill>
                      <a:srgbClr val="00B05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zh-CN" dirty="0">
                    <a:solidFill>
                      <a:srgbClr val="00B050"/>
                    </a:solidFill>
                  </a:rPr>
                  <a:t>	</a:t>
                </a:r>
                <a:r>
                  <a:rPr lang="en-US" altLang="zh-CN" dirty="0">
                    <a:solidFill>
                      <a:srgbClr val="00B050"/>
                    </a:solidFill>
                    <a:latin typeface="Consolas" panose="020B0609020204030204" pitchFamily="49" charset="0"/>
                  </a:rPr>
                  <a:t>epsilon</a:t>
                </a:r>
                <a:r>
                  <a:rPr lang="en-US" altLang="zh-CN" dirty="0">
                    <a:solidFill>
                      <a:srgbClr val="00B05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altLang="zh-CN" dirty="0">
                  <a:solidFill>
                    <a:srgbClr val="00B050"/>
                  </a:solidFill>
                </a:endParaRPr>
              </a:p>
              <a:p>
                <a:pPr lvl="1"/>
                <a:endParaRPr lang="en-US" altLang="zh-CN" dirty="0"/>
              </a:p>
              <a:p>
                <a:r>
                  <a:rPr lang="en-US" altLang="zh-CN" dirty="0"/>
                  <a:t>Ⅱ. </a:t>
                </a:r>
                <a:r>
                  <a:rPr lang="zh-CN" altLang="en-US" dirty="0"/>
                  <a:t>利用</a:t>
                </a:r>
                <a:r>
                  <a:rPr lang="en-US" altLang="zh-CN" dirty="0" err="1"/>
                  <a:t>PyQuantumKit</a:t>
                </a:r>
                <a:r>
                  <a:rPr lang="zh-CN" altLang="en-US" dirty="0"/>
                  <a:t>编写构造量子线路的函数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“</a:t>
                </a:r>
                <a:r>
                  <a:rPr lang="en-US" altLang="zh-CN" dirty="0" err="1">
                    <a:latin typeface="Consolas" panose="020B0609020204030204" pitchFamily="49" charset="0"/>
                  </a:rPr>
                  <a:t>apply_gate</a:t>
                </a:r>
                <a:r>
                  <a:rPr lang="en-US" altLang="zh-CN" dirty="0"/>
                  <a:t>”</a:t>
                </a:r>
                <a:r>
                  <a:rPr lang="zh-CN" altLang="en-US" dirty="0"/>
                  <a:t>函数应用量子门</a:t>
                </a:r>
                <a:endParaRPr lang="en-US" altLang="zh-CN" dirty="0"/>
              </a:p>
              <a:p>
                <a:pPr lvl="1"/>
                <a:r>
                  <a:rPr lang="zh-CN" altLang="en-US" dirty="0">
                    <a:solidFill>
                      <a:srgbClr val="C00000"/>
                    </a:solidFill>
                  </a:rPr>
                  <a:t>可直接使用符号变量作为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rgbClr val="C00000"/>
                    </a:solidFill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rgbClr val="C00000"/>
                    </a:solidFill>
                  </a:rPr>
                  <a:t>门的参数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F4BF254-862A-4526-8648-76D3E8B97C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502" y="627610"/>
                <a:ext cx="6155574" cy="5970070"/>
              </a:xfrm>
              <a:blipFill>
                <a:blip r:embed="rId2"/>
                <a:stretch>
                  <a:fillRect l="-1089" t="-11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DEC15E-81BF-4A36-B8F3-C8372122B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1" y="6597680"/>
            <a:ext cx="2743200" cy="260956"/>
          </a:xfrm>
        </p:spPr>
        <p:txBody>
          <a:bodyPr/>
          <a:lstStyle/>
          <a:p>
            <a:fld id="{3886D374-442B-4631-8E91-4C7E5C84F7D9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6CC4C52-825B-4F47-BE78-533138AAC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95" y="3361091"/>
            <a:ext cx="5704956" cy="204356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B026E1A-2063-4107-9A2E-FDC22D303A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764" y="283370"/>
            <a:ext cx="3861882" cy="62125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790BD71C-770E-4E53-897A-3681D0200A44}"/>
              </a:ext>
            </a:extLst>
          </p:cNvPr>
          <p:cNvSpPr/>
          <p:nvPr/>
        </p:nvSpPr>
        <p:spPr>
          <a:xfrm>
            <a:off x="6812281" y="723398"/>
            <a:ext cx="2308860" cy="472440"/>
          </a:xfrm>
          <a:prstGeom prst="rect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D5D24D00-FE48-4D6B-BCDE-FE695583D5B2}"/>
              </a:ext>
            </a:extLst>
          </p:cNvPr>
          <p:cNvCxnSpPr/>
          <p:nvPr/>
        </p:nvCxnSpPr>
        <p:spPr>
          <a:xfrm>
            <a:off x="8924926" y="2355055"/>
            <a:ext cx="136921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D9C24556-EBE5-4E9E-8648-F28C62CADBD9}"/>
              </a:ext>
            </a:extLst>
          </p:cNvPr>
          <p:cNvCxnSpPr/>
          <p:nvPr/>
        </p:nvCxnSpPr>
        <p:spPr>
          <a:xfrm>
            <a:off x="8924926" y="3389666"/>
            <a:ext cx="136921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84A7E16E-43E4-46E1-A305-39724DB92A4B}"/>
              </a:ext>
            </a:extLst>
          </p:cNvPr>
          <p:cNvCxnSpPr/>
          <p:nvPr/>
        </p:nvCxnSpPr>
        <p:spPr>
          <a:xfrm>
            <a:off x="8924926" y="5603081"/>
            <a:ext cx="136921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98D3E459-EF29-4242-933C-96D927ED8FBE}"/>
              </a:ext>
            </a:extLst>
          </p:cNvPr>
          <p:cNvCxnSpPr/>
          <p:nvPr/>
        </p:nvCxnSpPr>
        <p:spPr>
          <a:xfrm>
            <a:off x="8929688" y="5750716"/>
            <a:ext cx="136921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272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1" id="{81504BF0-221F-4691-BE92-90CA817114A2}" vid="{5FA09662-73FB-49E6-AD5D-A2292AEA91F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IHEP模板</Template>
  <TotalTime>530</TotalTime>
  <Words>2055</Words>
  <Application>Microsoft Office PowerPoint</Application>
  <PresentationFormat>宽屏</PresentationFormat>
  <Paragraphs>300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等线</vt:lpstr>
      <vt:lpstr>微软雅黑</vt:lpstr>
      <vt:lpstr>Arial</vt:lpstr>
      <vt:lpstr>Calibri</vt:lpstr>
      <vt:lpstr>Cambria Math</vt:lpstr>
      <vt:lpstr>Consolas</vt:lpstr>
      <vt:lpstr>Wingdings</vt:lpstr>
      <vt:lpstr>Office 主题​​</vt:lpstr>
      <vt:lpstr>PyQuantumKit：跨平台量子程序开发工具</vt:lpstr>
      <vt:lpstr>目前使用量子计算平台面临的问题</vt:lpstr>
      <vt:lpstr>PyQuantumKit</vt:lpstr>
      <vt:lpstr>PyQuantumKit</vt:lpstr>
      <vt:lpstr>跨平台构建量子线路例子</vt:lpstr>
      <vt:lpstr>PyQuantumKit目前支持的量子开发框架</vt:lpstr>
      <vt:lpstr>特色功能：量子线路的矩阵符号表示</vt:lpstr>
      <vt:lpstr>量子线路矩阵符号表示例子</vt:lpstr>
      <vt:lpstr>量子线路矩阵符号表示例子</vt:lpstr>
      <vt:lpstr>量子线路矩阵符号表示例子</vt:lpstr>
      <vt:lpstr>量子线路矩阵符号表示例子</vt:lpstr>
      <vt:lpstr>量子线路矩阵符号表示例子</vt:lpstr>
      <vt:lpstr>PyQuantumKit用于QC4HEP量子软件</vt:lpstr>
      <vt:lpstr>未来计划</vt:lpstr>
      <vt:lpstr>欢迎使用PyQuantumKit，并提出宝贵意见！  谢谢！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PyQuantumKit: 一个</dc:title>
  <dc:creator>LongPeixun</dc:creator>
  <cp:lastModifiedBy>MgcosA Long</cp:lastModifiedBy>
  <cp:revision>169</cp:revision>
  <dcterms:created xsi:type="dcterms:W3CDTF">2026-04-13T05:13:54Z</dcterms:created>
  <dcterms:modified xsi:type="dcterms:W3CDTF">2026-04-15T17:52:19Z</dcterms:modified>
</cp:coreProperties>
</file>