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47" r:id="rId2"/>
    <p:sldId id="348" r:id="rId3"/>
    <p:sldId id="349" r:id="rId4"/>
    <p:sldId id="350" r:id="rId5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06" autoAdjust="0"/>
    <p:restoredTop sz="94660"/>
  </p:normalViewPr>
  <p:slideViewPr>
    <p:cSldViewPr snapToGrid="0">
      <p:cViewPr varScale="1">
        <p:scale>
          <a:sx n="88" d="100"/>
          <a:sy n="88" d="100"/>
        </p:scale>
        <p:origin x="21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A3075DF-742B-4699-8B1C-7B3D374AC5B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>
            <a:extLst>
              <a:ext uri="{FF2B5EF4-FFF2-40B4-BE49-F238E27FC236}">
                <a16:creationId xmlns:a16="http://schemas.microsoft.com/office/drawing/2014/main" id="{066E19A6-CC16-41CE-B6FD-F1FDBE8B3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008872E-1B1F-42C9-8A88-75EAFDD68D1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03CB-3EF7-4B43-BA80-82F816C24B78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83735EE-DF4A-4DDA-9216-31EE916AE7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698FC6E3-412C-49AD-9B3A-D30C30EE91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5280-39FC-4D29-A45A-8E4148FE8B6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8127206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D637EC29-F343-4D60-A6D2-C256646A4F4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188EAAFD-EE5C-45E7-9016-94655DCBA79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25CAC07A-7AE6-4E15-92B0-E102B8E34E7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03CB-3EF7-4B43-BA80-82F816C24B78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CC2B5940-FB8B-4B13-B308-5271479063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23D061D-2107-4B76-AF83-09198E44DE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5280-39FC-4D29-A45A-8E4148FE8B6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262504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>
            <a:extLst>
              <a:ext uri="{FF2B5EF4-FFF2-40B4-BE49-F238E27FC236}">
                <a16:creationId xmlns:a16="http://schemas.microsoft.com/office/drawing/2014/main" id="{CB96E719-ACD2-42E7-B0F1-14AD924B87E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>
            <a:extLst>
              <a:ext uri="{FF2B5EF4-FFF2-40B4-BE49-F238E27FC236}">
                <a16:creationId xmlns:a16="http://schemas.microsoft.com/office/drawing/2014/main" id="{C4C0FFB6-5006-4B60-AB0D-4010D3964C6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63C24F6-961E-4A07-B005-0B98B09DBD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03CB-3EF7-4B43-BA80-82F816C24B78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FB58304F-F0FF-4029-BF85-6ED967BB86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85DC0BD3-D49B-47EA-92ED-F589963086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5280-39FC-4D29-A45A-8E4148FE8B6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039279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8FFE455C-A30D-4457-9C05-C5C0E32BD4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53E8DCB-8080-43A7-B70A-33EDA02CCCD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1C4B9434-67B3-44FF-8A93-AE8076611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03CB-3EF7-4B43-BA80-82F816C24B78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1F1B1F5E-32DB-4744-8B27-D5F7E4D91D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5A05B299-F37F-4FC1-BD8E-DE4FEA04F69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5280-39FC-4D29-A45A-8E4148FE8B6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68260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2CF3F40-31AA-4E14-B9F2-A8C478A997D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53586C57-8650-4A14-AD13-90300F301D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9880F41F-1226-41E4-B505-101BCCDF5D6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03CB-3EF7-4B43-BA80-82F816C24B78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BE779ABE-0A17-4404-8FA5-38372A156B9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0DEFFE95-FD4E-4B66-8BCA-099D9E238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5280-39FC-4D29-A45A-8E4148FE8B6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062596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ECE08B3-A80B-4733-8B71-370CB3C2BB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486AA4DA-5218-42C4-B880-A72DB1B66AC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9C3EBF6F-62D4-417C-9032-A4684ABCF71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61457A1-C488-4767-BD3F-0A0072698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03CB-3EF7-4B43-BA80-82F816C24B78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54040CC-A353-4CA2-84EB-5277CEDA89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ABD0BFE4-C743-4FA1-BB11-D2EB7B47E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5280-39FC-4D29-A45A-8E4148FE8B6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698520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1561A4D-2E72-4E1E-9BD8-CDF80A9352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28161ED8-FA8A-4667-9BC3-7E7110BB7F4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>
            <a:extLst>
              <a:ext uri="{FF2B5EF4-FFF2-40B4-BE49-F238E27FC236}">
                <a16:creationId xmlns:a16="http://schemas.microsoft.com/office/drawing/2014/main" id="{74CAAB92-9EA5-40F8-8EE5-AF16887CD14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>
            <a:extLst>
              <a:ext uri="{FF2B5EF4-FFF2-40B4-BE49-F238E27FC236}">
                <a16:creationId xmlns:a16="http://schemas.microsoft.com/office/drawing/2014/main" id="{05DD7070-2103-4256-9811-884420E592F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>
            <a:extLst>
              <a:ext uri="{FF2B5EF4-FFF2-40B4-BE49-F238E27FC236}">
                <a16:creationId xmlns:a16="http://schemas.microsoft.com/office/drawing/2014/main" id="{04937C6F-31F7-4E97-94FD-E2D85F3C9CE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>
            <a:extLst>
              <a:ext uri="{FF2B5EF4-FFF2-40B4-BE49-F238E27FC236}">
                <a16:creationId xmlns:a16="http://schemas.microsoft.com/office/drawing/2014/main" id="{78FE5A4C-115B-4991-892A-D1CD8AF11C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03CB-3EF7-4B43-BA80-82F816C24B78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8" name="页脚占位符 7">
            <a:extLst>
              <a:ext uri="{FF2B5EF4-FFF2-40B4-BE49-F238E27FC236}">
                <a16:creationId xmlns:a16="http://schemas.microsoft.com/office/drawing/2014/main" id="{ABB05143-DDF7-4853-97CA-7CB8AB7B9E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>
            <a:extLst>
              <a:ext uri="{FF2B5EF4-FFF2-40B4-BE49-F238E27FC236}">
                <a16:creationId xmlns:a16="http://schemas.microsoft.com/office/drawing/2014/main" id="{62B293AF-5D7A-4037-88F6-08C803BCFD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5280-39FC-4D29-A45A-8E4148FE8B6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8833954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7CBE9421-FE53-4ECE-AA42-01F2464325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5A26CC25-FF63-4B07-84C3-32B3AE2BE5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03CB-3EF7-4B43-BA80-82F816C24B78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4" name="页脚占位符 3">
            <a:extLst>
              <a:ext uri="{FF2B5EF4-FFF2-40B4-BE49-F238E27FC236}">
                <a16:creationId xmlns:a16="http://schemas.microsoft.com/office/drawing/2014/main" id="{D129714A-3699-4BCA-8CFE-0C55F9F661A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>
            <a:extLst>
              <a:ext uri="{FF2B5EF4-FFF2-40B4-BE49-F238E27FC236}">
                <a16:creationId xmlns:a16="http://schemas.microsoft.com/office/drawing/2014/main" id="{13F20FB2-4849-47A6-BB03-957FC7871C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5280-39FC-4D29-A45A-8E4148FE8B6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48839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>
            <a:extLst>
              <a:ext uri="{FF2B5EF4-FFF2-40B4-BE49-F238E27FC236}">
                <a16:creationId xmlns:a16="http://schemas.microsoft.com/office/drawing/2014/main" id="{BD783979-15A0-4156-9997-5B71F9A509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03CB-3EF7-4B43-BA80-82F816C24B78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3" name="页脚占位符 2">
            <a:extLst>
              <a:ext uri="{FF2B5EF4-FFF2-40B4-BE49-F238E27FC236}">
                <a16:creationId xmlns:a16="http://schemas.microsoft.com/office/drawing/2014/main" id="{B1180FA4-B1E6-4D8A-B778-A614D2158E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>
            <a:extLst>
              <a:ext uri="{FF2B5EF4-FFF2-40B4-BE49-F238E27FC236}">
                <a16:creationId xmlns:a16="http://schemas.microsoft.com/office/drawing/2014/main" id="{6964EF86-39D3-4879-BA85-F456CD5756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5280-39FC-4D29-A45A-8E4148FE8B6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44201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480D7C36-0281-4CCF-B5D0-21240E92D64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F25AFFFC-ECD2-4347-8C35-2FD27075EA8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F1EF465B-8394-4D04-9164-09165143AAE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15686410-E247-4414-AB9F-D9E969672D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03CB-3EF7-4B43-BA80-82F816C24B78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CFBFC5A6-5A2F-417D-BA7D-FDD2D0C90B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76BAA56A-8163-4DFB-B822-2E0FDA502F9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5280-39FC-4D29-A45A-8E4148FE8B6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66192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A4AB8A2B-4A10-4594-A167-5D6F2F0A0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>
            <a:extLst>
              <a:ext uri="{FF2B5EF4-FFF2-40B4-BE49-F238E27FC236}">
                <a16:creationId xmlns:a16="http://schemas.microsoft.com/office/drawing/2014/main" id="{0824DDEE-5C25-4223-96A6-8A7483619D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>
            <a:extLst>
              <a:ext uri="{FF2B5EF4-FFF2-40B4-BE49-F238E27FC236}">
                <a16:creationId xmlns:a16="http://schemas.microsoft.com/office/drawing/2014/main" id="{A9CD68EE-3487-48D9-B28C-921B9CE042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>
            <a:extLst>
              <a:ext uri="{FF2B5EF4-FFF2-40B4-BE49-F238E27FC236}">
                <a16:creationId xmlns:a16="http://schemas.microsoft.com/office/drawing/2014/main" id="{CA58E2F5-8566-4F57-BC85-27ADF31D23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F03CB-3EF7-4B43-BA80-82F816C24B78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E00A1543-5385-4947-8ACE-D5F99C9114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0F7BCB95-8229-4644-80BA-1D97CA9C1A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9775280-39FC-4D29-A45A-8E4148FE8B6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421463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>
            <a:extLst>
              <a:ext uri="{FF2B5EF4-FFF2-40B4-BE49-F238E27FC236}">
                <a16:creationId xmlns:a16="http://schemas.microsoft.com/office/drawing/2014/main" id="{B69F439A-716A-4EB0-A703-EDA29197257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>
            <a:extLst>
              <a:ext uri="{FF2B5EF4-FFF2-40B4-BE49-F238E27FC236}">
                <a16:creationId xmlns:a16="http://schemas.microsoft.com/office/drawing/2014/main" id="{91C7BBC2-17BE-4522-8BB5-CB1363BB6D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>
            <a:extLst>
              <a:ext uri="{FF2B5EF4-FFF2-40B4-BE49-F238E27FC236}">
                <a16:creationId xmlns:a16="http://schemas.microsoft.com/office/drawing/2014/main" id="{5FD4E91F-BB9F-445F-849B-799C01AC0B9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C6F03CB-3EF7-4B43-BA80-82F816C24B78}" type="datetimeFigureOut">
              <a:rPr lang="zh-CN" altLang="en-US" smtClean="0"/>
              <a:t>2026/3/31</a:t>
            </a:fld>
            <a:endParaRPr lang="zh-CN" altLang="en-US"/>
          </a:p>
        </p:txBody>
      </p:sp>
      <p:sp>
        <p:nvSpPr>
          <p:cNvPr id="5" name="页脚占位符 4">
            <a:extLst>
              <a:ext uri="{FF2B5EF4-FFF2-40B4-BE49-F238E27FC236}">
                <a16:creationId xmlns:a16="http://schemas.microsoft.com/office/drawing/2014/main" id="{71740687-359C-4256-A186-93F22222C6E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>
            <a:extLst>
              <a:ext uri="{FF2B5EF4-FFF2-40B4-BE49-F238E27FC236}">
                <a16:creationId xmlns:a16="http://schemas.microsoft.com/office/drawing/2014/main" id="{B54FD089-4F66-4167-A870-5D426CF73C1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75280-39FC-4D29-A45A-8E4148FE8B67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9536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422AA54-3CBD-4AD7-9286-555A5193D26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7164" y="182616"/>
            <a:ext cx="10805160" cy="1325563"/>
          </a:xfrm>
        </p:spPr>
        <p:txBody>
          <a:bodyPr/>
          <a:lstStyle/>
          <a:p>
            <a:r>
              <a:rPr lang="zh-CN" altLang="en-US" dirty="0"/>
              <a:t>异常检测模型</a:t>
            </a:r>
            <a:r>
              <a:rPr lang="en-US" altLang="zh-CN" dirty="0"/>
              <a:t>-</a:t>
            </a:r>
            <a:r>
              <a:rPr lang="zh-CN" altLang="en-US" dirty="0"/>
              <a:t>基于</a:t>
            </a:r>
            <a:r>
              <a:rPr lang="en-US" altLang="zh-CN" dirty="0"/>
              <a:t>Transformer</a:t>
            </a:r>
            <a:r>
              <a:rPr lang="zh-CN" altLang="en-US" dirty="0"/>
              <a:t>，参考</a:t>
            </a:r>
            <a:r>
              <a:rPr lang="en-US" altLang="zh-CN" dirty="0" err="1"/>
              <a:t>Dinomaly</a:t>
            </a:r>
            <a:r>
              <a:rPr lang="zh-CN" altLang="en-US" dirty="0"/>
              <a:t>实现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3C30174A-F120-4CF0-B5D8-7F51AE7F74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5050" y="3831008"/>
            <a:ext cx="7492450" cy="2528378"/>
          </a:xfrm>
        </p:spPr>
        <p:txBody>
          <a:bodyPr>
            <a:normAutofit fontScale="55000" lnSpcReduction="20000"/>
          </a:bodyPr>
          <a:lstStyle/>
          <a:p>
            <a:r>
              <a:rPr lang="zh-CN" altLang="en-US" dirty="0"/>
              <a:t>输入直方图长度归一化和标准化处理</a:t>
            </a:r>
            <a:endParaRPr lang="en-US" altLang="zh-CN" dirty="0"/>
          </a:p>
          <a:p>
            <a:r>
              <a:rPr lang="zh-CN" altLang="en-US" dirty="0"/>
              <a:t>划分为</a:t>
            </a:r>
            <a:r>
              <a:rPr lang="en-US" altLang="zh-CN" dirty="0"/>
              <a:t>16</a:t>
            </a:r>
            <a:r>
              <a:rPr lang="zh-CN" altLang="en-US" dirty="0"/>
              <a:t>个不重叠的</a:t>
            </a:r>
            <a:r>
              <a:rPr lang="en-US" altLang="zh-CN" dirty="0"/>
              <a:t>patch</a:t>
            </a:r>
            <a:r>
              <a:rPr lang="zh-CN" altLang="en-US" dirty="0"/>
              <a:t>，</a:t>
            </a:r>
            <a:r>
              <a:rPr lang="en-US" altLang="zh-CN" dirty="0"/>
              <a:t>1D</a:t>
            </a:r>
            <a:r>
              <a:rPr lang="zh-CN" altLang="en-US" dirty="0"/>
              <a:t>卷积映射到</a:t>
            </a:r>
            <a:r>
              <a:rPr lang="en-US" altLang="zh-CN" dirty="0"/>
              <a:t>128</a:t>
            </a:r>
            <a:r>
              <a:rPr lang="zh-CN" altLang="en-US" dirty="0"/>
              <a:t>维嵌入空间，保留局部结构信息</a:t>
            </a:r>
            <a:endParaRPr lang="en-US" altLang="zh-CN" dirty="0"/>
          </a:p>
          <a:p>
            <a:r>
              <a:rPr lang="en-US" altLang="zh-CN" dirty="0"/>
              <a:t>4</a:t>
            </a:r>
            <a:r>
              <a:rPr lang="zh-CN" altLang="en-US" dirty="0"/>
              <a:t>层</a:t>
            </a:r>
            <a:r>
              <a:rPr lang="en-US" altLang="zh-CN" dirty="0"/>
              <a:t>Transformer</a:t>
            </a:r>
            <a:r>
              <a:rPr lang="zh-CN" altLang="en-US" dirty="0"/>
              <a:t>编码器，多头注意力机制建模</a:t>
            </a:r>
            <a:r>
              <a:rPr lang="en-US" altLang="zh-CN" dirty="0"/>
              <a:t>patch</a:t>
            </a:r>
            <a:r>
              <a:rPr lang="zh-CN" altLang="en-US" dirty="0"/>
              <a:t>之间的长程依赖关系，</a:t>
            </a:r>
            <a:r>
              <a:rPr lang="en-US" altLang="zh-CN" dirty="0"/>
              <a:t>MLP</a:t>
            </a:r>
            <a:r>
              <a:rPr lang="zh-CN" altLang="en-US" dirty="0"/>
              <a:t>子层提取特征</a:t>
            </a:r>
            <a:endParaRPr lang="en-US" altLang="zh-CN" dirty="0"/>
          </a:p>
          <a:p>
            <a:r>
              <a:rPr lang="zh-CN" altLang="en-US" dirty="0"/>
              <a:t>强制特征学习</a:t>
            </a:r>
            <a:r>
              <a:rPr lang="en-US" altLang="zh-CN" dirty="0"/>
              <a:t>32</a:t>
            </a:r>
            <a:r>
              <a:rPr lang="zh-CN" altLang="en-US" dirty="0"/>
              <a:t>维的紧凑表示，保留正常模式的核心特征，异常样本在瓶颈层的表示显著偏高</a:t>
            </a:r>
            <a:endParaRPr lang="en-US" altLang="zh-CN" dirty="0"/>
          </a:p>
          <a:p>
            <a:r>
              <a:rPr lang="zh-CN" altLang="en-US" b="1" dirty="0"/>
              <a:t>可优化：为每类数据维护记忆向量，通过指数移动平均更新，增强模型对分布漂移的适应能力</a:t>
            </a:r>
            <a:endParaRPr lang="en-US" altLang="zh-CN" b="1" dirty="0"/>
          </a:p>
          <a:p>
            <a:r>
              <a:rPr lang="en-US" altLang="zh-CN" dirty="0"/>
              <a:t>32</a:t>
            </a:r>
            <a:r>
              <a:rPr lang="zh-CN" altLang="en-US" dirty="0"/>
              <a:t>维解码重建为</a:t>
            </a:r>
            <a:r>
              <a:rPr lang="en-US" altLang="zh-CN" dirty="0"/>
              <a:t>256</a:t>
            </a:r>
            <a:r>
              <a:rPr lang="zh-CN" altLang="en-US" dirty="0"/>
              <a:t>维</a:t>
            </a:r>
            <a:endParaRPr lang="en-US" altLang="zh-CN" dirty="0"/>
          </a:p>
          <a:p>
            <a:r>
              <a:rPr lang="zh-CN" altLang="en-US" dirty="0"/>
              <a:t>全局</a:t>
            </a:r>
            <a:r>
              <a:rPr lang="en-US" altLang="zh-CN" dirty="0"/>
              <a:t>MSE</a:t>
            </a:r>
            <a:r>
              <a:rPr lang="zh-CN" altLang="en-US" dirty="0"/>
              <a:t>和</a:t>
            </a:r>
            <a:r>
              <a:rPr lang="en-US" altLang="zh-CN" dirty="0"/>
              <a:t>patch</a:t>
            </a:r>
            <a:r>
              <a:rPr lang="zh-CN" altLang="en-US" dirty="0"/>
              <a:t>级别最大</a:t>
            </a:r>
            <a:r>
              <a:rPr lang="en-US" altLang="zh-CN" dirty="0"/>
              <a:t>MSE</a:t>
            </a:r>
            <a:r>
              <a:rPr lang="zh-CN" altLang="en-US" dirty="0"/>
              <a:t>，既考虑整体重建质量，同时定位最异常的局部区域</a:t>
            </a:r>
            <a:endParaRPr lang="en-US" altLang="zh-CN" dirty="0"/>
          </a:p>
        </p:txBody>
      </p:sp>
      <p:sp>
        <p:nvSpPr>
          <p:cNvPr id="5" name="矩形: 圆角 4">
            <a:extLst>
              <a:ext uri="{FF2B5EF4-FFF2-40B4-BE49-F238E27FC236}">
                <a16:creationId xmlns:a16="http://schemas.microsoft.com/office/drawing/2014/main" id="{E800CD75-CE9C-4E12-9E98-D854049B916D}"/>
              </a:ext>
            </a:extLst>
          </p:cNvPr>
          <p:cNvSpPr/>
          <p:nvPr/>
        </p:nvSpPr>
        <p:spPr>
          <a:xfrm>
            <a:off x="517164" y="1452176"/>
            <a:ext cx="1661822" cy="19918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CN" altLang="en-US" dirty="0"/>
              <a:t>输入直方图</a:t>
            </a:r>
            <a:endParaRPr lang="en-US" altLang="zh-CN" dirty="0"/>
          </a:p>
          <a:p>
            <a:pPr algn="ctr"/>
            <a:r>
              <a:rPr lang="zh-CN" altLang="en-US" dirty="0"/>
              <a:t>（</a:t>
            </a:r>
            <a:r>
              <a:rPr lang="en-US" altLang="zh-CN" dirty="0"/>
              <a:t>256</a:t>
            </a:r>
            <a:r>
              <a:rPr lang="zh-CN" altLang="en-US" dirty="0"/>
              <a:t>维向量）</a:t>
            </a:r>
          </a:p>
        </p:txBody>
      </p:sp>
      <p:sp>
        <p:nvSpPr>
          <p:cNvPr id="6" name="箭头: 右 5">
            <a:extLst>
              <a:ext uri="{FF2B5EF4-FFF2-40B4-BE49-F238E27FC236}">
                <a16:creationId xmlns:a16="http://schemas.microsoft.com/office/drawing/2014/main" id="{8EB41ED7-A72C-4A7C-A9D7-69BDE9BAD715}"/>
              </a:ext>
            </a:extLst>
          </p:cNvPr>
          <p:cNvSpPr/>
          <p:nvPr/>
        </p:nvSpPr>
        <p:spPr>
          <a:xfrm>
            <a:off x="2278378" y="2310917"/>
            <a:ext cx="532738" cy="3260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7" name="矩形: 圆角 6">
            <a:extLst>
              <a:ext uri="{FF2B5EF4-FFF2-40B4-BE49-F238E27FC236}">
                <a16:creationId xmlns:a16="http://schemas.microsoft.com/office/drawing/2014/main" id="{3F52111B-1BC8-4579-BCAF-495C53C83619}"/>
              </a:ext>
            </a:extLst>
          </p:cNvPr>
          <p:cNvSpPr/>
          <p:nvPr/>
        </p:nvSpPr>
        <p:spPr>
          <a:xfrm>
            <a:off x="2910508" y="1478017"/>
            <a:ext cx="1661822" cy="199180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Patch Embedding</a:t>
            </a:r>
            <a:r>
              <a:rPr lang="zh-CN" altLang="en-US" dirty="0"/>
              <a:t>（</a:t>
            </a:r>
            <a:r>
              <a:rPr lang="en-US" altLang="zh-CN" dirty="0"/>
              <a:t>16 patch</a:t>
            </a:r>
            <a:r>
              <a:rPr lang="zh-CN" altLang="en-US" dirty="0"/>
              <a:t> </a:t>
            </a:r>
            <a:r>
              <a:rPr lang="en-US" altLang="zh-CN" dirty="0"/>
              <a:t>*</a:t>
            </a:r>
            <a:r>
              <a:rPr lang="zh-CN" altLang="en-US" dirty="0"/>
              <a:t> </a:t>
            </a:r>
            <a:r>
              <a:rPr lang="en-US" altLang="zh-CN" dirty="0"/>
              <a:t>128</a:t>
            </a:r>
            <a:r>
              <a:rPr lang="zh-CN" altLang="en-US" dirty="0"/>
              <a:t>维）</a:t>
            </a:r>
          </a:p>
        </p:txBody>
      </p:sp>
      <p:sp>
        <p:nvSpPr>
          <p:cNvPr id="8" name="箭头: 右 7">
            <a:extLst>
              <a:ext uri="{FF2B5EF4-FFF2-40B4-BE49-F238E27FC236}">
                <a16:creationId xmlns:a16="http://schemas.microsoft.com/office/drawing/2014/main" id="{C22237B4-BEAE-41B1-96B6-010526CE518A}"/>
              </a:ext>
            </a:extLst>
          </p:cNvPr>
          <p:cNvSpPr/>
          <p:nvPr/>
        </p:nvSpPr>
        <p:spPr>
          <a:xfrm>
            <a:off x="4679674" y="2310916"/>
            <a:ext cx="532738" cy="3260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9" name="矩形: 圆角 8">
            <a:extLst>
              <a:ext uri="{FF2B5EF4-FFF2-40B4-BE49-F238E27FC236}">
                <a16:creationId xmlns:a16="http://schemas.microsoft.com/office/drawing/2014/main" id="{D83BE9E7-4BCF-4412-8CD7-94EDF88DEC2E}"/>
              </a:ext>
            </a:extLst>
          </p:cNvPr>
          <p:cNvSpPr/>
          <p:nvPr/>
        </p:nvSpPr>
        <p:spPr>
          <a:xfrm>
            <a:off x="5303852" y="1478017"/>
            <a:ext cx="1661822" cy="19918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Transformer Encoder </a:t>
            </a:r>
          </a:p>
          <a:p>
            <a:pPr algn="ctr"/>
            <a:r>
              <a:rPr lang="zh-CN" altLang="en-US" dirty="0"/>
              <a:t>（</a:t>
            </a:r>
            <a:r>
              <a:rPr lang="en-US" altLang="zh-CN" dirty="0"/>
              <a:t>4 layers</a:t>
            </a:r>
            <a:r>
              <a:rPr lang="zh-CN" altLang="en-US" dirty="0"/>
              <a:t>，</a:t>
            </a:r>
            <a:r>
              <a:rPr lang="en-US" altLang="zh-CN" dirty="0">
                <a:solidFill>
                  <a:srgbClr val="FF0000"/>
                </a:solidFill>
              </a:rPr>
              <a:t>8 heads)</a:t>
            </a:r>
            <a:endParaRPr lang="zh-CN" altLang="en-US" dirty="0">
              <a:solidFill>
                <a:srgbClr val="FF0000"/>
              </a:solidFill>
            </a:endParaRPr>
          </a:p>
        </p:txBody>
      </p:sp>
      <p:sp>
        <p:nvSpPr>
          <p:cNvPr id="10" name="箭头: 右 9">
            <a:extLst>
              <a:ext uri="{FF2B5EF4-FFF2-40B4-BE49-F238E27FC236}">
                <a16:creationId xmlns:a16="http://schemas.microsoft.com/office/drawing/2014/main" id="{26F91A36-6B0B-4AD9-97C0-950802BE6A67}"/>
              </a:ext>
            </a:extLst>
          </p:cNvPr>
          <p:cNvSpPr/>
          <p:nvPr/>
        </p:nvSpPr>
        <p:spPr>
          <a:xfrm>
            <a:off x="7057114" y="2328807"/>
            <a:ext cx="532738" cy="3260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1" name="矩形: 圆角 10">
            <a:extLst>
              <a:ext uri="{FF2B5EF4-FFF2-40B4-BE49-F238E27FC236}">
                <a16:creationId xmlns:a16="http://schemas.microsoft.com/office/drawing/2014/main" id="{DFE11374-97DF-41F5-98AE-F062B51685D0}"/>
              </a:ext>
            </a:extLst>
          </p:cNvPr>
          <p:cNvSpPr/>
          <p:nvPr/>
        </p:nvSpPr>
        <p:spPr>
          <a:xfrm>
            <a:off x="7697196" y="1495907"/>
            <a:ext cx="1661822" cy="199180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Bottleneck</a:t>
            </a:r>
          </a:p>
          <a:p>
            <a:pPr algn="ctr"/>
            <a:r>
              <a:rPr lang="zh-CN" altLang="en-US" dirty="0"/>
              <a:t>（</a:t>
            </a:r>
            <a:r>
              <a:rPr lang="en-US" altLang="zh-CN" dirty="0"/>
              <a:t>128-&gt;32)</a:t>
            </a:r>
            <a:endParaRPr lang="zh-CN" altLang="en-US" dirty="0"/>
          </a:p>
        </p:txBody>
      </p:sp>
      <p:sp>
        <p:nvSpPr>
          <p:cNvPr id="12" name="箭头: 右 11">
            <a:extLst>
              <a:ext uri="{FF2B5EF4-FFF2-40B4-BE49-F238E27FC236}">
                <a16:creationId xmlns:a16="http://schemas.microsoft.com/office/drawing/2014/main" id="{7D4B79FF-9A00-4CFF-A458-F627BBC59B82}"/>
              </a:ext>
            </a:extLst>
          </p:cNvPr>
          <p:cNvSpPr/>
          <p:nvPr/>
        </p:nvSpPr>
        <p:spPr>
          <a:xfrm>
            <a:off x="9511417" y="2314890"/>
            <a:ext cx="532738" cy="3260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3" name="矩形: 圆角 12">
            <a:extLst>
              <a:ext uri="{FF2B5EF4-FFF2-40B4-BE49-F238E27FC236}">
                <a16:creationId xmlns:a16="http://schemas.microsoft.com/office/drawing/2014/main" id="{17745BD2-05BB-47DC-AC01-8A870D3FE941}"/>
              </a:ext>
            </a:extLst>
          </p:cNvPr>
          <p:cNvSpPr/>
          <p:nvPr/>
        </p:nvSpPr>
        <p:spPr>
          <a:xfrm>
            <a:off x="10147523" y="1495907"/>
            <a:ext cx="1661822" cy="19918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Transformer Decoder</a:t>
            </a:r>
          </a:p>
          <a:p>
            <a:pPr algn="ctr"/>
            <a:r>
              <a:rPr lang="zh-CN" altLang="en-US" dirty="0"/>
              <a:t>（</a:t>
            </a:r>
            <a:r>
              <a:rPr lang="en-US" altLang="zh-CN" dirty="0"/>
              <a:t>4 layers)</a:t>
            </a:r>
            <a:endParaRPr lang="zh-CN" altLang="en-US" dirty="0"/>
          </a:p>
        </p:txBody>
      </p:sp>
      <p:sp>
        <p:nvSpPr>
          <p:cNvPr id="14" name="箭头: 右 13">
            <a:extLst>
              <a:ext uri="{FF2B5EF4-FFF2-40B4-BE49-F238E27FC236}">
                <a16:creationId xmlns:a16="http://schemas.microsoft.com/office/drawing/2014/main" id="{54789F63-9338-468F-B724-D719F0644A12}"/>
              </a:ext>
            </a:extLst>
          </p:cNvPr>
          <p:cNvSpPr/>
          <p:nvPr/>
        </p:nvSpPr>
        <p:spPr>
          <a:xfrm rot="5400000">
            <a:off x="10863324" y="3614772"/>
            <a:ext cx="367710" cy="28856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5" name="矩形: 圆角 14">
            <a:extLst>
              <a:ext uri="{FF2B5EF4-FFF2-40B4-BE49-F238E27FC236}">
                <a16:creationId xmlns:a16="http://schemas.microsoft.com/office/drawing/2014/main" id="{0BA723AA-E51D-4309-B260-F8733AD6212F}"/>
              </a:ext>
            </a:extLst>
          </p:cNvPr>
          <p:cNvSpPr/>
          <p:nvPr/>
        </p:nvSpPr>
        <p:spPr>
          <a:xfrm>
            <a:off x="10207158" y="3995366"/>
            <a:ext cx="1661822" cy="1991802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Reconstruction output</a:t>
            </a:r>
          </a:p>
          <a:p>
            <a:pPr algn="ctr"/>
            <a:r>
              <a:rPr lang="zh-CN" altLang="en-US" dirty="0"/>
              <a:t>（</a:t>
            </a:r>
            <a:r>
              <a:rPr lang="en-US" altLang="zh-CN" dirty="0"/>
              <a:t>256 dims)</a:t>
            </a:r>
            <a:endParaRPr lang="zh-CN" altLang="en-US" dirty="0"/>
          </a:p>
        </p:txBody>
      </p:sp>
      <p:sp>
        <p:nvSpPr>
          <p:cNvPr id="16" name="箭头: 右 15">
            <a:extLst>
              <a:ext uri="{FF2B5EF4-FFF2-40B4-BE49-F238E27FC236}">
                <a16:creationId xmlns:a16="http://schemas.microsoft.com/office/drawing/2014/main" id="{9EB3B30F-1215-4B9A-8080-21A1D206CF6E}"/>
              </a:ext>
            </a:extLst>
          </p:cNvPr>
          <p:cNvSpPr/>
          <p:nvPr/>
        </p:nvSpPr>
        <p:spPr>
          <a:xfrm rot="10800000">
            <a:off x="9491871" y="4769193"/>
            <a:ext cx="532738" cy="32600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/>
          </a:p>
        </p:txBody>
      </p:sp>
      <p:sp>
        <p:nvSpPr>
          <p:cNvPr id="17" name="矩形: 圆角 16">
            <a:extLst>
              <a:ext uri="{FF2B5EF4-FFF2-40B4-BE49-F238E27FC236}">
                <a16:creationId xmlns:a16="http://schemas.microsoft.com/office/drawing/2014/main" id="{9B99E196-A067-4E1C-AFAA-4E128DC9F52C}"/>
              </a:ext>
            </a:extLst>
          </p:cNvPr>
          <p:cNvSpPr/>
          <p:nvPr/>
        </p:nvSpPr>
        <p:spPr>
          <a:xfrm>
            <a:off x="7830049" y="3995366"/>
            <a:ext cx="1661822" cy="199180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CN" dirty="0"/>
              <a:t>Anomaly score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8361018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317C13E-D08D-43DF-8FCC-CBD6041BA0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训练结果</a:t>
            </a:r>
          </a:p>
        </p:txBody>
      </p:sp>
      <p:pic>
        <p:nvPicPr>
          <p:cNvPr id="4" name="图片 3">
            <a:extLst>
              <a:ext uri="{FF2B5EF4-FFF2-40B4-BE49-F238E27FC236}">
                <a16:creationId xmlns:a16="http://schemas.microsoft.com/office/drawing/2014/main" id="{9077A1D1-7962-4393-B648-CA8CC3CD30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5135" y="1642637"/>
            <a:ext cx="5786856" cy="3424072"/>
          </a:xfrm>
          <a:prstGeom prst="rect">
            <a:avLst/>
          </a:prstGeom>
        </p:spPr>
      </p:pic>
      <p:pic>
        <p:nvPicPr>
          <p:cNvPr id="5" name="图片 4">
            <a:extLst>
              <a:ext uri="{FF2B5EF4-FFF2-40B4-BE49-F238E27FC236}">
                <a16:creationId xmlns:a16="http://schemas.microsoft.com/office/drawing/2014/main" id="{106EC03B-BF08-41D0-A63A-9F4B02022959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635364" y="1894752"/>
            <a:ext cx="5345297" cy="2919842"/>
          </a:xfrm>
          <a:prstGeom prst="rect">
            <a:avLst/>
          </a:prstGeom>
        </p:spPr>
      </p:pic>
      <p:sp>
        <p:nvSpPr>
          <p:cNvPr id="6" name="文本框 5">
            <a:extLst>
              <a:ext uri="{FF2B5EF4-FFF2-40B4-BE49-F238E27FC236}">
                <a16:creationId xmlns:a16="http://schemas.microsoft.com/office/drawing/2014/main" id="{152F96D8-AB7E-40DD-B7E1-8DFB674C24A8}"/>
              </a:ext>
            </a:extLst>
          </p:cNvPr>
          <p:cNvSpPr txBox="1"/>
          <p:nvPr/>
        </p:nvSpPr>
        <p:spPr>
          <a:xfrm>
            <a:off x="886570" y="5287617"/>
            <a:ext cx="1084160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数据集用我标注过的那两种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大模型给出的训练结果</a:t>
            </a:r>
            <a:endParaRPr lang="en-US" altLang="zh-CN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zh-CN" altLang="en-US" dirty="0"/>
              <a:t>标注数据集、模型效果还有待进一步验证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6753927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C2A5148-270A-4809-A868-9765BBECA7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模型库搭建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8C5B464E-F033-45E0-A82B-B94CCDBF303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83149" y="1658648"/>
            <a:ext cx="10515600" cy="4351338"/>
          </a:xfrm>
        </p:spPr>
        <p:txBody>
          <a:bodyPr>
            <a:normAutofit fontScale="92500" lnSpcReduction="10000"/>
          </a:bodyPr>
          <a:lstStyle/>
          <a:p>
            <a:r>
              <a:rPr lang="zh-CN" altLang="en-US" dirty="0"/>
              <a:t>整体代码框架</a:t>
            </a:r>
            <a:endParaRPr lang="en-US" altLang="zh-CN" dirty="0"/>
          </a:p>
          <a:p>
            <a:pPr lvl="1"/>
            <a:r>
              <a:rPr lang="en-US" altLang="zh-CN" dirty="0"/>
              <a:t>core</a:t>
            </a:r>
            <a:r>
              <a:rPr lang="zh-CN" altLang="en-US" dirty="0"/>
              <a:t>（核心框架）：模型基类、训练器基类、评估器基类、模型注册表</a:t>
            </a:r>
            <a:endParaRPr lang="en-US" altLang="zh-CN" dirty="0"/>
          </a:p>
          <a:p>
            <a:pPr lvl="1"/>
            <a:r>
              <a:rPr lang="en-US" altLang="zh-CN" dirty="0"/>
              <a:t>models</a:t>
            </a:r>
            <a:r>
              <a:rPr lang="zh-CN" altLang="en-US" dirty="0"/>
              <a:t>（模型库）：传统模型、深度模型、</a:t>
            </a:r>
            <a:r>
              <a:rPr lang="en-US" altLang="zh-CN" dirty="0" err="1"/>
              <a:t>Transfomer</a:t>
            </a:r>
            <a:r>
              <a:rPr lang="zh-CN" altLang="en-US" dirty="0"/>
              <a:t>模型</a:t>
            </a:r>
            <a:endParaRPr lang="en-US" altLang="zh-CN" dirty="0"/>
          </a:p>
          <a:p>
            <a:pPr lvl="1"/>
            <a:r>
              <a:rPr lang="en-US" altLang="zh-CN" dirty="0"/>
              <a:t>trainers</a:t>
            </a:r>
            <a:r>
              <a:rPr lang="zh-CN" altLang="en-US" dirty="0"/>
              <a:t>（训练器）：标准训练器、增量学习训练器</a:t>
            </a:r>
            <a:endParaRPr lang="en-US" altLang="zh-CN" dirty="0"/>
          </a:p>
          <a:p>
            <a:pPr lvl="1"/>
            <a:r>
              <a:rPr lang="en-US" altLang="zh-CN" dirty="0"/>
              <a:t>config</a:t>
            </a:r>
            <a:r>
              <a:rPr lang="zh-CN" altLang="en-US" dirty="0"/>
              <a:t>（配置）：</a:t>
            </a:r>
            <a:r>
              <a:rPr lang="en-US" altLang="zh-CN" dirty="0"/>
              <a:t>models</a:t>
            </a:r>
            <a:r>
              <a:rPr lang="zh-CN" altLang="en-US" dirty="0"/>
              <a:t>模型配置、</a:t>
            </a:r>
            <a:r>
              <a:rPr lang="en-US" altLang="zh-CN" dirty="0"/>
              <a:t>data</a:t>
            </a:r>
            <a:r>
              <a:rPr lang="zh-CN" altLang="en-US" dirty="0"/>
              <a:t>数据配置</a:t>
            </a:r>
            <a:endParaRPr lang="en-US" altLang="zh-CN" dirty="0"/>
          </a:p>
          <a:p>
            <a:pPr lvl="1"/>
            <a:r>
              <a:rPr lang="en-US" altLang="zh-CN" dirty="0"/>
              <a:t>train.py</a:t>
            </a:r>
            <a:r>
              <a:rPr lang="zh-CN" altLang="en-US" dirty="0"/>
              <a:t>：训练脚本</a:t>
            </a:r>
            <a:endParaRPr lang="en-US" altLang="zh-CN" dirty="0"/>
          </a:p>
          <a:p>
            <a:pPr lvl="1"/>
            <a:r>
              <a:rPr lang="en-US" altLang="zh-CN" dirty="0"/>
              <a:t>eval.py</a:t>
            </a:r>
            <a:r>
              <a:rPr lang="zh-CN" altLang="en-US" dirty="0"/>
              <a:t>：评估脚本</a:t>
            </a:r>
            <a:endParaRPr lang="en-US" altLang="zh-CN" dirty="0"/>
          </a:p>
          <a:p>
            <a:pPr lvl="1"/>
            <a:r>
              <a:rPr lang="en-US" altLang="zh-CN" dirty="0"/>
              <a:t>predict.py</a:t>
            </a:r>
            <a:r>
              <a:rPr lang="zh-CN" altLang="en-US" dirty="0"/>
              <a:t>：检测脚本</a:t>
            </a:r>
            <a:endParaRPr lang="en-US" altLang="zh-CN" dirty="0"/>
          </a:p>
          <a:p>
            <a:r>
              <a:rPr lang="zh-CN" altLang="en-US" dirty="0"/>
              <a:t>模型注册机制：通过 </a:t>
            </a:r>
            <a:r>
              <a:rPr lang="en-US" altLang="zh-CN" dirty="0"/>
              <a:t>@</a:t>
            </a:r>
            <a:r>
              <a:rPr lang="en-US" altLang="zh-CN" dirty="0" err="1"/>
              <a:t>ModelRegistry.register</a:t>
            </a:r>
            <a:r>
              <a:rPr lang="en-US" altLang="zh-CN" dirty="0"/>
              <a:t>() </a:t>
            </a:r>
            <a:r>
              <a:rPr lang="zh-CN" altLang="en-US" dirty="0"/>
              <a:t>装饰器注册新模型</a:t>
            </a:r>
            <a:endParaRPr lang="en-US" altLang="zh-CN" dirty="0"/>
          </a:p>
          <a:p>
            <a:r>
              <a:rPr lang="zh-CN" altLang="en-US" dirty="0"/>
              <a:t>统一接口：所有模型继承 </a:t>
            </a:r>
            <a:r>
              <a:rPr lang="en-US" altLang="zh-CN" dirty="0" err="1"/>
              <a:t>BaseModel</a:t>
            </a:r>
            <a:r>
              <a:rPr lang="zh-CN" altLang="en-US" dirty="0"/>
              <a:t>，实现 </a:t>
            </a:r>
            <a:r>
              <a:rPr lang="en-US" altLang="zh-CN" dirty="0"/>
              <a:t>fit/predict/save/load</a:t>
            </a:r>
          </a:p>
          <a:p>
            <a:r>
              <a:rPr lang="zh-CN" altLang="en-US" dirty="0"/>
              <a:t>便于后续扩展新模型、触发增量学习机制</a:t>
            </a:r>
            <a:endParaRPr lang="en-US" altLang="zh-CN" dirty="0"/>
          </a:p>
          <a:p>
            <a:pPr lvl="1"/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497365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5B7CEB03-6AF4-4171-8DBB-FE53B328E2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下一步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739E94FE-5362-4D93-8235-9A665A52C9D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CN" altLang="en-US" dirty="0"/>
              <a:t>打标签，给出最佳模型参数</a:t>
            </a:r>
            <a:endParaRPr lang="en-US" altLang="zh-CN" dirty="0"/>
          </a:p>
          <a:p>
            <a:r>
              <a:rPr lang="zh-CN" altLang="en-US" dirty="0"/>
              <a:t>训练结果结论，尝试优化现有模型</a:t>
            </a:r>
            <a:endParaRPr lang="en-US" altLang="zh-CN" dirty="0"/>
          </a:p>
          <a:p>
            <a:r>
              <a:rPr lang="zh-CN" altLang="en-US" dirty="0"/>
              <a:t>模型库集成</a:t>
            </a:r>
            <a:r>
              <a:rPr lang="en-US" altLang="zh-CN" dirty="0"/>
              <a:t>AE</a:t>
            </a:r>
            <a:r>
              <a:rPr lang="zh-CN" altLang="en-US" dirty="0"/>
              <a:t>模型、各种统计模型、传统模型</a:t>
            </a:r>
            <a:endParaRPr lang="en-US" altLang="zh-CN" dirty="0"/>
          </a:p>
          <a:p>
            <a:r>
              <a:rPr lang="zh-CN" altLang="en-US" dirty="0"/>
              <a:t>对比不同模型下的实验结果</a:t>
            </a:r>
          </a:p>
        </p:txBody>
      </p:sp>
    </p:spTree>
    <p:extLst>
      <p:ext uri="{BB962C8B-B14F-4D97-AF65-F5344CB8AC3E}">
        <p14:creationId xmlns:p14="http://schemas.microsoft.com/office/powerpoint/2010/main" val="252799045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等线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365</Words>
  <Application>Microsoft Office PowerPoint</Application>
  <PresentationFormat>宽屏</PresentationFormat>
  <Paragraphs>41</Paragraphs>
  <Slides>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3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8" baseType="lpstr">
      <vt:lpstr>等线</vt:lpstr>
      <vt:lpstr>等线 Light</vt:lpstr>
      <vt:lpstr>Arial</vt:lpstr>
      <vt:lpstr>Office 主题​​</vt:lpstr>
      <vt:lpstr>异常检测模型-基于Transformer，参考Dinomaly实现</vt:lpstr>
      <vt:lpstr>训练结果</vt:lpstr>
      <vt:lpstr>模型库搭建</vt:lpstr>
      <vt:lpstr>下一步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DELL</dc:creator>
  <cp:lastModifiedBy>DELL</cp:lastModifiedBy>
  <cp:revision>2</cp:revision>
  <dcterms:created xsi:type="dcterms:W3CDTF">2026-03-31T08:07:44Z</dcterms:created>
  <dcterms:modified xsi:type="dcterms:W3CDTF">2026-03-31T08:07:59Z</dcterms:modified>
</cp:coreProperties>
</file>