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tags/tag10.xml" ContentType="application/vnd.openxmlformats-officedocument.presentationml.tags+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p:sldMasterIdLst>
    <p:sldMasterId id="2147483648" r:id="rId1"/>
    <p:sldMasterId id="2147483662" r:id="rId2"/>
  </p:sldMasterIdLst>
  <p:notesMasterIdLst>
    <p:notesMasterId r:id="rId37"/>
  </p:notesMasterIdLst>
  <p:handoutMasterIdLst>
    <p:handoutMasterId r:id="rId38"/>
  </p:handoutMasterIdLst>
  <p:sldIdLst>
    <p:sldId id="462" r:id="rId3"/>
    <p:sldId id="258" r:id="rId4"/>
    <p:sldId id="437" r:id="rId5"/>
    <p:sldId id="429" r:id="rId6"/>
    <p:sldId id="435" r:id="rId7"/>
    <p:sldId id="477" r:id="rId8"/>
    <p:sldId id="442" r:id="rId9"/>
    <p:sldId id="467" r:id="rId10"/>
    <p:sldId id="441" r:id="rId11"/>
    <p:sldId id="436" r:id="rId12"/>
    <p:sldId id="471" r:id="rId13"/>
    <p:sldId id="469" r:id="rId14"/>
    <p:sldId id="449" r:id="rId15"/>
    <p:sldId id="473" r:id="rId16"/>
    <p:sldId id="478" r:id="rId17"/>
    <p:sldId id="474" r:id="rId18"/>
    <p:sldId id="453" r:id="rId19"/>
    <p:sldId id="482" r:id="rId20"/>
    <p:sldId id="455" r:id="rId21"/>
    <p:sldId id="451" r:id="rId22"/>
    <p:sldId id="481" r:id="rId23"/>
    <p:sldId id="479" r:id="rId24"/>
    <p:sldId id="485" r:id="rId25"/>
    <p:sldId id="454" r:id="rId26"/>
    <p:sldId id="484" r:id="rId27"/>
    <p:sldId id="489" r:id="rId28"/>
    <p:sldId id="488" r:id="rId29"/>
    <p:sldId id="460" r:id="rId30"/>
    <p:sldId id="461" r:id="rId31"/>
    <p:sldId id="367" r:id="rId32"/>
    <p:sldId id="452" r:id="rId33"/>
    <p:sldId id="457" r:id="rId34"/>
    <p:sldId id="458" r:id="rId35"/>
    <p:sldId id="443" r:id="rId36"/>
  </p:sldIdLst>
  <p:sldSz cx="12192000" cy="6858000"/>
  <p:notesSz cx="6858000" cy="9144000"/>
  <p:custDataLst>
    <p:tags r:id="rId39"/>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46" userDrawn="1">
          <p15:clr>
            <a:srgbClr val="A4A3A4"/>
          </p15:clr>
        </p15:guide>
        <p15:guide id="2" pos="3961"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20202" initials="2"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13742F"/>
    <a:srgbClr val="FFFFFF"/>
    <a:srgbClr val="225724"/>
    <a:srgbClr val="FEDDDC"/>
    <a:srgbClr val="CBB5F7"/>
    <a:srgbClr val="D2661F"/>
    <a:srgbClr val="C45D17"/>
    <a:srgbClr val="ED8E4D"/>
    <a:srgbClr val="E1732A"/>
    <a:srgbClr val="C15B1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无样式，无网格">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185" autoAdjust="0"/>
    <p:restoredTop sz="91985" autoAdjust="0"/>
  </p:normalViewPr>
  <p:slideViewPr>
    <p:cSldViewPr snapToGrid="0" showGuides="1">
      <p:cViewPr varScale="1">
        <p:scale>
          <a:sx n="101" d="100"/>
          <a:sy n="101" d="100"/>
        </p:scale>
        <p:origin x="232" y="248"/>
      </p:cViewPr>
      <p:guideLst>
        <p:guide orient="horz" pos="2146"/>
        <p:guide pos="3961"/>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gs" Target="tags/tag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notesMaster" Target="notesMasters/notesMaster1.xml"/><Relationship Id="rId40"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heme" Target="theme/theme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a:extLst>
              <a:ext uri="{FF2B5EF4-FFF2-40B4-BE49-F238E27FC236}">
                <a16:creationId xmlns:a16="http://schemas.microsoft.com/office/drawing/2014/main" id="{DA44C5F9-946D-B36F-22E0-74582D89E30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zh-CN" altLang="en-US"/>
          </a:p>
        </p:txBody>
      </p:sp>
      <p:sp>
        <p:nvSpPr>
          <p:cNvPr id="3" name="日期占位符 2">
            <a:extLst>
              <a:ext uri="{FF2B5EF4-FFF2-40B4-BE49-F238E27FC236}">
                <a16:creationId xmlns:a16="http://schemas.microsoft.com/office/drawing/2014/main" id="{3D3EBD14-FA3A-C7B8-D061-B0C077D409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E24C6D9-BB5F-D344-A6B0-8F91F8629F83}" type="datetimeFigureOut">
              <a:rPr kumimoji="1" lang="zh-CN" altLang="en-US" smtClean="0"/>
              <a:t>2026/8/18</a:t>
            </a:fld>
            <a:endParaRPr kumimoji="1" lang="zh-CN" altLang="en-US"/>
          </a:p>
        </p:txBody>
      </p:sp>
      <p:sp>
        <p:nvSpPr>
          <p:cNvPr id="4" name="页脚占位符 3">
            <a:extLst>
              <a:ext uri="{FF2B5EF4-FFF2-40B4-BE49-F238E27FC236}">
                <a16:creationId xmlns:a16="http://schemas.microsoft.com/office/drawing/2014/main" id="{41F51769-7A24-2A81-F52C-358F20A711C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kumimoji="1" lang="en-US" altLang="zh-CN"/>
              <a:t>2026.08 · </a:t>
            </a:r>
            <a:r>
              <a:rPr kumimoji="1" lang="zh-CN" altLang="en-US"/>
              <a:t>新乡 </a:t>
            </a:r>
          </a:p>
        </p:txBody>
      </p:sp>
      <p:sp>
        <p:nvSpPr>
          <p:cNvPr id="5" name="灯片编号占位符 4">
            <a:extLst>
              <a:ext uri="{FF2B5EF4-FFF2-40B4-BE49-F238E27FC236}">
                <a16:creationId xmlns:a16="http://schemas.microsoft.com/office/drawing/2014/main" id="{AA4B31B6-1E5A-2333-B60C-DD02D4E07FC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5F46115-AE72-1042-B34C-46ED2E33C63C}" type="slidenum">
              <a:rPr kumimoji="1" lang="zh-CN" altLang="en-US" smtClean="0"/>
              <a:t>‹#›</a:t>
            </a:fld>
            <a:endParaRPr kumimoji="1" lang="zh-CN" altLang="en-US"/>
          </a:p>
        </p:txBody>
      </p:sp>
    </p:spTree>
    <p:extLst>
      <p:ext uri="{BB962C8B-B14F-4D97-AF65-F5344CB8AC3E}">
        <p14:creationId xmlns:p14="http://schemas.microsoft.com/office/powerpoint/2010/main" val="77558011"/>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56ACB14-FF2A-4E09-B761-5FACE39608D6}" type="datetimeFigureOut">
              <a:rPr lang="zh-CN" altLang="en-US" smtClean="0"/>
              <a:t>2026/8/18</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r>
              <a:rPr lang="en-US" altLang="zh-CN"/>
              <a:t>2026.08 · </a:t>
            </a:r>
            <a:r>
              <a:rPr lang="zh-CN" altLang="en-US"/>
              <a:t>新乡 </a:t>
            </a:r>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70D29B1-CF71-4595-902A-D1D97796F92A}" type="slidenum">
              <a:rPr lang="zh-CN" altLang="en-US" smtClean="0"/>
              <a:t>‹#›</a:t>
            </a:fld>
            <a:endParaRPr lang="zh-CN" altLang="en-US"/>
          </a:p>
        </p:txBody>
      </p:sp>
    </p:spTree>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dirty="0"/>
              <a:t>盖尔曼、兹温格在建立夸克模型之初就曾预言四夸克、五夸克等结构的存在。我们现在知道，在泡利原理以及色单态的限制下，还存在紧致结构、分子态、混杂态以及胶球等奇特强子态。</a:t>
            </a:r>
            <a:endParaRPr lang="en-US" altLang="zh-CN" dirty="0"/>
          </a:p>
        </p:txBody>
      </p:sp>
      <p:sp>
        <p:nvSpPr>
          <p:cNvPr id="4" name="灯片编号占位符 3"/>
          <p:cNvSpPr>
            <a:spLocks noGrp="1"/>
          </p:cNvSpPr>
          <p:nvPr>
            <p:ph type="sldNum" sz="quarter" idx="5"/>
          </p:nvPr>
        </p:nvSpPr>
        <p:spPr/>
        <p:txBody>
          <a:bodyPr/>
          <a:lstStyle/>
          <a:p>
            <a:fld id="{8C009327-C26D-46AC-9E15-55C5B4670222}" type="slidenum">
              <a:rPr lang="zh-CN" altLang="en-US" smtClean="0"/>
              <a:t>2</a:t>
            </a:fld>
            <a:endParaRPr lang="zh-CN" altLang="en-US"/>
          </a:p>
        </p:txBody>
      </p:sp>
      <p:sp>
        <p:nvSpPr>
          <p:cNvPr id="5" name="页脚占位符 4">
            <a:extLst>
              <a:ext uri="{FF2B5EF4-FFF2-40B4-BE49-F238E27FC236}">
                <a16:creationId xmlns:a16="http://schemas.microsoft.com/office/drawing/2014/main" id="{848A4A97-DDE1-A2FD-3AD8-602527974B48}"/>
              </a:ext>
            </a:extLst>
          </p:cNvPr>
          <p:cNvSpPr>
            <a:spLocks noGrp="1"/>
          </p:cNvSpPr>
          <p:nvPr>
            <p:ph type="ftr" sz="quarter" idx="4"/>
          </p:nvPr>
        </p:nvSpPr>
        <p:spPr/>
        <p:txBody>
          <a:bodyPr/>
          <a:lstStyle/>
          <a:p>
            <a:r>
              <a:rPr lang="en-US" altLang="zh-CN"/>
              <a:t>2026.08 · </a:t>
            </a:r>
            <a:r>
              <a:rPr lang="zh-CN" altLang="en-US"/>
              <a:t>新乡 </a:t>
            </a:r>
          </a:p>
        </p:txBody>
      </p:sp>
    </p:spTree>
    <p:extLst>
      <p:ext uri="{BB962C8B-B14F-4D97-AF65-F5344CB8AC3E}">
        <p14:creationId xmlns:p14="http://schemas.microsoft.com/office/powerpoint/2010/main" val="22910796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316B5E-078A-0A18-1352-FD7DB075160A}"/>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DB74AEDA-66FA-75B9-2B54-2AE63E55CC69}"/>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1B033C33-7BE0-0F91-3F22-A2B2D5A966A1}"/>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D1E8B5A7-8841-06D8-9063-FFE3D33F242C}"/>
              </a:ext>
            </a:extLst>
          </p:cNvPr>
          <p:cNvSpPr>
            <a:spLocks noGrp="1"/>
          </p:cNvSpPr>
          <p:nvPr>
            <p:ph type="sldNum" sz="quarter" idx="5"/>
          </p:nvPr>
        </p:nvSpPr>
        <p:spPr/>
        <p:txBody>
          <a:bodyPr/>
          <a:lstStyle/>
          <a:p>
            <a:fld id="{8C009327-C26D-46AC-9E15-55C5B4670222}" type="slidenum">
              <a:rPr lang="zh-CN" altLang="en-US" smtClean="0"/>
              <a:t>13</a:t>
            </a:fld>
            <a:endParaRPr lang="zh-CN" altLang="en-US"/>
          </a:p>
        </p:txBody>
      </p:sp>
      <p:sp>
        <p:nvSpPr>
          <p:cNvPr id="5" name="页脚占位符 4">
            <a:extLst>
              <a:ext uri="{FF2B5EF4-FFF2-40B4-BE49-F238E27FC236}">
                <a16:creationId xmlns:a16="http://schemas.microsoft.com/office/drawing/2014/main" id="{451E2EC9-3EDD-BA2B-C233-B28DA08A54AC}"/>
              </a:ext>
            </a:extLst>
          </p:cNvPr>
          <p:cNvSpPr>
            <a:spLocks noGrp="1"/>
          </p:cNvSpPr>
          <p:nvPr>
            <p:ph type="ftr" sz="quarter" idx="4"/>
          </p:nvPr>
        </p:nvSpPr>
        <p:spPr/>
        <p:txBody>
          <a:bodyPr/>
          <a:lstStyle/>
          <a:p>
            <a:r>
              <a:rPr lang="en-US" altLang="zh-CN"/>
              <a:t>2026.08 · </a:t>
            </a:r>
            <a:r>
              <a:rPr lang="zh-CN" altLang="en-US"/>
              <a:t>新乡 </a:t>
            </a:r>
          </a:p>
        </p:txBody>
      </p:sp>
    </p:spTree>
    <p:extLst>
      <p:ext uri="{BB962C8B-B14F-4D97-AF65-F5344CB8AC3E}">
        <p14:creationId xmlns:p14="http://schemas.microsoft.com/office/powerpoint/2010/main" val="33415420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73E787-DC3E-6690-45A2-B68A5AEADDFB}"/>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CD516231-76C3-1BD7-BF28-768FA39707CE}"/>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87F5DBE0-31D2-82A8-0A9D-EB7B488BEE26}"/>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DAAB22A9-684F-BC35-A789-590BD6194848}"/>
              </a:ext>
            </a:extLst>
          </p:cNvPr>
          <p:cNvSpPr>
            <a:spLocks noGrp="1"/>
          </p:cNvSpPr>
          <p:nvPr>
            <p:ph type="sldNum" sz="quarter" idx="5"/>
          </p:nvPr>
        </p:nvSpPr>
        <p:spPr/>
        <p:txBody>
          <a:bodyPr/>
          <a:lstStyle/>
          <a:p>
            <a:fld id="{8C009327-C26D-46AC-9E15-55C5B4670222}" type="slidenum">
              <a:rPr lang="zh-CN" altLang="en-US" smtClean="0"/>
              <a:t>14</a:t>
            </a:fld>
            <a:endParaRPr lang="zh-CN" altLang="en-US"/>
          </a:p>
        </p:txBody>
      </p:sp>
      <p:sp>
        <p:nvSpPr>
          <p:cNvPr id="5" name="页脚占位符 4">
            <a:extLst>
              <a:ext uri="{FF2B5EF4-FFF2-40B4-BE49-F238E27FC236}">
                <a16:creationId xmlns:a16="http://schemas.microsoft.com/office/drawing/2014/main" id="{ABA3F9A4-B814-FFF2-9F1B-9F26782DD86D}"/>
              </a:ext>
            </a:extLst>
          </p:cNvPr>
          <p:cNvSpPr>
            <a:spLocks noGrp="1"/>
          </p:cNvSpPr>
          <p:nvPr>
            <p:ph type="ftr" sz="quarter" idx="4"/>
          </p:nvPr>
        </p:nvSpPr>
        <p:spPr/>
        <p:txBody>
          <a:bodyPr/>
          <a:lstStyle/>
          <a:p>
            <a:r>
              <a:rPr lang="en-US" altLang="zh-CN"/>
              <a:t>2026.08 · </a:t>
            </a:r>
            <a:r>
              <a:rPr lang="zh-CN" altLang="en-US"/>
              <a:t>新乡 </a:t>
            </a:r>
          </a:p>
        </p:txBody>
      </p:sp>
    </p:spTree>
    <p:extLst>
      <p:ext uri="{BB962C8B-B14F-4D97-AF65-F5344CB8AC3E}">
        <p14:creationId xmlns:p14="http://schemas.microsoft.com/office/powerpoint/2010/main" val="3029262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C5B603-186B-06BA-9D4C-28A747E857AF}"/>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735D17DF-FDC3-2617-C2C4-F1FF7E9BB013}"/>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4BC7E987-C90B-A9CD-95C7-17A96B3A80DD}"/>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2C5FAF7C-8A92-C05D-976E-538FB9427166}"/>
              </a:ext>
            </a:extLst>
          </p:cNvPr>
          <p:cNvSpPr>
            <a:spLocks noGrp="1"/>
          </p:cNvSpPr>
          <p:nvPr>
            <p:ph type="sldNum" sz="quarter" idx="5"/>
          </p:nvPr>
        </p:nvSpPr>
        <p:spPr/>
        <p:txBody>
          <a:bodyPr/>
          <a:lstStyle/>
          <a:p>
            <a:fld id="{8C009327-C26D-46AC-9E15-55C5B4670222}" type="slidenum">
              <a:rPr lang="zh-CN" altLang="en-US" smtClean="0"/>
              <a:t>15</a:t>
            </a:fld>
            <a:endParaRPr lang="zh-CN" altLang="en-US"/>
          </a:p>
        </p:txBody>
      </p:sp>
      <p:sp>
        <p:nvSpPr>
          <p:cNvPr id="5" name="页脚占位符 4">
            <a:extLst>
              <a:ext uri="{FF2B5EF4-FFF2-40B4-BE49-F238E27FC236}">
                <a16:creationId xmlns:a16="http://schemas.microsoft.com/office/drawing/2014/main" id="{ED769CA4-5903-06FE-ED6B-B8F261A6AB5D}"/>
              </a:ext>
            </a:extLst>
          </p:cNvPr>
          <p:cNvSpPr>
            <a:spLocks noGrp="1"/>
          </p:cNvSpPr>
          <p:nvPr>
            <p:ph type="ftr" sz="quarter" idx="4"/>
          </p:nvPr>
        </p:nvSpPr>
        <p:spPr/>
        <p:txBody>
          <a:bodyPr/>
          <a:lstStyle/>
          <a:p>
            <a:r>
              <a:rPr lang="en-US" altLang="zh-CN"/>
              <a:t>2026.08 · </a:t>
            </a:r>
            <a:r>
              <a:rPr lang="zh-CN" altLang="en-US"/>
              <a:t>新乡 </a:t>
            </a:r>
          </a:p>
        </p:txBody>
      </p:sp>
    </p:spTree>
    <p:extLst>
      <p:ext uri="{BB962C8B-B14F-4D97-AF65-F5344CB8AC3E}">
        <p14:creationId xmlns:p14="http://schemas.microsoft.com/office/powerpoint/2010/main" val="27574590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我们计算了</a:t>
            </a:r>
            <a:r>
              <a:rPr lang="en-US" altLang="zh-CN" dirty="0" err="1"/>
              <a:t>ccns</a:t>
            </a:r>
            <a:r>
              <a:rPr lang="zh-CN" altLang="en-US" dirty="0"/>
              <a:t>系统的磁矩，发现与</a:t>
            </a:r>
            <a:r>
              <a:rPr lang="en-US" altLang="zh-CN" dirty="0" err="1"/>
              <a:t>ccnn</a:t>
            </a:r>
            <a:r>
              <a:rPr lang="zh-CN" altLang="en-US" dirty="0"/>
              <a:t>系统相比，在</a:t>
            </a:r>
            <a:r>
              <a:rPr lang="en-US" altLang="zh-CN" dirty="0"/>
              <a:t>1^+</a:t>
            </a:r>
            <a:r>
              <a:rPr lang="zh-CN" altLang="en-US" dirty="0"/>
              <a:t>态的磁矩中出现了交叉项，它来自于</a:t>
            </a:r>
            <a:r>
              <a:rPr lang="en-US" altLang="zh-CN" dirty="0"/>
              <a:t>ns</a:t>
            </a:r>
            <a:r>
              <a:rPr lang="zh-CN" altLang="en-US" dirty="0"/>
              <a:t>自旋三重态与单态的耦合。</a:t>
            </a:r>
            <a:br>
              <a:rPr lang="en-US" altLang="zh-CN" dirty="0"/>
            </a:br>
            <a:r>
              <a:rPr lang="zh-CN" altLang="en-US" dirty="0"/>
              <a:t>对了对比，我们给出来</a:t>
            </a:r>
            <a:r>
              <a:rPr lang="en-US" altLang="zh-CN" dirty="0"/>
              <a:t>DDs</a:t>
            </a:r>
            <a:r>
              <a:rPr lang="zh-CN" altLang="en-US" dirty="0"/>
              <a:t>分子态图像下的磁矩表达式，</a:t>
            </a:r>
            <a:r>
              <a:rPr lang="en-US" altLang="zh-CN" dirty="0"/>
              <a:t>2+</a:t>
            </a:r>
            <a:r>
              <a:rPr lang="zh-CN" altLang="en-US" dirty="0"/>
              <a:t>的磁矩相同；如果</a:t>
            </a:r>
            <a:r>
              <a:rPr lang="en-US" altLang="zh-CN" dirty="0"/>
              <a:t>DDs</a:t>
            </a:r>
            <a:r>
              <a:rPr lang="zh-CN" altLang="en-US" dirty="0"/>
              <a:t>态仅含有</a:t>
            </a:r>
            <a:r>
              <a:rPr lang="en-US" altLang="zh-CN" dirty="0"/>
              <a:t>D</a:t>
            </a:r>
            <a:r>
              <a:rPr lang="zh-CN" altLang="en-US" dirty="0"/>
              <a:t>*</a:t>
            </a:r>
            <a:r>
              <a:rPr lang="en-US" altLang="zh-CN" dirty="0"/>
              <a:t>Ds</a:t>
            </a:r>
            <a:r>
              <a:rPr lang="zh-CN" altLang="en-US" dirty="0"/>
              <a:t>*成份，我们发现对于</a:t>
            </a:r>
            <a:r>
              <a:rPr lang="en-US" altLang="zh-CN" dirty="0"/>
              <a:t>1+</a:t>
            </a:r>
            <a:r>
              <a:rPr lang="zh-CN" altLang="en-US" dirty="0"/>
              <a:t>的中间质量态（</a:t>
            </a:r>
            <a:r>
              <a:rPr lang="en-US" altLang="zh-CN" dirty="0"/>
              <a:t>4146</a:t>
            </a:r>
            <a:r>
              <a:rPr lang="zh-CN" altLang="en-US" dirty="0"/>
              <a:t>），它的</a:t>
            </a:r>
            <a:r>
              <a:rPr lang="en-US" altLang="zh-CN" dirty="0"/>
              <a:t>CMI</a:t>
            </a:r>
            <a:r>
              <a:rPr lang="zh-CN" altLang="en-US" dirty="0"/>
              <a:t>本征态为（</a:t>
            </a:r>
            <a:r>
              <a:rPr lang="en-US" altLang="zh-CN" dirty="0"/>
              <a:t>1</a:t>
            </a:r>
            <a:r>
              <a:rPr lang="zh-CN" altLang="en-US" dirty="0"/>
              <a:t>，</a:t>
            </a:r>
            <a:r>
              <a:rPr lang="en-US" altLang="zh-CN" dirty="0"/>
              <a:t>0</a:t>
            </a:r>
            <a:r>
              <a:rPr lang="zh-CN" altLang="en-US" dirty="0"/>
              <a:t>，</a:t>
            </a:r>
            <a:r>
              <a:rPr lang="en-US" altLang="zh-CN" dirty="0"/>
              <a:t>0</a:t>
            </a:r>
            <a:r>
              <a:rPr lang="zh-CN" altLang="en-US" dirty="0"/>
              <a:t>），代入磁矩表达式，除了第一项，其余项都近似为零，则它的磁矩与</a:t>
            </a:r>
            <a:r>
              <a:rPr lang="en-US" altLang="zh-CN" dirty="0"/>
              <a:t>D</a:t>
            </a:r>
            <a:r>
              <a:rPr lang="zh-CN" altLang="en-US" dirty="0"/>
              <a:t>*</a:t>
            </a:r>
            <a:r>
              <a:rPr lang="en-US" altLang="zh-CN" dirty="0"/>
              <a:t>Ds</a:t>
            </a:r>
            <a:r>
              <a:rPr lang="zh-CN" altLang="en-US" dirty="0"/>
              <a:t>*分子态的磁矩几乎相同。若果</a:t>
            </a:r>
            <a:r>
              <a:rPr lang="en-US" altLang="zh-CN" dirty="0"/>
              <a:t>DDs</a:t>
            </a:r>
            <a:r>
              <a:rPr lang="zh-CN" altLang="en-US" dirty="0"/>
              <a:t>分子态是</a:t>
            </a:r>
            <a:r>
              <a:rPr lang="en-US" altLang="zh-CN" dirty="0"/>
              <a:t>D</a:t>
            </a:r>
            <a:r>
              <a:rPr lang="zh-CN" altLang="en-US" dirty="0"/>
              <a:t>*</a:t>
            </a:r>
            <a:r>
              <a:rPr lang="en-US" altLang="zh-CN" dirty="0"/>
              <a:t>Ds</a:t>
            </a:r>
            <a:r>
              <a:rPr lang="zh-CN" altLang="en-US" dirty="0"/>
              <a:t>与</a:t>
            </a:r>
            <a:r>
              <a:rPr lang="en-US" altLang="zh-CN" dirty="0"/>
              <a:t>DD</a:t>
            </a:r>
            <a:r>
              <a:rPr lang="zh-CN" altLang="en-US" dirty="0"/>
              <a:t>*</a:t>
            </a:r>
            <a:r>
              <a:rPr lang="en-US" altLang="zh-CN" dirty="0"/>
              <a:t>s</a:t>
            </a:r>
            <a:r>
              <a:rPr lang="zh-CN" altLang="en-US" dirty="0"/>
              <a:t>的混合，则紧致态和分子态的磁矩可能具有比较大的差距；</a:t>
            </a:r>
            <a:r>
              <a:rPr lang="en-US" altLang="zh-CN" dirty="0"/>
              <a:t>DDs</a:t>
            </a:r>
            <a:r>
              <a:rPr lang="zh-CN" altLang="en-US" dirty="0"/>
              <a:t>分子态如果是三者的混合，从紧致态和分子态磁矩表达式上看，也有希望能够通过磁矩来区分这两种模型。</a:t>
            </a:r>
          </a:p>
        </p:txBody>
      </p:sp>
      <p:sp>
        <p:nvSpPr>
          <p:cNvPr id="4" name="灯片编号占位符 3"/>
          <p:cNvSpPr>
            <a:spLocks noGrp="1"/>
          </p:cNvSpPr>
          <p:nvPr>
            <p:ph type="sldNum" sz="quarter" idx="5"/>
          </p:nvPr>
        </p:nvSpPr>
        <p:spPr/>
        <p:txBody>
          <a:bodyPr/>
          <a:lstStyle/>
          <a:p>
            <a:fld id="{8C009327-C26D-46AC-9E15-55C5B4670222}" type="slidenum">
              <a:rPr lang="zh-CN" altLang="en-US" smtClean="0"/>
              <a:t>16</a:t>
            </a:fld>
            <a:endParaRPr lang="zh-CN" altLang="en-US"/>
          </a:p>
        </p:txBody>
      </p:sp>
      <p:sp>
        <p:nvSpPr>
          <p:cNvPr id="5" name="页脚占位符 4">
            <a:extLst>
              <a:ext uri="{FF2B5EF4-FFF2-40B4-BE49-F238E27FC236}">
                <a16:creationId xmlns:a16="http://schemas.microsoft.com/office/drawing/2014/main" id="{9D0D5AD1-4910-E480-0CAD-6B7320CC8F31}"/>
              </a:ext>
            </a:extLst>
          </p:cNvPr>
          <p:cNvSpPr>
            <a:spLocks noGrp="1"/>
          </p:cNvSpPr>
          <p:nvPr>
            <p:ph type="ftr" sz="quarter" idx="4"/>
          </p:nvPr>
        </p:nvSpPr>
        <p:spPr/>
        <p:txBody>
          <a:bodyPr/>
          <a:lstStyle/>
          <a:p>
            <a:r>
              <a:rPr lang="en-US" altLang="zh-CN"/>
              <a:t>2026.08 · </a:t>
            </a:r>
            <a:r>
              <a:rPr lang="zh-CN" altLang="en-US"/>
              <a:t>新乡 </a:t>
            </a:r>
          </a:p>
        </p:txBody>
      </p:sp>
    </p:spTree>
    <p:extLst>
      <p:ext uri="{BB962C8B-B14F-4D97-AF65-F5344CB8AC3E}">
        <p14:creationId xmlns:p14="http://schemas.microsoft.com/office/powerpoint/2010/main" val="34727736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28A85A-927D-0DB1-4260-0DEBC4C07AEF}"/>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BF2149AC-BCB8-E453-11D1-ADD095F61ACF}"/>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4A78685C-0149-70F5-AECB-12FD20688CE2}"/>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826368AA-35CD-7303-D223-DC383D1D405F}"/>
              </a:ext>
            </a:extLst>
          </p:cNvPr>
          <p:cNvSpPr>
            <a:spLocks noGrp="1"/>
          </p:cNvSpPr>
          <p:nvPr>
            <p:ph type="sldNum" sz="quarter" idx="5"/>
          </p:nvPr>
        </p:nvSpPr>
        <p:spPr/>
        <p:txBody>
          <a:bodyPr/>
          <a:lstStyle/>
          <a:p>
            <a:fld id="{8C009327-C26D-46AC-9E15-55C5B4670222}" type="slidenum">
              <a:rPr lang="zh-CN" altLang="en-US" smtClean="0"/>
              <a:t>17</a:t>
            </a:fld>
            <a:endParaRPr lang="zh-CN" altLang="en-US"/>
          </a:p>
        </p:txBody>
      </p:sp>
      <p:sp>
        <p:nvSpPr>
          <p:cNvPr id="5" name="页脚占位符 4">
            <a:extLst>
              <a:ext uri="{FF2B5EF4-FFF2-40B4-BE49-F238E27FC236}">
                <a16:creationId xmlns:a16="http://schemas.microsoft.com/office/drawing/2014/main" id="{1EDE23F9-1E99-9488-CD7F-28F1332BF2E9}"/>
              </a:ext>
            </a:extLst>
          </p:cNvPr>
          <p:cNvSpPr>
            <a:spLocks noGrp="1"/>
          </p:cNvSpPr>
          <p:nvPr>
            <p:ph type="ftr" sz="quarter" idx="4"/>
          </p:nvPr>
        </p:nvSpPr>
        <p:spPr/>
        <p:txBody>
          <a:bodyPr/>
          <a:lstStyle/>
          <a:p>
            <a:r>
              <a:rPr lang="en-US" altLang="zh-CN"/>
              <a:t>2026.08 · </a:t>
            </a:r>
            <a:r>
              <a:rPr lang="zh-CN" altLang="en-US"/>
              <a:t>新乡 </a:t>
            </a:r>
          </a:p>
        </p:txBody>
      </p:sp>
    </p:spTree>
    <p:extLst>
      <p:ext uri="{BB962C8B-B14F-4D97-AF65-F5344CB8AC3E}">
        <p14:creationId xmlns:p14="http://schemas.microsoft.com/office/powerpoint/2010/main" val="16767005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同位旋三重态和单态的权重因子</a:t>
            </a:r>
            <a:r>
              <a:rPr lang="en-US" altLang="zh-CN" dirty="0"/>
              <a:t>\alpha </a:t>
            </a:r>
            <a:r>
              <a:rPr lang="zh-CN" altLang="en-US" dirty="0"/>
              <a:t>不同，但也可能给出相同的磁矩。</a:t>
            </a:r>
          </a:p>
        </p:txBody>
      </p:sp>
      <p:sp>
        <p:nvSpPr>
          <p:cNvPr id="4" name="灯片编号占位符 3"/>
          <p:cNvSpPr>
            <a:spLocks noGrp="1"/>
          </p:cNvSpPr>
          <p:nvPr>
            <p:ph type="sldNum" sz="quarter" idx="5"/>
          </p:nvPr>
        </p:nvSpPr>
        <p:spPr/>
        <p:txBody>
          <a:bodyPr/>
          <a:lstStyle/>
          <a:p>
            <a:fld id="{8C009327-C26D-46AC-9E15-55C5B4670222}" type="slidenum">
              <a:rPr lang="zh-CN" altLang="en-US" smtClean="0"/>
              <a:t>18</a:t>
            </a:fld>
            <a:endParaRPr lang="zh-CN" altLang="en-US"/>
          </a:p>
        </p:txBody>
      </p:sp>
      <p:sp>
        <p:nvSpPr>
          <p:cNvPr id="5" name="页脚占位符 4">
            <a:extLst>
              <a:ext uri="{FF2B5EF4-FFF2-40B4-BE49-F238E27FC236}">
                <a16:creationId xmlns:a16="http://schemas.microsoft.com/office/drawing/2014/main" id="{9D0D5AD1-4910-E480-0CAD-6B7320CC8F31}"/>
              </a:ext>
            </a:extLst>
          </p:cNvPr>
          <p:cNvSpPr>
            <a:spLocks noGrp="1"/>
          </p:cNvSpPr>
          <p:nvPr>
            <p:ph type="ftr" sz="quarter" idx="4"/>
          </p:nvPr>
        </p:nvSpPr>
        <p:spPr/>
        <p:txBody>
          <a:bodyPr/>
          <a:lstStyle/>
          <a:p>
            <a:r>
              <a:rPr lang="en-US" altLang="zh-CN"/>
              <a:t>2026.08 · </a:t>
            </a:r>
            <a:r>
              <a:rPr lang="zh-CN" altLang="en-US"/>
              <a:t>新乡 </a:t>
            </a:r>
          </a:p>
        </p:txBody>
      </p:sp>
    </p:spTree>
    <p:extLst>
      <p:ext uri="{BB962C8B-B14F-4D97-AF65-F5344CB8AC3E}">
        <p14:creationId xmlns:p14="http://schemas.microsoft.com/office/powerpoint/2010/main" val="26124777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mc:AlternateContent xmlns:mc="http://schemas.openxmlformats.org/markup-compatibility/2006">
        <mc:Choice xmlns:a14="http://schemas.microsoft.com/office/drawing/2010/main" Requires="a14">
          <p:sp>
            <p:nvSpPr>
              <p:cNvPr id="3" name="备注占位符 2"/>
              <p:cNvSpPr>
                <a:spLocks noGrp="1"/>
              </p:cNvSpPr>
              <p:nvPr>
                <p:ph type="body" idx="1"/>
              </p:nvPr>
            </p:nvSpPr>
            <p:spPr/>
            <p:txBody>
              <a:bodyPr/>
              <a:lstStyle/>
              <a:p>
                <a:r>
                  <a:rPr lang="zh-CN" altLang="en-US" dirty="0"/>
                  <a:t>存在通过磁矩无法区分紧致态和分子态的情况，为了解决这个问题，我们对双重四夸克态之间的辐射衰变过程进行了研究。辐射衰变也能给出奇特态之间的关系</a:t>
                </a:r>
                <a:br>
                  <a:rPr lang="en-US" altLang="zh-CN" dirty="0"/>
                </a:br>
                <a:r>
                  <a:rPr lang="en-US" altLang="zh-CN" dirty="0"/>
                  <a:t>1</a:t>
                </a:r>
                <a:r>
                  <a:rPr lang="zh-CN" altLang="en-US" dirty="0"/>
                  <a:t>、介绍表格：列出了双粲四夸克态之间可能的辐射衰变道、振幅、各同位旋第三分量对应的宽度。</a:t>
                </a:r>
                <a:endParaRPr lang="en-US" altLang="zh-CN" dirty="0"/>
              </a:p>
              <a:p>
                <a:r>
                  <a:rPr lang="en-US" altLang="zh-CN" dirty="0"/>
                  <a:t>2.</a:t>
                </a:r>
                <a:r>
                  <a:rPr lang="zh-CN" altLang="zh-CN" sz="1200" b="0" i="0" kern="1200" dirty="0">
                    <a:solidFill>
                      <a:schemeClr val="tx1"/>
                    </a:solidFill>
                    <a:effectLst/>
                    <a:latin typeface="+mn-lt"/>
                    <a:ea typeface="+mn-ea"/>
                    <a:cs typeface="+mn-cs"/>
                  </a:rPr>
                  <a:t>辐射衰变不仅可发生于同位旋相同的态之间，也可发生于同位旋三重态与单态之间。</a:t>
                </a:r>
                <a:endParaRPr lang="en-US" altLang="zh-CN" dirty="0"/>
              </a:p>
              <a:p>
                <a:r>
                  <a:rPr lang="en-US" altLang="zh-CN" dirty="0"/>
                  <a:t>3</a:t>
                </a:r>
                <a:r>
                  <a:rPr lang="zh-CN" altLang="en-US" dirty="0"/>
                  <a:t>、振幅能够直观反映紧致结构对双粲四夸克态辐射衰变的影响：</a:t>
                </a:r>
                <a:r>
                  <a:rPr lang="en-US" altLang="zh-CN" dirty="0"/>
                  <a:t>\beta_1^2</a:t>
                </a:r>
                <a:r>
                  <a:rPr lang="zh-CN" altLang="en-US" dirty="0"/>
                  <a:t>表示</a:t>
                </a:r>
                <a:r>
                  <a:rPr lang="en-US" altLang="zh-CN" dirty="0"/>
                  <a:t>0(1^+)</a:t>
                </a:r>
                <a:r>
                  <a:rPr lang="zh-CN" altLang="en-US" dirty="0"/>
                  <a:t>态中色三重态成份的比重，体现出了不同自旋</a:t>
                </a:r>
                <a:r>
                  <a:rPr lang="en-US" altLang="zh-CN" dirty="0"/>
                  <a:t>-</a:t>
                </a:r>
                <a:r>
                  <a:rPr lang="zh-CN" altLang="en-US" dirty="0"/>
                  <a:t>颜色结构混合对衰变的影响，实验上对这两个道宽度的比值的测量能够给出</a:t>
                </a:r>
                <a:r>
                  <a:rPr lang="en-US" altLang="zh-CN" dirty="0"/>
                  <a:t>X(4074)</a:t>
                </a:r>
                <a:r>
                  <a:rPr lang="zh-CN" altLang="en-US" dirty="0"/>
                  <a:t>和</a:t>
                </a:r>
                <a:r>
                  <a:rPr lang="en-US" altLang="zh-CN" dirty="0"/>
                  <a:t>X(3878)</a:t>
                </a:r>
                <a:r>
                  <a:rPr lang="zh-CN" altLang="en-US" dirty="0"/>
                  <a:t>态中各自色三重态比重的比值信息；两磁矩的差表示两个反轻夸克自旋三重态和自旋单态的耦合。</a:t>
                </a:r>
                <a:endParaRPr lang="en-US" altLang="zh-CN"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3</a:t>
                </a:r>
                <a:r>
                  <a:rPr lang="zh-CN" altLang="en-US" dirty="0"/>
                  <a:t>、双粲系统</a:t>
                </a:r>
                <a:r>
                  <a:rPr kumimoji="1" lang="zh-CN" altLang="en-US" b="0" dirty="0">
                    <a:latin typeface="Times New Roman" panose="02020603050405020304" pitchFamily="18" charset="0"/>
                    <a:cs typeface="Times New Roman" panose="02020603050405020304" pitchFamily="18" charset="0"/>
                  </a:rPr>
                  <a:t>衰变宽度变化较大：</a:t>
                </a:r>
                <a14:m>
                  <m:oMath xmlns:m="http://schemas.openxmlformats.org/officeDocument/2006/math">
                    <m:sSup>
                      <m:sSupPr>
                        <m:ctrlPr>
                          <a:rPr kumimoji="1" lang="en-US" altLang="zh-CN" b="0" i="1" smtClean="0">
                            <a:latin typeface="Cambria Math" panose="02040503050406030204" pitchFamily="18" charset="0"/>
                            <a:cs typeface="Times New Roman" panose="02020603050405020304" pitchFamily="18" charset="0"/>
                          </a:rPr>
                        </m:ctrlPr>
                      </m:sSupPr>
                      <m:e>
                        <m:r>
                          <a:rPr kumimoji="1" lang="en-US" altLang="zh-CN" b="0" i="1" smtClean="0">
                            <a:latin typeface="Cambria Math" panose="02040503050406030204" pitchFamily="18" charset="0"/>
                            <a:cs typeface="Times New Roman" panose="02020603050405020304" pitchFamily="18" charset="0"/>
                          </a:rPr>
                          <m:t>10</m:t>
                        </m:r>
                      </m:e>
                      <m:sup>
                        <m:r>
                          <a:rPr kumimoji="1" lang="en-US" altLang="zh-CN" b="0" i="1" smtClean="0">
                            <a:latin typeface="Cambria Math" panose="02040503050406030204" pitchFamily="18" charset="0"/>
                            <a:cs typeface="Times New Roman" panose="02020603050405020304" pitchFamily="18" charset="0"/>
                          </a:rPr>
                          <m:t>−6</m:t>
                        </m:r>
                      </m:sup>
                    </m:sSup>
                  </m:oMath>
                </a14:m>
                <a:r>
                  <a:rPr kumimoji="1" lang="en-US" altLang="zh-CN" b="0" dirty="0">
                    <a:latin typeface="Times New Roman" panose="02020603050405020304" pitchFamily="18" charset="0"/>
                    <a:cs typeface="Times New Roman" panose="02020603050405020304" pitchFamily="18" charset="0"/>
                  </a:rPr>
                  <a:t>keV</a:t>
                </a:r>
                <a:r>
                  <a:rPr kumimoji="1" lang="en-US" altLang="zh-CN" dirty="0">
                    <a:latin typeface="Times New Roman" panose="02020603050405020304" pitchFamily="18" charset="0"/>
                    <a:cs typeface="Times New Roman" panose="02020603050405020304" pitchFamily="18" charset="0"/>
                  </a:rPr>
                  <a:t> </a:t>
                </a:r>
                <a14:m>
                  <m:oMath xmlns:m="http://schemas.openxmlformats.org/officeDocument/2006/math">
                    <m:r>
                      <a:rPr kumimoji="1" lang="en-US" altLang="zh-CN" b="0" i="1" smtClean="0">
                        <a:latin typeface="Cambria Math" panose="02040503050406030204" pitchFamily="18" charset="0"/>
                      </a:rPr>
                      <m:t>∼</m:t>
                    </m:r>
                  </m:oMath>
                </a14:m>
                <a:r>
                  <a:rPr kumimoji="1" lang="en-US" altLang="zh-CN" b="0" dirty="0">
                    <a:latin typeface="Times New Roman" panose="02020603050405020304" pitchFamily="18" charset="0"/>
                    <a:cs typeface="Times New Roman" panose="02020603050405020304" pitchFamily="18" charset="0"/>
                  </a:rPr>
                  <a:t> 300 keV</a:t>
                </a:r>
                <a:r>
                  <a:rPr kumimoji="1" lang="zh-CN" altLang="en-US" b="0" dirty="0">
                    <a:latin typeface="Times New Roman" panose="02020603050405020304" pitchFamily="18" charset="0"/>
                    <a:cs typeface="Times New Roman" panose="02020603050405020304" pitchFamily="18" charset="0"/>
                  </a:rPr>
                  <a:t>；</a:t>
                </a:r>
                <a:r>
                  <a:rPr kumimoji="1" lang="en-US" altLang="zh-CN" b="0" dirty="0">
                    <a:latin typeface="Times New Roman" panose="02020603050405020304" pitchFamily="18" charset="0"/>
                    <a:cs typeface="Times New Roman" panose="02020603050405020304" pitchFamily="18" charset="0"/>
                  </a:rPr>
                  <a:t>X(4143)-&gt;X(3878)</a:t>
                </a:r>
                <a:r>
                  <a:rPr kumimoji="1" lang="zh-CN" altLang="en-US" b="0" dirty="0">
                    <a:latin typeface="Times New Roman" panose="02020603050405020304" pitchFamily="18" charset="0"/>
                    <a:cs typeface="Times New Roman" panose="02020603050405020304" pitchFamily="18" charset="0"/>
                  </a:rPr>
                  <a:t>宽度达到</a:t>
                </a:r>
                <a:r>
                  <a:rPr kumimoji="1" lang="en-US" altLang="zh-CN" b="0" dirty="0">
                    <a:latin typeface="Times New Roman" panose="02020603050405020304" pitchFamily="18" charset="0"/>
                    <a:cs typeface="Times New Roman" panose="02020603050405020304" pitchFamily="18" charset="0"/>
                  </a:rPr>
                  <a:t>300KeV</a:t>
                </a:r>
                <a:r>
                  <a:rPr kumimoji="1" lang="zh-CN" altLang="en-US" b="0" dirty="0">
                    <a:latin typeface="Times New Roman" panose="02020603050405020304" pitchFamily="18" charset="0"/>
                    <a:cs typeface="Times New Roman" panose="02020603050405020304" pitchFamily="18" charset="0"/>
                  </a:rPr>
                  <a:t>，是</a:t>
                </a:r>
                <a:r>
                  <a:rPr lang="zh-CN" altLang="zh-CN" dirty="0"/>
                  <a:t>整个</a:t>
                </a:r>
                <a:r>
                  <a:rPr lang="zh-CN" altLang="en-US" dirty="0"/>
                  <a:t>双粲</a:t>
                </a:r>
                <a:r>
                  <a:rPr lang="zh-CN" altLang="zh-CN" dirty="0"/>
                  <a:t>辐射衰</a:t>
                </a:r>
                <a:r>
                  <a:rPr lang="zh-CN" altLang="en-US" dirty="0"/>
                  <a:t>道中</a:t>
                </a:r>
                <a:r>
                  <a:rPr lang="zh-CN" altLang="zh-CN" dirty="0"/>
                  <a:t>的“最强信号”</a:t>
                </a:r>
                <a:r>
                  <a:rPr lang="zh-CN" altLang="en-US" dirty="0"/>
                  <a:t>；</a:t>
                </a:r>
                <a:r>
                  <a:rPr kumimoji="1" lang="zh-CN" altLang="en-US" b="0" dirty="0">
                    <a:latin typeface="Times New Roman" panose="02020603050405020304" pitchFamily="18" charset="0"/>
                    <a:cs typeface="Times New Roman" panose="02020603050405020304" pitchFamily="18" charset="0"/>
                  </a:rPr>
                  <a:t>相空间对</a:t>
                </a:r>
                <a:r>
                  <a:rPr kumimoji="1" lang="en-US" altLang="zh-CN" b="0" dirty="0">
                    <a:latin typeface="Times New Roman" panose="02020603050405020304" pitchFamily="18" charset="0"/>
                    <a:cs typeface="Times New Roman" panose="02020603050405020304" pitchFamily="18" charset="0"/>
                  </a:rPr>
                  <a:t>X(4074)-&gt;X(4073)</a:t>
                </a:r>
                <a:r>
                  <a:rPr kumimoji="1" lang="zh-CN" altLang="en-US" b="0" dirty="0">
                    <a:latin typeface="Times New Roman" panose="02020603050405020304" pitchFamily="18" charset="0"/>
                    <a:cs typeface="Times New Roman" panose="02020603050405020304" pitchFamily="18" charset="0"/>
                  </a:rPr>
                  <a:t>有很强的压低。</a:t>
                </a:r>
                <a:endParaRPr kumimoji="1" lang="en-US" altLang="zh-CN" b="0" dirty="0">
                  <a:latin typeface="Times New Roman" panose="02020603050405020304" pitchFamily="18" charset="0"/>
                  <a:cs typeface="Times New Roman" panose="02020603050405020304" pitchFamily="18" charset="0"/>
                </a:endParaRPr>
              </a:p>
            </p:txBody>
          </p:sp>
        </mc:Choice>
        <mc:Fallback>
          <p:sp>
            <p:nvSpPr>
              <p:cNvPr id="3" name="备注占位符 2"/>
              <p:cNvSpPr>
                <a:spLocks noGrp="1"/>
              </p:cNvSpPr>
              <p:nvPr>
                <p:ph type="body" idx="1"/>
              </p:nvPr>
            </p:nvSpPr>
            <p:spPr/>
            <p:txBody>
              <a:bodyPr/>
              <a:lstStyle/>
              <a:p>
                <a:r>
                  <a:rPr lang="zh-CN" altLang="en-US" dirty="0"/>
                  <a:t>存在通过磁矩无法区分紧致态和分子态的情况，为了解决这个问题，我们对双重四夸克态之间的辐射衰变过程进行了研究。辐射衰变也能给出奇特态之间的关系</a:t>
                </a:r>
                <a:br>
                  <a:rPr lang="en-US" altLang="zh-CN" dirty="0"/>
                </a:br>
                <a:r>
                  <a:rPr lang="en-US" altLang="zh-CN" dirty="0"/>
                  <a:t>1</a:t>
                </a:r>
                <a:r>
                  <a:rPr lang="zh-CN" altLang="en-US" dirty="0"/>
                  <a:t>、介绍表格：列出了双粲四夸克态之间可能的辐射衰变道、振幅、各同位旋第三分量对应的宽度。</a:t>
                </a:r>
                <a:endParaRPr lang="en-US" altLang="zh-CN" dirty="0"/>
              </a:p>
              <a:p>
                <a:r>
                  <a:rPr lang="en-US" altLang="zh-CN" dirty="0"/>
                  <a:t>2.</a:t>
                </a:r>
                <a:r>
                  <a:rPr lang="zh-CN" altLang="zh-CN" sz="1200" b="0" i="0" kern="1200" dirty="0">
                    <a:solidFill>
                      <a:schemeClr val="tx1"/>
                    </a:solidFill>
                    <a:effectLst/>
                    <a:latin typeface="+mn-lt"/>
                    <a:ea typeface="+mn-ea"/>
                    <a:cs typeface="+mn-cs"/>
                  </a:rPr>
                  <a:t>辐射衰变不仅可发生于同位旋相同的态之间，也可发生于同位旋三重态与单态之间。</a:t>
                </a:r>
                <a:endParaRPr lang="en-US" altLang="zh-CN" dirty="0"/>
              </a:p>
              <a:p>
                <a:r>
                  <a:rPr lang="en-US" altLang="zh-CN" dirty="0"/>
                  <a:t>3</a:t>
                </a:r>
                <a:r>
                  <a:rPr lang="zh-CN" altLang="en-US" dirty="0"/>
                  <a:t>、振幅能够直观反映紧致结构对双粲四夸克态辐射衰变的影响：</a:t>
                </a:r>
                <a:r>
                  <a:rPr lang="en-US" altLang="zh-CN" dirty="0"/>
                  <a:t>\beta_1^2</a:t>
                </a:r>
                <a:r>
                  <a:rPr lang="zh-CN" altLang="en-US" dirty="0"/>
                  <a:t>表示</a:t>
                </a:r>
                <a:r>
                  <a:rPr lang="en-US" altLang="zh-CN" dirty="0"/>
                  <a:t>0(1^+)</a:t>
                </a:r>
                <a:r>
                  <a:rPr lang="zh-CN" altLang="en-US" dirty="0"/>
                  <a:t>态中色三重态成份的比重，体现出了不同自旋</a:t>
                </a:r>
                <a:r>
                  <a:rPr lang="en-US" altLang="zh-CN" dirty="0"/>
                  <a:t>-</a:t>
                </a:r>
                <a:r>
                  <a:rPr lang="zh-CN" altLang="en-US" dirty="0"/>
                  <a:t>颜色结构混合对衰变的影响，实验上对这两个道宽度的比值的测量能够给出</a:t>
                </a:r>
                <a:r>
                  <a:rPr lang="en-US" altLang="zh-CN" dirty="0"/>
                  <a:t>X(4074)</a:t>
                </a:r>
                <a:r>
                  <a:rPr lang="zh-CN" altLang="en-US" dirty="0"/>
                  <a:t>和</a:t>
                </a:r>
                <a:r>
                  <a:rPr lang="en-US" altLang="zh-CN" dirty="0"/>
                  <a:t>X(3878)</a:t>
                </a:r>
                <a:r>
                  <a:rPr lang="zh-CN" altLang="en-US" dirty="0"/>
                  <a:t>态中各自色三重态比重的比值信息；两磁矩的差表示两个反轻夸克自旋三重态和自旋单态的耦合。</a:t>
                </a:r>
                <a:endParaRPr lang="en-US" altLang="zh-CN"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3</a:t>
                </a:r>
                <a:r>
                  <a:rPr lang="zh-CN" altLang="en-US" dirty="0"/>
                  <a:t>、双粲系统</a:t>
                </a:r>
                <a:r>
                  <a:rPr kumimoji="1" lang="zh-CN" altLang="en-US" b="0" dirty="0">
                    <a:latin typeface="Times New Roman" panose="02020603050405020304" pitchFamily="18" charset="0"/>
                    <a:cs typeface="Times New Roman" panose="02020603050405020304" pitchFamily="18" charset="0"/>
                  </a:rPr>
                  <a:t>衰变宽度变化较大：</a:t>
                </a:r>
                <a:r>
                  <a:rPr kumimoji="1" lang="en-US" altLang="zh-CN" b="0" i="0">
                    <a:latin typeface="Cambria Math" panose="02040503050406030204" pitchFamily="18" charset="0"/>
                    <a:cs typeface="Times New Roman" panose="02020603050405020304" pitchFamily="18" charset="0"/>
                  </a:rPr>
                  <a:t>10^(−6)</a:t>
                </a:r>
                <a:r>
                  <a:rPr kumimoji="1" lang="en-US" altLang="zh-CN" b="0" dirty="0">
                    <a:latin typeface="Times New Roman" panose="02020603050405020304" pitchFamily="18" charset="0"/>
                    <a:cs typeface="Times New Roman" panose="02020603050405020304" pitchFamily="18" charset="0"/>
                  </a:rPr>
                  <a:t>keV</a:t>
                </a:r>
                <a:r>
                  <a:rPr kumimoji="1" lang="en-US" altLang="zh-CN" dirty="0">
                    <a:latin typeface="Times New Roman" panose="02020603050405020304" pitchFamily="18" charset="0"/>
                    <a:cs typeface="Times New Roman" panose="02020603050405020304" pitchFamily="18" charset="0"/>
                  </a:rPr>
                  <a:t> </a:t>
                </a:r>
                <a:r>
                  <a:rPr kumimoji="1" lang="en-US" altLang="zh-CN" b="0" i="0">
                    <a:latin typeface="Cambria Math" panose="02040503050406030204" pitchFamily="18" charset="0"/>
                  </a:rPr>
                  <a:t>∼</a:t>
                </a:r>
                <a:r>
                  <a:rPr kumimoji="1" lang="en-US" altLang="zh-CN" b="0" dirty="0">
                    <a:latin typeface="Times New Roman" panose="02020603050405020304" pitchFamily="18" charset="0"/>
                    <a:cs typeface="Times New Roman" panose="02020603050405020304" pitchFamily="18" charset="0"/>
                  </a:rPr>
                  <a:t> 300 keV</a:t>
                </a:r>
                <a:r>
                  <a:rPr kumimoji="1" lang="zh-CN" altLang="en-US" b="0" dirty="0">
                    <a:latin typeface="Times New Roman" panose="02020603050405020304" pitchFamily="18" charset="0"/>
                    <a:cs typeface="Times New Roman" panose="02020603050405020304" pitchFamily="18" charset="0"/>
                  </a:rPr>
                  <a:t>；</a:t>
                </a:r>
                <a:r>
                  <a:rPr kumimoji="1" lang="en-US" altLang="zh-CN" b="0" dirty="0">
                    <a:latin typeface="Times New Roman" panose="02020603050405020304" pitchFamily="18" charset="0"/>
                    <a:cs typeface="Times New Roman" panose="02020603050405020304" pitchFamily="18" charset="0"/>
                  </a:rPr>
                  <a:t>X(4143)-&gt;X(3878)</a:t>
                </a:r>
                <a:r>
                  <a:rPr kumimoji="1" lang="zh-CN" altLang="en-US" b="0" dirty="0">
                    <a:latin typeface="Times New Roman" panose="02020603050405020304" pitchFamily="18" charset="0"/>
                    <a:cs typeface="Times New Roman" panose="02020603050405020304" pitchFamily="18" charset="0"/>
                  </a:rPr>
                  <a:t>宽度达到</a:t>
                </a:r>
                <a:r>
                  <a:rPr kumimoji="1" lang="en-US" altLang="zh-CN" b="0" dirty="0">
                    <a:latin typeface="Times New Roman" panose="02020603050405020304" pitchFamily="18" charset="0"/>
                    <a:cs typeface="Times New Roman" panose="02020603050405020304" pitchFamily="18" charset="0"/>
                  </a:rPr>
                  <a:t>300KeV</a:t>
                </a:r>
                <a:r>
                  <a:rPr kumimoji="1" lang="zh-CN" altLang="en-US" b="0" dirty="0">
                    <a:latin typeface="Times New Roman" panose="02020603050405020304" pitchFamily="18" charset="0"/>
                    <a:cs typeface="Times New Roman" panose="02020603050405020304" pitchFamily="18" charset="0"/>
                  </a:rPr>
                  <a:t>，是</a:t>
                </a:r>
                <a:r>
                  <a:rPr lang="zh-CN" altLang="zh-CN" dirty="0"/>
                  <a:t>整个</a:t>
                </a:r>
                <a:r>
                  <a:rPr lang="zh-CN" altLang="en-US" dirty="0"/>
                  <a:t>双粲</a:t>
                </a:r>
                <a:r>
                  <a:rPr lang="zh-CN" altLang="zh-CN" dirty="0"/>
                  <a:t>辐射衰</a:t>
                </a:r>
                <a:r>
                  <a:rPr lang="zh-CN" altLang="en-US" dirty="0"/>
                  <a:t>道中</a:t>
                </a:r>
                <a:r>
                  <a:rPr lang="zh-CN" altLang="zh-CN" dirty="0"/>
                  <a:t>的“最强信号”</a:t>
                </a:r>
                <a:r>
                  <a:rPr lang="zh-CN" altLang="en-US" dirty="0"/>
                  <a:t>；</a:t>
                </a:r>
                <a:r>
                  <a:rPr kumimoji="1" lang="zh-CN" altLang="en-US" b="0" dirty="0">
                    <a:latin typeface="Times New Roman" panose="02020603050405020304" pitchFamily="18" charset="0"/>
                    <a:cs typeface="Times New Roman" panose="02020603050405020304" pitchFamily="18" charset="0"/>
                  </a:rPr>
                  <a:t>相空间对</a:t>
                </a:r>
                <a:r>
                  <a:rPr kumimoji="1" lang="en-US" altLang="zh-CN" b="0" dirty="0">
                    <a:latin typeface="Times New Roman" panose="02020603050405020304" pitchFamily="18" charset="0"/>
                    <a:cs typeface="Times New Roman" panose="02020603050405020304" pitchFamily="18" charset="0"/>
                  </a:rPr>
                  <a:t>X(4074)-&gt;X(4073)</a:t>
                </a:r>
                <a:r>
                  <a:rPr kumimoji="1" lang="zh-CN" altLang="en-US" b="0" dirty="0">
                    <a:latin typeface="Times New Roman" panose="02020603050405020304" pitchFamily="18" charset="0"/>
                    <a:cs typeface="Times New Roman" panose="02020603050405020304" pitchFamily="18" charset="0"/>
                  </a:rPr>
                  <a:t>有很强的压低。</a:t>
                </a:r>
                <a:endParaRPr kumimoji="1" lang="en-US" altLang="zh-CN" b="0" dirty="0">
                  <a:latin typeface="Times New Roman" panose="02020603050405020304" pitchFamily="18" charset="0"/>
                  <a:cs typeface="Times New Roman" panose="02020603050405020304" pitchFamily="18" charset="0"/>
                </a:endParaRPr>
              </a:p>
            </p:txBody>
          </p:sp>
        </mc:Fallback>
      </mc:AlternateContent>
      <p:sp>
        <p:nvSpPr>
          <p:cNvPr id="4" name="灯片编号占位符 3"/>
          <p:cNvSpPr>
            <a:spLocks noGrp="1"/>
          </p:cNvSpPr>
          <p:nvPr>
            <p:ph type="sldNum" sz="quarter" idx="5"/>
          </p:nvPr>
        </p:nvSpPr>
        <p:spPr/>
        <p:txBody>
          <a:bodyPr/>
          <a:lstStyle/>
          <a:p>
            <a:fld id="{8C009327-C26D-46AC-9E15-55C5B4670222}" type="slidenum">
              <a:rPr lang="zh-CN" altLang="en-US" smtClean="0"/>
              <a:t>19</a:t>
            </a:fld>
            <a:endParaRPr lang="zh-CN" altLang="en-US"/>
          </a:p>
        </p:txBody>
      </p:sp>
      <p:sp>
        <p:nvSpPr>
          <p:cNvPr id="5" name="页脚占位符 4">
            <a:extLst>
              <a:ext uri="{FF2B5EF4-FFF2-40B4-BE49-F238E27FC236}">
                <a16:creationId xmlns:a16="http://schemas.microsoft.com/office/drawing/2014/main" id="{9D0D5AD1-4910-E480-0CAD-6B7320CC8F31}"/>
              </a:ext>
            </a:extLst>
          </p:cNvPr>
          <p:cNvSpPr>
            <a:spLocks noGrp="1"/>
          </p:cNvSpPr>
          <p:nvPr>
            <p:ph type="ftr" sz="quarter" idx="4"/>
          </p:nvPr>
        </p:nvSpPr>
        <p:spPr/>
        <p:txBody>
          <a:bodyPr/>
          <a:lstStyle/>
          <a:p>
            <a:r>
              <a:rPr lang="en-US" altLang="zh-CN"/>
              <a:t>2026.08 · </a:t>
            </a:r>
            <a:r>
              <a:rPr lang="zh-CN" altLang="en-US"/>
              <a:t>新乡 </a:t>
            </a:r>
          </a:p>
        </p:txBody>
      </p:sp>
    </p:spTree>
    <p:extLst>
      <p:ext uri="{BB962C8B-B14F-4D97-AF65-F5344CB8AC3E}">
        <p14:creationId xmlns:p14="http://schemas.microsoft.com/office/powerpoint/2010/main" val="33540800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82AF43-19A7-FB66-8954-D1E15196A641}"/>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1918AC99-3E81-CE1A-5B6A-C5DFD623E21C}"/>
              </a:ext>
            </a:extLst>
          </p:cNvPr>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备注占位符 2">
                <a:extLst>
                  <a:ext uri="{FF2B5EF4-FFF2-40B4-BE49-F238E27FC236}">
                    <a16:creationId xmlns:a16="http://schemas.microsoft.com/office/drawing/2014/main" id="{86478331-C433-2FA0-12DE-5404CAF86F9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CN" b="0" dirty="0">
                    <a:latin typeface="Times New Roman" panose="02020603050405020304" pitchFamily="18" charset="0"/>
                    <a:cs typeface="Times New Roman" panose="02020603050405020304" pitchFamily="18" charset="0"/>
                  </a:rPr>
                  <a:t>1</a:t>
                </a:r>
                <a:r>
                  <a:rPr kumimoji="1" lang="zh-CN" altLang="en-US" b="0" dirty="0">
                    <a:latin typeface="Times New Roman" panose="02020603050405020304" pitchFamily="18" charset="0"/>
                    <a:cs typeface="Times New Roman" panose="02020603050405020304" pitchFamily="18" charset="0"/>
                  </a:rPr>
                  <a:t>、如果</a:t>
                </a:r>
                <a14:m>
                  <m:oMath xmlns:m="http://schemas.openxmlformats.org/officeDocument/2006/math">
                    <m:sSub>
                      <m:sSubPr>
                        <m:ctrlPr>
                          <a:rPr kumimoji="1" lang="en-US" altLang="zh-CN" sz="1200" b="0" i="1" smtClean="0">
                            <a:latin typeface="Cambria Math" panose="02040503050406030204" pitchFamily="18" charset="0"/>
                            <a:cs typeface="Times New Roman" panose="02020603050405020304" pitchFamily="18" charset="0"/>
                          </a:rPr>
                        </m:ctrlPr>
                      </m:sSubPr>
                      <m:e>
                        <m:r>
                          <a:rPr kumimoji="1" lang="en-US" altLang="zh-CN" sz="1200" b="0" i="1" smtClean="0">
                            <a:latin typeface="Cambria Math" panose="02040503050406030204" pitchFamily="18" charset="0"/>
                            <a:cs typeface="Times New Roman" panose="02020603050405020304" pitchFamily="18" charset="0"/>
                          </a:rPr>
                          <m:t>𝑇</m:t>
                        </m:r>
                      </m:e>
                      <m:sub>
                        <m:r>
                          <a:rPr kumimoji="1" lang="en-US" altLang="zh-CN" sz="1200" b="0" i="1" smtClean="0">
                            <a:latin typeface="Cambria Math" panose="02040503050406030204" pitchFamily="18" charset="0"/>
                            <a:cs typeface="Times New Roman" panose="02020603050405020304" pitchFamily="18" charset="0"/>
                          </a:rPr>
                          <m:t>𝑐𝑐</m:t>
                        </m:r>
                      </m:sub>
                    </m:sSub>
                    <m:sSup>
                      <m:sSupPr>
                        <m:ctrlPr>
                          <a:rPr kumimoji="1" lang="en-US" altLang="zh-CN" sz="1200" b="0" i="1" smtClean="0">
                            <a:latin typeface="Cambria Math" panose="02040503050406030204" pitchFamily="18" charset="0"/>
                            <a:cs typeface="Times New Roman" panose="02020603050405020304" pitchFamily="18" charset="0"/>
                          </a:rPr>
                        </m:ctrlPr>
                      </m:sSupPr>
                      <m:e>
                        <m:d>
                          <m:dPr>
                            <m:ctrlPr>
                              <a:rPr kumimoji="1" lang="en-US" altLang="zh-CN" sz="1200" b="0" i="1" smtClean="0">
                                <a:latin typeface="Cambria Math" panose="02040503050406030204" pitchFamily="18" charset="0"/>
                                <a:cs typeface="Times New Roman" panose="02020603050405020304" pitchFamily="18" charset="0"/>
                              </a:rPr>
                            </m:ctrlPr>
                          </m:dPr>
                          <m:e>
                            <m:r>
                              <a:rPr kumimoji="1" lang="en-US" altLang="zh-CN" sz="1200" b="0" i="1" smtClean="0">
                                <a:latin typeface="Cambria Math" panose="02040503050406030204" pitchFamily="18" charset="0"/>
                                <a:cs typeface="Times New Roman" panose="02020603050405020304" pitchFamily="18" charset="0"/>
                              </a:rPr>
                              <m:t>3875</m:t>
                            </m:r>
                          </m:e>
                        </m:d>
                      </m:e>
                      <m:sup>
                        <m:r>
                          <a:rPr kumimoji="1" lang="en-US" altLang="zh-CN" sz="1200" b="0" i="1" smtClean="0">
                            <a:latin typeface="Cambria Math" panose="02040503050406030204" pitchFamily="18" charset="0"/>
                            <a:cs typeface="Times New Roman" panose="02020603050405020304" pitchFamily="18" charset="0"/>
                          </a:rPr>
                          <m:t>+</m:t>
                        </m:r>
                      </m:sup>
                    </m:sSup>
                  </m:oMath>
                </a14:m>
                <a:r>
                  <a:rPr kumimoji="1" lang="zh-CN" altLang="en-US" b="0" dirty="0">
                    <a:latin typeface="Times New Roman" panose="02020603050405020304" pitchFamily="18" charset="0"/>
                    <a:cs typeface="Times New Roman" panose="02020603050405020304" pitchFamily="18" charset="0"/>
                  </a:rPr>
                  <a:t>是 低质量的</a:t>
                </a:r>
                <a14:m>
                  <m:oMath xmlns:m="http://schemas.openxmlformats.org/officeDocument/2006/math">
                    <m:r>
                      <a:rPr kumimoji="1" lang="en-US" altLang="zh-CN" sz="1200" b="0" i="1" smtClean="0">
                        <a:latin typeface="Cambria Math" panose="02040503050406030204" pitchFamily="18" charset="0"/>
                        <a:cs typeface="Times New Roman" panose="02020603050405020304" pitchFamily="18" charset="0"/>
                      </a:rPr>
                      <m:t>0(</m:t>
                    </m:r>
                    <m:sSup>
                      <m:sSupPr>
                        <m:ctrlPr>
                          <a:rPr kumimoji="1" lang="en-US" altLang="zh-CN" sz="1200" b="0" i="1" smtClean="0">
                            <a:latin typeface="Cambria Math" panose="02040503050406030204" pitchFamily="18" charset="0"/>
                            <a:cs typeface="Times New Roman" panose="02020603050405020304" pitchFamily="18" charset="0"/>
                          </a:rPr>
                        </m:ctrlPr>
                      </m:sSupPr>
                      <m:e>
                        <m:r>
                          <a:rPr kumimoji="1" lang="en-US" altLang="zh-CN" sz="1200" b="0" i="1" smtClean="0">
                            <a:latin typeface="Cambria Math" panose="02040503050406030204" pitchFamily="18" charset="0"/>
                            <a:cs typeface="Times New Roman" panose="02020603050405020304" pitchFamily="18" charset="0"/>
                          </a:rPr>
                          <m:t>1</m:t>
                        </m:r>
                      </m:e>
                      <m:sup>
                        <m:r>
                          <a:rPr kumimoji="1" lang="en-US" altLang="zh-CN" sz="1200" b="0" i="1" smtClean="0">
                            <a:latin typeface="Cambria Math" panose="02040503050406030204" pitchFamily="18" charset="0"/>
                            <a:cs typeface="Times New Roman" panose="02020603050405020304" pitchFamily="18" charset="0"/>
                          </a:rPr>
                          <m:t>+</m:t>
                        </m:r>
                      </m:sup>
                    </m:sSup>
                    <m:r>
                      <a:rPr kumimoji="1" lang="en-US" altLang="zh-CN" sz="1200" b="0" i="1" smtClean="0">
                        <a:latin typeface="Cambria Math" panose="02040503050406030204" pitchFamily="18" charset="0"/>
                        <a:cs typeface="Times New Roman" panose="02020603050405020304" pitchFamily="18" charset="0"/>
                      </a:rPr>
                      <m:t>)</m:t>
                    </m:r>
                  </m:oMath>
                </a14:m>
                <a:r>
                  <a:rPr kumimoji="1" lang="en-US" altLang="zh-CN" sz="1200" b="0" dirty="0">
                    <a:latin typeface="Times New Roman" panose="02020603050405020304" pitchFamily="18" charset="0"/>
                    <a:cs typeface="Times New Roman" panose="02020603050405020304" pitchFamily="18" charset="0"/>
                  </a:rPr>
                  <a:t> </a:t>
                </a:r>
                <a14:m>
                  <m:oMath xmlns:m="http://schemas.openxmlformats.org/officeDocument/2006/math">
                    <m:r>
                      <a:rPr lang="en-US" altLang="zh-CN" sz="1200" i="1">
                        <a:latin typeface="Cambria Math" panose="02040503050406030204" pitchFamily="18" charset="0"/>
                      </a:rPr>
                      <m:t>𝑐𝑐</m:t>
                    </m:r>
                    <m:acc>
                      <m:accPr>
                        <m:chr m:val="̅"/>
                        <m:ctrlPr>
                          <a:rPr lang="en-US" altLang="zh-CN" sz="1200" i="1">
                            <a:latin typeface="Cambria Math" panose="02040503050406030204" pitchFamily="18" charset="0"/>
                          </a:rPr>
                        </m:ctrlPr>
                      </m:accPr>
                      <m:e>
                        <m:r>
                          <a:rPr lang="en-US" altLang="zh-CN" sz="1200" i="1">
                            <a:latin typeface="Cambria Math" panose="02040503050406030204" pitchFamily="18" charset="0"/>
                          </a:rPr>
                          <m:t>𝑛</m:t>
                        </m:r>
                      </m:e>
                    </m:acc>
                    <m:sSup>
                      <m:sSupPr>
                        <m:ctrlPr>
                          <a:rPr lang="en-US" altLang="zh-CN" sz="1200" i="1" dirty="0">
                            <a:latin typeface="Cambria Math" panose="02040503050406030204" pitchFamily="18" charset="0"/>
                          </a:rPr>
                        </m:ctrlPr>
                      </m:sSupPr>
                      <m:e>
                        <m:acc>
                          <m:accPr>
                            <m:chr m:val="̅"/>
                            <m:ctrlPr>
                              <a:rPr lang="en-US" altLang="zh-CN" sz="1200" i="1" dirty="0">
                                <a:latin typeface="Cambria Math" panose="02040503050406030204" pitchFamily="18" charset="0"/>
                              </a:rPr>
                            </m:ctrlPr>
                          </m:accPr>
                          <m:e>
                            <m:r>
                              <a:rPr lang="en-US" altLang="zh-CN" sz="1200" i="1" dirty="0">
                                <a:latin typeface="Cambria Math" panose="02040503050406030204" pitchFamily="18" charset="0"/>
                              </a:rPr>
                              <m:t>𝑛</m:t>
                            </m:r>
                          </m:e>
                        </m:acc>
                      </m:e>
                      <m:sup>
                        <m:r>
                          <a:rPr lang="en-US" altLang="zh-CN" sz="1200" i="1" dirty="0">
                            <a:latin typeface="Cambria Math" panose="02040503050406030204" pitchFamily="18" charset="0"/>
                          </a:rPr>
                          <m:t>′</m:t>
                        </m:r>
                      </m:sup>
                    </m:sSup>
                  </m:oMath>
                </a14:m>
                <a:r>
                  <a:rPr kumimoji="1" lang="zh-CN" altLang="en-US" b="0" dirty="0">
                    <a:latin typeface="Times New Roman" panose="02020603050405020304" pitchFamily="18" charset="0"/>
                    <a:cs typeface="Times New Roman" panose="02020603050405020304" pitchFamily="18" charset="0"/>
                  </a:rPr>
                  <a:t>态，其余</a:t>
                </a:r>
                <a:r>
                  <a:rPr kumimoji="1" lang="en-US" altLang="zh-CN" b="0" dirty="0">
                    <a:latin typeface="Times New Roman" panose="02020603050405020304" pitchFamily="18" charset="0"/>
                    <a:cs typeface="Times New Roman" panose="02020603050405020304" pitchFamily="18" charset="0"/>
                  </a:rPr>
                  <a:t>5</a:t>
                </a:r>
                <a:r>
                  <a:rPr kumimoji="1" lang="zh-CN" altLang="en-US" b="0" dirty="0">
                    <a:latin typeface="Times New Roman" panose="02020603050405020304" pitchFamily="18" charset="0"/>
                    <a:cs typeface="Times New Roman" panose="02020603050405020304" pitchFamily="18" charset="0"/>
                  </a:rPr>
                  <a:t>个态都能通过辐射衰变道与它关联，可以利用这种关联来寻找其它可能存在的</a:t>
                </a:r>
                <a14:m>
                  <m:oMath xmlns:m="http://schemas.openxmlformats.org/officeDocument/2006/math">
                    <m:sSub>
                      <m:sSubPr>
                        <m:ctrlPr>
                          <a:rPr kumimoji="1" lang="en-US" altLang="zh-CN" sz="1200" b="0" i="1" smtClean="0">
                            <a:latin typeface="Cambria Math" panose="02040503050406030204" pitchFamily="18" charset="0"/>
                            <a:cs typeface="Times New Roman" panose="02020603050405020304" pitchFamily="18" charset="0"/>
                          </a:rPr>
                        </m:ctrlPr>
                      </m:sSubPr>
                      <m:e>
                        <m:r>
                          <a:rPr kumimoji="1" lang="en-US" altLang="zh-CN" sz="1200" b="0" i="1" smtClean="0">
                            <a:latin typeface="Cambria Math" panose="02040503050406030204" pitchFamily="18" charset="0"/>
                            <a:cs typeface="Times New Roman" panose="02020603050405020304" pitchFamily="18" charset="0"/>
                          </a:rPr>
                          <m:t>𝑇</m:t>
                        </m:r>
                      </m:e>
                      <m:sub>
                        <m:r>
                          <a:rPr kumimoji="1" lang="en-US" altLang="zh-CN" sz="1200" b="0" i="1" smtClean="0">
                            <a:latin typeface="Cambria Math" panose="02040503050406030204" pitchFamily="18" charset="0"/>
                            <a:cs typeface="Times New Roman" panose="02020603050405020304" pitchFamily="18" charset="0"/>
                          </a:rPr>
                          <m:t>𝑐𝑐</m:t>
                        </m:r>
                      </m:sub>
                    </m:sSub>
                    <m:sSup>
                      <m:sSupPr>
                        <m:ctrlPr>
                          <a:rPr kumimoji="1" lang="en-US" altLang="zh-CN" sz="1200" b="0" i="1" smtClean="0">
                            <a:latin typeface="Cambria Math" panose="02040503050406030204" pitchFamily="18" charset="0"/>
                            <a:cs typeface="Times New Roman" panose="02020603050405020304" pitchFamily="18" charset="0"/>
                          </a:rPr>
                        </m:ctrlPr>
                      </m:sSupPr>
                      <m:e>
                        <m:d>
                          <m:dPr>
                            <m:ctrlPr>
                              <a:rPr kumimoji="1" lang="en-US" altLang="zh-CN" sz="1200" b="0" i="1" smtClean="0">
                                <a:latin typeface="Cambria Math" panose="02040503050406030204" pitchFamily="18" charset="0"/>
                                <a:cs typeface="Times New Roman" panose="02020603050405020304" pitchFamily="18" charset="0"/>
                              </a:rPr>
                            </m:ctrlPr>
                          </m:dPr>
                          <m:e>
                            <m:r>
                              <a:rPr kumimoji="1" lang="en-US" altLang="zh-CN" sz="1200" b="0" i="1" smtClean="0">
                                <a:latin typeface="Cambria Math" panose="02040503050406030204" pitchFamily="18" charset="0"/>
                                <a:cs typeface="Times New Roman" panose="02020603050405020304" pitchFamily="18" charset="0"/>
                              </a:rPr>
                              <m:t>3875</m:t>
                            </m:r>
                          </m:e>
                        </m:d>
                      </m:e>
                      <m:sup>
                        <m:r>
                          <a:rPr kumimoji="1" lang="en-US" altLang="zh-CN" sz="1200" b="0" i="1" smtClean="0">
                            <a:latin typeface="Cambria Math" panose="02040503050406030204" pitchFamily="18" charset="0"/>
                            <a:cs typeface="Times New Roman" panose="02020603050405020304" pitchFamily="18" charset="0"/>
                          </a:rPr>
                          <m:t>+</m:t>
                        </m:r>
                      </m:sup>
                    </m:sSup>
                  </m:oMath>
                </a14:m>
                <a:r>
                  <a:rPr kumimoji="1" lang="zh-CN" altLang="en-US" b="0" dirty="0">
                    <a:latin typeface="Times New Roman" panose="02020603050405020304" pitchFamily="18" charset="0"/>
                    <a:cs typeface="Times New Roman" panose="02020603050405020304" pitchFamily="18" charset="0"/>
                  </a:rPr>
                  <a:t>自旋伴随态。</a:t>
                </a:r>
                <a:endParaRPr kumimoji="1" lang="en-US" altLang="zh-CN" b="0" dirty="0">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CN" b="0" dirty="0">
                    <a:latin typeface="Times New Roman" panose="02020603050405020304" pitchFamily="18" charset="0"/>
                    <a:cs typeface="Times New Roman" panose="02020603050405020304" pitchFamily="18" charset="0"/>
                  </a:rPr>
                  <a:t>2</a:t>
                </a:r>
                <a:r>
                  <a:rPr kumimoji="1" lang="zh-CN" altLang="en-US" b="0" dirty="0">
                    <a:latin typeface="Times New Roman" panose="02020603050405020304" pitchFamily="18" charset="0"/>
                    <a:cs typeface="Times New Roman" panose="02020603050405020304" pitchFamily="18" charset="0"/>
                  </a:rPr>
                  <a:t>、我们发现对于</a:t>
                </a:r>
                <a:r>
                  <a:rPr kumimoji="1" lang="zh-CN" altLang="en-US" dirty="0">
                    <a:latin typeface="Times New Roman" panose="02020603050405020304" pitchFamily="18" charset="0"/>
                    <a:cs typeface="Times New Roman" panose="02020603050405020304" pitchFamily="18" charset="0"/>
                  </a:rPr>
                  <a:t>同一衰变道，它</a:t>
                </a:r>
                <a14:m>
                  <m:oMath xmlns:m="http://schemas.openxmlformats.org/officeDocument/2006/math">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𝐼</m:t>
                        </m:r>
                      </m:e>
                      <m:sub>
                        <m:r>
                          <a:rPr kumimoji="1" lang="en-US" altLang="zh-CN" b="0" i="1" smtClean="0">
                            <a:latin typeface="Cambria Math" panose="02040503050406030204" pitchFamily="18" charset="0"/>
                          </a:rPr>
                          <m:t>3</m:t>
                        </m:r>
                      </m:sub>
                    </m:sSub>
                    <m:r>
                      <a:rPr kumimoji="1" lang="en-US" altLang="zh-CN" b="0" i="1" smtClean="0">
                        <a:latin typeface="Cambria Math" panose="02040503050406030204" pitchFamily="18" charset="0"/>
                      </a:rPr>
                      <m:t>=−1</m:t>
                    </m:r>
                  </m:oMath>
                </a14:m>
                <a:r>
                  <a:rPr kumimoji="1" lang="zh-CN" altLang="en-US" b="0" dirty="0">
                    <a:latin typeface="Times New Roman" panose="02020603050405020304" pitchFamily="18" charset="0"/>
                    <a:cs typeface="Times New Roman" panose="02020603050405020304" pitchFamily="18" charset="0"/>
                  </a:rPr>
                  <a:t>与</a:t>
                </a:r>
                <a14:m>
                  <m:oMath xmlns:m="http://schemas.openxmlformats.org/officeDocument/2006/math">
                    <m:sSub>
                      <m:sSubPr>
                        <m:ctrlPr>
                          <a:rPr kumimoji="1" lang="en-US" altLang="zh-CN" i="1">
                            <a:latin typeface="Cambria Math" panose="02040503050406030204" pitchFamily="18" charset="0"/>
                          </a:rPr>
                        </m:ctrlPr>
                      </m:sSubPr>
                      <m:e>
                        <m:r>
                          <a:rPr kumimoji="1" lang="en-US" altLang="zh-CN" i="1">
                            <a:latin typeface="Cambria Math" panose="02040503050406030204" pitchFamily="18" charset="0"/>
                          </a:rPr>
                          <m:t>𝐼</m:t>
                        </m:r>
                      </m:e>
                      <m:sub>
                        <m:r>
                          <a:rPr kumimoji="1" lang="en-US" altLang="zh-CN" i="1">
                            <a:latin typeface="Cambria Math" panose="02040503050406030204" pitchFamily="18" charset="0"/>
                          </a:rPr>
                          <m:t>3</m:t>
                        </m:r>
                      </m:sub>
                    </m:sSub>
                    <m:r>
                      <a:rPr kumimoji="1" lang="en-US" altLang="zh-CN" i="1">
                        <a:latin typeface="Cambria Math" panose="02040503050406030204" pitchFamily="18" charset="0"/>
                      </a:rPr>
                      <m:t>=1</m:t>
                    </m:r>
                  </m:oMath>
                </a14:m>
                <a:r>
                  <a:rPr kumimoji="1" lang="zh-CN" altLang="en-US" b="0" dirty="0">
                    <a:latin typeface="Times New Roman" panose="02020603050405020304" pitchFamily="18" charset="0"/>
                    <a:cs typeface="Times New Roman" panose="02020603050405020304" pitchFamily="18" charset="0"/>
                  </a:rPr>
                  <a:t>的宽度比值可由下式描述，对双粲</a:t>
                </a:r>
                <a:r>
                  <a:rPr kumimoji="1" lang="en-US" altLang="zh-CN" b="0" dirty="0">
                    <a:latin typeface="Times New Roman" panose="02020603050405020304" pitchFamily="18" charset="0"/>
                    <a:cs typeface="Times New Roman" panose="02020603050405020304" pitchFamily="18" charset="0"/>
                  </a:rPr>
                  <a:t>R=</a:t>
                </a:r>
                <a:r>
                  <a:rPr lang="zh-CN" altLang="zh-CN" b="1" dirty="0"/>
                  <a:t>13.6</a:t>
                </a:r>
                <a:r>
                  <a:rPr lang="zh-CN" altLang="en-US" b="1" dirty="0"/>
                  <a:t>，</a:t>
                </a:r>
                <a:endParaRPr lang="zh-CN" altLang="zh-CN" dirty="0"/>
              </a:p>
            </p:txBody>
          </p:sp>
        </mc:Choice>
        <mc:Fallback xmlns="">
          <p:sp>
            <p:nvSpPr>
              <p:cNvPr id="3" name="备注占位符 2">
                <a:extLst>
                  <a:ext uri="{FF2B5EF4-FFF2-40B4-BE49-F238E27FC236}">
                    <a16:creationId xmlns:a16="http://schemas.microsoft.com/office/drawing/2014/main" id="{86478331-C433-2FA0-12DE-5404CAF86F9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CN" b="0" dirty="0">
                    <a:latin typeface="Times New Roman" panose="02020603050405020304" pitchFamily="18" charset="0"/>
                    <a:cs typeface="Times New Roman" panose="02020603050405020304" pitchFamily="18" charset="0"/>
                  </a:rPr>
                  <a:t>1</a:t>
                </a:r>
                <a:r>
                  <a:rPr kumimoji="1" lang="zh-CN" altLang="en-US" b="0" dirty="0">
                    <a:latin typeface="Times New Roman" panose="02020603050405020304" pitchFamily="18" charset="0"/>
                    <a:cs typeface="Times New Roman" panose="02020603050405020304" pitchFamily="18" charset="0"/>
                  </a:rPr>
                  <a:t>、如果</a:t>
                </a:r>
                <a:r>
                  <a:rPr kumimoji="1" lang="en-US" altLang="zh-CN" sz="1200" b="0" i="0">
                    <a:latin typeface="Cambria Math" panose="02040503050406030204" pitchFamily="18" charset="0"/>
                    <a:cs typeface="Times New Roman" panose="02020603050405020304" pitchFamily="18" charset="0"/>
                  </a:rPr>
                  <a:t>𝑇_𝑐𝑐 (3875)^+</a:t>
                </a:r>
                <a:r>
                  <a:rPr kumimoji="1" lang="zh-CN" altLang="en-US" b="0" dirty="0">
                    <a:latin typeface="Times New Roman" panose="02020603050405020304" pitchFamily="18" charset="0"/>
                    <a:cs typeface="Times New Roman" panose="02020603050405020304" pitchFamily="18" charset="0"/>
                  </a:rPr>
                  <a:t>是 低质量的</a:t>
                </a:r>
                <a:r>
                  <a:rPr kumimoji="1" lang="en-US" altLang="zh-CN" sz="1200" b="0" i="0">
                    <a:latin typeface="Cambria Math" panose="02040503050406030204" pitchFamily="18" charset="0"/>
                    <a:cs typeface="Times New Roman" panose="02020603050405020304" pitchFamily="18" charset="0"/>
                  </a:rPr>
                  <a:t>0(1^+)</a:t>
                </a:r>
                <a:r>
                  <a:rPr kumimoji="1" lang="en-US" altLang="zh-CN" sz="1200" b="0" dirty="0">
                    <a:latin typeface="Times New Roman" panose="02020603050405020304" pitchFamily="18" charset="0"/>
                    <a:cs typeface="Times New Roman" panose="02020603050405020304" pitchFamily="18" charset="0"/>
                  </a:rPr>
                  <a:t> </a:t>
                </a:r>
                <a:r>
                  <a:rPr lang="en-US" altLang="zh-CN" sz="1200" i="0">
                    <a:latin typeface="Cambria Math" panose="02040503050406030204" pitchFamily="18" charset="0"/>
                  </a:rPr>
                  <a:t>𝑐𝑐𝑛 ̅</a:t>
                </a:r>
                <a:r>
                  <a:rPr lang="en-US" altLang="zh-CN" sz="1200" i="0" dirty="0">
                    <a:latin typeface="Cambria Math" panose="02040503050406030204" pitchFamily="18" charset="0"/>
                  </a:rPr>
                  <a:t>𝑛 ̅^′</a:t>
                </a:r>
                <a:r>
                  <a:rPr kumimoji="1" lang="zh-CN" altLang="en-US" b="0" dirty="0">
                    <a:latin typeface="Times New Roman" panose="02020603050405020304" pitchFamily="18" charset="0"/>
                    <a:cs typeface="Times New Roman" panose="02020603050405020304" pitchFamily="18" charset="0"/>
                  </a:rPr>
                  <a:t>态，有</a:t>
                </a:r>
                <a:r>
                  <a:rPr kumimoji="1" lang="en-US" altLang="zh-CN" b="0" dirty="0">
                    <a:latin typeface="Times New Roman" panose="02020603050405020304" pitchFamily="18" charset="0"/>
                    <a:cs typeface="Times New Roman" panose="02020603050405020304" pitchFamily="18" charset="0"/>
                  </a:rPr>
                  <a:t>5</a:t>
                </a:r>
                <a:r>
                  <a:rPr kumimoji="1" lang="zh-CN" altLang="en-US" b="0" dirty="0">
                    <a:latin typeface="Times New Roman" panose="02020603050405020304" pitchFamily="18" charset="0"/>
                    <a:cs typeface="Times New Roman" panose="02020603050405020304" pitchFamily="18" charset="0"/>
                  </a:rPr>
                  <a:t>个衰变道与它关联，可以利用紧致四夸克态之间的辐射衰变关系，来寻找其它可能存在的</a:t>
                </a:r>
                <a:r>
                  <a:rPr kumimoji="1" lang="en-US" altLang="zh-CN" sz="1200" b="0" i="0">
                    <a:latin typeface="Cambria Math" panose="02040503050406030204" pitchFamily="18" charset="0"/>
                    <a:cs typeface="Times New Roman" panose="02020603050405020304" pitchFamily="18" charset="0"/>
                  </a:rPr>
                  <a:t>𝑇_𝑐𝑐 (3875)^+</a:t>
                </a:r>
                <a:r>
                  <a:rPr kumimoji="1" lang="zh-CN" altLang="en-US" b="0" dirty="0">
                    <a:latin typeface="Times New Roman" panose="02020603050405020304" pitchFamily="18" charset="0"/>
                    <a:cs typeface="Times New Roman" panose="02020603050405020304" pitchFamily="18" charset="0"/>
                  </a:rPr>
                  <a:t>自旋伴随态。</a:t>
                </a:r>
                <a:endParaRPr kumimoji="1" lang="en-US" altLang="zh-CN" b="0" dirty="0">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CN" b="0" dirty="0">
                    <a:latin typeface="Times New Roman" panose="02020603050405020304" pitchFamily="18" charset="0"/>
                    <a:cs typeface="Times New Roman" panose="02020603050405020304" pitchFamily="18" charset="0"/>
                  </a:rPr>
                  <a:t>2</a:t>
                </a:r>
                <a:r>
                  <a:rPr kumimoji="1" lang="zh-CN" altLang="en-US" b="0" dirty="0">
                    <a:latin typeface="Times New Roman" panose="02020603050405020304" pitchFamily="18" charset="0"/>
                    <a:cs typeface="Times New Roman" panose="02020603050405020304" pitchFamily="18" charset="0"/>
                  </a:rPr>
                  <a:t>、我们发现对于</a:t>
                </a:r>
                <a:r>
                  <a:rPr kumimoji="1" lang="zh-CN" altLang="en-US" dirty="0">
                    <a:latin typeface="Times New Roman" panose="02020603050405020304" pitchFamily="18" charset="0"/>
                    <a:cs typeface="Times New Roman" panose="02020603050405020304" pitchFamily="18" charset="0"/>
                  </a:rPr>
                  <a:t>同一衰变道，它</a:t>
                </a:r>
                <a:r>
                  <a:rPr kumimoji="1" lang="en-US" altLang="zh-CN" b="0" i="0">
                    <a:latin typeface="Cambria Math" panose="02040503050406030204" pitchFamily="18" charset="0"/>
                  </a:rPr>
                  <a:t>𝐼_3=−1</a:t>
                </a:r>
                <a:r>
                  <a:rPr kumimoji="1" lang="zh-CN" altLang="en-US" b="0" dirty="0">
                    <a:latin typeface="Times New Roman" panose="02020603050405020304" pitchFamily="18" charset="0"/>
                    <a:cs typeface="Times New Roman" panose="02020603050405020304" pitchFamily="18" charset="0"/>
                  </a:rPr>
                  <a:t>与</a:t>
                </a:r>
                <a:r>
                  <a:rPr kumimoji="1" lang="en-US" altLang="zh-CN" i="0">
                    <a:latin typeface="Cambria Math" panose="02040503050406030204" pitchFamily="18" charset="0"/>
                  </a:rPr>
                  <a:t>𝐼_3=1</a:t>
                </a:r>
                <a:r>
                  <a:rPr kumimoji="1" lang="zh-CN" altLang="en-US" b="0" dirty="0">
                    <a:latin typeface="Times New Roman" panose="02020603050405020304" pitchFamily="18" charset="0"/>
                    <a:cs typeface="Times New Roman" panose="02020603050405020304" pitchFamily="18" charset="0"/>
                  </a:rPr>
                  <a:t>的宽度比值可由下式描述，对双粲</a:t>
                </a:r>
                <a:r>
                  <a:rPr kumimoji="1" lang="en-US" altLang="zh-CN" b="0" dirty="0">
                    <a:latin typeface="Times New Roman" panose="02020603050405020304" pitchFamily="18" charset="0"/>
                    <a:cs typeface="Times New Roman" panose="02020603050405020304" pitchFamily="18" charset="0"/>
                  </a:rPr>
                  <a:t>R=</a:t>
                </a:r>
                <a:r>
                  <a:rPr lang="zh-CN" altLang="zh-CN" b="1" dirty="0"/>
                  <a:t>13.6</a:t>
                </a:r>
                <a:r>
                  <a:rPr lang="zh-CN" altLang="en-US" b="1" dirty="0"/>
                  <a:t>，</a:t>
                </a:r>
                <a:endParaRPr lang="zh-CN" altLang="zh-CN" dirty="0"/>
              </a:p>
            </p:txBody>
          </p:sp>
        </mc:Fallback>
      </mc:AlternateContent>
      <p:sp>
        <p:nvSpPr>
          <p:cNvPr id="4" name="灯片编号占位符 3">
            <a:extLst>
              <a:ext uri="{FF2B5EF4-FFF2-40B4-BE49-F238E27FC236}">
                <a16:creationId xmlns:a16="http://schemas.microsoft.com/office/drawing/2014/main" id="{37591B71-3129-AA0D-198C-641D26576260}"/>
              </a:ext>
            </a:extLst>
          </p:cNvPr>
          <p:cNvSpPr>
            <a:spLocks noGrp="1"/>
          </p:cNvSpPr>
          <p:nvPr>
            <p:ph type="sldNum" sz="quarter" idx="5"/>
          </p:nvPr>
        </p:nvSpPr>
        <p:spPr/>
        <p:txBody>
          <a:bodyPr/>
          <a:lstStyle/>
          <a:p>
            <a:fld id="{8C009327-C26D-46AC-9E15-55C5B4670222}" type="slidenum">
              <a:rPr lang="zh-CN" altLang="en-US" smtClean="0"/>
              <a:t>20</a:t>
            </a:fld>
            <a:endParaRPr lang="zh-CN" altLang="en-US"/>
          </a:p>
        </p:txBody>
      </p:sp>
      <p:sp>
        <p:nvSpPr>
          <p:cNvPr id="5" name="页脚占位符 4">
            <a:extLst>
              <a:ext uri="{FF2B5EF4-FFF2-40B4-BE49-F238E27FC236}">
                <a16:creationId xmlns:a16="http://schemas.microsoft.com/office/drawing/2014/main" id="{D22B05BE-2FF7-8DC9-C067-A6E53ADF9024}"/>
              </a:ext>
            </a:extLst>
          </p:cNvPr>
          <p:cNvSpPr>
            <a:spLocks noGrp="1"/>
          </p:cNvSpPr>
          <p:nvPr>
            <p:ph type="ftr" sz="quarter" idx="4"/>
          </p:nvPr>
        </p:nvSpPr>
        <p:spPr/>
        <p:txBody>
          <a:bodyPr/>
          <a:lstStyle/>
          <a:p>
            <a:r>
              <a:rPr lang="en-US" altLang="zh-CN"/>
              <a:t>2026.08 · </a:t>
            </a:r>
            <a:r>
              <a:rPr lang="zh-CN" altLang="en-US"/>
              <a:t>新乡 </a:t>
            </a:r>
          </a:p>
        </p:txBody>
      </p:sp>
    </p:spTree>
    <p:extLst>
      <p:ext uri="{BB962C8B-B14F-4D97-AF65-F5344CB8AC3E}">
        <p14:creationId xmlns:p14="http://schemas.microsoft.com/office/powerpoint/2010/main" val="7208310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4BD062-CB8F-4CB9-2CE8-E2C7B8DFB80A}"/>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59D09A09-46E0-A926-3649-F79941D472CD}"/>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856C09CC-407C-4C32-B38B-CD01E4F57B01}"/>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81B941C1-495F-BB7F-9075-7AA6EE8CCD85}"/>
              </a:ext>
            </a:extLst>
          </p:cNvPr>
          <p:cNvSpPr>
            <a:spLocks noGrp="1"/>
          </p:cNvSpPr>
          <p:nvPr>
            <p:ph type="sldNum" sz="quarter" idx="5"/>
          </p:nvPr>
        </p:nvSpPr>
        <p:spPr/>
        <p:txBody>
          <a:bodyPr/>
          <a:lstStyle/>
          <a:p>
            <a:fld id="{8C009327-C26D-46AC-9E15-55C5B4670222}" type="slidenum">
              <a:rPr lang="zh-CN" altLang="en-US" smtClean="0"/>
              <a:t>21</a:t>
            </a:fld>
            <a:endParaRPr lang="zh-CN" altLang="en-US"/>
          </a:p>
        </p:txBody>
      </p:sp>
      <p:sp>
        <p:nvSpPr>
          <p:cNvPr id="5" name="页脚占位符 4">
            <a:extLst>
              <a:ext uri="{FF2B5EF4-FFF2-40B4-BE49-F238E27FC236}">
                <a16:creationId xmlns:a16="http://schemas.microsoft.com/office/drawing/2014/main" id="{3BBBDA31-3661-196E-2DD1-B28AD8EF259F}"/>
              </a:ext>
            </a:extLst>
          </p:cNvPr>
          <p:cNvSpPr>
            <a:spLocks noGrp="1"/>
          </p:cNvSpPr>
          <p:nvPr>
            <p:ph type="ftr" sz="quarter" idx="4"/>
          </p:nvPr>
        </p:nvSpPr>
        <p:spPr/>
        <p:txBody>
          <a:bodyPr/>
          <a:lstStyle/>
          <a:p>
            <a:r>
              <a:rPr lang="en-US" altLang="zh-CN"/>
              <a:t>2026.08 · </a:t>
            </a:r>
            <a:r>
              <a:rPr lang="zh-CN" altLang="en-US"/>
              <a:t>新乡 </a:t>
            </a:r>
          </a:p>
        </p:txBody>
      </p:sp>
    </p:spTree>
    <p:extLst>
      <p:ext uri="{BB962C8B-B14F-4D97-AF65-F5344CB8AC3E}">
        <p14:creationId xmlns:p14="http://schemas.microsoft.com/office/powerpoint/2010/main" val="213924220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84129-AF84-2E95-4327-C7BB009379A1}"/>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DA797F59-0653-4780-3BF0-4737B5B5A471}"/>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1DE4B19A-5FB0-D036-E0F1-60A5F4081B11}"/>
              </a:ext>
            </a:extLst>
          </p:cNvPr>
          <p:cNvSpPr>
            <a:spLocks noGrp="1"/>
          </p:cNvSpPr>
          <p:nvPr>
            <p:ph type="body" idx="1"/>
          </p:nvPr>
        </p:nvSpPr>
        <p:spPr/>
        <p:txBody>
          <a:bodyPr/>
          <a:lstStyle/>
          <a:p>
            <a:r>
              <a:rPr lang="zh-CN" altLang="en-US" dirty="0"/>
              <a:t>权重系数</a:t>
            </a:r>
            <a:r>
              <a:rPr lang="en-US" altLang="zh-CN" dirty="0"/>
              <a:t>——</a:t>
            </a:r>
            <a:r>
              <a:rPr lang="zh-CN" altLang="en-US" dirty="0"/>
              <a:t>对这些道的测量数据能够反映态的结构信息</a:t>
            </a:r>
          </a:p>
        </p:txBody>
      </p:sp>
      <p:sp>
        <p:nvSpPr>
          <p:cNvPr id="4" name="灯片编号占位符 3">
            <a:extLst>
              <a:ext uri="{FF2B5EF4-FFF2-40B4-BE49-F238E27FC236}">
                <a16:creationId xmlns:a16="http://schemas.microsoft.com/office/drawing/2014/main" id="{553C0423-084B-CAD6-EBF5-7BD81E76541C}"/>
              </a:ext>
            </a:extLst>
          </p:cNvPr>
          <p:cNvSpPr>
            <a:spLocks noGrp="1"/>
          </p:cNvSpPr>
          <p:nvPr>
            <p:ph type="sldNum" sz="quarter" idx="5"/>
          </p:nvPr>
        </p:nvSpPr>
        <p:spPr/>
        <p:txBody>
          <a:bodyPr/>
          <a:lstStyle/>
          <a:p>
            <a:fld id="{8C009327-C26D-46AC-9E15-55C5B4670222}" type="slidenum">
              <a:rPr lang="zh-CN" altLang="en-US" smtClean="0"/>
              <a:t>22</a:t>
            </a:fld>
            <a:endParaRPr lang="zh-CN" altLang="en-US"/>
          </a:p>
        </p:txBody>
      </p:sp>
      <p:sp>
        <p:nvSpPr>
          <p:cNvPr id="5" name="页脚占位符 4">
            <a:extLst>
              <a:ext uri="{FF2B5EF4-FFF2-40B4-BE49-F238E27FC236}">
                <a16:creationId xmlns:a16="http://schemas.microsoft.com/office/drawing/2014/main" id="{D1E095B2-F65C-6B56-7EDF-DD0379A2B6D1}"/>
              </a:ext>
            </a:extLst>
          </p:cNvPr>
          <p:cNvSpPr>
            <a:spLocks noGrp="1"/>
          </p:cNvSpPr>
          <p:nvPr>
            <p:ph type="ftr" sz="quarter" idx="4"/>
          </p:nvPr>
        </p:nvSpPr>
        <p:spPr/>
        <p:txBody>
          <a:bodyPr/>
          <a:lstStyle/>
          <a:p>
            <a:r>
              <a:rPr lang="en-US" altLang="zh-CN"/>
              <a:t>2026.08 · </a:t>
            </a:r>
            <a:r>
              <a:rPr lang="zh-CN" altLang="en-US"/>
              <a:t>新乡 </a:t>
            </a:r>
          </a:p>
        </p:txBody>
      </p:sp>
    </p:spTree>
    <p:extLst>
      <p:ext uri="{BB962C8B-B14F-4D97-AF65-F5344CB8AC3E}">
        <p14:creationId xmlns:p14="http://schemas.microsoft.com/office/powerpoint/2010/main" val="12180671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从</a:t>
            </a:r>
            <a:r>
              <a:rPr lang="en-US" altLang="zh-CN" dirty="0"/>
              <a:t>2003</a:t>
            </a:r>
            <a:r>
              <a:rPr lang="zh-CN" altLang="en-US" dirty="0"/>
              <a:t>年至今，仅在</a:t>
            </a:r>
            <a:r>
              <a:rPr lang="en-US" altLang="zh-CN" dirty="0"/>
              <a:t>hidden charm</a:t>
            </a:r>
            <a:r>
              <a:rPr lang="zh-CN" altLang="en-US" dirty="0"/>
              <a:t>侧，实验上就发现了三十多种奇特态，</a:t>
            </a:r>
            <a:br>
              <a:rPr lang="en-US" altLang="zh-CN" dirty="0"/>
            </a:br>
            <a:r>
              <a:rPr lang="zh-CN" altLang="en-US" dirty="0"/>
              <a:t>粲偶素激发态、紧致四夸克态、分子态一直以来是人们十分关心和讨论的问题</a:t>
            </a:r>
            <a:br>
              <a:rPr lang="en-US" altLang="zh-CN" dirty="0"/>
            </a:br>
            <a:r>
              <a:rPr lang="zh-CN" altLang="en-US" dirty="0"/>
              <a:t>对这些类粲偶素结构的认识将对我们理解强相互作用有着很大的意义。</a:t>
            </a:r>
          </a:p>
        </p:txBody>
      </p:sp>
      <p:sp>
        <p:nvSpPr>
          <p:cNvPr id="4" name="灯片编号占位符 3"/>
          <p:cNvSpPr>
            <a:spLocks noGrp="1"/>
          </p:cNvSpPr>
          <p:nvPr>
            <p:ph type="sldNum" sz="quarter" idx="5"/>
          </p:nvPr>
        </p:nvSpPr>
        <p:spPr/>
        <p:txBody>
          <a:bodyPr/>
          <a:lstStyle/>
          <a:p>
            <a:fld id="{8C009327-C26D-46AC-9E15-55C5B4670222}" type="slidenum">
              <a:rPr lang="zh-CN" altLang="en-US" smtClean="0"/>
              <a:t>3</a:t>
            </a:fld>
            <a:endParaRPr lang="zh-CN" altLang="en-US"/>
          </a:p>
        </p:txBody>
      </p:sp>
      <p:sp>
        <p:nvSpPr>
          <p:cNvPr id="5" name="页脚占位符 4">
            <a:extLst>
              <a:ext uri="{FF2B5EF4-FFF2-40B4-BE49-F238E27FC236}">
                <a16:creationId xmlns:a16="http://schemas.microsoft.com/office/drawing/2014/main" id="{A3583D10-88C1-70BD-121C-F778A314A36E}"/>
              </a:ext>
            </a:extLst>
          </p:cNvPr>
          <p:cNvSpPr>
            <a:spLocks noGrp="1"/>
          </p:cNvSpPr>
          <p:nvPr>
            <p:ph type="ftr" sz="quarter" idx="4"/>
          </p:nvPr>
        </p:nvSpPr>
        <p:spPr/>
        <p:txBody>
          <a:bodyPr/>
          <a:lstStyle/>
          <a:p>
            <a:r>
              <a:rPr lang="en-US" altLang="zh-CN"/>
              <a:t>2026.08 · </a:t>
            </a:r>
            <a:r>
              <a:rPr lang="zh-CN" altLang="en-US"/>
              <a:t>新乡 </a:t>
            </a:r>
          </a:p>
        </p:txBody>
      </p:sp>
    </p:spTree>
    <p:extLst>
      <p:ext uri="{BB962C8B-B14F-4D97-AF65-F5344CB8AC3E}">
        <p14:creationId xmlns:p14="http://schemas.microsoft.com/office/powerpoint/2010/main" val="399535893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C009327-C26D-46AC-9E15-55C5B4670222}" type="slidenum">
              <a:rPr lang="zh-CN" altLang="en-US" smtClean="0"/>
              <a:t>23</a:t>
            </a:fld>
            <a:endParaRPr lang="zh-CN" altLang="en-US"/>
          </a:p>
        </p:txBody>
      </p:sp>
      <p:sp>
        <p:nvSpPr>
          <p:cNvPr id="5" name="页脚占位符 4">
            <a:extLst>
              <a:ext uri="{FF2B5EF4-FFF2-40B4-BE49-F238E27FC236}">
                <a16:creationId xmlns:a16="http://schemas.microsoft.com/office/drawing/2014/main" id="{9D0D5AD1-4910-E480-0CAD-6B7320CC8F31}"/>
              </a:ext>
            </a:extLst>
          </p:cNvPr>
          <p:cNvSpPr>
            <a:spLocks noGrp="1"/>
          </p:cNvSpPr>
          <p:nvPr>
            <p:ph type="ftr" sz="quarter" idx="4"/>
          </p:nvPr>
        </p:nvSpPr>
        <p:spPr/>
        <p:txBody>
          <a:bodyPr/>
          <a:lstStyle/>
          <a:p>
            <a:r>
              <a:rPr lang="en-US" altLang="zh-CN"/>
              <a:t>2026.08 · </a:t>
            </a:r>
            <a:r>
              <a:rPr lang="zh-CN" altLang="en-US"/>
              <a:t>新乡 </a:t>
            </a:r>
          </a:p>
        </p:txBody>
      </p:sp>
    </p:spTree>
    <p:extLst>
      <p:ext uri="{BB962C8B-B14F-4D97-AF65-F5344CB8AC3E}">
        <p14:creationId xmlns:p14="http://schemas.microsoft.com/office/powerpoint/2010/main" val="267552363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8F51AA-C1CB-C59C-3B7D-32B7D4252B01}"/>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A4F2B9DE-2848-0142-C458-3E404178445E}"/>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FDDE9A5C-ED94-AEF9-2167-E06A68FF948D}"/>
              </a:ext>
            </a:extLst>
          </p:cNvPr>
          <p:cNvSpPr>
            <a:spLocks noGrp="1"/>
          </p:cNvSpPr>
          <p:nvPr>
            <p:ph type="body" idx="1"/>
          </p:nvPr>
        </p:nvSpPr>
        <p:spPr/>
        <p:txBody>
          <a:bodyPr/>
          <a:lstStyle/>
          <a:p>
            <a:r>
              <a:rPr kumimoji="1" lang="zh-CN" altLang="en-US" sz="1200" dirty="0">
                <a:latin typeface="Times New Roman" panose="02020603050405020304" pitchFamily="18" charset="0"/>
                <a:cs typeface="Times New Roman" panose="02020603050405020304" pitchFamily="18" charset="0"/>
              </a:rPr>
              <a:t>“</a:t>
            </a:r>
            <a:r>
              <a:rPr kumimoji="1" lang="en-US" altLang="zh-CN" sz="1200" dirty="0">
                <a:latin typeface="Times New Roman" panose="02020603050405020304" pitchFamily="18" charset="0"/>
                <a:cs typeface="Times New Roman" panose="02020603050405020304" pitchFamily="18" charset="0"/>
              </a:rPr>
              <a:t>avoid the trend</a:t>
            </a:r>
            <a:r>
              <a:rPr kumimoji="1" lang="zh-CN" altLang="en-US" sz="1200" dirty="0">
                <a:latin typeface="Times New Roman" panose="02020603050405020304" pitchFamily="18" charset="0"/>
                <a:cs typeface="Times New Roman" panose="02020603050405020304" pitchFamily="18" charset="0"/>
              </a:rPr>
              <a:t>”体现了</a:t>
            </a:r>
            <a:r>
              <a:rPr kumimoji="1" lang="en-US" altLang="zh-CN" sz="1200" dirty="0" err="1">
                <a:latin typeface="Times New Roman" panose="02020603050405020304" pitchFamily="18" charset="0"/>
                <a:cs typeface="Times New Roman" panose="02020603050405020304" pitchFamily="18" charset="0"/>
              </a:rPr>
              <a:t>bbns</a:t>
            </a:r>
            <a:r>
              <a:rPr kumimoji="1" lang="zh-CN" altLang="en-US" sz="1200" dirty="0">
                <a:latin typeface="Times New Roman" panose="02020603050405020304" pitchFamily="18" charset="0"/>
                <a:cs typeface="Times New Roman" panose="02020603050405020304" pitchFamily="18" charset="0"/>
              </a:rPr>
              <a:t>系统强相互作用的复杂性，这些特殊的衰变道或许可以用来鉴别四夸克态的结构。</a:t>
            </a:r>
            <a:endParaRPr lang="zh-CN" altLang="en-US" dirty="0"/>
          </a:p>
        </p:txBody>
      </p:sp>
      <p:sp>
        <p:nvSpPr>
          <p:cNvPr id="4" name="灯片编号占位符 3">
            <a:extLst>
              <a:ext uri="{FF2B5EF4-FFF2-40B4-BE49-F238E27FC236}">
                <a16:creationId xmlns:a16="http://schemas.microsoft.com/office/drawing/2014/main" id="{5AACD914-6FE3-AAF7-08BD-D9F3998A26C4}"/>
              </a:ext>
            </a:extLst>
          </p:cNvPr>
          <p:cNvSpPr>
            <a:spLocks noGrp="1"/>
          </p:cNvSpPr>
          <p:nvPr>
            <p:ph type="sldNum" sz="quarter" idx="5"/>
          </p:nvPr>
        </p:nvSpPr>
        <p:spPr/>
        <p:txBody>
          <a:bodyPr/>
          <a:lstStyle/>
          <a:p>
            <a:fld id="{8C009327-C26D-46AC-9E15-55C5B4670222}" type="slidenum">
              <a:rPr lang="zh-CN" altLang="en-US" smtClean="0"/>
              <a:t>24</a:t>
            </a:fld>
            <a:endParaRPr lang="zh-CN" altLang="en-US"/>
          </a:p>
        </p:txBody>
      </p:sp>
      <p:sp>
        <p:nvSpPr>
          <p:cNvPr id="5" name="页脚占位符 4">
            <a:extLst>
              <a:ext uri="{FF2B5EF4-FFF2-40B4-BE49-F238E27FC236}">
                <a16:creationId xmlns:a16="http://schemas.microsoft.com/office/drawing/2014/main" id="{E1C805A0-3A2E-5B68-7844-3D0319586A7A}"/>
              </a:ext>
            </a:extLst>
          </p:cNvPr>
          <p:cNvSpPr>
            <a:spLocks noGrp="1"/>
          </p:cNvSpPr>
          <p:nvPr>
            <p:ph type="ftr" sz="quarter" idx="4"/>
          </p:nvPr>
        </p:nvSpPr>
        <p:spPr/>
        <p:txBody>
          <a:bodyPr/>
          <a:lstStyle/>
          <a:p>
            <a:r>
              <a:rPr lang="en-US" altLang="zh-CN"/>
              <a:t>2026.08 · </a:t>
            </a:r>
            <a:r>
              <a:rPr lang="zh-CN" altLang="en-US"/>
              <a:t>新乡 </a:t>
            </a:r>
          </a:p>
        </p:txBody>
      </p:sp>
    </p:spTree>
    <p:extLst>
      <p:ext uri="{BB962C8B-B14F-4D97-AF65-F5344CB8AC3E}">
        <p14:creationId xmlns:p14="http://schemas.microsoft.com/office/powerpoint/2010/main" val="98260977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55F343-A1D2-C6AA-C18C-9E36128E8BCB}"/>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6C0236F4-B9FC-3596-2E35-F5FCFDDDDABA}"/>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BB742DE7-0B77-2229-E049-D0D8DCD6E944}"/>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FB107A91-500E-E2DB-019F-D85234E9487D}"/>
              </a:ext>
            </a:extLst>
          </p:cNvPr>
          <p:cNvSpPr>
            <a:spLocks noGrp="1"/>
          </p:cNvSpPr>
          <p:nvPr>
            <p:ph type="sldNum" sz="quarter" idx="5"/>
          </p:nvPr>
        </p:nvSpPr>
        <p:spPr/>
        <p:txBody>
          <a:bodyPr/>
          <a:lstStyle/>
          <a:p>
            <a:fld id="{8C009327-C26D-46AC-9E15-55C5B4670222}" type="slidenum">
              <a:rPr lang="zh-CN" altLang="en-US" smtClean="0"/>
              <a:t>25</a:t>
            </a:fld>
            <a:endParaRPr lang="zh-CN" altLang="en-US"/>
          </a:p>
        </p:txBody>
      </p:sp>
      <p:sp>
        <p:nvSpPr>
          <p:cNvPr id="5" name="页脚占位符 4">
            <a:extLst>
              <a:ext uri="{FF2B5EF4-FFF2-40B4-BE49-F238E27FC236}">
                <a16:creationId xmlns:a16="http://schemas.microsoft.com/office/drawing/2014/main" id="{AC96D4F6-1AB4-E04F-85C4-9D910EE82EEF}"/>
              </a:ext>
            </a:extLst>
          </p:cNvPr>
          <p:cNvSpPr>
            <a:spLocks noGrp="1"/>
          </p:cNvSpPr>
          <p:nvPr>
            <p:ph type="ftr" sz="quarter" idx="4"/>
          </p:nvPr>
        </p:nvSpPr>
        <p:spPr/>
        <p:txBody>
          <a:bodyPr/>
          <a:lstStyle/>
          <a:p>
            <a:r>
              <a:rPr lang="en-US" altLang="zh-CN"/>
              <a:t>2026.08 · </a:t>
            </a:r>
            <a:r>
              <a:rPr lang="zh-CN" altLang="en-US"/>
              <a:t>新乡 </a:t>
            </a:r>
          </a:p>
        </p:txBody>
      </p:sp>
    </p:spTree>
    <p:extLst>
      <p:ext uri="{BB962C8B-B14F-4D97-AF65-F5344CB8AC3E}">
        <p14:creationId xmlns:p14="http://schemas.microsoft.com/office/powerpoint/2010/main" val="33651283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08CF11-ECFC-CE4D-3855-F381E0C0EB1D}"/>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3277110F-265B-9F1A-1412-C063D64ADF61}"/>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CE385F85-D036-CE28-6517-198D41361353}"/>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36F92853-7586-546B-5BDA-AB36D0960618}"/>
              </a:ext>
            </a:extLst>
          </p:cNvPr>
          <p:cNvSpPr>
            <a:spLocks noGrp="1"/>
          </p:cNvSpPr>
          <p:nvPr>
            <p:ph type="sldNum" sz="quarter" idx="5"/>
          </p:nvPr>
        </p:nvSpPr>
        <p:spPr/>
        <p:txBody>
          <a:bodyPr/>
          <a:lstStyle/>
          <a:p>
            <a:fld id="{8C009327-C26D-46AC-9E15-55C5B4670222}" type="slidenum">
              <a:rPr lang="zh-CN" altLang="en-US" smtClean="0"/>
              <a:t>26</a:t>
            </a:fld>
            <a:endParaRPr lang="zh-CN" altLang="en-US"/>
          </a:p>
        </p:txBody>
      </p:sp>
      <p:sp>
        <p:nvSpPr>
          <p:cNvPr id="5" name="页脚占位符 4">
            <a:extLst>
              <a:ext uri="{FF2B5EF4-FFF2-40B4-BE49-F238E27FC236}">
                <a16:creationId xmlns:a16="http://schemas.microsoft.com/office/drawing/2014/main" id="{C1F41FD0-39BA-BD93-21FC-769897F648E6}"/>
              </a:ext>
            </a:extLst>
          </p:cNvPr>
          <p:cNvSpPr>
            <a:spLocks noGrp="1"/>
          </p:cNvSpPr>
          <p:nvPr>
            <p:ph type="ftr" sz="quarter" idx="4"/>
          </p:nvPr>
        </p:nvSpPr>
        <p:spPr/>
        <p:txBody>
          <a:bodyPr/>
          <a:lstStyle/>
          <a:p>
            <a:r>
              <a:rPr lang="en-US" altLang="zh-CN"/>
              <a:t>2026.08 · </a:t>
            </a:r>
            <a:r>
              <a:rPr lang="zh-CN" altLang="en-US"/>
              <a:t>新乡 </a:t>
            </a:r>
          </a:p>
        </p:txBody>
      </p:sp>
    </p:spTree>
    <p:extLst>
      <p:ext uri="{BB962C8B-B14F-4D97-AF65-F5344CB8AC3E}">
        <p14:creationId xmlns:p14="http://schemas.microsoft.com/office/powerpoint/2010/main" val="404433836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C009327-C26D-46AC-9E15-55C5B4670222}" type="slidenum">
              <a:rPr lang="zh-CN" altLang="en-US" smtClean="0"/>
              <a:t>28</a:t>
            </a:fld>
            <a:endParaRPr lang="zh-CN" altLang="en-US"/>
          </a:p>
        </p:txBody>
      </p:sp>
      <p:sp>
        <p:nvSpPr>
          <p:cNvPr id="5" name="页脚占位符 4">
            <a:extLst>
              <a:ext uri="{FF2B5EF4-FFF2-40B4-BE49-F238E27FC236}">
                <a16:creationId xmlns:a16="http://schemas.microsoft.com/office/drawing/2014/main" id="{9D0D5AD1-4910-E480-0CAD-6B7320CC8F31}"/>
              </a:ext>
            </a:extLst>
          </p:cNvPr>
          <p:cNvSpPr>
            <a:spLocks noGrp="1"/>
          </p:cNvSpPr>
          <p:nvPr>
            <p:ph type="ftr" sz="quarter" idx="4"/>
          </p:nvPr>
        </p:nvSpPr>
        <p:spPr/>
        <p:txBody>
          <a:bodyPr/>
          <a:lstStyle/>
          <a:p>
            <a:r>
              <a:rPr lang="en-US" altLang="zh-CN"/>
              <a:t>2026.08 · </a:t>
            </a:r>
            <a:r>
              <a:rPr lang="zh-CN" altLang="en-US"/>
              <a:t>新乡 </a:t>
            </a:r>
          </a:p>
        </p:txBody>
      </p:sp>
    </p:spTree>
    <p:extLst>
      <p:ext uri="{BB962C8B-B14F-4D97-AF65-F5344CB8AC3E}">
        <p14:creationId xmlns:p14="http://schemas.microsoft.com/office/powerpoint/2010/main" val="159340206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C009327-C26D-46AC-9E15-55C5B4670222}" type="slidenum">
              <a:rPr lang="zh-CN" altLang="en-US" smtClean="0"/>
              <a:t>30</a:t>
            </a:fld>
            <a:endParaRPr lang="zh-CN" altLang="en-US"/>
          </a:p>
        </p:txBody>
      </p:sp>
      <p:sp>
        <p:nvSpPr>
          <p:cNvPr id="5" name="页脚占位符 4">
            <a:extLst>
              <a:ext uri="{FF2B5EF4-FFF2-40B4-BE49-F238E27FC236}">
                <a16:creationId xmlns:a16="http://schemas.microsoft.com/office/drawing/2014/main" id="{9D0D5AD1-4910-E480-0CAD-6B7320CC8F31}"/>
              </a:ext>
            </a:extLst>
          </p:cNvPr>
          <p:cNvSpPr>
            <a:spLocks noGrp="1"/>
          </p:cNvSpPr>
          <p:nvPr>
            <p:ph type="ftr" sz="quarter" idx="4"/>
          </p:nvPr>
        </p:nvSpPr>
        <p:spPr/>
        <p:txBody>
          <a:bodyPr/>
          <a:lstStyle/>
          <a:p>
            <a:r>
              <a:rPr lang="en-US" altLang="zh-CN"/>
              <a:t>2026.08 · </a:t>
            </a:r>
            <a:r>
              <a:rPr lang="zh-CN" altLang="en-US"/>
              <a:t>新乡 </a:t>
            </a:r>
          </a:p>
        </p:txBody>
      </p:sp>
    </p:spTree>
    <p:extLst>
      <p:ext uri="{BB962C8B-B14F-4D97-AF65-F5344CB8AC3E}">
        <p14:creationId xmlns:p14="http://schemas.microsoft.com/office/powerpoint/2010/main" val="341562185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C009327-C26D-46AC-9E15-55C5B4670222}" type="slidenum">
              <a:rPr lang="zh-CN" altLang="en-US" smtClean="0"/>
              <a:t>31</a:t>
            </a:fld>
            <a:endParaRPr lang="zh-CN" altLang="en-US"/>
          </a:p>
        </p:txBody>
      </p:sp>
      <p:sp>
        <p:nvSpPr>
          <p:cNvPr id="5" name="页脚占位符 4">
            <a:extLst>
              <a:ext uri="{FF2B5EF4-FFF2-40B4-BE49-F238E27FC236}">
                <a16:creationId xmlns:a16="http://schemas.microsoft.com/office/drawing/2014/main" id="{9D0D5AD1-4910-E480-0CAD-6B7320CC8F31}"/>
              </a:ext>
            </a:extLst>
          </p:cNvPr>
          <p:cNvSpPr>
            <a:spLocks noGrp="1"/>
          </p:cNvSpPr>
          <p:nvPr>
            <p:ph type="ftr" sz="quarter" idx="4"/>
          </p:nvPr>
        </p:nvSpPr>
        <p:spPr/>
        <p:txBody>
          <a:bodyPr/>
          <a:lstStyle/>
          <a:p>
            <a:r>
              <a:rPr lang="en-US" altLang="zh-CN"/>
              <a:t>2026.08 · </a:t>
            </a:r>
            <a:r>
              <a:rPr lang="zh-CN" altLang="en-US"/>
              <a:t>新乡 </a:t>
            </a:r>
          </a:p>
        </p:txBody>
      </p:sp>
    </p:spTree>
    <p:extLst>
      <p:ext uri="{BB962C8B-B14F-4D97-AF65-F5344CB8AC3E}">
        <p14:creationId xmlns:p14="http://schemas.microsoft.com/office/powerpoint/2010/main" val="396399509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C009327-C26D-46AC-9E15-55C5B4670222}" type="slidenum">
              <a:rPr lang="zh-CN" altLang="en-US" smtClean="0"/>
              <a:t>32</a:t>
            </a:fld>
            <a:endParaRPr lang="zh-CN" altLang="en-US"/>
          </a:p>
        </p:txBody>
      </p:sp>
      <p:sp>
        <p:nvSpPr>
          <p:cNvPr id="5" name="页脚占位符 4">
            <a:extLst>
              <a:ext uri="{FF2B5EF4-FFF2-40B4-BE49-F238E27FC236}">
                <a16:creationId xmlns:a16="http://schemas.microsoft.com/office/drawing/2014/main" id="{9D0D5AD1-4910-E480-0CAD-6B7320CC8F31}"/>
              </a:ext>
            </a:extLst>
          </p:cNvPr>
          <p:cNvSpPr>
            <a:spLocks noGrp="1"/>
          </p:cNvSpPr>
          <p:nvPr>
            <p:ph type="ftr" sz="quarter" idx="4"/>
          </p:nvPr>
        </p:nvSpPr>
        <p:spPr/>
        <p:txBody>
          <a:bodyPr/>
          <a:lstStyle/>
          <a:p>
            <a:r>
              <a:rPr lang="en-US" altLang="zh-CN"/>
              <a:t>2026.08 · </a:t>
            </a:r>
            <a:r>
              <a:rPr lang="zh-CN" altLang="en-US"/>
              <a:t>新乡 </a:t>
            </a:r>
          </a:p>
        </p:txBody>
      </p:sp>
    </p:spTree>
    <p:extLst>
      <p:ext uri="{BB962C8B-B14F-4D97-AF65-F5344CB8AC3E}">
        <p14:creationId xmlns:p14="http://schemas.microsoft.com/office/powerpoint/2010/main" val="62695878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C009327-C26D-46AC-9E15-55C5B4670222}" type="slidenum">
              <a:rPr lang="zh-CN" altLang="en-US" smtClean="0"/>
              <a:t>33</a:t>
            </a:fld>
            <a:endParaRPr lang="zh-CN" altLang="en-US"/>
          </a:p>
        </p:txBody>
      </p:sp>
      <p:sp>
        <p:nvSpPr>
          <p:cNvPr id="5" name="页脚占位符 4">
            <a:extLst>
              <a:ext uri="{FF2B5EF4-FFF2-40B4-BE49-F238E27FC236}">
                <a16:creationId xmlns:a16="http://schemas.microsoft.com/office/drawing/2014/main" id="{A3583D10-88C1-70BD-121C-F778A314A36E}"/>
              </a:ext>
            </a:extLst>
          </p:cNvPr>
          <p:cNvSpPr>
            <a:spLocks noGrp="1"/>
          </p:cNvSpPr>
          <p:nvPr>
            <p:ph type="ftr" sz="quarter" idx="4"/>
          </p:nvPr>
        </p:nvSpPr>
        <p:spPr/>
        <p:txBody>
          <a:bodyPr/>
          <a:lstStyle/>
          <a:p>
            <a:r>
              <a:rPr lang="en-US" altLang="zh-CN"/>
              <a:t>2026.08 · </a:t>
            </a:r>
            <a:r>
              <a:rPr lang="zh-CN" altLang="en-US"/>
              <a:t>新乡 </a:t>
            </a:r>
          </a:p>
        </p:txBody>
      </p:sp>
    </p:spTree>
    <p:extLst>
      <p:ext uri="{BB962C8B-B14F-4D97-AF65-F5344CB8AC3E}">
        <p14:creationId xmlns:p14="http://schemas.microsoft.com/office/powerpoint/2010/main" val="21438479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LHCb</a:t>
            </a:r>
            <a:r>
              <a:rPr lang="zh-CN" altLang="en-US" dirty="0"/>
              <a:t>在</a:t>
            </a:r>
            <a:r>
              <a:rPr lang="en-US" altLang="zh-CN" dirty="0"/>
              <a:t>DD\pi</a:t>
            </a:r>
            <a:r>
              <a:rPr lang="zh-CN" altLang="en-US" dirty="0"/>
              <a:t>不变质量谱中观测到了含有两个粲夸克的四粒子结构，为研究强子物理提供了新的平台。</a:t>
            </a:r>
            <a:br>
              <a:rPr lang="en-US" altLang="zh-CN" dirty="0"/>
            </a:br>
            <a:r>
              <a:rPr lang="en-US" altLang="zh-CN" dirty="0" err="1"/>
              <a:t>T_cc</a:t>
            </a:r>
            <a:r>
              <a:rPr lang="en-US" altLang="zh-CN" dirty="0"/>
              <a:t>(3875)^+</a:t>
            </a:r>
            <a:r>
              <a:rPr lang="zh-CN" altLang="en-US" dirty="0"/>
              <a:t>是</a:t>
            </a:r>
            <a:r>
              <a:rPr lang="en-US" altLang="zh-CN" dirty="0"/>
              <a:t>DD</a:t>
            </a:r>
            <a:r>
              <a:rPr lang="zh-CN" altLang="en-US" dirty="0"/>
              <a:t>介子的分子态还是紧致四夸克态，人们在谱学、衰变、电磁性质等方面做了大量的研究工作。</a:t>
            </a:r>
          </a:p>
        </p:txBody>
      </p:sp>
      <p:sp>
        <p:nvSpPr>
          <p:cNvPr id="4" name="灯片编号占位符 3"/>
          <p:cNvSpPr>
            <a:spLocks noGrp="1"/>
          </p:cNvSpPr>
          <p:nvPr>
            <p:ph type="sldNum" sz="quarter" idx="5"/>
          </p:nvPr>
        </p:nvSpPr>
        <p:spPr/>
        <p:txBody>
          <a:bodyPr/>
          <a:lstStyle/>
          <a:p>
            <a:fld id="{8C009327-C26D-46AC-9E15-55C5B4670222}" type="slidenum">
              <a:rPr lang="zh-CN" altLang="en-US" smtClean="0"/>
              <a:t>4</a:t>
            </a:fld>
            <a:endParaRPr lang="zh-CN" altLang="en-US"/>
          </a:p>
        </p:txBody>
      </p:sp>
      <p:sp>
        <p:nvSpPr>
          <p:cNvPr id="5" name="页脚占位符 4">
            <a:extLst>
              <a:ext uri="{FF2B5EF4-FFF2-40B4-BE49-F238E27FC236}">
                <a16:creationId xmlns:a16="http://schemas.microsoft.com/office/drawing/2014/main" id="{A3583D10-88C1-70BD-121C-F778A314A36E}"/>
              </a:ext>
            </a:extLst>
          </p:cNvPr>
          <p:cNvSpPr>
            <a:spLocks noGrp="1"/>
          </p:cNvSpPr>
          <p:nvPr>
            <p:ph type="ftr" sz="quarter" idx="4"/>
          </p:nvPr>
        </p:nvSpPr>
        <p:spPr/>
        <p:txBody>
          <a:bodyPr/>
          <a:lstStyle/>
          <a:p>
            <a:r>
              <a:rPr lang="en-US" altLang="zh-CN"/>
              <a:t>2026.08 · </a:t>
            </a:r>
            <a:r>
              <a:rPr lang="zh-CN" altLang="en-US"/>
              <a:t>新乡 </a:t>
            </a:r>
          </a:p>
        </p:txBody>
      </p:sp>
    </p:spTree>
    <p:extLst>
      <p:ext uri="{BB962C8B-B14F-4D97-AF65-F5344CB8AC3E}">
        <p14:creationId xmlns:p14="http://schemas.microsoft.com/office/powerpoint/2010/main" val="35675657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A33A18-3F7D-DADD-13B1-D8FC1D69C111}"/>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2E01F212-0A8D-1F74-F1A7-D9350AA88A25}"/>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ACF49EE3-3EB9-DE79-2D6C-71F3B8A771E7}"/>
              </a:ext>
            </a:extLst>
          </p:cNvPr>
          <p:cNvSpPr>
            <a:spLocks noGrp="1"/>
          </p:cNvSpPr>
          <p:nvPr>
            <p:ph type="body" idx="1"/>
          </p:nvPr>
        </p:nvSpPr>
        <p:spPr/>
        <p:txBody>
          <a:bodyPr/>
          <a:lstStyle/>
          <a:p>
            <a:r>
              <a:rPr lang="zh-CN" altLang="en-US" dirty="0"/>
              <a:t>磁矩作为能够直接反映物质结构性质的客观测量，理论学家应用紧致态模型和分子态模型，对</a:t>
            </a:r>
            <a:r>
              <a:rPr lang="en-US" altLang="zh-CN" dirty="0"/>
              <a:t>T_{cc}(3875)^+</a:t>
            </a:r>
            <a:r>
              <a:rPr lang="zh-CN" altLang="en-US" dirty="0"/>
              <a:t>的磁矩进行了讨论，</a:t>
            </a:r>
            <a:br>
              <a:rPr lang="en-US" altLang="zh-CN" dirty="0"/>
            </a:br>
            <a:r>
              <a:rPr lang="zh-CN" altLang="en-US" dirty="0"/>
              <a:t>分子态和紧致态的数据具有比较大的差别，</a:t>
            </a:r>
            <a:br>
              <a:rPr lang="en-US" altLang="zh-CN" dirty="0"/>
            </a:br>
            <a:r>
              <a:rPr lang="zh-CN" altLang="en-US" dirty="0"/>
              <a:t>但在同一种结构模型下，不同的方法给出的数据具有较大的差异，削弱了理论对后续实验测量的分析能力，有必要从更多的角度对</a:t>
            </a:r>
            <a:r>
              <a:rPr lang="en-US" altLang="zh-CN" dirty="0"/>
              <a:t>T_{cc}(3875)^+</a:t>
            </a:r>
            <a:r>
              <a:rPr lang="zh-CN" altLang="en-US" dirty="0"/>
              <a:t>进行研究，</a:t>
            </a:r>
            <a:br>
              <a:rPr lang="en-US" altLang="zh-CN" dirty="0"/>
            </a:br>
            <a:r>
              <a:rPr lang="zh-CN" altLang="en-US" dirty="0"/>
              <a:t>于是我们对</a:t>
            </a:r>
            <a:r>
              <a:rPr lang="en-US" altLang="zh-CN" dirty="0"/>
              <a:t>T_{cc}(3875)^+</a:t>
            </a:r>
            <a:r>
              <a:rPr lang="zh-CN" altLang="en-US" dirty="0"/>
              <a:t>的磁矩和其相关的电磁辐射衰变过程进行了研究。</a:t>
            </a:r>
          </a:p>
        </p:txBody>
      </p:sp>
      <p:sp>
        <p:nvSpPr>
          <p:cNvPr id="4" name="灯片编号占位符 3">
            <a:extLst>
              <a:ext uri="{FF2B5EF4-FFF2-40B4-BE49-F238E27FC236}">
                <a16:creationId xmlns:a16="http://schemas.microsoft.com/office/drawing/2014/main" id="{01D6EBF1-0098-F3C8-D359-C9EE6B5C21F8}"/>
              </a:ext>
            </a:extLst>
          </p:cNvPr>
          <p:cNvSpPr>
            <a:spLocks noGrp="1"/>
          </p:cNvSpPr>
          <p:nvPr>
            <p:ph type="sldNum" sz="quarter" idx="5"/>
          </p:nvPr>
        </p:nvSpPr>
        <p:spPr/>
        <p:txBody>
          <a:bodyPr/>
          <a:lstStyle/>
          <a:p>
            <a:fld id="{8C009327-C26D-46AC-9E15-55C5B4670222}" type="slidenum">
              <a:rPr lang="zh-CN" altLang="en-US" smtClean="0"/>
              <a:t>5</a:t>
            </a:fld>
            <a:endParaRPr lang="zh-CN" altLang="en-US"/>
          </a:p>
        </p:txBody>
      </p:sp>
      <p:sp>
        <p:nvSpPr>
          <p:cNvPr id="5" name="页脚占位符 4">
            <a:extLst>
              <a:ext uri="{FF2B5EF4-FFF2-40B4-BE49-F238E27FC236}">
                <a16:creationId xmlns:a16="http://schemas.microsoft.com/office/drawing/2014/main" id="{657758C1-C543-B29F-A0BF-6F0F7488449F}"/>
              </a:ext>
            </a:extLst>
          </p:cNvPr>
          <p:cNvSpPr>
            <a:spLocks noGrp="1"/>
          </p:cNvSpPr>
          <p:nvPr>
            <p:ph type="ftr" sz="quarter" idx="4"/>
          </p:nvPr>
        </p:nvSpPr>
        <p:spPr/>
        <p:txBody>
          <a:bodyPr/>
          <a:lstStyle/>
          <a:p>
            <a:r>
              <a:rPr lang="en-US" altLang="zh-CN"/>
              <a:t>2026.08 · </a:t>
            </a:r>
            <a:r>
              <a:rPr lang="zh-CN" altLang="en-US"/>
              <a:t>新乡 </a:t>
            </a:r>
          </a:p>
        </p:txBody>
      </p:sp>
    </p:spTree>
    <p:extLst>
      <p:ext uri="{BB962C8B-B14F-4D97-AF65-F5344CB8AC3E}">
        <p14:creationId xmlns:p14="http://schemas.microsoft.com/office/powerpoint/2010/main" val="38399335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495CC9-0115-DC4E-344B-7955753AEA1D}"/>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8616DB70-9E22-3E66-64AB-5E5544D8462E}"/>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425891CF-BAD9-233C-6155-272D902508DE}"/>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128A4F7B-9487-C4A7-7BDF-7D203C1A9CDE}"/>
              </a:ext>
            </a:extLst>
          </p:cNvPr>
          <p:cNvSpPr>
            <a:spLocks noGrp="1"/>
          </p:cNvSpPr>
          <p:nvPr>
            <p:ph type="sldNum" sz="quarter" idx="5"/>
          </p:nvPr>
        </p:nvSpPr>
        <p:spPr/>
        <p:txBody>
          <a:bodyPr/>
          <a:lstStyle/>
          <a:p>
            <a:fld id="{8C009327-C26D-46AC-9E15-55C5B4670222}" type="slidenum">
              <a:rPr lang="zh-CN" altLang="en-US" smtClean="0"/>
              <a:t>7</a:t>
            </a:fld>
            <a:endParaRPr lang="zh-CN" altLang="en-US"/>
          </a:p>
        </p:txBody>
      </p:sp>
      <p:sp>
        <p:nvSpPr>
          <p:cNvPr id="5" name="页脚占位符 4">
            <a:extLst>
              <a:ext uri="{FF2B5EF4-FFF2-40B4-BE49-F238E27FC236}">
                <a16:creationId xmlns:a16="http://schemas.microsoft.com/office/drawing/2014/main" id="{BD163F0C-C6A9-E610-A553-0B3CDDB0F5D1}"/>
              </a:ext>
            </a:extLst>
          </p:cNvPr>
          <p:cNvSpPr>
            <a:spLocks noGrp="1"/>
          </p:cNvSpPr>
          <p:nvPr>
            <p:ph type="ftr" sz="quarter" idx="4"/>
          </p:nvPr>
        </p:nvSpPr>
        <p:spPr/>
        <p:txBody>
          <a:bodyPr/>
          <a:lstStyle/>
          <a:p>
            <a:r>
              <a:rPr lang="en-US" altLang="zh-CN"/>
              <a:t>2026.08 · </a:t>
            </a:r>
            <a:r>
              <a:rPr lang="zh-CN" altLang="en-US"/>
              <a:t>新乡 </a:t>
            </a:r>
          </a:p>
        </p:txBody>
      </p:sp>
    </p:spTree>
    <p:extLst>
      <p:ext uri="{BB962C8B-B14F-4D97-AF65-F5344CB8AC3E}">
        <p14:creationId xmlns:p14="http://schemas.microsoft.com/office/powerpoint/2010/main" val="6339884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C009327-C26D-46AC-9E15-55C5B4670222}" type="slidenum">
              <a:rPr lang="zh-CN" altLang="en-US" smtClean="0"/>
              <a:t>8</a:t>
            </a:fld>
            <a:endParaRPr lang="zh-CN" altLang="en-US"/>
          </a:p>
        </p:txBody>
      </p:sp>
      <p:sp>
        <p:nvSpPr>
          <p:cNvPr id="5" name="页脚占位符 4">
            <a:extLst>
              <a:ext uri="{FF2B5EF4-FFF2-40B4-BE49-F238E27FC236}">
                <a16:creationId xmlns:a16="http://schemas.microsoft.com/office/drawing/2014/main" id="{A3583D10-88C1-70BD-121C-F778A314A36E}"/>
              </a:ext>
            </a:extLst>
          </p:cNvPr>
          <p:cNvSpPr>
            <a:spLocks noGrp="1"/>
          </p:cNvSpPr>
          <p:nvPr>
            <p:ph type="ftr" sz="quarter" idx="4"/>
          </p:nvPr>
        </p:nvSpPr>
        <p:spPr/>
        <p:txBody>
          <a:bodyPr/>
          <a:lstStyle/>
          <a:p>
            <a:r>
              <a:rPr lang="en-US" altLang="zh-CN"/>
              <a:t>2026.08 · </a:t>
            </a:r>
            <a:r>
              <a:rPr lang="zh-CN" altLang="en-US"/>
              <a:t>新乡 </a:t>
            </a:r>
          </a:p>
        </p:txBody>
      </p:sp>
    </p:spTree>
    <p:extLst>
      <p:ext uri="{BB962C8B-B14F-4D97-AF65-F5344CB8AC3E}">
        <p14:creationId xmlns:p14="http://schemas.microsoft.com/office/powerpoint/2010/main" val="26740643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C009327-C26D-46AC-9E15-55C5B4670222}" type="slidenum">
              <a:rPr lang="zh-CN" altLang="en-US" smtClean="0"/>
              <a:t>9</a:t>
            </a:fld>
            <a:endParaRPr lang="zh-CN" altLang="en-US"/>
          </a:p>
        </p:txBody>
      </p:sp>
      <p:sp>
        <p:nvSpPr>
          <p:cNvPr id="5" name="页脚占位符 4">
            <a:extLst>
              <a:ext uri="{FF2B5EF4-FFF2-40B4-BE49-F238E27FC236}">
                <a16:creationId xmlns:a16="http://schemas.microsoft.com/office/drawing/2014/main" id="{A3583D10-88C1-70BD-121C-F778A314A36E}"/>
              </a:ext>
            </a:extLst>
          </p:cNvPr>
          <p:cNvSpPr>
            <a:spLocks noGrp="1"/>
          </p:cNvSpPr>
          <p:nvPr>
            <p:ph type="ftr" sz="quarter" idx="4"/>
          </p:nvPr>
        </p:nvSpPr>
        <p:spPr/>
        <p:txBody>
          <a:bodyPr/>
          <a:lstStyle/>
          <a:p>
            <a:r>
              <a:rPr lang="en-US" altLang="zh-CN"/>
              <a:t>2026.08 · </a:t>
            </a:r>
            <a:r>
              <a:rPr lang="zh-CN" altLang="en-US"/>
              <a:t>新乡 </a:t>
            </a:r>
          </a:p>
        </p:txBody>
      </p:sp>
    </p:spTree>
    <p:extLst>
      <p:ext uri="{BB962C8B-B14F-4D97-AF65-F5344CB8AC3E}">
        <p14:creationId xmlns:p14="http://schemas.microsoft.com/office/powerpoint/2010/main" val="3120519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47C455-08B6-A27F-6BE8-DE5E360D05E6}"/>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C08CFA8A-C836-2F2F-5FF8-00B59719576C}"/>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FBBE559E-C9FB-047E-C1F5-CF7E0762C90E}"/>
              </a:ext>
            </a:extLst>
          </p:cNvPr>
          <p:cNvSpPr>
            <a:spLocks noGrp="1"/>
          </p:cNvSpPr>
          <p:nvPr>
            <p:ph type="body" idx="1"/>
          </p:nvPr>
        </p:nvSpPr>
        <p:spPr/>
        <p:txBody>
          <a:bodyPr/>
          <a:lstStyle/>
          <a:p>
            <a:r>
              <a:rPr lang="en-US" altLang="zh-CN" dirty="0"/>
              <a:t>\</a:t>
            </a:r>
            <a:r>
              <a:rPr lang="en-US" altLang="zh-CN" dirty="0" err="1"/>
              <a:t>mu_i</a:t>
            </a:r>
            <a:r>
              <a:rPr lang="zh-CN" altLang="en-US" dirty="0"/>
              <a:t>为夸克磁矩，与夸克电荷和质量相关。</a:t>
            </a:r>
            <a:r>
              <a:rPr lang="en-US" altLang="zh-CN" dirty="0"/>
              <a:t>\alpha\beta</a:t>
            </a:r>
            <a:r>
              <a:rPr lang="zh-CN" altLang="en-US" dirty="0"/>
              <a:t>权重因子表征紧致结构对磁矩的影响。</a:t>
            </a:r>
          </a:p>
        </p:txBody>
      </p:sp>
      <p:sp>
        <p:nvSpPr>
          <p:cNvPr id="4" name="灯片编号占位符 3">
            <a:extLst>
              <a:ext uri="{FF2B5EF4-FFF2-40B4-BE49-F238E27FC236}">
                <a16:creationId xmlns:a16="http://schemas.microsoft.com/office/drawing/2014/main" id="{A918A118-F40D-0DFC-D890-7A3D51FD75BD}"/>
              </a:ext>
            </a:extLst>
          </p:cNvPr>
          <p:cNvSpPr>
            <a:spLocks noGrp="1"/>
          </p:cNvSpPr>
          <p:nvPr>
            <p:ph type="sldNum" sz="quarter" idx="5"/>
          </p:nvPr>
        </p:nvSpPr>
        <p:spPr/>
        <p:txBody>
          <a:bodyPr/>
          <a:lstStyle/>
          <a:p>
            <a:fld id="{8C009327-C26D-46AC-9E15-55C5B4670222}" type="slidenum">
              <a:rPr lang="zh-CN" altLang="en-US" smtClean="0"/>
              <a:t>10</a:t>
            </a:fld>
            <a:endParaRPr lang="zh-CN" altLang="en-US"/>
          </a:p>
        </p:txBody>
      </p:sp>
      <p:sp>
        <p:nvSpPr>
          <p:cNvPr id="5" name="页脚占位符 4">
            <a:extLst>
              <a:ext uri="{FF2B5EF4-FFF2-40B4-BE49-F238E27FC236}">
                <a16:creationId xmlns:a16="http://schemas.microsoft.com/office/drawing/2014/main" id="{A740C36A-9C48-843A-02F8-821C8C2A2180}"/>
              </a:ext>
            </a:extLst>
          </p:cNvPr>
          <p:cNvSpPr>
            <a:spLocks noGrp="1"/>
          </p:cNvSpPr>
          <p:nvPr>
            <p:ph type="ftr" sz="quarter" idx="4"/>
          </p:nvPr>
        </p:nvSpPr>
        <p:spPr/>
        <p:txBody>
          <a:bodyPr/>
          <a:lstStyle/>
          <a:p>
            <a:r>
              <a:rPr lang="en-US" altLang="zh-CN"/>
              <a:t>2026.08 · </a:t>
            </a:r>
            <a:r>
              <a:rPr lang="zh-CN" altLang="en-US"/>
              <a:t>新乡 </a:t>
            </a:r>
          </a:p>
        </p:txBody>
      </p:sp>
    </p:spTree>
    <p:extLst>
      <p:ext uri="{BB962C8B-B14F-4D97-AF65-F5344CB8AC3E}">
        <p14:creationId xmlns:p14="http://schemas.microsoft.com/office/powerpoint/2010/main" val="25056850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95EB3-94C4-D252-C54C-7992094479BD}"/>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90912112-D9D0-0A3D-0E66-548696EBF63C}"/>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E16760B4-B091-55FF-A464-E14FE1F56A4F}"/>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A4607E51-26EC-6176-C498-9753A8CEB39A}"/>
              </a:ext>
            </a:extLst>
          </p:cNvPr>
          <p:cNvSpPr>
            <a:spLocks noGrp="1"/>
          </p:cNvSpPr>
          <p:nvPr>
            <p:ph type="sldNum" sz="quarter" idx="5"/>
          </p:nvPr>
        </p:nvSpPr>
        <p:spPr/>
        <p:txBody>
          <a:bodyPr/>
          <a:lstStyle/>
          <a:p>
            <a:fld id="{8C009327-C26D-46AC-9E15-55C5B4670222}" type="slidenum">
              <a:rPr lang="zh-CN" altLang="en-US" smtClean="0"/>
              <a:t>11</a:t>
            </a:fld>
            <a:endParaRPr lang="zh-CN" altLang="en-US"/>
          </a:p>
        </p:txBody>
      </p:sp>
      <p:sp>
        <p:nvSpPr>
          <p:cNvPr id="5" name="页脚占位符 4">
            <a:extLst>
              <a:ext uri="{FF2B5EF4-FFF2-40B4-BE49-F238E27FC236}">
                <a16:creationId xmlns:a16="http://schemas.microsoft.com/office/drawing/2014/main" id="{D6D2C650-82A6-114B-EF24-CF2166E9EE4B}"/>
              </a:ext>
            </a:extLst>
          </p:cNvPr>
          <p:cNvSpPr>
            <a:spLocks noGrp="1"/>
          </p:cNvSpPr>
          <p:nvPr>
            <p:ph type="ftr" sz="quarter" idx="4"/>
          </p:nvPr>
        </p:nvSpPr>
        <p:spPr/>
        <p:txBody>
          <a:bodyPr/>
          <a:lstStyle/>
          <a:p>
            <a:r>
              <a:rPr lang="en-US" altLang="zh-CN"/>
              <a:t>2026.08 · </a:t>
            </a:r>
            <a:r>
              <a:rPr lang="zh-CN" altLang="en-US"/>
              <a:t>新乡 </a:t>
            </a:r>
          </a:p>
        </p:txBody>
      </p:sp>
    </p:spTree>
    <p:extLst>
      <p:ext uri="{BB962C8B-B14F-4D97-AF65-F5344CB8AC3E}">
        <p14:creationId xmlns:p14="http://schemas.microsoft.com/office/powerpoint/2010/main" val="32852999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2E9D778-A832-4A34-9439-095A18D2566B}"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2E9D778-A832-4A34-9439-095A18D2566B}"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2E9D778-A832-4A34-9439-095A18D2566B}" type="slidenum">
              <a:rPr lang="zh-CN" altLang="en-US" smtClean="0"/>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目录1">
    <p:spTree>
      <p:nvGrpSpPr>
        <p:cNvPr id="1" name=""/>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1E17D63-A816-4E6A-BE97-618CAC8BA0E1}" type="slidenum">
              <a:rPr lang="zh-CN" altLang="en-US" smtClean="0"/>
              <a:t>‹#›</a:t>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2E9D778-A832-4A34-9439-095A18D2566B}" type="slidenum">
              <a:rPr lang="zh-CN" altLang="en-US" smtClean="0"/>
              <a:t>‹#›</a:t>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2E9D778-A832-4A34-9439-095A18D2566B}" type="slidenum">
              <a:rPr lang="zh-CN" altLang="en-US" smtClean="0"/>
              <a:t>‹#›</a:t>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2E9D778-A832-4A34-9439-095A18D2566B}" type="slidenum">
              <a:rPr lang="zh-CN" altLang="en-US" smtClean="0"/>
              <a:t>‹#›</a:t>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2E9D778-A832-4A34-9439-095A18D2566B}" type="slidenum">
              <a:rPr lang="zh-CN" altLang="en-US" smtClean="0"/>
              <a:t>‹#›</a:t>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2E9D778-A832-4A34-9439-095A18D2566B}" type="slidenum">
              <a:rPr lang="zh-CN" altLang="en-US" smtClean="0"/>
              <a:t>‹#›</a:t>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2E9D778-A832-4A34-9439-095A18D2566B}"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2E9D778-A832-4A34-9439-095A18D2566B}" type="slidenum">
              <a:rPr lang="zh-CN" altLang="en-US" smtClean="0"/>
              <a:t>‹#›</a:t>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2E9D778-A832-4A34-9439-095A18D2566B}" type="slidenum">
              <a:rPr lang="zh-CN" altLang="en-US" smtClean="0"/>
              <a:t>‹#›</a:t>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2E9D778-A832-4A34-9439-095A18D2566B}" type="slidenum">
              <a:rPr lang="zh-CN" altLang="en-US" smtClean="0"/>
              <a:t>‹#›</a:t>
            </a:fld>
            <a:endParaRPr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2E9D778-A832-4A34-9439-095A18D2566B}" type="slidenum">
              <a:rPr lang="zh-CN" altLang="en-US" smtClean="0"/>
              <a:t>‹#›</a:t>
            </a:fld>
            <a:endParaRPr lang="zh-CN" alt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2E9D778-A832-4A34-9439-095A18D2566B}" type="slidenum">
              <a:rPr lang="zh-CN" altLang="en-US" smtClean="0"/>
              <a:t>‹#›</a:t>
            </a:fld>
            <a:endParaRPr lang="zh-CN" alt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2E9D778-A832-4A34-9439-095A18D2566B}" type="slidenum">
              <a:rPr lang="zh-CN" altLang="en-US" smtClean="0"/>
              <a:t>‹#›</a:t>
            </a:fld>
            <a:endParaRPr lang="zh-CN" alt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目录1">
    <p:spTree>
      <p:nvGrpSpPr>
        <p:cNvPr id="1" name=""/>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1E17D63-A816-4E6A-BE97-618CAC8BA0E1}"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2E9D778-A832-4A34-9439-095A18D2566B}"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2E9D778-A832-4A34-9439-095A18D2566B}"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2E9D778-A832-4A34-9439-095A18D2566B}"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2E9D778-A832-4A34-9439-095A18D2566B}"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2E9D778-A832-4A34-9439-095A18D2566B}"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2E9D778-A832-4A34-9439-095A18D2566B}"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2E9D778-A832-4A34-9439-095A18D2566B}"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E9D778-A832-4A34-9439-095A18D2566B}"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E9D778-A832-4A34-9439-095A18D2566B}"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3.xml"/><Relationship Id="rId1" Type="http://schemas.openxmlformats.org/officeDocument/2006/relationships/tags" Target="../tags/tag2.xml"/><Relationship Id="rId6" Type="http://schemas.openxmlformats.org/officeDocument/2006/relationships/image" Target="../media/image4.png"/><Relationship Id="rId5" Type="http://schemas.openxmlformats.org/officeDocument/2006/relationships/image" Target="../media/image3.jp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8.png"/><Relationship Id="rId7" Type="http://schemas.openxmlformats.org/officeDocument/2006/relationships/image" Target="../media/image63.png"/><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image" Target="../media/image52.png"/><Relationship Id="rId4" Type="http://schemas.openxmlformats.org/officeDocument/2006/relationships/image" Target="../media/image49.pn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55.pn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53.png"/><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image" Target="../media/image57.png"/><Relationship Id="rId5" Type="http://schemas.openxmlformats.org/officeDocument/2006/relationships/image" Target="../media/image561.png"/><Relationship Id="rId4" Type="http://schemas.openxmlformats.org/officeDocument/2006/relationships/image" Target="../media/image56.png"/></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5.png"/><Relationship Id="rId7" Type="http://schemas.openxmlformats.org/officeDocument/2006/relationships/image" Target="../media/image77.png"/><Relationship Id="rId2" Type="http://schemas.openxmlformats.org/officeDocument/2006/relationships/notesSlide" Target="../notesSlides/notesSlide10.xml"/><Relationship Id="rId1" Type="http://schemas.openxmlformats.org/officeDocument/2006/relationships/slideLayout" Target="../slideLayouts/slideLayout12.xml"/><Relationship Id="rId5" Type="http://schemas.openxmlformats.org/officeDocument/2006/relationships/image" Target="../media/image59.png"/><Relationship Id="rId4" Type="http://schemas.openxmlformats.org/officeDocument/2006/relationships/image" Target="../media/image58.png"/><Relationship Id="rId9" Type="http://schemas.openxmlformats.org/officeDocument/2006/relationships/image" Target="../media/image71.png"/></Relationships>
</file>

<file path=ppt/slides/_rels/slide15.xml.rels><?xml version="1.0" encoding="UTF-8" standalone="yes"?>
<Relationships xmlns="http://schemas.openxmlformats.org/package/2006/relationships"><Relationship Id="rId8" Type="http://schemas.openxmlformats.org/officeDocument/2006/relationships/image" Target="../media/image74.png"/><Relationship Id="rId3" Type="http://schemas.openxmlformats.org/officeDocument/2006/relationships/image" Target="../media/image5.png"/><Relationship Id="rId7" Type="http://schemas.openxmlformats.org/officeDocument/2006/relationships/image" Target="../media/image72.pn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77.png"/><Relationship Id="rId4" Type="http://schemas.openxmlformats.org/officeDocument/2006/relationships/image" Target="../media/image59.png"/></Relationships>
</file>

<file path=ppt/slides/_rels/slide16.xml.rels><?xml version="1.0" encoding="UTF-8" standalone="yes"?>
<Relationships xmlns="http://schemas.openxmlformats.org/package/2006/relationships"><Relationship Id="rId8" Type="http://schemas.openxmlformats.org/officeDocument/2006/relationships/image" Target="../media/image79.png"/><Relationship Id="rId3" Type="http://schemas.openxmlformats.org/officeDocument/2006/relationships/image" Target="../media/image5.png"/><Relationship Id="rId7" Type="http://schemas.openxmlformats.org/officeDocument/2006/relationships/image" Target="../media/image78.png"/><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77.png"/></Relationships>
</file>

<file path=ppt/slides/_rels/slide17.xml.rels><?xml version="1.0" encoding="UTF-8" standalone="yes"?>
<Relationships xmlns="http://schemas.openxmlformats.org/package/2006/relationships"><Relationship Id="rId8" Type="http://schemas.openxmlformats.org/officeDocument/2006/relationships/image" Target="../media/image83.png"/><Relationship Id="rId3" Type="http://schemas.openxmlformats.org/officeDocument/2006/relationships/image" Target="../media/image5.png"/><Relationship Id="rId7" Type="http://schemas.openxmlformats.org/officeDocument/2006/relationships/image" Target="../media/image82.png"/><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image" Target="../media/image81.png"/><Relationship Id="rId5" Type="http://schemas.openxmlformats.org/officeDocument/2006/relationships/image" Target="../media/image61.png"/><Relationship Id="rId4" Type="http://schemas.openxmlformats.org/officeDocument/2006/relationships/image" Target="../media/image88.png"/></Relationships>
</file>

<file path=ppt/slides/_rels/slide18.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image" Target="../media/image5.png"/><Relationship Id="rId7" Type="http://schemas.openxmlformats.org/officeDocument/2006/relationships/image" Target="../media/image93.png"/><Relationship Id="rId2" Type="http://schemas.openxmlformats.org/officeDocument/2006/relationships/notesSlide" Target="../notesSlides/notesSlide14.xml"/><Relationship Id="rId1" Type="http://schemas.openxmlformats.org/officeDocument/2006/relationships/slideLayout" Target="../slideLayouts/slideLayout12.xml"/><Relationship Id="rId5" Type="http://schemas.openxmlformats.org/officeDocument/2006/relationships/image" Target="../media/image61.png"/><Relationship Id="rId4" Type="http://schemas.openxmlformats.org/officeDocument/2006/relationships/image" Target="../media/image88.png"/><Relationship Id="rId9" Type="http://schemas.openxmlformats.org/officeDocument/2006/relationships/image" Target="../media/image85.png"/></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89.png"/><Relationship Id="rId2" Type="http://schemas.openxmlformats.org/officeDocument/2006/relationships/notesSlide" Target="../notesSlides/notesSlide15.xml"/><Relationship Id="rId1" Type="http://schemas.openxmlformats.org/officeDocument/2006/relationships/slideLayout" Target="../slideLayouts/slideLayout12.xml"/><Relationship Id="rId6" Type="http://schemas.openxmlformats.org/officeDocument/2006/relationships/image" Target="../media/image86.png"/><Relationship Id="rId5" Type="http://schemas.openxmlformats.org/officeDocument/2006/relationships/image" Target="../media/image62.png"/><Relationship Id="rId4" Type="http://schemas.openxmlformats.org/officeDocument/2006/relationships/image" Target="../media/image1010.png"/></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8" Type="http://schemas.openxmlformats.org/officeDocument/2006/relationships/image" Target="../media/image95.png"/><Relationship Id="rId3" Type="http://schemas.openxmlformats.org/officeDocument/2006/relationships/image" Target="../media/image64.png"/><Relationship Id="rId7" Type="http://schemas.openxmlformats.org/officeDocument/2006/relationships/image" Target="../media/image92.png"/><Relationship Id="rId2" Type="http://schemas.openxmlformats.org/officeDocument/2006/relationships/notesSlide" Target="../notesSlides/notesSlide16.xml"/><Relationship Id="rId1" Type="http://schemas.openxmlformats.org/officeDocument/2006/relationships/slideLayout" Target="../slideLayouts/slideLayout12.xml"/><Relationship Id="rId5" Type="http://schemas.openxmlformats.org/officeDocument/2006/relationships/image" Target="../media/image65.png"/><Relationship Id="rId10" Type="http://schemas.openxmlformats.org/officeDocument/2006/relationships/image" Target="../media/image67.png"/><Relationship Id="rId4" Type="http://schemas.openxmlformats.org/officeDocument/2006/relationships/image" Target="../media/image5.png"/><Relationship Id="rId9" Type="http://schemas.openxmlformats.org/officeDocument/2006/relationships/image" Target="../media/image66.png"/></Relationships>
</file>

<file path=ppt/slides/_rels/slide21.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64.png"/><Relationship Id="rId7" Type="http://schemas.openxmlformats.org/officeDocument/2006/relationships/image" Target="../media/image95.png"/><Relationship Id="rId2" Type="http://schemas.openxmlformats.org/officeDocument/2006/relationships/notesSlide" Target="../notesSlides/notesSlide17.xml"/><Relationship Id="rId1" Type="http://schemas.openxmlformats.org/officeDocument/2006/relationships/slideLayout" Target="../slideLayouts/slideLayout12.xml"/><Relationship Id="rId6" Type="http://schemas.openxmlformats.org/officeDocument/2006/relationships/image" Target="../media/image69.png"/><Relationship Id="rId5" Type="http://schemas.openxmlformats.org/officeDocument/2006/relationships/image" Target="../media/image5.png"/><Relationship Id="rId4" Type="http://schemas.openxmlformats.org/officeDocument/2006/relationships/image" Target="../media/image97.png"/></Relationships>
</file>

<file path=ppt/slides/_rels/slide22.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18.xml"/><Relationship Id="rId1" Type="http://schemas.openxmlformats.org/officeDocument/2006/relationships/slideLayout" Target="../slideLayouts/slideLayout12.xml"/><Relationship Id="rId6" Type="http://schemas.openxmlformats.org/officeDocument/2006/relationships/image" Target="../media/image73.png"/><Relationship Id="rId5" Type="http://schemas.openxmlformats.org/officeDocument/2006/relationships/image" Target="../media/image87.png"/><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3" Type="http://schemas.openxmlformats.org/officeDocument/2006/relationships/image" Target="../media/image75.png"/><Relationship Id="rId7" Type="http://schemas.openxmlformats.org/officeDocument/2006/relationships/image" Target="../media/image103.png"/><Relationship Id="rId2" Type="http://schemas.openxmlformats.org/officeDocument/2006/relationships/notesSlide" Target="../notesSlides/notesSlide19.xml"/><Relationship Id="rId1" Type="http://schemas.openxmlformats.org/officeDocument/2006/relationships/slideLayout" Target="../slideLayouts/slideLayout12.xml"/><Relationship Id="rId6" Type="http://schemas.openxmlformats.org/officeDocument/2006/relationships/image" Target="../media/image102.png"/><Relationship Id="rId5" Type="http://schemas.openxmlformats.org/officeDocument/2006/relationships/image" Target="../media/image76.png"/><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12.xml"/><Relationship Id="rId6" Type="http://schemas.openxmlformats.org/officeDocument/2006/relationships/image" Target="../media/image80.png"/><Relationship Id="rId5" Type="http://schemas.openxmlformats.org/officeDocument/2006/relationships/image" Target="../media/image101.png"/><Relationship Id="rId4" Type="http://schemas.openxmlformats.org/officeDocument/2006/relationships/image" Target="../media/image88.png"/></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0.png"/><Relationship Id="rId2" Type="http://schemas.openxmlformats.org/officeDocument/2006/relationships/notesSlide" Target="../notesSlides/notesSlide21.xml"/><Relationship Id="rId1" Type="http://schemas.openxmlformats.org/officeDocument/2006/relationships/slideLayout" Target="../slideLayouts/slideLayout12.xml"/><Relationship Id="rId6" Type="http://schemas.openxmlformats.org/officeDocument/2006/relationships/image" Target="../media/image84.png"/><Relationship Id="rId5" Type="http://schemas.openxmlformats.org/officeDocument/2006/relationships/image" Target="../media/image105.png"/><Relationship Id="rId4" Type="http://schemas.openxmlformats.org/officeDocument/2006/relationships/image" Target="../media/image88.png"/></Relationships>
</file>

<file path=ppt/slides/_rels/slide26.xml.rels><?xml version="1.0" encoding="UTF-8" standalone="yes"?>
<Relationships xmlns="http://schemas.openxmlformats.org/package/2006/relationships"><Relationship Id="rId8" Type="http://schemas.openxmlformats.org/officeDocument/2006/relationships/image" Target="../media/image96.png"/><Relationship Id="rId3" Type="http://schemas.openxmlformats.org/officeDocument/2006/relationships/image" Target="../media/image5.png"/><Relationship Id="rId7" Type="http://schemas.openxmlformats.org/officeDocument/2006/relationships/image" Target="../media/image94.png"/><Relationship Id="rId12" Type="http://schemas.openxmlformats.org/officeDocument/2006/relationships/image" Target="../media/image122.png"/><Relationship Id="rId2" Type="http://schemas.openxmlformats.org/officeDocument/2006/relationships/notesSlide" Target="../notesSlides/notesSlide22.xml"/><Relationship Id="rId1" Type="http://schemas.openxmlformats.org/officeDocument/2006/relationships/slideLayout" Target="../slideLayouts/slideLayout12.xml"/><Relationship Id="rId6" Type="http://schemas.openxmlformats.org/officeDocument/2006/relationships/image" Target="../media/image91.png"/><Relationship Id="rId11" Type="http://schemas.openxmlformats.org/officeDocument/2006/relationships/image" Target="../media/image121.png"/><Relationship Id="rId5" Type="http://schemas.openxmlformats.org/officeDocument/2006/relationships/image" Target="../media/image115.png"/><Relationship Id="rId10" Type="http://schemas.openxmlformats.org/officeDocument/2006/relationships/image" Target="../media/image120.png"/><Relationship Id="rId4" Type="http://schemas.openxmlformats.org/officeDocument/2006/relationships/image" Target="../media/image1040.png"/><Relationship Id="rId9" Type="http://schemas.openxmlformats.org/officeDocument/2006/relationships/image" Target="../media/image119.png"/></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3.xml"/><Relationship Id="rId1" Type="http://schemas.openxmlformats.org/officeDocument/2006/relationships/slideLayout" Target="../slideLayouts/slideLayout12.xml"/><Relationship Id="rId6" Type="http://schemas.openxmlformats.org/officeDocument/2006/relationships/image" Target="../media/image124.png"/><Relationship Id="rId5" Type="http://schemas.openxmlformats.org/officeDocument/2006/relationships/image" Target="../media/image98.png"/><Relationship Id="rId4" Type="http://schemas.openxmlformats.org/officeDocument/2006/relationships/image" Target="../media/image1040.png"/></Relationships>
</file>

<file path=ppt/slides/_rels/slide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4.xml"/><Relationship Id="rId1" Type="http://schemas.openxmlformats.org/officeDocument/2006/relationships/slideLayout" Target="../slideLayouts/slideLayout12.xml"/><Relationship Id="rId4" Type="http://schemas.openxmlformats.org/officeDocument/2006/relationships/image" Target="../media/image99.png"/></Relationships>
</file>

<file path=ppt/slides/_rels/slide3.xml.rels><?xml version="1.0" encoding="UTF-8" standalone="yes"?>
<Relationships xmlns="http://schemas.openxmlformats.org/package/2006/relationships"><Relationship Id="rId8" Type="http://schemas.openxmlformats.org/officeDocument/2006/relationships/slideLayout" Target="../slideLayouts/slideLayout12.xml"/><Relationship Id="rId13" Type="http://schemas.openxmlformats.org/officeDocument/2006/relationships/image" Target="../media/image9.png"/><Relationship Id="rId18" Type="http://schemas.openxmlformats.org/officeDocument/2006/relationships/image" Target="../media/image14.png"/><Relationship Id="rId3" Type="http://schemas.openxmlformats.org/officeDocument/2006/relationships/tags" Target="../tags/tag5.xml"/><Relationship Id="rId7" Type="http://schemas.openxmlformats.org/officeDocument/2006/relationships/tags" Target="../tags/tag9.xml"/><Relationship Id="rId12" Type="http://schemas.openxmlformats.org/officeDocument/2006/relationships/image" Target="../media/image8.png"/><Relationship Id="rId17" Type="http://schemas.openxmlformats.org/officeDocument/2006/relationships/image" Target="../media/image13.png"/><Relationship Id="rId2" Type="http://schemas.openxmlformats.org/officeDocument/2006/relationships/tags" Target="../tags/tag4.xml"/><Relationship Id="rId16" Type="http://schemas.openxmlformats.org/officeDocument/2006/relationships/image" Target="../media/image12.png"/><Relationship Id="rId20" Type="http://schemas.openxmlformats.org/officeDocument/2006/relationships/image" Target="../media/image5.png"/><Relationship Id="rId1" Type="http://schemas.openxmlformats.org/officeDocument/2006/relationships/tags" Target="../tags/tag3.xml"/><Relationship Id="rId6" Type="http://schemas.openxmlformats.org/officeDocument/2006/relationships/tags" Target="../tags/tag8.xml"/><Relationship Id="rId11" Type="http://schemas.openxmlformats.org/officeDocument/2006/relationships/image" Target="../media/image7.png"/><Relationship Id="rId5" Type="http://schemas.openxmlformats.org/officeDocument/2006/relationships/tags" Target="../tags/tag7.xml"/><Relationship Id="rId15" Type="http://schemas.openxmlformats.org/officeDocument/2006/relationships/image" Target="../media/image11.png"/><Relationship Id="rId10" Type="http://schemas.openxmlformats.org/officeDocument/2006/relationships/image" Target="../media/image6.png"/><Relationship Id="rId19" Type="http://schemas.openxmlformats.org/officeDocument/2006/relationships/image" Target="../media/image15.png"/><Relationship Id="rId4" Type="http://schemas.openxmlformats.org/officeDocument/2006/relationships/tags" Target="../tags/tag6.xml"/><Relationship Id="rId9" Type="http://schemas.openxmlformats.org/officeDocument/2006/relationships/notesSlide" Target="../notesSlides/notesSlide1.xml"/><Relationship Id="rId14" Type="http://schemas.openxmlformats.org/officeDocument/2006/relationships/image" Target="../media/image10.png"/></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13.xml"/><Relationship Id="rId1" Type="http://schemas.openxmlformats.org/officeDocument/2006/relationships/tags" Target="../tags/tag10.xml"/><Relationship Id="rId5" Type="http://schemas.openxmlformats.org/officeDocument/2006/relationships/image" Target="../media/image4.png"/><Relationship Id="rId4" Type="http://schemas.openxmlformats.org/officeDocument/2006/relationships/image" Target="../media/image3.jpg"/></Relationships>
</file>

<file path=ppt/slides/_rels/slide31.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560.png"/><Relationship Id="rId2" Type="http://schemas.openxmlformats.org/officeDocument/2006/relationships/notesSlide" Target="../notesSlides/notesSlide25.xml"/><Relationship Id="rId1" Type="http://schemas.openxmlformats.org/officeDocument/2006/relationships/slideLayout" Target="../slideLayouts/slideLayout12.xml"/><Relationship Id="rId6" Type="http://schemas.openxmlformats.org/officeDocument/2006/relationships/image" Target="../media/image104.png"/><Relationship Id="rId5" Type="http://schemas.openxmlformats.org/officeDocument/2006/relationships/image" Target="../media/image100.png"/><Relationship Id="rId4" Type="http://schemas.openxmlformats.org/officeDocument/2006/relationships/image" Target="../media/image75.png"/></Relationships>
</file>

<file path=ppt/slides/_rels/slide3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6.xml"/><Relationship Id="rId1" Type="http://schemas.openxmlformats.org/officeDocument/2006/relationships/slideLayout" Target="../slideLayouts/slideLayout12.xml"/><Relationship Id="rId6" Type="http://schemas.openxmlformats.org/officeDocument/2006/relationships/image" Target="../media/image106.png"/><Relationship Id="rId5" Type="http://schemas.openxmlformats.org/officeDocument/2006/relationships/image" Target="../media/image570.png"/><Relationship Id="rId4" Type="http://schemas.openxmlformats.org/officeDocument/2006/relationships/image" Target="../media/image88.png"/></Relationships>
</file>

<file path=ppt/slides/_rels/slide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7.xml"/><Relationship Id="rId1" Type="http://schemas.openxmlformats.org/officeDocument/2006/relationships/slideLayout" Target="../slideLayouts/slideLayout12.xml"/><Relationship Id="rId6" Type="http://schemas.openxmlformats.org/officeDocument/2006/relationships/image" Target="../media/image650.png"/><Relationship Id="rId5" Type="http://schemas.openxmlformats.org/officeDocument/2006/relationships/image" Target="../media/image107.png"/><Relationship Id="rId4" Type="http://schemas.openxmlformats.org/officeDocument/2006/relationships/image" Target="../media/image600.png"/></Relationships>
</file>

<file path=ppt/slides/_rels/slide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8.xml"/><Relationship Id="rId1" Type="http://schemas.openxmlformats.org/officeDocument/2006/relationships/slideLayout" Target="../slideLayouts/slideLayout12.xml"/><Relationship Id="rId4" Type="http://schemas.openxmlformats.org/officeDocument/2006/relationships/image" Target="../media/image108.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35.png"/><Relationship Id="rId18" Type="http://schemas.openxmlformats.org/officeDocument/2006/relationships/image" Target="../media/image40.png"/><Relationship Id="rId26" Type="http://schemas.openxmlformats.org/officeDocument/2006/relationships/image" Target="../media/image18.png"/><Relationship Id="rId3" Type="http://schemas.openxmlformats.org/officeDocument/2006/relationships/image" Target="../media/image17.png"/><Relationship Id="rId21" Type="http://schemas.openxmlformats.org/officeDocument/2006/relationships/image" Target="../media/image43.png"/><Relationship Id="rId7" Type="http://schemas.openxmlformats.org/officeDocument/2006/relationships/image" Target="../media/image29.png"/><Relationship Id="rId12" Type="http://schemas.openxmlformats.org/officeDocument/2006/relationships/image" Target="../media/image34.png"/><Relationship Id="rId17" Type="http://schemas.openxmlformats.org/officeDocument/2006/relationships/image" Target="../media/image39.png"/><Relationship Id="rId25" Type="http://schemas.openxmlformats.org/officeDocument/2006/relationships/image" Target="../media/image47.png"/><Relationship Id="rId2" Type="http://schemas.openxmlformats.org/officeDocument/2006/relationships/notesSlide" Target="../notesSlides/notesSlide3.xml"/><Relationship Id="rId16" Type="http://schemas.openxmlformats.org/officeDocument/2006/relationships/image" Target="../media/image38.png"/><Relationship Id="rId20" Type="http://schemas.openxmlformats.org/officeDocument/2006/relationships/image" Target="../media/image42.png"/><Relationship Id="rId1" Type="http://schemas.openxmlformats.org/officeDocument/2006/relationships/slideLayout" Target="../slideLayouts/slideLayout12.xml"/><Relationship Id="rId6" Type="http://schemas.openxmlformats.org/officeDocument/2006/relationships/image" Target="../media/image28.png"/><Relationship Id="rId11" Type="http://schemas.openxmlformats.org/officeDocument/2006/relationships/image" Target="../media/image33.png"/><Relationship Id="rId24" Type="http://schemas.openxmlformats.org/officeDocument/2006/relationships/image" Target="../media/image46.png"/><Relationship Id="rId5" Type="http://schemas.openxmlformats.org/officeDocument/2006/relationships/image" Target="../media/image27.png"/><Relationship Id="rId15" Type="http://schemas.openxmlformats.org/officeDocument/2006/relationships/image" Target="../media/image37.png"/><Relationship Id="rId23" Type="http://schemas.openxmlformats.org/officeDocument/2006/relationships/image" Target="../media/image45.png"/><Relationship Id="rId28" Type="http://schemas.microsoft.com/office/2007/relationships/hdphoto" Target="../media/hdphoto1.wdp"/><Relationship Id="rId10" Type="http://schemas.openxmlformats.org/officeDocument/2006/relationships/image" Target="../media/image32.png"/><Relationship Id="rId19" Type="http://schemas.openxmlformats.org/officeDocument/2006/relationships/image" Target="../media/image41.png"/><Relationship Id="rId4" Type="http://schemas.openxmlformats.org/officeDocument/2006/relationships/image" Target="../media/image5.png"/><Relationship Id="rId9" Type="http://schemas.openxmlformats.org/officeDocument/2006/relationships/image" Target="../media/image31.png"/><Relationship Id="rId14" Type="http://schemas.openxmlformats.org/officeDocument/2006/relationships/image" Target="../media/image36.png"/><Relationship Id="rId22" Type="http://schemas.openxmlformats.org/officeDocument/2006/relationships/image" Target="../media/image44.png"/><Relationship Id="rId27"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image" Target="../media/image51.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5.xml"/><Relationship Id="rId5" Type="http://schemas.openxmlformats.org/officeDocument/2006/relationships/image" Target="../media/image21.png"/><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5.png"/><Relationship Id="rId7"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25.xml"/><Relationship Id="rId6" Type="http://schemas.openxmlformats.org/officeDocument/2006/relationships/image" Target="../media/image23.png"/><Relationship Id="rId5" Type="http://schemas.openxmlformats.org/officeDocument/2006/relationships/image" Target="../media/image220.png"/><Relationship Id="rId4" Type="http://schemas.openxmlformats.org/officeDocument/2006/relationships/image" Target="../media/image22.png"/><Relationship Id="rId9"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直接连接符 6"/>
          <p:cNvCxnSpPr/>
          <p:nvPr/>
        </p:nvCxnSpPr>
        <p:spPr>
          <a:xfrm>
            <a:off x="3487000" y="3375835"/>
            <a:ext cx="839216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文本框 9"/>
          <p:cNvSpPr txBox="1"/>
          <p:nvPr/>
        </p:nvSpPr>
        <p:spPr>
          <a:xfrm>
            <a:off x="4743677" y="4124340"/>
            <a:ext cx="2700354" cy="1353101"/>
          </a:xfrm>
          <a:prstGeom prst="rect">
            <a:avLst/>
          </a:prstGeom>
          <a:noFill/>
        </p:spPr>
        <p:txBody>
          <a:bodyPr wrap="square" rtlCol="0">
            <a:noAutofit/>
          </a:bodyPr>
          <a:lstStyle/>
          <a:p>
            <a:pPr algn="ctr">
              <a:lnSpc>
                <a:spcPct val="150000"/>
              </a:lnSpc>
            </a:pPr>
            <a:r>
              <a:rPr lang="zh-CN" altLang="en-US" sz="2600" dirty="0">
                <a:latin typeface="Heiti SC Medium" pitchFamily="2" charset="-128"/>
                <a:ea typeface="Heiti SC Medium" pitchFamily="2" charset="-128"/>
                <a:cs typeface="Arial" panose="020B0604020202020204" pitchFamily="34" charset="0"/>
              </a:rPr>
              <a:t>武敬</a:t>
            </a:r>
            <a:endParaRPr lang="en-US" altLang="zh-CN" sz="2600" dirty="0">
              <a:latin typeface="Heiti SC Medium" pitchFamily="2" charset="-128"/>
              <a:ea typeface="Heiti SC Medium" pitchFamily="2" charset="-128"/>
              <a:cs typeface="Arial" panose="020B0604020202020204" pitchFamily="34" charset="0"/>
            </a:endParaRPr>
          </a:p>
          <a:p>
            <a:pPr algn="ctr">
              <a:lnSpc>
                <a:spcPct val="150000"/>
              </a:lnSpc>
            </a:pPr>
            <a:r>
              <a:rPr lang="zh-CN" altLang="en-US" sz="2600" dirty="0">
                <a:latin typeface="Heiti SC Medium" pitchFamily="2" charset="-128"/>
                <a:ea typeface="Heiti SC Medium" pitchFamily="2" charset="-128"/>
                <a:cs typeface="Arial" panose="020B0604020202020204" pitchFamily="34" charset="0"/>
              </a:rPr>
              <a:t>山东建筑大学</a:t>
            </a:r>
          </a:p>
        </p:txBody>
      </p:sp>
      <p:sp>
        <p:nvSpPr>
          <p:cNvPr id="3" name="矩形 2"/>
          <p:cNvSpPr/>
          <p:nvPr/>
        </p:nvSpPr>
        <p:spPr>
          <a:xfrm>
            <a:off x="0" y="1000272"/>
            <a:ext cx="12192000" cy="733447"/>
          </a:xfrm>
          <a:prstGeom prst="rect">
            <a:avLst/>
          </a:prstGeom>
          <a:solidFill>
            <a:srgbClr val="9C252B"/>
          </a:solidFill>
          <a:ln>
            <a:solidFill>
              <a:srgbClr val="9C252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0" y="1798952"/>
            <a:ext cx="12192000" cy="45719"/>
          </a:xfrm>
          <a:prstGeom prst="rect">
            <a:avLst/>
          </a:prstGeom>
          <a:solidFill>
            <a:srgbClr val="9C252B"/>
          </a:solidFill>
          <a:ln>
            <a:solidFill>
              <a:srgbClr val="9C252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0" y="902048"/>
            <a:ext cx="12192000" cy="45719"/>
          </a:xfrm>
          <a:prstGeom prst="rect">
            <a:avLst/>
          </a:prstGeom>
          <a:solidFill>
            <a:srgbClr val="9C252B"/>
          </a:solidFill>
          <a:ln>
            <a:solidFill>
              <a:srgbClr val="9C252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mc:AlternateContent xmlns:mc="http://schemas.openxmlformats.org/markup-compatibility/2006" xmlns:a14="http://schemas.microsoft.com/office/drawing/2010/main">
        <mc:Choice Requires="a14">
          <p:sp>
            <p:nvSpPr>
              <p:cNvPr id="12" name="文本框 11"/>
              <p:cNvSpPr txBox="1"/>
              <p:nvPr/>
            </p:nvSpPr>
            <p:spPr>
              <a:xfrm>
                <a:off x="592100" y="2309688"/>
                <a:ext cx="11003509" cy="1482650"/>
              </a:xfrm>
              <a:prstGeom prst="rect">
                <a:avLst/>
              </a:prstGeom>
              <a:noFill/>
            </p:spPr>
            <p:txBody>
              <a:bodyPr wrap="square" rtlCol="0">
                <a:spAutoFit/>
              </a:bodyPr>
              <a:lstStyle/>
              <a:p>
                <a:pPr algn="ctr">
                  <a:lnSpc>
                    <a:spcPct val="150000"/>
                  </a:lnSpc>
                </a:pPr>
                <a:r>
                  <a:rPr lang="en-US" altLang="zh-CN" sz="3200" b="1"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zh-CN" sz="3200" b="1" dirty="0">
                    <a:latin typeface="微软雅黑" panose="020B0503020204020204" pitchFamily="34" charset="-122"/>
                    <a:ea typeface="微软雅黑" panose="020B0503020204020204" pitchFamily="34" charset="-122"/>
                    <a:cs typeface="Times New Roman" panose="02020603050405020304" pitchFamily="18" charset="0"/>
                  </a:rPr>
                  <a:t>Magnetic Moments and Radiative Decays of the </a:t>
                </a:r>
                <a14:m>
                  <m:oMath xmlns:m="http://schemas.openxmlformats.org/officeDocument/2006/math">
                    <m:sSub>
                      <m:sSubPr>
                        <m:ctrlPr>
                          <a:rPr lang="zh-CN" altLang="zh-CN" sz="3200" b="1" i="1" dirty="0">
                            <a:latin typeface="Cambria Math" panose="02040503050406030204" pitchFamily="18" charset="0"/>
                          </a:rPr>
                        </m:ctrlPr>
                      </m:sSubPr>
                      <m:e>
                        <m:r>
                          <a:rPr lang="zh-CN" altLang="zh-CN" sz="3200" b="1" i="1" dirty="0">
                            <a:latin typeface="Cambria Math" panose="02040503050406030204" pitchFamily="18" charset="0"/>
                          </a:rPr>
                          <m:t>𝑻</m:t>
                        </m:r>
                      </m:e>
                      <m:sub>
                        <m:r>
                          <a:rPr lang="zh-CN" altLang="zh-CN" sz="3200" b="1" i="1" dirty="0">
                            <a:latin typeface="Cambria Math" panose="02040503050406030204" pitchFamily="18" charset="0"/>
                          </a:rPr>
                          <m:t>𝒄𝒄</m:t>
                        </m:r>
                      </m:sub>
                    </m:sSub>
                    <m:sSup>
                      <m:sSupPr>
                        <m:ctrlPr>
                          <a:rPr lang="zh-CN" altLang="zh-CN" sz="3200" b="1" i="1" dirty="0">
                            <a:latin typeface="Cambria Math" panose="02040503050406030204" pitchFamily="18" charset="0"/>
                          </a:rPr>
                        </m:ctrlPr>
                      </m:sSupPr>
                      <m:e>
                        <m:d>
                          <m:dPr>
                            <m:ctrlPr>
                              <a:rPr lang="zh-CN" altLang="zh-CN" sz="3200" b="1" i="0" dirty="0">
                                <a:latin typeface="Cambria Math" panose="02040503050406030204" pitchFamily="18" charset="0"/>
                              </a:rPr>
                            </m:ctrlPr>
                          </m:dPr>
                          <m:e>
                            <m:r>
                              <a:rPr lang="zh-CN" altLang="zh-CN" sz="3200" b="1" i="0" dirty="0">
                                <a:latin typeface="Cambria Math" panose="02040503050406030204" pitchFamily="18" charset="0"/>
                              </a:rPr>
                              <m:t>𝟑𝟖𝟕𝟓</m:t>
                            </m:r>
                          </m:e>
                        </m:d>
                      </m:e>
                      <m:sup>
                        <m:r>
                          <a:rPr lang="zh-CN" altLang="zh-CN" sz="3200" b="1" i="0" dirty="0">
                            <a:latin typeface="Cambria Math" panose="02040503050406030204" pitchFamily="18" charset="0"/>
                          </a:rPr>
                          <m:t>+</m:t>
                        </m:r>
                      </m:sup>
                    </m:sSup>
                  </m:oMath>
                </a14:m>
                <a:r>
                  <a:rPr lang="zh-CN" altLang="zh-CN" sz="3200" b="1" dirty="0">
                    <a:latin typeface="微软雅黑" panose="020B0503020204020204" pitchFamily="34" charset="-122"/>
                    <a:ea typeface="微软雅黑" panose="020B0503020204020204" pitchFamily="34" charset="-122"/>
                    <a:cs typeface="Times New Roman" panose="02020603050405020304" pitchFamily="18" charset="0"/>
                  </a:rPr>
                  <a:t>and its partner states</a:t>
                </a:r>
                <a:endParaRPr lang="en-US" altLang="zh-CN" sz="3200" b="1" dirty="0">
                  <a:latin typeface="微软雅黑" panose="020B0503020204020204" pitchFamily="34" charset="-122"/>
                  <a:ea typeface="微软雅黑" panose="020B0503020204020204" pitchFamily="34" charset="-122"/>
                  <a:cs typeface="Times New Roman" panose="02020603050405020304" pitchFamily="18" charset="0"/>
                </a:endParaRPr>
              </a:p>
            </p:txBody>
          </p:sp>
        </mc:Choice>
        <mc:Fallback xmlns="">
          <p:sp>
            <p:nvSpPr>
              <p:cNvPr id="12" name="文本框 11"/>
              <p:cNvSpPr txBox="1">
                <a:spLocks noRot="1" noChangeAspect="1" noMove="1" noResize="1" noEditPoints="1" noAdjustHandles="1" noChangeArrowheads="1" noChangeShapeType="1" noTextEdit="1"/>
              </p:cNvSpPr>
              <p:nvPr/>
            </p:nvSpPr>
            <p:spPr>
              <a:xfrm>
                <a:off x="592100" y="2309688"/>
                <a:ext cx="11003509" cy="1482650"/>
              </a:xfrm>
              <a:prstGeom prst="rect">
                <a:avLst/>
              </a:prstGeom>
              <a:blipFill>
                <a:blip r:embed="rId3"/>
                <a:stretch>
                  <a:fillRect b="-12712"/>
                </a:stretch>
              </a:blipFill>
            </p:spPr>
            <p:txBody>
              <a:bodyPr/>
              <a:lstStyle/>
              <a:p>
                <a:r>
                  <a:rPr lang="zh-CN" altLang="en-US">
                    <a:noFill/>
                  </a:rPr>
                  <a:t> </a:t>
                </a:r>
              </a:p>
            </p:txBody>
          </p:sp>
        </mc:Fallback>
      </mc:AlternateContent>
      <p:grpSp>
        <p:nvGrpSpPr>
          <p:cNvPr id="13" name="组合 12">
            <a:extLst>
              <a:ext uri="{FF2B5EF4-FFF2-40B4-BE49-F238E27FC236}">
                <a16:creationId xmlns:a16="http://schemas.microsoft.com/office/drawing/2014/main" id="{713317E2-512F-2B3B-EC5A-745826F7AF1C}"/>
              </a:ext>
            </a:extLst>
          </p:cNvPr>
          <p:cNvGrpSpPr/>
          <p:nvPr/>
        </p:nvGrpSpPr>
        <p:grpSpPr>
          <a:xfrm>
            <a:off x="9351543" y="70098"/>
            <a:ext cx="2707107" cy="798680"/>
            <a:chOff x="159870" y="371178"/>
            <a:chExt cx="4062291" cy="1293849"/>
          </a:xfrm>
        </p:grpSpPr>
        <p:pic>
          <p:nvPicPr>
            <p:cNvPr id="14" name="图片 13">
              <a:extLst>
                <a:ext uri="{FF2B5EF4-FFF2-40B4-BE49-F238E27FC236}">
                  <a16:creationId xmlns:a16="http://schemas.microsoft.com/office/drawing/2014/main" id="{172BD382-F275-2FB4-D39D-A945B01F8572}"/>
                </a:ext>
              </a:extLst>
            </p:cNvPr>
            <p:cNvPicPr>
              <a:picLocks noChangeAspect="1"/>
            </p:cNvPicPr>
            <p:nvPr/>
          </p:nvPicPr>
          <p:blipFill>
            <a:blip r:embed="rId4">
              <a:extLst>
                <a:ext uri="{BEBA8EAE-BF5A-486C-A8C5-ECC9F3942E4B}">
                  <a14:imgProps xmlns:a14="http://schemas.microsoft.com/office/drawing/2010/main">
                    <a14:imgLayer>
                      <a14:imgEffect>
                        <a14:saturation sat="300000"/>
                      </a14:imgEffect>
                    </a14:imgLayer>
                  </a14:imgProps>
                </a:ext>
              </a:extLst>
            </a:blip>
            <a:stretch>
              <a:fillRect/>
            </a:stretch>
          </p:blipFill>
          <p:spPr>
            <a:xfrm>
              <a:off x="159870" y="371178"/>
              <a:ext cx="1693990" cy="1293849"/>
            </a:xfrm>
            <a:prstGeom prst="rect">
              <a:avLst/>
            </a:prstGeom>
          </p:spPr>
        </p:pic>
        <p:pic>
          <p:nvPicPr>
            <p:cNvPr id="15" name="图片 14">
              <a:extLst>
                <a:ext uri="{FF2B5EF4-FFF2-40B4-BE49-F238E27FC236}">
                  <a16:creationId xmlns:a16="http://schemas.microsoft.com/office/drawing/2014/main" id="{5ECE0203-4DBB-A324-7490-18D6ABAAF7B6}"/>
                </a:ext>
              </a:extLst>
            </p:cNvPr>
            <p:cNvPicPr>
              <a:picLocks noChangeAspect="1"/>
            </p:cNvPicPr>
            <p:nvPr/>
          </p:nvPicPr>
          <p:blipFill>
            <a:blip r:embed="rId5"/>
            <a:stretch>
              <a:fillRect/>
            </a:stretch>
          </p:blipFill>
          <p:spPr>
            <a:xfrm>
              <a:off x="1635495" y="549626"/>
              <a:ext cx="2586666" cy="840737"/>
            </a:xfrm>
            <a:prstGeom prst="rect">
              <a:avLst/>
            </a:prstGeom>
          </p:spPr>
        </p:pic>
      </p:grpSp>
      <p:sp>
        <p:nvSpPr>
          <p:cNvPr id="20" name="文本框 19">
            <a:extLst>
              <a:ext uri="{FF2B5EF4-FFF2-40B4-BE49-F238E27FC236}">
                <a16:creationId xmlns:a16="http://schemas.microsoft.com/office/drawing/2014/main" id="{348FF248-303B-394F-8304-37E9AF8F078F}"/>
              </a:ext>
            </a:extLst>
          </p:cNvPr>
          <p:cNvSpPr txBox="1"/>
          <p:nvPr>
            <p:custDataLst>
              <p:tags r:id="rId1"/>
            </p:custDataLst>
          </p:nvPr>
        </p:nvSpPr>
        <p:spPr>
          <a:xfrm>
            <a:off x="1334568" y="973930"/>
            <a:ext cx="9518574" cy="786130"/>
          </a:xfrm>
          <a:prstGeom prst="rect">
            <a:avLst/>
          </a:prstGeom>
          <a:noFill/>
        </p:spPr>
        <p:txBody>
          <a:bodyPr wrap="square" rtlCol="0">
            <a:noAutofit/>
          </a:bodyPr>
          <a:lstStyle/>
          <a:p>
            <a:pPr algn="ctr">
              <a:lnSpc>
                <a:spcPct val="150000"/>
              </a:lnSpc>
            </a:pPr>
            <a:r>
              <a:rPr lang="zh-CN" altLang="zh-CN" sz="2800" dirty="0">
                <a:solidFill>
                  <a:schemeClr val="bg1"/>
                </a:solidFill>
                <a:latin typeface="Times New Roman" panose="02020603050405020304" pitchFamily="18" charset="0"/>
                <a:ea typeface="Heiti SC Medium" pitchFamily="2" charset="-128"/>
                <a:cs typeface="Times New Roman" panose="02020603050405020304" pitchFamily="18" charset="0"/>
              </a:rPr>
              <a:t>第九届强子谱和强子结构研讨会</a:t>
            </a:r>
            <a:endParaRPr lang="zh-CN" altLang="en-US" sz="2800" dirty="0">
              <a:solidFill>
                <a:schemeClr val="bg1"/>
              </a:solidFill>
              <a:latin typeface="Times New Roman" panose="02020603050405020304" pitchFamily="18" charset="0"/>
              <a:ea typeface="Heiti SC Medium" pitchFamily="2" charset="-128"/>
              <a:cs typeface="Times New Roman" panose="02020603050405020304" pitchFamily="18" charset="0"/>
            </a:endParaRPr>
          </a:p>
        </p:txBody>
      </p:sp>
      <p:pic>
        <p:nvPicPr>
          <p:cNvPr id="2" name="图片 1">
            <a:extLst>
              <a:ext uri="{FF2B5EF4-FFF2-40B4-BE49-F238E27FC236}">
                <a16:creationId xmlns:a16="http://schemas.microsoft.com/office/drawing/2014/main" id="{CD6156E8-2C1D-E9D4-75C1-7130CF05E7B1}"/>
              </a:ext>
            </a:extLst>
          </p:cNvPr>
          <p:cNvPicPr>
            <a:picLocks noChangeAspect="1"/>
          </p:cNvPicPr>
          <p:nvPr/>
        </p:nvPicPr>
        <p:blipFill>
          <a:blip r:embed="rId6"/>
          <a:stretch>
            <a:fillRect/>
          </a:stretch>
        </p:blipFill>
        <p:spPr>
          <a:xfrm>
            <a:off x="258378" y="30732"/>
            <a:ext cx="2906412" cy="806253"/>
          </a:xfrm>
          <a:prstGeom prst="rect">
            <a:avLst/>
          </a:prstGeom>
        </p:spPr>
      </p:pic>
      <p:sp>
        <p:nvSpPr>
          <p:cNvPr id="4" name="文本框 3">
            <a:extLst>
              <a:ext uri="{FF2B5EF4-FFF2-40B4-BE49-F238E27FC236}">
                <a16:creationId xmlns:a16="http://schemas.microsoft.com/office/drawing/2014/main" id="{B8CC7B90-58EA-6AB7-A1BF-3BB0338EEAF6}"/>
              </a:ext>
            </a:extLst>
          </p:cNvPr>
          <p:cNvSpPr txBox="1"/>
          <p:nvPr/>
        </p:nvSpPr>
        <p:spPr>
          <a:xfrm>
            <a:off x="3547483" y="5578610"/>
            <a:ext cx="5092741" cy="461665"/>
          </a:xfrm>
          <a:prstGeom prst="rect">
            <a:avLst/>
          </a:prstGeom>
          <a:noFill/>
        </p:spPr>
        <p:txBody>
          <a:bodyPr wrap="none" rtlCol="0">
            <a:spAutoFit/>
          </a:bodyPr>
          <a:lstStyle/>
          <a:p>
            <a:r>
              <a:rPr kumimoji="1" lang="zh-CN" altLang="en-US" sz="2400" dirty="0">
                <a:latin typeface="Heiti SC Medium" pitchFamily="2" charset="-128"/>
                <a:ea typeface="Heiti SC Medium" pitchFamily="2" charset="-128"/>
                <a:cs typeface="Times New Roman" panose="02020603050405020304" pitchFamily="18" charset="0"/>
              </a:rPr>
              <a:t>合作者</a:t>
            </a:r>
            <a:r>
              <a:rPr kumimoji="1" lang="zh-CN" altLang="en-US" sz="2400" dirty="0">
                <a:latin typeface="Times New Roman" panose="02020603050405020304" pitchFamily="18" charset="0"/>
                <a:cs typeface="Times New Roman" panose="02020603050405020304" pitchFamily="18" charset="0"/>
              </a:rPr>
              <a:t>：</a:t>
            </a:r>
            <a:r>
              <a:rPr lang="zh-CN" altLang="zh-CN" sz="2400" dirty="0">
                <a:latin typeface="Times New Roman" panose="02020603050405020304" pitchFamily="18" charset="0"/>
                <a:cs typeface="Times New Roman" panose="02020603050405020304" pitchFamily="18" charset="0"/>
              </a:rPr>
              <a:t>Yan-Rui Liu, Jian-Bo Cheng</a:t>
            </a:r>
          </a:p>
        </p:txBody>
      </p:sp>
    </p:spTree>
    <p:extLst>
      <p:ext uri="{BB962C8B-B14F-4D97-AF65-F5344CB8AC3E}">
        <p14:creationId xmlns:p14="http://schemas.microsoft.com/office/powerpoint/2010/main" val="10174587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a:extLst>
              <a:ext uri="{FF2B5EF4-FFF2-40B4-BE49-F238E27FC236}">
                <a16:creationId xmlns:a16="http://schemas.microsoft.com/office/drawing/2014/main" id="{138237AC-C46C-F74D-8136-DBB5DEADFA40}"/>
              </a:ext>
            </a:extLst>
          </p:cNvPr>
          <p:cNvPicPr>
            <a:picLocks noChangeAspect="1"/>
          </p:cNvPicPr>
          <p:nvPr/>
        </p:nvPicPr>
        <p:blipFill>
          <a:blip r:embed="rId3"/>
          <a:stretch>
            <a:fillRect/>
          </a:stretch>
        </p:blipFill>
        <p:spPr>
          <a:xfrm>
            <a:off x="7088435" y="1532975"/>
            <a:ext cx="4611594" cy="387750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mc:AlternateContent xmlns:mc="http://schemas.openxmlformats.org/markup-compatibility/2006" xmlns:a14="http://schemas.microsoft.com/office/drawing/2010/main">
        <mc:Choice Requires="a14">
          <p:graphicFrame>
            <p:nvGraphicFramePr>
              <p:cNvPr id="8" name="表格 7">
                <a:extLst>
                  <a:ext uri="{FF2B5EF4-FFF2-40B4-BE49-F238E27FC236}">
                    <a16:creationId xmlns:a16="http://schemas.microsoft.com/office/drawing/2014/main" id="{B08D14BA-7B9D-714F-8FE4-09F99A79E9F9}"/>
                  </a:ext>
                </a:extLst>
              </p:cNvPr>
              <p:cNvGraphicFramePr>
                <a:graphicFrameLocks noGrp="1"/>
              </p:cNvGraphicFramePr>
              <p:nvPr>
                <p:extLst>
                  <p:ext uri="{D42A27DB-BD31-4B8C-83A1-F6EECF244321}">
                    <p14:modId xmlns:p14="http://schemas.microsoft.com/office/powerpoint/2010/main" val="1382777940"/>
                  </p:ext>
                </p:extLst>
              </p:nvPr>
            </p:nvGraphicFramePr>
            <p:xfrm>
              <a:off x="583474" y="1583691"/>
              <a:ext cx="5866674" cy="1752600"/>
            </p:xfrm>
            <a:graphic>
              <a:graphicData uri="http://schemas.openxmlformats.org/drawingml/2006/table">
                <a:tbl>
                  <a:tblPr firstRow="1" bandRow="1">
                    <a:tableStyleId>{2D5ABB26-0587-4C30-8999-92F81FD0307C}</a:tableStyleId>
                  </a:tblPr>
                  <a:tblGrid>
                    <a:gridCol w="1955558">
                      <a:extLst>
                        <a:ext uri="{9D8B030D-6E8A-4147-A177-3AD203B41FA5}">
                          <a16:colId xmlns:a16="http://schemas.microsoft.com/office/drawing/2014/main" val="422888668"/>
                        </a:ext>
                      </a:extLst>
                    </a:gridCol>
                    <a:gridCol w="1955558">
                      <a:extLst>
                        <a:ext uri="{9D8B030D-6E8A-4147-A177-3AD203B41FA5}">
                          <a16:colId xmlns:a16="http://schemas.microsoft.com/office/drawing/2014/main" val="2714722491"/>
                        </a:ext>
                      </a:extLst>
                    </a:gridCol>
                    <a:gridCol w="1955558">
                      <a:extLst>
                        <a:ext uri="{9D8B030D-6E8A-4147-A177-3AD203B41FA5}">
                          <a16:colId xmlns:a16="http://schemas.microsoft.com/office/drawing/2014/main" val="379389497"/>
                        </a:ext>
                      </a:extLst>
                    </a:gridCol>
                  </a:tblGrid>
                  <a:tr h="370840">
                    <a:tc rowSpan="2">
                      <a:txBody>
                        <a:bodyPr/>
                        <a:lstStyle/>
                        <a:p>
                          <a:pPr algn="ctr"/>
                          <a:r>
                            <a:rPr lang="en-US" altLang="zh-CN" dirty="0">
                              <a:latin typeface="Times New Roman" panose="02020603050405020304" pitchFamily="18" charset="0"/>
                              <a:cs typeface="Times New Roman" panose="02020603050405020304" pitchFamily="18" charset="0"/>
                            </a:rPr>
                            <a:t>Diquark/</a:t>
                          </a:r>
                          <a:br>
                            <a:rPr lang="en-US" altLang="zh-CN" dirty="0">
                              <a:latin typeface="Times New Roman" panose="02020603050405020304" pitchFamily="18" charset="0"/>
                              <a:cs typeface="Times New Roman" panose="02020603050405020304" pitchFamily="18" charset="0"/>
                            </a:rPr>
                          </a:br>
                          <a:r>
                            <a:rPr lang="en-US" altLang="zh-CN" dirty="0">
                              <a:latin typeface="Times New Roman" panose="02020603050405020304" pitchFamily="18" charset="0"/>
                              <a:cs typeface="Times New Roman" panose="02020603050405020304" pitchFamily="18" charset="0"/>
                            </a:rPr>
                            <a:t>antidiquark</a:t>
                          </a:r>
                          <a:endParaRPr lang="zh-CN" altLang="en-US"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r>
                            <a:rPr lang="en" altLang="zh-CN" dirty="0">
                              <a:latin typeface="Times New Roman" panose="02020603050405020304" pitchFamily="18" charset="0"/>
                              <a:cs typeface="Times New Roman" panose="02020603050405020304" pitchFamily="18" charset="0"/>
                            </a:rPr>
                            <a:t>exchange symmetry</a:t>
                          </a:r>
                          <a:endParaRPr lang="zh-CN" altLang="en-US"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83506069"/>
                      </a:ext>
                    </a:extLst>
                  </a:tr>
                  <a:tr h="370840">
                    <a:tc vMerge="1">
                      <a:txBody>
                        <a:bodyPr/>
                        <a:lstStyle/>
                        <a:p>
                          <a:pPr algn="ctr"/>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dirty="0">
                              <a:latin typeface="Times New Roman" panose="02020603050405020304" pitchFamily="18" charset="0"/>
                              <a:cs typeface="Times New Roman" panose="02020603050405020304" pitchFamily="18" charset="0"/>
                            </a:rPr>
                            <a:t>Anti-</a:t>
                          </a:r>
                          <a:r>
                            <a:rPr lang="en" altLang="zh-CN" dirty="0">
                              <a:latin typeface="Times New Roman" panose="02020603050405020304" pitchFamily="18" charset="0"/>
                              <a:cs typeface="Times New Roman" panose="02020603050405020304" pitchFamily="18" charset="0"/>
                            </a:rPr>
                            <a:t>symmetry</a:t>
                          </a:r>
                          <a:endParaRPr lang="zh-CN" altLang="en-US"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 altLang="zh-CN" dirty="0">
                              <a:latin typeface="Times New Roman" panose="02020603050405020304" pitchFamily="18" charset="0"/>
                              <a:cs typeface="Times New Roman" panose="02020603050405020304" pitchFamily="18" charset="0"/>
                            </a:rPr>
                            <a:t>symmetry</a:t>
                          </a:r>
                          <a:endParaRPr lang="zh-CN" altLang="en-US"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65975188"/>
                      </a:ext>
                    </a:extLst>
                  </a:tr>
                  <a:tr h="370840">
                    <a:tc>
                      <a:txBody>
                        <a:bodyPr/>
                        <a:lstStyle/>
                        <a:p>
                          <a:pPr algn="ctr"/>
                          <a:r>
                            <a:rPr lang="en-US" altLang="zh-CN" dirty="0">
                              <a:latin typeface="Times New Roman" panose="02020603050405020304" pitchFamily="18" charset="0"/>
                              <a:cs typeface="Times New Roman" panose="02020603050405020304" pitchFamily="18" charset="0"/>
                            </a:rPr>
                            <a:t>color(SU(3)group)</a:t>
                          </a:r>
                          <a:endParaRPr lang="zh-CN" altLang="en-US"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14:m>
                            <m:oMathPara xmlns:m="http://schemas.openxmlformats.org/officeDocument/2006/math">
                              <m:oMath>
                                <m:r>
                                  <a:rPr lang="en-US" altLang="zh-CN" b="0" i="1" smtClean="0">
                                    <a:latin typeface="Cambria Math" panose="02040503050406030204" pitchFamily="18" charset="0"/>
                                  </a:rPr>
                                  <m:t>3⨂3=</m:t>
                                </m:r>
                                <m:acc>
                                  <m:accPr>
                                    <m:chr m:val="̅"/>
                                    <m:ctrlPr>
                                      <a:rPr lang="en-US" altLang="zh-CN" b="0" i="1" smtClean="0">
                                        <a:latin typeface="Cambria Math" panose="02040503050406030204" pitchFamily="18" charset="0"/>
                                      </a:rPr>
                                    </m:ctrlPr>
                                  </m:accPr>
                                  <m:e>
                                    <m:r>
                                      <a:rPr lang="en-US" altLang="zh-CN" b="0" i="1" smtClean="0">
                                        <a:latin typeface="Cambria Math" panose="02040503050406030204" pitchFamily="18" charset="0"/>
                                      </a:rPr>
                                      <m:t>3</m:t>
                                    </m:r>
                                  </m:e>
                                </m:acc>
                              </m:oMath>
                            </m:oMathPara>
                          </a14:m>
                          <a:endParaRPr lang="zh-CN" altLang="en-US"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
                                <m:r>
                                  <a:rPr lang="en-US" altLang="zh-CN" b="0" i="1" smtClean="0">
                                    <a:latin typeface="Cambria Math" panose="02040503050406030204" pitchFamily="18" charset="0"/>
                                  </a:rPr>
                                  <m:t>3⨂3=6</m:t>
                                </m:r>
                              </m:oMath>
                            </m:oMathPara>
                          </a14:m>
                          <a:endParaRPr lang="zh-CN" altLang="en-US"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78147275"/>
                      </a:ext>
                    </a:extLst>
                  </a:tr>
                  <a:tr h="370840">
                    <a:tc>
                      <a:txBody>
                        <a:bodyPr/>
                        <a:lstStyle/>
                        <a:p>
                          <a:pPr algn="ctr"/>
                          <a:r>
                            <a:rPr lang="en-US" altLang="zh-CN" dirty="0">
                              <a:latin typeface="Times New Roman" panose="02020603050405020304" pitchFamily="18" charset="0"/>
                              <a:cs typeface="Times New Roman" panose="02020603050405020304" pitchFamily="18" charset="0"/>
                            </a:rPr>
                            <a:t>spin/isospin</a:t>
                          </a:r>
                        </a:p>
                        <a:p>
                          <a:pPr algn="ctr"/>
                          <a:r>
                            <a:rPr lang="en-US" altLang="zh-CN" dirty="0">
                              <a:latin typeface="Times New Roman" panose="02020603050405020304" pitchFamily="18" charset="0"/>
                              <a:cs typeface="Times New Roman" panose="02020603050405020304" pitchFamily="18" charset="0"/>
                            </a:rPr>
                            <a:t>(SU(2) group)</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14:m>
                            <m:oMathPara xmlns:m="http://schemas.openxmlformats.org/officeDocument/2006/math">
                              <m:oMath>
                                <m:f>
                                  <m:fPr>
                                    <m:ctrlPr>
                                      <a:rPr lang="en-US" altLang="zh-CN" b="0" i="1" smtClean="0">
                                        <a:latin typeface="Cambria Math" panose="02040503050406030204" pitchFamily="18" charset="0"/>
                                        <a:ea typeface="Cambria Math" panose="02040503050406030204" pitchFamily="18" charset="0"/>
                                      </a:rPr>
                                    </m:ctrlPr>
                                  </m:fPr>
                                  <m:num>
                                    <m:r>
                                      <a:rPr lang="en-US" altLang="zh-CN" b="0" i="1" smtClean="0">
                                        <a:latin typeface="Cambria Math" panose="02040503050406030204" pitchFamily="18" charset="0"/>
                                        <a:ea typeface="Cambria Math" panose="02040503050406030204" pitchFamily="18" charset="0"/>
                                      </a:rPr>
                                      <m:t>1</m:t>
                                    </m:r>
                                  </m:num>
                                  <m:den>
                                    <m:r>
                                      <a:rPr lang="en-US" altLang="zh-CN" b="0" i="1" smtClean="0">
                                        <a:latin typeface="Cambria Math" panose="02040503050406030204" pitchFamily="18" charset="0"/>
                                        <a:ea typeface="Cambria Math" panose="02040503050406030204" pitchFamily="18" charset="0"/>
                                      </a:rPr>
                                      <m:t>2</m:t>
                                    </m:r>
                                  </m:den>
                                </m:f>
                                <m:r>
                                  <a:rPr lang="en-US" altLang="zh-CN" b="0" i="1" smtClean="0">
                                    <a:latin typeface="Cambria Math" panose="02040503050406030204" pitchFamily="18" charset="0"/>
                                    <a:ea typeface="Cambria Math" panose="02040503050406030204" pitchFamily="18" charset="0"/>
                                  </a:rPr>
                                  <m:t>⨁</m:t>
                                </m:r>
                                <m:f>
                                  <m:fPr>
                                    <m:ctrlPr>
                                      <a:rPr lang="en-US" altLang="zh-CN" b="0" i="1" smtClean="0">
                                        <a:latin typeface="Cambria Math" panose="02040503050406030204" pitchFamily="18" charset="0"/>
                                        <a:ea typeface="Cambria Math" panose="02040503050406030204" pitchFamily="18" charset="0"/>
                                      </a:rPr>
                                    </m:ctrlPr>
                                  </m:fPr>
                                  <m:num>
                                    <m:r>
                                      <a:rPr lang="en-US" altLang="zh-CN" b="0" i="1" smtClean="0">
                                        <a:latin typeface="Cambria Math" panose="02040503050406030204" pitchFamily="18" charset="0"/>
                                        <a:ea typeface="Cambria Math" panose="02040503050406030204" pitchFamily="18" charset="0"/>
                                      </a:rPr>
                                      <m:t>1</m:t>
                                    </m:r>
                                  </m:num>
                                  <m:den>
                                    <m:r>
                                      <a:rPr lang="en-US" altLang="zh-CN" b="0" i="1" smtClean="0">
                                        <a:latin typeface="Cambria Math" panose="02040503050406030204" pitchFamily="18" charset="0"/>
                                        <a:ea typeface="Cambria Math" panose="02040503050406030204" pitchFamily="18" charset="0"/>
                                      </a:rPr>
                                      <m:t>2</m:t>
                                    </m:r>
                                  </m:den>
                                </m:f>
                                <m:r>
                                  <a:rPr lang="en-US" altLang="zh-CN" b="0" i="1" smtClean="0">
                                    <a:latin typeface="Cambria Math" panose="02040503050406030204" pitchFamily="18" charset="0"/>
                                  </a:rPr>
                                  <m:t>=0</m:t>
                                </m:r>
                              </m:oMath>
                            </m:oMathPara>
                          </a14:m>
                          <a:endParaRPr lang="zh-CN" altLang="en-US"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14:m>
                            <m:oMathPara xmlns:m="http://schemas.openxmlformats.org/officeDocument/2006/math">
                              <m:oMath>
                                <m:f>
                                  <m:fPr>
                                    <m:ctrlPr>
                                      <a:rPr lang="en-US" altLang="zh-CN" b="0" i="1" smtClean="0">
                                        <a:latin typeface="Cambria Math" panose="02040503050406030204" pitchFamily="18" charset="0"/>
                                        <a:ea typeface="Cambria Math" panose="02040503050406030204" pitchFamily="18" charset="0"/>
                                      </a:rPr>
                                    </m:ctrlPr>
                                  </m:fPr>
                                  <m:num>
                                    <m:r>
                                      <a:rPr lang="en-US" altLang="zh-CN" b="0" i="1" smtClean="0">
                                        <a:latin typeface="Cambria Math" panose="02040503050406030204" pitchFamily="18" charset="0"/>
                                        <a:ea typeface="Cambria Math" panose="02040503050406030204" pitchFamily="18" charset="0"/>
                                      </a:rPr>
                                      <m:t>1</m:t>
                                    </m:r>
                                  </m:num>
                                  <m:den>
                                    <m:r>
                                      <a:rPr lang="en-US" altLang="zh-CN" b="0" i="1" smtClean="0">
                                        <a:latin typeface="Cambria Math" panose="02040503050406030204" pitchFamily="18" charset="0"/>
                                        <a:ea typeface="Cambria Math" panose="02040503050406030204" pitchFamily="18" charset="0"/>
                                      </a:rPr>
                                      <m:t>2</m:t>
                                    </m:r>
                                  </m:den>
                                </m:f>
                                <m:r>
                                  <a:rPr lang="en-US" altLang="zh-CN" b="0" i="1" smtClean="0">
                                    <a:latin typeface="Cambria Math" panose="02040503050406030204" pitchFamily="18" charset="0"/>
                                    <a:ea typeface="Cambria Math" panose="02040503050406030204" pitchFamily="18" charset="0"/>
                                  </a:rPr>
                                  <m:t>⨁</m:t>
                                </m:r>
                                <m:f>
                                  <m:fPr>
                                    <m:ctrlPr>
                                      <a:rPr lang="en-US" altLang="zh-CN" b="0" i="1" smtClean="0">
                                        <a:latin typeface="Cambria Math" panose="02040503050406030204" pitchFamily="18" charset="0"/>
                                        <a:ea typeface="Cambria Math" panose="02040503050406030204" pitchFamily="18" charset="0"/>
                                      </a:rPr>
                                    </m:ctrlPr>
                                  </m:fPr>
                                  <m:num>
                                    <m:r>
                                      <a:rPr lang="en-US" altLang="zh-CN" b="0" i="1" smtClean="0">
                                        <a:latin typeface="Cambria Math" panose="02040503050406030204" pitchFamily="18" charset="0"/>
                                        <a:ea typeface="Cambria Math" panose="02040503050406030204" pitchFamily="18" charset="0"/>
                                      </a:rPr>
                                      <m:t>1</m:t>
                                    </m:r>
                                  </m:num>
                                  <m:den>
                                    <m:r>
                                      <a:rPr lang="en-US" altLang="zh-CN" b="0" i="1" smtClean="0">
                                        <a:latin typeface="Cambria Math" panose="02040503050406030204" pitchFamily="18" charset="0"/>
                                        <a:ea typeface="Cambria Math" panose="02040503050406030204" pitchFamily="18" charset="0"/>
                                      </a:rPr>
                                      <m:t>2</m:t>
                                    </m:r>
                                  </m:den>
                                </m:f>
                                <m:r>
                                  <a:rPr lang="en-US" altLang="zh-CN" b="0" i="1" smtClean="0">
                                    <a:latin typeface="Cambria Math" panose="02040503050406030204" pitchFamily="18" charset="0"/>
                                  </a:rPr>
                                  <m:t>=1</m:t>
                                </m:r>
                              </m:oMath>
                            </m:oMathPara>
                          </a14:m>
                          <a:endParaRPr lang="zh-CN" altLang="en-US"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87007777"/>
                      </a:ext>
                    </a:extLst>
                  </a:tr>
                </a:tbl>
              </a:graphicData>
            </a:graphic>
          </p:graphicFrame>
        </mc:Choice>
        <mc:Fallback xmlns="">
          <p:graphicFrame>
            <p:nvGraphicFramePr>
              <p:cNvPr id="8" name="表格 7">
                <a:extLst>
                  <a:ext uri="{FF2B5EF4-FFF2-40B4-BE49-F238E27FC236}">
                    <a16:creationId xmlns:a16="http://schemas.microsoft.com/office/drawing/2014/main" id="{B08D14BA-7B9D-714F-8FE4-09F99A79E9F9}"/>
                  </a:ext>
                </a:extLst>
              </p:cNvPr>
              <p:cNvGraphicFramePr>
                <a:graphicFrameLocks noGrp="1"/>
              </p:cNvGraphicFramePr>
              <p:nvPr>
                <p:extLst>
                  <p:ext uri="{D42A27DB-BD31-4B8C-83A1-F6EECF244321}">
                    <p14:modId xmlns:p14="http://schemas.microsoft.com/office/powerpoint/2010/main" val="1382777940"/>
                  </p:ext>
                </p:extLst>
              </p:nvPr>
            </p:nvGraphicFramePr>
            <p:xfrm>
              <a:off x="583474" y="1583691"/>
              <a:ext cx="5866674" cy="1752600"/>
            </p:xfrm>
            <a:graphic>
              <a:graphicData uri="http://schemas.openxmlformats.org/drawingml/2006/table">
                <a:tbl>
                  <a:tblPr firstRow="1" bandRow="1">
                    <a:tableStyleId>{2D5ABB26-0587-4C30-8999-92F81FD0307C}</a:tableStyleId>
                  </a:tblPr>
                  <a:tblGrid>
                    <a:gridCol w="1955558">
                      <a:extLst>
                        <a:ext uri="{9D8B030D-6E8A-4147-A177-3AD203B41FA5}">
                          <a16:colId xmlns:a16="http://schemas.microsoft.com/office/drawing/2014/main" val="422888668"/>
                        </a:ext>
                      </a:extLst>
                    </a:gridCol>
                    <a:gridCol w="1955558">
                      <a:extLst>
                        <a:ext uri="{9D8B030D-6E8A-4147-A177-3AD203B41FA5}">
                          <a16:colId xmlns:a16="http://schemas.microsoft.com/office/drawing/2014/main" val="2714722491"/>
                        </a:ext>
                      </a:extLst>
                    </a:gridCol>
                    <a:gridCol w="1955558">
                      <a:extLst>
                        <a:ext uri="{9D8B030D-6E8A-4147-A177-3AD203B41FA5}">
                          <a16:colId xmlns:a16="http://schemas.microsoft.com/office/drawing/2014/main" val="379389497"/>
                        </a:ext>
                      </a:extLst>
                    </a:gridCol>
                  </a:tblGrid>
                  <a:tr h="370840">
                    <a:tc rowSpan="2">
                      <a:txBody>
                        <a:bodyPr/>
                        <a:lstStyle/>
                        <a:p>
                          <a:pPr algn="ctr"/>
                          <a:r>
                            <a:rPr lang="en-US" altLang="zh-CN" dirty="0">
                              <a:latin typeface="Times New Roman" panose="02020603050405020304" pitchFamily="18" charset="0"/>
                              <a:cs typeface="Times New Roman" panose="02020603050405020304" pitchFamily="18" charset="0"/>
                            </a:rPr>
                            <a:t>Diquark/</a:t>
                          </a:r>
                          <a:br>
                            <a:rPr lang="en-US" altLang="zh-CN" dirty="0">
                              <a:latin typeface="Times New Roman" panose="02020603050405020304" pitchFamily="18" charset="0"/>
                              <a:cs typeface="Times New Roman" panose="02020603050405020304" pitchFamily="18" charset="0"/>
                            </a:rPr>
                          </a:br>
                          <a:r>
                            <a:rPr lang="en-US" altLang="zh-CN" dirty="0">
                              <a:latin typeface="Times New Roman" panose="02020603050405020304" pitchFamily="18" charset="0"/>
                              <a:cs typeface="Times New Roman" panose="02020603050405020304" pitchFamily="18" charset="0"/>
                            </a:rPr>
                            <a:t>antidiquark</a:t>
                          </a:r>
                          <a:endParaRPr lang="zh-CN" altLang="en-US"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r>
                            <a:rPr lang="en" altLang="zh-CN" dirty="0">
                              <a:latin typeface="Times New Roman" panose="02020603050405020304" pitchFamily="18" charset="0"/>
                              <a:cs typeface="Times New Roman" panose="02020603050405020304" pitchFamily="18" charset="0"/>
                            </a:rPr>
                            <a:t>exchange symmetry</a:t>
                          </a:r>
                          <a:endParaRPr lang="zh-CN" altLang="en-US"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83506069"/>
                      </a:ext>
                    </a:extLst>
                  </a:tr>
                  <a:tr h="370840">
                    <a:tc vMerge="1">
                      <a:txBody>
                        <a:bodyPr/>
                        <a:lstStyle/>
                        <a:p>
                          <a:pPr algn="ctr"/>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dirty="0">
                              <a:latin typeface="Times New Roman" panose="02020603050405020304" pitchFamily="18" charset="0"/>
                              <a:cs typeface="Times New Roman" panose="02020603050405020304" pitchFamily="18" charset="0"/>
                            </a:rPr>
                            <a:t>Anti-</a:t>
                          </a:r>
                          <a:r>
                            <a:rPr lang="en" altLang="zh-CN" dirty="0">
                              <a:latin typeface="Times New Roman" panose="02020603050405020304" pitchFamily="18" charset="0"/>
                              <a:cs typeface="Times New Roman" panose="02020603050405020304" pitchFamily="18" charset="0"/>
                            </a:rPr>
                            <a:t>symmetry</a:t>
                          </a:r>
                          <a:endParaRPr lang="zh-CN" altLang="en-US"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 altLang="zh-CN" dirty="0">
                              <a:latin typeface="Times New Roman" panose="02020603050405020304" pitchFamily="18" charset="0"/>
                              <a:cs typeface="Times New Roman" panose="02020603050405020304" pitchFamily="18" charset="0"/>
                            </a:rPr>
                            <a:t>symmetry</a:t>
                          </a:r>
                          <a:endParaRPr lang="zh-CN" altLang="en-US"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65975188"/>
                      </a:ext>
                    </a:extLst>
                  </a:tr>
                  <a:tr h="370840">
                    <a:tc>
                      <a:txBody>
                        <a:bodyPr/>
                        <a:lstStyle/>
                        <a:p>
                          <a:pPr algn="ctr"/>
                          <a:r>
                            <a:rPr lang="en-US" altLang="zh-CN" dirty="0">
                              <a:latin typeface="Times New Roman" panose="02020603050405020304" pitchFamily="18" charset="0"/>
                              <a:cs typeface="Times New Roman" panose="02020603050405020304" pitchFamily="18" charset="0"/>
                            </a:rPr>
                            <a:t>color(SU(3)group)</a:t>
                          </a:r>
                          <a:endParaRPr lang="zh-CN" altLang="en-US"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99355" t="-210345" r="-100645" b="-203448"/>
                          </a:stretch>
                        </a:blipFill>
                      </a:tcPr>
                    </a:tc>
                    <a:tc>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200649" t="-210345" r="-1299" b="-203448"/>
                          </a:stretch>
                        </a:blipFill>
                      </a:tcPr>
                    </a:tc>
                    <a:extLst>
                      <a:ext uri="{0D108BD9-81ED-4DB2-BD59-A6C34878D82A}">
                        <a16:rowId xmlns:a16="http://schemas.microsoft.com/office/drawing/2014/main" val="1578147275"/>
                      </a:ext>
                    </a:extLst>
                  </a:tr>
                  <a:tr h="640080">
                    <a:tc>
                      <a:txBody>
                        <a:bodyPr/>
                        <a:lstStyle/>
                        <a:p>
                          <a:pPr algn="ctr"/>
                          <a:r>
                            <a:rPr lang="en-US" altLang="zh-CN" dirty="0">
                              <a:latin typeface="Times New Roman" panose="02020603050405020304" pitchFamily="18" charset="0"/>
                              <a:cs typeface="Times New Roman" panose="02020603050405020304" pitchFamily="18" charset="0"/>
                            </a:rPr>
                            <a:t>spin/isospin</a:t>
                          </a:r>
                        </a:p>
                        <a:p>
                          <a:pPr algn="ctr"/>
                          <a:r>
                            <a:rPr lang="en-US" altLang="zh-CN" dirty="0">
                              <a:latin typeface="Times New Roman" panose="02020603050405020304" pitchFamily="18" charset="0"/>
                              <a:cs typeface="Times New Roman" panose="02020603050405020304" pitchFamily="18" charset="0"/>
                            </a:rPr>
                            <a:t>(SU(2) group)</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99355" t="-176471" r="-100645" b="-15686"/>
                          </a:stretch>
                        </a:blipFill>
                      </a:tcPr>
                    </a:tc>
                    <a:tc>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200649" t="-176471" r="-1299" b="-15686"/>
                          </a:stretch>
                        </a:blipFill>
                      </a:tcPr>
                    </a:tc>
                    <a:extLst>
                      <a:ext uri="{0D108BD9-81ED-4DB2-BD59-A6C34878D82A}">
                        <a16:rowId xmlns:a16="http://schemas.microsoft.com/office/drawing/2014/main" val="4087007777"/>
                      </a:ext>
                    </a:extLst>
                  </a:tr>
                </a:tbl>
              </a:graphicData>
            </a:graphic>
          </p:graphicFrame>
        </mc:Fallback>
      </mc:AlternateContent>
      <p:pic>
        <p:nvPicPr>
          <p:cNvPr id="14" name="图片 13">
            <a:extLst>
              <a:ext uri="{FF2B5EF4-FFF2-40B4-BE49-F238E27FC236}">
                <a16:creationId xmlns:a16="http://schemas.microsoft.com/office/drawing/2014/main" id="{AF185ACC-D05E-9441-8D55-EA029801340F}"/>
              </a:ext>
            </a:extLst>
          </p:cNvPr>
          <p:cNvPicPr>
            <a:picLocks noChangeAspect="1"/>
          </p:cNvPicPr>
          <p:nvPr/>
        </p:nvPicPr>
        <p:blipFill>
          <a:blip r:embed="rId5"/>
          <a:stretch>
            <a:fillRect/>
          </a:stretch>
        </p:blipFill>
        <p:spPr>
          <a:xfrm>
            <a:off x="436408" y="3948871"/>
            <a:ext cx="6160806" cy="1354157"/>
          </a:xfrm>
          <a:prstGeom prst="rect">
            <a:avLst/>
          </a:prstGeom>
        </p:spPr>
      </p:pic>
      <p:cxnSp>
        <p:nvCxnSpPr>
          <p:cNvPr id="4" name="直接连接符 3"/>
          <p:cNvCxnSpPr/>
          <p:nvPr/>
        </p:nvCxnSpPr>
        <p:spPr>
          <a:xfrm>
            <a:off x="0" y="666234"/>
            <a:ext cx="12192000" cy="0"/>
          </a:xfrm>
          <a:prstGeom prst="line">
            <a:avLst/>
          </a:prstGeom>
          <a:ln w="28575">
            <a:solidFill>
              <a:srgbClr val="9C252B"/>
            </a:solidFill>
          </a:ln>
        </p:spPr>
        <p:style>
          <a:lnRef idx="1">
            <a:schemeClr val="accent1"/>
          </a:lnRef>
          <a:fillRef idx="0">
            <a:schemeClr val="accent1"/>
          </a:fillRef>
          <a:effectRef idx="0">
            <a:schemeClr val="accent1"/>
          </a:effectRef>
          <a:fontRef idx="minor">
            <a:schemeClr val="tx1"/>
          </a:fontRef>
        </p:style>
      </p:cxnSp>
      <p:sp>
        <p:nvSpPr>
          <p:cNvPr id="29" name="文本框 28"/>
          <p:cNvSpPr txBox="1"/>
          <p:nvPr/>
        </p:nvSpPr>
        <p:spPr bwMode="auto">
          <a:xfrm>
            <a:off x="134400" y="178901"/>
            <a:ext cx="5854417" cy="415498"/>
          </a:xfrm>
          <a:prstGeom prst="rect">
            <a:avLst/>
          </a:prstGeom>
          <a:noFill/>
        </p:spPr>
        <p:txBody>
          <a:bodyPr wrap="square">
            <a:spAutoFit/>
            <a:scene3d>
              <a:camera prst="orthographicFront"/>
              <a:lightRig rig="threePt" dir="t"/>
            </a:scene3d>
            <a:sp3d contourW="12700"/>
          </a:bodyPr>
          <a:lstStyle>
            <a:defPPr>
              <a:defRPr lang="en-US"/>
            </a:defPPr>
            <a:lvl1pPr>
              <a:defRPr sz="2800" b="1" spc="300">
                <a:solidFill>
                  <a:schemeClr val="tx1">
                    <a:lumMod val="85000"/>
                    <a:lumOff val="15000"/>
                  </a:schemeClr>
                </a:solidFill>
                <a:latin typeface="微软雅黑" panose="020B0503020204020204" pitchFamily="34" charset="-122"/>
                <a:ea typeface="微软雅黑" panose="020B0503020204020204" pitchFamily="34" charset="-122"/>
                <a:cs typeface="Segoe UI Light" panose="020B0502040204020203" pitchFamily="34" charset="0"/>
              </a:defRPr>
            </a:lvl1pPr>
          </a:lstStyle>
          <a:p>
            <a:pPr>
              <a:defRPr/>
            </a:pPr>
            <a:r>
              <a:rPr lang="en-US" altLang="zh-CN" sz="2100" spc="0" dirty="0">
                <a:solidFill>
                  <a:srgbClr val="B21E23"/>
                </a:solidFill>
                <a:latin typeface="Times New Roman" panose="02020603050405020304" pitchFamily="18" charset="0"/>
                <a:cs typeface="Times New Roman" panose="02020603050405020304" pitchFamily="18" charset="0"/>
                <a:sym typeface="Century Gothic" panose="020B0502020202020204" pitchFamily="34" charset="0"/>
              </a:rPr>
              <a:t>Formalism| </a:t>
            </a:r>
            <a:r>
              <a:rPr lang="en-US" altLang="zh-CN" sz="2100" spc="0" dirty="0">
                <a:solidFill>
                  <a:schemeClr val="tx1"/>
                </a:solidFill>
                <a:latin typeface="Times New Roman" panose="02020603050405020304" pitchFamily="18" charset="0"/>
                <a:cs typeface="Times New Roman" panose="02020603050405020304" pitchFamily="18" charset="0"/>
                <a:sym typeface="Century Gothic" panose="020B0502020202020204" pitchFamily="34" charset="0"/>
              </a:rPr>
              <a:t>S-wave</a:t>
            </a:r>
            <a:r>
              <a:rPr lang="zh-CN" altLang="en-US" sz="2100" spc="0" dirty="0">
                <a:solidFill>
                  <a:schemeClr val="tx1"/>
                </a:solidFill>
                <a:latin typeface="Times New Roman" panose="02020603050405020304" pitchFamily="18" charset="0"/>
                <a:cs typeface="Times New Roman" panose="02020603050405020304" pitchFamily="18" charset="0"/>
                <a:sym typeface="Century Gothic" panose="020B0502020202020204" pitchFamily="34" charset="0"/>
              </a:rPr>
              <a:t> </a:t>
            </a:r>
            <a:r>
              <a:rPr lang="en-US" altLang="zh-CN" sz="2100" spc="0" dirty="0">
                <a:solidFill>
                  <a:schemeClr val="tx1"/>
                </a:solidFill>
                <a:latin typeface="Times New Roman" panose="02020603050405020304" pitchFamily="18" charset="0"/>
                <a:cs typeface="Times New Roman" panose="02020603050405020304" pitchFamily="18" charset="0"/>
                <a:sym typeface="Century Gothic" panose="020B0502020202020204" pitchFamily="34" charset="0"/>
              </a:rPr>
              <a:t>tetraquark</a:t>
            </a:r>
            <a:r>
              <a:rPr lang="zh-CN" altLang="en-US" sz="2100" spc="0" dirty="0">
                <a:solidFill>
                  <a:schemeClr val="tx1"/>
                </a:solidFill>
                <a:latin typeface="Times New Roman" panose="02020603050405020304" pitchFamily="18" charset="0"/>
                <a:cs typeface="Times New Roman" panose="02020603050405020304" pitchFamily="18" charset="0"/>
                <a:sym typeface="Century Gothic" panose="020B0502020202020204" pitchFamily="34" charset="0"/>
              </a:rPr>
              <a:t> </a:t>
            </a:r>
            <a:r>
              <a:rPr lang="en-US" altLang="zh-CN" sz="2100" spc="0" dirty="0">
                <a:solidFill>
                  <a:schemeClr val="tx1"/>
                </a:solidFill>
                <a:latin typeface="Times New Roman" panose="02020603050405020304" pitchFamily="18" charset="0"/>
                <a:cs typeface="Times New Roman" panose="02020603050405020304" pitchFamily="18" charset="0"/>
                <a:sym typeface="Century Gothic" panose="020B0502020202020204" pitchFamily="34" charset="0"/>
              </a:rPr>
              <a:t>functions</a:t>
            </a:r>
            <a:endParaRPr lang="zh-CN" altLang="en-US" sz="2100" spc="0" dirty="0">
              <a:solidFill>
                <a:schemeClr val="tx1"/>
              </a:solidFill>
              <a:latin typeface="Times New Roman" panose="02020603050405020304" pitchFamily="18" charset="0"/>
              <a:cs typeface="Times New Roman" panose="02020603050405020304" pitchFamily="18" charset="0"/>
              <a:sym typeface="Century Gothic" panose="020B0502020202020204" pitchFamily="34" charset="0"/>
            </a:endParaRPr>
          </a:p>
        </p:txBody>
      </p:sp>
      <p:pic>
        <p:nvPicPr>
          <p:cNvPr id="5" name="图片 4">
            <a:extLst>
              <a:ext uri="{FF2B5EF4-FFF2-40B4-BE49-F238E27FC236}">
                <a16:creationId xmlns:a16="http://schemas.microsoft.com/office/drawing/2014/main" id="{3E62D901-7D29-2811-81A1-2066D3650FD0}"/>
              </a:ext>
            </a:extLst>
          </p:cNvPr>
          <p:cNvPicPr>
            <a:picLocks noChangeAspect="1"/>
          </p:cNvPicPr>
          <p:nvPr/>
        </p:nvPicPr>
        <p:blipFill>
          <a:blip r:embed="rId6"/>
          <a:stretch>
            <a:fillRect/>
          </a:stretch>
        </p:blipFill>
        <p:spPr>
          <a:xfrm>
            <a:off x="11237495" y="88315"/>
            <a:ext cx="711890" cy="543733"/>
          </a:xfrm>
          <a:prstGeom prst="rect">
            <a:avLst/>
          </a:prstGeom>
        </p:spPr>
      </p:pic>
      <p:sp>
        <p:nvSpPr>
          <p:cNvPr id="6" name="文本框 5">
            <a:extLst>
              <a:ext uri="{FF2B5EF4-FFF2-40B4-BE49-F238E27FC236}">
                <a16:creationId xmlns:a16="http://schemas.microsoft.com/office/drawing/2014/main" id="{C43F543B-69EF-814F-B330-04B1DEF1472C}"/>
              </a:ext>
            </a:extLst>
          </p:cNvPr>
          <p:cNvSpPr txBox="1"/>
          <p:nvPr/>
        </p:nvSpPr>
        <p:spPr>
          <a:xfrm>
            <a:off x="449000" y="3451677"/>
            <a:ext cx="5452134" cy="461665"/>
          </a:xfrm>
          <a:prstGeom prst="rect">
            <a:avLst/>
          </a:prstGeom>
          <a:noFill/>
        </p:spPr>
        <p:txBody>
          <a:bodyPr wrap="none" rtlCol="0">
            <a:spAutoFit/>
          </a:bodyPr>
          <a:lstStyle/>
          <a:p>
            <a:r>
              <a:rPr kumimoji="1" lang="en" altLang="zh-CN" sz="2400" dirty="0">
                <a:latin typeface="Times New Roman" panose="02020603050405020304" pitchFamily="18" charset="0"/>
                <a:cs typeface="Times New Roman" panose="02020603050405020304" pitchFamily="18" charset="0"/>
              </a:rPr>
              <a:t>Following Pauli principle and color singlet</a:t>
            </a:r>
            <a:endParaRPr kumimoji="1" lang="zh-CN" altLang="en-US" sz="2400"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9" name="文本框 8">
                <a:extLst>
                  <a:ext uri="{FF2B5EF4-FFF2-40B4-BE49-F238E27FC236}">
                    <a16:creationId xmlns:a16="http://schemas.microsoft.com/office/drawing/2014/main" id="{4561E115-0369-8742-8BE9-E4C19D15A008}"/>
                  </a:ext>
                </a:extLst>
              </p:cNvPr>
              <p:cNvSpPr txBox="1"/>
              <p:nvPr/>
            </p:nvSpPr>
            <p:spPr>
              <a:xfrm>
                <a:off x="470262" y="950794"/>
                <a:ext cx="7499845" cy="461665"/>
              </a:xfrm>
              <a:prstGeom prst="rect">
                <a:avLst/>
              </a:prstGeom>
              <a:noFill/>
            </p:spPr>
            <p:txBody>
              <a:bodyPr wrap="square" rtlCol="0">
                <a:spAutoFit/>
              </a:bodyPr>
              <a:lstStyle/>
              <a:p>
                <a:r>
                  <a:rPr kumimoji="1" lang="en-US" altLang="zh-CN" sz="2400" b="1" dirty="0">
                    <a:latin typeface="Times New Roman" panose="02020603050405020304" pitchFamily="18" charset="0"/>
                    <a:cs typeface="Times New Roman" panose="02020603050405020304" pitchFamily="18" charset="0"/>
                  </a:rPr>
                  <a:t>Wave function</a:t>
                </a:r>
                <a:r>
                  <a:rPr kumimoji="1" lang="zh-CN" altLang="en-US" sz="2400" b="1" dirty="0">
                    <a:latin typeface="Times New Roman" panose="02020603050405020304" pitchFamily="18" charset="0"/>
                    <a:cs typeface="Times New Roman" panose="02020603050405020304" pitchFamily="18" charset="0"/>
                  </a:rPr>
                  <a:t>：</a:t>
                </a:r>
                <a14:m>
                  <m:oMath xmlns:m="http://schemas.openxmlformats.org/officeDocument/2006/math">
                    <m:r>
                      <m:rPr>
                        <m:sty m:val="p"/>
                      </m:rPr>
                      <a:rPr kumimoji="1" lang="en-US" altLang="zh-CN" sz="2400" b="0" i="0" smtClean="0">
                        <a:latin typeface="Cambria Math" panose="02040503050406030204" pitchFamily="18" charset="0"/>
                      </a:rPr>
                      <m:t>Ψ</m:t>
                    </m:r>
                    <m:r>
                      <a:rPr kumimoji="1" lang="en-US" altLang="zh-CN" sz="2400" b="0" i="1" smtClean="0">
                        <a:latin typeface="Cambria Math" panose="02040503050406030204" pitchFamily="18" charset="0"/>
                      </a:rPr>
                      <m:t>=</m:t>
                    </m:r>
                    <m:r>
                      <m:rPr>
                        <m:sty m:val="p"/>
                      </m:rPr>
                      <a:rPr kumimoji="1" lang="en-US" altLang="zh-CN" sz="2400" b="0" i="0" smtClean="0">
                        <a:latin typeface="Cambria Math" panose="02040503050406030204" pitchFamily="18" charset="0"/>
                      </a:rPr>
                      <m:t>Φ</m:t>
                    </m:r>
                    <m:d>
                      <m:dPr>
                        <m:ctrlPr>
                          <a:rPr kumimoji="1" lang="en-US" altLang="zh-CN" sz="2400" b="0" i="1" smtClean="0">
                            <a:latin typeface="Cambria Math" panose="02040503050406030204" pitchFamily="18" charset="0"/>
                          </a:rPr>
                        </m:ctrlPr>
                      </m:dPr>
                      <m:e>
                        <m:r>
                          <a:rPr kumimoji="1" lang="en-US" altLang="zh-CN" sz="2400" b="0" i="1" smtClean="0">
                            <a:latin typeface="Cambria Math" panose="02040503050406030204" pitchFamily="18" charset="0"/>
                          </a:rPr>
                          <m:t>𝑟</m:t>
                        </m:r>
                      </m:e>
                    </m:d>
                    <m:r>
                      <a:rPr kumimoji="1" lang="en-US" altLang="zh-CN" sz="2400" b="0" i="1" smtClean="0">
                        <a:latin typeface="Cambria Math" panose="02040503050406030204" pitchFamily="18" charset="0"/>
                      </a:rPr>
                      <m:t>⨂</m:t>
                    </m:r>
                    <m:r>
                      <a:rPr kumimoji="1" lang="en-US" altLang="zh-CN" sz="2400" b="0" i="1" smtClean="0">
                        <a:latin typeface="Cambria Math" panose="02040503050406030204" pitchFamily="18" charset="0"/>
                      </a:rPr>
                      <m:t>𝐹𝑙𝑎𝑣𝑜𝑟</m:t>
                    </m:r>
                    <m:r>
                      <a:rPr kumimoji="1" lang="en-US" altLang="zh-CN" sz="2400" i="1">
                        <a:latin typeface="Cambria Math" panose="02040503050406030204" pitchFamily="18" charset="0"/>
                      </a:rPr>
                      <m:t>⨂</m:t>
                    </m:r>
                    <m:r>
                      <m:rPr>
                        <m:sty m:val="p"/>
                      </m:rPr>
                      <a:rPr kumimoji="1" lang="en-US" altLang="zh-CN" sz="2400" b="0" i="0" smtClean="0">
                        <a:latin typeface="Cambria Math" panose="02040503050406030204" pitchFamily="18" charset="0"/>
                      </a:rPr>
                      <m:t>Spin</m:t>
                    </m:r>
                    <m:r>
                      <a:rPr kumimoji="1" lang="en-US" altLang="zh-CN" sz="2400" i="1">
                        <a:latin typeface="Cambria Math" panose="02040503050406030204" pitchFamily="18" charset="0"/>
                      </a:rPr>
                      <m:t>⨂</m:t>
                    </m:r>
                    <m:r>
                      <a:rPr kumimoji="1" lang="en-US" altLang="zh-CN" sz="2400" b="0" i="1" smtClean="0">
                        <a:latin typeface="Cambria Math" panose="02040503050406030204" pitchFamily="18" charset="0"/>
                      </a:rPr>
                      <m:t>𝐶𝑜𝑙𝑜𝑟</m:t>
                    </m:r>
                  </m:oMath>
                </a14:m>
                <a:endParaRPr kumimoji="1" lang="zh-CN" altLang="en-US" sz="2400" dirty="0">
                  <a:latin typeface="Times New Roman" panose="02020603050405020304" pitchFamily="18" charset="0"/>
                  <a:cs typeface="Times New Roman" panose="02020603050405020304" pitchFamily="18" charset="0"/>
                </a:endParaRPr>
              </a:p>
            </p:txBody>
          </p:sp>
        </mc:Choice>
        <mc:Fallback xmlns="">
          <p:sp>
            <p:nvSpPr>
              <p:cNvPr id="9" name="文本框 8">
                <a:extLst>
                  <a:ext uri="{FF2B5EF4-FFF2-40B4-BE49-F238E27FC236}">
                    <a16:creationId xmlns:a16="http://schemas.microsoft.com/office/drawing/2014/main" id="{4561E115-0369-8742-8BE9-E4C19D15A008}"/>
                  </a:ext>
                </a:extLst>
              </p:cNvPr>
              <p:cNvSpPr txBox="1">
                <a:spLocks noRot="1" noChangeAspect="1" noMove="1" noResize="1" noEditPoints="1" noAdjustHandles="1" noChangeArrowheads="1" noChangeShapeType="1" noTextEdit="1"/>
              </p:cNvSpPr>
              <p:nvPr/>
            </p:nvSpPr>
            <p:spPr>
              <a:xfrm>
                <a:off x="470262" y="950794"/>
                <a:ext cx="7499845" cy="461665"/>
              </a:xfrm>
              <a:prstGeom prst="rect">
                <a:avLst/>
              </a:prstGeom>
              <a:blipFill>
                <a:blip r:embed="rId7"/>
                <a:stretch>
                  <a:fillRect l="-1182" t="-7895" b="-28947"/>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3" name="文本框 12">
                <a:extLst>
                  <a:ext uri="{FF2B5EF4-FFF2-40B4-BE49-F238E27FC236}">
                    <a16:creationId xmlns:a16="http://schemas.microsoft.com/office/drawing/2014/main" id="{550A599B-3D6F-C940-95D5-5B33A93E052B}"/>
                  </a:ext>
                </a:extLst>
              </p:cNvPr>
              <p:cNvSpPr txBox="1"/>
              <p:nvPr/>
            </p:nvSpPr>
            <p:spPr>
              <a:xfrm>
                <a:off x="2210349" y="5559409"/>
                <a:ext cx="6934912" cy="1181862"/>
              </a:xfrm>
              <a:prstGeom prst="rect">
                <a:avLst/>
              </a:prstGeom>
              <a:noFill/>
            </p:spPr>
            <p:txBody>
              <a:bodyPr wrap="none" rtlCol="0">
                <a:spAutoFit/>
              </a:bodyPr>
              <a:lstStyle/>
              <a:p>
                <a:r>
                  <a:rPr kumimoji="1" lang="en" altLang="zh-CN" sz="2000" dirty="0">
                    <a:latin typeface="Times New Roman" panose="02020603050405020304" pitchFamily="18" charset="0"/>
                    <a:cs typeface="Times New Roman" panose="02020603050405020304" pitchFamily="18" charset="0"/>
                  </a:rPr>
                  <a:t>Matrix elements of the </a:t>
                </a:r>
                <a:r>
                  <a:rPr lang="en-US" altLang="zh-CN" sz="2000" dirty="0">
                    <a:latin typeface="Times New Roman" panose="02020603050405020304" pitchFamily="18" charset="0"/>
                    <a:cs typeface="Times New Roman" panose="02020603050405020304" pitchFamily="18" charset="0"/>
                  </a:rPr>
                  <a:t>C</a:t>
                </a:r>
                <a:r>
                  <a:rPr lang="zh-CN" altLang="zh-CN" sz="2000" dirty="0">
                    <a:latin typeface="Times New Roman" panose="02020603050405020304" pitchFamily="18" charset="0"/>
                    <a:cs typeface="Times New Roman" panose="02020603050405020304" pitchFamily="18" charset="0"/>
                  </a:rPr>
                  <a:t>hromomagnetic </a:t>
                </a:r>
                <a:r>
                  <a:rPr lang="en-US" altLang="zh-CN" sz="2000" dirty="0">
                    <a:latin typeface="Times New Roman" panose="02020603050405020304" pitchFamily="18" charset="0"/>
                    <a:cs typeface="Times New Roman" panose="02020603050405020304" pitchFamily="18" charset="0"/>
                  </a:rPr>
                  <a:t>I</a:t>
                </a:r>
                <a:r>
                  <a:rPr lang="zh-CN" altLang="zh-CN" sz="2000" dirty="0">
                    <a:latin typeface="Times New Roman" panose="02020603050405020304" pitchFamily="18" charset="0"/>
                    <a:cs typeface="Times New Roman" panose="02020603050405020304" pitchFamily="18" charset="0"/>
                  </a:rPr>
                  <a:t>nteraction</a:t>
                </a:r>
                <a:r>
                  <a:rPr lang="zh-CN" altLang="en-US" sz="2000" dirty="0">
                    <a:latin typeface="Times New Roman" panose="02020603050405020304" pitchFamily="18" charset="0"/>
                    <a:cs typeface="Times New Roman" panose="02020603050405020304" pitchFamily="18" charset="0"/>
                  </a:rPr>
                  <a:t> </a:t>
                </a:r>
                <a:r>
                  <a:rPr lang="en-US" altLang="zh-CN" sz="2000" dirty="0">
                    <a:latin typeface="Times New Roman" panose="02020603050405020304" pitchFamily="18" charset="0"/>
                    <a:cs typeface="Times New Roman" panose="02020603050405020304" pitchFamily="18" charset="0"/>
                    <a:sym typeface="Century Gothic" panose="020B0502020202020204" pitchFamily="34" charset="0"/>
                  </a:rPr>
                  <a:t>Hamiltonian</a:t>
                </a:r>
                <a:r>
                  <a:rPr kumimoji="1" lang="en" altLang="zh-CN" sz="2000" dirty="0">
                    <a:latin typeface="Times New Roman" panose="02020603050405020304" pitchFamily="18" charset="0"/>
                    <a:cs typeface="Times New Roman" panose="02020603050405020304" pitchFamily="18" charset="0"/>
                  </a:rPr>
                  <a:t>:</a:t>
                </a:r>
              </a:p>
              <a:p>
                <a:pPr/>
                <a14:m>
                  <m:oMathPara xmlns:m="http://schemas.openxmlformats.org/officeDocument/2006/math">
                    <m:oMath>
                      <m:d>
                        <m:dPr>
                          <m:begChr m:val="⟨"/>
                          <m:endChr m:val="⟩"/>
                          <m:ctrlPr>
                            <a:rPr kumimoji="1" lang="en-US" altLang="zh-CN" sz="2000" i="1">
                              <a:latin typeface="Cambria Math" panose="02040503050406030204" pitchFamily="18" charset="0"/>
                            </a:rPr>
                          </m:ctrlPr>
                        </m:dPr>
                        <m:e>
                          <m:sSubSup>
                            <m:sSubSupPr>
                              <m:ctrlPr>
                                <a:rPr kumimoji="1" lang="en-US" altLang="zh-CN" sz="2000" i="1">
                                  <a:latin typeface="Cambria Math" panose="02040503050406030204" pitchFamily="18" charset="0"/>
                                </a:rPr>
                              </m:ctrlPr>
                            </m:sSubSupPr>
                            <m:e>
                              <m:r>
                                <a:rPr kumimoji="1" lang="en-US" altLang="zh-CN" sz="2000" i="1">
                                  <a:latin typeface="Cambria Math" panose="02040503050406030204" pitchFamily="18" charset="0"/>
                                </a:rPr>
                                <m:t>𝜓</m:t>
                              </m:r>
                            </m:e>
                            <m:sub>
                              <m:r>
                                <a:rPr kumimoji="1" lang="en-US" altLang="zh-CN" sz="2000" b="0" i="1" smtClean="0">
                                  <a:latin typeface="Cambria Math" panose="02040503050406030204" pitchFamily="18" charset="0"/>
                                </a:rPr>
                                <m:t>𝑄</m:t>
                              </m:r>
                              <m:sSup>
                                <m:sSupPr>
                                  <m:ctrlPr>
                                    <a:rPr kumimoji="1" lang="en-US" altLang="zh-CN" sz="2000" b="0" i="1" smtClean="0">
                                      <a:latin typeface="Cambria Math" panose="02040503050406030204" pitchFamily="18" charset="0"/>
                                    </a:rPr>
                                  </m:ctrlPr>
                                </m:sSupPr>
                                <m:e>
                                  <m:r>
                                    <a:rPr kumimoji="1" lang="en-US" altLang="zh-CN" sz="2000" b="0" i="1" smtClean="0">
                                      <a:latin typeface="Cambria Math" panose="02040503050406030204" pitchFamily="18" charset="0"/>
                                    </a:rPr>
                                    <m:t>𝑄</m:t>
                                  </m:r>
                                </m:e>
                                <m:sup>
                                  <m:r>
                                    <a:rPr kumimoji="1" lang="en-US" altLang="zh-CN" sz="2000" b="0" i="1" smtClean="0">
                                      <a:latin typeface="Cambria Math" panose="02040503050406030204" pitchFamily="18" charset="0"/>
                                    </a:rPr>
                                    <m:t>′</m:t>
                                  </m:r>
                                </m:sup>
                              </m:sSup>
                              <m:r>
                                <a:rPr kumimoji="1" lang="en-US" altLang="zh-CN" sz="2000" b="0" i="1" smtClean="0">
                                  <a:latin typeface="Cambria Math" panose="02040503050406030204" pitchFamily="18" charset="0"/>
                                </a:rPr>
                                <m:t>,</m:t>
                              </m:r>
                              <m:r>
                                <a:rPr kumimoji="1" lang="en-US" altLang="zh-CN" sz="2000" i="1">
                                  <a:latin typeface="Cambria Math" panose="02040503050406030204" pitchFamily="18" charset="0"/>
                                </a:rPr>
                                <m:t>𝑘</m:t>
                              </m:r>
                            </m:sub>
                            <m:sup>
                              <m:r>
                                <a:rPr kumimoji="1" lang="en-US" altLang="zh-CN" sz="2000" i="1">
                                  <a:latin typeface="Cambria Math" panose="02040503050406030204" pitchFamily="18" charset="0"/>
                                </a:rPr>
                                <m:t>𝑌𝐼𝐽</m:t>
                              </m:r>
                            </m:sup>
                          </m:sSubSup>
                          <m:d>
                            <m:dPr>
                              <m:begChr m:val="|"/>
                              <m:endChr m:val="|"/>
                              <m:ctrlPr>
                                <a:rPr kumimoji="1" lang="en-US" altLang="zh-CN" sz="2000" i="1">
                                  <a:latin typeface="Cambria Math" panose="02040503050406030204" pitchFamily="18" charset="0"/>
                                </a:rPr>
                              </m:ctrlPr>
                            </m:dPr>
                            <m:e>
                              <m:sSub>
                                <m:sSubPr>
                                  <m:ctrlPr>
                                    <a:rPr kumimoji="1" lang="en-US" altLang="zh-CN" sz="2000" i="1">
                                      <a:latin typeface="Cambria Math" panose="02040503050406030204" pitchFamily="18" charset="0"/>
                                    </a:rPr>
                                  </m:ctrlPr>
                                </m:sSubPr>
                                <m:e>
                                  <m:r>
                                    <a:rPr kumimoji="1" lang="en-US" altLang="zh-CN" sz="2000" i="1">
                                      <a:latin typeface="Cambria Math" panose="02040503050406030204" pitchFamily="18" charset="0"/>
                                    </a:rPr>
                                    <m:t>𝐻</m:t>
                                  </m:r>
                                </m:e>
                                <m:sub>
                                  <m:r>
                                    <a:rPr kumimoji="1" lang="en-US" altLang="zh-CN" sz="2000" i="1">
                                      <a:latin typeface="Cambria Math" panose="02040503050406030204" pitchFamily="18" charset="0"/>
                                    </a:rPr>
                                    <m:t>𝐶𝑀𝐼</m:t>
                                  </m:r>
                                </m:sub>
                              </m:sSub>
                            </m:e>
                          </m:d>
                          <m:sSubSup>
                            <m:sSubSupPr>
                              <m:ctrlPr>
                                <a:rPr kumimoji="1" lang="en-US" altLang="zh-CN" sz="2000" i="1">
                                  <a:latin typeface="Cambria Math" panose="02040503050406030204" pitchFamily="18" charset="0"/>
                                </a:rPr>
                              </m:ctrlPr>
                            </m:sSubSupPr>
                            <m:e>
                              <m:r>
                                <a:rPr kumimoji="1" lang="en-US" altLang="zh-CN" sz="2000" i="1">
                                  <a:latin typeface="Cambria Math" panose="02040503050406030204" pitchFamily="18" charset="0"/>
                                </a:rPr>
                                <m:t>𝜓</m:t>
                              </m:r>
                            </m:e>
                            <m:sub>
                              <m:r>
                                <a:rPr kumimoji="1" lang="en-US" altLang="zh-CN" sz="2000" i="1">
                                  <a:latin typeface="Cambria Math" panose="02040503050406030204" pitchFamily="18" charset="0"/>
                                </a:rPr>
                                <m:t>𝑄</m:t>
                              </m:r>
                              <m:sSup>
                                <m:sSupPr>
                                  <m:ctrlPr>
                                    <a:rPr kumimoji="1" lang="en-US" altLang="zh-CN" sz="2000" i="1">
                                      <a:latin typeface="Cambria Math" panose="02040503050406030204" pitchFamily="18" charset="0"/>
                                    </a:rPr>
                                  </m:ctrlPr>
                                </m:sSupPr>
                                <m:e>
                                  <m:r>
                                    <a:rPr kumimoji="1" lang="en-US" altLang="zh-CN" sz="2000" i="1">
                                      <a:latin typeface="Cambria Math" panose="02040503050406030204" pitchFamily="18" charset="0"/>
                                    </a:rPr>
                                    <m:t>𝑄</m:t>
                                  </m:r>
                                </m:e>
                                <m:sup>
                                  <m:r>
                                    <a:rPr kumimoji="1" lang="en-US" altLang="zh-CN" sz="2000" i="1">
                                      <a:latin typeface="Cambria Math" panose="02040503050406030204" pitchFamily="18" charset="0"/>
                                    </a:rPr>
                                    <m:t>′</m:t>
                                  </m:r>
                                </m:sup>
                              </m:sSup>
                              <m:r>
                                <a:rPr kumimoji="1" lang="en-US" altLang="zh-CN" sz="2000" b="0" i="1" smtClean="0">
                                  <a:latin typeface="Cambria Math" panose="02040503050406030204" pitchFamily="18" charset="0"/>
                                </a:rPr>
                                <m:t>,</m:t>
                              </m:r>
                              <m:r>
                                <a:rPr kumimoji="1" lang="en-US" altLang="zh-CN" sz="2000" i="1">
                                  <a:latin typeface="Cambria Math" panose="02040503050406030204" pitchFamily="18" charset="0"/>
                                </a:rPr>
                                <m:t>𝑙</m:t>
                              </m:r>
                            </m:sub>
                            <m:sup>
                              <m:r>
                                <a:rPr kumimoji="1" lang="en-US" altLang="zh-CN" sz="2000" i="1">
                                  <a:latin typeface="Cambria Math" panose="02040503050406030204" pitchFamily="18" charset="0"/>
                                </a:rPr>
                                <m:t>𝑌𝐼𝐽</m:t>
                              </m:r>
                            </m:sup>
                          </m:sSubSup>
                        </m:e>
                      </m:d>
                      <m:r>
                        <a:rPr kumimoji="1" lang="en-US" altLang="zh-CN" sz="2000" i="1">
                          <a:latin typeface="Cambria Math" panose="02040503050406030204" pitchFamily="18" charset="0"/>
                        </a:rPr>
                        <m:t>=−</m:t>
                      </m:r>
                      <m:nary>
                        <m:naryPr>
                          <m:chr m:val="∑"/>
                          <m:supHide m:val="on"/>
                          <m:ctrlPr>
                            <a:rPr kumimoji="1" lang="en-US" altLang="zh-CN" sz="2000" i="1">
                              <a:latin typeface="Cambria Math" panose="02040503050406030204" pitchFamily="18" charset="0"/>
                            </a:rPr>
                          </m:ctrlPr>
                        </m:naryPr>
                        <m:sub>
                          <m:r>
                            <a:rPr kumimoji="1" lang="en-US" altLang="zh-CN" sz="2000" i="1">
                              <a:latin typeface="Cambria Math" panose="02040503050406030204" pitchFamily="18" charset="0"/>
                            </a:rPr>
                            <m:t>𝑖</m:t>
                          </m:r>
                          <m:r>
                            <a:rPr kumimoji="1" lang="en-US" altLang="zh-CN" sz="2000" i="1">
                              <a:latin typeface="Cambria Math" panose="02040503050406030204" pitchFamily="18" charset="0"/>
                            </a:rPr>
                            <m:t>&lt;</m:t>
                          </m:r>
                          <m:r>
                            <a:rPr kumimoji="1" lang="en-US" altLang="zh-CN" sz="2000" i="1">
                              <a:latin typeface="Cambria Math" panose="02040503050406030204" pitchFamily="18" charset="0"/>
                            </a:rPr>
                            <m:t>𝑗</m:t>
                          </m:r>
                        </m:sub>
                        <m:sup/>
                        <m:e>
                          <m:sSub>
                            <m:sSubPr>
                              <m:ctrlPr>
                                <a:rPr kumimoji="1" lang="en-US" altLang="zh-CN" sz="2000" i="1">
                                  <a:latin typeface="Cambria Math" panose="02040503050406030204" pitchFamily="18" charset="0"/>
                                </a:rPr>
                              </m:ctrlPr>
                            </m:sSubPr>
                            <m:e>
                              <m:r>
                                <a:rPr kumimoji="1" lang="en-US" altLang="zh-CN" sz="2000" i="1">
                                  <a:latin typeface="Cambria Math" panose="02040503050406030204" pitchFamily="18" charset="0"/>
                                </a:rPr>
                                <m:t>𝐶</m:t>
                              </m:r>
                            </m:e>
                            <m:sub>
                              <m:r>
                                <a:rPr kumimoji="1" lang="en-US" altLang="zh-CN" sz="2000" i="1">
                                  <a:latin typeface="Cambria Math" panose="02040503050406030204" pitchFamily="18" charset="0"/>
                                </a:rPr>
                                <m:t>𝑖𝑗</m:t>
                              </m:r>
                            </m:sub>
                          </m:sSub>
                          <m:r>
                            <a:rPr kumimoji="1" lang="en-US" altLang="zh-CN" sz="2000" i="1">
                              <a:latin typeface="Cambria Math" panose="02040503050406030204" pitchFamily="18" charset="0"/>
                            </a:rPr>
                            <m:t>⟨</m:t>
                          </m:r>
                          <m:sSubSup>
                            <m:sSubSupPr>
                              <m:ctrlPr>
                                <a:rPr kumimoji="1" lang="en-US" altLang="zh-CN" sz="2000" i="1">
                                  <a:latin typeface="Cambria Math" panose="02040503050406030204" pitchFamily="18" charset="0"/>
                                </a:rPr>
                              </m:ctrlPr>
                            </m:sSubSupPr>
                            <m:e>
                              <m:r>
                                <a:rPr kumimoji="1" lang="en-US" altLang="zh-CN" sz="2000" i="1">
                                  <a:latin typeface="Cambria Math" panose="02040503050406030204" pitchFamily="18" charset="0"/>
                                </a:rPr>
                                <m:t>𝜓</m:t>
                              </m:r>
                            </m:e>
                            <m:sub>
                              <m:r>
                                <a:rPr kumimoji="1" lang="en-US" altLang="zh-CN" sz="2000" i="1">
                                  <a:latin typeface="Cambria Math" panose="02040503050406030204" pitchFamily="18" charset="0"/>
                                </a:rPr>
                                <m:t>𝑄</m:t>
                              </m:r>
                              <m:sSup>
                                <m:sSupPr>
                                  <m:ctrlPr>
                                    <a:rPr kumimoji="1" lang="en-US" altLang="zh-CN" sz="2000" i="1">
                                      <a:latin typeface="Cambria Math" panose="02040503050406030204" pitchFamily="18" charset="0"/>
                                    </a:rPr>
                                  </m:ctrlPr>
                                </m:sSupPr>
                                <m:e>
                                  <m:r>
                                    <a:rPr kumimoji="1" lang="en-US" altLang="zh-CN" sz="2000" i="1">
                                      <a:latin typeface="Cambria Math" panose="02040503050406030204" pitchFamily="18" charset="0"/>
                                    </a:rPr>
                                    <m:t>𝑄</m:t>
                                  </m:r>
                                </m:e>
                                <m:sup>
                                  <m:r>
                                    <a:rPr kumimoji="1" lang="en-US" altLang="zh-CN" sz="2000" i="1">
                                      <a:latin typeface="Cambria Math" panose="02040503050406030204" pitchFamily="18" charset="0"/>
                                    </a:rPr>
                                    <m:t>′</m:t>
                                  </m:r>
                                </m:sup>
                              </m:sSup>
                              <m:r>
                                <a:rPr kumimoji="1" lang="en-US" altLang="zh-CN" sz="2000" b="0" i="1" smtClean="0">
                                  <a:latin typeface="Cambria Math" panose="02040503050406030204" pitchFamily="18" charset="0"/>
                                </a:rPr>
                                <m:t>,</m:t>
                              </m:r>
                              <m:r>
                                <a:rPr kumimoji="1" lang="en-US" altLang="zh-CN" sz="2000" i="1">
                                  <a:latin typeface="Cambria Math" panose="02040503050406030204" pitchFamily="18" charset="0"/>
                                </a:rPr>
                                <m:t>𝑘</m:t>
                              </m:r>
                            </m:sub>
                            <m:sup>
                              <m:r>
                                <a:rPr kumimoji="1" lang="en-US" altLang="zh-CN" sz="2000" i="1">
                                  <a:latin typeface="Cambria Math" panose="02040503050406030204" pitchFamily="18" charset="0"/>
                                </a:rPr>
                                <m:t>𝑌𝐼𝐽</m:t>
                              </m:r>
                            </m:sup>
                          </m:sSubSup>
                          <m:r>
                            <a:rPr kumimoji="1" lang="en-US" altLang="zh-CN" sz="2000" i="1">
                              <a:latin typeface="Cambria Math" panose="02040503050406030204" pitchFamily="18" charset="0"/>
                            </a:rPr>
                            <m:t>|</m:t>
                          </m:r>
                          <m:sSub>
                            <m:sSubPr>
                              <m:ctrlPr>
                                <a:rPr kumimoji="1" lang="en-US" altLang="zh-CN" sz="2000" i="1">
                                  <a:latin typeface="Cambria Math" panose="02040503050406030204" pitchFamily="18" charset="0"/>
                                </a:rPr>
                              </m:ctrlPr>
                            </m:sSubPr>
                            <m:e>
                              <m:r>
                                <a:rPr kumimoji="1" lang="en-US" altLang="zh-CN" sz="2000" i="1">
                                  <a:latin typeface="Cambria Math" panose="02040503050406030204" pitchFamily="18" charset="0"/>
                                </a:rPr>
                                <m:t>𝜆</m:t>
                              </m:r>
                            </m:e>
                            <m:sub>
                              <m:r>
                                <a:rPr kumimoji="1" lang="en-US" altLang="zh-CN" sz="2000" i="1">
                                  <a:latin typeface="Cambria Math" panose="02040503050406030204" pitchFamily="18" charset="0"/>
                                </a:rPr>
                                <m:t>𝑖</m:t>
                              </m:r>
                            </m:sub>
                          </m:sSub>
                          <m:r>
                            <a:rPr kumimoji="1" lang="en-US" altLang="zh-CN" sz="2000" i="1">
                              <a:latin typeface="Cambria Math" panose="02040503050406030204" pitchFamily="18" charset="0"/>
                            </a:rPr>
                            <m:t>⋅</m:t>
                          </m:r>
                          <m:sSub>
                            <m:sSubPr>
                              <m:ctrlPr>
                                <a:rPr kumimoji="1" lang="en-US" altLang="zh-CN" sz="2000" i="1">
                                  <a:latin typeface="Cambria Math" panose="02040503050406030204" pitchFamily="18" charset="0"/>
                                </a:rPr>
                              </m:ctrlPr>
                            </m:sSubPr>
                            <m:e>
                              <m:r>
                                <a:rPr kumimoji="1" lang="en-US" altLang="zh-CN" sz="2000" i="1">
                                  <a:latin typeface="Cambria Math" panose="02040503050406030204" pitchFamily="18" charset="0"/>
                                </a:rPr>
                                <m:t>𝜆</m:t>
                              </m:r>
                            </m:e>
                            <m:sub>
                              <m:r>
                                <a:rPr kumimoji="1" lang="en-US" altLang="zh-CN" sz="2000" i="1">
                                  <a:latin typeface="Cambria Math" panose="02040503050406030204" pitchFamily="18" charset="0"/>
                                </a:rPr>
                                <m:t>𝑗</m:t>
                              </m:r>
                            </m:sub>
                          </m:sSub>
                          <m:sSub>
                            <m:sSubPr>
                              <m:ctrlPr>
                                <a:rPr kumimoji="1" lang="en-US" altLang="zh-CN" sz="2000" i="1">
                                  <a:latin typeface="Cambria Math" panose="02040503050406030204" pitchFamily="18" charset="0"/>
                                </a:rPr>
                              </m:ctrlPr>
                            </m:sSubPr>
                            <m:e>
                              <m:r>
                                <a:rPr kumimoji="1" lang="en-US" altLang="zh-CN" sz="2000" i="1">
                                  <a:latin typeface="Cambria Math" panose="02040503050406030204" pitchFamily="18" charset="0"/>
                                </a:rPr>
                                <m:t>𝜎</m:t>
                              </m:r>
                            </m:e>
                            <m:sub>
                              <m:r>
                                <a:rPr kumimoji="1" lang="en-US" altLang="zh-CN" sz="2000" i="1">
                                  <a:latin typeface="Cambria Math" panose="02040503050406030204" pitchFamily="18" charset="0"/>
                                </a:rPr>
                                <m:t>𝑖</m:t>
                              </m:r>
                            </m:sub>
                          </m:sSub>
                          <m:r>
                            <a:rPr kumimoji="1" lang="en-US" altLang="zh-CN" sz="2000" i="1">
                              <a:latin typeface="Cambria Math" panose="02040503050406030204" pitchFamily="18" charset="0"/>
                            </a:rPr>
                            <m:t>⋅</m:t>
                          </m:r>
                          <m:sSub>
                            <m:sSubPr>
                              <m:ctrlPr>
                                <a:rPr kumimoji="1" lang="en-US" altLang="zh-CN" sz="2000" i="1">
                                  <a:latin typeface="Cambria Math" panose="02040503050406030204" pitchFamily="18" charset="0"/>
                                </a:rPr>
                              </m:ctrlPr>
                            </m:sSubPr>
                            <m:e>
                              <m:r>
                                <a:rPr kumimoji="1" lang="en-US" altLang="zh-CN" sz="2000" i="1">
                                  <a:latin typeface="Cambria Math" panose="02040503050406030204" pitchFamily="18" charset="0"/>
                                </a:rPr>
                                <m:t>𝜎</m:t>
                              </m:r>
                            </m:e>
                            <m:sub>
                              <m:r>
                                <a:rPr kumimoji="1" lang="en-US" altLang="zh-CN" sz="2000" i="1">
                                  <a:latin typeface="Cambria Math" panose="02040503050406030204" pitchFamily="18" charset="0"/>
                                </a:rPr>
                                <m:t>𝑗</m:t>
                              </m:r>
                            </m:sub>
                          </m:sSub>
                          <m:r>
                            <a:rPr kumimoji="1" lang="en-US" altLang="zh-CN" sz="2000" i="1">
                              <a:latin typeface="Cambria Math" panose="02040503050406030204" pitchFamily="18" charset="0"/>
                            </a:rPr>
                            <m:t>|</m:t>
                          </m:r>
                          <m:sSubSup>
                            <m:sSubSupPr>
                              <m:ctrlPr>
                                <a:rPr kumimoji="1" lang="en-US" altLang="zh-CN" sz="2000" i="1">
                                  <a:latin typeface="Cambria Math" panose="02040503050406030204" pitchFamily="18" charset="0"/>
                                </a:rPr>
                              </m:ctrlPr>
                            </m:sSubSupPr>
                            <m:e>
                              <m:r>
                                <a:rPr kumimoji="1" lang="en-US" altLang="zh-CN" sz="2000" i="1">
                                  <a:latin typeface="Cambria Math" panose="02040503050406030204" pitchFamily="18" charset="0"/>
                                </a:rPr>
                                <m:t>𝜓</m:t>
                              </m:r>
                            </m:e>
                            <m:sub>
                              <m:r>
                                <a:rPr kumimoji="1" lang="en-US" altLang="zh-CN" sz="2000" i="1">
                                  <a:latin typeface="Cambria Math" panose="02040503050406030204" pitchFamily="18" charset="0"/>
                                </a:rPr>
                                <m:t>𝑄</m:t>
                              </m:r>
                              <m:sSup>
                                <m:sSupPr>
                                  <m:ctrlPr>
                                    <a:rPr kumimoji="1" lang="en-US" altLang="zh-CN" sz="2000" i="1">
                                      <a:latin typeface="Cambria Math" panose="02040503050406030204" pitchFamily="18" charset="0"/>
                                    </a:rPr>
                                  </m:ctrlPr>
                                </m:sSupPr>
                                <m:e>
                                  <m:r>
                                    <a:rPr kumimoji="1" lang="en-US" altLang="zh-CN" sz="2000" i="1">
                                      <a:latin typeface="Cambria Math" panose="02040503050406030204" pitchFamily="18" charset="0"/>
                                    </a:rPr>
                                    <m:t>𝑄</m:t>
                                  </m:r>
                                </m:e>
                                <m:sup>
                                  <m:r>
                                    <a:rPr kumimoji="1" lang="en-US" altLang="zh-CN" sz="2000" i="1">
                                      <a:latin typeface="Cambria Math" panose="02040503050406030204" pitchFamily="18" charset="0"/>
                                    </a:rPr>
                                    <m:t>′</m:t>
                                  </m:r>
                                </m:sup>
                              </m:sSup>
                              <m:r>
                                <a:rPr kumimoji="1" lang="en-US" altLang="zh-CN" sz="2000" b="0" i="1" smtClean="0">
                                  <a:latin typeface="Cambria Math" panose="02040503050406030204" pitchFamily="18" charset="0"/>
                                </a:rPr>
                                <m:t>,</m:t>
                              </m:r>
                              <m:r>
                                <a:rPr kumimoji="1" lang="en-US" altLang="zh-CN" sz="2000" i="1">
                                  <a:latin typeface="Cambria Math" panose="02040503050406030204" pitchFamily="18" charset="0"/>
                                </a:rPr>
                                <m:t>𝑙</m:t>
                              </m:r>
                            </m:sub>
                            <m:sup>
                              <m:r>
                                <a:rPr kumimoji="1" lang="en-US" altLang="zh-CN" sz="2000" i="1">
                                  <a:latin typeface="Cambria Math" panose="02040503050406030204" pitchFamily="18" charset="0"/>
                                </a:rPr>
                                <m:t>𝑌𝐼𝐽</m:t>
                              </m:r>
                            </m:sup>
                          </m:sSubSup>
                          <m:r>
                            <a:rPr kumimoji="1" lang="en-US" altLang="zh-CN" sz="2000" i="1">
                              <a:latin typeface="Cambria Math" panose="02040503050406030204" pitchFamily="18" charset="0"/>
                            </a:rPr>
                            <m:t>⟩</m:t>
                          </m:r>
                        </m:e>
                      </m:nary>
                    </m:oMath>
                  </m:oMathPara>
                </a14:m>
                <a:endParaRPr kumimoji="1" lang="zh-CN" altLang="en-US" sz="2000" dirty="0">
                  <a:latin typeface="Times New Roman" panose="02020603050405020304" pitchFamily="18" charset="0"/>
                  <a:cs typeface="Times New Roman" panose="02020603050405020304" pitchFamily="18" charset="0"/>
                </a:endParaRPr>
              </a:p>
            </p:txBody>
          </p:sp>
        </mc:Choice>
        <mc:Fallback xmlns="">
          <p:sp>
            <p:nvSpPr>
              <p:cNvPr id="13" name="文本框 12">
                <a:extLst>
                  <a:ext uri="{FF2B5EF4-FFF2-40B4-BE49-F238E27FC236}">
                    <a16:creationId xmlns:a16="http://schemas.microsoft.com/office/drawing/2014/main" id="{550A599B-3D6F-C940-95D5-5B33A93E052B}"/>
                  </a:ext>
                </a:extLst>
              </p:cNvPr>
              <p:cNvSpPr txBox="1">
                <a:spLocks noRot="1" noChangeAspect="1" noMove="1" noResize="1" noEditPoints="1" noAdjustHandles="1" noChangeArrowheads="1" noChangeShapeType="1" noTextEdit="1"/>
              </p:cNvSpPr>
              <p:nvPr/>
            </p:nvSpPr>
            <p:spPr>
              <a:xfrm>
                <a:off x="2210349" y="5559409"/>
                <a:ext cx="6934912" cy="1181862"/>
              </a:xfrm>
              <a:prstGeom prst="rect">
                <a:avLst/>
              </a:prstGeom>
              <a:blipFill>
                <a:blip r:embed="rId8"/>
                <a:stretch>
                  <a:fillRect l="-1099" t="-62766" b="-121277"/>
                </a:stretch>
              </a:blipFill>
            </p:spPr>
            <p:txBody>
              <a:bodyPr/>
              <a:lstStyle/>
              <a:p>
                <a:r>
                  <a:rPr lang="zh-CN" altLang="en-US">
                    <a:noFill/>
                  </a:rPr>
                  <a:t> </a:t>
                </a:r>
              </a:p>
            </p:txBody>
          </p:sp>
        </mc:Fallback>
      </mc:AlternateContent>
      <p:sp>
        <p:nvSpPr>
          <p:cNvPr id="2" name="圆角矩形 1">
            <a:extLst>
              <a:ext uri="{FF2B5EF4-FFF2-40B4-BE49-F238E27FC236}">
                <a16:creationId xmlns:a16="http://schemas.microsoft.com/office/drawing/2014/main" id="{867FD606-5ECB-504E-94EC-20643EF25F67}"/>
              </a:ext>
            </a:extLst>
          </p:cNvPr>
          <p:cNvSpPr/>
          <p:nvPr/>
        </p:nvSpPr>
        <p:spPr>
          <a:xfrm>
            <a:off x="4267176" y="892097"/>
            <a:ext cx="2821259" cy="542664"/>
          </a:xfrm>
          <a:prstGeom prst="round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latin typeface="Times New Roman" panose="02020603050405020304" pitchFamily="18" charset="0"/>
              <a:cs typeface="Times New Roman" panose="02020603050405020304" pitchFamily="18" charset="0"/>
            </a:endParaRPr>
          </a:p>
        </p:txBody>
      </p:sp>
      <p:pic>
        <p:nvPicPr>
          <p:cNvPr id="3" name="图片 2">
            <a:extLst>
              <a:ext uri="{FF2B5EF4-FFF2-40B4-BE49-F238E27FC236}">
                <a16:creationId xmlns:a16="http://schemas.microsoft.com/office/drawing/2014/main" id="{7B7663D6-AC2F-364D-A4AD-FFE89911658A}"/>
              </a:ext>
            </a:extLst>
          </p:cNvPr>
          <p:cNvPicPr>
            <a:picLocks noChangeAspect="1"/>
          </p:cNvPicPr>
          <p:nvPr/>
        </p:nvPicPr>
        <p:blipFill>
          <a:blip r:embed="rId5"/>
          <a:stretch>
            <a:fillRect/>
          </a:stretch>
        </p:blipFill>
        <p:spPr>
          <a:xfrm>
            <a:off x="270936" y="3913342"/>
            <a:ext cx="6652171" cy="1462160"/>
          </a:xfrm>
          <a:prstGeom prst="rect">
            <a:avLst/>
          </a:prstGeom>
        </p:spPr>
      </p:pic>
      <p:sp>
        <p:nvSpPr>
          <p:cNvPr id="7" name="文本框 6">
            <a:extLst>
              <a:ext uri="{FF2B5EF4-FFF2-40B4-BE49-F238E27FC236}">
                <a16:creationId xmlns:a16="http://schemas.microsoft.com/office/drawing/2014/main" id="{B0B58AF2-35CB-148E-953A-CF183423AD6B}"/>
              </a:ext>
            </a:extLst>
          </p:cNvPr>
          <p:cNvSpPr txBox="1"/>
          <p:nvPr/>
        </p:nvSpPr>
        <p:spPr>
          <a:xfrm>
            <a:off x="11335385" y="6336956"/>
            <a:ext cx="306494" cy="369332"/>
          </a:xfrm>
          <a:prstGeom prst="rect">
            <a:avLst/>
          </a:prstGeom>
          <a:noFill/>
        </p:spPr>
        <p:txBody>
          <a:bodyPr wrap="none" rtlCol="0">
            <a:spAutoFit/>
          </a:bodyPr>
          <a:lstStyle/>
          <a:p>
            <a:r>
              <a:rPr kumimoji="1" lang="en-US" altLang="zh-CN" dirty="0">
                <a:latin typeface="Times New Roman" panose="02020603050405020304" pitchFamily="18" charset="0"/>
                <a:cs typeface="Times New Roman" panose="02020603050405020304" pitchFamily="18" charset="0"/>
              </a:rPr>
              <a:t>9</a:t>
            </a:r>
            <a:endParaRPr kumimoji="1" lang="zh-CN" alt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67385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FA8032-19BF-4D86-7F30-7E7237E12E45}"/>
            </a:ext>
          </a:extLst>
        </p:cNvPr>
        <p:cNvGrpSpPr/>
        <p:nvPr/>
      </p:nvGrpSpPr>
      <p:grpSpPr>
        <a:xfrm>
          <a:off x="0" y="0"/>
          <a:ext cx="0" cy="0"/>
          <a:chOff x="0" y="0"/>
          <a:chExt cx="0" cy="0"/>
        </a:xfrm>
      </p:grpSpPr>
      <p:cxnSp>
        <p:nvCxnSpPr>
          <p:cNvPr id="4" name="直接连接符 3">
            <a:extLst>
              <a:ext uri="{FF2B5EF4-FFF2-40B4-BE49-F238E27FC236}">
                <a16:creationId xmlns:a16="http://schemas.microsoft.com/office/drawing/2014/main" id="{B8811D46-21B7-5894-F665-FD89D3C23E6B}"/>
              </a:ext>
            </a:extLst>
          </p:cNvPr>
          <p:cNvCxnSpPr/>
          <p:nvPr/>
        </p:nvCxnSpPr>
        <p:spPr>
          <a:xfrm>
            <a:off x="0" y="666234"/>
            <a:ext cx="12192000" cy="0"/>
          </a:xfrm>
          <a:prstGeom prst="line">
            <a:avLst/>
          </a:prstGeom>
          <a:ln w="28575">
            <a:solidFill>
              <a:srgbClr val="9C252B"/>
            </a:solidFill>
          </a:ln>
        </p:spPr>
        <p:style>
          <a:lnRef idx="1">
            <a:schemeClr val="accent1"/>
          </a:lnRef>
          <a:fillRef idx="0">
            <a:schemeClr val="accent1"/>
          </a:fillRef>
          <a:effectRef idx="0">
            <a:schemeClr val="accent1"/>
          </a:effectRef>
          <a:fontRef idx="minor">
            <a:schemeClr val="tx1"/>
          </a:fontRef>
        </p:style>
      </p:cxnSp>
      <p:sp>
        <p:nvSpPr>
          <p:cNvPr id="29" name="文本框 28">
            <a:extLst>
              <a:ext uri="{FF2B5EF4-FFF2-40B4-BE49-F238E27FC236}">
                <a16:creationId xmlns:a16="http://schemas.microsoft.com/office/drawing/2014/main" id="{D3172A66-6E42-41BA-AC70-7D4EB6CC7ADA}"/>
              </a:ext>
            </a:extLst>
          </p:cNvPr>
          <p:cNvSpPr txBox="1"/>
          <p:nvPr/>
        </p:nvSpPr>
        <p:spPr bwMode="auto">
          <a:xfrm>
            <a:off x="134400" y="178901"/>
            <a:ext cx="5854417" cy="414020"/>
          </a:xfrm>
          <a:prstGeom prst="rect">
            <a:avLst/>
          </a:prstGeom>
          <a:noFill/>
        </p:spPr>
        <p:txBody>
          <a:bodyPr wrap="square">
            <a:spAutoFit/>
            <a:scene3d>
              <a:camera prst="orthographicFront"/>
              <a:lightRig rig="threePt" dir="t"/>
            </a:scene3d>
            <a:sp3d contourW="12700"/>
          </a:bodyPr>
          <a:lstStyle>
            <a:defPPr>
              <a:defRPr lang="en-US"/>
            </a:defPPr>
            <a:lvl1pPr>
              <a:defRPr sz="2800" b="1" spc="300">
                <a:solidFill>
                  <a:schemeClr val="tx1">
                    <a:lumMod val="85000"/>
                    <a:lumOff val="15000"/>
                  </a:schemeClr>
                </a:solidFill>
                <a:latin typeface="微软雅黑" panose="020B0503020204020204" pitchFamily="34" charset="-122"/>
                <a:ea typeface="微软雅黑" panose="020B0503020204020204" pitchFamily="34" charset="-122"/>
                <a:cs typeface="Segoe UI Light" panose="020B0502040204020203" pitchFamily="34" charset="0"/>
              </a:defRPr>
            </a:lvl1pPr>
          </a:lstStyle>
          <a:p>
            <a:pPr>
              <a:defRPr/>
            </a:pPr>
            <a:r>
              <a:rPr lang="en-US" altLang="zh-CN" sz="2100" spc="0" dirty="0" err="1">
                <a:solidFill>
                  <a:srgbClr val="B21E23"/>
                </a:solidFill>
                <a:latin typeface="Times New Roman" panose="02020603050405020304" pitchFamily="18" charset="0"/>
                <a:cs typeface="Times New Roman" panose="02020603050405020304" pitchFamily="18" charset="0"/>
                <a:sym typeface="Century Gothic" panose="020B0502020202020204" pitchFamily="34" charset="0"/>
              </a:rPr>
              <a:t>Formalism|</a:t>
            </a:r>
            <a:r>
              <a:rPr lang="en-US" altLang="zh-CN" sz="2100" spc="0" dirty="0" err="1">
                <a:solidFill>
                  <a:schemeClr val="tx1"/>
                </a:solidFill>
                <a:latin typeface="Times New Roman" panose="02020603050405020304" pitchFamily="18" charset="0"/>
                <a:cs typeface="Times New Roman" panose="02020603050405020304" pitchFamily="18" charset="0"/>
                <a:sym typeface="Century Gothic" panose="020B0502020202020204" pitchFamily="34" charset="0"/>
              </a:rPr>
              <a:t>Magnetic</a:t>
            </a:r>
            <a:r>
              <a:rPr lang="en-US" altLang="zh-CN" sz="2100" spc="0" dirty="0">
                <a:solidFill>
                  <a:schemeClr val="tx1"/>
                </a:solidFill>
                <a:latin typeface="Times New Roman" panose="02020603050405020304" pitchFamily="18" charset="0"/>
                <a:cs typeface="Times New Roman" panose="02020603050405020304" pitchFamily="18" charset="0"/>
                <a:sym typeface="Century Gothic" panose="020B0502020202020204" pitchFamily="34" charset="0"/>
              </a:rPr>
              <a:t> moment &amp; Radiative decay</a:t>
            </a:r>
            <a:endParaRPr lang="zh-CN" altLang="en-US" sz="2100" spc="0" dirty="0">
              <a:solidFill>
                <a:schemeClr val="tx1"/>
              </a:solidFill>
              <a:latin typeface="Times New Roman" panose="02020603050405020304" pitchFamily="18" charset="0"/>
              <a:cs typeface="Times New Roman" panose="02020603050405020304" pitchFamily="18" charset="0"/>
              <a:sym typeface="Century Gothic" panose="020B0502020202020204" pitchFamily="34" charset="0"/>
            </a:endParaRPr>
          </a:p>
        </p:txBody>
      </p:sp>
      <p:pic>
        <p:nvPicPr>
          <p:cNvPr id="3" name="图片 2">
            <a:extLst>
              <a:ext uri="{FF2B5EF4-FFF2-40B4-BE49-F238E27FC236}">
                <a16:creationId xmlns:a16="http://schemas.microsoft.com/office/drawing/2014/main" id="{21A32D0A-848E-CC5D-0A6D-B02242A34D40}"/>
              </a:ext>
            </a:extLst>
          </p:cNvPr>
          <p:cNvPicPr>
            <a:picLocks noChangeAspect="1"/>
          </p:cNvPicPr>
          <p:nvPr/>
        </p:nvPicPr>
        <p:blipFill>
          <a:blip r:embed="rId3"/>
          <a:stretch>
            <a:fillRect/>
          </a:stretch>
        </p:blipFill>
        <p:spPr>
          <a:xfrm>
            <a:off x="11237495" y="88315"/>
            <a:ext cx="711890" cy="543733"/>
          </a:xfrm>
          <a:prstGeom prst="rect">
            <a:avLst/>
          </a:prstGeom>
        </p:spPr>
      </p:pic>
      <mc:AlternateContent xmlns:mc="http://schemas.openxmlformats.org/markup-compatibility/2006" xmlns:a14="http://schemas.microsoft.com/office/drawing/2010/main">
        <mc:Choice Requires="a14">
          <p:sp>
            <p:nvSpPr>
              <p:cNvPr id="7" name="文本框 6">
                <a:extLst>
                  <a:ext uri="{FF2B5EF4-FFF2-40B4-BE49-F238E27FC236}">
                    <a16:creationId xmlns:a16="http://schemas.microsoft.com/office/drawing/2014/main" id="{480128A9-A47A-B2DC-BCF8-61B6997440FD}"/>
                  </a:ext>
                </a:extLst>
              </p:cNvPr>
              <p:cNvSpPr txBox="1"/>
              <p:nvPr/>
            </p:nvSpPr>
            <p:spPr>
              <a:xfrm>
                <a:off x="470297" y="922534"/>
                <a:ext cx="11251406" cy="5085431"/>
              </a:xfrm>
              <a:prstGeom prst="rect">
                <a:avLst/>
              </a:prstGeom>
              <a:noFill/>
            </p:spPr>
            <p:txBody>
              <a:bodyPr wrap="square" rtlCol="0">
                <a:spAutoFit/>
              </a:bodyPr>
              <a:lstStyle/>
              <a:p>
                <a:pPr indent="457200">
                  <a:lnSpc>
                    <a:spcPct val="150000"/>
                  </a:lnSpc>
                </a:pPr>
                <a14:m>
                  <m:oMathPara xmlns:m="http://schemas.openxmlformats.org/officeDocument/2006/math">
                    <m:oMath>
                      <m:d>
                        <m:dPr>
                          <m:begChr m:val="⟨"/>
                          <m:endChr m:val="⟩"/>
                          <m:ctrlPr>
                            <a:rPr kumimoji="1" lang="en-US" altLang="zh-CN" sz="2400" b="0" i="1" smtClean="0">
                              <a:latin typeface="Cambria Math" panose="02040503050406030204" pitchFamily="18" charset="0"/>
                            </a:rPr>
                          </m:ctrlPr>
                        </m:dPr>
                        <m:e>
                          <m:sSub>
                            <m:sSubPr>
                              <m:ctrlPr>
                                <a:rPr kumimoji="1" lang="en-US" altLang="zh-CN" sz="2400" b="0" i="1" smtClean="0">
                                  <a:latin typeface="Cambria Math" panose="02040503050406030204" pitchFamily="18" charset="0"/>
                                </a:rPr>
                              </m:ctrlPr>
                            </m:sSubPr>
                            <m:e>
                              <m:r>
                                <a:rPr kumimoji="1" lang="en-US" altLang="zh-CN" sz="2400" b="0" i="1" smtClean="0">
                                  <a:latin typeface="Cambria Math" panose="02040503050406030204" pitchFamily="18" charset="0"/>
                                </a:rPr>
                                <m:t>𝐻</m:t>
                              </m:r>
                            </m:e>
                            <m:sub>
                              <m:r>
                                <a:rPr kumimoji="1" lang="en-US" altLang="zh-CN" sz="2400" b="0" i="1" smtClean="0">
                                  <a:latin typeface="Cambria Math" panose="02040503050406030204" pitchFamily="18" charset="0"/>
                                </a:rPr>
                                <m:t>𝐶𝑀𝐼</m:t>
                              </m:r>
                            </m:sub>
                          </m:sSub>
                        </m:e>
                      </m:d>
                      <m:r>
                        <a:rPr kumimoji="1" lang="en-US" altLang="zh-CN" sz="2400" b="0" i="1" smtClean="0">
                          <a:latin typeface="Cambria Math" panose="02040503050406030204" pitchFamily="18" charset="0"/>
                        </a:rPr>
                        <m:t>∼</m:t>
                      </m:r>
                      <m:sSub>
                        <m:sSubPr>
                          <m:ctrlPr>
                            <a:rPr kumimoji="1" lang="en-US" altLang="zh-CN" sz="2400" b="0" i="1" smtClean="0">
                              <a:latin typeface="Cambria Math" panose="02040503050406030204" pitchFamily="18" charset="0"/>
                            </a:rPr>
                          </m:ctrlPr>
                        </m:sSubPr>
                        <m:e>
                          <m:r>
                            <a:rPr kumimoji="1" lang="en-US" altLang="zh-CN" sz="2400" b="0" i="1" smtClean="0">
                              <a:latin typeface="Cambria Math" panose="02040503050406030204" pitchFamily="18" charset="0"/>
                            </a:rPr>
                            <m:t>𝐸</m:t>
                          </m:r>
                        </m:e>
                        <m:sub>
                          <m:r>
                            <a:rPr kumimoji="1" lang="en-US" altLang="zh-CN" sz="2400" b="0" i="1" smtClean="0">
                              <a:latin typeface="Cambria Math" panose="02040503050406030204" pitchFamily="18" charset="0"/>
                            </a:rPr>
                            <m:t>𝐶𝑀𝐼</m:t>
                          </m:r>
                        </m:sub>
                      </m:sSub>
                      <m:r>
                        <a:rPr kumimoji="1" lang="en-US" altLang="zh-CN" sz="2400" b="0" i="1" smtClean="0">
                          <a:latin typeface="Cambria Math" panose="02040503050406030204" pitchFamily="18" charset="0"/>
                        </a:rPr>
                        <m:t>&amp;(</m:t>
                      </m:r>
                      <m:sSub>
                        <m:sSubPr>
                          <m:ctrlPr>
                            <a:rPr kumimoji="1" lang="en-US" altLang="zh-CN" sz="2400" b="0" i="1" smtClean="0">
                              <a:latin typeface="Cambria Math" panose="02040503050406030204" pitchFamily="18" charset="0"/>
                            </a:rPr>
                          </m:ctrlPr>
                        </m:sSubPr>
                        <m:e>
                          <m:r>
                            <a:rPr kumimoji="1" lang="en-US" altLang="zh-CN" sz="2400" b="0" i="1" smtClean="0">
                              <a:latin typeface="Cambria Math" panose="02040503050406030204" pitchFamily="18" charset="0"/>
                            </a:rPr>
                            <m:t>𝛼</m:t>
                          </m:r>
                        </m:e>
                        <m:sub>
                          <m:r>
                            <a:rPr kumimoji="1" lang="en-US" altLang="zh-CN" sz="2400" b="0" i="1" smtClean="0">
                              <a:latin typeface="Cambria Math" panose="02040503050406030204" pitchFamily="18" charset="0"/>
                            </a:rPr>
                            <m:t>1</m:t>
                          </m:r>
                        </m:sub>
                      </m:sSub>
                      <m:r>
                        <a:rPr kumimoji="1" lang="en-US" altLang="zh-CN" sz="2400" b="0" i="1" smtClean="0">
                          <a:latin typeface="Cambria Math" panose="02040503050406030204" pitchFamily="18" charset="0"/>
                        </a:rPr>
                        <m:t>,</m:t>
                      </m:r>
                      <m:sSub>
                        <m:sSubPr>
                          <m:ctrlPr>
                            <a:rPr kumimoji="1" lang="en-US" altLang="zh-CN" sz="2400" i="1">
                              <a:latin typeface="Cambria Math" panose="02040503050406030204" pitchFamily="18" charset="0"/>
                            </a:rPr>
                          </m:ctrlPr>
                        </m:sSubPr>
                        <m:e>
                          <m:r>
                            <a:rPr kumimoji="1" lang="en-US" altLang="zh-CN" sz="2400" i="1">
                              <a:latin typeface="Cambria Math" panose="02040503050406030204" pitchFamily="18" charset="0"/>
                            </a:rPr>
                            <m:t>𝛼</m:t>
                          </m:r>
                        </m:e>
                        <m:sub>
                          <m:r>
                            <a:rPr kumimoji="1" lang="en-US" altLang="zh-CN" sz="2400" b="0" i="1" smtClean="0">
                              <a:latin typeface="Cambria Math" panose="02040503050406030204" pitchFamily="18" charset="0"/>
                            </a:rPr>
                            <m:t>2</m:t>
                          </m:r>
                        </m:sub>
                      </m:sSub>
                      <m:r>
                        <a:rPr kumimoji="1" lang="en-US" altLang="zh-CN" sz="2400" b="0" i="1" smtClean="0">
                          <a:latin typeface="Cambria Math" panose="02040503050406030204" pitchFamily="18" charset="0"/>
                        </a:rPr>
                        <m:t>, …,</m:t>
                      </m:r>
                      <m:sSub>
                        <m:sSubPr>
                          <m:ctrlPr>
                            <a:rPr kumimoji="1" lang="en-US" altLang="zh-CN" sz="2400" i="1">
                              <a:latin typeface="Cambria Math" panose="02040503050406030204" pitchFamily="18" charset="0"/>
                            </a:rPr>
                          </m:ctrlPr>
                        </m:sSubPr>
                        <m:e>
                          <m:r>
                            <a:rPr kumimoji="1" lang="en-US" altLang="zh-CN" sz="2400" i="1">
                              <a:latin typeface="Cambria Math" panose="02040503050406030204" pitchFamily="18" charset="0"/>
                            </a:rPr>
                            <m:t>𝛼</m:t>
                          </m:r>
                        </m:e>
                        <m:sub>
                          <m:r>
                            <a:rPr kumimoji="1" lang="en-US" altLang="zh-CN" sz="2400" b="0" i="1" smtClean="0">
                              <a:latin typeface="Cambria Math" panose="02040503050406030204" pitchFamily="18" charset="0"/>
                            </a:rPr>
                            <m:t>𝑛</m:t>
                          </m:r>
                        </m:sub>
                      </m:sSub>
                      <m:r>
                        <a:rPr kumimoji="1" lang="en-US" altLang="zh-CN" sz="2400" b="0" i="1" smtClean="0">
                          <a:latin typeface="Cambria Math" panose="02040503050406030204" pitchFamily="18" charset="0"/>
                        </a:rPr>
                        <m:t>)</m:t>
                      </m:r>
                    </m:oMath>
                  </m:oMathPara>
                </a14:m>
                <a:endParaRPr kumimoji="1" lang="en-US" altLang="zh-CN" sz="2400" b="0" dirty="0">
                  <a:latin typeface="Times New Roman" panose="02020603050405020304" pitchFamily="18" charset="0"/>
                </a:endParaRPr>
              </a:p>
              <a:p>
                <a:pPr indent="457200">
                  <a:lnSpc>
                    <a:spcPct val="150000"/>
                  </a:lnSpc>
                </a:pPr>
                <a:r>
                  <a:rPr kumimoji="1" lang="en-US" altLang="zh-CN" sz="2400" dirty="0">
                    <a:latin typeface="Times New Roman" panose="02020603050405020304" pitchFamily="18" charset="0"/>
                    <a:cs typeface="Times New Roman" panose="02020603050405020304" pitchFamily="18" charset="0"/>
                  </a:rPr>
                  <a:t>The  wave function of S-wave double heavy tetraquark : </a:t>
                </a:r>
                <a14:m>
                  <m:oMath xmlns:m="http://schemas.openxmlformats.org/officeDocument/2006/math">
                    <m:d>
                      <m:dPr>
                        <m:begChr m:val="|"/>
                        <m:endChr m:val="⟩"/>
                        <m:ctrlPr>
                          <a:rPr kumimoji="1" lang="en-US" altLang="zh-CN" sz="2400" b="0" i="0" smtClean="0">
                            <a:latin typeface="Cambria Math" panose="02040503050406030204" pitchFamily="18" charset="0"/>
                          </a:rPr>
                        </m:ctrlPr>
                      </m:dPr>
                      <m:e>
                        <m:r>
                          <m:rPr>
                            <m:sty m:val="p"/>
                          </m:rPr>
                          <a:rPr kumimoji="1" lang="en-US" altLang="zh-CN" sz="2400" b="0" i="0" smtClean="0">
                            <a:latin typeface="Cambria Math" panose="02040503050406030204" pitchFamily="18" charset="0"/>
                          </a:rPr>
                          <m:t>Ψ</m:t>
                        </m:r>
                      </m:e>
                    </m:d>
                    <m:r>
                      <a:rPr kumimoji="1" lang="en-US" altLang="zh-CN" sz="2400" b="0" i="1" smtClean="0">
                        <a:latin typeface="Cambria Math" panose="02040503050406030204" pitchFamily="18" charset="0"/>
                      </a:rPr>
                      <m:t>=</m:t>
                    </m:r>
                    <m:nary>
                      <m:naryPr>
                        <m:chr m:val="∑"/>
                        <m:supHide m:val="on"/>
                        <m:ctrlPr>
                          <a:rPr kumimoji="1" lang="en-US" altLang="zh-CN" sz="2400" b="0" i="1" smtClean="0">
                            <a:latin typeface="Cambria Math" panose="02040503050406030204" pitchFamily="18" charset="0"/>
                          </a:rPr>
                        </m:ctrlPr>
                      </m:naryPr>
                      <m:sub>
                        <m:r>
                          <a:rPr kumimoji="1" lang="en-US" altLang="zh-CN" sz="2400" b="0" i="1" smtClean="0">
                            <a:latin typeface="Cambria Math" panose="02040503050406030204" pitchFamily="18" charset="0"/>
                          </a:rPr>
                          <m:t>𝑘</m:t>
                        </m:r>
                      </m:sub>
                      <m:sup/>
                      <m:e>
                        <m:sSub>
                          <m:sSubPr>
                            <m:ctrlPr>
                              <a:rPr kumimoji="1" lang="en-US" altLang="zh-CN" sz="2400" i="1">
                                <a:latin typeface="Cambria Math" panose="02040503050406030204" pitchFamily="18" charset="0"/>
                              </a:rPr>
                            </m:ctrlPr>
                          </m:sSubPr>
                          <m:e>
                            <m:r>
                              <a:rPr kumimoji="1" lang="en-US" altLang="zh-CN" sz="2400" i="1">
                                <a:latin typeface="Cambria Math" panose="02040503050406030204" pitchFamily="18" charset="0"/>
                              </a:rPr>
                              <m:t>𝛼</m:t>
                            </m:r>
                          </m:e>
                          <m:sub>
                            <m:r>
                              <a:rPr kumimoji="1" lang="en-US" altLang="zh-CN" sz="2400" b="0" i="1" smtClean="0">
                                <a:latin typeface="Cambria Math" panose="02040503050406030204" pitchFamily="18" charset="0"/>
                              </a:rPr>
                              <m:t>𝑘</m:t>
                            </m:r>
                          </m:sub>
                        </m:sSub>
                        <m:r>
                          <a:rPr kumimoji="1" lang="en-US" altLang="zh-CN" sz="2400" i="1">
                            <a:latin typeface="Cambria Math" panose="02040503050406030204" pitchFamily="18" charset="0"/>
                          </a:rPr>
                          <m:t>|</m:t>
                        </m:r>
                        <m:sSubSup>
                          <m:sSubSupPr>
                            <m:ctrlPr>
                              <a:rPr kumimoji="1" lang="en-US" altLang="zh-CN" sz="2400" i="1">
                                <a:latin typeface="Cambria Math" panose="02040503050406030204" pitchFamily="18" charset="0"/>
                              </a:rPr>
                            </m:ctrlPr>
                          </m:sSubSupPr>
                          <m:e>
                            <m:r>
                              <a:rPr kumimoji="1" lang="en-US" altLang="zh-CN" sz="2400" i="1">
                                <a:latin typeface="Cambria Math" panose="02040503050406030204" pitchFamily="18" charset="0"/>
                              </a:rPr>
                              <m:t>𝜓</m:t>
                            </m:r>
                          </m:e>
                          <m:sub>
                            <m:r>
                              <a:rPr kumimoji="1" lang="en-US" altLang="zh-CN" sz="2400" i="1">
                                <a:latin typeface="Cambria Math" panose="02040503050406030204" pitchFamily="18" charset="0"/>
                              </a:rPr>
                              <m:t>𝑄</m:t>
                            </m:r>
                            <m:sSup>
                              <m:sSupPr>
                                <m:ctrlPr>
                                  <a:rPr kumimoji="1" lang="en-US" altLang="zh-CN" sz="2400" i="1">
                                    <a:latin typeface="Cambria Math" panose="02040503050406030204" pitchFamily="18" charset="0"/>
                                  </a:rPr>
                                </m:ctrlPr>
                              </m:sSupPr>
                              <m:e>
                                <m:r>
                                  <a:rPr kumimoji="1" lang="en-US" altLang="zh-CN" sz="2400" i="1">
                                    <a:latin typeface="Cambria Math" panose="02040503050406030204" pitchFamily="18" charset="0"/>
                                  </a:rPr>
                                  <m:t>𝑄</m:t>
                                </m:r>
                              </m:e>
                              <m:sup>
                                <m:r>
                                  <a:rPr kumimoji="1" lang="en-US" altLang="zh-CN" sz="2400" i="1">
                                    <a:latin typeface="Cambria Math" panose="02040503050406030204" pitchFamily="18" charset="0"/>
                                  </a:rPr>
                                  <m:t>′</m:t>
                                </m:r>
                              </m:sup>
                            </m:sSup>
                            <m:r>
                              <a:rPr kumimoji="1" lang="en-US" altLang="zh-CN" sz="2400" b="0" i="1" smtClean="0">
                                <a:latin typeface="Cambria Math" panose="02040503050406030204" pitchFamily="18" charset="0"/>
                              </a:rPr>
                              <m:t>,</m:t>
                            </m:r>
                            <m:r>
                              <a:rPr kumimoji="1" lang="en-US" altLang="zh-CN" sz="2400" b="0" i="1" smtClean="0">
                                <a:latin typeface="Cambria Math" panose="02040503050406030204" pitchFamily="18" charset="0"/>
                              </a:rPr>
                              <m:t>𝑘</m:t>
                            </m:r>
                          </m:sub>
                          <m:sup>
                            <m:r>
                              <a:rPr kumimoji="1" lang="en-US" altLang="zh-CN" sz="2400" i="1">
                                <a:latin typeface="Cambria Math" panose="02040503050406030204" pitchFamily="18" charset="0"/>
                              </a:rPr>
                              <m:t>𝑌𝐼𝐽</m:t>
                            </m:r>
                          </m:sup>
                        </m:sSubSup>
                        <m:r>
                          <a:rPr kumimoji="1" lang="en-US" altLang="zh-CN" sz="2400" i="1">
                            <a:latin typeface="Cambria Math" panose="02040503050406030204" pitchFamily="18" charset="0"/>
                          </a:rPr>
                          <m:t>⟩</m:t>
                        </m:r>
                      </m:e>
                    </m:nary>
                  </m:oMath>
                </a14:m>
                <a:endParaRPr kumimoji="1" lang="en-US" altLang="zh-CN" sz="2400" dirty="0">
                  <a:latin typeface="Times New Roman" panose="02020603050405020304" pitchFamily="18" charset="0"/>
                  <a:cs typeface="Times New Roman" panose="02020603050405020304" pitchFamily="18" charset="0"/>
                </a:endParaRPr>
              </a:p>
              <a:p>
                <a:pPr>
                  <a:lnSpc>
                    <a:spcPct val="125000"/>
                  </a:lnSpc>
                </a:pPr>
                <a:r>
                  <a:rPr kumimoji="1" lang="en-US" altLang="zh-CN" sz="2400" dirty="0">
                    <a:latin typeface="Times New Roman" panose="02020603050405020304" pitchFamily="18" charset="0"/>
                    <a:cs typeface="Times New Roman" panose="02020603050405020304" pitchFamily="18" charset="0"/>
                  </a:rPr>
                  <a:t>      Magnetic momentum (MM) operator (</a:t>
                </a:r>
                <a14:m>
                  <m:oMath xmlns:m="http://schemas.openxmlformats.org/officeDocument/2006/math">
                    <m:r>
                      <m:rPr>
                        <m:sty m:val="p"/>
                      </m:rPr>
                      <a:rPr kumimoji="1" lang="en-US" altLang="zh-CN" sz="2400" i="1">
                        <a:latin typeface="Cambria Math" panose="02040503050406030204" pitchFamily="18" charset="0"/>
                        <a:ea typeface="Cambria Math" panose="02040503050406030204" pitchFamily="18" charset="0"/>
                      </a:rPr>
                      <m:t>ℏ</m:t>
                    </m:r>
                    <m:r>
                      <a:rPr kumimoji="1" lang="en-US" altLang="zh-CN" sz="2400" i="1">
                        <a:latin typeface="Cambria Math" panose="02040503050406030204" pitchFamily="18" charset="0"/>
                        <a:ea typeface="Cambria Math" panose="02040503050406030204" pitchFamily="18" charset="0"/>
                      </a:rPr>
                      <m:t>=</m:t>
                    </m:r>
                    <m:r>
                      <a:rPr kumimoji="1" lang="en-US" altLang="zh-CN" sz="2400" i="1">
                        <a:latin typeface="Cambria Math" panose="02040503050406030204" pitchFamily="18" charset="0"/>
                        <a:ea typeface="Cambria Math" panose="02040503050406030204" pitchFamily="18" charset="0"/>
                      </a:rPr>
                      <m:t>𝑐</m:t>
                    </m:r>
                    <m:r>
                      <a:rPr kumimoji="1" lang="en-US" altLang="zh-CN" sz="2400" i="1">
                        <a:latin typeface="Cambria Math" panose="02040503050406030204" pitchFamily="18" charset="0"/>
                        <a:ea typeface="Cambria Math" panose="02040503050406030204" pitchFamily="18" charset="0"/>
                      </a:rPr>
                      <m:t>=1</m:t>
                    </m:r>
                  </m:oMath>
                </a14:m>
                <a:r>
                  <a:rPr kumimoji="1" lang="en-US" altLang="zh-CN" sz="2400" dirty="0">
                    <a:latin typeface="Times New Roman" panose="02020603050405020304" pitchFamily="18" charset="0"/>
                    <a:cs typeface="Times New Roman" panose="02020603050405020304" pitchFamily="18" charset="0"/>
                  </a:rPr>
                  <a:t>)</a:t>
                </a:r>
              </a:p>
              <a:p>
                <a:pPr>
                  <a:lnSpc>
                    <a:spcPct val="125000"/>
                  </a:lnSpc>
                </a:pPr>
                <a14:m>
                  <m:oMathPara xmlns:m="http://schemas.openxmlformats.org/officeDocument/2006/math">
                    <m:oMath>
                      <m:sSub>
                        <m:sSubPr>
                          <m:ctrlPr>
                            <a:rPr kumimoji="1" lang="en-US" altLang="zh-CN" sz="2400" b="0" i="1" dirty="0" smtClean="0">
                              <a:latin typeface="Cambria Math" panose="02040503050406030204" pitchFamily="18" charset="0"/>
                            </a:rPr>
                          </m:ctrlPr>
                        </m:sSubPr>
                        <m:e>
                          <m:acc>
                            <m:accPr>
                              <m:chr m:val="̂"/>
                              <m:ctrlPr>
                                <a:rPr kumimoji="1" lang="en-US" altLang="zh-CN" sz="2400" b="0" i="1" dirty="0" smtClean="0">
                                  <a:latin typeface="Cambria Math" panose="02040503050406030204" pitchFamily="18" charset="0"/>
                                </a:rPr>
                              </m:ctrlPr>
                            </m:accPr>
                            <m:e>
                              <m:r>
                                <a:rPr kumimoji="1" lang="en-US" altLang="zh-CN" sz="2400" b="0" i="1" dirty="0" smtClean="0">
                                  <a:latin typeface="Cambria Math" panose="02040503050406030204" pitchFamily="18" charset="0"/>
                                </a:rPr>
                                <m:t>𝜇</m:t>
                              </m:r>
                            </m:e>
                          </m:acc>
                        </m:e>
                        <m:sub>
                          <m:r>
                            <a:rPr kumimoji="1" lang="en-US" altLang="zh-CN" sz="2400" b="0" i="1" dirty="0" smtClean="0">
                              <a:latin typeface="Cambria Math" panose="02040503050406030204" pitchFamily="18" charset="0"/>
                            </a:rPr>
                            <m:t>𝑧</m:t>
                          </m:r>
                        </m:sub>
                      </m:sSub>
                      <m:r>
                        <a:rPr kumimoji="1" lang="en-US" altLang="zh-CN" sz="2400" b="0" i="1" dirty="0" smtClean="0">
                          <a:latin typeface="Cambria Math" panose="02040503050406030204" pitchFamily="18" charset="0"/>
                        </a:rPr>
                        <m:t>=</m:t>
                      </m:r>
                      <m:nary>
                        <m:naryPr>
                          <m:chr m:val="∑"/>
                          <m:supHide m:val="on"/>
                          <m:ctrlPr>
                            <a:rPr kumimoji="1" lang="en-US" altLang="zh-CN" sz="2400" b="0" i="1" dirty="0" smtClean="0">
                              <a:latin typeface="Cambria Math" panose="02040503050406030204" pitchFamily="18" charset="0"/>
                            </a:rPr>
                          </m:ctrlPr>
                        </m:naryPr>
                        <m:sub>
                          <m:r>
                            <a:rPr kumimoji="1" lang="en-US" altLang="zh-CN" sz="2400" b="0" i="1" dirty="0" smtClean="0">
                              <a:latin typeface="Cambria Math" panose="02040503050406030204" pitchFamily="18" charset="0"/>
                            </a:rPr>
                            <m:t>𝑖</m:t>
                          </m:r>
                        </m:sub>
                        <m:sup/>
                        <m:e>
                          <m:sSub>
                            <m:sSubPr>
                              <m:ctrlPr>
                                <a:rPr kumimoji="1" lang="en-US" altLang="zh-CN" sz="2400" b="0" i="1" dirty="0" smtClean="0">
                                  <a:latin typeface="Cambria Math" panose="02040503050406030204" pitchFamily="18" charset="0"/>
                                </a:rPr>
                              </m:ctrlPr>
                            </m:sSubPr>
                            <m:e>
                              <m:acc>
                                <m:accPr>
                                  <m:chr m:val="̂"/>
                                  <m:ctrlPr>
                                    <a:rPr kumimoji="1" lang="en-US" altLang="zh-CN" sz="2400" b="0" i="1" dirty="0" smtClean="0">
                                      <a:latin typeface="Cambria Math" panose="02040503050406030204" pitchFamily="18" charset="0"/>
                                    </a:rPr>
                                  </m:ctrlPr>
                                </m:accPr>
                                <m:e>
                                  <m:r>
                                    <a:rPr kumimoji="1" lang="en-US" altLang="zh-CN" sz="2400" b="0" i="1" dirty="0" smtClean="0">
                                      <a:latin typeface="Cambria Math" panose="02040503050406030204" pitchFamily="18" charset="0"/>
                                    </a:rPr>
                                    <m:t>𝜇</m:t>
                                  </m:r>
                                </m:e>
                              </m:acc>
                            </m:e>
                            <m:sub>
                              <m:r>
                                <a:rPr kumimoji="1" lang="en-US" altLang="zh-CN" sz="2400" b="0" i="1" dirty="0" smtClean="0">
                                  <a:latin typeface="Cambria Math" panose="02040503050406030204" pitchFamily="18" charset="0"/>
                                </a:rPr>
                                <m:t>𝑖𝑧</m:t>
                              </m:r>
                            </m:sub>
                          </m:sSub>
                        </m:e>
                      </m:nary>
                      <m:r>
                        <a:rPr kumimoji="1" lang="en-US" altLang="zh-CN" sz="2400" b="0" i="1" dirty="0" smtClean="0">
                          <a:latin typeface="Cambria Math" panose="02040503050406030204" pitchFamily="18" charset="0"/>
                        </a:rPr>
                        <m:t>=</m:t>
                      </m:r>
                      <m:nary>
                        <m:naryPr>
                          <m:chr m:val="∑"/>
                          <m:supHide m:val="on"/>
                          <m:ctrlPr>
                            <a:rPr kumimoji="1" lang="en-US" altLang="zh-CN" sz="2400" b="0" i="1" dirty="0" smtClean="0">
                              <a:latin typeface="Cambria Math" panose="02040503050406030204" pitchFamily="18" charset="0"/>
                            </a:rPr>
                          </m:ctrlPr>
                        </m:naryPr>
                        <m:sub>
                          <m:r>
                            <a:rPr kumimoji="1" lang="en-US" altLang="zh-CN" sz="2400" b="0" i="1" dirty="0" smtClean="0">
                              <a:latin typeface="Cambria Math" panose="02040503050406030204" pitchFamily="18" charset="0"/>
                            </a:rPr>
                            <m:t>𝑖</m:t>
                          </m:r>
                        </m:sub>
                        <m:sup/>
                        <m:e>
                          <m:sSub>
                            <m:sSubPr>
                              <m:ctrlPr>
                                <a:rPr kumimoji="1" lang="en-US" altLang="zh-CN" sz="2400" b="0" i="1" dirty="0" smtClean="0">
                                  <a:latin typeface="Cambria Math" panose="02040503050406030204" pitchFamily="18" charset="0"/>
                                </a:rPr>
                              </m:ctrlPr>
                            </m:sSubPr>
                            <m:e>
                              <m:r>
                                <a:rPr kumimoji="1" lang="en-US" altLang="zh-CN" sz="2400" b="0" i="1" dirty="0" smtClean="0">
                                  <a:latin typeface="Cambria Math" panose="02040503050406030204" pitchFamily="18" charset="0"/>
                                </a:rPr>
                                <m:t>𝜇</m:t>
                              </m:r>
                            </m:e>
                            <m:sub>
                              <m:r>
                                <a:rPr kumimoji="1" lang="en-US" altLang="zh-CN" sz="2400" b="0" i="1" dirty="0" smtClean="0">
                                  <a:latin typeface="Cambria Math" panose="02040503050406030204" pitchFamily="18" charset="0"/>
                                </a:rPr>
                                <m:t>𝑖</m:t>
                              </m:r>
                            </m:sub>
                          </m:sSub>
                          <m:r>
                            <a:rPr kumimoji="1" lang="en-US" altLang="zh-CN" sz="2400" b="0" i="1" dirty="0" smtClean="0">
                              <a:latin typeface="Cambria Math" panose="02040503050406030204" pitchFamily="18" charset="0"/>
                            </a:rPr>
                            <m:t> </m:t>
                          </m:r>
                          <m:sSub>
                            <m:sSubPr>
                              <m:ctrlPr>
                                <a:rPr kumimoji="1" lang="en-US" altLang="zh-CN" sz="2400" b="0" i="1" dirty="0" smtClean="0">
                                  <a:latin typeface="Cambria Math" panose="02040503050406030204" pitchFamily="18" charset="0"/>
                                </a:rPr>
                              </m:ctrlPr>
                            </m:sSubPr>
                            <m:e>
                              <m:acc>
                                <m:accPr>
                                  <m:chr m:val="̂"/>
                                  <m:ctrlPr>
                                    <a:rPr kumimoji="1" lang="en-US" altLang="zh-CN" sz="2400" b="0" i="1" dirty="0" smtClean="0">
                                      <a:latin typeface="Cambria Math" panose="02040503050406030204" pitchFamily="18" charset="0"/>
                                    </a:rPr>
                                  </m:ctrlPr>
                                </m:accPr>
                                <m:e>
                                  <m:r>
                                    <a:rPr kumimoji="1" lang="en-US" altLang="zh-CN" sz="2400" b="0" i="1" dirty="0" smtClean="0">
                                      <a:latin typeface="Cambria Math" panose="02040503050406030204" pitchFamily="18" charset="0"/>
                                    </a:rPr>
                                    <m:t>𝑠</m:t>
                                  </m:r>
                                </m:e>
                              </m:acc>
                            </m:e>
                            <m:sub>
                              <m:r>
                                <a:rPr kumimoji="1" lang="en-US" altLang="zh-CN" sz="2400" b="0" i="1" dirty="0" smtClean="0">
                                  <a:latin typeface="Cambria Math" panose="02040503050406030204" pitchFamily="18" charset="0"/>
                                </a:rPr>
                                <m:t>𝑧</m:t>
                              </m:r>
                            </m:sub>
                          </m:sSub>
                        </m:e>
                      </m:nary>
                      <m:r>
                        <a:rPr kumimoji="1" lang="en-US" altLang="zh-CN" sz="2400" b="0" i="1" dirty="0" smtClean="0">
                          <a:latin typeface="Cambria Math" panose="02040503050406030204" pitchFamily="18" charset="0"/>
                        </a:rPr>
                        <m:t>=</m:t>
                      </m:r>
                      <m:nary>
                        <m:naryPr>
                          <m:chr m:val="∑"/>
                          <m:supHide m:val="on"/>
                          <m:ctrlPr>
                            <a:rPr kumimoji="1" lang="en-US" altLang="zh-CN" sz="2400" b="0" i="1" dirty="0" smtClean="0">
                              <a:latin typeface="Cambria Math" panose="02040503050406030204" pitchFamily="18" charset="0"/>
                            </a:rPr>
                          </m:ctrlPr>
                        </m:naryPr>
                        <m:sub>
                          <m:r>
                            <a:rPr kumimoji="1" lang="en-US" altLang="zh-CN" sz="2400" b="0" i="1" dirty="0" smtClean="0">
                              <a:latin typeface="Cambria Math" panose="02040503050406030204" pitchFamily="18" charset="0"/>
                            </a:rPr>
                            <m:t>𝑖</m:t>
                          </m:r>
                        </m:sub>
                        <m:sup/>
                        <m:e>
                          <m:r>
                            <a:rPr kumimoji="1" lang="en-US" altLang="zh-CN" sz="2400" b="0" i="1" dirty="0" smtClean="0">
                              <a:latin typeface="Cambria Math" panose="02040503050406030204" pitchFamily="18" charset="0"/>
                            </a:rPr>
                            <m:t>𝑔</m:t>
                          </m:r>
                          <m:f>
                            <m:fPr>
                              <m:ctrlPr>
                                <a:rPr kumimoji="1" lang="en-US" altLang="zh-CN" sz="2400" b="0" i="1" dirty="0" smtClean="0">
                                  <a:latin typeface="Cambria Math" panose="02040503050406030204" pitchFamily="18" charset="0"/>
                                </a:rPr>
                              </m:ctrlPr>
                            </m:fPr>
                            <m:num>
                              <m:sSub>
                                <m:sSubPr>
                                  <m:ctrlPr>
                                    <a:rPr kumimoji="1" lang="en-US" altLang="zh-CN" sz="2400" b="0" i="1" dirty="0" smtClean="0">
                                      <a:latin typeface="Cambria Math" panose="02040503050406030204" pitchFamily="18" charset="0"/>
                                    </a:rPr>
                                  </m:ctrlPr>
                                </m:sSubPr>
                                <m:e>
                                  <m:r>
                                    <a:rPr kumimoji="1" lang="en-US" altLang="zh-CN" sz="2400" b="0" i="1" dirty="0" smtClean="0">
                                      <a:latin typeface="Cambria Math" panose="02040503050406030204" pitchFamily="18" charset="0"/>
                                    </a:rPr>
                                    <m:t>𝑞</m:t>
                                  </m:r>
                                </m:e>
                                <m:sub>
                                  <m:r>
                                    <a:rPr kumimoji="1" lang="en-US" altLang="zh-CN" sz="2400" b="0" i="1" dirty="0" smtClean="0">
                                      <a:latin typeface="Cambria Math" panose="02040503050406030204" pitchFamily="18" charset="0"/>
                                    </a:rPr>
                                    <m:t>𝑖</m:t>
                                  </m:r>
                                </m:sub>
                              </m:sSub>
                            </m:num>
                            <m:den>
                              <m:r>
                                <a:rPr kumimoji="1" lang="en-US" altLang="zh-CN" sz="2400" b="0" i="1" dirty="0" smtClean="0">
                                  <a:latin typeface="Cambria Math" panose="02040503050406030204" pitchFamily="18" charset="0"/>
                                </a:rPr>
                                <m:t>2</m:t>
                              </m:r>
                              <m:sSub>
                                <m:sSubPr>
                                  <m:ctrlPr>
                                    <a:rPr kumimoji="1" lang="en-US" altLang="zh-CN" sz="2400" b="0" i="1" dirty="0" smtClean="0">
                                      <a:latin typeface="Cambria Math" panose="02040503050406030204" pitchFamily="18" charset="0"/>
                                    </a:rPr>
                                  </m:ctrlPr>
                                </m:sSubPr>
                                <m:e>
                                  <m:r>
                                    <a:rPr kumimoji="1" lang="en-US" altLang="zh-CN" sz="2400" b="0" i="1" dirty="0" smtClean="0">
                                      <a:latin typeface="Cambria Math" panose="02040503050406030204" pitchFamily="18" charset="0"/>
                                    </a:rPr>
                                    <m:t>𝑚</m:t>
                                  </m:r>
                                </m:e>
                                <m:sub>
                                  <m:r>
                                    <a:rPr kumimoji="1" lang="en-US" altLang="zh-CN" sz="2400" b="0" i="1" dirty="0" smtClean="0">
                                      <a:latin typeface="Cambria Math" panose="02040503050406030204" pitchFamily="18" charset="0"/>
                                    </a:rPr>
                                    <m:t>𝑖</m:t>
                                  </m:r>
                                </m:sub>
                              </m:sSub>
                            </m:den>
                          </m:f>
                          <m:r>
                            <a:rPr kumimoji="1" lang="en-US" altLang="zh-CN" sz="2400" b="0" i="1" dirty="0" smtClean="0">
                              <a:latin typeface="Cambria Math" panose="02040503050406030204" pitchFamily="18" charset="0"/>
                            </a:rPr>
                            <m:t> </m:t>
                          </m:r>
                          <m:sSub>
                            <m:sSubPr>
                              <m:ctrlPr>
                                <a:rPr kumimoji="1" lang="en-US" altLang="zh-CN" sz="2400" b="0" i="1" dirty="0" smtClean="0">
                                  <a:latin typeface="Cambria Math" panose="02040503050406030204" pitchFamily="18" charset="0"/>
                                </a:rPr>
                              </m:ctrlPr>
                            </m:sSubPr>
                            <m:e>
                              <m:acc>
                                <m:accPr>
                                  <m:chr m:val="̂"/>
                                  <m:ctrlPr>
                                    <a:rPr kumimoji="1" lang="en-US" altLang="zh-CN" sz="2400" b="0" i="1" dirty="0" smtClean="0">
                                      <a:latin typeface="Cambria Math" panose="02040503050406030204" pitchFamily="18" charset="0"/>
                                    </a:rPr>
                                  </m:ctrlPr>
                                </m:accPr>
                                <m:e>
                                  <m:r>
                                    <a:rPr kumimoji="1" lang="en-US" altLang="zh-CN" sz="2400" b="0" i="1" dirty="0" smtClean="0">
                                      <a:latin typeface="Cambria Math" panose="02040503050406030204" pitchFamily="18" charset="0"/>
                                    </a:rPr>
                                    <m:t>𝑠</m:t>
                                  </m:r>
                                </m:e>
                              </m:acc>
                            </m:e>
                            <m:sub>
                              <m:r>
                                <a:rPr kumimoji="1" lang="en-US" altLang="zh-CN" sz="2400" b="0" i="1" dirty="0" smtClean="0">
                                  <a:latin typeface="Cambria Math" panose="02040503050406030204" pitchFamily="18" charset="0"/>
                                </a:rPr>
                                <m:t>𝑧</m:t>
                              </m:r>
                            </m:sub>
                          </m:sSub>
                        </m:e>
                      </m:nary>
                      <m:r>
                        <a:rPr kumimoji="1" lang="en-US" altLang="zh-CN" sz="2400" b="0" i="1" dirty="0" smtClean="0">
                          <a:latin typeface="Cambria Math" panose="02040503050406030204" pitchFamily="18" charset="0"/>
                        </a:rPr>
                        <m:t>,</m:t>
                      </m:r>
                    </m:oMath>
                  </m:oMathPara>
                </a14:m>
                <a:endParaRPr kumimoji="1" lang="en-US" altLang="zh-CN" sz="2400" b="0" dirty="0">
                  <a:latin typeface="Times New Roman" panose="02020603050405020304" pitchFamily="18" charset="0"/>
                  <a:cs typeface="Times New Roman" panose="02020603050405020304" pitchFamily="18" charset="0"/>
                </a:endParaRPr>
              </a:p>
              <a:p>
                <a:pPr>
                  <a:lnSpc>
                    <a:spcPct val="150000"/>
                  </a:lnSpc>
                </a:pPr>
                <a:r>
                  <a:rPr kumimoji="1" lang="en-US" altLang="zh-CN" sz="2400" dirty="0">
                    <a:latin typeface="Times New Roman" panose="02020603050405020304" pitchFamily="18" charset="0"/>
                    <a:cs typeface="Times New Roman" panose="02020603050405020304" pitchFamily="18" charset="0"/>
                  </a:rPr>
                  <a:t>where </a:t>
                </a:r>
                <a14:m>
                  <m:oMath xmlns:m="http://schemas.openxmlformats.org/officeDocument/2006/math">
                    <m:sSub>
                      <m:sSubPr>
                        <m:ctrlPr>
                          <a:rPr kumimoji="1" lang="en-US" altLang="zh-CN" sz="2400" i="1" dirty="0" smtClean="0">
                            <a:latin typeface="Cambria Math" panose="02040503050406030204" pitchFamily="18" charset="0"/>
                          </a:rPr>
                        </m:ctrlPr>
                      </m:sSubPr>
                      <m:e>
                        <m:r>
                          <a:rPr kumimoji="1" lang="en-US" altLang="zh-CN" sz="2400" i="1" dirty="0" smtClean="0">
                            <a:latin typeface="Cambria Math" panose="02040503050406030204" pitchFamily="18" charset="0"/>
                          </a:rPr>
                          <m:t>𝑞</m:t>
                        </m:r>
                      </m:e>
                      <m:sub>
                        <m:r>
                          <a:rPr kumimoji="1" lang="en-US" altLang="zh-CN" sz="2400" i="1" dirty="0" err="1" smtClean="0">
                            <a:latin typeface="Cambria Math" panose="02040503050406030204" pitchFamily="18" charset="0"/>
                          </a:rPr>
                          <m:t>𝑖</m:t>
                        </m:r>
                      </m:sub>
                    </m:sSub>
                  </m:oMath>
                </a14:m>
                <a:r>
                  <a:rPr kumimoji="1" lang="en-US" altLang="zh-CN" sz="2400" dirty="0">
                    <a:latin typeface="Times New Roman" panose="02020603050405020304" pitchFamily="18" charset="0"/>
                    <a:cs typeface="Times New Roman" panose="02020603050405020304" pitchFamily="18" charset="0"/>
                  </a:rPr>
                  <a:t> and </a:t>
                </a:r>
                <a14:m>
                  <m:oMath xmlns:m="http://schemas.openxmlformats.org/officeDocument/2006/math">
                    <m:sSub>
                      <m:sSubPr>
                        <m:ctrlPr>
                          <a:rPr kumimoji="1" lang="en-US" altLang="zh-CN" sz="2400" i="1" dirty="0" smtClean="0">
                            <a:latin typeface="Cambria Math" panose="02040503050406030204" pitchFamily="18" charset="0"/>
                          </a:rPr>
                        </m:ctrlPr>
                      </m:sSubPr>
                      <m:e>
                        <m:r>
                          <a:rPr kumimoji="1" lang="en-US" altLang="zh-CN" sz="2400" i="1" dirty="0" smtClean="0">
                            <a:latin typeface="Cambria Math" panose="02040503050406030204" pitchFamily="18" charset="0"/>
                          </a:rPr>
                          <m:t>𝑚</m:t>
                        </m:r>
                      </m:e>
                      <m:sub>
                        <m:r>
                          <a:rPr kumimoji="1" lang="en-US" altLang="zh-CN" sz="2400" i="1" dirty="0" smtClean="0">
                            <a:latin typeface="Cambria Math" panose="02040503050406030204" pitchFamily="18" charset="0"/>
                          </a:rPr>
                          <m:t>𝑖</m:t>
                        </m:r>
                      </m:sub>
                    </m:sSub>
                  </m:oMath>
                </a14:m>
                <a:r>
                  <a:rPr kumimoji="1" lang="en-US" altLang="zh-CN" sz="2400" dirty="0">
                    <a:latin typeface="Times New Roman" panose="02020603050405020304" pitchFamily="18" charset="0"/>
                    <a:cs typeface="Times New Roman" panose="02020603050405020304" pitchFamily="18" charset="0"/>
                  </a:rPr>
                  <a:t> represent the electric charge and mass of the quark, respectively. </a:t>
                </a:r>
              </a:p>
              <a:p>
                <a:pPr indent="457200">
                  <a:lnSpc>
                    <a:spcPct val="125000"/>
                  </a:lnSpc>
                </a:pPr>
                <a:r>
                  <a:rPr kumimoji="1" lang="en-US" altLang="zh-CN" sz="2400" dirty="0">
                    <a:latin typeface="Times New Roman" panose="02020603050405020304" pitchFamily="18" charset="0"/>
                    <a:cs typeface="Times New Roman" panose="02020603050405020304" pitchFamily="18" charset="0"/>
                  </a:rPr>
                  <a:t>The magnetic moment of S-wave double heavy </a:t>
                </a:r>
                <a:r>
                  <a:rPr kumimoji="1" lang="en-US" altLang="zh-CN" sz="2400" dirty="0" err="1">
                    <a:latin typeface="Times New Roman" panose="02020603050405020304" pitchFamily="18" charset="0"/>
                    <a:cs typeface="Times New Roman" panose="02020603050405020304" pitchFamily="18" charset="0"/>
                  </a:rPr>
                  <a:t>tetraquak</a:t>
                </a:r>
                <a:r>
                  <a:rPr kumimoji="1" lang="en-US" altLang="zh-CN" sz="2400" dirty="0">
                    <a:latin typeface="Times New Roman" panose="02020603050405020304" pitchFamily="18" charset="0"/>
                    <a:cs typeface="Times New Roman" panose="02020603050405020304" pitchFamily="18" charset="0"/>
                  </a:rPr>
                  <a:t> </a:t>
                </a:r>
              </a:p>
              <a:p>
                <a:pPr indent="457200">
                  <a:lnSpc>
                    <a:spcPct val="125000"/>
                  </a:lnSpc>
                </a:pPr>
                <a14:m>
                  <m:oMathPara xmlns:m="http://schemas.openxmlformats.org/officeDocument/2006/math">
                    <m:oMath>
                      <m:r>
                        <a:rPr kumimoji="1" lang="en-US" altLang="zh-CN" sz="2400" b="0" i="1" smtClean="0">
                          <a:latin typeface="Cambria Math" panose="02040503050406030204" pitchFamily="18" charset="0"/>
                        </a:rPr>
                        <m:t>𝜇</m:t>
                      </m:r>
                      <m:r>
                        <a:rPr kumimoji="1" lang="en-US" altLang="zh-CN" sz="2400" b="0" i="1" smtClean="0">
                          <a:latin typeface="Cambria Math" panose="02040503050406030204" pitchFamily="18" charset="0"/>
                        </a:rPr>
                        <m:t>=</m:t>
                      </m:r>
                      <m:d>
                        <m:dPr>
                          <m:begChr m:val="⟨"/>
                          <m:endChr m:val="⟩"/>
                          <m:ctrlPr>
                            <a:rPr kumimoji="1" lang="en-US" altLang="zh-CN" sz="2400" b="0" i="0" smtClean="0">
                              <a:latin typeface="Cambria Math" panose="02040503050406030204" pitchFamily="18" charset="0"/>
                            </a:rPr>
                          </m:ctrlPr>
                        </m:dPr>
                        <m:e>
                          <m:r>
                            <m:rPr>
                              <m:sty m:val="p"/>
                            </m:rPr>
                            <a:rPr kumimoji="1" lang="en-US" altLang="zh-CN" sz="2400" b="0" i="0" smtClean="0">
                              <a:latin typeface="Cambria Math" panose="02040503050406030204" pitchFamily="18" charset="0"/>
                            </a:rPr>
                            <m:t>Ψ</m:t>
                          </m:r>
                          <m:d>
                            <m:dPr>
                              <m:begChr m:val="|"/>
                              <m:endChr m:val="|"/>
                              <m:ctrlPr>
                                <a:rPr kumimoji="1" lang="en-US" altLang="zh-CN" sz="2400" b="0" i="1" smtClean="0">
                                  <a:latin typeface="Cambria Math" panose="02040503050406030204" pitchFamily="18" charset="0"/>
                                </a:rPr>
                              </m:ctrlPr>
                            </m:dPr>
                            <m:e>
                              <m:sSub>
                                <m:sSubPr>
                                  <m:ctrlPr>
                                    <a:rPr kumimoji="1" lang="en-US" altLang="zh-CN" sz="2400" b="0" i="1" smtClean="0">
                                      <a:latin typeface="Cambria Math" panose="02040503050406030204" pitchFamily="18" charset="0"/>
                                    </a:rPr>
                                  </m:ctrlPr>
                                </m:sSubPr>
                                <m:e>
                                  <m:acc>
                                    <m:accPr>
                                      <m:chr m:val="̂"/>
                                      <m:ctrlPr>
                                        <a:rPr kumimoji="1" lang="en-US" altLang="zh-CN" sz="2400" b="0" i="1" smtClean="0">
                                          <a:latin typeface="Cambria Math" panose="02040503050406030204" pitchFamily="18" charset="0"/>
                                        </a:rPr>
                                      </m:ctrlPr>
                                    </m:accPr>
                                    <m:e>
                                      <m:r>
                                        <a:rPr kumimoji="1" lang="en-US" altLang="zh-CN" sz="2400" b="0" i="1" smtClean="0">
                                          <a:latin typeface="Cambria Math" panose="02040503050406030204" pitchFamily="18" charset="0"/>
                                        </a:rPr>
                                        <m:t>𝜇</m:t>
                                      </m:r>
                                    </m:e>
                                  </m:acc>
                                </m:e>
                                <m:sub>
                                  <m:r>
                                    <a:rPr kumimoji="1" lang="en-US" altLang="zh-CN" sz="2400" b="0" i="1" smtClean="0">
                                      <a:latin typeface="Cambria Math" panose="02040503050406030204" pitchFamily="18" charset="0"/>
                                    </a:rPr>
                                    <m:t>𝑧</m:t>
                                  </m:r>
                                </m:sub>
                              </m:sSub>
                            </m:e>
                          </m:d>
                          <m:r>
                            <m:rPr>
                              <m:sty m:val="p"/>
                            </m:rPr>
                            <a:rPr kumimoji="1" lang="en-US" altLang="zh-CN" sz="2400" b="0" i="0" smtClean="0">
                              <a:latin typeface="Cambria Math" panose="02040503050406030204" pitchFamily="18" charset="0"/>
                            </a:rPr>
                            <m:t>Ψ</m:t>
                          </m:r>
                        </m:e>
                      </m:d>
                      <m:r>
                        <a:rPr kumimoji="1" lang="en-US" altLang="zh-CN" sz="2400" b="0" i="1" smtClean="0">
                          <a:latin typeface="Cambria Math" panose="02040503050406030204" pitchFamily="18" charset="0"/>
                        </a:rPr>
                        <m:t>=</m:t>
                      </m:r>
                      <m:nary>
                        <m:naryPr>
                          <m:chr m:val="∑"/>
                          <m:supHide m:val="on"/>
                          <m:ctrlPr>
                            <a:rPr kumimoji="1" lang="en-US" altLang="zh-CN" sz="2400" b="0" i="1" smtClean="0">
                              <a:latin typeface="Cambria Math" panose="02040503050406030204" pitchFamily="18" charset="0"/>
                            </a:rPr>
                          </m:ctrlPr>
                        </m:naryPr>
                        <m:sub>
                          <m:r>
                            <a:rPr kumimoji="1" lang="en-US" altLang="zh-CN" sz="2400" b="0" i="1" smtClean="0">
                              <a:latin typeface="Cambria Math" panose="02040503050406030204" pitchFamily="18" charset="0"/>
                            </a:rPr>
                            <m:t>𝑘𝑙</m:t>
                          </m:r>
                        </m:sub>
                        <m:sup/>
                        <m:e>
                          <m:sSub>
                            <m:sSubPr>
                              <m:ctrlPr>
                                <a:rPr kumimoji="1" lang="en-US" altLang="zh-CN" sz="2400" b="0" i="1" smtClean="0">
                                  <a:latin typeface="Cambria Math" panose="02040503050406030204" pitchFamily="18" charset="0"/>
                                </a:rPr>
                              </m:ctrlPr>
                            </m:sSubPr>
                            <m:e>
                              <m:r>
                                <a:rPr kumimoji="1" lang="en-US" altLang="zh-CN" sz="2400" b="0" i="1" smtClean="0">
                                  <a:latin typeface="Cambria Math" panose="02040503050406030204" pitchFamily="18" charset="0"/>
                                </a:rPr>
                                <m:t>𝛼</m:t>
                              </m:r>
                            </m:e>
                            <m:sub>
                              <m:r>
                                <a:rPr kumimoji="1" lang="en-US" altLang="zh-CN" sz="2400" b="0" i="1" smtClean="0">
                                  <a:latin typeface="Cambria Math" panose="02040503050406030204" pitchFamily="18" charset="0"/>
                                </a:rPr>
                                <m:t>𝑘</m:t>
                              </m:r>
                            </m:sub>
                          </m:sSub>
                          <m:sSub>
                            <m:sSubPr>
                              <m:ctrlPr>
                                <a:rPr kumimoji="1" lang="en-US" altLang="zh-CN" sz="2400" b="0" i="1" smtClean="0">
                                  <a:latin typeface="Cambria Math" panose="02040503050406030204" pitchFamily="18" charset="0"/>
                                </a:rPr>
                              </m:ctrlPr>
                            </m:sSubPr>
                            <m:e>
                              <m:r>
                                <a:rPr kumimoji="1" lang="en-US" altLang="zh-CN" sz="2400" b="0" i="1" smtClean="0">
                                  <a:latin typeface="Cambria Math" panose="02040503050406030204" pitchFamily="18" charset="0"/>
                                </a:rPr>
                                <m:t>𝛽</m:t>
                              </m:r>
                            </m:e>
                            <m:sub>
                              <m:r>
                                <a:rPr kumimoji="1" lang="en-US" altLang="zh-CN" sz="2400" b="0" i="1" smtClean="0">
                                  <a:latin typeface="Cambria Math" panose="02040503050406030204" pitchFamily="18" charset="0"/>
                                </a:rPr>
                                <m:t>𝑙</m:t>
                              </m:r>
                            </m:sub>
                          </m:sSub>
                          <m:r>
                            <a:rPr kumimoji="1" lang="en-US" altLang="zh-CN" sz="2400" b="0" i="1" smtClean="0">
                              <a:latin typeface="Cambria Math" panose="02040503050406030204" pitchFamily="18" charset="0"/>
                            </a:rPr>
                            <m:t>⟨</m:t>
                          </m:r>
                          <m:sSubSup>
                            <m:sSubSupPr>
                              <m:ctrlPr>
                                <a:rPr kumimoji="1" lang="en-US" altLang="zh-CN" sz="2400" b="0" i="1" smtClean="0">
                                  <a:latin typeface="Cambria Math" panose="02040503050406030204" pitchFamily="18" charset="0"/>
                                </a:rPr>
                              </m:ctrlPr>
                            </m:sSubSupPr>
                            <m:e>
                              <m:r>
                                <a:rPr kumimoji="1" lang="en-US" altLang="zh-CN" sz="2400" b="0" i="1" smtClean="0">
                                  <a:latin typeface="Cambria Math" panose="02040503050406030204" pitchFamily="18" charset="0"/>
                                </a:rPr>
                                <m:t>𝜓</m:t>
                              </m:r>
                            </m:e>
                            <m:sub>
                              <m:r>
                                <a:rPr kumimoji="1" lang="en-US" altLang="zh-CN" sz="2400" i="1">
                                  <a:latin typeface="Cambria Math" panose="02040503050406030204" pitchFamily="18" charset="0"/>
                                </a:rPr>
                                <m:t>𝑄</m:t>
                              </m:r>
                              <m:sSup>
                                <m:sSupPr>
                                  <m:ctrlPr>
                                    <a:rPr kumimoji="1" lang="en-US" altLang="zh-CN" sz="2400" i="1">
                                      <a:latin typeface="Cambria Math" panose="02040503050406030204" pitchFamily="18" charset="0"/>
                                    </a:rPr>
                                  </m:ctrlPr>
                                </m:sSupPr>
                                <m:e>
                                  <m:r>
                                    <a:rPr kumimoji="1" lang="en-US" altLang="zh-CN" sz="2400" i="1">
                                      <a:latin typeface="Cambria Math" panose="02040503050406030204" pitchFamily="18" charset="0"/>
                                    </a:rPr>
                                    <m:t>𝑄</m:t>
                                  </m:r>
                                </m:e>
                                <m:sup>
                                  <m:r>
                                    <a:rPr kumimoji="1" lang="en-US" altLang="zh-CN" sz="2400" i="1">
                                      <a:latin typeface="Cambria Math" panose="02040503050406030204" pitchFamily="18" charset="0"/>
                                    </a:rPr>
                                    <m:t>′</m:t>
                                  </m:r>
                                </m:sup>
                              </m:sSup>
                              <m:r>
                                <a:rPr kumimoji="1" lang="en-US" altLang="zh-CN" sz="2400" b="0" i="1" smtClean="0">
                                  <a:latin typeface="Cambria Math" panose="02040503050406030204" pitchFamily="18" charset="0"/>
                                </a:rPr>
                                <m:t>,</m:t>
                              </m:r>
                              <m:r>
                                <a:rPr kumimoji="1" lang="en-US" altLang="zh-CN" sz="2400" b="0" i="1" smtClean="0">
                                  <a:latin typeface="Cambria Math" panose="02040503050406030204" pitchFamily="18" charset="0"/>
                                </a:rPr>
                                <m:t>𝑘</m:t>
                              </m:r>
                            </m:sub>
                            <m:sup>
                              <m:r>
                                <a:rPr kumimoji="1" lang="en-US" altLang="zh-CN" sz="2400" b="0" i="1" smtClean="0">
                                  <a:latin typeface="Cambria Math" panose="02040503050406030204" pitchFamily="18" charset="0"/>
                                </a:rPr>
                                <m:t>𝑌𝐼𝐽</m:t>
                              </m:r>
                            </m:sup>
                          </m:sSubSup>
                          <m:d>
                            <m:dPr>
                              <m:begChr m:val="|"/>
                              <m:endChr m:val="|"/>
                              <m:ctrlPr>
                                <a:rPr kumimoji="1" lang="en-US" altLang="zh-CN" sz="2400" b="0" i="1" smtClean="0">
                                  <a:latin typeface="Cambria Math" panose="02040503050406030204" pitchFamily="18" charset="0"/>
                                </a:rPr>
                              </m:ctrlPr>
                            </m:dPr>
                            <m:e>
                              <m:sSub>
                                <m:sSubPr>
                                  <m:ctrlPr>
                                    <a:rPr kumimoji="1" lang="en-US" altLang="zh-CN" sz="2400" b="0" i="1" smtClean="0">
                                      <a:latin typeface="Cambria Math" panose="02040503050406030204" pitchFamily="18" charset="0"/>
                                    </a:rPr>
                                  </m:ctrlPr>
                                </m:sSubPr>
                                <m:e>
                                  <m:acc>
                                    <m:accPr>
                                      <m:chr m:val="̂"/>
                                      <m:ctrlPr>
                                        <a:rPr kumimoji="1" lang="en-US" altLang="zh-CN" sz="2400" b="0" i="1" smtClean="0">
                                          <a:latin typeface="Cambria Math" panose="02040503050406030204" pitchFamily="18" charset="0"/>
                                        </a:rPr>
                                      </m:ctrlPr>
                                    </m:accPr>
                                    <m:e>
                                      <m:r>
                                        <a:rPr kumimoji="1" lang="en-US" altLang="zh-CN" sz="2400" b="0" i="1" smtClean="0">
                                          <a:latin typeface="Cambria Math" panose="02040503050406030204" pitchFamily="18" charset="0"/>
                                        </a:rPr>
                                        <m:t>𝜇</m:t>
                                      </m:r>
                                    </m:e>
                                  </m:acc>
                                </m:e>
                                <m:sub>
                                  <m:r>
                                    <a:rPr kumimoji="1" lang="en-US" altLang="zh-CN" sz="2400" b="0" i="1" smtClean="0">
                                      <a:latin typeface="Cambria Math" panose="02040503050406030204" pitchFamily="18" charset="0"/>
                                    </a:rPr>
                                    <m:t>𝑧</m:t>
                                  </m:r>
                                </m:sub>
                              </m:sSub>
                            </m:e>
                          </m:d>
                          <m:sSubSup>
                            <m:sSubSupPr>
                              <m:ctrlPr>
                                <a:rPr kumimoji="1" lang="en-US" altLang="zh-CN" sz="2400" b="0" i="1" smtClean="0">
                                  <a:latin typeface="Cambria Math" panose="02040503050406030204" pitchFamily="18" charset="0"/>
                                </a:rPr>
                              </m:ctrlPr>
                            </m:sSubSupPr>
                            <m:e>
                              <m:r>
                                <a:rPr kumimoji="1" lang="en-US" altLang="zh-CN" sz="2400" b="0" i="1" smtClean="0">
                                  <a:latin typeface="Cambria Math" panose="02040503050406030204" pitchFamily="18" charset="0"/>
                                </a:rPr>
                                <m:t>𝜓</m:t>
                              </m:r>
                            </m:e>
                            <m:sub>
                              <m:r>
                                <a:rPr kumimoji="1" lang="en-US" altLang="zh-CN" sz="2400" i="1">
                                  <a:latin typeface="Cambria Math" panose="02040503050406030204" pitchFamily="18" charset="0"/>
                                </a:rPr>
                                <m:t>𝑄</m:t>
                              </m:r>
                              <m:sSup>
                                <m:sSupPr>
                                  <m:ctrlPr>
                                    <a:rPr kumimoji="1" lang="en-US" altLang="zh-CN" sz="2400" i="1">
                                      <a:latin typeface="Cambria Math" panose="02040503050406030204" pitchFamily="18" charset="0"/>
                                    </a:rPr>
                                  </m:ctrlPr>
                                </m:sSupPr>
                                <m:e>
                                  <m:r>
                                    <a:rPr kumimoji="1" lang="en-US" altLang="zh-CN" sz="2400" i="1">
                                      <a:latin typeface="Cambria Math" panose="02040503050406030204" pitchFamily="18" charset="0"/>
                                    </a:rPr>
                                    <m:t>𝑄</m:t>
                                  </m:r>
                                </m:e>
                                <m:sup>
                                  <m:r>
                                    <a:rPr kumimoji="1" lang="en-US" altLang="zh-CN" sz="2400" i="1">
                                      <a:latin typeface="Cambria Math" panose="02040503050406030204" pitchFamily="18" charset="0"/>
                                    </a:rPr>
                                    <m:t>′</m:t>
                                  </m:r>
                                </m:sup>
                              </m:sSup>
                              <m:r>
                                <a:rPr kumimoji="1" lang="en-US" altLang="zh-CN" sz="2400" b="0" i="1" smtClean="0">
                                  <a:latin typeface="Cambria Math" panose="02040503050406030204" pitchFamily="18" charset="0"/>
                                </a:rPr>
                                <m:t>,</m:t>
                              </m:r>
                              <m:r>
                                <a:rPr kumimoji="1" lang="en-US" altLang="zh-CN" sz="2400" b="0" i="1" smtClean="0">
                                  <a:latin typeface="Cambria Math" panose="02040503050406030204" pitchFamily="18" charset="0"/>
                                </a:rPr>
                                <m:t>𝑙</m:t>
                              </m:r>
                            </m:sub>
                            <m:sup>
                              <m:r>
                                <a:rPr kumimoji="1" lang="en-US" altLang="zh-CN" sz="2400" b="0" i="1" smtClean="0">
                                  <a:latin typeface="Cambria Math" panose="02040503050406030204" pitchFamily="18" charset="0"/>
                                </a:rPr>
                                <m:t>𝑌𝐼𝐽</m:t>
                              </m:r>
                            </m:sup>
                          </m:sSubSup>
                          <m:r>
                            <a:rPr kumimoji="1" lang="en-US" altLang="zh-CN" sz="2400" b="0" i="1" smtClean="0">
                              <a:latin typeface="Cambria Math" panose="02040503050406030204" pitchFamily="18" charset="0"/>
                            </a:rPr>
                            <m:t>⟩</m:t>
                          </m:r>
                        </m:e>
                      </m:nary>
                      <m:r>
                        <a:rPr kumimoji="1" lang="en-US" altLang="zh-CN" sz="2400" b="0" i="1" smtClean="0">
                          <a:latin typeface="Cambria Math" panose="02040503050406030204" pitchFamily="18" charset="0"/>
                        </a:rPr>
                        <m:t>.</m:t>
                      </m:r>
                    </m:oMath>
                  </m:oMathPara>
                </a14:m>
                <a:endParaRPr kumimoji="1" lang="en-US" altLang="zh-CN" sz="2400" dirty="0">
                  <a:latin typeface="Times New Roman" panose="02020603050405020304" pitchFamily="18" charset="0"/>
                  <a:cs typeface="Times New Roman" panose="02020603050405020304" pitchFamily="18" charset="0"/>
                </a:endParaRPr>
              </a:p>
            </p:txBody>
          </p:sp>
        </mc:Choice>
        <mc:Fallback xmlns="">
          <p:sp>
            <p:nvSpPr>
              <p:cNvPr id="7" name="文本框 6">
                <a:extLst>
                  <a:ext uri="{FF2B5EF4-FFF2-40B4-BE49-F238E27FC236}">
                    <a16:creationId xmlns:a16="http://schemas.microsoft.com/office/drawing/2014/main" id="{480128A9-A47A-B2DC-BCF8-61B6997440FD}"/>
                  </a:ext>
                </a:extLst>
              </p:cNvPr>
              <p:cNvSpPr txBox="1">
                <a:spLocks noRot="1" noChangeAspect="1" noMove="1" noResize="1" noEditPoints="1" noAdjustHandles="1" noChangeArrowheads="1" noChangeShapeType="1" noTextEdit="1"/>
              </p:cNvSpPr>
              <p:nvPr/>
            </p:nvSpPr>
            <p:spPr>
              <a:xfrm>
                <a:off x="470297" y="922534"/>
                <a:ext cx="11251406" cy="5085431"/>
              </a:xfrm>
              <a:prstGeom prst="rect">
                <a:avLst/>
              </a:prstGeom>
              <a:blipFill>
                <a:blip r:embed="rId4"/>
                <a:stretch>
                  <a:fillRect l="-788" b="-35323"/>
                </a:stretch>
              </a:blipFill>
            </p:spPr>
            <p:txBody>
              <a:bodyPr/>
              <a:lstStyle/>
              <a:p>
                <a:r>
                  <a:rPr lang="zh-CN" altLang="en-US">
                    <a:noFill/>
                  </a:rPr>
                  <a:t> </a:t>
                </a:r>
              </a:p>
            </p:txBody>
          </p:sp>
        </mc:Fallback>
      </mc:AlternateContent>
      <p:sp>
        <p:nvSpPr>
          <p:cNvPr id="2" name="文本框 1">
            <a:extLst>
              <a:ext uri="{FF2B5EF4-FFF2-40B4-BE49-F238E27FC236}">
                <a16:creationId xmlns:a16="http://schemas.microsoft.com/office/drawing/2014/main" id="{EEF40FF0-7F4F-AC5B-D95C-187F4B7B18F0}"/>
              </a:ext>
            </a:extLst>
          </p:cNvPr>
          <p:cNvSpPr txBox="1"/>
          <p:nvPr/>
        </p:nvSpPr>
        <p:spPr>
          <a:xfrm>
            <a:off x="11335385" y="6336956"/>
            <a:ext cx="415498" cy="369332"/>
          </a:xfrm>
          <a:prstGeom prst="rect">
            <a:avLst/>
          </a:prstGeom>
          <a:noFill/>
        </p:spPr>
        <p:txBody>
          <a:bodyPr wrap="none" rtlCol="0">
            <a:spAutoFit/>
          </a:bodyPr>
          <a:lstStyle/>
          <a:p>
            <a:r>
              <a:rPr kumimoji="1" lang="en-US" altLang="zh-CN" dirty="0">
                <a:latin typeface="Times New Roman" panose="02020603050405020304" pitchFamily="18" charset="0"/>
                <a:cs typeface="Times New Roman" panose="02020603050405020304" pitchFamily="18" charset="0"/>
              </a:rPr>
              <a:t>10</a:t>
            </a:r>
            <a:endParaRPr kumimoji="1" lang="zh-CN" alt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975413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CF7ED8-F3E4-5736-E876-3D275E69B186}"/>
            </a:ext>
          </a:extLst>
        </p:cNvPr>
        <p:cNvGrpSpPr/>
        <p:nvPr/>
      </p:nvGrpSpPr>
      <p:grpSpPr>
        <a:xfrm>
          <a:off x="0" y="0"/>
          <a:ext cx="0" cy="0"/>
          <a:chOff x="0" y="0"/>
          <a:chExt cx="0" cy="0"/>
        </a:xfrm>
      </p:grpSpPr>
      <p:cxnSp>
        <p:nvCxnSpPr>
          <p:cNvPr id="4" name="直接连接符 3">
            <a:extLst>
              <a:ext uri="{FF2B5EF4-FFF2-40B4-BE49-F238E27FC236}">
                <a16:creationId xmlns:a16="http://schemas.microsoft.com/office/drawing/2014/main" id="{1A6C6BB6-CBB3-653E-9D5B-D7813EC2A0E8}"/>
              </a:ext>
            </a:extLst>
          </p:cNvPr>
          <p:cNvCxnSpPr/>
          <p:nvPr/>
        </p:nvCxnSpPr>
        <p:spPr>
          <a:xfrm>
            <a:off x="0" y="666234"/>
            <a:ext cx="12192000" cy="0"/>
          </a:xfrm>
          <a:prstGeom prst="line">
            <a:avLst/>
          </a:prstGeom>
          <a:ln w="28575">
            <a:solidFill>
              <a:srgbClr val="9C252B"/>
            </a:solidFill>
          </a:ln>
        </p:spPr>
        <p:style>
          <a:lnRef idx="1">
            <a:schemeClr val="accent1"/>
          </a:lnRef>
          <a:fillRef idx="0">
            <a:schemeClr val="accent1"/>
          </a:fillRef>
          <a:effectRef idx="0">
            <a:schemeClr val="accent1"/>
          </a:effectRef>
          <a:fontRef idx="minor">
            <a:schemeClr val="tx1"/>
          </a:fontRef>
        </p:style>
      </p:cxnSp>
      <p:sp>
        <p:nvSpPr>
          <p:cNvPr id="29" name="文本框 28">
            <a:extLst>
              <a:ext uri="{FF2B5EF4-FFF2-40B4-BE49-F238E27FC236}">
                <a16:creationId xmlns:a16="http://schemas.microsoft.com/office/drawing/2014/main" id="{D02AFC0B-321F-6333-F27B-67CD7E63BD09}"/>
              </a:ext>
            </a:extLst>
          </p:cNvPr>
          <p:cNvSpPr txBox="1"/>
          <p:nvPr/>
        </p:nvSpPr>
        <p:spPr bwMode="auto">
          <a:xfrm>
            <a:off x="134400" y="178901"/>
            <a:ext cx="5854417" cy="414020"/>
          </a:xfrm>
          <a:prstGeom prst="rect">
            <a:avLst/>
          </a:prstGeom>
          <a:noFill/>
        </p:spPr>
        <p:txBody>
          <a:bodyPr wrap="square">
            <a:spAutoFit/>
            <a:scene3d>
              <a:camera prst="orthographicFront"/>
              <a:lightRig rig="threePt" dir="t"/>
            </a:scene3d>
            <a:sp3d contourW="12700"/>
          </a:bodyPr>
          <a:lstStyle>
            <a:defPPr>
              <a:defRPr lang="en-US"/>
            </a:defPPr>
            <a:lvl1pPr>
              <a:defRPr sz="2800" b="1" spc="300">
                <a:solidFill>
                  <a:schemeClr val="tx1">
                    <a:lumMod val="85000"/>
                    <a:lumOff val="15000"/>
                  </a:schemeClr>
                </a:solidFill>
                <a:latin typeface="微软雅黑" panose="020B0503020204020204" pitchFamily="34" charset="-122"/>
                <a:ea typeface="微软雅黑" panose="020B0503020204020204" pitchFamily="34" charset="-122"/>
                <a:cs typeface="Segoe UI Light" panose="020B0502040204020203" pitchFamily="34" charset="0"/>
              </a:defRPr>
            </a:lvl1pPr>
          </a:lstStyle>
          <a:p>
            <a:pPr>
              <a:defRPr/>
            </a:pPr>
            <a:r>
              <a:rPr lang="en-US" altLang="zh-CN" sz="2100" spc="0" dirty="0" err="1">
                <a:solidFill>
                  <a:srgbClr val="B21E23"/>
                </a:solidFill>
                <a:latin typeface="Times New Roman" panose="02020603050405020304" pitchFamily="18" charset="0"/>
                <a:cs typeface="Times New Roman" panose="02020603050405020304" pitchFamily="18" charset="0"/>
                <a:sym typeface="Century Gothic" panose="020B0502020202020204" pitchFamily="34" charset="0"/>
              </a:rPr>
              <a:t>Formalism|</a:t>
            </a:r>
            <a:r>
              <a:rPr lang="en-US" altLang="zh-CN" sz="2100" spc="0" dirty="0" err="1">
                <a:solidFill>
                  <a:schemeClr val="tx1"/>
                </a:solidFill>
                <a:latin typeface="Times New Roman" panose="02020603050405020304" pitchFamily="18" charset="0"/>
                <a:cs typeface="Times New Roman" panose="02020603050405020304" pitchFamily="18" charset="0"/>
                <a:sym typeface="Century Gothic" panose="020B0502020202020204" pitchFamily="34" charset="0"/>
              </a:rPr>
              <a:t>Magnetic</a:t>
            </a:r>
            <a:r>
              <a:rPr lang="en-US" altLang="zh-CN" sz="2100" spc="0" dirty="0">
                <a:solidFill>
                  <a:schemeClr val="tx1"/>
                </a:solidFill>
                <a:latin typeface="Times New Roman" panose="02020603050405020304" pitchFamily="18" charset="0"/>
                <a:cs typeface="Times New Roman" panose="02020603050405020304" pitchFamily="18" charset="0"/>
                <a:sym typeface="Century Gothic" panose="020B0502020202020204" pitchFamily="34" charset="0"/>
              </a:rPr>
              <a:t> moment &amp; Radiative decay</a:t>
            </a:r>
            <a:endParaRPr lang="zh-CN" altLang="en-US" sz="2100" spc="0" dirty="0">
              <a:solidFill>
                <a:schemeClr val="tx1"/>
              </a:solidFill>
              <a:latin typeface="Times New Roman" panose="02020603050405020304" pitchFamily="18" charset="0"/>
              <a:cs typeface="Times New Roman" panose="02020603050405020304" pitchFamily="18" charset="0"/>
              <a:sym typeface="Century Gothic" panose="020B0502020202020204" pitchFamily="34" charset="0"/>
            </a:endParaRPr>
          </a:p>
        </p:txBody>
      </p:sp>
      <p:pic>
        <p:nvPicPr>
          <p:cNvPr id="3" name="图片 2">
            <a:extLst>
              <a:ext uri="{FF2B5EF4-FFF2-40B4-BE49-F238E27FC236}">
                <a16:creationId xmlns:a16="http://schemas.microsoft.com/office/drawing/2014/main" id="{142EE17E-C254-1284-8870-A3D71186E8B8}"/>
              </a:ext>
            </a:extLst>
          </p:cNvPr>
          <p:cNvPicPr>
            <a:picLocks noChangeAspect="1"/>
          </p:cNvPicPr>
          <p:nvPr/>
        </p:nvPicPr>
        <p:blipFill>
          <a:blip r:embed="rId3"/>
          <a:stretch>
            <a:fillRect/>
          </a:stretch>
        </p:blipFill>
        <p:spPr>
          <a:xfrm>
            <a:off x="11237495" y="88315"/>
            <a:ext cx="711890" cy="543733"/>
          </a:xfrm>
          <a:prstGeom prst="rect">
            <a:avLst/>
          </a:prstGeom>
        </p:spPr>
      </p:pic>
      <mc:AlternateContent xmlns:mc="http://schemas.openxmlformats.org/markup-compatibility/2006" xmlns:a14="http://schemas.microsoft.com/office/drawing/2010/main">
        <mc:Choice Requires="a14">
          <p:sp>
            <p:nvSpPr>
              <p:cNvPr id="7" name="文本框 6">
                <a:extLst>
                  <a:ext uri="{FF2B5EF4-FFF2-40B4-BE49-F238E27FC236}">
                    <a16:creationId xmlns:a16="http://schemas.microsoft.com/office/drawing/2014/main" id="{2E595FFC-3038-9603-552F-9192BE42453E}"/>
                  </a:ext>
                </a:extLst>
              </p:cNvPr>
              <p:cNvSpPr txBox="1"/>
              <p:nvPr/>
            </p:nvSpPr>
            <p:spPr>
              <a:xfrm>
                <a:off x="470297" y="1085372"/>
                <a:ext cx="11251406" cy="2803844"/>
              </a:xfrm>
              <a:prstGeom prst="rect">
                <a:avLst/>
              </a:prstGeom>
              <a:noFill/>
            </p:spPr>
            <p:txBody>
              <a:bodyPr wrap="square" rtlCol="0">
                <a:spAutoFit/>
              </a:bodyPr>
              <a:lstStyle/>
              <a:p>
                <a:pPr indent="457200"/>
                <a14:m>
                  <m:oMathPara xmlns:m="http://schemas.openxmlformats.org/officeDocument/2006/math">
                    <m:oMath>
                      <m:r>
                        <m:rPr>
                          <m:sty m:val="p"/>
                        </m:rPr>
                        <a:rPr kumimoji="1" lang="en-US" altLang="zh-CN" sz="2000" b="0" i="0" smtClean="0">
                          <a:latin typeface="Cambria Math" panose="02040503050406030204" pitchFamily="18" charset="0"/>
                        </a:rPr>
                        <m:t>Γ</m:t>
                      </m:r>
                      <m:r>
                        <a:rPr kumimoji="1" lang="en-US" altLang="zh-CN" sz="2000" b="0" i="1" smtClean="0">
                          <a:latin typeface="Cambria Math" panose="02040503050406030204" pitchFamily="18" charset="0"/>
                        </a:rPr>
                        <m:t>=</m:t>
                      </m:r>
                      <m:sSub>
                        <m:sSubPr>
                          <m:ctrlPr>
                            <a:rPr kumimoji="1" lang="en-US" altLang="zh-CN" sz="2000" b="0" i="1" smtClean="0">
                              <a:latin typeface="Cambria Math" panose="02040503050406030204" pitchFamily="18" charset="0"/>
                            </a:rPr>
                          </m:ctrlPr>
                        </m:sSubPr>
                        <m:e>
                          <m:r>
                            <a:rPr kumimoji="1" lang="en-US" altLang="zh-CN" sz="2000" b="0" i="1" smtClean="0">
                              <a:latin typeface="Cambria Math" panose="02040503050406030204" pitchFamily="18" charset="0"/>
                            </a:rPr>
                            <m:t>𝛼</m:t>
                          </m:r>
                        </m:e>
                        <m:sub>
                          <m:r>
                            <a:rPr kumimoji="1" lang="en-US" altLang="zh-CN" sz="2000" b="0" i="1" smtClean="0">
                              <a:latin typeface="Cambria Math" panose="02040503050406030204" pitchFamily="18" charset="0"/>
                            </a:rPr>
                            <m:t>𝐸𝑀</m:t>
                          </m:r>
                        </m:sub>
                      </m:sSub>
                      <m:f>
                        <m:fPr>
                          <m:ctrlPr>
                            <a:rPr kumimoji="1" lang="en-US" altLang="zh-CN" sz="2000" b="0" i="1" smtClean="0">
                              <a:latin typeface="Cambria Math" panose="02040503050406030204" pitchFamily="18" charset="0"/>
                            </a:rPr>
                          </m:ctrlPr>
                        </m:fPr>
                        <m:num>
                          <m:sSubSup>
                            <m:sSubSupPr>
                              <m:ctrlPr>
                                <a:rPr kumimoji="1" lang="en-US" altLang="zh-CN" sz="2000" b="0" i="1" smtClean="0">
                                  <a:latin typeface="Cambria Math" panose="02040503050406030204" pitchFamily="18" charset="0"/>
                                </a:rPr>
                              </m:ctrlPr>
                            </m:sSubSupPr>
                            <m:e>
                              <m:r>
                                <a:rPr kumimoji="1" lang="en-US" altLang="zh-CN" sz="2000" b="0" i="1" smtClean="0">
                                  <a:latin typeface="Cambria Math" panose="02040503050406030204" pitchFamily="18" charset="0"/>
                                </a:rPr>
                                <m:t>𝐸</m:t>
                              </m:r>
                            </m:e>
                            <m:sub>
                              <m:r>
                                <a:rPr kumimoji="1" lang="en-US" altLang="zh-CN" sz="2000" b="0" i="1" smtClean="0">
                                  <a:latin typeface="Cambria Math" panose="02040503050406030204" pitchFamily="18" charset="0"/>
                                </a:rPr>
                                <m:t>𝛾</m:t>
                              </m:r>
                            </m:sub>
                            <m:sup>
                              <m:r>
                                <a:rPr kumimoji="1" lang="en-US" altLang="zh-CN" sz="2000" b="0" i="1" smtClean="0">
                                  <a:latin typeface="Cambria Math" panose="02040503050406030204" pitchFamily="18" charset="0"/>
                                </a:rPr>
                                <m:t>3</m:t>
                              </m:r>
                            </m:sup>
                          </m:sSubSup>
                        </m:num>
                        <m:den>
                          <m:sSubSup>
                            <m:sSubSupPr>
                              <m:ctrlPr>
                                <a:rPr kumimoji="1" lang="en-US" altLang="zh-CN" sz="2000" b="0" i="1" smtClean="0">
                                  <a:latin typeface="Cambria Math" panose="02040503050406030204" pitchFamily="18" charset="0"/>
                                </a:rPr>
                              </m:ctrlPr>
                            </m:sSubSupPr>
                            <m:e>
                              <m:r>
                                <a:rPr kumimoji="1" lang="en-US" altLang="zh-CN" sz="2000" b="0" i="1" smtClean="0">
                                  <a:latin typeface="Cambria Math" panose="02040503050406030204" pitchFamily="18" charset="0"/>
                                </a:rPr>
                                <m:t>𝑀</m:t>
                              </m:r>
                            </m:e>
                            <m:sub>
                              <m:r>
                                <a:rPr kumimoji="1" lang="en-US" altLang="zh-CN" sz="2000" b="0" i="1" smtClean="0">
                                  <a:latin typeface="Cambria Math" panose="02040503050406030204" pitchFamily="18" charset="0"/>
                                </a:rPr>
                                <m:t>𝑃</m:t>
                              </m:r>
                            </m:sub>
                            <m:sup>
                              <m:r>
                                <a:rPr kumimoji="1" lang="en-US" altLang="zh-CN" sz="2000" b="0" i="1" smtClean="0">
                                  <a:latin typeface="Cambria Math" panose="02040503050406030204" pitchFamily="18" charset="0"/>
                                </a:rPr>
                                <m:t>2</m:t>
                              </m:r>
                            </m:sup>
                          </m:sSubSup>
                        </m:den>
                      </m:f>
                      <m:f>
                        <m:fPr>
                          <m:ctrlPr>
                            <a:rPr kumimoji="1" lang="en-US" altLang="zh-CN" sz="2000" b="0" i="1" smtClean="0">
                              <a:latin typeface="Cambria Math" panose="02040503050406030204" pitchFamily="18" charset="0"/>
                            </a:rPr>
                          </m:ctrlPr>
                        </m:fPr>
                        <m:num>
                          <m:r>
                            <a:rPr kumimoji="1" lang="en-US" altLang="zh-CN" sz="2000" b="0" i="1" smtClean="0">
                              <a:latin typeface="Cambria Math" panose="02040503050406030204" pitchFamily="18" charset="0"/>
                            </a:rPr>
                            <m:t>1</m:t>
                          </m:r>
                        </m:num>
                        <m:den>
                          <m:r>
                            <a:rPr kumimoji="1" lang="en-US" altLang="zh-CN" sz="2000" b="0" i="1" smtClean="0">
                              <a:latin typeface="Cambria Math" panose="02040503050406030204" pitchFamily="18" charset="0"/>
                            </a:rPr>
                            <m:t>2</m:t>
                          </m:r>
                          <m:sSub>
                            <m:sSubPr>
                              <m:ctrlPr>
                                <a:rPr kumimoji="1" lang="en-US" altLang="zh-CN" sz="2000" b="0" i="1" smtClean="0">
                                  <a:latin typeface="Cambria Math" panose="02040503050406030204" pitchFamily="18" charset="0"/>
                                </a:rPr>
                              </m:ctrlPr>
                            </m:sSubPr>
                            <m:e>
                              <m:r>
                                <a:rPr kumimoji="1" lang="en-US" altLang="zh-CN" sz="2000" b="0" i="1" smtClean="0">
                                  <a:latin typeface="Cambria Math" panose="02040503050406030204" pitchFamily="18" charset="0"/>
                                </a:rPr>
                                <m:t>𝐽</m:t>
                              </m:r>
                            </m:e>
                            <m:sub>
                              <m:r>
                                <a:rPr kumimoji="1" lang="en-US" altLang="zh-CN" sz="2000" b="0" i="1" smtClean="0">
                                  <a:latin typeface="Cambria Math" panose="02040503050406030204" pitchFamily="18" charset="0"/>
                                </a:rPr>
                                <m:t>𝑖</m:t>
                              </m:r>
                            </m:sub>
                          </m:sSub>
                          <m:r>
                            <a:rPr kumimoji="1" lang="en-US" altLang="zh-CN" sz="2000" b="0" i="1" smtClean="0">
                              <a:latin typeface="Cambria Math" panose="02040503050406030204" pitchFamily="18" charset="0"/>
                            </a:rPr>
                            <m:t>+1</m:t>
                          </m:r>
                        </m:den>
                      </m:f>
                      <m:nary>
                        <m:naryPr>
                          <m:chr m:val="∑"/>
                          <m:supHide m:val="on"/>
                          <m:ctrlPr>
                            <a:rPr kumimoji="1" lang="en-US" altLang="zh-CN" sz="2000" b="0" i="1" smtClean="0">
                              <a:latin typeface="Cambria Math" panose="02040503050406030204" pitchFamily="18" charset="0"/>
                            </a:rPr>
                          </m:ctrlPr>
                        </m:naryPr>
                        <m:sub>
                          <m:sSub>
                            <m:sSubPr>
                              <m:ctrlPr>
                                <a:rPr kumimoji="1" lang="en-US" altLang="zh-CN" sz="2000" b="0" i="1" smtClean="0">
                                  <a:latin typeface="Cambria Math" panose="02040503050406030204" pitchFamily="18" charset="0"/>
                                </a:rPr>
                              </m:ctrlPr>
                            </m:sSubPr>
                            <m:e>
                              <m:r>
                                <a:rPr kumimoji="1" lang="en-US" altLang="zh-CN" sz="2000" b="0" i="1" smtClean="0">
                                  <a:latin typeface="Cambria Math" panose="02040503050406030204" pitchFamily="18" charset="0"/>
                                </a:rPr>
                                <m:t>𝐽</m:t>
                              </m:r>
                            </m:e>
                            <m:sub>
                              <m:r>
                                <a:rPr kumimoji="1" lang="en-US" altLang="zh-CN" sz="2000" b="0" i="1" smtClean="0">
                                  <a:latin typeface="Cambria Math" panose="02040503050406030204" pitchFamily="18" charset="0"/>
                                </a:rPr>
                                <m:t>𝑓𝑧</m:t>
                              </m:r>
                            </m:sub>
                          </m:sSub>
                          <m:r>
                            <a:rPr kumimoji="1" lang="en-US" altLang="zh-CN" sz="2000" b="0" i="1" smtClean="0">
                              <a:latin typeface="Cambria Math" panose="02040503050406030204" pitchFamily="18" charset="0"/>
                            </a:rPr>
                            <m:t>,</m:t>
                          </m:r>
                          <m:sSub>
                            <m:sSubPr>
                              <m:ctrlPr>
                                <a:rPr kumimoji="1" lang="en-US" altLang="zh-CN" sz="2000" b="0" i="1" smtClean="0">
                                  <a:latin typeface="Cambria Math" panose="02040503050406030204" pitchFamily="18" charset="0"/>
                                </a:rPr>
                              </m:ctrlPr>
                            </m:sSubPr>
                            <m:e>
                              <m:r>
                                <a:rPr kumimoji="1" lang="en-US" altLang="zh-CN" sz="2000" b="0" i="1" smtClean="0">
                                  <a:latin typeface="Cambria Math" panose="02040503050406030204" pitchFamily="18" charset="0"/>
                                </a:rPr>
                                <m:t>𝐽</m:t>
                              </m:r>
                            </m:e>
                            <m:sub>
                              <m:r>
                                <a:rPr kumimoji="1" lang="en-US" altLang="zh-CN" sz="2000" b="0" i="1" smtClean="0">
                                  <a:latin typeface="Cambria Math" panose="02040503050406030204" pitchFamily="18" charset="0"/>
                                </a:rPr>
                                <m:t>𝑖𝑧</m:t>
                              </m:r>
                            </m:sub>
                          </m:sSub>
                        </m:sub>
                        <m:sup/>
                        <m:e>
                          <m:f>
                            <m:fPr>
                              <m:ctrlPr>
                                <a:rPr kumimoji="1" lang="en-US" altLang="zh-CN" sz="2000" b="0" i="1" smtClean="0">
                                  <a:latin typeface="Cambria Math" panose="02040503050406030204" pitchFamily="18" charset="0"/>
                                </a:rPr>
                              </m:ctrlPr>
                            </m:fPr>
                            <m:num>
                              <m:sSup>
                                <m:sSupPr>
                                  <m:ctrlPr>
                                    <a:rPr kumimoji="1" lang="en-US" altLang="zh-CN" sz="2000" b="0" i="1" smtClean="0">
                                      <a:latin typeface="Cambria Math" panose="02040503050406030204" pitchFamily="18" charset="0"/>
                                    </a:rPr>
                                  </m:ctrlPr>
                                </m:sSupPr>
                                <m:e>
                                  <m:d>
                                    <m:dPr>
                                      <m:begChr m:val="|"/>
                                      <m:endChr m:val="|"/>
                                      <m:ctrlPr>
                                        <a:rPr kumimoji="1" lang="en-US" altLang="zh-CN" sz="2000" b="0" i="1" smtClean="0">
                                          <a:latin typeface="Cambria Math" panose="02040503050406030204" pitchFamily="18" charset="0"/>
                                        </a:rPr>
                                      </m:ctrlPr>
                                    </m:dPr>
                                    <m:e>
                                      <m:d>
                                        <m:dPr>
                                          <m:begChr m:val="⟨"/>
                                          <m:endChr m:val="⟩"/>
                                          <m:ctrlPr>
                                            <a:rPr kumimoji="1" lang="en-US" altLang="zh-CN" sz="2000" b="0" i="1" smtClean="0">
                                              <a:latin typeface="Cambria Math" panose="02040503050406030204" pitchFamily="18" charset="0"/>
                                            </a:rPr>
                                          </m:ctrlPr>
                                        </m:dPr>
                                        <m:e>
                                          <m:sSub>
                                            <m:sSubPr>
                                              <m:ctrlPr>
                                                <a:rPr kumimoji="1" lang="en-US" altLang="zh-CN" sz="2000" b="0" i="1" smtClean="0">
                                                  <a:latin typeface="Cambria Math" panose="02040503050406030204" pitchFamily="18" charset="0"/>
                                                </a:rPr>
                                              </m:ctrlPr>
                                            </m:sSubPr>
                                            <m:e>
                                              <m:r>
                                                <a:rPr kumimoji="1" lang="en-US" altLang="zh-CN" sz="2000" b="0" i="1" smtClean="0">
                                                  <a:latin typeface="Cambria Math" panose="02040503050406030204" pitchFamily="18" charset="0"/>
                                                </a:rPr>
                                                <m:t>𝐽</m:t>
                                              </m:r>
                                            </m:e>
                                            <m:sub>
                                              <m:r>
                                                <a:rPr kumimoji="1" lang="en-US" altLang="zh-CN" sz="2000" b="0" i="1" smtClean="0">
                                                  <a:latin typeface="Cambria Math" panose="02040503050406030204" pitchFamily="18" charset="0"/>
                                                </a:rPr>
                                                <m:t>𝑓</m:t>
                                              </m:r>
                                            </m:sub>
                                          </m:sSub>
                                          <m:r>
                                            <a:rPr kumimoji="1" lang="en-US" altLang="zh-CN" sz="2000" b="0" i="1" smtClean="0">
                                              <a:latin typeface="Cambria Math" panose="02040503050406030204" pitchFamily="18" charset="0"/>
                                            </a:rPr>
                                            <m:t>,</m:t>
                                          </m:r>
                                          <m:sSub>
                                            <m:sSubPr>
                                              <m:ctrlPr>
                                                <a:rPr kumimoji="1" lang="en-US" altLang="zh-CN" sz="2000" b="0" i="1" smtClean="0">
                                                  <a:latin typeface="Cambria Math" panose="02040503050406030204" pitchFamily="18" charset="0"/>
                                                </a:rPr>
                                              </m:ctrlPr>
                                            </m:sSubPr>
                                            <m:e>
                                              <m:r>
                                                <a:rPr kumimoji="1" lang="en-US" altLang="zh-CN" sz="2000" b="0" i="1" smtClean="0">
                                                  <a:latin typeface="Cambria Math" panose="02040503050406030204" pitchFamily="18" charset="0"/>
                                                </a:rPr>
                                                <m:t>𝐽</m:t>
                                              </m:r>
                                            </m:e>
                                            <m:sub>
                                              <m:r>
                                                <a:rPr kumimoji="1" lang="en-US" altLang="zh-CN" sz="2000" b="0" i="1" smtClean="0">
                                                  <a:latin typeface="Cambria Math" panose="02040503050406030204" pitchFamily="18" charset="0"/>
                                                </a:rPr>
                                                <m:t>𝑓𝑧</m:t>
                                              </m:r>
                                            </m:sub>
                                          </m:sSub>
                                          <m:d>
                                            <m:dPr>
                                              <m:begChr m:val="|"/>
                                              <m:endChr m:val="|"/>
                                              <m:ctrlPr>
                                                <a:rPr kumimoji="1" lang="en-US" altLang="zh-CN" sz="2000" b="0" i="1" smtClean="0">
                                                  <a:latin typeface="Cambria Math" panose="02040503050406030204" pitchFamily="18" charset="0"/>
                                                </a:rPr>
                                              </m:ctrlPr>
                                            </m:dPr>
                                            <m:e>
                                              <m:sSub>
                                                <m:sSubPr>
                                                  <m:ctrlPr>
                                                    <a:rPr kumimoji="1" lang="en-US" altLang="zh-CN" sz="2000" b="0" i="1" smtClean="0">
                                                      <a:latin typeface="Cambria Math" panose="02040503050406030204" pitchFamily="18" charset="0"/>
                                                    </a:rPr>
                                                  </m:ctrlPr>
                                                </m:sSubPr>
                                                <m:e>
                                                  <m:acc>
                                                    <m:accPr>
                                                      <m:chr m:val="̂"/>
                                                      <m:ctrlPr>
                                                        <a:rPr kumimoji="1" lang="en-US" altLang="zh-CN" sz="2000" b="0" i="1" smtClean="0">
                                                          <a:latin typeface="Cambria Math" panose="02040503050406030204" pitchFamily="18" charset="0"/>
                                                        </a:rPr>
                                                      </m:ctrlPr>
                                                    </m:accPr>
                                                    <m:e>
                                                      <m:r>
                                                        <a:rPr kumimoji="1" lang="en-US" altLang="zh-CN" sz="2000" b="0" i="1" smtClean="0">
                                                          <a:latin typeface="Cambria Math" panose="02040503050406030204" pitchFamily="18" charset="0"/>
                                                        </a:rPr>
                                                        <m:t>𝜇</m:t>
                                                      </m:r>
                                                    </m:e>
                                                  </m:acc>
                                                </m:e>
                                                <m:sub>
                                                  <m:r>
                                                    <a:rPr kumimoji="1" lang="en-US" altLang="zh-CN" sz="2000" b="0" i="1" smtClean="0">
                                                      <a:latin typeface="Cambria Math" panose="02040503050406030204" pitchFamily="18" charset="0"/>
                                                    </a:rPr>
                                                    <m:t>𝑧</m:t>
                                                  </m:r>
                                                </m:sub>
                                              </m:sSub>
                                            </m:e>
                                          </m:d>
                                          <m:sSub>
                                            <m:sSubPr>
                                              <m:ctrlPr>
                                                <a:rPr kumimoji="1" lang="en-US" altLang="zh-CN" sz="2000" b="0" i="1" smtClean="0">
                                                  <a:latin typeface="Cambria Math" panose="02040503050406030204" pitchFamily="18" charset="0"/>
                                                </a:rPr>
                                              </m:ctrlPr>
                                            </m:sSubPr>
                                            <m:e>
                                              <m:r>
                                                <a:rPr kumimoji="1" lang="en-US" altLang="zh-CN" sz="2000" b="0" i="1" smtClean="0">
                                                  <a:latin typeface="Cambria Math" panose="02040503050406030204" pitchFamily="18" charset="0"/>
                                                </a:rPr>
                                                <m:t>𝐽</m:t>
                                              </m:r>
                                            </m:e>
                                            <m:sub>
                                              <m:r>
                                                <a:rPr kumimoji="1" lang="en-US" altLang="zh-CN" sz="2000" b="0" i="1" smtClean="0">
                                                  <a:latin typeface="Cambria Math" panose="02040503050406030204" pitchFamily="18" charset="0"/>
                                                </a:rPr>
                                                <m:t>𝑖</m:t>
                                              </m:r>
                                            </m:sub>
                                          </m:sSub>
                                          <m:r>
                                            <a:rPr kumimoji="1" lang="en-US" altLang="zh-CN" sz="2000" b="0" i="1" smtClean="0">
                                              <a:latin typeface="Cambria Math" panose="02040503050406030204" pitchFamily="18" charset="0"/>
                                            </a:rPr>
                                            <m:t>,</m:t>
                                          </m:r>
                                          <m:sSub>
                                            <m:sSubPr>
                                              <m:ctrlPr>
                                                <a:rPr kumimoji="1" lang="en-US" altLang="zh-CN" sz="2000" b="0" i="1" smtClean="0">
                                                  <a:latin typeface="Cambria Math" panose="02040503050406030204" pitchFamily="18" charset="0"/>
                                                </a:rPr>
                                              </m:ctrlPr>
                                            </m:sSubPr>
                                            <m:e>
                                              <m:r>
                                                <a:rPr kumimoji="1" lang="en-US" altLang="zh-CN" sz="2000" b="0" i="1" smtClean="0">
                                                  <a:latin typeface="Cambria Math" panose="02040503050406030204" pitchFamily="18" charset="0"/>
                                                </a:rPr>
                                                <m:t>𝐽</m:t>
                                              </m:r>
                                            </m:e>
                                            <m:sub>
                                              <m:r>
                                                <a:rPr kumimoji="1" lang="en-US" altLang="zh-CN" sz="2000" b="0" i="1" smtClean="0">
                                                  <a:latin typeface="Cambria Math" panose="02040503050406030204" pitchFamily="18" charset="0"/>
                                                </a:rPr>
                                                <m:t>𝑖𝑧</m:t>
                                              </m:r>
                                            </m:sub>
                                          </m:sSub>
                                        </m:e>
                                      </m:d>
                                    </m:e>
                                  </m:d>
                                </m:e>
                                <m:sup>
                                  <m:r>
                                    <a:rPr kumimoji="1" lang="en-US" altLang="zh-CN" sz="2000" b="0" i="1" smtClean="0">
                                      <a:latin typeface="Cambria Math" panose="02040503050406030204" pitchFamily="18" charset="0"/>
                                    </a:rPr>
                                    <m:t>2</m:t>
                                  </m:r>
                                </m:sup>
                              </m:sSup>
                            </m:num>
                            <m:den>
                              <m:sSubSup>
                                <m:sSubSupPr>
                                  <m:ctrlPr>
                                    <a:rPr kumimoji="1" lang="en-US" altLang="zh-CN" sz="2000" b="0" i="1" smtClean="0">
                                      <a:latin typeface="Cambria Math" panose="02040503050406030204" pitchFamily="18" charset="0"/>
                                    </a:rPr>
                                  </m:ctrlPr>
                                </m:sSubSupPr>
                                <m:e>
                                  <m:r>
                                    <a:rPr kumimoji="1" lang="en-US" altLang="zh-CN" sz="2000" b="0" i="1" smtClean="0">
                                      <a:latin typeface="Cambria Math" panose="02040503050406030204" pitchFamily="18" charset="0"/>
                                    </a:rPr>
                                    <m:t>𝜇</m:t>
                                  </m:r>
                                </m:e>
                                <m:sub>
                                  <m:r>
                                    <a:rPr kumimoji="1" lang="en-US" altLang="zh-CN" sz="2000" b="0" i="1" smtClean="0">
                                      <a:latin typeface="Cambria Math" panose="02040503050406030204" pitchFamily="18" charset="0"/>
                                    </a:rPr>
                                    <m:t>𝑁</m:t>
                                  </m:r>
                                </m:sub>
                                <m:sup>
                                  <m:r>
                                    <a:rPr kumimoji="1" lang="en-US" altLang="zh-CN" sz="2000" b="0" i="1" smtClean="0">
                                      <a:latin typeface="Cambria Math" panose="02040503050406030204" pitchFamily="18" charset="0"/>
                                    </a:rPr>
                                    <m:t>2</m:t>
                                  </m:r>
                                </m:sup>
                              </m:sSubSup>
                            </m:den>
                          </m:f>
                        </m:e>
                      </m:nary>
                    </m:oMath>
                  </m:oMathPara>
                </a14:m>
                <a:endParaRPr kumimoji="1" lang="en-US" altLang="zh-CN" sz="2000" dirty="0">
                  <a:latin typeface="Times New Roman" panose="02020603050405020304" pitchFamily="18" charset="0"/>
                  <a:cs typeface="Times New Roman" panose="02020603050405020304" pitchFamily="18" charset="0"/>
                </a:endParaRPr>
              </a:p>
              <a:p>
                <a:pPr indent="457200"/>
                <a14:m>
                  <m:oMathPara xmlns:m="http://schemas.openxmlformats.org/officeDocument/2006/math">
                    <m:oMath>
                      <m:d>
                        <m:dPr>
                          <m:begChr m:val="⟨"/>
                          <m:endChr m:val="⟩"/>
                          <m:ctrlPr>
                            <a:rPr kumimoji="1" lang="en-US" altLang="zh-CN" sz="2000" i="1">
                              <a:latin typeface="Cambria Math" panose="02040503050406030204" pitchFamily="18" charset="0"/>
                            </a:rPr>
                          </m:ctrlPr>
                        </m:dPr>
                        <m:e>
                          <m:sSub>
                            <m:sSubPr>
                              <m:ctrlPr>
                                <a:rPr kumimoji="1" lang="en-US" altLang="zh-CN" sz="2000" i="1">
                                  <a:latin typeface="Cambria Math" panose="02040503050406030204" pitchFamily="18" charset="0"/>
                                </a:rPr>
                              </m:ctrlPr>
                            </m:sSubPr>
                            <m:e>
                              <m:r>
                                <a:rPr kumimoji="1" lang="en-US" altLang="zh-CN" sz="2000" i="1">
                                  <a:latin typeface="Cambria Math" panose="02040503050406030204" pitchFamily="18" charset="0"/>
                                </a:rPr>
                                <m:t>𝐽</m:t>
                              </m:r>
                            </m:e>
                            <m:sub>
                              <m:r>
                                <a:rPr kumimoji="1" lang="en-US" altLang="zh-CN" sz="2000" i="1">
                                  <a:latin typeface="Cambria Math" panose="02040503050406030204" pitchFamily="18" charset="0"/>
                                </a:rPr>
                                <m:t>𝑓</m:t>
                              </m:r>
                            </m:sub>
                          </m:sSub>
                          <m:r>
                            <a:rPr kumimoji="1" lang="en-US" altLang="zh-CN" sz="2000" i="1">
                              <a:latin typeface="Cambria Math" panose="02040503050406030204" pitchFamily="18" charset="0"/>
                            </a:rPr>
                            <m:t>,</m:t>
                          </m:r>
                          <m:sSub>
                            <m:sSubPr>
                              <m:ctrlPr>
                                <a:rPr kumimoji="1" lang="en-US" altLang="zh-CN" sz="2000" i="1">
                                  <a:latin typeface="Cambria Math" panose="02040503050406030204" pitchFamily="18" charset="0"/>
                                </a:rPr>
                              </m:ctrlPr>
                            </m:sSubPr>
                            <m:e>
                              <m:r>
                                <a:rPr kumimoji="1" lang="en-US" altLang="zh-CN" sz="2000" i="1">
                                  <a:latin typeface="Cambria Math" panose="02040503050406030204" pitchFamily="18" charset="0"/>
                                </a:rPr>
                                <m:t>𝐽</m:t>
                              </m:r>
                            </m:e>
                            <m:sub>
                              <m:r>
                                <a:rPr kumimoji="1" lang="en-US" altLang="zh-CN" sz="2000" i="1">
                                  <a:latin typeface="Cambria Math" panose="02040503050406030204" pitchFamily="18" charset="0"/>
                                </a:rPr>
                                <m:t>𝑓𝑧</m:t>
                              </m:r>
                            </m:sub>
                          </m:sSub>
                          <m:d>
                            <m:dPr>
                              <m:begChr m:val="|"/>
                              <m:endChr m:val="|"/>
                              <m:ctrlPr>
                                <a:rPr kumimoji="1" lang="en-US" altLang="zh-CN" sz="2000" i="1">
                                  <a:latin typeface="Cambria Math" panose="02040503050406030204" pitchFamily="18" charset="0"/>
                                </a:rPr>
                              </m:ctrlPr>
                            </m:dPr>
                            <m:e>
                              <m:sSub>
                                <m:sSubPr>
                                  <m:ctrlPr>
                                    <a:rPr kumimoji="1" lang="en-US" altLang="zh-CN" sz="2000" i="1">
                                      <a:latin typeface="Cambria Math" panose="02040503050406030204" pitchFamily="18" charset="0"/>
                                    </a:rPr>
                                  </m:ctrlPr>
                                </m:sSubPr>
                                <m:e>
                                  <m:acc>
                                    <m:accPr>
                                      <m:chr m:val="̂"/>
                                      <m:ctrlPr>
                                        <a:rPr kumimoji="1" lang="en-US" altLang="zh-CN" sz="2000" i="1">
                                          <a:latin typeface="Cambria Math" panose="02040503050406030204" pitchFamily="18" charset="0"/>
                                        </a:rPr>
                                      </m:ctrlPr>
                                    </m:accPr>
                                    <m:e>
                                      <m:r>
                                        <a:rPr kumimoji="1" lang="en-US" altLang="zh-CN" sz="2000" i="1">
                                          <a:latin typeface="Cambria Math" panose="02040503050406030204" pitchFamily="18" charset="0"/>
                                        </a:rPr>
                                        <m:t>𝜇</m:t>
                                      </m:r>
                                    </m:e>
                                  </m:acc>
                                </m:e>
                                <m:sub>
                                  <m:r>
                                    <a:rPr kumimoji="1" lang="en-US" altLang="zh-CN" sz="2000" i="1">
                                      <a:latin typeface="Cambria Math" panose="02040503050406030204" pitchFamily="18" charset="0"/>
                                    </a:rPr>
                                    <m:t>𝑧</m:t>
                                  </m:r>
                                </m:sub>
                              </m:sSub>
                            </m:e>
                          </m:d>
                          <m:sSub>
                            <m:sSubPr>
                              <m:ctrlPr>
                                <a:rPr kumimoji="1" lang="en-US" altLang="zh-CN" sz="2000" i="1">
                                  <a:latin typeface="Cambria Math" panose="02040503050406030204" pitchFamily="18" charset="0"/>
                                </a:rPr>
                              </m:ctrlPr>
                            </m:sSubPr>
                            <m:e>
                              <m:r>
                                <a:rPr kumimoji="1" lang="en-US" altLang="zh-CN" sz="2000" i="1">
                                  <a:latin typeface="Cambria Math" panose="02040503050406030204" pitchFamily="18" charset="0"/>
                                </a:rPr>
                                <m:t>𝐽</m:t>
                              </m:r>
                            </m:e>
                            <m:sub>
                              <m:r>
                                <a:rPr kumimoji="1" lang="en-US" altLang="zh-CN" sz="2000" i="1">
                                  <a:latin typeface="Cambria Math" panose="02040503050406030204" pitchFamily="18" charset="0"/>
                                </a:rPr>
                                <m:t>𝑖</m:t>
                              </m:r>
                            </m:sub>
                          </m:sSub>
                          <m:r>
                            <a:rPr kumimoji="1" lang="en-US" altLang="zh-CN" sz="2000" i="1">
                              <a:latin typeface="Cambria Math" panose="02040503050406030204" pitchFamily="18" charset="0"/>
                            </a:rPr>
                            <m:t>,</m:t>
                          </m:r>
                          <m:sSub>
                            <m:sSubPr>
                              <m:ctrlPr>
                                <a:rPr kumimoji="1" lang="en-US" altLang="zh-CN" sz="2000" i="1">
                                  <a:latin typeface="Cambria Math" panose="02040503050406030204" pitchFamily="18" charset="0"/>
                                </a:rPr>
                              </m:ctrlPr>
                            </m:sSubPr>
                            <m:e>
                              <m:r>
                                <a:rPr kumimoji="1" lang="en-US" altLang="zh-CN" sz="2000" i="1">
                                  <a:latin typeface="Cambria Math" panose="02040503050406030204" pitchFamily="18" charset="0"/>
                                </a:rPr>
                                <m:t>𝐽</m:t>
                              </m:r>
                            </m:e>
                            <m:sub>
                              <m:r>
                                <a:rPr kumimoji="1" lang="en-US" altLang="zh-CN" sz="2000" i="1">
                                  <a:latin typeface="Cambria Math" panose="02040503050406030204" pitchFamily="18" charset="0"/>
                                </a:rPr>
                                <m:t>𝑖𝑧</m:t>
                              </m:r>
                            </m:sub>
                          </m:sSub>
                        </m:e>
                      </m:d>
                      <m:r>
                        <a:rPr kumimoji="1" lang="en-US" altLang="zh-CN" sz="2000" i="1">
                          <a:latin typeface="Cambria Math" panose="02040503050406030204" pitchFamily="18" charset="0"/>
                        </a:rPr>
                        <m:t>=</m:t>
                      </m:r>
                      <m:nary>
                        <m:naryPr>
                          <m:chr m:val="∑"/>
                          <m:supHide m:val="on"/>
                          <m:ctrlPr>
                            <a:rPr kumimoji="1" lang="en-US" altLang="zh-CN" sz="2000" i="1">
                              <a:latin typeface="Cambria Math" panose="02040503050406030204" pitchFamily="18" charset="0"/>
                            </a:rPr>
                          </m:ctrlPr>
                        </m:naryPr>
                        <m:sub>
                          <m:r>
                            <a:rPr kumimoji="1" lang="en-US" altLang="zh-CN" sz="2000" i="1">
                              <a:latin typeface="Cambria Math" panose="02040503050406030204" pitchFamily="18" charset="0"/>
                            </a:rPr>
                            <m:t>𝑚</m:t>
                          </m:r>
                          <m:r>
                            <a:rPr kumimoji="1" lang="en-US" altLang="zh-CN" sz="2000" i="1">
                              <a:latin typeface="Cambria Math" panose="02040503050406030204" pitchFamily="18" charset="0"/>
                            </a:rPr>
                            <m:t>,</m:t>
                          </m:r>
                          <m:r>
                            <a:rPr kumimoji="1" lang="en-US" altLang="zh-CN" sz="2000" i="1">
                              <a:latin typeface="Cambria Math" panose="02040503050406030204" pitchFamily="18" charset="0"/>
                            </a:rPr>
                            <m:t>𝑛</m:t>
                          </m:r>
                        </m:sub>
                        <m:sup/>
                        <m:e>
                          <m:sSub>
                            <m:sSubPr>
                              <m:ctrlPr>
                                <a:rPr kumimoji="1" lang="en-US" altLang="zh-CN" sz="2000" i="1">
                                  <a:latin typeface="Cambria Math" panose="02040503050406030204" pitchFamily="18" charset="0"/>
                                </a:rPr>
                              </m:ctrlPr>
                            </m:sSubPr>
                            <m:e>
                              <m:r>
                                <a:rPr kumimoji="1" lang="en-US" altLang="zh-CN" sz="2000" i="1">
                                  <a:latin typeface="Cambria Math" panose="02040503050406030204" pitchFamily="18" charset="0"/>
                                </a:rPr>
                                <m:t>𝛼</m:t>
                              </m:r>
                            </m:e>
                            <m:sub>
                              <m:r>
                                <a:rPr kumimoji="1" lang="en-US" altLang="zh-CN" sz="2000" i="1">
                                  <a:latin typeface="Cambria Math" panose="02040503050406030204" pitchFamily="18" charset="0"/>
                                </a:rPr>
                                <m:t>𝑚</m:t>
                              </m:r>
                            </m:sub>
                          </m:sSub>
                          <m:sSub>
                            <m:sSubPr>
                              <m:ctrlPr>
                                <a:rPr kumimoji="1" lang="en-US" altLang="zh-CN" sz="2000" i="1">
                                  <a:latin typeface="Cambria Math" panose="02040503050406030204" pitchFamily="18" charset="0"/>
                                </a:rPr>
                              </m:ctrlPr>
                            </m:sSubPr>
                            <m:e>
                              <m:r>
                                <a:rPr kumimoji="1" lang="en-US" altLang="zh-CN" sz="2000" i="1">
                                  <a:latin typeface="Cambria Math" panose="02040503050406030204" pitchFamily="18" charset="0"/>
                                </a:rPr>
                                <m:t>𝛽</m:t>
                              </m:r>
                            </m:e>
                            <m:sub>
                              <m:r>
                                <a:rPr kumimoji="1" lang="en-US" altLang="zh-CN" sz="2000" i="1">
                                  <a:latin typeface="Cambria Math" panose="02040503050406030204" pitchFamily="18" charset="0"/>
                                </a:rPr>
                                <m:t>𝑛</m:t>
                              </m:r>
                            </m:sub>
                          </m:sSub>
                          <m:d>
                            <m:dPr>
                              <m:begChr m:val="⟨"/>
                              <m:endChr m:val="⟩"/>
                              <m:ctrlPr>
                                <a:rPr kumimoji="1" lang="en-US" altLang="zh-CN" sz="2000" i="1">
                                  <a:latin typeface="Cambria Math" panose="02040503050406030204" pitchFamily="18" charset="0"/>
                                </a:rPr>
                              </m:ctrlPr>
                            </m:dPr>
                            <m:e>
                              <m:sSubSup>
                                <m:sSubSupPr>
                                  <m:ctrlPr>
                                    <a:rPr kumimoji="1" lang="en-US" altLang="zh-CN" sz="2000" i="1">
                                      <a:latin typeface="Cambria Math" panose="02040503050406030204" pitchFamily="18" charset="0"/>
                                    </a:rPr>
                                  </m:ctrlPr>
                                </m:sSubSupPr>
                                <m:e>
                                  <m:r>
                                    <a:rPr kumimoji="1" lang="en-US" altLang="zh-CN" sz="2000" i="1">
                                      <a:latin typeface="Cambria Math" panose="02040503050406030204" pitchFamily="18" charset="0"/>
                                    </a:rPr>
                                    <m:t>𝜓</m:t>
                                  </m:r>
                                </m:e>
                                <m:sub>
                                  <m:r>
                                    <a:rPr kumimoji="1" lang="en-US" altLang="zh-CN" sz="2000" i="1">
                                      <a:latin typeface="Cambria Math" panose="02040503050406030204" pitchFamily="18" charset="0"/>
                                    </a:rPr>
                                    <m:t>𝑄</m:t>
                                  </m:r>
                                  <m:sSup>
                                    <m:sSupPr>
                                      <m:ctrlPr>
                                        <a:rPr kumimoji="1" lang="en-US" altLang="zh-CN" sz="2000" i="1">
                                          <a:latin typeface="Cambria Math" panose="02040503050406030204" pitchFamily="18" charset="0"/>
                                        </a:rPr>
                                      </m:ctrlPr>
                                    </m:sSupPr>
                                    <m:e>
                                      <m:r>
                                        <a:rPr kumimoji="1" lang="en-US" altLang="zh-CN" sz="2000" i="1">
                                          <a:latin typeface="Cambria Math" panose="02040503050406030204" pitchFamily="18" charset="0"/>
                                        </a:rPr>
                                        <m:t>𝑄</m:t>
                                      </m:r>
                                    </m:e>
                                    <m:sup>
                                      <m:r>
                                        <a:rPr kumimoji="1" lang="en-US" altLang="zh-CN" sz="2000" i="1">
                                          <a:latin typeface="Cambria Math" panose="02040503050406030204" pitchFamily="18" charset="0"/>
                                        </a:rPr>
                                        <m:t>′</m:t>
                                      </m:r>
                                    </m:sup>
                                  </m:sSup>
                                  <m:r>
                                    <a:rPr kumimoji="1" lang="en-US" altLang="zh-CN" sz="2000" b="0" i="1" smtClean="0">
                                      <a:latin typeface="Cambria Math" panose="02040503050406030204" pitchFamily="18" charset="0"/>
                                    </a:rPr>
                                    <m:t>,</m:t>
                                  </m:r>
                                  <m:r>
                                    <a:rPr kumimoji="1" lang="en-US" altLang="zh-CN" sz="2000" i="1">
                                      <a:latin typeface="Cambria Math" panose="02040503050406030204" pitchFamily="18" charset="0"/>
                                    </a:rPr>
                                    <m:t>𝑛</m:t>
                                  </m:r>
                                </m:sub>
                                <m:sup>
                                  <m:r>
                                    <a:rPr kumimoji="1" lang="en-US" altLang="zh-CN" sz="2000" i="1">
                                      <a:latin typeface="Cambria Math" panose="02040503050406030204" pitchFamily="18" charset="0"/>
                                    </a:rPr>
                                    <m:t>𝑌𝐼</m:t>
                                  </m:r>
                                  <m:sSub>
                                    <m:sSubPr>
                                      <m:ctrlPr>
                                        <a:rPr kumimoji="1" lang="en-US" altLang="zh-CN" sz="2000" i="1">
                                          <a:latin typeface="Cambria Math" panose="02040503050406030204" pitchFamily="18" charset="0"/>
                                        </a:rPr>
                                      </m:ctrlPr>
                                    </m:sSubPr>
                                    <m:e>
                                      <m:r>
                                        <a:rPr kumimoji="1" lang="en-US" altLang="zh-CN" sz="2000" i="1">
                                          <a:latin typeface="Cambria Math" panose="02040503050406030204" pitchFamily="18" charset="0"/>
                                        </a:rPr>
                                        <m:t>𝐽</m:t>
                                      </m:r>
                                    </m:e>
                                    <m:sub>
                                      <m:r>
                                        <a:rPr kumimoji="1" lang="en-US" altLang="zh-CN" sz="2000" i="1">
                                          <a:latin typeface="Cambria Math" panose="02040503050406030204" pitchFamily="18" charset="0"/>
                                        </a:rPr>
                                        <m:t>𝑓</m:t>
                                      </m:r>
                                    </m:sub>
                                  </m:sSub>
                                  <m:sSub>
                                    <m:sSubPr>
                                      <m:ctrlPr>
                                        <a:rPr kumimoji="1" lang="en-US" altLang="zh-CN" sz="2000" i="1">
                                          <a:latin typeface="Cambria Math" panose="02040503050406030204" pitchFamily="18" charset="0"/>
                                        </a:rPr>
                                      </m:ctrlPr>
                                    </m:sSubPr>
                                    <m:e>
                                      <m:r>
                                        <a:rPr kumimoji="1" lang="en-US" altLang="zh-CN" sz="2000" i="1">
                                          <a:latin typeface="Cambria Math" panose="02040503050406030204" pitchFamily="18" charset="0"/>
                                        </a:rPr>
                                        <m:t>𝐽</m:t>
                                      </m:r>
                                    </m:e>
                                    <m:sub>
                                      <m:r>
                                        <a:rPr kumimoji="1" lang="en-US" altLang="zh-CN" sz="2000" i="1">
                                          <a:latin typeface="Cambria Math" panose="02040503050406030204" pitchFamily="18" charset="0"/>
                                        </a:rPr>
                                        <m:t>𝑓𝑧</m:t>
                                      </m:r>
                                    </m:sub>
                                  </m:sSub>
                                </m:sup>
                              </m:sSubSup>
                              <m:d>
                                <m:dPr>
                                  <m:begChr m:val="|"/>
                                  <m:endChr m:val="|"/>
                                  <m:ctrlPr>
                                    <a:rPr kumimoji="1" lang="en-US" altLang="zh-CN" sz="2000" i="1">
                                      <a:latin typeface="Cambria Math" panose="02040503050406030204" pitchFamily="18" charset="0"/>
                                    </a:rPr>
                                  </m:ctrlPr>
                                </m:dPr>
                                <m:e>
                                  <m:sSub>
                                    <m:sSubPr>
                                      <m:ctrlPr>
                                        <a:rPr kumimoji="1" lang="en-US" altLang="zh-CN" sz="2000" i="1">
                                          <a:latin typeface="Cambria Math" panose="02040503050406030204" pitchFamily="18" charset="0"/>
                                        </a:rPr>
                                      </m:ctrlPr>
                                    </m:sSubPr>
                                    <m:e>
                                      <m:acc>
                                        <m:accPr>
                                          <m:chr m:val="̂"/>
                                          <m:ctrlPr>
                                            <a:rPr kumimoji="1" lang="en-US" altLang="zh-CN" sz="2000" i="1">
                                              <a:latin typeface="Cambria Math" panose="02040503050406030204" pitchFamily="18" charset="0"/>
                                            </a:rPr>
                                          </m:ctrlPr>
                                        </m:accPr>
                                        <m:e>
                                          <m:r>
                                            <a:rPr kumimoji="1" lang="en-US" altLang="zh-CN" sz="2000" i="1">
                                              <a:latin typeface="Cambria Math" panose="02040503050406030204" pitchFamily="18" charset="0"/>
                                            </a:rPr>
                                            <m:t>𝜇</m:t>
                                          </m:r>
                                        </m:e>
                                      </m:acc>
                                    </m:e>
                                    <m:sub>
                                      <m:r>
                                        <a:rPr kumimoji="1" lang="en-US" altLang="zh-CN" sz="2000" i="1">
                                          <a:latin typeface="Cambria Math" panose="02040503050406030204" pitchFamily="18" charset="0"/>
                                        </a:rPr>
                                        <m:t>𝑧</m:t>
                                      </m:r>
                                    </m:sub>
                                  </m:sSub>
                                </m:e>
                              </m:d>
                              <m:sSubSup>
                                <m:sSubSupPr>
                                  <m:ctrlPr>
                                    <a:rPr kumimoji="1" lang="en-US" altLang="zh-CN" sz="2000" i="1">
                                      <a:latin typeface="Cambria Math" panose="02040503050406030204" pitchFamily="18" charset="0"/>
                                    </a:rPr>
                                  </m:ctrlPr>
                                </m:sSubSupPr>
                                <m:e>
                                  <m:r>
                                    <a:rPr kumimoji="1" lang="en-US" altLang="zh-CN" sz="2000" i="1">
                                      <a:latin typeface="Cambria Math" panose="02040503050406030204" pitchFamily="18" charset="0"/>
                                    </a:rPr>
                                    <m:t>𝜓</m:t>
                                  </m:r>
                                </m:e>
                                <m:sub>
                                  <m:r>
                                    <a:rPr kumimoji="1" lang="en-US" altLang="zh-CN" sz="2000" i="1">
                                      <a:latin typeface="Cambria Math" panose="02040503050406030204" pitchFamily="18" charset="0"/>
                                    </a:rPr>
                                    <m:t>𝑄</m:t>
                                  </m:r>
                                  <m:sSup>
                                    <m:sSupPr>
                                      <m:ctrlPr>
                                        <a:rPr kumimoji="1" lang="en-US" altLang="zh-CN" sz="2000" i="1">
                                          <a:latin typeface="Cambria Math" panose="02040503050406030204" pitchFamily="18" charset="0"/>
                                        </a:rPr>
                                      </m:ctrlPr>
                                    </m:sSupPr>
                                    <m:e>
                                      <m:r>
                                        <a:rPr kumimoji="1" lang="en-US" altLang="zh-CN" sz="2000" i="1">
                                          <a:latin typeface="Cambria Math" panose="02040503050406030204" pitchFamily="18" charset="0"/>
                                        </a:rPr>
                                        <m:t>𝑄</m:t>
                                      </m:r>
                                    </m:e>
                                    <m:sup>
                                      <m:r>
                                        <a:rPr kumimoji="1" lang="en-US" altLang="zh-CN" sz="2000" i="1">
                                          <a:latin typeface="Cambria Math" panose="02040503050406030204" pitchFamily="18" charset="0"/>
                                        </a:rPr>
                                        <m:t>′</m:t>
                                      </m:r>
                                    </m:sup>
                                  </m:sSup>
                                  <m:r>
                                    <a:rPr kumimoji="1" lang="en-US" altLang="zh-CN" sz="2000" b="0" i="1" smtClean="0">
                                      <a:latin typeface="Cambria Math" panose="02040503050406030204" pitchFamily="18" charset="0"/>
                                    </a:rPr>
                                    <m:t>,</m:t>
                                  </m:r>
                                  <m:r>
                                    <a:rPr kumimoji="1" lang="en-US" altLang="zh-CN" sz="2000" i="1">
                                      <a:latin typeface="Cambria Math" panose="02040503050406030204" pitchFamily="18" charset="0"/>
                                    </a:rPr>
                                    <m:t>𝑚</m:t>
                                  </m:r>
                                </m:sub>
                                <m:sup>
                                  <m:r>
                                    <a:rPr kumimoji="1" lang="en-US" altLang="zh-CN" sz="2000" i="1">
                                      <a:latin typeface="Cambria Math" panose="02040503050406030204" pitchFamily="18" charset="0"/>
                                    </a:rPr>
                                    <m:t>𝑌𝐼</m:t>
                                  </m:r>
                                  <m:sSub>
                                    <m:sSubPr>
                                      <m:ctrlPr>
                                        <a:rPr kumimoji="1" lang="en-US" altLang="zh-CN" sz="2000" i="1">
                                          <a:latin typeface="Cambria Math" panose="02040503050406030204" pitchFamily="18" charset="0"/>
                                        </a:rPr>
                                      </m:ctrlPr>
                                    </m:sSubPr>
                                    <m:e>
                                      <m:r>
                                        <a:rPr kumimoji="1" lang="en-US" altLang="zh-CN" sz="2000" i="1">
                                          <a:latin typeface="Cambria Math" panose="02040503050406030204" pitchFamily="18" charset="0"/>
                                        </a:rPr>
                                        <m:t>𝐽</m:t>
                                      </m:r>
                                    </m:e>
                                    <m:sub>
                                      <m:r>
                                        <a:rPr kumimoji="1" lang="en-US" altLang="zh-CN" sz="2000" i="1">
                                          <a:latin typeface="Cambria Math" panose="02040503050406030204" pitchFamily="18" charset="0"/>
                                        </a:rPr>
                                        <m:t>𝑖</m:t>
                                      </m:r>
                                    </m:sub>
                                  </m:sSub>
                                  <m:sSub>
                                    <m:sSubPr>
                                      <m:ctrlPr>
                                        <a:rPr kumimoji="1" lang="en-US" altLang="zh-CN" sz="2000" i="1">
                                          <a:latin typeface="Cambria Math" panose="02040503050406030204" pitchFamily="18" charset="0"/>
                                        </a:rPr>
                                      </m:ctrlPr>
                                    </m:sSubPr>
                                    <m:e>
                                      <m:r>
                                        <a:rPr kumimoji="1" lang="en-US" altLang="zh-CN" sz="2000" i="1">
                                          <a:latin typeface="Cambria Math" panose="02040503050406030204" pitchFamily="18" charset="0"/>
                                        </a:rPr>
                                        <m:t>𝐽</m:t>
                                      </m:r>
                                    </m:e>
                                    <m:sub>
                                      <m:r>
                                        <a:rPr kumimoji="1" lang="en-US" altLang="zh-CN" sz="2000" i="1">
                                          <a:latin typeface="Cambria Math" panose="02040503050406030204" pitchFamily="18" charset="0"/>
                                        </a:rPr>
                                        <m:t>𝑖𝑧</m:t>
                                      </m:r>
                                    </m:sub>
                                  </m:sSub>
                                </m:sup>
                              </m:sSubSup>
                            </m:e>
                          </m:d>
                          <m:r>
                            <a:rPr kumimoji="1" lang="en-US" altLang="zh-CN" sz="2000" i="1">
                              <a:latin typeface="Cambria Math" panose="02040503050406030204" pitchFamily="18" charset="0"/>
                            </a:rPr>
                            <m:t>.</m:t>
                          </m:r>
                        </m:e>
                      </m:nary>
                    </m:oMath>
                  </m:oMathPara>
                </a14:m>
                <a:endParaRPr kumimoji="1" lang="en-US" altLang="zh-CN" sz="2000" dirty="0">
                  <a:latin typeface="Times New Roman" panose="02020603050405020304" pitchFamily="18" charset="0"/>
                  <a:cs typeface="Times New Roman" panose="02020603050405020304" pitchFamily="18" charset="0"/>
                </a:endParaRPr>
              </a:p>
              <a:p>
                <a:r>
                  <a:rPr kumimoji="1" lang="en-US" altLang="zh-CN" sz="2000" dirty="0">
                    <a:latin typeface="Times New Roman" panose="02020603050405020304" pitchFamily="18" charset="0"/>
                    <a:cs typeface="Times New Roman" panose="02020603050405020304" pitchFamily="18" charset="0"/>
                  </a:rPr>
                  <a:t>Where </a:t>
                </a:r>
                <a14:m>
                  <m:oMath xmlns:m="http://schemas.openxmlformats.org/officeDocument/2006/math">
                    <m:sSub>
                      <m:sSubPr>
                        <m:ctrlPr>
                          <a:rPr kumimoji="1" lang="en-US" altLang="zh-CN" sz="2000" i="1">
                            <a:latin typeface="Cambria Math" panose="02040503050406030204" pitchFamily="18" charset="0"/>
                          </a:rPr>
                        </m:ctrlPr>
                      </m:sSubPr>
                      <m:e>
                        <m:r>
                          <a:rPr kumimoji="1" lang="en-US" altLang="zh-CN" sz="2000" i="1">
                            <a:latin typeface="Cambria Math" panose="02040503050406030204" pitchFamily="18" charset="0"/>
                          </a:rPr>
                          <m:t>𝛼</m:t>
                        </m:r>
                      </m:e>
                      <m:sub>
                        <m:r>
                          <a:rPr kumimoji="1" lang="en-US" altLang="zh-CN" sz="2000" i="1">
                            <a:latin typeface="Cambria Math" panose="02040503050406030204" pitchFamily="18" charset="0"/>
                          </a:rPr>
                          <m:t>𝐸𝑀</m:t>
                        </m:r>
                      </m:sub>
                    </m:sSub>
                    <m:r>
                      <a:rPr kumimoji="1" lang="en-US" altLang="zh-CN" sz="2000" b="0" i="1" smtClean="0">
                        <a:latin typeface="Cambria Math" panose="02040503050406030204" pitchFamily="18" charset="0"/>
                      </a:rPr>
                      <m:t>≈1/137</m:t>
                    </m:r>
                  </m:oMath>
                </a14:m>
                <a:r>
                  <a:rPr kumimoji="1" lang="zh-CN" altLang="en-US" sz="2000" dirty="0">
                    <a:latin typeface="Times New Roman" panose="02020603050405020304" pitchFamily="18" charset="0"/>
                    <a:cs typeface="Times New Roman" panose="02020603050405020304" pitchFamily="18" charset="0"/>
                  </a:rPr>
                  <a:t> ，</a:t>
                </a:r>
                <a:r>
                  <a:rPr kumimoji="1" lang="en-US" altLang="zh-CN" sz="2000" dirty="0">
                    <a:latin typeface="Times New Roman" panose="02020603050405020304" pitchFamily="18" charset="0"/>
                    <a:cs typeface="Times New Roman" panose="02020603050405020304" pitchFamily="18" charset="0"/>
                  </a:rPr>
                  <a:t> </a:t>
                </a:r>
                <a14:m>
                  <m:oMath xmlns:m="http://schemas.openxmlformats.org/officeDocument/2006/math">
                    <m:sSub>
                      <m:sSubPr>
                        <m:ctrlPr>
                          <a:rPr kumimoji="1" lang="en-US" altLang="zh-CN" sz="2000" b="0" i="1" smtClean="0">
                            <a:latin typeface="Cambria Math" panose="02040503050406030204" pitchFamily="18" charset="0"/>
                          </a:rPr>
                        </m:ctrlPr>
                      </m:sSubPr>
                      <m:e>
                        <m:r>
                          <a:rPr kumimoji="1" lang="en-US" altLang="zh-CN" sz="2000" b="0" i="1" smtClean="0">
                            <a:latin typeface="Cambria Math" panose="02040503050406030204" pitchFamily="18" charset="0"/>
                          </a:rPr>
                          <m:t>𝐸</m:t>
                        </m:r>
                      </m:e>
                      <m:sub>
                        <m:r>
                          <a:rPr kumimoji="1" lang="en-US" altLang="zh-CN" sz="2000" b="0" i="1" smtClean="0">
                            <a:latin typeface="Cambria Math" panose="02040503050406030204" pitchFamily="18" charset="0"/>
                          </a:rPr>
                          <m:t>𝛾</m:t>
                        </m:r>
                      </m:sub>
                    </m:sSub>
                  </m:oMath>
                </a14:m>
                <a:r>
                  <a:rPr kumimoji="1" lang="en-US" altLang="zh-CN" sz="2000" dirty="0">
                    <a:latin typeface="Times New Roman" panose="02020603050405020304" pitchFamily="18" charset="0"/>
                    <a:cs typeface="Times New Roman" panose="02020603050405020304" pitchFamily="18" charset="0"/>
                  </a:rPr>
                  <a:t> (= </a:t>
                </a:r>
                <a14:m>
                  <m:oMath xmlns:m="http://schemas.openxmlformats.org/officeDocument/2006/math">
                    <m:f>
                      <m:fPr>
                        <m:ctrlPr>
                          <a:rPr kumimoji="1" lang="en-US" altLang="zh-CN" sz="2000" b="0" i="1" smtClean="0">
                            <a:latin typeface="Cambria Math" panose="02040503050406030204" pitchFamily="18" charset="0"/>
                          </a:rPr>
                        </m:ctrlPr>
                      </m:fPr>
                      <m:num>
                        <m:sSubSup>
                          <m:sSubSupPr>
                            <m:ctrlPr>
                              <a:rPr kumimoji="1" lang="en-US" altLang="zh-CN" sz="2000" b="0" i="1" smtClean="0">
                                <a:latin typeface="Cambria Math" panose="02040503050406030204" pitchFamily="18" charset="0"/>
                              </a:rPr>
                            </m:ctrlPr>
                          </m:sSubSupPr>
                          <m:e>
                            <m:r>
                              <a:rPr kumimoji="1" lang="en-US" altLang="zh-CN" sz="2000" b="0" i="1" smtClean="0">
                                <a:latin typeface="Cambria Math" panose="02040503050406030204" pitchFamily="18" charset="0"/>
                              </a:rPr>
                              <m:t>𝑀</m:t>
                            </m:r>
                          </m:e>
                          <m:sub>
                            <m:r>
                              <a:rPr kumimoji="1" lang="en-US" altLang="zh-CN" sz="2000" b="0" i="1" smtClean="0">
                                <a:latin typeface="Cambria Math" panose="02040503050406030204" pitchFamily="18" charset="0"/>
                              </a:rPr>
                              <m:t>𝐻</m:t>
                            </m:r>
                          </m:sub>
                          <m:sup>
                            <m:r>
                              <a:rPr kumimoji="1" lang="en-US" altLang="zh-CN" sz="2000" b="0" i="1" smtClean="0">
                                <a:latin typeface="Cambria Math" panose="02040503050406030204" pitchFamily="18" charset="0"/>
                              </a:rPr>
                              <m:t>2</m:t>
                            </m:r>
                          </m:sup>
                        </m:sSubSup>
                        <m:r>
                          <a:rPr kumimoji="1" lang="en-US" altLang="zh-CN" sz="2000" b="0" i="1" smtClean="0">
                            <a:latin typeface="Cambria Math" panose="02040503050406030204" pitchFamily="18" charset="0"/>
                          </a:rPr>
                          <m:t>−</m:t>
                        </m:r>
                        <m:sSubSup>
                          <m:sSubSupPr>
                            <m:ctrlPr>
                              <a:rPr kumimoji="1" lang="en-US" altLang="zh-CN" sz="2000" b="0" i="1" smtClean="0">
                                <a:latin typeface="Cambria Math" panose="02040503050406030204" pitchFamily="18" charset="0"/>
                              </a:rPr>
                            </m:ctrlPr>
                          </m:sSubSupPr>
                          <m:e>
                            <m:r>
                              <a:rPr kumimoji="1" lang="en-US" altLang="zh-CN" sz="2000" b="0" i="1" smtClean="0">
                                <a:latin typeface="Cambria Math" panose="02040503050406030204" pitchFamily="18" charset="0"/>
                              </a:rPr>
                              <m:t>𝑀</m:t>
                            </m:r>
                          </m:e>
                          <m:sub>
                            <m:sSup>
                              <m:sSupPr>
                                <m:ctrlPr>
                                  <a:rPr kumimoji="1" lang="en-US" altLang="zh-CN" sz="2000" b="0" i="1" smtClean="0">
                                    <a:latin typeface="Cambria Math" panose="02040503050406030204" pitchFamily="18" charset="0"/>
                                  </a:rPr>
                                </m:ctrlPr>
                              </m:sSupPr>
                              <m:e>
                                <m:r>
                                  <a:rPr kumimoji="1" lang="en-US" altLang="zh-CN" sz="2000" b="0" i="1" smtClean="0">
                                    <a:latin typeface="Cambria Math" panose="02040503050406030204" pitchFamily="18" charset="0"/>
                                  </a:rPr>
                                  <m:t>𝐻</m:t>
                                </m:r>
                              </m:e>
                              <m:sup>
                                <m:r>
                                  <a:rPr kumimoji="1" lang="en-US" altLang="zh-CN" sz="2000" b="0" i="1" smtClean="0">
                                    <a:latin typeface="Cambria Math" panose="02040503050406030204" pitchFamily="18" charset="0"/>
                                  </a:rPr>
                                  <m:t>′</m:t>
                                </m:r>
                              </m:sup>
                            </m:sSup>
                          </m:sub>
                          <m:sup>
                            <m:r>
                              <a:rPr kumimoji="1" lang="en-US" altLang="zh-CN" sz="2000" b="0" i="1" smtClean="0">
                                <a:latin typeface="Cambria Math" panose="02040503050406030204" pitchFamily="18" charset="0"/>
                              </a:rPr>
                              <m:t>2</m:t>
                            </m:r>
                          </m:sup>
                        </m:sSubSup>
                      </m:num>
                      <m:den>
                        <m:r>
                          <a:rPr kumimoji="1" lang="en-US" altLang="zh-CN" sz="2000" b="0" i="1" smtClean="0">
                            <a:latin typeface="Cambria Math" panose="02040503050406030204" pitchFamily="18" charset="0"/>
                          </a:rPr>
                          <m:t>2</m:t>
                        </m:r>
                        <m:sSub>
                          <m:sSubPr>
                            <m:ctrlPr>
                              <a:rPr kumimoji="1" lang="en-US" altLang="zh-CN" sz="2000" b="0" i="1" smtClean="0">
                                <a:latin typeface="Cambria Math" panose="02040503050406030204" pitchFamily="18" charset="0"/>
                              </a:rPr>
                            </m:ctrlPr>
                          </m:sSubPr>
                          <m:e>
                            <m:r>
                              <a:rPr kumimoji="1" lang="en-US" altLang="zh-CN" sz="2000" b="0" i="1" smtClean="0">
                                <a:latin typeface="Cambria Math" panose="02040503050406030204" pitchFamily="18" charset="0"/>
                              </a:rPr>
                              <m:t>𝑀</m:t>
                            </m:r>
                          </m:e>
                          <m:sub>
                            <m:r>
                              <a:rPr kumimoji="1" lang="en-US" altLang="zh-CN" sz="2000" b="0" i="1" smtClean="0">
                                <a:latin typeface="Cambria Math" panose="02040503050406030204" pitchFamily="18" charset="0"/>
                              </a:rPr>
                              <m:t>𝐻</m:t>
                            </m:r>
                          </m:sub>
                        </m:sSub>
                      </m:den>
                    </m:f>
                  </m:oMath>
                </a14:m>
                <a:r>
                  <a:rPr kumimoji="1" lang="en-US" altLang="zh-CN" sz="2000" dirty="0">
                    <a:latin typeface="Times New Roman" panose="02020603050405020304" pitchFamily="18" charset="0"/>
                    <a:cs typeface="Times New Roman" panose="02020603050405020304" pitchFamily="18" charset="0"/>
                  </a:rPr>
                  <a:t>) is the energy of the radiating photon,</a:t>
                </a:r>
              </a:p>
              <a:p>
                <a:endParaRPr kumimoji="1" lang="en-US" altLang="zh-CN" sz="2300" dirty="0">
                  <a:latin typeface="Times New Roman" panose="02020603050405020304" pitchFamily="18" charset="0"/>
                  <a:cs typeface="Times New Roman" panose="02020603050405020304" pitchFamily="18" charset="0"/>
                </a:endParaRPr>
              </a:p>
            </p:txBody>
          </p:sp>
        </mc:Choice>
        <mc:Fallback xmlns="">
          <p:sp>
            <p:nvSpPr>
              <p:cNvPr id="7" name="文本框 6">
                <a:extLst>
                  <a:ext uri="{FF2B5EF4-FFF2-40B4-BE49-F238E27FC236}">
                    <a16:creationId xmlns:a16="http://schemas.microsoft.com/office/drawing/2014/main" id="{2E595FFC-3038-9603-552F-9192BE42453E}"/>
                  </a:ext>
                </a:extLst>
              </p:cNvPr>
              <p:cNvSpPr txBox="1">
                <a:spLocks noRot="1" noChangeAspect="1" noMove="1" noResize="1" noEditPoints="1" noAdjustHandles="1" noChangeArrowheads="1" noChangeShapeType="1" noTextEdit="1"/>
              </p:cNvSpPr>
              <p:nvPr/>
            </p:nvSpPr>
            <p:spPr>
              <a:xfrm>
                <a:off x="470297" y="1085372"/>
                <a:ext cx="11251406" cy="2803844"/>
              </a:xfrm>
              <a:prstGeom prst="rect">
                <a:avLst/>
              </a:prstGeom>
              <a:blipFill>
                <a:blip r:embed="rId4"/>
                <a:stretch>
                  <a:fillRect l="-450" t="-34234" b="-15315"/>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graphicFrame>
            <p:nvGraphicFramePr>
              <p:cNvPr id="2" name="表格 1">
                <a:extLst>
                  <a:ext uri="{FF2B5EF4-FFF2-40B4-BE49-F238E27FC236}">
                    <a16:creationId xmlns:a16="http://schemas.microsoft.com/office/drawing/2014/main" id="{5F3D0207-3855-847F-D27D-2850EEDEBE6B}"/>
                  </a:ext>
                </a:extLst>
              </p:cNvPr>
              <p:cNvGraphicFramePr>
                <a:graphicFrameLocks noGrp="1"/>
              </p:cNvGraphicFramePr>
              <p:nvPr>
                <p:extLst>
                  <p:ext uri="{D42A27DB-BD31-4B8C-83A1-F6EECF244321}">
                    <p14:modId xmlns:p14="http://schemas.microsoft.com/office/powerpoint/2010/main" val="571883299"/>
                  </p:ext>
                </p:extLst>
              </p:nvPr>
            </p:nvGraphicFramePr>
            <p:xfrm>
              <a:off x="5498809" y="3499159"/>
              <a:ext cx="6386568" cy="1924172"/>
            </p:xfrm>
            <a:graphic>
              <a:graphicData uri="http://schemas.openxmlformats.org/drawingml/2006/table">
                <a:tbl>
                  <a:tblPr firstRow="1" bandRow="1">
                    <a:tableStyleId>{2D5ABB26-0587-4C30-8999-92F81FD0307C}</a:tableStyleId>
                  </a:tblPr>
                  <a:tblGrid>
                    <a:gridCol w="3193284">
                      <a:extLst>
                        <a:ext uri="{9D8B030D-6E8A-4147-A177-3AD203B41FA5}">
                          <a16:colId xmlns:a16="http://schemas.microsoft.com/office/drawing/2014/main" val="3335689258"/>
                        </a:ext>
                      </a:extLst>
                    </a:gridCol>
                    <a:gridCol w="3193284">
                      <a:extLst>
                        <a:ext uri="{9D8B030D-6E8A-4147-A177-3AD203B41FA5}">
                          <a16:colId xmlns:a16="http://schemas.microsoft.com/office/drawing/2014/main" val="3171490187"/>
                        </a:ext>
                      </a:extLst>
                    </a:gridCol>
                  </a:tblGrid>
                  <a:tr h="61643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𝜇</m:t>
                                    </m:r>
                                  </m:e>
                                  <m:sub>
                                    <m:r>
                                      <a:rPr kumimoji="1" lang="en-US" altLang="zh-CN" b="0" i="1" smtClean="0">
                                        <a:latin typeface="Cambria Math" panose="02040503050406030204" pitchFamily="18" charset="0"/>
                                      </a:rPr>
                                      <m:t>𝑢</m:t>
                                    </m:r>
                                  </m:sub>
                                </m:sSub>
                                <m:r>
                                  <a:rPr kumimoji="1" lang="en-US" altLang="zh-CN" b="0" i="1" smtClean="0">
                                    <a:latin typeface="Cambria Math" panose="02040503050406030204" pitchFamily="18" charset="0"/>
                                  </a:rPr>
                                  <m:t>=</m:t>
                                </m:r>
                                <m:f>
                                  <m:fPr>
                                    <m:ctrlPr>
                                      <a:rPr kumimoji="1" lang="en-US" altLang="zh-CN" b="0" i="1" smtClean="0">
                                        <a:latin typeface="Cambria Math" panose="02040503050406030204" pitchFamily="18" charset="0"/>
                                      </a:rPr>
                                    </m:ctrlPr>
                                  </m:fPr>
                                  <m:num>
                                    <m:r>
                                      <a:rPr kumimoji="1" lang="en-US" altLang="zh-CN" b="0" i="1" smtClean="0">
                                        <a:latin typeface="Cambria Math" panose="02040503050406030204" pitchFamily="18" charset="0"/>
                                      </a:rPr>
                                      <m:t>4</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𝑢</m:t>
                                        </m:r>
                                      </m:e>
                                      <m:sub>
                                        <m:r>
                                          <a:rPr kumimoji="1" lang="en-US" altLang="zh-CN" b="0" i="1" smtClean="0">
                                            <a:latin typeface="Cambria Math" panose="02040503050406030204" pitchFamily="18" charset="0"/>
                                          </a:rPr>
                                          <m:t>𝑝</m:t>
                                        </m:r>
                                      </m:sub>
                                    </m:sSub>
                                    <m:r>
                                      <a:rPr kumimoji="1" lang="en-US" altLang="zh-CN" b="0" i="1" smtClean="0">
                                        <a:latin typeface="Cambria Math" panose="02040503050406030204" pitchFamily="18" charset="0"/>
                                      </a:rPr>
                                      <m:t>+</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𝜇</m:t>
                                        </m:r>
                                      </m:e>
                                      <m:sub>
                                        <m:r>
                                          <a:rPr kumimoji="1" lang="en-US" altLang="zh-CN" b="0" i="1" smtClean="0">
                                            <a:latin typeface="Cambria Math" panose="02040503050406030204" pitchFamily="18" charset="0"/>
                                          </a:rPr>
                                          <m:t>𝑛</m:t>
                                        </m:r>
                                      </m:sub>
                                    </m:sSub>
                                  </m:num>
                                  <m:den>
                                    <m:r>
                                      <a:rPr kumimoji="1" lang="en-US" altLang="zh-CN" b="0" i="1" smtClean="0">
                                        <a:latin typeface="Cambria Math" panose="02040503050406030204" pitchFamily="18" charset="0"/>
                                      </a:rPr>
                                      <m:t>5</m:t>
                                    </m:r>
                                  </m:den>
                                </m:f>
                                <m:r>
                                  <a:rPr kumimoji="1" lang="en-US" altLang="zh-CN" b="0" i="1" smtClean="0">
                                    <a:latin typeface="Cambria Math" panose="02040503050406030204" pitchFamily="18" charset="0"/>
                                  </a:rPr>
                                  <m:t>=</m:t>
                                </m:r>
                                <m:r>
                                  <m:rPr>
                                    <m:nor/>
                                  </m:rPr>
                                  <a:rPr lang="en-US" altLang="zh-CN" sz="1800" i="0" kern="1200" smtClean="0">
                                    <a:solidFill>
                                      <a:schemeClr val="tx1"/>
                                    </a:solidFill>
                                    <a:effectLst/>
                                    <a:latin typeface="+mn-lt"/>
                                    <a:ea typeface="+mn-ea"/>
                                    <a:cs typeface="+mn-cs"/>
                                  </a:rPr>
                                  <m:t>1.852</m:t>
                                </m:r>
                                <m:r>
                                  <a:rPr lang="en-US" altLang="zh-CN" sz="1800" b="0" i="1" kern="1200" smtClean="0">
                                    <a:solidFill>
                                      <a:schemeClr val="tx1"/>
                                    </a:solidFill>
                                    <a:effectLst/>
                                    <a:latin typeface="Cambria Math" panose="02040503050406030204" pitchFamily="18" charset="0"/>
                                    <a:ea typeface="+mn-ea"/>
                                    <a:cs typeface="+mn-cs"/>
                                  </a:rPr>
                                  <m:t> </m:t>
                                </m:r>
                                <m:sSub>
                                  <m:sSubPr>
                                    <m:ctrlPr>
                                      <a:rPr lang="en-US" altLang="zh-CN" sz="1800" b="0" i="1" kern="1200" smtClean="0">
                                        <a:solidFill>
                                          <a:schemeClr val="tx1"/>
                                        </a:solidFill>
                                        <a:effectLst/>
                                        <a:latin typeface="Cambria Math" panose="02040503050406030204" pitchFamily="18" charset="0"/>
                                        <a:ea typeface="+mn-ea"/>
                                        <a:cs typeface="+mn-cs"/>
                                      </a:rPr>
                                    </m:ctrlPr>
                                  </m:sSubPr>
                                  <m:e>
                                    <m:r>
                                      <a:rPr lang="en-US" altLang="zh-CN" sz="1800" b="0" i="1" kern="1200" smtClean="0">
                                        <a:solidFill>
                                          <a:schemeClr val="tx1"/>
                                        </a:solidFill>
                                        <a:effectLst/>
                                        <a:latin typeface="Cambria Math" panose="02040503050406030204" pitchFamily="18" charset="0"/>
                                        <a:ea typeface="+mn-ea"/>
                                        <a:cs typeface="+mn-cs"/>
                                      </a:rPr>
                                      <m:t>𝜇</m:t>
                                    </m:r>
                                  </m:e>
                                  <m:sub>
                                    <m:r>
                                      <a:rPr lang="en-US" altLang="zh-CN" sz="1800" b="0" i="1" kern="1200" smtClean="0">
                                        <a:solidFill>
                                          <a:schemeClr val="tx1"/>
                                        </a:solidFill>
                                        <a:effectLst/>
                                        <a:latin typeface="Cambria Math" panose="02040503050406030204" pitchFamily="18" charset="0"/>
                                        <a:ea typeface="+mn-ea"/>
                                        <a:cs typeface="+mn-cs"/>
                                      </a:rPr>
                                      <m:t>𝑁</m:t>
                                    </m:r>
                                  </m:sub>
                                </m:sSub>
                              </m:oMath>
                            </m:oMathPara>
                          </a14:m>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𝜇</m:t>
                                    </m:r>
                                  </m:e>
                                  <m:sub>
                                    <m:r>
                                      <a:rPr kumimoji="1" lang="en-US" altLang="zh-CN" b="0" i="1" smtClean="0">
                                        <a:latin typeface="Cambria Math" panose="02040503050406030204" pitchFamily="18" charset="0"/>
                                      </a:rPr>
                                      <m:t>𝑑</m:t>
                                    </m:r>
                                  </m:sub>
                                </m:sSub>
                                <m:r>
                                  <a:rPr kumimoji="1" lang="en-US" altLang="zh-CN" b="0" i="1" smtClean="0">
                                    <a:latin typeface="Cambria Math" panose="02040503050406030204" pitchFamily="18" charset="0"/>
                                  </a:rPr>
                                  <m:t>=</m:t>
                                </m:r>
                                <m:f>
                                  <m:fPr>
                                    <m:ctrlPr>
                                      <a:rPr kumimoji="1" lang="en-US" altLang="zh-CN" b="0" i="1" smtClean="0">
                                        <a:latin typeface="Cambria Math" panose="02040503050406030204" pitchFamily="18" charset="0"/>
                                      </a:rPr>
                                    </m:ctrlPr>
                                  </m:fPr>
                                  <m:num>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𝑢</m:t>
                                        </m:r>
                                      </m:e>
                                      <m:sub>
                                        <m:r>
                                          <a:rPr kumimoji="1" lang="en-US" altLang="zh-CN" b="0" i="1" smtClean="0">
                                            <a:latin typeface="Cambria Math" panose="02040503050406030204" pitchFamily="18" charset="0"/>
                                          </a:rPr>
                                          <m:t>𝑝</m:t>
                                        </m:r>
                                      </m:sub>
                                    </m:sSub>
                                    <m:r>
                                      <a:rPr kumimoji="1" lang="en-US" altLang="zh-CN" b="0" i="1" smtClean="0">
                                        <a:latin typeface="Cambria Math" panose="02040503050406030204" pitchFamily="18" charset="0"/>
                                      </a:rPr>
                                      <m:t>+4</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𝜇</m:t>
                                        </m:r>
                                      </m:e>
                                      <m:sub>
                                        <m:r>
                                          <a:rPr kumimoji="1" lang="en-US" altLang="zh-CN" b="0" i="1" smtClean="0">
                                            <a:latin typeface="Cambria Math" panose="02040503050406030204" pitchFamily="18" charset="0"/>
                                          </a:rPr>
                                          <m:t>𝑛</m:t>
                                        </m:r>
                                      </m:sub>
                                    </m:sSub>
                                  </m:num>
                                  <m:den>
                                    <m:r>
                                      <a:rPr kumimoji="1" lang="en-US" altLang="zh-CN" b="0" i="1" smtClean="0">
                                        <a:latin typeface="Cambria Math" panose="02040503050406030204" pitchFamily="18" charset="0"/>
                                      </a:rPr>
                                      <m:t>5</m:t>
                                    </m:r>
                                  </m:den>
                                </m:f>
                                <m:r>
                                  <a:rPr kumimoji="1" lang="en-US" altLang="zh-CN" b="0" i="1" smtClean="0">
                                    <a:latin typeface="Cambria Math" panose="02040503050406030204" pitchFamily="18" charset="0"/>
                                  </a:rPr>
                                  <m:t>=</m:t>
                                </m:r>
                                <m:r>
                                  <m:rPr>
                                    <m:nor/>
                                  </m:rPr>
                                  <a:rPr lang="zh-CN" altLang="en-US" sz="1800" i="0" kern="1200" smtClean="0">
                                    <a:solidFill>
                                      <a:schemeClr val="tx1"/>
                                    </a:solidFill>
                                    <a:effectLst/>
                                    <a:latin typeface="+mn-lt"/>
                                    <a:ea typeface="+mn-ea"/>
                                    <a:cs typeface="+mn-cs"/>
                                  </a:rPr>
                                  <m:t>−</m:t>
                                </m:r>
                                <m:r>
                                  <m:rPr>
                                    <m:nor/>
                                  </m:rPr>
                                  <a:rPr lang="en-US" altLang="zh-CN" sz="1800" i="0" kern="1200" smtClean="0">
                                    <a:solidFill>
                                      <a:schemeClr val="tx1"/>
                                    </a:solidFill>
                                    <a:effectLst/>
                                    <a:latin typeface="+mn-lt"/>
                                    <a:ea typeface="+mn-ea"/>
                                    <a:cs typeface="+mn-cs"/>
                                  </a:rPr>
                                  <m:t>0.972 </m:t>
                                </m:r>
                                <m:sSub>
                                  <m:sSubPr>
                                    <m:ctrlPr>
                                      <a:rPr lang="en-US" altLang="zh-CN" sz="1800" b="0" i="1" kern="1200" smtClean="0">
                                        <a:solidFill>
                                          <a:schemeClr val="tx1"/>
                                        </a:solidFill>
                                        <a:effectLst/>
                                        <a:latin typeface="Cambria Math" panose="02040503050406030204" pitchFamily="18" charset="0"/>
                                        <a:ea typeface="+mn-ea"/>
                                        <a:cs typeface="+mn-cs"/>
                                      </a:rPr>
                                    </m:ctrlPr>
                                  </m:sSubPr>
                                  <m:e>
                                    <m:r>
                                      <a:rPr lang="en-US" altLang="zh-CN" sz="1800" b="0" i="1" kern="1200" smtClean="0">
                                        <a:solidFill>
                                          <a:schemeClr val="tx1"/>
                                        </a:solidFill>
                                        <a:effectLst/>
                                        <a:latin typeface="Cambria Math" panose="02040503050406030204" pitchFamily="18" charset="0"/>
                                        <a:ea typeface="+mn-ea"/>
                                        <a:cs typeface="+mn-cs"/>
                                      </a:rPr>
                                      <m:t>𝜇</m:t>
                                    </m:r>
                                  </m:e>
                                  <m:sub>
                                    <m:r>
                                      <a:rPr lang="en-US" altLang="zh-CN" sz="1800" b="0" i="1" kern="1200" smtClean="0">
                                        <a:solidFill>
                                          <a:schemeClr val="tx1"/>
                                        </a:solidFill>
                                        <a:effectLst/>
                                        <a:latin typeface="Cambria Math" panose="02040503050406030204" pitchFamily="18" charset="0"/>
                                        <a:ea typeface="+mn-ea"/>
                                        <a:cs typeface="+mn-cs"/>
                                      </a:rPr>
                                      <m:t>𝑁</m:t>
                                    </m:r>
                                  </m:sub>
                                </m:sSub>
                              </m:oMath>
                            </m:oMathPara>
                          </a14:m>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10431695"/>
                      </a:ext>
                    </a:extLst>
                  </a:tr>
                  <a:tr h="61113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
                                <m:sSub>
                                  <m:sSubPr>
                                    <m:ctrlPr>
                                      <a:rPr lang="en-US" altLang="zh-CN" b="0" i="1" smtClean="0">
                                        <a:latin typeface="Cambria Math" panose="02040503050406030204" pitchFamily="18" charset="0"/>
                                      </a:rPr>
                                    </m:ctrlPr>
                                  </m:sSubPr>
                                  <m:e>
                                    <m:r>
                                      <a:rPr lang="en-US" altLang="zh-CN" b="0" i="1" smtClean="0">
                                        <a:latin typeface="Cambria Math" panose="02040503050406030204" pitchFamily="18" charset="0"/>
                                      </a:rPr>
                                      <m:t>𝜇</m:t>
                                    </m:r>
                                  </m:e>
                                  <m:sub>
                                    <m:r>
                                      <a:rPr lang="en-US" altLang="zh-CN" b="0" i="1" smtClean="0">
                                        <a:latin typeface="Cambria Math" panose="02040503050406030204" pitchFamily="18" charset="0"/>
                                      </a:rPr>
                                      <m:t>𝑠</m:t>
                                    </m:r>
                                  </m:sub>
                                </m:sSub>
                                <m:r>
                                  <a:rPr lang="en-US" altLang="zh-CN" b="0" i="1" smtClean="0">
                                    <a:latin typeface="Cambria Math" panose="02040503050406030204" pitchFamily="18" charset="0"/>
                                  </a:rPr>
                                  <m:t>=−</m:t>
                                </m:r>
                                <m:f>
                                  <m:fPr>
                                    <m:ctrlPr>
                                      <a:rPr lang="en-US" altLang="zh-CN" b="0" i="1" smtClean="0">
                                        <a:latin typeface="Cambria Math" panose="02040503050406030204" pitchFamily="18" charset="0"/>
                                      </a:rPr>
                                    </m:ctrlPr>
                                  </m:fPr>
                                  <m:num>
                                    <m:sSub>
                                      <m:sSubPr>
                                        <m:ctrlPr>
                                          <a:rPr lang="en-US" altLang="zh-CN" b="0" i="1" smtClean="0">
                                            <a:latin typeface="Cambria Math" panose="02040503050406030204" pitchFamily="18" charset="0"/>
                                          </a:rPr>
                                        </m:ctrlPr>
                                      </m:sSubPr>
                                      <m:e>
                                        <m:r>
                                          <a:rPr lang="en-US" altLang="zh-CN" b="0" i="1" smtClean="0">
                                            <a:latin typeface="Cambria Math" panose="02040503050406030204" pitchFamily="18" charset="0"/>
                                          </a:rPr>
                                          <m:t>𝑚</m:t>
                                        </m:r>
                                      </m:e>
                                      <m:sub>
                                        <m:r>
                                          <a:rPr lang="en-US" altLang="zh-CN" b="0" i="1" smtClean="0">
                                            <a:latin typeface="Cambria Math" panose="02040503050406030204" pitchFamily="18" charset="0"/>
                                          </a:rPr>
                                          <m:t>𝑢</m:t>
                                        </m:r>
                                      </m:sub>
                                    </m:sSub>
                                  </m:num>
                                  <m:den>
                                    <m:r>
                                      <a:rPr lang="en-US" altLang="zh-CN" b="0" i="1" smtClean="0">
                                        <a:latin typeface="Cambria Math" panose="02040503050406030204" pitchFamily="18" charset="0"/>
                                      </a:rPr>
                                      <m:t>2</m:t>
                                    </m:r>
                                    <m:sSub>
                                      <m:sSubPr>
                                        <m:ctrlPr>
                                          <a:rPr lang="en-US" altLang="zh-CN" b="0" i="1" smtClean="0">
                                            <a:latin typeface="Cambria Math" panose="02040503050406030204" pitchFamily="18" charset="0"/>
                                          </a:rPr>
                                        </m:ctrlPr>
                                      </m:sSubPr>
                                      <m:e>
                                        <m:r>
                                          <a:rPr lang="en-US" altLang="zh-CN" b="0" i="1" smtClean="0">
                                            <a:latin typeface="Cambria Math" panose="02040503050406030204" pitchFamily="18" charset="0"/>
                                          </a:rPr>
                                          <m:t>𝑚</m:t>
                                        </m:r>
                                      </m:e>
                                      <m:sub>
                                        <m:r>
                                          <a:rPr lang="en-US" altLang="zh-CN" b="0" i="1" smtClean="0">
                                            <a:latin typeface="Cambria Math" panose="02040503050406030204" pitchFamily="18" charset="0"/>
                                          </a:rPr>
                                          <m:t>𝑠</m:t>
                                        </m:r>
                                      </m:sub>
                                    </m:sSub>
                                  </m:den>
                                </m:f>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𝜇</m:t>
                                    </m:r>
                                  </m:e>
                                  <m:sub>
                                    <m:r>
                                      <a:rPr kumimoji="1" lang="en-US" altLang="zh-CN" b="0" i="1" smtClean="0">
                                        <a:latin typeface="Cambria Math" panose="02040503050406030204" pitchFamily="18" charset="0"/>
                                      </a:rPr>
                                      <m:t>𝑢</m:t>
                                    </m:r>
                                  </m:sub>
                                </m:sSub>
                                <m:r>
                                  <a:rPr kumimoji="1" lang="en-US" altLang="zh-CN" b="0" i="1" smtClean="0">
                                    <a:latin typeface="Cambria Math" panose="02040503050406030204" pitchFamily="18" charset="0"/>
                                  </a:rPr>
                                  <m:t>=</m:t>
                                </m:r>
                                <m:r>
                                  <m:rPr>
                                    <m:nor/>
                                  </m:rPr>
                                  <a:rPr lang="zh-CN" altLang="en-US" sz="1800" i="0" kern="1200" smtClean="0">
                                    <a:solidFill>
                                      <a:schemeClr val="tx1"/>
                                    </a:solidFill>
                                    <a:effectLst/>
                                    <a:latin typeface="+mn-lt"/>
                                    <a:ea typeface="+mn-ea"/>
                                    <a:cs typeface="+mn-cs"/>
                                  </a:rPr>
                                  <m:t>−</m:t>
                                </m:r>
                                <m:r>
                                  <m:rPr>
                                    <m:nor/>
                                  </m:rPr>
                                  <a:rPr lang="en-US" altLang="zh-CN" sz="1800" i="0" kern="1200" smtClean="0">
                                    <a:solidFill>
                                      <a:schemeClr val="tx1"/>
                                    </a:solidFill>
                                    <a:effectLst/>
                                    <a:latin typeface="+mn-lt"/>
                                    <a:ea typeface="+mn-ea"/>
                                    <a:cs typeface="+mn-cs"/>
                                  </a:rPr>
                                  <m:t>0.691</m:t>
                                </m:r>
                                <m:r>
                                  <m:rPr>
                                    <m:nor/>
                                  </m:rPr>
                                  <a:rPr lang="en-US" altLang="zh-CN" sz="1800" b="0" i="0" kern="1200" smtClean="0">
                                    <a:solidFill>
                                      <a:schemeClr val="tx1"/>
                                    </a:solidFill>
                                    <a:effectLst/>
                                    <a:latin typeface="+mn-lt"/>
                                    <a:ea typeface="+mn-ea"/>
                                    <a:cs typeface="+mn-cs"/>
                                  </a:rPr>
                                  <m:t> </m:t>
                                </m:r>
                                <m:sSub>
                                  <m:sSubPr>
                                    <m:ctrlPr>
                                      <a:rPr lang="en-US" altLang="zh-CN" sz="1800" b="0" i="1" kern="1200" smtClean="0">
                                        <a:solidFill>
                                          <a:schemeClr val="tx1"/>
                                        </a:solidFill>
                                        <a:effectLst/>
                                        <a:latin typeface="Cambria Math" panose="02040503050406030204" pitchFamily="18" charset="0"/>
                                        <a:ea typeface="+mn-ea"/>
                                        <a:cs typeface="+mn-cs"/>
                                      </a:rPr>
                                    </m:ctrlPr>
                                  </m:sSubPr>
                                  <m:e>
                                    <m:r>
                                      <a:rPr lang="en-US" altLang="zh-CN" sz="1800" b="0" i="1" kern="1200" smtClean="0">
                                        <a:solidFill>
                                          <a:schemeClr val="tx1"/>
                                        </a:solidFill>
                                        <a:effectLst/>
                                        <a:latin typeface="Cambria Math" panose="02040503050406030204" pitchFamily="18" charset="0"/>
                                        <a:ea typeface="+mn-ea"/>
                                        <a:cs typeface="+mn-cs"/>
                                      </a:rPr>
                                      <m:t>𝜇</m:t>
                                    </m:r>
                                  </m:e>
                                  <m:sub>
                                    <m:r>
                                      <a:rPr lang="en-US" altLang="zh-CN" sz="1800" b="0" i="1" kern="1200" smtClean="0">
                                        <a:solidFill>
                                          <a:schemeClr val="tx1"/>
                                        </a:solidFill>
                                        <a:effectLst/>
                                        <a:latin typeface="Cambria Math" panose="02040503050406030204" pitchFamily="18" charset="0"/>
                                        <a:ea typeface="+mn-ea"/>
                                        <a:cs typeface="+mn-cs"/>
                                      </a:rPr>
                                      <m:t>𝑁</m:t>
                                    </m:r>
                                  </m:sub>
                                </m:sSub>
                              </m:oMath>
                            </m:oMathPara>
                          </a14:m>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
                                <m:sSub>
                                  <m:sSubPr>
                                    <m:ctrlPr>
                                      <a:rPr lang="en-US" altLang="zh-CN" b="0" i="1" smtClean="0">
                                        <a:latin typeface="Cambria Math" panose="02040503050406030204" pitchFamily="18" charset="0"/>
                                      </a:rPr>
                                    </m:ctrlPr>
                                  </m:sSubPr>
                                  <m:e>
                                    <m:r>
                                      <a:rPr lang="en-US" altLang="zh-CN" b="0" i="1" smtClean="0">
                                        <a:latin typeface="Cambria Math" panose="02040503050406030204" pitchFamily="18" charset="0"/>
                                      </a:rPr>
                                      <m:t>𝜇</m:t>
                                    </m:r>
                                  </m:e>
                                  <m:sub>
                                    <m:r>
                                      <a:rPr lang="en-US" altLang="zh-CN" b="0" i="1" smtClean="0">
                                        <a:latin typeface="Cambria Math" panose="02040503050406030204" pitchFamily="18" charset="0"/>
                                      </a:rPr>
                                      <m:t>𝑐</m:t>
                                    </m:r>
                                  </m:sub>
                                </m:sSub>
                                <m:r>
                                  <a:rPr lang="en-US" altLang="zh-CN" b="0" i="1" smtClean="0">
                                    <a:latin typeface="Cambria Math" panose="02040503050406030204" pitchFamily="18" charset="0"/>
                                  </a:rPr>
                                  <m:t>=−</m:t>
                                </m:r>
                                <m:f>
                                  <m:fPr>
                                    <m:ctrlPr>
                                      <a:rPr lang="en-US" altLang="zh-CN" b="0" i="1" smtClean="0">
                                        <a:latin typeface="Cambria Math" panose="02040503050406030204" pitchFamily="18" charset="0"/>
                                      </a:rPr>
                                    </m:ctrlPr>
                                  </m:fPr>
                                  <m:num>
                                    <m:sSub>
                                      <m:sSubPr>
                                        <m:ctrlPr>
                                          <a:rPr lang="en-US" altLang="zh-CN" b="0" i="1" smtClean="0">
                                            <a:latin typeface="Cambria Math" panose="02040503050406030204" pitchFamily="18" charset="0"/>
                                          </a:rPr>
                                        </m:ctrlPr>
                                      </m:sSubPr>
                                      <m:e>
                                        <m:r>
                                          <a:rPr lang="en-US" altLang="zh-CN" b="0" i="1" smtClean="0">
                                            <a:latin typeface="Cambria Math" panose="02040503050406030204" pitchFamily="18" charset="0"/>
                                          </a:rPr>
                                          <m:t>𝑚</m:t>
                                        </m:r>
                                      </m:e>
                                      <m:sub>
                                        <m:r>
                                          <a:rPr lang="en-US" altLang="zh-CN" b="0" i="1" smtClean="0">
                                            <a:latin typeface="Cambria Math" panose="02040503050406030204" pitchFamily="18" charset="0"/>
                                          </a:rPr>
                                          <m:t>𝑢</m:t>
                                        </m:r>
                                      </m:sub>
                                    </m:sSub>
                                  </m:num>
                                  <m:den>
                                    <m:r>
                                      <a:rPr lang="en-US" altLang="zh-CN" b="0" i="1" smtClean="0">
                                        <a:latin typeface="Cambria Math" panose="02040503050406030204" pitchFamily="18" charset="0"/>
                                      </a:rPr>
                                      <m:t>2</m:t>
                                    </m:r>
                                    <m:sSub>
                                      <m:sSubPr>
                                        <m:ctrlPr>
                                          <a:rPr lang="en-US" altLang="zh-CN" b="0" i="1" smtClean="0">
                                            <a:latin typeface="Cambria Math" panose="02040503050406030204" pitchFamily="18" charset="0"/>
                                          </a:rPr>
                                        </m:ctrlPr>
                                      </m:sSubPr>
                                      <m:e>
                                        <m:r>
                                          <a:rPr lang="en-US" altLang="zh-CN" b="0" i="1" smtClean="0">
                                            <a:latin typeface="Cambria Math" panose="02040503050406030204" pitchFamily="18" charset="0"/>
                                          </a:rPr>
                                          <m:t>𝑚</m:t>
                                        </m:r>
                                      </m:e>
                                      <m:sub>
                                        <m:r>
                                          <a:rPr lang="en-US" altLang="zh-CN" b="0" i="1" smtClean="0">
                                            <a:latin typeface="Cambria Math" panose="02040503050406030204" pitchFamily="18" charset="0"/>
                                          </a:rPr>
                                          <m:t>𝑐</m:t>
                                        </m:r>
                                      </m:sub>
                                    </m:sSub>
                                  </m:den>
                                </m:f>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𝜇</m:t>
                                    </m:r>
                                  </m:e>
                                  <m:sub>
                                    <m:r>
                                      <a:rPr kumimoji="1" lang="en-US" altLang="zh-CN" b="0" i="1" smtClean="0">
                                        <a:latin typeface="Cambria Math" panose="02040503050406030204" pitchFamily="18" charset="0"/>
                                      </a:rPr>
                                      <m:t>𝑢</m:t>
                                    </m:r>
                                  </m:sub>
                                </m:sSub>
                                <m:r>
                                  <a:rPr kumimoji="1" lang="en-US" altLang="zh-CN" b="0" i="1" smtClean="0">
                                    <a:latin typeface="Cambria Math" panose="02040503050406030204" pitchFamily="18" charset="0"/>
                                  </a:rPr>
                                  <m:t>=</m:t>
                                </m:r>
                                <m:r>
                                  <m:rPr>
                                    <m:nor/>
                                  </m:rPr>
                                  <a:rPr lang="en-US" altLang="zh-CN" sz="1800" i="0" kern="1200" smtClean="0">
                                    <a:solidFill>
                                      <a:schemeClr val="tx1"/>
                                    </a:solidFill>
                                    <a:effectLst/>
                                    <a:latin typeface="+mn-lt"/>
                                    <a:ea typeface="+mn-ea"/>
                                    <a:cs typeface="+mn-cs"/>
                                  </a:rPr>
                                  <m:t>0.37</m:t>
                                </m:r>
                                <m:r>
                                  <m:rPr>
                                    <m:nor/>
                                  </m:rPr>
                                  <a:rPr lang="en-US" altLang="zh-CN" sz="1800" b="0" i="0" kern="1200" smtClean="0">
                                    <a:solidFill>
                                      <a:schemeClr val="tx1"/>
                                    </a:solidFill>
                                    <a:effectLst/>
                                    <a:latin typeface="+mn-lt"/>
                                    <a:ea typeface="+mn-ea"/>
                                    <a:cs typeface="+mn-cs"/>
                                  </a:rPr>
                                  <m:t>0 </m:t>
                                </m:r>
                                <m:sSub>
                                  <m:sSubPr>
                                    <m:ctrlPr>
                                      <a:rPr lang="en-US" altLang="zh-CN" sz="1800" b="0" i="1" kern="1200" smtClean="0">
                                        <a:solidFill>
                                          <a:schemeClr val="tx1"/>
                                        </a:solidFill>
                                        <a:effectLst/>
                                        <a:latin typeface="Cambria Math" panose="02040503050406030204" pitchFamily="18" charset="0"/>
                                        <a:ea typeface="+mn-ea"/>
                                        <a:cs typeface="+mn-cs"/>
                                      </a:rPr>
                                    </m:ctrlPr>
                                  </m:sSubPr>
                                  <m:e>
                                    <m:r>
                                      <a:rPr lang="en-US" altLang="zh-CN" sz="1800" b="0" i="1" kern="1200" smtClean="0">
                                        <a:solidFill>
                                          <a:schemeClr val="tx1"/>
                                        </a:solidFill>
                                        <a:effectLst/>
                                        <a:latin typeface="Cambria Math" panose="02040503050406030204" pitchFamily="18" charset="0"/>
                                        <a:ea typeface="+mn-ea"/>
                                        <a:cs typeface="+mn-cs"/>
                                      </a:rPr>
                                      <m:t>𝜇</m:t>
                                    </m:r>
                                  </m:e>
                                  <m:sub>
                                    <m:r>
                                      <a:rPr lang="en-US" altLang="zh-CN" sz="1800" b="0" i="1" kern="1200" smtClean="0">
                                        <a:solidFill>
                                          <a:schemeClr val="tx1"/>
                                        </a:solidFill>
                                        <a:effectLst/>
                                        <a:latin typeface="Cambria Math" panose="02040503050406030204" pitchFamily="18" charset="0"/>
                                        <a:ea typeface="+mn-ea"/>
                                        <a:cs typeface="+mn-cs"/>
                                      </a:rPr>
                                      <m:t>𝑁</m:t>
                                    </m:r>
                                  </m:sub>
                                </m:sSub>
                              </m:oMath>
                            </m:oMathPara>
                          </a14:m>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33745420"/>
                      </a:ext>
                    </a:extLst>
                  </a:tr>
                  <a:tr h="696598">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
                                <m:sSub>
                                  <m:sSubPr>
                                    <m:ctrlPr>
                                      <a:rPr lang="en-US" altLang="zh-CN" b="0" i="1" smtClean="0">
                                        <a:latin typeface="Cambria Math" panose="02040503050406030204" pitchFamily="18" charset="0"/>
                                      </a:rPr>
                                    </m:ctrlPr>
                                  </m:sSubPr>
                                  <m:e>
                                    <m:r>
                                      <a:rPr lang="en-US" altLang="zh-CN" b="0" i="1" smtClean="0">
                                        <a:latin typeface="Cambria Math" panose="02040503050406030204" pitchFamily="18" charset="0"/>
                                      </a:rPr>
                                      <m:t>𝜇</m:t>
                                    </m:r>
                                  </m:e>
                                  <m:sub>
                                    <m:r>
                                      <a:rPr lang="en-US" altLang="zh-CN" b="0" i="1" smtClean="0">
                                        <a:latin typeface="Cambria Math" panose="02040503050406030204" pitchFamily="18" charset="0"/>
                                      </a:rPr>
                                      <m:t>𝑏</m:t>
                                    </m:r>
                                  </m:sub>
                                </m:sSub>
                                <m:r>
                                  <a:rPr lang="en-US" altLang="zh-CN" b="0" i="1" smtClean="0">
                                    <a:latin typeface="Cambria Math" panose="02040503050406030204" pitchFamily="18" charset="0"/>
                                  </a:rPr>
                                  <m:t>=−</m:t>
                                </m:r>
                                <m:f>
                                  <m:fPr>
                                    <m:ctrlPr>
                                      <a:rPr lang="en-US" altLang="zh-CN" b="0" i="1" smtClean="0">
                                        <a:latin typeface="Cambria Math" panose="02040503050406030204" pitchFamily="18" charset="0"/>
                                      </a:rPr>
                                    </m:ctrlPr>
                                  </m:fPr>
                                  <m:num>
                                    <m:r>
                                      <a:rPr lang="en-US" altLang="zh-CN" b="0" i="1" smtClean="0">
                                        <a:latin typeface="Cambria Math" panose="02040503050406030204" pitchFamily="18" charset="0"/>
                                      </a:rPr>
                                      <m:t>1</m:t>
                                    </m:r>
                                  </m:num>
                                  <m:den>
                                    <m:r>
                                      <a:rPr lang="en-US" altLang="zh-CN" b="0" i="1" smtClean="0">
                                        <a:latin typeface="Cambria Math" panose="02040503050406030204" pitchFamily="18" charset="0"/>
                                      </a:rPr>
                                      <m:t>2</m:t>
                                    </m:r>
                                  </m:den>
                                </m:f>
                                <m:f>
                                  <m:fPr>
                                    <m:ctrlPr>
                                      <a:rPr lang="en-US" altLang="zh-CN" b="0" i="1" smtClean="0">
                                        <a:latin typeface="Cambria Math" panose="02040503050406030204" pitchFamily="18" charset="0"/>
                                      </a:rPr>
                                    </m:ctrlPr>
                                  </m:fPr>
                                  <m:num>
                                    <m:sSub>
                                      <m:sSubPr>
                                        <m:ctrlPr>
                                          <a:rPr lang="en-US" altLang="zh-CN" b="0" i="1" smtClean="0">
                                            <a:latin typeface="Cambria Math" panose="02040503050406030204" pitchFamily="18" charset="0"/>
                                          </a:rPr>
                                        </m:ctrlPr>
                                      </m:sSubPr>
                                      <m:e>
                                        <m:r>
                                          <a:rPr lang="en-US" altLang="zh-CN" b="0" i="1" smtClean="0">
                                            <a:latin typeface="Cambria Math" panose="02040503050406030204" pitchFamily="18" charset="0"/>
                                          </a:rPr>
                                          <m:t>𝑚</m:t>
                                        </m:r>
                                      </m:e>
                                      <m:sub>
                                        <m:r>
                                          <a:rPr lang="en-US" altLang="zh-CN" b="0" i="1" smtClean="0">
                                            <a:latin typeface="Cambria Math" panose="02040503050406030204" pitchFamily="18" charset="0"/>
                                          </a:rPr>
                                          <m:t>𝑐</m:t>
                                        </m:r>
                                      </m:sub>
                                    </m:sSub>
                                  </m:num>
                                  <m:den>
                                    <m:sSub>
                                      <m:sSubPr>
                                        <m:ctrlPr>
                                          <a:rPr lang="en-US" altLang="zh-CN" b="0" i="1" smtClean="0">
                                            <a:latin typeface="Cambria Math" panose="02040503050406030204" pitchFamily="18" charset="0"/>
                                          </a:rPr>
                                        </m:ctrlPr>
                                      </m:sSubPr>
                                      <m:e>
                                        <m:r>
                                          <a:rPr lang="en-US" altLang="zh-CN" b="0" i="1" smtClean="0">
                                            <a:latin typeface="Cambria Math" panose="02040503050406030204" pitchFamily="18" charset="0"/>
                                          </a:rPr>
                                          <m:t>𝑚</m:t>
                                        </m:r>
                                      </m:e>
                                      <m:sub>
                                        <m:r>
                                          <a:rPr lang="en-US" altLang="zh-CN" b="0" i="1" smtClean="0">
                                            <a:latin typeface="Cambria Math" panose="02040503050406030204" pitchFamily="18" charset="0"/>
                                          </a:rPr>
                                          <m:t>𝑏</m:t>
                                        </m:r>
                                      </m:sub>
                                    </m:sSub>
                                  </m:den>
                                </m:f>
                                <m:r>
                                  <a:rPr lang="en-US" altLang="zh-CN" b="0" i="1" smtClean="0">
                                    <a:latin typeface="Cambria Math" panose="02040503050406030204" pitchFamily="18" charset="0"/>
                                  </a:rPr>
                                  <m:t> </m:t>
                                </m:r>
                                <m:sSub>
                                  <m:sSubPr>
                                    <m:ctrlPr>
                                      <a:rPr lang="en-US" altLang="zh-CN" b="0" i="1" smtClean="0">
                                        <a:latin typeface="Cambria Math" panose="02040503050406030204" pitchFamily="18" charset="0"/>
                                      </a:rPr>
                                    </m:ctrlPr>
                                  </m:sSubPr>
                                  <m:e>
                                    <m:r>
                                      <a:rPr lang="en-US" altLang="zh-CN" b="0" i="1" smtClean="0">
                                        <a:latin typeface="Cambria Math" panose="02040503050406030204" pitchFamily="18" charset="0"/>
                                      </a:rPr>
                                      <m:t>𝜇</m:t>
                                    </m:r>
                                  </m:e>
                                  <m:sub>
                                    <m:r>
                                      <a:rPr lang="en-US" altLang="zh-CN" b="0" i="1" smtClean="0">
                                        <a:latin typeface="Cambria Math" panose="02040503050406030204" pitchFamily="18" charset="0"/>
                                      </a:rPr>
                                      <m:t>𝑐</m:t>
                                    </m:r>
                                  </m:sub>
                                </m:sSub>
                                <m:r>
                                  <a:rPr lang="en-US" altLang="zh-CN" b="0" i="1" smtClean="0">
                                    <a:latin typeface="Cambria Math" panose="02040503050406030204" pitchFamily="18" charset="0"/>
                                  </a:rPr>
                                  <m:t>=−</m:t>
                                </m:r>
                                <m:f>
                                  <m:fPr>
                                    <m:ctrlPr>
                                      <a:rPr lang="en-US" altLang="zh-CN" b="0" i="1" smtClean="0">
                                        <a:latin typeface="Cambria Math" panose="02040503050406030204" pitchFamily="18" charset="0"/>
                                      </a:rPr>
                                    </m:ctrlPr>
                                  </m:fPr>
                                  <m:num>
                                    <m:r>
                                      <a:rPr lang="en-US" altLang="zh-CN" b="0" i="1" smtClean="0">
                                        <a:latin typeface="Cambria Math" panose="02040503050406030204" pitchFamily="18" charset="0"/>
                                      </a:rPr>
                                      <m:t>1</m:t>
                                    </m:r>
                                  </m:num>
                                  <m:den>
                                    <m:r>
                                      <a:rPr lang="en-US" altLang="zh-CN" b="0" i="1" smtClean="0">
                                        <a:latin typeface="Cambria Math" panose="02040503050406030204" pitchFamily="18" charset="0"/>
                                      </a:rPr>
                                      <m:t>2</m:t>
                                    </m:r>
                                  </m:den>
                                </m:f>
                                <m:f>
                                  <m:fPr>
                                    <m:ctrlPr>
                                      <a:rPr lang="en-US" altLang="zh-CN" b="0" i="1" smtClean="0">
                                        <a:latin typeface="Cambria Math" panose="02040503050406030204" pitchFamily="18" charset="0"/>
                                      </a:rPr>
                                    </m:ctrlPr>
                                  </m:fPr>
                                  <m:num>
                                    <m:sSub>
                                      <m:sSubPr>
                                        <m:ctrlPr>
                                          <a:rPr lang="en-US" altLang="zh-CN" b="0" i="1" smtClean="0">
                                            <a:latin typeface="Cambria Math" panose="02040503050406030204" pitchFamily="18" charset="0"/>
                                          </a:rPr>
                                        </m:ctrlPr>
                                      </m:sSubPr>
                                      <m:e>
                                        <m:r>
                                          <a:rPr lang="en-US" altLang="zh-CN" b="0" i="1" smtClean="0">
                                            <a:latin typeface="Cambria Math" panose="02040503050406030204" pitchFamily="18" charset="0"/>
                                          </a:rPr>
                                          <m:t>𝑚</m:t>
                                        </m:r>
                                      </m:e>
                                      <m:sub>
                                        <m:sSubSup>
                                          <m:sSubSupPr>
                                            <m:ctrlPr>
                                              <a:rPr lang="en-US" altLang="zh-CN" b="0" i="1" smtClean="0">
                                                <a:latin typeface="Cambria Math" panose="02040503050406030204" pitchFamily="18" charset="0"/>
                                              </a:rPr>
                                            </m:ctrlPr>
                                          </m:sSubSupPr>
                                          <m:e>
                                            <m:r>
                                              <a:rPr lang="en-US" altLang="zh-CN" b="0" i="1" smtClean="0">
                                                <a:latin typeface="Cambria Math" panose="02040503050406030204" pitchFamily="18" charset="0"/>
                                              </a:rPr>
                                              <m:t>𝐵</m:t>
                                            </m:r>
                                          </m:e>
                                          <m:sub>
                                            <m:r>
                                              <a:rPr lang="en-US" altLang="zh-CN" b="0" i="1" smtClean="0">
                                                <a:latin typeface="Cambria Math" panose="02040503050406030204" pitchFamily="18" charset="0"/>
                                              </a:rPr>
                                              <m:t>𝑠</m:t>
                                            </m:r>
                                          </m:sub>
                                          <m:sup>
                                            <m:r>
                                              <a:rPr lang="en-US" altLang="zh-CN" b="0" i="1" smtClean="0">
                                                <a:latin typeface="Cambria Math" panose="02040503050406030204" pitchFamily="18" charset="0"/>
                                              </a:rPr>
                                              <m:t>∗</m:t>
                                            </m:r>
                                          </m:sup>
                                        </m:sSubSup>
                                      </m:sub>
                                    </m:sSub>
                                    <m:r>
                                      <a:rPr lang="en-US" altLang="zh-CN" b="0" i="1" smtClean="0">
                                        <a:latin typeface="Cambria Math" panose="02040503050406030204" pitchFamily="18" charset="0"/>
                                      </a:rPr>
                                      <m:t>−</m:t>
                                    </m:r>
                                    <m:sSub>
                                      <m:sSubPr>
                                        <m:ctrlPr>
                                          <a:rPr lang="en-US" altLang="zh-CN" b="0" i="1" smtClean="0">
                                            <a:latin typeface="Cambria Math" panose="02040503050406030204" pitchFamily="18" charset="0"/>
                                          </a:rPr>
                                        </m:ctrlPr>
                                      </m:sSubPr>
                                      <m:e>
                                        <m:r>
                                          <a:rPr lang="en-US" altLang="zh-CN" b="0" i="1" smtClean="0">
                                            <a:latin typeface="Cambria Math" panose="02040503050406030204" pitchFamily="18" charset="0"/>
                                          </a:rPr>
                                          <m:t>𝑚</m:t>
                                        </m:r>
                                      </m:e>
                                      <m:sub>
                                        <m:sSub>
                                          <m:sSubPr>
                                            <m:ctrlPr>
                                              <a:rPr lang="en-US" altLang="zh-CN" b="0" i="1" smtClean="0">
                                                <a:latin typeface="Cambria Math" panose="02040503050406030204" pitchFamily="18" charset="0"/>
                                              </a:rPr>
                                            </m:ctrlPr>
                                          </m:sSubPr>
                                          <m:e>
                                            <m:r>
                                              <a:rPr lang="en-US" altLang="zh-CN" b="0" i="1" smtClean="0">
                                                <a:latin typeface="Cambria Math" panose="02040503050406030204" pitchFamily="18" charset="0"/>
                                              </a:rPr>
                                              <m:t>𝐵</m:t>
                                            </m:r>
                                          </m:e>
                                          <m:sub>
                                            <m:r>
                                              <a:rPr lang="en-US" altLang="zh-CN" b="0" i="1" smtClean="0">
                                                <a:latin typeface="Cambria Math" panose="02040503050406030204" pitchFamily="18" charset="0"/>
                                              </a:rPr>
                                              <m:t>𝑠</m:t>
                                            </m:r>
                                          </m:sub>
                                        </m:sSub>
                                      </m:sub>
                                    </m:sSub>
                                  </m:num>
                                  <m:den>
                                    <m:sSub>
                                      <m:sSubPr>
                                        <m:ctrlPr>
                                          <a:rPr lang="en-US" altLang="zh-CN" b="0" i="1" smtClean="0">
                                            <a:latin typeface="Cambria Math" panose="02040503050406030204" pitchFamily="18" charset="0"/>
                                          </a:rPr>
                                        </m:ctrlPr>
                                      </m:sSubPr>
                                      <m:e>
                                        <m:r>
                                          <a:rPr lang="en-US" altLang="zh-CN" b="0" i="1" smtClean="0">
                                            <a:latin typeface="Cambria Math" panose="02040503050406030204" pitchFamily="18" charset="0"/>
                                          </a:rPr>
                                          <m:t>𝑚</m:t>
                                        </m:r>
                                      </m:e>
                                      <m:sub>
                                        <m:sSubSup>
                                          <m:sSubSupPr>
                                            <m:ctrlPr>
                                              <a:rPr lang="en-US" altLang="zh-CN" b="0" i="1" smtClean="0">
                                                <a:latin typeface="Cambria Math" panose="02040503050406030204" pitchFamily="18" charset="0"/>
                                              </a:rPr>
                                            </m:ctrlPr>
                                          </m:sSubSupPr>
                                          <m:e>
                                            <m:r>
                                              <a:rPr lang="en-US" altLang="zh-CN" b="0" i="1" smtClean="0">
                                                <a:latin typeface="Cambria Math" panose="02040503050406030204" pitchFamily="18" charset="0"/>
                                              </a:rPr>
                                              <m:t>𝐷</m:t>
                                            </m:r>
                                          </m:e>
                                          <m:sub>
                                            <m:r>
                                              <a:rPr lang="en-US" altLang="zh-CN" b="0" i="1" smtClean="0">
                                                <a:latin typeface="Cambria Math" panose="02040503050406030204" pitchFamily="18" charset="0"/>
                                              </a:rPr>
                                              <m:t>𝑠</m:t>
                                            </m:r>
                                          </m:sub>
                                          <m:sup>
                                            <m:r>
                                              <a:rPr lang="en-US" altLang="zh-CN" b="0" i="1" smtClean="0">
                                                <a:latin typeface="Cambria Math" panose="02040503050406030204" pitchFamily="18" charset="0"/>
                                              </a:rPr>
                                              <m:t>∗</m:t>
                                            </m:r>
                                          </m:sup>
                                        </m:sSubSup>
                                      </m:sub>
                                    </m:sSub>
                                    <m:r>
                                      <a:rPr lang="en-US" altLang="zh-CN" b="0" i="1" smtClean="0">
                                        <a:latin typeface="Cambria Math" panose="02040503050406030204" pitchFamily="18" charset="0"/>
                                      </a:rPr>
                                      <m:t>−</m:t>
                                    </m:r>
                                    <m:sSub>
                                      <m:sSubPr>
                                        <m:ctrlPr>
                                          <a:rPr lang="en-US" altLang="zh-CN" b="0" i="1" smtClean="0">
                                            <a:latin typeface="Cambria Math" panose="02040503050406030204" pitchFamily="18" charset="0"/>
                                          </a:rPr>
                                        </m:ctrlPr>
                                      </m:sSubPr>
                                      <m:e>
                                        <m:r>
                                          <a:rPr lang="en-US" altLang="zh-CN" b="0" i="1" smtClean="0">
                                            <a:latin typeface="Cambria Math" panose="02040503050406030204" pitchFamily="18" charset="0"/>
                                          </a:rPr>
                                          <m:t>𝑚</m:t>
                                        </m:r>
                                      </m:e>
                                      <m:sub>
                                        <m:sSub>
                                          <m:sSubPr>
                                            <m:ctrlPr>
                                              <a:rPr lang="en-US" altLang="zh-CN" b="0" i="1" smtClean="0">
                                                <a:latin typeface="Cambria Math" panose="02040503050406030204" pitchFamily="18" charset="0"/>
                                              </a:rPr>
                                            </m:ctrlPr>
                                          </m:sSubPr>
                                          <m:e>
                                            <m:r>
                                              <a:rPr lang="en-US" altLang="zh-CN" b="0" i="1" smtClean="0">
                                                <a:latin typeface="Cambria Math" panose="02040503050406030204" pitchFamily="18" charset="0"/>
                                              </a:rPr>
                                              <m:t>𝐷</m:t>
                                            </m:r>
                                          </m:e>
                                          <m:sub>
                                            <m:r>
                                              <a:rPr lang="en-US" altLang="zh-CN" b="0" i="1" smtClean="0">
                                                <a:latin typeface="Cambria Math" panose="02040503050406030204" pitchFamily="18" charset="0"/>
                                              </a:rPr>
                                              <m:t>𝑠</m:t>
                                            </m:r>
                                          </m:sub>
                                        </m:sSub>
                                      </m:sub>
                                    </m:sSub>
                                  </m:den>
                                </m:f>
                                <m:sSub>
                                  <m:sSubPr>
                                    <m:ctrlPr>
                                      <a:rPr lang="en-US" altLang="zh-CN" b="0" i="1" smtClean="0">
                                        <a:latin typeface="Cambria Math" panose="02040503050406030204" pitchFamily="18" charset="0"/>
                                      </a:rPr>
                                    </m:ctrlPr>
                                  </m:sSubPr>
                                  <m:e>
                                    <m:r>
                                      <a:rPr lang="en-US" altLang="zh-CN" b="0" i="1" smtClean="0">
                                        <a:latin typeface="Cambria Math" panose="02040503050406030204" pitchFamily="18" charset="0"/>
                                      </a:rPr>
                                      <m:t>𝜇</m:t>
                                    </m:r>
                                  </m:e>
                                  <m:sub>
                                    <m:r>
                                      <a:rPr lang="en-US" altLang="zh-CN" b="0" i="1" smtClean="0">
                                        <a:latin typeface="Cambria Math" panose="02040503050406030204" pitchFamily="18" charset="0"/>
                                      </a:rPr>
                                      <m:t>𝑐</m:t>
                                    </m:r>
                                  </m:sub>
                                </m:sSub>
                                <m:r>
                                  <a:rPr lang="en-US" altLang="zh-CN" b="0" i="1" smtClean="0">
                                    <a:latin typeface="Cambria Math" panose="02040503050406030204" pitchFamily="18" charset="0"/>
                                  </a:rPr>
                                  <m:t>=</m:t>
                                </m:r>
                                <m:r>
                                  <m:rPr>
                                    <m:nor/>
                                  </m:rPr>
                                  <a:rPr lang="zh-CN" altLang="en-US" sz="1800" i="0" kern="1200" smtClean="0">
                                    <a:solidFill>
                                      <a:schemeClr val="tx1"/>
                                    </a:solidFill>
                                    <a:effectLst/>
                                    <a:latin typeface="+mn-lt"/>
                                    <a:ea typeface="+mn-ea"/>
                                    <a:cs typeface="+mn-cs"/>
                                  </a:rPr>
                                  <m:t>−</m:t>
                                </m:r>
                                <m:r>
                                  <m:rPr>
                                    <m:nor/>
                                  </m:rPr>
                                  <a:rPr lang="en-US" altLang="zh-CN" sz="1800" i="0" kern="1200" smtClean="0">
                                    <a:solidFill>
                                      <a:schemeClr val="tx1"/>
                                    </a:solidFill>
                                    <a:effectLst/>
                                    <a:latin typeface="+mn-lt"/>
                                    <a:ea typeface="+mn-ea"/>
                                    <a:cs typeface="+mn-cs"/>
                                  </a:rPr>
                                  <m:t>0.063</m:t>
                                </m:r>
                                <m:r>
                                  <m:rPr>
                                    <m:nor/>
                                  </m:rPr>
                                  <a:rPr lang="en-US" altLang="zh-CN" sz="1800" b="0" i="0" kern="1200" smtClean="0">
                                    <a:solidFill>
                                      <a:schemeClr val="tx1"/>
                                    </a:solidFill>
                                    <a:effectLst/>
                                    <a:latin typeface="+mn-lt"/>
                                    <a:ea typeface="+mn-ea"/>
                                    <a:cs typeface="+mn-cs"/>
                                  </a:rPr>
                                  <m:t> </m:t>
                                </m:r>
                                <m:sSub>
                                  <m:sSubPr>
                                    <m:ctrlPr>
                                      <a:rPr lang="en-US" altLang="zh-CN" sz="1800" b="0" i="1" kern="1200" smtClean="0">
                                        <a:solidFill>
                                          <a:schemeClr val="tx1"/>
                                        </a:solidFill>
                                        <a:effectLst/>
                                        <a:latin typeface="Cambria Math" panose="02040503050406030204" pitchFamily="18" charset="0"/>
                                        <a:ea typeface="+mn-ea"/>
                                        <a:cs typeface="+mn-cs"/>
                                      </a:rPr>
                                    </m:ctrlPr>
                                  </m:sSubPr>
                                  <m:e>
                                    <m:r>
                                      <a:rPr lang="en-US" altLang="zh-CN" sz="1800" b="0" i="1" kern="1200" smtClean="0">
                                        <a:solidFill>
                                          <a:schemeClr val="tx1"/>
                                        </a:solidFill>
                                        <a:effectLst/>
                                        <a:latin typeface="Cambria Math" panose="02040503050406030204" pitchFamily="18" charset="0"/>
                                        <a:ea typeface="+mn-ea"/>
                                        <a:cs typeface="+mn-cs"/>
                                      </a:rPr>
                                      <m:t>𝜇</m:t>
                                    </m:r>
                                  </m:e>
                                  <m:sub>
                                    <m:r>
                                      <a:rPr lang="en-US" altLang="zh-CN" sz="1800" b="0" i="1" kern="1200" smtClean="0">
                                        <a:solidFill>
                                          <a:schemeClr val="tx1"/>
                                        </a:solidFill>
                                        <a:effectLst/>
                                        <a:latin typeface="Cambria Math" panose="02040503050406030204" pitchFamily="18" charset="0"/>
                                        <a:ea typeface="+mn-ea"/>
                                        <a:cs typeface="+mn-cs"/>
                                      </a:rPr>
                                      <m:t>𝑁</m:t>
                                    </m:r>
                                  </m:sub>
                                </m:sSub>
                              </m:oMath>
                            </m:oMathPara>
                          </a14:m>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90078433"/>
                      </a:ext>
                    </a:extLst>
                  </a:tr>
                </a:tbl>
              </a:graphicData>
            </a:graphic>
          </p:graphicFrame>
        </mc:Choice>
        <mc:Fallback xmlns="">
          <p:graphicFrame>
            <p:nvGraphicFramePr>
              <p:cNvPr id="2" name="表格 1">
                <a:extLst>
                  <a:ext uri="{FF2B5EF4-FFF2-40B4-BE49-F238E27FC236}">
                    <a16:creationId xmlns:a16="http://schemas.microsoft.com/office/drawing/2014/main" id="{5F3D0207-3855-847F-D27D-2850EEDEBE6B}"/>
                  </a:ext>
                </a:extLst>
              </p:cNvPr>
              <p:cNvGraphicFramePr>
                <a:graphicFrameLocks noGrp="1"/>
              </p:cNvGraphicFramePr>
              <p:nvPr>
                <p:extLst>
                  <p:ext uri="{D42A27DB-BD31-4B8C-83A1-F6EECF244321}">
                    <p14:modId xmlns:p14="http://schemas.microsoft.com/office/powerpoint/2010/main" val="571883299"/>
                  </p:ext>
                </p:extLst>
              </p:nvPr>
            </p:nvGraphicFramePr>
            <p:xfrm>
              <a:off x="5498809" y="3499159"/>
              <a:ext cx="6386568" cy="1924172"/>
            </p:xfrm>
            <a:graphic>
              <a:graphicData uri="http://schemas.openxmlformats.org/drawingml/2006/table">
                <a:tbl>
                  <a:tblPr firstRow="1" bandRow="1">
                    <a:tableStyleId>{2D5ABB26-0587-4C30-8999-92F81FD0307C}</a:tableStyleId>
                  </a:tblPr>
                  <a:tblGrid>
                    <a:gridCol w="3193284">
                      <a:extLst>
                        <a:ext uri="{9D8B030D-6E8A-4147-A177-3AD203B41FA5}">
                          <a16:colId xmlns:a16="http://schemas.microsoft.com/office/drawing/2014/main" val="3335689258"/>
                        </a:ext>
                      </a:extLst>
                    </a:gridCol>
                    <a:gridCol w="3193284">
                      <a:extLst>
                        <a:ext uri="{9D8B030D-6E8A-4147-A177-3AD203B41FA5}">
                          <a16:colId xmlns:a16="http://schemas.microsoft.com/office/drawing/2014/main" val="3171490187"/>
                        </a:ext>
                      </a:extLst>
                    </a:gridCol>
                  </a:tblGrid>
                  <a:tr h="616438">
                    <a:tc>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5"/>
                          <a:stretch>
                            <a:fillRect t="-2041" r="-100397" b="-214286"/>
                          </a:stretch>
                        </a:blipFill>
                      </a:tcPr>
                    </a:tc>
                    <a:tc>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5"/>
                          <a:stretch>
                            <a:fillRect l="-100000" t="-2041" r="-397" b="-214286"/>
                          </a:stretch>
                        </a:blipFill>
                      </a:tcPr>
                    </a:tc>
                    <a:extLst>
                      <a:ext uri="{0D108BD9-81ED-4DB2-BD59-A6C34878D82A}">
                        <a16:rowId xmlns:a16="http://schemas.microsoft.com/office/drawing/2014/main" val="1810431695"/>
                      </a:ext>
                    </a:extLst>
                  </a:tr>
                  <a:tr h="611136">
                    <a:tc>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5"/>
                          <a:stretch>
                            <a:fillRect t="-102041" r="-100397" b="-114286"/>
                          </a:stretch>
                        </a:blipFill>
                      </a:tcPr>
                    </a:tc>
                    <a:tc>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5"/>
                          <a:stretch>
                            <a:fillRect l="-100000" t="-102041" r="-397" b="-114286"/>
                          </a:stretch>
                        </a:blipFill>
                      </a:tcPr>
                    </a:tc>
                    <a:extLst>
                      <a:ext uri="{0D108BD9-81ED-4DB2-BD59-A6C34878D82A}">
                        <a16:rowId xmlns:a16="http://schemas.microsoft.com/office/drawing/2014/main" val="2833745420"/>
                      </a:ext>
                    </a:extLst>
                  </a:tr>
                  <a:tr h="696598">
                    <a:tc gridSpan="2">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5"/>
                          <a:stretch>
                            <a:fillRect t="-180000" r="-198" b="-1818"/>
                          </a:stretch>
                        </a:blipFill>
                      </a:tcPr>
                    </a:tc>
                    <a:tc hMerge="1">
                      <a:txBody>
                        <a:bodyPr/>
                        <a:lstStyle/>
                        <a:p>
                          <a:pPr algn="ctr"/>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90078433"/>
                      </a:ext>
                    </a:extLst>
                  </a:tr>
                </a:tbl>
              </a:graphicData>
            </a:graphic>
          </p:graphicFrame>
        </mc:Fallback>
      </mc:AlternateContent>
      <mc:AlternateContent xmlns:mc="http://schemas.openxmlformats.org/markup-compatibility/2006" xmlns:a14="http://schemas.microsoft.com/office/drawing/2010/main">
        <mc:Choice Requires="a14">
          <p:sp>
            <p:nvSpPr>
              <p:cNvPr id="5" name="文本框 4">
                <a:extLst>
                  <a:ext uri="{FF2B5EF4-FFF2-40B4-BE49-F238E27FC236}">
                    <a16:creationId xmlns:a16="http://schemas.microsoft.com/office/drawing/2014/main" id="{67C580DD-DAC3-0AB5-A5ED-73E95719BF31}"/>
                  </a:ext>
                </a:extLst>
              </p:cNvPr>
              <p:cNvSpPr txBox="1"/>
              <p:nvPr/>
            </p:nvSpPr>
            <p:spPr>
              <a:xfrm>
                <a:off x="761590" y="5634084"/>
                <a:ext cx="10739517" cy="909223"/>
              </a:xfrm>
              <a:prstGeom prst="rect">
                <a:avLst/>
              </a:prstGeom>
              <a:noFill/>
            </p:spPr>
            <p:txBody>
              <a:bodyPr wrap="square" rtlCol="0">
                <a:spAutoFit/>
              </a:bodyPr>
              <a:lstStyle/>
              <a:p>
                <a:pPr algn="ctr">
                  <a:lnSpc>
                    <a:spcPct val="125000"/>
                  </a:lnSpc>
                </a:pPr>
                <a14:m>
                  <m:oMath xmlns:m="http://schemas.openxmlformats.org/officeDocument/2006/math">
                    <m:sSub>
                      <m:sSubPr>
                        <m:ctrlPr>
                          <a:rPr lang="en-US" altLang="zh-CN" sz="2400" i="1">
                            <a:latin typeface="Cambria Math" panose="02040503050406030204" pitchFamily="18" charset="0"/>
                          </a:rPr>
                        </m:ctrlPr>
                      </m:sSubPr>
                      <m:e>
                        <m:r>
                          <a:rPr lang="en-US" altLang="zh-CN" sz="2400" i="1">
                            <a:latin typeface="Cambria Math" panose="02040503050406030204" pitchFamily="18" charset="0"/>
                          </a:rPr>
                          <m:t>𝑚</m:t>
                        </m:r>
                      </m:e>
                      <m:sub>
                        <m:r>
                          <a:rPr lang="en-US" altLang="zh-CN" sz="2400" i="1">
                            <a:latin typeface="Cambria Math" panose="02040503050406030204" pitchFamily="18" charset="0"/>
                          </a:rPr>
                          <m:t>𝑢</m:t>
                        </m:r>
                      </m:sub>
                    </m:sSub>
                    <m:r>
                      <a:rPr lang="en-US" altLang="zh-CN" sz="2400" i="1">
                        <a:latin typeface="Cambria Math" panose="02040503050406030204" pitchFamily="18" charset="0"/>
                      </a:rPr>
                      <m:t>=336</m:t>
                    </m:r>
                  </m:oMath>
                </a14:m>
                <a:r>
                  <a:rPr kumimoji="1" lang="en-US" altLang="zh-CN" sz="2400" dirty="0">
                    <a:latin typeface="Times New Roman" panose="02020603050405020304" pitchFamily="18" charset="0"/>
                    <a:cs typeface="Times New Roman" panose="02020603050405020304" pitchFamily="18" charset="0"/>
                  </a:rPr>
                  <a:t> MeV, </a:t>
                </a:r>
                <a14:m>
                  <m:oMath xmlns:m="http://schemas.openxmlformats.org/officeDocument/2006/math">
                    <m:sSub>
                      <m:sSubPr>
                        <m:ctrlPr>
                          <a:rPr lang="en-US" altLang="zh-CN" sz="2400" i="1">
                            <a:latin typeface="Cambria Math" panose="02040503050406030204" pitchFamily="18" charset="0"/>
                          </a:rPr>
                        </m:ctrlPr>
                      </m:sSubPr>
                      <m:e>
                        <m:r>
                          <a:rPr lang="en-US" altLang="zh-CN" sz="2400" i="1">
                            <a:latin typeface="Cambria Math" panose="02040503050406030204" pitchFamily="18" charset="0"/>
                          </a:rPr>
                          <m:t>𝑚</m:t>
                        </m:r>
                      </m:e>
                      <m:sub>
                        <m:r>
                          <a:rPr lang="en-US" altLang="zh-CN" sz="2400" i="1">
                            <a:latin typeface="Cambria Math" panose="02040503050406030204" pitchFamily="18" charset="0"/>
                          </a:rPr>
                          <m:t>𝑠</m:t>
                        </m:r>
                      </m:sub>
                    </m:sSub>
                    <m:r>
                      <a:rPr lang="en-US" altLang="zh-CN" sz="2400" i="1">
                        <a:latin typeface="Cambria Math" panose="02040503050406030204" pitchFamily="18" charset="0"/>
                      </a:rPr>
                      <m:t>=450</m:t>
                    </m:r>
                  </m:oMath>
                </a14:m>
                <a:r>
                  <a:rPr kumimoji="1" lang="en-US" altLang="zh-CN" sz="2400" dirty="0">
                    <a:latin typeface="Times New Roman" panose="02020603050405020304" pitchFamily="18" charset="0"/>
                    <a:cs typeface="Times New Roman" panose="02020603050405020304" pitchFamily="18" charset="0"/>
                  </a:rPr>
                  <a:t> MeV, </a:t>
                </a:r>
                <a14:m>
                  <m:oMath xmlns:m="http://schemas.openxmlformats.org/officeDocument/2006/math">
                    <m:sSub>
                      <m:sSubPr>
                        <m:ctrlPr>
                          <a:rPr lang="en-US" altLang="zh-CN" sz="2400" i="1">
                            <a:latin typeface="Cambria Math" panose="02040503050406030204" pitchFamily="18" charset="0"/>
                          </a:rPr>
                        </m:ctrlPr>
                      </m:sSubPr>
                      <m:e>
                        <m:r>
                          <a:rPr lang="en-US" altLang="zh-CN" sz="2400" i="1">
                            <a:latin typeface="Cambria Math" panose="02040503050406030204" pitchFamily="18" charset="0"/>
                          </a:rPr>
                          <m:t>𝑚</m:t>
                        </m:r>
                      </m:e>
                      <m:sub>
                        <m:r>
                          <a:rPr lang="en-US" altLang="zh-CN" sz="2400" i="1">
                            <a:latin typeface="Cambria Math" panose="02040503050406030204" pitchFamily="18" charset="0"/>
                          </a:rPr>
                          <m:t>𝑐</m:t>
                        </m:r>
                      </m:sub>
                    </m:sSub>
                    <m:r>
                      <a:rPr lang="en-US" altLang="zh-CN" sz="2400" i="1">
                        <a:latin typeface="Cambria Math" panose="02040503050406030204" pitchFamily="18" charset="0"/>
                      </a:rPr>
                      <m:t>=1680</m:t>
                    </m:r>
                  </m:oMath>
                </a14:m>
                <a:r>
                  <a:rPr kumimoji="1" lang="en-US" altLang="zh-CN" sz="2400" dirty="0">
                    <a:latin typeface="Times New Roman" panose="02020603050405020304" pitchFamily="18" charset="0"/>
                    <a:cs typeface="Times New Roman" panose="02020603050405020304" pitchFamily="18" charset="0"/>
                  </a:rPr>
                  <a:t> MeV </a:t>
                </a:r>
              </a:p>
              <a:p>
                <a:pPr algn="ctr">
                  <a:lnSpc>
                    <a:spcPct val="125000"/>
                  </a:lnSpc>
                </a:pPr>
                <a:r>
                  <a:rPr kumimoji="1" lang="en-US" altLang="zh-CN" sz="2000" dirty="0">
                    <a:latin typeface="Times New Roman" panose="02020603050405020304" pitchFamily="18" charset="0"/>
                    <a:cs typeface="Times New Roman" panose="02020603050405020304" pitchFamily="18" charset="0"/>
                  </a:rPr>
                  <a:t>F.L. Wang, H.Y. Zhou, Z.W. Liu, and X. Liu </a:t>
                </a:r>
                <a:r>
                  <a:rPr lang="en" altLang="zh-CN" sz="2000" dirty="0">
                    <a:latin typeface="Times New Roman" panose="02020603050405020304" pitchFamily="18" charset="0"/>
                    <a:cs typeface="Times New Roman" panose="02020603050405020304" pitchFamily="18" charset="0"/>
                  </a:rPr>
                  <a:t>Phys. Rev. D 106, no.5, 054020 (2022)</a:t>
                </a:r>
                <a:endParaRPr kumimoji="1" lang="zh-CN" altLang="en-US" sz="2000" dirty="0"/>
              </a:p>
            </p:txBody>
          </p:sp>
        </mc:Choice>
        <mc:Fallback xmlns="">
          <p:sp>
            <p:nvSpPr>
              <p:cNvPr id="5" name="文本框 4">
                <a:extLst>
                  <a:ext uri="{FF2B5EF4-FFF2-40B4-BE49-F238E27FC236}">
                    <a16:creationId xmlns:a16="http://schemas.microsoft.com/office/drawing/2014/main" id="{67C580DD-DAC3-0AB5-A5ED-73E95719BF31}"/>
                  </a:ext>
                </a:extLst>
              </p:cNvPr>
              <p:cNvSpPr txBox="1">
                <a:spLocks noRot="1" noChangeAspect="1" noMove="1" noResize="1" noEditPoints="1" noAdjustHandles="1" noChangeArrowheads="1" noChangeShapeType="1" noTextEdit="1"/>
              </p:cNvSpPr>
              <p:nvPr/>
            </p:nvSpPr>
            <p:spPr>
              <a:xfrm>
                <a:off x="761590" y="5634084"/>
                <a:ext cx="10739517" cy="909223"/>
              </a:xfrm>
              <a:prstGeom prst="rect">
                <a:avLst/>
              </a:prstGeom>
              <a:blipFill>
                <a:blip r:embed="rId6"/>
                <a:stretch>
                  <a:fillRect b="-10959"/>
                </a:stretch>
              </a:blipFill>
            </p:spPr>
            <p:txBody>
              <a:bodyPr/>
              <a:lstStyle/>
              <a:p>
                <a:r>
                  <a:rPr lang="zh-CN" altLang="en-US">
                    <a:noFill/>
                  </a:rPr>
                  <a:t> </a:t>
                </a:r>
              </a:p>
            </p:txBody>
          </p:sp>
        </mc:Fallback>
      </mc:AlternateContent>
      <p:sp>
        <p:nvSpPr>
          <p:cNvPr id="8" name="文本框 7">
            <a:extLst>
              <a:ext uri="{FF2B5EF4-FFF2-40B4-BE49-F238E27FC236}">
                <a16:creationId xmlns:a16="http://schemas.microsoft.com/office/drawing/2014/main" id="{1FA9B3CA-C2E9-F452-09DB-5558E088D148}"/>
              </a:ext>
            </a:extLst>
          </p:cNvPr>
          <p:cNvSpPr txBox="1"/>
          <p:nvPr/>
        </p:nvSpPr>
        <p:spPr>
          <a:xfrm>
            <a:off x="-185105" y="683706"/>
            <a:ext cx="11686212" cy="446276"/>
          </a:xfrm>
          <a:prstGeom prst="rect">
            <a:avLst/>
          </a:prstGeom>
          <a:noFill/>
        </p:spPr>
        <p:txBody>
          <a:bodyPr wrap="none" rtlCol="0">
            <a:spAutoFit/>
          </a:bodyPr>
          <a:lstStyle/>
          <a:p>
            <a:pPr indent="457200"/>
            <a:r>
              <a:rPr kumimoji="1" lang="en-US" altLang="zh-CN" sz="2000" dirty="0">
                <a:latin typeface="Times New Roman" panose="02020603050405020304" pitchFamily="18" charset="0"/>
                <a:cs typeface="Times New Roman" panose="02020603050405020304" pitchFamily="18" charset="0"/>
              </a:rPr>
              <a:t>Radiative decay </a:t>
            </a:r>
            <a:r>
              <a:rPr kumimoji="1" lang="en-US" altLang="zh-CN" sz="2300" dirty="0">
                <a:latin typeface="Times New Roman" panose="02020603050405020304" pitchFamily="18" charset="0"/>
                <a:cs typeface="Times New Roman" panose="02020603050405020304" pitchFamily="18" charset="0"/>
              </a:rPr>
              <a:t>(</a:t>
            </a:r>
            <a:r>
              <a:rPr lang="zh-CN" altLang="zh-CN" dirty="0">
                <a:latin typeface="Times New Roman" panose="02020603050405020304" pitchFamily="18" charset="0"/>
                <a:cs typeface="Times New Roman" panose="02020603050405020304" pitchFamily="18" charset="0"/>
              </a:rPr>
              <a:t>F. L. Wang, S. Q. Luo, H. Y. Zhou, Z. W. Liu and X. Liu</a:t>
            </a:r>
            <a:r>
              <a:rPr lang="en-US" altLang="zh-CN" dirty="0">
                <a:latin typeface="Times New Roman" panose="02020603050405020304" pitchFamily="18" charset="0"/>
                <a:cs typeface="Times New Roman" panose="02020603050405020304" pitchFamily="18" charset="0"/>
              </a:rPr>
              <a:t> </a:t>
            </a:r>
            <a:r>
              <a:rPr lang="zh-CN" altLang="zh-CN" dirty="0">
                <a:latin typeface="Times New Roman" panose="02020603050405020304" pitchFamily="18" charset="0"/>
                <a:cs typeface="Times New Roman" panose="02020603050405020304" pitchFamily="18" charset="0"/>
              </a:rPr>
              <a:t>Phys. Rev. D 108, no.3, 034006 (2023)</a:t>
            </a:r>
            <a:r>
              <a:rPr kumimoji="1" lang="en-US" altLang="zh-CN" sz="2300" dirty="0">
                <a:latin typeface="Times New Roman" panose="02020603050405020304" pitchFamily="18" charset="0"/>
                <a:cs typeface="Times New Roman" panose="02020603050405020304" pitchFamily="18" charset="0"/>
              </a:rPr>
              <a:t>)</a:t>
            </a:r>
          </a:p>
        </p:txBody>
      </p:sp>
      <p:pic>
        <p:nvPicPr>
          <p:cNvPr id="9" name="图片 8">
            <a:extLst>
              <a:ext uri="{FF2B5EF4-FFF2-40B4-BE49-F238E27FC236}">
                <a16:creationId xmlns:a16="http://schemas.microsoft.com/office/drawing/2014/main" id="{E3E31F96-9569-4FF6-C565-3D039DF24E89}"/>
              </a:ext>
            </a:extLst>
          </p:cNvPr>
          <p:cNvPicPr>
            <a:picLocks noChangeAspect="1"/>
          </p:cNvPicPr>
          <p:nvPr/>
        </p:nvPicPr>
        <p:blipFill rotWithShape="1">
          <a:blip r:embed="rId7"/>
          <a:srcRect l="4693" t="18342" r="23594"/>
          <a:stretch>
            <a:fillRect/>
          </a:stretch>
        </p:blipFill>
        <p:spPr>
          <a:xfrm>
            <a:off x="134400" y="3490585"/>
            <a:ext cx="5285188" cy="1635536"/>
          </a:xfrm>
          <a:prstGeom prst="rect">
            <a:avLst/>
          </a:prstGeom>
        </p:spPr>
      </p:pic>
      <p:sp>
        <p:nvSpPr>
          <p:cNvPr id="6" name="文本框 5">
            <a:extLst>
              <a:ext uri="{FF2B5EF4-FFF2-40B4-BE49-F238E27FC236}">
                <a16:creationId xmlns:a16="http://schemas.microsoft.com/office/drawing/2014/main" id="{87CD124C-49D2-9D94-3186-1AE4C00688C5}"/>
              </a:ext>
            </a:extLst>
          </p:cNvPr>
          <p:cNvSpPr txBox="1"/>
          <p:nvPr/>
        </p:nvSpPr>
        <p:spPr>
          <a:xfrm>
            <a:off x="11335385" y="6336956"/>
            <a:ext cx="406906" cy="369332"/>
          </a:xfrm>
          <a:prstGeom prst="rect">
            <a:avLst/>
          </a:prstGeom>
          <a:noFill/>
        </p:spPr>
        <p:txBody>
          <a:bodyPr wrap="none" rtlCol="0">
            <a:spAutoFit/>
          </a:bodyPr>
          <a:lstStyle/>
          <a:p>
            <a:r>
              <a:rPr kumimoji="1" lang="en-US" altLang="zh-CN" dirty="0">
                <a:latin typeface="Times New Roman" panose="02020603050405020304" pitchFamily="18" charset="0"/>
                <a:cs typeface="Times New Roman" panose="02020603050405020304" pitchFamily="18" charset="0"/>
              </a:rPr>
              <a:t>11</a:t>
            </a:r>
            <a:endParaRPr kumimoji="1" lang="zh-CN" alt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126236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3739565" y="1679341"/>
            <a:ext cx="4712870" cy="660400"/>
          </a:xfrm>
          <a:prstGeom prst="rect">
            <a:avLst/>
          </a:prstGeom>
          <a:solidFill>
            <a:srgbClr val="9C252B">
              <a:alpha val="46000"/>
            </a:srgbClr>
          </a:solidFill>
          <a:ln>
            <a:solidFill>
              <a:srgbClr val="9C252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3200" spc="600" dirty="0">
                <a:solidFill>
                  <a:schemeClr val="tx1"/>
                </a:solidFill>
                <a:latin typeface="微软雅黑" panose="020B0503020204020204" pitchFamily="34" charset="-122"/>
                <a:ea typeface="微软雅黑" panose="020B0503020204020204" pitchFamily="34" charset="-122"/>
              </a:rPr>
              <a:t>  </a:t>
            </a:r>
            <a:r>
              <a:rPr lang="en-US" altLang="zh-CN" sz="32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 1. Background</a:t>
            </a:r>
          </a:p>
        </p:txBody>
      </p:sp>
      <p:sp>
        <p:nvSpPr>
          <p:cNvPr id="8" name="矩形 7"/>
          <p:cNvSpPr/>
          <p:nvPr/>
        </p:nvSpPr>
        <p:spPr>
          <a:xfrm>
            <a:off x="3739565" y="2728996"/>
            <a:ext cx="4712870" cy="660400"/>
          </a:xfrm>
          <a:prstGeom prst="rect">
            <a:avLst/>
          </a:prstGeom>
          <a:solidFill>
            <a:srgbClr val="9C252B">
              <a:alpha val="46000"/>
            </a:srgbClr>
          </a:solidFill>
          <a:ln>
            <a:solidFill>
              <a:srgbClr val="9C252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2400" spc="600" dirty="0">
                <a:solidFill>
                  <a:schemeClr val="tx1"/>
                </a:solidFill>
                <a:latin typeface="+mn-ea"/>
              </a:rPr>
              <a:t>  </a:t>
            </a:r>
            <a:r>
              <a:rPr lang="en-US" altLang="zh-CN" sz="28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32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2. Formalism</a:t>
            </a:r>
          </a:p>
        </p:txBody>
      </p:sp>
      <p:sp>
        <p:nvSpPr>
          <p:cNvPr id="9" name="矩形 8"/>
          <p:cNvSpPr/>
          <p:nvPr/>
        </p:nvSpPr>
        <p:spPr>
          <a:xfrm>
            <a:off x="3739566" y="3778651"/>
            <a:ext cx="4712870" cy="660400"/>
          </a:xfrm>
          <a:prstGeom prst="rect">
            <a:avLst/>
          </a:prstGeom>
          <a:solidFill>
            <a:srgbClr val="9C252B">
              <a:alpha val="46000"/>
            </a:srgbClr>
          </a:solidFill>
          <a:ln>
            <a:solidFill>
              <a:srgbClr val="9C252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buClrTx/>
              <a:buSzTx/>
              <a:buFontTx/>
            </a:pPr>
            <a:r>
              <a:rPr lang="en-US" altLang="zh-CN" sz="2400" spc="600" dirty="0">
                <a:solidFill>
                  <a:schemeClr val="tx1"/>
                </a:solidFill>
                <a:latin typeface="+mn-ea"/>
              </a:rPr>
              <a:t>   </a:t>
            </a:r>
            <a:r>
              <a:rPr lang="en-US" altLang="zh-CN" sz="32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3. </a:t>
            </a:r>
            <a:r>
              <a:rPr lang="en-US" altLang="zh-CN" sz="32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mn-ea"/>
              </a:rPr>
              <a:t>Results &amp; discussion</a:t>
            </a:r>
            <a:endParaRPr lang="en-US" altLang="zh-CN" sz="32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cxnSp>
        <p:nvCxnSpPr>
          <p:cNvPr id="11" name="直接连接符 10"/>
          <p:cNvCxnSpPr/>
          <p:nvPr/>
        </p:nvCxnSpPr>
        <p:spPr>
          <a:xfrm>
            <a:off x="0" y="666234"/>
            <a:ext cx="12192000" cy="0"/>
          </a:xfrm>
          <a:prstGeom prst="line">
            <a:avLst/>
          </a:prstGeom>
          <a:ln w="28575">
            <a:solidFill>
              <a:srgbClr val="9C252B"/>
            </a:solidFill>
          </a:ln>
        </p:spPr>
        <p:style>
          <a:lnRef idx="1">
            <a:schemeClr val="accent1"/>
          </a:lnRef>
          <a:fillRef idx="0">
            <a:schemeClr val="accent1"/>
          </a:fillRef>
          <a:effectRef idx="0">
            <a:schemeClr val="accent1"/>
          </a:effectRef>
          <a:fontRef idx="minor">
            <a:schemeClr val="tx1"/>
          </a:fontRef>
        </p:style>
      </p:cxnSp>
      <p:sp>
        <p:nvSpPr>
          <p:cNvPr id="14" name="文本框 13"/>
          <p:cNvSpPr txBox="1"/>
          <p:nvPr/>
        </p:nvSpPr>
        <p:spPr bwMode="auto">
          <a:xfrm>
            <a:off x="134401" y="178901"/>
            <a:ext cx="2891246" cy="414020"/>
          </a:xfrm>
          <a:prstGeom prst="rect">
            <a:avLst/>
          </a:prstGeom>
          <a:noFill/>
        </p:spPr>
        <p:txBody>
          <a:bodyPr wrap="square">
            <a:spAutoFit/>
            <a:scene3d>
              <a:camera prst="orthographicFront"/>
              <a:lightRig rig="threePt" dir="t"/>
            </a:scene3d>
            <a:sp3d contourW="12700"/>
          </a:bodyPr>
          <a:lstStyle>
            <a:defPPr>
              <a:defRPr lang="en-US"/>
            </a:defPPr>
            <a:lvl1pPr>
              <a:defRPr sz="2800" b="1" spc="300">
                <a:solidFill>
                  <a:schemeClr val="tx1">
                    <a:lumMod val="85000"/>
                    <a:lumOff val="15000"/>
                  </a:schemeClr>
                </a:solidFill>
                <a:latin typeface="微软雅黑" panose="020B0503020204020204" pitchFamily="34" charset="-122"/>
                <a:ea typeface="微软雅黑" panose="020B0503020204020204" pitchFamily="34" charset="-122"/>
                <a:cs typeface="Segoe UI Light" panose="020B0502040204020203" pitchFamily="34" charset="0"/>
              </a:defRPr>
            </a:lvl1pPr>
          </a:lstStyle>
          <a:p>
            <a:pPr>
              <a:defRPr/>
            </a:pPr>
            <a:r>
              <a:rPr lang="en-US" altLang="zh-CN" sz="2100" spc="0" dirty="0">
                <a:solidFill>
                  <a:srgbClr val="B21E23"/>
                </a:solidFill>
                <a:latin typeface="Times New Roman" panose="02020603050405020304" pitchFamily="18" charset="0"/>
                <a:ea typeface="微软雅黑" panose="020B0503020204020204" pitchFamily="34" charset="-122"/>
                <a:cs typeface="Times New Roman" panose="02020603050405020304" pitchFamily="18" charset="0"/>
                <a:sym typeface="Century Gothic" panose="020B0502020202020204" pitchFamily="34" charset="0"/>
              </a:rPr>
              <a:t>CONTENTS|</a:t>
            </a:r>
            <a:endParaRPr lang="zh-CN" altLang="en-US" sz="1500" spc="0" dirty="0">
              <a:latin typeface="Times New Roman" panose="02020603050405020304" pitchFamily="18" charset="0"/>
              <a:ea typeface="微软雅黑" panose="020B0503020204020204" pitchFamily="34" charset="-122"/>
              <a:cs typeface="Times New Roman" panose="02020603050405020304" pitchFamily="18" charset="0"/>
              <a:sym typeface="Century Gothic" panose="020B0502020202020204" pitchFamily="34" charset="0"/>
            </a:endParaRPr>
          </a:p>
        </p:txBody>
      </p:sp>
      <p:sp>
        <p:nvSpPr>
          <p:cNvPr id="13" name="矩形 12"/>
          <p:cNvSpPr/>
          <p:nvPr/>
        </p:nvSpPr>
        <p:spPr>
          <a:xfrm>
            <a:off x="3739566" y="4973086"/>
            <a:ext cx="4712870" cy="660400"/>
          </a:xfrm>
          <a:prstGeom prst="rect">
            <a:avLst/>
          </a:prstGeom>
          <a:solidFill>
            <a:srgbClr val="9C252B">
              <a:alpha val="46000"/>
            </a:srgbClr>
          </a:solidFill>
          <a:ln>
            <a:solidFill>
              <a:srgbClr val="9C252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3200" spc="600" dirty="0">
                <a:solidFill>
                  <a:schemeClr val="tx1"/>
                </a:solidFill>
                <a:latin typeface="+mn-ea"/>
              </a:rPr>
              <a:t>   </a:t>
            </a:r>
            <a:r>
              <a:rPr lang="en-US" altLang="zh-CN" sz="32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4. Summary</a:t>
            </a:r>
          </a:p>
        </p:txBody>
      </p:sp>
      <p:pic>
        <p:nvPicPr>
          <p:cNvPr id="5" name="图片 4">
            <a:extLst>
              <a:ext uri="{FF2B5EF4-FFF2-40B4-BE49-F238E27FC236}">
                <a16:creationId xmlns:a16="http://schemas.microsoft.com/office/drawing/2014/main" id="{D790A902-E5E9-0618-869C-488E71F56D0A}"/>
              </a:ext>
            </a:extLst>
          </p:cNvPr>
          <p:cNvPicPr>
            <a:picLocks noChangeAspect="1"/>
          </p:cNvPicPr>
          <p:nvPr/>
        </p:nvPicPr>
        <p:blipFill>
          <a:blip r:embed="rId2"/>
          <a:stretch>
            <a:fillRect/>
          </a:stretch>
        </p:blipFill>
        <p:spPr>
          <a:xfrm>
            <a:off x="11237495" y="88315"/>
            <a:ext cx="711890" cy="543733"/>
          </a:xfrm>
          <a:prstGeom prst="rect">
            <a:avLst/>
          </a:prstGeom>
        </p:spPr>
      </p:pic>
    </p:spTree>
    <p:extLst>
      <p:ext uri="{BB962C8B-B14F-4D97-AF65-F5344CB8AC3E}">
        <p14:creationId xmlns:p14="http://schemas.microsoft.com/office/powerpoint/2010/main" val="40083349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30ECD3-24DD-CD83-AC4A-95715F28A68F}"/>
            </a:ext>
          </a:extLst>
        </p:cNvPr>
        <p:cNvGrpSpPr/>
        <p:nvPr/>
      </p:nvGrpSpPr>
      <p:grpSpPr>
        <a:xfrm>
          <a:off x="0" y="0"/>
          <a:ext cx="0" cy="0"/>
          <a:chOff x="0" y="0"/>
          <a:chExt cx="0" cy="0"/>
        </a:xfrm>
      </p:grpSpPr>
      <p:cxnSp>
        <p:nvCxnSpPr>
          <p:cNvPr id="4" name="直接连接符 3">
            <a:extLst>
              <a:ext uri="{FF2B5EF4-FFF2-40B4-BE49-F238E27FC236}">
                <a16:creationId xmlns:a16="http://schemas.microsoft.com/office/drawing/2014/main" id="{1BDCCAAD-DE72-B5CF-FD5B-E478D19CA576}"/>
              </a:ext>
            </a:extLst>
          </p:cNvPr>
          <p:cNvCxnSpPr/>
          <p:nvPr/>
        </p:nvCxnSpPr>
        <p:spPr>
          <a:xfrm>
            <a:off x="0" y="666234"/>
            <a:ext cx="12192000" cy="0"/>
          </a:xfrm>
          <a:prstGeom prst="line">
            <a:avLst/>
          </a:prstGeom>
          <a:ln w="28575">
            <a:solidFill>
              <a:srgbClr val="9C252B"/>
            </a:solidFill>
          </a:ln>
        </p:spPr>
        <p:style>
          <a:lnRef idx="1">
            <a:schemeClr val="accent1"/>
          </a:lnRef>
          <a:fillRef idx="0">
            <a:schemeClr val="accent1"/>
          </a:fillRef>
          <a:effectRef idx="0">
            <a:schemeClr val="accent1"/>
          </a:effectRef>
          <a:fontRef idx="minor">
            <a:schemeClr val="tx1"/>
          </a:fontRef>
        </p:style>
      </p:cxnSp>
      <p:pic>
        <p:nvPicPr>
          <p:cNvPr id="3" name="图片 2">
            <a:extLst>
              <a:ext uri="{FF2B5EF4-FFF2-40B4-BE49-F238E27FC236}">
                <a16:creationId xmlns:a16="http://schemas.microsoft.com/office/drawing/2014/main" id="{7E355519-04AE-786E-92A7-20B11E88FAB2}"/>
              </a:ext>
            </a:extLst>
          </p:cNvPr>
          <p:cNvPicPr>
            <a:picLocks noChangeAspect="1"/>
          </p:cNvPicPr>
          <p:nvPr/>
        </p:nvPicPr>
        <p:blipFill>
          <a:blip r:embed="rId3"/>
          <a:stretch>
            <a:fillRect/>
          </a:stretch>
        </p:blipFill>
        <p:spPr>
          <a:xfrm>
            <a:off x="11237495" y="88315"/>
            <a:ext cx="711890" cy="543733"/>
          </a:xfrm>
          <a:prstGeom prst="rect">
            <a:avLst/>
          </a:prstGeom>
        </p:spPr>
      </p:pic>
      <mc:AlternateContent xmlns:mc="http://schemas.openxmlformats.org/markup-compatibility/2006">
        <mc:Choice xmlns:a14="http://schemas.microsoft.com/office/drawing/2010/main" Requires="a14">
          <p:graphicFrame>
            <p:nvGraphicFramePr>
              <p:cNvPr id="7" name="表格 6">
                <a:extLst>
                  <a:ext uri="{FF2B5EF4-FFF2-40B4-BE49-F238E27FC236}">
                    <a16:creationId xmlns:a16="http://schemas.microsoft.com/office/drawing/2014/main" id="{F7EE3F4C-8D81-F3A0-7C1B-1884DC758D62}"/>
                  </a:ext>
                </a:extLst>
              </p:cNvPr>
              <p:cNvGraphicFramePr>
                <a:graphicFrameLocks noGrp="1"/>
              </p:cNvGraphicFramePr>
              <p:nvPr>
                <p:extLst>
                  <p:ext uri="{D42A27DB-BD31-4B8C-83A1-F6EECF244321}">
                    <p14:modId xmlns:p14="http://schemas.microsoft.com/office/powerpoint/2010/main" val="2033735452"/>
                  </p:ext>
                </p:extLst>
              </p:nvPr>
            </p:nvGraphicFramePr>
            <p:xfrm>
              <a:off x="1439660" y="3689935"/>
              <a:ext cx="9312679" cy="2109598"/>
            </p:xfrm>
            <a:graphic>
              <a:graphicData uri="http://schemas.openxmlformats.org/drawingml/2006/table">
                <a:tbl>
                  <a:tblPr firstRow="1" bandRow="1">
                    <a:tableStyleId>{2D5ABB26-0587-4C30-8999-92F81FD0307C}</a:tableStyleId>
                  </a:tblPr>
                  <a:tblGrid>
                    <a:gridCol w="1701226">
                      <a:extLst>
                        <a:ext uri="{9D8B030D-6E8A-4147-A177-3AD203B41FA5}">
                          <a16:colId xmlns:a16="http://schemas.microsoft.com/office/drawing/2014/main" val="1766044340"/>
                        </a:ext>
                      </a:extLst>
                    </a:gridCol>
                    <a:gridCol w="2166382">
                      <a:extLst>
                        <a:ext uri="{9D8B030D-6E8A-4147-A177-3AD203B41FA5}">
                          <a16:colId xmlns:a16="http://schemas.microsoft.com/office/drawing/2014/main" val="2262656785"/>
                        </a:ext>
                      </a:extLst>
                    </a:gridCol>
                    <a:gridCol w="5445071">
                      <a:extLst>
                        <a:ext uri="{9D8B030D-6E8A-4147-A177-3AD203B41FA5}">
                          <a16:colId xmlns:a16="http://schemas.microsoft.com/office/drawing/2014/main" val="712856266"/>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
                                <m:r>
                                  <a:rPr kumimoji="1" lang="en-US" altLang="zh-CN" sz="2000" b="0" i="1" smtClean="0">
                                    <a:latin typeface="Cambria Math" panose="02040503050406030204" pitchFamily="18" charset="0"/>
                                  </a:rPr>
                                  <m:t>𝐼</m:t>
                                </m:r>
                                <m:d>
                                  <m:dPr>
                                    <m:ctrlPr>
                                      <a:rPr kumimoji="1" lang="en-US" altLang="zh-CN" sz="2000" b="0" i="1" smtClean="0">
                                        <a:latin typeface="Cambria Math" panose="02040503050406030204" pitchFamily="18" charset="0"/>
                                      </a:rPr>
                                    </m:ctrlPr>
                                  </m:dPr>
                                  <m:e>
                                    <m:sSup>
                                      <m:sSupPr>
                                        <m:ctrlPr>
                                          <a:rPr kumimoji="1" lang="en-US" altLang="zh-CN" sz="2000" b="0" i="1" smtClean="0">
                                            <a:latin typeface="Cambria Math" panose="02040503050406030204" pitchFamily="18" charset="0"/>
                                          </a:rPr>
                                        </m:ctrlPr>
                                      </m:sSupPr>
                                      <m:e>
                                        <m:r>
                                          <a:rPr kumimoji="1" lang="en-US" altLang="zh-CN" sz="2000" b="0" i="1" smtClean="0">
                                            <a:latin typeface="Cambria Math" panose="02040503050406030204" pitchFamily="18" charset="0"/>
                                          </a:rPr>
                                          <m:t>𝐽</m:t>
                                        </m:r>
                                      </m:e>
                                      <m:sup>
                                        <m:r>
                                          <a:rPr kumimoji="1" lang="en-US" altLang="zh-CN" sz="2000" b="0" i="1" smtClean="0">
                                            <a:latin typeface="Cambria Math" panose="02040503050406030204" pitchFamily="18" charset="0"/>
                                          </a:rPr>
                                          <m:t>𝑃</m:t>
                                        </m:r>
                                      </m:sup>
                                    </m:sSup>
                                  </m:e>
                                </m:d>
                              </m:oMath>
                            </m:oMathPara>
                          </a14:m>
                          <a:endParaRPr lang="zh-CN" altLang="en-US"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 altLang="zh-CN" sz="2000" dirty="0"/>
                            <a:t>Constitution</a:t>
                          </a:r>
                          <a:endParaRPr lang="zh-CN" altLang="en-US"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2000" dirty="0"/>
                            <a:t>Magnetic moment</a:t>
                          </a:r>
                          <a:endParaRPr lang="zh-CN" altLang="en-US"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88241561"/>
                      </a:ext>
                    </a:extLst>
                  </a:tr>
                  <a:tr h="370840">
                    <a:tc>
                      <a:txBody>
                        <a:bodyPr/>
                        <a:lstStyle/>
                        <a:p>
                          <a:pPr algn="ctr"/>
                          <a14:m>
                            <m:oMathPara xmlns:m="http://schemas.openxmlformats.org/officeDocument/2006/math">
                              <m:oMath>
                                <m:r>
                                  <a:rPr kumimoji="1" lang="en-US" altLang="zh-CN" sz="2000" b="0" i="1" smtClean="0">
                                    <a:latin typeface="Cambria Math" panose="02040503050406030204" pitchFamily="18" charset="0"/>
                                  </a:rPr>
                                  <m:t>1(</m:t>
                                </m:r>
                                <m:sSup>
                                  <m:sSupPr>
                                    <m:ctrlPr>
                                      <a:rPr kumimoji="1" lang="en-US" altLang="zh-CN" sz="2000" b="0" i="1" smtClean="0">
                                        <a:latin typeface="Cambria Math" panose="02040503050406030204" pitchFamily="18" charset="0"/>
                                      </a:rPr>
                                    </m:ctrlPr>
                                  </m:sSupPr>
                                  <m:e>
                                    <m:r>
                                      <a:rPr kumimoji="1" lang="en-US" altLang="zh-CN" sz="2000" b="0" i="1" smtClean="0">
                                        <a:latin typeface="Cambria Math" panose="02040503050406030204" pitchFamily="18" charset="0"/>
                                      </a:rPr>
                                      <m:t>2</m:t>
                                    </m:r>
                                  </m:e>
                                  <m:sup>
                                    <m:r>
                                      <a:rPr kumimoji="1" lang="en-US" altLang="zh-CN" sz="2000" b="0" i="1" smtClean="0">
                                        <a:latin typeface="Cambria Math" panose="02040503050406030204" pitchFamily="18" charset="0"/>
                                      </a:rPr>
                                      <m:t>+</m:t>
                                    </m:r>
                                  </m:sup>
                                </m:sSup>
                                <m:r>
                                  <a:rPr kumimoji="1" lang="en-US" altLang="zh-CN" sz="2000" b="0" i="1" smtClean="0">
                                    <a:latin typeface="Cambria Math" panose="02040503050406030204" pitchFamily="18" charset="0"/>
                                  </a:rPr>
                                  <m:t>)</m:t>
                                </m:r>
                              </m:oMath>
                            </m:oMathPara>
                          </a14:m>
                          <a:endParaRPr lang="zh-CN" altLang="en-US"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14:m>
                            <m:oMathPara xmlns:m="http://schemas.openxmlformats.org/officeDocument/2006/math">
                              <m:oMath>
                                <m:sSup>
                                  <m:sSupPr>
                                    <m:ctrlPr>
                                      <a:rPr lang="en-US" altLang="zh-CN" sz="2000" b="0" i="1" smtClean="0">
                                        <a:latin typeface="Cambria Math" panose="02040503050406030204" pitchFamily="18" charset="0"/>
                                      </a:rPr>
                                    </m:ctrlPr>
                                  </m:sSupPr>
                                  <m:e>
                                    <m:r>
                                      <a:rPr lang="en-US" altLang="zh-CN" sz="2000" b="0" i="1" smtClean="0">
                                        <a:latin typeface="Cambria Math" panose="02040503050406030204" pitchFamily="18" charset="0"/>
                                      </a:rPr>
                                      <m:t>𝐷</m:t>
                                    </m:r>
                                  </m:e>
                                  <m:sup>
                                    <m:r>
                                      <a:rPr lang="en-US" altLang="zh-CN" sz="2000" b="0" i="1" smtClean="0">
                                        <a:latin typeface="Cambria Math" panose="02040503050406030204" pitchFamily="18" charset="0"/>
                                      </a:rPr>
                                      <m:t>∗</m:t>
                                    </m:r>
                                  </m:sup>
                                </m:sSup>
                                <m:sSup>
                                  <m:sSupPr>
                                    <m:ctrlPr>
                                      <a:rPr lang="en-US" altLang="zh-CN" sz="2000" b="0" i="1" smtClean="0">
                                        <a:latin typeface="Cambria Math" panose="02040503050406030204" pitchFamily="18" charset="0"/>
                                      </a:rPr>
                                    </m:ctrlPr>
                                  </m:sSupPr>
                                  <m:e>
                                    <m:r>
                                      <a:rPr lang="en-US" altLang="zh-CN" sz="2000" b="0" i="1" smtClean="0">
                                        <a:latin typeface="Cambria Math" panose="02040503050406030204" pitchFamily="18" charset="0"/>
                                      </a:rPr>
                                      <m:t> </m:t>
                                    </m:r>
                                    <m:r>
                                      <a:rPr lang="en-US" altLang="zh-CN" sz="2000" b="0" i="1" smtClean="0">
                                        <a:latin typeface="Cambria Math" panose="02040503050406030204" pitchFamily="18" charset="0"/>
                                      </a:rPr>
                                      <m:t>𝐷</m:t>
                                    </m:r>
                                  </m:e>
                                  <m:sup>
                                    <m:r>
                                      <a:rPr lang="en-US" altLang="zh-CN" sz="2000" b="0" i="1" smtClean="0">
                                        <a:latin typeface="Cambria Math" panose="02040503050406030204" pitchFamily="18" charset="0"/>
                                      </a:rPr>
                                      <m:t>∗</m:t>
                                    </m:r>
                                  </m:sup>
                                </m:sSup>
                              </m:oMath>
                            </m:oMathPara>
                          </a14:m>
                          <a:endParaRPr lang="zh-CN" altLang="en-US"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14:m>
                            <m:oMathPara xmlns:m="http://schemas.openxmlformats.org/officeDocument/2006/math">
                              <m:oMath>
                                <m:r>
                                  <a:rPr kumimoji="1" lang="en-US" altLang="zh-CN" sz="2000" b="0" i="1" smtClean="0">
                                    <a:latin typeface="Cambria Math" panose="02040503050406030204" pitchFamily="18" charset="0"/>
                                  </a:rPr>
                                  <m:t>2</m:t>
                                </m:r>
                                <m:sSub>
                                  <m:sSubPr>
                                    <m:ctrlPr>
                                      <a:rPr kumimoji="1" lang="en-US" altLang="zh-CN" sz="2000" b="0" i="1" smtClean="0">
                                        <a:latin typeface="Cambria Math" panose="02040503050406030204" pitchFamily="18" charset="0"/>
                                      </a:rPr>
                                    </m:ctrlPr>
                                  </m:sSubPr>
                                  <m:e>
                                    <m:r>
                                      <a:rPr kumimoji="1" lang="en-US" altLang="zh-CN" sz="2000" b="0" i="1" smtClean="0">
                                        <a:latin typeface="Cambria Math" panose="02040503050406030204" pitchFamily="18" charset="0"/>
                                      </a:rPr>
                                      <m:t>𝜇</m:t>
                                    </m:r>
                                  </m:e>
                                  <m:sub>
                                    <m:r>
                                      <a:rPr kumimoji="1" lang="en-US" altLang="zh-CN" sz="2000" b="0" i="1" smtClean="0">
                                        <a:latin typeface="Cambria Math" panose="02040503050406030204" pitchFamily="18" charset="0"/>
                                      </a:rPr>
                                      <m:t>𝑐</m:t>
                                    </m:r>
                                  </m:sub>
                                </m:sSub>
                                <m:r>
                                  <a:rPr kumimoji="1" lang="en-US" altLang="zh-CN" sz="2000" b="0" i="1" smtClean="0">
                                    <a:latin typeface="Cambria Math" panose="02040503050406030204" pitchFamily="18" charset="0"/>
                                  </a:rPr>
                                  <m:t>+</m:t>
                                </m:r>
                                <m:sSub>
                                  <m:sSubPr>
                                    <m:ctrlPr>
                                      <a:rPr kumimoji="1" lang="en-US" altLang="zh-CN" sz="2000" b="0" i="1" smtClean="0">
                                        <a:latin typeface="Cambria Math" panose="02040503050406030204" pitchFamily="18" charset="0"/>
                                      </a:rPr>
                                    </m:ctrlPr>
                                  </m:sSubPr>
                                  <m:e>
                                    <m:r>
                                      <a:rPr kumimoji="1" lang="en-US" altLang="zh-CN" sz="2000" b="0" i="1" smtClean="0">
                                        <a:latin typeface="Cambria Math" panose="02040503050406030204" pitchFamily="18" charset="0"/>
                                      </a:rPr>
                                      <m:t>𝜇</m:t>
                                    </m:r>
                                  </m:e>
                                  <m:sub>
                                    <m:acc>
                                      <m:accPr>
                                        <m:chr m:val="̅"/>
                                        <m:ctrlPr>
                                          <a:rPr kumimoji="1" lang="en-US" altLang="zh-CN" sz="2000" b="0" i="1" smtClean="0">
                                            <a:latin typeface="Cambria Math" panose="02040503050406030204" pitchFamily="18" charset="0"/>
                                          </a:rPr>
                                        </m:ctrlPr>
                                      </m:accPr>
                                      <m:e>
                                        <m:r>
                                          <a:rPr kumimoji="1" lang="en-US" altLang="zh-CN" sz="2000" b="0" i="1" smtClean="0">
                                            <a:latin typeface="Cambria Math" panose="02040503050406030204" pitchFamily="18" charset="0"/>
                                          </a:rPr>
                                          <m:t>𝑛</m:t>
                                        </m:r>
                                      </m:e>
                                    </m:acc>
                                  </m:sub>
                                </m:sSub>
                                <m:r>
                                  <a:rPr kumimoji="1" lang="en-US" altLang="zh-CN" sz="2000" b="0" i="1" smtClean="0">
                                    <a:latin typeface="Cambria Math" panose="02040503050406030204" pitchFamily="18" charset="0"/>
                                  </a:rPr>
                                  <m:t>+</m:t>
                                </m:r>
                                <m:sSub>
                                  <m:sSubPr>
                                    <m:ctrlPr>
                                      <a:rPr kumimoji="1" lang="en-US" altLang="zh-CN" sz="2000" b="0" i="1" smtClean="0">
                                        <a:latin typeface="Cambria Math" panose="02040503050406030204" pitchFamily="18" charset="0"/>
                                      </a:rPr>
                                    </m:ctrlPr>
                                  </m:sSubPr>
                                  <m:e>
                                    <m:r>
                                      <a:rPr kumimoji="1" lang="en-US" altLang="zh-CN" sz="2000" b="0" i="1" smtClean="0">
                                        <a:latin typeface="Cambria Math" panose="02040503050406030204" pitchFamily="18" charset="0"/>
                                      </a:rPr>
                                      <m:t>𝜇</m:t>
                                    </m:r>
                                  </m:e>
                                  <m:sub>
                                    <m:sSup>
                                      <m:sSupPr>
                                        <m:ctrlPr>
                                          <a:rPr kumimoji="1" lang="en-US" altLang="zh-CN" sz="2000" b="0" i="1" smtClean="0">
                                            <a:latin typeface="Cambria Math" panose="02040503050406030204" pitchFamily="18" charset="0"/>
                                          </a:rPr>
                                        </m:ctrlPr>
                                      </m:sSupPr>
                                      <m:e>
                                        <m:acc>
                                          <m:accPr>
                                            <m:chr m:val="̅"/>
                                            <m:ctrlPr>
                                              <a:rPr kumimoji="1" lang="en-US" altLang="zh-CN" sz="2000" b="0" i="1" smtClean="0">
                                                <a:latin typeface="Cambria Math" panose="02040503050406030204" pitchFamily="18" charset="0"/>
                                              </a:rPr>
                                            </m:ctrlPr>
                                          </m:accPr>
                                          <m:e>
                                            <m:r>
                                              <a:rPr kumimoji="1" lang="en-US" altLang="zh-CN" sz="2000" b="0" i="1" smtClean="0">
                                                <a:latin typeface="Cambria Math" panose="02040503050406030204" pitchFamily="18" charset="0"/>
                                              </a:rPr>
                                              <m:t>𝑛</m:t>
                                            </m:r>
                                          </m:e>
                                        </m:acc>
                                      </m:e>
                                      <m:sup>
                                        <m:r>
                                          <a:rPr kumimoji="1" lang="en-US" altLang="zh-CN" sz="2000" b="0" i="1" smtClean="0">
                                            <a:latin typeface="Cambria Math" panose="02040503050406030204" pitchFamily="18" charset="0"/>
                                          </a:rPr>
                                          <m:t>′</m:t>
                                        </m:r>
                                      </m:sup>
                                    </m:sSup>
                                  </m:sub>
                                </m:sSub>
                              </m:oMath>
                            </m:oMathPara>
                          </a14:m>
                          <a:endParaRPr lang="zh-CN" altLang="en-US"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23108548"/>
                      </a:ext>
                    </a:extLst>
                  </a:tr>
                  <a:tr h="370840">
                    <a:tc>
                      <a:txBody>
                        <a:bodyPr/>
                        <a:lstStyle/>
                        <a:p>
                          <a:pPr algn="ctr"/>
                          <a14:m>
                            <m:oMathPara xmlns:m="http://schemas.openxmlformats.org/officeDocument/2006/math">
                              <m:oMath>
                                <m:r>
                                  <a:rPr kumimoji="1" lang="en-US" altLang="zh-CN" sz="2000" b="0" i="1" smtClean="0">
                                    <a:latin typeface="Cambria Math" panose="02040503050406030204" pitchFamily="18" charset="0"/>
                                  </a:rPr>
                                  <m:t>1(</m:t>
                                </m:r>
                                <m:sSup>
                                  <m:sSupPr>
                                    <m:ctrlPr>
                                      <a:rPr kumimoji="1" lang="en-US" altLang="zh-CN" sz="2000" b="0" i="1" smtClean="0">
                                        <a:latin typeface="Cambria Math" panose="02040503050406030204" pitchFamily="18" charset="0"/>
                                      </a:rPr>
                                    </m:ctrlPr>
                                  </m:sSupPr>
                                  <m:e>
                                    <m:r>
                                      <a:rPr kumimoji="1" lang="en-US" altLang="zh-CN" sz="2000" b="0" i="1" smtClean="0">
                                        <a:latin typeface="Cambria Math" panose="02040503050406030204" pitchFamily="18" charset="0"/>
                                      </a:rPr>
                                      <m:t>1</m:t>
                                    </m:r>
                                  </m:e>
                                  <m:sup>
                                    <m:r>
                                      <a:rPr kumimoji="1" lang="en-US" altLang="zh-CN" sz="2000" b="0" i="1" smtClean="0">
                                        <a:latin typeface="Cambria Math" panose="02040503050406030204" pitchFamily="18" charset="0"/>
                                      </a:rPr>
                                      <m:t>+</m:t>
                                    </m:r>
                                  </m:sup>
                                </m:sSup>
                                <m:r>
                                  <a:rPr kumimoji="1" lang="en-US" altLang="zh-CN" sz="2000" b="0" i="1" smtClean="0">
                                    <a:latin typeface="Cambria Math" panose="02040503050406030204" pitchFamily="18" charset="0"/>
                                  </a:rPr>
                                  <m:t>)</m:t>
                                </m:r>
                              </m:oMath>
                            </m:oMathPara>
                          </a14:m>
                          <a:endParaRPr lang="zh-CN" altLang="en-US"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
                                <m:sSup>
                                  <m:sSupPr>
                                    <m:ctrlPr>
                                      <a:rPr lang="en-US" altLang="zh-CN" sz="2000" b="0" i="1" smtClean="0">
                                        <a:latin typeface="Cambria Math" panose="02040503050406030204" pitchFamily="18" charset="0"/>
                                      </a:rPr>
                                    </m:ctrlPr>
                                  </m:sSupPr>
                                  <m:e>
                                    <m:r>
                                      <a:rPr lang="en-US" altLang="zh-CN" sz="2000" b="0" i="1" smtClean="0">
                                        <a:latin typeface="Cambria Math" panose="02040503050406030204" pitchFamily="18" charset="0"/>
                                      </a:rPr>
                                      <m:t>𝐷</m:t>
                                    </m:r>
                                  </m:e>
                                  <m:sup>
                                    <m:r>
                                      <a:rPr lang="en-US" altLang="zh-CN" sz="2000" b="0" i="1" smtClean="0">
                                        <a:latin typeface="Cambria Math" panose="02040503050406030204" pitchFamily="18" charset="0"/>
                                      </a:rPr>
                                      <m:t>∗</m:t>
                                    </m:r>
                                  </m:sup>
                                </m:sSup>
                                <m:r>
                                  <a:rPr lang="en-US" altLang="zh-CN" sz="2000" b="0" i="1" smtClean="0">
                                    <a:latin typeface="Cambria Math" panose="02040503050406030204" pitchFamily="18" charset="0"/>
                                  </a:rPr>
                                  <m:t>𝐷</m:t>
                                </m:r>
                              </m:oMath>
                            </m:oMathPara>
                          </a14:m>
                          <a:endParaRPr lang="zh-CN" altLang="en-US"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
                                <m:f>
                                  <m:fPr>
                                    <m:ctrlPr>
                                      <a:rPr kumimoji="1" lang="en-US" altLang="zh-CN" sz="2000" b="0" i="1" smtClean="0">
                                        <a:latin typeface="Cambria Math" panose="02040503050406030204" pitchFamily="18" charset="0"/>
                                      </a:rPr>
                                    </m:ctrlPr>
                                  </m:fPr>
                                  <m:num>
                                    <m:r>
                                      <a:rPr kumimoji="1" lang="en-US" altLang="zh-CN" sz="2000" b="0" i="1" smtClean="0">
                                        <a:latin typeface="Cambria Math" panose="02040503050406030204" pitchFamily="18" charset="0"/>
                                      </a:rPr>
                                      <m:t>1</m:t>
                                    </m:r>
                                  </m:num>
                                  <m:den>
                                    <m:r>
                                      <a:rPr kumimoji="1" lang="en-US" altLang="zh-CN" sz="2000" b="0" i="1" smtClean="0">
                                        <a:latin typeface="Cambria Math" panose="02040503050406030204" pitchFamily="18" charset="0"/>
                                      </a:rPr>
                                      <m:t>2</m:t>
                                    </m:r>
                                  </m:den>
                                </m:f>
                                <m:r>
                                  <a:rPr kumimoji="1" lang="en-US" altLang="zh-CN" sz="2000" b="0" i="1" smtClean="0">
                                    <a:latin typeface="Cambria Math" panose="02040503050406030204" pitchFamily="18" charset="0"/>
                                  </a:rPr>
                                  <m:t>(2</m:t>
                                </m:r>
                                <m:sSub>
                                  <m:sSubPr>
                                    <m:ctrlPr>
                                      <a:rPr kumimoji="1" lang="en-US" altLang="zh-CN" sz="2000" b="0" i="1" smtClean="0">
                                        <a:latin typeface="Cambria Math" panose="02040503050406030204" pitchFamily="18" charset="0"/>
                                      </a:rPr>
                                    </m:ctrlPr>
                                  </m:sSubPr>
                                  <m:e>
                                    <m:r>
                                      <a:rPr kumimoji="1" lang="en-US" altLang="zh-CN" sz="2000" b="0" i="1" smtClean="0">
                                        <a:latin typeface="Cambria Math" panose="02040503050406030204" pitchFamily="18" charset="0"/>
                                      </a:rPr>
                                      <m:t>𝜇</m:t>
                                    </m:r>
                                  </m:e>
                                  <m:sub>
                                    <m:r>
                                      <a:rPr kumimoji="1" lang="en-US" altLang="zh-CN" sz="2000" b="0" i="1" smtClean="0">
                                        <a:latin typeface="Cambria Math" panose="02040503050406030204" pitchFamily="18" charset="0"/>
                                      </a:rPr>
                                      <m:t>𝑐</m:t>
                                    </m:r>
                                  </m:sub>
                                </m:sSub>
                                <m:r>
                                  <a:rPr kumimoji="1" lang="en-US" altLang="zh-CN" sz="2000" b="0" i="1" smtClean="0">
                                    <a:latin typeface="Cambria Math" panose="02040503050406030204" pitchFamily="18" charset="0"/>
                                  </a:rPr>
                                  <m:t>+</m:t>
                                </m:r>
                                <m:sSub>
                                  <m:sSubPr>
                                    <m:ctrlPr>
                                      <a:rPr kumimoji="1" lang="en-US" altLang="zh-CN" sz="2000" b="0" i="1" smtClean="0">
                                        <a:latin typeface="Cambria Math" panose="02040503050406030204" pitchFamily="18" charset="0"/>
                                      </a:rPr>
                                    </m:ctrlPr>
                                  </m:sSubPr>
                                  <m:e>
                                    <m:r>
                                      <a:rPr kumimoji="1" lang="en-US" altLang="zh-CN" sz="2000" b="0" i="1" smtClean="0">
                                        <a:latin typeface="Cambria Math" panose="02040503050406030204" pitchFamily="18" charset="0"/>
                                      </a:rPr>
                                      <m:t>𝜇</m:t>
                                    </m:r>
                                  </m:e>
                                  <m:sub>
                                    <m:acc>
                                      <m:accPr>
                                        <m:chr m:val="̅"/>
                                        <m:ctrlPr>
                                          <a:rPr kumimoji="1" lang="en-US" altLang="zh-CN" sz="2000" b="0" i="1" smtClean="0">
                                            <a:latin typeface="Cambria Math" panose="02040503050406030204" pitchFamily="18" charset="0"/>
                                          </a:rPr>
                                        </m:ctrlPr>
                                      </m:accPr>
                                      <m:e>
                                        <m:r>
                                          <a:rPr kumimoji="1" lang="en-US" altLang="zh-CN" sz="2000" b="0" i="1" smtClean="0">
                                            <a:latin typeface="Cambria Math" panose="02040503050406030204" pitchFamily="18" charset="0"/>
                                          </a:rPr>
                                          <m:t>𝑛</m:t>
                                        </m:r>
                                      </m:e>
                                    </m:acc>
                                  </m:sub>
                                </m:sSub>
                                <m:r>
                                  <a:rPr kumimoji="1" lang="en-US" altLang="zh-CN" sz="2000" b="0" i="1" smtClean="0">
                                    <a:latin typeface="Cambria Math" panose="02040503050406030204" pitchFamily="18" charset="0"/>
                                  </a:rPr>
                                  <m:t>+</m:t>
                                </m:r>
                                <m:sSub>
                                  <m:sSubPr>
                                    <m:ctrlPr>
                                      <a:rPr kumimoji="1" lang="en-US" altLang="zh-CN" sz="2000" b="0" i="1" smtClean="0">
                                        <a:latin typeface="Cambria Math" panose="02040503050406030204" pitchFamily="18" charset="0"/>
                                      </a:rPr>
                                    </m:ctrlPr>
                                  </m:sSubPr>
                                  <m:e>
                                    <m:r>
                                      <a:rPr kumimoji="1" lang="en-US" altLang="zh-CN" sz="2000" b="0" i="1" smtClean="0">
                                        <a:latin typeface="Cambria Math" panose="02040503050406030204" pitchFamily="18" charset="0"/>
                                      </a:rPr>
                                      <m:t>𝜇</m:t>
                                    </m:r>
                                  </m:e>
                                  <m:sub>
                                    <m:sSup>
                                      <m:sSupPr>
                                        <m:ctrlPr>
                                          <a:rPr kumimoji="1" lang="en-US" altLang="zh-CN" sz="2000" b="0" i="1" smtClean="0">
                                            <a:latin typeface="Cambria Math" panose="02040503050406030204" pitchFamily="18" charset="0"/>
                                          </a:rPr>
                                        </m:ctrlPr>
                                      </m:sSupPr>
                                      <m:e>
                                        <m:acc>
                                          <m:accPr>
                                            <m:chr m:val="̅"/>
                                            <m:ctrlPr>
                                              <a:rPr kumimoji="1" lang="en-US" altLang="zh-CN" sz="2000" b="0" i="1" smtClean="0">
                                                <a:latin typeface="Cambria Math" panose="02040503050406030204" pitchFamily="18" charset="0"/>
                                              </a:rPr>
                                            </m:ctrlPr>
                                          </m:accPr>
                                          <m:e>
                                            <m:r>
                                              <a:rPr kumimoji="1" lang="en-US" altLang="zh-CN" sz="2000" b="0" i="1" smtClean="0">
                                                <a:latin typeface="Cambria Math" panose="02040503050406030204" pitchFamily="18" charset="0"/>
                                              </a:rPr>
                                              <m:t>𝑛</m:t>
                                            </m:r>
                                          </m:e>
                                        </m:acc>
                                      </m:e>
                                      <m:sup>
                                        <m:r>
                                          <a:rPr kumimoji="1" lang="en-US" altLang="zh-CN" sz="2000" b="0" i="1" smtClean="0">
                                            <a:latin typeface="Cambria Math" panose="02040503050406030204" pitchFamily="18" charset="0"/>
                                          </a:rPr>
                                          <m:t>′</m:t>
                                        </m:r>
                                      </m:sup>
                                    </m:sSup>
                                  </m:sub>
                                </m:sSub>
                                <m:r>
                                  <a:rPr kumimoji="1" lang="en-US" altLang="zh-CN" sz="2000" b="0" i="1" smtClean="0">
                                    <a:latin typeface="Cambria Math" panose="02040503050406030204" pitchFamily="18" charset="0"/>
                                  </a:rPr>
                                  <m:t>)</m:t>
                                </m:r>
                              </m:oMath>
                            </m:oMathPara>
                          </a14:m>
                          <a:endParaRPr lang="zh-CN" altLang="en-US"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09073996"/>
                      </a:ext>
                    </a:extLst>
                  </a:tr>
                  <a:tr h="370840">
                    <a:tc>
                      <a:txBody>
                        <a:bodyPr/>
                        <a:lstStyle/>
                        <a:p>
                          <a:pPr algn="ctr"/>
                          <a14:m>
                            <m:oMathPara xmlns:m="http://schemas.openxmlformats.org/officeDocument/2006/math">
                              <m:oMath>
                                <m:r>
                                  <a:rPr kumimoji="1" lang="en-US" altLang="zh-CN" sz="2000" b="0" i="1" smtClean="0">
                                    <a:latin typeface="Cambria Math" panose="02040503050406030204" pitchFamily="18" charset="0"/>
                                  </a:rPr>
                                  <m:t>0(</m:t>
                                </m:r>
                                <m:sSup>
                                  <m:sSupPr>
                                    <m:ctrlPr>
                                      <a:rPr kumimoji="1" lang="en-US" altLang="zh-CN" sz="2000" b="0" i="1" smtClean="0">
                                        <a:latin typeface="Cambria Math" panose="02040503050406030204" pitchFamily="18" charset="0"/>
                                      </a:rPr>
                                    </m:ctrlPr>
                                  </m:sSupPr>
                                  <m:e>
                                    <m:r>
                                      <a:rPr kumimoji="1" lang="en-US" altLang="zh-CN" sz="2000" b="0" i="1" smtClean="0">
                                        <a:latin typeface="Cambria Math" panose="02040503050406030204" pitchFamily="18" charset="0"/>
                                      </a:rPr>
                                      <m:t>1</m:t>
                                    </m:r>
                                  </m:e>
                                  <m:sup>
                                    <m:r>
                                      <a:rPr kumimoji="1" lang="en-US" altLang="zh-CN" sz="2000" b="0" i="1" smtClean="0">
                                        <a:latin typeface="Cambria Math" panose="02040503050406030204" pitchFamily="18" charset="0"/>
                                      </a:rPr>
                                      <m:t>+</m:t>
                                    </m:r>
                                  </m:sup>
                                </m:sSup>
                                <m:r>
                                  <a:rPr kumimoji="1" lang="en-US" altLang="zh-CN" sz="2000" b="0" i="1" smtClean="0">
                                    <a:latin typeface="Cambria Math" panose="02040503050406030204" pitchFamily="18" charset="0"/>
                                  </a:rPr>
                                  <m:t>)</m:t>
                                </m:r>
                              </m:oMath>
                            </m:oMathPara>
                          </a14:m>
                          <a:endParaRPr lang="zh-CN" altLang="en-US"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altLang="zh-CN" sz="2000" b="0" i="1" smtClean="0">
                                  <a:latin typeface="Cambria Math" panose="02040503050406030204" pitchFamily="18" charset="0"/>
                                </a:rPr>
                                <m:t>𝑥</m:t>
                              </m:r>
                              <m:sSup>
                                <m:sSupPr>
                                  <m:ctrlPr>
                                    <a:rPr lang="en-US" altLang="zh-CN" sz="2000" b="0" i="1" smtClean="0">
                                      <a:latin typeface="Cambria Math" panose="02040503050406030204" pitchFamily="18" charset="0"/>
                                    </a:rPr>
                                  </m:ctrlPr>
                                </m:sSupPr>
                                <m:e>
                                  <m:r>
                                    <a:rPr lang="en-US" altLang="zh-CN" sz="2000" b="0" i="1" smtClean="0">
                                      <a:latin typeface="Cambria Math" panose="02040503050406030204" pitchFamily="18" charset="0"/>
                                    </a:rPr>
                                    <m:t>𝐷</m:t>
                                  </m:r>
                                </m:e>
                                <m:sup>
                                  <m:r>
                                    <a:rPr lang="en-US" altLang="zh-CN" sz="2000" b="0" i="1" smtClean="0">
                                      <a:latin typeface="Cambria Math" panose="02040503050406030204" pitchFamily="18" charset="0"/>
                                    </a:rPr>
                                    <m:t>∗</m:t>
                                  </m:r>
                                </m:sup>
                              </m:sSup>
                              <m:sSup>
                                <m:sSupPr>
                                  <m:ctrlPr>
                                    <a:rPr lang="en-US" altLang="zh-CN" sz="2000" b="0" i="1" smtClean="0">
                                      <a:latin typeface="Cambria Math" panose="02040503050406030204" pitchFamily="18" charset="0"/>
                                    </a:rPr>
                                  </m:ctrlPr>
                                </m:sSupPr>
                                <m:e>
                                  <m:r>
                                    <a:rPr lang="en-US" altLang="zh-CN" sz="2000" b="0" i="1" smtClean="0">
                                      <a:latin typeface="Cambria Math" panose="02040503050406030204" pitchFamily="18" charset="0"/>
                                    </a:rPr>
                                    <m:t> </m:t>
                                  </m:r>
                                  <m:r>
                                    <a:rPr lang="en-US" altLang="zh-CN" sz="2000" b="0" i="1" smtClean="0">
                                      <a:latin typeface="Cambria Math" panose="02040503050406030204" pitchFamily="18" charset="0"/>
                                    </a:rPr>
                                    <m:t>𝐷</m:t>
                                  </m:r>
                                </m:e>
                                <m:sup>
                                  <m:r>
                                    <a:rPr lang="en-US" altLang="zh-CN" sz="2000" b="0" i="1" smtClean="0">
                                      <a:latin typeface="Cambria Math" panose="02040503050406030204" pitchFamily="18" charset="0"/>
                                    </a:rPr>
                                    <m:t>∗</m:t>
                                  </m:r>
                                </m:sup>
                              </m:sSup>
                            </m:oMath>
                          </a14:m>
                          <a:r>
                            <a:rPr lang="en-US" altLang="zh-CN" sz="2000" dirty="0"/>
                            <a:t>+</a:t>
                          </a:r>
                          <a14:m>
                            <m:oMath xmlns:m="http://schemas.openxmlformats.org/officeDocument/2006/math">
                              <m:r>
                                <m:rPr>
                                  <m:sty m:val="p"/>
                                </m:rPr>
                                <a:rPr lang="en-US" altLang="zh-CN" sz="2000" b="0" i="0" smtClean="0">
                                  <a:latin typeface="Cambria Math" panose="02040503050406030204" pitchFamily="18" charset="0"/>
                                </a:rPr>
                                <m:t>y</m:t>
                              </m:r>
                              <m:sSup>
                                <m:sSupPr>
                                  <m:ctrlPr>
                                    <a:rPr lang="en-US" altLang="zh-CN" sz="2000" b="0" i="1" smtClean="0">
                                      <a:latin typeface="Cambria Math" panose="02040503050406030204" pitchFamily="18" charset="0"/>
                                    </a:rPr>
                                  </m:ctrlPr>
                                </m:sSupPr>
                                <m:e>
                                  <m:r>
                                    <a:rPr lang="en-US" altLang="zh-CN" sz="2000" b="0" i="1" smtClean="0">
                                      <a:latin typeface="Cambria Math" panose="02040503050406030204" pitchFamily="18" charset="0"/>
                                    </a:rPr>
                                    <m:t>𝐷</m:t>
                                  </m:r>
                                </m:e>
                                <m:sup>
                                  <m:r>
                                    <a:rPr lang="en-US" altLang="zh-CN" sz="2000" b="0" i="1" smtClean="0">
                                      <a:latin typeface="Cambria Math" panose="02040503050406030204" pitchFamily="18" charset="0"/>
                                    </a:rPr>
                                    <m:t>∗</m:t>
                                  </m:r>
                                </m:sup>
                              </m:sSup>
                              <m:r>
                                <a:rPr lang="en-US" altLang="zh-CN" sz="2000" b="0" i="1" smtClean="0">
                                  <a:latin typeface="Cambria Math" panose="02040503050406030204" pitchFamily="18" charset="0"/>
                                </a:rPr>
                                <m:t>𝐷</m:t>
                              </m:r>
                            </m:oMath>
                          </a14:m>
                          <a:endParaRPr lang="zh-CN" altLang="en-US"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14:m>
                            <m:oMathPara xmlns:m="http://schemas.openxmlformats.org/officeDocument/2006/math">
                              <m:oMath>
                                <m:d>
                                  <m:dPr>
                                    <m:ctrlPr>
                                      <a:rPr kumimoji="1" lang="en-US" altLang="zh-CN" sz="2000" b="0" i="1" smtClean="0">
                                        <a:latin typeface="Cambria Math" panose="02040503050406030204" pitchFamily="18" charset="0"/>
                                      </a:rPr>
                                    </m:ctrlPr>
                                  </m:dPr>
                                  <m:e>
                                    <m:sSub>
                                      <m:sSubPr>
                                        <m:ctrlPr>
                                          <a:rPr kumimoji="1" lang="en-US" altLang="zh-CN" sz="2000" b="0" i="1" smtClean="0">
                                            <a:latin typeface="Cambria Math" panose="02040503050406030204" pitchFamily="18" charset="0"/>
                                          </a:rPr>
                                        </m:ctrlPr>
                                      </m:sSubPr>
                                      <m:e>
                                        <m:r>
                                          <a:rPr kumimoji="1" lang="en-US" altLang="zh-CN" sz="2000" b="0" i="1" smtClean="0">
                                            <a:latin typeface="Cambria Math" panose="02040503050406030204" pitchFamily="18" charset="0"/>
                                          </a:rPr>
                                          <m:t>𝜇</m:t>
                                        </m:r>
                                      </m:e>
                                      <m:sub>
                                        <m:r>
                                          <a:rPr kumimoji="1" lang="en-US" altLang="zh-CN" sz="2000" b="0" i="1" smtClean="0">
                                            <a:latin typeface="Cambria Math" panose="02040503050406030204" pitchFamily="18" charset="0"/>
                                          </a:rPr>
                                          <m:t>𝑐</m:t>
                                        </m:r>
                                      </m:sub>
                                    </m:sSub>
                                    <m:r>
                                      <a:rPr kumimoji="1" lang="en-US" altLang="zh-CN" sz="2000" b="0" i="1" smtClean="0">
                                        <a:latin typeface="Cambria Math" panose="02040503050406030204" pitchFamily="18" charset="0"/>
                                      </a:rPr>
                                      <m:t>+</m:t>
                                    </m:r>
                                    <m:f>
                                      <m:fPr>
                                        <m:ctrlPr>
                                          <a:rPr kumimoji="1" lang="en-US" altLang="zh-CN" sz="2000" b="0" i="1" smtClean="0">
                                            <a:latin typeface="Cambria Math" panose="02040503050406030204" pitchFamily="18" charset="0"/>
                                          </a:rPr>
                                        </m:ctrlPr>
                                      </m:fPr>
                                      <m:num>
                                        <m:sSub>
                                          <m:sSubPr>
                                            <m:ctrlPr>
                                              <a:rPr kumimoji="1" lang="en-US" altLang="zh-CN" sz="2000" b="0" i="1" smtClean="0">
                                                <a:latin typeface="Cambria Math" panose="02040503050406030204" pitchFamily="18" charset="0"/>
                                              </a:rPr>
                                            </m:ctrlPr>
                                          </m:sSubPr>
                                          <m:e>
                                            <m:r>
                                              <a:rPr kumimoji="1" lang="en-US" altLang="zh-CN" sz="2000" b="0" i="1" smtClean="0">
                                                <a:latin typeface="Cambria Math" panose="02040503050406030204" pitchFamily="18" charset="0"/>
                                              </a:rPr>
                                              <m:t>𝜇</m:t>
                                            </m:r>
                                          </m:e>
                                          <m:sub>
                                            <m:r>
                                              <a:rPr kumimoji="1" lang="en-US" altLang="zh-CN" sz="2000" b="0" i="1" smtClean="0">
                                                <a:latin typeface="Cambria Math" panose="02040503050406030204" pitchFamily="18" charset="0"/>
                                              </a:rPr>
                                              <m:t>𝑢</m:t>
                                            </m:r>
                                          </m:sub>
                                        </m:sSub>
                                        <m:r>
                                          <a:rPr kumimoji="1" lang="en-US" altLang="zh-CN" sz="2000" b="0" i="1" smtClean="0">
                                            <a:latin typeface="Cambria Math" panose="02040503050406030204" pitchFamily="18" charset="0"/>
                                          </a:rPr>
                                          <m:t>+</m:t>
                                        </m:r>
                                        <m:sSub>
                                          <m:sSubPr>
                                            <m:ctrlPr>
                                              <a:rPr kumimoji="1" lang="en-US" altLang="zh-CN" sz="2000" b="0" i="1" smtClean="0">
                                                <a:latin typeface="Cambria Math" panose="02040503050406030204" pitchFamily="18" charset="0"/>
                                              </a:rPr>
                                            </m:ctrlPr>
                                          </m:sSubPr>
                                          <m:e>
                                            <m:r>
                                              <a:rPr kumimoji="1" lang="en-US" altLang="zh-CN" sz="2000" b="0" i="1" smtClean="0">
                                                <a:latin typeface="Cambria Math" panose="02040503050406030204" pitchFamily="18" charset="0"/>
                                              </a:rPr>
                                              <m:t>𝜇</m:t>
                                            </m:r>
                                          </m:e>
                                          <m:sub>
                                            <m:acc>
                                              <m:accPr>
                                                <m:chr m:val="̅"/>
                                                <m:ctrlPr>
                                                  <a:rPr kumimoji="1" lang="en-US" altLang="zh-CN" sz="2000" b="0" i="1" smtClean="0">
                                                    <a:latin typeface="Cambria Math" panose="02040503050406030204" pitchFamily="18" charset="0"/>
                                                  </a:rPr>
                                                </m:ctrlPr>
                                              </m:accPr>
                                              <m:e>
                                                <m:r>
                                                  <a:rPr kumimoji="1" lang="en-US" altLang="zh-CN" sz="2000" b="0" i="1" smtClean="0">
                                                    <a:latin typeface="Cambria Math" panose="02040503050406030204" pitchFamily="18" charset="0"/>
                                                  </a:rPr>
                                                  <m:t>𝑑</m:t>
                                                </m:r>
                                              </m:e>
                                            </m:acc>
                                          </m:sub>
                                        </m:sSub>
                                      </m:num>
                                      <m:den>
                                        <m:r>
                                          <a:rPr kumimoji="1" lang="en-US" altLang="zh-CN" sz="2000" b="0" i="1" smtClean="0">
                                            <a:latin typeface="Cambria Math" panose="02040503050406030204" pitchFamily="18" charset="0"/>
                                          </a:rPr>
                                          <m:t>2</m:t>
                                        </m:r>
                                      </m:den>
                                    </m:f>
                                  </m:e>
                                </m:d>
                                <m:r>
                                  <a:rPr kumimoji="1" lang="en-US" altLang="zh-CN" sz="2000" b="0" i="1" smtClean="0">
                                    <a:latin typeface="Cambria Math" panose="02040503050406030204" pitchFamily="18" charset="0"/>
                                  </a:rPr>
                                  <m:t>+2</m:t>
                                </m:r>
                                <m:r>
                                  <a:rPr kumimoji="1" lang="en-US" altLang="zh-CN" sz="2000" b="0" i="1" smtClean="0">
                                    <a:latin typeface="Cambria Math" panose="02040503050406030204" pitchFamily="18" charset="0"/>
                                  </a:rPr>
                                  <m:t>𝑥𝑦</m:t>
                                </m:r>
                                <m:r>
                                  <a:rPr kumimoji="1" lang="en-US" altLang="zh-CN" sz="2000" b="0" i="1" smtClean="0">
                                    <a:latin typeface="Cambria Math" panose="02040503050406030204" pitchFamily="18" charset="0"/>
                                  </a:rPr>
                                  <m:t>(</m:t>
                                </m:r>
                                <m:sSub>
                                  <m:sSubPr>
                                    <m:ctrlPr>
                                      <a:rPr kumimoji="1" lang="en-US" altLang="zh-CN" sz="2000" b="0" i="1" smtClean="0">
                                        <a:latin typeface="Cambria Math" panose="02040503050406030204" pitchFamily="18" charset="0"/>
                                      </a:rPr>
                                    </m:ctrlPr>
                                  </m:sSubPr>
                                  <m:e>
                                    <m:r>
                                      <a:rPr kumimoji="1" lang="en-US" altLang="zh-CN" sz="2000" b="0" i="1" smtClean="0">
                                        <a:latin typeface="Cambria Math" panose="02040503050406030204" pitchFamily="18" charset="0"/>
                                      </a:rPr>
                                      <m:t>𝜇</m:t>
                                    </m:r>
                                  </m:e>
                                  <m:sub>
                                    <m:r>
                                      <a:rPr kumimoji="1" lang="en-US" altLang="zh-CN" sz="2000" b="0" i="1" smtClean="0">
                                        <a:latin typeface="Cambria Math" panose="02040503050406030204" pitchFamily="18" charset="0"/>
                                      </a:rPr>
                                      <m:t>𝑐</m:t>
                                    </m:r>
                                  </m:sub>
                                </m:sSub>
                                <m:r>
                                  <a:rPr kumimoji="1" lang="en-US" altLang="zh-CN" sz="2000" b="0" i="1" smtClean="0">
                                    <a:latin typeface="Cambria Math" panose="02040503050406030204" pitchFamily="18" charset="0"/>
                                  </a:rPr>
                                  <m:t>−</m:t>
                                </m:r>
                                <m:f>
                                  <m:fPr>
                                    <m:ctrlPr>
                                      <a:rPr kumimoji="1" lang="en-US" altLang="zh-CN" sz="2000" b="0" i="1" smtClean="0">
                                        <a:latin typeface="Cambria Math" panose="02040503050406030204" pitchFamily="18" charset="0"/>
                                      </a:rPr>
                                    </m:ctrlPr>
                                  </m:fPr>
                                  <m:num>
                                    <m:sSub>
                                      <m:sSubPr>
                                        <m:ctrlPr>
                                          <a:rPr kumimoji="1" lang="en-US" altLang="zh-CN" sz="2000" b="0" i="1" smtClean="0">
                                            <a:latin typeface="Cambria Math" panose="02040503050406030204" pitchFamily="18" charset="0"/>
                                          </a:rPr>
                                        </m:ctrlPr>
                                      </m:sSubPr>
                                      <m:e>
                                        <m:r>
                                          <a:rPr kumimoji="1" lang="en-US" altLang="zh-CN" sz="2000" b="0" i="1" smtClean="0">
                                            <a:latin typeface="Cambria Math" panose="02040503050406030204" pitchFamily="18" charset="0"/>
                                          </a:rPr>
                                          <m:t>𝜇</m:t>
                                        </m:r>
                                      </m:e>
                                      <m:sub>
                                        <m:r>
                                          <a:rPr kumimoji="1" lang="en-US" altLang="zh-CN" sz="2000" b="0" i="1" smtClean="0">
                                            <a:latin typeface="Cambria Math" panose="02040503050406030204" pitchFamily="18" charset="0"/>
                                          </a:rPr>
                                          <m:t>𝑢</m:t>
                                        </m:r>
                                      </m:sub>
                                    </m:sSub>
                                    <m:r>
                                      <a:rPr kumimoji="1" lang="en-US" altLang="zh-CN" sz="2000" b="0" i="1" smtClean="0">
                                        <a:latin typeface="Cambria Math" panose="02040503050406030204" pitchFamily="18" charset="0"/>
                                      </a:rPr>
                                      <m:t>−</m:t>
                                    </m:r>
                                    <m:sSub>
                                      <m:sSubPr>
                                        <m:ctrlPr>
                                          <a:rPr kumimoji="1" lang="en-US" altLang="zh-CN" sz="2000" b="0" i="1" smtClean="0">
                                            <a:latin typeface="Cambria Math" panose="02040503050406030204" pitchFamily="18" charset="0"/>
                                          </a:rPr>
                                        </m:ctrlPr>
                                      </m:sSubPr>
                                      <m:e>
                                        <m:r>
                                          <a:rPr kumimoji="1" lang="en-US" altLang="zh-CN" sz="2000" b="0" i="1" smtClean="0">
                                            <a:latin typeface="Cambria Math" panose="02040503050406030204" pitchFamily="18" charset="0"/>
                                          </a:rPr>
                                          <m:t>𝜇</m:t>
                                        </m:r>
                                      </m:e>
                                      <m:sub>
                                        <m:acc>
                                          <m:accPr>
                                            <m:chr m:val="̅"/>
                                            <m:ctrlPr>
                                              <a:rPr kumimoji="1" lang="en-US" altLang="zh-CN" sz="2000" b="0" i="1" smtClean="0">
                                                <a:latin typeface="Cambria Math" panose="02040503050406030204" pitchFamily="18" charset="0"/>
                                              </a:rPr>
                                            </m:ctrlPr>
                                          </m:accPr>
                                          <m:e>
                                            <m:r>
                                              <a:rPr kumimoji="1" lang="en-US" altLang="zh-CN" sz="2000" b="0" i="1" smtClean="0">
                                                <a:latin typeface="Cambria Math" panose="02040503050406030204" pitchFamily="18" charset="0"/>
                                              </a:rPr>
                                              <m:t>𝑑</m:t>
                                            </m:r>
                                          </m:e>
                                        </m:acc>
                                      </m:sub>
                                    </m:sSub>
                                  </m:num>
                                  <m:den>
                                    <m:r>
                                      <a:rPr kumimoji="1" lang="en-US" altLang="zh-CN" sz="2000" b="0" i="1" smtClean="0">
                                        <a:latin typeface="Cambria Math" panose="02040503050406030204" pitchFamily="18" charset="0"/>
                                      </a:rPr>
                                      <m:t>2</m:t>
                                    </m:r>
                                  </m:den>
                                </m:f>
                                <m:r>
                                  <a:rPr kumimoji="1" lang="en-US" altLang="zh-CN" sz="2000" b="0" i="1" smtClean="0">
                                    <a:latin typeface="Cambria Math" panose="02040503050406030204" pitchFamily="18" charset="0"/>
                                  </a:rPr>
                                  <m:t>)</m:t>
                                </m:r>
                              </m:oMath>
                            </m:oMathPara>
                          </a14:m>
                          <a:endParaRPr lang="zh-CN" altLang="en-US"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23596616"/>
                      </a:ext>
                    </a:extLst>
                  </a:tr>
                </a:tbl>
              </a:graphicData>
            </a:graphic>
          </p:graphicFrame>
        </mc:Choice>
        <mc:Fallback>
          <p:graphicFrame>
            <p:nvGraphicFramePr>
              <p:cNvPr id="7" name="表格 6">
                <a:extLst>
                  <a:ext uri="{FF2B5EF4-FFF2-40B4-BE49-F238E27FC236}">
                    <a16:creationId xmlns:a16="http://schemas.microsoft.com/office/drawing/2014/main" id="{F7EE3F4C-8D81-F3A0-7C1B-1884DC758D62}"/>
                  </a:ext>
                </a:extLst>
              </p:cNvPr>
              <p:cNvGraphicFramePr>
                <a:graphicFrameLocks noGrp="1"/>
              </p:cNvGraphicFramePr>
              <p:nvPr>
                <p:extLst>
                  <p:ext uri="{D42A27DB-BD31-4B8C-83A1-F6EECF244321}">
                    <p14:modId xmlns:p14="http://schemas.microsoft.com/office/powerpoint/2010/main" val="2033735452"/>
                  </p:ext>
                </p:extLst>
              </p:nvPr>
            </p:nvGraphicFramePr>
            <p:xfrm>
              <a:off x="1439660" y="3689935"/>
              <a:ext cx="9312679" cy="2109598"/>
            </p:xfrm>
            <a:graphic>
              <a:graphicData uri="http://schemas.openxmlformats.org/drawingml/2006/table">
                <a:tbl>
                  <a:tblPr firstRow="1" bandRow="1">
                    <a:tableStyleId>{2D5ABB26-0587-4C30-8999-92F81FD0307C}</a:tableStyleId>
                  </a:tblPr>
                  <a:tblGrid>
                    <a:gridCol w="1701226">
                      <a:extLst>
                        <a:ext uri="{9D8B030D-6E8A-4147-A177-3AD203B41FA5}">
                          <a16:colId xmlns:a16="http://schemas.microsoft.com/office/drawing/2014/main" val="1766044340"/>
                        </a:ext>
                      </a:extLst>
                    </a:gridCol>
                    <a:gridCol w="2166382">
                      <a:extLst>
                        <a:ext uri="{9D8B030D-6E8A-4147-A177-3AD203B41FA5}">
                          <a16:colId xmlns:a16="http://schemas.microsoft.com/office/drawing/2014/main" val="2262656785"/>
                        </a:ext>
                      </a:extLst>
                    </a:gridCol>
                    <a:gridCol w="5445071">
                      <a:extLst>
                        <a:ext uri="{9D8B030D-6E8A-4147-A177-3AD203B41FA5}">
                          <a16:colId xmlns:a16="http://schemas.microsoft.com/office/drawing/2014/main" val="712856266"/>
                        </a:ext>
                      </a:extLst>
                    </a:gridCol>
                  </a:tblGrid>
                  <a:tr h="396240">
                    <a:tc>
                      <a:txBody>
                        <a:bodyPr/>
                        <a:lstStyle/>
                        <a:p>
                          <a:endParaRPr lang="zh-CN"/>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746" t="-6452" r="-448507" b="-448387"/>
                          </a:stretch>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 altLang="zh-CN" sz="2000" dirty="0"/>
                            <a:t>Constitution</a:t>
                          </a:r>
                          <a:endParaRPr lang="zh-CN" altLang="en-US"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2000" dirty="0"/>
                            <a:t>Magnetic moment</a:t>
                          </a:r>
                          <a:endParaRPr lang="zh-CN" altLang="en-US"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88241561"/>
                      </a:ext>
                    </a:extLst>
                  </a:tr>
                  <a:tr h="399860">
                    <a:tc>
                      <a:txBody>
                        <a:bodyPr/>
                        <a:lstStyle/>
                        <a:p>
                          <a:endParaRPr lang="zh-CN"/>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746" t="-103125" r="-448507" b="-334375"/>
                          </a:stretch>
                        </a:blipFill>
                      </a:tcPr>
                    </a:tc>
                    <a:tc>
                      <a:txBody>
                        <a:bodyPr/>
                        <a:lstStyle/>
                        <a:p>
                          <a:endParaRPr lang="zh-CN"/>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78947" t="-103125" r="-251462" b="-334375"/>
                          </a:stretch>
                        </a:blipFill>
                      </a:tcPr>
                    </a:tc>
                    <a:tc>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71329" t="-103125" r="-233" b="-334375"/>
                          </a:stretch>
                        </a:blipFill>
                      </a:tcPr>
                    </a:tc>
                    <a:extLst>
                      <a:ext uri="{0D108BD9-81ED-4DB2-BD59-A6C34878D82A}">
                        <a16:rowId xmlns:a16="http://schemas.microsoft.com/office/drawing/2014/main" val="3923108548"/>
                      </a:ext>
                    </a:extLst>
                  </a:tr>
                  <a:tr h="662051">
                    <a:tc>
                      <a:txBody>
                        <a:bodyPr/>
                        <a:lstStyle/>
                        <a:p>
                          <a:endParaRPr lang="zh-CN"/>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746" t="-125000" r="-448507" b="-105769"/>
                          </a:stretch>
                        </a:blipFill>
                      </a:tcPr>
                    </a:tc>
                    <a:tc>
                      <a:txBody>
                        <a:bodyPr/>
                        <a:lstStyle/>
                        <a:p>
                          <a:endParaRPr lang="zh-CN"/>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78947" t="-125000" r="-251462" b="-105769"/>
                          </a:stretch>
                        </a:blipFill>
                      </a:tcPr>
                    </a:tc>
                    <a:tc>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71329" t="-125000" r="-233" b="-105769"/>
                          </a:stretch>
                        </a:blipFill>
                      </a:tcPr>
                    </a:tc>
                    <a:extLst>
                      <a:ext uri="{0D108BD9-81ED-4DB2-BD59-A6C34878D82A}">
                        <a16:rowId xmlns:a16="http://schemas.microsoft.com/office/drawing/2014/main" val="3209073996"/>
                      </a:ext>
                    </a:extLst>
                  </a:tr>
                  <a:tr h="651447">
                    <a:tc>
                      <a:txBody>
                        <a:bodyPr/>
                        <a:lstStyle/>
                        <a:p>
                          <a:endParaRPr lang="zh-CN"/>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746" t="-225000" r="-448507" b="-5769"/>
                          </a:stretch>
                        </a:blipFill>
                      </a:tcPr>
                    </a:tc>
                    <a:tc>
                      <a:txBody>
                        <a:bodyPr/>
                        <a:lstStyle/>
                        <a:p>
                          <a:endParaRPr lang="zh-CN"/>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78947" t="-225000" r="-251462" b="-5769"/>
                          </a:stretch>
                        </a:blipFill>
                      </a:tcPr>
                    </a:tc>
                    <a:tc>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71329" t="-225000" r="-233" b="-5769"/>
                          </a:stretch>
                        </a:blipFill>
                      </a:tcPr>
                    </a:tc>
                    <a:extLst>
                      <a:ext uri="{0D108BD9-81ED-4DB2-BD59-A6C34878D82A}">
                        <a16:rowId xmlns:a16="http://schemas.microsoft.com/office/drawing/2014/main" val="3723596616"/>
                      </a:ext>
                    </a:extLst>
                  </a:tr>
                </a:tbl>
              </a:graphicData>
            </a:graphic>
          </p:graphicFrame>
        </mc:Fallback>
      </mc:AlternateContent>
      <p:pic>
        <p:nvPicPr>
          <p:cNvPr id="9" name="图片 8">
            <a:extLst>
              <a:ext uri="{FF2B5EF4-FFF2-40B4-BE49-F238E27FC236}">
                <a16:creationId xmlns:a16="http://schemas.microsoft.com/office/drawing/2014/main" id="{F58B184F-B129-95C5-F0C1-1287DCF4D721}"/>
              </a:ext>
            </a:extLst>
          </p:cNvPr>
          <p:cNvPicPr>
            <a:picLocks noChangeAspect="1"/>
          </p:cNvPicPr>
          <p:nvPr/>
        </p:nvPicPr>
        <p:blipFill>
          <a:blip r:embed="rId5"/>
          <a:stretch>
            <a:fillRect/>
          </a:stretch>
        </p:blipFill>
        <p:spPr>
          <a:xfrm>
            <a:off x="623348" y="1287629"/>
            <a:ext cx="10730935" cy="1837895"/>
          </a:xfrm>
          <a:prstGeom prst="rect">
            <a:avLst/>
          </a:prstGeom>
        </p:spPr>
      </p:pic>
      <mc:AlternateContent xmlns:mc="http://schemas.openxmlformats.org/markup-compatibility/2006" xmlns:a14="http://schemas.microsoft.com/office/drawing/2010/main">
        <mc:Choice Requires="a14">
          <p:sp>
            <p:nvSpPr>
              <p:cNvPr id="14" name="文本框 13">
                <a:extLst>
                  <a:ext uri="{FF2B5EF4-FFF2-40B4-BE49-F238E27FC236}">
                    <a16:creationId xmlns:a16="http://schemas.microsoft.com/office/drawing/2014/main" id="{821405C0-C3F8-45D2-8181-3573DC531D1D}"/>
                  </a:ext>
                </a:extLst>
              </p:cNvPr>
              <p:cNvSpPr txBox="1"/>
              <p:nvPr/>
            </p:nvSpPr>
            <p:spPr bwMode="auto">
              <a:xfrm>
                <a:off x="134400" y="178901"/>
                <a:ext cx="5854417" cy="415498"/>
              </a:xfrm>
              <a:prstGeom prst="rect">
                <a:avLst/>
              </a:prstGeom>
              <a:noFill/>
            </p:spPr>
            <p:txBody>
              <a:bodyPr wrap="square">
                <a:spAutoFit/>
                <a:scene3d>
                  <a:camera prst="orthographicFront"/>
                  <a:lightRig rig="threePt" dir="t"/>
                </a:scene3d>
                <a:sp3d contourW="12700"/>
              </a:bodyPr>
              <a:lstStyle>
                <a:defPPr>
                  <a:defRPr lang="en-US"/>
                </a:defPPr>
                <a:lvl1pPr>
                  <a:defRPr sz="2800" b="1" spc="300">
                    <a:solidFill>
                      <a:schemeClr val="tx1">
                        <a:lumMod val="85000"/>
                        <a:lumOff val="15000"/>
                      </a:schemeClr>
                    </a:solidFill>
                    <a:latin typeface="微软雅黑" panose="020B0503020204020204" pitchFamily="34" charset="-122"/>
                    <a:ea typeface="微软雅黑" panose="020B0503020204020204" pitchFamily="34" charset="-122"/>
                    <a:cs typeface="Segoe UI Light" panose="020B0502040204020203" pitchFamily="34" charset="0"/>
                  </a:defRPr>
                </a:lvl1pPr>
              </a:lstStyle>
              <a:p>
                <a:pPr>
                  <a:defRPr/>
                </a:pPr>
                <a:r>
                  <a:rPr lang="en-US" altLang="zh-CN" sz="2100" spc="0" dirty="0">
                    <a:solidFill>
                      <a:srgbClr val="B21E23"/>
                    </a:solidFill>
                    <a:latin typeface="Times New Roman" panose="02020603050405020304" pitchFamily="18" charset="0"/>
                    <a:cs typeface="Times New Roman" panose="02020603050405020304" pitchFamily="18" charset="0"/>
                    <a:sym typeface="+mn-ea"/>
                  </a:rPr>
                  <a:t>Results &amp; discussion </a:t>
                </a:r>
                <a:r>
                  <a:rPr lang="en-US" altLang="zh-CN" sz="2100" spc="0" dirty="0">
                    <a:solidFill>
                      <a:srgbClr val="B21E23"/>
                    </a:solidFill>
                    <a:latin typeface="Times New Roman" panose="02020603050405020304" pitchFamily="18" charset="0"/>
                    <a:cs typeface="Times New Roman" panose="02020603050405020304" pitchFamily="18" charset="0"/>
                    <a:sym typeface="Century Gothic" panose="020B0502020202020204" pitchFamily="34" charset="0"/>
                  </a:rPr>
                  <a:t>| </a:t>
                </a:r>
                <a14:m>
                  <m:oMath xmlns:m="http://schemas.openxmlformats.org/officeDocument/2006/math">
                    <m:r>
                      <a:rPr lang="en-US" altLang="zh-CN" sz="2100" b="1" i="1" spc="0" smtClean="0">
                        <a:solidFill>
                          <a:schemeClr val="tx1"/>
                        </a:solidFill>
                        <a:latin typeface="Cambria Math" panose="02040503050406030204" pitchFamily="18" charset="0"/>
                        <a:cs typeface="Times New Roman" panose="02020603050405020304" pitchFamily="18" charset="0"/>
                        <a:sym typeface="Century Gothic" panose="020B0502020202020204" pitchFamily="34" charset="0"/>
                      </a:rPr>
                      <m:t>𝑸𝑸</m:t>
                    </m:r>
                    <m:acc>
                      <m:accPr>
                        <m:chr m:val="̅"/>
                        <m:ctrlPr>
                          <a:rPr lang="en-US" altLang="zh-CN" sz="2100" b="1" i="1" spc="0" smtClean="0">
                            <a:solidFill>
                              <a:schemeClr val="tx1"/>
                            </a:solidFill>
                            <a:latin typeface="Cambria Math" panose="02040503050406030204" pitchFamily="18" charset="0"/>
                            <a:cs typeface="Times New Roman" panose="02020603050405020304" pitchFamily="18" charset="0"/>
                            <a:sym typeface="Century Gothic" panose="020B0502020202020204" pitchFamily="34" charset="0"/>
                          </a:rPr>
                        </m:ctrlPr>
                      </m:accPr>
                      <m:e>
                        <m:r>
                          <a:rPr lang="en-US" altLang="zh-CN" sz="2100" b="1" i="1" spc="0" smtClean="0">
                            <a:solidFill>
                              <a:schemeClr val="tx1"/>
                            </a:solidFill>
                            <a:latin typeface="Cambria Math" panose="02040503050406030204" pitchFamily="18" charset="0"/>
                            <a:cs typeface="Times New Roman" panose="02020603050405020304" pitchFamily="18" charset="0"/>
                            <a:sym typeface="Century Gothic" panose="020B0502020202020204" pitchFamily="34" charset="0"/>
                          </a:rPr>
                          <m:t>𝒒</m:t>
                        </m:r>
                      </m:e>
                    </m:acc>
                    <m:acc>
                      <m:accPr>
                        <m:chr m:val="̅"/>
                        <m:ctrlPr>
                          <a:rPr lang="en-US" altLang="zh-CN" sz="2100" b="1" i="1" spc="0" dirty="0" smtClean="0">
                            <a:solidFill>
                              <a:schemeClr val="tx1"/>
                            </a:solidFill>
                            <a:latin typeface="Cambria Math" panose="02040503050406030204" pitchFamily="18" charset="0"/>
                            <a:cs typeface="Times New Roman" panose="02020603050405020304" pitchFamily="18" charset="0"/>
                            <a:sym typeface="+mn-ea"/>
                          </a:rPr>
                        </m:ctrlPr>
                      </m:accPr>
                      <m:e>
                        <m:r>
                          <a:rPr lang="en-US" altLang="zh-CN" sz="2100" b="1" i="1" spc="0" dirty="0" smtClean="0">
                            <a:solidFill>
                              <a:schemeClr val="tx1"/>
                            </a:solidFill>
                            <a:latin typeface="Cambria Math" panose="02040503050406030204" pitchFamily="18" charset="0"/>
                            <a:cs typeface="Times New Roman" panose="02020603050405020304" pitchFamily="18" charset="0"/>
                            <a:sym typeface="+mn-ea"/>
                          </a:rPr>
                          <m:t>𝒒</m:t>
                        </m:r>
                      </m:e>
                    </m:acc>
                  </m:oMath>
                </a14:m>
                <a:r>
                  <a:rPr lang="en-US" altLang="zh-CN" sz="2100" spc="0" dirty="0">
                    <a:solidFill>
                      <a:schemeClr val="tx1"/>
                    </a:solidFill>
                    <a:latin typeface="Times New Roman" panose="02020603050405020304" pitchFamily="18" charset="0"/>
                    <a:cs typeface="Times New Roman" panose="02020603050405020304" pitchFamily="18" charset="0"/>
                    <a:sym typeface="Century Gothic" panose="020B0502020202020204" pitchFamily="34" charset="0"/>
                  </a:rPr>
                  <a:t> system</a:t>
                </a:r>
                <a:endParaRPr lang="zh-CN" altLang="en-US" sz="2100" spc="0" dirty="0">
                  <a:solidFill>
                    <a:srgbClr val="B21E23"/>
                  </a:solidFill>
                  <a:latin typeface="Times New Roman" panose="02020603050405020304" pitchFamily="18" charset="0"/>
                  <a:cs typeface="Times New Roman" panose="02020603050405020304" pitchFamily="18" charset="0"/>
                  <a:sym typeface="Century Gothic" panose="020B0502020202020204" pitchFamily="34" charset="0"/>
                </a:endParaRPr>
              </a:p>
            </p:txBody>
          </p:sp>
        </mc:Choice>
        <mc:Fallback xmlns="">
          <p:sp>
            <p:nvSpPr>
              <p:cNvPr id="14" name="文本框 13">
                <a:extLst>
                  <a:ext uri="{FF2B5EF4-FFF2-40B4-BE49-F238E27FC236}">
                    <a16:creationId xmlns:a16="http://schemas.microsoft.com/office/drawing/2014/main" id="{821405C0-C3F8-45D2-8181-3573DC531D1D}"/>
                  </a:ext>
                </a:extLst>
              </p:cNvPr>
              <p:cNvSpPr txBox="1">
                <a:spLocks noRot="1" noChangeAspect="1" noMove="1" noResize="1" noEditPoints="1" noAdjustHandles="1" noChangeArrowheads="1" noChangeShapeType="1" noTextEdit="1"/>
              </p:cNvSpPr>
              <p:nvPr/>
            </p:nvSpPr>
            <p:spPr bwMode="auto">
              <a:xfrm>
                <a:off x="134400" y="178901"/>
                <a:ext cx="5854417" cy="415498"/>
              </a:xfrm>
              <a:prstGeom prst="rect">
                <a:avLst/>
              </a:prstGeom>
              <a:blipFill>
                <a:blip r:embed="rId7"/>
                <a:stretch>
                  <a:fillRect l="-1082" t="-5714" b="-22857"/>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 name="文本框 1">
                <a:extLst>
                  <a:ext uri="{FF2B5EF4-FFF2-40B4-BE49-F238E27FC236}">
                    <a16:creationId xmlns:a16="http://schemas.microsoft.com/office/drawing/2014/main" id="{D8F7A437-4B98-3101-B16D-AA89663F8624}"/>
                  </a:ext>
                </a:extLst>
              </p:cNvPr>
              <p:cNvSpPr txBox="1"/>
              <p:nvPr/>
            </p:nvSpPr>
            <p:spPr>
              <a:xfrm>
                <a:off x="1361139" y="3169503"/>
                <a:ext cx="9469720" cy="412934"/>
              </a:xfrm>
              <a:prstGeom prst="rect">
                <a:avLst/>
              </a:prstGeom>
              <a:noFill/>
            </p:spPr>
            <p:txBody>
              <a:bodyPr wrap="square" rtlCol="0">
                <a:spAutoFit/>
              </a:bodyPr>
              <a:lstStyle/>
              <a:p>
                <a:pPr algn="ctr"/>
                <a:r>
                  <a:rPr lang="en-US" altLang="zh-CN" sz="2000" b="1" dirty="0">
                    <a:latin typeface="Times New Roman" panose="02020603050405020304" pitchFamily="18" charset="0"/>
                    <a:cs typeface="Times New Roman" panose="02020603050405020304" pitchFamily="18" charset="0"/>
                  </a:rPr>
                  <a:t>The magnetic moments of</a:t>
                </a:r>
                <a:r>
                  <a:rPr lang="en-US" altLang="zh-CN" sz="2000" b="1" dirty="0">
                    <a:cs typeface="Times New Roman" panose="02020603050405020304" pitchFamily="18" charset="0"/>
                    <a:sym typeface="Century Gothic" panose="020B0502020202020204" pitchFamily="34" charset="0"/>
                  </a:rPr>
                  <a:t> </a:t>
                </a:r>
                <a14:m>
                  <m:oMath xmlns:m="http://schemas.openxmlformats.org/officeDocument/2006/math">
                    <m:sSup>
                      <m:sSupPr>
                        <m:ctrlPr>
                          <a:rPr lang="en-US" altLang="zh-CN" sz="2000" b="1" i="1" smtClean="0">
                            <a:latin typeface="Cambria Math" panose="02040503050406030204" pitchFamily="18" charset="0"/>
                            <a:cs typeface="Times New Roman" panose="02020603050405020304" pitchFamily="18" charset="0"/>
                            <a:sym typeface="Century Gothic" panose="020B0502020202020204" pitchFamily="34" charset="0"/>
                          </a:rPr>
                        </m:ctrlPr>
                      </m:sSupPr>
                      <m:e>
                        <m:r>
                          <a:rPr lang="en-US" altLang="zh-CN" sz="2000" b="1" i="1" smtClean="0">
                            <a:latin typeface="Cambria Math" panose="02040503050406030204" pitchFamily="18" charset="0"/>
                            <a:cs typeface="Times New Roman" panose="02020603050405020304" pitchFamily="18" charset="0"/>
                            <a:sym typeface="Century Gothic" panose="020B0502020202020204" pitchFamily="34" charset="0"/>
                          </a:rPr>
                          <m:t>𝑫</m:t>
                        </m:r>
                      </m:e>
                      <m:sup>
                        <m:r>
                          <a:rPr lang="en-US" altLang="zh-CN" sz="2000" b="1" i="1" smtClean="0">
                            <a:latin typeface="Cambria Math" panose="02040503050406030204" pitchFamily="18" charset="0"/>
                            <a:cs typeface="Times New Roman" panose="02020603050405020304" pitchFamily="18" charset="0"/>
                            <a:sym typeface="Century Gothic" panose="020B0502020202020204" pitchFamily="34" charset="0"/>
                          </a:rPr>
                          <m:t>(∗)</m:t>
                        </m:r>
                      </m:sup>
                    </m:sSup>
                    <m:sSup>
                      <m:sSupPr>
                        <m:ctrlPr>
                          <a:rPr lang="en-US" altLang="zh-CN" sz="2000" b="1" i="1" smtClean="0">
                            <a:latin typeface="Cambria Math" panose="02040503050406030204" pitchFamily="18" charset="0"/>
                            <a:cs typeface="Times New Roman" panose="02020603050405020304" pitchFamily="18" charset="0"/>
                            <a:sym typeface="Century Gothic" panose="020B0502020202020204" pitchFamily="34" charset="0"/>
                          </a:rPr>
                        </m:ctrlPr>
                      </m:sSupPr>
                      <m:e>
                        <m:r>
                          <a:rPr lang="en-US" altLang="zh-CN" sz="2000" b="1" i="1" smtClean="0">
                            <a:latin typeface="Cambria Math" panose="02040503050406030204" pitchFamily="18" charset="0"/>
                            <a:cs typeface="Times New Roman" panose="02020603050405020304" pitchFamily="18" charset="0"/>
                            <a:sym typeface="Century Gothic" panose="020B0502020202020204" pitchFamily="34" charset="0"/>
                          </a:rPr>
                          <m:t>𝑫</m:t>
                        </m:r>
                      </m:e>
                      <m:sup>
                        <m:r>
                          <a:rPr lang="en-US" altLang="zh-CN" sz="2000" b="1" i="1" smtClean="0">
                            <a:latin typeface="Cambria Math" panose="02040503050406030204" pitchFamily="18" charset="0"/>
                            <a:cs typeface="Times New Roman" panose="02020603050405020304" pitchFamily="18" charset="0"/>
                            <a:sym typeface="Century Gothic" panose="020B0502020202020204" pitchFamily="34" charset="0"/>
                          </a:rPr>
                          <m:t>(∗)</m:t>
                        </m:r>
                      </m:sup>
                    </m:sSup>
                    <m:r>
                      <a:rPr lang="en-US" altLang="zh-CN" sz="2000" b="1" i="1" smtClean="0">
                        <a:latin typeface="Cambria Math" panose="02040503050406030204" pitchFamily="18" charset="0"/>
                        <a:cs typeface="Times New Roman" panose="02020603050405020304" pitchFamily="18" charset="0"/>
                        <a:sym typeface="Century Gothic" panose="020B0502020202020204" pitchFamily="34" charset="0"/>
                      </a:rPr>
                      <m:t> </m:t>
                    </m:r>
                  </m:oMath>
                </a14:m>
                <a:r>
                  <a:rPr lang="en-US" altLang="zh-CN" sz="2000" dirty="0">
                    <a:latin typeface="Times New Roman" panose="02020603050405020304" pitchFamily="18" charset="0"/>
                    <a:cs typeface="Times New Roman" panose="02020603050405020304" pitchFamily="18" charset="0"/>
                  </a:rPr>
                  <a:t>(</a:t>
                </a:r>
                <a14:m>
                  <m:oMath xmlns:m="http://schemas.openxmlformats.org/officeDocument/2006/math">
                    <m:sSub>
                      <m:sSubPr>
                        <m:ctrlPr>
                          <a:rPr kumimoji="1" lang="en-US" altLang="zh-CN" sz="2000" i="1">
                            <a:latin typeface="Cambria Math" panose="02040503050406030204" pitchFamily="18" charset="0"/>
                          </a:rPr>
                        </m:ctrlPr>
                      </m:sSubPr>
                      <m:e>
                        <m:r>
                          <a:rPr kumimoji="1" lang="en-US" altLang="zh-CN" sz="2000" i="1">
                            <a:latin typeface="Cambria Math" panose="02040503050406030204" pitchFamily="18" charset="0"/>
                          </a:rPr>
                          <m:t>𝜇</m:t>
                        </m:r>
                      </m:e>
                      <m:sub>
                        <m:r>
                          <a:rPr kumimoji="1" lang="en-US" altLang="zh-CN" sz="2000" i="1">
                            <a:latin typeface="Cambria Math" panose="02040503050406030204" pitchFamily="18" charset="0"/>
                          </a:rPr>
                          <m:t>𝑁</m:t>
                        </m:r>
                      </m:sub>
                    </m:sSub>
                  </m:oMath>
                </a14:m>
                <a:r>
                  <a:rPr lang="en-US" altLang="zh-CN" sz="2000" dirty="0">
                    <a:latin typeface="Times New Roman" panose="02020603050405020304" pitchFamily="18" charset="0"/>
                    <a:cs typeface="Times New Roman" panose="02020603050405020304" pitchFamily="18" charset="0"/>
                  </a:rPr>
                  <a:t>) </a:t>
                </a:r>
                <a:endParaRPr lang="zh-CN" altLang="en-US" sz="2000" dirty="0">
                  <a:latin typeface="Times New Roman" panose="02020603050405020304" pitchFamily="18" charset="0"/>
                  <a:cs typeface="Times New Roman" panose="02020603050405020304" pitchFamily="18" charset="0"/>
                </a:endParaRPr>
              </a:p>
            </p:txBody>
          </p:sp>
        </mc:Choice>
        <mc:Fallback xmlns="">
          <p:sp>
            <p:nvSpPr>
              <p:cNvPr id="2" name="文本框 1">
                <a:extLst>
                  <a:ext uri="{FF2B5EF4-FFF2-40B4-BE49-F238E27FC236}">
                    <a16:creationId xmlns:a16="http://schemas.microsoft.com/office/drawing/2014/main" id="{D8F7A437-4B98-3101-B16D-AA89663F8624}"/>
                  </a:ext>
                </a:extLst>
              </p:cNvPr>
              <p:cNvSpPr txBox="1">
                <a:spLocks noRot="1" noChangeAspect="1" noMove="1" noResize="1" noEditPoints="1" noAdjustHandles="1" noChangeArrowheads="1" noChangeShapeType="1" noTextEdit="1"/>
              </p:cNvSpPr>
              <p:nvPr/>
            </p:nvSpPr>
            <p:spPr>
              <a:xfrm>
                <a:off x="1361139" y="3169503"/>
                <a:ext cx="9469720" cy="412934"/>
              </a:xfrm>
              <a:prstGeom prst="rect">
                <a:avLst/>
              </a:prstGeom>
              <a:blipFill>
                <a:blip r:embed="rId8"/>
                <a:stretch>
                  <a:fillRect t="-2941" b="-23529"/>
                </a:stretch>
              </a:blipFill>
            </p:spPr>
            <p:txBody>
              <a:bodyPr/>
              <a:lstStyle/>
              <a:p>
                <a:r>
                  <a:rPr lang="zh-CN" altLang="en-US">
                    <a:noFill/>
                  </a:rPr>
                  <a:t> </a:t>
                </a:r>
              </a:p>
            </p:txBody>
          </p:sp>
        </mc:Fallback>
      </mc:AlternateContent>
      <p:sp>
        <p:nvSpPr>
          <p:cNvPr id="5" name="文本框 4">
            <a:extLst>
              <a:ext uri="{FF2B5EF4-FFF2-40B4-BE49-F238E27FC236}">
                <a16:creationId xmlns:a16="http://schemas.microsoft.com/office/drawing/2014/main" id="{4942B677-DE50-C996-7610-92C9086CC36C}"/>
              </a:ext>
            </a:extLst>
          </p:cNvPr>
          <p:cNvSpPr txBox="1"/>
          <p:nvPr/>
        </p:nvSpPr>
        <p:spPr>
          <a:xfrm>
            <a:off x="2615731" y="6015304"/>
            <a:ext cx="8214103" cy="369332"/>
          </a:xfrm>
          <a:prstGeom prst="rect">
            <a:avLst/>
          </a:prstGeom>
          <a:noFill/>
        </p:spPr>
        <p:txBody>
          <a:bodyPr wrap="square" rtlCol="0">
            <a:spAutoFit/>
          </a:bodyPr>
          <a:lstStyle/>
          <a:p>
            <a:r>
              <a:rPr lang="en-US" altLang="zh-CN" dirty="0">
                <a:latin typeface="Times New Roman" panose="02020603050405020304" pitchFamily="18" charset="0"/>
                <a:cs typeface="Times New Roman" panose="02020603050405020304" pitchFamily="18" charset="0"/>
              </a:rPr>
              <a:t>(</a:t>
            </a:r>
            <a:r>
              <a:rPr lang="zh-CN" altLang="zh-CN" dirty="0">
                <a:latin typeface="Times New Roman" panose="02020603050405020304" pitchFamily="18" charset="0"/>
                <a:cs typeface="Times New Roman" panose="02020603050405020304" pitchFamily="18" charset="0"/>
              </a:rPr>
              <a:t>N. Li, Z. F. Sun, X. Liu and S. L. Zhu</a:t>
            </a:r>
            <a:r>
              <a:rPr kumimoji="1" lang="en-US" altLang="zh-CN" dirty="0">
                <a:latin typeface="Times New Roman" panose="02020603050405020304" pitchFamily="18" charset="0"/>
                <a:cs typeface="Times New Roman" panose="02020603050405020304" pitchFamily="18" charset="0"/>
              </a:rPr>
              <a:t>  </a:t>
            </a:r>
            <a:r>
              <a:rPr lang="zh-CN" altLang="zh-CN" dirty="0">
                <a:latin typeface="Times New Roman" panose="02020603050405020304" pitchFamily="18" charset="0"/>
                <a:cs typeface="Times New Roman" panose="02020603050405020304" pitchFamily="18" charset="0"/>
              </a:rPr>
              <a:t>Phys. Rev. D 88, no.11, 114008 (2013)</a:t>
            </a:r>
            <a:r>
              <a:rPr lang="en-US" altLang="zh-CN" dirty="0">
                <a:latin typeface="Times New Roman" panose="02020603050405020304" pitchFamily="18" charset="0"/>
                <a:cs typeface="Times New Roman" panose="02020603050405020304" pitchFamily="18" charset="0"/>
              </a:rPr>
              <a:t>)</a:t>
            </a:r>
            <a:endParaRPr lang="zh-CN" altLang="zh-CN"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6" name="文本框 5">
                <a:extLst>
                  <a:ext uri="{FF2B5EF4-FFF2-40B4-BE49-F238E27FC236}">
                    <a16:creationId xmlns:a16="http://schemas.microsoft.com/office/drawing/2014/main" id="{997CBA57-7340-1A1F-89CC-5928C429F902}"/>
                  </a:ext>
                </a:extLst>
              </p:cNvPr>
              <p:cNvSpPr txBox="1"/>
              <p:nvPr/>
            </p:nvSpPr>
            <p:spPr>
              <a:xfrm>
                <a:off x="3439661" y="832036"/>
                <a:ext cx="5098320" cy="400110"/>
              </a:xfrm>
              <a:prstGeom prst="rect">
                <a:avLst/>
              </a:prstGeom>
              <a:noFill/>
            </p:spPr>
            <p:txBody>
              <a:bodyPr wrap="none" rtlCol="0">
                <a:spAutoFit/>
              </a:bodyPr>
              <a:lstStyle/>
              <a:p>
                <a:pPr algn="ctr"/>
                <a:r>
                  <a:rPr lang="en-US" altLang="zh-CN" sz="2000" b="1" dirty="0">
                    <a:latin typeface="Times New Roman" panose="02020603050405020304" pitchFamily="18" charset="0"/>
                    <a:cs typeface="Times New Roman" panose="02020603050405020304" pitchFamily="18" charset="0"/>
                  </a:rPr>
                  <a:t>The magnetic moments of </a:t>
                </a:r>
                <a14:m>
                  <m:oMath xmlns:m="http://schemas.openxmlformats.org/officeDocument/2006/math">
                    <m:r>
                      <a:rPr lang="en-US" altLang="zh-CN" sz="2000" b="1" i="1" smtClean="0">
                        <a:latin typeface="Cambria Math" panose="02040503050406030204" pitchFamily="18" charset="0"/>
                        <a:cs typeface="Times New Roman" panose="02020603050405020304" pitchFamily="18" charset="0"/>
                        <a:sym typeface="Century Gothic" panose="020B0502020202020204" pitchFamily="34" charset="0"/>
                      </a:rPr>
                      <m:t>𝒄𝒄</m:t>
                    </m:r>
                    <m:acc>
                      <m:accPr>
                        <m:chr m:val="̅"/>
                        <m:ctrlPr>
                          <a:rPr lang="en-US" altLang="zh-CN" sz="2000" b="1" i="1" smtClean="0">
                            <a:latin typeface="Cambria Math" panose="02040503050406030204" pitchFamily="18" charset="0"/>
                            <a:cs typeface="Times New Roman" panose="02020603050405020304" pitchFamily="18" charset="0"/>
                            <a:sym typeface="Century Gothic" panose="020B0502020202020204" pitchFamily="34" charset="0"/>
                          </a:rPr>
                        </m:ctrlPr>
                      </m:accPr>
                      <m:e>
                        <m:r>
                          <a:rPr lang="en-US" altLang="zh-CN" sz="2000" b="1" i="1" smtClean="0">
                            <a:latin typeface="Cambria Math" panose="02040503050406030204" pitchFamily="18" charset="0"/>
                            <a:cs typeface="Times New Roman" panose="02020603050405020304" pitchFamily="18" charset="0"/>
                            <a:sym typeface="Century Gothic" panose="020B0502020202020204" pitchFamily="34" charset="0"/>
                          </a:rPr>
                          <m:t>𝒏</m:t>
                        </m:r>
                      </m:e>
                    </m:acc>
                    <m:sSup>
                      <m:sSupPr>
                        <m:ctrlPr>
                          <a:rPr lang="en-US" altLang="zh-CN" sz="2000" b="1" i="1" smtClean="0">
                            <a:latin typeface="Cambria Math" panose="02040503050406030204" pitchFamily="18" charset="0"/>
                            <a:cs typeface="Times New Roman" panose="02020603050405020304" pitchFamily="18" charset="0"/>
                            <a:sym typeface="Century Gothic" panose="020B0502020202020204" pitchFamily="34" charset="0"/>
                          </a:rPr>
                        </m:ctrlPr>
                      </m:sSupPr>
                      <m:e>
                        <m:acc>
                          <m:accPr>
                            <m:chr m:val="̅"/>
                            <m:ctrlPr>
                              <a:rPr lang="en-US" altLang="zh-CN" sz="2000" b="1" i="1" smtClean="0">
                                <a:latin typeface="Cambria Math" panose="02040503050406030204" pitchFamily="18" charset="0"/>
                                <a:cs typeface="Times New Roman" panose="02020603050405020304" pitchFamily="18" charset="0"/>
                                <a:sym typeface="Century Gothic" panose="020B0502020202020204" pitchFamily="34" charset="0"/>
                              </a:rPr>
                            </m:ctrlPr>
                          </m:accPr>
                          <m:e>
                            <m:r>
                              <a:rPr lang="en-US" altLang="zh-CN" sz="2000" b="1" i="1" smtClean="0">
                                <a:latin typeface="Cambria Math" panose="02040503050406030204" pitchFamily="18" charset="0"/>
                                <a:cs typeface="Times New Roman" panose="02020603050405020304" pitchFamily="18" charset="0"/>
                                <a:sym typeface="Century Gothic" panose="020B0502020202020204" pitchFamily="34" charset="0"/>
                              </a:rPr>
                              <m:t>𝒏</m:t>
                            </m:r>
                          </m:e>
                        </m:acc>
                      </m:e>
                      <m:sup>
                        <m:r>
                          <a:rPr lang="en-US" altLang="zh-CN" sz="2000" b="1" i="1" smtClean="0">
                            <a:latin typeface="Cambria Math" panose="02040503050406030204" pitchFamily="18" charset="0"/>
                            <a:cs typeface="Times New Roman" panose="02020603050405020304" pitchFamily="18" charset="0"/>
                            <a:sym typeface="Century Gothic" panose="020B0502020202020204" pitchFamily="34" charset="0"/>
                          </a:rPr>
                          <m:t>′</m:t>
                        </m:r>
                      </m:sup>
                    </m:sSup>
                  </m:oMath>
                </a14:m>
                <a:r>
                  <a:rPr lang="en-US" altLang="zh-CN" sz="2000" b="1" dirty="0">
                    <a:latin typeface="Times New Roman" panose="02020603050405020304" pitchFamily="18" charset="0"/>
                    <a:cs typeface="Times New Roman" panose="02020603050405020304" pitchFamily="18" charset="0"/>
                  </a:rPr>
                  <a:t> system (</a:t>
                </a:r>
                <a14:m>
                  <m:oMath xmlns:m="http://schemas.openxmlformats.org/officeDocument/2006/math">
                    <m:sSub>
                      <m:sSubPr>
                        <m:ctrlPr>
                          <a:rPr kumimoji="1" lang="en-US" altLang="zh-CN" sz="2000" b="1" i="1">
                            <a:latin typeface="Cambria Math" panose="02040503050406030204" pitchFamily="18" charset="0"/>
                          </a:rPr>
                        </m:ctrlPr>
                      </m:sSubPr>
                      <m:e>
                        <m:r>
                          <a:rPr kumimoji="1" lang="en-US" altLang="zh-CN" sz="2000" b="1" i="1">
                            <a:latin typeface="Cambria Math" panose="02040503050406030204" pitchFamily="18" charset="0"/>
                          </a:rPr>
                          <m:t>𝝁</m:t>
                        </m:r>
                      </m:e>
                      <m:sub>
                        <m:r>
                          <a:rPr kumimoji="1" lang="en-US" altLang="zh-CN" sz="2000" b="1" i="1">
                            <a:latin typeface="Cambria Math" panose="02040503050406030204" pitchFamily="18" charset="0"/>
                          </a:rPr>
                          <m:t>𝑵</m:t>
                        </m:r>
                      </m:sub>
                    </m:sSub>
                  </m:oMath>
                </a14:m>
                <a:r>
                  <a:rPr lang="en-US" altLang="zh-CN" sz="2000" b="1" dirty="0">
                    <a:latin typeface="Times New Roman" panose="02020603050405020304" pitchFamily="18" charset="0"/>
                    <a:cs typeface="Times New Roman" panose="02020603050405020304" pitchFamily="18" charset="0"/>
                  </a:rPr>
                  <a:t>)</a:t>
                </a:r>
                <a:endParaRPr lang="zh-CN" altLang="en-US" sz="2000" b="1" dirty="0">
                  <a:latin typeface="Times New Roman" panose="02020603050405020304" pitchFamily="18" charset="0"/>
                  <a:cs typeface="Times New Roman" panose="02020603050405020304" pitchFamily="18" charset="0"/>
                </a:endParaRPr>
              </a:p>
            </p:txBody>
          </p:sp>
        </mc:Choice>
        <mc:Fallback xmlns="">
          <p:sp>
            <p:nvSpPr>
              <p:cNvPr id="6" name="文本框 5">
                <a:extLst>
                  <a:ext uri="{FF2B5EF4-FFF2-40B4-BE49-F238E27FC236}">
                    <a16:creationId xmlns:a16="http://schemas.microsoft.com/office/drawing/2014/main" id="{997CBA57-7340-1A1F-89CC-5928C429F902}"/>
                  </a:ext>
                </a:extLst>
              </p:cNvPr>
              <p:cNvSpPr txBox="1">
                <a:spLocks noRot="1" noChangeAspect="1" noMove="1" noResize="1" noEditPoints="1" noAdjustHandles="1" noChangeArrowheads="1" noChangeShapeType="1" noTextEdit="1"/>
              </p:cNvSpPr>
              <p:nvPr/>
            </p:nvSpPr>
            <p:spPr>
              <a:xfrm>
                <a:off x="3439661" y="832036"/>
                <a:ext cx="5098320" cy="400110"/>
              </a:xfrm>
              <a:prstGeom prst="rect">
                <a:avLst/>
              </a:prstGeom>
              <a:blipFill>
                <a:blip r:embed="rId9"/>
                <a:stretch>
                  <a:fillRect l="-744" t="-9375" r="-744" b="-28125"/>
                </a:stretch>
              </a:blipFill>
            </p:spPr>
            <p:txBody>
              <a:bodyPr/>
              <a:lstStyle/>
              <a:p>
                <a:r>
                  <a:rPr lang="zh-CN" altLang="en-US">
                    <a:noFill/>
                  </a:rPr>
                  <a:t> </a:t>
                </a:r>
              </a:p>
            </p:txBody>
          </p:sp>
        </mc:Fallback>
      </mc:AlternateContent>
      <p:sp>
        <p:nvSpPr>
          <p:cNvPr id="8" name="文本框 7">
            <a:extLst>
              <a:ext uri="{FF2B5EF4-FFF2-40B4-BE49-F238E27FC236}">
                <a16:creationId xmlns:a16="http://schemas.microsoft.com/office/drawing/2014/main" id="{28E07B13-EA3F-1719-8D6E-995457BA8630}"/>
              </a:ext>
            </a:extLst>
          </p:cNvPr>
          <p:cNvSpPr txBox="1"/>
          <p:nvPr/>
        </p:nvSpPr>
        <p:spPr>
          <a:xfrm>
            <a:off x="11335385" y="6336956"/>
            <a:ext cx="415498" cy="369332"/>
          </a:xfrm>
          <a:prstGeom prst="rect">
            <a:avLst/>
          </a:prstGeom>
          <a:noFill/>
        </p:spPr>
        <p:txBody>
          <a:bodyPr wrap="none" rtlCol="0">
            <a:spAutoFit/>
          </a:bodyPr>
          <a:lstStyle/>
          <a:p>
            <a:r>
              <a:rPr kumimoji="1" lang="en-US" altLang="zh-CN" dirty="0">
                <a:latin typeface="Times New Roman" panose="02020603050405020304" pitchFamily="18" charset="0"/>
                <a:cs typeface="Times New Roman" panose="02020603050405020304" pitchFamily="18" charset="0"/>
              </a:rPr>
              <a:t>13</a:t>
            </a:r>
            <a:endParaRPr kumimoji="1" lang="zh-CN" alt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115729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4AC7C8-C729-C842-30CD-3DFD35636152}"/>
            </a:ext>
          </a:extLst>
        </p:cNvPr>
        <p:cNvGrpSpPr/>
        <p:nvPr/>
      </p:nvGrpSpPr>
      <p:grpSpPr>
        <a:xfrm>
          <a:off x="0" y="0"/>
          <a:ext cx="0" cy="0"/>
          <a:chOff x="0" y="0"/>
          <a:chExt cx="0" cy="0"/>
        </a:xfrm>
      </p:grpSpPr>
      <p:cxnSp>
        <p:nvCxnSpPr>
          <p:cNvPr id="4" name="直接连接符 3">
            <a:extLst>
              <a:ext uri="{FF2B5EF4-FFF2-40B4-BE49-F238E27FC236}">
                <a16:creationId xmlns:a16="http://schemas.microsoft.com/office/drawing/2014/main" id="{476DED01-8F9C-CE8B-A4DD-75DF8D60FC62}"/>
              </a:ext>
            </a:extLst>
          </p:cNvPr>
          <p:cNvCxnSpPr/>
          <p:nvPr/>
        </p:nvCxnSpPr>
        <p:spPr>
          <a:xfrm>
            <a:off x="0" y="666234"/>
            <a:ext cx="12192000" cy="0"/>
          </a:xfrm>
          <a:prstGeom prst="line">
            <a:avLst/>
          </a:prstGeom>
          <a:ln w="28575">
            <a:solidFill>
              <a:srgbClr val="9C252B"/>
            </a:solidFill>
          </a:ln>
        </p:spPr>
        <p:style>
          <a:lnRef idx="1">
            <a:schemeClr val="accent1"/>
          </a:lnRef>
          <a:fillRef idx="0">
            <a:schemeClr val="accent1"/>
          </a:fillRef>
          <a:effectRef idx="0">
            <a:schemeClr val="accent1"/>
          </a:effectRef>
          <a:fontRef idx="minor">
            <a:schemeClr val="tx1"/>
          </a:fontRef>
        </p:style>
      </p:cxnSp>
      <p:pic>
        <p:nvPicPr>
          <p:cNvPr id="3" name="图片 2">
            <a:extLst>
              <a:ext uri="{FF2B5EF4-FFF2-40B4-BE49-F238E27FC236}">
                <a16:creationId xmlns:a16="http://schemas.microsoft.com/office/drawing/2014/main" id="{796EDBED-2BAB-C9D7-6B73-63D82C62A578}"/>
              </a:ext>
            </a:extLst>
          </p:cNvPr>
          <p:cNvPicPr>
            <a:picLocks noChangeAspect="1"/>
          </p:cNvPicPr>
          <p:nvPr/>
        </p:nvPicPr>
        <p:blipFill>
          <a:blip r:embed="rId3"/>
          <a:stretch>
            <a:fillRect/>
          </a:stretch>
        </p:blipFill>
        <p:spPr>
          <a:xfrm>
            <a:off x="11237495" y="88315"/>
            <a:ext cx="711890" cy="543733"/>
          </a:xfrm>
          <a:prstGeom prst="rect">
            <a:avLst/>
          </a:prstGeom>
        </p:spPr>
      </p:pic>
      <p:pic>
        <p:nvPicPr>
          <p:cNvPr id="9" name="图片 8">
            <a:extLst>
              <a:ext uri="{FF2B5EF4-FFF2-40B4-BE49-F238E27FC236}">
                <a16:creationId xmlns:a16="http://schemas.microsoft.com/office/drawing/2014/main" id="{598DFF5C-9D03-82EC-4042-BC91FE682536}"/>
              </a:ext>
            </a:extLst>
          </p:cNvPr>
          <p:cNvPicPr>
            <a:picLocks noChangeAspect="1"/>
          </p:cNvPicPr>
          <p:nvPr/>
        </p:nvPicPr>
        <p:blipFill>
          <a:blip r:embed="rId4"/>
          <a:stretch>
            <a:fillRect/>
          </a:stretch>
        </p:blipFill>
        <p:spPr>
          <a:xfrm>
            <a:off x="623348" y="1310779"/>
            <a:ext cx="10730935" cy="1837895"/>
          </a:xfrm>
          <a:prstGeom prst="rect">
            <a:avLst/>
          </a:prstGeom>
        </p:spPr>
      </p:pic>
      <mc:AlternateContent xmlns:mc="http://schemas.openxmlformats.org/markup-compatibility/2006" xmlns:a14="http://schemas.microsoft.com/office/drawing/2010/main">
        <mc:Choice Requires="a14">
          <p:sp>
            <p:nvSpPr>
              <p:cNvPr id="14" name="文本框 13">
                <a:extLst>
                  <a:ext uri="{FF2B5EF4-FFF2-40B4-BE49-F238E27FC236}">
                    <a16:creationId xmlns:a16="http://schemas.microsoft.com/office/drawing/2014/main" id="{BF448EF1-EBF7-9B66-C94B-72C4FC3E0339}"/>
                  </a:ext>
                </a:extLst>
              </p:cNvPr>
              <p:cNvSpPr txBox="1"/>
              <p:nvPr/>
            </p:nvSpPr>
            <p:spPr bwMode="auto">
              <a:xfrm>
                <a:off x="134400" y="178901"/>
                <a:ext cx="5854417" cy="415498"/>
              </a:xfrm>
              <a:prstGeom prst="rect">
                <a:avLst/>
              </a:prstGeom>
              <a:noFill/>
            </p:spPr>
            <p:txBody>
              <a:bodyPr wrap="square">
                <a:spAutoFit/>
                <a:scene3d>
                  <a:camera prst="orthographicFront"/>
                  <a:lightRig rig="threePt" dir="t"/>
                </a:scene3d>
                <a:sp3d contourW="12700"/>
              </a:bodyPr>
              <a:lstStyle>
                <a:defPPr>
                  <a:defRPr lang="en-US"/>
                </a:defPPr>
                <a:lvl1pPr>
                  <a:defRPr sz="2800" b="1" spc="300">
                    <a:solidFill>
                      <a:schemeClr val="tx1">
                        <a:lumMod val="85000"/>
                        <a:lumOff val="15000"/>
                      </a:schemeClr>
                    </a:solidFill>
                    <a:latin typeface="微软雅黑" panose="020B0503020204020204" pitchFamily="34" charset="-122"/>
                    <a:ea typeface="微软雅黑" panose="020B0503020204020204" pitchFamily="34" charset="-122"/>
                    <a:cs typeface="Segoe UI Light" panose="020B0502040204020203" pitchFamily="34" charset="0"/>
                  </a:defRPr>
                </a:lvl1pPr>
              </a:lstStyle>
              <a:p>
                <a:pPr>
                  <a:defRPr/>
                </a:pPr>
                <a:r>
                  <a:rPr lang="en-US" altLang="zh-CN" sz="2100" spc="0" dirty="0">
                    <a:solidFill>
                      <a:srgbClr val="B21E23"/>
                    </a:solidFill>
                    <a:latin typeface="Times New Roman" panose="02020603050405020304" pitchFamily="18" charset="0"/>
                    <a:cs typeface="Times New Roman" panose="02020603050405020304" pitchFamily="18" charset="0"/>
                    <a:sym typeface="+mn-ea"/>
                  </a:rPr>
                  <a:t>Results &amp; discussion </a:t>
                </a:r>
                <a:r>
                  <a:rPr lang="en-US" altLang="zh-CN" sz="2100" spc="0" dirty="0">
                    <a:solidFill>
                      <a:srgbClr val="B21E23"/>
                    </a:solidFill>
                    <a:latin typeface="Times New Roman" panose="02020603050405020304" pitchFamily="18" charset="0"/>
                    <a:cs typeface="Times New Roman" panose="02020603050405020304" pitchFamily="18" charset="0"/>
                    <a:sym typeface="Century Gothic" panose="020B0502020202020204" pitchFamily="34" charset="0"/>
                  </a:rPr>
                  <a:t>| </a:t>
                </a:r>
                <a14:m>
                  <m:oMath xmlns:m="http://schemas.openxmlformats.org/officeDocument/2006/math">
                    <m:r>
                      <a:rPr lang="en-US" altLang="zh-CN" sz="2100" b="1" i="1" spc="0" smtClean="0">
                        <a:solidFill>
                          <a:schemeClr val="tx1"/>
                        </a:solidFill>
                        <a:latin typeface="Cambria Math" panose="02040503050406030204" pitchFamily="18" charset="0"/>
                        <a:cs typeface="Times New Roman" panose="02020603050405020304" pitchFamily="18" charset="0"/>
                        <a:sym typeface="Century Gothic" panose="020B0502020202020204" pitchFamily="34" charset="0"/>
                      </a:rPr>
                      <m:t>𝑸𝑸</m:t>
                    </m:r>
                    <m:acc>
                      <m:accPr>
                        <m:chr m:val="̅"/>
                        <m:ctrlPr>
                          <a:rPr lang="en-US" altLang="zh-CN" sz="2100" b="1" i="1" spc="0" smtClean="0">
                            <a:solidFill>
                              <a:schemeClr val="tx1"/>
                            </a:solidFill>
                            <a:latin typeface="Cambria Math" panose="02040503050406030204" pitchFamily="18" charset="0"/>
                            <a:cs typeface="Times New Roman" panose="02020603050405020304" pitchFamily="18" charset="0"/>
                            <a:sym typeface="Century Gothic" panose="020B0502020202020204" pitchFamily="34" charset="0"/>
                          </a:rPr>
                        </m:ctrlPr>
                      </m:accPr>
                      <m:e>
                        <m:r>
                          <a:rPr lang="en-US" altLang="zh-CN" sz="2100" b="1" i="1" spc="0" smtClean="0">
                            <a:solidFill>
                              <a:schemeClr val="tx1"/>
                            </a:solidFill>
                            <a:latin typeface="Cambria Math" panose="02040503050406030204" pitchFamily="18" charset="0"/>
                            <a:cs typeface="Times New Roman" panose="02020603050405020304" pitchFamily="18" charset="0"/>
                            <a:sym typeface="Century Gothic" panose="020B0502020202020204" pitchFamily="34" charset="0"/>
                          </a:rPr>
                          <m:t>𝒒</m:t>
                        </m:r>
                      </m:e>
                    </m:acc>
                    <m:acc>
                      <m:accPr>
                        <m:chr m:val="̅"/>
                        <m:ctrlPr>
                          <a:rPr lang="en-US" altLang="zh-CN" sz="2100" b="1" i="1" spc="0" dirty="0" smtClean="0">
                            <a:solidFill>
                              <a:schemeClr val="tx1"/>
                            </a:solidFill>
                            <a:latin typeface="Cambria Math" panose="02040503050406030204" pitchFamily="18" charset="0"/>
                            <a:cs typeface="Times New Roman" panose="02020603050405020304" pitchFamily="18" charset="0"/>
                            <a:sym typeface="+mn-ea"/>
                          </a:rPr>
                        </m:ctrlPr>
                      </m:accPr>
                      <m:e>
                        <m:r>
                          <a:rPr lang="en-US" altLang="zh-CN" sz="2100" b="1" i="1" spc="0" dirty="0" smtClean="0">
                            <a:solidFill>
                              <a:schemeClr val="tx1"/>
                            </a:solidFill>
                            <a:latin typeface="Cambria Math" panose="02040503050406030204" pitchFamily="18" charset="0"/>
                            <a:cs typeface="Times New Roman" panose="02020603050405020304" pitchFamily="18" charset="0"/>
                            <a:sym typeface="+mn-ea"/>
                          </a:rPr>
                          <m:t>𝒒</m:t>
                        </m:r>
                      </m:e>
                    </m:acc>
                  </m:oMath>
                </a14:m>
                <a:r>
                  <a:rPr lang="en-US" altLang="zh-CN" sz="2100" spc="0" dirty="0">
                    <a:solidFill>
                      <a:schemeClr val="tx1"/>
                    </a:solidFill>
                    <a:latin typeface="Times New Roman" panose="02020603050405020304" pitchFamily="18" charset="0"/>
                    <a:cs typeface="Times New Roman" panose="02020603050405020304" pitchFamily="18" charset="0"/>
                    <a:sym typeface="Century Gothic" panose="020B0502020202020204" pitchFamily="34" charset="0"/>
                  </a:rPr>
                  <a:t> system</a:t>
                </a:r>
                <a:endParaRPr lang="zh-CN" altLang="en-US" sz="2100" spc="0" dirty="0">
                  <a:solidFill>
                    <a:srgbClr val="B21E23"/>
                  </a:solidFill>
                  <a:latin typeface="Times New Roman" panose="02020603050405020304" pitchFamily="18" charset="0"/>
                  <a:cs typeface="Times New Roman" panose="02020603050405020304" pitchFamily="18" charset="0"/>
                  <a:sym typeface="Century Gothic" panose="020B0502020202020204" pitchFamily="34" charset="0"/>
                </a:endParaRPr>
              </a:p>
            </p:txBody>
          </p:sp>
        </mc:Choice>
        <mc:Fallback xmlns="">
          <p:sp>
            <p:nvSpPr>
              <p:cNvPr id="14" name="文本框 13">
                <a:extLst>
                  <a:ext uri="{FF2B5EF4-FFF2-40B4-BE49-F238E27FC236}">
                    <a16:creationId xmlns:a16="http://schemas.microsoft.com/office/drawing/2014/main" id="{BF448EF1-EBF7-9B66-C94B-72C4FC3E0339}"/>
                  </a:ext>
                </a:extLst>
              </p:cNvPr>
              <p:cNvSpPr txBox="1">
                <a:spLocks noRot="1" noChangeAspect="1" noMove="1" noResize="1" noEditPoints="1" noAdjustHandles="1" noChangeArrowheads="1" noChangeShapeType="1" noTextEdit="1"/>
              </p:cNvSpPr>
              <p:nvPr/>
            </p:nvSpPr>
            <p:spPr bwMode="auto">
              <a:xfrm>
                <a:off x="134400" y="178901"/>
                <a:ext cx="5854417" cy="415498"/>
              </a:xfrm>
              <a:prstGeom prst="rect">
                <a:avLst/>
              </a:prstGeom>
              <a:blipFill>
                <a:blip r:embed="rId6"/>
                <a:stretch>
                  <a:fillRect l="-1082" t="-5714" b="-22857"/>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6" name="文本框 5">
                <a:extLst>
                  <a:ext uri="{FF2B5EF4-FFF2-40B4-BE49-F238E27FC236}">
                    <a16:creationId xmlns:a16="http://schemas.microsoft.com/office/drawing/2014/main" id="{030F1C37-CFC3-0C13-9574-A330EC64BE52}"/>
                  </a:ext>
                </a:extLst>
              </p:cNvPr>
              <p:cNvSpPr txBox="1"/>
              <p:nvPr/>
            </p:nvSpPr>
            <p:spPr>
              <a:xfrm>
                <a:off x="547565" y="3367496"/>
                <a:ext cx="11401820" cy="2822376"/>
              </a:xfrm>
              <a:prstGeom prst="rect">
                <a:avLst/>
              </a:prstGeom>
              <a:noFill/>
            </p:spPr>
            <p:txBody>
              <a:bodyPr wrap="square" rtlCol="0">
                <a:spAutoFit/>
              </a:bodyPr>
              <a:lstStyle/>
              <a:p>
                <a:pPr marL="342900" indent="-342900">
                  <a:lnSpc>
                    <a:spcPct val="125000"/>
                  </a:lnSpc>
                  <a:buFont typeface="Wingdings" pitchFamily="2" charset="2"/>
                  <a:buChar char="Ø"/>
                </a:pPr>
                <a:r>
                  <a:rPr kumimoji="1" lang="en-US" altLang="zh-CN" sz="2400" dirty="0">
                    <a:latin typeface="Times New Roman" panose="02020603050405020304" pitchFamily="18" charset="0"/>
                    <a:cs typeface="Times New Roman" panose="02020603050405020304" pitchFamily="18" charset="0"/>
                  </a:rPr>
                  <a:t>For the </a:t>
                </a:r>
                <a14:m>
                  <m:oMath xmlns:m="http://schemas.openxmlformats.org/officeDocument/2006/math">
                    <m:r>
                      <a:rPr kumimoji="1" lang="en-US" altLang="zh-CN" sz="2400" b="0" i="1" smtClean="0">
                        <a:latin typeface="Cambria Math" panose="02040503050406030204" pitchFamily="18" charset="0"/>
                      </a:rPr>
                      <m:t>𝑐𝑐</m:t>
                    </m:r>
                    <m:acc>
                      <m:accPr>
                        <m:chr m:val="̅"/>
                        <m:ctrlPr>
                          <a:rPr kumimoji="1" lang="en-US" altLang="zh-CN" sz="2400" b="0" i="1" smtClean="0">
                            <a:latin typeface="Cambria Math" panose="02040503050406030204" pitchFamily="18" charset="0"/>
                          </a:rPr>
                        </m:ctrlPr>
                      </m:accPr>
                      <m:e>
                        <m:r>
                          <a:rPr kumimoji="1" lang="en-US" altLang="zh-CN" sz="2400" b="0" i="1" smtClean="0">
                            <a:latin typeface="Cambria Math" panose="02040503050406030204" pitchFamily="18" charset="0"/>
                          </a:rPr>
                          <m:t>𝑛</m:t>
                        </m:r>
                      </m:e>
                    </m:acc>
                    <m:sSup>
                      <m:sSupPr>
                        <m:ctrlPr>
                          <a:rPr kumimoji="1" lang="en-US" altLang="zh-CN" sz="2400" b="0" i="1" smtClean="0">
                            <a:latin typeface="Cambria Math" panose="02040503050406030204" pitchFamily="18" charset="0"/>
                          </a:rPr>
                        </m:ctrlPr>
                      </m:sSupPr>
                      <m:e>
                        <m:acc>
                          <m:accPr>
                            <m:chr m:val="̅"/>
                            <m:ctrlPr>
                              <a:rPr kumimoji="1" lang="en-US" altLang="zh-CN" sz="2400" b="0" i="1" smtClean="0">
                                <a:latin typeface="Cambria Math" panose="02040503050406030204" pitchFamily="18" charset="0"/>
                              </a:rPr>
                            </m:ctrlPr>
                          </m:accPr>
                          <m:e>
                            <m:r>
                              <a:rPr kumimoji="1" lang="en-US" altLang="zh-CN" sz="2400" b="0" i="1" smtClean="0">
                                <a:latin typeface="Cambria Math" panose="02040503050406030204" pitchFamily="18" charset="0"/>
                              </a:rPr>
                              <m:t>𝑛</m:t>
                            </m:r>
                          </m:e>
                        </m:acc>
                      </m:e>
                      <m:sup>
                        <m:r>
                          <a:rPr kumimoji="1" lang="en-US" altLang="zh-CN" sz="2400" b="0" i="1" dirty="0" smtClean="0">
                            <a:latin typeface="Cambria Math" panose="02040503050406030204" pitchFamily="18" charset="0"/>
                          </a:rPr>
                          <m:t>′</m:t>
                        </m:r>
                      </m:sup>
                    </m:sSup>
                  </m:oMath>
                </a14:m>
                <a:r>
                  <a:rPr kumimoji="1" lang="en-US" altLang="zh-CN" sz="2400" dirty="0">
                    <a:latin typeface="Times New Roman" panose="02020603050405020304" pitchFamily="18" charset="0"/>
                    <a:cs typeface="Times New Roman" panose="02020603050405020304" pitchFamily="18" charset="0"/>
                  </a:rPr>
                  <a:t> system,  the </a:t>
                </a:r>
                <a14:m>
                  <m:oMath xmlns:m="http://schemas.openxmlformats.org/officeDocument/2006/math">
                    <m:sSup>
                      <m:sSupPr>
                        <m:ctrlPr>
                          <a:rPr kumimoji="1" lang="en-US" altLang="zh-CN" sz="2400" b="0" i="1" smtClean="0">
                            <a:latin typeface="Cambria Math" panose="02040503050406030204" pitchFamily="18" charset="0"/>
                          </a:rPr>
                        </m:ctrlPr>
                      </m:sSupPr>
                      <m:e>
                        <m:r>
                          <a:rPr kumimoji="1" lang="en-US" altLang="zh-CN" sz="2400" b="0" i="1" smtClean="0">
                            <a:latin typeface="Cambria Math" panose="02040503050406030204" pitchFamily="18" charset="0"/>
                          </a:rPr>
                          <m:t>𝐽</m:t>
                        </m:r>
                      </m:e>
                      <m:sup>
                        <m:r>
                          <a:rPr kumimoji="1" lang="en-US" altLang="zh-CN" sz="2400" b="0" i="1" smtClean="0">
                            <a:latin typeface="Cambria Math" panose="02040503050406030204" pitchFamily="18" charset="0"/>
                          </a:rPr>
                          <m:t>𝑃</m:t>
                        </m:r>
                      </m:sup>
                    </m:sSup>
                    <m:r>
                      <a:rPr kumimoji="1" lang="en-US" altLang="zh-CN" sz="2400" b="0" i="1" smtClean="0">
                        <a:latin typeface="Cambria Math" panose="02040503050406030204" pitchFamily="18" charset="0"/>
                      </a:rPr>
                      <m:t>=</m:t>
                    </m:r>
                    <m:sSup>
                      <m:sSupPr>
                        <m:ctrlPr>
                          <a:rPr kumimoji="1" lang="en-US" altLang="zh-CN" sz="2400" b="0" i="1" smtClean="0">
                            <a:latin typeface="Cambria Math" panose="02040503050406030204" pitchFamily="18" charset="0"/>
                          </a:rPr>
                        </m:ctrlPr>
                      </m:sSupPr>
                      <m:e>
                        <m:r>
                          <a:rPr kumimoji="1" lang="en-US" altLang="zh-CN" sz="2400" b="0" i="1" smtClean="0">
                            <a:latin typeface="Cambria Math" panose="02040503050406030204" pitchFamily="18" charset="0"/>
                          </a:rPr>
                          <m:t>2</m:t>
                        </m:r>
                      </m:e>
                      <m:sup>
                        <m:r>
                          <a:rPr kumimoji="1" lang="en-US" altLang="zh-CN" sz="2400" b="0" i="1" smtClean="0">
                            <a:latin typeface="Cambria Math" panose="02040503050406030204" pitchFamily="18" charset="0"/>
                          </a:rPr>
                          <m:t>+</m:t>
                        </m:r>
                      </m:sup>
                    </m:sSup>
                  </m:oMath>
                </a14:m>
                <a:r>
                  <a:rPr kumimoji="1" lang="en-US" altLang="zh-CN" sz="2400" dirty="0">
                    <a:latin typeface="Times New Roman" panose="02020603050405020304" pitchFamily="18" charset="0"/>
                    <a:cs typeface="Times New Roman" panose="02020603050405020304" pitchFamily="18" charset="0"/>
                  </a:rPr>
                  <a:t> state largest MM </a:t>
                </a:r>
                <a14:m>
                  <m:oMath xmlns:m="http://schemas.openxmlformats.org/officeDocument/2006/math">
                    <m:r>
                      <a:rPr kumimoji="1" lang="en-US" altLang="zh-CN" sz="2400" b="0" i="1" smtClean="0">
                        <a:latin typeface="Cambria Math" panose="02040503050406030204" pitchFamily="18" charset="0"/>
                      </a:rPr>
                      <m:t>2.68</m:t>
                    </m:r>
                    <m:sSub>
                      <m:sSubPr>
                        <m:ctrlPr>
                          <a:rPr kumimoji="1" lang="en-US" altLang="zh-CN" sz="2400" b="0" i="1" smtClean="0">
                            <a:latin typeface="Cambria Math" panose="02040503050406030204" pitchFamily="18" charset="0"/>
                          </a:rPr>
                        </m:ctrlPr>
                      </m:sSubPr>
                      <m:e>
                        <m:r>
                          <a:rPr kumimoji="1" lang="en-US" altLang="zh-CN" sz="2400" b="0" i="1" smtClean="0">
                            <a:latin typeface="Cambria Math" panose="02040503050406030204" pitchFamily="18" charset="0"/>
                          </a:rPr>
                          <m:t>𝜇</m:t>
                        </m:r>
                      </m:e>
                      <m:sub>
                        <m:r>
                          <a:rPr kumimoji="1" lang="en-US" altLang="zh-CN" sz="2400" b="0" i="1" smtClean="0">
                            <a:latin typeface="Cambria Math" panose="02040503050406030204" pitchFamily="18" charset="0"/>
                          </a:rPr>
                          <m:t>𝑁</m:t>
                        </m:r>
                      </m:sub>
                    </m:sSub>
                  </m:oMath>
                </a14:m>
                <a:r>
                  <a:rPr kumimoji="1" lang="en-US" altLang="zh-CN" sz="2400" dirty="0">
                    <a:latin typeface="Times New Roman" panose="02020603050405020304" pitchFamily="18" charset="0"/>
                    <a:cs typeface="Times New Roman" panose="02020603050405020304" pitchFamily="18" charset="0"/>
                  </a:rPr>
                  <a:t> with </a:t>
                </a:r>
                <a14:m>
                  <m:oMath xmlns:m="http://schemas.openxmlformats.org/officeDocument/2006/math">
                    <m:d>
                      <m:dPr>
                        <m:ctrlPr>
                          <a:rPr kumimoji="1" lang="en-US" altLang="zh-CN" sz="2400" b="0" i="1" smtClean="0">
                            <a:latin typeface="Cambria Math" panose="02040503050406030204" pitchFamily="18" charset="0"/>
                          </a:rPr>
                        </m:ctrlPr>
                      </m:dPr>
                      <m:e>
                        <m:r>
                          <a:rPr kumimoji="1" lang="en-US" altLang="zh-CN" sz="2400" b="0" i="1" smtClean="0">
                            <a:latin typeface="Cambria Math" panose="02040503050406030204" pitchFamily="18" charset="0"/>
                          </a:rPr>
                          <m:t>𝐼</m:t>
                        </m:r>
                        <m:r>
                          <a:rPr kumimoji="1" lang="en-US" altLang="zh-CN" sz="2400" b="0" i="1" smtClean="0">
                            <a:latin typeface="Cambria Math" panose="02040503050406030204" pitchFamily="18" charset="0"/>
                          </a:rPr>
                          <m:t>,</m:t>
                        </m:r>
                        <m:sSub>
                          <m:sSubPr>
                            <m:ctrlPr>
                              <a:rPr kumimoji="1" lang="en-US" altLang="zh-CN" sz="2400" b="0" i="1" smtClean="0">
                                <a:latin typeface="Cambria Math" panose="02040503050406030204" pitchFamily="18" charset="0"/>
                              </a:rPr>
                            </m:ctrlPr>
                          </m:sSubPr>
                          <m:e>
                            <m:r>
                              <a:rPr kumimoji="1" lang="en-US" altLang="zh-CN" sz="2400" b="0" i="1" smtClean="0">
                                <a:latin typeface="Cambria Math" panose="02040503050406030204" pitchFamily="18" charset="0"/>
                              </a:rPr>
                              <m:t>𝐼</m:t>
                            </m:r>
                          </m:e>
                          <m:sub>
                            <m:r>
                              <a:rPr kumimoji="1" lang="en-US" altLang="zh-CN" sz="2400" b="0" i="1" smtClean="0">
                                <a:latin typeface="Cambria Math" panose="02040503050406030204" pitchFamily="18" charset="0"/>
                              </a:rPr>
                              <m:t>3</m:t>
                            </m:r>
                          </m:sub>
                        </m:sSub>
                      </m:e>
                    </m:d>
                    <m:r>
                      <a:rPr kumimoji="1" lang="en-US" altLang="zh-CN" sz="2400" b="0" i="1" smtClean="0">
                        <a:latin typeface="Cambria Math" panose="02040503050406030204" pitchFamily="18" charset="0"/>
                      </a:rPr>
                      <m:t>=(1,1)</m:t>
                    </m:r>
                  </m:oMath>
                </a14:m>
                <a:r>
                  <a:rPr kumimoji="1" lang="en-US" altLang="zh-CN" sz="2400" dirty="0">
                    <a:latin typeface="Times New Roman" panose="02020603050405020304" pitchFamily="18" charset="0"/>
                    <a:cs typeface="Times New Roman" panose="02020603050405020304" pitchFamily="18" charset="0"/>
                  </a:rPr>
                  <a:t> and the smallest </a:t>
                </a:r>
                <a14:m>
                  <m:oMath xmlns:m="http://schemas.openxmlformats.org/officeDocument/2006/math">
                    <m:r>
                      <a:rPr kumimoji="1" lang="en-US" altLang="zh-CN" sz="2400" b="0" i="0" smtClean="0">
                        <a:latin typeface="Cambria Math" panose="02040503050406030204" pitchFamily="18" charset="0"/>
                      </a:rPr>
                      <m:t>−</m:t>
                    </m:r>
                    <m:r>
                      <a:rPr kumimoji="1" lang="en-US" altLang="zh-CN" sz="2400" i="1">
                        <a:latin typeface="Cambria Math" panose="02040503050406030204" pitchFamily="18" charset="0"/>
                      </a:rPr>
                      <m:t>2.</m:t>
                    </m:r>
                    <m:r>
                      <a:rPr kumimoji="1" lang="en-US" altLang="zh-CN" sz="2400" b="0" i="1" smtClean="0">
                        <a:latin typeface="Cambria Math" panose="02040503050406030204" pitchFamily="18" charset="0"/>
                      </a:rPr>
                      <m:t>96</m:t>
                    </m:r>
                    <m:sSub>
                      <m:sSubPr>
                        <m:ctrlPr>
                          <a:rPr kumimoji="1" lang="en-US" altLang="zh-CN" sz="2400" i="1">
                            <a:latin typeface="Cambria Math" panose="02040503050406030204" pitchFamily="18" charset="0"/>
                          </a:rPr>
                        </m:ctrlPr>
                      </m:sSubPr>
                      <m:e>
                        <m:r>
                          <a:rPr kumimoji="1" lang="en-US" altLang="zh-CN" sz="2400" i="1">
                            <a:latin typeface="Cambria Math" panose="02040503050406030204" pitchFamily="18" charset="0"/>
                          </a:rPr>
                          <m:t>𝜇</m:t>
                        </m:r>
                      </m:e>
                      <m:sub>
                        <m:r>
                          <a:rPr kumimoji="1" lang="en-US" altLang="zh-CN" sz="2400" i="1">
                            <a:latin typeface="Cambria Math" panose="02040503050406030204" pitchFamily="18" charset="0"/>
                          </a:rPr>
                          <m:t>𝑁</m:t>
                        </m:r>
                      </m:sub>
                    </m:sSub>
                  </m:oMath>
                </a14:m>
                <a:r>
                  <a:rPr kumimoji="1" lang="en-US" altLang="zh-CN" sz="2400" dirty="0">
                    <a:latin typeface="Times New Roman" panose="02020603050405020304" pitchFamily="18" charset="0"/>
                    <a:cs typeface="Times New Roman" panose="02020603050405020304" pitchFamily="18" charset="0"/>
                  </a:rPr>
                  <a:t> with </a:t>
                </a:r>
                <a14:m>
                  <m:oMath xmlns:m="http://schemas.openxmlformats.org/officeDocument/2006/math">
                    <m:d>
                      <m:dPr>
                        <m:ctrlPr>
                          <a:rPr kumimoji="1" lang="en-US" altLang="zh-CN" sz="2400" i="1">
                            <a:latin typeface="Cambria Math" panose="02040503050406030204" pitchFamily="18" charset="0"/>
                          </a:rPr>
                        </m:ctrlPr>
                      </m:dPr>
                      <m:e>
                        <m:r>
                          <a:rPr kumimoji="1" lang="en-US" altLang="zh-CN" sz="2400" i="1">
                            <a:latin typeface="Cambria Math" panose="02040503050406030204" pitchFamily="18" charset="0"/>
                          </a:rPr>
                          <m:t>𝐼</m:t>
                        </m:r>
                        <m:r>
                          <a:rPr kumimoji="1" lang="en-US" altLang="zh-CN" sz="2400" i="1">
                            <a:latin typeface="Cambria Math" panose="02040503050406030204" pitchFamily="18" charset="0"/>
                          </a:rPr>
                          <m:t>,</m:t>
                        </m:r>
                        <m:sSub>
                          <m:sSubPr>
                            <m:ctrlPr>
                              <a:rPr kumimoji="1" lang="en-US" altLang="zh-CN" sz="2400" i="1">
                                <a:latin typeface="Cambria Math" panose="02040503050406030204" pitchFamily="18" charset="0"/>
                              </a:rPr>
                            </m:ctrlPr>
                          </m:sSubPr>
                          <m:e>
                            <m:r>
                              <a:rPr kumimoji="1" lang="en-US" altLang="zh-CN" sz="2400" i="1">
                                <a:latin typeface="Cambria Math" panose="02040503050406030204" pitchFamily="18" charset="0"/>
                              </a:rPr>
                              <m:t>𝐼</m:t>
                            </m:r>
                          </m:e>
                          <m:sub>
                            <m:r>
                              <a:rPr kumimoji="1" lang="en-US" altLang="zh-CN" sz="2400" i="1">
                                <a:latin typeface="Cambria Math" panose="02040503050406030204" pitchFamily="18" charset="0"/>
                              </a:rPr>
                              <m:t>3</m:t>
                            </m:r>
                          </m:sub>
                        </m:sSub>
                      </m:e>
                    </m:d>
                    <m:r>
                      <a:rPr kumimoji="1" lang="en-US" altLang="zh-CN" sz="2400" i="1">
                        <a:latin typeface="Cambria Math" panose="02040503050406030204" pitchFamily="18" charset="0"/>
                      </a:rPr>
                      <m:t>=</m:t>
                    </m:r>
                    <m:d>
                      <m:dPr>
                        <m:ctrlPr>
                          <a:rPr kumimoji="1" lang="en-US" altLang="zh-CN" sz="2400" i="1">
                            <a:latin typeface="Cambria Math" panose="02040503050406030204" pitchFamily="18" charset="0"/>
                          </a:rPr>
                        </m:ctrlPr>
                      </m:dPr>
                      <m:e>
                        <m:r>
                          <a:rPr kumimoji="1" lang="en-US" altLang="zh-CN" sz="2400" i="1">
                            <a:latin typeface="Cambria Math" panose="02040503050406030204" pitchFamily="18" charset="0"/>
                          </a:rPr>
                          <m:t>1,</m:t>
                        </m:r>
                        <m:r>
                          <a:rPr kumimoji="1" lang="en-US" altLang="zh-CN" sz="2400" b="0" i="1" smtClean="0">
                            <a:latin typeface="Cambria Math" panose="02040503050406030204" pitchFamily="18" charset="0"/>
                          </a:rPr>
                          <m:t>−</m:t>
                        </m:r>
                        <m:r>
                          <a:rPr kumimoji="1" lang="en-US" altLang="zh-CN" sz="2400" i="1">
                            <a:latin typeface="Cambria Math" panose="02040503050406030204" pitchFamily="18" charset="0"/>
                          </a:rPr>
                          <m:t>1</m:t>
                        </m:r>
                      </m:e>
                    </m:d>
                  </m:oMath>
                </a14:m>
                <a:r>
                  <a:rPr kumimoji="1" lang="en-US" altLang="zh-CN" sz="2400" dirty="0">
                    <a:latin typeface="Times New Roman" panose="02020603050405020304" pitchFamily="18" charset="0"/>
                    <a:cs typeface="Times New Roman" panose="02020603050405020304" pitchFamily="18" charset="0"/>
                  </a:rPr>
                  <a:t>.</a:t>
                </a:r>
              </a:p>
              <a:p>
                <a:pPr marL="342900" indent="-342900">
                  <a:lnSpc>
                    <a:spcPct val="125000"/>
                  </a:lnSpc>
                  <a:buFont typeface="Wingdings" pitchFamily="2" charset="2"/>
                  <a:buChar char="Ø"/>
                </a:pPr>
                <a:r>
                  <a:rPr kumimoji="1" lang="en-US" altLang="zh-CN" sz="2400" dirty="0">
                    <a:latin typeface="Times New Roman" panose="02020603050405020304" pitchFamily="18" charset="0"/>
                    <a:cs typeface="Times New Roman" panose="02020603050405020304" pitchFamily="18" charset="0"/>
                  </a:rPr>
                  <a:t>The spin-color mixing of the </a:t>
                </a:r>
                <a14:m>
                  <m:oMath xmlns:m="http://schemas.openxmlformats.org/officeDocument/2006/math">
                    <m:r>
                      <m:rPr>
                        <m:sty m:val="p"/>
                      </m:rPr>
                      <a:rPr kumimoji="1" lang="en-US" altLang="zh-CN" sz="2400" b="0" i="0" smtClean="0">
                        <a:latin typeface="Cambria Math" panose="02040503050406030204" pitchFamily="18" charset="0"/>
                      </a:rPr>
                      <m:t>I</m:t>
                    </m:r>
                    <m:d>
                      <m:dPr>
                        <m:ctrlPr>
                          <a:rPr kumimoji="1" lang="en-US" altLang="zh-CN" sz="2400" b="0" i="1" smtClean="0">
                            <a:latin typeface="Cambria Math" panose="02040503050406030204" pitchFamily="18" charset="0"/>
                          </a:rPr>
                        </m:ctrlPr>
                      </m:dPr>
                      <m:e>
                        <m:sSup>
                          <m:sSupPr>
                            <m:ctrlPr>
                              <a:rPr kumimoji="1" lang="en-US" altLang="zh-CN" sz="2400" b="0" i="1" smtClean="0">
                                <a:latin typeface="Cambria Math" panose="02040503050406030204" pitchFamily="18" charset="0"/>
                              </a:rPr>
                            </m:ctrlPr>
                          </m:sSupPr>
                          <m:e>
                            <m:r>
                              <a:rPr kumimoji="1" lang="en-US" altLang="zh-CN" sz="2400" b="0" i="1" smtClean="0">
                                <a:latin typeface="Cambria Math" panose="02040503050406030204" pitchFamily="18" charset="0"/>
                              </a:rPr>
                              <m:t>𝐽</m:t>
                            </m:r>
                          </m:e>
                          <m:sup>
                            <m:r>
                              <a:rPr kumimoji="1" lang="en-US" altLang="zh-CN" sz="2400" b="0" i="1" smtClean="0">
                                <a:latin typeface="Cambria Math" panose="02040503050406030204" pitchFamily="18" charset="0"/>
                              </a:rPr>
                              <m:t>𝑃</m:t>
                            </m:r>
                          </m:sup>
                        </m:sSup>
                      </m:e>
                    </m:d>
                    <m:r>
                      <a:rPr kumimoji="1" lang="en-US" altLang="zh-CN" sz="2400" b="0" i="1" smtClean="0">
                        <a:latin typeface="Cambria Math" panose="02040503050406030204" pitchFamily="18" charset="0"/>
                      </a:rPr>
                      <m:t>=0</m:t>
                    </m:r>
                    <m:d>
                      <m:dPr>
                        <m:ctrlPr>
                          <a:rPr kumimoji="1" lang="en-US" altLang="zh-CN" sz="2400" b="0" i="1" smtClean="0">
                            <a:latin typeface="Cambria Math" panose="02040503050406030204" pitchFamily="18" charset="0"/>
                          </a:rPr>
                        </m:ctrlPr>
                      </m:dPr>
                      <m:e>
                        <m:sSup>
                          <m:sSupPr>
                            <m:ctrlPr>
                              <a:rPr kumimoji="1" lang="en-US" altLang="zh-CN" sz="2400" b="0" i="1" smtClean="0">
                                <a:latin typeface="Cambria Math" panose="02040503050406030204" pitchFamily="18" charset="0"/>
                              </a:rPr>
                            </m:ctrlPr>
                          </m:sSupPr>
                          <m:e>
                            <m:r>
                              <a:rPr kumimoji="1" lang="en-US" altLang="zh-CN" sz="2400" b="0" i="1" smtClean="0">
                                <a:latin typeface="Cambria Math" panose="02040503050406030204" pitchFamily="18" charset="0"/>
                              </a:rPr>
                              <m:t>1</m:t>
                            </m:r>
                          </m:e>
                          <m:sup>
                            <m:r>
                              <a:rPr kumimoji="1" lang="en-US" altLang="zh-CN" sz="2400" b="0" i="1" smtClean="0">
                                <a:latin typeface="Cambria Math" panose="02040503050406030204" pitchFamily="18" charset="0"/>
                              </a:rPr>
                              <m:t>+</m:t>
                            </m:r>
                          </m:sup>
                        </m:sSup>
                      </m:e>
                    </m:d>
                  </m:oMath>
                </a14:m>
                <a:r>
                  <a:rPr kumimoji="1" lang="en-US" altLang="zh-CN" sz="2400" dirty="0">
                    <a:latin typeface="Times New Roman" panose="02020603050405020304" pitchFamily="18" charset="0"/>
                    <a:cs typeface="Times New Roman" panose="02020603050405020304" pitchFamily="18" charset="0"/>
                  </a:rPr>
                  <a:t> states yields MMs of </a:t>
                </a:r>
                <a14:m>
                  <m:oMath xmlns:m="http://schemas.openxmlformats.org/officeDocument/2006/math">
                    <m:r>
                      <a:rPr lang="en-US" altLang="zh-CN" sz="2400" b="0" i="0" smtClean="0">
                        <a:latin typeface="Cambria Math" panose="02040503050406030204" pitchFamily="18" charset="0"/>
                        <a:cs typeface="Times New Roman" panose="02020603050405020304" pitchFamily="18" charset="0"/>
                        <a:sym typeface="Century Gothic" panose="020B0502020202020204" pitchFamily="34" charset="0"/>
                      </a:rPr>
                      <m:t>−0.59</m:t>
                    </m:r>
                    <m:sSub>
                      <m:sSubPr>
                        <m:ctrlPr>
                          <a:rPr lang="en-US" altLang="zh-CN" sz="2400" b="0" i="1" smtClean="0">
                            <a:latin typeface="Cambria Math" panose="02040503050406030204" pitchFamily="18" charset="0"/>
                            <a:cs typeface="Times New Roman" panose="02020603050405020304" pitchFamily="18" charset="0"/>
                            <a:sym typeface="Century Gothic" panose="020B0502020202020204" pitchFamily="34" charset="0"/>
                          </a:rPr>
                        </m:ctrlPr>
                      </m:sSubPr>
                      <m:e>
                        <m:r>
                          <a:rPr lang="en-US" altLang="zh-CN" sz="2400" b="0" i="1" smtClean="0">
                            <a:latin typeface="Cambria Math" panose="02040503050406030204" pitchFamily="18" charset="0"/>
                            <a:cs typeface="Times New Roman" panose="02020603050405020304" pitchFamily="18" charset="0"/>
                            <a:sym typeface="Century Gothic" panose="020B0502020202020204" pitchFamily="34" charset="0"/>
                          </a:rPr>
                          <m:t>𝜇</m:t>
                        </m:r>
                      </m:e>
                      <m:sub>
                        <m:r>
                          <a:rPr lang="en-US" altLang="zh-CN" sz="2400" b="0" i="1" smtClean="0">
                            <a:latin typeface="Cambria Math" panose="02040503050406030204" pitchFamily="18" charset="0"/>
                            <a:cs typeface="Times New Roman" panose="02020603050405020304" pitchFamily="18" charset="0"/>
                            <a:sym typeface="Century Gothic" panose="020B0502020202020204" pitchFamily="34" charset="0"/>
                          </a:rPr>
                          <m:t>𝑁</m:t>
                        </m:r>
                      </m:sub>
                    </m:sSub>
                  </m:oMath>
                </a14:m>
                <a:r>
                  <a:rPr kumimoji="1" lang="en-US" altLang="zh-CN" sz="2400" dirty="0">
                    <a:latin typeface="Times New Roman" panose="02020603050405020304" pitchFamily="18" charset="0"/>
                    <a:cs typeface="Times New Roman" panose="02020603050405020304" pitchFamily="18" charset="0"/>
                  </a:rPr>
                  <a:t> and </a:t>
                </a:r>
                <a14:m>
                  <m:oMath xmlns:m="http://schemas.openxmlformats.org/officeDocument/2006/math">
                    <m:r>
                      <a:rPr lang="en-US" altLang="zh-CN" sz="2400" b="0" i="0" smtClean="0">
                        <a:latin typeface="Cambria Math" panose="02040503050406030204" pitchFamily="18" charset="0"/>
                        <a:cs typeface="Times New Roman" panose="02020603050405020304" pitchFamily="18" charset="0"/>
                        <a:sym typeface="Century Gothic" panose="020B0502020202020204" pitchFamily="34" charset="0"/>
                      </a:rPr>
                      <m:t>0.45</m:t>
                    </m:r>
                    <m:sSub>
                      <m:sSubPr>
                        <m:ctrlPr>
                          <a:rPr lang="en-US" altLang="zh-CN" sz="2400" b="0" i="1" smtClean="0">
                            <a:latin typeface="Cambria Math" panose="02040503050406030204" pitchFamily="18" charset="0"/>
                            <a:cs typeface="Times New Roman" panose="02020603050405020304" pitchFamily="18" charset="0"/>
                            <a:sym typeface="Century Gothic" panose="020B0502020202020204" pitchFamily="34" charset="0"/>
                          </a:rPr>
                        </m:ctrlPr>
                      </m:sSubPr>
                      <m:e>
                        <m:r>
                          <a:rPr lang="en-US" altLang="zh-CN" sz="2400" b="0" i="1" smtClean="0">
                            <a:latin typeface="Cambria Math" panose="02040503050406030204" pitchFamily="18" charset="0"/>
                            <a:cs typeface="Times New Roman" panose="02020603050405020304" pitchFamily="18" charset="0"/>
                            <a:sym typeface="Century Gothic" panose="020B0502020202020204" pitchFamily="34" charset="0"/>
                          </a:rPr>
                          <m:t>𝜇</m:t>
                        </m:r>
                      </m:e>
                      <m:sub>
                        <m:r>
                          <a:rPr lang="en-US" altLang="zh-CN" sz="2400" b="0" i="1" smtClean="0">
                            <a:latin typeface="Cambria Math" panose="02040503050406030204" pitchFamily="18" charset="0"/>
                            <a:cs typeface="Times New Roman" panose="02020603050405020304" pitchFamily="18" charset="0"/>
                            <a:sym typeface="Century Gothic" panose="020B0502020202020204" pitchFamily="34" charset="0"/>
                          </a:rPr>
                          <m:t>𝑁</m:t>
                        </m:r>
                      </m:sub>
                    </m:sSub>
                  </m:oMath>
                </a14:m>
                <a:r>
                  <a:rPr kumimoji="1" lang="en-US" altLang="zh-CN" sz="2400" dirty="0">
                    <a:latin typeface="Times New Roman" panose="02020603050405020304" pitchFamily="18" charset="0"/>
                    <a:cs typeface="Times New Roman" panose="02020603050405020304" pitchFamily="18" charset="0"/>
                  </a:rPr>
                  <a:t> for the higher and lower tetraquarks, respectively.</a:t>
                </a:r>
              </a:p>
              <a:p>
                <a:pPr marL="342900" indent="-342900">
                  <a:lnSpc>
                    <a:spcPct val="125000"/>
                  </a:lnSpc>
                  <a:buFont typeface="Wingdings" pitchFamily="2" charset="2"/>
                  <a:buChar char="Ø"/>
                </a:pPr>
                <a:r>
                  <a:rPr kumimoji="1" lang="en-US" altLang="zh-CN" sz="2400" dirty="0">
                    <a:latin typeface="Times New Roman" panose="02020603050405020304" pitchFamily="18" charset="0"/>
                    <a:cs typeface="Times New Roman" panose="02020603050405020304" pitchFamily="18" charset="0"/>
                  </a:rPr>
                  <a:t>If</a:t>
                </a:r>
                <a:r>
                  <a:rPr kumimoji="1" lang="zh-CN" altLang="en-US" sz="2400" dirty="0">
                    <a:latin typeface="Times New Roman" panose="02020603050405020304" pitchFamily="18" charset="0"/>
                    <a:cs typeface="Times New Roman" panose="02020603050405020304" pitchFamily="18" charset="0"/>
                  </a:rPr>
                  <a:t> </a:t>
                </a:r>
                <a14:m>
                  <m:oMath xmlns:m="http://schemas.openxmlformats.org/officeDocument/2006/math">
                    <m:sSub>
                      <m:sSubPr>
                        <m:ctrlPr>
                          <a:rPr kumimoji="1" lang="en-US" altLang="zh-CN" sz="2400" i="1" dirty="0">
                            <a:latin typeface="Cambria Math" panose="02040503050406030204" pitchFamily="18" charset="0"/>
                          </a:rPr>
                        </m:ctrlPr>
                      </m:sSubPr>
                      <m:e>
                        <m:r>
                          <m:rPr>
                            <m:sty m:val="p"/>
                          </m:rPr>
                          <a:rPr kumimoji="1" lang="en-US" altLang="zh-CN" sz="2400" i="1" dirty="0">
                            <a:latin typeface="Cambria Math" panose="02040503050406030204" pitchFamily="18" charset="0"/>
                          </a:rPr>
                          <m:t>T</m:t>
                        </m:r>
                      </m:e>
                      <m:sub>
                        <m:r>
                          <a:rPr kumimoji="1" lang="en-US" altLang="zh-CN" sz="2400" b="0" i="1" dirty="0" smtClean="0">
                            <a:latin typeface="Cambria Math" panose="02040503050406030204" pitchFamily="18" charset="0"/>
                          </a:rPr>
                          <m:t>𝑐𝑐</m:t>
                        </m:r>
                      </m:sub>
                    </m:sSub>
                    <m:sSup>
                      <m:sSupPr>
                        <m:ctrlPr>
                          <a:rPr kumimoji="1" lang="en-US" altLang="zh-CN" sz="2400" b="0" i="1" dirty="0" smtClean="0">
                            <a:latin typeface="Cambria Math" panose="02040503050406030204" pitchFamily="18" charset="0"/>
                          </a:rPr>
                        </m:ctrlPr>
                      </m:sSupPr>
                      <m:e>
                        <m:d>
                          <m:dPr>
                            <m:ctrlPr>
                              <a:rPr kumimoji="1" lang="en-US" altLang="zh-CN" sz="2400" b="0" i="1" dirty="0" smtClean="0">
                                <a:latin typeface="Cambria Math" panose="02040503050406030204" pitchFamily="18" charset="0"/>
                              </a:rPr>
                            </m:ctrlPr>
                          </m:dPr>
                          <m:e>
                            <m:r>
                              <a:rPr kumimoji="1" lang="en-US" altLang="zh-CN" sz="2400" b="0" i="1" dirty="0" smtClean="0">
                                <a:latin typeface="Cambria Math" panose="02040503050406030204" pitchFamily="18" charset="0"/>
                              </a:rPr>
                              <m:t>3875</m:t>
                            </m:r>
                          </m:e>
                        </m:d>
                      </m:e>
                      <m:sup>
                        <m:r>
                          <a:rPr kumimoji="1" lang="en-US" altLang="zh-CN" sz="2400" b="0" i="1" dirty="0" smtClean="0">
                            <a:latin typeface="Cambria Math" panose="02040503050406030204" pitchFamily="18" charset="0"/>
                          </a:rPr>
                          <m:t>+</m:t>
                        </m:r>
                      </m:sup>
                    </m:sSup>
                  </m:oMath>
                </a14:m>
                <a:r>
                  <a:rPr kumimoji="1" lang="en-US" altLang="zh-CN" sz="2400" dirty="0">
                    <a:latin typeface="Times New Roman" panose="02020603050405020304" pitchFamily="18" charset="0"/>
                    <a:cs typeface="Times New Roman" panose="02020603050405020304" pitchFamily="18" charset="0"/>
                  </a:rPr>
                  <a:t>is the </a:t>
                </a:r>
                <a14:m>
                  <m:oMath xmlns:m="http://schemas.openxmlformats.org/officeDocument/2006/math">
                    <m:r>
                      <a:rPr kumimoji="1" lang="en-US" altLang="zh-CN" sz="2400" b="0" i="1" smtClean="0">
                        <a:latin typeface="Cambria Math" panose="02040503050406030204" pitchFamily="18" charset="0"/>
                      </a:rPr>
                      <m:t>𝐼</m:t>
                    </m:r>
                    <m:d>
                      <m:dPr>
                        <m:ctrlPr>
                          <a:rPr kumimoji="1" lang="en-US" altLang="zh-CN" sz="2400" b="0" i="1" smtClean="0">
                            <a:latin typeface="Cambria Math" panose="02040503050406030204" pitchFamily="18" charset="0"/>
                          </a:rPr>
                        </m:ctrlPr>
                      </m:dPr>
                      <m:e>
                        <m:sSup>
                          <m:sSupPr>
                            <m:ctrlPr>
                              <a:rPr kumimoji="1" lang="en-US" altLang="zh-CN" sz="2400" b="0" i="1" smtClean="0">
                                <a:latin typeface="Cambria Math" panose="02040503050406030204" pitchFamily="18" charset="0"/>
                              </a:rPr>
                            </m:ctrlPr>
                          </m:sSupPr>
                          <m:e>
                            <m:r>
                              <a:rPr kumimoji="1" lang="en-US" altLang="zh-CN" sz="2400" b="0" i="1" smtClean="0">
                                <a:latin typeface="Cambria Math" panose="02040503050406030204" pitchFamily="18" charset="0"/>
                              </a:rPr>
                              <m:t>𝐽</m:t>
                            </m:r>
                          </m:e>
                          <m:sup>
                            <m:r>
                              <a:rPr kumimoji="1" lang="en-US" altLang="zh-CN" sz="2400" b="0" i="1" smtClean="0">
                                <a:latin typeface="Cambria Math" panose="02040503050406030204" pitchFamily="18" charset="0"/>
                              </a:rPr>
                              <m:t>𝑃</m:t>
                            </m:r>
                          </m:sup>
                        </m:sSup>
                      </m:e>
                    </m:d>
                    <m:r>
                      <a:rPr kumimoji="1" lang="en-US" altLang="zh-CN" sz="2400" b="0" i="1" smtClean="0">
                        <a:latin typeface="Cambria Math" panose="02040503050406030204" pitchFamily="18" charset="0"/>
                      </a:rPr>
                      <m:t>=0</m:t>
                    </m:r>
                    <m:d>
                      <m:dPr>
                        <m:ctrlPr>
                          <a:rPr kumimoji="1" lang="en-US" altLang="zh-CN" sz="2400" b="0" i="1" smtClean="0">
                            <a:latin typeface="Cambria Math" panose="02040503050406030204" pitchFamily="18" charset="0"/>
                          </a:rPr>
                        </m:ctrlPr>
                      </m:dPr>
                      <m:e>
                        <m:sSup>
                          <m:sSupPr>
                            <m:ctrlPr>
                              <a:rPr kumimoji="1" lang="en-US" altLang="zh-CN" sz="2400" b="0" i="1" smtClean="0">
                                <a:latin typeface="Cambria Math" panose="02040503050406030204" pitchFamily="18" charset="0"/>
                              </a:rPr>
                            </m:ctrlPr>
                          </m:sSupPr>
                          <m:e>
                            <m:r>
                              <a:rPr kumimoji="1" lang="en-US" altLang="zh-CN" sz="2400" b="0" i="1" smtClean="0">
                                <a:latin typeface="Cambria Math" panose="02040503050406030204" pitchFamily="18" charset="0"/>
                              </a:rPr>
                              <m:t>1</m:t>
                            </m:r>
                          </m:e>
                          <m:sup>
                            <m:r>
                              <a:rPr kumimoji="1" lang="en-US" altLang="zh-CN" sz="2400" b="0" i="1" smtClean="0">
                                <a:latin typeface="Cambria Math" panose="02040503050406030204" pitchFamily="18" charset="0"/>
                              </a:rPr>
                              <m:t>+</m:t>
                            </m:r>
                          </m:sup>
                        </m:sSup>
                      </m:e>
                    </m:d>
                  </m:oMath>
                </a14:m>
                <a:r>
                  <a:rPr kumimoji="1" lang="en-US" altLang="zh-CN" sz="2400" dirty="0">
                    <a:latin typeface="Times New Roman" panose="02020603050405020304" pitchFamily="18" charset="0"/>
                    <a:cs typeface="Times New Roman" panose="02020603050405020304" pitchFamily="18" charset="0"/>
                  </a:rPr>
                  <a:t> compact </a:t>
                </a:r>
                <a14:m>
                  <m:oMath xmlns:m="http://schemas.openxmlformats.org/officeDocument/2006/math">
                    <m:r>
                      <a:rPr kumimoji="1" lang="en-US" altLang="zh-CN" sz="2400" b="0" i="1" smtClean="0">
                        <a:latin typeface="Cambria Math" panose="02040503050406030204" pitchFamily="18" charset="0"/>
                      </a:rPr>
                      <m:t>𝑐𝑐</m:t>
                    </m:r>
                    <m:acc>
                      <m:accPr>
                        <m:chr m:val="̅"/>
                        <m:ctrlPr>
                          <a:rPr kumimoji="1" lang="en-US" altLang="zh-CN" sz="2400" b="0" i="1" smtClean="0">
                            <a:latin typeface="Cambria Math" panose="02040503050406030204" pitchFamily="18" charset="0"/>
                          </a:rPr>
                        </m:ctrlPr>
                      </m:accPr>
                      <m:e>
                        <m:r>
                          <a:rPr kumimoji="1" lang="en-US" altLang="zh-CN" sz="2400" b="0" i="1" smtClean="0">
                            <a:latin typeface="Cambria Math" panose="02040503050406030204" pitchFamily="18" charset="0"/>
                          </a:rPr>
                          <m:t>𝑛</m:t>
                        </m:r>
                      </m:e>
                    </m:acc>
                    <m:acc>
                      <m:accPr>
                        <m:chr m:val="̅"/>
                        <m:ctrlPr>
                          <a:rPr kumimoji="1" lang="en-US" altLang="zh-CN" sz="2400" b="0" i="1" dirty="0" smtClean="0">
                            <a:latin typeface="Cambria Math" panose="02040503050406030204" pitchFamily="18" charset="0"/>
                          </a:rPr>
                        </m:ctrlPr>
                      </m:accPr>
                      <m:e>
                        <m:r>
                          <a:rPr kumimoji="1" lang="en-US" altLang="zh-CN" sz="2400" b="0" i="1" dirty="0" smtClean="0">
                            <a:latin typeface="Cambria Math" panose="02040503050406030204" pitchFamily="18" charset="0"/>
                          </a:rPr>
                          <m:t>𝑛</m:t>
                        </m:r>
                      </m:e>
                    </m:acc>
                  </m:oMath>
                </a14:m>
                <a:r>
                  <a:rPr kumimoji="1" lang="en-US" altLang="zh-CN" sz="2400" dirty="0">
                    <a:latin typeface="Times New Roman" panose="02020603050405020304" pitchFamily="18" charset="0"/>
                    <a:cs typeface="Times New Roman" panose="02020603050405020304" pitchFamily="18" charset="0"/>
                  </a:rPr>
                  <a:t> state, its CMI eigenvector is (-0.91,-0.42), the component of the color triplet accounts for </a:t>
                </a:r>
                <a14:m>
                  <m:oMath xmlns:m="http://schemas.openxmlformats.org/officeDocument/2006/math">
                    <m:sSubSup>
                      <m:sSubSupPr>
                        <m:ctrlPr>
                          <a:rPr kumimoji="1" lang="en-US" altLang="zh-CN" sz="2400" b="0" i="1" dirty="0" smtClean="0">
                            <a:latin typeface="Cambria Math" panose="02040503050406030204" pitchFamily="18" charset="0"/>
                          </a:rPr>
                        </m:ctrlPr>
                      </m:sSubSupPr>
                      <m:e>
                        <m:r>
                          <a:rPr kumimoji="1" lang="en-US" altLang="zh-CN" sz="2400" b="0" i="1" dirty="0" smtClean="0">
                            <a:latin typeface="Cambria Math" panose="02040503050406030204" pitchFamily="18" charset="0"/>
                          </a:rPr>
                          <m:t>𝛼</m:t>
                        </m:r>
                      </m:e>
                      <m:sub>
                        <m:r>
                          <a:rPr kumimoji="1" lang="en-US" altLang="zh-CN" sz="2400" b="0" i="1" dirty="0" smtClean="0">
                            <a:latin typeface="Cambria Math" panose="02040503050406030204" pitchFamily="18" charset="0"/>
                          </a:rPr>
                          <m:t>1</m:t>
                        </m:r>
                      </m:sub>
                      <m:sup>
                        <m:r>
                          <a:rPr kumimoji="1" lang="en-US" altLang="zh-CN" sz="2400" b="0" i="1" dirty="0" smtClean="0">
                            <a:latin typeface="Cambria Math" panose="02040503050406030204" pitchFamily="18" charset="0"/>
                          </a:rPr>
                          <m:t>2</m:t>
                        </m:r>
                      </m:sup>
                    </m:sSubSup>
                    <m:r>
                      <a:rPr kumimoji="1" lang="en-US" altLang="zh-CN" sz="2400" b="0" i="1" dirty="0" smtClean="0">
                        <a:latin typeface="Cambria Math" panose="02040503050406030204" pitchFamily="18" charset="0"/>
                      </a:rPr>
                      <m:t>=</m:t>
                    </m:r>
                    <m:r>
                      <m:rPr>
                        <m:nor/>
                      </m:rPr>
                      <a:rPr lang="en-US" altLang="zh-CN" sz="2400" i="0">
                        <a:latin typeface="Times New Roman" panose="02020603050405020304" pitchFamily="18" charset="0"/>
                        <a:cs typeface="Times New Roman" panose="02020603050405020304" pitchFamily="18" charset="0"/>
                      </a:rPr>
                      <m:t>0.83</m:t>
                    </m:r>
                  </m:oMath>
                </a14:m>
                <a:r>
                  <a:rPr lang="en-US" altLang="zh-CN" sz="2400" dirty="0">
                    <a:latin typeface="Times New Roman" panose="02020603050405020304" pitchFamily="18" charset="0"/>
                    <a:cs typeface="Times New Roman" panose="02020603050405020304" pitchFamily="18" charset="0"/>
                  </a:rPr>
                  <a:t>.</a:t>
                </a:r>
              </a:p>
            </p:txBody>
          </p:sp>
        </mc:Choice>
        <mc:Fallback xmlns="">
          <p:sp>
            <p:nvSpPr>
              <p:cNvPr id="6" name="文本框 5">
                <a:extLst>
                  <a:ext uri="{FF2B5EF4-FFF2-40B4-BE49-F238E27FC236}">
                    <a16:creationId xmlns:a16="http://schemas.microsoft.com/office/drawing/2014/main" id="{030F1C37-CFC3-0C13-9574-A330EC64BE52}"/>
                  </a:ext>
                </a:extLst>
              </p:cNvPr>
              <p:cNvSpPr txBox="1">
                <a:spLocks noRot="1" noChangeAspect="1" noMove="1" noResize="1" noEditPoints="1" noAdjustHandles="1" noChangeArrowheads="1" noChangeShapeType="1" noTextEdit="1"/>
              </p:cNvSpPr>
              <p:nvPr/>
            </p:nvSpPr>
            <p:spPr>
              <a:xfrm>
                <a:off x="547565" y="3367496"/>
                <a:ext cx="11401820" cy="2822376"/>
              </a:xfrm>
              <a:prstGeom prst="rect">
                <a:avLst/>
              </a:prstGeom>
              <a:blipFill>
                <a:blip r:embed="rId7"/>
                <a:stretch>
                  <a:fillRect l="-780" b="-4018"/>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 name="文本框 1">
                <a:extLst>
                  <a:ext uri="{FF2B5EF4-FFF2-40B4-BE49-F238E27FC236}">
                    <a16:creationId xmlns:a16="http://schemas.microsoft.com/office/drawing/2014/main" id="{200BF481-4052-90EF-FDA0-78E3EA94FD7A}"/>
                  </a:ext>
                </a:extLst>
              </p:cNvPr>
              <p:cNvSpPr txBox="1"/>
              <p:nvPr/>
            </p:nvSpPr>
            <p:spPr>
              <a:xfrm>
                <a:off x="3436450" y="832036"/>
                <a:ext cx="5104732" cy="400110"/>
              </a:xfrm>
              <a:prstGeom prst="rect">
                <a:avLst/>
              </a:prstGeom>
              <a:noFill/>
            </p:spPr>
            <p:txBody>
              <a:bodyPr wrap="none" rtlCol="0">
                <a:spAutoFit/>
              </a:bodyPr>
              <a:lstStyle/>
              <a:p>
                <a:pPr algn="ctr"/>
                <a:r>
                  <a:rPr lang="en-US" altLang="zh-CN" sz="2000" b="1" dirty="0">
                    <a:latin typeface="Times New Roman" panose="02020603050405020304" pitchFamily="18" charset="0"/>
                    <a:cs typeface="Times New Roman" panose="02020603050405020304" pitchFamily="18" charset="0"/>
                  </a:rPr>
                  <a:t>The magnetic moments of</a:t>
                </a:r>
                <a:r>
                  <a:rPr lang="en-US" altLang="zh-CN" sz="2000" b="1" dirty="0">
                    <a:cs typeface="Times New Roman" panose="02020603050405020304" pitchFamily="18" charset="0"/>
                    <a:sym typeface="Century Gothic" panose="020B0502020202020204" pitchFamily="34" charset="0"/>
                  </a:rPr>
                  <a:t> </a:t>
                </a:r>
                <a14:m>
                  <m:oMath xmlns:m="http://schemas.openxmlformats.org/officeDocument/2006/math">
                    <m:r>
                      <a:rPr lang="en-US" altLang="zh-CN" sz="2000" b="1" i="1" smtClean="0">
                        <a:latin typeface="Cambria Math" panose="02040503050406030204" pitchFamily="18" charset="0"/>
                        <a:cs typeface="Times New Roman" panose="02020603050405020304" pitchFamily="18" charset="0"/>
                        <a:sym typeface="Century Gothic" panose="020B0502020202020204" pitchFamily="34" charset="0"/>
                      </a:rPr>
                      <m:t>𝒄𝒄</m:t>
                    </m:r>
                    <m:acc>
                      <m:accPr>
                        <m:chr m:val="̅"/>
                        <m:ctrlPr>
                          <a:rPr lang="en-US" altLang="zh-CN" sz="2000" b="1" i="1" smtClean="0">
                            <a:latin typeface="Cambria Math" panose="02040503050406030204" pitchFamily="18" charset="0"/>
                            <a:cs typeface="Times New Roman" panose="02020603050405020304" pitchFamily="18" charset="0"/>
                            <a:sym typeface="Century Gothic" panose="020B0502020202020204" pitchFamily="34" charset="0"/>
                          </a:rPr>
                        </m:ctrlPr>
                      </m:accPr>
                      <m:e>
                        <m:r>
                          <a:rPr lang="en-US" altLang="zh-CN" sz="2000" b="1" i="1" smtClean="0">
                            <a:latin typeface="Cambria Math" panose="02040503050406030204" pitchFamily="18" charset="0"/>
                            <a:cs typeface="Times New Roman" panose="02020603050405020304" pitchFamily="18" charset="0"/>
                            <a:sym typeface="Century Gothic" panose="020B0502020202020204" pitchFamily="34" charset="0"/>
                          </a:rPr>
                          <m:t>𝒏</m:t>
                        </m:r>
                      </m:e>
                    </m:acc>
                    <m:sSup>
                      <m:sSupPr>
                        <m:ctrlPr>
                          <a:rPr lang="en-US" altLang="zh-CN" sz="2000" b="1" i="1" smtClean="0">
                            <a:latin typeface="Cambria Math" panose="02040503050406030204" pitchFamily="18" charset="0"/>
                            <a:cs typeface="Times New Roman" panose="02020603050405020304" pitchFamily="18" charset="0"/>
                            <a:sym typeface="Century Gothic" panose="020B0502020202020204" pitchFamily="34" charset="0"/>
                          </a:rPr>
                        </m:ctrlPr>
                      </m:sSupPr>
                      <m:e>
                        <m:acc>
                          <m:accPr>
                            <m:chr m:val="̅"/>
                            <m:ctrlPr>
                              <a:rPr lang="en-US" altLang="zh-CN" sz="2000" b="1" i="1" smtClean="0">
                                <a:latin typeface="Cambria Math" panose="02040503050406030204" pitchFamily="18" charset="0"/>
                                <a:cs typeface="Times New Roman" panose="02020603050405020304" pitchFamily="18" charset="0"/>
                                <a:sym typeface="Century Gothic" panose="020B0502020202020204" pitchFamily="34" charset="0"/>
                              </a:rPr>
                            </m:ctrlPr>
                          </m:accPr>
                          <m:e>
                            <m:r>
                              <a:rPr lang="en-US" altLang="zh-CN" sz="2000" b="1" i="1" smtClean="0">
                                <a:latin typeface="Cambria Math" panose="02040503050406030204" pitchFamily="18" charset="0"/>
                                <a:cs typeface="Times New Roman" panose="02020603050405020304" pitchFamily="18" charset="0"/>
                                <a:sym typeface="Century Gothic" panose="020B0502020202020204" pitchFamily="34" charset="0"/>
                              </a:rPr>
                              <m:t>𝒏</m:t>
                            </m:r>
                          </m:e>
                        </m:acc>
                      </m:e>
                      <m:sup>
                        <m:r>
                          <a:rPr lang="en-US" altLang="zh-CN" sz="2000" b="1" i="1" smtClean="0">
                            <a:latin typeface="Cambria Math" panose="02040503050406030204" pitchFamily="18" charset="0"/>
                            <a:cs typeface="Times New Roman" panose="02020603050405020304" pitchFamily="18" charset="0"/>
                            <a:sym typeface="Century Gothic" panose="020B0502020202020204" pitchFamily="34" charset="0"/>
                          </a:rPr>
                          <m:t>′</m:t>
                        </m:r>
                      </m:sup>
                    </m:sSup>
                  </m:oMath>
                </a14:m>
                <a:r>
                  <a:rPr lang="en-US" altLang="zh-CN" sz="2000" b="1" dirty="0">
                    <a:latin typeface="Times New Roman" panose="02020603050405020304" pitchFamily="18" charset="0"/>
                    <a:cs typeface="Times New Roman" panose="02020603050405020304" pitchFamily="18" charset="0"/>
                  </a:rPr>
                  <a:t> system (</a:t>
                </a:r>
                <a14:m>
                  <m:oMath xmlns:m="http://schemas.openxmlformats.org/officeDocument/2006/math">
                    <m:sSub>
                      <m:sSubPr>
                        <m:ctrlPr>
                          <a:rPr kumimoji="1" lang="en-US" altLang="zh-CN" sz="2000" b="1" i="1">
                            <a:latin typeface="Cambria Math" panose="02040503050406030204" pitchFamily="18" charset="0"/>
                          </a:rPr>
                        </m:ctrlPr>
                      </m:sSubPr>
                      <m:e>
                        <m:r>
                          <a:rPr kumimoji="1" lang="en-US" altLang="zh-CN" sz="2000" b="1" i="1">
                            <a:latin typeface="Cambria Math" panose="02040503050406030204" pitchFamily="18" charset="0"/>
                          </a:rPr>
                          <m:t>𝝁</m:t>
                        </m:r>
                      </m:e>
                      <m:sub>
                        <m:r>
                          <a:rPr kumimoji="1" lang="en-US" altLang="zh-CN" sz="2000" b="1" i="1">
                            <a:latin typeface="Cambria Math" panose="02040503050406030204" pitchFamily="18" charset="0"/>
                          </a:rPr>
                          <m:t>𝑵</m:t>
                        </m:r>
                      </m:sub>
                    </m:sSub>
                  </m:oMath>
                </a14:m>
                <a:r>
                  <a:rPr lang="en-US" altLang="zh-CN" sz="2000" b="1" dirty="0">
                    <a:latin typeface="Times New Roman" panose="02020603050405020304" pitchFamily="18" charset="0"/>
                    <a:cs typeface="Times New Roman" panose="02020603050405020304" pitchFamily="18" charset="0"/>
                  </a:rPr>
                  <a:t>)</a:t>
                </a:r>
                <a:endParaRPr lang="zh-CN" altLang="en-US" sz="2000" b="1" dirty="0">
                  <a:latin typeface="Times New Roman" panose="02020603050405020304" pitchFamily="18" charset="0"/>
                  <a:cs typeface="Times New Roman" panose="02020603050405020304" pitchFamily="18" charset="0"/>
                </a:endParaRPr>
              </a:p>
            </p:txBody>
          </p:sp>
        </mc:Choice>
        <mc:Fallback xmlns="">
          <p:sp>
            <p:nvSpPr>
              <p:cNvPr id="2" name="文本框 1">
                <a:extLst>
                  <a:ext uri="{FF2B5EF4-FFF2-40B4-BE49-F238E27FC236}">
                    <a16:creationId xmlns:a16="http://schemas.microsoft.com/office/drawing/2014/main" id="{200BF481-4052-90EF-FDA0-78E3EA94FD7A}"/>
                  </a:ext>
                </a:extLst>
              </p:cNvPr>
              <p:cNvSpPr txBox="1">
                <a:spLocks noRot="1" noChangeAspect="1" noMove="1" noResize="1" noEditPoints="1" noAdjustHandles="1" noChangeArrowheads="1" noChangeShapeType="1" noTextEdit="1"/>
              </p:cNvSpPr>
              <p:nvPr/>
            </p:nvSpPr>
            <p:spPr>
              <a:xfrm>
                <a:off x="3436450" y="832036"/>
                <a:ext cx="5104732" cy="400110"/>
              </a:xfrm>
              <a:prstGeom prst="rect">
                <a:avLst/>
              </a:prstGeom>
              <a:blipFill>
                <a:blip r:embed="rId8"/>
                <a:stretch>
                  <a:fillRect l="-744" t="-9375" r="-744" b="-28125"/>
                </a:stretch>
              </a:blipFill>
            </p:spPr>
            <p:txBody>
              <a:bodyPr/>
              <a:lstStyle/>
              <a:p>
                <a:r>
                  <a:rPr lang="zh-CN" altLang="en-US">
                    <a:noFill/>
                  </a:rPr>
                  <a:t> </a:t>
                </a:r>
              </a:p>
            </p:txBody>
          </p:sp>
        </mc:Fallback>
      </mc:AlternateContent>
      <p:sp>
        <p:nvSpPr>
          <p:cNvPr id="5" name="文本框 4">
            <a:extLst>
              <a:ext uri="{FF2B5EF4-FFF2-40B4-BE49-F238E27FC236}">
                <a16:creationId xmlns:a16="http://schemas.microsoft.com/office/drawing/2014/main" id="{187A3D5F-B7F6-9CF1-BCFE-360F44F609DB}"/>
              </a:ext>
            </a:extLst>
          </p:cNvPr>
          <p:cNvSpPr txBox="1"/>
          <p:nvPr/>
        </p:nvSpPr>
        <p:spPr>
          <a:xfrm>
            <a:off x="11335385" y="6336956"/>
            <a:ext cx="415498" cy="369332"/>
          </a:xfrm>
          <a:prstGeom prst="rect">
            <a:avLst/>
          </a:prstGeom>
          <a:noFill/>
        </p:spPr>
        <p:txBody>
          <a:bodyPr wrap="none" rtlCol="0">
            <a:spAutoFit/>
          </a:bodyPr>
          <a:lstStyle/>
          <a:p>
            <a:r>
              <a:rPr kumimoji="1" lang="en-US" altLang="zh-CN" dirty="0">
                <a:latin typeface="Times New Roman" panose="02020603050405020304" pitchFamily="18" charset="0"/>
                <a:cs typeface="Times New Roman" panose="02020603050405020304" pitchFamily="18" charset="0"/>
              </a:rPr>
              <a:t>14</a:t>
            </a:r>
            <a:endParaRPr kumimoji="1" lang="zh-CN" alt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718970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1C5657-93FE-D455-1D3F-A25C3A3CBD0F}"/>
            </a:ext>
          </a:extLst>
        </p:cNvPr>
        <p:cNvGrpSpPr/>
        <p:nvPr/>
      </p:nvGrpSpPr>
      <p:grpSpPr>
        <a:xfrm>
          <a:off x="0" y="0"/>
          <a:ext cx="0" cy="0"/>
          <a:chOff x="0" y="0"/>
          <a:chExt cx="0" cy="0"/>
        </a:xfrm>
      </p:grpSpPr>
      <p:cxnSp>
        <p:nvCxnSpPr>
          <p:cNvPr id="4" name="直接连接符 3">
            <a:extLst>
              <a:ext uri="{FF2B5EF4-FFF2-40B4-BE49-F238E27FC236}">
                <a16:creationId xmlns:a16="http://schemas.microsoft.com/office/drawing/2014/main" id="{E3712EC4-E61D-87E2-FFD9-EB058B5E1E8B}"/>
              </a:ext>
            </a:extLst>
          </p:cNvPr>
          <p:cNvCxnSpPr/>
          <p:nvPr/>
        </p:nvCxnSpPr>
        <p:spPr>
          <a:xfrm>
            <a:off x="0" y="666234"/>
            <a:ext cx="12192000" cy="0"/>
          </a:xfrm>
          <a:prstGeom prst="line">
            <a:avLst/>
          </a:prstGeom>
          <a:ln w="28575">
            <a:solidFill>
              <a:srgbClr val="9C252B"/>
            </a:solidFill>
          </a:ln>
        </p:spPr>
        <p:style>
          <a:lnRef idx="1">
            <a:schemeClr val="accent1"/>
          </a:lnRef>
          <a:fillRef idx="0">
            <a:schemeClr val="accent1"/>
          </a:fillRef>
          <a:effectRef idx="0">
            <a:schemeClr val="accent1"/>
          </a:effectRef>
          <a:fontRef idx="minor">
            <a:schemeClr val="tx1"/>
          </a:fontRef>
        </p:style>
      </p:cxnSp>
      <p:pic>
        <p:nvPicPr>
          <p:cNvPr id="3" name="图片 2">
            <a:extLst>
              <a:ext uri="{FF2B5EF4-FFF2-40B4-BE49-F238E27FC236}">
                <a16:creationId xmlns:a16="http://schemas.microsoft.com/office/drawing/2014/main" id="{760AA022-452A-496B-94F3-37C3EE27CC1D}"/>
              </a:ext>
            </a:extLst>
          </p:cNvPr>
          <p:cNvPicPr>
            <a:picLocks noChangeAspect="1"/>
          </p:cNvPicPr>
          <p:nvPr/>
        </p:nvPicPr>
        <p:blipFill>
          <a:blip r:embed="rId3"/>
          <a:stretch>
            <a:fillRect/>
          </a:stretch>
        </p:blipFill>
        <p:spPr>
          <a:xfrm>
            <a:off x="11237495" y="88315"/>
            <a:ext cx="711890" cy="543733"/>
          </a:xfrm>
          <a:prstGeom prst="rect">
            <a:avLst/>
          </a:prstGeom>
        </p:spPr>
      </p:pic>
      <mc:AlternateContent xmlns:mc="http://schemas.openxmlformats.org/markup-compatibility/2006" xmlns:a14="http://schemas.microsoft.com/office/drawing/2010/main">
        <mc:Choice Requires="a14">
          <p:sp>
            <p:nvSpPr>
              <p:cNvPr id="14" name="文本框 13">
                <a:extLst>
                  <a:ext uri="{FF2B5EF4-FFF2-40B4-BE49-F238E27FC236}">
                    <a16:creationId xmlns:a16="http://schemas.microsoft.com/office/drawing/2014/main" id="{1426DEE1-AE68-6327-90DA-84F54099C5B1}"/>
                  </a:ext>
                </a:extLst>
              </p:cNvPr>
              <p:cNvSpPr txBox="1"/>
              <p:nvPr/>
            </p:nvSpPr>
            <p:spPr bwMode="auto">
              <a:xfrm>
                <a:off x="134400" y="178901"/>
                <a:ext cx="5854417" cy="415498"/>
              </a:xfrm>
              <a:prstGeom prst="rect">
                <a:avLst/>
              </a:prstGeom>
              <a:noFill/>
            </p:spPr>
            <p:txBody>
              <a:bodyPr wrap="square">
                <a:spAutoFit/>
                <a:scene3d>
                  <a:camera prst="orthographicFront"/>
                  <a:lightRig rig="threePt" dir="t"/>
                </a:scene3d>
                <a:sp3d contourW="12700"/>
              </a:bodyPr>
              <a:lstStyle>
                <a:defPPr>
                  <a:defRPr lang="en-US"/>
                </a:defPPr>
                <a:lvl1pPr>
                  <a:defRPr sz="2800" b="1" spc="300">
                    <a:solidFill>
                      <a:schemeClr val="tx1">
                        <a:lumMod val="85000"/>
                        <a:lumOff val="15000"/>
                      </a:schemeClr>
                    </a:solidFill>
                    <a:latin typeface="微软雅黑" panose="020B0503020204020204" pitchFamily="34" charset="-122"/>
                    <a:ea typeface="微软雅黑" panose="020B0503020204020204" pitchFamily="34" charset="-122"/>
                    <a:cs typeface="Segoe UI Light" panose="020B0502040204020203" pitchFamily="34" charset="0"/>
                  </a:defRPr>
                </a:lvl1pPr>
              </a:lstStyle>
              <a:p>
                <a:pPr>
                  <a:defRPr/>
                </a:pPr>
                <a:r>
                  <a:rPr lang="en-US" altLang="zh-CN" sz="2100" spc="0" dirty="0">
                    <a:solidFill>
                      <a:srgbClr val="B21E23"/>
                    </a:solidFill>
                    <a:latin typeface="Times New Roman" panose="02020603050405020304" pitchFamily="18" charset="0"/>
                    <a:cs typeface="Times New Roman" panose="02020603050405020304" pitchFamily="18" charset="0"/>
                    <a:sym typeface="+mn-ea"/>
                  </a:rPr>
                  <a:t>Results &amp; discussion </a:t>
                </a:r>
                <a:r>
                  <a:rPr lang="en-US" altLang="zh-CN" sz="2100" spc="0" dirty="0">
                    <a:solidFill>
                      <a:srgbClr val="B21E23"/>
                    </a:solidFill>
                    <a:latin typeface="Times New Roman" panose="02020603050405020304" pitchFamily="18" charset="0"/>
                    <a:cs typeface="Times New Roman" panose="02020603050405020304" pitchFamily="18" charset="0"/>
                    <a:sym typeface="Century Gothic" panose="020B0502020202020204" pitchFamily="34" charset="0"/>
                  </a:rPr>
                  <a:t>| </a:t>
                </a:r>
                <a14:m>
                  <m:oMath xmlns:m="http://schemas.openxmlformats.org/officeDocument/2006/math">
                    <m:r>
                      <a:rPr lang="en-US" altLang="zh-CN" sz="2100" b="1" i="1" spc="0" smtClean="0">
                        <a:solidFill>
                          <a:schemeClr val="tx1"/>
                        </a:solidFill>
                        <a:latin typeface="Cambria Math" panose="02040503050406030204" pitchFamily="18" charset="0"/>
                        <a:cs typeface="Times New Roman" panose="02020603050405020304" pitchFamily="18" charset="0"/>
                        <a:sym typeface="Century Gothic" panose="020B0502020202020204" pitchFamily="34" charset="0"/>
                      </a:rPr>
                      <m:t>𝑸𝑸</m:t>
                    </m:r>
                    <m:acc>
                      <m:accPr>
                        <m:chr m:val="̅"/>
                        <m:ctrlPr>
                          <a:rPr lang="en-US" altLang="zh-CN" sz="2100" b="1" i="1" spc="0" smtClean="0">
                            <a:solidFill>
                              <a:schemeClr val="tx1"/>
                            </a:solidFill>
                            <a:latin typeface="Cambria Math" panose="02040503050406030204" pitchFamily="18" charset="0"/>
                            <a:cs typeface="Times New Roman" panose="02020603050405020304" pitchFamily="18" charset="0"/>
                            <a:sym typeface="Century Gothic" panose="020B0502020202020204" pitchFamily="34" charset="0"/>
                          </a:rPr>
                        </m:ctrlPr>
                      </m:accPr>
                      <m:e>
                        <m:r>
                          <a:rPr lang="en-US" altLang="zh-CN" sz="2100" b="1" i="1" spc="0" smtClean="0">
                            <a:solidFill>
                              <a:schemeClr val="tx1"/>
                            </a:solidFill>
                            <a:latin typeface="Cambria Math" panose="02040503050406030204" pitchFamily="18" charset="0"/>
                            <a:cs typeface="Times New Roman" panose="02020603050405020304" pitchFamily="18" charset="0"/>
                            <a:sym typeface="Century Gothic" panose="020B0502020202020204" pitchFamily="34" charset="0"/>
                          </a:rPr>
                          <m:t>𝒒</m:t>
                        </m:r>
                      </m:e>
                    </m:acc>
                    <m:acc>
                      <m:accPr>
                        <m:chr m:val="̅"/>
                        <m:ctrlPr>
                          <a:rPr lang="en-US" altLang="zh-CN" sz="2100" b="1" i="1" spc="0" dirty="0" smtClean="0">
                            <a:solidFill>
                              <a:schemeClr val="tx1"/>
                            </a:solidFill>
                            <a:latin typeface="Cambria Math" panose="02040503050406030204" pitchFamily="18" charset="0"/>
                            <a:cs typeface="Times New Roman" panose="02020603050405020304" pitchFamily="18" charset="0"/>
                            <a:sym typeface="+mn-ea"/>
                          </a:rPr>
                        </m:ctrlPr>
                      </m:accPr>
                      <m:e>
                        <m:r>
                          <a:rPr lang="en-US" altLang="zh-CN" sz="2100" b="1" i="1" spc="0" dirty="0" smtClean="0">
                            <a:solidFill>
                              <a:schemeClr val="tx1"/>
                            </a:solidFill>
                            <a:latin typeface="Cambria Math" panose="02040503050406030204" pitchFamily="18" charset="0"/>
                            <a:cs typeface="Times New Roman" panose="02020603050405020304" pitchFamily="18" charset="0"/>
                            <a:sym typeface="+mn-ea"/>
                          </a:rPr>
                          <m:t>𝒒</m:t>
                        </m:r>
                      </m:e>
                    </m:acc>
                  </m:oMath>
                </a14:m>
                <a:r>
                  <a:rPr lang="en-US" altLang="zh-CN" sz="2100" spc="0" dirty="0">
                    <a:solidFill>
                      <a:schemeClr val="tx1"/>
                    </a:solidFill>
                    <a:latin typeface="Times New Roman" panose="02020603050405020304" pitchFamily="18" charset="0"/>
                    <a:cs typeface="Times New Roman" panose="02020603050405020304" pitchFamily="18" charset="0"/>
                    <a:sym typeface="Century Gothic" panose="020B0502020202020204" pitchFamily="34" charset="0"/>
                  </a:rPr>
                  <a:t> system</a:t>
                </a:r>
                <a:endParaRPr lang="zh-CN" altLang="en-US" sz="2100" spc="0" dirty="0">
                  <a:solidFill>
                    <a:srgbClr val="B21E23"/>
                  </a:solidFill>
                  <a:latin typeface="Times New Roman" panose="02020603050405020304" pitchFamily="18" charset="0"/>
                  <a:cs typeface="Times New Roman" panose="02020603050405020304" pitchFamily="18" charset="0"/>
                  <a:sym typeface="Century Gothic" panose="020B0502020202020204" pitchFamily="34" charset="0"/>
                </a:endParaRPr>
              </a:p>
            </p:txBody>
          </p:sp>
        </mc:Choice>
        <mc:Fallback xmlns="">
          <p:sp>
            <p:nvSpPr>
              <p:cNvPr id="14" name="文本框 13">
                <a:extLst>
                  <a:ext uri="{FF2B5EF4-FFF2-40B4-BE49-F238E27FC236}">
                    <a16:creationId xmlns:a16="http://schemas.microsoft.com/office/drawing/2014/main" id="{1426DEE1-AE68-6327-90DA-84F54099C5B1}"/>
                  </a:ext>
                </a:extLst>
              </p:cNvPr>
              <p:cNvSpPr txBox="1">
                <a:spLocks noRot="1" noChangeAspect="1" noMove="1" noResize="1" noEditPoints="1" noAdjustHandles="1" noChangeArrowheads="1" noChangeShapeType="1" noTextEdit="1"/>
              </p:cNvSpPr>
              <p:nvPr/>
            </p:nvSpPr>
            <p:spPr bwMode="auto">
              <a:xfrm>
                <a:off x="134400" y="178901"/>
                <a:ext cx="5854417" cy="415498"/>
              </a:xfrm>
              <a:prstGeom prst="rect">
                <a:avLst/>
              </a:prstGeom>
              <a:blipFill>
                <a:blip r:embed="rId4"/>
                <a:stretch>
                  <a:fillRect l="-1082" t="-5714" b="-22857"/>
                </a:stretch>
              </a:blipFill>
            </p:spPr>
            <p:txBody>
              <a:bodyPr/>
              <a:lstStyle/>
              <a:p>
                <a:r>
                  <a:rPr lang="zh-CN" altLang="en-US">
                    <a:noFill/>
                  </a:rPr>
                  <a:t> </a:t>
                </a:r>
              </a:p>
            </p:txBody>
          </p:sp>
        </mc:Fallback>
      </mc:AlternateContent>
      <p:grpSp>
        <p:nvGrpSpPr>
          <p:cNvPr id="12" name="组合 11">
            <a:extLst>
              <a:ext uri="{FF2B5EF4-FFF2-40B4-BE49-F238E27FC236}">
                <a16:creationId xmlns:a16="http://schemas.microsoft.com/office/drawing/2014/main" id="{025BA1D6-3125-25B6-8053-CCFDE69E2A2B}"/>
              </a:ext>
            </a:extLst>
          </p:cNvPr>
          <p:cNvGrpSpPr/>
          <p:nvPr/>
        </p:nvGrpSpPr>
        <p:grpSpPr>
          <a:xfrm>
            <a:off x="623348" y="743974"/>
            <a:ext cx="10730935" cy="3160433"/>
            <a:chOff x="623348" y="1229754"/>
            <a:chExt cx="10730935" cy="3160433"/>
          </a:xfrm>
        </p:grpSpPr>
        <p:pic>
          <p:nvPicPr>
            <p:cNvPr id="5" name="图片 4">
              <a:extLst>
                <a:ext uri="{FF2B5EF4-FFF2-40B4-BE49-F238E27FC236}">
                  <a16:creationId xmlns:a16="http://schemas.microsoft.com/office/drawing/2014/main" id="{ED5630D9-00E0-4AC0-DE9B-FB0016796C32}"/>
                </a:ext>
              </a:extLst>
            </p:cNvPr>
            <p:cNvPicPr>
              <a:picLocks noChangeAspect="1"/>
            </p:cNvPicPr>
            <p:nvPr/>
          </p:nvPicPr>
          <p:blipFill>
            <a:blip r:embed="rId5"/>
            <a:stretch>
              <a:fillRect/>
            </a:stretch>
          </p:blipFill>
          <p:spPr>
            <a:xfrm>
              <a:off x="623348" y="1229754"/>
              <a:ext cx="10730935" cy="1837895"/>
            </a:xfrm>
            <a:prstGeom prst="rect">
              <a:avLst/>
            </a:prstGeom>
          </p:spPr>
        </p:pic>
        <p:grpSp>
          <p:nvGrpSpPr>
            <p:cNvPr id="8" name="组合 7">
              <a:extLst>
                <a:ext uri="{FF2B5EF4-FFF2-40B4-BE49-F238E27FC236}">
                  <a16:creationId xmlns:a16="http://schemas.microsoft.com/office/drawing/2014/main" id="{66BA1AFA-69A1-5FFC-1098-17AB4BDD0283}"/>
                </a:ext>
              </a:extLst>
            </p:cNvPr>
            <p:cNvGrpSpPr/>
            <p:nvPr/>
          </p:nvGrpSpPr>
          <p:grpSpPr>
            <a:xfrm>
              <a:off x="666212" y="1661289"/>
              <a:ext cx="10595432" cy="2728898"/>
              <a:chOff x="661450" y="-294248"/>
              <a:chExt cx="10595432" cy="2728898"/>
            </a:xfrm>
          </p:grpSpPr>
          <p:pic>
            <p:nvPicPr>
              <p:cNvPr id="9" name="图片 8">
                <a:extLst>
                  <a:ext uri="{FF2B5EF4-FFF2-40B4-BE49-F238E27FC236}">
                    <a16:creationId xmlns:a16="http://schemas.microsoft.com/office/drawing/2014/main" id="{52460219-5561-7D70-2956-BC2F7A127121}"/>
                  </a:ext>
                </a:extLst>
              </p:cNvPr>
              <p:cNvPicPr>
                <a:picLocks noChangeAspect="1"/>
              </p:cNvPicPr>
              <p:nvPr/>
            </p:nvPicPr>
            <p:blipFill>
              <a:blip r:embed="rId6"/>
              <a:srcRect t="73862"/>
              <a:stretch>
                <a:fillRect/>
              </a:stretch>
            </p:blipFill>
            <p:spPr>
              <a:xfrm>
                <a:off x="661450" y="1720276"/>
                <a:ext cx="10590670" cy="714374"/>
              </a:xfrm>
              <a:prstGeom prst="rect">
                <a:avLst/>
              </a:prstGeom>
            </p:spPr>
          </p:pic>
          <p:pic>
            <p:nvPicPr>
              <p:cNvPr id="10" name="图片 9">
                <a:extLst>
                  <a:ext uri="{FF2B5EF4-FFF2-40B4-BE49-F238E27FC236}">
                    <a16:creationId xmlns:a16="http://schemas.microsoft.com/office/drawing/2014/main" id="{D7E48E29-E2E7-B08A-A1D5-4A680E9E9F78}"/>
                  </a:ext>
                </a:extLst>
              </p:cNvPr>
              <p:cNvPicPr>
                <a:picLocks noChangeAspect="1"/>
              </p:cNvPicPr>
              <p:nvPr/>
            </p:nvPicPr>
            <p:blipFill>
              <a:blip r:embed="rId6"/>
              <a:srcRect t="24200" b="26138"/>
              <a:stretch>
                <a:fillRect/>
              </a:stretch>
            </p:blipFill>
            <p:spPr>
              <a:xfrm>
                <a:off x="666212" y="-294248"/>
                <a:ext cx="10590670" cy="1357312"/>
              </a:xfrm>
              <a:prstGeom prst="rect">
                <a:avLst/>
              </a:prstGeom>
            </p:spPr>
          </p:pic>
          <p:pic>
            <p:nvPicPr>
              <p:cNvPr id="11" name="图片 10">
                <a:extLst>
                  <a:ext uri="{FF2B5EF4-FFF2-40B4-BE49-F238E27FC236}">
                    <a16:creationId xmlns:a16="http://schemas.microsoft.com/office/drawing/2014/main" id="{B58C4851-4D75-16D1-9076-FB21147ED66B}"/>
                  </a:ext>
                </a:extLst>
              </p:cNvPr>
              <p:cNvPicPr>
                <a:picLocks noChangeAspect="1"/>
              </p:cNvPicPr>
              <p:nvPr/>
            </p:nvPicPr>
            <p:blipFill>
              <a:blip r:embed="rId6"/>
              <a:srcRect t="1373" b="72489"/>
              <a:stretch>
                <a:fillRect/>
              </a:stretch>
            </p:blipFill>
            <p:spPr>
              <a:xfrm>
                <a:off x="661450" y="1063058"/>
                <a:ext cx="10590670" cy="714374"/>
              </a:xfrm>
              <a:prstGeom prst="rect">
                <a:avLst/>
              </a:prstGeom>
            </p:spPr>
          </p:pic>
        </p:grpSp>
      </p:grpSp>
      <mc:AlternateContent xmlns:mc="http://schemas.openxmlformats.org/markup-compatibility/2006" xmlns:a14="http://schemas.microsoft.com/office/drawing/2010/main">
        <mc:Choice Requires="a14">
          <p:sp>
            <p:nvSpPr>
              <p:cNvPr id="13" name="文本框 12">
                <a:extLst>
                  <a:ext uri="{FF2B5EF4-FFF2-40B4-BE49-F238E27FC236}">
                    <a16:creationId xmlns:a16="http://schemas.microsoft.com/office/drawing/2014/main" id="{10E1BF71-AEFF-FAD6-7F03-593A54578A1F}"/>
                  </a:ext>
                </a:extLst>
              </p:cNvPr>
              <p:cNvSpPr txBox="1"/>
              <p:nvPr/>
            </p:nvSpPr>
            <p:spPr>
              <a:xfrm>
                <a:off x="666212" y="3946964"/>
                <a:ext cx="11049056" cy="1933991"/>
              </a:xfrm>
              <a:prstGeom prst="rect">
                <a:avLst/>
              </a:prstGeom>
              <a:noFill/>
            </p:spPr>
            <p:txBody>
              <a:bodyPr wrap="square" rtlCol="0">
                <a:spAutoFit/>
              </a:bodyPr>
              <a:lstStyle/>
              <a:p>
                <a:pPr>
                  <a:lnSpc>
                    <a:spcPct val="125000"/>
                  </a:lnSpc>
                </a:pPr>
                <a:r>
                  <a:rPr lang="en-US" altLang="zh-CN" sz="2400" dirty="0">
                    <a:latin typeface="Times New Roman" panose="02020603050405020304" pitchFamily="18" charset="0"/>
                    <a:cs typeface="Times New Roman" panose="02020603050405020304" pitchFamily="18" charset="0"/>
                  </a:rPr>
                  <a:t>T</a:t>
                </a:r>
                <a:r>
                  <a:rPr lang="zh-CN" altLang="zh-CN" sz="2400" dirty="0">
                    <a:latin typeface="Times New Roman" panose="02020603050405020304" pitchFamily="18" charset="0"/>
                    <a:cs typeface="Times New Roman" panose="02020603050405020304" pitchFamily="18" charset="0"/>
                  </a:rPr>
                  <a:t>he coefficient in front of </a:t>
                </a:r>
                <a14:m>
                  <m:oMath xmlns:m="http://schemas.openxmlformats.org/officeDocument/2006/math">
                    <m:sSub>
                      <m:sSubPr>
                        <m:ctrlPr>
                          <a:rPr lang="en-US" altLang="zh-CN" sz="2400" b="0" i="1" smtClean="0">
                            <a:latin typeface="Cambria Math" panose="02040503050406030204" pitchFamily="18" charset="0"/>
                          </a:rPr>
                        </m:ctrlPr>
                      </m:sSubPr>
                      <m:e>
                        <m:r>
                          <a:rPr lang="en-US" altLang="zh-CN" sz="2400" b="0" i="1" smtClean="0">
                            <a:latin typeface="Cambria Math" panose="02040503050406030204" pitchFamily="18" charset="0"/>
                          </a:rPr>
                          <m:t>𝜇</m:t>
                        </m:r>
                      </m:e>
                      <m:sub>
                        <m:r>
                          <a:rPr lang="en-US" altLang="zh-CN" sz="2400" b="0" i="1" smtClean="0">
                            <a:latin typeface="Cambria Math" panose="02040503050406030204" pitchFamily="18" charset="0"/>
                          </a:rPr>
                          <m:t>𝑄</m:t>
                        </m:r>
                      </m:sub>
                    </m:sSub>
                  </m:oMath>
                </a14:m>
                <a:r>
                  <a:rPr lang="zh-CN" altLang="zh-CN" sz="2400" dirty="0">
                    <a:latin typeface="Times New Roman" panose="02020603050405020304" pitchFamily="18" charset="0"/>
                    <a:cs typeface="Times New Roman" panose="02020603050405020304" pitchFamily="18" charset="0"/>
                  </a:rPr>
                  <a:t> is positive</a:t>
                </a:r>
                <a:r>
                  <a:rPr lang="en-US" altLang="zh-CN" sz="2400" dirty="0">
                    <a:latin typeface="Times New Roman" panose="02020603050405020304" pitchFamily="18" charset="0"/>
                    <a:cs typeface="Times New Roman" panose="02020603050405020304" pitchFamily="18" charset="0"/>
                  </a:rPr>
                  <a:t> and </a:t>
                </a:r>
                <a14:m>
                  <m:oMath xmlns:m="http://schemas.openxmlformats.org/officeDocument/2006/math">
                    <m:sSub>
                      <m:sSubPr>
                        <m:ctrlPr>
                          <a:rPr lang="en-US" altLang="zh-CN" sz="2400" i="1">
                            <a:latin typeface="Cambria Math" panose="02040503050406030204" pitchFamily="18" charset="0"/>
                          </a:rPr>
                        </m:ctrlPr>
                      </m:sSubPr>
                      <m:e>
                        <m:r>
                          <a:rPr lang="en-US" altLang="zh-CN" sz="2400" i="1">
                            <a:latin typeface="Cambria Math" panose="02040503050406030204" pitchFamily="18" charset="0"/>
                          </a:rPr>
                          <m:t>𝜇</m:t>
                        </m:r>
                      </m:e>
                      <m:sub>
                        <m:r>
                          <a:rPr lang="en-US" altLang="zh-CN" sz="2400" b="0" i="1" smtClean="0">
                            <a:latin typeface="Cambria Math" panose="02040503050406030204" pitchFamily="18" charset="0"/>
                          </a:rPr>
                          <m:t>𝑏</m:t>
                        </m:r>
                      </m:sub>
                    </m:sSub>
                    <m:r>
                      <a:rPr lang="en-US" altLang="zh-CN" sz="2400" b="0" i="1" smtClean="0">
                        <a:latin typeface="Cambria Math" panose="02040503050406030204" pitchFamily="18" charset="0"/>
                      </a:rPr>
                      <m:t>&lt;0&lt;</m:t>
                    </m:r>
                    <m:sSub>
                      <m:sSubPr>
                        <m:ctrlPr>
                          <a:rPr lang="en-US" altLang="zh-CN" sz="2400" i="1">
                            <a:latin typeface="Cambria Math" panose="02040503050406030204" pitchFamily="18" charset="0"/>
                          </a:rPr>
                        </m:ctrlPr>
                      </m:sSubPr>
                      <m:e>
                        <m:r>
                          <a:rPr lang="en-US" altLang="zh-CN" sz="2400" i="1">
                            <a:latin typeface="Cambria Math" panose="02040503050406030204" pitchFamily="18" charset="0"/>
                          </a:rPr>
                          <m:t>𝜇</m:t>
                        </m:r>
                      </m:e>
                      <m:sub>
                        <m:r>
                          <a:rPr lang="en-US" altLang="zh-CN" sz="2400" b="0" i="1" smtClean="0">
                            <a:latin typeface="Cambria Math" panose="02040503050406030204" pitchFamily="18" charset="0"/>
                          </a:rPr>
                          <m:t>𝑐</m:t>
                        </m:r>
                      </m:sub>
                    </m:sSub>
                  </m:oMath>
                </a14:m>
                <a:r>
                  <a:rPr lang="en-US" altLang="zh-CN" sz="2400" dirty="0">
                    <a:latin typeface="Times New Roman" panose="02020603050405020304" pitchFamily="18" charset="0"/>
                    <a:cs typeface="Times New Roman" panose="02020603050405020304" pitchFamily="18" charset="0"/>
                  </a:rPr>
                  <a:t> </a:t>
                </a:r>
                <a:r>
                  <a:rPr lang="zh-CN" altLang="zh-CN" sz="2400" dirty="0">
                    <a:latin typeface="Times New Roman" panose="02020603050405020304" pitchFamily="18" charset="0"/>
                    <a:cs typeface="Times New Roman" panose="02020603050405020304" pitchFamily="18" charset="0"/>
                  </a:rPr>
                  <a:t>leads to</a:t>
                </a:r>
                <a:r>
                  <a:rPr lang="en-US" altLang="zh-CN" sz="2400" dirty="0">
                    <a:latin typeface="Times New Roman" panose="02020603050405020304" pitchFamily="18" charset="0"/>
                    <a:cs typeface="Times New Roman" panose="02020603050405020304" pitchFamily="18" charset="0"/>
                  </a:rPr>
                  <a:t> </a:t>
                </a:r>
                <a14:m>
                  <m:oMath xmlns:m="http://schemas.openxmlformats.org/officeDocument/2006/math">
                    <m:sSub>
                      <m:sSubPr>
                        <m:ctrlPr>
                          <a:rPr lang="en-US" altLang="zh-CN" sz="2400" i="1">
                            <a:latin typeface="Cambria Math" panose="02040503050406030204" pitchFamily="18" charset="0"/>
                          </a:rPr>
                        </m:ctrlPr>
                      </m:sSubPr>
                      <m:e>
                        <m:r>
                          <a:rPr lang="en-US" altLang="zh-CN" sz="2400" i="1">
                            <a:latin typeface="Cambria Math" panose="02040503050406030204" pitchFamily="18" charset="0"/>
                          </a:rPr>
                          <m:t>𝜇</m:t>
                        </m:r>
                      </m:e>
                      <m:sub>
                        <m:r>
                          <a:rPr lang="en-US" altLang="zh-CN" sz="2400" i="1">
                            <a:latin typeface="Cambria Math" panose="02040503050406030204" pitchFamily="18" charset="0"/>
                          </a:rPr>
                          <m:t>𝑏</m:t>
                        </m:r>
                        <m:r>
                          <a:rPr lang="en-US" altLang="zh-CN" sz="2400" b="0" i="1" smtClean="0">
                            <a:latin typeface="Cambria Math" panose="02040503050406030204" pitchFamily="18" charset="0"/>
                          </a:rPr>
                          <m:t>𝑏</m:t>
                        </m:r>
                        <m:acc>
                          <m:accPr>
                            <m:chr m:val="̅"/>
                            <m:ctrlPr>
                              <a:rPr lang="en-US" altLang="zh-CN" sz="2400" b="0" i="1" smtClean="0">
                                <a:latin typeface="Cambria Math" panose="02040503050406030204" pitchFamily="18" charset="0"/>
                              </a:rPr>
                            </m:ctrlPr>
                          </m:accPr>
                          <m:e>
                            <m:r>
                              <a:rPr lang="en-US" altLang="zh-CN" sz="2400" b="0" i="1" smtClean="0">
                                <a:latin typeface="Cambria Math" panose="02040503050406030204" pitchFamily="18" charset="0"/>
                              </a:rPr>
                              <m:t>𝑛</m:t>
                            </m:r>
                          </m:e>
                        </m:acc>
                        <m:sSup>
                          <m:sSupPr>
                            <m:ctrlPr>
                              <a:rPr lang="en-US" altLang="zh-CN" sz="2400" b="0" i="1" dirty="0" smtClean="0">
                                <a:latin typeface="Cambria Math" panose="02040503050406030204" pitchFamily="18" charset="0"/>
                              </a:rPr>
                            </m:ctrlPr>
                          </m:sSupPr>
                          <m:e>
                            <m:acc>
                              <m:accPr>
                                <m:chr m:val="̅"/>
                                <m:ctrlPr>
                                  <a:rPr lang="en-US" altLang="zh-CN" sz="2400" b="0" i="1" dirty="0" smtClean="0">
                                    <a:latin typeface="Cambria Math" panose="02040503050406030204" pitchFamily="18" charset="0"/>
                                  </a:rPr>
                                </m:ctrlPr>
                              </m:accPr>
                              <m:e>
                                <m:r>
                                  <a:rPr lang="en-US" altLang="zh-CN" sz="2400" b="0" i="1" dirty="0" smtClean="0">
                                    <a:latin typeface="Cambria Math" panose="02040503050406030204" pitchFamily="18" charset="0"/>
                                  </a:rPr>
                                  <m:t>𝑛</m:t>
                                </m:r>
                              </m:e>
                            </m:acc>
                          </m:e>
                          <m:sup>
                            <m:r>
                              <a:rPr lang="en-US" altLang="zh-CN" sz="2400" b="0" i="1" dirty="0" smtClean="0">
                                <a:latin typeface="Cambria Math" panose="02040503050406030204" pitchFamily="18" charset="0"/>
                              </a:rPr>
                              <m:t>′</m:t>
                            </m:r>
                          </m:sup>
                        </m:sSup>
                      </m:sub>
                    </m:sSub>
                    <m:r>
                      <a:rPr lang="en-US" altLang="zh-CN" sz="2400" b="0" i="1" smtClean="0">
                        <a:latin typeface="Cambria Math" panose="02040503050406030204" pitchFamily="18" charset="0"/>
                      </a:rPr>
                      <m:t>&lt;</m:t>
                    </m:r>
                    <m:sSub>
                      <m:sSubPr>
                        <m:ctrlPr>
                          <a:rPr lang="en-US" altLang="zh-CN" sz="2400" i="1">
                            <a:latin typeface="Cambria Math" panose="02040503050406030204" pitchFamily="18" charset="0"/>
                          </a:rPr>
                        </m:ctrlPr>
                      </m:sSubPr>
                      <m:e>
                        <m:r>
                          <a:rPr lang="en-US" altLang="zh-CN" sz="2400" i="1">
                            <a:latin typeface="Cambria Math" panose="02040503050406030204" pitchFamily="18" charset="0"/>
                          </a:rPr>
                          <m:t>𝜇</m:t>
                        </m:r>
                      </m:e>
                      <m:sub>
                        <m:r>
                          <a:rPr lang="en-US" altLang="zh-CN" sz="2400" b="0" i="1" smtClean="0">
                            <a:latin typeface="Cambria Math" panose="02040503050406030204" pitchFamily="18" charset="0"/>
                          </a:rPr>
                          <m:t>𝑐𝑐</m:t>
                        </m:r>
                        <m:acc>
                          <m:accPr>
                            <m:chr m:val="̅"/>
                            <m:ctrlPr>
                              <a:rPr lang="en-US" altLang="zh-CN" sz="2400" i="1">
                                <a:latin typeface="Cambria Math" panose="02040503050406030204" pitchFamily="18" charset="0"/>
                              </a:rPr>
                            </m:ctrlPr>
                          </m:accPr>
                          <m:e>
                            <m:r>
                              <a:rPr lang="en-US" altLang="zh-CN" sz="2400" i="1">
                                <a:latin typeface="Cambria Math" panose="02040503050406030204" pitchFamily="18" charset="0"/>
                              </a:rPr>
                              <m:t>𝑛</m:t>
                            </m:r>
                          </m:e>
                        </m:acc>
                        <m:sSup>
                          <m:sSupPr>
                            <m:ctrlPr>
                              <a:rPr lang="en-US" altLang="zh-CN" sz="2400" i="1" dirty="0">
                                <a:latin typeface="Cambria Math" panose="02040503050406030204" pitchFamily="18" charset="0"/>
                              </a:rPr>
                            </m:ctrlPr>
                          </m:sSupPr>
                          <m:e>
                            <m:acc>
                              <m:accPr>
                                <m:chr m:val="̅"/>
                                <m:ctrlPr>
                                  <a:rPr lang="en-US" altLang="zh-CN" sz="2400" i="1" dirty="0">
                                    <a:latin typeface="Cambria Math" panose="02040503050406030204" pitchFamily="18" charset="0"/>
                                  </a:rPr>
                                </m:ctrlPr>
                              </m:accPr>
                              <m:e>
                                <m:r>
                                  <a:rPr lang="en-US" altLang="zh-CN" sz="2400" i="1" dirty="0">
                                    <a:latin typeface="Cambria Math" panose="02040503050406030204" pitchFamily="18" charset="0"/>
                                  </a:rPr>
                                  <m:t>𝑛</m:t>
                                </m:r>
                              </m:e>
                            </m:acc>
                          </m:e>
                          <m:sup>
                            <m:r>
                              <a:rPr lang="en-US" altLang="zh-CN" sz="2400" i="1" dirty="0">
                                <a:latin typeface="Cambria Math" panose="02040503050406030204" pitchFamily="18" charset="0"/>
                              </a:rPr>
                              <m:t>′</m:t>
                            </m:r>
                          </m:sup>
                        </m:sSup>
                      </m:sub>
                    </m:sSub>
                  </m:oMath>
                </a14:m>
                <a:endParaRPr lang="en-US" altLang="zh-CN" sz="2400" dirty="0">
                  <a:latin typeface="Times New Roman" panose="02020603050405020304" pitchFamily="18" charset="0"/>
                  <a:cs typeface="Times New Roman" panose="02020603050405020304" pitchFamily="18" charset="0"/>
                </a:endParaRPr>
              </a:p>
              <a:p>
                <a:pPr>
                  <a:lnSpc>
                    <a:spcPct val="125000"/>
                  </a:lnSpc>
                </a:pPr>
                <a14:m>
                  <m:oMathPara xmlns:m="http://schemas.openxmlformats.org/officeDocument/2006/math">
                    <m:oMath>
                      <m:sSub>
                        <m:sSubPr>
                          <m:ctrlPr>
                            <a:rPr lang="en-US" altLang="zh-CN" sz="2400" i="0" dirty="0">
                              <a:latin typeface="Times New Roman" panose="02020603050405020304" pitchFamily="18" charset="0"/>
                              <a:cs typeface="Times New Roman" panose="02020603050405020304" pitchFamily="18" charset="0"/>
                            </a:rPr>
                          </m:ctrlPr>
                        </m:sSubPr>
                        <m:e>
                          <m:r>
                            <m:rPr>
                              <m:nor/>
                            </m:rPr>
                            <a:rPr lang="en-US" altLang="zh-CN" sz="2400" i="0" dirty="0">
                              <a:latin typeface="Times New Roman" panose="02020603050405020304" pitchFamily="18" charset="0"/>
                              <a:cs typeface="Times New Roman" panose="02020603050405020304" pitchFamily="18" charset="0"/>
                            </a:rPr>
                            <m:t>−3.83</m:t>
                          </m:r>
                          <m:r>
                            <m:rPr>
                              <m:nor/>
                            </m:rPr>
                            <a:rPr lang="en-US" altLang="zh-CN" sz="2400" b="0" i="0" dirty="0" smtClean="0">
                              <a:latin typeface="Times New Roman" panose="02020603050405020304" pitchFamily="18" charset="0"/>
                              <a:cs typeface="Times New Roman" panose="02020603050405020304" pitchFamily="18" charset="0"/>
                            </a:rPr>
                            <m:t>&lt;</m:t>
                          </m:r>
                          <m:r>
                            <a:rPr lang="en-US" altLang="zh-CN" sz="2400" i="1">
                              <a:latin typeface="Cambria Math" panose="02040503050406030204" pitchFamily="18" charset="0"/>
                            </a:rPr>
                            <m:t>𝜇</m:t>
                          </m:r>
                        </m:e>
                        <m:sub>
                          <m:r>
                            <a:rPr lang="en-US" altLang="zh-CN" sz="2400" i="1">
                              <a:latin typeface="Cambria Math" panose="02040503050406030204" pitchFamily="18" charset="0"/>
                            </a:rPr>
                            <m:t>𝑏𝑏</m:t>
                          </m:r>
                          <m:acc>
                            <m:accPr>
                              <m:chr m:val="̅"/>
                              <m:ctrlPr>
                                <a:rPr lang="en-US" altLang="zh-CN" sz="2400" i="1">
                                  <a:latin typeface="Cambria Math" panose="02040503050406030204" pitchFamily="18" charset="0"/>
                                </a:rPr>
                              </m:ctrlPr>
                            </m:accPr>
                            <m:e>
                              <m:r>
                                <a:rPr lang="en-US" altLang="zh-CN" sz="2400" i="1">
                                  <a:latin typeface="Cambria Math" panose="02040503050406030204" pitchFamily="18" charset="0"/>
                                </a:rPr>
                                <m:t>𝑛</m:t>
                              </m:r>
                            </m:e>
                          </m:acc>
                          <m:sSup>
                            <m:sSupPr>
                              <m:ctrlPr>
                                <a:rPr lang="en-US" altLang="zh-CN" sz="2400" i="1" dirty="0">
                                  <a:latin typeface="Cambria Math" panose="02040503050406030204" pitchFamily="18" charset="0"/>
                                </a:rPr>
                              </m:ctrlPr>
                            </m:sSupPr>
                            <m:e>
                              <m:acc>
                                <m:accPr>
                                  <m:chr m:val="̅"/>
                                  <m:ctrlPr>
                                    <a:rPr lang="en-US" altLang="zh-CN" sz="2400" i="1" dirty="0">
                                      <a:latin typeface="Cambria Math" panose="02040503050406030204" pitchFamily="18" charset="0"/>
                                    </a:rPr>
                                  </m:ctrlPr>
                                </m:accPr>
                                <m:e>
                                  <m:r>
                                    <a:rPr lang="en-US" altLang="zh-CN" sz="2400" i="1" dirty="0">
                                      <a:latin typeface="Cambria Math" panose="02040503050406030204" pitchFamily="18" charset="0"/>
                                    </a:rPr>
                                    <m:t>𝑛</m:t>
                                  </m:r>
                                </m:e>
                              </m:acc>
                            </m:e>
                            <m:sup>
                              <m:r>
                                <a:rPr lang="en-US" altLang="zh-CN" sz="2400" i="1" dirty="0">
                                  <a:latin typeface="Cambria Math" panose="02040503050406030204" pitchFamily="18" charset="0"/>
                                </a:rPr>
                                <m:t>′</m:t>
                              </m:r>
                            </m:sup>
                          </m:sSup>
                        </m:sub>
                      </m:sSub>
                      <m:r>
                        <a:rPr lang="en-US" altLang="zh-CN" sz="2400" b="0" i="1" dirty="0" smtClean="0">
                          <a:latin typeface="Cambria Math" panose="02040503050406030204" pitchFamily="18" charset="0"/>
                        </a:rPr>
                        <m:t>&lt;1.818</m:t>
                      </m:r>
                    </m:oMath>
                  </m:oMathPara>
                </a14:m>
                <a:endParaRPr lang="en-US" altLang="zh-CN" sz="2400" dirty="0">
                  <a:latin typeface="Times New Roman" panose="02020603050405020304" pitchFamily="18" charset="0"/>
                  <a:cs typeface="Times New Roman" panose="02020603050405020304" pitchFamily="18" charset="0"/>
                </a:endParaRPr>
              </a:p>
              <a:p>
                <a:pPr>
                  <a:lnSpc>
                    <a:spcPct val="125000"/>
                  </a:lnSpc>
                </a:pPr>
                <a:r>
                  <a:rPr kumimoji="1" lang="en-US" altLang="zh-CN" sz="2400" dirty="0">
                    <a:latin typeface="Times New Roman" panose="02020603050405020304" pitchFamily="18" charset="0"/>
                    <a:cs typeface="Times New Roman" panose="02020603050405020304" pitchFamily="18" charset="0"/>
                  </a:rPr>
                  <a:t>In the molecular model:</a:t>
                </a:r>
              </a:p>
              <a:p>
                <a:pPr>
                  <a:lnSpc>
                    <a:spcPct val="125000"/>
                  </a:lnSpc>
                </a:pPr>
                <a:endParaRPr lang="zh-CN" altLang="zh-CN" sz="2400" dirty="0">
                  <a:latin typeface="Times New Roman" panose="02020603050405020304" pitchFamily="18" charset="0"/>
                  <a:cs typeface="Times New Roman" panose="02020603050405020304" pitchFamily="18" charset="0"/>
                </a:endParaRPr>
              </a:p>
            </p:txBody>
          </p:sp>
        </mc:Choice>
        <mc:Fallback xmlns="">
          <p:sp>
            <p:nvSpPr>
              <p:cNvPr id="13" name="文本框 12">
                <a:extLst>
                  <a:ext uri="{FF2B5EF4-FFF2-40B4-BE49-F238E27FC236}">
                    <a16:creationId xmlns:a16="http://schemas.microsoft.com/office/drawing/2014/main" id="{10E1BF71-AEFF-FAD6-7F03-593A54578A1F}"/>
                  </a:ext>
                </a:extLst>
              </p:cNvPr>
              <p:cNvSpPr txBox="1">
                <a:spLocks noRot="1" noChangeAspect="1" noMove="1" noResize="1" noEditPoints="1" noAdjustHandles="1" noChangeArrowheads="1" noChangeShapeType="1" noTextEdit="1"/>
              </p:cNvSpPr>
              <p:nvPr/>
            </p:nvSpPr>
            <p:spPr>
              <a:xfrm>
                <a:off x="666212" y="3946964"/>
                <a:ext cx="11049056" cy="1933991"/>
              </a:xfrm>
              <a:prstGeom prst="rect">
                <a:avLst/>
              </a:prstGeom>
              <a:blipFill>
                <a:blip r:embed="rId7"/>
                <a:stretch>
                  <a:fillRect l="-804"/>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graphicFrame>
            <p:nvGraphicFramePr>
              <p:cNvPr id="17" name="表格 16">
                <a:extLst>
                  <a:ext uri="{FF2B5EF4-FFF2-40B4-BE49-F238E27FC236}">
                    <a16:creationId xmlns:a16="http://schemas.microsoft.com/office/drawing/2014/main" id="{6070199B-A51F-1ECC-551C-9C8856D9B869}"/>
                  </a:ext>
                </a:extLst>
              </p:cNvPr>
              <p:cNvGraphicFramePr>
                <a:graphicFrameLocks noGrp="1"/>
              </p:cNvGraphicFramePr>
              <p:nvPr>
                <p:extLst>
                  <p:ext uri="{D42A27DB-BD31-4B8C-83A1-F6EECF244321}">
                    <p14:modId xmlns:p14="http://schemas.microsoft.com/office/powerpoint/2010/main" val="1171114201"/>
                  </p:ext>
                </p:extLst>
              </p:nvPr>
            </p:nvGraphicFramePr>
            <p:xfrm>
              <a:off x="666212" y="5531361"/>
              <a:ext cx="10688071" cy="981076"/>
            </p:xfrm>
            <a:graphic>
              <a:graphicData uri="http://schemas.openxmlformats.org/drawingml/2006/table">
                <a:tbl>
                  <a:tblPr firstRow="1" bandRow="1">
                    <a:tableStyleId>{5C22544A-7EE6-4342-B048-85BDC9FD1C3A}</a:tableStyleId>
                  </a:tblPr>
                  <a:tblGrid>
                    <a:gridCol w="2442022">
                      <a:extLst>
                        <a:ext uri="{9D8B030D-6E8A-4147-A177-3AD203B41FA5}">
                          <a16:colId xmlns:a16="http://schemas.microsoft.com/office/drawing/2014/main" val="2256605442"/>
                        </a:ext>
                      </a:extLst>
                    </a:gridCol>
                    <a:gridCol w="4683359">
                      <a:extLst>
                        <a:ext uri="{9D8B030D-6E8A-4147-A177-3AD203B41FA5}">
                          <a16:colId xmlns:a16="http://schemas.microsoft.com/office/drawing/2014/main" val="40943620"/>
                        </a:ext>
                      </a:extLst>
                    </a:gridCol>
                    <a:gridCol w="3562690">
                      <a:extLst>
                        <a:ext uri="{9D8B030D-6E8A-4147-A177-3AD203B41FA5}">
                          <a16:colId xmlns:a16="http://schemas.microsoft.com/office/drawing/2014/main" val="654553533"/>
                        </a:ext>
                      </a:extLst>
                    </a:gridCol>
                  </a:tblGrid>
                  <a:tr h="370840">
                    <a:tc>
                      <a:txBody>
                        <a:bodyPr/>
                        <a:lstStyle/>
                        <a:p>
                          <a:pPr algn="ctr"/>
                          <a14:m>
                            <m:oMath xmlns:m="http://schemas.openxmlformats.org/officeDocument/2006/math">
                              <m:r>
                                <a:rPr lang="en-US" altLang="zh-CN" sz="2400" b="0" i="1" smtClean="0">
                                  <a:solidFill>
                                    <a:schemeClr val="tx1"/>
                                  </a:solidFill>
                                  <a:latin typeface="Cambria Math" panose="02040503050406030204" pitchFamily="18" charset="0"/>
                                </a:rPr>
                                <m:t>𝑐𝑐</m:t>
                              </m:r>
                              <m:acc>
                                <m:accPr>
                                  <m:chr m:val="̅"/>
                                  <m:ctrlPr>
                                    <a:rPr lang="en-US" altLang="zh-CN" sz="2400" b="0" i="1" smtClean="0">
                                      <a:solidFill>
                                        <a:schemeClr val="tx1"/>
                                      </a:solidFill>
                                      <a:latin typeface="Cambria Math" panose="02040503050406030204" pitchFamily="18" charset="0"/>
                                    </a:rPr>
                                  </m:ctrlPr>
                                </m:accPr>
                                <m:e>
                                  <m:r>
                                    <a:rPr lang="en-US" altLang="zh-CN" sz="2400" b="0" i="1" smtClean="0">
                                      <a:solidFill>
                                        <a:schemeClr val="tx1"/>
                                      </a:solidFill>
                                      <a:latin typeface="Cambria Math" panose="02040503050406030204" pitchFamily="18" charset="0"/>
                                    </a:rPr>
                                    <m:t>𝑠</m:t>
                                  </m:r>
                                </m:e>
                              </m:acc>
                              <m:acc>
                                <m:accPr>
                                  <m:chr m:val="̅"/>
                                  <m:ctrlPr>
                                    <a:rPr lang="en-US" altLang="zh-CN" sz="2400" b="0" i="1" smtClean="0">
                                      <a:solidFill>
                                        <a:schemeClr val="tx1"/>
                                      </a:solidFill>
                                      <a:latin typeface="Cambria Math" panose="02040503050406030204" pitchFamily="18" charset="0"/>
                                    </a:rPr>
                                  </m:ctrlPr>
                                </m:accPr>
                                <m:e>
                                  <m:r>
                                    <a:rPr lang="en-US" altLang="zh-CN" sz="2400" b="0" i="1" smtClean="0">
                                      <a:solidFill>
                                        <a:schemeClr val="tx1"/>
                                      </a:solidFill>
                                      <a:latin typeface="Cambria Math" panose="02040503050406030204" pitchFamily="18" charset="0"/>
                                    </a:rPr>
                                    <m:t>𝑠</m:t>
                                  </m:r>
                                </m:e>
                              </m:acc>
                            </m:oMath>
                          </a14:m>
                          <a:r>
                            <a:rPr lang="en-US" altLang="zh-CN" sz="2400" b="0" dirty="0">
                              <a:solidFill>
                                <a:schemeClr val="tx1"/>
                              </a:solidFill>
                              <a:latin typeface="Times New Roman" panose="02020603050405020304" pitchFamily="18" charset="0"/>
                              <a:cs typeface="Times New Roman" panose="02020603050405020304" pitchFamily="18" charset="0"/>
                            </a:rPr>
                            <a:t>  system</a:t>
                          </a:r>
                          <a:endParaRPr lang="zh-CN" altLang="en-US" sz="2400" b="0" dirty="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
                                <m:sSub>
                                  <m:sSubPr>
                                    <m:ctrlPr>
                                      <a:rPr lang="en-US" altLang="zh-CN" sz="2400" b="0" i="1" smtClean="0">
                                        <a:solidFill>
                                          <a:schemeClr val="tx1"/>
                                        </a:solidFill>
                                        <a:latin typeface="Cambria Math" panose="02040503050406030204" pitchFamily="18" charset="0"/>
                                      </a:rPr>
                                    </m:ctrlPr>
                                  </m:sSubPr>
                                  <m:e>
                                    <m:r>
                                      <a:rPr lang="en-US" altLang="zh-CN" sz="2400" b="0" i="1" smtClean="0">
                                        <a:solidFill>
                                          <a:schemeClr val="tx1"/>
                                        </a:solidFill>
                                        <a:latin typeface="Cambria Math" panose="02040503050406030204" pitchFamily="18" charset="0"/>
                                      </a:rPr>
                                      <m:t>𝜇</m:t>
                                    </m:r>
                                  </m:e>
                                  <m:sub>
                                    <m:sSup>
                                      <m:sSupPr>
                                        <m:ctrlPr>
                                          <a:rPr lang="en-US" altLang="zh-CN" sz="2400" b="0" i="1" smtClean="0">
                                            <a:solidFill>
                                              <a:schemeClr val="tx1"/>
                                            </a:solidFill>
                                            <a:latin typeface="Cambria Math" panose="02040503050406030204" pitchFamily="18" charset="0"/>
                                          </a:rPr>
                                        </m:ctrlPr>
                                      </m:sSupPr>
                                      <m:e>
                                        <m:r>
                                          <a:rPr lang="en-US" altLang="zh-CN" sz="2400" b="0" i="1" smtClean="0">
                                            <a:solidFill>
                                              <a:schemeClr val="tx1"/>
                                            </a:solidFill>
                                            <a:latin typeface="Cambria Math" panose="02040503050406030204" pitchFamily="18" charset="0"/>
                                          </a:rPr>
                                          <m:t>2</m:t>
                                        </m:r>
                                      </m:e>
                                      <m:sup>
                                        <m:r>
                                          <a:rPr lang="en-US" altLang="zh-CN" sz="2400" b="0" i="1" smtClean="0">
                                            <a:solidFill>
                                              <a:schemeClr val="tx1"/>
                                            </a:solidFill>
                                            <a:latin typeface="Cambria Math" panose="02040503050406030204" pitchFamily="18" charset="0"/>
                                          </a:rPr>
                                          <m:t>+</m:t>
                                        </m:r>
                                      </m:sup>
                                    </m:sSup>
                                  </m:sub>
                                </m:sSub>
                                <m:r>
                                  <a:rPr lang="en-US" altLang="zh-CN" sz="2400" b="0" i="1" smtClean="0">
                                    <a:solidFill>
                                      <a:schemeClr val="tx1"/>
                                    </a:solidFill>
                                    <a:latin typeface="Cambria Math" panose="02040503050406030204" pitchFamily="18" charset="0"/>
                                  </a:rPr>
                                  <m:t>=2</m:t>
                                </m:r>
                                <m:sSub>
                                  <m:sSubPr>
                                    <m:ctrlPr>
                                      <a:rPr lang="en-US" altLang="zh-CN" sz="2400" b="0" i="1" smtClean="0">
                                        <a:solidFill>
                                          <a:schemeClr val="tx1"/>
                                        </a:solidFill>
                                        <a:latin typeface="Cambria Math" panose="02040503050406030204" pitchFamily="18" charset="0"/>
                                      </a:rPr>
                                    </m:ctrlPr>
                                  </m:sSubPr>
                                  <m:e>
                                    <m:r>
                                      <a:rPr lang="en-US" altLang="zh-CN" sz="2400" b="0" i="1" smtClean="0">
                                        <a:solidFill>
                                          <a:schemeClr val="tx1"/>
                                        </a:solidFill>
                                        <a:latin typeface="Cambria Math" panose="02040503050406030204" pitchFamily="18" charset="0"/>
                                      </a:rPr>
                                      <m:t>𝜇</m:t>
                                    </m:r>
                                  </m:e>
                                  <m:sub>
                                    <m:sSubSup>
                                      <m:sSubSupPr>
                                        <m:ctrlPr>
                                          <a:rPr lang="en-US" altLang="zh-CN" sz="2400" b="0" i="1" smtClean="0">
                                            <a:solidFill>
                                              <a:schemeClr val="tx1"/>
                                            </a:solidFill>
                                            <a:latin typeface="Cambria Math" panose="02040503050406030204" pitchFamily="18" charset="0"/>
                                          </a:rPr>
                                        </m:ctrlPr>
                                      </m:sSubSupPr>
                                      <m:e>
                                        <m:r>
                                          <a:rPr lang="en-US" altLang="zh-CN" sz="2400" b="0" i="1" smtClean="0">
                                            <a:solidFill>
                                              <a:schemeClr val="tx1"/>
                                            </a:solidFill>
                                            <a:latin typeface="Cambria Math" panose="02040503050406030204" pitchFamily="18" charset="0"/>
                                          </a:rPr>
                                          <m:t>𝐷</m:t>
                                        </m:r>
                                      </m:e>
                                      <m:sub>
                                        <m:r>
                                          <a:rPr lang="en-US" altLang="zh-CN" sz="2400" b="0" i="1" smtClean="0">
                                            <a:solidFill>
                                              <a:schemeClr val="tx1"/>
                                            </a:solidFill>
                                            <a:latin typeface="Cambria Math" panose="02040503050406030204" pitchFamily="18" charset="0"/>
                                          </a:rPr>
                                          <m:t>𝑠</m:t>
                                        </m:r>
                                      </m:sub>
                                      <m:sup>
                                        <m:r>
                                          <a:rPr lang="en-US" altLang="zh-CN" sz="2400" b="0" i="1" smtClean="0">
                                            <a:solidFill>
                                              <a:schemeClr val="tx1"/>
                                            </a:solidFill>
                                            <a:latin typeface="Cambria Math" panose="02040503050406030204" pitchFamily="18" charset="0"/>
                                          </a:rPr>
                                          <m:t>∗</m:t>
                                        </m:r>
                                      </m:sup>
                                    </m:sSubSup>
                                  </m:sub>
                                </m:sSub>
                                <m:r>
                                  <a:rPr lang="en-US" altLang="zh-CN" sz="2400" b="0" i="1" smtClean="0">
                                    <a:solidFill>
                                      <a:schemeClr val="tx1"/>
                                    </a:solidFill>
                                    <a:latin typeface="Cambria Math" panose="02040503050406030204" pitchFamily="18" charset="0"/>
                                  </a:rPr>
                                  <m:t>=2.12</m:t>
                                </m:r>
                                <m:sSub>
                                  <m:sSubPr>
                                    <m:ctrlPr>
                                      <a:rPr lang="en-US" altLang="zh-CN" sz="2400" b="0" i="1" smtClean="0">
                                        <a:solidFill>
                                          <a:schemeClr val="tx1"/>
                                        </a:solidFill>
                                        <a:latin typeface="Cambria Math" panose="02040503050406030204" pitchFamily="18" charset="0"/>
                                      </a:rPr>
                                    </m:ctrlPr>
                                  </m:sSubPr>
                                  <m:e>
                                    <m:r>
                                      <a:rPr lang="en-US" altLang="zh-CN" sz="2400" b="0" i="1" smtClean="0">
                                        <a:solidFill>
                                          <a:schemeClr val="tx1"/>
                                        </a:solidFill>
                                        <a:latin typeface="Cambria Math" panose="02040503050406030204" pitchFamily="18" charset="0"/>
                                      </a:rPr>
                                      <m:t> </m:t>
                                    </m:r>
                                    <m:r>
                                      <a:rPr lang="en-US" altLang="zh-CN" sz="2400" b="0" i="1" smtClean="0">
                                        <a:solidFill>
                                          <a:schemeClr val="tx1"/>
                                        </a:solidFill>
                                        <a:latin typeface="Cambria Math" panose="02040503050406030204" pitchFamily="18" charset="0"/>
                                      </a:rPr>
                                      <m:t>𝜇</m:t>
                                    </m:r>
                                  </m:e>
                                  <m:sub>
                                    <m:r>
                                      <a:rPr lang="en-US" altLang="zh-CN" sz="2400" b="0" i="1" smtClean="0">
                                        <a:solidFill>
                                          <a:schemeClr val="tx1"/>
                                        </a:solidFill>
                                        <a:latin typeface="Cambria Math" panose="02040503050406030204" pitchFamily="18" charset="0"/>
                                      </a:rPr>
                                      <m:t>𝑁</m:t>
                                    </m:r>
                                  </m:sub>
                                </m:sSub>
                              </m:oMath>
                            </m:oMathPara>
                          </a14:m>
                          <a:endParaRPr lang="zh-CN" altLang="zh-CN" sz="2400" b="0" kern="1200" dirty="0">
                            <a:solidFill>
                              <a:schemeClr val="lt1"/>
                            </a:solidFill>
                            <a:effectLst/>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14:m>
                            <m:oMathPara xmlns:m="http://schemas.openxmlformats.org/officeDocument/2006/math">
                              <m:oMath>
                                <m:sSub>
                                  <m:sSubPr>
                                    <m:ctrlPr>
                                      <a:rPr lang="en-US" altLang="zh-CN" sz="2400" b="0" i="1" smtClean="0">
                                        <a:solidFill>
                                          <a:schemeClr val="tx1"/>
                                        </a:solidFill>
                                        <a:latin typeface="Cambria Math" panose="02040503050406030204" pitchFamily="18" charset="0"/>
                                      </a:rPr>
                                    </m:ctrlPr>
                                  </m:sSubPr>
                                  <m:e>
                                    <m:r>
                                      <a:rPr lang="en-US" altLang="zh-CN" sz="2400" b="0" i="1" smtClean="0">
                                        <a:solidFill>
                                          <a:schemeClr val="tx1"/>
                                        </a:solidFill>
                                        <a:latin typeface="Cambria Math" panose="02040503050406030204" pitchFamily="18" charset="0"/>
                                      </a:rPr>
                                      <m:t>𝜇</m:t>
                                    </m:r>
                                  </m:e>
                                  <m:sub>
                                    <m:sSup>
                                      <m:sSupPr>
                                        <m:ctrlPr>
                                          <a:rPr lang="en-US" altLang="zh-CN" sz="2400" b="0" i="1" smtClean="0">
                                            <a:solidFill>
                                              <a:schemeClr val="tx1"/>
                                            </a:solidFill>
                                            <a:latin typeface="Cambria Math" panose="02040503050406030204" pitchFamily="18" charset="0"/>
                                          </a:rPr>
                                        </m:ctrlPr>
                                      </m:sSupPr>
                                      <m:e>
                                        <m:r>
                                          <a:rPr lang="en-US" altLang="zh-CN" sz="2400" b="0" i="1" smtClean="0">
                                            <a:solidFill>
                                              <a:schemeClr val="tx1"/>
                                            </a:solidFill>
                                            <a:latin typeface="Cambria Math" panose="02040503050406030204" pitchFamily="18" charset="0"/>
                                          </a:rPr>
                                          <m:t>1</m:t>
                                        </m:r>
                                      </m:e>
                                      <m:sup>
                                        <m:r>
                                          <a:rPr lang="en-US" altLang="zh-CN" sz="2400" b="0" i="1" smtClean="0">
                                            <a:solidFill>
                                              <a:schemeClr val="tx1"/>
                                            </a:solidFill>
                                            <a:latin typeface="Cambria Math" panose="02040503050406030204" pitchFamily="18" charset="0"/>
                                          </a:rPr>
                                          <m:t>+</m:t>
                                        </m:r>
                                      </m:sup>
                                    </m:sSup>
                                  </m:sub>
                                </m:sSub>
                                <m:r>
                                  <a:rPr lang="en-US" altLang="zh-CN" sz="2400" b="0" i="1" smtClean="0">
                                    <a:solidFill>
                                      <a:schemeClr val="tx1"/>
                                    </a:solidFill>
                                    <a:latin typeface="Cambria Math" panose="02040503050406030204" pitchFamily="18" charset="0"/>
                                  </a:rPr>
                                  <m:t>=</m:t>
                                </m:r>
                                <m:sSub>
                                  <m:sSubPr>
                                    <m:ctrlPr>
                                      <a:rPr lang="en-US" altLang="zh-CN" sz="2400" b="0" i="1" smtClean="0">
                                        <a:solidFill>
                                          <a:schemeClr val="tx1"/>
                                        </a:solidFill>
                                        <a:latin typeface="Cambria Math" panose="02040503050406030204" pitchFamily="18" charset="0"/>
                                      </a:rPr>
                                    </m:ctrlPr>
                                  </m:sSubPr>
                                  <m:e>
                                    <m:r>
                                      <a:rPr lang="en-US" altLang="zh-CN" sz="2400" b="0" i="1" smtClean="0">
                                        <a:solidFill>
                                          <a:schemeClr val="tx1"/>
                                        </a:solidFill>
                                        <a:latin typeface="Cambria Math" panose="02040503050406030204" pitchFamily="18" charset="0"/>
                                      </a:rPr>
                                      <m:t>𝜇</m:t>
                                    </m:r>
                                  </m:e>
                                  <m:sub>
                                    <m:sSubSup>
                                      <m:sSubSupPr>
                                        <m:ctrlPr>
                                          <a:rPr lang="en-US" altLang="zh-CN" sz="2400" b="0" i="1" smtClean="0">
                                            <a:solidFill>
                                              <a:schemeClr val="tx1"/>
                                            </a:solidFill>
                                            <a:latin typeface="Cambria Math" panose="02040503050406030204" pitchFamily="18" charset="0"/>
                                          </a:rPr>
                                        </m:ctrlPr>
                                      </m:sSubSupPr>
                                      <m:e>
                                        <m:r>
                                          <a:rPr lang="en-US" altLang="zh-CN" sz="2400" b="0" i="1" smtClean="0">
                                            <a:solidFill>
                                              <a:schemeClr val="tx1"/>
                                            </a:solidFill>
                                            <a:latin typeface="Cambria Math" panose="02040503050406030204" pitchFamily="18" charset="0"/>
                                          </a:rPr>
                                          <m:t>𝐷</m:t>
                                        </m:r>
                                      </m:e>
                                      <m:sub>
                                        <m:r>
                                          <a:rPr lang="en-US" altLang="zh-CN" sz="2400" b="0" i="1" smtClean="0">
                                            <a:solidFill>
                                              <a:schemeClr val="tx1"/>
                                            </a:solidFill>
                                            <a:latin typeface="Cambria Math" panose="02040503050406030204" pitchFamily="18" charset="0"/>
                                          </a:rPr>
                                          <m:t>𝑠</m:t>
                                        </m:r>
                                      </m:sub>
                                      <m:sup>
                                        <m:r>
                                          <a:rPr lang="en-US" altLang="zh-CN" sz="2400" b="0" i="1" smtClean="0">
                                            <a:solidFill>
                                              <a:schemeClr val="tx1"/>
                                            </a:solidFill>
                                            <a:latin typeface="Cambria Math" panose="02040503050406030204" pitchFamily="18" charset="0"/>
                                          </a:rPr>
                                          <m:t>∗</m:t>
                                        </m:r>
                                      </m:sup>
                                    </m:sSubSup>
                                  </m:sub>
                                </m:sSub>
                                <m:r>
                                  <a:rPr lang="en-US" altLang="zh-CN" sz="2400" b="0" i="1" smtClean="0">
                                    <a:solidFill>
                                      <a:schemeClr val="tx1"/>
                                    </a:solidFill>
                                    <a:latin typeface="Cambria Math" panose="02040503050406030204" pitchFamily="18" charset="0"/>
                                  </a:rPr>
                                  <m:t>=1.06</m:t>
                                </m:r>
                                <m:sSub>
                                  <m:sSubPr>
                                    <m:ctrlPr>
                                      <a:rPr lang="en-US" altLang="zh-CN" sz="2400" b="0" i="1" smtClean="0">
                                        <a:solidFill>
                                          <a:schemeClr val="tx1"/>
                                        </a:solidFill>
                                        <a:latin typeface="Cambria Math" panose="02040503050406030204" pitchFamily="18" charset="0"/>
                                      </a:rPr>
                                    </m:ctrlPr>
                                  </m:sSubPr>
                                  <m:e>
                                    <m:r>
                                      <a:rPr lang="en-US" altLang="zh-CN" sz="2400" b="0" i="1" smtClean="0">
                                        <a:solidFill>
                                          <a:schemeClr val="tx1"/>
                                        </a:solidFill>
                                        <a:latin typeface="Cambria Math" panose="02040503050406030204" pitchFamily="18" charset="0"/>
                                      </a:rPr>
                                      <m:t> </m:t>
                                    </m:r>
                                    <m:r>
                                      <a:rPr lang="en-US" altLang="zh-CN" sz="2400" b="0" i="1" smtClean="0">
                                        <a:solidFill>
                                          <a:schemeClr val="tx1"/>
                                        </a:solidFill>
                                        <a:latin typeface="Cambria Math" panose="02040503050406030204" pitchFamily="18" charset="0"/>
                                      </a:rPr>
                                      <m:t>𝜇</m:t>
                                    </m:r>
                                  </m:e>
                                  <m:sub>
                                    <m:r>
                                      <a:rPr lang="en-US" altLang="zh-CN" sz="2400" b="0" i="1" smtClean="0">
                                        <a:solidFill>
                                          <a:schemeClr val="tx1"/>
                                        </a:solidFill>
                                        <a:latin typeface="Cambria Math" panose="02040503050406030204" pitchFamily="18" charset="0"/>
                                      </a:rPr>
                                      <m:t>𝑁</m:t>
                                    </m:r>
                                  </m:sub>
                                </m:sSub>
                              </m:oMath>
                            </m:oMathPara>
                          </a14:m>
                          <a:endParaRPr lang="zh-CN" altLang="en-US" sz="2400" b="0" dirty="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00030334"/>
                      </a:ext>
                    </a:extLst>
                  </a:tr>
                  <a:tr h="370840">
                    <a:tc>
                      <a:txBody>
                        <a:bodyPr/>
                        <a:lstStyle/>
                        <a:p>
                          <a:pPr algn="ctr"/>
                          <a14:m>
                            <m:oMath xmlns:m="http://schemas.openxmlformats.org/officeDocument/2006/math">
                              <m:r>
                                <a:rPr lang="en-US" altLang="zh-CN" sz="2400" b="0" i="1" smtClean="0">
                                  <a:solidFill>
                                    <a:schemeClr val="tx1"/>
                                  </a:solidFill>
                                  <a:latin typeface="Cambria Math" panose="02040503050406030204" pitchFamily="18" charset="0"/>
                                </a:rPr>
                                <m:t>𝑏𝑏</m:t>
                              </m:r>
                              <m:acc>
                                <m:accPr>
                                  <m:chr m:val="̅"/>
                                  <m:ctrlPr>
                                    <a:rPr lang="en-US" altLang="zh-CN" sz="2400" b="0" i="1" smtClean="0">
                                      <a:solidFill>
                                        <a:schemeClr val="tx1"/>
                                      </a:solidFill>
                                      <a:latin typeface="Cambria Math" panose="02040503050406030204" pitchFamily="18" charset="0"/>
                                    </a:rPr>
                                  </m:ctrlPr>
                                </m:accPr>
                                <m:e>
                                  <m:r>
                                    <a:rPr lang="en-US" altLang="zh-CN" sz="2400" b="0" i="1" smtClean="0">
                                      <a:solidFill>
                                        <a:schemeClr val="tx1"/>
                                      </a:solidFill>
                                      <a:latin typeface="Cambria Math" panose="02040503050406030204" pitchFamily="18" charset="0"/>
                                    </a:rPr>
                                    <m:t>𝑠</m:t>
                                  </m:r>
                                </m:e>
                              </m:acc>
                              <m:acc>
                                <m:accPr>
                                  <m:chr m:val="̅"/>
                                  <m:ctrlPr>
                                    <a:rPr lang="en-US" altLang="zh-CN" sz="2400" b="0" i="1" smtClean="0">
                                      <a:solidFill>
                                        <a:schemeClr val="tx1"/>
                                      </a:solidFill>
                                      <a:latin typeface="Cambria Math" panose="02040503050406030204" pitchFamily="18" charset="0"/>
                                    </a:rPr>
                                  </m:ctrlPr>
                                </m:accPr>
                                <m:e>
                                  <m:r>
                                    <a:rPr lang="en-US" altLang="zh-CN" sz="2400" b="0" i="1" smtClean="0">
                                      <a:solidFill>
                                        <a:schemeClr val="tx1"/>
                                      </a:solidFill>
                                      <a:latin typeface="Cambria Math" panose="02040503050406030204" pitchFamily="18" charset="0"/>
                                    </a:rPr>
                                    <m:t>𝑠</m:t>
                                  </m:r>
                                </m:e>
                              </m:acc>
                            </m:oMath>
                          </a14:m>
                          <a:r>
                            <a:rPr lang="en-US" altLang="zh-CN" sz="2400" b="0" dirty="0">
                              <a:solidFill>
                                <a:schemeClr val="tx1"/>
                              </a:solidFill>
                              <a:latin typeface="Times New Roman" panose="02020603050405020304" pitchFamily="18" charset="0"/>
                              <a:cs typeface="Times New Roman" panose="02020603050405020304" pitchFamily="18" charset="0"/>
                            </a:rPr>
                            <a:t> system</a:t>
                          </a:r>
                          <a:endParaRPr lang="zh-CN" altLang="en-US" sz="2400" b="0" dirty="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14:m>
                            <m:oMathPara xmlns:m="http://schemas.openxmlformats.org/officeDocument/2006/math">
                              <m:oMath>
                                <m:sSub>
                                  <m:sSubPr>
                                    <m:ctrlPr>
                                      <a:rPr lang="en-US" altLang="zh-CN" sz="2400" b="0" i="1" smtClean="0">
                                        <a:solidFill>
                                          <a:schemeClr val="tx1"/>
                                        </a:solidFill>
                                        <a:latin typeface="Cambria Math" panose="02040503050406030204" pitchFamily="18" charset="0"/>
                                      </a:rPr>
                                    </m:ctrlPr>
                                  </m:sSubPr>
                                  <m:e>
                                    <m:r>
                                      <a:rPr lang="en-US" altLang="zh-CN" sz="2400" b="0" i="1" smtClean="0">
                                        <a:solidFill>
                                          <a:schemeClr val="tx1"/>
                                        </a:solidFill>
                                        <a:latin typeface="Cambria Math" panose="02040503050406030204" pitchFamily="18" charset="0"/>
                                      </a:rPr>
                                      <m:t>𝜇</m:t>
                                    </m:r>
                                  </m:e>
                                  <m:sub>
                                    <m:sSup>
                                      <m:sSupPr>
                                        <m:ctrlPr>
                                          <a:rPr lang="en-US" altLang="zh-CN" sz="2400" b="0" i="1" smtClean="0">
                                            <a:solidFill>
                                              <a:schemeClr val="tx1"/>
                                            </a:solidFill>
                                            <a:latin typeface="Cambria Math" panose="02040503050406030204" pitchFamily="18" charset="0"/>
                                          </a:rPr>
                                        </m:ctrlPr>
                                      </m:sSupPr>
                                      <m:e>
                                        <m:r>
                                          <a:rPr lang="en-US" altLang="zh-CN" sz="2400" b="0" i="1" smtClean="0">
                                            <a:solidFill>
                                              <a:schemeClr val="tx1"/>
                                            </a:solidFill>
                                            <a:latin typeface="Cambria Math" panose="02040503050406030204" pitchFamily="18" charset="0"/>
                                          </a:rPr>
                                          <m:t>2</m:t>
                                        </m:r>
                                      </m:e>
                                      <m:sup>
                                        <m:r>
                                          <a:rPr lang="en-US" altLang="zh-CN" sz="2400" b="0" i="1" smtClean="0">
                                            <a:solidFill>
                                              <a:schemeClr val="tx1"/>
                                            </a:solidFill>
                                            <a:latin typeface="Cambria Math" panose="02040503050406030204" pitchFamily="18" charset="0"/>
                                          </a:rPr>
                                          <m:t>+</m:t>
                                        </m:r>
                                      </m:sup>
                                    </m:sSup>
                                  </m:sub>
                                </m:sSub>
                                <m:r>
                                  <a:rPr lang="en-US" altLang="zh-CN" sz="2400" b="0" i="1" smtClean="0">
                                    <a:solidFill>
                                      <a:schemeClr val="tx1"/>
                                    </a:solidFill>
                                    <a:latin typeface="Cambria Math" panose="02040503050406030204" pitchFamily="18" charset="0"/>
                                  </a:rPr>
                                  <m:t>=2</m:t>
                                </m:r>
                                <m:sSub>
                                  <m:sSubPr>
                                    <m:ctrlPr>
                                      <a:rPr lang="en-US" altLang="zh-CN" sz="2400" b="0" i="1" smtClean="0">
                                        <a:solidFill>
                                          <a:schemeClr val="tx1"/>
                                        </a:solidFill>
                                        <a:latin typeface="Cambria Math" panose="02040503050406030204" pitchFamily="18" charset="0"/>
                                      </a:rPr>
                                    </m:ctrlPr>
                                  </m:sSubPr>
                                  <m:e>
                                    <m:r>
                                      <a:rPr lang="en-US" altLang="zh-CN" sz="2400" b="0" i="1" smtClean="0">
                                        <a:solidFill>
                                          <a:schemeClr val="tx1"/>
                                        </a:solidFill>
                                        <a:latin typeface="Cambria Math" panose="02040503050406030204" pitchFamily="18" charset="0"/>
                                      </a:rPr>
                                      <m:t>𝜇</m:t>
                                    </m:r>
                                  </m:e>
                                  <m:sub>
                                    <m:sSubSup>
                                      <m:sSubSupPr>
                                        <m:ctrlPr>
                                          <a:rPr lang="en-US" altLang="zh-CN" sz="2400" b="0" i="1" smtClean="0">
                                            <a:solidFill>
                                              <a:schemeClr val="tx1"/>
                                            </a:solidFill>
                                            <a:latin typeface="Cambria Math" panose="02040503050406030204" pitchFamily="18" charset="0"/>
                                          </a:rPr>
                                        </m:ctrlPr>
                                      </m:sSubSupPr>
                                      <m:e>
                                        <m:r>
                                          <a:rPr lang="en-US" altLang="zh-CN" sz="2400" b="0" i="1" smtClean="0">
                                            <a:solidFill>
                                              <a:schemeClr val="tx1"/>
                                            </a:solidFill>
                                            <a:latin typeface="Cambria Math" panose="02040503050406030204" pitchFamily="18" charset="0"/>
                                          </a:rPr>
                                          <m:t>𝐵</m:t>
                                        </m:r>
                                      </m:e>
                                      <m:sub>
                                        <m:r>
                                          <a:rPr lang="en-US" altLang="zh-CN" sz="2400" b="0" i="1" smtClean="0">
                                            <a:solidFill>
                                              <a:schemeClr val="tx1"/>
                                            </a:solidFill>
                                            <a:latin typeface="Cambria Math" panose="02040503050406030204" pitchFamily="18" charset="0"/>
                                          </a:rPr>
                                          <m:t>𝑠</m:t>
                                        </m:r>
                                      </m:sub>
                                      <m:sup>
                                        <m:r>
                                          <a:rPr lang="en-US" altLang="zh-CN" sz="2400" b="0" i="1" smtClean="0">
                                            <a:solidFill>
                                              <a:schemeClr val="tx1"/>
                                            </a:solidFill>
                                            <a:latin typeface="Cambria Math" panose="02040503050406030204" pitchFamily="18" charset="0"/>
                                          </a:rPr>
                                          <m:t>∗</m:t>
                                        </m:r>
                                      </m:sup>
                                    </m:sSubSup>
                                  </m:sub>
                                </m:sSub>
                                <m:r>
                                  <a:rPr lang="en-US" altLang="zh-CN" sz="2400" b="0" i="1" smtClean="0">
                                    <a:solidFill>
                                      <a:schemeClr val="tx1"/>
                                    </a:solidFill>
                                    <a:latin typeface="Cambria Math" panose="02040503050406030204" pitchFamily="18" charset="0"/>
                                  </a:rPr>
                                  <m:t>=1.26 </m:t>
                                </m:r>
                                <m:sSub>
                                  <m:sSubPr>
                                    <m:ctrlPr>
                                      <a:rPr lang="en-US" altLang="zh-CN" sz="2400" b="0" i="1" smtClean="0">
                                        <a:solidFill>
                                          <a:schemeClr val="tx1"/>
                                        </a:solidFill>
                                        <a:latin typeface="Cambria Math" panose="02040503050406030204" pitchFamily="18" charset="0"/>
                                      </a:rPr>
                                    </m:ctrlPr>
                                  </m:sSubPr>
                                  <m:e>
                                    <m:r>
                                      <a:rPr lang="en-US" altLang="zh-CN" sz="2400" b="0" i="1" smtClean="0">
                                        <a:solidFill>
                                          <a:schemeClr val="tx1"/>
                                        </a:solidFill>
                                        <a:latin typeface="Cambria Math" panose="02040503050406030204" pitchFamily="18" charset="0"/>
                                      </a:rPr>
                                      <m:t>𝜇</m:t>
                                    </m:r>
                                  </m:e>
                                  <m:sub>
                                    <m:r>
                                      <a:rPr lang="en-US" altLang="zh-CN" sz="2400" b="0" i="1" smtClean="0">
                                        <a:solidFill>
                                          <a:schemeClr val="tx1"/>
                                        </a:solidFill>
                                        <a:latin typeface="Cambria Math" panose="02040503050406030204" pitchFamily="18" charset="0"/>
                                      </a:rPr>
                                      <m:t>𝑁</m:t>
                                    </m:r>
                                  </m:sub>
                                </m:sSub>
                              </m:oMath>
                            </m:oMathPara>
                          </a14:m>
                          <a:endParaRPr lang="zh-CN" altLang="en-US" sz="2400" b="0" dirty="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14:m>
                            <m:oMathPara xmlns:m="http://schemas.openxmlformats.org/officeDocument/2006/math">
                              <m:oMath>
                                <m:sSub>
                                  <m:sSubPr>
                                    <m:ctrlPr>
                                      <a:rPr lang="en-US" altLang="zh-CN" sz="2400" b="0" i="1" smtClean="0">
                                        <a:solidFill>
                                          <a:schemeClr val="tx1"/>
                                        </a:solidFill>
                                        <a:latin typeface="Cambria Math" panose="02040503050406030204" pitchFamily="18" charset="0"/>
                                      </a:rPr>
                                    </m:ctrlPr>
                                  </m:sSubPr>
                                  <m:e>
                                    <m:r>
                                      <a:rPr lang="en-US" altLang="zh-CN" sz="2400" b="0" i="1" smtClean="0">
                                        <a:solidFill>
                                          <a:schemeClr val="tx1"/>
                                        </a:solidFill>
                                        <a:latin typeface="Cambria Math" panose="02040503050406030204" pitchFamily="18" charset="0"/>
                                      </a:rPr>
                                      <m:t>𝜇</m:t>
                                    </m:r>
                                  </m:e>
                                  <m:sub>
                                    <m:sSup>
                                      <m:sSupPr>
                                        <m:ctrlPr>
                                          <a:rPr lang="en-US" altLang="zh-CN" sz="2400" b="0" i="1" smtClean="0">
                                            <a:solidFill>
                                              <a:schemeClr val="tx1"/>
                                            </a:solidFill>
                                            <a:latin typeface="Cambria Math" panose="02040503050406030204" pitchFamily="18" charset="0"/>
                                          </a:rPr>
                                        </m:ctrlPr>
                                      </m:sSupPr>
                                      <m:e>
                                        <m:r>
                                          <a:rPr lang="en-US" altLang="zh-CN" sz="2400" b="0" i="1" smtClean="0">
                                            <a:solidFill>
                                              <a:schemeClr val="tx1"/>
                                            </a:solidFill>
                                            <a:latin typeface="Cambria Math" panose="02040503050406030204" pitchFamily="18" charset="0"/>
                                          </a:rPr>
                                          <m:t>1</m:t>
                                        </m:r>
                                      </m:e>
                                      <m:sup>
                                        <m:r>
                                          <a:rPr lang="en-US" altLang="zh-CN" sz="2400" b="0" i="1" smtClean="0">
                                            <a:solidFill>
                                              <a:schemeClr val="tx1"/>
                                            </a:solidFill>
                                            <a:latin typeface="Cambria Math" panose="02040503050406030204" pitchFamily="18" charset="0"/>
                                          </a:rPr>
                                          <m:t>+</m:t>
                                        </m:r>
                                      </m:sup>
                                    </m:sSup>
                                  </m:sub>
                                </m:sSub>
                                <m:r>
                                  <a:rPr lang="en-US" altLang="zh-CN" sz="2400" b="0" i="1" smtClean="0">
                                    <a:solidFill>
                                      <a:schemeClr val="tx1"/>
                                    </a:solidFill>
                                    <a:latin typeface="Cambria Math" panose="02040503050406030204" pitchFamily="18" charset="0"/>
                                  </a:rPr>
                                  <m:t>=</m:t>
                                </m:r>
                                <m:sSub>
                                  <m:sSubPr>
                                    <m:ctrlPr>
                                      <a:rPr lang="en-US" altLang="zh-CN" sz="2400" b="0" i="1" smtClean="0">
                                        <a:solidFill>
                                          <a:schemeClr val="tx1"/>
                                        </a:solidFill>
                                        <a:latin typeface="Cambria Math" panose="02040503050406030204" pitchFamily="18" charset="0"/>
                                      </a:rPr>
                                    </m:ctrlPr>
                                  </m:sSubPr>
                                  <m:e>
                                    <m:r>
                                      <a:rPr lang="en-US" altLang="zh-CN" sz="2400" b="0" i="1" smtClean="0">
                                        <a:solidFill>
                                          <a:schemeClr val="tx1"/>
                                        </a:solidFill>
                                        <a:latin typeface="Cambria Math" panose="02040503050406030204" pitchFamily="18" charset="0"/>
                                      </a:rPr>
                                      <m:t>𝜇</m:t>
                                    </m:r>
                                  </m:e>
                                  <m:sub>
                                    <m:sSubSup>
                                      <m:sSubSupPr>
                                        <m:ctrlPr>
                                          <a:rPr lang="en-US" altLang="zh-CN" sz="2400" b="0" i="1" smtClean="0">
                                            <a:solidFill>
                                              <a:schemeClr val="tx1"/>
                                            </a:solidFill>
                                            <a:latin typeface="Cambria Math" panose="02040503050406030204" pitchFamily="18" charset="0"/>
                                          </a:rPr>
                                        </m:ctrlPr>
                                      </m:sSubSupPr>
                                      <m:e>
                                        <m:r>
                                          <a:rPr lang="en-US" altLang="zh-CN" sz="2400" b="0" i="1" smtClean="0">
                                            <a:solidFill>
                                              <a:schemeClr val="tx1"/>
                                            </a:solidFill>
                                            <a:latin typeface="Cambria Math" panose="02040503050406030204" pitchFamily="18" charset="0"/>
                                          </a:rPr>
                                          <m:t>𝐵</m:t>
                                        </m:r>
                                      </m:e>
                                      <m:sub>
                                        <m:r>
                                          <a:rPr lang="en-US" altLang="zh-CN" sz="2400" b="0" i="1" smtClean="0">
                                            <a:solidFill>
                                              <a:schemeClr val="tx1"/>
                                            </a:solidFill>
                                            <a:latin typeface="Cambria Math" panose="02040503050406030204" pitchFamily="18" charset="0"/>
                                          </a:rPr>
                                          <m:t>𝑠</m:t>
                                        </m:r>
                                      </m:sub>
                                      <m:sup>
                                        <m:r>
                                          <a:rPr lang="en-US" altLang="zh-CN" sz="2400" b="0" i="1" smtClean="0">
                                            <a:solidFill>
                                              <a:schemeClr val="tx1"/>
                                            </a:solidFill>
                                            <a:latin typeface="Cambria Math" panose="02040503050406030204" pitchFamily="18" charset="0"/>
                                          </a:rPr>
                                          <m:t>∗</m:t>
                                        </m:r>
                                      </m:sup>
                                    </m:sSubSup>
                                  </m:sub>
                                </m:sSub>
                                <m:r>
                                  <a:rPr lang="en-US" altLang="zh-CN" sz="2400" b="0" i="1" smtClean="0">
                                    <a:solidFill>
                                      <a:schemeClr val="tx1"/>
                                    </a:solidFill>
                                    <a:latin typeface="Cambria Math" panose="02040503050406030204" pitchFamily="18" charset="0"/>
                                  </a:rPr>
                                  <m:t>=0.63</m:t>
                                </m:r>
                                <m:sSub>
                                  <m:sSubPr>
                                    <m:ctrlPr>
                                      <a:rPr lang="en-US" altLang="zh-CN" sz="2400" b="0" i="1" smtClean="0">
                                        <a:solidFill>
                                          <a:schemeClr val="tx1"/>
                                        </a:solidFill>
                                        <a:latin typeface="Cambria Math" panose="02040503050406030204" pitchFamily="18" charset="0"/>
                                      </a:rPr>
                                    </m:ctrlPr>
                                  </m:sSubPr>
                                  <m:e>
                                    <m:r>
                                      <a:rPr lang="en-US" altLang="zh-CN" sz="2400" b="0" i="1" smtClean="0">
                                        <a:solidFill>
                                          <a:schemeClr val="tx1"/>
                                        </a:solidFill>
                                        <a:latin typeface="Cambria Math" panose="02040503050406030204" pitchFamily="18" charset="0"/>
                                      </a:rPr>
                                      <m:t> </m:t>
                                    </m:r>
                                    <m:r>
                                      <a:rPr lang="en-US" altLang="zh-CN" sz="2400" b="0" i="1" smtClean="0">
                                        <a:solidFill>
                                          <a:schemeClr val="tx1"/>
                                        </a:solidFill>
                                        <a:latin typeface="Cambria Math" panose="02040503050406030204" pitchFamily="18" charset="0"/>
                                      </a:rPr>
                                      <m:t>𝜇</m:t>
                                    </m:r>
                                  </m:e>
                                  <m:sub>
                                    <m:r>
                                      <a:rPr lang="en-US" altLang="zh-CN" sz="2400" b="0" i="1" smtClean="0">
                                        <a:solidFill>
                                          <a:schemeClr val="tx1"/>
                                        </a:solidFill>
                                        <a:latin typeface="Cambria Math" panose="02040503050406030204" pitchFamily="18" charset="0"/>
                                      </a:rPr>
                                      <m:t>𝑁</m:t>
                                    </m:r>
                                  </m:sub>
                                </m:sSub>
                              </m:oMath>
                            </m:oMathPara>
                          </a14:m>
                          <a:endParaRPr lang="zh-CN" altLang="en-US" sz="2400" b="0" dirty="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44350192"/>
                      </a:ext>
                    </a:extLst>
                  </a:tr>
                </a:tbl>
              </a:graphicData>
            </a:graphic>
          </p:graphicFrame>
        </mc:Choice>
        <mc:Fallback xmlns="">
          <p:graphicFrame>
            <p:nvGraphicFramePr>
              <p:cNvPr id="17" name="表格 16">
                <a:extLst>
                  <a:ext uri="{FF2B5EF4-FFF2-40B4-BE49-F238E27FC236}">
                    <a16:creationId xmlns:a16="http://schemas.microsoft.com/office/drawing/2014/main" id="{6070199B-A51F-1ECC-551C-9C8856D9B869}"/>
                  </a:ext>
                </a:extLst>
              </p:cNvPr>
              <p:cNvGraphicFramePr>
                <a:graphicFrameLocks noGrp="1"/>
              </p:cNvGraphicFramePr>
              <p:nvPr>
                <p:extLst>
                  <p:ext uri="{D42A27DB-BD31-4B8C-83A1-F6EECF244321}">
                    <p14:modId xmlns:p14="http://schemas.microsoft.com/office/powerpoint/2010/main" val="1171114201"/>
                  </p:ext>
                </p:extLst>
              </p:nvPr>
            </p:nvGraphicFramePr>
            <p:xfrm>
              <a:off x="666212" y="5531361"/>
              <a:ext cx="10688071" cy="981076"/>
            </p:xfrm>
            <a:graphic>
              <a:graphicData uri="http://schemas.openxmlformats.org/drawingml/2006/table">
                <a:tbl>
                  <a:tblPr firstRow="1" bandRow="1">
                    <a:tableStyleId>{5C22544A-7EE6-4342-B048-85BDC9FD1C3A}</a:tableStyleId>
                  </a:tblPr>
                  <a:tblGrid>
                    <a:gridCol w="2442022">
                      <a:extLst>
                        <a:ext uri="{9D8B030D-6E8A-4147-A177-3AD203B41FA5}">
                          <a16:colId xmlns:a16="http://schemas.microsoft.com/office/drawing/2014/main" val="2256605442"/>
                        </a:ext>
                      </a:extLst>
                    </a:gridCol>
                    <a:gridCol w="4683359">
                      <a:extLst>
                        <a:ext uri="{9D8B030D-6E8A-4147-A177-3AD203B41FA5}">
                          <a16:colId xmlns:a16="http://schemas.microsoft.com/office/drawing/2014/main" val="40943620"/>
                        </a:ext>
                      </a:extLst>
                    </a:gridCol>
                    <a:gridCol w="3562690">
                      <a:extLst>
                        <a:ext uri="{9D8B030D-6E8A-4147-A177-3AD203B41FA5}">
                          <a16:colId xmlns:a16="http://schemas.microsoft.com/office/drawing/2014/main" val="654553533"/>
                        </a:ext>
                      </a:extLst>
                    </a:gridCol>
                  </a:tblGrid>
                  <a:tr h="490538">
                    <a:tc>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518" t="-10256" r="-337306" b="-123077"/>
                          </a:stretch>
                        </a:blipFill>
                      </a:tcPr>
                    </a:tc>
                    <a:tc>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52575" t="-10256" r="-76423" b="-123077"/>
                          </a:stretch>
                        </a:blipFill>
                      </a:tcPr>
                    </a:tc>
                    <a:tc>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200356" t="-10256" r="-356" b="-123077"/>
                          </a:stretch>
                        </a:blipFill>
                      </a:tcPr>
                    </a:tc>
                    <a:extLst>
                      <a:ext uri="{0D108BD9-81ED-4DB2-BD59-A6C34878D82A}">
                        <a16:rowId xmlns:a16="http://schemas.microsoft.com/office/drawing/2014/main" val="2500030334"/>
                      </a:ext>
                    </a:extLst>
                  </a:tr>
                  <a:tr h="490538">
                    <a:tc>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518" t="-110256" r="-337306" b="-23077"/>
                          </a:stretch>
                        </a:blipFill>
                      </a:tcPr>
                    </a:tc>
                    <a:tc>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52575" t="-110256" r="-76423" b="-23077"/>
                          </a:stretch>
                        </a:blipFill>
                      </a:tcPr>
                    </a:tc>
                    <a:tc>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200356" t="-110256" r="-356" b="-23077"/>
                          </a:stretch>
                        </a:blipFill>
                      </a:tcPr>
                    </a:tc>
                    <a:extLst>
                      <a:ext uri="{0D108BD9-81ED-4DB2-BD59-A6C34878D82A}">
                        <a16:rowId xmlns:a16="http://schemas.microsoft.com/office/drawing/2014/main" val="2444350192"/>
                      </a:ext>
                    </a:extLst>
                  </a:tr>
                </a:tbl>
              </a:graphicData>
            </a:graphic>
          </p:graphicFrame>
        </mc:Fallback>
      </mc:AlternateContent>
      <p:sp>
        <p:nvSpPr>
          <p:cNvPr id="2" name="文本框 1">
            <a:extLst>
              <a:ext uri="{FF2B5EF4-FFF2-40B4-BE49-F238E27FC236}">
                <a16:creationId xmlns:a16="http://schemas.microsoft.com/office/drawing/2014/main" id="{18D02359-00A1-EA81-2574-499146CB56D8}"/>
              </a:ext>
            </a:extLst>
          </p:cNvPr>
          <p:cNvSpPr txBox="1"/>
          <p:nvPr/>
        </p:nvSpPr>
        <p:spPr>
          <a:xfrm>
            <a:off x="11335385" y="6336956"/>
            <a:ext cx="415498" cy="369332"/>
          </a:xfrm>
          <a:prstGeom prst="rect">
            <a:avLst/>
          </a:prstGeom>
          <a:noFill/>
        </p:spPr>
        <p:txBody>
          <a:bodyPr wrap="none" rtlCol="0">
            <a:spAutoFit/>
          </a:bodyPr>
          <a:lstStyle/>
          <a:p>
            <a:r>
              <a:rPr kumimoji="1" lang="en-US" altLang="zh-CN" dirty="0">
                <a:latin typeface="Times New Roman" panose="02020603050405020304" pitchFamily="18" charset="0"/>
                <a:cs typeface="Times New Roman" panose="02020603050405020304" pitchFamily="18" charset="0"/>
              </a:rPr>
              <a:t>15</a:t>
            </a:r>
            <a:endParaRPr kumimoji="1" lang="zh-CN" alt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878100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nvCxnSpPr>
        <p:spPr>
          <a:xfrm>
            <a:off x="0" y="666234"/>
            <a:ext cx="12192000" cy="0"/>
          </a:xfrm>
          <a:prstGeom prst="line">
            <a:avLst/>
          </a:prstGeom>
          <a:ln w="28575">
            <a:solidFill>
              <a:srgbClr val="9C252B"/>
            </a:solidFill>
          </a:ln>
        </p:spPr>
        <p:style>
          <a:lnRef idx="1">
            <a:schemeClr val="accent1"/>
          </a:lnRef>
          <a:fillRef idx="0">
            <a:schemeClr val="accent1"/>
          </a:fillRef>
          <a:effectRef idx="0">
            <a:schemeClr val="accent1"/>
          </a:effectRef>
          <a:fontRef idx="minor">
            <a:schemeClr val="tx1"/>
          </a:fontRef>
        </p:style>
      </p:cxnSp>
      <p:pic>
        <p:nvPicPr>
          <p:cNvPr id="3" name="图片 2">
            <a:extLst>
              <a:ext uri="{FF2B5EF4-FFF2-40B4-BE49-F238E27FC236}">
                <a16:creationId xmlns:a16="http://schemas.microsoft.com/office/drawing/2014/main" id="{E928BADA-8DD8-9F11-FD67-1CB7EFFF3FD6}"/>
              </a:ext>
            </a:extLst>
          </p:cNvPr>
          <p:cNvPicPr>
            <a:picLocks noChangeAspect="1"/>
          </p:cNvPicPr>
          <p:nvPr/>
        </p:nvPicPr>
        <p:blipFill>
          <a:blip r:embed="rId3"/>
          <a:stretch>
            <a:fillRect/>
          </a:stretch>
        </p:blipFill>
        <p:spPr>
          <a:xfrm>
            <a:off x="11237495" y="88315"/>
            <a:ext cx="711890" cy="543733"/>
          </a:xfrm>
          <a:prstGeom prst="rect">
            <a:avLst/>
          </a:prstGeom>
        </p:spPr>
      </p:pic>
      <mc:AlternateContent xmlns:mc="http://schemas.openxmlformats.org/markup-compatibility/2006" xmlns:a14="http://schemas.microsoft.com/office/drawing/2010/main">
        <mc:Choice Requires="a14">
          <p:sp>
            <p:nvSpPr>
              <p:cNvPr id="5" name="文本框 4">
                <a:extLst>
                  <a:ext uri="{FF2B5EF4-FFF2-40B4-BE49-F238E27FC236}">
                    <a16:creationId xmlns:a16="http://schemas.microsoft.com/office/drawing/2014/main" id="{726EF67F-AAE6-A34B-90A0-A7CDD45707A3}"/>
                  </a:ext>
                </a:extLst>
              </p:cNvPr>
              <p:cNvSpPr txBox="1"/>
              <p:nvPr/>
            </p:nvSpPr>
            <p:spPr bwMode="auto">
              <a:xfrm>
                <a:off x="134400" y="178901"/>
                <a:ext cx="5854417" cy="415498"/>
              </a:xfrm>
              <a:prstGeom prst="rect">
                <a:avLst/>
              </a:prstGeom>
              <a:noFill/>
            </p:spPr>
            <p:txBody>
              <a:bodyPr wrap="square">
                <a:spAutoFit/>
                <a:scene3d>
                  <a:camera prst="orthographicFront"/>
                  <a:lightRig rig="threePt" dir="t"/>
                </a:scene3d>
                <a:sp3d contourW="12700"/>
              </a:bodyPr>
              <a:lstStyle>
                <a:defPPr>
                  <a:defRPr lang="en-US"/>
                </a:defPPr>
                <a:lvl1pPr>
                  <a:defRPr sz="2800" b="1" spc="300">
                    <a:solidFill>
                      <a:schemeClr val="tx1">
                        <a:lumMod val="85000"/>
                        <a:lumOff val="15000"/>
                      </a:schemeClr>
                    </a:solidFill>
                    <a:latin typeface="微软雅黑" panose="020B0503020204020204" pitchFamily="34" charset="-122"/>
                    <a:ea typeface="微软雅黑" panose="020B0503020204020204" pitchFamily="34" charset="-122"/>
                    <a:cs typeface="Segoe UI Light" panose="020B0502040204020203" pitchFamily="34" charset="0"/>
                  </a:defRPr>
                </a:lvl1pPr>
              </a:lstStyle>
              <a:p>
                <a:pPr>
                  <a:defRPr/>
                </a:pPr>
                <a:r>
                  <a:rPr lang="en-US" altLang="zh-CN" sz="2100" spc="0" dirty="0">
                    <a:solidFill>
                      <a:srgbClr val="B21E23"/>
                    </a:solidFill>
                    <a:latin typeface="Times New Roman" panose="02020603050405020304" pitchFamily="18" charset="0"/>
                    <a:cs typeface="Times New Roman" panose="02020603050405020304" pitchFamily="18" charset="0"/>
                    <a:sym typeface="+mn-ea"/>
                  </a:rPr>
                  <a:t>Results &amp; discussion </a:t>
                </a:r>
                <a:r>
                  <a:rPr lang="en-US" altLang="zh-CN" sz="2100" spc="0" dirty="0">
                    <a:solidFill>
                      <a:srgbClr val="B21E23"/>
                    </a:solidFill>
                    <a:latin typeface="Times New Roman" panose="02020603050405020304" pitchFamily="18" charset="0"/>
                    <a:cs typeface="Times New Roman" panose="02020603050405020304" pitchFamily="18" charset="0"/>
                    <a:sym typeface="Century Gothic" panose="020B0502020202020204" pitchFamily="34" charset="0"/>
                  </a:rPr>
                  <a:t>| </a:t>
                </a:r>
                <a14:m>
                  <m:oMath xmlns:m="http://schemas.openxmlformats.org/officeDocument/2006/math">
                    <m:r>
                      <a:rPr lang="en-US" altLang="zh-CN" sz="2100" b="1" i="1" spc="0" smtClean="0">
                        <a:solidFill>
                          <a:schemeClr val="tx1"/>
                        </a:solidFill>
                        <a:latin typeface="Cambria Math" panose="02040503050406030204" pitchFamily="18" charset="0"/>
                        <a:cs typeface="Times New Roman" panose="02020603050405020304" pitchFamily="18" charset="0"/>
                        <a:sym typeface="Century Gothic" panose="020B0502020202020204" pitchFamily="34" charset="0"/>
                      </a:rPr>
                      <m:t>𝑸</m:t>
                    </m:r>
                    <m:sSup>
                      <m:sSupPr>
                        <m:ctrlPr>
                          <a:rPr lang="en-US" altLang="zh-CN" sz="2100" b="1" i="1" spc="0" smtClean="0">
                            <a:solidFill>
                              <a:schemeClr val="tx1"/>
                            </a:solidFill>
                            <a:latin typeface="Cambria Math" panose="02040503050406030204" pitchFamily="18" charset="0"/>
                            <a:cs typeface="Times New Roman" panose="02020603050405020304" pitchFamily="18" charset="0"/>
                            <a:sym typeface="Century Gothic" panose="020B0502020202020204" pitchFamily="34" charset="0"/>
                          </a:rPr>
                        </m:ctrlPr>
                      </m:sSupPr>
                      <m:e>
                        <m:r>
                          <a:rPr lang="en-US" altLang="zh-CN" sz="2100" b="1" i="1" spc="0" smtClean="0">
                            <a:solidFill>
                              <a:schemeClr val="tx1"/>
                            </a:solidFill>
                            <a:latin typeface="Cambria Math" panose="02040503050406030204" pitchFamily="18" charset="0"/>
                            <a:cs typeface="Times New Roman" panose="02020603050405020304" pitchFamily="18" charset="0"/>
                            <a:sym typeface="Century Gothic" panose="020B0502020202020204" pitchFamily="34" charset="0"/>
                          </a:rPr>
                          <m:t>𝑸</m:t>
                        </m:r>
                      </m:e>
                      <m:sup>
                        <m:r>
                          <a:rPr lang="en-US" altLang="zh-CN" sz="2100" b="1" i="1" spc="0" smtClean="0">
                            <a:solidFill>
                              <a:schemeClr val="tx1"/>
                            </a:solidFill>
                            <a:latin typeface="Cambria Math" panose="02040503050406030204" pitchFamily="18" charset="0"/>
                            <a:cs typeface="Times New Roman" panose="02020603050405020304" pitchFamily="18" charset="0"/>
                            <a:sym typeface="Century Gothic" panose="020B0502020202020204" pitchFamily="34" charset="0"/>
                          </a:rPr>
                          <m:t>′</m:t>
                        </m:r>
                      </m:sup>
                    </m:sSup>
                    <m:acc>
                      <m:accPr>
                        <m:chr m:val="̅"/>
                        <m:ctrlPr>
                          <a:rPr lang="en-US" altLang="zh-CN" sz="2100" b="1" i="1" spc="0" smtClean="0">
                            <a:solidFill>
                              <a:schemeClr val="tx1"/>
                            </a:solidFill>
                            <a:latin typeface="Cambria Math" panose="02040503050406030204" pitchFamily="18" charset="0"/>
                            <a:cs typeface="Times New Roman" panose="02020603050405020304" pitchFamily="18" charset="0"/>
                            <a:sym typeface="Century Gothic" panose="020B0502020202020204" pitchFamily="34" charset="0"/>
                          </a:rPr>
                        </m:ctrlPr>
                      </m:accPr>
                      <m:e>
                        <m:r>
                          <a:rPr lang="en-US" altLang="zh-CN" sz="2100" b="1" i="1" spc="0" smtClean="0">
                            <a:solidFill>
                              <a:schemeClr val="tx1"/>
                            </a:solidFill>
                            <a:latin typeface="Cambria Math" panose="02040503050406030204" pitchFamily="18" charset="0"/>
                            <a:cs typeface="Times New Roman" panose="02020603050405020304" pitchFamily="18" charset="0"/>
                            <a:sym typeface="Century Gothic" panose="020B0502020202020204" pitchFamily="34" charset="0"/>
                          </a:rPr>
                          <m:t>𝒏</m:t>
                        </m:r>
                      </m:e>
                    </m:acc>
                    <m:acc>
                      <m:accPr>
                        <m:chr m:val="̅"/>
                        <m:ctrlPr>
                          <a:rPr lang="en-US" altLang="zh-CN" sz="2100" b="1" i="1" spc="0" dirty="0" smtClean="0">
                            <a:solidFill>
                              <a:schemeClr val="tx1"/>
                            </a:solidFill>
                            <a:latin typeface="Cambria Math" panose="02040503050406030204" pitchFamily="18" charset="0"/>
                            <a:cs typeface="Times New Roman" panose="02020603050405020304" pitchFamily="18" charset="0"/>
                            <a:sym typeface="+mn-ea"/>
                          </a:rPr>
                        </m:ctrlPr>
                      </m:accPr>
                      <m:e>
                        <m:r>
                          <a:rPr lang="en-US" altLang="zh-CN" sz="2100" b="1" i="1" spc="0" dirty="0" smtClean="0">
                            <a:solidFill>
                              <a:schemeClr val="tx1"/>
                            </a:solidFill>
                            <a:latin typeface="Cambria Math" panose="02040503050406030204" pitchFamily="18" charset="0"/>
                            <a:cs typeface="Times New Roman" panose="02020603050405020304" pitchFamily="18" charset="0"/>
                            <a:sym typeface="+mn-ea"/>
                          </a:rPr>
                          <m:t>𝒔</m:t>
                        </m:r>
                      </m:e>
                    </m:acc>
                  </m:oMath>
                </a14:m>
                <a:r>
                  <a:rPr lang="en-US" altLang="zh-CN" sz="2100" spc="0" dirty="0">
                    <a:solidFill>
                      <a:schemeClr val="tx1"/>
                    </a:solidFill>
                    <a:latin typeface="Times New Roman" panose="02020603050405020304" pitchFamily="18" charset="0"/>
                    <a:cs typeface="Times New Roman" panose="02020603050405020304" pitchFamily="18" charset="0"/>
                    <a:sym typeface="Century Gothic" panose="020B0502020202020204" pitchFamily="34" charset="0"/>
                  </a:rPr>
                  <a:t> system</a:t>
                </a:r>
                <a:endParaRPr lang="zh-CN" altLang="en-US" sz="2100" spc="0" dirty="0">
                  <a:solidFill>
                    <a:srgbClr val="B21E23"/>
                  </a:solidFill>
                  <a:latin typeface="Times New Roman" panose="02020603050405020304" pitchFamily="18" charset="0"/>
                  <a:cs typeface="Times New Roman" panose="02020603050405020304" pitchFamily="18" charset="0"/>
                  <a:sym typeface="Century Gothic" panose="020B0502020202020204" pitchFamily="34" charset="0"/>
                </a:endParaRPr>
              </a:p>
            </p:txBody>
          </p:sp>
        </mc:Choice>
        <mc:Fallback xmlns="">
          <p:sp>
            <p:nvSpPr>
              <p:cNvPr id="5" name="文本框 4">
                <a:extLst>
                  <a:ext uri="{FF2B5EF4-FFF2-40B4-BE49-F238E27FC236}">
                    <a16:creationId xmlns:a16="http://schemas.microsoft.com/office/drawing/2014/main" id="{726EF67F-AAE6-A34B-90A0-A7CDD45707A3}"/>
                  </a:ext>
                </a:extLst>
              </p:cNvPr>
              <p:cNvSpPr txBox="1">
                <a:spLocks noRot="1" noChangeAspect="1" noMove="1" noResize="1" noEditPoints="1" noAdjustHandles="1" noChangeArrowheads="1" noChangeShapeType="1" noTextEdit="1"/>
              </p:cNvSpPr>
              <p:nvPr/>
            </p:nvSpPr>
            <p:spPr bwMode="auto">
              <a:xfrm>
                <a:off x="134400" y="178901"/>
                <a:ext cx="5854417" cy="415498"/>
              </a:xfrm>
              <a:prstGeom prst="rect">
                <a:avLst/>
              </a:prstGeom>
              <a:blipFill>
                <a:blip r:embed="rId4"/>
                <a:stretch>
                  <a:fillRect l="-1082" t="-5882" b="-23529"/>
                </a:stretch>
              </a:blipFill>
            </p:spPr>
            <p:txBody>
              <a:bodyPr/>
              <a:lstStyle/>
              <a:p>
                <a:r>
                  <a:rPr lang="zh-CN" altLang="en-US">
                    <a:noFill/>
                  </a:rPr>
                  <a:t> </a:t>
                </a:r>
              </a:p>
            </p:txBody>
          </p:sp>
        </mc:Fallback>
      </mc:AlternateContent>
      <p:pic>
        <p:nvPicPr>
          <p:cNvPr id="6" name="图片 5">
            <a:extLst>
              <a:ext uri="{FF2B5EF4-FFF2-40B4-BE49-F238E27FC236}">
                <a16:creationId xmlns:a16="http://schemas.microsoft.com/office/drawing/2014/main" id="{29489DDA-332E-1545-897C-3631E123F2E1}"/>
              </a:ext>
            </a:extLst>
          </p:cNvPr>
          <p:cNvPicPr>
            <a:picLocks noChangeAspect="1"/>
          </p:cNvPicPr>
          <p:nvPr/>
        </p:nvPicPr>
        <p:blipFill rotWithShape="1">
          <a:blip r:embed="rId5"/>
          <a:srcRect b="68784"/>
          <a:stretch/>
        </p:blipFill>
        <p:spPr>
          <a:xfrm>
            <a:off x="1193797" y="1143176"/>
            <a:ext cx="9804400" cy="1573893"/>
          </a:xfrm>
          <a:prstGeom prst="rect">
            <a:avLst/>
          </a:prstGeom>
        </p:spPr>
      </p:pic>
      <mc:AlternateContent xmlns:mc="http://schemas.openxmlformats.org/markup-compatibility/2006" xmlns:a14="http://schemas.microsoft.com/office/drawing/2010/main">
        <mc:Choice Requires="a14">
          <p:graphicFrame>
            <p:nvGraphicFramePr>
              <p:cNvPr id="9" name="表格 8">
                <a:extLst>
                  <a:ext uri="{FF2B5EF4-FFF2-40B4-BE49-F238E27FC236}">
                    <a16:creationId xmlns:a16="http://schemas.microsoft.com/office/drawing/2014/main" id="{835F57C2-DF90-5A4A-A9C9-51BCF8F9D5F1}"/>
                  </a:ext>
                </a:extLst>
              </p:cNvPr>
              <p:cNvGraphicFramePr>
                <a:graphicFrameLocks noGrp="1"/>
              </p:cNvGraphicFramePr>
              <p:nvPr>
                <p:extLst>
                  <p:ext uri="{D42A27DB-BD31-4B8C-83A1-F6EECF244321}">
                    <p14:modId xmlns:p14="http://schemas.microsoft.com/office/powerpoint/2010/main" val="183317711"/>
                  </p:ext>
                </p:extLst>
              </p:nvPr>
            </p:nvGraphicFramePr>
            <p:xfrm>
              <a:off x="1289091" y="2770491"/>
              <a:ext cx="9709106" cy="2475047"/>
            </p:xfrm>
            <a:graphic>
              <a:graphicData uri="http://schemas.openxmlformats.org/drawingml/2006/table">
                <a:tbl>
                  <a:tblPr firstRow="1" bandRow="1">
                    <a:tableStyleId>{2D5ABB26-0587-4C30-8999-92F81FD0307C}</a:tableStyleId>
                  </a:tblPr>
                  <a:tblGrid>
                    <a:gridCol w="2028875">
                      <a:extLst>
                        <a:ext uri="{9D8B030D-6E8A-4147-A177-3AD203B41FA5}">
                          <a16:colId xmlns:a16="http://schemas.microsoft.com/office/drawing/2014/main" val="1766044340"/>
                        </a:ext>
                      </a:extLst>
                    </a:gridCol>
                    <a:gridCol w="7680231">
                      <a:extLst>
                        <a:ext uri="{9D8B030D-6E8A-4147-A177-3AD203B41FA5}">
                          <a16:colId xmlns:a16="http://schemas.microsoft.com/office/drawing/2014/main" val="712856266"/>
                        </a:ext>
                      </a:extLst>
                    </a:gridCol>
                  </a:tblGrid>
                  <a:tr h="37559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
                                <m:r>
                                  <a:rPr kumimoji="1" lang="en-US" altLang="zh-CN" b="1" i="1" smtClean="0">
                                    <a:latin typeface="Cambria Math" panose="02040503050406030204" pitchFamily="18" charset="0"/>
                                  </a:rPr>
                                  <m:t>𝑰</m:t>
                                </m:r>
                                <m:d>
                                  <m:dPr>
                                    <m:ctrlPr>
                                      <a:rPr kumimoji="1" lang="en-US" altLang="zh-CN" b="1" i="1" smtClean="0">
                                        <a:latin typeface="Cambria Math" panose="02040503050406030204" pitchFamily="18" charset="0"/>
                                      </a:rPr>
                                    </m:ctrlPr>
                                  </m:dPr>
                                  <m:e>
                                    <m:sSup>
                                      <m:sSupPr>
                                        <m:ctrlPr>
                                          <a:rPr kumimoji="1" lang="en-US" altLang="zh-CN" b="1" i="1" smtClean="0">
                                            <a:latin typeface="Cambria Math" panose="02040503050406030204" pitchFamily="18" charset="0"/>
                                          </a:rPr>
                                        </m:ctrlPr>
                                      </m:sSupPr>
                                      <m:e>
                                        <m:r>
                                          <a:rPr kumimoji="1" lang="en-US" altLang="zh-CN" b="1" i="1" smtClean="0">
                                            <a:latin typeface="Cambria Math" panose="02040503050406030204" pitchFamily="18" charset="0"/>
                                          </a:rPr>
                                          <m:t>𝑱</m:t>
                                        </m:r>
                                      </m:e>
                                      <m:sup>
                                        <m:r>
                                          <a:rPr kumimoji="1" lang="en-US" altLang="zh-CN" b="1" i="1" smtClean="0">
                                            <a:latin typeface="Cambria Math" panose="02040503050406030204" pitchFamily="18" charset="0"/>
                                          </a:rPr>
                                          <m:t>𝑷</m:t>
                                        </m:r>
                                      </m:sup>
                                    </m:sSup>
                                  </m:e>
                                </m:d>
                              </m:oMath>
                            </m:oMathPara>
                          </a14:m>
                          <a:endParaRPr lang="zh-CN" altLang="en-US" b="1" dirty="0">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b="1" dirty="0">
                              <a:latin typeface="Times New Roman" panose="02020603050405020304" pitchFamily="18" charset="0"/>
                              <a:cs typeface="Times New Roman" panose="02020603050405020304" pitchFamily="18" charset="0"/>
                            </a:rPr>
                            <a:t>Magnetic moment of molecular model</a:t>
                          </a:r>
                          <a:endParaRPr lang="zh-CN" altLang="en-US" b="1"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88241561"/>
                      </a:ext>
                    </a:extLst>
                  </a:tr>
                  <a:tr h="342534">
                    <a:tc>
                      <a:txBody>
                        <a:bodyPr/>
                        <a:lstStyle/>
                        <a:p>
                          <a:pPr algn="ctr"/>
                          <a14:m>
                            <m:oMathPara xmlns:m="http://schemas.openxmlformats.org/officeDocument/2006/math">
                              <m:oMath>
                                <m:r>
                                  <a:rPr kumimoji="1" lang="en-US" altLang="zh-CN" b="0" i="1" smtClean="0">
                                    <a:latin typeface="Cambria Math" panose="02040503050406030204" pitchFamily="18" charset="0"/>
                                  </a:rPr>
                                  <m:t>1/2(</m:t>
                                </m:r>
                                <m:sSup>
                                  <m:sSupPr>
                                    <m:ctrlPr>
                                      <a:rPr kumimoji="1" lang="en-US" altLang="zh-CN" b="0" i="1" smtClean="0">
                                        <a:latin typeface="Cambria Math" panose="02040503050406030204" pitchFamily="18" charset="0"/>
                                      </a:rPr>
                                    </m:ctrlPr>
                                  </m:sSupPr>
                                  <m:e>
                                    <m:r>
                                      <a:rPr kumimoji="1" lang="en-US" altLang="zh-CN" b="0" i="1" smtClean="0">
                                        <a:latin typeface="Cambria Math" panose="02040503050406030204" pitchFamily="18" charset="0"/>
                                      </a:rPr>
                                      <m:t>2</m:t>
                                    </m:r>
                                  </m:e>
                                  <m:sup>
                                    <m:r>
                                      <a:rPr kumimoji="1" lang="en-US" altLang="zh-CN" b="0" i="1" smtClean="0">
                                        <a:latin typeface="Cambria Math" panose="02040503050406030204" pitchFamily="18" charset="0"/>
                                      </a:rPr>
                                      <m:t>+</m:t>
                                    </m:r>
                                  </m:sup>
                                </m:sSup>
                                <m:r>
                                  <a:rPr kumimoji="1" lang="en-US" altLang="zh-CN" b="0" i="1" smtClean="0">
                                    <a:latin typeface="Cambria Math" panose="02040503050406030204" pitchFamily="18" charset="0"/>
                                  </a:rPr>
                                  <m:t>)</m:t>
                                </m:r>
                              </m:oMath>
                            </m:oMathPara>
                          </a14:m>
                          <a:endParaRPr lang="zh-CN" altLang="en-US"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14:m>
                            <m:oMath xmlns:m="http://schemas.openxmlformats.org/officeDocument/2006/math">
                              <m:sSup>
                                <m:sSupPr>
                                  <m:ctrlPr>
                                    <a:rPr kumimoji="1" lang="en-US" altLang="zh-CN" b="0" i="1" smtClean="0">
                                      <a:latin typeface="Cambria Math" panose="02040503050406030204" pitchFamily="18" charset="0"/>
                                    </a:rPr>
                                  </m:ctrlPr>
                                </m:sSupPr>
                                <m:e>
                                  <m:r>
                                    <a:rPr kumimoji="1" lang="en-US" altLang="zh-CN" b="0" i="1" smtClean="0">
                                      <a:latin typeface="Cambria Math" panose="02040503050406030204" pitchFamily="18" charset="0"/>
                                    </a:rPr>
                                    <m:t>𝐷</m:t>
                                  </m:r>
                                </m:e>
                                <m:sup>
                                  <m:r>
                                    <a:rPr kumimoji="1" lang="en-US" altLang="zh-CN" b="0" i="1" smtClean="0">
                                      <a:latin typeface="Cambria Math" panose="02040503050406030204" pitchFamily="18" charset="0"/>
                                    </a:rPr>
                                    <m:t>∗</m:t>
                                  </m:r>
                                </m:sup>
                              </m:sSup>
                              <m:sSubSup>
                                <m:sSubSupPr>
                                  <m:ctrlPr>
                                    <a:rPr kumimoji="1" lang="en-US" altLang="zh-CN" b="0" i="1" smtClean="0">
                                      <a:latin typeface="Cambria Math" panose="02040503050406030204" pitchFamily="18" charset="0"/>
                                    </a:rPr>
                                  </m:ctrlPr>
                                </m:sSubSupPr>
                                <m:e>
                                  <m:r>
                                    <a:rPr kumimoji="1" lang="en-US" altLang="zh-CN" b="0" i="1" smtClean="0">
                                      <a:latin typeface="Cambria Math" panose="02040503050406030204" pitchFamily="18" charset="0"/>
                                    </a:rPr>
                                    <m:t>𝐷</m:t>
                                  </m:r>
                                </m:e>
                                <m:sub>
                                  <m:r>
                                    <a:rPr kumimoji="1" lang="en-US" altLang="zh-CN" b="0" i="1" smtClean="0">
                                      <a:latin typeface="Cambria Math" panose="02040503050406030204" pitchFamily="18" charset="0"/>
                                    </a:rPr>
                                    <m:t>𝑠</m:t>
                                  </m:r>
                                </m:sub>
                                <m:sup>
                                  <m:r>
                                    <a:rPr kumimoji="1" lang="en-US" altLang="zh-CN" b="0" i="1" smtClean="0">
                                      <a:latin typeface="Cambria Math" panose="02040503050406030204" pitchFamily="18" charset="0"/>
                                    </a:rPr>
                                    <m:t>∗</m:t>
                                  </m:r>
                                </m:sup>
                              </m:sSubSup>
                            </m:oMath>
                          </a14:m>
                          <a:r>
                            <a:rPr kumimoji="1" lang="en-US" altLang="zh-CN" b="0" dirty="0">
                              <a:latin typeface="Times New Roman" panose="02020603050405020304" pitchFamily="18" charset="0"/>
                              <a:cs typeface="Times New Roman" panose="02020603050405020304" pitchFamily="18" charset="0"/>
                            </a:rPr>
                            <a:t>:  </a:t>
                          </a:r>
                          <a14:m>
                            <m:oMath xmlns:m="http://schemas.openxmlformats.org/officeDocument/2006/math">
                              <m:r>
                                <a:rPr kumimoji="1" lang="en-US" altLang="zh-CN" b="0" i="1" smtClean="0">
                                  <a:latin typeface="Cambria Math" panose="02040503050406030204" pitchFamily="18" charset="0"/>
                                </a:rPr>
                                <m:t>2</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𝜇</m:t>
                                  </m:r>
                                </m:e>
                                <m:sub>
                                  <m:r>
                                    <a:rPr kumimoji="1" lang="en-US" altLang="zh-CN" b="0" i="1" smtClean="0">
                                      <a:latin typeface="Cambria Math" panose="02040503050406030204" pitchFamily="18" charset="0"/>
                                    </a:rPr>
                                    <m:t>𝑐</m:t>
                                  </m:r>
                                </m:sub>
                              </m:sSub>
                              <m:r>
                                <a:rPr kumimoji="1" lang="en-US" altLang="zh-CN" b="0" i="1" smtClean="0">
                                  <a:latin typeface="Cambria Math" panose="02040503050406030204" pitchFamily="18" charset="0"/>
                                </a:rPr>
                                <m:t>+</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𝜇</m:t>
                                  </m:r>
                                </m:e>
                                <m:sub>
                                  <m:acc>
                                    <m:accPr>
                                      <m:chr m:val="̅"/>
                                      <m:ctrlPr>
                                        <a:rPr kumimoji="1" lang="en-US" altLang="zh-CN" b="0" i="1" smtClean="0">
                                          <a:latin typeface="Cambria Math" panose="02040503050406030204" pitchFamily="18" charset="0"/>
                                        </a:rPr>
                                      </m:ctrlPr>
                                    </m:accPr>
                                    <m:e>
                                      <m:r>
                                        <a:rPr kumimoji="1" lang="en-US" altLang="zh-CN" b="0" i="1" smtClean="0">
                                          <a:latin typeface="Cambria Math" panose="02040503050406030204" pitchFamily="18" charset="0"/>
                                        </a:rPr>
                                        <m:t>𝑛</m:t>
                                      </m:r>
                                    </m:e>
                                  </m:acc>
                                </m:sub>
                              </m:sSub>
                              <m:r>
                                <a:rPr kumimoji="1" lang="en-US" altLang="zh-CN" b="0" i="1" smtClean="0">
                                  <a:latin typeface="Cambria Math" panose="02040503050406030204" pitchFamily="18" charset="0"/>
                                </a:rPr>
                                <m:t>+</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𝜇</m:t>
                                  </m:r>
                                </m:e>
                                <m:sub>
                                  <m:acc>
                                    <m:accPr>
                                      <m:chr m:val="̅"/>
                                      <m:ctrlPr>
                                        <a:rPr kumimoji="1" lang="en-US" altLang="zh-CN" b="0" i="1" smtClean="0">
                                          <a:latin typeface="Cambria Math" panose="02040503050406030204" pitchFamily="18" charset="0"/>
                                        </a:rPr>
                                      </m:ctrlPr>
                                    </m:accPr>
                                    <m:e>
                                      <m:r>
                                        <a:rPr kumimoji="1" lang="en-US" altLang="zh-CN" b="0" i="1" smtClean="0">
                                          <a:latin typeface="Cambria Math" panose="02040503050406030204" pitchFamily="18" charset="0"/>
                                        </a:rPr>
                                        <m:t>𝑠</m:t>
                                      </m:r>
                                    </m:e>
                                  </m:acc>
                                </m:sub>
                              </m:sSub>
                            </m:oMath>
                          </a14:m>
                          <a:endParaRPr lang="zh-CN" altLang="en-US"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23108548"/>
                      </a:ext>
                    </a:extLst>
                  </a:tr>
                  <a:tr h="411601">
                    <a:tc rowSpan="3">
                      <a:txBody>
                        <a:bodyPr/>
                        <a:lstStyle/>
                        <a:p>
                          <a:pPr algn="ctr"/>
                          <a14:m>
                            <m:oMathPara xmlns:m="http://schemas.openxmlformats.org/officeDocument/2006/math">
                              <m:oMath>
                                <m:r>
                                  <a:rPr kumimoji="1" lang="en-US" altLang="zh-CN" b="0" i="1" smtClean="0">
                                    <a:latin typeface="Cambria Math" panose="02040503050406030204" pitchFamily="18" charset="0"/>
                                  </a:rPr>
                                  <m:t>1/2(</m:t>
                                </m:r>
                                <m:sSup>
                                  <m:sSupPr>
                                    <m:ctrlPr>
                                      <a:rPr kumimoji="1" lang="en-US" altLang="zh-CN" b="0" i="1" smtClean="0">
                                        <a:latin typeface="Cambria Math" panose="02040503050406030204" pitchFamily="18" charset="0"/>
                                      </a:rPr>
                                    </m:ctrlPr>
                                  </m:sSupPr>
                                  <m:e>
                                    <m:r>
                                      <a:rPr kumimoji="1" lang="en-US" altLang="zh-CN" b="0" i="1" smtClean="0">
                                        <a:latin typeface="Cambria Math" panose="02040503050406030204" pitchFamily="18" charset="0"/>
                                      </a:rPr>
                                      <m:t>1</m:t>
                                    </m:r>
                                  </m:e>
                                  <m:sup>
                                    <m:r>
                                      <a:rPr kumimoji="1" lang="en-US" altLang="zh-CN" b="0" i="1" smtClean="0">
                                        <a:latin typeface="Cambria Math" panose="02040503050406030204" pitchFamily="18" charset="0"/>
                                      </a:rPr>
                                      <m:t>+</m:t>
                                    </m:r>
                                  </m:sup>
                                </m:sSup>
                                <m:r>
                                  <a:rPr kumimoji="1" lang="en-US" altLang="zh-CN" b="0" i="1" smtClean="0">
                                    <a:latin typeface="Cambria Math" panose="02040503050406030204" pitchFamily="18" charset="0"/>
                                  </a:rPr>
                                  <m:t>)</m:t>
                                </m:r>
                              </m:oMath>
                            </m:oMathPara>
                          </a14:m>
                          <a:endParaRPr lang="zh-CN" altLang="en-US" dirty="0">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sSup>
                                <m:sSupPr>
                                  <m:ctrlPr>
                                    <a:rPr kumimoji="1" lang="en-US" altLang="zh-CN" b="0" i="1" smtClean="0">
                                      <a:latin typeface="Cambria Math" panose="02040503050406030204" pitchFamily="18" charset="0"/>
                                    </a:rPr>
                                  </m:ctrlPr>
                                </m:sSupPr>
                                <m:e>
                                  <m:r>
                                    <a:rPr kumimoji="1" lang="en-US" altLang="zh-CN" b="0" i="1" smtClean="0">
                                      <a:latin typeface="Cambria Math" panose="02040503050406030204" pitchFamily="18" charset="0"/>
                                    </a:rPr>
                                    <m:t>𝐷</m:t>
                                  </m:r>
                                </m:e>
                                <m:sup>
                                  <m:r>
                                    <a:rPr kumimoji="1" lang="en-US" altLang="zh-CN" b="0" i="1" smtClean="0">
                                      <a:latin typeface="Cambria Math" panose="02040503050406030204" pitchFamily="18" charset="0"/>
                                    </a:rPr>
                                    <m:t>∗</m:t>
                                  </m:r>
                                </m:sup>
                              </m:sSup>
                              <m:sSubSup>
                                <m:sSubSupPr>
                                  <m:ctrlPr>
                                    <a:rPr kumimoji="1" lang="en-US" altLang="zh-CN" b="0" i="1" smtClean="0">
                                      <a:latin typeface="Cambria Math" panose="02040503050406030204" pitchFamily="18" charset="0"/>
                                    </a:rPr>
                                  </m:ctrlPr>
                                </m:sSubSupPr>
                                <m:e>
                                  <m:r>
                                    <a:rPr kumimoji="1" lang="en-US" altLang="zh-CN" b="0" i="1" smtClean="0">
                                      <a:latin typeface="Cambria Math" panose="02040503050406030204" pitchFamily="18" charset="0"/>
                                    </a:rPr>
                                    <m:t>𝐷</m:t>
                                  </m:r>
                                </m:e>
                                <m:sub>
                                  <m:r>
                                    <a:rPr kumimoji="1" lang="en-US" altLang="zh-CN" b="0" i="1" smtClean="0">
                                      <a:latin typeface="Cambria Math" panose="02040503050406030204" pitchFamily="18" charset="0"/>
                                    </a:rPr>
                                    <m:t>𝑠</m:t>
                                  </m:r>
                                </m:sub>
                                <m:sup>
                                  <m:r>
                                    <a:rPr kumimoji="1" lang="en-US" altLang="zh-CN" b="0" i="1" smtClean="0">
                                      <a:latin typeface="Cambria Math" panose="02040503050406030204" pitchFamily="18" charset="0"/>
                                    </a:rPr>
                                    <m:t>∗</m:t>
                                  </m:r>
                                </m:sup>
                              </m:sSubSup>
                            </m:oMath>
                          </a14:m>
                          <a:r>
                            <a:rPr kumimoji="1" lang="en-US" altLang="zh-CN" b="0" dirty="0">
                              <a:latin typeface="Times New Roman" panose="02020603050405020304" pitchFamily="18" charset="0"/>
                              <a:cs typeface="Times New Roman" panose="02020603050405020304" pitchFamily="18" charset="0"/>
                            </a:rPr>
                            <a:t> : </a:t>
                          </a:r>
                          <a14:m>
                            <m:oMath xmlns:m="http://schemas.openxmlformats.org/officeDocument/2006/math">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𝜇</m:t>
                                  </m:r>
                                </m:e>
                                <m:sub>
                                  <m:r>
                                    <a:rPr kumimoji="1" lang="en-US" altLang="zh-CN" b="0" i="1" smtClean="0">
                                      <a:latin typeface="Cambria Math" panose="02040503050406030204" pitchFamily="18" charset="0"/>
                                    </a:rPr>
                                    <m:t>𝑐</m:t>
                                  </m:r>
                                </m:sub>
                              </m:sSub>
                              <m:r>
                                <a:rPr kumimoji="1" lang="en-US" altLang="zh-CN" b="0" i="1" smtClean="0">
                                  <a:latin typeface="Cambria Math" panose="02040503050406030204" pitchFamily="18" charset="0"/>
                                </a:rPr>
                                <m:t>+</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m:t>
                                  </m:r>
                                  <m:r>
                                    <a:rPr kumimoji="1" lang="en-US" altLang="zh-CN" b="0" i="1" smtClean="0">
                                      <a:latin typeface="Cambria Math" panose="02040503050406030204" pitchFamily="18" charset="0"/>
                                    </a:rPr>
                                    <m:t>𝜇</m:t>
                                  </m:r>
                                </m:e>
                                <m:sub>
                                  <m:acc>
                                    <m:accPr>
                                      <m:chr m:val="̅"/>
                                      <m:ctrlPr>
                                        <a:rPr kumimoji="1" lang="en-US" altLang="zh-CN" b="0" i="1" smtClean="0">
                                          <a:latin typeface="Cambria Math" panose="02040503050406030204" pitchFamily="18" charset="0"/>
                                        </a:rPr>
                                      </m:ctrlPr>
                                    </m:accPr>
                                    <m:e>
                                      <m:r>
                                        <a:rPr kumimoji="1" lang="en-US" altLang="zh-CN" b="0" i="1" smtClean="0">
                                          <a:latin typeface="Cambria Math" panose="02040503050406030204" pitchFamily="18" charset="0"/>
                                        </a:rPr>
                                        <m:t>𝑛</m:t>
                                      </m:r>
                                    </m:e>
                                  </m:acc>
                                </m:sub>
                              </m:sSub>
                              <m:r>
                                <a:rPr kumimoji="1" lang="en-US" altLang="zh-CN" b="0" i="1" smtClean="0">
                                  <a:latin typeface="Cambria Math" panose="02040503050406030204" pitchFamily="18" charset="0"/>
                                </a:rPr>
                                <m:t>+</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𝜇</m:t>
                                  </m:r>
                                </m:e>
                                <m:sub>
                                  <m:acc>
                                    <m:accPr>
                                      <m:chr m:val="̅"/>
                                      <m:ctrlPr>
                                        <a:rPr kumimoji="1" lang="en-US" altLang="zh-CN" b="0" i="1" smtClean="0">
                                          <a:latin typeface="Cambria Math" panose="02040503050406030204" pitchFamily="18" charset="0"/>
                                        </a:rPr>
                                      </m:ctrlPr>
                                    </m:accPr>
                                    <m:e>
                                      <m:r>
                                        <a:rPr kumimoji="1" lang="en-US" altLang="zh-CN" b="0" i="1" smtClean="0">
                                          <a:latin typeface="Cambria Math" panose="02040503050406030204" pitchFamily="18" charset="0"/>
                                        </a:rPr>
                                        <m:t>𝑠</m:t>
                                      </m:r>
                                    </m:e>
                                  </m:acc>
                                </m:sub>
                              </m:sSub>
                              <m:r>
                                <a:rPr kumimoji="1" lang="en-US" altLang="zh-CN" b="0" i="1" smtClean="0">
                                  <a:latin typeface="Cambria Math" panose="02040503050406030204" pitchFamily="18" charset="0"/>
                                </a:rPr>
                                <m:t>)/2</m:t>
                              </m:r>
                            </m:oMath>
                          </a14:m>
                          <a:endParaRPr lang="zh-CN" altLang="en-US" dirty="0">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09073996"/>
                      </a:ext>
                    </a:extLst>
                  </a:tr>
                  <a:tr h="388189">
                    <a:tc vMerge="1">
                      <a:txBody>
                        <a:bodyPr/>
                        <a:lstStyle/>
                        <a:p>
                          <a:pPr algn="ctr"/>
                          <a:endParaRPr lang="zh-CN" alt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en-US" altLang="zh-CN" b="0" dirty="0">
                              <a:latin typeface="Times New Roman" panose="02020603050405020304" pitchFamily="18" charset="0"/>
                              <a:cs typeface="Times New Roman" panose="02020603050405020304" pitchFamily="18" charset="0"/>
                            </a:rPr>
                            <a:t> </a:t>
                          </a:r>
                          <a14:m>
                            <m:oMath xmlns:m="http://schemas.openxmlformats.org/officeDocument/2006/math">
                              <m:r>
                                <a:rPr kumimoji="1" lang="en-US" altLang="zh-CN" b="0" i="1" smtClean="0">
                                  <a:latin typeface="Cambria Math" panose="02040503050406030204" pitchFamily="18" charset="0"/>
                                </a:rPr>
                                <m:t>𝛼</m:t>
                              </m:r>
                              <m:sSup>
                                <m:sSupPr>
                                  <m:ctrlPr>
                                    <a:rPr kumimoji="1" lang="en-US" altLang="zh-CN" b="0" i="1" smtClean="0">
                                      <a:latin typeface="Cambria Math" panose="02040503050406030204" pitchFamily="18" charset="0"/>
                                    </a:rPr>
                                  </m:ctrlPr>
                                </m:sSupPr>
                                <m:e>
                                  <m:r>
                                    <a:rPr kumimoji="1" lang="en-US" altLang="zh-CN" b="0" i="1" smtClean="0">
                                      <a:latin typeface="Cambria Math" panose="02040503050406030204" pitchFamily="18" charset="0"/>
                                    </a:rPr>
                                    <m:t>𝐷</m:t>
                                  </m:r>
                                </m:e>
                                <m:sup>
                                  <m:r>
                                    <a:rPr kumimoji="1" lang="en-US" altLang="zh-CN" b="0" i="1" smtClean="0">
                                      <a:latin typeface="Cambria Math" panose="02040503050406030204" pitchFamily="18" charset="0"/>
                                    </a:rPr>
                                    <m:t>∗</m:t>
                                  </m:r>
                                </m:sup>
                              </m:sSup>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𝐷</m:t>
                                  </m:r>
                                </m:e>
                                <m:sub>
                                  <m:r>
                                    <a:rPr kumimoji="1" lang="en-US" altLang="zh-CN" b="0" i="1" smtClean="0">
                                      <a:latin typeface="Cambria Math" panose="02040503050406030204" pitchFamily="18" charset="0"/>
                                    </a:rPr>
                                    <m:t>𝑠</m:t>
                                  </m:r>
                                </m:sub>
                              </m:sSub>
                              <m:r>
                                <a:rPr kumimoji="1" lang="en-US" altLang="zh-CN" b="0" i="1" smtClean="0">
                                  <a:latin typeface="Cambria Math" panose="02040503050406030204" pitchFamily="18" charset="0"/>
                                </a:rPr>
                                <m:t>+</m:t>
                              </m:r>
                              <m:r>
                                <a:rPr kumimoji="1" lang="en-US" altLang="zh-CN" b="0" i="1" smtClean="0">
                                  <a:latin typeface="Cambria Math" panose="02040503050406030204" pitchFamily="18" charset="0"/>
                                </a:rPr>
                                <m:t>𝛽</m:t>
                              </m:r>
                              <m:r>
                                <a:rPr kumimoji="1" lang="en-US" altLang="zh-CN" b="0" i="1" smtClean="0">
                                  <a:latin typeface="Cambria Math" panose="02040503050406030204" pitchFamily="18" charset="0"/>
                                </a:rPr>
                                <m:t>𝐷</m:t>
                              </m:r>
                              <m:sSubSup>
                                <m:sSubSupPr>
                                  <m:ctrlPr>
                                    <a:rPr kumimoji="1" lang="en-US" altLang="zh-CN" b="0" i="1" smtClean="0">
                                      <a:latin typeface="Cambria Math" panose="02040503050406030204" pitchFamily="18" charset="0"/>
                                    </a:rPr>
                                  </m:ctrlPr>
                                </m:sSubSupPr>
                                <m:e>
                                  <m:r>
                                    <a:rPr kumimoji="1" lang="en-US" altLang="zh-CN" b="0" i="1" smtClean="0">
                                      <a:latin typeface="Cambria Math" panose="02040503050406030204" pitchFamily="18" charset="0"/>
                                    </a:rPr>
                                    <m:t>𝐷</m:t>
                                  </m:r>
                                </m:e>
                                <m:sub>
                                  <m:r>
                                    <a:rPr kumimoji="1" lang="en-US" altLang="zh-CN" b="0" i="1" smtClean="0">
                                      <a:latin typeface="Cambria Math" panose="02040503050406030204" pitchFamily="18" charset="0"/>
                                    </a:rPr>
                                    <m:t>𝑠</m:t>
                                  </m:r>
                                </m:sub>
                                <m:sup>
                                  <m:r>
                                    <a:rPr kumimoji="1" lang="en-US" altLang="zh-CN" b="0" i="1" smtClean="0">
                                      <a:latin typeface="Cambria Math" panose="02040503050406030204" pitchFamily="18" charset="0"/>
                                    </a:rPr>
                                    <m:t>∗</m:t>
                                  </m:r>
                                </m:sup>
                              </m:sSubSup>
                            </m:oMath>
                          </a14:m>
                          <a:r>
                            <a:rPr lang="en-US" altLang="zh-CN" dirty="0">
                              <a:latin typeface="Times New Roman" panose="02020603050405020304" pitchFamily="18" charset="0"/>
                              <a:cs typeface="Times New Roman" panose="02020603050405020304" pitchFamily="18" charset="0"/>
                            </a:rPr>
                            <a:t>:  </a:t>
                          </a:r>
                          <a14:m>
                            <m:oMath xmlns:m="http://schemas.openxmlformats.org/officeDocument/2006/math">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𝜇</m:t>
                                  </m:r>
                                </m:e>
                                <m:sub>
                                  <m:r>
                                    <a:rPr kumimoji="1" lang="en-US" altLang="zh-CN" b="0" i="1" smtClean="0">
                                      <a:latin typeface="Cambria Math" panose="02040503050406030204" pitchFamily="18" charset="0"/>
                                    </a:rPr>
                                    <m:t>𝑐</m:t>
                                  </m:r>
                                </m:sub>
                              </m:sSub>
                              <m:r>
                                <a:rPr kumimoji="1" lang="en-US" altLang="zh-CN" b="0" i="1" smtClean="0">
                                  <a:latin typeface="Cambria Math" panose="02040503050406030204" pitchFamily="18" charset="0"/>
                                </a:rPr>
                                <m:t>+</m:t>
                              </m:r>
                              <m:sSup>
                                <m:sSupPr>
                                  <m:ctrlPr>
                                    <a:rPr kumimoji="1" lang="en-US" altLang="zh-CN" b="0" i="1" smtClean="0">
                                      <a:latin typeface="Cambria Math" panose="02040503050406030204" pitchFamily="18" charset="0"/>
                                    </a:rPr>
                                  </m:ctrlPr>
                                </m:sSupPr>
                                <m:e>
                                  <m:r>
                                    <a:rPr kumimoji="1" lang="en-US" altLang="zh-CN" b="0" i="1" smtClean="0">
                                      <a:latin typeface="Cambria Math" panose="02040503050406030204" pitchFamily="18" charset="0"/>
                                    </a:rPr>
                                    <m:t>𝛼</m:t>
                                  </m:r>
                                </m:e>
                                <m:sup>
                                  <m:r>
                                    <a:rPr kumimoji="1" lang="en-US" altLang="zh-CN" b="0" i="1" smtClean="0">
                                      <a:latin typeface="Cambria Math" panose="02040503050406030204" pitchFamily="18" charset="0"/>
                                    </a:rPr>
                                    <m:t>2</m:t>
                                  </m:r>
                                </m:sup>
                              </m:sSup>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𝜇</m:t>
                                  </m:r>
                                </m:e>
                                <m:sub>
                                  <m:acc>
                                    <m:accPr>
                                      <m:chr m:val="̅"/>
                                      <m:ctrlPr>
                                        <a:rPr kumimoji="1" lang="en-US" altLang="zh-CN" b="0" i="1" smtClean="0">
                                          <a:latin typeface="Cambria Math" panose="02040503050406030204" pitchFamily="18" charset="0"/>
                                        </a:rPr>
                                      </m:ctrlPr>
                                    </m:accPr>
                                    <m:e>
                                      <m:r>
                                        <a:rPr kumimoji="1" lang="en-US" altLang="zh-CN" b="0" i="1" smtClean="0">
                                          <a:latin typeface="Cambria Math" panose="02040503050406030204" pitchFamily="18" charset="0"/>
                                        </a:rPr>
                                        <m:t>𝑛</m:t>
                                      </m:r>
                                    </m:e>
                                  </m:acc>
                                </m:sub>
                              </m:sSub>
                              <m:r>
                                <a:rPr kumimoji="1" lang="en-US" altLang="zh-CN" b="0" i="1" smtClean="0">
                                  <a:latin typeface="Cambria Math" panose="02040503050406030204" pitchFamily="18" charset="0"/>
                                </a:rPr>
                                <m:t>+</m:t>
                              </m:r>
                              <m:sSup>
                                <m:sSupPr>
                                  <m:ctrlPr>
                                    <a:rPr kumimoji="1" lang="en-US" altLang="zh-CN" b="0" i="1" smtClean="0">
                                      <a:latin typeface="Cambria Math" panose="02040503050406030204" pitchFamily="18" charset="0"/>
                                    </a:rPr>
                                  </m:ctrlPr>
                                </m:sSupPr>
                                <m:e>
                                  <m:r>
                                    <a:rPr kumimoji="1" lang="en-US" altLang="zh-CN" b="0" i="1" smtClean="0">
                                      <a:latin typeface="Cambria Math" panose="02040503050406030204" pitchFamily="18" charset="0"/>
                                    </a:rPr>
                                    <m:t>𝛽</m:t>
                                  </m:r>
                                </m:e>
                                <m:sup>
                                  <m:r>
                                    <a:rPr kumimoji="1" lang="en-US" altLang="zh-CN" b="0" i="1" smtClean="0">
                                      <a:latin typeface="Cambria Math" panose="02040503050406030204" pitchFamily="18" charset="0"/>
                                    </a:rPr>
                                    <m:t>2</m:t>
                                  </m:r>
                                </m:sup>
                              </m:sSup>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𝜇</m:t>
                                  </m:r>
                                </m:e>
                                <m:sub>
                                  <m:acc>
                                    <m:accPr>
                                      <m:chr m:val="̅"/>
                                      <m:ctrlPr>
                                        <a:rPr kumimoji="1" lang="en-US" altLang="zh-CN" b="0" i="1" smtClean="0">
                                          <a:latin typeface="Cambria Math" panose="02040503050406030204" pitchFamily="18" charset="0"/>
                                        </a:rPr>
                                      </m:ctrlPr>
                                    </m:accPr>
                                    <m:e>
                                      <m:r>
                                        <a:rPr kumimoji="1" lang="en-US" altLang="zh-CN" b="0" i="1" smtClean="0">
                                          <a:latin typeface="Cambria Math" panose="02040503050406030204" pitchFamily="18" charset="0"/>
                                        </a:rPr>
                                        <m:t>𝑠</m:t>
                                      </m:r>
                                    </m:e>
                                  </m:acc>
                                </m:sub>
                              </m:sSub>
                            </m:oMath>
                          </a14:m>
                          <a:endParaRPr lang="zh-CN" altLang="en-US"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23596616"/>
                      </a:ext>
                    </a:extLst>
                  </a:tr>
                  <a:tr h="850745">
                    <a:tc vMerge="1">
                      <a:txBody>
                        <a:bodyPr/>
                        <a:lstStyle/>
                        <a:p>
                          <a:pPr algn="ctr"/>
                          <a:endParaRPr lang="zh-CN" alt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14:m>
                            <m:oMath xmlns:m="http://schemas.openxmlformats.org/officeDocument/2006/math">
                              <m:r>
                                <a:rPr kumimoji="1" lang="en-US" altLang="zh-CN" b="0" i="1" smtClean="0">
                                  <a:latin typeface="Cambria Math" panose="02040503050406030204" pitchFamily="18" charset="0"/>
                                </a:rPr>
                                <m:t>𝑥</m:t>
                              </m:r>
                              <m:sSup>
                                <m:sSupPr>
                                  <m:ctrlPr>
                                    <a:rPr kumimoji="1" lang="en-US" altLang="zh-CN" b="0" i="1" smtClean="0">
                                      <a:latin typeface="Cambria Math" panose="02040503050406030204" pitchFamily="18" charset="0"/>
                                    </a:rPr>
                                  </m:ctrlPr>
                                </m:sSupPr>
                                <m:e>
                                  <m:r>
                                    <a:rPr kumimoji="1" lang="en-US" altLang="zh-CN" b="0" i="1" smtClean="0">
                                      <a:latin typeface="Cambria Math" panose="02040503050406030204" pitchFamily="18" charset="0"/>
                                    </a:rPr>
                                    <m:t>𝐷</m:t>
                                  </m:r>
                                </m:e>
                                <m:sup>
                                  <m:r>
                                    <a:rPr kumimoji="1" lang="en-US" altLang="zh-CN" b="0" i="1" smtClean="0">
                                      <a:latin typeface="Cambria Math" panose="02040503050406030204" pitchFamily="18" charset="0"/>
                                    </a:rPr>
                                    <m:t>∗</m:t>
                                  </m:r>
                                </m:sup>
                              </m:sSup>
                              <m:sSubSup>
                                <m:sSubSupPr>
                                  <m:ctrlPr>
                                    <a:rPr kumimoji="1" lang="en-US" altLang="zh-CN" b="0" i="1" smtClean="0">
                                      <a:latin typeface="Cambria Math" panose="02040503050406030204" pitchFamily="18" charset="0"/>
                                    </a:rPr>
                                  </m:ctrlPr>
                                </m:sSubSupPr>
                                <m:e>
                                  <m:r>
                                    <a:rPr kumimoji="1" lang="en-US" altLang="zh-CN" b="0" i="1" smtClean="0">
                                      <a:latin typeface="Cambria Math" panose="02040503050406030204" pitchFamily="18" charset="0"/>
                                    </a:rPr>
                                    <m:t>𝐷</m:t>
                                  </m:r>
                                </m:e>
                                <m:sub>
                                  <m:r>
                                    <a:rPr kumimoji="1" lang="en-US" altLang="zh-CN" b="0" i="1" smtClean="0">
                                      <a:latin typeface="Cambria Math" panose="02040503050406030204" pitchFamily="18" charset="0"/>
                                    </a:rPr>
                                    <m:t>𝑠</m:t>
                                  </m:r>
                                </m:sub>
                                <m:sup>
                                  <m:r>
                                    <a:rPr kumimoji="1" lang="en-US" altLang="zh-CN" b="0" i="1" smtClean="0">
                                      <a:latin typeface="Cambria Math" panose="02040503050406030204" pitchFamily="18" charset="0"/>
                                    </a:rPr>
                                    <m:t>∗</m:t>
                                  </m:r>
                                </m:sup>
                              </m:sSubSup>
                              <m:r>
                                <a:rPr kumimoji="1" lang="en-US" altLang="zh-CN" b="0" i="1" smtClean="0">
                                  <a:latin typeface="Cambria Math" panose="02040503050406030204" pitchFamily="18" charset="0"/>
                                </a:rPr>
                                <m:t>+</m:t>
                              </m:r>
                              <m:r>
                                <a:rPr kumimoji="1" lang="en-US" altLang="zh-CN" b="0" i="1" smtClean="0">
                                  <a:latin typeface="Cambria Math" panose="02040503050406030204" pitchFamily="18" charset="0"/>
                                </a:rPr>
                                <m:t>𝑦</m:t>
                              </m:r>
                              <m:sSup>
                                <m:sSupPr>
                                  <m:ctrlPr>
                                    <a:rPr kumimoji="1" lang="en-US" altLang="zh-CN" b="0" i="1" smtClean="0">
                                      <a:latin typeface="Cambria Math" panose="02040503050406030204" pitchFamily="18" charset="0"/>
                                    </a:rPr>
                                  </m:ctrlPr>
                                </m:sSupPr>
                                <m:e>
                                  <m:r>
                                    <a:rPr kumimoji="1" lang="en-US" altLang="zh-CN" b="0" i="1" smtClean="0">
                                      <a:latin typeface="Cambria Math" panose="02040503050406030204" pitchFamily="18" charset="0"/>
                                    </a:rPr>
                                    <m:t>𝐷</m:t>
                                  </m:r>
                                </m:e>
                                <m:sup>
                                  <m:r>
                                    <a:rPr kumimoji="1" lang="en-US" altLang="zh-CN" b="0" i="1" smtClean="0">
                                      <a:latin typeface="Cambria Math" panose="02040503050406030204" pitchFamily="18" charset="0"/>
                                    </a:rPr>
                                    <m:t>∗</m:t>
                                  </m:r>
                                </m:sup>
                              </m:sSup>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𝐷</m:t>
                                  </m:r>
                                </m:e>
                                <m:sub>
                                  <m:r>
                                    <a:rPr kumimoji="1" lang="en-US" altLang="zh-CN" b="0" i="1" smtClean="0">
                                      <a:latin typeface="Cambria Math" panose="02040503050406030204" pitchFamily="18" charset="0"/>
                                    </a:rPr>
                                    <m:t>𝑠</m:t>
                                  </m:r>
                                </m:sub>
                              </m:sSub>
                              <m:r>
                                <a:rPr kumimoji="1" lang="en-US" altLang="zh-CN" b="0" i="1" smtClean="0">
                                  <a:latin typeface="Cambria Math" panose="02040503050406030204" pitchFamily="18" charset="0"/>
                                </a:rPr>
                                <m:t>+</m:t>
                              </m:r>
                              <m:r>
                                <a:rPr kumimoji="1" lang="en-US" altLang="zh-CN" b="0" i="1" smtClean="0">
                                  <a:latin typeface="Cambria Math" panose="02040503050406030204" pitchFamily="18" charset="0"/>
                                </a:rPr>
                                <m:t>𝑧𝐷</m:t>
                              </m:r>
                              <m:sSubSup>
                                <m:sSubSupPr>
                                  <m:ctrlPr>
                                    <a:rPr kumimoji="1" lang="en-US" altLang="zh-CN" b="0" i="1" smtClean="0">
                                      <a:latin typeface="Cambria Math" panose="02040503050406030204" pitchFamily="18" charset="0"/>
                                    </a:rPr>
                                  </m:ctrlPr>
                                </m:sSubSupPr>
                                <m:e>
                                  <m:r>
                                    <a:rPr kumimoji="1" lang="en-US" altLang="zh-CN" b="0" i="1" smtClean="0">
                                      <a:latin typeface="Cambria Math" panose="02040503050406030204" pitchFamily="18" charset="0"/>
                                    </a:rPr>
                                    <m:t>𝐷</m:t>
                                  </m:r>
                                </m:e>
                                <m:sub>
                                  <m:r>
                                    <a:rPr kumimoji="1" lang="en-US" altLang="zh-CN" b="0" i="1" smtClean="0">
                                      <a:latin typeface="Cambria Math" panose="02040503050406030204" pitchFamily="18" charset="0"/>
                                    </a:rPr>
                                    <m:t>𝑠</m:t>
                                  </m:r>
                                </m:sub>
                                <m:sup>
                                  <m:r>
                                    <a:rPr kumimoji="1" lang="en-US" altLang="zh-CN" b="0" i="1" smtClean="0">
                                      <a:latin typeface="Cambria Math" panose="02040503050406030204" pitchFamily="18" charset="0"/>
                                    </a:rPr>
                                    <m:t>∗</m:t>
                                  </m:r>
                                </m:sup>
                              </m:sSubSup>
                            </m:oMath>
                          </a14:m>
                          <a:r>
                            <a:rPr lang="en-US" altLang="zh-CN" dirty="0">
                              <a:latin typeface="Times New Roman" panose="02020603050405020304" pitchFamily="18" charset="0"/>
                              <a:cs typeface="Times New Roman" panose="02020603050405020304" pitchFamily="18" charset="0"/>
                            </a:rPr>
                            <a:t>:  </a:t>
                          </a:r>
                          <a14:m>
                            <m:oMath xmlns:m="http://schemas.openxmlformats.org/officeDocument/2006/math">
                              <m:d>
                                <m:dPr>
                                  <m:begChr m:val="["/>
                                  <m:endChr m:val="]"/>
                                  <m:ctrlPr>
                                    <a:rPr kumimoji="1" lang="en-US" altLang="zh-CN" b="0" i="1" smtClean="0">
                                      <a:latin typeface="Cambria Math" panose="02040503050406030204" pitchFamily="18" charset="0"/>
                                    </a:rPr>
                                  </m:ctrlPr>
                                </m:dPr>
                                <m:e>
                                  <m:r>
                                    <a:rPr kumimoji="1" lang="en-US" altLang="zh-CN" b="0" i="1" smtClean="0">
                                      <a:latin typeface="Cambria Math" panose="02040503050406030204" pitchFamily="18" charset="0"/>
                                    </a:rPr>
                                    <m:t>1+2</m:t>
                                  </m:r>
                                  <m:r>
                                    <a:rPr kumimoji="1" lang="en-US" altLang="zh-CN" b="0" i="1" smtClean="0">
                                      <a:latin typeface="Cambria Math" panose="02040503050406030204" pitchFamily="18" charset="0"/>
                                    </a:rPr>
                                    <m:t>𝑥</m:t>
                                  </m:r>
                                  <m:d>
                                    <m:dPr>
                                      <m:ctrlPr>
                                        <a:rPr kumimoji="1" lang="en-US" altLang="zh-CN" b="0" i="1" smtClean="0">
                                          <a:latin typeface="Cambria Math" panose="02040503050406030204" pitchFamily="18" charset="0"/>
                                        </a:rPr>
                                      </m:ctrlPr>
                                    </m:dPr>
                                    <m:e>
                                      <m:r>
                                        <a:rPr kumimoji="1" lang="en-US" altLang="zh-CN" b="0" i="1" smtClean="0">
                                          <a:latin typeface="Cambria Math" panose="02040503050406030204" pitchFamily="18" charset="0"/>
                                        </a:rPr>
                                        <m:t>𝑦</m:t>
                                      </m:r>
                                      <m:r>
                                        <a:rPr kumimoji="1" lang="en-US" altLang="zh-CN" b="0" i="1" smtClean="0">
                                          <a:latin typeface="Cambria Math" panose="02040503050406030204" pitchFamily="18" charset="0"/>
                                        </a:rPr>
                                        <m:t>+</m:t>
                                      </m:r>
                                      <m:r>
                                        <a:rPr kumimoji="1" lang="en-US" altLang="zh-CN" b="0" i="1" smtClean="0">
                                          <a:latin typeface="Cambria Math" panose="02040503050406030204" pitchFamily="18" charset="0"/>
                                        </a:rPr>
                                        <m:t>𝑧</m:t>
                                      </m:r>
                                    </m:e>
                                  </m:d>
                                </m:e>
                              </m:d>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𝜇</m:t>
                                  </m:r>
                                </m:e>
                                <m:sub>
                                  <m:r>
                                    <a:rPr kumimoji="1" lang="en-US" altLang="zh-CN" b="0" i="1" smtClean="0">
                                      <a:latin typeface="Cambria Math" panose="02040503050406030204" pitchFamily="18" charset="0"/>
                                    </a:rPr>
                                    <m:t>𝑐</m:t>
                                  </m:r>
                                </m:sub>
                              </m:sSub>
                              <m:r>
                                <a:rPr kumimoji="1" lang="en-US" altLang="zh-CN" b="0" i="1" smtClean="0">
                                  <a:latin typeface="Cambria Math" panose="02040503050406030204" pitchFamily="18" charset="0"/>
                                </a:rPr>
                                <m:t>+</m:t>
                              </m:r>
                              <m:d>
                                <m:dPr>
                                  <m:begChr m:val="["/>
                                  <m:endChr m:val="]"/>
                                  <m:ctrlPr>
                                    <a:rPr kumimoji="1" lang="en-US" altLang="zh-CN" b="0" i="1" smtClean="0">
                                      <a:latin typeface="Cambria Math" panose="02040503050406030204" pitchFamily="18" charset="0"/>
                                    </a:rPr>
                                  </m:ctrlPr>
                                </m:dPr>
                                <m:e>
                                  <m:f>
                                    <m:fPr>
                                      <m:ctrlPr>
                                        <a:rPr kumimoji="1" lang="en-US" altLang="zh-CN" b="0" i="1" smtClean="0">
                                          <a:latin typeface="Cambria Math" panose="02040503050406030204" pitchFamily="18" charset="0"/>
                                        </a:rPr>
                                      </m:ctrlPr>
                                    </m:fPr>
                                    <m:num>
                                      <m:r>
                                        <a:rPr kumimoji="1" lang="en-US" altLang="zh-CN" b="0" i="1" smtClean="0">
                                          <a:latin typeface="Cambria Math" panose="02040503050406030204" pitchFamily="18" charset="0"/>
                                        </a:rPr>
                                        <m:t>1</m:t>
                                      </m:r>
                                    </m:num>
                                    <m:den>
                                      <m:r>
                                        <a:rPr kumimoji="1" lang="en-US" altLang="zh-CN" b="0" i="1" smtClean="0">
                                          <a:latin typeface="Cambria Math" panose="02040503050406030204" pitchFamily="18" charset="0"/>
                                        </a:rPr>
                                        <m:t>2</m:t>
                                      </m:r>
                                    </m:den>
                                  </m:f>
                                  <m:sSup>
                                    <m:sSupPr>
                                      <m:ctrlPr>
                                        <a:rPr kumimoji="1" lang="en-US" altLang="zh-CN" b="0" i="1" smtClean="0">
                                          <a:latin typeface="Cambria Math" panose="02040503050406030204" pitchFamily="18" charset="0"/>
                                        </a:rPr>
                                      </m:ctrlPr>
                                    </m:sSupPr>
                                    <m:e>
                                      <m:r>
                                        <a:rPr kumimoji="1" lang="en-US" altLang="zh-CN" b="0" i="1" smtClean="0">
                                          <a:latin typeface="Cambria Math" panose="02040503050406030204" pitchFamily="18" charset="0"/>
                                        </a:rPr>
                                        <m:t>𝑥</m:t>
                                      </m:r>
                                    </m:e>
                                    <m:sup>
                                      <m:r>
                                        <a:rPr kumimoji="1" lang="en-US" altLang="zh-CN" b="0" i="1" smtClean="0">
                                          <a:latin typeface="Cambria Math" panose="02040503050406030204" pitchFamily="18" charset="0"/>
                                        </a:rPr>
                                        <m:t>2</m:t>
                                      </m:r>
                                    </m:sup>
                                  </m:sSup>
                                  <m:r>
                                    <a:rPr kumimoji="1" lang="en-US" altLang="zh-CN" b="0" i="1" smtClean="0">
                                      <a:latin typeface="Cambria Math" panose="02040503050406030204" pitchFamily="18" charset="0"/>
                                    </a:rPr>
                                    <m:t>−2</m:t>
                                  </m:r>
                                  <m:r>
                                    <a:rPr kumimoji="1" lang="en-US" altLang="zh-CN" b="0" i="1" smtClean="0">
                                      <a:latin typeface="Cambria Math" panose="02040503050406030204" pitchFamily="18" charset="0"/>
                                    </a:rPr>
                                    <m:t>𝑥𝑦</m:t>
                                  </m:r>
                                  <m:r>
                                    <a:rPr kumimoji="1" lang="en-US" altLang="zh-CN" b="0" i="1" smtClean="0">
                                      <a:latin typeface="Cambria Math" panose="02040503050406030204" pitchFamily="18" charset="0"/>
                                    </a:rPr>
                                    <m:t>+</m:t>
                                  </m:r>
                                  <m:sSup>
                                    <m:sSupPr>
                                      <m:ctrlPr>
                                        <a:rPr kumimoji="1" lang="en-US" altLang="zh-CN" b="0" i="1" smtClean="0">
                                          <a:latin typeface="Cambria Math" panose="02040503050406030204" pitchFamily="18" charset="0"/>
                                        </a:rPr>
                                      </m:ctrlPr>
                                    </m:sSupPr>
                                    <m:e>
                                      <m:r>
                                        <a:rPr kumimoji="1" lang="en-US" altLang="zh-CN" b="0" i="1" smtClean="0">
                                          <a:latin typeface="Cambria Math" panose="02040503050406030204" pitchFamily="18" charset="0"/>
                                        </a:rPr>
                                        <m:t>𝑦</m:t>
                                      </m:r>
                                    </m:e>
                                    <m:sup>
                                      <m:r>
                                        <a:rPr kumimoji="1" lang="en-US" altLang="zh-CN" b="0" i="1" smtClean="0">
                                          <a:latin typeface="Cambria Math" panose="02040503050406030204" pitchFamily="18" charset="0"/>
                                        </a:rPr>
                                        <m:t>2</m:t>
                                      </m:r>
                                    </m:sup>
                                  </m:sSup>
                                </m:e>
                              </m:d>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𝜇</m:t>
                                  </m:r>
                                </m:e>
                                <m:sub>
                                  <m:acc>
                                    <m:accPr>
                                      <m:chr m:val="̅"/>
                                      <m:ctrlPr>
                                        <a:rPr kumimoji="1" lang="en-US" altLang="zh-CN" b="0" i="1" smtClean="0">
                                          <a:latin typeface="Cambria Math" panose="02040503050406030204" pitchFamily="18" charset="0"/>
                                        </a:rPr>
                                      </m:ctrlPr>
                                    </m:accPr>
                                    <m:e>
                                      <m:r>
                                        <a:rPr kumimoji="1" lang="en-US" altLang="zh-CN" b="0" i="1" smtClean="0">
                                          <a:latin typeface="Cambria Math" panose="02040503050406030204" pitchFamily="18" charset="0"/>
                                        </a:rPr>
                                        <m:t>𝑛</m:t>
                                      </m:r>
                                    </m:e>
                                  </m:acc>
                                </m:sub>
                              </m:sSub>
                              <m:r>
                                <a:rPr kumimoji="1" lang="en-US" altLang="zh-CN" b="0" i="1" smtClean="0">
                                  <a:latin typeface="Cambria Math" panose="02040503050406030204" pitchFamily="18" charset="0"/>
                                </a:rPr>
                                <m:t>+</m:t>
                              </m:r>
                              <m:d>
                                <m:dPr>
                                  <m:begChr m:val="["/>
                                  <m:endChr m:val="]"/>
                                  <m:ctrlPr>
                                    <a:rPr kumimoji="1" lang="en-US" altLang="zh-CN" b="0" i="1" smtClean="0">
                                      <a:latin typeface="Cambria Math" panose="02040503050406030204" pitchFamily="18" charset="0"/>
                                    </a:rPr>
                                  </m:ctrlPr>
                                </m:dPr>
                                <m:e>
                                  <m:f>
                                    <m:fPr>
                                      <m:ctrlPr>
                                        <a:rPr kumimoji="1" lang="en-US" altLang="zh-CN" b="0" i="1" smtClean="0">
                                          <a:latin typeface="Cambria Math" panose="02040503050406030204" pitchFamily="18" charset="0"/>
                                        </a:rPr>
                                      </m:ctrlPr>
                                    </m:fPr>
                                    <m:num>
                                      <m:r>
                                        <a:rPr kumimoji="1" lang="en-US" altLang="zh-CN" b="0" i="1" smtClean="0">
                                          <a:latin typeface="Cambria Math" panose="02040503050406030204" pitchFamily="18" charset="0"/>
                                        </a:rPr>
                                        <m:t>1</m:t>
                                      </m:r>
                                    </m:num>
                                    <m:den>
                                      <m:r>
                                        <a:rPr kumimoji="1" lang="en-US" altLang="zh-CN" b="0" i="1" smtClean="0">
                                          <a:latin typeface="Cambria Math" panose="02040503050406030204" pitchFamily="18" charset="0"/>
                                        </a:rPr>
                                        <m:t>2</m:t>
                                      </m:r>
                                    </m:den>
                                  </m:f>
                                  <m:sSup>
                                    <m:sSupPr>
                                      <m:ctrlPr>
                                        <a:rPr kumimoji="1" lang="en-US" altLang="zh-CN" b="0" i="1" smtClean="0">
                                          <a:latin typeface="Cambria Math" panose="02040503050406030204" pitchFamily="18" charset="0"/>
                                        </a:rPr>
                                      </m:ctrlPr>
                                    </m:sSupPr>
                                    <m:e>
                                      <m:r>
                                        <a:rPr kumimoji="1" lang="en-US" altLang="zh-CN" b="0" i="1" smtClean="0">
                                          <a:latin typeface="Cambria Math" panose="02040503050406030204" pitchFamily="18" charset="0"/>
                                        </a:rPr>
                                        <m:t>𝑥</m:t>
                                      </m:r>
                                    </m:e>
                                    <m:sup>
                                      <m:r>
                                        <a:rPr kumimoji="1" lang="en-US" altLang="zh-CN" b="0" i="1" smtClean="0">
                                          <a:latin typeface="Cambria Math" panose="02040503050406030204" pitchFamily="18" charset="0"/>
                                        </a:rPr>
                                        <m:t>2</m:t>
                                      </m:r>
                                    </m:sup>
                                  </m:sSup>
                                  <m:r>
                                    <a:rPr kumimoji="1" lang="en-US" altLang="zh-CN" b="0" i="1" smtClean="0">
                                      <a:latin typeface="Cambria Math" panose="02040503050406030204" pitchFamily="18" charset="0"/>
                                    </a:rPr>
                                    <m:t>−2</m:t>
                                  </m:r>
                                  <m:r>
                                    <a:rPr kumimoji="1" lang="en-US" altLang="zh-CN" b="0" i="1" smtClean="0">
                                      <a:latin typeface="Cambria Math" panose="02040503050406030204" pitchFamily="18" charset="0"/>
                                    </a:rPr>
                                    <m:t>𝑥𝑧</m:t>
                                  </m:r>
                                  <m:r>
                                    <a:rPr kumimoji="1" lang="en-US" altLang="zh-CN" b="0" i="1" smtClean="0">
                                      <a:latin typeface="Cambria Math" panose="02040503050406030204" pitchFamily="18" charset="0"/>
                                    </a:rPr>
                                    <m:t>+</m:t>
                                  </m:r>
                                  <m:sSup>
                                    <m:sSupPr>
                                      <m:ctrlPr>
                                        <a:rPr kumimoji="1" lang="en-US" altLang="zh-CN" b="0" i="1" smtClean="0">
                                          <a:latin typeface="Cambria Math" panose="02040503050406030204" pitchFamily="18" charset="0"/>
                                        </a:rPr>
                                      </m:ctrlPr>
                                    </m:sSupPr>
                                    <m:e>
                                      <m:r>
                                        <a:rPr kumimoji="1" lang="en-US" altLang="zh-CN" b="0" i="1" smtClean="0">
                                          <a:latin typeface="Cambria Math" panose="02040503050406030204" pitchFamily="18" charset="0"/>
                                        </a:rPr>
                                        <m:t>𝑧</m:t>
                                      </m:r>
                                    </m:e>
                                    <m:sup>
                                      <m:r>
                                        <a:rPr kumimoji="1" lang="en-US" altLang="zh-CN" b="0" i="1" smtClean="0">
                                          <a:latin typeface="Cambria Math" panose="02040503050406030204" pitchFamily="18" charset="0"/>
                                        </a:rPr>
                                        <m:t>2</m:t>
                                      </m:r>
                                    </m:sup>
                                  </m:sSup>
                                </m:e>
                              </m:d>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𝜇</m:t>
                                  </m:r>
                                </m:e>
                                <m:sub>
                                  <m:acc>
                                    <m:accPr>
                                      <m:chr m:val="̅"/>
                                      <m:ctrlPr>
                                        <a:rPr kumimoji="1" lang="en-US" altLang="zh-CN" b="0" i="1" smtClean="0">
                                          <a:latin typeface="Cambria Math" panose="02040503050406030204" pitchFamily="18" charset="0"/>
                                        </a:rPr>
                                      </m:ctrlPr>
                                    </m:accPr>
                                    <m:e>
                                      <m:r>
                                        <a:rPr kumimoji="1" lang="en-US" altLang="zh-CN" b="0" i="1" smtClean="0">
                                          <a:latin typeface="Cambria Math" panose="02040503050406030204" pitchFamily="18" charset="0"/>
                                        </a:rPr>
                                        <m:t>𝑠</m:t>
                                      </m:r>
                                    </m:e>
                                  </m:acc>
                                </m:sub>
                              </m:sSub>
                            </m:oMath>
                          </a14:m>
                          <a:r>
                            <a:rPr lang="en-US" altLang="zh-CN" dirty="0">
                              <a:latin typeface="Times New Roman" panose="02020603050405020304" pitchFamily="18" charset="0"/>
                              <a:cs typeface="Times New Roman" panose="02020603050405020304" pitchFamily="18" charset="0"/>
                            </a:rPr>
                            <a:t> </a:t>
                          </a:r>
                          <a:endParaRPr lang="zh-CN" altLang="en-US"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20494815"/>
                      </a:ext>
                    </a:extLst>
                  </a:tr>
                </a:tbl>
              </a:graphicData>
            </a:graphic>
          </p:graphicFrame>
        </mc:Choice>
        <mc:Fallback xmlns="">
          <p:graphicFrame>
            <p:nvGraphicFramePr>
              <p:cNvPr id="9" name="表格 8">
                <a:extLst>
                  <a:ext uri="{FF2B5EF4-FFF2-40B4-BE49-F238E27FC236}">
                    <a16:creationId xmlns:a16="http://schemas.microsoft.com/office/drawing/2014/main" id="{835F57C2-DF90-5A4A-A9C9-51BCF8F9D5F1}"/>
                  </a:ext>
                </a:extLst>
              </p:cNvPr>
              <p:cNvGraphicFramePr>
                <a:graphicFrameLocks noGrp="1"/>
              </p:cNvGraphicFramePr>
              <p:nvPr>
                <p:extLst>
                  <p:ext uri="{D42A27DB-BD31-4B8C-83A1-F6EECF244321}">
                    <p14:modId xmlns:p14="http://schemas.microsoft.com/office/powerpoint/2010/main" val="183317711"/>
                  </p:ext>
                </p:extLst>
              </p:nvPr>
            </p:nvGraphicFramePr>
            <p:xfrm>
              <a:off x="1289091" y="2770491"/>
              <a:ext cx="9709106" cy="2475047"/>
            </p:xfrm>
            <a:graphic>
              <a:graphicData uri="http://schemas.openxmlformats.org/drawingml/2006/table">
                <a:tbl>
                  <a:tblPr firstRow="1" bandRow="1">
                    <a:tableStyleId>{2D5ABB26-0587-4C30-8999-92F81FD0307C}</a:tableStyleId>
                  </a:tblPr>
                  <a:tblGrid>
                    <a:gridCol w="2028875">
                      <a:extLst>
                        <a:ext uri="{9D8B030D-6E8A-4147-A177-3AD203B41FA5}">
                          <a16:colId xmlns:a16="http://schemas.microsoft.com/office/drawing/2014/main" val="1766044340"/>
                        </a:ext>
                      </a:extLst>
                    </a:gridCol>
                    <a:gridCol w="7680231">
                      <a:extLst>
                        <a:ext uri="{9D8B030D-6E8A-4147-A177-3AD203B41FA5}">
                          <a16:colId xmlns:a16="http://schemas.microsoft.com/office/drawing/2014/main" val="712856266"/>
                        </a:ext>
                      </a:extLst>
                    </a:gridCol>
                  </a:tblGrid>
                  <a:tr h="401066">
                    <a:tc>
                      <a:txBody>
                        <a:bodyPr/>
                        <a:lstStyle/>
                        <a:p>
                          <a:endParaRPr lang="zh-CN"/>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6"/>
                          <a:stretch>
                            <a:fillRect l="-625" t="-6250" r="-379375" b="-515625"/>
                          </a:stretch>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b="1" dirty="0">
                              <a:latin typeface="Times New Roman" panose="02020603050405020304" pitchFamily="18" charset="0"/>
                              <a:cs typeface="Times New Roman" panose="02020603050405020304" pitchFamily="18" charset="0"/>
                            </a:rPr>
                            <a:t>Magnetic moment of molecular model</a:t>
                          </a:r>
                          <a:endParaRPr lang="zh-CN" altLang="en-US" b="1"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88241561"/>
                      </a:ext>
                    </a:extLst>
                  </a:tr>
                  <a:tr h="365760">
                    <a:tc>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6"/>
                          <a:stretch>
                            <a:fillRect l="-625" t="-117241" r="-379375" b="-468966"/>
                          </a:stretch>
                        </a:blipFill>
                      </a:tcPr>
                    </a:tc>
                    <a:tc>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6"/>
                          <a:stretch>
                            <a:fillRect l="-26612" t="-117241" r="-331" b="-468966"/>
                          </a:stretch>
                        </a:blipFill>
                      </a:tcPr>
                    </a:tc>
                    <a:extLst>
                      <a:ext uri="{0D108BD9-81ED-4DB2-BD59-A6C34878D82A}">
                        <a16:rowId xmlns:a16="http://schemas.microsoft.com/office/drawing/2014/main" val="3923108548"/>
                      </a:ext>
                    </a:extLst>
                  </a:tr>
                  <a:tr h="411601">
                    <a:tc rowSpan="3">
                      <a:txBody>
                        <a:bodyPr/>
                        <a:lstStyle/>
                        <a:p>
                          <a:endParaRPr lang="zh-CN"/>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6"/>
                          <a:stretch>
                            <a:fillRect l="-625" t="-46667" r="-379375" b="-741"/>
                          </a:stretch>
                        </a:blipFill>
                      </a:tcPr>
                    </a:tc>
                    <a:tc>
                      <a:txBody>
                        <a:bodyPr/>
                        <a:lstStyle/>
                        <a:p>
                          <a:endParaRPr lang="zh-CN"/>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6"/>
                          <a:stretch>
                            <a:fillRect l="-26612" t="-196875" r="-331" b="-325000"/>
                          </a:stretch>
                        </a:blipFill>
                      </a:tcPr>
                    </a:tc>
                    <a:extLst>
                      <a:ext uri="{0D108BD9-81ED-4DB2-BD59-A6C34878D82A}">
                        <a16:rowId xmlns:a16="http://schemas.microsoft.com/office/drawing/2014/main" val="3209073996"/>
                      </a:ext>
                    </a:extLst>
                  </a:tr>
                  <a:tr h="388189">
                    <a:tc vMerge="1">
                      <a:txBody>
                        <a:bodyPr/>
                        <a:lstStyle/>
                        <a:p>
                          <a:pPr algn="ctr"/>
                          <a:endParaRPr lang="zh-CN" alt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6"/>
                          <a:stretch>
                            <a:fillRect l="-26612" t="-306452" r="-331" b="-235484"/>
                          </a:stretch>
                        </a:blipFill>
                      </a:tcPr>
                    </a:tc>
                    <a:extLst>
                      <a:ext uri="{0D108BD9-81ED-4DB2-BD59-A6C34878D82A}">
                        <a16:rowId xmlns:a16="http://schemas.microsoft.com/office/drawing/2014/main" val="3723596616"/>
                      </a:ext>
                    </a:extLst>
                  </a:tr>
                  <a:tr h="908431">
                    <a:tc vMerge="1">
                      <a:txBody>
                        <a:bodyPr/>
                        <a:lstStyle/>
                        <a:p>
                          <a:pPr algn="ctr"/>
                          <a:endParaRPr lang="zh-CN" alt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6"/>
                          <a:stretch>
                            <a:fillRect l="-26612" t="-175000" r="-331" b="-1389"/>
                          </a:stretch>
                        </a:blipFill>
                      </a:tcPr>
                    </a:tc>
                    <a:extLst>
                      <a:ext uri="{0D108BD9-81ED-4DB2-BD59-A6C34878D82A}">
                        <a16:rowId xmlns:a16="http://schemas.microsoft.com/office/drawing/2014/main" val="2120494815"/>
                      </a:ext>
                    </a:extLst>
                  </a:tr>
                </a:tbl>
              </a:graphicData>
            </a:graphic>
          </p:graphicFrame>
        </mc:Fallback>
      </mc:AlternateContent>
      <mc:AlternateContent xmlns:mc="http://schemas.openxmlformats.org/markup-compatibility/2006" xmlns:a14="http://schemas.microsoft.com/office/drawing/2010/main">
        <mc:Choice Requires="a14">
          <p:sp>
            <p:nvSpPr>
              <p:cNvPr id="14" name="文本框 13">
                <a:extLst>
                  <a:ext uri="{FF2B5EF4-FFF2-40B4-BE49-F238E27FC236}">
                    <a16:creationId xmlns:a16="http://schemas.microsoft.com/office/drawing/2014/main" id="{D306A922-38B0-BA46-8EFA-BA7235414293}"/>
                  </a:ext>
                </a:extLst>
              </p:cNvPr>
              <p:cNvSpPr txBox="1"/>
              <p:nvPr/>
            </p:nvSpPr>
            <p:spPr>
              <a:xfrm>
                <a:off x="567159" y="5298960"/>
                <a:ext cx="11382226" cy="1322221"/>
              </a:xfrm>
              <a:prstGeom prst="rect">
                <a:avLst/>
              </a:prstGeom>
              <a:noFill/>
            </p:spPr>
            <p:txBody>
              <a:bodyPr wrap="square" rtlCol="0">
                <a:spAutoFit/>
              </a:bodyPr>
              <a:lstStyle/>
              <a:p>
                <a:pPr marL="342900" indent="-342900">
                  <a:lnSpc>
                    <a:spcPct val="125000"/>
                  </a:lnSpc>
                  <a:buFont typeface="Wingdings" pitchFamily="2" charset="2"/>
                  <a:buChar char="Ø"/>
                </a:pPr>
                <a:r>
                  <a:rPr kumimoji="1" lang="en-US" altLang="zh-CN" sz="2200" dirty="0">
                    <a:latin typeface="Times New Roman" panose="02020603050405020304" pitchFamily="18" charset="0"/>
                    <a:cs typeface="Times New Roman" panose="02020603050405020304" pitchFamily="18" charset="0"/>
                  </a:rPr>
                  <a:t>The term </a:t>
                </a:r>
                <a14:m>
                  <m:oMath xmlns:m="http://schemas.openxmlformats.org/officeDocument/2006/math">
                    <m:r>
                      <a:rPr kumimoji="1" lang="en-US" altLang="zh-CN" sz="2200" i="1" smtClean="0">
                        <a:latin typeface="Cambria Math" panose="02040503050406030204" pitchFamily="18" charset="0"/>
                      </a:rPr>
                      <m:t> </m:t>
                    </m:r>
                    <m:r>
                      <a:rPr kumimoji="1" lang="en-US" altLang="zh-CN" sz="2200" i="1">
                        <a:latin typeface="Cambria Math" panose="02040503050406030204" pitchFamily="18" charset="0"/>
                      </a:rPr>
                      <m:t>(</m:t>
                    </m:r>
                    <m:sSub>
                      <m:sSubPr>
                        <m:ctrlPr>
                          <a:rPr kumimoji="1" lang="en-US" altLang="zh-CN" sz="2200" i="1">
                            <a:latin typeface="Cambria Math" panose="02040503050406030204" pitchFamily="18" charset="0"/>
                          </a:rPr>
                        </m:ctrlPr>
                      </m:sSubPr>
                      <m:e>
                        <m:r>
                          <a:rPr kumimoji="1" lang="en-US" altLang="zh-CN" sz="2200" i="1">
                            <a:latin typeface="Cambria Math" panose="02040503050406030204" pitchFamily="18" charset="0"/>
                          </a:rPr>
                          <m:t>𝜇</m:t>
                        </m:r>
                      </m:e>
                      <m:sub>
                        <m:acc>
                          <m:accPr>
                            <m:chr m:val="̅"/>
                            <m:ctrlPr>
                              <a:rPr kumimoji="1" lang="en-US" altLang="zh-CN" sz="2200" i="1">
                                <a:latin typeface="Cambria Math" panose="02040503050406030204" pitchFamily="18" charset="0"/>
                              </a:rPr>
                            </m:ctrlPr>
                          </m:accPr>
                          <m:e>
                            <m:r>
                              <a:rPr kumimoji="1" lang="en-US" altLang="zh-CN" sz="2200" i="1">
                                <a:latin typeface="Cambria Math" panose="02040503050406030204" pitchFamily="18" charset="0"/>
                              </a:rPr>
                              <m:t>𝑛</m:t>
                            </m:r>
                          </m:e>
                        </m:acc>
                      </m:sub>
                    </m:sSub>
                    <m:r>
                      <a:rPr kumimoji="1" lang="en-US" altLang="zh-CN" sz="2200" i="1">
                        <a:latin typeface="Cambria Math" panose="02040503050406030204" pitchFamily="18" charset="0"/>
                      </a:rPr>
                      <m:t>−</m:t>
                    </m:r>
                    <m:sSub>
                      <m:sSubPr>
                        <m:ctrlPr>
                          <a:rPr kumimoji="1" lang="en-US" altLang="zh-CN" sz="2200" i="1">
                            <a:latin typeface="Cambria Math" panose="02040503050406030204" pitchFamily="18" charset="0"/>
                          </a:rPr>
                        </m:ctrlPr>
                      </m:sSubPr>
                      <m:e>
                        <m:r>
                          <a:rPr kumimoji="1" lang="en-US" altLang="zh-CN" sz="2200" i="1">
                            <a:latin typeface="Cambria Math" panose="02040503050406030204" pitchFamily="18" charset="0"/>
                          </a:rPr>
                          <m:t>𝜇</m:t>
                        </m:r>
                      </m:e>
                      <m:sub>
                        <m:acc>
                          <m:accPr>
                            <m:chr m:val="̅"/>
                            <m:ctrlPr>
                              <a:rPr kumimoji="1" lang="en-US" altLang="zh-CN" sz="2200" i="1">
                                <a:latin typeface="Cambria Math" panose="02040503050406030204" pitchFamily="18" charset="0"/>
                              </a:rPr>
                            </m:ctrlPr>
                          </m:accPr>
                          <m:e>
                            <m:r>
                              <a:rPr kumimoji="1" lang="en-US" altLang="zh-CN" sz="2200" i="1">
                                <a:latin typeface="Cambria Math" panose="02040503050406030204" pitchFamily="18" charset="0"/>
                              </a:rPr>
                              <m:t>𝑠</m:t>
                            </m:r>
                          </m:e>
                        </m:acc>
                      </m:sub>
                    </m:sSub>
                    <m:r>
                      <a:rPr kumimoji="1" lang="en-US" altLang="zh-CN" sz="2200" i="1">
                        <a:latin typeface="Cambria Math" panose="02040503050406030204" pitchFamily="18" charset="0"/>
                      </a:rPr>
                      <m:t>)</m:t>
                    </m:r>
                  </m:oMath>
                </a14:m>
                <a:r>
                  <a:rPr kumimoji="1" lang="en-US" altLang="zh-CN" sz="2200" dirty="0">
                    <a:latin typeface="Times New Roman" panose="02020603050405020304" pitchFamily="18" charset="0"/>
                    <a:cs typeface="Times New Roman" panose="02020603050405020304" pitchFamily="18" charset="0"/>
                  </a:rPr>
                  <a:t> in the </a:t>
                </a:r>
                <a14:m>
                  <m:oMath xmlns:m="http://schemas.openxmlformats.org/officeDocument/2006/math">
                    <m:r>
                      <a:rPr kumimoji="1" lang="en-US" altLang="zh-CN" sz="2200" i="1">
                        <a:latin typeface="Cambria Math" panose="02040503050406030204" pitchFamily="18" charset="0"/>
                      </a:rPr>
                      <m:t>(</m:t>
                    </m:r>
                    <m:sSup>
                      <m:sSupPr>
                        <m:ctrlPr>
                          <a:rPr kumimoji="1" lang="en-US" altLang="zh-CN" sz="2200" i="1">
                            <a:latin typeface="Cambria Math" panose="02040503050406030204" pitchFamily="18" charset="0"/>
                          </a:rPr>
                        </m:ctrlPr>
                      </m:sSupPr>
                      <m:e>
                        <m:r>
                          <a:rPr kumimoji="1" lang="en-US" altLang="zh-CN" sz="2200" i="1">
                            <a:latin typeface="Cambria Math" panose="02040503050406030204" pitchFamily="18" charset="0"/>
                          </a:rPr>
                          <m:t>1</m:t>
                        </m:r>
                      </m:e>
                      <m:sup>
                        <m:r>
                          <a:rPr kumimoji="1" lang="en-US" altLang="zh-CN" sz="2200" i="1">
                            <a:latin typeface="Cambria Math" panose="02040503050406030204" pitchFamily="18" charset="0"/>
                          </a:rPr>
                          <m:t>+</m:t>
                        </m:r>
                      </m:sup>
                    </m:sSup>
                    <m:r>
                      <a:rPr kumimoji="1" lang="en-US" altLang="zh-CN" sz="2200" i="1">
                        <a:latin typeface="Cambria Math" panose="02040503050406030204" pitchFamily="18" charset="0"/>
                      </a:rPr>
                      <m:t>)</m:t>
                    </m:r>
                  </m:oMath>
                </a14:m>
                <a:r>
                  <a:rPr kumimoji="1" lang="en-US" altLang="zh-CN" sz="2200" dirty="0">
                    <a:latin typeface="Times New Roman" panose="02020603050405020304" pitchFamily="18" charset="0"/>
                    <a:cs typeface="Times New Roman" panose="02020603050405020304" pitchFamily="18" charset="0"/>
                  </a:rPr>
                  <a:t> MM </a:t>
                </a:r>
                <a:r>
                  <a:rPr lang="zh-CN" altLang="zh-CN" sz="2200" dirty="0">
                    <a:latin typeface="Times New Roman" panose="02020603050405020304" pitchFamily="18" charset="0"/>
                    <a:cs typeface="Times New Roman" panose="02020603050405020304" pitchFamily="18" charset="0"/>
                  </a:rPr>
                  <a:t>originates from the coupling between</a:t>
                </a:r>
                <a:r>
                  <a:rPr kumimoji="1" lang="en-US" altLang="zh-CN" sz="2200" dirty="0">
                    <a:latin typeface="Times New Roman" panose="02020603050405020304" pitchFamily="18" charset="0"/>
                    <a:cs typeface="Times New Roman" panose="02020603050405020304" pitchFamily="18" charset="0"/>
                  </a:rPr>
                  <a:t> </a:t>
                </a:r>
                <a14:m>
                  <m:oMath xmlns:m="http://schemas.openxmlformats.org/officeDocument/2006/math">
                    <m:sSub>
                      <m:sSubPr>
                        <m:ctrlPr>
                          <a:rPr kumimoji="1" lang="en-US" altLang="zh-CN" sz="2200" b="0" i="1" smtClean="0">
                            <a:latin typeface="Cambria Math" panose="02040503050406030204" pitchFamily="18" charset="0"/>
                          </a:rPr>
                        </m:ctrlPr>
                      </m:sSubPr>
                      <m:e>
                        <m:r>
                          <a:rPr kumimoji="1" lang="en-US" altLang="zh-CN" sz="2200" b="0" i="1" smtClean="0">
                            <a:latin typeface="Cambria Math" panose="02040503050406030204" pitchFamily="18" charset="0"/>
                          </a:rPr>
                          <m:t>𝑠</m:t>
                        </m:r>
                      </m:e>
                      <m:sub>
                        <m:acc>
                          <m:accPr>
                            <m:chr m:val="̅"/>
                            <m:ctrlPr>
                              <a:rPr kumimoji="1" lang="en-US" altLang="zh-CN" sz="2200" b="0" i="1" smtClean="0">
                                <a:latin typeface="Cambria Math" panose="02040503050406030204" pitchFamily="18" charset="0"/>
                              </a:rPr>
                            </m:ctrlPr>
                          </m:accPr>
                          <m:e>
                            <m:r>
                              <a:rPr kumimoji="1" lang="en-US" altLang="zh-CN" sz="2200" b="0" i="1" smtClean="0">
                                <a:latin typeface="Cambria Math" panose="02040503050406030204" pitchFamily="18" charset="0"/>
                              </a:rPr>
                              <m:t>𝑛</m:t>
                            </m:r>
                          </m:e>
                        </m:acc>
                        <m:acc>
                          <m:accPr>
                            <m:chr m:val="̅"/>
                            <m:ctrlPr>
                              <a:rPr kumimoji="1" lang="en-US" altLang="zh-CN" sz="2200" b="0" i="1" dirty="0" smtClean="0">
                                <a:latin typeface="Cambria Math" panose="02040503050406030204" pitchFamily="18" charset="0"/>
                              </a:rPr>
                            </m:ctrlPr>
                          </m:accPr>
                          <m:e>
                            <m:r>
                              <a:rPr kumimoji="1" lang="en-US" altLang="zh-CN" sz="2200" b="0" i="1" dirty="0" smtClean="0">
                                <a:latin typeface="Cambria Math" panose="02040503050406030204" pitchFamily="18" charset="0"/>
                              </a:rPr>
                              <m:t>𝑠</m:t>
                            </m:r>
                          </m:e>
                        </m:acc>
                      </m:sub>
                    </m:sSub>
                    <m:r>
                      <a:rPr kumimoji="1" lang="en-US" altLang="zh-CN" sz="2200" b="0" i="1" smtClean="0">
                        <a:latin typeface="Cambria Math" panose="02040503050406030204" pitchFamily="18" charset="0"/>
                      </a:rPr>
                      <m:t>=1</m:t>
                    </m:r>
                  </m:oMath>
                </a14:m>
                <a:r>
                  <a:rPr kumimoji="1" lang="en-US" altLang="zh-CN" sz="2200" dirty="0">
                    <a:latin typeface="Times New Roman" panose="02020603050405020304" pitchFamily="18" charset="0"/>
                    <a:cs typeface="Times New Roman" panose="02020603050405020304" pitchFamily="18" charset="0"/>
                  </a:rPr>
                  <a:t> and </a:t>
                </a:r>
                <a14:m>
                  <m:oMath xmlns:m="http://schemas.openxmlformats.org/officeDocument/2006/math">
                    <m:sSub>
                      <m:sSubPr>
                        <m:ctrlPr>
                          <a:rPr kumimoji="1" lang="en-US" altLang="zh-CN" sz="2200" i="1">
                            <a:latin typeface="Cambria Math" panose="02040503050406030204" pitchFamily="18" charset="0"/>
                          </a:rPr>
                        </m:ctrlPr>
                      </m:sSubPr>
                      <m:e>
                        <m:r>
                          <a:rPr kumimoji="1" lang="en-US" altLang="zh-CN" sz="2200" i="1">
                            <a:latin typeface="Cambria Math" panose="02040503050406030204" pitchFamily="18" charset="0"/>
                          </a:rPr>
                          <m:t>𝑠</m:t>
                        </m:r>
                      </m:e>
                      <m:sub>
                        <m:acc>
                          <m:accPr>
                            <m:chr m:val="̅"/>
                            <m:ctrlPr>
                              <a:rPr kumimoji="1" lang="en-US" altLang="zh-CN" sz="2200" i="1">
                                <a:latin typeface="Cambria Math" panose="02040503050406030204" pitchFamily="18" charset="0"/>
                              </a:rPr>
                            </m:ctrlPr>
                          </m:accPr>
                          <m:e>
                            <m:r>
                              <a:rPr kumimoji="1" lang="en-US" altLang="zh-CN" sz="2200" i="1">
                                <a:latin typeface="Cambria Math" panose="02040503050406030204" pitchFamily="18" charset="0"/>
                              </a:rPr>
                              <m:t>𝑛</m:t>
                            </m:r>
                          </m:e>
                        </m:acc>
                        <m:acc>
                          <m:accPr>
                            <m:chr m:val="̅"/>
                            <m:ctrlPr>
                              <a:rPr kumimoji="1" lang="en-US" altLang="zh-CN" sz="2200" i="1" dirty="0">
                                <a:latin typeface="Cambria Math" panose="02040503050406030204" pitchFamily="18" charset="0"/>
                              </a:rPr>
                            </m:ctrlPr>
                          </m:accPr>
                          <m:e>
                            <m:r>
                              <a:rPr kumimoji="1" lang="en-US" altLang="zh-CN" sz="2200" i="1" dirty="0">
                                <a:latin typeface="Cambria Math" panose="02040503050406030204" pitchFamily="18" charset="0"/>
                              </a:rPr>
                              <m:t>𝑠</m:t>
                            </m:r>
                          </m:e>
                        </m:acc>
                      </m:sub>
                    </m:sSub>
                    <m:r>
                      <a:rPr kumimoji="1" lang="en-US" altLang="zh-CN" sz="2200" i="1">
                        <a:latin typeface="Cambria Math" panose="02040503050406030204" pitchFamily="18" charset="0"/>
                      </a:rPr>
                      <m:t>=</m:t>
                    </m:r>
                    <m:r>
                      <a:rPr kumimoji="1" lang="en-US" altLang="zh-CN" sz="2200" b="0" i="1" smtClean="0">
                        <a:latin typeface="Cambria Math" panose="02040503050406030204" pitchFamily="18" charset="0"/>
                      </a:rPr>
                      <m:t>0</m:t>
                    </m:r>
                  </m:oMath>
                </a14:m>
                <a:r>
                  <a:rPr kumimoji="1" lang="en-US" altLang="zh-CN" sz="2200" dirty="0">
                    <a:latin typeface="Times New Roman" panose="02020603050405020304" pitchFamily="18" charset="0"/>
                    <a:cs typeface="Times New Roman" panose="02020603050405020304" pitchFamily="18" charset="0"/>
                  </a:rPr>
                  <a:t>.</a:t>
                </a:r>
              </a:p>
              <a:p>
                <a:pPr marL="342900" indent="-342900">
                  <a:lnSpc>
                    <a:spcPct val="125000"/>
                  </a:lnSpc>
                  <a:buFont typeface="Wingdings" pitchFamily="2" charset="2"/>
                  <a:buChar char="Ø"/>
                </a:pPr>
                <a:r>
                  <a:rPr lang="en-US" altLang="zh-CN" sz="2200" dirty="0">
                    <a:latin typeface="Times New Roman" panose="02020603050405020304" pitchFamily="18" charset="0"/>
                    <a:cs typeface="Times New Roman" panose="02020603050405020304" pitchFamily="18" charset="0"/>
                  </a:rPr>
                  <a:t>For </a:t>
                </a:r>
                <a:r>
                  <a:rPr lang="zh-CN" altLang="zh-CN" sz="2200" dirty="0">
                    <a:latin typeface="Times New Roman" panose="02020603050405020304" pitchFamily="18" charset="0"/>
                    <a:cs typeface="Times New Roman" panose="02020603050405020304" pitchFamily="18" charset="0"/>
                  </a:rPr>
                  <a:t>intermediate</a:t>
                </a:r>
                <a:r>
                  <a:rPr lang="en-US" altLang="zh-CN" sz="2200" dirty="0">
                    <a:latin typeface="Times New Roman" panose="02020603050405020304" pitchFamily="18" charset="0"/>
                    <a:cs typeface="Times New Roman" panose="02020603050405020304" pitchFamily="18" charset="0"/>
                  </a:rPr>
                  <a:t> </a:t>
                </a:r>
                <a14:m>
                  <m:oMath xmlns:m="http://schemas.openxmlformats.org/officeDocument/2006/math">
                    <m:sSup>
                      <m:sSupPr>
                        <m:ctrlPr>
                          <a:rPr kumimoji="1" lang="en-US" altLang="zh-CN" sz="2200" i="1">
                            <a:latin typeface="Cambria Math" panose="02040503050406030204" pitchFamily="18" charset="0"/>
                          </a:rPr>
                        </m:ctrlPr>
                      </m:sSupPr>
                      <m:e>
                        <m:r>
                          <a:rPr kumimoji="1" lang="en-US" altLang="zh-CN" sz="2200" i="1">
                            <a:latin typeface="Cambria Math" panose="02040503050406030204" pitchFamily="18" charset="0"/>
                          </a:rPr>
                          <m:t>1</m:t>
                        </m:r>
                      </m:e>
                      <m:sup>
                        <m:r>
                          <a:rPr kumimoji="1" lang="en-US" altLang="zh-CN" sz="2200" i="1">
                            <a:latin typeface="Cambria Math" panose="02040503050406030204" pitchFamily="18" charset="0"/>
                          </a:rPr>
                          <m:t>+</m:t>
                        </m:r>
                      </m:sup>
                    </m:sSup>
                  </m:oMath>
                </a14:m>
                <a:r>
                  <a:rPr kumimoji="1" lang="en-US" altLang="zh-CN" sz="2200" dirty="0">
                    <a:latin typeface="Times New Roman" panose="02020603050405020304" pitchFamily="18" charset="0"/>
                    <a:cs typeface="Times New Roman" panose="02020603050405020304" pitchFamily="18" charset="0"/>
                  </a:rPr>
                  <a:t> state, its CMI eigenvector is (1.00,-0.01,0.01), which resulted in the same magnetic moment as that of the </a:t>
                </a:r>
                <a14:m>
                  <m:oMath xmlns:m="http://schemas.openxmlformats.org/officeDocument/2006/math">
                    <m:sSup>
                      <m:sSupPr>
                        <m:ctrlPr>
                          <a:rPr kumimoji="1" lang="en-US" altLang="zh-CN" sz="2200" i="1">
                            <a:latin typeface="Cambria Math" panose="02040503050406030204" pitchFamily="18" charset="0"/>
                          </a:rPr>
                        </m:ctrlPr>
                      </m:sSupPr>
                      <m:e>
                        <m:r>
                          <a:rPr kumimoji="1" lang="en-US" altLang="zh-CN" sz="2200" i="1">
                            <a:latin typeface="Cambria Math" panose="02040503050406030204" pitchFamily="18" charset="0"/>
                          </a:rPr>
                          <m:t>𝐷</m:t>
                        </m:r>
                      </m:e>
                      <m:sup>
                        <m:r>
                          <a:rPr kumimoji="1" lang="en-US" altLang="zh-CN" sz="2200" i="1">
                            <a:latin typeface="Cambria Math" panose="02040503050406030204" pitchFamily="18" charset="0"/>
                          </a:rPr>
                          <m:t>∗</m:t>
                        </m:r>
                      </m:sup>
                    </m:sSup>
                    <m:sSubSup>
                      <m:sSubSupPr>
                        <m:ctrlPr>
                          <a:rPr kumimoji="1" lang="en-US" altLang="zh-CN" sz="2200" i="1">
                            <a:latin typeface="Cambria Math" panose="02040503050406030204" pitchFamily="18" charset="0"/>
                          </a:rPr>
                        </m:ctrlPr>
                      </m:sSubSupPr>
                      <m:e>
                        <m:r>
                          <a:rPr kumimoji="1" lang="en-US" altLang="zh-CN" sz="2200" i="1">
                            <a:latin typeface="Cambria Math" panose="02040503050406030204" pitchFamily="18" charset="0"/>
                          </a:rPr>
                          <m:t>𝐷</m:t>
                        </m:r>
                      </m:e>
                      <m:sub>
                        <m:r>
                          <a:rPr kumimoji="1" lang="en-US" altLang="zh-CN" sz="2200" i="1">
                            <a:latin typeface="Cambria Math" panose="02040503050406030204" pitchFamily="18" charset="0"/>
                          </a:rPr>
                          <m:t>𝑠</m:t>
                        </m:r>
                      </m:sub>
                      <m:sup>
                        <m:r>
                          <a:rPr kumimoji="1" lang="en-US" altLang="zh-CN" sz="2200" i="1">
                            <a:latin typeface="Cambria Math" panose="02040503050406030204" pitchFamily="18" charset="0"/>
                          </a:rPr>
                          <m:t>∗</m:t>
                        </m:r>
                      </m:sup>
                    </m:sSubSup>
                    <m:r>
                      <a:rPr kumimoji="1" lang="en-US" altLang="zh-CN" sz="2200" i="1">
                        <a:latin typeface="Cambria Math" panose="02040503050406030204" pitchFamily="18" charset="0"/>
                      </a:rPr>
                      <m:t> </m:t>
                    </m:r>
                  </m:oMath>
                </a14:m>
                <a:r>
                  <a:rPr kumimoji="1" lang="en-US" altLang="zh-CN" sz="2200" dirty="0">
                    <a:latin typeface="Times New Roman" panose="02020603050405020304" pitchFamily="18" charset="0"/>
                    <a:cs typeface="Times New Roman" panose="02020603050405020304" pitchFamily="18" charset="0"/>
                  </a:rPr>
                  <a:t>state.</a:t>
                </a:r>
              </a:p>
            </p:txBody>
          </p:sp>
        </mc:Choice>
        <mc:Fallback xmlns="">
          <p:sp>
            <p:nvSpPr>
              <p:cNvPr id="14" name="文本框 13">
                <a:extLst>
                  <a:ext uri="{FF2B5EF4-FFF2-40B4-BE49-F238E27FC236}">
                    <a16:creationId xmlns:a16="http://schemas.microsoft.com/office/drawing/2014/main" id="{D306A922-38B0-BA46-8EFA-BA7235414293}"/>
                  </a:ext>
                </a:extLst>
              </p:cNvPr>
              <p:cNvSpPr txBox="1">
                <a:spLocks noRot="1" noChangeAspect="1" noMove="1" noResize="1" noEditPoints="1" noAdjustHandles="1" noChangeArrowheads="1" noChangeShapeType="1" noTextEdit="1"/>
              </p:cNvSpPr>
              <p:nvPr/>
            </p:nvSpPr>
            <p:spPr>
              <a:xfrm>
                <a:off x="567159" y="5298960"/>
                <a:ext cx="11382226" cy="1322221"/>
              </a:xfrm>
              <a:prstGeom prst="rect">
                <a:avLst/>
              </a:prstGeom>
              <a:blipFill>
                <a:blip r:embed="rId7"/>
                <a:stretch>
                  <a:fillRect l="-557" r="-1338" b="-761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7" name="文本框 6">
                <a:extLst>
                  <a:ext uri="{FF2B5EF4-FFF2-40B4-BE49-F238E27FC236}">
                    <a16:creationId xmlns:a16="http://schemas.microsoft.com/office/drawing/2014/main" id="{7F0B199C-C478-0D4D-DD60-FFE42EB92254}"/>
                  </a:ext>
                </a:extLst>
              </p:cNvPr>
              <p:cNvSpPr txBox="1"/>
              <p:nvPr/>
            </p:nvSpPr>
            <p:spPr>
              <a:xfrm>
                <a:off x="3494672" y="785736"/>
                <a:ext cx="4988289" cy="400110"/>
              </a:xfrm>
              <a:prstGeom prst="rect">
                <a:avLst/>
              </a:prstGeom>
              <a:noFill/>
            </p:spPr>
            <p:txBody>
              <a:bodyPr wrap="none" rtlCol="0">
                <a:spAutoFit/>
              </a:bodyPr>
              <a:lstStyle/>
              <a:p>
                <a:pPr algn="ctr"/>
                <a:r>
                  <a:rPr lang="en-US" altLang="zh-CN" sz="2000" b="1" dirty="0">
                    <a:latin typeface="Times New Roman" panose="02020603050405020304" pitchFamily="18" charset="0"/>
                    <a:cs typeface="Times New Roman" panose="02020603050405020304" pitchFamily="18" charset="0"/>
                  </a:rPr>
                  <a:t>The magnetic moments of</a:t>
                </a:r>
                <a:r>
                  <a:rPr lang="en-US" altLang="zh-CN" sz="2000" b="1" dirty="0">
                    <a:cs typeface="Times New Roman" panose="02020603050405020304" pitchFamily="18" charset="0"/>
                    <a:sym typeface="Century Gothic" panose="020B0502020202020204" pitchFamily="34" charset="0"/>
                  </a:rPr>
                  <a:t> </a:t>
                </a:r>
                <a14:m>
                  <m:oMath xmlns:m="http://schemas.openxmlformats.org/officeDocument/2006/math">
                    <m:r>
                      <a:rPr lang="en-US" altLang="zh-CN" sz="2000" b="1" i="1" smtClean="0">
                        <a:latin typeface="Cambria Math" panose="02040503050406030204" pitchFamily="18" charset="0"/>
                        <a:cs typeface="Times New Roman" panose="02020603050405020304" pitchFamily="18" charset="0"/>
                        <a:sym typeface="Century Gothic" panose="020B0502020202020204" pitchFamily="34" charset="0"/>
                      </a:rPr>
                      <m:t>𝒄𝒄</m:t>
                    </m:r>
                    <m:acc>
                      <m:accPr>
                        <m:chr m:val="̅"/>
                        <m:ctrlPr>
                          <a:rPr lang="en-US" altLang="zh-CN" sz="2000" b="1" i="1" smtClean="0">
                            <a:latin typeface="Cambria Math" panose="02040503050406030204" pitchFamily="18" charset="0"/>
                            <a:cs typeface="Times New Roman" panose="02020603050405020304" pitchFamily="18" charset="0"/>
                            <a:sym typeface="Century Gothic" panose="020B0502020202020204" pitchFamily="34" charset="0"/>
                          </a:rPr>
                        </m:ctrlPr>
                      </m:accPr>
                      <m:e>
                        <m:r>
                          <a:rPr lang="en-US" altLang="zh-CN" sz="2000" b="1" i="1" smtClean="0">
                            <a:latin typeface="Cambria Math" panose="02040503050406030204" pitchFamily="18" charset="0"/>
                            <a:cs typeface="Times New Roman" panose="02020603050405020304" pitchFamily="18" charset="0"/>
                            <a:sym typeface="Century Gothic" panose="020B0502020202020204" pitchFamily="34" charset="0"/>
                          </a:rPr>
                          <m:t>𝒏</m:t>
                        </m:r>
                      </m:e>
                    </m:acc>
                    <m:acc>
                      <m:accPr>
                        <m:chr m:val="̅"/>
                        <m:ctrlPr>
                          <a:rPr lang="en-US" altLang="zh-CN" sz="2000" b="1" i="1" smtClean="0">
                            <a:latin typeface="Cambria Math" panose="02040503050406030204" pitchFamily="18" charset="0"/>
                            <a:cs typeface="Times New Roman" panose="02020603050405020304" pitchFamily="18" charset="0"/>
                            <a:sym typeface="Century Gothic" panose="020B0502020202020204" pitchFamily="34" charset="0"/>
                          </a:rPr>
                        </m:ctrlPr>
                      </m:accPr>
                      <m:e>
                        <m:r>
                          <a:rPr lang="en-US" altLang="zh-CN" sz="2000" b="1" i="1" smtClean="0">
                            <a:latin typeface="Cambria Math" panose="02040503050406030204" pitchFamily="18" charset="0"/>
                            <a:cs typeface="Times New Roman" panose="02020603050405020304" pitchFamily="18" charset="0"/>
                            <a:sym typeface="Century Gothic" panose="020B0502020202020204" pitchFamily="34" charset="0"/>
                          </a:rPr>
                          <m:t>𝒔</m:t>
                        </m:r>
                      </m:e>
                    </m:acc>
                  </m:oMath>
                </a14:m>
                <a:r>
                  <a:rPr lang="en-US" altLang="zh-CN" sz="2000" b="1" dirty="0">
                    <a:latin typeface="Times New Roman" panose="02020603050405020304" pitchFamily="18" charset="0"/>
                    <a:cs typeface="Times New Roman" panose="02020603050405020304" pitchFamily="18" charset="0"/>
                  </a:rPr>
                  <a:t> system (</a:t>
                </a:r>
                <a14:m>
                  <m:oMath xmlns:m="http://schemas.openxmlformats.org/officeDocument/2006/math">
                    <m:sSub>
                      <m:sSubPr>
                        <m:ctrlPr>
                          <a:rPr kumimoji="1" lang="en-US" altLang="zh-CN" sz="2000" b="1" i="1">
                            <a:latin typeface="Cambria Math" panose="02040503050406030204" pitchFamily="18" charset="0"/>
                          </a:rPr>
                        </m:ctrlPr>
                      </m:sSubPr>
                      <m:e>
                        <m:r>
                          <a:rPr kumimoji="1" lang="en-US" altLang="zh-CN" sz="2000" b="1" i="1">
                            <a:latin typeface="Cambria Math" panose="02040503050406030204" pitchFamily="18" charset="0"/>
                          </a:rPr>
                          <m:t>𝝁</m:t>
                        </m:r>
                      </m:e>
                      <m:sub>
                        <m:r>
                          <a:rPr kumimoji="1" lang="en-US" altLang="zh-CN" sz="2000" b="1" i="1">
                            <a:latin typeface="Cambria Math" panose="02040503050406030204" pitchFamily="18" charset="0"/>
                          </a:rPr>
                          <m:t>𝑵</m:t>
                        </m:r>
                      </m:sub>
                    </m:sSub>
                  </m:oMath>
                </a14:m>
                <a:r>
                  <a:rPr lang="en-US" altLang="zh-CN" sz="2000" b="1" dirty="0">
                    <a:latin typeface="Times New Roman" panose="02020603050405020304" pitchFamily="18" charset="0"/>
                    <a:cs typeface="Times New Roman" panose="02020603050405020304" pitchFamily="18" charset="0"/>
                  </a:rPr>
                  <a:t>)</a:t>
                </a:r>
                <a:endParaRPr lang="zh-CN" altLang="en-US" sz="2000" b="1" dirty="0">
                  <a:latin typeface="Times New Roman" panose="02020603050405020304" pitchFamily="18" charset="0"/>
                  <a:cs typeface="Times New Roman" panose="02020603050405020304" pitchFamily="18" charset="0"/>
                </a:endParaRPr>
              </a:p>
            </p:txBody>
          </p:sp>
        </mc:Choice>
        <mc:Fallback xmlns="">
          <p:sp>
            <p:nvSpPr>
              <p:cNvPr id="7" name="文本框 6">
                <a:extLst>
                  <a:ext uri="{FF2B5EF4-FFF2-40B4-BE49-F238E27FC236}">
                    <a16:creationId xmlns:a16="http://schemas.microsoft.com/office/drawing/2014/main" id="{7F0B199C-C478-0D4D-DD60-FFE42EB92254}"/>
                  </a:ext>
                </a:extLst>
              </p:cNvPr>
              <p:cNvSpPr txBox="1">
                <a:spLocks noRot="1" noChangeAspect="1" noMove="1" noResize="1" noEditPoints="1" noAdjustHandles="1" noChangeArrowheads="1" noChangeShapeType="1" noTextEdit="1"/>
              </p:cNvSpPr>
              <p:nvPr/>
            </p:nvSpPr>
            <p:spPr>
              <a:xfrm>
                <a:off x="3494672" y="785736"/>
                <a:ext cx="4988289" cy="400110"/>
              </a:xfrm>
              <a:prstGeom prst="rect">
                <a:avLst/>
              </a:prstGeom>
              <a:blipFill>
                <a:blip r:embed="rId8"/>
                <a:stretch>
                  <a:fillRect l="-761" t="-6061" r="-761" b="-24242"/>
                </a:stretch>
              </a:blipFill>
            </p:spPr>
            <p:txBody>
              <a:bodyPr/>
              <a:lstStyle/>
              <a:p>
                <a:r>
                  <a:rPr lang="zh-CN" altLang="en-US">
                    <a:noFill/>
                  </a:rPr>
                  <a:t> </a:t>
                </a:r>
              </a:p>
            </p:txBody>
          </p:sp>
        </mc:Fallback>
      </mc:AlternateContent>
      <p:sp>
        <p:nvSpPr>
          <p:cNvPr id="2" name="文本框 1">
            <a:extLst>
              <a:ext uri="{FF2B5EF4-FFF2-40B4-BE49-F238E27FC236}">
                <a16:creationId xmlns:a16="http://schemas.microsoft.com/office/drawing/2014/main" id="{9CC47387-EB4A-8F04-DEE3-5A42E7252590}"/>
              </a:ext>
            </a:extLst>
          </p:cNvPr>
          <p:cNvSpPr txBox="1"/>
          <p:nvPr/>
        </p:nvSpPr>
        <p:spPr>
          <a:xfrm>
            <a:off x="11335385" y="6336956"/>
            <a:ext cx="415498" cy="369332"/>
          </a:xfrm>
          <a:prstGeom prst="rect">
            <a:avLst/>
          </a:prstGeom>
          <a:noFill/>
        </p:spPr>
        <p:txBody>
          <a:bodyPr wrap="none" rtlCol="0">
            <a:spAutoFit/>
          </a:bodyPr>
          <a:lstStyle/>
          <a:p>
            <a:r>
              <a:rPr kumimoji="1" lang="en-US" altLang="zh-CN" dirty="0">
                <a:latin typeface="Times New Roman" panose="02020603050405020304" pitchFamily="18" charset="0"/>
                <a:cs typeface="Times New Roman" panose="02020603050405020304" pitchFamily="18" charset="0"/>
              </a:rPr>
              <a:t>16</a:t>
            </a:r>
            <a:endParaRPr kumimoji="1" lang="zh-CN" altLang="en-US" dirty="0">
              <a:latin typeface="Times New Roman" panose="02020603050405020304" pitchFamily="18" charset="0"/>
              <a:cs typeface="Times New Roman" panose="02020603050405020304" pitchFamily="18" charset="0"/>
            </a:endParaRPr>
          </a:p>
        </p:txBody>
      </p:sp>
      <p:cxnSp>
        <p:nvCxnSpPr>
          <p:cNvPr id="10" name="直线连接符 9">
            <a:extLst>
              <a:ext uri="{FF2B5EF4-FFF2-40B4-BE49-F238E27FC236}">
                <a16:creationId xmlns:a16="http://schemas.microsoft.com/office/drawing/2014/main" id="{370BA0FD-30D3-3655-0258-441884907B7E}"/>
              </a:ext>
            </a:extLst>
          </p:cNvPr>
          <p:cNvCxnSpPr/>
          <p:nvPr/>
        </p:nvCxnSpPr>
        <p:spPr>
          <a:xfrm>
            <a:off x="7683500" y="2578100"/>
            <a:ext cx="837561"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870024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74DCE8-BC71-F5B2-DF22-1538BD46C1BD}"/>
            </a:ext>
          </a:extLst>
        </p:cNvPr>
        <p:cNvGrpSpPr/>
        <p:nvPr/>
      </p:nvGrpSpPr>
      <p:grpSpPr>
        <a:xfrm>
          <a:off x="0" y="0"/>
          <a:ext cx="0" cy="0"/>
          <a:chOff x="0" y="0"/>
          <a:chExt cx="0" cy="0"/>
        </a:xfrm>
      </p:grpSpPr>
      <p:cxnSp>
        <p:nvCxnSpPr>
          <p:cNvPr id="4" name="直接连接符 3">
            <a:extLst>
              <a:ext uri="{FF2B5EF4-FFF2-40B4-BE49-F238E27FC236}">
                <a16:creationId xmlns:a16="http://schemas.microsoft.com/office/drawing/2014/main" id="{88FF1CFA-FABD-F3A9-46C6-99DC503F308F}"/>
              </a:ext>
            </a:extLst>
          </p:cNvPr>
          <p:cNvCxnSpPr/>
          <p:nvPr/>
        </p:nvCxnSpPr>
        <p:spPr>
          <a:xfrm>
            <a:off x="0" y="666234"/>
            <a:ext cx="12192000" cy="0"/>
          </a:xfrm>
          <a:prstGeom prst="line">
            <a:avLst/>
          </a:prstGeom>
          <a:ln w="28575">
            <a:solidFill>
              <a:srgbClr val="9C252B"/>
            </a:solidFill>
          </a:ln>
        </p:spPr>
        <p:style>
          <a:lnRef idx="1">
            <a:schemeClr val="accent1"/>
          </a:lnRef>
          <a:fillRef idx="0">
            <a:schemeClr val="accent1"/>
          </a:fillRef>
          <a:effectRef idx="0">
            <a:schemeClr val="accent1"/>
          </a:effectRef>
          <a:fontRef idx="minor">
            <a:schemeClr val="tx1"/>
          </a:fontRef>
        </p:style>
      </p:cxnSp>
      <p:pic>
        <p:nvPicPr>
          <p:cNvPr id="3" name="图片 2">
            <a:extLst>
              <a:ext uri="{FF2B5EF4-FFF2-40B4-BE49-F238E27FC236}">
                <a16:creationId xmlns:a16="http://schemas.microsoft.com/office/drawing/2014/main" id="{22D7CECF-1CF0-275E-AEF5-E4791183DBCE}"/>
              </a:ext>
            </a:extLst>
          </p:cNvPr>
          <p:cNvPicPr>
            <a:picLocks noChangeAspect="1"/>
          </p:cNvPicPr>
          <p:nvPr/>
        </p:nvPicPr>
        <p:blipFill>
          <a:blip r:embed="rId3"/>
          <a:stretch>
            <a:fillRect/>
          </a:stretch>
        </p:blipFill>
        <p:spPr>
          <a:xfrm>
            <a:off x="11237495" y="88315"/>
            <a:ext cx="711890" cy="543733"/>
          </a:xfrm>
          <a:prstGeom prst="rect">
            <a:avLst/>
          </a:prstGeom>
        </p:spPr>
      </p:pic>
      <mc:AlternateContent xmlns:mc="http://schemas.openxmlformats.org/markup-compatibility/2006" xmlns:a14="http://schemas.microsoft.com/office/drawing/2010/main">
        <mc:Choice Requires="a14">
          <p:sp>
            <p:nvSpPr>
              <p:cNvPr id="5" name="文本框 4">
                <a:extLst>
                  <a:ext uri="{FF2B5EF4-FFF2-40B4-BE49-F238E27FC236}">
                    <a16:creationId xmlns:a16="http://schemas.microsoft.com/office/drawing/2014/main" id="{1AC4626C-BECE-4087-2470-4B3947E4F70F}"/>
                  </a:ext>
                </a:extLst>
              </p:cNvPr>
              <p:cNvSpPr txBox="1"/>
              <p:nvPr/>
            </p:nvSpPr>
            <p:spPr bwMode="auto">
              <a:xfrm>
                <a:off x="134400" y="178901"/>
                <a:ext cx="5854417" cy="415498"/>
              </a:xfrm>
              <a:prstGeom prst="rect">
                <a:avLst/>
              </a:prstGeom>
              <a:noFill/>
            </p:spPr>
            <p:txBody>
              <a:bodyPr wrap="square">
                <a:spAutoFit/>
                <a:scene3d>
                  <a:camera prst="orthographicFront"/>
                  <a:lightRig rig="threePt" dir="t"/>
                </a:scene3d>
                <a:sp3d contourW="12700"/>
              </a:bodyPr>
              <a:lstStyle>
                <a:defPPr>
                  <a:defRPr lang="en-US"/>
                </a:defPPr>
                <a:lvl1pPr>
                  <a:defRPr sz="2800" b="1" spc="300">
                    <a:solidFill>
                      <a:schemeClr val="tx1">
                        <a:lumMod val="85000"/>
                        <a:lumOff val="15000"/>
                      </a:schemeClr>
                    </a:solidFill>
                    <a:latin typeface="微软雅黑" panose="020B0503020204020204" pitchFamily="34" charset="-122"/>
                    <a:ea typeface="微软雅黑" panose="020B0503020204020204" pitchFamily="34" charset="-122"/>
                    <a:cs typeface="Segoe UI Light" panose="020B0502040204020203" pitchFamily="34" charset="0"/>
                  </a:defRPr>
                </a:lvl1pPr>
              </a:lstStyle>
              <a:p>
                <a:pPr>
                  <a:defRPr/>
                </a:pPr>
                <a:r>
                  <a:rPr lang="en-US" altLang="zh-CN" sz="2100" spc="0" dirty="0">
                    <a:solidFill>
                      <a:srgbClr val="B21E23"/>
                    </a:solidFill>
                    <a:latin typeface="Times New Roman" panose="02020603050405020304" pitchFamily="18" charset="0"/>
                    <a:cs typeface="Times New Roman" panose="02020603050405020304" pitchFamily="18" charset="0"/>
                    <a:sym typeface="+mn-ea"/>
                  </a:rPr>
                  <a:t>Results &amp; discussion </a:t>
                </a:r>
                <a:r>
                  <a:rPr lang="en-US" altLang="zh-CN" sz="2100" spc="0" dirty="0">
                    <a:solidFill>
                      <a:srgbClr val="B21E23"/>
                    </a:solidFill>
                    <a:latin typeface="Times New Roman" panose="02020603050405020304" pitchFamily="18" charset="0"/>
                    <a:cs typeface="Times New Roman" panose="02020603050405020304" pitchFamily="18" charset="0"/>
                    <a:sym typeface="Century Gothic" panose="020B0502020202020204" pitchFamily="34" charset="0"/>
                  </a:rPr>
                  <a:t>| </a:t>
                </a:r>
                <a14:m>
                  <m:oMath xmlns:m="http://schemas.openxmlformats.org/officeDocument/2006/math">
                    <m:r>
                      <a:rPr lang="en-US" altLang="zh-CN" sz="2100" b="1" i="1" spc="0" smtClean="0">
                        <a:solidFill>
                          <a:schemeClr val="tx1"/>
                        </a:solidFill>
                        <a:latin typeface="Cambria Math" panose="02040503050406030204" pitchFamily="18" charset="0"/>
                        <a:cs typeface="Times New Roman" panose="02020603050405020304" pitchFamily="18" charset="0"/>
                        <a:sym typeface="Century Gothic" panose="020B0502020202020204" pitchFamily="34" charset="0"/>
                      </a:rPr>
                      <m:t>𝑸</m:t>
                    </m:r>
                    <m:sSup>
                      <m:sSupPr>
                        <m:ctrlPr>
                          <a:rPr lang="en-US" altLang="zh-CN" sz="2100" b="1" i="1" spc="0" smtClean="0">
                            <a:solidFill>
                              <a:schemeClr val="tx1"/>
                            </a:solidFill>
                            <a:latin typeface="Cambria Math" panose="02040503050406030204" pitchFamily="18" charset="0"/>
                            <a:cs typeface="Times New Roman" panose="02020603050405020304" pitchFamily="18" charset="0"/>
                            <a:sym typeface="Century Gothic" panose="020B0502020202020204" pitchFamily="34" charset="0"/>
                          </a:rPr>
                        </m:ctrlPr>
                      </m:sSupPr>
                      <m:e>
                        <m:r>
                          <a:rPr lang="en-US" altLang="zh-CN" sz="2100" b="1" i="1" spc="0" smtClean="0">
                            <a:solidFill>
                              <a:schemeClr val="tx1"/>
                            </a:solidFill>
                            <a:latin typeface="Cambria Math" panose="02040503050406030204" pitchFamily="18" charset="0"/>
                            <a:cs typeface="Times New Roman" panose="02020603050405020304" pitchFamily="18" charset="0"/>
                            <a:sym typeface="Century Gothic" panose="020B0502020202020204" pitchFamily="34" charset="0"/>
                          </a:rPr>
                          <m:t>𝑸</m:t>
                        </m:r>
                      </m:e>
                      <m:sup>
                        <m:r>
                          <a:rPr lang="en-US" altLang="zh-CN" sz="2100" b="1" i="1" spc="0" smtClean="0">
                            <a:solidFill>
                              <a:schemeClr val="tx1"/>
                            </a:solidFill>
                            <a:latin typeface="Cambria Math" panose="02040503050406030204" pitchFamily="18" charset="0"/>
                            <a:cs typeface="Times New Roman" panose="02020603050405020304" pitchFamily="18" charset="0"/>
                            <a:sym typeface="Century Gothic" panose="020B0502020202020204" pitchFamily="34" charset="0"/>
                          </a:rPr>
                          <m:t>′</m:t>
                        </m:r>
                      </m:sup>
                    </m:sSup>
                    <m:acc>
                      <m:accPr>
                        <m:chr m:val="̅"/>
                        <m:ctrlPr>
                          <a:rPr lang="en-US" altLang="zh-CN" sz="2100" b="1" i="1" spc="0" smtClean="0">
                            <a:solidFill>
                              <a:schemeClr val="tx1"/>
                            </a:solidFill>
                            <a:latin typeface="Cambria Math" panose="02040503050406030204" pitchFamily="18" charset="0"/>
                            <a:cs typeface="Times New Roman" panose="02020603050405020304" pitchFamily="18" charset="0"/>
                            <a:sym typeface="Century Gothic" panose="020B0502020202020204" pitchFamily="34" charset="0"/>
                          </a:rPr>
                        </m:ctrlPr>
                      </m:accPr>
                      <m:e>
                        <m:r>
                          <a:rPr lang="en-US" altLang="zh-CN" sz="2100" b="1" i="1" spc="0" smtClean="0">
                            <a:solidFill>
                              <a:schemeClr val="tx1"/>
                            </a:solidFill>
                            <a:latin typeface="Cambria Math" panose="02040503050406030204" pitchFamily="18" charset="0"/>
                            <a:cs typeface="Times New Roman" panose="02020603050405020304" pitchFamily="18" charset="0"/>
                            <a:sym typeface="Century Gothic" panose="020B0502020202020204" pitchFamily="34" charset="0"/>
                          </a:rPr>
                          <m:t>𝒏</m:t>
                        </m:r>
                      </m:e>
                    </m:acc>
                    <m:acc>
                      <m:accPr>
                        <m:chr m:val="̅"/>
                        <m:ctrlPr>
                          <a:rPr lang="en-US" altLang="zh-CN" sz="2100" b="1" i="1" spc="0" dirty="0" smtClean="0">
                            <a:solidFill>
                              <a:schemeClr val="tx1"/>
                            </a:solidFill>
                            <a:latin typeface="Cambria Math" panose="02040503050406030204" pitchFamily="18" charset="0"/>
                            <a:cs typeface="Times New Roman" panose="02020603050405020304" pitchFamily="18" charset="0"/>
                            <a:sym typeface="+mn-ea"/>
                          </a:rPr>
                        </m:ctrlPr>
                      </m:accPr>
                      <m:e>
                        <m:r>
                          <a:rPr lang="en-US" altLang="zh-CN" sz="2100" b="1" i="1" spc="0" dirty="0" smtClean="0">
                            <a:solidFill>
                              <a:schemeClr val="tx1"/>
                            </a:solidFill>
                            <a:latin typeface="Cambria Math" panose="02040503050406030204" pitchFamily="18" charset="0"/>
                            <a:cs typeface="Times New Roman" panose="02020603050405020304" pitchFamily="18" charset="0"/>
                            <a:sym typeface="+mn-ea"/>
                          </a:rPr>
                          <m:t>𝒔</m:t>
                        </m:r>
                      </m:e>
                    </m:acc>
                  </m:oMath>
                </a14:m>
                <a:r>
                  <a:rPr lang="en-US" altLang="zh-CN" sz="2100" spc="0" dirty="0">
                    <a:solidFill>
                      <a:schemeClr val="tx1"/>
                    </a:solidFill>
                    <a:latin typeface="Times New Roman" panose="02020603050405020304" pitchFamily="18" charset="0"/>
                    <a:cs typeface="Times New Roman" panose="02020603050405020304" pitchFamily="18" charset="0"/>
                    <a:sym typeface="Century Gothic" panose="020B0502020202020204" pitchFamily="34" charset="0"/>
                  </a:rPr>
                  <a:t> system</a:t>
                </a:r>
                <a:endParaRPr lang="zh-CN" altLang="en-US" sz="2100" spc="0" dirty="0">
                  <a:solidFill>
                    <a:srgbClr val="B21E23"/>
                  </a:solidFill>
                  <a:latin typeface="Times New Roman" panose="02020603050405020304" pitchFamily="18" charset="0"/>
                  <a:cs typeface="Times New Roman" panose="02020603050405020304" pitchFamily="18" charset="0"/>
                  <a:sym typeface="Century Gothic" panose="020B0502020202020204" pitchFamily="34" charset="0"/>
                </a:endParaRPr>
              </a:p>
            </p:txBody>
          </p:sp>
        </mc:Choice>
        <mc:Fallback xmlns="">
          <p:sp>
            <p:nvSpPr>
              <p:cNvPr id="5" name="文本框 4">
                <a:extLst>
                  <a:ext uri="{FF2B5EF4-FFF2-40B4-BE49-F238E27FC236}">
                    <a16:creationId xmlns:a16="http://schemas.microsoft.com/office/drawing/2014/main" id="{726EF67F-AAE6-A34B-90A0-A7CDD45707A3}"/>
                  </a:ext>
                </a:extLst>
              </p:cNvPr>
              <p:cNvSpPr txBox="1">
                <a:spLocks noRot="1" noChangeAspect="1" noMove="1" noResize="1" noEditPoints="1" noAdjustHandles="1" noChangeArrowheads="1" noChangeShapeType="1" noTextEdit="1"/>
              </p:cNvSpPr>
              <p:nvPr/>
            </p:nvSpPr>
            <p:spPr bwMode="auto">
              <a:xfrm>
                <a:off x="134400" y="178901"/>
                <a:ext cx="5854417" cy="415498"/>
              </a:xfrm>
              <a:prstGeom prst="rect">
                <a:avLst/>
              </a:prstGeom>
              <a:blipFill>
                <a:blip r:embed="rId4"/>
                <a:stretch>
                  <a:fillRect l="-1082" t="-5882" b="-23529"/>
                </a:stretch>
              </a:blipFill>
            </p:spPr>
            <p:txBody>
              <a:bodyPr/>
              <a:lstStyle/>
              <a:p>
                <a:r>
                  <a:rPr lang="zh-CN" altLang="en-US">
                    <a:noFill/>
                  </a:rPr>
                  <a:t> </a:t>
                </a:r>
              </a:p>
            </p:txBody>
          </p:sp>
        </mc:Fallback>
      </mc:AlternateContent>
      <p:pic>
        <p:nvPicPr>
          <p:cNvPr id="6" name="图片 5">
            <a:extLst>
              <a:ext uri="{FF2B5EF4-FFF2-40B4-BE49-F238E27FC236}">
                <a16:creationId xmlns:a16="http://schemas.microsoft.com/office/drawing/2014/main" id="{FA352B9F-6690-B820-6DE4-AD06B4B45164}"/>
              </a:ext>
            </a:extLst>
          </p:cNvPr>
          <p:cNvPicPr>
            <a:picLocks noChangeAspect="1"/>
          </p:cNvPicPr>
          <p:nvPr/>
        </p:nvPicPr>
        <p:blipFill rotWithShape="1">
          <a:blip r:embed="rId5"/>
          <a:srcRect b="68784"/>
          <a:stretch/>
        </p:blipFill>
        <p:spPr>
          <a:xfrm>
            <a:off x="1193797" y="1143176"/>
            <a:ext cx="9804400" cy="1573893"/>
          </a:xfrm>
          <a:prstGeom prst="rect">
            <a:avLst/>
          </a:prstGeom>
        </p:spPr>
      </p:pic>
      <mc:AlternateContent xmlns:mc="http://schemas.openxmlformats.org/markup-compatibility/2006" xmlns:a14="http://schemas.microsoft.com/office/drawing/2010/main">
        <mc:Choice Requires="a14">
          <p:graphicFrame>
            <p:nvGraphicFramePr>
              <p:cNvPr id="9" name="表格 8">
                <a:extLst>
                  <a:ext uri="{FF2B5EF4-FFF2-40B4-BE49-F238E27FC236}">
                    <a16:creationId xmlns:a16="http://schemas.microsoft.com/office/drawing/2014/main" id="{CB10E943-0884-F923-48E7-3FC22076EF1A}"/>
                  </a:ext>
                </a:extLst>
              </p:cNvPr>
              <p:cNvGraphicFramePr>
                <a:graphicFrameLocks noGrp="1"/>
              </p:cNvGraphicFramePr>
              <p:nvPr/>
            </p:nvGraphicFramePr>
            <p:xfrm>
              <a:off x="1289091" y="2863090"/>
              <a:ext cx="9709106" cy="1978874"/>
            </p:xfrm>
            <a:graphic>
              <a:graphicData uri="http://schemas.openxmlformats.org/drawingml/2006/table">
                <a:tbl>
                  <a:tblPr firstRow="1" bandRow="1">
                    <a:tableStyleId>{2D5ABB26-0587-4C30-8999-92F81FD0307C}</a:tableStyleId>
                  </a:tblPr>
                  <a:tblGrid>
                    <a:gridCol w="2028875">
                      <a:extLst>
                        <a:ext uri="{9D8B030D-6E8A-4147-A177-3AD203B41FA5}">
                          <a16:colId xmlns:a16="http://schemas.microsoft.com/office/drawing/2014/main" val="1766044340"/>
                        </a:ext>
                      </a:extLst>
                    </a:gridCol>
                    <a:gridCol w="7680231">
                      <a:extLst>
                        <a:ext uri="{9D8B030D-6E8A-4147-A177-3AD203B41FA5}">
                          <a16:colId xmlns:a16="http://schemas.microsoft.com/office/drawing/2014/main" val="712856266"/>
                        </a:ext>
                      </a:extLst>
                    </a:gridCol>
                  </a:tblGrid>
                  <a:tr h="37278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dirty="0"/>
                            <a:t>量子数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dirty="0"/>
                            <a:t>分子态磁矩</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88241561"/>
                      </a:ext>
                    </a:extLst>
                  </a:tr>
                  <a:tr h="372782">
                    <a:tc>
                      <a:txBody>
                        <a:bodyPr/>
                        <a:lstStyle/>
                        <a:p>
                          <a:pPr algn="ctr"/>
                          <a14:m>
                            <m:oMathPara xmlns:m="http://schemas.openxmlformats.org/officeDocument/2006/math">
                              <m:oMath>
                                <m:r>
                                  <a:rPr kumimoji="1" lang="en-US" altLang="zh-CN" b="0" i="1" smtClean="0">
                                    <a:latin typeface="Cambria Math" panose="02040503050406030204" pitchFamily="18" charset="0"/>
                                  </a:rPr>
                                  <m:t>𝐼</m:t>
                                </m:r>
                                <m:d>
                                  <m:dPr>
                                    <m:ctrlPr>
                                      <a:rPr kumimoji="1" lang="en-US" altLang="zh-CN" b="0" i="1" smtClean="0">
                                        <a:latin typeface="Cambria Math" panose="02040503050406030204" pitchFamily="18" charset="0"/>
                                      </a:rPr>
                                    </m:ctrlPr>
                                  </m:dPr>
                                  <m:e>
                                    <m:sSup>
                                      <m:sSupPr>
                                        <m:ctrlPr>
                                          <a:rPr kumimoji="1" lang="en-US" altLang="zh-CN" b="0" i="1" smtClean="0">
                                            <a:latin typeface="Cambria Math" panose="02040503050406030204" pitchFamily="18" charset="0"/>
                                          </a:rPr>
                                        </m:ctrlPr>
                                      </m:sSupPr>
                                      <m:e>
                                        <m:r>
                                          <a:rPr kumimoji="1" lang="en-US" altLang="zh-CN" b="0" i="1" smtClean="0">
                                            <a:latin typeface="Cambria Math" panose="02040503050406030204" pitchFamily="18" charset="0"/>
                                          </a:rPr>
                                          <m:t>𝐽</m:t>
                                        </m:r>
                                      </m:e>
                                      <m:sup>
                                        <m:r>
                                          <a:rPr kumimoji="1" lang="en-US" altLang="zh-CN" b="0" i="1" smtClean="0">
                                            <a:latin typeface="Cambria Math" panose="02040503050406030204" pitchFamily="18" charset="0"/>
                                          </a:rPr>
                                          <m:t>𝑃</m:t>
                                        </m:r>
                                      </m:sup>
                                    </m:sSup>
                                  </m:e>
                                </m:d>
                                <m:r>
                                  <a:rPr kumimoji="1" lang="en-US" altLang="zh-CN" b="0" i="1" smtClean="0">
                                    <a:latin typeface="Cambria Math" panose="02040503050406030204" pitchFamily="18" charset="0"/>
                                  </a:rPr>
                                  <m:t>=1/2(</m:t>
                                </m:r>
                                <m:sSup>
                                  <m:sSupPr>
                                    <m:ctrlPr>
                                      <a:rPr kumimoji="1" lang="en-US" altLang="zh-CN" b="0" i="1" smtClean="0">
                                        <a:latin typeface="Cambria Math" panose="02040503050406030204" pitchFamily="18" charset="0"/>
                                      </a:rPr>
                                    </m:ctrlPr>
                                  </m:sSupPr>
                                  <m:e>
                                    <m:r>
                                      <a:rPr kumimoji="1" lang="en-US" altLang="zh-CN" b="0" i="1" smtClean="0">
                                        <a:latin typeface="Cambria Math" panose="02040503050406030204" pitchFamily="18" charset="0"/>
                                      </a:rPr>
                                      <m:t>2</m:t>
                                    </m:r>
                                  </m:e>
                                  <m:sup>
                                    <m:r>
                                      <a:rPr kumimoji="1" lang="en-US" altLang="zh-CN" b="0" i="1" smtClean="0">
                                        <a:latin typeface="Cambria Math" panose="02040503050406030204" pitchFamily="18" charset="0"/>
                                      </a:rPr>
                                      <m:t>+</m:t>
                                    </m:r>
                                  </m:sup>
                                </m:sSup>
                                <m:r>
                                  <a:rPr kumimoji="1" lang="en-US" altLang="zh-CN" b="0" i="1" smtClean="0">
                                    <a:latin typeface="Cambria Math" panose="02040503050406030204" pitchFamily="18" charset="0"/>
                                  </a:rPr>
                                  <m:t>)</m:t>
                                </m:r>
                              </m:oMath>
                            </m:oMathPara>
                          </a14:m>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14:m>
                            <m:oMathPara xmlns:m="http://schemas.openxmlformats.org/officeDocument/2006/math">
                              <m:oMath>
                                <m:r>
                                  <a:rPr kumimoji="1" lang="en-US" altLang="zh-CN" b="0" i="1" smtClean="0">
                                    <a:latin typeface="Cambria Math" panose="02040503050406030204" pitchFamily="18" charset="0"/>
                                  </a:rPr>
                                  <m:t>2</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𝜇</m:t>
                                    </m:r>
                                  </m:e>
                                  <m:sub>
                                    <m:r>
                                      <a:rPr kumimoji="1" lang="en-US" altLang="zh-CN" b="0" i="1" smtClean="0">
                                        <a:latin typeface="Cambria Math" panose="02040503050406030204" pitchFamily="18" charset="0"/>
                                      </a:rPr>
                                      <m:t>𝑐</m:t>
                                    </m:r>
                                  </m:sub>
                                </m:sSub>
                                <m:r>
                                  <a:rPr kumimoji="1" lang="en-US" altLang="zh-CN" b="0" i="1" smtClean="0">
                                    <a:latin typeface="Cambria Math" panose="02040503050406030204" pitchFamily="18" charset="0"/>
                                  </a:rPr>
                                  <m:t>+</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𝜇</m:t>
                                    </m:r>
                                  </m:e>
                                  <m:sub>
                                    <m:acc>
                                      <m:accPr>
                                        <m:chr m:val="̅"/>
                                        <m:ctrlPr>
                                          <a:rPr kumimoji="1" lang="en-US" altLang="zh-CN" b="0" i="1" smtClean="0">
                                            <a:latin typeface="Cambria Math" panose="02040503050406030204" pitchFamily="18" charset="0"/>
                                          </a:rPr>
                                        </m:ctrlPr>
                                      </m:accPr>
                                      <m:e>
                                        <m:r>
                                          <a:rPr kumimoji="1" lang="en-US" altLang="zh-CN" b="0" i="1" smtClean="0">
                                            <a:latin typeface="Cambria Math" panose="02040503050406030204" pitchFamily="18" charset="0"/>
                                          </a:rPr>
                                          <m:t>𝑛</m:t>
                                        </m:r>
                                      </m:e>
                                    </m:acc>
                                  </m:sub>
                                </m:sSub>
                                <m:r>
                                  <a:rPr kumimoji="1" lang="en-US" altLang="zh-CN" b="0" i="1" smtClean="0">
                                    <a:latin typeface="Cambria Math" panose="02040503050406030204" pitchFamily="18" charset="0"/>
                                  </a:rPr>
                                  <m:t>+</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𝜇</m:t>
                                    </m:r>
                                  </m:e>
                                  <m:sub>
                                    <m:acc>
                                      <m:accPr>
                                        <m:chr m:val="̅"/>
                                        <m:ctrlPr>
                                          <a:rPr kumimoji="1" lang="en-US" altLang="zh-CN" b="0" i="1" smtClean="0">
                                            <a:latin typeface="Cambria Math" panose="02040503050406030204" pitchFamily="18" charset="0"/>
                                          </a:rPr>
                                        </m:ctrlPr>
                                      </m:accPr>
                                      <m:e>
                                        <m:r>
                                          <a:rPr kumimoji="1" lang="en-US" altLang="zh-CN" b="0" i="1" smtClean="0">
                                            <a:latin typeface="Cambria Math" panose="02040503050406030204" pitchFamily="18" charset="0"/>
                                          </a:rPr>
                                          <m:t>𝑠</m:t>
                                        </m:r>
                                      </m:e>
                                    </m:acc>
                                  </m:sub>
                                </m:sSub>
                              </m:oMath>
                            </m:oMathPara>
                          </a14:m>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23108548"/>
                      </a:ext>
                    </a:extLst>
                  </a:tr>
                  <a:tr h="617453">
                    <a:tc rowSpan="2">
                      <a:txBody>
                        <a:bodyPr/>
                        <a:lstStyle/>
                        <a:p>
                          <a:pPr algn="ctr"/>
                          <a14:m>
                            <m:oMathPara xmlns:m="http://schemas.openxmlformats.org/officeDocument/2006/math">
                              <m:oMath>
                                <m:r>
                                  <a:rPr kumimoji="1" lang="en-US" altLang="zh-CN" b="0" i="1" smtClean="0">
                                    <a:latin typeface="Cambria Math" panose="02040503050406030204" pitchFamily="18" charset="0"/>
                                  </a:rPr>
                                  <m:t>𝐼</m:t>
                                </m:r>
                                <m:d>
                                  <m:dPr>
                                    <m:ctrlPr>
                                      <a:rPr kumimoji="1" lang="en-US" altLang="zh-CN" b="0" i="1" smtClean="0">
                                        <a:latin typeface="Cambria Math" panose="02040503050406030204" pitchFamily="18" charset="0"/>
                                      </a:rPr>
                                    </m:ctrlPr>
                                  </m:dPr>
                                  <m:e>
                                    <m:sSup>
                                      <m:sSupPr>
                                        <m:ctrlPr>
                                          <a:rPr kumimoji="1" lang="en-US" altLang="zh-CN" b="0" i="1" smtClean="0">
                                            <a:latin typeface="Cambria Math" panose="02040503050406030204" pitchFamily="18" charset="0"/>
                                          </a:rPr>
                                        </m:ctrlPr>
                                      </m:sSupPr>
                                      <m:e>
                                        <m:r>
                                          <a:rPr kumimoji="1" lang="en-US" altLang="zh-CN" b="0" i="1" smtClean="0">
                                            <a:latin typeface="Cambria Math" panose="02040503050406030204" pitchFamily="18" charset="0"/>
                                          </a:rPr>
                                          <m:t>𝐽</m:t>
                                        </m:r>
                                      </m:e>
                                      <m:sup>
                                        <m:r>
                                          <a:rPr kumimoji="1" lang="en-US" altLang="zh-CN" b="0" i="1" smtClean="0">
                                            <a:latin typeface="Cambria Math" panose="02040503050406030204" pitchFamily="18" charset="0"/>
                                          </a:rPr>
                                          <m:t>𝑃</m:t>
                                        </m:r>
                                      </m:sup>
                                    </m:sSup>
                                  </m:e>
                                </m:d>
                                <m:r>
                                  <a:rPr kumimoji="1" lang="en-US" altLang="zh-CN" b="0" i="1" smtClean="0">
                                    <a:latin typeface="Cambria Math" panose="02040503050406030204" pitchFamily="18" charset="0"/>
                                  </a:rPr>
                                  <m:t>=1/2(</m:t>
                                </m:r>
                                <m:sSup>
                                  <m:sSupPr>
                                    <m:ctrlPr>
                                      <a:rPr kumimoji="1" lang="en-US" altLang="zh-CN" b="0" i="1" smtClean="0">
                                        <a:latin typeface="Cambria Math" panose="02040503050406030204" pitchFamily="18" charset="0"/>
                                      </a:rPr>
                                    </m:ctrlPr>
                                  </m:sSupPr>
                                  <m:e>
                                    <m:r>
                                      <a:rPr kumimoji="1" lang="en-US" altLang="zh-CN" b="0" i="1" smtClean="0">
                                        <a:latin typeface="Cambria Math" panose="02040503050406030204" pitchFamily="18" charset="0"/>
                                      </a:rPr>
                                      <m:t>1</m:t>
                                    </m:r>
                                  </m:e>
                                  <m:sup>
                                    <m:r>
                                      <a:rPr kumimoji="1" lang="en-US" altLang="zh-CN" b="0" i="1" smtClean="0">
                                        <a:latin typeface="Cambria Math" panose="02040503050406030204" pitchFamily="18" charset="0"/>
                                      </a:rPr>
                                      <m:t>+</m:t>
                                    </m:r>
                                  </m:sup>
                                </m:sSup>
                                <m:r>
                                  <a:rPr kumimoji="1" lang="en-US" altLang="zh-CN" b="0" i="1" smtClean="0">
                                    <a:latin typeface="Cambria Math" panose="02040503050406030204" pitchFamily="18" charset="0"/>
                                  </a:rPr>
                                  <m:t>)</m:t>
                                </m:r>
                              </m:oMath>
                            </m:oMathPara>
                          </a14:m>
                          <a:endParaRPr lang="zh-CN" alt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
                                <m:d>
                                  <m:dPr>
                                    <m:begChr m:val="⟨"/>
                                    <m:endChr m:val="⟩"/>
                                    <m:ctrlPr>
                                      <a:rPr kumimoji="1" lang="en-US" altLang="zh-CN" b="0" i="1" smtClean="0">
                                        <a:latin typeface="Cambria Math" panose="02040503050406030204" pitchFamily="18" charset="0"/>
                                      </a:rPr>
                                    </m:ctrlPr>
                                  </m:dPr>
                                  <m:e>
                                    <m:sSup>
                                      <m:sSupPr>
                                        <m:ctrlPr>
                                          <a:rPr kumimoji="1" lang="en-US" altLang="zh-CN" b="0" i="1" smtClean="0">
                                            <a:latin typeface="Cambria Math" panose="02040503050406030204" pitchFamily="18" charset="0"/>
                                          </a:rPr>
                                        </m:ctrlPr>
                                      </m:sSupPr>
                                      <m:e>
                                        <m:r>
                                          <a:rPr kumimoji="1" lang="en-US" altLang="zh-CN" b="0" i="1" smtClean="0">
                                            <a:latin typeface="Cambria Math" panose="02040503050406030204" pitchFamily="18" charset="0"/>
                                          </a:rPr>
                                          <m:t>𝐷</m:t>
                                        </m:r>
                                      </m:e>
                                      <m:sup>
                                        <m:r>
                                          <a:rPr kumimoji="1" lang="en-US" altLang="zh-CN" b="0" i="1" smtClean="0">
                                            <a:latin typeface="Cambria Math" panose="02040503050406030204" pitchFamily="18" charset="0"/>
                                          </a:rPr>
                                          <m:t>∗</m:t>
                                        </m:r>
                                      </m:sup>
                                    </m:sSup>
                                    <m:sSubSup>
                                      <m:sSubSupPr>
                                        <m:ctrlPr>
                                          <a:rPr kumimoji="1" lang="en-US" altLang="zh-CN" b="0" i="1" smtClean="0">
                                            <a:latin typeface="Cambria Math" panose="02040503050406030204" pitchFamily="18" charset="0"/>
                                          </a:rPr>
                                        </m:ctrlPr>
                                      </m:sSubSupPr>
                                      <m:e>
                                        <m:r>
                                          <a:rPr kumimoji="1" lang="en-US" altLang="zh-CN" b="0" i="1" smtClean="0">
                                            <a:latin typeface="Cambria Math" panose="02040503050406030204" pitchFamily="18" charset="0"/>
                                          </a:rPr>
                                          <m:t>𝐷</m:t>
                                        </m:r>
                                      </m:e>
                                      <m:sub>
                                        <m:r>
                                          <a:rPr kumimoji="1" lang="en-US" altLang="zh-CN" b="0" i="1" smtClean="0">
                                            <a:latin typeface="Cambria Math" panose="02040503050406030204" pitchFamily="18" charset="0"/>
                                          </a:rPr>
                                          <m:t>𝑠</m:t>
                                        </m:r>
                                      </m:sub>
                                      <m:sup>
                                        <m:r>
                                          <a:rPr kumimoji="1" lang="en-US" altLang="zh-CN" b="0" i="1" smtClean="0">
                                            <a:latin typeface="Cambria Math" panose="02040503050406030204" pitchFamily="18" charset="0"/>
                                          </a:rPr>
                                          <m:t>∗</m:t>
                                        </m:r>
                                      </m:sup>
                                    </m:sSubSup>
                                    <m:d>
                                      <m:dPr>
                                        <m:begChr m:val="|"/>
                                        <m:endChr m:val="|"/>
                                        <m:ctrlPr>
                                          <a:rPr kumimoji="1" lang="en-US" altLang="zh-CN" b="0" i="1" smtClean="0">
                                            <a:latin typeface="Cambria Math" panose="02040503050406030204" pitchFamily="18" charset="0"/>
                                          </a:rPr>
                                        </m:ctrlPr>
                                      </m:dPr>
                                      <m:e>
                                        <m:sSub>
                                          <m:sSubPr>
                                            <m:ctrlPr>
                                              <a:rPr kumimoji="1" lang="en-US" altLang="zh-CN" b="0" i="1" smtClean="0">
                                                <a:latin typeface="Cambria Math" panose="02040503050406030204" pitchFamily="18" charset="0"/>
                                              </a:rPr>
                                            </m:ctrlPr>
                                          </m:sSubPr>
                                          <m:e>
                                            <m:acc>
                                              <m:accPr>
                                                <m:chr m:val="̂"/>
                                                <m:ctrlPr>
                                                  <a:rPr kumimoji="1" lang="en-US" altLang="zh-CN" b="0" i="1" smtClean="0">
                                                    <a:latin typeface="Cambria Math" panose="02040503050406030204" pitchFamily="18" charset="0"/>
                                                  </a:rPr>
                                                </m:ctrlPr>
                                              </m:accPr>
                                              <m:e>
                                                <m:r>
                                                  <a:rPr kumimoji="1" lang="en-US" altLang="zh-CN" b="0" i="1" smtClean="0">
                                                    <a:latin typeface="Cambria Math" panose="02040503050406030204" pitchFamily="18" charset="0"/>
                                                  </a:rPr>
                                                  <m:t>𝜇</m:t>
                                                </m:r>
                                              </m:e>
                                            </m:acc>
                                          </m:e>
                                          <m:sub>
                                            <m:r>
                                              <a:rPr kumimoji="1" lang="en-US" altLang="zh-CN" b="0" i="1" smtClean="0">
                                                <a:latin typeface="Cambria Math" panose="02040503050406030204" pitchFamily="18" charset="0"/>
                                              </a:rPr>
                                              <m:t>𝑧</m:t>
                                            </m:r>
                                          </m:sub>
                                        </m:sSub>
                                      </m:e>
                                    </m:d>
                                    <m:sSup>
                                      <m:sSupPr>
                                        <m:ctrlPr>
                                          <a:rPr kumimoji="1" lang="en-US" altLang="zh-CN" b="0" i="1" smtClean="0">
                                            <a:latin typeface="Cambria Math" panose="02040503050406030204" pitchFamily="18" charset="0"/>
                                          </a:rPr>
                                        </m:ctrlPr>
                                      </m:sSupPr>
                                      <m:e>
                                        <m:r>
                                          <a:rPr kumimoji="1" lang="en-US" altLang="zh-CN" b="0" i="1" smtClean="0">
                                            <a:latin typeface="Cambria Math" panose="02040503050406030204" pitchFamily="18" charset="0"/>
                                          </a:rPr>
                                          <m:t>𝐷</m:t>
                                        </m:r>
                                      </m:e>
                                      <m:sup>
                                        <m:r>
                                          <a:rPr kumimoji="1" lang="en-US" altLang="zh-CN" b="0" i="1" smtClean="0">
                                            <a:latin typeface="Cambria Math" panose="02040503050406030204" pitchFamily="18" charset="0"/>
                                          </a:rPr>
                                          <m:t>∗</m:t>
                                        </m:r>
                                      </m:sup>
                                    </m:sSup>
                                    <m:sSubSup>
                                      <m:sSubSupPr>
                                        <m:ctrlPr>
                                          <a:rPr kumimoji="1" lang="en-US" altLang="zh-CN" b="0" i="1" smtClean="0">
                                            <a:latin typeface="Cambria Math" panose="02040503050406030204" pitchFamily="18" charset="0"/>
                                          </a:rPr>
                                        </m:ctrlPr>
                                      </m:sSubSupPr>
                                      <m:e>
                                        <m:r>
                                          <a:rPr kumimoji="1" lang="en-US" altLang="zh-CN" b="0" i="1" smtClean="0">
                                            <a:latin typeface="Cambria Math" panose="02040503050406030204" pitchFamily="18" charset="0"/>
                                          </a:rPr>
                                          <m:t>𝐷</m:t>
                                        </m:r>
                                      </m:e>
                                      <m:sub>
                                        <m:r>
                                          <a:rPr kumimoji="1" lang="en-US" altLang="zh-CN" b="0" i="1" smtClean="0">
                                            <a:latin typeface="Cambria Math" panose="02040503050406030204" pitchFamily="18" charset="0"/>
                                          </a:rPr>
                                          <m:t>𝑠</m:t>
                                        </m:r>
                                      </m:sub>
                                      <m:sup>
                                        <m:r>
                                          <a:rPr kumimoji="1" lang="en-US" altLang="zh-CN" b="0" i="1" smtClean="0">
                                            <a:latin typeface="Cambria Math" panose="02040503050406030204" pitchFamily="18" charset="0"/>
                                          </a:rPr>
                                          <m:t>∗</m:t>
                                        </m:r>
                                      </m:sup>
                                    </m:sSubSup>
                                  </m:e>
                                </m:d>
                                <m:r>
                                  <a:rPr kumimoji="1" lang="en-US" altLang="zh-CN" b="0" i="1" smtClean="0">
                                    <a:latin typeface="Cambria Math" panose="02040503050406030204" pitchFamily="18" charset="0"/>
                                  </a:rPr>
                                  <m:t>=2</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𝜇</m:t>
                                    </m:r>
                                  </m:e>
                                  <m:sub>
                                    <m:r>
                                      <a:rPr kumimoji="1" lang="en-US" altLang="zh-CN" b="0" i="1" smtClean="0">
                                        <a:latin typeface="Cambria Math" panose="02040503050406030204" pitchFamily="18" charset="0"/>
                                      </a:rPr>
                                      <m:t>𝑐</m:t>
                                    </m:r>
                                  </m:sub>
                                </m:sSub>
                                <m:r>
                                  <a:rPr kumimoji="1" lang="en-US" altLang="zh-CN" b="0" i="1" smtClean="0">
                                    <a:latin typeface="Cambria Math" panose="02040503050406030204" pitchFamily="18" charset="0"/>
                                  </a:rPr>
                                  <m:t>+</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𝜇</m:t>
                                    </m:r>
                                  </m:e>
                                  <m:sub>
                                    <m:acc>
                                      <m:accPr>
                                        <m:chr m:val="̅"/>
                                        <m:ctrlPr>
                                          <a:rPr kumimoji="1" lang="en-US" altLang="zh-CN" b="0" i="1" smtClean="0">
                                            <a:latin typeface="Cambria Math" panose="02040503050406030204" pitchFamily="18" charset="0"/>
                                          </a:rPr>
                                        </m:ctrlPr>
                                      </m:accPr>
                                      <m:e>
                                        <m:r>
                                          <a:rPr kumimoji="1" lang="en-US" altLang="zh-CN" b="0" i="1" smtClean="0">
                                            <a:latin typeface="Cambria Math" panose="02040503050406030204" pitchFamily="18" charset="0"/>
                                          </a:rPr>
                                          <m:t>𝑛</m:t>
                                        </m:r>
                                      </m:e>
                                    </m:acc>
                                  </m:sub>
                                </m:sSub>
                                <m:r>
                                  <a:rPr kumimoji="1" lang="en-US" altLang="zh-CN" b="0" i="1" smtClean="0">
                                    <a:latin typeface="Cambria Math" panose="02040503050406030204" pitchFamily="18" charset="0"/>
                                  </a:rPr>
                                  <m:t>+</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𝜇</m:t>
                                    </m:r>
                                  </m:e>
                                  <m:sub>
                                    <m:acc>
                                      <m:accPr>
                                        <m:chr m:val="̅"/>
                                        <m:ctrlPr>
                                          <a:rPr kumimoji="1" lang="en-US" altLang="zh-CN" b="0" i="1" smtClean="0">
                                            <a:latin typeface="Cambria Math" panose="02040503050406030204" pitchFamily="18" charset="0"/>
                                          </a:rPr>
                                        </m:ctrlPr>
                                      </m:accPr>
                                      <m:e>
                                        <m:r>
                                          <a:rPr kumimoji="1" lang="en-US" altLang="zh-CN" b="0" i="1" smtClean="0">
                                            <a:latin typeface="Cambria Math" panose="02040503050406030204" pitchFamily="18" charset="0"/>
                                          </a:rPr>
                                          <m:t>𝑠</m:t>
                                        </m:r>
                                      </m:e>
                                    </m:acc>
                                  </m:sub>
                                </m:sSub>
                              </m:oMath>
                            </m:oMathPara>
                          </a14:m>
                          <a:endParaRPr lang="zh-CN" alt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09073996"/>
                      </a:ext>
                    </a:extLst>
                  </a:tr>
                  <a:tr h="615857">
                    <a:tc vMerge="1">
                      <a:txBody>
                        <a:bodyPr/>
                        <a:lstStyle/>
                        <a:p>
                          <a:pPr algn="ctr"/>
                          <a:endParaRPr lang="zh-CN" alt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14:m>
                            <m:oMathPara xmlns:m="http://schemas.openxmlformats.org/officeDocument/2006/math">
                              <m:oMath>
                                <m:d>
                                  <m:dPr>
                                    <m:begChr m:val="⟨"/>
                                    <m:endChr m:val="⟩"/>
                                    <m:ctrlPr>
                                      <a:rPr kumimoji="1" lang="en-US" altLang="zh-CN" b="0" i="1" smtClean="0">
                                        <a:latin typeface="Cambria Math" panose="02040503050406030204" pitchFamily="18" charset="0"/>
                                      </a:rPr>
                                    </m:ctrlPr>
                                  </m:dPr>
                                  <m:e>
                                    <m:sSup>
                                      <m:sSupPr>
                                        <m:ctrlPr>
                                          <a:rPr kumimoji="1" lang="en-US" altLang="zh-CN" b="0" i="1" smtClean="0">
                                            <a:latin typeface="Cambria Math" panose="02040503050406030204" pitchFamily="18" charset="0"/>
                                          </a:rPr>
                                        </m:ctrlPr>
                                      </m:sSupPr>
                                      <m:e>
                                        <m:r>
                                          <a:rPr kumimoji="1" lang="en-US" altLang="zh-CN" b="0" i="1" smtClean="0">
                                            <a:latin typeface="Cambria Math" panose="02040503050406030204" pitchFamily="18" charset="0"/>
                                          </a:rPr>
                                          <m:t>𝐷</m:t>
                                        </m:r>
                                      </m:e>
                                      <m:sup>
                                        <m:r>
                                          <a:rPr kumimoji="1" lang="en-US" altLang="zh-CN" b="0" i="1" smtClean="0">
                                            <a:latin typeface="Cambria Math" panose="02040503050406030204" pitchFamily="18" charset="0"/>
                                          </a:rPr>
                                          <m:t>(∗)</m:t>
                                        </m:r>
                                      </m:sup>
                                    </m:sSup>
                                    <m:sSubSup>
                                      <m:sSubSupPr>
                                        <m:ctrlPr>
                                          <a:rPr kumimoji="1" lang="en-US" altLang="zh-CN" b="0" i="1" smtClean="0">
                                            <a:latin typeface="Cambria Math" panose="02040503050406030204" pitchFamily="18" charset="0"/>
                                          </a:rPr>
                                        </m:ctrlPr>
                                      </m:sSubSupPr>
                                      <m:e>
                                        <m:r>
                                          <a:rPr kumimoji="1" lang="en-US" altLang="zh-CN" b="0" i="1" smtClean="0">
                                            <a:latin typeface="Cambria Math" panose="02040503050406030204" pitchFamily="18" charset="0"/>
                                          </a:rPr>
                                          <m:t>𝐷</m:t>
                                        </m:r>
                                      </m:e>
                                      <m:sub>
                                        <m:r>
                                          <a:rPr kumimoji="1" lang="en-US" altLang="zh-CN" b="0" i="1" smtClean="0">
                                            <a:latin typeface="Cambria Math" panose="02040503050406030204" pitchFamily="18" charset="0"/>
                                          </a:rPr>
                                          <m:t>𝑠</m:t>
                                        </m:r>
                                      </m:sub>
                                      <m:sup>
                                        <m:r>
                                          <a:rPr kumimoji="1" lang="en-US" altLang="zh-CN" b="0" i="1" smtClean="0">
                                            <a:latin typeface="Cambria Math" panose="02040503050406030204" pitchFamily="18" charset="0"/>
                                          </a:rPr>
                                          <m:t>(∗)</m:t>
                                        </m:r>
                                      </m:sup>
                                    </m:sSubSup>
                                    <m:d>
                                      <m:dPr>
                                        <m:begChr m:val="|"/>
                                        <m:endChr m:val="|"/>
                                        <m:ctrlPr>
                                          <a:rPr kumimoji="1" lang="en-US" altLang="zh-CN" b="0" i="1" smtClean="0">
                                            <a:latin typeface="Cambria Math" panose="02040503050406030204" pitchFamily="18" charset="0"/>
                                          </a:rPr>
                                        </m:ctrlPr>
                                      </m:dPr>
                                      <m:e>
                                        <m:sSub>
                                          <m:sSubPr>
                                            <m:ctrlPr>
                                              <a:rPr kumimoji="1" lang="en-US" altLang="zh-CN" b="0" i="1" smtClean="0">
                                                <a:latin typeface="Cambria Math" panose="02040503050406030204" pitchFamily="18" charset="0"/>
                                              </a:rPr>
                                            </m:ctrlPr>
                                          </m:sSubPr>
                                          <m:e>
                                            <m:acc>
                                              <m:accPr>
                                                <m:chr m:val="̂"/>
                                                <m:ctrlPr>
                                                  <a:rPr kumimoji="1" lang="en-US" altLang="zh-CN" b="0" i="1" smtClean="0">
                                                    <a:latin typeface="Cambria Math" panose="02040503050406030204" pitchFamily="18" charset="0"/>
                                                  </a:rPr>
                                                </m:ctrlPr>
                                              </m:accPr>
                                              <m:e>
                                                <m:r>
                                                  <a:rPr kumimoji="1" lang="en-US" altLang="zh-CN" b="0" i="1" smtClean="0">
                                                    <a:latin typeface="Cambria Math" panose="02040503050406030204" pitchFamily="18" charset="0"/>
                                                  </a:rPr>
                                                  <m:t>𝜇</m:t>
                                                </m:r>
                                              </m:e>
                                            </m:acc>
                                          </m:e>
                                          <m:sub>
                                            <m:r>
                                              <a:rPr kumimoji="1" lang="en-US" altLang="zh-CN" b="0" i="1" smtClean="0">
                                                <a:latin typeface="Cambria Math" panose="02040503050406030204" pitchFamily="18" charset="0"/>
                                              </a:rPr>
                                              <m:t>𝑧</m:t>
                                            </m:r>
                                          </m:sub>
                                        </m:sSub>
                                      </m:e>
                                    </m:d>
                                    <m:sSup>
                                      <m:sSupPr>
                                        <m:ctrlPr>
                                          <a:rPr kumimoji="1" lang="en-US" altLang="zh-CN" b="0" i="1" smtClean="0">
                                            <a:latin typeface="Cambria Math" panose="02040503050406030204" pitchFamily="18" charset="0"/>
                                          </a:rPr>
                                        </m:ctrlPr>
                                      </m:sSupPr>
                                      <m:e>
                                        <m:r>
                                          <a:rPr kumimoji="1" lang="en-US" altLang="zh-CN" b="0" i="1" smtClean="0">
                                            <a:latin typeface="Cambria Math" panose="02040503050406030204" pitchFamily="18" charset="0"/>
                                          </a:rPr>
                                          <m:t>𝐷</m:t>
                                        </m:r>
                                      </m:e>
                                      <m:sup>
                                        <m:r>
                                          <a:rPr kumimoji="1" lang="en-US" altLang="zh-CN" b="0" i="1" smtClean="0">
                                            <a:latin typeface="Cambria Math" panose="02040503050406030204" pitchFamily="18" charset="0"/>
                                          </a:rPr>
                                          <m:t>(∗)</m:t>
                                        </m:r>
                                      </m:sup>
                                    </m:sSup>
                                    <m:sSubSup>
                                      <m:sSubSupPr>
                                        <m:ctrlPr>
                                          <a:rPr kumimoji="1" lang="en-US" altLang="zh-CN" b="0" i="1" smtClean="0">
                                            <a:latin typeface="Cambria Math" panose="02040503050406030204" pitchFamily="18" charset="0"/>
                                          </a:rPr>
                                        </m:ctrlPr>
                                      </m:sSubSupPr>
                                      <m:e>
                                        <m:r>
                                          <a:rPr kumimoji="1" lang="en-US" altLang="zh-CN" b="0" i="1" smtClean="0">
                                            <a:latin typeface="Cambria Math" panose="02040503050406030204" pitchFamily="18" charset="0"/>
                                          </a:rPr>
                                          <m:t>𝐷</m:t>
                                        </m:r>
                                      </m:e>
                                      <m:sub>
                                        <m:r>
                                          <a:rPr kumimoji="1" lang="en-US" altLang="zh-CN" b="0" i="1" smtClean="0">
                                            <a:latin typeface="Cambria Math" panose="02040503050406030204" pitchFamily="18" charset="0"/>
                                          </a:rPr>
                                          <m:t>𝑠</m:t>
                                        </m:r>
                                      </m:sub>
                                      <m:sup>
                                        <m:r>
                                          <a:rPr kumimoji="1" lang="en-US" altLang="zh-CN" b="0" i="1" smtClean="0">
                                            <a:latin typeface="Cambria Math" panose="02040503050406030204" pitchFamily="18" charset="0"/>
                                          </a:rPr>
                                          <m:t>(∗)</m:t>
                                        </m:r>
                                      </m:sup>
                                    </m:sSubSup>
                                  </m:e>
                                </m:d>
                                <m:r>
                                  <a:rPr kumimoji="1" lang="en-US" altLang="zh-CN" b="0" i="1" smtClean="0">
                                    <a:latin typeface="Cambria Math" panose="02040503050406030204" pitchFamily="18" charset="0"/>
                                  </a:rPr>
                                  <m:t>=</m:t>
                                </m:r>
                                <m:sSup>
                                  <m:sSupPr>
                                    <m:ctrlPr>
                                      <a:rPr kumimoji="1" lang="en-US" altLang="zh-CN" b="0" i="1" smtClean="0">
                                        <a:latin typeface="Cambria Math" panose="02040503050406030204" pitchFamily="18" charset="0"/>
                                      </a:rPr>
                                    </m:ctrlPr>
                                  </m:sSupPr>
                                  <m:e>
                                    <m:r>
                                      <a:rPr kumimoji="1" lang="en-US" altLang="zh-CN" b="0" i="1" smtClean="0">
                                        <a:latin typeface="Cambria Math" panose="02040503050406030204" pitchFamily="18" charset="0"/>
                                      </a:rPr>
                                      <m:t>𝛼</m:t>
                                    </m:r>
                                  </m:e>
                                  <m:sup>
                                    <m:r>
                                      <a:rPr kumimoji="1" lang="en-US" altLang="zh-CN" b="0" i="1" smtClean="0">
                                        <a:latin typeface="Cambria Math" panose="02040503050406030204" pitchFamily="18" charset="0"/>
                                      </a:rPr>
                                      <m:t>2</m:t>
                                    </m:r>
                                  </m:sup>
                                </m:sSup>
                                <m:d>
                                  <m:dPr>
                                    <m:ctrlPr>
                                      <a:rPr kumimoji="1" lang="en-US" altLang="zh-CN" b="0" i="1" smtClean="0">
                                        <a:latin typeface="Cambria Math" panose="02040503050406030204" pitchFamily="18" charset="0"/>
                                      </a:rPr>
                                    </m:ctrlPr>
                                  </m:dPr>
                                  <m:e>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𝜇</m:t>
                                        </m:r>
                                      </m:e>
                                      <m:sub>
                                        <m:r>
                                          <a:rPr kumimoji="1" lang="en-US" altLang="zh-CN" b="0" i="1" smtClean="0">
                                            <a:latin typeface="Cambria Math" panose="02040503050406030204" pitchFamily="18" charset="0"/>
                                          </a:rPr>
                                          <m:t>𝑐</m:t>
                                        </m:r>
                                      </m:sub>
                                    </m:sSub>
                                    <m:r>
                                      <a:rPr kumimoji="1" lang="en-US" altLang="zh-CN" b="0" i="1" smtClean="0">
                                        <a:latin typeface="Cambria Math" panose="02040503050406030204" pitchFamily="18" charset="0"/>
                                      </a:rPr>
                                      <m:t>+</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𝜇</m:t>
                                        </m:r>
                                      </m:e>
                                      <m:sub>
                                        <m:acc>
                                          <m:accPr>
                                            <m:chr m:val="̅"/>
                                            <m:ctrlPr>
                                              <a:rPr kumimoji="1" lang="en-US" altLang="zh-CN" b="0" i="1" smtClean="0">
                                                <a:latin typeface="Cambria Math" panose="02040503050406030204" pitchFamily="18" charset="0"/>
                                              </a:rPr>
                                            </m:ctrlPr>
                                          </m:accPr>
                                          <m:e>
                                            <m:r>
                                              <a:rPr kumimoji="1" lang="en-US" altLang="zh-CN" b="0" i="1" smtClean="0">
                                                <a:latin typeface="Cambria Math" panose="02040503050406030204" pitchFamily="18" charset="0"/>
                                              </a:rPr>
                                              <m:t>𝑛</m:t>
                                            </m:r>
                                          </m:e>
                                        </m:acc>
                                      </m:sub>
                                    </m:sSub>
                                  </m:e>
                                </m:d>
                                <m:r>
                                  <a:rPr kumimoji="1" lang="en-US" altLang="zh-CN" b="0" i="1" smtClean="0">
                                    <a:latin typeface="Cambria Math" panose="02040503050406030204" pitchFamily="18" charset="0"/>
                                  </a:rPr>
                                  <m:t>+</m:t>
                                </m:r>
                                <m:sSup>
                                  <m:sSupPr>
                                    <m:ctrlPr>
                                      <a:rPr kumimoji="1" lang="en-US" altLang="zh-CN" b="0" i="1" smtClean="0">
                                        <a:latin typeface="Cambria Math" panose="02040503050406030204" pitchFamily="18" charset="0"/>
                                      </a:rPr>
                                    </m:ctrlPr>
                                  </m:sSupPr>
                                  <m:e>
                                    <m:r>
                                      <a:rPr kumimoji="1" lang="en-US" altLang="zh-CN" b="0" i="1" smtClean="0">
                                        <a:latin typeface="Cambria Math" panose="02040503050406030204" pitchFamily="18" charset="0"/>
                                      </a:rPr>
                                      <m:t>𝛽</m:t>
                                    </m:r>
                                  </m:e>
                                  <m:sup>
                                    <m:r>
                                      <a:rPr kumimoji="1" lang="en-US" altLang="zh-CN" b="0" i="1" smtClean="0">
                                        <a:latin typeface="Cambria Math" panose="02040503050406030204" pitchFamily="18" charset="0"/>
                                      </a:rPr>
                                      <m:t>2</m:t>
                                    </m:r>
                                  </m:sup>
                                </m:sSup>
                                <m:d>
                                  <m:dPr>
                                    <m:ctrlPr>
                                      <a:rPr kumimoji="1" lang="en-US" altLang="zh-CN" b="0" i="1" smtClean="0">
                                        <a:latin typeface="Cambria Math" panose="02040503050406030204" pitchFamily="18" charset="0"/>
                                      </a:rPr>
                                    </m:ctrlPr>
                                  </m:dPr>
                                  <m:e>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𝜇</m:t>
                                        </m:r>
                                      </m:e>
                                      <m:sub>
                                        <m:r>
                                          <a:rPr kumimoji="1" lang="en-US" altLang="zh-CN" b="0" i="1" smtClean="0">
                                            <a:latin typeface="Cambria Math" panose="02040503050406030204" pitchFamily="18" charset="0"/>
                                          </a:rPr>
                                          <m:t>𝑐</m:t>
                                        </m:r>
                                      </m:sub>
                                    </m:sSub>
                                    <m:r>
                                      <a:rPr kumimoji="1" lang="en-US" altLang="zh-CN" b="0" i="1" smtClean="0">
                                        <a:latin typeface="Cambria Math" panose="02040503050406030204" pitchFamily="18" charset="0"/>
                                      </a:rPr>
                                      <m:t>+</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𝜇</m:t>
                                        </m:r>
                                      </m:e>
                                      <m:sub>
                                        <m:acc>
                                          <m:accPr>
                                            <m:chr m:val="̅"/>
                                            <m:ctrlPr>
                                              <a:rPr kumimoji="1" lang="en-US" altLang="zh-CN" b="0" i="1" smtClean="0">
                                                <a:latin typeface="Cambria Math" panose="02040503050406030204" pitchFamily="18" charset="0"/>
                                              </a:rPr>
                                            </m:ctrlPr>
                                          </m:accPr>
                                          <m:e>
                                            <m:r>
                                              <a:rPr kumimoji="1" lang="en-US" altLang="zh-CN" b="0" i="1" smtClean="0">
                                                <a:latin typeface="Cambria Math" panose="02040503050406030204" pitchFamily="18" charset="0"/>
                                              </a:rPr>
                                              <m:t>𝑠</m:t>
                                            </m:r>
                                          </m:e>
                                        </m:acc>
                                      </m:sub>
                                    </m:sSub>
                                  </m:e>
                                </m:d>
                                <m:r>
                                  <a:rPr kumimoji="1" lang="en-US" altLang="zh-CN" b="0" i="1" smtClean="0">
                                    <a:latin typeface="Cambria Math" panose="02040503050406030204" pitchFamily="18" charset="0"/>
                                  </a:rPr>
                                  <m:t>+2</m:t>
                                </m:r>
                                <m:r>
                                  <a:rPr kumimoji="1" lang="en-US" altLang="zh-CN" b="0" i="1" smtClean="0">
                                    <a:latin typeface="Cambria Math" panose="02040503050406030204" pitchFamily="18" charset="0"/>
                                  </a:rPr>
                                  <m:t>𝛼𝛽</m:t>
                                </m:r>
                                <m:r>
                                  <a:rPr kumimoji="1" lang="en-US" altLang="zh-CN" b="0" i="1" smtClean="0">
                                    <a:latin typeface="Cambria Math" panose="02040503050406030204" pitchFamily="18" charset="0"/>
                                  </a:rPr>
                                  <m:t>(2</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𝜇</m:t>
                                    </m:r>
                                  </m:e>
                                  <m:sub>
                                    <m:r>
                                      <a:rPr kumimoji="1" lang="en-US" altLang="zh-CN" b="0" i="1" smtClean="0">
                                        <a:latin typeface="Cambria Math" panose="02040503050406030204" pitchFamily="18" charset="0"/>
                                      </a:rPr>
                                      <m:t>𝑐</m:t>
                                    </m:r>
                                  </m:sub>
                                </m:sSub>
                                <m:r>
                                  <a:rPr kumimoji="1" lang="en-US" altLang="zh-CN" b="0" i="1" smtClean="0">
                                    <a:latin typeface="Cambria Math" panose="02040503050406030204" pitchFamily="18" charset="0"/>
                                  </a:rPr>
                                  <m:t>−</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𝜇</m:t>
                                    </m:r>
                                  </m:e>
                                  <m:sub>
                                    <m:acc>
                                      <m:accPr>
                                        <m:chr m:val="̅"/>
                                        <m:ctrlPr>
                                          <a:rPr kumimoji="1" lang="en-US" altLang="zh-CN" b="0" i="1" smtClean="0">
                                            <a:latin typeface="Cambria Math" panose="02040503050406030204" pitchFamily="18" charset="0"/>
                                          </a:rPr>
                                        </m:ctrlPr>
                                      </m:accPr>
                                      <m:e>
                                        <m:r>
                                          <a:rPr kumimoji="1" lang="en-US" altLang="zh-CN" b="0" i="1" smtClean="0">
                                            <a:latin typeface="Cambria Math" panose="02040503050406030204" pitchFamily="18" charset="0"/>
                                          </a:rPr>
                                          <m:t>𝑛</m:t>
                                        </m:r>
                                      </m:e>
                                    </m:acc>
                                  </m:sub>
                                </m:sSub>
                                <m:r>
                                  <a:rPr kumimoji="1" lang="en-US" altLang="zh-CN" b="0" i="1" smtClean="0">
                                    <a:latin typeface="Cambria Math" panose="02040503050406030204" pitchFamily="18" charset="0"/>
                                  </a:rPr>
                                  <m:t>−</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𝜇</m:t>
                                    </m:r>
                                  </m:e>
                                  <m:sub>
                                    <m:acc>
                                      <m:accPr>
                                        <m:chr m:val="̅"/>
                                        <m:ctrlPr>
                                          <a:rPr kumimoji="1" lang="en-US" altLang="zh-CN" b="0" i="1" smtClean="0">
                                            <a:latin typeface="Cambria Math" panose="02040503050406030204" pitchFamily="18" charset="0"/>
                                          </a:rPr>
                                        </m:ctrlPr>
                                      </m:accPr>
                                      <m:e>
                                        <m:r>
                                          <a:rPr kumimoji="1" lang="en-US" altLang="zh-CN" b="0" i="1" smtClean="0">
                                            <a:latin typeface="Cambria Math" panose="02040503050406030204" pitchFamily="18" charset="0"/>
                                          </a:rPr>
                                          <m:t>𝑠</m:t>
                                        </m:r>
                                      </m:e>
                                    </m:acc>
                                  </m:sub>
                                </m:sSub>
                                <m:r>
                                  <a:rPr kumimoji="1" lang="en-US" altLang="zh-CN" b="0" i="1" smtClean="0">
                                    <a:latin typeface="Cambria Math" panose="02040503050406030204" pitchFamily="18" charset="0"/>
                                  </a:rPr>
                                  <m:t>)</m:t>
                                </m:r>
                              </m:oMath>
                            </m:oMathPara>
                          </a14:m>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23596616"/>
                      </a:ext>
                    </a:extLst>
                  </a:tr>
                </a:tbl>
              </a:graphicData>
            </a:graphic>
          </p:graphicFrame>
        </mc:Choice>
        <mc:Fallback xmlns="">
          <p:graphicFrame>
            <p:nvGraphicFramePr>
              <p:cNvPr id="9" name="表格 8">
                <a:extLst>
                  <a:ext uri="{FF2B5EF4-FFF2-40B4-BE49-F238E27FC236}">
                    <a16:creationId xmlns:a16="http://schemas.microsoft.com/office/drawing/2014/main" id="{835F57C2-DF90-5A4A-A9C9-51BCF8F9D5F1}"/>
                  </a:ext>
                </a:extLst>
              </p:cNvPr>
              <p:cNvGraphicFramePr>
                <a:graphicFrameLocks noGrp="1"/>
              </p:cNvGraphicFramePr>
              <p:nvPr>
                <p:extLst>
                  <p:ext uri="{D42A27DB-BD31-4B8C-83A1-F6EECF244321}">
                    <p14:modId xmlns:p14="http://schemas.microsoft.com/office/powerpoint/2010/main" val="1937770923"/>
                  </p:ext>
                </p:extLst>
              </p:nvPr>
            </p:nvGraphicFramePr>
            <p:xfrm>
              <a:off x="1289091" y="2863090"/>
              <a:ext cx="9709106" cy="1978874"/>
            </p:xfrm>
            <a:graphic>
              <a:graphicData uri="http://schemas.openxmlformats.org/drawingml/2006/table">
                <a:tbl>
                  <a:tblPr firstRow="1" bandRow="1">
                    <a:tableStyleId>{2D5ABB26-0587-4C30-8999-92F81FD0307C}</a:tableStyleId>
                  </a:tblPr>
                  <a:tblGrid>
                    <a:gridCol w="2028875">
                      <a:extLst>
                        <a:ext uri="{9D8B030D-6E8A-4147-A177-3AD203B41FA5}">
                          <a16:colId xmlns:a16="http://schemas.microsoft.com/office/drawing/2014/main" val="1766044340"/>
                        </a:ext>
                      </a:extLst>
                    </a:gridCol>
                    <a:gridCol w="7680231">
                      <a:extLst>
                        <a:ext uri="{9D8B030D-6E8A-4147-A177-3AD203B41FA5}">
                          <a16:colId xmlns:a16="http://schemas.microsoft.com/office/drawing/2014/main" val="712856266"/>
                        </a:ext>
                      </a:extLst>
                    </a:gridCol>
                  </a:tblGrid>
                  <a:tr h="37278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dirty="0"/>
                            <a:t>量子数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dirty="0"/>
                            <a:t>分子态磁矩</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88241561"/>
                      </a:ext>
                    </a:extLst>
                  </a:tr>
                  <a:tr h="372782">
                    <a:tc>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7"/>
                          <a:stretch>
                            <a:fillRect l="-625" t="-110345" r="-378750" b="-337931"/>
                          </a:stretch>
                        </a:blipFill>
                      </a:tcPr>
                    </a:tc>
                    <a:tc>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7"/>
                          <a:stretch>
                            <a:fillRect l="-26612" t="-110345" r="-165" b="-337931"/>
                          </a:stretch>
                        </a:blipFill>
                      </a:tcPr>
                    </a:tc>
                    <a:extLst>
                      <a:ext uri="{0D108BD9-81ED-4DB2-BD59-A6C34878D82A}">
                        <a16:rowId xmlns:a16="http://schemas.microsoft.com/office/drawing/2014/main" val="3923108548"/>
                      </a:ext>
                    </a:extLst>
                  </a:tr>
                  <a:tr h="617453">
                    <a:tc rowSpan="2">
                      <a:txBody>
                        <a:bodyPr/>
                        <a:lstStyle/>
                        <a:p>
                          <a:endParaRPr lang="zh-CN"/>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7"/>
                          <a:stretch>
                            <a:fillRect l="-625" t="-62245" r="-378750"/>
                          </a:stretch>
                        </a:blipFill>
                      </a:tcPr>
                    </a:tc>
                    <a:tc>
                      <a:txBody>
                        <a:bodyPr/>
                        <a:lstStyle/>
                        <a:p>
                          <a:endParaRPr lang="zh-CN"/>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7"/>
                          <a:stretch>
                            <a:fillRect l="-26612" t="-124490" r="-165" b="-100000"/>
                          </a:stretch>
                        </a:blipFill>
                      </a:tcPr>
                    </a:tc>
                    <a:extLst>
                      <a:ext uri="{0D108BD9-81ED-4DB2-BD59-A6C34878D82A}">
                        <a16:rowId xmlns:a16="http://schemas.microsoft.com/office/drawing/2014/main" val="3209073996"/>
                      </a:ext>
                    </a:extLst>
                  </a:tr>
                  <a:tr h="615857">
                    <a:tc vMerge="1">
                      <a:txBody>
                        <a:bodyPr/>
                        <a:lstStyle/>
                        <a:p>
                          <a:pPr algn="ctr"/>
                          <a:endParaRPr lang="zh-CN" alt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7"/>
                          <a:stretch>
                            <a:fillRect l="-26612" t="-224490" r="-165"/>
                          </a:stretch>
                        </a:blipFill>
                      </a:tcPr>
                    </a:tc>
                    <a:extLst>
                      <a:ext uri="{0D108BD9-81ED-4DB2-BD59-A6C34878D82A}">
                        <a16:rowId xmlns:a16="http://schemas.microsoft.com/office/drawing/2014/main" val="3723596616"/>
                      </a:ext>
                    </a:extLst>
                  </a:tr>
                </a:tbl>
              </a:graphicData>
            </a:graphic>
          </p:graphicFrame>
        </mc:Fallback>
      </mc:AlternateContent>
      <p:pic>
        <p:nvPicPr>
          <p:cNvPr id="16" name="图片 15">
            <a:extLst>
              <a:ext uri="{FF2B5EF4-FFF2-40B4-BE49-F238E27FC236}">
                <a16:creationId xmlns:a16="http://schemas.microsoft.com/office/drawing/2014/main" id="{A6D6BEF9-CAA1-2425-A6EF-71926FBB1A6A}"/>
              </a:ext>
            </a:extLst>
          </p:cNvPr>
          <p:cNvPicPr>
            <a:picLocks noChangeAspect="1"/>
          </p:cNvPicPr>
          <p:nvPr/>
        </p:nvPicPr>
        <p:blipFill rotWithShape="1">
          <a:blip r:embed="rId5"/>
          <a:srcRect t="29662"/>
          <a:stretch/>
        </p:blipFill>
        <p:spPr>
          <a:xfrm>
            <a:off x="1193797" y="1550783"/>
            <a:ext cx="9804400" cy="3546383"/>
          </a:xfrm>
          <a:prstGeom prst="rect">
            <a:avLst/>
          </a:prstGeom>
        </p:spPr>
      </p:pic>
      <mc:AlternateContent xmlns:mc="http://schemas.openxmlformats.org/markup-compatibility/2006" xmlns:a14="http://schemas.microsoft.com/office/drawing/2010/main">
        <mc:Choice Requires="a14">
          <p:sp>
            <p:nvSpPr>
              <p:cNvPr id="2" name="文本框 1">
                <a:extLst>
                  <a:ext uri="{FF2B5EF4-FFF2-40B4-BE49-F238E27FC236}">
                    <a16:creationId xmlns:a16="http://schemas.microsoft.com/office/drawing/2014/main" id="{952AAE5E-561C-24E7-2226-CF7DF13DBE45}"/>
                  </a:ext>
                </a:extLst>
              </p:cNvPr>
              <p:cNvSpPr txBox="1"/>
              <p:nvPr/>
            </p:nvSpPr>
            <p:spPr>
              <a:xfrm>
                <a:off x="852636" y="5097166"/>
                <a:ext cx="10905494" cy="1446550"/>
              </a:xfrm>
              <a:prstGeom prst="rect">
                <a:avLst/>
              </a:prstGeom>
              <a:noFill/>
            </p:spPr>
            <p:txBody>
              <a:bodyPr wrap="square" rtlCol="0">
                <a:spAutoFit/>
              </a:bodyPr>
              <a:lstStyle/>
              <a:p>
                <a:pPr marL="342900" indent="-342900">
                  <a:buFont typeface="Wingdings" pitchFamily="2" charset="2"/>
                  <a:buChar char="Ø"/>
                </a:pPr>
                <a:r>
                  <a:rPr kumimoji="1" lang="en-US" altLang="zh-CN" sz="2200" dirty="0">
                    <a:latin typeface="Times New Roman" panose="02020603050405020304" pitchFamily="18" charset="0"/>
                    <a:cs typeface="Times New Roman" panose="02020603050405020304" pitchFamily="18" charset="0"/>
                  </a:rPr>
                  <a:t>The term </a:t>
                </a:r>
                <a14:m>
                  <m:oMath xmlns:m="http://schemas.openxmlformats.org/officeDocument/2006/math">
                    <m:r>
                      <a:rPr kumimoji="1" lang="en-US" altLang="zh-CN" sz="2200" b="0" i="1" smtClean="0">
                        <a:latin typeface="Cambria Math" panose="02040503050406030204" pitchFamily="18" charset="0"/>
                      </a:rPr>
                      <m:t> </m:t>
                    </m:r>
                    <m:r>
                      <a:rPr kumimoji="1" lang="en-US" altLang="zh-CN" sz="2200" b="0" i="1">
                        <a:latin typeface="Cambria Math" panose="02040503050406030204" pitchFamily="18" charset="0"/>
                      </a:rPr>
                      <m:t>(</m:t>
                    </m:r>
                    <m:sSub>
                      <m:sSubPr>
                        <m:ctrlPr>
                          <a:rPr kumimoji="1" lang="en-US" altLang="zh-CN" sz="2200" b="0" i="1">
                            <a:latin typeface="Cambria Math" panose="02040503050406030204" pitchFamily="18" charset="0"/>
                          </a:rPr>
                        </m:ctrlPr>
                      </m:sSubPr>
                      <m:e>
                        <m:r>
                          <a:rPr kumimoji="1" lang="en-US" altLang="zh-CN" sz="2200" b="0" i="1">
                            <a:latin typeface="Cambria Math" panose="02040503050406030204" pitchFamily="18" charset="0"/>
                          </a:rPr>
                          <m:t>𝜇</m:t>
                        </m:r>
                      </m:e>
                      <m:sub>
                        <m:acc>
                          <m:accPr>
                            <m:chr m:val="̅"/>
                            <m:ctrlPr>
                              <a:rPr kumimoji="1" lang="en-US" altLang="zh-CN" sz="2200" b="0" i="1">
                                <a:latin typeface="Cambria Math" panose="02040503050406030204" pitchFamily="18" charset="0"/>
                              </a:rPr>
                            </m:ctrlPr>
                          </m:accPr>
                          <m:e>
                            <m:r>
                              <a:rPr kumimoji="1" lang="en-US" altLang="zh-CN" sz="2200" b="0" i="1">
                                <a:latin typeface="Cambria Math" panose="02040503050406030204" pitchFamily="18" charset="0"/>
                              </a:rPr>
                              <m:t>𝑛</m:t>
                            </m:r>
                          </m:e>
                        </m:acc>
                      </m:sub>
                    </m:sSub>
                    <m:r>
                      <a:rPr kumimoji="1" lang="en-US" altLang="zh-CN" sz="2200" b="0" i="1">
                        <a:latin typeface="Cambria Math" panose="02040503050406030204" pitchFamily="18" charset="0"/>
                      </a:rPr>
                      <m:t>−</m:t>
                    </m:r>
                    <m:sSub>
                      <m:sSubPr>
                        <m:ctrlPr>
                          <a:rPr kumimoji="1" lang="en-US" altLang="zh-CN" sz="2200" b="0" i="1">
                            <a:latin typeface="Cambria Math" panose="02040503050406030204" pitchFamily="18" charset="0"/>
                          </a:rPr>
                        </m:ctrlPr>
                      </m:sSubPr>
                      <m:e>
                        <m:r>
                          <a:rPr kumimoji="1" lang="en-US" altLang="zh-CN" sz="2200" b="0" i="1">
                            <a:latin typeface="Cambria Math" panose="02040503050406030204" pitchFamily="18" charset="0"/>
                          </a:rPr>
                          <m:t>𝜇</m:t>
                        </m:r>
                      </m:e>
                      <m:sub>
                        <m:acc>
                          <m:accPr>
                            <m:chr m:val="̅"/>
                            <m:ctrlPr>
                              <a:rPr kumimoji="1" lang="en-US" altLang="zh-CN" sz="2200" b="0" i="1">
                                <a:latin typeface="Cambria Math" panose="02040503050406030204" pitchFamily="18" charset="0"/>
                              </a:rPr>
                            </m:ctrlPr>
                          </m:accPr>
                          <m:e>
                            <m:r>
                              <a:rPr kumimoji="1" lang="en-US" altLang="zh-CN" sz="2200" b="0" i="1">
                                <a:latin typeface="Cambria Math" panose="02040503050406030204" pitchFamily="18" charset="0"/>
                              </a:rPr>
                              <m:t>𝑠</m:t>
                            </m:r>
                          </m:e>
                        </m:acc>
                      </m:sub>
                    </m:sSub>
                    <m:r>
                      <a:rPr kumimoji="1" lang="en-US" altLang="zh-CN" sz="2200" b="0" i="1">
                        <a:latin typeface="Cambria Math" panose="02040503050406030204" pitchFamily="18" charset="0"/>
                      </a:rPr>
                      <m:t>)</m:t>
                    </m:r>
                  </m:oMath>
                </a14:m>
                <a:r>
                  <a:rPr kumimoji="1" lang="en-US" altLang="zh-CN" sz="2200" dirty="0">
                    <a:latin typeface="Times New Roman" panose="02020603050405020304" pitchFamily="18" charset="0"/>
                    <a:cs typeface="Times New Roman" panose="02020603050405020304" pitchFamily="18" charset="0"/>
                  </a:rPr>
                  <a:t> in MM </a:t>
                </a:r>
                <a:r>
                  <a:rPr lang="zh-CN" altLang="zh-CN" sz="2200" dirty="0">
                    <a:latin typeface="Times New Roman" panose="02020603050405020304" pitchFamily="18" charset="0"/>
                    <a:cs typeface="Times New Roman" panose="02020603050405020304" pitchFamily="18" charset="0"/>
                  </a:rPr>
                  <a:t>originates from the coupling </a:t>
                </a:r>
                <a14:m>
                  <m:oMath xmlns:m="http://schemas.openxmlformats.org/officeDocument/2006/math">
                    <m:r>
                      <a:rPr kumimoji="1" lang="en-US" altLang="zh-CN" sz="2200" b="0" i="1" smtClean="0">
                        <a:latin typeface="Cambria Math" panose="02040503050406030204" pitchFamily="18" charset="0"/>
                      </a:rPr>
                      <m:t>⟨</m:t>
                    </m:r>
                    <m:sSub>
                      <m:sSubPr>
                        <m:ctrlPr>
                          <a:rPr kumimoji="1" lang="en-US" altLang="zh-CN" sz="2200" b="0" i="1" smtClean="0">
                            <a:latin typeface="Cambria Math" panose="02040503050406030204" pitchFamily="18" charset="0"/>
                          </a:rPr>
                        </m:ctrlPr>
                      </m:sSubPr>
                      <m:e>
                        <m:r>
                          <a:rPr kumimoji="1" lang="en-US" altLang="zh-CN" sz="2200" b="0" i="1" smtClean="0">
                            <a:latin typeface="Cambria Math" panose="02040503050406030204" pitchFamily="18" charset="0"/>
                          </a:rPr>
                          <m:t>𝑠</m:t>
                        </m:r>
                      </m:e>
                      <m:sub>
                        <m:acc>
                          <m:accPr>
                            <m:chr m:val="̅"/>
                            <m:ctrlPr>
                              <a:rPr kumimoji="1" lang="en-US" altLang="zh-CN" sz="2200" b="0" i="1" smtClean="0">
                                <a:latin typeface="Cambria Math" panose="02040503050406030204" pitchFamily="18" charset="0"/>
                              </a:rPr>
                            </m:ctrlPr>
                          </m:accPr>
                          <m:e>
                            <m:r>
                              <a:rPr kumimoji="1" lang="en-US" altLang="zh-CN" sz="2200" b="0" i="1" smtClean="0">
                                <a:latin typeface="Cambria Math" panose="02040503050406030204" pitchFamily="18" charset="0"/>
                              </a:rPr>
                              <m:t>𝑛</m:t>
                            </m:r>
                          </m:e>
                        </m:acc>
                        <m:acc>
                          <m:accPr>
                            <m:chr m:val="̅"/>
                            <m:ctrlPr>
                              <a:rPr kumimoji="1" lang="en-US" altLang="zh-CN" sz="2200" b="0" i="1" dirty="0" smtClean="0">
                                <a:latin typeface="Cambria Math" panose="02040503050406030204" pitchFamily="18" charset="0"/>
                              </a:rPr>
                            </m:ctrlPr>
                          </m:accPr>
                          <m:e>
                            <m:r>
                              <a:rPr kumimoji="1" lang="en-US" altLang="zh-CN" sz="2200" b="0" i="1" dirty="0" smtClean="0">
                                <a:latin typeface="Cambria Math" panose="02040503050406030204" pitchFamily="18" charset="0"/>
                              </a:rPr>
                              <m:t>𝑠</m:t>
                            </m:r>
                          </m:e>
                        </m:acc>
                      </m:sub>
                    </m:sSub>
                    <m:r>
                      <a:rPr kumimoji="1" lang="en-US" altLang="zh-CN" sz="2200" b="0" i="1" smtClean="0">
                        <a:latin typeface="Cambria Math" panose="02040503050406030204" pitchFamily="18" charset="0"/>
                      </a:rPr>
                      <m:t>=1</m:t>
                    </m:r>
                    <m:r>
                      <a:rPr kumimoji="1" lang="en-US" altLang="zh-CN" sz="2200" b="0" i="0" smtClean="0">
                        <a:latin typeface="Cambria Math" panose="02040503050406030204" pitchFamily="18" charset="0"/>
                      </a:rPr>
                      <m:t>|</m:t>
                    </m:r>
                    <m:sSub>
                      <m:sSubPr>
                        <m:ctrlPr>
                          <a:rPr kumimoji="1" lang="en-US" altLang="zh-CN" sz="2200" b="0" i="1" smtClean="0">
                            <a:latin typeface="Cambria Math" panose="02040503050406030204" pitchFamily="18" charset="0"/>
                          </a:rPr>
                        </m:ctrlPr>
                      </m:sSubPr>
                      <m:e>
                        <m:acc>
                          <m:accPr>
                            <m:chr m:val="̂"/>
                            <m:ctrlPr>
                              <a:rPr kumimoji="1" lang="en-US" altLang="zh-CN" sz="2200" b="0" i="1" smtClean="0">
                                <a:latin typeface="Cambria Math" panose="02040503050406030204" pitchFamily="18" charset="0"/>
                              </a:rPr>
                            </m:ctrlPr>
                          </m:accPr>
                          <m:e>
                            <m:r>
                              <a:rPr kumimoji="1" lang="en-US" altLang="zh-CN" sz="2200" b="0" i="1" smtClean="0">
                                <a:latin typeface="Cambria Math" panose="02040503050406030204" pitchFamily="18" charset="0"/>
                              </a:rPr>
                              <m:t>𝜇</m:t>
                            </m:r>
                          </m:e>
                        </m:acc>
                      </m:e>
                      <m:sub>
                        <m:r>
                          <a:rPr kumimoji="1" lang="en-US" altLang="zh-CN" sz="2200" b="0" i="1" smtClean="0">
                            <a:latin typeface="Cambria Math" panose="02040503050406030204" pitchFamily="18" charset="0"/>
                          </a:rPr>
                          <m:t>𝑧</m:t>
                        </m:r>
                      </m:sub>
                    </m:sSub>
                    <m:r>
                      <a:rPr kumimoji="1" lang="en-US" altLang="zh-CN" sz="2200" b="0" i="1" smtClean="0">
                        <a:latin typeface="Cambria Math" panose="02040503050406030204" pitchFamily="18" charset="0"/>
                      </a:rPr>
                      <m:t>|</m:t>
                    </m:r>
                    <m:sSub>
                      <m:sSubPr>
                        <m:ctrlPr>
                          <a:rPr kumimoji="1" lang="en-US" altLang="zh-CN" sz="2200" b="0" i="1">
                            <a:latin typeface="Cambria Math" panose="02040503050406030204" pitchFamily="18" charset="0"/>
                          </a:rPr>
                        </m:ctrlPr>
                      </m:sSubPr>
                      <m:e>
                        <m:r>
                          <a:rPr kumimoji="1" lang="en-US" altLang="zh-CN" sz="2200" b="0" i="1">
                            <a:latin typeface="Cambria Math" panose="02040503050406030204" pitchFamily="18" charset="0"/>
                          </a:rPr>
                          <m:t>𝑠</m:t>
                        </m:r>
                      </m:e>
                      <m:sub>
                        <m:acc>
                          <m:accPr>
                            <m:chr m:val="̅"/>
                            <m:ctrlPr>
                              <a:rPr kumimoji="1" lang="en-US" altLang="zh-CN" sz="2200" b="0" i="1">
                                <a:latin typeface="Cambria Math" panose="02040503050406030204" pitchFamily="18" charset="0"/>
                              </a:rPr>
                            </m:ctrlPr>
                          </m:accPr>
                          <m:e>
                            <m:r>
                              <a:rPr kumimoji="1" lang="en-US" altLang="zh-CN" sz="2200" b="0" i="1">
                                <a:latin typeface="Cambria Math" panose="02040503050406030204" pitchFamily="18" charset="0"/>
                              </a:rPr>
                              <m:t>𝑛</m:t>
                            </m:r>
                          </m:e>
                        </m:acc>
                        <m:acc>
                          <m:accPr>
                            <m:chr m:val="̅"/>
                            <m:ctrlPr>
                              <a:rPr kumimoji="1" lang="en-US" altLang="zh-CN" sz="2200" b="0" i="1" dirty="0">
                                <a:latin typeface="Cambria Math" panose="02040503050406030204" pitchFamily="18" charset="0"/>
                              </a:rPr>
                            </m:ctrlPr>
                          </m:accPr>
                          <m:e>
                            <m:r>
                              <a:rPr kumimoji="1" lang="en-US" altLang="zh-CN" sz="2200" b="0" i="1" dirty="0">
                                <a:latin typeface="Cambria Math" panose="02040503050406030204" pitchFamily="18" charset="0"/>
                              </a:rPr>
                              <m:t>𝑠</m:t>
                            </m:r>
                          </m:e>
                        </m:acc>
                      </m:sub>
                    </m:sSub>
                    <m:r>
                      <a:rPr kumimoji="1" lang="en-US" altLang="zh-CN" sz="2200" b="0" i="1">
                        <a:latin typeface="Cambria Math" panose="02040503050406030204" pitchFamily="18" charset="0"/>
                      </a:rPr>
                      <m:t>=</m:t>
                    </m:r>
                    <m:r>
                      <a:rPr kumimoji="1" lang="en-US" altLang="zh-CN" sz="2200" b="0" i="1" smtClean="0">
                        <a:latin typeface="Cambria Math" panose="02040503050406030204" pitchFamily="18" charset="0"/>
                      </a:rPr>
                      <m:t>0⟩</m:t>
                    </m:r>
                  </m:oMath>
                </a14:m>
                <a:r>
                  <a:rPr kumimoji="1" lang="en-US" altLang="zh-CN" sz="2200" dirty="0">
                    <a:latin typeface="Times New Roman" panose="02020603050405020304" pitchFamily="18" charset="0"/>
                    <a:cs typeface="Times New Roman" panose="02020603050405020304" pitchFamily="18" charset="0"/>
                  </a:rPr>
                  <a:t>.</a:t>
                </a:r>
              </a:p>
              <a:p>
                <a:pPr marL="342900" indent="-342900">
                  <a:buFont typeface="Wingdings" pitchFamily="2" charset="2"/>
                  <a:buChar char="Ø"/>
                </a:pPr>
                <a:r>
                  <a:rPr kumimoji="1" lang="en-US" altLang="zh-CN" sz="2200" dirty="0">
                    <a:latin typeface="Times New Roman" panose="02020603050405020304" pitchFamily="18" charset="0"/>
                    <a:cs typeface="Times New Roman" panose="02020603050405020304" pitchFamily="18" charset="0"/>
                  </a:rPr>
                  <a:t>The term </a:t>
                </a:r>
                <a14:m>
                  <m:oMath xmlns:m="http://schemas.openxmlformats.org/officeDocument/2006/math">
                    <m:r>
                      <a:rPr kumimoji="1" lang="en-US" altLang="zh-CN" sz="2200" b="0" i="1">
                        <a:latin typeface="Cambria Math" panose="02040503050406030204" pitchFamily="18" charset="0"/>
                      </a:rPr>
                      <m:t> (</m:t>
                    </m:r>
                    <m:sSub>
                      <m:sSubPr>
                        <m:ctrlPr>
                          <a:rPr kumimoji="1" lang="en-US" altLang="zh-CN" sz="2200" b="0" i="1">
                            <a:latin typeface="Cambria Math" panose="02040503050406030204" pitchFamily="18" charset="0"/>
                          </a:rPr>
                        </m:ctrlPr>
                      </m:sSubPr>
                      <m:e>
                        <m:r>
                          <a:rPr kumimoji="1" lang="en-US" altLang="zh-CN" sz="2200" b="0" i="1">
                            <a:latin typeface="Cambria Math" panose="02040503050406030204" pitchFamily="18" charset="0"/>
                          </a:rPr>
                          <m:t>𝜇</m:t>
                        </m:r>
                      </m:e>
                      <m:sub>
                        <m:r>
                          <a:rPr kumimoji="1" lang="en-US" altLang="zh-CN" sz="2200" b="0" i="1" smtClean="0">
                            <a:latin typeface="Cambria Math" panose="02040503050406030204" pitchFamily="18" charset="0"/>
                          </a:rPr>
                          <m:t>𝑏</m:t>
                        </m:r>
                      </m:sub>
                    </m:sSub>
                    <m:r>
                      <a:rPr kumimoji="1" lang="en-US" altLang="zh-CN" sz="2200" b="0" i="1">
                        <a:latin typeface="Cambria Math" panose="02040503050406030204" pitchFamily="18" charset="0"/>
                      </a:rPr>
                      <m:t>−</m:t>
                    </m:r>
                    <m:sSub>
                      <m:sSubPr>
                        <m:ctrlPr>
                          <a:rPr kumimoji="1" lang="en-US" altLang="zh-CN" sz="2200" b="0" i="1">
                            <a:latin typeface="Cambria Math" panose="02040503050406030204" pitchFamily="18" charset="0"/>
                          </a:rPr>
                        </m:ctrlPr>
                      </m:sSubPr>
                      <m:e>
                        <m:r>
                          <a:rPr kumimoji="1" lang="en-US" altLang="zh-CN" sz="2200" b="0" i="1">
                            <a:latin typeface="Cambria Math" panose="02040503050406030204" pitchFamily="18" charset="0"/>
                          </a:rPr>
                          <m:t>𝜇</m:t>
                        </m:r>
                      </m:e>
                      <m:sub>
                        <m:r>
                          <a:rPr kumimoji="1" lang="en-US" altLang="zh-CN" sz="2200" b="0" i="1" smtClean="0">
                            <a:latin typeface="Cambria Math" panose="02040503050406030204" pitchFamily="18" charset="0"/>
                          </a:rPr>
                          <m:t>𝑐</m:t>
                        </m:r>
                      </m:sub>
                    </m:sSub>
                    <m:r>
                      <a:rPr kumimoji="1" lang="en-US" altLang="zh-CN" sz="2200" b="0" i="1">
                        <a:latin typeface="Cambria Math" panose="02040503050406030204" pitchFamily="18" charset="0"/>
                      </a:rPr>
                      <m:t>)</m:t>
                    </m:r>
                  </m:oMath>
                </a14:m>
                <a:r>
                  <a:rPr kumimoji="1" lang="en-US" altLang="zh-CN" sz="2200" dirty="0">
                    <a:latin typeface="Times New Roman" panose="02020603050405020304" pitchFamily="18" charset="0"/>
                    <a:cs typeface="Times New Roman" panose="02020603050405020304" pitchFamily="18" charset="0"/>
                  </a:rPr>
                  <a:t> in MM </a:t>
                </a:r>
                <a:r>
                  <a:rPr lang="zh-CN" altLang="zh-CN" sz="2200" dirty="0">
                    <a:latin typeface="Times New Roman" panose="02020603050405020304" pitchFamily="18" charset="0"/>
                    <a:cs typeface="Times New Roman" panose="02020603050405020304" pitchFamily="18" charset="0"/>
                  </a:rPr>
                  <a:t>originates from the coupling </a:t>
                </a:r>
                <a14:m>
                  <m:oMath xmlns:m="http://schemas.openxmlformats.org/officeDocument/2006/math">
                    <m:r>
                      <a:rPr kumimoji="1" lang="en-US" altLang="zh-CN" sz="2200" b="0" i="1">
                        <a:latin typeface="Cambria Math" panose="02040503050406030204" pitchFamily="18" charset="0"/>
                      </a:rPr>
                      <m:t>⟨</m:t>
                    </m:r>
                    <m:sSub>
                      <m:sSubPr>
                        <m:ctrlPr>
                          <a:rPr kumimoji="1" lang="en-US" altLang="zh-CN" sz="2200" b="0" i="1">
                            <a:latin typeface="Cambria Math" panose="02040503050406030204" pitchFamily="18" charset="0"/>
                          </a:rPr>
                        </m:ctrlPr>
                      </m:sSubPr>
                      <m:e>
                        <m:r>
                          <a:rPr kumimoji="1" lang="en-US" altLang="zh-CN" sz="2200" b="0" i="1">
                            <a:latin typeface="Cambria Math" panose="02040503050406030204" pitchFamily="18" charset="0"/>
                          </a:rPr>
                          <m:t>𝑠</m:t>
                        </m:r>
                      </m:e>
                      <m:sub>
                        <m:r>
                          <a:rPr kumimoji="1" lang="en-US" altLang="zh-CN" sz="2200" b="0" i="1" smtClean="0">
                            <a:latin typeface="Cambria Math" panose="02040503050406030204" pitchFamily="18" charset="0"/>
                          </a:rPr>
                          <m:t>𝑏𝑐</m:t>
                        </m:r>
                      </m:sub>
                    </m:sSub>
                    <m:r>
                      <a:rPr kumimoji="1" lang="en-US" altLang="zh-CN" sz="2200" b="0" i="1">
                        <a:latin typeface="Cambria Math" panose="02040503050406030204" pitchFamily="18" charset="0"/>
                      </a:rPr>
                      <m:t>=1</m:t>
                    </m:r>
                    <m:r>
                      <a:rPr kumimoji="1" lang="en-US" altLang="zh-CN" sz="2200" b="0">
                        <a:latin typeface="Cambria Math" panose="02040503050406030204" pitchFamily="18" charset="0"/>
                      </a:rPr>
                      <m:t>|</m:t>
                    </m:r>
                    <m:sSub>
                      <m:sSubPr>
                        <m:ctrlPr>
                          <a:rPr kumimoji="1" lang="en-US" altLang="zh-CN" sz="2200" b="0" i="1">
                            <a:latin typeface="Cambria Math" panose="02040503050406030204" pitchFamily="18" charset="0"/>
                          </a:rPr>
                        </m:ctrlPr>
                      </m:sSubPr>
                      <m:e>
                        <m:acc>
                          <m:accPr>
                            <m:chr m:val="̂"/>
                            <m:ctrlPr>
                              <a:rPr kumimoji="1" lang="en-US" altLang="zh-CN" sz="2200" b="0" i="1">
                                <a:latin typeface="Cambria Math" panose="02040503050406030204" pitchFamily="18" charset="0"/>
                              </a:rPr>
                            </m:ctrlPr>
                          </m:accPr>
                          <m:e>
                            <m:r>
                              <a:rPr kumimoji="1" lang="en-US" altLang="zh-CN" sz="2200" b="0" i="1">
                                <a:latin typeface="Cambria Math" panose="02040503050406030204" pitchFamily="18" charset="0"/>
                              </a:rPr>
                              <m:t>𝜇</m:t>
                            </m:r>
                          </m:e>
                        </m:acc>
                      </m:e>
                      <m:sub>
                        <m:r>
                          <a:rPr kumimoji="1" lang="en-US" altLang="zh-CN" sz="2200" b="0" i="1">
                            <a:latin typeface="Cambria Math" panose="02040503050406030204" pitchFamily="18" charset="0"/>
                          </a:rPr>
                          <m:t>𝑧</m:t>
                        </m:r>
                      </m:sub>
                    </m:sSub>
                    <m:r>
                      <a:rPr kumimoji="1" lang="en-US" altLang="zh-CN" sz="2200" b="0" i="1">
                        <a:latin typeface="Cambria Math" panose="02040503050406030204" pitchFamily="18" charset="0"/>
                      </a:rPr>
                      <m:t>|</m:t>
                    </m:r>
                    <m:sSub>
                      <m:sSubPr>
                        <m:ctrlPr>
                          <a:rPr kumimoji="1" lang="en-US" altLang="zh-CN" sz="2200" b="0" i="1">
                            <a:latin typeface="Cambria Math" panose="02040503050406030204" pitchFamily="18" charset="0"/>
                          </a:rPr>
                        </m:ctrlPr>
                      </m:sSubPr>
                      <m:e>
                        <m:r>
                          <a:rPr kumimoji="1" lang="en-US" altLang="zh-CN" sz="2200" b="0" i="1">
                            <a:latin typeface="Cambria Math" panose="02040503050406030204" pitchFamily="18" charset="0"/>
                          </a:rPr>
                          <m:t>𝑠</m:t>
                        </m:r>
                      </m:e>
                      <m:sub>
                        <m:r>
                          <a:rPr kumimoji="1" lang="en-US" altLang="zh-CN" sz="2200" b="0" i="1" smtClean="0">
                            <a:latin typeface="Cambria Math" panose="02040503050406030204" pitchFamily="18" charset="0"/>
                          </a:rPr>
                          <m:t>𝑏𝑐</m:t>
                        </m:r>
                      </m:sub>
                    </m:sSub>
                    <m:r>
                      <a:rPr kumimoji="1" lang="en-US" altLang="zh-CN" sz="2200" b="0" i="1">
                        <a:latin typeface="Cambria Math" panose="02040503050406030204" pitchFamily="18" charset="0"/>
                      </a:rPr>
                      <m:t>=0⟩</m:t>
                    </m:r>
                  </m:oMath>
                </a14:m>
                <a:r>
                  <a:rPr kumimoji="1" lang="en-US" altLang="zh-CN" sz="2200" dirty="0">
                    <a:latin typeface="Times New Roman" panose="02020603050405020304" pitchFamily="18" charset="0"/>
                    <a:cs typeface="Times New Roman" panose="02020603050405020304" pitchFamily="18" charset="0"/>
                  </a:rPr>
                  <a:t>.</a:t>
                </a:r>
              </a:p>
              <a:p>
                <a:pPr marL="342900" indent="-342900">
                  <a:buFont typeface="Wingdings" pitchFamily="2" charset="2"/>
                  <a:buChar char="Ø"/>
                </a:pPr>
                <a:r>
                  <a:rPr lang="en-US" altLang="zh-CN" sz="2200" dirty="0">
                    <a:latin typeface="Times New Roman" panose="02020603050405020304" pitchFamily="18" charset="0"/>
                    <a:cs typeface="Times New Roman" panose="02020603050405020304" pitchFamily="18" charset="0"/>
                  </a:rPr>
                  <a:t>For highest </a:t>
                </a:r>
                <a14:m>
                  <m:oMath xmlns:m="http://schemas.openxmlformats.org/officeDocument/2006/math">
                    <m:sSup>
                      <m:sSupPr>
                        <m:ctrlPr>
                          <a:rPr kumimoji="1" lang="en-US" altLang="zh-CN" sz="2200" b="0" i="1">
                            <a:latin typeface="Cambria Math" panose="02040503050406030204" pitchFamily="18" charset="0"/>
                          </a:rPr>
                        </m:ctrlPr>
                      </m:sSupPr>
                      <m:e>
                        <m:r>
                          <a:rPr kumimoji="1" lang="en-US" altLang="zh-CN" sz="2200" b="0" i="1">
                            <a:latin typeface="Cambria Math" panose="02040503050406030204" pitchFamily="18" charset="0"/>
                          </a:rPr>
                          <m:t>1</m:t>
                        </m:r>
                      </m:e>
                      <m:sup>
                        <m:r>
                          <a:rPr kumimoji="1" lang="en-US" altLang="zh-CN" sz="2200" b="0" i="1">
                            <a:latin typeface="Cambria Math" panose="02040503050406030204" pitchFamily="18" charset="0"/>
                          </a:rPr>
                          <m:t>+</m:t>
                        </m:r>
                      </m:sup>
                    </m:sSup>
                  </m:oMath>
                </a14:m>
                <a:r>
                  <a:rPr kumimoji="1" lang="en-US" altLang="zh-CN" sz="2200" dirty="0">
                    <a:latin typeface="Times New Roman" panose="02020603050405020304" pitchFamily="18" charset="0"/>
                    <a:cs typeface="Times New Roman" panose="02020603050405020304" pitchFamily="18" charset="0"/>
                  </a:rPr>
                  <a:t> </a:t>
                </a:r>
                <a14:m>
                  <m:oMath xmlns:m="http://schemas.openxmlformats.org/officeDocument/2006/math">
                    <m:r>
                      <a:rPr lang="en-US" altLang="zh-CN" sz="2200" b="0" i="1" smtClean="0">
                        <a:latin typeface="Cambria Math" panose="02040503050406030204" pitchFamily="18" charset="0"/>
                        <a:cs typeface="Times New Roman" panose="02020603050405020304" pitchFamily="18" charset="0"/>
                        <a:sym typeface="Century Gothic" panose="020B0502020202020204" pitchFamily="34" charset="0"/>
                      </a:rPr>
                      <m:t>𝑏𝑏</m:t>
                    </m:r>
                    <m:acc>
                      <m:accPr>
                        <m:chr m:val="̅"/>
                        <m:ctrlPr>
                          <a:rPr lang="en-US" altLang="zh-CN" sz="2200" b="0" i="1">
                            <a:latin typeface="Cambria Math" panose="02040503050406030204" pitchFamily="18" charset="0"/>
                            <a:cs typeface="Times New Roman" panose="02020603050405020304" pitchFamily="18" charset="0"/>
                            <a:sym typeface="Century Gothic" panose="020B0502020202020204" pitchFamily="34" charset="0"/>
                          </a:rPr>
                        </m:ctrlPr>
                      </m:accPr>
                      <m:e>
                        <m:r>
                          <a:rPr lang="en-US" altLang="zh-CN" sz="2200" b="0" i="1">
                            <a:latin typeface="Cambria Math" panose="02040503050406030204" pitchFamily="18" charset="0"/>
                            <a:cs typeface="Times New Roman" panose="02020603050405020304" pitchFamily="18" charset="0"/>
                            <a:sym typeface="Century Gothic" panose="020B0502020202020204" pitchFamily="34" charset="0"/>
                          </a:rPr>
                          <m:t>𝑛</m:t>
                        </m:r>
                      </m:e>
                    </m:acc>
                    <m:acc>
                      <m:accPr>
                        <m:chr m:val="̅"/>
                        <m:ctrlPr>
                          <a:rPr lang="en-US" altLang="zh-CN" sz="2200" b="0" i="1" dirty="0">
                            <a:latin typeface="Cambria Math" panose="02040503050406030204" pitchFamily="18" charset="0"/>
                            <a:cs typeface="Times New Roman" panose="02020603050405020304" pitchFamily="18" charset="0"/>
                            <a:sym typeface="+mn-ea"/>
                          </a:rPr>
                        </m:ctrlPr>
                      </m:accPr>
                      <m:e>
                        <m:r>
                          <a:rPr lang="en-US" altLang="zh-CN" sz="2200" b="0" i="1" dirty="0">
                            <a:latin typeface="Cambria Math" panose="02040503050406030204" pitchFamily="18" charset="0"/>
                            <a:cs typeface="Times New Roman" panose="02020603050405020304" pitchFamily="18" charset="0"/>
                            <a:sym typeface="+mn-ea"/>
                          </a:rPr>
                          <m:t>𝑠</m:t>
                        </m:r>
                      </m:e>
                    </m:acc>
                  </m:oMath>
                </a14:m>
                <a:r>
                  <a:rPr lang="en-US" altLang="zh-CN" sz="2200" dirty="0">
                    <a:latin typeface="Times New Roman" panose="02020603050405020304" pitchFamily="18" charset="0"/>
                    <a:cs typeface="Times New Roman" panose="02020603050405020304" pitchFamily="18" charset="0"/>
                    <a:sym typeface="Century Gothic" panose="020B0502020202020204" pitchFamily="34" charset="0"/>
                  </a:rPr>
                  <a:t> </a:t>
                </a:r>
                <a:r>
                  <a:rPr kumimoji="1" lang="en-US" altLang="zh-CN" sz="2200" dirty="0">
                    <a:latin typeface="Times New Roman" panose="02020603050405020304" pitchFamily="18" charset="0"/>
                    <a:cs typeface="Times New Roman" panose="02020603050405020304" pitchFamily="18" charset="0"/>
                  </a:rPr>
                  <a:t>state, its CMI eigenvector is (1.00,0.01,-0.05), which resulted in the same magnetic moment as that of the </a:t>
                </a:r>
                <a14:m>
                  <m:oMath xmlns:m="http://schemas.openxmlformats.org/officeDocument/2006/math">
                    <m:sSup>
                      <m:sSupPr>
                        <m:ctrlPr>
                          <a:rPr kumimoji="1" lang="en-US" altLang="zh-CN" sz="2200" b="0" i="1" smtClean="0">
                            <a:latin typeface="Cambria Math" panose="02040503050406030204" pitchFamily="18" charset="0"/>
                          </a:rPr>
                        </m:ctrlPr>
                      </m:sSupPr>
                      <m:e>
                        <m:r>
                          <a:rPr kumimoji="1" lang="en-US" altLang="zh-CN" sz="2200" b="0" i="1" smtClean="0">
                            <a:latin typeface="Cambria Math" panose="02040503050406030204" pitchFamily="18" charset="0"/>
                          </a:rPr>
                          <m:t>𝐵</m:t>
                        </m:r>
                      </m:e>
                      <m:sup>
                        <m:r>
                          <a:rPr kumimoji="1" lang="en-US" altLang="zh-CN" sz="2200" b="0" i="1">
                            <a:latin typeface="Cambria Math" panose="02040503050406030204" pitchFamily="18" charset="0"/>
                          </a:rPr>
                          <m:t>∗</m:t>
                        </m:r>
                      </m:sup>
                    </m:sSup>
                    <m:sSubSup>
                      <m:sSubSupPr>
                        <m:ctrlPr>
                          <a:rPr kumimoji="1" lang="en-US" altLang="zh-CN" sz="2200" b="0" i="1" smtClean="0">
                            <a:latin typeface="Cambria Math" panose="02040503050406030204" pitchFamily="18" charset="0"/>
                          </a:rPr>
                        </m:ctrlPr>
                      </m:sSubSupPr>
                      <m:e>
                        <m:r>
                          <a:rPr kumimoji="1" lang="en-US" altLang="zh-CN" sz="2200" b="0" i="1" smtClean="0">
                            <a:latin typeface="Cambria Math" panose="02040503050406030204" pitchFamily="18" charset="0"/>
                          </a:rPr>
                          <m:t>𝐵</m:t>
                        </m:r>
                      </m:e>
                      <m:sub>
                        <m:r>
                          <a:rPr kumimoji="1" lang="en-US" altLang="zh-CN" sz="2200" b="0" i="1">
                            <a:latin typeface="Cambria Math" panose="02040503050406030204" pitchFamily="18" charset="0"/>
                          </a:rPr>
                          <m:t>𝑠</m:t>
                        </m:r>
                      </m:sub>
                      <m:sup>
                        <m:r>
                          <a:rPr kumimoji="1" lang="en-US" altLang="zh-CN" sz="2200" b="0" i="1">
                            <a:latin typeface="Cambria Math" panose="02040503050406030204" pitchFamily="18" charset="0"/>
                          </a:rPr>
                          <m:t>∗</m:t>
                        </m:r>
                      </m:sup>
                    </m:sSubSup>
                    <m:r>
                      <a:rPr kumimoji="1" lang="en-US" altLang="zh-CN" sz="2200" b="0" i="1">
                        <a:latin typeface="Cambria Math" panose="02040503050406030204" pitchFamily="18" charset="0"/>
                      </a:rPr>
                      <m:t> </m:t>
                    </m:r>
                  </m:oMath>
                </a14:m>
                <a:r>
                  <a:rPr kumimoji="1" lang="en-US" altLang="zh-CN" sz="2200" dirty="0">
                    <a:latin typeface="Times New Roman" panose="02020603050405020304" pitchFamily="18" charset="0"/>
                    <a:cs typeface="Times New Roman" panose="02020603050405020304" pitchFamily="18" charset="0"/>
                  </a:rPr>
                  <a:t>state.</a:t>
                </a:r>
              </a:p>
            </p:txBody>
          </p:sp>
        </mc:Choice>
        <mc:Fallback xmlns="">
          <p:sp>
            <p:nvSpPr>
              <p:cNvPr id="2" name="文本框 1">
                <a:extLst>
                  <a:ext uri="{FF2B5EF4-FFF2-40B4-BE49-F238E27FC236}">
                    <a16:creationId xmlns:a16="http://schemas.microsoft.com/office/drawing/2014/main" id="{952AAE5E-561C-24E7-2226-CF7DF13DBE45}"/>
                  </a:ext>
                </a:extLst>
              </p:cNvPr>
              <p:cNvSpPr txBox="1">
                <a:spLocks noRot="1" noChangeAspect="1" noMove="1" noResize="1" noEditPoints="1" noAdjustHandles="1" noChangeArrowheads="1" noChangeShapeType="1" noTextEdit="1"/>
              </p:cNvSpPr>
              <p:nvPr/>
            </p:nvSpPr>
            <p:spPr>
              <a:xfrm>
                <a:off x="852636" y="5097166"/>
                <a:ext cx="10905494" cy="1446550"/>
              </a:xfrm>
              <a:prstGeom prst="rect">
                <a:avLst/>
              </a:prstGeom>
              <a:blipFill>
                <a:blip r:embed="rId8"/>
                <a:stretch>
                  <a:fillRect l="-698" t="-2609" b="-6957"/>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7" name="文本框 6">
                <a:extLst>
                  <a:ext uri="{FF2B5EF4-FFF2-40B4-BE49-F238E27FC236}">
                    <a16:creationId xmlns:a16="http://schemas.microsoft.com/office/drawing/2014/main" id="{4DD70DDE-4DD3-AB72-DEBE-9AAD573C2219}"/>
                  </a:ext>
                </a:extLst>
              </p:cNvPr>
              <p:cNvSpPr txBox="1"/>
              <p:nvPr/>
            </p:nvSpPr>
            <p:spPr>
              <a:xfrm>
                <a:off x="3337579" y="762586"/>
                <a:ext cx="5302477" cy="400110"/>
              </a:xfrm>
              <a:prstGeom prst="rect">
                <a:avLst/>
              </a:prstGeom>
              <a:noFill/>
            </p:spPr>
            <p:txBody>
              <a:bodyPr wrap="none" rtlCol="0">
                <a:spAutoFit/>
              </a:bodyPr>
              <a:lstStyle/>
              <a:p>
                <a:pPr algn="ctr"/>
                <a:r>
                  <a:rPr lang="en-US" altLang="zh-CN" sz="2000" b="1" dirty="0">
                    <a:latin typeface="Times New Roman" panose="02020603050405020304" pitchFamily="18" charset="0"/>
                    <a:cs typeface="Times New Roman" panose="02020603050405020304" pitchFamily="18" charset="0"/>
                  </a:rPr>
                  <a:t>The magnetic moments of</a:t>
                </a:r>
                <a:r>
                  <a:rPr lang="en-US" altLang="zh-CN" sz="2000" b="1" dirty="0">
                    <a:cs typeface="Times New Roman" panose="02020603050405020304" pitchFamily="18" charset="0"/>
                    <a:sym typeface="Century Gothic" panose="020B0502020202020204" pitchFamily="34" charset="0"/>
                  </a:rPr>
                  <a:t> </a:t>
                </a:r>
                <a14:m>
                  <m:oMath xmlns:m="http://schemas.openxmlformats.org/officeDocument/2006/math">
                    <m:r>
                      <a:rPr lang="en-US" altLang="zh-CN" sz="2000" b="1" i="0" smtClean="0">
                        <a:latin typeface="Cambria Math" panose="02040503050406030204" pitchFamily="18" charset="0"/>
                        <a:cs typeface="Times New Roman" panose="02020603050405020304" pitchFamily="18" charset="0"/>
                        <a:sym typeface="Century Gothic" panose="020B0502020202020204" pitchFamily="34" charset="0"/>
                      </a:rPr>
                      <m:t>𝐐</m:t>
                    </m:r>
                    <m:sSup>
                      <m:sSupPr>
                        <m:ctrlPr>
                          <a:rPr lang="en-US" altLang="zh-CN" sz="2000" b="1" i="0" smtClean="0">
                            <a:latin typeface="Cambria Math" panose="02040503050406030204" pitchFamily="18" charset="0"/>
                            <a:cs typeface="Times New Roman" panose="02020603050405020304" pitchFamily="18" charset="0"/>
                            <a:sym typeface="Century Gothic" panose="020B0502020202020204" pitchFamily="34" charset="0"/>
                          </a:rPr>
                        </m:ctrlPr>
                      </m:sSupPr>
                      <m:e>
                        <m:r>
                          <a:rPr lang="en-US" altLang="zh-CN" sz="2000" b="1" i="0" smtClean="0">
                            <a:latin typeface="Cambria Math" panose="02040503050406030204" pitchFamily="18" charset="0"/>
                            <a:cs typeface="Times New Roman" panose="02020603050405020304" pitchFamily="18" charset="0"/>
                            <a:sym typeface="Century Gothic" panose="020B0502020202020204" pitchFamily="34" charset="0"/>
                          </a:rPr>
                          <m:t>𝐐</m:t>
                        </m:r>
                      </m:e>
                      <m:sup>
                        <m:r>
                          <a:rPr lang="en-US" altLang="zh-CN" sz="2000" b="1" i="1" smtClean="0">
                            <a:latin typeface="Cambria Math" panose="02040503050406030204" pitchFamily="18" charset="0"/>
                            <a:cs typeface="Times New Roman" panose="02020603050405020304" pitchFamily="18" charset="0"/>
                            <a:sym typeface="Century Gothic" panose="020B0502020202020204" pitchFamily="34" charset="0"/>
                          </a:rPr>
                          <m:t>′</m:t>
                        </m:r>
                      </m:sup>
                    </m:sSup>
                    <m:acc>
                      <m:accPr>
                        <m:chr m:val="̅"/>
                        <m:ctrlPr>
                          <a:rPr lang="en-US" altLang="zh-CN" sz="2000" b="1" i="1" smtClean="0">
                            <a:latin typeface="Cambria Math" panose="02040503050406030204" pitchFamily="18" charset="0"/>
                            <a:cs typeface="Times New Roman" panose="02020603050405020304" pitchFamily="18" charset="0"/>
                            <a:sym typeface="Century Gothic" panose="020B0502020202020204" pitchFamily="34" charset="0"/>
                          </a:rPr>
                        </m:ctrlPr>
                      </m:accPr>
                      <m:e>
                        <m:r>
                          <a:rPr lang="en-US" altLang="zh-CN" sz="2000" b="1" i="1" smtClean="0">
                            <a:latin typeface="Cambria Math" panose="02040503050406030204" pitchFamily="18" charset="0"/>
                            <a:cs typeface="Times New Roman" panose="02020603050405020304" pitchFamily="18" charset="0"/>
                            <a:sym typeface="Century Gothic" panose="020B0502020202020204" pitchFamily="34" charset="0"/>
                          </a:rPr>
                          <m:t>𝒏</m:t>
                        </m:r>
                      </m:e>
                    </m:acc>
                    <m:acc>
                      <m:accPr>
                        <m:chr m:val="̅"/>
                        <m:ctrlPr>
                          <a:rPr lang="en-US" altLang="zh-CN" sz="2000" b="1" i="1" smtClean="0">
                            <a:latin typeface="Cambria Math" panose="02040503050406030204" pitchFamily="18" charset="0"/>
                            <a:cs typeface="Times New Roman" panose="02020603050405020304" pitchFamily="18" charset="0"/>
                            <a:sym typeface="Century Gothic" panose="020B0502020202020204" pitchFamily="34" charset="0"/>
                          </a:rPr>
                        </m:ctrlPr>
                      </m:accPr>
                      <m:e>
                        <m:r>
                          <a:rPr lang="en-US" altLang="zh-CN" sz="2000" b="1" i="1" smtClean="0">
                            <a:latin typeface="Cambria Math" panose="02040503050406030204" pitchFamily="18" charset="0"/>
                            <a:cs typeface="Times New Roman" panose="02020603050405020304" pitchFamily="18" charset="0"/>
                            <a:sym typeface="Century Gothic" panose="020B0502020202020204" pitchFamily="34" charset="0"/>
                          </a:rPr>
                          <m:t>𝒔</m:t>
                        </m:r>
                      </m:e>
                    </m:acc>
                  </m:oMath>
                </a14:m>
                <a:r>
                  <a:rPr lang="en-US" altLang="zh-CN" sz="2000" b="1" dirty="0">
                    <a:latin typeface="Times New Roman" panose="02020603050405020304" pitchFamily="18" charset="0"/>
                    <a:cs typeface="Times New Roman" panose="02020603050405020304" pitchFamily="18" charset="0"/>
                  </a:rPr>
                  <a:t> system (</a:t>
                </a:r>
                <a14:m>
                  <m:oMath xmlns:m="http://schemas.openxmlformats.org/officeDocument/2006/math">
                    <m:sSub>
                      <m:sSubPr>
                        <m:ctrlPr>
                          <a:rPr kumimoji="1" lang="en-US" altLang="zh-CN" sz="2000" b="1" i="1">
                            <a:latin typeface="Cambria Math" panose="02040503050406030204" pitchFamily="18" charset="0"/>
                          </a:rPr>
                        </m:ctrlPr>
                      </m:sSubPr>
                      <m:e>
                        <m:r>
                          <a:rPr kumimoji="1" lang="en-US" altLang="zh-CN" sz="2000" b="1" i="1">
                            <a:latin typeface="Cambria Math" panose="02040503050406030204" pitchFamily="18" charset="0"/>
                          </a:rPr>
                          <m:t>𝝁</m:t>
                        </m:r>
                      </m:e>
                      <m:sub>
                        <m:r>
                          <a:rPr kumimoji="1" lang="en-US" altLang="zh-CN" sz="2000" b="1" i="1">
                            <a:latin typeface="Cambria Math" panose="02040503050406030204" pitchFamily="18" charset="0"/>
                          </a:rPr>
                          <m:t>𝑵</m:t>
                        </m:r>
                      </m:sub>
                    </m:sSub>
                  </m:oMath>
                </a14:m>
                <a:r>
                  <a:rPr lang="en-US" altLang="zh-CN" sz="2000" b="1" dirty="0">
                    <a:latin typeface="Times New Roman" panose="02020603050405020304" pitchFamily="18" charset="0"/>
                    <a:cs typeface="Times New Roman" panose="02020603050405020304" pitchFamily="18" charset="0"/>
                  </a:rPr>
                  <a:t>)</a:t>
                </a:r>
                <a:endParaRPr lang="zh-CN" altLang="en-US" sz="2000" b="1" dirty="0">
                  <a:latin typeface="Times New Roman" panose="02020603050405020304" pitchFamily="18" charset="0"/>
                  <a:cs typeface="Times New Roman" panose="02020603050405020304" pitchFamily="18" charset="0"/>
                </a:endParaRPr>
              </a:p>
            </p:txBody>
          </p:sp>
        </mc:Choice>
        <mc:Fallback xmlns="">
          <p:sp>
            <p:nvSpPr>
              <p:cNvPr id="7" name="文本框 6">
                <a:extLst>
                  <a:ext uri="{FF2B5EF4-FFF2-40B4-BE49-F238E27FC236}">
                    <a16:creationId xmlns:a16="http://schemas.microsoft.com/office/drawing/2014/main" id="{4DD70DDE-4DD3-AB72-DEBE-9AAD573C2219}"/>
                  </a:ext>
                </a:extLst>
              </p:cNvPr>
              <p:cNvSpPr txBox="1">
                <a:spLocks noRot="1" noChangeAspect="1" noMove="1" noResize="1" noEditPoints="1" noAdjustHandles="1" noChangeArrowheads="1" noChangeShapeType="1" noTextEdit="1"/>
              </p:cNvSpPr>
              <p:nvPr/>
            </p:nvSpPr>
            <p:spPr>
              <a:xfrm>
                <a:off x="3337579" y="762586"/>
                <a:ext cx="5302477" cy="400110"/>
              </a:xfrm>
              <a:prstGeom prst="rect">
                <a:avLst/>
              </a:prstGeom>
              <a:blipFill>
                <a:blip r:embed="rId9"/>
                <a:stretch>
                  <a:fillRect t="-9375" b="-25000"/>
                </a:stretch>
              </a:blipFill>
            </p:spPr>
            <p:txBody>
              <a:bodyPr/>
              <a:lstStyle/>
              <a:p>
                <a:r>
                  <a:rPr lang="zh-CN" altLang="en-US">
                    <a:noFill/>
                  </a:rPr>
                  <a:t> </a:t>
                </a:r>
              </a:p>
            </p:txBody>
          </p:sp>
        </mc:Fallback>
      </mc:AlternateContent>
      <p:cxnSp>
        <p:nvCxnSpPr>
          <p:cNvPr id="10" name="直线连接符 9">
            <a:extLst>
              <a:ext uri="{FF2B5EF4-FFF2-40B4-BE49-F238E27FC236}">
                <a16:creationId xmlns:a16="http://schemas.microsoft.com/office/drawing/2014/main" id="{B37ADD68-2992-FD85-A70F-4556A98C85EB}"/>
              </a:ext>
            </a:extLst>
          </p:cNvPr>
          <p:cNvCxnSpPr/>
          <p:nvPr/>
        </p:nvCxnSpPr>
        <p:spPr>
          <a:xfrm>
            <a:off x="7611762" y="2594919"/>
            <a:ext cx="1028294"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直线连接符 10">
            <a:extLst>
              <a:ext uri="{FF2B5EF4-FFF2-40B4-BE49-F238E27FC236}">
                <a16:creationId xmlns:a16="http://schemas.microsoft.com/office/drawing/2014/main" id="{B3DF9897-17D6-4C67-4818-F76EB259C12E}"/>
              </a:ext>
            </a:extLst>
          </p:cNvPr>
          <p:cNvCxnSpPr/>
          <p:nvPr/>
        </p:nvCxnSpPr>
        <p:spPr>
          <a:xfrm>
            <a:off x="7269892" y="4464908"/>
            <a:ext cx="1028294"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直线连接符 11">
            <a:extLst>
              <a:ext uri="{FF2B5EF4-FFF2-40B4-BE49-F238E27FC236}">
                <a16:creationId xmlns:a16="http://schemas.microsoft.com/office/drawing/2014/main" id="{58EBDF64-080B-65E6-34B6-6AD863088269}"/>
              </a:ext>
            </a:extLst>
          </p:cNvPr>
          <p:cNvCxnSpPr/>
          <p:nvPr/>
        </p:nvCxnSpPr>
        <p:spPr>
          <a:xfrm>
            <a:off x="7269892" y="4841964"/>
            <a:ext cx="1028294"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8" name="文本框 7">
            <a:extLst>
              <a:ext uri="{FF2B5EF4-FFF2-40B4-BE49-F238E27FC236}">
                <a16:creationId xmlns:a16="http://schemas.microsoft.com/office/drawing/2014/main" id="{93BC65E4-FE6F-AC6D-52BB-4D7F4C7DB614}"/>
              </a:ext>
            </a:extLst>
          </p:cNvPr>
          <p:cNvSpPr txBox="1"/>
          <p:nvPr/>
        </p:nvSpPr>
        <p:spPr>
          <a:xfrm>
            <a:off x="11335385" y="6336956"/>
            <a:ext cx="415498" cy="369332"/>
          </a:xfrm>
          <a:prstGeom prst="rect">
            <a:avLst/>
          </a:prstGeom>
          <a:noFill/>
        </p:spPr>
        <p:txBody>
          <a:bodyPr wrap="none" rtlCol="0">
            <a:spAutoFit/>
          </a:bodyPr>
          <a:lstStyle/>
          <a:p>
            <a:r>
              <a:rPr kumimoji="1" lang="en-US" altLang="zh-CN" dirty="0">
                <a:latin typeface="Times New Roman" panose="02020603050405020304" pitchFamily="18" charset="0"/>
                <a:cs typeface="Times New Roman" panose="02020603050405020304" pitchFamily="18" charset="0"/>
              </a:rPr>
              <a:t>17</a:t>
            </a:r>
            <a:endParaRPr kumimoji="1" lang="zh-CN" alt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876347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nvCxnSpPr>
        <p:spPr>
          <a:xfrm>
            <a:off x="0" y="666234"/>
            <a:ext cx="12192000" cy="0"/>
          </a:xfrm>
          <a:prstGeom prst="line">
            <a:avLst/>
          </a:prstGeom>
          <a:ln w="28575">
            <a:solidFill>
              <a:srgbClr val="9C252B"/>
            </a:solidFill>
          </a:ln>
        </p:spPr>
        <p:style>
          <a:lnRef idx="1">
            <a:schemeClr val="accent1"/>
          </a:lnRef>
          <a:fillRef idx="0">
            <a:schemeClr val="accent1"/>
          </a:fillRef>
          <a:effectRef idx="0">
            <a:schemeClr val="accent1"/>
          </a:effectRef>
          <a:fontRef idx="minor">
            <a:schemeClr val="tx1"/>
          </a:fontRef>
        </p:style>
      </p:cxnSp>
      <p:pic>
        <p:nvPicPr>
          <p:cNvPr id="3" name="图片 2">
            <a:extLst>
              <a:ext uri="{FF2B5EF4-FFF2-40B4-BE49-F238E27FC236}">
                <a16:creationId xmlns:a16="http://schemas.microsoft.com/office/drawing/2014/main" id="{E928BADA-8DD8-9F11-FD67-1CB7EFFF3FD6}"/>
              </a:ext>
            </a:extLst>
          </p:cNvPr>
          <p:cNvPicPr>
            <a:picLocks noChangeAspect="1"/>
          </p:cNvPicPr>
          <p:nvPr/>
        </p:nvPicPr>
        <p:blipFill>
          <a:blip r:embed="rId3"/>
          <a:stretch>
            <a:fillRect/>
          </a:stretch>
        </p:blipFill>
        <p:spPr>
          <a:xfrm>
            <a:off x="11237495" y="88315"/>
            <a:ext cx="711890" cy="543733"/>
          </a:xfrm>
          <a:prstGeom prst="rect">
            <a:avLst/>
          </a:prstGeom>
        </p:spPr>
      </p:pic>
      <mc:AlternateContent xmlns:mc="http://schemas.openxmlformats.org/markup-compatibility/2006" xmlns:a14="http://schemas.microsoft.com/office/drawing/2010/main">
        <mc:Choice Requires="a14">
          <p:sp>
            <p:nvSpPr>
              <p:cNvPr id="5" name="文本框 4">
                <a:extLst>
                  <a:ext uri="{FF2B5EF4-FFF2-40B4-BE49-F238E27FC236}">
                    <a16:creationId xmlns:a16="http://schemas.microsoft.com/office/drawing/2014/main" id="{726EF67F-AAE6-A34B-90A0-A7CDD45707A3}"/>
                  </a:ext>
                </a:extLst>
              </p:cNvPr>
              <p:cNvSpPr txBox="1"/>
              <p:nvPr/>
            </p:nvSpPr>
            <p:spPr bwMode="auto">
              <a:xfrm>
                <a:off x="134400" y="178901"/>
                <a:ext cx="5854417" cy="415498"/>
              </a:xfrm>
              <a:prstGeom prst="rect">
                <a:avLst/>
              </a:prstGeom>
              <a:noFill/>
            </p:spPr>
            <p:txBody>
              <a:bodyPr wrap="square">
                <a:spAutoFit/>
                <a:scene3d>
                  <a:camera prst="orthographicFront"/>
                  <a:lightRig rig="threePt" dir="t"/>
                </a:scene3d>
                <a:sp3d contourW="12700"/>
              </a:bodyPr>
              <a:lstStyle>
                <a:defPPr>
                  <a:defRPr lang="en-US"/>
                </a:defPPr>
                <a:lvl1pPr>
                  <a:defRPr sz="2800" b="1" spc="300">
                    <a:solidFill>
                      <a:schemeClr val="tx1">
                        <a:lumMod val="85000"/>
                        <a:lumOff val="15000"/>
                      </a:schemeClr>
                    </a:solidFill>
                    <a:latin typeface="微软雅黑" panose="020B0503020204020204" pitchFamily="34" charset="-122"/>
                    <a:ea typeface="微软雅黑" panose="020B0503020204020204" pitchFamily="34" charset="-122"/>
                    <a:cs typeface="Segoe UI Light" panose="020B0502040204020203" pitchFamily="34" charset="0"/>
                  </a:defRPr>
                </a:lvl1pPr>
              </a:lstStyle>
              <a:p>
                <a:pPr>
                  <a:defRPr/>
                </a:pPr>
                <a:r>
                  <a:rPr lang="en-US" altLang="zh-CN" sz="2100" spc="0" dirty="0">
                    <a:solidFill>
                      <a:srgbClr val="B21E23"/>
                    </a:solidFill>
                    <a:latin typeface="Times New Roman" panose="02020603050405020304" pitchFamily="18" charset="0"/>
                    <a:cs typeface="Times New Roman" panose="02020603050405020304" pitchFamily="18" charset="0"/>
                    <a:sym typeface="+mn-ea"/>
                  </a:rPr>
                  <a:t>Results &amp; discussion </a:t>
                </a:r>
                <a:r>
                  <a:rPr lang="en-US" altLang="zh-CN" sz="2100" spc="0" dirty="0">
                    <a:solidFill>
                      <a:srgbClr val="B21E23"/>
                    </a:solidFill>
                    <a:latin typeface="Times New Roman" panose="02020603050405020304" pitchFamily="18" charset="0"/>
                    <a:cs typeface="Times New Roman" panose="02020603050405020304" pitchFamily="18" charset="0"/>
                    <a:sym typeface="Century Gothic" panose="020B0502020202020204" pitchFamily="34" charset="0"/>
                  </a:rPr>
                  <a:t>| </a:t>
                </a:r>
                <a14:m>
                  <m:oMath xmlns:m="http://schemas.openxmlformats.org/officeDocument/2006/math">
                    <m:r>
                      <a:rPr lang="en-US" altLang="zh-CN" sz="2100" b="1" i="1" spc="0" smtClean="0">
                        <a:solidFill>
                          <a:schemeClr val="tx1"/>
                        </a:solidFill>
                        <a:latin typeface="Cambria Math" panose="02040503050406030204" pitchFamily="18" charset="0"/>
                        <a:cs typeface="Times New Roman" panose="02020603050405020304" pitchFamily="18" charset="0"/>
                        <a:sym typeface="Century Gothic" panose="020B0502020202020204" pitchFamily="34" charset="0"/>
                      </a:rPr>
                      <m:t>𝒃𝒄</m:t>
                    </m:r>
                    <m:acc>
                      <m:accPr>
                        <m:chr m:val="̅"/>
                        <m:ctrlPr>
                          <a:rPr lang="en-US" altLang="zh-CN" sz="2100" b="1" i="1" spc="0" smtClean="0">
                            <a:solidFill>
                              <a:schemeClr val="tx1"/>
                            </a:solidFill>
                            <a:latin typeface="Cambria Math" panose="02040503050406030204" pitchFamily="18" charset="0"/>
                            <a:cs typeface="Times New Roman" panose="02020603050405020304" pitchFamily="18" charset="0"/>
                            <a:sym typeface="Century Gothic" panose="020B0502020202020204" pitchFamily="34" charset="0"/>
                          </a:rPr>
                        </m:ctrlPr>
                      </m:accPr>
                      <m:e>
                        <m:r>
                          <a:rPr lang="en-US" altLang="zh-CN" sz="2100" b="1" i="1" spc="0" smtClean="0">
                            <a:solidFill>
                              <a:schemeClr val="tx1"/>
                            </a:solidFill>
                            <a:latin typeface="Cambria Math" panose="02040503050406030204" pitchFamily="18" charset="0"/>
                            <a:cs typeface="Times New Roman" panose="02020603050405020304" pitchFamily="18" charset="0"/>
                            <a:sym typeface="Century Gothic" panose="020B0502020202020204" pitchFamily="34" charset="0"/>
                          </a:rPr>
                          <m:t>𝒒</m:t>
                        </m:r>
                      </m:e>
                    </m:acc>
                    <m:acc>
                      <m:accPr>
                        <m:chr m:val="̅"/>
                        <m:ctrlPr>
                          <a:rPr lang="en-US" altLang="zh-CN" sz="2100" b="1" i="1" spc="0" dirty="0" smtClean="0">
                            <a:solidFill>
                              <a:schemeClr val="tx1"/>
                            </a:solidFill>
                            <a:latin typeface="Cambria Math" panose="02040503050406030204" pitchFamily="18" charset="0"/>
                            <a:cs typeface="Times New Roman" panose="02020603050405020304" pitchFamily="18" charset="0"/>
                            <a:sym typeface="+mn-ea"/>
                          </a:rPr>
                        </m:ctrlPr>
                      </m:accPr>
                      <m:e>
                        <m:r>
                          <a:rPr lang="en-US" altLang="zh-CN" sz="2100" b="1" i="1" spc="0" dirty="0" smtClean="0">
                            <a:solidFill>
                              <a:schemeClr val="tx1"/>
                            </a:solidFill>
                            <a:latin typeface="Cambria Math" panose="02040503050406030204" pitchFamily="18" charset="0"/>
                            <a:cs typeface="Times New Roman" panose="02020603050405020304" pitchFamily="18" charset="0"/>
                            <a:sym typeface="+mn-ea"/>
                          </a:rPr>
                          <m:t>𝒒</m:t>
                        </m:r>
                      </m:e>
                    </m:acc>
                  </m:oMath>
                </a14:m>
                <a:r>
                  <a:rPr lang="en-US" altLang="zh-CN" sz="2100" spc="0" dirty="0">
                    <a:solidFill>
                      <a:schemeClr val="tx1"/>
                    </a:solidFill>
                    <a:latin typeface="Times New Roman" panose="02020603050405020304" pitchFamily="18" charset="0"/>
                    <a:cs typeface="Times New Roman" panose="02020603050405020304" pitchFamily="18" charset="0"/>
                    <a:sym typeface="Century Gothic" panose="020B0502020202020204" pitchFamily="34" charset="0"/>
                  </a:rPr>
                  <a:t> system</a:t>
                </a:r>
                <a:endParaRPr lang="zh-CN" altLang="en-US" sz="2100" spc="0" dirty="0">
                  <a:solidFill>
                    <a:srgbClr val="B21E23"/>
                  </a:solidFill>
                  <a:latin typeface="Times New Roman" panose="02020603050405020304" pitchFamily="18" charset="0"/>
                  <a:cs typeface="Times New Roman" panose="02020603050405020304" pitchFamily="18" charset="0"/>
                  <a:sym typeface="Century Gothic" panose="020B0502020202020204" pitchFamily="34" charset="0"/>
                </a:endParaRPr>
              </a:p>
            </p:txBody>
          </p:sp>
        </mc:Choice>
        <mc:Fallback xmlns="">
          <p:sp>
            <p:nvSpPr>
              <p:cNvPr id="5" name="文本框 4">
                <a:extLst>
                  <a:ext uri="{FF2B5EF4-FFF2-40B4-BE49-F238E27FC236}">
                    <a16:creationId xmlns:a16="http://schemas.microsoft.com/office/drawing/2014/main" id="{726EF67F-AAE6-A34B-90A0-A7CDD45707A3}"/>
                  </a:ext>
                </a:extLst>
              </p:cNvPr>
              <p:cNvSpPr txBox="1">
                <a:spLocks noRot="1" noChangeAspect="1" noMove="1" noResize="1" noEditPoints="1" noAdjustHandles="1" noChangeArrowheads="1" noChangeShapeType="1" noTextEdit="1"/>
              </p:cNvSpPr>
              <p:nvPr/>
            </p:nvSpPr>
            <p:spPr bwMode="auto">
              <a:xfrm>
                <a:off x="134400" y="178901"/>
                <a:ext cx="5854417" cy="415498"/>
              </a:xfrm>
              <a:prstGeom prst="rect">
                <a:avLst/>
              </a:prstGeom>
              <a:blipFill>
                <a:blip r:embed="rId4"/>
                <a:stretch>
                  <a:fillRect l="-1082" t="-5882" b="-23529"/>
                </a:stretch>
              </a:blipFill>
            </p:spPr>
            <p:txBody>
              <a:bodyPr/>
              <a:lstStyle/>
              <a:p>
                <a:r>
                  <a:rPr lang="zh-CN" altLang="en-US">
                    <a:noFill/>
                  </a:rPr>
                  <a:t> </a:t>
                </a:r>
              </a:p>
            </p:txBody>
          </p:sp>
        </mc:Fallback>
      </mc:AlternateContent>
      <p:pic>
        <p:nvPicPr>
          <p:cNvPr id="7" name="图片 6">
            <a:extLst>
              <a:ext uri="{FF2B5EF4-FFF2-40B4-BE49-F238E27FC236}">
                <a16:creationId xmlns:a16="http://schemas.microsoft.com/office/drawing/2014/main" id="{937684D5-E3D1-462E-49E9-6836B5E4EE4D}"/>
              </a:ext>
            </a:extLst>
          </p:cNvPr>
          <p:cNvPicPr>
            <a:picLocks noChangeAspect="1"/>
          </p:cNvPicPr>
          <p:nvPr/>
        </p:nvPicPr>
        <p:blipFill>
          <a:blip r:embed="rId5"/>
          <a:stretch>
            <a:fillRect/>
          </a:stretch>
        </p:blipFill>
        <p:spPr>
          <a:xfrm>
            <a:off x="539506" y="1238537"/>
            <a:ext cx="11175762" cy="3825828"/>
          </a:xfrm>
          <a:prstGeom prst="rect">
            <a:avLst/>
          </a:prstGeom>
        </p:spPr>
      </p:pic>
      <mc:AlternateContent xmlns:mc="http://schemas.openxmlformats.org/markup-compatibility/2006" xmlns:a14="http://schemas.microsoft.com/office/drawing/2010/main">
        <mc:Choice Requires="a14">
          <p:sp>
            <p:nvSpPr>
              <p:cNvPr id="10" name="文本框 9">
                <a:extLst>
                  <a:ext uri="{FF2B5EF4-FFF2-40B4-BE49-F238E27FC236}">
                    <a16:creationId xmlns:a16="http://schemas.microsoft.com/office/drawing/2014/main" id="{E1AD67D6-3D67-B709-9A87-71AB67587865}"/>
                  </a:ext>
                </a:extLst>
              </p:cNvPr>
              <p:cNvSpPr txBox="1"/>
              <p:nvPr/>
            </p:nvSpPr>
            <p:spPr>
              <a:xfrm>
                <a:off x="687946" y="5158718"/>
                <a:ext cx="10905494" cy="1370119"/>
              </a:xfrm>
              <a:prstGeom prst="rect">
                <a:avLst/>
              </a:prstGeom>
              <a:noFill/>
            </p:spPr>
            <p:txBody>
              <a:bodyPr wrap="square" rtlCol="0">
                <a:spAutoFit/>
              </a:bodyPr>
              <a:lstStyle/>
              <a:p>
                <a:pPr marL="342900" indent="-342900">
                  <a:lnSpc>
                    <a:spcPct val="125000"/>
                  </a:lnSpc>
                  <a:buFont typeface="Wingdings" pitchFamily="2" charset="2"/>
                  <a:buChar char="Ø"/>
                </a:pPr>
                <a:r>
                  <a:rPr kumimoji="1" lang="en-US" altLang="zh-CN" sz="2200" dirty="0">
                    <a:latin typeface="Times New Roman" panose="02020603050405020304" pitchFamily="18" charset="0"/>
                    <a:cs typeface="Times New Roman" panose="02020603050405020304" pitchFamily="18" charset="0"/>
                  </a:rPr>
                  <a:t>The term </a:t>
                </a:r>
                <a14:m>
                  <m:oMath xmlns:m="http://schemas.openxmlformats.org/officeDocument/2006/math">
                    <m:r>
                      <a:rPr kumimoji="1" lang="en-US" altLang="zh-CN" sz="2200" b="0" i="1">
                        <a:latin typeface="Cambria Math" panose="02040503050406030204" pitchFamily="18" charset="0"/>
                      </a:rPr>
                      <m:t> (</m:t>
                    </m:r>
                    <m:sSub>
                      <m:sSubPr>
                        <m:ctrlPr>
                          <a:rPr kumimoji="1" lang="en-US" altLang="zh-CN" sz="2200" b="0" i="1">
                            <a:latin typeface="Cambria Math" panose="02040503050406030204" pitchFamily="18" charset="0"/>
                          </a:rPr>
                        </m:ctrlPr>
                      </m:sSubPr>
                      <m:e>
                        <m:r>
                          <a:rPr kumimoji="1" lang="en-US" altLang="zh-CN" sz="2200" b="0" i="1">
                            <a:latin typeface="Cambria Math" panose="02040503050406030204" pitchFamily="18" charset="0"/>
                          </a:rPr>
                          <m:t>𝜇</m:t>
                        </m:r>
                      </m:e>
                      <m:sub>
                        <m:r>
                          <a:rPr kumimoji="1" lang="en-US" altLang="zh-CN" sz="2200" b="0" i="1" smtClean="0">
                            <a:latin typeface="Cambria Math" panose="02040503050406030204" pitchFamily="18" charset="0"/>
                          </a:rPr>
                          <m:t>𝑏</m:t>
                        </m:r>
                      </m:sub>
                    </m:sSub>
                    <m:r>
                      <a:rPr kumimoji="1" lang="en-US" altLang="zh-CN" sz="2200" b="0" i="1">
                        <a:latin typeface="Cambria Math" panose="02040503050406030204" pitchFamily="18" charset="0"/>
                      </a:rPr>
                      <m:t>−</m:t>
                    </m:r>
                    <m:sSub>
                      <m:sSubPr>
                        <m:ctrlPr>
                          <a:rPr kumimoji="1" lang="en-US" altLang="zh-CN" sz="2200" b="0" i="1">
                            <a:latin typeface="Cambria Math" panose="02040503050406030204" pitchFamily="18" charset="0"/>
                          </a:rPr>
                        </m:ctrlPr>
                      </m:sSubPr>
                      <m:e>
                        <m:r>
                          <a:rPr kumimoji="1" lang="en-US" altLang="zh-CN" sz="2200" b="0" i="1">
                            <a:latin typeface="Cambria Math" panose="02040503050406030204" pitchFamily="18" charset="0"/>
                          </a:rPr>
                          <m:t>𝜇</m:t>
                        </m:r>
                      </m:e>
                      <m:sub>
                        <m:r>
                          <a:rPr kumimoji="1" lang="en-US" altLang="zh-CN" sz="2200" b="0" i="1" smtClean="0">
                            <a:latin typeface="Cambria Math" panose="02040503050406030204" pitchFamily="18" charset="0"/>
                          </a:rPr>
                          <m:t>𝑐</m:t>
                        </m:r>
                      </m:sub>
                    </m:sSub>
                    <m:r>
                      <a:rPr kumimoji="1" lang="en-US" altLang="zh-CN" sz="2200" b="0" i="1">
                        <a:latin typeface="Cambria Math" panose="02040503050406030204" pitchFamily="18" charset="0"/>
                      </a:rPr>
                      <m:t>)</m:t>
                    </m:r>
                  </m:oMath>
                </a14:m>
                <a:r>
                  <a:rPr kumimoji="1" lang="en-US" altLang="zh-CN" sz="2200" dirty="0">
                    <a:latin typeface="Times New Roman" panose="02020603050405020304" pitchFamily="18" charset="0"/>
                    <a:cs typeface="Times New Roman" panose="02020603050405020304" pitchFamily="18" charset="0"/>
                  </a:rPr>
                  <a:t> in MM </a:t>
                </a:r>
                <a:r>
                  <a:rPr lang="zh-CN" altLang="zh-CN" sz="2200" dirty="0">
                    <a:latin typeface="Times New Roman" panose="02020603050405020304" pitchFamily="18" charset="0"/>
                    <a:cs typeface="Times New Roman" panose="02020603050405020304" pitchFamily="18" charset="0"/>
                  </a:rPr>
                  <a:t>originates from the coupling </a:t>
                </a:r>
                <a14:m>
                  <m:oMath xmlns:m="http://schemas.openxmlformats.org/officeDocument/2006/math">
                    <m:r>
                      <a:rPr kumimoji="1" lang="en-US" altLang="zh-CN" sz="2200" b="0" i="1">
                        <a:latin typeface="Cambria Math" panose="02040503050406030204" pitchFamily="18" charset="0"/>
                      </a:rPr>
                      <m:t>⟨</m:t>
                    </m:r>
                    <m:sSub>
                      <m:sSubPr>
                        <m:ctrlPr>
                          <a:rPr kumimoji="1" lang="en-US" altLang="zh-CN" sz="2200" b="0" i="1">
                            <a:latin typeface="Cambria Math" panose="02040503050406030204" pitchFamily="18" charset="0"/>
                          </a:rPr>
                        </m:ctrlPr>
                      </m:sSubPr>
                      <m:e>
                        <m:r>
                          <a:rPr kumimoji="1" lang="en-US" altLang="zh-CN" sz="2200" b="0" i="1">
                            <a:latin typeface="Cambria Math" panose="02040503050406030204" pitchFamily="18" charset="0"/>
                          </a:rPr>
                          <m:t>𝑠</m:t>
                        </m:r>
                      </m:e>
                      <m:sub>
                        <m:r>
                          <a:rPr kumimoji="1" lang="en-US" altLang="zh-CN" sz="2200" b="0" i="1" smtClean="0">
                            <a:latin typeface="Cambria Math" panose="02040503050406030204" pitchFamily="18" charset="0"/>
                          </a:rPr>
                          <m:t>𝑏𝑐</m:t>
                        </m:r>
                      </m:sub>
                    </m:sSub>
                    <m:r>
                      <a:rPr kumimoji="1" lang="en-US" altLang="zh-CN" sz="2200" b="0" i="1">
                        <a:latin typeface="Cambria Math" panose="02040503050406030204" pitchFamily="18" charset="0"/>
                      </a:rPr>
                      <m:t>=1</m:t>
                    </m:r>
                    <m:r>
                      <a:rPr kumimoji="1" lang="en-US" altLang="zh-CN" sz="2200" b="0">
                        <a:latin typeface="Cambria Math" panose="02040503050406030204" pitchFamily="18" charset="0"/>
                      </a:rPr>
                      <m:t>|</m:t>
                    </m:r>
                    <m:sSub>
                      <m:sSubPr>
                        <m:ctrlPr>
                          <a:rPr kumimoji="1" lang="en-US" altLang="zh-CN" sz="2200" b="0" i="1">
                            <a:latin typeface="Cambria Math" panose="02040503050406030204" pitchFamily="18" charset="0"/>
                          </a:rPr>
                        </m:ctrlPr>
                      </m:sSubPr>
                      <m:e>
                        <m:acc>
                          <m:accPr>
                            <m:chr m:val="̂"/>
                            <m:ctrlPr>
                              <a:rPr kumimoji="1" lang="en-US" altLang="zh-CN" sz="2200" b="0" i="1">
                                <a:latin typeface="Cambria Math" panose="02040503050406030204" pitchFamily="18" charset="0"/>
                              </a:rPr>
                            </m:ctrlPr>
                          </m:accPr>
                          <m:e>
                            <m:r>
                              <a:rPr kumimoji="1" lang="en-US" altLang="zh-CN" sz="2200" b="0" i="1">
                                <a:latin typeface="Cambria Math" panose="02040503050406030204" pitchFamily="18" charset="0"/>
                              </a:rPr>
                              <m:t>𝜇</m:t>
                            </m:r>
                          </m:e>
                        </m:acc>
                      </m:e>
                      <m:sub>
                        <m:r>
                          <a:rPr kumimoji="1" lang="en-US" altLang="zh-CN" sz="2200" b="0" i="1">
                            <a:latin typeface="Cambria Math" panose="02040503050406030204" pitchFamily="18" charset="0"/>
                          </a:rPr>
                          <m:t>𝑧</m:t>
                        </m:r>
                      </m:sub>
                    </m:sSub>
                    <m:r>
                      <a:rPr kumimoji="1" lang="en-US" altLang="zh-CN" sz="2200" b="0" i="1">
                        <a:latin typeface="Cambria Math" panose="02040503050406030204" pitchFamily="18" charset="0"/>
                      </a:rPr>
                      <m:t>|</m:t>
                    </m:r>
                    <m:sSub>
                      <m:sSubPr>
                        <m:ctrlPr>
                          <a:rPr kumimoji="1" lang="en-US" altLang="zh-CN" sz="2200" b="0" i="1">
                            <a:latin typeface="Cambria Math" panose="02040503050406030204" pitchFamily="18" charset="0"/>
                          </a:rPr>
                        </m:ctrlPr>
                      </m:sSubPr>
                      <m:e>
                        <m:r>
                          <a:rPr kumimoji="1" lang="en-US" altLang="zh-CN" sz="2200" b="0" i="1">
                            <a:latin typeface="Cambria Math" panose="02040503050406030204" pitchFamily="18" charset="0"/>
                          </a:rPr>
                          <m:t>𝑠</m:t>
                        </m:r>
                      </m:e>
                      <m:sub>
                        <m:r>
                          <a:rPr kumimoji="1" lang="en-US" altLang="zh-CN" sz="2200" b="0" i="1" smtClean="0">
                            <a:latin typeface="Cambria Math" panose="02040503050406030204" pitchFamily="18" charset="0"/>
                          </a:rPr>
                          <m:t>𝑏𝑐</m:t>
                        </m:r>
                      </m:sub>
                    </m:sSub>
                    <m:r>
                      <a:rPr kumimoji="1" lang="en-US" altLang="zh-CN" sz="2200" b="0" i="1">
                        <a:latin typeface="Cambria Math" panose="02040503050406030204" pitchFamily="18" charset="0"/>
                      </a:rPr>
                      <m:t>=0⟩</m:t>
                    </m:r>
                  </m:oMath>
                </a14:m>
                <a:r>
                  <a:rPr kumimoji="1" lang="en-US" altLang="zh-CN" sz="2200" dirty="0">
                    <a:latin typeface="Times New Roman" panose="02020603050405020304" pitchFamily="18" charset="0"/>
                    <a:cs typeface="Times New Roman" panose="02020603050405020304" pitchFamily="18" charset="0"/>
                  </a:rPr>
                  <a:t>.</a:t>
                </a:r>
              </a:p>
              <a:p>
                <a:pPr marL="342900" indent="-342900">
                  <a:lnSpc>
                    <a:spcPct val="125000"/>
                  </a:lnSpc>
                  <a:buFont typeface="Wingdings" pitchFamily="2" charset="2"/>
                  <a:buChar char="Ø"/>
                </a:pPr>
                <a:r>
                  <a:rPr kumimoji="1" lang="en-US" altLang="zh-CN" sz="2200" dirty="0">
                    <a:latin typeface="Times New Roman" panose="02020603050405020304" pitchFamily="18" charset="0"/>
                    <a:cs typeface="Times New Roman" panose="02020603050405020304" pitchFamily="18" charset="0"/>
                  </a:rPr>
                  <a:t>Numerically, an (I, J) = (0,1) state has the same MM with an (</a:t>
                </a:r>
                <a:r>
                  <a:rPr kumimoji="1" lang="en-US" altLang="zh-CN" sz="2200" dirty="0" err="1">
                    <a:latin typeface="Times New Roman" panose="02020603050405020304" pitchFamily="18" charset="0"/>
                    <a:cs typeface="Times New Roman" panose="02020603050405020304" pitchFamily="18" charset="0"/>
                  </a:rPr>
                  <a:t>I,I</a:t>
                </a:r>
                <a:r>
                  <a:rPr kumimoji="1" lang="en-US" altLang="zh-CN" sz="2200" baseline="-25000" dirty="0" err="1">
                    <a:latin typeface="Times New Roman" panose="02020603050405020304" pitchFamily="18" charset="0"/>
                    <a:cs typeface="Times New Roman" panose="02020603050405020304" pitchFamily="18" charset="0"/>
                  </a:rPr>
                  <a:t>z</a:t>
                </a:r>
                <a:r>
                  <a:rPr kumimoji="1" lang="en-US" altLang="zh-CN" sz="2200" dirty="0" err="1">
                    <a:latin typeface="Times New Roman" panose="02020603050405020304" pitchFamily="18" charset="0"/>
                    <a:cs typeface="Times New Roman" panose="02020603050405020304" pitchFamily="18" charset="0"/>
                  </a:rPr>
                  <a:t>,J</a:t>
                </a:r>
                <a:r>
                  <a:rPr kumimoji="1" lang="en-US" altLang="zh-CN" sz="2200" dirty="0">
                    <a:latin typeface="Times New Roman" panose="02020603050405020304" pitchFamily="18" charset="0"/>
                    <a:cs typeface="Times New Roman" panose="02020603050405020304" pitchFamily="18" charset="0"/>
                  </a:rPr>
                  <a:t>)=(1,0,1) state.</a:t>
                </a:r>
              </a:p>
              <a:p>
                <a:pPr marL="342900" indent="-342900">
                  <a:lnSpc>
                    <a:spcPct val="125000"/>
                  </a:lnSpc>
                  <a:buFont typeface="Wingdings" pitchFamily="2" charset="2"/>
                  <a:buChar char="Ø"/>
                </a:pPr>
                <a:r>
                  <a:rPr kumimoji="1" lang="en-US" altLang="zh-CN" sz="2200" dirty="0">
                    <a:latin typeface="Times New Roman" panose="02020603050405020304" pitchFamily="18" charset="0"/>
                    <a:cs typeface="Times New Roman" panose="02020603050405020304" pitchFamily="18" charset="0"/>
                  </a:rPr>
                  <a:t>Magnetic moment range : -3.40~2.25 for </a:t>
                </a:r>
                <a14:m>
                  <m:oMath xmlns:m="http://schemas.openxmlformats.org/officeDocument/2006/math">
                    <m:r>
                      <a:rPr kumimoji="1" lang="en-US" altLang="zh-CN" sz="2200" b="0" i="1" smtClean="0">
                        <a:latin typeface="Cambria Math" panose="02040503050406030204" pitchFamily="18" charset="0"/>
                        <a:cs typeface="Times New Roman" panose="02020603050405020304" pitchFamily="18" charset="0"/>
                      </a:rPr>
                      <m:t>𝑏𝑐</m:t>
                    </m:r>
                    <m:acc>
                      <m:accPr>
                        <m:chr m:val="̅"/>
                        <m:ctrlPr>
                          <a:rPr kumimoji="1" lang="en-US" altLang="zh-CN" sz="2200" b="0" i="1" smtClean="0">
                            <a:latin typeface="Cambria Math" panose="02040503050406030204" pitchFamily="18" charset="0"/>
                            <a:cs typeface="Times New Roman" panose="02020603050405020304" pitchFamily="18" charset="0"/>
                          </a:rPr>
                        </m:ctrlPr>
                      </m:accPr>
                      <m:e>
                        <m:r>
                          <a:rPr kumimoji="1" lang="en-US" altLang="zh-CN" sz="2200" b="0" i="1" smtClean="0">
                            <a:latin typeface="Cambria Math" panose="02040503050406030204" pitchFamily="18" charset="0"/>
                            <a:cs typeface="Times New Roman" panose="02020603050405020304" pitchFamily="18" charset="0"/>
                          </a:rPr>
                          <m:t>𝑛</m:t>
                        </m:r>
                      </m:e>
                    </m:acc>
                    <m:sSup>
                      <m:sSupPr>
                        <m:ctrlPr>
                          <a:rPr kumimoji="1" lang="en-US" altLang="zh-CN" sz="2200" b="0" i="1" dirty="0" smtClean="0">
                            <a:latin typeface="Cambria Math" panose="02040503050406030204" pitchFamily="18" charset="0"/>
                            <a:cs typeface="Times New Roman" panose="02020603050405020304" pitchFamily="18" charset="0"/>
                          </a:rPr>
                        </m:ctrlPr>
                      </m:sSupPr>
                      <m:e>
                        <m:acc>
                          <m:accPr>
                            <m:chr m:val="̅"/>
                            <m:ctrlPr>
                              <a:rPr kumimoji="1" lang="en-US" altLang="zh-CN" sz="2200" b="0" i="1" dirty="0" smtClean="0">
                                <a:latin typeface="Cambria Math" panose="02040503050406030204" pitchFamily="18" charset="0"/>
                                <a:cs typeface="Times New Roman" panose="02020603050405020304" pitchFamily="18" charset="0"/>
                              </a:rPr>
                            </m:ctrlPr>
                          </m:accPr>
                          <m:e>
                            <m:r>
                              <a:rPr kumimoji="1" lang="en-US" altLang="zh-CN" sz="2200" b="0" i="1" dirty="0" smtClean="0">
                                <a:latin typeface="Cambria Math" panose="02040503050406030204" pitchFamily="18" charset="0"/>
                                <a:cs typeface="Times New Roman" panose="02020603050405020304" pitchFamily="18" charset="0"/>
                              </a:rPr>
                              <m:t>𝑛</m:t>
                            </m:r>
                          </m:e>
                        </m:acc>
                      </m:e>
                      <m:sup>
                        <m:r>
                          <a:rPr kumimoji="1" lang="en-US" altLang="zh-CN" sz="2200" b="0" i="1" dirty="0" smtClean="0">
                            <a:latin typeface="Cambria Math" panose="02040503050406030204" pitchFamily="18" charset="0"/>
                            <a:cs typeface="Times New Roman" panose="02020603050405020304" pitchFamily="18" charset="0"/>
                          </a:rPr>
                          <m:t>′</m:t>
                        </m:r>
                      </m:sup>
                    </m:sSup>
                  </m:oMath>
                </a14:m>
                <a:r>
                  <a:rPr kumimoji="1" lang="en-US" altLang="zh-CN" sz="2200" dirty="0">
                    <a:latin typeface="Times New Roman" panose="02020603050405020304" pitchFamily="18" charset="0"/>
                    <a:cs typeface="Times New Roman" panose="02020603050405020304" pitchFamily="18" charset="0"/>
                  </a:rPr>
                  <a:t>system , 0.56~1.31 for </a:t>
                </a:r>
                <a14:m>
                  <m:oMath xmlns:m="http://schemas.openxmlformats.org/officeDocument/2006/math">
                    <m:r>
                      <a:rPr kumimoji="1" lang="en-US" altLang="zh-CN" sz="2200" i="1">
                        <a:latin typeface="Cambria Math" panose="02040503050406030204" pitchFamily="18" charset="0"/>
                        <a:cs typeface="Times New Roman" panose="02020603050405020304" pitchFamily="18" charset="0"/>
                      </a:rPr>
                      <m:t>𝑏𝑐</m:t>
                    </m:r>
                    <m:acc>
                      <m:accPr>
                        <m:chr m:val="̅"/>
                        <m:ctrlPr>
                          <a:rPr kumimoji="1" lang="en-US" altLang="zh-CN" sz="2200" b="0" i="1" smtClean="0">
                            <a:latin typeface="Cambria Math" panose="02040503050406030204" pitchFamily="18" charset="0"/>
                            <a:cs typeface="Times New Roman" panose="02020603050405020304" pitchFamily="18" charset="0"/>
                          </a:rPr>
                        </m:ctrlPr>
                      </m:accPr>
                      <m:e>
                        <m:r>
                          <a:rPr kumimoji="1" lang="en-US" altLang="zh-CN" sz="2200" b="0" i="1" smtClean="0">
                            <a:latin typeface="Cambria Math" panose="02040503050406030204" pitchFamily="18" charset="0"/>
                            <a:cs typeface="Times New Roman" panose="02020603050405020304" pitchFamily="18" charset="0"/>
                          </a:rPr>
                          <m:t>𝑠</m:t>
                        </m:r>
                      </m:e>
                    </m:acc>
                    <m:acc>
                      <m:accPr>
                        <m:chr m:val="̅"/>
                        <m:ctrlPr>
                          <a:rPr kumimoji="1" lang="en-US" altLang="zh-CN" sz="2200" b="0" i="1" dirty="0" smtClean="0">
                            <a:latin typeface="Cambria Math" panose="02040503050406030204" pitchFamily="18" charset="0"/>
                            <a:cs typeface="Times New Roman" panose="02020603050405020304" pitchFamily="18" charset="0"/>
                          </a:rPr>
                        </m:ctrlPr>
                      </m:accPr>
                      <m:e>
                        <m:r>
                          <a:rPr kumimoji="1" lang="en-US" altLang="zh-CN" sz="2200" b="0" i="1" dirty="0" smtClean="0">
                            <a:latin typeface="Cambria Math" panose="02040503050406030204" pitchFamily="18" charset="0"/>
                            <a:cs typeface="Times New Roman" panose="02020603050405020304" pitchFamily="18" charset="0"/>
                          </a:rPr>
                          <m:t>𝑠</m:t>
                        </m:r>
                      </m:e>
                    </m:acc>
                  </m:oMath>
                </a14:m>
                <a:r>
                  <a:rPr kumimoji="1" lang="en-US" altLang="zh-CN" sz="2200" dirty="0">
                    <a:latin typeface="Times New Roman" panose="02020603050405020304" pitchFamily="18" charset="0"/>
                    <a:cs typeface="Times New Roman" panose="02020603050405020304" pitchFamily="18" charset="0"/>
                  </a:rPr>
                  <a:t> system .</a:t>
                </a:r>
              </a:p>
            </p:txBody>
          </p:sp>
        </mc:Choice>
        <mc:Fallback xmlns="">
          <p:sp>
            <p:nvSpPr>
              <p:cNvPr id="10" name="文本框 9">
                <a:extLst>
                  <a:ext uri="{FF2B5EF4-FFF2-40B4-BE49-F238E27FC236}">
                    <a16:creationId xmlns:a16="http://schemas.microsoft.com/office/drawing/2014/main" id="{E1AD67D6-3D67-B709-9A87-71AB67587865}"/>
                  </a:ext>
                </a:extLst>
              </p:cNvPr>
              <p:cNvSpPr txBox="1">
                <a:spLocks noRot="1" noChangeAspect="1" noMove="1" noResize="1" noEditPoints="1" noAdjustHandles="1" noChangeArrowheads="1" noChangeShapeType="1" noTextEdit="1"/>
              </p:cNvSpPr>
              <p:nvPr/>
            </p:nvSpPr>
            <p:spPr>
              <a:xfrm>
                <a:off x="687946" y="5158718"/>
                <a:ext cx="10905494" cy="1370119"/>
              </a:xfrm>
              <a:prstGeom prst="rect">
                <a:avLst/>
              </a:prstGeom>
              <a:blipFill>
                <a:blip r:embed="rId6"/>
                <a:stretch>
                  <a:fillRect l="-698" b="-367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1" name="文本框 10">
                <a:extLst>
                  <a:ext uri="{FF2B5EF4-FFF2-40B4-BE49-F238E27FC236}">
                    <a16:creationId xmlns:a16="http://schemas.microsoft.com/office/drawing/2014/main" id="{CD5D6D67-79FA-6D47-59A7-74BCD9B59D1B}"/>
                  </a:ext>
                </a:extLst>
              </p:cNvPr>
              <p:cNvSpPr txBox="1"/>
              <p:nvPr/>
            </p:nvSpPr>
            <p:spPr>
              <a:xfrm>
                <a:off x="3481848" y="762586"/>
                <a:ext cx="5013938" cy="400110"/>
              </a:xfrm>
              <a:prstGeom prst="rect">
                <a:avLst/>
              </a:prstGeom>
              <a:noFill/>
            </p:spPr>
            <p:txBody>
              <a:bodyPr wrap="none" rtlCol="0">
                <a:spAutoFit/>
              </a:bodyPr>
              <a:lstStyle/>
              <a:p>
                <a:pPr algn="ctr"/>
                <a:r>
                  <a:rPr lang="en-US" altLang="zh-CN" sz="2000" b="1" dirty="0">
                    <a:latin typeface="Times New Roman" panose="02020603050405020304" pitchFamily="18" charset="0"/>
                    <a:cs typeface="Times New Roman" panose="02020603050405020304" pitchFamily="18" charset="0"/>
                  </a:rPr>
                  <a:t>The magnetic moments of</a:t>
                </a:r>
                <a:r>
                  <a:rPr lang="en-US" altLang="zh-CN" sz="2000" b="1" dirty="0">
                    <a:cs typeface="Times New Roman" panose="02020603050405020304" pitchFamily="18" charset="0"/>
                    <a:sym typeface="Century Gothic" panose="020B0502020202020204" pitchFamily="34" charset="0"/>
                  </a:rPr>
                  <a:t> </a:t>
                </a:r>
                <a14:m>
                  <m:oMath xmlns:m="http://schemas.openxmlformats.org/officeDocument/2006/math">
                    <m:r>
                      <a:rPr lang="en-US" altLang="zh-CN" sz="2000" b="1" i="1" smtClean="0">
                        <a:latin typeface="Cambria Math" panose="02040503050406030204" pitchFamily="18" charset="0"/>
                        <a:cs typeface="Times New Roman" panose="02020603050405020304" pitchFamily="18" charset="0"/>
                        <a:sym typeface="Century Gothic" panose="020B0502020202020204" pitchFamily="34" charset="0"/>
                      </a:rPr>
                      <m:t>𝒃𝒄</m:t>
                    </m:r>
                    <m:acc>
                      <m:accPr>
                        <m:chr m:val="̅"/>
                        <m:ctrlPr>
                          <a:rPr lang="en-US" altLang="zh-CN" sz="2000" b="1" i="1" smtClean="0">
                            <a:latin typeface="Cambria Math" panose="02040503050406030204" pitchFamily="18" charset="0"/>
                            <a:cs typeface="Times New Roman" panose="02020603050405020304" pitchFamily="18" charset="0"/>
                            <a:sym typeface="Century Gothic" panose="020B0502020202020204" pitchFamily="34" charset="0"/>
                          </a:rPr>
                        </m:ctrlPr>
                      </m:accPr>
                      <m:e>
                        <m:r>
                          <a:rPr lang="en-US" altLang="zh-CN" sz="2000" b="1" i="1" smtClean="0">
                            <a:latin typeface="Cambria Math" panose="02040503050406030204" pitchFamily="18" charset="0"/>
                            <a:cs typeface="Times New Roman" panose="02020603050405020304" pitchFamily="18" charset="0"/>
                            <a:sym typeface="Century Gothic" panose="020B0502020202020204" pitchFamily="34" charset="0"/>
                          </a:rPr>
                          <m:t>𝒒</m:t>
                        </m:r>
                      </m:e>
                    </m:acc>
                    <m:acc>
                      <m:accPr>
                        <m:chr m:val="̅"/>
                        <m:ctrlPr>
                          <a:rPr lang="en-US" altLang="zh-CN" sz="2000" b="1" i="1" smtClean="0">
                            <a:latin typeface="Cambria Math" panose="02040503050406030204" pitchFamily="18" charset="0"/>
                            <a:cs typeface="Times New Roman" panose="02020603050405020304" pitchFamily="18" charset="0"/>
                            <a:sym typeface="Century Gothic" panose="020B0502020202020204" pitchFamily="34" charset="0"/>
                          </a:rPr>
                        </m:ctrlPr>
                      </m:accPr>
                      <m:e>
                        <m:r>
                          <a:rPr lang="en-US" altLang="zh-CN" sz="2000" b="1" i="1" smtClean="0">
                            <a:latin typeface="Cambria Math" panose="02040503050406030204" pitchFamily="18" charset="0"/>
                            <a:cs typeface="Times New Roman" panose="02020603050405020304" pitchFamily="18" charset="0"/>
                            <a:sym typeface="Century Gothic" panose="020B0502020202020204" pitchFamily="34" charset="0"/>
                          </a:rPr>
                          <m:t>𝒒</m:t>
                        </m:r>
                      </m:e>
                    </m:acc>
                  </m:oMath>
                </a14:m>
                <a:r>
                  <a:rPr lang="en-US" altLang="zh-CN" sz="2000" b="1" dirty="0">
                    <a:latin typeface="Times New Roman" panose="02020603050405020304" pitchFamily="18" charset="0"/>
                    <a:cs typeface="Times New Roman" panose="02020603050405020304" pitchFamily="18" charset="0"/>
                  </a:rPr>
                  <a:t> system (</a:t>
                </a:r>
                <a14:m>
                  <m:oMath xmlns:m="http://schemas.openxmlformats.org/officeDocument/2006/math">
                    <m:sSub>
                      <m:sSubPr>
                        <m:ctrlPr>
                          <a:rPr kumimoji="1" lang="en-US" altLang="zh-CN" sz="2000" b="1" i="1">
                            <a:latin typeface="Cambria Math" panose="02040503050406030204" pitchFamily="18" charset="0"/>
                          </a:rPr>
                        </m:ctrlPr>
                      </m:sSubPr>
                      <m:e>
                        <m:r>
                          <a:rPr kumimoji="1" lang="en-US" altLang="zh-CN" sz="2000" b="1" i="1">
                            <a:latin typeface="Cambria Math" panose="02040503050406030204" pitchFamily="18" charset="0"/>
                          </a:rPr>
                          <m:t>𝝁</m:t>
                        </m:r>
                      </m:e>
                      <m:sub>
                        <m:r>
                          <a:rPr kumimoji="1" lang="en-US" altLang="zh-CN" sz="2000" b="1" i="1">
                            <a:latin typeface="Cambria Math" panose="02040503050406030204" pitchFamily="18" charset="0"/>
                          </a:rPr>
                          <m:t>𝑵</m:t>
                        </m:r>
                      </m:sub>
                    </m:sSub>
                  </m:oMath>
                </a14:m>
                <a:r>
                  <a:rPr lang="en-US" altLang="zh-CN" sz="2000" b="1" dirty="0">
                    <a:latin typeface="Times New Roman" panose="02020603050405020304" pitchFamily="18" charset="0"/>
                    <a:cs typeface="Times New Roman" panose="02020603050405020304" pitchFamily="18" charset="0"/>
                  </a:rPr>
                  <a:t>)</a:t>
                </a:r>
                <a:endParaRPr lang="zh-CN" altLang="en-US" sz="2000" b="1" dirty="0">
                  <a:latin typeface="Times New Roman" panose="02020603050405020304" pitchFamily="18" charset="0"/>
                  <a:cs typeface="Times New Roman" panose="02020603050405020304" pitchFamily="18" charset="0"/>
                </a:endParaRPr>
              </a:p>
            </p:txBody>
          </p:sp>
        </mc:Choice>
        <mc:Fallback xmlns="">
          <p:sp>
            <p:nvSpPr>
              <p:cNvPr id="11" name="文本框 10">
                <a:extLst>
                  <a:ext uri="{FF2B5EF4-FFF2-40B4-BE49-F238E27FC236}">
                    <a16:creationId xmlns:a16="http://schemas.microsoft.com/office/drawing/2014/main" id="{CD5D6D67-79FA-6D47-59A7-74BCD9B59D1B}"/>
                  </a:ext>
                </a:extLst>
              </p:cNvPr>
              <p:cNvSpPr txBox="1">
                <a:spLocks noRot="1" noChangeAspect="1" noMove="1" noResize="1" noEditPoints="1" noAdjustHandles="1" noChangeArrowheads="1" noChangeShapeType="1" noTextEdit="1"/>
              </p:cNvSpPr>
              <p:nvPr/>
            </p:nvSpPr>
            <p:spPr>
              <a:xfrm>
                <a:off x="3481848" y="762586"/>
                <a:ext cx="5013938" cy="400110"/>
              </a:xfrm>
              <a:prstGeom prst="rect">
                <a:avLst/>
              </a:prstGeom>
              <a:blipFill>
                <a:blip r:embed="rId7"/>
                <a:stretch>
                  <a:fillRect l="-1010" t="-9375" r="-758" b="-25000"/>
                </a:stretch>
              </a:blipFill>
            </p:spPr>
            <p:txBody>
              <a:bodyPr/>
              <a:lstStyle/>
              <a:p>
                <a:r>
                  <a:rPr lang="zh-CN" altLang="en-US">
                    <a:noFill/>
                  </a:rPr>
                  <a:t> </a:t>
                </a:r>
              </a:p>
            </p:txBody>
          </p:sp>
        </mc:Fallback>
      </mc:AlternateContent>
      <p:cxnSp>
        <p:nvCxnSpPr>
          <p:cNvPr id="2" name="直线连接符 1">
            <a:extLst>
              <a:ext uri="{FF2B5EF4-FFF2-40B4-BE49-F238E27FC236}">
                <a16:creationId xmlns:a16="http://schemas.microsoft.com/office/drawing/2014/main" id="{EE8750C0-A151-2D92-4FF7-4474308513D4}"/>
              </a:ext>
            </a:extLst>
          </p:cNvPr>
          <p:cNvCxnSpPr/>
          <p:nvPr/>
        </p:nvCxnSpPr>
        <p:spPr>
          <a:xfrm>
            <a:off x="7129849" y="2656703"/>
            <a:ext cx="1028294"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 name="直线连接符 5">
            <a:extLst>
              <a:ext uri="{FF2B5EF4-FFF2-40B4-BE49-F238E27FC236}">
                <a16:creationId xmlns:a16="http://schemas.microsoft.com/office/drawing/2014/main" id="{A3B8976F-2409-C486-5CC8-2C356E4C796B}"/>
              </a:ext>
            </a:extLst>
          </p:cNvPr>
          <p:cNvCxnSpPr/>
          <p:nvPr/>
        </p:nvCxnSpPr>
        <p:spPr>
          <a:xfrm>
            <a:off x="7129849" y="3793524"/>
            <a:ext cx="1028294"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直线连接符 7">
            <a:extLst>
              <a:ext uri="{FF2B5EF4-FFF2-40B4-BE49-F238E27FC236}">
                <a16:creationId xmlns:a16="http://schemas.microsoft.com/office/drawing/2014/main" id="{F183A4C4-917E-704F-7BA9-B5123F34B9B6}"/>
              </a:ext>
            </a:extLst>
          </p:cNvPr>
          <p:cNvCxnSpPr/>
          <p:nvPr/>
        </p:nvCxnSpPr>
        <p:spPr>
          <a:xfrm>
            <a:off x="6825049" y="4897394"/>
            <a:ext cx="1028294"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14" name="矩形 13">
            <a:extLst>
              <a:ext uri="{FF2B5EF4-FFF2-40B4-BE49-F238E27FC236}">
                <a16:creationId xmlns:a16="http://schemas.microsoft.com/office/drawing/2014/main" id="{4D4A7047-E6AF-46D2-C757-4569E5CFB9B3}"/>
              </a:ext>
            </a:extLst>
          </p:cNvPr>
          <p:cNvSpPr/>
          <p:nvPr/>
        </p:nvSpPr>
        <p:spPr>
          <a:xfrm>
            <a:off x="9774195" y="2199503"/>
            <a:ext cx="605481" cy="271848"/>
          </a:xfrm>
          <a:prstGeom prst="rect">
            <a:avLst/>
          </a:prstGeom>
          <a:noFill/>
          <a:ln w="28575">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6" name="矩形 15">
            <a:extLst>
              <a:ext uri="{FF2B5EF4-FFF2-40B4-BE49-F238E27FC236}">
                <a16:creationId xmlns:a16="http://schemas.microsoft.com/office/drawing/2014/main" id="{EBE68746-EEE9-C5C6-2A35-752B1EE9F2BE}"/>
              </a:ext>
            </a:extLst>
          </p:cNvPr>
          <p:cNvSpPr/>
          <p:nvPr/>
        </p:nvSpPr>
        <p:spPr>
          <a:xfrm>
            <a:off x="9786552" y="3293076"/>
            <a:ext cx="605481" cy="271848"/>
          </a:xfrm>
          <a:prstGeom prst="rect">
            <a:avLst/>
          </a:prstGeom>
          <a:noFill/>
          <a:ln w="28575">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9" name="文本框 8">
            <a:extLst>
              <a:ext uri="{FF2B5EF4-FFF2-40B4-BE49-F238E27FC236}">
                <a16:creationId xmlns:a16="http://schemas.microsoft.com/office/drawing/2014/main" id="{2CB32D6C-AA2D-359B-E840-27A9223A6E0E}"/>
              </a:ext>
            </a:extLst>
          </p:cNvPr>
          <p:cNvSpPr txBox="1"/>
          <p:nvPr/>
        </p:nvSpPr>
        <p:spPr>
          <a:xfrm>
            <a:off x="11335385" y="6336956"/>
            <a:ext cx="415498" cy="369332"/>
          </a:xfrm>
          <a:prstGeom prst="rect">
            <a:avLst/>
          </a:prstGeom>
          <a:noFill/>
        </p:spPr>
        <p:txBody>
          <a:bodyPr wrap="none" rtlCol="0">
            <a:spAutoFit/>
          </a:bodyPr>
          <a:lstStyle/>
          <a:p>
            <a:r>
              <a:rPr kumimoji="1" lang="en-US" altLang="zh-CN" dirty="0">
                <a:latin typeface="Times New Roman" panose="02020603050405020304" pitchFamily="18" charset="0"/>
                <a:cs typeface="Times New Roman" panose="02020603050405020304" pitchFamily="18" charset="0"/>
              </a:rPr>
              <a:t>18</a:t>
            </a:r>
            <a:endParaRPr kumimoji="1" lang="zh-CN" alt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334510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3739565" y="1679341"/>
            <a:ext cx="4712870" cy="660400"/>
          </a:xfrm>
          <a:prstGeom prst="rect">
            <a:avLst/>
          </a:prstGeom>
          <a:solidFill>
            <a:srgbClr val="9C252B">
              <a:alpha val="46000"/>
            </a:srgbClr>
          </a:solidFill>
          <a:ln>
            <a:solidFill>
              <a:srgbClr val="9C252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3200" spc="600" dirty="0">
                <a:solidFill>
                  <a:schemeClr val="tx1"/>
                </a:solidFill>
                <a:latin typeface="微软雅黑" panose="020B0503020204020204" pitchFamily="34" charset="-122"/>
                <a:ea typeface="微软雅黑" panose="020B0503020204020204" pitchFamily="34" charset="-122"/>
              </a:rPr>
              <a:t>  </a:t>
            </a:r>
            <a:r>
              <a:rPr lang="en-US" altLang="zh-CN" sz="32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 1. Background</a:t>
            </a:r>
          </a:p>
        </p:txBody>
      </p:sp>
      <p:sp>
        <p:nvSpPr>
          <p:cNvPr id="8" name="矩形 7"/>
          <p:cNvSpPr/>
          <p:nvPr/>
        </p:nvSpPr>
        <p:spPr>
          <a:xfrm>
            <a:off x="3739565" y="2728996"/>
            <a:ext cx="4712870" cy="660400"/>
          </a:xfrm>
          <a:prstGeom prst="rect">
            <a:avLst/>
          </a:prstGeom>
          <a:solidFill>
            <a:srgbClr val="9C252B">
              <a:alpha val="46000"/>
            </a:srgbClr>
          </a:solidFill>
          <a:ln>
            <a:solidFill>
              <a:srgbClr val="9C252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2400" spc="600" dirty="0">
                <a:solidFill>
                  <a:schemeClr val="tx1"/>
                </a:solidFill>
                <a:latin typeface="+mn-ea"/>
              </a:rPr>
              <a:t>  </a:t>
            </a:r>
            <a:r>
              <a:rPr lang="en-US" altLang="zh-CN" sz="28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32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2. Formalism</a:t>
            </a:r>
          </a:p>
        </p:txBody>
      </p:sp>
      <p:sp>
        <p:nvSpPr>
          <p:cNvPr id="9" name="矩形 8"/>
          <p:cNvSpPr/>
          <p:nvPr/>
        </p:nvSpPr>
        <p:spPr>
          <a:xfrm>
            <a:off x="3739566" y="3778651"/>
            <a:ext cx="4712870" cy="660400"/>
          </a:xfrm>
          <a:prstGeom prst="rect">
            <a:avLst/>
          </a:prstGeom>
          <a:solidFill>
            <a:srgbClr val="9C252B">
              <a:alpha val="46000"/>
            </a:srgbClr>
          </a:solidFill>
          <a:ln>
            <a:solidFill>
              <a:srgbClr val="9C252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buClrTx/>
              <a:buSzTx/>
              <a:buFontTx/>
            </a:pPr>
            <a:r>
              <a:rPr lang="en-US" altLang="zh-CN" sz="2400" spc="600" dirty="0">
                <a:solidFill>
                  <a:schemeClr val="tx1"/>
                </a:solidFill>
                <a:latin typeface="+mn-ea"/>
              </a:rPr>
              <a:t>   </a:t>
            </a:r>
            <a:r>
              <a:rPr lang="en-US" altLang="zh-CN" sz="32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3. </a:t>
            </a:r>
            <a:r>
              <a:rPr lang="en-US" altLang="zh-CN" sz="32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sym typeface="+mn-ea"/>
              </a:rPr>
              <a:t>Results &amp; discussion</a:t>
            </a:r>
            <a:endParaRPr lang="en-US" altLang="zh-CN" sz="32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p:txBody>
      </p:sp>
      <p:cxnSp>
        <p:nvCxnSpPr>
          <p:cNvPr id="11" name="直接连接符 10"/>
          <p:cNvCxnSpPr/>
          <p:nvPr/>
        </p:nvCxnSpPr>
        <p:spPr>
          <a:xfrm>
            <a:off x="0" y="666234"/>
            <a:ext cx="12192000" cy="0"/>
          </a:xfrm>
          <a:prstGeom prst="line">
            <a:avLst/>
          </a:prstGeom>
          <a:ln w="28575">
            <a:solidFill>
              <a:srgbClr val="9C252B"/>
            </a:solidFill>
          </a:ln>
        </p:spPr>
        <p:style>
          <a:lnRef idx="1">
            <a:schemeClr val="accent1"/>
          </a:lnRef>
          <a:fillRef idx="0">
            <a:schemeClr val="accent1"/>
          </a:fillRef>
          <a:effectRef idx="0">
            <a:schemeClr val="accent1"/>
          </a:effectRef>
          <a:fontRef idx="minor">
            <a:schemeClr val="tx1"/>
          </a:fontRef>
        </p:style>
      </p:cxnSp>
      <p:sp>
        <p:nvSpPr>
          <p:cNvPr id="14" name="文本框 13"/>
          <p:cNvSpPr txBox="1"/>
          <p:nvPr/>
        </p:nvSpPr>
        <p:spPr bwMode="auto">
          <a:xfrm>
            <a:off x="134401" y="178901"/>
            <a:ext cx="2891246" cy="414020"/>
          </a:xfrm>
          <a:prstGeom prst="rect">
            <a:avLst/>
          </a:prstGeom>
          <a:noFill/>
        </p:spPr>
        <p:txBody>
          <a:bodyPr wrap="square">
            <a:spAutoFit/>
            <a:scene3d>
              <a:camera prst="orthographicFront"/>
              <a:lightRig rig="threePt" dir="t"/>
            </a:scene3d>
            <a:sp3d contourW="12700"/>
          </a:bodyPr>
          <a:lstStyle>
            <a:defPPr>
              <a:defRPr lang="en-US"/>
            </a:defPPr>
            <a:lvl1pPr>
              <a:defRPr sz="2800" b="1" spc="300">
                <a:solidFill>
                  <a:schemeClr val="tx1">
                    <a:lumMod val="85000"/>
                    <a:lumOff val="15000"/>
                  </a:schemeClr>
                </a:solidFill>
                <a:latin typeface="微软雅黑" panose="020B0503020204020204" pitchFamily="34" charset="-122"/>
                <a:ea typeface="微软雅黑" panose="020B0503020204020204" pitchFamily="34" charset="-122"/>
                <a:cs typeface="Segoe UI Light" panose="020B0502040204020203" pitchFamily="34" charset="0"/>
              </a:defRPr>
            </a:lvl1pPr>
          </a:lstStyle>
          <a:p>
            <a:pPr>
              <a:defRPr/>
            </a:pPr>
            <a:r>
              <a:rPr lang="en-US" altLang="zh-CN" sz="2100" spc="0" dirty="0">
                <a:solidFill>
                  <a:srgbClr val="B21E23"/>
                </a:solidFill>
                <a:latin typeface="Times New Roman" panose="02020603050405020304" pitchFamily="18" charset="0"/>
                <a:ea typeface="微软雅黑" panose="020B0503020204020204" pitchFamily="34" charset="-122"/>
                <a:cs typeface="Times New Roman" panose="02020603050405020304" pitchFamily="18" charset="0"/>
                <a:sym typeface="Century Gothic" panose="020B0502020202020204" pitchFamily="34" charset="0"/>
              </a:rPr>
              <a:t>CONTENTS|</a:t>
            </a:r>
            <a:endParaRPr lang="zh-CN" altLang="en-US" sz="1500" spc="0" dirty="0">
              <a:latin typeface="Times New Roman" panose="02020603050405020304" pitchFamily="18" charset="0"/>
              <a:ea typeface="微软雅黑" panose="020B0503020204020204" pitchFamily="34" charset="-122"/>
              <a:cs typeface="Times New Roman" panose="02020603050405020304" pitchFamily="18" charset="0"/>
              <a:sym typeface="Century Gothic" panose="020B0502020202020204" pitchFamily="34" charset="0"/>
            </a:endParaRPr>
          </a:p>
        </p:txBody>
      </p:sp>
      <p:sp>
        <p:nvSpPr>
          <p:cNvPr id="13" name="矩形 12"/>
          <p:cNvSpPr/>
          <p:nvPr/>
        </p:nvSpPr>
        <p:spPr>
          <a:xfrm>
            <a:off x="3739566" y="4973086"/>
            <a:ext cx="4712870" cy="660400"/>
          </a:xfrm>
          <a:prstGeom prst="rect">
            <a:avLst/>
          </a:prstGeom>
          <a:solidFill>
            <a:srgbClr val="9C252B">
              <a:alpha val="46000"/>
            </a:srgbClr>
          </a:solidFill>
          <a:ln>
            <a:solidFill>
              <a:srgbClr val="9C252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3200" spc="600" dirty="0">
                <a:solidFill>
                  <a:schemeClr val="tx1"/>
                </a:solidFill>
                <a:latin typeface="+mn-ea"/>
              </a:rPr>
              <a:t>   </a:t>
            </a:r>
            <a:r>
              <a:rPr lang="en-US" altLang="zh-CN" sz="32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4. Summary</a:t>
            </a:r>
          </a:p>
        </p:txBody>
      </p:sp>
      <p:pic>
        <p:nvPicPr>
          <p:cNvPr id="5" name="图片 4">
            <a:extLst>
              <a:ext uri="{FF2B5EF4-FFF2-40B4-BE49-F238E27FC236}">
                <a16:creationId xmlns:a16="http://schemas.microsoft.com/office/drawing/2014/main" id="{D790A902-E5E9-0618-869C-488E71F56D0A}"/>
              </a:ext>
            </a:extLst>
          </p:cNvPr>
          <p:cNvPicPr>
            <a:picLocks noChangeAspect="1"/>
          </p:cNvPicPr>
          <p:nvPr/>
        </p:nvPicPr>
        <p:blipFill>
          <a:blip r:embed="rId2"/>
          <a:stretch>
            <a:fillRect/>
          </a:stretch>
        </p:blipFill>
        <p:spPr>
          <a:xfrm>
            <a:off x="11237495" y="88315"/>
            <a:ext cx="711890" cy="543733"/>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933BB836-D3AE-9669-840E-785876E3C23F}"/>
              </a:ext>
            </a:extLst>
          </p:cNvPr>
          <p:cNvPicPr>
            <a:picLocks noChangeAspect="1"/>
          </p:cNvPicPr>
          <p:nvPr/>
        </p:nvPicPr>
        <p:blipFill>
          <a:blip r:embed="rId3"/>
          <a:stretch>
            <a:fillRect/>
          </a:stretch>
        </p:blipFill>
        <p:spPr>
          <a:xfrm>
            <a:off x="8397819" y="1207889"/>
            <a:ext cx="3474966" cy="3121819"/>
          </a:xfrm>
          <a:prstGeom prst="rect">
            <a:avLst/>
          </a:prstGeom>
        </p:spPr>
      </p:pic>
      <p:cxnSp>
        <p:nvCxnSpPr>
          <p:cNvPr id="4" name="直接连接符 3"/>
          <p:cNvCxnSpPr/>
          <p:nvPr/>
        </p:nvCxnSpPr>
        <p:spPr>
          <a:xfrm>
            <a:off x="0" y="666234"/>
            <a:ext cx="12192000" cy="0"/>
          </a:xfrm>
          <a:prstGeom prst="line">
            <a:avLst/>
          </a:prstGeom>
          <a:ln w="28575">
            <a:solidFill>
              <a:srgbClr val="9C252B"/>
            </a:solidFill>
          </a:ln>
        </p:spPr>
        <p:style>
          <a:lnRef idx="1">
            <a:schemeClr val="accent1"/>
          </a:lnRef>
          <a:fillRef idx="0">
            <a:schemeClr val="accent1"/>
          </a:fillRef>
          <a:effectRef idx="0">
            <a:schemeClr val="accent1"/>
          </a:effectRef>
          <a:fontRef idx="minor">
            <a:schemeClr val="tx1"/>
          </a:fontRef>
        </p:style>
      </p:cxnSp>
      <p:pic>
        <p:nvPicPr>
          <p:cNvPr id="3" name="图片 2">
            <a:extLst>
              <a:ext uri="{FF2B5EF4-FFF2-40B4-BE49-F238E27FC236}">
                <a16:creationId xmlns:a16="http://schemas.microsoft.com/office/drawing/2014/main" id="{E928BADA-8DD8-9F11-FD67-1CB7EFFF3FD6}"/>
              </a:ext>
            </a:extLst>
          </p:cNvPr>
          <p:cNvPicPr>
            <a:picLocks noChangeAspect="1"/>
          </p:cNvPicPr>
          <p:nvPr/>
        </p:nvPicPr>
        <p:blipFill>
          <a:blip r:embed="rId4"/>
          <a:stretch>
            <a:fillRect/>
          </a:stretch>
        </p:blipFill>
        <p:spPr>
          <a:xfrm>
            <a:off x="11237495" y="88315"/>
            <a:ext cx="711890" cy="543733"/>
          </a:xfrm>
          <a:prstGeom prst="rect">
            <a:avLst/>
          </a:prstGeom>
        </p:spPr>
      </p:pic>
      <p:pic>
        <p:nvPicPr>
          <p:cNvPr id="2" name="图片 1">
            <a:extLst>
              <a:ext uri="{FF2B5EF4-FFF2-40B4-BE49-F238E27FC236}">
                <a16:creationId xmlns:a16="http://schemas.microsoft.com/office/drawing/2014/main" id="{9ABC75C3-A0E0-8E49-9B0C-E42BE428BA24}"/>
              </a:ext>
            </a:extLst>
          </p:cNvPr>
          <p:cNvPicPr>
            <a:picLocks noChangeAspect="1"/>
          </p:cNvPicPr>
          <p:nvPr/>
        </p:nvPicPr>
        <p:blipFill rotWithShape="1">
          <a:blip r:embed="rId5"/>
          <a:srcRect l="9052"/>
          <a:stretch/>
        </p:blipFill>
        <p:spPr>
          <a:xfrm>
            <a:off x="500062" y="1164554"/>
            <a:ext cx="7892649" cy="3236594"/>
          </a:xfrm>
          <a:prstGeom prst="rect">
            <a:avLst/>
          </a:prstGeom>
        </p:spPr>
      </p:pic>
      <mc:AlternateContent xmlns:mc="http://schemas.openxmlformats.org/markup-compatibility/2006" xmlns:a14="http://schemas.microsoft.com/office/drawing/2010/main">
        <mc:Choice Requires="a14">
          <p:sp>
            <p:nvSpPr>
              <p:cNvPr id="7" name="文本框 6">
                <a:extLst>
                  <a:ext uri="{FF2B5EF4-FFF2-40B4-BE49-F238E27FC236}">
                    <a16:creationId xmlns:a16="http://schemas.microsoft.com/office/drawing/2014/main" id="{0EB47F23-2991-6F46-BBAF-B05FDF4B2C97}"/>
                  </a:ext>
                </a:extLst>
              </p:cNvPr>
              <p:cNvSpPr txBox="1"/>
              <p:nvPr/>
            </p:nvSpPr>
            <p:spPr>
              <a:xfrm>
                <a:off x="457198" y="4535741"/>
                <a:ext cx="11372723" cy="1938992"/>
              </a:xfrm>
              <a:prstGeom prst="rect">
                <a:avLst/>
              </a:prstGeom>
              <a:noFill/>
            </p:spPr>
            <p:txBody>
              <a:bodyPr wrap="square" rtlCol="0">
                <a:spAutoFit/>
              </a:bodyPr>
              <a:lstStyle/>
              <a:p>
                <a:pPr marL="342900" indent="-342900">
                  <a:buFont typeface="Wingdings" pitchFamily="2" charset="2"/>
                  <a:buChar char="Ø"/>
                </a:pPr>
                <a:r>
                  <a:rPr kumimoji="1" lang="zh-CN" altLang="zh-CN" sz="2400" dirty="0">
                    <a:latin typeface="Times New Roman" panose="02020603050405020304" pitchFamily="18" charset="0"/>
                    <a:cs typeface="Times New Roman" panose="02020603050405020304" pitchFamily="18" charset="0"/>
                  </a:rPr>
                  <a:t>Radiative decays can occur not only between states with the same isospin, but also between the isospin triplet and singlet states.</a:t>
                </a:r>
                <a:endParaRPr kumimoji="1" lang="en-US" altLang="zh-CN" sz="2400" dirty="0">
                  <a:latin typeface="Times New Roman" panose="02020603050405020304" pitchFamily="18" charset="0"/>
                  <a:cs typeface="Times New Roman" panose="02020603050405020304" pitchFamily="18" charset="0"/>
                </a:endParaRPr>
              </a:p>
              <a:p>
                <a:pPr marL="342900" indent="-342900">
                  <a:buFont typeface="Wingdings" pitchFamily="2" charset="2"/>
                  <a:buChar char="Ø"/>
                </a:pPr>
                <a:r>
                  <a:rPr kumimoji="1" lang="en-US" altLang="zh-CN" sz="2400" dirty="0">
                    <a:latin typeface="Times New Roman" panose="02020603050405020304" pitchFamily="18" charset="0"/>
                    <a:cs typeface="Times New Roman" panose="02020603050405020304" pitchFamily="18" charset="0"/>
                  </a:rPr>
                  <a:t>The amplitude could reflect the influence of the compact tetraquark model on radiative decay.</a:t>
                </a:r>
                <a:endParaRPr kumimoji="1" lang="en-US" altLang="zh-CN" sz="2400" b="0" dirty="0">
                  <a:latin typeface="Times New Roman" panose="02020603050405020304" pitchFamily="18" charset="0"/>
                  <a:cs typeface="Times New Roman" panose="02020603050405020304" pitchFamily="18" charset="0"/>
                </a:endParaRPr>
              </a:p>
              <a:p>
                <a:pPr marL="342900" indent="-342900">
                  <a:buFont typeface="Wingdings" pitchFamily="2" charset="2"/>
                  <a:buChar char="Ø"/>
                </a:pPr>
                <a:r>
                  <a:rPr kumimoji="1" lang="en-US" altLang="zh-CN" sz="2400" dirty="0">
                    <a:latin typeface="Times New Roman" panose="02020603050405020304" pitchFamily="18" charset="0"/>
                    <a:cs typeface="Times New Roman" panose="02020603050405020304" pitchFamily="18" charset="0"/>
                  </a:rPr>
                  <a:t>The decay width range</a:t>
                </a:r>
                <a:r>
                  <a:rPr kumimoji="1" lang="zh-CN" altLang="en-US" sz="2400" dirty="0">
                    <a:latin typeface="Times New Roman" panose="02020603050405020304" pitchFamily="18" charset="0"/>
                    <a:cs typeface="Times New Roman" panose="02020603050405020304" pitchFamily="18" charset="0"/>
                  </a:rPr>
                  <a:t> </a:t>
                </a:r>
                <a:r>
                  <a:rPr kumimoji="1" lang="en-US" altLang="zh-CN" sz="2400" dirty="0">
                    <a:latin typeface="Times New Roman" panose="02020603050405020304" pitchFamily="18" charset="0"/>
                    <a:cs typeface="Times New Roman" panose="02020603050405020304" pitchFamily="18" charset="0"/>
                  </a:rPr>
                  <a:t>: </a:t>
                </a:r>
                <a14:m>
                  <m:oMath xmlns:m="http://schemas.openxmlformats.org/officeDocument/2006/math">
                    <m:sSup>
                      <m:sSupPr>
                        <m:ctrlPr>
                          <a:rPr kumimoji="1" lang="en-US" altLang="zh-CN" sz="2400" i="1">
                            <a:latin typeface="Cambria Math" panose="02040503050406030204" pitchFamily="18" charset="0"/>
                            <a:cs typeface="Times New Roman" panose="02020603050405020304" pitchFamily="18" charset="0"/>
                          </a:rPr>
                        </m:ctrlPr>
                      </m:sSupPr>
                      <m:e>
                        <m:r>
                          <a:rPr kumimoji="1" lang="en-US" altLang="zh-CN" sz="2400" i="1">
                            <a:latin typeface="Cambria Math" panose="02040503050406030204" pitchFamily="18" charset="0"/>
                            <a:cs typeface="Times New Roman" panose="02020603050405020304" pitchFamily="18" charset="0"/>
                          </a:rPr>
                          <m:t>10</m:t>
                        </m:r>
                      </m:e>
                      <m:sup>
                        <m:r>
                          <a:rPr kumimoji="1" lang="en-US" altLang="zh-CN" sz="2400" i="1">
                            <a:latin typeface="Cambria Math" panose="02040503050406030204" pitchFamily="18" charset="0"/>
                            <a:cs typeface="Times New Roman" panose="02020603050405020304" pitchFamily="18" charset="0"/>
                          </a:rPr>
                          <m:t>−6</m:t>
                        </m:r>
                      </m:sup>
                    </m:sSup>
                  </m:oMath>
                </a14:m>
                <a:r>
                  <a:rPr kumimoji="1" lang="en-US" altLang="zh-CN" sz="2400" dirty="0">
                    <a:latin typeface="Times New Roman" panose="02020603050405020304" pitchFamily="18" charset="0"/>
                    <a:cs typeface="Times New Roman" panose="02020603050405020304" pitchFamily="18" charset="0"/>
                  </a:rPr>
                  <a:t>keV </a:t>
                </a:r>
                <a14:m>
                  <m:oMath xmlns:m="http://schemas.openxmlformats.org/officeDocument/2006/math">
                    <m:r>
                      <a:rPr kumimoji="1" lang="en-US" altLang="zh-CN" sz="2400" i="1">
                        <a:latin typeface="Cambria Math" panose="02040503050406030204" pitchFamily="18" charset="0"/>
                      </a:rPr>
                      <m:t>∼</m:t>
                    </m:r>
                  </m:oMath>
                </a14:m>
                <a:r>
                  <a:rPr kumimoji="1" lang="en-US" altLang="zh-CN" sz="2400" dirty="0">
                    <a:latin typeface="Times New Roman" panose="02020603050405020304" pitchFamily="18" charset="0"/>
                    <a:cs typeface="Times New Roman" panose="02020603050405020304" pitchFamily="18" charset="0"/>
                  </a:rPr>
                  <a:t> 300 keV.</a:t>
                </a:r>
              </a:p>
            </p:txBody>
          </p:sp>
        </mc:Choice>
        <mc:Fallback xmlns="">
          <p:sp>
            <p:nvSpPr>
              <p:cNvPr id="7" name="文本框 6">
                <a:extLst>
                  <a:ext uri="{FF2B5EF4-FFF2-40B4-BE49-F238E27FC236}">
                    <a16:creationId xmlns:a16="http://schemas.microsoft.com/office/drawing/2014/main" id="{0EB47F23-2991-6F46-BBAF-B05FDF4B2C97}"/>
                  </a:ext>
                </a:extLst>
              </p:cNvPr>
              <p:cNvSpPr txBox="1">
                <a:spLocks noRot="1" noChangeAspect="1" noMove="1" noResize="1" noEditPoints="1" noAdjustHandles="1" noChangeArrowheads="1" noChangeShapeType="1" noTextEdit="1"/>
              </p:cNvSpPr>
              <p:nvPr/>
            </p:nvSpPr>
            <p:spPr>
              <a:xfrm>
                <a:off x="457198" y="4535741"/>
                <a:ext cx="11372723" cy="1938992"/>
              </a:xfrm>
              <a:prstGeom prst="rect">
                <a:avLst/>
              </a:prstGeom>
              <a:blipFill>
                <a:blip r:embed="rId7"/>
                <a:stretch>
                  <a:fillRect l="-781" t="-2614" b="-6536"/>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0" name="文本框 9">
                <a:extLst>
                  <a:ext uri="{FF2B5EF4-FFF2-40B4-BE49-F238E27FC236}">
                    <a16:creationId xmlns:a16="http://schemas.microsoft.com/office/drawing/2014/main" id="{60A55551-5E6F-D0C6-914A-D99697C7A2E8}"/>
                  </a:ext>
                </a:extLst>
              </p:cNvPr>
              <p:cNvSpPr txBox="1"/>
              <p:nvPr/>
            </p:nvSpPr>
            <p:spPr>
              <a:xfrm>
                <a:off x="2324170" y="751562"/>
                <a:ext cx="4244432" cy="461665"/>
              </a:xfrm>
              <a:prstGeom prst="rect">
                <a:avLst/>
              </a:prstGeom>
              <a:noFill/>
            </p:spPr>
            <p:txBody>
              <a:bodyPr wrap="none" rtlCol="0">
                <a:spAutoFit/>
              </a:bodyPr>
              <a:lstStyle/>
              <a:p>
                <a:pPr algn="ctr"/>
                <a:r>
                  <a:rPr lang="en-US" altLang="zh-CN" sz="2400" dirty="0">
                    <a:latin typeface="Times New Roman" panose="02020603050405020304" pitchFamily="18" charset="0"/>
                    <a:cs typeface="Times New Roman" panose="02020603050405020304" pitchFamily="18" charset="0"/>
                  </a:rPr>
                  <a:t>Radiative decay of </a:t>
                </a:r>
                <a14:m>
                  <m:oMath xmlns:m="http://schemas.openxmlformats.org/officeDocument/2006/math">
                    <m:r>
                      <a:rPr lang="en-US" altLang="zh-CN" sz="2400" b="0" i="1" smtClean="0">
                        <a:latin typeface="Cambria Math" panose="02040503050406030204" pitchFamily="18" charset="0"/>
                      </a:rPr>
                      <m:t>𝑐𝑐</m:t>
                    </m:r>
                    <m:acc>
                      <m:accPr>
                        <m:chr m:val="̅"/>
                        <m:ctrlPr>
                          <a:rPr lang="en-US" altLang="zh-CN" sz="2400" b="0" i="1" smtClean="0">
                            <a:latin typeface="Cambria Math" panose="02040503050406030204" pitchFamily="18" charset="0"/>
                          </a:rPr>
                        </m:ctrlPr>
                      </m:accPr>
                      <m:e>
                        <m:r>
                          <a:rPr lang="en-US" altLang="zh-CN" sz="2400" b="0" i="1" smtClean="0">
                            <a:latin typeface="Cambria Math" panose="02040503050406030204" pitchFamily="18" charset="0"/>
                          </a:rPr>
                          <m:t>𝑛</m:t>
                        </m:r>
                      </m:e>
                    </m:acc>
                    <m:sSup>
                      <m:sSupPr>
                        <m:ctrlPr>
                          <a:rPr lang="en-US" altLang="zh-CN" sz="2400" b="0" i="1" dirty="0" smtClean="0">
                            <a:latin typeface="Cambria Math" panose="02040503050406030204" pitchFamily="18" charset="0"/>
                          </a:rPr>
                        </m:ctrlPr>
                      </m:sSupPr>
                      <m:e>
                        <m:acc>
                          <m:accPr>
                            <m:chr m:val="̅"/>
                            <m:ctrlPr>
                              <a:rPr lang="en-US" altLang="zh-CN" sz="2400" b="0" i="1" dirty="0" smtClean="0">
                                <a:latin typeface="Cambria Math" panose="02040503050406030204" pitchFamily="18" charset="0"/>
                              </a:rPr>
                            </m:ctrlPr>
                          </m:accPr>
                          <m:e>
                            <m:r>
                              <a:rPr lang="en-US" altLang="zh-CN" sz="2400" b="0" i="1" dirty="0" smtClean="0">
                                <a:latin typeface="Cambria Math" panose="02040503050406030204" pitchFamily="18" charset="0"/>
                              </a:rPr>
                              <m:t>𝑛</m:t>
                            </m:r>
                          </m:e>
                        </m:acc>
                      </m:e>
                      <m:sup>
                        <m:r>
                          <a:rPr lang="en-US" altLang="zh-CN" sz="2400" b="0" i="1" dirty="0" smtClean="0">
                            <a:latin typeface="Cambria Math" panose="02040503050406030204" pitchFamily="18" charset="0"/>
                          </a:rPr>
                          <m:t>′</m:t>
                        </m:r>
                      </m:sup>
                    </m:sSup>
                  </m:oMath>
                </a14:m>
                <a:r>
                  <a:rPr lang="en-US" altLang="zh-CN" sz="2400" dirty="0">
                    <a:latin typeface="Times New Roman" panose="02020603050405020304" pitchFamily="18" charset="0"/>
                    <a:cs typeface="Times New Roman" panose="02020603050405020304" pitchFamily="18" charset="0"/>
                  </a:rPr>
                  <a:t>system </a:t>
                </a:r>
                <a:endParaRPr lang="zh-CN" altLang="en-US" sz="2400" dirty="0">
                  <a:latin typeface="Times New Roman" panose="02020603050405020304" pitchFamily="18" charset="0"/>
                  <a:cs typeface="Times New Roman" panose="02020603050405020304" pitchFamily="18" charset="0"/>
                </a:endParaRPr>
              </a:p>
            </p:txBody>
          </p:sp>
        </mc:Choice>
        <mc:Fallback xmlns="">
          <p:sp>
            <p:nvSpPr>
              <p:cNvPr id="10" name="文本框 9">
                <a:extLst>
                  <a:ext uri="{FF2B5EF4-FFF2-40B4-BE49-F238E27FC236}">
                    <a16:creationId xmlns:a16="http://schemas.microsoft.com/office/drawing/2014/main" id="{60A55551-5E6F-D0C6-914A-D99697C7A2E8}"/>
                  </a:ext>
                </a:extLst>
              </p:cNvPr>
              <p:cNvSpPr txBox="1">
                <a:spLocks noRot="1" noChangeAspect="1" noMove="1" noResize="1" noEditPoints="1" noAdjustHandles="1" noChangeArrowheads="1" noChangeShapeType="1" noTextEdit="1"/>
              </p:cNvSpPr>
              <p:nvPr/>
            </p:nvSpPr>
            <p:spPr>
              <a:xfrm>
                <a:off x="2324170" y="751562"/>
                <a:ext cx="4244432" cy="461665"/>
              </a:xfrm>
              <a:prstGeom prst="rect">
                <a:avLst/>
              </a:prstGeom>
              <a:blipFill>
                <a:blip r:embed="rId8"/>
                <a:stretch>
                  <a:fillRect l="-1488" t="-10811" r="-1786" b="-29730"/>
                </a:stretch>
              </a:blipFill>
            </p:spPr>
            <p:txBody>
              <a:bodyPr/>
              <a:lstStyle/>
              <a:p>
                <a:r>
                  <a:rPr lang="zh-CN" altLang="en-US">
                    <a:noFill/>
                  </a:rPr>
                  <a:t> </a:t>
                </a:r>
              </a:p>
            </p:txBody>
          </p:sp>
        </mc:Fallback>
      </mc:AlternateContent>
      <p:pic>
        <p:nvPicPr>
          <p:cNvPr id="14" name="图片 13">
            <a:extLst>
              <a:ext uri="{FF2B5EF4-FFF2-40B4-BE49-F238E27FC236}">
                <a16:creationId xmlns:a16="http://schemas.microsoft.com/office/drawing/2014/main" id="{CD551025-F002-E8AF-6BFC-B3CE7B55D9CD}"/>
              </a:ext>
            </a:extLst>
          </p:cNvPr>
          <p:cNvPicPr>
            <a:picLocks noChangeAspect="1"/>
          </p:cNvPicPr>
          <p:nvPr/>
        </p:nvPicPr>
        <p:blipFill>
          <a:blip r:embed="rId9"/>
          <a:srcRect l="8649" b="2111"/>
          <a:stretch>
            <a:fillRect/>
          </a:stretch>
        </p:blipFill>
        <p:spPr>
          <a:xfrm>
            <a:off x="494953" y="1164554"/>
            <a:ext cx="8101361" cy="3313312"/>
          </a:xfrm>
          <a:prstGeom prst="rect">
            <a:avLst/>
          </a:prstGeom>
        </p:spPr>
      </p:pic>
      <mc:AlternateContent xmlns:mc="http://schemas.openxmlformats.org/markup-compatibility/2006" xmlns:a14="http://schemas.microsoft.com/office/drawing/2010/main">
        <mc:Choice Requires="a14">
          <p:sp>
            <p:nvSpPr>
              <p:cNvPr id="5" name="文本框 4">
                <a:extLst>
                  <a:ext uri="{FF2B5EF4-FFF2-40B4-BE49-F238E27FC236}">
                    <a16:creationId xmlns:a16="http://schemas.microsoft.com/office/drawing/2014/main" id="{757A8489-E616-FC1E-E393-4B2629FBBAD7}"/>
                  </a:ext>
                </a:extLst>
              </p:cNvPr>
              <p:cNvSpPr txBox="1"/>
              <p:nvPr/>
            </p:nvSpPr>
            <p:spPr bwMode="auto">
              <a:xfrm>
                <a:off x="134400" y="178901"/>
                <a:ext cx="8452388" cy="415498"/>
              </a:xfrm>
              <a:prstGeom prst="rect">
                <a:avLst/>
              </a:prstGeom>
              <a:noFill/>
            </p:spPr>
            <p:txBody>
              <a:bodyPr wrap="square">
                <a:spAutoFit/>
                <a:scene3d>
                  <a:camera prst="orthographicFront"/>
                  <a:lightRig rig="threePt" dir="t"/>
                </a:scene3d>
                <a:sp3d contourW="12700"/>
              </a:bodyPr>
              <a:lstStyle>
                <a:defPPr>
                  <a:defRPr lang="en-US"/>
                </a:defPPr>
                <a:lvl1pPr>
                  <a:defRPr sz="2800" b="1" spc="300">
                    <a:solidFill>
                      <a:schemeClr val="tx1">
                        <a:lumMod val="85000"/>
                        <a:lumOff val="15000"/>
                      </a:schemeClr>
                    </a:solidFill>
                    <a:latin typeface="微软雅黑" panose="020B0503020204020204" pitchFamily="34" charset="-122"/>
                    <a:ea typeface="微软雅黑" panose="020B0503020204020204" pitchFamily="34" charset="-122"/>
                    <a:cs typeface="Segoe UI Light" panose="020B0502040204020203" pitchFamily="34" charset="0"/>
                  </a:defRPr>
                </a:lvl1pPr>
              </a:lstStyle>
              <a:p>
                <a:pPr>
                  <a:defRPr/>
                </a:pPr>
                <a:r>
                  <a:rPr lang="en-US" altLang="zh-CN" sz="2100" spc="0" dirty="0">
                    <a:solidFill>
                      <a:srgbClr val="B21E23"/>
                    </a:solidFill>
                    <a:latin typeface="Times New Roman" panose="02020603050405020304" pitchFamily="18" charset="0"/>
                    <a:cs typeface="Times New Roman" panose="02020603050405020304" pitchFamily="18" charset="0"/>
                    <a:sym typeface="+mn-ea"/>
                  </a:rPr>
                  <a:t>Results &amp; discussion </a:t>
                </a:r>
                <a:r>
                  <a:rPr lang="en-US" altLang="zh-CN" sz="2100" spc="0" dirty="0">
                    <a:solidFill>
                      <a:srgbClr val="B21E23"/>
                    </a:solidFill>
                    <a:latin typeface="Times New Roman" panose="02020603050405020304" pitchFamily="18" charset="0"/>
                    <a:cs typeface="Times New Roman" panose="02020603050405020304" pitchFamily="18" charset="0"/>
                    <a:sym typeface="Century Gothic" panose="020B0502020202020204" pitchFamily="34" charset="0"/>
                  </a:rPr>
                  <a:t>| </a:t>
                </a:r>
                <a14:m>
                  <m:oMath xmlns:m="http://schemas.openxmlformats.org/officeDocument/2006/math">
                    <m:r>
                      <a:rPr lang="en-US" altLang="zh-CN" sz="2100" b="1" i="1" spc="0" smtClean="0">
                        <a:solidFill>
                          <a:schemeClr val="tx1"/>
                        </a:solidFill>
                        <a:latin typeface="Cambria Math" panose="02040503050406030204" pitchFamily="18" charset="0"/>
                        <a:cs typeface="Times New Roman" panose="02020603050405020304" pitchFamily="18" charset="0"/>
                        <a:sym typeface="Century Gothic" panose="020B0502020202020204" pitchFamily="34" charset="0"/>
                      </a:rPr>
                      <m:t>𝑸𝑸</m:t>
                    </m:r>
                    <m:acc>
                      <m:accPr>
                        <m:chr m:val="̅"/>
                        <m:ctrlPr>
                          <a:rPr lang="en-US" altLang="zh-CN" sz="2100" b="1" i="1" spc="0" smtClean="0">
                            <a:solidFill>
                              <a:schemeClr val="tx1"/>
                            </a:solidFill>
                            <a:latin typeface="Cambria Math" panose="02040503050406030204" pitchFamily="18" charset="0"/>
                            <a:cs typeface="Times New Roman" panose="02020603050405020304" pitchFamily="18" charset="0"/>
                            <a:sym typeface="Century Gothic" panose="020B0502020202020204" pitchFamily="34" charset="0"/>
                          </a:rPr>
                        </m:ctrlPr>
                      </m:accPr>
                      <m:e>
                        <m:r>
                          <a:rPr lang="en-US" altLang="zh-CN" sz="2100" b="1" i="1" spc="0" smtClean="0">
                            <a:solidFill>
                              <a:schemeClr val="tx1"/>
                            </a:solidFill>
                            <a:latin typeface="Cambria Math" panose="02040503050406030204" pitchFamily="18" charset="0"/>
                            <a:cs typeface="Times New Roman" panose="02020603050405020304" pitchFamily="18" charset="0"/>
                            <a:sym typeface="Century Gothic" panose="020B0502020202020204" pitchFamily="34" charset="0"/>
                          </a:rPr>
                          <m:t>𝒒</m:t>
                        </m:r>
                      </m:e>
                    </m:acc>
                    <m:acc>
                      <m:accPr>
                        <m:chr m:val="̅"/>
                        <m:ctrlPr>
                          <a:rPr lang="en-US" altLang="zh-CN" sz="2100" b="1" i="1" spc="0" dirty="0" smtClean="0">
                            <a:solidFill>
                              <a:schemeClr val="tx1"/>
                            </a:solidFill>
                            <a:latin typeface="Cambria Math" panose="02040503050406030204" pitchFamily="18" charset="0"/>
                            <a:cs typeface="Times New Roman" panose="02020603050405020304" pitchFamily="18" charset="0"/>
                            <a:sym typeface="+mn-ea"/>
                          </a:rPr>
                        </m:ctrlPr>
                      </m:accPr>
                      <m:e>
                        <m:r>
                          <a:rPr lang="en-US" altLang="zh-CN" sz="2100" b="1" i="1" spc="0" dirty="0" smtClean="0">
                            <a:solidFill>
                              <a:schemeClr val="tx1"/>
                            </a:solidFill>
                            <a:latin typeface="Cambria Math" panose="02040503050406030204" pitchFamily="18" charset="0"/>
                            <a:cs typeface="Times New Roman" panose="02020603050405020304" pitchFamily="18" charset="0"/>
                            <a:sym typeface="+mn-ea"/>
                          </a:rPr>
                          <m:t>𝒒</m:t>
                        </m:r>
                      </m:e>
                    </m:acc>
                  </m:oMath>
                </a14:m>
                <a:r>
                  <a:rPr lang="en-US" altLang="zh-CN" sz="2100" spc="0" dirty="0">
                    <a:solidFill>
                      <a:schemeClr val="tx1"/>
                    </a:solidFill>
                    <a:latin typeface="Times New Roman" panose="02020603050405020304" pitchFamily="18" charset="0"/>
                    <a:cs typeface="Times New Roman" panose="02020603050405020304" pitchFamily="18" charset="0"/>
                    <a:sym typeface="Century Gothic" panose="020B0502020202020204" pitchFamily="34" charset="0"/>
                  </a:rPr>
                  <a:t> system</a:t>
                </a:r>
                <a:endParaRPr lang="zh-CN" altLang="en-US" sz="2100" spc="0" dirty="0">
                  <a:solidFill>
                    <a:srgbClr val="B21E23"/>
                  </a:solidFill>
                  <a:latin typeface="Times New Roman" panose="02020603050405020304" pitchFamily="18" charset="0"/>
                  <a:cs typeface="Times New Roman" panose="02020603050405020304" pitchFamily="18" charset="0"/>
                  <a:sym typeface="Century Gothic" panose="020B0502020202020204" pitchFamily="34" charset="0"/>
                </a:endParaRPr>
              </a:p>
            </p:txBody>
          </p:sp>
        </mc:Choice>
        <mc:Fallback xmlns="">
          <p:sp>
            <p:nvSpPr>
              <p:cNvPr id="5" name="文本框 4">
                <a:extLst>
                  <a:ext uri="{FF2B5EF4-FFF2-40B4-BE49-F238E27FC236}">
                    <a16:creationId xmlns:a16="http://schemas.microsoft.com/office/drawing/2014/main" id="{757A8489-E616-FC1E-E393-4B2629FBBAD7}"/>
                  </a:ext>
                </a:extLst>
              </p:cNvPr>
              <p:cNvSpPr txBox="1">
                <a:spLocks noRot="1" noChangeAspect="1" noMove="1" noResize="1" noEditPoints="1" noAdjustHandles="1" noChangeArrowheads="1" noChangeShapeType="1" noTextEdit="1"/>
              </p:cNvSpPr>
              <p:nvPr/>
            </p:nvSpPr>
            <p:spPr bwMode="auto">
              <a:xfrm>
                <a:off x="134400" y="178901"/>
                <a:ext cx="8452388" cy="415498"/>
              </a:xfrm>
              <a:prstGeom prst="rect">
                <a:avLst/>
              </a:prstGeom>
              <a:blipFill>
                <a:blip r:embed="rId10"/>
                <a:stretch>
                  <a:fillRect l="-750" t="-5714" b="-22857"/>
                </a:stretch>
              </a:blipFill>
            </p:spPr>
            <p:txBody>
              <a:bodyPr/>
              <a:lstStyle/>
              <a:p>
                <a:r>
                  <a:rPr lang="zh-CN" altLang="en-US">
                    <a:noFill/>
                  </a:rPr>
                  <a:t> </a:t>
                </a:r>
              </a:p>
            </p:txBody>
          </p:sp>
        </mc:Fallback>
      </mc:AlternateContent>
      <p:sp>
        <p:nvSpPr>
          <p:cNvPr id="6" name="文本框 5">
            <a:extLst>
              <a:ext uri="{FF2B5EF4-FFF2-40B4-BE49-F238E27FC236}">
                <a16:creationId xmlns:a16="http://schemas.microsoft.com/office/drawing/2014/main" id="{A923A05D-026E-8A4F-DFF8-897B22056E7E}"/>
              </a:ext>
            </a:extLst>
          </p:cNvPr>
          <p:cNvSpPr txBox="1"/>
          <p:nvPr/>
        </p:nvSpPr>
        <p:spPr>
          <a:xfrm>
            <a:off x="11335385" y="6336956"/>
            <a:ext cx="415498" cy="369332"/>
          </a:xfrm>
          <a:prstGeom prst="rect">
            <a:avLst/>
          </a:prstGeom>
          <a:noFill/>
        </p:spPr>
        <p:txBody>
          <a:bodyPr wrap="none" rtlCol="0">
            <a:spAutoFit/>
          </a:bodyPr>
          <a:lstStyle/>
          <a:p>
            <a:r>
              <a:rPr kumimoji="1" lang="en-US" altLang="zh-CN" dirty="0">
                <a:latin typeface="Times New Roman" panose="02020603050405020304" pitchFamily="18" charset="0"/>
                <a:cs typeface="Times New Roman" panose="02020603050405020304" pitchFamily="18" charset="0"/>
              </a:rPr>
              <a:t>19</a:t>
            </a:r>
            <a:endParaRPr kumimoji="1" lang="zh-CN" alt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379580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CDFD43-F740-4670-08F9-1E5932819815}"/>
            </a:ext>
          </a:extLst>
        </p:cNvPr>
        <p:cNvGrpSpPr/>
        <p:nvPr/>
      </p:nvGrpSpPr>
      <p:grpSpPr>
        <a:xfrm>
          <a:off x="0" y="0"/>
          <a:ext cx="0" cy="0"/>
          <a:chOff x="0" y="0"/>
          <a:chExt cx="0" cy="0"/>
        </a:xfrm>
      </p:grpSpPr>
      <p:pic>
        <p:nvPicPr>
          <p:cNvPr id="8" name="图片 7">
            <a:extLst>
              <a:ext uri="{FF2B5EF4-FFF2-40B4-BE49-F238E27FC236}">
                <a16:creationId xmlns:a16="http://schemas.microsoft.com/office/drawing/2014/main" id="{97CA2AD3-7A4A-48BD-3CEF-749856F6EFCF}"/>
              </a:ext>
            </a:extLst>
          </p:cNvPr>
          <p:cNvPicPr>
            <a:picLocks noChangeAspect="1"/>
          </p:cNvPicPr>
          <p:nvPr/>
        </p:nvPicPr>
        <p:blipFill>
          <a:blip r:embed="rId3"/>
          <a:stretch>
            <a:fillRect/>
          </a:stretch>
        </p:blipFill>
        <p:spPr>
          <a:xfrm>
            <a:off x="8397819" y="1207889"/>
            <a:ext cx="3474966" cy="3121819"/>
          </a:xfrm>
          <a:prstGeom prst="rect">
            <a:avLst/>
          </a:prstGeom>
        </p:spPr>
      </p:pic>
      <p:cxnSp>
        <p:nvCxnSpPr>
          <p:cNvPr id="4" name="直接连接符 3">
            <a:extLst>
              <a:ext uri="{FF2B5EF4-FFF2-40B4-BE49-F238E27FC236}">
                <a16:creationId xmlns:a16="http://schemas.microsoft.com/office/drawing/2014/main" id="{FAD42B76-DDAA-15ED-73FB-D72193EB301F}"/>
              </a:ext>
            </a:extLst>
          </p:cNvPr>
          <p:cNvCxnSpPr/>
          <p:nvPr/>
        </p:nvCxnSpPr>
        <p:spPr>
          <a:xfrm>
            <a:off x="0" y="666234"/>
            <a:ext cx="12192000" cy="0"/>
          </a:xfrm>
          <a:prstGeom prst="line">
            <a:avLst/>
          </a:prstGeom>
          <a:ln w="28575">
            <a:solidFill>
              <a:srgbClr val="9C252B"/>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9" name="文本框 28">
                <a:extLst>
                  <a:ext uri="{FF2B5EF4-FFF2-40B4-BE49-F238E27FC236}">
                    <a16:creationId xmlns:a16="http://schemas.microsoft.com/office/drawing/2014/main" id="{9C917FC9-95D9-4CC7-9507-6C4079E3F67E}"/>
                  </a:ext>
                </a:extLst>
              </p:cNvPr>
              <p:cNvSpPr txBox="1"/>
              <p:nvPr/>
            </p:nvSpPr>
            <p:spPr bwMode="auto">
              <a:xfrm>
                <a:off x="134400" y="178901"/>
                <a:ext cx="8452388" cy="415498"/>
              </a:xfrm>
              <a:prstGeom prst="rect">
                <a:avLst/>
              </a:prstGeom>
              <a:noFill/>
            </p:spPr>
            <p:txBody>
              <a:bodyPr wrap="square">
                <a:spAutoFit/>
                <a:scene3d>
                  <a:camera prst="orthographicFront"/>
                  <a:lightRig rig="threePt" dir="t"/>
                </a:scene3d>
                <a:sp3d contourW="12700"/>
              </a:bodyPr>
              <a:lstStyle>
                <a:defPPr>
                  <a:defRPr lang="en-US"/>
                </a:defPPr>
                <a:lvl1pPr>
                  <a:defRPr sz="2800" b="1" spc="300">
                    <a:solidFill>
                      <a:schemeClr val="tx1">
                        <a:lumMod val="85000"/>
                        <a:lumOff val="15000"/>
                      </a:schemeClr>
                    </a:solidFill>
                    <a:latin typeface="微软雅黑" panose="020B0503020204020204" pitchFamily="34" charset="-122"/>
                    <a:ea typeface="微软雅黑" panose="020B0503020204020204" pitchFamily="34" charset="-122"/>
                    <a:cs typeface="Segoe UI Light" panose="020B0502040204020203" pitchFamily="34" charset="0"/>
                  </a:defRPr>
                </a:lvl1pPr>
              </a:lstStyle>
              <a:p>
                <a:pPr>
                  <a:defRPr/>
                </a:pPr>
                <a:r>
                  <a:rPr lang="en-US" altLang="zh-CN" sz="2100" spc="0" dirty="0">
                    <a:solidFill>
                      <a:srgbClr val="B21E23"/>
                    </a:solidFill>
                    <a:latin typeface="Times New Roman" panose="02020603050405020304" pitchFamily="18" charset="0"/>
                    <a:cs typeface="Times New Roman" panose="02020603050405020304" pitchFamily="18" charset="0"/>
                    <a:sym typeface="+mn-ea"/>
                  </a:rPr>
                  <a:t>Results &amp; discussion </a:t>
                </a:r>
                <a:r>
                  <a:rPr lang="en-US" altLang="zh-CN" sz="2100" spc="0" dirty="0">
                    <a:solidFill>
                      <a:srgbClr val="B21E23"/>
                    </a:solidFill>
                    <a:latin typeface="Times New Roman" panose="02020603050405020304" pitchFamily="18" charset="0"/>
                    <a:cs typeface="Times New Roman" panose="02020603050405020304" pitchFamily="18" charset="0"/>
                    <a:sym typeface="Century Gothic" panose="020B0502020202020204" pitchFamily="34" charset="0"/>
                  </a:rPr>
                  <a:t>| </a:t>
                </a:r>
                <a14:m>
                  <m:oMath xmlns:m="http://schemas.openxmlformats.org/officeDocument/2006/math">
                    <m:r>
                      <a:rPr lang="en-US" altLang="zh-CN" sz="2100" b="1" i="1" spc="0" smtClean="0">
                        <a:solidFill>
                          <a:schemeClr val="tx1"/>
                        </a:solidFill>
                        <a:latin typeface="Cambria Math" panose="02040503050406030204" pitchFamily="18" charset="0"/>
                        <a:cs typeface="Times New Roman" panose="02020603050405020304" pitchFamily="18" charset="0"/>
                        <a:sym typeface="Century Gothic" panose="020B0502020202020204" pitchFamily="34" charset="0"/>
                      </a:rPr>
                      <m:t>𝑸𝑸</m:t>
                    </m:r>
                    <m:acc>
                      <m:accPr>
                        <m:chr m:val="̅"/>
                        <m:ctrlPr>
                          <a:rPr lang="en-US" altLang="zh-CN" sz="2100" b="1" i="1" spc="0" smtClean="0">
                            <a:solidFill>
                              <a:schemeClr val="tx1"/>
                            </a:solidFill>
                            <a:latin typeface="Cambria Math" panose="02040503050406030204" pitchFamily="18" charset="0"/>
                            <a:cs typeface="Times New Roman" panose="02020603050405020304" pitchFamily="18" charset="0"/>
                            <a:sym typeface="Century Gothic" panose="020B0502020202020204" pitchFamily="34" charset="0"/>
                          </a:rPr>
                        </m:ctrlPr>
                      </m:accPr>
                      <m:e>
                        <m:r>
                          <a:rPr lang="en-US" altLang="zh-CN" sz="2100" b="1" i="1" spc="0" smtClean="0">
                            <a:solidFill>
                              <a:schemeClr val="tx1"/>
                            </a:solidFill>
                            <a:latin typeface="Cambria Math" panose="02040503050406030204" pitchFamily="18" charset="0"/>
                            <a:cs typeface="Times New Roman" panose="02020603050405020304" pitchFamily="18" charset="0"/>
                            <a:sym typeface="Century Gothic" panose="020B0502020202020204" pitchFamily="34" charset="0"/>
                          </a:rPr>
                          <m:t>𝒒</m:t>
                        </m:r>
                      </m:e>
                    </m:acc>
                    <m:acc>
                      <m:accPr>
                        <m:chr m:val="̅"/>
                        <m:ctrlPr>
                          <a:rPr lang="en-US" altLang="zh-CN" sz="2100" b="1" i="1" spc="0" dirty="0" smtClean="0">
                            <a:solidFill>
                              <a:schemeClr val="tx1"/>
                            </a:solidFill>
                            <a:latin typeface="Cambria Math" panose="02040503050406030204" pitchFamily="18" charset="0"/>
                            <a:cs typeface="Times New Roman" panose="02020603050405020304" pitchFamily="18" charset="0"/>
                            <a:sym typeface="+mn-ea"/>
                          </a:rPr>
                        </m:ctrlPr>
                      </m:accPr>
                      <m:e>
                        <m:r>
                          <a:rPr lang="en-US" altLang="zh-CN" sz="2100" b="1" i="1" spc="0" dirty="0" smtClean="0">
                            <a:solidFill>
                              <a:schemeClr val="tx1"/>
                            </a:solidFill>
                            <a:latin typeface="Cambria Math" panose="02040503050406030204" pitchFamily="18" charset="0"/>
                            <a:cs typeface="Times New Roman" panose="02020603050405020304" pitchFamily="18" charset="0"/>
                            <a:sym typeface="+mn-ea"/>
                          </a:rPr>
                          <m:t>𝒒</m:t>
                        </m:r>
                      </m:e>
                    </m:acc>
                  </m:oMath>
                </a14:m>
                <a:r>
                  <a:rPr lang="en-US" altLang="zh-CN" sz="2100" spc="0" dirty="0">
                    <a:solidFill>
                      <a:schemeClr val="tx1"/>
                    </a:solidFill>
                    <a:latin typeface="Times New Roman" panose="02020603050405020304" pitchFamily="18" charset="0"/>
                    <a:cs typeface="Times New Roman" panose="02020603050405020304" pitchFamily="18" charset="0"/>
                    <a:sym typeface="Century Gothic" panose="020B0502020202020204" pitchFamily="34" charset="0"/>
                  </a:rPr>
                  <a:t> system</a:t>
                </a:r>
                <a:endParaRPr lang="zh-CN" altLang="en-US" sz="2100" spc="0" dirty="0">
                  <a:solidFill>
                    <a:srgbClr val="B21E23"/>
                  </a:solidFill>
                  <a:latin typeface="Times New Roman" panose="02020603050405020304" pitchFamily="18" charset="0"/>
                  <a:cs typeface="Times New Roman" panose="02020603050405020304" pitchFamily="18" charset="0"/>
                  <a:sym typeface="Century Gothic" panose="020B0502020202020204" pitchFamily="34" charset="0"/>
                </a:endParaRPr>
              </a:p>
            </p:txBody>
          </p:sp>
        </mc:Choice>
        <mc:Fallback xmlns="">
          <p:sp>
            <p:nvSpPr>
              <p:cNvPr id="29" name="文本框 28">
                <a:extLst>
                  <a:ext uri="{FF2B5EF4-FFF2-40B4-BE49-F238E27FC236}">
                    <a16:creationId xmlns:a16="http://schemas.microsoft.com/office/drawing/2014/main" id="{9C917FC9-95D9-4CC7-9507-6C4079E3F67E}"/>
                  </a:ext>
                </a:extLst>
              </p:cNvPr>
              <p:cNvSpPr txBox="1">
                <a:spLocks noRot="1" noChangeAspect="1" noMove="1" noResize="1" noEditPoints="1" noAdjustHandles="1" noChangeArrowheads="1" noChangeShapeType="1" noTextEdit="1"/>
              </p:cNvSpPr>
              <p:nvPr/>
            </p:nvSpPr>
            <p:spPr bwMode="auto">
              <a:xfrm>
                <a:off x="134400" y="178901"/>
                <a:ext cx="8452388" cy="415498"/>
              </a:xfrm>
              <a:prstGeom prst="rect">
                <a:avLst/>
              </a:prstGeom>
              <a:blipFill>
                <a:blip r:embed="rId4"/>
                <a:stretch>
                  <a:fillRect l="-750" t="-5714" b="-22857"/>
                </a:stretch>
              </a:blipFill>
            </p:spPr>
            <p:txBody>
              <a:bodyPr/>
              <a:lstStyle/>
              <a:p>
                <a:r>
                  <a:rPr lang="zh-CN" altLang="en-US">
                    <a:noFill/>
                  </a:rPr>
                  <a:t> </a:t>
                </a:r>
              </a:p>
            </p:txBody>
          </p:sp>
        </mc:Fallback>
      </mc:AlternateContent>
      <p:pic>
        <p:nvPicPr>
          <p:cNvPr id="3" name="图片 2">
            <a:extLst>
              <a:ext uri="{FF2B5EF4-FFF2-40B4-BE49-F238E27FC236}">
                <a16:creationId xmlns:a16="http://schemas.microsoft.com/office/drawing/2014/main" id="{23D630E1-E7BF-B528-3A05-0B3E70819668}"/>
              </a:ext>
            </a:extLst>
          </p:cNvPr>
          <p:cNvPicPr>
            <a:picLocks noChangeAspect="1"/>
          </p:cNvPicPr>
          <p:nvPr/>
        </p:nvPicPr>
        <p:blipFill>
          <a:blip r:embed="rId5"/>
          <a:stretch>
            <a:fillRect/>
          </a:stretch>
        </p:blipFill>
        <p:spPr>
          <a:xfrm>
            <a:off x="11237495" y="88315"/>
            <a:ext cx="711890" cy="543733"/>
          </a:xfrm>
          <a:prstGeom prst="rect">
            <a:avLst/>
          </a:prstGeom>
        </p:spPr>
      </p:pic>
      <mc:AlternateContent xmlns:mc="http://schemas.openxmlformats.org/markup-compatibility/2006" xmlns:a14="http://schemas.microsoft.com/office/drawing/2010/main">
        <mc:Choice Requires="a14">
          <p:sp>
            <p:nvSpPr>
              <p:cNvPr id="7" name="文本框 6">
                <a:extLst>
                  <a:ext uri="{FF2B5EF4-FFF2-40B4-BE49-F238E27FC236}">
                    <a16:creationId xmlns:a16="http://schemas.microsoft.com/office/drawing/2014/main" id="{2EEB4EF0-532E-A122-FE0C-458AF7122761}"/>
                  </a:ext>
                </a:extLst>
              </p:cNvPr>
              <p:cNvSpPr txBox="1"/>
              <p:nvPr/>
            </p:nvSpPr>
            <p:spPr>
              <a:xfrm>
                <a:off x="457198" y="4589079"/>
                <a:ext cx="11372723" cy="2110834"/>
              </a:xfrm>
              <a:prstGeom prst="rect">
                <a:avLst/>
              </a:prstGeom>
              <a:noFill/>
            </p:spPr>
            <p:txBody>
              <a:bodyPr wrap="square" rtlCol="0">
                <a:spAutoFit/>
              </a:bodyPr>
              <a:lstStyle/>
              <a:p>
                <a:pPr marL="342900" indent="-342900">
                  <a:buFont typeface="Wingdings" pitchFamily="2" charset="2"/>
                  <a:buChar char="Ø"/>
                </a:pPr>
                <a:r>
                  <a:rPr kumimoji="1" lang="en-US" altLang="zh-CN" sz="2400" b="0" dirty="0">
                    <a:latin typeface="Times New Roman" panose="02020603050405020304" pitchFamily="18" charset="0"/>
                    <a:cs typeface="Times New Roman" panose="02020603050405020304" pitchFamily="18" charset="0"/>
                  </a:rPr>
                  <a:t>If </a:t>
                </a:r>
                <a14:m>
                  <m:oMath xmlns:m="http://schemas.openxmlformats.org/officeDocument/2006/math">
                    <m:sSub>
                      <m:sSubPr>
                        <m:ctrlPr>
                          <a:rPr kumimoji="1" lang="en-US" altLang="zh-CN" sz="2400" b="0" i="1" smtClean="0">
                            <a:latin typeface="Cambria Math" panose="02040503050406030204" pitchFamily="18" charset="0"/>
                            <a:cs typeface="Times New Roman" panose="02020603050405020304" pitchFamily="18" charset="0"/>
                          </a:rPr>
                        </m:ctrlPr>
                      </m:sSubPr>
                      <m:e>
                        <m:r>
                          <a:rPr kumimoji="1" lang="en-US" altLang="zh-CN" sz="2400" b="0" i="1" smtClean="0">
                            <a:latin typeface="Cambria Math" panose="02040503050406030204" pitchFamily="18" charset="0"/>
                            <a:cs typeface="Times New Roman" panose="02020603050405020304" pitchFamily="18" charset="0"/>
                          </a:rPr>
                          <m:t>𝑇</m:t>
                        </m:r>
                      </m:e>
                      <m:sub>
                        <m:r>
                          <a:rPr kumimoji="1" lang="en-US" altLang="zh-CN" sz="2400" b="0" i="1" smtClean="0">
                            <a:latin typeface="Cambria Math" panose="02040503050406030204" pitchFamily="18" charset="0"/>
                            <a:cs typeface="Times New Roman" panose="02020603050405020304" pitchFamily="18" charset="0"/>
                          </a:rPr>
                          <m:t>𝑐𝑐</m:t>
                        </m:r>
                      </m:sub>
                    </m:sSub>
                    <m:sSup>
                      <m:sSupPr>
                        <m:ctrlPr>
                          <a:rPr kumimoji="1" lang="en-US" altLang="zh-CN" sz="2400" b="0" i="1" smtClean="0">
                            <a:latin typeface="Cambria Math" panose="02040503050406030204" pitchFamily="18" charset="0"/>
                            <a:cs typeface="Times New Roman" panose="02020603050405020304" pitchFamily="18" charset="0"/>
                          </a:rPr>
                        </m:ctrlPr>
                      </m:sSupPr>
                      <m:e>
                        <m:d>
                          <m:dPr>
                            <m:ctrlPr>
                              <a:rPr kumimoji="1" lang="en-US" altLang="zh-CN" sz="2400" b="0" i="1" smtClean="0">
                                <a:latin typeface="Cambria Math" panose="02040503050406030204" pitchFamily="18" charset="0"/>
                                <a:cs typeface="Times New Roman" panose="02020603050405020304" pitchFamily="18" charset="0"/>
                              </a:rPr>
                            </m:ctrlPr>
                          </m:dPr>
                          <m:e>
                            <m:r>
                              <a:rPr kumimoji="1" lang="en-US" altLang="zh-CN" sz="2400" b="0" i="1" smtClean="0">
                                <a:latin typeface="Cambria Math" panose="02040503050406030204" pitchFamily="18" charset="0"/>
                                <a:cs typeface="Times New Roman" panose="02020603050405020304" pitchFamily="18" charset="0"/>
                              </a:rPr>
                              <m:t>3875</m:t>
                            </m:r>
                          </m:e>
                        </m:d>
                      </m:e>
                      <m:sup>
                        <m:r>
                          <a:rPr kumimoji="1" lang="en-US" altLang="zh-CN" sz="2400" b="0" i="1" smtClean="0">
                            <a:latin typeface="Cambria Math" panose="02040503050406030204" pitchFamily="18" charset="0"/>
                            <a:cs typeface="Times New Roman" panose="02020603050405020304" pitchFamily="18" charset="0"/>
                          </a:rPr>
                          <m:t>+</m:t>
                        </m:r>
                      </m:sup>
                    </m:sSup>
                  </m:oMath>
                </a14:m>
                <a:r>
                  <a:rPr kumimoji="1" lang="en-US" altLang="zh-CN" sz="2400" b="0" dirty="0">
                    <a:latin typeface="Times New Roman" panose="02020603050405020304" pitchFamily="18" charset="0"/>
                    <a:cs typeface="Times New Roman" panose="02020603050405020304" pitchFamily="18" charset="0"/>
                  </a:rPr>
                  <a:t> is the lower </a:t>
                </a:r>
                <a14:m>
                  <m:oMath xmlns:m="http://schemas.openxmlformats.org/officeDocument/2006/math">
                    <m:r>
                      <a:rPr kumimoji="1" lang="en-US" altLang="zh-CN" sz="2400" b="0" i="1" smtClean="0">
                        <a:latin typeface="Cambria Math" panose="02040503050406030204" pitchFamily="18" charset="0"/>
                        <a:cs typeface="Times New Roman" panose="02020603050405020304" pitchFamily="18" charset="0"/>
                      </a:rPr>
                      <m:t>0(</m:t>
                    </m:r>
                    <m:sSup>
                      <m:sSupPr>
                        <m:ctrlPr>
                          <a:rPr kumimoji="1" lang="en-US" altLang="zh-CN" sz="2400" b="0" i="1" smtClean="0">
                            <a:latin typeface="Cambria Math" panose="02040503050406030204" pitchFamily="18" charset="0"/>
                            <a:cs typeface="Times New Roman" panose="02020603050405020304" pitchFamily="18" charset="0"/>
                          </a:rPr>
                        </m:ctrlPr>
                      </m:sSupPr>
                      <m:e>
                        <m:r>
                          <a:rPr kumimoji="1" lang="en-US" altLang="zh-CN" sz="2400" b="0" i="1" smtClean="0">
                            <a:latin typeface="Cambria Math" panose="02040503050406030204" pitchFamily="18" charset="0"/>
                            <a:cs typeface="Times New Roman" panose="02020603050405020304" pitchFamily="18" charset="0"/>
                          </a:rPr>
                          <m:t>1</m:t>
                        </m:r>
                      </m:e>
                      <m:sup>
                        <m:r>
                          <a:rPr kumimoji="1" lang="en-US" altLang="zh-CN" sz="2400" b="0" i="1" smtClean="0">
                            <a:latin typeface="Cambria Math" panose="02040503050406030204" pitchFamily="18" charset="0"/>
                            <a:cs typeface="Times New Roman" panose="02020603050405020304" pitchFamily="18" charset="0"/>
                          </a:rPr>
                          <m:t>+</m:t>
                        </m:r>
                      </m:sup>
                    </m:sSup>
                    <m:r>
                      <a:rPr kumimoji="1" lang="en-US" altLang="zh-CN" sz="2400" b="0" i="1" smtClean="0">
                        <a:latin typeface="Cambria Math" panose="02040503050406030204" pitchFamily="18" charset="0"/>
                        <a:cs typeface="Times New Roman" panose="02020603050405020304" pitchFamily="18" charset="0"/>
                      </a:rPr>
                      <m:t>)</m:t>
                    </m:r>
                  </m:oMath>
                </a14:m>
                <a:r>
                  <a:rPr kumimoji="1" lang="en-US" altLang="zh-CN" sz="2400" b="0" dirty="0">
                    <a:latin typeface="Times New Roman" panose="02020603050405020304" pitchFamily="18" charset="0"/>
                    <a:cs typeface="Times New Roman" panose="02020603050405020304" pitchFamily="18" charset="0"/>
                  </a:rPr>
                  <a:t> </a:t>
                </a:r>
                <a14:m>
                  <m:oMath xmlns:m="http://schemas.openxmlformats.org/officeDocument/2006/math">
                    <m:r>
                      <a:rPr lang="en-US" altLang="zh-CN" sz="2400" i="1">
                        <a:latin typeface="Cambria Math" panose="02040503050406030204" pitchFamily="18" charset="0"/>
                      </a:rPr>
                      <m:t>𝑐𝑐</m:t>
                    </m:r>
                    <m:acc>
                      <m:accPr>
                        <m:chr m:val="̅"/>
                        <m:ctrlPr>
                          <a:rPr lang="en-US" altLang="zh-CN" sz="2400" i="1">
                            <a:latin typeface="Cambria Math" panose="02040503050406030204" pitchFamily="18" charset="0"/>
                          </a:rPr>
                        </m:ctrlPr>
                      </m:accPr>
                      <m:e>
                        <m:r>
                          <a:rPr lang="en-US" altLang="zh-CN" sz="2400" i="1">
                            <a:latin typeface="Cambria Math" panose="02040503050406030204" pitchFamily="18" charset="0"/>
                          </a:rPr>
                          <m:t>𝑛</m:t>
                        </m:r>
                      </m:e>
                    </m:acc>
                    <m:sSup>
                      <m:sSupPr>
                        <m:ctrlPr>
                          <a:rPr lang="en-US" altLang="zh-CN" sz="2400" i="1" dirty="0">
                            <a:latin typeface="Cambria Math" panose="02040503050406030204" pitchFamily="18" charset="0"/>
                          </a:rPr>
                        </m:ctrlPr>
                      </m:sSupPr>
                      <m:e>
                        <m:acc>
                          <m:accPr>
                            <m:chr m:val="̅"/>
                            <m:ctrlPr>
                              <a:rPr lang="en-US" altLang="zh-CN" sz="2400" i="1" dirty="0">
                                <a:latin typeface="Cambria Math" panose="02040503050406030204" pitchFamily="18" charset="0"/>
                              </a:rPr>
                            </m:ctrlPr>
                          </m:accPr>
                          <m:e>
                            <m:r>
                              <a:rPr lang="en-US" altLang="zh-CN" sz="2400" i="1" dirty="0">
                                <a:latin typeface="Cambria Math" panose="02040503050406030204" pitchFamily="18" charset="0"/>
                              </a:rPr>
                              <m:t>𝑛</m:t>
                            </m:r>
                          </m:e>
                        </m:acc>
                      </m:e>
                      <m:sup>
                        <m:r>
                          <a:rPr lang="en-US" altLang="zh-CN" sz="2400" i="1" dirty="0">
                            <a:latin typeface="Cambria Math" panose="02040503050406030204" pitchFamily="18" charset="0"/>
                          </a:rPr>
                          <m:t>′</m:t>
                        </m:r>
                      </m:sup>
                    </m:sSup>
                  </m:oMath>
                </a14:m>
                <a:r>
                  <a:rPr kumimoji="1" lang="en-US" altLang="zh-CN" sz="2400" b="0" dirty="0">
                    <a:latin typeface="Times New Roman" panose="02020603050405020304" pitchFamily="18" charset="0"/>
                    <a:cs typeface="Times New Roman" panose="02020603050405020304" pitchFamily="18" charset="0"/>
                  </a:rPr>
                  <a:t> state, there will be 5 channels related to it.</a:t>
                </a:r>
              </a:p>
              <a:p>
                <a:pPr marL="342900" indent="-342900">
                  <a:buFont typeface="Wingdings" pitchFamily="2" charset="2"/>
                  <a:buChar char="Ø"/>
                </a:pPr>
                <a:r>
                  <a:rPr kumimoji="1" lang="en-US" altLang="zh-CN" sz="2400" b="0" dirty="0">
                    <a:latin typeface="Times New Roman" panose="02020603050405020304" pitchFamily="18" charset="0"/>
                    <a:cs typeface="Times New Roman" panose="02020603050405020304" pitchFamily="18" charset="0"/>
                  </a:rPr>
                  <a:t> </a:t>
                </a:r>
                <a:r>
                  <a:rPr kumimoji="1" lang="en-US" altLang="zh-CN" sz="2400" dirty="0">
                    <a:latin typeface="Times New Roman" panose="02020603050405020304" pitchFamily="18" charset="0"/>
                    <a:cs typeface="Times New Roman" panose="02020603050405020304" pitchFamily="18" charset="0"/>
                  </a:rPr>
                  <a:t>The ratio of the widths of </a:t>
                </a:r>
                <a14:m>
                  <m:oMath xmlns:m="http://schemas.openxmlformats.org/officeDocument/2006/math">
                    <m:sSub>
                      <m:sSubPr>
                        <m:ctrlPr>
                          <a:rPr kumimoji="1" lang="en-US" altLang="zh-CN" sz="2400" i="1" dirty="0">
                            <a:latin typeface="Cambria Math" panose="02040503050406030204" pitchFamily="18" charset="0"/>
                            <a:cs typeface="Times New Roman" panose="02020603050405020304" pitchFamily="18" charset="0"/>
                          </a:rPr>
                        </m:ctrlPr>
                      </m:sSubPr>
                      <m:e>
                        <m:r>
                          <a:rPr kumimoji="1" lang="en-US" altLang="zh-CN" sz="2400" i="1" dirty="0">
                            <a:latin typeface="Cambria Math" panose="02040503050406030204" pitchFamily="18" charset="0"/>
                            <a:cs typeface="Times New Roman" panose="02020603050405020304" pitchFamily="18" charset="0"/>
                          </a:rPr>
                          <m:t>𝐼</m:t>
                        </m:r>
                      </m:e>
                      <m:sub>
                        <m:r>
                          <a:rPr kumimoji="1" lang="en-US" altLang="zh-CN" sz="2400" i="1" dirty="0">
                            <a:latin typeface="Cambria Math" panose="02040503050406030204" pitchFamily="18" charset="0"/>
                            <a:cs typeface="Times New Roman" panose="02020603050405020304" pitchFamily="18" charset="0"/>
                          </a:rPr>
                          <m:t>3</m:t>
                        </m:r>
                      </m:sub>
                    </m:sSub>
                    <m:r>
                      <a:rPr kumimoji="1" lang="en-US" altLang="zh-CN" sz="2400" i="1" dirty="0">
                        <a:latin typeface="Cambria Math" panose="02040503050406030204" pitchFamily="18" charset="0"/>
                        <a:cs typeface="Times New Roman" panose="02020603050405020304" pitchFamily="18" charset="0"/>
                      </a:rPr>
                      <m:t>=−1</m:t>
                    </m:r>
                  </m:oMath>
                </a14:m>
                <a:r>
                  <a:rPr kumimoji="1" lang="en-US" altLang="zh-CN" sz="2400" dirty="0">
                    <a:latin typeface="Times New Roman" panose="02020603050405020304" pitchFamily="18" charset="0"/>
                    <a:cs typeface="Times New Roman" panose="02020603050405020304" pitchFamily="18" charset="0"/>
                  </a:rPr>
                  <a:t> and </a:t>
                </a:r>
                <a14:m>
                  <m:oMath xmlns:m="http://schemas.openxmlformats.org/officeDocument/2006/math">
                    <m:sSub>
                      <m:sSubPr>
                        <m:ctrlPr>
                          <a:rPr kumimoji="1" lang="en-US" altLang="zh-CN" sz="2400" i="1" dirty="0">
                            <a:latin typeface="Cambria Math" panose="02040503050406030204" pitchFamily="18" charset="0"/>
                            <a:cs typeface="Times New Roman" panose="02020603050405020304" pitchFamily="18" charset="0"/>
                          </a:rPr>
                        </m:ctrlPr>
                      </m:sSubPr>
                      <m:e>
                        <m:r>
                          <a:rPr kumimoji="1" lang="en-US" altLang="zh-CN" sz="2400" i="1" dirty="0">
                            <a:latin typeface="Cambria Math" panose="02040503050406030204" pitchFamily="18" charset="0"/>
                            <a:cs typeface="Times New Roman" panose="02020603050405020304" pitchFamily="18" charset="0"/>
                          </a:rPr>
                          <m:t>𝐼</m:t>
                        </m:r>
                      </m:e>
                      <m:sub>
                        <m:r>
                          <a:rPr kumimoji="1" lang="en-US" altLang="zh-CN" sz="2400" i="1" dirty="0">
                            <a:latin typeface="Cambria Math" panose="02040503050406030204" pitchFamily="18" charset="0"/>
                            <a:cs typeface="Times New Roman" panose="02020603050405020304" pitchFamily="18" charset="0"/>
                          </a:rPr>
                          <m:t>3</m:t>
                        </m:r>
                      </m:sub>
                    </m:sSub>
                    <m:r>
                      <a:rPr kumimoji="1" lang="en-US" altLang="zh-CN" sz="2400" i="1" dirty="0">
                        <a:latin typeface="Cambria Math" panose="02040503050406030204" pitchFamily="18" charset="0"/>
                        <a:cs typeface="Times New Roman" panose="02020603050405020304" pitchFamily="18" charset="0"/>
                      </a:rPr>
                      <m:t>=1</m:t>
                    </m:r>
                  </m:oMath>
                </a14:m>
                <a:r>
                  <a:rPr kumimoji="1" lang="en-US" altLang="zh-CN" sz="2400" dirty="0">
                    <a:latin typeface="Times New Roman" panose="02020603050405020304" pitchFamily="18" charset="0"/>
                    <a:cs typeface="Times New Roman" panose="02020603050405020304" pitchFamily="18" charset="0"/>
                  </a:rPr>
                  <a:t> in a decay channel can be described by the following formula</a:t>
                </a:r>
              </a:p>
              <a:p>
                <a:pPr/>
                <a14:m>
                  <m:oMathPara xmlns:m="http://schemas.openxmlformats.org/officeDocument/2006/math">
                    <m:oMath>
                      <m:r>
                        <a:rPr kumimoji="1" lang="en-US" altLang="zh-CN" sz="2400" i="1">
                          <a:latin typeface="Cambria Math" panose="02040503050406030204" pitchFamily="18" charset="0"/>
                        </a:rPr>
                        <m:t>𝑅</m:t>
                      </m:r>
                      <m:r>
                        <a:rPr kumimoji="1" lang="en-US" altLang="zh-CN" sz="2400" i="1">
                          <a:latin typeface="Cambria Math" panose="02040503050406030204" pitchFamily="18" charset="0"/>
                        </a:rPr>
                        <m:t>=</m:t>
                      </m:r>
                      <m:sSup>
                        <m:sSupPr>
                          <m:ctrlPr>
                            <a:rPr kumimoji="1" lang="en-US" altLang="zh-CN" sz="2400" i="1">
                              <a:latin typeface="Cambria Math" panose="02040503050406030204" pitchFamily="18" charset="0"/>
                            </a:rPr>
                          </m:ctrlPr>
                        </m:sSupPr>
                        <m:e>
                          <m:d>
                            <m:dPr>
                              <m:ctrlPr>
                                <a:rPr kumimoji="1" lang="en-US" altLang="zh-CN" sz="2400" i="1">
                                  <a:latin typeface="Cambria Math" panose="02040503050406030204" pitchFamily="18" charset="0"/>
                                </a:rPr>
                              </m:ctrlPr>
                            </m:dPr>
                            <m:e>
                              <m:f>
                                <m:fPr>
                                  <m:ctrlPr>
                                    <a:rPr kumimoji="1" lang="en-US" altLang="zh-CN" sz="2400" i="1">
                                      <a:latin typeface="Cambria Math" panose="02040503050406030204" pitchFamily="18" charset="0"/>
                                    </a:rPr>
                                  </m:ctrlPr>
                                </m:fPr>
                                <m:num>
                                  <m:r>
                                    <a:rPr kumimoji="1" lang="en-US" altLang="zh-CN" sz="2400" i="1">
                                      <a:latin typeface="Cambria Math" panose="02040503050406030204" pitchFamily="18" charset="0"/>
                                    </a:rPr>
                                    <m:t>1−</m:t>
                                  </m:r>
                                  <m:sSub>
                                    <m:sSubPr>
                                      <m:ctrlPr>
                                        <a:rPr kumimoji="1" lang="en-US" altLang="zh-CN" sz="2400" i="1">
                                          <a:latin typeface="Cambria Math" panose="02040503050406030204" pitchFamily="18" charset="0"/>
                                        </a:rPr>
                                      </m:ctrlPr>
                                    </m:sSubPr>
                                    <m:e>
                                      <m:r>
                                        <a:rPr kumimoji="1" lang="en-US" altLang="zh-CN" sz="2400" i="1">
                                          <a:latin typeface="Cambria Math" panose="02040503050406030204" pitchFamily="18" charset="0"/>
                                        </a:rPr>
                                        <m:t>𝜇</m:t>
                                      </m:r>
                                    </m:e>
                                    <m:sub>
                                      <m:acc>
                                        <m:accPr>
                                          <m:chr m:val="̅"/>
                                          <m:ctrlPr>
                                            <a:rPr kumimoji="1" lang="en-US" altLang="zh-CN" sz="2400" i="1">
                                              <a:latin typeface="Cambria Math" panose="02040503050406030204" pitchFamily="18" charset="0"/>
                                            </a:rPr>
                                          </m:ctrlPr>
                                        </m:accPr>
                                        <m:e>
                                          <m:r>
                                            <a:rPr kumimoji="1" lang="en-US" altLang="zh-CN" sz="2400" i="1">
                                              <a:latin typeface="Cambria Math" panose="02040503050406030204" pitchFamily="18" charset="0"/>
                                            </a:rPr>
                                            <m:t>𝑢</m:t>
                                          </m:r>
                                        </m:e>
                                      </m:acc>
                                    </m:sub>
                                  </m:sSub>
                                  <m:r>
                                    <a:rPr kumimoji="1" lang="en-US" altLang="zh-CN" sz="2400" i="1">
                                      <a:latin typeface="Cambria Math" panose="02040503050406030204" pitchFamily="18" charset="0"/>
                                    </a:rPr>
                                    <m:t>/</m:t>
                                  </m:r>
                                  <m:sSub>
                                    <m:sSubPr>
                                      <m:ctrlPr>
                                        <a:rPr kumimoji="1" lang="en-US" altLang="zh-CN" sz="2400" i="1">
                                          <a:latin typeface="Cambria Math" panose="02040503050406030204" pitchFamily="18" charset="0"/>
                                        </a:rPr>
                                      </m:ctrlPr>
                                    </m:sSubPr>
                                    <m:e>
                                      <m:r>
                                        <a:rPr kumimoji="1" lang="en-US" altLang="zh-CN" sz="2400" i="1">
                                          <a:latin typeface="Cambria Math" panose="02040503050406030204" pitchFamily="18" charset="0"/>
                                        </a:rPr>
                                        <m:t>𝜇</m:t>
                                      </m:r>
                                    </m:e>
                                    <m:sub>
                                      <m:r>
                                        <a:rPr kumimoji="1" lang="en-US" altLang="zh-CN" sz="2400" b="0" i="1" smtClean="0">
                                          <a:latin typeface="Cambria Math" panose="02040503050406030204" pitchFamily="18" charset="0"/>
                                        </a:rPr>
                                        <m:t>𝑐</m:t>
                                      </m:r>
                                    </m:sub>
                                  </m:sSub>
                                </m:num>
                                <m:den>
                                  <m:r>
                                    <a:rPr kumimoji="1" lang="en-US" altLang="zh-CN" sz="2400" i="1">
                                      <a:latin typeface="Cambria Math" panose="02040503050406030204" pitchFamily="18" charset="0"/>
                                    </a:rPr>
                                    <m:t>1−</m:t>
                                  </m:r>
                                  <m:sSub>
                                    <m:sSubPr>
                                      <m:ctrlPr>
                                        <a:rPr kumimoji="1" lang="en-US" altLang="zh-CN" sz="2400" i="1">
                                          <a:latin typeface="Cambria Math" panose="02040503050406030204" pitchFamily="18" charset="0"/>
                                        </a:rPr>
                                      </m:ctrlPr>
                                    </m:sSubPr>
                                    <m:e>
                                      <m:r>
                                        <a:rPr kumimoji="1" lang="en-US" altLang="zh-CN" sz="2400" i="1">
                                          <a:latin typeface="Cambria Math" panose="02040503050406030204" pitchFamily="18" charset="0"/>
                                        </a:rPr>
                                        <m:t>𝜇</m:t>
                                      </m:r>
                                    </m:e>
                                    <m:sub>
                                      <m:acc>
                                        <m:accPr>
                                          <m:chr m:val="̅"/>
                                          <m:ctrlPr>
                                            <a:rPr kumimoji="1" lang="en-US" altLang="zh-CN" sz="2400" i="1">
                                              <a:latin typeface="Cambria Math" panose="02040503050406030204" pitchFamily="18" charset="0"/>
                                            </a:rPr>
                                          </m:ctrlPr>
                                        </m:accPr>
                                        <m:e>
                                          <m:r>
                                            <a:rPr kumimoji="1" lang="en-US" altLang="zh-CN" sz="2400" i="1">
                                              <a:latin typeface="Cambria Math" panose="02040503050406030204" pitchFamily="18" charset="0"/>
                                            </a:rPr>
                                            <m:t>𝑑</m:t>
                                          </m:r>
                                        </m:e>
                                      </m:acc>
                                    </m:sub>
                                  </m:sSub>
                                  <m:r>
                                    <a:rPr kumimoji="1" lang="en-US" altLang="zh-CN" sz="2400" i="1">
                                      <a:latin typeface="Cambria Math" panose="02040503050406030204" pitchFamily="18" charset="0"/>
                                    </a:rPr>
                                    <m:t>/</m:t>
                                  </m:r>
                                  <m:sSub>
                                    <m:sSubPr>
                                      <m:ctrlPr>
                                        <a:rPr kumimoji="1" lang="en-US" altLang="zh-CN" sz="2400" i="1">
                                          <a:latin typeface="Cambria Math" panose="02040503050406030204" pitchFamily="18" charset="0"/>
                                        </a:rPr>
                                      </m:ctrlPr>
                                    </m:sSubPr>
                                    <m:e>
                                      <m:r>
                                        <a:rPr kumimoji="1" lang="en-US" altLang="zh-CN" sz="2400" i="1">
                                          <a:latin typeface="Cambria Math" panose="02040503050406030204" pitchFamily="18" charset="0"/>
                                        </a:rPr>
                                        <m:t>𝜇</m:t>
                                      </m:r>
                                    </m:e>
                                    <m:sub>
                                      <m:r>
                                        <a:rPr kumimoji="1" lang="en-US" altLang="zh-CN" sz="2400" b="0" i="1" smtClean="0">
                                          <a:latin typeface="Cambria Math" panose="02040503050406030204" pitchFamily="18" charset="0"/>
                                        </a:rPr>
                                        <m:t>𝑐</m:t>
                                      </m:r>
                                    </m:sub>
                                  </m:sSub>
                                </m:den>
                              </m:f>
                            </m:e>
                          </m:d>
                        </m:e>
                        <m:sup>
                          <m:r>
                            <a:rPr kumimoji="1" lang="en-US" altLang="zh-CN" sz="2400" i="1">
                              <a:latin typeface="Cambria Math" panose="02040503050406030204" pitchFamily="18" charset="0"/>
                            </a:rPr>
                            <m:t>2</m:t>
                          </m:r>
                        </m:sup>
                      </m:sSup>
                      <m:r>
                        <a:rPr kumimoji="1" lang="en-US" altLang="zh-CN" sz="2400" i="1">
                          <a:latin typeface="Cambria Math" panose="02040503050406030204" pitchFamily="18" charset="0"/>
                        </a:rPr>
                        <m:t>=13.6</m:t>
                      </m:r>
                    </m:oMath>
                  </m:oMathPara>
                </a14:m>
                <a:endParaRPr kumimoji="1" lang="en-US" altLang="zh-CN" sz="2400" dirty="0">
                  <a:latin typeface="Times New Roman" panose="02020603050405020304" pitchFamily="18" charset="0"/>
                  <a:cs typeface="Times New Roman" panose="02020603050405020304" pitchFamily="18" charset="0"/>
                </a:endParaRPr>
              </a:p>
            </p:txBody>
          </p:sp>
        </mc:Choice>
        <mc:Fallback xmlns="">
          <p:sp>
            <p:nvSpPr>
              <p:cNvPr id="7" name="文本框 6">
                <a:extLst>
                  <a:ext uri="{FF2B5EF4-FFF2-40B4-BE49-F238E27FC236}">
                    <a16:creationId xmlns:a16="http://schemas.microsoft.com/office/drawing/2014/main" id="{2EEB4EF0-532E-A122-FE0C-458AF7122761}"/>
                  </a:ext>
                </a:extLst>
              </p:cNvPr>
              <p:cNvSpPr txBox="1">
                <a:spLocks noRot="1" noChangeAspect="1" noMove="1" noResize="1" noEditPoints="1" noAdjustHandles="1" noChangeArrowheads="1" noChangeShapeType="1" noTextEdit="1"/>
              </p:cNvSpPr>
              <p:nvPr/>
            </p:nvSpPr>
            <p:spPr>
              <a:xfrm>
                <a:off x="457198" y="4589079"/>
                <a:ext cx="11372723" cy="2110834"/>
              </a:xfrm>
              <a:prstGeom prst="rect">
                <a:avLst/>
              </a:prstGeom>
              <a:blipFill>
                <a:blip r:embed="rId6"/>
                <a:stretch>
                  <a:fillRect l="-781" t="-2395"/>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0" name="文本框 9">
                <a:extLst>
                  <a:ext uri="{FF2B5EF4-FFF2-40B4-BE49-F238E27FC236}">
                    <a16:creationId xmlns:a16="http://schemas.microsoft.com/office/drawing/2014/main" id="{803C0107-C415-8FFC-252F-0C00FC4FDFE1}"/>
                  </a:ext>
                </a:extLst>
              </p:cNvPr>
              <p:cNvSpPr txBox="1"/>
              <p:nvPr/>
            </p:nvSpPr>
            <p:spPr>
              <a:xfrm>
                <a:off x="2324170" y="751562"/>
                <a:ext cx="4244432" cy="461665"/>
              </a:xfrm>
              <a:prstGeom prst="rect">
                <a:avLst/>
              </a:prstGeom>
              <a:noFill/>
            </p:spPr>
            <p:txBody>
              <a:bodyPr wrap="none" rtlCol="0">
                <a:spAutoFit/>
              </a:bodyPr>
              <a:lstStyle/>
              <a:p>
                <a:pPr algn="ctr"/>
                <a:r>
                  <a:rPr lang="en-US" altLang="zh-CN" sz="2400" dirty="0">
                    <a:latin typeface="Times New Roman" panose="02020603050405020304" pitchFamily="18" charset="0"/>
                    <a:cs typeface="Times New Roman" panose="02020603050405020304" pitchFamily="18" charset="0"/>
                  </a:rPr>
                  <a:t>Radiative decay of </a:t>
                </a:r>
                <a14:m>
                  <m:oMath xmlns:m="http://schemas.openxmlformats.org/officeDocument/2006/math">
                    <m:r>
                      <a:rPr lang="en-US" altLang="zh-CN" sz="2400" b="0" i="1" smtClean="0">
                        <a:latin typeface="Cambria Math" panose="02040503050406030204" pitchFamily="18" charset="0"/>
                      </a:rPr>
                      <m:t>𝑐𝑐</m:t>
                    </m:r>
                    <m:acc>
                      <m:accPr>
                        <m:chr m:val="̅"/>
                        <m:ctrlPr>
                          <a:rPr lang="en-US" altLang="zh-CN" sz="2400" b="0" i="1" smtClean="0">
                            <a:latin typeface="Cambria Math" panose="02040503050406030204" pitchFamily="18" charset="0"/>
                          </a:rPr>
                        </m:ctrlPr>
                      </m:accPr>
                      <m:e>
                        <m:r>
                          <a:rPr lang="en-US" altLang="zh-CN" sz="2400" b="0" i="1" smtClean="0">
                            <a:latin typeface="Cambria Math" panose="02040503050406030204" pitchFamily="18" charset="0"/>
                          </a:rPr>
                          <m:t>𝑛</m:t>
                        </m:r>
                      </m:e>
                    </m:acc>
                    <m:sSup>
                      <m:sSupPr>
                        <m:ctrlPr>
                          <a:rPr lang="en-US" altLang="zh-CN" sz="2400" b="0" i="1" dirty="0" smtClean="0">
                            <a:latin typeface="Cambria Math" panose="02040503050406030204" pitchFamily="18" charset="0"/>
                          </a:rPr>
                        </m:ctrlPr>
                      </m:sSupPr>
                      <m:e>
                        <m:acc>
                          <m:accPr>
                            <m:chr m:val="̅"/>
                            <m:ctrlPr>
                              <a:rPr lang="en-US" altLang="zh-CN" sz="2400" b="0" i="1" dirty="0" smtClean="0">
                                <a:latin typeface="Cambria Math" panose="02040503050406030204" pitchFamily="18" charset="0"/>
                              </a:rPr>
                            </m:ctrlPr>
                          </m:accPr>
                          <m:e>
                            <m:r>
                              <a:rPr lang="en-US" altLang="zh-CN" sz="2400" b="0" i="1" dirty="0" smtClean="0">
                                <a:latin typeface="Cambria Math" panose="02040503050406030204" pitchFamily="18" charset="0"/>
                              </a:rPr>
                              <m:t>𝑛</m:t>
                            </m:r>
                          </m:e>
                        </m:acc>
                      </m:e>
                      <m:sup>
                        <m:r>
                          <a:rPr lang="en-US" altLang="zh-CN" sz="2400" b="0" i="1" dirty="0" smtClean="0">
                            <a:latin typeface="Cambria Math" panose="02040503050406030204" pitchFamily="18" charset="0"/>
                          </a:rPr>
                          <m:t>′</m:t>
                        </m:r>
                      </m:sup>
                    </m:sSup>
                  </m:oMath>
                </a14:m>
                <a:r>
                  <a:rPr lang="en-US" altLang="zh-CN" sz="2400" dirty="0">
                    <a:latin typeface="Times New Roman" panose="02020603050405020304" pitchFamily="18" charset="0"/>
                    <a:cs typeface="Times New Roman" panose="02020603050405020304" pitchFamily="18" charset="0"/>
                  </a:rPr>
                  <a:t>system </a:t>
                </a:r>
                <a:endParaRPr lang="zh-CN" altLang="en-US" sz="2400" dirty="0">
                  <a:latin typeface="Times New Roman" panose="02020603050405020304" pitchFamily="18" charset="0"/>
                  <a:cs typeface="Times New Roman" panose="02020603050405020304" pitchFamily="18" charset="0"/>
                </a:endParaRPr>
              </a:p>
            </p:txBody>
          </p:sp>
        </mc:Choice>
        <mc:Fallback xmlns="">
          <p:sp>
            <p:nvSpPr>
              <p:cNvPr id="10" name="文本框 9">
                <a:extLst>
                  <a:ext uri="{FF2B5EF4-FFF2-40B4-BE49-F238E27FC236}">
                    <a16:creationId xmlns:a16="http://schemas.microsoft.com/office/drawing/2014/main" id="{803C0107-C415-8FFC-252F-0C00FC4FDFE1}"/>
                  </a:ext>
                </a:extLst>
              </p:cNvPr>
              <p:cNvSpPr txBox="1">
                <a:spLocks noRot="1" noChangeAspect="1" noMove="1" noResize="1" noEditPoints="1" noAdjustHandles="1" noChangeArrowheads="1" noChangeShapeType="1" noTextEdit="1"/>
              </p:cNvSpPr>
              <p:nvPr/>
            </p:nvSpPr>
            <p:spPr>
              <a:xfrm>
                <a:off x="2324170" y="751562"/>
                <a:ext cx="4244432" cy="461665"/>
              </a:xfrm>
              <a:prstGeom prst="rect">
                <a:avLst/>
              </a:prstGeom>
              <a:blipFill>
                <a:blip r:embed="rId7"/>
                <a:stretch>
                  <a:fillRect l="-1488" t="-10811" r="-1786" b="-29730"/>
                </a:stretch>
              </a:blipFill>
            </p:spPr>
            <p:txBody>
              <a:bodyPr/>
              <a:lstStyle/>
              <a:p>
                <a:r>
                  <a:rPr lang="zh-CN" altLang="en-US">
                    <a:noFill/>
                  </a:rPr>
                  <a:t> </a:t>
                </a:r>
              </a:p>
            </p:txBody>
          </p:sp>
        </mc:Fallback>
      </mc:AlternateContent>
      <p:pic>
        <p:nvPicPr>
          <p:cNvPr id="5" name="图片 4">
            <a:extLst>
              <a:ext uri="{FF2B5EF4-FFF2-40B4-BE49-F238E27FC236}">
                <a16:creationId xmlns:a16="http://schemas.microsoft.com/office/drawing/2014/main" id="{D8650483-FC48-E116-BEED-9357A3714020}"/>
              </a:ext>
            </a:extLst>
          </p:cNvPr>
          <p:cNvPicPr>
            <a:picLocks noChangeAspect="1"/>
          </p:cNvPicPr>
          <p:nvPr/>
        </p:nvPicPr>
        <p:blipFill>
          <a:blip r:embed="rId8"/>
          <a:srcRect l="8649" b="2111"/>
          <a:stretch>
            <a:fillRect/>
          </a:stretch>
        </p:blipFill>
        <p:spPr>
          <a:xfrm>
            <a:off x="494953" y="1164554"/>
            <a:ext cx="8101361" cy="3313312"/>
          </a:xfrm>
          <a:prstGeom prst="rect">
            <a:avLst/>
          </a:prstGeom>
        </p:spPr>
      </p:pic>
      <p:sp>
        <p:nvSpPr>
          <p:cNvPr id="2" name="文本框 1">
            <a:extLst>
              <a:ext uri="{FF2B5EF4-FFF2-40B4-BE49-F238E27FC236}">
                <a16:creationId xmlns:a16="http://schemas.microsoft.com/office/drawing/2014/main" id="{D4B2EFA2-C551-AECE-F04B-1EB808F3DECB}"/>
              </a:ext>
            </a:extLst>
          </p:cNvPr>
          <p:cNvSpPr txBox="1"/>
          <p:nvPr/>
        </p:nvSpPr>
        <p:spPr>
          <a:xfrm>
            <a:off x="11335385" y="6336956"/>
            <a:ext cx="415498" cy="369332"/>
          </a:xfrm>
          <a:prstGeom prst="rect">
            <a:avLst/>
          </a:prstGeom>
          <a:noFill/>
        </p:spPr>
        <p:txBody>
          <a:bodyPr wrap="none" rtlCol="0">
            <a:spAutoFit/>
          </a:bodyPr>
          <a:lstStyle/>
          <a:p>
            <a:r>
              <a:rPr kumimoji="1" lang="en-US" altLang="zh-CN" dirty="0">
                <a:latin typeface="Times New Roman" panose="02020603050405020304" pitchFamily="18" charset="0"/>
                <a:cs typeface="Times New Roman" panose="02020603050405020304" pitchFamily="18" charset="0"/>
              </a:rPr>
              <a:t>20</a:t>
            </a:r>
            <a:endParaRPr kumimoji="1" lang="zh-CN" alt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535620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CC8A92-A7B0-D809-95C1-273A9B6B98F9}"/>
            </a:ext>
          </a:extLst>
        </p:cNvPr>
        <p:cNvGrpSpPr/>
        <p:nvPr/>
      </p:nvGrpSpPr>
      <p:grpSpPr>
        <a:xfrm>
          <a:off x="0" y="0"/>
          <a:ext cx="0" cy="0"/>
          <a:chOff x="0" y="0"/>
          <a:chExt cx="0" cy="0"/>
        </a:xfrm>
      </p:grpSpPr>
      <p:cxnSp>
        <p:nvCxnSpPr>
          <p:cNvPr id="4" name="直接连接符 3">
            <a:extLst>
              <a:ext uri="{FF2B5EF4-FFF2-40B4-BE49-F238E27FC236}">
                <a16:creationId xmlns:a16="http://schemas.microsoft.com/office/drawing/2014/main" id="{6F1A2FAE-F32C-F8B3-1B23-1299A21D9854}"/>
              </a:ext>
            </a:extLst>
          </p:cNvPr>
          <p:cNvCxnSpPr/>
          <p:nvPr/>
        </p:nvCxnSpPr>
        <p:spPr>
          <a:xfrm>
            <a:off x="0" y="666234"/>
            <a:ext cx="12192000" cy="0"/>
          </a:xfrm>
          <a:prstGeom prst="line">
            <a:avLst/>
          </a:prstGeom>
          <a:ln w="28575">
            <a:solidFill>
              <a:srgbClr val="9C252B"/>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9" name="文本框 28">
                <a:extLst>
                  <a:ext uri="{FF2B5EF4-FFF2-40B4-BE49-F238E27FC236}">
                    <a16:creationId xmlns:a16="http://schemas.microsoft.com/office/drawing/2014/main" id="{854FDC75-ABB2-DC41-214F-A0F2D7878672}"/>
                  </a:ext>
                </a:extLst>
              </p:cNvPr>
              <p:cNvSpPr txBox="1"/>
              <p:nvPr/>
            </p:nvSpPr>
            <p:spPr bwMode="auto">
              <a:xfrm>
                <a:off x="134400" y="178901"/>
                <a:ext cx="5854417" cy="415498"/>
              </a:xfrm>
              <a:prstGeom prst="rect">
                <a:avLst/>
              </a:prstGeom>
              <a:noFill/>
            </p:spPr>
            <p:txBody>
              <a:bodyPr wrap="square">
                <a:spAutoFit/>
                <a:scene3d>
                  <a:camera prst="orthographicFront"/>
                  <a:lightRig rig="threePt" dir="t"/>
                </a:scene3d>
                <a:sp3d contourW="12700"/>
              </a:bodyPr>
              <a:lstStyle>
                <a:defPPr>
                  <a:defRPr lang="en-US"/>
                </a:defPPr>
                <a:lvl1pPr>
                  <a:defRPr sz="2800" b="1" spc="300">
                    <a:solidFill>
                      <a:schemeClr val="tx1">
                        <a:lumMod val="85000"/>
                        <a:lumOff val="15000"/>
                      </a:schemeClr>
                    </a:solidFill>
                    <a:latin typeface="微软雅黑" panose="020B0503020204020204" pitchFamily="34" charset="-122"/>
                    <a:ea typeface="微软雅黑" panose="020B0503020204020204" pitchFamily="34" charset="-122"/>
                    <a:cs typeface="Segoe UI Light" panose="020B0502040204020203" pitchFamily="34" charset="0"/>
                  </a:defRPr>
                </a:lvl1pPr>
              </a:lstStyle>
              <a:p>
                <a:pPr>
                  <a:defRPr/>
                </a:pPr>
                <a:r>
                  <a:rPr lang="en-US" altLang="zh-CN" sz="2100" spc="0" dirty="0">
                    <a:solidFill>
                      <a:srgbClr val="B21E23"/>
                    </a:solidFill>
                    <a:latin typeface="Times New Roman" panose="02020603050405020304" pitchFamily="18" charset="0"/>
                    <a:cs typeface="Times New Roman" panose="02020603050405020304" pitchFamily="18" charset="0"/>
                    <a:sym typeface="+mn-ea"/>
                  </a:rPr>
                  <a:t>Results &amp; discussion </a:t>
                </a:r>
                <a:r>
                  <a:rPr lang="en-US" altLang="zh-CN" sz="2100" spc="0" dirty="0">
                    <a:solidFill>
                      <a:srgbClr val="B21E23"/>
                    </a:solidFill>
                    <a:latin typeface="Times New Roman" panose="02020603050405020304" pitchFamily="18" charset="0"/>
                    <a:cs typeface="Times New Roman" panose="02020603050405020304" pitchFamily="18" charset="0"/>
                    <a:sym typeface="Century Gothic" panose="020B0502020202020204" pitchFamily="34" charset="0"/>
                  </a:rPr>
                  <a:t>| </a:t>
                </a:r>
                <a14:m>
                  <m:oMath xmlns:m="http://schemas.openxmlformats.org/officeDocument/2006/math">
                    <m:r>
                      <a:rPr lang="en-US" altLang="zh-CN" sz="2100" b="1" i="1" spc="0" smtClean="0">
                        <a:solidFill>
                          <a:schemeClr val="tx1"/>
                        </a:solidFill>
                        <a:latin typeface="Cambria Math" panose="02040503050406030204" pitchFamily="18" charset="0"/>
                        <a:cs typeface="Times New Roman" panose="02020603050405020304" pitchFamily="18" charset="0"/>
                        <a:sym typeface="Century Gothic" panose="020B0502020202020204" pitchFamily="34" charset="0"/>
                      </a:rPr>
                      <m:t>𝑸𝑸</m:t>
                    </m:r>
                    <m:acc>
                      <m:accPr>
                        <m:chr m:val="̅"/>
                        <m:ctrlPr>
                          <a:rPr lang="en-US" altLang="zh-CN" sz="2100" b="1" i="1" spc="0" smtClean="0">
                            <a:solidFill>
                              <a:schemeClr val="tx1"/>
                            </a:solidFill>
                            <a:latin typeface="Cambria Math" panose="02040503050406030204" pitchFamily="18" charset="0"/>
                            <a:cs typeface="Times New Roman" panose="02020603050405020304" pitchFamily="18" charset="0"/>
                            <a:sym typeface="Century Gothic" panose="020B0502020202020204" pitchFamily="34" charset="0"/>
                          </a:rPr>
                        </m:ctrlPr>
                      </m:accPr>
                      <m:e>
                        <m:r>
                          <a:rPr lang="en-US" altLang="zh-CN" sz="2100" b="1" i="1" spc="0" smtClean="0">
                            <a:solidFill>
                              <a:schemeClr val="tx1"/>
                            </a:solidFill>
                            <a:latin typeface="Cambria Math" panose="02040503050406030204" pitchFamily="18" charset="0"/>
                            <a:cs typeface="Times New Roman" panose="02020603050405020304" pitchFamily="18" charset="0"/>
                            <a:sym typeface="Century Gothic" panose="020B0502020202020204" pitchFamily="34" charset="0"/>
                          </a:rPr>
                          <m:t>𝒒</m:t>
                        </m:r>
                      </m:e>
                    </m:acc>
                    <m:acc>
                      <m:accPr>
                        <m:chr m:val="̅"/>
                        <m:ctrlPr>
                          <a:rPr lang="en-US" altLang="zh-CN" sz="2100" b="1" i="1" spc="0" dirty="0" smtClean="0">
                            <a:solidFill>
                              <a:schemeClr val="tx1"/>
                            </a:solidFill>
                            <a:latin typeface="Cambria Math" panose="02040503050406030204" pitchFamily="18" charset="0"/>
                            <a:cs typeface="Times New Roman" panose="02020603050405020304" pitchFamily="18" charset="0"/>
                            <a:sym typeface="+mn-ea"/>
                          </a:rPr>
                        </m:ctrlPr>
                      </m:accPr>
                      <m:e>
                        <m:r>
                          <a:rPr lang="en-US" altLang="zh-CN" sz="2100" b="1" i="1" spc="0" dirty="0" smtClean="0">
                            <a:solidFill>
                              <a:schemeClr val="tx1"/>
                            </a:solidFill>
                            <a:latin typeface="Cambria Math" panose="02040503050406030204" pitchFamily="18" charset="0"/>
                            <a:cs typeface="Times New Roman" panose="02020603050405020304" pitchFamily="18" charset="0"/>
                            <a:sym typeface="+mn-ea"/>
                          </a:rPr>
                          <m:t>𝒒</m:t>
                        </m:r>
                      </m:e>
                    </m:acc>
                  </m:oMath>
                </a14:m>
                <a:r>
                  <a:rPr lang="en-US" altLang="zh-CN" sz="2100" spc="0" dirty="0">
                    <a:solidFill>
                      <a:schemeClr val="tx1"/>
                    </a:solidFill>
                    <a:latin typeface="Times New Roman" panose="02020603050405020304" pitchFamily="18" charset="0"/>
                    <a:cs typeface="Times New Roman" panose="02020603050405020304" pitchFamily="18" charset="0"/>
                    <a:sym typeface="Century Gothic" panose="020B0502020202020204" pitchFamily="34" charset="0"/>
                  </a:rPr>
                  <a:t> system</a:t>
                </a:r>
                <a:endParaRPr lang="zh-CN" altLang="en-US" sz="2100" spc="0" dirty="0">
                  <a:solidFill>
                    <a:srgbClr val="B21E23"/>
                  </a:solidFill>
                  <a:latin typeface="Times New Roman" panose="02020603050405020304" pitchFamily="18" charset="0"/>
                  <a:cs typeface="Times New Roman" panose="02020603050405020304" pitchFamily="18" charset="0"/>
                  <a:sym typeface="Century Gothic" panose="020B0502020202020204" pitchFamily="34" charset="0"/>
                </a:endParaRPr>
              </a:p>
            </p:txBody>
          </p:sp>
        </mc:Choice>
        <mc:Fallback xmlns="">
          <p:sp>
            <p:nvSpPr>
              <p:cNvPr id="29" name="文本框 28"/>
              <p:cNvSpPr txBox="1">
                <a:spLocks noRot="1" noChangeAspect="1" noMove="1" noResize="1" noEditPoints="1" noAdjustHandles="1" noChangeArrowheads="1" noChangeShapeType="1" noTextEdit="1"/>
              </p:cNvSpPr>
              <p:nvPr/>
            </p:nvSpPr>
            <p:spPr bwMode="auto">
              <a:xfrm>
                <a:off x="134400" y="178901"/>
                <a:ext cx="5854417" cy="415498"/>
              </a:xfrm>
              <a:prstGeom prst="rect">
                <a:avLst/>
              </a:prstGeom>
              <a:blipFill>
                <a:blip r:embed="rId3"/>
                <a:stretch>
                  <a:fillRect l="-1082" t="-5882" b="-23529"/>
                </a:stretch>
              </a:blipFill>
            </p:spPr>
            <p:txBody>
              <a:bodyPr/>
              <a:lstStyle/>
              <a:p>
                <a:r>
                  <a:rPr lang="zh-CN" altLang="en-US">
                    <a:noFill/>
                  </a:rPr>
                  <a:t> </a:t>
                </a:r>
              </a:p>
            </p:txBody>
          </p:sp>
        </mc:Fallback>
      </mc:AlternateContent>
      <p:pic>
        <p:nvPicPr>
          <p:cNvPr id="3" name="图片 2">
            <a:extLst>
              <a:ext uri="{FF2B5EF4-FFF2-40B4-BE49-F238E27FC236}">
                <a16:creationId xmlns:a16="http://schemas.microsoft.com/office/drawing/2014/main" id="{B040CB54-9D19-85DD-8AF1-970F244389EE}"/>
              </a:ext>
            </a:extLst>
          </p:cNvPr>
          <p:cNvPicPr>
            <a:picLocks noChangeAspect="1"/>
          </p:cNvPicPr>
          <p:nvPr/>
        </p:nvPicPr>
        <p:blipFill>
          <a:blip r:embed="rId4"/>
          <a:stretch>
            <a:fillRect/>
          </a:stretch>
        </p:blipFill>
        <p:spPr>
          <a:xfrm>
            <a:off x="11237495" y="88315"/>
            <a:ext cx="711890" cy="543733"/>
          </a:xfrm>
          <a:prstGeom prst="rect">
            <a:avLst/>
          </a:prstGeom>
        </p:spPr>
      </p:pic>
      <mc:AlternateContent xmlns:mc="http://schemas.openxmlformats.org/markup-compatibility/2006" xmlns:a14="http://schemas.microsoft.com/office/drawing/2010/main">
        <mc:Choice Requires="a14">
          <p:sp>
            <p:nvSpPr>
              <p:cNvPr id="14" name="文本框 13">
                <a:extLst>
                  <a:ext uri="{FF2B5EF4-FFF2-40B4-BE49-F238E27FC236}">
                    <a16:creationId xmlns:a16="http://schemas.microsoft.com/office/drawing/2014/main" id="{47FD2115-5AB4-41C4-E241-BD92400226DE}"/>
                  </a:ext>
                </a:extLst>
              </p:cNvPr>
              <p:cNvSpPr txBox="1"/>
              <p:nvPr/>
            </p:nvSpPr>
            <p:spPr>
              <a:xfrm>
                <a:off x="324323" y="4623163"/>
                <a:ext cx="11442691" cy="2112566"/>
              </a:xfrm>
              <a:prstGeom prst="rect">
                <a:avLst/>
              </a:prstGeom>
              <a:noFill/>
            </p:spPr>
            <p:txBody>
              <a:bodyPr wrap="square" rtlCol="0">
                <a:spAutoFit/>
              </a:bodyPr>
              <a:lstStyle/>
              <a:p>
                <a:pPr marL="342900" indent="-342900">
                  <a:buFont typeface="Wingdings" pitchFamily="2" charset="2"/>
                  <a:buChar char="Ø"/>
                </a:pPr>
                <a:r>
                  <a:rPr kumimoji="1" lang="en-US" altLang="zh-CN" sz="2400" dirty="0">
                    <a:latin typeface="Times New Roman" panose="02020603050405020304" pitchFamily="18" charset="0"/>
                    <a:cs typeface="Times New Roman" panose="02020603050405020304" pitchFamily="18" charset="0"/>
                  </a:rPr>
                  <a:t>The width range of </a:t>
                </a:r>
                <a14:m>
                  <m:oMath xmlns:m="http://schemas.openxmlformats.org/officeDocument/2006/math">
                    <m:r>
                      <a:rPr lang="en-US" altLang="zh-CN" sz="2400" b="0" i="1" smtClean="0">
                        <a:latin typeface="Cambria Math" panose="02040503050406030204" pitchFamily="18" charset="0"/>
                        <a:cs typeface="Times New Roman" panose="02020603050405020304" pitchFamily="18" charset="0"/>
                        <a:sym typeface="Century Gothic" panose="020B0502020202020204" pitchFamily="34" charset="0"/>
                      </a:rPr>
                      <m:t>𝑏𝑏</m:t>
                    </m:r>
                    <m:acc>
                      <m:accPr>
                        <m:chr m:val="̅"/>
                        <m:ctrlPr>
                          <a:rPr lang="en-US" altLang="zh-CN" sz="2400" b="0" i="1" smtClean="0">
                            <a:latin typeface="Cambria Math" panose="02040503050406030204" pitchFamily="18" charset="0"/>
                            <a:cs typeface="Times New Roman" panose="02020603050405020304" pitchFamily="18" charset="0"/>
                            <a:sym typeface="Century Gothic" panose="020B0502020202020204" pitchFamily="34" charset="0"/>
                          </a:rPr>
                        </m:ctrlPr>
                      </m:accPr>
                      <m:e>
                        <m:r>
                          <a:rPr lang="en-US" altLang="zh-CN" sz="2400" b="0" i="1" smtClean="0">
                            <a:latin typeface="Cambria Math" panose="02040503050406030204" pitchFamily="18" charset="0"/>
                            <a:cs typeface="Times New Roman" panose="02020603050405020304" pitchFamily="18" charset="0"/>
                            <a:sym typeface="Century Gothic" panose="020B0502020202020204" pitchFamily="34" charset="0"/>
                          </a:rPr>
                          <m:t>𝑛</m:t>
                        </m:r>
                      </m:e>
                    </m:acc>
                    <m:sSup>
                      <m:sSupPr>
                        <m:ctrlPr>
                          <a:rPr lang="en-US" altLang="zh-CN" sz="2400" b="0" i="1" dirty="0" smtClean="0">
                            <a:latin typeface="Cambria Math" panose="02040503050406030204" pitchFamily="18" charset="0"/>
                            <a:cs typeface="Times New Roman" panose="02020603050405020304" pitchFamily="18" charset="0"/>
                            <a:sym typeface="+mn-ea"/>
                          </a:rPr>
                        </m:ctrlPr>
                      </m:sSupPr>
                      <m:e>
                        <m:acc>
                          <m:accPr>
                            <m:chr m:val="̅"/>
                            <m:ctrlPr>
                              <a:rPr lang="en-US" altLang="zh-CN" sz="2400" b="0" i="1" dirty="0" smtClean="0">
                                <a:latin typeface="Cambria Math" panose="02040503050406030204" pitchFamily="18" charset="0"/>
                                <a:cs typeface="Times New Roman" panose="02020603050405020304" pitchFamily="18" charset="0"/>
                                <a:sym typeface="+mn-ea"/>
                              </a:rPr>
                            </m:ctrlPr>
                          </m:accPr>
                          <m:e>
                            <m:r>
                              <a:rPr lang="en-US" altLang="zh-CN" sz="2400" b="0" i="1" dirty="0" smtClean="0">
                                <a:latin typeface="Cambria Math" panose="02040503050406030204" pitchFamily="18" charset="0"/>
                                <a:cs typeface="Times New Roman" panose="02020603050405020304" pitchFamily="18" charset="0"/>
                                <a:sym typeface="+mn-ea"/>
                              </a:rPr>
                              <m:t>𝑛</m:t>
                            </m:r>
                          </m:e>
                        </m:acc>
                      </m:e>
                      <m:sup>
                        <m:r>
                          <a:rPr lang="en-US" altLang="zh-CN" sz="2400" b="0" i="1" dirty="0" smtClean="0">
                            <a:latin typeface="Cambria Math" panose="02040503050406030204" pitchFamily="18" charset="0"/>
                            <a:cs typeface="Times New Roman" panose="02020603050405020304" pitchFamily="18" charset="0"/>
                            <a:sym typeface="+mn-ea"/>
                          </a:rPr>
                          <m:t>′</m:t>
                        </m:r>
                      </m:sup>
                    </m:sSup>
                  </m:oMath>
                </a14:m>
                <a:r>
                  <a:rPr lang="en-US" altLang="zh-CN" sz="2400" dirty="0">
                    <a:latin typeface="Times New Roman" panose="02020603050405020304" pitchFamily="18" charset="0"/>
                    <a:cs typeface="Times New Roman" panose="02020603050405020304" pitchFamily="18" charset="0"/>
                    <a:sym typeface="Century Gothic" panose="020B0502020202020204" pitchFamily="34" charset="0"/>
                  </a:rPr>
                  <a:t>system </a:t>
                </a:r>
                <a14:m>
                  <m:oMath xmlns:m="http://schemas.openxmlformats.org/officeDocument/2006/math">
                    <m:r>
                      <a:rPr lang="en-US" altLang="zh-CN" sz="2400" b="0" i="1" smtClean="0">
                        <a:latin typeface="Cambria Math" panose="02040503050406030204" pitchFamily="18" charset="0"/>
                        <a:cs typeface="Times New Roman" panose="02020603050405020304" pitchFamily="18" charset="0"/>
                        <a:sym typeface="Century Gothic" panose="020B0502020202020204" pitchFamily="34" charset="0"/>
                      </a:rPr>
                      <m:t>0.01∼193.89</m:t>
                    </m:r>
                  </m:oMath>
                </a14:m>
                <a:r>
                  <a:rPr lang="en-US" altLang="zh-CN" sz="2400" dirty="0">
                    <a:latin typeface="Times New Roman" panose="02020603050405020304" pitchFamily="18" charset="0"/>
                    <a:cs typeface="Times New Roman" panose="02020603050405020304" pitchFamily="18" charset="0"/>
                    <a:sym typeface="Century Gothic" panose="020B0502020202020204" pitchFamily="34" charset="0"/>
                  </a:rPr>
                  <a:t> keV</a:t>
                </a:r>
              </a:p>
              <a:p>
                <a:pPr marL="342900" indent="-342900">
                  <a:buFont typeface="Wingdings" pitchFamily="2" charset="2"/>
                  <a:buChar char="Ø"/>
                </a:pPr>
                <a:r>
                  <a:rPr kumimoji="1" lang="en-US" altLang="zh-CN" sz="2400" dirty="0">
                    <a:latin typeface="Times New Roman" panose="02020603050405020304" pitchFamily="18" charset="0"/>
                    <a:cs typeface="Times New Roman" panose="02020603050405020304" pitchFamily="18" charset="0"/>
                  </a:rPr>
                  <a:t>The ratio of the widths of </a:t>
                </a:r>
                <a14:m>
                  <m:oMath xmlns:m="http://schemas.openxmlformats.org/officeDocument/2006/math">
                    <m:sSub>
                      <m:sSubPr>
                        <m:ctrlPr>
                          <a:rPr kumimoji="1" lang="en-US" altLang="zh-CN" sz="2400" b="0" i="1" dirty="0">
                            <a:latin typeface="Cambria Math" panose="02040503050406030204" pitchFamily="18" charset="0"/>
                            <a:cs typeface="Times New Roman" panose="02020603050405020304" pitchFamily="18" charset="0"/>
                          </a:rPr>
                        </m:ctrlPr>
                      </m:sSubPr>
                      <m:e>
                        <m:r>
                          <a:rPr kumimoji="1" lang="en-US" altLang="zh-CN" sz="2400" b="0" i="1" dirty="0">
                            <a:latin typeface="Cambria Math" panose="02040503050406030204" pitchFamily="18" charset="0"/>
                            <a:cs typeface="Times New Roman" panose="02020603050405020304" pitchFamily="18" charset="0"/>
                          </a:rPr>
                          <m:t>𝐼</m:t>
                        </m:r>
                      </m:e>
                      <m:sub>
                        <m:r>
                          <a:rPr kumimoji="1" lang="en-US" altLang="zh-CN" sz="2400" b="0" i="1" dirty="0">
                            <a:latin typeface="Cambria Math" panose="02040503050406030204" pitchFamily="18" charset="0"/>
                            <a:cs typeface="Times New Roman" panose="02020603050405020304" pitchFamily="18" charset="0"/>
                          </a:rPr>
                          <m:t>3</m:t>
                        </m:r>
                      </m:sub>
                    </m:sSub>
                    <m:r>
                      <a:rPr kumimoji="1" lang="en-US" altLang="zh-CN" sz="2400" b="0" i="1" dirty="0">
                        <a:latin typeface="Cambria Math" panose="02040503050406030204" pitchFamily="18" charset="0"/>
                        <a:cs typeface="Times New Roman" panose="02020603050405020304" pitchFamily="18" charset="0"/>
                      </a:rPr>
                      <m:t>=−1</m:t>
                    </m:r>
                  </m:oMath>
                </a14:m>
                <a:r>
                  <a:rPr kumimoji="1" lang="en-US" altLang="zh-CN" sz="2400" dirty="0">
                    <a:latin typeface="Times New Roman" panose="02020603050405020304" pitchFamily="18" charset="0"/>
                    <a:cs typeface="Times New Roman" panose="02020603050405020304" pitchFamily="18" charset="0"/>
                  </a:rPr>
                  <a:t> and </a:t>
                </a:r>
                <a14:m>
                  <m:oMath xmlns:m="http://schemas.openxmlformats.org/officeDocument/2006/math">
                    <m:sSub>
                      <m:sSubPr>
                        <m:ctrlPr>
                          <a:rPr kumimoji="1" lang="en-US" altLang="zh-CN" sz="2400" b="0" i="1" dirty="0">
                            <a:latin typeface="Cambria Math" panose="02040503050406030204" pitchFamily="18" charset="0"/>
                            <a:cs typeface="Times New Roman" panose="02020603050405020304" pitchFamily="18" charset="0"/>
                          </a:rPr>
                        </m:ctrlPr>
                      </m:sSubPr>
                      <m:e>
                        <m:r>
                          <a:rPr kumimoji="1" lang="en-US" altLang="zh-CN" sz="2400" b="0" i="1" dirty="0">
                            <a:latin typeface="Cambria Math" panose="02040503050406030204" pitchFamily="18" charset="0"/>
                            <a:cs typeface="Times New Roman" panose="02020603050405020304" pitchFamily="18" charset="0"/>
                          </a:rPr>
                          <m:t>𝐼</m:t>
                        </m:r>
                      </m:e>
                      <m:sub>
                        <m:r>
                          <a:rPr kumimoji="1" lang="en-US" altLang="zh-CN" sz="2400" b="0" i="1" dirty="0">
                            <a:latin typeface="Cambria Math" panose="02040503050406030204" pitchFamily="18" charset="0"/>
                            <a:cs typeface="Times New Roman" panose="02020603050405020304" pitchFamily="18" charset="0"/>
                          </a:rPr>
                          <m:t>3</m:t>
                        </m:r>
                      </m:sub>
                    </m:sSub>
                    <m:r>
                      <a:rPr kumimoji="1" lang="en-US" altLang="zh-CN" sz="2400" b="0" i="1" dirty="0">
                        <a:latin typeface="Cambria Math" panose="02040503050406030204" pitchFamily="18" charset="0"/>
                        <a:cs typeface="Times New Roman" panose="02020603050405020304" pitchFamily="18" charset="0"/>
                      </a:rPr>
                      <m:t>=1</m:t>
                    </m:r>
                  </m:oMath>
                </a14:m>
                <a:r>
                  <a:rPr kumimoji="1" lang="en-US" altLang="zh-CN" sz="2400" dirty="0">
                    <a:latin typeface="Times New Roman" panose="02020603050405020304" pitchFamily="18" charset="0"/>
                    <a:cs typeface="Times New Roman" panose="02020603050405020304" pitchFamily="18" charset="0"/>
                  </a:rPr>
                  <a:t> in a decay channel can be described by the following formula</a:t>
                </a:r>
              </a:p>
              <a:p>
                <a:pPr/>
                <a14:m>
                  <m:oMathPara xmlns:m="http://schemas.openxmlformats.org/officeDocument/2006/math">
                    <m:oMath>
                      <m:r>
                        <a:rPr kumimoji="1" lang="en-US" altLang="zh-CN" sz="2400" b="0" i="1">
                          <a:latin typeface="Cambria Math" panose="02040503050406030204" pitchFamily="18" charset="0"/>
                        </a:rPr>
                        <m:t>𝑅</m:t>
                      </m:r>
                      <m:r>
                        <a:rPr kumimoji="1" lang="en-US" altLang="zh-CN" sz="2400" b="0" i="1">
                          <a:latin typeface="Cambria Math" panose="02040503050406030204" pitchFamily="18" charset="0"/>
                        </a:rPr>
                        <m:t>=</m:t>
                      </m:r>
                      <m:sSup>
                        <m:sSupPr>
                          <m:ctrlPr>
                            <a:rPr kumimoji="1" lang="en-US" altLang="zh-CN" sz="2400" b="0" i="1">
                              <a:latin typeface="Cambria Math" panose="02040503050406030204" pitchFamily="18" charset="0"/>
                            </a:rPr>
                          </m:ctrlPr>
                        </m:sSupPr>
                        <m:e>
                          <m:d>
                            <m:dPr>
                              <m:ctrlPr>
                                <a:rPr kumimoji="1" lang="en-US" altLang="zh-CN" sz="2400" b="0" i="1">
                                  <a:latin typeface="Cambria Math" panose="02040503050406030204" pitchFamily="18" charset="0"/>
                                </a:rPr>
                              </m:ctrlPr>
                            </m:dPr>
                            <m:e>
                              <m:f>
                                <m:fPr>
                                  <m:ctrlPr>
                                    <a:rPr kumimoji="1" lang="en-US" altLang="zh-CN" sz="2400" b="0" i="1">
                                      <a:latin typeface="Cambria Math" panose="02040503050406030204" pitchFamily="18" charset="0"/>
                                    </a:rPr>
                                  </m:ctrlPr>
                                </m:fPr>
                                <m:num>
                                  <m:r>
                                    <a:rPr kumimoji="1" lang="en-US" altLang="zh-CN" sz="2400" b="0" i="1">
                                      <a:latin typeface="Cambria Math" panose="02040503050406030204" pitchFamily="18" charset="0"/>
                                    </a:rPr>
                                    <m:t>1−</m:t>
                                  </m:r>
                                  <m:sSub>
                                    <m:sSubPr>
                                      <m:ctrlPr>
                                        <a:rPr kumimoji="1" lang="en-US" altLang="zh-CN" sz="2400" b="0" i="1">
                                          <a:latin typeface="Cambria Math" panose="02040503050406030204" pitchFamily="18" charset="0"/>
                                        </a:rPr>
                                      </m:ctrlPr>
                                    </m:sSubPr>
                                    <m:e>
                                      <m:r>
                                        <a:rPr kumimoji="1" lang="en-US" altLang="zh-CN" sz="2400" b="0" i="1">
                                          <a:latin typeface="Cambria Math" panose="02040503050406030204" pitchFamily="18" charset="0"/>
                                        </a:rPr>
                                        <m:t>𝜇</m:t>
                                      </m:r>
                                    </m:e>
                                    <m:sub>
                                      <m:acc>
                                        <m:accPr>
                                          <m:chr m:val="̅"/>
                                          <m:ctrlPr>
                                            <a:rPr kumimoji="1" lang="en-US" altLang="zh-CN" sz="2400" b="0" i="1">
                                              <a:latin typeface="Cambria Math" panose="02040503050406030204" pitchFamily="18" charset="0"/>
                                            </a:rPr>
                                          </m:ctrlPr>
                                        </m:accPr>
                                        <m:e>
                                          <m:r>
                                            <a:rPr kumimoji="1" lang="en-US" altLang="zh-CN" sz="2400" b="0" i="1">
                                              <a:latin typeface="Cambria Math" panose="02040503050406030204" pitchFamily="18" charset="0"/>
                                            </a:rPr>
                                            <m:t>𝑢</m:t>
                                          </m:r>
                                        </m:e>
                                      </m:acc>
                                    </m:sub>
                                  </m:sSub>
                                  <m:r>
                                    <a:rPr kumimoji="1" lang="en-US" altLang="zh-CN" sz="2400" b="0" i="1">
                                      <a:latin typeface="Cambria Math" panose="02040503050406030204" pitchFamily="18" charset="0"/>
                                    </a:rPr>
                                    <m:t>/</m:t>
                                  </m:r>
                                  <m:sSub>
                                    <m:sSubPr>
                                      <m:ctrlPr>
                                        <a:rPr kumimoji="1" lang="en-US" altLang="zh-CN" sz="2400" b="0" i="1">
                                          <a:latin typeface="Cambria Math" panose="02040503050406030204" pitchFamily="18" charset="0"/>
                                        </a:rPr>
                                      </m:ctrlPr>
                                    </m:sSubPr>
                                    <m:e>
                                      <m:r>
                                        <a:rPr kumimoji="1" lang="en-US" altLang="zh-CN" sz="2400" b="0" i="1">
                                          <a:latin typeface="Cambria Math" panose="02040503050406030204" pitchFamily="18" charset="0"/>
                                        </a:rPr>
                                        <m:t>𝜇</m:t>
                                      </m:r>
                                    </m:e>
                                    <m:sub>
                                      <m:r>
                                        <a:rPr kumimoji="1" lang="en-US" altLang="zh-CN" sz="2400" b="0" i="1" smtClean="0">
                                          <a:latin typeface="Cambria Math" panose="02040503050406030204" pitchFamily="18" charset="0"/>
                                        </a:rPr>
                                        <m:t>𝑏</m:t>
                                      </m:r>
                                    </m:sub>
                                  </m:sSub>
                                </m:num>
                                <m:den>
                                  <m:r>
                                    <a:rPr kumimoji="1" lang="en-US" altLang="zh-CN" sz="2400" b="0" i="1">
                                      <a:latin typeface="Cambria Math" panose="02040503050406030204" pitchFamily="18" charset="0"/>
                                    </a:rPr>
                                    <m:t>1−</m:t>
                                  </m:r>
                                  <m:sSub>
                                    <m:sSubPr>
                                      <m:ctrlPr>
                                        <a:rPr kumimoji="1" lang="en-US" altLang="zh-CN" sz="2400" b="0" i="1">
                                          <a:latin typeface="Cambria Math" panose="02040503050406030204" pitchFamily="18" charset="0"/>
                                        </a:rPr>
                                      </m:ctrlPr>
                                    </m:sSubPr>
                                    <m:e>
                                      <m:r>
                                        <a:rPr kumimoji="1" lang="en-US" altLang="zh-CN" sz="2400" b="0" i="1">
                                          <a:latin typeface="Cambria Math" panose="02040503050406030204" pitchFamily="18" charset="0"/>
                                        </a:rPr>
                                        <m:t>𝜇</m:t>
                                      </m:r>
                                    </m:e>
                                    <m:sub>
                                      <m:acc>
                                        <m:accPr>
                                          <m:chr m:val="̅"/>
                                          <m:ctrlPr>
                                            <a:rPr kumimoji="1" lang="en-US" altLang="zh-CN" sz="2400" b="0" i="1">
                                              <a:latin typeface="Cambria Math" panose="02040503050406030204" pitchFamily="18" charset="0"/>
                                            </a:rPr>
                                          </m:ctrlPr>
                                        </m:accPr>
                                        <m:e>
                                          <m:r>
                                            <a:rPr kumimoji="1" lang="en-US" altLang="zh-CN" sz="2400" b="0" i="1">
                                              <a:latin typeface="Cambria Math" panose="02040503050406030204" pitchFamily="18" charset="0"/>
                                            </a:rPr>
                                            <m:t>𝑑</m:t>
                                          </m:r>
                                        </m:e>
                                      </m:acc>
                                    </m:sub>
                                  </m:sSub>
                                  <m:r>
                                    <a:rPr kumimoji="1" lang="en-US" altLang="zh-CN" sz="2400" b="0" i="1">
                                      <a:latin typeface="Cambria Math" panose="02040503050406030204" pitchFamily="18" charset="0"/>
                                    </a:rPr>
                                    <m:t>/</m:t>
                                  </m:r>
                                  <m:sSub>
                                    <m:sSubPr>
                                      <m:ctrlPr>
                                        <a:rPr kumimoji="1" lang="en-US" altLang="zh-CN" sz="2400" b="0" i="1">
                                          <a:latin typeface="Cambria Math" panose="02040503050406030204" pitchFamily="18" charset="0"/>
                                        </a:rPr>
                                      </m:ctrlPr>
                                    </m:sSubPr>
                                    <m:e>
                                      <m:r>
                                        <a:rPr kumimoji="1" lang="en-US" altLang="zh-CN" sz="2400" b="0" i="1">
                                          <a:latin typeface="Cambria Math" panose="02040503050406030204" pitchFamily="18" charset="0"/>
                                        </a:rPr>
                                        <m:t>𝜇</m:t>
                                      </m:r>
                                    </m:e>
                                    <m:sub>
                                      <m:r>
                                        <a:rPr kumimoji="1" lang="en-US" altLang="zh-CN" sz="2400" b="0" i="1" smtClean="0">
                                          <a:latin typeface="Cambria Math" panose="02040503050406030204" pitchFamily="18" charset="0"/>
                                        </a:rPr>
                                        <m:t>𝑏</m:t>
                                      </m:r>
                                    </m:sub>
                                  </m:sSub>
                                </m:den>
                              </m:f>
                            </m:e>
                          </m:d>
                        </m:e>
                        <m:sup>
                          <m:r>
                            <a:rPr kumimoji="1" lang="en-US" altLang="zh-CN" sz="2400" b="0" i="1">
                              <a:latin typeface="Cambria Math" panose="02040503050406030204" pitchFamily="18" charset="0"/>
                            </a:rPr>
                            <m:t>2</m:t>
                          </m:r>
                        </m:sup>
                      </m:sSup>
                      <m:r>
                        <a:rPr kumimoji="1" lang="en-US" altLang="zh-CN" sz="2400" b="0" i="1">
                          <a:latin typeface="Cambria Math" panose="02040503050406030204" pitchFamily="18" charset="0"/>
                        </a:rPr>
                        <m:t>=</m:t>
                      </m:r>
                      <m:r>
                        <a:rPr kumimoji="1" lang="en-US" altLang="zh-CN" sz="2400" b="0" i="1" smtClean="0">
                          <a:latin typeface="Cambria Math" panose="02040503050406030204" pitchFamily="18" charset="0"/>
                        </a:rPr>
                        <m:t>3.0</m:t>
                      </m:r>
                    </m:oMath>
                  </m:oMathPara>
                </a14:m>
                <a:endParaRPr lang="en-US" altLang="zh-CN" sz="2400" dirty="0">
                  <a:latin typeface="Times New Roman" panose="02020603050405020304" pitchFamily="18" charset="0"/>
                  <a:cs typeface="Times New Roman" panose="02020603050405020304" pitchFamily="18" charset="0"/>
                  <a:sym typeface="Century Gothic" panose="020B0502020202020204" pitchFamily="34" charset="0"/>
                </a:endParaRPr>
              </a:p>
            </p:txBody>
          </p:sp>
        </mc:Choice>
        <mc:Fallback xmlns="">
          <p:sp>
            <p:nvSpPr>
              <p:cNvPr id="14" name="文本框 13">
                <a:extLst>
                  <a:ext uri="{FF2B5EF4-FFF2-40B4-BE49-F238E27FC236}">
                    <a16:creationId xmlns:a16="http://schemas.microsoft.com/office/drawing/2014/main" id="{47FD2115-5AB4-41C4-E241-BD92400226DE}"/>
                  </a:ext>
                </a:extLst>
              </p:cNvPr>
              <p:cNvSpPr txBox="1">
                <a:spLocks noRot="1" noChangeAspect="1" noMove="1" noResize="1" noEditPoints="1" noAdjustHandles="1" noChangeArrowheads="1" noChangeShapeType="1" noTextEdit="1"/>
              </p:cNvSpPr>
              <p:nvPr/>
            </p:nvSpPr>
            <p:spPr>
              <a:xfrm>
                <a:off x="324323" y="4623163"/>
                <a:ext cx="11442691" cy="2112566"/>
              </a:xfrm>
              <a:prstGeom prst="rect">
                <a:avLst/>
              </a:prstGeom>
              <a:blipFill>
                <a:blip r:embed="rId5"/>
                <a:stretch>
                  <a:fillRect l="-665" t="-1786" r="-1109"/>
                </a:stretch>
              </a:blipFill>
            </p:spPr>
            <p:txBody>
              <a:bodyPr/>
              <a:lstStyle/>
              <a:p>
                <a:r>
                  <a:rPr lang="zh-CN" altLang="en-US">
                    <a:noFill/>
                  </a:rPr>
                  <a:t> </a:t>
                </a:r>
              </a:p>
            </p:txBody>
          </p:sp>
        </mc:Fallback>
      </mc:AlternateContent>
      <p:pic>
        <p:nvPicPr>
          <p:cNvPr id="15" name="图片 14">
            <a:extLst>
              <a:ext uri="{FF2B5EF4-FFF2-40B4-BE49-F238E27FC236}">
                <a16:creationId xmlns:a16="http://schemas.microsoft.com/office/drawing/2014/main" id="{B0FFBF51-0D51-7148-4A25-E9C08A59D226}"/>
              </a:ext>
            </a:extLst>
          </p:cNvPr>
          <p:cNvPicPr>
            <a:picLocks noChangeAspect="1"/>
          </p:cNvPicPr>
          <p:nvPr/>
        </p:nvPicPr>
        <p:blipFill>
          <a:blip r:embed="rId6"/>
          <a:srcRect b="2587"/>
          <a:stretch>
            <a:fillRect/>
          </a:stretch>
        </p:blipFill>
        <p:spPr>
          <a:xfrm>
            <a:off x="324323" y="775271"/>
            <a:ext cx="11543354" cy="3738856"/>
          </a:xfrm>
          <a:prstGeom prst="rect">
            <a:avLst/>
          </a:prstGeom>
        </p:spPr>
      </p:pic>
      <p:sp>
        <p:nvSpPr>
          <p:cNvPr id="2" name="文本框 1">
            <a:extLst>
              <a:ext uri="{FF2B5EF4-FFF2-40B4-BE49-F238E27FC236}">
                <a16:creationId xmlns:a16="http://schemas.microsoft.com/office/drawing/2014/main" id="{4AC0BA5C-A54A-FF58-DC95-4F795BA1D65B}"/>
              </a:ext>
            </a:extLst>
          </p:cNvPr>
          <p:cNvSpPr txBox="1"/>
          <p:nvPr/>
        </p:nvSpPr>
        <p:spPr>
          <a:xfrm>
            <a:off x="11335385" y="6336956"/>
            <a:ext cx="415498" cy="369332"/>
          </a:xfrm>
          <a:prstGeom prst="rect">
            <a:avLst/>
          </a:prstGeom>
          <a:noFill/>
        </p:spPr>
        <p:txBody>
          <a:bodyPr wrap="none" rtlCol="0">
            <a:spAutoFit/>
          </a:bodyPr>
          <a:lstStyle/>
          <a:p>
            <a:r>
              <a:rPr kumimoji="1" lang="en-US" altLang="zh-CN" dirty="0">
                <a:latin typeface="Times New Roman" panose="02020603050405020304" pitchFamily="18" charset="0"/>
                <a:cs typeface="Times New Roman" panose="02020603050405020304" pitchFamily="18" charset="0"/>
              </a:rPr>
              <a:t>21</a:t>
            </a:r>
            <a:endParaRPr kumimoji="1" lang="zh-CN" alt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18872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1C5B54-DA17-524B-A0D0-A9EE6FD035D0}"/>
            </a:ext>
          </a:extLst>
        </p:cNvPr>
        <p:cNvGrpSpPr/>
        <p:nvPr/>
      </p:nvGrpSpPr>
      <p:grpSpPr>
        <a:xfrm>
          <a:off x="0" y="0"/>
          <a:ext cx="0" cy="0"/>
          <a:chOff x="0" y="0"/>
          <a:chExt cx="0" cy="0"/>
        </a:xfrm>
      </p:grpSpPr>
      <p:cxnSp>
        <p:nvCxnSpPr>
          <p:cNvPr id="4" name="直接连接符 3">
            <a:extLst>
              <a:ext uri="{FF2B5EF4-FFF2-40B4-BE49-F238E27FC236}">
                <a16:creationId xmlns:a16="http://schemas.microsoft.com/office/drawing/2014/main" id="{21467A39-B313-C839-F01D-6DC5B5A84AAD}"/>
              </a:ext>
            </a:extLst>
          </p:cNvPr>
          <p:cNvCxnSpPr/>
          <p:nvPr/>
        </p:nvCxnSpPr>
        <p:spPr>
          <a:xfrm>
            <a:off x="0" y="666234"/>
            <a:ext cx="12192000" cy="0"/>
          </a:xfrm>
          <a:prstGeom prst="line">
            <a:avLst/>
          </a:prstGeom>
          <a:ln w="28575">
            <a:solidFill>
              <a:srgbClr val="9C252B"/>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9" name="文本框 28">
                <a:extLst>
                  <a:ext uri="{FF2B5EF4-FFF2-40B4-BE49-F238E27FC236}">
                    <a16:creationId xmlns:a16="http://schemas.microsoft.com/office/drawing/2014/main" id="{DD60037F-DE8D-2C7A-EE33-75955C228F2C}"/>
                  </a:ext>
                </a:extLst>
              </p:cNvPr>
              <p:cNvSpPr txBox="1"/>
              <p:nvPr/>
            </p:nvSpPr>
            <p:spPr bwMode="auto">
              <a:xfrm>
                <a:off x="134400" y="178901"/>
                <a:ext cx="5854417" cy="415498"/>
              </a:xfrm>
              <a:prstGeom prst="rect">
                <a:avLst/>
              </a:prstGeom>
              <a:noFill/>
            </p:spPr>
            <p:txBody>
              <a:bodyPr wrap="square">
                <a:spAutoFit/>
                <a:scene3d>
                  <a:camera prst="orthographicFront"/>
                  <a:lightRig rig="threePt" dir="t"/>
                </a:scene3d>
                <a:sp3d contourW="12700"/>
              </a:bodyPr>
              <a:lstStyle>
                <a:defPPr>
                  <a:defRPr lang="en-US"/>
                </a:defPPr>
                <a:lvl1pPr>
                  <a:defRPr sz="2800" b="1" spc="300">
                    <a:solidFill>
                      <a:schemeClr val="tx1">
                        <a:lumMod val="85000"/>
                        <a:lumOff val="15000"/>
                      </a:schemeClr>
                    </a:solidFill>
                    <a:latin typeface="微软雅黑" panose="020B0503020204020204" pitchFamily="34" charset="-122"/>
                    <a:ea typeface="微软雅黑" panose="020B0503020204020204" pitchFamily="34" charset="-122"/>
                    <a:cs typeface="Segoe UI Light" panose="020B0502040204020203" pitchFamily="34" charset="0"/>
                  </a:defRPr>
                </a:lvl1pPr>
              </a:lstStyle>
              <a:p>
                <a:pPr>
                  <a:defRPr/>
                </a:pPr>
                <a:r>
                  <a:rPr lang="en-US" altLang="zh-CN" sz="2100" spc="0" dirty="0">
                    <a:solidFill>
                      <a:srgbClr val="B21E23"/>
                    </a:solidFill>
                    <a:latin typeface="Times New Roman" panose="02020603050405020304" pitchFamily="18" charset="0"/>
                    <a:cs typeface="Times New Roman" panose="02020603050405020304" pitchFamily="18" charset="0"/>
                    <a:sym typeface="+mn-ea"/>
                  </a:rPr>
                  <a:t>Results &amp; discussion </a:t>
                </a:r>
                <a:r>
                  <a:rPr lang="en-US" altLang="zh-CN" sz="2100" spc="0" dirty="0">
                    <a:solidFill>
                      <a:srgbClr val="B21E23"/>
                    </a:solidFill>
                    <a:latin typeface="Times New Roman" panose="02020603050405020304" pitchFamily="18" charset="0"/>
                    <a:cs typeface="Times New Roman" panose="02020603050405020304" pitchFamily="18" charset="0"/>
                    <a:sym typeface="Century Gothic" panose="020B0502020202020204" pitchFamily="34" charset="0"/>
                  </a:rPr>
                  <a:t>| </a:t>
                </a:r>
                <a14:m>
                  <m:oMath xmlns:m="http://schemas.openxmlformats.org/officeDocument/2006/math">
                    <m:r>
                      <a:rPr lang="en-US" altLang="zh-CN" sz="2100" b="1" i="1" spc="0" smtClean="0">
                        <a:solidFill>
                          <a:schemeClr val="tx1"/>
                        </a:solidFill>
                        <a:latin typeface="Cambria Math" panose="02040503050406030204" pitchFamily="18" charset="0"/>
                        <a:cs typeface="Times New Roman" panose="02020603050405020304" pitchFamily="18" charset="0"/>
                        <a:sym typeface="Century Gothic" panose="020B0502020202020204" pitchFamily="34" charset="0"/>
                      </a:rPr>
                      <m:t>𝑸𝑸</m:t>
                    </m:r>
                    <m:acc>
                      <m:accPr>
                        <m:chr m:val="̅"/>
                        <m:ctrlPr>
                          <a:rPr lang="en-US" altLang="zh-CN" sz="2100" b="1" i="1" spc="0" smtClean="0">
                            <a:solidFill>
                              <a:schemeClr val="tx1"/>
                            </a:solidFill>
                            <a:latin typeface="Cambria Math" panose="02040503050406030204" pitchFamily="18" charset="0"/>
                            <a:cs typeface="Times New Roman" panose="02020603050405020304" pitchFamily="18" charset="0"/>
                            <a:sym typeface="Century Gothic" panose="020B0502020202020204" pitchFamily="34" charset="0"/>
                          </a:rPr>
                        </m:ctrlPr>
                      </m:accPr>
                      <m:e>
                        <m:r>
                          <a:rPr lang="en-US" altLang="zh-CN" sz="2100" b="1" i="1" spc="0" smtClean="0">
                            <a:solidFill>
                              <a:schemeClr val="tx1"/>
                            </a:solidFill>
                            <a:latin typeface="Cambria Math" panose="02040503050406030204" pitchFamily="18" charset="0"/>
                            <a:cs typeface="Times New Roman" panose="02020603050405020304" pitchFamily="18" charset="0"/>
                            <a:sym typeface="Century Gothic" panose="020B0502020202020204" pitchFamily="34" charset="0"/>
                          </a:rPr>
                          <m:t>𝒒</m:t>
                        </m:r>
                      </m:e>
                    </m:acc>
                    <m:acc>
                      <m:accPr>
                        <m:chr m:val="̅"/>
                        <m:ctrlPr>
                          <a:rPr lang="en-US" altLang="zh-CN" sz="2100" b="1" i="1" spc="0" dirty="0" smtClean="0">
                            <a:solidFill>
                              <a:schemeClr val="tx1"/>
                            </a:solidFill>
                            <a:latin typeface="Cambria Math" panose="02040503050406030204" pitchFamily="18" charset="0"/>
                            <a:cs typeface="Times New Roman" panose="02020603050405020304" pitchFamily="18" charset="0"/>
                            <a:sym typeface="+mn-ea"/>
                          </a:rPr>
                        </m:ctrlPr>
                      </m:accPr>
                      <m:e>
                        <m:r>
                          <a:rPr lang="en-US" altLang="zh-CN" sz="2100" b="1" i="1" spc="0" dirty="0" smtClean="0">
                            <a:solidFill>
                              <a:schemeClr val="tx1"/>
                            </a:solidFill>
                            <a:latin typeface="Cambria Math" panose="02040503050406030204" pitchFamily="18" charset="0"/>
                            <a:cs typeface="Times New Roman" panose="02020603050405020304" pitchFamily="18" charset="0"/>
                            <a:sym typeface="+mn-ea"/>
                          </a:rPr>
                          <m:t>𝒒</m:t>
                        </m:r>
                      </m:e>
                    </m:acc>
                  </m:oMath>
                </a14:m>
                <a:r>
                  <a:rPr lang="en-US" altLang="zh-CN" sz="2100" spc="0" dirty="0">
                    <a:solidFill>
                      <a:schemeClr val="tx1"/>
                    </a:solidFill>
                    <a:latin typeface="Times New Roman" panose="02020603050405020304" pitchFamily="18" charset="0"/>
                    <a:cs typeface="Times New Roman" panose="02020603050405020304" pitchFamily="18" charset="0"/>
                    <a:sym typeface="Century Gothic" panose="020B0502020202020204" pitchFamily="34" charset="0"/>
                  </a:rPr>
                  <a:t> system</a:t>
                </a:r>
                <a:endParaRPr lang="zh-CN" altLang="en-US" sz="2100" spc="0" dirty="0">
                  <a:solidFill>
                    <a:srgbClr val="B21E23"/>
                  </a:solidFill>
                  <a:latin typeface="Times New Roman" panose="02020603050405020304" pitchFamily="18" charset="0"/>
                  <a:cs typeface="Times New Roman" panose="02020603050405020304" pitchFamily="18" charset="0"/>
                  <a:sym typeface="Century Gothic" panose="020B0502020202020204" pitchFamily="34" charset="0"/>
                </a:endParaRPr>
              </a:p>
            </p:txBody>
          </p:sp>
        </mc:Choice>
        <mc:Fallback xmlns="">
          <p:sp>
            <p:nvSpPr>
              <p:cNvPr id="29" name="文本框 28"/>
              <p:cNvSpPr txBox="1">
                <a:spLocks noRot="1" noChangeAspect="1" noMove="1" noResize="1" noEditPoints="1" noAdjustHandles="1" noChangeArrowheads="1" noChangeShapeType="1" noTextEdit="1"/>
              </p:cNvSpPr>
              <p:nvPr/>
            </p:nvSpPr>
            <p:spPr bwMode="auto">
              <a:xfrm>
                <a:off x="134400" y="178901"/>
                <a:ext cx="5854417" cy="415498"/>
              </a:xfrm>
              <a:prstGeom prst="rect">
                <a:avLst/>
              </a:prstGeom>
              <a:blipFill>
                <a:blip r:embed="rId3"/>
                <a:stretch>
                  <a:fillRect l="-1082" t="-5882" b="-23529"/>
                </a:stretch>
              </a:blipFill>
            </p:spPr>
            <p:txBody>
              <a:bodyPr/>
              <a:lstStyle/>
              <a:p>
                <a:r>
                  <a:rPr lang="zh-CN" altLang="en-US">
                    <a:noFill/>
                  </a:rPr>
                  <a:t> </a:t>
                </a:r>
              </a:p>
            </p:txBody>
          </p:sp>
        </mc:Fallback>
      </mc:AlternateContent>
      <p:pic>
        <p:nvPicPr>
          <p:cNvPr id="3" name="图片 2">
            <a:extLst>
              <a:ext uri="{FF2B5EF4-FFF2-40B4-BE49-F238E27FC236}">
                <a16:creationId xmlns:a16="http://schemas.microsoft.com/office/drawing/2014/main" id="{8BA91F8F-98A7-4A13-67E2-A2CB4BB665F9}"/>
              </a:ext>
            </a:extLst>
          </p:cNvPr>
          <p:cNvPicPr>
            <a:picLocks noChangeAspect="1"/>
          </p:cNvPicPr>
          <p:nvPr/>
        </p:nvPicPr>
        <p:blipFill>
          <a:blip r:embed="rId4"/>
          <a:stretch>
            <a:fillRect/>
          </a:stretch>
        </p:blipFill>
        <p:spPr>
          <a:xfrm>
            <a:off x="11237495" y="88315"/>
            <a:ext cx="711890" cy="543733"/>
          </a:xfrm>
          <a:prstGeom prst="rect">
            <a:avLst/>
          </a:prstGeom>
        </p:spPr>
      </p:pic>
      <p:pic>
        <p:nvPicPr>
          <p:cNvPr id="2" name="图片 1">
            <a:extLst>
              <a:ext uri="{FF2B5EF4-FFF2-40B4-BE49-F238E27FC236}">
                <a16:creationId xmlns:a16="http://schemas.microsoft.com/office/drawing/2014/main" id="{A98A09D6-115B-7D60-5244-4983A9D86E80}"/>
              </a:ext>
            </a:extLst>
          </p:cNvPr>
          <p:cNvPicPr>
            <a:picLocks noChangeAspect="1"/>
          </p:cNvPicPr>
          <p:nvPr/>
        </p:nvPicPr>
        <p:blipFill>
          <a:blip r:embed="rId5"/>
          <a:stretch>
            <a:fillRect/>
          </a:stretch>
        </p:blipFill>
        <p:spPr>
          <a:xfrm>
            <a:off x="281295" y="1608750"/>
            <a:ext cx="11668090" cy="1956759"/>
          </a:xfrm>
          <a:prstGeom prst="rect">
            <a:avLst/>
          </a:prstGeom>
        </p:spPr>
      </p:pic>
      <mc:AlternateContent xmlns:mc="http://schemas.openxmlformats.org/markup-compatibility/2006" xmlns:a14="http://schemas.microsoft.com/office/drawing/2010/main">
        <mc:Choice Requires="a14">
          <p:sp>
            <p:nvSpPr>
              <p:cNvPr id="5" name="文本框 4">
                <a:extLst>
                  <a:ext uri="{FF2B5EF4-FFF2-40B4-BE49-F238E27FC236}">
                    <a16:creationId xmlns:a16="http://schemas.microsoft.com/office/drawing/2014/main" id="{52335780-B89C-7485-D409-BF42FDE26E66}"/>
                  </a:ext>
                </a:extLst>
              </p:cNvPr>
              <p:cNvSpPr txBox="1"/>
              <p:nvPr/>
            </p:nvSpPr>
            <p:spPr>
              <a:xfrm>
                <a:off x="567159" y="3703899"/>
                <a:ext cx="11148109" cy="1687963"/>
              </a:xfrm>
              <a:prstGeom prst="rect">
                <a:avLst/>
              </a:prstGeom>
              <a:noFill/>
            </p:spPr>
            <p:txBody>
              <a:bodyPr wrap="square" rtlCol="0">
                <a:spAutoFit/>
              </a:bodyPr>
              <a:lstStyle/>
              <a:p>
                <a:pPr marL="342900" indent="-342900">
                  <a:lnSpc>
                    <a:spcPct val="150000"/>
                  </a:lnSpc>
                  <a:buFont typeface="Wingdings" pitchFamily="2" charset="2"/>
                  <a:buChar char="Ø"/>
                </a:pPr>
                <a:r>
                  <a:rPr kumimoji="1" lang="en-US" altLang="zh-CN" sz="2400" dirty="0">
                    <a:latin typeface="Times New Roman" panose="02020603050405020304" pitchFamily="18" charset="0"/>
                    <a:cs typeface="Times New Roman" panose="02020603050405020304" pitchFamily="18" charset="0"/>
                  </a:rPr>
                  <a:t>For the </a:t>
                </a:r>
                <a14:m>
                  <m:oMath xmlns:m="http://schemas.openxmlformats.org/officeDocument/2006/math">
                    <m:r>
                      <a:rPr kumimoji="1" lang="en-US" altLang="zh-CN" sz="2400" b="0" i="1" smtClean="0">
                        <a:latin typeface="Cambria Math" panose="02040503050406030204" pitchFamily="18" charset="0"/>
                      </a:rPr>
                      <m:t>𝑐𝑐</m:t>
                    </m:r>
                    <m:acc>
                      <m:accPr>
                        <m:chr m:val="̅"/>
                        <m:ctrlPr>
                          <a:rPr kumimoji="1" lang="en-US" altLang="zh-CN" sz="2400" b="0" i="1" smtClean="0">
                            <a:latin typeface="Cambria Math" panose="02040503050406030204" pitchFamily="18" charset="0"/>
                          </a:rPr>
                        </m:ctrlPr>
                      </m:accPr>
                      <m:e>
                        <m:r>
                          <a:rPr kumimoji="1" lang="en-US" altLang="zh-CN" sz="2400" b="0" i="1" smtClean="0">
                            <a:latin typeface="Cambria Math" panose="02040503050406030204" pitchFamily="18" charset="0"/>
                          </a:rPr>
                          <m:t>𝑠</m:t>
                        </m:r>
                      </m:e>
                    </m:acc>
                    <m:acc>
                      <m:accPr>
                        <m:chr m:val="̅"/>
                        <m:ctrlPr>
                          <a:rPr kumimoji="1" lang="en-US" altLang="zh-CN" sz="2400" b="0" i="1" dirty="0" smtClean="0">
                            <a:latin typeface="Cambria Math" panose="02040503050406030204" pitchFamily="18" charset="0"/>
                          </a:rPr>
                        </m:ctrlPr>
                      </m:accPr>
                      <m:e>
                        <m:r>
                          <a:rPr kumimoji="1" lang="en-US" altLang="zh-CN" sz="2400" b="0" i="1" dirty="0" smtClean="0">
                            <a:latin typeface="Cambria Math" panose="02040503050406030204" pitchFamily="18" charset="0"/>
                          </a:rPr>
                          <m:t>𝑠</m:t>
                        </m:r>
                      </m:e>
                    </m:acc>
                  </m:oMath>
                </a14:m>
                <a:r>
                  <a:rPr kumimoji="1" lang="en-US" altLang="zh-CN" sz="2400" dirty="0">
                    <a:latin typeface="Times New Roman" panose="02020603050405020304" pitchFamily="18" charset="0"/>
                    <a:cs typeface="Times New Roman" panose="02020603050405020304" pitchFamily="18" charset="0"/>
                  </a:rPr>
                  <a:t> and </a:t>
                </a:r>
                <a14:m>
                  <m:oMath xmlns:m="http://schemas.openxmlformats.org/officeDocument/2006/math">
                    <m:r>
                      <a:rPr kumimoji="1" lang="en-US" altLang="zh-CN" sz="2400" b="0" i="1" smtClean="0">
                        <a:latin typeface="Cambria Math" panose="02040503050406030204" pitchFamily="18" charset="0"/>
                      </a:rPr>
                      <m:t>𝑏𝑏</m:t>
                    </m:r>
                    <m:acc>
                      <m:accPr>
                        <m:chr m:val="̅"/>
                        <m:ctrlPr>
                          <a:rPr kumimoji="1" lang="en-US" altLang="zh-CN" sz="2400" i="1">
                            <a:latin typeface="Cambria Math" panose="02040503050406030204" pitchFamily="18" charset="0"/>
                          </a:rPr>
                        </m:ctrlPr>
                      </m:accPr>
                      <m:e>
                        <m:r>
                          <a:rPr kumimoji="1" lang="en-US" altLang="zh-CN" sz="2400" i="1">
                            <a:latin typeface="Cambria Math" panose="02040503050406030204" pitchFamily="18" charset="0"/>
                          </a:rPr>
                          <m:t>𝑠</m:t>
                        </m:r>
                      </m:e>
                    </m:acc>
                    <m:acc>
                      <m:accPr>
                        <m:chr m:val="̅"/>
                        <m:ctrlPr>
                          <a:rPr kumimoji="1" lang="en-US" altLang="zh-CN" sz="2400" i="1" dirty="0">
                            <a:latin typeface="Cambria Math" panose="02040503050406030204" pitchFamily="18" charset="0"/>
                          </a:rPr>
                        </m:ctrlPr>
                      </m:accPr>
                      <m:e>
                        <m:r>
                          <a:rPr kumimoji="1" lang="en-US" altLang="zh-CN" sz="2400" i="1" dirty="0">
                            <a:latin typeface="Cambria Math" panose="02040503050406030204" pitchFamily="18" charset="0"/>
                          </a:rPr>
                          <m:t>𝑠</m:t>
                        </m:r>
                      </m:e>
                    </m:acc>
                  </m:oMath>
                </a14:m>
                <a:r>
                  <a:rPr kumimoji="1" lang="en-US" altLang="zh-CN" sz="2400" dirty="0">
                    <a:latin typeface="Times New Roman" panose="02020603050405020304" pitchFamily="18" charset="0"/>
                    <a:cs typeface="Times New Roman" panose="02020603050405020304" pitchFamily="18" charset="0"/>
                  </a:rPr>
                  <a:t> systems, the radiative decays between </a:t>
                </a:r>
                <a14:m>
                  <m:oMath xmlns:m="http://schemas.openxmlformats.org/officeDocument/2006/math">
                    <m:r>
                      <a:rPr kumimoji="1" lang="en-US" altLang="zh-CN" sz="2400" b="0" i="1" smtClean="0">
                        <a:latin typeface="Cambria Math" panose="02040503050406030204" pitchFamily="18" charset="0"/>
                      </a:rPr>
                      <m:t>0</m:t>
                    </m:r>
                    <m:d>
                      <m:dPr>
                        <m:ctrlPr>
                          <a:rPr kumimoji="1" lang="en-US" altLang="zh-CN" sz="2400" b="0" i="1" smtClean="0">
                            <a:latin typeface="Cambria Math" panose="02040503050406030204" pitchFamily="18" charset="0"/>
                          </a:rPr>
                        </m:ctrlPr>
                      </m:dPr>
                      <m:e>
                        <m:sSup>
                          <m:sSupPr>
                            <m:ctrlPr>
                              <a:rPr kumimoji="1" lang="en-US" altLang="zh-CN" sz="2400" b="0" i="1" smtClean="0">
                                <a:latin typeface="Cambria Math" panose="02040503050406030204" pitchFamily="18" charset="0"/>
                              </a:rPr>
                            </m:ctrlPr>
                          </m:sSupPr>
                          <m:e>
                            <m:r>
                              <a:rPr kumimoji="1" lang="en-US" altLang="zh-CN" sz="2400" b="0" i="1" smtClean="0">
                                <a:latin typeface="Cambria Math" panose="02040503050406030204" pitchFamily="18" charset="0"/>
                              </a:rPr>
                              <m:t>1</m:t>
                            </m:r>
                          </m:e>
                          <m:sup>
                            <m:r>
                              <a:rPr kumimoji="1" lang="en-US" altLang="zh-CN" sz="2400" b="0" i="1" smtClean="0">
                                <a:latin typeface="Cambria Math" panose="02040503050406030204" pitchFamily="18" charset="0"/>
                              </a:rPr>
                              <m:t>+</m:t>
                            </m:r>
                          </m:sup>
                        </m:sSup>
                      </m:e>
                    </m:d>
                  </m:oMath>
                </a14:m>
                <a:r>
                  <a:rPr kumimoji="1" lang="en-US" altLang="zh-CN" sz="2400" dirty="0">
                    <a:latin typeface="Times New Roman" panose="02020603050405020304" pitchFamily="18" charset="0"/>
                    <a:cs typeface="Times New Roman" panose="02020603050405020304" pitchFamily="18" charset="0"/>
                  </a:rPr>
                  <a:t> and </a:t>
                </a:r>
                <a14:m>
                  <m:oMath xmlns:m="http://schemas.openxmlformats.org/officeDocument/2006/math">
                    <m:r>
                      <a:rPr kumimoji="1" lang="en-US" altLang="zh-CN" sz="2400" i="1">
                        <a:latin typeface="Cambria Math" panose="02040503050406030204" pitchFamily="18" charset="0"/>
                      </a:rPr>
                      <m:t>0</m:t>
                    </m:r>
                    <m:d>
                      <m:dPr>
                        <m:ctrlPr>
                          <a:rPr kumimoji="1" lang="en-US" altLang="zh-CN" sz="2400" b="0" i="1" smtClean="0">
                            <a:latin typeface="Cambria Math" panose="02040503050406030204" pitchFamily="18" charset="0"/>
                          </a:rPr>
                        </m:ctrlPr>
                      </m:dPr>
                      <m:e>
                        <m:sSup>
                          <m:sSupPr>
                            <m:ctrlPr>
                              <a:rPr kumimoji="1" lang="en-US" altLang="zh-CN" sz="2400" b="0" i="1" smtClean="0">
                                <a:latin typeface="Cambria Math" panose="02040503050406030204" pitchFamily="18" charset="0"/>
                              </a:rPr>
                            </m:ctrlPr>
                          </m:sSupPr>
                          <m:e>
                            <m:r>
                              <a:rPr kumimoji="1" lang="en-US" altLang="zh-CN" sz="2400" b="0" i="1" smtClean="0">
                                <a:latin typeface="Cambria Math" panose="02040503050406030204" pitchFamily="18" charset="0"/>
                              </a:rPr>
                              <m:t>0</m:t>
                            </m:r>
                          </m:e>
                          <m:sup>
                            <m:r>
                              <a:rPr kumimoji="1" lang="en-US" altLang="zh-CN" sz="2400" i="1">
                                <a:latin typeface="Cambria Math" panose="02040503050406030204" pitchFamily="18" charset="0"/>
                              </a:rPr>
                              <m:t>+</m:t>
                            </m:r>
                          </m:sup>
                        </m:sSup>
                      </m:e>
                    </m:d>
                    <m:r>
                      <a:rPr kumimoji="1" lang="en-US" altLang="zh-CN" sz="2400" i="1">
                        <a:latin typeface="Cambria Math" panose="02040503050406030204" pitchFamily="18" charset="0"/>
                      </a:rPr>
                      <m:t> </m:t>
                    </m:r>
                  </m:oMath>
                </a14:m>
                <a:r>
                  <a:rPr kumimoji="1" lang="en-US" altLang="zh-CN" sz="2400" dirty="0">
                    <a:latin typeface="Times New Roman" panose="02020603050405020304" pitchFamily="18" charset="0"/>
                    <a:cs typeface="Times New Roman" panose="02020603050405020304" pitchFamily="18" charset="0"/>
                  </a:rPr>
                  <a:t>states can stabilize the compact structure of those states.</a:t>
                </a:r>
              </a:p>
              <a:p>
                <a:pPr marL="342900" indent="-342900">
                  <a:lnSpc>
                    <a:spcPct val="150000"/>
                  </a:lnSpc>
                  <a:buFont typeface="Wingdings" pitchFamily="2" charset="2"/>
                  <a:buChar char="Ø"/>
                </a:pPr>
                <a:r>
                  <a:rPr kumimoji="1" lang="en-US" altLang="zh-CN" sz="2400" dirty="0">
                    <a:latin typeface="Times New Roman" panose="02020603050405020304" pitchFamily="18" charset="0"/>
                    <a:cs typeface="Times New Roman" panose="02020603050405020304" pitchFamily="18" charset="0"/>
                  </a:rPr>
                  <a:t>The decay width range: 0.20~2.27 for </a:t>
                </a:r>
                <a14:m>
                  <m:oMath xmlns:m="http://schemas.openxmlformats.org/officeDocument/2006/math">
                    <m:r>
                      <a:rPr kumimoji="1" lang="en-US" altLang="zh-CN" sz="2400" i="1">
                        <a:latin typeface="Cambria Math" panose="02040503050406030204" pitchFamily="18" charset="0"/>
                      </a:rPr>
                      <m:t>𝑐𝑐</m:t>
                    </m:r>
                    <m:acc>
                      <m:accPr>
                        <m:chr m:val="̅"/>
                        <m:ctrlPr>
                          <a:rPr kumimoji="1" lang="en-US" altLang="zh-CN" sz="2400" i="1">
                            <a:latin typeface="Cambria Math" panose="02040503050406030204" pitchFamily="18" charset="0"/>
                          </a:rPr>
                        </m:ctrlPr>
                      </m:accPr>
                      <m:e>
                        <m:r>
                          <a:rPr kumimoji="1" lang="en-US" altLang="zh-CN" sz="2400" i="1">
                            <a:latin typeface="Cambria Math" panose="02040503050406030204" pitchFamily="18" charset="0"/>
                          </a:rPr>
                          <m:t>𝑠</m:t>
                        </m:r>
                      </m:e>
                    </m:acc>
                    <m:acc>
                      <m:accPr>
                        <m:chr m:val="̅"/>
                        <m:ctrlPr>
                          <a:rPr kumimoji="1" lang="en-US" altLang="zh-CN" sz="2400" i="1" dirty="0">
                            <a:latin typeface="Cambria Math" panose="02040503050406030204" pitchFamily="18" charset="0"/>
                          </a:rPr>
                        </m:ctrlPr>
                      </m:accPr>
                      <m:e>
                        <m:r>
                          <a:rPr kumimoji="1" lang="en-US" altLang="zh-CN" sz="2400" i="1" dirty="0">
                            <a:latin typeface="Cambria Math" panose="02040503050406030204" pitchFamily="18" charset="0"/>
                          </a:rPr>
                          <m:t>𝑠</m:t>
                        </m:r>
                      </m:e>
                    </m:acc>
                  </m:oMath>
                </a14:m>
                <a:r>
                  <a:rPr kumimoji="1" lang="en-US" altLang="zh-CN" sz="2400" dirty="0">
                    <a:latin typeface="Times New Roman" panose="02020603050405020304" pitchFamily="18" charset="0"/>
                    <a:cs typeface="Times New Roman" panose="02020603050405020304" pitchFamily="18" charset="0"/>
                  </a:rPr>
                  <a:t> system, 0.05~.062 for </a:t>
                </a:r>
                <a14:m>
                  <m:oMath xmlns:m="http://schemas.openxmlformats.org/officeDocument/2006/math">
                    <m:r>
                      <a:rPr kumimoji="1" lang="en-US" altLang="zh-CN" sz="2400" b="0" i="1" smtClean="0">
                        <a:latin typeface="Cambria Math" panose="02040503050406030204" pitchFamily="18" charset="0"/>
                      </a:rPr>
                      <m:t>𝑏𝑏</m:t>
                    </m:r>
                    <m:acc>
                      <m:accPr>
                        <m:chr m:val="̅"/>
                        <m:ctrlPr>
                          <a:rPr kumimoji="1" lang="en-US" altLang="zh-CN" sz="2400" i="1">
                            <a:latin typeface="Cambria Math" panose="02040503050406030204" pitchFamily="18" charset="0"/>
                          </a:rPr>
                        </m:ctrlPr>
                      </m:accPr>
                      <m:e>
                        <m:r>
                          <a:rPr kumimoji="1" lang="en-US" altLang="zh-CN" sz="2400" i="1">
                            <a:latin typeface="Cambria Math" panose="02040503050406030204" pitchFamily="18" charset="0"/>
                          </a:rPr>
                          <m:t>𝑠</m:t>
                        </m:r>
                      </m:e>
                    </m:acc>
                    <m:acc>
                      <m:accPr>
                        <m:chr m:val="̅"/>
                        <m:ctrlPr>
                          <a:rPr kumimoji="1" lang="en-US" altLang="zh-CN" sz="2400" i="1" dirty="0">
                            <a:latin typeface="Cambria Math" panose="02040503050406030204" pitchFamily="18" charset="0"/>
                          </a:rPr>
                        </m:ctrlPr>
                      </m:accPr>
                      <m:e>
                        <m:r>
                          <a:rPr kumimoji="1" lang="en-US" altLang="zh-CN" sz="2400" i="1" dirty="0">
                            <a:latin typeface="Cambria Math" panose="02040503050406030204" pitchFamily="18" charset="0"/>
                          </a:rPr>
                          <m:t>𝑠</m:t>
                        </m:r>
                      </m:e>
                    </m:acc>
                  </m:oMath>
                </a14:m>
                <a:r>
                  <a:rPr kumimoji="1" lang="en-US" altLang="zh-CN" sz="2400" dirty="0">
                    <a:latin typeface="Times New Roman" panose="02020603050405020304" pitchFamily="18" charset="0"/>
                    <a:cs typeface="Times New Roman" panose="02020603050405020304" pitchFamily="18" charset="0"/>
                  </a:rPr>
                  <a:t> system. </a:t>
                </a:r>
              </a:p>
            </p:txBody>
          </p:sp>
        </mc:Choice>
        <mc:Fallback xmlns="">
          <p:sp>
            <p:nvSpPr>
              <p:cNvPr id="5" name="文本框 4">
                <a:extLst>
                  <a:ext uri="{FF2B5EF4-FFF2-40B4-BE49-F238E27FC236}">
                    <a16:creationId xmlns:a16="http://schemas.microsoft.com/office/drawing/2014/main" id="{52335780-B89C-7485-D409-BF42FDE26E66}"/>
                  </a:ext>
                </a:extLst>
              </p:cNvPr>
              <p:cNvSpPr txBox="1">
                <a:spLocks noRot="1" noChangeAspect="1" noMove="1" noResize="1" noEditPoints="1" noAdjustHandles="1" noChangeArrowheads="1" noChangeShapeType="1" noTextEdit="1"/>
              </p:cNvSpPr>
              <p:nvPr/>
            </p:nvSpPr>
            <p:spPr>
              <a:xfrm>
                <a:off x="567159" y="3703899"/>
                <a:ext cx="11148109" cy="1687963"/>
              </a:xfrm>
              <a:prstGeom prst="rect">
                <a:avLst/>
              </a:prstGeom>
              <a:blipFill>
                <a:blip r:embed="rId6"/>
                <a:stretch>
                  <a:fillRect l="-796" b="-746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6" name="文本框 5">
                <a:extLst>
                  <a:ext uri="{FF2B5EF4-FFF2-40B4-BE49-F238E27FC236}">
                    <a16:creationId xmlns:a16="http://schemas.microsoft.com/office/drawing/2014/main" id="{63D99878-7F64-8D22-1351-F804795FA8B5}"/>
                  </a:ext>
                </a:extLst>
              </p:cNvPr>
              <p:cNvSpPr txBox="1"/>
              <p:nvPr/>
            </p:nvSpPr>
            <p:spPr>
              <a:xfrm>
                <a:off x="2768914" y="887862"/>
                <a:ext cx="6439805" cy="461665"/>
              </a:xfrm>
              <a:prstGeom prst="rect">
                <a:avLst/>
              </a:prstGeom>
              <a:noFill/>
            </p:spPr>
            <p:txBody>
              <a:bodyPr wrap="square" rtlCol="0">
                <a:spAutoFit/>
              </a:bodyPr>
              <a:lstStyle/>
              <a:p>
                <a:r>
                  <a:rPr lang="en-US" altLang="zh-CN" sz="2400" dirty="0">
                    <a:latin typeface="Times New Roman" panose="02020603050405020304" pitchFamily="18" charset="0"/>
                    <a:cs typeface="Times New Roman" panose="02020603050405020304" pitchFamily="18" charset="0"/>
                  </a:rPr>
                  <a:t>Radiative decay of </a:t>
                </a:r>
                <a14:m>
                  <m:oMath xmlns:m="http://schemas.openxmlformats.org/officeDocument/2006/math">
                    <m:r>
                      <a:rPr kumimoji="1" lang="en-US" altLang="zh-CN" sz="2400" i="1">
                        <a:latin typeface="Cambria Math" panose="02040503050406030204" pitchFamily="18" charset="0"/>
                      </a:rPr>
                      <m:t>𝑐𝑐</m:t>
                    </m:r>
                    <m:acc>
                      <m:accPr>
                        <m:chr m:val="̅"/>
                        <m:ctrlPr>
                          <a:rPr kumimoji="1" lang="en-US" altLang="zh-CN" sz="2400" i="1">
                            <a:latin typeface="Cambria Math" panose="02040503050406030204" pitchFamily="18" charset="0"/>
                          </a:rPr>
                        </m:ctrlPr>
                      </m:accPr>
                      <m:e>
                        <m:r>
                          <a:rPr kumimoji="1" lang="en-US" altLang="zh-CN" sz="2400" i="1">
                            <a:latin typeface="Cambria Math" panose="02040503050406030204" pitchFamily="18" charset="0"/>
                          </a:rPr>
                          <m:t>𝑠</m:t>
                        </m:r>
                      </m:e>
                    </m:acc>
                    <m:acc>
                      <m:accPr>
                        <m:chr m:val="̅"/>
                        <m:ctrlPr>
                          <a:rPr kumimoji="1" lang="en-US" altLang="zh-CN" sz="2400" i="1" dirty="0">
                            <a:latin typeface="Cambria Math" panose="02040503050406030204" pitchFamily="18" charset="0"/>
                          </a:rPr>
                        </m:ctrlPr>
                      </m:accPr>
                      <m:e>
                        <m:r>
                          <a:rPr kumimoji="1" lang="en-US" altLang="zh-CN" sz="2400" i="1" dirty="0">
                            <a:latin typeface="Cambria Math" panose="02040503050406030204" pitchFamily="18" charset="0"/>
                          </a:rPr>
                          <m:t>𝑠</m:t>
                        </m:r>
                      </m:e>
                    </m:acc>
                  </m:oMath>
                </a14:m>
                <a:r>
                  <a:rPr kumimoji="1" lang="en-US" altLang="zh-CN" sz="2400" dirty="0">
                    <a:latin typeface="Times New Roman" panose="02020603050405020304" pitchFamily="18" charset="0"/>
                    <a:cs typeface="Times New Roman" panose="02020603050405020304" pitchFamily="18" charset="0"/>
                  </a:rPr>
                  <a:t> and </a:t>
                </a:r>
                <a14:m>
                  <m:oMath xmlns:m="http://schemas.openxmlformats.org/officeDocument/2006/math">
                    <m:r>
                      <a:rPr kumimoji="1" lang="en-US" altLang="zh-CN" sz="2400" i="1">
                        <a:latin typeface="Cambria Math" panose="02040503050406030204" pitchFamily="18" charset="0"/>
                      </a:rPr>
                      <m:t>𝑏𝑏</m:t>
                    </m:r>
                    <m:acc>
                      <m:accPr>
                        <m:chr m:val="̅"/>
                        <m:ctrlPr>
                          <a:rPr kumimoji="1" lang="en-US" altLang="zh-CN" sz="2400" i="1">
                            <a:latin typeface="Cambria Math" panose="02040503050406030204" pitchFamily="18" charset="0"/>
                          </a:rPr>
                        </m:ctrlPr>
                      </m:accPr>
                      <m:e>
                        <m:r>
                          <a:rPr kumimoji="1" lang="en-US" altLang="zh-CN" sz="2400" i="1">
                            <a:latin typeface="Cambria Math" panose="02040503050406030204" pitchFamily="18" charset="0"/>
                          </a:rPr>
                          <m:t>𝑠</m:t>
                        </m:r>
                      </m:e>
                    </m:acc>
                    <m:acc>
                      <m:accPr>
                        <m:chr m:val="̅"/>
                        <m:ctrlPr>
                          <a:rPr kumimoji="1" lang="en-US" altLang="zh-CN" sz="2400" i="1" dirty="0">
                            <a:latin typeface="Cambria Math" panose="02040503050406030204" pitchFamily="18" charset="0"/>
                          </a:rPr>
                        </m:ctrlPr>
                      </m:accPr>
                      <m:e>
                        <m:r>
                          <a:rPr kumimoji="1" lang="en-US" altLang="zh-CN" sz="2400" i="1" dirty="0">
                            <a:latin typeface="Cambria Math" panose="02040503050406030204" pitchFamily="18" charset="0"/>
                          </a:rPr>
                          <m:t>𝑠</m:t>
                        </m:r>
                      </m:e>
                    </m:acc>
                  </m:oMath>
                </a14:m>
                <a:r>
                  <a:rPr lang="en-US" altLang="zh-CN" sz="2400" dirty="0">
                    <a:latin typeface="Times New Roman" panose="02020603050405020304" pitchFamily="18" charset="0"/>
                    <a:cs typeface="Times New Roman" panose="02020603050405020304" pitchFamily="18" charset="0"/>
                  </a:rPr>
                  <a:t> systems </a:t>
                </a:r>
                <a:endParaRPr lang="zh-CN" altLang="en-US" sz="2400" dirty="0">
                  <a:latin typeface="Times New Roman" panose="02020603050405020304" pitchFamily="18" charset="0"/>
                  <a:cs typeface="Times New Roman" panose="02020603050405020304" pitchFamily="18" charset="0"/>
                </a:endParaRPr>
              </a:p>
            </p:txBody>
          </p:sp>
        </mc:Choice>
        <mc:Fallback xmlns="">
          <p:sp>
            <p:nvSpPr>
              <p:cNvPr id="6" name="文本框 5">
                <a:extLst>
                  <a:ext uri="{FF2B5EF4-FFF2-40B4-BE49-F238E27FC236}">
                    <a16:creationId xmlns:a16="http://schemas.microsoft.com/office/drawing/2014/main" id="{63D99878-7F64-8D22-1351-F804795FA8B5}"/>
                  </a:ext>
                </a:extLst>
              </p:cNvPr>
              <p:cNvSpPr txBox="1">
                <a:spLocks noRot="1" noChangeAspect="1" noMove="1" noResize="1" noEditPoints="1" noAdjustHandles="1" noChangeArrowheads="1" noChangeShapeType="1" noTextEdit="1"/>
              </p:cNvSpPr>
              <p:nvPr/>
            </p:nvSpPr>
            <p:spPr>
              <a:xfrm>
                <a:off x="2768914" y="887862"/>
                <a:ext cx="6439805" cy="461665"/>
              </a:xfrm>
              <a:prstGeom prst="rect">
                <a:avLst/>
              </a:prstGeom>
              <a:blipFill>
                <a:blip r:embed="rId7"/>
                <a:stretch>
                  <a:fillRect l="-1375" t="-10811" b="-29730"/>
                </a:stretch>
              </a:blipFill>
            </p:spPr>
            <p:txBody>
              <a:bodyPr/>
              <a:lstStyle/>
              <a:p>
                <a:r>
                  <a:rPr lang="zh-CN" altLang="en-US">
                    <a:noFill/>
                  </a:rPr>
                  <a:t> </a:t>
                </a:r>
              </a:p>
            </p:txBody>
          </p:sp>
        </mc:Fallback>
      </mc:AlternateContent>
      <p:sp>
        <p:nvSpPr>
          <p:cNvPr id="7" name="文本框 6">
            <a:extLst>
              <a:ext uri="{FF2B5EF4-FFF2-40B4-BE49-F238E27FC236}">
                <a16:creationId xmlns:a16="http://schemas.microsoft.com/office/drawing/2014/main" id="{E644B136-AEAC-689C-70AD-1901EE0E2B42}"/>
              </a:ext>
            </a:extLst>
          </p:cNvPr>
          <p:cNvSpPr txBox="1"/>
          <p:nvPr/>
        </p:nvSpPr>
        <p:spPr>
          <a:xfrm>
            <a:off x="11335385" y="6336956"/>
            <a:ext cx="415498" cy="369332"/>
          </a:xfrm>
          <a:prstGeom prst="rect">
            <a:avLst/>
          </a:prstGeom>
          <a:noFill/>
        </p:spPr>
        <p:txBody>
          <a:bodyPr wrap="none" rtlCol="0">
            <a:spAutoFit/>
          </a:bodyPr>
          <a:lstStyle/>
          <a:p>
            <a:r>
              <a:rPr kumimoji="1" lang="en-US" altLang="zh-CN" dirty="0">
                <a:latin typeface="Times New Roman" panose="02020603050405020304" pitchFamily="18" charset="0"/>
                <a:cs typeface="Times New Roman" panose="02020603050405020304" pitchFamily="18" charset="0"/>
              </a:rPr>
              <a:t>22</a:t>
            </a:r>
            <a:endParaRPr kumimoji="1" lang="zh-CN" alt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428322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nvCxnSpPr>
        <p:spPr>
          <a:xfrm>
            <a:off x="0" y="666234"/>
            <a:ext cx="12192000" cy="0"/>
          </a:xfrm>
          <a:prstGeom prst="line">
            <a:avLst/>
          </a:prstGeom>
          <a:ln w="28575">
            <a:solidFill>
              <a:srgbClr val="9C252B"/>
            </a:solidFill>
          </a:ln>
        </p:spPr>
        <p:style>
          <a:lnRef idx="1">
            <a:schemeClr val="accent1"/>
          </a:lnRef>
          <a:fillRef idx="0">
            <a:schemeClr val="accent1"/>
          </a:fillRef>
          <a:effectRef idx="0">
            <a:schemeClr val="accent1"/>
          </a:effectRef>
          <a:fontRef idx="minor">
            <a:schemeClr val="tx1"/>
          </a:fontRef>
        </p:style>
      </p:cxnSp>
      <p:pic>
        <p:nvPicPr>
          <p:cNvPr id="3" name="图片 2">
            <a:extLst>
              <a:ext uri="{FF2B5EF4-FFF2-40B4-BE49-F238E27FC236}">
                <a16:creationId xmlns:a16="http://schemas.microsoft.com/office/drawing/2014/main" id="{E928BADA-8DD8-9F11-FD67-1CB7EFFF3FD6}"/>
              </a:ext>
            </a:extLst>
          </p:cNvPr>
          <p:cNvPicPr>
            <a:picLocks noChangeAspect="1"/>
          </p:cNvPicPr>
          <p:nvPr/>
        </p:nvPicPr>
        <p:blipFill>
          <a:blip r:embed="rId3"/>
          <a:stretch>
            <a:fillRect/>
          </a:stretch>
        </p:blipFill>
        <p:spPr>
          <a:xfrm>
            <a:off x="11237495" y="88315"/>
            <a:ext cx="711890" cy="543733"/>
          </a:xfrm>
          <a:prstGeom prst="rect">
            <a:avLst/>
          </a:prstGeom>
        </p:spPr>
      </p:pic>
      <mc:AlternateContent xmlns:mc="http://schemas.openxmlformats.org/markup-compatibility/2006" xmlns:a14="http://schemas.microsoft.com/office/drawing/2010/main">
        <mc:Choice Requires="a14">
          <p:sp>
            <p:nvSpPr>
              <p:cNvPr id="5" name="文本框 4">
                <a:extLst>
                  <a:ext uri="{FF2B5EF4-FFF2-40B4-BE49-F238E27FC236}">
                    <a16:creationId xmlns:a16="http://schemas.microsoft.com/office/drawing/2014/main" id="{726EF67F-AAE6-A34B-90A0-A7CDD45707A3}"/>
                  </a:ext>
                </a:extLst>
              </p:cNvPr>
              <p:cNvSpPr txBox="1"/>
              <p:nvPr/>
            </p:nvSpPr>
            <p:spPr bwMode="auto">
              <a:xfrm>
                <a:off x="134400" y="178901"/>
                <a:ext cx="5854417" cy="415498"/>
              </a:xfrm>
              <a:prstGeom prst="rect">
                <a:avLst/>
              </a:prstGeom>
              <a:noFill/>
            </p:spPr>
            <p:txBody>
              <a:bodyPr wrap="square">
                <a:spAutoFit/>
                <a:scene3d>
                  <a:camera prst="orthographicFront"/>
                  <a:lightRig rig="threePt" dir="t"/>
                </a:scene3d>
                <a:sp3d contourW="12700"/>
              </a:bodyPr>
              <a:lstStyle>
                <a:defPPr>
                  <a:defRPr lang="en-US"/>
                </a:defPPr>
                <a:lvl1pPr>
                  <a:defRPr sz="2800" b="1" spc="300">
                    <a:solidFill>
                      <a:schemeClr val="tx1">
                        <a:lumMod val="85000"/>
                        <a:lumOff val="15000"/>
                      </a:schemeClr>
                    </a:solidFill>
                    <a:latin typeface="微软雅黑" panose="020B0503020204020204" pitchFamily="34" charset="-122"/>
                    <a:ea typeface="微软雅黑" panose="020B0503020204020204" pitchFamily="34" charset="-122"/>
                    <a:cs typeface="Segoe UI Light" panose="020B0502040204020203" pitchFamily="34" charset="0"/>
                  </a:defRPr>
                </a:lvl1pPr>
              </a:lstStyle>
              <a:p>
                <a:pPr>
                  <a:defRPr/>
                </a:pPr>
                <a:r>
                  <a:rPr lang="en-US" altLang="zh-CN" sz="2100" spc="0" dirty="0">
                    <a:solidFill>
                      <a:srgbClr val="B21E23"/>
                    </a:solidFill>
                    <a:latin typeface="Times New Roman" panose="02020603050405020304" pitchFamily="18" charset="0"/>
                    <a:cs typeface="Times New Roman" panose="02020603050405020304" pitchFamily="18" charset="0"/>
                    <a:sym typeface="+mn-ea"/>
                  </a:rPr>
                  <a:t>Results &amp; discussion </a:t>
                </a:r>
                <a:r>
                  <a:rPr lang="en-US" altLang="zh-CN" sz="2100" spc="0" dirty="0">
                    <a:solidFill>
                      <a:srgbClr val="B21E23"/>
                    </a:solidFill>
                    <a:latin typeface="Times New Roman" panose="02020603050405020304" pitchFamily="18" charset="0"/>
                    <a:cs typeface="Times New Roman" panose="02020603050405020304" pitchFamily="18" charset="0"/>
                    <a:sym typeface="Century Gothic" panose="020B0502020202020204" pitchFamily="34" charset="0"/>
                  </a:rPr>
                  <a:t>| </a:t>
                </a:r>
                <a14:m>
                  <m:oMath xmlns:m="http://schemas.openxmlformats.org/officeDocument/2006/math">
                    <m:r>
                      <a:rPr lang="en-US" altLang="zh-CN" sz="2100" b="1" i="1" spc="0" smtClean="0">
                        <a:solidFill>
                          <a:schemeClr val="tx1"/>
                        </a:solidFill>
                        <a:latin typeface="Cambria Math" panose="02040503050406030204" pitchFamily="18" charset="0"/>
                        <a:cs typeface="Times New Roman" panose="02020603050405020304" pitchFamily="18" charset="0"/>
                        <a:sym typeface="Century Gothic" panose="020B0502020202020204" pitchFamily="34" charset="0"/>
                      </a:rPr>
                      <m:t>𝑸</m:t>
                    </m:r>
                    <m:sSup>
                      <m:sSupPr>
                        <m:ctrlPr>
                          <a:rPr lang="en-US" altLang="zh-CN" sz="2100" b="1" i="1" spc="0" smtClean="0">
                            <a:solidFill>
                              <a:schemeClr val="tx1"/>
                            </a:solidFill>
                            <a:latin typeface="Cambria Math" panose="02040503050406030204" pitchFamily="18" charset="0"/>
                            <a:cs typeface="Times New Roman" panose="02020603050405020304" pitchFamily="18" charset="0"/>
                            <a:sym typeface="Century Gothic" panose="020B0502020202020204" pitchFamily="34" charset="0"/>
                          </a:rPr>
                        </m:ctrlPr>
                      </m:sSupPr>
                      <m:e>
                        <m:r>
                          <a:rPr lang="en-US" altLang="zh-CN" sz="2100" b="1" i="1" spc="0" smtClean="0">
                            <a:solidFill>
                              <a:schemeClr val="tx1"/>
                            </a:solidFill>
                            <a:latin typeface="Cambria Math" panose="02040503050406030204" pitchFamily="18" charset="0"/>
                            <a:cs typeface="Times New Roman" panose="02020603050405020304" pitchFamily="18" charset="0"/>
                            <a:sym typeface="Century Gothic" panose="020B0502020202020204" pitchFamily="34" charset="0"/>
                          </a:rPr>
                          <m:t>𝑸</m:t>
                        </m:r>
                      </m:e>
                      <m:sup>
                        <m:r>
                          <a:rPr lang="en-US" altLang="zh-CN" sz="2100" b="1" i="1" spc="0" smtClean="0">
                            <a:solidFill>
                              <a:schemeClr val="tx1"/>
                            </a:solidFill>
                            <a:latin typeface="Cambria Math" panose="02040503050406030204" pitchFamily="18" charset="0"/>
                            <a:cs typeface="Times New Roman" panose="02020603050405020304" pitchFamily="18" charset="0"/>
                            <a:sym typeface="Century Gothic" panose="020B0502020202020204" pitchFamily="34" charset="0"/>
                          </a:rPr>
                          <m:t>′</m:t>
                        </m:r>
                      </m:sup>
                    </m:sSup>
                    <m:acc>
                      <m:accPr>
                        <m:chr m:val="̅"/>
                        <m:ctrlPr>
                          <a:rPr lang="en-US" altLang="zh-CN" sz="2100" b="1" i="1" spc="0" smtClean="0">
                            <a:solidFill>
                              <a:schemeClr val="tx1"/>
                            </a:solidFill>
                            <a:latin typeface="Cambria Math" panose="02040503050406030204" pitchFamily="18" charset="0"/>
                            <a:cs typeface="Times New Roman" panose="02020603050405020304" pitchFamily="18" charset="0"/>
                            <a:sym typeface="Century Gothic" panose="020B0502020202020204" pitchFamily="34" charset="0"/>
                          </a:rPr>
                        </m:ctrlPr>
                      </m:accPr>
                      <m:e>
                        <m:r>
                          <a:rPr lang="en-US" altLang="zh-CN" sz="2100" b="1" i="1" spc="0" smtClean="0">
                            <a:solidFill>
                              <a:schemeClr val="tx1"/>
                            </a:solidFill>
                            <a:latin typeface="Cambria Math" panose="02040503050406030204" pitchFamily="18" charset="0"/>
                            <a:cs typeface="Times New Roman" panose="02020603050405020304" pitchFamily="18" charset="0"/>
                            <a:sym typeface="Century Gothic" panose="020B0502020202020204" pitchFamily="34" charset="0"/>
                          </a:rPr>
                          <m:t>𝒏</m:t>
                        </m:r>
                      </m:e>
                    </m:acc>
                    <m:acc>
                      <m:accPr>
                        <m:chr m:val="̅"/>
                        <m:ctrlPr>
                          <a:rPr lang="en-US" altLang="zh-CN" sz="2100" b="1" i="1" spc="0" dirty="0" smtClean="0">
                            <a:solidFill>
                              <a:schemeClr val="tx1"/>
                            </a:solidFill>
                            <a:latin typeface="Cambria Math" panose="02040503050406030204" pitchFamily="18" charset="0"/>
                            <a:cs typeface="Times New Roman" panose="02020603050405020304" pitchFamily="18" charset="0"/>
                            <a:sym typeface="+mn-ea"/>
                          </a:rPr>
                        </m:ctrlPr>
                      </m:accPr>
                      <m:e>
                        <m:r>
                          <a:rPr lang="en-US" altLang="zh-CN" sz="2100" b="1" i="1" spc="0" dirty="0" smtClean="0">
                            <a:solidFill>
                              <a:schemeClr val="tx1"/>
                            </a:solidFill>
                            <a:latin typeface="Cambria Math" panose="02040503050406030204" pitchFamily="18" charset="0"/>
                            <a:cs typeface="Times New Roman" panose="02020603050405020304" pitchFamily="18" charset="0"/>
                            <a:sym typeface="+mn-ea"/>
                          </a:rPr>
                          <m:t>𝒔</m:t>
                        </m:r>
                      </m:e>
                    </m:acc>
                  </m:oMath>
                </a14:m>
                <a:r>
                  <a:rPr lang="en-US" altLang="zh-CN" sz="2100" spc="0" dirty="0">
                    <a:solidFill>
                      <a:schemeClr val="tx1"/>
                    </a:solidFill>
                    <a:latin typeface="Times New Roman" panose="02020603050405020304" pitchFamily="18" charset="0"/>
                    <a:cs typeface="Times New Roman" panose="02020603050405020304" pitchFamily="18" charset="0"/>
                    <a:sym typeface="Century Gothic" panose="020B0502020202020204" pitchFamily="34" charset="0"/>
                  </a:rPr>
                  <a:t> system</a:t>
                </a:r>
                <a:endParaRPr lang="zh-CN" altLang="en-US" sz="2100" spc="0" dirty="0">
                  <a:solidFill>
                    <a:srgbClr val="B21E23"/>
                  </a:solidFill>
                  <a:latin typeface="Times New Roman" panose="02020603050405020304" pitchFamily="18" charset="0"/>
                  <a:cs typeface="Times New Roman" panose="02020603050405020304" pitchFamily="18" charset="0"/>
                  <a:sym typeface="Century Gothic" panose="020B0502020202020204" pitchFamily="34" charset="0"/>
                </a:endParaRPr>
              </a:p>
            </p:txBody>
          </p:sp>
        </mc:Choice>
        <mc:Fallback xmlns="">
          <p:sp>
            <p:nvSpPr>
              <p:cNvPr id="5" name="文本框 4">
                <a:extLst>
                  <a:ext uri="{FF2B5EF4-FFF2-40B4-BE49-F238E27FC236}">
                    <a16:creationId xmlns:a16="http://schemas.microsoft.com/office/drawing/2014/main" id="{726EF67F-AAE6-A34B-90A0-A7CDD45707A3}"/>
                  </a:ext>
                </a:extLst>
              </p:cNvPr>
              <p:cNvSpPr txBox="1">
                <a:spLocks noRot="1" noChangeAspect="1" noMove="1" noResize="1" noEditPoints="1" noAdjustHandles="1" noChangeArrowheads="1" noChangeShapeType="1" noTextEdit="1"/>
              </p:cNvSpPr>
              <p:nvPr/>
            </p:nvSpPr>
            <p:spPr bwMode="auto">
              <a:xfrm>
                <a:off x="134400" y="178901"/>
                <a:ext cx="5854417" cy="415498"/>
              </a:xfrm>
              <a:prstGeom prst="rect">
                <a:avLst/>
              </a:prstGeom>
              <a:blipFill>
                <a:blip r:embed="rId4"/>
                <a:stretch>
                  <a:fillRect l="-1082" t="-5882" b="-2352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 name="文本框 1">
                <a:extLst>
                  <a:ext uri="{FF2B5EF4-FFF2-40B4-BE49-F238E27FC236}">
                    <a16:creationId xmlns:a16="http://schemas.microsoft.com/office/drawing/2014/main" id="{FD27B549-1037-78F1-EEE4-62A6388EF8E0}"/>
                  </a:ext>
                </a:extLst>
              </p:cNvPr>
              <p:cNvSpPr txBox="1"/>
              <p:nvPr/>
            </p:nvSpPr>
            <p:spPr>
              <a:xfrm>
                <a:off x="1289879" y="5124645"/>
                <a:ext cx="9797436" cy="1276119"/>
              </a:xfrm>
              <a:prstGeom prst="rect">
                <a:avLst/>
              </a:prstGeom>
              <a:noFill/>
            </p:spPr>
            <p:txBody>
              <a:bodyPr wrap="square" rtlCol="0">
                <a:spAutoFit/>
              </a:bodyPr>
              <a:lstStyle/>
              <a:p>
                <a:pPr marL="342900" indent="-342900">
                  <a:buFont typeface="Wingdings" pitchFamily="2" charset="2"/>
                  <a:buChar char="Ø"/>
                </a:pPr>
                <a:r>
                  <a:rPr kumimoji="1" lang="en-US" altLang="zh-CN" sz="2200" dirty="0">
                    <a:latin typeface="Times New Roman" panose="02020603050405020304" pitchFamily="18" charset="0"/>
                    <a:cs typeface="Times New Roman" panose="02020603050405020304" pitchFamily="18" charset="0"/>
                  </a:rPr>
                  <a:t>The contribution to the decay widths from </a:t>
                </a:r>
                <a14:m>
                  <m:oMath xmlns:m="http://schemas.openxmlformats.org/officeDocument/2006/math">
                    <m:r>
                      <a:rPr kumimoji="1" lang="en-US" altLang="zh-CN" sz="2200" b="0" i="1" smtClean="0">
                        <a:latin typeface="Cambria Math" panose="02040503050406030204" pitchFamily="18" charset="0"/>
                      </a:rPr>
                      <m:t>⟨</m:t>
                    </m:r>
                    <m:sSub>
                      <m:sSubPr>
                        <m:ctrlPr>
                          <a:rPr kumimoji="1" lang="en-US" altLang="zh-CN" sz="2200" b="0" i="1" smtClean="0">
                            <a:latin typeface="Cambria Math" panose="02040503050406030204" pitchFamily="18" charset="0"/>
                          </a:rPr>
                        </m:ctrlPr>
                      </m:sSubPr>
                      <m:e>
                        <m:r>
                          <a:rPr kumimoji="1" lang="en-US" altLang="zh-CN" sz="2200" b="0" i="1" smtClean="0">
                            <a:latin typeface="Cambria Math" panose="02040503050406030204" pitchFamily="18" charset="0"/>
                          </a:rPr>
                          <m:t>𝑠</m:t>
                        </m:r>
                      </m:e>
                      <m:sub>
                        <m:acc>
                          <m:accPr>
                            <m:chr m:val="̅"/>
                            <m:ctrlPr>
                              <a:rPr kumimoji="1" lang="en-US" altLang="zh-CN" sz="2200" b="0" i="1" smtClean="0">
                                <a:latin typeface="Cambria Math" panose="02040503050406030204" pitchFamily="18" charset="0"/>
                              </a:rPr>
                            </m:ctrlPr>
                          </m:accPr>
                          <m:e>
                            <m:r>
                              <a:rPr kumimoji="1" lang="en-US" altLang="zh-CN" sz="2200" b="0" i="1" smtClean="0">
                                <a:latin typeface="Cambria Math" panose="02040503050406030204" pitchFamily="18" charset="0"/>
                              </a:rPr>
                              <m:t>𝑛</m:t>
                            </m:r>
                          </m:e>
                        </m:acc>
                        <m:acc>
                          <m:accPr>
                            <m:chr m:val="̅"/>
                            <m:ctrlPr>
                              <a:rPr kumimoji="1" lang="en-US" altLang="zh-CN" sz="2200" b="0" i="1" dirty="0" smtClean="0">
                                <a:latin typeface="Cambria Math" panose="02040503050406030204" pitchFamily="18" charset="0"/>
                              </a:rPr>
                            </m:ctrlPr>
                          </m:accPr>
                          <m:e>
                            <m:r>
                              <a:rPr kumimoji="1" lang="en-US" altLang="zh-CN" sz="2200" b="0" i="1" dirty="0" smtClean="0">
                                <a:latin typeface="Cambria Math" panose="02040503050406030204" pitchFamily="18" charset="0"/>
                              </a:rPr>
                              <m:t>𝑠</m:t>
                            </m:r>
                          </m:e>
                        </m:acc>
                      </m:sub>
                    </m:sSub>
                    <m:r>
                      <a:rPr kumimoji="1" lang="en-US" altLang="zh-CN" sz="2200" b="0" i="1" smtClean="0">
                        <a:latin typeface="Cambria Math" panose="02040503050406030204" pitchFamily="18" charset="0"/>
                      </a:rPr>
                      <m:t>=1|</m:t>
                    </m:r>
                    <m:sSub>
                      <m:sSubPr>
                        <m:ctrlPr>
                          <a:rPr kumimoji="1" lang="en-US" altLang="zh-CN" sz="2200" b="0" i="1" smtClean="0">
                            <a:latin typeface="Cambria Math" panose="02040503050406030204" pitchFamily="18" charset="0"/>
                          </a:rPr>
                        </m:ctrlPr>
                      </m:sSubPr>
                      <m:e>
                        <m:acc>
                          <m:accPr>
                            <m:chr m:val="̂"/>
                            <m:ctrlPr>
                              <a:rPr kumimoji="1" lang="en-US" altLang="zh-CN" sz="2200" b="0" i="1" smtClean="0">
                                <a:latin typeface="Cambria Math" panose="02040503050406030204" pitchFamily="18" charset="0"/>
                              </a:rPr>
                            </m:ctrlPr>
                          </m:accPr>
                          <m:e>
                            <m:r>
                              <a:rPr kumimoji="1" lang="en-US" altLang="zh-CN" sz="2200" b="0" i="1" smtClean="0">
                                <a:latin typeface="Cambria Math" panose="02040503050406030204" pitchFamily="18" charset="0"/>
                              </a:rPr>
                              <m:t>𝜇</m:t>
                            </m:r>
                          </m:e>
                        </m:acc>
                      </m:e>
                      <m:sub>
                        <m:r>
                          <a:rPr kumimoji="1" lang="en-US" altLang="zh-CN" sz="2200" b="0" i="1" smtClean="0">
                            <a:latin typeface="Cambria Math" panose="02040503050406030204" pitchFamily="18" charset="0"/>
                          </a:rPr>
                          <m:t>𝑧</m:t>
                        </m:r>
                      </m:sub>
                    </m:sSub>
                    <m:r>
                      <a:rPr kumimoji="1" lang="en-US" altLang="zh-CN" sz="2200" b="0" i="1" smtClean="0">
                        <a:latin typeface="Cambria Math" panose="02040503050406030204" pitchFamily="18" charset="0"/>
                      </a:rPr>
                      <m:t>|</m:t>
                    </m:r>
                    <m:sSub>
                      <m:sSubPr>
                        <m:ctrlPr>
                          <a:rPr kumimoji="1" lang="en-US" altLang="zh-CN" sz="2200" b="0" i="1">
                            <a:latin typeface="Cambria Math" panose="02040503050406030204" pitchFamily="18" charset="0"/>
                          </a:rPr>
                        </m:ctrlPr>
                      </m:sSubPr>
                      <m:e>
                        <m:r>
                          <a:rPr kumimoji="1" lang="en-US" altLang="zh-CN" sz="2200" b="0" i="1">
                            <a:latin typeface="Cambria Math" panose="02040503050406030204" pitchFamily="18" charset="0"/>
                          </a:rPr>
                          <m:t>𝑠</m:t>
                        </m:r>
                      </m:e>
                      <m:sub>
                        <m:acc>
                          <m:accPr>
                            <m:chr m:val="̅"/>
                            <m:ctrlPr>
                              <a:rPr kumimoji="1" lang="en-US" altLang="zh-CN" sz="2200" b="0" i="1">
                                <a:latin typeface="Cambria Math" panose="02040503050406030204" pitchFamily="18" charset="0"/>
                              </a:rPr>
                            </m:ctrlPr>
                          </m:accPr>
                          <m:e>
                            <m:r>
                              <a:rPr kumimoji="1" lang="en-US" altLang="zh-CN" sz="2200" b="0" i="1">
                                <a:latin typeface="Cambria Math" panose="02040503050406030204" pitchFamily="18" charset="0"/>
                              </a:rPr>
                              <m:t>𝑛</m:t>
                            </m:r>
                          </m:e>
                        </m:acc>
                        <m:acc>
                          <m:accPr>
                            <m:chr m:val="̅"/>
                            <m:ctrlPr>
                              <a:rPr kumimoji="1" lang="en-US" altLang="zh-CN" sz="2200" b="0" i="1" dirty="0">
                                <a:latin typeface="Cambria Math" panose="02040503050406030204" pitchFamily="18" charset="0"/>
                              </a:rPr>
                            </m:ctrlPr>
                          </m:accPr>
                          <m:e>
                            <m:r>
                              <a:rPr kumimoji="1" lang="en-US" altLang="zh-CN" sz="2200" b="0" i="1" dirty="0">
                                <a:latin typeface="Cambria Math" panose="02040503050406030204" pitchFamily="18" charset="0"/>
                              </a:rPr>
                              <m:t>𝑠</m:t>
                            </m:r>
                          </m:e>
                        </m:acc>
                      </m:sub>
                    </m:sSub>
                    <m:r>
                      <a:rPr kumimoji="1" lang="en-US" altLang="zh-CN" sz="2200" b="0" i="1">
                        <a:latin typeface="Cambria Math" panose="02040503050406030204" pitchFamily="18" charset="0"/>
                      </a:rPr>
                      <m:t>=</m:t>
                    </m:r>
                    <m:r>
                      <a:rPr kumimoji="1" lang="en-US" altLang="zh-CN" sz="2200" b="0" i="1" smtClean="0">
                        <a:latin typeface="Cambria Math" panose="02040503050406030204" pitchFamily="18" charset="0"/>
                      </a:rPr>
                      <m:t>0⟩</m:t>
                    </m:r>
                  </m:oMath>
                </a14:m>
                <a:r>
                  <a:rPr kumimoji="1" lang="en-US" altLang="zh-CN" sz="2200" dirty="0">
                    <a:latin typeface="Times New Roman" panose="02020603050405020304" pitchFamily="18" charset="0"/>
                    <a:cs typeface="Times New Roman" panose="02020603050405020304" pitchFamily="18" charset="0"/>
                  </a:rPr>
                  <a:t>: </a:t>
                </a:r>
                <a14:m>
                  <m:oMath xmlns:m="http://schemas.openxmlformats.org/officeDocument/2006/math">
                    <m:sSub>
                      <m:sSubPr>
                        <m:ctrlPr>
                          <a:rPr kumimoji="1" lang="en-US" altLang="zh-CN" sz="2200" b="0" i="1" smtClean="0">
                            <a:latin typeface="Cambria Math" panose="02040503050406030204" pitchFamily="18" charset="0"/>
                          </a:rPr>
                        </m:ctrlPr>
                      </m:sSubPr>
                      <m:e>
                        <m:r>
                          <a:rPr kumimoji="1" lang="en-US" altLang="zh-CN" sz="2200" b="0" i="1" smtClean="0">
                            <a:latin typeface="Cambria Math" panose="02040503050406030204" pitchFamily="18" charset="0"/>
                          </a:rPr>
                          <m:t>𝜇</m:t>
                        </m:r>
                      </m:e>
                      <m:sub>
                        <m:acc>
                          <m:accPr>
                            <m:chr m:val="̅"/>
                            <m:ctrlPr>
                              <a:rPr kumimoji="1" lang="en-US" altLang="zh-CN" sz="2200" b="0" i="1" smtClean="0">
                                <a:latin typeface="Cambria Math" panose="02040503050406030204" pitchFamily="18" charset="0"/>
                              </a:rPr>
                            </m:ctrlPr>
                          </m:accPr>
                          <m:e>
                            <m:r>
                              <a:rPr kumimoji="1" lang="en-US" altLang="zh-CN" sz="2200" b="0" i="1" smtClean="0">
                                <a:latin typeface="Cambria Math" panose="02040503050406030204" pitchFamily="18" charset="0"/>
                              </a:rPr>
                              <m:t>𝑛</m:t>
                            </m:r>
                          </m:e>
                        </m:acc>
                      </m:sub>
                    </m:sSub>
                    <m:r>
                      <a:rPr kumimoji="1" lang="en-US" altLang="zh-CN" sz="2200" b="0" i="0" smtClean="0">
                        <a:latin typeface="Cambria Math" panose="02040503050406030204" pitchFamily="18" charset="0"/>
                      </a:rPr>
                      <m:t>−</m:t>
                    </m:r>
                    <m:sSub>
                      <m:sSubPr>
                        <m:ctrlPr>
                          <a:rPr kumimoji="1" lang="en-US" altLang="zh-CN" sz="2200" b="0" i="1" smtClean="0">
                            <a:latin typeface="Cambria Math" panose="02040503050406030204" pitchFamily="18" charset="0"/>
                          </a:rPr>
                        </m:ctrlPr>
                      </m:sSubPr>
                      <m:e>
                        <m:r>
                          <a:rPr kumimoji="1" lang="en-US" altLang="zh-CN" sz="2200" b="0" i="1" smtClean="0">
                            <a:latin typeface="Cambria Math" panose="02040503050406030204" pitchFamily="18" charset="0"/>
                          </a:rPr>
                          <m:t>𝜇</m:t>
                        </m:r>
                      </m:e>
                      <m:sub>
                        <m:acc>
                          <m:accPr>
                            <m:chr m:val="̅"/>
                            <m:ctrlPr>
                              <a:rPr kumimoji="1" lang="en-US" altLang="zh-CN" sz="2200" b="0" i="1" smtClean="0">
                                <a:latin typeface="Cambria Math" panose="02040503050406030204" pitchFamily="18" charset="0"/>
                              </a:rPr>
                            </m:ctrlPr>
                          </m:accPr>
                          <m:e>
                            <m:r>
                              <a:rPr kumimoji="1" lang="en-US" altLang="zh-CN" sz="2200" b="0" i="1" smtClean="0">
                                <a:latin typeface="Cambria Math" panose="02040503050406030204" pitchFamily="18" charset="0"/>
                              </a:rPr>
                              <m:t>𝑠</m:t>
                            </m:r>
                          </m:e>
                        </m:acc>
                      </m:sub>
                    </m:sSub>
                  </m:oMath>
                </a14:m>
                <a:r>
                  <a:rPr kumimoji="1" lang="en-US" altLang="zh-CN" sz="2200" dirty="0">
                    <a:latin typeface="Times New Roman" panose="02020603050405020304" pitchFamily="18" charset="0"/>
                    <a:cs typeface="Times New Roman" panose="02020603050405020304" pitchFamily="18" charset="0"/>
                  </a:rPr>
                  <a:t>.</a:t>
                </a:r>
              </a:p>
              <a:p>
                <a:pPr marL="342900" indent="-342900">
                  <a:buFont typeface="Wingdings" pitchFamily="2" charset="2"/>
                  <a:buChar char="Ø"/>
                </a:pPr>
                <a:r>
                  <a:rPr kumimoji="1" lang="en-US" altLang="zh-CN" sz="2200" dirty="0">
                    <a:latin typeface="Times New Roman" panose="02020603050405020304" pitchFamily="18" charset="0"/>
                    <a:cs typeface="Times New Roman" panose="02020603050405020304" pitchFamily="18" charset="0"/>
                  </a:rPr>
                  <a:t>The range of </a:t>
                </a:r>
                <a14:m>
                  <m:oMath xmlns:m="http://schemas.openxmlformats.org/officeDocument/2006/math">
                    <m:r>
                      <m:rPr>
                        <m:sty m:val="p"/>
                      </m:rPr>
                      <a:rPr kumimoji="1" lang="en-US" altLang="zh-CN" sz="2200" b="0" i="0" smtClean="0">
                        <a:latin typeface="Cambria Math" panose="02040503050406030204" pitchFamily="18" charset="0"/>
                      </a:rPr>
                      <m:t>Γ</m:t>
                    </m:r>
                    <m:r>
                      <a:rPr kumimoji="1" lang="en-US" altLang="zh-CN" sz="2200" b="0" i="0" smtClean="0">
                        <a:latin typeface="Cambria Math" panose="02040503050406030204" pitchFamily="18" charset="0"/>
                      </a:rPr>
                      <m:t>=2.9×</m:t>
                    </m:r>
                    <m:sSup>
                      <m:sSupPr>
                        <m:ctrlPr>
                          <a:rPr kumimoji="1" lang="en-US" altLang="zh-CN" sz="2200" b="0" i="1" smtClean="0">
                            <a:latin typeface="Cambria Math" panose="02040503050406030204" pitchFamily="18" charset="0"/>
                          </a:rPr>
                        </m:ctrlPr>
                      </m:sSupPr>
                      <m:e>
                        <m:r>
                          <a:rPr kumimoji="1" lang="en-US" altLang="zh-CN" sz="2200" b="0" i="1" smtClean="0">
                            <a:latin typeface="Cambria Math" panose="02040503050406030204" pitchFamily="18" charset="0"/>
                          </a:rPr>
                          <m:t>10</m:t>
                        </m:r>
                      </m:e>
                      <m:sup>
                        <m:r>
                          <a:rPr kumimoji="1" lang="en-US" altLang="zh-CN" sz="2200" b="0" i="1" smtClean="0">
                            <a:latin typeface="Cambria Math" panose="02040503050406030204" pitchFamily="18" charset="0"/>
                          </a:rPr>
                          <m:t>−4</m:t>
                        </m:r>
                      </m:sup>
                    </m:sSup>
                    <m:r>
                      <a:rPr kumimoji="1" lang="en-US" altLang="zh-CN" sz="2200" b="0" i="1" smtClean="0">
                        <a:latin typeface="Cambria Math" panose="02040503050406030204" pitchFamily="18" charset="0"/>
                      </a:rPr>
                      <m:t>∼111.16</m:t>
                    </m:r>
                  </m:oMath>
                </a14:m>
                <a:r>
                  <a:rPr kumimoji="1" lang="en-US" altLang="zh-CN" sz="2200" dirty="0">
                    <a:latin typeface="Times New Roman" panose="02020603050405020304" pitchFamily="18" charset="0"/>
                    <a:cs typeface="Times New Roman" panose="02020603050405020304" pitchFamily="18" charset="0"/>
                  </a:rPr>
                  <a:t> keV.</a:t>
                </a:r>
              </a:p>
              <a:p>
                <a:pPr marL="342900" indent="-342900">
                  <a:buFont typeface="Wingdings" pitchFamily="2" charset="2"/>
                  <a:buChar char="Ø"/>
                </a:pPr>
                <a:r>
                  <a:rPr kumimoji="1" lang="en-US" altLang="zh-CN" sz="2200" dirty="0">
                    <a:latin typeface="Times New Roman" panose="02020603050405020304" pitchFamily="18" charset="0"/>
                    <a:cs typeface="Times New Roman" panose="02020603050405020304" pitchFamily="18" charset="0"/>
                  </a:rPr>
                  <a:t>There is a trend: </a:t>
                </a:r>
                <a14:m>
                  <m:oMath xmlns:m="http://schemas.openxmlformats.org/officeDocument/2006/math">
                    <m:r>
                      <m:rPr>
                        <m:sty m:val="p"/>
                      </m:rPr>
                      <a:rPr kumimoji="1" lang="en-US" altLang="zh-CN" sz="2200" b="0" i="0" smtClean="0">
                        <a:latin typeface="Cambria Math" panose="02040503050406030204" pitchFamily="18" charset="0"/>
                        <a:cs typeface="Times New Roman" panose="02020603050405020304" pitchFamily="18" charset="0"/>
                      </a:rPr>
                      <m:t>Γ</m:t>
                    </m:r>
                    <m:d>
                      <m:dPr>
                        <m:ctrlPr>
                          <a:rPr kumimoji="1" lang="en-US" altLang="zh-CN" sz="2200" b="0" i="1" smtClean="0">
                            <a:latin typeface="Cambria Math" panose="02040503050406030204" pitchFamily="18" charset="0"/>
                            <a:cs typeface="Times New Roman" panose="02020603050405020304" pitchFamily="18" charset="0"/>
                          </a:rPr>
                        </m:ctrlPr>
                      </m:dPr>
                      <m:e>
                        <m:sSub>
                          <m:sSubPr>
                            <m:ctrlPr>
                              <a:rPr kumimoji="1" lang="en-US" altLang="zh-CN" sz="2200" b="0" i="0" smtClean="0">
                                <a:latin typeface="Cambria Math" panose="02040503050406030204" pitchFamily="18" charset="0"/>
                                <a:cs typeface="Times New Roman" panose="02020603050405020304" pitchFamily="18" charset="0"/>
                              </a:rPr>
                            </m:ctrlPr>
                          </m:sSubPr>
                          <m:e>
                            <m:r>
                              <m:rPr>
                                <m:sty m:val="p"/>
                              </m:rPr>
                              <a:rPr kumimoji="1" lang="en-US" altLang="zh-CN" sz="2200" b="0" i="0" smtClean="0">
                                <a:latin typeface="Cambria Math" panose="02040503050406030204" pitchFamily="18" charset="0"/>
                                <a:cs typeface="Times New Roman" panose="02020603050405020304" pitchFamily="18" charset="0"/>
                              </a:rPr>
                              <m:t>I</m:t>
                            </m:r>
                          </m:e>
                          <m:sub>
                            <m:r>
                              <a:rPr kumimoji="1" lang="en-US" altLang="zh-CN" sz="2200" b="0" i="0" smtClean="0">
                                <a:latin typeface="Cambria Math" panose="02040503050406030204" pitchFamily="18" charset="0"/>
                                <a:cs typeface="Times New Roman" panose="02020603050405020304" pitchFamily="18" charset="0"/>
                              </a:rPr>
                              <m:t>3</m:t>
                            </m:r>
                          </m:sub>
                        </m:sSub>
                        <m:r>
                          <a:rPr kumimoji="1" lang="en-US" altLang="zh-CN" sz="2200" b="0" i="0" smtClean="0">
                            <a:latin typeface="Cambria Math" panose="02040503050406030204" pitchFamily="18" charset="0"/>
                            <a:cs typeface="Times New Roman" panose="02020603050405020304" pitchFamily="18" charset="0"/>
                          </a:rPr>
                          <m:t>=−</m:t>
                        </m:r>
                        <m:f>
                          <m:fPr>
                            <m:ctrlPr>
                              <a:rPr kumimoji="1" lang="en-US" altLang="zh-CN" sz="2200" b="0" i="0" smtClean="0">
                                <a:latin typeface="Cambria Math" panose="02040503050406030204" pitchFamily="18" charset="0"/>
                                <a:cs typeface="Times New Roman" panose="02020603050405020304" pitchFamily="18" charset="0"/>
                              </a:rPr>
                            </m:ctrlPr>
                          </m:fPr>
                          <m:num>
                            <m:r>
                              <a:rPr kumimoji="1" lang="en-US" altLang="zh-CN" sz="2200" b="0" i="0" smtClean="0">
                                <a:latin typeface="Cambria Math" panose="02040503050406030204" pitchFamily="18" charset="0"/>
                                <a:cs typeface="Times New Roman" panose="02020603050405020304" pitchFamily="18" charset="0"/>
                              </a:rPr>
                              <m:t>1</m:t>
                            </m:r>
                          </m:num>
                          <m:den>
                            <m:r>
                              <a:rPr kumimoji="1" lang="en-US" altLang="zh-CN" sz="2200" b="0" i="0" smtClean="0">
                                <a:latin typeface="Cambria Math" panose="02040503050406030204" pitchFamily="18" charset="0"/>
                                <a:cs typeface="Times New Roman" panose="02020603050405020304" pitchFamily="18" charset="0"/>
                              </a:rPr>
                              <m:t>2</m:t>
                            </m:r>
                          </m:den>
                        </m:f>
                      </m:e>
                    </m:d>
                    <m:r>
                      <a:rPr kumimoji="1" lang="en-US" altLang="zh-CN" sz="2200" b="0" i="0" smtClean="0">
                        <a:latin typeface="Cambria Math" panose="02040503050406030204" pitchFamily="18" charset="0"/>
                        <a:cs typeface="Times New Roman" panose="02020603050405020304" pitchFamily="18" charset="0"/>
                      </a:rPr>
                      <m:t>&gt;</m:t>
                    </m:r>
                    <m:r>
                      <m:rPr>
                        <m:sty m:val="p"/>
                      </m:rPr>
                      <a:rPr kumimoji="1" lang="en-US" altLang="zh-CN" sz="2200">
                        <a:latin typeface="Cambria Math" panose="02040503050406030204" pitchFamily="18" charset="0"/>
                        <a:cs typeface="Times New Roman" panose="02020603050405020304" pitchFamily="18" charset="0"/>
                      </a:rPr>
                      <m:t>Γ</m:t>
                    </m:r>
                    <m:d>
                      <m:dPr>
                        <m:ctrlPr>
                          <a:rPr kumimoji="1" lang="en-US" altLang="zh-CN" sz="2200" i="1">
                            <a:latin typeface="Cambria Math" panose="02040503050406030204" pitchFamily="18" charset="0"/>
                            <a:cs typeface="Times New Roman" panose="02020603050405020304" pitchFamily="18" charset="0"/>
                          </a:rPr>
                        </m:ctrlPr>
                      </m:dPr>
                      <m:e>
                        <m:sSub>
                          <m:sSubPr>
                            <m:ctrlPr>
                              <a:rPr kumimoji="1" lang="en-US" altLang="zh-CN" sz="2200">
                                <a:latin typeface="Cambria Math" panose="02040503050406030204" pitchFamily="18" charset="0"/>
                                <a:cs typeface="Times New Roman" panose="02020603050405020304" pitchFamily="18" charset="0"/>
                              </a:rPr>
                            </m:ctrlPr>
                          </m:sSubPr>
                          <m:e>
                            <m:r>
                              <m:rPr>
                                <m:sty m:val="p"/>
                              </m:rPr>
                              <a:rPr kumimoji="1" lang="en-US" altLang="zh-CN" sz="2200">
                                <a:latin typeface="Cambria Math" panose="02040503050406030204" pitchFamily="18" charset="0"/>
                                <a:cs typeface="Times New Roman" panose="02020603050405020304" pitchFamily="18" charset="0"/>
                              </a:rPr>
                              <m:t>I</m:t>
                            </m:r>
                          </m:e>
                          <m:sub>
                            <m:r>
                              <a:rPr kumimoji="1" lang="en-US" altLang="zh-CN" sz="2200">
                                <a:latin typeface="Cambria Math" panose="02040503050406030204" pitchFamily="18" charset="0"/>
                                <a:cs typeface="Times New Roman" panose="02020603050405020304" pitchFamily="18" charset="0"/>
                              </a:rPr>
                              <m:t>3</m:t>
                            </m:r>
                          </m:sub>
                        </m:sSub>
                        <m:r>
                          <a:rPr kumimoji="1" lang="en-US" altLang="zh-CN" sz="2200">
                            <a:latin typeface="Cambria Math" panose="02040503050406030204" pitchFamily="18" charset="0"/>
                            <a:cs typeface="Times New Roman" panose="02020603050405020304" pitchFamily="18" charset="0"/>
                          </a:rPr>
                          <m:t>=</m:t>
                        </m:r>
                        <m:f>
                          <m:fPr>
                            <m:ctrlPr>
                              <a:rPr kumimoji="1" lang="en-US" altLang="zh-CN" sz="2200">
                                <a:latin typeface="Cambria Math" panose="02040503050406030204" pitchFamily="18" charset="0"/>
                                <a:cs typeface="Times New Roman" panose="02020603050405020304" pitchFamily="18" charset="0"/>
                              </a:rPr>
                            </m:ctrlPr>
                          </m:fPr>
                          <m:num>
                            <m:r>
                              <a:rPr kumimoji="1" lang="en-US" altLang="zh-CN" sz="2200">
                                <a:latin typeface="Cambria Math" panose="02040503050406030204" pitchFamily="18" charset="0"/>
                                <a:cs typeface="Times New Roman" panose="02020603050405020304" pitchFamily="18" charset="0"/>
                              </a:rPr>
                              <m:t>1</m:t>
                            </m:r>
                          </m:num>
                          <m:den>
                            <m:r>
                              <a:rPr kumimoji="1" lang="en-US" altLang="zh-CN" sz="2200">
                                <a:latin typeface="Cambria Math" panose="02040503050406030204" pitchFamily="18" charset="0"/>
                                <a:cs typeface="Times New Roman" panose="02020603050405020304" pitchFamily="18" charset="0"/>
                              </a:rPr>
                              <m:t>2</m:t>
                            </m:r>
                          </m:den>
                        </m:f>
                      </m:e>
                    </m:d>
                  </m:oMath>
                </a14:m>
                <a:endParaRPr kumimoji="1" lang="zh-CN" altLang="en-US" sz="2200" dirty="0">
                  <a:latin typeface="Times New Roman" panose="02020603050405020304" pitchFamily="18" charset="0"/>
                  <a:cs typeface="Times New Roman" panose="02020603050405020304" pitchFamily="18" charset="0"/>
                </a:endParaRPr>
              </a:p>
            </p:txBody>
          </p:sp>
        </mc:Choice>
        <mc:Fallback xmlns="">
          <p:sp>
            <p:nvSpPr>
              <p:cNvPr id="2" name="文本框 1">
                <a:extLst>
                  <a:ext uri="{FF2B5EF4-FFF2-40B4-BE49-F238E27FC236}">
                    <a16:creationId xmlns:a16="http://schemas.microsoft.com/office/drawing/2014/main" id="{FD27B549-1037-78F1-EEE4-62A6388EF8E0}"/>
                  </a:ext>
                </a:extLst>
              </p:cNvPr>
              <p:cNvSpPr txBox="1">
                <a:spLocks noRot="1" noChangeAspect="1" noMove="1" noResize="1" noEditPoints="1" noAdjustHandles="1" noChangeArrowheads="1" noChangeShapeType="1" noTextEdit="1"/>
              </p:cNvSpPr>
              <p:nvPr/>
            </p:nvSpPr>
            <p:spPr>
              <a:xfrm>
                <a:off x="1289879" y="5124645"/>
                <a:ext cx="9797436" cy="1276119"/>
              </a:xfrm>
              <a:prstGeom prst="rect">
                <a:avLst/>
              </a:prstGeom>
              <a:blipFill>
                <a:blip r:embed="rId5"/>
                <a:stretch>
                  <a:fillRect l="-647" t="-2941" b="-980"/>
                </a:stretch>
              </a:blipFill>
            </p:spPr>
            <p:txBody>
              <a:bodyPr/>
              <a:lstStyle/>
              <a:p>
                <a:r>
                  <a:rPr lang="zh-CN" altLang="en-US">
                    <a:noFill/>
                  </a:rPr>
                  <a:t> </a:t>
                </a:r>
              </a:p>
            </p:txBody>
          </p:sp>
        </mc:Fallback>
      </mc:AlternateContent>
      <p:pic>
        <p:nvPicPr>
          <p:cNvPr id="8" name="图片 7">
            <a:extLst>
              <a:ext uri="{FF2B5EF4-FFF2-40B4-BE49-F238E27FC236}">
                <a16:creationId xmlns:a16="http://schemas.microsoft.com/office/drawing/2014/main" id="{4BA6BB05-27F4-BA80-B832-06DA2E8B5082}"/>
              </a:ext>
            </a:extLst>
          </p:cNvPr>
          <p:cNvPicPr>
            <a:picLocks noChangeAspect="1"/>
          </p:cNvPicPr>
          <p:nvPr/>
        </p:nvPicPr>
        <p:blipFill>
          <a:blip r:embed="rId6"/>
          <a:stretch>
            <a:fillRect/>
          </a:stretch>
        </p:blipFill>
        <p:spPr>
          <a:xfrm>
            <a:off x="1289879" y="801936"/>
            <a:ext cx="9612242" cy="4311003"/>
          </a:xfrm>
          <a:prstGeom prst="rect">
            <a:avLst/>
          </a:prstGeom>
        </p:spPr>
      </p:pic>
      <p:sp>
        <p:nvSpPr>
          <p:cNvPr id="6" name="文本框 5">
            <a:extLst>
              <a:ext uri="{FF2B5EF4-FFF2-40B4-BE49-F238E27FC236}">
                <a16:creationId xmlns:a16="http://schemas.microsoft.com/office/drawing/2014/main" id="{48AF0F7D-1A0F-F35B-E45F-0CA6962E8648}"/>
              </a:ext>
            </a:extLst>
          </p:cNvPr>
          <p:cNvSpPr txBox="1"/>
          <p:nvPr/>
        </p:nvSpPr>
        <p:spPr>
          <a:xfrm>
            <a:off x="11335385" y="6336956"/>
            <a:ext cx="415498" cy="369332"/>
          </a:xfrm>
          <a:prstGeom prst="rect">
            <a:avLst/>
          </a:prstGeom>
          <a:noFill/>
        </p:spPr>
        <p:txBody>
          <a:bodyPr wrap="none" rtlCol="0">
            <a:spAutoFit/>
          </a:bodyPr>
          <a:lstStyle/>
          <a:p>
            <a:r>
              <a:rPr kumimoji="1" lang="en-US" altLang="zh-CN" dirty="0">
                <a:latin typeface="Times New Roman" panose="02020603050405020304" pitchFamily="18" charset="0"/>
                <a:cs typeface="Times New Roman" panose="02020603050405020304" pitchFamily="18" charset="0"/>
              </a:rPr>
              <a:t>23</a:t>
            </a:r>
            <a:endParaRPr kumimoji="1" lang="zh-CN" alt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218397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495CC1-5AD7-C10A-0C8D-9DFF05B5EF8A}"/>
            </a:ext>
          </a:extLst>
        </p:cNvPr>
        <p:cNvGrpSpPr/>
        <p:nvPr/>
      </p:nvGrpSpPr>
      <p:grpSpPr>
        <a:xfrm>
          <a:off x="0" y="0"/>
          <a:ext cx="0" cy="0"/>
          <a:chOff x="0" y="0"/>
          <a:chExt cx="0" cy="0"/>
        </a:xfrm>
      </p:grpSpPr>
      <p:cxnSp>
        <p:nvCxnSpPr>
          <p:cNvPr id="4" name="直接连接符 3">
            <a:extLst>
              <a:ext uri="{FF2B5EF4-FFF2-40B4-BE49-F238E27FC236}">
                <a16:creationId xmlns:a16="http://schemas.microsoft.com/office/drawing/2014/main" id="{C88D053D-C2D4-D424-8927-4AA63D2E63AB}"/>
              </a:ext>
            </a:extLst>
          </p:cNvPr>
          <p:cNvCxnSpPr/>
          <p:nvPr/>
        </p:nvCxnSpPr>
        <p:spPr>
          <a:xfrm>
            <a:off x="0" y="666234"/>
            <a:ext cx="12192000" cy="0"/>
          </a:xfrm>
          <a:prstGeom prst="line">
            <a:avLst/>
          </a:prstGeom>
          <a:ln w="28575">
            <a:solidFill>
              <a:srgbClr val="9C252B"/>
            </a:solidFill>
          </a:ln>
        </p:spPr>
        <p:style>
          <a:lnRef idx="1">
            <a:schemeClr val="accent1"/>
          </a:lnRef>
          <a:fillRef idx="0">
            <a:schemeClr val="accent1"/>
          </a:fillRef>
          <a:effectRef idx="0">
            <a:schemeClr val="accent1"/>
          </a:effectRef>
          <a:fontRef idx="minor">
            <a:schemeClr val="tx1"/>
          </a:fontRef>
        </p:style>
      </p:cxnSp>
      <p:pic>
        <p:nvPicPr>
          <p:cNvPr id="3" name="图片 2">
            <a:extLst>
              <a:ext uri="{FF2B5EF4-FFF2-40B4-BE49-F238E27FC236}">
                <a16:creationId xmlns:a16="http://schemas.microsoft.com/office/drawing/2014/main" id="{8269782F-D709-0696-E3A6-5A5AA7CE35B4}"/>
              </a:ext>
            </a:extLst>
          </p:cNvPr>
          <p:cNvPicPr>
            <a:picLocks noChangeAspect="1"/>
          </p:cNvPicPr>
          <p:nvPr/>
        </p:nvPicPr>
        <p:blipFill>
          <a:blip r:embed="rId3"/>
          <a:stretch>
            <a:fillRect/>
          </a:stretch>
        </p:blipFill>
        <p:spPr>
          <a:xfrm>
            <a:off x="11237495" y="88315"/>
            <a:ext cx="711890" cy="543733"/>
          </a:xfrm>
          <a:prstGeom prst="rect">
            <a:avLst/>
          </a:prstGeom>
        </p:spPr>
      </p:pic>
      <mc:AlternateContent xmlns:mc="http://schemas.openxmlformats.org/markup-compatibility/2006" xmlns:a14="http://schemas.microsoft.com/office/drawing/2010/main">
        <mc:Choice Requires="a14">
          <p:sp>
            <p:nvSpPr>
              <p:cNvPr id="5" name="文本框 4">
                <a:extLst>
                  <a:ext uri="{FF2B5EF4-FFF2-40B4-BE49-F238E27FC236}">
                    <a16:creationId xmlns:a16="http://schemas.microsoft.com/office/drawing/2014/main" id="{CA8314DB-C18E-98F7-6C53-187E56058BD3}"/>
                  </a:ext>
                </a:extLst>
              </p:cNvPr>
              <p:cNvSpPr txBox="1"/>
              <p:nvPr/>
            </p:nvSpPr>
            <p:spPr bwMode="auto">
              <a:xfrm>
                <a:off x="134400" y="178901"/>
                <a:ext cx="5854417" cy="415498"/>
              </a:xfrm>
              <a:prstGeom prst="rect">
                <a:avLst/>
              </a:prstGeom>
              <a:noFill/>
            </p:spPr>
            <p:txBody>
              <a:bodyPr wrap="square">
                <a:spAutoFit/>
                <a:scene3d>
                  <a:camera prst="orthographicFront"/>
                  <a:lightRig rig="threePt" dir="t"/>
                </a:scene3d>
                <a:sp3d contourW="12700"/>
              </a:bodyPr>
              <a:lstStyle>
                <a:defPPr>
                  <a:defRPr lang="en-US"/>
                </a:defPPr>
                <a:lvl1pPr>
                  <a:defRPr sz="2800" b="1" spc="300">
                    <a:solidFill>
                      <a:schemeClr val="tx1">
                        <a:lumMod val="85000"/>
                        <a:lumOff val="15000"/>
                      </a:schemeClr>
                    </a:solidFill>
                    <a:latin typeface="微软雅黑" panose="020B0503020204020204" pitchFamily="34" charset="-122"/>
                    <a:ea typeface="微软雅黑" panose="020B0503020204020204" pitchFamily="34" charset="-122"/>
                    <a:cs typeface="Segoe UI Light" panose="020B0502040204020203" pitchFamily="34" charset="0"/>
                  </a:defRPr>
                </a:lvl1pPr>
              </a:lstStyle>
              <a:p>
                <a:pPr>
                  <a:defRPr/>
                </a:pPr>
                <a:r>
                  <a:rPr lang="en-US" altLang="zh-CN" sz="2100" spc="0" dirty="0">
                    <a:solidFill>
                      <a:srgbClr val="B21E23"/>
                    </a:solidFill>
                    <a:latin typeface="Times New Roman" panose="02020603050405020304" pitchFamily="18" charset="0"/>
                    <a:cs typeface="Times New Roman" panose="02020603050405020304" pitchFamily="18" charset="0"/>
                    <a:sym typeface="+mn-ea"/>
                  </a:rPr>
                  <a:t>Results &amp; discussion </a:t>
                </a:r>
                <a:r>
                  <a:rPr lang="en-US" altLang="zh-CN" sz="2100" spc="0" dirty="0">
                    <a:solidFill>
                      <a:srgbClr val="B21E23"/>
                    </a:solidFill>
                    <a:latin typeface="Times New Roman" panose="02020603050405020304" pitchFamily="18" charset="0"/>
                    <a:cs typeface="Times New Roman" panose="02020603050405020304" pitchFamily="18" charset="0"/>
                    <a:sym typeface="Century Gothic" panose="020B0502020202020204" pitchFamily="34" charset="0"/>
                  </a:rPr>
                  <a:t>| </a:t>
                </a:r>
                <a14:m>
                  <m:oMath xmlns:m="http://schemas.openxmlformats.org/officeDocument/2006/math">
                    <m:r>
                      <a:rPr lang="en-US" altLang="zh-CN" sz="2100" b="1" i="1" spc="0" smtClean="0">
                        <a:solidFill>
                          <a:schemeClr val="tx1"/>
                        </a:solidFill>
                        <a:latin typeface="Cambria Math" panose="02040503050406030204" pitchFamily="18" charset="0"/>
                        <a:cs typeface="Times New Roman" panose="02020603050405020304" pitchFamily="18" charset="0"/>
                        <a:sym typeface="Century Gothic" panose="020B0502020202020204" pitchFamily="34" charset="0"/>
                      </a:rPr>
                      <m:t>𝑸</m:t>
                    </m:r>
                    <m:sSup>
                      <m:sSupPr>
                        <m:ctrlPr>
                          <a:rPr lang="en-US" altLang="zh-CN" sz="2100" b="1" i="1" spc="0" smtClean="0">
                            <a:solidFill>
                              <a:schemeClr val="tx1"/>
                            </a:solidFill>
                            <a:latin typeface="Cambria Math" panose="02040503050406030204" pitchFamily="18" charset="0"/>
                            <a:cs typeface="Times New Roman" panose="02020603050405020304" pitchFamily="18" charset="0"/>
                            <a:sym typeface="Century Gothic" panose="020B0502020202020204" pitchFamily="34" charset="0"/>
                          </a:rPr>
                        </m:ctrlPr>
                      </m:sSupPr>
                      <m:e>
                        <m:r>
                          <a:rPr lang="en-US" altLang="zh-CN" sz="2100" b="1" i="1" spc="0" smtClean="0">
                            <a:solidFill>
                              <a:schemeClr val="tx1"/>
                            </a:solidFill>
                            <a:latin typeface="Cambria Math" panose="02040503050406030204" pitchFamily="18" charset="0"/>
                            <a:cs typeface="Times New Roman" panose="02020603050405020304" pitchFamily="18" charset="0"/>
                            <a:sym typeface="Century Gothic" panose="020B0502020202020204" pitchFamily="34" charset="0"/>
                          </a:rPr>
                          <m:t>𝑸</m:t>
                        </m:r>
                      </m:e>
                      <m:sup>
                        <m:r>
                          <a:rPr lang="en-US" altLang="zh-CN" sz="2100" b="1" i="1" spc="0" smtClean="0">
                            <a:solidFill>
                              <a:schemeClr val="tx1"/>
                            </a:solidFill>
                            <a:latin typeface="Cambria Math" panose="02040503050406030204" pitchFamily="18" charset="0"/>
                            <a:cs typeface="Times New Roman" panose="02020603050405020304" pitchFamily="18" charset="0"/>
                            <a:sym typeface="Century Gothic" panose="020B0502020202020204" pitchFamily="34" charset="0"/>
                          </a:rPr>
                          <m:t>′</m:t>
                        </m:r>
                      </m:sup>
                    </m:sSup>
                    <m:acc>
                      <m:accPr>
                        <m:chr m:val="̅"/>
                        <m:ctrlPr>
                          <a:rPr lang="en-US" altLang="zh-CN" sz="2100" b="1" i="1" spc="0" smtClean="0">
                            <a:solidFill>
                              <a:schemeClr val="tx1"/>
                            </a:solidFill>
                            <a:latin typeface="Cambria Math" panose="02040503050406030204" pitchFamily="18" charset="0"/>
                            <a:cs typeface="Times New Roman" panose="02020603050405020304" pitchFamily="18" charset="0"/>
                            <a:sym typeface="Century Gothic" panose="020B0502020202020204" pitchFamily="34" charset="0"/>
                          </a:rPr>
                        </m:ctrlPr>
                      </m:accPr>
                      <m:e>
                        <m:r>
                          <a:rPr lang="en-US" altLang="zh-CN" sz="2100" b="1" i="1" spc="0" smtClean="0">
                            <a:solidFill>
                              <a:schemeClr val="tx1"/>
                            </a:solidFill>
                            <a:latin typeface="Cambria Math" panose="02040503050406030204" pitchFamily="18" charset="0"/>
                            <a:cs typeface="Times New Roman" panose="02020603050405020304" pitchFamily="18" charset="0"/>
                            <a:sym typeface="Century Gothic" panose="020B0502020202020204" pitchFamily="34" charset="0"/>
                          </a:rPr>
                          <m:t>𝒏</m:t>
                        </m:r>
                      </m:e>
                    </m:acc>
                    <m:acc>
                      <m:accPr>
                        <m:chr m:val="̅"/>
                        <m:ctrlPr>
                          <a:rPr lang="en-US" altLang="zh-CN" sz="2100" b="1" i="1" spc="0" dirty="0" smtClean="0">
                            <a:solidFill>
                              <a:schemeClr val="tx1"/>
                            </a:solidFill>
                            <a:latin typeface="Cambria Math" panose="02040503050406030204" pitchFamily="18" charset="0"/>
                            <a:cs typeface="Times New Roman" panose="02020603050405020304" pitchFamily="18" charset="0"/>
                            <a:sym typeface="+mn-ea"/>
                          </a:rPr>
                        </m:ctrlPr>
                      </m:accPr>
                      <m:e>
                        <m:r>
                          <a:rPr lang="en-US" altLang="zh-CN" sz="2100" b="1" i="1" spc="0" dirty="0" smtClean="0">
                            <a:solidFill>
                              <a:schemeClr val="tx1"/>
                            </a:solidFill>
                            <a:latin typeface="Cambria Math" panose="02040503050406030204" pitchFamily="18" charset="0"/>
                            <a:cs typeface="Times New Roman" panose="02020603050405020304" pitchFamily="18" charset="0"/>
                            <a:sym typeface="+mn-ea"/>
                          </a:rPr>
                          <m:t>𝒔</m:t>
                        </m:r>
                      </m:e>
                    </m:acc>
                  </m:oMath>
                </a14:m>
                <a:r>
                  <a:rPr lang="en-US" altLang="zh-CN" sz="2100" spc="0" dirty="0">
                    <a:solidFill>
                      <a:schemeClr val="tx1"/>
                    </a:solidFill>
                    <a:latin typeface="Times New Roman" panose="02020603050405020304" pitchFamily="18" charset="0"/>
                    <a:cs typeface="Times New Roman" panose="02020603050405020304" pitchFamily="18" charset="0"/>
                    <a:sym typeface="Century Gothic" panose="020B0502020202020204" pitchFamily="34" charset="0"/>
                  </a:rPr>
                  <a:t> system</a:t>
                </a:r>
                <a:endParaRPr lang="zh-CN" altLang="en-US" sz="2100" spc="0" dirty="0">
                  <a:solidFill>
                    <a:srgbClr val="B21E23"/>
                  </a:solidFill>
                  <a:latin typeface="Times New Roman" panose="02020603050405020304" pitchFamily="18" charset="0"/>
                  <a:cs typeface="Times New Roman" panose="02020603050405020304" pitchFamily="18" charset="0"/>
                  <a:sym typeface="Century Gothic" panose="020B0502020202020204" pitchFamily="34" charset="0"/>
                </a:endParaRPr>
              </a:p>
            </p:txBody>
          </p:sp>
        </mc:Choice>
        <mc:Fallback xmlns="">
          <p:sp>
            <p:nvSpPr>
              <p:cNvPr id="5" name="文本框 4">
                <a:extLst>
                  <a:ext uri="{FF2B5EF4-FFF2-40B4-BE49-F238E27FC236}">
                    <a16:creationId xmlns:a16="http://schemas.microsoft.com/office/drawing/2014/main" id="{726EF67F-AAE6-A34B-90A0-A7CDD45707A3}"/>
                  </a:ext>
                </a:extLst>
              </p:cNvPr>
              <p:cNvSpPr txBox="1">
                <a:spLocks noRot="1" noChangeAspect="1" noMove="1" noResize="1" noEditPoints="1" noAdjustHandles="1" noChangeArrowheads="1" noChangeShapeType="1" noTextEdit="1"/>
              </p:cNvSpPr>
              <p:nvPr/>
            </p:nvSpPr>
            <p:spPr bwMode="auto">
              <a:xfrm>
                <a:off x="134400" y="178901"/>
                <a:ext cx="5854417" cy="415498"/>
              </a:xfrm>
              <a:prstGeom prst="rect">
                <a:avLst/>
              </a:prstGeom>
              <a:blipFill>
                <a:blip r:embed="rId4"/>
                <a:stretch>
                  <a:fillRect l="-1082" t="-5882" b="-2352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7" name="文本框 6">
                <a:extLst>
                  <a:ext uri="{FF2B5EF4-FFF2-40B4-BE49-F238E27FC236}">
                    <a16:creationId xmlns:a16="http://schemas.microsoft.com/office/drawing/2014/main" id="{9AB70F10-2F9C-86B5-0300-2DABFB4A99CB}"/>
                  </a:ext>
                </a:extLst>
              </p:cNvPr>
              <p:cNvSpPr txBox="1"/>
              <p:nvPr/>
            </p:nvSpPr>
            <p:spPr>
              <a:xfrm>
                <a:off x="1079586" y="5153009"/>
                <a:ext cx="9797436" cy="1383712"/>
              </a:xfrm>
              <a:prstGeom prst="rect">
                <a:avLst/>
              </a:prstGeom>
              <a:noFill/>
            </p:spPr>
            <p:txBody>
              <a:bodyPr wrap="square" rtlCol="0">
                <a:spAutoFit/>
              </a:bodyPr>
              <a:lstStyle/>
              <a:p>
                <a:pPr marL="342900" indent="-342900">
                  <a:buFont typeface="Wingdings" pitchFamily="2" charset="2"/>
                  <a:buChar char="Ø"/>
                </a:pPr>
                <a:r>
                  <a:rPr kumimoji="1" lang="en-US" altLang="zh-CN" sz="2400" dirty="0">
                    <a:latin typeface="Times New Roman" panose="02020603050405020304" pitchFamily="18" charset="0"/>
                    <a:cs typeface="Times New Roman" panose="02020603050405020304" pitchFamily="18" charset="0"/>
                  </a:rPr>
                  <a:t>The contribution to the decay widths from </a:t>
                </a:r>
                <a14:m>
                  <m:oMath xmlns:m="http://schemas.openxmlformats.org/officeDocument/2006/math">
                    <m:r>
                      <a:rPr kumimoji="1" lang="en-US" altLang="zh-CN" sz="2400" b="0" i="1" smtClean="0">
                        <a:latin typeface="Cambria Math" panose="02040503050406030204" pitchFamily="18" charset="0"/>
                      </a:rPr>
                      <m:t>⟨</m:t>
                    </m:r>
                    <m:sSub>
                      <m:sSubPr>
                        <m:ctrlPr>
                          <a:rPr kumimoji="1" lang="en-US" altLang="zh-CN" sz="2400" b="0" i="1" smtClean="0">
                            <a:latin typeface="Cambria Math" panose="02040503050406030204" pitchFamily="18" charset="0"/>
                          </a:rPr>
                        </m:ctrlPr>
                      </m:sSubPr>
                      <m:e>
                        <m:r>
                          <a:rPr kumimoji="1" lang="en-US" altLang="zh-CN" sz="2400" b="0" i="1" smtClean="0">
                            <a:latin typeface="Cambria Math" panose="02040503050406030204" pitchFamily="18" charset="0"/>
                          </a:rPr>
                          <m:t>𝑠</m:t>
                        </m:r>
                      </m:e>
                      <m:sub>
                        <m:acc>
                          <m:accPr>
                            <m:chr m:val="̅"/>
                            <m:ctrlPr>
                              <a:rPr kumimoji="1" lang="en-US" altLang="zh-CN" sz="2400" b="0" i="1" smtClean="0">
                                <a:latin typeface="Cambria Math" panose="02040503050406030204" pitchFamily="18" charset="0"/>
                              </a:rPr>
                            </m:ctrlPr>
                          </m:accPr>
                          <m:e>
                            <m:r>
                              <a:rPr kumimoji="1" lang="en-US" altLang="zh-CN" sz="2400" b="0" i="1" smtClean="0">
                                <a:latin typeface="Cambria Math" panose="02040503050406030204" pitchFamily="18" charset="0"/>
                              </a:rPr>
                              <m:t>𝑛</m:t>
                            </m:r>
                          </m:e>
                        </m:acc>
                        <m:acc>
                          <m:accPr>
                            <m:chr m:val="̅"/>
                            <m:ctrlPr>
                              <a:rPr kumimoji="1" lang="en-US" altLang="zh-CN" sz="2400" b="0" i="1" dirty="0" smtClean="0">
                                <a:latin typeface="Cambria Math" panose="02040503050406030204" pitchFamily="18" charset="0"/>
                              </a:rPr>
                            </m:ctrlPr>
                          </m:accPr>
                          <m:e>
                            <m:r>
                              <a:rPr kumimoji="1" lang="en-US" altLang="zh-CN" sz="2400" b="0" i="1" dirty="0" smtClean="0">
                                <a:latin typeface="Cambria Math" panose="02040503050406030204" pitchFamily="18" charset="0"/>
                              </a:rPr>
                              <m:t>𝑠</m:t>
                            </m:r>
                          </m:e>
                        </m:acc>
                      </m:sub>
                    </m:sSub>
                    <m:r>
                      <a:rPr kumimoji="1" lang="en-US" altLang="zh-CN" sz="2400" b="0" i="1" smtClean="0">
                        <a:latin typeface="Cambria Math" panose="02040503050406030204" pitchFamily="18" charset="0"/>
                      </a:rPr>
                      <m:t>=1|</m:t>
                    </m:r>
                    <m:sSub>
                      <m:sSubPr>
                        <m:ctrlPr>
                          <a:rPr kumimoji="1" lang="en-US" altLang="zh-CN" sz="2400" b="0" i="1" smtClean="0">
                            <a:latin typeface="Cambria Math" panose="02040503050406030204" pitchFamily="18" charset="0"/>
                          </a:rPr>
                        </m:ctrlPr>
                      </m:sSubPr>
                      <m:e>
                        <m:acc>
                          <m:accPr>
                            <m:chr m:val="̂"/>
                            <m:ctrlPr>
                              <a:rPr kumimoji="1" lang="en-US" altLang="zh-CN" sz="2400" b="0" i="1" smtClean="0">
                                <a:latin typeface="Cambria Math" panose="02040503050406030204" pitchFamily="18" charset="0"/>
                              </a:rPr>
                            </m:ctrlPr>
                          </m:accPr>
                          <m:e>
                            <m:r>
                              <a:rPr kumimoji="1" lang="en-US" altLang="zh-CN" sz="2400" b="0" i="1" smtClean="0">
                                <a:latin typeface="Cambria Math" panose="02040503050406030204" pitchFamily="18" charset="0"/>
                              </a:rPr>
                              <m:t>𝜇</m:t>
                            </m:r>
                          </m:e>
                        </m:acc>
                      </m:e>
                      <m:sub>
                        <m:r>
                          <a:rPr kumimoji="1" lang="en-US" altLang="zh-CN" sz="2400" b="0" i="1" smtClean="0">
                            <a:latin typeface="Cambria Math" panose="02040503050406030204" pitchFamily="18" charset="0"/>
                          </a:rPr>
                          <m:t>𝑧</m:t>
                        </m:r>
                      </m:sub>
                    </m:sSub>
                    <m:r>
                      <a:rPr kumimoji="1" lang="en-US" altLang="zh-CN" sz="2400" b="0" i="1" smtClean="0">
                        <a:latin typeface="Cambria Math" panose="02040503050406030204" pitchFamily="18" charset="0"/>
                      </a:rPr>
                      <m:t>|</m:t>
                    </m:r>
                    <m:sSub>
                      <m:sSubPr>
                        <m:ctrlPr>
                          <a:rPr kumimoji="1" lang="en-US" altLang="zh-CN" sz="2400" b="0" i="1">
                            <a:latin typeface="Cambria Math" panose="02040503050406030204" pitchFamily="18" charset="0"/>
                          </a:rPr>
                        </m:ctrlPr>
                      </m:sSubPr>
                      <m:e>
                        <m:r>
                          <a:rPr kumimoji="1" lang="en-US" altLang="zh-CN" sz="2400" b="0" i="1">
                            <a:latin typeface="Cambria Math" panose="02040503050406030204" pitchFamily="18" charset="0"/>
                          </a:rPr>
                          <m:t>𝑠</m:t>
                        </m:r>
                      </m:e>
                      <m:sub>
                        <m:acc>
                          <m:accPr>
                            <m:chr m:val="̅"/>
                            <m:ctrlPr>
                              <a:rPr kumimoji="1" lang="en-US" altLang="zh-CN" sz="2400" b="0" i="1">
                                <a:latin typeface="Cambria Math" panose="02040503050406030204" pitchFamily="18" charset="0"/>
                              </a:rPr>
                            </m:ctrlPr>
                          </m:accPr>
                          <m:e>
                            <m:r>
                              <a:rPr kumimoji="1" lang="en-US" altLang="zh-CN" sz="2400" b="0" i="1">
                                <a:latin typeface="Cambria Math" panose="02040503050406030204" pitchFamily="18" charset="0"/>
                              </a:rPr>
                              <m:t>𝑛</m:t>
                            </m:r>
                          </m:e>
                        </m:acc>
                        <m:acc>
                          <m:accPr>
                            <m:chr m:val="̅"/>
                            <m:ctrlPr>
                              <a:rPr kumimoji="1" lang="en-US" altLang="zh-CN" sz="2400" b="0" i="1" dirty="0">
                                <a:latin typeface="Cambria Math" panose="02040503050406030204" pitchFamily="18" charset="0"/>
                              </a:rPr>
                            </m:ctrlPr>
                          </m:accPr>
                          <m:e>
                            <m:r>
                              <a:rPr kumimoji="1" lang="en-US" altLang="zh-CN" sz="2400" b="0" i="1" dirty="0">
                                <a:latin typeface="Cambria Math" panose="02040503050406030204" pitchFamily="18" charset="0"/>
                              </a:rPr>
                              <m:t>𝑠</m:t>
                            </m:r>
                          </m:e>
                        </m:acc>
                      </m:sub>
                    </m:sSub>
                    <m:r>
                      <a:rPr kumimoji="1" lang="en-US" altLang="zh-CN" sz="2400" b="0" i="1">
                        <a:latin typeface="Cambria Math" panose="02040503050406030204" pitchFamily="18" charset="0"/>
                      </a:rPr>
                      <m:t>=</m:t>
                    </m:r>
                    <m:r>
                      <a:rPr kumimoji="1" lang="en-US" altLang="zh-CN" sz="2400" b="0" i="1" smtClean="0">
                        <a:latin typeface="Cambria Math" panose="02040503050406030204" pitchFamily="18" charset="0"/>
                      </a:rPr>
                      <m:t>0⟩</m:t>
                    </m:r>
                  </m:oMath>
                </a14:m>
                <a:r>
                  <a:rPr kumimoji="1" lang="en-US" altLang="zh-CN" sz="2400" dirty="0">
                    <a:latin typeface="Times New Roman" panose="02020603050405020304" pitchFamily="18" charset="0"/>
                    <a:cs typeface="Times New Roman" panose="02020603050405020304" pitchFamily="18" charset="0"/>
                  </a:rPr>
                  <a:t>: </a:t>
                </a:r>
                <a14:m>
                  <m:oMath xmlns:m="http://schemas.openxmlformats.org/officeDocument/2006/math">
                    <m:sSub>
                      <m:sSubPr>
                        <m:ctrlPr>
                          <a:rPr kumimoji="1" lang="en-US" altLang="zh-CN" sz="2400" b="0" i="1" smtClean="0">
                            <a:latin typeface="Cambria Math" panose="02040503050406030204" pitchFamily="18" charset="0"/>
                          </a:rPr>
                        </m:ctrlPr>
                      </m:sSubPr>
                      <m:e>
                        <m:r>
                          <a:rPr kumimoji="1" lang="en-US" altLang="zh-CN" sz="2400" b="0" i="1" smtClean="0">
                            <a:latin typeface="Cambria Math" panose="02040503050406030204" pitchFamily="18" charset="0"/>
                          </a:rPr>
                          <m:t>𝜇</m:t>
                        </m:r>
                      </m:e>
                      <m:sub>
                        <m:acc>
                          <m:accPr>
                            <m:chr m:val="̅"/>
                            <m:ctrlPr>
                              <a:rPr kumimoji="1" lang="en-US" altLang="zh-CN" sz="2400" b="0" i="1" smtClean="0">
                                <a:latin typeface="Cambria Math" panose="02040503050406030204" pitchFamily="18" charset="0"/>
                              </a:rPr>
                            </m:ctrlPr>
                          </m:accPr>
                          <m:e>
                            <m:r>
                              <a:rPr kumimoji="1" lang="en-US" altLang="zh-CN" sz="2400" b="0" i="1" smtClean="0">
                                <a:latin typeface="Cambria Math" panose="02040503050406030204" pitchFamily="18" charset="0"/>
                              </a:rPr>
                              <m:t>𝑛</m:t>
                            </m:r>
                          </m:e>
                        </m:acc>
                      </m:sub>
                    </m:sSub>
                    <m:r>
                      <a:rPr kumimoji="1" lang="en-US" altLang="zh-CN" sz="2400" b="0" i="0" smtClean="0">
                        <a:latin typeface="Cambria Math" panose="02040503050406030204" pitchFamily="18" charset="0"/>
                      </a:rPr>
                      <m:t>−</m:t>
                    </m:r>
                    <m:sSub>
                      <m:sSubPr>
                        <m:ctrlPr>
                          <a:rPr kumimoji="1" lang="en-US" altLang="zh-CN" sz="2400" b="0" i="1" smtClean="0">
                            <a:latin typeface="Cambria Math" panose="02040503050406030204" pitchFamily="18" charset="0"/>
                          </a:rPr>
                        </m:ctrlPr>
                      </m:sSubPr>
                      <m:e>
                        <m:r>
                          <a:rPr kumimoji="1" lang="en-US" altLang="zh-CN" sz="2400" b="0" i="1" smtClean="0">
                            <a:latin typeface="Cambria Math" panose="02040503050406030204" pitchFamily="18" charset="0"/>
                          </a:rPr>
                          <m:t>𝜇</m:t>
                        </m:r>
                      </m:e>
                      <m:sub>
                        <m:acc>
                          <m:accPr>
                            <m:chr m:val="̅"/>
                            <m:ctrlPr>
                              <a:rPr kumimoji="1" lang="en-US" altLang="zh-CN" sz="2400" b="0" i="1" smtClean="0">
                                <a:latin typeface="Cambria Math" panose="02040503050406030204" pitchFamily="18" charset="0"/>
                              </a:rPr>
                            </m:ctrlPr>
                          </m:accPr>
                          <m:e>
                            <m:r>
                              <a:rPr kumimoji="1" lang="en-US" altLang="zh-CN" sz="2400" b="0" i="1" smtClean="0">
                                <a:latin typeface="Cambria Math" panose="02040503050406030204" pitchFamily="18" charset="0"/>
                              </a:rPr>
                              <m:t>𝑠</m:t>
                            </m:r>
                          </m:e>
                        </m:acc>
                      </m:sub>
                    </m:sSub>
                  </m:oMath>
                </a14:m>
                <a:r>
                  <a:rPr kumimoji="1" lang="en-US" altLang="zh-CN" sz="2400" dirty="0">
                    <a:latin typeface="Times New Roman" panose="02020603050405020304" pitchFamily="18" charset="0"/>
                    <a:cs typeface="Times New Roman" panose="02020603050405020304" pitchFamily="18" charset="0"/>
                  </a:rPr>
                  <a:t>.</a:t>
                </a:r>
              </a:p>
              <a:p>
                <a:pPr marL="342900" indent="-342900">
                  <a:buFont typeface="Wingdings" pitchFamily="2" charset="2"/>
                  <a:buChar char="Ø"/>
                </a:pPr>
                <a:r>
                  <a:rPr kumimoji="1" lang="en-US" altLang="zh-CN" sz="2400" dirty="0">
                    <a:latin typeface="Times New Roman" panose="02020603050405020304" pitchFamily="18" charset="0"/>
                    <a:cs typeface="Times New Roman" panose="02020603050405020304" pitchFamily="18" charset="0"/>
                  </a:rPr>
                  <a:t>The range of </a:t>
                </a:r>
                <a14:m>
                  <m:oMath xmlns:m="http://schemas.openxmlformats.org/officeDocument/2006/math">
                    <m:r>
                      <m:rPr>
                        <m:sty m:val="p"/>
                      </m:rPr>
                      <a:rPr kumimoji="1" lang="en-US" altLang="zh-CN" sz="2400" b="0" i="0" smtClean="0">
                        <a:latin typeface="Cambria Math" panose="02040503050406030204" pitchFamily="18" charset="0"/>
                      </a:rPr>
                      <m:t>Γ</m:t>
                    </m:r>
                    <m:r>
                      <a:rPr kumimoji="1" lang="en-US" altLang="zh-CN" sz="2400" b="0" i="0" smtClean="0">
                        <a:latin typeface="Cambria Math" panose="02040503050406030204" pitchFamily="18" charset="0"/>
                      </a:rPr>
                      <m:t>=1.1×</m:t>
                    </m:r>
                    <m:sSup>
                      <m:sSupPr>
                        <m:ctrlPr>
                          <a:rPr kumimoji="1" lang="en-US" altLang="zh-CN" sz="2400" b="0" i="1" smtClean="0">
                            <a:latin typeface="Cambria Math" panose="02040503050406030204" pitchFamily="18" charset="0"/>
                          </a:rPr>
                        </m:ctrlPr>
                      </m:sSupPr>
                      <m:e>
                        <m:r>
                          <a:rPr kumimoji="1" lang="en-US" altLang="zh-CN" sz="2400" b="0" i="1" smtClean="0">
                            <a:latin typeface="Cambria Math" panose="02040503050406030204" pitchFamily="18" charset="0"/>
                          </a:rPr>
                          <m:t>10</m:t>
                        </m:r>
                      </m:e>
                      <m:sup>
                        <m:r>
                          <a:rPr kumimoji="1" lang="en-US" altLang="zh-CN" sz="2400" b="0" i="1" smtClean="0">
                            <a:latin typeface="Cambria Math" panose="02040503050406030204" pitchFamily="18" charset="0"/>
                          </a:rPr>
                          <m:t>−4</m:t>
                        </m:r>
                      </m:sup>
                    </m:sSup>
                    <m:r>
                      <a:rPr kumimoji="1" lang="en-US" altLang="zh-CN" sz="2400" b="0" i="1" smtClean="0">
                        <a:latin typeface="Cambria Math" panose="02040503050406030204" pitchFamily="18" charset="0"/>
                      </a:rPr>
                      <m:t>∼52.12</m:t>
                    </m:r>
                  </m:oMath>
                </a14:m>
                <a:r>
                  <a:rPr kumimoji="1" lang="en-US" altLang="zh-CN" sz="2400" dirty="0">
                    <a:latin typeface="Times New Roman" panose="02020603050405020304" pitchFamily="18" charset="0"/>
                    <a:cs typeface="Times New Roman" panose="02020603050405020304" pitchFamily="18" charset="0"/>
                  </a:rPr>
                  <a:t> keV.</a:t>
                </a:r>
              </a:p>
              <a:p>
                <a:pPr marL="342900" indent="-342900">
                  <a:buFont typeface="Wingdings" pitchFamily="2" charset="2"/>
                  <a:buChar char="Ø"/>
                </a:pPr>
                <a:r>
                  <a:rPr kumimoji="1" lang="en-US" altLang="zh-CN" sz="2400" dirty="0">
                    <a:latin typeface="Times New Roman" panose="02020603050405020304" pitchFamily="18" charset="0"/>
                    <a:cs typeface="Times New Roman" panose="02020603050405020304" pitchFamily="18" charset="0"/>
                  </a:rPr>
                  <a:t>There are four channels avoid the trend: </a:t>
                </a:r>
                <a14:m>
                  <m:oMath xmlns:m="http://schemas.openxmlformats.org/officeDocument/2006/math">
                    <m:r>
                      <m:rPr>
                        <m:sty m:val="p"/>
                      </m:rPr>
                      <a:rPr kumimoji="1" lang="en-US" altLang="zh-CN" sz="2400">
                        <a:latin typeface="Cambria Math" panose="02040503050406030204" pitchFamily="18" charset="0"/>
                        <a:cs typeface="Times New Roman" panose="02020603050405020304" pitchFamily="18" charset="0"/>
                      </a:rPr>
                      <m:t>Γ</m:t>
                    </m:r>
                    <m:d>
                      <m:dPr>
                        <m:ctrlPr>
                          <a:rPr kumimoji="1" lang="en-US" altLang="zh-CN" sz="2400" i="1">
                            <a:latin typeface="Cambria Math" panose="02040503050406030204" pitchFamily="18" charset="0"/>
                            <a:cs typeface="Times New Roman" panose="02020603050405020304" pitchFamily="18" charset="0"/>
                          </a:rPr>
                        </m:ctrlPr>
                      </m:dPr>
                      <m:e>
                        <m:sSub>
                          <m:sSubPr>
                            <m:ctrlPr>
                              <a:rPr kumimoji="1" lang="en-US" altLang="zh-CN" sz="2400">
                                <a:latin typeface="Cambria Math" panose="02040503050406030204" pitchFamily="18" charset="0"/>
                                <a:cs typeface="Times New Roman" panose="02020603050405020304" pitchFamily="18" charset="0"/>
                              </a:rPr>
                            </m:ctrlPr>
                          </m:sSubPr>
                          <m:e>
                            <m:r>
                              <m:rPr>
                                <m:sty m:val="p"/>
                              </m:rPr>
                              <a:rPr kumimoji="1" lang="en-US" altLang="zh-CN" sz="2400">
                                <a:latin typeface="Cambria Math" panose="02040503050406030204" pitchFamily="18" charset="0"/>
                                <a:cs typeface="Times New Roman" panose="02020603050405020304" pitchFamily="18" charset="0"/>
                              </a:rPr>
                              <m:t>I</m:t>
                            </m:r>
                          </m:e>
                          <m:sub>
                            <m:r>
                              <a:rPr kumimoji="1" lang="en-US" altLang="zh-CN" sz="2400">
                                <a:latin typeface="Cambria Math" panose="02040503050406030204" pitchFamily="18" charset="0"/>
                                <a:cs typeface="Times New Roman" panose="02020603050405020304" pitchFamily="18" charset="0"/>
                              </a:rPr>
                              <m:t>3</m:t>
                            </m:r>
                          </m:sub>
                        </m:sSub>
                        <m:r>
                          <a:rPr kumimoji="1" lang="en-US" altLang="zh-CN" sz="2400">
                            <a:latin typeface="Cambria Math" panose="02040503050406030204" pitchFamily="18" charset="0"/>
                            <a:cs typeface="Times New Roman" panose="02020603050405020304" pitchFamily="18" charset="0"/>
                          </a:rPr>
                          <m:t>=−</m:t>
                        </m:r>
                        <m:f>
                          <m:fPr>
                            <m:ctrlPr>
                              <a:rPr kumimoji="1" lang="en-US" altLang="zh-CN" sz="2400">
                                <a:latin typeface="Cambria Math" panose="02040503050406030204" pitchFamily="18" charset="0"/>
                                <a:cs typeface="Times New Roman" panose="02020603050405020304" pitchFamily="18" charset="0"/>
                              </a:rPr>
                            </m:ctrlPr>
                          </m:fPr>
                          <m:num>
                            <m:r>
                              <a:rPr kumimoji="1" lang="en-US" altLang="zh-CN" sz="2400">
                                <a:latin typeface="Cambria Math" panose="02040503050406030204" pitchFamily="18" charset="0"/>
                                <a:cs typeface="Times New Roman" panose="02020603050405020304" pitchFamily="18" charset="0"/>
                              </a:rPr>
                              <m:t>1</m:t>
                            </m:r>
                          </m:num>
                          <m:den>
                            <m:r>
                              <a:rPr kumimoji="1" lang="en-US" altLang="zh-CN" sz="2400">
                                <a:latin typeface="Cambria Math" panose="02040503050406030204" pitchFamily="18" charset="0"/>
                                <a:cs typeface="Times New Roman" panose="02020603050405020304" pitchFamily="18" charset="0"/>
                              </a:rPr>
                              <m:t>2</m:t>
                            </m:r>
                          </m:den>
                        </m:f>
                      </m:e>
                    </m:d>
                    <m:r>
                      <a:rPr kumimoji="1" lang="en-US" altLang="zh-CN" sz="2400">
                        <a:latin typeface="Cambria Math" panose="02040503050406030204" pitchFamily="18" charset="0"/>
                        <a:cs typeface="Times New Roman" panose="02020603050405020304" pitchFamily="18" charset="0"/>
                      </a:rPr>
                      <m:t>&gt;</m:t>
                    </m:r>
                    <m:r>
                      <m:rPr>
                        <m:sty m:val="p"/>
                      </m:rPr>
                      <a:rPr kumimoji="1" lang="en-US" altLang="zh-CN" sz="2400">
                        <a:latin typeface="Cambria Math" panose="02040503050406030204" pitchFamily="18" charset="0"/>
                        <a:cs typeface="Times New Roman" panose="02020603050405020304" pitchFamily="18" charset="0"/>
                      </a:rPr>
                      <m:t>Γ</m:t>
                    </m:r>
                    <m:d>
                      <m:dPr>
                        <m:ctrlPr>
                          <a:rPr kumimoji="1" lang="en-US" altLang="zh-CN" sz="2400" i="1">
                            <a:latin typeface="Cambria Math" panose="02040503050406030204" pitchFamily="18" charset="0"/>
                            <a:cs typeface="Times New Roman" panose="02020603050405020304" pitchFamily="18" charset="0"/>
                          </a:rPr>
                        </m:ctrlPr>
                      </m:dPr>
                      <m:e>
                        <m:sSub>
                          <m:sSubPr>
                            <m:ctrlPr>
                              <a:rPr kumimoji="1" lang="en-US" altLang="zh-CN" sz="2400">
                                <a:latin typeface="Cambria Math" panose="02040503050406030204" pitchFamily="18" charset="0"/>
                                <a:cs typeface="Times New Roman" panose="02020603050405020304" pitchFamily="18" charset="0"/>
                              </a:rPr>
                            </m:ctrlPr>
                          </m:sSubPr>
                          <m:e>
                            <m:r>
                              <m:rPr>
                                <m:sty m:val="p"/>
                              </m:rPr>
                              <a:rPr kumimoji="1" lang="en-US" altLang="zh-CN" sz="2400">
                                <a:latin typeface="Cambria Math" panose="02040503050406030204" pitchFamily="18" charset="0"/>
                                <a:cs typeface="Times New Roman" panose="02020603050405020304" pitchFamily="18" charset="0"/>
                              </a:rPr>
                              <m:t>I</m:t>
                            </m:r>
                          </m:e>
                          <m:sub>
                            <m:r>
                              <a:rPr kumimoji="1" lang="en-US" altLang="zh-CN" sz="2400">
                                <a:latin typeface="Cambria Math" panose="02040503050406030204" pitchFamily="18" charset="0"/>
                                <a:cs typeface="Times New Roman" panose="02020603050405020304" pitchFamily="18" charset="0"/>
                              </a:rPr>
                              <m:t>3</m:t>
                            </m:r>
                          </m:sub>
                        </m:sSub>
                        <m:r>
                          <a:rPr kumimoji="1" lang="en-US" altLang="zh-CN" sz="2400">
                            <a:latin typeface="Cambria Math" panose="02040503050406030204" pitchFamily="18" charset="0"/>
                            <a:cs typeface="Times New Roman" panose="02020603050405020304" pitchFamily="18" charset="0"/>
                          </a:rPr>
                          <m:t>=</m:t>
                        </m:r>
                        <m:f>
                          <m:fPr>
                            <m:ctrlPr>
                              <a:rPr kumimoji="1" lang="en-US" altLang="zh-CN" sz="2400">
                                <a:latin typeface="Cambria Math" panose="02040503050406030204" pitchFamily="18" charset="0"/>
                                <a:cs typeface="Times New Roman" panose="02020603050405020304" pitchFamily="18" charset="0"/>
                              </a:rPr>
                            </m:ctrlPr>
                          </m:fPr>
                          <m:num>
                            <m:r>
                              <a:rPr kumimoji="1" lang="en-US" altLang="zh-CN" sz="2400">
                                <a:latin typeface="Cambria Math" panose="02040503050406030204" pitchFamily="18" charset="0"/>
                                <a:cs typeface="Times New Roman" panose="02020603050405020304" pitchFamily="18" charset="0"/>
                              </a:rPr>
                              <m:t>1</m:t>
                            </m:r>
                          </m:num>
                          <m:den>
                            <m:r>
                              <a:rPr kumimoji="1" lang="en-US" altLang="zh-CN" sz="2400">
                                <a:latin typeface="Cambria Math" panose="02040503050406030204" pitchFamily="18" charset="0"/>
                                <a:cs typeface="Times New Roman" panose="02020603050405020304" pitchFamily="18" charset="0"/>
                              </a:rPr>
                              <m:t>2</m:t>
                            </m:r>
                          </m:den>
                        </m:f>
                      </m:e>
                    </m:d>
                  </m:oMath>
                </a14:m>
                <a:endParaRPr kumimoji="1" lang="zh-CN" altLang="en-US" sz="2400" dirty="0">
                  <a:latin typeface="Times New Roman" panose="02020603050405020304" pitchFamily="18" charset="0"/>
                  <a:cs typeface="Times New Roman" panose="02020603050405020304" pitchFamily="18" charset="0"/>
                </a:endParaRPr>
              </a:p>
            </p:txBody>
          </p:sp>
        </mc:Choice>
        <mc:Fallback xmlns="">
          <p:sp>
            <p:nvSpPr>
              <p:cNvPr id="7" name="文本框 6">
                <a:extLst>
                  <a:ext uri="{FF2B5EF4-FFF2-40B4-BE49-F238E27FC236}">
                    <a16:creationId xmlns:a16="http://schemas.microsoft.com/office/drawing/2014/main" id="{9AB70F10-2F9C-86B5-0300-2DABFB4A99CB}"/>
                  </a:ext>
                </a:extLst>
              </p:cNvPr>
              <p:cNvSpPr txBox="1">
                <a:spLocks noRot="1" noChangeAspect="1" noMove="1" noResize="1" noEditPoints="1" noAdjustHandles="1" noChangeArrowheads="1" noChangeShapeType="1" noTextEdit="1"/>
              </p:cNvSpPr>
              <p:nvPr/>
            </p:nvSpPr>
            <p:spPr>
              <a:xfrm>
                <a:off x="1079586" y="5153009"/>
                <a:ext cx="9797436" cy="1383712"/>
              </a:xfrm>
              <a:prstGeom prst="rect">
                <a:avLst/>
              </a:prstGeom>
              <a:blipFill>
                <a:blip r:embed="rId5"/>
                <a:stretch>
                  <a:fillRect l="-776" t="-3636" b="-2727"/>
                </a:stretch>
              </a:blipFill>
            </p:spPr>
            <p:txBody>
              <a:bodyPr/>
              <a:lstStyle/>
              <a:p>
                <a:r>
                  <a:rPr lang="zh-CN" altLang="en-US">
                    <a:noFill/>
                  </a:rPr>
                  <a:t> </a:t>
                </a:r>
              </a:p>
            </p:txBody>
          </p:sp>
        </mc:Fallback>
      </mc:AlternateContent>
      <p:pic>
        <p:nvPicPr>
          <p:cNvPr id="13" name="图片 12">
            <a:extLst>
              <a:ext uri="{FF2B5EF4-FFF2-40B4-BE49-F238E27FC236}">
                <a16:creationId xmlns:a16="http://schemas.microsoft.com/office/drawing/2014/main" id="{5F72CA93-A20F-C615-8B3E-7ECEFAE5C01B}"/>
              </a:ext>
            </a:extLst>
          </p:cNvPr>
          <p:cNvPicPr>
            <a:picLocks noChangeAspect="1"/>
          </p:cNvPicPr>
          <p:nvPr/>
        </p:nvPicPr>
        <p:blipFill>
          <a:blip r:embed="rId6"/>
          <a:stretch>
            <a:fillRect/>
          </a:stretch>
        </p:blipFill>
        <p:spPr>
          <a:xfrm>
            <a:off x="1331046" y="806622"/>
            <a:ext cx="9315542" cy="4234337"/>
          </a:xfrm>
          <a:prstGeom prst="rect">
            <a:avLst/>
          </a:prstGeom>
        </p:spPr>
      </p:pic>
      <p:pic>
        <p:nvPicPr>
          <p:cNvPr id="14" name="图片 13">
            <a:extLst>
              <a:ext uri="{FF2B5EF4-FFF2-40B4-BE49-F238E27FC236}">
                <a16:creationId xmlns:a16="http://schemas.microsoft.com/office/drawing/2014/main" id="{4FAB963D-945F-1A31-A873-9E2F295E9D40}"/>
              </a:ext>
            </a:extLst>
          </p:cNvPr>
          <p:cNvPicPr>
            <a:picLocks noChangeAspect="1"/>
          </p:cNvPicPr>
          <p:nvPr/>
        </p:nvPicPr>
        <p:blipFill>
          <a:blip r:embed="rId7"/>
          <a:stretch>
            <a:fillRect/>
          </a:stretch>
        </p:blipFill>
        <p:spPr>
          <a:xfrm>
            <a:off x="1365771" y="1342681"/>
            <a:ext cx="9225066" cy="3753238"/>
          </a:xfrm>
          <a:prstGeom prst="rect">
            <a:avLst/>
          </a:prstGeom>
        </p:spPr>
      </p:pic>
      <p:grpSp>
        <p:nvGrpSpPr>
          <p:cNvPr id="20" name="组合 19">
            <a:extLst>
              <a:ext uri="{FF2B5EF4-FFF2-40B4-BE49-F238E27FC236}">
                <a16:creationId xmlns:a16="http://schemas.microsoft.com/office/drawing/2014/main" id="{31673C9C-D03C-67CB-2C76-F974D43933B5}"/>
              </a:ext>
            </a:extLst>
          </p:cNvPr>
          <p:cNvGrpSpPr/>
          <p:nvPr/>
        </p:nvGrpSpPr>
        <p:grpSpPr>
          <a:xfrm>
            <a:off x="2314937" y="1681141"/>
            <a:ext cx="8125428" cy="0"/>
            <a:chOff x="2314937" y="2002420"/>
            <a:chExt cx="8125428" cy="0"/>
          </a:xfrm>
        </p:grpSpPr>
        <p:cxnSp>
          <p:nvCxnSpPr>
            <p:cNvPr id="17" name="直线连接符 16">
              <a:extLst>
                <a:ext uri="{FF2B5EF4-FFF2-40B4-BE49-F238E27FC236}">
                  <a16:creationId xmlns:a16="http://schemas.microsoft.com/office/drawing/2014/main" id="{C3B2D0C5-3497-9370-A142-E983E6961D33}"/>
                </a:ext>
              </a:extLst>
            </p:cNvPr>
            <p:cNvCxnSpPr>
              <a:cxnSpLocks/>
            </p:cNvCxnSpPr>
            <p:nvPr/>
          </p:nvCxnSpPr>
          <p:spPr>
            <a:xfrm>
              <a:off x="8434764" y="2002420"/>
              <a:ext cx="2005601"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直线连接符 18">
              <a:extLst>
                <a:ext uri="{FF2B5EF4-FFF2-40B4-BE49-F238E27FC236}">
                  <a16:creationId xmlns:a16="http://schemas.microsoft.com/office/drawing/2014/main" id="{8B2B10DE-7A7E-8417-FEAA-F0412DBA3608}"/>
                </a:ext>
              </a:extLst>
            </p:cNvPr>
            <p:cNvCxnSpPr/>
            <p:nvPr/>
          </p:nvCxnSpPr>
          <p:spPr>
            <a:xfrm>
              <a:off x="2314937" y="2002420"/>
              <a:ext cx="27432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21" name="组合 20">
            <a:extLst>
              <a:ext uri="{FF2B5EF4-FFF2-40B4-BE49-F238E27FC236}">
                <a16:creationId xmlns:a16="http://schemas.microsoft.com/office/drawing/2014/main" id="{433E788C-F7D7-45F9-E900-C4403670E0A0}"/>
              </a:ext>
            </a:extLst>
          </p:cNvPr>
          <p:cNvGrpSpPr/>
          <p:nvPr/>
        </p:nvGrpSpPr>
        <p:grpSpPr>
          <a:xfrm>
            <a:off x="2314937" y="3177171"/>
            <a:ext cx="8125428" cy="0"/>
            <a:chOff x="2314937" y="2002420"/>
            <a:chExt cx="8125428" cy="0"/>
          </a:xfrm>
        </p:grpSpPr>
        <p:cxnSp>
          <p:nvCxnSpPr>
            <p:cNvPr id="22" name="直线连接符 21">
              <a:extLst>
                <a:ext uri="{FF2B5EF4-FFF2-40B4-BE49-F238E27FC236}">
                  <a16:creationId xmlns:a16="http://schemas.microsoft.com/office/drawing/2014/main" id="{F61EE9E7-4956-93A3-95C5-7147E0F666D4}"/>
                </a:ext>
              </a:extLst>
            </p:cNvPr>
            <p:cNvCxnSpPr>
              <a:cxnSpLocks/>
            </p:cNvCxnSpPr>
            <p:nvPr/>
          </p:nvCxnSpPr>
          <p:spPr>
            <a:xfrm>
              <a:off x="8434764" y="2002420"/>
              <a:ext cx="2005601"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直线连接符 22">
              <a:extLst>
                <a:ext uri="{FF2B5EF4-FFF2-40B4-BE49-F238E27FC236}">
                  <a16:creationId xmlns:a16="http://schemas.microsoft.com/office/drawing/2014/main" id="{75BFDFA3-2695-356A-60CC-01D5C34340B5}"/>
                </a:ext>
              </a:extLst>
            </p:cNvPr>
            <p:cNvCxnSpPr/>
            <p:nvPr/>
          </p:nvCxnSpPr>
          <p:spPr>
            <a:xfrm>
              <a:off x="2314937" y="2002420"/>
              <a:ext cx="27432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24" name="组合 23">
            <a:extLst>
              <a:ext uri="{FF2B5EF4-FFF2-40B4-BE49-F238E27FC236}">
                <a16:creationId xmlns:a16="http://schemas.microsoft.com/office/drawing/2014/main" id="{A51EAABA-E2D1-0C01-62F1-F0FA601C0BFD}"/>
              </a:ext>
            </a:extLst>
          </p:cNvPr>
          <p:cNvGrpSpPr/>
          <p:nvPr/>
        </p:nvGrpSpPr>
        <p:grpSpPr>
          <a:xfrm>
            <a:off x="2363162" y="4174522"/>
            <a:ext cx="8125428" cy="0"/>
            <a:chOff x="2314937" y="2002420"/>
            <a:chExt cx="8125428" cy="0"/>
          </a:xfrm>
        </p:grpSpPr>
        <p:cxnSp>
          <p:nvCxnSpPr>
            <p:cNvPr id="25" name="直线连接符 24">
              <a:extLst>
                <a:ext uri="{FF2B5EF4-FFF2-40B4-BE49-F238E27FC236}">
                  <a16:creationId xmlns:a16="http://schemas.microsoft.com/office/drawing/2014/main" id="{EC52DBF8-91EB-6DA5-EA88-36060AD5B786}"/>
                </a:ext>
              </a:extLst>
            </p:cNvPr>
            <p:cNvCxnSpPr>
              <a:cxnSpLocks/>
            </p:cNvCxnSpPr>
            <p:nvPr/>
          </p:nvCxnSpPr>
          <p:spPr>
            <a:xfrm>
              <a:off x="8434764" y="2002420"/>
              <a:ext cx="2005601"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直线连接符 25">
              <a:extLst>
                <a:ext uri="{FF2B5EF4-FFF2-40B4-BE49-F238E27FC236}">
                  <a16:creationId xmlns:a16="http://schemas.microsoft.com/office/drawing/2014/main" id="{C6DA5A8A-7E48-E15A-8657-A6738C2F05D7}"/>
                </a:ext>
              </a:extLst>
            </p:cNvPr>
            <p:cNvCxnSpPr/>
            <p:nvPr/>
          </p:nvCxnSpPr>
          <p:spPr>
            <a:xfrm>
              <a:off x="2314937" y="2002420"/>
              <a:ext cx="27432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27" name="组合 26">
            <a:extLst>
              <a:ext uri="{FF2B5EF4-FFF2-40B4-BE49-F238E27FC236}">
                <a16:creationId xmlns:a16="http://schemas.microsoft.com/office/drawing/2014/main" id="{0B2EE9EA-8EBA-863B-758F-3BCF2F95C755}"/>
              </a:ext>
            </a:extLst>
          </p:cNvPr>
          <p:cNvGrpSpPr/>
          <p:nvPr/>
        </p:nvGrpSpPr>
        <p:grpSpPr>
          <a:xfrm>
            <a:off x="2340012" y="3551419"/>
            <a:ext cx="8125428" cy="0"/>
            <a:chOff x="2314937" y="2002420"/>
            <a:chExt cx="8125428" cy="0"/>
          </a:xfrm>
        </p:grpSpPr>
        <p:cxnSp>
          <p:nvCxnSpPr>
            <p:cNvPr id="28" name="直线连接符 27">
              <a:extLst>
                <a:ext uri="{FF2B5EF4-FFF2-40B4-BE49-F238E27FC236}">
                  <a16:creationId xmlns:a16="http://schemas.microsoft.com/office/drawing/2014/main" id="{0CD22891-B9A2-85F6-7D86-62CCB233D3BF}"/>
                </a:ext>
              </a:extLst>
            </p:cNvPr>
            <p:cNvCxnSpPr>
              <a:cxnSpLocks/>
            </p:cNvCxnSpPr>
            <p:nvPr/>
          </p:nvCxnSpPr>
          <p:spPr>
            <a:xfrm>
              <a:off x="8434764" y="2002420"/>
              <a:ext cx="2005601"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9" name="直线连接符 28">
              <a:extLst>
                <a:ext uri="{FF2B5EF4-FFF2-40B4-BE49-F238E27FC236}">
                  <a16:creationId xmlns:a16="http://schemas.microsoft.com/office/drawing/2014/main" id="{2949208F-F8C2-2A26-D207-40BC2335EEA3}"/>
                </a:ext>
              </a:extLst>
            </p:cNvPr>
            <p:cNvCxnSpPr/>
            <p:nvPr/>
          </p:nvCxnSpPr>
          <p:spPr>
            <a:xfrm>
              <a:off x="2314937" y="2002420"/>
              <a:ext cx="27432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2" name="文本框 1">
            <a:extLst>
              <a:ext uri="{FF2B5EF4-FFF2-40B4-BE49-F238E27FC236}">
                <a16:creationId xmlns:a16="http://schemas.microsoft.com/office/drawing/2014/main" id="{292BE838-A014-046D-5967-CECDC77AC52E}"/>
              </a:ext>
            </a:extLst>
          </p:cNvPr>
          <p:cNvSpPr txBox="1"/>
          <p:nvPr/>
        </p:nvSpPr>
        <p:spPr>
          <a:xfrm>
            <a:off x="11335385" y="6336956"/>
            <a:ext cx="415498" cy="369332"/>
          </a:xfrm>
          <a:prstGeom prst="rect">
            <a:avLst/>
          </a:prstGeom>
          <a:noFill/>
        </p:spPr>
        <p:txBody>
          <a:bodyPr wrap="none" rtlCol="0">
            <a:spAutoFit/>
          </a:bodyPr>
          <a:lstStyle/>
          <a:p>
            <a:r>
              <a:rPr kumimoji="1" lang="en-US" altLang="zh-CN" dirty="0">
                <a:latin typeface="Times New Roman" panose="02020603050405020304" pitchFamily="18" charset="0"/>
                <a:cs typeface="Times New Roman" panose="02020603050405020304" pitchFamily="18" charset="0"/>
              </a:rPr>
              <a:t>24</a:t>
            </a:r>
            <a:endParaRPr kumimoji="1" lang="zh-CN" alt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925476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83CBF1-E569-B0D6-74B4-59F0AAAEDC25}"/>
            </a:ext>
          </a:extLst>
        </p:cNvPr>
        <p:cNvGrpSpPr/>
        <p:nvPr/>
      </p:nvGrpSpPr>
      <p:grpSpPr>
        <a:xfrm>
          <a:off x="0" y="0"/>
          <a:ext cx="0" cy="0"/>
          <a:chOff x="0" y="0"/>
          <a:chExt cx="0" cy="0"/>
        </a:xfrm>
      </p:grpSpPr>
      <p:cxnSp>
        <p:nvCxnSpPr>
          <p:cNvPr id="4" name="直接连接符 3">
            <a:extLst>
              <a:ext uri="{FF2B5EF4-FFF2-40B4-BE49-F238E27FC236}">
                <a16:creationId xmlns:a16="http://schemas.microsoft.com/office/drawing/2014/main" id="{372AA333-CC81-F601-3D37-FAB29B519397}"/>
              </a:ext>
            </a:extLst>
          </p:cNvPr>
          <p:cNvCxnSpPr/>
          <p:nvPr/>
        </p:nvCxnSpPr>
        <p:spPr>
          <a:xfrm>
            <a:off x="0" y="666234"/>
            <a:ext cx="12192000" cy="0"/>
          </a:xfrm>
          <a:prstGeom prst="line">
            <a:avLst/>
          </a:prstGeom>
          <a:ln w="28575">
            <a:solidFill>
              <a:srgbClr val="9C252B"/>
            </a:solidFill>
          </a:ln>
        </p:spPr>
        <p:style>
          <a:lnRef idx="1">
            <a:schemeClr val="accent1"/>
          </a:lnRef>
          <a:fillRef idx="0">
            <a:schemeClr val="accent1"/>
          </a:fillRef>
          <a:effectRef idx="0">
            <a:schemeClr val="accent1"/>
          </a:effectRef>
          <a:fontRef idx="minor">
            <a:schemeClr val="tx1"/>
          </a:fontRef>
        </p:style>
      </p:cxnSp>
      <p:pic>
        <p:nvPicPr>
          <p:cNvPr id="3" name="图片 2">
            <a:extLst>
              <a:ext uri="{FF2B5EF4-FFF2-40B4-BE49-F238E27FC236}">
                <a16:creationId xmlns:a16="http://schemas.microsoft.com/office/drawing/2014/main" id="{FF6E0804-16CA-F749-7DA1-882D3F2F5469}"/>
              </a:ext>
            </a:extLst>
          </p:cNvPr>
          <p:cNvPicPr>
            <a:picLocks noChangeAspect="1"/>
          </p:cNvPicPr>
          <p:nvPr/>
        </p:nvPicPr>
        <p:blipFill>
          <a:blip r:embed="rId3"/>
          <a:stretch>
            <a:fillRect/>
          </a:stretch>
        </p:blipFill>
        <p:spPr>
          <a:xfrm>
            <a:off x="11237495" y="88315"/>
            <a:ext cx="711890" cy="543733"/>
          </a:xfrm>
          <a:prstGeom prst="rect">
            <a:avLst/>
          </a:prstGeom>
        </p:spPr>
      </p:pic>
      <mc:AlternateContent xmlns:mc="http://schemas.openxmlformats.org/markup-compatibility/2006" xmlns:a14="http://schemas.microsoft.com/office/drawing/2010/main">
        <mc:Choice Requires="a14">
          <p:sp>
            <p:nvSpPr>
              <p:cNvPr id="5" name="文本框 4">
                <a:extLst>
                  <a:ext uri="{FF2B5EF4-FFF2-40B4-BE49-F238E27FC236}">
                    <a16:creationId xmlns:a16="http://schemas.microsoft.com/office/drawing/2014/main" id="{3FAD63B6-9E52-59D4-2D5D-9EAE771913DC}"/>
                  </a:ext>
                </a:extLst>
              </p:cNvPr>
              <p:cNvSpPr txBox="1"/>
              <p:nvPr/>
            </p:nvSpPr>
            <p:spPr bwMode="auto">
              <a:xfrm>
                <a:off x="134400" y="178901"/>
                <a:ext cx="5854417" cy="422873"/>
              </a:xfrm>
              <a:prstGeom prst="rect">
                <a:avLst/>
              </a:prstGeom>
              <a:noFill/>
            </p:spPr>
            <p:txBody>
              <a:bodyPr wrap="square">
                <a:spAutoFit/>
                <a:scene3d>
                  <a:camera prst="orthographicFront"/>
                  <a:lightRig rig="threePt" dir="t"/>
                </a:scene3d>
                <a:sp3d contourW="12700"/>
              </a:bodyPr>
              <a:lstStyle>
                <a:defPPr>
                  <a:defRPr lang="en-US"/>
                </a:defPPr>
                <a:lvl1pPr>
                  <a:defRPr sz="2800" b="1" spc="300">
                    <a:solidFill>
                      <a:schemeClr val="tx1">
                        <a:lumMod val="85000"/>
                        <a:lumOff val="15000"/>
                      </a:schemeClr>
                    </a:solidFill>
                    <a:latin typeface="微软雅黑" panose="020B0503020204020204" pitchFamily="34" charset="-122"/>
                    <a:ea typeface="微软雅黑" panose="020B0503020204020204" pitchFamily="34" charset="-122"/>
                    <a:cs typeface="Segoe UI Light" panose="020B0502040204020203" pitchFamily="34" charset="0"/>
                  </a:defRPr>
                </a:lvl1pPr>
              </a:lstStyle>
              <a:p>
                <a:pPr>
                  <a:defRPr/>
                </a:pPr>
                <a:r>
                  <a:rPr lang="en-US" altLang="zh-CN" sz="2100" spc="0" dirty="0">
                    <a:solidFill>
                      <a:srgbClr val="B21E23"/>
                    </a:solidFill>
                    <a:latin typeface="Times New Roman" panose="02020603050405020304" pitchFamily="18" charset="0"/>
                    <a:cs typeface="Times New Roman" panose="02020603050405020304" pitchFamily="18" charset="0"/>
                    <a:sym typeface="+mn-ea"/>
                  </a:rPr>
                  <a:t>Results &amp; discussion </a:t>
                </a:r>
                <a:r>
                  <a:rPr lang="en-US" altLang="zh-CN" sz="2100" spc="0" dirty="0">
                    <a:solidFill>
                      <a:srgbClr val="B21E23"/>
                    </a:solidFill>
                    <a:latin typeface="Times New Roman" panose="02020603050405020304" pitchFamily="18" charset="0"/>
                    <a:cs typeface="Times New Roman" panose="02020603050405020304" pitchFamily="18" charset="0"/>
                    <a:sym typeface="Century Gothic" panose="020B0502020202020204" pitchFamily="34" charset="0"/>
                  </a:rPr>
                  <a:t>|</a:t>
                </a:r>
                <a14:m>
                  <m:oMath xmlns:m="http://schemas.openxmlformats.org/officeDocument/2006/math">
                    <m:r>
                      <a:rPr lang="en-US" altLang="zh-CN" sz="2100" i="1" spc="0">
                        <a:solidFill>
                          <a:schemeClr val="tx1"/>
                        </a:solidFill>
                        <a:latin typeface="Cambria Math" panose="02040503050406030204" pitchFamily="18" charset="0"/>
                        <a:cs typeface="Times New Roman" panose="02020603050405020304" pitchFamily="18" charset="0"/>
                        <a:sym typeface="Century Gothic" panose="020B0502020202020204" pitchFamily="34" charset="0"/>
                      </a:rPr>
                      <m:t>𝒃𝒄</m:t>
                    </m:r>
                    <m:acc>
                      <m:accPr>
                        <m:chr m:val="̅"/>
                        <m:ctrlPr>
                          <a:rPr lang="en-US" altLang="zh-CN" sz="2100" b="1" i="1" spc="0" smtClean="0">
                            <a:solidFill>
                              <a:schemeClr val="tx1"/>
                            </a:solidFill>
                            <a:latin typeface="Cambria Math" panose="02040503050406030204" pitchFamily="18" charset="0"/>
                            <a:cs typeface="Times New Roman" panose="02020603050405020304" pitchFamily="18" charset="0"/>
                            <a:sym typeface="Century Gothic" panose="020B0502020202020204" pitchFamily="34" charset="0"/>
                          </a:rPr>
                        </m:ctrlPr>
                      </m:accPr>
                      <m:e>
                        <m:r>
                          <a:rPr lang="en-US" altLang="zh-CN" sz="2100" b="1" i="1" spc="0" smtClean="0">
                            <a:solidFill>
                              <a:schemeClr val="tx1"/>
                            </a:solidFill>
                            <a:latin typeface="Cambria Math" panose="02040503050406030204" pitchFamily="18" charset="0"/>
                            <a:cs typeface="Times New Roman" panose="02020603050405020304" pitchFamily="18" charset="0"/>
                            <a:sym typeface="Century Gothic" panose="020B0502020202020204" pitchFamily="34" charset="0"/>
                          </a:rPr>
                          <m:t>𝒏</m:t>
                        </m:r>
                      </m:e>
                    </m:acc>
                    <m:acc>
                      <m:accPr>
                        <m:chr m:val="̅"/>
                        <m:ctrlPr>
                          <a:rPr lang="en-US" altLang="zh-CN" sz="2100" b="1" i="1" spc="0" dirty="0" smtClean="0">
                            <a:solidFill>
                              <a:schemeClr val="tx1"/>
                            </a:solidFill>
                            <a:latin typeface="Cambria Math" panose="02040503050406030204" pitchFamily="18" charset="0"/>
                            <a:cs typeface="Times New Roman" panose="02020603050405020304" pitchFamily="18" charset="0"/>
                            <a:sym typeface="+mn-ea"/>
                          </a:rPr>
                        </m:ctrlPr>
                      </m:accPr>
                      <m:e>
                        <m:r>
                          <a:rPr lang="en-US" altLang="zh-CN" sz="2100" b="1" i="1" spc="0" dirty="0" smtClean="0">
                            <a:solidFill>
                              <a:schemeClr val="tx1"/>
                            </a:solidFill>
                            <a:latin typeface="Cambria Math" panose="02040503050406030204" pitchFamily="18" charset="0"/>
                            <a:cs typeface="Times New Roman" panose="02020603050405020304" pitchFamily="18" charset="0"/>
                            <a:sym typeface="+mn-ea"/>
                          </a:rPr>
                          <m:t>𝒔</m:t>
                        </m:r>
                      </m:e>
                    </m:acc>
                  </m:oMath>
                </a14:m>
                <a:r>
                  <a:rPr lang="en-US" altLang="zh-CN" sz="2100" spc="0" dirty="0">
                    <a:solidFill>
                      <a:schemeClr val="tx1"/>
                    </a:solidFill>
                    <a:latin typeface="Times New Roman" panose="02020603050405020304" pitchFamily="18" charset="0"/>
                    <a:cs typeface="Times New Roman" panose="02020603050405020304" pitchFamily="18" charset="0"/>
                    <a:sym typeface="Century Gothic" panose="020B0502020202020204" pitchFamily="34" charset="0"/>
                  </a:rPr>
                  <a:t> system</a:t>
                </a:r>
                <a:endParaRPr lang="zh-CN" altLang="en-US" sz="2100" spc="0" dirty="0">
                  <a:solidFill>
                    <a:srgbClr val="B21E23"/>
                  </a:solidFill>
                  <a:latin typeface="Times New Roman" panose="02020603050405020304" pitchFamily="18" charset="0"/>
                  <a:cs typeface="Times New Roman" panose="02020603050405020304" pitchFamily="18" charset="0"/>
                  <a:sym typeface="Century Gothic" panose="020B0502020202020204" pitchFamily="34" charset="0"/>
                </a:endParaRPr>
              </a:p>
            </p:txBody>
          </p:sp>
        </mc:Choice>
        <mc:Fallback xmlns="">
          <p:sp>
            <p:nvSpPr>
              <p:cNvPr id="5" name="文本框 4">
                <a:extLst>
                  <a:ext uri="{FF2B5EF4-FFF2-40B4-BE49-F238E27FC236}">
                    <a16:creationId xmlns:a16="http://schemas.microsoft.com/office/drawing/2014/main" id="{726EF67F-AAE6-A34B-90A0-A7CDD45707A3}"/>
                  </a:ext>
                </a:extLst>
              </p:cNvPr>
              <p:cNvSpPr txBox="1">
                <a:spLocks noRot="1" noChangeAspect="1" noMove="1" noResize="1" noEditPoints="1" noAdjustHandles="1" noChangeArrowheads="1" noChangeShapeType="1" noTextEdit="1"/>
              </p:cNvSpPr>
              <p:nvPr/>
            </p:nvSpPr>
            <p:spPr bwMode="auto">
              <a:xfrm>
                <a:off x="134400" y="178901"/>
                <a:ext cx="5854417" cy="422873"/>
              </a:xfrm>
              <a:prstGeom prst="rect">
                <a:avLst/>
              </a:prstGeom>
              <a:blipFill>
                <a:blip r:embed="rId4"/>
                <a:stretch>
                  <a:fillRect l="-1082" t="-5882" b="-2352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0" name="文本框 9">
                <a:extLst>
                  <a:ext uri="{FF2B5EF4-FFF2-40B4-BE49-F238E27FC236}">
                    <a16:creationId xmlns:a16="http://schemas.microsoft.com/office/drawing/2014/main" id="{099E796D-3F41-AE7B-487E-88CAD6B1D546}"/>
                  </a:ext>
                </a:extLst>
              </p:cNvPr>
              <p:cNvSpPr txBox="1"/>
              <p:nvPr/>
            </p:nvSpPr>
            <p:spPr>
              <a:xfrm>
                <a:off x="532435" y="844952"/>
                <a:ext cx="7114896" cy="461665"/>
              </a:xfrm>
              <a:prstGeom prst="rect">
                <a:avLst/>
              </a:prstGeom>
              <a:noFill/>
            </p:spPr>
            <p:txBody>
              <a:bodyPr wrap="none" rtlCol="0">
                <a:spAutoFit/>
              </a:bodyPr>
              <a:lstStyle/>
              <a:p>
                <a:r>
                  <a:rPr kumimoji="1" lang="en-US" altLang="zh-CN" sz="2400" dirty="0">
                    <a:latin typeface="Times New Roman" panose="02020603050405020304" pitchFamily="18" charset="0"/>
                    <a:cs typeface="Times New Roman" panose="02020603050405020304" pitchFamily="18" charset="0"/>
                  </a:rPr>
                  <a:t>The amplitudes of radiative decays for the </a:t>
                </a:r>
                <a14:m>
                  <m:oMath xmlns:m="http://schemas.openxmlformats.org/officeDocument/2006/math">
                    <m:r>
                      <a:rPr kumimoji="1" lang="en-US" altLang="zh-CN" sz="2400" b="0" i="1" smtClean="0">
                        <a:latin typeface="Cambria Math" panose="02040503050406030204" pitchFamily="18" charset="0"/>
                      </a:rPr>
                      <m:t>𝑏𝑐</m:t>
                    </m:r>
                    <m:acc>
                      <m:accPr>
                        <m:chr m:val="̅"/>
                        <m:ctrlPr>
                          <a:rPr kumimoji="1" lang="en-US" altLang="zh-CN" sz="2400" b="0" i="1" smtClean="0">
                            <a:latin typeface="Cambria Math" panose="02040503050406030204" pitchFamily="18" charset="0"/>
                          </a:rPr>
                        </m:ctrlPr>
                      </m:accPr>
                      <m:e>
                        <m:r>
                          <a:rPr kumimoji="1" lang="en-US" altLang="zh-CN" sz="2400" b="0" i="1" smtClean="0">
                            <a:latin typeface="Cambria Math" panose="02040503050406030204" pitchFamily="18" charset="0"/>
                          </a:rPr>
                          <m:t>𝑛</m:t>
                        </m:r>
                      </m:e>
                    </m:acc>
                    <m:acc>
                      <m:accPr>
                        <m:chr m:val="̅"/>
                        <m:ctrlPr>
                          <a:rPr kumimoji="1" lang="en-US" altLang="zh-CN" sz="2400" b="0" i="1" dirty="0" smtClean="0">
                            <a:latin typeface="Cambria Math" panose="02040503050406030204" pitchFamily="18" charset="0"/>
                          </a:rPr>
                        </m:ctrlPr>
                      </m:accPr>
                      <m:e>
                        <m:r>
                          <a:rPr kumimoji="1" lang="en-US" altLang="zh-CN" sz="2400" b="0" i="1" dirty="0" smtClean="0">
                            <a:latin typeface="Cambria Math" panose="02040503050406030204" pitchFamily="18" charset="0"/>
                          </a:rPr>
                          <m:t>𝑠</m:t>
                        </m:r>
                      </m:e>
                    </m:acc>
                  </m:oMath>
                </a14:m>
                <a:r>
                  <a:rPr kumimoji="1" lang="en-US" altLang="zh-CN" sz="2400" dirty="0">
                    <a:latin typeface="Times New Roman" panose="02020603050405020304" pitchFamily="18" charset="0"/>
                    <a:cs typeface="Times New Roman" panose="02020603050405020304" pitchFamily="18" charset="0"/>
                  </a:rPr>
                  <a:t> system:</a:t>
                </a:r>
                <a:endParaRPr kumimoji="1" lang="zh-CN" altLang="en-US" sz="2400" dirty="0">
                  <a:latin typeface="Times New Roman" panose="02020603050405020304" pitchFamily="18" charset="0"/>
                  <a:cs typeface="Times New Roman" panose="02020603050405020304" pitchFamily="18" charset="0"/>
                </a:endParaRPr>
              </a:p>
            </p:txBody>
          </p:sp>
        </mc:Choice>
        <mc:Fallback xmlns="">
          <p:sp>
            <p:nvSpPr>
              <p:cNvPr id="10" name="文本框 9">
                <a:extLst>
                  <a:ext uri="{FF2B5EF4-FFF2-40B4-BE49-F238E27FC236}">
                    <a16:creationId xmlns:a16="http://schemas.microsoft.com/office/drawing/2014/main" id="{099E796D-3F41-AE7B-487E-88CAD6B1D546}"/>
                  </a:ext>
                </a:extLst>
              </p:cNvPr>
              <p:cNvSpPr txBox="1">
                <a:spLocks noRot="1" noChangeAspect="1" noMove="1" noResize="1" noEditPoints="1" noAdjustHandles="1" noChangeArrowheads="1" noChangeShapeType="1" noTextEdit="1"/>
              </p:cNvSpPr>
              <p:nvPr/>
            </p:nvSpPr>
            <p:spPr>
              <a:xfrm>
                <a:off x="532435" y="844952"/>
                <a:ext cx="7114896" cy="461665"/>
              </a:xfrm>
              <a:prstGeom prst="rect">
                <a:avLst/>
              </a:prstGeom>
              <a:blipFill>
                <a:blip r:embed="rId5"/>
                <a:stretch>
                  <a:fillRect l="-1248" t="-10811" r="-535" b="-29730"/>
                </a:stretch>
              </a:blipFill>
            </p:spPr>
            <p:txBody>
              <a:bodyPr/>
              <a:lstStyle/>
              <a:p>
                <a:r>
                  <a:rPr lang="zh-CN" altLang="en-US">
                    <a:noFill/>
                  </a:rPr>
                  <a:t> </a:t>
                </a:r>
              </a:p>
            </p:txBody>
          </p:sp>
        </mc:Fallback>
      </mc:AlternateContent>
      <p:pic>
        <p:nvPicPr>
          <p:cNvPr id="12" name="图片 11">
            <a:extLst>
              <a:ext uri="{FF2B5EF4-FFF2-40B4-BE49-F238E27FC236}">
                <a16:creationId xmlns:a16="http://schemas.microsoft.com/office/drawing/2014/main" id="{6E8C8F8C-D028-32C3-7C1D-B8683DD4B98A}"/>
              </a:ext>
            </a:extLst>
          </p:cNvPr>
          <p:cNvPicPr>
            <a:picLocks noChangeAspect="1"/>
          </p:cNvPicPr>
          <p:nvPr/>
        </p:nvPicPr>
        <p:blipFill>
          <a:blip r:embed="rId6"/>
          <a:stretch>
            <a:fillRect/>
          </a:stretch>
        </p:blipFill>
        <p:spPr>
          <a:xfrm>
            <a:off x="4549862" y="1396946"/>
            <a:ext cx="5003800" cy="1282700"/>
          </a:xfrm>
          <a:prstGeom prst="rect">
            <a:avLst/>
          </a:prstGeom>
        </p:spPr>
      </p:pic>
      <p:pic>
        <p:nvPicPr>
          <p:cNvPr id="13" name="图片 12">
            <a:extLst>
              <a:ext uri="{FF2B5EF4-FFF2-40B4-BE49-F238E27FC236}">
                <a16:creationId xmlns:a16="http://schemas.microsoft.com/office/drawing/2014/main" id="{C35AA14A-FE3B-4F63-7C7C-8F4E3BC5C613}"/>
              </a:ext>
            </a:extLst>
          </p:cNvPr>
          <p:cNvPicPr>
            <a:picLocks noChangeAspect="1"/>
          </p:cNvPicPr>
          <p:nvPr/>
        </p:nvPicPr>
        <p:blipFill>
          <a:blip r:embed="rId7"/>
          <a:stretch>
            <a:fillRect/>
          </a:stretch>
        </p:blipFill>
        <p:spPr>
          <a:xfrm>
            <a:off x="4854662" y="2792347"/>
            <a:ext cx="4394200" cy="1930400"/>
          </a:xfrm>
          <a:prstGeom prst="rect">
            <a:avLst/>
          </a:prstGeom>
        </p:spPr>
      </p:pic>
      <p:pic>
        <p:nvPicPr>
          <p:cNvPr id="14" name="图片 13">
            <a:extLst>
              <a:ext uri="{FF2B5EF4-FFF2-40B4-BE49-F238E27FC236}">
                <a16:creationId xmlns:a16="http://schemas.microsoft.com/office/drawing/2014/main" id="{A3FACF9F-D2C4-5DA8-1270-7693637EA04B}"/>
              </a:ext>
            </a:extLst>
          </p:cNvPr>
          <p:cNvPicPr>
            <a:picLocks noChangeAspect="1"/>
          </p:cNvPicPr>
          <p:nvPr/>
        </p:nvPicPr>
        <p:blipFill>
          <a:blip r:embed="rId8"/>
          <a:stretch>
            <a:fillRect/>
          </a:stretch>
        </p:blipFill>
        <p:spPr>
          <a:xfrm>
            <a:off x="3970384" y="4879854"/>
            <a:ext cx="6286500" cy="1257300"/>
          </a:xfrm>
          <a:prstGeom prst="rect">
            <a:avLst/>
          </a:prstGeom>
        </p:spPr>
      </p:pic>
      <mc:AlternateContent xmlns:mc="http://schemas.openxmlformats.org/markup-compatibility/2006" xmlns:a14="http://schemas.microsoft.com/office/drawing/2010/main">
        <mc:Choice Requires="a14">
          <p:sp>
            <p:nvSpPr>
              <p:cNvPr id="2" name="文本框 1">
                <a:extLst>
                  <a:ext uri="{FF2B5EF4-FFF2-40B4-BE49-F238E27FC236}">
                    <a16:creationId xmlns:a16="http://schemas.microsoft.com/office/drawing/2014/main" id="{0D9C7415-B1AB-E871-99C2-223F53C67C29}"/>
                  </a:ext>
                </a:extLst>
              </p:cNvPr>
              <p:cNvSpPr txBox="1"/>
              <p:nvPr/>
            </p:nvSpPr>
            <p:spPr>
              <a:xfrm>
                <a:off x="787271" y="1731418"/>
                <a:ext cx="2870594" cy="461665"/>
              </a:xfrm>
              <a:prstGeom prst="rect">
                <a:avLst/>
              </a:prstGeom>
              <a:noFill/>
            </p:spPr>
            <p:txBody>
              <a:bodyPr wrap="none" rtlCol="0">
                <a:spAutoFit/>
              </a:bodyPr>
              <a:lstStyle/>
              <a:p>
                <a:pPr/>
                <a14:m>
                  <m:oMathPara xmlns:m="http://schemas.openxmlformats.org/officeDocument/2006/math">
                    <m:oMath>
                      <m:sSup>
                        <m:sSupPr>
                          <m:ctrlPr>
                            <a:rPr kumimoji="1" lang="en-US" altLang="zh-CN" sz="2400" i="1" smtClean="0">
                              <a:latin typeface="Cambria Math" panose="02040503050406030204" pitchFamily="18" charset="0"/>
                              <a:ea typeface="Cambria Math" panose="02040503050406030204" pitchFamily="18" charset="0"/>
                            </a:rPr>
                          </m:ctrlPr>
                        </m:sSupPr>
                        <m:e>
                          <m:r>
                            <a:rPr kumimoji="1" lang="en-US" altLang="zh-CN" sz="2400" i="1" smtClean="0">
                              <a:latin typeface="Cambria Math" panose="02040503050406030204" pitchFamily="18" charset="0"/>
                              <a:ea typeface="Cambria Math" panose="02040503050406030204" pitchFamily="18" charset="0"/>
                            </a:rPr>
                            <m:t>ℳ</m:t>
                          </m:r>
                        </m:e>
                        <m:sup>
                          <m:r>
                            <a:rPr kumimoji="1" lang="en-US" altLang="zh-CN" sz="2400" b="0" i="1" smtClean="0">
                              <a:latin typeface="Cambria Math" panose="02040503050406030204" pitchFamily="18" charset="0"/>
                              <a:ea typeface="Cambria Math" panose="02040503050406030204" pitchFamily="18" charset="0"/>
                            </a:rPr>
                            <m:t>2</m:t>
                          </m:r>
                        </m:sup>
                      </m:sSup>
                      <m:r>
                        <a:rPr kumimoji="1" lang="en-US" altLang="zh-CN" sz="2400" b="0" i="1" smtClean="0">
                          <a:latin typeface="Cambria Math" panose="02040503050406030204" pitchFamily="18" charset="0"/>
                          <a:ea typeface="Cambria Math" panose="02040503050406030204" pitchFamily="18" charset="0"/>
                        </a:rPr>
                        <m:t>(</m:t>
                      </m:r>
                      <m:r>
                        <a:rPr kumimoji="1" lang="en-US" altLang="zh-CN" sz="2400" b="0" i="1" smtClean="0">
                          <a:latin typeface="Cambria Math" panose="02040503050406030204" pitchFamily="18" charset="0"/>
                          <a:ea typeface="Cambria Math" panose="02040503050406030204" pitchFamily="18" charset="0"/>
                        </a:rPr>
                        <m:t>𝐽</m:t>
                      </m:r>
                      <m:r>
                        <a:rPr kumimoji="1" lang="en-US" altLang="zh-CN" sz="2400" b="0" i="1" smtClean="0">
                          <a:latin typeface="Cambria Math" panose="02040503050406030204" pitchFamily="18" charset="0"/>
                          <a:ea typeface="Cambria Math" panose="02040503050406030204" pitchFamily="18" charset="0"/>
                        </a:rPr>
                        <m:t>=2↔</m:t>
                      </m:r>
                      <m:r>
                        <a:rPr kumimoji="1" lang="en-US" altLang="zh-CN" sz="2400" b="0" i="1" smtClean="0">
                          <a:latin typeface="Cambria Math" panose="02040503050406030204" pitchFamily="18" charset="0"/>
                          <a:ea typeface="Cambria Math" panose="02040503050406030204" pitchFamily="18" charset="0"/>
                        </a:rPr>
                        <m:t>𝐽</m:t>
                      </m:r>
                      <m:r>
                        <a:rPr kumimoji="1" lang="en-US" altLang="zh-CN" sz="2400" b="0" i="1" smtClean="0">
                          <a:latin typeface="Cambria Math" panose="02040503050406030204" pitchFamily="18" charset="0"/>
                          <a:ea typeface="Cambria Math" panose="02040503050406030204" pitchFamily="18" charset="0"/>
                        </a:rPr>
                        <m:t>=1)</m:t>
                      </m:r>
                    </m:oMath>
                  </m:oMathPara>
                </a14:m>
                <a:endParaRPr kumimoji="1" lang="zh-CN" altLang="en-US" sz="2400" dirty="0"/>
              </a:p>
            </p:txBody>
          </p:sp>
        </mc:Choice>
        <mc:Fallback xmlns="">
          <p:sp>
            <p:nvSpPr>
              <p:cNvPr id="2" name="文本框 1">
                <a:extLst>
                  <a:ext uri="{FF2B5EF4-FFF2-40B4-BE49-F238E27FC236}">
                    <a16:creationId xmlns:a16="http://schemas.microsoft.com/office/drawing/2014/main" id="{0D9C7415-B1AB-E871-99C2-223F53C67C29}"/>
                  </a:ext>
                </a:extLst>
              </p:cNvPr>
              <p:cNvSpPr txBox="1">
                <a:spLocks noRot="1" noChangeAspect="1" noMove="1" noResize="1" noEditPoints="1" noAdjustHandles="1" noChangeArrowheads="1" noChangeShapeType="1" noTextEdit="1"/>
              </p:cNvSpPr>
              <p:nvPr/>
            </p:nvSpPr>
            <p:spPr>
              <a:xfrm>
                <a:off x="787271" y="1731418"/>
                <a:ext cx="2870594" cy="461665"/>
              </a:xfrm>
              <a:prstGeom prst="rect">
                <a:avLst/>
              </a:prstGeom>
              <a:blipFill>
                <a:blip r:embed="rId9"/>
                <a:stretch>
                  <a:fillRect b="-1891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6" name="文本框 5">
                <a:extLst>
                  <a:ext uri="{FF2B5EF4-FFF2-40B4-BE49-F238E27FC236}">
                    <a16:creationId xmlns:a16="http://schemas.microsoft.com/office/drawing/2014/main" id="{0684F0A5-0446-3FA1-E5C3-EBB5560E4B91}"/>
                  </a:ext>
                </a:extLst>
              </p:cNvPr>
              <p:cNvSpPr txBox="1"/>
              <p:nvPr/>
            </p:nvSpPr>
            <p:spPr>
              <a:xfrm>
                <a:off x="787271" y="3429000"/>
                <a:ext cx="2870594" cy="461665"/>
              </a:xfrm>
              <a:prstGeom prst="rect">
                <a:avLst/>
              </a:prstGeom>
              <a:noFill/>
            </p:spPr>
            <p:txBody>
              <a:bodyPr wrap="none" rtlCol="0">
                <a:spAutoFit/>
              </a:bodyPr>
              <a:lstStyle/>
              <a:p>
                <a:pPr/>
                <a14:m>
                  <m:oMathPara xmlns:m="http://schemas.openxmlformats.org/officeDocument/2006/math">
                    <m:oMath>
                      <m:sSup>
                        <m:sSupPr>
                          <m:ctrlPr>
                            <a:rPr kumimoji="1" lang="en-US" altLang="zh-CN" sz="2400" i="1" smtClean="0">
                              <a:latin typeface="Cambria Math" panose="02040503050406030204" pitchFamily="18" charset="0"/>
                              <a:ea typeface="Cambria Math" panose="02040503050406030204" pitchFamily="18" charset="0"/>
                            </a:rPr>
                          </m:ctrlPr>
                        </m:sSupPr>
                        <m:e>
                          <m:r>
                            <a:rPr kumimoji="1" lang="en-US" altLang="zh-CN" sz="2400" i="1" smtClean="0">
                              <a:latin typeface="Cambria Math" panose="02040503050406030204" pitchFamily="18" charset="0"/>
                              <a:ea typeface="Cambria Math" panose="02040503050406030204" pitchFamily="18" charset="0"/>
                            </a:rPr>
                            <m:t>ℳ</m:t>
                          </m:r>
                        </m:e>
                        <m:sup>
                          <m:r>
                            <a:rPr kumimoji="1" lang="en-US" altLang="zh-CN" sz="2400" b="0" i="1" smtClean="0">
                              <a:latin typeface="Cambria Math" panose="02040503050406030204" pitchFamily="18" charset="0"/>
                              <a:ea typeface="Cambria Math" panose="02040503050406030204" pitchFamily="18" charset="0"/>
                            </a:rPr>
                            <m:t>2</m:t>
                          </m:r>
                        </m:sup>
                      </m:sSup>
                      <m:r>
                        <a:rPr kumimoji="1" lang="en-US" altLang="zh-CN" sz="2400" b="0" i="1" smtClean="0">
                          <a:latin typeface="Cambria Math" panose="02040503050406030204" pitchFamily="18" charset="0"/>
                          <a:ea typeface="Cambria Math" panose="02040503050406030204" pitchFamily="18" charset="0"/>
                        </a:rPr>
                        <m:t>(</m:t>
                      </m:r>
                      <m:r>
                        <a:rPr kumimoji="1" lang="en-US" altLang="zh-CN" sz="2400" b="0" i="1" smtClean="0">
                          <a:latin typeface="Cambria Math" panose="02040503050406030204" pitchFamily="18" charset="0"/>
                          <a:ea typeface="Cambria Math" panose="02040503050406030204" pitchFamily="18" charset="0"/>
                        </a:rPr>
                        <m:t>𝐽</m:t>
                      </m:r>
                      <m:r>
                        <a:rPr kumimoji="1" lang="en-US" altLang="zh-CN" sz="2400" b="0" i="1" smtClean="0">
                          <a:latin typeface="Cambria Math" panose="02040503050406030204" pitchFamily="18" charset="0"/>
                          <a:ea typeface="Cambria Math" panose="02040503050406030204" pitchFamily="18" charset="0"/>
                        </a:rPr>
                        <m:t>=1↔</m:t>
                      </m:r>
                      <m:r>
                        <a:rPr kumimoji="1" lang="en-US" altLang="zh-CN" sz="2400" b="0" i="1" smtClean="0">
                          <a:latin typeface="Cambria Math" panose="02040503050406030204" pitchFamily="18" charset="0"/>
                          <a:ea typeface="Cambria Math" panose="02040503050406030204" pitchFamily="18" charset="0"/>
                        </a:rPr>
                        <m:t>𝐽</m:t>
                      </m:r>
                      <m:r>
                        <a:rPr kumimoji="1" lang="en-US" altLang="zh-CN" sz="2400" b="0" i="1" smtClean="0">
                          <a:latin typeface="Cambria Math" panose="02040503050406030204" pitchFamily="18" charset="0"/>
                          <a:ea typeface="Cambria Math" panose="02040503050406030204" pitchFamily="18" charset="0"/>
                        </a:rPr>
                        <m:t>=1)</m:t>
                      </m:r>
                    </m:oMath>
                  </m:oMathPara>
                </a14:m>
                <a:endParaRPr kumimoji="1" lang="zh-CN" altLang="en-US" sz="2400" dirty="0"/>
              </a:p>
            </p:txBody>
          </p:sp>
        </mc:Choice>
        <mc:Fallback xmlns="">
          <p:sp>
            <p:nvSpPr>
              <p:cNvPr id="6" name="文本框 5">
                <a:extLst>
                  <a:ext uri="{FF2B5EF4-FFF2-40B4-BE49-F238E27FC236}">
                    <a16:creationId xmlns:a16="http://schemas.microsoft.com/office/drawing/2014/main" id="{0684F0A5-0446-3FA1-E5C3-EBB5560E4B91}"/>
                  </a:ext>
                </a:extLst>
              </p:cNvPr>
              <p:cNvSpPr txBox="1">
                <a:spLocks noRot="1" noChangeAspect="1" noMove="1" noResize="1" noEditPoints="1" noAdjustHandles="1" noChangeArrowheads="1" noChangeShapeType="1" noTextEdit="1"/>
              </p:cNvSpPr>
              <p:nvPr/>
            </p:nvSpPr>
            <p:spPr>
              <a:xfrm>
                <a:off x="787271" y="3429000"/>
                <a:ext cx="2870594" cy="461665"/>
              </a:xfrm>
              <a:prstGeom prst="rect">
                <a:avLst/>
              </a:prstGeom>
              <a:blipFill>
                <a:blip r:embed="rId10"/>
                <a:stretch>
                  <a:fillRect b="-16216"/>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7" name="文本框 6">
                <a:extLst>
                  <a:ext uri="{FF2B5EF4-FFF2-40B4-BE49-F238E27FC236}">
                    <a16:creationId xmlns:a16="http://schemas.microsoft.com/office/drawing/2014/main" id="{2935DE31-95AB-C5E4-F01B-6C697F6AD8DF}"/>
                  </a:ext>
                </a:extLst>
              </p:cNvPr>
              <p:cNvSpPr txBox="1"/>
              <p:nvPr/>
            </p:nvSpPr>
            <p:spPr>
              <a:xfrm>
                <a:off x="659948" y="5277671"/>
                <a:ext cx="2870594" cy="461665"/>
              </a:xfrm>
              <a:prstGeom prst="rect">
                <a:avLst/>
              </a:prstGeom>
              <a:noFill/>
            </p:spPr>
            <p:txBody>
              <a:bodyPr wrap="none" rtlCol="0">
                <a:spAutoFit/>
              </a:bodyPr>
              <a:lstStyle/>
              <a:p>
                <a:pPr/>
                <a14:m>
                  <m:oMathPara xmlns:m="http://schemas.openxmlformats.org/officeDocument/2006/math">
                    <m:oMath>
                      <m:sSup>
                        <m:sSupPr>
                          <m:ctrlPr>
                            <a:rPr kumimoji="1" lang="en-US" altLang="zh-CN" sz="2400" i="1" smtClean="0">
                              <a:latin typeface="Cambria Math" panose="02040503050406030204" pitchFamily="18" charset="0"/>
                              <a:ea typeface="Cambria Math" panose="02040503050406030204" pitchFamily="18" charset="0"/>
                            </a:rPr>
                          </m:ctrlPr>
                        </m:sSupPr>
                        <m:e>
                          <m:r>
                            <a:rPr kumimoji="1" lang="en-US" altLang="zh-CN" sz="2400" i="1" smtClean="0">
                              <a:latin typeface="Cambria Math" panose="02040503050406030204" pitchFamily="18" charset="0"/>
                              <a:ea typeface="Cambria Math" panose="02040503050406030204" pitchFamily="18" charset="0"/>
                            </a:rPr>
                            <m:t>ℳ</m:t>
                          </m:r>
                        </m:e>
                        <m:sup>
                          <m:r>
                            <a:rPr kumimoji="1" lang="en-US" altLang="zh-CN" sz="2400" b="0" i="1" smtClean="0">
                              <a:latin typeface="Cambria Math" panose="02040503050406030204" pitchFamily="18" charset="0"/>
                              <a:ea typeface="Cambria Math" panose="02040503050406030204" pitchFamily="18" charset="0"/>
                            </a:rPr>
                            <m:t>2</m:t>
                          </m:r>
                        </m:sup>
                      </m:sSup>
                      <m:r>
                        <a:rPr kumimoji="1" lang="en-US" altLang="zh-CN" sz="2400" b="0" i="1" smtClean="0">
                          <a:latin typeface="Cambria Math" panose="02040503050406030204" pitchFamily="18" charset="0"/>
                          <a:ea typeface="Cambria Math" panose="02040503050406030204" pitchFamily="18" charset="0"/>
                        </a:rPr>
                        <m:t>(</m:t>
                      </m:r>
                      <m:r>
                        <a:rPr kumimoji="1" lang="en-US" altLang="zh-CN" sz="2400" b="0" i="1" smtClean="0">
                          <a:latin typeface="Cambria Math" panose="02040503050406030204" pitchFamily="18" charset="0"/>
                          <a:ea typeface="Cambria Math" panose="02040503050406030204" pitchFamily="18" charset="0"/>
                        </a:rPr>
                        <m:t>𝐽</m:t>
                      </m:r>
                      <m:r>
                        <a:rPr kumimoji="1" lang="en-US" altLang="zh-CN" sz="2400" b="0" i="1" smtClean="0">
                          <a:latin typeface="Cambria Math" panose="02040503050406030204" pitchFamily="18" charset="0"/>
                          <a:ea typeface="Cambria Math" panose="02040503050406030204" pitchFamily="18" charset="0"/>
                        </a:rPr>
                        <m:t>=1↔</m:t>
                      </m:r>
                      <m:r>
                        <a:rPr kumimoji="1" lang="en-US" altLang="zh-CN" sz="2400" b="0" i="1" smtClean="0">
                          <a:latin typeface="Cambria Math" panose="02040503050406030204" pitchFamily="18" charset="0"/>
                          <a:ea typeface="Cambria Math" panose="02040503050406030204" pitchFamily="18" charset="0"/>
                        </a:rPr>
                        <m:t>𝐽</m:t>
                      </m:r>
                      <m:r>
                        <a:rPr kumimoji="1" lang="en-US" altLang="zh-CN" sz="2400" b="0" i="1" smtClean="0">
                          <a:latin typeface="Cambria Math" panose="02040503050406030204" pitchFamily="18" charset="0"/>
                          <a:ea typeface="Cambria Math" panose="02040503050406030204" pitchFamily="18" charset="0"/>
                        </a:rPr>
                        <m:t>=0)</m:t>
                      </m:r>
                    </m:oMath>
                  </m:oMathPara>
                </a14:m>
                <a:endParaRPr kumimoji="1" lang="zh-CN" altLang="en-US" sz="2400" dirty="0"/>
              </a:p>
            </p:txBody>
          </p:sp>
        </mc:Choice>
        <mc:Fallback xmlns="">
          <p:sp>
            <p:nvSpPr>
              <p:cNvPr id="7" name="文本框 6">
                <a:extLst>
                  <a:ext uri="{FF2B5EF4-FFF2-40B4-BE49-F238E27FC236}">
                    <a16:creationId xmlns:a16="http://schemas.microsoft.com/office/drawing/2014/main" id="{2935DE31-95AB-C5E4-F01B-6C697F6AD8DF}"/>
                  </a:ext>
                </a:extLst>
              </p:cNvPr>
              <p:cNvSpPr txBox="1">
                <a:spLocks noRot="1" noChangeAspect="1" noMove="1" noResize="1" noEditPoints="1" noAdjustHandles="1" noChangeArrowheads="1" noChangeShapeType="1" noTextEdit="1"/>
              </p:cNvSpPr>
              <p:nvPr/>
            </p:nvSpPr>
            <p:spPr>
              <a:xfrm>
                <a:off x="659948" y="5277671"/>
                <a:ext cx="2870594" cy="461665"/>
              </a:xfrm>
              <a:prstGeom prst="rect">
                <a:avLst/>
              </a:prstGeom>
              <a:blipFill>
                <a:blip r:embed="rId11"/>
                <a:stretch>
                  <a:fillRect b="-18919"/>
                </a:stretch>
              </a:blipFill>
            </p:spPr>
            <p:txBody>
              <a:bodyPr/>
              <a:lstStyle/>
              <a:p>
                <a:r>
                  <a:rPr lang="zh-CN" altLang="en-US">
                    <a:noFill/>
                  </a:rPr>
                  <a:t> </a:t>
                </a:r>
              </a:p>
            </p:txBody>
          </p:sp>
        </mc:Fallback>
      </mc:AlternateContent>
      <p:cxnSp>
        <p:nvCxnSpPr>
          <p:cNvPr id="17" name="直线连接符 16">
            <a:extLst>
              <a:ext uri="{FF2B5EF4-FFF2-40B4-BE49-F238E27FC236}">
                <a16:creationId xmlns:a16="http://schemas.microsoft.com/office/drawing/2014/main" id="{5B0A0BC4-B37A-F06F-015C-56BC533E9FBB}"/>
              </a:ext>
            </a:extLst>
          </p:cNvPr>
          <p:cNvCxnSpPr>
            <a:cxnSpLocks/>
          </p:cNvCxnSpPr>
          <p:nvPr/>
        </p:nvCxnSpPr>
        <p:spPr>
          <a:xfrm>
            <a:off x="659948" y="4821979"/>
            <a:ext cx="94216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直线连接符 18">
            <a:extLst>
              <a:ext uri="{FF2B5EF4-FFF2-40B4-BE49-F238E27FC236}">
                <a16:creationId xmlns:a16="http://schemas.microsoft.com/office/drawing/2014/main" id="{0291934E-7A53-577A-988A-9CCCDF7668BD}"/>
              </a:ext>
            </a:extLst>
          </p:cNvPr>
          <p:cNvCxnSpPr>
            <a:cxnSpLocks/>
          </p:cNvCxnSpPr>
          <p:nvPr/>
        </p:nvCxnSpPr>
        <p:spPr>
          <a:xfrm>
            <a:off x="659948" y="2698911"/>
            <a:ext cx="94216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直线连接符 21">
            <a:extLst>
              <a:ext uri="{FF2B5EF4-FFF2-40B4-BE49-F238E27FC236}">
                <a16:creationId xmlns:a16="http://schemas.microsoft.com/office/drawing/2014/main" id="{2C805FCB-F5C7-D70C-36F4-32B44712EA30}"/>
              </a:ext>
            </a:extLst>
          </p:cNvPr>
          <p:cNvCxnSpPr/>
          <p:nvPr/>
        </p:nvCxnSpPr>
        <p:spPr>
          <a:xfrm>
            <a:off x="5968677" y="2193083"/>
            <a:ext cx="1017634"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直线连接符 22">
            <a:extLst>
              <a:ext uri="{FF2B5EF4-FFF2-40B4-BE49-F238E27FC236}">
                <a16:creationId xmlns:a16="http://schemas.microsoft.com/office/drawing/2014/main" id="{2E87B514-B990-01AF-1D59-E8A9C47CBB39}"/>
              </a:ext>
            </a:extLst>
          </p:cNvPr>
          <p:cNvCxnSpPr/>
          <p:nvPr/>
        </p:nvCxnSpPr>
        <p:spPr>
          <a:xfrm>
            <a:off x="7880429" y="2193083"/>
            <a:ext cx="1017634"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直线连接符 23">
            <a:extLst>
              <a:ext uri="{FF2B5EF4-FFF2-40B4-BE49-F238E27FC236}">
                <a16:creationId xmlns:a16="http://schemas.microsoft.com/office/drawing/2014/main" id="{2641E19B-32B9-FFC2-2CE9-43CC41CADC01}"/>
              </a:ext>
            </a:extLst>
          </p:cNvPr>
          <p:cNvCxnSpPr/>
          <p:nvPr/>
        </p:nvCxnSpPr>
        <p:spPr>
          <a:xfrm>
            <a:off x="7635756" y="4278454"/>
            <a:ext cx="1017634"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直线连接符 24">
            <a:extLst>
              <a:ext uri="{FF2B5EF4-FFF2-40B4-BE49-F238E27FC236}">
                <a16:creationId xmlns:a16="http://schemas.microsoft.com/office/drawing/2014/main" id="{D2DBDC8E-AD5E-E896-34E3-F8C5B5CCF6E1}"/>
              </a:ext>
            </a:extLst>
          </p:cNvPr>
          <p:cNvCxnSpPr/>
          <p:nvPr/>
        </p:nvCxnSpPr>
        <p:spPr>
          <a:xfrm>
            <a:off x="7635756" y="4637270"/>
            <a:ext cx="1017634"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直线连接符 25">
            <a:extLst>
              <a:ext uri="{FF2B5EF4-FFF2-40B4-BE49-F238E27FC236}">
                <a16:creationId xmlns:a16="http://schemas.microsoft.com/office/drawing/2014/main" id="{F72FBF80-6F36-8412-DCC1-80D8204875FA}"/>
              </a:ext>
            </a:extLst>
          </p:cNvPr>
          <p:cNvCxnSpPr/>
          <p:nvPr/>
        </p:nvCxnSpPr>
        <p:spPr>
          <a:xfrm>
            <a:off x="8774770" y="5642558"/>
            <a:ext cx="1017634"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直线连接符 26">
            <a:extLst>
              <a:ext uri="{FF2B5EF4-FFF2-40B4-BE49-F238E27FC236}">
                <a16:creationId xmlns:a16="http://schemas.microsoft.com/office/drawing/2014/main" id="{9D77AA8E-A032-B6A7-5F52-F62A68638989}"/>
              </a:ext>
            </a:extLst>
          </p:cNvPr>
          <p:cNvCxnSpPr/>
          <p:nvPr/>
        </p:nvCxnSpPr>
        <p:spPr>
          <a:xfrm>
            <a:off x="8774770" y="6014658"/>
            <a:ext cx="1017634"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8" name="文本框 27">
                <a:extLst>
                  <a:ext uri="{FF2B5EF4-FFF2-40B4-BE49-F238E27FC236}">
                    <a16:creationId xmlns:a16="http://schemas.microsoft.com/office/drawing/2014/main" id="{7EA8A9B4-811D-1867-AE91-3A07792B985E}"/>
                  </a:ext>
                </a:extLst>
              </p:cNvPr>
              <p:cNvSpPr txBox="1"/>
              <p:nvPr/>
            </p:nvSpPr>
            <p:spPr>
              <a:xfrm>
                <a:off x="700913" y="6217434"/>
                <a:ext cx="8014053" cy="461665"/>
              </a:xfrm>
              <a:prstGeom prst="rect">
                <a:avLst/>
              </a:prstGeom>
              <a:noFill/>
            </p:spPr>
            <p:txBody>
              <a:bodyPr wrap="none" rtlCol="0">
                <a:spAutoFit/>
              </a:bodyPr>
              <a:lstStyle/>
              <a:p>
                <a:r>
                  <a:rPr kumimoji="1" lang="en-US" altLang="zh-CN" sz="2400" dirty="0">
                    <a:latin typeface="Times New Roman" panose="02020603050405020304" pitchFamily="18" charset="0"/>
                    <a:cs typeface="Times New Roman" panose="02020603050405020304" pitchFamily="18" charset="0"/>
                  </a:rPr>
                  <a:t>Contribution from </a:t>
                </a:r>
                <a14:m>
                  <m:oMath xmlns:m="http://schemas.openxmlformats.org/officeDocument/2006/math">
                    <m:r>
                      <a:rPr kumimoji="1" lang="en-US" altLang="zh-CN" sz="2400" i="1">
                        <a:latin typeface="Cambria Math" panose="02040503050406030204" pitchFamily="18" charset="0"/>
                      </a:rPr>
                      <m:t>⟨</m:t>
                    </m:r>
                    <m:sSub>
                      <m:sSubPr>
                        <m:ctrlPr>
                          <a:rPr kumimoji="1" lang="en-US" altLang="zh-CN" sz="2400" i="1">
                            <a:latin typeface="Cambria Math" panose="02040503050406030204" pitchFamily="18" charset="0"/>
                          </a:rPr>
                        </m:ctrlPr>
                      </m:sSubPr>
                      <m:e>
                        <m:r>
                          <a:rPr kumimoji="1" lang="en-US" altLang="zh-CN" sz="2400" i="1">
                            <a:latin typeface="Cambria Math" panose="02040503050406030204" pitchFamily="18" charset="0"/>
                          </a:rPr>
                          <m:t>𝑠</m:t>
                        </m:r>
                      </m:e>
                      <m:sub>
                        <m:r>
                          <a:rPr kumimoji="1" lang="en-US" altLang="zh-CN" sz="2400" b="0" i="1" smtClean="0">
                            <a:latin typeface="Cambria Math" panose="02040503050406030204" pitchFamily="18" charset="0"/>
                          </a:rPr>
                          <m:t>𝑏𝑐</m:t>
                        </m:r>
                      </m:sub>
                    </m:sSub>
                    <m:r>
                      <a:rPr kumimoji="1" lang="en-US" altLang="zh-CN" sz="2400" i="1">
                        <a:latin typeface="Cambria Math" panose="02040503050406030204" pitchFamily="18" charset="0"/>
                      </a:rPr>
                      <m:t>=1|</m:t>
                    </m:r>
                    <m:sSub>
                      <m:sSubPr>
                        <m:ctrlPr>
                          <a:rPr kumimoji="1" lang="en-US" altLang="zh-CN" sz="2400" i="1">
                            <a:latin typeface="Cambria Math" panose="02040503050406030204" pitchFamily="18" charset="0"/>
                          </a:rPr>
                        </m:ctrlPr>
                      </m:sSubPr>
                      <m:e>
                        <m:acc>
                          <m:accPr>
                            <m:chr m:val="̂"/>
                            <m:ctrlPr>
                              <a:rPr kumimoji="1" lang="en-US" altLang="zh-CN" sz="2400" i="1">
                                <a:latin typeface="Cambria Math" panose="02040503050406030204" pitchFamily="18" charset="0"/>
                              </a:rPr>
                            </m:ctrlPr>
                          </m:accPr>
                          <m:e>
                            <m:r>
                              <a:rPr kumimoji="1" lang="en-US" altLang="zh-CN" sz="2400" i="1">
                                <a:latin typeface="Cambria Math" panose="02040503050406030204" pitchFamily="18" charset="0"/>
                              </a:rPr>
                              <m:t>𝜇</m:t>
                            </m:r>
                          </m:e>
                        </m:acc>
                      </m:e>
                      <m:sub>
                        <m:r>
                          <a:rPr kumimoji="1" lang="en-US" altLang="zh-CN" sz="2400" i="1">
                            <a:latin typeface="Cambria Math" panose="02040503050406030204" pitchFamily="18" charset="0"/>
                          </a:rPr>
                          <m:t>𝑧</m:t>
                        </m:r>
                      </m:sub>
                    </m:sSub>
                    <m:r>
                      <a:rPr kumimoji="1" lang="en-US" altLang="zh-CN" sz="2400" i="1">
                        <a:latin typeface="Cambria Math" panose="02040503050406030204" pitchFamily="18" charset="0"/>
                      </a:rPr>
                      <m:t>|</m:t>
                    </m:r>
                    <m:sSub>
                      <m:sSubPr>
                        <m:ctrlPr>
                          <a:rPr kumimoji="1" lang="en-US" altLang="zh-CN" sz="2400" i="1">
                            <a:latin typeface="Cambria Math" panose="02040503050406030204" pitchFamily="18" charset="0"/>
                          </a:rPr>
                        </m:ctrlPr>
                      </m:sSubPr>
                      <m:e>
                        <m:r>
                          <a:rPr kumimoji="1" lang="en-US" altLang="zh-CN" sz="2400" i="1">
                            <a:latin typeface="Cambria Math" panose="02040503050406030204" pitchFamily="18" charset="0"/>
                          </a:rPr>
                          <m:t>𝑠</m:t>
                        </m:r>
                      </m:e>
                      <m:sub>
                        <m:r>
                          <a:rPr kumimoji="1" lang="en-US" altLang="zh-CN" sz="2400" b="0" i="1" smtClean="0">
                            <a:latin typeface="Cambria Math" panose="02040503050406030204" pitchFamily="18" charset="0"/>
                          </a:rPr>
                          <m:t>𝑏𝑐</m:t>
                        </m:r>
                      </m:sub>
                    </m:sSub>
                    <m:r>
                      <a:rPr kumimoji="1" lang="en-US" altLang="zh-CN" sz="2400" i="1">
                        <a:latin typeface="Cambria Math" panose="02040503050406030204" pitchFamily="18" charset="0"/>
                      </a:rPr>
                      <m:t>=0⟩</m:t>
                    </m:r>
                  </m:oMath>
                </a14:m>
                <a:r>
                  <a:rPr kumimoji="1" lang="en-US" altLang="zh-CN" sz="2400" dirty="0">
                    <a:latin typeface="Times New Roman" panose="02020603050405020304" pitchFamily="18" charset="0"/>
                    <a:cs typeface="Times New Roman" panose="02020603050405020304" pitchFamily="18" charset="0"/>
                  </a:rPr>
                  <a:t>, </a:t>
                </a:r>
                <a14:m>
                  <m:oMath xmlns:m="http://schemas.openxmlformats.org/officeDocument/2006/math">
                    <m:r>
                      <a:rPr kumimoji="1" lang="en-US" altLang="zh-CN" sz="2400" i="1">
                        <a:latin typeface="Cambria Math" panose="02040503050406030204" pitchFamily="18" charset="0"/>
                      </a:rPr>
                      <m:t>⟨</m:t>
                    </m:r>
                    <m:sSub>
                      <m:sSubPr>
                        <m:ctrlPr>
                          <a:rPr kumimoji="1" lang="en-US" altLang="zh-CN" sz="2400" i="1">
                            <a:latin typeface="Cambria Math" panose="02040503050406030204" pitchFamily="18" charset="0"/>
                          </a:rPr>
                        </m:ctrlPr>
                      </m:sSubPr>
                      <m:e>
                        <m:r>
                          <a:rPr kumimoji="1" lang="en-US" altLang="zh-CN" sz="2400" i="1">
                            <a:latin typeface="Cambria Math" panose="02040503050406030204" pitchFamily="18" charset="0"/>
                          </a:rPr>
                          <m:t>𝑠</m:t>
                        </m:r>
                      </m:e>
                      <m:sub>
                        <m:acc>
                          <m:accPr>
                            <m:chr m:val="̅"/>
                            <m:ctrlPr>
                              <a:rPr kumimoji="1" lang="en-US" altLang="zh-CN" sz="2400" i="1">
                                <a:latin typeface="Cambria Math" panose="02040503050406030204" pitchFamily="18" charset="0"/>
                              </a:rPr>
                            </m:ctrlPr>
                          </m:accPr>
                          <m:e>
                            <m:r>
                              <a:rPr kumimoji="1" lang="en-US" altLang="zh-CN" sz="2400" i="1">
                                <a:latin typeface="Cambria Math" panose="02040503050406030204" pitchFamily="18" charset="0"/>
                              </a:rPr>
                              <m:t>𝑛</m:t>
                            </m:r>
                          </m:e>
                        </m:acc>
                        <m:acc>
                          <m:accPr>
                            <m:chr m:val="̅"/>
                            <m:ctrlPr>
                              <a:rPr kumimoji="1" lang="en-US" altLang="zh-CN" sz="2400" i="1" dirty="0">
                                <a:latin typeface="Cambria Math" panose="02040503050406030204" pitchFamily="18" charset="0"/>
                              </a:rPr>
                            </m:ctrlPr>
                          </m:accPr>
                          <m:e>
                            <m:r>
                              <a:rPr kumimoji="1" lang="en-US" altLang="zh-CN" sz="2400" i="1" dirty="0">
                                <a:latin typeface="Cambria Math" panose="02040503050406030204" pitchFamily="18" charset="0"/>
                              </a:rPr>
                              <m:t>𝑠</m:t>
                            </m:r>
                          </m:e>
                        </m:acc>
                      </m:sub>
                    </m:sSub>
                    <m:r>
                      <a:rPr kumimoji="1" lang="en-US" altLang="zh-CN" sz="2400" i="1">
                        <a:latin typeface="Cambria Math" panose="02040503050406030204" pitchFamily="18" charset="0"/>
                      </a:rPr>
                      <m:t>=1|</m:t>
                    </m:r>
                    <m:sSub>
                      <m:sSubPr>
                        <m:ctrlPr>
                          <a:rPr kumimoji="1" lang="en-US" altLang="zh-CN" sz="2400" i="1">
                            <a:latin typeface="Cambria Math" panose="02040503050406030204" pitchFamily="18" charset="0"/>
                          </a:rPr>
                        </m:ctrlPr>
                      </m:sSubPr>
                      <m:e>
                        <m:acc>
                          <m:accPr>
                            <m:chr m:val="̂"/>
                            <m:ctrlPr>
                              <a:rPr kumimoji="1" lang="en-US" altLang="zh-CN" sz="2400" i="1">
                                <a:latin typeface="Cambria Math" panose="02040503050406030204" pitchFamily="18" charset="0"/>
                              </a:rPr>
                            </m:ctrlPr>
                          </m:accPr>
                          <m:e>
                            <m:r>
                              <a:rPr kumimoji="1" lang="en-US" altLang="zh-CN" sz="2400" i="1">
                                <a:latin typeface="Cambria Math" panose="02040503050406030204" pitchFamily="18" charset="0"/>
                              </a:rPr>
                              <m:t>𝜇</m:t>
                            </m:r>
                          </m:e>
                        </m:acc>
                      </m:e>
                      <m:sub>
                        <m:r>
                          <a:rPr kumimoji="1" lang="en-US" altLang="zh-CN" sz="2400" i="1">
                            <a:latin typeface="Cambria Math" panose="02040503050406030204" pitchFamily="18" charset="0"/>
                          </a:rPr>
                          <m:t>𝑧</m:t>
                        </m:r>
                      </m:sub>
                    </m:sSub>
                    <m:r>
                      <a:rPr kumimoji="1" lang="en-US" altLang="zh-CN" sz="2400" i="1">
                        <a:latin typeface="Cambria Math" panose="02040503050406030204" pitchFamily="18" charset="0"/>
                      </a:rPr>
                      <m:t>|</m:t>
                    </m:r>
                    <m:sSub>
                      <m:sSubPr>
                        <m:ctrlPr>
                          <a:rPr kumimoji="1" lang="en-US" altLang="zh-CN" sz="2400" i="1">
                            <a:latin typeface="Cambria Math" panose="02040503050406030204" pitchFamily="18" charset="0"/>
                          </a:rPr>
                        </m:ctrlPr>
                      </m:sSubPr>
                      <m:e>
                        <m:r>
                          <a:rPr kumimoji="1" lang="en-US" altLang="zh-CN" sz="2400" i="1">
                            <a:latin typeface="Cambria Math" panose="02040503050406030204" pitchFamily="18" charset="0"/>
                          </a:rPr>
                          <m:t>𝑠</m:t>
                        </m:r>
                      </m:e>
                      <m:sub>
                        <m:acc>
                          <m:accPr>
                            <m:chr m:val="̅"/>
                            <m:ctrlPr>
                              <a:rPr kumimoji="1" lang="en-US" altLang="zh-CN" sz="2400" i="1">
                                <a:latin typeface="Cambria Math" panose="02040503050406030204" pitchFamily="18" charset="0"/>
                              </a:rPr>
                            </m:ctrlPr>
                          </m:accPr>
                          <m:e>
                            <m:r>
                              <a:rPr kumimoji="1" lang="en-US" altLang="zh-CN" sz="2400" i="1">
                                <a:latin typeface="Cambria Math" panose="02040503050406030204" pitchFamily="18" charset="0"/>
                              </a:rPr>
                              <m:t>𝑛</m:t>
                            </m:r>
                          </m:e>
                        </m:acc>
                        <m:acc>
                          <m:accPr>
                            <m:chr m:val="̅"/>
                            <m:ctrlPr>
                              <a:rPr kumimoji="1" lang="en-US" altLang="zh-CN" sz="2400" i="1" dirty="0">
                                <a:latin typeface="Cambria Math" panose="02040503050406030204" pitchFamily="18" charset="0"/>
                              </a:rPr>
                            </m:ctrlPr>
                          </m:accPr>
                          <m:e>
                            <m:r>
                              <a:rPr kumimoji="1" lang="en-US" altLang="zh-CN" sz="2400" i="1" dirty="0">
                                <a:latin typeface="Cambria Math" panose="02040503050406030204" pitchFamily="18" charset="0"/>
                              </a:rPr>
                              <m:t>𝑠</m:t>
                            </m:r>
                          </m:e>
                        </m:acc>
                      </m:sub>
                    </m:sSub>
                    <m:r>
                      <a:rPr kumimoji="1" lang="en-US" altLang="zh-CN" sz="2400" i="1">
                        <a:latin typeface="Cambria Math" panose="02040503050406030204" pitchFamily="18" charset="0"/>
                      </a:rPr>
                      <m:t>=0⟩</m:t>
                    </m:r>
                  </m:oMath>
                </a14:m>
                <a:endParaRPr kumimoji="1" lang="zh-CN" altLang="en-US" sz="2400" dirty="0">
                  <a:latin typeface="Times New Roman" panose="02020603050405020304" pitchFamily="18" charset="0"/>
                  <a:cs typeface="Times New Roman" panose="02020603050405020304" pitchFamily="18" charset="0"/>
                </a:endParaRPr>
              </a:p>
            </p:txBody>
          </p:sp>
        </mc:Choice>
        <mc:Fallback xmlns="">
          <p:sp>
            <p:nvSpPr>
              <p:cNvPr id="28" name="文本框 27">
                <a:extLst>
                  <a:ext uri="{FF2B5EF4-FFF2-40B4-BE49-F238E27FC236}">
                    <a16:creationId xmlns:a16="http://schemas.microsoft.com/office/drawing/2014/main" id="{7EA8A9B4-811D-1867-AE91-3A07792B985E}"/>
                  </a:ext>
                </a:extLst>
              </p:cNvPr>
              <p:cNvSpPr txBox="1">
                <a:spLocks noRot="1" noChangeAspect="1" noMove="1" noResize="1" noEditPoints="1" noAdjustHandles="1" noChangeArrowheads="1" noChangeShapeType="1" noTextEdit="1"/>
              </p:cNvSpPr>
              <p:nvPr/>
            </p:nvSpPr>
            <p:spPr>
              <a:xfrm>
                <a:off x="700913" y="6217434"/>
                <a:ext cx="8014053" cy="461665"/>
              </a:xfrm>
              <a:prstGeom prst="rect">
                <a:avLst/>
              </a:prstGeom>
              <a:blipFill>
                <a:blip r:embed="rId12"/>
                <a:stretch>
                  <a:fillRect l="-1266" t="-10526" b="-28947"/>
                </a:stretch>
              </a:blipFill>
            </p:spPr>
            <p:txBody>
              <a:bodyPr/>
              <a:lstStyle/>
              <a:p>
                <a:r>
                  <a:rPr lang="zh-CN" altLang="en-US">
                    <a:noFill/>
                  </a:rPr>
                  <a:t> </a:t>
                </a:r>
              </a:p>
            </p:txBody>
          </p:sp>
        </mc:Fallback>
      </mc:AlternateContent>
      <p:sp>
        <p:nvSpPr>
          <p:cNvPr id="8" name="文本框 7">
            <a:extLst>
              <a:ext uri="{FF2B5EF4-FFF2-40B4-BE49-F238E27FC236}">
                <a16:creationId xmlns:a16="http://schemas.microsoft.com/office/drawing/2014/main" id="{D2AA1353-82EF-49D6-2B02-56B47C25D635}"/>
              </a:ext>
            </a:extLst>
          </p:cNvPr>
          <p:cNvSpPr txBox="1"/>
          <p:nvPr/>
        </p:nvSpPr>
        <p:spPr>
          <a:xfrm>
            <a:off x="11335385" y="6336956"/>
            <a:ext cx="415498" cy="369332"/>
          </a:xfrm>
          <a:prstGeom prst="rect">
            <a:avLst/>
          </a:prstGeom>
          <a:noFill/>
        </p:spPr>
        <p:txBody>
          <a:bodyPr wrap="none" rtlCol="0">
            <a:spAutoFit/>
          </a:bodyPr>
          <a:lstStyle/>
          <a:p>
            <a:r>
              <a:rPr kumimoji="1" lang="en-US" altLang="zh-CN" dirty="0">
                <a:latin typeface="Times New Roman" panose="02020603050405020304" pitchFamily="18" charset="0"/>
                <a:cs typeface="Times New Roman" panose="02020603050405020304" pitchFamily="18" charset="0"/>
              </a:rPr>
              <a:t>25</a:t>
            </a:r>
            <a:endParaRPr kumimoji="1" lang="zh-CN" alt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841337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1CDB9E-0E39-D436-9A03-0AD751B8E756}"/>
            </a:ext>
          </a:extLst>
        </p:cNvPr>
        <p:cNvGrpSpPr/>
        <p:nvPr/>
      </p:nvGrpSpPr>
      <p:grpSpPr>
        <a:xfrm>
          <a:off x="0" y="0"/>
          <a:ext cx="0" cy="0"/>
          <a:chOff x="0" y="0"/>
          <a:chExt cx="0" cy="0"/>
        </a:xfrm>
      </p:grpSpPr>
      <p:cxnSp>
        <p:nvCxnSpPr>
          <p:cNvPr id="4" name="直接连接符 3">
            <a:extLst>
              <a:ext uri="{FF2B5EF4-FFF2-40B4-BE49-F238E27FC236}">
                <a16:creationId xmlns:a16="http://schemas.microsoft.com/office/drawing/2014/main" id="{D7BA378C-5D5F-0523-F3EA-A39CE39EB56F}"/>
              </a:ext>
            </a:extLst>
          </p:cNvPr>
          <p:cNvCxnSpPr/>
          <p:nvPr/>
        </p:nvCxnSpPr>
        <p:spPr>
          <a:xfrm>
            <a:off x="0" y="666234"/>
            <a:ext cx="12192000" cy="0"/>
          </a:xfrm>
          <a:prstGeom prst="line">
            <a:avLst/>
          </a:prstGeom>
          <a:ln w="28575">
            <a:solidFill>
              <a:srgbClr val="9C252B"/>
            </a:solidFill>
          </a:ln>
        </p:spPr>
        <p:style>
          <a:lnRef idx="1">
            <a:schemeClr val="accent1"/>
          </a:lnRef>
          <a:fillRef idx="0">
            <a:schemeClr val="accent1"/>
          </a:fillRef>
          <a:effectRef idx="0">
            <a:schemeClr val="accent1"/>
          </a:effectRef>
          <a:fontRef idx="minor">
            <a:schemeClr val="tx1"/>
          </a:fontRef>
        </p:style>
      </p:cxnSp>
      <p:pic>
        <p:nvPicPr>
          <p:cNvPr id="3" name="图片 2">
            <a:extLst>
              <a:ext uri="{FF2B5EF4-FFF2-40B4-BE49-F238E27FC236}">
                <a16:creationId xmlns:a16="http://schemas.microsoft.com/office/drawing/2014/main" id="{B9916ED0-C81C-23C7-F7A2-F3669B60704C}"/>
              </a:ext>
            </a:extLst>
          </p:cNvPr>
          <p:cNvPicPr>
            <a:picLocks noChangeAspect="1"/>
          </p:cNvPicPr>
          <p:nvPr/>
        </p:nvPicPr>
        <p:blipFill>
          <a:blip r:embed="rId3"/>
          <a:stretch>
            <a:fillRect/>
          </a:stretch>
        </p:blipFill>
        <p:spPr>
          <a:xfrm>
            <a:off x="11237495" y="88315"/>
            <a:ext cx="711890" cy="543733"/>
          </a:xfrm>
          <a:prstGeom prst="rect">
            <a:avLst/>
          </a:prstGeom>
        </p:spPr>
      </p:pic>
      <mc:AlternateContent xmlns:mc="http://schemas.openxmlformats.org/markup-compatibility/2006" xmlns:a14="http://schemas.microsoft.com/office/drawing/2010/main">
        <mc:Choice Requires="a14">
          <p:sp>
            <p:nvSpPr>
              <p:cNvPr id="5" name="文本框 4">
                <a:extLst>
                  <a:ext uri="{FF2B5EF4-FFF2-40B4-BE49-F238E27FC236}">
                    <a16:creationId xmlns:a16="http://schemas.microsoft.com/office/drawing/2014/main" id="{AEACA4B0-3CBF-F85D-82E5-29919D0A171F}"/>
                  </a:ext>
                </a:extLst>
              </p:cNvPr>
              <p:cNvSpPr txBox="1"/>
              <p:nvPr/>
            </p:nvSpPr>
            <p:spPr bwMode="auto">
              <a:xfrm>
                <a:off x="134400" y="178901"/>
                <a:ext cx="5854417" cy="422873"/>
              </a:xfrm>
              <a:prstGeom prst="rect">
                <a:avLst/>
              </a:prstGeom>
              <a:noFill/>
            </p:spPr>
            <p:txBody>
              <a:bodyPr wrap="square">
                <a:spAutoFit/>
                <a:scene3d>
                  <a:camera prst="orthographicFront"/>
                  <a:lightRig rig="threePt" dir="t"/>
                </a:scene3d>
                <a:sp3d contourW="12700"/>
              </a:bodyPr>
              <a:lstStyle>
                <a:defPPr>
                  <a:defRPr lang="en-US"/>
                </a:defPPr>
                <a:lvl1pPr>
                  <a:defRPr sz="2800" b="1" spc="300">
                    <a:solidFill>
                      <a:schemeClr val="tx1">
                        <a:lumMod val="85000"/>
                        <a:lumOff val="15000"/>
                      </a:schemeClr>
                    </a:solidFill>
                    <a:latin typeface="微软雅黑" panose="020B0503020204020204" pitchFamily="34" charset="-122"/>
                    <a:ea typeface="微软雅黑" panose="020B0503020204020204" pitchFamily="34" charset="-122"/>
                    <a:cs typeface="Segoe UI Light" panose="020B0502040204020203" pitchFamily="34" charset="0"/>
                  </a:defRPr>
                </a:lvl1pPr>
              </a:lstStyle>
              <a:p>
                <a:pPr>
                  <a:defRPr/>
                </a:pPr>
                <a:r>
                  <a:rPr lang="en-US" altLang="zh-CN" sz="2100" spc="0" dirty="0">
                    <a:solidFill>
                      <a:srgbClr val="B21E23"/>
                    </a:solidFill>
                    <a:latin typeface="Times New Roman" panose="02020603050405020304" pitchFamily="18" charset="0"/>
                    <a:cs typeface="Times New Roman" panose="02020603050405020304" pitchFamily="18" charset="0"/>
                    <a:sym typeface="+mn-ea"/>
                  </a:rPr>
                  <a:t>Results &amp; discussion </a:t>
                </a:r>
                <a:r>
                  <a:rPr lang="en-US" altLang="zh-CN" sz="2100" spc="0" dirty="0">
                    <a:solidFill>
                      <a:srgbClr val="B21E23"/>
                    </a:solidFill>
                    <a:latin typeface="Times New Roman" panose="02020603050405020304" pitchFamily="18" charset="0"/>
                    <a:cs typeface="Times New Roman" panose="02020603050405020304" pitchFamily="18" charset="0"/>
                    <a:sym typeface="Century Gothic" panose="020B0502020202020204" pitchFamily="34" charset="0"/>
                  </a:rPr>
                  <a:t>|</a:t>
                </a:r>
                <a14:m>
                  <m:oMath xmlns:m="http://schemas.openxmlformats.org/officeDocument/2006/math">
                    <m:r>
                      <a:rPr lang="en-US" altLang="zh-CN" sz="2100" i="1" spc="0">
                        <a:solidFill>
                          <a:schemeClr val="tx1"/>
                        </a:solidFill>
                        <a:latin typeface="Cambria Math" panose="02040503050406030204" pitchFamily="18" charset="0"/>
                        <a:cs typeface="Times New Roman" panose="02020603050405020304" pitchFamily="18" charset="0"/>
                        <a:sym typeface="Century Gothic" panose="020B0502020202020204" pitchFamily="34" charset="0"/>
                      </a:rPr>
                      <m:t>𝒃𝒄</m:t>
                    </m:r>
                    <m:acc>
                      <m:accPr>
                        <m:chr m:val="̅"/>
                        <m:ctrlPr>
                          <a:rPr lang="en-US" altLang="zh-CN" sz="2100" b="1" i="1" spc="0" smtClean="0">
                            <a:solidFill>
                              <a:schemeClr val="tx1"/>
                            </a:solidFill>
                            <a:latin typeface="Cambria Math" panose="02040503050406030204" pitchFamily="18" charset="0"/>
                            <a:cs typeface="Times New Roman" panose="02020603050405020304" pitchFamily="18" charset="0"/>
                            <a:sym typeface="Century Gothic" panose="020B0502020202020204" pitchFamily="34" charset="0"/>
                          </a:rPr>
                        </m:ctrlPr>
                      </m:accPr>
                      <m:e>
                        <m:r>
                          <a:rPr lang="en-US" altLang="zh-CN" sz="2100" b="1" i="1" spc="0" smtClean="0">
                            <a:solidFill>
                              <a:schemeClr val="tx1"/>
                            </a:solidFill>
                            <a:latin typeface="Cambria Math" panose="02040503050406030204" pitchFamily="18" charset="0"/>
                            <a:cs typeface="Times New Roman" panose="02020603050405020304" pitchFamily="18" charset="0"/>
                            <a:sym typeface="Century Gothic" panose="020B0502020202020204" pitchFamily="34" charset="0"/>
                          </a:rPr>
                          <m:t>𝒏</m:t>
                        </m:r>
                      </m:e>
                    </m:acc>
                    <m:acc>
                      <m:accPr>
                        <m:chr m:val="̅"/>
                        <m:ctrlPr>
                          <a:rPr lang="en-US" altLang="zh-CN" sz="2100" b="1" i="1" spc="0" dirty="0" smtClean="0">
                            <a:solidFill>
                              <a:schemeClr val="tx1"/>
                            </a:solidFill>
                            <a:latin typeface="Cambria Math" panose="02040503050406030204" pitchFamily="18" charset="0"/>
                            <a:cs typeface="Times New Roman" panose="02020603050405020304" pitchFamily="18" charset="0"/>
                            <a:sym typeface="+mn-ea"/>
                          </a:rPr>
                        </m:ctrlPr>
                      </m:accPr>
                      <m:e>
                        <m:r>
                          <a:rPr lang="en-US" altLang="zh-CN" sz="2100" b="1" i="1" spc="0" dirty="0" smtClean="0">
                            <a:solidFill>
                              <a:schemeClr val="tx1"/>
                            </a:solidFill>
                            <a:latin typeface="Cambria Math" panose="02040503050406030204" pitchFamily="18" charset="0"/>
                            <a:cs typeface="Times New Roman" panose="02020603050405020304" pitchFamily="18" charset="0"/>
                            <a:sym typeface="+mn-ea"/>
                          </a:rPr>
                          <m:t>𝒔</m:t>
                        </m:r>
                      </m:e>
                    </m:acc>
                  </m:oMath>
                </a14:m>
                <a:r>
                  <a:rPr lang="en-US" altLang="zh-CN" sz="2100" spc="0" dirty="0">
                    <a:solidFill>
                      <a:schemeClr val="tx1"/>
                    </a:solidFill>
                    <a:latin typeface="Times New Roman" panose="02020603050405020304" pitchFamily="18" charset="0"/>
                    <a:cs typeface="Times New Roman" panose="02020603050405020304" pitchFamily="18" charset="0"/>
                    <a:sym typeface="Century Gothic" panose="020B0502020202020204" pitchFamily="34" charset="0"/>
                  </a:rPr>
                  <a:t> system</a:t>
                </a:r>
                <a:endParaRPr lang="zh-CN" altLang="en-US" sz="2100" spc="0" dirty="0">
                  <a:solidFill>
                    <a:srgbClr val="B21E23"/>
                  </a:solidFill>
                  <a:latin typeface="Times New Roman" panose="02020603050405020304" pitchFamily="18" charset="0"/>
                  <a:cs typeface="Times New Roman" panose="02020603050405020304" pitchFamily="18" charset="0"/>
                  <a:sym typeface="Century Gothic" panose="020B0502020202020204" pitchFamily="34" charset="0"/>
                </a:endParaRPr>
              </a:p>
            </p:txBody>
          </p:sp>
        </mc:Choice>
        <mc:Fallback xmlns="">
          <p:sp>
            <p:nvSpPr>
              <p:cNvPr id="5" name="文本框 4">
                <a:extLst>
                  <a:ext uri="{FF2B5EF4-FFF2-40B4-BE49-F238E27FC236}">
                    <a16:creationId xmlns:a16="http://schemas.microsoft.com/office/drawing/2014/main" id="{726EF67F-AAE6-A34B-90A0-A7CDD45707A3}"/>
                  </a:ext>
                </a:extLst>
              </p:cNvPr>
              <p:cNvSpPr txBox="1">
                <a:spLocks noRot="1" noChangeAspect="1" noMove="1" noResize="1" noEditPoints="1" noAdjustHandles="1" noChangeArrowheads="1" noChangeShapeType="1" noTextEdit="1"/>
              </p:cNvSpPr>
              <p:nvPr/>
            </p:nvSpPr>
            <p:spPr bwMode="auto">
              <a:xfrm>
                <a:off x="134400" y="178901"/>
                <a:ext cx="5854417" cy="422873"/>
              </a:xfrm>
              <a:prstGeom prst="rect">
                <a:avLst/>
              </a:prstGeom>
              <a:blipFill>
                <a:blip r:embed="rId4"/>
                <a:stretch>
                  <a:fillRect l="-1082" t="-5882" b="-23529"/>
                </a:stretch>
              </a:blipFill>
            </p:spPr>
            <p:txBody>
              <a:bodyPr/>
              <a:lstStyle/>
              <a:p>
                <a:r>
                  <a:rPr lang="zh-CN" altLang="en-US">
                    <a:noFill/>
                  </a:rPr>
                  <a:t> </a:t>
                </a:r>
              </a:p>
            </p:txBody>
          </p:sp>
        </mc:Fallback>
      </mc:AlternateContent>
      <p:pic>
        <p:nvPicPr>
          <p:cNvPr id="7" name="图片 6">
            <a:extLst>
              <a:ext uri="{FF2B5EF4-FFF2-40B4-BE49-F238E27FC236}">
                <a16:creationId xmlns:a16="http://schemas.microsoft.com/office/drawing/2014/main" id="{93006DCC-EB21-3CEB-3588-2AECB22D8619}"/>
              </a:ext>
            </a:extLst>
          </p:cNvPr>
          <p:cNvPicPr>
            <a:picLocks noChangeAspect="1"/>
          </p:cNvPicPr>
          <p:nvPr/>
        </p:nvPicPr>
        <p:blipFill>
          <a:blip r:embed="rId5"/>
          <a:stretch>
            <a:fillRect/>
          </a:stretch>
        </p:blipFill>
        <p:spPr>
          <a:xfrm>
            <a:off x="1269726" y="779899"/>
            <a:ext cx="10323714" cy="4512351"/>
          </a:xfrm>
          <a:prstGeom prst="rect">
            <a:avLst/>
          </a:prstGeom>
        </p:spPr>
      </p:pic>
      <mc:AlternateContent xmlns:mc="http://schemas.openxmlformats.org/markup-compatibility/2006" xmlns:a14="http://schemas.microsoft.com/office/drawing/2010/main">
        <mc:Choice Requires="a14">
          <p:sp>
            <p:nvSpPr>
              <p:cNvPr id="9" name="文本框 8">
                <a:extLst>
                  <a:ext uri="{FF2B5EF4-FFF2-40B4-BE49-F238E27FC236}">
                    <a16:creationId xmlns:a16="http://schemas.microsoft.com/office/drawing/2014/main" id="{E31B07EB-1157-5A4D-6DA4-731697E69FF7}"/>
                  </a:ext>
                </a:extLst>
              </p:cNvPr>
              <p:cNvSpPr txBox="1"/>
              <p:nvPr/>
            </p:nvSpPr>
            <p:spPr>
              <a:xfrm>
                <a:off x="1090099" y="5295387"/>
                <a:ext cx="9797436" cy="1428789"/>
              </a:xfrm>
              <a:prstGeom prst="rect">
                <a:avLst/>
              </a:prstGeom>
              <a:noFill/>
            </p:spPr>
            <p:txBody>
              <a:bodyPr wrap="square" rtlCol="0">
                <a:spAutoFit/>
              </a:bodyPr>
              <a:lstStyle/>
              <a:p>
                <a:pPr marL="342900" indent="-342900">
                  <a:buFont typeface="Wingdings" pitchFamily="2" charset="2"/>
                  <a:buChar char="Ø"/>
                </a:pPr>
                <a:r>
                  <a:rPr kumimoji="1" lang="en-US" altLang="zh-CN" sz="2400" dirty="0">
                    <a:latin typeface="Times New Roman" panose="02020603050405020304" pitchFamily="18" charset="0"/>
                    <a:cs typeface="Times New Roman" panose="02020603050405020304" pitchFamily="18" charset="0"/>
                  </a:rPr>
                  <a:t>There are 51 radiative decay channels in </a:t>
                </a:r>
                <a14:m>
                  <m:oMath xmlns:m="http://schemas.openxmlformats.org/officeDocument/2006/math">
                    <m:r>
                      <a:rPr kumimoji="1" lang="en-US" altLang="zh-CN" sz="2400" b="0" i="1" smtClean="0">
                        <a:latin typeface="Cambria Math" panose="02040503050406030204" pitchFamily="18" charset="0"/>
                      </a:rPr>
                      <m:t>𝑏𝑐</m:t>
                    </m:r>
                    <m:acc>
                      <m:accPr>
                        <m:chr m:val="̅"/>
                        <m:ctrlPr>
                          <a:rPr kumimoji="1" lang="en-US" altLang="zh-CN" sz="2400" b="0" i="1" smtClean="0">
                            <a:latin typeface="Cambria Math" panose="02040503050406030204" pitchFamily="18" charset="0"/>
                          </a:rPr>
                        </m:ctrlPr>
                      </m:accPr>
                      <m:e>
                        <m:r>
                          <a:rPr kumimoji="1" lang="en-US" altLang="zh-CN" sz="2400" b="0" i="1" smtClean="0">
                            <a:latin typeface="Cambria Math" panose="02040503050406030204" pitchFamily="18" charset="0"/>
                          </a:rPr>
                          <m:t>𝑛</m:t>
                        </m:r>
                      </m:e>
                    </m:acc>
                    <m:acc>
                      <m:accPr>
                        <m:chr m:val="̅"/>
                        <m:ctrlPr>
                          <a:rPr kumimoji="1" lang="en-US" altLang="zh-CN" sz="2400" b="0" i="1" dirty="0" smtClean="0">
                            <a:latin typeface="Cambria Math" panose="02040503050406030204" pitchFamily="18" charset="0"/>
                          </a:rPr>
                        </m:ctrlPr>
                      </m:accPr>
                      <m:e>
                        <m:r>
                          <a:rPr kumimoji="1" lang="en-US" altLang="zh-CN" sz="2400" b="0" i="1" dirty="0" smtClean="0">
                            <a:latin typeface="Cambria Math" panose="02040503050406030204" pitchFamily="18" charset="0"/>
                          </a:rPr>
                          <m:t>𝑠</m:t>
                        </m:r>
                      </m:e>
                    </m:acc>
                  </m:oMath>
                </a14:m>
                <a:r>
                  <a:rPr kumimoji="1" lang="en-US" altLang="zh-CN" sz="2400" dirty="0">
                    <a:latin typeface="Times New Roman" panose="02020603050405020304" pitchFamily="18" charset="0"/>
                    <a:cs typeface="Times New Roman" panose="02020603050405020304" pitchFamily="18" charset="0"/>
                  </a:rPr>
                  <a:t> system.</a:t>
                </a:r>
              </a:p>
              <a:p>
                <a:pPr marL="342900" indent="-342900">
                  <a:buFont typeface="Wingdings" pitchFamily="2" charset="2"/>
                  <a:buChar char="Ø"/>
                </a:pPr>
                <a:r>
                  <a:rPr kumimoji="1" lang="en-US" altLang="zh-CN" sz="2400" dirty="0">
                    <a:latin typeface="Times New Roman" panose="02020603050405020304" pitchFamily="18" charset="0"/>
                    <a:cs typeface="Times New Roman" panose="02020603050405020304" pitchFamily="18" charset="0"/>
                  </a:rPr>
                  <a:t>The range of </a:t>
                </a:r>
                <a14:m>
                  <m:oMath xmlns:m="http://schemas.openxmlformats.org/officeDocument/2006/math">
                    <m:r>
                      <m:rPr>
                        <m:sty m:val="p"/>
                      </m:rPr>
                      <a:rPr kumimoji="1" lang="en-US" altLang="zh-CN" sz="2400" b="0" i="0" smtClean="0">
                        <a:latin typeface="Cambria Math" panose="02040503050406030204" pitchFamily="18" charset="0"/>
                      </a:rPr>
                      <m:t>Γ</m:t>
                    </m:r>
                    <m:r>
                      <a:rPr kumimoji="1" lang="en-US" altLang="zh-CN" sz="2400" b="0" i="0" smtClean="0">
                        <a:latin typeface="Cambria Math" panose="02040503050406030204" pitchFamily="18" charset="0"/>
                      </a:rPr>
                      <m:t>=1.2×</m:t>
                    </m:r>
                    <m:sSup>
                      <m:sSupPr>
                        <m:ctrlPr>
                          <a:rPr kumimoji="1" lang="en-US" altLang="zh-CN" sz="2400" b="0" i="1" smtClean="0">
                            <a:latin typeface="Cambria Math" panose="02040503050406030204" pitchFamily="18" charset="0"/>
                          </a:rPr>
                        </m:ctrlPr>
                      </m:sSupPr>
                      <m:e>
                        <m:r>
                          <a:rPr kumimoji="1" lang="en-US" altLang="zh-CN" sz="2400" b="0" i="1" smtClean="0">
                            <a:latin typeface="Cambria Math" panose="02040503050406030204" pitchFamily="18" charset="0"/>
                          </a:rPr>
                          <m:t>10</m:t>
                        </m:r>
                      </m:e>
                      <m:sup>
                        <m:r>
                          <a:rPr kumimoji="1" lang="en-US" altLang="zh-CN" sz="2400" b="0" i="1" smtClean="0">
                            <a:latin typeface="Cambria Math" panose="02040503050406030204" pitchFamily="18" charset="0"/>
                          </a:rPr>
                          <m:t>−6</m:t>
                        </m:r>
                      </m:sup>
                    </m:sSup>
                    <m:r>
                      <a:rPr kumimoji="1" lang="en-US" altLang="zh-CN" sz="2400" b="0" i="1" smtClean="0">
                        <a:latin typeface="Cambria Math" panose="02040503050406030204" pitchFamily="18" charset="0"/>
                      </a:rPr>
                      <m:t>∼79.52</m:t>
                    </m:r>
                  </m:oMath>
                </a14:m>
                <a:r>
                  <a:rPr kumimoji="1" lang="en-US" altLang="zh-CN" sz="2400" dirty="0">
                    <a:latin typeface="Times New Roman" panose="02020603050405020304" pitchFamily="18" charset="0"/>
                    <a:cs typeface="Times New Roman" panose="02020603050405020304" pitchFamily="18" charset="0"/>
                  </a:rPr>
                  <a:t> keV.</a:t>
                </a:r>
              </a:p>
              <a:p>
                <a:pPr marL="342900" indent="-342900">
                  <a:buFont typeface="Wingdings" pitchFamily="2" charset="2"/>
                  <a:buChar char="Ø"/>
                </a:pPr>
                <a:r>
                  <a:rPr kumimoji="1" lang="en-US" altLang="zh-CN" sz="2400" dirty="0">
                    <a:latin typeface="Times New Roman" panose="02020603050405020304" pitchFamily="18" charset="0"/>
                    <a:cs typeface="Times New Roman" panose="02020603050405020304" pitchFamily="18" charset="0"/>
                  </a:rPr>
                  <a:t>There are ten channels avoid the trend: </a:t>
                </a:r>
                <a14:m>
                  <m:oMath xmlns:m="http://schemas.openxmlformats.org/officeDocument/2006/math">
                    <m:r>
                      <m:rPr>
                        <m:sty m:val="p"/>
                      </m:rPr>
                      <a:rPr kumimoji="1" lang="en-US" altLang="zh-CN" sz="2400">
                        <a:latin typeface="Cambria Math" panose="02040503050406030204" pitchFamily="18" charset="0"/>
                        <a:cs typeface="Times New Roman" panose="02020603050405020304" pitchFamily="18" charset="0"/>
                      </a:rPr>
                      <m:t>Γ</m:t>
                    </m:r>
                    <m:d>
                      <m:dPr>
                        <m:ctrlPr>
                          <a:rPr kumimoji="1" lang="en-US" altLang="zh-CN" sz="2400" i="1">
                            <a:latin typeface="Cambria Math" panose="02040503050406030204" pitchFamily="18" charset="0"/>
                            <a:cs typeface="Times New Roman" panose="02020603050405020304" pitchFamily="18" charset="0"/>
                          </a:rPr>
                        </m:ctrlPr>
                      </m:dPr>
                      <m:e>
                        <m:sSub>
                          <m:sSubPr>
                            <m:ctrlPr>
                              <a:rPr kumimoji="1" lang="en-US" altLang="zh-CN" sz="2400">
                                <a:latin typeface="Cambria Math" panose="02040503050406030204" pitchFamily="18" charset="0"/>
                                <a:cs typeface="Times New Roman" panose="02020603050405020304" pitchFamily="18" charset="0"/>
                              </a:rPr>
                            </m:ctrlPr>
                          </m:sSubPr>
                          <m:e>
                            <m:r>
                              <m:rPr>
                                <m:sty m:val="p"/>
                              </m:rPr>
                              <a:rPr kumimoji="1" lang="en-US" altLang="zh-CN" sz="2400">
                                <a:latin typeface="Cambria Math" panose="02040503050406030204" pitchFamily="18" charset="0"/>
                                <a:cs typeface="Times New Roman" panose="02020603050405020304" pitchFamily="18" charset="0"/>
                              </a:rPr>
                              <m:t>I</m:t>
                            </m:r>
                          </m:e>
                          <m:sub>
                            <m:r>
                              <a:rPr kumimoji="1" lang="en-US" altLang="zh-CN" sz="2400">
                                <a:latin typeface="Cambria Math" panose="02040503050406030204" pitchFamily="18" charset="0"/>
                                <a:cs typeface="Times New Roman" panose="02020603050405020304" pitchFamily="18" charset="0"/>
                              </a:rPr>
                              <m:t>3</m:t>
                            </m:r>
                          </m:sub>
                        </m:sSub>
                        <m:r>
                          <a:rPr kumimoji="1" lang="en-US" altLang="zh-CN" sz="2400">
                            <a:latin typeface="Cambria Math" panose="02040503050406030204" pitchFamily="18" charset="0"/>
                            <a:cs typeface="Times New Roman" panose="02020603050405020304" pitchFamily="18" charset="0"/>
                          </a:rPr>
                          <m:t>=−</m:t>
                        </m:r>
                        <m:f>
                          <m:fPr>
                            <m:ctrlPr>
                              <a:rPr kumimoji="1" lang="en-US" altLang="zh-CN" sz="2400">
                                <a:latin typeface="Cambria Math" panose="02040503050406030204" pitchFamily="18" charset="0"/>
                                <a:cs typeface="Times New Roman" panose="02020603050405020304" pitchFamily="18" charset="0"/>
                              </a:rPr>
                            </m:ctrlPr>
                          </m:fPr>
                          <m:num>
                            <m:r>
                              <a:rPr kumimoji="1" lang="en-US" altLang="zh-CN" sz="2400">
                                <a:latin typeface="Cambria Math" panose="02040503050406030204" pitchFamily="18" charset="0"/>
                                <a:cs typeface="Times New Roman" panose="02020603050405020304" pitchFamily="18" charset="0"/>
                              </a:rPr>
                              <m:t>1</m:t>
                            </m:r>
                          </m:num>
                          <m:den>
                            <m:r>
                              <a:rPr kumimoji="1" lang="en-US" altLang="zh-CN" sz="2400">
                                <a:latin typeface="Cambria Math" panose="02040503050406030204" pitchFamily="18" charset="0"/>
                                <a:cs typeface="Times New Roman" panose="02020603050405020304" pitchFamily="18" charset="0"/>
                              </a:rPr>
                              <m:t>2</m:t>
                            </m:r>
                          </m:den>
                        </m:f>
                      </m:e>
                    </m:d>
                    <m:r>
                      <a:rPr kumimoji="1" lang="en-US" altLang="zh-CN" sz="2400">
                        <a:latin typeface="Cambria Math" panose="02040503050406030204" pitchFamily="18" charset="0"/>
                        <a:cs typeface="Times New Roman" panose="02020603050405020304" pitchFamily="18" charset="0"/>
                      </a:rPr>
                      <m:t>&gt;</m:t>
                    </m:r>
                    <m:r>
                      <m:rPr>
                        <m:sty m:val="p"/>
                      </m:rPr>
                      <a:rPr kumimoji="1" lang="en-US" altLang="zh-CN" sz="2400">
                        <a:latin typeface="Cambria Math" panose="02040503050406030204" pitchFamily="18" charset="0"/>
                        <a:cs typeface="Times New Roman" panose="02020603050405020304" pitchFamily="18" charset="0"/>
                      </a:rPr>
                      <m:t>Γ</m:t>
                    </m:r>
                    <m:d>
                      <m:dPr>
                        <m:ctrlPr>
                          <a:rPr kumimoji="1" lang="en-US" altLang="zh-CN" sz="2400" i="1">
                            <a:latin typeface="Cambria Math" panose="02040503050406030204" pitchFamily="18" charset="0"/>
                            <a:cs typeface="Times New Roman" panose="02020603050405020304" pitchFamily="18" charset="0"/>
                          </a:rPr>
                        </m:ctrlPr>
                      </m:dPr>
                      <m:e>
                        <m:sSub>
                          <m:sSubPr>
                            <m:ctrlPr>
                              <a:rPr kumimoji="1" lang="en-US" altLang="zh-CN" sz="2400">
                                <a:latin typeface="Cambria Math" panose="02040503050406030204" pitchFamily="18" charset="0"/>
                                <a:cs typeface="Times New Roman" panose="02020603050405020304" pitchFamily="18" charset="0"/>
                              </a:rPr>
                            </m:ctrlPr>
                          </m:sSubPr>
                          <m:e>
                            <m:r>
                              <m:rPr>
                                <m:sty m:val="p"/>
                              </m:rPr>
                              <a:rPr kumimoji="1" lang="en-US" altLang="zh-CN" sz="2400">
                                <a:latin typeface="Cambria Math" panose="02040503050406030204" pitchFamily="18" charset="0"/>
                                <a:cs typeface="Times New Roman" panose="02020603050405020304" pitchFamily="18" charset="0"/>
                              </a:rPr>
                              <m:t>I</m:t>
                            </m:r>
                          </m:e>
                          <m:sub>
                            <m:r>
                              <a:rPr kumimoji="1" lang="en-US" altLang="zh-CN" sz="2400">
                                <a:latin typeface="Cambria Math" panose="02040503050406030204" pitchFamily="18" charset="0"/>
                                <a:cs typeface="Times New Roman" panose="02020603050405020304" pitchFamily="18" charset="0"/>
                              </a:rPr>
                              <m:t>3</m:t>
                            </m:r>
                          </m:sub>
                        </m:sSub>
                        <m:r>
                          <a:rPr kumimoji="1" lang="en-US" altLang="zh-CN" sz="2400">
                            <a:latin typeface="Cambria Math" panose="02040503050406030204" pitchFamily="18" charset="0"/>
                            <a:cs typeface="Times New Roman" panose="02020603050405020304" pitchFamily="18" charset="0"/>
                          </a:rPr>
                          <m:t>=</m:t>
                        </m:r>
                        <m:f>
                          <m:fPr>
                            <m:ctrlPr>
                              <a:rPr kumimoji="1" lang="en-US" altLang="zh-CN" sz="2400">
                                <a:latin typeface="Cambria Math" panose="02040503050406030204" pitchFamily="18" charset="0"/>
                                <a:cs typeface="Times New Roman" panose="02020603050405020304" pitchFamily="18" charset="0"/>
                              </a:rPr>
                            </m:ctrlPr>
                          </m:fPr>
                          <m:num>
                            <m:r>
                              <a:rPr kumimoji="1" lang="en-US" altLang="zh-CN" sz="2400">
                                <a:latin typeface="Cambria Math" panose="02040503050406030204" pitchFamily="18" charset="0"/>
                                <a:cs typeface="Times New Roman" panose="02020603050405020304" pitchFamily="18" charset="0"/>
                              </a:rPr>
                              <m:t>1</m:t>
                            </m:r>
                          </m:num>
                          <m:den>
                            <m:r>
                              <a:rPr kumimoji="1" lang="en-US" altLang="zh-CN" sz="2400">
                                <a:latin typeface="Cambria Math" panose="02040503050406030204" pitchFamily="18" charset="0"/>
                                <a:cs typeface="Times New Roman" panose="02020603050405020304" pitchFamily="18" charset="0"/>
                              </a:rPr>
                              <m:t>2</m:t>
                            </m:r>
                          </m:den>
                        </m:f>
                      </m:e>
                    </m:d>
                  </m:oMath>
                </a14:m>
                <a:endParaRPr kumimoji="1" lang="zh-CN" altLang="en-US" sz="2400" dirty="0">
                  <a:latin typeface="Times New Roman" panose="02020603050405020304" pitchFamily="18" charset="0"/>
                  <a:cs typeface="Times New Roman" panose="02020603050405020304" pitchFamily="18" charset="0"/>
                </a:endParaRPr>
              </a:p>
            </p:txBody>
          </p:sp>
        </mc:Choice>
        <mc:Fallback xmlns="">
          <p:sp>
            <p:nvSpPr>
              <p:cNvPr id="9" name="文本框 8">
                <a:extLst>
                  <a:ext uri="{FF2B5EF4-FFF2-40B4-BE49-F238E27FC236}">
                    <a16:creationId xmlns:a16="http://schemas.microsoft.com/office/drawing/2014/main" id="{E31B07EB-1157-5A4D-6DA4-731697E69FF7}"/>
                  </a:ext>
                </a:extLst>
              </p:cNvPr>
              <p:cNvSpPr txBox="1">
                <a:spLocks noRot="1" noChangeAspect="1" noMove="1" noResize="1" noEditPoints="1" noAdjustHandles="1" noChangeArrowheads="1" noChangeShapeType="1" noTextEdit="1"/>
              </p:cNvSpPr>
              <p:nvPr/>
            </p:nvSpPr>
            <p:spPr>
              <a:xfrm>
                <a:off x="1090099" y="5295387"/>
                <a:ext cx="9797436" cy="1428789"/>
              </a:xfrm>
              <a:prstGeom prst="rect">
                <a:avLst/>
              </a:prstGeom>
              <a:blipFill>
                <a:blip r:embed="rId6"/>
                <a:stretch>
                  <a:fillRect l="-776" t="-3540"/>
                </a:stretch>
              </a:blipFill>
            </p:spPr>
            <p:txBody>
              <a:bodyPr/>
              <a:lstStyle/>
              <a:p>
                <a:r>
                  <a:rPr lang="zh-CN" altLang="en-US">
                    <a:noFill/>
                  </a:rPr>
                  <a:t> </a:t>
                </a:r>
              </a:p>
            </p:txBody>
          </p:sp>
        </mc:Fallback>
      </mc:AlternateContent>
      <p:sp>
        <p:nvSpPr>
          <p:cNvPr id="2" name="文本框 1">
            <a:extLst>
              <a:ext uri="{FF2B5EF4-FFF2-40B4-BE49-F238E27FC236}">
                <a16:creationId xmlns:a16="http://schemas.microsoft.com/office/drawing/2014/main" id="{25B3D595-39F6-FBEE-A3F5-7FE53E3E1519}"/>
              </a:ext>
            </a:extLst>
          </p:cNvPr>
          <p:cNvSpPr txBox="1"/>
          <p:nvPr/>
        </p:nvSpPr>
        <p:spPr>
          <a:xfrm>
            <a:off x="11335385" y="6336956"/>
            <a:ext cx="415498" cy="369332"/>
          </a:xfrm>
          <a:prstGeom prst="rect">
            <a:avLst/>
          </a:prstGeom>
          <a:noFill/>
        </p:spPr>
        <p:txBody>
          <a:bodyPr wrap="none" rtlCol="0">
            <a:spAutoFit/>
          </a:bodyPr>
          <a:lstStyle/>
          <a:p>
            <a:r>
              <a:rPr kumimoji="1" lang="en-US" altLang="zh-CN" dirty="0">
                <a:latin typeface="Times New Roman" panose="02020603050405020304" pitchFamily="18" charset="0"/>
                <a:cs typeface="Times New Roman" panose="02020603050405020304" pitchFamily="18" charset="0"/>
              </a:rPr>
              <a:t>26</a:t>
            </a:r>
            <a:endParaRPr kumimoji="1" lang="zh-CN" alt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433348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3739565" y="1679341"/>
            <a:ext cx="4712870" cy="660400"/>
          </a:xfrm>
          <a:prstGeom prst="rect">
            <a:avLst/>
          </a:prstGeom>
          <a:solidFill>
            <a:srgbClr val="9C252B">
              <a:alpha val="46000"/>
            </a:srgbClr>
          </a:solidFill>
          <a:ln>
            <a:solidFill>
              <a:srgbClr val="9C252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3200" spc="600" dirty="0">
                <a:solidFill>
                  <a:schemeClr val="tx1"/>
                </a:solidFill>
                <a:latin typeface="微软雅黑" panose="020B0503020204020204" pitchFamily="34" charset="-122"/>
                <a:ea typeface="微软雅黑" panose="020B0503020204020204" pitchFamily="34" charset="-122"/>
              </a:rPr>
              <a:t>  </a:t>
            </a:r>
            <a:r>
              <a:rPr lang="en-US" altLang="zh-CN" sz="32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 1. Background</a:t>
            </a:r>
          </a:p>
        </p:txBody>
      </p:sp>
      <p:sp>
        <p:nvSpPr>
          <p:cNvPr id="8" name="矩形 7"/>
          <p:cNvSpPr/>
          <p:nvPr/>
        </p:nvSpPr>
        <p:spPr>
          <a:xfrm>
            <a:off x="3739565" y="2728996"/>
            <a:ext cx="4712870" cy="660400"/>
          </a:xfrm>
          <a:prstGeom prst="rect">
            <a:avLst/>
          </a:prstGeom>
          <a:solidFill>
            <a:srgbClr val="9C252B">
              <a:alpha val="46000"/>
            </a:srgbClr>
          </a:solidFill>
          <a:ln>
            <a:solidFill>
              <a:srgbClr val="9C252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2400" spc="600" dirty="0">
                <a:solidFill>
                  <a:schemeClr val="tx1"/>
                </a:solidFill>
                <a:latin typeface="+mn-ea"/>
              </a:rPr>
              <a:t>  </a:t>
            </a:r>
            <a:r>
              <a:rPr lang="en-US" altLang="zh-CN" sz="28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32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2. Formalism</a:t>
            </a:r>
          </a:p>
        </p:txBody>
      </p:sp>
      <p:sp>
        <p:nvSpPr>
          <p:cNvPr id="9" name="矩形 8"/>
          <p:cNvSpPr/>
          <p:nvPr/>
        </p:nvSpPr>
        <p:spPr>
          <a:xfrm>
            <a:off x="3739566" y="3778651"/>
            <a:ext cx="4712870" cy="660400"/>
          </a:xfrm>
          <a:prstGeom prst="rect">
            <a:avLst/>
          </a:prstGeom>
          <a:solidFill>
            <a:srgbClr val="9C252B">
              <a:alpha val="46000"/>
            </a:srgbClr>
          </a:solidFill>
          <a:ln>
            <a:solidFill>
              <a:srgbClr val="9C252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buClrTx/>
              <a:buSzTx/>
              <a:buFontTx/>
            </a:pPr>
            <a:r>
              <a:rPr lang="en-US" altLang="zh-CN" sz="2400" spc="600" dirty="0">
                <a:solidFill>
                  <a:schemeClr val="tx1"/>
                </a:solidFill>
                <a:latin typeface="+mn-ea"/>
              </a:rPr>
              <a:t>   </a:t>
            </a:r>
            <a:r>
              <a:rPr lang="en-US" altLang="zh-CN" sz="32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3. </a:t>
            </a:r>
            <a:r>
              <a:rPr lang="en-US" altLang="zh-CN" sz="32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sym typeface="+mn-ea"/>
              </a:rPr>
              <a:t>Results &amp; discussion</a:t>
            </a:r>
            <a:endParaRPr lang="en-US" altLang="zh-CN" sz="32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p:txBody>
      </p:sp>
      <p:cxnSp>
        <p:nvCxnSpPr>
          <p:cNvPr id="11" name="直接连接符 10"/>
          <p:cNvCxnSpPr/>
          <p:nvPr/>
        </p:nvCxnSpPr>
        <p:spPr>
          <a:xfrm>
            <a:off x="0" y="666234"/>
            <a:ext cx="12192000" cy="0"/>
          </a:xfrm>
          <a:prstGeom prst="line">
            <a:avLst/>
          </a:prstGeom>
          <a:ln w="28575">
            <a:solidFill>
              <a:srgbClr val="9C252B"/>
            </a:solidFill>
          </a:ln>
        </p:spPr>
        <p:style>
          <a:lnRef idx="1">
            <a:schemeClr val="accent1"/>
          </a:lnRef>
          <a:fillRef idx="0">
            <a:schemeClr val="accent1"/>
          </a:fillRef>
          <a:effectRef idx="0">
            <a:schemeClr val="accent1"/>
          </a:effectRef>
          <a:fontRef idx="minor">
            <a:schemeClr val="tx1"/>
          </a:fontRef>
        </p:style>
      </p:cxnSp>
      <p:sp>
        <p:nvSpPr>
          <p:cNvPr id="14" name="文本框 13"/>
          <p:cNvSpPr txBox="1"/>
          <p:nvPr/>
        </p:nvSpPr>
        <p:spPr bwMode="auto">
          <a:xfrm>
            <a:off x="134401" y="178901"/>
            <a:ext cx="2891246" cy="414020"/>
          </a:xfrm>
          <a:prstGeom prst="rect">
            <a:avLst/>
          </a:prstGeom>
          <a:noFill/>
        </p:spPr>
        <p:txBody>
          <a:bodyPr wrap="square">
            <a:spAutoFit/>
            <a:scene3d>
              <a:camera prst="orthographicFront"/>
              <a:lightRig rig="threePt" dir="t"/>
            </a:scene3d>
            <a:sp3d contourW="12700"/>
          </a:bodyPr>
          <a:lstStyle>
            <a:defPPr>
              <a:defRPr lang="en-US"/>
            </a:defPPr>
            <a:lvl1pPr>
              <a:defRPr sz="2800" b="1" spc="300">
                <a:solidFill>
                  <a:schemeClr val="tx1">
                    <a:lumMod val="85000"/>
                    <a:lumOff val="15000"/>
                  </a:schemeClr>
                </a:solidFill>
                <a:latin typeface="微软雅黑" panose="020B0503020204020204" pitchFamily="34" charset="-122"/>
                <a:ea typeface="微软雅黑" panose="020B0503020204020204" pitchFamily="34" charset="-122"/>
                <a:cs typeface="Segoe UI Light" panose="020B0502040204020203" pitchFamily="34" charset="0"/>
              </a:defRPr>
            </a:lvl1pPr>
          </a:lstStyle>
          <a:p>
            <a:pPr>
              <a:defRPr/>
            </a:pPr>
            <a:r>
              <a:rPr lang="en-US" altLang="zh-CN" sz="2100" spc="0" dirty="0">
                <a:solidFill>
                  <a:srgbClr val="B21E23"/>
                </a:solidFill>
                <a:latin typeface="Times New Roman" panose="02020603050405020304" pitchFamily="18" charset="0"/>
                <a:ea typeface="微软雅黑" panose="020B0503020204020204" pitchFamily="34" charset="-122"/>
                <a:cs typeface="Times New Roman" panose="02020603050405020304" pitchFamily="18" charset="0"/>
                <a:sym typeface="Century Gothic" panose="020B0502020202020204" pitchFamily="34" charset="0"/>
              </a:rPr>
              <a:t>CONTENTS|</a:t>
            </a:r>
            <a:endParaRPr lang="zh-CN" altLang="en-US" sz="1500" spc="0" dirty="0">
              <a:latin typeface="Times New Roman" panose="02020603050405020304" pitchFamily="18" charset="0"/>
              <a:ea typeface="微软雅黑" panose="020B0503020204020204" pitchFamily="34" charset="-122"/>
              <a:cs typeface="Times New Roman" panose="02020603050405020304" pitchFamily="18" charset="0"/>
              <a:sym typeface="Century Gothic" panose="020B0502020202020204" pitchFamily="34" charset="0"/>
            </a:endParaRPr>
          </a:p>
        </p:txBody>
      </p:sp>
      <p:sp>
        <p:nvSpPr>
          <p:cNvPr id="13" name="矩形 12"/>
          <p:cNvSpPr/>
          <p:nvPr/>
        </p:nvSpPr>
        <p:spPr>
          <a:xfrm>
            <a:off x="3739566" y="4973086"/>
            <a:ext cx="4712870" cy="660400"/>
          </a:xfrm>
          <a:prstGeom prst="rect">
            <a:avLst/>
          </a:prstGeom>
          <a:solidFill>
            <a:srgbClr val="9C252B">
              <a:alpha val="46000"/>
            </a:srgbClr>
          </a:solidFill>
          <a:ln>
            <a:solidFill>
              <a:srgbClr val="9C252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3200" spc="600" dirty="0">
                <a:solidFill>
                  <a:schemeClr val="tx1"/>
                </a:solidFill>
                <a:latin typeface="+mn-ea"/>
              </a:rPr>
              <a:t>   </a:t>
            </a:r>
            <a:r>
              <a:rPr lang="en-US" altLang="zh-CN" sz="32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4. </a:t>
            </a:r>
            <a:r>
              <a:rPr lang="en-US" altLang="zh-CN" sz="32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Summary</a:t>
            </a:r>
          </a:p>
        </p:txBody>
      </p:sp>
      <p:pic>
        <p:nvPicPr>
          <p:cNvPr id="5" name="图片 4">
            <a:extLst>
              <a:ext uri="{FF2B5EF4-FFF2-40B4-BE49-F238E27FC236}">
                <a16:creationId xmlns:a16="http://schemas.microsoft.com/office/drawing/2014/main" id="{D790A902-E5E9-0618-869C-488E71F56D0A}"/>
              </a:ext>
            </a:extLst>
          </p:cNvPr>
          <p:cNvPicPr>
            <a:picLocks noChangeAspect="1"/>
          </p:cNvPicPr>
          <p:nvPr/>
        </p:nvPicPr>
        <p:blipFill>
          <a:blip r:embed="rId2"/>
          <a:stretch>
            <a:fillRect/>
          </a:stretch>
        </p:blipFill>
        <p:spPr>
          <a:xfrm>
            <a:off x="11237495" y="88315"/>
            <a:ext cx="711890" cy="543733"/>
          </a:xfrm>
          <a:prstGeom prst="rect">
            <a:avLst/>
          </a:prstGeom>
        </p:spPr>
      </p:pic>
    </p:spTree>
    <p:extLst>
      <p:ext uri="{BB962C8B-B14F-4D97-AF65-F5344CB8AC3E}">
        <p14:creationId xmlns:p14="http://schemas.microsoft.com/office/powerpoint/2010/main" val="14729502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nvCxnSpPr>
        <p:spPr>
          <a:xfrm>
            <a:off x="0" y="666234"/>
            <a:ext cx="12192000" cy="0"/>
          </a:xfrm>
          <a:prstGeom prst="line">
            <a:avLst/>
          </a:prstGeom>
          <a:ln w="28575">
            <a:solidFill>
              <a:srgbClr val="9C252B"/>
            </a:solidFill>
          </a:ln>
        </p:spPr>
        <p:style>
          <a:lnRef idx="1">
            <a:schemeClr val="accent1"/>
          </a:lnRef>
          <a:fillRef idx="0">
            <a:schemeClr val="accent1"/>
          </a:fillRef>
          <a:effectRef idx="0">
            <a:schemeClr val="accent1"/>
          </a:effectRef>
          <a:fontRef idx="minor">
            <a:schemeClr val="tx1"/>
          </a:fontRef>
        </p:style>
      </p:cxnSp>
      <p:pic>
        <p:nvPicPr>
          <p:cNvPr id="3" name="图片 2">
            <a:extLst>
              <a:ext uri="{FF2B5EF4-FFF2-40B4-BE49-F238E27FC236}">
                <a16:creationId xmlns:a16="http://schemas.microsoft.com/office/drawing/2014/main" id="{E928BADA-8DD8-9F11-FD67-1CB7EFFF3FD6}"/>
              </a:ext>
            </a:extLst>
          </p:cNvPr>
          <p:cNvPicPr>
            <a:picLocks noChangeAspect="1"/>
          </p:cNvPicPr>
          <p:nvPr/>
        </p:nvPicPr>
        <p:blipFill>
          <a:blip r:embed="rId3"/>
          <a:stretch>
            <a:fillRect/>
          </a:stretch>
        </p:blipFill>
        <p:spPr>
          <a:xfrm>
            <a:off x="11237495" y="88315"/>
            <a:ext cx="711890" cy="543733"/>
          </a:xfrm>
          <a:prstGeom prst="rect">
            <a:avLst/>
          </a:prstGeom>
        </p:spPr>
      </p:pic>
      <p:sp>
        <p:nvSpPr>
          <p:cNvPr id="5" name="文本框 4">
            <a:extLst>
              <a:ext uri="{FF2B5EF4-FFF2-40B4-BE49-F238E27FC236}">
                <a16:creationId xmlns:a16="http://schemas.microsoft.com/office/drawing/2014/main" id="{726EF67F-AAE6-A34B-90A0-A7CDD45707A3}"/>
              </a:ext>
            </a:extLst>
          </p:cNvPr>
          <p:cNvSpPr txBox="1"/>
          <p:nvPr/>
        </p:nvSpPr>
        <p:spPr bwMode="auto">
          <a:xfrm>
            <a:off x="134400" y="178901"/>
            <a:ext cx="5854417" cy="415498"/>
          </a:xfrm>
          <a:prstGeom prst="rect">
            <a:avLst/>
          </a:prstGeom>
          <a:noFill/>
        </p:spPr>
        <p:txBody>
          <a:bodyPr wrap="square">
            <a:spAutoFit/>
            <a:scene3d>
              <a:camera prst="orthographicFront"/>
              <a:lightRig rig="threePt" dir="t"/>
            </a:scene3d>
            <a:sp3d contourW="12700"/>
          </a:bodyPr>
          <a:lstStyle>
            <a:defPPr>
              <a:defRPr lang="en-US"/>
            </a:defPPr>
            <a:lvl1pPr>
              <a:defRPr sz="2800" b="1" spc="300">
                <a:solidFill>
                  <a:schemeClr val="tx1">
                    <a:lumMod val="85000"/>
                    <a:lumOff val="15000"/>
                  </a:schemeClr>
                </a:solidFill>
                <a:latin typeface="微软雅黑" panose="020B0503020204020204" pitchFamily="34" charset="-122"/>
                <a:ea typeface="微软雅黑" panose="020B0503020204020204" pitchFamily="34" charset="-122"/>
                <a:cs typeface="Segoe UI Light" panose="020B0502040204020203" pitchFamily="34" charset="0"/>
              </a:defRPr>
            </a:lvl1pPr>
          </a:lstStyle>
          <a:p>
            <a:pPr>
              <a:defRPr/>
            </a:pPr>
            <a:r>
              <a:rPr lang="en-US" altLang="zh-CN" sz="2100" spc="0" dirty="0">
                <a:solidFill>
                  <a:srgbClr val="B21E23"/>
                </a:solidFill>
                <a:latin typeface="Times New Roman" panose="02020603050405020304" pitchFamily="18" charset="0"/>
                <a:cs typeface="Times New Roman" panose="02020603050405020304" pitchFamily="18" charset="0"/>
              </a:rPr>
              <a:t>Summary </a:t>
            </a:r>
            <a:endParaRPr lang="zh-CN" altLang="en-US" sz="2100" spc="0" dirty="0">
              <a:solidFill>
                <a:srgbClr val="B21E23"/>
              </a:solidFill>
              <a:latin typeface="Times New Roman" panose="02020603050405020304" pitchFamily="18" charset="0"/>
              <a:cs typeface="Times New Roman" panose="02020603050405020304" pitchFamily="18" charset="0"/>
              <a:sym typeface="Century Gothic" panose="020B0502020202020204" pitchFamily="34" charset="0"/>
            </a:endParaRPr>
          </a:p>
        </p:txBody>
      </p:sp>
      <mc:AlternateContent xmlns:mc="http://schemas.openxmlformats.org/markup-compatibility/2006">
        <mc:Choice xmlns:a14="http://schemas.microsoft.com/office/drawing/2010/main" Requires="a14">
          <p:sp>
            <p:nvSpPr>
              <p:cNvPr id="2" name="文本框 1">
                <a:extLst>
                  <a:ext uri="{FF2B5EF4-FFF2-40B4-BE49-F238E27FC236}">
                    <a16:creationId xmlns:a16="http://schemas.microsoft.com/office/drawing/2014/main" id="{68BFC739-8270-27F9-1EA7-57C922C82F92}"/>
                  </a:ext>
                </a:extLst>
              </p:cNvPr>
              <p:cNvSpPr txBox="1"/>
              <p:nvPr/>
            </p:nvSpPr>
            <p:spPr>
              <a:xfrm>
                <a:off x="378543" y="912417"/>
                <a:ext cx="11336726" cy="4716932"/>
              </a:xfrm>
              <a:prstGeom prst="rect">
                <a:avLst/>
              </a:prstGeom>
              <a:noFill/>
            </p:spPr>
            <p:txBody>
              <a:bodyPr wrap="square" rtlCol="0">
                <a:spAutoFit/>
              </a:bodyPr>
              <a:lstStyle/>
              <a:p>
                <a:pPr marL="342900" indent="-342900">
                  <a:lnSpc>
                    <a:spcPct val="150000"/>
                  </a:lnSpc>
                  <a:buFont typeface="+mj-lt"/>
                  <a:buAutoNum type="arabicPeriod"/>
                </a:pPr>
                <a:r>
                  <a:rPr lang="en-US" altLang="zh-CN" sz="2200" dirty="0">
                    <a:latin typeface="Times New Roman" panose="02020603050405020304" pitchFamily="18" charset="0"/>
                    <a:cs typeface="Times New Roman" panose="02020603050405020304" pitchFamily="18" charset="0"/>
                  </a:rPr>
                  <a:t>T</a:t>
                </a:r>
                <a:r>
                  <a:rPr lang="zh-CN" altLang="zh-CN" sz="2200" dirty="0">
                    <a:latin typeface="Times New Roman" panose="02020603050405020304" pitchFamily="18" charset="0"/>
                    <a:cs typeface="Times New Roman" panose="02020603050405020304" pitchFamily="18" charset="0"/>
                  </a:rPr>
                  <a:t>he </a:t>
                </a:r>
                <a14:m>
                  <m:oMath xmlns:m="http://schemas.openxmlformats.org/officeDocument/2006/math">
                    <m:r>
                      <a:rPr lang="zh-CN" altLang="en-US" sz="2200" b="0" i="1">
                        <a:latin typeface="Cambria Math" panose="02040503050406030204" pitchFamily="18" charset="0"/>
                      </a:rPr>
                      <m:t>𝐽</m:t>
                    </m:r>
                    <m:r>
                      <a:rPr lang="en-US" altLang="zh-CN" sz="2200" b="0">
                        <a:latin typeface="Cambria Math" panose="02040503050406030204" pitchFamily="18" charset="0"/>
                      </a:rPr>
                      <m:t>=</m:t>
                    </m:r>
                    <m:r>
                      <a:rPr lang="en-US" altLang="zh-CN" sz="2200" b="0" i="1">
                        <a:latin typeface="Cambria Math" panose="02040503050406030204" pitchFamily="18" charset="0"/>
                      </a:rPr>
                      <m:t>2</m:t>
                    </m:r>
                  </m:oMath>
                </a14:m>
                <a:r>
                  <a:rPr lang="zh-CN" altLang="zh-CN" sz="2200" dirty="0">
                    <a:latin typeface="Times New Roman" panose="02020603050405020304" pitchFamily="18" charset="0"/>
                    <a:cs typeface="Times New Roman" panose="02020603050405020304" pitchFamily="18" charset="0"/>
                  </a:rPr>
                  <a:t> states have identical magnetic moments in both the compact and molecular models.</a:t>
                </a:r>
                <a:r>
                  <a:rPr lang="en-US" altLang="zh-CN" sz="2200" dirty="0">
                    <a:latin typeface="Times New Roman" panose="02020603050405020304" pitchFamily="18" charset="0"/>
                    <a:cs typeface="Times New Roman" panose="02020603050405020304" pitchFamily="18" charset="0"/>
                  </a:rPr>
                  <a:t> </a:t>
                </a:r>
                <a:r>
                  <a:rPr lang="zh-CN" altLang="zh-CN" sz="2200" dirty="0">
                    <a:latin typeface="Times New Roman" panose="02020603050405020304" pitchFamily="18" charset="0"/>
                    <a:cs typeface="Times New Roman" panose="02020603050405020304" pitchFamily="18" charset="0"/>
                  </a:rPr>
                  <a:t>The </a:t>
                </a:r>
                <a:r>
                  <a:rPr lang="en-US" altLang="zh-CN" sz="2200" dirty="0">
                    <a:latin typeface="Times New Roman" panose="02020603050405020304" pitchFamily="18" charset="0"/>
                    <a:cs typeface="Times New Roman" panose="02020603050405020304" pitchFamily="18" charset="0"/>
                  </a:rPr>
                  <a:t>MM </a:t>
                </a:r>
                <a:r>
                  <a:rPr lang="zh-CN" altLang="zh-CN" sz="2200" dirty="0">
                    <a:latin typeface="Times New Roman" panose="02020603050405020304" pitchFamily="18" charset="0"/>
                    <a:cs typeface="Times New Roman" panose="02020603050405020304" pitchFamily="18" charset="0"/>
                  </a:rPr>
                  <a:t>of a </a:t>
                </a:r>
                <a14:m>
                  <m:oMath xmlns:m="http://schemas.openxmlformats.org/officeDocument/2006/math">
                    <m:r>
                      <a:rPr lang="zh-CN" altLang="en-US" sz="2200" b="0" i="1">
                        <a:latin typeface="Cambria Math" panose="02040503050406030204" pitchFamily="18" charset="0"/>
                      </a:rPr>
                      <m:t>𝐽</m:t>
                    </m:r>
                    <m:r>
                      <a:rPr lang="en-US" altLang="zh-CN" sz="2200" b="0">
                        <a:latin typeface="Cambria Math" panose="02040503050406030204" pitchFamily="18" charset="0"/>
                      </a:rPr>
                      <m:t>=</m:t>
                    </m:r>
                    <m:r>
                      <a:rPr lang="en-US" altLang="zh-CN" sz="2200" b="0" i="1">
                        <a:latin typeface="Cambria Math" panose="02040503050406030204" pitchFamily="18" charset="0"/>
                      </a:rPr>
                      <m:t>0</m:t>
                    </m:r>
                  </m:oMath>
                </a14:m>
                <a:r>
                  <a:rPr lang="zh-CN" altLang="zh-CN" sz="2200" dirty="0">
                    <a:latin typeface="Times New Roman" panose="02020603050405020304" pitchFamily="18" charset="0"/>
                    <a:cs typeface="Times New Roman" panose="02020603050405020304" pitchFamily="18" charset="0"/>
                  </a:rPr>
                  <a:t> state is always zero.</a:t>
                </a:r>
                <a:r>
                  <a:rPr lang="zh-CN" altLang="en-US" sz="2200" dirty="0">
                    <a:latin typeface="Times New Roman" panose="02020603050405020304" pitchFamily="18" charset="0"/>
                    <a:cs typeface="Times New Roman" panose="02020603050405020304" pitchFamily="18" charset="0"/>
                  </a:rPr>
                  <a:t> </a:t>
                </a:r>
                <a:r>
                  <a:rPr lang="en-US" altLang="zh-CN" sz="2200" dirty="0">
                    <a:latin typeface="Times New Roman" panose="02020603050405020304" pitchFamily="18" charset="0"/>
                    <a:cs typeface="Times New Roman" panose="02020603050405020304" pitchFamily="18" charset="0"/>
                  </a:rPr>
                  <a:t>Only J=1 states deserved to study  because of  their difference MMs in the</a:t>
                </a:r>
                <a:r>
                  <a:rPr lang="zh-CN" altLang="zh-CN" sz="2200" dirty="0">
                    <a:latin typeface="Times New Roman" panose="02020603050405020304" pitchFamily="18" charset="0"/>
                    <a:cs typeface="Times New Roman" panose="02020603050405020304" pitchFamily="18" charset="0"/>
                  </a:rPr>
                  <a:t> compact and molecular models</a:t>
                </a:r>
                <a:r>
                  <a:rPr lang="en-US" altLang="zh-CN" sz="2200" dirty="0">
                    <a:latin typeface="Times New Roman" panose="02020603050405020304" pitchFamily="18" charset="0"/>
                    <a:cs typeface="Times New Roman" panose="02020603050405020304" pitchFamily="18" charset="0"/>
                  </a:rPr>
                  <a:t>.</a:t>
                </a:r>
              </a:p>
              <a:p>
                <a:pPr marL="342900" indent="-342900">
                  <a:lnSpc>
                    <a:spcPct val="150000"/>
                  </a:lnSpc>
                  <a:buFont typeface="+mj-lt"/>
                  <a:buAutoNum type="arabicPeriod"/>
                </a:pPr>
                <a:r>
                  <a:rPr lang="en-US" altLang="zh-CN" sz="2200" dirty="0">
                    <a:latin typeface="Times New Roman" panose="02020603050405020304" pitchFamily="18" charset="0"/>
                    <a:cs typeface="Times New Roman" panose="02020603050405020304" pitchFamily="18" charset="0"/>
                  </a:rPr>
                  <a:t> </a:t>
                </a:r>
                <a:r>
                  <a:rPr kumimoji="1" lang="en-US" altLang="zh-CN" sz="2200" dirty="0">
                    <a:latin typeface="Times New Roman" panose="02020603050405020304" pitchFamily="18" charset="0"/>
                    <a:cs typeface="Times New Roman" panose="02020603050405020304" pitchFamily="18" charset="0"/>
                  </a:rPr>
                  <a:t>If</a:t>
                </a:r>
                <a:r>
                  <a:rPr kumimoji="1" lang="zh-CN" altLang="en-US" sz="2200" dirty="0">
                    <a:latin typeface="Times New Roman" panose="02020603050405020304" pitchFamily="18" charset="0"/>
                    <a:cs typeface="Times New Roman" panose="02020603050405020304" pitchFamily="18" charset="0"/>
                  </a:rPr>
                  <a:t> </a:t>
                </a:r>
                <a14:m>
                  <m:oMath xmlns:m="http://schemas.openxmlformats.org/officeDocument/2006/math">
                    <m:sSub>
                      <m:sSubPr>
                        <m:ctrlPr>
                          <a:rPr kumimoji="1" lang="en-US" altLang="zh-CN" sz="2200" b="0" i="1" dirty="0">
                            <a:latin typeface="Cambria Math" panose="02040503050406030204" pitchFamily="18" charset="0"/>
                          </a:rPr>
                        </m:ctrlPr>
                      </m:sSubPr>
                      <m:e>
                        <m:r>
                          <a:rPr kumimoji="1" lang="en-US" altLang="zh-CN" sz="2200" b="0" i="1" dirty="0">
                            <a:latin typeface="Cambria Math" panose="02040503050406030204" pitchFamily="18" charset="0"/>
                          </a:rPr>
                          <m:t>𝑇</m:t>
                        </m:r>
                      </m:e>
                      <m:sub>
                        <m:r>
                          <a:rPr kumimoji="1" lang="en-US" altLang="zh-CN" sz="2200" b="0" i="1" dirty="0">
                            <a:latin typeface="Cambria Math" panose="02040503050406030204" pitchFamily="18" charset="0"/>
                          </a:rPr>
                          <m:t>𝑐𝑐</m:t>
                        </m:r>
                      </m:sub>
                    </m:sSub>
                    <m:sSup>
                      <m:sSupPr>
                        <m:ctrlPr>
                          <a:rPr kumimoji="1" lang="en-US" altLang="zh-CN" sz="2200" b="0" i="1" dirty="0">
                            <a:latin typeface="Cambria Math" panose="02040503050406030204" pitchFamily="18" charset="0"/>
                          </a:rPr>
                        </m:ctrlPr>
                      </m:sSupPr>
                      <m:e>
                        <m:d>
                          <m:dPr>
                            <m:ctrlPr>
                              <a:rPr kumimoji="1" lang="en-US" altLang="zh-CN" sz="2200" b="0" i="1" dirty="0">
                                <a:latin typeface="Cambria Math" panose="02040503050406030204" pitchFamily="18" charset="0"/>
                              </a:rPr>
                            </m:ctrlPr>
                          </m:dPr>
                          <m:e>
                            <m:r>
                              <a:rPr kumimoji="1" lang="en-US" altLang="zh-CN" sz="2200" b="0" i="1" dirty="0">
                                <a:latin typeface="Cambria Math" panose="02040503050406030204" pitchFamily="18" charset="0"/>
                              </a:rPr>
                              <m:t>3875</m:t>
                            </m:r>
                          </m:e>
                        </m:d>
                      </m:e>
                      <m:sup>
                        <m:r>
                          <a:rPr kumimoji="1" lang="en-US" altLang="zh-CN" sz="2200" b="0" i="1" dirty="0">
                            <a:latin typeface="Cambria Math" panose="02040503050406030204" pitchFamily="18" charset="0"/>
                          </a:rPr>
                          <m:t>+</m:t>
                        </m:r>
                      </m:sup>
                    </m:sSup>
                  </m:oMath>
                </a14:m>
                <a:r>
                  <a:rPr kumimoji="1" lang="en-US" altLang="zh-CN" sz="2200" dirty="0">
                    <a:latin typeface="Times New Roman" panose="02020603050405020304" pitchFamily="18" charset="0"/>
                    <a:cs typeface="Times New Roman" panose="02020603050405020304" pitchFamily="18" charset="0"/>
                  </a:rPr>
                  <a:t>is </a:t>
                </a:r>
                <a:r>
                  <a:rPr lang="zh-CN" altLang="zh-CN" sz="2200" dirty="0">
                    <a:latin typeface="Times New Roman" panose="02020603050405020304" pitchFamily="18" charset="0"/>
                    <a:cs typeface="Times New Roman" panose="02020603050405020304" pitchFamily="18" charset="0"/>
                  </a:rPr>
                  <a:t>identified as the lower-mass</a:t>
                </a:r>
                <a:r>
                  <a:rPr lang="en-US" altLang="zh-CN" sz="2200" dirty="0">
                    <a:latin typeface="Times New Roman" panose="02020603050405020304" pitchFamily="18" charset="0"/>
                    <a:cs typeface="Times New Roman" panose="02020603050405020304" pitchFamily="18" charset="0"/>
                  </a:rPr>
                  <a:t> </a:t>
                </a:r>
                <a14:m>
                  <m:oMath xmlns:m="http://schemas.openxmlformats.org/officeDocument/2006/math">
                    <m:r>
                      <a:rPr kumimoji="1" lang="en-US" altLang="zh-CN" sz="2200" b="0" i="1">
                        <a:latin typeface="Cambria Math" panose="02040503050406030204" pitchFamily="18" charset="0"/>
                      </a:rPr>
                      <m:t>𝐼</m:t>
                    </m:r>
                    <m:d>
                      <m:dPr>
                        <m:ctrlPr>
                          <a:rPr kumimoji="1" lang="en-US" altLang="zh-CN" sz="2200" b="0" i="1">
                            <a:latin typeface="Cambria Math" panose="02040503050406030204" pitchFamily="18" charset="0"/>
                          </a:rPr>
                        </m:ctrlPr>
                      </m:dPr>
                      <m:e>
                        <m:sSup>
                          <m:sSupPr>
                            <m:ctrlPr>
                              <a:rPr kumimoji="1" lang="en-US" altLang="zh-CN" sz="2200" b="0" i="1">
                                <a:latin typeface="Cambria Math" panose="02040503050406030204" pitchFamily="18" charset="0"/>
                              </a:rPr>
                            </m:ctrlPr>
                          </m:sSupPr>
                          <m:e>
                            <m:r>
                              <a:rPr kumimoji="1" lang="en-US" altLang="zh-CN" sz="2200" b="0" i="1">
                                <a:latin typeface="Cambria Math" panose="02040503050406030204" pitchFamily="18" charset="0"/>
                              </a:rPr>
                              <m:t>𝐽</m:t>
                            </m:r>
                          </m:e>
                          <m:sup>
                            <m:r>
                              <a:rPr kumimoji="1" lang="en-US" altLang="zh-CN" sz="2200" b="0" i="1">
                                <a:latin typeface="Cambria Math" panose="02040503050406030204" pitchFamily="18" charset="0"/>
                              </a:rPr>
                              <m:t>𝑃</m:t>
                            </m:r>
                          </m:sup>
                        </m:sSup>
                      </m:e>
                    </m:d>
                    <m:r>
                      <a:rPr kumimoji="1" lang="en-US" altLang="zh-CN" sz="2200" b="0" i="1">
                        <a:latin typeface="Cambria Math" panose="02040503050406030204" pitchFamily="18" charset="0"/>
                      </a:rPr>
                      <m:t>=0</m:t>
                    </m:r>
                    <m:d>
                      <m:dPr>
                        <m:ctrlPr>
                          <a:rPr kumimoji="1" lang="en-US" altLang="zh-CN" sz="2200" b="0" i="1">
                            <a:latin typeface="Cambria Math" panose="02040503050406030204" pitchFamily="18" charset="0"/>
                          </a:rPr>
                        </m:ctrlPr>
                      </m:dPr>
                      <m:e>
                        <m:sSup>
                          <m:sSupPr>
                            <m:ctrlPr>
                              <a:rPr kumimoji="1" lang="en-US" altLang="zh-CN" sz="2200" b="0" i="1">
                                <a:latin typeface="Cambria Math" panose="02040503050406030204" pitchFamily="18" charset="0"/>
                              </a:rPr>
                            </m:ctrlPr>
                          </m:sSupPr>
                          <m:e>
                            <m:r>
                              <a:rPr kumimoji="1" lang="en-US" altLang="zh-CN" sz="2200" b="0" i="1">
                                <a:latin typeface="Cambria Math" panose="02040503050406030204" pitchFamily="18" charset="0"/>
                              </a:rPr>
                              <m:t>1</m:t>
                            </m:r>
                          </m:e>
                          <m:sup>
                            <m:r>
                              <a:rPr kumimoji="1" lang="en-US" altLang="zh-CN" sz="2200" b="0" i="1">
                                <a:latin typeface="Cambria Math" panose="02040503050406030204" pitchFamily="18" charset="0"/>
                              </a:rPr>
                              <m:t>+</m:t>
                            </m:r>
                          </m:sup>
                        </m:sSup>
                      </m:e>
                    </m:d>
                  </m:oMath>
                </a14:m>
                <a:r>
                  <a:rPr kumimoji="1" lang="en-US" altLang="zh-CN" sz="2200" dirty="0">
                    <a:latin typeface="Times New Roman" panose="02020603050405020304" pitchFamily="18" charset="0"/>
                    <a:cs typeface="Times New Roman" panose="02020603050405020304" pitchFamily="18" charset="0"/>
                  </a:rPr>
                  <a:t> compact </a:t>
                </a:r>
                <a14:m>
                  <m:oMath xmlns:m="http://schemas.openxmlformats.org/officeDocument/2006/math">
                    <m:r>
                      <a:rPr kumimoji="1" lang="en-US" altLang="zh-CN" sz="2200" b="0" i="1">
                        <a:latin typeface="Cambria Math" panose="02040503050406030204" pitchFamily="18" charset="0"/>
                      </a:rPr>
                      <m:t>𝑐𝑐</m:t>
                    </m:r>
                    <m:acc>
                      <m:accPr>
                        <m:chr m:val="̅"/>
                        <m:ctrlPr>
                          <a:rPr kumimoji="1" lang="en-US" altLang="zh-CN" sz="2200" b="0" i="1">
                            <a:latin typeface="Cambria Math" panose="02040503050406030204" pitchFamily="18" charset="0"/>
                          </a:rPr>
                        </m:ctrlPr>
                      </m:accPr>
                      <m:e>
                        <m:r>
                          <a:rPr kumimoji="1" lang="en-US" altLang="zh-CN" sz="2200" b="0" i="1">
                            <a:latin typeface="Cambria Math" panose="02040503050406030204" pitchFamily="18" charset="0"/>
                          </a:rPr>
                          <m:t>𝑛</m:t>
                        </m:r>
                      </m:e>
                    </m:acc>
                    <m:acc>
                      <m:accPr>
                        <m:chr m:val="̅"/>
                        <m:ctrlPr>
                          <a:rPr kumimoji="1" lang="en-US" altLang="zh-CN" sz="2200" b="0" i="1" dirty="0">
                            <a:latin typeface="Cambria Math" panose="02040503050406030204" pitchFamily="18" charset="0"/>
                          </a:rPr>
                        </m:ctrlPr>
                      </m:accPr>
                      <m:e>
                        <m:r>
                          <a:rPr kumimoji="1" lang="en-US" altLang="zh-CN" sz="2200" b="0" i="1" dirty="0">
                            <a:latin typeface="Cambria Math" panose="02040503050406030204" pitchFamily="18" charset="0"/>
                          </a:rPr>
                          <m:t>𝑛</m:t>
                        </m:r>
                      </m:e>
                    </m:acc>
                  </m:oMath>
                </a14:m>
                <a:r>
                  <a:rPr kumimoji="1" lang="en-US" altLang="zh-CN" sz="2200" dirty="0">
                    <a:latin typeface="Times New Roman" panose="02020603050405020304" pitchFamily="18" charset="0"/>
                    <a:cs typeface="Times New Roman" panose="02020603050405020304" pitchFamily="18" charset="0"/>
                  </a:rPr>
                  <a:t> state, its magnetic moment is </a:t>
                </a:r>
                <a14:m>
                  <m:oMath xmlns:m="http://schemas.openxmlformats.org/officeDocument/2006/math">
                    <m:r>
                      <a:rPr kumimoji="1" lang="en-US" altLang="zh-CN" sz="2200" b="0" i="1" smtClean="0">
                        <a:latin typeface="Cambria Math" panose="02040503050406030204" pitchFamily="18" charset="0"/>
                        <a:cs typeface="Times New Roman" panose="02020603050405020304" pitchFamily="18" charset="0"/>
                      </a:rPr>
                      <m:t>0.45</m:t>
                    </m:r>
                    <m:r>
                      <a:rPr kumimoji="1" lang="en-US" altLang="zh-CN" sz="2200" b="0" i="1" smtClean="0">
                        <a:latin typeface="Cambria Math" panose="02040503050406030204" pitchFamily="18" charset="0"/>
                        <a:cs typeface="Times New Roman" panose="02020603050405020304" pitchFamily="18" charset="0"/>
                      </a:rPr>
                      <m:t> </m:t>
                    </m:r>
                    <m:sSub>
                      <m:sSubPr>
                        <m:ctrlPr>
                          <a:rPr kumimoji="1" lang="en-US" altLang="zh-CN" sz="2200" b="0" i="1" smtClean="0">
                            <a:latin typeface="Cambria Math" panose="02040503050406030204" pitchFamily="18" charset="0"/>
                            <a:cs typeface="Times New Roman" panose="02020603050405020304" pitchFamily="18" charset="0"/>
                          </a:rPr>
                        </m:ctrlPr>
                      </m:sSubPr>
                      <m:e>
                        <m:r>
                          <a:rPr kumimoji="1" lang="en-US" altLang="zh-CN" sz="2200" b="0" i="1" smtClean="0">
                            <a:latin typeface="Cambria Math" panose="02040503050406030204" pitchFamily="18" charset="0"/>
                            <a:cs typeface="Times New Roman" panose="02020603050405020304" pitchFamily="18" charset="0"/>
                          </a:rPr>
                          <m:t>𝜇</m:t>
                        </m:r>
                      </m:e>
                      <m:sub>
                        <m:r>
                          <a:rPr kumimoji="1" lang="en-US" altLang="zh-CN" sz="2200" b="0" i="1" smtClean="0">
                            <a:latin typeface="Cambria Math" panose="02040503050406030204" pitchFamily="18" charset="0"/>
                            <a:cs typeface="Times New Roman" panose="02020603050405020304" pitchFamily="18" charset="0"/>
                          </a:rPr>
                          <m:t>𝑁</m:t>
                        </m:r>
                      </m:sub>
                    </m:sSub>
                  </m:oMath>
                </a14:m>
                <a:r>
                  <a:rPr lang="en-US" altLang="zh-CN" sz="2200" dirty="0">
                    <a:latin typeface="Times New Roman" panose="02020603050405020304" pitchFamily="18" charset="0"/>
                    <a:cs typeface="Times New Roman" panose="02020603050405020304" pitchFamily="18" charset="0"/>
                  </a:rPr>
                  <a:t>, while its MM is  -0.07 </a:t>
                </a:r>
                <a14:m>
                  <m:oMath xmlns:m="http://schemas.openxmlformats.org/officeDocument/2006/math">
                    <m:sSub>
                      <m:sSubPr>
                        <m:ctrlPr>
                          <a:rPr kumimoji="1" lang="en-US" altLang="zh-CN" sz="2200" i="1">
                            <a:latin typeface="Cambria Math" panose="02040503050406030204" pitchFamily="18" charset="0"/>
                            <a:cs typeface="Times New Roman" panose="02020603050405020304" pitchFamily="18" charset="0"/>
                          </a:rPr>
                        </m:ctrlPr>
                      </m:sSubPr>
                      <m:e>
                        <m:r>
                          <a:rPr kumimoji="1" lang="en-US" altLang="zh-CN" sz="2200" i="1">
                            <a:latin typeface="Cambria Math" panose="02040503050406030204" pitchFamily="18" charset="0"/>
                            <a:cs typeface="Times New Roman" panose="02020603050405020304" pitchFamily="18" charset="0"/>
                          </a:rPr>
                          <m:t>𝜇</m:t>
                        </m:r>
                      </m:e>
                      <m:sub>
                        <m:r>
                          <a:rPr kumimoji="1" lang="en-US" altLang="zh-CN" sz="2200" i="1">
                            <a:latin typeface="Cambria Math" panose="02040503050406030204" pitchFamily="18" charset="0"/>
                            <a:cs typeface="Times New Roman" panose="02020603050405020304" pitchFamily="18" charset="0"/>
                          </a:rPr>
                          <m:t>𝑁</m:t>
                        </m:r>
                      </m:sub>
                    </m:sSub>
                    <m:r>
                      <a:rPr kumimoji="1" lang="en-US" altLang="zh-CN" sz="2200" i="1">
                        <a:latin typeface="Cambria Math" panose="02040503050406030204" pitchFamily="18" charset="0"/>
                        <a:cs typeface="Times New Roman" panose="02020603050405020304" pitchFamily="18" charset="0"/>
                      </a:rPr>
                      <m:t> </m:t>
                    </m:r>
                  </m:oMath>
                </a14:m>
                <a:r>
                  <a:rPr lang="en-US" altLang="zh-CN" sz="2200" dirty="0">
                    <a:latin typeface="Times New Roman" panose="02020603050405020304" pitchFamily="18" charset="0"/>
                    <a:cs typeface="Times New Roman" panose="02020603050405020304" pitchFamily="18" charset="0"/>
                  </a:rPr>
                  <a:t> in </a:t>
                </a:r>
                <a14:m>
                  <m:oMath xmlns:m="http://schemas.openxmlformats.org/officeDocument/2006/math">
                    <m:r>
                      <a:rPr kumimoji="1" lang="en-US" altLang="zh-CN" sz="2200" i="1">
                        <a:latin typeface="Cambria Math" panose="02040503050406030204" pitchFamily="18" charset="0"/>
                        <a:cs typeface="Times New Roman" panose="02020603050405020304" pitchFamily="18" charset="0"/>
                      </a:rPr>
                      <m:t>𝐷</m:t>
                    </m:r>
                    <m:sSup>
                      <m:sSupPr>
                        <m:ctrlPr>
                          <a:rPr kumimoji="1" lang="en-US" altLang="zh-CN" sz="2200" i="1">
                            <a:latin typeface="Cambria Math" panose="02040503050406030204" pitchFamily="18" charset="0"/>
                            <a:cs typeface="Times New Roman" panose="02020603050405020304" pitchFamily="18" charset="0"/>
                          </a:rPr>
                        </m:ctrlPr>
                      </m:sSupPr>
                      <m:e>
                        <m:r>
                          <a:rPr kumimoji="1" lang="en-US" altLang="zh-CN" sz="2200" i="1">
                            <a:latin typeface="Cambria Math" panose="02040503050406030204" pitchFamily="18" charset="0"/>
                            <a:cs typeface="Times New Roman" panose="02020603050405020304" pitchFamily="18" charset="0"/>
                          </a:rPr>
                          <m:t>𝐷</m:t>
                        </m:r>
                      </m:e>
                      <m:sup>
                        <m:r>
                          <a:rPr kumimoji="1" lang="en-US" altLang="zh-CN" sz="2200" i="1">
                            <a:latin typeface="Cambria Math" panose="02040503050406030204" pitchFamily="18" charset="0"/>
                            <a:cs typeface="Times New Roman" panose="02020603050405020304" pitchFamily="18" charset="0"/>
                          </a:rPr>
                          <m:t>∗</m:t>
                        </m:r>
                      </m:sup>
                    </m:sSup>
                  </m:oMath>
                </a14:m>
                <a:r>
                  <a:rPr lang="en-US" altLang="zh-CN" sz="2200" dirty="0">
                    <a:latin typeface="Times New Roman" panose="02020603050405020304" pitchFamily="18" charset="0"/>
                    <a:cs typeface="Times New Roman" panose="02020603050405020304" pitchFamily="18" charset="0"/>
                  </a:rPr>
                  <a:t> molecular model.</a:t>
                </a:r>
              </a:p>
              <a:p>
                <a:pPr marL="342900" indent="-342900">
                  <a:lnSpc>
                    <a:spcPct val="150000"/>
                  </a:lnSpc>
                  <a:buFont typeface="+mj-lt"/>
                  <a:buAutoNum type="arabicPeriod"/>
                </a:pPr>
                <a:r>
                  <a:rPr lang="en-US" altLang="zh-CN" sz="2200" dirty="0">
                    <a:latin typeface="Times New Roman" panose="02020603050405020304" pitchFamily="18" charset="0"/>
                    <a:cs typeface="Times New Roman" panose="02020603050405020304" pitchFamily="18" charset="0"/>
                  </a:rPr>
                  <a:t> </a:t>
                </a:r>
                <a:r>
                  <a:rPr lang="zh-CN" altLang="zh-CN" sz="2200" dirty="0">
                    <a:latin typeface="Times New Roman" panose="02020603050405020304" pitchFamily="18" charset="0"/>
                    <a:cs typeface="Times New Roman" panose="02020603050405020304" pitchFamily="18" charset="0"/>
                  </a:rPr>
                  <a:t>In radiative decays, the spin coupling</a:t>
                </a:r>
                <a:r>
                  <a:rPr lang="en-US" altLang="zh-CN" sz="2200" dirty="0">
                    <a:latin typeface="Times New Roman" panose="02020603050405020304" pitchFamily="18" charset="0"/>
                    <a:cs typeface="Times New Roman" panose="02020603050405020304" pitchFamily="18" charset="0"/>
                  </a:rPr>
                  <a:t> term</a:t>
                </a:r>
                <a:r>
                  <a:rPr lang="zh-CN" altLang="zh-CN" sz="2200" dirty="0">
                    <a:latin typeface="Times New Roman" panose="02020603050405020304" pitchFamily="18" charset="0"/>
                    <a:cs typeface="Times New Roman" panose="02020603050405020304" pitchFamily="18" charset="0"/>
                  </a:rPr>
                  <a:t> </a:t>
                </a:r>
                <a14:m>
                  <m:oMath xmlns:m="http://schemas.openxmlformats.org/officeDocument/2006/math">
                    <m:r>
                      <a:rPr lang="en-US" altLang="zh-CN" sz="2200" b="0" i="1" smtClean="0">
                        <a:latin typeface="Cambria Math" panose="02040503050406030204" pitchFamily="18" charset="0"/>
                        <a:cs typeface="Times New Roman" panose="02020603050405020304" pitchFamily="18" charset="0"/>
                      </a:rPr>
                      <m:t>⟨</m:t>
                    </m:r>
                    <m:sSub>
                      <m:sSubPr>
                        <m:ctrlPr>
                          <a:rPr lang="en-US" altLang="zh-CN" sz="2200" b="0" i="1" smtClean="0">
                            <a:latin typeface="Cambria Math" panose="02040503050406030204" pitchFamily="18" charset="0"/>
                            <a:cs typeface="Times New Roman" panose="02020603050405020304" pitchFamily="18" charset="0"/>
                          </a:rPr>
                        </m:ctrlPr>
                      </m:sSubPr>
                      <m:e>
                        <m:r>
                          <a:rPr lang="en-US" altLang="zh-CN" sz="2200" b="0" i="1" smtClean="0">
                            <a:latin typeface="Cambria Math" panose="02040503050406030204" pitchFamily="18" charset="0"/>
                            <a:cs typeface="Times New Roman" panose="02020603050405020304" pitchFamily="18" charset="0"/>
                          </a:rPr>
                          <m:t>𝑆</m:t>
                        </m:r>
                      </m:e>
                      <m:sub>
                        <m:r>
                          <a:rPr lang="en-US" altLang="zh-CN" sz="2200" b="0" i="1" smtClean="0">
                            <a:latin typeface="Cambria Math" panose="02040503050406030204" pitchFamily="18" charset="0"/>
                            <a:cs typeface="Times New Roman" panose="02020603050405020304" pitchFamily="18" charset="0"/>
                          </a:rPr>
                          <m:t>𝑄</m:t>
                        </m:r>
                        <m:sSup>
                          <m:sSupPr>
                            <m:ctrlPr>
                              <a:rPr lang="en-US" altLang="zh-CN" sz="2200" b="0" i="1" smtClean="0">
                                <a:latin typeface="Cambria Math" panose="02040503050406030204" pitchFamily="18" charset="0"/>
                                <a:cs typeface="Times New Roman" panose="02020603050405020304" pitchFamily="18" charset="0"/>
                              </a:rPr>
                            </m:ctrlPr>
                          </m:sSupPr>
                          <m:e>
                            <m:r>
                              <a:rPr lang="en-US" altLang="zh-CN" sz="2200" b="0" i="1" smtClean="0">
                                <a:latin typeface="Cambria Math" panose="02040503050406030204" pitchFamily="18" charset="0"/>
                                <a:cs typeface="Times New Roman" panose="02020603050405020304" pitchFamily="18" charset="0"/>
                              </a:rPr>
                              <m:t>𝑄</m:t>
                            </m:r>
                          </m:e>
                          <m:sup>
                            <m:r>
                              <a:rPr lang="en-US" altLang="zh-CN" sz="2200" b="0" i="1" smtClean="0">
                                <a:latin typeface="Cambria Math" panose="02040503050406030204" pitchFamily="18" charset="0"/>
                                <a:cs typeface="Times New Roman" panose="02020603050405020304" pitchFamily="18" charset="0"/>
                              </a:rPr>
                              <m:t>′</m:t>
                            </m:r>
                          </m:sup>
                        </m:sSup>
                        <m:r>
                          <a:rPr lang="en-US" altLang="zh-CN" sz="2200" b="0" i="1" smtClean="0">
                            <a:latin typeface="Cambria Math" panose="02040503050406030204" pitchFamily="18" charset="0"/>
                            <a:cs typeface="Times New Roman" panose="02020603050405020304" pitchFamily="18" charset="0"/>
                          </a:rPr>
                          <m:t>/</m:t>
                        </m:r>
                        <m:acc>
                          <m:accPr>
                            <m:chr m:val="̅"/>
                            <m:ctrlPr>
                              <a:rPr lang="en-US" altLang="zh-CN" sz="2200" b="0" i="1" smtClean="0">
                                <a:latin typeface="Cambria Math" panose="02040503050406030204" pitchFamily="18" charset="0"/>
                                <a:cs typeface="Times New Roman" panose="02020603050405020304" pitchFamily="18" charset="0"/>
                              </a:rPr>
                            </m:ctrlPr>
                          </m:accPr>
                          <m:e>
                            <m:r>
                              <a:rPr lang="en-US" altLang="zh-CN" sz="2200" b="0" i="1" smtClean="0">
                                <a:latin typeface="Cambria Math" panose="02040503050406030204" pitchFamily="18" charset="0"/>
                                <a:cs typeface="Times New Roman" panose="02020603050405020304" pitchFamily="18" charset="0"/>
                              </a:rPr>
                              <m:t>𝑞</m:t>
                            </m:r>
                          </m:e>
                        </m:acc>
                        <m:sSup>
                          <m:sSupPr>
                            <m:ctrlPr>
                              <a:rPr lang="en-US" altLang="zh-CN" sz="2200" b="0" i="1" smtClean="0">
                                <a:latin typeface="Cambria Math" panose="02040503050406030204" pitchFamily="18" charset="0"/>
                                <a:cs typeface="Times New Roman" panose="02020603050405020304" pitchFamily="18" charset="0"/>
                              </a:rPr>
                            </m:ctrlPr>
                          </m:sSupPr>
                          <m:e>
                            <m:acc>
                              <m:accPr>
                                <m:chr m:val="̅"/>
                                <m:ctrlPr>
                                  <a:rPr lang="en-US" altLang="zh-CN" sz="2200" b="0" i="1" smtClean="0">
                                    <a:latin typeface="Cambria Math" panose="02040503050406030204" pitchFamily="18" charset="0"/>
                                    <a:cs typeface="Times New Roman" panose="02020603050405020304" pitchFamily="18" charset="0"/>
                                  </a:rPr>
                                </m:ctrlPr>
                              </m:accPr>
                              <m:e>
                                <m:r>
                                  <a:rPr lang="en-US" altLang="zh-CN" sz="2200" b="0" i="1" smtClean="0">
                                    <a:latin typeface="Cambria Math" panose="02040503050406030204" pitchFamily="18" charset="0"/>
                                    <a:cs typeface="Times New Roman" panose="02020603050405020304" pitchFamily="18" charset="0"/>
                                  </a:rPr>
                                  <m:t>𝑞</m:t>
                                </m:r>
                              </m:e>
                            </m:acc>
                          </m:e>
                          <m:sup>
                            <m:r>
                              <a:rPr lang="en-US" altLang="zh-CN" sz="2200" b="0" i="1" smtClean="0">
                                <a:latin typeface="Cambria Math" panose="02040503050406030204" pitchFamily="18" charset="0"/>
                                <a:cs typeface="Times New Roman" panose="02020603050405020304" pitchFamily="18" charset="0"/>
                              </a:rPr>
                              <m:t>′</m:t>
                            </m:r>
                          </m:sup>
                        </m:sSup>
                      </m:sub>
                    </m:sSub>
                    <m:r>
                      <a:rPr lang="en-US" altLang="zh-CN" sz="2200" b="0" i="1" smtClean="0">
                        <a:latin typeface="Cambria Math" panose="02040503050406030204" pitchFamily="18" charset="0"/>
                        <a:cs typeface="Times New Roman" panose="02020603050405020304" pitchFamily="18" charset="0"/>
                      </a:rPr>
                      <m:t>=1</m:t>
                    </m:r>
                    <m:d>
                      <m:dPr>
                        <m:begChr m:val="|"/>
                        <m:endChr m:val="|"/>
                        <m:ctrlPr>
                          <a:rPr lang="en-US" altLang="zh-CN" sz="2200" b="0" i="1" smtClean="0">
                            <a:latin typeface="Cambria Math" panose="02040503050406030204" pitchFamily="18" charset="0"/>
                            <a:cs typeface="Times New Roman" panose="02020603050405020304" pitchFamily="18" charset="0"/>
                          </a:rPr>
                        </m:ctrlPr>
                      </m:dPr>
                      <m:e>
                        <m:sSub>
                          <m:sSubPr>
                            <m:ctrlPr>
                              <a:rPr lang="en-US" altLang="zh-CN" sz="2200" b="0" i="1" smtClean="0">
                                <a:latin typeface="Cambria Math" panose="02040503050406030204" pitchFamily="18" charset="0"/>
                                <a:cs typeface="Times New Roman" panose="02020603050405020304" pitchFamily="18" charset="0"/>
                              </a:rPr>
                            </m:ctrlPr>
                          </m:sSubPr>
                          <m:e>
                            <m:acc>
                              <m:accPr>
                                <m:chr m:val="̂"/>
                                <m:ctrlPr>
                                  <a:rPr lang="en-US" altLang="zh-CN" sz="2200" b="0" i="1" smtClean="0">
                                    <a:latin typeface="Cambria Math" panose="02040503050406030204" pitchFamily="18" charset="0"/>
                                    <a:cs typeface="Times New Roman" panose="02020603050405020304" pitchFamily="18" charset="0"/>
                                  </a:rPr>
                                </m:ctrlPr>
                              </m:accPr>
                              <m:e>
                                <m:r>
                                  <a:rPr lang="en-US" altLang="zh-CN" sz="2200" b="0" i="1" smtClean="0">
                                    <a:latin typeface="Cambria Math" panose="02040503050406030204" pitchFamily="18" charset="0"/>
                                    <a:cs typeface="Times New Roman" panose="02020603050405020304" pitchFamily="18" charset="0"/>
                                  </a:rPr>
                                  <m:t>𝜇</m:t>
                                </m:r>
                              </m:e>
                            </m:acc>
                          </m:e>
                          <m:sub>
                            <m:r>
                              <a:rPr lang="en-US" altLang="zh-CN" sz="2200" b="0" i="1" smtClean="0">
                                <a:latin typeface="Cambria Math" panose="02040503050406030204" pitchFamily="18" charset="0"/>
                                <a:cs typeface="Times New Roman" panose="02020603050405020304" pitchFamily="18" charset="0"/>
                              </a:rPr>
                              <m:t>𝑧</m:t>
                            </m:r>
                          </m:sub>
                        </m:sSub>
                      </m:e>
                    </m:d>
                    <m:sSub>
                      <m:sSubPr>
                        <m:ctrlPr>
                          <a:rPr lang="en-US" altLang="zh-CN" sz="2200" i="1">
                            <a:latin typeface="Cambria Math" panose="02040503050406030204" pitchFamily="18" charset="0"/>
                            <a:cs typeface="Times New Roman" panose="02020603050405020304" pitchFamily="18" charset="0"/>
                          </a:rPr>
                        </m:ctrlPr>
                      </m:sSubPr>
                      <m:e>
                        <m:r>
                          <a:rPr lang="en-US" altLang="zh-CN" sz="2200" i="1">
                            <a:latin typeface="Cambria Math" panose="02040503050406030204" pitchFamily="18" charset="0"/>
                            <a:cs typeface="Times New Roman" panose="02020603050405020304" pitchFamily="18" charset="0"/>
                          </a:rPr>
                          <m:t>𝑆</m:t>
                        </m:r>
                      </m:e>
                      <m:sub>
                        <m:r>
                          <a:rPr lang="en-US" altLang="zh-CN" sz="2200" i="1">
                            <a:latin typeface="Cambria Math" panose="02040503050406030204" pitchFamily="18" charset="0"/>
                            <a:cs typeface="Times New Roman" panose="02020603050405020304" pitchFamily="18" charset="0"/>
                          </a:rPr>
                          <m:t>𝑄</m:t>
                        </m:r>
                        <m:sSup>
                          <m:sSupPr>
                            <m:ctrlPr>
                              <a:rPr lang="en-US" altLang="zh-CN" sz="2200" i="1">
                                <a:latin typeface="Cambria Math" panose="02040503050406030204" pitchFamily="18" charset="0"/>
                                <a:cs typeface="Times New Roman" panose="02020603050405020304" pitchFamily="18" charset="0"/>
                              </a:rPr>
                            </m:ctrlPr>
                          </m:sSupPr>
                          <m:e>
                            <m:r>
                              <a:rPr lang="en-US" altLang="zh-CN" sz="2200" i="1">
                                <a:latin typeface="Cambria Math" panose="02040503050406030204" pitchFamily="18" charset="0"/>
                                <a:cs typeface="Times New Roman" panose="02020603050405020304" pitchFamily="18" charset="0"/>
                              </a:rPr>
                              <m:t>𝑄</m:t>
                            </m:r>
                          </m:e>
                          <m:sup>
                            <m:r>
                              <a:rPr lang="en-US" altLang="zh-CN" sz="2200" i="1">
                                <a:latin typeface="Cambria Math" panose="02040503050406030204" pitchFamily="18" charset="0"/>
                                <a:cs typeface="Times New Roman" panose="02020603050405020304" pitchFamily="18" charset="0"/>
                              </a:rPr>
                              <m:t>′</m:t>
                            </m:r>
                          </m:sup>
                        </m:sSup>
                        <m:r>
                          <a:rPr lang="en-US" altLang="zh-CN" sz="2200" i="1">
                            <a:latin typeface="Cambria Math" panose="02040503050406030204" pitchFamily="18" charset="0"/>
                            <a:cs typeface="Times New Roman" panose="02020603050405020304" pitchFamily="18" charset="0"/>
                          </a:rPr>
                          <m:t>/</m:t>
                        </m:r>
                        <m:acc>
                          <m:accPr>
                            <m:chr m:val="̅"/>
                            <m:ctrlPr>
                              <a:rPr lang="en-US" altLang="zh-CN" sz="2200" i="1">
                                <a:latin typeface="Cambria Math" panose="02040503050406030204" pitchFamily="18" charset="0"/>
                                <a:cs typeface="Times New Roman" panose="02020603050405020304" pitchFamily="18" charset="0"/>
                              </a:rPr>
                            </m:ctrlPr>
                          </m:accPr>
                          <m:e>
                            <m:r>
                              <a:rPr lang="en-US" altLang="zh-CN" sz="2200" i="1">
                                <a:latin typeface="Cambria Math" panose="02040503050406030204" pitchFamily="18" charset="0"/>
                                <a:cs typeface="Times New Roman" panose="02020603050405020304" pitchFamily="18" charset="0"/>
                              </a:rPr>
                              <m:t>𝑞</m:t>
                            </m:r>
                          </m:e>
                        </m:acc>
                        <m:sSup>
                          <m:sSupPr>
                            <m:ctrlPr>
                              <a:rPr lang="en-US" altLang="zh-CN" sz="2200" i="1">
                                <a:latin typeface="Cambria Math" panose="02040503050406030204" pitchFamily="18" charset="0"/>
                                <a:cs typeface="Times New Roman" panose="02020603050405020304" pitchFamily="18" charset="0"/>
                              </a:rPr>
                            </m:ctrlPr>
                          </m:sSupPr>
                          <m:e>
                            <m:acc>
                              <m:accPr>
                                <m:chr m:val="̅"/>
                                <m:ctrlPr>
                                  <a:rPr lang="en-US" altLang="zh-CN" sz="2200" i="1">
                                    <a:latin typeface="Cambria Math" panose="02040503050406030204" pitchFamily="18" charset="0"/>
                                    <a:cs typeface="Times New Roman" panose="02020603050405020304" pitchFamily="18" charset="0"/>
                                  </a:rPr>
                                </m:ctrlPr>
                              </m:accPr>
                              <m:e>
                                <m:r>
                                  <a:rPr lang="en-US" altLang="zh-CN" sz="2200" i="1">
                                    <a:latin typeface="Cambria Math" panose="02040503050406030204" pitchFamily="18" charset="0"/>
                                    <a:cs typeface="Times New Roman" panose="02020603050405020304" pitchFamily="18" charset="0"/>
                                  </a:rPr>
                                  <m:t>𝑞</m:t>
                                </m:r>
                              </m:e>
                            </m:acc>
                          </m:e>
                          <m:sup>
                            <m:r>
                              <a:rPr lang="en-US" altLang="zh-CN" sz="2200" i="1">
                                <a:latin typeface="Cambria Math" panose="02040503050406030204" pitchFamily="18" charset="0"/>
                                <a:cs typeface="Times New Roman" panose="02020603050405020304" pitchFamily="18" charset="0"/>
                              </a:rPr>
                              <m:t>′</m:t>
                            </m:r>
                          </m:sup>
                        </m:sSup>
                      </m:sub>
                    </m:sSub>
                    <m:r>
                      <a:rPr lang="en-US" altLang="zh-CN" sz="2200" b="0" i="1" smtClean="0">
                        <a:latin typeface="Cambria Math" panose="02040503050406030204" pitchFamily="18" charset="0"/>
                        <a:cs typeface="Times New Roman" panose="02020603050405020304" pitchFamily="18" charset="0"/>
                      </a:rPr>
                      <m:t>=0⟩</m:t>
                    </m:r>
                  </m:oMath>
                </a14:m>
                <a:r>
                  <a:rPr lang="en-US" altLang="zh-CN" sz="2200" dirty="0">
                    <a:latin typeface="Times New Roman" panose="02020603050405020304" pitchFamily="18" charset="0"/>
                    <a:cs typeface="Times New Roman" panose="02020603050405020304" pitchFamily="18" charset="0"/>
                  </a:rPr>
                  <a:t> </a:t>
                </a:r>
                <a:r>
                  <a:rPr lang="zh-CN" altLang="zh-CN" sz="2200" dirty="0">
                    <a:latin typeface="Times New Roman" panose="02020603050405020304" pitchFamily="18" charset="0"/>
                    <a:cs typeface="Times New Roman" panose="02020603050405020304" pitchFamily="18" charset="0"/>
                  </a:rPr>
                  <a:t>is a distinctive feature of compact tetraquark systems.</a:t>
                </a:r>
                <a:r>
                  <a:rPr lang="en-US" altLang="zh-CN" sz="2200" dirty="0">
                    <a:latin typeface="Times New Roman" panose="02020603050405020304" pitchFamily="18" charset="0"/>
                    <a:cs typeface="Times New Roman" panose="02020603050405020304" pitchFamily="18" charset="0"/>
                  </a:rPr>
                  <a:t> A signature channel is </a:t>
                </a:r>
                <a14:m>
                  <m:oMath xmlns:m="http://schemas.openxmlformats.org/officeDocument/2006/math">
                    <m:sSubSup>
                      <m:sSubSupPr>
                        <m:ctrlPr>
                          <a:rPr lang="en-US" altLang="zh-CN" sz="2200">
                            <a:latin typeface="Cambria Math" panose="02040503050406030204" pitchFamily="18" charset="0"/>
                            <a:cs typeface="Times New Roman" panose="02020603050405020304" pitchFamily="18" charset="0"/>
                          </a:rPr>
                        </m:ctrlPr>
                      </m:sSubSupPr>
                      <m:e>
                        <m:r>
                          <m:rPr>
                            <m:sty m:val="p"/>
                          </m:rPr>
                          <a:rPr lang="en-US" altLang="zh-CN" sz="2200">
                            <a:latin typeface="Cambria Math" panose="02040503050406030204" pitchFamily="18" charset="0"/>
                            <a:cs typeface="Times New Roman" panose="02020603050405020304" pitchFamily="18" charset="0"/>
                          </a:rPr>
                          <m:t>T</m:t>
                        </m:r>
                      </m:e>
                      <m:sub>
                        <m:r>
                          <a:rPr lang="en-US" altLang="zh-CN" sz="2200" i="1">
                            <a:latin typeface="Cambria Math" panose="02040503050406030204" pitchFamily="18" charset="0"/>
                            <a:cs typeface="Times New Roman" panose="02020603050405020304" pitchFamily="18" charset="0"/>
                          </a:rPr>
                          <m:t>𝑐𝑐</m:t>
                        </m:r>
                      </m:sub>
                      <m:sup>
                        <m:r>
                          <a:rPr lang="en-US" altLang="zh-CN" sz="2200" i="1">
                            <a:latin typeface="Cambria Math" panose="02040503050406030204" pitchFamily="18" charset="0"/>
                            <a:cs typeface="Times New Roman" panose="02020603050405020304" pitchFamily="18" charset="0"/>
                          </a:rPr>
                          <m:t>1,2</m:t>
                        </m:r>
                      </m:sup>
                    </m:sSubSup>
                    <m:d>
                      <m:dPr>
                        <m:ctrlPr>
                          <a:rPr lang="en-US" altLang="zh-CN" sz="2200" i="1">
                            <a:latin typeface="Cambria Math" panose="02040503050406030204" pitchFamily="18" charset="0"/>
                            <a:cs typeface="Times New Roman" panose="02020603050405020304" pitchFamily="18" charset="0"/>
                          </a:rPr>
                        </m:ctrlPr>
                      </m:dPr>
                      <m:e>
                        <m:r>
                          <a:rPr lang="en-US" altLang="zh-CN" sz="2200" i="1">
                            <a:latin typeface="Cambria Math" panose="02040503050406030204" pitchFamily="18" charset="0"/>
                            <a:cs typeface="Times New Roman" panose="02020603050405020304" pitchFamily="18" charset="0"/>
                          </a:rPr>
                          <m:t>4143</m:t>
                        </m:r>
                      </m:e>
                    </m:d>
                    <m:r>
                      <a:rPr lang="en-US" altLang="zh-CN" sz="2200" i="1">
                        <a:latin typeface="Cambria Math" panose="02040503050406030204" pitchFamily="18" charset="0"/>
                        <a:cs typeface="Times New Roman" panose="02020603050405020304" pitchFamily="18" charset="0"/>
                      </a:rPr>
                      <m:t>→</m:t>
                    </m:r>
                    <m:sSubSup>
                      <m:sSubSupPr>
                        <m:ctrlPr>
                          <a:rPr lang="en-US" altLang="zh-CN" sz="2200">
                            <a:latin typeface="Cambria Math" panose="02040503050406030204" pitchFamily="18" charset="0"/>
                            <a:cs typeface="Times New Roman" panose="02020603050405020304" pitchFamily="18" charset="0"/>
                          </a:rPr>
                        </m:ctrlPr>
                      </m:sSubSupPr>
                      <m:e>
                        <m:r>
                          <m:rPr>
                            <m:sty m:val="p"/>
                          </m:rPr>
                          <a:rPr lang="en-US" altLang="zh-CN" sz="2200">
                            <a:latin typeface="Cambria Math" panose="02040503050406030204" pitchFamily="18" charset="0"/>
                            <a:cs typeface="Times New Roman" panose="02020603050405020304" pitchFamily="18" charset="0"/>
                          </a:rPr>
                          <m:t>T</m:t>
                        </m:r>
                      </m:e>
                      <m:sub>
                        <m:r>
                          <a:rPr lang="en-US" altLang="zh-CN" sz="2200" i="1">
                            <a:latin typeface="Cambria Math" panose="02040503050406030204" pitchFamily="18" charset="0"/>
                            <a:cs typeface="Times New Roman" panose="02020603050405020304" pitchFamily="18" charset="0"/>
                          </a:rPr>
                          <m:t>𝑐𝑐</m:t>
                        </m:r>
                      </m:sub>
                      <m:sup>
                        <m:r>
                          <a:rPr lang="en-US" altLang="zh-CN" sz="2200" i="1">
                            <a:latin typeface="Cambria Math" panose="02040503050406030204" pitchFamily="18" charset="0"/>
                            <a:cs typeface="Times New Roman" panose="02020603050405020304" pitchFamily="18" charset="0"/>
                          </a:rPr>
                          <m:t>0,1</m:t>
                        </m:r>
                      </m:sup>
                    </m:sSubSup>
                    <m:d>
                      <m:dPr>
                        <m:ctrlPr>
                          <a:rPr lang="en-US" altLang="zh-CN" sz="2200" i="1">
                            <a:latin typeface="Cambria Math" panose="02040503050406030204" pitchFamily="18" charset="0"/>
                            <a:cs typeface="Times New Roman" panose="02020603050405020304" pitchFamily="18" charset="0"/>
                          </a:rPr>
                        </m:ctrlPr>
                      </m:dPr>
                      <m:e>
                        <m:r>
                          <a:rPr lang="en-US" altLang="zh-CN" sz="2200" i="1">
                            <a:latin typeface="Cambria Math" panose="02040503050406030204" pitchFamily="18" charset="0"/>
                            <a:cs typeface="Times New Roman" panose="02020603050405020304" pitchFamily="18" charset="0"/>
                          </a:rPr>
                          <m:t>3878</m:t>
                        </m:r>
                      </m:e>
                    </m:d>
                    <m:r>
                      <a:rPr lang="en-US" altLang="zh-CN" sz="2200" i="1">
                        <a:latin typeface="Cambria Math" panose="02040503050406030204" pitchFamily="18" charset="0"/>
                        <a:cs typeface="Times New Roman" panose="02020603050405020304" pitchFamily="18" charset="0"/>
                      </a:rPr>
                      <m:t>𝛾</m:t>
                    </m:r>
                  </m:oMath>
                </a14:m>
                <a:r>
                  <a:rPr lang="en-US" altLang="zh-CN" sz="2200" dirty="0">
                    <a:latin typeface="Times New Roman" panose="02020603050405020304" pitchFamily="18" charset="0"/>
                    <a:cs typeface="Times New Roman" panose="02020603050405020304" pitchFamily="18" charset="0"/>
                  </a:rPr>
                  <a:t> , with a width of </a:t>
                </a:r>
                <a14:m>
                  <m:oMath xmlns:m="http://schemas.openxmlformats.org/officeDocument/2006/math">
                    <m:r>
                      <m:rPr>
                        <m:sty m:val="p"/>
                      </m:rPr>
                      <a:rPr lang="en-US" altLang="zh-CN" sz="2200">
                        <a:latin typeface="Cambria Math" panose="02040503050406030204" pitchFamily="18" charset="0"/>
                        <a:cs typeface="Times New Roman" panose="02020603050405020304" pitchFamily="18" charset="0"/>
                      </a:rPr>
                      <m:t>Γ</m:t>
                    </m:r>
                    <m:r>
                      <a:rPr lang="en-US" altLang="zh-CN" sz="2200" i="1">
                        <a:latin typeface="Cambria Math" panose="02040503050406030204" pitchFamily="18" charset="0"/>
                        <a:cs typeface="Times New Roman" panose="02020603050405020304" pitchFamily="18" charset="0"/>
                      </a:rPr>
                      <m:t>=</m:t>
                    </m:r>
                    <m:r>
                      <m:rPr>
                        <m:nor/>
                      </m:rPr>
                      <a:rPr lang="en-US" altLang="zh-CN" sz="2200">
                        <a:latin typeface="Times New Roman" panose="02020603050405020304" pitchFamily="18" charset="0"/>
                        <a:cs typeface="Times New Roman" panose="02020603050405020304" pitchFamily="18" charset="0"/>
                      </a:rPr>
                      <m:t>306.37</m:t>
                    </m:r>
                  </m:oMath>
                </a14:m>
                <a:r>
                  <a:rPr lang="en-US" altLang="zh-CN" sz="2200" dirty="0">
                    <a:latin typeface="Times New Roman" panose="02020603050405020304" pitchFamily="18" charset="0"/>
                    <a:cs typeface="Times New Roman" panose="02020603050405020304" pitchFamily="18" charset="0"/>
                  </a:rPr>
                  <a:t> keV. The other five </a:t>
                </a:r>
                <a14:m>
                  <m:oMath xmlns:m="http://schemas.openxmlformats.org/officeDocument/2006/math">
                    <m:r>
                      <a:rPr kumimoji="1" lang="en-US" altLang="zh-CN" sz="2200" i="1">
                        <a:latin typeface="Cambria Math" panose="02040503050406030204" pitchFamily="18" charset="0"/>
                      </a:rPr>
                      <m:t>𝑐𝑐</m:t>
                    </m:r>
                    <m:acc>
                      <m:accPr>
                        <m:chr m:val="̅"/>
                        <m:ctrlPr>
                          <a:rPr kumimoji="1" lang="en-US" altLang="zh-CN" sz="2200" i="1">
                            <a:latin typeface="Cambria Math" panose="02040503050406030204" pitchFamily="18" charset="0"/>
                          </a:rPr>
                        </m:ctrlPr>
                      </m:accPr>
                      <m:e>
                        <m:r>
                          <a:rPr kumimoji="1" lang="en-US" altLang="zh-CN" sz="2200" i="1">
                            <a:latin typeface="Cambria Math" panose="02040503050406030204" pitchFamily="18" charset="0"/>
                          </a:rPr>
                          <m:t>𝑛</m:t>
                        </m:r>
                      </m:e>
                    </m:acc>
                    <m:acc>
                      <m:accPr>
                        <m:chr m:val="̅"/>
                        <m:ctrlPr>
                          <a:rPr kumimoji="1" lang="en-US" altLang="zh-CN" sz="2200" i="1" dirty="0">
                            <a:latin typeface="Cambria Math" panose="02040503050406030204" pitchFamily="18" charset="0"/>
                          </a:rPr>
                        </m:ctrlPr>
                      </m:accPr>
                      <m:e>
                        <m:r>
                          <a:rPr kumimoji="1" lang="en-US" altLang="zh-CN" sz="2200" i="1" dirty="0">
                            <a:latin typeface="Cambria Math" panose="02040503050406030204" pitchFamily="18" charset="0"/>
                          </a:rPr>
                          <m:t>𝑛</m:t>
                        </m:r>
                      </m:e>
                    </m:acc>
                  </m:oMath>
                </a14:m>
                <a:r>
                  <a:rPr kumimoji="1" lang="en-US" altLang="zh-CN" sz="2200" dirty="0">
                    <a:latin typeface="Times New Roman" panose="02020603050405020304" pitchFamily="18" charset="0"/>
                    <a:cs typeface="Times New Roman" panose="02020603050405020304" pitchFamily="18" charset="0"/>
                  </a:rPr>
                  <a:t> states can relate to </a:t>
                </a:r>
                <a14:m>
                  <m:oMath xmlns:m="http://schemas.openxmlformats.org/officeDocument/2006/math">
                    <m:sSub>
                      <m:sSubPr>
                        <m:ctrlPr>
                          <a:rPr kumimoji="1" lang="en-US" altLang="zh-CN" sz="2200" i="1" dirty="0">
                            <a:latin typeface="Cambria Math" panose="02040503050406030204" pitchFamily="18" charset="0"/>
                          </a:rPr>
                        </m:ctrlPr>
                      </m:sSubPr>
                      <m:e>
                        <m:r>
                          <a:rPr kumimoji="1" lang="en-US" altLang="zh-CN" sz="2200" i="1" dirty="0">
                            <a:latin typeface="Cambria Math" panose="02040503050406030204" pitchFamily="18" charset="0"/>
                          </a:rPr>
                          <m:t>𝑇</m:t>
                        </m:r>
                      </m:e>
                      <m:sub>
                        <m:r>
                          <a:rPr kumimoji="1" lang="en-US" altLang="zh-CN" sz="2200" i="1" dirty="0">
                            <a:latin typeface="Cambria Math" panose="02040503050406030204" pitchFamily="18" charset="0"/>
                          </a:rPr>
                          <m:t>𝑐𝑐</m:t>
                        </m:r>
                      </m:sub>
                    </m:sSub>
                    <m:sSup>
                      <m:sSupPr>
                        <m:ctrlPr>
                          <a:rPr kumimoji="1" lang="en-US" altLang="zh-CN" sz="2200" i="1" dirty="0">
                            <a:latin typeface="Cambria Math" panose="02040503050406030204" pitchFamily="18" charset="0"/>
                          </a:rPr>
                        </m:ctrlPr>
                      </m:sSupPr>
                      <m:e>
                        <m:d>
                          <m:dPr>
                            <m:ctrlPr>
                              <a:rPr kumimoji="1" lang="en-US" altLang="zh-CN" sz="2200" i="1" dirty="0">
                                <a:latin typeface="Cambria Math" panose="02040503050406030204" pitchFamily="18" charset="0"/>
                              </a:rPr>
                            </m:ctrlPr>
                          </m:dPr>
                          <m:e>
                            <m:r>
                              <a:rPr kumimoji="1" lang="en-US" altLang="zh-CN" sz="2200" i="1" dirty="0">
                                <a:latin typeface="Cambria Math" panose="02040503050406030204" pitchFamily="18" charset="0"/>
                              </a:rPr>
                              <m:t>3875</m:t>
                            </m:r>
                          </m:e>
                        </m:d>
                      </m:e>
                      <m:sup>
                        <m:r>
                          <a:rPr kumimoji="1" lang="en-US" altLang="zh-CN" sz="2200" i="1" dirty="0">
                            <a:latin typeface="Cambria Math" panose="02040503050406030204" pitchFamily="18" charset="0"/>
                          </a:rPr>
                          <m:t>+</m:t>
                        </m:r>
                      </m:sup>
                    </m:sSup>
                  </m:oMath>
                </a14:m>
                <a:r>
                  <a:rPr lang="en-US" altLang="zh-CN" sz="2200" dirty="0">
                    <a:latin typeface="Times New Roman" panose="02020603050405020304" pitchFamily="18" charset="0"/>
                    <a:cs typeface="Times New Roman" panose="02020603050405020304" pitchFamily="18" charset="0"/>
                  </a:rPr>
                  <a:t> through radiative decays. </a:t>
                </a:r>
              </a:p>
            </p:txBody>
          </p:sp>
        </mc:Choice>
        <mc:Fallback>
          <p:sp>
            <p:nvSpPr>
              <p:cNvPr id="2" name="文本框 1">
                <a:extLst>
                  <a:ext uri="{FF2B5EF4-FFF2-40B4-BE49-F238E27FC236}">
                    <a16:creationId xmlns:a16="http://schemas.microsoft.com/office/drawing/2014/main" id="{68BFC739-8270-27F9-1EA7-57C922C82F92}"/>
                  </a:ext>
                </a:extLst>
              </p:cNvPr>
              <p:cNvSpPr txBox="1">
                <a:spLocks noRot="1" noChangeAspect="1" noMove="1" noResize="1" noEditPoints="1" noAdjustHandles="1" noChangeArrowheads="1" noChangeShapeType="1" noTextEdit="1"/>
              </p:cNvSpPr>
              <p:nvPr/>
            </p:nvSpPr>
            <p:spPr>
              <a:xfrm>
                <a:off x="378543" y="912417"/>
                <a:ext cx="11336726" cy="4716932"/>
              </a:xfrm>
              <a:prstGeom prst="rect">
                <a:avLst/>
              </a:prstGeom>
              <a:blipFill>
                <a:blip r:embed="rId4"/>
                <a:stretch>
                  <a:fillRect l="-559" r="-1119" b="-1344"/>
                </a:stretch>
              </a:blipFill>
            </p:spPr>
            <p:txBody>
              <a:bodyPr/>
              <a:lstStyle/>
              <a:p>
                <a:r>
                  <a:rPr lang="zh-CN" altLang="en-US">
                    <a:noFill/>
                  </a:rPr>
                  <a:t> </a:t>
                </a:r>
              </a:p>
            </p:txBody>
          </p:sp>
        </mc:Fallback>
      </mc:AlternateContent>
      <p:sp>
        <p:nvSpPr>
          <p:cNvPr id="6" name="文本框 5">
            <a:extLst>
              <a:ext uri="{FF2B5EF4-FFF2-40B4-BE49-F238E27FC236}">
                <a16:creationId xmlns:a16="http://schemas.microsoft.com/office/drawing/2014/main" id="{3728940A-DAC3-B40F-3692-1B1FD122D021}"/>
              </a:ext>
            </a:extLst>
          </p:cNvPr>
          <p:cNvSpPr txBox="1"/>
          <p:nvPr/>
        </p:nvSpPr>
        <p:spPr>
          <a:xfrm>
            <a:off x="11335385" y="6336956"/>
            <a:ext cx="415498" cy="369332"/>
          </a:xfrm>
          <a:prstGeom prst="rect">
            <a:avLst/>
          </a:prstGeom>
          <a:noFill/>
        </p:spPr>
        <p:txBody>
          <a:bodyPr wrap="none" rtlCol="0">
            <a:spAutoFit/>
          </a:bodyPr>
          <a:lstStyle/>
          <a:p>
            <a:r>
              <a:rPr kumimoji="1" lang="en-US" altLang="zh-CN" dirty="0">
                <a:latin typeface="Times New Roman" panose="02020603050405020304" pitchFamily="18" charset="0"/>
                <a:cs typeface="Times New Roman" panose="02020603050405020304" pitchFamily="18" charset="0"/>
              </a:rPr>
              <a:t>28</a:t>
            </a:r>
            <a:endParaRPr kumimoji="1" lang="zh-CN" alt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676733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nvCxnSpPr>
        <p:spPr>
          <a:xfrm>
            <a:off x="0" y="666234"/>
            <a:ext cx="12192000" cy="0"/>
          </a:xfrm>
          <a:prstGeom prst="line">
            <a:avLst/>
          </a:prstGeom>
          <a:ln w="28575">
            <a:solidFill>
              <a:srgbClr val="9C252B"/>
            </a:solidFill>
          </a:ln>
        </p:spPr>
        <p:style>
          <a:lnRef idx="1">
            <a:schemeClr val="accent1"/>
          </a:lnRef>
          <a:fillRef idx="0">
            <a:schemeClr val="accent1"/>
          </a:fillRef>
          <a:effectRef idx="0">
            <a:schemeClr val="accent1"/>
          </a:effectRef>
          <a:fontRef idx="minor">
            <a:schemeClr val="tx1"/>
          </a:fontRef>
        </p:style>
      </p:cxnSp>
      <p:sp>
        <p:nvSpPr>
          <p:cNvPr id="8" name="灯片编号占位符 4"/>
          <p:cNvSpPr txBox="1"/>
          <p:nvPr/>
        </p:nvSpPr>
        <p:spPr>
          <a:xfrm>
            <a:off x="8691608" y="3396615"/>
            <a:ext cx="2743200" cy="365125"/>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1200" dirty="0">
                <a:solidFill>
                  <a:schemeClr val="tx1">
                    <a:tint val="75000"/>
                  </a:schemeClr>
                </a:solidFill>
                <a:latin typeface="Times New Roman" panose="02020603050405020304" pitchFamily="18" charset="0"/>
                <a:cs typeface="Times New Roman" panose="02020603050405020304" pitchFamily="18" charset="0"/>
              </a:rPr>
              <a:t>                                                           </a:t>
            </a:r>
            <a:fld id="{B1E17D63-A816-4E6A-BE97-618CAC8BA0E1}" type="slidenum">
              <a:rPr lang="zh-CN" altLang="en-US" sz="1200" smtClean="0">
                <a:solidFill>
                  <a:schemeClr val="tx1">
                    <a:tint val="75000"/>
                  </a:schemeClr>
                </a:solidFill>
                <a:latin typeface="Times New Roman" panose="02020603050405020304" pitchFamily="18" charset="0"/>
                <a:cs typeface="Times New Roman" panose="02020603050405020304" pitchFamily="18" charset="0"/>
              </a:rPr>
              <a:t>2</a:t>
            </a:fld>
            <a:endParaRPr lang="zh-CN" altLang="en-US" sz="1200" dirty="0">
              <a:solidFill>
                <a:schemeClr val="tx1">
                  <a:tint val="75000"/>
                </a:schemeClr>
              </a:solidFill>
              <a:latin typeface="Times New Roman" panose="02020603050405020304" pitchFamily="18" charset="0"/>
              <a:cs typeface="Times New Roman" panose="02020603050405020304" pitchFamily="18" charset="0"/>
            </a:endParaRPr>
          </a:p>
        </p:txBody>
      </p:sp>
      <p:sp>
        <p:nvSpPr>
          <p:cNvPr id="29" name="文本框 28"/>
          <p:cNvSpPr txBox="1"/>
          <p:nvPr/>
        </p:nvSpPr>
        <p:spPr bwMode="auto">
          <a:xfrm>
            <a:off x="134400" y="178901"/>
            <a:ext cx="5854417" cy="414020"/>
          </a:xfrm>
          <a:prstGeom prst="rect">
            <a:avLst/>
          </a:prstGeom>
          <a:noFill/>
        </p:spPr>
        <p:txBody>
          <a:bodyPr wrap="square">
            <a:spAutoFit/>
            <a:scene3d>
              <a:camera prst="orthographicFront"/>
              <a:lightRig rig="threePt" dir="t"/>
            </a:scene3d>
            <a:sp3d contourW="12700"/>
          </a:bodyPr>
          <a:lstStyle>
            <a:defPPr>
              <a:defRPr lang="en-US"/>
            </a:defPPr>
            <a:lvl1pPr>
              <a:defRPr sz="2800" b="1" spc="300">
                <a:solidFill>
                  <a:schemeClr val="tx1">
                    <a:lumMod val="85000"/>
                    <a:lumOff val="15000"/>
                  </a:schemeClr>
                </a:solidFill>
                <a:latin typeface="微软雅黑" panose="020B0503020204020204" pitchFamily="34" charset="-122"/>
                <a:ea typeface="微软雅黑" panose="020B0503020204020204" pitchFamily="34" charset="-122"/>
                <a:cs typeface="Segoe UI Light" panose="020B0502040204020203" pitchFamily="34" charset="0"/>
              </a:defRPr>
            </a:lvl1pPr>
          </a:lstStyle>
          <a:p>
            <a:pPr>
              <a:defRPr/>
            </a:pPr>
            <a:r>
              <a:rPr lang="en-US" altLang="zh-CN" sz="2100" spc="0" dirty="0">
                <a:solidFill>
                  <a:srgbClr val="B21E23"/>
                </a:solidFill>
                <a:latin typeface="Times New Roman" panose="02020603050405020304" pitchFamily="18" charset="0"/>
                <a:cs typeface="Times New Roman" panose="02020603050405020304" pitchFamily="18" charset="0"/>
                <a:sym typeface="Century Gothic" panose="020B0502020202020204" pitchFamily="34" charset="0"/>
              </a:rPr>
              <a:t>Background</a:t>
            </a:r>
            <a:r>
              <a:rPr lang="zh-CN" altLang="en-US" sz="2100" spc="0" dirty="0">
                <a:solidFill>
                  <a:srgbClr val="B21E23"/>
                </a:solidFill>
                <a:latin typeface="Times New Roman" panose="02020603050405020304" pitchFamily="18" charset="0"/>
                <a:cs typeface="Times New Roman" panose="02020603050405020304" pitchFamily="18" charset="0"/>
                <a:sym typeface="Century Gothic" panose="020B0502020202020204" pitchFamily="34" charset="0"/>
              </a:rPr>
              <a:t> </a:t>
            </a:r>
            <a:endParaRPr lang="zh-CN" altLang="en-US" sz="1500" spc="0" dirty="0">
              <a:solidFill>
                <a:schemeClr val="tx1"/>
              </a:solidFill>
              <a:latin typeface="Times New Roman" panose="02020603050405020304" pitchFamily="18" charset="0"/>
              <a:cs typeface="Times New Roman" panose="02020603050405020304" pitchFamily="18" charset="0"/>
              <a:sym typeface="Century Gothic" panose="020B0502020202020204" pitchFamily="34" charset="0"/>
            </a:endParaRPr>
          </a:p>
        </p:txBody>
      </p:sp>
      <p:pic>
        <p:nvPicPr>
          <p:cNvPr id="5" name="图片 4" descr="d330ff19b66973ca45b6895bcf13822"/>
          <p:cNvPicPr>
            <a:picLocks noChangeAspect="1"/>
          </p:cNvPicPr>
          <p:nvPr/>
        </p:nvPicPr>
        <p:blipFill>
          <a:blip r:embed="rId10"/>
          <a:stretch>
            <a:fillRect/>
          </a:stretch>
        </p:blipFill>
        <p:spPr>
          <a:xfrm>
            <a:off x="490220" y="873760"/>
            <a:ext cx="5341620" cy="1348740"/>
          </a:xfrm>
          <a:prstGeom prst="rect">
            <a:avLst/>
          </a:prstGeom>
        </p:spPr>
      </p:pic>
      <p:pic>
        <p:nvPicPr>
          <p:cNvPr id="6" name="图片 5" descr="7b5f10799e17395ef6d5a81e91d40a2"/>
          <p:cNvPicPr>
            <a:picLocks noChangeAspect="1"/>
          </p:cNvPicPr>
          <p:nvPr/>
        </p:nvPicPr>
        <p:blipFill>
          <a:blip r:embed="rId11"/>
          <a:stretch>
            <a:fillRect/>
          </a:stretch>
        </p:blipFill>
        <p:spPr>
          <a:xfrm>
            <a:off x="492642" y="2179575"/>
            <a:ext cx="4869181" cy="1695894"/>
          </a:xfrm>
          <a:prstGeom prst="rect">
            <a:avLst/>
          </a:prstGeom>
        </p:spPr>
      </p:pic>
      <p:pic>
        <p:nvPicPr>
          <p:cNvPr id="7" name="图片 6" descr="c7ef11aa322e8ed96bfb897c498e9e4"/>
          <p:cNvPicPr>
            <a:picLocks noChangeAspect="1"/>
          </p:cNvPicPr>
          <p:nvPr/>
        </p:nvPicPr>
        <p:blipFill>
          <a:blip r:embed="rId12"/>
          <a:stretch>
            <a:fillRect/>
          </a:stretch>
        </p:blipFill>
        <p:spPr>
          <a:xfrm>
            <a:off x="6466205" y="794385"/>
            <a:ext cx="4869180" cy="1508760"/>
          </a:xfrm>
          <a:prstGeom prst="rect">
            <a:avLst/>
          </a:prstGeom>
        </p:spPr>
      </p:pic>
      <p:pic>
        <p:nvPicPr>
          <p:cNvPr id="16" name="图片 15" descr="37b5ad12a67606e993f8da0c1dde1ea"/>
          <p:cNvPicPr>
            <a:picLocks noChangeAspect="1"/>
          </p:cNvPicPr>
          <p:nvPr/>
        </p:nvPicPr>
        <p:blipFill>
          <a:blip r:embed="rId13"/>
          <a:stretch>
            <a:fillRect/>
          </a:stretch>
        </p:blipFill>
        <p:spPr>
          <a:xfrm>
            <a:off x="5888238" y="2230375"/>
            <a:ext cx="5891218" cy="1358965"/>
          </a:xfrm>
          <a:prstGeom prst="rect">
            <a:avLst/>
          </a:prstGeom>
        </p:spPr>
      </p:pic>
      <p:sp>
        <p:nvSpPr>
          <p:cNvPr id="3" name="文本框 2"/>
          <p:cNvSpPr txBox="1"/>
          <p:nvPr/>
        </p:nvSpPr>
        <p:spPr>
          <a:xfrm>
            <a:off x="659130" y="4934599"/>
            <a:ext cx="974090" cy="369332"/>
          </a:xfrm>
          <a:prstGeom prst="rect">
            <a:avLst/>
          </a:prstGeom>
          <a:noFill/>
        </p:spPr>
        <p:txBody>
          <a:bodyPr wrap="square" rtlCol="0">
            <a:spAutoFit/>
          </a:bodyPr>
          <a:lstStyle/>
          <a:p>
            <a:r>
              <a:rPr lang="en-US" altLang="zh-CN" b="1" dirty="0">
                <a:latin typeface="Times New Roman" panose="02020603050405020304" pitchFamily="18" charset="0"/>
                <a:cs typeface="Times New Roman" panose="02020603050405020304" pitchFamily="18" charset="0"/>
              </a:rPr>
              <a:t>Hadron</a:t>
            </a:r>
          </a:p>
        </p:txBody>
      </p:sp>
      <p:sp>
        <p:nvSpPr>
          <p:cNvPr id="9" name="左大括号 8"/>
          <p:cNvSpPr/>
          <p:nvPr/>
        </p:nvSpPr>
        <p:spPr>
          <a:xfrm>
            <a:off x="1865630" y="4322459"/>
            <a:ext cx="142240" cy="1562100"/>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17" name="文本框 16"/>
          <p:cNvSpPr txBox="1"/>
          <p:nvPr>
            <p:custDataLst>
              <p:tags r:id="rId1"/>
            </p:custDataLst>
          </p:nvPr>
        </p:nvSpPr>
        <p:spPr>
          <a:xfrm>
            <a:off x="2229587" y="5430811"/>
            <a:ext cx="1316401" cy="646331"/>
          </a:xfrm>
          <a:prstGeom prst="rect">
            <a:avLst/>
          </a:prstGeom>
          <a:noFill/>
        </p:spPr>
        <p:txBody>
          <a:bodyPr wrap="square" rtlCol="0">
            <a:spAutoFit/>
          </a:bodyPr>
          <a:lstStyle/>
          <a:p>
            <a:pPr algn="ctr"/>
            <a:r>
              <a:rPr lang="en-US" altLang="zh-CN" b="1" dirty="0">
                <a:latin typeface="Times New Roman" panose="02020603050405020304" pitchFamily="18" charset="0"/>
                <a:cs typeface="Times New Roman" panose="02020603050405020304" pitchFamily="18" charset="0"/>
              </a:rPr>
              <a:t>Exotic</a:t>
            </a:r>
            <a:r>
              <a:rPr lang="zh-CN" altLang="en-US" b="1" dirty="0">
                <a:latin typeface="Times New Roman" panose="02020603050405020304" pitchFamily="18" charset="0"/>
                <a:cs typeface="Times New Roman" panose="02020603050405020304" pitchFamily="18" charset="0"/>
              </a:rPr>
              <a:t> </a:t>
            </a:r>
            <a:r>
              <a:rPr lang="en-US" altLang="zh-CN" b="1" dirty="0">
                <a:latin typeface="Times New Roman" panose="02020603050405020304" pitchFamily="18" charset="0"/>
                <a:cs typeface="Times New Roman" panose="02020603050405020304" pitchFamily="18" charset="0"/>
              </a:rPr>
              <a:t>states</a:t>
            </a:r>
          </a:p>
        </p:txBody>
      </p:sp>
      <p:sp>
        <p:nvSpPr>
          <p:cNvPr id="14" name="文本框 13"/>
          <p:cNvSpPr txBox="1"/>
          <p:nvPr>
            <p:custDataLst>
              <p:tags r:id="rId2"/>
            </p:custDataLst>
          </p:nvPr>
        </p:nvSpPr>
        <p:spPr>
          <a:xfrm>
            <a:off x="3597480" y="4702466"/>
            <a:ext cx="1038860" cy="368300"/>
          </a:xfrm>
          <a:prstGeom prst="rect">
            <a:avLst/>
          </a:prstGeom>
          <a:noFill/>
        </p:spPr>
        <p:txBody>
          <a:bodyPr wrap="square" rtlCol="0">
            <a:spAutoFit/>
          </a:bodyPr>
          <a:lstStyle/>
          <a:p>
            <a:pPr algn="ctr"/>
            <a:r>
              <a:rPr lang="en-US" altLang="zh-CN" b="1" dirty="0">
                <a:latin typeface="Times New Roman" panose="02020603050405020304" pitchFamily="18" charset="0"/>
                <a:cs typeface="Times New Roman" panose="02020603050405020304" pitchFamily="18" charset="0"/>
              </a:rPr>
              <a:t>Meson</a:t>
            </a:r>
          </a:p>
        </p:txBody>
      </p:sp>
      <p:sp>
        <p:nvSpPr>
          <p:cNvPr id="15" name="文本框 14"/>
          <p:cNvSpPr txBox="1"/>
          <p:nvPr>
            <p:custDataLst>
              <p:tags r:id="rId3"/>
            </p:custDataLst>
          </p:nvPr>
        </p:nvSpPr>
        <p:spPr>
          <a:xfrm>
            <a:off x="5549983" y="4740169"/>
            <a:ext cx="1038860" cy="369332"/>
          </a:xfrm>
          <a:prstGeom prst="rect">
            <a:avLst/>
          </a:prstGeom>
          <a:noFill/>
        </p:spPr>
        <p:txBody>
          <a:bodyPr wrap="square" rtlCol="0">
            <a:spAutoFit/>
          </a:bodyPr>
          <a:lstStyle/>
          <a:p>
            <a:pPr algn="ctr"/>
            <a:r>
              <a:rPr lang="en-US" altLang="zh-CN" b="1" dirty="0">
                <a:latin typeface="Times New Roman" panose="02020603050405020304" pitchFamily="18" charset="0"/>
                <a:cs typeface="Times New Roman" panose="02020603050405020304" pitchFamily="18" charset="0"/>
              </a:rPr>
              <a:t>Baryon</a:t>
            </a:r>
          </a:p>
        </p:txBody>
      </p:sp>
      <p:pic>
        <p:nvPicPr>
          <p:cNvPr id="21" name="图片 20" descr="diagram-20230706 (3)"/>
          <p:cNvPicPr>
            <a:picLocks noChangeAspect="1"/>
          </p:cNvPicPr>
          <p:nvPr/>
        </p:nvPicPr>
        <p:blipFill>
          <a:blip r:embed="rId14"/>
          <a:stretch>
            <a:fillRect/>
          </a:stretch>
        </p:blipFill>
        <p:spPr>
          <a:xfrm>
            <a:off x="3646216" y="3894746"/>
            <a:ext cx="951865" cy="800100"/>
          </a:xfrm>
          <a:prstGeom prst="rect">
            <a:avLst/>
          </a:prstGeom>
        </p:spPr>
      </p:pic>
      <p:pic>
        <p:nvPicPr>
          <p:cNvPr id="22" name="图片 21" descr="diagram-20230706 (4)"/>
          <p:cNvPicPr>
            <a:picLocks noChangeAspect="1"/>
          </p:cNvPicPr>
          <p:nvPr/>
        </p:nvPicPr>
        <p:blipFill>
          <a:blip r:embed="rId15"/>
          <a:stretch>
            <a:fillRect/>
          </a:stretch>
        </p:blipFill>
        <p:spPr>
          <a:xfrm>
            <a:off x="5628723" y="3839501"/>
            <a:ext cx="947420" cy="855345"/>
          </a:xfrm>
          <a:prstGeom prst="rect">
            <a:avLst/>
          </a:prstGeom>
        </p:spPr>
      </p:pic>
      <p:pic>
        <p:nvPicPr>
          <p:cNvPr id="24" name="图片 23" descr="diagram-20230706 (5)"/>
          <p:cNvPicPr>
            <a:picLocks noChangeAspect="1"/>
          </p:cNvPicPr>
          <p:nvPr/>
        </p:nvPicPr>
        <p:blipFill>
          <a:blip r:embed="rId16"/>
          <a:stretch>
            <a:fillRect/>
          </a:stretch>
        </p:blipFill>
        <p:spPr>
          <a:xfrm>
            <a:off x="3556681" y="5246026"/>
            <a:ext cx="1268095" cy="1090930"/>
          </a:xfrm>
          <a:prstGeom prst="rect">
            <a:avLst/>
          </a:prstGeom>
        </p:spPr>
      </p:pic>
      <p:sp>
        <p:nvSpPr>
          <p:cNvPr id="25" name="文本框 24"/>
          <p:cNvSpPr txBox="1"/>
          <p:nvPr>
            <p:custDataLst>
              <p:tags r:id="rId4"/>
            </p:custDataLst>
          </p:nvPr>
        </p:nvSpPr>
        <p:spPr>
          <a:xfrm>
            <a:off x="2621775" y="6329336"/>
            <a:ext cx="2999740" cy="368300"/>
          </a:xfrm>
          <a:prstGeom prst="rect">
            <a:avLst/>
          </a:prstGeom>
          <a:noFill/>
        </p:spPr>
        <p:txBody>
          <a:bodyPr wrap="square" rtlCol="0">
            <a:spAutoFit/>
          </a:bodyPr>
          <a:lstStyle/>
          <a:p>
            <a:pPr algn="ctr"/>
            <a:r>
              <a:rPr lang="en-US" altLang="zh-CN" b="1" dirty="0">
                <a:latin typeface="Times New Roman" panose="02020603050405020304" pitchFamily="18" charset="0"/>
                <a:cs typeface="Times New Roman" panose="02020603050405020304" pitchFamily="18" charset="0"/>
              </a:rPr>
              <a:t>Compact</a:t>
            </a:r>
            <a:r>
              <a:rPr lang="zh-CN" altLang="en-US" b="1" dirty="0">
                <a:latin typeface="Times New Roman" panose="02020603050405020304" pitchFamily="18" charset="0"/>
                <a:cs typeface="Times New Roman" panose="02020603050405020304" pitchFamily="18" charset="0"/>
              </a:rPr>
              <a:t> </a:t>
            </a:r>
            <a:r>
              <a:rPr lang="en-US" altLang="zh-CN" b="1" dirty="0">
                <a:latin typeface="Times New Roman" panose="02020603050405020304" pitchFamily="18" charset="0"/>
                <a:cs typeface="Times New Roman" panose="02020603050405020304" pitchFamily="18" charset="0"/>
              </a:rPr>
              <a:t>tetraquark</a:t>
            </a:r>
          </a:p>
        </p:txBody>
      </p:sp>
      <p:pic>
        <p:nvPicPr>
          <p:cNvPr id="26" name="图片 25" descr="diagram-20230706 (6)"/>
          <p:cNvPicPr>
            <a:picLocks noChangeAspect="1"/>
          </p:cNvPicPr>
          <p:nvPr/>
        </p:nvPicPr>
        <p:blipFill>
          <a:blip r:embed="rId17"/>
          <a:stretch>
            <a:fillRect/>
          </a:stretch>
        </p:blipFill>
        <p:spPr>
          <a:xfrm>
            <a:off x="5516036" y="5237771"/>
            <a:ext cx="1358900" cy="1091565"/>
          </a:xfrm>
          <a:prstGeom prst="rect">
            <a:avLst/>
          </a:prstGeom>
        </p:spPr>
      </p:pic>
      <p:sp>
        <p:nvSpPr>
          <p:cNvPr id="27" name="文本框 26"/>
          <p:cNvSpPr txBox="1"/>
          <p:nvPr>
            <p:custDataLst>
              <p:tags r:id="rId5"/>
            </p:custDataLst>
          </p:nvPr>
        </p:nvSpPr>
        <p:spPr>
          <a:xfrm>
            <a:off x="5319259" y="6336956"/>
            <a:ext cx="1838960" cy="368300"/>
          </a:xfrm>
          <a:prstGeom prst="rect">
            <a:avLst/>
          </a:prstGeom>
          <a:noFill/>
        </p:spPr>
        <p:txBody>
          <a:bodyPr wrap="square" rtlCol="0">
            <a:spAutoFit/>
          </a:bodyPr>
          <a:lstStyle/>
          <a:p>
            <a:pPr algn="ctr"/>
            <a:r>
              <a:rPr lang="en-US" altLang="zh-CN" b="1" dirty="0">
                <a:latin typeface="Times New Roman" panose="02020603050405020304" pitchFamily="18" charset="0"/>
                <a:cs typeface="Times New Roman" panose="02020603050405020304" pitchFamily="18" charset="0"/>
              </a:rPr>
              <a:t>Molecular</a:t>
            </a:r>
            <a:r>
              <a:rPr lang="zh-CN" altLang="en-US" b="1" dirty="0">
                <a:latin typeface="Times New Roman" panose="02020603050405020304" pitchFamily="18" charset="0"/>
                <a:cs typeface="Times New Roman" panose="02020603050405020304" pitchFamily="18" charset="0"/>
              </a:rPr>
              <a:t> </a:t>
            </a:r>
            <a:r>
              <a:rPr lang="en-US" altLang="zh-CN" b="1" dirty="0">
                <a:latin typeface="Times New Roman" panose="02020603050405020304" pitchFamily="18" charset="0"/>
                <a:cs typeface="Times New Roman" panose="02020603050405020304" pitchFamily="18" charset="0"/>
              </a:rPr>
              <a:t>state</a:t>
            </a:r>
          </a:p>
        </p:txBody>
      </p:sp>
      <p:pic>
        <p:nvPicPr>
          <p:cNvPr id="31" name="图片 30" descr="diagram-20230706 (9)"/>
          <p:cNvPicPr>
            <a:picLocks noChangeAspect="1"/>
          </p:cNvPicPr>
          <p:nvPr/>
        </p:nvPicPr>
        <p:blipFill>
          <a:blip r:embed="rId18"/>
          <a:stretch>
            <a:fillRect/>
          </a:stretch>
        </p:blipFill>
        <p:spPr>
          <a:xfrm>
            <a:off x="7296196" y="5430811"/>
            <a:ext cx="1490345" cy="581025"/>
          </a:xfrm>
          <a:prstGeom prst="rect">
            <a:avLst/>
          </a:prstGeom>
        </p:spPr>
      </p:pic>
      <p:pic>
        <p:nvPicPr>
          <p:cNvPr id="32" name="图片 31" descr="diagram-20230706 (10)"/>
          <p:cNvPicPr>
            <a:picLocks noChangeAspect="1"/>
          </p:cNvPicPr>
          <p:nvPr/>
        </p:nvPicPr>
        <p:blipFill>
          <a:blip r:embed="rId19"/>
          <a:stretch>
            <a:fillRect/>
          </a:stretch>
        </p:blipFill>
        <p:spPr>
          <a:xfrm>
            <a:off x="8963706" y="5246026"/>
            <a:ext cx="948690" cy="876300"/>
          </a:xfrm>
          <a:prstGeom prst="rect">
            <a:avLst/>
          </a:prstGeom>
        </p:spPr>
      </p:pic>
      <p:sp>
        <p:nvSpPr>
          <p:cNvPr id="33" name="文本框 32"/>
          <p:cNvSpPr txBox="1"/>
          <p:nvPr>
            <p:custDataLst>
              <p:tags r:id="rId6"/>
            </p:custDataLst>
          </p:nvPr>
        </p:nvSpPr>
        <p:spPr>
          <a:xfrm>
            <a:off x="7293086" y="6337334"/>
            <a:ext cx="1793380" cy="369332"/>
          </a:xfrm>
          <a:prstGeom prst="rect">
            <a:avLst/>
          </a:prstGeom>
          <a:noFill/>
        </p:spPr>
        <p:txBody>
          <a:bodyPr wrap="square" rtlCol="0">
            <a:spAutoFit/>
          </a:bodyPr>
          <a:lstStyle/>
          <a:p>
            <a:r>
              <a:rPr lang="zh-CN" altLang="zh-CN" b="1" dirty="0">
                <a:latin typeface="Times New Roman" panose="02020603050405020304" pitchFamily="18" charset="0"/>
                <a:cs typeface="Times New Roman" panose="02020603050405020304" pitchFamily="18" charset="0"/>
              </a:rPr>
              <a:t>Hybrid</a:t>
            </a:r>
            <a:r>
              <a:rPr lang="zh-CN" altLang="en-US" b="1" dirty="0">
                <a:latin typeface="Times New Roman" panose="02020603050405020304" pitchFamily="18" charset="0"/>
                <a:cs typeface="Times New Roman" panose="02020603050405020304" pitchFamily="18" charset="0"/>
              </a:rPr>
              <a:t> </a:t>
            </a:r>
            <a:r>
              <a:rPr lang="zh-CN" altLang="zh-CN" b="1" dirty="0">
                <a:latin typeface="Times New Roman" panose="02020603050405020304" pitchFamily="18" charset="0"/>
                <a:cs typeface="Times New Roman" panose="02020603050405020304" pitchFamily="18" charset="0"/>
              </a:rPr>
              <a:t>state</a:t>
            </a:r>
            <a:endParaRPr lang="en-US" altLang="zh-CN" b="1" dirty="0">
              <a:latin typeface="Times New Roman" panose="02020603050405020304" pitchFamily="18" charset="0"/>
              <a:cs typeface="Times New Roman" panose="02020603050405020304" pitchFamily="18" charset="0"/>
            </a:endParaRPr>
          </a:p>
        </p:txBody>
      </p:sp>
      <p:sp>
        <p:nvSpPr>
          <p:cNvPr id="34" name="文本框 33"/>
          <p:cNvSpPr txBox="1"/>
          <p:nvPr>
            <p:custDataLst>
              <p:tags r:id="rId7"/>
            </p:custDataLst>
          </p:nvPr>
        </p:nvSpPr>
        <p:spPr>
          <a:xfrm>
            <a:off x="8961239" y="6335654"/>
            <a:ext cx="1250315" cy="369332"/>
          </a:xfrm>
          <a:prstGeom prst="rect">
            <a:avLst/>
          </a:prstGeom>
          <a:noFill/>
        </p:spPr>
        <p:txBody>
          <a:bodyPr wrap="square" rtlCol="0">
            <a:spAutoFit/>
          </a:bodyPr>
          <a:lstStyle/>
          <a:p>
            <a:pPr algn="ctr"/>
            <a:r>
              <a:rPr lang="zh-CN" altLang="zh-CN" b="1" dirty="0">
                <a:latin typeface="Times New Roman" panose="02020603050405020304" pitchFamily="18" charset="0"/>
                <a:cs typeface="Times New Roman" panose="02020603050405020304" pitchFamily="18" charset="0"/>
              </a:rPr>
              <a:t>Glueball</a:t>
            </a:r>
            <a:endParaRPr lang="en-US" altLang="zh-CN" b="1" dirty="0">
              <a:latin typeface="Times New Roman" panose="02020603050405020304" pitchFamily="18" charset="0"/>
              <a:cs typeface="Times New Roman" panose="02020603050405020304" pitchFamily="18" charset="0"/>
            </a:endParaRPr>
          </a:p>
        </p:txBody>
      </p:sp>
      <p:pic>
        <p:nvPicPr>
          <p:cNvPr id="2" name="图片 1">
            <a:extLst>
              <a:ext uri="{FF2B5EF4-FFF2-40B4-BE49-F238E27FC236}">
                <a16:creationId xmlns:a16="http://schemas.microsoft.com/office/drawing/2014/main" id="{06EDD0FD-5F7F-434E-946C-CF1E3755501E}"/>
              </a:ext>
            </a:extLst>
          </p:cNvPr>
          <p:cNvPicPr>
            <a:picLocks noChangeAspect="1"/>
          </p:cNvPicPr>
          <p:nvPr/>
        </p:nvPicPr>
        <p:blipFill>
          <a:blip r:embed="rId20"/>
          <a:stretch>
            <a:fillRect/>
          </a:stretch>
        </p:blipFill>
        <p:spPr>
          <a:xfrm>
            <a:off x="11237495" y="88315"/>
            <a:ext cx="711890" cy="543733"/>
          </a:xfrm>
          <a:prstGeom prst="rect">
            <a:avLst/>
          </a:prstGeom>
        </p:spPr>
      </p:pic>
      <p:sp>
        <p:nvSpPr>
          <p:cNvPr id="12" name="文本框 11">
            <a:extLst>
              <a:ext uri="{FF2B5EF4-FFF2-40B4-BE49-F238E27FC236}">
                <a16:creationId xmlns:a16="http://schemas.microsoft.com/office/drawing/2014/main" id="{FB3B115A-4F14-4C4D-95B5-34C2C436AF97}"/>
              </a:ext>
            </a:extLst>
          </p:cNvPr>
          <p:cNvSpPr txBox="1"/>
          <p:nvPr/>
        </p:nvSpPr>
        <p:spPr>
          <a:xfrm>
            <a:off x="7039922" y="3881921"/>
            <a:ext cx="2768379" cy="8810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lnSpc>
                <a:spcPct val="150000"/>
              </a:lnSpc>
            </a:pPr>
            <a:r>
              <a:rPr kumimoji="1" lang="en" altLang="zh-CN" b="1" dirty="0">
                <a:latin typeface="Times New Roman" panose="02020603050405020304" pitchFamily="18" charset="0"/>
                <a:cs typeface="Times New Roman" panose="02020603050405020304" pitchFamily="18" charset="0"/>
              </a:rPr>
              <a:t>Pauli principle</a:t>
            </a:r>
          </a:p>
          <a:p>
            <a:pPr algn="ctr">
              <a:lnSpc>
                <a:spcPct val="150000"/>
              </a:lnSpc>
            </a:pPr>
            <a:r>
              <a:rPr kumimoji="1" lang="en" altLang="zh-CN" b="1" dirty="0">
                <a:latin typeface="Times New Roman" panose="02020603050405020304" pitchFamily="18" charset="0"/>
                <a:cs typeface="Times New Roman" panose="02020603050405020304" pitchFamily="18" charset="0"/>
              </a:rPr>
              <a:t>color singlet</a:t>
            </a:r>
            <a:endParaRPr kumimoji="1" lang="zh-CN" altLang="en-US" b="1" dirty="0">
              <a:latin typeface="Times New Roman" panose="02020603050405020304" pitchFamily="18" charset="0"/>
              <a:cs typeface="Times New Roman" panose="02020603050405020304" pitchFamily="18" charset="0"/>
            </a:endParaRPr>
          </a:p>
        </p:txBody>
      </p:sp>
      <p:sp>
        <p:nvSpPr>
          <p:cNvPr id="11" name="文本框 10">
            <a:extLst>
              <a:ext uri="{FF2B5EF4-FFF2-40B4-BE49-F238E27FC236}">
                <a16:creationId xmlns:a16="http://schemas.microsoft.com/office/drawing/2014/main" id="{F4E8B92B-A589-68CF-D3C4-5385A306FA07}"/>
              </a:ext>
            </a:extLst>
          </p:cNvPr>
          <p:cNvSpPr txBox="1"/>
          <p:nvPr/>
        </p:nvSpPr>
        <p:spPr>
          <a:xfrm>
            <a:off x="2253739" y="4127663"/>
            <a:ext cx="1343741" cy="646331"/>
          </a:xfrm>
          <a:prstGeom prst="rect">
            <a:avLst/>
          </a:prstGeom>
          <a:noFill/>
        </p:spPr>
        <p:txBody>
          <a:bodyPr wrap="square" rtlCol="0">
            <a:spAutoFit/>
          </a:bodyPr>
          <a:lstStyle/>
          <a:p>
            <a:pPr algn="ctr"/>
            <a:r>
              <a:rPr kumimoji="1" lang="en-US" altLang="zh-CN" b="1" dirty="0">
                <a:latin typeface="Times New Roman" panose="02020603050405020304" pitchFamily="18" charset="0"/>
                <a:cs typeface="Times New Roman" panose="02020603050405020304" pitchFamily="18" charset="0"/>
              </a:rPr>
              <a:t>Traditional hadron</a:t>
            </a:r>
            <a:endParaRPr kumimoji="1" lang="zh-CN" altLang="en-US" b="1" dirty="0">
              <a:latin typeface="Times New Roman" panose="02020603050405020304" pitchFamily="18" charset="0"/>
              <a:cs typeface="Times New Roman" panose="02020603050405020304" pitchFamily="18" charset="0"/>
            </a:endParaRPr>
          </a:p>
        </p:txBody>
      </p:sp>
      <p:sp>
        <p:nvSpPr>
          <p:cNvPr id="10" name="文本框 9">
            <a:extLst>
              <a:ext uri="{FF2B5EF4-FFF2-40B4-BE49-F238E27FC236}">
                <a16:creationId xmlns:a16="http://schemas.microsoft.com/office/drawing/2014/main" id="{BC8656C6-2D40-D9A9-7EC7-DDCCAF7A2016}"/>
              </a:ext>
            </a:extLst>
          </p:cNvPr>
          <p:cNvSpPr txBox="1"/>
          <p:nvPr/>
        </p:nvSpPr>
        <p:spPr>
          <a:xfrm>
            <a:off x="11335385" y="6336956"/>
            <a:ext cx="306494" cy="369332"/>
          </a:xfrm>
          <a:prstGeom prst="rect">
            <a:avLst/>
          </a:prstGeom>
          <a:noFill/>
        </p:spPr>
        <p:txBody>
          <a:bodyPr wrap="none" rtlCol="0">
            <a:spAutoFit/>
          </a:bodyPr>
          <a:lstStyle/>
          <a:p>
            <a:r>
              <a:rPr kumimoji="1" lang="en-US" altLang="zh-CN" dirty="0">
                <a:latin typeface="Times New Roman" panose="02020603050405020304" pitchFamily="18" charset="0"/>
                <a:cs typeface="Times New Roman" panose="02020603050405020304" pitchFamily="18" charset="0"/>
              </a:rPr>
              <a:t>2</a:t>
            </a:r>
            <a:endParaRPr kumimoji="1" lang="zh-CN" alt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352116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直接连接符 6"/>
          <p:cNvCxnSpPr/>
          <p:nvPr/>
        </p:nvCxnSpPr>
        <p:spPr>
          <a:xfrm>
            <a:off x="3487000" y="3375835"/>
            <a:ext cx="839216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3" name="矩形 2"/>
          <p:cNvSpPr/>
          <p:nvPr/>
        </p:nvSpPr>
        <p:spPr>
          <a:xfrm>
            <a:off x="0" y="1000272"/>
            <a:ext cx="12192000" cy="733447"/>
          </a:xfrm>
          <a:prstGeom prst="rect">
            <a:avLst/>
          </a:prstGeom>
          <a:solidFill>
            <a:srgbClr val="9C252B"/>
          </a:solidFill>
          <a:ln>
            <a:solidFill>
              <a:srgbClr val="9C252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0" y="1798952"/>
            <a:ext cx="12192000" cy="45719"/>
          </a:xfrm>
          <a:prstGeom prst="rect">
            <a:avLst/>
          </a:prstGeom>
          <a:solidFill>
            <a:srgbClr val="9C252B"/>
          </a:solidFill>
          <a:ln>
            <a:solidFill>
              <a:srgbClr val="9C252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0" y="902048"/>
            <a:ext cx="12192000" cy="45719"/>
          </a:xfrm>
          <a:prstGeom prst="rect">
            <a:avLst/>
          </a:prstGeom>
          <a:solidFill>
            <a:srgbClr val="9C252B"/>
          </a:solidFill>
          <a:ln>
            <a:solidFill>
              <a:srgbClr val="9C252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 name="组合 1">
            <a:extLst>
              <a:ext uri="{FF2B5EF4-FFF2-40B4-BE49-F238E27FC236}">
                <a16:creationId xmlns:a16="http://schemas.microsoft.com/office/drawing/2014/main" id="{CE1FCA1B-A0A0-0110-0748-D1EB614058A5}"/>
              </a:ext>
            </a:extLst>
          </p:cNvPr>
          <p:cNvGrpSpPr/>
          <p:nvPr/>
        </p:nvGrpSpPr>
        <p:grpSpPr>
          <a:xfrm>
            <a:off x="9351543" y="70098"/>
            <a:ext cx="2707107" cy="798680"/>
            <a:chOff x="159870" y="371178"/>
            <a:chExt cx="4062291" cy="1293849"/>
          </a:xfrm>
        </p:grpSpPr>
        <p:pic>
          <p:nvPicPr>
            <p:cNvPr id="4" name="图片 3">
              <a:extLst>
                <a:ext uri="{FF2B5EF4-FFF2-40B4-BE49-F238E27FC236}">
                  <a16:creationId xmlns:a16="http://schemas.microsoft.com/office/drawing/2014/main" id="{AD613E8B-24B4-A306-370A-229441927AD7}"/>
                </a:ext>
              </a:extLst>
            </p:cNvPr>
            <p:cNvPicPr>
              <a:picLocks noChangeAspect="1"/>
            </p:cNvPicPr>
            <p:nvPr/>
          </p:nvPicPr>
          <p:blipFill>
            <a:blip r:embed="rId3">
              <a:extLst>
                <a:ext uri="{BEBA8EAE-BF5A-486C-A8C5-ECC9F3942E4B}">
                  <a14:imgProps xmlns:a14="http://schemas.microsoft.com/office/drawing/2010/main">
                    <a14:imgLayer>
                      <a14:imgEffect>
                        <a14:saturation sat="300000"/>
                      </a14:imgEffect>
                    </a14:imgLayer>
                  </a14:imgProps>
                </a:ext>
              </a:extLst>
            </a:blip>
            <a:stretch>
              <a:fillRect/>
            </a:stretch>
          </p:blipFill>
          <p:spPr>
            <a:xfrm>
              <a:off x="159870" y="371178"/>
              <a:ext cx="1693990" cy="1293849"/>
            </a:xfrm>
            <a:prstGeom prst="rect">
              <a:avLst/>
            </a:prstGeom>
          </p:spPr>
        </p:pic>
        <p:pic>
          <p:nvPicPr>
            <p:cNvPr id="6" name="图片 5">
              <a:extLst>
                <a:ext uri="{FF2B5EF4-FFF2-40B4-BE49-F238E27FC236}">
                  <a16:creationId xmlns:a16="http://schemas.microsoft.com/office/drawing/2014/main" id="{9A1A99BB-ADFA-EF2A-50C6-E05BF83511E9}"/>
                </a:ext>
              </a:extLst>
            </p:cNvPr>
            <p:cNvPicPr>
              <a:picLocks noChangeAspect="1"/>
            </p:cNvPicPr>
            <p:nvPr/>
          </p:nvPicPr>
          <p:blipFill>
            <a:blip r:embed="rId4"/>
            <a:stretch>
              <a:fillRect/>
            </a:stretch>
          </p:blipFill>
          <p:spPr>
            <a:xfrm>
              <a:off x="1635495" y="549626"/>
              <a:ext cx="2586666" cy="840737"/>
            </a:xfrm>
            <a:prstGeom prst="rect">
              <a:avLst/>
            </a:prstGeom>
          </p:spPr>
        </p:pic>
      </p:grpSp>
      <p:sp>
        <p:nvSpPr>
          <p:cNvPr id="14" name="矩形 13">
            <a:extLst>
              <a:ext uri="{FF2B5EF4-FFF2-40B4-BE49-F238E27FC236}">
                <a16:creationId xmlns:a16="http://schemas.microsoft.com/office/drawing/2014/main" id="{88B1437E-70DE-AEA9-9592-9131C3000470}"/>
              </a:ext>
            </a:extLst>
          </p:cNvPr>
          <p:cNvSpPr/>
          <p:nvPr/>
        </p:nvSpPr>
        <p:spPr>
          <a:xfrm>
            <a:off x="1334568" y="3341460"/>
            <a:ext cx="9522864" cy="1015663"/>
          </a:xfrm>
          <a:prstGeom prst="rect">
            <a:avLst/>
          </a:prstGeom>
          <a:noFill/>
        </p:spPr>
        <p:txBody>
          <a:bodyPr wrap="none" lIns="91440" tIns="45720" rIns="91440" bIns="45720">
            <a:spAutoFit/>
          </a:bodyPr>
          <a:lstStyle/>
          <a:p>
            <a:pPr algn="ctr"/>
            <a:r>
              <a:rPr lang="en-US" altLang="zh-CN" sz="60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微软雅黑" panose="020B0503020204020204" pitchFamily="34" charset="-122"/>
                <a:ea typeface="微软雅黑" panose="020B0503020204020204" pitchFamily="34" charset="-122"/>
                <a:cs typeface="Times New Roman" panose="02020603050405020304" pitchFamily="18" charset="0"/>
              </a:rPr>
              <a:t>Thanks for your attention</a:t>
            </a:r>
            <a:endParaRPr lang="zh-CN" altLang="en-US" sz="60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sp>
        <p:nvSpPr>
          <p:cNvPr id="16" name="文本框 15">
            <a:extLst>
              <a:ext uri="{FF2B5EF4-FFF2-40B4-BE49-F238E27FC236}">
                <a16:creationId xmlns:a16="http://schemas.microsoft.com/office/drawing/2014/main" id="{91357A94-0AA4-7046-B014-4F084C5F9DE9}"/>
              </a:ext>
            </a:extLst>
          </p:cNvPr>
          <p:cNvSpPr txBox="1"/>
          <p:nvPr>
            <p:custDataLst>
              <p:tags r:id="rId1"/>
            </p:custDataLst>
          </p:nvPr>
        </p:nvSpPr>
        <p:spPr>
          <a:xfrm>
            <a:off x="1334568" y="973930"/>
            <a:ext cx="9518574" cy="786130"/>
          </a:xfrm>
          <a:prstGeom prst="rect">
            <a:avLst/>
          </a:prstGeom>
          <a:noFill/>
        </p:spPr>
        <p:txBody>
          <a:bodyPr wrap="square" rtlCol="0">
            <a:noAutofit/>
          </a:bodyPr>
          <a:lstStyle/>
          <a:p>
            <a:pPr algn="ctr">
              <a:lnSpc>
                <a:spcPct val="150000"/>
              </a:lnSpc>
            </a:pPr>
            <a:r>
              <a:rPr lang="zh-CN" altLang="zh-CN" sz="2800" dirty="0">
                <a:solidFill>
                  <a:schemeClr val="bg1"/>
                </a:solidFill>
                <a:latin typeface="Times New Roman" panose="02020603050405020304" pitchFamily="18" charset="0"/>
                <a:ea typeface="Heiti SC Medium" pitchFamily="2" charset="-128"/>
                <a:cs typeface="Times New Roman" panose="02020603050405020304" pitchFamily="18" charset="0"/>
              </a:rPr>
              <a:t>第九届强子谱和强子结构研讨会</a:t>
            </a:r>
            <a:endParaRPr lang="zh-CN" altLang="en-US" sz="2800" dirty="0">
              <a:solidFill>
                <a:schemeClr val="bg1"/>
              </a:solidFill>
              <a:latin typeface="Times New Roman" panose="02020603050405020304" pitchFamily="18" charset="0"/>
              <a:ea typeface="Heiti SC Medium" pitchFamily="2" charset="-128"/>
              <a:cs typeface="Times New Roman" panose="02020603050405020304" pitchFamily="18" charset="0"/>
            </a:endParaRPr>
          </a:p>
        </p:txBody>
      </p:sp>
      <p:pic>
        <p:nvPicPr>
          <p:cNvPr id="5" name="图片 4">
            <a:extLst>
              <a:ext uri="{FF2B5EF4-FFF2-40B4-BE49-F238E27FC236}">
                <a16:creationId xmlns:a16="http://schemas.microsoft.com/office/drawing/2014/main" id="{B80BE38A-3E19-9F67-A156-B5EA91A346B2}"/>
              </a:ext>
            </a:extLst>
          </p:cNvPr>
          <p:cNvPicPr>
            <a:picLocks noChangeAspect="1"/>
          </p:cNvPicPr>
          <p:nvPr/>
        </p:nvPicPr>
        <p:blipFill>
          <a:blip r:embed="rId5"/>
          <a:stretch>
            <a:fillRect/>
          </a:stretch>
        </p:blipFill>
        <p:spPr>
          <a:xfrm>
            <a:off x="258378" y="30732"/>
            <a:ext cx="2906412" cy="806253"/>
          </a:xfrm>
          <a:prstGeom prst="rect">
            <a:avLst/>
          </a:prstGeom>
        </p:spPr>
      </p:pic>
    </p:spTree>
    <p:extLst>
      <p:ext uri="{BB962C8B-B14F-4D97-AF65-F5344CB8AC3E}">
        <p14:creationId xmlns:p14="http://schemas.microsoft.com/office/powerpoint/2010/main" val="26688399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nvCxnSpPr>
        <p:spPr>
          <a:xfrm>
            <a:off x="0" y="666234"/>
            <a:ext cx="12192000" cy="0"/>
          </a:xfrm>
          <a:prstGeom prst="line">
            <a:avLst/>
          </a:prstGeom>
          <a:ln w="28575">
            <a:solidFill>
              <a:srgbClr val="9C252B"/>
            </a:solidFill>
          </a:ln>
        </p:spPr>
        <p:style>
          <a:lnRef idx="1">
            <a:schemeClr val="accent1"/>
          </a:lnRef>
          <a:fillRef idx="0">
            <a:schemeClr val="accent1"/>
          </a:fillRef>
          <a:effectRef idx="0">
            <a:schemeClr val="accent1"/>
          </a:effectRef>
          <a:fontRef idx="minor">
            <a:schemeClr val="tx1"/>
          </a:fontRef>
        </p:style>
      </p:cxnSp>
      <p:pic>
        <p:nvPicPr>
          <p:cNvPr id="3" name="图片 2">
            <a:extLst>
              <a:ext uri="{FF2B5EF4-FFF2-40B4-BE49-F238E27FC236}">
                <a16:creationId xmlns:a16="http://schemas.microsoft.com/office/drawing/2014/main" id="{E928BADA-8DD8-9F11-FD67-1CB7EFFF3FD6}"/>
              </a:ext>
            </a:extLst>
          </p:cNvPr>
          <p:cNvPicPr>
            <a:picLocks noChangeAspect="1"/>
          </p:cNvPicPr>
          <p:nvPr/>
        </p:nvPicPr>
        <p:blipFill>
          <a:blip r:embed="rId3"/>
          <a:stretch>
            <a:fillRect/>
          </a:stretch>
        </p:blipFill>
        <p:spPr>
          <a:xfrm>
            <a:off x="11237495" y="88315"/>
            <a:ext cx="711890" cy="543733"/>
          </a:xfrm>
          <a:prstGeom prst="rect">
            <a:avLst/>
          </a:prstGeom>
        </p:spPr>
      </p:pic>
      <mc:AlternateContent xmlns:mc="http://schemas.openxmlformats.org/markup-compatibility/2006" xmlns:a14="http://schemas.microsoft.com/office/drawing/2010/main">
        <mc:Choice Requires="a14">
          <p:sp>
            <p:nvSpPr>
              <p:cNvPr id="5" name="文本框 4">
                <a:extLst>
                  <a:ext uri="{FF2B5EF4-FFF2-40B4-BE49-F238E27FC236}">
                    <a16:creationId xmlns:a16="http://schemas.microsoft.com/office/drawing/2014/main" id="{726EF67F-AAE6-A34B-90A0-A7CDD45707A3}"/>
                  </a:ext>
                </a:extLst>
              </p:cNvPr>
              <p:cNvSpPr txBox="1"/>
              <p:nvPr/>
            </p:nvSpPr>
            <p:spPr bwMode="auto">
              <a:xfrm>
                <a:off x="134400" y="178901"/>
                <a:ext cx="5854417" cy="415498"/>
              </a:xfrm>
              <a:prstGeom prst="rect">
                <a:avLst/>
              </a:prstGeom>
              <a:noFill/>
            </p:spPr>
            <p:txBody>
              <a:bodyPr wrap="square">
                <a:spAutoFit/>
                <a:scene3d>
                  <a:camera prst="orthographicFront"/>
                  <a:lightRig rig="threePt" dir="t"/>
                </a:scene3d>
                <a:sp3d contourW="12700"/>
              </a:bodyPr>
              <a:lstStyle>
                <a:defPPr>
                  <a:defRPr lang="en-US"/>
                </a:defPPr>
                <a:lvl1pPr>
                  <a:defRPr sz="2800" b="1" spc="300">
                    <a:solidFill>
                      <a:schemeClr val="tx1">
                        <a:lumMod val="85000"/>
                        <a:lumOff val="15000"/>
                      </a:schemeClr>
                    </a:solidFill>
                    <a:latin typeface="微软雅黑" panose="020B0503020204020204" pitchFamily="34" charset="-122"/>
                    <a:ea typeface="微软雅黑" panose="020B0503020204020204" pitchFamily="34" charset="-122"/>
                    <a:cs typeface="Segoe UI Light" panose="020B0502040204020203" pitchFamily="34" charset="0"/>
                  </a:defRPr>
                </a:lvl1pPr>
              </a:lstStyle>
              <a:p>
                <a:pPr>
                  <a:defRPr/>
                </a:pPr>
                <a:r>
                  <a:rPr lang="en-US" altLang="zh-CN" sz="2100" spc="0" dirty="0">
                    <a:solidFill>
                      <a:srgbClr val="B21E23"/>
                    </a:solidFill>
                    <a:latin typeface="Times New Roman" panose="02020603050405020304" pitchFamily="18" charset="0"/>
                    <a:cs typeface="Times New Roman" panose="02020603050405020304" pitchFamily="18" charset="0"/>
                    <a:sym typeface="+mn-ea"/>
                  </a:rPr>
                  <a:t>Results &amp; discussion </a:t>
                </a:r>
                <a:r>
                  <a:rPr lang="en-US" altLang="zh-CN" sz="2100" spc="0" dirty="0">
                    <a:solidFill>
                      <a:srgbClr val="B21E23"/>
                    </a:solidFill>
                    <a:latin typeface="Times New Roman" panose="02020603050405020304" pitchFamily="18" charset="0"/>
                    <a:cs typeface="Times New Roman" panose="02020603050405020304" pitchFamily="18" charset="0"/>
                    <a:sym typeface="Century Gothic" panose="020B0502020202020204" pitchFamily="34" charset="0"/>
                  </a:rPr>
                  <a:t>| </a:t>
                </a:r>
                <a14:m>
                  <m:oMath xmlns:m="http://schemas.openxmlformats.org/officeDocument/2006/math">
                    <m:r>
                      <a:rPr lang="en-US" altLang="zh-CN" sz="2100" b="1" i="1" spc="0" smtClean="0">
                        <a:solidFill>
                          <a:schemeClr val="tx1"/>
                        </a:solidFill>
                        <a:latin typeface="Cambria Math" panose="02040503050406030204" pitchFamily="18" charset="0"/>
                        <a:cs typeface="Times New Roman" panose="02020603050405020304" pitchFamily="18" charset="0"/>
                        <a:sym typeface="Century Gothic" panose="020B0502020202020204" pitchFamily="34" charset="0"/>
                      </a:rPr>
                      <m:t>𝑸𝑸</m:t>
                    </m:r>
                    <m:acc>
                      <m:accPr>
                        <m:chr m:val="̅"/>
                        <m:ctrlPr>
                          <a:rPr lang="en-US" altLang="zh-CN" sz="2100" b="1" i="1" spc="0" smtClean="0">
                            <a:solidFill>
                              <a:schemeClr val="tx1"/>
                            </a:solidFill>
                            <a:latin typeface="Cambria Math" panose="02040503050406030204" pitchFamily="18" charset="0"/>
                            <a:cs typeface="Times New Roman" panose="02020603050405020304" pitchFamily="18" charset="0"/>
                            <a:sym typeface="Century Gothic" panose="020B0502020202020204" pitchFamily="34" charset="0"/>
                          </a:rPr>
                        </m:ctrlPr>
                      </m:accPr>
                      <m:e>
                        <m:r>
                          <a:rPr lang="en-US" altLang="zh-CN" sz="2100" b="1" i="1" spc="0" smtClean="0">
                            <a:solidFill>
                              <a:schemeClr val="tx1"/>
                            </a:solidFill>
                            <a:latin typeface="Cambria Math" panose="02040503050406030204" pitchFamily="18" charset="0"/>
                            <a:cs typeface="Times New Roman" panose="02020603050405020304" pitchFamily="18" charset="0"/>
                            <a:sym typeface="Century Gothic" panose="020B0502020202020204" pitchFamily="34" charset="0"/>
                          </a:rPr>
                          <m:t>𝒒</m:t>
                        </m:r>
                      </m:e>
                    </m:acc>
                    <m:acc>
                      <m:accPr>
                        <m:chr m:val="̅"/>
                        <m:ctrlPr>
                          <a:rPr lang="en-US" altLang="zh-CN" sz="2100" b="1" i="1" spc="0" dirty="0" smtClean="0">
                            <a:solidFill>
                              <a:schemeClr val="tx1"/>
                            </a:solidFill>
                            <a:latin typeface="Cambria Math" panose="02040503050406030204" pitchFamily="18" charset="0"/>
                            <a:cs typeface="Times New Roman" panose="02020603050405020304" pitchFamily="18" charset="0"/>
                            <a:sym typeface="+mn-ea"/>
                          </a:rPr>
                        </m:ctrlPr>
                      </m:accPr>
                      <m:e>
                        <m:r>
                          <a:rPr lang="en-US" altLang="zh-CN" sz="2100" b="1" i="1" spc="0" dirty="0" smtClean="0">
                            <a:solidFill>
                              <a:schemeClr val="tx1"/>
                            </a:solidFill>
                            <a:latin typeface="Cambria Math" panose="02040503050406030204" pitchFamily="18" charset="0"/>
                            <a:cs typeface="Times New Roman" panose="02020603050405020304" pitchFamily="18" charset="0"/>
                            <a:sym typeface="+mn-ea"/>
                          </a:rPr>
                          <m:t>𝒒</m:t>
                        </m:r>
                      </m:e>
                    </m:acc>
                  </m:oMath>
                </a14:m>
                <a:r>
                  <a:rPr lang="en-US" altLang="zh-CN" sz="2100" spc="0" dirty="0">
                    <a:solidFill>
                      <a:schemeClr val="tx1"/>
                    </a:solidFill>
                    <a:latin typeface="Times New Roman" panose="02020603050405020304" pitchFamily="18" charset="0"/>
                    <a:cs typeface="Times New Roman" panose="02020603050405020304" pitchFamily="18" charset="0"/>
                    <a:sym typeface="Century Gothic" panose="020B0502020202020204" pitchFamily="34" charset="0"/>
                  </a:rPr>
                  <a:t> system</a:t>
                </a:r>
                <a:endParaRPr lang="zh-CN" altLang="en-US" sz="2100" spc="0" dirty="0">
                  <a:solidFill>
                    <a:srgbClr val="B21E23"/>
                  </a:solidFill>
                  <a:latin typeface="Times New Roman" panose="02020603050405020304" pitchFamily="18" charset="0"/>
                  <a:cs typeface="Times New Roman" panose="02020603050405020304" pitchFamily="18" charset="0"/>
                  <a:sym typeface="Century Gothic" panose="020B0502020202020204" pitchFamily="34" charset="0"/>
                </a:endParaRPr>
              </a:p>
            </p:txBody>
          </p:sp>
        </mc:Choice>
        <mc:Fallback xmlns="">
          <p:sp>
            <p:nvSpPr>
              <p:cNvPr id="5" name="文本框 4">
                <a:extLst>
                  <a:ext uri="{FF2B5EF4-FFF2-40B4-BE49-F238E27FC236}">
                    <a16:creationId xmlns:a16="http://schemas.microsoft.com/office/drawing/2014/main" id="{726EF67F-AAE6-A34B-90A0-A7CDD45707A3}"/>
                  </a:ext>
                </a:extLst>
              </p:cNvPr>
              <p:cNvSpPr txBox="1">
                <a:spLocks noRot="1" noChangeAspect="1" noMove="1" noResize="1" noEditPoints="1" noAdjustHandles="1" noChangeArrowheads="1" noChangeShapeType="1" noTextEdit="1"/>
              </p:cNvSpPr>
              <p:nvPr/>
            </p:nvSpPr>
            <p:spPr bwMode="auto">
              <a:xfrm>
                <a:off x="134400" y="178901"/>
                <a:ext cx="5854417" cy="415498"/>
              </a:xfrm>
              <a:prstGeom prst="rect">
                <a:avLst/>
              </a:prstGeom>
              <a:blipFill>
                <a:blip r:embed="rId4"/>
                <a:stretch>
                  <a:fillRect l="-1082" t="-5882" b="-23529"/>
                </a:stretch>
              </a:blipFill>
            </p:spPr>
            <p:txBody>
              <a:bodyPr/>
              <a:lstStyle/>
              <a:p>
                <a:r>
                  <a:rPr lang="zh-CN" altLang="en-US">
                    <a:noFill/>
                  </a:rPr>
                  <a:t> </a:t>
                </a:r>
              </a:p>
            </p:txBody>
          </p:sp>
        </mc:Fallback>
      </mc:AlternateContent>
      <p:grpSp>
        <p:nvGrpSpPr>
          <p:cNvPr id="8" name="组合 7">
            <a:extLst>
              <a:ext uri="{FF2B5EF4-FFF2-40B4-BE49-F238E27FC236}">
                <a16:creationId xmlns:a16="http://schemas.microsoft.com/office/drawing/2014/main" id="{37F6259C-7EF0-2243-9275-3C4DC877ACF4}"/>
              </a:ext>
            </a:extLst>
          </p:cNvPr>
          <p:cNvGrpSpPr/>
          <p:nvPr/>
        </p:nvGrpSpPr>
        <p:grpSpPr>
          <a:xfrm>
            <a:off x="191768" y="1381047"/>
            <a:ext cx="11757617" cy="3936475"/>
            <a:chOff x="290654" y="1275035"/>
            <a:chExt cx="11594098" cy="3535544"/>
          </a:xfrm>
        </p:grpSpPr>
        <p:pic>
          <p:nvPicPr>
            <p:cNvPr id="7" name="图片 6">
              <a:extLst>
                <a:ext uri="{FF2B5EF4-FFF2-40B4-BE49-F238E27FC236}">
                  <a16:creationId xmlns:a16="http://schemas.microsoft.com/office/drawing/2014/main" id="{80124E82-4EAA-0E49-B5F8-3A11CD79BEA5}"/>
                </a:ext>
              </a:extLst>
            </p:cNvPr>
            <p:cNvPicPr>
              <a:picLocks noChangeAspect="1"/>
            </p:cNvPicPr>
            <p:nvPr/>
          </p:nvPicPr>
          <p:blipFill>
            <a:blip r:embed="rId5"/>
            <a:stretch>
              <a:fillRect/>
            </a:stretch>
          </p:blipFill>
          <p:spPr>
            <a:xfrm>
              <a:off x="6078582" y="1332188"/>
              <a:ext cx="5806170" cy="3460973"/>
            </a:xfrm>
            <a:prstGeom prst="rect">
              <a:avLst/>
            </a:prstGeom>
          </p:spPr>
        </p:pic>
        <p:pic>
          <p:nvPicPr>
            <p:cNvPr id="2" name="图片 1">
              <a:extLst>
                <a:ext uri="{FF2B5EF4-FFF2-40B4-BE49-F238E27FC236}">
                  <a16:creationId xmlns:a16="http://schemas.microsoft.com/office/drawing/2014/main" id="{E5853BD3-6E54-6F46-ADCE-DDF019B2D84F}"/>
                </a:ext>
              </a:extLst>
            </p:cNvPr>
            <p:cNvPicPr>
              <a:picLocks noChangeAspect="1"/>
            </p:cNvPicPr>
            <p:nvPr/>
          </p:nvPicPr>
          <p:blipFill>
            <a:blip r:embed="rId6"/>
            <a:stretch>
              <a:fillRect/>
            </a:stretch>
          </p:blipFill>
          <p:spPr>
            <a:xfrm>
              <a:off x="290654" y="1275035"/>
              <a:ext cx="5909854" cy="3535544"/>
            </a:xfrm>
            <a:prstGeom prst="rect">
              <a:avLst/>
            </a:prstGeom>
          </p:spPr>
        </p:pic>
      </p:grpSp>
      <mc:AlternateContent xmlns:mc="http://schemas.openxmlformats.org/markup-compatibility/2006" xmlns:a14="http://schemas.microsoft.com/office/drawing/2010/main">
        <mc:Choice Requires="a14">
          <p:sp>
            <p:nvSpPr>
              <p:cNvPr id="6" name="文本框 5">
                <a:extLst>
                  <a:ext uri="{FF2B5EF4-FFF2-40B4-BE49-F238E27FC236}">
                    <a16:creationId xmlns:a16="http://schemas.microsoft.com/office/drawing/2014/main" id="{D84F64D3-692C-8D3D-6672-D3D6F3070157}"/>
                  </a:ext>
                </a:extLst>
              </p:cNvPr>
              <p:cNvSpPr txBox="1"/>
              <p:nvPr/>
            </p:nvSpPr>
            <p:spPr>
              <a:xfrm>
                <a:off x="763800" y="823586"/>
                <a:ext cx="10595052" cy="400110"/>
              </a:xfrm>
              <a:prstGeom prst="rect">
                <a:avLst/>
              </a:prstGeom>
              <a:noFill/>
            </p:spPr>
            <p:txBody>
              <a:bodyPr wrap="square" rtlCol="0">
                <a:spAutoFit/>
              </a:bodyPr>
              <a:lstStyle/>
              <a:p>
                <a:pPr algn="ctr"/>
                <a:r>
                  <a:rPr lang="zh-CN" altLang="zh-CN" sz="2000" dirty="0">
                    <a:latin typeface="Times New Roman" panose="02020603050405020304" pitchFamily="18" charset="0"/>
                    <a:cs typeface="Times New Roman" panose="02020603050405020304" pitchFamily="18" charset="0"/>
                  </a:rPr>
                  <a:t>CMI matrices, eigenvectors, and mass spectrum (in units of MeV) for the </a:t>
                </a:r>
                <a14:m>
                  <m:oMath xmlns:m="http://schemas.openxmlformats.org/officeDocument/2006/math">
                    <m:r>
                      <a:rPr lang="en-US" altLang="zh-CN" sz="2000" b="0" i="1" smtClean="0">
                        <a:latin typeface="Cambria Math" panose="02040503050406030204" pitchFamily="18" charset="0"/>
                      </a:rPr>
                      <m:t>𝑄𝑄</m:t>
                    </m:r>
                    <m:acc>
                      <m:accPr>
                        <m:chr m:val="̅"/>
                        <m:ctrlPr>
                          <a:rPr lang="en-US" altLang="zh-CN" sz="2000" b="0" i="1" smtClean="0">
                            <a:latin typeface="Cambria Math" panose="02040503050406030204" pitchFamily="18" charset="0"/>
                          </a:rPr>
                        </m:ctrlPr>
                      </m:accPr>
                      <m:e>
                        <m:r>
                          <a:rPr lang="en-US" altLang="zh-CN" sz="2000" b="0" i="1" smtClean="0">
                            <a:latin typeface="Cambria Math" panose="02040503050406030204" pitchFamily="18" charset="0"/>
                          </a:rPr>
                          <m:t>𝑞</m:t>
                        </m:r>
                      </m:e>
                    </m:acc>
                    <m:acc>
                      <m:accPr>
                        <m:chr m:val="̅"/>
                        <m:ctrlPr>
                          <a:rPr lang="en-US" altLang="zh-CN" sz="2000" i="1">
                            <a:latin typeface="Cambria Math" panose="02040503050406030204" pitchFamily="18" charset="0"/>
                          </a:rPr>
                        </m:ctrlPr>
                      </m:accPr>
                      <m:e>
                        <m:r>
                          <a:rPr lang="en-US" altLang="zh-CN" sz="2000" i="1">
                            <a:latin typeface="Cambria Math" panose="02040503050406030204" pitchFamily="18" charset="0"/>
                          </a:rPr>
                          <m:t>𝑞</m:t>
                        </m:r>
                      </m:e>
                    </m:acc>
                    <m:r>
                      <a:rPr lang="en-US" altLang="zh-CN" sz="2000" b="0" i="0" dirty="0" smtClean="0">
                        <a:latin typeface="Cambria Math" panose="02040503050406030204" pitchFamily="18" charset="0"/>
                      </a:rPr>
                      <m:t>(</m:t>
                    </m:r>
                    <m:r>
                      <m:rPr>
                        <m:sty m:val="p"/>
                      </m:rPr>
                      <a:rPr lang="en-US" altLang="zh-CN" sz="2000" b="0" i="0" dirty="0" smtClean="0">
                        <a:latin typeface="Cambria Math" panose="02040503050406030204" pitchFamily="18" charset="0"/>
                      </a:rPr>
                      <m:t>Q</m:t>
                    </m:r>
                    <m:r>
                      <a:rPr lang="en-US" altLang="zh-CN" sz="2000" b="0" i="0" dirty="0" smtClean="0">
                        <a:latin typeface="Cambria Math" panose="02040503050406030204" pitchFamily="18" charset="0"/>
                      </a:rPr>
                      <m:t>=</m:t>
                    </m:r>
                    <m:r>
                      <m:rPr>
                        <m:sty m:val="p"/>
                      </m:rPr>
                      <a:rPr lang="en-US" altLang="zh-CN" sz="2000" b="0" i="0" dirty="0" smtClean="0">
                        <a:latin typeface="Cambria Math" panose="02040503050406030204" pitchFamily="18" charset="0"/>
                      </a:rPr>
                      <m:t>b</m:t>
                    </m:r>
                    <m:r>
                      <a:rPr lang="en-US" altLang="zh-CN" sz="2000" b="0" i="0" dirty="0" smtClean="0">
                        <a:latin typeface="Cambria Math" panose="02040503050406030204" pitchFamily="18" charset="0"/>
                      </a:rPr>
                      <m:t>,</m:t>
                    </m:r>
                    <m:r>
                      <m:rPr>
                        <m:sty m:val="p"/>
                      </m:rPr>
                      <a:rPr lang="en-US" altLang="zh-CN" sz="2000" b="0" i="0" dirty="0" smtClean="0">
                        <a:latin typeface="Cambria Math" panose="02040503050406030204" pitchFamily="18" charset="0"/>
                      </a:rPr>
                      <m:t>c</m:t>
                    </m:r>
                    <m:r>
                      <a:rPr lang="en-US" altLang="zh-CN" sz="2000" b="0" i="0" dirty="0" smtClean="0">
                        <a:latin typeface="Cambria Math" panose="02040503050406030204" pitchFamily="18" charset="0"/>
                      </a:rPr>
                      <m:t>;</m:t>
                    </m:r>
                    <m:r>
                      <a:rPr lang="en-US" altLang="zh-CN" sz="2000" b="0" i="1" dirty="0" smtClean="0">
                        <a:latin typeface="Cambria Math" panose="02040503050406030204" pitchFamily="18" charset="0"/>
                      </a:rPr>
                      <m:t>𝑞</m:t>
                    </m:r>
                    <m:r>
                      <a:rPr lang="en-US" altLang="zh-CN" sz="2000" b="0" i="0" dirty="0" smtClean="0">
                        <a:latin typeface="Cambria Math" panose="02040503050406030204" pitchFamily="18" charset="0"/>
                      </a:rPr>
                      <m:t>=</m:t>
                    </m:r>
                    <m:r>
                      <m:rPr>
                        <m:sty m:val="p"/>
                      </m:rPr>
                      <a:rPr lang="en-US" altLang="zh-CN" sz="2000" b="0" i="0" dirty="0" smtClean="0">
                        <a:latin typeface="Cambria Math" panose="02040503050406030204" pitchFamily="18" charset="0"/>
                      </a:rPr>
                      <m:t>n</m:t>
                    </m:r>
                    <m:r>
                      <a:rPr lang="en-US" altLang="zh-CN" sz="2000" b="0" i="0" dirty="0" smtClean="0">
                        <a:latin typeface="Cambria Math" panose="02040503050406030204" pitchFamily="18" charset="0"/>
                      </a:rPr>
                      <m:t>,</m:t>
                    </m:r>
                    <m:r>
                      <m:rPr>
                        <m:sty m:val="p"/>
                      </m:rPr>
                      <a:rPr lang="en-US" altLang="zh-CN" sz="2000" b="0" i="0" dirty="0" smtClean="0">
                        <a:latin typeface="Cambria Math" panose="02040503050406030204" pitchFamily="18" charset="0"/>
                      </a:rPr>
                      <m:t>s</m:t>
                    </m:r>
                    <m:r>
                      <a:rPr lang="en-US" altLang="zh-CN" sz="2000" b="0" i="0" dirty="0" smtClean="0">
                        <a:latin typeface="Cambria Math" panose="02040503050406030204" pitchFamily="18" charset="0"/>
                      </a:rPr>
                      <m:t>)</m:t>
                    </m:r>
                  </m:oMath>
                </a14:m>
                <a:endParaRPr lang="zh-CN" altLang="zh-CN" sz="2000" dirty="0">
                  <a:latin typeface="Times New Roman" panose="02020603050405020304" pitchFamily="18" charset="0"/>
                  <a:cs typeface="Times New Roman" panose="02020603050405020304" pitchFamily="18" charset="0"/>
                </a:endParaRPr>
              </a:p>
            </p:txBody>
          </p:sp>
        </mc:Choice>
        <mc:Fallback xmlns="">
          <p:sp>
            <p:nvSpPr>
              <p:cNvPr id="6" name="文本框 5">
                <a:extLst>
                  <a:ext uri="{FF2B5EF4-FFF2-40B4-BE49-F238E27FC236}">
                    <a16:creationId xmlns:a16="http://schemas.microsoft.com/office/drawing/2014/main" id="{D84F64D3-692C-8D3D-6672-D3D6F3070157}"/>
                  </a:ext>
                </a:extLst>
              </p:cNvPr>
              <p:cNvSpPr txBox="1">
                <a:spLocks noRot="1" noChangeAspect="1" noMove="1" noResize="1" noEditPoints="1" noAdjustHandles="1" noChangeArrowheads="1" noChangeShapeType="1" noTextEdit="1"/>
              </p:cNvSpPr>
              <p:nvPr/>
            </p:nvSpPr>
            <p:spPr>
              <a:xfrm>
                <a:off x="763800" y="823586"/>
                <a:ext cx="10595052" cy="400110"/>
              </a:xfrm>
              <a:prstGeom prst="rect">
                <a:avLst/>
              </a:prstGeom>
              <a:blipFill>
                <a:blip r:embed="rId7"/>
                <a:stretch>
                  <a:fillRect t="-6061" b="-24242"/>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425083812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nvCxnSpPr>
        <p:spPr>
          <a:xfrm>
            <a:off x="0" y="666234"/>
            <a:ext cx="12192000" cy="0"/>
          </a:xfrm>
          <a:prstGeom prst="line">
            <a:avLst/>
          </a:prstGeom>
          <a:ln w="28575">
            <a:solidFill>
              <a:srgbClr val="9C252B"/>
            </a:solidFill>
          </a:ln>
        </p:spPr>
        <p:style>
          <a:lnRef idx="1">
            <a:schemeClr val="accent1"/>
          </a:lnRef>
          <a:fillRef idx="0">
            <a:schemeClr val="accent1"/>
          </a:fillRef>
          <a:effectRef idx="0">
            <a:schemeClr val="accent1"/>
          </a:effectRef>
          <a:fontRef idx="minor">
            <a:schemeClr val="tx1"/>
          </a:fontRef>
        </p:style>
      </p:cxnSp>
      <p:pic>
        <p:nvPicPr>
          <p:cNvPr id="3" name="图片 2">
            <a:extLst>
              <a:ext uri="{FF2B5EF4-FFF2-40B4-BE49-F238E27FC236}">
                <a16:creationId xmlns:a16="http://schemas.microsoft.com/office/drawing/2014/main" id="{E928BADA-8DD8-9F11-FD67-1CB7EFFF3FD6}"/>
              </a:ext>
            </a:extLst>
          </p:cNvPr>
          <p:cNvPicPr>
            <a:picLocks noChangeAspect="1"/>
          </p:cNvPicPr>
          <p:nvPr/>
        </p:nvPicPr>
        <p:blipFill>
          <a:blip r:embed="rId3"/>
          <a:stretch>
            <a:fillRect/>
          </a:stretch>
        </p:blipFill>
        <p:spPr>
          <a:xfrm>
            <a:off x="11237495" y="88315"/>
            <a:ext cx="711890" cy="543733"/>
          </a:xfrm>
          <a:prstGeom prst="rect">
            <a:avLst/>
          </a:prstGeom>
        </p:spPr>
      </p:pic>
      <mc:AlternateContent xmlns:mc="http://schemas.openxmlformats.org/markup-compatibility/2006" xmlns:a14="http://schemas.microsoft.com/office/drawing/2010/main">
        <mc:Choice Requires="a14">
          <p:sp>
            <p:nvSpPr>
              <p:cNvPr id="5" name="文本框 4">
                <a:extLst>
                  <a:ext uri="{FF2B5EF4-FFF2-40B4-BE49-F238E27FC236}">
                    <a16:creationId xmlns:a16="http://schemas.microsoft.com/office/drawing/2014/main" id="{726EF67F-AAE6-A34B-90A0-A7CDD45707A3}"/>
                  </a:ext>
                </a:extLst>
              </p:cNvPr>
              <p:cNvSpPr txBox="1"/>
              <p:nvPr/>
            </p:nvSpPr>
            <p:spPr bwMode="auto">
              <a:xfrm>
                <a:off x="134400" y="178901"/>
                <a:ext cx="5854417" cy="415498"/>
              </a:xfrm>
              <a:prstGeom prst="rect">
                <a:avLst/>
              </a:prstGeom>
              <a:noFill/>
            </p:spPr>
            <p:txBody>
              <a:bodyPr wrap="square">
                <a:spAutoFit/>
                <a:scene3d>
                  <a:camera prst="orthographicFront"/>
                  <a:lightRig rig="threePt" dir="t"/>
                </a:scene3d>
                <a:sp3d contourW="12700"/>
              </a:bodyPr>
              <a:lstStyle>
                <a:defPPr>
                  <a:defRPr lang="en-US"/>
                </a:defPPr>
                <a:lvl1pPr>
                  <a:defRPr sz="2800" b="1" spc="300">
                    <a:solidFill>
                      <a:schemeClr val="tx1">
                        <a:lumMod val="85000"/>
                        <a:lumOff val="15000"/>
                      </a:schemeClr>
                    </a:solidFill>
                    <a:latin typeface="微软雅黑" panose="020B0503020204020204" pitchFamily="34" charset="-122"/>
                    <a:ea typeface="微软雅黑" panose="020B0503020204020204" pitchFamily="34" charset="-122"/>
                    <a:cs typeface="Segoe UI Light" panose="020B0502040204020203" pitchFamily="34" charset="0"/>
                  </a:defRPr>
                </a:lvl1pPr>
              </a:lstStyle>
              <a:p>
                <a:pPr>
                  <a:defRPr/>
                </a:pPr>
                <a:r>
                  <a:rPr lang="en-US" altLang="zh-CN" sz="2100" spc="0" dirty="0">
                    <a:solidFill>
                      <a:srgbClr val="B21E23"/>
                    </a:solidFill>
                    <a:latin typeface="Times New Roman" panose="02020603050405020304" pitchFamily="18" charset="0"/>
                    <a:cs typeface="Times New Roman" panose="02020603050405020304" pitchFamily="18" charset="0"/>
                    <a:sym typeface="+mn-ea"/>
                  </a:rPr>
                  <a:t>Results &amp; discussion </a:t>
                </a:r>
                <a:r>
                  <a:rPr lang="en-US" altLang="zh-CN" sz="2100" spc="0" dirty="0">
                    <a:solidFill>
                      <a:srgbClr val="B21E23"/>
                    </a:solidFill>
                    <a:latin typeface="Times New Roman" panose="02020603050405020304" pitchFamily="18" charset="0"/>
                    <a:cs typeface="Times New Roman" panose="02020603050405020304" pitchFamily="18" charset="0"/>
                    <a:sym typeface="Century Gothic" panose="020B0502020202020204" pitchFamily="34" charset="0"/>
                  </a:rPr>
                  <a:t>| </a:t>
                </a:r>
                <a14:m>
                  <m:oMath xmlns:m="http://schemas.openxmlformats.org/officeDocument/2006/math">
                    <m:r>
                      <a:rPr lang="en-US" altLang="zh-CN" sz="2100" b="1" i="1" spc="0" smtClean="0">
                        <a:solidFill>
                          <a:schemeClr val="tx1"/>
                        </a:solidFill>
                        <a:latin typeface="Cambria Math" panose="02040503050406030204" pitchFamily="18" charset="0"/>
                        <a:cs typeface="Times New Roman" panose="02020603050405020304" pitchFamily="18" charset="0"/>
                        <a:sym typeface="Century Gothic" panose="020B0502020202020204" pitchFamily="34" charset="0"/>
                      </a:rPr>
                      <m:t>𝑸</m:t>
                    </m:r>
                    <m:sSup>
                      <m:sSupPr>
                        <m:ctrlPr>
                          <a:rPr lang="en-US" altLang="zh-CN" sz="2100" b="1" i="1" spc="0" smtClean="0">
                            <a:solidFill>
                              <a:schemeClr val="tx1"/>
                            </a:solidFill>
                            <a:latin typeface="Cambria Math" panose="02040503050406030204" pitchFamily="18" charset="0"/>
                            <a:cs typeface="Times New Roman" panose="02020603050405020304" pitchFamily="18" charset="0"/>
                            <a:sym typeface="Century Gothic" panose="020B0502020202020204" pitchFamily="34" charset="0"/>
                          </a:rPr>
                        </m:ctrlPr>
                      </m:sSupPr>
                      <m:e>
                        <m:r>
                          <a:rPr lang="en-US" altLang="zh-CN" sz="2100" b="1" i="1" spc="0" smtClean="0">
                            <a:solidFill>
                              <a:schemeClr val="tx1"/>
                            </a:solidFill>
                            <a:latin typeface="Cambria Math" panose="02040503050406030204" pitchFamily="18" charset="0"/>
                            <a:cs typeface="Times New Roman" panose="02020603050405020304" pitchFamily="18" charset="0"/>
                            <a:sym typeface="Century Gothic" panose="020B0502020202020204" pitchFamily="34" charset="0"/>
                          </a:rPr>
                          <m:t>𝑸</m:t>
                        </m:r>
                      </m:e>
                      <m:sup>
                        <m:r>
                          <a:rPr lang="en-US" altLang="zh-CN" sz="2100" b="1" i="1" spc="0" smtClean="0">
                            <a:solidFill>
                              <a:schemeClr val="tx1"/>
                            </a:solidFill>
                            <a:latin typeface="Cambria Math" panose="02040503050406030204" pitchFamily="18" charset="0"/>
                            <a:cs typeface="Times New Roman" panose="02020603050405020304" pitchFamily="18" charset="0"/>
                            <a:sym typeface="Century Gothic" panose="020B0502020202020204" pitchFamily="34" charset="0"/>
                          </a:rPr>
                          <m:t>′</m:t>
                        </m:r>
                      </m:sup>
                    </m:sSup>
                    <m:acc>
                      <m:accPr>
                        <m:chr m:val="̅"/>
                        <m:ctrlPr>
                          <a:rPr lang="en-US" altLang="zh-CN" sz="2100" b="1" i="1" spc="0" smtClean="0">
                            <a:solidFill>
                              <a:schemeClr val="tx1"/>
                            </a:solidFill>
                            <a:latin typeface="Cambria Math" panose="02040503050406030204" pitchFamily="18" charset="0"/>
                            <a:cs typeface="Times New Roman" panose="02020603050405020304" pitchFamily="18" charset="0"/>
                            <a:sym typeface="Century Gothic" panose="020B0502020202020204" pitchFamily="34" charset="0"/>
                          </a:rPr>
                        </m:ctrlPr>
                      </m:accPr>
                      <m:e>
                        <m:r>
                          <a:rPr lang="en-US" altLang="zh-CN" sz="2100" b="1" i="1" spc="0" smtClean="0">
                            <a:solidFill>
                              <a:schemeClr val="tx1"/>
                            </a:solidFill>
                            <a:latin typeface="Cambria Math" panose="02040503050406030204" pitchFamily="18" charset="0"/>
                            <a:cs typeface="Times New Roman" panose="02020603050405020304" pitchFamily="18" charset="0"/>
                            <a:sym typeface="Century Gothic" panose="020B0502020202020204" pitchFamily="34" charset="0"/>
                          </a:rPr>
                          <m:t>𝒏</m:t>
                        </m:r>
                      </m:e>
                    </m:acc>
                    <m:acc>
                      <m:accPr>
                        <m:chr m:val="̅"/>
                        <m:ctrlPr>
                          <a:rPr lang="en-US" altLang="zh-CN" sz="2100" b="1" i="1" spc="0" dirty="0" smtClean="0">
                            <a:solidFill>
                              <a:schemeClr val="tx1"/>
                            </a:solidFill>
                            <a:latin typeface="Cambria Math" panose="02040503050406030204" pitchFamily="18" charset="0"/>
                            <a:cs typeface="Times New Roman" panose="02020603050405020304" pitchFamily="18" charset="0"/>
                            <a:sym typeface="+mn-ea"/>
                          </a:rPr>
                        </m:ctrlPr>
                      </m:accPr>
                      <m:e>
                        <m:r>
                          <a:rPr lang="en-US" altLang="zh-CN" sz="2100" b="1" i="1" spc="0" dirty="0" smtClean="0">
                            <a:solidFill>
                              <a:schemeClr val="tx1"/>
                            </a:solidFill>
                            <a:latin typeface="Cambria Math" panose="02040503050406030204" pitchFamily="18" charset="0"/>
                            <a:cs typeface="Times New Roman" panose="02020603050405020304" pitchFamily="18" charset="0"/>
                            <a:sym typeface="+mn-ea"/>
                          </a:rPr>
                          <m:t>𝒔</m:t>
                        </m:r>
                      </m:e>
                    </m:acc>
                  </m:oMath>
                </a14:m>
                <a:r>
                  <a:rPr lang="en-US" altLang="zh-CN" sz="2100" spc="0" dirty="0">
                    <a:solidFill>
                      <a:schemeClr val="tx1"/>
                    </a:solidFill>
                    <a:latin typeface="Times New Roman" panose="02020603050405020304" pitchFamily="18" charset="0"/>
                    <a:cs typeface="Times New Roman" panose="02020603050405020304" pitchFamily="18" charset="0"/>
                    <a:sym typeface="Century Gothic" panose="020B0502020202020204" pitchFamily="34" charset="0"/>
                  </a:rPr>
                  <a:t> system</a:t>
                </a:r>
                <a:endParaRPr lang="zh-CN" altLang="en-US" sz="2100" spc="0" dirty="0">
                  <a:solidFill>
                    <a:srgbClr val="B21E23"/>
                  </a:solidFill>
                  <a:latin typeface="Times New Roman" panose="02020603050405020304" pitchFamily="18" charset="0"/>
                  <a:cs typeface="Times New Roman" panose="02020603050405020304" pitchFamily="18" charset="0"/>
                  <a:sym typeface="Century Gothic" panose="020B0502020202020204" pitchFamily="34" charset="0"/>
                </a:endParaRPr>
              </a:p>
            </p:txBody>
          </p:sp>
        </mc:Choice>
        <mc:Fallback xmlns="">
          <p:sp>
            <p:nvSpPr>
              <p:cNvPr id="5" name="文本框 4">
                <a:extLst>
                  <a:ext uri="{FF2B5EF4-FFF2-40B4-BE49-F238E27FC236}">
                    <a16:creationId xmlns:a16="http://schemas.microsoft.com/office/drawing/2014/main" id="{726EF67F-AAE6-A34B-90A0-A7CDD45707A3}"/>
                  </a:ext>
                </a:extLst>
              </p:cNvPr>
              <p:cNvSpPr txBox="1">
                <a:spLocks noRot="1" noChangeAspect="1" noMove="1" noResize="1" noEditPoints="1" noAdjustHandles="1" noChangeArrowheads="1" noChangeShapeType="1" noTextEdit="1"/>
              </p:cNvSpPr>
              <p:nvPr/>
            </p:nvSpPr>
            <p:spPr bwMode="auto">
              <a:xfrm>
                <a:off x="134400" y="178901"/>
                <a:ext cx="5854417" cy="415498"/>
              </a:xfrm>
              <a:prstGeom prst="rect">
                <a:avLst/>
              </a:prstGeom>
              <a:blipFill>
                <a:blip r:embed="rId4"/>
                <a:stretch>
                  <a:fillRect l="-1082" t="-5882" b="-2352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8" name="文本框 7">
                <a:extLst>
                  <a:ext uri="{FF2B5EF4-FFF2-40B4-BE49-F238E27FC236}">
                    <a16:creationId xmlns:a16="http://schemas.microsoft.com/office/drawing/2014/main" id="{21F4980D-2E71-5549-B30C-D7CFB91D81F1}"/>
                  </a:ext>
                </a:extLst>
              </p:cNvPr>
              <p:cNvSpPr txBox="1"/>
              <p:nvPr/>
            </p:nvSpPr>
            <p:spPr>
              <a:xfrm>
                <a:off x="1269808" y="729361"/>
                <a:ext cx="9652387" cy="400110"/>
              </a:xfrm>
              <a:prstGeom prst="rect">
                <a:avLst/>
              </a:prstGeom>
              <a:noFill/>
            </p:spPr>
            <p:txBody>
              <a:bodyPr wrap="none" rtlCol="0">
                <a:spAutoFit/>
              </a:bodyPr>
              <a:lstStyle/>
              <a:p>
                <a:pPr algn="ctr"/>
                <a:r>
                  <a:rPr lang="zh-CN" altLang="zh-CN" sz="2000" dirty="0">
                    <a:latin typeface="Times New Roman" panose="02020603050405020304" pitchFamily="18" charset="0"/>
                    <a:cs typeface="Times New Roman" panose="02020603050405020304" pitchFamily="18" charset="0"/>
                  </a:rPr>
                  <a:t>CMI matrices, eigenvectors, and mass spectrum (in units of MeV) for the </a:t>
                </a:r>
                <a14:m>
                  <m:oMath xmlns:m="http://schemas.openxmlformats.org/officeDocument/2006/math">
                    <m:r>
                      <a:rPr lang="en-US" altLang="zh-CN" sz="2000" i="1">
                        <a:latin typeface="Cambria Math" panose="02040503050406030204" pitchFamily="18" charset="0"/>
                      </a:rPr>
                      <m:t>𝑄</m:t>
                    </m:r>
                    <m:sSup>
                      <m:sSupPr>
                        <m:ctrlPr>
                          <a:rPr lang="en-US" altLang="zh-CN" sz="2000" i="1">
                            <a:latin typeface="Cambria Math" panose="02040503050406030204" pitchFamily="18" charset="0"/>
                          </a:rPr>
                        </m:ctrlPr>
                      </m:sSupPr>
                      <m:e>
                        <m:r>
                          <a:rPr lang="en-US" altLang="zh-CN" sz="2000" i="1">
                            <a:latin typeface="Cambria Math" panose="02040503050406030204" pitchFamily="18" charset="0"/>
                          </a:rPr>
                          <m:t>𝑄</m:t>
                        </m:r>
                      </m:e>
                      <m:sup>
                        <m:r>
                          <a:rPr lang="en-US" altLang="zh-CN" sz="2000" b="0" i="1" smtClean="0">
                            <a:latin typeface="Cambria Math" panose="02040503050406030204" pitchFamily="18" charset="0"/>
                          </a:rPr>
                          <m:t>′</m:t>
                        </m:r>
                      </m:sup>
                    </m:sSup>
                    <m:acc>
                      <m:accPr>
                        <m:chr m:val="̅"/>
                        <m:ctrlPr>
                          <a:rPr lang="en-US" altLang="zh-CN" sz="2000" b="0" i="1" smtClean="0">
                            <a:latin typeface="Cambria Math" panose="02040503050406030204" pitchFamily="18" charset="0"/>
                          </a:rPr>
                        </m:ctrlPr>
                      </m:accPr>
                      <m:e>
                        <m:r>
                          <a:rPr lang="en-US" altLang="zh-CN" sz="2000" b="0" i="1" smtClean="0">
                            <a:latin typeface="Cambria Math" panose="02040503050406030204" pitchFamily="18" charset="0"/>
                          </a:rPr>
                          <m:t>𝑛</m:t>
                        </m:r>
                      </m:e>
                    </m:acc>
                    <m:acc>
                      <m:accPr>
                        <m:chr m:val="̅"/>
                        <m:ctrlPr>
                          <a:rPr lang="en-US" altLang="zh-CN" sz="2000" b="0" i="1" smtClean="0">
                            <a:latin typeface="Cambria Math" panose="02040503050406030204" pitchFamily="18" charset="0"/>
                          </a:rPr>
                        </m:ctrlPr>
                      </m:accPr>
                      <m:e>
                        <m:r>
                          <a:rPr lang="en-US" altLang="zh-CN" sz="2000" b="0" i="1" smtClean="0">
                            <a:latin typeface="Cambria Math" panose="02040503050406030204" pitchFamily="18" charset="0"/>
                          </a:rPr>
                          <m:t>𝑠</m:t>
                        </m:r>
                      </m:e>
                    </m:acc>
                    <m:r>
                      <a:rPr lang="en-US" altLang="zh-CN" sz="2000" dirty="0">
                        <a:latin typeface="Cambria Math" panose="02040503050406030204" pitchFamily="18" charset="0"/>
                      </a:rPr>
                      <m:t>(</m:t>
                    </m:r>
                    <m:r>
                      <m:rPr>
                        <m:sty m:val="p"/>
                      </m:rPr>
                      <a:rPr lang="en-US" altLang="zh-CN" sz="2000" dirty="0">
                        <a:latin typeface="Cambria Math" panose="02040503050406030204" pitchFamily="18" charset="0"/>
                      </a:rPr>
                      <m:t>Q</m:t>
                    </m:r>
                    <m:r>
                      <a:rPr lang="en-US" altLang="zh-CN" sz="2000" dirty="0">
                        <a:latin typeface="Cambria Math" panose="02040503050406030204" pitchFamily="18" charset="0"/>
                      </a:rPr>
                      <m:t>=</m:t>
                    </m:r>
                    <m:r>
                      <m:rPr>
                        <m:sty m:val="p"/>
                      </m:rPr>
                      <a:rPr lang="en-US" altLang="zh-CN" sz="2000" dirty="0">
                        <a:latin typeface="Cambria Math" panose="02040503050406030204" pitchFamily="18" charset="0"/>
                      </a:rPr>
                      <m:t>b</m:t>
                    </m:r>
                    <m:r>
                      <a:rPr lang="en-US" altLang="zh-CN" sz="2000" dirty="0">
                        <a:latin typeface="Cambria Math" panose="02040503050406030204" pitchFamily="18" charset="0"/>
                      </a:rPr>
                      <m:t>,</m:t>
                    </m:r>
                    <m:r>
                      <m:rPr>
                        <m:sty m:val="p"/>
                      </m:rPr>
                      <a:rPr lang="en-US" altLang="zh-CN" sz="2000" dirty="0">
                        <a:latin typeface="Cambria Math" panose="02040503050406030204" pitchFamily="18" charset="0"/>
                      </a:rPr>
                      <m:t>c</m:t>
                    </m:r>
                    <m:r>
                      <a:rPr lang="en-US" altLang="zh-CN" sz="2000" dirty="0">
                        <a:latin typeface="Cambria Math" panose="02040503050406030204" pitchFamily="18" charset="0"/>
                      </a:rPr>
                      <m:t>;)</m:t>
                    </m:r>
                  </m:oMath>
                </a14:m>
                <a:endParaRPr lang="zh-CN" altLang="zh-CN" sz="2000" dirty="0">
                  <a:latin typeface="Times New Roman" panose="02020603050405020304" pitchFamily="18" charset="0"/>
                  <a:cs typeface="Times New Roman" panose="02020603050405020304" pitchFamily="18" charset="0"/>
                </a:endParaRPr>
              </a:p>
            </p:txBody>
          </p:sp>
        </mc:Choice>
        <mc:Fallback xmlns="">
          <p:sp>
            <p:nvSpPr>
              <p:cNvPr id="8" name="文本框 7">
                <a:extLst>
                  <a:ext uri="{FF2B5EF4-FFF2-40B4-BE49-F238E27FC236}">
                    <a16:creationId xmlns:a16="http://schemas.microsoft.com/office/drawing/2014/main" id="{21F4980D-2E71-5549-B30C-D7CFB91D81F1}"/>
                  </a:ext>
                </a:extLst>
              </p:cNvPr>
              <p:cNvSpPr txBox="1">
                <a:spLocks noRot="1" noChangeAspect="1" noMove="1" noResize="1" noEditPoints="1" noAdjustHandles="1" noChangeArrowheads="1" noChangeShapeType="1" noTextEdit="1"/>
              </p:cNvSpPr>
              <p:nvPr/>
            </p:nvSpPr>
            <p:spPr>
              <a:xfrm>
                <a:off x="1269808" y="729361"/>
                <a:ext cx="9652387" cy="400110"/>
              </a:xfrm>
              <a:prstGeom prst="rect">
                <a:avLst/>
              </a:prstGeom>
              <a:blipFill>
                <a:blip r:embed="rId5"/>
                <a:stretch>
                  <a:fillRect l="-131" t="-9375" b="-28125"/>
                </a:stretch>
              </a:blipFill>
            </p:spPr>
            <p:txBody>
              <a:bodyPr/>
              <a:lstStyle/>
              <a:p>
                <a:r>
                  <a:rPr lang="zh-CN" altLang="en-US">
                    <a:noFill/>
                  </a:rPr>
                  <a:t> </a:t>
                </a:r>
              </a:p>
            </p:txBody>
          </p:sp>
        </mc:Fallback>
      </mc:AlternateContent>
      <p:pic>
        <p:nvPicPr>
          <p:cNvPr id="2" name="图片 1">
            <a:extLst>
              <a:ext uri="{FF2B5EF4-FFF2-40B4-BE49-F238E27FC236}">
                <a16:creationId xmlns:a16="http://schemas.microsoft.com/office/drawing/2014/main" id="{0058CF87-297C-2041-B60C-873F7617C866}"/>
              </a:ext>
            </a:extLst>
          </p:cNvPr>
          <p:cNvPicPr>
            <a:picLocks noChangeAspect="1"/>
          </p:cNvPicPr>
          <p:nvPr/>
        </p:nvPicPr>
        <p:blipFill>
          <a:blip r:embed="rId6"/>
          <a:stretch>
            <a:fillRect/>
          </a:stretch>
        </p:blipFill>
        <p:spPr>
          <a:xfrm>
            <a:off x="1394196" y="1192597"/>
            <a:ext cx="9189241" cy="5582061"/>
          </a:xfrm>
          <a:prstGeom prst="rect">
            <a:avLst/>
          </a:prstGeom>
        </p:spPr>
      </p:pic>
    </p:spTree>
    <p:extLst>
      <p:ext uri="{BB962C8B-B14F-4D97-AF65-F5344CB8AC3E}">
        <p14:creationId xmlns:p14="http://schemas.microsoft.com/office/powerpoint/2010/main" val="161042943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nvCxnSpPr>
        <p:spPr>
          <a:xfrm>
            <a:off x="0" y="666234"/>
            <a:ext cx="12192000" cy="0"/>
          </a:xfrm>
          <a:prstGeom prst="line">
            <a:avLst/>
          </a:prstGeom>
          <a:ln w="28575">
            <a:solidFill>
              <a:srgbClr val="9C252B"/>
            </a:solidFill>
          </a:ln>
        </p:spPr>
        <p:style>
          <a:lnRef idx="1">
            <a:schemeClr val="accent1"/>
          </a:lnRef>
          <a:fillRef idx="0">
            <a:schemeClr val="accent1"/>
          </a:fillRef>
          <a:effectRef idx="0">
            <a:schemeClr val="accent1"/>
          </a:effectRef>
          <a:fontRef idx="minor">
            <a:schemeClr val="tx1"/>
          </a:fontRef>
        </p:style>
      </p:cxnSp>
      <p:pic>
        <p:nvPicPr>
          <p:cNvPr id="3" name="图片 2">
            <a:extLst>
              <a:ext uri="{FF2B5EF4-FFF2-40B4-BE49-F238E27FC236}">
                <a16:creationId xmlns:a16="http://schemas.microsoft.com/office/drawing/2014/main" id="{E928BADA-8DD8-9F11-FD67-1CB7EFFF3FD6}"/>
              </a:ext>
            </a:extLst>
          </p:cNvPr>
          <p:cNvPicPr>
            <a:picLocks noChangeAspect="1"/>
          </p:cNvPicPr>
          <p:nvPr/>
        </p:nvPicPr>
        <p:blipFill>
          <a:blip r:embed="rId3"/>
          <a:stretch>
            <a:fillRect/>
          </a:stretch>
        </p:blipFill>
        <p:spPr>
          <a:xfrm>
            <a:off x="11237495" y="88315"/>
            <a:ext cx="711890" cy="543733"/>
          </a:xfrm>
          <a:prstGeom prst="rect">
            <a:avLst/>
          </a:prstGeom>
        </p:spPr>
      </p:pic>
      <mc:AlternateContent xmlns:mc="http://schemas.openxmlformats.org/markup-compatibility/2006" xmlns:a14="http://schemas.microsoft.com/office/drawing/2010/main">
        <mc:Choice Requires="a14">
          <p:sp>
            <p:nvSpPr>
              <p:cNvPr id="5" name="文本框 4">
                <a:extLst>
                  <a:ext uri="{FF2B5EF4-FFF2-40B4-BE49-F238E27FC236}">
                    <a16:creationId xmlns:a16="http://schemas.microsoft.com/office/drawing/2014/main" id="{726EF67F-AAE6-A34B-90A0-A7CDD45707A3}"/>
                  </a:ext>
                </a:extLst>
              </p:cNvPr>
              <p:cNvSpPr txBox="1"/>
              <p:nvPr/>
            </p:nvSpPr>
            <p:spPr bwMode="auto">
              <a:xfrm>
                <a:off x="134400" y="178901"/>
                <a:ext cx="5854417" cy="415498"/>
              </a:xfrm>
              <a:prstGeom prst="rect">
                <a:avLst/>
              </a:prstGeom>
              <a:noFill/>
            </p:spPr>
            <p:txBody>
              <a:bodyPr wrap="square">
                <a:spAutoFit/>
                <a:scene3d>
                  <a:camera prst="orthographicFront"/>
                  <a:lightRig rig="threePt" dir="t"/>
                </a:scene3d>
                <a:sp3d contourW="12700"/>
              </a:bodyPr>
              <a:lstStyle>
                <a:defPPr>
                  <a:defRPr lang="en-US"/>
                </a:defPPr>
                <a:lvl1pPr>
                  <a:defRPr sz="2800" b="1" spc="300">
                    <a:solidFill>
                      <a:schemeClr val="tx1">
                        <a:lumMod val="85000"/>
                        <a:lumOff val="15000"/>
                      </a:schemeClr>
                    </a:solidFill>
                    <a:latin typeface="微软雅黑" panose="020B0503020204020204" pitchFamily="34" charset="-122"/>
                    <a:ea typeface="微软雅黑" panose="020B0503020204020204" pitchFamily="34" charset="-122"/>
                    <a:cs typeface="Segoe UI Light" panose="020B0502040204020203" pitchFamily="34" charset="0"/>
                  </a:defRPr>
                </a:lvl1pPr>
              </a:lstStyle>
              <a:p>
                <a:pPr>
                  <a:defRPr/>
                </a:pPr>
                <a:r>
                  <a:rPr lang="en-US" altLang="zh-CN" sz="2100" spc="0" dirty="0">
                    <a:solidFill>
                      <a:srgbClr val="B21E23"/>
                    </a:solidFill>
                    <a:latin typeface="Times New Roman" panose="02020603050405020304" pitchFamily="18" charset="0"/>
                    <a:cs typeface="Times New Roman" panose="02020603050405020304" pitchFamily="18" charset="0"/>
                    <a:sym typeface="+mn-ea"/>
                  </a:rPr>
                  <a:t>Results &amp; discussion </a:t>
                </a:r>
                <a:r>
                  <a:rPr lang="en-US" altLang="zh-CN" sz="2100" spc="0" dirty="0">
                    <a:solidFill>
                      <a:srgbClr val="B21E23"/>
                    </a:solidFill>
                    <a:latin typeface="Times New Roman" panose="02020603050405020304" pitchFamily="18" charset="0"/>
                    <a:cs typeface="Times New Roman" panose="02020603050405020304" pitchFamily="18" charset="0"/>
                    <a:sym typeface="Century Gothic" panose="020B0502020202020204" pitchFamily="34" charset="0"/>
                  </a:rPr>
                  <a:t>| </a:t>
                </a:r>
                <a14:m>
                  <m:oMath xmlns:m="http://schemas.openxmlformats.org/officeDocument/2006/math">
                    <m:r>
                      <a:rPr lang="en-US" altLang="zh-CN" sz="2100" b="1" i="1" spc="0" smtClean="0">
                        <a:solidFill>
                          <a:schemeClr val="tx1"/>
                        </a:solidFill>
                        <a:latin typeface="Cambria Math" panose="02040503050406030204" pitchFamily="18" charset="0"/>
                        <a:cs typeface="Times New Roman" panose="02020603050405020304" pitchFamily="18" charset="0"/>
                        <a:sym typeface="Century Gothic" panose="020B0502020202020204" pitchFamily="34" charset="0"/>
                      </a:rPr>
                      <m:t>𝒃𝒄</m:t>
                    </m:r>
                    <m:acc>
                      <m:accPr>
                        <m:chr m:val="̅"/>
                        <m:ctrlPr>
                          <a:rPr lang="en-US" altLang="zh-CN" sz="2100" b="1" i="1" spc="0" smtClean="0">
                            <a:solidFill>
                              <a:schemeClr val="tx1"/>
                            </a:solidFill>
                            <a:latin typeface="Cambria Math" panose="02040503050406030204" pitchFamily="18" charset="0"/>
                            <a:cs typeface="Times New Roman" panose="02020603050405020304" pitchFamily="18" charset="0"/>
                            <a:sym typeface="Century Gothic" panose="020B0502020202020204" pitchFamily="34" charset="0"/>
                          </a:rPr>
                        </m:ctrlPr>
                      </m:accPr>
                      <m:e>
                        <m:r>
                          <a:rPr lang="en-US" altLang="zh-CN" sz="2100" b="1" i="1" spc="0" smtClean="0">
                            <a:solidFill>
                              <a:schemeClr val="tx1"/>
                            </a:solidFill>
                            <a:latin typeface="Cambria Math" panose="02040503050406030204" pitchFamily="18" charset="0"/>
                            <a:cs typeface="Times New Roman" panose="02020603050405020304" pitchFamily="18" charset="0"/>
                            <a:sym typeface="Century Gothic" panose="020B0502020202020204" pitchFamily="34" charset="0"/>
                          </a:rPr>
                          <m:t>𝒒</m:t>
                        </m:r>
                      </m:e>
                    </m:acc>
                    <m:sSup>
                      <m:sSupPr>
                        <m:ctrlPr>
                          <a:rPr lang="en-US" altLang="zh-CN" sz="2100" b="1" i="1" spc="0" dirty="0" smtClean="0">
                            <a:solidFill>
                              <a:schemeClr val="tx1"/>
                            </a:solidFill>
                            <a:latin typeface="Cambria Math" panose="02040503050406030204" pitchFamily="18" charset="0"/>
                            <a:cs typeface="Times New Roman" panose="02020603050405020304" pitchFamily="18" charset="0"/>
                            <a:sym typeface="+mn-ea"/>
                          </a:rPr>
                        </m:ctrlPr>
                      </m:sSupPr>
                      <m:e>
                        <m:acc>
                          <m:accPr>
                            <m:chr m:val="̅"/>
                            <m:ctrlPr>
                              <a:rPr lang="en-US" altLang="zh-CN" sz="2100" b="1" i="1" spc="0" dirty="0" smtClean="0">
                                <a:solidFill>
                                  <a:schemeClr val="tx1"/>
                                </a:solidFill>
                                <a:latin typeface="Cambria Math" panose="02040503050406030204" pitchFamily="18" charset="0"/>
                                <a:cs typeface="Times New Roman" panose="02020603050405020304" pitchFamily="18" charset="0"/>
                                <a:sym typeface="+mn-ea"/>
                              </a:rPr>
                            </m:ctrlPr>
                          </m:accPr>
                          <m:e>
                            <m:r>
                              <a:rPr lang="en-US" altLang="zh-CN" sz="2100" b="1" i="1" spc="0" dirty="0" smtClean="0">
                                <a:solidFill>
                                  <a:schemeClr val="tx1"/>
                                </a:solidFill>
                                <a:latin typeface="Cambria Math" panose="02040503050406030204" pitchFamily="18" charset="0"/>
                                <a:cs typeface="Times New Roman" panose="02020603050405020304" pitchFamily="18" charset="0"/>
                                <a:sym typeface="+mn-ea"/>
                              </a:rPr>
                              <m:t>𝒒</m:t>
                            </m:r>
                          </m:e>
                        </m:acc>
                      </m:e>
                      <m:sup>
                        <m:r>
                          <a:rPr lang="en-US" altLang="zh-CN" sz="2100" b="1" i="1" spc="0" dirty="0" smtClean="0">
                            <a:solidFill>
                              <a:schemeClr val="tx1"/>
                            </a:solidFill>
                            <a:latin typeface="Cambria Math" panose="02040503050406030204" pitchFamily="18" charset="0"/>
                            <a:cs typeface="Times New Roman" panose="02020603050405020304" pitchFamily="18" charset="0"/>
                            <a:sym typeface="+mn-ea"/>
                          </a:rPr>
                          <m:t>′</m:t>
                        </m:r>
                      </m:sup>
                    </m:sSup>
                  </m:oMath>
                </a14:m>
                <a:r>
                  <a:rPr lang="en-US" altLang="zh-CN" sz="2100" spc="0" dirty="0">
                    <a:solidFill>
                      <a:schemeClr val="tx1"/>
                    </a:solidFill>
                    <a:latin typeface="Times New Roman" panose="02020603050405020304" pitchFamily="18" charset="0"/>
                    <a:cs typeface="Times New Roman" panose="02020603050405020304" pitchFamily="18" charset="0"/>
                    <a:sym typeface="Century Gothic" panose="020B0502020202020204" pitchFamily="34" charset="0"/>
                  </a:rPr>
                  <a:t> system</a:t>
                </a:r>
                <a:endParaRPr lang="zh-CN" altLang="en-US" sz="2100" spc="0" dirty="0">
                  <a:solidFill>
                    <a:srgbClr val="B21E23"/>
                  </a:solidFill>
                  <a:latin typeface="Times New Roman" panose="02020603050405020304" pitchFamily="18" charset="0"/>
                  <a:cs typeface="Times New Roman" panose="02020603050405020304" pitchFamily="18" charset="0"/>
                  <a:sym typeface="Century Gothic" panose="020B0502020202020204" pitchFamily="34" charset="0"/>
                </a:endParaRPr>
              </a:p>
            </p:txBody>
          </p:sp>
        </mc:Choice>
        <mc:Fallback xmlns="">
          <p:sp>
            <p:nvSpPr>
              <p:cNvPr id="5" name="文本框 4">
                <a:extLst>
                  <a:ext uri="{FF2B5EF4-FFF2-40B4-BE49-F238E27FC236}">
                    <a16:creationId xmlns:a16="http://schemas.microsoft.com/office/drawing/2014/main" id="{726EF67F-AAE6-A34B-90A0-A7CDD45707A3}"/>
                  </a:ext>
                </a:extLst>
              </p:cNvPr>
              <p:cNvSpPr txBox="1">
                <a:spLocks noRot="1" noChangeAspect="1" noMove="1" noResize="1" noEditPoints="1" noAdjustHandles="1" noChangeArrowheads="1" noChangeShapeType="1" noTextEdit="1"/>
              </p:cNvSpPr>
              <p:nvPr/>
            </p:nvSpPr>
            <p:spPr bwMode="auto">
              <a:xfrm>
                <a:off x="134400" y="178901"/>
                <a:ext cx="5854417" cy="415498"/>
              </a:xfrm>
              <a:prstGeom prst="rect">
                <a:avLst/>
              </a:prstGeom>
              <a:blipFill>
                <a:blip r:embed="rId4"/>
                <a:stretch>
                  <a:fillRect l="-1082" t="-5714" b="-22857"/>
                </a:stretch>
              </a:blipFill>
            </p:spPr>
            <p:txBody>
              <a:bodyPr/>
              <a:lstStyle/>
              <a:p>
                <a:r>
                  <a:rPr lang="zh-CN" altLang="en-US">
                    <a:noFill/>
                  </a:rPr>
                  <a:t> </a:t>
                </a:r>
              </a:p>
            </p:txBody>
          </p:sp>
        </mc:Fallback>
      </mc:AlternateContent>
      <p:pic>
        <p:nvPicPr>
          <p:cNvPr id="2" name="图片 1">
            <a:extLst>
              <a:ext uri="{FF2B5EF4-FFF2-40B4-BE49-F238E27FC236}">
                <a16:creationId xmlns:a16="http://schemas.microsoft.com/office/drawing/2014/main" id="{8DBE0810-C93D-1945-8CEA-CC465529193A}"/>
              </a:ext>
            </a:extLst>
          </p:cNvPr>
          <p:cNvPicPr>
            <a:picLocks noChangeAspect="1"/>
          </p:cNvPicPr>
          <p:nvPr/>
        </p:nvPicPr>
        <p:blipFill>
          <a:blip r:embed="rId5"/>
          <a:stretch>
            <a:fillRect/>
          </a:stretch>
        </p:blipFill>
        <p:spPr>
          <a:xfrm>
            <a:off x="2102617" y="1183149"/>
            <a:ext cx="7772400" cy="5257800"/>
          </a:xfrm>
          <a:prstGeom prst="rect">
            <a:avLst/>
          </a:prstGeom>
        </p:spPr>
      </p:pic>
      <mc:AlternateContent xmlns:mc="http://schemas.openxmlformats.org/markup-compatibility/2006" xmlns:a14="http://schemas.microsoft.com/office/drawing/2010/main">
        <mc:Choice Requires="a14">
          <p:sp>
            <p:nvSpPr>
              <p:cNvPr id="6" name="文本框 5">
                <a:extLst>
                  <a:ext uri="{FF2B5EF4-FFF2-40B4-BE49-F238E27FC236}">
                    <a16:creationId xmlns:a16="http://schemas.microsoft.com/office/drawing/2014/main" id="{33875A3A-EEDD-C8F4-25F5-EB0F37B098A5}"/>
                  </a:ext>
                </a:extLst>
              </p:cNvPr>
              <p:cNvSpPr txBox="1"/>
              <p:nvPr/>
            </p:nvSpPr>
            <p:spPr>
              <a:xfrm>
                <a:off x="1315237" y="729361"/>
                <a:ext cx="9561528" cy="400110"/>
              </a:xfrm>
              <a:prstGeom prst="rect">
                <a:avLst/>
              </a:prstGeom>
              <a:noFill/>
            </p:spPr>
            <p:txBody>
              <a:bodyPr wrap="none" rtlCol="0">
                <a:spAutoFit/>
              </a:bodyPr>
              <a:lstStyle/>
              <a:p>
                <a:pPr algn="ctr"/>
                <a:r>
                  <a:rPr lang="zh-CN" altLang="zh-CN" sz="2000" dirty="0">
                    <a:latin typeface="Times New Roman" panose="02020603050405020304" pitchFamily="18" charset="0"/>
                    <a:cs typeface="Times New Roman" panose="02020603050405020304" pitchFamily="18" charset="0"/>
                  </a:rPr>
                  <a:t>CMI matrices, eigenvectors, and mass spectrum (in units of MeV) for the </a:t>
                </a:r>
                <a14:m>
                  <m:oMath xmlns:m="http://schemas.openxmlformats.org/officeDocument/2006/math">
                    <m:r>
                      <m:rPr>
                        <m:sty m:val="p"/>
                      </m:rPr>
                      <a:rPr lang="en-US" altLang="zh-CN" sz="2000" b="0" i="0" smtClean="0">
                        <a:latin typeface="Cambria Math" panose="02040503050406030204" pitchFamily="18" charset="0"/>
                      </a:rPr>
                      <m:t>bc</m:t>
                    </m:r>
                    <m:acc>
                      <m:accPr>
                        <m:chr m:val="̅"/>
                        <m:ctrlPr>
                          <a:rPr lang="en-US" altLang="zh-CN" sz="2000" b="0" i="1" smtClean="0">
                            <a:latin typeface="Cambria Math" panose="02040503050406030204" pitchFamily="18" charset="0"/>
                          </a:rPr>
                        </m:ctrlPr>
                      </m:accPr>
                      <m:e>
                        <m:r>
                          <a:rPr lang="en-US" altLang="zh-CN" sz="2000" b="0" i="1" smtClean="0">
                            <a:latin typeface="Cambria Math" panose="02040503050406030204" pitchFamily="18" charset="0"/>
                          </a:rPr>
                          <m:t>𝑞</m:t>
                        </m:r>
                      </m:e>
                    </m:acc>
                    <m:sSup>
                      <m:sSupPr>
                        <m:ctrlPr>
                          <a:rPr lang="en-US" altLang="zh-CN" sz="2000" b="0" i="1" smtClean="0">
                            <a:latin typeface="Cambria Math" panose="02040503050406030204" pitchFamily="18" charset="0"/>
                          </a:rPr>
                        </m:ctrlPr>
                      </m:sSupPr>
                      <m:e>
                        <m:acc>
                          <m:accPr>
                            <m:chr m:val="̅"/>
                            <m:ctrlPr>
                              <a:rPr lang="en-US" altLang="zh-CN" sz="2000" b="0" i="1" smtClean="0">
                                <a:latin typeface="Cambria Math" panose="02040503050406030204" pitchFamily="18" charset="0"/>
                              </a:rPr>
                            </m:ctrlPr>
                          </m:accPr>
                          <m:e>
                            <m:r>
                              <a:rPr lang="en-US" altLang="zh-CN" sz="2000" b="0" i="1" smtClean="0">
                                <a:latin typeface="Cambria Math" panose="02040503050406030204" pitchFamily="18" charset="0"/>
                              </a:rPr>
                              <m:t>𝑞</m:t>
                            </m:r>
                          </m:e>
                        </m:acc>
                      </m:e>
                      <m:sup>
                        <m:r>
                          <a:rPr lang="en-US" altLang="zh-CN" sz="2000" b="0" i="1" smtClean="0">
                            <a:latin typeface="Cambria Math" panose="02040503050406030204" pitchFamily="18" charset="0"/>
                          </a:rPr>
                          <m:t>′</m:t>
                        </m:r>
                      </m:sup>
                    </m:sSup>
                    <m:r>
                      <a:rPr lang="en-US" altLang="zh-CN" sz="2000" dirty="0">
                        <a:latin typeface="Cambria Math" panose="02040503050406030204" pitchFamily="18" charset="0"/>
                      </a:rPr>
                      <m:t>(</m:t>
                    </m:r>
                    <m:r>
                      <m:rPr>
                        <m:sty m:val="p"/>
                      </m:rPr>
                      <a:rPr lang="en-US" altLang="zh-CN" sz="2000" dirty="0">
                        <a:latin typeface="Cambria Math" panose="02040503050406030204" pitchFamily="18" charset="0"/>
                      </a:rPr>
                      <m:t>Q</m:t>
                    </m:r>
                    <m:r>
                      <a:rPr lang="en-US" altLang="zh-CN" sz="2000" dirty="0">
                        <a:latin typeface="Cambria Math" panose="02040503050406030204" pitchFamily="18" charset="0"/>
                      </a:rPr>
                      <m:t>=</m:t>
                    </m:r>
                    <m:r>
                      <m:rPr>
                        <m:sty m:val="p"/>
                      </m:rPr>
                      <a:rPr lang="en-US" altLang="zh-CN" sz="2000" dirty="0">
                        <a:latin typeface="Cambria Math" panose="02040503050406030204" pitchFamily="18" charset="0"/>
                      </a:rPr>
                      <m:t>b</m:t>
                    </m:r>
                    <m:r>
                      <a:rPr lang="en-US" altLang="zh-CN" sz="2000" dirty="0">
                        <a:latin typeface="Cambria Math" panose="02040503050406030204" pitchFamily="18" charset="0"/>
                      </a:rPr>
                      <m:t>,</m:t>
                    </m:r>
                    <m:r>
                      <m:rPr>
                        <m:sty m:val="p"/>
                      </m:rPr>
                      <a:rPr lang="en-US" altLang="zh-CN" sz="2000" dirty="0">
                        <a:latin typeface="Cambria Math" panose="02040503050406030204" pitchFamily="18" charset="0"/>
                      </a:rPr>
                      <m:t>c</m:t>
                    </m:r>
                    <m:r>
                      <a:rPr lang="en-US" altLang="zh-CN" sz="2000" dirty="0">
                        <a:latin typeface="Cambria Math" panose="02040503050406030204" pitchFamily="18" charset="0"/>
                      </a:rPr>
                      <m:t>;)</m:t>
                    </m:r>
                  </m:oMath>
                </a14:m>
                <a:endParaRPr lang="zh-CN" altLang="zh-CN" sz="2000" dirty="0">
                  <a:latin typeface="Times New Roman" panose="02020603050405020304" pitchFamily="18" charset="0"/>
                  <a:cs typeface="Times New Roman" panose="02020603050405020304" pitchFamily="18" charset="0"/>
                </a:endParaRPr>
              </a:p>
            </p:txBody>
          </p:sp>
        </mc:Choice>
        <mc:Fallback xmlns="">
          <p:sp>
            <p:nvSpPr>
              <p:cNvPr id="6" name="文本框 5">
                <a:extLst>
                  <a:ext uri="{FF2B5EF4-FFF2-40B4-BE49-F238E27FC236}">
                    <a16:creationId xmlns:a16="http://schemas.microsoft.com/office/drawing/2014/main" id="{33875A3A-EEDD-C8F4-25F5-EB0F37B098A5}"/>
                  </a:ext>
                </a:extLst>
              </p:cNvPr>
              <p:cNvSpPr txBox="1">
                <a:spLocks noRot="1" noChangeAspect="1" noMove="1" noResize="1" noEditPoints="1" noAdjustHandles="1" noChangeArrowheads="1" noChangeShapeType="1" noTextEdit="1"/>
              </p:cNvSpPr>
              <p:nvPr/>
            </p:nvSpPr>
            <p:spPr>
              <a:xfrm>
                <a:off x="1315237" y="729361"/>
                <a:ext cx="9561528" cy="400110"/>
              </a:xfrm>
              <a:prstGeom prst="rect">
                <a:avLst/>
              </a:prstGeom>
              <a:blipFill>
                <a:blip r:embed="rId6"/>
                <a:stretch>
                  <a:fillRect l="-133" t="-9375" b="-28125"/>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2053751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nvCxnSpPr>
        <p:spPr>
          <a:xfrm>
            <a:off x="0" y="666234"/>
            <a:ext cx="12192000" cy="0"/>
          </a:xfrm>
          <a:prstGeom prst="line">
            <a:avLst/>
          </a:prstGeom>
          <a:ln w="28575">
            <a:solidFill>
              <a:srgbClr val="9C252B"/>
            </a:solidFill>
          </a:ln>
        </p:spPr>
        <p:style>
          <a:lnRef idx="1">
            <a:schemeClr val="accent1"/>
          </a:lnRef>
          <a:fillRef idx="0">
            <a:schemeClr val="accent1"/>
          </a:fillRef>
          <a:effectRef idx="0">
            <a:schemeClr val="accent1"/>
          </a:effectRef>
          <a:fontRef idx="minor">
            <a:schemeClr val="tx1"/>
          </a:fontRef>
        </p:style>
      </p:cxnSp>
      <p:pic>
        <p:nvPicPr>
          <p:cNvPr id="5" name="图片 4">
            <a:extLst>
              <a:ext uri="{FF2B5EF4-FFF2-40B4-BE49-F238E27FC236}">
                <a16:creationId xmlns:a16="http://schemas.microsoft.com/office/drawing/2014/main" id="{3E62D901-7D29-2811-81A1-2066D3650FD0}"/>
              </a:ext>
            </a:extLst>
          </p:cNvPr>
          <p:cNvPicPr>
            <a:picLocks noChangeAspect="1"/>
          </p:cNvPicPr>
          <p:nvPr/>
        </p:nvPicPr>
        <p:blipFill>
          <a:blip r:embed="rId3"/>
          <a:stretch>
            <a:fillRect/>
          </a:stretch>
        </p:blipFill>
        <p:spPr>
          <a:xfrm>
            <a:off x="11237495" y="88315"/>
            <a:ext cx="711890" cy="543733"/>
          </a:xfrm>
          <a:prstGeom prst="rect">
            <a:avLst/>
          </a:prstGeom>
        </p:spPr>
      </p:pic>
      <p:pic>
        <p:nvPicPr>
          <p:cNvPr id="2" name="图片 1">
            <a:extLst>
              <a:ext uri="{FF2B5EF4-FFF2-40B4-BE49-F238E27FC236}">
                <a16:creationId xmlns:a16="http://schemas.microsoft.com/office/drawing/2014/main" id="{E3C44936-CDC4-9649-9CDD-8980895A3686}"/>
              </a:ext>
            </a:extLst>
          </p:cNvPr>
          <p:cNvPicPr>
            <a:picLocks noChangeAspect="1"/>
          </p:cNvPicPr>
          <p:nvPr/>
        </p:nvPicPr>
        <p:blipFill>
          <a:blip r:embed="rId4"/>
          <a:stretch>
            <a:fillRect/>
          </a:stretch>
        </p:blipFill>
        <p:spPr>
          <a:xfrm>
            <a:off x="765031" y="11574"/>
            <a:ext cx="8843764" cy="6944797"/>
          </a:xfrm>
          <a:prstGeom prst="rect">
            <a:avLst/>
          </a:prstGeom>
        </p:spPr>
      </p:pic>
    </p:spTree>
    <p:extLst>
      <p:ext uri="{BB962C8B-B14F-4D97-AF65-F5344CB8AC3E}">
        <p14:creationId xmlns:p14="http://schemas.microsoft.com/office/powerpoint/2010/main" val="31506426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nvCxnSpPr>
        <p:spPr>
          <a:xfrm>
            <a:off x="0" y="666234"/>
            <a:ext cx="12192000" cy="0"/>
          </a:xfrm>
          <a:prstGeom prst="line">
            <a:avLst/>
          </a:prstGeom>
          <a:ln w="28575">
            <a:solidFill>
              <a:srgbClr val="9C252B"/>
            </a:solidFill>
          </a:ln>
        </p:spPr>
        <p:style>
          <a:lnRef idx="1">
            <a:schemeClr val="accent1"/>
          </a:lnRef>
          <a:fillRef idx="0">
            <a:schemeClr val="accent1"/>
          </a:fillRef>
          <a:effectRef idx="0">
            <a:schemeClr val="accent1"/>
          </a:effectRef>
          <a:fontRef idx="minor">
            <a:schemeClr val="tx1"/>
          </a:fontRef>
        </p:style>
      </p:cxnSp>
      <p:sp>
        <p:nvSpPr>
          <p:cNvPr id="29" name="文本框 28"/>
          <p:cNvSpPr txBox="1"/>
          <p:nvPr/>
        </p:nvSpPr>
        <p:spPr bwMode="auto">
          <a:xfrm>
            <a:off x="134400" y="178901"/>
            <a:ext cx="5854417" cy="738664"/>
          </a:xfrm>
          <a:prstGeom prst="rect">
            <a:avLst/>
          </a:prstGeom>
          <a:noFill/>
        </p:spPr>
        <p:txBody>
          <a:bodyPr wrap="square">
            <a:spAutoFit/>
            <a:scene3d>
              <a:camera prst="orthographicFront"/>
              <a:lightRig rig="threePt" dir="t"/>
            </a:scene3d>
            <a:sp3d contourW="12700"/>
          </a:bodyPr>
          <a:lstStyle>
            <a:defPPr>
              <a:defRPr lang="en-US"/>
            </a:defPPr>
            <a:lvl1pPr>
              <a:defRPr sz="2800" b="1" spc="300">
                <a:solidFill>
                  <a:schemeClr val="tx1">
                    <a:lumMod val="85000"/>
                    <a:lumOff val="15000"/>
                  </a:schemeClr>
                </a:solidFill>
                <a:latin typeface="微软雅黑" panose="020B0503020204020204" pitchFamily="34" charset="-122"/>
                <a:ea typeface="微软雅黑" panose="020B0503020204020204" pitchFamily="34" charset="-122"/>
                <a:cs typeface="Segoe UI Light" panose="020B0502040204020203" pitchFamily="34" charset="0"/>
              </a:defRPr>
            </a:lvl1pPr>
          </a:lstStyle>
          <a:p>
            <a:pPr>
              <a:defRPr/>
            </a:pPr>
            <a:r>
              <a:rPr lang="en-US" altLang="zh-CN" sz="2100" spc="0" dirty="0">
                <a:solidFill>
                  <a:srgbClr val="B21E23"/>
                </a:solidFill>
                <a:latin typeface="Times New Roman" panose="02020603050405020304" pitchFamily="18" charset="0"/>
                <a:cs typeface="Times New Roman" panose="02020603050405020304" pitchFamily="18" charset="0"/>
                <a:sym typeface="Century Gothic" panose="020B0502020202020204" pitchFamily="34" charset="0"/>
              </a:rPr>
              <a:t>Background| </a:t>
            </a:r>
            <a:r>
              <a:rPr lang="en" altLang="zh-CN" sz="2100" spc="0" dirty="0">
                <a:solidFill>
                  <a:srgbClr val="B21E23"/>
                </a:solidFill>
                <a:latin typeface="Times New Roman" panose="02020603050405020304" pitchFamily="18" charset="0"/>
                <a:cs typeface="Times New Roman" panose="02020603050405020304" pitchFamily="18" charset="0"/>
                <a:sym typeface="Century Gothic" panose="020B0502020202020204" pitchFamily="34" charset="0"/>
              </a:rPr>
              <a:t>E</a:t>
            </a:r>
            <a:r>
              <a:rPr lang="en" altLang="zh-CN" sz="2100" spc="0" dirty="0">
                <a:solidFill>
                  <a:srgbClr val="B21E23"/>
                </a:solidFill>
                <a:latin typeface="Times New Roman" panose="02020603050405020304" pitchFamily="18" charset="0"/>
                <a:cs typeface="Times New Roman" panose="02020603050405020304" pitchFamily="18" charset="0"/>
              </a:rPr>
              <a:t>xotic </a:t>
            </a:r>
            <a:r>
              <a:rPr lang="en" altLang="zh-CN" sz="2100" spc="0" dirty="0" err="1">
                <a:solidFill>
                  <a:srgbClr val="B21E23"/>
                </a:solidFill>
                <a:latin typeface="Times New Roman" panose="02020603050405020304" pitchFamily="18" charset="0"/>
                <a:cs typeface="Times New Roman" panose="02020603050405020304" pitchFamily="18" charset="0"/>
              </a:rPr>
              <a:t>charmonium</a:t>
            </a:r>
            <a:r>
              <a:rPr lang="en" altLang="zh-CN" sz="2100" spc="0" dirty="0">
                <a:solidFill>
                  <a:srgbClr val="B21E23"/>
                </a:solidFill>
                <a:latin typeface="Times New Roman" panose="02020603050405020304" pitchFamily="18" charset="0"/>
                <a:cs typeface="Times New Roman" panose="02020603050405020304" pitchFamily="18" charset="0"/>
              </a:rPr>
              <a:t>(-like) states </a:t>
            </a:r>
          </a:p>
          <a:p>
            <a:pPr>
              <a:defRPr/>
            </a:pPr>
            <a:endParaRPr lang="zh-CN" altLang="en-US" sz="2100" spc="0" dirty="0">
              <a:solidFill>
                <a:schemeClr val="tx1"/>
              </a:solidFill>
              <a:latin typeface="Times New Roman" panose="02020603050405020304" pitchFamily="18" charset="0"/>
              <a:cs typeface="Times New Roman" panose="02020603050405020304" pitchFamily="18" charset="0"/>
              <a:sym typeface="Century Gothic" panose="020B0502020202020204" pitchFamily="34" charset="0"/>
            </a:endParaRPr>
          </a:p>
        </p:txBody>
      </p:sp>
      <p:pic>
        <p:nvPicPr>
          <p:cNvPr id="5" name="图片 4">
            <a:extLst>
              <a:ext uri="{FF2B5EF4-FFF2-40B4-BE49-F238E27FC236}">
                <a16:creationId xmlns:a16="http://schemas.microsoft.com/office/drawing/2014/main" id="{3E62D901-7D29-2811-81A1-2066D3650FD0}"/>
              </a:ext>
            </a:extLst>
          </p:cNvPr>
          <p:cNvPicPr>
            <a:picLocks noChangeAspect="1"/>
          </p:cNvPicPr>
          <p:nvPr/>
        </p:nvPicPr>
        <p:blipFill>
          <a:blip r:embed="rId3"/>
          <a:stretch>
            <a:fillRect/>
          </a:stretch>
        </p:blipFill>
        <p:spPr>
          <a:xfrm>
            <a:off x="11237495" y="88315"/>
            <a:ext cx="711890" cy="543733"/>
          </a:xfrm>
          <a:prstGeom prst="rect">
            <a:avLst/>
          </a:prstGeom>
        </p:spPr>
      </p:pic>
      <p:pic>
        <p:nvPicPr>
          <p:cNvPr id="15" name="图片 14">
            <a:extLst>
              <a:ext uri="{FF2B5EF4-FFF2-40B4-BE49-F238E27FC236}">
                <a16:creationId xmlns:a16="http://schemas.microsoft.com/office/drawing/2014/main" id="{520F5941-5C3D-0D4F-9C90-FFE766E67265}"/>
              </a:ext>
            </a:extLst>
          </p:cNvPr>
          <p:cNvPicPr>
            <a:picLocks noChangeAspect="1"/>
          </p:cNvPicPr>
          <p:nvPr/>
        </p:nvPicPr>
        <p:blipFill>
          <a:blip r:embed="rId4"/>
          <a:stretch>
            <a:fillRect/>
          </a:stretch>
        </p:blipFill>
        <p:spPr>
          <a:xfrm>
            <a:off x="1541175" y="733602"/>
            <a:ext cx="9164083" cy="5883051"/>
          </a:xfrm>
          <a:prstGeom prst="rect">
            <a:avLst/>
          </a:prstGeom>
        </p:spPr>
      </p:pic>
      <p:sp>
        <p:nvSpPr>
          <p:cNvPr id="16" name="文本框 15">
            <a:extLst>
              <a:ext uri="{FF2B5EF4-FFF2-40B4-BE49-F238E27FC236}">
                <a16:creationId xmlns:a16="http://schemas.microsoft.com/office/drawing/2014/main" id="{48FBCA1E-5B63-EC4F-AFF9-B2754F56A39A}"/>
              </a:ext>
            </a:extLst>
          </p:cNvPr>
          <p:cNvSpPr txBox="1"/>
          <p:nvPr/>
        </p:nvSpPr>
        <p:spPr>
          <a:xfrm>
            <a:off x="7049313" y="6289361"/>
            <a:ext cx="5062720" cy="338554"/>
          </a:xfrm>
          <a:prstGeom prst="rect">
            <a:avLst/>
          </a:prstGeom>
          <a:noFill/>
        </p:spPr>
        <p:txBody>
          <a:bodyPr wrap="square" rtlCol="0">
            <a:spAutoFit/>
          </a:bodyPr>
          <a:lstStyle/>
          <a:p>
            <a:r>
              <a:rPr lang="en" altLang="zh-CN" sz="1600" i="1" dirty="0">
                <a:latin typeface="Times New Roman" panose="02020603050405020304" pitchFamily="18" charset="0"/>
                <a:cs typeface="Times New Roman" panose="02020603050405020304" pitchFamily="18" charset="0"/>
              </a:rPr>
              <a:t>Mod. Phys. Lett. A</a:t>
            </a:r>
            <a:r>
              <a:rPr lang="en" altLang="zh-CN" sz="1600" dirty="0">
                <a:latin typeface="Times New Roman" panose="02020603050405020304" pitchFamily="18" charset="0"/>
                <a:cs typeface="Times New Roman" panose="02020603050405020304" pitchFamily="18" charset="0"/>
              </a:rPr>
              <a:t> 40 (2025) 17n18, 2530002</a:t>
            </a:r>
          </a:p>
        </p:txBody>
      </p:sp>
      <p:sp>
        <p:nvSpPr>
          <p:cNvPr id="2" name="文本框 1">
            <a:extLst>
              <a:ext uri="{FF2B5EF4-FFF2-40B4-BE49-F238E27FC236}">
                <a16:creationId xmlns:a16="http://schemas.microsoft.com/office/drawing/2014/main" id="{39E02170-1982-5DFA-B970-6B51891CCEEF}"/>
              </a:ext>
            </a:extLst>
          </p:cNvPr>
          <p:cNvSpPr txBox="1"/>
          <p:nvPr/>
        </p:nvSpPr>
        <p:spPr>
          <a:xfrm>
            <a:off x="11335385" y="6336956"/>
            <a:ext cx="306494" cy="369332"/>
          </a:xfrm>
          <a:prstGeom prst="rect">
            <a:avLst/>
          </a:prstGeom>
          <a:noFill/>
        </p:spPr>
        <p:txBody>
          <a:bodyPr wrap="none" rtlCol="0">
            <a:spAutoFit/>
          </a:bodyPr>
          <a:lstStyle/>
          <a:p>
            <a:r>
              <a:rPr kumimoji="1" lang="en-US" altLang="zh-CN" dirty="0">
                <a:latin typeface="Times New Roman" panose="02020603050405020304" pitchFamily="18" charset="0"/>
                <a:cs typeface="Times New Roman" panose="02020603050405020304" pitchFamily="18" charset="0"/>
              </a:rPr>
              <a:t>3</a:t>
            </a:r>
            <a:endParaRPr kumimoji="1" lang="zh-CN" alt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795847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 name="图片 57">
            <a:extLst>
              <a:ext uri="{FF2B5EF4-FFF2-40B4-BE49-F238E27FC236}">
                <a16:creationId xmlns:a16="http://schemas.microsoft.com/office/drawing/2014/main" id="{CF3254F4-42D7-3846-B193-BEBE76339F7C}"/>
              </a:ext>
            </a:extLst>
          </p:cNvPr>
          <p:cNvPicPr>
            <a:picLocks noChangeAspect="1"/>
          </p:cNvPicPr>
          <p:nvPr/>
        </p:nvPicPr>
        <p:blipFill rotWithShape="1">
          <a:blip r:embed="rId3"/>
          <a:srcRect t="26223" b="49625"/>
          <a:stretch/>
        </p:blipFill>
        <p:spPr>
          <a:xfrm>
            <a:off x="743229" y="828171"/>
            <a:ext cx="5595911" cy="1266049"/>
          </a:xfrm>
          <a:prstGeom prst="rect">
            <a:avLst/>
          </a:prstGeom>
        </p:spPr>
      </p:pic>
      <p:cxnSp>
        <p:nvCxnSpPr>
          <p:cNvPr id="4" name="直接连接符 3"/>
          <p:cNvCxnSpPr/>
          <p:nvPr/>
        </p:nvCxnSpPr>
        <p:spPr>
          <a:xfrm>
            <a:off x="0" y="666234"/>
            <a:ext cx="12192000" cy="0"/>
          </a:xfrm>
          <a:prstGeom prst="line">
            <a:avLst/>
          </a:prstGeom>
          <a:ln w="28575">
            <a:solidFill>
              <a:srgbClr val="9C252B"/>
            </a:solidFill>
          </a:ln>
        </p:spPr>
        <p:style>
          <a:lnRef idx="1">
            <a:schemeClr val="accent1"/>
          </a:lnRef>
          <a:fillRef idx="0">
            <a:schemeClr val="accent1"/>
          </a:fillRef>
          <a:effectRef idx="0">
            <a:schemeClr val="accent1"/>
          </a:effectRef>
          <a:fontRef idx="minor">
            <a:schemeClr val="tx1"/>
          </a:fontRef>
        </p:style>
      </p:cxnSp>
      <p:sp>
        <p:nvSpPr>
          <p:cNvPr id="29" name="文本框 28"/>
          <p:cNvSpPr txBox="1"/>
          <p:nvPr/>
        </p:nvSpPr>
        <p:spPr bwMode="auto">
          <a:xfrm>
            <a:off x="134400" y="178901"/>
            <a:ext cx="5854417" cy="415498"/>
          </a:xfrm>
          <a:prstGeom prst="rect">
            <a:avLst/>
          </a:prstGeom>
          <a:noFill/>
        </p:spPr>
        <p:txBody>
          <a:bodyPr wrap="square">
            <a:spAutoFit/>
            <a:scene3d>
              <a:camera prst="orthographicFront"/>
              <a:lightRig rig="threePt" dir="t"/>
            </a:scene3d>
            <a:sp3d contourW="12700"/>
          </a:bodyPr>
          <a:lstStyle>
            <a:defPPr>
              <a:defRPr lang="en-US"/>
            </a:defPPr>
            <a:lvl1pPr>
              <a:defRPr sz="2800" b="1" spc="300">
                <a:solidFill>
                  <a:schemeClr val="tx1">
                    <a:lumMod val="85000"/>
                    <a:lumOff val="15000"/>
                  </a:schemeClr>
                </a:solidFill>
                <a:latin typeface="微软雅黑" panose="020B0503020204020204" pitchFamily="34" charset="-122"/>
                <a:ea typeface="微软雅黑" panose="020B0503020204020204" pitchFamily="34" charset="-122"/>
                <a:cs typeface="Segoe UI Light" panose="020B0502040204020203" pitchFamily="34" charset="0"/>
              </a:defRPr>
            </a:lvl1pPr>
          </a:lstStyle>
          <a:p>
            <a:pPr>
              <a:defRPr/>
            </a:pPr>
            <a:r>
              <a:rPr lang="en-US" altLang="zh-CN" sz="2100" spc="0" dirty="0">
                <a:solidFill>
                  <a:srgbClr val="B21E23"/>
                </a:solidFill>
                <a:latin typeface="Times New Roman" panose="02020603050405020304" pitchFamily="18" charset="0"/>
                <a:cs typeface="Times New Roman" panose="02020603050405020304" pitchFamily="18" charset="0"/>
                <a:sym typeface="Century Gothic" panose="020B0502020202020204" pitchFamily="34" charset="0"/>
              </a:rPr>
              <a:t>Background</a:t>
            </a:r>
            <a:endParaRPr lang="zh-CN" altLang="en-US" sz="2100" spc="0" dirty="0">
              <a:solidFill>
                <a:schemeClr val="tx1"/>
              </a:solidFill>
              <a:latin typeface="Times New Roman" panose="02020603050405020304" pitchFamily="18" charset="0"/>
              <a:cs typeface="Times New Roman" panose="02020603050405020304" pitchFamily="18" charset="0"/>
              <a:sym typeface="Century Gothic" panose="020B0502020202020204" pitchFamily="34" charset="0"/>
            </a:endParaRPr>
          </a:p>
        </p:txBody>
      </p:sp>
      <p:pic>
        <p:nvPicPr>
          <p:cNvPr id="5" name="图片 4">
            <a:extLst>
              <a:ext uri="{FF2B5EF4-FFF2-40B4-BE49-F238E27FC236}">
                <a16:creationId xmlns:a16="http://schemas.microsoft.com/office/drawing/2014/main" id="{3E62D901-7D29-2811-81A1-2066D3650FD0}"/>
              </a:ext>
            </a:extLst>
          </p:cNvPr>
          <p:cNvPicPr>
            <a:picLocks noChangeAspect="1"/>
          </p:cNvPicPr>
          <p:nvPr/>
        </p:nvPicPr>
        <p:blipFill>
          <a:blip r:embed="rId4"/>
          <a:stretch>
            <a:fillRect/>
          </a:stretch>
        </p:blipFill>
        <p:spPr>
          <a:xfrm>
            <a:off x="11237495" y="88315"/>
            <a:ext cx="711890" cy="543733"/>
          </a:xfrm>
          <a:prstGeom prst="rect">
            <a:avLst/>
          </a:prstGeom>
        </p:spPr>
      </p:pic>
      <p:grpSp>
        <p:nvGrpSpPr>
          <p:cNvPr id="16" name="组合 15">
            <a:extLst>
              <a:ext uri="{FF2B5EF4-FFF2-40B4-BE49-F238E27FC236}">
                <a16:creationId xmlns:a16="http://schemas.microsoft.com/office/drawing/2014/main" id="{B92F238D-6984-AF4B-9E05-110C4857B568}"/>
              </a:ext>
            </a:extLst>
          </p:cNvPr>
          <p:cNvGrpSpPr/>
          <p:nvPr/>
        </p:nvGrpSpPr>
        <p:grpSpPr>
          <a:xfrm>
            <a:off x="790447" y="808581"/>
            <a:ext cx="5595911" cy="5241950"/>
            <a:chOff x="790197" y="949816"/>
            <a:chExt cx="4574403" cy="4322271"/>
          </a:xfrm>
        </p:grpSpPr>
        <p:grpSp>
          <p:nvGrpSpPr>
            <p:cNvPr id="13" name="组合 12">
              <a:extLst>
                <a:ext uri="{FF2B5EF4-FFF2-40B4-BE49-F238E27FC236}">
                  <a16:creationId xmlns:a16="http://schemas.microsoft.com/office/drawing/2014/main" id="{6C2BC673-ECA9-D14F-88EE-B42C3D9CC4D5}"/>
                </a:ext>
              </a:extLst>
            </p:cNvPr>
            <p:cNvGrpSpPr/>
            <p:nvPr/>
          </p:nvGrpSpPr>
          <p:grpSpPr>
            <a:xfrm>
              <a:off x="790197" y="949816"/>
              <a:ext cx="4574403" cy="4322271"/>
              <a:chOff x="790197" y="949816"/>
              <a:chExt cx="4574403" cy="4322271"/>
            </a:xfrm>
          </p:grpSpPr>
          <p:pic>
            <p:nvPicPr>
              <p:cNvPr id="10" name="图片 9">
                <a:extLst>
                  <a:ext uri="{FF2B5EF4-FFF2-40B4-BE49-F238E27FC236}">
                    <a16:creationId xmlns:a16="http://schemas.microsoft.com/office/drawing/2014/main" id="{4A5C5B8F-D23B-0243-9783-3DC336648654}"/>
                  </a:ext>
                </a:extLst>
              </p:cNvPr>
              <p:cNvPicPr>
                <a:picLocks noChangeAspect="1"/>
              </p:cNvPicPr>
              <p:nvPr/>
            </p:nvPicPr>
            <p:blipFill>
              <a:blip r:embed="rId3"/>
              <a:stretch>
                <a:fillRect/>
              </a:stretch>
            </p:blipFill>
            <p:spPr>
              <a:xfrm>
                <a:off x="790197" y="949816"/>
                <a:ext cx="4574403" cy="4322271"/>
              </a:xfrm>
              <a:prstGeom prst="rect">
                <a:avLst/>
              </a:prstGeom>
            </p:spPr>
          </p:pic>
          <p:cxnSp>
            <p:nvCxnSpPr>
              <p:cNvPr id="12" name="直线连接符 11">
                <a:extLst>
                  <a:ext uri="{FF2B5EF4-FFF2-40B4-BE49-F238E27FC236}">
                    <a16:creationId xmlns:a16="http://schemas.microsoft.com/office/drawing/2014/main" id="{80EDB004-562D-2A46-87EB-1257D83E50F3}"/>
                  </a:ext>
                </a:extLst>
              </p:cNvPr>
              <p:cNvCxnSpPr/>
              <p:nvPr/>
            </p:nvCxnSpPr>
            <p:spPr>
              <a:xfrm>
                <a:off x="1914525" y="4625756"/>
                <a:ext cx="1671638" cy="0"/>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grpSp>
        <p:cxnSp>
          <p:nvCxnSpPr>
            <p:cNvPr id="15" name="直线连接符 14">
              <a:extLst>
                <a:ext uri="{FF2B5EF4-FFF2-40B4-BE49-F238E27FC236}">
                  <a16:creationId xmlns:a16="http://schemas.microsoft.com/office/drawing/2014/main" id="{5849FF7D-D932-0447-86A8-7C09944728BF}"/>
                </a:ext>
              </a:extLst>
            </p:cNvPr>
            <p:cNvCxnSpPr>
              <a:cxnSpLocks/>
            </p:cNvCxnSpPr>
            <p:nvPr/>
          </p:nvCxnSpPr>
          <p:spPr>
            <a:xfrm>
              <a:off x="1316831" y="5006233"/>
              <a:ext cx="1744777" cy="0"/>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8" name="文本框 7">
                <a:extLst>
                  <a:ext uri="{FF2B5EF4-FFF2-40B4-BE49-F238E27FC236}">
                    <a16:creationId xmlns:a16="http://schemas.microsoft.com/office/drawing/2014/main" id="{B998C420-8D54-224D-88B0-7ADD0F4BA827}"/>
                  </a:ext>
                </a:extLst>
              </p:cNvPr>
              <p:cNvSpPr txBox="1"/>
              <p:nvPr/>
            </p:nvSpPr>
            <p:spPr>
              <a:xfrm>
                <a:off x="841375" y="4962987"/>
                <a:ext cx="1124328"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14:m>
                  <m:oMathPara xmlns:m="http://schemas.openxmlformats.org/officeDocument/2006/math">
                    <m:oMath>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𝑇</m:t>
                          </m:r>
                        </m:e>
                        <m:sub>
                          <m:r>
                            <a:rPr kumimoji="1" lang="en-US" altLang="zh-CN" b="0" i="1" smtClean="0">
                              <a:latin typeface="Cambria Math" panose="02040503050406030204" pitchFamily="18" charset="0"/>
                            </a:rPr>
                            <m:t>𝑐𝑐</m:t>
                          </m:r>
                        </m:sub>
                      </m:sSub>
                      <m:r>
                        <a:rPr kumimoji="1" lang="en-US" altLang="zh-CN" b="0" i="1" smtClean="0">
                          <a:latin typeface="Cambria Math" panose="02040503050406030204" pitchFamily="18" charset="0"/>
                        </a:rPr>
                        <m:t>(3875)</m:t>
                      </m:r>
                    </m:oMath>
                  </m:oMathPara>
                </a14:m>
                <a:endParaRPr kumimoji="1" lang="zh-CN" altLang="en-US" dirty="0">
                  <a:latin typeface="Times New Roman" panose="02020603050405020304" pitchFamily="18" charset="0"/>
                  <a:cs typeface="Times New Roman" panose="02020603050405020304" pitchFamily="18" charset="0"/>
                </a:endParaRPr>
              </a:p>
            </p:txBody>
          </p:sp>
        </mc:Choice>
        <mc:Fallback xmlns="">
          <p:sp>
            <p:nvSpPr>
              <p:cNvPr id="8" name="文本框 7">
                <a:extLst>
                  <a:ext uri="{FF2B5EF4-FFF2-40B4-BE49-F238E27FC236}">
                    <a16:creationId xmlns:a16="http://schemas.microsoft.com/office/drawing/2014/main" id="{B998C420-8D54-224D-88B0-7ADD0F4BA827}"/>
                  </a:ext>
                </a:extLst>
              </p:cNvPr>
              <p:cNvSpPr txBox="1">
                <a:spLocks noRot="1" noChangeAspect="1" noMove="1" noResize="1" noEditPoints="1" noAdjustHandles="1" noChangeArrowheads="1" noChangeShapeType="1" noTextEdit="1"/>
              </p:cNvSpPr>
              <p:nvPr/>
            </p:nvSpPr>
            <p:spPr>
              <a:xfrm>
                <a:off x="841375" y="4962987"/>
                <a:ext cx="1124328" cy="369332"/>
              </a:xfrm>
              <a:prstGeom prst="rect">
                <a:avLst/>
              </a:prstGeom>
              <a:blipFill>
                <a:blip r:embed="rId5"/>
                <a:stretch>
                  <a:fillRect r="-4396" b="-12903"/>
                </a:stretch>
              </a:blipFill>
            </p:spPr>
            <p:txBody>
              <a:bodyPr/>
              <a:lstStyle/>
              <a:p>
                <a:r>
                  <a:rPr lang="zh-CN" altLang="en-US">
                    <a:noFill/>
                  </a:rPr>
                  <a:t> </a:t>
                </a:r>
              </a:p>
            </p:txBody>
          </p:sp>
        </mc:Fallback>
      </mc:AlternateContent>
      <p:grpSp>
        <p:nvGrpSpPr>
          <p:cNvPr id="54" name="组合 53">
            <a:extLst>
              <a:ext uri="{FF2B5EF4-FFF2-40B4-BE49-F238E27FC236}">
                <a16:creationId xmlns:a16="http://schemas.microsoft.com/office/drawing/2014/main" id="{3034609A-FBC7-4549-9503-827466613013}"/>
              </a:ext>
            </a:extLst>
          </p:cNvPr>
          <p:cNvGrpSpPr/>
          <p:nvPr/>
        </p:nvGrpSpPr>
        <p:grpSpPr>
          <a:xfrm>
            <a:off x="6930319" y="1186799"/>
            <a:ext cx="1721001" cy="1568392"/>
            <a:chOff x="8656657" y="1406844"/>
            <a:chExt cx="2414248" cy="2217364"/>
          </a:xfrm>
        </p:grpSpPr>
        <p:grpSp>
          <p:nvGrpSpPr>
            <p:cNvPr id="18" name="组合 17">
              <a:extLst>
                <a:ext uri="{FF2B5EF4-FFF2-40B4-BE49-F238E27FC236}">
                  <a16:creationId xmlns:a16="http://schemas.microsoft.com/office/drawing/2014/main" id="{A3F3864F-6B47-2E48-9A1A-76C072290722}"/>
                </a:ext>
              </a:extLst>
            </p:cNvPr>
            <p:cNvGrpSpPr/>
            <p:nvPr/>
          </p:nvGrpSpPr>
          <p:grpSpPr>
            <a:xfrm>
              <a:off x="8656657" y="1406844"/>
              <a:ext cx="2414248" cy="2217364"/>
              <a:chOff x="8656657" y="1406844"/>
              <a:chExt cx="2414248" cy="2217364"/>
            </a:xfrm>
          </p:grpSpPr>
          <p:sp>
            <p:nvSpPr>
              <p:cNvPr id="24" name="同心圆 23">
                <a:extLst>
                  <a:ext uri="{FF2B5EF4-FFF2-40B4-BE49-F238E27FC236}">
                    <a16:creationId xmlns:a16="http://schemas.microsoft.com/office/drawing/2014/main" id="{7A7B0259-89D1-0A49-A43C-E87806CEA81A}"/>
                  </a:ext>
                </a:extLst>
              </p:cNvPr>
              <p:cNvSpPr/>
              <p:nvPr/>
            </p:nvSpPr>
            <p:spPr>
              <a:xfrm>
                <a:off x="8656657" y="1406844"/>
                <a:ext cx="2414248" cy="2217364"/>
              </a:xfrm>
              <a:prstGeom prst="donut">
                <a:avLst>
                  <a:gd name="adj" fmla="val 438"/>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zh-CN" altLang="en-US">
                  <a:solidFill>
                    <a:schemeClr val="tx1"/>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5" name="椭圆 24">
                    <a:extLst>
                      <a:ext uri="{FF2B5EF4-FFF2-40B4-BE49-F238E27FC236}">
                        <a16:creationId xmlns:a16="http://schemas.microsoft.com/office/drawing/2014/main" id="{C2CD92D1-1A31-D246-AAA2-FD72795E69F3}"/>
                      </a:ext>
                    </a:extLst>
                  </p:cNvPr>
                  <p:cNvSpPr/>
                  <p:nvPr/>
                </p:nvSpPr>
                <p:spPr>
                  <a:xfrm>
                    <a:off x="9131856" y="2798515"/>
                    <a:ext cx="590381" cy="472776"/>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
                          <m:r>
                            <a:rPr kumimoji="1" lang="en-US" altLang="zh-CN" sz="2800" i="1" smtClean="0">
                              <a:latin typeface="Cambria Math" panose="02040503050406030204" pitchFamily="18" charset="0"/>
                            </a:rPr>
                            <m:t>𝑆</m:t>
                          </m:r>
                        </m:oMath>
                      </m:oMathPara>
                    </a14:m>
                    <a:endParaRPr kumimoji="1" lang="zh-CN" altLang="en-US" sz="2800" dirty="0">
                      <a:latin typeface="Times New Roman" panose="02020603050405020304" pitchFamily="18" charset="0"/>
                      <a:cs typeface="Times New Roman" panose="02020603050405020304" pitchFamily="18" charset="0"/>
                    </a:endParaRPr>
                  </a:p>
                </p:txBody>
              </p:sp>
            </mc:Choice>
            <mc:Fallback xmlns="">
              <p:sp>
                <p:nvSpPr>
                  <p:cNvPr id="25" name="椭圆 24">
                    <a:extLst>
                      <a:ext uri="{FF2B5EF4-FFF2-40B4-BE49-F238E27FC236}">
                        <a16:creationId xmlns:a16="http://schemas.microsoft.com/office/drawing/2014/main" id="{C2CD92D1-1A31-D246-AAA2-FD72795E69F3}"/>
                      </a:ext>
                    </a:extLst>
                  </p:cNvPr>
                  <p:cNvSpPr>
                    <a:spLocks noRot="1" noChangeAspect="1" noMove="1" noResize="1" noEditPoints="1" noAdjustHandles="1" noChangeArrowheads="1" noChangeShapeType="1" noTextEdit="1"/>
                  </p:cNvSpPr>
                  <p:nvPr/>
                </p:nvSpPr>
                <p:spPr>
                  <a:xfrm>
                    <a:off x="9131856" y="2798515"/>
                    <a:ext cx="590381" cy="472776"/>
                  </a:xfrm>
                  <a:prstGeom prst="ellipse">
                    <a:avLst/>
                  </a:prstGeom>
                  <a:blipFill>
                    <a:blip r:embed="rId6"/>
                    <a:stretch>
                      <a:fillRect l="-11429" b="-2500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6" name="椭圆 25">
                    <a:extLst>
                      <a:ext uri="{FF2B5EF4-FFF2-40B4-BE49-F238E27FC236}">
                        <a16:creationId xmlns:a16="http://schemas.microsoft.com/office/drawing/2014/main" id="{6150C1C3-BFF9-7E47-9F5F-A26AF3173521}"/>
                      </a:ext>
                    </a:extLst>
                  </p:cNvPr>
                  <p:cNvSpPr/>
                  <p:nvPr/>
                </p:nvSpPr>
                <p:spPr>
                  <a:xfrm>
                    <a:off x="9119627" y="1866291"/>
                    <a:ext cx="597806" cy="47277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
                          <m:r>
                            <a:rPr kumimoji="1" lang="en-US" altLang="zh-CN" sz="2800" i="1" smtClean="0">
                              <a:solidFill>
                                <a:schemeClr val="tx1"/>
                              </a:solidFill>
                              <a:latin typeface="Cambria Math" panose="02040503050406030204" pitchFamily="18" charset="0"/>
                              <a:cs typeface="Times New Roman" panose="02020603050405020304" pitchFamily="18" charset="0"/>
                            </a:rPr>
                            <m:t>𝐶</m:t>
                          </m:r>
                        </m:oMath>
                      </m:oMathPara>
                    </a14:m>
                    <a:endParaRPr kumimoji="1" lang="zh-CN" altLang="en-US" sz="2800" dirty="0">
                      <a:solidFill>
                        <a:schemeClr val="tx1"/>
                      </a:solidFill>
                      <a:latin typeface="Times New Roman" panose="02020603050405020304" pitchFamily="18" charset="0"/>
                      <a:cs typeface="Times New Roman" panose="02020603050405020304" pitchFamily="18" charset="0"/>
                    </a:endParaRPr>
                  </a:p>
                </p:txBody>
              </p:sp>
            </mc:Choice>
            <mc:Fallback xmlns="">
              <p:sp>
                <p:nvSpPr>
                  <p:cNvPr id="26" name="椭圆 25">
                    <a:extLst>
                      <a:ext uri="{FF2B5EF4-FFF2-40B4-BE49-F238E27FC236}">
                        <a16:creationId xmlns:a16="http://schemas.microsoft.com/office/drawing/2014/main" id="{6150C1C3-BFF9-7E47-9F5F-A26AF3173521}"/>
                      </a:ext>
                    </a:extLst>
                  </p:cNvPr>
                  <p:cNvSpPr>
                    <a:spLocks noRot="1" noChangeAspect="1" noMove="1" noResize="1" noEditPoints="1" noAdjustHandles="1" noChangeArrowheads="1" noChangeShapeType="1" noTextEdit="1"/>
                  </p:cNvSpPr>
                  <p:nvPr/>
                </p:nvSpPr>
                <p:spPr>
                  <a:xfrm>
                    <a:off x="9119627" y="1866291"/>
                    <a:ext cx="597806" cy="472777"/>
                  </a:xfrm>
                  <a:prstGeom prst="ellipse">
                    <a:avLst/>
                  </a:prstGeom>
                  <a:blipFill>
                    <a:blip r:embed="rId7"/>
                    <a:stretch>
                      <a:fillRect l="-14286" b="-2500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7" name="椭圆 26">
                    <a:extLst>
                      <a:ext uri="{FF2B5EF4-FFF2-40B4-BE49-F238E27FC236}">
                        <a16:creationId xmlns:a16="http://schemas.microsoft.com/office/drawing/2014/main" id="{871D3F10-8616-E54F-B208-CE1436D869E7}"/>
                      </a:ext>
                    </a:extLst>
                  </p:cNvPr>
                  <p:cNvSpPr/>
                  <p:nvPr/>
                </p:nvSpPr>
                <p:spPr>
                  <a:xfrm>
                    <a:off x="10024595" y="1845561"/>
                    <a:ext cx="590381" cy="472776"/>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
                          <m:acc>
                            <m:accPr>
                              <m:chr m:val="̅"/>
                              <m:ctrlPr>
                                <a:rPr kumimoji="1" lang="en-US" altLang="zh-CN" sz="2800" b="0" i="1" smtClean="0">
                                  <a:solidFill>
                                    <a:schemeClr val="tx1"/>
                                  </a:solidFill>
                                  <a:latin typeface="Cambria Math" panose="02040503050406030204" pitchFamily="18" charset="0"/>
                                </a:rPr>
                              </m:ctrlPr>
                            </m:accPr>
                            <m:e>
                              <m:r>
                                <a:rPr kumimoji="1" lang="en-US" altLang="zh-CN" sz="2800" b="0" i="1" smtClean="0">
                                  <a:solidFill>
                                    <a:schemeClr val="tx1"/>
                                  </a:solidFill>
                                  <a:latin typeface="Cambria Math" panose="02040503050406030204" pitchFamily="18" charset="0"/>
                                </a:rPr>
                                <m:t>𝐶</m:t>
                              </m:r>
                            </m:e>
                          </m:acc>
                        </m:oMath>
                      </m:oMathPara>
                    </a14:m>
                    <a:endParaRPr kumimoji="1" lang="zh-CN" altLang="en-US" sz="2800" dirty="0">
                      <a:latin typeface="Times New Roman" panose="02020603050405020304" pitchFamily="18" charset="0"/>
                      <a:cs typeface="Times New Roman" panose="02020603050405020304" pitchFamily="18" charset="0"/>
                    </a:endParaRPr>
                  </a:p>
                </p:txBody>
              </p:sp>
            </mc:Choice>
            <mc:Fallback xmlns="">
              <p:sp>
                <p:nvSpPr>
                  <p:cNvPr id="27" name="椭圆 26">
                    <a:extLst>
                      <a:ext uri="{FF2B5EF4-FFF2-40B4-BE49-F238E27FC236}">
                        <a16:creationId xmlns:a16="http://schemas.microsoft.com/office/drawing/2014/main" id="{871D3F10-8616-E54F-B208-CE1436D869E7}"/>
                      </a:ext>
                    </a:extLst>
                  </p:cNvPr>
                  <p:cNvSpPr>
                    <a:spLocks noRot="1" noChangeAspect="1" noMove="1" noResize="1" noEditPoints="1" noAdjustHandles="1" noChangeArrowheads="1" noChangeShapeType="1" noTextEdit="1"/>
                  </p:cNvSpPr>
                  <p:nvPr/>
                </p:nvSpPr>
                <p:spPr>
                  <a:xfrm>
                    <a:off x="10024595" y="1845561"/>
                    <a:ext cx="590381" cy="472776"/>
                  </a:xfrm>
                  <a:prstGeom prst="ellipse">
                    <a:avLst/>
                  </a:prstGeom>
                  <a:blipFill>
                    <a:blip r:embed="rId8"/>
                    <a:stretch>
                      <a:fillRect l="-17143" t="-7143" b="-2142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8" name="椭圆 27">
                    <a:extLst>
                      <a:ext uri="{FF2B5EF4-FFF2-40B4-BE49-F238E27FC236}">
                        <a16:creationId xmlns:a16="http://schemas.microsoft.com/office/drawing/2014/main" id="{CCF5C60F-796C-C84C-9D3E-54FE25DCCEA9}"/>
                      </a:ext>
                    </a:extLst>
                  </p:cNvPr>
                  <p:cNvSpPr/>
                  <p:nvPr/>
                </p:nvSpPr>
                <p:spPr>
                  <a:xfrm>
                    <a:off x="10024595" y="2815136"/>
                    <a:ext cx="597806" cy="47277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
                          <m:acc>
                            <m:accPr>
                              <m:chr m:val="̅"/>
                              <m:ctrlPr>
                                <a:rPr kumimoji="1" lang="en-US" altLang="zh-CN" sz="2800" b="0" i="1" smtClean="0">
                                  <a:latin typeface="Cambria Math" panose="02040503050406030204" pitchFamily="18" charset="0"/>
                                </a:rPr>
                              </m:ctrlPr>
                            </m:accPr>
                            <m:e>
                              <m:r>
                                <a:rPr kumimoji="1" lang="en-US" altLang="zh-CN" sz="2800" b="0" i="1" smtClean="0">
                                  <a:latin typeface="Cambria Math" panose="02040503050406030204" pitchFamily="18" charset="0"/>
                                </a:rPr>
                                <m:t>𝑆</m:t>
                              </m:r>
                            </m:e>
                          </m:acc>
                        </m:oMath>
                      </m:oMathPara>
                    </a14:m>
                    <a:endParaRPr kumimoji="1" lang="zh-CN" altLang="en-US" sz="2800" dirty="0">
                      <a:latin typeface="Times New Roman" panose="02020603050405020304" pitchFamily="18" charset="0"/>
                      <a:cs typeface="Times New Roman" panose="02020603050405020304" pitchFamily="18" charset="0"/>
                    </a:endParaRPr>
                  </a:p>
                </p:txBody>
              </p:sp>
            </mc:Choice>
            <mc:Fallback xmlns="">
              <p:sp>
                <p:nvSpPr>
                  <p:cNvPr id="28" name="椭圆 27">
                    <a:extLst>
                      <a:ext uri="{FF2B5EF4-FFF2-40B4-BE49-F238E27FC236}">
                        <a16:creationId xmlns:a16="http://schemas.microsoft.com/office/drawing/2014/main" id="{CCF5C60F-796C-C84C-9D3E-54FE25DCCEA9}"/>
                      </a:ext>
                    </a:extLst>
                  </p:cNvPr>
                  <p:cNvSpPr>
                    <a:spLocks noRot="1" noChangeAspect="1" noMove="1" noResize="1" noEditPoints="1" noAdjustHandles="1" noChangeArrowheads="1" noChangeShapeType="1" noTextEdit="1"/>
                  </p:cNvSpPr>
                  <p:nvPr/>
                </p:nvSpPr>
                <p:spPr>
                  <a:xfrm>
                    <a:off x="10024595" y="2815136"/>
                    <a:ext cx="597806" cy="472777"/>
                  </a:xfrm>
                  <a:prstGeom prst="ellipse">
                    <a:avLst/>
                  </a:prstGeom>
                  <a:blipFill>
                    <a:blip r:embed="rId9"/>
                    <a:stretch>
                      <a:fillRect l="-11429" t="-7143" b="-2142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0" name="椭圆 29">
                    <a:extLst>
                      <a:ext uri="{FF2B5EF4-FFF2-40B4-BE49-F238E27FC236}">
                        <a16:creationId xmlns:a16="http://schemas.microsoft.com/office/drawing/2014/main" id="{5F70ECD8-756B-2947-89CD-F9EC6BA811FC}"/>
                      </a:ext>
                    </a:extLst>
                  </p:cNvPr>
                  <p:cNvSpPr/>
                  <p:nvPr/>
                </p:nvSpPr>
                <p:spPr>
                  <a:xfrm>
                    <a:off x="9130259" y="2800158"/>
                    <a:ext cx="590381" cy="472776"/>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
                          <m:r>
                            <a:rPr kumimoji="1" lang="en-US" altLang="zh-CN" sz="2800" b="0" i="1" smtClean="0">
                              <a:solidFill>
                                <a:schemeClr val="tx1"/>
                              </a:solidFill>
                              <a:latin typeface="Cambria Math" panose="02040503050406030204" pitchFamily="18" charset="0"/>
                            </a:rPr>
                            <m:t>𝐶</m:t>
                          </m:r>
                        </m:oMath>
                      </m:oMathPara>
                    </a14:m>
                    <a:endParaRPr kumimoji="1" lang="zh-CN" altLang="en-US" sz="2800" dirty="0">
                      <a:solidFill>
                        <a:schemeClr val="tx1"/>
                      </a:solidFill>
                      <a:latin typeface="Times New Roman" panose="02020603050405020304" pitchFamily="18" charset="0"/>
                      <a:cs typeface="Times New Roman" panose="02020603050405020304" pitchFamily="18" charset="0"/>
                    </a:endParaRPr>
                  </a:p>
                </p:txBody>
              </p:sp>
            </mc:Choice>
            <mc:Fallback xmlns="">
              <p:sp>
                <p:nvSpPr>
                  <p:cNvPr id="30" name="椭圆 29">
                    <a:extLst>
                      <a:ext uri="{FF2B5EF4-FFF2-40B4-BE49-F238E27FC236}">
                        <a16:creationId xmlns:a16="http://schemas.microsoft.com/office/drawing/2014/main" id="{5F70ECD8-756B-2947-89CD-F9EC6BA811FC}"/>
                      </a:ext>
                    </a:extLst>
                  </p:cNvPr>
                  <p:cNvSpPr>
                    <a:spLocks noRot="1" noChangeAspect="1" noMove="1" noResize="1" noEditPoints="1" noAdjustHandles="1" noChangeArrowheads="1" noChangeShapeType="1" noTextEdit="1"/>
                  </p:cNvSpPr>
                  <p:nvPr/>
                </p:nvSpPr>
                <p:spPr>
                  <a:xfrm>
                    <a:off x="9130259" y="2800158"/>
                    <a:ext cx="590381" cy="472776"/>
                  </a:xfrm>
                  <a:prstGeom prst="ellipse">
                    <a:avLst/>
                  </a:prstGeom>
                  <a:blipFill>
                    <a:blip r:embed="rId10"/>
                    <a:stretch>
                      <a:fillRect l="-14286" b="-2500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1" name="椭圆 30">
                    <a:extLst>
                      <a:ext uri="{FF2B5EF4-FFF2-40B4-BE49-F238E27FC236}">
                        <a16:creationId xmlns:a16="http://schemas.microsoft.com/office/drawing/2014/main" id="{25DC42EA-C531-074E-A1EC-A9EAF0A88692}"/>
                      </a:ext>
                    </a:extLst>
                  </p:cNvPr>
                  <p:cNvSpPr/>
                  <p:nvPr/>
                </p:nvSpPr>
                <p:spPr>
                  <a:xfrm>
                    <a:off x="10012366" y="2816779"/>
                    <a:ext cx="597806" cy="47277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
                          <m:acc>
                            <m:accPr>
                              <m:chr m:val="̅"/>
                              <m:ctrlPr>
                                <a:rPr kumimoji="1" lang="en-US" altLang="zh-CN" sz="2800" b="0" i="1" smtClean="0">
                                  <a:solidFill>
                                    <a:schemeClr val="tx1"/>
                                  </a:solidFill>
                                  <a:latin typeface="Cambria Math" panose="02040503050406030204" pitchFamily="18" charset="0"/>
                                </a:rPr>
                              </m:ctrlPr>
                            </m:accPr>
                            <m:e>
                              <m:r>
                                <a:rPr kumimoji="1" lang="en-US" altLang="zh-CN" sz="2800" b="0" i="1" smtClean="0">
                                  <a:solidFill>
                                    <a:schemeClr val="tx1"/>
                                  </a:solidFill>
                                  <a:latin typeface="Cambria Math" panose="02040503050406030204" pitchFamily="18" charset="0"/>
                                </a:rPr>
                                <m:t>𝐶</m:t>
                              </m:r>
                            </m:e>
                          </m:acc>
                        </m:oMath>
                      </m:oMathPara>
                    </a14:m>
                    <a:endParaRPr kumimoji="1" lang="zh-CN" altLang="en-US" sz="2800" dirty="0">
                      <a:latin typeface="Times New Roman" panose="02020603050405020304" pitchFamily="18" charset="0"/>
                      <a:cs typeface="Times New Roman" panose="02020603050405020304" pitchFamily="18" charset="0"/>
                    </a:endParaRPr>
                  </a:p>
                </p:txBody>
              </p:sp>
            </mc:Choice>
            <mc:Fallback xmlns="">
              <p:sp>
                <p:nvSpPr>
                  <p:cNvPr id="31" name="椭圆 30">
                    <a:extLst>
                      <a:ext uri="{FF2B5EF4-FFF2-40B4-BE49-F238E27FC236}">
                        <a16:creationId xmlns:a16="http://schemas.microsoft.com/office/drawing/2014/main" id="{25DC42EA-C531-074E-A1EC-A9EAF0A88692}"/>
                      </a:ext>
                    </a:extLst>
                  </p:cNvPr>
                  <p:cNvSpPr>
                    <a:spLocks noRot="1" noChangeAspect="1" noMove="1" noResize="1" noEditPoints="1" noAdjustHandles="1" noChangeArrowheads="1" noChangeShapeType="1" noTextEdit="1"/>
                  </p:cNvSpPr>
                  <p:nvPr/>
                </p:nvSpPr>
                <p:spPr>
                  <a:xfrm>
                    <a:off x="10012366" y="2816779"/>
                    <a:ext cx="597806" cy="472777"/>
                  </a:xfrm>
                  <a:prstGeom prst="ellipse">
                    <a:avLst/>
                  </a:prstGeom>
                  <a:blipFill>
                    <a:blip r:embed="rId11"/>
                    <a:stretch>
                      <a:fillRect l="-14286" t="-7143" b="-21429"/>
                    </a:stretch>
                  </a:blipFill>
                </p:spPr>
                <p:txBody>
                  <a:bodyPr/>
                  <a:lstStyle/>
                  <a:p>
                    <a:r>
                      <a:rPr lang="zh-CN" altLang="en-US">
                        <a:noFill/>
                      </a:rPr>
                      <a:t> </a:t>
                    </a:r>
                  </a:p>
                </p:txBody>
              </p:sp>
            </mc:Fallback>
          </mc:AlternateContent>
          <p:grpSp>
            <p:nvGrpSpPr>
              <p:cNvPr id="32" name="组合 31">
                <a:extLst>
                  <a:ext uri="{FF2B5EF4-FFF2-40B4-BE49-F238E27FC236}">
                    <a16:creationId xmlns:a16="http://schemas.microsoft.com/office/drawing/2014/main" id="{9C608FB9-364E-B041-8D9F-7CA3674EE422}"/>
                  </a:ext>
                </a:extLst>
              </p:cNvPr>
              <p:cNvGrpSpPr/>
              <p:nvPr/>
            </p:nvGrpSpPr>
            <p:grpSpPr>
              <a:xfrm>
                <a:off x="9085682" y="1848194"/>
                <a:ext cx="1544214" cy="1438378"/>
                <a:chOff x="1309999" y="1780815"/>
                <a:chExt cx="1544214" cy="1438378"/>
              </a:xfrm>
            </p:grpSpPr>
            <mc:AlternateContent xmlns:mc="http://schemas.openxmlformats.org/markup-compatibility/2006" xmlns:a14="http://schemas.microsoft.com/office/drawing/2010/main">
              <mc:Choice Requires="a14">
                <p:sp>
                  <p:nvSpPr>
                    <p:cNvPr id="33" name="椭圆 32">
                      <a:extLst>
                        <a:ext uri="{FF2B5EF4-FFF2-40B4-BE49-F238E27FC236}">
                          <a16:creationId xmlns:a16="http://schemas.microsoft.com/office/drawing/2014/main" id="{C50D7028-4125-4341-B72F-6A8AA9EE6A51}"/>
                        </a:ext>
                      </a:extLst>
                    </p:cNvPr>
                    <p:cNvSpPr/>
                    <p:nvPr/>
                  </p:nvSpPr>
                  <p:spPr>
                    <a:xfrm>
                      <a:off x="1309999" y="1801545"/>
                      <a:ext cx="647285" cy="47277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
                            <m:r>
                              <a:rPr kumimoji="1" lang="en-US" altLang="zh-CN" sz="2800" b="0" i="1" smtClean="0">
                                <a:latin typeface="Cambria Math" panose="02040503050406030204" pitchFamily="18" charset="0"/>
                                <a:cs typeface="Times New Roman" panose="02020603050405020304" pitchFamily="18" charset="0"/>
                              </a:rPr>
                              <m:t>𝐶</m:t>
                            </m:r>
                          </m:oMath>
                        </m:oMathPara>
                      </a14:m>
                      <a:endParaRPr kumimoji="1" lang="zh-CN" altLang="en-US" sz="2800" dirty="0">
                        <a:latin typeface="Times New Roman" panose="02020603050405020304" pitchFamily="18" charset="0"/>
                        <a:cs typeface="Times New Roman" panose="02020603050405020304" pitchFamily="18" charset="0"/>
                      </a:endParaRPr>
                    </a:p>
                  </p:txBody>
                </p:sp>
              </mc:Choice>
              <mc:Fallback xmlns="">
                <p:sp>
                  <p:nvSpPr>
                    <p:cNvPr id="33" name="椭圆 32">
                      <a:extLst>
                        <a:ext uri="{FF2B5EF4-FFF2-40B4-BE49-F238E27FC236}">
                          <a16:creationId xmlns:a16="http://schemas.microsoft.com/office/drawing/2014/main" id="{C50D7028-4125-4341-B72F-6A8AA9EE6A51}"/>
                        </a:ext>
                      </a:extLst>
                    </p:cNvPr>
                    <p:cNvSpPr>
                      <a:spLocks noRot="1" noChangeAspect="1" noMove="1" noResize="1" noEditPoints="1" noAdjustHandles="1" noChangeArrowheads="1" noChangeShapeType="1" noTextEdit="1"/>
                    </p:cNvSpPr>
                    <p:nvPr/>
                  </p:nvSpPr>
                  <p:spPr>
                    <a:xfrm>
                      <a:off x="1309999" y="1801545"/>
                      <a:ext cx="647285" cy="472777"/>
                    </a:xfrm>
                    <a:prstGeom prst="ellipse">
                      <a:avLst/>
                    </a:prstGeom>
                    <a:blipFill>
                      <a:blip r:embed="rId12"/>
                      <a:stretch>
                        <a:fillRect l="-10526" b="-2500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4" name="椭圆 33">
                      <a:extLst>
                        <a:ext uri="{FF2B5EF4-FFF2-40B4-BE49-F238E27FC236}">
                          <a16:creationId xmlns:a16="http://schemas.microsoft.com/office/drawing/2014/main" id="{82736916-4EFC-4C42-92FE-DBFBC94468EA}"/>
                        </a:ext>
                      </a:extLst>
                    </p:cNvPr>
                    <p:cNvSpPr/>
                    <p:nvPr/>
                  </p:nvSpPr>
                  <p:spPr>
                    <a:xfrm>
                      <a:off x="2214968" y="1780815"/>
                      <a:ext cx="639245" cy="472776"/>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
                            <m:acc>
                              <m:accPr>
                                <m:chr m:val="̅"/>
                                <m:ctrlPr>
                                  <a:rPr kumimoji="1" lang="en-US" altLang="zh-CN" sz="2800" b="0" i="1" smtClean="0">
                                    <a:latin typeface="Cambria Math" panose="02040503050406030204" pitchFamily="18" charset="0"/>
                                  </a:rPr>
                                </m:ctrlPr>
                              </m:accPr>
                              <m:e>
                                <m:r>
                                  <a:rPr kumimoji="1" lang="en-US" altLang="zh-CN" sz="2800" b="0" i="1" smtClean="0">
                                    <a:latin typeface="Cambria Math" panose="02040503050406030204" pitchFamily="18" charset="0"/>
                                  </a:rPr>
                                  <m:t>𝑢</m:t>
                                </m:r>
                              </m:e>
                            </m:acc>
                          </m:oMath>
                        </m:oMathPara>
                      </a14:m>
                      <a:endParaRPr kumimoji="1" lang="zh-CN" altLang="en-US" sz="2800" dirty="0">
                        <a:latin typeface="Times New Roman" panose="02020603050405020304" pitchFamily="18" charset="0"/>
                        <a:cs typeface="Times New Roman" panose="02020603050405020304" pitchFamily="18" charset="0"/>
                      </a:endParaRPr>
                    </a:p>
                  </p:txBody>
                </p:sp>
              </mc:Choice>
              <mc:Fallback xmlns="">
                <p:sp>
                  <p:nvSpPr>
                    <p:cNvPr id="34" name="椭圆 33">
                      <a:extLst>
                        <a:ext uri="{FF2B5EF4-FFF2-40B4-BE49-F238E27FC236}">
                          <a16:creationId xmlns:a16="http://schemas.microsoft.com/office/drawing/2014/main" id="{82736916-4EFC-4C42-92FE-DBFBC94468EA}"/>
                        </a:ext>
                      </a:extLst>
                    </p:cNvPr>
                    <p:cNvSpPr>
                      <a:spLocks noRot="1" noChangeAspect="1" noMove="1" noResize="1" noEditPoints="1" noAdjustHandles="1" noChangeArrowheads="1" noChangeShapeType="1" noTextEdit="1"/>
                    </p:cNvSpPr>
                    <p:nvPr/>
                  </p:nvSpPr>
                  <p:spPr>
                    <a:xfrm>
                      <a:off x="2214968" y="1780815"/>
                      <a:ext cx="639245" cy="472776"/>
                    </a:xfrm>
                    <a:prstGeom prst="ellipse">
                      <a:avLst/>
                    </a:prstGeom>
                    <a:blipFill>
                      <a:blip r:embed="rId13"/>
                      <a:stretch>
                        <a:fillRect l="-2632" b="-14286"/>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5" name="椭圆 34">
                      <a:extLst>
                        <a:ext uri="{FF2B5EF4-FFF2-40B4-BE49-F238E27FC236}">
                          <a16:creationId xmlns:a16="http://schemas.microsoft.com/office/drawing/2014/main" id="{C58249A6-50BC-DC4A-81F9-394EA7B8169B}"/>
                        </a:ext>
                      </a:extLst>
                    </p:cNvPr>
                    <p:cNvSpPr/>
                    <p:nvPr/>
                  </p:nvSpPr>
                  <p:spPr>
                    <a:xfrm>
                      <a:off x="1357480" y="2735159"/>
                      <a:ext cx="590381" cy="472776"/>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
                            <m:r>
                              <a:rPr kumimoji="1" lang="en-US" altLang="zh-CN" sz="2800" b="0" i="1" smtClean="0">
                                <a:latin typeface="Cambria Math" panose="02040503050406030204" pitchFamily="18" charset="0"/>
                              </a:rPr>
                              <m:t>𝐶</m:t>
                            </m:r>
                          </m:oMath>
                        </m:oMathPara>
                      </a14:m>
                      <a:endParaRPr kumimoji="1" lang="zh-CN" altLang="en-US" sz="2800" dirty="0">
                        <a:latin typeface="Times New Roman" panose="02020603050405020304" pitchFamily="18" charset="0"/>
                        <a:cs typeface="Times New Roman" panose="02020603050405020304" pitchFamily="18" charset="0"/>
                      </a:endParaRPr>
                    </a:p>
                  </p:txBody>
                </p:sp>
              </mc:Choice>
              <mc:Fallback xmlns="">
                <p:sp>
                  <p:nvSpPr>
                    <p:cNvPr id="35" name="椭圆 34">
                      <a:extLst>
                        <a:ext uri="{FF2B5EF4-FFF2-40B4-BE49-F238E27FC236}">
                          <a16:creationId xmlns:a16="http://schemas.microsoft.com/office/drawing/2014/main" id="{C58249A6-50BC-DC4A-81F9-394EA7B8169B}"/>
                        </a:ext>
                      </a:extLst>
                    </p:cNvPr>
                    <p:cNvSpPr>
                      <a:spLocks noRot="1" noChangeAspect="1" noMove="1" noResize="1" noEditPoints="1" noAdjustHandles="1" noChangeArrowheads="1" noChangeShapeType="1" noTextEdit="1"/>
                    </p:cNvSpPr>
                    <p:nvPr/>
                  </p:nvSpPr>
                  <p:spPr>
                    <a:xfrm>
                      <a:off x="1357480" y="2735159"/>
                      <a:ext cx="590381" cy="472776"/>
                    </a:xfrm>
                    <a:prstGeom prst="ellipse">
                      <a:avLst/>
                    </a:prstGeom>
                    <a:blipFill>
                      <a:blip r:embed="rId14"/>
                      <a:stretch>
                        <a:fillRect l="-17143" b="-2500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6" name="椭圆 35">
                      <a:extLst>
                        <a:ext uri="{FF2B5EF4-FFF2-40B4-BE49-F238E27FC236}">
                          <a16:creationId xmlns:a16="http://schemas.microsoft.com/office/drawing/2014/main" id="{9620B560-06BE-394C-B211-D5D366FFABD0}"/>
                        </a:ext>
                      </a:extLst>
                    </p:cNvPr>
                    <p:cNvSpPr/>
                    <p:nvPr/>
                  </p:nvSpPr>
                  <p:spPr>
                    <a:xfrm>
                      <a:off x="2243604" y="2746416"/>
                      <a:ext cx="597806" cy="47277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
                            <m:acc>
                              <m:accPr>
                                <m:chr m:val="̅"/>
                                <m:ctrlPr>
                                  <a:rPr kumimoji="1" lang="en-US" altLang="zh-CN" sz="2800" b="0" i="1" smtClean="0">
                                    <a:latin typeface="Cambria Math" panose="02040503050406030204" pitchFamily="18" charset="0"/>
                                  </a:rPr>
                                </m:ctrlPr>
                              </m:accPr>
                              <m:e>
                                <m:r>
                                  <a:rPr kumimoji="1" lang="en-US" altLang="zh-CN" sz="2800" b="0" i="1" smtClean="0">
                                    <a:latin typeface="Cambria Math" panose="02040503050406030204" pitchFamily="18" charset="0"/>
                                  </a:rPr>
                                  <m:t>𝑑</m:t>
                                </m:r>
                              </m:e>
                            </m:acc>
                          </m:oMath>
                        </m:oMathPara>
                      </a14:m>
                      <a:endParaRPr kumimoji="1" lang="zh-CN" altLang="en-US" sz="2800" dirty="0">
                        <a:latin typeface="Times New Roman" panose="02020603050405020304" pitchFamily="18" charset="0"/>
                        <a:cs typeface="Times New Roman" panose="02020603050405020304" pitchFamily="18" charset="0"/>
                      </a:endParaRPr>
                    </a:p>
                  </p:txBody>
                </p:sp>
              </mc:Choice>
              <mc:Fallback xmlns="">
                <p:sp>
                  <p:nvSpPr>
                    <p:cNvPr id="36" name="椭圆 35">
                      <a:extLst>
                        <a:ext uri="{FF2B5EF4-FFF2-40B4-BE49-F238E27FC236}">
                          <a16:creationId xmlns:a16="http://schemas.microsoft.com/office/drawing/2014/main" id="{9620B560-06BE-394C-B211-D5D366FFABD0}"/>
                        </a:ext>
                      </a:extLst>
                    </p:cNvPr>
                    <p:cNvSpPr>
                      <a:spLocks noRot="1" noChangeAspect="1" noMove="1" noResize="1" noEditPoints="1" noAdjustHandles="1" noChangeArrowheads="1" noChangeShapeType="1" noTextEdit="1"/>
                    </p:cNvSpPr>
                    <p:nvPr/>
                  </p:nvSpPr>
                  <p:spPr>
                    <a:xfrm>
                      <a:off x="2243604" y="2746416"/>
                      <a:ext cx="597806" cy="472777"/>
                    </a:xfrm>
                    <a:prstGeom prst="ellipse">
                      <a:avLst/>
                    </a:prstGeom>
                    <a:blipFill>
                      <a:blip r:embed="rId15"/>
                      <a:stretch>
                        <a:fillRect l="-13889" t="-7143" b="-25000"/>
                      </a:stretch>
                    </a:blipFill>
                  </p:spPr>
                  <p:txBody>
                    <a:bodyPr/>
                    <a:lstStyle/>
                    <a:p>
                      <a:r>
                        <a:rPr lang="zh-CN" altLang="en-US">
                          <a:noFill/>
                        </a:rPr>
                        <a:t> </a:t>
                      </a:r>
                    </a:p>
                  </p:txBody>
                </p:sp>
              </mc:Fallback>
            </mc:AlternateContent>
          </p:grpSp>
        </p:grpSp>
        <p:sp>
          <p:nvSpPr>
            <p:cNvPr id="37" name="椭圆 36">
              <a:extLst>
                <a:ext uri="{FF2B5EF4-FFF2-40B4-BE49-F238E27FC236}">
                  <a16:creationId xmlns:a16="http://schemas.microsoft.com/office/drawing/2014/main" id="{959F9A95-2C71-3649-9DDE-7E50F9D0B61F}"/>
                </a:ext>
              </a:extLst>
            </p:cNvPr>
            <p:cNvSpPr/>
            <p:nvPr/>
          </p:nvSpPr>
          <p:spPr>
            <a:xfrm>
              <a:off x="9046569" y="1653859"/>
              <a:ext cx="1629847" cy="880222"/>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latin typeface="Times New Roman" panose="02020603050405020304" pitchFamily="18" charset="0"/>
                <a:cs typeface="Times New Roman" panose="02020603050405020304" pitchFamily="18" charset="0"/>
              </a:endParaRPr>
            </a:p>
          </p:txBody>
        </p:sp>
        <p:sp>
          <p:nvSpPr>
            <p:cNvPr id="38" name="椭圆 37">
              <a:extLst>
                <a:ext uri="{FF2B5EF4-FFF2-40B4-BE49-F238E27FC236}">
                  <a16:creationId xmlns:a16="http://schemas.microsoft.com/office/drawing/2014/main" id="{FF06E629-9584-394C-9C69-28DB632CF792}"/>
                </a:ext>
              </a:extLst>
            </p:cNvPr>
            <p:cNvSpPr/>
            <p:nvPr/>
          </p:nvSpPr>
          <p:spPr>
            <a:xfrm>
              <a:off x="9059679" y="2601417"/>
              <a:ext cx="1629847" cy="880222"/>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latin typeface="Times New Roman" panose="02020603050405020304" pitchFamily="18" charset="0"/>
                <a:cs typeface="Times New Roman" panose="02020603050405020304" pitchFamily="18" charset="0"/>
              </a:endParaRPr>
            </a:p>
          </p:txBody>
        </p:sp>
      </p:grpSp>
      <p:grpSp>
        <p:nvGrpSpPr>
          <p:cNvPr id="39" name="组合 38">
            <a:extLst>
              <a:ext uri="{FF2B5EF4-FFF2-40B4-BE49-F238E27FC236}">
                <a16:creationId xmlns:a16="http://schemas.microsoft.com/office/drawing/2014/main" id="{54117357-D2DD-6F46-9BC8-F913CE3EF358}"/>
              </a:ext>
            </a:extLst>
          </p:cNvPr>
          <p:cNvGrpSpPr/>
          <p:nvPr/>
        </p:nvGrpSpPr>
        <p:grpSpPr>
          <a:xfrm>
            <a:off x="9618511" y="1198137"/>
            <a:ext cx="1721001" cy="1568392"/>
            <a:chOff x="8656657" y="1406844"/>
            <a:chExt cx="2414248" cy="2217364"/>
          </a:xfrm>
        </p:grpSpPr>
        <p:sp>
          <p:nvSpPr>
            <p:cNvPr id="40" name="同心圆 39">
              <a:extLst>
                <a:ext uri="{FF2B5EF4-FFF2-40B4-BE49-F238E27FC236}">
                  <a16:creationId xmlns:a16="http://schemas.microsoft.com/office/drawing/2014/main" id="{074BACEF-E965-9A49-9F57-ED0BED15AE5B}"/>
                </a:ext>
              </a:extLst>
            </p:cNvPr>
            <p:cNvSpPr/>
            <p:nvPr/>
          </p:nvSpPr>
          <p:spPr>
            <a:xfrm>
              <a:off x="8656657" y="1406844"/>
              <a:ext cx="2414248" cy="2217364"/>
            </a:xfrm>
            <a:prstGeom prst="donut">
              <a:avLst>
                <a:gd name="adj" fmla="val 438"/>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zh-CN" altLang="en-US">
                <a:solidFill>
                  <a:schemeClr val="tx1"/>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41" name="椭圆 40">
                  <a:extLst>
                    <a:ext uri="{FF2B5EF4-FFF2-40B4-BE49-F238E27FC236}">
                      <a16:creationId xmlns:a16="http://schemas.microsoft.com/office/drawing/2014/main" id="{4CE9B424-1F8E-A941-A832-44EDBB3BC207}"/>
                    </a:ext>
                  </a:extLst>
                </p:cNvPr>
                <p:cNvSpPr/>
                <p:nvPr/>
              </p:nvSpPr>
              <p:spPr>
                <a:xfrm>
                  <a:off x="9131856" y="2798515"/>
                  <a:ext cx="590381" cy="472776"/>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
                        <m:r>
                          <a:rPr kumimoji="1" lang="en-US" altLang="zh-CN" sz="2800" i="1" smtClean="0">
                            <a:latin typeface="Cambria Math" panose="02040503050406030204" pitchFamily="18" charset="0"/>
                          </a:rPr>
                          <m:t>𝑆</m:t>
                        </m:r>
                      </m:oMath>
                    </m:oMathPara>
                  </a14:m>
                  <a:endParaRPr kumimoji="1" lang="zh-CN" altLang="en-US" sz="2800" dirty="0">
                    <a:latin typeface="Times New Roman" panose="02020603050405020304" pitchFamily="18" charset="0"/>
                    <a:cs typeface="Times New Roman" panose="02020603050405020304" pitchFamily="18" charset="0"/>
                  </a:endParaRPr>
                </a:p>
              </p:txBody>
            </p:sp>
          </mc:Choice>
          <mc:Fallback xmlns="">
            <p:sp>
              <p:nvSpPr>
                <p:cNvPr id="41" name="椭圆 40">
                  <a:extLst>
                    <a:ext uri="{FF2B5EF4-FFF2-40B4-BE49-F238E27FC236}">
                      <a16:creationId xmlns:a16="http://schemas.microsoft.com/office/drawing/2014/main" id="{4CE9B424-1F8E-A941-A832-44EDBB3BC207}"/>
                    </a:ext>
                  </a:extLst>
                </p:cNvPr>
                <p:cNvSpPr>
                  <a:spLocks noRot="1" noChangeAspect="1" noMove="1" noResize="1" noEditPoints="1" noAdjustHandles="1" noChangeArrowheads="1" noChangeShapeType="1" noTextEdit="1"/>
                </p:cNvSpPr>
                <p:nvPr/>
              </p:nvSpPr>
              <p:spPr>
                <a:xfrm>
                  <a:off x="9131856" y="2798515"/>
                  <a:ext cx="590381" cy="472776"/>
                </a:xfrm>
                <a:prstGeom prst="ellipse">
                  <a:avLst/>
                </a:prstGeom>
                <a:blipFill>
                  <a:blip r:embed="rId16"/>
                  <a:stretch>
                    <a:fillRect l="-11429" b="-2142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42" name="椭圆 41">
                  <a:extLst>
                    <a:ext uri="{FF2B5EF4-FFF2-40B4-BE49-F238E27FC236}">
                      <a16:creationId xmlns:a16="http://schemas.microsoft.com/office/drawing/2014/main" id="{904BCF15-1496-D94C-A9DE-62FA94EE3270}"/>
                    </a:ext>
                  </a:extLst>
                </p:cNvPr>
                <p:cNvSpPr/>
                <p:nvPr/>
              </p:nvSpPr>
              <p:spPr>
                <a:xfrm>
                  <a:off x="9119627" y="1866291"/>
                  <a:ext cx="597806" cy="47277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
                        <m:r>
                          <a:rPr kumimoji="1" lang="en-US" altLang="zh-CN" sz="2800" i="1" smtClean="0">
                            <a:solidFill>
                              <a:schemeClr val="tx1"/>
                            </a:solidFill>
                            <a:latin typeface="Cambria Math" panose="02040503050406030204" pitchFamily="18" charset="0"/>
                            <a:cs typeface="Times New Roman" panose="02020603050405020304" pitchFamily="18" charset="0"/>
                          </a:rPr>
                          <m:t>𝐶</m:t>
                        </m:r>
                      </m:oMath>
                    </m:oMathPara>
                  </a14:m>
                  <a:endParaRPr kumimoji="1" lang="zh-CN" altLang="en-US" sz="2800" dirty="0">
                    <a:solidFill>
                      <a:schemeClr val="tx1"/>
                    </a:solidFill>
                    <a:latin typeface="Times New Roman" panose="02020603050405020304" pitchFamily="18" charset="0"/>
                    <a:cs typeface="Times New Roman" panose="02020603050405020304" pitchFamily="18" charset="0"/>
                  </a:endParaRPr>
                </a:p>
              </p:txBody>
            </p:sp>
          </mc:Choice>
          <mc:Fallback xmlns="">
            <p:sp>
              <p:nvSpPr>
                <p:cNvPr id="42" name="椭圆 41">
                  <a:extLst>
                    <a:ext uri="{FF2B5EF4-FFF2-40B4-BE49-F238E27FC236}">
                      <a16:creationId xmlns:a16="http://schemas.microsoft.com/office/drawing/2014/main" id="{904BCF15-1496-D94C-A9DE-62FA94EE3270}"/>
                    </a:ext>
                  </a:extLst>
                </p:cNvPr>
                <p:cNvSpPr>
                  <a:spLocks noRot="1" noChangeAspect="1" noMove="1" noResize="1" noEditPoints="1" noAdjustHandles="1" noChangeArrowheads="1" noChangeShapeType="1" noTextEdit="1"/>
                </p:cNvSpPr>
                <p:nvPr/>
              </p:nvSpPr>
              <p:spPr>
                <a:xfrm>
                  <a:off x="9119627" y="1866291"/>
                  <a:ext cx="597806" cy="472777"/>
                </a:xfrm>
                <a:prstGeom prst="ellipse">
                  <a:avLst/>
                </a:prstGeom>
                <a:blipFill>
                  <a:blip r:embed="rId17"/>
                  <a:stretch>
                    <a:fillRect l="-11111" b="-2500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43" name="椭圆 42">
                  <a:extLst>
                    <a:ext uri="{FF2B5EF4-FFF2-40B4-BE49-F238E27FC236}">
                      <a16:creationId xmlns:a16="http://schemas.microsoft.com/office/drawing/2014/main" id="{29E380B4-F698-BF4B-ADC7-D9DE014952BE}"/>
                    </a:ext>
                  </a:extLst>
                </p:cNvPr>
                <p:cNvSpPr/>
                <p:nvPr/>
              </p:nvSpPr>
              <p:spPr>
                <a:xfrm>
                  <a:off x="10024595" y="1845561"/>
                  <a:ext cx="590381" cy="472776"/>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
                        <m:acc>
                          <m:accPr>
                            <m:chr m:val="̅"/>
                            <m:ctrlPr>
                              <a:rPr kumimoji="1" lang="en-US" altLang="zh-CN" sz="2800" b="0" i="1" smtClean="0">
                                <a:solidFill>
                                  <a:schemeClr val="tx1"/>
                                </a:solidFill>
                                <a:latin typeface="Cambria Math" panose="02040503050406030204" pitchFamily="18" charset="0"/>
                              </a:rPr>
                            </m:ctrlPr>
                          </m:accPr>
                          <m:e>
                            <m:r>
                              <a:rPr kumimoji="1" lang="en-US" altLang="zh-CN" sz="2800" b="0" i="1" smtClean="0">
                                <a:solidFill>
                                  <a:schemeClr val="tx1"/>
                                </a:solidFill>
                                <a:latin typeface="Cambria Math" panose="02040503050406030204" pitchFamily="18" charset="0"/>
                              </a:rPr>
                              <m:t>𝐶</m:t>
                            </m:r>
                          </m:e>
                        </m:acc>
                      </m:oMath>
                    </m:oMathPara>
                  </a14:m>
                  <a:endParaRPr kumimoji="1" lang="zh-CN" altLang="en-US" sz="2800" dirty="0">
                    <a:latin typeface="Times New Roman" panose="02020603050405020304" pitchFamily="18" charset="0"/>
                    <a:cs typeface="Times New Roman" panose="02020603050405020304" pitchFamily="18" charset="0"/>
                  </a:endParaRPr>
                </a:p>
              </p:txBody>
            </p:sp>
          </mc:Choice>
          <mc:Fallback xmlns="">
            <p:sp>
              <p:nvSpPr>
                <p:cNvPr id="43" name="椭圆 42">
                  <a:extLst>
                    <a:ext uri="{FF2B5EF4-FFF2-40B4-BE49-F238E27FC236}">
                      <a16:creationId xmlns:a16="http://schemas.microsoft.com/office/drawing/2014/main" id="{29E380B4-F698-BF4B-ADC7-D9DE014952BE}"/>
                    </a:ext>
                  </a:extLst>
                </p:cNvPr>
                <p:cNvSpPr>
                  <a:spLocks noRot="1" noChangeAspect="1" noMove="1" noResize="1" noEditPoints="1" noAdjustHandles="1" noChangeArrowheads="1" noChangeShapeType="1" noTextEdit="1"/>
                </p:cNvSpPr>
                <p:nvPr/>
              </p:nvSpPr>
              <p:spPr>
                <a:xfrm>
                  <a:off x="10024595" y="1845561"/>
                  <a:ext cx="590381" cy="472776"/>
                </a:xfrm>
                <a:prstGeom prst="ellipse">
                  <a:avLst/>
                </a:prstGeom>
                <a:blipFill>
                  <a:blip r:embed="rId18"/>
                  <a:stretch>
                    <a:fillRect l="-14286" t="-7143" b="-2142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44" name="椭圆 43">
                  <a:extLst>
                    <a:ext uri="{FF2B5EF4-FFF2-40B4-BE49-F238E27FC236}">
                      <a16:creationId xmlns:a16="http://schemas.microsoft.com/office/drawing/2014/main" id="{9E044203-A5C3-DF42-9278-C9C37F6A2774}"/>
                    </a:ext>
                  </a:extLst>
                </p:cNvPr>
                <p:cNvSpPr/>
                <p:nvPr/>
              </p:nvSpPr>
              <p:spPr>
                <a:xfrm>
                  <a:off x="10024595" y="2815136"/>
                  <a:ext cx="597806" cy="47277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
                        <m:acc>
                          <m:accPr>
                            <m:chr m:val="̅"/>
                            <m:ctrlPr>
                              <a:rPr kumimoji="1" lang="en-US" altLang="zh-CN" sz="2800" b="0" i="1" smtClean="0">
                                <a:latin typeface="Cambria Math" panose="02040503050406030204" pitchFamily="18" charset="0"/>
                              </a:rPr>
                            </m:ctrlPr>
                          </m:accPr>
                          <m:e>
                            <m:r>
                              <a:rPr kumimoji="1" lang="en-US" altLang="zh-CN" sz="2800" b="0" i="1" smtClean="0">
                                <a:latin typeface="Cambria Math" panose="02040503050406030204" pitchFamily="18" charset="0"/>
                              </a:rPr>
                              <m:t>𝑆</m:t>
                            </m:r>
                          </m:e>
                        </m:acc>
                      </m:oMath>
                    </m:oMathPara>
                  </a14:m>
                  <a:endParaRPr kumimoji="1" lang="zh-CN" altLang="en-US" sz="2800" dirty="0">
                    <a:latin typeface="Times New Roman" panose="02020603050405020304" pitchFamily="18" charset="0"/>
                    <a:cs typeface="Times New Roman" panose="02020603050405020304" pitchFamily="18" charset="0"/>
                  </a:endParaRPr>
                </a:p>
              </p:txBody>
            </p:sp>
          </mc:Choice>
          <mc:Fallback xmlns="">
            <p:sp>
              <p:nvSpPr>
                <p:cNvPr id="44" name="椭圆 43">
                  <a:extLst>
                    <a:ext uri="{FF2B5EF4-FFF2-40B4-BE49-F238E27FC236}">
                      <a16:creationId xmlns:a16="http://schemas.microsoft.com/office/drawing/2014/main" id="{9E044203-A5C3-DF42-9278-C9C37F6A2774}"/>
                    </a:ext>
                  </a:extLst>
                </p:cNvPr>
                <p:cNvSpPr>
                  <a:spLocks noRot="1" noChangeAspect="1" noMove="1" noResize="1" noEditPoints="1" noAdjustHandles="1" noChangeArrowheads="1" noChangeShapeType="1" noTextEdit="1"/>
                </p:cNvSpPr>
                <p:nvPr/>
              </p:nvSpPr>
              <p:spPr>
                <a:xfrm>
                  <a:off x="10024595" y="2815136"/>
                  <a:ext cx="597806" cy="472777"/>
                </a:xfrm>
                <a:prstGeom prst="ellipse">
                  <a:avLst/>
                </a:prstGeom>
                <a:blipFill>
                  <a:blip r:embed="rId19"/>
                  <a:stretch>
                    <a:fillRect l="-11111" t="-7143" b="-2142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45" name="椭圆 44">
                  <a:extLst>
                    <a:ext uri="{FF2B5EF4-FFF2-40B4-BE49-F238E27FC236}">
                      <a16:creationId xmlns:a16="http://schemas.microsoft.com/office/drawing/2014/main" id="{680115BE-D5A2-1E44-8185-7670FDD03EB2}"/>
                    </a:ext>
                  </a:extLst>
                </p:cNvPr>
                <p:cNvSpPr/>
                <p:nvPr/>
              </p:nvSpPr>
              <p:spPr>
                <a:xfrm>
                  <a:off x="9130259" y="2800158"/>
                  <a:ext cx="590381" cy="472776"/>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
                        <m:r>
                          <a:rPr kumimoji="1" lang="en-US" altLang="zh-CN" sz="2800" b="0" i="1" smtClean="0">
                            <a:solidFill>
                              <a:schemeClr val="tx1"/>
                            </a:solidFill>
                            <a:latin typeface="Cambria Math" panose="02040503050406030204" pitchFamily="18" charset="0"/>
                          </a:rPr>
                          <m:t>𝐶</m:t>
                        </m:r>
                      </m:oMath>
                    </m:oMathPara>
                  </a14:m>
                  <a:endParaRPr kumimoji="1" lang="zh-CN" altLang="en-US" sz="2800" dirty="0">
                    <a:solidFill>
                      <a:schemeClr val="tx1"/>
                    </a:solidFill>
                    <a:latin typeface="Times New Roman" panose="02020603050405020304" pitchFamily="18" charset="0"/>
                    <a:cs typeface="Times New Roman" panose="02020603050405020304" pitchFamily="18" charset="0"/>
                  </a:endParaRPr>
                </a:p>
              </p:txBody>
            </p:sp>
          </mc:Choice>
          <mc:Fallback xmlns="">
            <p:sp>
              <p:nvSpPr>
                <p:cNvPr id="45" name="椭圆 44">
                  <a:extLst>
                    <a:ext uri="{FF2B5EF4-FFF2-40B4-BE49-F238E27FC236}">
                      <a16:creationId xmlns:a16="http://schemas.microsoft.com/office/drawing/2014/main" id="{680115BE-D5A2-1E44-8185-7670FDD03EB2}"/>
                    </a:ext>
                  </a:extLst>
                </p:cNvPr>
                <p:cNvSpPr>
                  <a:spLocks noRot="1" noChangeAspect="1" noMove="1" noResize="1" noEditPoints="1" noAdjustHandles="1" noChangeArrowheads="1" noChangeShapeType="1" noTextEdit="1"/>
                </p:cNvSpPr>
                <p:nvPr/>
              </p:nvSpPr>
              <p:spPr>
                <a:xfrm>
                  <a:off x="9130259" y="2800158"/>
                  <a:ext cx="590381" cy="472776"/>
                </a:xfrm>
                <a:prstGeom prst="ellipse">
                  <a:avLst/>
                </a:prstGeom>
                <a:blipFill>
                  <a:blip r:embed="rId20"/>
                  <a:stretch>
                    <a:fillRect l="-14286" b="-2142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46" name="椭圆 45">
                  <a:extLst>
                    <a:ext uri="{FF2B5EF4-FFF2-40B4-BE49-F238E27FC236}">
                      <a16:creationId xmlns:a16="http://schemas.microsoft.com/office/drawing/2014/main" id="{A028A845-A940-4C4D-AEDB-2BFD55E391B9}"/>
                    </a:ext>
                  </a:extLst>
                </p:cNvPr>
                <p:cNvSpPr/>
                <p:nvPr/>
              </p:nvSpPr>
              <p:spPr>
                <a:xfrm>
                  <a:off x="10012366" y="2816779"/>
                  <a:ext cx="597806" cy="47277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
                        <m:acc>
                          <m:accPr>
                            <m:chr m:val="̅"/>
                            <m:ctrlPr>
                              <a:rPr kumimoji="1" lang="en-US" altLang="zh-CN" sz="2800" b="0" i="1" smtClean="0">
                                <a:solidFill>
                                  <a:schemeClr val="tx1"/>
                                </a:solidFill>
                                <a:latin typeface="Cambria Math" panose="02040503050406030204" pitchFamily="18" charset="0"/>
                              </a:rPr>
                            </m:ctrlPr>
                          </m:accPr>
                          <m:e>
                            <m:r>
                              <a:rPr kumimoji="1" lang="en-US" altLang="zh-CN" sz="2800" b="0" i="1" smtClean="0">
                                <a:solidFill>
                                  <a:schemeClr val="tx1"/>
                                </a:solidFill>
                                <a:latin typeface="Cambria Math" panose="02040503050406030204" pitchFamily="18" charset="0"/>
                              </a:rPr>
                              <m:t>𝐶</m:t>
                            </m:r>
                          </m:e>
                        </m:acc>
                      </m:oMath>
                    </m:oMathPara>
                  </a14:m>
                  <a:endParaRPr kumimoji="1" lang="zh-CN" altLang="en-US" sz="2800" dirty="0">
                    <a:latin typeface="Times New Roman" panose="02020603050405020304" pitchFamily="18" charset="0"/>
                    <a:cs typeface="Times New Roman" panose="02020603050405020304" pitchFamily="18" charset="0"/>
                  </a:endParaRPr>
                </a:p>
              </p:txBody>
            </p:sp>
          </mc:Choice>
          <mc:Fallback xmlns="">
            <p:sp>
              <p:nvSpPr>
                <p:cNvPr id="46" name="椭圆 45">
                  <a:extLst>
                    <a:ext uri="{FF2B5EF4-FFF2-40B4-BE49-F238E27FC236}">
                      <a16:creationId xmlns:a16="http://schemas.microsoft.com/office/drawing/2014/main" id="{A028A845-A940-4C4D-AEDB-2BFD55E391B9}"/>
                    </a:ext>
                  </a:extLst>
                </p:cNvPr>
                <p:cNvSpPr>
                  <a:spLocks noRot="1" noChangeAspect="1" noMove="1" noResize="1" noEditPoints="1" noAdjustHandles="1" noChangeArrowheads="1" noChangeShapeType="1" noTextEdit="1"/>
                </p:cNvSpPr>
                <p:nvPr/>
              </p:nvSpPr>
              <p:spPr>
                <a:xfrm>
                  <a:off x="10012366" y="2816779"/>
                  <a:ext cx="597806" cy="472777"/>
                </a:xfrm>
                <a:prstGeom prst="ellipse">
                  <a:avLst/>
                </a:prstGeom>
                <a:blipFill>
                  <a:blip r:embed="rId21"/>
                  <a:stretch>
                    <a:fillRect l="-11111" t="-7143" b="-21429"/>
                  </a:stretch>
                </a:blipFill>
              </p:spPr>
              <p:txBody>
                <a:bodyPr/>
                <a:lstStyle/>
                <a:p>
                  <a:r>
                    <a:rPr lang="zh-CN" altLang="en-US">
                      <a:noFill/>
                    </a:rPr>
                    <a:t> </a:t>
                  </a:r>
                </a:p>
              </p:txBody>
            </p:sp>
          </mc:Fallback>
        </mc:AlternateContent>
        <p:grpSp>
          <p:nvGrpSpPr>
            <p:cNvPr id="47" name="组合 46">
              <a:extLst>
                <a:ext uri="{FF2B5EF4-FFF2-40B4-BE49-F238E27FC236}">
                  <a16:creationId xmlns:a16="http://schemas.microsoft.com/office/drawing/2014/main" id="{8269F38A-5C3E-5F49-B74E-D7484E5FFB51}"/>
                </a:ext>
              </a:extLst>
            </p:cNvPr>
            <p:cNvGrpSpPr/>
            <p:nvPr/>
          </p:nvGrpSpPr>
          <p:grpSpPr>
            <a:xfrm>
              <a:off x="9085682" y="1848194"/>
              <a:ext cx="1544214" cy="1438378"/>
              <a:chOff x="1309999" y="1780815"/>
              <a:chExt cx="1544214" cy="1438378"/>
            </a:xfrm>
          </p:grpSpPr>
          <mc:AlternateContent xmlns:mc="http://schemas.openxmlformats.org/markup-compatibility/2006" xmlns:a14="http://schemas.microsoft.com/office/drawing/2010/main">
            <mc:Choice Requires="a14">
              <p:sp>
                <p:nvSpPr>
                  <p:cNvPr id="48" name="椭圆 47">
                    <a:extLst>
                      <a:ext uri="{FF2B5EF4-FFF2-40B4-BE49-F238E27FC236}">
                        <a16:creationId xmlns:a16="http://schemas.microsoft.com/office/drawing/2014/main" id="{9C0266A6-EF44-6E4D-A39D-3385E5ACC65C}"/>
                      </a:ext>
                    </a:extLst>
                  </p:cNvPr>
                  <p:cNvSpPr/>
                  <p:nvPr/>
                </p:nvSpPr>
                <p:spPr>
                  <a:xfrm>
                    <a:off x="1309999" y="1801545"/>
                    <a:ext cx="647285" cy="47277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
                          <m:r>
                            <a:rPr kumimoji="1" lang="en-US" altLang="zh-CN" sz="2800" b="0" i="1" smtClean="0">
                              <a:latin typeface="Cambria Math" panose="02040503050406030204" pitchFamily="18" charset="0"/>
                              <a:cs typeface="Times New Roman" panose="02020603050405020304" pitchFamily="18" charset="0"/>
                            </a:rPr>
                            <m:t>𝐶</m:t>
                          </m:r>
                        </m:oMath>
                      </m:oMathPara>
                    </a14:m>
                    <a:endParaRPr kumimoji="1" lang="zh-CN" altLang="en-US" sz="2800" dirty="0">
                      <a:latin typeface="Times New Roman" panose="02020603050405020304" pitchFamily="18" charset="0"/>
                      <a:cs typeface="Times New Roman" panose="02020603050405020304" pitchFamily="18" charset="0"/>
                    </a:endParaRPr>
                  </a:p>
                </p:txBody>
              </p:sp>
            </mc:Choice>
            <mc:Fallback xmlns="">
              <p:sp>
                <p:nvSpPr>
                  <p:cNvPr id="48" name="椭圆 47">
                    <a:extLst>
                      <a:ext uri="{FF2B5EF4-FFF2-40B4-BE49-F238E27FC236}">
                        <a16:creationId xmlns:a16="http://schemas.microsoft.com/office/drawing/2014/main" id="{9C0266A6-EF44-6E4D-A39D-3385E5ACC65C}"/>
                      </a:ext>
                    </a:extLst>
                  </p:cNvPr>
                  <p:cNvSpPr>
                    <a:spLocks noRot="1" noChangeAspect="1" noMove="1" noResize="1" noEditPoints="1" noAdjustHandles="1" noChangeArrowheads="1" noChangeShapeType="1" noTextEdit="1"/>
                  </p:cNvSpPr>
                  <p:nvPr/>
                </p:nvSpPr>
                <p:spPr>
                  <a:xfrm>
                    <a:off x="1309999" y="1801545"/>
                    <a:ext cx="647285" cy="472777"/>
                  </a:xfrm>
                  <a:prstGeom prst="ellipse">
                    <a:avLst/>
                  </a:prstGeom>
                  <a:blipFill>
                    <a:blip r:embed="rId22"/>
                    <a:stretch>
                      <a:fillRect l="-7692" b="-2500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49" name="椭圆 48">
                    <a:extLst>
                      <a:ext uri="{FF2B5EF4-FFF2-40B4-BE49-F238E27FC236}">
                        <a16:creationId xmlns:a16="http://schemas.microsoft.com/office/drawing/2014/main" id="{5127DD92-DA25-D546-8B1B-E3D7F52848B0}"/>
                      </a:ext>
                    </a:extLst>
                  </p:cNvPr>
                  <p:cNvSpPr/>
                  <p:nvPr/>
                </p:nvSpPr>
                <p:spPr>
                  <a:xfrm>
                    <a:off x="2214968" y="1780815"/>
                    <a:ext cx="639245" cy="472776"/>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
                          <m:acc>
                            <m:accPr>
                              <m:chr m:val="̅"/>
                              <m:ctrlPr>
                                <a:rPr kumimoji="1" lang="en-US" altLang="zh-CN" sz="2800" b="0" i="1" smtClean="0">
                                  <a:latin typeface="Cambria Math" panose="02040503050406030204" pitchFamily="18" charset="0"/>
                                </a:rPr>
                              </m:ctrlPr>
                            </m:accPr>
                            <m:e>
                              <m:r>
                                <a:rPr kumimoji="1" lang="en-US" altLang="zh-CN" sz="2800" b="0" i="1" smtClean="0">
                                  <a:latin typeface="Cambria Math" panose="02040503050406030204" pitchFamily="18" charset="0"/>
                                </a:rPr>
                                <m:t>𝑢</m:t>
                              </m:r>
                            </m:e>
                          </m:acc>
                        </m:oMath>
                      </m:oMathPara>
                    </a14:m>
                    <a:endParaRPr kumimoji="1" lang="zh-CN" altLang="en-US" sz="2800" dirty="0">
                      <a:latin typeface="Times New Roman" panose="02020603050405020304" pitchFamily="18" charset="0"/>
                      <a:cs typeface="Times New Roman" panose="02020603050405020304" pitchFamily="18" charset="0"/>
                    </a:endParaRPr>
                  </a:p>
                </p:txBody>
              </p:sp>
            </mc:Choice>
            <mc:Fallback xmlns="">
              <p:sp>
                <p:nvSpPr>
                  <p:cNvPr id="49" name="椭圆 48">
                    <a:extLst>
                      <a:ext uri="{FF2B5EF4-FFF2-40B4-BE49-F238E27FC236}">
                        <a16:creationId xmlns:a16="http://schemas.microsoft.com/office/drawing/2014/main" id="{5127DD92-DA25-D546-8B1B-E3D7F52848B0}"/>
                      </a:ext>
                    </a:extLst>
                  </p:cNvPr>
                  <p:cNvSpPr>
                    <a:spLocks noRot="1" noChangeAspect="1" noMove="1" noResize="1" noEditPoints="1" noAdjustHandles="1" noChangeArrowheads="1" noChangeShapeType="1" noTextEdit="1"/>
                  </p:cNvSpPr>
                  <p:nvPr/>
                </p:nvSpPr>
                <p:spPr>
                  <a:xfrm>
                    <a:off x="2214968" y="1780815"/>
                    <a:ext cx="639245" cy="472776"/>
                  </a:xfrm>
                  <a:prstGeom prst="ellipse">
                    <a:avLst/>
                  </a:prstGeom>
                  <a:blipFill>
                    <a:blip r:embed="rId23"/>
                    <a:stretch>
                      <a:fillRect b="-10714"/>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50" name="椭圆 49">
                    <a:extLst>
                      <a:ext uri="{FF2B5EF4-FFF2-40B4-BE49-F238E27FC236}">
                        <a16:creationId xmlns:a16="http://schemas.microsoft.com/office/drawing/2014/main" id="{A4F0423A-E9D8-9E4B-A750-B4D34F89749F}"/>
                      </a:ext>
                    </a:extLst>
                  </p:cNvPr>
                  <p:cNvSpPr/>
                  <p:nvPr/>
                </p:nvSpPr>
                <p:spPr>
                  <a:xfrm>
                    <a:off x="1357480" y="2735159"/>
                    <a:ext cx="590381" cy="472776"/>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
                          <m:r>
                            <a:rPr kumimoji="1" lang="en-US" altLang="zh-CN" sz="2800" b="0" i="1" smtClean="0">
                              <a:latin typeface="Cambria Math" panose="02040503050406030204" pitchFamily="18" charset="0"/>
                            </a:rPr>
                            <m:t>𝐶</m:t>
                          </m:r>
                        </m:oMath>
                      </m:oMathPara>
                    </a14:m>
                    <a:endParaRPr kumimoji="1" lang="zh-CN" altLang="en-US" sz="2800" dirty="0">
                      <a:latin typeface="Times New Roman" panose="02020603050405020304" pitchFamily="18" charset="0"/>
                      <a:cs typeface="Times New Roman" panose="02020603050405020304" pitchFamily="18" charset="0"/>
                    </a:endParaRPr>
                  </a:p>
                </p:txBody>
              </p:sp>
            </mc:Choice>
            <mc:Fallback xmlns="">
              <p:sp>
                <p:nvSpPr>
                  <p:cNvPr id="50" name="椭圆 49">
                    <a:extLst>
                      <a:ext uri="{FF2B5EF4-FFF2-40B4-BE49-F238E27FC236}">
                        <a16:creationId xmlns:a16="http://schemas.microsoft.com/office/drawing/2014/main" id="{A4F0423A-E9D8-9E4B-A750-B4D34F89749F}"/>
                      </a:ext>
                    </a:extLst>
                  </p:cNvPr>
                  <p:cNvSpPr>
                    <a:spLocks noRot="1" noChangeAspect="1" noMove="1" noResize="1" noEditPoints="1" noAdjustHandles="1" noChangeArrowheads="1" noChangeShapeType="1" noTextEdit="1"/>
                  </p:cNvSpPr>
                  <p:nvPr/>
                </p:nvSpPr>
                <p:spPr>
                  <a:xfrm>
                    <a:off x="1357480" y="2735159"/>
                    <a:ext cx="590381" cy="472776"/>
                  </a:xfrm>
                  <a:prstGeom prst="ellipse">
                    <a:avLst/>
                  </a:prstGeom>
                  <a:blipFill>
                    <a:blip r:embed="rId24"/>
                    <a:stretch>
                      <a:fillRect l="-14286" b="-2142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51" name="椭圆 50">
                    <a:extLst>
                      <a:ext uri="{FF2B5EF4-FFF2-40B4-BE49-F238E27FC236}">
                        <a16:creationId xmlns:a16="http://schemas.microsoft.com/office/drawing/2014/main" id="{EB29CE69-F336-0F44-A2C5-7235970B9BB4}"/>
                      </a:ext>
                    </a:extLst>
                  </p:cNvPr>
                  <p:cNvSpPr/>
                  <p:nvPr/>
                </p:nvSpPr>
                <p:spPr>
                  <a:xfrm>
                    <a:off x="2243604" y="2746416"/>
                    <a:ext cx="597806" cy="47277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
                          <m:acc>
                            <m:accPr>
                              <m:chr m:val="̅"/>
                              <m:ctrlPr>
                                <a:rPr kumimoji="1" lang="en-US" altLang="zh-CN" sz="2800" b="0" i="1" smtClean="0">
                                  <a:latin typeface="Cambria Math" panose="02040503050406030204" pitchFamily="18" charset="0"/>
                                </a:rPr>
                              </m:ctrlPr>
                            </m:accPr>
                            <m:e>
                              <m:r>
                                <a:rPr kumimoji="1" lang="en-US" altLang="zh-CN" sz="2800" b="0" i="1" smtClean="0">
                                  <a:latin typeface="Cambria Math" panose="02040503050406030204" pitchFamily="18" charset="0"/>
                                </a:rPr>
                                <m:t>𝑑</m:t>
                              </m:r>
                            </m:e>
                          </m:acc>
                        </m:oMath>
                      </m:oMathPara>
                    </a14:m>
                    <a:endParaRPr kumimoji="1" lang="zh-CN" altLang="en-US" sz="2800" dirty="0">
                      <a:latin typeface="Times New Roman" panose="02020603050405020304" pitchFamily="18" charset="0"/>
                      <a:cs typeface="Times New Roman" panose="02020603050405020304" pitchFamily="18" charset="0"/>
                    </a:endParaRPr>
                  </a:p>
                </p:txBody>
              </p:sp>
            </mc:Choice>
            <mc:Fallback xmlns="">
              <p:sp>
                <p:nvSpPr>
                  <p:cNvPr id="51" name="椭圆 50">
                    <a:extLst>
                      <a:ext uri="{FF2B5EF4-FFF2-40B4-BE49-F238E27FC236}">
                        <a16:creationId xmlns:a16="http://schemas.microsoft.com/office/drawing/2014/main" id="{EB29CE69-F336-0F44-A2C5-7235970B9BB4}"/>
                      </a:ext>
                    </a:extLst>
                  </p:cNvPr>
                  <p:cNvSpPr>
                    <a:spLocks noRot="1" noChangeAspect="1" noMove="1" noResize="1" noEditPoints="1" noAdjustHandles="1" noChangeArrowheads="1" noChangeShapeType="1" noTextEdit="1"/>
                  </p:cNvSpPr>
                  <p:nvPr/>
                </p:nvSpPr>
                <p:spPr>
                  <a:xfrm>
                    <a:off x="2243604" y="2746416"/>
                    <a:ext cx="597806" cy="472777"/>
                  </a:xfrm>
                  <a:prstGeom prst="ellipse">
                    <a:avLst/>
                  </a:prstGeom>
                  <a:blipFill>
                    <a:blip r:embed="rId25"/>
                    <a:stretch>
                      <a:fillRect l="-14286" t="-7143" b="-25000"/>
                    </a:stretch>
                  </a:blipFill>
                </p:spPr>
                <p:txBody>
                  <a:bodyPr/>
                  <a:lstStyle/>
                  <a:p>
                    <a:r>
                      <a:rPr lang="zh-CN" altLang="en-US">
                        <a:noFill/>
                      </a:rPr>
                      <a:t> </a:t>
                    </a:r>
                  </a:p>
                </p:txBody>
              </p:sp>
            </mc:Fallback>
          </mc:AlternateContent>
        </p:grpSp>
      </p:grpSp>
      <p:pic>
        <p:nvPicPr>
          <p:cNvPr id="60" name="图片 59">
            <a:extLst>
              <a:ext uri="{FF2B5EF4-FFF2-40B4-BE49-F238E27FC236}">
                <a16:creationId xmlns:a16="http://schemas.microsoft.com/office/drawing/2014/main" id="{87E2E547-3E90-E547-AF44-6065A94543F2}"/>
              </a:ext>
            </a:extLst>
          </p:cNvPr>
          <p:cNvPicPr>
            <a:picLocks noChangeAspect="1"/>
          </p:cNvPicPr>
          <p:nvPr/>
        </p:nvPicPr>
        <p:blipFill>
          <a:blip r:embed="rId26">
            <a:duotone>
              <a:prstClr val="black"/>
              <a:schemeClr val="accent1">
                <a:tint val="45000"/>
                <a:satMod val="400000"/>
              </a:schemeClr>
            </a:duotone>
          </a:blip>
          <a:stretch>
            <a:fillRect/>
          </a:stretch>
        </p:blipFill>
        <p:spPr>
          <a:xfrm>
            <a:off x="6386358" y="2875882"/>
            <a:ext cx="2708192" cy="3608195"/>
          </a:xfrm>
          <a:prstGeom prst="rect">
            <a:avLst/>
          </a:prstGeom>
        </p:spPr>
      </p:pic>
      <p:pic>
        <p:nvPicPr>
          <p:cNvPr id="61" name="图片 60">
            <a:extLst>
              <a:ext uri="{FF2B5EF4-FFF2-40B4-BE49-F238E27FC236}">
                <a16:creationId xmlns:a16="http://schemas.microsoft.com/office/drawing/2014/main" id="{2F2ACB93-19C2-9642-B29C-227DD82E856A}"/>
              </a:ext>
            </a:extLst>
          </p:cNvPr>
          <p:cNvPicPr>
            <a:picLocks noChangeAspect="1"/>
          </p:cNvPicPr>
          <p:nvPr/>
        </p:nvPicPr>
        <p:blipFill>
          <a:blip r:embed="rId27">
            <a:duotone>
              <a:prstClr val="black"/>
              <a:srgbClr val="D9C3A5">
                <a:tint val="50000"/>
                <a:satMod val="180000"/>
              </a:srgbClr>
            </a:duotone>
            <a:extLst>
              <a:ext uri="{BEBA8EAE-BF5A-486C-A8C5-ECC9F3942E4B}">
                <a14:imgProps xmlns:a14="http://schemas.microsoft.com/office/drawing/2010/main">
                  <a14:imgLayer r:embed="rId28">
                    <a14:imgEffect>
                      <a14:saturation sat="400000"/>
                    </a14:imgEffect>
                  </a14:imgLayer>
                </a14:imgProps>
              </a:ext>
            </a:extLst>
          </a:blip>
          <a:srcRect t="12494"/>
          <a:stretch>
            <a:fillRect/>
          </a:stretch>
        </p:blipFill>
        <p:spPr>
          <a:xfrm>
            <a:off x="9094550" y="2879829"/>
            <a:ext cx="3000074" cy="3251829"/>
          </a:xfrm>
          <a:prstGeom prst="rect">
            <a:avLst/>
          </a:prstGeom>
        </p:spPr>
      </p:pic>
      <p:sp>
        <p:nvSpPr>
          <p:cNvPr id="2" name="文本框 1">
            <a:extLst>
              <a:ext uri="{FF2B5EF4-FFF2-40B4-BE49-F238E27FC236}">
                <a16:creationId xmlns:a16="http://schemas.microsoft.com/office/drawing/2014/main" id="{7A55DCD7-2C1D-AE8E-6EDB-3D71090F575F}"/>
              </a:ext>
            </a:extLst>
          </p:cNvPr>
          <p:cNvSpPr txBox="1"/>
          <p:nvPr/>
        </p:nvSpPr>
        <p:spPr>
          <a:xfrm>
            <a:off x="6930319" y="741302"/>
            <a:ext cx="1614545" cy="369332"/>
          </a:xfrm>
          <a:prstGeom prst="rect">
            <a:avLst/>
          </a:prstGeom>
          <a:noFill/>
        </p:spPr>
        <p:txBody>
          <a:bodyPr wrap="none" rtlCol="0">
            <a:spAutoFit/>
          </a:bodyPr>
          <a:lstStyle/>
          <a:p>
            <a:r>
              <a:rPr kumimoji="1" lang="en-US" altLang="zh-CN" dirty="0">
                <a:latin typeface="Times New Roman" panose="02020603050405020304" pitchFamily="18" charset="0"/>
                <a:cs typeface="Times New Roman" panose="02020603050405020304" pitchFamily="18" charset="0"/>
              </a:rPr>
              <a:t>Molecular</a:t>
            </a:r>
            <a:r>
              <a:rPr kumimoji="1" lang="zh-CN" altLang="en-US" dirty="0">
                <a:latin typeface="Times New Roman" panose="02020603050405020304" pitchFamily="18" charset="0"/>
                <a:cs typeface="Times New Roman" panose="02020603050405020304" pitchFamily="18" charset="0"/>
              </a:rPr>
              <a:t> </a:t>
            </a:r>
            <a:r>
              <a:rPr kumimoji="1" lang="en-US" altLang="zh-CN" dirty="0">
                <a:latin typeface="Times New Roman" panose="02020603050405020304" pitchFamily="18" charset="0"/>
                <a:cs typeface="Times New Roman" panose="02020603050405020304" pitchFamily="18" charset="0"/>
              </a:rPr>
              <a:t>state</a:t>
            </a:r>
            <a:endParaRPr kumimoji="1" lang="zh-CN" altLang="en-US" dirty="0">
              <a:latin typeface="Times New Roman" panose="02020603050405020304" pitchFamily="18" charset="0"/>
              <a:cs typeface="Times New Roman" panose="02020603050405020304" pitchFamily="18" charset="0"/>
            </a:endParaRPr>
          </a:p>
        </p:txBody>
      </p:sp>
      <p:sp>
        <p:nvSpPr>
          <p:cNvPr id="3" name="文本框 2">
            <a:extLst>
              <a:ext uri="{FF2B5EF4-FFF2-40B4-BE49-F238E27FC236}">
                <a16:creationId xmlns:a16="http://schemas.microsoft.com/office/drawing/2014/main" id="{D5405898-79EB-F007-119A-6A09BF0423BB}"/>
              </a:ext>
            </a:extLst>
          </p:cNvPr>
          <p:cNvSpPr txBox="1"/>
          <p:nvPr/>
        </p:nvSpPr>
        <p:spPr>
          <a:xfrm>
            <a:off x="9173534" y="730279"/>
            <a:ext cx="2012089" cy="369332"/>
          </a:xfrm>
          <a:prstGeom prst="rect">
            <a:avLst/>
          </a:prstGeom>
          <a:noFill/>
        </p:spPr>
        <p:txBody>
          <a:bodyPr wrap="none" rtlCol="0">
            <a:spAutoFit/>
          </a:bodyPr>
          <a:lstStyle/>
          <a:p>
            <a:r>
              <a:rPr kumimoji="1" lang="en-US" altLang="zh-CN" dirty="0">
                <a:latin typeface="Times New Roman" panose="02020603050405020304" pitchFamily="18" charset="0"/>
                <a:cs typeface="Times New Roman" panose="02020603050405020304" pitchFamily="18" charset="0"/>
              </a:rPr>
              <a:t>Compact</a:t>
            </a:r>
            <a:r>
              <a:rPr kumimoji="1" lang="zh-CN" altLang="en-US" dirty="0">
                <a:latin typeface="Times New Roman" panose="02020603050405020304" pitchFamily="18" charset="0"/>
                <a:cs typeface="Times New Roman" panose="02020603050405020304" pitchFamily="18" charset="0"/>
              </a:rPr>
              <a:t> </a:t>
            </a:r>
            <a:r>
              <a:rPr kumimoji="1" lang="en-US" altLang="zh-CN" dirty="0">
                <a:latin typeface="Times New Roman" panose="02020603050405020304" pitchFamily="18" charset="0"/>
                <a:cs typeface="Times New Roman" panose="02020603050405020304" pitchFamily="18" charset="0"/>
              </a:rPr>
              <a:t>tetraquark</a:t>
            </a:r>
            <a:endParaRPr kumimoji="1" lang="zh-CN" altLang="en-US" dirty="0">
              <a:latin typeface="Times New Roman" panose="02020603050405020304" pitchFamily="18" charset="0"/>
              <a:cs typeface="Times New Roman" panose="02020603050405020304" pitchFamily="18" charset="0"/>
            </a:endParaRPr>
          </a:p>
        </p:txBody>
      </p:sp>
      <p:sp>
        <p:nvSpPr>
          <p:cNvPr id="6" name="文本框 5">
            <a:extLst>
              <a:ext uri="{FF2B5EF4-FFF2-40B4-BE49-F238E27FC236}">
                <a16:creationId xmlns:a16="http://schemas.microsoft.com/office/drawing/2014/main" id="{5B4CC500-6EA3-D7A1-F867-CEC2B928E42D}"/>
              </a:ext>
            </a:extLst>
          </p:cNvPr>
          <p:cNvSpPr txBox="1"/>
          <p:nvPr/>
        </p:nvSpPr>
        <p:spPr>
          <a:xfrm>
            <a:off x="11335385" y="6336956"/>
            <a:ext cx="306494" cy="369332"/>
          </a:xfrm>
          <a:prstGeom prst="rect">
            <a:avLst/>
          </a:prstGeom>
          <a:noFill/>
        </p:spPr>
        <p:txBody>
          <a:bodyPr wrap="none" rtlCol="0">
            <a:spAutoFit/>
          </a:bodyPr>
          <a:lstStyle/>
          <a:p>
            <a:r>
              <a:rPr kumimoji="1" lang="en-US" altLang="zh-CN" dirty="0">
                <a:latin typeface="Times New Roman" panose="02020603050405020304" pitchFamily="18" charset="0"/>
                <a:cs typeface="Times New Roman" panose="02020603050405020304" pitchFamily="18" charset="0"/>
              </a:rPr>
              <a:t>4</a:t>
            </a:r>
            <a:endParaRPr kumimoji="1" lang="zh-CN" alt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46933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B08694-0299-53E7-D9CD-EC837F7A4987}"/>
            </a:ext>
          </a:extLst>
        </p:cNvPr>
        <p:cNvGrpSpPr/>
        <p:nvPr/>
      </p:nvGrpSpPr>
      <p:grpSpPr>
        <a:xfrm>
          <a:off x="0" y="0"/>
          <a:ext cx="0" cy="0"/>
          <a:chOff x="0" y="0"/>
          <a:chExt cx="0" cy="0"/>
        </a:xfrm>
      </p:grpSpPr>
      <p:cxnSp>
        <p:nvCxnSpPr>
          <p:cNvPr id="4" name="直接连接符 3">
            <a:extLst>
              <a:ext uri="{FF2B5EF4-FFF2-40B4-BE49-F238E27FC236}">
                <a16:creationId xmlns:a16="http://schemas.microsoft.com/office/drawing/2014/main" id="{93C2AEE6-F4DF-D0B1-0D44-EE3D073AEA0F}"/>
              </a:ext>
            </a:extLst>
          </p:cNvPr>
          <p:cNvCxnSpPr/>
          <p:nvPr/>
        </p:nvCxnSpPr>
        <p:spPr>
          <a:xfrm>
            <a:off x="0" y="666234"/>
            <a:ext cx="12192000" cy="0"/>
          </a:xfrm>
          <a:prstGeom prst="line">
            <a:avLst/>
          </a:prstGeom>
          <a:ln w="28575">
            <a:solidFill>
              <a:srgbClr val="9C252B"/>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9" name="文本框 28">
                <a:extLst>
                  <a:ext uri="{FF2B5EF4-FFF2-40B4-BE49-F238E27FC236}">
                    <a16:creationId xmlns:a16="http://schemas.microsoft.com/office/drawing/2014/main" id="{BCAA131B-E7D5-2C5C-39C3-D99532101CEF}"/>
                  </a:ext>
                </a:extLst>
              </p:cNvPr>
              <p:cNvSpPr txBox="1"/>
              <p:nvPr/>
            </p:nvSpPr>
            <p:spPr bwMode="auto">
              <a:xfrm>
                <a:off x="134400" y="178901"/>
                <a:ext cx="7227295" cy="415498"/>
              </a:xfrm>
              <a:prstGeom prst="rect">
                <a:avLst/>
              </a:prstGeom>
              <a:noFill/>
            </p:spPr>
            <p:txBody>
              <a:bodyPr wrap="square">
                <a:spAutoFit/>
                <a:scene3d>
                  <a:camera prst="orthographicFront"/>
                  <a:lightRig rig="threePt" dir="t"/>
                </a:scene3d>
                <a:sp3d contourW="12700"/>
              </a:bodyPr>
              <a:lstStyle>
                <a:defPPr>
                  <a:defRPr lang="en-US"/>
                </a:defPPr>
                <a:lvl1pPr>
                  <a:defRPr sz="2800" b="1" spc="300">
                    <a:solidFill>
                      <a:schemeClr val="tx1">
                        <a:lumMod val="85000"/>
                        <a:lumOff val="15000"/>
                      </a:schemeClr>
                    </a:solidFill>
                    <a:latin typeface="微软雅黑" panose="020B0503020204020204" pitchFamily="34" charset="-122"/>
                    <a:ea typeface="微软雅黑" panose="020B0503020204020204" pitchFamily="34" charset="-122"/>
                    <a:cs typeface="Segoe UI Light" panose="020B0502040204020203" pitchFamily="34" charset="0"/>
                  </a:defRPr>
                </a:lvl1pPr>
              </a:lstStyle>
              <a:p>
                <a:pPr>
                  <a:defRPr/>
                </a:pPr>
                <a:r>
                  <a:rPr lang="en-US" altLang="zh-CN" sz="2100" spc="0" dirty="0">
                    <a:solidFill>
                      <a:srgbClr val="B21E23"/>
                    </a:solidFill>
                    <a:latin typeface="Times New Roman" panose="02020603050405020304" pitchFamily="18" charset="0"/>
                    <a:cs typeface="Times New Roman" panose="02020603050405020304" pitchFamily="18" charset="0"/>
                    <a:sym typeface="Century Gothic" panose="020B0502020202020204" pitchFamily="34" charset="0"/>
                  </a:rPr>
                  <a:t>Background| The magnetic moment of </a:t>
                </a:r>
                <a14:m>
                  <m:oMath xmlns:m="http://schemas.openxmlformats.org/officeDocument/2006/math">
                    <m:sSub>
                      <m:sSubPr>
                        <m:ctrlPr>
                          <a:rPr lang="en-US" altLang="zh-CN" sz="2100" spc="0">
                            <a:solidFill>
                              <a:srgbClr val="B21E23"/>
                            </a:solidFill>
                            <a:latin typeface="Cambria Math" panose="02040503050406030204" pitchFamily="18" charset="0"/>
                            <a:cs typeface="Times New Roman" panose="02020603050405020304" pitchFamily="18" charset="0"/>
                          </a:rPr>
                        </m:ctrlPr>
                      </m:sSubPr>
                      <m:e>
                        <m:r>
                          <a:rPr lang="en-US" altLang="zh-CN" sz="2100" spc="0">
                            <a:solidFill>
                              <a:srgbClr val="B21E23"/>
                            </a:solidFill>
                            <a:latin typeface="Cambria Math" panose="02040503050406030204" pitchFamily="18" charset="0"/>
                            <a:cs typeface="Times New Roman" panose="02020603050405020304" pitchFamily="18" charset="0"/>
                          </a:rPr>
                          <m:t>𝑇</m:t>
                        </m:r>
                      </m:e>
                      <m:sub>
                        <m:r>
                          <a:rPr lang="en-US" altLang="zh-CN" sz="2100" spc="0">
                            <a:solidFill>
                              <a:srgbClr val="B21E23"/>
                            </a:solidFill>
                            <a:latin typeface="Cambria Math" panose="02040503050406030204" pitchFamily="18" charset="0"/>
                            <a:cs typeface="Times New Roman" panose="02020603050405020304" pitchFamily="18" charset="0"/>
                          </a:rPr>
                          <m:t>𝑐𝑐</m:t>
                        </m:r>
                      </m:sub>
                    </m:sSub>
                    <m:sSup>
                      <m:sSupPr>
                        <m:ctrlPr>
                          <a:rPr lang="en-US" altLang="zh-CN" sz="2100" i="1" spc="0">
                            <a:solidFill>
                              <a:srgbClr val="B21E23"/>
                            </a:solidFill>
                            <a:latin typeface="Cambria Math" panose="02040503050406030204" pitchFamily="18" charset="0"/>
                            <a:cs typeface="Times New Roman" panose="02020603050405020304" pitchFamily="18" charset="0"/>
                          </a:rPr>
                        </m:ctrlPr>
                      </m:sSupPr>
                      <m:e>
                        <m:d>
                          <m:dPr>
                            <m:ctrlPr>
                              <a:rPr lang="en-US" altLang="zh-CN" sz="2100" spc="0">
                                <a:solidFill>
                                  <a:srgbClr val="B21E23"/>
                                </a:solidFill>
                                <a:latin typeface="Cambria Math" panose="02040503050406030204" pitchFamily="18" charset="0"/>
                                <a:cs typeface="Times New Roman" panose="02020603050405020304" pitchFamily="18" charset="0"/>
                              </a:rPr>
                            </m:ctrlPr>
                          </m:dPr>
                          <m:e>
                            <m:r>
                              <a:rPr lang="en-US" altLang="zh-CN" sz="2100" spc="0">
                                <a:solidFill>
                                  <a:srgbClr val="B21E23"/>
                                </a:solidFill>
                                <a:latin typeface="Cambria Math" panose="02040503050406030204" pitchFamily="18" charset="0"/>
                                <a:cs typeface="Times New Roman" panose="02020603050405020304" pitchFamily="18" charset="0"/>
                              </a:rPr>
                              <m:t>3875</m:t>
                            </m:r>
                          </m:e>
                        </m:d>
                      </m:e>
                      <m:sup>
                        <m:r>
                          <a:rPr lang="en-US" altLang="zh-CN" sz="2100" spc="0">
                            <a:solidFill>
                              <a:srgbClr val="B21E23"/>
                            </a:solidFill>
                            <a:latin typeface="Cambria Math" panose="02040503050406030204" pitchFamily="18" charset="0"/>
                            <a:cs typeface="Times New Roman" panose="02020603050405020304" pitchFamily="18" charset="0"/>
                          </a:rPr>
                          <m:t>+</m:t>
                        </m:r>
                      </m:sup>
                    </m:sSup>
                  </m:oMath>
                </a14:m>
                <a:endParaRPr lang="zh-CN" altLang="en-US" sz="2100" spc="0" dirty="0">
                  <a:solidFill>
                    <a:srgbClr val="B21E23"/>
                  </a:solidFill>
                  <a:latin typeface="Times New Roman" panose="02020603050405020304" pitchFamily="18" charset="0"/>
                  <a:cs typeface="Times New Roman" panose="02020603050405020304" pitchFamily="18" charset="0"/>
                </a:endParaRPr>
              </a:p>
            </p:txBody>
          </p:sp>
        </mc:Choice>
        <mc:Fallback xmlns="">
          <p:sp>
            <p:nvSpPr>
              <p:cNvPr id="29" name="文本框 28">
                <a:extLst>
                  <a:ext uri="{FF2B5EF4-FFF2-40B4-BE49-F238E27FC236}">
                    <a16:creationId xmlns:a16="http://schemas.microsoft.com/office/drawing/2014/main" id="{BCAA131B-E7D5-2C5C-39C3-D99532101CEF}"/>
                  </a:ext>
                </a:extLst>
              </p:cNvPr>
              <p:cNvSpPr txBox="1">
                <a:spLocks noRot="1" noChangeAspect="1" noMove="1" noResize="1" noEditPoints="1" noAdjustHandles="1" noChangeArrowheads="1" noChangeShapeType="1" noTextEdit="1"/>
              </p:cNvSpPr>
              <p:nvPr/>
            </p:nvSpPr>
            <p:spPr bwMode="auto">
              <a:xfrm>
                <a:off x="134400" y="178901"/>
                <a:ext cx="7227295" cy="415498"/>
              </a:xfrm>
              <a:prstGeom prst="rect">
                <a:avLst/>
              </a:prstGeom>
              <a:blipFill>
                <a:blip r:embed="rId3"/>
                <a:stretch>
                  <a:fillRect l="-877" t="-5714" b="-22857"/>
                </a:stretch>
              </a:blipFill>
            </p:spPr>
            <p:txBody>
              <a:bodyPr/>
              <a:lstStyle/>
              <a:p>
                <a:r>
                  <a:rPr lang="zh-CN" altLang="en-US">
                    <a:noFill/>
                  </a:rPr>
                  <a:t> </a:t>
                </a:r>
              </a:p>
            </p:txBody>
          </p:sp>
        </mc:Fallback>
      </mc:AlternateContent>
      <p:pic>
        <p:nvPicPr>
          <p:cNvPr id="5" name="图片 4">
            <a:extLst>
              <a:ext uri="{FF2B5EF4-FFF2-40B4-BE49-F238E27FC236}">
                <a16:creationId xmlns:a16="http://schemas.microsoft.com/office/drawing/2014/main" id="{F5EB89AE-A1F5-305F-C530-7B7CCB1E4E87}"/>
              </a:ext>
            </a:extLst>
          </p:cNvPr>
          <p:cNvPicPr>
            <a:picLocks noChangeAspect="1"/>
          </p:cNvPicPr>
          <p:nvPr/>
        </p:nvPicPr>
        <p:blipFill>
          <a:blip r:embed="rId4"/>
          <a:stretch>
            <a:fillRect/>
          </a:stretch>
        </p:blipFill>
        <p:spPr>
          <a:xfrm>
            <a:off x="11237495" y="88315"/>
            <a:ext cx="711890" cy="543733"/>
          </a:xfrm>
          <a:prstGeom prst="rect">
            <a:avLst/>
          </a:prstGeom>
        </p:spPr>
      </p:pic>
      <mc:AlternateContent xmlns:mc="http://schemas.openxmlformats.org/markup-compatibility/2006" xmlns:a14="http://schemas.microsoft.com/office/drawing/2010/main">
        <mc:Choice Requires="a14">
          <p:graphicFrame>
            <p:nvGraphicFramePr>
              <p:cNvPr id="7" name="表格 6">
                <a:extLst>
                  <a:ext uri="{FF2B5EF4-FFF2-40B4-BE49-F238E27FC236}">
                    <a16:creationId xmlns:a16="http://schemas.microsoft.com/office/drawing/2014/main" id="{09896E6D-6188-F614-EBCC-8277AA9CDE7E}"/>
                  </a:ext>
                </a:extLst>
              </p:cNvPr>
              <p:cNvGraphicFramePr>
                <a:graphicFrameLocks noGrp="1"/>
              </p:cNvGraphicFramePr>
              <p:nvPr>
                <p:extLst>
                  <p:ext uri="{D42A27DB-BD31-4B8C-83A1-F6EECF244321}">
                    <p14:modId xmlns:p14="http://schemas.microsoft.com/office/powerpoint/2010/main" val="3205261707"/>
                  </p:ext>
                </p:extLst>
              </p:nvPr>
            </p:nvGraphicFramePr>
            <p:xfrm>
              <a:off x="548557" y="1202532"/>
              <a:ext cx="10880520" cy="4984025"/>
            </p:xfrm>
            <a:graphic>
              <a:graphicData uri="http://schemas.openxmlformats.org/drawingml/2006/table">
                <a:tbl>
                  <a:tblPr firstRow="1" bandRow="1">
                    <a:tableStyleId>{5C22544A-7EE6-4342-B048-85BDC9FD1C3A}</a:tableStyleId>
                  </a:tblPr>
                  <a:tblGrid>
                    <a:gridCol w="2720130">
                      <a:extLst>
                        <a:ext uri="{9D8B030D-6E8A-4147-A177-3AD203B41FA5}">
                          <a16:colId xmlns:a16="http://schemas.microsoft.com/office/drawing/2014/main" val="2119857585"/>
                        </a:ext>
                      </a:extLst>
                    </a:gridCol>
                    <a:gridCol w="2720130">
                      <a:extLst>
                        <a:ext uri="{9D8B030D-6E8A-4147-A177-3AD203B41FA5}">
                          <a16:colId xmlns:a16="http://schemas.microsoft.com/office/drawing/2014/main" val="3733880747"/>
                        </a:ext>
                      </a:extLst>
                    </a:gridCol>
                    <a:gridCol w="2720130">
                      <a:extLst>
                        <a:ext uri="{9D8B030D-6E8A-4147-A177-3AD203B41FA5}">
                          <a16:colId xmlns:a16="http://schemas.microsoft.com/office/drawing/2014/main" val="1573948642"/>
                        </a:ext>
                      </a:extLst>
                    </a:gridCol>
                    <a:gridCol w="2720130">
                      <a:extLst>
                        <a:ext uri="{9D8B030D-6E8A-4147-A177-3AD203B41FA5}">
                          <a16:colId xmlns:a16="http://schemas.microsoft.com/office/drawing/2014/main" val="500975280"/>
                        </a:ext>
                      </a:extLst>
                    </a:gridCol>
                  </a:tblGrid>
                  <a:tr h="426886">
                    <a:tc>
                      <a:txBody>
                        <a:bodyPr/>
                        <a:lstStyle/>
                        <a:p>
                          <a:pPr algn="ctr"/>
                          <a:r>
                            <a:rPr lang="en-US" altLang="zh-CN" sz="2000" b="0" dirty="0">
                              <a:solidFill>
                                <a:schemeClr val="tx1"/>
                              </a:solidFill>
                              <a:latin typeface="Times New Roman" panose="02020603050405020304" pitchFamily="18" charset="0"/>
                              <a:cs typeface="Times New Roman" panose="02020603050405020304" pitchFamily="18" charset="0"/>
                            </a:rPr>
                            <a:t>Author</a:t>
                          </a:r>
                          <a:endParaRPr lang="zh-CN" altLang="en-US" sz="2000" b="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a:r>
                            <a:rPr lang="zh-CN" altLang="zh-CN" sz="2000" b="0" i="0" kern="1200" dirty="0">
                              <a:solidFill>
                                <a:schemeClr val="tx1"/>
                              </a:solidFill>
                              <a:effectLst/>
                              <a:latin typeface="Times New Roman" panose="02020603050405020304" pitchFamily="18" charset="0"/>
                              <a:ea typeface="+mn-ea"/>
                              <a:cs typeface="Times New Roman" panose="02020603050405020304" pitchFamily="18" charset="0"/>
                            </a:rPr>
                            <a:t>ISSN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altLang="zh-CN" sz="2000" b="0" dirty="0">
                              <a:solidFill>
                                <a:schemeClr val="tx1"/>
                              </a:solidFill>
                              <a:latin typeface="Times New Roman" panose="02020603050405020304" pitchFamily="18" charset="0"/>
                              <a:cs typeface="Times New Roman" panose="02020603050405020304" pitchFamily="18" charset="0"/>
                            </a:rPr>
                            <a:t>Method</a:t>
                          </a:r>
                          <a:endParaRPr lang="zh-CN" altLang="en-US" sz="2000" b="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altLang="zh-CN" sz="2000" b="0" dirty="0">
                              <a:solidFill>
                                <a:schemeClr val="tx1"/>
                              </a:solidFill>
                              <a:latin typeface="Times New Roman" panose="02020603050405020304" pitchFamily="18" charset="0"/>
                              <a:cs typeface="Times New Roman" panose="02020603050405020304" pitchFamily="18" charset="0"/>
                            </a:rPr>
                            <a:t>Magnetic moment (</a:t>
                          </a:r>
                          <a14:m>
                            <m:oMath xmlns:m="http://schemas.openxmlformats.org/officeDocument/2006/math">
                              <m:sSub>
                                <m:sSubPr>
                                  <m:ctrlPr>
                                    <a:rPr lang="en-US" altLang="zh-CN" sz="2000" b="0" i="1" smtClean="0">
                                      <a:solidFill>
                                        <a:schemeClr val="tx1"/>
                                      </a:solidFill>
                                      <a:latin typeface="Cambria Math" panose="02040503050406030204" pitchFamily="18" charset="0"/>
                                    </a:rPr>
                                  </m:ctrlPr>
                                </m:sSubPr>
                                <m:e>
                                  <m:r>
                                    <a:rPr lang="en-US" altLang="zh-CN" sz="2000" b="0" i="1" smtClean="0">
                                      <a:solidFill>
                                        <a:schemeClr val="tx1"/>
                                      </a:solidFill>
                                      <a:latin typeface="Cambria Math" panose="02040503050406030204" pitchFamily="18" charset="0"/>
                                    </a:rPr>
                                    <m:t>𝜇</m:t>
                                  </m:r>
                                </m:e>
                                <m:sub>
                                  <m:r>
                                    <a:rPr lang="en-US" altLang="zh-CN" sz="2000" b="0" i="1" smtClean="0">
                                      <a:solidFill>
                                        <a:schemeClr val="tx1"/>
                                      </a:solidFill>
                                      <a:latin typeface="Cambria Math" panose="02040503050406030204" pitchFamily="18" charset="0"/>
                                    </a:rPr>
                                    <m:t>𝑁</m:t>
                                  </m:r>
                                </m:sub>
                              </m:sSub>
                            </m:oMath>
                          </a14:m>
                          <a:r>
                            <a:rPr lang="en-US" altLang="zh-CN" sz="2000" b="0" dirty="0">
                              <a:solidFill>
                                <a:schemeClr val="tx1"/>
                              </a:solidFill>
                              <a:latin typeface="Times New Roman" panose="02020603050405020304" pitchFamily="18" charset="0"/>
                              <a:cs typeface="Times New Roman" panose="02020603050405020304" pitchFamily="18" charset="0"/>
                            </a:rPr>
                            <a:t>)</a:t>
                          </a:r>
                          <a:endParaRPr lang="zh-CN" altLang="en-US" sz="2000" b="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66559347"/>
                      </a:ext>
                    </a:extLst>
                  </a:tr>
                  <a:tr h="81275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zh-CN" sz="2000" b="0" dirty="0">
                              <a:solidFill>
                                <a:schemeClr val="tx1"/>
                              </a:solidFill>
                              <a:latin typeface="Times New Roman" panose="02020603050405020304" pitchFamily="18" charset="0"/>
                              <a:cs typeface="Times New Roman" panose="02020603050405020304" pitchFamily="18" charset="0"/>
                            </a:rPr>
                            <a:t>Kai-Kai Zhang, Wen-Xuan Zhang, Duojie Jia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zh-CN" sz="2000" b="0" dirty="0">
                              <a:solidFill>
                                <a:schemeClr val="tx1"/>
                              </a:solidFill>
                              <a:latin typeface="Times New Roman" panose="02020603050405020304" pitchFamily="18" charset="0"/>
                              <a:cs typeface="Times New Roman" panose="02020603050405020304" pitchFamily="18" charset="0"/>
                            </a:rPr>
                            <a:t>Phys. Rev. D 112, 054008 (2025)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zh-CN" sz="2000" b="0" dirty="0">
                              <a:solidFill>
                                <a:schemeClr val="tx1"/>
                              </a:solidFill>
                              <a:latin typeface="Times New Roman" panose="02020603050405020304" pitchFamily="18" charset="0"/>
                              <a:cs typeface="Times New Roman" panose="02020603050405020304" pitchFamily="18" charset="0"/>
                            </a:rPr>
                            <a:t>chromomagnetic interaction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zh-CN" sz="2000" b="0" dirty="0">
                              <a:solidFill>
                                <a:schemeClr val="tx1"/>
                              </a:solidFill>
                              <a:latin typeface="Times New Roman" panose="02020603050405020304" pitchFamily="18" charset="0"/>
                              <a:cs typeface="Times New Roman" panose="02020603050405020304" pitchFamily="18" charset="0"/>
                            </a:rPr>
                            <a:t>0.65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20905512"/>
                      </a:ext>
                    </a:extLst>
                  </a:tr>
                  <a:tr h="81275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zh-CN" sz="2000" b="0" kern="1200" dirty="0">
                              <a:solidFill>
                                <a:schemeClr val="dk1"/>
                              </a:solidFill>
                              <a:effectLst/>
                              <a:latin typeface="Times New Roman" panose="02020603050405020304" pitchFamily="18" charset="0"/>
                              <a:ea typeface="+mn-ea"/>
                              <a:cs typeface="Times New Roman" panose="02020603050405020304" pitchFamily="18" charset="0"/>
                            </a:rPr>
                            <a:t>Wen-Xuan Zhan</a:t>
                          </a:r>
                          <a:r>
                            <a:rPr lang="en-US" altLang="zh-CN" sz="2000" b="0" kern="1200" dirty="0">
                              <a:solidFill>
                                <a:schemeClr val="dk1"/>
                              </a:solidFill>
                              <a:effectLst/>
                              <a:latin typeface="Times New Roman" panose="02020603050405020304" pitchFamily="18" charset="0"/>
                              <a:ea typeface="+mn-ea"/>
                              <a:cs typeface="Times New Roman" panose="02020603050405020304" pitchFamily="18" charset="0"/>
                            </a:rPr>
                            <a:t>,</a:t>
                          </a:r>
                          <a:r>
                            <a:rPr lang="zh-CN" altLang="zh-CN" sz="2000" b="0" kern="1200" dirty="0">
                              <a:solidFill>
                                <a:schemeClr val="dk1"/>
                              </a:solidFill>
                              <a:effectLst/>
                              <a:latin typeface="Times New Roman" panose="02020603050405020304" pitchFamily="18" charset="0"/>
                              <a:ea typeface="+mn-ea"/>
                              <a:cs typeface="Times New Roman" panose="02020603050405020304" pitchFamily="18" charset="0"/>
                            </a:rPr>
                            <a:t> Hao Xu</a:t>
                          </a:r>
                          <a:r>
                            <a:rPr lang="en-US" altLang="zh-CN" sz="2000" b="0" kern="1200" dirty="0">
                              <a:solidFill>
                                <a:schemeClr val="dk1"/>
                              </a:solidFill>
                              <a:effectLst/>
                              <a:latin typeface="Times New Roman" panose="02020603050405020304" pitchFamily="18" charset="0"/>
                              <a:ea typeface="+mn-ea"/>
                              <a:cs typeface="Times New Roman" panose="02020603050405020304" pitchFamily="18" charset="0"/>
                            </a:rPr>
                            <a:t>, </a:t>
                          </a:r>
                          <a:r>
                            <a:rPr lang="zh-CN" altLang="zh-CN" sz="2000" b="0" kern="1200" dirty="0">
                              <a:solidFill>
                                <a:schemeClr val="dk1"/>
                              </a:solidFill>
                              <a:effectLst/>
                              <a:latin typeface="Times New Roman" panose="02020603050405020304" pitchFamily="18" charset="0"/>
                              <a:ea typeface="+mn-ea"/>
                              <a:cs typeface="Times New Roman" panose="02020603050405020304" pitchFamily="18" charset="0"/>
                            </a:rPr>
                            <a:t>Duojie Jia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CN" altLang="zh-CN" sz="2000" b="0" i="0" kern="1200" dirty="0">
                              <a:solidFill>
                                <a:schemeClr val="dk1"/>
                              </a:solidFill>
                              <a:effectLst/>
                              <a:latin typeface="Times New Roman" panose="02020603050405020304" pitchFamily="18" charset="0"/>
                              <a:ea typeface="+mn-ea"/>
                              <a:cs typeface="Times New Roman" panose="02020603050405020304" pitchFamily="18" charset="0"/>
                            </a:rPr>
                            <a:t>Phys. Rev. D 104, 114011 (2021)</a:t>
                          </a:r>
                          <a:endParaRPr lang="zh-CN" altLang="en-US" sz="2000" b="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zh-CN" sz="2000" b="0" kern="1200" dirty="0">
                              <a:solidFill>
                                <a:schemeClr val="dk1"/>
                              </a:solidFill>
                              <a:effectLst/>
                              <a:latin typeface="Times New Roman" panose="02020603050405020304" pitchFamily="18" charset="0"/>
                              <a:ea typeface="+mn-ea"/>
                              <a:cs typeface="Times New Roman" panose="02020603050405020304" pitchFamily="18" charset="0"/>
                            </a:rPr>
                            <a:t>MIT bag model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zh-CN" sz="2000" b="0" dirty="0">
                              <a:latin typeface="Times New Roman" panose="02020603050405020304" pitchFamily="18" charset="0"/>
                              <a:cs typeface="Times New Roman" panose="02020603050405020304" pitchFamily="18" charset="0"/>
                            </a:rPr>
                            <a:t>0.88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86154628"/>
                      </a:ext>
                    </a:extLst>
                  </a:tr>
                  <a:tr h="812757">
                    <a:tc>
                      <a:txBody>
                        <a:bodyPr/>
                        <a:lstStyle/>
                        <a:p>
                          <a:pPr algn="ctr"/>
                          <a:r>
                            <a:rPr lang="zh-CN" altLang="zh-CN" sz="2000" b="0" dirty="0">
                              <a:solidFill>
                                <a:schemeClr val="tx1"/>
                              </a:solidFill>
                              <a:latin typeface="Times New Roman" panose="02020603050405020304" pitchFamily="18" charset="0"/>
                              <a:cs typeface="Times New Roman" panose="02020603050405020304" pitchFamily="18" charset="0"/>
                            </a:rPr>
                            <a:t>Tian-Wei Wu, Yong-Liang M</a:t>
                          </a:r>
                          <a:r>
                            <a:rPr lang="en-US" altLang="zh-CN" sz="2000" b="0" dirty="0">
                              <a:solidFill>
                                <a:schemeClr val="tx1"/>
                              </a:solidFill>
                              <a:latin typeface="Times New Roman" panose="02020603050405020304" pitchFamily="18" charset="0"/>
                              <a:cs typeface="Times New Roman" panose="02020603050405020304" pitchFamily="18" charset="0"/>
                            </a:rPr>
                            <a:t>a</a:t>
                          </a:r>
                          <a:endParaRPr lang="zh-CN" altLang="zh-CN" sz="2000" b="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CN" altLang="zh-CN" sz="2000" b="0" dirty="0">
                              <a:solidFill>
                                <a:schemeClr val="tx1"/>
                              </a:solidFill>
                              <a:latin typeface="Times New Roman" panose="02020603050405020304" pitchFamily="18" charset="0"/>
                              <a:cs typeface="Times New Roman" panose="02020603050405020304" pitchFamily="18" charset="0"/>
                            </a:rPr>
                            <a:t>Phys. Rev. D 107, L071501 (2023)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CN" altLang="zh-CN" sz="2000" b="0" dirty="0">
                              <a:solidFill>
                                <a:schemeClr val="tx1"/>
                              </a:solidFill>
                              <a:latin typeface="Times New Roman" panose="02020603050405020304" pitchFamily="18" charset="0"/>
                              <a:cs typeface="Times New Roman" panose="02020603050405020304" pitchFamily="18" charset="0"/>
                            </a:rPr>
                            <a:t>heavy antiquark-diquark symmetry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zh-CN" sz="2000" b="0" dirty="0">
                              <a:solidFill>
                                <a:schemeClr val="tx1"/>
                              </a:solidFill>
                              <a:latin typeface="Times New Roman" panose="02020603050405020304" pitchFamily="18" charset="0"/>
                              <a:cs typeface="Times New Roman" panose="02020603050405020304" pitchFamily="18" charset="0"/>
                            </a:rPr>
                            <a:t>0.732</a:t>
                          </a:r>
                          <a:r>
                            <a:rPr lang="en-US" altLang="zh-CN" sz="2000" b="0" dirty="0">
                              <a:solidFill>
                                <a:schemeClr val="tx1"/>
                              </a:solidFill>
                              <a:latin typeface="Times New Roman" panose="02020603050405020304" pitchFamily="18" charset="0"/>
                              <a:cs typeface="Times New Roman" panose="02020603050405020304" pitchFamily="18" charset="0"/>
                            </a:rPr>
                            <a:t>~</a:t>
                          </a:r>
                          <a:r>
                            <a:rPr lang="zh-CN" altLang="zh-CN" sz="2000" b="0" dirty="0">
                              <a:solidFill>
                                <a:schemeClr val="tx1"/>
                              </a:solidFill>
                              <a:latin typeface="Times New Roman" panose="02020603050405020304" pitchFamily="18" charset="0"/>
                              <a:cs typeface="Times New Roman" panose="02020603050405020304" pitchFamily="18" charset="0"/>
                            </a:rPr>
                            <a:t>0.759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18838632"/>
                      </a:ext>
                    </a:extLst>
                  </a:tr>
                  <a:tr h="68635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zh-CN" sz="2000" b="0" dirty="0">
                              <a:solidFill>
                                <a:schemeClr val="tx1"/>
                              </a:solidFill>
                              <a:latin typeface="Times New Roman" panose="02020603050405020304" pitchFamily="18" charset="0"/>
                              <a:cs typeface="Times New Roman" panose="02020603050405020304" pitchFamily="18" charset="0"/>
                            </a:rPr>
                            <a:t>K. Azizi, U. Özdem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zh-CN" sz="2000" b="0" dirty="0">
                              <a:solidFill>
                                <a:schemeClr val="tx1"/>
                              </a:solidFill>
                              <a:latin typeface="Times New Roman" panose="02020603050405020304" pitchFamily="18" charset="0"/>
                              <a:cs typeface="Times New Roman" panose="02020603050405020304" pitchFamily="18" charset="0"/>
                            </a:rPr>
                            <a:t>Phys. Rev. D 104, 114002 (2021)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zh-CN" sz="2000" b="0" dirty="0">
                              <a:solidFill>
                                <a:schemeClr val="tx1"/>
                              </a:solidFill>
                              <a:latin typeface="Times New Roman" panose="02020603050405020304" pitchFamily="18" charset="0"/>
                              <a:cs typeface="Times New Roman" panose="02020603050405020304" pitchFamily="18" charset="0"/>
                            </a:rPr>
                            <a:t>light-cone QCD sum rules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altLang="zh-CN" sz="2000" b="0" dirty="0">
                              <a:solidFill>
                                <a:schemeClr val="tx1"/>
                              </a:solidFill>
                              <a:latin typeface="Times New Roman" panose="02020603050405020304" pitchFamily="18" charset="0"/>
                              <a:cs typeface="Times New Roman" panose="02020603050405020304" pitchFamily="18" charset="0"/>
                            </a:rPr>
                            <a:t>C: </a:t>
                          </a:r>
                          <a14:m>
                            <m:oMath xmlns:m="http://schemas.openxmlformats.org/officeDocument/2006/math">
                              <m:sSubSup>
                                <m:sSubSupPr>
                                  <m:ctrlPr>
                                    <a:rPr lang="en-US" altLang="zh-CN" sz="2000" b="0" i="1" smtClean="0">
                                      <a:solidFill>
                                        <a:schemeClr val="tx1"/>
                                      </a:solidFill>
                                      <a:latin typeface="Cambria Math" panose="02040503050406030204" pitchFamily="18" charset="0"/>
                                      <a:cs typeface="Times New Roman" panose="02020603050405020304" pitchFamily="18" charset="0"/>
                                    </a:rPr>
                                  </m:ctrlPr>
                                </m:sSubSupPr>
                                <m:e>
                                  <m:r>
                                    <a:rPr lang="en-US" altLang="zh-CN" sz="2000" b="0" i="1" smtClean="0">
                                      <a:solidFill>
                                        <a:schemeClr val="tx1"/>
                                      </a:solidFill>
                                      <a:latin typeface="Cambria Math" panose="02040503050406030204" pitchFamily="18" charset="0"/>
                                      <a:cs typeface="Times New Roman" panose="02020603050405020304" pitchFamily="18" charset="0"/>
                                    </a:rPr>
                                    <m:t>0.66</m:t>
                                  </m:r>
                                </m:e>
                                <m:sub>
                                  <m:r>
                                    <a:rPr lang="en-US" altLang="zh-CN" sz="2000" b="0" i="1" smtClean="0">
                                      <a:solidFill>
                                        <a:schemeClr val="tx1"/>
                                      </a:solidFill>
                                      <a:latin typeface="Cambria Math" panose="02040503050406030204" pitchFamily="18" charset="0"/>
                                      <a:cs typeface="Times New Roman" panose="02020603050405020304" pitchFamily="18" charset="0"/>
                                    </a:rPr>
                                    <m:t>−0.23</m:t>
                                  </m:r>
                                </m:sub>
                                <m:sup>
                                  <m:r>
                                    <a:rPr lang="en-US" altLang="zh-CN" sz="2000" b="0" i="1" smtClean="0">
                                      <a:solidFill>
                                        <a:schemeClr val="tx1"/>
                                      </a:solidFill>
                                      <a:latin typeface="Cambria Math" panose="02040503050406030204" pitchFamily="18" charset="0"/>
                                      <a:cs typeface="Times New Roman" panose="02020603050405020304" pitchFamily="18" charset="0"/>
                                    </a:rPr>
                                    <m:t>+0.34</m:t>
                                  </m:r>
                                </m:sup>
                              </m:sSubSup>
                            </m:oMath>
                          </a14:m>
                          <a:br>
                            <a:rPr lang="en-US" altLang="zh-CN" sz="2000" b="0" dirty="0">
                              <a:solidFill>
                                <a:schemeClr val="tx1"/>
                              </a:solidFill>
                              <a:latin typeface="Times New Roman" panose="02020603050405020304" pitchFamily="18" charset="0"/>
                              <a:cs typeface="Times New Roman" panose="02020603050405020304" pitchFamily="18" charset="0"/>
                            </a:rPr>
                          </a:br>
                          <a:r>
                            <a:rPr lang="en-US" altLang="zh-CN" sz="2000" b="0" dirty="0">
                              <a:solidFill>
                                <a:schemeClr val="tx1"/>
                              </a:solidFill>
                              <a:latin typeface="Times New Roman" panose="02020603050405020304" pitchFamily="18" charset="0"/>
                              <a:cs typeface="Times New Roman" panose="02020603050405020304" pitchFamily="18" charset="0"/>
                            </a:rPr>
                            <a:t>M:</a:t>
                          </a:r>
                          <a14:m>
                            <m:oMath xmlns:m="http://schemas.openxmlformats.org/officeDocument/2006/math">
                              <m:sSubSup>
                                <m:sSubSupPr>
                                  <m:ctrlPr>
                                    <a:rPr lang="en-US" altLang="zh-CN" sz="2000" b="0" i="1" smtClean="0">
                                      <a:solidFill>
                                        <a:schemeClr val="tx1"/>
                                      </a:solidFill>
                                      <a:latin typeface="Cambria Math" panose="02040503050406030204" pitchFamily="18" charset="0"/>
                                      <a:cs typeface="Times New Roman" panose="02020603050405020304" pitchFamily="18" charset="0"/>
                                    </a:rPr>
                                  </m:ctrlPr>
                                </m:sSubSupPr>
                                <m:e>
                                  <m:r>
                                    <a:rPr lang="en-US" altLang="zh-CN" sz="2000" b="0" i="1" smtClean="0">
                                      <a:solidFill>
                                        <a:schemeClr val="tx1"/>
                                      </a:solidFill>
                                      <a:latin typeface="Cambria Math" panose="02040503050406030204" pitchFamily="18" charset="0"/>
                                      <a:cs typeface="Times New Roman" panose="02020603050405020304" pitchFamily="18" charset="0"/>
                                    </a:rPr>
                                    <m:t>0.43</m:t>
                                  </m:r>
                                </m:e>
                                <m:sub>
                                  <m:r>
                                    <a:rPr lang="en-US" altLang="zh-CN" sz="2000" b="0" i="1" smtClean="0">
                                      <a:solidFill>
                                        <a:schemeClr val="tx1"/>
                                      </a:solidFill>
                                      <a:latin typeface="Cambria Math" panose="02040503050406030204" pitchFamily="18" charset="0"/>
                                      <a:cs typeface="Times New Roman" panose="02020603050405020304" pitchFamily="18" charset="0"/>
                                    </a:rPr>
                                    <m:t>−0.22</m:t>
                                  </m:r>
                                </m:sub>
                                <m:sup>
                                  <m:r>
                                    <a:rPr lang="en-US" altLang="zh-CN" sz="2000" b="0" i="1" smtClean="0">
                                      <a:solidFill>
                                        <a:schemeClr val="tx1"/>
                                      </a:solidFill>
                                      <a:latin typeface="Cambria Math" panose="02040503050406030204" pitchFamily="18" charset="0"/>
                                      <a:cs typeface="Times New Roman" panose="02020603050405020304" pitchFamily="18" charset="0"/>
                                    </a:rPr>
                                    <m:t>+0.23</m:t>
                                  </m:r>
                                </m:sup>
                              </m:sSubSup>
                            </m:oMath>
                          </a14:m>
                          <a:endParaRPr lang="zh-CN" altLang="en-US" sz="2000" b="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07988577"/>
                      </a:ext>
                    </a:extLst>
                  </a:tr>
                  <a:tr h="671279">
                    <a:tc>
                      <a:txBody>
                        <a:bodyPr/>
                        <a:lstStyle/>
                        <a:p>
                          <a:pPr algn="ctr"/>
                          <a:r>
                            <a:rPr lang="zh-CN" altLang="zh-CN" sz="2000" b="0" i="0" kern="1200" dirty="0">
                              <a:solidFill>
                                <a:schemeClr val="tx1"/>
                              </a:solidFill>
                              <a:effectLst/>
                              <a:latin typeface="Times New Roman" panose="02020603050405020304" pitchFamily="18" charset="0"/>
                              <a:ea typeface="+mn-ea"/>
                              <a:cs typeface="Times New Roman" panose="02020603050405020304" pitchFamily="18" charset="0"/>
                            </a:rPr>
                            <a:t>Chengrong Deng、Shi-Lin Zhu</a:t>
                          </a:r>
                          <a:endParaRPr lang="zh-CN" altLang="en-US" sz="2000" b="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CN" altLang="zh-CN" sz="2000" b="0" i="0" kern="1200" dirty="0">
                              <a:solidFill>
                                <a:schemeClr val="tx1"/>
                              </a:solidFill>
                              <a:effectLst/>
                              <a:latin typeface="Times New Roman" panose="02020603050405020304" pitchFamily="18" charset="0"/>
                              <a:ea typeface="+mn-ea"/>
                              <a:cs typeface="Times New Roman" panose="02020603050405020304" pitchFamily="18" charset="0"/>
                            </a:rPr>
                            <a:t>Phys. Rev. D 105, 054015</a:t>
                          </a:r>
                          <a:endParaRPr lang="zh-CN" altLang="en-US" sz="2000" b="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CN" altLang="zh-CN" sz="2000" b="0" i="0" kern="1200" dirty="0">
                              <a:solidFill>
                                <a:schemeClr val="tx1"/>
                              </a:solidFill>
                              <a:effectLst/>
                              <a:latin typeface="Times New Roman" panose="02020603050405020304" pitchFamily="18" charset="0"/>
                              <a:ea typeface="+mn-ea"/>
                              <a:cs typeface="Times New Roman" panose="02020603050405020304" pitchFamily="18" charset="0"/>
                            </a:rPr>
                            <a:t>NRQM</a:t>
                          </a:r>
                          <a:endParaRPr lang="zh-CN" altLang="en-US" sz="2000" b="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CN" altLang="zh-CN" sz="2000" b="0" i="0" kern="1200" dirty="0">
                              <a:solidFill>
                                <a:schemeClr val="tx1"/>
                              </a:solidFill>
                              <a:effectLst/>
                              <a:latin typeface="Times New Roman" panose="02020603050405020304" pitchFamily="18" charset="0"/>
                              <a:ea typeface="+mn-ea"/>
                              <a:cs typeface="Times New Roman" panose="02020603050405020304" pitchFamily="18" charset="0"/>
                            </a:rPr>
                            <a:t>0.18 </a:t>
                          </a:r>
                          <a:endParaRPr lang="zh-CN" altLang="en-US" sz="2000" b="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3422876"/>
                      </a:ext>
                    </a:extLst>
                  </a:tr>
                  <a:tr h="67127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zh-CN" sz="2000" b="0" dirty="0">
                              <a:solidFill>
                                <a:schemeClr val="tx1"/>
                              </a:solidFill>
                              <a:latin typeface="Times New Roman" panose="02020603050405020304" pitchFamily="18" charset="0"/>
                              <a:cs typeface="Times New Roman" panose="02020603050405020304" pitchFamily="18" charset="0"/>
                            </a:rPr>
                            <a:t>Ya-Ding Lei, Hao-Song Li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zh-CN" sz="2000" b="0" dirty="0">
                              <a:solidFill>
                                <a:schemeClr val="tx1"/>
                              </a:solidFill>
                              <a:latin typeface="Times New Roman" panose="02020603050405020304" pitchFamily="18" charset="0"/>
                              <a:cs typeface="Times New Roman" panose="02020603050405020304" pitchFamily="18" charset="0"/>
                            </a:rPr>
                            <a:t>Phys. Rev. D 109, 076014 (2024)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zh-CN" sz="2000" b="0" dirty="0">
                              <a:solidFill>
                                <a:schemeClr val="tx1"/>
                              </a:solidFill>
                              <a:latin typeface="Times New Roman" panose="02020603050405020304" pitchFamily="18" charset="0"/>
                              <a:cs typeface="Times New Roman" panose="02020603050405020304" pitchFamily="18" charset="0"/>
                            </a:rPr>
                            <a:t>constituent quark model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CN" altLang="en-US" sz="2000" b="0" dirty="0">
                              <a:solidFill>
                                <a:schemeClr val="tx1"/>
                              </a:solidFill>
                              <a:latin typeface="Times New Roman" panose="02020603050405020304" pitchFamily="18" charset="0"/>
                              <a:cs typeface="Times New Roman" panose="02020603050405020304" pitchFamily="18" charset="0"/>
                            </a:rPr>
                            <a:t>−</a:t>
                          </a:r>
                          <a:r>
                            <a:rPr lang="en-US" altLang="zh-CN" sz="2000" b="0" dirty="0">
                              <a:solidFill>
                                <a:schemeClr val="tx1"/>
                              </a:solidFill>
                              <a:latin typeface="Times New Roman" panose="02020603050405020304" pitchFamily="18" charset="0"/>
                              <a:cs typeface="Times New Roman" panose="02020603050405020304" pitchFamily="18" charset="0"/>
                            </a:rPr>
                            <a:t>0.09</a:t>
                          </a:r>
                          <a:endParaRPr lang="zh-CN" altLang="en-US" sz="2000" b="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96954518"/>
                      </a:ext>
                    </a:extLst>
                  </a:tr>
                </a:tbl>
              </a:graphicData>
            </a:graphic>
          </p:graphicFrame>
        </mc:Choice>
        <mc:Fallback xmlns="">
          <p:graphicFrame>
            <p:nvGraphicFramePr>
              <p:cNvPr id="7" name="表格 6">
                <a:extLst>
                  <a:ext uri="{FF2B5EF4-FFF2-40B4-BE49-F238E27FC236}">
                    <a16:creationId xmlns:a16="http://schemas.microsoft.com/office/drawing/2014/main" id="{09896E6D-6188-F614-EBCC-8277AA9CDE7E}"/>
                  </a:ext>
                </a:extLst>
              </p:cNvPr>
              <p:cNvGraphicFramePr>
                <a:graphicFrameLocks noGrp="1"/>
              </p:cNvGraphicFramePr>
              <p:nvPr>
                <p:extLst>
                  <p:ext uri="{D42A27DB-BD31-4B8C-83A1-F6EECF244321}">
                    <p14:modId xmlns:p14="http://schemas.microsoft.com/office/powerpoint/2010/main" val="3205261707"/>
                  </p:ext>
                </p:extLst>
              </p:nvPr>
            </p:nvGraphicFramePr>
            <p:xfrm>
              <a:off x="548557" y="1202532"/>
              <a:ext cx="10880520" cy="4984025"/>
            </p:xfrm>
            <a:graphic>
              <a:graphicData uri="http://schemas.openxmlformats.org/drawingml/2006/table">
                <a:tbl>
                  <a:tblPr firstRow="1" bandRow="1">
                    <a:tableStyleId>{5C22544A-7EE6-4342-B048-85BDC9FD1C3A}</a:tableStyleId>
                  </a:tblPr>
                  <a:tblGrid>
                    <a:gridCol w="2720130">
                      <a:extLst>
                        <a:ext uri="{9D8B030D-6E8A-4147-A177-3AD203B41FA5}">
                          <a16:colId xmlns:a16="http://schemas.microsoft.com/office/drawing/2014/main" val="2119857585"/>
                        </a:ext>
                      </a:extLst>
                    </a:gridCol>
                    <a:gridCol w="2720130">
                      <a:extLst>
                        <a:ext uri="{9D8B030D-6E8A-4147-A177-3AD203B41FA5}">
                          <a16:colId xmlns:a16="http://schemas.microsoft.com/office/drawing/2014/main" val="3733880747"/>
                        </a:ext>
                      </a:extLst>
                    </a:gridCol>
                    <a:gridCol w="2720130">
                      <a:extLst>
                        <a:ext uri="{9D8B030D-6E8A-4147-A177-3AD203B41FA5}">
                          <a16:colId xmlns:a16="http://schemas.microsoft.com/office/drawing/2014/main" val="1573948642"/>
                        </a:ext>
                      </a:extLst>
                    </a:gridCol>
                    <a:gridCol w="2720130">
                      <a:extLst>
                        <a:ext uri="{9D8B030D-6E8A-4147-A177-3AD203B41FA5}">
                          <a16:colId xmlns:a16="http://schemas.microsoft.com/office/drawing/2014/main" val="500975280"/>
                        </a:ext>
                      </a:extLst>
                    </a:gridCol>
                  </a:tblGrid>
                  <a:tr h="426886">
                    <a:tc>
                      <a:txBody>
                        <a:bodyPr/>
                        <a:lstStyle/>
                        <a:p>
                          <a:pPr algn="ctr"/>
                          <a:r>
                            <a:rPr lang="en-US" altLang="zh-CN" sz="2000" b="0" dirty="0">
                              <a:solidFill>
                                <a:schemeClr val="tx1"/>
                              </a:solidFill>
                              <a:latin typeface="Times New Roman" panose="02020603050405020304" pitchFamily="18" charset="0"/>
                              <a:cs typeface="Times New Roman" panose="02020603050405020304" pitchFamily="18" charset="0"/>
                            </a:rPr>
                            <a:t>Author</a:t>
                          </a:r>
                          <a:endParaRPr lang="zh-CN" altLang="en-US" sz="2000" b="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a:r>
                            <a:rPr lang="zh-CN" altLang="zh-CN" sz="2000" b="0" i="0" kern="1200" dirty="0">
                              <a:solidFill>
                                <a:schemeClr val="tx1"/>
                              </a:solidFill>
                              <a:effectLst/>
                              <a:latin typeface="Times New Roman" panose="02020603050405020304" pitchFamily="18" charset="0"/>
                              <a:ea typeface="+mn-ea"/>
                              <a:cs typeface="Times New Roman" panose="02020603050405020304" pitchFamily="18" charset="0"/>
                            </a:rPr>
                            <a:t>ISSN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altLang="zh-CN" sz="2000" b="0" dirty="0">
                              <a:solidFill>
                                <a:schemeClr val="tx1"/>
                              </a:solidFill>
                              <a:latin typeface="Times New Roman" panose="02020603050405020304" pitchFamily="18" charset="0"/>
                              <a:cs typeface="Times New Roman" panose="02020603050405020304" pitchFamily="18" charset="0"/>
                            </a:rPr>
                            <a:t>Method</a:t>
                          </a:r>
                          <a:endParaRPr lang="zh-CN" altLang="en-US" sz="2000" b="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zh-CN"/>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5"/>
                          <a:stretch>
                            <a:fillRect l="-300935" t="-2941" r="-467" b="-1082353"/>
                          </a:stretch>
                        </a:blipFill>
                      </a:tcPr>
                    </a:tc>
                    <a:extLst>
                      <a:ext uri="{0D108BD9-81ED-4DB2-BD59-A6C34878D82A}">
                        <a16:rowId xmlns:a16="http://schemas.microsoft.com/office/drawing/2014/main" val="666559347"/>
                      </a:ext>
                    </a:extLst>
                  </a:tr>
                  <a:tr h="81275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zh-CN" sz="2000" b="0" dirty="0">
                              <a:solidFill>
                                <a:schemeClr val="tx1"/>
                              </a:solidFill>
                              <a:latin typeface="Times New Roman" panose="02020603050405020304" pitchFamily="18" charset="0"/>
                              <a:cs typeface="Times New Roman" panose="02020603050405020304" pitchFamily="18" charset="0"/>
                            </a:rPr>
                            <a:t>Kai-Kai Zhang, Wen-Xuan Zhang, Duojie Jia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zh-CN" sz="2000" b="0" dirty="0">
                              <a:solidFill>
                                <a:schemeClr val="tx1"/>
                              </a:solidFill>
                              <a:latin typeface="Times New Roman" panose="02020603050405020304" pitchFamily="18" charset="0"/>
                              <a:cs typeface="Times New Roman" panose="02020603050405020304" pitchFamily="18" charset="0"/>
                            </a:rPr>
                            <a:t>Phys. Rev. D 112, 054008 (2025)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zh-CN" sz="2000" b="0" dirty="0">
                              <a:solidFill>
                                <a:schemeClr val="tx1"/>
                              </a:solidFill>
                              <a:latin typeface="Times New Roman" panose="02020603050405020304" pitchFamily="18" charset="0"/>
                              <a:cs typeface="Times New Roman" panose="02020603050405020304" pitchFamily="18" charset="0"/>
                            </a:rPr>
                            <a:t>chromomagnetic interaction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zh-CN" sz="2000" b="0" dirty="0">
                              <a:solidFill>
                                <a:schemeClr val="tx1"/>
                              </a:solidFill>
                              <a:latin typeface="Times New Roman" panose="02020603050405020304" pitchFamily="18" charset="0"/>
                              <a:cs typeface="Times New Roman" panose="02020603050405020304" pitchFamily="18" charset="0"/>
                            </a:rPr>
                            <a:t>0.65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20905512"/>
                      </a:ext>
                    </a:extLst>
                  </a:tr>
                  <a:tr h="81275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zh-CN" sz="2000" b="0" kern="1200" dirty="0">
                              <a:solidFill>
                                <a:schemeClr val="dk1"/>
                              </a:solidFill>
                              <a:effectLst/>
                              <a:latin typeface="Times New Roman" panose="02020603050405020304" pitchFamily="18" charset="0"/>
                              <a:ea typeface="+mn-ea"/>
                              <a:cs typeface="Times New Roman" panose="02020603050405020304" pitchFamily="18" charset="0"/>
                            </a:rPr>
                            <a:t>Wen-Xuan Zhan</a:t>
                          </a:r>
                          <a:r>
                            <a:rPr lang="en-US" altLang="zh-CN" sz="2000" b="0" kern="1200" dirty="0">
                              <a:solidFill>
                                <a:schemeClr val="dk1"/>
                              </a:solidFill>
                              <a:effectLst/>
                              <a:latin typeface="Times New Roman" panose="02020603050405020304" pitchFamily="18" charset="0"/>
                              <a:ea typeface="+mn-ea"/>
                              <a:cs typeface="Times New Roman" panose="02020603050405020304" pitchFamily="18" charset="0"/>
                            </a:rPr>
                            <a:t>,</a:t>
                          </a:r>
                          <a:r>
                            <a:rPr lang="zh-CN" altLang="zh-CN" sz="2000" b="0" kern="1200" dirty="0">
                              <a:solidFill>
                                <a:schemeClr val="dk1"/>
                              </a:solidFill>
                              <a:effectLst/>
                              <a:latin typeface="Times New Roman" panose="02020603050405020304" pitchFamily="18" charset="0"/>
                              <a:ea typeface="+mn-ea"/>
                              <a:cs typeface="Times New Roman" panose="02020603050405020304" pitchFamily="18" charset="0"/>
                            </a:rPr>
                            <a:t> Hao Xu</a:t>
                          </a:r>
                          <a:r>
                            <a:rPr lang="en-US" altLang="zh-CN" sz="2000" b="0" kern="1200" dirty="0">
                              <a:solidFill>
                                <a:schemeClr val="dk1"/>
                              </a:solidFill>
                              <a:effectLst/>
                              <a:latin typeface="Times New Roman" panose="02020603050405020304" pitchFamily="18" charset="0"/>
                              <a:ea typeface="+mn-ea"/>
                              <a:cs typeface="Times New Roman" panose="02020603050405020304" pitchFamily="18" charset="0"/>
                            </a:rPr>
                            <a:t>, </a:t>
                          </a:r>
                          <a:r>
                            <a:rPr lang="zh-CN" altLang="zh-CN" sz="2000" b="0" kern="1200" dirty="0">
                              <a:solidFill>
                                <a:schemeClr val="dk1"/>
                              </a:solidFill>
                              <a:effectLst/>
                              <a:latin typeface="Times New Roman" panose="02020603050405020304" pitchFamily="18" charset="0"/>
                              <a:ea typeface="+mn-ea"/>
                              <a:cs typeface="Times New Roman" panose="02020603050405020304" pitchFamily="18" charset="0"/>
                            </a:rPr>
                            <a:t>Duojie Jia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CN" altLang="zh-CN" sz="2000" b="0" i="0" kern="1200" dirty="0">
                              <a:solidFill>
                                <a:schemeClr val="dk1"/>
                              </a:solidFill>
                              <a:effectLst/>
                              <a:latin typeface="Times New Roman" panose="02020603050405020304" pitchFamily="18" charset="0"/>
                              <a:ea typeface="+mn-ea"/>
                              <a:cs typeface="Times New Roman" panose="02020603050405020304" pitchFamily="18" charset="0"/>
                            </a:rPr>
                            <a:t>Phys. Rev. D 104, 114011 (2021)</a:t>
                          </a:r>
                          <a:endParaRPr lang="zh-CN" altLang="en-US" sz="2000" b="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zh-CN" sz="2000" b="0" kern="1200" dirty="0">
                              <a:solidFill>
                                <a:schemeClr val="dk1"/>
                              </a:solidFill>
                              <a:effectLst/>
                              <a:latin typeface="Times New Roman" panose="02020603050405020304" pitchFamily="18" charset="0"/>
                              <a:ea typeface="+mn-ea"/>
                              <a:cs typeface="Times New Roman" panose="02020603050405020304" pitchFamily="18" charset="0"/>
                            </a:rPr>
                            <a:t>MIT bag model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zh-CN" sz="2000" b="0" dirty="0">
                              <a:latin typeface="Times New Roman" panose="02020603050405020304" pitchFamily="18" charset="0"/>
                              <a:cs typeface="Times New Roman" panose="02020603050405020304" pitchFamily="18" charset="0"/>
                            </a:rPr>
                            <a:t>0.88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86154628"/>
                      </a:ext>
                    </a:extLst>
                  </a:tr>
                  <a:tr h="812757">
                    <a:tc>
                      <a:txBody>
                        <a:bodyPr/>
                        <a:lstStyle/>
                        <a:p>
                          <a:pPr algn="ctr"/>
                          <a:r>
                            <a:rPr lang="zh-CN" altLang="zh-CN" sz="2000" b="0" dirty="0">
                              <a:solidFill>
                                <a:schemeClr val="tx1"/>
                              </a:solidFill>
                              <a:latin typeface="Times New Roman" panose="02020603050405020304" pitchFamily="18" charset="0"/>
                              <a:cs typeface="Times New Roman" panose="02020603050405020304" pitchFamily="18" charset="0"/>
                            </a:rPr>
                            <a:t>Tian-Wei Wu, Yong-Liang M</a:t>
                          </a:r>
                          <a:r>
                            <a:rPr lang="en-US" altLang="zh-CN" sz="2000" b="0" dirty="0">
                              <a:solidFill>
                                <a:schemeClr val="tx1"/>
                              </a:solidFill>
                              <a:latin typeface="Times New Roman" panose="02020603050405020304" pitchFamily="18" charset="0"/>
                              <a:cs typeface="Times New Roman" panose="02020603050405020304" pitchFamily="18" charset="0"/>
                            </a:rPr>
                            <a:t>a</a:t>
                          </a:r>
                          <a:endParaRPr lang="zh-CN" altLang="zh-CN" sz="2000" b="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CN" altLang="zh-CN" sz="2000" b="0" dirty="0">
                              <a:solidFill>
                                <a:schemeClr val="tx1"/>
                              </a:solidFill>
                              <a:latin typeface="Times New Roman" panose="02020603050405020304" pitchFamily="18" charset="0"/>
                              <a:cs typeface="Times New Roman" panose="02020603050405020304" pitchFamily="18" charset="0"/>
                            </a:rPr>
                            <a:t>Phys. Rev. D 107, L071501 (2023)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CN" altLang="zh-CN" sz="2000" b="0" dirty="0">
                              <a:solidFill>
                                <a:schemeClr val="tx1"/>
                              </a:solidFill>
                              <a:latin typeface="Times New Roman" panose="02020603050405020304" pitchFamily="18" charset="0"/>
                              <a:cs typeface="Times New Roman" panose="02020603050405020304" pitchFamily="18" charset="0"/>
                            </a:rPr>
                            <a:t>heavy antiquark-diquark symmetry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zh-CN" sz="2000" b="0" dirty="0">
                              <a:solidFill>
                                <a:schemeClr val="tx1"/>
                              </a:solidFill>
                              <a:latin typeface="Times New Roman" panose="02020603050405020304" pitchFamily="18" charset="0"/>
                              <a:cs typeface="Times New Roman" panose="02020603050405020304" pitchFamily="18" charset="0"/>
                            </a:rPr>
                            <a:t>0.732</a:t>
                          </a:r>
                          <a:r>
                            <a:rPr lang="en-US" altLang="zh-CN" sz="2000" b="0" dirty="0">
                              <a:solidFill>
                                <a:schemeClr val="tx1"/>
                              </a:solidFill>
                              <a:latin typeface="Times New Roman" panose="02020603050405020304" pitchFamily="18" charset="0"/>
                              <a:cs typeface="Times New Roman" panose="02020603050405020304" pitchFamily="18" charset="0"/>
                            </a:rPr>
                            <a:t>~</a:t>
                          </a:r>
                          <a:r>
                            <a:rPr lang="zh-CN" altLang="zh-CN" sz="2000" b="0" dirty="0">
                              <a:solidFill>
                                <a:schemeClr val="tx1"/>
                              </a:solidFill>
                              <a:latin typeface="Times New Roman" panose="02020603050405020304" pitchFamily="18" charset="0"/>
                              <a:cs typeface="Times New Roman" panose="02020603050405020304" pitchFamily="18" charset="0"/>
                            </a:rPr>
                            <a:t>0.759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18838632"/>
                      </a:ext>
                    </a:extLst>
                  </a:tr>
                  <a:tr h="71678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zh-CN" sz="2000" b="0" dirty="0">
                              <a:solidFill>
                                <a:schemeClr val="tx1"/>
                              </a:solidFill>
                              <a:latin typeface="Times New Roman" panose="02020603050405020304" pitchFamily="18" charset="0"/>
                              <a:cs typeface="Times New Roman" panose="02020603050405020304" pitchFamily="18" charset="0"/>
                            </a:rPr>
                            <a:t>K. Azizi, U. Özdem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zh-CN" sz="2000" b="0" dirty="0">
                              <a:solidFill>
                                <a:schemeClr val="tx1"/>
                              </a:solidFill>
                              <a:latin typeface="Times New Roman" panose="02020603050405020304" pitchFamily="18" charset="0"/>
                              <a:cs typeface="Times New Roman" panose="02020603050405020304" pitchFamily="18" charset="0"/>
                            </a:rPr>
                            <a:t>Phys. Rev. D 104, 114002 (2021)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zh-CN" sz="2000" b="0" dirty="0">
                              <a:solidFill>
                                <a:schemeClr val="tx1"/>
                              </a:solidFill>
                              <a:latin typeface="Times New Roman" panose="02020603050405020304" pitchFamily="18" charset="0"/>
                              <a:cs typeface="Times New Roman" panose="02020603050405020304" pitchFamily="18" charset="0"/>
                            </a:rPr>
                            <a:t>light-cone QCD sum rules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zh-CN"/>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5"/>
                          <a:stretch>
                            <a:fillRect l="-300935" t="-398246" r="-467" b="-208772"/>
                          </a:stretch>
                        </a:blipFill>
                      </a:tcPr>
                    </a:tc>
                    <a:extLst>
                      <a:ext uri="{0D108BD9-81ED-4DB2-BD59-A6C34878D82A}">
                        <a16:rowId xmlns:a16="http://schemas.microsoft.com/office/drawing/2014/main" val="4107988577"/>
                      </a:ext>
                    </a:extLst>
                  </a:tr>
                  <a:tr h="701040">
                    <a:tc>
                      <a:txBody>
                        <a:bodyPr/>
                        <a:lstStyle/>
                        <a:p>
                          <a:pPr algn="ctr"/>
                          <a:r>
                            <a:rPr lang="zh-CN" altLang="zh-CN" sz="2000" b="0" i="0" kern="1200" dirty="0">
                              <a:solidFill>
                                <a:schemeClr val="tx1"/>
                              </a:solidFill>
                              <a:effectLst/>
                              <a:latin typeface="Times New Roman" panose="02020603050405020304" pitchFamily="18" charset="0"/>
                              <a:ea typeface="+mn-ea"/>
                              <a:cs typeface="Times New Roman" panose="02020603050405020304" pitchFamily="18" charset="0"/>
                            </a:rPr>
                            <a:t>Chengrong Deng、Shi-Lin Zhu</a:t>
                          </a:r>
                          <a:endParaRPr lang="zh-CN" altLang="en-US" sz="2000" b="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CN" altLang="zh-CN" sz="2000" b="0" i="0" kern="1200" dirty="0">
                              <a:solidFill>
                                <a:schemeClr val="tx1"/>
                              </a:solidFill>
                              <a:effectLst/>
                              <a:latin typeface="Times New Roman" panose="02020603050405020304" pitchFamily="18" charset="0"/>
                              <a:ea typeface="+mn-ea"/>
                              <a:cs typeface="Times New Roman" panose="02020603050405020304" pitchFamily="18" charset="0"/>
                            </a:rPr>
                            <a:t>Phys. Rev. D 105, 054015</a:t>
                          </a:r>
                          <a:endParaRPr lang="zh-CN" altLang="en-US" sz="2000" b="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CN" altLang="zh-CN" sz="2000" b="0" i="0" kern="1200" dirty="0">
                              <a:solidFill>
                                <a:schemeClr val="tx1"/>
                              </a:solidFill>
                              <a:effectLst/>
                              <a:latin typeface="Times New Roman" panose="02020603050405020304" pitchFamily="18" charset="0"/>
                              <a:ea typeface="+mn-ea"/>
                              <a:cs typeface="Times New Roman" panose="02020603050405020304" pitchFamily="18" charset="0"/>
                            </a:rPr>
                            <a:t>NRQM</a:t>
                          </a:r>
                          <a:endParaRPr lang="zh-CN" altLang="en-US" sz="2000" b="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CN" altLang="zh-CN" sz="2000" b="0" i="0" kern="1200" dirty="0">
                              <a:solidFill>
                                <a:schemeClr val="tx1"/>
                              </a:solidFill>
                              <a:effectLst/>
                              <a:latin typeface="Times New Roman" panose="02020603050405020304" pitchFamily="18" charset="0"/>
                              <a:ea typeface="+mn-ea"/>
                              <a:cs typeface="Times New Roman" panose="02020603050405020304" pitchFamily="18" charset="0"/>
                            </a:rPr>
                            <a:t>0.18 </a:t>
                          </a:r>
                          <a:endParaRPr lang="zh-CN" altLang="en-US" sz="2000" b="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3422876"/>
                      </a:ext>
                    </a:extLst>
                  </a:tr>
                  <a:tr h="7010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zh-CN" sz="2000" b="0" dirty="0">
                              <a:solidFill>
                                <a:schemeClr val="tx1"/>
                              </a:solidFill>
                              <a:latin typeface="Times New Roman" panose="02020603050405020304" pitchFamily="18" charset="0"/>
                              <a:cs typeface="Times New Roman" panose="02020603050405020304" pitchFamily="18" charset="0"/>
                            </a:rPr>
                            <a:t>Ya-Ding Lei, Hao-Song Li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zh-CN" sz="2000" b="0" dirty="0">
                              <a:solidFill>
                                <a:schemeClr val="tx1"/>
                              </a:solidFill>
                              <a:latin typeface="Times New Roman" panose="02020603050405020304" pitchFamily="18" charset="0"/>
                              <a:cs typeface="Times New Roman" panose="02020603050405020304" pitchFamily="18" charset="0"/>
                            </a:rPr>
                            <a:t>Phys. Rev. D 109, 076014 (2024)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zh-CN" sz="2000" b="0" dirty="0">
                              <a:solidFill>
                                <a:schemeClr val="tx1"/>
                              </a:solidFill>
                              <a:latin typeface="Times New Roman" panose="02020603050405020304" pitchFamily="18" charset="0"/>
                              <a:cs typeface="Times New Roman" panose="02020603050405020304" pitchFamily="18" charset="0"/>
                            </a:rPr>
                            <a:t>constituent quark model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CN" altLang="en-US" sz="2000" b="0" dirty="0">
                              <a:solidFill>
                                <a:schemeClr val="tx1"/>
                              </a:solidFill>
                              <a:latin typeface="Times New Roman" panose="02020603050405020304" pitchFamily="18" charset="0"/>
                              <a:cs typeface="Times New Roman" panose="02020603050405020304" pitchFamily="18" charset="0"/>
                            </a:rPr>
                            <a:t>−</a:t>
                          </a:r>
                          <a:r>
                            <a:rPr lang="en-US" altLang="zh-CN" sz="2000" b="0" dirty="0">
                              <a:solidFill>
                                <a:schemeClr val="tx1"/>
                              </a:solidFill>
                              <a:latin typeface="Times New Roman" panose="02020603050405020304" pitchFamily="18" charset="0"/>
                              <a:cs typeface="Times New Roman" panose="02020603050405020304" pitchFamily="18" charset="0"/>
                            </a:rPr>
                            <a:t>0.09</a:t>
                          </a:r>
                          <a:endParaRPr lang="zh-CN" altLang="en-US" sz="2000" b="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96954518"/>
                      </a:ext>
                    </a:extLst>
                  </a:tr>
                </a:tbl>
              </a:graphicData>
            </a:graphic>
          </p:graphicFrame>
        </mc:Fallback>
      </mc:AlternateContent>
      <p:sp>
        <p:nvSpPr>
          <p:cNvPr id="2" name="文本框 1">
            <a:extLst>
              <a:ext uri="{FF2B5EF4-FFF2-40B4-BE49-F238E27FC236}">
                <a16:creationId xmlns:a16="http://schemas.microsoft.com/office/drawing/2014/main" id="{1DDD5E54-306F-0385-B3ED-91A1D0C9E2EB}"/>
              </a:ext>
            </a:extLst>
          </p:cNvPr>
          <p:cNvSpPr txBox="1"/>
          <p:nvPr/>
        </p:nvSpPr>
        <p:spPr>
          <a:xfrm>
            <a:off x="11335385" y="6336956"/>
            <a:ext cx="300082" cy="369332"/>
          </a:xfrm>
          <a:prstGeom prst="rect">
            <a:avLst/>
          </a:prstGeom>
          <a:noFill/>
        </p:spPr>
        <p:txBody>
          <a:bodyPr wrap="none" rtlCol="0">
            <a:spAutoFit/>
          </a:bodyPr>
          <a:lstStyle/>
          <a:p>
            <a:r>
              <a:rPr kumimoji="1" lang="en-US" altLang="zh-CN" dirty="0">
                <a:latin typeface="Times New Roman" panose="02020603050405020304" pitchFamily="18" charset="0"/>
                <a:cs typeface="Times New Roman" panose="02020603050405020304" pitchFamily="18" charset="0"/>
              </a:rPr>
              <a:t>5</a:t>
            </a:r>
            <a:endParaRPr kumimoji="1" lang="zh-CN" alt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743819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3739565" y="1679341"/>
            <a:ext cx="4712870" cy="660400"/>
          </a:xfrm>
          <a:prstGeom prst="rect">
            <a:avLst/>
          </a:prstGeom>
          <a:solidFill>
            <a:srgbClr val="9C252B">
              <a:alpha val="46000"/>
            </a:srgbClr>
          </a:solidFill>
          <a:ln>
            <a:solidFill>
              <a:srgbClr val="9C252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3200" spc="600" dirty="0">
                <a:solidFill>
                  <a:schemeClr val="tx1"/>
                </a:solidFill>
                <a:latin typeface="微软雅黑" panose="020B0503020204020204" pitchFamily="34" charset="-122"/>
                <a:ea typeface="微软雅黑" panose="020B0503020204020204" pitchFamily="34" charset="-122"/>
              </a:rPr>
              <a:t>  </a:t>
            </a:r>
            <a:r>
              <a:rPr lang="en-US" altLang="zh-CN" sz="32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 1. Background</a:t>
            </a:r>
          </a:p>
        </p:txBody>
      </p:sp>
      <p:sp>
        <p:nvSpPr>
          <p:cNvPr id="8" name="矩形 7"/>
          <p:cNvSpPr/>
          <p:nvPr/>
        </p:nvSpPr>
        <p:spPr>
          <a:xfrm>
            <a:off x="3739565" y="2728996"/>
            <a:ext cx="4712870" cy="660400"/>
          </a:xfrm>
          <a:prstGeom prst="rect">
            <a:avLst/>
          </a:prstGeom>
          <a:solidFill>
            <a:srgbClr val="9C252B">
              <a:alpha val="46000"/>
            </a:srgbClr>
          </a:solidFill>
          <a:ln>
            <a:solidFill>
              <a:srgbClr val="9C252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2400" spc="600" dirty="0">
                <a:solidFill>
                  <a:srgbClr val="FF0000"/>
                </a:solidFill>
                <a:latin typeface="+mn-ea"/>
              </a:rPr>
              <a:t>  </a:t>
            </a:r>
            <a:r>
              <a:rPr lang="en-US" altLang="zh-CN" sz="28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32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2. Formalism</a:t>
            </a:r>
          </a:p>
        </p:txBody>
      </p:sp>
      <p:sp>
        <p:nvSpPr>
          <p:cNvPr id="9" name="矩形 8"/>
          <p:cNvSpPr/>
          <p:nvPr/>
        </p:nvSpPr>
        <p:spPr>
          <a:xfrm>
            <a:off x="3739566" y="3778651"/>
            <a:ext cx="4712870" cy="660400"/>
          </a:xfrm>
          <a:prstGeom prst="rect">
            <a:avLst/>
          </a:prstGeom>
          <a:solidFill>
            <a:srgbClr val="9C252B">
              <a:alpha val="46000"/>
            </a:srgbClr>
          </a:solidFill>
          <a:ln>
            <a:solidFill>
              <a:srgbClr val="9C252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buClrTx/>
              <a:buSzTx/>
              <a:buFontTx/>
            </a:pPr>
            <a:r>
              <a:rPr lang="en-US" altLang="zh-CN" sz="2400" spc="600" dirty="0">
                <a:solidFill>
                  <a:schemeClr val="tx1"/>
                </a:solidFill>
                <a:latin typeface="+mn-ea"/>
              </a:rPr>
              <a:t>   </a:t>
            </a:r>
            <a:r>
              <a:rPr lang="en-US" altLang="zh-CN" sz="32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3. </a:t>
            </a:r>
            <a:r>
              <a:rPr lang="en-US" altLang="zh-CN" sz="32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sym typeface="+mn-ea"/>
              </a:rPr>
              <a:t>Results &amp; discussion</a:t>
            </a:r>
            <a:endParaRPr lang="en-US" altLang="zh-CN" sz="32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p:txBody>
      </p:sp>
      <p:cxnSp>
        <p:nvCxnSpPr>
          <p:cNvPr id="11" name="直接连接符 10"/>
          <p:cNvCxnSpPr/>
          <p:nvPr/>
        </p:nvCxnSpPr>
        <p:spPr>
          <a:xfrm>
            <a:off x="0" y="666234"/>
            <a:ext cx="12192000" cy="0"/>
          </a:xfrm>
          <a:prstGeom prst="line">
            <a:avLst/>
          </a:prstGeom>
          <a:ln w="28575">
            <a:solidFill>
              <a:srgbClr val="9C252B"/>
            </a:solidFill>
          </a:ln>
        </p:spPr>
        <p:style>
          <a:lnRef idx="1">
            <a:schemeClr val="accent1"/>
          </a:lnRef>
          <a:fillRef idx="0">
            <a:schemeClr val="accent1"/>
          </a:fillRef>
          <a:effectRef idx="0">
            <a:schemeClr val="accent1"/>
          </a:effectRef>
          <a:fontRef idx="minor">
            <a:schemeClr val="tx1"/>
          </a:fontRef>
        </p:style>
      </p:cxnSp>
      <p:sp>
        <p:nvSpPr>
          <p:cNvPr id="14" name="文本框 13"/>
          <p:cNvSpPr txBox="1"/>
          <p:nvPr/>
        </p:nvSpPr>
        <p:spPr bwMode="auto">
          <a:xfrm>
            <a:off x="134401" y="178901"/>
            <a:ext cx="2891246" cy="414020"/>
          </a:xfrm>
          <a:prstGeom prst="rect">
            <a:avLst/>
          </a:prstGeom>
          <a:noFill/>
        </p:spPr>
        <p:txBody>
          <a:bodyPr wrap="square">
            <a:spAutoFit/>
            <a:scene3d>
              <a:camera prst="orthographicFront"/>
              <a:lightRig rig="threePt" dir="t"/>
            </a:scene3d>
            <a:sp3d contourW="12700"/>
          </a:bodyPr>
          <a:lstStyle>
            <a:defPPr>
              <a:defRPr lang="en-US"/>
            </a:defPPr>
            <a:lvl1pPr>
              <a:defRPr sz="2800" b="1" spc="300">
                <a:solidFill>
                  <a:schemeClr val="tx1">
                    <a:lumMod val="85000"/>
                    <a:lumOff val="15000"/>
                  </a:schemeClr>
                </a:solidFill>
                <a:latin typeface="微软雅黑" panose="020B0503020204020204" pitchFamily="34" charset="-122"/>
                <a:ea typeface="微软雅黑" panose="020B0503020204020204" pitchFamily="34" charset="-122"/>
                <a:cs typeface="Segoe UI Light" panose="020B0502040204020203" pitchFamily="34" charset="0"/>
              </a:defRPr>
            </a:lvl1pPr>
          </a:lstStyle>
          <a:p>
            <a:pPr>
              <a:defRPr/>
            </a:pPr>
            <a:r>
              <a:rPr lang="en-US" altLang="zh-CN" sz="2100" spc="0" dirty="0">
                <a:solidFill>
                  <a:srgbClr val="B21E23"/>
                </a:solidFill>
                <a:latin typeface="Times New Roman" panose="02020603050405020304" pitchFamily="18" charset="0"/>
                <a:ea typeface="微软雅黑" panose="020B0503020204020204" pitchFamily="34" charset="-122"/>
                <a:cs typeface="Times New Roman" panose="02020603050405020304" pitchFamily="18" charset="0"/>
                <a:sym typeface="Century Gothic" panose="020B0502020202020204" pitchFamily="34" charset="0"/>
              </a:rPr>
              <a:t>CONTENTS|</a:t>
            </a:r>
            <a:endParaRPr lang="zh-CN" altLang="en-US" sz="1500" spc="0" dirty="0">
              <a:latin typeface="Times New Roman" panose="02020603050405020304" pitchFamily="18" charset="0"/>
              <a:ea typeface="微软雅黑" panose="020B0503020204020204" pitchFamily="34" charset="-122"/>
              <a:cs typeface="Times New Roman" panose="02020603050405020304" pitchFamily="18" charset="0"/>
              <a:sym typeface="Century Gothic" panose="020B0502020202020204" pitchFamily="34" charset="0"/>
            </a:endParaRPr>
          </a:p>
        </p:txBody>
      </p:sp>
      <p:sp>
        <p:nvSpPr>
          <p:cNvPr id="13" name="矩形 12"/>
          <p:cNvSpPr/>
          <p:nvPr/>
        </p:nvSpPr>
        <p:spPr>
          <a:xfrm>
            <a:off x="3739566" y="4973086"/>
            <a:ext cx="4712870" cy="660400"/>
          </a:xfrm>
          <a:prstGeom prst="rect">
            <a:avLst/>
          </a:prstGeom>
          <a:solidFill>
            <a:srgbClr val="9C252B">
              <a:alpha val="46000"/>
            </a:srgbClr>
          </a:solidFill>
          <a:ln>
            <a:solidFill>
              <a:srgbClr val="9C252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3200" spc="600" dirty="0">
                <a:solidFill>
                  <a:schemeClr val="tx1"/>
                </a:solidFill>
                <a:latin typeface="+mn-ea"/>
              </a:rPr>
              <a:t>   </a:t>
            </a:r>
            <a:r>
              <a:rPr lang="en-US" altLang="zh-CN" sz="32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4. Summary</a:t>
            </a:r>
          </a:p>
        </p:txBody>
      </p:sp>
      <p:pic>
        <p:nvPicPr>
          <p:cNvPr id="5" name="图片 4">
            <a:extLst>
              <a:ext uri="{FF2B5EF4-FFF2-40B4-BE49-F238E27FC236}">
                <a16:creationId xmlns:a16="http://schemas.microsoft.com/office/drawing/2014/main" id="{D790A902-E5E9-0618-869C-488E71F56D0A}"/>
              </a:ext>
            </a:extLst>
          </p:cNvPr>
          <p:cNvPicPr>
            <a:picLocks noChangeAspect="1"/>
          </p:cNvPicPr>
          <p:nvPr/>
        </p:nvPicPr>
        <p:blipFill>
          <a:blip r:embed="rId2"/>
          <a:stretch>
            <a:fillRect/>
          </a:stretch>
        </p:blipFill>
        <p:spPr>
          <a:xfrm>
            <a:off x="11237495" y="88315"/>
            <a:ext cx="711890" cy="543733"/>
          </a:xfrm>
          <a:prstGeom prst="rect">
            <a:avLst/>
          </a:prstGeom>
        </p:spPr>
      </p:pic>
    </p:spTree>
    <p:extLst>
      <p:ext uri="{BB962C8B-B14F-4D97-AF65-F5344CB8AC3E}">
        <p14:creationId xmlns:p14="http://schemas.microsoft.com/office/powerpoint/2010/main" val="36683015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061D37-F40B-1BA8-F6FF-DC3C0EF10807}"/>
            </a:ext>
          </a:extLst>
        </p:cNvPr>
        <p:cNvGrpSpPr/>
        <p:nvPr/>
      </p:nvGrpSpPr>
      <p:grpSpPr>
        <a:xfrm>
          <a:off x="0" y="0"/>
          <a:ext cx="0" cy="0"/>
          <a:chOff x="0" y="0"/>
          <a:chExt cx="0" cy="0"/>
        </a:xfrm>
      </p:grpSpPr>
      <p:cxnSp>
        <p:nvCxnSpPr>
          <p:cNvPr id="4" name="直接连接符 3">
            <a:extLst>
              <a:ext uri="{FF2B5EF4-FFF2-40B4-BE49-F238E27FC236}">
                <a16:creationId xmlns:a16="http://schemas.microsoft.com/office/drawing/2014/main" id="{FC60A6C6-6B52-1BA1-B2C1-87AE87DEF3CC}"/>
              </a:ext>
            </a:extLst>
          </p:cNvPr>
          <p:cNvCxnSpPr/>
          <p:nvPr/>
        </p:nvCxnSpPr>
        <p:spPr>
          <a:xfrm>
            <a:off x="0" y="666234"/>
            <a:ext cx="12192000" cy="0"/>
          </a:xfrm>
          <a:prstGeom prst="line">
            <a:avLst/>
          </a:prstGeom>
          <a:ln w="28575">
            <a:solidFill>
              <a:srgbClr val="9C252B"/>
            </a:solidFill>
          </a:ln>
        </p:spPr>
        <p:style>
          <a:lnRef idx="1">
            <a:schemeClr val="accent1"/>
          </a:lnRef>
          <a:fillRef idx="0">
            <a:schemeClr val="accent1"/>
          </a:fillRef>
          <a:effectRef idx="0">
            <a:schemeClr val="accent1"/>
          </a:effectRef>
          <a:fontRef idx="minor">
            <a:schemeClr val="tx1"/>
          </a:fontRef>
        </p:style>
      </p:cxnSp>
      <p:sp>
        <p:nvSpPr>
          <p:cNvPr id="29" name="文本框 28">
            <a:extLst>
              <a:ext uri="{FF2B5EF4-FFF2-40B4-BE49-F238E27FC236}">
                <a16:creationId xmlns:a16="http://schemas.microsoft.com/office/drawing/2014/main" id="{9560E345-FC06-6E68-5348-546F9525CCA0}"/>
              </a:ext>
            </a:extLst>
          </p:cNvPr>
          <p:cNvSpPr txBox="1"/>
          <p:nvPr/>
        </p:nvSpPr>
        <p:spPr bwMode="auto">
          <a:xfrm>
            <a:off x="134400" y="178901"/>
            <a:ext cx="5854417" cy="414020"/>
          </a:xfrm>
          <a:prstGeom prst="rect">
            <a:avLst/>
          </a:prstGeom>
          <a:noFill/>
        </p:spPr>
        <p:txBody>
          <a:bodyPr wrap="square">
            <a:spAutoFit/>
            <a:scene3d>
              <a:camera prst="orthographicFront"/>
              <a:lightRig rig="threePt" dir="t"/>
            </a:scene3d>
            <a:sp3d contourW="12700"/>
          </a:bodyPr>
          <a:lstStyle>
            <a:defPPr>
              <a:defRPr lang="en-US"/>
            </a:defPPr>
            <a:lvl1pPr>
              <a:defRPr sz="2800" b="1" spc="300">
                <a:solidFill>
                  <a:schemeClr val="tx1">
                    <a:lumMod val="85000"/>
                    <a:lumOff val="15000"/>
                  </a:schemeClr>
                </a:solidFill>
                <a:latin typeface="微软雅黑" panose="020B0503020204020204" pitchFamily="34" charset="-122"/>
                <a:ea typeface="微软雅黑" panose="020B0503020204020204" pitchFamily="34" charset="-122"/>
                <a:cs typeface="Segoe UI Light" panose="020B0502040204020203" pitchFamily="34" charset="0"/>
              </a:defRPr>
            </a:lvl1pPr>
          </a:lstStyle>
          <a:p>
            <a:pPr>
              <a:defRPr/>
            </a:pPr>
            <a:r>
              <a:rPr lang="en-US" altLang="zh-CN" sz="2100" spc="0" dirty="0">
                <a:solidFill>
                  <a:srgbClr val="B21E23"/>
                </a:solidFill>
                <a:latin typeface="Times New Roman" panose="02020603050405020304" pitchFamily="18" charset="0"/>
                <a:cs typeface="Times New Roman" panose="02020603050405020304" pitchFamily="18" charset="0"/>
                <a:sym typeface="Century Gothic" panose="020B0502020202020204" pitchFamily="34" charset="0"/>
              </a:rPr>
              <a:t>Formalism| </a:t>
            </a:r>
            <a:r>
              <a:rPr lang="en-US" altLang="zh-CN" sz="2100" spc="0" dirty="0">
                <a:solidFill>
                  <a:schemeClr val="tx1"/>
                </a:solidFill>
                <a:latin typeface="Times New Roman" panose="02020603050405020304" pitchFamily="18" charset="0"/>
                <a:cs typeface="Times New Roman" panose="02020603050405020304" pitchFamily="18" charset="0"/>
                <a:sym typeface="Century Gothic" panose="020B0502020202020204" pitchFamily="34" charset="0"/>
              </a:rPr>
              <a:t>Hamiltonian</a:t>
            </a:r>
            <a:endParaRPr lang="zh-CN" altLang="en-US" sz="2100" spc="0" dirty="0">
              <a:solidFill>
                <a:schemeClr val="tx1"/>
              </a:solidFill>
              <a:latin typeface="Times New Roman" panose="02020603050405020304" pitchFamily="18" charset="0"/>
              <a:cs typeface="Times New Roman" panose="02020603050405020304" pitchFamily="18" charset="0"/>
              <a:sym typeface="Century Gothic" panose="020B0502020202020204" pitchFamily="34" charset="0"/>
            </a:endParaRPr>
          </a:p>
        </p:txBody>
      </p:sp>
      <p:pic>
        <p:nvPicPr>
          <p:cNvPr id="5" name="图片 4">
            <a:extLst>
              <a:ext uri="{FF2B5EF4-FFF2-40B4-BE49-F238E27FC236}">
                <a16:creationId xmlns:a16="http://schemas.microsoft.com/office/drawing/2014/main" id="{A2BD8876-B576-A6F2-B304-A2F48D125018}"/>
              </a:ext>
            </a:extLst>
          </p:cNvPr>
          <p:cNvPicPr>
            <a:picLocks noChangeAspect="1"/>
          </p:cNvPicPr>
          <p:nvPr/>
        </p:nvPicPr>
        <p:blipFill>
          <a:blip r:embed="rId3"/>
          <a:stretch>
            <a:fillRect/>
          </a:stretch>
        </p:blipFill>
        <p:spPr>
          <a:xfrm>
            <a:off x="11237495" y="88315"/>
            <a:ext cx="711890" cy="543733"/>
          </a:xfrm>
          <a:prstGeom prst="rect">
            <a:avLst/>
          </a:prstGeom>
        </p:spPr>
      </p:pic>
      <mc:AlternateContent xmlns:mc="http://schemas.openxmlformats.org/markup-compatibility/2006">
        <mc:Choice xmlns:a14="http://schemas.microsoft.com/office/drawing/2010/main" Requires="a14">
          <p:sp>
            <p:nvSpPr>
              <p:cNvPr id="6" name="文本框 5">
                <a:extLst>
                  <a:ext uri="{FF2B5EF4-FFF2-40B4-BE49-F238E27FC236}">
                    <a16:creationId xmlns:a16="http://schemas.microsoft.com/office/drawing/2014/main" id="{788BBABA-3A19-2AC5-43B6-9FD7F3CD88DC}"/>
                  </a:ext>
                </a:extLst>
              </p:cNvPr>
              <p:cNvSpPr txBox="1"/>
              <p:nvPr/>
            </p:nvSpPr>
            <p:spPr>
              <a:xfrm>
                <a:off x="605481" y="901387"/>
                <a:ext cx="10681465" cy="5248040"/>
              </a:xfrm>
              <a:prstGeom prst="rect">
                <a:avLst/>
              </a:prstGeom>
              <a:noFill/>
            </p:spPr>
            <p:txBody>
              <a:bodyPr wrap="square" rtlCol="0">
                <a:spAutoFit/>
              </a:bodyPr>
              <a:lstStyle/>
              <a:p>
                <a:r>
                  <a:rPr lang="en-US" altLang="zh-CN" sz="2400" dirty="0">
                    <a:latin typeface="Times New Roman" panose="02020603050405020304" pitchFamily="18" charset="0"/>
                    <a:cs typeface="Times New Roman" panose="02020603050405020304" pitchFamily="18" charset="0"/>
                    <a:sym typeface="Century Gothic" panose="020B0502020202020204" pitchFamily="34" charset="0"/>
                  </a:rPr>
                  <a:t>Effective Hamiltonian</a:t>
                </a:r>
              </a:p>
              <a:p>
                <a:pPr/>
                <a14:m>
                  <m:oMathPara xmlns:m="http://schemas.openxmlformats.org/officeDocument/2006/math">
                    <m:oMath>
                      <m:r>
                        <a:rPr lang="en-US" altLang="zh-CN" sz="2400" b="0" i="1" smtClean="0">
                          <a:latin typeface="Cambria Math" panose="02040503050406030204" pitchFamily="18" charset="0"/>
                          <a:cs typeface="Times New Roman" panose="02020603050405020304" pitchFamily="18" charset="0"/>
                        </a:rPr>
                        <m:t>𝐻</m:t>
                      </m:r>
                      <m:r>
                        <a:rPr lang="en-US" altLang="zh-CN" sz="2400" b="0" i="1" smtClean="0">
                          <a:latin typeface="Cambria Math" panose="02040503050406030204" pitchFamily="18" charset="0"/>
                          <a:cs typeface="Times New Roman" panose="02020603050405020304" pitchFamily="18" charset="0"/>
                        </a:rPr>
                        <m:t>=</m:t>
                      </m:r>
                      <m:nary>
                        <m:naryPr>
                          <m:chr m:val="∑"/>
                          <m:supHide m:val="on"/>
                          <m:ctrlPr>
                            <a:rPr lang="en-US" altLang="zh-CN" sz="2400" b="0" i="1" smtClean="0">
                              <a:latin typeface="Cambria Math" panose="02040503050406030204" pitchFamily="18" charset="0"/>
                              <a:cs typeface="Times New Roman" panose="02020603050405020304" pitchFamily="18" charset="0"/>
                            </a:rPr>
                          </m:ctrlPr>
                        </m:naryPr>
                        <m:sub>
                          <m:r>
                            <a:rPr lang="en-US" altLang="zh-CN" sz="2400" b="0" i="1" smtClean="0">
                              <a:latin typeface="Cambria Math" panose="02040503050406030204" pitchFamily="18" charset="0"/>
                              <a:cs typeface="Times New Roman" panose="02020603050405020304" pitchFamily="18" charset="0"/>
                            </a:rPr>
                            <m:t>𝑖</m:t>
                          </m:r>
                        </m:sub>
                        <m:sup/>
                        <m:e>
                          <m:sSub>
                            <m:sSubPr>
                              <m:ctrlPr>
                                <a:rPr lang="en-US" altLang="zh-CN" sz="2400" b="0" i="1" smtClean="0">
                                  <a:latin typeface="Cambria Math" panose="02040503050406030204" pitchFamily="18" charset="0"/>
                                  <a:cs typeface="Times New Roman" panose="02020603050405020304" pitchFamily="18" charset="0"/>
                                </a:rPr>
                              </m:ctrlPr>
                            </m:sSubPr>
                            <m:e>
                              <m:r>
                                <a:rPr lang="en-US" altLang="zh-CN" sz="2400" b="0" i="1" smtClean="0">
                                  <a:latin typeface="Cambria Math" panose="02040503050406030204" pitchFamily="18" charset="0"/>
                                  <a:cs typeface="Times New Roman" panose="02020603050405020304" pitchFamily="18" charset="0"/>
                                </a:rPr>
                                <m:t>𝑚</m:t>
                              </m:r>
                            </m:e>
                            <m:sub>
                              <m:r>
                                <a:rPr lang="en-US" altLang="zh-CN" sz="2400" b="0" i="1" smtClean="0">
                                  <a:latin typeface="Cambria Math" panose="02040503050406030204" pitchFamily="18" charset="0"/>
                                  <a:cs typeface="Times New Roman" panose="02020603050405020304" pitchFamily="18" charset="0"/>
                                </a:rPr>
                                <m:t>𝑖</m:t>
                              </m:r>
                            </m:sub>
                          </m:sSub>
                          <m:r>
                            <a:rPr lang="en-US" altLang="zh-CN" sz="2400" b="0" i="1" smtClean="0">
                              <a:latin typeface="Cambria Math" panose="02040503050406030204" pitchFamily="18" charset="0"/>
                              <a:cs typeface="Times New Roman" panose="02020603050405020304" pitchFamily="18" charset="0"/>
                            </a:rPr>
                            <m:t>−</m:t>
                          </m:r>
                          <m:nary>
                            <m:naryPr>
                              <m:chr m:val="∑"/>
                              <m:supHide m:val="on"/>
                              <m:ctrlPr>
                                <a:rPr lang="en-US" altLang="zh-CN" sz="2400" b="0" i="1" smtClean="0">
                                  <a:latin typeface="Cambria Math" panose="02040503050406030204" pitchFamily="18" charset="0"/>
                                  <a:cs typeface="Times New Roman" panose="02020603050405020304" pitchFamily="18" charset="0"/>
                                </a:rPr>
                              </m:ctrlPr>
                            </m:naryPr>
                            <m:sub>
                              <m:r>
                                <a:rPr lang="en-US" altLang="zh-CN" sz="2400" b="0" i="1" smtClean="0">
                                  <a:latin typeface="Cambria Math" panose="02040503050406030204" pitchFamily="18" charset="0"/>
                                  <a:cs typeface="Times New Roman" panose="02020603050405020304" pitchFamily="18" charset="0"/>
                                </a:rPr>
                                <m:t>𝑖</m:t>
                              </m:r>
                              <m:r>
                                <a:rPr lang="en-US" altLang="zh-CN" sz="2400" b="0" i="1" smtClean="0">
                                  <a:latin typeface="Cambria Math" panose="02040503050406030204" pitchFamily="18" charset="0"/>
                                  <a:cs typeface="Times New Roman" panose="02020603050405020304" pitchFamily="18" charset="0"/>
                                </a:rPr>
                                <m:t>&lt;</m:t>
                              </m:r>
                              <m:r>
                                <a:rPr lang="en-US" altLang="zh-CN" sz="2400" b="0" i="1" smtClean="0">
                                  <a:latin typeface="Cambria Math" panose="02040503050406030204" pitchFamily="18" charset="0"/>
                                  <a:cs typeface="Times New Roman" panose="02020603050405020304" pitchFamily="18" charset="0"/>
                                </a:rPr>
                                <m:t>𝑗</m:t>
                              </m:r>
                            </m:sub>
                            <m:sup/>
                            <m:e>
                              <m:sSub>
                                <m:sSubPr>
                                  <m:ctrlPr>
                                    <a:rPr lang="en-US" altLang="zh-CN" sz="2400" b="0" i="1" smtClean="0">
                                      <a:latin typeface="Cambria Math" panose="02040503050406030204" pitchFamily="18" charset="0"/>
                                      <a:cs typeface="Times New Roman" panose="02020603050405020304" pitchFamily="18" charset="0"/>
                                    </a:rPr>
                                  </m:ctrlPr>
                                </m:sSubPr>
                                <m:e>
                                  <m:r>
                                    <a:rPr lang="en-US" altLang="zh-CN" sz="2400" b="0" i="1" smtClean="0">
                                      <a:latin typeface="Cambria Math" panose="02040503050406030204" pitchFamily="18" charset="0"/>
                                      <a:cs typeface="Times New Roman" panose="02020603050405020304" pitchFamily="18" charset="0"/>
                                    </a:rPr>
                                    <m:t>𝐶</m:t>
                                  </m:r>
                                </m:e>
                                <m:sub>
                                  <m:r>
                                    <a:rPr lang="en-US" altLang="zh-CN" sz="2400" b="0" i="1" smtClean="0">
                                      <a:latin typeface="Cambria Math" panose="02040503050406030204" pitchFamily="18" charset="0"/>
                                      <a:cs typeface="Times New Roman" panose="02020603050405020304" pitchFamily="18" charset="0"/>
                                    </a:rPr>
                                    <m:t>𝑖𝑗</m:t>
                                  </m:r>
                                </m:sub>
                              </m:sSub>
                              <m:r>
                                <a:rPr lang="zh-CN" altLang="en-US" sz="2400" b="0" i="1" smtClean="0">
                                  <a:latin typeface="Cambria Math" panose="02040503050406030204" pitchFamily="18" charset="0"/>
                                  <a:cs typeface="Times New Roman" panose="02020603050405020304" pitchFamily="18" charset="0"/>
                                </a:rPr>
                                <m:t> </m:t>
                              </m:r>
                              <m:sSub>
                                <m:sSubPr>
                                  <m:ctrlPr>
                                    <a:rPr kumimoji="1" lang="en-US" altLang="zh-CN" sz="2400" i="1">
                                      <a:latin typeface="Cambria Math" panose="02040503050406030204" pitchFamily="18" charset="0"/>
                                    </a:rPr>
                                  </m:ctrlPr>
                                </m:sSubPr>
                                <m:e>
                                  <m:r>
                                    <a:rPr kumimoji="1" lang="en-US" altLang="zh-CN" sz="2400" i="1">
                                      <a:latin typeface="Cambria Math" panose="02040503050406030204" pitchFamily="18" charset="0"/>
                                    </a:rPr>
                                    <m:t>𝜆</m:t>
                                  </m:r>
                                </m:e>
                                <m:sub>
                                  <m:r>
                                    <a:rPr kumimoji="1" lang="en-US" altLang="zh-CN" sz="2400" i="1">
                                      <a:latin typeface="Cambria Math" panose="02040503050406030204" pitchFamily="18" charset="0"/>
                                    </a:rPr>
                                    <m:t>𝑖</m:t>
                                  </m:r>
                                </m:sub>
                              </m:sSub>
                              <m:r>
                                <a:rPr kumimoji="1" lang="en-US" altLang="zh-CN" sz="2400" i="1">
                                  <a:latin typeface="Cambria Math" panose="02040503050406030204" pitchFamily="18" charset="0"/>
                                </a:rPr>
                                <m:t>⋅</m:t>
                              </m:r>
                              <m:sSub>
                                <m:sSubPr>
                                  <m:ctrlPr>
                                    <a:rPr kumimoji="1" lang="en-US" altLang="zh-CN" sz="2400" i="1">
                                      <a:latin typeface="Cambria Math" panose="02040503050406030204" pitchFamily="18" charset="0"/>
                                    </a:rPr>
                                  </m:ctrlPr>
                                </m:sSubPr>
                                <m:e>
                                  <m:r>
                                    <a:rPr kumimoji="1" lang="en-US" altLang="zh-CN" sz="2400" i="1">
                                      <a:latin typeface="Cambria Math" panose="02040503050406030204" pitchFamily="18" charset="0"/>
                                    </a:rPr>
                                    <m:t>𝜆</m:t>
                                  </m:r>
                                </m:e>
                                <m:sub>
                                  <m:r>
                                    <a:rPr kumimoji="1" lang="en-US" altLang="zh-CN" sz="2400" i="1">
                                      <a:latin typeface="Cambria Math" panose="02040503050406030204" pitchFamily="18" charset="0"/>
                                    </a:rPr>
                                    <m:t>𝑗</m:t>
                                  </m:r>
                                </m:sub>
                              </m:sSub>
                              <m:sSub>
                                <m:sSubPr>
                                  <m:ctrlPr>
                                    <a:rPr kumimoji="1" lang="en-US" altLang="zh-CN" sz="2400" i="1">
                                      <a:latin typeface="Cambria Math" panose="02040503050406030204" pitchFamily="18" charset="0"/>
                                    </a:rPr>
                                  </m:ctrlPr>
                                </m:sSubPr>
                                <m:e>
                                  <m:r>
                                    <a:rPr kumimoji="1" lang="en-US" altLang="zh-CN" sz="2400" i="1">
                                      <a:latin typeface="Cambria Math" panose="02040503050406030204" pitchFamily="18" charset="0"/>
                                    </a:rPr>
                                    <m:t>𝜎</m:t>
                                  </m:r>
                                </m:e>
                                <m:sub>
                                  <m:r>
                                    <a:rPr kumimoji="1" lang="en-US" altLang="zh-CN" sz="2400" i="1">
                                      <a:latin typeface="Cambria Math" panose="02040503050406030204" pitchFamily="18" charset="0"/>
                                    </a:rPr>
                                    <m:t>𝑖</m:t>
                                  </m:r>
                                </m:sub>
                              </m:sSub>
                              <m:r>
                                <a:rPr kumimoji="1" lang="en-US" altLang="zh-CN" sz="2400" i="1">
                                  <a:latin typeface="Cambria Math" panose="02040503050406030204" pitchFamily="18" charset="0"/>
                                </a:rPr>
                                <m:t>⋅</m:t>
                              </m:r>
                              <m:sSub>
                                <m:sSubPr>
                                  <m:ctrlPr>
                                    <a:rPr kumimoji="1" lang="en-US" altLang="zh-CN" sz="2400" i="1">
                                      <a:latin typeface="Cambria Math" panose="02040503050406030204" pitchFamily="18" charset="0"/>
                                    </a:rPr>
                                  </m:ctrlPr>
                                </m:sSubPr>
                                <m:e>
                                  <m:r>
                                    <a:rPr kumimoji="1" lang="en-US" altLang="zh-CN" sz="2400" i="1">
                                      <a:latin typeface="Cambria Math" panose="02040503050406030204" pitchFamily="18" charset="0"/>
                                    </a:rPr>
                                    <m:t>𝜎</m:t>
                                  </m:r>
                                </m:e>
                                <m:sub>
                                  <m:r>
                                    <a:rPr kumimoji="1" lang="en-US" altLang="zh-CN" sz="2400" i="1">
                                      <a:latin typeface="Cambria Math" panose="02040503050406030204" pitchFamily="18" charset="0"/>
                                    </a:rPr>
                                    <m:t>𝑗</m:t>
                                  </m:r>
                                </m:sub>
                              </m:sSub>
                            </m:e>
                          </m:nary>
                        </m:e>
                      </m:nary>
                      <m:r>
                        <a:rPr lang="en-US" altLang="zh-CN" sz="2400" b="0" i="1" smtClean="0">
                          <a:latin typeface="Cambria Math" panose="02040503050406030204" pitchFamily="18" charset="0"/>
                          <a:cs typeface="Times New Roman" panose="02020603050405020304" pitchFamily="18" charset="0"/>
                        </a:rPr>
                        <m:t>=</m:t>
                      </m:r>
                      <m:nary>
                        <m:naryPr>
                          <m:chr m:val="∑"/>
                          <m:supHide m:val="on"/>
                          <m:ctrlPr>
                            <a:rPr lang="en-US" altLang="zh-CN" sz="2400" b="0" i="1" smtClean="0">
                              <a:latin typeface="Cambria Math" panose="02040503050406030204" pitchFamily="18" charset="0"/>
                              <a:cs typeface="Times New Roman" panose="02020603050405020304" pitchFamily="18" charset="0"/>
                            </a:rPr>
                          </m:ctrlPr>
                        </m:naryPr>
                        <m:sub>
                          <m:r>
                            <a:rPr lang="en-US" altLang="zh-CN" sz="2400" b="0" i="1" smtClean="0">
                              <a:latin typeface="Cambria Math" panose="02040503050406030204" pitchFamily="18" charset="0"/>
                              <a:cs typeface="Times New Roman" panose="02020603050405020304" pitchFamily="18" charset="0"/>
                            </a:rPr>
                            <m:t>𝑖</m:t>
                          </m:r>
                        </m:sub>
                        <m:sup/>
                        <m:e>
                          <m:sSub>
                            <m:sSubPr>
                              <m:ctrlPr>
                                <a:rPr lang="en-US" altLang="zh-CN" sz="2400" b="0" i="1" smtClean="0">
                                  <a:latin typeface="Cambria Math" panose="02040503050406030204" pitchFamily="18" charset="0"/>
                                  <a:cs typeface="Times New Roman" panose="02020603050405020304" pitchFamily="18" charset="0"/>
                                </a:rPr>
                              </m:ctrlPr>
                            </m:sSubPr>
                            <m:e>
                              <m:r>
                                <a:rPr lang="en-US" altLang="zh-CN" sz="2400" b="0" i="1" smtClean="0">
                                  <a:latin typeface="Cambria Math" panose="02040503050406030204" pitchFamily="18" charset="0"/>
                                  <a:cs typeface="Times New Roman" panose="02020603050405020304" pitchFamily="18" charset="0"/>
                                </a:rPr>
                                <m:t>𝑚</m:t>
                              </m:r>
                            </m:e>
                            <m:sub>
                              <m:r>
                                <a:rPr lang="en-US" altLang="zh-CN" sz="2400" b="0" i="1" smtClean="0">
                                  <a:latin typeface="Cambria Math" panose="02040503050406030204" pitchFamily="18" charset="0"/>
                                  <a:cs typeface="Times New Roman" panose="02020603050405020304" pitchFamily="18" charset="0"/>
                                </a:rPr>
                                <m:t>𝑖</m:t>
                              </m:r>
                            </m:sub>
                          </m:sSub>
                        </m:e>
                      </m:nary>
                      <m:r>
                        <a:rPr lang="en-US" altLang="zh-CN" sz="2400" b="0" i="1" smtClean="0">
                          <a:latin typeface="Cambria Math" panose="02040503050406030204" pitchFamily="18" charset="0"/>
                          <a:cs typeface="Times New Roman" panose="02020603050405020304" pitchFamily="18" charset="0"/>
                        </a:rPr>
                        <m:t>+</m:t>
                      </m:r>
                      <m:sSub>
                        <m:sSubPr>
                          <m:ctrlPr>
                            <a:rPr lang="en-US" altLang="zh-CN" sz="2400" b="0" i="1" smtClean="0">
                              <a:latin typeface="Cambria Math" panose="02040503050406030204" pitchFamily="18" charset="0"/>
                              <a:cs typeface="Times New Roman" panose="02020603050405020304" pitchFamily="18" charset="0"/>
                            </a:rPr>
                          </m:ctrlPr>
                        </m:sSubPr>
                        <m:e>
                          <m:r>
                            <a:rPr lang="en-US" altLang="zh-CN" sz="2400" b="0" i="1" smtClean="0">
                              <a:latin typeface="Cambria Math" panose="02040503050406030204" pitchFamily="18" charset="0"/>
                              <a:cs typeface="Times New Roman" panose="02020603050405020304" pitchFamily="18" charset="0"/>
                            </a:rPr>
                            <m:t>𝐻</m:t>
                          </m:r>
                        </m:e>
                        <m:sub>
                          <m:r>
                            <a:rPr lang="en-US" altLang="zh-CN" sz="2400" b="0" i="1" smtClean="0">
                              <a:latin typeface="Cambria Math" panose="02040503050406030204" pitchFamily="18" charset="0"/>
                              <a:cs typeface="Times New Roman" panose="02020603050405020304" pitchFamily="18" charset="0"/>
                            </a:rPr>
                            <m:t>𝐶𝑀𝐼</m:t>
                          </m:r>
                        </m:sub>
                      </m:sSub>
                    </m:oMath>
                  </m:oMathPara>
                </a14:m>
                <a:endParaRPr lang="en-US" altLang="zh-CN" sz="2400" dirty="0">
                  <a:latin typeface="Times New Roman" panose="02020603050405020304" pitchFamily="18" charset="0"/>
                  <a:cs typeface="Times New Roman" panose="02020603050405020304" pitchFamily="18" charset="0"/>
                </a:endParaRPr>
              </a:p>
              <a:p>
                <a:pPr indent="0" fontAlgn="auto">
                  <a:lnSpc>
                    <a:spcPct val="125000"/>
                  </a:lnSpc>
                </a:pPr>
                <a14:m>
                  <m:oMath xmlns:m="http://schemas.openxmlformats.org/officeDocument/2006/math">
                    <m:sSub>
                      <m:sSubPr>
                        <m:ctrlPr>
                          <a:rPr kumimoji="1" lang="en-US" altLang="zh-CN" sz="2400">
                            <a:latin typeface="Cambria Math" panose="02040503050406030204" pitchFamily="18" charset="0"/>
                          </a:rPr>
                        </m:ctrlPr>
                      </m:sSubPr>
                      <m:e>
                        <m:r>
                          <a:rPr kumimoji="1" lang="en-US" altLang="zh-CN" sz="2400">
                            <a:latin typeface="Cambria Math" panose="02040503050406030204" pitchFamily="18" charset="0"/>
                          </a:rPr>
                          <m:t>𝒎</m:t>
                        </m:r>
                      </m:e>
                      <m:sub>
                        <m:r>
                          <a:rPr kumimoji="1" lang="en-US" altLang="zh-CN" sz="2400">
                            <a:latin typeface="Cambria Math" panose="02040503050406030204" pitchFamily="18" charset="0"/>
                          </a:rPr>
                          <m:t>𝒊</m:t>
                        </m:r>
                      </m:sub>
                    </m:sSub>
                  </m:oMath>
                </a14:m>
                <a:r>
                  <a:rPr kumimoji="1" lang="en-US" altLang="zh-CN" sz="2400" dirty="0">
                    <a:latin typeface="Times New Roman" panose="02020603050405020304" pitchFamily="18" charset="0"/>
                    <a:cs typeface="Times New Roman" panose="02020603050405020304" pitchFamily="18" charset="0"/>
                  </a:rPr>
                  <a:t> :effective</a:t>
                </a:r>
                <a:r>
                  <a:rPr kumimoji="1" lang="zh-CN" altLang="en-US" sz="2400" dirty="0">
                    <a:latin typeface="Times New Roman" panose="02020603050405020304" pitchFamily="18" charset="0"/>
                    <a:cs typeface="Times New Roman" panose="02020603050405020304" pitchFamily="18" charset="0"/>
                  </a:rPr>
                  <a:t> </a:t>
                </a:r>
                <a:r>
                  <a:rPr kumimoji="1" lang="en-US" altLang="zh-CN" sz="2400" dirty="0">
                    <a:latin typeface="Times New Roman" panose="02020603050405020304" pitchFamily="18" charset="0"/>
                    <a:cs typeface="Times New Roman" panose="02020603050405020304" pitchFamily="18" charset="0"/>
                  </a:rPr>
                  <a:t>quark</a:t>
                </a:r>
                <a:r>
                  <a:rPr kumimoji="1" lang="zh-CN" altLang="en-US" sz="2400" dirty="0">
                    <a:latin typeface="Times New Roman" panose="02020603050405020304" pitchFamily="18" charset="0"/>
                    <a:cs typeface="Times New Roman" panose="02020603050405020304" pitchFamily="18" charset="0"/>
                  </a:rPr>
                  <a:t> </a:t>
                </a:r>
                <a:r>
                  <a:rPr kumimoji="1" lang="en-US" altLang="zh-CN" sz="2400" dirty="0">
                    <a:latin typeface="Times New Roman" panose="02020603050405020304" pitchFamily="18" charset="0"/>
                    <a:cs typeface="Times New Roman" panose="02020603050405020304" pitchFamily="18" charset="0"/>
                  </a:rPr>
                  <a:t>mass: quark</a:t>
                </a:r>
                <a:r>
                  <a:rPr kumimoji="1" lang="zh-CN" altLang="en-US" sz="2400" dirty="0">
                    <a:latin typeface="Times New Roman" panose="02020603050405020304" pitchFamily="18" charset="0"/>
                    <a:cs typeface="Times New Roman" panose="02020603050405020304" pitchFamily="18" charset="0"/>
                  </a:rPr>
                  <a:t> </a:t>
                </a:r>
                <a:r>
                  <a:rPr kumimoji="1" lang="en-US" altLang="zh-CN" sz="2400" dirty="0">
                    <a:latin typeface="Times New Roman" panose="02020603050405020304" pitchFamily="18" charset="0"/>
                    <a:cs typeface="Times New Roman" panose="02020603050405020304" pitchFamily="18" charset="0"/>
                  </a:rPr>
                  <a:t>mass,</a:t>
                </a:r>
                <a:r>
                  <a:rPr lang="zh-CN" altLang="zh-CN" sz="2400" b="1" dirty="0">
                    <a:latin typeface="Times New Roman" panose="02020603050405020304" pitchFamily="18" charset="0"/>
                    <a:cs typeface="Times New Roman" panose="02020603050405020304" pitchFamily="18" charset="0"/>
                  </a:rPr>
                  <a:t> </a:t>
                </a:r>
                <a:r>
                  <a:rPr lang="zh-CN" altLang="zh-CN" sz="2400" dirty="0">
                    <a:latin typeface="Times New Roman" panose="02020603050405020304" pitchFamily="18" charset="0"/>
                    <a:cs typeface="Times New Roman" panose="02020603050405020304" pitchFamily="18" charset="0"/>
                  </a:rPr>
                  <a:t>Kinetic term</a:t>
                </a:r>
                <a:r>
                  <a:rPr lang="en-US" altLang="zh-CN" sz="2400" dirty="0">
                    <a:latin typeface="Times New Roman" panose="02020603050405020304" pitchFamily="18" charset="0"/>
                    <a:cs typeface="Times New Roman" panose="02020603050405020304" pitchFamily="18" charset="0"/>
                  </a:rPr>
                  <a:t>, </a:t>
                </a:r>
                <a:r>
                  <a:rPr lang="zh-CN" altLang="zh-CN" sz="2400" dirty="0">
                    <a:latin typeface="Times New Roman" panose="02020603050405020304" pitchFamily="18" charset="0"/>
                    <a:cs typeface="Times New Roman" panose="02020603050405020304" pitchFamily="18" charset="0"/>
                  </a:rPr>
                  <a:t>Central potential</a:t>
                </a:r>
                <a:r>
                  <a:rPr lang="en-US" altLang="zh-CN" sz="2400" dirty="0">
                    <a:latin typeface="Times New Roman" panose="02020603050405020304" pitchFamily="18" charset="0"/>
                    <a:cs typeface="Times New Roman" panose="02020603050405020304" pitchFamily="18" charset="0"/>
                  </a:rPr>
                  <a:t>, </a:t>
                </a:r>
                <a:r>
                  <a:rPr lang="zh-CN" altLang="zh-CN" sz="2400" dirty="0">
                    <a:latin typeface="Times New Roman" panose="02020603050405020304" pitchFamily="18" charset="0"/>
                    <a:cs typeface="Times New Roman" panose="02020603050405020304" pitchFamily="18" charset="0"/>
                  </a:rPr>
                  <a:t>Confinement potential</a:t>
                </a:r>
                <a:r>
                  <a:rPr lang="en-US" altLang="zh-CN" sz="2400" dirty="0">
                    <a:latin typeface="Times New Roman" panose="02020603050405020304" pitchFamily="18" charset="0"/>
                    <a:cs typeface="Times New Roman" panose="02020603050405020304" pitchFamily="18" charset="0"/>
                  </a:rPr>
                  <a:t>.</a:t>
                </a:r>
                <a:endParaRPr kumimoji="1" lang="en-US" altLang="zh-CN" sz="2400" dirty="0">
                  <a:latin typeface="Times New Roman" panose="02020603050405020304" pitchFamily="18" charset="0"/>
                  <a:cs typeface="Times New Roman" panose="02020603050405020304" pitchFamily="18" charset="0"/>
                </a:endParaRPr>
              </a:p>
              <a:p>
                <a:pPr indent="0" fontAlgn="auto">
                  <a:lnSpc>
                    <a:spcPct val="125000"/>
                  </a:lnSpc>
                </a:pPr>
                <a14:m>
                  <m:oMath xmlns:m="http://schemas.openxmlformats.org/officeDocument/2006/math">
                    <m:sSub>
                      <m:sSubPr>
                        <m:ctrlPr>
                          <a:rPr kumimoji="1" lang="en-US" altLang="zh-CN" sz="2400">
                            <a:latin typeface="Cambria Math" panose="02040503050406030204" pitchFamily="18" charset="0"/>
                          </a:rPr>
                        </m:ctrlPr>
                      </m:sSubPr>
                      <m:e>
                        <m:r>
                          <m:rPr>
                            <m:sty m:val="p"/>
                          </m:rPr>
                          <a:rPr kumimoji="1" lang="en-US" altLang="zh-CN" sz="2400">
                            <a:latin typeface="Cambria Math" panose="02040503050406030204" pitchFamily="18" charset="0"/>
                          </a:rPr>
                          <m:t>C</m:t>
                        </m:r>
                      </m:e>
                      <m:sub>
                        <m:r>
                          <a:rPr kumimoji="1" lang="en-US" altLang="zh-CN" sz="2400">
                            <a:latin typeface="Cambria Math" panose="02040503050406030204" pitchFamily="18" charset="0"/>
                          </a:rPr>
                          <m:t>𝒊</m:t>
                        </m:r>
                        <m:r>
                          <a:rPr kumimoji="1" lang="en-US" altLang="zh-CN" sz="2400" i="1">
                            <a:latin typeface="Cambria Math" panose="02040503050406030204" pitchFamily="18" charset="0"/>
                          </a:rPr>
                          <m:t>𝑗</m:t>
                        </m:r>
                      </m:sub>
                    </m:sSub>
                    <m:r>
                      <a:rPr kumimoji="1" lang="en-US" altLang="zh-CN" sz="2400" i="1">
                        <a:latin typeface="Cambria Math" panose="02040503050406030204" pitchFamily="18" charset="0"/>
                      </a:rPr>
                      <m:t> </m:t>
                    </m:r>
                  </m:oMath>
                </a14:m>
                <a:r>
                  <a:rPr kumimoji="1" lang="en-US" altLang="zh-CN" sz="2400" dirty="0">
                    <a:latin typeface="Times New Roman" panose="02020603050405020304" pitchFamily="18" charset="0"/>
                    <a:cs typeface="Times New Roman" panose="02020603050405020304" pitchFamily="18" charset="0"/>
                  </a:rPr>
                  <a:t>: effective coupling parameter : </a:t>
                </a:r>
                <a:r>
                  <a:rPr lang="zh-CN" altLang="zh-CN" sz="2400" dirty="0">
                    <a:latin typeface="Times New Roman" panose="02020603050405020304" pitchFamily="18" charset="0"/>
                    <a:cs typeface="Times New Roman" panose="02020603050405020304" pitchFamily="18" charset="0"/>
                  </a:rPr>
                  <a:t>Spatial wave function</a:t>
                </a:r>
                <a:r>
                  <a:rPr lang="en-US" altLang="zh-CN" sz="2400" dirty="0">
                    <a:latin typeface="Times New Roman" panose="02020603050405020304" pitchFamily="18" charset="0"/>
                    <a:cs typeface="Times New Roman" panose="02020603050405020304" pitchFamily="18" charset="0"/>
                  </a:rPr>
                  <a:t>, effective quark mass.</a:t>
                </a:r>
                <a:endParaRPr kumimoji="1" lang="en-US" altLang="zh-CN" sz="2400" dirty="0">
                  <a:latin typeface="Times New Roman" panose="02020603050405020304" pitchFamily="18" charset="0"/>
                  <a:cs typeface="Times New Roman" panose="02020603050405020304" pitchFamily="18" charset="0"/>
                </a:endParaRPr>
              </a:p>
              <a:p>
                <a:pPr indent="0" fontAlgn="auto">
                  <a:lnSpc>
                    <a:spcPct val="125000"/>
                  </a:lnSpc>
                </a:pPr>
                <a14:m>
                  <m:oMath xmlns:m="http://schemas.openxmlformats.org/officeDocument/2006/math">
                    <m:sSub>
                      <m:sSubPr>
                        <m:ctrlPr>
                          <a:rPr kumimoji="1" lang="en-US" altLang="zh-CN" sz="2400" i="1">
                            <a:latin typeface="Cambria Math" panose="02040503050406030204" pitchFamily="18" charset="0"/>
                          </a:rPr>
                        </m:ctrlPr>
                      </m:sSubPr>
                      <m:e>
                        <m:r>
                          <m:rPr>
                            <m:sty m:val="p"/>
                          </m:rPr>
                          <a:rPr kumimoji="1" lang="en-US" altLang="zh-CN" sz="2400" i="1">
                            <a:latin typeface="Cambria Math" panose="02040503050406030204" pitchFamily="18" charset="0"/>
                          </a:rPr>
                          <m:t>λ</m:t>
                        </m:r>
                      </m:e>
                      <m:sub>
                        <m:r>
                          <m:rPr>
                            <m:sty m:val="p"/>
                          </m:rPr>
                          <a:rPr kumimoji="1" lang="en-US" altLang="zh-CN" sz="2400" i="1">
                            <a:latin typeface="Cambria Math" panose="02040503050406030204" pitchFamily="18" charset="0"/>
                          </a:rPr>
                          <m:t>i</m:t>
                        </m:r>
                      </m:sub>
                    </m:sSub>
                  </m:oMath>
                </a14:m>
                <a:r>
                  <a:rPr kumimoji="1" lang="en-US" altLang="zh-CN" sz="2400" dirty="0">
                    <a:latin typeface="Times New Roman" panose="02020603050405020304" pitchFamily="18" charset="0"/>
                    <a:cs typeface="Times New Roman" panose="02020603050405020304" pitchFamily="18" charset="0"/>
                  </a:rPr>
                  <a:t> : Gell-Mann matrix; </a:t>
                </a:r>
                <a14:m>
                  <m:oMath xmlns:m="http://schemas.openxmlformats.org/officeDocument/2006/math">
                    <m:sSub>
                      <m:sSubPr>
                        <m:ctrlPr>
                          <a:rPr kumimoji="1" lang="en-US" altLang="zh-CN" sz="2400" i="1">
                            <a:latin typeface="Cambria Math" panose="02040503050406030204" pitchFamily="18" charset="0"/>
                          </a:rPr>
                        </m:ctrlPr>
                      </m:sSubPr>
                      <m:e>
                        <m:r>
                          <m:rPr>
                            <m:sty m:val="p"/>
                          </m:rPr>
                          <a:rPr kumimoji="1" lang="en-US" altLang="zh-CN" sz="2400" i="1">
                            <a:latin typeface="Cambria Math" panose="02040503050406030204" pitchFamily="18" charset="0"/>
                          </a:rPr>
                          <m:t>σ</m:t>
                        </m:r>
                      </m:e>
                      <m:sub>
                        <m:r>
                          <m:rPr>
                            <m:sty m:val="p"/>
                          </m:rPr>
                          <a:rPr kumimoji="1" lang="en-US" altLang="zh-CN" sz="2400" i="1">
                            <a:latin typeface="Cambria Math" panose="02040503050406030204" pitchFamily="18" charset="0"/>
                          </a:rPr>
                          <m:t>i</m:t>
                        </m:r>
                      </m:sub>
                    </m:sSub>
                    <m:r>
                      <a:rPr kumimoji="1" lang="en-US" altLang="zh-CN" sz="2400" i="1">
                        <a:latin typeface="Cambria Math" panose="02040503050406030204" pitchFamily="18" charset="0"/>
                      </a:rPr>
                      <m:t> </m:t>
                    </m:r>
                  </m:oMath>
                </a14:m>
                <a:r>
                  <a:rPr kumimoji="1" lang="en-US" altLang="zh-CN" sz="2400" dirty="0">
                    <a:latin typeface="Times New Roman" panose="02020603050405020304" pitchFamily="18" charset="0"/>
                    <a:cs typeface="Times New Roman" panose="02020603050405020304" pitchFamily="18" charset="0"/>
                  </a:rPr>
                  <a:t>: Pauli matrix</a:t>
                </a:r>
              </a:p>
              <a:p>
                <a:pPr indent="0" fontAlgn="auto">
                  <a:lnSpc>
                    <a:spcPct val="125000"/>
                  </a:lnSpc>
                </a:pPr>
                <a:r>
                  <a:rPr kumimoji="1" lang="en-US" altLang="zh-CN" sz="2400" dirty="0">
                    <a:latin typeface="Times New Roman" panose="02020603050405020304" pitchFamily="18" charset="0"/>
                    <a:cs typeface="Times New Roman" panose="02020603050405020304" pitchFamily="18" charset="0"/>
                  </a:rPr>
                  <a:t>    In order to reflect the effect of the spatial structure and eliminate the uncertainty caused by the effective quark mass, we choose a particular state as the reference, and its quality serves as the input parameter.</a:t>
                </a:r>
              </a:p>
              <a:p>
                <a:pPr indent="0" fontAlgn="auto">
                  <a:lnSpc>
                    <a:spcPct val="125000"/>
                  </a:lnSpc>
                </a:pPr>
                <a14:m>
                  <m:oMathPara xmlns:m="http://schemas.openxmlformats.org/officeDocument/2006/math">
                    <m:oMath>
                      <m:r>
                        <a:rPr kumimoji="1" lang="en-US" altLang="zh-CN" sz="2400" b="0" i="1" smtClean="0">
                          <a:latin typeface="Cambria Math" panose="02040503050406030204" pitchFamily="18" charset="0"/>
                          <a:cs typeface="Times New Roman" panose="02020603050405020304" pitchFamily="18" charset="0"/>
                        </a:rPr>
                        <m:t>𝑀</m:t>
                      </m:r>
                      <m:r>
                        <a:rPr kumimoji="1" lang="en-US" altLang="zh-CN" sz="2400" b="0" i="1" smtClean="0">
                          <a:latin typeface="Cambria Math" panose="02040503050406030204" pitchFamily="18" charset="0"/>
                          <a:cs typeface="Times New Roman" panose="02020603050405020304" pitchFamily="18" charset="0"/>
                        </a:rPr>
                        <m:t>=</m:t>
                      </m:r>
                      <m:d>
                        <m:dPr>
                          <m:begChr m:val="["/>
                          <m:endChr m:val="]"/>
                          <m:ctrlPr>
                            <a:rPr kumimoji="1" lang="en-US" altLang="zh-CN" sz="2400" b="0" i="1" smtClean="0">
                              <a:latin typeface="Cambria Math" panose="02040503050406030204" pitchFamily="18" charset="0"/>
                              <a:cs typeface="Times New Roman" panose="02020603050405020304" pitchFamily="18" charset="0"/>
                            </a:rPr>
                          </m:ctrlPr>
                        </m:dPr>
                        <m:e>
                          <m:sSub>
                            <m:sSubPr>
                              <m:ctrlPr>
                                <a:rPr kumimoji="1" lang="en-US" altLang="zh-CN" sz="2400" b="0" i="1" smtClean="0">
                                  <a:latin typeface="Cambria Math" panose="02040503050406030204" pitchFamily="18" charset="0"/>
                                  <a:cs typeface="Times New Roman" panose="02020603050405020304" pitchFamily="18" charset="0"/>
                                </a:rPr>
                              </m:ctrlPr>
                            </m:sSubPr>
                            <m:e>
                              <m:r>
                                <a:rPr kumimoji="1" lang="en-US" altLang="zh-CN" sz="2400" b="0" i="1" smtClean="0">
                                  <a:latin typeface="Cambria Math" panose="02040503050406030204" pitchFamily="18" charset="0"/>
                                  <a:cs typeface="Times New Roman" panose="02020603050405020304" pitchFamily="18" charset="0"/>
                                </a:rPr>
                                <m:t>𝑀</m:t>
                              </m:r>
                            </m:e>
                            <m:sub>
                              <m:r>
                                <a:rPr kumimoji="1" lang="en-US" altLang="zh-CN" sz="2400" b="0" i="1" smtClean="0">
                                  <a:latin typeface="Cambria Math" panose="02040503050406030204" pitchFamily="18" charset="0"/>
                                  <a:cs typeface="Times New Roman" panose="02020603050405020304" pitchFamily="18" charset="0"/>
                                </a:rPr>
                                <m:t>𝑟𝑒𝑓</m:t>
                              </m:r>
                            </m:sub>
                          </m:sSub>
                          <m:r>
                            <a:rPr kumimoji="1" lang="en-US" altLang="zh-CN" sz="2400" b="0" i="1" smtClean="0">
                              <a:latin typeface="Cambria Math" panose="02040503050406030204" pitchFamily="18" charset="0"/>
                              <a:cs typeface="Times New Roman" panose="02020603050405020304" pitchFamily="18" charset="0"/>
                            </a:rPr>
                            <m:t>−</m:t>
                          </m:r>
                          <m:sSubSup>
                            <m:sSubSupPr>
                              <m:ctrlPr>
                                <a:rPr kumimoji="1" lang="en-US" altLang="zh-CN" sz="2400" b="0" i="1" smtClean="0">
                                  <a:latin typeface="Cambria Math" panose="02040503050406030204" pitchFamily="18" charset="0"/>
                                  <a:cs typeface="Times New Roman" panose="02020603050405020304" pitchFamily="18" charset="0"/>
                                </a:rPr>
                              </m:ctrlPr>
                            </m:sSubSupPr>
                            <m:e>
                              <m:r>
                                <a:rPr kumimoji="1" lang="en-US" altLang="zh-CN" sz="2400" b="0" i="1" smtClean="0">
                                  <a:latin typeface="Cambria Math" panose="02040503050406030204" pitchFamily="18" charset="0"/>
                                  <a:cs typeface="Times New Roman" panose="02020603050405020304" pitchFamily="18" charset="0"/>
                                </a:rPr>
                                <m:t>𝐸</m:t>
                              </m:r>
                            </m:e>
                            <m:sub>
                              <m:r>
                                <a:rPr kumimoji="1" lang="en-US" altLang="zh-CN" sz="2400" b="0" i="1" smtClean="0">
                                  <a:latin typeface="Cambria Math" panose="02040503050406030204" pitchFamily="18" charset="0"/>
                                  <a:cs typeface="Times New Roman" panose="02020603050405020304" pitchFamily="18" charset="0"/>
                                </a:rPr>
                                <m:t>𝐶𝑀𝐼</m:t>
                              </m:r>
                            </m:sub>
                            <m:sup>
                              <m:r>
                                <a:rPr kumimoji="1" lang="en-US" altLang="zh-CN" sz="2400" b="0" i="1" smtClean="0">
                                  <a:latin typeface="Cambria Math" panose="02040503050406030204" pitchFamily="18" charset="0"/>
                                  <a:cs typeface="Times New Roman" panose="02020603050405020304" pitchFamily="18" charset="0"/>
                                </a:rPr>
                                <m:t>𝑟𝑒𝑓</m:t>
                              </m:r>
                            </m:sup>
                          </m:sSubSup>
                        </m:e>
                      </m:d>
                      <m:r>
                        <a:rPr kumimoji="1" lang="en-US" altLang="zh-CN" sz="2400" b="0" i="1" smtClean="0">
                          <a:latin typeface="Cambria Math" panose="02040503050406030204" pitchFamily="18" charset="0"/>
                          <a:cs typeface="Times New Roman" panose="02020603050405020304" pitchFamily="18" charset="0"/>
                        </a:rPr>
                        <m:t>+</m:t>
                      </m:r>
                      <m:sSub>
                        <m:sSubPr>
                          <m:ctrlPr>
                            <a:rPr kumimoji="1" lang="en-US" altLang="zh-CN" sz="2400" b="0" i="1" smtClean="0">
                              <a:latin typeface="Cambria Math" panose="02040503050406030204" pitchFamily="18" charset="0"/>
                              <a:cs typeface="Times New Roman" panose="02020603050405020304" pitchFamily="18" charset="0"/>
                            </a:rPr>
                          </m:ctrlPr>
                        </m:sSubPr>
                        <m:e>
                          <m:r>
                            <a:rPr kumimoji="1" lang="en-US" altLang="zh-CN" sz="2400" b="0" i="1" smtClean="0">
                              <a:latin typeface="Cambria Math" panose="02040503050406030204" pitchFamily="18" charset="0"/>
                              <a:cs typeface="Times New Roman" panose="02020603050405020304" pitchFamily="18" charset="0"/>
                            </a:rPr>
                            <m:t>𝐸</m:t>
                          </m:r>
                        </m:e>
                        <m:sub>
                          <m:r>
                            <a:rPr kumimoji="1" lang="en-US" altLang="zh-CN" sz="2400" b="0" i="1" smtClean="0">
                              <a:latin typeface="Cambria Math" panose="02040503050406030204" pitchFamily="18" charset="0"/>
                              <a:cs typeface="Times New Roman" panose="02020603050405020304" pitchFamily="18" charset="0"/>
                            </a:rPr>
                            <m:t>𝐶𝑀𝐼</m:t>
                          </m:r>
                        </m:sub>
                      </m:sSub>
                    </m:oMath>
                  </m:oMathPara>
                </a14:m>
                <a:endParaRPr kumimoji="1" lang="en-US" altLang="zh-CN" sz="2400" dirty="0">
                  <a:latin typeface="Times New Roman" panose="02020603050405020304" pitchFamily="18" charset="0"/>
                  <a:cs typeface="Times New Roman" panose="02020603050405020304" pitchFamily="18" charset="0"/>
                </a:endParaRPr>
              </a:p>
            </p:txBody>
          </p:sp>
        </mc:Choice>
        <mc:Fallback>
          <p:sp>
            <p:nvSpPr>
              <p:cNvPr id="6" name="文本框 5">
                <a:extLst>
                  <a:ext uri="{FF2B5EF4-FFF2-40B4-BE49-F238E27FC236}">
                    <a16:creationId xmlns:a16="http://schemas.microsoft.com/office/drawing/2014/main" id="{788BBABA-3A19-2AC5-43B6-9FD7F3CD88DC}"/>
                  </a:ext>
                </a:extLst>
              </p:cNvPr>
              <p:cNvSpPr txBox="1">
                <a:spLocks noRot="1" noChangeAspect="1" noMove="1" noResize="1" noEditPoints="1" noAdjustHandles="1" noChangeArrowheads="1" noChangeShapeType="1" noTextEdit="1"/>
              </p:cNvSpPr>
              <p:nvPr/>
            </p:nvSpPr>
            <p:spPr>
              <a:xfrm>
                <a:off x="605481" y="901387"/>
                <a:ext cx="10681465" cy="5248040"/>
              </a:xfrm>
              <a:prstGeom prst="rect">
                <a:avLst/>
              </a:prstGeom>
              <a:blipFill>
                <a:blip r:embed="rId4"/>
                <a:stretch>
                  <a:fillRect l="-831" t="-17874" r="-119"/>
                </a:stretch>
              </a:blipFill>
            </p:spPr>
            <p:txBody>
              <a:bodyPr/>
              <a:lstStyle/>
              <a:p>
                <a:r>
                  <a:rPr lang="zh-CN" altLang="en-US">
                    <a:noFill/>
                  </a:rPr>
                  <a:t> </a:t>
                </a:r>
              </a:p>
            </p:txBody>
          </p:sp>
        </mc:Fallback>
      </mc:AlternateContent>
      <p:pic>
        <p:nvPicPr>
          <p:cNvPr id="2" name="图片 1">
            <a:extLst>
              <a:ext uri="{FF2B5EF4-FFF2-40B4-BE49-F238E27FC236}">
                <a16:creationId xmlns:a16="http://schemas.microsoft.com/office/drawing/2014/main" id="{D493537E-ABAA-B2D8-FA18-6A36623F2FFD}"/>
              </a:ext>
            </a:extLst>
          </p:cNvPr>
          <p:cNvPicPr>
            <a:picLocks noChangeAspect="1"/>
          </p:cNvPicPr>
          <p:nvPr/>
        </p:nvPicPr>
        <p:blipFill>
          <a:blip r:embed="rId5"/>
          <a:stretch>
            <a:fillRect/>
          </a:stretch>
        </p:blipFill>
        <p:spPr>
          <a:xfrm>
            <a:off x="1596768" y="980416"/>
            <a:ext cx="8784098" cy="5089982"/>
          </a:xfrm>
          <a:prstGeom prst="rect">
            <a:avLst/>
          </a:prstGeom>
          <a:ln w="1905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
        <p:nvSpPr>
          <p:cNvPr id="3" name="文本框 2">
            <a:extLst>
              <a:ext uri="{FF2B5EF4-FFF2-40B4-BE49-F238E27FC236}">
                <a16:creationId xmlns:a16="http://schemas.microsoft.com/office/drawing/2014/main" id="{742CE8E5-2F41-90E6-3490-A604716DB441}"/>
              </a:ext>
            </a:extLst>
          </p:cNvPr>
          <p:cNvSpPr txBox="1"/>
          <p:nvPr/>
        </p:nvSpPr>
        <p:spPr>
          <a:xfrm>
            <a:off x="11335385" y="6336956"/>
            <a:ext cx="306494" cy="369332"/>
          </a:xfrm>
          <a:prstGeom prst="rect">
            <a:avLst/>
          </a:prstGeom>
          <a:noFill/>
        </p:spPr>
        <p:txBody>
          <a:bodyPr wrap="none" rtlCol="0">
            <a:spAutoFit/>
          </a:bodyPr>
          <a:lstStyle/>
          <a:p>
            <a:r>
              <a:rPr kumimoji="1" lang="en-US" altLang="zh-CN" dirty="0">
                <a:latin typeface="Times New Roman" panose="02020603050405020304" pitchFamily="18" charset="0"/>
                <a:cs typeface="Times New Roman" panose="02020603050405020304" pitchFamily="18" charset="0"/>
              </a:rPr>
              <a:t>7</a:t>
            </a:r>
            <a:endParaRPr kumimoji="1" lang="zh-CN" alt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42042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2"/>
                                        </p:tgtEl>
                                        <p:attrNameLst>
                                          <p:attrName>style.visibility</p:attrName>
                                        </p:attrNameLst>
                                      </p:cBhvr>
                                      <p:to>
                                        <p:strVal val="hidden"/>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nvCxnSpPr>
        <p:spPr>
          <a:xfrm>
            <a:off x="0" y="666234"/>
            <a:ext cx="12192000" cy="0"/>
          </a:xfrm>
          <a:prstGeom prst="line">
            <a:avLst/>
          </a:prstGeom>
          <a:ln w="28575">
            <a:solidFill>
              <a:srgbClr val="9C252B"/>
            </a:solidFill>
          </a:ln>
        </p:spPr>
        <p:style>
          <a:lnRef idx="1">
            <a:schemeClr val="accent1"/>
          </a:lnRef>
          <a:fillRef idx="0">
            <a:schemeClr val="accent1"/>
          </a:fillRef>
          <a:effectRef idx="0">
            <a:schemeClr val="accent1"/>
          </a:effectRef>
          <a:fontRef idx="minor">
            <a:schemeClr val="tx1"/>
          </a:fontRef>
        </p:style>
      </p:cxnSp>
      <p:sp>
        <p:nvSpPr>
          <p:cNvPr id="29" name="文本框 28"/>
          <p:cNvSpPr txBox="1"/>
          <p:nvPr/>
        </p:nvSpPr>
        <p:spPr bwMode="auto">
          <a:xfrm>
            <a:off x="134400" y="178901"/>
            <a:ext cx="5854417" cy="415498"/>
          </a:xfrm>
          <a:prstGeom prst="rect">
            <a:avLst/>
          </a:prstGeom>
          <a:noFill/>
        </p:spPr>
        <p:txBody>
          <a:bodyPr wrap="square">
            <a:spAutoFit/>
            <a:scene3d>
              <a:camera prst="orthographicFront"/>
              <a:lightRig rig="threePt" dir="t"/>
            </a:scene3d>
            <a:sp3d contourW="12700"/>
          </a:bodyPr>
          <a:lstStyle>
            <a:defPPr>
              <a:defRPr lang="en-US"/>
            </a:defPPr>
            <a:lvl1pPr>
              <a:defRPr sz="2800" b="1" spc="300">
                <a:solidFill>
                  <a:schemeClr val="tx1">
                    <a:lumMod val="85000"/>
                    <a:lumOff val="15000"/>
                  </a:schemeClr>
                </a:solidFill>
                <a:latin typeface="微软雅黑" panose="020B0503020204020204" pitchFamily="34" charset="-122"/>
                <a:ea typeface="微软雅黑" panose="020B0503020204020204" pitchFamily="34" charset="-122"/>
                <a:cs typeface="Segoe UI Light" panose="020B0502040204020203" pitchFamily="34" charset="0"/>
              </a:defRPr>
            </a:lvl1pPr>
          </a:lstStyle>
          <a:p>
            <a:pPr>
              <a:defRPr/>
            </a:pPr>
            <a:r>
              <a:rPr lang="en-US" altLang="zh-CN" sz="2100" spc="0" dirty="0">
                <a:solidFill>
                  <a:srgbClr val="B21E23"/>
                </a:solidFill>
                <a:latin typeface="Times New Roman" panose="02020603050405020304" pitchFamily="18" charset="0"/>
                <a:cs typeface="Times New Roman" panose="02020603050405020304" pitchFamily="18" charset="0"/>
                <a:sym typeface="Century Gothic" panose="020B0502020202020204" pitchFamily="34" charset="0"/>
              </a:rPr>
              <a:t>Formalism| </a:t>
            </a:r>
            <a:r>
              <a:rPr lang="en-US" altLang="zh-CN" sz="2100" spc="0" dirty="0">
                <a:solidFill>
                  <a:schemeClr val="tx1"/>
                </a:solidFill>
                <a:latin typeface="Times New Roman" panose="02020603050405020304" pitchFamily="18" charset="0"/>
                <a:cs typeface="Times New Roman" panose="02020603050405020304" pitchFamily="18" charset="0"/>
                <a:sym typeface="Century Gothic" panose="020B0502020202020204" pitchFamily="34" charset="0"/>
              </a:rPr>
              <a:t>Mass splitting model</a:t>
            </a:r>
            <a:endParaRPr lang="zh-CN" altLang="en-US" sz="2100" spc="0" dirty="0">
              <a:solidFill>
                <a:schemeClr val="tx1"/>
              </a:solidFill>
              <a:latin typeface="Times New Roman" panose="02020603050405020304" pitchFamily="18" charset="0"/>
              <a:cs typeface="Times New Roman" panose="02020603050405020304" pitchFamily="18" charset="0"/>
              <a:sym typeface="Century Gothic" panose="020B0502020202020204" pitchFamily="34" charset="0"/>
            </a:endParaRPr>
          </a:p>
        </p:txBody>
      </p:sp>
      <p:pic>
        <p:nvPicPr>
          <p:cNvPr id="5" name="图片 4">
            <a:extLst>
              <a:ext uri="{FF2B5EF4-FFF2-40B4-BE49-F238E27FC236}">
                <a16:creationId xmlns:a16="http://schemas.microsoft.com/office/drawing/2014/main" id="{3E62D901-7D29-2811-81A1-2066D3650FD0}"/>
              </a:ext>
            </a:extLst>
          </p:cNvPr>
          <p:cNvPicPr>
            <a:picLocks noChangeAspect="1"/>
          </p:cNvPicPr>
          <p:nvPr/>
        </p:nvPicPr>
        <p:blipFill>
          <a:blip r:embed="rId3"/>
          <a:stretch>
            <a:fillRect/>
          </a:stretch>
        </p:blipFill>
        <p:spPr>
          <a:xfrm>
            <a:off x="11237495" y="88315"/>
            <a:ext cx="711890" cy="543733"/>
          </a:xfrm>
          <a:prstGeom prst="rect">
            <a:avLst/>
          </a:prstGeom>
        </p:spPr>
      </p:pic>
      <p:pic>
        <p:nvPicPr>
          <p:cNvPr id="2" name="图片 1">
            <a:extLst>
              <a:ext uri="{FF2B5EF4-FFF2-40B4-BE49-F238E27FC236}">
                <a16:creationId xmlns:a16="http://schemas.microsoft.com/office/drawing/2014/main" id="{D54F7645-9889-E540-BEF8-E3551578C6E0}"/>
              </a:ext>
            </a:extLst>
          </p:cNvPr>
          <p:cNvPicPr>
            <a:picLocks noChangeAspect="1"/>
          </p:cNvPicPr>
          <p:nvPr/>
        </p:nvPicPr>
        <p:blipFill>
          <a:blip r:embed="rId4"/>
          <a:srcRect b="78964"/>
          <a:stretch>
            <a:fillRect/>
          </a:stretch>
        </p:blipFill>
        <p:spPr>
          <a:xfrm>
            <a:off x="763312" y="878239"/>
            <a:ext cx="10451010" cy="1093218"/>
          </a:xfrm>
          <a:prstGeom prst="rect">
            <a:avLst/>
          </a:prstGeom>
          <a:ln w="19050">
            <a:solidFill>
              <a:schemeClr val="tx1"/>
            </a:solidFill>
          </a:ln>
        </p:spPr>
      </p:pic>
      <mc:AlternateContent xmlns:mc="http://schemas.openxmlformats.org/markup-compatibility/2006" xmlns:a14="http://schemas.microsoft.com/office/drawing/2010/main">
        <mc:Choice Requires="a14">
          <p:sp>
            <p:nvSpPr>
              <p:cNvPr id="7" name="文本框 6">
                <a:extLst>
                  <a:ext uri="{FF2B5EF4-FFF2-40B4-BE49-F238E27FC236}">
                    <a16:creationId xmlns:a16="http://schemas.microsoft.com/office/drawing/2014/main" id="{6EFDADCC-E56E-6E45-82E2-7375822216FC}"/>
                  </a:ext>
                </a:extLst>
              </p:cNvPr>
              <p:cNvSpPr txBox="1"/>
              <p:nvPr/>
            </p:nvSpPr>
            <p:spPr>
              <a:xfrm>
                <a:off x="972615" y="2231558"/>
                <a:ext cx="10724382" cy="470450"/>
              </a:xfrm>
              <a:prstGeom prst="rect">
                <a:avLst/>
              </a:prstGeom>
              <a:noFill/>
            </p:spPr>
            <p:txBody>
              <a:bodyPr wrap="square" rtlCol="0">
                <a:spAutoFit/>
              </a:bodyPr>
              <a:lstStyle/>
              <a:p>
                <a:r>
                  <a:rPr kumimoji="1" lang="en-US" altLang="zh-CN" sz="2400" dirty="0">
                    <a:latin typeface="Times New Roman" panose="02020603050405020304" pitchFamily="18" charset="0"/>
                    <a:cs typeface="Times New Roman" panose="02020603050405020304" pitchFamily="18" charset="0"/>
                  </a:rPr>
                  <a:t>X(4140)</a:t>
                </a:r>
                <a:r>
                  <a:rPr kumimoji="1" lang="zh-CN" altLang="en-US" sz="2400" dirty="0">
                    <a:latin typeface="Times New Roman" panose="02020603050405020304" pitchFamily="18" charset="0"/>
                    <a:cs typeface="Times New Roman" panose="02020603050405020304" pitchFamily="18" charset="0"/>
                  </a:rPr>
                  <a:t>：</a:t>
                </a:r>
                <a14:m>
                  <m:oMath xmlns:m="http://schemas.openxmlformats.org/officeDocument/2006/math">
                    <m:sSup>
                      <m:sSupPr>
                        <m:ctrlPr>
                          <a:rPr kumimoji="1" lang="en-US" altLang="zh-CN" sz="2400" b="0" i="1" smtClean="0">
                            <a:latin typeface="Cambria Math" panose="02040503050406030204" pitchFamily="18" charset="0"/>
                          </a:rPr>
                        </m:ctrlPr>
                      </m:sSupPr>
                      <m:e>
                        <m:r>
                          <m:rPr>
                            <m:sty m:val="p"/>
                          </m:rPr>
                          <a:rPr kumimoji="1" lang="en-US" altLang="zh-CN" sz="2400" b="0" i="1" smtClean="0">
                            <a:latin typeface="Cambria Math" panose="02040503050406030204" pitchFamily="18" charset="0"/>
                          </a:rPr>
                          <m:t>J</m:t>
                        </m:r>
                      </m:e>
                      <m:sup>
                        <m:r>
                          <m:rPr>
                            <m:sty m:val="p"/>
                          </m:rPr>
                          <a:rPr kumimoji="1" lang="en-US" altLang="zh-CN" sz="2400" b="0" i="1" smtClean="0">
                            <a:latin typeface="Cambria Math" panose="02040503050406030204" pitchFamily="18" charset="0"/>
                          </a:rPr>
                          <m:t>PC</m:t>
                        </m:r>
                      </m:sup>
                    </m:sSup>
                    <m:r>
                      <a:rPr kumimoji="1" lang="en-US" altLang="zh-CN" sz="2400" b="0" i="0" smtClean="0">
                        <a:latin typeface="Cambria Math" panose="02040503050406030204" pitchFamily="18" charset="0"/>
                      </a:rPr>
                      <m:t>=</m:t>
                    </m:r>
                    <m:sSup>
                      <m:sSupPr>
                        <m:ctrlPr>
                          <a:rPr kumimoji="1" lang="en-US" altLang="zh-CN" sz="2400" b="0" i="1" smtClean="0">
                            <a:latin typeface="Cambria Math" panose="02040503050406030204" pitchFamily="18" charset="0"/>
                          </a:rPr>
                        </m:ctrlPr>
                      </m:sSupPr>
                      <m:e>
                        <m:r>
                          <a:rPr kumimoji="1" lang="en-US" altLang="zh-CN" sz="2400" b="0" i="1" smtClean="0">
                            <a:latin typeface="Cambria Math" panose="02040503050406030204" pitchFamily="18" charset="0"/>
                          </a:rPr>
                          <m:t>1</m:t>
                        </m:r>
                      </m:e>
                      <m:sup>
                        <m:r>
                          <a:rPr kumimoji="1" lang="en-US" altLang="zh-CN" sz="2400" b="0" i="1" smtClean="0">
                            <a:latin typeface="Cambria Math" panose="02040503050406030204" pitchFamily="18" charset="0"/>
                          </a:rPr>
                          <m:t>++</m:t>
                        </m:r>
                      </m:sup>
                    </m:sSup>
                  </m:oMath>
                </a14:m>
                <a:r>
                  <a:rPr kumimoji="1" lang="en-US" altLang="zh-CN" sz="2400" dirty="0">
                    <a:latin typeface="Times New Roman" panose="02020603050405020304" pitchFamily="18" charset="0"/>
                    <a:cs typeface="Times New Roman" panose="02020603050405020304" pitchFamily="18" charset="0"/>
                  </a:rPr>
                  <a:t> S-wave </a:t>
                </a:r>
                <a14:m>
                  <m:oMath xmlns:m="http://schemas.openxmlformats.org/officeDocument/2006/math">
                    <m:r>
                      <a:rPr kumimoji="1" lang="en-US" altLang="zh-CN" sz="2400" b="0" i="1" dirty="0" smtClean="0">
                        <a:latin typeface="Cambria Math" panose="02040503050406030204" pitchFamily="18" charset="0"/>
                      </a:rPr>
                      <m:t>𝑐</m:t>
                    </m:r>
                    <m:acc>
                      <m:accPr>
                        <m:chr m:val="̅"/>
                        <m:ctrlPr>
                          <a:rPr kumimoji="1" lang="en-US" altLang="zh-CN" sz="2400" i="1">
                            <a:latin typeface="Cambria Math" panose="02040503050406030204" pitchFamily="18" charset="0"/>
                          </a:rPr>
                        </m:ctrlPr>
                      </m:accPr>
                      <m:e>
                        <m:r>
                          <a:rPr kumimoji="1" lang="en-US" altLang="zh-CN" sz="2400" i="1">
                            <a:latin typeface="Cambria Math" panose="02040503050406030204" pitchFamily="18" charset="0"/>
                          </a:rPr>
                          <m:t>𝑐</m:t>
                        </m:r>
                      </m:e>
                    </m:acc>
                    <m:r>
                      <a:rPr kumimoji="1" lang="en-US" altLang="zh-CN" sz="2400" b="0" i="1" smtClean="0">
                        <a:latin typeface="Cambria Math" panose="02040503050406030204" pitchFamily="18" charset="0"/>
                      </a:rPr>
                      <m:t>𝑠</m:t>
                    </m:r>
                    <m:acc>
                      <m:accPr>
                        <m:chr m:val="̅"/>
                        <m:ctrlPr>
                          <a:rPr kumimoji="1" lang="en-US" altLang="zh-CN" sz="2400" b="0" i="1" smtClean="0">
                            <a:latin typeface="Cambria Math" panose="02040503050406030204" pitchFamily="18" charset="0"/>
                          </a:rPr>
                        </m:ctrlPr>
                      </m:accPr>
                      <m:e>
                        <m:r>
                          <a:rPr kumimoji="1" lang="en-US" altLang="zh-CN" sz="2400" b="0" i="1" smtClean="0">
                            <a:latin typeface="Cambria Math" panose="02040503050406030204" pitchFamily="18" charset="0"/>
                          </a:rPr>
                          <m:t>𝑠</m:t>
                        </m:r>
                      </m:e>
                    </m:acc>
                  </m:oMath>
                </a14:m>
                <a:r>
                  <a:rPr kumimoji="1" lang="en-US" altLang="zh-CN" sz="2400" dirty="0">
                    <a:latin typeface="Times New Roman" panose="02020603050405020304" pitchFamily="18" charset="0"/>
                    <a:cs typeface="Times New Roman" panose="02020603050405020304" pitchFamily="18" charset="0"/>
                  </a:rPr>
                  <a:t> compact tetraquark , its mass as inputting</a:t>
                </a:r>
                <a:endParaRPr kumimoji="1" lang="zh-CN" altLang="en-US" sz="2400" dirty="0">
                  <a:latin typeface="Times New Roman" panose="02020603050405020304" pitchFamily="18" charset="0"/>
                  <a:cs typeface="Times New Roman" panose="02020603050405020304" pitchFamily="18" charset="0"/>
                </a:endParaRPr>
              </a:p>
            </p:txBody>
          </p:sp>
        </mc:Choice>
        <mc:Fallback xmlns="">
          <p:sp>
            <p:nvSpPr>
              <p:cNvPr id="7" name="文本框 6">
                <a:extLst>
                  <a:ext uri="{FF2B5EF4-FFF2-40B4-BE49-F238E27FC236}">
                    <a16:creationId xmlns:a16="http://schemas.microsoft.com/office/drawing/2014/main" id="{6EFDADCC-E56E-6E45-82E2-7375822216FC}"/>
                  </a:ext>
                </a:extLst>
              </p:cNvPr>
              <p:cNvSpPr txBox="1">
                <a:spLocks noRot="1" noChangeAspect="1" noMove="1" noResize="1" noEditPoints="1" noAdjustHandles="1" noChangeArrowheads="1" noChangeShapeType="1" noTextEdit="1"/>
              </p:cNvSpPr>
              <p:nvPr/>
            </p:nvSpPr>
            <p:spPr>
              <a:xfrm>
                <a:off x="972615" y="2231558"/>
                <a:ext cx="10724382" cy="470450"/>
              </a:xfrm>
              <a:prstGeom prst="rect">
                <a:avLst/>
              </a:prstGeom>
              <a:blipFill>
                <a:blip r:embed="rId5"/>
                <a:stretch>
                  <a:fillRect l="-827" t="-10526" b="-28947"/>
                </a:stretch>
              </a:blipFill>
            </p:spPr>
            <p:txBody>
              <a:bodyPr/>
              <a:lstStyle/>
              <a:p>
                <a:r>
                  <a:rPr lang="zh-CN" altLang="en-US">
                    <a:noFill/>
                  </a:rPr>
                  <a:t> </a:t>
                </a:r>
              </a:p>
            </p:txBody>
          </p:sp>
        </mc:Fallback>
      </mc:AlternateContent>
      <p:grpSp>
        <p:nvGrpSpPr>
          <p:cNvPr id="18" name="组合 17">
            <a:extLst>
              <a:ext uri="{FF2B5EF4-FFF2-40B4-BE49-F238E27FC236}">
                <a16:creationId xmlns:a16="http://schemas.microsoft.com/office/drawing/2014/main" id="{7259753D-5300-5E40-81A7-8E8F28C52418}"/>
              </a:ext>
            </a:extLst>
          </p:cNvPr>
          <p:cNvGrpSpPr/>
          <p:nvPr/>
        </p:nvGrpSpPr>
        <p:grpSpPr>
          <a:xfrm>
            <a:off x="546447" y="3054439"/>
            <a:ext cx="10914034" cy="1898960"/>
            <a:chOff x="1440180" y="4434351"/>
            <a:chExt cx="8775700" cy="1302535"/>
          </a:xfrm>
        </p:grpSpPr>
        <p:pic>
          <p:nvPicPr>
            <p:cNvPr id="3" name="图片 2">
              <a:extLst>
                <a:ext uri="{FF2B5EF4-FFF2-40B4-BE49-F238E27FC236}">
                  <a16:creationId xmlns:a16="http://schemas.microsoft.com/office/drawing/2014/main" id="{5B606454-8C19-AB47-B6FF-9584EDB3E2DE}"/>
                </a:ext>
              </a:extLst>
            </p:cNvPr>
            <p:cNvPicPr>
              <a:picLocks noChangeAspect="1"/>
            </p:cNvPicPr>
            <p:nvPr/>
          </p:nvPicPr>
          <p:blipFill>
            <a:blip r:embed="rId6"/>
            <a:stretch>
              <a:fillRect/>
            </a:stretch>
          </p:blipFill>
          <p:spPr>
            <a:xfrm>
              <a:off x="1440180" y="4434351"/>
              <a:ext cx="2362200" cy="1257300"/>
            </a:xfrm>
            <a:prstGeom prst="rect">
              <a:avLst/>
            </a:prstGeom>
          </p:spPr>
        </p:pic>
        <p:pic>
          <p:nvPicPr>
            <p:cNvPr id="6" name="图片 5">
              <a:extLst>
                <a:ext uri="{FF2B5EF4-FFF2-40B4-BE49-F238E27FC236}">
                  <a16:creationId xmlns:a16="http://schemas.microsoft.com/office/drawing/2014/main" id="{5B65FD64-A0F9-D043-A2B3-42F4B9E82080}"/>
                </a:ext>
              </a:extLst>
            </p:cNvPr>
            <p:cNvPicPr>
              <a:picLocks noChangeAspect="1"/>
            </p:cNvPicPr>
            <p:nvPr/>
          </p:nvPicPr>
          <p:blipFill>
            <a:blip r:embed="rId7"/>
            <a:stretch>
              <a:fillRect/>
            </a:stretch>
          </p:blipFill>
          <p:spPr>
            <a:xfrm>
              <a:off x="4037330" y="4498571"/>
              <a:ext cx="2946400" cy="1206500"/>
            </a:xfrm>
            <a:prstGeom prst="rect">
              <a:avLst/>
            </a:prstGeom>
          </p:spPr>
        </p:pic>
        <p:pic>
          <p:nvPicPr>
            <p:cNvPr id="11" name="图片 10">
              <a:extLst>
                <a:ext uri="{FF2B5EF4-FFF2-40B4-BE49-F238E27FC236}">
                  <a16:creationId xmlns:a16="http://schemas.microsoft.com/office/drawing/2014/main" id="{A55EA33C-7D06-C84D-A482-A9C91CD63C68}"/>
                </a:ext>
              </a:extLst>
            </p:cNvPr>
            <p:cNvPicPr>
              <a:picLocks noChangeAspect="1"/>
            </p:cNvPicPr>
            <p:nvPr/>
          </p:nvPicPr>
          <p:blipFill>
            <a:blip r:embed="rId8"/>
            <a:stretch>
              <a:fillRect/>
            </a:stretch>
          </p:blipFill>
          <p:spPr>
            <a:xfrm>
              <a:off x="7218680" y="4479586"/>
              <a:ext cx="2997200" cy="1257300"/>
            </a:xfrm>
            <a:prstGeom prst="rect">
              <a:avLst/>
            </a:prstGeom>
          </p:spPr>
        </p:pic>
      </p:grpSp>
      <mc:AlternateContent xmlns:mc="http://schemas.openxmlformats.org/markup-compatibility/2006" xmlns:a14="http://schemas.microsoft.com/office/drawing/2010/main">
        <mc:Choice Requires="a14">
          <p:sp>
            <p:nvSpPr>
              <p:cNvPr id="19" name="文本框 18">
                <a:extLst>
                  <a:ext uri="{FF2B5EF4-FFF2-40B4-BE49-F238E27FC236}">
                    <a16:creationId xmlns:a16="http://schemas.microsoft.com/office/drawing/2014/main" id="{78E451E7-B9AF-7142-95C1-452B76F471FE}"/>
                  </a:ext>
                </a:extLst>
              </p:cNvPr>
              <p:cNvSpPr txBox="1"/>
              <p:nvPr/>
            </p:nvSpPr>
            <p:spPr>
              <a:xfrm>
                <a:off x="546447" y="5171291"/>
                <a:ext cx="11408209" cy="572977"/>
              </a:xfrm>
              <a:prstGeom prst="rect">
                <a:avLst/>
              </a:prstGeom>
              <a:noFill/>
            </p:spPr>
            <p:txBody>
              <a:bodyPr wrap="square" rtlCol="0">
                <a:spAutoFit/>
              </a:bodyPr>
              <a:lstStyle/>
              <a:p>
                <a:r>
                  <a:rPr kumimoji="1" lang="en-US" altLang="zh-CN" sz="2400" dirty="0">
                    <a:latin typeface="Times New Roman" panose="02020603050405020304" pitchFamily="18" charset="0"/>
                    <a:cs typeface="Times New Roman" panose="02020603050405020304" pitchFamily="18" charset="0"/>
                  </a:rPr>
                  <a:t>where</a:t>
                </a:r>
                <a:r>
                  <a:rPr kumimoji="1" lang="zh-CN" altLang="en-US" sz="2400" dirty="0">
                    <a:latin typeface="Times New Roman" panose="02020603050405020304" pitchFamily="18" charset="0"/>
                    <a:cs typeface="Times New Roman" panose="02020603050405020304" pitchFamily="18" charset="0"/>
                  </a:rPr>
                  <a:t>：</a:t>
                </a:r>
                <a14:m>
                  <m:oMath xmlns:m="http://schemas.openxmlformats.org/officeDocument/2006/math">
                    <m:acc>
                      <m:accPr>
                        <m:chr m:val="̃"/>
                        <m:ctrlPr>
                          <a:rPr kumimoji="1" lang="en-US" altLang="zh-CN" sz="2400" b="0" i="1" smtClean="0">
                            <a:latin typeface="Cambria Math" panose="02040503050406030204" pitchFamily="18" charset="0"/>
                          </a:rPr>
                        </m:ctrlPr>
                      </m:accPr>
                      <m:e>
                        <m:r>
                          <a:rPr kumimoji="1" lang="en-US" altLang="zh-CN" sz="2400" b="0" i="1" smtClean="0">
                            <a:latin typeface="Cambria Math" panose="02040503050406030204" pitchFamily="18" charset="0"/>
                          </a:rPr>
                          <m:t>𝑚</m:t>
                        </m:r>
                      </m:e>
                    </m:acc>
                    <m:r>
                      <a:rPr kumimoji="1" lang="en-US" altLang="zh-CN" sz="2400" b="0" i="1" smtClean="0">
                        <a:latin typeface="Cambria Math" panose="02040503050406030204" pitchFamily="18" charset="0"/>
                      </a:rPr>
                      <m:t>=</m:t>
                    </m:r>
                    <m:sSub>
                      <m:sSubPr>
                        <m:ctrlPr>
                          <a:rPr kumimoji="1" lang="en-US" altLang="zh-CN" sz="2400" b="0" i="1" smtClean="0">
                            <a:latin typeface="Cambria Math" panose="02040503050406030204" pitchFamily="18" charset="0"/>
                          </a:rPr>
                        </m:ctrlPr>
                      </m:sSubPr>
                      <m:e>
                        <m:r>
                          <a:rPr kumimoji="1" lang="en-US" altLang="zh-CN" sz="2400" b="0" i="1" smtClean="0">
                            <a:latin typeface="Cambria Math" panose="02040503050406030204" pitchFamily="18" charset="0"/>
                          </a:rPr>
                          <m:t>𝑀</m:t>
                        </m:r>
                      </m:e>
                      <m:sub>
                        <m:r>
                          <a:rPr kumimoji="1" lang="en-US" altLang="zh-CN" sz="2400" b="0" i="1" smtClean="0">
                            <a:latin typeface="Cambria Math" panose="02040503050406030204" pitchFamily="18" charset="0"/>
                          </a:rPr>
                          <m:t>𝑋</m:t>
                        </m:r>
                        <m:r>
                          <a:rPr kumimoji="1" lang="en-US" altLang="zh-CN" sz="2400" b="0" i="1" smtClean="0">
                            <a:latin typeface="Cambria Math" panose="02040503050406030204" pitchFamily="18" charset="0"/>
                          </a:rPr>
                          <m:t>(4140)</m:t>
                        </m:r>
                      </m:sub>
                    </m:sSub>
                    <m:r>
                      <a:rPr kumimoji="1" lang="en-US" altLang="zh-CN" sz="2400" b="0" i="1" smtClean="0">
                        <a:latin typeface="Cambria Math" panose="02040503050406030204" pitchFamily="18" charset="0"/>
                      </a:rPr>
                      <m:t>−</m:t>
                    </m:r>
                    <m:sSubSup>
                      <m:sSubSupPr>
                        <m:ctrlPr>
                          <a:rPr kumimoji="1" lang="en-US" altLang="zh-CN" sz="2400" b="0" i="1" smtClean="0">
                            <a:latin typeface="Cambria Math" panose="02040503050406030204" pitchFamily="18" charset="0"/>
                          </a:rPr>
                        </m:ctrlPr>
                      </m:sSubSupPr>
                      <m:e>
                        <m:r>
                          <a:rPr kumimoji="1" lang="en-US" altLang="zh-CN" sz="2400" b="0" i="1" smtClean="0">
                            <a:latin typeface="Cambria Math" panose="02040503050406030204" pitchFamily="18" charset="0"/>
                          </a:rPr>
                          <m:t>𝐸</m:t>
                        </m:r>
                      </m:e>
                      <m:sub>
                        <m:r>
                          <a:rPr kumimoji="1" lang="en-US" altLang="zh-CN" sz="2400" b="0" i="1" smtClean="0">
                            <a:latin typeface="Cambria Math" panose="02040503050406030204" pitchFamily="18" charset="0"/>
                          </a:rPr>
                          <m:t>𝐶𝑀𝐼</m:t>
                        </m:r>
                      </m:sub>
                      <m:sup>
                        <m:r>
                          <m:rPr>
                            <m:sty m:val="p"/>
                          </m:rPr>
                          <a:rPr kumimoji="1" lang="en-US" altLang="zh-CN" sz="2400" i="1">
                            <a:latin typeface="Cambria Math" panose="02040503050406030204" pitchFamily="18" charset="0"/>
                          </a:rPr>
                          <m:t>X</m:t>
                        </m:r>
                        <m:d>
                          <m:dPr>
                            <m:ctrlPr>
                              <a:rPr kumimoji="1" lang="en-US" altLang="zh-CN" sz="2400" i="1">
                                <a:latin typeface="Cambria Math" panose="02040503050406030204" pitchFamily="18" charset="0"/>
                              </a:rPr>
                            </m:ctrlPr>
                          </m:dPr>
                          <m:e>
                            <m:r>
                              <a:rPr kumimoji="1" lang="en-US" altLang="zh-CN" sz="2400" i="1">
                                <a:latin typeface="Cambria Math" panose="02040503050406030204" pitchFamily="18" charset="0"/>
                              </a:rPr>
                              <m:t>4140</m:t>
                            </m:r>
                          </m:e>
                        </m:d>
                      </m:sup>
                    </m:sSubSup>
                    <m:r>
                      <a:rPr kumimoji="1" lang="en-US" altLang="zh-CN" sz="2400" b="0" i="1" smtClean="0">
                        <a:latin typeface="Cambria Math" panose="02040503050406030204" pitchFamily="18" charset="0"/>
                      </a:rPr>
                      <m:t>=4231.05 </m:t>
                    </m:r>
                    <m:r>
                      <a:rPr kumimoji="1" lang="en-US" altLang="zh-CN" sz="2400" b="0" i="1" smtClean="0">
                        <a:latin typeface="Cambria Math" panose="02040503050406030204" pitchFamily="18" charset="0"/>
                      </a:rPr>
                      <m:t>𝑀𝑒𝑉</m:t>
                    </m:r>
                  </m:oMath>
                </a14:m>
                <a:r>
                  <a:rPr kumimoji="1" lang="en-US" altLang="zh-CN" sz="2400" dirty="0">
                    <a:latin typeface="Times New Roman" panose="02020603050405020304" pitchFamily="18" charset="0"/>
                    <a:cs typeface="Times New Roman" panose="02020603050405020304" pitchFamily="18" charset="0"/>
                  </a:rPr>
                  <a:t>, </a:t>
                </a:r>
                <a14:m>
                  <m:oMath xmlns:m="http://schemas.openxmlformats.org/officeDocument/2006/math">
                    <m:sSub>
                      <m:sSubPr>
                        <m:ctrlPr>
                          <a:rPr kumimoji="1" lang="en-US" altLang="zh-CN" sz="2400">
                            <a:latin typeface="Cambria Math" panose="02040503050406030204" pitchFamily="18" charset="0"/>
                          </a:rPr>
                        </m:ctrlPr>
                      </m:sSubPr>
                      <m:e>
                        <m:r>
                          <m:rPr>
                            <m:sty m:val="p"/>
                          </m:rPr>
                          <a:rPr kumimoji="1" lang="en-US" altLang="zh-CN" sz="2400">
                            <a:latin typeface="Cambria Math" panose="02040503050406030204" pitchFamily="18" charset="0"/>
                          </a:rPr>
                          <m:t>Δ</m:t>
                        </m:r>
                      </m:e>
                      <m:sub>
                        <m:r>
                          <a:rPr kumimoji="1" lang="en-US" altLang="zh-CN" sz="2400" i="1">
                            <a:latin typeface="Cambria Math" panose="02040503050406030204" pitchFamily="18" charset="0"/>
                          </a:rPr>
                          <m:t>𝑖𝑗</m:t>
                        </m:r>
                      </m:sub>
                    </m:sSub>
                    <m:r>
                      <a:rPr kumimoji="1" lang="en-US" altLang="zh-CN" sz="2400" i="1">
                        <a:latin typeface="Cambria Math" panose="02040503050406030204" pitchFamily="18" charset="0"/>
                      </a:rPr>
                      <m:t> </m:t>
                    </m:r>
                  </m:oMath>
                </a14:m>
                <a:r>
                  <a:rPr kumimoji="1" lang="en-US" altLang="zh-CN" sz="2400" dirty="0">
                    <a:latin typeface="Times New Roman" panose="02020603050405020304" pitchFamily="18" charset="0"/>
                    <a:cs typeface="Times New Roman" panose="02020603050405020304" pitchFamily="18" charset="0"/>
                  </a:rPr>
                  <a:t>is the mass difference of quarks.</a:t>
                </a:r>
                <a:endParaRPr kumimoji="1" lang="zh-CN" altLang="en-US" sz="2400" dirty="0">
                  <a:latin typeface="Times New Roman" panose="02020603050405020304" pitchFamily="18" charset="0"/>
                  <a:cs typeface="Times New Roman" panose="02020603050405020304" pitchFamily="18" charset="0"/>
                </a:endParaRPr>
              </a:p>
            </p:txBody>
          </p:sp>
        </mc:Choice>
        <mc:Fallback xmlns="">
          <p:sp>
            <p:nvSpPr>
              <p:cNvPr id="19" name="文本框 18">
                <a:extLst>
                  <a:ext uri="{FF2B5EF4-FFF2-40B4-BE49-F238E27FC236}">
                    <a16:creationId xmlns:a16="http://schemas.microsoft.com/office/drawing/2014/main" id="{78E451E7-B9AF-7142-95C1-452B76F471FE}"/>
                  </a:ext>
                </a:extLst>
              </p:cNvPr>
              <p:cNvSpPr txBox="1">
                <a:spLocks noRot="1" noChangeAspect="1" noMove="1" noResize="1" noEditPoints="1" noAdjustHandles="1" noChangeArrowheads="1" noChangeShapeType="1" noTextEdit="1"/>
              </p:cNvSpPr>
              <p:nvPr/>
            </p:nvSpPr>
            <p:spPr>
              <a:xfrm>
                <a:off x="546447" y="5171291"/>
                <a:ext cx="11408209" cy="572977"/>
              </a:xfrm>
              <a:prstGeom prst="rect">
                <a:avLst/>
              </a:prstGeom>
              <a:blipFill>
                <a:blip r:embed="rId9"/>
                <a:stretch>
                  <a:fillRect l="-890" b="-17391"/>
                </a:stretch>
              </a:blipFill>
            </p:spPr>
            <p:txBody>
              <a:bodyPr/>
              <a:lstStyle/>
              <a:p>
                <a:r>
                  <a:rPr lang="zh-CN" altLang="en-US">
                    <a:noFill/>
                  </a:rPr>
                  <a:t> </a:t>
                </a:r>
              </a:p>
            </p:txBody>
          </p:sp>
        </mc:Fallback>
      </mc:AlternateContent>
      <p:sp>
        <p:nvSpPr>
          <p:cNvPr id="8" name="文本框 7">
            <a:extLst>
              <a:ext uri="{FF2B5EF4-FFF2-40B4-BE49-F238E27FC236}">
                <a16:creationId xmlns:a16="http://schemas.microsoft.com/office/drawing/2014/main" id="{21A30EC6-4034-0B8F-78E5-506F5CDF80B0}"/>
              </a:ext>
            </a:extLst>
          </p:cNvPr>
          <p:cNvSpPr txBox="1"/>
          <p:nvPr/>
        </p:nvSpPr>
        <p:spPr>
          <a:xfrm>
            <a:off x="11335385" y="6336956"/>
            <a:ext cx="300082" cy="369332"/>
          </a:xfrm>
          <a:prstGeom prst="rect">
            <a:avLst/>
          </a:prstGeom>
          <a:noFill/>
        </p:spPr>
        <p:txBody>
          <a:bodyPr wrap="none" rtlCol="0">
            <a:spAutoFit/>
          </a:bodyPr>
          <a:lstStyle/>
          <a:p>
            <a:r>
              <a:rPr kumimoji="1" lang="en-US" altLang="zh-CN" dirty="0">
                <a:latin typeface="Times New Roman" panose="02020603050405020304" pitchFamily="18" charset="0"/>
                <a:cs typeface="Times New Roman" panose="02020603050405020304" pitchFamily="18" charset="0"/>
              </a:rPr>
              <a:t>8</a:t>
            </a:r>
            <a:endParaRPr kumimoji="1" lang="zh-CN" alt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6535200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KSO_WPP_MARK_KEY" val="49b002eb-7978-402e-9975-fe087b57a179"/>
  <p:tag name="COMMONDATA" val="eyJoZGlkIjoiYmU3ZTMzYTI1YzdhNjZkOTIyMDNhZjkyMTAwZmEwYTUifQ=="/>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12363</TotalTime>
  <Words>3428</Words>
  <Application>Microsoft Macintosh PowerPoint</Application>
  <PresentationFormat>宽屏</PresentationFormat>
  <Paragraphs>343</Paragraphs>
  <Slides>34</Slides>
  <Notes>28</Notes>
  <HiddenSlides>0</HiddenSlides>
  <MMClips>0</MMClips>
  <ScaleCrop>false</ScaleCrop>
  <HeadingPairs>
    <vt:vector size="6" baseType="variant">
      <vt:variant>
        <vt:lpstr>已用的字体</vt:lpstr>
      </vt:variant>
      <vt:variant>
        <vt:i4>8</vt:i4>
      </vt:variant>
      <vt:variant>
        <vt:lpstr>主题</vt:lpstr>
      </vt:variant>
      <vt:variant>
        <vt:i4>2</vt:i4>
      </vt:variant>
      <vt:variant>
        <vt:lpstr>幻灯片标题</vt:lpstr>
      </vt:variant>
      <vt:variant>
        <vt:i4>34</vt:i4>
      </vt:variant>
    </vt:vector>
  </HeadingPairs>
  <TitlesOfParts>
    <vt:vector size="44" baseType="lpstr">
      <vt:lpstr>等线</vt:lpstr>
      <vt:lpstr>等线 Light</vt:lpstr>
      <vt:lpstr>微软雅黑</vt:lpstr>
      <vt:lpstr>Heiti SC Medium</vt:lpstr>
      <vt:lpstr>Arial</vt:lpstr>
      <vt:lpstr>Cambria Math</vt:lpstr>
      <vt:lpstr>Times New Roman</vt:lpstr>
      <vt:lpstr>Wingdings</vt:lpstr>
      <vt:lpstr>Office 主题​​</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MXY</dc:creator>
  <cp:lastModifiedBy>jing wu</cp:lastModifiedBy>
  <cp:revision>959</cp:revision>
  <dcterms:created xsi:type="dcterms:W3CDTF">2023-03-08T08:52:00Z</dcterms:created>
  <dcterms:modified xsi:type="dcterms:W3CDTF">2026-08-18T03:57:23Z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19AF503040D04E22992E7ED878BF3F7B_13</vt:lpwstr>
  </property>
  <property fmtid="{D5CDD505-2E9C-101B-9397-08002B2CF9AE}" pid="3" name="KSOProductBuildVer">
    <vt:lpwstr>2052-11.1.0.14309</vt:lpwstr>
  </property>
</Properties>
</file>