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3" r:id="rId8"/>
    <p:sldId id="277" r:id="rId9"/>
    <p:sldId id="264" r:id="rId10"/>
    <p:sldId id="278" r:id="rId11"/>
    <p:sldId id="267" r:id="rId12"/>
    <p:sldId id="279" r:id="rId13"/>
    <p:sldId id="280" r:id="rId14"/>
    <p:sldId id="265" r:id="rId15"/>
    <p:sldId id="266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9CDF"/>
    <a:srgbClr val="98AFB2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94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 noProof="1"/>
              <a:t>各位老师、同学，大家好。我今天汇报的文章题目是《在 B 到 D 星 τ 中微子衰变链的角分布中探索新物理》，这项工作是北京师范大学与密西西比大学合作完成的。</a:t>
            </a:r>
            <a:endParaRPr lang="en-US" sz="1200" noProof="1"/>
          </a:p>
          <a:p>
            <a:r>
              <a:rPr lang="en-US" sz="1200" noProof="1"/>
              <a:t>研究对象是半轻衰变 B̄ → D*(→Dπ) τ⁻(→V ν̄_τ) ν_τ，V 是矢量介子，我们主要讨论 τ 衰变到 ρ 介子的情形。</a:t>
            </a:r>
            <a:endParaRPr lang="en-US" sz="1200" noProof="1"/>
          </a:p>
          <a:p>
            <a:r>
              <a:rPr lang="en-US" sz="1200" noProof="1"/>
              <a:t>核心思想是：R(D) 和 R(D*) 与标准模型预言之间存在约 3σ 的偏离，提示 b → c τ ν 中可能存在新物理；但只靠分支比的比值无法区分不同新物理模型，所以本文建立了一套完整的五维角分布框架，用角分布信息来甄别新物理的耦合结构。</a:t>
            </a:r>
            <a:endParaRPr lang="en-US" sz="1200" noProof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这一页是全文的核心结果：五维角分布的最终表达式，文章的公式 40。</a:t>
            </a:r>
            <a:endParaRPr lang="en-US" noProof="1"/>
          </a:p>
          <a:p>
            <a:r>
              <a:rPr lang="en-US">
                <a:sym typeface="+mn-ea"/>
              </a:rPr>
              <a:t>经过完整的螺旋度振幅计算——振幅模方按相互作用类型展开成标量-赝标量、矢量-轴矢量、张量的平方项加上它们之间的干涉项，对所有自旋求和，再做窄宽度积分——最终衰变宽度写成一个非常清晰的形式：九项实部加三项虚部。</a:t>
            </a:r>
            <a:endParaRPr lang="en-US" noProof="1"/>
          </a:p>
          <a:p>
            <a:r>
              <a:rPr lang="en-US">
                <a:sym typeface="+mn-ea"/>
              </a:rPr>
              <a:t>每一项都是"系数函数乘以角函数"：系数 X 只依赖 q² 和 E_ρ，包含全部动力学——形状因子、螺旋度振幅、新物理耦合；角函数 Ω 只依赖三个角度，是角度的正余弦多项式，是纯运动学的基函数。</a:t>
            </a:r>
            <a:endParaRPr lang="en-US" noProof="1"/>
          </a:p>
          <a:p>
            <a:r>
              <a:rPr lang="en-US">
                <a:sym typeface="+mn-ea"/>
              </a:rPr>
              <a:t>这个分解对实验非常友好：把测到的角分布按这些已知基函数展开，拟合系数就直接给出螺旋度振幅的组合，从而提取新物理耦合。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从第三部分开始讲观测量。完整的五维分布信息量最大，但实验统计量有限，未必能直接做五维拟合。所以我们对部分变量积分，构造三个积分观测量，每个锁定一类动力学。第一个是 D 星的极化分数。</a:t>
            </a:r>
            <a:endParaRPr lang="en-US" noProof="1"/>
          </a:p>
          <a:p>
            <a:r>
              <a:rPr lang="en-US">
                <a:sym typeface="+mn-ea"/>
              </a:rPr>
              <a:t>对轻子侧变量 E_ρ、θ_ρ、χ_ρ 积分后，θ* 分布只剩两项：cos²θ* 和 sin²θ*，系数之比给出 D 星纵向和横向极化分数 F_L 和 F_T，两者归一。</a:t>
            </a:r>
            <a:endParaRPr lang="en-US" noProof="1"/>
          </a:p>
          <a:p>
            <a:r>
              <a:rPr lang="en-US">
                <a:sym typeface="+mn-ea"/>
              </a:rPr>
              <a:t>这个观测量有两个优点：第一，它已经被 Belle 和 LHCb 测量过，是可以立刻用来约束新物理的量；第二，它的理论表达式清晰，A(q²) 和 B(q²) 就是纵向和横向部分的贡献。它也印证了 τ→ρν 道与 τ→πν 道公式结构的一致性，只差一个分支比因子。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第二个观测量沿轻子侧：ρ 的前后不对称 η_1。</a:t>
            </a:r>
            <a:endParaRPr lang="en-US" noProof="1"/>
          </a:p>
          <a:p>
            <a:r>
              <a:rPr lang="en-US">
                <a:sym typeface="+mn-ea"/>
              </a:rPr>
              <a:t>对 θ* 积分后，θ_ρ 的分布展开为 a 加 b cosθ_ρ 加 c cos²θ_ρ。一次项的存在意味着 ρ 向前和向后的发射概率不同——这正是宇称破坏的直接体现。把 cosθ_ρ 分布的前后两半相减再归一，就定义了前后不对称 η_1，它正比于系数 b。</a:t>
            </a:r>
            <a:endParaRPr lang="en-US" noProof="1"/>
          </a:p>
          <a:p>
            <a:r>
              <a:rPr lang="en-US">
                <a:sym typeface="+mn-ea"/>
              </a:rPr>
              <a:t>η_1 有两个特点：第一，它在标准模型中就不为零，因为弱作用本身宇称破坏；第二，系数 b 里装的是不同螺旋度振幅的实部干涉项，比如 Re[A_SP A_0*]——g_P 产生的新振幅就在这里留下痕迹。所以 η_1 对标量和张量新物理特别敏感。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第三个观测量：方位角 χ_ρ 的不对称 η_2。</a:t>
            </a:r>
            <a:endParaRPr lang="en-US" noProof="1"/>
          </a:p>
          <a:p>
            <a:r>
              <a:rPr lang="en-US">
                <a:sym typeface="+mn-ea"/>
              </a:rPr>
              <a:t>对 θ* 和 θ_ρ 积分后，χ_ρ 的分布展开为 f 加 g cos2χ_ρ 加 h sin2χ_ρ。按 sin2χ_ρ 的正负把样本分成两半、相减归一，就定义了 η_2，它正比于系数 h。</a:t>
            </a:r>
            <a:endParaRPr lang="en-US" noProof="1"/>
          </a:p>
          <a:p>
            <a:r>
              <a:rPr lang="en-US">
                <a:sym typeface="+mn-ea"/>
              </a:rPr>
              <a:t>关键在于 h 的构成：它是螺旋度振幅乘积的虚部，比如 Im[A_∥ A_⊥*]。</a:t>
            </a:r>
            <a:r>
              <a:rPr lang="zh-CN" altLang="en-US" b="1">
                <a:sym typeface="+mn-ea"/>
              </a:rPr>
              <a:t>如果不为</a:t>
            </a:r>
            <a:r>
              <a:rPr lang="en-US" altLang="zh-CN" b="1">
                <a:sym typeface="+mn-ea"/>
              </a:rPr>
              <a:t>0</a:t>
            </a:r>
            <a:r>
              <a:rPr lang="en-US">
                <a:sym typeface="+mn-ea"/>
              </a:rPr>
              <a:t>意味着两个振幅之间存在相位差——这正是 CP 破坏观测量需要的结构。sinχ_ρ 本身是一个三重积，时间反演下变号。这就是T-odd三重积。</a:t>
            </a:r>
            <a:endParaRPr lang="en-US" noProof="1"/>
          </a:p>
          <a:p>
            <a:r>
              <a:rPr lang="en-US">
                <a:sym typeface="+mn-ea"/>
              </a:rPr>
              <a:t>至此三个观测量齐了：F_L 测耦合强度，η_1 测实部干涉，η_2 测虚部干涉和 CP——三者组合，覆盖了区分新物理耦合所需的全部信息通道。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最后一部分是数值分析。先看输入和方法。</a:t>
            </a:r>
            <a:endParaRPr lang="en-US" noProof="1"/>
          </a:p>
          <a:p>
            <a:r>
              <a:rPr lang="en-US">
                <a:sym typeface="+mn-ea"/>
              </a:rPr>
              <a:t>我们用当前两个实验观测量来约束四个复数新物理耦合：一是 R(D*) 的最新世界平均值 0.281 加减 0.011，标准模型预言 0.258，我们自己用 HQET 形状因子算出的标准模型值是 0.254；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二是 D 星纵向极化分数平均值，采用 LHCb 的最新测量 0.41 加减 0.06，它与标准模型预言的 0.43 到 0.46、以及 Belle 的结果都相容。</a:t>
            </a:r>
            <a:endParaRPr lang="en-US" noProof="1"/>
          </a:p>
          <a:p>
            <a:r>
              <a:rPr lang="en-US">
                <a:sym typeface="+mn-ea"/>
              </a:rPr>
              <a:t>理论上，这两个量都由前面定义的 A(q²)、B(q²) 对 q² 积分得到，是四个复耦合的函数。</a:t>
            </a:r>
            <a:endParaRPr lang="en-US" noProof="1"/>
          </a:p>
          <a:p>
            <a:r>
              <a:rPr lang="en-US">
                <a:sym typeface="+mn-ea"/>
              </a:rPr>
              <a:t>数值做法不是全局拟合，而是参数空间扫描：每次只打开一个耦合的实部和虚部，其余设为零，画出被这两个实验值允许的 1σ、2σ、3σ 区域。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单耦合约束的结果，对应文章图 3。</a:t>
            </a:r>
            <a:endParaRPr lang="en-US" noProof="1"/>
          </a:p>
          <a:p>
            <a:r>
              <a:rPr lang="en-US">
                <a:sym typeface="+mn-ea"/>
              </a:rPr>
              <a:t>四张子图分别对应 g_L、g_R、g_P、g_T：横轴是耦合的实部，纵轴是虚部；蓝、黄、绿三色带分别是 1σ、2σ、3σ 允许区；星号在原点，代表标准模型。</a:t>
            </a:r>
            <a:endParaRPr lang="en-US" noProof="1"/>
          </a:p>
          <a:p>
            <a:r>
              <a:rPr lang="en-US">
                <a:sym typeface="+mn-ea"/>
              </a:rPr>
              <a:t>结果有三个要点。第一，标准模型点在所有四张图里都落在 2σ 到 3σ 区域之间——当前数据还不能排除标准模型。第二，数据仍容许可观的新物理空间：比如 g_L 的实部可以到 -1.5 左右，g_P 的实部可以到 -5 量级，虚部也都不受强约束。第三，不同耦合的受限程度差异很大：张量耦合 g_T 被限制在约 0.4 以内的小区域，而 g_P 松得多——这正体现了观测量对不同洛伦兹结构敏感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进一步考察两个耦合同时非零的情形，对应文章图 4。设所有耦合虚部为零，画出任意两个实耦合的联合允许区，共六种组合。</a:t>
            </a:r>
            <a:endParaRPr lang="en-US" noProof="1"/>
          </a:p>
          <a:p>
            <a:r>
              <a:rPr lang="en-US">
                <a:sym typeface="+mn-ea"/>
              </a:rPr>
              <a:t>关键现象是：允许区呈条带状延伸——一个耦合取某个值时，另一个耦合的允许范围相应移动，不同新物理贡献可以互相"补偿"，共同保持与 R(D*) 和 F_L 一致。也就是说存在参数简并，单靠这两个观测量无法唯一确定耦合。</a:t>
            </a:r>
            <a:endParaRPr lang="en-US" noProof="1"/>
          </a:p>
          <a:p>
            <a:r>
              <a:rPr lang="en-US">
                <a:sym typeface="+mn-ea"/>
              </a:rPr>
              <a:t>由此得到两个核心结论。第一，当前实验值不排除标准模型，但随着测量精度提高，允许空间会迅速收窄。第二，分支比比值加极化分数不足以确定新物理耦合——必须做完整角分布分析，用本文的五维分布和 η_1、η_2 等观测量才能打破简并、区分不同新物理情景。这正是我们建立这套形式体系的根本动机。</a:t>
            </a:r>
            <a:endParaRPr lang="en-US" noProof="1"/>
          </a:p>
          <a:p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最后总结。本文做了三件事。</a:t>
            </a:r>
            <a:endParaRPr lang="en-US" noProof="1"/>
          </a:p>
          <a:p>
            <a:r>
              <a:rPr lang="en-US">
                <a:sym typeface="+mn-ea"/>
              </a:rPr>
              <a:t>第一，建立了完整框架：利用 τ → ρ ν 强子衰变道，构造了 B → D* τ ν 衰变链的可测量五维角分布，全部用 D、π、ρ 三个可测粒子的运动学量表达，绕开 τ 重建及其衰变模型的系统误差；框架可推广到 τ → a1 ν。</a:t>
            </a:r>
            <a:endParaRPr lang="en-US" noProof="1"/>
          </a:p>
          <a:p>
            <a:r>
              <a:rPr lang="en-US">
                <a:sym typeface="+mn-ea"/>
              </a:rPr>
              <a:t>第二，构造了一套甄别新物理的观测量：D 星极化分数、前后不对称 η_1、方位角不对称 η_2，分别隔离不同的振幅组合；其中 η_2 对应的 T-odd 三重积在该道中是新物理的冒烟枪信号，因为标准模型在此道中不产生 CP 破坏。</a:t>
            </a:r>
            <a:endParaRPr lang="en-US" noProof="1"/>
          </a:p>
          <a:p>
            <a:r>
              <a:rPr lang="en-US">
                <a:sym typeface="+mn-ea"/>
              </a:rPr>
              <a:t>第三，用当前 R(D*) 和 F_L 数据约束了四个复耦合：SM 点位于 2σ 到 3σ 之间，数据既不排除 SM 也容许新物理；双耦合存在简并，必须用完整角分布才能区分新物理情景。</a:t>
            </a:r>
            <a:endParaRPr lang="en-US" noProof="1"/>
          </a:p>
          <a:p>
            <a:r>
              <a:rPr lang="en-US">
                <a:sym typeface="+mn-ea"/>
              </a:rPr>
              <a:t>展望：建议 Belle II 等实验对该衰变链开展完整角分析。未来的精确测量要么发现新物理，要么对各类耦合给出严格限制——本文形式体系就是为高精度味物理时代准备的新物理分析工具。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先看背景。半轻衰变 B → D(*) τ ν 是检验轻子普适性最敏感的探针之一。</a:t>
            </a:r>
            <a:endParaRPr lang="en-US" noProof="1"/>
          </a:p>
          <a:p>
            <a:r>
              <a:rPr lang="en-US">
                <a:sym typeface="+mn-ea"/>
              </a:rPr>
              <a:t>实验上定义比值 R(D(*))：τ 末态分支比除以轻轻子（e、μ）末态分支比。标准模型中这个比值几乎不依赖强子不确定性，预言非常干净。</a:t>
            </a:r>
            <a:endParaRPr lang="en-US" noProof="1"/>
          </a:p>
          <a:p>
            <a:r>
              <a:rPr lang="en-US">
                <a:sym typeface="+mn-ea"/>
              </a:rPr>
              <a:t>表里是</a:t>
            </a:r>
            <a:r>
              <a:rPr lang="zh-CN" altLang="en-US">
                <a:sym typeface="+mn-ea"/>
              </a:rPr>
              <a:t>重味物理平均组（</a:t>
            </a:r>
            <a:r>
              <a:rPr lang="en-US" altLang="zh-CN">
                <a:sym typeface="+mn-ea"/>
              </a:rPr>
              <a:t>HFLAV</a:t>
            </a:r>
            <a:r>
              <a:rPr lang="zh-CN" altLang="en-US">
                <a:sym typeface="+mn-ea"/>
              </a:rPr>
              <a:t>）</a:t>
            </a:r>
            <a:r>
              <a:rPr lang="en-US">
                <a:sym typeface="+mn-ea"/>
              </a:rPr>
              <a:t>世界平均值与标准模型预言的比较：</a:t>
            </a:r>
            <a:endParaRPr lang="en-US">
              <a:sym typeface="+mn-ea"/>
            </a:endParaRPr>
          </a:p>
          <a:p>
            <a:r>
              <a:rPr lang="zh-CN" altLang="en-US">
                <a:sym typeface="+mn-ea"/>
              </a:rPr>
              <a:t>①</a:t>
            </a:r>
            <a:r>
              <a:rPr lang="en-US">
                <a:sym typeface="+mn-ea"/>
              </a:rPr>
              <a:t>R(D) 实验值 0.342，标准模型 0.296，偏离 2.2σ</a:t>
            </a:r>
            <a:endParaRPr lang="en-US">
              <a:sym typeface="+mn-ea"/>
            </a:endParaRPr>
          </a:p>
          <a:p>
            <a:r>
              <a:rPr lang="zh-CN" altLang="en-US"/>
              <a:t>②</a:t>
            </a:r>
            <a:r>
              <a:rPr lang="en-US">
                <a:sym typeface="+mn-ea"/>
              </a:rPr>
              <a:t>R(D*) 实验值 0.286，标准模型 0.254，偏离 1.9σ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  <a:p>
            <a:r>
              <a:rPr lang="en-US">
                <a:sym typeface="+mn-ea"/>
              </a:rPr>
              <a:t>考虑两者的关联后，联合偏离达到 3.14σ，最近的更新接近 3.8σ。这就是著名的 R(D)-R(D*) 反常，提示 b → c τ ν 跃迁中可能存在新物理，</a:t>
            </a:r>
            <a:r>
              <a:rPr lang="zh-CN" altLang="en-US">
                <a:sym typeface="+mn-ea"/>
              </a:rPr>
              <a:t>也就是与标准模型不同的结构，</a:t>
            </a:r>
            <a:r>
              <a:rPr lang="en-US">
                <a:sym typeface="+mn-ea"/>
              </a:rPr>
              <a:t>比如带电希格斯、轻夸克，或超出标准模型的洛伦兹结构。</a:t>
            </a:r>
            <a:endParaRPr lang="en-US" noProof="1"/>
          </a:p>
          <a:p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但是，R(D) 和 R(D*) 毕竟只是两个数。标量、矢量、张量等不同的新物理洛伦兹结构，都可以同时拟合这两个比值——拟合得好并不能告诉我们新物理长什么样。</a:t>
            </a:r>
            <a:endParaRPr lang="en-US" noProof="1"/>
          </a:p>
          <a:p>
            <a:r>
              <a:rPr lang="en-US">
                <a:sym typeface="+mn-ea"/>
              </a:rPr>
              <a:t>角分布正好补上这个缺口：不同的耦合结构对应不同的螺旋度振幅组合，在末态粒子的角度分布上会留下不同形状的"指纹"。所以角分布能提供比分支比完整得多的动力学信息。</a:t>
            </a:r>
            <a:endParaRPr lang="en-US" noProof="1"/>
          </a:p>
          <a:p>
            <a:r>
              <a:rPr lang="en-US">
                <a:sym typeface="+mn-ea"/>
              </a:rPr>
              <a:t>这就是本文的动机：建立 B → D* τ ν 衰变链的完整角分布形式体系，为区分新物理模型提供工具。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但角分布测量有一个现实的困难：τ轻子测不到。</a:t>
            </a:r>
            <a:endParaRPr lang="en-US" noProof="1"/>
          </a:p>
          <a:p>
            <a:r>
              <a:rPr lang="en-US">
                <a:sym typeface="+mn-ea"/>
              </a:rPr>
              <a:t>τ的寿命非常短，实验上只能看到它的衰变产物；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而它的衰变里又总伴随一个中微子。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于是τ的动量在实验上不可重建，以 τ 静止系定义的那些螺旋角——也就是角分布里最自然的变量——全部不可测。</a:t>
            </a:r>
            <a:endParaRPr lang="en-US" noProof="1"/>
          </a:p>
          <a:p>
            <a:r>
              <a:rPr lang="en-US">
                <a:sym typeface="+mn-ea"/>
              </a:rPr>
              <a:t>此前的工作（参考文献 11）给出了一个绕行方案：用 τ → π ν 道，因为 π 的动量可测，可以构造五维角分布。本文要做的就是在这个思路上更进一步，采用信息量更大的 τ → ρ ν 道。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本文的方案：用强子衰变道 τ → ρ ν。ρ 介子的能量和方向都可以测量，用它代替τ来</a:t>
            </a:r>
            <a:r>
              <a:rPr lang="zh-CN" altLang="en-US">
                <a:sym typeface="+mn-ea"/>
              </a:rPr>
              <a:t>建立角分布</a:t>
            </a:r>
            <a:r>
              <a:rPr lang="en-US">
                <a:sym typeface="+mn-ea"/>
              </a:rPr>
              <a:t>，就绕开了</a:t>
            </a:r>
            <a:r>
              <a:rPr lang="zh-CN" altLang="en-US">
                <a:sym typeface="+mn-ea"/>
              </a:rPr>
              <a:t>对</a:t>
            </a:r>
            <a:r>
              <a:rPr lang="en-US">
                <a:sym typeface="+mn-ea"/>
              </a:rPr>
              <a:t>τ</a:t>
            </a:r>
            <a:r>
              <a:rPr lang="zh-CN" altLang="en-US">
                <a:sym typeface="+mn-ea"/>
              </a:rPr>
              <a:t>动量的依赖</a:t>
            </a:r>
            <a:r>
              <a:rPr lang="en-US">
                <a:sym typeface="+mn-ea"/>
              </a:rPr>
              <a:t>。</a:t>
            </a:r>
            <a:endParaRPr lang="en-US">
              <a:sym typeface="+mn-ea"/>
            </a:endParaRPr>
          </a:p>
          <a:p>
            <a:r>
              <a:rPr lang="zh-CN" altLang="en-US">
                <a:sym typeface="+mn-ea"/>
              </a:rPr>
              <a:t>这里我们把</a:t>
            </a:r>
            <a:r>
              <a:rPr lang="en-US" altLang="zh-CN">
                <a:sym typeface="+mn-ea"/>
              </a:rPr>
              <a:t>W*</a:t>
            </a:r>
            <a:r>
              <a:rPr lang="zh-CN" altLang="en-US">
                <a:sym typeface="+mn-ea"/>
              </a:rPr>
              <a:t>换用</a:t>
            </a:r>
            <a:r>
              <a:rPr lang="en-US" altLang="zh-CN">
                <a:sym typeface="+mn-ea"/>
              </a:rPr>
              <a:t>N*</a:t>
            </a:r>
            <a:r>
              <a:rPr lang="zh-CN" altLang="en-US">
                <a:sym typeface="+mn-ea"/>
              </a:rPr>
              <a:t>表示，它不是一个新粒子，而是一个记号，代表在</a:t>
            </a:r>
            <a:r>
              <a:rPr lang="en-US" altLang="zh-CN">
                <a:sym typeface="+mn-ea"/>
              </a:rPr>
              <a:t>B-&gt;D*τν</a:t>
            </a:r>
            <a:r>
              <a:rPr lang="zh-CN" altLang="en-US">
                <a:sym typeface="+mn-ea"/>
              </a:rPr>
              <a:t>过程中传递不同弱相互作用的离壳中间态</a:t>
            </a:r>
            <a:endParaRPr lang="en-US" noProof="1"/>
          </a:p>
          <a:p>
            <a:r>
              <a:rPr lang="en-US">
                <a:sym typeface="+mn-ea"/>
              </a:rPr>
              <a:t>上方是完整衰变链：B 衰变到 D 星加虚中间态 N*；D*衰变到D π；N*衰变到 τ 和反中微子；τ 再衰变到 ρ 和中微子。终态有三个可测粒子 D、π、ρ，中间有三个共振 D 星、N 星、τ。N 星涵盖所有可能的相互作用：标准模型中是 W 玻色子，新物理可以是标量、赝标量、矢量、轴矢量或张量。</a:t>
            </a:r>
            <a:endParaRPr lang="en-US" noProof="1"/>
          </a:p>
          <a:p>
            <a:r>
              <a:rPr lang="en-US">
                <a:sym typeface="+mn-ea"/>
              </a:rPr>
              <a:t>与已有的 π 道工作相比：ρ 是矢量介子，有自旋，计算上要额外处理极化矢量和 Wigner 转动，更复杂；但回报是 ρ 道分支比更大、自旋结构带来的角信息更丰富。同一框架也可以推广到 τ → a1 ν，即三 π 末态。</a:t>
            </a:r>
            <a:endParaRPr lang="en-US" noProof="1"/>
          </a:p>
          <a:p>
            <a:r>
              <a:rPr lang="en-US">
                <a:sym typeface="+mn-ea"/>
              </a:rPr>
              <a:t>注意这一方法要求 B 介子动量已知，所以特别适合 Belle II 这类正负电子对撞机。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进入第二部分，五维角分布。先看运动学变量。</a:t>
            </a:r>
            <a:endParaRPr lang="en-US" noProof="1"/>
          </a:p>
          <a:p>
            <a:r>
              <a:rPr lang="en-US">
                <a:sym typeface="+mn-ea"/>
              </a:rPr>
              <a:t>这条五体衰变链的相空间原本依赖八个独立变量：五个螺旋角，加上 D 星、N 星、τ 三个中间粒子的不变质量平方。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对 D 星和 τ 用窄宽度近似后，两个不变质量被固定在质量壳上，剩六个变量；再对一个不可测的方位角 χ_τρ 积分，最后剩下五个可测变量。</a:t>
            </a:r>
            <a:endParaRPr lang="en-US" noProof="1"/>
          </a:p>
          <a:p>
            <a:r>
              <a:rPr lang="en-US">
                <a:sym typeface="+mn-ea"/>
              </a:rPr>
              <a:t>这五个变量分两侧：强子侧是 θ*，D 介子在 D 星静止系中的极角；轻子侧是 ρ 介子在 N 星静止系中的能量 E_ρ、极角 θ_ρ、方位角 χ_ρ；外加连接两侧的 q²，即轻子系统的不变质量平方。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>
                <a:sym typeface="+mn-ea"/>
              </a:rPr>
              <a:t>接下来讲新物理如何进入。出发点是最一般的有效哈密顿量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在 b → c τ ν 跃迁中引入所有可能的洛伦兹结构：第一项是标准模型的左手矢量流，系数 1+g_L；g_R 是右手矢量耦合；然后是赝标量耦合 g_P——注意标量耦合 g_S 对 B → D* τ ν 没有贡献，所以不出现；最后是张量耦合 g_T。标准模型对应所有 g 都等于零。</a:t>
            </a:r>
            <a:endParaRPr lang="en-US" noProof="1"/>
          </a:p>
          <a:p>
            <a:r>
              <a:rPr lang="en-US">
                <a:sym typeface="+mn-ea"/>
              </a:rPr>
              <a:t>所以我们的新物理参数空间就是四个复数耦合：g_L、g_R、g_P、g_T。后面的任务就是：这些耦合在角分布里留下什么痕迹，以及现有实验数据把它们限制在什么范围。</a:t>
            </a:r>
            <a:endParaRPr lang="en-US" noProof="1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具对应关系和螺旋度定义</a:t>
            </a:r>
            <a:endParaRPr lang="zh-CN" altLang="en-US"/>
          </a:p>
          <a:p>
            <a:r>
              <a:rPr lang="en-US">
                <a:solidFill>
                  <a:srgbClr val="27231F"/>
                </a:solidFill>
                <a:latin typeface="MiSans" charset="-122"/>
                <a:ea typeface="MiSans" charset="-122"/>
                <a:sym typeface="+mn-ea"/>
              </a:rPr>
              <a:t>HQET</a:t>
            </a:r>
            <a:r>
              <a:rPr lang="zh-CN" altLang="en-US">
                <a:solidFill>
                  <a:srgbClr val="27231F"/>
                </a:solidFill>
                <a:latin typeface="MiSans" charset="-122"/>
                <a:ea typeface="MiSans" charset="-122"/>
                <a:sym typeface="+mn-ea"/>
              </a:rPr>
              <a:t>重夸克有效理论</a:t>
            </a:r>
            <a:endParaRPr lang="zh-CN" altLang="en-US">
              <a:solidFill>
                <a:srgbClr val="27231F"/>
              </a:solidFill>
              <a:latin typeface="MiSans" charset="-122"/>
              <a:ea typeface="MiSans" charset="-122"/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3.png"/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image" Target="../media/image110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image" Target="../media/image114.png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image" Target="../media/image113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6" Type="http://schemas.openxmlformats.org/officeDocument/2006/relationships/notesSlide" Target="../notesSlides/notesSlide18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73.xml"/><Relationship Id="rId13" Type="http://schemas.openxmlformats.org/officeDocument/2006/relationships/image" Target="../media/image115.png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tags" Target="../tags/tag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6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25.png"/><Relationship Id="rId14" Type="http://schemas.openxmlformats.org/officeDocument/2006/relationships/image" Target="../media/image24.png"/><Relationship Id="rId13" Type="http://schemas.openxmlformats.org/officeDocument/2006/relationships/image" Target="../media/image23.png"/><Relationship Id="rId12" Type="http://schemas.openxmlformats.org/officeDocument/2006/relationships/image" Target="../media/image22.png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38.png"/><Relationship Id="rId14" Type="http://schemas.openxmlformats.org/officeDocument/2006/relationships/image" Target="../media/image37.png"/><Relationship Id="rId13" Type="http://schemas.openxmlformats.org/officeDocument/2006/relationships/image" Target="../media/image36.png"/><Relationship Id="rId12" Type="http://schemas.openxmlformats.org/officeDocument/2006/relationships/image" Target="../media/image35.png"/><Relationship Id="rId11" Type="http://schemas.openxmlformats.org/officeDocument/2006/relationships/image" Target="../media/image34.png"/><Relationship Id="rId10" Type="http://schemas.openxmlformats.org/officeDocument/2006/relationships/image" Target="../media/image19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4" Type="http://schemas.openxmlformats.org/officeDocument/2006/relationships/notesSlide" Target="../notesSlides/notesSlide6.xml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60.png"/><Relationship Id="rId21" Type="http://schemas.openxmlformats.org/officeDocument/2006/relationships/image" Target="../media/image59.png"/><Relationship Id="rId20" Type="http://schemas.openxmlformats.org/officeDocument/2006/relationships/image" Target="../media/image58.png"/><Relationship Id="rId2" Type="http://schemas.openxmlformats.org/officeDocument/2006/relationships/image" Target="../media/image40.png"/><Relationship Id="rId19" Type="http://schemas.openxmlformats.org/officeDocument/2006/relationships/image" Target="../media/image57.png"/><Relationship Id="rId18" Type="http://schemas.openxmlformats.org/officeDocument/2006/relationships/image" Target="../media/image56.pn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watch"/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1016000" y="1104900"/>
            <a:ext cx="10160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zh-CN" altLang="en-US" sz="1600" kern="0" spc="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第九届强子谱和强子结构研讨会</a:t>
            </a:r>
            <a:endParaRPr lang="zh-CN" altLang="en-US" sz="1600" kern="0" spc="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1016000" y="1612900"/>
                <a:ext cx="8991600" cy="177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35000"/>
                  </a:lnSpc>
                </a:pPr>
                <a:r>
                  <a:rPr lang="en-US" sz="3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在</a:t>
                </a:r>
                <a14:m>
                  <m:oMath xmlns:m="http://schemas.openxmlformats.org/officeDocument/2006/math">
                    <m:acc>
                      <m:accPr>
                        <m:chr m:val="̄"/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accPr>
                      <m:e>
                        <m:r>
                          <a:rPr lang="en-US" sz="3600" b="1" i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𝐵</m:t>
                        </m:r>
                      </m:e>
                    </m:acc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→</m:t>
                    </m:r>
                    <m:sSup>
                      <m:sSupPr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sSupPr>
                      <m:e>
                        <m:r>
                          <a:rPr lang="en-US" sz="3600" b="1" i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𝐷</m:t>
                        </m:r>
                      </m:e>
                      <m:sup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∗</m:t>
                        </m:r>
                      </m:sup>
                    </m:sSup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(→</m:t>
                    </m:r>
                    <m:r>
                      <a:rPr lang="en-US" sz="3600" b="1" i="1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𝐷</m:t>
                    </m:r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𝜋</m:t>
                    </m:r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)</m:t>
                    </m:r>
                    <m:sSup>
                      <m:sSupPr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sSupPr>
                      <m:e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𝜏</m:t>
                        </m:r>
                      </m:e>
                      <m:sup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−</m:t>
                        </m:r>
                      </m:sup>
                    </m:sSup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(→</m:t>
                    </m:r>
                    <m:sSup>
                      <m:sSupPr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sSupPr>
                      <m:e>
                        <m:r>
                          <a:rPr lang="en-US" sz="3600" b="1" i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𝑉</m:t>
                        </m:r>
                      </m:e>
                      <m:sup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sSubPr>
                      <m:e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𝜈</m:t>
                        </m:r>
                      </m:e>
                      <m:sub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𝜏</m:t>
                        </m:r>
                      </m:sub>
                    </m:sSub>
                    <m:r>
                      <a:rPr lang="en-US" sz="3600" b="1" i="0" noProof="1">
                        <a:solidFill>
                          <a:srgbClr val="27231F"/>
                        </a:solidFill>
                        <a:latin typeface="Noto Serif SC" panose="02020200000000000000" charset="-122"/>
                      </a:rPr>
                      <m:t>)</m:t>
                    </m:r>
                    <m:sSub>
                      <m:sSubPr>
                        <m:ctrlPr>
                          <a:rPr lang="en-US" sz="3600" b="1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3600" b="1" noProof="1">
                                <a:solidFill>
                                  <a:srgbClr val="27231F"/>
                                </a:solidFill>
                                <a:latin typeface="Noto Serif SC" panose="02020200000000000000" charset="-122"/>
                              </a:rPr>
                            </m:ctrlPr>
                          </m:accPr>
                          <m:e>
                            <m:r>
                              <a:rPr lang="en-US" sz="3600" b="1" i="0" noProof="1">
                                <a:solidFill>
                                  <a:srgbClr val="27231F"/>
                                </a:solidFill>
                                <a:latin typeface="Noto Serif SC" panose="02020200000000000000" charset="-122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3600" b="1" i="0" noProof="1">
                            <a:solidFill>
                              <a:srgbClr val="27231F"/>
                            </a:solidFill>
                            <a:latin typeface="Noto Serif SC" panose="02020200000000000000" charset="-122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3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衰变链的</a:t>
                </a:r>
                <a:endParaRPr lang="en-US" sz="3600" noProof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sz="3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角分布中探索新物理</a:t>
                </a:r>
                <a:endParaRPr lang="en-US" sz="3600" noProof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1612900"/>
                <a:ext cx="8991600" cy="1778000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ule"/>
          <p:cNvSpPr/>
          <p:nvPr/>
        </p:nvSpPr>
        <p:spPr>
          <a:xfrm>
            <a:off x="1016000" y="3670300"/>
            <a:ext cx="15240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ngtitle"/>
              <p:cNvSpPr txBox="1"/>
              <p:nvPr/>
            </p:nvSpPr>
            <p:spPr>
              <a:xfrm>
                <a:off x="1016000" y="3924300"/>
                <a:ext cx="10160000" cy="27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 algn="l">
                  <a:lnSpc>
                    <a:spcPct val="120000"/>
                  </a:lnSpc>
                </a:pPr>
                <a:r>
                  <a:rPr lang="en-US" sz="1600" i="1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Exploring new physics in the angular distribution of </a:t>
                </a:r>
                <a14:m>
                  <m:oMath xmlns:m="http://schemas.openxmlformats.org/officeDocument/2006/math">
                    <m:acc>
                      <m:accPr>
                        <m:chr m:val="̄"/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accPr>
                      <m:e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𝐵</m:t>
                        </m:r>
                      </m:e>
                    </m:acc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→</m:t>
                    </m:r>
                    <m:sSup>
                      <m:sSupPr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𝐷</m:t>
                        </m:r>
                      </m:e>
                      <m:sup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∗</m:t>
                        </m:r>
                      </m:sup>
                    </m:sSup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(→</m:t>
                    </m:r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𝐷</m:t>
                    </m:r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𝜋</m:t>
                    </m:r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)</m:t>
                    </m:r>
                    <m:sSup>
                      <m:sSupPr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e>
                      <m:sup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−</m:t>
                        </m:r>
                      </m:sup>
                    </m:sSup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(→</m:t>
                    </m:r>
                    <m:sSup>
                      <m:sSupPr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𝑉</m:t>
                        </m:r>
                      </m:e>
                      <m:sup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bPr>
                      <m:e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𝜈</m:t>
                        </m:r>
                      </m:e>
                      <m:sub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sub>
                    </m:sSub>
                    <m:r>
                      <a:rPr lang="en-US" sz="16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)</m:t>
                    </m:r>
                    <m:sSub>
                      <m:sSubPr>
                        <m:ctrlP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16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  <a:ea typeface="MiSans" charset="-122"/>
                              </a:rPr>
                            </m:ctrlPr>
                          </m:accPr>
                          <m:e>
                            <m:r>
                              <a:rPr lang="en-US" sz="16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  <a:ea typeface="MiSans" charset="-122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16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sub>
                    </m:sSub>
                  </m:oMath>
                </a14:m>
                <a:endParaRPr lang="en-US" sz="1600" i="1" noProof="1">
                  <a:solidFill>
                    <a:srgbClr val="7A7163"/>
                  </a:solidFill>
                  <a:latin typeface="MiSans" charset="-122"/>
                  <a:ea typeface="MiSans" charset="-122"/>
                </a:endParaRPr>
              </a:p>
            </p:txBody>
          </p:sp>
        </mc:Choice>
        <mc:Fallback>
          <p:sp>
            <p:nvSpPr>
              <p:cNvPr id="6" name="eng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3924300"/>
                <a:ext cx="10160000" cy="279400"/>
              </a:xfrm>
              <a:prstGeom prst="rect">
                <a:avLst/>
              </a:prstGeom>
              <a:blipFill rotWithShape="1">
                <a:blip r:embed="rId2"/>
                <a:stretch>
                  <a:fillRect b="-1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hors"/>
          <p:cNvSpPr txBox="1"/>
          <p:nvPr/>
        </p:nvSpPr>
        <p:spPr>
          <a:xfrm>
            <a:off x="1016000" y="4419600"/>
            <a:ext cx="10160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 algn="l">
              <a:lnSpc>
                <a:spcPct val="120000"/>
              </a:lnSpc>
            </a:pPr>
            <a:r>
              <a:rPr lang="en-US" sz="2000" noProof="1">
                <a:solidFill>
                  <a:srgbClr val="27231F"/>
                </a:solidFill>
                <a:latin typeface="MiSans" charset="-122"/>
                <a:ea typeface="MiSans" charset="-122"/>
              </a:rPr>
              <a:t>Si-Yuan Liu，</a:t>
            </a:r>
            <a:r>
              <a:rPr lang="en-US" sz="2000">
                <a:solidFill>
                  <a:srgbClr val="27231F"/>
                </a:solidFill>
                <a:latin typeface="MiSans" charset="-122"/>
                <a:ea typeface="MiSans" charset="-122"/>
                <a:sym typeface="+mn-ea"/>
              </a:rPr>
              <a:t>Xian-Wei Kang</a:t>
            </a:r>
            <a:r>
              <a:rPr lang="zh-CN" altLang="en-US" sz="2000">
                <a:solidFill>
                  <a:srgbClr val="27231F"/>
                </a:solidFill>
                <a:latin typeface="MiSans" charset="-122"/>
                <a:ea typeface="MiSans" charset="-122"/>
                <a:sym typeface="+mn-ea"/>
              </a:rPr>
              <a:t>，</a:t>
            </a:r>
            <a:r>
              <a:rPr lang="en-US" sz="2000" noProof="1">
                <a:solidFill>
                  <a:srgbClr val="27231F"/>
                </a:solidFill>
                <a:latin typeface="MiSans" charset="-122"/>
                <a:ea typeface="MiSans" charset="-122"/>
              </a:rPr>
              <a:t>Alakabha Datta</a:t>
            </a:r>
            <a:endParaRPr lang="en-US" sz="2000" noProof="1"/>
          </a:p>
        </p:txBody>
      </p:sp>
      <p:sp>
        <p:nvSpPr>
          <p:cNvPr id="8" name="affil"/>
          <p:cNvSpPr txBox="1"/>
          <p:nvPr/>
        </p:nvSpPr>
        <p:spPr>
          <a:xfrm>
            <a:off x="1016000" y="4889500"/>
            <a:ext cx="10160000" cy="60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北京师范大学 物理学与天文学院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14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University of Mississippi, Department of Physics and Astronomy</a:t>
            </a:r>
            <a:endParaRPr lang="en-US" sz="1400" noProof="1"/>
          </a:p>
        </p:txBody>
      </p:sp>
      <p:sp>
        <p:nvSpPr>
          <p:cNvPr id="9" name="date"/>
          <p:cNvSpPr txBox="1"/>
          <p:nvPr/>
        </p:nvSpPr>
        <p:spPr>
          <a:xfrm>
            <a:off x="1016000" y="5981700"/>
            <a:ext cx="381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Bassed on: arXiv: 2606.15166</a:t>
            </a:r>
            <a:endParaRPr lang="en-US" sz="140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711325" cy="3778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356616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 algn="l">
              <a:lnSpc>
                <a:spcPct val="120000"/>
              </a:lnSpc>
            </a:pPr>
            <a:r>
              <a:rPr lang="en-US" sz="2600" b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螺旋度振幅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9" name="文本框 8"/>
          <p:cNvSpPr txBox="1"/>
          <p:nvPr/>
        </p:nvSpPr>
        <p:spPr>
          <a:xfrm>
            <a:off x="1196340" y="1231900"/>
            <a:ext cx="9509125" cy="983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45000"/>
              </a:lnSpc>
            </a:pP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衰变散射振幅中含有粒子的极化矢量，把极化矢量取成特定的螺旋度态，收缩后得到的标量函数，叫做</a:t>
            </a:r>
            <a:r>
              <a:rPr lang="zh-CN" altLang="en-US" sz="2000" b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螺旋度振幅：</a:t>
            </a:r>
            <a:endParaRPr lang="zh-CN" altLang="en-US" sz="2000" b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143000" y="2215515"/>
                <a:ext cx="5301615" cy="21069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𝑆𝑃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)=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𝑆𝑃</m:t>
                          </m:r>
                        </m:sup>
                      </m:sSubSup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𝑛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)=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𝜇𝜈</m:t>
                          </m:r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p>
                      </m:sSubSup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𝑉𝐴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𝜈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𝑛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𝑛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𝑝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)=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,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𝜈𝜎</m:t>
                          </m:r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p>
                      </m:sSubSup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𝜈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𝑛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Sup>
                        <m:sSub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𝜖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∗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𝜎</m:t>
                          </m:r>
                        </m:sup>
                      </m:sSub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𝑝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𝑚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,±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    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𝑛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𝑝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𝑡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,±</m:t>
                      </m:r>
                      <m:r>
                        <a:rPr lang="en-US" altLang="zh-CN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215515"/>
                <a:ext cx="5301615" cy="2106930"/>
              </a:xfrm>
              <a:prstGeom prst="rect">
                <a:avLst/>
              </a:prstGeom>
              <a:blipFill rotWithShape="1">
                <a:blip r:embed="rId1"/>
                <a:stretch>
                  <a:fillRect l="-1737" t="-1959" r="-1725" b="-2091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6914515" y="2215515"/>
                <a:ext cx="3480435" cy="21069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45000"/>
                  </a:lnSpc>
                </a:pP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由于角动量守恒，所以螺旋度只有某些特定值不为</a:t>
                </a:r>
                <a:r>
                  <a:rPr lang="en-US" altLang="zh-CN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endParaRPr lang="zh-CN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𝑆𝑃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),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(+,+),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(−,−),</m:t>
                      </m:r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),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𝑉𝐴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0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𝑡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),......</m:t>
                      </m:r>
                    </m:oMath>
                  </m:oMathPara>
                </a14:m>
                <a:endParaRPr lang="zh-CN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zh-CN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515" y="2215515"/>
                <a:ext cx="3480435" cy="2106930"/>
              </a:xfrm>
              <a:prstGeom prst="rect">
                <a:avLst/>
              </a:prstGeom>
              <a:blipFill rotWithShape="1">
                <a:blip r:embed="rId2"/>
                <a:stretch>
                  <a:fillRect l="-2646" t="-1959" r="-2627" b="-13502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1059180" y="4445000"/>
            <a:ext cx="9509125" cy="537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45000"/>
              </a:lnSpc>
            </a:pP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把上面不为</a:t>
            </a:r>
            <a:r>
              <a:rPr lang="en-US" altLang="zh-CN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</a:t>
            </a: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的螺旋度振幅重新定义为以下</a:t>
            </a:r>
            <a:r>
              <a:rPr lang="en-US" altLang="zh-CN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8</a:t>
            </a: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个：</a:t>
            </a:r>
            <a:endParaRPr lang="zh-CN" altLang="en-US" sz="2000" b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1135380" y="4928870"/>
                <a:ext cx="9317355" cy="148717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numCol="2" rtlCol="0" anchor="t">
                <a:noAutofit/>
              </a:bodyPr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𝑆𝑃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0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𝑡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,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∥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𝐿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⊥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𝐿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0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,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∥,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𝒜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⊥,</m:t>
                          </m:r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45000"/>
                  </a:lnSpc>
                </a:pP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380" y="4928870"/>
                <a:ext cx="9317355" cy="1487170"/>
              </a:xfrm>
              <a:prstGeom prst="rect">
                <a:avLst/>
              </a:prstGeom>
              <a:blipFill rotWithShape="1">
                <a:blip r:embed="rId3"/>
                <a:stretch>
                  <a:fillRect l="-988" t="-2775" r="-981" b="-6131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711325" cy="3778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356616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 algn="l">
              <a:lnSpc>
                <a:spcPct val="120000"/>
              </a:lnSpc>
            </a:pPr>
            <a:r>
              <a:rPr lang="en-US" sz="2600" b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螺旋度振幅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050" y="1436370"/>
            <a:ext cx="7311390" cy="3743960"/>
          </a:xfrm>
          <a:prstGeom prst="rect">
            <a:avLst/>
          </a:prstGeom>
        </p:spPr>
      </p:pic>
      <p:pic>
        <p:nvPicPr>
          <p:cNvPr id="10" name="图片 9" descr="dec119e8-d7d5-4b30-8a13-9dff4181626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05" y="5160010"/>
            <a:ext cx="1794510" cy="1221740"/>
          </a:xfrm>
          <a:prstGeom prst="rect">
            <a:avLst/>
          </a:prstGeom>
        </p:spPr>
      </p:pic>
      <p:pic>
        <p:nvPicPr>
          <p:cNvPr id="12" name="图片 11" descr="c4c3a9a0-5763-456c-b90f-e4a5de87781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985" y="5160010"/>
            <a:ext cx="2222500" cy="119443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495" y="2089785"/>
            <a:ext cx="4243705" cy="31540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914900" y="1193800"/>
            <a:ext cx="5043805" cy="643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45000"/>
              </a:lnSpc>
            </a:pPr>
            <a:r>
              <a:rPr lang="en-US" altLang="zh-CN" sz="2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form factor</a:t>
            </a:r>
            <a:r>
              <a:rPr lang="zh-CN" altLang="en-US" sz="2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采用重夸克有效理论（</a:t>
            </a:r>
            <a:r>
              <a:rPr lang="en-US" altLang="zh-CN" sz="2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HQET</a:t>
            </a:r>
            <a:r>
              <a:rPr lang="zh-CN" altLang="en-US" sz="2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lang="zh-CN" altLang="en-US" sz="20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11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5770880" cy="1727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12 / 20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6327140" cy="3759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核心结果：五维角分布的完整表达式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main"/>
              <p:cNvSpPr txBox="1"/>
              <p:nvPr/>
            </p:nvSpPr>
            <p:spPr>
              <a:xfrm>
                <a:off x="1301115" y="1414145"/>
                <a:ext cx="9229090" cy="157670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 algn="l">
                  <a:lnSpc>
                    <a:spcPct val="140000"/>
                  </a:lnSpc>
                </a:pP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  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5</m:t>
                            </m:r>
                          </m:sup>
                        </m:s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𝛤</m:t>
                        </m:r>
                      </m:num>
                      <m:den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𝑑𝑐𝑜𝑠</m:t>
                        </m:r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𝑑𝑐𝑜𝑠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3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𝑐𝑏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4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3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/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11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4</m:t>
                            </m:r>
                          </m:sup>
                        </m:sSup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+</m:t>
                        </m:r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</m:den>
                    </m:f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 </m:t>
                    </m:r>
                    <m:sSub>
                      <m:sSub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ℬ</m:t>
                        </m:r>
                      </m:e>
                      <m:sub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→</m:t>
                        </m:r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𝜋</m:t>
                        </m:r>
                      </m:sub>
                    </m:sSub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 </m:t>
                    </m:r>
                    <m:sSub>
                      <m:sSub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ℬ</m:t>
                        </m:r>
                      </m:e>
                      <m: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→</m:t>
                        </m:r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  <m:sSub>
                          <m:sSub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CN" sz="2000" i="1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</a:t>
                </a:r>
                <a:endParaRPr lang="en-US" altLang="zh-CN" sz="2000" i="1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r">
                  <a:lnSpc>
                    <a:spcPct val="140000"/>
                  </a:lnSpc>
                  <a:spcBef>
                    <a:spcPts val="800"/>
                  </a:spcBef>
                </a:pPr>
                <a14:m>
                  <m:oMath xmlns:m="http://schemas.openxmlformats.org/officeDocument/2006/math"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d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 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𝑖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=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9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𝑅</m:t>
                                </m:r>
                              </m:sup>
                            </m:sSub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 </m:t>
                            </m:r>
                            <m:sSubSup>
                              <m:sSub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𝛺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𝑅</m:t>
                                </m:r>
                              </m:sup>
                            </m:sSub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𝜒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naryPr>
                          <m: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𝑖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=</m:t>
                            </m:r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3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𝐼</m:t>
                                </m:r>
                              </m:sup>
                            </m:sSub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 </m:t>
                            </m:r>
                            <m:sSubSup>
                              <m:sSub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𝛺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𝐼</m:t>
                                </m:r>
                              </m:sup>
                            </m:sSub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𝜒</m:t>
                                </m:r>
                              </m:e>
                              <m:sub>
                                <m:r>
                                  <a:rPr lang="en-US" altLang="zh-CN" sz="20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 </m:t>
                        </m:r>
                      </m:e>
                    </m:d>
                    <m:r>
                      <a:rPr lang="en-US" altLang="zh-CN" sz="2000" i="1" noProof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  </m:t>
                    </m:r>
                  </m:oMath>
                </a14:m>
                <a:r>
                  <a:rPr lang="en-US" sz="1600" noProof="1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</a:t>
                </a:r>
                <a:endParaRPr lang="en-US" sz="1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mai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15" y="1414145"/>
                <a:ext cx="9229090" cy="1576705"/>
              </a:xfrm>
              <a:prstGeom prst="rect">
                <a:avLst/>
              </a:prstGeom>
              <a:blipFill rotWithShape="1">
                <a:blip r:embed="rId1"/>
                <a:stretch>
                  <a:fillRect l="-998" t="-2618" r="-991" b="-9021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epv"/>
          <p:cNvSpPr/>
          <p:nvPr/>
        </p:nvSpPr>
        <p:spPr>
          <a:xfrm>
            <a:off x="5909310" y="4037330"/>
            <a:ext cx="12700" cy="1651000"/>
          </a:xfrm>
          <a:prstGeom prst="rect">
            <a:avLst/>
          </a:prstGeom>
          <a:solidFill>
            <a:srgbClr val="D9CFBB"/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1301115" y="3760470"/>
                <a:ext cx="4281805" cy="220472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45000"/>
                  </a:lnSpc>
                </a:pPr>
                <a:r>
                  <a:rPr lang="zh-CN" altLang="en-US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系数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𝑿</m:t>
                        </m:r>
                      </m:e>
                      <m:sub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𝒊</m:t>
                        </m:r>
                      </m:sub>
                      <m:sup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𝑹</m:t>
                        </m:r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,</m:t>
                        </m:r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𝑰</m:t>
                        </m:r>
                      </m:sup>
                    </m:sSubSup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p>
                      <m:sSup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𝒒</m:t>
                        </m:r>
                      </m:e>
                      <m:sup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𝟐</m:t>
                        </m:r>
                      </m:sup>
                    </m:sSup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𝑬</m:t>
                        </m:r>
                      </m:e>
                      <m:sub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𝝆</m:t>
                        </m:r>
                      </m:sub>
                    </m:sSub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altLang="zh-CN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——</a:t>
                </a:r>
                <a:r>
                  <a:rPr lang="zh-CN" altLang="en-US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全部动力学</a:t>
                </a:r>
                <a:endParaRPr lang="zh-CN" altLang="en-US" sz="2000" b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5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依赖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,含形状因子、螺旋度振幅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及新物理耦合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系数</a:t>
                </a:r>
                <a:r>
                  <a:rPr lang="en-US" altLang="zh-CN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:</a:t>
                </a:r>
                <a:endParaRPr lang="en-US" altLang="zh-CN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sub>
                    </m:sSub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𝑃</m:t>
                        </m:r>
                      </m:sub>
                    </m:sSub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</m:sSub>
                  </m:oMath>
                </a14:m>
                <a:endParaRPr lang="zh-CN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15" y="3760470"/>
                <a:ext cx="4281805" cy="2204720"/>
              </a:xfrm>
              <a:prstGeom prst="rect">
                <a:avLst/>
              </a:prstGeom>
              <a:blipFill rotWithShape="1">
                <a:blip r:embed="rId2"/>
                <a:stretch>
                  <a:fillRect l="-2150" t="-1872" r="-2136" b="-6452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6248400" y="3760470"/>
                <a:ext cx="4281805" cy="220472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45000"/>
                  </a:lnSpc>
                </a:pPr>
                <a:r>
                  <a:rPr lang="zh-CN" altLang="en-US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角度函数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𝜴</m:t>
                        </m:r>
                      </m:e>
                      <m:sub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𝒊</m:t>
                        </m:r>
                      </m:sub>
                      <m:sup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𝑹</m:t>
                        </m:r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,</m:t>
                        </m:r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𝑰</m:t>
                        </m:r>
                      </m:sup>
                    </m:sSubSup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p>
                      <m:sSup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𝜽</m:t>
                        </m:r>
                      </m:e>
                      <m:sup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𝜽</m:t>
                        </m:r>
                      </m:e>
                      <m:sub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𝝆</m:t>
                        </m:r>
                      </m:sub>
                    </m:sSub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𝝌</m:t>
                        </m:r>
                      </m:e>
                      <m:sub>
                        <m:r>
                          <a:rPr lang="en-US" altLang="zh-CN" sz="2000" b="1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𝝆</m:t>
                        </m:r>
                      </m:sub>
                    </m:sSub>
                    <m:r>
                      <a:rPr lang="en-US" altLang="zh-CN" sz="2000" b="1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endParaRPr lang="en-US" altLang="zh-CN" sz="2000" b="1" i="1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5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角度的正余弦多项式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5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(如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𝑐𝑜𝑠</m:t>
                        </m:r>
                      </m:e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000" i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𝑠𝑖𝑛</m:t>
                    </m:r>
                    <m:sSub>
                      <m:sSub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𝑠𝑖𝑛</m:t>
                    </m:r>
                    <m:sSub>
                      <m:sSub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𝑠𝑖𝑛</m:t>
                    </m:r>
                    <m:r>
                      <a:rPr lang="en-US" altLang="zh-CN" sz="20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2</m:t>
                    </m:r>
                    <m:sSup>
                      <m:s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)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5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完全已知</a:t>
                </a:r>
                <a:endParaRPr lang="zh-CN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760470"/>
                <a:ext cx="4281805" cy="2204720"/>
              </a:xfrm>
              <a:prstGeom prst="rect">
                <a:avLst/>
              </a:prstGeom>
              <a:blipFill rotWithShape="1">
                <a:blip r:embed="rId3"/>
                <a:stretch>
                  <a:fillRect l="-2150" t="-1872" r="-2136" b="-6452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790" y="1184275"/>
            <a:ext cx="5922010" cy="4933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800" y="2500630"/>
            <a:ext cx="5918200" cy="2271395"/>
          </a:xfrm>
          <a:prstGeom prst="rect">
            <a:avLst/>
          </a:prstGeom>
        </p:spPr>
      </p:pic>
      <p:sp>
        <p:nvSpPr>
          <p:cNvPr id="7" name="nav"/>
          <p:cNvSpPr txBox="1"/>
          <p:nvPr/>
        </p:nvSpPr>
        <p:spPr>
          <a:xfrm>
            <a:off x="609600" y="279400"/>
            <a:ext cx="5770880" cy="1727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title"/>
          <p:cNvSpPr txBox="1"/>
          <p:nvPr/>
        </p:nvSpPr>
        <p:spPr>
          <a:xfrm>
            <a:off x="609600" y="635000"/>
            <a:ext cx="6327140" cy="3759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核心结果：五维角分布的完整表达式</a:t>
            </a:r>
            <a:endParaRPr lang="en-US" sz="26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13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03 可测量的观测量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14 / 20</a:t>
            </a:r>
            <a:endParaRPr lang="en-US" sz="1000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观测量①：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6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𝑫</m:t>
                        </m:r>
                      </m:e>
                      <m:sup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极化分数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sz="26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𝑭</m:t>
                        </m:r>
                      </m:e>
                      <m:sub>
                        <m:r>
                          <a:rPr lang="en-US" sz="26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𝑳</m:t>
                        </m:r>
                      </m:sub>
                      <m:sup>
                        <m:sSup>
                          <m:sSupPr>
                            <m:ctrlPr>
                              <a:rPr lang="en-US" sz="2600" b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sz="2600" b="1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600" b="1" i="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</m:oMath>
                </a14:m>
                <a:endParaRPr lang="en-US" sz="2600" b="1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blipFill rotWithShape="1">
                <a:blip r:embed="rId1"/>
                <a:stretch>
                  <a:fillRect b="-118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formula"/>
              <p:cNvSpPr txBox="1"/>
              <p:nvPr/>
            </p:nvSpPr>
            <p:spPr>
              <a:xfrm rot="10800000" flipV="1">
                <a:off x="1560195" y="3277235"/>
                <a:ext cx="2058035" cy="1564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zh-CN" alt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zh-CN" alt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积分后，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分布只剩两项：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en-US" sz="1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formul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1560195" y="3277235"/>
                <a:ext cx="2058035" cy="1564005"/>
              </a:xfrm>
              <a:prstGeom prst="rect">
                <a:avLst/>
              </a:prstGeom>
              <a:blipFill rotWithShape="1">
                <a:blip r:embed="rId2"/>
                <a:stretch>
                  <a:fillRect l="-31" b="-16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ts"/>
              <p:cNvSpPr txBox="1"/>
              <p:nvPr/>
            </p:nvSpPr>
            <p:spPr>
              <a:xfrm>
                <a:off x="1207770" y="4909820"/>
                <a:ext cx="10972800" cy="15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60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</m:num>
                      <m:den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)+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</m:num>
                      <m:den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)+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𝐴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𝐵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都是关于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和</a:t>
                </a:r>
                <a:r>
                  <a:rPr lang="en-US" altLang="zh-CN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NP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耦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合系数的函数</a:t>
                </a:r>
                <a:endParaRPr lang="en-US" altLang="en-US" sz="20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·已被 Belle、LHCb 测量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可用于约束新物理；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·与</a:t>
                </a: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𝜋𝜈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道公式结构一致，交叉验证了计算。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8" name="pt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770" y="4909820"/>
                <a:ext cx="10972800" cy="1524000"/>
              </a:xfrm>
              <a:prstGeom prst="rect">
                <a:avLst/>
              </a:prstGeom>
              <a:blipFill rotWithShape="1">
                <a:blip r:embed="rId3"/>
                <a:stretch>
                  <a:fillRect b="-174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1560195" y="1431290"/>
            <a:ext cx="2406650" cy="15417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p>
            <a:pPr algn="ctr">
              <a:lnSpc>
                <a:spcPct val="145000"/>
              </a:lnSpc>
            </a:pP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charset="0"/>
                <a:sym typeface="+mn-ea"/>
              </a:rPr>
              <a:t>完整的五维角分布信息量大</a:t>
            </a:r>
            <a:endParaRPr lang="zh-CN" altLang="en-US" sz="2000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Cambria Math" panose="02040503050406030204" charset="0"/>
              <a:sym typeface="+mn-ea"/>
            </a:endParaRPr>
          </a:p>
          <a:p>
            <a:pPr algn="ctr">
              <a:lnSpc>
                <a:spcPct val="145000"/>
              </a:lnSpc>
            </a:pPr>
            <a:r>
              <a:rPr lang="zh-CN" alt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Cambria Math" panose="02040503050406030204" charset="0"/>
                <a:sym typeface="+mn-ea"/>
              </a:rPr>
              <a:t>难以直接拟合</a:t>
            </a:r>
            <a:endParaRPr lang="zh-CN" altLang="en-US" sz="2000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Cambria Math" panose="02040503050406030204" charset="0"/>
              <a:sym typeface="+mn-ea"/>
            </a:endParaRPr>
          </a:p>
        </p:txBody>
      </p:sp>
      <p:sp>
        <p:nvSpPr>
          <p:cNvPr id="21" name="arrow"/>
          <p:cNvSpPr/>
          <p:nvPr/>
        </p:nvSpPr>
        <p:spPr>
          <a:xfrm>
            <a:off x="4225290" y="1948180"/>
            <a:ext cx="508000" cy="508000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991735" y="1478280"/>
                <a:ext cx="2046605" cy="142875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200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对部分变量积分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200000"/>
                  </a:lnSpc>
                </a:pP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735" y="1478280"/>
                <a:ext cx="2046605" cy="1428750"/>
              </a:xfrm>
              <a:prstGeom prst="rect">
                <a:avLst/>
              </a:prstGeom>
              <a:blipFill rotWithShape="1">
                <a:blip r:embed="rId4"/>
                <a:stretch>
                  <a:fillRect l="-4499" t="-2889" r="-4468" b="-995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rrow"/>
          <p:cNvSpPr/>
          <p:nvPr/>
        </p:nvSpPr>
        <p:spPr>
          <a:xfrm>
            <a:off x="7296785" y="2075180"/>
            <a:ext cx="508000" cy="508000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24" name="文本框 23"/>
          <p:cNvSpPr txBox="1"/>
          <p:nvPr/>
        </p:nvSpPr>
        <p:spPr>
          <a:xfrm>
            <a:off x="8063230" y="1431290"/>
            <a:ext cx="2380615" cy="14757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p>
            <a:pPr algn="ctr">
              <a:lnSpc>
                <a:spcPct val="200000"/>
              </a:lnSpc>
            </a:pPr>
            <a:r>
              <a:rPr 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构造积分观测量</a:t>
            </a:r>
            <a:endParaRPr lang="en-US" sz="2000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en-US" sz="2000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锁定某一类动力学</a:t>
            </a:r>
            <a:endParaRPr lang="en-US" sz="2000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3966845" y="3141980"/>
                <a:ext cx="6126480" cy="17557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𝛤</m:t>
                          </m:r>
                        </m:num>
                        <m:den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cos</m:t>
                          </m:r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3</m:t>
                          </m:r>
                        </m:num>
                        <m:den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4</m:t>
                          </m:r>
                        </m:den>
                      </m:f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𝑑</m:t>
                          </m:r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𝛤</m:t>
                          </m:r>
                        </m:num>
                        <m:den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[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</m:t>
                      </m:r>
                      <m:sSubSup>
                        <m:sSub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𝐿</m:t>
                          </m:r>
                        </m:sub>
                        <m:sup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p>
                      </m:sSub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(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cos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𝑇</m:t>
                          </m:r>
                        </m:sub>
                        <m:sup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p>
                      </m:sSub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(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sin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]</m:t>
                      </m:r>
                    </m:oMath>
                  </m:oMathPara>
                </a14:m>
                <a:endParaRPr lang="en-US" altLang="en-US" sz="20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+</m:t>
                    </m:r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1</m:t>
                    </m:r>
                  </m:oMath>
                </a14:m>
                <a:r>
                  <a:rPr lang="en-US" altLang="en-US" sz="2000" i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845" y="3141980"/>
                <a:ext cx="6126480" cy="1755775"/>
              </a:xfrm>
              <a:prstGeom prst="rect">
                <a:avLst/>
              </a:prstGeom>
              <a:blipFill rotWithShape="1">
                <a:blip r:embed="rId5"/>
                <a:stretch>
                  <a:fillRect l="-1503" t="-2351" r="-1493" b="-8101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03 可测量的观测量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15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观测量②：前后不对称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𝜼</m:t>
                        </m:r>
                      </m:e>
                      <m:sub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𝟏</m:t>
                        </m:r>
                      </m:sub>
                    </m:sSub>
                    <m:r>
                      <a:rPr lang="en-US" altLang="en-US" sz="2000" b="1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b>
                      <m:sSubPr>
                        <m:ctrlP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𝑬</m:t>
                        </m:r>
                      </m:e>
                      <m:sub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𝝆</m:t>
                        </m:r>
                      </m:sub>
                    </m:sSub>
                    <m:r>
                      <a:rPr lang="en-US" altLang="en-US" sz="2000" b="1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p>
                      <m:sSupPr>
                        <m:ctrlP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𝒒</m:t>
                        </m:r>
                      </m:e>
                      <m:sup>
                        <m:r>
                          <a:rPr lang="en-US" altLang="en-US" sz="2000" b="1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𝟐</m:t>
                        </m:r>
                      </m:sup>
                    </m:sSup>
                    <m:r>
                      <a:rPr lang="en-US" altLang="en-US" sz="2000" b="1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endParaRPr lang="en-US" altLang="en-US" sz="2000" b="1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blipFill rotWithShape="1">
                <a:blip r:embed="rId1"/>
                <a:stretch>
                  <a:fillRect b="-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formula"/>
              <p:cNvSpPr txBox="1"/>
              <p:nvPr/>
            </p:nvSpPr>
            <p:spPr>
              <a:xfrm>
                <a:off x="609600" y="1454150"/>
                <a:ext cx="3213735" cy="7359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对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积分后，观察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分布：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en-US" sz="1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6" name="formul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454150"/>
                <a:ext cx="3213735" cy="735965"/>
              </a:xfrm>
              <a:prstGeom prst="rect">
                <a:avLst/>
              </a:prstGeom>
              <a:blipFill rotWithShape="1">
                <a:blip r:embed="rId2"/>
                <a:stretch>
                  <a:fillRect b="-243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ts"/>
              <p:cNvSpPr txBox="1"/>
              <p:nvPr/>
            </p:nvSpPr>
            <p:spPr>
              <a:xfrm>
                <a:off x="681990" y="4683125"/>
                <a:ext cx="10972800" cy="17437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l">
                  <a:lnSpc>
                    <a:spcPct val="160000"/>
                  </a:lnSpc>
                  <a:buClrTx/>
                  <a:buSzTx/>
                  <a:buNone/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一次项的存在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说明</a:t>
                </a:r>
                <a14:m>
                  <m:oMath xmlns:m="http://schemas.openxmlformats.org/officeDocument/2006/math">
                    <m:r>
                      <a:rPr lang="zh-CN" alt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向前/向后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分布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概率不同，是宇称破坏的直接体现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l">
                  <a:lnSpc>
                    <a:spcPct val="160000"/>
                  </a:lnSpc>
                  <a:buClrTx/>
                  <a:buSzTx/>
                  <a:buNone/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:r>
                  <a:rPr lang="zh-CN" altLang="en-US" sz="20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注意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 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在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SM中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也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不为零（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本就是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宇称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不守恒的可观测量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）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l">
                  <a:lnSpc>
                    <a:spcPct val="160000"/>
                  </a:lnSpc>
                  <a:buClrTx/>
                  <a:buSzTx/>
                  <a:buNone/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中包含螺旋度振幅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干涉项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乘积的实部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Re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[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𝑗</m:t>
                        </m:r>
                      </m:sub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]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，如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R</m:t>
                    </m:r>
                    <m:r>
                      <m:rPr>
                        <m:sty m:val="p"/>
                      </m:rPr>
                      <a:rPr lang="en-US" alt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e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[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𝑆𝑃</m:t>
                        </m:r>
                      </m:sub>
                    </m:sSub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0</m:t>
                        </m:r>
                      </m:sub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]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——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altLang="en-US" sz="2000" i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。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新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物理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在此留痕，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对它们敏感。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pt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90" y="4683125"/>
                <a:ext cx="10972800" cy="1743710"/>
              </a:xfrm>
              <a:prstGeom prst="rect">
                <a:avLst/>
              </a:prstGeom>
              <a:blipFill rotWithShape="1">
                <a:blip r:embed="rId3"/>
                <a:stretch>
                  <a:fillRect b="-154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2312035" y="1997710"/>
                <a:ext cx="7568565" cy="26263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𝛤</m:t>
                          </m:r>
                        </m:num>
                        <m:den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cos</m:t>
                          </m:r>
                          <m:sSub>
                            <m:sSub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)+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𝑏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en-US" sz="2000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cos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+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𝑐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cos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 </m:t>
                      </m:r>
                    </m:oMath>
                  </m:oMathPara>
                </a14:m>
                <a:endParaRPr lang="en-US" altLang="en-US" sz="2000" i="1" noProof="1">
                  <a:solidFill>
                    <a:srgbClr val="27231F"/>
                  </a:solidFill>
                  <a:latin typeface="Cambria Math" panose="02040503050406030204" charset="0"/>
                  <a:ea typeface="MiSans" charset="-122"/>
                  <a:cs typeface="Cambria Math" panose="02040503050406030204" charset="0"/>
                </a:endParaRPr>
              </a:p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 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nary>
                          <m:naryPr>
                            <m:limLoc m:val="subSup"/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naryPr>
                          <m:sub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−</m:t>
                            </m:r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0</m:t>
                            </m:r>
                          </m:sup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𝛤</m:t>
                                </m:r>
                              </m:num>
                              <m:den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𝜌</m:t>
                                    </m:r>
                                  </m:sub>
                                </m:sSub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en-US" sz="2000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cos</m:t>
                                </m:r>
                                <m:sSub>
                                  <m:sSub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𝜌</m:t>
                                    </m:r>
                                  </m:sub>
                                </m:sSub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nary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m:rPr>
                            <m:sty m:val="p"/>
                          </m:rPr>
                          <a:rPr lang="en-US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cos</m:t>
                        </m:r>
                        <m:sSub>
                          <m:sSub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−</m:t>
                        </m:r>
                        <m:nary>
                          <m:naryPr>
                            <m:limLoc m:val="subSup"/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naryPr>
                          <m:sub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1</m:t>
                            </m:r>
                          </m:sup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𝛤</m:t>
                                </m:r>
                              </m:num>
                              <m:den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𝜌</m:t>
                                    </m:r>
                                  </m:sub>
                                </m:sSub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en-US" sz="2000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cos</m:t>
                                </m:r>
                                <m:sSub>
                                  <m:sSub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𝜌</m:t>
                                    </m:r>
                                  </m:sub>
                                </m:sSub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US" altLang="en-US" sz="2000" i="1" noProof="1">
                                        <a:solidFill>
                                          <a:srgbClr val="27231F"/>
                                        </a:solidFill>
                                        <a:latin typeface="Cambria Math" panose="02040503050406030204" charset="0"/>
                                        <a:ea typeface="MiSans" charset="-122"/>
                                        <a:cs typeface="Cambria Math" panose="0204050305040603020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nary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m:rPr>
                            <m:sty m:val="p"/>
                          </m:rPr>
                          <a:rPr lang="en-US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cos</m:t>
                        </m:r>
                        <m:sSub>
                          <m:sSub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en-US" altLang="en-US" sz="2000" i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𝛤</m:t>
                            </m:r>
                          </m:num>
                          <m:den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𝜌</m:t>
                                </m:r>
                              </m:sub>
                            </m:sSub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en-US" sz="2000" i="1" noProof="1">
                                    <a:solidFill>
                                      <a:srgbClr val="27231F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altLang="en-US" sz="2000" i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  <a:sym typeface="+mn-ea"/>
                  </a:rPr>
                  <a:t> </a:t>
                </a:r>
                <a:endParaRPr lang="en-US" altLang="en-US" sz="2000" i="1">
                  <a:solidFill>
                    <a:srgbClr val="27231F"/>
                  </a:solidFill>
                  <a:latin typeface="Cambria Math" panose="02040503050406030204" charset="0"/>
                  <a:ea typeface="MiSans" charset="-122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035" y="1997710"/>
                <a:ext cx="7568565" cy="2626360"/>
              </a:xfrm>
              <a:prstGeom prst="rect">
                <a:avLst/>
              </a:prstGeom>
              <a:blipFill rotWithShape="1">
                <a:blip r:embed="rId4"/>
                <a:stretch>
                  <a:fillRect l="-1217" t="-1572" r="-1208" b="-541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03 可测量的观测量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14 / 20</a:t>
            </a:r>
            <a:endParaRPr lang="en-US" sz="1000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Noto Serif SC" panose="02020200000000000000" charset="-122"/>
                    <a:ea typeface="Noto Serif SC" panose="02020200000000000000" charset="-122"/>
                  </a:rPr>
                  <a:t>观测量③：方位角不对称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(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,</m:t>
                    </m:r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)</m:t>
                    </m:r>
                  </m:oMath>
                </a14:m>
                <a:endParaRPr lang="en-US" sz="2600" noProof="1"/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blipFill rotWithShape="1">
                <a:blip r:embed="rId1"/>
                <a:stretch>
                  <a:fillRect b="-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formula"/>
              <p:cNvSpPr txBox="1"/>
              <p:nvPr/>
            </p:nvSpPr>
            <p:spPr>
              <a:xfrm>
                <a:off x="609600" y="1369060"/>
                <a:ext cx="5107940" cy="8597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  <m:r>
                      <a:rPr lang="zh-CN" alt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 积分后，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 分布：</a:t>
                </a:r>
                <a:endParaRPr lang="en-US" sz="1600" noProof="1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en-US" sz="1600" noProof="1"/>
              </a:p>
            </p:txBody>
          </p:sp>
        </mc:Choice>
        <mc:Fallback>
          <p:sp>
            <p:nvSpPr>
              <p:cNvPr id="6" name="formul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369060"/>
                <a:ext cx="5107940" cy="859790"/>
              </a:xfrm>
              <a:prstGeom prst="rect">
                <a:avLst/>
              </a:prstGeom>
              <a:blipFill rotWithShape="1">
                <a:blip r:embed="rId2"/>
                <a:stretch>
                  <a:fillRect b="-114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ts"/>
              <p:cNvSpPr txBox="1"/>
              <p:nvPr/>
            </p:nvSpPr>
            <p:spPr>
              <a:xfrm>
                <a:off x="765175" y="5389880"/>
                <a:ext cx="10972800" cy="15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l">
                  <a:lnSpc>
                    <a:spcPct val="160000"/>
                  </a:lnSpc>
                  <a:buClrTx/>
                  <a:buSzTx/>
                  <a:buNone/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 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由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螺旋度振幅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干涉项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的虚部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Im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[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∥</m:t>
                        </m:r>
                      </m:sub>
                    </m:sSub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⊥</m:t>
                        </m:r>
                      </m:sub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b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]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等组成,要求振幅间存在相位差（CP破坏所需结构）；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l">
                  <a:lnSpc>
                    <a:spcPct val="160000"/>
                  </a:lnSpc>
                  <a:buClrTx/>
                  <a:buSzTx/>
                  <a:buNone/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中包含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sin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  <m:r>
                      <a:rPr 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∝(</m:t>
                    </m:r>
                    <m:sSub>
                      <m:sSubPr>
                        <m:ctrlP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𝐩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𝜋</m:t>
                        </m:r>
                      </m:sub>
                    </m:sSub>
                    <m:r>
                      <a:rPr 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</m:t>
                    </m:r>
                    <m:sSub>
                      <m:sSubPr>
                        <m:ctrlP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𝐩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sub>
                    </m:sSub>
                    <m:r>
                      <a:rPr 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)·</m:t>
                    </m:r>
                    <m:sSub>
                      <m:sSubPr>
                        <m:ctrlP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𝐩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ρ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是三重积，时间反演下变号（</a:t>
                </a:r>
                <a:r>
                  <a:rPr lang="en-US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T-odd</a:t>
                </a:r>
                <a:r>
                  <a:rPr lang="zh-CN" altLang="en-US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三重积，对</a:t>
                </a:r>
                <a:r>
                  <a:rPr lang="en-US" altLang="zh-CN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CP</a:t>
                </a:r>
                <a:r>
                  <a:rPr lang="zh-CN" altLang="en-US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破坏敏感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）。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pts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75" y="5389880"/>
                <a:ext cx="10972800" cy="1524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2531745" y="1984375"/>
                <a:ext cx="7568565" cy="31400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𝛤</m:t>
                          </m:r>
                        </m:num>
                        <m:den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𝑓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)+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𝑔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en-US" sz="2000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cos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2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+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ℎ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</m:t>
                      </m:r>
                      <m:sSup>
                        <m:s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en-US" sz="2000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sin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2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 </m:t>
                      </m:r>
                    </m:oMath>
                  </m:oMathPara>
                </a14:m>
                <a:endParaRPr lang="en-US" altLang="en-US" sz="2000" i="1" noProof="1">
                  <a:solidFill>
                    <a:srgbClr val="27231F"/>
                  </a:solidFill>
                  <a:latin typeface="Cambria Math" panose="02040503050406030204" charset="0"/>
                  <a:ea typeface="MiSans" charset="-122"/>
                  <a:cs typeface="Cambria Math" panose="02040503050406030204" charset="0"/>
                </a:endParaRPr>
              </a:p>
              <a:p>
                <a:pPr algn="ctr">
                  <a:lnSpc>
                    <a:spcPct val="145000"/>
                  </a:lnSpc>
                  <a:spcBef>
                    <a:spcPts val="60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 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2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(</m:t>
                          </m:r>
                          <m:nary>
                            <m:naryPr>
                              <m:limLoc m:val="subSup"/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naryPr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𝜋</m:t>
                              </m:r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/</m:t>
                              </m:r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−</m:t>
                              </m:r>
                              <m:nary>
                                <m:naryPr>
                                  <m:limLoc m:val="subSup"/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/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</m:sup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+</m:t>
                                  </m:r>
                                </m:e>
                              </m:nary>
                              <m:nary>
                                <m:naryPr>
                                  <m:limLoc m:val="subSup"/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3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/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−</m:t>
                                  </m:r>
                                </m:e>
                              </m:nary>
                              <m:nary>
                                <m:naryPr>
                                  <m:limLoc m:val="subSup"/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3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/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𝜋</m:t>
                                  </m:r>
                                </m:sup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</m:nary>
                          <m:f>
                            <m:f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𝛤</m:t>
                              </m:r>
                            </m:num>
                            <m:den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𝜌</m:t>
                                  </m:r>
                                </m:sub>
                              </m:s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𝜒</m:t>
                                  </m:r>
                                </m:e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𝜌</m:t>
                                  </m:r>
                                </m:sub>
                              </m:s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𝜒</m:t>
                              </m:r>
                            </m:e>
                            <m: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𝛤</m:t>
                              </m:r>
                            </m:num>
                            <m:den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𝜌</m:t>
                                  </m:r>
                                </m:sub>
                              </m:sSub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en-US" sz="2000" i="1" noProof="1">
                                      <a:solidFill>
                                        <a:srgbClr val="27231F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Cambria Math" panose="02040503050406030204" charset="0"/>
                  <a:ea typeface="MiSans" charset="-122"/>
                  <a:cs typeface="Cambria Math" panose="02040503050406030204" charset="0"/>
                  <a:sym typeface="+mn-ea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745" y="1984375"/>
                <a:ext cx="7568565" cy="3140075"/>
              </a:xfrm>
              <a:prstGeom prst="rect">
                <a:avLst/>
              </a:prstGeom>
              <a:blipFill rotWithShape="1">
                <a:blip r:embed="rId4"/>
                <a:stretch>
                  <a:fillRect l="-1217" t="-1314" r="-1208" b="-4530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04 数值约束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17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数值分析：输入观测量与约束方法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inp"/>
              <p:cNvSpPr txBox="1"/>
              <p:nvPr/>
            </p:nvSpPr>
            <p:spPr>
              <a:xfrm>
                <a:off x="3578225" y="1534795"/>
                <a:ext cx="3435985" cy="1730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55000"/>
                  </a:lnSpc>
                  <a:spcBef>
                    <a:spcPts val="1000"/>
                  </a:spcBef>
                </a:pPr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粒子质量取PDG值：</a:t>
                </a:r>
                <a:endParaRPr lang="en-US"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55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𝐵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5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280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, 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010</m:t>
                      </m:r>
                    </m:oMath>
                  </m:oMathPara>
                </a14:m>
                <a:endParaRPr lang="en-US" altLang="en-US" sz="2000" i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55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1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777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, 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𝑏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4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183</m:t>
                      </m:r>
                    </m:oMath>
                  </m:oMathPara>
                </a14:m>
                <a:endParaRPr lang="en-US" altLang="en-US" sz="2000" i="1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5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 </m:t>
                      </m:r>
                      <m:sSub>
                        <m:sSubPr>
                          <m:ctrlP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𝑐</m:t>
                          </m:r>
                        </m:sub>
                      </m:sSub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1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273</m:t>
                      </m:r>
                      <m:r>
                        <a:rPr lang="en-US" altLang="zh-CN" sz="200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00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GeV</m:t>
                      </m:r>
                      <m:r>
                        <a:rPr lang="en-US" altLang="zh-CN" sz="200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5000"/>
                  </a:lnSpc>
                  <a:spcBef>
                    <a:spcPts val="1000"/>
                  </a:spcBef>
                </a:pPr>
                <a:endParaRPr 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inp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225" y="1534795"/>
                <a:ext cx="3435985" cy="1730375"/>
              </a:xfrm>
              <a:prstGeom prst="rect">
                <a:avLst/>
              </a:prstGeom>
              <a:blipFill rotWithShape="1">
                <a:blip r:embed="rId1"/>
                <a:stretch>
                  <a:fillRect b="-438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epv"/>
          <p:cNvSpPr/>
          <p:nvPr/>
        </p:nvSpPr>
        <p:spPr>
          <a:xfrm>
            <a:off x="6889750" y="1574800"/>
            <a:ext cx="12700" cy="2794000"/>
          </a:xfrm>
          <a:prstGeom prst="rect">
            <a:avLst/>
          </a:prstGeom>
          <a:solidFill>
            <a:srgbClr val="D9CFBB"/>
          </a:solidFill>
          <a:ln>
            <a:noFill/>
          </a:ln>
        </p:spPr>
      </p:sp>
      <p:sp>
        <p:nvSpPr>
          <p:cNvPr id="9" name="mTitle"/>
          <p:cNvSpPr txBox="1"/>
          <p:nvPr/>
        </p:nvSpPr>
        <p:spPr>
          <a:xfrm>
            <a:off x="7340600" y="1574800"/>
            <a:ext cx="42418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endParaRPr lang="en-US" sz="1300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m"/>
              <p:cNvSpPr txBox="1"/>
              <p:nvPr/>
            </p:nvSpPr>
            <p:spPr>
              <a:xfrm>
                <a:off x="7340600" y="1384300"/>
                <a:ext cx="4150360" cy="341185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pPr>
                  <a:lnSpc>
                    <a:spcPct val="160000"/>
                  </a:lnSpc>
                </a:pPr>
                <a:r>
                  <a:rPr lang="en-US" sz="2000" b="1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方法：参数空间扫描（非全局拟合）</a:t>
                </a:r>
                <a:endParaRPr lang="en-US" sz="2000" noProof="1">
                  <a:solidFill>
                    <a:srgbClr val="27231F"/>
                  </a:solidFill>
                  <a:latin typeface="MiSans" charset="-122"/>
                  <a:ea typeface="MiSans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·每次只开启一个复耦合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（实部＋虚部），其余置零</a:t>
                </a:r>
                <a:endParaRPr lang="en-US" sz="2000" noProof="1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·画出被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b>
                      <m:sup>
                        <m:r>
                          <m:rPr>
                            <m:sty m:val="p"/>
                          </m:rPr>
                          <a:rPr lang="en-US" alt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exp</m:t>
                        </m:r>
                      </m:sup>
                    </m:sSubSup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⟨</m:t>
                    </m:r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⟩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exp</m:t>
                        </m:r>
                      </m:sup>
                    </m:sSup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允许的</a:t>
                </a:r>
                <a:r>
                  <a:rPr lang="en-US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1</a:t>
                </a:r>
                <a:r>
                  <a:rPr lang="en-US" altLang="en-US" sz="2000" i="1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σ </a:t>
                </a:r>
                <a:r>
                  <a:rPr lang="en-US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/2</a:t>
                </a:r>
                <a:r>
                  <a:rPr lang="en-US" altLang="en-US" sz="2000" i="1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σ</a:t>
                </a:r>
                <a:r>
                  <a:rPr lang="en-US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/3</a:t>
                </a:r>
                <a:r>
                  <a:rPr lang="en-US" altLang="en-US" sz="2000" i="1" noProof="1">
                    <a:solidFill>
                      <a:srgbClr val="27231F"/>
                    </a:solidFill>
                    <a:latin typeface="Cambria Math" panose="02040503050406030204" charset="0"/>
                    <a:ea typeface="MiSans" charset="-122"/>
                    <a:cs typeface="Cambria Math" panose="02040503050406030204" charset="0"/>
                  </a:rPr>
                  <a:t>σ</a:t>
                </a:r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 区域</a:t>
                </a:r>
                <a:endParaRPr lang="en-US" sz="2000" noProof="1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:r>
                  <a:rPr lang="en-US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·再考察两个实耦合的联合允许区</a:t>
                </a:r>
                <a:endParaRPr lang="en-US" sz="2000" noProof="1"/>
              </a:p>
            </p:txBody>
          </p:sp>
        </mc:Choice>
        <mc:Fallback>
          <p:sp>
            <p:nvSpPr>
              <p:cNvPr id="10" name="m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600" y="1384300"/>
                <a:ext cx="4150360" cy="3411855"/>
              </a:xfrm>
              <a:prstGeom prst="rect">
                <a:avLst/>
              </a:prstGeom>
              <a:blipFill rotWithShape="1">
                <a:blip r:embed="rId2"/>
                <a:stretch>
                  <a:fillRect l="-2218" t="-1210" r="-2203" b="-416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rc"/>
              <p:cNvSpPr txBox="1"/>
              <p:nvPr/>
            </p:nvSpPr>
            <p:spPr>
              <a:xfrm>
                <a:off x="609600" y="6315075"/>
                <a:ext cx="5304790" cy="365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30000"/>
                  </a:lnSpc>
                </a:pPr>
                <a:r>
                  <a:rPr lang="en-US" sz="1400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实验数据来源：HFLAV 世界平均（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noProof="1">
                            <a:solidFill>
                              <a:srgbClr val="7A7163"/>
                            </a:solidFill>
                            <a:latin typeface="MiSans" charset="-122"/>
                          </a:rPr>
                        </m:ctrlPr>
                      </m:sSubPr>
                      <m:e>
                        <m:r>
                          <a:rPr lang="en-US" sz="1400" i="1" noProof="1">
                            <a:solidFill>
                              <a:srgbClr val="7A7163"/>
                            </a:solidFill>
                            <a:latin typeface="MiSans" charset="-122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US" sz="1400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</m:ctrlPr>
                          </m:sSupPr>
                          <m:e>
                            <m:r>
                              <a:rPr lang="en-US" sz="14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  <m:t>𝐷</m:t>
                            </m:r>
                          </m:e>
                          <m:sup>
                            <m:r>
                              <a:rPr lang="en-US" sz="1400" i="0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400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）；LHCb 测量（</a:t>
                </a:r>
                <a14:m>
                  <m:oMath xmlns:m="http://schemas.openxmlformats.org/officeDocument/2006/math">
                    <m:r>
                      <a:rPr lang="en-US" sz="1400" i="0" noProof="1">
                        <a:solidFill>
                          <a:srgbClr val="7A7163"/>
                        </a:solidFill>
                        <a:latin typeface="MiSans" charset="-122"/>
                      </a:rPr>
                      <m:t>⟨</m:t>
                    </m:r>
                    <m:sSubSup>
                      <m:sSubSupPr>
                        <m:ctrlPr>
                          <a:rPr lang="en-US" sz="1400" noProof="1">
                            <a:solidFill>
                              <a:srgbClr val="7A7163"/>
                            </a:solidFill>
                            <a:latin typeface="MiSans" charset="-122"/>
                          </a:rPr>
                        </m:ctrlPr>
                      </m:sSubSupPr>
                      <m:e>
                        <m:r>
                          <a:rPr lang="en-US" sz="1400" i="1" noProof="1">
                            <a:solidFill>
                              <a:srgbClr val="7A7163"/>
                            </a:solidFill>
                            <a:latin typeface="MiSans" charset="-122"/>
                          </a:rPr>
                          <m:t>𝐹</m:t>
                        </m:r>
                      </m:e>
                      <m:sub>
                        <m:r>
                          <a:rPr lang="en-US" sz="1400" i="1" noProof="1">
                            <a:solidFill>
                              <a:srgbClr val="7A7163"/>
                            </a:solidFill>
                            <a:latin typeface="MiSans" charset="-122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sz="1400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</m:ctrlPr>
                          </m:sSupPr>
                          <m:e>
                            <m:r>
                              <a:rPr lang="en-US" sz="14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  <m:t>𝐷</m:t>
                            </m:r>
                          </m:e>
                          <m:sup>
                            <m:r>
                              <a:rPr lang="en-US" sz="1400" i="0" noProof="1">
                                <a:solidFill>
                                  <a:srgbClr val="7A7163"/>
                                </a:solidFill>
                                <a:latin typeface="MiSans" charset="-122"/>
                              </a:rPr>
                              <m:t>∗</m:t>
                            </m:r>
                          </m:sup>
                        </m:sSup>
                      </m:sup>
                    </m:sSubSup>
                    <m:r>
                      <a:rPr lang="en-US" sz="1400" i="0" noProof="1">
                        <a:solidFill>
                          <a:srgbClr val="7A7163"/>
                        </a:solidFill>
                        <a:latin typeface="MiSans" charset="-122"/>
                      </a:rPr>
                      <m:t>⟩</m:t>
                    </m:r>
                  </m:oMath>
                </a14:m>
                <a:r>
                  <a:rPr lang="en-US" sz="1400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）。</a:t>
                </a:r>
                <a:endParaRPr lang="en-US" sz="1400" noProof="1"/>
              </a:p>
            </p:txBody>
          </p:sp>
        </mc:Choice>
        <mc:Fallback>
          <p:sp>
            <p:nvSpPr>
              <p:cNvPr id="12" name="src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15075"/>
                <a:ext cx="5304790" cy="3651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609600" y="1372870"/>
                <a:ext cx="2968625" cy="21932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m:rPr>
                              <m:sty m:val="p"/>
                            </m:r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SM</m:t>
                          </m:r>
                        </m:sup>
                      </m:sSub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258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±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005</m:t>
                      </m:r>
                    </m:oMath>
                  </m:oMathPara>
                </a14:m>
                <a:endParaRPr lang="en-US" sz="2000" i="0" noProof="1">
                  <a:solidFill>
                    <a:srgbClr val="27231F"/>
                  </a:solidFill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m:rPr>
                              <m:sty m:val="p"/>
                            </m:r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exp</m:t>
                          </m:r>
                        </m:sup>
                      </m:sSub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281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±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011</m:t>
                      </m:r>
                    </m:oMath>
                  </m:oMathPara>
                </a14:m>
                <a:endParaRPr lang="en-US" altLang="en-US" sz="2000" i="1" noProof="1">
                  <a:solidFill>
                    <a:srgbClr val="27231F"/>
                  </a:solidFill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本文HQET形状因子给出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en-US" sz="20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en-US" sz="2000" i="1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∗</m:t>
                              </m:r>
                            </m:sup>
                          </m:sSup>
                        </m:sub>
                        <m:sup>
                          <m:r>
                            <m:rPr>
                              <m:sty m:val="p"/>
                            </m:rPr>
                            <a:rPr lang="en-US" alt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th</m:t>
                          </m:r>
                        </m:sup>
                      </m:sSubSup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0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altLang="en-US" sz="20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254</m:t>
                      </m:r>
                    </m:oMath>
                  </m:oMathPara>
                </a14:m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372870"/>
                <a:ext cx="2968625" cy="2193290"/>
              </a:xfrm>
              <a:prstGeom prst="rect">
                <a:avLst/>
              </a:prstGeom>
              <a:blipFill rotWithShape="1">
                <a:blip r:embed="rId4"/>
                <a:stretch>
                  <a:fillRect l="-3102" t="-1882" r="-3080" b="-648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609600" y="3707130"/>
                <a:ext cx="5079365" cy="25679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⟨</m:t>
                    </m:r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⟩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exp</m:t>
                        </m:r>
                      </m:sup>
                    </m:s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41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±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06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±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03</m:t>
                    </m:r>
                  </m:oMath>
                </a14:m>
                <a:r>
                  <a:rPr lang="en-US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（LHCb）</a:t>
                </a:r>
                <a:endParaRPr lang="en-US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与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SM理论值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43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∼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.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46</m:t>
                    </m:r>
                  </m:oMath>
                </a14:m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及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Belle结果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都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相容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理论值：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⟨</m:t>
                    </m:r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  <m:sSup>
                      <m:s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⟩</m:t>
                        </m:r>
                      </m:e>
                      <m: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𝑡ℎ</m:t>
                        </m:r>
                      </m:sup>
                    </m:sSup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∫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∫[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𝐴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)+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)]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，是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𝑃</m:t>
                        </m:r>
                      </m:sub>
                    </m:sSub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的函数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707130"/>
                <a:ext cx="5079365" cy="2567940"/>
              </a:xfrm>
              <a:prstGeom prst="rect">
                <a:avLst/>
              </a:prstGeom>
              <a:blipFill rotWithShape="1">
                <a:blip r:embed="rId5"/>
                <a:stretch>
                  <a:fillRect l="-1813" t="-1607" r="-1800" b="-553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04 数值约束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结果（一）：单个耦合的允许空间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2170" y="1244600"/>
            <a:ext cx="5407025" cy="54006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04 数值约束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结果（二）：双耦合联合约束与核心结论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5460" y="1244600"/>
            <a:ext cx="5758815" cy="5604510"/>
          </a:xfrm>
          <a:prstGeom prst="rect">
            <a:avLst/>
          </a:prstGeom>
        </p:spPr>
      </p:pic>
      <p:pic>
        <p:nvPicPr>
          <p:cNvPr id="7" name="图片 6" descr="9edf2fb4-0089-4956-a328-5646c1fe7828"/>
          <p:cNvPicPr>
            <a:picLocks noChangeAspect="1"/>
          </p:cNvPicPr>
          <p:nvPr/>
        </p:nvPicPr>
        <p:blipFill>
          <a:blip r:embed="rId2"/>
          <a:srcRect l="4217"/>
          <a:stretch>
            <a:fillRect/>
          </a:stretch>
        </p:blipFill>
        <p:spPr>
          <a:xfrm>
            <a:off x="7262495" y="1303020"/>
            <a:ext cx="2956560" cy="2753995"/>
          </a:xfrm>
          <a:prstGeom prst="rect">
            <a:avLst/>
          </a:prstGeom>
        </p:spPr>
      </p:pic>
      <p:pic>
        <p:nvPicPr>
          <p:cNvPr id="8" name="图片 7" descr="52fe0b92-bca9-4e64-bf6f-5f815ff971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485" y="4029075"/>
            <a:ext cx="2608580" cy="28200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01 背景与动机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 algn="l"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研究背景：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600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sz="2600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600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US" sz="2600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sz="2600" i="1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0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反常</a:t>
                </a:r>
                <a:endParaRPr lang="en-US" sz="2600" b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blipFill rotWithShape="1">
                <a:blip r:embed="rId1"/>
                <a:stretch>
                  <a:fillRect b="-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lead"/>
              <p:cNvSpPr txBox="1"/>
              <p:nvPr/>
            </p:nvSpPr>
            <p:spPr>
              <a:xfrm>
                <a:off x="609600" y="1345565"/>
                <a:ext cx="6332220" cy="9671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35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半轻衰变</a:t>
                </a:r>
                <a14:m>
                  <m:oMath xmlns:m="http://schemas.openxmlformats.org/officeDocument/2006/math">
                    <m:acc>
                      <m:accPr>
                        <m:chr m:val="̄"/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</m:e>
                    </m:acc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e>
                      <m:sup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p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200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sz="2000" i="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是检验</a:t>
                </a:r>
                <a:r>
                  <a:rPr lang="en-US" sz="2000" b="1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轻子普适性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的敏感探针。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zh-CN" sz="2000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               </a:t>
                </a:r>
                <a:endParaRPr lang="en-US" altLang="zh-CN" sz="2000" noProof="1">
                  <a:solidFill>
                    <a:srgbClr val="27231F"/>
                  </a:solidFill>
                  <a:latin typeface="MiSans" charset="-122"/>
                  <a:ea typeface="MiSans" charset="-122"/>
                </a:endParaRPr>
              </a:p>
              <a:p>
                <a:pPr>
                  <a:lnSpc>
                    <a:spcPct val="135000"/>
                  </a:lnSpc>
                </a:pPr>
                <a:r>
                  <a:rPr lang="en-US" altLang="zh-CN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                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衰变分支比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:r>
                  <a:rPr lang="en-US" sz="2000" noProof="1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</a:t>
                </a:r>
                <a:endParaRPr 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6" name="lead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345565"/>
                <a:ext cx="6332220" cy="967105"/>
              </a:xfrm>
              <a:prstGeom prst="rect">
                <a:avLst/>
              </a:prstGeom>
              <a:blipFill rotWithShape="1">
                <a:blip r:embed="rId2"/>
                <a:stretch>
                  <a:fillRect b="-280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4375086" y="2119884"/>
                <a:ext cx="4159885" cy="7912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𝑅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(∗)</m:t>
                              </m:r>
                            </m:sup>
                          </m:sSup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ℬ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(</m:t>
                          </m:r>
                          <m:acc>
                            <m:accPr>
                              <m:chr m:val="̄"/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𝐵</m:t>
                              </m:r>
                            </m:e>
                          </m:acc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(∗)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ℬ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(</m:t>
                          </m:r>
                          <m:acc>
                            <m:accPr>
                              <m:chr m:val="̄"/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𝐵</m:t>
                              </m:r>
                            </m:e>
                          </m:acc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(∗)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ℓ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̄"/>
                                  <m:ctrlP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iSans" charset="-122"/>
                                      <a:cs typeface="Cambria Math" panose="02040503050406030204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iSans" charset="-122"/>
                                  <a:cs typeface="Cambria Math" panose="02040503050406030204" charset="0"/>
                                </a:rPr>
                                <m:t>ℓ</m:t>
                              </m:r>
                            </m:sub>
                          </m:sSub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iSans" charset="-122"/>
                              <a:cs typeface="Cambria Math" panose="02040503050406030204" charset="0"/>
                            </a:rPr>
                            <m:t>)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 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𝑙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𝑒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, </m:t>
                      </m:r>
                      <m:r>
                        <a:rPr lang="en-US" altLang="zh-CN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iSans" charset="-122"/>
                          <a:cs typeface="Cambria Math" panose="02040503050406030204" charset="0"/>
                        </a:rPr>
                        <m:t>𝜇</m:t>
                      </m:r>
                    </m:oMath>
                  </m:oMathPara>
                </a14:m>
                <a:endParaRPr lang="en-US" altLang="zh-CN" sz="2000" i="0" noProof="1">
                  <a:solidFill>
                    <a:schemeClr val="tx1"/>
                  </a:solidFill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086" y="2119884"/>
                <a:ext cx="4159885" cy="791210"/>
              </a:xfrm>
              <a:prstGeom prst="rect">
                <a:avLst/>
              </a:prstGeom>
              <a:blipFill rotWithShape="1">
                <a:blip r:embed="rId3"/>
                <a:stretch>
                  <a:fillRect l="-2212" t="-5249" r="-2200" b="-1802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ableCaption"/>
          <p:cNvSpPr txBox="1"/>
          <p:nvPr/>
        </p:nvSpPr>
        <p:spPr>
          <a:xfrm>
            <a:off x="609600" y="2997200"/>
            <a:ext cx="3982085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 1　SM预言与HFLAV世界平均值比较</a:t>
            </a:r>
            <a:endParaRPr lang="en-US" sz="16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"/>
              <p:cNvGraphicFramePr>
                <a:graphicFrameLocks noGrp="1"/>
              </p:cNvGraphicFramePr>
              <p:nvPr/>
            </p:nvGraphicFramePr>
            <p:xfrm>
              <a:off x="609600" y="3327400"/>
              <a:ext cx="6858000" cy="2133600"/>
            </p:xfrm>
            <a:graphic>
              <a:graphicData uri="http://schemas.openxmlformats.org/drawingml/2006/table">
                <a:tbl>
                  <a:tblPr/>
                  <a:tblGrid>
                    <a:gridCol w="1715770"/>
                    <a:gridCol w="2621915"/>
                    <a:gridCol w="2520315"/>
                  </a:tblGrid>
                  <a:tr h="597408">
                    <a:tc>
                      <a:txBody>
                        <a:bodyPr wrap="square" rtlCol="0"/>
                        <a:lstStyle/>
                        <a:p>
                          <a:pPr algn="ctr"/>
                          <a:endParaRPr sz="1800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b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1800" b="1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𝐷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宋体" panose="02010600030101010101" pitchFamily="2" charset="-122"/>
                            </a:rPr>
                            <a:t> 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b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1800" b="1" noProof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charset="0"/>
                                          <a:ea typeface="宋体" panose="02010600030101010101" pitchFamily="2" charset="-122"/>
                                          <a:cs typeface="Cambria Math" panose="0204050305040603020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1" i="1" noProof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charset="0"/>
                                          <a:ea typeface="宋体" panose="02010600030101010101" pitchFamily="2" charset="-122"/>
                                          <a:cs typeface="Cambria Math" panose="02040503050406030204" charset="0"/>
                                        </a:rPr>
                                        <m:t>𝐷</m:t>
                                      </m:r>
                                    </m:e>
                                    <m:sup>
                                      <m:r>
                                        <a:rPr lang="en-US" sz="1800" b="1" i="0" noProof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charset="0"/>
                                          <a:ea typeface="MS Mincho" charset="0"/>
                                          <a:cs typeface="Cambria Math" panose="02040503050406030204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sub>
                              </m:sSub>
                            </m:oMath>
                          </a14:m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宋体" panose="02010600030101010101" pitchFamily="2" charset="-122"/>
                            </a:rPr>
                            <a:t> 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512064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微软雅黑 Light" panose="020B0502040204020203" charset="-122"/>
                              <a:ea typeface="微软雅黑 Light" panose="020B0502040204020203" charset="-122"/>
                              <a:cs typeface="宋体" panose="02010600030101010101" pitchFamily="2" charset="-122"/>
                            </a:rPr>
                            <a:t>SM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微软雅黑 Light" panose="020B0502040204020203" charset="-122"/>
                            <a:ea typeface="微软雅黑 Light" panose="020B0502040204020203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296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±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004</m:t>
                                </m:r>
                              </m:oMath>
                            </m:oMathPara>
                          </a14:m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254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±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005</m:t>
                                </m:r>
                              </m:oMath>
                            </m:oMathPara>
                          </a14:m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512064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</a:rPr>
                            <a:t>实验测量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342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±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026</m:t>
                                </m:r>
                              </m:oMath>
                            </m:oMathPara>
                          </a14:m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286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±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012</m:t>
                                </m:r>
                              </m:oMath>
                            </m:oMathPara>
                          </a14:m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512064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</a:rPr>
                            <a:t>偏离程度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2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2</m:t>
                                </m:r>
                                <m:r>
                                  <a:rPr lang="en-US" sz="1800" b="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1800" b="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 wrap="square" rtlCol="0"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1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.</m:t>
                                </m:r>
                                <m:r>
                                  <a:rPr lang="en-US" sz="1800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9</m:t>
                                </m:r>
                                <m:r>
                                  <a:rPr lang="en-US" sz="1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宋体" panose="02010600030101010101" pitchFamily="2" charset="-122"/>
                                    <a:cs typeface="Cambria Math" panose="02040503050406030204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1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"/>
              <p:cNvGraphicFramePr>
                <a:graphicFrameLocks noGrp="1"/>
              </p:cNvGraphicFramePr>
              <p:nvPr/>
            </p:nvGraphicFramePr>
            <p:xfrm>
              <a:off x="609600" y="3327400"/>
              <a:ext cx="6858000" cy="2133600"/>
            </p:xfrm>
            <a:graphic>
              <a:graphicData uri="http://schemas.openxmlformats.org/drawingml/2006/table">
                <a:tbl>
                  <a:tblPr/>
                  <a:tblGrid>
                    <a:gridCol w="1715770"/>
                    <a:gridCol w="2621915"/>
                    <a:gridCol w="2520315"/>
                  </a:tblGrid>
                  <a:tr h="597535">
                    <a:tc>
                      <a:txBody>
                        <a:bodyPr wrap="square" rtlCol="0"/>
                        <a:lstStyle/>
                        <a:p>
                          <a:pPr algn="ctr"/>
                          <a:endParaRPr sz="1800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</a:tr>
                  <a:tr h="511810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微软雅黑 Light" panose="020B0502040204020203" charset="-122"/>
                              <a:ea typeface="微软雅黑 Light" panose="020B0502040204020203" charset="-122"/>
                              <a:cs typeface="宋体" panose="02010600030101010101" pitchFamily="2" charset="-122"/>
                            </a:rPr>
                            <a:t>SM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微软雅黑 Light" panose="020B0502040204020203" charset="-122"/>
                            <a:ea typeface="微软雅黑 Light" panose="020B0502040204020203" charset="-122"/>
                            <a:cs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</a:tr>
                  <a:tr h="512445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</a:rPr>
                            <a:t>实验测量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>
                          <a:solidFill>
                            <a:schemeClr val="tx1"/>
                          </a:solidFill>
                          <a:prstDash val="soli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</a:tr>
                  <a:tr h="511810">
                    <a:tc>
                      <a:txBody>
                        <a:bodyPr wrap="square" rtlCol="0"/>
                        <a:lstStyle/>
                        <a:p>
                          <a:pPr algn="ctr"/>
                          <a:r>
                            <a:rPr lang="en-US" sz="1800" noProof="1">
                              <a:solidFill>
                                <a:schemeClr val="tx1"/>
                              </a:solidFill>
                              <a:latin typeface="宋体" panose="02010600030101010101" pitchFamily="2" charset="-122"/>
                              <a:ea typeface="宋体" panose="02010600030101010101" pitchFamily="2" charset="-122"/>
                            </a:rPr>
                            <a:t>偏离程度</a:t>
                          </a:r>
                          <a:endParaRPr lang="en-US" sz="1800" noProof="1">
                            <a:solidFill>
                              <a:schemeClr val="tx1"/>
                            </a:solidFill>
                            <a:latin typeface="宋体" panose="02010600030101010101" pitchFamily="2" charset="-122"/>
                            <a:ea typeface="宋体" panose="02010600030101010101" pitchFamily="2" charset="-122"/>
                          </a:endParaRP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>
                          <a:solidFill>
                            <a:schemeClr val="tx1"/>
                          </a:solidFill>
                          <a:prstDash val="solid"/>
                        </a:lnT>
                        <a:lnB>
                          <a:noFill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igma"/>
              <p:cNvSpPr txBox="1"/>
              <p:nvPr/>
            </p:nvSpPr>
            <p:spPr>
              <a:xfrm>
                <a:off x="7910830" y="3312160"/>
                <a:ext cx="3671570" cy="21310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200" i="1" noProof="1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3</m:t>
                      </m:r>
                      <m:r>
                        <a:rPr lang="en-US" sz="5200" i="1" noProof="1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.</m:t>
                      </m:r>
                      <m:r>
                        <a:rPr lang="en-US" sz="5200" i="1" noProof="1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14</m:t>
                      </m:r>
                      <m:r>
                        <a:rPr lang="en-US" sz="5200" i="1" noProof="1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𝜎</m:t>
                      </m:r>
                    </m:oMath>
                  </m:oMathPara>
                </a14:m>
                <a:endParaRPr lang="en-US" sz="1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45000"/>
                  </a:lnSpc>
                  <a:spcBef>
                    <a:spcPts val="600"/>
                  </a:spcBef>
                </a:pPr>
                <a:r>
                  <a:rPr lang="en-US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考虑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r>
                          <a:rPr lang="en-US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1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US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i="1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i="0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关联后的联合偏离</a:t>
                </a:r>
                <a:endParaRPr lang="en-US" noProof="1">
                  <a:solidFill>
                    <a:srgbClr val="33333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4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i="1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𝑏</m:t>
                    </m:r>
                    <m:r>
                      <a:rPr lang="en-US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i="1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𝑐</m:t>
                    </m:r>
                    <m:sSup>
                      <m:sSupPr>
                        <m:ctrlPr>
                          <a:rPr lang="en-US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i="0" noProof="1">
                                <a:solidFill>
                                  <a:srgbClr val="333333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中可能存在新物理</a:t>
                </a:r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9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830" y="3312160"/>
                <a:ext cx="3671570" cy="2131060"/>
              </a:xfrm>
              <a:prstGeom prst="rect">
                <a:avLst/>
              </a:prstGeom>
              <a:blipFill rotWithShape="1">
                <a:blip r:embed="rId5"/>
                <a:stretch>
                  <a:fillRect l="-2508" t="-1937" r="-2490" b="-667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rc"/>
          <p:cNvSpPr txBox="1"/>
          <p:nvPr/>
        </p:nvSpPr>
        <p:spPr>
          <a:xfrm>
            <a:off x="609600" y="5918200"/>
            <a:ext cx="10972800" cy="25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30000"/>
              </a:lnSpc>
            </a:pPr>
            <a:r>
              <a:rPr lang="en-US" sz="14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数据来源：Heavy Flavor Averaging Group（HFLAV）世界平均值。</a:t>
            </a:r>
            <a:endParaRPr lang="en-US" sz="1400" noProof="1"/>
          </a:p>
        </p:txBody>
      </p:sp>
      <p:sp>
        <p:nvSpPr>
          <p:cNvPr id="12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02 / 20</a:t>
            </a:r>
            <a:endParaRPr lang="en-US" sz="10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05 结论与展望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结论与展望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6" name="k1n"/>
          <p:cNvSpPr txBox="1"/>
          <p:nvPr>
            <p:custDataLst>
              <p:tags r:id="rId1"/>
            </p:custDataLst>
          </p:nvPr>
        </p:nvSpPr>
        <p:spPr>
          <a:xfrm>
            <a:off x="609600" y="1549400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3400" b="1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en-US" sz="3400" b="1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k1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397000" y="1600200"/>
                <a:ext cx="10160000" cy="83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45000"/>
                  </a:lnSpc>
                </a:pPr>
                <a:r>
                  <a:rPr lang="en-US" sz="20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可测量的五维角分布：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经 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道，以</a:t>
                </a:r>
                <a14:m>
                  <m:oMath xmlns:m="http://schemas.openxmlformats.org/officeDocument/2006/math">
                    <m:r>
                      <a:rPr lang="en-US" sz="200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𝐷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𝜋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可测量表达完整角分布，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45000"/>
                  </a:lnSpc>
                </a:pP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绕开</a:t>
                </a: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重建及其衰变模型的系统误差</a:t>
                </a:r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框架可推广至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𝑎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k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1397000" y="1600200"/>
                <a:ext cx="10160000" cy="838200"/>
              </a:xfrm>
              <a:prstGeom prst="rect">
                <a:avLst/>
              </a:prstGeom>
              <a:blipFill rotWithShape="1">
                <a:blip r:embed="rId4"/>
                <a:stretch>
                  <a:fillRect b="-5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k2n"/>
          <p:cNvSpPr txBox="1"/>
          <p:nvPr>
            <p:custDataLst>
              <p:tags r:id="rId5"/>
            </p:custDataLst>
          </p:nvPr>
        </p:nvSpPr>
        <p:spPr>
          <a:xfrm>
            <a:off x="609600" y="2717800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3400" b="1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en-US" sz="3400" b="1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k2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397000" y="2768600"/>
                <a:ext cx="10160000" cy="9042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l">
                  <a:lnSpc>
                    <a:spcPct val="145000"/>
                  </a:lnSpc>
                  <a:buClrTx/>
                  <a:buSzTx/>
                  <a:buNone/>
                </a:pPr>
                <a:r>
                  <a:rPr lang="en-US" sz="20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一套甄别新物理的观测量：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,</m:t>
                        </m:r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  <m:sup>
                        <m:sSup>
                          <m:sSupPr>
                            <m:ctrlP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1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、前后不对称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、方位角不对称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𝜂</m:t>
                        </m:r>
                      </m:e>
                      <m:sub>
                        <m:r>
                          <a:rPr lang="en-US" alt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，分别隔离不同螺旋度振幅组合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9" name="k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1397000" y="2768600"/>
                <a:ext cx="10160000" cy="904240"/>
              </a:xfrm>
              <a:prstGeom prst="rect">
                <a:avLst/>
              </a:prstGeom>
              <a:blipFill rotWithShape="1">
                <a:blip r:embed="rId8"/>
                <a:stretch>
                  <a:fillRect b="-50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k3n"/>
          <p:cNvSpPr txBox="1"/>
          <p:nvPr>
            <p:custDataLst>
              <p:tags r:id="rId9"/>
            </p:custDataLst>
          </p:nvPr>
        </p:nvSpPr>
        <p:spPr>
          <a:xfrm>
            <a:off x="609600" y="3886200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3400" b="1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endParaRPr lang="en-US" sz="3400" b="1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k3"/>
          <p:cNvSpPr txBox="1"/>
          <p:nvPr>
            <p:custDataLst>
              <p:tags r:id="rId10"/>
            </p:custDataLst>
          </p:nvPr>
        </p:nvSpPr>
        <p:spPr>
          <a:xfrm>
            <a:off x="1371600" y="3919220"/>
            <a:ext cx="10160000" cy="83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45000"/>
              </a:lnSpc>
            </a:pPr>
            <a:r>
              <a:rPr lang="en-US" sz="20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当前数据的约束：</a:t>
            </a:r>
            <a:r>
              <a:rPr lang="en-US" sz="2000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数据不排除SM但容许新物理；耦合间存在简并，须完整</a:t>
            </a:r>
            <a:r>
              <a:rPr lang="zh-CN" altLang="en-US" sz="2000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角分布数据才能进一步分析。</a:t>
            </a:r>
            <a:endParaRPr lang="zh-CN" altLang="en-US" sz="2000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k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371600" y="5261610"/>
                <a:ext cx="10160000" cy="838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45000"/>
                  </a:lnSpc>
                </a:pPr>
                <a:r>
                  <a:rPr lang="zh-CN" altLang="en-US" sz="20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未来研究方向：</a:t>
                </a:r>
                <a14:m>
                  <m:oMath xmlns:m="http://schemas.openxmlformats.org/officeDocument/2006/math">
                    <m:r>
                      <a:rPr lang="en-US" alt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的自旋会给出更多可观测量，目前正在研究中。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2" name="k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1371600" y="5261610"/>
                <a:ext cx="10160000" cy="8382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k3n"/>
          <p:cNvSpPr txBox="1"/>
          <p:nvPr>
            <p:custDataLst>
              <p:tags r:id="rId14"/>
            </p:custDataLst>
          </p:nvPr>
        </p:nvSpPr>
        <p:spPr>
          <a:xfrm>
            <a:off x="609600" y="5308600"/>
            <a:ext cx="762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3400" b="1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endParaRPr lang="en-US" sz="3400" b="1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watch"/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3" name="thanks"/>
          <p:cNvSpPr txBox="1"/>
          <p:nvPr/>
        </p:nvSpPr>
        <p:spPr>
          <a:xfrm>
            <a:off x="1016000" y="2413000"/>
            <a:ext cx="10160000" cy="889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zh-CN" altLang="en-US" sz="4400" b="1" noProof="1">
                <a:solidFill>
                  <a:srgbClr val="27231F"/>
                </a:solidFill>
                <a:latin typeface="Noto Serif SC" panose="02020200000000000000" charset="-122"/>
                <a:ea typeface="Noto Serif SC" panose="02020200000000000000" charset="-122"/>
              </a:rPr>
              <a:t>谢谢大家</a:t>
            </a:r>
            <a:r>
              <a:rPr lang="en-US" sz="4400" b="1" noProof="1">
                <a:solidFill>
                  <a:srgbClr val="27231F"/>
                </a:solidFill>
                <a:latin typeface="Noto Serif SC" panose="02020200000000000000" charset="-122"/>
                <a:ea typeface="Noto Serif SC" panose="02020200000000000000" charset="-122"/>
              </a:rPr>
              <a:t>，欢迎批评指正</a:t>
            </a:r>
            <a:endParaRPr lang="en-US" sz="4400" noProof="1"/>
          </a:p>
        </p:txBody>
      </p:sp>
      <p:sp>
        <p:nvSpPr>
          <p:cNvPr id="4" name="rule"/>
          <p:cNvSpPr/>
          <p:nvPr/>
        </p:nvSpPr>
        <p:spPr>
          <a:xfrm>
            <a:off x="1016000" y="3708400"/>
            <a:ext cx="15240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act"/>
              <p:cNvSpPr txBox="1"/>
              <p:nvPr/>
            </p:nvSpPr>
            <p:spPr>
              <a:xfrm>
                <a:off x="1016000" y="4013200"/>
                <a:ext cx="10160000" cy="96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60000"/>
                  </a:lnSpc>
                </a:pPr>
                <a:r>
                  <a:rPr lang="en-US" sz="1300" i="1">
                    <a:solidFill>
                      <a:srgbClr val="7A7163"/>
                    </a:solidFill>
                    <a:latin typeface="MiSans" charset="-122"/>
                    <a:ea typeface="MiSans" charset="-122"/>
                    <a:sym typeface="+mn-ea"/>
                  </a:rPr>
                  <a:t>Exploring new physics in the angular distribution of </a:t>
                </a:r>
                <a14:m>
                  <m:oMath xmlns:m="http://schemas.openxmlformats.org/officeDocument/2006/math">
                    <m:acc>
                      <m:accPr>
                        <m:chr m:val="̄"/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accPr>
                      <m:e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𝐵</m:t>
                        </m:r>
                      </m:e>
                    </m:acc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→</m:t>
                    </m:r>
                    <m:sSup>
                      <m:sSupPr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𝐷</m:t>
                        </m:r>
                      </m:e>
                      <m:sup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∗</m:t>
                        </m:r>
                      </m:sup>
                    </m:sSup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(→</m:t>
                    </m:r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𝐷</m:t>
                    </m:r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𝜋</m:t>
                    </m:r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)</m:t>
                    </m:r>
                    <m:sSup>
                      <m:sSupPr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e>
                      <m:sup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−</m:t>
                        </m:r>
                      </m:sup>
                    </m:sSup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(→</m:t>
                    </m:r>
                    <m:sSup>
                      <m:sSupPr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pPr>
                      <m:e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𝑉</m:t>
                        </m:r>
                      </m:e>
                      <m:sup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bPr>
                      <m:e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𝜈</m:t>
                        </m:r>
                      </m:e>
                      <m:sub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sub>
                    </m:sSub>
                    <m:r>
                      <a:rPr lang="en-US" sz="1300" i="1" noProof="1">
                        <a:solidFill>
                          <a:srgbClr val="7A7163"/>
                        </a:solidFill>
                        <a:latin typeface="MiSans" charset="-122"/>
                        <a:ea typeface="MiSans" charset="-122"/>
                      </a:rPr>
                      <m:t>)</m:t>
                    </m:r>
                    <m:sSub>
                      <m:sSubPr>
                        <m:ctrlP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13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  <a:ea typeface="MiSans" charset="-122"/>
                              </a:rPr>
                            </m:ctrlPr>
                          </m:accPr>
                          <m:e>
                            <m:r>
                              <a:rPr lang="en-US" sz="1300" i="1" noProof="1">
                                <a:solidFill>
                                  <a:srgbClr val="7A7163"/>
                                </a:solidFill>
                                <a:latin typeface="MiSans" charset="-122"/>
                                <a:ea typeface="MiSans" charset="-122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1300" i="1" noProof="1">
                            <a:solidFill>
                              <a:srgbClr val="7A7163"/>
                            </a:solidFill>
                            <a:latin typeface="MiSans" charset="-122"/>
                            <a:ea typeface="MiSans" charset="-122"/>
                          </a:rPr>
                          <m:t>𝜏</m:t>
                        </m:r>
                      </m:sub>
                    </m:sSub>
                  </m:oMath>
                </a14:m>
                <a:endParaRPr lang="en-US" sz="1300" i="1" noProof="1">
                  <a:solidFill>
                    <a:srgbClr val="7A7163"/>
                  </a:solidFill>
                  <a:latin typeface="MiSans" charset="-122"/>
                  <a:ea typeface="MiSans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sz="1300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Si-Yuan Liu · Alakabha Datta (datta@phy.olemiss.edu) · Xian-Wei Kang (xwkang@bnu.edu.cn)</a:t>
                </a:r>
                <a:endParaRPr lang="en-US" sz="1300" noProof="1"/>
              </a:p>
              <a:p>
                <a:pPr>
                  <a:lnSpc>
                    <a:spcPct val="160000"/>
                  </a:lnSpc>
                </a:pPr>
                <a:r>
                  <a:rPr lang="en-US" sz="1300" noProof="1">
                    <a:solidFill>
                      <a:srgbClr val="7A7163"/>
                    </a:solidFill>
                    <a:latin typeface="MiSans" charset="-122"/>
                    <a:ea typeface="MiSans" charset="-122"/>
                  </a:rPr>
                  <a:t>arXiv: 2606.15166</a:t>
                </a:r>
                <a:endParaRPr lang="en-US" sz="1300" noProof="1"/>
              </a:p>
            </p:txBody>
          </p:sp>
        </mc:Choice>
        <mc:Fallback>
          <p:sp>
            <p:nvSpPr>
              <p:cNvPr id="5" name="contac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4013200"/>
                <a:ext cx="10160000" cy="965200"/>
              </a:xfrm>
              <a:prstGeom prst="rect">
                <a:avLst/>
              </a:prstGeom>
              <a:blipFill rotWithShape="1">
                <a:blip r:embed="rId1"/>
                <a:stretch>
                  <a:fillRect b="-5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921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01 背景与动机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动机：</a:t>
            </a:r>
            <a:r>
              <a:rPr lang="zh-CN" alt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只有衰变分支比</a:t>
            </a: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不够，</a:t>
            </a:r>
            <a:r>
              <a:rPr lang="zh-CN" alt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还</a:t>
            </a: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需要角分布</a:t>
            </a:r>
            <a:endParaRPr lang="en-US" sz="26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" name="arrow"/>
          <p:cNvSpPr/>
          <p:nvPr/>
        </p:nvSpPr>
        <p:spPr>
          <a:xfrm rot="5400000">
            <a:off x="5842000" y="3175000"/>
            <a:ext cx="508000" cy="508000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8" name="p2"/>
          <p:cNvSpPr txBox="1"/>
          <p:nvPr/>
        </p:nvSpPr>
        <p:spPr>
          <a:xfrm>
            <a:off x="2044700" y="3853180"/>
            <a:ext cx="8101965" cy="1677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20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角分布提供完整的动力学信息</a:t>
            </a:r>
            <a:endParaRPr lang="en-US" sz="20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n-US" sz="2000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不同耦合结构产生不同的螺旋度振幅组合，末态粒子的角分布</a:t>
            </a:r>
            <a:r>
              <a:rPr lang="zh-CN" altLang="en-US" sz="2000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不同</a:t>
            </a:r>
            <a:endParaRPr lang="zh-CN" altLang="en-US" sz="2000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n-US" sz="2000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逐角度测量即可逐一甄别各类NP</a:t>
            </a:r>
            <a:endParaRPr lang="en-US" sz="20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p3"/>
              <p:cNvSpPr txBox="1"/>
              <p:nvPr/>
            </p:nvSpPr>
            <p:spPr>
              <a:xfrm>
                <a:off x="609600" y="5766435"/>
                <a:ext cx="10972800" cy="710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40000"/>
                  </a:lnSpc>
                </a:pPr>
                <a:r>
                  <a:rPr lang="zh-CN" altLang="en-US" b="1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研究</a:t>
                </a:r>
                <a:r>
                  <a:rPr lang="en-US" b="1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目标</a:t>
                </a:r>
                <a:r>
                  <a:rPr lang="en-US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：建立 </a:t>
                </a:r>
                <a14:m>
                  <m:oMath xmlns:m="http://schemas.openxmlformats.org/officeDocument/2006/math">
                    <m:acc>
                      <m:accPr>
                        <m:chr m:val="̄"/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accPr>
                      <m:e>
                        <m:r>
                          <a:rPr lang="en-US" i="1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𝐵</m:t>
                        </m:r>
                      </m:e>
                    </m:acc>
                    <m:r>
                      <a:rPr lang="en-US" i="0" noProof="1">
                        <a:solidFill>
                          <a:srgbClr val="355C52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1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noProof="1">
                                <a:solidFill>
                                  <a:srgbClr val="355C52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i="0" noProof="1">
                                <a:solidFill>
                                  <a:srgbClr val="355C52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衰变链的完整角分布形式体系，为区分新物理模型提供可操作的观测量。</a:t>
                </a:r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9" name="p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766435"/>
                <a:ext cx="10972800" cy="71056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03 / 20</a:t>
            </a:r>
            <a:endParaRPr lang="en-US" sz="10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gma"/>
              <p:cNvSpPr txBox="1"/>
              <p:nvPr/>
            </p:nvSpPr>
            <p:spPr>
              <a:xfrm>
                <a:off x="1821180" y="1456690"/>
                <a:ext cx="1774190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仅靠</a:t>
                </a:r>
                <a14:m>
                  <m:oMath xmlns:m="http://schemas.openxmlformats.org/officeDocument/2006/math">
                    <m:r>
                      <a:rPr lang="en-US" sz="2000" b="1" i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𝑅</m:t>
                    </m:r>
                    <m:r>
                      <a:rPr lang="en-US" sz="2000" b="1" i="0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r>
                      <a:rPr lang="en-US" sz="2000" b="1" i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𝐷</m:t>
                    </m:r>
                    <m:r>
                      <a:rPr lang="en-US" sz="2000" b="1" i="0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</a:t>
                </a:r>
                <a14:m>
                  <m:oMath xmlns:m="http://schemas.openxmlformats.org/officeDocument/2006/math">
                    <m:r>
                      <a:rPr lang="en-US" sz="2000" b="1" i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𝑅</m:t>
                    </m:r>
                    <m:r>
                      <a:rPr lang="en-US" sz="2000" b="1" i="0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sSup>
                      <m:sSupPr>
                        <m:ctrlPr>
                          <a:rPr lang="en-US" sz="2000" b="1" noProof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b="1" i="1" noProof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𝐷</m:t>
                        </m:r>
                      </m:e>
                      <m:sup>
                        <m:r>
                          <a:rPr lang="en-US" sz="2000" b="1" i="0" noProof="1">
                            <a:solidFill>
                              <a:srgbClr val="000000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  <m:r>
                      <a:rPr lang="en-US" sz="2000" b="1" i="0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无法区分新物理模型</a:t>
                </a:r>
                <a:endParaRPr 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180" y="1456690"/>
                <a:ext cx="1774190" cy="1521460"/>
              </a:xfrm>
              <a:prstGeom prst="rect">
                <a:avLst/>
              </a:prstGeom>
              <a:blipFill rotWithShape="1">
                <a:blip r:embed="rId2"/>
                <a:stretch>
                  <a:fillRect l="-5190" t="-2713" r="-5154" b="-934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igma"/>
              <p:cNvSpPr txBox="1"/>
              <p:nvPr/>
            </p:nvSpPr>
            <p:spPr>
              <a:xfrm>
                <a:off x="3854450" y="1456690"/>
                <a:ext cx="4483100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spcBef>
                    <a:spcPts val="800"/>
                  </a:spcBef>
                  <a:buClrTx/>
                  <a:buSzTx/>
                  <a:buFontTx/>
                </a:pPr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不同的洛伦兹结构都可以同时拟合这两个比值</a:t>
                </a:r>
                <a:r>
                  <a:rPr lang="zh-CN" alt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标量</a:t>
                </a:r>
                <a14:m>
                  <m:oMath xmlns:m="http://schemas.openxmlformats.org/officeDocument/2006/math">
                    <m:r>
                      <a:rPr lang="en-US" sz="2000" b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𝑆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、赝标量</a:t>
                </a:r>
                <a14:m>
                  <m:oMath xmlns:m="http://schemas.openxmlformats.org/officeDocument/2006/math">
                    <m:r>
                      <a:rPr lang="en-US" sz="2000" b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𝑃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、矢量</a:t>
                </a:r>
                <a14:m>
                  <m:oMath xmlns:m="http://schemas.openxmlformats.org/officeDocument/2006/math">
                    <m:r>
                      <a:rPr lang="en-US" sz="2000" b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𝑉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</a:t>
                </a:r>
                <a:endParaRPr lang="en-US" sz="2000" b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0000"/>
                  </a:lnSpc>
                  <a:spcBef>
                    <a:spcPts val="800"/>
                  </a:spcBef>
                  <a:buClrTx/>
                  <a:buSzTx/>
                  <a:buFontTx/>
                </a:pPr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轴矢量</a:t>
                </a:r>
                <a14:m>
                  <m:oMath xmlns:m="http://schemas.openxmlformats.org/officeDocument/2006/math">
                    <m:r>
                      <a:rPr lang="en-US" sz="2000" b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𝐴</m:t>
                    </m:r>
                  </m:oMath>
                </a14:m>
                <a:r>
                  <a:rPr lang="en-US" sz="20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、张量</a:t>
                </a:r>
                <a14:m>
                  <m:oMath xmlns:m="http://schemas.openxmlformats.org/officeDocument/2006/math">
                    <m:r>
                      <a:rPr lang="en-US" sz="2000" b="1" noProof="1">
                        <a:solidFill>
                          <a:srgbClr val="000000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𝑇</m:t>
                    </m:r>
                  </m:oMath>
                </a14:m>
                <a:endParaRPr lang="en-US" sz="2000" b="1" noProof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1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450" y="1456690"/>
                <a:ext cx="4483100" cy="1521460"/>
              </a:xfrm>
              <a:prstGeom prst="rect">
                <a:avLst/>
              </a:prstGeom>
              <a:blipFill rotWithShape="1">
                <a:blip r:embed="rId3"/>
                <a:stretch>
                  <a:fillRect l="-2054" t="-2713" r="-2040" b="-934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igma"/>
          <p:cNvSpPr txBox="1"/>
          <p:nvPr/>
        </p:nvSpPr>
        <p:spPr>
          <a:xfrm>
            <a:off x="8596630" y="1456690"/>
            <a:ext cx="1811020" cy="15214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>
              <a:lnSpc>
                <a:spcPct val="200000"/>
              </a:lnSpc>
              <a:spcBef>
                <a:spcPts val="800"/>
              </a:spcBef>
              <a:buClrTx/>
              <a:buSzTx/>
              <a:buFontTx/>
            </a:pPr>
            <a:r>
              <a:rPr lang="en-US"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拟合成功不能确定新物理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NP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lang="zh-CN" altLang="en-US" sz="2000" b="1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01 背景与动机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"/>
              <p:cNvSpPr txBox="1"/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实验困难：</a:t>
                </a:r>
                <a14:m>
                  <m:oMath xmlns:m="http://schemas.openxmlformats.org/officeDocument/2006/math">
                    <m:r>
                      <a:rPr lang="en-US" sz="2600" b="1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轻子的重建</a:t>
                </a:r>
                <a:endParaRPr lang="en-US" sz="2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10972800" cy="457200"/>
              </a:xfrm>
              <a:prstGeom prst="rect">
                <a:avLst/>
              </a:prstGeom>
              <a:blipFill rotWithShape="1">
                <a:blip r:embed="rId1"/>
                <a:stretch>
                  <a:fillRect b="-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9" name="sepv"/>
          <p:cNvSpPr/>
          <p:nvPr/>
        </p:nvSpPr>
        <p:spPr>
          <a:xfrm>
            <a:off x="8128000" y="1651000"/>
            <a:ext cx="12700" cy="457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ev"/>
              <p:cNvSpPr txBox="1"/>
              <p:nvPr/>
            </p:nvSpPr>
            <p:spPr>
              <a:xfrm>
                <a:off x="1422400" y="5786755"/>
                <a:ext cx="6236335" cy="114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</a:pPr>
                <a:r>
                  <a:rPr lang="en-US" b="1" noProof="1">
                    <a:solidFill>
                      <a:srgbClr val="FF0000"/>
                    </a:solidFill>
                    <a:latin typeface="MiSans" charset="-122"/>
                    <a:ea typeface="MiSans" charset="-122"/>
                  </a:rPr>
                  <a:t>已有</a:t>
                </a:r>
                <a:r>
                  <a:rPr lang="zh-CN" altLang="en-US" b="1" noProof="1">
                    <a:solidFill>
                      <a:srgbClr val="FF0000"/>
                    </a:solidFill>
                    <a:latin typeface="MiSans" charset="-122"/>
                    <a:ea typeface="MiSans" charset="-122"/>
                  </a:rPr>
                  <a:t>绕行</a:t>
                </a:r>
                <a:r>
                  <a:rPr lang="en-US" b="1" noProof="1">
                    <a:solidFill>
                      <a:srgbClr val="FF0000"/>
                    </a:solidFill>
                    <a:latin typeface="MiSans" charset="-122"/>
                    <a:ea typeface="MiSans" charset="-122"/>
                  </a:rPr>
                  <a:t>方案</a:t>
                </a:r>
                <a:r>
                  <a:rPr lang="en-US" noProof="1">
                    <a:solidFill>
                      <a:srgbClr val="FF0000"/>
                    </a:solidFill>
                    <a:latin typeface="MiSans" charset="-122"/>
                    <a:ea typeface="MiSans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MiSans" charset="-122"/>
                      </a:rPr>
                      <m:t>𝜏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MiSans" charset="-122"/>
                      </a:rPr>
                      <m:t>→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MiSans" charset="-122"/>
                      </a:rPr>
                      <m:t>𝜋</m:t>
                    </m:r>
                    <m:sSub>
                      <m:sSub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</m:ctrlPr>
                      </m:sSubPr>
                      <m:e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  <m:t>𝜈</m:t>
                        </m:r>
                      </m:e>
                      <m:sub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MiSans" charset="-122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道，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MiSans" charset="-122"/>
                      </a:rPr>
                      <m:t>𝜋</m:t>
                    </m:r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动量可测，</a:t>
                </a:r>
                <a:r>
                  <a:rPr lang="zh-CN" altLang="en-US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以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MiSans" charset="-122"/>
                      </a:rPr>
                      <m:t>𝜋</m:t>
                    </m:r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的螺旋角构造五维角分布。(</a:t>
                </a:r>
                <a:r>
                  <a:rPr lang="en-US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arXiv:</a:t>
                </a:r>
                <a:r>
                  <a:rPr lang="en-US" noProof="1">
                    <a:solidFill>
                      <a:srgbClr val="27231F"/>
                    </a:solidFill>
                    <a:latin typeface="MiSans" charset="-122"/>
                    <a:ea typeface="MiSans" charset="-122"/>
                  </a:rPr>
                  <a:t>1903.02567)</a:t>
                </a:r>
                <a:endParaRPr lang="en-US" noProof="1">
                  <a:solidFill>
                    <a:srgbClr val="27231F"/>
                  </a:solidFill>
                  <a:latin typeface="MiSans" charset="-122"/>
                  <a:ea typeface="MiSans" charset="-122"/>
                </a:endParaRPr>
              </a:p>
            </p:txBody>
          </p:sp>
        </mc:Choice>
        <mc:Fallback>
          <p:sp>
            <p:nvSpPr>
              <p:cNvPr id="8" name="prev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5786755"/>
                <a:ext cx="6236335" cy="1143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keyq"/>
              <p:cNvSpPr txBox="1"/>
              <p:nvPr/>
            </p:nvSpPr>
            <p:spPr>
              <a:xfrm>
                <a:off x="8432800" y="1905000"/>
                <a:ext cx="3149600" cy="381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55000"/>
                  </a:lnSpc>
                </a:pPr>
                <a:r>
                  <a:rPr lang="en-US" sz="2000" b="1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本文要解决的问题</a:t>
                </a:r>
                <a:endParaRPr 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l">
                  <a:lnSpc>
                    <a:spcPct val="160000"/>
                  </a:lnSpc>
                  <a:spcBef>
                    <a:spcPts val="1000"/>
                  </a:spcBef>
                </a:pPr>
                <a:r>
                  <a:rPr lang="en-US" sz="2000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在</a:t>
                </a: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sz="2000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sz="2000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𝜋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道</a:t>
                </a:r>
                <a:r>
                  <a:rPr lang="en-US" sz="2000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的基础上更进一步，</a:t>
                </a:r>
                <a:r>
                  <a:rPr lang="en-US" sz="2000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采用分支比更大的</a:t>
                </a: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sz="2000" i="0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sz="2000" i="1" noProof="1">
                        <a:solidFill>
                          <a:srgbClr val="333333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  <m:sSub>
                      <m:sSubPr>
                        <m:ctrlPr>
                          <a:rPr lang="en-US" sz="200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333333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2000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道</a:t>
                </a:r>
                <a:r>
                  <a:rPr lang="zh-CN" altLang="en-US" sz="2000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，直接以</a:t>
                </a:r>
                <a14:m>
                  <m:oMath xmlns:m="http://schemas.openxmlformats.org/officeDocument/2006/math">
                    <m:r>
                      <a:rPr lang="en-US" altLang="zh-CN" sz="2000" i="1" noProof="1">
                        <a:solidFill>
                          <a:srgbClr val="FF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zh-CN" altLang="en-US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noProof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1" noProof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𝑊</m:t>
                        </m:r>
                      </m:e>
                      <m:sup>
                        <m:r>
                          <a:rPr lang="en-US" sz="2000" i="0" noProof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000" noProof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粒子静止系中</a:t>
                </a:r>
                <a:r>
                  <a:rPr lang="en-US" sz="200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的螺旋角</a:t>
                </a:r>
                <a:r>
                  <a:rPr lang="zh-CN" altLang="en-US" sz="2000" noProof="1">
                    <a:solidFill>
                      <a:srgbClr val="33333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来构建五维角分布。</a:t>
                </a:r>
                <a:endParaRPr lang="zh-CN" altLang="en-US" sz="2000" noProof="1">
                  <a:solidFill>
                    <a:srgbClr val="33333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0" name="keyq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2800" y="1905000"/>
                <a:ext cx="3149600" cy="381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098550" y="2216150"/>
                <a:ext cx="640080" cy="41402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̄"/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acc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50" y="2216150"/>
                <a:ext cx="640080" cy="414020"/>
              </a:xfrm>
              <a:prstGeom prst="rect">
                <a:avLst/>
              </a:prstGeom>
              <a:blipFill rotWithShape="1">
                <a:blip r:embed="rId4"/>
                <a:stretch>
                  <a:fillRect b="-164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接箭头连接符 11"/>
          <p:cNvCxnSpPr/>
          <p:nvPr/>
        </p:nvCxnSpPr>
        <p:spPr>
          <a:xfrm flipV="1">
            <a:off x="1738630" y="1954530"/>
            <a:ext cx="1005840" cy="48514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1738630" y="2434590"/>
            <a:ext cx="967740" cy="60960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2545080" y="2908935"/>
                <a:ext cx="892175" cy="58991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𝐷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80" y="2908935"/>
                <a:ext cx="892175" cy="5899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590800" y="1674495"/>
                <a:ext cx="1120775" cy="7651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𝑊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∗−</m:t>
                          </m:r>
                        </m:sup>
                      </m:sSup>
                    </m:oMath>
                  </m:oMathPara>
                </a14:m>
                <a:endParaRPr 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1674495"/>
                <a:ext cx="1120775" cy="7651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接箭头连接符 15"/>
          <p:cNvCxnSpPr/>
          <p:nvPr/>
        </p:nvCxnSpPr>
        <p:spPr>
          <a:xfrm flipV="1">
            <a:off x="3549650" y="1634490"/>
            <a:ext cx="924560" cy="32004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3549650" y="1949450"/>
            <a:ext cx="932180" cy="25654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3453130" y="3006090"/>
            <a:ext cx="1028700" cy="18415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3437255" y="3190240"/>
            <a:ext cx="1014095" cy="42545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4366260" y="1954530"/>
                <a:ext cx="982980" cy="4984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altLang="en-US" sz="16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260" y="1954530"/>
                <a:ext cx="982980" cy="4984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366260" y="2752090"/>
                <a:ext cx="982980" cy="4984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</a:rPr>
                        <m:t>𝐷</m:t>
                      </m:r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260" y="2752090"/>
                <a:ext cx="982980" cy="4984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366260" y="3448685"/>
                <a:ext cx="982980" cy="4984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𝜋</m:t>
                      </m:r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MiSans" charset="-122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260" y="3448685"/>
                <a:ext cx="982980" cy="4984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4366260" y="1360805"/>
                <a:ext cx="982980" cy="4984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2800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accPr>
                            <m:e>
                              <m:r>
                                <a:rPr lang="en-US" sz="2800" i="0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en-US" sz="16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260" y="1360805"/>
                <a:ext cx="982980" cy="4984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直接箭头连接符 23"/>
          <p:cNvCxnSpPr/>
          <p:nvPr/>
        </p:nvCxnSpPr>
        <p:spPr>
          <a:xfrm flipV="1">
            <a:off x="5226050" y="1720850"/>
            <a:ext cx="1005840" cy="48514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5226050" y="2200910"/>
            <a:ext cx="1016000" cy="38608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5868035" y="1360805"/>
                <a:ext cx="1317625" cy="50038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𝜈</m:t>
                          </m:r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035" y="1360805"/>
                <a:ext cx="1317625" cy="50038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5743575" y="2434590"/>
                <a:ext cx="2620645" cy="8159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可测产物</m:t>
                      </m:r>
                    </m:oMath>
                  </m:oMathPara>
                </a14:m>
                <a:endParaRPr lang="en-US" altLang="en-US" sz="2800" b="1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575" y="2434590"/>
                <a:ext cx="2620645" cy="8159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sigma"/>
              <p:cNvSpPr txBox="1"/>
              <p:nvPr/>
            </p:nvSpPr>
            <p:spPr>
              <a:xfrm>
                <a:off x="1422400" y="4086860"/>
                <a:ext cx="1657985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寿命极短</a:t>
                </a:r>
                <a:endParaRPr 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实验</a:t>
                </a:r>
                <a:r>
                  <a:rPr lang="en-US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只能看到其衰变产物</a:t>
                </a:r>
                <a:endParaRPr 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8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4086860"/>
                <a:ext cx="1657985" cy="1521460"/>
              </a:xfrm>
              <a:prstGeom prst="rect">
                <a:avLst/>
              </a:prstGeom>
              <a:blipFill rotWithShape="1">
                <a:blip r:embed="rId13"/>
                <a:stretch>
                  <a:fillRect l="-5553" t="-2713" r="-5515" b="-934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sigma"/>
              <p:cNvSpPr txBox="1"/>
              <p:nvPr/>
            </p:nvSpPr>
            <p:spPr>
              <a:xfrm>
                <a:off x="3711575" y="4093210"/>
                <a:ext cx="1657985" cy="15335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衰变伴随的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200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sz="2000" i="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endParaRPr lang="en-US" sz="2000" i="0" noProof="1">
                  <a:solidFill>
                    <a:srgbClr val="27231F"/>
                  </a:solidFill>
                  <a:latin typeface="Cambria Math" panose="02040503050406030204" charset="0"/>
                  <a:ea typeface="宋体" panose="02010600030101010101" pitchFamily="2" charset="-122"/>
                  <a:cs typeface="Cambria Math" panose="0204050305040603020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2000" i="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使得</a:t>
                </a:r>
                <a:endParaRPr 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𝑝</m:t>
                        </m:r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Cambria Math" panose="02040503050406030204" charset="0"/>
                    <a:ea typeface="宋体" panose="02010600030101010101" pitchFamily="2" charset="-122"/>
                    <a:cs typeface="Cambria Math" panose="02040503050406030204" charset="0"/>
                  </a:rPr>
                  <a:t>重建困难</a:t>
                </a:r>
                <a:endParaRPr lang="zh-CN" altLang="en-US" sz="2000" noProof="1">
                  <a:solidFill>
                    <a:srgbClr val="27231F"/>
                  </a:solidFill>
                  <a:latin typeface="Cambria Math" panose="02040503050406030204" charset="0"/>
                  <a:ea typeface="宋体" panose="02010600030101010101" pitchFamily="2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9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575" y="4093210"/>
                <a:ext cx="1657985" cy="1533525"/>
              </a:xfrm>
              <a:prstGeom prst="rect">
                <a:avLst/>
              </a:prstGeom>
              <a:blipFill rotWithShape="1">
                <a:blip r:embed="rId14"/>
                <a:stretch>
                  <a:fillRect l="-5553" t="-2692" r="-5515" b="-927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sigma"/>
              <p:cNvSpPr txBox="1"/>
              <p:nvPr/>
            </p:nvSpPr>
            <p:spPr>
              <a:xfrm>
                <a:off x="6000750" y="4080510"/>
                <a:ext cx="1522730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粒子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中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lang="en-US" sz="2000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螺旋角不可测</a:t>
                </a:r>
                <a:endParaRPr 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</a:pPr>
                <a:endParaRPr lang="zh-CN" altLang="en-US" sz="20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0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50" y="4080510"/>
                <a:ext cx="1522730" cy="1521460"/>
              </a:xfrm>
              <a:prstGeom prst="rect">
                <a:avLst/>
              </a:prstGeom>
              <a:blipFill rotWithShape="1">
                <a:blip r:embed="rId15"/>
                <a:stretch>
                  <a:fillRect l="-6047" t="-2713" r="-6005" b="-29132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04 / 20</a:t>
            </a:r>
            <a:endParaRPr lang="en-US" sz="10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椭圆 29"/>
              <p:cNvSpPr/>
              <p:nvPr/>
            </p:nvSpPr>
            <p:spPr>
              <a:xfrm>
                <a:off x="6279515" y="244602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𝜌</m:t>
                          </m:r>
                        </m:e>
                        <m:sup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0" name="椭圆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515" y="2446020"/>
                <a:ext cx="693420" cy="693420"/>
              </a:xfrm>
              <a:prstGeom prst="ellipse">
                <a:avLst/>
              </a:prstGeom>
              <a:blipFill rotWithShape="1">
                <a:blip r:embed="rId1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01 背景与动机</a:t>
            </a:r>
            <a:endParaRPr lang="en-US" sz="140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05 / 20</a:t>
            </a:r>
            <a:endParaRPr lang="en-US" sz="1000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"/>
              <p:cNvSpPr txBox="1"/>
              <p:nvPr/>
            </p:nvSpPr>
            <p:spPr>
              <a:xfrm>
                <a:off x="609600" y="635000"/>
                <a:ext cx="4411980" cy="4876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/>
              <a:lstStyle/>
              <a:p>
                <a:pPr>
                  <a:lnSpc>
                    <a:spcPct val="120000"/>
                  </a:lnSpc>
                </a:pPr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本文方案：利用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p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r>
                      <a:rPr lang="en-US" sz="2600" b="1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sSup>
                      <m:sSupPr>
                        <m:ctrlPr>
                          <a:rPr lang="en-US" sz="26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2600" b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sz="2600" b="1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sz="2600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道</a:t>
                </a:r>
                <a:endParaRPr lang="en-US" sz="2600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6" name="tit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35000"/>
                <a:ext cx="4411980" cy="48768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8" name="chainTitle"/>
          <p:cNvSpPr txBox="1"/>
          <p:nvPr/>
        </p:nvSpPr>
        <p:spPr>
          <a:xfrm>
            <a:off x="609600" y="14986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完整衰变链</a:t>
            </a:r>
            <a:r>
              <a:rPr lang="zh-CN" altLang="en-US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mp"/>
              <p:cNvSpPr txBox="1"/>
              <p:nvPr/>
            </p:nvSpPr>
            <p:spPr>
              <a:xfrm>
                <a:off x="1303020" y="4351020"/>
                <a:ext cx="8832215" cy="1802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5000"/>
                  </a:lnSpc>
                </a:pPr>
                <a:r>
                  <a:rPr lang="en-US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与已有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𝜋</m:t>
                    </m:r>
                    <m:sSub>
                      <m:sSub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工作的比较</a:t>
                </a:r>
                <a:r>
                  <a:rPr lang="zh-CN" altLang="en-US" b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endParaRPr lang="en-US" b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5000"/>
                  </a:lnSpc>
                </a:pP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 ·</a:t>
                </a:r>
                <a:r>
                  <a:rPr lang="zh-CN" altLang="en-US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更复杂</a:t>
                </a: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是矢量介子、有自旋，需处理极化矢量与Wigner转动，计算更复杂</a:t>
                </a:r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5000"/>
                  </a:lnSpc>
                </a:pP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 ·</a:t>
                </a:r>
                <a:r>
                  <a:rPr lang="zh-CN" altLang="en-US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分支比更大</a:t>
                </a: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  <m:sSub>
                      <m:sSub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分支比大（约 25%），</a:t>
                </a:r>
                <a:r>
                  <a:rPr lang="zh-CN" alt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并且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极化带来更丰富的角信息</a:t>
                </a:r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5000"/>
                  </a:lnSpc>
                </a:pP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 ·</a:t>
                </a:r>
                <a:r>
                  <a:rPr lang="zh-CN" altLang="en-US" b="1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可推广：</a:t>
                </a:r>
                <a:r>
                  <a:rPr lang="en-US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框架可推广到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sSub>
                      <m:sSub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𝑎</m:t>
                        </m:r>
                      </m:e>
                      <m:sub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𝜈</m:t>
                        </m:r>
                      </m:e>
                      <m:sub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2" name="cmp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020" y="4351020"/>
                <a:ext cx="8832215" cy="18027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belle"/>
              <p:cNvSpPr txBox="1"/>
              <p:nvPr/>
            </p:nvSpPr>
            <p:spPr>
              <a:xfrm>
                <a:off x="1098550" y="6223000"/>
                <a:ext cx="8572500" cy="4749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45000"/>
                  </a:lnSpc>
                </a:pPr>
                <a:r>
                  <a:rPr lang="en-US" b="1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适用条件</a:t>
                </a:r>
                <a:r>
                  <a:rPr lang="en-US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：需要已知 </a:t>
                </a:r>
                <a14:m>
                  <m:oMath xmlns:m="http://schemas.openxmlformats.org/officeDocument/2006/math">
                    <m:r>
                      <a:rPr lang="en-US" i="1" noProof="1">
                        <a:solidFill>
                          <a:srgbClr val="355C52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𝐵</m:t>
                    </m:r>
                  </m:oMath>
                </a14:m>
                <a:r>
                  <a:rPr lang="en-US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介子动量 → 特别适合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1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1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𝑒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355C52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noProof="1">
                    <a:solidFill>
                      <a:srgbClr val="355C52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对撞机实验（如 Belle II）。</a:t>
                </a:r>
                <a:endParaRPr lang="en-US" noProof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3" name="bel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50" y="6223000"/>
                <a:ext cx="8572500" cy="4749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1098550" y="2381885"/>
                <a:ext cx="640080" cy="41402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̄"/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acc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50" y="2381885"/>
                <a:ext cx="640080" cy="414020"/>
              </a:xfrm>
              <a:prstGeom prst="rect">
                <a:avLst/>
              </a:prstGeom>
              <a:blipFill rotWithShape="1">
                <a:blip r:embed="rId5"/>
                <a:stretch>
                  <a:fillRect b="-164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箭头连接符 3"/>
          <p:cNvCxnSpPr>
            <a:stCxn id="3" idx="3"/>
            <a:endCxn id="16" idx="1"/>
          </p:cNvCxnSpPr>
          <p:nvPr/>
        </p:nvCxnSpPr>
        <p:spPr>
          <a:xfrm flipV="1">
            <a:off x="1738630" y="2094865"/>
            <a:ext cx="1021080" cy="49403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3" idx="3"/>
            <a:endCxn id="15" idx="1"/>
          </p:cNvCxnSpPr>
          <p:nvPr/>
        </p:nvCxnSpPr>
        <p:spPr>
          <a:xfrm>
            <a:off x="1738630" y="2588895"/>
            <a:ext cx="1019175" cy="682625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757805" y="3042285"/>
                <a:ext cx="617220" cy="45847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𝐷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805" y="3042285"/>
                <a:ext cx="617220" cy="458470"/>
              </a:xfrm>
              <a:prstGeom prst="rect">
                <a:avLst/>
              </a:prstGeom>
              <a:blipFill rotWithShape="1">
                <a:blip r:embed="rId6"/>
                <a:stretch>
                  <a:fillRect b="-30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2759710" y="1807845"/>
                <a:ext cx="607695" cy="57404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𝑁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∗−</m:t>
                          </m:r>
                        </m:sup>
                      </m:sSup>
                    </m:oMath>
                  </m:oMathPara>
                </a14:m>
                <a:endParaRPr 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10" y="1807845"/>
                <a:ext cx="607695" cy="5740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/>
          <p:cNvCxnSpPr>
            <a:stCxn id="16" idx="3"/>
            <a:endCxn id="24" idx="1"/>
          </p:cNvCxnSpPr>
          <p:nvPr/>
        </p:nvCxnSpPr>
        <p:spPr>
          <a:xfrm flipV="1">
            <a:off x="3367405" y="1626870"/>
            <a:ext cx="1152525" cy="467995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>
            <a:stCxn id="16" idx="3"/>
            <a:endCxn id="21" idx="1"/>
          </p:cNvCxnSpPr>
          <p:nvPr/>
        </p:nvCxnSpPr>
        <p:spPr>
          <a:xfrm>
            <a:off x="3367405" y="2094865"/>
            <a:ext cx="1167765" cy="260985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5" idx="3"/>
            <a:endCxn id="31" idx="2"/>
          </p:cNvCxnSpPr>
          <p:nvPr/>
        </p:nvCxnSpPr>
        <p:spPr>
          <a:xfrm flipV="1">
            <a:off x="3375025" y="3064510"/>
            <a:ext cx="1160145" cy="20701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>
            <a:stCxn id="15" idx="3"/>
            <a:endCxn id="32" idx="2"/>
          </p:cNvCxnSpPr>
          <p:nvPr/>
        </p:nvCxnSpPr>
        <p:spPr>
          <a:xfrm>
            <a:off x="3375025" y="3271520"/>
            <a:ext cx="1160145" cy="61468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535170" y="2087880"/>
                <a:ext cx="687705" cy="53594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MiSans" charset="-122"/>
                            </a:rPr>
                          </m:ctrlPr>
                        </m:sSup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MiSans" charset="-122"/>
                            </a:rPr>
                            <m:t>𝜏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MiSans" charset="-12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altLang="en-US" sz="1600" i="0" noProof="1">
                  <a:solidFill>
                    <a:srgbClr val="27231F"/>
                  </a:solidFill>
                  <a:latin typeface="MiSans" charset="-122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170" y="2087880"/>
                <a:ext cx="687705" cy="5359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512310" y="2880995"/>
                <a:ext cx="716280" cy="51371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noProof="1">
                          <a:solidFill>
                            <a:srgbClr val="27231F"/>
                          </a:solidFill>
                          <a:latin typeface="MiSans" charset="-122"/>
                        </a:rPr>
                        <m:t>𝐷</m:t>
                      </m:r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MiSans" charset="-122"/>
                </a:endParaRP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310" y="2880995"/>
                <a:ext cx="716280" cy="5137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4366260" y="3438525"/>
                <a:ext cx="982980" cy="49847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𝜋</m:t>
                      </m:r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MiSans" charset="-122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260" y="3438525"/>
                <a:ext cx="982980" cy="4984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4519930" y="1349375"/>
                <a:ext cx="687705" cy="55499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acc>
                            <m:accPr>
                              <m:chr m:val="̄"/>
                              <m:ctrlPr>
                                <a:rPr lang="en-US" sz="2800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accPr>
                            <m:e>
                              <m:r>
                                <a:rPr lang="en-US" sz="2800" i="0" noProof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en-US" sz="16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930" y="1349375"/>
                <a:ext cx="687705" cy="55499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接箭头连接符 24"/>
          <p:cNvCxnSpPr>
            <a:endCxn id="27" idx="1"/>
          </p:cNvCxnSpPr>
          <p:nvPr/>
        </p:nvCxnSpPr>
        <p:spPr>
          <a:xfrm flipV="1">
            <a:off x="5226050" y="1791335"/>
            <a:ext cx="1052830" cy="548005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endCxn id="30" idx="2"/>
          </p:cNvCxnSpPr>
          <p:nvPr/>
        </p:nvCxnSpPr>
        <p:spPr>
          <a:xfrm>
            <a:off x="5226050" y="2334260"/>
            <a:ext cx="1053465" cy="458470"/>
          </a:xfrm>
          <a:prstGeom prst="straightConnector1">
            <a:avLst/>
          </a:prstGeom>
          <a:noFill/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6278880" y="1494155"/>
                <a:ext cx="694055" cy="593725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𝜈</m:t>
                          </m:r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en-US" sz="28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880" y="1494155"/>
                <a:ext cx="694055" cy="59372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7230745" y="1122680"/>
                <a:ext cx="4260215" cy="30714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:r>
                  <a:rPr 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·中间态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𝑁</m:t>
                        </m:r>
                      </m:e>
                      <m:sup>
                        <m:r>
                          <a:rPr lang="en-US" i="0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  <m:r>
                      <a:rPr lang="en-US" i="0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=</m:t>
                    </m:r>
                    <m:r>
                      <a:rPr lang="en-US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𝑆</m:t>
                    </m:r>
                    <m:r>
                      <a:rPr lang="en-US" i="0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𝑃</m:t>
                    </m:r>
                    <m:r>
                      <a:rPr lang="en-US" i="0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𝑉</m:t>
                    </m:r>
                    <m:r>
                      <a:rPr lang="en-US" i="0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𝐴</m:t>
                    </m:r>
                    <m:r>
                      <a:rPr lang="en-US" i="0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𝑇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（标量/赝标量/矢量/轴矢量/张量</a:t>
                </a:r>
                <a:r>
                  <a:rPr lang="zh-CN" alt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）代表</a:t>
                </a:r>
                <a:r>
                  <a:rPr lang="en-US" altLang="zh-CN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NP</a:t>
                </a:r>
                <a:r>
                  <a:rPr lang="zh-CN" alt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中</a:t>
                </a:r>
                <a:r>
                  <a:rPr 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传递不同弱相互作用的离壳中间态</a:t>
                </a:r>
                <a:endParaRPr lang="en-US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·只考虑SM时，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𝑁</m:t>
                        </m:r>
                      </m:e>
                      <m:sup>
                        <m:r>
                          <a:rPr lang="en-US" i="0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𝑊</m:t>
                        </m:r>
                      </m:e>
                      <m:sup>
                        <m:r>
                          <a:rPr lang="en-US" i="0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玻色子</a:t>
                </a:r>
                <a:endParaRPr lang="en-US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·</a:t>
                </a:r>
                <a:r>
                  <a:rPr lang="zh-CN" alt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终态有</a:t>
                </a:r>
                <a:r>
                  <a:rPr lang="en-US" altLang="zh-CN" b="1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3</a:t>
                </a:r>
                <a:r>
                  <a:rPr lang="zh-CN" altLang="en-US" b="1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个可测粒子</a:t>
                </a:r>
                <a:r>
                  <a:rPr lang="zh-CN" alt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14:m>
                  <m:oMath xmlns:m="http://schemas.openxmlformats.org/officeDocument/2006/math">
                    <m:r>
                      <a:rPr lang="en-US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𝐷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𝜋</m:t>
                    </m:r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sSup>
                      <m:sSupPr>
                        <m:ctrlPr>
                          <a:rPr lang="en-US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e>
                      <m:sup>
                        <m:r>
                          <a:rPr lang="en-US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·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的能量与</a:t>
                </a:r>
                <a:r>
                  <a:rPr lang="zh-CN" altLang="en-US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动量</a:t>
                </a:r>
                <a:r>
                  <a:rPr lang="en-US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可测</a:t>
                </a:r>
                <a:r>
                  <a:rPr lang="zh-CN" altLang="en-US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，可替代</a:t>
                </a:r>
                <a14:m>
                  <m:oMath xmlns:m="http://schemas.openxmlformats.org/officeDocument/2006/math">
                    <m:r>
                      <a:rPr lang="en-US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en-US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标记轻子侧运动学</a:t>
                </a:r>
                <a:endParaRPr lang="en-US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745" y="1122680"/>
                <a:ext cx="4260215" cy="3071495"/>
              </a:xfrm>
              <a:prstGeom prst="rect">
                <a:avLst/>
              </a:prstGeom>
              <a:blipFill rotWithShape="1">
                <a:blip r:embed="rId13"/>
                <a:stretch>
                  <a:fillRect l="-2161" t="-1344" r="-2146" b="-4631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椭圆 30"/>
              <p:cNvSpPr/>
              <p:nvPr/>
            </p:nvSpPr>
            <p:spPr>
              <a:xfrm>
                <a:off x="4535170" y="271780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noProof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</a:rPr>
                        <m:t>𝐷</m:t>
                      </m:r>
                    </m:oMath>
                  </m:oMathPara>
                </a14:m>
                <a:endParaRPr lang="en-US" altLang="en-US" sz="2800" i="1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1" name="椭圆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170" y="2717800"/>
                <a:ext cx="693420" cy="693420"/>
              </a:xfrm>
              <a:prstGeom prst="ellipse">
                <a:avLst/>
              </a:prstGeom>
              <a:blipFill rotWithShape="1">
                <a:blip r:embed="rId14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椭圆 31"/>
              <p:cNvSpPr/>
              <p:nvPr/>
            </p:nvSpPr>
            <p:spPr>
              <a:xfrm>
                <a:off x="4535170" y="353949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𝜋</m:t>
                      </m:r>
                    </m:oMath>
                  </m:oMathPara>
                </a14:m>
                <a:endParaRPr lang="en-US" sz="28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2" name="椭圆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170" y="3539490"/>
                <a:ext cx="693420" cy="693420"/>
              </a:xfrm>
              <a:prstGeom prst="ellipse">
                <a:avLst/>
              </a:prstGeom>
              <a:blipFill rotWithShape="1">
                <a:blip r:embed="rId15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3041015" cy="4648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运动学：</a:t>
            </a:r>
            <a:r>
              <a:rPr lang="zh-CN" alt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角度定义</a:t>
            </a:r>
            <a:endParaRPr lang="zh-CN" alt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grpSp>
        <p:nvGrpSpPr>
          <p:cNvPr id="35" name="组合 34"/>
          <p:cNvGrpSpPr/>
          <p:nvPr/>
        </p:nvGrpSpPr>
        <p:grpSpPr>
          <a:xfrm>
            <a:off x="2609850" y="1146175"/>
            <a:ext cx="7607935" cy="4791146"/>
            <a:chOff x="3481" y="1575"/>
            <a:chExt cx="13315" cy="8384"/>
          </a:xfrm>
        </p:grpSpPr>
        <p:cxnSp>
          <p:nvCxnSpPr>
            <p:cNvPr id="42" name="直接箭头连接符 41"/>
            <p:cNvCxnSpPr/>
            <p:nvPr/>
          </p:nvCxnSpPr>
          <p:spPr>
            <a:xfrm flipV="1">
              <a:off x="7043" y="4002"/>
              <a:ext cx="747" cy="397"/>
            </a:xfrm>
            <a:prstGeom prst="straightConnector1">
              <a:avLst/>
            </a:prstGeom>
            <a:ln w="19050" cmpd="sng">
              <a:solidFill>
                <a:srgbClr val="9C9CDF"/>
              </a:solidFill>
              <a:prstDash val="dash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4066" y="3431"/>
              <a:ext cx="1394" cy="1818"/>
            </a:xfrm>
            <a:prstGeom prst="line">
              <a:avLst/>
            </a:prstGeom>
            <a:ln w="19050" cmpd="sng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11419" y="4349"/>
              <a:ext cx="592" cy="339"/>
            </a:xfrm>
            <a:prstGeom prst="line">
              <a:avLst/>
            </a:prstGeom>
            <a:ln w="19050" cmpd="sng">
              <a:solidFill>
                <a:srgbClr val="89A4A7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V="1">
              <a:off x="8745" y="6053"/>
              <a:ext cx="1427" cy="1054"/>
            </a:xfrm>
            <a:prstGeom prst="line">
              <a:avLst/>
            </a:prstGeom>
            <a:ln w="19050" cmpd="sng">
              <a:solidFill>
                <a:srgbClr val="89A4A7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45" name="组合 44"/>
            <p:cNvGrpSpPr/>
            <p:nvPr/>
          </p:nvGrpSpPr>
          <p:grpSpPr>
            <a:xfrm>
              <a:off x="3481" y="2035"/>
              <a:ext cx="13315" cy="7563"/>
              <a:chOff x="374" y="819"/>
              <a:chExt cx="13315" cy="7563"/>
            </a:xfrm>
          </p:grpSpPr>
          <p:cxnSp>
            <p:nvCxnSpPr>
              <p:cNvPr id="21" name="直接连接符 20"/>
              <p:cNvCxnSpPr/>
              <p:nvPr/>
            </p:nvCxnSpPr>
            <p:spPr>
              <a:xfrm flipV="1">
                <a:off x="2309" y="822"/>
                <a:ext cx="1936" cy="1434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/>
            </p:nvCxnSpPr>
            <p:spPr>
              <a:xfrm flipH="1">
                <a:off x="3638" y="3183"/>
                <a:ext cx="298" cy="1531"/>
              </a:xfrm>
              <a:prstGeom prst="straightConnector1">
                <a:avLst/>
              </a:prstGeom>
              <a:ln w="19050" cmpd="sng">
                <a:solidFill>
                  <a:srgbClr val="89A4A7"/>
                </a:solidFill>
                <a:prstDash val="solid"/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直接箭头连接符 26"/>
              <p:cNvCxnSpPr/>
              <p:nvPr/>
            </p:nvCxnSpPr>
            <p:spPr>
              <a:xfrm flipV="1">
                <a:off x="3936" y="1664"/>
                <a:ext cx="301" cy="1519"/>
              </a:xfrm>
              <a:prstGeom prst="straightConnector1">
                <a:avLst/>
              </a:prstGeom>
              <a:ln w="19050" cmpd="sng">
                <a:solidFill>
                  <a:srgbClr val="98AFB2"/>
                </a:solidFill>
                <a:prstDash val="dash"/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V="1">
                <a:off x="5030" y="5843"/>
                <a:ext cx="673" cy="497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6965" y="3472"/>
                <a:ext cx="1936" cy="1434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直接箭头连接符 5"/>
              <p:cNvCxnSpPr/>
              <p:nvPr/>
            </p:nvCxnSpPr>
            <p:spPr>
              <a:xfrm>
                <a:off x="6973" y="4912"/>
                <a:ext cx="3039" cy="1735"/>
              </a:xfrm>
              <a:prstGeom prst="straightConnector1">
                <a:avLst/>
              </a:prstGeom>
              <a:ln w="19050"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直接箭头连接符 6"/>
              <p:cNvCxnSpPr/>
              <p:nvPr/>
            </p:nvCxnSpPr>
            <p:spPr>
              <a:xfrm flipH="1" flipV="1">
                <a:off x="3936" y="3183"/>
                <a:ext cx="3037" cy="1729"/>
              </a:xfrm>
              <a:prstGeom prst="straightConnector1">
                <a:avLst/>
              </a:prstGeom>
              <a:ln w="19050"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直接箭头连接符 7"/>
              <p:cNvCxnSpPr/>
              <p:nvPr/>
            </p:nvCxnSpPr>
            <p:spPr>
              <a:xfrm flipV="1">
                <a:off x="6973" y="2874"/>
                <a:ext cx="0" cy="2038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dash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V="1">
                <a:off x="6960" y="4378"/>
                <a:ext cx="2054" cy="5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flipV="1">
                <a:off x="4919" y="4912"/>
                <a:ext cx="2054" cy="5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9014" y="4379"/>
                <a:ext cx="4656" cy="265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4932" y="5446"/>
                <a:ext cx="4656" cy="265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 flipV="1">
                <a:off x="9581" y="7565"/>
                <a:ext cx="2054" cy="5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V="1">
                <a:off x="11635" y="7032"/>
                <a:ext cx="2054" cy="53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/>
            </p:nvCxnSpPr>
            <p:spPr>
              <a:xfrm>
                <a:off x="10012" y="6647"/>
                <a:ext cx="3039" cy="1735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dash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4245" y="819"/>
                <a:ext cx="4067" cy="2317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374" y="3690"/>
                <a:ext cx="4656" cy="2653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直接箭头连接符 30"/>
              <p:cNvCxnSpPr/>
              <p:nvPr/>
            </p:nvCxnSpPr>
            <p:spPr>
              <a:xfrm flipV="1">
                <a:off x="10012" y="6430"/>
                <a:ext cx="1527" cy="217"/>
              </a:xfrm>
              <a:prstGeom prst="straightConnector1">
                <a:avLst/>
              </a:prstGeom>
              <a:ln w="19050"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直接箭头连接符 37"/>
              <p:cNvCxnSpPr/>
              <p:nvPr/>
            </p:nvCxnSpPr>
            <p:spPr>
              <a:xfrm flipV="1">
                <a:off x="8485" y="6647"/>
                <a:ext cx="1527" cy="217"/>
              </a:xfrm>
              <a:prstGeom prst="straightConnector1">
                <a:avLst/>
              </a:prstGeom>
              <a:ln w="19050">
                <a:headEnd type="triangle" w="med" len="lg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flipV="1">
                <a:off x="9015" y="4084"/>
                <a:ext cx="1134" cy="295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  <a:prstDash val="dash"/>
                <a:headEnd type="none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" name="弧形 40"/>
              <p:cNvSpPr/>
              <p:nvPr/>
            </p:nvSpPr>
            <p:spPr>
              <a:xfrm>
                <a:off x="9468" y="6340"/>
                <a:ext cx="1135" cy="639"/>
              </a:xfrm>
              <a:prstGeom prst="arc">
                <a:avLst>
                  <a:gd name="adj1" fmla="val 21021396"/>
                  <a:gd name="adj2" fmla="val 1820218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弧形 42"/>
              <p:cNvSpPr/>
              <p:nvPr/>
            </p:nvSpPr>
            <p:spPr>
              <a:xfrm>
                <a:off x="3345" y="2679"/>
                <a:ext cx="1139" cy="973"/>
              </a:xfrm>
              <a:prstGeom prst="arc">
                <a:avLst>
                  <a:gd name="adj1" fmla="val 12596205"/>
                  <a:gd name="adj2" fmla="val 17075335"/>
                </a:avLst>
              </a:prstGeom>
              <a:ln w="19050" cmpd="sng">
                <a:solidFill>
                  <a:srgbClr val="89A4A7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cxnSp>
            <p:nvCxnSpPr>
              <p:cNvPr id="44" name="直接箭头连接符 43"/>
              <p:cNvCxnSpPr/>
              <p:nvPr/>
            </p:nvCxnSpPr>
            <p:spPr>
              <a:xfrm flipH="1" flipV="1">
                <a:off x="2324" y="2265"/>
                <a:ext cx="1612" cy="918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prstDash val="dash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flipV="1">
                <a:off x="374" y="2256"/>
                <a:ext cx="1936" cy="1434"/>
              </a:xfrm>
              <a:prstGeom prst="line">
                <a:avLst/>
              </a:prstGeom>
              <a:ln w="19050" cmpd="sng">
                <a:solidFill>
                  <a:srgbClr val="89A4A7"/>
                </a:solidFill>
                <a:prstDash val="soli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文本框 45"/>
                <p:cNvSpPr txBox="1"/>
                <p:nvPr/>
              </p:nvSpPr>
              <p:spPr>
                <a:xfrm>
                  <a:off x="9830" y="6269"/>
                  <a:ext cx="446" cy="70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𝐵</m:t>
                            </m:r>
                          </m:e>
                        </m:acc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46" name="文本框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0" y="6269"/>
                  <a:ext cx="446" cy="704"/>
                </a:xfrm>
                <a:prstGeom prst="rect">
                  <a:avLst/>
                </a:prstGeom>
                <a:blipFill rotWithShape="1">
                  <a:blip r:embed="rId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11229" y="6496"/>
                  <a:ext cx="892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9" y="6496"/>
                  <a:ext cx="892" cy="698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文本框 47"/>
                <p:cNvSpPr txBox="1"/>
                <p:nvPr/>
              </p:nvSpPr>
              <p:spPr>
                <a:xfrm>
                  <a:off x="8243" y="4720"/>
                  <a:ext cx="762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48" name="文本框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3" y="4720"/>
                  <a:ext cx="762" cy="698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文本框 48"/>
                <p:cNvSpPr txBox="1"/>
                <p:nvPr/>
              </p:nvSpPr>
              <p:spPr>
                <a:xfrm>
                  <a:off x="7235" y="2880"/>
                  <a:ext cx="803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89A4A7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89A4A7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89A4A7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US" altLang="zh-CN" sz="2000" i="1">
                    <a:solidFill>
                      <a:srgbClr val="89A4A7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49" name="文本框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5" y="2880"/>
                  <a:ext cx="803" cy="698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文本框 49"/>
                <p:cNvSpPr txBox="1"/>
                <p:nvPr/>
              </p:nvSpPr>
              <p:spPr>
                <a:xfrm>
                  <a:off x="6034" y="5571"/>
                  <a:ext cx="678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>
                                <a:solidFill>
                                  <a:srgbClr val="89A4A7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2000" i="1">
                                    <a:solidFill>
                                      <a:srgbClr val="89A4A7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i="1">
                                    <a:solidFill>
                                      <a:srgbClr val="89A4A7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89A4A7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</m:sSub>
                      </m:oMath>
                    </m:oMathPara>
                  </a14:m>
                  <a:endParaRPr lang="en-US" altLang="zh-CN" sz="2000" i="1">
                    <a:solidFill>
                      <a:srgbClr val="89A4A7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50" name="文本框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4" y="5571"/>
                  <a:ext cx="678" cy="698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弧形 51"/>
            <p:cNvSpPr/>
            <p:nvPr/>
          </p:nvSpPr>
          <p:spPr>
            <a:xfrm>
              <a:off x="9294" y="5249"/>
              <a:ext cx="1549" cy="1799"/>
            </a:xfrm>
            <a:prstGeom prst="arc">
              <a:avLst>
                <a:gd name="adj1" fmla="val 18485151"/>
                <a:gd name="adj2" fmla="val 20665164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文本框 53"/>
                <p:cNvSpPr txBox="1"/>
                <p:nvPr/>
              </p:nvSpPr>
              <p:spPr>
                <a:xfrm>
                  <a:off x="12325" y="5249"/>
                  <a:ext cx="1824" cy="64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oMath>
                    </m:oMathPara>
                  </a14:m>
                  <a:endParaRPr lang="zh-CN" altLang="en-US"/>
                </a:p>
              </p:txBody>
            </p:sp>
          </mc:Choice>
          <mc:Fallback>
            <p:sp>
              <p:nvSpPr>
                <p:cNvPr id="54" name="文本框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25" y="5249"/>
                  <a:ext cx="1824" cy="644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文本框 54"/>
                <p:cNvSpPr txBox="1"/>
                <p:nvPr/>
              </p:nvSpPr>
              <p:spPr>
                <a:xfrm>
                  <a:off x="9789" y="4108"/>
                  <a:ext cx="1156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𝑦</m:t>
                        </m:r>
                      </m:oMath>
                    </m:oMathPara>
                  </a14:m>
                  <a:endParaRPr lang="en-US" altLang="zh-CN" sz="20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55" name="文本框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9" y="4108"/>
                  <a:ext cx="1156" cy="698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6" name="文本框 55"/>
                <p:cNvSpPr txBox="1"/>
                <p:nvPr/>
              </p:nvSpPr>
              <p:spPr>
                <a:xfrm>
                  <a:off x="15047" y="9315"/>
                  <a:ext cx="1143" cy="64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𝑧</m:t>
                        </m:r>
                      </m:oMath>
                    </m:oMathPara>
                  </a14:m>
                  <a:endParaRPr lang="zh-CN" altLang="en-US"/>
                </a:p>
              </p:txBody>
            </p:sp>
          </mc:Choice>
          <mc:Fallback>
            <p:sp>
              <p:nvSpPr>
                <p:cNvPr id="56" name="文本框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47" y="9315"/>
                  <a:ext cx="1143" cy="644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文本框 57"/>
                <p:cNvSpPr txBox="1"/>
                <p:nvPr/>
              </p:nvSpPr>
              <p:spPr>
                <a:xfrm>
                  <a:off x="13573" y="7744"/>
                  <a:ext cx="733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58" name="文本框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73" y="7744"/>
                  <a:ext cx="733" cy="698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9" name="文本框 58"/>
                <p:cNvSpPr txBox="1"/>
                <p:nvPr/>
              </p:nvSpPr>
              <p:spPr>
                <a:xfrm>
                  <a:off x="10728" y="5169"/>
                  <a:ext cx="863" cy="72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59" name="文本框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28" y="5169"/>
                  <a:ext cx="863" cy="724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文本框 59"/>
                <p:cNvSpPr txBox="1"/>
                <p:nvPr/>
              </p:nvSpPr>
              <p:spPr>
                <a:xfrm>
                  <a:off x="14412" y="7647"/>
                  <a:ext cx="905" cy="54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𝐷</m:t>
                        </m:r>
                      </m:oMath>
                    </m:oMathPara>
                  </a14:m>
                  <a:endParaRPr lang="en-US" altLang="zh-CN" sz="20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60" name="文本框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12" y="7647"/>
                  <a:ext cx="905" cy="549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1" name="文本框 60"/>
                <p:cNvSpPr txBox="1"/>
                <p:nvPr/>
              </p:nvSpPr>
              <p:spPr>
                <a:xfrm>
                  <a:off x="11418" y="8077"/>
                  <a:ext cx="723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𝜋</m:t>
                        </m:r>
                      </m:oMath>
                    </m:oMathPara>
                  </a14:m>
                  <a:endParaRPr lang="en-US" altLang="zh-CN" sz="20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61" name="文本框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18" y="8077"/>
                  <a:ext cx="723" cy="698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直接连接符 14"/>
            <p:cNvCxnSpPr/>
            <p:nvPr/>
          </p:nvCxnSpPr>
          <p:spPr>
            <a:xfrm flipV="1">
              <a:off x="10080" y="4228"/>
              <a:ext cx="1458" cy="19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6882" y="1575"/>
              <a:ext cx="4656" cy="265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622" y="7291"/>
              <a:ext cx="570" cy="74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V="1">
              <a:off x="3966" y="5250"/>
              <a:ext cx="100" cy="13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3966" y="5381"/>
              <a:ext cx="4656" cy="265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9198" y="6122"/>
              <a:ext cx="882" cy="1163"/>
            </a:xfrm>
            <a:prstGeom prst="line">
              <a:avLst/>
            </a:prstGeom>
            <a:ln w="19050" cmpd="sng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V="1">
              <a:off x="5424" y="1581"/>
              <a:ext cx="1458" cy="19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弧形 33"/>
            <p:cNvSpPr/>
            <p:nvPr/>
          </p:nvSpPr>
          <p:spPr>
            <a:xfrm>
              <a:off x="6480" y="3775"/>
              <a:ext cx="1039" cy="1197"/>
            </a:xfrm>
            <a:prstGeom prst="arc">
              <a:avLst>
                <a:gd name="adj1" fmla="val 12596205"/>
                <a:gd name="adj2" fmla="val 15736055"/>
              </a:avLst>
            </a:prstGeom>
            <a:ln w="1905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36" name="直接箭头连接符 35"/>
            <p:cNvCxnSpPr/>
            <p:nvPr/>
          </p:nvCxnSpPr>
          <p:spPr>
            <a:xfrm flipH="1" flipV="1">
              <a:off x="6702" y="2754"/>
              <a:ext cx="341" cy="1645"/>
            </a:xfrm>
            <a:prstGeom prst="straightConnector1">
              <a:avLst/>
            </a:prstGeom>
            <a:ln w="19050"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0" name="文本框 69"/>
                <p:cNvSpPr txBox="1"/>
                <p:nvPr/>
              </p:nvSpPr>
              <p:spPr>
                <a:xfrm>
                  <a:off x="5864" y="2612"/>
                  <a:ext cx="1179" cy="65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oMath>
                    </m:oMathPara>
                  </a14:m>
                  <a:endParaRPr lang="en-US" altLang="zh-CN" sz="20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70" name="文本框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4" y="2612"/>
                  <a:ext cx="1179" cy="658"/>
                </a:xfrm>
                <a:prstGeom prst="rect">
                  <a:avLst/>
                </a:prstGeom>
                <a:blipFill rotWithShape="1">
                  <a:blip r:embed="rId1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1" name="文本框 70"/>
                <p:cNvSpPr txBox="1"/>
                <p:nvPr/>
              </p:nvSpPr>
              <p:spPr>
                <a:xfrm>
                  <a:off x="7577" y="3888"/>
                  <a:ext cx="814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>
                                <a:solidFill>
                                  <a:srgbClr val="9C9CDF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rgbClr val="9C9CDF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9C9CDF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</m:sSub>
                      </m:oMath>
                    </m:oMathPara>
                  </a14:m>
                  <a:endParaRPr lang="en-US" altLang="zh-CN" sz="2000" i="1">
                    <a:solidFill>
                      <a:srgbClr val="9C9CDF"/>
                    </a:solidFill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71" name="文本框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7" y="3888"/>
                  <a:ext cx="814" cy="698"/>
                </a:xfrm>
                <a:prstGeom prst="rect">
                  <a:avLst/>
                </a:prstGeom>
                <a:blipFill rotWithShape="1">
                  <a:blip r:embed="rId1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2" name="文本框 71"/>
                <p:cNvSpPr txBox="1"/>
                <p:nvPr/>
              </p:nvSpPr>
              <p:spPr>
                <a:xfrm>
                  <a:off x="6034" y="3319"/>
                  <a:ext cx="767" cy="68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</m:oMath>
                    </m:oMathPara>
                  </a14:m>
                  <a:endParaRPr lang="zh-CN" altLang="en-US" sz="2000"/>
                </a:p>
              </p:txBody>
            </p:sp>
          </mc:Choice>
          <mc:Fallback>
            <p:sp>
              <p:nvSpPr>
                <p:cNvPr id="72" name="文本框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4" y="3319"/>
                  <a:ext cx="767" cy="682"/>
                </a:xfrm>
                <a:prstGeom prst="rect">
                  <a:avLst/>
                </a:prstGeom>
                <a:blipFill rotWithShape="1">
                  <a:blip r:embed="rId1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文本框 72"/>
                <p:cNvSpPr txBox="1"/>
                <p:nvPr/>
              </p:nvSpPr>
              <p:spPr>
                <a:xfrm>
                  <a:off x="7644" y="7291"/>
                  <a:ext cx="1836" cy="69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𝛼</m:t>
                        </m:r>
                      </m:oMath>
                    </m:oMathPara>
                  </a14:m>
                  <a:endParaRPr lang="en-US" altLang="zh-CN" sz="20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73" name="文本框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4" y="7291"/>
                  <a:ext cx="1836" cy="698"/>
                </a:xfrm>
                <a:prstGeom prst="rect">
                  <a:avLst/>
                </a:prstGeom>
                <a:blipFill rotWithShape="1">
                  <a:blip r:embed="rId1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4" name="文本框 73"/>
                <p:cNvSpPr txBox="1"/>
                <p:nvPr/>
              </p:nvSpPr>
              <p:spPr>
                <a:xfrm>
                  <a:off x="7644" y="6860"/>
                  <a:ext cx="915" cy="69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>
                            <a:solidFill>
                              <a:srgbClr val="89A4A7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𝛽</m:t>
                        </m:r>
                      </m:oMath>
                    </m:oMathPara>
                  </a14:m>
                  <a:endParaRPr lang="en-US" altLang="zh-CN" sz="2000" i="1">
                    <a:solidFill>
                      <a:srgbClr val="89A4A7"/>
                    </a:solidFill>
                    <a:latin typeface="Cambria Math" panose="02040503050406030204" charset="0"/>
                    <a:ea typeface="MS Mincho" charset="0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74" name="文本框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4" y="6860"/>
                  <a:ext cx="915" cy="697"/>
                </a:xfrm>
                <a:prstGeom prst="rect">
                  <a:avLst/>
                </a:prstGeom>
                <a:blipFill rotWithShape="1">
                  <a:blip r:embed="rId1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文本框 39"/>
              <p:cNvSpPr txBox="1"/>
              <p:nvPr/>
            </p:nvSpPr>
            <p:spPr>
              <a:xfrm>
                <a:off x="9744710" y="3512820"/>
                <a:ext cx="1991995" cy="11029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𝐷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介子在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𝐷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静止系中的极角</a:t>
                </a:r>
                <a:endParaRPr 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40" name="文本框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4710" y="3512820"/>
                <a:ext cx="1991995" cy="1102995"/>
              </a:xfrm>
              <a:prstGeom prst="rect">
                <a:avLst/>
              </a:prstGeom>
              <a:blipFill rotWithShape="1">
                <a:blip r:embed="rId18"/>
                <a:stretch>
                  <a:fillRect l="-4622" t="-3742" r="-4590" b="-1289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本框 50"/>
              <p:cNvSpPr txBox="1"/>
              <p:nvPr/>
            </p:nvSpPr>
            <p:spPr>
              <a:xfrm>
                <a:off x="582930" y="1607185"/>
                <a:ext cx="1991995" cy="11029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介子在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静止系中的极角</a:t>
                </a:r>
                <a:endParaRPr 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51" name="文本框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0" y="1607185"/>
                <a:ext cx="1991995" cy="1102995"/>
              </a:xfrm>
              <a:prstGeom prst="rect">
                <a:avLst/>
              </a:prstGeom>
              <a:blipFill rotWithShape="1">
                <a:blip r:embed="rId19"/>
                <a:stretch>
                  <a:fillRect l="-4622" t="-3742" r="-4590" b="-1289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文本框 52"/>
              <p:cNvSpPr txBox="1"/>
              <p:nvPr/>
            </p:nvSpPr>
            <p:spPr>
              <a:xfrm>
                <a:off x="582930" y="3168650"/>
                <a:ext cx="1831975" cy="157416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介子在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静止系中的</a:t>
                </a:r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方位角</a:t>
                </a:r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53" name="文本框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0" y="3168650"/>
                <a:ext cx="1831975" cy="1574165"/>
              </a:xfrm>
              <a:prstGeom prst="rect">
                <a:avLst/>
              </a:prstGeom>
              <a:blipFill rotWithShape="1">
                <a:blip r:embed="rId20"/>
                <a:stretch>
                  <a:fillRect l="-5026" t="-2622" r="-4991" b="-903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本框 56"/>
              <p:cNvSpPr txBox="1"/>
              <p:nvPr/>
            </p:nvSpPr>
            <p:spPr>
              <a:xfrm>
                <a:off x="582930" y="5118100"/>
                <a:ext cx="3420745" cy="11029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  <a:sym typeface="+mn-ea"/>
                      </a:rPr>
                      <m:t>𝛼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  <a:sym typeface="+mn-ea"/>
                      </a:rPr>
                      <m:t>𝜌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两粒子所成的平面</a:t>
                </a:r>
                <a:endParaRPr lang="zh-CN" altLang="en-US"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  <a:sym typeface="+mn-ea"/>
                      </a:rPr>
                      <m:t>𝛽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  <a:sym typeface="+mn-ea"/>
                      </a:rPr>
                      <m:t>𝜏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两粒子所成的平面</a:t>
                </a:r>
                <a:endParaRPr lang="zh-CN" altLang="en-US"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57" name="文本框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0" y="5118100"/>
                <a:ext cx="3420745" cy="1102995"/>
              </a:xfrm>
              <a:prstGeom prst="rect">
                <a:avLst/>
              </a:prstGeom>
              <a:blipFill rotWithShape="1">
                <a:blip r:embed="rId21"/>
                <a:stretch>
                  <a:fillRect l="-2692" t="-3742" r="-2673" b="-40818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文本框 61"/>
              <p:cNvSpPr txBox="1"/>
              <p:nvPr/>
            </p:nvSpPr>
            <p:spPr>
              <a:xfrm>
                <a:off x="6971665" y="1193800"/>
                <a:ext cx="4302125" cy="110299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相对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静止系中</a:t>
                </a:r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的极角</a:t>
                </a:r>
                <a:endParaRPr lang="zh-CN" altLang="en-US" sz="2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𝜏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相对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𝜌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  <a:sym typeface="+mn-ea"/>
                          </a:rPr>
                          <m:t>𝑁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  <a:sym typeface="+mn-ea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静止系中</a:t>
                </a:r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的方位角</a:t>
                </a:r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62" name="文本框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665" y="1193800"/>
                <a:ext cx="4302125" cy="1102995"/>
              </a:xfrm>
              <a:prstGeom prst="rect">
                <a:avLst/>
              </a:prstGeom>
              <a:blipFill rotWithShape="1">
                <a:blip r:embed="rId22"/>
                <a:stretch>
                  <a:fillRect l="-2140" t="-3742" r="-2125" b="-12896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06 / 20</a:t>
            </a:r>
            <a:endParaRPr lang="en-US" sz="10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711325" cy="3778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0962640" y="64262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07 / 20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356616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运动学：五个可测变量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5780" y="153035"/>
            <a:ext cx="6329680" cy="37630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椭圆 30"/>
              <p:cNvSpPr/>
              <p:nvPr/>
            </p:nvSpPr>
            <p:spPr>
              <a:xfrm>
                <a:off x="885190" y="593598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1" name="椭圆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90" y="5935980"/>
                <a:ext cx="693420" cy="693420"/>
              </a:xfrm>
              <a:prstGeom prst="ellipse">
                <a:avLst/>
              </a:prstGeom>
              <a:blipFill rotWithShape="1">
                <a:blip r:embed="rId2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椭圆 10"/>
              <p:cNvSpPr/>
              <p:nvPr/>
            </p:nvSpPr>
            <p:spPr>
              <a:xfrm>
                <a:off x="1926590" y="564769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𝑞</m:t>
                          </m:r>
                        </m:e>
                        <m:sup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1" name="椭圆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590" y="5647690"/>
                <a:ext cx="693420" cy="693420"/>
              </a:xfrm>
              <a:prstGeom prst="ellipse">
                <a:avLst/>
              </a:prstGeom>
              <a:blipFill rotWithShape="1">
                <a:blip r:embed="rId3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椭圆 11"/>
              <p:cNvSpPr/>
              <p:nvPr/>
            </p:nvSpPr>
            <p:spPr>
              <a:xfrm>
                <a:off x="3082290" y="593598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i="1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2" name="椭圆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290" y="5935980"/>
                <a:ext cx="693420" cy="693420"/>
              </a:xfrm>
              <a:prstGeom prst="ellipse">
                <a:avLst/>
              </a:prstGeom>
              <a:blipFill rotWithShape="1">
                <a:blip r:embed="rId4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椭圆 12"/>
              <p:cNvSpPr/>
              <p:nvPr/>
            </p:nvSpPr>
            <p:spPr>
              <a:xfrm>
                <a:off x="4237990" y="564769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3" name="椭圆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990" y="5647690"/>
                <a:ext cx="693420" cy="693420"/>
              </a:xfrm>
              <a:prstGeom prst="ellipse">
                <a:avLst/>
              </a:prstGeom>
              <a:blipFill rotWithShape="1">
                <a:blip r:embed="rId5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椭圆 13"/>
              <p:cNvSpPr/>
              <p:nvPr/>
            </p:nvSpPr>
            <p:spPr>
              <a:xfrm>
                <a:off x="5279390" y="5935980"/>
                <a:ext cx="693420" cy="69342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𝜒</m:t>
                          </m:r>
                        </m:e>
                        <m:sub>
                          <m:r>
                            <a:rPr lang="en-US" sz="28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𝜌</m:t>
                          </m:r>
                        </m:sub>
                      </m:sSub>
                    </m:oMath>
                  </m:oMathPara>
                </a14:m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4" name="椭圆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390" y="5935980"/>
                <a:ext cx="693420" cy="693420"/>
              </a:xfrm>
              <a:prstGeom prst="ellipse">
                <a:avLst/>
              </a:prstGeom>
              <a:blipFill rotWithShape="1">
                <a:blip r:embed="rId6"/>
                <a:stretch>
                  <a:fillRect l="-13278" t="-5952" r="-13187" b="-20513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sigma"/>
              <p:cNvSpPr txBox="1"/>
              <p:nvPr/>
            </p:nvSpPr>
            <p:spPr>
              <a:xfrm>
                <a:off x="733425" y="1510030"/>
                <a:ext cx="4872355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altLang="en-US" sz="2000" b="1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8变量</a:t>
                </a:r>
                <a:endParaRPr lang="zh-CN" altLang="en-US" sz="2000" b="1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altLang="en-US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三个中间态四动量的平方：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𝑞</m:t>
                        </m:r>
                      </m:e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𝑝</m:t>
                        </m:r>
                      </m:e>
                      <m:sub>
                        <m:sSup>
                          <m:sSupPr>
                            <m:ctrlP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0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</m:sub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CN" altLang="en-US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𝑝</m:t>
                        </m:r>
                      </m:e>
                      <m:sub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  <m:sup>
                        <m:r>
                          <a:rPr lang="en-US" altLang="zh-CN" sz="20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altLang="en-US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五个角度：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5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5" y="1510030"/>
                <a:ext cx="4872355" cy="1521460"/>
              </a:xfrm>
              <a:prstGeom prst="rect">
                <a:avLst/>
              </a:prstGeom>
              <a:blipFill rotWithShape="1">
                <a:blip r:embed="rId7"/>
                <a:stretch>
                  <a:fillRect l="-1890" t="-2713" r="-1877" b="-934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row"/>
          <p:cNvSpPr/>
          <p:nvPr/>
        </p:nvSpPr>
        <p:spPr>
          <a:xfrm rot="5400000">
            <a:off x="2320925" y="3175000"/>
            <a:ext cx="508000" cy="508000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sigma"/>
              <p:cNvSpPr txBox="1"/>
              <p:nvPr/>
            </p:nvSpPr>
            <p:spPr>
              <a:xfrm>
                <a:off x="733425" y="3884930"/>
                <a:ext cx="3927475" cy="152146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窄宽度近似：</a:t>
                </a:r>
                <a:endParaRPr lang="zh-CN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naryPr>
                        <m:sub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S Mincho" charset="0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𝜋</m:t>
                              </m:r>
                            </m:den>
                          </m:f>
                        </m:e>
                      </m:nary>
                      <m:f>
                        <m:fPr>
                          <m:ctrlP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ℬ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 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𝑚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 </m:t>
                          </m:r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𝛤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S Mincho" charset="0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2000" i="1" noProof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S Mincho" charset="0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000" i="1" noProof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𝛤</m:t>
                              </m:r>
                            </m:e>
                            <m:sup>
                              <m:r>
                                <a:rPr lang="en-US" altLang="zh-CN" sz="2000" i="1" noProof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→</m:t>
                      </m:r>
                      <m:r>
                        <a:rPr lang="en-US" altLang="zh-CN" sz="2000" i="1" noProof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ℬ</m:t>
                      </m:r>
                    </m:oMath>
                  </m:oMathPara>
                </a14:m>
                <a:endParaRPr lang="zh-CN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7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5" y="3884930"/>
                <a:ext cx="3927475" cy="1521460"/>
              </a:xfrm>
              <a:prstGeom prst="rect">
                <a:avLst/>
              </a:prstGeom>
              <a:blipFill rotWithShape="1">
                <a:blip r:embed="rId8"/>
                <a:stretch>
                  <a:fillRect l="-2344" t="-2713" r="-2328" b="-9349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row"/>
          <p:cNvSpPr/>
          <p:nvPr/>
        </p:nvSpPr>
        <p:spPr>
          <a:xfrm>
            <a:off x="4787265" y="4437380"/>
            <a:ext cx="508000" cy="508000"/>
          </a:xfrm>
          <a:prstGeom prst="rightArrow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sigma"/>
              <p:cNvSpPr txBox="1"/>
              <p:nvPr/>
            </p:nvSpPr>
            <p:spPr>
              <a:xfrm>
                <a:off x="5474970" y="4018280"/>
                <a:ext cx="2428240" cy="108521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积分掉不可测的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𝜒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endParaRPr lang="en-US" sz="2000" i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:r>
                  <a:rPr lang="zh-CN" sz="2000" noProof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𝐸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𝜌</m:t>
                        </m:r>
                      </m:sub>
                    </m:sSub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表示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𝜏𝜌</m:t>
                        </m:r>
                      </m:sub>
                    </m:sSub>
                  </m:oMath>
                </a14:m>
                <a:endParaRPr lang="zh-CN" altLang="en-US" sz="2000" noProof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9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970" y="4018280"/>
                <a:ext cx="2428240" cy="1085215"/>
              </a:xfrm>
              <a:prstGeom prst="rect">
                <a:avLst/>
              </a:prstGeom>
              <a:blipFill rotWithShape="1">
                <a:blip r:embed="rId9"/>
                <a:stretch>
                  <a:fillRect l="-3792" t="-3803" r="-3766" b="-13107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7983220" y="4024630"/>
                <a:ext cx="3449955" cy="231648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</a:rPr>
                        <m:t>cos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𝜃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𝜏𝜌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𝜌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sz="2000" b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sz="2000" b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𝐩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ρ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US" sz="2000" i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S Mincho" charset="0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en-US" sz="2000" i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|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  <m:t>𝐩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|=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𝜏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宋体" panose="02010600030101010101" pitchFamily="2" charset="-122"/>
                                      <a:cs typeface="Cambria Math" panose="02040503050406030204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charset="0"/>
                                      <a:ea typeface="MS Mincho" charset="0"/>
                                      <a:cs typeface="Cambria Math" panose="0204050305040603020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altLang="en-US" sz="2000" i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220" y="4024630"/>
                <a:ext cx="3449955" cy="231648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右箭头 20"/>
          <p:cNvSpPr/>
          <p:nvPr/>
        </p:nvSpPr>
        <p:spPr>
          <a:xfrm rot="10800000">
            <a:off x="6125210" y="5406390"/>
            <a:ext cx="1127760" cy="887095"/>
          </a:xfrm>
          <a:prstGeom prst="bentArrow">
            <a:avLst>
              <a:gd name="adj1" fmla="val 28274"/>
              <a:gd name="adj2" fmla="val 30565"/>
              <a:gd name="adj3" fmla="val 32161"/>
              <a:gd name="adj4" fmla="val 43750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result"/>
          <p:cNvSpPr txBox="1"/>
          <p:nvPr/>
        </p:nvSpPr>
        <p:spPr>
          <a:xfrm>
            <a:off x="1219200" y="1826260"/>
            <a:ext cx="10972800" cy="109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35000"/>
              </a:lnSpc>
            </a:pPr>
            <a:r>
              <a:rPr lang="en-US" sz="2800" noProof="1"/>
              <a:t> </a:t>
            </a:r>
            <a:endParaRPr lang="en-US" sz="2800" noProof="1"/>
          </a:p>
        </p:txBody>
      </p:sp>
      <p:sp>
        <p:nvSpPr>
          <p:cNvPr id="2" name="nav"/>
          <p:cNvSpPr txBox="1"/>
          <p:nvPr/>
        </p:nvSpPr>
        <p:spPr>
          <a:xfrm>
            <a:off x="609600" y="279400"/>
            <a:ext cx="1711325" cy="3778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MiSans" charset="-122"/>
                <a:ea typeface="MiSans" charset="-122"/>
              </a:rPr>
              <a:t>02 五维角分布</a:t>
            </a:r>
            <a:endParaRPr lang="en-US" sz="1400" noProof="1"/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3566160" cy="4876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Noto Serif SC" panose="02020200000000000000" charset="-122"/>
                <a:ea typeface="Noto Serif SC" panose="02020200000000000000" charset="-122"/>
              </a:rPr>
              <a:t>运动学：</a:t>
            </a:r>
            <a:r>
              <a:rPr lang="zh-CN" altLang="en-US" sz="2600" b="1" noProof="1">
                <a:solidFill>
                  <a:srgbClr val="27231F"/>
                </a:solidFill>
                <a:latin typeface="Noto Serif SC" panose="02020200000000000000" charset="-122"/>
                <a:ea typeface="Noto Serif SC" panose="02020200000000000000" charset="-122"/>
              </a:rPr>
              <a:t>微分衰变宽度</a:t>
            </a:r>
            <a:endParaRPr lang="zh-CN" altLang="en-US" sz="2600" b="1" noProof="1">
              <a:solidFill>
                <a:srgbClr val="27231F"/>
              </a:solidFill>
              <a:latin typeface="Noto Serif SC" panose="02020200000000000000" charset="-122"/>
              <a:ea typeface="Noto Serif SC" panose="02020200000000000000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sigma"/>
              <p:cNvSpPr txBox="1"/>
              <p:nvPr/>
            </p:nvSpPr>
            <p:spPr>
              <a:xfrm>
                <a:off x="1364615" y="2599055"/>
                <a:ext cx="9462135" cy="211518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>
                  <a:lnSpc>
                    <a:spcPct val="135000"/>
                  </a:lnSpc>
                </a:pPr>
                <a:r>
                  <a:rPr lang="en-US" sz="2600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最终微分衰变宽度（对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noProof="1">
                            <a:solidFill>
                              <a:srgbClr val="27231F"/>
                            </a:solidFill>
                            <a:latin typeface="MiSans" charset="-122"/>
                            <a:ea typeface="MiSans" charset="-122"/>
                          </a:rPr>
                        </m:ctrlPr>
                      </m:sSubPr>
                      <m:e>
                        <m:r>
                          <a:rPr lang="en-US" sz="2600" i="0" noProof="1">
                            <a:solidFill>
                              <a:srgbClr val="27231F"/>
                            </a:solidFill>
                            <a:latin typeface="MiSans" charset="-122"/>
                            <a:ea typeface="MiSans" charset="-122"/>
                          </a:rPr>
                          <m:t>𝜒</m:t>
                        </m:r>
                      </m:e>
                      <m:sub>
                        <m:r>
                          <a:rPr lang="en-US" sz="2600" i="0" noProof="1">
                            <a:solidFill>
                              <a:srgbClr val="27231F"/>
                            </a:solidFill>
                            <a:latin typeface="MiSans" charset="-122"/>
                            <a:ea typeface="MiSans" charset="-122"/>
                          </a:rPr>
                          <m:t>𝜏𝜌</m:t>
                        </m:r>
                      </m:sub>
                    </m:sSub>
                  </m:oMath>
                </a14:m>
                <a:r>
                  <a:rPr lang="en-US" sz="2600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积分后，</a:t>
                </a:r>
                <a:r>
                  <a:rPr lang="zh-CN" altLang="en-US" sz="2600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全部</a:t>
                </a:r>
                <a:r>
                  <a:rPr lang="en-US" sz="2600">
                    <a:solidFill>
                      <a:srgbClr val="27231F"/>
                    </a:solidFill>
                    <a:latin typeface="MiSans" charset="-122"/>
                    <a:ea typeface="MiSans" charset="-122"/>
                    <a:sym typeface="+mn-ea"/>
                  </a:rPr>
                  <a:t>由可测量表达）：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5</m:t>
                            </m:r>
                          </m:sup>
                        </m:sSup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𝛤</m:t>
                        </m:r>
                      </m:num>
                      <m:den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𝑑𝑐𝑜𝑠</m:t>
                        </m:r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𝑑𝑐𝑜𝑠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𝜌</m:t>
                            </m:r>
                          </m:sub>
                        </m:sSub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800" i="1" noProof="1">
                        <a:solidFill>
                          <a:schemeClr val="tx1"/>
                        </a:solidFill>
                        <a:latin typeface="Cambria Math" panose="02040503050406030204" charset="0"/>
                        <a:ea typeface="MiSans" charset="-122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17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9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||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|</m:t>
                        </m:r>
                      </m:num>
                      <m:den>
                        <m:rad>
                          <m:rad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radPr>
                          <m:deg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 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sSubSup>
                          <m:sSub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|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ℳ</m:t>
                        </m:r>
                        <m:sSup>
                          <m:s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|</m:t>
                            </m:r>
                          </m:e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CN" sz="2800" i="1" noProof="1">
                                    <a:solidFill>
                                      <a:schemeClr val="tx1"/>
                                    </a:solidFill>
                                    <a:latin typeface="Cambria Math" panose="02040503050406030204" charset="0"/>
                                    <a:ea typeface="MiSans" charset="-122"/>
                                    <a:cs typeface="Cambria Math" panose="02040503050406030204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bSup>
                          <m:sSubSup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 noProof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iSans" charset="-122"/>
                            <a:cs typeface="Cambria Math" panose="02040503050406030204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altLang="zh-CN" sz="2800" i="1" noProof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iSans" charset="-122"/>
                                <a:cs typeface="Cambria Math" panose="02040503050406030204" charset="0"/>
                              </a:rPr>
                              <m:t>𝜏𝜌</m:t>
                            </m:r>
                          </m:sub>
                        </m:sSub>
                      </m:e>
                    </m:nary>
                  </m:oMath>
                </a14:m>
                <a:endParaRPr lang="en-US" sz="2800" noProof="1">
                  <a:solidFill>
                    <a:srgbClr val="27231F"/>
                  </a:solidFill>
                  <a:latin typeface="MiSans" charset="-122"/>
                  <a:ea typeface="MiSans" charset="-122"/>
                </a:endParaRPr>
              </a:p>
            </p:txBody>
          </p:sp>
        </mc:Choice>
        <mc:Fallback>
          <p:sp>
            <p:nvSpPr>
              <p:cNvPr id="15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615" y="2599055"/>
                <a:ext cx="9462135" cy="2115185"/>
              </a:xfrm>
              <a:prstGeom prst="rect">
                <a:avLst/>
              </a:prstGeom>
              <a:blipFill rotWithShape="1">
                <a:blip r:embed="rId1"/>
                <a:stretch>
                  <a:fillRect l="-973" t="-1951" r="-966" b="-672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av"/>
          <p:cNvSpPr txBox="1"/>
          <p:nvPr/>
        </p:nvSpPr>
        <p:spPr>
          <a:xfrm>
            <a:off x="609600" y="279400"/>
            <a:ext cx="10972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02 五维角分布</a:t>
            </a:r>
            <a:endParaRPr lang="en-US" sz="14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pagenum"/>
          <p:cNvSpPr txBox="1"/>
          <p:nvPr/>
        </p:nvSpPr>
        <p:spPr>
          <a:xfrm>
            <a:off x="11176000" y="6477000"/>
            <a:ext cx="66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lang="en-US" sz="1000" noProof="1">
                <a:solidFill>
                  <a:srgbClr val="7A716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09 / 20</a:t>
            </a:r>
            <a:endParaRPr lang="en-US" sz="1000" noProof="1">
              <a:solidFill>
                <a:srgbClr val="7A716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itle"/>
          <p:cNvSpPr txBox="1"/>
          <p:nvPr/>
        </p:nvSpPr>
        <p:spPr>
          <a:xfrm>
            <a:off x="609600" y="6350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2600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新物理的引入：有效哈密顿量</a:t>
            </a:r>
            <a:endParaRPr lang="en-US" sz="2600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itleRule"/>
          <p:cNvSpPr/>
          <p:nvPr/>
        </p:nvSpPr>
        <p:spPr>
          <a:xfrm>
            <a:off x="609600" y="1193800"/>
            <a:ext cx="812800" cy="381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7" name="legTitle"/>
          <p:cNvSpPr txBox="1"/>
          <p:nvPr/>
        </p:nvSpPr>
        <p:spPr>
          <a:xfrm>
            <a:off x="1196340" y="5941695"/>
            <a:ext cx="4382135" cy="4908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四个复数新物理耦合</a:t>
            </a:r>
            <a:r>
              <a:rPr lang="zh-CN" altLang="en-US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lang="en-US" altLang="zh-CN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SM</a:t>
            </a:r>
            <a:r>
              <a:rPr lang="zh-CN" altLang="en-US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中全部为</a:t>
            </a:r>
            <a:r>
              <a:rPr lang="en-US" altLang="zh-CN" b="1" noProof="1">
                <a:solidFill>
                  <a:srgbClr val="27231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</a:t>
            </a:r>
            <a:endParaRPr lang="en-US" altLang="zh-CN" b="1" noProof="1">
              <a:solidFill>
                <a:srgbClr val="27231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1196340" y="1389380"/>
                <a:ext cx="6096000" cy="53721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>
                  <a:lnSpc>
                    <a:spcPct val="145000"/>
                  </a:lnSpc>
                </a:pPr>
                <a14:m>
                  <m:oMath xmlns:m="http://schemas.openxmlformats.org/officeDocument/2006/math">
                    <m:r>
                      <a:rPr 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𝑏</m:t>
                    </m:r>
                    <m:r>
                      <a:rPr lang="en-US" sz="2000" i="0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→</m:t>
                    </m:r>
                    <m:r>
                      <a:rPr lang="en-US" sz="2000" i="1" noProof="1">
                        <a:solidFill>
                          <a:srgbClr val="27231F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Cambria Math" panose="02040503050406030204" charset="0"/>
                      </a:rPr>
                      <m:t>𝑐</m:t>
                    </m:r>
                    <m:sSup>
                      <m:sSup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p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acc>
                          <m:accPr>
                            <m:chr m:val="̄"/>
                            <m:ctrlPr>
                              <a:rPr lang="en-US" sz="200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宋体" panose="02010600030101010101" pitchFamily="2" charset="-122"/>
                                <a:cs typeface="Cambria Math" panose="02040503050406030204" charset="0"/>
                              </a:rPr>
                            </m:ctrlPr>
                          </m:accPr>
                          <m:e>
                            <m:r>
                              <a:rPr lang="en-US" sz="2000" i="0" noProof="1">
                                <a:solidFill>
                                  <a:srgbClr val="27231F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2000" i="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zh-CN" altLang="en-US" sz="2000" noProof="1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反应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有效哈密顿量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endParaRPr lang="en-US" altLang="en-US" sz="2000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340" y="1389380"/>
                <a:ext cx="6096000" cy="537210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196340" y="2084070"/>
                <a:ext cx="10324465" cy="17106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ℋ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𝑒𝑓𝑓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𝐹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  <m:t>𝑐𝑏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宋体" panose="02010600030101010101" pitchFamily="2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en-US" sz="2000" i="1">
                                  <a:solidFill>
                                    <a:srgbClr val="27231F"/>
                                  </a:solidFill>
                                  <a:latin typeface="Cambria Math" panose="02040503050406030204" charset="0"/>
                                  <a:ea typeface="MS Mincho" charset="0"/>
                                  <a:cs typeface="Cambria Math" panose="02040503050406030204" charset="0"/>
                                  <a:sym typeface="+mn-ea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{[(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𝐿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𝑐</m:t>
                          </m:r>
                        </m:e>
                      </m:acc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𝑏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𝑅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𝑐</m:t>
                          </m:r>
                        </m:e>
                      </m:acc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𝑏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]</m:t>
                      </m:r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𝜏</m:t>
                          </m:r>
                        </m:e>
                      </m:acc>
                      <m:sSup>
                        <m:s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</m:t>
                          </m:r>
                        </m:sup>
                      </m:s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>
                        <m:sSubPr>
                          <m:ctrlPr>
                            <a:rPr 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𝜈</m:t>
                          </m:r>
                        </m:e>
                        <m:sub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sz="2000" i="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>
                  <a:lnSpc>
                    <a:spcPct val="145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+[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𝑆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𝑐</m:t>
                          </m:r>
                        </m:e>
                      </m:acc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𝑏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𝑃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𝑐</m:t>
                          </m:r>
                        </m:e>
                      </m:acc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𝑏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]</m:t>
                      </m:r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𝜏</m:t>
                          </m:r>
                        </m:e>
                      </m:acc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>
                        <m:sSubPr>
                          <m:ctrlPr>
                            <a:rPr 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𝜈</m:t>
                          </m:r>
                        </m:e>
                        <m:sub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𝑔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𝑇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  <m:t>𝑐</m:t>
                          </m:r>
                        </m:e>
                      </m:acc>
                      <m:sSup>
                        <m:sSup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𝜎</m:t>
                          </m:r>
                        </m:e>
                        <m:sup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𝜇𝜈</m:t>
                          </m:r>
                        </m:sup>
                      </m:sSup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𝑏</m:t>
                      </m:r>
                      <m:acc>
                        <m:accPr>
                          <m:chr m:val="̅"/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acc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𝜏</m:t>
                          </m:r>
                        </m:e>
                      </m:acc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𝜎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𝜇𝜈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(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1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−</m:t>
                      </m:r>
                      <m:sSub>
                        <m:sSubPr>
                          <m:ctrlP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𝛾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  <a:sym typeface="+mn-ea"/>
                            </a:rPr>
                            <m:t>5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)</m:t>
                      </m:r>
                      <m:sSub>
                        <m:sSubPr>
                          <m:ctrlPr>
                            <a:rPr lang="en-US" sz="200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宋体" panose="02010600030101010101" pitchFamily="2" charset="-122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𝜈</m:t>
                          </m:r>
                        </m:e>
                        <m:sub>
                          <m:r>
                            <a:rPr lang="en-US" sz="2000" i="0" noProof="1">
                              <a:solidFill>
                                <a:srgbClr val="27231F"/>
                              </a:solidFill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𝜏</m:t>
                          </m:r>
                        </m:sub>
                      </m:sSub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}+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ℎ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宋体" panose="02010600030101010101" pitchFamily="2" charset="-122"/>
                          <a:cs typeface="Cambria Math" panose="02040503050406030204" charset="0"/>
                          <a:sym typeface="+mn-ea"/>
                        </a:rPr>
                        <m:t>𝑐</m:t>
                      </m:r>
                      <m:r>
                        <a:rPr lang="en-US" altLang="en-US" sz="2000" i="1">
                          <a:solidFill>
                            <a:srgbClr val="27231F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  <a:sym typeface="+mn-ea"/>
                        </a:rPr>
                        <m:t>.</m:t>
                      </m:r>
                    </m:oMath>
                  </m:oMathPara>
                </a14:m>
                <a:endParaRPr lang="en-US" altLang="en-US" sz="2000" i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340" y="2084070"/>
                <a:ext cx="10324465" cy="1710690"/>
              </a:xfrm>
              <a:prstGeom prst="rect">
                <a:avLst/>
              </a:prstGeom>
              <a:blipFill rotWithShape="1">
                <a:blip r:embed="rId2"/>
                <a:stretch>
                  <a:fillRect l="-892" t="-2413" r="-886" b="-8315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sigma"/>
              <p:cNvSpPr txBox="1"/>
              <p:nvPr/>
            </p:nvSpPr>
            <p:spPr>
              <a:xfrm>
                <a:off x="1196340" y="4197985"/>
                <a:ext cx="3144520" cy="621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：左手矢量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耦合系数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9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340" y="4197985"/>
                <a:ext cx="3144520" cy="621030"/>
              </a:xfrm>
              <a:prstGeom prst="rect">
                <a:avLst/>
              </a:prstGeom>
              <a:blipFill rotWithShape="1">
                <a:blip r:embed="rId3"/>
                <a:stretch>
                  <a:fillRect l="-2928" t="-6646" r="-2908" b="-22904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igma"/>
              <p:cNvSpPr txBox="1"/>
              <p:nvPr/>
            </p:nvSpPr>
            <p:spPr>
              <a:xfrm>
                <a:off x="4785995" y="4251325"/>
                <a:ext cx="3144520" cy="621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右</a:t>
                </a:r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手矢量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耦合系数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2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995" y="4251325"/>
                <a:ext cx="3144520" cy="621030"/>
              </a:xfrm>
              <a:prstGeom prst="rect">
                <a:avLst/>
              </a:prstGeom>
              <a:blipFill rotWithShape="1">
                <a:blip r:embed="rId4"/>
                <a:stretch>
                  <a:fillRect l="-2928" t="-6646" r="-2908" b="-22904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sigma"/>
              <p:cNvSpPr txBox="1"/>
              <p:nvPr/>
            </p:nvSpPr>
            <p:spPr>
              <a:xfrm>
                <a:off x="8375650" y="4251325"/>
                <a:ext cx="3144520" cy="621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赝标量耦合系数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3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5650" y="4251325"/>
                <a:ext cx="3144520" cy="621030"/>
              </a:xfrm>
              <a:prstGeom prst="rect">
                <a:avLst/>
              </a:prstGeom>
              <a:blipFill rotWithShape="1">
                <a:blip r:embed="rId5"/>
                <a:stretch>
                  <a:fillRect l="-2928" t="-6646" r="-2908" b="-22904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sigma"/>
              <p:cNvSpPr txBox="1"/>
              <p:nvPr/>
            </p:nvSpPr>
            <p:spPr>
              <a:xfrm>
                <a:off x="1196340" y="5065395"/>
                <a:ext cx="3144520" cy="621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张量耦合系数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4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340" y="5065395"/>
                <a:ext cx="3144520" cy="621030"/>
              </a:xfrm>
              <a:prstGeom prst="rect">
                <a:avLst/>
              </a:prstGeom>
              <a:blipFill rotWithShape="1">
                <a:blip r:embed="rId6"/>
                <a:stretch>
                  <a:fillRect l="-2928" t="-6646" r="-2908" b="-22904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sigma"/>
              <p:cNvSpPr txBox="1"/>
              <p:nvPr/>
            </p:nvSpPr>
            <p:spPr>
              <a:xfrm>
                <a:off x="4785995" y="5065395"/>
                <a:ext cx="6734810" cy="62103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algn="ctr">
                  <a:lnSpc>
                    <a:spcPct val="150000"/>
                  </a:lnSpc>
                  <a:buClrTx/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𝑔</m:t>
                        </m:r>
                      </m:e>
                      <m:sub>
                        <m:r>
                          <a:rPr lang="en-US" sz="2000" i="1" noProof="1">
                            <a:solidFill>
                              <a:srgbClr val="27231F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：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标量耦合系数（标量贡献为</a:t>
                </a:r>
                <a:r>
                  <a:rPr lang="en-US" altLang="zh-CN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</a:t>
                </a:r>
                <a:r>
                  <a:rPr lang="zh-CN" altLang="en-US" sz="2000">
                    <a:solidFill>
                      <a:srgbClr val="27231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，后续不出现）</a:t>
                </a:r>
                <a:endParaRPr lang="zh-CN" altLang="en-US" sz="2000" noProof="1">
                  <a:solidFill>
                    <a:srgbClr val="27231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15" name="sigm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995" y="5065395"/>
                <a:ext cx="6734810" cy="621030"/>
              </a:xfrm>
              <a:prstGeom prst="rect">
                <a:avLst/>
              </a:prstGeom>
              <a:blipFill rotWithShape="1">
                <a:blip r:embed="rId7"/>
                <a:stretch>
                  <a:fillRect l="-1367" t="-6646" r="-1358" b="-22904"/>
                </a:stretch>
              </a:blipFill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4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5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6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7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8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69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71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72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73.xml><?xml version="1.0" encoding="utf-8"?>
<p:tagLst xmlns:p="http://schemas.openxmlformats.org/presentationml/2006/main">
  <p:tag name="KSO_WM_DIAGRAM_VIRTUALLY_FRAME" val="{&quot;height&quot;:254,&quot;left&quot;:48,&quot;top&quot;:122,&quot;width&quot;:862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6923</Words>
  <Application>WPS 演示</Application>
  <PresentationFormat>宽屏</PresentationFormat>
  <Paragraphs>455</Paragraphs>
  <Slides>21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Wingdings</vt:lpstr>
      <vt:lpstr>Noto Serif SC</vt:lpstr>
      <vt:lpstr>MiSans</vt:lpstr>
      <vt:lpstr>Cambria Math</vt:lpstr>
      <vt:lpstr>MS Mincho</vt:lpstr>
      <vt:lpstr>Aloisen GrooveU</vt:lpstr>
      <vt:lpstr>微软雅黑 Light</vt:lpstr>
      <vt:lpstr>微软雅黑</vt:lpstr>
      <vt:lpstr>Arial Unicode MS</vt:lpstr>
      <vt:lpstr>Calibri</vt:lpstr>
      <vt:lpstr>MS PGothic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谷</cp:lastModifiedBy>
  <cp:revision>166</cp:revision>
  <dcterms:created xsi:type="dcterms:W3CDTF">2019-06-19T02:08:00Z</dcterms:created>
  <dcterms:modified xsi:type="dcterms:W3CDTF">2026-08-18T06:19:54Z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4CFF0DEBD9E646D896693F8CA5B5BCFF_13</vt:lpwstr>
  </property>
</Properties>
</file>